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6" r:id="rId3"/>
    <p:sldId id="274" r:id="rId4"/>
    <p:sldId id="273" r:id="rId5"/>
    <p:sldId id="301" r:id="rId6"/>
    <p:sldId id="272" r:id="rId7"/>
    <p:sldId id="269" r:id="rId8"/>
    <p:sldId id="300" r:id="rId9"/>
    <p:sldId id="276" r:id="rId10"/>
    <p:sldId id="270" r:id="rId11"/>
    <p:sldId id="271" r:id="rId12"/>
    <p:sldId id="280" r:id="rId13"/>
    <p:sldId id="268" r:id="rId14"/>
    <p:sldId id="275" r:id="rId15"/>
    <p:sldId id="277" r:id="rId16"/>
    <p:sldId id="278" r:id="rId17"/>
    <p:sldId id="286" r:id="rId18"/>
    <p:sldId id="287" r:id="rId19"/>
    <p:sldId id="284" r:id="rId20"/>
    <p:sldId id="282" r:id="rId21"/>
    <p:sldId id="279" r:id="rId22"/>
    <p:sldId id="281" r:id="rId23"/>
    <p:sldId id="292" r:id="rId24"/>
    <p:sldId id="288" r:id="rId25"/>
    <p:sldId id="299" r:id="rId26"/>
    <p:sldId id="297" r:id="rId27"/>
    <p:sldId id="257" r:id="rId28"/>
    <p:sldId id="258" r:id="rId29"/>
    <p:sldId id="259" r:id="rId30"/>
    <p:sldId id="260" r:id="rId31"/>
    <p:sldId id="261" r:id="rId32"/>
    <p:sldId id="265" r:id="rId33"/>
    <p:sldId id="266" r:id="rId34"/>
    <p:sldId id="262" r:id="rId35"/>
    <p:sldId id="29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C036FB8D-747A-4898-8BFE-6E66A8083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1BE346D-47C5-4428-8D15-DA283F316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91974-8D41-4D22-AEF3-CF1713317085}" type="datetimeFigureOut">
              <a:rPr lang="tr-TR" smtClean="0"/>
              <a:t>28.01.2026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6A5ED3-AB7F-490D-8498-285729098D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5937228-4056-4940-85DA-EA18DF1F8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B6EE7-8BB7-4711-A0CA-7E876F8267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18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45A61-CC56-47D5-9F25-78EB5A4A765F}" type="datetimeFigureOut">
              <a:rPr lang="tr-TR" smtClean="0"/>
              <a:t>28.01.2026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3C145-775A-40F0-BCD7-3245894C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5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9467-59BB-4517-B184-D8B9C603C5B6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5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41EC-5C81-4633-9F97-FD9C43633EBD}" type="datetime1">
              <a:rPr lang="tr-TR" smtClean="0"/>
              <a:t>28.01.2026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47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F909-F57A-419E-B921-BCA2CAA23786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30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AF6E-44BE-45EC-B9FB-DE557E6BC2D3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87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AC04-C2F3-460C-A23D-0D9AE60773FA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60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778C-5A53-4603-AA89-7CB898A021ED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122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3FD0-FB80-4BDF-8196-5E0E2DBD4E66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40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ABD-EFF5-4F32-A2A5-AED8EF513C1D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751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FA2B-1D08-48A5-B0CC-929B94D7ADEB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7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9C73-54D0-4B8B-9D7E-103AAD1F5393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85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4358-9C03-4842-9386-2F20A20EAC8C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3A43C-05FA-4B56-B421-847A6BDED0EC}" type="datetime1">
              <a:rPr lang="tr-TR" smtClean="0"/>
              <a:t>28.01.2026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73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0620-70A3-4469-8AB6-930FF678CE0B}" type="datetime1">
              <a:rPr lang="tr-TR" smtClean="0"/>
              <a:t>28.01.2026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94CA-613A-4CC8-B43A-52BEB4B22271}" type="datetime1">
              <a:rPr lang="tr-TR" smtClean="0"/>
              <a:t>28.01.2026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30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827D-E7E2-4B68-A737-CD66212610AB}" type="datetime1">
              <a:rPr lang="tr-TR" smtClean="0"/>
              <a:t>28.01.2026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545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F916D-2959-49AC-B4D5-068348ACAEDF}" type="datetime1">
              <a:rPr lang="tr-TR" smtClean="0"/>
              <a:t>28.01.2026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60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20ED8-4F0C-4A6C-82BE-26723FF63AFB}" type="datetime1">
              <a:rPr lang="tr-TR" smtClean="0"/>
              <a:t>28.01.2026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99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285906-E1AD-4AE8-852D-03302BAF0F13}" type="datetime1">
              <a:rPr lang="tr-TR" smtClean="0"/>
              <a:t>28.01.2026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BE6679-C920-4C65-8E7C-6CFECE0EC7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867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790D83-8B61-4310-B959-214DB4269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541" y="1645023"/>
            <a:ext cx="8731624" cy="2779059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Muğla çevre, şehircilik ve iklim değişikliği il                       </a:t>
            </a:r>
            <a:b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müdürlüğü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B05B334-1426-44EC-A0E2-0A6CAC0A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118" y="573527"/>
            <a:ext cx="1577788" cy="157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2281EE-D85A-47E3-914D-FA62ED56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7843" y="1062317"/>
            <a:ext cx="5196635" cy="4496427"/>
          </a:xfrm>
        </p:spPr>
        <p:txBody>
          <a:bodyPr/>
          <a:lstStyle/>
          <a:p>
            <a:r>
              <a:rPr lang="tr-TR" dirty="0"/>
              <a:t>Şantiye şefinin yapım işine dair görevi yapı ruhsatının alınmasından itibaren başlayıp yapı kullanma izin belgesinin alınması ile son bulur.</a:t>
            </a:r>
          </a:p>
          <a:p>
            <a:r>
              <a:rPr lang="tr-TR" dirty="0"/>
              <a:t>Şantiye şefi görev yaptığı ilin sınırları dışında başka bir ilde görev üstlenemez!!!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7838B76-9E66-46B8-9CAE-57ED26472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9" y="833685"/>
            <a:ext cx="5620534" cy="4725059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C2F96B7-3614-4023-AE27-5D0EC1C6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529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2E5528-B7E0-44AD-8489-1A8B29F9E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1638" y="968418"/>
            <a:ext cx="3301045" cy="54470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31.12.2026 tarihine kadar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3DD3B9F-D175-4840-BFBB-3D6DE65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8" y="1685450"/>
            <a:ext cx="3215435" cy="3804023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2459EDE8-EC4F-40EE-A595-8B959F9B96AF}"/>
              </a:ext>
            </a:extLst>
          </p:cNvPr>
          <p:cNvSpPr txBox="1"/>
          <p:nvPr/>
        </p:nvSpPr>
        <p:spPr>
          <a:xfrm>
            <a:off x="5920005" y="1090506"/>
            <a:ext cx="3627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31.12.2026 tarihinden sonra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0A15CAC7-CA9A-4EC3-892A-52FA06420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96" y="1642322"/>
            <a:ext cx="3414137" cy="3804023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A4DA4766-2025-464D-ADF8-15FE9B178B52}"/>
              </a:ext>
            </a:extLst>
          </p:cNvPr>
          <p:cNvSpPr txBox="1"/>
          <p:nvPr/>
        </p:nvSpPr>
        <p:spPr>
          <a:xfrm>
            <a:off x="2707341" y="426447"/>
            <a:ext cx="7135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u="sng" dirty="0"/>
              <a:t>Mimar veya mühendis ünvanlı inşaat mühendisleri aynı anda;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A617A44-94C5-406A-8591-674B0EDEA18B}"/>
              </a:ext>
            </a:extLst>
          </p:cNvPr>
          <p:cNvSpPr txBox="1"/>
          <p:nvPr/>
        </p:nvSpPr>
        <p:spPr>
          <a:xfrm>
            <a:off x="953204" y="5641179"/>
            <a:ext cx="6370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/>
              <a:t>***Kamu kurum ve kuruluşlarınca yaptırılan kamu yatırımı niteliğindeki yapıların şantiye şefleri aynı anda başka bir işin şantiye şefliğini üstlenemez!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385FEDB9-FBBF-4F46-BD96-96741C3766B3}"/>
              </a:ext>
            </a:extLst>
          </p:cNvPr>
          <p:cNvSpPr txBox="1"/>
          <p:nvPr/>
        </p:nvSpPr>
        <p:spPr>
          <a:xfrm>
            <a:off x="9547817" y="1240772"/>
            <a:ext cx="211567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600" dirty="0"/>
              <a:t>***İş deneyim ile ilgili hususlar 31.12.2026 tarihinden sonra uygulanacaktır.</a:t>
            </a:r>
          </a:p>
          <a:p>
            <a:endParaRPr lang="tr-TR" sz="1600" dirty="0"/>
          </a:p>
          <a:p>
            <a:endParaRPr lang="tr-TR" sz="1600" dirty="0"/>
          </a:p>
          <a:p>
            <a:pPr algn="just"/>
            <a:r>
              <a:rPr lang="tr-TR" sz="1600" b="1" dirty="0"/>
              <a:t>***Geçiş Hükmü (7/4) </a:t>
            </a:r>
            <a:r>
              <a:rPr lang="tr-TR" sz="1600" dirty="0"/>
              <a:t>Bu fıkra yürürlüğe girdiği tarihten (31.12.2023) önce üstlenilmiş işlere devam edilebilir. Bu tarihten sonra alınacak işler inşaat alanı ve iş sayısına ilişkin hesaplarda mevcut işlerle değerlendirilir.</a:t>
            </a:r>
          </a:p>
          <a:p>
            <a:endParaRPr lang="tr-TR" b="1" dirty="0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FB13C82-BB6E-400E-9C3E-9F7D4D7D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46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29A838-6B8D-4229-916C-F5DE1B97F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94" y="1202981"/>
            <a:ext cx="3645741" cy="3411071"/>
          </a:xfrm>
        </p:spPr>
        <p:txBody>
          <a:bodyPr>
            <a:normAutofit/>
          </a:bodyPr>
          <a:lstStyle/>
          <a:p>
            <a:r>
              <a:rPr lang="tr-TR" b="1" u="sng" dirty="0"/>
              <a:t>İŞ DENEYİMİ </a:t>
            </a:r>
            <a:r>
              <a:rPr lang="tr-TR" dirty="0"/>
              <a:t>kapsamında değerlendirilen işlerin  EKAP veya Şantiye-M sisteminde kayıtlı olup, üst yapı niteliğinde ki işin tamamında hizmet verilmiş ve bitirilmiş olması esastır.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483792-30EB-4666-9BD8-28066A68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46" y="1202981"/>
            <a:ext cx="6839905" cy="4274454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F7BA6BB-6C55-47FE-A6ED-41950076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86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EFDD2E-2D12-4133-94CE-2DC63ED7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36" y="4597799"/>
            <a:ext cx="10342375" cy="1510553"/>
          </a:xfrm>
        </p:spPr>
        <p:txBody>
          <a:bodyPr/>
          <a:lstStyle/>
          <a:p>
            <a:r>
              <a:rPr lang="tr-TR" dirty="0"/>
              <a:t>Mimar ve mühendis ünvanlı şantiye şefleri için </a:t>
            </a:r>
            <a:r>
              <a:rPr lang="tr-TR" b="1" u="sng" dirty="0"/>
              <a:t>tek iş olarak </a:t>
            </a:r>
            <a:r>
              <a:rPr lang="tr-TR" dirty="0"/>
              <a:t>değerlendirilen işler;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DD2667F-6A0B-4777-AF0E-30D2825CC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422439"/>
            <a:ext cx="8319247" cy="417536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02E9325-B3D2-4404-A1A9-572C8F7A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86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DEA4B7-3E59-47A7-8C54-2C468F08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70" y="295836"/>
            <a:ext cx="4291199" cy="63649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/>
              <a:t>*Aynı anda  üstlenebilecekleri iş miktarları hesaplanırken;</a:t>
            </a:r>
          </a:p>
          <a:p>
            <a:pPr marL="0" indent="0" algn="just">
              <a:buNone/>
            </a:pPr>
            <a:r>
              <a:rPr lang="tr-TR" dirty="0"/>
              <a:t>	a-Yapım işlerinde yapı kullanma izin belgesi ve iş bitirme tutanağı, yıkım işlerinde ise Yanan/Yıkılan Yapılar formu düzenlenmiş olanlar hesaba dahil edilmez.</a:t>
            </a:r>
          </a:p>
          <a:p>
            <a:pPr marL="0" indent="0" algn="just">
              <a:buNone/>
            </a:pPr>
            <a:r>
              <a:rPr lang="tr-TR" dirty="0"/>
              <a:t>	b-Üstlenilebilecek toplam iş sayısının kontrolünde </a:t>
            </a:r>
            <a:r>
              <a:rPr lang="tr-TR" b="1" dirty="0"/>
              <a:t>yıkım işlerinin alanı dikkate alınmaksızın</a:t>
            </a:r>
            <a:r>
              <a:rPr lang="tr-TR" dirty="0"/>
              <a:t> yıkım ve  yapım işlerinin sayısı toplanarak birlikte değerlendirilir.</a:t>
            </a:r>
          </a:p>
          <a:p>
            <a:pPr marL="0" indent="0" algn="just">
              <a:buNone/>
            </a:pPr>
            <a:r>
              <a:rPr lang="tr-TR" dirty="0"/>
              <a:t>	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EBB4B9C-F5D2-480B-9A14-4DE353EFE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70" y="1168494"/>
            <a:ext cx="6795702" cy="4228259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AEE1EF1-4D49-47AA-92E0-B3FB58BC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78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C0B979-BB68-4726-8CF4-9E492A8DF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42" y="694764"/>
            <a:ext cx="3654706" cy="51681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TEKNİK ÖĞRETMEN VE TEKNİKERLER;</a:t>
            </a:r>
          </a:p>
          <a:p>
            <a:pPr marL="0" indent="0" algn="just">
              <a:buNone/>
            </a:pPr>
            <a:r>
              <a:rPr lang="tr-TR" dirty="0"/>
              <a:t>*Kamu yatırımı niteliğinde iş alamaz,</a:t>
            </a:r>
          </a:p>
          <a:p>
            <a:pPr marL="0" indent="0" algn="just">
              <a:buNone/>
            </a:pPr>
            <a:r>
              <a:rPr lang="tr-TR" dirty="0"/>
              <a:t>*Aynı anda yapı inşaat alanı 1.500 m² ye kadar, yanda belirtilen sınıflara dahil en </a:t>
            </a:r>
            <a:r>
              <a:rPr lang="tr-TR" b="1" dirty="0"/>
              <a:t>fazla 3 iş alabilir,</a:t>
            </a:r>
          </a:p>
          <a:p>
            <a:pPr marL="0" indent="0" algn="just">
              <a:buNone/>
            </a:pPr>
            <a:r>
              <a:rPr lang="tr-TR" b="1" dirty="0"/>
              <a:t>***Geçiş Hükmü (7/9) </a:t>
            </a:r>
            <a:r>
              <a:rPr lang="tr-TR" dirty="0"/>
              <a:t>Bu fıkra yürürlüğe girdiği tarihten (18.11.2022) önce üstlenilmiş işlere devam edilebilir. Bu tarihten sonra alınacak işler inşaat alanı ve iş sayısına ilişkin hesaplarda mevcut işlerle değerlendirilir.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899FCA9-6FC5-44A0-8A93-FA77ECC01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05" y="474736"/>
            <a:ext cx="4182059" cy="5639587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65F7C00-2C31-4F6F-ABEB-76F4E57C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97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ABEF635-1E8C-44A6-8E39-CAD44A6B6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7" y="432969"/>
            <a:ext cx="7593105" cy="5992061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0F7875E-548F-4335-AE55-9B2A6F95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76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FA63FF2-2EEB-40C2-9E9C-C49E1A1D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86" y="1031028"/>
            <a:ext cx="6977233" cy="4395107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DF48692-26E8-4487-91A8-957F970BF958}"/>
              </a:ext>
            </a:extLst>
          </p:cNvPr>
          <p:cNvSpPr txBox="1"/>
          <p:nvPr/>
        </p:nvSpPr>
        <p:spPr>
          <a:xfrm>
            <a:off x="834892" y="1031028"/>
            <a:ext cx="36026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dirty="0"/>
              <a:t>!!! Şantiye  şefi ve yapı müteahhidi, inşaat ve tesisat işlerinde ilgili mevzuatına uygun yetki belgeli usta çalıştırmak ve belgelerin birer örneğini şantiye dosyasında bulundurmak ve çalışan yetki belgeli ustaları Şantiye-M sistemine kaydetmek zorundadır.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802471A-DD7C-43D9-B433-E307E2D1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70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3254240-9B5B-4E4A-890E-12E4D3E62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57" y="1135960"/>
            <a:ext cx="7544320" cy="4872949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1BB5134-CF79-423A-8409-FC4D1E51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5226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DD7E9C4-1DCA-4E5A-9EB4-E61DD60C2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0" y="299601"/>
            <a:ext cx="8278380" cy="6258798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940A306-D879-4BB8-B254-BD33ED6C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6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90CE5D-8903-474B-8179-7FE17F86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685801"/>
            <a:ext cx="11492753" cy="4307540"/>
          </a:xfrm>
        </p:spPr>
        <p:txBody>
          <a:bodyPr>
            <a:normAutofit/>
          </a:bodyPr>
          <a:lstStyle/>
          <a:p>
            <a:r>
              <a:rPr lang="tr-TR" sz="3200" dirty="0"/>
              <a:t>Şantiye Şefi Yönetmeliği ve 01.Ocak.2026 tarihinde uygulamaya geçen Şantiye-M sistemi hakkında genel bilgi verilecektir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A7353ED-EF9D-4DD6-B819-EB5CF14E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214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CF15C5-0BB0-482A-AE72-D605018D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94" y="112060"/>
            <a:ext cx="2417576" cy="838200"/>
          </a:xfrm>
        </p:spPr>
        <p:txBody>
          <a:bodyPr/>
          <a:lstStyle/>
          <a:p>
            <a:r>
              <a:rPr lang="tr-TR" b="1" u="sng" dirty="0"/>
              <a:t>İLGİLİ İDARE;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B7753BD-EF77-492F-B9A9-8DCF958E5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6" y="902955"/>
            <a:ext cx="8695764" cy="5719137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864766F-3749-419B-8A44-5A37A573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50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283344D-A379-4F22-B111-9E6A1B95A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41" y="1590418"/>
            <a:ext cx="8478433" cy="3677163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0018EDB-AC89-42DC-A680-0E1EEADF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72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9FD1E0C-5CC9-471D-9F40-C845DFA57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6" y="542120"/>
            <a:ext cx="8306633" cy="5773759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1B767AD-F703-4BAB-A07C-3C670451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563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4DA8DCC-7A87-4350-90D8-CEF579C71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11" y="1116369"/>
            <a:ext cx="8287378" cy="4934807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140504E-F803-48D0-BBB1-6B8691AB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742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BC553A7-CE82-4626-8B1B-ED96AEADA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11" y="1089629"/>
            <a:ext cx="9597978" cy="4678741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37A1AB7-A607-4FED-A12E-1D183BE1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57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87BC39-0EBA-4678-8AAB-39350446E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31" y="729018"/>
            <a:ext cx="4204729" cy="5110153"/>
          </a:xfrm>
        </p:spPr>
        <p:txBody>
          <a:bodyPr>
            <a:normAutofit/>
          </a:bodyPr>
          <a:lstStyle/>
          <a:p>
            <a:r>
              <a:rPr lang="tr-TR" sz="2400" b="1" dirty="0"/>
              <a:t>ŞANTİYE-M UYGULAMASI:</a:t>
            </a:r>
            <a:r>
              <a:rPr lang="tr-TR" sz="2400" dirty="0"/>
              <a:t> Müteahhitlik yetki belgesi ile şantiye şefleri ve yapı ustalarının kayıtlarının elektronik ortamda tutulduğu, Bakanlık bünyesinde işletilen, Müteahhitlik, Şantiye Şefliği ve Yetki Belgeli Yapı Ustaları Bilişim Sistemini ifade eder.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3405CF0-60D8-41A1-9A35-AFA8F53D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25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FA88847-7B1B-4056-882F-CD7EA590A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049" y="873924"/>
            <a:ext cx="6604396" cy="488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00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5FED44-CADB-43E5-BABF-C103ED14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00" y="462180"/>
            <a:ext cx="6442729" cy="586692"/>
          </a:xfrm>
        </p:spPr>
        <p:txBody>
          <a:bodyPr>
            <a:normAutofit fontScale="90000"/>
          </a:bodyPr>
          <a:lstStyle/>
          <a:p>
            <a:r>
              <a:rPr lang="tr-TR" dirty="0"/>
              <a:t>Şantiye şefleri;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D6462D-133D-464A-B728-7D862FC48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974" y="1348617"/>
            <a:ext cx="6669602" cy="491380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87CF9BE-C51C-405F-91E6-8E02CAF9A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4" y="1348617"/>
            <a:ext cx="4048095" cy="4054191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FB3A3F-A3E0-4388-BB13-80FBDDFD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8023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BA070E-82F4-478B-B39A-08BB38054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386" y="880650"/>
            <a:ext cx="5240767" cy="4937443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Constantia" panose="02030602050306030303" pitchFamily="18" charset="0"/>
              </a:rPr>
              <a:t>Şantiyem Mobil Uygulaması Play </a:t>
            </a:r>
            <a:r>
              <a:rPr lang="tr-TR" sz="2800" dirty="0" err="1">
                <a:latin typeface="Constantia" panose="02030602050306030303" pitchFamily="18" charset="0"/>
              </a:rPr>
              <a:t>Store</a:t>
            </a:r>
            <a:r>
              <a:rPr lang="tr-TR" sz="2800" dirty="0">
                <a:latin typeface="Constantia" panose="02030602050306030303" pitchFamily="18" charset="0"/>
              </a:rPr>
              <a:t> ve </a:t>
            </a:r>
            <a:r>
              <a:rPr lang="tr-TR" sz="2800" dirty="0" err="1">
                <a:latin typeface="Constantia" panose="02030602050306030303" pitchFamily="18" charset="0"/>
              </a:rPr>
              <a:t>App</a:t>
            </a:r>
            <a:r>
              <a:rPr lang="tr-TR" sz="2800" dirty="0">
                <a:latin typeface="Constantia" panose="02030602050306030303" pitchFamily="18" charset="0"/>
              </a:rPr>
              <a:t> </a:t>
            </a:r>
            <a:r>
              <a:rPr lang="tr-TR" sz="2800" dirty="0" err="1">
                <a:latin typeface="Constantia" panose="02030602050306030303" pitchFamily="18" charset="0"/>
              </a:rPr>
              <a:t>Store</a:t>
            </a:r>
            <a:r>
              <a:rPr lang="tr-TR" sz="2800" dirty="0">
                <a:latin typeface="Constantia" panose="02030602050306030303" pitchFamily="18" charset="0"/>
              </a:rPr>
              <a:t>  aracılığı ile yüklenip, uygulamaya E-Devlet ile giriş sağlanmaktadır. İş Programı Modülü henüz kullanıma sunulmamıştır. Hizmet kullanıma açıldığı zaman bilgiler kılavuza eklenecektir.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ADDD3E8-6804-4638-B3ED-57F194E58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587" y="880651"/>
            <a:ext cx="3633531" cy="5096698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752E700-050A-4509-8074-872394CB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803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7EBF2F-946E-4AAB-974D-64A9161E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68" y="667018"/>
            <a:ext cx="4738744" cy="5025570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Constantia" panose="02030602050306030303" pitchFamily="18" charset="0"/>
                <a:cs typeface="Times New Roman" panose="02020603050405020304" pitchFamily="18" charset="0"/>
              </a:rPr>
              <a:t>sağ üstte yer alan ‘?’ simgesi tıklandığında ilgili işlem veya alan hakkında kısa ve açıklayıcı bilgi kutucuğu açılır. Açılan ekranda yapılacak işleme dair kısa bilgiler yer alır.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3425B7B0-510B-42AE-9D32-032178F8C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38" y="539174"/>
            <a:ext cx="2819794" cy="5582429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E610CAF-98E1-4223-96DA-D6D98D4B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818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F683D4-86B0-412A-83E0-EE5ED4C00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658" y="972670"/>
            <a:ext cx="4183623" cy="5132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>
                <a:latin typeface="Constantia" panose="02030602050306030303" pitchFamily="18" charset="0"/>
              </a:rPr>
              <a:t>Şantiye Defteri tıklandıktan sonra Aktif İşler (Ruhsatlar) listesi görüntülenir.  Listede yer alan ruhsatlardan seçim yapılarak üzeri tıklanır.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8A2F4B6-C9CE-4966-8808-B7FF44137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5" y="1005254"/>
            <a:ext cx="3478788" cy="4847492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DB6D7A5-71A7-4E81-998D-A5D6F86C5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859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A5642CD-FFD9-412B-A45B-DA777F5F8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04" y="680488"/>
            <a:ext cx="6854262" cy="4897987"/>
          </a:xfr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995198E1-ABB7-4BA1-B4E5-96F0710A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3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0321FF9-177F-497E-B73A-F2A4BCAC71E8}"/>
              </a:ext>
            </a:extLst>
          </p:cNvPr>
          <p:cNvSpPr txBox="1"/>
          <p:nvPr/>
        </p:nvSpPr>
        <p:spPr>
          <a:xfrm>
            <a:off x="999565" y="1129568"/>
            <a:ext cx="30973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/>
              <a:t>3194 sayılı İmar Kanununun 28. maddesi gereği; yapım işinin şantiye şefi bulundurulmaksızın sürdürülmesi mümkün değildir.</a:t>
            </a:r>
          </a:p>
        </p:txBody>
      </p:sp>
    </p:spTree>
    <p:extLst>
      <p:ext uri="{BB962C8B-B14F-4D97-AF65-F5344CB8AC3E}">
        <p14:creationId xmlns:p14="http://schemas.microsoft.com/office/powerpoint/2010/main" val="1852671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EE35A0-7E21-4023-9049-DEC68334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5098023" cy="5526741"/>
          </a:xfrm>
        </p:spPr>
        <p:txBody>
          <a:bodyPr/>
          <a:lstStyle/>
          <a:p>
            <a:r>
              <a:rPr lang="tr-TR" sz="2400" dirty="0"/>
              <a:t>Açılan sayfada ‘Günlük Rapor’ butonu tıklanır</a:t>
            </a:r>
            <a:r>
              <a:rPr lang="tr-TR" dirty="0"/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FBECF7A-F9E4-49A8-8E12-0B2D203EE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88" y="675891"/>
            <a:ext cx="2734057" cy="5506218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A6EC004-83F0-44B4-BADC-7D23136A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655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6246EC-38D2-433C-913D-D301B2EA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3977435" cy="5419165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Constantia" panose="02030602050306030303" pitchFamily="18" charset="0"/>
              </a:rPr>
              <a:t>-Tarih, hava durumu, sıcaklık ve fotoğraf (en az 1 adet, en fazla 5 adet) zorunlu olarak eklenir, diğer alanlar ise seçime bağlı olarak girilerek ‘ kaydet’ butonu tıklanır.</a:t>
            </a:r>
          </a:p>
          <a:p>
            <a:r>
              <a:rPr lang="tr-TR" sz="1800" dirty="0">
                <a:latin typeface="Constantia" panose="02030602050306030303" pitchFamily="18" charset="0"/>
              </a:rPr>
              <a:t>- Hava durumu ve sıcaklık bilgileri bulunulan konuma göre Meteoroloji Genel Müdürlüğü’nden  otomatik olarak alınır ve düzenlenebilir.</a:t>
            </a:r>
          </a:p>
          <a:p>
            <a:r>
              <a:rPr lang="tr-TR" sz="1800" dirty="0">
                <a:latin typeface="Constantia" panose="02030602050306030303" pitchFamily="18" charset="0"/>
              </a:rPr>
              <a:t>-Günlük rapor işlemi geriye dönük 7 gün içerisinde yapılabilir. İleri tarihli ‘Günlük rapor’ işlemi gerçekleştirilemez.</a:t>
            </a:r>
          </a:p>
          <a:p>
            <a:r>
              <a:rPr lang="tr-TR" sz="1800" dirty="0">
                <a:latin typeface="Constantia" panose="02030602050306030303" pitchFamily="18" charset="0"/>
              </a:rPr>
              <a:t>-Fotoğraf yükleme işlemi sırasında, konum bilgisi zorunlu olarak alınacak ve kaydedilecektir.</a:t>
            </a:r>
          </a:p>
          <a:p>
            <a:endParaRPr lang="tr-TR" sz="1800" dirty="0">
              <a:latin typeface="Constantia" panose="02030602050306030303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D79955-A71F-46B8-A011-DC91775F8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10" y="685800"/>
            <a:ext cx="3903853" cy="5419165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4C99B3E5-D2A7-4F45-863E-B354C9A3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5193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A90066-70D3-44F9-8C79-91B400015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54" y="685800"/>
            <a:ext cx="3842964" cy="52757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2400" dirty="0"/>
              <a:t>-Kayıt düzenleme ekranında değişiklikler yapılarak ‘güncelle’ butonu tıklanır.</a:t>
            </a:r>
          </a:p>
          <a:p>
            <a:pPr marL="0" indent="0">
              <a:buNone/>
            </a:pPr>
            <a:r>
              <a:rPr lang="tr-TR" sz="2400" dirty="0"/>
              <a:t>- </a:t>
            </a:r>
            <a:r>
              <a:rPr lang="tr-TR" sz="2400" u="sng" dirty="0"/>
              <a:t>Günlük rapor düzenleme (güncelleme) işlemi kaydın gerçekleştirildiği gün içerisinde yapılabilir, ileri tarihli ya da geçmiş tarihli kayıtlar düzenlenemez.</a:t>
            </a:r>
            <a:r>
              <a:rPr lang="tr-TR" sz="2400" dirty="0"/>
              <a:t> </a:t>
            </a:r>
          </a:p>
          <a:p>
            <a:pPr marL="0" indent="0">
              <a:buNone/>
            </a:pPr>
            <a:r>
              <a:rPr lang="tr-TR" sz="2400" dirty="0"/>
              <a:t>-Defter silme işlemi de günlük yapılabilir, ileri ya da geçmiş tarihli kayıtlar silinemez.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87E3E9E-AF6B-4810-8A0C-54A5CA25A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2" y="685800"/>
            <a:ext cx="3657039" cy="5275729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04FED81-28FB-4D2E-A94C-C0B34B43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469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9980D5-41B6-4079-887B-E3E3C3EB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963553" cy="546398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*Çalışılmayan günler başlangıç ve bitiş tarihleri doldurularak kayıtlı günler listesine eklenir. Çalışılmayan günler takvimde kırmızı olarak  yer alır. Başlangıç tarihi olarak içinde bulunulan gün veya ileri bir tarih seçilebilir. </a:t>
            </a:r>
            <a:r>
              <a:rPr lang="tr-TR" u="sng" dirty="0"/>
              <a:t>Geçmişe dönük çalışılmayan gün seçimi yapılamaz</a:t>
            </a:r>
            <a:r>
              <a:rPr lang="tr-TR" dirty="0"/>
              <a:t>. </a:t>
            </a:r>
          </a:p>
          <a:p>
            <a:pPr marL="0" indent="0">
              <a:buNone/>
            </a:pPr>
            <a:r>
              <a:rPr lang="tr-TR" dirty="0"/>
              <a:t>*Çalışılmayan gün silme işlemi o gün içerisinde yapılabilir. </a:t>
            </a:r>
            <a:r>
              <a:rPr lang="tr-TR" u="sng" dirty="0"/>
              <a:t>Geriye dönük silme işlemi gerçekleştirilemez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/>
              <a:t>*Çalışılmayan tarih aralığında içinde bulunulan gün seçilerek silme işlemi yapılabilir, seçilen gün ve devamındaki çalışılmayan günler çalışılır gün olarak değişir.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295D1B4-6BC2-48EF-9414-DE63E34A2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17" y="521790"/>
            <a:ext cx="2905530" cy="5792008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7A849F4-CB78-43B7-B3C0-432154FD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8603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F4D211-3C25-42C2-86E8-4EA89CB62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6227576" cy="5744376"/>
          </a:xfrm>
        </p:spPr>
        <p:txBody>
          <a:bodyPr>
            <a:normAutofit/>
          </a:bodyPr>
          <a:lstStyle/>
          <a:p>
            <a:r>
              <a:rPr lang="tr-TR" sz="2800" dirty="0"/>
              <a:t>İşler ekranında şantiye şefinin üzerindeki aktif ve bitirilmiş yapım / yıkım iş adetleri ile iş deneyimi görüntülenir.</a:t>
            </a:r>
          </a:p>
          <a:p>
            <a:r>
              <a:rPr lang="tr-TR" sz="2800" dirty="0"/>
              <a:t>Şantiye defterinde çalışılan gün içerisinde yapılan inşa işleri, işin ilerleyişi, varsa karşılaşılan engeller açıklanacaktır. Çalışılan mahal, kot, kat vb. bilgiler referans verilecektir.</a:t>
            </a:r>
          </a:p>
          <a:p>
            <a:endParaRPr lang="tr-TR" sz="28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83655C0-76D8-4448-81BC-24143D9E6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81" y="467164"/>
            <a:ext cx="2867425" cy="5744377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60A7303-21CB-4FFC-B1CC-3A7C8A26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455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1BED1B-B0EA-4FBD-BE91-4B2D52D96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KATILIMINIZ İÇİN TEŞEKKÜRLER…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9722E38-7D68-41CA-9D54-2B37F5B9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45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EB4AAD-6BA2-4302-B0EF-D9248C5C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685800"/>
            <a:ext cx="4524282" cy="4549588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Yapı ruhsatına tabii bütün yapıların şantiye şefliğinin, yapı müteahhidi ile şantiye şefi arasında düzenlenen ve asgari işin adı, süresi ve ücreti ile işyeri adresini ve </a:t>
            </a:r>
            <a:r>
              <a:rPr lang="tr-TR" sz="2400" u="sng" dirty="0"/>
              <a:t>tarafların tebligata elverişli elektronik adreslerini</a:t>
            </a:r>
            <a:r>
              <a:rPr lang="tr-TR" sz="2400" dirty="0"/>
              <a:t> içeren bir iş sözleşmesine göre yürütülmesi esastır.</a:t>
            </a:r>
          </a:p>
          <a:p>
            <a:pPr algn="just"/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CDABA8D-85EA-4A9D-A624-65E9F2FED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776" y="806823"/>
            <a:ext cx="5940989" cy="4329953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323B8E8-3744-4FCE-AE4F-D2E163C5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592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ECB953-DC4F-48D7-A2C5-357EEB8D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555" y="719293"/>
            <a:ext cx="4452564" cy="5419414"/>
          </a:xfrm>
        </p:spPr>
        <p:txBody>
          <a:bodyPr/>
          <a:lstStyle/>
          <a:p>
            <a:r>
              <a:rPr lang="tr-TR" sz="2800" dirty="0"/>
              <a:t>Şantiye şefliği şartlarını haiz olması halinde yapı müteahhidi şantiye şefliğini üstlenebilir. Bu durumda ayrıca sözleşmeli şantiye şefi bulundurma şartı aranmaz.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419B6E6-910E-4116-B92F-9D53A8DC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5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AFC8C5D-96F2-450C-8DFD-E52BBCC78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804" y="1269054"/>
            <a:ext cx="5749026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2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128129-AB9C-4C0A-90F5-563BDC386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824" y="735106"/>
            <a:ext cx="5940706" cy="779929"/>
          </a:xfrm>
        </p:spPr>
        <p:txBody>
          <a:bodyPr/>
          <a:lstStyle/>
          <a:p>
            <a:r>
              <a:rPr lang="tr-TR" dirty="0"/>
              <a:t>Kimler şantiye şefliği üstlenemez?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7DB5BBC-B9B4-4066-BBDD-488B70A8C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24" y="1443318"/>
            <a:ext cx="7097152" cy="440292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E59718E-695B-4036-A217-E0F3ED9E1480}"/>
              </a:ext>
            </a:extLst>
          </p:cNvPr>
          <p:cNvSpPr txBox="1"/>
          <p:nvPr/>
        </p:nvSpPr>
        <p:spPr>
          <a:xfrm>
            <a:off x="8056376" y="4124480"/>
            <a:ext cx="3352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b="1" dirty="0"/>
              <a:t>***Geçiş Hükmü 6/1-c </a:t>
            </a:r>
            <a:r>
              <a:rPr lang="tr-TR" dirty="0"/>
              <a:t>Bu fıkra yürürlüğe girdiği tarihten (31.12.2023) önce üstlenilmiş ve sözleşme yapılan işlere devam edilebilir. (Geçici-2)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F9DC9F2-0659-4081-AD11-BEDD8BEC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64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3B0FB9E-1E17-4031-AC62-FE6340534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57" y="820980"/>
            <a:ext cx="8102502" cy="5216039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D73DEF7F-BE1C-4888-B18D-C7F9608F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63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D7626E-D06C-4A91-B738-7C427738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35" y="323446"/>
            <a:ext cx="5447647" cy="130813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Şantiye şefliği üstlenilmesinde işin;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ACE373-836A-4922-9E97-D0165003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8</a:t>
            </a:fld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518834B-7552-4AED-ADF5-AA5772A7F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1709342"/>
            <a:ext cx="7261412" cy="470042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3BE6FEB4-4121-4FA6-ADA2-6628966DFC0E}"/>
              </a:ext>
            </a:extLst>
          </p:cNvPr>
          <p:cNvSpPr txBox="1"/>
          <p:nvPr/>
        </p:nvSpPr>
        <p:spPr>
          <a:xfrm>
            <a:off x="7680148" y="2891472"/>
            <a:ext cx="4117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***Proje müellifleri tarafından ayrı ayrı gruplandırılır.</a:t>
            </a:r>
          </a:p>
        </p:txBody>
      </p:sp>
    </p:spTree>
    <p:extLst>
      <p:ext uri="{BB962C8B-B14F-4D97-AF65-F5344CB8AC3E}">
        <p14:creationId xmlns:p14="http://schemas.microsoft.com/office/powerpoint/2010/main" val="374318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9B1207-EA28-4CD0-B5CF-A9CB0E484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89" y="378366"/>
            <a:ext cx="7037294" cy="1303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u="sng" dirty="0"/>
              <a:t>***Şantiye şefinin inşaat mühendisi olması zorunludur!!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54BB2C5-5D76-4303-9A9E-5FFFFFA9A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89" y="1681834"/>
            <a:ext cx="7259063" cy="4353533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6F7D4E3-BFDA-4429-A8A7-C5F28BB4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6679-C920-4C65-8E7C-6CFECE0EC7E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225722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2082</TotalTime>
  <Words>910</Words>
  <Application>Microsoft Office PowerPoint</Application>
  <PresentationFormat>Geniş ekran</PresentationFormat>
  <Paragraphs>85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Calibri</vt:lpstr>
      <vt:lpstr>Century Gothic</vt:lpstr>
      <vt:lpstr>Constantia</vt:lpstr>
      <vt:lpstr>Times New Roman</vt:lpstr>
      <vt:lpstr>Wingdings 3</vt:lpstr>
      <vt:lpstr>Dilim</vt:lpstr>
      <vt:lpstr>Muğla çevre, şehircilik ve iklim değişikliği il                                      müdürlüğü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Şantiye şefliği üstlenilmesinde işin;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Şantiye şefleri;</vt:lpstr>
      <vt:lpstr>PowerPoint Sunusu</vt:lpstr>
      <vt:lpstr>sağ üstte yer alan ‘?’ simgesi tıklandığında ilgili işlem veya alan hakkında kısa ve açıklayıcı bilgi kutucuğu açılır. Açılan ekranda yapılacak işleme dair kısa bilgiler yer alır.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nilay yılmaz</dc:creator>
  <cp:lastModifiedBy>nilay yılmaz</cp:lastModifiedBy>
  <cp:revision>198</cp:revision>
  <dcterms:created xsi:type="dcterms:W3CDTF">2026-01-16T07:56:04Z</dcterms:created>
  <dcterms:modified xsi:type="dcterms:W3CDTF">2026-01-28T10:48:05Z</dcterms:modified>
</cp:coreProperties>
</file>