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57" r:id="rId5"/>
    <p:sldId id="260" r:id="rId6"/>
    <p:sldId id="261" r:id="rId7"/>
    <p:sldId id="710" r:id="rId8"/>
    <p:sldId id="711" r:id="rId9"/>
    <p:sldId id="714" r:id="rId10"/>
    <p:sldId id="715" r:id="rId11"/>
    <p:sldId id="271" r:id="rId12"/>
    <p:sldId id="775" r:id="rId13"/>
    <p:sldId id="273" r:id="rId14"/>
    <p:sldId id="760" r:id="rId15"/>
    <p:sldId id="761" r:id="rId16"/>
    <p:sldId id="762" r:id="rId17"/>
    <p:sldId id="763" r:id="rId18"/>
    <p:sldId id="764" r:id="rId19"/>
    <p:sldId id="765" r:id="rId20"/>
    <p:sldId id="776" r:id="rId21"/>
    <p:sldId id="777" r:id="rId22"/>
    <p:sldId id="283" r:id="rId23"/>
    <p:sldId id="773" r:id="rId24"/>
    <p:sldId id="360" r:id="rId25"/>
    <p:sldId id="774" r:id="rId26"/>
    <p:sldId id="733" r:id="rId27"/>
    <p:sldId id="737" r:id="rId28"/>
    <p:sldId id="739" r:id="rId29"/>
    <p:sldId id="740" r:id="rId30"/>
    <p:sldId id="744" r:id="rId31"/>
    <p:sldId id="303" r:id="rId32"/>
    <p:sldId id="756" r:id="rId33"/>
    <p:sldId id="757" r:id="rId34"/>
    <p:sldId id="758" r:id="rId35"/>
    <p:sldId id="759" r:id="rId36"/>
    <p:sldId id="321" r:id="rId37"/>
    <p:sldId id="322" r:id="rId38"/>
    <p:sldId id="586" r:id="rId39"/>
    <p:sldId id="770" r:id="rId40"/>
    <p:sldId id="771" r:id="rId41"/>
    <p:sldId id="772" r:id="rId42"/>
    <p:sldId id="308" r:id="rId43"/>
    <p:sldId id="778" r:id="rId44"/>
    <p:sldId id="258" r:id="rId45"/>
    <p:sldId id="262" r:id="rId46"/>
    <p:sldId id="263" r:id="rId47"/>
    <p:sldId id="264" r:id="rId48"/>
    <p:sldId id="266" r:id="rId49"/>
    <p:sldId id="268" r:id="rId50"/>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ngiz Sezgin" initials="CS" lastIdx="1" clrIdx="0">
    <p:extLst>
      <p:ext uri="{19B8F6BF-5375-455C-9EA6-DF929625EA0E}">
        <p15:presenceInfo xmlns:p15="http://schemas.microsoft.com/office/powerpoint/2012/main" userId="S-1-5-21-1210653227-1550178159-501392459-355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CB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94" autoAdjust="0"/>
    <p:restoredTop sz="94660"/>
  </p:normalViewPr>
  <p:slideViewPr>
    <p:cSldViewPr snapToGrid="0">
      <p:cViewPr>
        <p:scale>
          <a:sx n="70" d="100"/>
          <a:sy n="70" d="100"/>
        </p:scale>
        <p:origin x="-946" y="33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14927005-D0AA-4A28-A986-55B22B338927}" type="datetimeFigureOut">
              <a:rPr lang="tr-TR" smtClean="0"/>
              <a:pPr/>
              <a:t>8.05.2026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349344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4927005-D0AA-4A28-A986-55B22B338927}" type="datetimeFigureOut">
              <a:rPr lang="tr-TR" smtClean="0"/>
              <a:pPr/>
              <a:t>8.05.2026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89348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4927005-D0AA-4A28-A986-55B22B338927}" type="datetimeFigureOut">
              <a:rPr lang="tr-TR" smtClean="0"/>
              <a:pPr/>
              <a:t>8.05.2026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2489047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F6FCD3AA-6FE2-4612-A438-AD19AF0E1168}" type="datetimeFigureOut">
              <a:rPr lang="tr-TR" smtClean="0"/>
              <a:pPr/>
              <a:t>8.05.2026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2731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FCD3AA-6FE2-4612-A438-AD19AF0E1168}" type="datetimeFigureOut">
              <a:rPr lang="tr-TR" smtClean="0"/>
              <a:pPr/>
              <a:t>8.05.2026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559885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pPr/>
              <a:t>8.05.2026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2250454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6FCD3AA-6FE2-4612-A438-AD19AF0E1168}" type="datetimeFigureOut">
              <a:rPr lang="tr-TR" smtClean="0"/>
              <a:pPr/>
              <a:t>8.05.2026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2032926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6FCD3AA-6FE2-4612-A438-AD19AF0E1168}" type="datetimeFigureOut">
              <a:rPr lang="tr-TR" smtClean="0"/>
              <a:pPr/>
              <a:t>8.05.2026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3765793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F6FCD3AA-6FE2-4612-A438-AD19AF0E1168}" type="datetimeFigureOut">
              <a:rPr lang="tr-TR" smtClean="0"/>
              <a:pPr/>
              <a:t>8.05.2026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244283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CD3AA-6FE2-4612-A438-AD19AF0E1168}" type="datetimeFigureOut">
              <a:rPr lang="tr-TR" smtClean="0"/>
              <a:pPr/>
              <a:t>8.05.2026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2043400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F6FCD3AA-6FE2-4612-A438-AD19AF0E1168}" type="datetimeFigureOut">
              <a:rPr lang="tr-TR" smtClean="0"/>
              <a:pPr/>
              <a:t>8.05.2026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294659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4927005-D0AA-4A28-A986-55B22B338927}" type="datetimeFigureOut">
              <a:rPr lang="tr-TR" smtClean="0"/>
              <a:pPr/>
              <a:t>8.05.2026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3686199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F6FCD3AA-6FE2-4612-A438-AD19AF0E1168}" type="datetimeFigureOut">
              <a:rPr lang="tr-TR" smtClean="0"/>
              <a:pPr/>
              <a:t>8.05.2026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718997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Date Placeholder 2"/>
          <p:cNvSpPr>
            <a:spLocks noGrp="1"/>
          </p:cNvSpPr>
          <p:nvPr>
            <p:ph type="dt" sz="half" idx="10"/>
          </p:nvPr>
        </p:nvSpPr>
        <p:spPr/>
        <p:txBody>
          <a:bodyPr/>
          <a:lstStyle/>
          <a:p>
            <a:fld id="{F6FCD3AA-6FE2-4612-A438-AD19AF0E1168}" type="datetimeFigureOut">
              <a:rPr lang="tr-TR" smtClean="0"/>
              <a:pPr/>
              <a:t>8.05.2026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264128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pPr/>
              <a:t>8.05.2026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1553493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pPr/>
              <a:t>8.05.2026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32201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pPr/>
              <a:t>8.05.2026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861814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pPr/>
              <a:t>8.05.2026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23941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pPr/>
              <a:t>8.05.2026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4087617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FCD3AA-6FE2-4612-A438-AD19AF0E1168}" type="datetimeFigureOut">
              <a:rPr lang="tr-TR" smtClean="0"/>
              <a:pPr/>
              <a:t>8.05.2026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1968675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FCD3AA-6FE2-4612-A438-AD19AF0E1168}" type="datetimeFigureOut">
              <a:rPr lang="tr-TR" smtClean="0"/>
              <a:pPr/>
              <a:t>8.05.2026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347808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14927005-D0AA-4A28-A986-55B22B338927}" type="datetimeFigureOut">
              <a:rPr lang="tr-TR" smtClean="0"/>
              <a:pPr/>
              <a:t>8.05.2026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50689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4927005-D0AA-4A28-A986-55B22B338927}" type="datetimeFigureOut">
              <a:rPr lang="tr-TR" smtClean="0"/>
              <a:pPr/>
              <a:t>8.05.2026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316713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4927005-D0AA-4A28-A986-55B22B338927}" type="datetimeFigureOut">
              <a:rPr lang="tr-TR" smtClean="0"/>
              <a:pPr/>
              <a:t>8.05.2026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313819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4927005-D0AA-4A28-A986-55B22B338927}" type="datetimeFigureOut">
              <a:rPr lang="tr-TR" smtClean="0"/>
              <a:pPr/>
              <a:t>8.05.2026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62690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927005-D0AA-4A28-A986-55B22B338927}" type="datetimeFigureOut">
              <a:rPr lang="tr-TR" smtClean="0"/>
              <a:pPr/>
              <a:t>8.05.2026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2809803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4927005-D0AA-4A28-A986-55B22B338927}" type="datetimeFigureOut">
              <a:rPr lang="tr-TR" smtClean="0"/>
              <a:pPr/>
              <a:t>8.05.2026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169484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4927005-D0AA-4A28-A986-55B22B338927}" type="datetimeFigureOut">
              <a:rPr lang="tr-TR" smtClean="0"/>
              <a:pPr/>
              <a:t>8.05.2026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146394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27005-D0AA-4A28-A986-55B22B338927}" type="datetimeFigureOut">
              <a:rPr lang="tr-TR" smtClean="0"/>
              <a:pPr/>
              <a:t>8.05.2026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53819-E6F3-439D-B6F1-0FBE84C2DC2A}" type="slidenum">
              <a:rPr lang="tr-TR" smtClean="0"/>
              <a:pPr/>
              <a:t>‹#›</a:t>
            </a:fld>
            <a:endParaRPr lang="tr-TR"/>
          </a:p>
        </p:txBody>
      </p:sp>
    </p:spTree>
    <p:extLst>
      <p:ext uri="{BB962C8B-B14F-4D97-AF65-F5344CB8AC3E}">
        <p14:creationId xmlns:p14="http://schemas.microsoft.com/office/powerpoint/2010/main" val="226332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6FCD3AA-6FE2-4612-A438-AD19AF0E1168}" type="datetimeFigureOut">
              <a:rPr lang="tr-TR" smtClean="0"/>
              <a:pPr/>
              <a:t>8.05.2026</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EC938D5-F694-40B5-B442-F8CABA957A45}" type="slidenum">
              <a:rPr lang="tr-TR" smtClean="0"/>
              <a:pPr/>
              <a:t>‹#›</a:t>
            </a:fld>
            <a:endParaRPr lang="tr-TR"/>
          </a:p>
        </p:txBody>
      </p:sp>
    </p:spTree>
    <p:extLst>
      <p:ext uri="{BB962C8B-B14F-4D97-AF65-F5344CB8AC3E}">
        <p14:creationId xmlns:p14="http://schemas.microsoft.com/office/powerpoint/2010/main" val="25936392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640" y="2489700"/>
            <a:ext cx="5031528" cy="3168000"/>
          </a:xfrm>
          <a:prstGeom prst="rect">
            <a:avLst/>
          </a:prstGeom>
          <a:ln>
            <a:noFill/>
          </a:ln>
          <a:effectLst>
            <a:outerShdw blurRad="190500" algn="tl" rotWithShape="0">
              <a:srgbClr val="000000">
                <a:alpha val="70000"/>
              </a:srgbClr>
            </a:outerShdw>
          </a:effectLst>
        </p:spPr>
      </p:pic>
      <p:pic>
        <p:nvPicPr>
          <p:cNvPr id="6" name="Resim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447382" y="164575"/>
            <a:ext cx="1440000" cy="1440000"/>
          </a:xfrm>
          <a:prstGeom prst="rect">
            <a:avLst/>
          </a:prstGeom>
        </p:spPr>
      </p:pic>
      <p:pic>
        <p:nvPicPr>
          <p:cNvPr id="8" name="Resim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68782" y="164575"/>
            <a:ext cx="1440000" cy="1440000"/>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9460" y="2491193"/>
            <a:ext cx="5031528" cy="3168000"/>
          </a:xfrm>
          <a:prstGeom prst="rect">
            <a:avLst/>
          </a:prstGeom>
          <a:ln>
            <a:noFill/>
          </a:ln>
          <a:effectLst>
            <a:outerShdw blurRad="190500" algn="tl" rotWithShape="0">
              <a:srgbClr val="000000">
                <a:alpha val="70000"/>
              </a:srgbClr>
            </a:outerShdw>
          </a:effectLst>
        </p:spPr>
      </p:pic>
      <p:sp>
        <p:nvSpPr>
          <p:cNvPr id="3" name="Dikdörtgen 2"/>
          <p:cNvSpPr/>
          <p:nvPr/>
        </p:nvSpPr>
        <p:spPr>
          <a:xfrm>
            <a:off x="1805340" y="164577"/>
            <a:ext cx="8545484"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T.C.</a:t>
            </a:r>
            <a:b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br>
            <a: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 MARDİN VALİLİĞİ</a:t>
            </a:r>
            <a:b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br>
            <a: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ÇEVRE, ŞEHİRCİLİK VE İKLİM DEĞİŞİKLİĞİ</a:t>
            </a:r>
            <a:b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br>
            <a: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İL MÜDÜRLÜĞÜ</a:t>
            </a:r>
            <a:endParaRPr kumimoji="0" lang="tr-TR"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Dikdörtgen 4"/>
          <p:cNvSpPr/>
          <p:nvPr/>
        </p:nvSpPr>
        <p:spPr>
          <a:xfrm>
            <a:off x="3374256" y="6043831"/>
            <a:ext cx="5274644"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SUNUM DOSYASI </a:t>
            </a:r>
            <a:r>
              <a:rPr kumimoji="0" lang="tr-TR" sz="14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(Ocak 2026)</a:t>
            </a:r>
            <a:endParaRPr kumimoji="0" lang="tr-TR" sz="140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42673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0"/>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ÇED VE ÇEVRE İZİNLERİ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ÇED VE ÇEVRE İZİNLERİ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204287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0"/>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ÇED VE ÇEVRE İZİNLERİ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571768" y="879103"/>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GFB ALAN İŞLETMELER</a:t>
            </a:r>
          </a:p>
        </p:txBody>
      </p:sp>
      <p:sp>
        <p:nvSpPr>
          <p:cNvPr id="8" name="Dikdörtgen 7"/>
          <p:cNvSpPr/>
          <p:nvPr/>
        </p:nvSpPr>
        <p:spPr>
          <a:xfrm>
            <a:off x="2571768" y="1329320"/>
            <a:ext cx="7200000" cy="738664"/>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2020   2021    2022   2023   2024   2025  2026    TOPLAM</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GFB Alan Firma Sayısı Ek-1	    1	     2	       3	        1         1	  0	  2        </a:t>
            </a:r>
            <a:r>
              <a:rPr kumimoji="0" lang="tr-TR" sz="14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GFB Alan Firma Sayısı Ek-2 	  16	     12	     14	      14       12	13	  2        </a:t>
            </a:r>
            <a:r>
              <a:rPr kumimoji="0" lang="tr-TR" sz="14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83</a:t>
            </a:r>
          </a:p>
        </p:txBody>
      </p:sp>
      <p:sp>
        <p:nvSpPr>
          <p:cNvPr id="9" name="Dikdörtgen 8"/>
          <p:cNvSpPr/>
          <p:nvPr/>
        </p:nvSpPr>
        <p:spPr>
          <a:xfrm>
            <a:off x="2571768" y="2288689"/>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ÇEVRE İZNİ/LİSANSI ALAN İŞLETMELER</a:t>
            </a:r>
          </a:p>
        </p:txBody>
      </p:sp>
      <p:sp>
        <p:nvSpPr>
          <p:cNvPr id="10" name="Dikdörtgen 9"/>
          <p:cNvSpPr/>
          <p:nvPr/>
        </p:nvSpPr>
        <p:spPr>
          <a:xfrm>
            <a:off x="2571768" y="2740758"/>
            <a:ext cx="7200000" cy="738664"/>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YILI					  2020   2021   2022    2023   2024   2025  2026     TOPLAM</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İzin Lisans Sayısı Ek-1		      4	       1	        0	 0        0         3	    0              </a:t>
            </a:r>
            <a:r>
              <a:rPr kumimoji="0" lang="tr-TR" sz="14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İzin Lisans Sayısı Ek-2 		    15	     20	      15        11      19       22	    6           </a:t>
            </a:r>
            <a:r>
              <a:rPr kumimoji="0" lang="tr-TR" sz="14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108</a:t>
            </a:r>
          </a:p>
        </p:txBody>
      </p:sp>
      <p:sp>
        <p:nvSpPr>
          <p:cNvPr id="11" name="Dikdörtgen 10"/>
          <p:cNvSpPr/>
          <p:nvPr/>
        </p:nvSpPr>
        <p:spPr>
          <a:xfrm>
            <a:off x="2571768" y="3680618"/>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ÇEVRESEL ETKİ DEĞERLENDİRMESİ (ÇED) UYGULAMALARI</a:t>
            </a:r>
          </a:p>
        </p:txBody>
      </p:sp>
      <p:sp>
        <p:nvSpPr>
          <p:cNvPr id="12" name="Dikdörtgen 11"/>
          <p:cNvSpPr/>
          <p:nvPr/>
        </p:nvSpPr>
        <p:spPr>
          <a:xfrm>
            <a:off x="2571768" y="4132687"/>
            <a:ext cx="7200000" cy="738664"/>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YILI					    2020   2021  2022    2023    2024  2025   2026    TOPLAM</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ÇED Olumlu Ek-1			  	4       1	2	  5        10      18 	        6          </a:t>
            </a:r>
            <a:r>
              <a:rPr lang="tr-TR" sz="1400" b="1" dirty="0">
                <a:solidFill>
                  <a:srgbClr val="FF0000"/>
                </a:solidFill>
                <a:latin typeface="Tw Cen MT" panose="020B0602020104020603" pitchFamily="34" charset="0"/>
                <a:cs typeface="Times New Roman" panose="02020603050405020304" pitchFamily="18" charset="0"/>
              </a:rPr>
              <a:t>46</a:t>
            </a:r>
            <a:endParaRPr kumimoji="0" lang="tr-TR" sz="14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ÇED Olumlu Ek-2 				8     22      23       30        14      26	      10        </a:t>
            </a:r>
            <a:r>
              <a:rPr kumimoji="0" lang="tr-TR" sz="14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133</a:t>
            </a:r>
          </a:p>
        </p:txBody>
      </p:sp>
      <p:graphicFrame>
        <p:nvGraphicFramePr>
          <p:cNvPr id="3" name="Tablo 2"/>
          <p:cNvGraphicFramePr>
            <a:graphicFrameLocks noGrp="1"/>
          </p:cNvGraphicFramePr>
          <p:nvPr/>
        </p:nvGraphicFramePr>
        <p:xfrm>
          <a:off x="2571768" y="5087664"/>
          <a:ext cx="7200000" cy="396240"/>
        </p:xfrm>
        <a:graphic>
          <a:graphicData uri="http://schemas.openxmlformats.org/drawingml/2006/table">
            <a:tbl>
              <a:tblPr firstRow="1" bandRow="1">
                <a:tableStyleId>{5C22544A-7EE6-4342-B048-85BDC9FD1C3A}</a:tableStyleId>
              </a:tblPr>
              <a:tblGrid>
                <a:gridCol w="7200000">
                  <a:extLst>
                    <a:ext uri="{9D8B030D-6E8A-4147-A177-3AD203B41FA5}">
                      <a16:colId xmlns:a16="http://schemas.microsoft.com/office/drawing/2014/main" val="1983853955"/>
                    </a:ext>
                  </a:extLst>
                </a:gridCol>
              </a:tblGrid>
              <a:tr h="370840">
                <a:tc>
                  <a:txBody>
                    <a:bodyPr/>
                    <a:lstStyle/>
                    <a:p>
                      <a:pPr algn="ctr"/>
                      <a:r>
                        <a:rPr kumimoji="0" lang="tr-TR" sz="2000" b="1" i="0" u="none" strike="noStrike" kern="1200" cap="none" spc="0" normalizeH="0" baseline="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YETKİLİ EGZOZ GAZI EMİSYON ÖLÇÜM İSTASYONLARI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dpi="0" rotWithShape="1">
                      <a:blip r:embed="rId2"/>
                      <a:srcRect/>
                      <a:tile tx="0" ty="0" sx="100000" sy="100000" flip="none" algn="tl"/>
                    </a:blipFill>
                  </a:tcPr>
                </a:tc>
                <a:extLst>
                  <a:ext uri="{0D108BD9-81ED-4DB2-BD59-A6C34878D82A}">
                    <a16:rowId xmlns:a16="http://schemas.microsoft.com/office/drawing/2014/main" val="2911302537"/>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2595929056"/>
              </p:ext>
            </p:extLst>
          </p:nvPr>
        </p:nvGraphicFramePr>
        <p:xfrm>
          <a:off x="2571768" y="5579062"/>
          <a:ext cx="7200000" cy="520633"/>
        </p:xfrm>
        <a:graphic>
          <a:graphicData uri="http://schemas.openxmlformats.org/drawingml/2006/table">
            <a:tbl>
              <a:tblPr firstRow="1" bandRow="1">
                <a:tableStyleId>{5C22544A-7EE6-4342-B048-85BDC9FD1C3A}</a:tableStyleId>
              </a:tblPr>
              <a:tblGrid>
                <a:gridCol w="7200000">
                  <a:extLst>
                    <a:ext uri="{9D8B030D-6E8A-4147-A177-3AD203B41FA5}">
                      <a16:colId xmlns:a16="http://schemas.microsoft.com/office/drawing/2014/main" val="1782507633"/>
                    </a:ext>
                  </a:extLst>
                </a:gridCol>
              </a:tblGrid>
              <a:tr h="520633">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YILI					      2020    2021  2022   2023    2024   2025   2026    TOPLAM</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İstasyon Sayısı ( Aktif: 15) 		1	  2	   0	    1          0        0    	0           </a:t>
                      </a:r>
                      <a:r>
                        <a:rPr kumimoji="0" lang="tr-TR" sz="14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751671185"/>
                  </a:ext>
                </a:extLst>
              </a:tr>
            </a:tbl>
          </a:graphicData>
        </a:graphic>
      </p:graphicFrame>
    </p:spTree>
    <p:extLst>
      <p:ext uri="{BB962C8B-B14F-4D97-AF65-F5344CB8AC3E}">
        <p14:creationId xmlns:p14="http://schemas.microsoft.com/office/powerpoint/2010/main" val="404377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302625" y="1072143"/>
            <a:ext cx="8013469" cy="4524315"/>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lvl="0" indent="449580" algn="ctr" defTabSz="457200">
              <a:lnSpc>
                <a:spcPct val="150000"/>
              </a:lnSpc>
              <a:defRPr/>
            </a:pPr>
            <a:r>
              <a:rPr lang="tr-TR" sz="2400" b="1" dirty="0">
                <a:solidFill>
                  <a:prstClr val="black"/>
                </a:solidFill>
                <a:effectLst>
                  <a:outerShdw blurRad="38100" dist="38100" dir="2700000" algn="tl">
                    <a:srgbClr val="000000">
                      <a:alpha val="43137"/>
                    </a:srgbClr>
                  </a:outerShdw>
                </a:effectLst>
                <a:latin typeface="Tw Cen MT" panose="020B0602020104020603" pitchFamily="34" charset="0"/>
                <a:cs typeface="Times New Roman" pitchFamily="18" charset="0"/>
              </a:rPr>
              <a:t>KENTSEL DÖNÜŞÜM </a:t>
            </a:r>
            <a:r>
              <a:rPr lang="tr-TR" sz="2400" b="1" dirty="0">
                <a:solidFill>
                  <a:prstClr val="black"/>
                </a:solidFill>
                <a:effectLst>
                  <a:outerShdw blurRad="38100" dist="38100" dir="2700000" algn="tl">
                    <a:srgbClr val="000000">
                      <a:alpha val="43137"/>
                    </a:srgbClr>
                  </a:outerShdw>
                </a:effectLst>
                <a:latin typeface="Tw Cen MT" panose="020B0602020104020603" pitchFamily="34" charset="0"/>
                <a:ea typeface="Cambria"/>
                <a:cs typeface="Times New Roman"/>
              </a:rPr>
              <a:t>MÜDÜRLÜĞÜ</a:t>
            </a: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
        <p:nvSpPr>
          <p:cNvPr id="8" name="Unvan 1">
            <a:extLst>
              <a:ext uri="{FF2B5EF4-FFF2-40B4-BE49-F238E27FC236}">
                <a16:creationId xmlns:a16="http://schemas.microsoft.com/office/drawing/2014/main" id="{49FA305C-E2F0-4B14-82C4-59711FC32F35}"/>
              </a:ext>
            </a:extLst>
          </p:cNvPr>
          <p:cNvSpPr txBox="1">
            <a:spLocks/>
          </p:cNvSpPr>
          <p:nvPr/>
        </p:nvSpPr>
        <p:spPr>
          <a:xfrm rot="16200000">
            <a:off x="-2891298" y="3300626"/>
            <a:ext cx="6480000" cy="36000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KENTSEL DÖNÜŞÜM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000381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B690B93C-88AC-490F-8B56-B5355F9B2359}"/>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6" name="Resim 5">
            <a:extLst>
              <a:ext uri="{FF2B5EF4-FFF2-40B4-BE49-F238E27FC236}">
                <a16:creationId xmlns:a16="http://schemas.microsoft.com/office/drawing/2014/main" id="{492B92EE-DF6A-43D1-8C91-A2C40E7B965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7" name="Dikdörtgen 6">
            <a:extLst>
              <a:ext uri="{FF2B5EF4-FFF2-40B4-BE49-F238E27FC236}">
                <a16:creationId xmlns:a16="http://schemas.microsoft.com/office/drawing/2014/main" id="{0BA8D02D-BA1E-402F-9E42-44E2A4338797}"/>
              </a:ext>
            </a:extLst>
          </p:cNvPr>
          <p:cNvSpPr/>
          <p:nvPr/>
        </p:nvSpPr>
        <p:spPr>
          <a:xfrm>
            <a:off x="2571768" y="902017"/>
            <a:ext cx="7200000"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RİSKLİ YAPILAR İLE İLGİLİ OLARAK</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sp>
        <p:nvSpPr>
          <p:cNvPr id="8" name="Dikdörtgen 7">
            <a:extLst>
              <a:ext uri="{FF2B5EF4-FFF2-40B4-BE49-F238E27FC236}">
                <a16:creationId xmlns:a16="http://schemas.microsoft.com/office/drawing/2014/main" id="{B3C5C1CB-1F0A-4B25-95B6-ED19316C78EC}"/>
              </a:ext>
            </a:extLst>
          </p:cNvPr>
          <p:cNvSpPr/>
          <p:nvPr/>
        </p:nvSpPr>
        <p:spPr>
          <a:xfrm>
            <a:off x="2561608" y="1765794"/>
            <a:ext cx="7200000" cy="4524315"/>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 Ocak 2013 tarihinden, 4 Mayıs  2026 tarihine kadar ilimizde;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Riskli Yapı Tespiti Yapılan Bina Sayısı                           :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1723</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Riskli Yapı Tespiti Yapılan Konut Bağımsız Birim Sayısı    :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2919</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Riskli Yapı Tespiti Yapılan İşyeri Bağımsız Birim Sayısı    :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1608</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Riskli Yapı Tespiti Yapılan Toplam Bağımsız Birim Sayısı :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4527</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Riskli Yapı Olarak Onaylanıp Yıkılan Bina Sayısı          :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1555</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mbria"/>
              <a:cs typeface="Times New Roman" panose="02020603050405020304" pitchFamily="18" charset="0"/>
            </a:endParaRPr>
          </a:p>
        </p:txBody>
      </p:sp>
      <p:sp>
        <p:nvSpPr>
          <p:cNvPr id="9" name="Unvan 1">
            <a:extLst>
              <a:ext uri="{FF2B5EF4-FFF2-40B4-BE49-F238E27FC236}">
                <a16:creationId xmlns:a16="http://schemas.microsoft.com/office/drawing/2014/main" id="{0F6EA287-6638-4834-8B63-F1483D19AAFB}"/>
              </a:ext>
            </a:extLst>
          </p:cNvPr>
          <p:cNvSpPr txBox="1">
            <a:spLocks/>
          </p:cNvSpPr>
          <p:nvPr/>
        </p:nvSpPr>
        <p:spPr>
          <a:xfrm rot="16200000">
            <a:off x="-2891298" y="3300626"/>
            <a:ext cx="6480000" cy="36000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000" b="1"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KENTSEL DÖNÜŞÜM ŞUBE MÜD</a:t>
            </a:r>
            <a:r>
              <a:rPr kumimoji="0" lang="tr-TR" sz="2000" b="1" i="0" u="none" strike="noStrike" kern="1200" cap="all" spc="0" normalizeH="0" baseline="0" noProof="0" dirty="0">
                <a:ln w="3175" cmpd="sng">
                  <a:noFill/>
                </a:ln>
                <a:solidFill>
                  <a:prstClr val="black"/>
                </a:solidFill>
                <a:effectLst/>
                <a:uLnTx/>
                <a:uFillTx/>
                <a:latin typeface="Tw Cen MT" panose="020B0602020104020603" pitchFamily="34" charset="0"/>
                <a:ea typeface="+mn-ea"/>
                <a:cs typeface="Times New Roman" pitchFamily="18" charset="0"/>
              </a:rPr>
              <a:t>.</a:t>
            </a:r>
            <a:endParaRPr kumimoji="0" lang="tr-TR" sz="2000" b="0"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61088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5DCBE8"/>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Metin kutusu 4"/>
          <p:cNvSpPr txBox="1"/>
          <p:nvPr/>
        </p:nvSpPr>
        <p:spPr>
          <a:xfrm>
            <a:off x="2571768" y="1712711"/>
            <a:ext cx="7200000" cy="4524315"/>
          </a:xfrm>
          <a:prstGeom prst="rect">
            <a:avLst/>
          </a:prstGeom>
          <a:blipFill>
            <a:blip r:embed="rId2"/>
            <a:tile tx="0" ty="0" sx="100000" sy="100000" flip="none" algn="tl"/>
          </a:blipFill>
          <a:ln>
            <a:solidFill>
              <a:schemeClr val="dk1">
                <a:hueMod val="94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6306 sayılı Kanun kapsamında yapıları Riskli Yapı olarak onaylan 1 Ocak 2013 tarihi ile 4 Mayıs 2026 tarihleri arasında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2923</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hak sahibine toplamda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67.292.569,31</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TL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kira yardımı ödemesi yapılmıştır.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7" name="Resim 6">
            <a:extLst>
              <a:ext uri="{FF2B5EF4-FFF2-40B4-BE49-F238E27FC236}">
                <a16:creationId xmlns:a16="http://schemas.microsoft.com/office/drawing/2014/main" id="{0F7170B3-4AE3-4955-B4B5-7F392AA44C0C}"/>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8" name="Resim 7">
            <a:extLst>
              <a:ext uri="{FF2B5EF4-FFF2-40B4-BE49-F238E27FC236}">
                <a16:creationId xmlns:a16="http://schemas.microsoft.com/office/drawing/2014/main" id="{B1BE9417-ABEC-4FFE-8E6A-4E76A273F47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Dikdörtgen 8">
            <a:extLst>
              <a:ext uri="{FF2B5EF4-FFF2-40B4-BE49-F238E27FC236}">
                <a16:creationId xmlns:a16="http://schemas.microsoft.com/office/drawing/2014/main" id="{D1C622E8-C7E6-45B4-B4E5-9BBAE5F75CEF}"/>
              </a:ext>
            </a:extLst>
          </p:cNvPr>
          <p:cNvSpPr/>
          <p:nvPr/>
        </p:nvSpPr>
        <p:spPr>
          <a:xfrm>
            <a:off x="2571768" y="902017"/>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RİSKLİ YAPI KAPSAMINDA YAPILAN KİRA YARDIMI</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sp>
        <p:nvSpPr>
          <p:cNvPr id="10" name="Unvan 1">
            <a:extLst>
              <a:ext uri="{FF2B5EF4-FFF2-40B4-BE49-F238E27FC236}">
                <a16:creationId xmlns:a16="http://schemas.microsoft.com/office/drawing/2014/main" id="{02AC1781-C53B-409A-8F9F-E4D9BCBE5EFF}"/>
              </a:ext>
            </a:extLst>
          </p:cNvPr>
          <p:cNvSpPr txBox="1">
            <a:spLocks/>
          </p:cNvSpPr>
          <p:nvPr/>
        </p:nvSpPr>
        <p:spPr>
          <a:xfrm rot="16200000">
            <a:off x="-2891298" y="3300626"/>
            <a:ext cx="6480000" cy="36000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000" b="1"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KENTSEL DÖNÜŞÜM ŞUBE MÜD</a:t>
            </a:r>
            <a:r>
              <a:rPr kumimoji="0" lang="tr-TR" sz="2000" b="1" i="0" u="none" strike="noStrike" kern="1200" cap="all" spc="0" normalizeH="0" baseline="0" noProof="0" dirty="0">
                <a:ln w="3175" cmpd="sng">
                  <a:noFill/>
                </a:ln>
                <a:solidFill>
                  <a:prstClr val="black"/>
                </a:solidFill>
                <a:effectLst/>
                <a:uLnTx/>
                <a:uFillTx/>
                <a:latin typeface="Tw Cen MT" panose="020B0602020104020603" pitchFamily="34" charset="0"/>
                <a:ea typeface="+mn-ea"/>
                <a:cs typeface="Times New Roman" pitchFamily="18" charset="0"/>
              </a:rPr>
              <a:t>.</a:t>
            </a:r>
            <a:endParaRPr kumimoji="0" lang="tr-TR" sz="2000" b="0"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48204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5DCBE8"/>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 name="7 Dikdörtgen"/>
          <p:cNvSpPr/>
          <p:nvPr/>
        </p:nvSpPr>
        <p:spPr>
          <a:xfrm>
            <a:off x="2555702" y="1722871"/>
            <a:ext cx="7238538" cy="4524315"/>
          </a:xfrm>
          <a:prstGeom prst="rect">
            <a:avLst/>
          </a:prstGeom>
          <a:blipFill>
            <a:blip r:embed="rId2"/>
            <a:tile tx="0" ty="0" sx="100000" sy="100000" flip="none" algn="tl"/>
          </a:blipFill>
        </p:spPr>
        <p:style>
          <a:lnRef idx="0">
            <a:schemeClr val="accent1"/>
          </a:lnRef>
          <a:fillRef idx="3">
            <a:schemeClr val="accent1"/>
          </a:fillRef>
          <a:effectRef idx="3">
            <a:schemeClr val="accent1"/>
          </a:effectRef>
          <a:fontRef idx="minor">
            <a:schemeClr val="lt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İlimiz Nusaybin İlçesi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Sınırlarında kalan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yaklaşık 785,91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Hektarlık alan,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6306 sayılı Kanun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Uyarınca 07.09.2016</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tarihli ve 2016/9141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sayılı Bakanlar Kurulu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Kararı ile 09.09.2016</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tarih ve 29826 sayılı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Resmi Gazete’ de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Yayımlanarak Riskli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Alan ilan edilmiştir. </a:t>
            </a:r>
            <a:endPar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Gövde)"/>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Gövde)"/>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Gövde)"/>
              <a:ea typeface="+mn-ea"/>
              <a:cs typeface="+mn-cs"/>
            </a:endParaRPr>
          </a:p>
        </p:txBody>
      </p:sp>
      <p:pic>
        <p:nvPicPr>
          <p:cNvPr id="8" name="Picture 3" descr="C:\Users\faruk.yilmaz\Desktop\RRR.JPG"/>
          <p:cNvPicPr>
            <a:picLocks noChangeAspect="1" noChangeArrowheads="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4666829" y="1794881"/>
            <a:ext cx="5064299" cy="4380294"/>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10">
            <a:extLst>
              <a:ext uri="{FF2B5EF4-FFF2-40B4-BE49-F238E27FC236}">
                <a16:creationId xmlns:a16="http://schemas.microsoft.com/office/drawing/2014/main" id="{78E32863-0C1B-42BA-B108-158682A099A8}"/>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12" name="Resim 11">
            <a:extLst>
              <a:ext uri="{FF2B5EF4-FFF2-40B4-BE49-F238E27FC236}">
                <a16:creationId xmlns:a16="http://schemas.microsoft.com/office/drawing/2014/main" id="{29023A64-772F-4D38-8635-E4C665F7B1EE}"/>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3" name="Dikdörtgen 12">
            <a:extLst>
              <a:ext uri="{FF2B5EF4-FFF2-40B4-BE49-F238E27FC236}">
                <a16:creationId xmlns:a16="http://schemas.microsoft.com/office/drawing/2014/main" id="{FA2C4C9B-9E13-450B-82EE-B4D302580AEA}"/>
              </a:ext>
            </a:extLst>
          </p:cNvPr>
          <p:cNvSpPr/>
          <p:nvPr/>
        </p:nvSpPr>
        <p:spPr>
          <a:xfrm>
            <a:off x="2584080" y="905974"/>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NUSAYBİN İLÇESİNDE RİSKLİ ALAN KARARI</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sp>
        <p:nvSpPr>
          <p:cNvPr id="9" name="Unvan 1">
            <a:extLst>
              <a:ext uri="{FF2B5EF4-FFF2-40B4-BE49-F238E27FC236}">
                <a16:creationId xmlns:a16="http://schemas.microsoft.com/office/drawing/2014/main" id="{FE42A553-BD3E-4FCA-BF92-4881133317AA}"/>
              </a:ext>
            </a:extLst>
          </p:cNvPr>
          <p:cNvSpPr txBox="1">
            <a:spLocks/>
          </p:cNvSpPr>
          <p:nvPr/>
        </p:nvSpPr>
        <p:spPr>
          <a:xfrm rot="16200000">
            <a:off x="-2891298" y="3300626"/>
            <a:ext cx="6480000" cy="36000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000" b="1"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KENTSEL DÖNÜŞÜM ŞUBE MÜD</a:t>
            </a:r>
            <a:r>
              <a:rPr kumimoji="0" lang="tr-TR" sz="2000" b="1" i="0" u="none" strike="noStrike" kern="1200" cap="all" spc="0" normalizeH="0" baseline="0" noProof="0" dirty="0">
                <a:ln w="3175" cmpd="sng">
                  <a:noFill/>
                </a:ln>
                <a:solidFill>
                  <a:prstClr val="black"/>
                </a:solidFill>
                <a:effectLst/>
                <a:uLnTx/>
                <a:uFillTx/>
                <a:latin typeface="Tw Cen MT" panose="020B0602020104020603" pitchFamily="34" charset="0"/>
                <a:ea typeface="+mn-ea"/>
                <a:cs typeface="Times New Roman" pitchFamily="18" charset="0"/>
              </a:rPr>
              <a:t>.</a:t>
            </a:r>
            <a:endParaRPr kumimoji="0" lang="tr-TR" sz="2000" b="0"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47134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5DCBE8"/>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322F4BD-C1A2-49FF-81BF-28212E7ACF70}"/>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6" name="Resim 5">
            <a:extLst>
              <a:ext uri="{FF2B5EF4-FFF2-40B4-BE49-F238E27FC236}">
                <a16:creationId xmlns:a16="http://schemas.microsoft.com/office/drawing/2014/main" id="{28063105-E788-4A3B-8C26-BAE1CF6CAB4F}"/>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7" name="Dikdörtgen 6">
            <a:extLst>
              <a:ext uri="{FF2B5EF4-FFF2-40B4-BE49-F238E27FC236}">
                <a16:creationId xmlns:a16="http://schemas.microsoft.com/office/drawing/2014/main" id="{F498449A-4F7F-498E-A464-85883D4AFEE5}"/>
              </a:ext>
            </a:extLst>
          </p:cNvPr>
          <p:cNvSpPr/>
          <p:nvPr/>
        </p:nvSpPr>
        <p:spPr>
          <a:xfrm>
            <a:off x="2571768" y="912177"/>
            <a:ext cx="7200000"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anose="02020603050405020304" pitchFamily="18" charset="0"/>
              </a:rPr>
              <a:t>NUSAYBİN İLÇESİNDE TOKİ BORÇLANMALARI</a:t>
            </a:r>
          </a:p>
        </p:txBody>
      </p:sp>
      <p:sp>
        <p:nvSpPr>
          <p:cNvPr id="8" name="Metin kutusu 7">
            <a:extLst>
              <a:ext uri="{FF2B5EF4-FFF2-40B4-BE49-F238E27FC236}">
                <a16:creationId xmlns:a16="http://schemas.microsoft.com/office/drawing/2014/main" id="{BA3FE346-B013-4CE6-B821-57FEC3CEB67A}"/>
              </a:ext>
            </a:extLst>
          </p:cNvPr>
          <p:cNvSpPr txBox="1"/>
          <p:nvPr/>
        </p:nvSpPr>
        <p:spPr>
          <a:xfrm>
            <a:off x="2571768" y="1712711"/>
            <a:ext cx="7200000" cy="3970318"/>
          </a:xfrm>
          <a:prstGeom prst="rect">
            <a:avLst/>
          </a:prstGeom>
          <a:blipFill>
            <a:blip r:embed="rId4"/>
            <a:tile tx="0" ty="0" sx="100000" sy="100000" flip="none" algn="tl"/>
          </a:blipFill>
          <a:ln>
            <a:solidFill>
              <a:schemeClr val="dk1">
                <a:hueMod val="94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Bakanlığımız talimatı Müdürlüğümüz veya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MUAD</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Planlama firması ile TOKİ konut-işyerleri için uzlaşma sağlayıp borçlanan hak sahiplerinden 04/05/2026 tarihi itibarı ile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2.377</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hak sahibinin borcu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ARAAD</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bilgi sistemine işlenmiştir.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-Toplam borçlanma 		=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241.353.023,83</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TL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-Toplam ödenen      		=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162.401.189,69</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TL</a:t>
            </a:r>
            <a:endPar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9" name="Unvan 1">
            <a:extLst>
              <a:ext uri="{FF2B5EF4-FFF2-40B4-BE49-F238E27FC236}">
                <a16:creationId xmlns:a16="http://schemas.microsoft.com/office/drawing/2014/main" id="{C9170AC0-B340-41FF-80AF-89F1D21A0A11}"/>
              </a:ext>
            </a:extLst>
          </p:cNvPr>
          <p:cNvSpPr txBox="1">
            <a:spLocks/>
          </p:cNvSpPr>
          <p:nvPr/>
        </p:nvSpPr>
        <p:spPr>
          <a:xfrm rot="16200000">
            <a:off x="-2891298" y="3300626"/>
            <a:ext cx="6480000" cy="36000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000" b="1"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KENTSEL DÖNÜŞÜM ŞUBE MÜD</a:t>
            </a:r>
            <a:r>
              <a:rPr kumimoji="0" lang="tr-TR" sz="2000" b="1" i="0" u="none" strike="noStrike" kern="1200" cap="all" spc="0" normalizeH="0" baseline="0" noProof="0" dirty="0">
                <a:ln w="3175" cmpd="sng">
                  <a:noFill/>
                </a:ln>
                <a:solidFill>
                  <a:prstClr val="black"/>
                </a:solidFill>
                <a:effectLst/>
                <a:uLnTx/>
                <a:uFillTx/>
                <a:latin typeface="Tw Cen MT" panose="020B0602020104020603" pitchFamily="34" charset="0"/>
                <a:ea typeface="+mn-ea"/>
                <a:cs typeface="Times New Roman" pitchFamily="18" charset="0"/>
              </a:rPr>
              <a:t>.</a:t>
            </a:r>
            <a:endParaRPr kumimoji="0" lang="tr-TR" sz="2000" b="0"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349345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9 Dikdörtgen"/>
          <p:cNvSpPr/>
          <p:nvPr/>
        </p:nvSpPr>
        <p:spPr>
          <a:xfrm>
            <a:off x="2571768" y="1717451"/>
            <a:ext cx="7200000" cy="4247317"/>
          </a:xfrm>
          <a:prstGeom prst="rect">
            <a:avLst/>
          </a:prstGeom>
          <a:blipFill>
            <a:blip r:embed="rId2"/>
            <a:tile tx="0" ty="0" sx="100000" sy="100000" flip="none" algn="tl"/>
          </a:blipFill>
          <a:ln>
            <a:solidFill>
              <a:schemeClr val="dk1">
                <a:hueMod val="94000"/>
              </a:schemeClr>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Bakanlığımızca yapılan ihale sonucu 30/01/2017 tarihinden 18/11/2019 kadar Hak Sahipliği tespiti, kira listelerin düzenlenmesi, noter kura listelerin hazırlanması ve TOKİ konut-işyerlerinin dağıtımı ihaleyi alan MUAD Planlama Firması tarafından yürütülmüş, Bakanlığımızın 18/11/2019 tarih ve 270928 sayılı yazısı ile Müdürlüğümüz yetkilendirilmiştir.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Bakanlığımız tarafından MUAD Planlama Firmasının hak sahipleri ile imzaladıkları kesin sözleşmeler incelenmiş ve Bakanlığımız talimatı ile Müdürlüğümüzce de söz konusu kesin sözleşmeler incelenerek, sözleşmesi hatalı olanlar, arsa payına borçlanacak ve noter kurasında çıkıp teslim almayan yaklaşık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626</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vatandaşa tebligat gönderilmiş. Tebligat gidip sözleşmesi güncellenen hak sahiplerinden toplam yaklaşık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120</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adet konut ve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13</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adet işyeri geri alınarak başka hak sahiplerine dağıtımı yapılmıştır. Tebligat gidip şu ana kadar uzlaşma sağlamayan yaklaşık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160</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hak sahibi bulunmakta olup, hak sahiplerinin borcu ARAAD sistemine tanımlanmış olup, resen borçlandırma ile ilgili iş ve işlemler devam etmektedir.</a:t>
            </a:r>
          </a:p>
        </p:txBody>
      </p:sp>
      <p:pic>
        <p:nvPicPr>
          <p:cNvPr id="7" name="Resim 6">
            <a:extLst>
              <a:ext uri="{FF2B5EF4-FFF2-40B4-BE49-F238E27FC236}">
                <a16:creationId xmlns:a16="http://schemas.microsoft.com/office/drawing/2014/main" id="{463C1286-7CF9-4E45-8321-F7E20EFB657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9" name="Resim 8">
            <a:extLst>
              <a:ext uri="{FF2B5EF4-FFF2-40B4-BE49-F238E27FC236}">
                <a16:creationId xmlns:a16="http://schemas.microsoft.com/office/drawing/2014/main" id="{A7037BA8-A5F8-47D2-8FCC-39FE5EC79F9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0" name="Dikdörtgen 9">
            <a:extLst>
              <a:ext uri="{FF2B5EF4-FFF2-40B4-BE49-F238E27FC236}">
                <a16:creationId xmlns:a16="http://schemas.microsoft.com/office/drawing/2014/main" id="{0911E143-DC44-4DA4-8AE3-CC6647EA78FD}"/>
              </a:ext>
            </a:extLst>
          </p:cNvPr>
          <p:cNvSpPr/>
          <p:nvPr/>
        </p:nvSpPr>
        <p:spPr>
          <a:xfrm>
            <a:off x="2571768" y="912177"/>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anose="02020603050405020304" pitchFamily="18" charset="0"/>
              </a:rPr>
              <a:t>KENTSEL DÖNÜŞÜM MÜDÜRLÜGÜ OLARAK</a:t>
            </a:r>
          </a:p>
        </p:txBody>
      </p:sp>
      <p:sp>
        <p:nvSpPr>
          <p:cNvPr id="8" name="Unvan 1">
            <a:extLst>
              <a:ext uri="{FF2B5EF4-FFF2-40B4-BE49-F238E27FC236}">
                <a16:creationId xmlns:a16="http://schemas.microsoft.com/office/drawing/2014/main" id="{BEF44C85-395C-4A61-BE1D-80C6F4E7D0EB}"/>
              </a:ext>
            </a:extLst>
          </p:cNvPr>
          <p:cNvSpPr txBox="1">
            <a:spLocks/>
          </p:cNvSpPr>
          <p:nvPr/>
        </p:nvSpPr>
        <p:spPr>
          <a:xfrm rot="16200000">
            <a:off x="-2891298" y="3300626"/>
            <a:ext cx="6480000" cy="36000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000" b="1"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KENTSEL DÖNÜŞÜM ŞUBE MÜD</a:t>
            </a:r>
            <a:r>
              <a:rPr kumimoji="0" lang="tr-TR" sz="2000" b="1" i="0" u="none" strike="noStrike" kern="1200" cap="all" spc="0" normalizeH="0" baseline="0" noProof="0" dirty="0">
                <a:ln w="3175" cmpd="sng">
                  <a:noFill/>
                </a:ln>
                <a:solidFill>
                  <a:prstClr val="black"/>
                </a:solidFill>
                <a:effectLst/>
                <a:uLnTx/>
                <a:uFillTx/>
                <a:latin typeface="Tw Cen MT" panose="020B0602020104020603" pitchFamily="34" charset="0"/>
                <a:ea typeface="+mn-ea"/>
                <a:cs typeface="Times New Roman" pitchFamily="18" charset="0"/>
              </a:rPr>
              <a:t>.</a:t>
            </a:r>
            <a:endParaRPr kumimoji="0" lang="tr-TR" sz="2000" b="0"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357022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C8B3216-8CF1-4236-991B-DA8480026440}"/>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9" name="Resim 8">
            <a:extLst>
              <a:ext uri="{FF2B5EF4-FFF2-40B4-BE49-F238E27FC236}">
                <a16:creationId xmlns:a16="http://schemas.microsoft.com/office/drawing/2014/main" id="{2943E5A6-A971-473F-BAFB-51F7613BF36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0" name="Dikdörtgen 9">
            <a:extLst>
              <a:ext uri="{FF2B5EF4-FFF2-40B4-BE49-F238E27FC236}">
                <a16:creationId xmlns:a16="http://schemas.microsoft.com/office/drawing/2014/main" id="{E455E551-83C8-49E4-AD1B-4D835C45CEAC}"/>
              </a:ext>
            </a:extLst>
          </p:cNvPr>
          <p:cNvSpPr/>
          <p:nvPr/>
        </p:nvSpPr>
        <p:spPr>
          <a:xfrm>
            <a:off x="2571768" y="912177"/>
            <a:ext cx="7200000"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anose="02020603050405020304" pitchFamily="18" charset="0"/>
              </a:rPr>
              <a:t>KENTSEL DÖNÜŞÜM MÜDÜRLÜGÜ OLARAK</a:t>
            </a:r>
          </a:p>
        </p:txBody>
      </p:sp>
      <p:sp>
        <p:nvSpPr>
          <p:cNvPr id="12" name="9 Dikdörtgen">
            <a:extLst>
              <a:ext uri="{FF2B5EF4-FFF2-40B4-BE49-F238E27FC236}">
                <a16:creationId xmlns:a16="http://schemas.microsoft.com/office/drawing/2014/main" id="{79CFCE88-EA3E-4A6D-A9DD-D31681E06619}"/>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Mardin İli Nusaybin İlçesi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52</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Dükkânlı Ticaret Merkezi İnşaatı İle Altyapı Ve Çevre Düzenlenmesi İşi kapsamında toplam satılabilir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52</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adet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4.203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m2’lik işyerleri yapılmış, Başkanlığımız talimatı ile duyuru yapılarak talepler alınmıştır.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Başkanlığımızın talimatları doğrultusunda hak sahiplerine dağıtımlar yapılacaktır.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6" name="Resim 5" descr="C:\Users\ebiyikoglu.TOKI\Desktop\mardin foto\NUSAYBİN 52 DÜKKN-FOTOĞRAFLARRR\IMG_20221204_12270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2401" y="3480626"/>
            <a:ext cx="6927832" cy="2678400"/>
          </a:xfrm>
          <a:prstGeom prst="rect">
            <a:avLst/>
          </a:prstGeom>
          <a:noFill/>
          <a:ln>
            <a:noFill/>
          </a:ln>
        </p:spPr>
      </p:pic>
      <p:sp>
        <p:nvSpPr>
          <p:cNvPr id="8" name="Unvan 1">
            <a:extLst>
              <a:ext uri="{FF2B5EF4-FFF2-40B4-BE49-F238E27FC236}">
                <a16:creationId xmlns:a16="http://schemas.microsoft.com/office/drawing/2014/main" id="{58D69358-C1F7-431B-8158-03EFF0B99047}"/>
              </a:ext>
            </a:extLst>
          </p:cNvPr>
          <p:cNvSpPr txBox="1">
            <a:spLocks/>
          </p:cNvSpPr>
          <p:nvPr/>
        </p:nvSpPr>
        <p:spPr>
          <a:xfrm rot="16200000">
            <a:off x="-2891298" y="3300626"/>
            <a:ext cx="6480000" cy="36000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000" b="1"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KENTSEL DÖNÜŞÜM ŞUBE MÜD</a:t>
            </a:r>
            <a:r>
              <a:rPr kumimoji="0" lang="tr-TR" sz="2000" b="1" i="0" u="none" strike="noStrike" kern="1200" cap="all" spc="0" normalizeH="0" baseline="0" noProof="0" dirty="0">
                <a:ln w="3175" cmpd="sng">
                  <a:noFill/>
                </a:ln>
                <a:solidFill>
                  <a:prstClr val="black"/>
                </a:solidFill>
                <a:effectLst/>
                <a:uLnTx/>
                <a:uFillTx/>
                <a:latin typeface="Tw Cen MT" panose="020B0602020104020603" pitchFamily="34" charset="0"/>
                <a:ea typeface="+mn-ea"/>
                <a:cs typeface="Times New Roman" pitchFamily="18" charset="0"/>
              </a:rPr>
              <a:t>.</a:t>
            </a:r>
            <a:endParaRPr kumimoji="0" lang="tr-TR" sz="2000" b="0"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3402722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B5169BA2-1527-4678-A1F5-CA5F9C2624F0}"/>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a:extLst>
              <a:ext uri="{FF2B5EF4-FFF2-40B4-BE49-F238E27FC236}">
                <a16:creationId xmlns:a16="http://schemas.microsoft.com/office/drawing/2014/main" id="{37C5177F-B2DF-48CD-AA88-49CCB85B308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Dikdörtgen 8">
            <a:extLst>
              <a:ext uri="{FF2B5EF4-FFF2-40B4-BE49-F238E27FC236}">
                <a16:creationId xmlns:a16="http://schemas.microsoft.com/office/drawing/2014/main" id="{1E5D129C-3371-4E10-B1D9-C41DE2736449}"/>
              </a:ext>
            </a:extLst>
          </p:cNvPr>
          <p:cNvSpPr/>
          <p:nvPr/>
        </p:nvSpPr>
        <p:spPr>
          <a:xfrm>
            <a:off x="2571768" y="912177"/>
            <a:ext cx="7200000"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anose="02020603050405020304" pitchFamily="18" charset="0"/>
              </a:rPr>
              <a:t>KENTSEL DÖNÜŞÜM MÜDÜRLÜGÜ OLARAK</a:t>
            </a:r>
          </a:p>
        </p:txBody>
      </p:sp>
      <p:sp>
        <p:nvSpPr>
          <p:cNvPr id="10" name="9 Dikdörtgen">
            <a:extLst>
              <a:ext uri="{FF2B5EF4-FFF2-40B4-BE49-F238E27FC236}">
                <a16:creationId xmlns:a16="http://schemas.microsoft.com/office/drawing/2014/main" id="{356E1F67-B5F6-4EC8-AA0F-9904A3E55CF5}"/>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*Arsası TOKİ alanında kalıp konut &amp; işyeri için uzlaşma sağlayan :</a:t>
            </a:r>
            <a:r>
              <a:rPr kumimoji="0" lang="tr-TR" sz="1800" b="0" i="0" u="none"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2.422</a:t>
            </a: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kişi</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*Tapusuz - işgalci olup uzlaşma sağlayan					:     </a:t>
            </a:r>
            <a:r>
              <a:rPr kumimoji="0" lang="tr-TR" sz="1800" b="0" i="0" u="none"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74</a:t>
            </a: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kişi</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*Proje dışında arsası kalıp uzlaşma sağlayan					:   </a:t>
            </a:r>
            <a:r>
              <a:rPr kumimoji="0" lang="tr-TR" sz="1800" b="0" i="0" u="none"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477</a:t>
            </a: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kişi </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*Trampa için uzlaşma sağlayan 							:   </a:t>
            </a:r>
            <a:r>
              <a:rPr kumimoji="0" lang="tr-TR" sz="1800" b="0" i="0" u="none"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138</a:t>
            </a: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kişi </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a:t>
            </a:r>
            <a:r>
              <a:rPr kumimoji="0" lang="tr-TR" sz="1800" b="0" i="0" u="sng"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Nakdi ödeme için uzlaşma sağlayan 						:   </a:t>
            </a:r>
            <a:r>
              <a:rPr kumimoji="0" lang="tr-TR" sz="1800" b="0" i="0" u="sng"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103</a:t>
            </a:r>
            <a:r>
              <a:rPr kumimoji="0" lang="tr-TR" sz="1800" b="0" i="0" u="sng"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kişi</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a:t>
            </a:r>
            <a:r>
              <a:rPr kumimoji="0" lang="tr-TR" sz="1800" b="1" i="0" u="none"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TOPLAM Uzlaşma sağlanan							:3.214 kişi</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*Uzlaşma sağlamayıp nakdi ödeme talebinde bulunan yaklaşık	:   </a:t>
            </a:r>
            <a:r>
              <a:rPr kumimoji="0" lang="tr-TR" sz="1800" b="0" i="0" u="none"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380</a:t>
            </a: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kişi</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*Nakdi ödemesi yapılan yaklaşık 							:   </a:t>
            </a:r>
            <a:r>
              <a:rPr kumimoji="0" lang="tr-TR" sz="1800" b="0" i="0" u="none"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103</a:t>
            </a: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kişi</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*Danıştay 6. Dairesinin 2022 tarihinde Riskli Alandaki ‘18. madde’ İmar uygulamasını iptal etmesi nedeni ile ödemeler geçici olarak durdurulmuştur.</a:t>
            </a: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8" name="Unvan 1">
            <a:extLst>
              <a:ext uri="{FF2B5EF4-FFF2-40B4-BE49-F238E27FC236}">
                <a16:creationId xmlns:a16="http://schemas.microsoft.com/office/drawing/2014/main" id="{DB7B5AE4-A07B-4D6A-9B67-2F48C463B42D}"/>
              </a:ext>
            </a:extLst>
          </p:cNvPr>
          <p:cNvSpPr txBox="1">
            <a:spLocks/>
          </p:cNvSpPr>
          <p:nvPr/>
        </p:nvSpPr>
        <p:spPr>
          <a:xfrm rot="16200000">
            <a:off x="-2891298" y="3300626"/>
            <a:ext cx="6480000" cy="36000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000" b="1"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KENTSEL DÖNÜŞÜM ŞUBE MÜD</a:t>
            </a:r>
            <a:r>
              <a:rPr kumimoji="0" lang="tr-TR" sz="2000" b="1" i="0" u="none" strike="noStrike" kern="1200" cap="all" spc="0" normalizeH="0" baseline="0" noProof="0" dirty="0">
                <a:ln w="3175" cmpd="sng">
                  <a:noFill/>
                </a:ln>
                <a:solidFill>
                  <a:prstClr val="black"/>
                </a:solidFill>
                <a:effectLst/>
                <a:uLnTx/>
                <a:uFillTx/>
                <a:latin typeface="Tw Cen MT" panose="020B0602020104020603" pitchFamily="34" charset="0"/>
                <a:ea typeface="+mn-ea"/>
                <a:cs typeface="Times New Roman" pitchFamily="18" charset="0"/>
              </a:rPr>
              <a:t>.</a:t>
            </a:r>
            <a:endParaRPr kumimoji="0" lang="tr-TR" sz="2000" b="0"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31217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9" y="3296687"/>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vert="horz">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BİL. TEKN. İNS. KAYN. ve DEST. HİZM.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a:extLst>
              <a:ext uri="{FF2B5EF4-FFF2-40B4-BE49-F238E27FC236}">
                <a16:creationId xmlns:a16="http://schemas.microsoft.com/office/drawing/2014/main" id="{2227A25B-0CA4-4548-A4F8-07BA1385D2C7}"/>
              </a:ext>
            </a:extLst>
          </p:cNvPr>
          <p:cNvSpPr/>
          <p:nvPr/>
        </p:nvSpPr>
        <p:spPr>
          <a:xfrm>
            <a:off x="2454322" y="1072143"/>
            <a:ext cx="7560000" cy="3910814"/>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lang="tr-TR" sz="2400" b="1" dirty="0">
              <a:solidFill>
                <a:prstClr val="black"/>
              </a:solidFill>
              <a:effectLst>
                <a:outerShdw blurRad="38100" dist="38100" dir="2700000" algn="tl">
                  <a:srgbClr val="000000">
                    <a:alpha val="43137"/>
                  </a:srgbClr>
                </a:outerShdw>
              </a:effectLst>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BİLGİ TEKNOLOJİLERİ, İNSAN KAYNAKLARI VE DESTEK HİZMETLERİ 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lang="tr-TR" sz="2400" b="1" dirty="0">
              <a:solidFill>
                <a:prstClr val="black"/>
              </a:solidFill>
              <a:effectLst>
                <a:outerShdw blurRad="38100" dist="38100" dir="2700000" algn="tl">
                  <a:srgbClr val="000000">
                    <a:alpha val="43137"/>
                  </a:srgbClr>
                </a:outerShdw>
              </a:effectLst>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2647198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76D9987B-EA05-4304-8226-D444014B8A45}"/>
              </a:ext>
            </a:extLst>
          </p:cNvPr>
          <p:cNvSpPr txBox="1">
            <a:spLocks/>
          </p:cNvSpPr>
          <p:nvPr/>
        </p:nvSpPr>
        <p:spPr>
          <a:xfrm rot="16200000">
            <a:off x="-2891298" y="3300626"/>
            <a:ext cx="6480000" cy="36000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000" b="1"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KENTSEL DÖNÜŞÜM ŞUBE MÜD</a:t>
            </a:r>
            <a:r>
              <a:rPr kumimoji="0" lang="tr-TR" sz="2000" b="1" i="0" u="none" strike="noStrike" kern="1200" cap="all" spc="0" normalizeH="0" baseline="0" noProof="0" dirty="0">
                <a:ln w="3175" cmpd="sng">
                  <a:noFill/>
                </a:ln>
                <a:solidFill>
                  <a:prstClr val="black"/>
                </a:solidFill>
                <a:effectLst/>
                <a:uLnTx/>
                <a:uFillTx/>
                <a:latin typeface="Tw Cen MT" panose="020B0602020104020603" pitchFamily="34" charset="0"/>
                <a:ea typeface="+mn-ea"/>
                <a:cs typeface="Times New Roman" pitchFamily="18" charset="0"/>
              </a:rPr>
              <a:t>.</a:t>
            </a:r>
            <a:endParaRPr kumimoji="0" lang="tr-TR" sz="2000" b="0"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pic>
        <p:nvPicPr>
          <p:cNvPr id="6" name="Resim 5">
            <a:extLst>
              <a:ext uri="{FF2B5EF4-FFF2-40B4-BE49-F238E27FC236}">
                <a16:creationId xmlns:a16="http://schemas.microsoft.com/office/drawing/2014/main" id="{62E5FB5C-9D8F-4087-9122-2FB70FEAE3C7}"/>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a:extLst>
              <a:ext uri="{FF2B5EF4-FFF2-40B4-BE49-F238E27FC236}">
                <a16:creationId xmlns:a16="http://schemas.microsoft.com/office/drawing/2014/main" id="{17E61A92-B0AE-49A8-846F-D7FDC0A8D984}"/>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Dikdörtgen 8">
            <a:extLst>
              <a:ext uri="{FF2B5EF4-FFF2-40B4-BE49-F238E27FC236}">
                <a16:creationId xmlns:a16="http://schemas.microsoft.com/office/drawing/2014/main" id="{C8E85158-404D-44DB-A616-AED1F1B0BF53}"/>
              </a:ext>
            </a:extLst>
          </p:cNvPr>
          <p:cNvSpPr/>
          <p:nvPr/>
        </p:nvSpPr>
        <p:spPr>
          <a:xfrm>
            <a:off x="2571768" y="912177"/>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anose="02020603050405020304" pitchFamily="18" charset="0"/>
              </a:rPr>
              <a:t>KENTSEL DÖNÜŞÜM MÜDÜRLÜGÜ OLARAK</a:t>
            </a:r>
          </a:p>
        </p:txBody>
      </p:sp>
      <p:sp>
        <p:nvSpPr>
          <p:cNvPr id="10" name="9 Dikdörtgen">
            <a:extLst>
              <a:ext uri="{FF2B5EF4-FFF2-40B4-BE49-F238E27FC236}">
                <a16:creationId xmlns:a16="http://schemas.microsoft.com/office/drawing/2014/main" id="{51DDD100-632F-4861-AD1E-7DF85D60B886}"/>
              </a:ext>
            </a:extLst>
          </p:cNvPr>
          <p:cNvSpPr/>
          <p:nvPr/>
        </p:nvSpPr>
        <p:spPr>
          <a:xfrm>
            <a:off x="2571768" y="1717451"/>
            <a:ext cx="7200000" cy="4524315"/>
          </a:xfrm>
          <a:prstGeom prst="rect">
            <a:avLst/>
          </a:prstGeom>
          <a:blipFill>
            <a:blip r:embed="rId2"/>
            <a:tile tx="0" ty="0" sx="100000" sy="100000" flip="none" algn="tl"/>
          </a:blipFill>
          <a:ln>
            <a:solidFill>
              <a:schemeClr val="dk1">
                <a:hueMod val="94000"/>
              </a:schemeClr>
            </a:solidFill>
          </a:ln>
        </p:spPr>
        <p:txBody>
          <a:bodyPr wrap="square">
            <a:spAutoFit/>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NUSAYBİN  RİSKLİ ALAN KİRA YARDIM BİLGİLERİ</a:t>
            </a: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Yılı</a:t>
            </a:r>
            <a:r>
              <a:rPr kumimoji="0" lang="tr-TR" sz="1800" b="0"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a:t>
            </a:r>
            <a:r>
              <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Kira Tutarı</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2017										:  39.438.265 TL</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2018										:  83.369.580 TL</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2019										:  10.464.736 TL</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800" b="0"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2020-2021(Ek Kira)							:  23.861.284 TL</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TOPLAM</a:t>
            </a:r>
            <a:r>
              <a:rPr kumimoji="0" lang="tr-TR" sz="1800" b="0"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:157.133.866  TL </a:t>
            </a:r>
            <a:endParaRPr kumimoji="0" lang="tr-TR" sz="1800" b="0" i="0" u="none" strike="noStrike" kern="1200" cap="none" spc="0" normalizeH="0" baseline="0" noProof="0" dirty="0">
              <a:ln>
                <a:noFill/>
              </a:ln>
              <a:solidFill>
                <a:srgbClr val="FF0000"/>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963086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İMAR VE PLANLAMA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İMAR VE PLANLAMA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1603770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0" name="Dikdörtgen 9"/>
          <p:cNvSpPr/>
          <p:nvPr/>
        </p:nvSpPr>
        <p:spPr>
          <a:xfrm>
            <a:off x="2571768" y="915125"/>
            <a:ext cx="7200000"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ŞUBEMİZCE YAPILAN İŞ VE İŞLEMLER</a:t>
            </a:r>
          </a:p>
        </p:txBody>
      </p:sp>
      <p:sp>
        <p:nvSpPr>
          <p:cNvPr id="12" name="Unvan 1"/>
          <p:cNvSpPr txBox="1">
            <a:spLocks/>
          </p:cNvSpPr>
          <p:nvPr/>
        </p:nvSpPr>
        <p:spPr>
          <a:xfrm rot="16200000">
            <a:off x="-2361348" y="3718572"/>
            <a:ext cx="5336972" cy="36000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2000" b="1">
                <a:effectLst>
                  <a:outerShdw blurRad="38100" dist="38100" dir="2700000" algn="tl">
                    <a:srgbClr val="000000">
                      <a:alpha val="43137"/>
                    </a:srgbClr>
                  </a:outerShdw>
                </a:effectLst>
                <a:latin typeface="Tw Cen MT" panose="020B0602020104020603" pitchFamily="34" charset="0"/>
                <a:cs typeface="Times New Roman" pitchFamily="18" charset="0"/>
              </a:rPr>
              <a:t>İMAR VE PLANLAMA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1" name="9 Dikdörtgen">
            <a:extLst>
              <a:ext uri="{FF2B5EF4-FFF2-40B4-BE49-F238E27FC236}">
                <a16:creationId xmlns:a16="http://schemas.microsoft.com/office/drawing/2014/main" id="{7940C5FE-BBF3-4053-9856-2C07111373EE}"/>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algn="l" rtl="0" eaLnBrk="1" fontAlgn="t" latinLnBrk="0" hangingPunct="1">
              <a:spcBef>
                <a:spcPts val="0"/>
              </a:spcBef>
              <a:spcAft>
                <a:spcPts val="0"/>
              </a:spcAft>
            </a:pPr>
            <a:endParaRPr lang="tr-TR" sz="1800" b="1" i="0" u="none" strike="noStrike" kern="1200" dirty="0">
              <a:solidFill>
                <a:srgbClr val="000000"/>
              </a:solidFill>
              <a:effectLst/>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r>
              <a:rPr lang="tr-TR" sz="1800" b="1" i="0" u="sng" strike="noStrike" kern="1200" dirty="0">
                <a:solidFill>
                  <a:srgbClr val="000000"/>
                </a:solidFill>
                <a:effectLst/>
                <a:latin typeface="Tw Cen MT" panose="020B0602020104020603" pitchFamily="34" charset="0"/>
                <a:cs typeface="Times New Roman" panose="02020603050405020304" pitchFamily="18" charset="0"/>
              </a:rPr>
              <a:t>İŞ</a:t>
            </a:r>
            <a:r>
              <a:rPr lang="tr-TR" sz="1800" b="1" i="0" u="sng" strike="noStrike" kern="1200" baseline="0" dirty="0">
                <a:solidFill>
                  <a:srgbClr val="000000"/>
                </a:solidFill>
                <a:effectLst/>
                <a:latin typeface="Tw Cen MT" panose="020B0602020104020603" pitchFamily="34" charset="0"/>
                <a:cs typeface="Times New Roman" panose="02020603050405020304" pitchFamily="18" charset="0"/>
              </a:rPr>
              <a:t> VE İŞLEMLER</a:t>
            </a:r>
            <a:endParaRPr lang="tr-TR" sz="1800" b="0" i="0" u="sng" strike="noStrike" dirty="0">
              <a:effectLst/>
              <a:latin typeface="Arial" panose="020B0604020202020204" pitchFamily="34" charset="0"/>
            </a:endParaRPr>
          </a:p>
          <a:p>
            <a:pPr marL="0" rtl="0" eaLnBrk="1" fontAlgn="t" latinLnBrk="0" hangingPunct="1">
              <a:spcBef>
                <a:spcPts val="0"/>
              </a:spcBef>
              <a:spcAft>
                <a:spcPts val="0"/>
              </a:spcAft>
            </a:pP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	</a:t>
            </a:r>
          </a:p>
          <a:p>
            <a:pPr marL="0" rtl="0" eaLnBrk="1" fontAlgn="t" latinLnBrk="0" hangingPunct="1">
              <a:spcBef>
                <a:spcPts val="0"/>
              </a:spcBef>
              <a:spcAft>
                <a:spcPts val="0"/>
              </a:spcAft>
            </a:pPr>
            <a:r>
              <a:rPr lang="tr-TR" b="1" dirty="0">
                <a:solidFill>
                  <a:srgbClr val="000000"/>
                </a:solidFill>
                <a:latin typeface="Tw Cen MT" panose="020B0602020104020603" pitchFamily="34" charset="0"/>
                <a:cs typeface="Times New Roman" panose="02020603050405020304" pitchFamily="18" charset="0"/>
              </a:rPr>
              <a:t>	</a:t>
            </a: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			</a:t>
            </a:r>
            <a:r>
              <a:rPr lang="tr-TR" sz="1800" b="1" i="0" u="sng" strike="noStrike" kern="1200" dirty="0">
                <a:solidFill>
                  <a:srgbClr val="000000"/>
                </a:solidFill>
                <a:effectLst/>
                <a:latin typeface="Tw Cen MT" panose="020B0602020104020603" pitchFamily="34" charset="0"/>
                <a:cs typeface="Times New Roman" panose="02020603050405020304" pitchFamily="18" charset="0"/>
              </a:rPr>
              <a:t>2025 YILI</a:t>
            </a: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		</a:t>
            </a:r>
            <a:r>
              <a:rPr lang="tr-TR" sz="1800" b="1" i="0" u="sng" strike="noStrike" kern="1200" dirty="0">
                <a:solidFill>
                  <a:srgbClr val="000000"/>
                </a:solidFill>
                <a:effectLst/>
                <a:latin typeface="Tw Cen MT" panose="020B0602020104020603" pitchFamily="34" charset="0"/>
                <a:cs typeface="Times New Roman" panose="02020603050405020304" pitchFamily="18" charset="0"/>
              </a:rPr>
              <a:t>2026 YILI</a:t>
            </a:r>
            <a:endParaRPr lang="tr-TR" sz="1800" b="0" i="0" u="sng" strike="noStrike" dirty="0">
              <a:effectLst/>
              <a:latin typeface="Arial" panose="020B0604020202020204" pitchFamily="34" charset="0"/>
            </a:endParaRPr>
          </a:p>
          <a:p>
            <a:pPr marL="0" algn="l" rtl="0" eaLnBrk="1" fontAlgn="t" latinLnBrk="0" hangingPunct="1">
              <a:spcBef>
                <a:spcPts val="0"/>
              </a:spcBef>
              <a:spcAft>
                <a:spcPts val="0"/>
              </a:spcAft>
            </a:pP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Kurum Görüşleri, İmar Barışı İşlemleri 	    </a:t>
            </a: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834</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		    </a:t>
            </a:r>
            <a:r>
              <a:rPr lang="tr-TR" b="1" dirty="0">
                <a:solidFill>
                  <a:srgbClr val="000000"/>
                </a:solidFill>
                <a:latin typeface="Tw Cen MT" panose="020B0602020104020603" pitchFamily="34" charset="0"/>
                <a:cs typeface="Times New Roman" panose="02020603050405020304" pitchFamily="18" charset="0"/>
              </a:rPr>
              <a:t>225</a:t>
            </a:r>
            <a:endParaRPr lang="tr-TR" sz="1800" b="1" i="0" u="none" strike="noStrike" dirty="0">
              <a:effectLst/>
              <a:latin typeface="Arial" panose="020B0604020202020204" pitchFamily="34" charset="0"/>
            </a:endParaRPr>
          </a:p>
          <a:p>
            <a:pPr marL="0" algn="l" rtl="0" eaLnBrk="1" fontAlgn="t" latinLnBrk="0" hangingPunct="1">
              <a:spcBef>
                <a:spcPts val="0"/>
              </a:spcBef>
              <a:spcAft>
                <a:spcPts val="0"/>
              </a:spcAft>
            </a:pPr>
            <a:endParaRPr lang="tr-TR" sz="1800" b="0"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Jeolojik Etüt Raporlarının İncelenmesi,</a:t>
            </a:r>
          </a:p>
          <a:p>
            <a:pPr marL="0" algn="l" rtl="0" eaLnBrk="1" fontAlgn="t" latinLnBrk="0" hangingPunct="1">
              <a:spcBef>
                <a:spcPts val="0"/>
              </a:spcBef>
              <a:spcAft>
                <a:spcPts val="0"/>
              </a:spcAft>
            </a:pP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Onaylanması ve Diğer İşlemler 	      </a:t>
            </a: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16</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		      </a:t>
            </a: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23</a:t>
            </a:r>
            <a:endParaRPr lang="tr-TR" sz="1800" b="1" i="0" u="none" strike="noStrike" dirty="0">
              <a:effectLst/>
              <a:latin typeface="Arial" panose="020B0604020202020204" pitchFamily="34" charset="0"/>
            </a:endParaRPr>
          </a:p>
          <a:p>
            <a:pPr marL="0" algn="l" rtl="0" eaLnBrk="1" fontAlgn="t" latinLnBrk="0" hangingPunct="1">
              <a:spcBef>
                <a:spcPts val="0"/>
              </a:spcBef>
              <a:spcAft>
                <a:spcPts val="0"/>
              </a:spcAft>
            </a:pPr>
            <a:endParaRPr lang="tr-TR" sz="1800" b="0"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Düzenlenen</a:t>
            </a:r>
            <a:r>
              <a:rPr lang="tr-TR" sz="1800" b="0" i="0" u="none" strike="noStrike" kern="1200" baseline="0" dirty="0">
                <a:solidFill>
                  <a:srgbClr val="000000"/>
                </a:solidFill>
                <a:effectLst/>
                <a:latin typeface="Tw Cen MT" panose="020B0602020104020603" pitchFamily="34" charset="0"/>
                <a:cs typeface="Times New Roman" panose="02020603050405020304" pitchFamily="18" charset="0"/>
              </a:rPr>
              <a:t>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Yapı Ruhsatı,</a:t>
            </a:r>
          </a:p>
          <a:p>
            <a:pPr marL="0" algn="l" rtl="0" eaLnBrk="1" fontAlgn="t" latinLnBrk="0" hangingPunct="1">
              <a:spcBef>
                <a:spcPts val="0"/>
              </a:spcBef>
              <a:spcAft>
                <a:spcPts val="0"/>
              </a:spcAft>
            </a:pPr>
            <a:r>
              <a:rPr lang="tr-TR" sz="1800" b="0" i="0" u="sng" strike="noStrike" kern="1200" dirty="0">
                <a:solidFill>
                  <a:srgbClr val="000000"/>
                </a:solidFill>
                <a:effectLst/>
                <a:latin typeface="Tw Cen MT" panose="020B0602020104020603" pitchFamily="34" charset="0"/>
                <a:cs typeface="Times New Roman" panose="02020603050405020304" pitchFamily="18" charset="0"/>
              </a:rPr>
              <a:t>Yapı İnşaat İzin Belgesi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	</a:t>
            </a:r>
            <a:r>
              <a:rPr lang="tr-TR" sz="1800" b="0" i="0" u="sng" strike="noStrike" kern="1200" dirty="0">
                <a:solidFill>
                  <a:srgbClr val="000000"/>
                </a:solidFill>
                <a:effectLst/>
                <a:latin typeface="Tw Cen MT" panose="020B0602020104020603" pitchFamily="34" charset="0"/>
                <a:cs typeface="Times New Roman" panose="02020603050405020304" pitchFamily="18" charset="0"/>
              </a:rPr>
              <a:t>      </a:t>
            </a:r>
            <a:r>
              <a:rPr lang="tr-TR" sz="1800" b="1" i="0" u="sng" strike="noStrike" kern="1200" dirty="0">
                <a:solidFill>
                  <a:srgbClr val="000000"/>
                </a:solidFill>
                <a:effectLst/>
                <a:latin typeface="Tw Cen MT" panose="020B0602020104020603" pitchFamily="34" charset="0"/>
                <a:cs typeface="Times New Roman" panose="02020603050405020304" pitchFamily="18" charset="0"/>
              </a:rPr>
              <a:t>20</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		</a:t>
            </a:r>
            <a:r>
              <a:rPr lang="tr-TR" sz="1800" b="0" i="0" u="sng" strike="noStrike" kern="1200" dirty="0">
                <a:solidFill>
                  <a:srgbClr val="000000"/>
                </a:solidFill>
                <a:effectLst/>
                <a:latin typeface="Tw Cen MT" panose="020B0602020104020603" pitchFamily="34" charset="0"/>
                <a:cs typeface="Times New Roman" panose="02020603050405020304" pitchFamily="18" charset="0"/>
              </a:rPr>
              <a:t>        </a:t>
            </a:r>
            <a:r>
              <a:rPr lang="tr-TR" sz="1800" b="1" i="0" u="sng" strike="noStrike" kern="1200" dirty="0">
                <a:solidFill>
                  <a:srgbClr val="000000"/>
                </a:solidFill>
                <a:effectLst/>
                <a:latin typeface="Tw Cen MT" panose="020B0602020104020603" pitchFamily="34" charset="0"/>
                <a:cs typeface="Times New Roman" panose="02020603050405020304" pitchFamily="18" charset="0"/>
              </a:rPr>
              <a:t>0</a:t>
            </a:r>
            <a:endParaRPr lang="tr-TR" sz="1800" b="1" i="0" u="sng" strike="noStrike" dirty="0">
              <a:effectLst/>
              <a:latin typeface="Arial" panose="020B0604020202020204" pitchFamily="34" charset="0"/>
            </a:endParaRPr>
          </a:p>
          <a:p>
            <a:pPr marL="0" algn="l" rtl="0" eaLnBrk="1" fontAlgn="t" latinLnBrk="0" hangingPunct="1">
              <a:spcBef>
                <a:spcPts val="0"/>
              </a:spcBef>
              <a:spcAft>
                <a:spcPts val="0"/>
              </a:spcAft>
            </a:pPr>
            <a:r>
              <a:rPr lang="tr-TR" sz="1800" b="1" i="0" u="none" strike="noStrike" kern="1200" dirty="0">
                <a:solidFill>
                  <a:srgbClr val="FF0000"/>
                </a:solidFill>
                <a:effectLst/>
                <a:latin typeface="Tw Cen MT" panose="020B0602020104020603" pitchFamily="34" charset="0"/>
                <a:cs typeface="Times New Roman" panose="02020603050405020304" pitchFamily="18" charset="0"/>
              </a:rPr>
              <a:t>TOPLAM				    870		    248</a:t>
            </a:r>
          </a:p>
          <a:p>
            <a:pPr marL="0" algn="l" rtl="0" eaLnBrk="1" fontAlgn="t" latinLnBrk="0" hangingPunct="1">
              <a:spcBef>
                <a:spcPts val="0"/>
              </a:spcBef>
              <a:spcAft>
                <a:spcPts val="0"/>
              </a:spcAft>
            </a:pPr>
            <a:endParaRPr lang="tr-TR" b="1" dirty="0">
              <a:solidFill>
                <a:srgbClr val="FF0000"/>
              </a:solidFill>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800" b="1"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800" b="1" i="0" u="none" strike="noStrike" kern="1200" dirty="0">
              <a:solidFill>
                <a:srgbClr val="000000"/>
              </a:solidFill>
              <a:effectLst/>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536138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3960000"/>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PROJE VE YAPIM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3625307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571768" y="909584"/>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FAALİYETLER İCMALİ</a:t>
            </a:r>
          </a:p>
        </p:txBody>
      </p:sp>
      <p:sp>
        <p:nvSpPr>
          <p:cNvPr id="10" name="9 Dikdörtgen">
            <a:extLst>
              <a:ext uri="{FF2B5EF4-FFF2-40B4-BE49-F238E27FC236}">
                <a16:creationId xmlns:a16="http://schemas.microsoft.com/office/drawing/2014/main" id="{57AD6171-4AED-4920-8E73-24CA67CA2526}"/>
              </a:ext>
            </a:extLst>
          </p:cNvPr>
          <p:cNvSpPr/>
          <p:nvPr/>
        </p:nvSpPr>
        <p:spPr>
          <a:xfrm>
            <a:off x="2571768" y="1717451"/>
            <a:ext cx="7200000" cy="4524315"/>
          </a:xfrm>
          <a:prstGeom prst="rect">
            <a:avLst/>
          </a:prstGeom>
          <a:blipFill>
            <a:blip r:embed="rId2"/>
            <a:tile tx="0" ty="0" sx="100000" sy="100000" flip="none" algn="tl"/>
          </a:blipFill>
          <a:ln>
            <a:solidFill>
              <a:schemeClr val="dk1">
                <a:hueMod val="94000"/>
              </a:schemeClr>
            </a:solidFill>
          </a:ln>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YAPILAN İŞ VE İŞLEMLER	2022     2023        2024      2025     2026</a:t>
            </a:r>
            <a:endParaRPr kumimoji="0" lang="tr-TR" sz="1800" b="0"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Times New Roman" panose="02020603050405020304" pitchFamily="18" charset="0"/>
              </a:rPr>
              <a:t>Öd.Tem.Esas</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a:t>
            </a:r>
            <a:r>
              <a:rPr kumimoji="0" lang="tr-TR"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Times New Roman" panose="02020603050405020304" pitchFamily="18" charset="0"/>
              </a:rPr>
              <a:t>Tah.Bed.Hes</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:112        101            28        52         24</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Yak. Mal. Haz.				:  69          32              4        12          5</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Teknik Eleman Görev.		:  63        117            16      105          34</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Teknik Rapor Hazırlanması</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a:t>
            </a:r>
            <a:r>
              <a:rPr kumimoji="0" lang="tr-TR" sz="1800" b="0"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59        591            32        55          78</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TOPLAM					:303         841             80      224          141</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445685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571768" y="919196"/>
            <a:ext cx="7266956"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YATIRIM PROGRAMI KAPSAMINDA YAPILAN İŞLER</a:t>
            </a:r>
          </a:p>
        </p:txBody>
      </p:sp>
      <p:sp>
        <p:nvSpPr>
          <p:cNvPr id="10" name="9 Dikdörtgen">
            <a:extLst>
              <a:ext uri="{FF2B5EF4-FFF2-40B4-BE49-F238E27FC236}">
                <a16:creationId xmlns:a16="http://schemas.microsoft.com/office/drawing/2014/main" id="{15FF9D0A-D504-442F-A22D-DA5D0E9C8B90}"/>
              </a:ext>
            </a:extLst>
          </p:cNvPr>
          <p:cNvSpPr/>
          <p:nvPr/>
        </p:nvSpPr>
        <p:spPr>
          <a:xfrm>
            <a:off x="2571768" y="1717451"/>
            <a:ext cx="7200000" cy="4555093"/>
          </a:xfrm>
          <a:prstGeom prst="rect">
            <a:avLst/>
          </a:prstGeom>
          <a:blipFill>
            <a:blip r:embed="rId2"/>
            <a:tile tx="0" ty="0" sx="100000" sy="100000" flip="none" algn="tl"/>
          </a:blipFill>
          <a:ln>
            <a:solidFill>
              <a:schemeClr val="dk1">
                <a:hueMod val="94000"/>
              </a:schemeClr>
            </a:solidFill>
          </a:ln>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Times New Roman"/>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Times New Roman"/>
                <a:cs typeface="Times New Roman" panose="02020603050405020304" pitchFamily="18" charset="0"/>
              </a:rPr>
              <a:t>YAPIM ve ONARIM İŞLERİ  </a:t>
            </a:r>
            <a:r>
              <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İş Türü  </a:t>
            </a:r>
            <a:r>
              <a:rPr kumimoji="0" lang="tr-TR" sz="1800" b="1" i="0" u="sng"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Söz.Bedeli</a:t>
            </a:r>
            <a:r>
              <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	   Bitiş Tarihi</a:t>
            </a:r>
            <a:endParaRPr kumimoji="0" lang="tr-TR" sz="1800" b="0" i="0" u="sng"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CSB İl Md. </a:t>
            </a:r>
            <a:r>
              <a:rPr kumimoji="0" lang="tr-TR"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Hizmet Binası İşi             </a:t>
            </a: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Yapım      </a:t>
            </a:r>
            <a:r>
              <a:rPr kumimoji="0" lang="tr-TR" sz="16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117.666.000</a:t>
            </a:r>
            <a:r>
              <a:rPr kumimoji="0" lang="tr-T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2025 </a:t>
            </a:r>
            <a:r>
              <a:rPr kumimoji="0" lang="tr-TR"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Geçici Kabul Yapıldı</a:t>
            </a:r>
            <a:endParaRPr kumimoji="0" lang="tr-TR" sz="1200" b="1" i="1" u="none" strike="noStrike" kern="1200" cap="all" spc="0" normalizeH="0" baseline="0" noProof="0" dirty="0">
              <a:ln>
                <a:noFill/>
              </a:ln>
              <a:solidFill>
                <a:prstClr val="black"/>
              </a:solidFill>
              <a:effectLst/>
              <a:uLnTx/>
              <a:uFillTx/>
              <a:latin typeface="Tw Cen MT" panose="020B0602020104020603" pitchFamily="34" charset="0"/>
              <a:ea typeface="+mn-ea"/>
              <a:cs typeface="Calibri" panose="020F050202020403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Yeşili </a:t>
            </a:r>
            <a:r>
              <a:rPr kumimoji="0" lang="tr-TR"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Kentsel</a:t>
            </a: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tr-TR"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Dönüşüm İşi</a:t>
            </a: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Yapım       </a:t>
            </a:r>
            <a:r>
              <a:rPr kumimoji="0" lang="tr-TR" sz="16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279.000.000</a:t>
            </a: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tr-T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2024 </a:t>
            </a:r>
            <a:r>
              <a:rPr kumimoji="0" lang="tr-TR"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Geçici Kabul Yapıldı</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Mazıdağı İlçe </a:t>
            </a:r>
            <a:r>
              <a:rPr kumimoji="0" lang="tr-TR"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Jandarma İşi 	       </a:t>
            </a: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Yapım        </a:t>
            </a:r>
            <a:r>
              <a:rPr kumimoji="0" lang="tr-TR" sz="16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64.949.000</a:t>
            </a: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tr-T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2025 </a:t>
            </a:r>
            <a:r>
              <a:rPr kumimoji="0" lang="tr-TR" sz="1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Geçici Kabul Aşamasında</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Yeşilli </a:t>
            </a:r>
            <a:r>
              <a:rPr kumimoji="0" lang="tr-TR"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Gül ve Tepebaşı</a:t>
            </a:r>
            <a:r>
              <a:rPr kumimoji="0" lang="tr-TR" sz="16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tr-TR" sz="16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Yapım   </a:t>
            </a:r>
            <a:r>
              <a:rPr kumimoji="0" lang="tr-TR" sz="16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1.062.000.000</a:t>
            </a:r>
            <a:r>
              <a:rPr kumimoji="0" lang="tr-T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2026 </a:t>
            </a:r>
            <a:r>
              <a:rPr kumimoji="0" lang="tr-TR"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Temel Kazı çalışması</a:t>
            </a:r>
            <a:endParaRPr kumimoji="0" lang="tr-TR" sz="12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-Midyat </a:t>
            </a:r>
            <a:r>
              <a:rPr kumimoji="0" lang="tr-TR"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Kentsel Dönüşüm İşi 	       </a:t>
            </a: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Proje     </a:t>
            </a:r>
            <a:r>
              <a:rPr kumimoji="0" lang="tr-TR" sz="1600" b="1" i="0" u="none" strike="noStrike" kern="1200" cap="none" spc="0" normalizeH="0" baseline="0" noProof="0" dirty="0">
                <a:ln>
                  <a:noFill/>
                </a:ln>
                <a:solidFill>
                  <a:srgbClr val="FF0000"/>
                </a:solidFill>
                <a:effectLst/>
                <a:uLnTx/>
                <a:uFillTx/>
                <a:latin typeface="Tw Cen MT" panose="020B0602020104020603" pitchFamily="34" charset="0"/>
                <a:ea typeface="+mn-ea"/>
                <a:cs typeface="+mn-cs"/>
              </a:rPr>
              <a:t>1.358.495.000</a:t>
            </a: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tr-T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2025</a:t>
            </a: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tr-TR"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İhale dosyası hazırlanıyor</a:t>
            </a:r>
            <a:endParaRPr kumimoji="0" lang="tr-TR" sz="1200" b="1" i="1"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3017168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571768" y="919744"/>
            <a:ext cx="7266956"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YATIRIM PROGRAMI KAPSAMINDA YAPILAN İŞLER</a:t>
            </a:r>
          </a:p>
        </p:txBody>
      </p:sp>
      <p:sp>
        <p:nvSpPr>
          <p:cNvPr id="11" name="9 Dikdörtgen">
            <a:extLst>
              <a:ext uri="{FF2B5EF4-FFF2-40B4-BE49-F238E27FC236}">
                <a16:creationId xmlns:a16="http://schemas.microsoft.com/office/drawing/2014/main" id="{1F203B70-92E1-4E6C-A5C6-DA312CBD9653}"/>
              </a:ext>
            </a:extLst>
          </p:cNvPr>
          <p:cNvSpPr/>
          <p:nvPr/>
        </p:nvSpPr>
        <p:spPr>
          <a:xfrm>
            <a:off x="2571768" y="1717451"/>
            <a:ext cx="7200000" cy="4524315"/>
          </a:xfrm>
          <a:prstGeom prst="rect">
            <a:avLst/>
          </a:prstGeom>
          <a:blipFill>
            <a:blip r:embed="rId2"/>
            <a:tile tx="0" ty="0" sx="100000" sy="100000" flip="none" algn="tl"/>
          </a:blipFill>
          <a:ln>
            <a:solidFill>
              <a:schemeClr val="dk1">
                <a:hueMod val="94000"/>
              </a:schemeClr>
            </a:solidFill>
          </a:ln>
        </p:spPr>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Times New Roman"/>
                <a:cs typeface="Times New Roman" panose="02020603050405020304" pitchFamily="18" charset="0"/>
              </a:rPr>
              <a:t>Çevre Şehircilik ve İklim </a:t>
            </a:r>
            <a:r>
              <a:rPr kumimoji="0" lang="tr-TR" sz="1800" b="1" i="0" u="none" strike="noStrike" kern="1200" cap="none" spc="0" normalizeH="0" baseline="0" noProof="0" dirty="0" err="1">
                <a:ln>
                  <a:noFill/>
                </a:ln>
                <a:solidFill>
                  <a:prstClr val="black"/>
                </a:solidFill>
                <a:effectLst/>
                <a:uLnTx/>
                <a:uFillTx/>
                <a:latin typeface="Tw Cen MT" panose="020B0602020104020603" pitchFamily="34" charset="0"/>
                <a:ea typeface="Times New Roman"/>
                <a:cs typeface="Times New Roman" panose="02020603050405020304" pitchFamily="18" charset="0"/>
              </a:rPr>
              <a:t>Değişikliğ</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Times New Roman"/>
                <a:cs typeface="Times New Roman" panose="02020603050405020304" pitchFamily="18" charset="0"/>
              </a:rPr>
              <a:t>i İl Müdürlüğü işi</a:t>
            </a: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p:txBody>
      </p:sp>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1186" y="2001520"/>
            <a:ext cx="7061163" cy="4328159"/>
          </a:xfrm>
          <a:prstGeom prst="rect">
            <a:avLst/>
          </a:prstGeom>
          <a:ln>
            <a:noFill/>
          </a:ln>
          <a:effectLst>
            <a:softEdge rad="112500"/>
          </a:effectLst>
        </p:spPr>
      </p:pic>
    </p:spTree>
    <p:extLst>
      <p:ext uri="{BB962C8B-B14F-4D97-AF65-F5344CB8AC3E}">
        <p14:creationId xmlns:p14="http://schemas.microsoft.com/office/powerpoint/2010/main" val="3342556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3" name="Dikdörtgen 12"/>
          <p:cNvSpPr/>
          <p:nvPr/>
        </p:nvSpPr>
        <p:spPr>
          <a:xfrm>
            <a:off x="4802348" y="2061246"/>
            <a:ext cx="3217686" cy="27699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YEŞİLLİ İLÇESİ KENTSEL DÖNÜŞÜM YAPIM İŞİ</a:t>
            </a:r>
          </a:p>
        </p:txBody>
      </p:sp>
      <p:sp>
        <p:nvSpPr>
          <p:cNvPr id="15" name="Unvan 1">
            <a:extLst>
              <a:ext uri="{FF2B5EF4-FFF2-40B4-BE49-F238E27FC236}">
                <a16:creationId xmlns:a16="http://schemas.microsoft.com/office/drawing/2014/main" id="{6C1ECA9E-A1A8-49AD-B7D7-A6321E9CFE2B}"/>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6" name="Dikdörtgen 15">
            <a:extLst>
              <a:ext uri="{FF2B5EF4-FFF2-40B4-BE49-F238E27FC236}">
                <a16:creationId xmlns:a16="http://schemas.microsoft.com/office/drawing/2014/main" id="{C443F297-41B6-4E6C-9D9E-62196FFBA9D7}"/>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YATIRIM PROGRAMI KAPSAMINDA YAPILAN İŞLER</a:t>
            </a:r>
          </a:p>
        </p:txBody>
      </p:sp>
      <p:sp>
        <p:nvSpPr>
          <p:cNvPr id="17" name="9 Dikdörtgen">
            <a:extLst>
              <a:ext uri="{FF2B5EF4-FFF2-40B4-BE49-F238E27FC236}">
                <a16:creationId xmlns:a16="http://schemas.microsoft.com/office/drawing/2014/main" id="{3F07B95B-37C1-4434-BC48-9951C5241999}"/>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Yeşilli Kentsel Dönüşüm İşi</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Times New Roman"/>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p:txBody>
      </p:sp>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6144" y="2338246"/>
            <a:ext cx="3607446" cy="3315331"/>
          </a:xfrm>
          <a:prstGeom prst="rect">
            <a:avLst/>
          </a:prstGeom>
          <a:effectLst>
            <a:softEdge rad="63500"/>
          </a:effectLst>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9329" y="2305638"/>
            <a:ext cx="3532439" cy="3347939"/>
          </a:xfrm>
          <a:prstGeom prst="rect">
            <a:avLst/>
          </a:prstGeom>
          <a:effectLst>
            <a:softEdge rad="63500"/>
          </a:effectLst>
        </p:spPr>
      </p:pic>
    </p:spTree>
    <p:extLst>
      <p:ext uri="{BB962C8B-B14F-4D97-AF65-F5344CB8AC3E}">
        <p14:creationId xmlns:p14="http://schemas.microsoft.com/office/powerpoint/2010/main" val="1870386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1" name="Unvan 1">
            <a:extLst>
              <a:ext uri="{FF2B5EF4-FFF2-40B4-BE49-F238E27FC236}">
                <a16:creationId xmlns:a16="http://schemas.microsoft.com/office/drawing/2014/main" id="{E9B57848-8FAB-4D90-B9F9-8811BC4CC037}"/>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2" name="Dikdörtgen 11">
            <a:extLst>
              <a:ext uri="{FF2B5EF4-FFF2-40B4-BE49-F238E27FC236}">
                <a16:creationId xmlns:a16="http://schemas.microsoft.com/office/drawing/2014/main" id="{86E44A19-3F3E-425C-BE75-BE8605FF0B46}"/>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YATIRIM PROGRAMI KAPSAMINDA YAPILAN İŞLER</a:t>
            </a:r>
          </a:p>
        </p:txBody>
      </p:sp>
      <p:sp>
        <p:nvSpPr>
          <p:cNvPr id="14" name="9 Dikdörtgen">
            <a:extLst>
              <a:ext uri="{FF2B5EF4-FFF2-40B4-BE49-F238E27FC236}">
                <a16:creationId xmlns:a16="http://schemas.microsoft.com/office/drawing/2014/main" id="{C4614E35-1D21-4A13-842D-EC304E18701D}"/>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1400" b="1" i="0" u="none" strike="noStrike" kern="1200" cap="all" spc="0" normalizeH="0" baseline="0" noProof="0" dirty="0">
                <a:ln>
                  <a:noFill/>
                </a:ln>
                <a:solidFill>
                  <a:srgbClr val="000000"/>
                </a:solidFill>
                <a:effectLst/>
                <a:uLnTx/>
                <a:uFillTx/>
                <a:latin typeface="Tw Cen MT" panose="020B0602020104020603" pitchFamily="34" charset="0"/>
                <a:ea typeface="+mn-ea"/>
                <a:cs typeface="Calibri" panose="020F0502020204030204" pitchFamily="34" charset="0"/>
              </a:rPr>
              <a:t>Mazıdağı İlçe </a:t>
            </a:r>
            <a:r>
              <a:rPr kumimoji="0" lang="tr-TR" sz="1400" b="1" i="0" u="none" strike="noStrike" kern="1200" cap="all" spc="0" normalizeH="0" baseline="0" noProof="0" dirty="0" err="1">
                <a:ln>
                  <a:noFill/>
                </a:ln>
                <a:solidFill>
                  <a:srgbClr val="000000"/>
                </a:solidFill>
                <a:effectLst/>
                <a:uLnTx/>
                <a:uFillTx/>
                <a:latin typeface="Tw Cen MT" panose="020B0602020104020603" pitchFamily="34" charset="0"/>
                <a:ea typeface="+mn-ea"/>
                <a:cs typeface="Calibri" panose="020F0502020204030204" pitchFamily="34" charset="0"/>
              </a:rPr>
              <a:t>Jan.K.LIĞI</a:t>
            </a:r>
            <a:r>
              <a:rPr kumimoji="0" lang="tr-TR" sz="1400" b="1" i="0" u="none" strike="noStrike" kern="1200" cap="all" spc="0" normalizeH="0" baseline="0" noProof="0" dirty="0">
                <a:ln>
                  <a:noFill/>
                </a:ln>
                <a:solidFill>
                  <a:srgbClr val="000000"/>
                </a:solidFill>
                <a:effectLst/>
                <a:uLnTx/>
                <a:uFillTx/>
                <a:latin typeface="Tw Cen MT" panose="020B0602020104020603" pitchFamily="34" charset="0"/>
                <a:ea typeface="+mn-ea"/>
                <a:cs typeface="Calibri" panose="020F0502020204030204" pitchFamily="34" charset="0"/>
              </a:rPr>
              <a:t> 24 Üniteli Vrd.YatAKHANE İnşaatı</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Times New Roman"/>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p:txBody>
      </p:sp>
      <p:pic>
        <p:nvPicPr>
          <p:cNvPr id="3" name="Resim 2">
            <a:extLst>
              <a:ext uri="{FF2B5EF4-FFF2-40B4-BE49-F238E27FC236}">
                <a16:creationId xmlns:a16="http://schemas.microsoft.com/office/drawing/2014/main" id="{97A0B56E-7491-4EB2-84BA-A576D1992C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4019" y="2086251"/>
            <a:ext cx="6489577" cy="4043143"/>
          </a:xfrm>
          <a:prstGeom prst="rect">
            <a:avLst/>
          </a:prstGeom>
          <a:effectLst>
            <a:softEdge rad="63500"/>
          </a:effectLst>
        </p:spPr>
      </p:pic>
    </p:spTree>
    <p:extLst>
      <p:ext uri="{BB962C8B-B14F-4D97-AF65-F5344CB8AC3E}">
        <p14:creationId xmlns:p14="http://schemas.microsoft.com/office/powerpoint/2010/main" val="4211676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0" name="Unvan 1">
            <a:extLst>
              <a:ext uri="{FF2B5EF4-FFF2-40B4-BE49-F238E27FC236}">
                <a16:creationId xmlns:a16="http://schemas.microsoft.com/office/drawing/2014/main" id="{F4246092-A432-46E0-B304-C425696CFBE2}"/>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1" name="Dikdörtgen 10">
            <a:extLst>
              <a:ext uri="{FF2B5EF4-FFF2-40B4-BE49-F238E27FC236}">
                <a16:creationId xmlns:a16="http://schemas.microsoft.com/office/drawing/2014/main" id="{04A15E02-188C-4A88-919A-0063F9CC2C83}"/>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YATIRIM PROGRAMI KAPSAMINDA YAPILAN İŞLER</a:t>
            </a:r>
          </a:p>
        </p:txBody>
      </p:sp>
      <p:sp>
        <p:nvSpPr>
          <p:cNvPr id="12" name="9 Dikdörtgen">
            <a:extLst>
              <a:ext uri="{FF2B5EF4-FFF2-40B4-BE49-F238E27FC236}">
                <a16:creationId xmlns:a16="http://schemas.microsoft.com/office/drawing/2014/main" id="{55E5FC9F-7E31-4E87-B847-AE7EED06CAFE}"/>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Aktif  Durumda Olan Konut Yapı  Kooperatifleri				22</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Aktif Durumda Olan Toplu İşyeri Yapı Kooperatifleri			  9</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Aktif Durumda Olan  Küçük Sanayi Sitesi Yapı  Koop.			12</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Aktif Durumda Koop.  Sayısı								39</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Tasfiye Halinde Olan Kooperatifler						26</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Terkini  Yapılan Kooperatif							      181</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Münfesih Durumunda Olan Kooperatifler					21</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Toplam Kooperatif Sayısı							      271</a:t>
            </a:r>
            <a:endParaRPr kumimoji="0" lang="tr-TR" sz="1800" b="0"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endParaRPr>
          </a:p>
        </p:txBody>
      </p:sp>
    </p:spTree>
    <p:extLst>
      <p:ext uri="{BB962C8B-B14F-4D97-AF65-F5344CB8AC3E}">
        <p14:creationId xmlns:p14="http://schemas.microsoft.com/office/powerpoint/2010/main" val="267926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3" name="Dikdörtgen 2"/>
          <p:cNvSpPr/>
          <p:nvPr/>
        </p:nvSpPr>
        <p:spPr>
          <a:xfrm>
            <a:off x="2579450" y="1058692"/>
            <a:ext cx="7200000" cy="504000"/>
          </a:xfrm>
          <a:prstGeom prst="rect">
            <a:avLst/>
          </a:prstGeom>
          <a:blipFill>
            <a:blip r:embed="rId4"/>
            <a:tile tx="0" ty="0" sx="100000" sy="100000" flip="none" algn="tl"/>
          </a:blip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İL MÜDÜRLÜĞÜMÜZ</a:t>
            </a:r>
          </a:p>
        </p:txBody>
      </p:sp>
      <p:sp>
        <p:nvSpPr>
          <p:cNvPr id="6" name="Dikdörtgen 5"/>
          <p:cNvSpPr/>
          <p:nvPr/>
        </p:nvSpPr>
        <p:spPr>
          <a:xfrm>
            <a:off x="2579450" y="1761003"/>
            <a:ext cx="7200000" cy="4524315"/>
          </a:xfrm>
          <a:prstGeom prst="rect">
            <a:avLst/>
          </a:prstGeom>
          <a:blipFill>
            <a:blip r:embed="rId4"/>
            <a:tile tx="0" ty="0" sx="100000" sy="100000" flip="none" algn="tl"/>
          </a:blip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solidFill>
                <a:schemeClr val="bg1"/>
              </a:solidFill>
              <a:latin typeface="Tw Cen MT" panose="020B0602020104020603"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İl Müdürlüğümüz Toplam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159</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personel ile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C</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sınıfı İl Müdürlüğü olarak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862.757</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nüfuslu,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8.891</a:t>
            </a:r>
            <a:r>
              <a:rPr kumimoji="0" lang="tr-TR" sz="1800" b="1"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a:t>
            </a:r>
            <a:r>
              <a:rPr kumimoji="0" lang="tr-TR" sz="180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km</a:t>
            </a:r>
            <a:r>
              <a:rPr kumimoji="0" lang="tr-TR" sz="1800" i="0" u="none" strike="noStrike" kern="1200" cap="none" spc="0" normalizeH="0" baseline="30000" noProof="0" dirty="0">
                <a:ln>
                  <a:noFill/>
                </a:ln>
                <a:solidFill>
                  <a:schemeClr val="bg1"/>
                </a:solidFill>
                <a:effectLst/>
                <a:uLnTx/>
                <a:uFillTx/>
                <a:latin typeface="Tw Cen MT" panose="020B0602020104020603" pitchFamily="34" charset="0"/>
                <a:cs typeface="Times New Roman" panose="02020603050405020304" pitchFamily="18" charset="0"/>
              </a:rPr>
              <a:t>2</a:t>
            </a:r>
            <a:r>
              <a:rPr kumimoji="0" lang="tr-TR" sz="1800" b="1"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yüz ölçümüne sahip) hizmet vermektedir.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İl Müdürlüğümüze ait;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10 Oda ve 30 yataklı misafirhane </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bulunmaktadır.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İl Müdürlüğümüzde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7 adet Resmi </a:t>
            </a:r>
            <a:r>
              <a:rPr kumimoji="0" lang="tr-TR" sz="1800" b="0"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4 adet Kiralık</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Kızıltepe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Midyat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adet resmi araç olmak üzere, toplam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13 adet Hizmet Aracı </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bulunmaktadır.</a:t>
            </a: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lang="tr-TR" dirty="0">
              <a:solidFill>
                <a:prstClr val="black"/>
              </a:solidFill>
              <a:latin typeface="Tw Cen MT" panose="020B0602020104020603"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lang="tr-TR" dirty="0">
              <a:solidFill>
                <a:prstClr val="black"/>
              </a:solidFill>
              <a:latin typeface="Tw Cen MT" panose="020B0602020104020603" pitchFamily="34"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endParaRPr lang="tr-TR" dirty="0">
              <a:solidFill>
                <a:prstClr val="black"/>
              </a:solidFill>
              <a:latin typeface="Tw Cen MT" panose="020B0602020104020603" pitchFamily="34"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endParaRPr lang="tr-TR" dirty="0">
              <a:solidFill>
                <a:prstClr val="black"/>
              </a:solidFill>
              <a:latin typeface="Tw Cen MT" panose="020B0602020104020603" pitchFamily="34"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p>
        </p:txBody>
      </p:sp>
      <p:sp>
        <p:nvSpPr>
          <p:cNvPr id="8" name="Unvan 1"/>
          <p:cNvSpPr>
            <a:spLocks noGrp="1"/>
          </p:cNvSpPr>
          <p:nvPr>
            <p:ph type="title"/>
          </p:nvPr>
        </p:nvSpPr>
        <p:spPr>
          <a:xfrm rot="16200000">
            <a:off x="-2891299" y="3296687"/>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vert="horz">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BİL. TEKN. İNS. KAYN. ve DEST. HİZM.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4249370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YAPI DENETİMİ VE YAPI MALZ.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l" defTabSz="457200" rtl="0" eaLnBrk="1" fontAlgn="auto" latinLnBrk="0" hangingPunct="1">
              <a:lnSpc>
                <a:spcPct val="150000"/>
              </a:lnSpc>
              <a:spcBef>
                <a:spcPts val="0"/>
              </a:spcBef>
              <a:spcAft>
                <a:spcPts val="0"/>
              </a:spcAft>
              <a:buClrTx/>
              <a:buSzTx/>
              <a:buFontTx/>
              <a:buNone/>
              <a:tabLst/>
              <a:defRPr/>
            </a:pPr>
            <a:r>
              <a:rPr kumimoji="0" lang="tr-TR" sz="2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YAPI DENETİMİ YAPI MALZEMELERİ </a:t>
            </a:r>
            <a:r>
              <a:rPr kumimoji="0" lang="tr-TR" sz="2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1648506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Unvan 1">
            <a:extLst>
              <a:ext uri="{FF2B5EF4-FFF2-40B4-BE49-F238E27FC236}">
                <a16:creationId xmlns:a16="http://schemas.microsoft.com/office/drawing/2014/main" id="{D403A742-2985-4B72-B024-A113CE7287E6}"/>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0" name="Dikdörtgen 9">
            <a:extLst>
              <a:ext uri="{FF2B5EF4-FFF2-40B4-BE49-F238E27FC236}">
                <a16:creationId xmlns:a16="http://schemas.microsoft.com/office/drawing/2014/main" id="{E4E4D510-D9D3-4E42-8B01-EC56F7894213}"/>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YAPI DENETİM UYGULAMALARI</a:t>
            </a:r>
          </a:p>
        </p:txBody>
      </p:sp>
      <p:sp>
        <p:nvSpPr>
          <p:cNvPr id="11" name="9 Dikdörtgen">
            <a:extLst>
              <a:ext uri="{FF2B5EF4-FFF2-40B4-BE49-F238E27FC236}">
                <a16:creationId xmlns:a16="http://schemas.microsoft.com/office/drawing/2014/main" id="{932DB127-B6F8-4CC6-8E56-E0182E10B90C}"/>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İlimizde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faaliyet</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gösteren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26</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adet</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yapı</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denetim</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kuruluşu</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3</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adet</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Yapı</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Malzemeleri</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L</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aboratuvarı</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bulunmaktadır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İlimizde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yapı</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denetim</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kuruluşları</a:t>
            </a:r>
            <a:r>
              <a:rPr kumimoji="0" lang="tr-TR"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nın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denetimi</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altında</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8.159.865</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 </a:t>
            </a:r>
            <a:r>
              <a:rPr kumimoji="0" lang="en-US"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m2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aktif denetlenen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alan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1894</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adet</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aktif iş sayısı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bulunmaktadır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Yapı</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Denetim</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Firmaları</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için</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a:t>
            </a:r>
          </a:p>
          <a:p>
            <a:pPr marL="285750" marR="0" lvl="0" indent="-28575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285750" marR="0" lvl="0" indent="-28575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2025 yılında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125</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adet büro ve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148</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adet şantiye olmak üzere toplam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273</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adet denetim yapılmıştır.</a:t>
            </a:r>
          </a:p>
          <a:p>
            <a:pPr marL="285750" marR="0" lvl="0" indent="-28575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285750" marR="0" lvl="0" indent="-28575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2026 yılında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26</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adet büro ve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22</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adet şantiye olmak üzere toplam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58</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adet denetim yapılmıştır.</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İlimizde,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255</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Denetçi,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583</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YKE Mimar/Mühendis,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112</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Yardımcı Kontrol elemanı yapı denetim firmalarında görev almaktadır.</a:t>
            </a: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491700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Unvan 1">
            <a:extLst>
              <a:ext uri="{FF2B5EF4-FFF2-40B4-BE49-F238E27FC236}">
                <a16:creationId xmlns:a16="http://schemas.microsoft.com/office/drawing/2014/main" id="{78B4FA45-2FD1-413A-8819-369E9DEB7147}"/>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0" name="Dikdörtgen 9">
            <a:extLst>
              <a:ext uri="{FF2B5EF4-FFF2-40B4-BE49-F238E27FC236}">
                <a16:creationId xmlns:a16="http://schemas.microsoft.com/office/drawing/2014/main" id="{CBB3A0FA-3810-49D1-8FBD-42520DC808FA}"/>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YAPI DENETİM UYGULAMALARI</a:t>
            </a:r>
          </a:p>
        </p:txBody>
      </p:sp>
      <p:sp>
        <p:nvSpPr>
          <p:cNvPr id="11" name="9 Dikdörtgen">
            <a:extLst>
              <a:ext uri="{FF2B5EF4-FFF2-40B4-BE49-F238E27FC236}">
                <a16:creationId xmlns:a16="http://schemas.microsoft.com/office/drawing/2014/main" id="{1A457AE7-2F13-42B0-903D-D93538ADF2A3}"/>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Müteahhitlik Yetki Belge Numarası:</a:t>
            </a: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İlimizde;</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Toplam Müteahhit Sayısı</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3646</a:t>
            </a: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Aktif Müteahhit Sayısı</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3629</a:t>
            </a: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Aktif Toplam Başvuru Sayısı</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5137</a:t>
            </a: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Aktif Başvuru Sayısı</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3053</a:t>
            </a:r>
            <a:endParaRPr kumimoji="0" lang="tr-TR" sz="1800" b="0"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Müteahhitlik Yetki Grubu:</a:t>
            </a: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2025</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yılında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229</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adet Yetki Belge Numarası Tahsisi yapılmıştır.</a:t>
            </a: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2026</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yılında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64</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adet Yetki Belge Numarası Tahsisi yapılmıştır.</a:t>
            </a:r>
          </a:p>
        </p:txBody>
      </p:sp>
    </p:spTree>
    <p:extLst>
      <p:ext uri="{BB962C8B-B14F-4D97-AF65-F5344CB8AC3E}">
        <p14:creationId xmlns:p14="http://schemas.microsoft.com/office/powerpoint/2010/main" val="1273304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Unvan 1">
            <a:extLst>
              <a:ext uri="{FF2B5EF4-FFF2-40B4-BE49-F238E27FC236}">
                <a16:creationId xmlns:a16="http://schemas.microsoft.com/office/drawing/2014/main" id="{680F0E39-3B00-4CE3-B943-F5A65588E1F6}"/>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0" name="Dikdörtgen 9">
            <a:extLst>
              <a:ext uri="{FF2B5EF4-FFF2-40B4-BE49-F238E27FC236}">
                <a16:creationId xmlns:a16="http://schemas.microsoft.com/office/drawing/2014/main" id="{3120FC51-5602-47CC-BEBB-A163A33A1458}"/>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YAPI DENETİM UYGULAMALARI</a:t>
            </a:r>
          </a:p>
        </p:txBody>
      </p:sp>
      <p:sp>
        <p:nvSpPr>
          <p:cNvPr id="11" name="9 Dikdörtgen">
            <a:extLst>
              <a:ext uri="{FF2B5EF4-FFF2-40B4-BE49-F238E27FC236}">
                <a16:creationId xmlns:a16="http://schemas.microsoft.com/office/drawing/2014/main" id="{2D1F27F9-1935-40C5-B6F9-7BEED9D8E985}"/>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DENETİM SAYILARI</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2025 yılı içerisinde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libri"/>
                <a:cs typeface="Times New Roman" panose="02020603050405020304" pitchFamily="18" charset="0"/>
              </a:rPr>
              <a:t>61</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adet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PGD  denetimi  ve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libri"/>
                <a:cs typeface="Times New Roman" panose="02020603050405020304" pitchFamily="18" charset="0"/>
              </a:rPr>
              <a:t>130</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adet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Hazır Beton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Denetimi olmak üzere toplam;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libri"/>
                <a:cs typeface="Times New Roman" panose="02020603050405020304" pitchFamily="18" charset="0"/>
              </a:rPr>
              <a:t>191</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adet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denetim gerçekleştirilmiştir.</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2026 yılı içerisinde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libri"/>
                <a:cs typeface="Times New Roman" panose="02020603050405020304" pitchFamily="18" charset="0"/>
              </a:rPr>
              <a:t>35</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adet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PGD  denetimi  ve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libri"/>
                <a:cs typeface="Times New Roman" panose="02020603050405020304" pitchFamily="18" charset="0"/>
              </a:rPr>
              <a:t>29</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adet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Hazır Beton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Denetimi olmak üzere toplam;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libri"/>
                <a:cs typeface="Times New Roman" panose="02020603050405020304" pitchFamily="18" charset="0"/>
              </a:rPr>
              <a:t>6</a:t>
            </a:r>
            <a:r>
              <a:rPr kumimoji="0" lang="tr-TR" sz="1800" b="1" i="0" u="none" strike="noStrike" kern="1200" cap="none" spc="0" normalizeH="0" baseline="0" noProof="0">
                <a:ln>
                  <a:noFill/>
                </a:ln>
                <a:solidFill>
                  <a:srgbClr val="FF0000"/>
                </a:solidFill>
                <a:effectLst/>
                <a:uLnTx/>
                <a:uFillTx/>
                <a:latin typeface="Tw Cen MT" panose="020B0602020104020603" pitchFamily="34" charset="0"/>
                <a:ea typeface="Calibri"/>
                <a:cs typeface="Times New Roman" panose="02020603050405020304" pitchFamily="18" charset="0"/>
              </a:rPr>
              <a:t>4</a:t>
            </a:r>
            <a:r>
              <a:rPr kumimoji="0" lang="tr-TR" sz="1800" b="1" i="0" u="none" strike="noStrike" kern="1200" cap="none" spc="0" normalizeH="0" baseline="0" noProof="0">
                <a:ln>
                  <a:noFill/>
                </a:ln>
                <a:solidFill>
                  <a:prstClr val="black"/>
                </a:solidFill>
                <a:effectLst/>
                <a:uLnTx/>
                <a:uFillTx/>
                <a:latin typeface="Tw Cen MT" panose="020B0602020104020603" pitchFamily="34" charset="0"/>
                <a:ea typeface="Calibri"/>
                <a:cs typeface="Times New Roman" panose="02020603050405020304" pitchFamily="18" charset="0"/>
              </a:rPr>
              <a:t> </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adet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denetim gerçekleştirilmiştir.</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p:txBody>
      </p:sp>
    </p:spTree>
    <p:extLst>
      <p:ext uri="{BB962C8B-B14F-4D97-AF65-F5344CB8AC3E}">
        <p14:creationId xmlns:p14="http://schemas.microsoft.com/office/powerpoint/2010/main" val="4203897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Unvan 1">
            <a:extLst>
              <a:ext uri="{FF2B5EF4-FFF2-40B4-BE49-F238E27FC236}">
                <a16:creationId xmlns:a16="http://schemas.microsoft.com/office/drawing/2014/main" id="{364D108F-9A75-4BA3-ACBD-959BA4806468}"/>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0" name="Dikdörtgen 9">
            <a:extLst>
              <a:ext uri="{FF2B5EF4-FFF2-40B4-BE49-F238E27FC236}">
                <a16:creationId xmlns:a16="http://schemas.microsoft.com/office/drawing/2014/main" id="{3BC23A38-E5EE-49FE-BD12-E54C4F16AE0D}"/>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YAPI DENETİM UYGULAMALARI</a:t>
            </a:r>
          </a:p>
        </p:txBody>
      </p:sp>
      <p:sp>
        <p:nvSpPr>
          <p:cNvPr id="11" name="9 Dikdörtgen">
            <a:extLst>
              <a:ext uri="{FF2B5EF4-FFF2-40B4-BE49-F238E27FC236}">
                <a16:creationId xmlns:a16="http://schemas.microsoft.com/office/drawing/2014/main" id="{0BFA70A6-54A2-4E00-AE3D-2C8232402353}"/>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ENERJİ KİMLİK BELGESİ;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2025 yılında toplam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libri"/>
                <a:cs typeface="Times New Roman" panose="02020603050405020304" pitchFamily="18" charset="0"/>
              </a:rPr>
              <a:t>60</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adet EKB dosyası talep edilmiş bunların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libri"/>
                <a:cs typeface="Times New Roman" panose="02020603050405020304" pitchFamily="18" charset="0"/>
              </a:rPr>
              <a:t>60</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adeti incelenmiştir.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libri"/>
                <a:cs typeface="Times New Roman" panose="02020603050405020304" pitchFamily="18" charset="0"/>
              </a:rPr>
              <a:t>8</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firma/şahıs hakkında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libri"/>
                <a:cs typeface="Times New Roman" panose="02020603050405020304" pitchFamily="18" charset="0"/>
              </a:rPr>
              <a:t>2</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ay hizmeti askıya alma/süresiz olarak askıya alma yaptırımı  uygulanarak veriler sisteme yüklenmiştir.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2026 yılında toplam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libri"/>
                <a:cs typeface="Times New Roman" panose="02020603050405020304" pitchFamily="18" charset="0"/>
              </a:rPr>
              <a:t>50</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adet EKB dosyası talep edilmiş bunların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libri"/>
                <a:cs typeface="Times New Roman" panose="02020603050405020304" pitchFamily="18" charset="0"/>
              </a:rPr>
              <a:t>7</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adeti incelenmiştir.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libri"/>
                <a:cs typeface="Times New Roman" panose="02020603050405020304" pitchFamily="18" charset="0"/>
              </a:rPr>
              <a:t>1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firma/şahıs hakkında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libri"/>
                <a:cs typeface="Times New Roman" panose="02020603050405020304" pitchFamily="18" charset="0"/>
              </a:rPr>
              <a:t>2</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 ay hizmeti askıya alma/süresiz olarak askıya alma yaptırımı  uygulanarak veriler sisteme yüklenmiştir.</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p:txBody>
      </p:sp>
    </p:spTree>
    <p:extLst>
      <p:ext uri="{BB962C8B-B14F-4D97-AF65-F5344CB8AC3E}">
        <p14:creationId xmlns:p14="http://schemas.microsoft.com/office/powerpoint/2010/main" val="2926166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YEREL YÖNETİMLER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YEREL YÖNETİMLER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2973082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1" name="9 Dikdörtgen">
            <a:extLst>
              <a:ext uri="{FF2B5EF4-FFF2-40B4-BE49-F238E27FC236}">
                <a16:creationId xmlns:a16="http://schemas.microsoft.com/office/drawing/2014/main" id="{69DD427D-08D1-42DD-954C-A463D761AC50}"/>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strike="noStrike" kern="1200" cap="none" spc="0" normalizeH="0" baseline="0" noProof="0" dirty="0">
                <a:ln>
                  <a:noFill/>
                </a:ln>
                <a:solidFill>
                  <a:schemeClr val="bg1"/>
                </a:solidFill>
                <a:effectLst/>
                <a:uLnTx/>
                <a:uFillTx/>
                <a:latin typeface="Tw Cen MT" panose="020B0602020104020603" pitchFamily="34" charset="0"/>
              </a:rPr>
              <a:t>EVRAK SAYISI                                       	GELEN           GİDEN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2025 YILI (01 Ocak - 31 Aralık arası)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591</a:t>
            </a: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250</a:t>
            </a: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2026 YILI  (01 Ocak-30 Nisan arası)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180</a:t>
            </a: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120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strike="noStrike" kern="1200" cap="none" spc="0" normalizeH="0" baseline="0" noProof="0" dirty="0">
                <a:ln>
                  <a:noFill/>
                </a:ln>
                <a:solidFill>
                  <a:schemeClr val="bg1"/>
                </a:solidFill>
                <a:effectLst/>
                <a:uLnTx/>
                <a:uFillTx/>
                <a:latin typeface="Tw Cen MT" panose="020B0602020104020603" pitchFamily="34" charset="0"/>
              </a:rPr>
              <a:t>4982 SAYILI KANUN KAPSAMINDA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2025 YILI (01 Ocak - 31 Aralık arası)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2026 YILI (01 Ocak - 30 Nisan  arası)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strike="noStrike" kern="1200" cap="none" spc="0" normalizeH="0" baseline="0" noProof="0" dirty="0">
                <a:ln>
                  <a:noFill/>
                </a:ln>
                <a:solidFill>
                  <a:schemeClr val="bg1"/>
                </a:solidFill>
                <a:effectLst/>
                <a:uLnTx/>
                <a:uFillTx/>
                <a:latin typeface="Tw Cen MT" panose="020B0602020104020603" pitchFamily="34" charset="0"/>
              </a:rPr>
              <a:t>KAMU YARARI KARARI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2025 Yılı (01 Ocak - 31 Aralık arası)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2026 Yılı (01 Ocak - 30 Nisan arası)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strike="noStrike" kern="1200" cap="none" spc="0" normalizeH="0" baseline="0" noProof="0" dirty="0">
                <a:ln>
                  <a:noFill/>
                </a:ln>
                <a:solidFill>
                  <a:schemeClr val="bg1"/>
                </a:solidFill>
                <a:effectLst/>
                <a:uLnTx/>
                <a:uFillTx/>
                <a:latin typeface="Tw Cen MT" panose="020B0602020104020603" pitchFamily="34" charset="0"/>
              </a:rPr>
              <a:t>GEÇİCİ GÖREVLENDİRME İŞ VE İŞLEMLERİ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2025 Yılı (01 Ocak - 31 Aralık arası)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2026 Yılı (01 Ocak </a:t>
            </a:r>
            <a:r>
              <a:rPr kumimoji="0" lang="tr-TR" sz="1800" i="0" u="none" strike="noStrike" kern="1200" cap="none" spc="0" normalizeH="0" baseline="0" noProof="0">
                <a:ln>
                  <a:noFill/>
                </a:ln>
                <a:solidFill>
                  <a:prstClr val="black"/>
                </a:solidFill>
                <a:effectLst/>
                <a:uLnTx/>
                <a:uFillTx/>
                <a:latin typeface="Tw Cen MT" panose="020B0602020104020603" pitchFamily="34" charset="0"/>
              </a:rPr>
              <a:t>- 30 </a:t>
            </a: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Nisan arası)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4</a:t>
            </a: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   </a:t>
            </a:r>
            <a:endParaRPr lang="tr-TR" dirty="0">
              <a:solidFill>
                <a:prstClr val="black"/>
              </a:solidFill>
              <a:latin typeface="Tw Cen MT" panose="020B0602020104020603" pitchFamily="34"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p:txBody>
      </p:sp>
      <p:sp>
        <p:nvSpPr>
          <p:cNvPr id="12" name="Unvan 1">
            <a:extLst>
              <a:ext uri="{FF2B5EF4-FFF2-40B4-BE49-F238E27FC236}">
                <a16:creationId xmlns:a16="http://schemas.microsoft.com/office/drawing/2014/main" id="{E662C0D7-EA36-4E37-BE73-027BEE56EDE6}"/>
              </a:ext>
            </a:extLst>
          </p:cNvPr>
          <p:cNvSpPr txBox="1">
            <a:spLocks/>
          </p:cNvSpPr>
          <p:nvPr/>
        </p:nvSpPr>
        <p:spPr>
          <a:xfrm rot="16200000">
            <a:off x="-2891298" y="3300633"/>
            <a:ext cx="6480000" cy="36000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2000" b="1">
                <a:effectLst>
                  <a:outerShdw blurRad="38100" dist="38100" dir="2700000" algn="tl">
                    <a:srgbClr val="000000">
                      <a:alpha val="43137"/>
                    </a:srgbClr>
                  </a:outerShdw>
                </a:effectLst>
                <a:latin typeface="Tw Cen MT" panose="020B0602020104020603" pitchFamily="34" charset="0"/>
                <a:cs typeface="Times New Roman" pitchFamily="18" charset="0"/>
              </a:rPr>
              <a:t>YEREL YÖNETİMLER ŞUBE MÜD</a:t>
            </a:r>
            <a:r>
              <a:rPr lang="tr-TR" sz="2000" b="1">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3" name="Dikdörtgen 12">
            <a:extLst>
              <a:ext uri="{FF2B5EF4-FFF2-40B4-BE49-F238E27FC236}">
                <a16:creationId xmlns:a16="http://schemas.microsoft.com/office/drawing/2014/main" id="{28C37AEE-FCA7-4846-B36C-48C04B36EA80}"/>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GERÇEKLEŞTİRİLEN YAZIŞMALAR</a:t>
            </a:r>
          </a:p>
        </p:txBody>
      </p:sp>
    </p:spTree>
    <p:extLst>
      <p:ext uri="{BB962C8B-B14F-4D97-AF65-F5344CB8AC3E}">
        <p14:creationId xmlns:p14="http://schemas.microsoft.com/office/powerpoint/2010/main" val="728702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 TABİAT VARLIKLARINI KORUMA 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
        <p:nvSpPr>
          <p:cNvPr id="9" name="Unvan 1">
            <a:extLst>
              <a:ext uri="{FF2B5EF4-FFF2-40B4-BE49-F238E27FC236}">
                <a16:creationId xmlns:a16="http://schemas.microsoft.com/office/drawing/2014/main" id="{02F0BE47-9262-4F34-9932-7CE1D8AECAC3}"/>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TABİAT VARLIKLARINI KORUMA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604233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395" y="166252"/>
            <a:ext cx="1461340" cy="925515"/>
          </a:xfrm>
          <a:prstGeom prst="rect">
            <a:avLst/>
          </a:prstGeom>
        </p:spPr>
      </p:pic>
      <p:pic>
        <p:nvPicPr>
          <p:cNvPr id="10" name="Resim 9"/>
          <p:cNvPicPr>
            <a:picLocks noChangeAspect="1"/>
          </p:cNvPicPr>
          <p:nvPr/>
        </p:nvPicPr>
        <p:blipFill>
          <a:blip r:embed="rId3" cstate="print"/>
          <a:stretch>
            <a:fillRect/>
          </a:stretch>
        </p:blipFill>
        <p:spPr>
          <a:xfrm>
            <a:off x="10645109" y="166253"/>
            <a:ext cx="934520" cy="928315"/>
          </a:xfrm>
          <a:prstGeom prst="rect">
            <a:avLst/>
          </a:prstGeom>
        </p:spPr>
      </p:pic>
      <p:sp>
        <p:nvSpPr>
          <p:cNvPr id="9" name="Dikdörtgen 8">
            <a:extLst>
              <a:ext uri="{FF2B5EF4-FFF2-40B4-BE49-F238E27FC236}">
                <a16:creationId xmlns:a16="http://schemas.microsoft.com/office/drawing/2014/main" id="{F2DAFEF1-8308-4F46-848F-4A8053E8ED13}"/>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EKOLOJİK TEMELLİ (ETBAR) ENVANTERİ</a:t>
            </a:r>
          </a:p>
        </p:txBody>
      </p:sp>
      <p:sp>
        <p:nvSpPr>
          <p:cNvPr id="11" name="Unvan 1">
            <a:extLst>
              <a:ext uri="{FF2B5EF4-FFF2-40B4-BE49-F238E27FC236}">
                <a16:creationId xmlns:a16="http://schemas.microsoft.com/office/drawing/2014/main" id="{ECC7515F-CCB1-4743-9A5F-8CB754C58D5B}"/>
              </a:ext>
            </a:extLst>
          </p:cNvPr>
          <p:cNvSpPr txBox="1">
            <a:spLocks/>
          </p:cNvSpPr>
          <p:nvPr/>
        </p:nvSpPr>
        <p:spPr>
          <a:xfrm rot="16200000">
            <a:off x="-2891298" y="3300633"/>
            <a:ext cx="6480000" cy="36000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000" b="1" i="0" u="none" strike="noStrike" kern="1200" cap="all" spc="0" normalizeH="0" baseline="0" noProof="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TABİAT VARLIKLARINI KORUMA  ŞUBE MÜD.</a:t>
            </a:r>
            <a:endParaRPr kumimoji="0" lang="tr-TR" sz="2000" b="0"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
        <p:nvSpPr>
          <p:cNvPr id="12" name="9 Dikdörtgen">
            <a:extLst>
              <a:ext uri="{FF2B5EF4-FFF2-40B4-BE49-F238E27FC236}">
                <a16:creationId xmlns:a16="http://schemas.microsoft.com/office/drawing/2014/main" id="{54036502-91A9-4B1B-AD7C-B9670784500D}"/>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Germiab Kaynağı 				</a:t>
            </a: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Dargeçit</a:t>
            </a:r>
            <a:endPar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Harmanlı Volkan Konisi			</a:t>
            </a: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Derik</a:t>
            </a:r>
            <a:endPar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Dot Tepesi Kalderası			</a:t>
            </a: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Derik</a:t>
            </a:r>
            <a:endPar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Grekot Kalderası				</a:t>
            </a: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Derik</a:t>
            </a:r>
            <a:endPar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Kelektepe Volkan Konisi			</a:t>
            </a: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Derik</a:t>
            </a:r>
            <a:endPar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Kuşçu Kalderası				</a:t>
            </a: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Derik</a:t>
            </a:r>
            <a:endPar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Üçtepe Kalderası				</a:t>
            </a: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Derik</a:t>
            </a:r>
            <a:endPar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Mercimektepe Volkan Konisi			</a:t>
            </a: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Derik</a:t>
            </a:r>
            <a:endPar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Beştepe Kalderası				</a:t>
            </a: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Derik</a:t>
            </a:r>
            <a:endPar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Gırkemin Volkan Konisi			</a:t>
            </a: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Derik</a:t>
            </a:r>
            <a:endPar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Derinsu Kaya Mağarası ve Göleti		</a:t>
            </a: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Derik</a:t>
            </a:r>
            <a:endPar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Bozbayır Kalderası				</a:t>
            </a: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Derik</a:t>
            </a:r>
            <a:endPar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err="1">
                <a:ln>
                  <a:noFill/>
                </a:ln>
                <a:solidFill>
                  <a:srgbClr val="000000"/>
                </a:solidFill>
                <a:effectLst/>
                <a:uLnTx/>
                <a:uFillTx/>
                <a:latin typeface="Tw Cen MT" panose="020B0602020104020603" pitchFamily="34" charset="0"/>
                <a:ea typeface="+mn-ea"/>
                <a:cs typeface="Times New Roman" panose="02020603050405020304" pitchFamily="18" charset="0"/>
              </a:rPr>
              <a:t>Beyazsu</a:t>
            </a:r>
            <a:r>
              <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 Vadisi				</a:t>
            </a: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Nusaybin</a:t>
            </a:r>
            <a:endPar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Dibek Dağı				</a:t>
            </a: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Nusaybin</a:t>
            </a:r>
            <a:endPar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Sürgücü Balıklıgöl				</a:t>
            </a: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Savur</a:t>
            </a:r>
            <a:endPar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5885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395" y="166252"/>
            <a:ext cx="1461340" cy="925515"/>
          </a:xfrm>
          <a:prstGeom prst="rect">
            <a:avLst/>
          </a:prstGeom>
        </p:spPr>
      </p:pic>
      <p:pic>
        <p:nvPicPr>
          <p:cNvPr id="10" name="Resim 9"/>
          <p:cNvPicPr>
            <a:picLocks noChangeAspect="1"/>
          </p:cNvPicPr>
          <p:nvPr/>
        </p:nvPicPr>
        <p:blipFill>
          <a:blip r:embed="rId3" cstate="print"/>
          <a:stretch>
            <a:fillRect/>
          </a:stretch>
        </p:blipFill>
        <p:spPr>
          <a:xfrm>
            <a:off x="10645109" y="166253"/>
            <a:ext cx="934520" cy="928315"/>
          </a:xfrm>
          <a:prstGeom prst="rect">
            <a:avLst/>
          </a:prstGeom>
        </p:spPr>
      </p:pic>
      <p:sp>
        <p:nvSpPr>
          <p:cNvPr id="7" name="Dikdörtgen 6">
            <a:extLst>
              <a:ext uri="{FF2B5EF4-FFF2-40B4-BE49-F238E27FC236}">
                <a16:creationId xmlns:a16="http://schemas.microsoft.com/office/drawing/2014/main" id="{54604845-A3AA-45E6-B88A-4FCC59CE3A21}"/>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TESCİLLİ ANIT AĞAÇLAR</a:t>
            </a:r>
          </a:p>
        </p:txBody>
      </p:sp>
      <p:sp>
        <p:nvSpPr>
          <p:cNvPr id="8" name="Unvan 1">
            <a:extLst>
              <a:ext uri="{FF2B5EF4-FFF2-40B4-BE49-F238E27FC236}">
                <a16:creationId xmlns:a16="http://schemas.microsoft.com/office/drawing/2014/main" id="{AAC6D5F8-0546-4957-8711-00D1AD767359}"/>
              </a:ext>
            </a:extLst>
          </p:cNvPr>
          <p:cNvSpPr txBox="1">
            <a:spLocks/>
          </p:cNvSpPr>
          <p:nvPr/>
        </p:nvSpPr>
        <p:spPr>
          <a:xfrm rot="16200000">
            <a:off x="-2891298" y="3300633"/>
            <a:ext cx="6480000" cy="36000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000" b="1" i="0" u="none" strike="noStrike" kern="1200" cap="all" spc="0" normalizeH="0" baseline="0" noProof="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TABİAT VARLIKLARINI KORUMA  ŞUBE MÜD.</a:t>
            </a:r>
            <a:endParaRPr kumimoji="0" lang="tr-TR" sz="2000" b="0"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
        <p:nvSpPr>
          <p:cNvPr id="9" name="9 Dikdörtgen">
            <a:extLst>
              <a:ext uri="{FF2B5EF4-FFF2-40B4-BE49-F238E27FC236}">
                <a16:creationId xmlns:a16="http://schemas.microsoft.com/office/drawing/2014/main" id="{08743562-276F-4F79-8CE8-E6B3B7628E82}"/>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İL	İLÇE	MAHALLE	MEVKİ	   CİNSİ	           ADET</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Artuklu	Savurkapı		 Doğu Çınarı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3</a:t>
            </a:r>
            <a:endParaRPr kumimoji="0" lang="tr-TR"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Artuklu	Yalım		Vadisafa	 Doğu Çınarı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a:t>
            </a:r>
            <a:endParaRPr kumimoji="0" lang="tr-TR"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Artuklu	Yalım		Vadisafa	 Doğu Çınarı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a:t>
            </a:r>
            <a:endParaRPr kumimoji="0" lang="tr-TR"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Artuklu	Kabala		Köycivarı	 Doğu Çınarı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a:t>
            </a:r>
            <a:endParaRPr kumimoji="0" lang="tr-TR"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Dargeçit	Suçatı		Köy Yanı	 Menengiç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a:t>
            </a:r>
            <a:endParaRPr kumimoji="0" lang="tr-TR"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Dargeçit	Tanyeri		Köyiçi	 Palamut Meşesi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a:t>
            </a:r>
            <a:endParaRPr kumimoji="0" lang="tr-TR"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Midyat	Acırlı		Alas Önü	 Meşe Çitlenbik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7</a:t>
            </a:r>
            <a:endParaRPr kumimoji="0" lang="tr-TR"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MARDİN	Yeşilli	Kütüklü		Ova	 Palamut Meşesi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a:t>
            </a:r>
            <a:endParaRPr kumimoji="0" lang="tr-TR"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790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9" y="3296687"/>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vert="horz">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BİL. TEKN. İNS. KAYN. ve DEST. HİZM.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3" name="Dikdörtgen 2"/>
          <p:cNvSpPr/>
          <p:nvPr/>
        </p:nvSpPr>
        <p:spPr>
          <a:xfrm>
            <a:off x="2571768" y="1055366"/>
            <a:ext cx="7200000" cy="50400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DÖNER SERMAYE GELİRİ</a:t>
            </a:r>
          </a:p>
        </p:txBody>
      </p:sp>
      <p:sp>
        <p:nvSpPr>
          <p:cNvPr id="8" name="Dikdörtgen 7"/>
          <p:cNvSpPr/>
          <p:nvPr/>
        </p:nvSpPr>
        <p:spPr>
          <a:xfrm>
            <a:off x="2571768" y="1764715"/>
            <a:ext cx="7216900" cy="4524315"/>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-2022 Döner Sermaye İşletme Geliri: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6.381.379</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TL.</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-2023 Döner Sermaye İşletme Geliri: </a:t>
            </a:r>
            <a:r>
              <a:rPr lang="tr-TR" b="1" dirty="0">
                <a:solidFill>
                  <a:srgbClr val="FF0000"/>
                </a:solidFill>
                <a:latin typeface="Tw Cen MT" panose="020B0602020104020603" pitchFamily="34" charset="0"/>
                <a:cs typeface="Times New Roman" panose="02020603050405020304" pitchFamily="18" charset="0"/>
              </a:rPr>
              <a:t>11</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.747.001 TL.</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b="1" dirty="0">
              <a:solidFill>
                <a:srgbClr val="FF0000"/>
              </a:solidFill>
              <a:latin typeface="Tw Cen MT" panose="020B0602020104020603" pitchFamily="34" charset="0"/>
              <a:cs typeface="Times New Roman" panose="02020603050405020304" pitchFamily="18" charset="0"/>
            </a:endParaRPr>
          </a:p>
          <a:p>
            <a:pPr lvl="0" algn="just" defTabSz="457200">
              <a:defRPr/>
            </a:pPr>
            <a:r>
              <a:rPr lang="tr-TR" dirty="0">
                <a:solidFill>
                  <a:prstClr val="black"/>
                </a:solidFill>
                <a:latin typeface="Tw Cen MT" panose="020B0602020104020603" pitchFamily="34" charset="0"/>
                <a:cs typeface="Times New Roman" panose="02020603050405020304" pitchFamily="18" charset="0"/>
              </a:rPr>
              <a:t>-2024 Döner Sermaye İşletme Geliri: </a:t>
            </a:r>
            <a:r>
              <a:rPr lang="tr-TR" b="1" dirty="0">
                <a:solidFill>
                  <a:srgbClr val="FF0000"/>
                </a:solidFill>
                <a:latin typeface="Tw Cen MT" panose="020B0602020104020603" pitchFamily="34" charset="0"/>
                <a:cs typeface="Times New Roman" panose="02020603050405020304" pitchFamily="18" charset="0"/>
              </a:rPr>
              <a:t>31.747.001 TL</a:t>
            </a:r>
          </a:p>
          <a:p>
            <a:pPr lvl="0" algn="just" defTabSz="457200">
              <a:defRPr/>
            </a:pPr>
            <a:endPar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endParaRPr>
          </a:p>
          <a:p>
            <a:pPr lvl="0" algn="just" defTabSz="457200">
              <a:defRPr/>
            </a:pPr>
            <a:r>
              <a:rPr lang="tr-TR" dirty="0">
                <a:solidFill>
                  <a:prstClr val="black"/>
                </a:solidFill>
                <a:latin typeface="Tw Cen MT" panose="020B0602020104020603" pitchFamily="34" charset="0"/>
                <a:cs typeface="Times New Roman" panose="02020603050405020304" pitchFamily="18" charset="0"/>
              </a:rPr>
              <a:t>-2025 Döner Sermaye İşletme Geliri: </a:t>
            </a:r>
            <a:r>
              <a:rPr lang="tr-TR" b="1" dirty="0">
                <a:solidFill>
                  <a:srgbClr val="FF0000"/>
                </a:solidFill>
                <a:latin typeface="Tw Cen MT" panose="020B0602020104020603" pitchFamily="34" charset="0"/>
                <a:cs typeface="Times New Roman" panose="02020603050405020304" pitchFamily="18" charset="0"/>
              </a:rPr>
              <a:t>41.747.001 TL</a:t>
            </a:r>
          </a:p>
          <a:p>
            <a:pPr lvl="0" algn="just" defTabSz="457200">
              <a:defRPr/>
            </a:pPr>
            <a:endPar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endParaRPr>
          </a:p>
          <a:p>
            <a:pPr lvl="0" algn="just" defTabSz="457200">
              <a:defRPr/>
            </a:pPr>
            <a:endParaRPr lang="tr-TR" b="1" dirty="0">
              <a:solidFill>
                <a:srgbClr val="FF0000"/>
              </a:solidFill>
              <a:latin typeface="Tw Cen MT" panose="020B0602020104020603" pitchFamily="34" charset="0"/>
              <a:cs typeface="Times New Roman" panose="02020603050405020304" pitchFamily="18" charset="0"/>
            </a:endParaRPr>
          </a:p>
          <a:p>
            <a:pPr lvl="0" algn="just" defTabSz="457200">
              <a:defRPr/>
            </a:pPr>
            <a:endPar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endParaRPr>
          </a:p>
          <a:p>
            <a:pPr lvl="0" algn="just" defTabSz="457200">
              <a:defRPr/>
            </a:pPr>
            <a:endParaRPr lang="tr-TR" b="1" dirty="0">
              <a:solidFill>
                <a:srgbClr val="FF0000"/>
              </a:solidFill>
              <a:latin typeface="Tw Cen MT" panose="020B0602020104020603" pitchFamily="34" charset="0"/>
              <a:cs typeface="Times New Roman" panose="02020603050405020304" pitchFamily="18" charset="0"/>
            </a:endParaRPr>
          </a:p>
          <a:p>
            <a:pPr lvl="0" algn="just" defTabSz="457200">
              <a:defRPr/>
            </a:pPr>
            <a:endPar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b="1" dirty="0">
              <a:solidFill>
                <a:srgbClr val="FF0000"/>
              </a:solidFill>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57499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395" y="166252"/>
            <a:ext cx="1461340" cy="925515"/>
          </a:xfrm>
          <a:prstGeom prst="rect">
            <a:avLst/>
          </a:prstGeom>
        </p:spPr>
      </p:pic>
      <p:pic>
        <p:nvPicPr>
          <p:cNvPr id="10" name="Resim 9"/>
          <p:cNvPicPr>
            <a:picLocks noChangeAspect="1"/>
          </p:cNvPicPr>
          <p:nvPr/>
        </p:nvPicPr>
        <p:blipFill>
          <a:blip r:embed="rId3" cstate="print"/>
          <a:stretch>
            <a:fillRect/>
          </a:stretch>
        </p:blipFill>
        <p:spPr>
          <a:xfrm>
            <a:off x="10645109" y="166253"/>
            <a:ext cx="934520" cy="928315"/>
          </a:xfrm>
          <a:prstGeom prst="rect">
            <a:avLst/>
          </a:prstGeom>
        </p:spPr>
      </p:pic>
      <p:sp>
        <p:nvSpPr>
          <p:cNvPr id="9" name="Dikdörtgen 8">
            <a:extLst>
              <a:ext uri="{FF2B5EF4-FFF2-40B4-BE49-F238E27FC236}">
                <a16:creationId xmlns:a16="http://schemas.microsoft.com/office/drawing/2014/main" id="{40D4D88E-1011-4D54-A1DC-C726E1C148E6}"/>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TESCİLLİ MAĞARA-KALDERA-VOLKAN KONİSİ</a:t>
            </a:r>
          </a:p>
        </p:txBody>
      </p:sp>
      <p:sp>
        <p:nvSpPr>
          <p:cNvPr id="11" name="Unvan 1">
            <a:extLst>
              <a:ext uri="{FF2B5EF4-FFF2-40B4-BE49-F238E27FC236}">
                <a16:creationId xmlns:a16="http://schemas.microsoft.com/office/drawing/2014/main" id="{C83A87F3-C363-41D6-993F-8B52955B02E1}"/>
              </a:ext>
            </a:extLst>
          </p:cNvPr>
          <p:cNvSpPr txBox="1">
            <a:spLocks/>
          </p:cNvSpPr>
          <p:nvPr/>
        </p:nvSpPr>
        <p:spPr>
          <a:xfrm rot="16200000">
            <a:off x="-2891298" y="3300633"/>
            <a:ext cx="6480000" cy="36000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000" b="1" i="0" u="none" strike="noStrike" kern="1200" cap="all" spc="0" normalizeH="0" baseline="0" noProof="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TABİAT VARLIKLARINI KORUMA  ŞUBE MÜD.</a:t>
            </a:r>
            <a:endParaRPr kumimoji="0" lang="tr-TR" sz="2000" b="0" i="0" u="none" strike="noStrike" kern="1200" cap="all" spc="0" normalizeH="0" baseline="0" noProof="0" dirty="0">
              <a:ln w="3175" cmpd="sng">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
        <p:nvSpPr>
          <p:cNvPr id="12" name="9 Dikdörtgen">
            <a:extLst>
              <a:ext uri="{FF2B5EF4-FFF2-40B4-BE49-F238E27FC236}">
                <a16:creationId xmlns:a16="http://schemas.microsoft.com/office/drawing/2014/main" id="{BD558B2F-6017-4515-9BDE-93C33EFBC158}"/>
              </a:ext>
            </a:extLst>
          </p:cNvPr>
          <p:cNvSpPr/>
          <p:nvPr/>
        </p:nvSpPr>
        <p:spPr>
          <a:xfrm>
            <a:off x="2571768" y="1717451"/>
            <a:ext cx="7200000" cy="4585871"/>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İLÇE               	MAHALLE	MEVKİ	ADI		SİT STATÜSÜ</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1"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MAĞARALAR</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Derik	Derinsu	Köyiçi	Kaya Mağarası ve Göleti	Korunması Gerekli</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1"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KALDERA</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Derik			Grekot Kalderası	1.Derece Doğal Sit Alanı</a:t>
            </a: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1"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VOLKAN KONİSİ</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Derik			Kelektepe Volkan Konisi	Nitelikli Doğal Koruma Alanı</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Derik			Kuşçu Krateri		Nitelikli Doğal Koruma Alanı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Derik			Mercimektepe Volkan Konisi	Nitelikli Doğal Koruma Alanı</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Derik			</a:t>
            </a:r>
            <a:r>
              <a:rPr kumimoji="0" lang="tr-TR" sz="12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Gırkemin</a:t>
            </a:r>
            <a:r>
              <a:rPr kumimoji="0" lang="tr-TR"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 Volkan Konisi           </a:t>
            </a:r>
            <a:r>
              <a:rPr kumimoji="0" lang="tr-TR"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Nitelikli Doğal Koruma Alanı</a:t>
            </a:r>
            <a:endParaRPr kumimoji="0" lang="tr-TR" sz="10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0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0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0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0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0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0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0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0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0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tr-TR" sz="10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p:txBody>
      </p:sp>
    </p:spTree>
    <p:extLst>
      <p:ext uri="{BB962C8B-B14F-4D97-AF65-F5344CB8AC3E}">
        <p14:creationId xmlns:p14="http://schemas.microsoft.com/office/powerpoint/2010/main" val="581369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3960000"/>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MİLLİ EMLAK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2923959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TAŞINMAZ ENVANTER DURUMU</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
        <p:nvSpPr>
          <p:cNvPr id="11" name="Unvan 1">
            <a:extLst>
              <a:ext uri="{FF2B5EF4-FFF2-40B4-BE49-F238E27FC236}">
                <a16:creationId xmlns:a16="http://schemas.microsoft.com/office/drawing/2014/main" id="{ABD6C62A-B6D2-48F7-8D93-5E8EBB5C8468}"/>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3" name="9 Dikdörtgen">
            <a:extLst>
              <a:ext uri="{FF2B5EF4-FFF2-40B4-BE49-F238E27FC236}">
                <a16:creationId xmlns:a16="http://schemas.microsoft.com/office/drawing/2014/main" id="{B4956EE7-FC6F-4EE8-AEAE-51D86B346B18}"/>
              </a:ext>
            </a:extLst>
          </p:cNvPr>
          <p:cNvSpPr/>
          <p:nvPr/>
        </p:nvSpPr>
        <p:spPr>
          <a:xfrm>
            <a:off x="2571768" y="1717451"/>
            <a:ext cx="7200000" cy="4585871"/>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tr-TR" b="0" i="0" u="none" strike="noStrike" kern="1200" cap="none" spc="0" normalizeH="0" baseline="0" noProof="0" dirty="0">
                <a:ln>
                  <a:noFill/>
                </a:ln>
                <a:solidFill>
                  <a:srgbClr val="052F61">
                    <a:lumMod val="50000"/>
                  </a:srgbClr>
                </a:solidFill>
                <a:effectLst/>
                <a:uLnTx/>
                <a:uFillTx/>
                <a:latin typeface="Tw Cen MT" panose="020B0602020104020603" pitchFamily="34" charset="0"/>
                <a:ea typeface="ヒラギノ明朝 Pro W3"/>
                <a:cs typeface="Times New Roman" panose="02020603050405020304" pitchFamily="18" charset="0"/>
              </a:rPr>
              <a:t>İlimiz sınırları içerisinde 45.060 adet ve 3.447.047.635 m2 yüzölçümlü Hazineye ait taşınmaz (Tescilli, DHTA ve İlişikli) bulunmaktadır. Aşağıdaki tabloda tescilli taşınmazların detayları gösterilmiştir.</a:t>
            </a:r>
          </a:p>
          <a:p>
            <a:pPr marL="0" rtl="0" eaLnBrk="1" fontAlgn="auto" latinLnBrk="0" hangingPunct="1">
              <a:spcBef>
                <a:spcPts val="0"/>
              </a:spcBef>
              <a:spcAft>
                <a:spcPts val="0"/>
              </a:spcAft>
            </a:pPr>
            <a:endParaRPr lang="tr-TR" sz="1000" i="0" u="none" strike="noStrike" kern="1200" dirty="0">
              <a:solidFill>
                <a:srgbClr val="FFFFFF"/>
              </a:solidFill>
              <a:effectLst/>
              <a:latin typeface="Tw Cen MT" panose="020B0602020104020603" pitchFamily="34" charset="0"/>
            </a:endParaRPr>
          </a:p>
          <a:p>
            <a:pPr marL="0" rtl="0" eaLnBrk="1" fontAlgn="auto" latinLnBrk="0" hangingPunct="1">
              <a:spcBef>
                <a:spcPts val="0"/>
              </a:spcBef>
              <a:spcAft>
                <a:spcPts val="0"/>
              </a:spcAft>
            </a:pPr>
            <a:r>
              <a:rPr lang="tr-TR" sz="1200" b="1" i="0" u="none" strike="noStrike" kern="1200" dirty="0">
                <a:solidFill>
                  <a:schemeClr val="bg1"/>
                </a:solidFill>
                <a:effectLst/>
                <a:latin typeface="Tw Cen MT" panose="020B0602020104020603" pitchFamily="34" charset="0"/>
              </a:rPr>
              <a:t>TAŞINMAZIN CİNSİ	ADEDİ			HAZİNE YÜZÖLÇÜMÜ(m2)</a:t>
            </a:r>
            <a:endParaRPr lang="tr-TR" sz="1200" b="1" i="0" u="none" strike="noStrike" dirty="0">
              <a:solidFill>
                <a:schemeClr val="bg1"/>
              </a:solidFill>
              <a:effectLst/>
              <a:latin typeface="Tw Cen MT" panose="020B0602020104020603" pitchFamily="34" charset="0"/>
            </a:endParaRP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Arazi		15.802				683.145.061</a:t>
            </a: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Arsa		12.304		 		  20.381.750</a:t>
            </a: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Bağ-Bahçe		  1.255		   		    9.233.534</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Bina		  3.050		   		    7.891.298</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Boşluk		       11		        		         50.204</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Tarla		  7.866				400.841.123</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Orman		  3.824	                  		                   2.231.306.346</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Orta Malları		     651		 		  69.663.460</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es-ES" sz="1200" b="0" i="0" u="none" strike="noStrike" kern="1200" dirty="0">
                <a:solidFill>
                  <a:srgbClr val="333333"/>
                </a:solidFill>
                <a:effectLst/>
                <a:latin typeface="Tw Cen MT" panose="020B0602020104020603" pitchFamily="34" charset="0"/>
              </a:rPr>
              <a:t>Su ve Su Ürünü Alanları</a:t>
            </a:r>
            <a:r>
              <a:rPr lang="tr-TR" sz="1200" b="0" i="0" u="none" strike="noStrike" kern="1200" dirty="0">
                <a:solidFill>
                  <a:srgbClr val="333333"/>
                </a:solidFill>
                <a:effectLst/>
                <a:latin typeface="Tw Cen MT" panose="020B0602020104020603" pitchFamily="34" charset="0"/>
              </a:rPr>
              <a:t>	     103		     		    2.558.963</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Tarihi ve Kültürel Alanlar	       26		     		       539.037</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Maden ve Ocak Alanları	       21		     		       961.328</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tr-TR" sz="1200" b="1" i="0" u="none" strike="noStrike" kern="1200" dirty="0">
                <a:solidFill>
                  <a:srgbClr val="333333"/>
                </a:solidFill>
                <a:effectLst/>
                <a:latin typeface="Tw Cen MT" panose="020B0602020104020603" pitchFamily="34" charset="0"/>
              </a:rPr>
              <a:t>GENEL TOPLAM	44.913	</a:t>
            </a:r>
            <a:r>
              <a:rPr lang="tr-TR" sz="1200" b="1" i="0" u="none" strike="noStrike" kern="1200">
                <a:solidFill>
                  <a:srgbClr val="333333"/>
                </a:solidFill>
                <a:effectLst/>
                <a:latin typeface="Tw Cen MT" panose="020B0602020104020603" pitchFamily="34" charset="0"/>
              </a:rPr>
              <a:t>                 		                   3.426.572.104</a:t>
            </a:r>
            <a:endParaRPr lang="tr-TR" dirty="0">
              <a:solidFill>
                <a:prstClr val="black"/>
              </a:solidFill>
              <a:latin typeface="Tw Cen MT" panose="020B0602020104020603" pitchFamily="34" charset="0"/>
              <a:cs typeface="Times New Roman" panose="02020603050405020304" pitchFamily="18" charset="0"/>
            </a:endParaRPr>
          </a:p>
          <a:p>
            <a:pPr defTabSz="457200">
              <a:defRPr/>
            </a:pPr>
            <a:endParaRPr lang="tr-TR" dirty="0">
              <a:solidFill>
                <a:prstClr val="black"/>
              </a:solidFill>
              <a:latin typeface="Tw Cen MT" panose="020B0602020104020603" pitchFamily="34" charset="0"/>
              <a:cs typeface="Times New Roman" panose="02020603050405020304" pitchFamily="18" charset="0"/>
            </a:endParaRPr>
          </a:p>
          <a:p>
            <a:pPr defTabSz="457200">
              <a:defRPr/>
            </a:pPr>
            <a:endParaRPr lang="tr-TR" dirty="0">
              <a:solidFill>
                <a:prstClr val="black"/>
              </a:solidFill>
              <a:latin typeface="Tw Cen MT" panose="020B0602020104020603" pitchFamily="34" charset="0"/>
              <a:cs typeface="Times New Roman" panose="02020603050405020304" pitchFamily="18" charset="0"/>
            </a:endParaRPr>
          </a:p>
          <a:p>
            <a:pPr algn="just" defTabSz="457200">
              <a:defRPr/>
            </a:pPr>
            <a:endParaRPr lang="tr-TR" dirty="0">
              <a:solidFill>
                <a:prstClr val="black"/>
              </a:solidFill>
              <a:latin typeface="Tw Cen MT" panose="020B0602020104020603" pitchFamily="34"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p:txBody>
      </p:sp>
    </p:spTree>
    <p:extLst>
      <p:ext uri="{BB962C8B-B14F-4D97-AF65-F5344CB8AC3E}">
        <p14:creationId xmlns:p14="http://schemas.microsoft.com/office/powerpoint/2010/main" val="3544805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Dikdörtgen 8">
            <a:extLst>
              <a:ext uri="{FF2B5EF4-FFF2-40B4-BE49-F238E27FC236}">
                <a16:creationId xmlns:a16="http://schemas.microsoft.com/office/drawing/2014/main" id="{D84303C9-A4E2-4A98-BD44-79A0C7753F74}"/>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TAHSİSLİ TAŞINMAZ DURUMU</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
        <p:nvSpPr>
          <p:cNvPr id="10" name="Unvan 1">
            <a:extLst>
              <a:ext uri="{FF2B5EF4-FFF2-40B4-BE49-F238E27FC236}">
                <a16:creationId xmlns:a16="http://schemas.microsoft.com/office/drawing/2014/main" id="{291FE5C3-9F6D-4741-A636-3239F51E2541}"/>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1" name="9 Dikdörtgen">
            <a:extLst>
              <a:ext uri="{FF2B5EF4-FFF2-40B4-BE49-F238E27FC236}">
                <a16:creationId xmlns:a16="http://schemas.microsoft.com/office/drawing/2014/main" id="{5CA9EDDE-A290-4E92-8A9F-C57C2DA53F18}"/>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just" defTabSz="457200" rtl="0" eaLnBrk="1" fontAlgn="ctr"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srgbClr val="052F61">
                  <a:lumMod val="50000"/>
                </a:srgbClr>
              </a:solidFill>
              <a:effectLst/>
              <a:uLnTx/>
              <a:uFillTx/>
              <a:latin typeface="Tw Cen MT" panose="020B0602020104020603" pitchFamily="34" charset="0"/>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r>
              <a:rPr lang="tr-TR" dirty="0">
                <a:solidFill>
                  <a:srgbClr val="052F61">
                    <a:lumMod val="50000"/>
                  </a:srgbClr>
                </a:solidFill>
                <a:latin typeface="Tw Cen MT" panose="020B0602020104020603" pitchFamily="34" charset="0"/>
                <a:cs typeface="Times New Roman" panose="02020603050405020304" pitchFamily="18" charset="0"/>
              </a:rPr>
              <a:t>	</a:t>
            </a:r>
            <a:r>
              <a:rPr kumimoji="0" lang="tr-TR" b="0" i="0" u="none" strike="noStrike" kern="1200" cap="none" spc="0" normalizeH="0" baseline="0" noProof="0" dirty="0">
                <a:ln>
                  <a:noFill/>
                </a:ln>
                <a:solidFill>
                  <a:srgbClr val="052F61">
                    <a:lumMod val="50000"/>
                  </a:srgbClr>
                </a:solidFill>
                <a:effectLst/>
                <a:uLnTx/>
                <a:uFillTx/>
                <a:latin typeface="Tw Cen MT" panose="020B0602020104020603" pitchFamily="34" charset="0"/>
                <a:cs typeface="Times New Roman" panose="02020603050405020304" pitchFamily="18" charset="0"/>
              </a:rPr>
              <a:t>İlimizdeki </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Hazine taşınmazlarından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5180</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adet ve toplam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1.946.918.633 m2</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yüzölçümlü</a:t>
            </a:r>
            <a:r>
              <a:rPr kumimoji="0" lang="tr-TR"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kısmı kamu hizmetlerinde kullanılmak için Müdürlüğümüzce kamu kurum ve kuruluşlarına tahsis edilmiştir.</a:t>
            </a:r>
          </a:p>
          <a:p>
            <a:pPr marL="0" marR="0" lvl="0" indent="0" algn="just" defTabSz="457200" rtl="0" eaLnBrk="1" fontAlgn="ctr"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p>
          <a:p>
            <a:pPr marL="0" marR="0" lvl="0" indent="0" algn="just" defTabSz="457200" rtl="0" eaLnBrk="1" fontAlgn="ctr"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Bu taşınmazlardan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3662</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adedi Genel bütçe kapsamındaki idarelere,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1309</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adedi Özel bütçeli idarelere,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103</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adedi Mahalli idarelere, kalanı ise diğer kamu kurumlarına  tahsislidir.  </a:t>
            </a:r>
            <a:endParaRPr lang="tr-TR" dirty="0">
              <a:solidFill>
                <a:prstClr val="black"/>
              </a:solidFill>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endParaRPr>
          </a:p>
        </p:txBody>
      </p:sp>
    </p:spTree>
    <p:extLst>
      <p:ext uri="{BB962C8B-B14F-4D97-AF65-F5344CB8AC3E}">
        <p14:creationId xmlns:p14="http://schemas.microsoft.com/office/powerpoint/2010/main" val="1698961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0" name="Dikdörtgen 9">
            <a:extLst>
              <a:ext uri="{FF2B5EF4-FFF2-40B4-BE49-F238E27FC236}">
                <a16:creationId xmlns:a16="http://schemas.microsoft.com/office/drawing/2014/main" id="{19368A1B-248B-4331-8948-F0860319BB27}"/>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SATIŞ (2024 İL GENELİ)</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
        <p:nvSpPr>
          <p:cNvPr id="11" name="Unvan 1">
            <a:extLst>
              <a:ext uri="{FF2B5EF4-FFF2-40B4-BE49-F238E27FC236}">
                <a16:creationId xmlns:a16="http://schemas.microsoft.com/office/drawing/2014/main" id="{B7D74656-B878-40C0-BC82-5B033245D1D8}"/>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2" name="9 Dikdörtgen">
            <a:extLst>
              <a:ext uri="{FF2B5EF4-FFF2-40B4-BE49-F238E27FC236}">
                <a16:creationId xmlns:a16="http://schemas.microsoft.com/office/drawing/2014/main" id="{C4F59C5D-35CF-4897-AD0E-2E65FDCCC5F1}"/>
              </a:ext>
            </a:extLst>
          </p:cNvPr>
          <p:cNvSpPr/>
          <p:nvPr/>
        </p:nvSpPr>
        <p:spPr>
          <a:xfrm>
            <a:off x="2571768" y="1717451"/>
            <a:ext cx="7200000" cy="4616648"/>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rtl="0" eaLnBrk="1" fontAlgn="auto" latinLnBrk="0" hangingPunct="1">
              <a:spcBef>
                <a:spcPts val="0"/>
              </a:spcBef>
              <a:spcAft>
                <a:spcPts val="0"/>
              </a:spcAft>
            </a:pPr>
            <a:r>
              <a:rPr lang="tr-TR" sz="1400" b="1" i="0" u="sng" strike="noStrike" kern="1200" dirty="0">
                <a:solidFill>
                  <a:schemeClr val="bg1"/>
                </a:solidFill>
                <a:effectLst/>
                <a:latin typeface="Tw Cen MT" panose="020B0602020104020603" pitchFamily="34" charset="0"/>
                <a:cs typeface="Times New Roman" panose="02020603050405020304" pitchFamily="18" charset="0"/>
              </a:rPr>
              <a:t>İl Adı        Yasal Dayanak    Satış Adedi         Satın Alınan m2                       Toplam</a:t>
            </a:r>
            <a:r>
              <a:rPr lang="tr-TR" sz="1400" b="1" i="0" u="sng" strike="noStrike" kern="1200" baseline="0" dirty="0">
                <a:solidFill>
                  <a:schemeClr val="bg1"/>
                </a:solidFill>
                <a:effectLst/>
                <a:latin typeface="Tw Cen MT" panose="020B0602020104020603" pitchFamily="34" charset="0"/>
                <a:cs typeface="Times New Roman" panose="02020603050405020304" pitchFamily="18" charset="0"/>
              </a:rPr>
              <a:t> Satış (₺)</a:t>
            </a:r>
            <a:endParaRPr lang="tr-TR" sz="1400" b="1" i="0" u="sng" strike="noStrike" dirty="0">
              <a:solidFill>
                <a:schemeClr val="bg1"/>
              </a:solidFill>
              <a:effectLst/>
              <a:latin typeface="Arial" panose="020B0604020202020204" pitchFamily="34" charset="0"/>
            </a:endParaRPr>
          </a:p>
          <a:p>
            <a:pPr marL="0" rtl="0" eaLnBrk="1" fontAlgn="auto" latinLnBrk="0" hangingPunct="1">
              <a:spcBef>
                <a:spcPts val="0"/>
              </a:spcBef>
              <a:spcAft>
                <a:spcPts val="0"/>
              </a:spcAft>
            </a:pPr>
            <a:endParaRPr lang="tr-TR" sz="1400" i="0" u="sng" strike="noStrike" kern="1200" dirty="0">
              <a:solidFill>
                <a:srgbClr val="333333"/>
              </a:solidFill>
              <a:effectLst/>
              <a:latin typeface="Tw Cen MT" panose="020B0602020104020603" pitchFamily="34" charset="0"/>
              <a:cs typeface="Times New Roman" panose="02020603050405020304" pitchFamily="18" charset="0"/>
            </a:endParaRPr>
          </a:p>
          <a:p>
            <a:pPr marL="0" rtl="0" eaLnBrk="1" fontAlgn="auto" latinLnBrk="0" hangingPunct="1">
              <a:spcBef>
                <a:spcPts val="0"/>
              </a:spcBef>
              <a:spcAft>
                <a:spcPts val="0"/>
              </a:spcAft>
            </a:pPr>
            <a:endParaRPr lang="tr-TR" sz="1400" u="sng" dirty="0">
              <a:solidFill>
                <a:srgbClr val="333333"/>
              </a:solidFill>
              <a:latin typeface="Tw Cen MT" panose="020B0602020104020603" pitchFamily="34" charset="0"/>
              <a:cs typeface="Times New Roman" panose="02020603050405020304" pitchFamily="18" charset="0"/>
            </a:endParaRPr>
          </a:p>
          <a:p>
            <a:pPr marL="0" rtl="0" eaLnBrk="1" fontAlgn="auto" latinLnBrk="0" hangingPunct="1">
              <a:spcBef>
                <a:spcPts val="0"/>
              </a:spcBef>
              <a:spcAft>
                <a:spcPts val="0"/>
              </a:spcAft>
            </a:pPr>
            <a:endParaRPr lang="tr-TR" sz="1400" i="0" u="sng" strike="noStrike" kern="1200" dirty="0">
              <a:solidFill>
                <a:srgbClr val="333333"/>
              </a:solidFill>
              <a:effectLst/>
              <a:latin typeface="Tw Cen MT" panose="020B0602020104020603" pitchFamily="34" charset="0"/>
              <a:cs typeface="Times New Roman" panose="02020603050405020304" pitchFamily="18" charset="0"/>
            </a:endParaRPr>
          </a:p>
          <a:p>
            <a:pPr marL="0" rtl="0" eaLnBrk="1" fontAlgn="auto" latinLnBrk="0" hangingPunct="1">
              <a:spcBef>
                <a:spcPts val="0"/>
              </a:spcBef>
              <a:spcAft>
                <a:spcPts val="0"/>
              </a:spcAft>
            </a:pPr>
            <a:r>
              <a:rPr lang="tr-TR" sz="1400" i="0" strike="noStrike" kern="1200" dirty="0">
                <a:solidFill>
                  <a:srgbClr val="333333"/>
                </a:solidFill>
                <a:effectLst/>
                <a:latin typeface="Tw Cen MT" panose="020B0602020104020603" pitchFamily="34" charset="0"/>
                <a:cs typeface="Times New Roman" panose="02020603050405020304" pitchFamily="18" charset="0"/>
              </a:rPr>
              <a:t>MARDİN          2886 / 45             </a:t>
            </a:r>
            <a:r>
              <a:rPr lang="tr-TR" sz="1400" i="0" strike="noStrike" kern="1200" dirty="0">
                <a:solidFill>
                  <a:srgbClr val="000000"/>
                </a:solidFill>
                <a:effectLst/>
                <a:latin typeface="Tw Cen MT" panose="020B0602020104020603" pitchFamily="34" charset="0"/>
              </a:rPr>
              <a:t>13                     19.482                                   39.555.000</a:t>
            </a:r>
            <a:endParaRPr lang="tr-TR" sz="1400" i="0" strike="noStrike" dirty="0">
              <a:effectLst/>
              <a:latin typeface="Arial" panose="020B0604020202020204" pitchFamily="34" charset="0"/>
            </a:endParaRPr>
          </a:p>
          <a:p>
            <a:pPr marL="0" rtl="0" eaLnBrk="1" fontAlgn="auto" latinLnBrk="0" hangingPunct="1">
              <a:spcBef>
                <a:spcPts val="0"/>
              </a:spcBef>
              <a:spcAft>
                <a:spcPts val="0"/>
              </a:spcAft>
            </a:pPr>
            <a:endParaRPr lang="tr-TR" sz="1400" b="1" i="0" u="none" strike="noStrike" kern="1200" dirty="0">
              <a:solidFill>
                <a:srgbClr val="333333"/>
              </a:solidFill>
              <a:effectLst/>
              <a:latin typeface="Tw Cen MT" panose="020B0602020104020603" pitchFamily="34" charset="0"/>
              <a:cs typeface="Times New Roman" panose="02020603050405020304" pitchFamily="18" charset="0"/>
            </a:endParaRPr>
          </a:p>
          <a:p>
            <a:pPr marL="0" rtl="0" eaLnBrk="1" fontAlgn="auto" latinLnBrk="0" hangingPunct="1">
              <a:spcBef>
                <a:spcPts val="0"/>
              </a:spcBef>
              <a:spcAft>
                <a:spcPts val="0"/>
              </a:spcAft>
            </a:pPr>
            <a:endParaRPr lang="tr-TR" sz="1400" b="1" i="0" u="none" strike="noStrike" kern="1200" dirty="0">
              <a:solidFill>
                <a:srgbClr val="333333"/>
              </a:solidFill>
              <a:effectLst/>
              <a:latin typeface="Tw Cen MT" panose="020B0602020104020603" pitchFamily="34" charset="0"/>
              <a:cs typeface="Times New Roman" panose="02020603050405020304" pitchFamily="18" charset="0"/>
            </a:endParaRPr>
          </a:p>
          <a:p>
            <a:pPr marL="0" rtl="0" eaLnBrk="1" fontAlgn="auto" latinLnBrk="0" hangingPunct="1">
              <a:spcBef>
                <a:spcPts val="0"/>
              </a:spcBef>
              <a:spcAft>
                <a:spcPts val="0"/>
              </a:spcAft>
            </a:pPr>
            <a:r>
              <a:rPr lang="tr-TR" sz="1400" b="1" dirty="0">
                <a:solidFill>
                  <a:srgbClr val="333333"/>
                </a:solidFill>
                <a:latin typeface="Tw Cen MT" panose="020B0602020104020603" pitchFamily="34" charset="0"/>
                <a:cs typeface="Times New Roman" panose="02020603050405020304" pitchFamily="18" charset="0"/>
              </a:rPr>
              <a:t>______________________________________________________________________________</a:t>
            </a:r>
          </a:p>
          <a:p>
            <a:pPr marL="0" rtl="0" eaLnBrk="1" fontAlgn="auto" latinLnBrk="0" hangingPunct="1">
              <a:spcBef>
                <a:spcPts val="0"/>
              </a:spcBef>
              <a:spcAft>
                <a:spcPts val="0"/>
              </a:spcAft>
            </a:pPr>
            <a:r>
              <a:rPr lang="tr-TR" sz="1400" b="1" i="0" u="none" strike="noStrike" kern="1200" dirty="0">
                <a:solidFill>
                  <a:srgbClr val="333333"/>
                </a:solidFill>
                <a:effectLst/>
                <a:latin typeface="Tw Cen MT" panose="020B0602020104020603" pitchFamily="34" charset="0"/>
                <a:cs typeface="Times New Roman" panose="02020603050405020304" pitchFamily="18" charset="0"/>
              </a:rPr>
              <a:t>Toplam:                                                                  </a:t>
            </a:r>
            <a:r>
              <a:rPr lang="tr-TR" sz="1400" b="1" i="0" u="none" strike="noStrike" kern="1200" dirty="0">
                <a:solidFill>
                  <a:srgbClr val="000000"/>
                </a:solidFill>
                <a:effectLst/>
                <a:latin typeface="Tw Cen MT" panose="020B0602020104020603" pitchFamily="34" charset="0"/>
              </a:rPr>
              <a:t>19.482                                    39.555.000</a:t>
            </a: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kern="1200"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kern="1200"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kern="1200"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kern="1200"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0" i="0" u="none" strike="noStrike" dirty="0">
              <a:effectLst/>
              <a:latin typeface="Arial" panose="020B0604020202020204" pitchFamily="34" charset="0"/>
            </a:endParaRPr>
          </a:p>
        </p:txBody>
      </p:sp>
    </p:spTree>
    <p:extLst>
      <p:ext uri="{BB962C8B-B14F-4D97-AF65-F5344CB8AC3E}">
        <p14:creationId xmlns:p14="http://schemas.microsoft.com/office/powerpoint/2010/main" val="1316451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Dikdörtgen 8">
            <a:extLst>
              <a:ext uri="{FF2B5EF4-FFF2-40B4-BE49-F238E27FC236}">
                <a16:creationId xmlns:a16="http://schemas.microsoft.com/office/drawing/2014/main" id="{8EA48CE1-B2FB-4094-A510-ADB217E2F305}"/>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rPr>
              <a:t>ÖZEL KANUN KAPSAMINDA SATIŞ (1)</a:t>
            </a:r>
          </a:p>
        </p:txBody>
      </p:sp>
      <p:sp>
        <p:nvSpPr>
          <p:cNvPr id="10" name="Unvan 1">
            <a:extLst>
              <a:ext uri="{FF2B5EF4-FFF2-40B4-BE49-F238E27FC236}">
                <a16:creationId xmlns:a16="http://schemas.microsoft.com/office/drawing/2014/main" id="{D9453F30-46CA-44EF-B8D6-05EC772D6C9E}"/>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1" name="9 Dikdörtgen">
            <a:extLst>
              <a:ext uri="{FF2B5EF4-FFF2-40B4-BE49-F238E27FC236}">
                <a16:creationId xmlns:a16="http://schemas.microsoft.com/office/drawing/2014/main" id="{5537D8EA-8A67-450B-870B-4D901B5BDB62}"/>
              </a:ext>
            </a:extLst>
          </p:cNvPr>
          <p:cNvSpPr/>
          <p:nvPr/>
        </p:nvSpPr>
        <p:spPr>
          <a:xfrm>
            <a:off x="2571768" y="1717451"/>
            <a:ext cx="7200000" cy="4739759"/>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mn-ea"/>
                <a:cs typeface="Times New Roman" panose="02020603050405020304" pitchFamily="18" charset="0"/>
              </a:rPr>
              <a:t>	</a:t>
            </a:r>
            <a:r>
              <a:rPr kumimoji="0" lang="tr-TR" sz="1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tr-TR" sz="2000" b="1"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Kamu Konutları Satışı</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İlimiz sınırları içerisinde kat mülkiyeti ve Bakanlığımızca satış talimatı verilen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ea typeface="ヒラギノ明朝 Pro W3"/>
                <a:cs typeface="Times New Roman" panose="02020603050405020304" pitchFamily="18" charset="0"/>
              </a:rPr>
              <a:t>51</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adet konuttan 2020 yılında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ea typeface="ヒラギノ明朝 Pro W3"/>
                <a:cs typeface="Times New Roman" panose="02020603050405020304" pitchFamily="18" charset="0"/>
              </a:rPr>
              <a:t>13</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adedinin satışı yapılarak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ea typeface="ヒラギノ明朝 Pro W3"/>
                <a:cs typeface="Times New Roman" panose="02020603050405020304" pitchFamily="18" charset="0"/>
              </a:rPr>
              <a:t>3.296.150</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TL 2021 ve 2022 yılında ise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ea typeface="ヒラギノ明朝 Pro W3"/>
                <a:cs typeface="Times New Roman" panose="02020603050405020304" pitchFamily="18" charset="0"/>
              </a:rPr>
              <a:t>36</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adedinin satışı yapılarak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ea typeface="ヒラギノ明朝 Pro W3"/>
                <a:cs typeface="Times New Roman" panose="02020603050405020304" pitchFamily="18" charset="0"/>
              </a:rPr>
              <a:t>18.587.350</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TL gelir sağlanmıştır.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tr-TR" dirty="0">
                <a:solidFill>
                  <a:prstClr val="black"/>
                </a:solidFill>
                <a:latin typeface="Tw Cen MT" panose="020B0602020104020603" pitchFamily="34" charset="0"/>
                <a:ea typeface="ヒラギノ明朝 Pro W3"/>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Satılamayan iki adet Kamu konutları ise Valilik Makamının (Defterdarlık Personel Müdürlüğü) talimatı Bakanlığımıza intikal ettirilmiş, ancak bu güne kadar cevap alınamadığından satılamamıştır. Lojmanlardan birinde Büyükşehir Belediyesi Genel Sekreteri, diğerinde ise Defterdar ikamet etmektedir. 2026 yılı içerisinde lojman satışı yapılmamakla birlikte, daha önce satışı yapılanların taksitlerinin tahsiline devam edilmektedir. </a:t>
            </a: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kern="1200"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0" i="0" u="none" strike="noStrike" dirty="0">
              <a:effectLst/>
              <a:latin typeface="Arial" panose="020B0604020202020204" pitchFamily="34" charset="0"/>
            </a:endParaRPr>
          </a:p>
        </p:txBody>
      </p:sp>
    </p:spTree>
    <p:extLst>
      <p:ext uri="{BB962C8B-B14F-4D97-AF65-F5344CB8AC3E}">
        <p14:creationId xmlns:p14="http://schemas.microsoft.com/office/powerpoint/2010/main" val="1519894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Dikdörtgen 8">
            <a:extLst>
              <a:ext uri="{FF2B5EF4-FFF2-40B4-BE49-F238E27FC236}">
                <a16:creationId xmlns:a16="http://schemas.microsoft.com/office/drawing/2014/main" id="{A8CE47B2-23D7-44BC-981A-8A475892E1E2}"/>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rPr>
              <a:t>ÖZEL KANUN KAPSAMINDA SATIŞ (2)</a:t>
            </a:r>
          </a:p>
        </p:txBody>
      </p:sp>
      <p:sp>
        <p:nvSpPr>
          <p:cNvPr id="10" name="Unvan 1">
            <a:extLst>
              <a:ext uri="{FF2B5EF4-FFF2-40B4-BE49-F238E27FC236}">
                <a16:creationId xmlns:a16="http://schemas.microsoft.com/office/drawing/2014/main" id="{B8C19AFA-282D-4909-8872-BD069D27C14A}"/>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1" name="9 Dikdörtgen">
            <a:extLst>
              <a:ext uri="{FF2B5EF4-FFF2-40B4-BE49-F238E27FC236}">
                <a16:creationId xmlns:a16="http://schemas.microsoft.com/office/drawing/2014/main" id="{52A59AD7-26C7-48E4-869C-FB996A72602B}"/>
              </a:ext>
            </a:extLst>
          </p:cNvPr>
          <p:cNvSpPr/>
          <p:nvPr/>
        </p:nvSpPr>
        <p:spPr>
          <a:xfrm>
            <a:off x="2571768" y="1717451"/>
            <a:ext cx="7200000" cy="4647426"/>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mn-ea"/>
                <a:cs typeface="Times New Roman" panose="02020603050405020304" pitchFamily="18" charset="0"/>
              </a:rPr>
              <a:t>	</a:t>
            </a:r>
            <a:r>
              <a:rPr kumimoji="0" lang="tr-TR" b="1"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6292 S.K 12. maddesi kapsamında (tarım arazisi) Satışı</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İlimiz sınırları içerisinde bu kapsamda 338 hak sahibine toplam 254 adet ve toplam 8.460.855,00 m2 yüzölçümlü tarım arazisinin satışı yapılmış olup, bu kanun kapsamında satış süreci devam etmektedir.</a:t>
            </a:r>
            <a:endParaRPr kumimoji="0" lang="tr-TR" b="1" i="0" u="none" strike="noStrike" kern="1200" cap="none" spc="0" normalizeH="0" baseline="0" noProof="0" dirty="0">
              <a:ln>
                <a:noFill/>
              </a:ln>
              <a:solidFill>
                <a:srgbClr val="002060"/>
              </a:solidFill>
              <a:effectLst/>
              <a:uLnTx/>
              <a:uFillTx/>
              <a:latin typeface="Tw Cen MT" panose="020B0602020104020603" pitchFamily="34" charset="0"/>
              <a:ea typeface="ヒラギノ明朝 Pro W3"/>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b="1"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2/B Satışı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Tw Cen MT" panose="020B0602020104020603" pitchFamily="34" charset="0"/>
                <a:ea typeface="ヒラギノ明朝 Pro W3"/>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İlimiz sınırları içerisinde 2/B kapsamında Kadastro Müdürlüğünce hak sahipliği tespit çalışması henüz yapılmadığından bu kapsamda İlimizde henüz 2/B satışı gerçekleşmemiştir.</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endParaRPr lang="tr-TR" sz="1400" b="1" i="0" u="none" strike="noStrike" kern="1200"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0" i="0" u="none" strike="noStrike" dirty="0">
              <a:effectLst/>
              <a:latin typeface="Arial" panose="020B0604020202020204" pitchFamily="34" charset="0"/>
            </a:endParaRPr>
          </a:p>
        </p:txBody>
      </p:sp>
    </p:spTree>
    <p:extLst>
      <p:ext uri="{BB962C8B-B14F-4D97-AF65-F5344CB8AC3E}">
        <p14:creationId xmlns:p14="http://schemas.microsoft.com/office/powerpoint/2010/main" val="837811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2" name="Dikdörtgen 11">
            <a:extLst>
              <a:ext uri="{FF2B5EF4-FFF2-40B4-BE49-F238E27FC236}">
                <a16:creationId xmlns:a16="http://schemas.microsoft.com/office/drawing/2014/main" id="{B481F869-3364-4C82-BAC3-577F8BCF0CA6}"/>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TARIM ARAZİSİ DOĞRUDAN KİRALAMA</a:t>
            </a:r>
          </a:p>
        </p:txBody>
      </p:sp>
      <p:sp>
        <p:nvSpPr>
          <p:cNvPr id="13" name="Unvan 1">
            <a:extLst>
              <a:ext uri="{FF2B5EF4-FFF2-40B4-BE49-F238E27FC236}">
                <a16:creationId xmlns:a16="http://schemas.microsoft.com/office/drawing/2014/main" id="{1C0E3356-BBD0-44C8-81F4-59A2FCF8A2DB}"/>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4" name="9 Dikdörtgen">
            <a:extLst>
              <a:ext uri="{FF2B5EF4-FFF2-40B4-BE49-F238E27FC236}">
                <a16:creationId xmlns:a16="http://schemas.microsoft.com/office/drawing/2014/main" id="{9A7C049A-35AE-40B3-B7E7-C55E1D4E7DA1}"/>
              </a:ext>
            </a:extLst>
          </p:cNvPr>
          <p:cNvSpPr/>
          <p:nvPr/>
        </p:nvSpPr>
        <p:spPr>
          <a:xfrm>
            <a:off x="2571768" y="1717451"/>
            <a:ext cx="7200000" cy="4647426"/>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MEBİS kayıtlarından alınan verilere göre 4706 Sayılı Kanunun Ek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6. Maddesi kapsamında bugüne kadar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536</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hak sahibine,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322</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adet taşınmaz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11.085.350</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m2’lik alan) tarım arazisi olarak hak sahiplerine doğrudan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10</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yıl süreyle kiralanmıştır. Hak sahiplerine kiralama işlemleri devam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etmektedir.</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endParaRPr lang="tr-TR" sz="1400" b="1" i="0" u="none" strike="noStrike" kern="1200"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0" i="0" u="none" strike="noStrike" dirty="0">
              <a:effectLst/>
              <a:latin typeface="Arial" panose="020B0604020202020204" pitchFamily="34" charset="0"/>
            </a:endParaRPr>
          </a:p>
        </p:txBody>
      </p:sp>
    </p:spTree>
    <p:extLst>
      <p:ext uri="{BB962C8B-B14F-4D97-AF65-F5344CB8AC3E}">
        <p14:creationId xmlns:p14="http://schemas.microsoft.com/office/powerpoint/2010/main" val="2411920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Dikdörtgen 8">
            <a:extLst>
              <a:ext uri="{FF2B5EF4-FFF2-40B4-BE49-F238E27FC236}">
                <a16:creationId xmlns:a16="http://schemas.microsoft.com/office/drawing/2014/main" id="{AFC8F87B-D16B-4DBA-AD8E-4216FE9F62B7}"/>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SON 5 YILLIK GELİR DURUMU (İl Geneli)</a:t>
            </a:r>
          </a:p>
        </p:txBody>
      </p:sp>
      <p:sp>
        <p:nvSpPr>
          <p:cNvPr id="10" name="Unvan 1">
            <a:extLst>
              <a:ext uri="{FF2B5EF4-FFF2-40B4-BE49-F238E27FC236}">
                <a16:creationId xmlns:a16="http://schemas.microsoft.com/office/drawing/2014/main" id="{CDE0EA90-83F0-48E0-832C-8A74047798F4}"/>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1" name="9 Dikdörtgen">
            <a:extLst>
              <a:ext uri="{FF2B5EF4-FFF2-40B4-BE49-F238E27FC236}">
                <a16:creationId xmlns:a16="http://schemas.microsoft.com/office/drawing/2014/main" id="{3AEDB21D-0CCF-47E0-A167-C4A798B360F7}"/>
              </a:ext>
            </a:extLst>
          </p:cNvPr>
          <p:cNvSpPr/>
          <p:nvPr/>
        </p:nvSpPr>
        <p:spPr>
          <a:xfrm>
            <a:off x="2571768" y="1717451"/>
            <a:ext cx="7200000" cy="4591642"/>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algn="ctr" rtl="0" eaLnBrk="1" fontAlgn="ctr" latinLnBrk="0" hangingPunct="1">
              <a:lnSpc>
                <a:spcPct val="107000"/>
              </a:lnSpc>
              <a:spcBef>
                <a:spcPts val="0"/>
              </a:spcBef>
              <a:spcAft>
                <a:spcPts val="800"/>
              </a:spcAft>
            </a:pPr>
            <a:r>
              <a:rPr lang="tr-TR" sz="1800" b="1" i="0" u="none" strike="noStrike" kern="12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YILLAR İTİBARİYLE MİLLİ EMLAK GELİRLERİ</a:t>
            </a:r>
            <a:endParaRPr lang="tr-TR" sz="1800" b="0" i="0" u="none" strike="noStrike" dirty="0">
              <a:solidFill>
                <a:schemeClr val="bg1"/>
              </a:solidFill>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1"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GELİR TÜRÜ		     2021	    2022	    2023	    2024	    2025</a:t>
            </a:r>
          </a:p>
          <a:p>
            <a:pPr marL="0" rtl="0" eaLnBrk="1" fontAlgn="ctr" latinLnBrk="0" hangingPunct="1">
              <a:lnSpc>
                <a:spcPct val="107000"/>
              </a:lnSpc>
              <a:spcBef>
                <a:spcPts val="0"/>
              </a:spcBef>
              <a:spcAft>
                <a:spcPts val="800"/>
              </a:spcAft>
            </a:pPr>
            <a:r>
              <a:rPr lang="tr-TR" sz="1200" b="0"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LOJMAN KİRA		10.021.608	11.382.595	12.308.290	18.319.375	26.411.805</a:t>
            </a:r>
            <a:endParaRPr lang="tr-TR" sz="1200" b="0" i="0" u="none" strike="noStrike" dirty="0">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0"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ECRİMİSİL GELİRİ	  2.275.404	  2.727.894	  3.865.798	  5.388.841	  6.171.914</a:t>
            </a:r>
            <a:endParaRPr lang="tr-TR" sz="1200" b="0" i="0" u="none" strike="noStrike" dirty="0">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0"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KİRA GELİRİ 		  2.040.861	  2.494.724	  3.551.422	  7.118.197	10.153.625</a:t>
            </a:r>
            <a:endParaRPr lang="tr-TR" sz="1200" b="0" i="0" u="none" strike="noStrike" dirty="0">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0"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İRTİFAK HAKKI GELİRLERİ	     873.652	  1.695.473	  2.723.251	  3.700.473	  7.679.646</a:t>
            </a:r>
            <a:endParaRPr lang="tr-TR" sz="1200" b="0" i="0" u="none" strike="noStrike" dirty="0">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0"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DİĞER SATIŞLAR	13.148.858	  9.358.185	41.336.752	53.165.834	51.507.241</a:t>
            </a:r>
            <a:endParaRPr lang="tr-TR" sz="1200" b="0" i="0" u="none" strike="noStrike" dirty="0">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0"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LOJMAN SATIŞ GELİRİ	  4.042.146	  3.377.941	  1.830.272	  1.634.341	  2.094.971</a:t>
            </a:r>
            <a:endParaRPr lang="tr-TR" sz="1200" b="0" i="0" u="none" strike="noStrike" dirty="0">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0"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TARIM ARAZİSİ SATIŞ	       21.294	  8.028.196	32.996.030	71.075.554	17.648.067</a:t>
            </a:r>
            <a:endParaRPr lang="tr-TR" sz="1200" b="0" i="0" u="none" strike="noStrike" dirty="0">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0"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TAŞINIR SATIŞ GELİRLERİ	     251.650	  1.347.585	     259.350	       87.240	     227.960</a:t>
            </a:r>
          </a:p>
          <a:p>
            <a:pPr marL="0" rtl="0" eaLnBrk="1" fontAlgn="ctr" latinLnBrk="0" hangingPunct="1">
              <a:lnSpc>
                <a:spcPct val="107000"/>
              </a:lnSpc>
              <a:spcBef>
                <a:spcPts val="0"/>
              </a:spcBef>
              <a:spcAft>
                <a:spcPts val="800"/>
              </a:spcAft>
            </a:pPr>
            <a:r>
              <a:rPr lang="tr-TR" sz="1200" dirty="0">
                <a:solidFill>
                  <a:srgbClr val="000000"/>
                </a:solidFill>
                <a:latin typeface="Tw Cen MT" panose="020B0602020104020603" pitchFamily="34" charset="0"/>
                <a:cs typeface="Times New Roman" panose="02020603050405020304" pitchFamily="18" charset="0"/>
              </a:rPr>
              <a:t>__________________________________________________________________________________</a:t>
            </a:r>
            <a:endParaRPr lang="tr-TR" sz="1200" b="0" i="0" u="none" strike="noStrike" dirty="0">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1" i="0" u="none" strike="noStrike" kern="1200"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rPr>
              <a:t>TOPLAM		32.675.473	40.412.592	98.871.165  </a:t>
            </a:r>
            <a:r>
              <a:rPr lang="tr-TR" sz="1200" b="1" i="0" u="none" strike="noStrike" kern="1200">
                <a:solidFill>
                  <a:srgbClr val="FF0000"/>
                </a:solidFill>
                <a:effectLst/>
                <a:latin typeface="Tw Cen MT" panose="020B0602020104020603" pitchFamily="34" charset="0"/>
                <a:ea typeface="Calibri" panose="020F0502020204030204" pitchFamily="34" charset="0"/>
                <a:cs typeface="Times New Roman" panose="02020603050405020304" pitchFamily="18" charset="0"/>
              </a:rPr>
              <a:t>160.489.856   121.895.230</a:t>
            </a:r>
            <a:endParaRPr lang="tr-TR" sz="1200" b="1" dirty="0">
              <a:solidFill>
                <a:srgbClr val="FF0000"/>
              </a:solidFill>
              <a:latin typeface="Tw Cen MT" panose="020B0602020104020603" pitchFamily="34" charset="0"/>
              <a:cs typeface="Times New Roman" panose="02020603050405020304" pitchFamily="18" charset="0"/>
            </a:endParaRPr>
          </a:p>
          <a:p>
            <a:pPr marL="0" rtl="0" eaLnBrk="1" fontAlgn="ctr" latinLnBrk="0" hangingPunct="1">
              <a:lnSpc>
                <a:spcPct val="107000"/>
              </a:lnSpc>
              <a:spcBef>
                <a:spcPts val="0"/>
              </a:spcBef>
              <a:spcAft>
                <a:spcPts val="800"/>
              </a:spcAft>
            </a:pPr>
            <a:endParaRPr lang="tr-TR" sz="1200" b="0" i="0" u="none" strike="noStrike" dirty="0">
              <a:solidFill>
                <a:srgbClr val="000000"/>
              </a:solidFill>
              <a:effectLst/>
              <a:latin typeface="Tw Cen MT" panose="020B0602020104020603" pitchFamily="34" charset="0"/>
              <a:cs typeface="Times New Roman" panose="02020603050405020304" pitchFamily="18" charset="0"/>
            </a:endParaRPr>
          </a:p>
          <a:p>
            <a:pPr marL="0" rtl="0" eaLnBrk="1" fontAlgn="ctr" latinLnBrk="0" hangingPunct="1">
              <a:lnSpc>
                <a:spcPct val="107000"/>
              </a:lnSpc>
              <a:spcBef>
                <a:spcPts val="0"/>
              </a:spcBef>
              <a:spcAft>
                <a:spcPts val="800"/>
              </a:spcAft>
            </a:pPr>
            <a:endParaRPr lang="tr-TR" sz="1200" dirty="0">
              <a:solidFill>
                <a:srgbClr val="000000"/>
              </a:solidFill>
              <a:latin typeface="Tw Cen MT" panose="020B0602020104020603" pitchFamily="34" charset="0"/>
              <a:cs typeface="Times New Roman" panose="02020603050405020304" pitchFamily="18" charset="0"/>
            </a:endParaRPr>
          </a:p>
          <a:p>
            <a:pPr marL="0" rtl="0" eaLnBrk="1" fontAlgn="ctr" latinLnBrk="0" hangingPunct="1">
              <a:lnSpc>
                <a:spcPct val="107000"/>
              </a:lnSpc>
              <a:spcBef>
                <a:spcPts val="0"/>
              </a:spcBef>
              <a:spcAft>
                <a:spcPts val="800"/>
              </a:spcAft>
            </a:pPr>
            <a:endParaRPr lang="tr-TR" sz="1200" b="0" i="0" u="none" strike="noStrike" dirty="0">
              <a:effectLst/>
              <a:latin typeface="Tw Cen MT" panose="020B0602020104020603" pitchFamily="34" charset="0"/>
            </a:endParaRPr>
          </a:p>
        </p:txBody>
      </p:sp>
    </p:spTree>
    <p:extLst>
      <p:ext uri="{BB962C8B-B14F-4D97-AF65-F5344CB8AC3E}">
        <p14:creationId xmlns:p14="http://schemas.microsoft.com/office/powerpoint/2010/main" val="59380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9" y="3296687"/>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vert="horz">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BİL. TEKN. İNS. KAYN. ve DEST. HİZM.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3" name="Dikdörtgen 2"/>
          <p:cNvSpPr/>
          <p:nvPr/>
        </p:nvSpPr>
        <p:spPr>
          <a:xfrm>
            <a:off x="2571768" y="1055366"/>
            <a:ext cx="7200000" cy="505908"/>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EVRAK KAYIT</a:t>
            </a:r>
          </a:p>
        </p:txBody>
      </p:sp>
      <p:sp>
        <p:nvSpPr>
          <p:cNvPr id="8" name="Dikdörtgen 7"/>
          <p:cNvSpPr/>
          <p:nvPr/>
        </p:nvSpPr>
        <p:spPr>
          <a:xfrm>
            <a:off x="2571768" y="1764713"/>
            <a:ext cx="7200000" cy="4524315"/>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-2022 yılı Gelen Evrak sayısı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17.082</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adet, Giden Evrak sayısı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12.615</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adet olarak gerçekleşmiştir.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-2024 yılı Gelen Evrak sayısı </a:t>
            </a:r>
            <a:r>
              <a:rPr lang="tr-TR" b="1" dirty="0">
                <a:solidFill>
                  <a:srgbClr val="FF0000"/>
                </a:solidFill>
                <a:latin typeface="Tw Cen MT" panose="020B0602020104020603" pitchFamily="34" charset="0"/>
                <a:cs typeface="Times New Roman" panose="02020603050405020304" pitchFamily="18" charset="0"/>
              </a:rPr>
              <a:t>53</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.988</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adet, Giden Evrak sayısı</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 29.385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adet olarak gerçekleşmiştir.</a:t>
            </a:r>
          </a:p>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tr-TR" dirty="0">
                <a:solidFill>
                  <a:prstClr val="black"/>
                </a:solidFill>
                <a:latin typeface="Tw Cen MT" panose="020B0602020104020603" pitchFamily="34" charset="0"/>
                <a:cs typeface="Times New Roman" panose="02020603050405020304" pitchFamily="18" charset="0"/>
              </a:rPr>
              <a:t>-2025 yılı Gelen Evrak sayısı </a:t>
            </a:r>
            <a:r>
              <a:rPr lang="tr-TR" b="1" dirty="0">
                <a:solidFill>
                  <a:srgbClr val="FF0000"/>
                </a:solidFill>
                <a:latin typeface="Tw Cen MT" panose="020B0602020104020603" pitchFamily="34" charset="0"/>
                <a:cs typeface="Times New Roman" panose="02020603050405020304" pitchFamily="18" charset="0"/>
              </a:rPr>
              <a:t>35.486</a:t>
            </a:r>
            <a:r>
              <a:rPr lang="tr-TR" dirty="0">
                <a:solidFill>
                  <a:prstClr val="black"/>
                </a:solidFill>
                <a:latin typeface="Tw Cen MT" panose="020B0602020104020603" pitchFamily="34" charset="0"/>
                <a:cs typeface="Times New Roman" panose="02020603050405020304" pitchFamily="18" charset="0"/>
              </a:rPr>
              <a:t> adet, Giden Evrak sayısı </a:t>
            </a:r>
            <a:r>
              <a:rPr lang="tr-TR" b="1" dirty="0">
                <a:solidFill>
                  <a:srgbClr val="FF0000"/>
                </a:solidFill>
                <a:latin typeface="Tw Cen MT" panose="020B0602020104020603" pitchFamily="34" charset="0"/>
                <a:cs typeface="Times New Roman" panose="02020603050405020304" pitchFamily="18" charset="0"/>
              </a:rPr>
              <a:t>19.477</a:t>
            </a:r>
            <a:r>
              <a:rPr lang="tr-TR" dirty="0">
                <a:solidFill>
                  <a:prstClr val="black"/>
                </a:solidFill>
                <a:latin typeface="Tw Cen MT" panose="020B0602020104020603" pitchFamily="34" charset="0"/>
                <a:cs typeface="Times New Roman" panose="02020603050405020304" pitchFamily="18" charset="0"/>
              </a:rPr>
              <a:t> adet</a:t>
            </a:r>
          </a:p>
          <a:p>
            <a:pPr defTabSz="457200">
              <a:defRPr/>
            </a:pPr>
            <a:r>
              <a:rPr lang="tr-TR" dirty="0">
                <a:solidFill>
                  <a:prstClr val="black"/>
                </a:solidFill>
                <a:latin typeface="Tw Cen MT" panose="020B0602020104020603" pitchFamily="34" charset="0"/>
                <a:cs typeface="Times New Roman" panose="02020603050405020304" pitchFamily="18" charset="0"/>
              </a:rPr>
              <a:t>olarak gerçekleşmiştir.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-2026 yılı Gelen Evrak sayısı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19.624</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adet, Giden Evrak sayısı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10.500</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olarak gerçekleşmiştir.(Ocak-Nisan Ayları)</a:t>
            </a:r>
          </a:p>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1794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ÇEVRE YÖNETİMİ VE DENETİMİ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232003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571768" y="843840"/>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ÇEVRE YÖNETİMİ ve DENETİMİ FAALİYETLERİ</a:t>
            </a:r>
          </a:p>
        </p:txBody>
      </p:sp>
      <p:sp>
        <p:nvSpPr>
          <p:cNvPr id="8" name="Dikdörtgen 7"/>
          <p:cNvSpPr/>
          <p:nvPr/>
        </p:nvSpPr>
        <p:spPr>
          <a:xfrm>
            <a:off x="2571768" y="1663827"/>
            <a:ext cx="7200000" cy="1200329"/>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2023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Yılında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199</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Denetim </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6</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ihlal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1.319.256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İdari Yaptırım Kararı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2024</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Yılında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205</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denetim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10</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ihlal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874.315</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İdari Yaptırım Kararı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2025</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Yılında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155</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denetim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10</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ihlal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3.722.113</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İdari Yaptırım Kararı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2026</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Yılında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75</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denetim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  0</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ihlal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000.000</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İdari Yaptırım Kararı</a:t>
            </a:r>
          </a:p>
        </p:txBody>
      </p:sp>
      <p:sp>
        <p:nvSpPr>
          <p:cNvPr id="9" name="Dikdörtgen 8"/>
          <p:cNvSpPr/>
          <p:nvPr/>
        </p:nvSpPr>
        <p:spPr>
          <a:xfrm>
            <a:off x="2571768" y="3067891"/>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ŞARTLI NAKDİ YARDIM</a:t>
            </a:r>
            <a:endParaRPr kumimoji="0" lang="tr-TR"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sp>
        <p:nvSpPr>
          <p:cNvPr id="10" name="Dikdörtgen 9"/>
          <p:cNvSpPr/>
          <p:nvPr/>
        </p:nvSpPr>
        <p:spPr>
          <a:xfrm>
            <a:off x="2571768" y="3545946"/>
            <a:ext cx="7200000" cy="1200329"/>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2024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Yılında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12.787.720</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a:t>
            </a: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2025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Yılında</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35.586.075</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2026 Nisan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8.850.503,20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	</a:t>
            </a:r>
            <a:endParaRPr kumimoji="0" lang="tr-T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mbria"/>
              <a:cs typeface="Times New Roman" panose="02020603050405020304" pitchFamily="18" charset="0"/>
            </a:endParaRPr>
          </a:p>
        </p:txBody>
      </p:sp>
      <p:sp>
        <p:nvSpPr>
          <p:cNvPr id="11" name="Dikdörtgen 10">
            <a:extLst>
              <a:ext uri="{FF2B5EF4-FFF2-40B4-BE49-F238E27FC236}">
                <a16:creationId xmlns:a16="http://schemas.microsoft.com/office/drawing/2014/main" id="{CCAF797F-AB29-46A5-BB8F-C9C89D1ED8AC}"/>
              </a:ext>
            </a:extLst>
          </p:cNvPr>
          <p:cNvSpPr/>
          <p:nvPr/>
        </p:nvSpPr>
        <p:spPr>
          <a:xfrm>
            <a:off x="2571768" y="4549900"/>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ENERJİ TEŞVİK ÖDEMESİ</a:t>
            </a:r>
          </a:p>
        </p:txBody>
      </p:sp>
      <p:sp>
        <p:nvSpPr>
          <p:cNvPr id="12" name="Dikdörtgen 11">
            <a:extLst>
              <a:ext uri="{FF2B5EF4-FFF2-40B4-BE49-F238E27FC236}">
                <a16:creationId xmlns:a16="http://schemas.microsoft.com/office/drawing/2014/main" id="{60653BC4-DD69-4E1D-BA0D-39D82568AB09}"/>
              </a:ext>
            </a:extLst>
          </p:cNvPr>
          <p:cNvSpPr/>
          <p:nvPr/>
        </p:nvSpPr>
        <p:spPr>
          <a:xfrm>
            <a:off x="2571768" y="5048275"/>
            <a:ext cx="7200000" cy="1200329"/>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2024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Yılında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4.401.897</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 </a:t>
            </a: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2025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Yılında</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6.345.736 ₺ </a:t>
            </a: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2026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Ocak </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0</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 </a:t>
            </a: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	</a:t>
            </a:r>
            <a:endParaRPr kumimoji="0" lang="tr-T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mbria"/>
              <a:cs typeface="Times New Roman" panose="02020603050405020304" pitchFamily="18" charset="0"/>
            </a:endParaRPr>
          </a:p>
        </p:txBody>
      </p:sp>
    </p:spTree>
    <p:extLst>
      <p:ext uri="{BB962C8B-B14F-4D97-AF65-F5344CB8AC3E}">
        <p14:creationId xmlns:p14="http://schemas.microsoft.com/office/powerpoint/2010/main" val="1924566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571768" y="879103"/>
            <a:ext cx="7200000"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SIFIR ATIK</a:t>
            </a:r>
          </a:p>
        </p:txBody>
      </p:sp>
      <p:sp>
        <p:nvSpPr>
          <p:cNvPr id="8" name="Dikdörtgen 7"/>
          <p:cNvSpPr/>
          <p:nvPr/>
        </p:nvSpPr>
        <p:spPr>
          <a:xfrm>
            <a:off x="2571768" y="1765794"/>
            <a:ext cx="7200000" cy="4524315"/>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alt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Sıfır Atık Projesi kapsamında ilimiz genelinde  </a:t>
            </a:r>
            <a:r>
              <a:rPr kumimoji="0" lang="tr-TR" alt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10 </a:t>
            </a:r>
            <a:r>
              <a:rPr kumimoji="0" lang="tr-TR" alt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Belediyeye</a:t>
            </a:r>
            <a:r>
              <a:rPr kumimoji="0" lang="tr-TR" alt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 Sıfır Atık Belgesi</a:t>
            </a:r>
            <a:r>
              <a:rPr kumimoji="0" lang="tr-TR" alt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a:t>
            </a:r>
            <a:r>
              <a:rPr kumimoji="0" lang="tr-TR" alt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verilmiştir.</a:t>
            </a:r>
            <a:r>
              <a:rPr kumimoji="0" lang="tr-TR" alt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a:t>
            </a:r>
            <a:r>
              <a:rPr kumimoji="0" lang="tr-TR" alt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Sisteme kayıt olması sağlanmıştır.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Toplamda Sıfır Atık Bilgi Sisteminde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1.926</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Adet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Temel Seviye Sıfır Atık</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Belge Başvurusu yapılmış olup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1.508</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Adet (Kurum/Kuruluş) Belge  Almıştır.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mbria"/>
              <a:cs typeface="Times New Roman" panose="02020603050405020304" pitchFamily="18" charset="0"/>
            </a:endParaRPr>
          </a:p>
        </p:txBody>
      </p:sp>
    </p:spTree>
    <p:extLst>
      <p:ext uri="{BB962C8B-B14F-4D97-AF65-F5344CB8AC3E}">
        <p14:creationId xmlns:p14="http://schemas.microsoft.com/office/powerpoint/2010/main" val="1730043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571768" y="889263"/>
            <a:ext cx="720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İLİMİZDE </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SIFIR ATIK KAPSAMINDA </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 </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graphicFrame>
        <p:nvGraphicFramePr>
          <p:cNvPr id="9" name="Tablo 8"/>
          <p:cNvGraphicFramePr>
            <a:graphicFrameLocks noGrp="1"/>
          </p:cNvGraphicFramePr>
          <p:nvPr/>
        </p:nvGraphicFramePr>
        <p:xfrm>
          <a:off x="2571768" y="1507464"/>
          <a:ext cx="7200000" cy="3561372"/>
        </p:xfrm>
        <a:graphic>
          <a:graphicData uri="http://schemas.openxmlformats.org/drawingml/2006/table">
            <a:tbl>
              <a:tblPr/>
              <a:tblGrid>
                <a:gridCol w="2221905">
                  <a:extLst>
                    <a:ext uri="{9D8B030D-6E8A-4147-A177-3AD203B41FA5}">
                      <a16:colId xmlns:a16="http://schemas.microsoft.com/office/drawing/2014/main" val="20000"/>
                    </a:ext>
                  </a:extLst>
                </a:gridCol>
                <a:gridCol w="1034472">
                  <a:extLst>
                    <a:ext uri="{9D8B030D-6E8A-4147-A177-3AD203B41FA5}">
                      <a16:colId xmlns:a16="http://schemas.microsoft.com/office/drawing/2014/main" val="20001"/>
                    </a:ext>
                  </a:extLst>
                </a:gridCol>
                <a:gridCol w="2124364">
                  <a:extLst>
                    <a:ext uri="{9D8B030D-6E8A-4147-A177-3AD203B41FA5}">
                      <a16:colId xmlns:a16="http://schemas.microsoft.com/office/drawing/2014/main" val="20002"/>
                    </a:ext>
                  </a:extLst>
                </a:gridCol>
                <a:gridCol w="1819259">
                  <a:extLst>
                    <a:ext uri="{9D8B030D-6E8A-4147-A177-3AD203B41FA5}">
                      <a16:colId xmlns:a16="http://schemas.microsoft.com/office/drawing/2014/main" val="20003"/>
                    </a:ext>
                  </a:extLst>
                </a:gridCol>
              </a:tblGrid>
              <a:tr h="445444">
                <a:tc>
                  <a:txBody>
                    <a:bodyPr/>
                    <a:lstStyle/>
                    <a:p>
                      <a:pPr algn="ctr" fontAlgn="ctr"/>
                      <a:r>
                        <a:rPr lang="tr-TR" sz="1800" b="0" i="0" u="none" strike="noStrike" dirty="0">
                          <a:solidFill>
                            <a:srgbClr val="000000"/>
                          </a:solidFill>
                          <a:effectLst/>
                          <a:latin typeface="Tw Cen MT" panose="020B0602020104020603" pitchFamily="34" charset="0"/>
                        </a:rPr>
                        <a:t>Sisteme Geçen Belediye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Sisteme Geçen Kurum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1" i="0" u="none" strike="noStrike" dirty="0">
                          <a:solidFill>
                            <a:srgbClr val="FF0000"/>
                          </a:solidFill>
                          <a:effectLst/>
                          <a:latin typeface="Tw Cen MT" panose="020B0602020104020603" pitchFamily="34" charset="0"/>
                        </a:rPr>
                        <a:t>38</a:t>
                      </a:r>
                      <a:r>
                        <a:rPr lang="tr-TR" sz="1800" b="0" i="0" u="none" strike="noStrike" dirty="0">
                          <a:solidFill>
                            <a:srgbClr val="FF0000"/>
                          </a:solidFill>
                          <a:effectLst/>
                          <a:latin typeface="Tw Cen MT" panose="020B0602020104020603" pitchFamily="34" charset="0"/>
                        </a:rPr>
                        <a:t> adet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1"/>
                  </a:ext>
                </a:extLst>
              </a:tr>
              <a:tr h="445444">
                <a:tc>
                  <a:txBody>
                    <a:bodyPr/>
                    <a:lstStyle/>
                    <a:p>
                      <a:pPr algn="ctr" fontAlgn="ctr"/>
                      <a:r>
                        <a:rPr lang="tr-TR" sz="1800" b="0" i="0" u="none" strike="noStrike" dirty="0">
                          <a:solidFill>
                            <a:srgbClr val="000000"/>
                          </a:solidFill>
                          <a:effectLst/>
                          <a:latin typeface="Tw Cen MT" panose="020B0602020104020603" pitchFamily="34" charset="0"/>
                        </a:rPr>
                        <a:t>Atık Getirme Merkezi/Mah.İd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FF0000"/>
                          </a:solidFill>
                          <a:effectLst/>
                          <a:latin typeface="Tw Cen MT" panose="020B0602020104020603" pitchFamily="34" charset="0"/>
                        </a:rPr>
                        <a:t>1 Adet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Eğitim Verilen Kişi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1" i="0" u="none" strike="noStrike" dirty="0">
                          <a:solidFill>
                            <a:srgbClr val="FF0000"/>
                          </a:solidFill>
                          <a:effectLst/>
                          <a:latin typeface="Tw Cen MT" panose="020B0602020104020603" pitchFamily="34" charset="0"/>
                        </a:rPr>
                        <a:t>8249</a:t>
                      </a:r>
                      <a:r>
                        <a:rPr lang="tr-TR" sz="1800" b="0" i="0" u="none" strike="noStrike" dirty="0">
                          <a:solidFill>
                            <a:srgbClr val="FF0000"/>
                          </a:solidFill>
                          <a:effectLst/>
                          <a:latin typeface="Tw Cen MT" panose="020B0602020104020603" pitchFamily="34" charset="0"/>
                        </a:rPr>
                        <a:t> kişi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2"/>
                  </a:ext>
                </a:extLst>
              </a:tr>
              <a:tr h="445444">
                <a:tc>
                  <a:txBody>
                    <a:bodyPr/>
                    <a:lstStyle/>
                    <a:p>
                      <a:pPr algn="ctr" fontAlgn="ctr"/>
                      <a:r>
                        <a:rPr lang="tr-TR" sz="1800" b="0" i="0" u="none" strike="noStrike" dirty="0">
                          <a:solidFill>
                            <a:srgbClr val="000000"/>
                          </a:solidFill>
                          <a:effectLst/>
                          <a:latin typeface="Tw Cen MT" panose="020B0602020104020603" pitchFamily="34" charset="0"/>
                        </a:rPr>
                        <a:t>Atık Getirme Merkezi/AVM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Atık Get. Merk./OSB-Üniversite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3"/>
                  </a:ext>
                </a:extLst>
              </a:tr>
              <a:tr h="445444">
                <a:tc>
                  <a:txBody>
                    <a:bodyPr/>
                    <a:lstStyle/>
                    <a:p>
                      <a:pPr algn="ctr" fontAlgn="ctr"/>
                      <a:r>
                        <a:rPr lang="tr-TR" sz="1800" b="0" i="0" u="none" strike="noStrike" dirty="0">
                          <a:solidFill>
                            <a:srgbClr val="000000"/>
                          </a:solidFill>
                          <a:effectLst/>
                          <a:latin typeface="Tw Cen MT" panose="020B0602020104020603" pitchFamily="34" charset="0"/>
                        </a:rPr>
                        <a:t>Kompost Tesisi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Mobil Atık Getirme Merkezi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4"/>
                  </a:ext>
                </a:extLst>
              </a:tr>
              <a:tr h="445444">
                <a:tc>
                  <a:txBody>
                    <a:bodyPr/>
                    <a:lstStyle/>
                    <a:p>
                      <a:pPr algn="ctr" fontAlgn="ctr"/>
                      <a:r>
                        <a:rPr lang="tr-TR" sz="1800" b="0" i="0" u="none" strike="noStrike" dirty="0">
                          <a:solidFill>
                            <a:srgbClr val="000000"/>
                          </a:solidFill>
                          <a:effectLst/>
                          <a:latin typeface="Tw Cen MT" panose="020B0602020104020603" pitchFamily="34" charset="0"/>
                        </a:rPr>
                        <a:t>Yerleştirilen Kumbara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1" i="0" u="none" strike="noStrike" dirty="0">
                          <a:solidFill>
                            <a:srgbClr val="FF0000"/>
                          </a:solidFill>
                          <a:effectLst/>
                          <a:latin typeface="Tw Cen MT" panose="020B0602020104020603" pitchFamily="34" charset="0"/>
                        </a:rPr>
                        <a:t>231</a:t>
                      </a:r>
                      <a:r>
                        <a:rPr lang="tr-TR" sz="1800" b="0" i="0" u="none" strike="noStrike" dirty="0">
                          <a:solidFill>
                            <a:srgbClr val="FF0000"/>
                          </a:solidFill>
                          <a:effectLst/>
                          <a:latin typeface="Tw Cen MT" panose="020B0602020104020603" pitchFamily="34" charset="0"/>
                        </a:rPr>
                        <a:t> adet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Yerleştirilen Konteyner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FF0000"/>
                          </a:solidFill>
                          <a:effectLst/>
                          <a:latin typeface="Tw Cen MT" panose="020B0602020104020603" pitchFamily="34" charset="0"/>
                        </a:rPr>
                        <a:t>219adet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5"/>
                  </a:ext>
                </a:extLst>
              </a:tr>
              <a:tr h="445444">
                <a:tc>
                  <a:txBody>
                    <a:bodyPr/>
                    <a:lstStyle/>
                    <a:p>
                      <a:pPr algn="ctr" fontAlgn="ctr"/>
                      <a:r>
                        <a:rPr lang="tr-TR" sz="1800" b="0" i="0" u="none" strike="noStrike" dirty="0">
                          <a:solidFill>
                            <a:srgbClr val="000000"/>
                          </a:solidFill>
                          <a:effectLst/>
                          <a:latin typeface="Tw Cen MT" panose="020B0602020104020603" pitchFamily="34" charset="0"/>
                        </a:rPr>
                        <a:t>Geçici Atık Depolama Alanı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1" i="0" u="none" strike="noStrike" dirty="0">
                          <a:solidFill>
                            <a:srgbClr val="FF0000"/>
                          </a:solidFill>
                          <a:effectLst/>
                          <a:latin typeface="Tw Cen MT" panose="020B0602020104020603" pitchFamily="34" charset="0"/>
                        </a:rPr>
                        <a:t>92</a:t>
                      </a:r>
                      <a:r>
                        <a:rPr lang="tr-TR" sz="1800" b="0" i="0" u="none" strike="noStrike" dirty="0">
                          <a:solidFill>
                            <a:srgbClr val="FF0000"/>
                          </a:solidFill>
                          <a:effectLst/>
                          <a:latin typeface="Tw Cen MT" panose="020B0602020104020603" pitchFamily="34" charset="0"/>
                        </a:rPr>
                        <a:t> adet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Elde Edilen Kompost Miktarı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FF0000"/>
                          </a:solidFill>
                          <a:effectLst/>
                          <a:latin typeface="Tw Cen MT" panose="020B0602020104020603" pitchFamily="34" charset="0"/>
                        </a:rPr>
                        <a:t>7 kg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6"/>
                  </a:ext>
                </a:extLst>
              </a:tr>
              <a:tr h="445444">
                <a:tc>
                  <a:txBody>
                    <a:bodyPr/>
                    <a:lstStyle/>
                    <a:p>
                      <a:pPr algn="ctr" fontAlgn="ctr"/>
                      <a:r>
                        <a:rPr lang="tr-TR" sz="1800" b="0" i="0" u="none" strike="noStrike" dirty="0">
                          <a:solidFill>
                            <a:srgbClr val="000000"/>
                          </a:solidFill>
                          <a:effectLst/>
                          <a:latin typeface="Tw Cen MT" panose="020B0602020104020603" pitchFamily="34" charset="0"/>
                        </a:rPr>
                        <a:t>Çalışan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Öğrenci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7"/>
                  </a:ext>
                </a:extLst>
              </a:tr>
            </a:tbl>
          </a:graphicData>
        </a:graphic>
      </p:graphicFrame>
      <p:sp>
        <p:nvSpPr>
          <p:cNvPr id="8" name="Dikdörtgen 7">
            <a:extLst>
              <a:ext uri="{FF2B5EF4-FFF2-40B4-BE49-F238E27FC236}">
                <a16:creationId xmlns:a16="http://schemas.microsoft.com/office/drawing/2014/main" id="{1E844A5D-09BB-46EE-8CCB-DF1D120D149F}"/>
              </a:ext>
            </a:extLst>
          </p:cNvPr>
          <p:cNvSpPr/>
          <p:nvPr/>
        </p:nvSpPr>
        <p:spPr>
          <a:xfrm>
            <a:off x="2571768" y="879103"/>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SIFIR ATIK  01.01.2026-31.03.2026</a:t>
            </a:r>
          </a:p>
        </p:txBody>
      </p:sp>
    </p:spTree>
    <p:extLst>
      <p:ext uri="{BB962C8B-B14F-4D97-AF65-F5344CB8AC3E}">
        <p14:creationId xmlns:p14="http://schemas.microsoft.com/office/powerpoint/2010/main" val="38313806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4631</TotalTime>
  <Words>3503</Words>
  <Application>Microsoft Office PowerPoint</Application>
  <PresentationFormat>Geniş ekran</PresentationFormat>
  <Paragraphs>653</Paragraphs>
  <Slides>48</Slides>
  <Notes>0</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48</vt:i4>
      </vt:variant>
    </vt:vector>
  </HeadingPairs>
  <TitlesOfParts>
    <vt:vector size="58" baseType="lpstr">
      <vt:lpstr>Arial</vt:lpstr>
      <vt:lpstr>Calibri</vt:lpstr>
      <vt:lpstr>Calibri (Gövde)</vt:lpstr>
      <vt:lpstr>Calibri Light</vt:lpstr>
      <vt:lpstr>Century Gothic</vt:lpstr>
      <vt:lpstr>Times New Roman</vt:lpstr>
      <vt:lpstr>Tw Cen MT</vt:lpstr>
      <vt:lpstr>Wingdings 3</vt:lpstr>
      <vt:lpstr>Office Teması</vt:lpstr>
      <vt:lpstr>Dilim</vt:lpstr>
      <vt:lpstr>PowerPoint Sunusu</vt:lpstr>
      <vt:lpstr>BİL. TEKN. İNS. KAYN. ve DEST. HİZM. ŞUBE MÜD.</vt:lpstr>
      <vt:lpstr>BİL. TEKN. İNS. KAYN. ve DEST. HİZM. ŞUBE MÜD.</vt:lpstr>
      <vt:lpstr>BİL. TEKN. İNS. KAYN. ve DEST. HİZM. ŞUBE MÜD.</vt:lpstr>
      <vt:lpstr>BİL. TEKN. İNS. KAYN. ve DEST. HİZM. ŞUBE MÜD.</vt:lpstr>
      <vt:lpstr>ÇEVRE YÖNETİMİ VE DENETİMİ ŞUBE MÜD.</vt:lpstr>
      <vt:lpstr>ÇEVRE YÖNETİMİ VE DENETİMİ ŞUBE MÜD.</vt:lpstr>
      <vt:lpstr>ÇEVRE YÖNETİMİ VE DENETİMİ ŞUBE MÜD.</vt:lpstr>
      <vt:lpstr>ÇEVRE YÖNETİMİ VE DENETİMİ ŞUBE MÜD.</vt:lpstr>
      <vt:lpstr>ÇED VE ÇEVRE İZİNLERİ ŞUBE MÜD.</vt:lpstr>
      <vt:lpstr>ÇED VE ÇEVRE İZİNLERİ ŞUBE MÜD.</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İMAR VE PLANLAMA ŞUBE MÜD.</vt:lpstr>
      <vt:lpstr>PowerPoint Sunusu</vt:lpstr>
      <vt:lpstr>PROJE VE YAPIM ŞUBE MÜD.</vt:lpstr>
      <vt:lpstr>PROJE VE YAPIM ŞUBE MÜD.</vt:lpstr>
      <vt:lpstr>PROJE VE YAPIM ŞUBE MÜD.</vt:lpstr>
      <vt:lpstr>PROJE VE YAPIM ŞUBE MÜD.</vt:lpstr>
      <vt:lpstr>PROJE VE YAPIM ŞUBE MÜD.</vt:lpstr>
      <vt:lpstr>PROJE VE YAPIM ŞUBE MÜD.</vt:lpstr>
      <vt:lpstr>PROJE VE YAPIM ŞUBE MÜD.</vt:lpstr>
      <vt:lpstr>YAPI DENETİMİ VE YAPI MALZ. ŞUBE MÜD.</vt:lpstr>
      <vt:lpstr>PROJE VE YAPIM ŞUBE MÜD.</vt:lpstr>
      <vt:lpstr>PROJE VE YAPIM ŞUBE MÜD.</vt:lpstr>
      <vt:lpstr>PROJE VE YAPIM ŞUBE MÜD.</vt:lpstr>
      <vt:lpstr>PROJE VE YAPIM ŞUBE MÜD.</vt:lpstr>
      <vt:lpstr>YEREL YÖNETİMLER ŞUBE MÜD.</vt:lpstr>
      <vt:lpstr>PowerPoint Sunusu</vt:lpstr>
      <vt:lpstr>TABİAT VARLIKLARINI KORUMA  ŞUBE MÜD.</vt:lpstr>
      <vt:lpstr>PowerPoint Sunusu</vt:lpstr>
      <vt:lpstr>PowerPoint Sunusu</vt:lpstr>
      <vt:lpstr>PowerPoint Sunusu</vt:lpstr>
      <vt:lpstr>MİLLİ EMLAK MÜD.</vt:lpstr>
      <vt:lpstr>MİLLİ EMLAK MÜD.</vt:lpstr>
      <vt:lpstr>MİLLİ EMLAK MÜD.</vt:lpstr>
      <vt:lpstr>MİLLİ EMLAK MÜD.</vt:lpstr>
      <vt:lpstr>MİLLİ EMLAK MÜD.</vt:lpstr>
      <vt:lpstr>MİLLİ EMLAK MÜD.</vt:lpstr>
      <vt:lpstr>MİLLİ EMLAK MÜD.</vt:lpstr>
      <vt:lpstr>MİLLİ EMLAK MÜD.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Artık</dc:creator>
  <cp:lastModifiedBy>Cengiz Sezgin</cp:lastModifiedBy>
  <cp:revision>280</cp:revision>
  <cp:lastPrinted>2026-02-10T08:15:54Z</cp:lastPrinted>
  <dcterms:created xsi:type="dcterms:W3CDTF">2022-12-07T09:06:59Z</dcterms:created>
  <dcterms:modified xsi:type="dcterms:W3CDTF">2026-05-08T07:54:47Z</dcterms:modified>
</cp:coreProperties>
</file>