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7" r:id="rId5"/>
    <p:sldId id="260" r:id="rId6"/>
    <p:sldId id="261" r:id="rId7"/>
    <p:sldId id="710" r:id="rId8"/>
    <p:sldId id="711" r:id="rId9"/>
    <p:sldId id="714" r:id="rId10"/>
    <p:sldId id="715" r:id="rId11"/>
    <p:sldId id="271" r:id="rId12"/>
    <p:sldId id="775" r:id="rId13"/>
    <p:sldId id="273" r:id="rId14"/>
    <p:sldId id="760" r:id="rId15"/>
    <p:sldId id="761" r:id="rId16"/>
    <p:sldId id="762" r:id="rId17"/>
    <p:sldId id="763" r:id="rId18"/>
    <p:sldId id="764" r:id="rId19"/>
    <p:sldId id="765" r:id="rId20"/>
    <p:sldId id="776" r:id="rId21"/>
    <p:sldId id="777" r:id="rId22"/>
    <p:sldId id="283" r:id="rId23"/>
    <p:sldId id="773" r:id="rId24"/>
    <p:sldId id="360" r:id="rId25"/>
    <p:sldId id="774" r:id="rId26"/>
    <p:sldId id="733" r:id="rId27"/>
    <p:sldId id="737" r:id="rId28"/>
    <p:sldId id="739" r:id="rId29"/>
    <p:sldId id="740" r:id="rId30"/>
    <p:sldId id="744" r:id="rId31"/>
    <p:sldId id="303" r:id="rId32"/>
    <p:sldId id="756" r:id="rId33"/>
    <p:sldId id="757" r:id="rId34"/>
    <p:sldId id="758" r:id="rId35"/>
    <p:sldId id="759" r:id="rId36"/>
    <p:sldId id="321" r:id="rId37"/>
    <p:sldId id="322" r:id="rId38"/>
    <p:sldId id="586" r:id="rId39"/>
    <p:sldId id="770" r:id="rId40"/>
    <p:sldId id="771" r:id="rId41"/>
    <p:sldId id="772" r:id="rId42"/>
    <p:sldId id="308" r:id="rId43"/>
    <p:sldId id="778" r:id="rId44"/>
    <p:sldId id="258" r:id="rId45"/>
    <p:sldId id="262" r:id="rId46"/>
    <p:sldId id="263" r:id="rId47"/>
    <p:sldId id="264" r:id="rId48"/>
    <p:sldId id="266" r:id="rId49"/>
    <p:sldId id="268" r:id="rId50"/>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ngiz Sezgin" initials="CS" lastIdx="1" clrIdx="0">
    <p:extLst>
      <p:ext uri="{19B8F6BF-5375-455C-9EA6-DF929625EA0E}">
        <p15:presenceInfo xmlns:p15="http://schemas.microsoft.com/office/powerpoint/2012/main" userId="S-1-5-21-1210653227-1550178159-501392459-35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94" autoAdjust="0"/>
    <p:restoredTop sz="94660"/>
  </p:normalViewPr>
  <p:slideViewPr>
    <p:cSldViewPr snapToGrid="0">
      <p:cViewPr varScale="1">
        <p:scale>
          <a:sx n="114" d="100"/>
          <a:sy n="114" d="100"/>
        </p:scale>
        <p:origin x="1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49344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89348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248904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73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559885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2504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03292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376579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4428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043400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94659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68619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71899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264128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1553493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220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86181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394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408761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1968675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FCD3AA-6FE2-4612-A438-AD19AF0E1168}" type="datetimeFigureOut">
              <a:rPr lang="tr-TR" smtClean="0"/>
              <a:pPr/>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38D5-F694-40B5-B442-F8CABA957A45}" type="slidenum">
              <a:rPr lang="tr-TR" smtClean="0"/>
              <a:pPr/>
              <a:t>‹#›</a:t>
            </a:fld>
            <a:endParaRPr lang="tr-TR"/>
          </a:p>
        </p:txBody>
      </p:sp>
    </p:spTree>
    <p:extLst>
      <p:ext uri="{BB962C8B-B14F-4D97-AF65-F5344CB8AC3E}">
        <p14:creationId xmlns:p14="http://schemas.microsoft.com/office/powerpoint/2010/main" val="34780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5068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1671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313819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62690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280980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169484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4927005-D0AA-4A28-A986-55B22B338927}" type="datetimeFigureOut">
              <a:rPr lang="tr-TR" smtClean="0"/>
              <a:pPr/>
              <a:t>18.02.2026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D53819-E6F3-439D-B6F1-0FBE84C2DC2A}" type="slidenum">
              <a:rPr lang="tr-TR" smtClean="0"/>
              <a:pPr/>
              <a:t>‹#›</a:t>
            </a:fld>
            <a:endParaRPr lang="tr-TR"/>
          </a:p>
        </p:txBody>
      </p:sp>
    </p:spTree>
    <p:extLst>
      <p:ext uri="{BB962C8B-B14F-4D97-AF65-F5344CB8AC3E}">
        <p14:creationId xmlns:p14="http://schemas.microsoft.com/office/powerpoint/2010/main" val="14639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27005-D0AA-4A28-A986-55B22B338927}" type="datetimeFigureOut">
              <a:rPr lang="tr-TR" smtClean="0"/>
              <a:pPr/>
              <a:t>18.02.2026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53819-E6F3-439D-B6F1-0FBE84C2DC2A}" type="slidenum">
              <a:rPr lang="tr-TR" smtClean="0"/>
              <a:pPr/>
              <a:t>‹#›</a:t>
            </a:fld>
            <a:endParaRPr lang="tr-TR"/>
          </a:p>
        </p:txBody>
      </p:sp>
    </p:spTree>
    <p:extLst>
      <p:ext uri="{BB962C8B-B14F-4D97-AF65-F5344CB8AC3E}">
        <p14:creationId xmlns:p14="http://schemas.microsoft.com/office/powerpoint/2010/main" val="22633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CD3AA-6FE2-4612-A438-AD19AF0E1168}" type="datetimeFigureOut">
              <a:rPr lang="tr-TR" smtClean="0"/>
              <a:pPr/>
              <a:t>18.02.2026</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EC938D5-F694-40B5-B442-F8CABA957A45}" type="slidenum">
              <a:rPr lang="tr-TR" smtClean="0"/>
              <a:pPr/>
              <a:t>‹#›</a:t>
            </a:fld>
            <a:endParaRPr lang="tr-TR"/>
          </a:p>
        </p:txBody>
      </p:sp>
    </p:spTree>
    <p:extLst>
      <p:ext uri="{BB962C8B-B14F-4D97-AF65-F5344CB8AC3E}">
        <p14:creationId xmlns:p14="http://schemas.microsoft.com/office/powerpoint/2010/main" val="2593639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640" y="2489700"/>
            <a:ext cx="5031528" cy="3168000"/>
          </a:xfrm>
          <a:prstGeom prst="rect">
            <a:avLst/>
          </a:prstGeom>
          <a:ln>
            <a:noFill/>
          </a:ln>
          <a:effectLst>
            <a:outerShdw blurRad="190500" algn="tl" rotWithShape="0">
              <a:srgbClr val="000000">
                <a:alpha val="70000"/>
              </a:srgbClr>
            </a:outerShdw>
          </a:effectLst>
        </p:spPr>
      </p:pic>
      <p:pic>
        <p:nvPicPr>
          <p:cNvPr id="6" name="Resim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447382" y="164575"/>
            <a:ext cx="1440000" cy="1440000"/>
          </a:xfrm>
          <a:prstGeom prst="rect">
            <a:avLst/>
          </a:prstGeom>
        </p:spPr>
      </p:pic>
      <p:pic>
        <p:nvPicPr>
          <p:cNvPr id="8" name="Resim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8782" y="164575"/>
            <a:ext cx="1440000" cy="1440000"/>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460" y="2491193"/>
            <a:ext cx="5031528" cy="3168000"/>
          </a:xfrm>
          <a:prstGeom prst="rect">
            <a:avLst/>
          </a:prstGeom>
          <a:ln>
            <a:noFill/>
          </a:ln>
          <a:effectLst>
            <a:outerShdw blurRad="190500" algn="tl" rotWithShape="0">
              <a:srgbClr val="000000">
                <a:alpha val="70000"/>
              </a:srgbClr>
            </a:outerShdw>
          </a:effectLst>
        </p:spPr>
      </p:pic>
      <p:sp>
        <p:nvSpPr>
          <p:cNvPr id="3" name="Dikdörtgen 2"/>
          <p:cNvSpPr/>
          <p:nvPr/>
        </p:nvSpPr>
        <p:spPr>
          <a:xfrm>
            <a:off x="1805340" y="164577"/>
            <a:ext cx="8545484"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T.C.</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 MARDİN VALİLİĞİ</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ÇEVRE, ŞEHİRCİLİK VE İKLİM DEĞİŞİKLİĞİ</a:t>
            </a:r>
            <a:b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br>
            <a:r>
              <a:rPr kumimoji="0" lang="tr-T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İL MÜDÜRLÜĞÜ</a:t>
            </a:r>
            <a:endParaRPr kumimoji="0" lang="tr-TR"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Dikdörtgen 4"/>
          <p:cNvSpPr/>
          <p:nvPr/>
        </p:nvSpPr>
        <p:spPr>
          <a:xfrm>
            <a:off x="3374256" y="6043831"/>
            <a:ext cx="5274644"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BRİFİNG DOSYASI </a:t>
            </a:r>
            <a:r>
              <a:rPr kumimoji="0" lang="tr-TR" sz="1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pitchFamily="34" charset="0"/>
                <a:ea typeface="+mn-ea"/>
                <a:cs typeface="+mn-cs"/>
              </a:rPr>
              <a:t>(Ocak 2026)</a:t>
            </a:r>
            <a:endParaRPr kumimoji="0" lang="tr-TR" sz="140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267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0"/>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ÇED VE ÇEVRE İZİNLERİ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ÇED VE ÇEVRE İZİNLERİ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04287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0"/>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ÇED VE ÇEVRE İZİNLERİ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79103"/>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GFB ALAN İŞLETMELER</a:t>
            </a:r>
          </a:p>
        </p:txBody>
      </p:sp>
      <p:sp>
        <p:nvSpPr>
          <p:cNvPr id="8" name="Dikdörtgen 7"/>
          <p:cNvSpPr/>
          <p:nvPr/>
        </p:nvSpPr>
        <p:spPr>
          <a:xfrm>
            <a:off x="2571768" y="1329320"/>
            <a:ext cx="7200000" cy="738664"/>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2020   2021    2022   2023   2024   2025  2026    TOPLAM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GFB Alan Firma Sayısı Ek-1	    1	     2	       3	        1         1	  0	  0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GFB Alan Firma Sayısı Ek-2 	  16	     12	     14	      14       12	13	  0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115</a:t>
            </a:r>
          </a:p>
        </p:txBody>
      </p:sp>
      <p:sp>
        <p:nvSpPr>
          <p:cNvPr id="9" name="Dikdörtgen 8"/>
          <p:cNvSpPr/>
          <p:nvPr/>
        </p:nvSpPr>
        <p:spPr>
          <a:xfrm>
            <a:off x="2571768" y="2288689"/>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 İZNİ/LİSANSI ALAN İŞLETMELER</a:t>
            </a:r>
          </a:p>
        </p:txBody>
      </p:sp>
      <p:sp>
        <p:nvSpPr>
          <p:cNvPr id="10" name="Dikdörtgen 9"/>
          <p:cNvSpPr/>
          <p:nvPr/>
        </p:nvSpPr>
        <p:spPr>
          <a:xfrm>
            <a:off x="2571768" y="2740758"/>
            <a:ext cx="7200000" cy="738664"/>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YILI					  2020   2021   2022    2023   2024   2025  2026     TOPLAM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İzin Lisans Sayısı Ek-1		      4	       1	        0	 0        0         3	    0             </a:t>
            </a:r>
            <a:r>
              <a:rPr kumimoji="0" lang="tr-TR" sz="1400" b="1"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İzin Lisans Sayısı Ek-2 		    15	     20	      15        11      19       22	    2         </a:t>
            </a:r>
            <a:r>
              <a:rPr kumimoji="0" lang="tr-TR" sz="1400" b="1"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138</a:t>
            </a:r>
          </a:p>
        </p:txBody>
      </p:sp>
      <p:sp>
        <p:nvSpPr>
          <p:cNvPr id="11" name="Dikdörtgen 10"/>
          <p:cNvSpPr/>
          <p:nvPr/>
        </p:nvSpPr>
        <p:spPr>
          <a:xfrm>
            <a:off x="2571768" y="3680618"/>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ÇEVRESEL ETKİ DEĞERLENDİRMESİ (ÇED) UYGULAMALARI</a:t>
            </a:r>
          </a:p>
        </p:txBody>
      </p:sp>
      <p:sp>
        <p:nvSpPr>
          <p:cNvPr id="12" name="Dikdörtgen 11"/>
          <p:cNvSpPr/>
          <p:nvPr/>
        </p:nvSpPr>
        <p:spPr>
          <a:xfrm>
            <a:off x="2571768" y="4132687"/>
            <a:ext cx="7200000" cy="738664"/>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YILI					    2020   2021  2022    2023    2024  2025   2026    TOPLAM</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ÇED Olumlu Ek-1			  	4       1	2	  5        10      18 	      1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51</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ÇED Olumlu Ek-2 				8     22      23       30        14      26	      5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173</a:t>
            </a:r>
          </a:p>
        </p:txBody>
      </p:sp>
      <p:graphicFrame>
        <p:nvGraphicFramePr>
          <p:cNvPr id="3" name="Tablo 2"/>
          <p:cNvGraphicFramePr>
            <a:graphicFrameLocks noGrp="1"/>
          </p:cNvGraphicFramePr>
          <p:nvPr>
            <p:extLst>
              <p:ext uri="{D42A27DB-BD31-4B8C-83A1-F6EECF244321}">
                <p14:modId xmlns:p14="http://schemas.microsoft.com/office/powerpoint/2010/main" val="200626167"/>
              </p:ext>
            </p:extLst>
          </p:nvPr>
        </p:nvGraphicFramePr>
        <p:xfrm>
          <a:off x="2571768" y="5087664"/>
          <a:ext cx="7200000" cy="39624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1983853955"/>
                    </a:ext>
                  </a:extLst>
                </a:gridCol>
              </a:tblGrid>
              <a:tr h="370840">
                <a:tc>
                  <a:txBody>
                    <a:bodyPr/>
                    <a:lstStyle/>
                    <a:p>
                      <a:pPr algn="ctr"/>
                      <a:r>
                        <a:rPr kumimoji="0" lang="tr-TR" sz="2000" b="1"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YETKİLİ EGZOZ GAZI EMİSYON ÖLÇÜM İSTASYONLARI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dpi="0" rotWithShape="1">
                      <a:blip r:embed="rId2"/>
                      <a:srcRect/>
                      <a:tile tx="0" ty="0" sx="100000" sy="100000" flip="none" algn="tl"/>
                    </a:blipFill>
                  </a:tcPr>
                </a:tc>
                <a:extLst>
                  <a:ext uri="{0D108BD9-81ED-4DB2-BD59-A6C34878D82A}">
                    <a16:rowId xmlns:a16="http://schemas.microsoft.com/office/drawing/2014/main" val="2911302537"/>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52096873"/>
              </p:ext>
            </p:extLst>
          </p:nvPr>
        </p:nvGraphicFramePr>
        <p:xfrm>
          <a:off x="2571768" y="5579062"/>
          <a:ext cx="7200000" cy="520633"/>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1782507633"/>
                    </a:ext>
                  </a:extLst>
                </a:gridCol>
              </a:tblGrid>
              <a:tr h="520633">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YILI					      2020    2021  2022   2023    2024   2025   2026    TOPLAM</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İstasyon Sayısı ( Aktif: 14) 		1	  2	   0	    1          0        0    	0           </a:t>
                      </a:r>
                      <a:r>
                        <a:rPr kumimoji="0" lang="tr-TR" sz="1400" b="1" i="0" u="none" strike="noStrike" kern="120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751671185"/>
                  </a:ext>
                </a:extLst>
              </a:tr>
            </a:tbl>
          </a:graphicData>
        </a:graphic>
      </p:graphicFrame>
    </p:spTree>
    <p:extLst>
      <p:ext uri="{BB962C8B-B14F-4D97-AF65-F5344CB8AC3E}">
        <p14:creationId xmlns:p14="http://schemas.microsoft.com/office/powerpoint/2010/main" val="404377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26"/>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302625" y="1072143"/>
            <a:ext cx="8013469" cy="4524315"/>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lvl="0" indent="449580" algn="ctr" defTabSz="457200">
              <a:lnSpc>
                <a:spcPct val="150000"/>
              </a:lnSpc>
              <a:defRPr/>
            </a:pPr>
            <a:r>
              <a:rPr lang="tr-TR" sz="24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itchFamily="18" charset="0"/>
              </a:rPr>
              <a:t>KENTSEL DÖNÜŞÜM </a:t>
            </a:r>
            <a:r>
              <a:rPr lang="tr-TR" sz="2400" b="1" dirty="0">
                <a:solidFill>
                  <a:prstClr val="black"/>
                </a:solidFill>
                <a:effectLst>
                  <a:outerShdw blurRad="38100" dist="38100" dir="2700000" algn="tl">
                    <a:srgbClr val="000000">
                      <a:alpha val="43137"/>
                    </a:srgbClr>
                  </a:outerShdw>
                </a:effectLst>
                <a:latin typeface="Tw Cen MT" panose="020B0602020104020603" pitchFamily="34" charset="0"/>
                <a:ea typeface="Cambria"/>
                <a:cs typeface="Times New Roman"/>
              </a:rPr>
              <a:t>MÜDÜRLÜĞÜ</a:t>
            </a: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300038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EDE30E42-5F56-4958-BC7F-2C8DF102EC82}"/>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a:extLst>
              <a:ext uri="{FF2B5EF4-FFF2-40B4-BE49-F238E27FC236}">
                <a16:creationId xmlns:a16="http://schemas.microsoft.com/office/drawing/2014/main" id="{B690B93C-88AC-490F-8B56-B5355F9B235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6" name="Resim 5">
            <a:extLst>
              <a:ext uri="{FF2B5EF4-FFF2-40B4-BE49-F238E27FC236}">
                <a16:creationId xmlns:a16="http://schemas.microsoft.com/office/drawing/2014/main" id="{492B92EE-DF6A-43D1-8C91-A2C40E7B965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7" name="Dikdörtgen 6">
            <a:extLst>
              <a:ext uri="{FF2B5EF4-FFF2-40B4-BE49-F238E27FC236}">
                <a16:creationId xmlns:a16="http://schemas.microsoft.com/office/drawing/2014/main" id="{0BA8D02D-BA1E-402F-9E42-44E2A4338797}"/>
              </a:ext>
            </a:extLst>
          </p:cNvPr>
          <p:cNvSpPr/>
          <p:nvPr/>
        </p:nvSpPr>
        <p:spPr>
          <a:xfrm>
            <a:off x="2571768" y="90201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effectLst>
                  <a:outerShdw blurRad="38100" dist="38100" dir="2700000" algn="tl">
                    <a:srgbClr val="000000">
                      <a:alpha val="43137"/>
                    </a:srgbClr>
                  </a:outerShdw>
                </a:effectLst>
                <a:latin typeface="Tw Cen MT" panose="020B0602020104020603" pitchFamily="34" charset="0"/>
              </a:rPr>
              <a:t>RİSKLİ YAPILAR İLE İLGİLİ OLARAK</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8" name="Dikdörtgen 7">
            <a:extLst>
              <a:ext uri="{FF2B5EF4-FFF2-40B4-BE49-F238E27FC236}">
                <a16:creationId xmlns:a16="http://schemas.microsoft.com/office/drawing/2014/main" id="{B3C5C1CB-1F0A-4B25-95B6-ED19316C78EC}"/>
              </a:ext>
            </a:extLst>
          </p:cNvPr>
          <p:cNvSpPr/>
          <p:nvPr/>
        </p:nvSpPr>
        <p:spPr>
          <a:xfrm>
            <a:off x="2561608" y="1765794"/>
            <a:ext cx="7200000" cy="4524315"/>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tr-TR" b="1" dirty="0">
                <a:solidFill>
                  <a:schemeClr val="bg1"/>
                </a:solidFill>
                <a:latin typeface="Tw Cen MT" panose="020B0602020104020603" pitchFamily="34" charset="0"/>
              </a:rPr>
              <a:t>1 Ocak 2013 tarihinden, 09 Şubat  2026 tarihine kadar ilimizde;</a:t>
            </a:r>
          </a:p>
          <a:p>
            <a:endParaRPr lang="tr-TR" b="1" dirty="0">
              <a:solidFill>
                <a:srgbClr val="FF0000"/>
              </a:solidFill>
              <a:latin typeface="Tw Cen MT" panose="020B0602020104020603" pitchFamily="34" charset="0"/>
            </a:endParaRPr>
          </a:p>
          <a:p>
            <a:pPr marL="914400" lvl="1" indent="-457200">
              <a:buFont typeface="Arial" panose="020B0604020202020204" pitchFamily="34" charset="0"/>
              <a:buChar char="•"/>
            </a:pPr>
            <a:r>
              <a:rPr lang="tr-TR" dirty="0">
                <a:latin typeface="Tw Cen MT" panose="020B0602020104020603" pitchFamily="34" charset="0"/>
              </a:rPr>
              <a:t>Riskli Yapı Tespiti Yapılan Bina Sayısı                           :  </a:t>
            </a:r>
            <a:r>
              <a:rPr lang="tr-TR" b="1" dirty="0">
                <a:solidFill>
                  <a:srgbClr val="FF0000"/>
                </a:solidFill>
                <a:latin typeface="Tw Cen MT" panose="020B0602020104020603" pitchFamily="34" charset="0"/>
              </a:rPr>
              <a:t>1686</a:t>
            </a:r>
          </a:p>
          <a:p>
            <a:pPr marL="914400" lvl="1" indent="-457200">
              <a:buFont typeface="Arial" panose="020B0604020202020204" pitchFamily="34" charset="0"/>
              <a:buChar char="•"/>
            </a:pPr>
            <a:r>
              <a:rPr lang="tr-TR" dirty="0">
                <a:latin typeface="Tw Cen MT" panose="020B0602020104020603" pitchFamily="34" charset="0"/>
              </a:rPr>
              <a:t>Riskli Yapı Tespiti Yapılan Konut Bağımsız Birim Sayısı    :  </a:t>
            </a:r>
            <a:r>
              <a:rPr lang="tr-TR" b="1" dirty="0">
                <a:solidFill>
                  <a:srgbClr val="FF0000"/>
                </a:solidFill>
                <a:latin typeface="Tw Cen MT" panose="020B0602020104020603" pitchFamily="34" charset="0"/>
              </a:rPr>
              <a:t>2861</a:t>
            </a:r>
          </a:p>
          <a:p>
            <a:pPr marL="914400" lvl="1" indent="-457200">
              <a:buFont typeface="Arial" panose="020B0604020202020204" pitchFamily="34" charset="0"/>
              <a:buChar char="•"/>
            </a:pPr>
            <a:r>
              <a:rPr lang="tr-TR" dirty="0">
                <a:latin typeface="Tw Cen MT" panose="020B0602020104020603" pitchFamily="34" charset="0"/>
              </a:rPr>
              <a:t>Riskli Yapı Tespiti Yapılan İşyeri Bağımsız Birim Sayısı    :  </a:t>
            </a:r>
            <a:r>
              <a:rPr lang="tr-TR" b="1" dirty="0">
                <a:solidFill>
                  <a:srgbClr val="FF0000"/>
                </a:solidFill>
                <a:latin typeface="Tw Cen MT" panose="020B0602020104020603" pitchFamily="34" charset="0"/>
              </a:rPr>
              <a:t>1579</a:t>
            </a:r>
          </a:p>
          <a:p>
            <a:pPr marL="914400" lvl="1" indent="-457200">
              <a:buFont typeface="Arial" panose="020B0604020202020204" pitchFamily="34" charset="0"/>
              <a:buChar char="•"/>
            </a:pPr>
            <a:r>
              <a:rPr lang="tr-TR" dirty="0">
                <a:latin typeface="Tw Cen MT" panose="020B0602020104020603" pitchFamily="34" charset="0"/>
              </a:rPr>
              <a:t>Riskli Yapı Tespiti Yapılan Toplam Bağımsız Birim Sayısı :  </a:t>
            </a:r>
            <a:r>
              <a:rPr lang="tr-TR" b="1" dirty="0">
                <a:solidFill>
                  <a:srgbClr val="FF0000"/>
                </a:solidFill>
                <a:latin typeface="Tw Cen MT" panose="020B0602020104020603" pitchFamily="34" charset="0"/>
              </a:rPr>
              <a:t>4440</a:t>
            </a:r>
          </a:p>
          <a:p>
            <a:pPr marL="914400" lvl="1" indent="-457200">
              <a:buFont typeface="Arial" panose="020B0604020202020204" pitchFamily="34" charset="0"/>
              <a:buChar char="•"/>
            </a:pPr>
            <a:r>
              <a:rPr lang="tr-TR" dirty="0">
                <a:latin typeface="Tw Cen MT" panose="020B0602020104020603" pitchFamily="34" charset="0"/>
              </a:rPr>
              <a:t>Riskli Yapı Olarak Onaylanıp Yıkılan Bina Sayısı          :  </a:t>
            </a:r>
            <a:r>
              <a:rPr lang="tr-TR" b="1" dirty="0">
                <a:solidFill>
                  <a:srgbClr val="FF0000"/>
                </a:solidFill>
                <a:latin typeface="Tw Cen MT" panose="020B0602020104020603" pitchFamily="34" charset="0"/>
              </a:rPr>
              <a:t>1599</a:t>
            </a: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914400" lvl="1" indent="-457200">
              <a:buFont typeface="Arial" panose="020B0604020202020204" pitchFamily="34" charset="0"/>
              <a:buChar char="•"/>
            </a:pPr>
            <a:endParaRPr lang="tr-TR" dirty="0">
              <a:latin typeface="Tw Cen MT" panose="020B06020201040206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61088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5DCB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Metin kutusu 4"/>
          <p:cNvSpPr txBox="1"/>
          <p:nvPr/>
        </p:nvSpPr>
        <p:spPr>
          <a:xfrm>
            <a:off x="2571768" y="1712711"/>
            <a:ext cx="7200000" cy="4524315"/>
          </a:xfrm>
          <a:prstGeom prst="rect">
            <a:avLst/>
          </a:prstGeom>
          <a:blipFill>
            <a:blip r:embed="rId2"/>
            <a:tile tx="0" ty="0" sx="100000" sy="100000" flip="none" algn="tl"/>
          </a:blipFill>
          <a:ln>
            <a:solidFill>
              <a:schemeClr val="dk1">
                <a:hueMod val="94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tr-TR" dirty="0">
              <a:solidFill>
                <a:schemeClr val="bg1"/>
              </a:solidFill>
              <a:latin typeface="Tw Cen MT" panose="020B0602020104020603" pitchFamily="34" charset="0"/>
            </a:endParaRPr>
          </a:p>
          <a:p>
            <a:endParaRPr lang="tr-TR" dirty="0">
              <a:solidFill>
                <a:schemeClr val="bg1"/>
              </a:solidFill>
              <a:latin typeface="Tw Cen MT" panose="020B0602020104020603" pitchFamily="34" charset="0"/>
            </a:endParaRPr>
          </a:p>
          <a:p>
            <a:r>
              <a:rPr lang="tr-TR" dirty="0">
                <a:solidFill>
                  <a:schemeClr val="bg1"/>
                </a:solidFill>
                <a:latin typeface="Tw Cen MT" panose="020B0602020104020603" pitchFamily="34" charset="0"/>
              </a:rPr>
              <a:t>	6306 sayılı Kanun kapsamında yapıları Riskli Yapı olarak onaylan 1 Ocak 2013 tarihi ile 9 Şubat 2026 tarihleri arasında </a:t>
            </a:r>
            <a:r>
              <a:rPr lang="tr-TR" b="1" dirty="0">
                <a:solidFill>
                  <a:srgbClr val="FF0000"/>
                </a:solidFill>
                <a:latin typeface="Tw Cen MT" panose="020B0602020104020603" pitchFamily="34" charset="0"/>
              </a:rPr>
              <a:t>2796</a:t>
            </a:r>
            <a:r>
              <a:rPr lang="tr-TR" dirty="0">
                <a:solidFill>
                  <a:schemeClr val="bg1"/>
                </a:solidFill>
                <a:latin typeface="Tw Cen MT" panose="020B0602020104020603" pitchFamily="34" charset="0"/>
              </a:rPr>
              <a:t> hak sahibine toplamda </a:t>
            </a:r>
            <a:r>
              <a:rPr lang="tr-TR" b="1" dirty="0">
                <a:solidFill>
                  <a:srgbClr val="FF0000"/>
                </a:solidFill>
                <a:latin typeface="Tw Cen MT" panose="020B0602020104020603" pitchFamily="34" charset="0"/>
              </a:rPr>
              <a:t>63.079.569,31</a:t>
            </a:r>
            <a:r>
              <a:rPr lang="tr-TR" b="1" dirty="0">
                <a:solidFill>
                  <a:schemeClr val="bg1"/>
                </a:solidFill>
                <a:latin typeface="Tw Cen MT" panose="020B0602020104020603" pitchFamily="34" charset="0"/>
              </a:rPr>
              <a:t> TL </a:t>
            </a:r>
            <a:r>
              <a:rPr lang="tr-TR" dirty="0">
                <a:solidFill>
                  <a:schemeClr val="bg1"/>
                </a:solidFill>
                <a:latin typeface="Tw Cen MT" panose="020B0602020104020603" pitchFamily="34" charset="0"/>
              </a:rPr>
              <a:t>kira yardımı ödemesi yapılmıştır. </a:t>
            </a: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r>
              <a:rPr lang="tr-TR" dirty="0">
                <a:solidFill>
                  <a:schemeClr val="tx1"/>
                </a:solidFill>
                <a:latin typeface="Tw Cen MT" panose="020B0602020104020603" pitchFamily="34" charset="0"/>
              </a:rPr>
              <a:t> </a:t>
            </a:r>
          </a:p>
          <a:p>
            <a:pPr marL="342900" indent="-342900">
              <a:buFont typeface="Arial" panose="020B0604020202020204" pitchFamily="34" charset="0"/>
              <a:buChar char="•"/>
            </a:pPr>
            <a:endParaRPr lang="tr-TR" dirty="0">
              <a:solidFill>
                <a:schemeClr val="tx1"/>
              </a:solidFill>
            </a:endParaRPr>
          </a:p>
        </p:txBody>
      </p:sp>
      <p:sp>
        <p:nvSpPr>
          <p:cNvPr id="6" name="Unvan 1">
            <a:extLst>
              <a:ext uri="{FF2B5EF4-FFF2-40B4-BE49-F238E27FC236}">
                <a16:creationId xmlns:a16="http://schemas.microsoft.com/office/drawing/2014/main" id="{58DABDA4-7D62-41BA-9B6F-18F8FA448C2B}"/>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7" name="Resim 6">
            <a:extLst>
              <a:ext uri="{FF2B5EF4-FFF2-40B4-BE49-F238E27FC236}">
                <a16:creationId xmlns:a16="http://schemas.microsoft.com/office/drawing/2014/main" id="{0F7170B3-4AE3-4955-B4B5-7F392AA44C0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8" name="Resim 7">
            <a:extLst>
              <a:ext uri="{FF2B5EF4-FFF2-40B4-BE49-F238E27FC236}">
                <a16:creationId xmlns:a16="http://schemas.microsoft.com/office/drawing/2014/main" id="{B1BE9417-ABEC-4FFE-8E6A-4E76A273F47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D1C622E8-C7E6-45B4-B4E5-9BBAE5F75CEF}"/>
              </a:ext>
            </a:extLst>
          </p:cNvPr>
          <p:cNvSpPr/>
          <p:nvPr/>
        </p:nvSpPr>
        <p:spPr>
          <a:xfrm>
            <a:off x="2571768" y="90201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effectLst>
                  <a:outerShdw blurRad="38100" dist="38100" dir="2700000" algn="tl">
                    <a:srgbClr val="000000">
                      <a:alpha val="43137"/>
                    </a:srgbClr>
                  </a:outerShdw>
                </a:effectLst>
                <a:latin typeface="Tw Cen MT" panose="020B0602020104020603" pitchFamily="34" charset="0"/>
              </a:rPr>
              <a:t>RİSKLİ YAPI KAPSAMINDA YAPILAN KİRA YARDIMI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Tree>
    <p:extLst>
      <p:ext uri="{BB962C8B-B14F-4D97-AF65-F5344CB8AC3E}">
        <p14:creationId xmlns:p14="http://schemas.microsoft.com/office/powerpoint/2010/main" val="148204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5DCB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7 Dikdörtgen"/>
          <p:cNvSpPr/>
          <p:nvPr/>
        </p:nvSpPr>
        <p:spPr>
          <a:xfrm>
            <a:off x="2555702" y="1722871"/>
            <a:ext cx="7238538" cy="4524315"/>
          </a:xfrm>
          <a:prstGeom prst="rect">
            <a:avLst/>
          </a:prstGeom>
          <a:blipFill>
            <a:blip r:embed="rId2"/>
            <a:tile tx="0" ty="0" sx="100000" sy="100000" flip="none" algn="tl"/>
          </a:blipFill>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tr-TR" dirty="0">
                <a:solidFill>
                  <a:schemeClr val="bg1"/>
                </a:solidFill>
                <a:latin typeface="Tw Cen MT" panose="020B0602020104020603" pitchFamily="34" charset="0"/>
              </a:rPr>
              <a:t>İlimiz Nusaybin İlçesi</a:t>
            </a:r>
          </a:p>
          <a:p>
            <a:pPr algn="just"/>
            <a:r>
              <a:rPr lang="tr-TR" dirty="0">
                <a:solidFill>
                  <a:schemeClr val="bg1"/>
                </a:solidFill>
                <a:latin typeface="Tw Cen MT" panose="020B0602020104020603" pitchFamily="34" charset="0"/>
              </a:rPr>
              <a:t>Sınırlarında kalan</a:t>
            </a:r>
          </a:p>
          <a:p>
            <a:pPr algn="just"/>
            <a:r>
              <a:rPr lang="tr-TR" dirty="0">
                <a:solidFill>
                  <a:schemeClr val="bg1"/>
                </a:solidFill>
                <a:latin typeface="Tw Cen MT" panose="020B0602020104020603" pitchFamily="34" charset="0"/>
              </a:rPr>
              <a:t>yaklaşık 785,91</a:t>
            </a:r>
          </a:p>
          <a:p>
            <a:pPr algn="just"/>
            <a:r>
              <a:rPr lang="tr-TR" dirty="0">
                <a:solidFill>
                  <a:schemeClr val="bg1"/>
                </a:solidFill>
                <a:latin typeface="Tw Cen MT" panose="020B0602020104020603" pitchFamily="34" charset="0"/>
              </a:rPr>
              <a:t>Hektarlık alan,</a:t>
            </a:r>
          </a:p>
          <a:p>
            <a:pPr algn="just"/>
            <a:r>
              <a:rPr lang="tr-TR" dirty="0">
                <a:solidFill>
                  <a:schemeClr val="bg1"/>
                </a:solidFill>
                <a:latin typeface="Tw Cen MT" panose="020B0602020104020603" pitchFamily="34" charset="0"/>
              </a:rPr>
              <a:t>6306 sayılı Kanun</a:t>
            </a:r>
          </a:p>
          <a:p>
            <a:pPr algn="just"/>
            <a:r>
              <a:rPr lang="tr-TR" dirty="0">
                <a:solidFill>
                  <a:schemeClr val="bg1"/>
                </a:solidFill>
                <a:latin typeface="Tw Cen MT" panose="020B0602020104020603" pitchFamily="34" charset="0"/>
              </a:rPr>
              <a:t>Uyarınca 07.09.2016</a:t>
            </a:r>
          </a:p>
          <a:p>
            <a:pPr algn="just"/>
            <a:r>
              <a:rPr lang="tr-TR" dirty="0">
                <a:solidFill>
                  <a:schemeClr val="bg1"/>
                </a:solidFill>
                <a:latin typeface="Tw Cen MT" panose="020B0602020104020603" pitchFamily="34" charset="0"/>
              </a:rPr>
              <a:t>tarihli ve 2016/9141</a:t>
            </a:r>
          </a:p>
          <a:p>
            <a:pPr algn="just"/>
            <a:r>
              <a:rPr lang="tr-TR" dirty="0">
                <a:solidFill>
                  <a:schemeClr val="bg1"/>
                </a:solidFill>
                <a:latin typeface="Tw Cen MT" panose="020B0602020104020603" pitchFamily="34" charset="0"/>
              </a:rPr>
              <a:t>sayılı Bakanlar Kurulu</a:t>
            </a:r>
          </a:p>
          <a:p>
            <a:pPr algn="just"/>
            <a:r>
              <a:rPr lang="tr-TR" dirty="0">
                <a:solidFill>
                  <a:schemeClr val="bg1"/>
                </a:solidFill>
                <a:latin typeface="Tw Cen MT" panose="020B0602020104020603" pitchFamily="34" charset="0"/>
              </a:rPr>
              <a:t>Kararı ile 09.09.2016</a:t>
            </a:r>
          </a:p>
          <a:p>
            <a:pPr algn="just"/>
            <a:r>
              <a:rPr lang="tr-TR" dirty="0">
                <a:solidFill>
                  <a:schemeClr val="bg1"/>
                </a:solidFill>
                <a:latin typeface="Tw Cen MT" panose="020B0602020104020603" pitchFamily="34" charset="0"/>
              </a:rPr>
              <a:t>tarih ve 29826 sayılı</a:t>
            </a:r>
          </a:p>
          <a:p>
            <a:pPr algn="just"/>
            <a:r>
              <a:rPr lang="tr-TR" dirty="0">
                <a:solidFill>
                  <a:schemeClr val="bg1"/>
                </a:solidFill>
                <a:latin typeface="Tw Cen MT" panose="020B0602020104020603" pitchFamily="34" charset="0"/>
              </a:rPr>
              <a:t>Resmi Gazete’ de</a:t>
            </a:r>
          </a:p>
          <a:p>
            <a:pPr algn="just"/>
            <a:r>
              <a:rPr lang="tr-TR" dirty="0">
                <a:solidFill>
                  <a:schemeClr val="bg1"/>
                </a:solidFill>
                <a:latin typeface="Tw Cen MT" panose="020B0602020104020603" pitchFamily="34" charset="0"/>
              </a:rPr>
              <a:t>Yayımlanarak Riskli</a:t>
            </a:r>
          </a:p>
          <a:p>
            <a:pPr algn="just"/>
            <a:r>
              <a:rPr lang="tr-TR" dirty="0">
                <a:solidFill>
                  <a:schemeClr val="bg1"/>
                </a:solidFill>
                <a:latin typeface="Tw Cen MT" panose="020B0602020104020603" pitchFamily="34" charset="0"/>
              </a:rPr>
              <a:t>Alan ilan edilmiştir. </a:t>
            </a:r>
            <a:endParaRPr lang="tr-TR" dirty="0">
              <a:solidFill>
                <a:schemeClr val="tx1"/>
              </a:solidFill>
              <a:latin typeface="Tw Cen MT" panose="020B0602020104020603" pitchFamily="34" charset="0"/>
            </a:endParaRPr>
          </a:p>
          <a:p>
            <a:pPr algn="just"/>
            <a:endParaRPr lang="tr-TR" dirty="0">
              <a:solidFill>
                <a:schemeClr val="tx1"/>
              </a:solidFill>
              <a:latin typeface="Calibri (Gövde)"/>
            </a:endParaRPr>
          </a:p>
          <a:p>
            <a:pPr algn="just"/>
            <a:endParaRPr lang="tr-TR" dirty="0">
              <a:solidFill>
                <a:schemeClr val="tx1"/>
              </a:solidFill>
              <a:latin typeface="Calibri (Gövde)"/>
            </a:endParaRPr>
          </a:p>
          <a:p>
            <a:pPr algn="just"/>
            <a:endParaRPr lang="tr-TR" dirty="0">
              <a:solidFill>
                <a:schemeClr val="tx1"/>
              </a:solidFill>
              <a:latin typeface="Calibri (Gövde)"/>
            </a:endParaRPr>
          </a:p>
        </p:txBody>
      </p:sp>
      <p:pic>
        <p:nvPicPr>
          <p:cNvPr id="8" name="Picture 3" descr="C:\Users\faruk.yilmaz\Desktop\RRR.JPG"/>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4666829" y="1794881"/>
            <a:ext cx="5064299" cy="4380294"/>
          </a:xfrm>
          <a:prstGeom prst="rect">
            <a:avLst/>
          </a:prstGeom>
          <a:noFill/>
          <a:extLst>
            <a:ext uri="{909E8E84-426E-40DD-AFC4-6F175D3DCCD1}">
              <a14:hiddenFill xmlns:a14="http://schemas.microsoft.com/office/drawing/2010/main">
                <a:solidFill>
                  <a:srgbClr val="FFFFFF"/>
                </a:solidFill>
              </a14:hiddenFill>
            </a:ext>
          </a:extLst>
        </p:spPr>
      </p:pic>
      <p:sp>
        <p:nvSpPr>
          <p:cNvPr id="10" name="Unvan 1">
            <a:extLst>
              <a:ext uri="{FF2B5EF4-FFF2-40B4-BE49-F238E27FC236}">
                <a16:creationId xmlns:a16="http://schemas.microsoft.com/office/drawing/2014/main" id="{CA9C3EB2-354C-4FA9-A5FF-BF74A2B70775}"/>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11" name="Resim 10">
            <a:extLst>
              <a:ext uri="{FF2B5EF4-FFF2-40B4-BE49-F238E27FC236}">
                <a16:creationId xmlns:a16="http://schemas.microsoft.com/office/drawing/2014/main" id="{78E32863-0C1B-42BA-B108-158682A099A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12" name="Resim 11">
            <a:extLst>
              <a:ext uri="{FF2B5EF4-FFF2-40B4-BE49-F238E27FC236}">
                <a16:creationId xmlns:a16="http://schemas.microsoft.com/office/drawing/2014/main" id="{29023A64-772F-4D38-8635-E4C665F7B1EE}"/>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3" name="Dikdörtgen 12">
            <a:extLst>
              <a:ext uri="{FF2B5EF4-FFF2-40B4-BE49-F238E27FC236}">
                <a16:creationId xmlns:a16="http://schemas.microsoft.com/office/drawing/2014/main" id="{FA2C4C9B-9E13-450B-82EE-B4D302580AEA}"/>
              </a:ext>
            </a:extLst>
          </p:cNvPr>
          <p:cNvSpPr/>
          <p:nvPr/>
        </p:nvSpPr>
        <p:spPr>
          <a:xfrm>
            <a:off x="2584080" y="905974"/>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algn="ctr" defTabSz="457200">
              <a:defRPr/>
            </a:pPr>
            <a:r>
              <a:rPr lang="tr-TR" sz="2000" b="1" dirty="0">
                <a:solidFill>
                  <a:schemeClr val="bg1"/>
                </a:solidFill>
                <a:effectLst>
                  <a:outerShdw blurRad="38100" dist="38100" dir="2700000" algn="tl">
                    <a:srgbClr val="000000">
                      <a:alpha val="43137"/>
                    </a:srgbClr>
                  </a:outerShdw>
                </a:effectLst>
                <a:latin typeface="Tw Cen MT" panose="020B0602020104020603" pitchFamily="34" charset="0"/>
              </a:rPr>
              <a:t>NUSAYBİN İLÇESİNDE RİSKLİ ALAN KARARI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Tree>
    <p:extLst>
      <p:ext uri="{BB962C8B-B14F-4D97-AF65-F5344CB8AC3E}">
        <p14:creationId xmlns:p14="http://schemas.microsoft.com/office/powerpoint/2010/main" val="247134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5DCBE8"/>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D57203CC-067D-45C2-A4E8-1CAA0A62CB6A}"/>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a:extLst>
              <a:ext uri="{FF2B5EF4-FFF2-40B4-BE49-F238E27FC236}">
                <a16:creationId xmlns:a16="http://schemas.microsoft.com/office/drawing/2014/main" id="{F322F4BD-C1A2-49FF-81BF-28212E7ACF7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6" name="Resim 5">
            <a:extLst>
              <a:ext uri="{FF2B5EF4-FFF2-40B4-BE49-F238E27FC236}">
                <a16:creationId xmlns:a16="http://schemas.microsoft.com/office/drawing/2014/main" id="{28063105-E788-4A3B-8C26-BAE1CF6CAB4F}"/>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7" name="Dikdörtgen 6">
            <a:extLst>
              <a:ext uri="{FF2B5EF4-FFF2-40B4-BE49-F238E27FC236}">
                <a16:creationId xmlns:a16="http://schemas.microsoft.com/office/drawing/2014/main" id="{F498449A-4F7F-498E-A464-85883D4AFEE5}"/>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lvl="0" algn="ctr" defTabSz="457200" fontAlgn="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NUSAYBİN İLÇESİNDE TOKİ BORÇLANMALARI</a:t>
            </a:r>
          </a:p>
        </p:txBody>
      </p:sp>
      <p:sp>
        <p:nvSpPr>
          <p:cNvPr id="8" name="Metin kutusu 7">
            <a:extLst>
              <a:ext uri="{FF2B5EF4-FFF2-40B4-BE49-F238E27FC236}">
                <a16:creationId xmlns:a16="http://schemas.microsoft.com/office/drawing/2014/main" id="{BA3FE346-B013-4CE6-B821-57FEC3CEB67A}"/>
              </a:ext>
            </a:extLst>
          </p:cNvPr>
          <p:cNvSpPr txBox="1"/>
          <p:nvPr/>
        </p:nvSpPr>
        <p:spPr>
          <a:xfrm>
            <a:off x="2571768" y="1712711"/>
            <a:ext cx="7200000" cy="4524315"/>
          </a:xfrm>
          <a:prstGeom prst="rect">
            <a:avLst/>
          </a:prstGeom>
          <a:blipFill>
            <a:blip r:embed="rId2"/>
            <a:tile tx="0" ty="0" sx="100000" sy="100000" flip="none" algn="tl"/>
          </a:blipFill>
          <a:ln>
            <a:solidFill>
              <a:schemeClr val="dk1">
                <a:hueMod val="94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endParaRPr lang="tr-TR" dirty="0">
              <a:solidFill>
                <a:schemeClr val="bg1"/>
              </a:solidFill>
              <a:latin typeface="Tw Cen MT" panose="020B0602020104020603" pitchFamily="34" charset="0"/>
            </a:endParaRPr>
          </a:p>
          <a:p>
            <a:pPr algn="just"/>
            <a:r>
              <a:rPr lang="tr-TR" dirty="0">
                <a:solidFill>
                  <a:schemeClr val="bg1"/>
                </a:solidFill>
                <a:latin typeface="Tw Cen MT" panose="020B0602020104020603" pitchFamily="34" charset="0"/>
              </a:rPr>
              <a:t>	Bakanlığımız talimatı Müdürlüğümüz veya </a:t>
            </a:r>
            <a:r>
              <a:rPr lang="tr-TR" b="1" dirty="0">
                <a:solidFill>
                  <a:srgbClr val="FF0000"/>
                </a:solidFill>
                <a:latin typeface="Tw Cen MT" panose="020B0602020104020603" pitchFamily="34" charset="0"/>
              </a:rPr>
              <a:t>MUAD</a:t>
            </a:r>
            <a:r>
              <a:rPr lang="tr-TR" dirty="0">
                <a:solidFill>
                  <a:schemeClr val="bg1"/>
                </a:solidFill>
                <a:latin typeface="Tw Cen MT" panose="020B0602020104020603" pitchFamily="34" charset="0"/>
              </a:rPr>
              <a:t> Planlama firması ile TOKİ konut-işyerleri için uzlaşma sağlayıp borçlanan hak sahiplerinden 09/02/2026 tarihi itibarı ile </a:t>
            </a:r>
            <a:r>
              <a:rPr lang="tr-TR" b="1" dirty="0">
                <a:solidFill>
                  <a:srgbClr val="FF0000"/>
                </a:solidFill>
                <a:latin typeface="Tw Cen MT" panose="020B0602020104020603" pitchFamily="34" charset="0"/>
              </a:rPr>
              <a:t>2.371</a:t>
            </a:r>
            <a:r>
              <a:rPr lang="tr-TR" dirty="0">
                <a:solidFill>
                  <a:schemeClr val="bg1"/>
                </a:solidFill>
                <a:latin typeface="Tw Cen MT" panose="020B0602020104020603" pitchFamily="34" charset="0"/>
              </a:rPr>
              <a:t> hak sahibinin borcu </a:t>
            </a:r>
            <a:r>
              <a:rPr lang="tr-TR" b="1" dirty="0">
                <a:solidFill>
                  <a:srgbClr val="FF0000"/>
                </a:solidFill>
                <a:latin typeface="Tw Cen MT" panose="020B0602020104020603" pitchFamily="34" charset="0"/>
              </a:rPr>
              <a:t>ARAAD</a:t>
            </a:r>
            <a:r>
              <a:rPr lang="tr-TR" dirty="0">
                <a:solidFill>
                  <a:schemeClr val="bg1"/>
                </a:solidFill>
                <a:latin typeface="Tw Cen MT" panose="020B0602020104020603" pitchFamily="34" charset="0"/>
              </a:rPr>
              <a:t> bilgi sistemine işlenmiştir.</a:t>
            </a:r>
          </a:p>
          <a:p>
            <a:pPr algn="just"/>
            <a:r>
              <a:rPr lang="tr-TR" dirty="0">
                <a:solidFill>
                  <a:schemeClr val="bg1"/>
                </a:solidFill>
                <a:latin typeface="Tw Cen MT" panose="020B0602020104020603" pitchFamily="34" charset="0"/>
              </a:rPr>
              <a:t>          -Toplam borçlanma 		= </a:t>
            </a:r>
            <a:r>
              <a:rPr lang="tr-TR" b="1" dirty="0">
                <a:solidFill>
                  <a:srgbClr val="FF0000"/>
                </a:solidFill>
                <a:latin typeface="Tw Cen MT" panose="020B0602020104020603" pitchFamily="34" charset="0"/>
              </a:rPr>
              <a:t>242.655.417</a:t>
            </a:r>
            <a:r>
              <a:rPr lang="tr-TR" dirty="0">
                <a:solidFill>
                  <a:schemeClr val="bg1"/>
                </a:solidFill>
                <a:latin typeface="Tw Cen MT" panose="020B0602020104020603" pitchFamily="34" charset="0"/>
              </a:rPr>
              <a:t> TL</a:t>
            </a:r>
          </a:p>
          <a:p>
            <a:pPr algn="just"/>
            <a:r>
              <a:rPr lang="tr-TR" dirty="0">
                <a:solidFill>
                  <a:schemeClr val="bg1"/>
                </a:solidFill>
                <a:latin typeface="Tw Cen MT" panose="020B0602020104020603" pitchFamily="34" charset="0"/>
              </a:rPr>
              <a:t>          -Toplam ödenen      		= </a:t>
            </a:r>
            <a:r>
              <a:rPr lang="tr-TR" b="1" dirty="0">
                <a:solidFill>
                  <a:srgbClr val="FF0000"/>
                </a:solidFill>
                <a:latin typeface="Tw Cen MT" panose="020B0602020104020603" pitchFamily="34" charset="0"/>
              </a:rPr>
              <a:t>158.359.266</a:t>
            </a:r>
            <a:r>
              <a:rPr lang="tr-TR" dirty="0">
                <a:solidFill>
                  <a:schemeClr val="bg1"/>
                </a:solidFill>
                <a:latin typeface="Tw Cen MT" panose="020B0602020104020603" pitchFamily="34" charset="0"/>
              </a:rPr>
              <a:t> TL</a:t>
            </a:r>
          </a:p>
          <a:p>
            <a:pPr algn="just"/>
            <a:r>
              <a:rPr lang="tr-TR" dirty="0">
                <a:solidFill>
                  <a:schemeClr val="bg1"/>
                </a:solidFill>
                <a:latin typeface="Tw Cen MT" panose="020B0602020104020603" pitchFamily="34" charset="0"/>
              </a:rPr>
              <a:t>          -Toplam Gecikmiş ve ödenmeyen =   </a:t>
            </a:r>
            <a:r>
              <a:rPr lang="tr-TR" b="1" dirty="0">
                <a:solidFill>
                  <a:srgbClr val="FF0000"/>
                </a:solidFill>
                <a:latin typeface="Tw Cen MT" panose="020B0602020104020603" pitchFamily="34" charset="0"/>
              </a:rPr>
              <a:t>65.951.550</a:t>
            </a:r>
            <a:r>
              <a:rPr lang="tr-TR" dirty="0">
                <a:solidFill>
                  <a:schemeClr val="bg1"/>
                </a:solidFill>
                <a:latin typeface="Tw Cen MT" panose="020B0602020104020603" pitchFamily="34" charset="0"/>
              </a:rPr>
              <a:t> TL</a:t>
            </a:r>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endParaRPr lang="tr-TR" dirty="0">
              <a:solidFill>
                <a:schemeClr val="tx1"/>
              </a:solidFill>
              <a:latin typeface="Tw Cen MT" panose="020B0602020104020603" pitchFamily="34" charset="0"/>
            </a:endParaRPr>
          </a:p>
          <a:p>
            <a:r>
              <a:rPr lang="tr-TR" dirty="0">
                <a:solidFill>
                  <a:schemeClr val="tx1"/>
                </a:solidFill>
                <a:latin typeface="Tw Cen MT" panose="020B0602020104020603" pitchFamily="34" charset="0"/>
              </a:rPr>
              <a:t> </a:t>
            </a:r>
          </a:p>
          <a:p>
            <a:pPr marL="342900" indent="-342900">
              <a:buFont typeface="Arial" panose="020B0604020202020204" pitchFamily="34" charset="0"/>
              <a:buChar char="•"/>
            </a:pPr>
            <a:endParaRPr lang="tr-TR" dirty="0">
              <a:solidFill>
                <a:schemeClr val="tx1"/>
              </a:solidFill>
            </a:endParaRPr>
          </a:p>
        </p:txBody>
      </p:sp>
    </p:spTree>
    <p:extLst>
      <p:ext uri="{BB962C8B-B14F-4D97-AF65-F5344CB8AC3E}">
        <p14:creationId xmlns:p14="http://schemas.microsoft.com/office/powerpoint/2010/main" val="134934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9 Dikdörtgen"/>
          <p:cNvSpPr/>
          <p:nvPr/>
        </p:nvSpPr>
        <p:spPr>
          <a:xfrm>
            <a:off x="2571768" y="1717451"/>
            <a:ext cx="7200000" cy="4247317"/>
          </a:xfrm>
          <a:prstGeom prst="rect">
            <a:avLst/>
          </a:prstGeom>
          <a:blipFill>
            <a:blip r:embed="rId2"/>
            <a:tile tx="0" ty="0" sx="100000" sy="100000" flip="none" algn="tl"/>
          </a:blipFill>
          <a:ln>
            <a:solidFill>
              <a:schemeClr val="dk1">
                <a:hueMod val="94000"/>
              </a:schemeClr>
            </a:solidFill>
          </a:ln>
        </p:spPr>
        <p:txBody>
          <a:bodyPr wrap="square">
            <a:spAutoFit/>
          </a:bodyPr>
          <a:lstStyle/>
          <a:p>
            <a:pPr algn="just"/>
            <a:r>
              <a:rPr lang="tr-TR" dirty="0">
                <a:solidFill>
                  <a:schemeClr val="bg1"/>
                </a:solidFill>
                <a:latin typeface="Tw Cen MT" panose="020B0602020104020603" pitchFamily="34" charset="0"/>
              </a:rPr>
              <a:t>	Bakanlığımızca yapılan ihale sonucu 30/01/2017 tarihinden 18/11/2019 kadar Hak Sahipliği tespiti, kira listelerin düzenlenmesi, noter kura listelerin hazırlanması ve TOKİ konut-işyerlerinin dağıtımı ihaleyi alan MUAD Planlama Firması tarafından yürütülmüş, Bakanlığımızın 18/11/2019 tarih ve 270928 sayılı yazısı ile Müdürlüğümüz yetkilendirilmiştir.</a:t>
            </a:r>
          </a:p>
          <a:p>
            <a:pPr algn="just"/>
            <a:r>
              <a:rPr lang="tr-TR" dirty="0">
                <a:solidFill>
                  <a:schemeClr val="bg1"/>
                </a:solidFill>
                <a:latin typeface="Tw Cen MT" panose="020B0602020104020603" pitchFamily="34" charset="0"/>
              </a:rPr>
              <a:t>	Bakanlığımız tarafından MUAD Planlama Firmasının hak sahipleri ile imzaladıkları kesin sözleşmeler incelenmiş ve Bakanlığımız talimatı ile Müdürlüğümüzce de söz konusu kesin sözleşmeler incelenerek, sözleşmesi hatalı olanlar, arsa payına borçlanacak ve noter kurasında çıkıp teslim almayan yaklaşık </a:t>
            </a:r>
            <a:r>
              <a:rPr lang="tr-TR" b="1" dirty="0">
                <a:solidFill>
                  <a:srgbClr val="FF0000"/>
                </a:solidFill>
                <a:latin typeface="Tw Cen MT" panose="020B0602020104020603" pitchFamily="34" charset="0"/>
              </a:rPr>
              <a:t>626</a:t>
            </a:r>
            <a:r>
              <a:rPr lang="tr-TR" dirty="0">
                <a:solidFill>
                  <a:schemeClr val="bg1"/>
                </a:solidFill>
                <a:latin typeface="Tw Cen MT" panose="020B0602020104020603" pitchFamily="34" charset="0"/>
              </a:rPr>
              <a:t> vatandaşa tebligat gönderilmiş. Tebligat gidip sözleşmesi güncellenen hak sahiplerinden toplam yaklaşık </a:t>
            </a:r>
            <a:r>
              <a:rPr lang="tr-TR" b="1" dirty="0">
                <a:solidFill>
                  <a:srgbClr val="FF0000"/>
                </a:solidFill>
                <a:latin typeface="Tw Cen MT" panose="020B0602020104020603" pitchFamily="34" charset="0"/>
              </a:rPr>
              <a:t>120</a:t>
            </a:r>
            <a:r>
              <a:rPr lang="tr-TR" dirty="0">
                <a:solidFill>
                  <a:schemeClr val="bg1"/>
                </a:solidFill>
                <a:latin typeface="Tw Cen MT" panose="020B0602020104020603" pitchFamily="34" charset="0"/>
              </a:rPr>
              <a:t> adet konut ve </a:t>
            </a:r>
            <a:r>
              <a:rPr lang="tr-TR" b="1" dirty="0">
                <a:solidFill>
                  <a:srgbClr val="FF0000"/>
                </a:solidFill>
                <a:latin typeface="Tw Cen MT" panose="020B0602020104020603" pitchFamily="34" charset="0"/>
              </a:rPr>
              <a:t>13</a:t>
            </a:r>
            <a:r>
              <a:rPr lang="tr-TR" dirty="0">
                <a:solidFill>
                  <a:schemeClr val="bg1"/>
                </a:solidFill>
                <a:latin typeface="Tw Cen MT" panose="020B0602020104020603" pitchFamily="34" charset="0"/>
              </a:rPr>
              <a:t> adet işyeri geri alınarak başka hak sahiplerine dağıtımı yapılmıştır. Tebligat gidip şu ana kadar uzlaşma sağlamayan yaklaşık </a:t>
            </a:r>
            <a:r>
              <a:rPr lang="tr-TR" b="1" dirty="0">
                <a:solidFill>
                  <a:srgbClr val="FF0000"/>
                </a:solidFill>
                <a:latin typeface="Tw Cen MT" panose="020B0602020104020603" pitchFamily="34" charset="0"/>
              </a:rPr>
              <a:t>160</a:t>
            </a:r>
            <a:r>
              <a:rPr lang="tr-TR" dirty="0">
                <a:solidFill>
                  <a:schemeClr val="bg1"/>
                </a:solidFill>
                <a:latin typeface="Tw Cen MT" panose="020B0602020104020603" pitchFamily="34" charset="0"/>
              </a:rPr>
              <a:t> hak sahibi bulunmakta olup, hak sahiplerinin borcu ARAAD sistemine tanımlanmış olup, resen borçlandırma ile ilgili iş ve işlemler devam etmektedir.</a:t>
            </a:r>
          </a:p>
        </p:txBody>
      </p:sp>
      <p:sp>
        <p:nvSpPr>
          <p:cNvPr id="6" name="Unvan 1">
            <a:extLst>
              <a:ext uri="{FF2B5EF4-FFF2-40B4-BE49-F238E27FC236}">
                <a16:creationId xmlns:a16="http://schemas.microsoft.com/office/drawing/2014/main" id="{A018B030-36EB-48A4-8709-219D15585D19}"/>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7" name="Resim 6">
            <a:extLst>
              <a:ext uri="{FF2B5EF4-FFF2-40B4-BE49-F238E27FC236}">
                <a16:creationId xmlns:a16="http://schemas.microsoft.com/office/drawing/2014/main" id="{463C1286-7CF9-4E45-8321-F7E20EFB657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9" name="Resim 8">
            <a:extLst>
              <a:ext uri="{FF2B5EF4-FFF2-40B4-BE49-F238E27FC236}">
                <a16:creationId xmlns:a16="http://schemas.microsoft.com/office/drawing/2014/main" id="{A7037BA8-A5F8-47D2-8FCC-39FE5EC79F9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a:extLst>
              <a:ext uri="{FF2B5EF4-FFF2-40B4-BE49-F238E27FC236}">
                <a16:creationId xmlns:a16="http://schemas.microsoft.com/office/drawing/2014/main" id="{0911E143-DC44-4DA4-8AE3-CC6647EA78FD}"/>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lvl="0" algn="ctr" defTabSz="457200" fontAlgn="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KENTSEL DÖNÜŞÜM MÜDÜRLÜGÜ OLARAK</a:t>
            </a:r>
          </a:p>
        </p:txBody>
      </p:sp>
    </p:spTree>
    <p:extLst>
      <p:ext uri="{BB962C8B-B14F-4D97-AF65-F5344CB8AC3E}">
        <p14:creationId xmlns:p14="http://schemas.microsoft.com/office/powerpoint/2010/main" val="35702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95172E16-CFA5-447E-89A0-8F8C06EF3BA4}"/>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7" name="Resim 6">
            <a:extLst>
              <a:ext uri="{FF2B5EF4-FFF2-40B4-BE49-F238E27FC236}">
                <a16:creationId xmlns:a16="http://schemas.microsoft.com/office/drawing/2014/main" id="{AC8B3216-8CF1-4236-991B-DA848002644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9" name="Resim 8">
            <a:extLst>
              <a:ext uri="{FF2B5EF4-FFF2-40B4-BE49-F238E27FC236}">
                <a16:creationId xmlns:a16="http://schemas.microsoft.com/office/drawing/2014/main" id="{2943E5A6-A971-473F-BAFB-51F7613BF36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a:extLst>
              <a:ext uri="{FF2B5EF4-FFF2-40B4-BE49-F238E27FC236}">
                <a16:creationId xmlns:a16="http://schemas.microsoft.com/office/drawing/2014/main" id="{E455E551-83C8-49E4-AD1B-4D835C45CEAC}"/>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lvl="0" algn="ctr" defTabSz="457200" fontAlgn="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KENTSEL DÖNÜŞÜM MÜDÜRLÜGÜ OLARAK</a:t>
            </a:r>
          </a:p>
        </p:txBody>
      </p:sp>
      <p:sp>
        <p:nvSpPr>
          <p:cNvPr id="12" name="9 Dikdörtgen">
            <a:extLst>
              <a:ext uri="{FF2B5EF4-FFF2-40B4-BE49-F238E27FC236}">
                <a16:creationId xmlns:a16="http://schemas.microsoft.com/office/drawing/2014/main" id="{79CFCE88-EA3E-4A6D-A9DD-D31681E06619}"/>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algn="just"/>
            <a:r>
              <a:rPr lang="tr-TR" dirty="0">
                <a:solidFill>
                  <a:schemeClr val="bg1"/>
                </a:solidFill>
                <a:latin typeface="Tw Cen MT" panose="020B0602020104020603" pitchFamily="34" charset="0"/>
              </a:rPr>
              <a:t>	Mardin İli Nusaybin İlçesi </a:t>
            </a:r>
            <a:r>
              <a:rPr lang="tr-TR" b="1" dirty="0">
                <a:solidFill>
                  <a:srgbClr val="FF0000"/>
                </a:solidFill>
                <a:latin typeface="Tw Cen MT" panose="020B0602020104020603" pitchFamily="34" charset="0"/>
              </a:rPr>
              <a:t>52</a:t>
            </a:r>
            <a:r>
              <a:rPr lang="tr-TR" dirty="0">
                <a:solidFill>
                  <a:schemeClr val="bg1"/>
                </a:solidFill>
                <a:latin typeface="Tw Cen MT" panose="020B0602020104020603" pitchFamily="34" charset="0"/>
              </a:rPr>
              <a:t> Dükkânlı Ticaret Merkezi İnşaatı İle Altyapı Ve Çevre Düzenlenmesi İşi kapsamında toplam satılabilir </a:t>
            </a:r>
            <a:r>
              <a:rPr lang="tr-TR" b="1" dirty="0">
                <a:solidFill>
                  <a:srgbClr val="FF0000"/>
                </a:solidFill>
                <a:latin typeface="Tw Cen MT" panose="020B0602020104020603" pitchFamily="34" charset="0"/>
              </a:rPr>
              <a:t>52</a:t>
            </a:r>
            <a:r>
              <a:rPr lang="tr-TR" dirty="0">
                <a:solidFill>
                  <a:schemeClr val="bg1"/>
                </a:solidFill>
                <a:latin typeface="Tw Cen MT" panose="020B0602020104020603" pitchFamily="34" charset="0"/>
              </a:rPr>
              <a:t> adet </a:t>
            </a:r>
            <a:r>
              <a:rPr lang="tr-TR" b="1" dirty="0">
                <a:solidFill>
                  <a:srgbClr val="FF0000"/>
                </a:solidFill>
                <a:latin typeface="Tw Cen MT" panose="020B0602020104020603" pitchFamily="34" charset="0"/>
              </a:rPr>
              <a:t>4.203 </a:t>
            </a:r>
            <a:r>
              <a:rPr lang="tr-TR" dirty="0">
                <a:solidFill>
                  <a:schemeClr val="bg1"/>
                </a:solidFill>
                <a:latin typeface="Tw Cen MT" panose="020B0602020104020603" pitchFamily="34" charset="0"/>
              </a:rPr>
              <a:t>m2’lik işyerleri yapılmış, Başkanlığımız talimatı ile duyuru yapılarak talepler alınmıştır.</a:t>
            </a:r>
          </a:p>
          <a:p>
            <a:pPr algn="just"/>
            <a:r>
              <a:rPr lang="tr-TR" dirty="0">
                <a:solidFill>
                  <a:schemeClr val="bg1"/>
                </a:solidFill>
                <a:latin typeface="Tw Cen MT" panose="020B0602020104020603" pitchFamily="34" charset="0"/>
              </a:rPr>
              <a:t>Başkanlığımızın talimatları doğrultusunda hak sahiplerine dağıtımlar yapılacaktır.</a:t>
            </a: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p:txBody>
      </p:sp>
      <p:pic>
        <p:nvPicPr>
          <p:cNvPr id="6" name="Resim 5" descr="C:\Users\ebiyikoglu.TOKI\Desktop\mardin foto\NUSAYBİN 52 DÜKKN-FOTOĞRAFLARRR\IMG_20221204_1227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2401" y="3480626"/>
            <a:ext cx="6927832" cy="2678400"/>
          </a:xfrm>
          <a:prstGeom prst="rect">
            <a:avLst/>
          </a:prstGeom>
          <a:noFill/>
          <a:ln>
            <a:noFill/>
          </a:ln>
        </p:spPr>
      </p:pic>
    </p:spTree>
    <p:extLst>
      <p:ext uri="{BB962C8B-B14F-4D97-AF65-F5344CB8AC3E}">
        <p14:creationId xmlns:p14="http://schemas.microsoft.com/office/powerpoint/2010/main" val="340272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E00C7B4-0810-48B7-B154-24B09B1E2B41}"/>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6" name="Resim 5">
            <a:extLst>
              <a:ext uri="{FF2B5EF4-FFF2-40B4-BE49-F238E27FC236}">
                <a16:creationId xmlns:a16="http://schemas.microsoft.com/office/drawing/2014/main" id="{B5169BA2-1527-4678-A1F5-CA5F9C2624F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a:extLst>
              <a:ext uri="{FF2B5EF4-FFF2-40B4-BE49-F238E27FC236}">
                <a16:creationId xmlns:a16="http://schemas.microsoft.com/office/drawing/2014/main" id="{37C5177F-B2DF-48CD-AA88-49CCB85B308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1E5D129C-3371-4E10-B1D9-C41DE2736449}"/>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lvl="0" algn="ctr" defTabSz="457200" fontAlgn="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KENTSEL DÖNÜŞÜM MÜDÜRLÜGÜ OLARAK</a:t>
            </a:r>
          </a:p>
        </p:txBody>
      </p:sp>
      <p:sp>
        <p:nvSpPr>
          <p:cNvPr id="10" name="9 Dikdörtgen">
            <a:extLst>
              <a:ext uri="{FF2B5EF4-FFF2-40B4-BE49-F238E27FC236}">
                <a16:creationId xmlns:a16="http://schemas.microsoft.com/office/drawing/2014/main" id="{356E1F67-B5F6-4EC8-AA0F-9904A3E55CF5}"/>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*Arsası TOKİ alanında kalıp konut &amp; işyeri için uzlaşma sağlayan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2.422</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*Tapusuz - işgalci olup uzlaşma sağlayan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74</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*Proje dışında arsası kalıp uzlaşma sağlayan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477</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 </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*Trampa için uzlaşma sağlayan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138</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 </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t>
            </a:r>
            <a:r>
              <a:rPr kumimoji="0" lang="tr-TR" sz="1800" b="0" i="0" u="sng"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Nakdi ödeme için uzlaşma sağlayan 						:   </a:t>
            </a:r>
            <a:r>
              <a:rPr kumimoji="0" lang="tr-TR" sz="1800" b="0" i="0" u="sng"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103</a:t>
            </a:r>
            <a:r>
              <a:rPr kumimoji="0" lang="tr-TR" sz="1800" b="0" i="0" u="sng"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a:t>
            </a:r>
            <a:r>
              <a:rPr kumimoji="0" lang="tr-TR" sz="1800" b="1"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TOPLAM Uzlaşma sağlanan							:3.214 kişi</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endParaRP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*Uzlaşma sağlamayıp nakdi ödeme talebinde bulunan yaklaşık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380</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*Nakdi ödemesi yapılan yaklaşık 							:   </a:t>
            </a:r>
            <a:r>
              <a:rPr kumimoji="0" lang="tr-TR" sz="1800" b="0" i="0" u="none" strike="noStrike" kern="0" cap="none" spc="0" normalizeH="0" baseline="0" noProof="0" dirty="0">
                <a:ln>
                  <a:noFill/>
                </a:ln>
                <a:solidFill>
                  <a:srgbClr val="FF0000"/>
                </a:solidFill>
                <a:effectLst/>
                <a:uLnTx/>
                <a:uFillTx/>
                <a:latin typeface="Tw Cen MT" panose="020B0602020104020603" pitchFamily="34" charset="0"/>
                <a:ea typeface="+mn-ea"/>
                <a:cs typeface="Times New Roman" panose="02020603050405020304" pitchFamily="18" charset="0"/>
              </a:rPr>
              <a:t>103</a:t>
            </a: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 kişi</a:t>
            </a:r>
          </a:p>
          <a:p>
            <a:pPr marR="0" lvl="0" algn="l" defTabSz="457200" rtl="0" eaLnBrk="1" fontAlgn="t" latinLnBrk="0" hangingPunct="1">
              <a:lnSpc>
                <a:spcPct val="100000"/>
              </a:lnSpc>
              <a:spcBef>
                <a:spcPts val="0"/>
              </a:spcBef>
              <a:spcAft>
                <a:spcPts val="0"/>
              </a:spcAft>
              <a:buClrTx/>
              <a:buSzTx/>
              <a:tabLst/>
              <a:defRPr/>
            </a:pPr>
            <a:r>
              <a:rPr kumimoji="0" lang="tr-TR" sz="1800" b="0" i="0" u="none" strike="noStrike" kern="0" cap="none" spc="0" normalizeH="0" baseline="0" noProof="0" dirty="0">
                <a:ln>
                  <a:noFill/>
                </a:ln>
                <a:solidFill>
                  <a:prstClr val="black"/>
                </a:solidFill>
                <a:effectLst/>
                <a:uLnTx/>
                <a:uFillTx/>
                <a:latin typeface="Tw Cen MT" panose="020B0602020104020603" pitchFamily="34" charset="0"/>
                <a:ea typeface="+mn-ea"/>
                <a:cs typeface="Times New Roman" panose="02020603050405020304" pitchFamily="18" charset="0"/>
              </a:rPr>
              <a:t>*Danıştay 6. Dairesinin 2022 tarihinde Riskli Alandaki ‘18. madde’ İmar uygulamasını iptal etmesi nedeni ile ödemeler geçici olarak durdurulmuştur.</a:t>
            </a:r>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31217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454322" y="1072144"/>
            <a:ext cx="7560000" cy="3960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BİLGİ TEKNOLOJİLERİ, İNSAN KAYNAKLARI VE DESTEK HİZMETLERİ 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64719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6D9987B-EA05-4304-8226-D444014B8A45}"/>
              </a:ext>
            </a:extLst>
          </p:cNvPr>
          <p:cNvSpPr txBox="1">
            <a:spLocks/>
          </p:cNvSpPr>
          <p:nvPr/>
        </p:nvSpPr>
        <p:spPr>
          <a:xfrm rot="16200000">
            <a:off x="-2891298" y="3300626"/>
            <a:ext cx="6480000" cy="360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ALTYAPI VE KENTSEL DÖNÜŞÜM HİZ.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6" name="Resim 5">
            <a:extLst>
              <a:ext uri="{FF2B5EF4-FFF2-40B4-BE49-F238E27FC236}">
                <a16:creationId xmlns:a16="http://schemas.microsoft.com/office/drawing/2014/main" id="{62E5FB5C-9D8F-4087-9122-2FB70FEAE3C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a:extLst>
              <a:ext uri="{FF2B5EF4-FFF2-40B4-BE49-F238E27FC236}">
                <a16:creationId xmlns:a16="http://schemas.microsoft.com/office/drawing/2014/main" id="{17E61A92-B0AE-49A8-846F-D7FDC0A8D98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C8E85158-404D-44DB-A616-AED1F1B0BF53}"/>
              </a:ext>
            </a:extLst>
          </p:cNvPr>
          <p:cNvSpPr/>
          <p:nvPr/>
        </p:nvSpPr>
        <p:spPr>
          <a:xfrm>
            <a:off x="2571768" y="912177"/>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lvl="0" algn="ctr" defTabSz="457200" fontAlgn="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cs typeface="Times New Roman" panose="02020603050405020304" pitchFamily="18" charset="0"/>
              </a:rPr>
              <a:t>KENTSEL DÖNÜŞÜM MÜDÜRLÜGÜ OLARAK</a:t>
            </a:r>
          </a:p>
        </p:txBody>
      </p:sp>
      <p:sp>
        <p:nvSpPr>
          <p:cNvPr id="10" name="9 Dikdörtgen">
            <a:extLst>
              <a:ext uri="{FF2B5EF4-FFF2-40B4-BE49-F238E27FC236}">
                <a16:creationId xmlns:a16="http://schemas.microsoft.com/office/drawing/2014/main" id="{51DDD100-632F-4861-AD1E-7DF85D60B886}"/>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NUSAYBİN  RİSKLİ ALAN KİRA YARDIM BİLGİLERİ</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Yılı</a:t>
            </a: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Kira Tutarı</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2017										:  39.438.265 TL</a:t>
            </a:r>
          </a:p>
          <a:p>
            <a:pPr marL="0" marR="0" lvl="0" indent="0" algn="l" defTabSz="457200" rtl="0" eaLnBrk="1" fontAlgn="t"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2018										:  83.369.580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2019										:  10.464.736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2020-2021(Ek Kira)							:  23.861.284 TL</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TOPLAM</a:t>
            </a:r>
            <a:r>
              <a:rPr kumimoji="0" lang="tr-TR" sz="1800" b="0"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:157.133.866  TL </a:t>
            </a:r>
            <a:endParaRPr lang="tr-TR" dirty="0">
              <a:solidFill>
                <a:srgbClr val="FF0000"/>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a:p>
            <a:pPr algn="just"/>
            <a:endParaRPr lang="tr-TR"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96308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İMAR VE PLANLAMA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60377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p:cNvSpPr/>
          <p:nvPr/>
        </p:nvSpPr>
        <p:spPr>
          <a:xfrm>
            <a:off x="2571768" y="915125"/>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ŞUBEMİZCE YAPILAN İŞ VE İŞLEMLER</a:t>
            </a:r>
          </a:p>
        </p:txBody>
      </p:sp>
      <p:sp>
        <p:nvSpPr>
          <p:cNvPr id="12" name="Unvan 1"/>
          <p:cNvSpPr txBox="1">
            <a:spLocks/>
          </p:cNvSpPr>
          <p:nvPr/>
        </p:nvSpPr>
        <p:spPr>
          <a:xfrm rot="16200000">
            <a:off x="-2361348" y="3718572"/>
            <a:ext cx="5336972"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İMAR VE PLANLAMA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7940C5FE-BBF3-4053-9856-2C07111373EE}"/>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İŞ</a:t>
            </a:r>
            <a:r>
              <a:rPr lang="tr-TR" sz="1800" b="1" i="0" u="sng" strike="noStrike" kern="1200" baseline="0" dirty="0">
                <a:solidFill>
                  <a:srgbClr val="000000"/>
                </a:solidFill>
                <a:effectLst/>
                <a:latin typeface="Tw Cen MT" panose="020B0602020104020603" pitchFamily="34" charset="0"/>
                <a:cs typeface="Times New Roman" panose="02020603050405020304" pitchFamily="18" charset="0"/>
              </a:rPr>
              <a:t> VE İŞLEMLER</a:t>
            </a:r>
            <a:endParaRPr lang="tr-TR" sz="1800" b="0" i="0" u="sng" strike="noStrike" dirty="0">
              <a:effectLst/>
              <a:latin typeface="Arial" panose="020B0604020202020204" pitchFamily="34" charset="0"/>
            </a:endParaRPr>
          </a:p>
          <a:p>
            <a:pPr marL="0"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a:t>
            </a:r>
          </a:p>
          <a:p>
            <a:pPr marL="0" rtl="0" eaLnBrk="1" fontAlgn="t" latinLnBrk="0" hangingPunct="1">
              <a:spcBef>
                <a:spcPts val="0"/>
              </a:spcBef>
              <a:spcAft>
                <a:spcPts val="0"/>
              </a:spcAft>
            </a:pPr>
            <a:r>
              <a:rPr lang="tr-TR" b="1" dirty="0">
                <a:solidFill>
                  <a:srgbClr val="000000"/>
                </a:solidFill>
                <a:latin typeface="Tw Cen MT" panose="020B0602020104020603" pitchFamily="34" charset="0"/>
                <a:cs typeface="Times New Roman" panose="02020603050405020304" pitchFamily="18" charset="0"/>
              </a:rPr>
              <a:t>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2025 YILI</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2026 YILI</a:t>
            </a:r>
            <a:endParaRPr lang="tr-TR" sz="1800" b="0" i="0" u="sng" strike="noStrike" dirty="0">
              <a:effectLst/>
              <a:latin typeface="Arial" panose="020B0604020202020204" pitchFamily="34"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Kurum Görüşleri, İmar Barışı İşlemleri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834</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59</a:t>
            </a:r>
            <a:endParaRPr lang="tr-TR" sz="1800" b="1" i="0" u="none" strike="noStrike" dirty="0">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Jeolojik Etüt Raporlarının İncelenmesi,</a:t>
            </a: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Onaylanması ve Diğer İşlemler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16</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9</a:t>
            </a:r>
            <a:endParaRPr lang="tr-TR" sz="1800" b="1" i="0" u="none" strike="noStrike" dirty="0">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Düzenlenen</a:t>
            </a:r>
            <a:r>
              <a:rPr lang="tr-TR" sz="1800" b="0" i="0" u="none" strike="noStrike" kern="1200" baseline="0" dirty="0">
                <a:solidFill>
                  <a:srgbClr val="000000"/>
                </a:solidFill>
                <a:effectLst/>
                <a:latin typeface="Tw Cen MT" panose="020B0602020104020603" pitchFamily="34" charset="0"/>
                <a:cs typeface="Times New Roman" panose="02020603050405020304" pitchFamily="18" charset="0"/>
              </a:rPr>
              <a:t>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Yapı Ruhsatı,</a:t>
            </a:r>
          </a:p>
          <a:p>
            <a:pPr marL="0" algn="l" rtl="0" eaLnBrk="1" fontAlgn="t" latinLnBrk="0" hangingPunct="1">
              <a:spcBef>
                <a:spcPts val="0"/>
              </a:spcBef>
              <a:spcAft>
                <a:spcPts val="0"/>
              </a:spcAft>
            </a:pPr>
            <a:r>
              <a:rPr lang="tr-TR" sz="1800" b="0" i="0" u="sng" strike="noStrike" kern="1200" dirty="0">
                <a:solidFill>
                  <a:srgbClr val="000000"/>
                </a:solidFill>
                <a:effectLst/>
                <a:latin typeface="Tw Cen MT" panose="020B0602020104020603" pitchFamily="34" charset="0"/>
                <a:cs typeface="Times New Roman" panose="02020603050405020304" pitchFamily="18" charset="0"/>
              </a:rPr>
              <a:t>Yapı İnşaat İzin Belgesi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0" i="0" u="sng"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20</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		</a:t>
            </a:r>
            <a:r>
              <a:rPr lang="tr-TR" sz="1800" b="0" i="0" u="sng" strike="noStrike" kern="1200" dirty="0">
                <a:solidFill>
                  <a:srgbClr val="000000"/>
                </a:solidFill>
                <a:effectLst/>
                <a:latin typeface="Tw Cen MT" panose="020B0602020104020603" pitchFamily="34" charset="0"/>
                <a:cs typeface="Times New Roman" panose="02020603050405020304" pitchFamily="18" charset="0"/>
              </a:rPr>
              <a:t>        </a:t>
            </a:r>
            <a:r>
              <a:rPr lang="tr-TR" sz="1800" b="1" i="0" u="sng" strike="noStrike" kern="1200" dirty="0">
                <a:solidFill>
                  <a:srgbClr val="000000"/>
                </a:solidFill>
                <a:effectLst/>
                <a:latin typeface="Tw Cen MT" panose="020B0602020104020603" pitchFamily="34" charset="0"/>
                <a:cs typeface="Times New Roman" panose="02020603050405020304" pitchFamily="18" charset="0"/>
              </a:rPr>
              <a:t>0</a:t>
            </a:r>
            <a:endParaRPr lang="tr-TR" sz="1800" b="1" i="0" u="sng"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TOPLAM				    870		       68</a:t>
            </a:r>
          </a:p>
          <a:p>
            <a:pPr marL="0" algn="l" rtl="0" eaLnBrk="1" fontAlgn="t" latinLnBrk="0" hangingPunct="1">
              <a:spcBef>
                <a:spcPts val="0"/>
              </a:spcBef>
              <a:spcAft>
                <a:spcPts val="0"/>
              </a:spcAft>
            </a:pPr>
            <a:endParaRPr lang="tr-TR" b="1" dirty="0">
              <a:solidFill>
                <a:srgbClr val="FF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53613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PROJE VE YAPIM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3625307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09584"/>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FAALİYETLER İCMALİ</a:t>
            </a:r>
          </a:p>
        </p:txBody>
      </p:sp>
      <p:sp>
        <p:nvSpPr>
          <p:cNvPr id="10" name="9 Dikdörtgen">
            <a:extLst>
              <a:ext uri="{FF2B5EF4-FFF2-40B4-BE49-F238E27FC236}">
                <a16:creationId xmlns:a16="http://schemas.microsoft.com/office/drawing/2014/main" id="{57AD6171-4AED-4920-8E73-24CA67CA2526}"/>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YAPILAN İŞ VE İŞLEMLER	2022     2023        2024      2025     2026</a:t>
            </a: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err="1">
                <a:ln>
                  <a:noFill/>
                </a:ln>
                <a:solidFill>
                  <a:prstClr val="black"/>
                </a:solidFill>
                <a:effectLst/>
                <a:uLnTx/>
                <a:uFillTx/>
                <a:latin typeface="Tw Cen MT" panose="020B0602020104020603" pitchFamily="34" charset="0"/>
                <a:cs typeface="Times New Roman" panose="02020603050405020304" pitchFamily="18" charset="0"/>
              </a:rPr>
              <a:t>Öd.Tem.Esas</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err="1">
                <a:ln>
                  <a:noFill/>
                </a:ln>
                <a:solidFill>
                  <a:prstClr val="black"/>
                </a:solidFill>
                <a:effectLst/>
                <a:uLnTx/>
                <a:uFillTx/>
                <a:latin typeface="Tw Cen MT" panose="020B0602020104020603" pitchFamily="34" charset="0"/>
                <a:cs typeface="Times New Roman" panose="02020603050405020304" pitchFamily="18" charset="0"/>
              </a:rPr>
              <a:t>Tah.Bed.Hes</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:112        101            28        52          3</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Yak. Mal. Haz.				:  69          32              4        12          1</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Teknik Eleman Görev.		:  63        117            16      105          7</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Teknik Rapor Hazırlanması</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59        591            32        55          0</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TOPLAM					:303         841             80      224         21</a:t>
            </a: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sz="1800" b="1" i="0" u="sng"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44568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19196"/>
            <a:ext cx="7266956"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0" name="9 Dikdörtgen">
            <a:extLst>
              <a:ext uri="{FF2B5EF4-FFF2-40B4-BE49-F238E27FC236}">
                <a16:creationId xmlns:a16="http://schemas.microsoft.com/office/drawing/2014/main" id="{15FF9D0A-D504-442F-A22D-DA5D0E9C8B90}"/>
              </a:ext>
            </a:extLst>
          </p:cNvPr>
          <p:cNvSpPr/>
          <p:nvPr/>
        </p:nvSpPr>
        <p:spPr>
          <a:xfrm>
            <a:off x="2571768" y="1717451"/>
            <a:ext cx="7200000" cy="4555093"/>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rPr>
              <a:t>YAPIM ve ONARIM İŞLERİ  </a:t>
            </a:r>
            <a:r>
              <a:rPr kumimoji="0" lang="tr-TR" b="1" i="0" u="sng" strike="noStrike" kern="1200" cap="none" spc="0" normalizeH="0" baseline="0" noProof="0" dirty="0">
                <a:ln>
                  <a:noFill/>
                </a:ln>
                <a:solidFill>
                  <a:prstClr val="black"/>
                </a:solidFill>
                <a:effectLst/>
                <a:uLnTx/>
                <a:uFillTx/>
                <a:latin typeface="Tw Cen MT" panose="020B0602020104020603" pitchFamily="34" charset="0"/>
              </a:rPr>
              <a:t>İş Türü  </a:t>
            </a:r>
            <a:r>
              <a:rPr kumimoji="0" lang="tr-TR" b="1" i="0" u="sng" strike="noStrike" kern="1200" cap="none" spc="0" normalizeH="0" baseline="0" noProof="0" dirty="0" err="1">
                <a:ln>
                  <a:noFill/>
                </a:ln>
                <a:solidFill>
                  <a:prstClr val="black"/>
                </a:solidFill>
                <a:effectLst/>
                <a:uLnTx/>
                <a:uFillTx/>
                <a:latin typeface="Tw Cen MT" panose="020B0602020104020603" pitchFamily="34" charset="0"/>
              </a:rPr>
              <a:t>Söz.Bedeli</a:t>
            </a:r>
            <a:r>
              <a:rPr kumimoji="0" lang="tr-TR" b="1" i="0" u="sng" strike="noStrike" kern="1200" cap="none" spc="0" normalizeH="0" baseline="0" noProof="0" dirty="0">
                <a:ln>
                  <a:noFill/>
                </a:ln>
                <a:solidFill>
                  <a:prstClr val="black"/>
                </a:solidFill>
                <a:effectLst/>
                <a:uLnTx/>
                <a:uFillTx/>
                <a:latin typeface="Tw Cen MT" panose="020B0602020104020603" pitchFamily="34" charset="0"/>
              </a:rPr>
              <a:t>	   Bitiş Tarihi</a:t>
            </a:r>
            <a:endParaRPr kumimoji="0" lang="tr-TR" b="0" i="0" u="sng" strike="noStrike" kern="1200" cap="none" spc="0" normalizeH="0" baseline="0" noProof="0" dirty="0">
              <a:ln>
                <a:noFill/>
              </a:ln>
              <a:solidFill>
                <a:prstClr val="black"/>
              </a:solidFill>
              <a:effectLst/>
              <a:uLnTx/>
              <a:uFillTx/>
              <a:latin typeface="Tw Cen MT" panose="020B0602020104020603" pitchFamily="34" charset="0"/>
            </a:endParaRPr>
          </a:p>
          <a:p>
            <a:pPr fontAlgn="ctr">
              <a:defRPr/>
            </a:pPr>
            <a:endParaRPr kumimoji="0" lang="tr-TR" sz="1600" b="0" i="0" u="none" strike="noStrike" kern="1200" cap="none" spc="0" normalizeH="0" baseline="0" noProof="0" dirty="0">
              <a:ln>
                <a:noFill/>
              </a:ln>
              <a:solidFill>
                <a:prstClr val="black"/>
              </a:solidFill>
              <a:effectLst/>
              <a:uLnTx/>
              <a:uFillTx/>
              <a:latin typeface="Tw Cen MT" panose="020B0602020104020603" pitchFamily="34" charset="0"/>
            </a:endParaRPr>
          </a:p>
          <a:p>
            <a:pPr fontAlgn="ctr">
              <a:defRPr/>
            </a:pPr>
            <a:endParaRPr lang="tr-TR" sz="1600" dirty="0">
              <a:solidFill>
                <a:prstClr val="black"/>
              </a:solidFill>
              <a:latin typeface="Tw Cen MT" panose="020B0602020104020603" pitchFamily="34" charset="0"/>
            </a:endParaRPr>
          </a:p>
          <a:p>
            <a:pPr fontAlgn="ctr">
              <a:defRPr/>
            </a:pPr>
            <a:endParaRPr kumimoji="0" lang="tr-TR" sz="1600" b="0" i="0" u="none" strike="noStrike" kern="1200" cap="none" spc="0" normalizeH="0" baseline="0" noProof="0" dirty="0">
              <a:ln>
                <a:noFill/>
              </a:ln>
              <a:solidFill>
                <a:prstClr val="black"/>
              </a:solidFill>
              <a:effectLst/>
              <a:uLnTx/>
              <a:uFillTx/>
              <a:latin typeface="Tw Cen MT" panose="020B0602020104020603" pitchFamily="34" charset="0"/>
            </a:endParaRPr>
          </a:p>
          <a:p>
            <a:pPr fontAlgn="ctr">
              <a:defRPr/>
            </a:pP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rPr>
              <a:t>-</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rPr>
              <a:t>CSB İl Md. </a:t>
            </a:r>
            <a:r>
              <a:rPr kumimoji="0" lang="tr-TR" sz="1200" b="1" i="0" u="none" strike="noStrike" kern="1200" cap="none" spc="0" normalizeH="0" baseline="0" noProof="0" dirty="0">
                <a:ln>
                  <a:noFill/>
                </a:ln>
                <a:solidFill>
                  <a:prstClr val="black"/>
                </a:solidFill>
                <a:effectLst/>
                <a:uLnTx/>
                <a:uFillTx/>
                <a:latin typeface="Tw Cen MT" panose="020B0602020104020603" pitchFamily="34" charset="0"/>
              </a:rPr>
              <a:t>Hizmet Binası İşi             </a:t>
            </a:r>
            <a:r>
              <a:rPr kumimoji="0" lang="tr-TR" sz="1600" b="1" i="0" u="none" strike="noStrike" kern="1200" cap="none" spc="0" normalizeH="0" baseline="0" noProof="0" dirty="0">
                <a:ln>
                  <a:noFill/>
                </a:ln>
                <a:solidFill>
                  <a:prstClr val="black"/>
                </a:solidFill>
                <a:effectLst/>
                <a:uLnTx/>
                <a:uFillTx/>
                <a:latin typeface="Tw Cen MT" panose="020B0602020104020603" pitchFamily="34" charset="0"/>
              </a:rPr>
              <a:t>Yapım      </a:t>
            </a:r>
            <a:r>
              <a:rPr lang="tr-TR" sz="1600" b="1" dirty="0">
                <a:solidFill>
                  <a:srgbClr val="FF0000"/>
                </a:solidFill>
                <a:latin typeface="Tw Cen MT" panose="020B0602020104020603" pitchFamily="34" charset="0"/>
              </a:rPr>
              <a:t>117.666.000</a:t>
            </a:r>
            <a:r>
              <a:rPr kumimoji="0" lang="tr-TR" sz="1600" b="0" i="0" u="none" strike="noStrike" kern="1200" cap="none" spc="0" normalizeH="0" baseline="0" noProof="0" dirty="0">
                <a:ln>
                  <a:noFill/>
                </a:ln>
                <a:solidFill>
                  <a:prstClr val="black"/>
                </a:solidFill>
                <a:effectLst/>
                <a:uLnTx/>
                <a:uFillTx/>
                <a:latin typeface="Tw Cen MT" panose="020B0602020104020603" pitchFamily="34" charset="0"/>
              </a:rPr>
              <a:t>     2025</a:t>
            </a:r>
            <a:r>
              <a:rPr kumimoji="0" lang="tr-TR" sz="1600" b="0" i="0" u="none" strike="noStrike" kern="1200" cap="none" spc="0" normalizeH="0" noProof="0" dirty="0">
                <a:ln>
                  <a:noFill/>
                </a:ln>
                <a:solidFill>
                  <a:prstClr val="black"/>
                </a:solidFill>
                <a:effectLst/>
                <a:uLnTx/>
                <a:uFillTx/>
                <a:latin typeface="Tw Cen MT" panose="020B0602020104020603" pitchFamily="34" charset="0"/>
              </a:rPr>
              <a:t> </a:t>
            </a:r>
            <a:r>
              <a:rPr kumimoji="0" lang="tr-TR" sz="1200" b="1" i="0" u="none" strike="noStrike" kern="1200" cap="none" spc="0" normalizeH="0" noProof="0" dirty="0">
                <a:ln>
                  <a:noFill/>
                </a:ln>
                <a:solidFill>
                  <a:prstClr val="black"/>
                </a:solidFill>
                <a:effectLst/>
                <a:uLnTx/>
                <a:uFillTx/>
                <a:latin typeface="Tw Cen MT" panose="020B0602020104020603" pitchFamily="34" charset="0"/>
              </a:rPr>
              <a:t>Geçici Kabul Yapıldı</a:t>
            </a:r>
            <a:endParaRPr lang="tr-TR" sz="1200" b="1" i="1" cap="all" dirty="0">
              <a:solidFill>
                <a:schemeClr val="bg1"/>
              </a:solidFill>
              <a:latin typeface="Tw Cen MT" panose="020B0602020104020603" pitchFamily="34" charset="0"/>
              <a:cs typeface="Calibri" panose="020F0502020204030204" pitchFamily="34" charset="0"/>
            </a:endParaRPr>
          </a:p>
          <a:p>
            <a:pPr defTabSz="457200" fontAlgn="ctr">
              <a:defRPr/>
            </a:pPr>
            <a:endParaRPr lang="tr-TR" sz="1600" noProof="0" dirty="0">
              <a:solidFill>
                <a:prstClr val="black"/>
              </a:solidFill>
              <a:latin typeface="Tw Cen MT" panose="020B0602020104020603" pitchFamily="34" charset="0"/>
            </a:endParaRPr>
          </a:p>
          <a:p>
            <a:pPr defTabSz="457200" fontAlgn="ctr">
              <a:defRPr/>
            </a:pPr>
            <a:r>
              <a:rPr lang="tr-TR" sz="1600" noProof="0" dirty="0">
                <a:solidFill>
                  <a:prstClr val="black"/>
                </a:solidFill>
                <a:latin typeface="Tw Cen MT" panose="020B0602020104020603" pitchFamily="34" charset="0"/>
              </a:rPr>
              <a:t>-</a:t>
            </a:r>
            <a:r>
              <a:rPr lang="tr-TR" sz="1600" b="1" noProof="0" dirty="0">
                <a:solidFill>
                  <a:prstClr val="black"/>
                </a:solidFill>
                <a:latin typeface="Tw Cen MT" panose="020B0602020104020603" pitchFamily="34" charset="0"/>
              </a:rPr>
              <a:t>Yeşili </a:t>
            </a:r>
            <a:r>
              <a:rPr lang="tr-TR" sz="1200" b="1" noProof="0" dirty="0">
                <a:solidFill>
                  <a:prstClr val="black"/>
                </a:solidFill>
                <a:latin typeface="Tw Cen MT" panose="020B0602020104020603" pitchFamily="34" charset="0"/>
              </a:rPr>
              <a:t>Kentsel</a:t>
            </a:r>
            <a:r>
              <a:rPr lang="tr-TR" sz="1600" b="1" noProof="0" dirty="0">
                <a:solidFill>
                  <a:prstClr val="black"/>
                </a:solidFill>
                <a:latin typeface="Tw Cen MT" panose="020B0602020104020603" pitchFamily="34" charset="0"/>
              </a:rPr>
              <a:t> </a:t>
            </a:r>
            <a:r>
              <a:rPr lang="tr-TR" sz="1200" b="1" noProof="0" dirty="0">
                <a:solidFill>
                  <a:prstClr val="black"/>
                </a:solidFill>
                <a:latin typeface="Tw Cen MT" panose="020B0602020104020603" pitchFamily="34" charset="0"/>
              </a:rPr>
              <a:t>Dönüşüm İşi</a:t>
            </a:r>
            <a:r>
              <a:rPr lang="tr-TR" sz="1600" b="1" noProof="0" dirty="0">
                <a:solidFill>
                  <a:prstClr val="black"/>
                </a:solidFill>
                <a:latin typeface="Tw Cen MT" panose="020B0602020104020603" pitchFamily="34" charset="0"/>
              </a:rPr>
              <a:t>	     Yapım       </a:t>
            </a:r>
            <a:r>
              <a:rPr lang="tr-TR" sz="1600" b="1" noProof="0" dirty="0">
                <a:solidFill>
                  <a:srgbClr val="FF0000"/>
                </a:solidFill>
                <a:latin typeface="Tw Cen MT" panose="020B0602020104020603" pitchFamily="34" charset="0"/>
              </a:rPr>
              <a:t>279.000.000</a:t>
            </a:r>
            <a:r>
              <a:rPr lang="tr-TR" sz="1600" b="1" noProof="0" dirty="0">
                <a:solidFill>
                  <a:prstClr val="black"/>
                </a:solidFill>
                <a:latin typeface="Tw Cen MT" panose="020B0602020104020603" pitchFamily="34" charset="0"/>
              </a:rPr>
              <a:t>    </a:t>
            </a:r>
            <a:r>
              <a:rPr lang="tr-TR" sz="1600" noProof="0" dirty="0">
                <a:solidFill>
                  <a:prstClr val="black"/>
                </a:solidFill>
                <a:latin typeface="Tw Cen MT" panose="020B0602020104020603" pitchFamily="34" charset="0"/>
              </a:rPr>
              <a:t>2024</a:t>
            </a:r>
            <a:r>
              <a:rPr lang="tr-TR" sz="1600" noProof="0" dirty="0">
                <a:solidFill>
                  <a:schemeClr val="bg1"/>
                </a:solidFill>
                <a:latin typeface="Tw Cen MT" panose="020B0602020104020603" pitchFamily="34" charset="0"/>
              </a:rPr>
              <a:t> </a:t>
            </a:r>
            <a:r>
              <a:rPr kumimoji="0" lang="tr-TR" sz="1200" b="1" i="0" u="none" strike="noStrike" kern="1200" cap="none" spc="0" normalizeH="0" noProof="0" dirty="0">
                <a:ln>
                  <a:noFill/>
                </a:ln>
                <a:solidFill>
                  <a:prstClr val="black"/>
                </a:solidFill>
                <a:effectLst/>
                <a:uLnTx/>
                <a:uFillTx/>
                <a:latin typeface="Tw Cen MT" panose="020B0602020104020603" pitchFamily="34" charset="0"/>
              </a:rPr>
              <a:t>Geçici Kabul Yapıldı</a:t>
            </a:r>
          </a:p>
          <a:p>
            <a:pPr defTabSz="457200" fontAlgn="ctr">
              <a:defRPr/>
            </a:pPr>
            <a:endParaRPr lang="tr-TR" sz="1200" b="1" dirty="0">
              <a:solidFill>
                <a:prstClr val="black"/>
              </a:solidFill>
              <a:latin typeface="Tw Cen MT" panose="020B0602020104020603" pitchFamily="34" charset="0"/>
            </a:endParaRPr>
          </a:p>
          <a:p>
            <a:pPr defTabSz="457200" fontAlgn="ctr">
              <a:defRPr/>
            </a:pPr>
            <a:r>
              <a:rPr lang="tr-TR" sz="1200" b="1" dirty="0">
                <a:solidFill>
                  <a:prstClr val="black"/>
                </a:solidFill>
                <a:latin typeface="Tw Cen MT" panose="020B0602020104020603" pitchFamily="34" charset="0"/>
              </a:rPr>
              <a:t>-</a:t>
            </a:r>
            <a:r>
              <a:rPr lang="tr-TR" sz="1600" b="1" dirty="0">
                <a:solidFill>
                  <a:prstClr val="black"/>
                </a:solidFill>
                <a:latin typeface="Tw Cen MT" panose="020B0602020104020603" pitchFamily="34" charset="0"/>
              </a:rPr>
              <a:t>Mazıdağı İlçe </a:t>
            </a:r>
            <a:r>
              <a:rPr lang="tr-TR" sz="1200" b="1" dirty="0">
                <a:solidFill>
                  <a:prstClr val="black"/>
                </a:solidFill>
                <a:latin typeface="Tw Cen MT" panose="020B0602020104020603" pitchFamily="34" charset="0"/>
              </a:rPr>
              <a:t>Jandarma İşi 	       </a:t>
            </a:r>
            <a:r>
              <a:rPr lang="tr-TR" sz="1600" b="1" dirty="0">
                <a:solidFill>
                  <a:prstClr val="black"/>
                </a:solidFill>
                <a:latin typeface="Tw Cen MT" panose="020B0602020104020603" pitchFamily="34" charset="0"/>
              </a:rPr>
              <a:t>Yapım        </a:t>
            </a:r>
            <a:r>
              <a:rPr lang="tr-TR" sz="1600" b="1" dirty="0">
                <a:solidFill>
                  <a:srgbClr val="FF0000"/>
                </a:solidFill>
                <a:latin typeface="Tw Cen MT" panose="020B0602020104020603" pitchFamily="34" charset="0"/>
              </a:rPr>
              <a:t>64.949.000</a:t>
            </a:r>
            <a:r>
              <a:rPr lang="tr-TR" sz="1600" b="1" dirty="0">
                <a:solidFill>
                  <a:prstClr val="black"/>
                </a:solidFill>
                <a:latin typeface="Tw Cen MT" panose="020B0602020104020603" pitchFamily="34" charset="0"/>
              </a:rPr>
              <a:t>     </a:t>
            </a:r>
            <a:r>
              <a:rPr lang="tr-TR" sz="1600" dirty="0">
                <a:solidFill>
                  <a:prstClr val="black"/>
                </a:solidFill>
                <a:latin typeface="Tw Cen MT" panose="020B0602020104020603" pitchFamily="34" charset="0"/>
              </a:rPr>
              <a:t>2025 </a:t>
            </a:r>
            <a:r>
              <a:rPr kumimoji="0" lang="tr-TR" sz="1000" b="1" i="0" u="none" strike="noStrike" kern="1200" cap="none" spc="0" normalizeH="0" noProof="0" dirty="0">
                <a:ln>
                  <a:noFill/>
                </a:ln>
                <a:solidFill>
                  <a:prstClr val="black"/>
                </a:solidFill>
                <a:effectLst/>
                <a:uLnTx/>
                <a:uFillTx/>
                <a:latin typeface="Tw Cen MT" panose="020B0602020104020603" pitchFamily="34" charset="0"/>
              </a:rPr>
              <a:t>Geçici Kabul Aşamasında</a:t>
            </a:r>
          </a:p>
          <a:p>
            <a:pPr defTabSz="457200" fontAlgn="ctr">
              <a:defRPr/>
            </a:pPr>
            <a:endParaRPr lang="tr-TR" sz="1000" b="1" dirty="0">
              <a:solidFill>
                <a:prstClr val="black"/>
              </a:solidFill>
              <a:latin typeface="Tw Cen MT" panose="020B0602020104020603" pitchFamily="34" charset="0"/>
            </a:endParaRPr>
          </a:p>
          <a:p>
            <a:pPr defTabSz="457200" fontAlgn="ctr">
              <a:defRPr/>
            </a:pPr>
            <a:r>
              <a:rPr lang="tr-TR" sz="1000" b="1" dirty="0">
                <a:solidFill>
                  <a:prstClr val="black"/>
                </a:solidFill>
                <a:latin typeface="Tw Cen MT" panose="020B0602020104020603" pitchFamily="34" charset="0"/>
              </a:rPr>
              <a:t>-</a:t>
            </a:r>
            <a:r>
              <a:rPr lang="tr-TR" sz="1600" b="1" dirty="0">
                <a:solidFill>
                  <a:schemeClr val="bg1"/>
                </a:solidFill>
                <a:latin typeface="Tw Cen MT" panose="020B0602020104020603" pitchFamily="34" charset="0"/>
              </a:rPr>
              <a:t>Yeşilli </a:t>
            </a:r>
            <a:r>
              <a:rPr lang="tr-TR" sz="1200" b="1" dirty="0">
                <a:solidFill>
                  <a:schemeClr val="bg1"/>
                </a:solidFill>
                <a:latin typeface="Tw Cen MT" panose="020B0602020104020603" pitchFamily="34" charset="0"/>
              </a:rPr>
              <a:t>Gül ve Tepebaşı</a:t>
            </a:r>
            <a:r>
              <a:rPr lang="tr-TR" sz="1600" b="1" dirty="0">
                <a:latin typeface="Tw Cen MT" panose="020B0602020104020603" pitchFamily="34" charset="0"/>
              </a:rPr>
              <a:t> 		 </a:t>
            </a:r>
            <a:r>
              <a:rPr lang="tr-TR" sz="1600" dirty="0">
                <a:latin typeface="Tw Cen MT" panose="020B0602020104020603" pitchFamily="34" charset="0"/>
              </a:rPr>
              <a:t>    </a:t>
            </a:r>
            <a:r>
              <a:rPr lang="tr-TR" sz="1600" b="1" dirty="0">
                <a:solidFill>
                  <a:prstClr val="black"/>
                </a:solidFill>
                <a:latin typeface="Tw Cen MT" panose="020B0602020104020603" pitchFamily="34" charset="0"/>
              </a:rPr>
              <a:t>Yapım   </a:t>
            </a:r>
            <a:r>
              <a:rPr lang="tr-TR" sz="1600" b="1" dirty="0">
                <a:solidFill>
                  <a:srgbClr val="FF0000"/>
                </a:solidFill>
                <a:latin typeface="Tw Cen MT" panose="020B0602020104020603" pitchFamily="34" charset="0"/>
              </a:rPr>
              <a:t>1.062.000.000</a:t>
            </a:r>
            <a:r>
              <a:rPr lang="tr-TR" sz="1600" dirty="0">
                <a:solidFill>
                  <a:prstClr val="black"/>
                </a:solidFill>
                <a:latin typeface="Tw Cen MT" panose="020B0602020104020603" pitchFamily="34" charset="0"/>
              </a:rPr>
              <a:t>     2026 </a:t>
            </a:r>
            <a:r>
              <a:rPr lang="tr-TR" sz="1200" b="1" dirty="0">
                <a:solidFill>
                  <a:prstClr val="black"/>
                </a:solidFill>
                <a:latin typeface="Tw Cen MT" panose="020B0602020104020603" pitchFamily="34" charset="0"/>
              </a:rPr>
              <a:t>Temel Kazı çalışması</a:t>
            </a:r>
            <a:endParaRPr lang="tr-TR" sz="1200" b="1" dirty="0">
              <a:latin typeface="Tw Cen MT" panose="020B0602020104020603" pitchFamily="34" charset="0"/>
            </a:endParaRPr>
          </a:p>
          <a:p>
            <a:pPr defTabSz="457200" fontAlgn="ctr">
              <a:defRPr/>
            </a:pPr>
            <a:endParaRPr lang="tr-TR" sz="1600" b="1" dirty="0">
              <a:solidFill>
                <a:schemeClr val="bg1"/>
              </a:solidFill>
              <a:latin typeface="Tw Cen MT" panose="020B0602020104020603" pitchFamily="34" charset="0"/>
            </a:endParaRPr>
          </a:p>
          <a:p>
            <a:pPr defTabSz="457200" fontAlgn="ctr">
              <a:defRPr/>
            </a:pPr>
            <a:r>
              <a:rPr lang="tr-TR" sz="1600" b="1" dirty="0">
                <a:solidFill>
                  <a:schemeClr val="bg1"/>
                </a:solidFill>
                <a:latin typeface="Tw Cen MT" panose="020B0602020104020603" pitchFamily="34" charset="0"/>
              </a:rPr>
              <a:t>-Midyat </a:t>
            </a:r>
            <a:r>
              <a:rPr lang="tr-TR" sz="1200" b="1" noProof="0" dirty="0">
                <a:solidFill>
                  <a:prstClr val="black"/>
                </a:solidFill>
                <a:latin typeface="Tw Cen MT" panose="020B0602020104020603" pitchFamily="34" charset="0"/>
              </a:rPr>
              <a:t>Kentsel Dönüşüm İşi 	       </a:t>
            </a:r>
            <a:r>
              <a:rPr lang="tr-TR" sz="1600" b="1" dirty="0">
                <a:solidFill>
                  <a:schemeClr val="bg1"/>
                </a:solidFill>
                <a:latin typeface="Tw Cen MT" panose="020B0602020104020603" pitchFamily="34" charset="0"/>
              </a:rPr>
              <a:t>Proje     </a:t>
            </a:r>
            <a:r>
              <a:rPr lang="tr-TR" sz="1600" b="1" dirty="0">
                <a:solidFill>
                  <a:srgbClr val="FF0000"/>
                </a:solidFill>
                <a:latin typeface="Tw Cen MT" panose="020B0602020104020603" pitchFamily="34" charset="0"/>
              </a:rPr>
              <a:t>1.358.495.000</a:t>
            </a:r>
            <a:r>
              <a:rPr lang="tr-TR" sz="1600" b="1" dirty="0">
                <a:solidFill>
                  <a:schemeClr val="bg1"/>
                </a:solidFill>
                <a:latin typeface="Tw Cen MT" panose="020B0602020104020603" pitchFamily="34" charset="0"/>
              </a:rPr>
              <a:t>     </a:t>
            </a:r>
            <a:r>
              <a:rPr lang="tr-TR" sz="1600" dirty="0">
                <a:solidFill>
                  <a:schemeClr val="bg1"/>
                </a:solidFill>
                <a:latin typeface="Tw Cen MT" panose="020B0602020104020603" pitchFamily="34" charset="0"/>
              </a:rPr>
              <a:t>2025</a:t>
            </a:r>
            <a:r>
              <a:rPr lang="tr-TR" sz="1600" b="1" dirty="0">
                <a:solidFill>
                  <a:schemeClr val="bg1"/>
                </a:solidFill>
                <a:latin typeface="Tw Cen MT" panose="020B0602020104020603" pitchFamily="34" charset="0"/>
              </a:rPr>
              <a:t> </a:t>
            </a:r>
            <a:r>
              <a:rPr lang="tr-TR" sz="1200" b="1" dirty="0">
                <a:solidFill>
                  <a:schemeClr val="bg1"/>
                </a:solidFill>
                <a:latin typeface="Tw Cen MT" panose="020B0602020104020603" pitchFamily="34" charset="0"/>
              </a:rPr>
              <a:t>İhale dosyası hazırlanıyor</a:t>
            </a:r>
            <a:endParaRPr lang="tr-TR" sz="1200" b="1" i="1" dirty="0">
              <a:solidFill>
                <a:schemeClr val="bg1"/>
              </a:solidFill>
              <a:latin typeface="Tw Cen MT" panose="020B0602020104020603" pitchFamily="34" charset="0"/>
            </a:endParaRPr>
          </a:p>
          <a:p>
            <a:pPr marL="0" algn="l" rtl="0" eaLnBrk="1" fontAlgn="t" latinLnBrk="0" hangingPunct="1">
              <a:spcBef>
                <a:spcPts val="0"/>
              </a:spcBef>
              <a:spcAft>
                <a:spcPts val="0"/>
              </a:spcAft>
            </a:pPr>
            <a:endParaRPr lang="tr-TR" b="1" dirty="0">
              <a:solidFill>
                <a:srgbClr val="00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01716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19744"/>
            <a:ext cx="7266956"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1" name="9 Dikdörtgen">
            <a:extLst>
              <a:ext uri="{FF2B5EF4-FFF2-40B4-BE49-F238E27FC236}">
                <a16:creationId xmlns:a16="http://schemas.microsoft.com/office/drawing/2014/main" id="{1F203B70-92E1-4E6C-A5C6-DA312CBD9653}"/>
              </a:ext>
            </a:extLst>
          </p:cNvPr>
          <p:cNvSpPr/>
          <p:nvPr/>
        </p:nvSpPr>
        <p:spPr>
          <a:xfrm>
            <a:off x="2571768" y="1717451"/>
            <a:ext cx="7200000" cy="4524315"/>
          </a:xfrm>
          <a:prstGeom prst="rect">
            <a:avLst/>
          </a:prstGeom>
          <a:blipFill>
            <a:blip r:embed="rId2"/>
            <a:tile tx="0" ty="0" sx="100000" sy="100000" flip="none" algn="tl"/>
          </a:blipFill>
          <a:ln>
            <a:solidFill>
              <a:schemeClr val="dk1">
                <a:hueMod val="94000"/>
              </a:schemeClr>
            </a:solidFill>
          </a:ln>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b="1" i="0"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rPr>
              <a:t>Çevre Şehircilik ve İklim </a:t>
            </a:r>
            <a:r>
              <a:rPr kumimoji="0" lang="tr-TR" b="1" i="0" strike="noStrike" kern="1200" cap="none" spc="0" normalizeH="0" baseline="0" noProof="0" dirty="0" err="1">
                <a:ln>
                  <a:noFill/>
                </a:ln>
                <a:solidFill>
                  <a:prstClr val="black"/>
                </a:solidFill>
                <a:effectLst/>
                <a:uLnTx/>
                <a:uFillTx/>
                <a:latin typeface="Tw Cen MT" panose="020B0602020104020603" pitchFamily="34" charset="0"/>
                <a:ea typeface="Times New Roman"/>
                <a:cs typeface="Times New Roman" panose="02020603050405020304" pitchFamily="18" charset="0"/>
              </a:rPr>
              <a:t>Değişikliğ</a:t>
            </a:r>
            <a:r>
              <a:rPr lang="tr-TR" b="1" dirty="0">
                <a:solidFill>
                  <a:prstClr val="black"/>
                </a:solidFill>
                <a:latin typeface="Tw Cen MT" panose="020B0602020104020603" pitchFamily="34" charset="0"/>
                <a:ea typeface="Times New Roman"/>
                <a:cs typeface="Times New Roman" panose="02020603050405020304" pitchFamily="18" charset="0"/>
              </a:rPr>
              <a:t>i İl Müdürlüğü işi</a:t>
            </a:r>
            <a:endParaRPr kumimoji="0" lang="tr-TR" b="1" i="0"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1186" y="2001520"/>
            <a:ext cx="7061163" cy="4328159"/>
          </a:xfrm>
          <a:prstGeom prst="rect">
            <a:avLst/>
          </a:prstGeom>
          <a:ln>
            <a:noFill/>
          </a:ln>
          <a:effectLst>
            <a:softEdge rad="112500"/>
          </a:effectLst>
        </p:spPr>
      </p:pic>
    </p:spTree>
    <p:extLst>
      <p:ext uri="{BB962C8B-B14F-4D97-AF65-F5344CB8AC3E}">
        <p14:creationId xmlns:p14="http://schemas.microsoft.com/office/powerpoint/2010/main" val="3342556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3" name="Dikdörtgen 12"/>
          <p:cNvSpPr/>
          <p:nvPr/>
        </p:nvSpPr>
        <p:spPr>
          <a:xfrm>
            <a:off x="4802348" y="2061246"/>
            <a:ext cx="3217686" cy="276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200" b="1" dirty="0">
                <a:solidFill>
                  <a:srgbClr val="000000"/>
                </a:solidFill>
                <a:latin typeface="Calibri" panose="020F0502020204030204" pitchFamily="34" charset="0"/>
                <a:cs typeface="Calibri" panose="020F0502020204030204" pitchFamily="34" charset="0"/>
              </a:rPr>
              <a:t>YEŞİLLİ İLÇESİ KENTSEL DÖNÜŞÜM YAPIM İŞİ</a:t>
            </a:r>
          </a:p>
        </p:txBody>
      </p:sp>
      <p:sp>
        <p:nvSpPr>
          <p:cNvPr id="15" name="Unvan 1">
            <a:extLst>
              <a:ext uri="{FF2B5EF4-FFF2-40B4-BE49-F238E27FC236}">
                <a16:creationId xmlns:a16="http://schemas.microsoft.com/office/drawing/2014/main" id="{6C1ECA9E-A1A8-49AD-B7D7-A6321E9CFE2B}"/>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6" name="Dikdörtgen 15">
            <a:extLst>
              <a:ext uri="{FF2B5EF4-FFF2-40B4-BE49-F238E27FC236}">
                <a16:creationId xmlns:a16="http://schemas.microsoft.com/office/drawing/2014/main" id="{C443F297-41B6-4E6C-9D9E-62196FFBA9D7}"/>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7" name="9 Dikdörtgen">
            <a:extLst>
              <a:ext uri="{FF2B5EF4-FFF2-40B4-BE49-F238E27FC236}">
                <a16:creationId xmlns:a16="http://schemas.microsoft.com/office/drawing/2014/main" id="{3F07B95B-37C1-4434-BC48-9951C5241999}"/>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algn="ctr" defTabSz="457200" fontAlgn="ctr">
              <a:defRPr/>
            </a:pPr>
            <a:r>
              <a:rPr lang="tr-TR" b="1" dirty="0">
                <a:solidFill>
                  <a:prstClr val="black"/>
                </a:solidFill>
                <a:latin typeface="Tw Cen MT" panose="020B0602020104020603" pitchFamily="34" charset="0"/>
                <a:cs typeface="Times New Roman" panose="02020603050405020304" pitchFamily="18" charset="0"/>
              </a:rPr>
              <a:t>Yeşilli Kentsel Dönüşüm İşi</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p:txBody>
      </p:sp>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6144" y="2338246"/>
            <a:ext cx="3607446" cy="3315331"/>
          </a:xfrm>
          <a:prstGeom prst="rect">
            <a:avLst/>
          </a:prstGeom>
          <a:effectLst>
            <a:softEdge rad="63500"/>
          </a:effectLst>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329" y="2305638"/>
            <a:ext cx="3532439" cy="3347939"/>
          </a:xfrm>
          <a:prstGeom prst="rect">
            <a:avLst/>
          </a:prstGeom>
          <a:effectLst>
            <a:softEdge rad="63500"/>
          </a:effectLst>
        </p:spPr>
      </p:pic>
    </p:spTree>
    <p:extLst>
      <p:ext uri="{BB962C8B-B14F-4D97-AF65-F5344CB8AC3E}">
        <p14:creationId xmlns:p14="http://schemas.microsoft.com/office/powerpoint/2010/main" val="187038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1" name="Unvan 1">
            <a:extLst>
              <a:ext uri="{FF2B5EF4-FFF2-40B4-BE49-F238E27FC236}">
                <a16:creationId xmlns:a16="http://schemas.microsoft.com/office/drawing/2014/main" id="{E9B57848-8FAB-4D90-B9F9-8811BC4CC037}"/>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2" name="Dikdörtgen 11">
            <a:extLst>
              <a:ext uri="{FF2B5EF4-FFF2-40B4-BE49-F238E27FC236}">
                <a16:creationId xmlns:a16="http://schemas.microsoft.com/office/drawing/2014/main" id="{86E44A19-3F3E-425C-BE75-BE8605FF0B46}"/>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4" name="9 Dikdörtgen">
            <a:extLst>
              <a:ext uri="{FF2B5EF4-FFF2-40B4-BE49-F238E27FC236}">
                <a16:creationId xmlns:a16="http://schemas.microsoft.com/office/drawing/2014/main" id="{C4614E35-1D21-4A13-842D-EC304E18701D}"/>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algn="ctr" defTabSz="457200" fontAlgn="ctr">
              <a:defRPr/>
            </a:pPr>
            <a:r>
              <a:rPr lang="tr-TR" sz="1400" b="1" cap="all" dirty="0">
                <a:solidFill>
                  <a:srgbClr val="000000"/>
                </a:solidFill>
                <a:latin typeface="Tw Cen MT" panose="020B0602020104020603" pitchFamily="34" charset="0"/>
                <a:cs typeface="Calibri" panose="020F0502020204030204" pitchFamily="34" charset="0"/>
              </a:rPr>
              <a:t>Mazıdağı İlçe </a:t>
            </a:r>
            <a:r>
              <a:rPr lang="tr-TR" sz="1400" b="1" cap="all" dirty="0" err="1">
                <a:solidFill>
                  <a:srgbClr val="000000"/>
                </a:solidFill>
                <a:latin typeface="Tw Cen MT" panose="020B0602020104020603" pitchFamily="34" charset="0"/>
                <a:cs typeface="Calibri" panose="020F0502020204030204" pitchFamily="34" charset="0"/>
              </a:rPr>
              <a:t>Jan.K.LIĞI</a:t>
            </a:r>
            <a:r>
              <a:rPr lang="tr-TR" sz="1400" b="1" cap="all" dirty="0">
                <a:solidFill>
                  <a:srgbClr val="000000"/>
                </a:solidFill>
                <a:latin typeface="Tw Cen MT" panose="020B0602020104020603" pitchFamily="34" charset="0"/>
                <a:cs typeface="Calibri" panose="020F0502020204030204" pitchFamily="34" charset="0"/>
              </a:rPr>
              <a:t> 24 Üniteli Vrd.YatAKHANE İnşaatı</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b="1" i="0" u="sng" strike="noStrike" kern="1200" cap="none" spc="0" normalizeH="0" baseline="0" noProof="0" dirty="0">
              <a:ln>
                <a:noFill/>
              </a:ln>
              <a:solidFill>
                <a:prstClr val="black"/>
              </a:solidFill>
              <a:effectLst/>
              <a:uLnTx/>
              <a:uFillTx/>
              <a:latin typeface="Tw Cen MT" panose="020B0602020104020603" pitchFamily="34" charset="0"/>
              <a:ea typeface="Times New Roman"/>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a:p>
            <a:pPr marL="0" algn="ctr" rtl="0" eaLnBrk="1" fontAlgn="t" latinLnBrk="0" hangingPunct="1">
              <a:spcBef>
                <a:spcPts val="0"/>
              </a:spcBef>
              <a:spcAft>
                <a:spcPts val="0"/>
              </a:spcAft>
            </a:pPr>
            <a:endParaRPr lang="tr-TR" b="1" u="sng" dirty="0">
              <a:solidFill>
                <a:prstClr val="black"/>
              </a:solidFill>
              <a:latin typeface="Tw Cen MT" panose="020B0602020104020603" pitchFamily="34" charset="0"/>
              <a:cs typeface="Times New Roman" panose="02020603050405020304" pitchFamily="18" charset="0"/>
            </a:endParaRPr>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1364" y="2022764"/>
            <a:ext cx="6920807" cy="4124035"/>
          </a:xfrm>
          <a:prstGeom prst="rect">
            <a:avLst/>
          </a:prstGeom>
          <a:effectLst>
            <a:softEdge rad="63500"/>
          </a:effectLst>
        </p:spPr>
      </p:pic>
    </p:spTree>
    <p:extLst>
      <p:ext uri="{BB962C8B-B14F-4D97-AF65-F5344CB8AC3E}">
        <p14:creationId xmlns:p14="http://schemas.microsoft.com/office/powerpoint/2010/main" val="421167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Unvan 1">
            <a:extLst>
              <a:ext uri="{FF2B5EF4-FFF2-40B4-BE49-F238E27FC236}">
                <a16:creationId xmlns:a16="http://schemas.microsoft.com/office/drawing/2014/main" id="{F4246092-A432-46E0-B304-C425696CFBE2}"/>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Dikdörtgen 10">
            <a:extLst>
              <a:ext uri="{FF2B5EF4-FFF2-40B4-BE49-F238E27FC236}">
                <a16:creationId xmlns:a16="http://schemas.microsoft.com/office/drawing/2014/main" id="{04A15E02-188C-4A88-919A-0063F9CC2C83}"/>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YATIRIM PROGRAMI KAPSAMINDA YAPILAN İŞLER</a:t>
            </a:r>
          </a:p>
        </p:txBody>
      </p:sp>
      <p:sp>
        <p:nvSpPr>
          <p:cNvPr id="12" name="9 Dikdörtgen">
            <a:extLst>
              <a:ext uri="{FF2B5EF4-FFF2-40B4-BE49-F238E27FC236}">
                <a16:creationId xmlns:a16="http://schemas.microsoft.com/office/drawing/2014/main" id="{55E5FC9F-7E31-4E87-B847-AE7EED06CAFE}"/>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Aktif  Durumda Olan Konut Yapı  Kooperatifleri				22</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Aktif Durumda Olan Toplu İşyeri Yapı Kooperatifleri			  9</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Aktif Durumda Olan  Küçük Sanayi Sitesi Yapı  Koop.			12</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Aktif Durumda Koop.  Sayısı								39</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Tasfiye Halinde Olan Kooperatifler						26</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Terkini  Yapılan Kooperatif							      181</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0" i="0" u="sng"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Münfesih Durumunda Olan Kooperatifler					21</a:t>
            </a:r>
          </a:p>
          <a:p>
            <a:pPr marL="0" marR="0" lvl="0" indent="0" algn="l" defTabSz="457200" rtl="0" eaLnBrk="1" fontAlgn="ctr"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Toplam Kooperatif Sayısı							      271</a:t>
            </a:r>
            <a:endParaRPr kumimoji="0" lang="tr-TR" sz="1800" b="0"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67926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9450" y="1058692"/>
            <a:ext cx="7200000" cy="504000"/>
          </a:xfrm>
          <a:prstGeom prst="rect">
            <a:avLst/>
          </a:prstGeom>
          <a:blipFill>
            <a:blip r:embed="rId4"/>
            <a:tile tx="0" ty="0" sx="100000" sy="100000" flip="none" algn="tl"/>
          </a:blip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İL MÜDÜRLÜĞÜMÜZ</a:t>
            </a:r>
          </a:p>
        </p:txBody>
      </p:sp>
      <p:sp>
        <p:nvSpPr>
          <p:cNvPr id="6" name="Dikdörtgen 5"/>
          <p:cNvSpPr/>
          <p:nvPr/>
        </p:nvSpPr>
        <p:spPr>
          <a:xfrm>
            <a:off x="2579450" y="1761003"/>
            <a:ext cx="7200000" cy="4524315"/>
          </a:xfrm>
          <a:prstGeom prst="rect">
            <a:avLst/>
          </a:prstGeom>
          <a:blipFill>
            <a:blip r:embed="rId4"/>
            <a:tile tx="0" ty="0" sx="100000" sy="100000" flip="none" algn="tl"/>
          </a:blip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İl Müdürlüğümüz Toplam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159</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personel ile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C</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sınıfı İl Müdürlüğü olarak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862.757</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nüfuslu,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8.891 </a:t>
            </a:r>
            <a:r>
              <a:rPr kumimoji="0" lang="tr-TR" sz="180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km</a:t>
            </a:r>
            <a:r>
              <a:rPr kumimoji="0" lang="tr-TR" sz="1800" i="0" u="none" strike="noStrike" kern="1200" cap="none" spc="0" normalizeH="0" baseline="30000" noProof="0" dirty="0">
                <a:ln>
                  <a:noFill/>
                </a:ln>
                <a:solidFill>
                  <a:schemeClr val="bg1"/>
                </a:solidFill>
                <a:effectLst/>
                <a:uLnTx/>
                <a:uFillTx/>
                <a:latin typeface="Tw Cen MT" panose="020B0602020104020603" pitchFamily="34" charset="0"/>
                <a:cs typeface="Times New Roman" panose="02020603050405020304" pitchFamily="18" charset="0"/>
              </a:rPr>
              <a:t>2</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yüz ölçümüne sahip) hizmet vermektedir.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İl Müdürlüğümüze ait;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10 Oda ve 30 yataklı misafirhane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bulunmaktadır.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İl Müdürlüğümüzde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7 adet Resmi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4 adet Kiralık</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Kızıltepe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1</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Midyat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1</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 adet resmi araç olmak üzere, toplam </a:t>
            </a:r>
            <a:r>
              <a:rPr kumimoji="0" lang="tr-TR" sz="1800" b="1"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13 adet Hizmet Aracı </a:t>
            </a:r>
            <a:r>
              <a:rPr kumimoji="0" lang="tr-TR" sz="1800" b="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bulunmaktadır.</a:t>
            </a:r>
          </a:p>
          <a:p>
            <a:pPr marR="0" lvl="0" algn="l" defTabSz="457200" rtl="0" eaLnBrk="1" fontAlgn="auto" latinLnBrk="0" hangingPunct="1">
              <a:lnSpc>
                <a:spcPct val="100000"/>
              </a:lnSpc>
              <a:spcBef>
                <a:spcPts val="0"/>
              </a:spcBef>
              <a:spcAft>
                <a:spcPts val="0"/>
              </a:spcAft>
              <a:buClrTx/>
              <a:buSzTx/>
              <a:tabLst/>
              <a:defRPr/>
            </a:pPr>
            <a:endParaRPr lang="tr-TR" dirty="0">
              <a:solidFill>
                <a:schemeClr val="tx1"/>
              </a:solidFill>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tr-TR" dirty="0">
              <a:solidFill>
                <a:prstClr val="black"/>
              </a:solidFill>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tr-TR" dirty="0">
              <a:solidFill>
                <a:prstClr val="black"/>
              </a:solidFill>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lang="tr-TR" dirty="0">
              <a:solidFill>
                <a:prstClr val="black"/>
              </a:solidFill>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endParaRPr lang="tr-TR" dirty="0">
              <a:solidFill>
                <a:prstClr val="black"/>
              </a:solidFill>
              <a:latin typeface="Tw Cen MT" panose="020B0602020104020603"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0"/>
              </a:spcAft>
              <a:buClrTx/>
              <a:buSzTx/>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p>
        </p:txBody>
      </p:sp>
      <p:sp>
        <p:nvSpPr>
          <p:cNvPr id="8" name="Unvan 1"/>
          <p:cNvSpPr>
            <a:spLocks noGrp="1"/>
          </p:cNvSpPr>
          <p:nvPr>
            <p:ph type="title"/>
          </p:nvPr>
        </p:nvSpPr>
        <p:spPr>
          <a:xfrm rot="16200000">
            <a:off x="-2891299" y="3296687"/>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24937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YAPI DENETİMİ VE YAPI MALZ.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endPar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l" defTabSz="457200" rtl="0" eaLnBrk="1" fontAlgn="auto" latinLnBrk="0" hangingPunct="1">
              <a:lnSpc>
                <a:spcPct val="150000"/>
              </a:lnSpc>
              <a:spcBef>
                <a:spcPts val="0"/>
              </a:spcBef>
              <a:spcAft>
                <a:spcPts val="0"/>
              </a:spcAft>
              <a:buClrTx/>
              <a:buSzTx/>
              <a:buFontTx/>
              <a:buNone/>
              <a:tabLst/>
              <a:defRPr/>
            </a:pPr>
            <a:r>
              <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YAPI DENETİMİ YAPI MALZEMELERİ </a:t>
            </a:r>
            <a:r>
              <a:rPr kumimoji="0" lang="tr-TR" sz="2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164850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D403A742-2985-4B72-B024-A113CE7287E6}"/>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E4E4D510-D9D3-4E42-8B01-EC56F7894213}"/>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ea typeface="Times New Roman"/>
                <a:cs typeface="Times New Roman"/>
              </a:rPr>
              <a:t>YAPI DENETİM UYGULAMALARI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1" name="9 Dikdörtgen">
            <a:extLst>
              <a:ext uri="{FF2B5EF4-FFF2-40B4-BE49-F238E27FC236}">
                <a16:creationId xmlns:a16="http://schemas.microsoft.com/office/drawing/2014/main" id="{932DB127-B6F8-4CC6-8E56-E0182E10B90C}"/>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p>
          <a:p>
            <a:pPr marL="0" marR="0" lvl="0" indent="0" algn="just" defTabSz="457200" rtl="0" eaLnBrk="0" fontAlgn="base" latinLnBrk="0" hangingPunct="0">
              <a:lnSpc>
                <a:spcPct val="100000"/>
              </a:lnSpc>
              <a:spcBef>
                <a:spcPct val="0"/>
              </a:spcBef>
              <a:spcAft>
                <a:spcPct val="0"/>
              </a:spcAft>
              <a:buClrTx/>
              <a:buSzTx/>
              <a:buFontTx/>
              <a:buNone/>
              <a:tabLst/>
              <a:defRPr/>
            </a:pPr>
            <a:r>
              <a:rPr lang="tr-TR" dirty="0">
                <a:solidFill>
                  <a:prstClr val="black"/>
                </a:solidFill>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İlimizde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faaliyet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gösteren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26</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adet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kuruluşu</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adet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Malzemeleri</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L</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aboratuvarı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bulunmaktadır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İlimizde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kuruluşları</a:t>
            </a:r>
            <a:r>
              <a:rPr kumimoji="0" lang="tr-TR"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nın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denetimi</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altında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8.055.836</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 </a:t>
            </a:r>
            <a:r>
              <a:rPr kumimoji="0" lang="en-US"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m2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denetlenen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alan</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1879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adet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iş sayısı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bulunmaktadır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Yapı</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Denetim</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Firmaları</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için</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t>
            </a:r>
          </a:p>
          <a:p>
            <a:pPr marL="285750" indent="-285750" defTabSz="457200" eaLnBrk="0" hangingPunct="0">
              <a:buFont typeface="Arial" panose="020B0604020202020204" pitchFamily="34" charset="0"/>
              <a:buChar char="•"/>
              <a:defRPr/>
            </a:pPr>
            <a:endParaRPr lang="tr-TR" dirty="0">
              <a:solidFill>
                <a:prstClr val="black"/>
              </a:solidFill>
              <a:latin typeface="Tw Cen MT" panose="020B0602020104020603" pitchFamily="34" charset="0"/>
              <a:ea typeface="Cambria"/>
              <a:cs typeface="Times New Roman" panose="02020603050405020304" pitchFamily="18" charset="0"/>
            </a:endParaRPr>
          </a:p>
          <a:p>
            <a:pPr marL="285750" indent="-285750" defTabSz="457200" eaLnBrk="0" hangingPunct="0">
              <a:buFont typeface="Arial" panose="020B0604020202020204" pitchFamily="34" charset="0"/>
              <a:buChar char="•"/>
              <a:defRPr/>
            </a:pPr>
            <a:r>
              <a:rPr lang="tr-TR" dirty="0">
                <a:solidFill>
                  <a:prstClr val="black"/>
                </a:solidFill>
                <a:latin typeface="Tw Cen MT" panose="020B0602020104020603" pitchFamily="34" charset="0"/>
                <a:ea typeface="Cambria"/>
                <a:cs typeface="Times New Roman" panose="02020603050405020304" pitchFamily="18" charset="0"/>
              </a:rPr>
              <a:t>2025 yılında </a:t>
            </a:r>
            <a:r>
              <a:rPr lang="tr-TR" b="1" dirty="0">
                <a:solidFill>
                  <a:srgbClr val="FF0000"/>
                </a:solidFill>
                <a:latin typeface="Tw Cen MT" panose="020B0602020104020603" pitchFamily="34" charset="0"/>
                <a:ea typeface="Cambria"/>
                <a:cs typeface="Times New Roman" panose="02020603050405020304" pitchFamily="18" charset="0"/>
              </a:rPr>
              <a:t>125</a:t>
            </a:r>
            <a:r>
              <a:rPr lang="tr-TR" dirty="0">
                <a:solidFill>
                  <a:prstClr val="black"/>
                </a:solidFill>
                <a:latin typeface="Tw Cen MT" panose="020B0602020104020603" pitchFamily="34" charset="0"/>
                <a:ea typeface="Cambria"/>
                <a:cs typeface="Times New Roman" panose="02020603050405020304" pitchFamily="18" charset="0"/>
              </a:rPr>
              <a:t> adet büro ve</a:t>
            </a:r>
            <a:r>
              <a:rPr lang="tr-TR" dirty="0">
                <a:solidFill>
                  <a:schemeClr val="bg1"/>
                </a:solidFill>
                <a:latin typeface="Tw Cen MT" panose="020B0602020104020603" pitchFamily="34" charset="0"/>
                <a:ea typeface="Cambria"/>
                <a:cs typeface="Times New Roman" panose="02020603050405020304" pitchFamily="18" charset="0"/>
              </a:rPr>
              <a:t> </a:t>
            </a:r>
            <a:r>
              <a:rPr lang="tr-TR" b="1" dirty="0">
                <a:solidFill>
                  <a:srgbClr val="FF0000"/>
                </a:solidFill>
                <a:latin typeface="Tw Cen MT" panose="020B0602020104020603" pitchFamily="34" charset="0"/>
                <a:ea typeface="Cambria"/>
                <a:cs typeface="Times New Roman" panose="02020603050405020304" pitchFamily="18" charset="0"/>
              </a:rPr>
              <a:t>148</a:t>
            </a:r>
            <a:r>
              <a:rPr lang="tr-TR" dirty="0">
                <a:solidFill>
                  <a:schemeClr val="bg1"/>
                </a:solidFill>
                <a:latin typeface="Tw Cen MT" panose="020B0602020104020603" pitchFamily="34" charset="0"/>
                <a:ea typeface="Cambria"/>
                <a:cs typeface="Times New Roman" panose="02020603050405020304" pitchFamily="18" charset="0"/>
              </a:rPr>
              <a:t> </a:t>
            </a:r>
            <a:r>
              <a:rPr lang="tr-TR" dirty="0">
                <a:solidFill>
                  <a:prstClr val="black"/>
                </a:solidFill>
                <a:latin typeface="Tw Cen MT" panose="020B0602020104020603" pitchFamily="34" charset="0"/>
                <a:ea typeface="Cambria"/>
                <a:cs typeface="Times New Roman" panose="02020603050405020304" pitchFamily="18" charset="0"/>
              </a:rPr>
              <a:t>adet şantiye olmak üzere toplam </a:t>
            </a:r>
            <a:r>
              <a:rPr lang="tr-TR" b="1" dirty="0">
                <a:solidFill>
                  <a:srgbClr val="FF0000"/>
                </a:solidFill>
                <a:latin typeface="Tw Cen MT" panose="020B0602020104020603" pitchFamily="34" charset="0"/>
                <a:ea typeface="Cambria"/>
                <a:cs typeface="Times New Roman" panose="02020603050405020304" pitchFamily="18" charset="0"/>
              </a:rPr>
              <a:t>273</a:t>
            </a:r>
            <a:r>
              <a:rPr lang="tr-TR" dirty="0">
                <a:solidFill>
                  <a:prstClr val="black"/>
                </a:solidFill>
                <a:latin typeface="Tw Cen MT" panose="020B0602020104020603" pitchFamily="34" charset="0"/>
                <a:ea typeface="Cambria"/>
                <a:cs typeface="Times New Roman" panose="02020603050405020304" pitchFamily="18" charset="0"/>
              </a:rPr>
              <a:t> adet denetim yapılmıştır.</a:t>
            </a:r>
          </a:p>
          <a:p>
            <a:pPr marL="285750" indent="-285750" defTabSz="457200" eaLnBrk="0" hangingPunct="0">
              <a:buFont typeface="Arial" panose="020B0604020202020204" pitchFamily="34" charset="0"/>
              <a:buChar char="•"/>
              <a:defRPr/>
            </a:pPr>
            <a:endParaRPr lang="tr-TR" dirty="0">
              <a:solidFill>
                <a:prstClr val="black"/>
              </a:solidFill>
              <a:latin typeface="Tw Cen MT" panose="020B0602020104020603" pitchFamily="34" charset="0"/>
              <a:ea typeface="Cambria"/>
              <a:cs typeface="Times New Roman" panose="02020603050405020304" pitchFamily="18" charset="0"/>
            </a:endParaRPr>
          </a:p>
          <a:p>
            <a:pPr marL="285750" indent="-285750" defTabSz="457200" eaLnBrk="0" hangingPunct="0">
              <a:buFont typeface="Arial" panose="020B0604020202020204" pitchFamily="34" charset="0"/>
              <a:buChar char="•"/>
              <a:defRPr/>
            </a:pPr>
            <a:r>
              <a:rPr lang="tr-TR" dirty="0">
                <a:solidFill>
                  <a:prstClr val="black"/>
                </a:solidFill>
                <a:latin typeface="Tw Cen MT" panose="020B0602020104020603" pitchFamily="34" charset="0"/>
                <a:ea typeface="Cambria"/>
                <a:cs typeface="Times New Roman" panose="02020603050405020304" pitchFamily="18" charset="0"/>
              </a:rPr>
              <a:t>2026 yılında </a:t>
            </a:r>
            <a:r>
              <a:rPr lang="tr-TR" b="1" dirty="0">
                <a:solidFill>
                  <a:srgbClr val="FF0000"/>
                </a:solidFill>
                <a:latin typeface="Tw Cen MT" panose="020B0602020104020603" pitchFamily="34" charset="0"/>
                <a:ea typeface="Cambria"/>
                <a:cs typeface="Times New Roman" panose="02020603050405020304" pitchFamily="18" charset="0"/>
              </a:rPr>
              <a:t>8</a:t>
            </a:r>
            <a:r>
              <a:rPr lang="tr-TR" dirty="0">
                <a:solidFill>
                  <a:prstClr val="black"/>
                </a:solidFill>
                <a:latin typeface="Tw Cen MT" panose="020B0602020104020603" pitchFamily="34" charset="0"/>
                <a:ea typeface="Cambria"/>
                <a:cs typeface="Times New Roman" panose="02020603050405020304" pitchFamily="18" charset="0"/>
              </a:rPr>
              <a:t> adet büro ve</a:t>
            </a:r>
            <a:r>
              <a:rPr lang="tr-TR" dirty="0">
                <a:solidFill>
                  <a:schemeClr val="bg1"/>
                </a:solidFill>
                <a:latin typeface="Tw Cen MT" panose="020B0602020104020603" pitchFamily="34" charset="0"/>
                <a:ea typeface="Cambria"/>
                <a:cs typeface="Times New Roman" panose="02020603050405020304" pitchFamily="18" charset="0"/>
              </a:rPr>
              <a:t> </a:t>
            </a:r>
            <a:r>
              <a:rPr lang="tr-TR" b="1" dirty="0">
                <a:solidFill>
                  <a:srgbClr val="FF0000"/>
                </a:solidFill>
                <a:latin typeface="Tw Cen MT" panose="020B0602020104020603" pitchFamily="34" charset="0"/>
                <a:ea typeface="Cambria"/>
                <a:cs typeface="Times New Roman" panose="02020603050405020304" pitchFamily="18" charset="0"/>
              </a:rPr>
              <a:t>4</a:t>
            </a:r>
            <a:r>
              <a:rPr lang="tr-TR" dirty="0">
                <a:solidFill>
                  <a:schemeClr val="bg1"/>
                </a:solidFill>
                <a:latin typeface="Tw Cen MT" panose="020B0602020104020603" pitchFamily="34" charset="0"/>
                <a:ea typeface="Cambria"/>
                <a:cs typeface="Times New Roman" panose="02020603050405020304" pitchFamily="18" charset="0"/>
              </a:rPr>
              <a:t> </a:t>
            </a:r>
            <a:r>
              <a:rPr lang="tr-TR" dirty="0">
                <a:solidFill>
                  <a:prstClr val="black"/>
                </a:solidFill>
                <a:latin typeface="Tw Cen MT" panose="020B0602020104020603" pitchFamily="34" charset="0"/>
                <a:ea typeface="Cambria"/>
                <a:cs typeface="Times New Roman" panose="02020603050405020304" pitchFamily="18" charset="0"/>
              </a:rPr>
              <a:t>adet şantiye olmak üzere toplam </a:t>
            </a:r>
            <a:r>
              <a:rPr lang="tr-TR" b="1" dirty="0">
                <a:solidFill>
                  <a:srgbClr val="FF0000"/>
                </a:solidFill>
                <a:latin typeface="Tw Cen MT" panose="020B0602020104020603" pitchFamily="34" charset="0"/>
                <a:ea typeface="Cambria"/>
                <a:cs typeface="Times New Roman" panose="02020603050405020304" pitchFamily="18" charset="0"/>
              </a:rPr>
              <a:t>12</a:t>
            </a:r>
            <a:r>
              <a:rPr lang="tr-TR" dirty="0">
                <a:solidFill>
                  <a:prstClr val="black"/>
                </a:solidFill>
                <a:latin typeface="Tw Cen MT" panose="020B0602020104020603" pitchFamily="34" charset="0"/>
                <a:ea typeface="Cambria"/>
                <a:cs typeface="Times New Roman" panose="02020603050405020304" pitchFamily="18" charset="0"/>
              </a:rPr>
              <a:t> adet denetim yapılmıştır.</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İlimizde,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229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Denetçi,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467</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YKE Mimar/Mühendis,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108</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Yardımcı Kontrol elemanı yapı denetim firmalarında görev almaktadır.</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ndParaRPr>
          </a:p>
        </p:txBody>
      </p:sp>
    </p:spTree>
    <p:extLst>
      <p:ext uri="{BB962C8B-B14F-4D97-AF65-F5344CB8AC3E}">
        <p14:creationId xmlns:p14="http://schemas.microsoft.com/office/powerpoint/2010/main" val="249170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78B4FA45-2FD1-413A-8819-369E9DEB7147}"/>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CBB3A0FA-3810-49D1-8FBD-42520DC808FA}"/>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ea typeface="Times New Roman"/>
                <a:cs typeface="Times New Roman"/>
              </a:rPr>
              <a:t>YAPI DENETİM UYGULAMALARI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1" name="9 Dikdörtgen">
            <a:extLst>
              <a:ext uri="{FF2B5EF4-FFF2-40B4-BE49-F238E27FC236}">
                <a16:creationId xmlns:a16="http://schemas.microsoft.com/office/drawing/2014/main" id="{1A457AE7-2F13-42B0-903D-D93538ADF2A3}"/>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tabLst/>
              <a:defRPr/>
            </a:pPr>
            <a:endParaRPr lang="tr-TR" b="1" u="sng" dirty="0">
              <a:solidFill>
                <a:prstClr val="black"/>
              </a:solidFill>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Müteahhitlik Yetki Belge Numarası:</a:t>
            </a: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İlimizde;</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tr-TR" b="1" dirty="0">
              <a:solidFill>
                <a:prstClr val="black"/>
              </a:solidFill>
              <a:latin typeface="Tw Cen MT" panose="020B0602020104020603" pitchFamily="34" charset="0"/>
              <a:ea typeface="Cambria"/>
              <a:cs typeface="Times New Roman" panose="02020603050405020304" pitchFamily="18"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tr-TR" dirty="0">
                <a:solidFill>
                  <a:prstClr val="black"/>
                </a:solidFill>
                <a:latin typeface="Tw Cen MT" panose="020B0602020104020603" pitchFamily="34" charset="0"/>
                <a:ea typeface="Cambria"/>
                <a:cs typeface="Times New Roman" panose="02020603050405020304" pitchFamily="18" charset="0"/>
              </a:rPr>
              <a:t>Toplam Müteahhit Sayısı</a:t>
            </a:r>
            <a:r>
              <a:rPr lang="tr-TR" b="1" dirty="0">
                <a:solidFill>
                  <a:prstClr val="black"/>
                </a:solidFill>
                <a:latin typeface="Tw Cen MT" panose="020B0602020104020603" pitchFamily="34" charset="0"/>
                <a:ea typeface="Cambria"/>
                <a:cs typeface="Times New Roman" panose="02020603050405020304" pitchFamily="18" charset="0"/>
              </a:rPr>
              <a:t>		: </a:t>
            </a:r>
            <a:r>
              <a:rPr lang="tr-TR" b="1" dirty="0">
                <a:solidFill>
                  <a:srgbClr val="FF0000"/>
                </a:solidFill>
                <a:latin typeface="Tw Cen MT" panose="020B0602020104020603" pitchFamily="34" charset="0"/>
                <a:ea typeface="Cambria"/>
                <a:cs typeface="Times New Roman" panose="02020603050405020304" pitchFamily="18" charset="0"/>
              </a:rPr>
              <a:t>3615</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tr-TR" dirty="0">
                <a:solidFill>
                  <a:prstClr val="black"/>
                </a:solidFill>
                <a:latin typeface="Tw Cen MT" panose="020B0602020104020603" pitchFamily="34" charset="0"/>
                <a:ea typeface="Cambria"/>
                <a:cs typeface="Times New Roman" panose="02020603050405020304" pitchFamily="18" charset="0"/>
              </a:rPr>
              <a:t>Aktif Müteahhit Sayısı</a:t>
            </a:r>
            <a:r>
              <a:rPr lang="tr-TR" b="1" dirty="0">
                <a:solidFill>
                  <a:prstClr val="black"/>
                </a:solidFill>
                <a:latin typeface="Tw Cen MT" panose="020B0602020104020603" pitchFamily="34" charset="0"/>
                <a:ea typeface="Cambria"/>
                <a:cs typeface="Times New Roman" panose="02020603050405020304" pitchFamily="18" charset="0"/>
              </a:rPr>
              <a:t>		: </a:t>
            </a:r>
            <a:r>
              <a:rPr lang="tr-TR" b="1" dirty="0">
                <a:solidFill>
                  <a:srgbClr val="FF0000"/>
                </a:solidFill>
                <a:latin typeface="Tw Cen MT" panose="020B0602020104020603" pitchFamily="34" charset="0"/>
                <a:ea typeface="Cambria"/>
                <a:cs typeface="Times New Roman" panose="02020603050405020304" pitchFamily="18" charset="0"/>
              </a:rPr>
              <a:t>3598</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i="0" u="none" strike="noStrike" kern="1200" cap="none" spc="0" normalizeH="0" baseline="0" noProof="0" dirty="0" err="1">
                <a:ln>
                  <a:noFill/>
                </a:ln>
                <a:solidFill>
                  <a:prstClr val="black"/>
                </a:solidFill>
                <a:effectLst/>
                <a:uLnTx/>
                <a:uFillTx/>
                <a:latin typeface="Tw Cen MT" panose="020B0602020104020603" pitchFamily="34" charset="0"/>
                <a:ea typeface="Cambria"/>
                <a:cs typeface="Times New Roman" panose="02020603050405020304" pitchFamily="18" charset="0"/>
              </a:rPr>
              <a:t>Akti</a:t>
            </a:r>
            <a:r>
              <a:rPr lang="tr-TR" dirty="0">
                <a:solidFill>
                  <a:prstClr val="black"/>
                </a:solidFill>
                <a:latin typeface="Tw Cen MT" panose="020B0602020104020603" pitchFamily="34" charset="0"/>
                <a:ea typeface="Cambria"/>
                <a:cs typeface="Times New Roman" panose="02020603050405020304" pitchFamily="18" charset="0"/>
              </a:rPr>
              <a:t>f Toplam Başvuru Sayısı</a:t>
            </a:r>
            <a:r>
              <a:rPr lang="tr-TR" b="1" dirty="0">
                <a:solidFill>
                  <a:prstClr val="black"/>
                </a:solidFill>
                <a:latin typeface="Tw Cen MT" panose="020B0602020104020603" pitchFamily="34" charset="0"/>
                <a:ea typeface="Cambria"/>
                <a:cs typeface="Times New Roman" panose="02020603050405020304" pitchFamily="18" charset="0"/>
              </a:rPr>
              <a:t>	: </a:t>
            </a:r>
            <a:r>
              <a:rPr lang="tr-TR" b="1" dirty="0">
                <a:solidFill>
                  <a:srgbClr val="FF0000"/>
                </a:solidFill>
                <a:latin typeface="Tw Cen MT" panose="020B0602020104020603" pitchFamily="34" charset="0"/>
                <a:ea typeface="Cambria"/>
                <a:cs typeface="Times New Roman" panose="02020603050405020304" pitchFamily="18" charset="0"/>
              </a:rPr>
              <a:t>5051</a:t>
            </a: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Aktif Başvuru Sayısı</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3044</a:t>
            </a:r>
            <a:endParaRPr kumimoji="0" lang="tr-TR" sz="1800" b="0"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endParaRPr>
          </a:p>
          <a:p>
            <a:pPr marR="0" lvl="0" algn="just" defTabSz="457200" rtl="0" eaLnBrk="0" fontAlgn="base" latinLnBrk="0" hangingPunct="0">
              <a:lnSpc>
                <a:spcPct val="100000"/>
              </a:lnSpc>
              <a:spcBef>
                <a:spcPct val="0"/>
              </a:spcBef>
              <a:spcAft>
                <a:spcPct val="0"/>
              </a:spcAft>
              <a:buClrTx/>
              <a:buSzTx/>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tr-TR" sz="1800" b="1" i="0" u="sng"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Müteahhitlik Yetki Grubu:</a:t>
            </a:r>
          </a:p>
          <a:p>
            <a:pPr marL="342900" indent="-342900" algn="just" defTabSz="457200" eaLnBrk="0" fontAlgn="base" hangingPunct="0">
              <a:spcBef>
                <a:spcPct val="0"/>
              </a:spcBef>
              <a:spcAft>
                <a:spcPct val="0"/>
              </a:spcAft>
              <a:buFont typeface="Arial" panose="020B0604020202020204" pitchFamily="34" charset="0"/>
              <a:buChar char="•"/>
              <a:defRPr/>
            </a:pPr>
            <a:endParaRPr lang="tr-TR" dirty="0">
              <a:solidFill>
                <a:prstClr val="black"/>
              </a:solidFill>
              <a:latin typeface="Tw Cen MT" panose="020B0602020104020603" pitchFamily="34" charset="0"/>
              <a:ea typeface="Cambria"/>
              <a:cs typeface="Times New Roman" panose="02020603050405020304" pitchFamily="18" charset="0"/>
            </a:endParaRPr>
          </a:p>
          <a:p>
            <a:pPr marL="342900" indent="-342900" algn="just" defTabSz="457200" eaLnBrk="0" fontAlgn="base" hangingPunct="0">
              <a:spcBef>
                <a:spcPct val="0"/>
              </a:spcBef>
              <a:spcAft>
                <a:spcPct val="0"/>
              </a:spcAft>
              <a:buFont typeface="Arial" panose="020B0604020202020204" pitchFamily="34" charset="0"/>
              <a:buChar char="•"/>
              <a:defRPr/>
            </a:pPr>
            <a:r>
              <a:rPr lang="tr-TR" b="1" dirty="0">
                <a:solidFill>
                  <a:srgbClr val="FF0000"/>
                </a:solidFill>
                <a:latin typeface="Tw Cen MT" panose="020B0602020104020603" pitchFamily="34" charset="0"/>
                <a:ea typeface="Cambria"/>
                <a:cs typeface="Times New Roman" panose="02020603050405020304" pitchFamily="18" charset="0"/>
              </a:rPr>
              <a:t>2025</a:t>
            </a:r>
            <a:r>
              <a:rPr lang="tr-TR" dirty="0">
                <a:solidFill>
                  <a:prstClr val="black"/>
                </a:solidFill>
                <a:latin typeface="Tw Cen MT" panose="020B0602020104020603" pitchFamily="34" charset="0"/>
                <a:ea typeface="Cambria"/>
                <a:cs typeface="Times New Roman" panose="02020603050405020304" pitchFamily="18" charset="0"/>
              </a:rPr>
              <a:t> yılında </a:t>
            </a:r>
            <a:r>
              <a:rPr lang="tr-TR" b="1" dirty="0">
                <a:solidFill>
                  <a:srgbClr val="FF0000"/>
                </a:solidFill>
                <a:latin typeface="Tw Cen MT" panose="020B0602020104020603" pitchFamily="34" charset="0"/>
                <a:ea typeface="Cambria"/>
                <a:cs typeface="Times New Roman" panose="02020603050405020304" pitchFamily="18" charset="0"/>
              </a:rPr>
              <a:t>229</a:t>
            </a:r>
            <a:r>
              <a:rPr lang="tr-TR" dirty="0">
                <a:solidFill>
                  <a:prstClr val="black"/>
                </a:solidFill>
                <a:latin typeface="Tw Cen MT" panose="020B0602020104020603" pitchFamily="34" charset="0"/>
                <a:ea typeface="Cambria"/>
                <a:cs typeface="Times New Roman" panose="02020603050405020304" pitchFamily="18" charset="0"/>
              </a:rPr>
              <a:t> adet </a:t>
            </a:r>
            <a:r>
              <a:rPr lang="tr-TR" sz="1800" dirty="0">
                <a:solidFill>
                  <a:prstClr val="black"/>
                </a:solidFill>
                <a:latin typeface="Tw Cen MT" panose="020B0602020104020603" pitchFamily="34" charset="0"/>
                <a:ea typeface="Cambria"/>
                <a:cs typeface="Times New Roman" panose="02020603050405020304" pitchFamily="18" charset="0"/>
              </a:rPr>
              <a:t>Yetki Belge Numarası Tahsisi yapılmıştır.</a:t>
            </a:r>
            <a:endParaRPr lang="tr-TR" dirty="0">
              <a:solidFill>
                <a:prstClr val="black"/>
              </a:solidFill>
              <a:latin typeface="Tw Cen MT" panose="020B0602020104020603" pitchFamily="34" charset="0"/>
              <a:ea typeface="Cambria"/>
              <a:cs typeface="Times New Roman" panose="02020603050405020304" pitchFamily="18"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tr-TR" sz="1800" dirty="0">
              <a:solidFill>
                <a:prstClr val="black"/>
              </a:solidFill>
              <a:latin typeface="Tw Cen MT" panose="020B0602020104020603" pitchFamily="34" charset="0"/>
              <a:ea typeface="Cambria"/>
              <a:cs typeface="Times New Roman" panose="02020603050405020304" pitchFamily="18"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tr-TR" sz="1800" b="1" dirty="0">
                <a:solidFill>
                  <a:srgbClr val="FF0000"/>
                </a:solidFill>
                <a:latin typeface="Tw Cen MT" panose="020B0602020104020603" pitchFamily="34" charset="0"/>
                <a:ea typeface="Cambria"/>
                <a:cs typeface="Times New Roman" panose="02020603050405020304" pitchFamily="18" charset="0"/>
              </a:rPr>
              <a:t>2026</a:t>
            </a:r>
            <a:r>
              <a:rPr lang="tr-TR" sz="1800" dirty="0">
                <a:solidFill>
                  <a:prstClr val="black"/>
                </a:solidFill>
                <a:latin typeface="Tw Cen MT" panose="020B0602020104020603" pitchFamily="34" charset="0"/>
                <a:ea typeface="Cambria"/>
                <a:cs typeface="Times New Roman" panose="02020603050405020304" pitchFamily="18" charset="0"/>
              </a:rPr>
              <a:t> yılında </a:t>
            </a:r>
            <a:r>
              <a:rPr lang="tr-TR" sz="1800" b="1" dirty="0">
                <a:solidFill>
                  <a:srgbClr val="FF0000"/>
                </a:solidFill>
                <a:latin typeface="Tw Cen MT" panose="020B0602020104020603" pitchFamily="34" charset="0"/>
                <a:ea typeface="Cambria"/>
                <a:cs typeface="Times New Roman" panose="02020603050405020304" pitchFamily="18" charset="0"/>
              </a:rPr>
              <a:t>25</a:t>
            </a:r>
            <a:r>
              <a:rPr lang="tr-TR" sz="1800" dirty="0">
                <a:solidFill>
                  <a:prstClr val="black"/>
                </a:solidFill>
                <a:latin typeface="Tw Cen MT" panose="020B0602020104020603" pitchFamily="34" charset="0"/>
                <a:ea typeface="Cambria"/>
                <a:cs typeface="Times New Roman" panose="02020603050405020304" pitchFamily="18" charset="0"/>
              </a:rPr>
              <a:t> adet Yetki Belge Numarası Tahsisi yapılmıştır.</a:t>
            </a: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127330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680F0E39-3B00-4CE3-B943-F5A65588E1F6}"/>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3120FC51-5602-47CC-BEBB-A163A33A1458}"/>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ea typeface="Times New Roman"/>
                <a:cs typeface="Times New Roman"/>
              </a:rPr>
              <a:t>YAPI DENETİM UYGULAMALARI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1" name="9 Dikdörtgen">
            <a:extLst>
              <a:ext uri="{FF2B5EF4-FFF2-40B4-BE49-F238E27FC236}">
                <a16:creationId xmlns:a16="http://schemas.microsoft.com/office/drawing/2014/main" id="{2D1F27F9-1935-40C5-B6F9-7BEED9D8E985}"/>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lang="tr-TR" b="1" u="sng" dirty="0">
              <a:solidFill>
                <a:prstClr val="black"/>
              </a:solidFill>
              <a:latin typeface="Tw Cen MT" panose="020B0602020104020603" pitchFamily="34" charset="0"/>
              <a:ea typeface="Cambria"/>
              <a:cs typeface="Times New Roman" panose="020206030504050203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lang="tr-TR" b="1" u="sng" dirty="0">
                <a:solidFill>
                  <a:prstClr val="black"/>
                </a:solidFill>
                <a:latin typeface="Tw Cen MT" panose="020B0602020104020603" pitchFamily="34" charset="0"/>
                <a:ea typeface="Cambria"/>
                <a:cs typeface="Times New Roman" panose="02020603050405020304" pitchFamily="18" charset="0"/>
              </a:rPr>
              <a:t>DENETİM SAYILARI</a:t>
            </a:r>
          </a:p>
          <a:p>
            <a:pPr marL="285750" indent="-285750" algn="just" defTabSz="457200">
              <a:buFont typeface="Arial" panose="020B0604020202020204" pitchFamily="34" charset="0"/>
              <a:buChar char="•"/>
              <a:defRPr/>
            </a:pPr>
            <a:endParaRPr lang="tr-TR" dirty="0">
              <a:solidFill>
                <a:prstClr val="black"/>
              </a:solidFill>
              <a:latin typeface="Tw Cen MT" panose="020B0602020104020603" pitchFamily="34" charset="0"/>
              <a:ea typeface="Calibri"/>
              <a:cs typeface="Times New Roman" panose="02020603050405020304" pitchFamily="18" charset="0"/>
            </a:endParaRPr>
          </a:p>
          <a:p>
            <a:pPr marL="285750" indent="-285750" algn="just" defTabSz="457200">
              <a:buFont typeface="Arial" panose="020B0604020202020204" pitchFamily="34" charset="0"/>
              <a:buChar char="•"/>
              <a:defRPr/>
            </a:pPr>
            <a:r>
              <a:rPr lang="tr-TR" dirty="0">
                <a:solidFill>
                  <a:prstClr val="black"/>
                </a:solidFill>
                <a:latin typeface="Tw Cen MT" panose="020B0602020104020603" pitchFamily="34" charset="0"/>
                <a:ea typeface="Calibri"/>
                <a:cs typeface="Times New Roman" panose="02020603050405020304" pitchFamily="18" charset="0"/>
              </a:rPr>
              <a:t>2025 yılı içerisinde  </a:t>
            </a:r>
            <a:r>
              <a:rPr lang="tr-TR" b="1" dirty="0">
                <a:solidFill>
                  <a:srgbClr val="FF0000"/>
                </a:solidFill>
                <a:latin typeface="Tw Cen MT" panose="020B0602020104020603" pitchFamily="34" charset="0"/>
                <a:ea typeface="Calibri"/>
                <a:cs typeface="Times New Roman" panose="02020603050405020304" pitchFamily="18" charset="0"/>
              </a:rPr>
              <a:t>61</a:t>
            </a:r>
            <a:r>
              <a:rPr lang="tr-TR" b="1" dirty="0">
                <a:solidFill>
                  <a:prstClr val="black"/>
                </a:solidFill>
                <a:latin typeface="Tw Cen MT" panose="020B0602020104020603" pitchFamily="34" charset="0"/>
                <a:ea typeface="Calibri"/>
                <a:cs typeface="Times New Roman" panose="02020603050405020304" pitchFamily="18" charset="0"/>
              </a:rPr>
              <a:t> adet </a:t>
            </a:r>
            <a:r>
              <a:rPr lang="tr-TR" dirty="0">
                <a:solidFill>
                  <a:prstClr val="black"/>
                </a:solidFill>
                <a:latin typeface="Tw Cen MT" panose="020B0602020104020603" pitchFamily="34" charset="0"/>
                <a:ea typeface="Calibri"/>
                <a:cs typeface="Times New Roman" panose="02020603050405020304" pitchFamily="18" charset="0"/>
              </a:rPr>
              <a:t>PGD  denetimi  ve  </a:t>
            </a:r>
            <a:r>
              <a:rPr lang="tr-TR" b="1" dirty="0">
                <a:solidFill>
                  <a:srgbClr val="FF0000"/>
                </a:solidFill>
                <a:latin typeface="Tw Cen MT" panose="020B0602020104020603" pitchFamily="34" charset="0"/>
                <a:ea typeface="Calibri"/>
                <a:cs typeface="Times New Roman" panose="02020603050405020304" pitchFamily="18" charset="0"/>
              </a:rPr>
              <a:t>130</a:t>
            </a:r>
            <a:r>
              <a:rPr lang="tr-TR" b="1" dirty="0">
                <a:solidFill>
                  <a:prstClr val="black"/>
                </a:solidFill>
                <a:latin typeface="Tw Cen MT" panose="020B0602020104020603" pitchFamily="34" charset="0"/>
                <a:ea typeface="Calibri"/>
                <a:cs typeface="Times New Roman" panose="02020603050405020304" pitchFamily="18" charset="0"/>
              </a:rPr>
              <a:t> adet </a:t>
            </a:r>
            <a:r>
              <a:rPr lang="tr-TR" dirty="0">
                <a:solidFill>
                  <a:prstClr val="black"/>
                </a:solidFill>
                <a:latin typeface="Tw Cen MT" panose="020B0602020104020603" pitchFamily="34" charset="0"/>
                <a:ea typeface="Calibri"/>
                <a:cs typeface="Times New Roman" panose="02020603050405020304" pitchFamily="18" charset="0"/>
              </a:rPr>
              <a:t>Hazır Beton </a:t>
            </a:r>
          </a:p>
          <a:p>
            <a:pPr marL="285750" indent="-285750" algn="just" defTabSz="457200">
              <a:buFont typeface="Arial" panose="020B0604020202020204" pitchFamily="34" charset="0"/>
              <a:buChar char="•"/>
              <a:defRPr/>
            </a:pPr>
            <a:endParaRPr lang="tr-TR" dirty="0">
              <a:solidFill>
                <a:prstClr val="black"/>
              </a:solidFill>
              <a:latin typeface="Tw Cen MT" panose="020B0602020104020603" pitchFamily="34" charset="0"/>
              <a:ea typeface="Calibri"/>
              <a:cs typeface="Times New Roman" panose="02020603050405020304" pitchFamily="18" charset="0"/>
            </a:endParaRPr>
          </a:p>
          <a:p>
            <a:pPr algn="just" defTabSz="457200">
              <a:defRPr/>
            </a:pPr>
            <a:r>
              <a:rPr lang="tr-TR" dirty="0">
                <a:solidFill>
                  <a:prstClr val="black"/>
                </a:solidFill>
                <a:latin typeface="Tw Cen MT" panose="020B0602020104020603" pitchFamily="34" charset="0"/>
                <a:ea typeface="Calibri"/>
                <a:cs typeface="Times New Roman" panose="02020603050405020304" pitchFamily="18" charset="0"/>
              </a:rPr>
              <a:t>	Denetimi olmak üzere toplam; </a:t>
            </a:r>
            <a:r>
              <a:rPr lang="tr-TR" b="1" dirty="0">
                <a:solidFill>
                  <a:srgbClr val="FF0000"/>
                </a:solidFill>
                <a:latin typeface="Tw Cen MT" panose="020B0602020104020603" pitchFamily="34" charset="0"/>
                <a:ea typeface="Calibri"/>
                <a:cs typeface="Times New Roman" panose="02020603050405020304" pitchFamily="18" charset="0"/>
              </a:rPr>
              <a:t>191</a:t>
            </a:r>
            <a:r>
              <a:rPr lang="tr-TR" b="1" dirty="0">
                <a:solidFill>
                  <a:prstClr val="black"/>
                </a:solidFill>
                <a:latin typeface="Tw Cen MT" panose="020B0602020104020603" pitchFamily="34" charset="0"/>
                <a:ea typeface="Calibri"/>
                <a:cs typeface="Times New Roman" panose="02020603050405020304" pitchFamily="18" charset="0"/>
              </a:rPr>
              <a:t> adet </a:t>
            </a:r>
            <a:r>
              <a:rPr lang="tr-TR" dirty="0">
                <a:solidFill>
                  <a:prstClr val="black"/>
                </a:solidFill>
                <a:latin typeface="Tw Cen MT" panose="020B0602020104020603" pitchFamily="34" charset="0"/>
                <a:ea typeface="Calibri"/>
                <a:cs typeface="Times New Roman" panose="02020603050405020304" pitchFamily="18" charset="0"/>
              </a:rPr>
              <a:t>denetim gerçekleştirilmiştir.</a:t>
            </a:r>
          </a:p>
          <a:p>
            <a:pPr marL="285750" indent="-285750" algn="just" defTabSz="457200">
              <a:buFont typeface="Arial" panose="020B0604020202020204" pitchFamily="34" charset="0"/>
              <a:buChar char="•"/>
              <a:defRPr/>
            </a:pPr>
            <a:endParaRPr lang="tr-TR" dirty="0">
              <a:solidFill>
                <a:prstClr val="black"/>
              </a:solidFill>
              <a:latin typeface="Tw Cen MT" panose="020B0602020104020603" pitchFamily="34" charset="0"/>
              <a:ea typeface="Calibri"/>
              <a:cs typeface="Times New Roman" panose="02020603050405020304" pitchFamily="18" charset="0"/>
            </a:endParaRPr>
          </a:p>
          <a:p>
            <a:pPr marL="285750" indent="-285750" algn="just" defTabSz="457200">
              <a:buFont typeface="Arial" panose="020B0604020202020204" pitchFamily="34" charset="0"/>
              <a:buChar char="•"/>
              <a:defRPr/>
            </a:pPr>
            <a:r>
              <a:rPr lang="tr-TR" dirty="0">
                <a:solidFill>
                  <a:prstClr val="black"/>
                </a:solidFill>
                <a:latin typeface="Tw Cen MT" panose="020B0602020104020603" pitchFamily="34" charset="0"/>
                <a:ea typeface="Calibri"/>
                <a:cs typeface="Times New Roman" panose="02020603050405020304" pitchFamily="18" charset="0"/>
              </a:rPr>
              <a:t>2026 yılı içerisinde  </a:t>
            </a:r>
            <a:r>
              <a:rPr lang="tr-TR" b="1" dirty="0">
                <a:solidFill>
                  <a:srgbClr val="FF0000"/>
                </a:solidFill>
                <a:latin typeface="Tw Cen MT" panose="020B0602020104020603" pitchFamily="34" charset="0"/>
                <a:ea typeface="Calibri"/>
                <a:cs typeface="Times New Roman" panose="02020603050405020304" pitchFamily="18" charset="0"/>
              </a:rPr>
              <a:t>15</a:t>
            </a:r>
            <a:r>
              <a:rPr lang="tr-TR" b="1" dirty="0">
                <a:solidFill>
                  <a:prstClr val="black"/>
                </a:solidFill>
                <a:latin typeface="Tw Cen MT" panose="020B0602020104020603" pitchFamily="34" charset="0"/>
                <a:ea typeface="Calibri"/>
                <a:cs typeface="Times New Roman" panose="02020603050405020304" pitchFamily="18" charset="0"/>
              </a:rPr>
              <a:t> adet </a:t>
            </a:r>
            <a:r>
              <a:rPr lang="tr-TR" dirty="0">
                <a:solidFill>
                  <a:prstClr val="black"/>
                </a:solidFill>
                <a:latin typeface="Tw Cen MT" panose="020B0602020104020603" pitchFamily="34" charset="0"/>
                <a:ea typeface="Calibri"/>
                <a:cs typeface="Times New Roman" panose="02020603050405020304" pitchFamily="18" charset="0"/>
              </a:rPr>
              <a:t>PGD  denetimi  ve  </a:t>
            </a:r>
            <a:r>
              <a:rPr lang="tr-TR" b="1" dirty="0">
                <a:solidFill>
                  <a:srgbClr val="FF0000"/>
                </a:solidFill>
                <a:latin typeface="Tw Cen MT" panose="020B0602020104020603" pitchFamily="34" charset="0"/>
                <a:ea typeface="Calibri"/>
                <a:cs typeface="Times New Roman" panose="02020603050405020304" pitchFamily="18" charset="0"/>
              </a:rPr>
              <a:t>11</a:t>
            </a:r>
            <a:r>
              <a:rPr lang="tr-TR" b="1" dirty="0">
                <a:solidFill>
                  <a:prstClr val="black"/>
                </a:solidFill>
                <a:latin typeface="Tw Cen MT" panose="020B0602020104020603" pitchFamily="34" charset="0"/>
                <a:ea typeface="Calibri"/>
                <a:cs typeface="Times New Roman" panose="02020603050405020304" pitchFamily="18" charset="0"/>
              </a:rPr>
              <a:t> adet </a:t>
            </a:r>
            <a:r>
              <a:rPr lang="tr-TR" dirty="0">
                <a:solidFill>
                  <a:prstClr val="black"/>
                </a:solidFill>
                <a:latin typeface="Tw Cen MT" panose="020B0602020104020603" pitchFamily="34" charset="0"/>
                <a:ea typeface="Calibri"/>
                <a:cs typeface="Times New Roman" panose="02020603050405020304" pitchFamily="18" charset="0"/>
              </a:rPr>
              <a:t>Hazır Beton </a:t>
            </a:r>
          </a:p>
          <a:p>
            <a:pPr algn="just" defTabSz="457200">
              <a:defRPr/>
            </a:pPr>
            <a:r>
              <a:rPr lang="tr-TR" dirty="0">
                <a:solidFill>
                  <a:prstClr val="black"/>
                </a:solidFill>
                <a:latin typeface="Tw Cen MT" panose="020B0602020104020603" pitchFamily="34" charset="0"/>
                <a:ea typeface="Calibri"/>
                <a:cs typeface="Times New Roman" panose="02020603050405020304" pitchFamily="18" charset="0"/>
              </a:rPr>
              <a:t>	</a:t>
            </a:r>
          </a:p>
          <a:p>
            <a:pPr algn="just" defTabSz="457200">
              <a:defRPr/>
            </a:pPr>
            <a:r>
              <a:rPr lang="tr-TR" dirty="0">
                <a:solidFill>
                  <a:prstClr val="black"/>
                </a:solidFill>
                <a:latin typeface="Tw Cen MT" panose="020B0602020104020603" pitchFamily="34" charset="0"/>
                <a:ea typeface="Calibri"/>
                <a:cs typeface="Times New Roman" panose="02020603050405020304" pitchFamily="18" charset="0"/>
              </a:rPr>
              <a:t>	Denetimi olmak üzere toplam; </a:t>
            </a:r>
            <a:r>
              <a:rPr lang="tr-TR" b="1" dirty="0">
                <a:solidFill>
                  <a:srgbClr val="FF0000"/>
                </a:solidFill>
                <a:latin typeface="Tw Cen MT" panose="020B0602020104020603" pitchFamily="34" charset="0"/>
                <a:ea typeface="Calibri"/>
                <a:cs typeface="Times New Roman" panose="02020603050405020304" pitchFamily="18" charset="0"/>
              </a:rPr>
              <a:t>26</a:t>
            </a:r>
            <a:r>
              <a:rPr lang="tr-TR" b="1" dirty="0">
                <a:solidFill>
                  <a:prstClr val="black"/>
                </a:solidFill>
                <a:latin typeface="Tw Cen MT" panose="020B0602020104020603" pitchFamily="34" charset="0"/>
                <a:ea typeface="Calibri"/>
                <a:cs typeface="Times New Roman" panose="02020603050405020304" pitchFamily="18" charset="0"/>
              </a:rPr>
              <a:t> adet </a:t>
            </a:r>
            <a:r>
              <a:rPr lang="tr-TR" dirty="0">
                <a:solidFill>
                  <a:prstClr val="black"/>
                </a:solidFill>
                <a:latin typeface="Tw Cen MT" panose="020B0602020104020603" pitchFamily="34" charset="0"/>
                <a:ea typeface="Calibri"/>
                <a:cs typeface="Times New Roman" panose="02020603050405020304" pitchFamily="18" charset="0"/>
              </a:rPr>
              <a:t>denetim gerçekleştirilmiştir.</a:t>
            </a:r>
          </a:p>
          <a:p>
            <a:pPr algn="just"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endParaRPr>
          </a:p>
          <a:p>
            <a:pPr algn="just" defTabSz="457200">
              <a:defRPr/>
            </a:pPr>
            <a:endParaRPr lang="tr-TR" dirty="0">
              <a:solidFill>
                <a:prstClr val="black"/>
              </a:solidFill>
              <a:latin typeface="Tw Cen MT" panose="020B0602020104020603"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420389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364D108F-9A75-4BA3-ACBD-959BA4806468}"/>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3BC23A38-E5EE-49FE-BD12-E54C4F16AE0D}"/>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ea typeface="Times New Roman"/>
                <a:cs typeface="Times New Roman"/>
              </a:rPr>
              <a:t>YAPI DENETİM UYGULAMALARI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1" name="9 Dikdörtgen">
            <a:extLst>
              <a:ext uri="{FF2B5EF4-FFF2-40B4-BE49-F238E27FC236}">
                <a16:creationId xmlns:a16="http://schemas.microsoft.com/office/drawing/2014/main" id="{0BFA70A6-54A2-4E00-AE3D-2C8232402353}"/>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lang="tr-TR" b="1" u="sng" dirty="0">
              <a:solidFill>
                <a:prstClr val="black"/>
              </a:solidFill>
              <a:latin typeface="Tw Cen MT" panose="020B0602020104020603" pitchFamily="34" charset="0"/>
              <a:ea typeface="Cambri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1" i="0" u="sng" strike="noStrike" kern="1200" cap="none" spc="0" normalizeH="0" baseline="0" noProof="0" dirty="0">
                <a:ln>
                  <a:noFill/>
                </a:ln>
                <a:solidFill>
                  <a:prstClr val="black"/>
                </a:solidFill>
                <a:effectLst/>
                <a:uLnTx/>
                <a:uFillTx/>
                <a:latin typeface="Tw Cen MT" panose="020B0602020104020603" pitchFamily="34" charset="0"/>
                <a:ea typeface="Calibri"/>
                <a:cs typeface="Times New Roman" panose="02020603050405020304" pitchFamily="18" charset="0"/>
              </a:rPr>
              <a:t>ENERJİ KİMLİK BELGESİ;</a:t>
            </a:r>
          </a:p>
          <a:p>
            <a:pPr algn="just">
              <a:defRPr/>
            </a:pPr>
            <a:r>
              <a:rPr lang="tr-TR" dirty="0">
                <a:solidFill>
                  <a:prstClr val="black"/>
                </a:solidFill>
                <a:latin typeface="Tw Cen MT" panose="020B0602020104020603" pitchFamily="34" charset="0"/>
                <a:ea typeface="Calibri"/>
                <a:cs typeface="Times New Roman" panose="02020603050405020304" pitchFamily="18" charset="0"/>
              </a:rPr>
              <a:t>	</a:t>
            </a:r>
          </a:p>
          <a:p>
            <a:pPr algn="just">
              <a:defRPr/>
            </a:pPr>
            <a:r>
              <a:rPr lang="tr-TR" dirty="0">
                <a:solidFill>
                  <a:prstClr val="black"/>
                </a:solidFill>
                <a:latin typeface="Tw Cen MT" panose="020B0602020104020603" pitchFamily="34" charset="0"/>
                <a:ea typeface="Calibri"/>
                <a:cs typeface="Times New Roman" panose="02020603050405020304" pitchFamily="18" charset="0"/>
              </a:rPr>
              <a:t>	2025 yılında toplam </a:t>
            </a:r>
            <a:r>
              <a:rPr lang="tr-TR" b="1" dirty="0">
                <a:solidFill>
                  <a:srgbClr val="FF0000"/>
                </a:solidFill>
                <a:latin typeface="Tw Cen MT" panose="020B0602020104020603" pitchFamily="34" charset="0"/>
                <a:ea typeface="Calibri"/>
                <a:cs typeface="Times New Roman" panose="02020603050405020304" pitchFamily="18" charset="0"/>
              </a:rPr>
              <a:t>60</a:t>
            </a:r>
            <a:r>
              <a:rPr lang="tr-TR" b="1" dirty="0">
                <a:solidFill>
                  <a:prstClr val="black"/>
                </a:solidFill>
                <a:latin typeface="Tw Cen MT" panose="020B0602020104020603" pitchFamily="34" charset="0"/>
                <a:ea typeface="Calibri"/>
                <a:cs typeface="Times New Roman" panose="02020603050405020304" pitchFamily="18" charset="0"/>
              </a:rPr>
              <a:t> </a:t>
            </a:r>
            <a:r>
              <a:rPr lang="tr-TR" dirty="0">
                <a:solidFill>
                  <a:prstClr val="black"/>
                </a:solidFill>
                <a:latin typeface="Tw Cen MT" panose="020B0602020104020603" pitchFamily="34" charset="0"/>
                <a:ea typeface="Calibri"/>
                <a:cs typeface="Times New Roman" panose="02020603050405020304" pitchFamily="18" charset="0"/>
              </a:rPr>
              <a:t>adet EKB dosyası talep edilmiş bunların </a:t>
            </a:r>
            <a:r>
              <a:rPr lang="tr-TR" b="1" dirty="0">
                <a:solidFill>
                  <a:srgbClr val="FF0000"/>
                </a:solidFill>
                <a:latin typeface="Tw Cen MT" panose="020B0602020104020603" pitchFamily="34" charset="0"/>
                <a:ea typeface="Calibri"/>
                <a:cs typeface="Times New Roman" panose="02020603050405020304" pitchFamily="18" charset="0"/>
              </a:rPr>
              <a:t>60</a:t>
            </a:r>
            <a:r>
              <a:rPr lang="tr-TR" dirty="0">
                <a:solidFill>
                  <a:prstClr val="black"/>
                </a:solidFill>
                <a:latin typeface="Tw Cen MT" panose="020B0602020104020603" pitchFamily="34" charset="0"/>
                <a:ea typeface="Calibri"/>
                <a:cs typeface="Times New Roman" panose="02020603050405020304" pitchFamily="18" charset="0"/>
              </a:rPr>
              <a:t> adeti incelenmiştir. </a:t>
            </a:r>
            <a:r>
              <a:rPr lang="tr-TR" b="1" dirty="0">
                <a:solidFill>
                  <a:srgbClr val="FF0000"/>
                </a:solidFill>
                <a:latin typeface="Tw Cen MT" panose="020B0602020104020603" pitchFamily="34" charset="0"/>
                <a:ea typeface="Calibri"/>
                <a:cs typeface="Times New Roman" panose="02020603050405020304" pitchFamily="18" charset="0"/>
              </a:rPr>
              <a:t>8</a:t>
            </a:r>
            <a:r>
              <a:rPr lang="tr-TR" dirty="0">
                <a:solidFill>
                  <a:prstClr val="black"/>
                </a:solidFill>
                <a:latin typeface="Tw Cen MT" panose="020B0602020104020603" pitchFamily="34" charset="0"/>
                <a:ea typeface="Calibri"/>
                <a:cs typeface="Times New Roman" panose="02020603050405020304" pitchFamily="18" charset="0"/>
              </a:rPr>
              <a:t> firma/şahıs hakkında </a:t>
            </a:r>
            <a:r>
              <a:rPr lang="tr-TR" b="1" dirty="0">
                <a:solidFill>
                  <a:srgbClr val="FF0000"/>
                </a:solidFill>
                <a:latin typeface="Tw Cen MT" panose="020B0602020104020603" pitchFamily="34" charset="0"/>
                <a:ea typeface="Calibri"/>
                <a:cs typeface="Times New Roman" panose="02020603050405020304" pitchFamily="18" charset="0"/>
              </a:rPr>
              <a:t>2</a:t>
            </a:r>
            <a:r>
              <a:rPr lang="tr-TR" dirty="0">
                <a:solidFill>
                  <a:prstClr val="black"/>
                </a:solidFill>
                <a:latin typeface="Tw Cen MT" panose="020B0602020104020603" pitchFamily="34" charset="0"/>
                <a:ea typeface="Calibri"/>
                <a:cs typeface="Times New Roman" panose="02020603050405020304" pitchFamily="18" charset="0"/>
              </a:rPr>
              <a:t> ay hizmeti askıya alma/süresiz olarak askıya alma yaptırımı  uygulanarak veriler sisteme yüklenmiştir.</a:t>
            </a:r>
          </a:p>
          <a:p>
            <a:pPr algn="just">
              <a:defRPr/>
            </a:pPr>
            <a:r>
              <a:rPr lang="tr-TR" dirty="0">
                <a:solidFill>
                  <a:prstClr val="black"/>
                </a:solidFill>
                <a:latin typeface="Tw Cen MT" panose="020B0602020104020603" pitchFamily="34" charset="0"/>
                <a:ea typeface="Calibri"/>
                <a:cs typeface="Times New Roman" panose="02020603050405020304" pitchFamily="18" charset="0"/>
              </a:rPr>
              <a:t>	</a:t>
            </a:r>
          </a:p>
          <a:p>
            <a:pPr algn="just">
              <a:defRPr/>
            </a:pPr>
            <a:r>
              <a:rPr lang="tr-TR" dirty="0">
                <a:solidFill>
                  <a:prstClr val="black"/>
                </a:solidFill>
                <a:latin typeface="Tw Cen MT" panose="020B0602020104020603" pitchFamily="34" charset="0"/>
                <a:ea typeface="Calibri"/>
                <a:cs typeface="Times New Roman" panose="02020603050405020304" pitchFamily="18" charset="0"/>
              </a:rPr>
              <a:t>	2026 yılında toplam </a:t>
            </a:r>
            <a:r>
              <a:rPr lang="tr-TR" b="1" dirty="0">
                <a:solidFill>
                  <a:srgbClr val="FF0000"/>
                </a:solidFill>
                <a:latin typeface="Tw Cen MT" panose="020B0602020104020603" pitchFamily="34" charset="0"/>
                <a:ea typeface="Calibri"/>
                <a:cs typeface="Times New Roman" panose="02020603050405020304" pitchFamily="18" charset="0"/>
              </a:rPr>
              <a:t>7</a:t>
            </a:r>
            <a:r>
              <a:rPr lang="tr-TR" b="1" dirty="0">
                <a:solidFill>
                  <a:prstClr val="black"/>
                </a:solidFill>
                <a:latin typeface="Tw Cen MT" panose="020B0602020104020603" pitchFamily="34" charset="0"/>
                <a:ea typeface="Calibri"/>
                <a:cs typeface="Times New Roman" panose="02020603050405020304" pitchFamily="18" charset="0"/>
              </a:rPr>
              <a:t> </a:t>
            </a:r>
            <a:r>
              <a:rPr lang="tr-TR" dirty="0">
                <a:solidFill>
                  <a:prstClr val="black"/>
                </a:solidFill>
                <a:latin typeface="Tw Cen MT" panose="020B0602020104020603" pitchFamily="34" charset="0"/>
                <a:ea typeface="Calibri"/>
                <a:cs typeface="Times New Roman" panose="02020603050405020304" pitchFamily="18" charset="0"/>
              </a:rPr>
              <a:t>adet EKB dosyası talep edilmiş bunların </a:t>
            </a:r>
            <a:r>
              <a:rPr lang="tr-TR" b="1" dirty="0">
                <a:solidFill>
                  <a:srgbClr val="FF0000"/>
                </a:solidFill>
                <a:latin typeface="Tw Cen MT" panose="020B0602020104020603" pitchFamily="34" charset="0"/>
                <a:ea typeface="Calibri"/>
                <a:cs typeface="Times New Roman" panose="02020603050405020304" pitchFamily="18" charset="0"/>
              </a:rPr>
              <a:t>7</a:t>
            </a:r>
            <a:r>
              <a:rPr lang="tr-TR" dirty="0">
                <a:solidFill>
                  <a:prstClr val="black"/>
                </a:solidFill>
                <a:latin typeface="Tw Cen MT" panose="020B0602020104020603" pitchFamily="34" charset="0"/>
                <a:ea typeface="Calibri"/>
                <a:cs typeface="Times New Roman" panose="02020603050405020304" pitchFamily="18" charset="0"/>
              </a:rPr>
              <a:t> adeti incelenmiştir. </a:t>
            </a:r>
            <a:r>
              <a:rPr lang="tr-TR" b="1" dirty="0">
                <a:solidFill>
                  <a:srgbClr val="FF0000"/>
                </a:solidFill>
                <a:latin typeface="Tw Cen MT" panose="020B0602020104020603" pitchFamily="34" charset="0"/>
                <a:ea typeface="Calibri"/>
                <a:cs typeface="Times New Roman" panose="02020603050405020304" pitchFamily="18" charset="0"/>
              </a:rPr>
              <a:t>1 </a:t>
            </a:r>
            <a:r>
              <a:rPr lang="tr-TR" dirty="0">
                <a:solidFill>
                  <a:prstClr val="black"/>
                </a:solidFill>
                <a:latin typeface="Tw Cen MT" panose="020B0602020104020603" pitchFamily="34" charset="0"/>
                <a:ea typeface="Calibri"/>
                <a:cs typeface="Times New Roman" panose="02020603050405020304" pitchFamily="18" charset="0"/>
              </a:rPr>
              <a:t>firma/şahıs hakkında </a:t>
            </a:r>
            <a:r>
              <a:rPr lang="tr-TR" b="1" dirty="0">
                <a:solidFill>
                  <a:srgbClr val="FF0000"/>
                </a:solidFill>
                <a:latin typeface="Tw Cen MT" panose="020B0602020104020603" pitchFamily="34" charset="0"/>
                <a:ea typeface="Calibri"/>
                <a:cs typeface="Times New Roman" panose="02020603050405020304" pitchFamily="18" charset="0"/>
              </a:rPr>
              <a:t>2</a:t>
            </a:r>
            <a:r>
              <a:rPr lang="tr-TR" dirty="0">
                <a:solidFill>
                  <a:prstClr val="black"/>
                </a:solidFill>
                <a:latin typeface="Tw Cen MT" panose="020B0602020104020603" pitchFamily="34" charset="0"/>
                <a:ea typeface="Calibri"/>
                <a:cs typeface="Times New Roman" panose="02020603050405020304" pitchFamily="18" charset="0"/>
              </a:rPr>
              <a:t> ay hizmeti askıya alma/süresiz olarak askıya alma yaptırımı  uygulanarak veriler sisteme yüklenmiştir.</a:t>
            </a:r>
          </a:p>
          <a:p>
            <a:pPr algn="just"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292616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YEREL YÖNETİMLER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YEREL YÖNETİMLER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973082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Unvan 1">
            <a:extLst>
              <a:ext uri="{FF2B5EF4-FFF2-40B4-BE49-F238E27FC236}">
                <a16:creationId xmlns:a16="http://schemas.microsoft.com/office/drawing/2014/main" id="{5BD91882-573A-4B9A-8350-9C98E9E712E2}"/>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PROJE VE YAPIM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0" name="Dikdörtgen 9">
            <a:extLst>
              <a:ext uri="{FF2B5EF4-FFF2-40B4-BE49-F238E27FC236}">
                <a16:creationId xmlns:a16="http://schemas.microsoft.com/office/drawing/2014/main" id="{6E1852A3-6FC2-4C7C-A4D0-B1024E7884A8}"/>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ea typeface="Times New Roman"/>
                <a:cs typeface="Times New Roman"/>
              </a:rPr>
              <a:t>YAPI DENETİM UYGULAMALARI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1" name="9 Dikdörtgen">
            <a:extLst>
              <a:ext uri="{FF2B5EF4-FFF2-40B4-BE49-F238E27FC236}">
                <a16:creationId xmlns:a16="http://schemas.microsoft.com/office/drawing/2014/main" id="{69DD427D-08D1-42DD-954C-A463D761AC50}"/>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EVRAK SAYISI                                       	GELEN           GİDEN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YILI (01 Ocak - 31 Aralık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591</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250</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YILI  (01 Ocak-01 Şubat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70</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4982 SAYILI KANUN KAPSAMINDA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YILI (01 Ocak - 31 Aralık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YILI  (01 Ocak-01 Şubat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KAMU YARARI KARARI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Yılı (01 Ocak 2025- 31 Aralık 2025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Yılı (01 Ocak -01 Şubat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strike="noStrike" kern="1200" cap="none" spc="0" normalizeH="0" baseline="0" noProof="0" dirty="0">
                <a:ln>
                  <a:noFill/>
                </a:ln>
                <a:solidFill>
                  <a:schemeClr val="bg1"/>
                </a:solidFill>
                <a:effectLst/>
                <a:uLnTx/>
                <a:uFillTx/>
                <a:latin typeface="Tw Cen MT" panose="020B0602020104020603" pitchFamily="34" charset="0"/>
              </a:rPr>
              <a:t>GEÇİCİ GÖREVLENDİRME İŞ VE İŞLEMLERİ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2025 Yılı (01 Ocak 2025- 31 Aralık 2025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2026 Yılı (01 Ocak -01 Şubat arası)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rPr>
              <a:t>2</a:t>
            </a:r>
            <a:r>
              <a:rPr kumimoji="0" lang="tr-TR" sz="1800" i="0" u="none" strike="noStrike" kern="1200" cap="none" spc="0" normalizeH="0" baseline="0" noProof="0" dirty="0">
                <a:ln>
                  <a:noFill/>
                </a:ln>
                <a:solidFill>
                  <a:prstClr val="black"/>
                </a:solidFill>
                <a:effectLst/>
                <a:uLnTx/>
                <a:uFillTx/>
                <a:latin typeface="Tw Cen MT" panose="020B0602020104020603" pitchFamily="34" charset="0"/>
              </a:rPr>
              <a:t>   </a:t>
            </a:r>
            <a:endParaRPr lang="tr-TR" dirty="0">
              <a:solidFill>
                <a:prstClr val="black"/>
              </a:solidFill>
              <a:latin typeface="Tw Cen MT" panose="020B0602020104020603"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728702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 TABİAT VARLIKLARINI KORUMA 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9" name="Unvan 1">
            <a:extLst>
              <a:ext uri="{FF2B5EF4-FFF2-40B4-BE49-F238E27FC236}">
                <a16:creationId xmlns:a16="http://schemas.microsoft.com/office/drawing/2014/main" id="{02F0BE47-9262-4F34-9932-7CE1D8AECAC3}"/>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TABİAT VARLIKLARINI KORUMA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60423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95" y="166252"/>
            <a:ext cx="1461340" cy="925515"/>
          </a:xfrm>
          <a:prstGeom prst="rect">
            <a:avLst/>
          </a:prstGeom>
        </p:spPr>
      </p:pic>
      <p:pic>
        <p:nvPicPr>
          <p:cNvPr id="10" name="Resim 9"/>
          <p:cNvPicPr>
            <a:picLocks noChangeAspect="1"/>
          </p:cNvPicPr>
          <p:nvPr/>
        </p:nvPicPr>
        <p:blipFill>
          <a:blip r:embed="rId3" cstate="print"/>
          <a:stretch>
            <a:fillRect/>
          </a:stretch>
        </p:blipFill>
        <p:spPr>
          <a:xfrm>
            <a:off x="10645109" y="166253"/>
            <a:ext cx="934520" cy="928315"/>
          </a:xfrm>
          <a:prstGeom prst="rect">
            <a:avLst/>
          </a:prstGeom>
        </p:spPr>
      </p:pic>
      <p:sp>
        <p:nvSpPr>
          <p:cNvPr id="9" name="Dikdörtgen 8">
            <a:extLst>
              <a:ext uri="{FF2B5EF4-FFF2-40B4-BE49-F238E27FC236}">
                <a16:creationId xmlns:a16="http://schemas.microsoft.com/office/drawing/2014/main" id="{F2DAFEF1-8308-4F46-848F-4A8053E8ED13}"/>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algn="ctr" defTabSz="914400" rtl="0" eaLnBrk="1" fontAlgn="t" latinLnBrk="0" hangingPunct="1"/>
            <a:r>
              <a:rPr kumimoji="0" lang="tr-TR" sz="2000"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a typeface="+mn-ea"/>
                <a:cs typeface="+mn-cs"/>
              </a:rPr>
              <a:t>EKOLOJİK TEMELLİ (ETBAR) ENVANTERİ</a:t>
            </a:r>
          </a:p>
        </p:txBody>
      </p:sp>
      <p:sp>
        <p:nvSpPr>
          <p:cNvPr id="11" name="Unvan 1">
            <a:extLst>
              <a:ext uri="{FF2B5EF4-FFF2-40B4-BE49-F238E27FC236}">
                <a16:creationId xmlns:a16="http://schemas.microsoft.com/office/drawing/2014/main" id="{ECC7515F-CCB1-4743-9A5F-8CB754C58D5B}"/>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TABİAT VARLIKLARINI KORUMA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2" name="9 Dikdörtgen">
            <a:extLst>
              <a:ext uri="{FF2B5EF4-FFF2-40B4-BE49-F238E27FC236}">
                <a16:creationId xmlns:a16="http://schemas.microsoft.com/office/drawing/2014/main" id="{54036502-91A9-4B1B-AD7C-B9670784500D}"/>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algn="l" rtl="0" eaLnBrk="1" fontAlgn="t" latinLnBrk="0" hangingPunct="1">
              <a:spcBef>
                <a:spcPts val="0"/>
              </a:spcBef>
              <a:spcAft>
                <a:spcPts val="0"/>
              </a:spcAft>
            </a:pPr>
            <a:endParaRPr lang="tr-TR" sz="18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Germiab Kaynağı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Dargeçit</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Harmanlı Volkan Konisi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Dot Tepesi Kalderası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Grekot Kalderası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Kelektepe Volkan Konisi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Kuşçu Kalderası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Üçtepe Kalderası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Mercimektepe Volkan Konisi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Beştepe Kalderası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Gırkemin Volkan Konisi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Derinsu Kaya Mağarası ve Göleti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Bozbayır Kalderası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Derik</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err="1">
                <a:solidFill>
                  <a:srgbClr val="000000"/>
                </a:solidFill>
                <a:effectLst/>
                <a:latin typeface="Tw Cen MT" panose="020B0602020104020603" pitchFamily="34" charset="0"/>
                <a:cs typeface="Times New Roman" panose="02020603050405020304" pitchFamily="18" charset="0"/>
              </a:rPr>
              <a:t>Beyazsu</a:t>
            </a: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 Vadisi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Nusaybin</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Dibek Dağı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Nusaybin</a:t>
            </a:r>
            <a:endParaRPr lang="tr-TR"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tr-TR" sz="1800" b="1" i="0" u="none" strike="noStrike" kern="1200" dirty="0">
                <a:solidFill>
                  <a:srgbClr val="000000"/>
                </a:solidFill>
                <a:effectLst/>
                <a:latin typeface="Tw Cen MT" panose="020B0602020104020603" pitchFamily="34" charset="0"/>
                <a:cs typeface="Times New Roman" panose="02020603050405020304" pitchFamily="18" charset="0"/>
              </a:rPr>
              <a:t>Sürgücü Balıklıgöl				</a:t>
            </a: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Savur</a:t>
            </a:r>
            <a:endParaRPr lang="tr-TR"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635885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95" y="166252"/>
            <a:ext cx="1461340" cy="925515"/>
          </a:xfrm>
          <a:prstGeom prst="rect">
            <a:avLst/>
          </a:prstGeom>
        </p:spPr>
      </p:pic>
      <p:pic>
        <p:nvPicPr>
          <p:cNvPr id="10" name="Resim 9"/>
          <p:cNvPicPr>
            <a:picLocks noChangeAspect="1"/>
          </p:cNvPicPr>
          <p:nvPr/>
        </p:nvPicPr>
        <p:blipFill>
          <a:blip r:embed="rId3" cstate="print"/>
          <a:stretch>
            <a:fillRect/>
          </a:stretch>
        </p:blipFill>
        <p:spPr>
          <a:xfrm>
            <a:off x="10645109" y="166253"/>
            <a:ext cx="934520" cy="928315"/>
          </a:xfrm>
          <a:prstGeom prst="rect">
            <a:avLst/>
          </a:prstGeom>
        </p:spPr>
      </p:pic>
      <p:sp>
        <p:nvSpPr>
          <p:cNvPr id="7" name="Dikdörtgen 6">
            <a:extLst>
              <a:ext uri="{FF2B5EF4-FFF2-40B4-BE49-F238E27FC236}">
                <a16:creationId xmlns:a16="http://schemas.microsoft.com/office/drawing/2014/main" id="{54604845-A3AA-45E6-B88A-4FCC59CE3A21}"/>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algn="ctr" defTabSz="914400" rtl="0" eaLnBrk="1" fontAlgn="t" latinLnBrk="0" hangingPunct="1"/>
            <a:r>
              <a:rPr kumimoji="0" lang="tr-TR" sz="2000"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a typeface="+mn-ea"/>
                <a:cs typeface="+mn-cs"/>
              </a:rPr>
              <a:t>TESCİLLİ ANIT AĞAÇLAR</a:t>
            </a:r>
          </a:p>
        </p:txBody>
      </p:sp>
      <p:sp>
        <p:nvSpPr>
          <p:cNvPr id="8" name="Unvan 1">
            <a:extLst>
              <a:ext uri="{FF2B5EF4-FFF2-40B4-BE49-F238E27FC236}">
                <a16:creationId xmlns:a16="http://schemas.microsoft.com/office/drawing/2014/main" id="{AAC6D5F8-0546-4957-8711-00D1AD767359}"/>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TABİAT VARLIKLARINI KORUMA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9" name="9 Dikdörtgen">
            <a:extLst>
              <a:ext uri="{FF2B5EF4-FFF2-40B4-BE49-F238E27FC236}">
                <a16:creationId xmlns:a16="http://schemas.microsoft.com/office/drawing/2014/main" id="{08743562-276F-4F79-8CE8-E6B3B7628E82}"/>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rtl="0" eaLnBrk="1" fontAlgn="t" latinLnBrk="0" hangingPunct="1">
              <a:spcBef>
                <a:spcPts val="0"/>
              </a:spcBef>
              <a:spcAft>
                <a:spcPts val="0"/>
              </a:spcAft>
            </a:pPr>
            <a:r>
              <a:rPr lang="tr-TR" sz="1800" b="1" i="0" u="none" strike="noStrike" kern="1200" dirty="0">
                <a:solidFill>
                  <a:schemeClr val="bg1"/>
                </a:solidFill>
                <a:effectLst/>
                <a:latin typeface="Tw Cen MT" panose="020B0602020104020603" pitchFamily="34" charset="0"/>
                <a:cs typeface="Times New Roman" panose="02020603050405020304" pitchFamily="18" charset="0"/>
              </a:rPr>
              <a:t>İL	İLÇE	MAHALLE	MEVKİ	   CİNSİ	           ADET</a:t>
            </a: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Artuklu	Savurkapı		 Doğu</a:t>
            </a:r>
            <a:r>
              <a:rPr lang="tr-TR" sz="1800" b="0" i="0" u="none" strike="noStrike" kern="1200" baseline="0" dirty="0">
                <a:solidFill>
                  <a:srgbClr val="000000"/>
                </a:solidFill>
                <a:effectLst/>
                <a:latin typeface="Tw Cen MT" panose="020B0602020104020603" pitchFamily="34" charset="0"/>
                <a:cs typeface="Times New Roman" panose="02020603050405020304" pitchFamily="18" charset="0"/>
              </a:rPr>
              <a:t> Çınarı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3</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Artuklu	Yalım		Vadisafa	 Doğu Çınarı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1</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Artuklu	Yalım		Vadisafa	 Doğu Çınarı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1</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Artuklu	Kabala		Köycivarı	 Doğu Çınarı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1</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Dargeçit	Suçatı		Köy Yanı	 Menengiç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1</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Dargeçit	Tanyeri		Köyiçi	 Palamut</a:t>
            </a:r>
            <a:r>
              <a:rPr lang="tr-TR" sz="1800" b="0" i="0" u="none" strike="noStrike" kern="1200" baseline="0" dirty="0">
                <a:solidFill>
                  <a:srgbClr val="000000"/>
                </a:solidFill>
                <a:effectLst/>
                <a:latin typeface="Tw Cen MT" panose="020B0602020104020603" pitchFamily="34" charset="0"/>
                <a:cs typeface="Times New Roman" panose="02020603050405020304" pitchFamily="18" charset="0"/>
              </a:rPr>
              <a:t> Meşesi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1</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Midyat	Acırlı		Alas Önü	 Meşe Çitlenbik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7</a:t>
            </a:r>
            <a:endParaRPr lang="tr-TR" sz="1800" b="1" i="0" u="none" strike="noStrike" dirty="0">
              <a:solidFill>
                <a:srgbClr val="FF0000"/>
              </a:solidFill>
              <a:effectLst/>
              <a:latin typeface="Arial" panose="020B0604020202020204" pitchFamily="34" charset="0"/>
            </a:endParaRPr>
          </a:p>
          <a:p>
            <a:pPr marL="0" algn="l" rtl="0" eaLnBrk="1" fontAlgn="t" latinLnBrk="0" hangingPunct="1">
              <a:spcBef>
                <a:spcPts val="0"/>
              </a:spcBef>
              <a:spcAft>
                <a:spcPts val="0"/>
              </a:spcAft>
            </a:pPr>
            <a:endParaRPr lang="tr-TR" sz="1800" b="0"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r>
              <a:rPr lang="tr-TR" sz="1800" b="0" i="0" u="none" strike="noStrike" kern="1200" dirty="0">
                <a:solidFill>
                  <a:srgbClr val="000000"/>
                </a:solidFill>
                <a:effectLst/>
                <a:latin typeface="Tw Cen MT" panose="020B0602020104020603" pitchFamily="34" charset="0"/>
                <a:cs typeface="Times New Roman" panose="02020603050405020304" pitchFamily="18" charset="0"/>
              </a:rPr>
              <a:t>MARDİN	Yeşilli	Kütüklü		Ova	 Palamut Meşesi	</a:t>
            </a:r>
            <a:r>
              <a:rPr lang="tr-TR" sz="1800" b="1" i="0" u="none" strike="noStrike" kern="1200" dirty="0">
                <a:solidFill>
                  <a:srgbClr val="FF0000"/>
                </a:solidFill>
                <a:effectLst/>
                <a:latin typeface="Tw Cen MT" panose="020B0602020104020603" pitchFamily="34" charset="0"/>
                <a:cs typeface="Times New Roman" panose="02020603050405020304" pitchFamily="18" charset="0"/>
              </a:rPr>
              <a:t>1</a:t>
            </a:r>
            <a:endParaRPr lang="tr-TR" sz="1800" b="1" i="0" u="none" strike="noStrike" dirty="0">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4790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1768" y="1055366"/>
            <a:ext cx="7200000" cy="50400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DÖNER SERMAYE GELİRİ</a:t>
            </a:r>
          </a:p>
        </p:txBody>
      </p:sp>
      <p:sp>
        <p:nvSpPr>
          <p:cNvPr id="8" name="Dikdörtgen 7"/>
          <p:cNvSpPr/>
          <p:nvPr/>
        </p:nvSpPr>
        <p:spPr>
          <a:xfrm>
            <a:off x="2571768" y="1764715"/>
            <a:ext cx="7216900" cy="4524315"/>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-2022 Döner Sermaye İşletme Geliri: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6.381.379</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TL.</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-2023 Döner Sermaye İşletme Geliri: </a:t>
            </a:r>
            <a:r>
              <a:rPr lang="tr-TR" b="1" dirty="0">
                <a:solidFill>
                  <a:srgbClr val="FF0000"/>
                </a:solidFill>
                <a:latin typeface="Tw Cen MT" panose="020B0602020104020603" pitchFamily="34" charset="0"/>
                <a:cs typeface="Times New Roman" panose="02020603050405020304" pitchFamily="18" charset="0"/>
              </a:rPr>
              <a:t>11</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.747.001 TL.</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r>
              <a:rPr lang="tr-TR" dirty="0">
                <a:solidFill>
                  <a:prstClr val="black"/>
                </a:solidFill>
                <a:latin typeface="Tw Cen MT" panose="020B0602020104020603" pitchFamily="34" charset="0"/>
                <a:cs typeface="Times New Roman" panose="02020603050405020304" pitchFamily="18" charset="0"/>
              </a:rPr>
              <a:t>-2024 Döner Sermaye İşletme Geliri: </a:t>
            </a:r>
            <a:r>
              <a:rPr lang="tr-TR" b="1" dirty="0">
                <a:solidFill>
                  <a:srgbClr val="FF0000"/>
                </a:solidFill>
                <a:latin typeface="Tw Cen MT" panose="020B0602020104020603" pitchFamily="34" charset="0"/>
                <a:cs typeface="Times New Roman" panose="02020603050405020304" pitchFamily="18" charset="0"/>
              </a:rPr>
              <a:t>31.747.001 TL</a:t>
            </a: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r>
              <a:rPr lang="tr-TR" dirty="0">
                <a:solidFill>
                  <a:prstClr val="black"/>
                </a:solidFill>
                <a:latin typeface="Tw Cen MT" panose="020B0602020104020603" pitchFamily="34" charset="0"/>
                <a:cs typeface="Times New Roman" panose="02020603050405020304" pitchFamily="18" charset="0"/>
              </a:rPr>
              <a:t>-2025 Döner Sermaye İşletme Geliri: </a:t>
            </a:r>
            <a:r>
              <a:rPr lang="tr-TR" b="1" dirty="0">
                <a:solidFill>
                  <a:srgbClr val="FF0000"/>
                </a:solidFill>
                <a:latin typeface="Tw Cen MT" panose="020B0602020104020603" pitchFamily="34" charset="0"/>
                <a:cs typeface="Times New Roman" panose="02020603050405020304" pitchFamily="18" charset="0"/>
              </a:rPr>
              <a:t>41.747.001 TL</a:t>
            </a: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lvl="0" algn="just" defTabSz="457200">
              <a:defRPr/>
            </a:pPr>
            <a:endParaRPr lang="tr-TR" b="1" dirty="0">
              <a:solidFill>
                <a:srgbClr val="FF0000"/>
              </a:solidFill>
              <a:latin typeface="Tw Cen MT" panose="020B0602020104020603" pitchFamily="34" charset="0"/>
              <a:cs typeface="Times New Roman" panose="02020603050405020304" pitchFamily="18" charset="0"/>
            </a:endParaRPr>
          </a:p>
          <a:p>
            <a:pPr lvl="0" algn="just" defTabSz="457200">
              <a:defRPr/>
            </a:pPr>
            <a:endPar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b="1" dirty="0">
              <a:solidFill>
                <a:srgbClr val="FF0000"/>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57499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95" y="166252"/>
            <a:ext cx="1461340" cy="925515"/>
          </a:xfrm>
          <a:prstGeom prst="rect">
            <a:avLst/>
          </a:prstGeom>
        </p:spPr>
      </p:pic>
      <p:pic>
        <p:nvPicPr>
          <p:cNvPr id="10" name="Resim 9"/>
          <p:cNvPicPr>
            <a:picLocks noChangeAspect="1"/>
          </p:cNvPicPr>
          <p:nvPr/>
        </p:nvPicPr>
        <p:blipFill>
          <a:blip r:embed="rId3" cstate="print"/>
          <a:stretch>
            <a:fillRect/>
          </a:stretch>
        </p:blipFill>
        <p:spPr>
          <a:xfrm>
            <a:off x="10645109" y="166253"/>
            <a:ext cx="934520" cy="928315"/>
          </a:xfrm>
          <a:prstGeom prst="rect">
            <a:avLst/>
          </a:prstGeom>
        </p:spPr>
      </p:pic>
      <p:sp>
        <p:nvSpPr>
          <p:cNvPr id="9" name="Dikdörtgen 8">
            <a:extLst>
              <a:ext uri="{FF2B5EF4-FFF2-40B4-BE49-F238E27FC236}">
                <a16:creationId xmlns:a16="http://schemas.microsoft.com/office/drawing/2014/main" id="{40D4D88E-1011-4D54-A1DC-C726E1C148E6}"/>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algn="ctr" defTabSz="914400" rtl="0" eaLnBrk="1" fontAlgn="t" latinLnBrk="0" hangingPunct="1"/>
            <a:r>
              <a:rPr kumimoji="0" lang="tr-TR" sz="2000" b="1" i="0" u="none" strike="noStrike" kern="1200" cap="none" spc="0" normalizeH="0" baseline="0" dirty="0">
                <a:ln>
                  <a:noFill/>
                </a:ln>
                <a:solidFill>
                  <a:schemeClr val="bg1"/>
                </a:solidFill>
                <a:effectLst>
                  <a:outerShdw blurRad="38100" dist="38100" dir="2700000" algn="tl">
                    <a:srgbClr val="000000">
                      <a:alpha val="43137"/>
                    </a:srgbClr>
                  </a:outerShdw>
                </a:effectLst>
                <a:uLnTx/>
                <a:uFillTx/>
                <a:latin typeface="Tw Cen MT" panose="020B0602020104020603" pitchFamily="34" charset="0"/>
                <a:ea typeface="+mn-ea"/>
                <a:cs typeface="+mn-cs"/>
              </a:rPr>
              <a:t>TESCİLLİ MAĞARA-KALDERA-VOLKAN KONİSİ</a:t>
            </a:r>
          </a:p>
        </p:txBody>
      </p:sp>
      <p:sp>
        <p:nvSpPr>
          <p:cNvPr id="11" name="Unvan 1">
            <a:extLst>
              <a:ext uri="{FF2B5EF4-FFF2-40B4-BE49-F238E27FC236}">
                <a16:creationId xmlns:a16="http://schemas.microsoft.com/office/drawing/2014/main" id="{C83A87F3-C363-41D6-993F-8B52955B02E1}"/>
              </a:ext>
            </a:extLst>
          </p:cNvPr>
          <p:cNvSpPr txBox="1">
            <a:spLocks/>
          </p:cNvSpPr>
          <p:nvPr/>
        </p:nvSpPr>
        <p:spPr>
          <a:xfrm rot="16200000">
            <a:off x="-2891298" y="3300633"/>
            <a:ext cx="6480000" cy="36000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000" b="1">
                <a:effectLst>
                  <a:outerShdw blurRad="38100" dist="38100" dir="2700000" algn="tl">
                    <a:srgbClr val="000000">
                      <a:alpha val="43137"/>
                    </a:srgbClr>
                  </a:outerShdw>
                </a:effectLst>
                <a:latin typeface="Tw Cen MT" panose="020B0602020104020603" pitchFamily="34" charset="0"/>
                <a:cs typeface="Times New Roman" pitchFamily="18" charset="0"/>
              </a:rPr>
              <a:t>TABİAT VARLIKLARINI KORUMA  ŞUBE MÜD.</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2" name="9 Dikdörtgen">
            <a:extLst>
              <a:ext uri="{FF2B5EF4-FFF2-40B4-BE49-F238E27FC236}">
                <a16:creationId xmlns:a16="http://schemas.microsoft.com/office/drawing/2014/main" id="{BD558B2F-6017-4515-9BDE-93C33EFBC158}"/>
              </a:ext>
            </a:extLst>
          </p:cNvPr>
          <p:cNvSpPr/>
          <p:nvPr/>
        </p:nvSpPr>
        <p:spPr>
          <a:xfrm>
            <a:off x="2571768" y="1717451"/>
            <a:ext cx="7200000" cy="4585871"/>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algn="l" rtl="0" eaLnBrk="1" fontAlgn="t" latinLnBrk="0" hangingPunct="1">
              <a:spcBef>
                <a:spcPts val="0"/>
              </a:spcBef>
              <a:spcAft>
                <a:spcPts val="0"/>
              </a:spcAft>
            </a:pPr>
            <a:r>
              <a:rPr lang="tr-TR" sz="1200" b="1" i="0" strike="noStrike" kern="1200" dirty="0">
                <a:solidFill>
                  <a:schemeClr val="bg1"/>
                </a:solidFill>
                <a:effectLst/>
                <a:latin typeface="Tw Cen MT" panose="020B0602020104020603" pitchFamily="34" charset="0"/>
              </a:rPr>
              <a:t>İLÇE               	MAHALLE	MEVKİ	ADI		SİT STATÜSÜ</a:t>
            </a:r>
          </a:p>
          <a:p>
            <a:pPr marL="0" algn="l" rtl="0" eaLnBrk="1" fontAlgn="t" latinLnBrk="0" hangingPunct="1">
              <a:spcBef>
                <a:spcPts val="0"/>
              </a:spcBef>
              <a:spcAft>
                <a:spcPts val="0"/>
              </a:spcAft>
            </a:pPr>
            <a:endParaRPr lang="tr-TR" sz="1200" i="0" u="none" strike="noStrike" kern="1200" dirty="0">
              <a:solidFill>
                <a:schemeClr val="bg1"/>
              </a:solidFill>
              <a:effectLst/>
              <a:latin typeface="Tw Cen MT" panose="020B0602020104020603" pitchFamily="34" charset="0"/>
            </a:endParaRPr>
          </a:p>
          <a:p>
            <a:pPr marL="0" algn="ctr" rtl="0" eaLnBrk="1" fontAlgn="t" latinLnBrk="0" hangingPunct="1">
              <a:spcBef>
                <a:spcPts val="0"/>
              </a:spcBef>
              <a:spcAft>
                <a:spcPts val="0"/>
              </a:spcAft>
            </a:pPr>
            <a:r>
              <a:rPr lang="tr-TR" sz="1200" b="1" u="sng" dirty="0">
                <a:solidFill>
                  <a:schemeClr val="bg1"/>
                </a:solidFill>
                <a:latin typeface="Tw Cen MT" panose="020B0602020104020603" pitchFamily="34" charset="0"/>
              </a:rPr>
              <a:t>MAĞARALAR</a:t>
            </a:r>
          </a:p>
          <a:p>
            <a:pPr marL="0" algn="l" rtl="0" eaLnBrk="1" fontAlgn="t" latinLnBrk="0" hangingPunct="1">
              <a:spcBef>
                <a:spcPts val="0"/>
              </a:spcBef>
              <a:spcAft>
                <a:spcPts val="0"/>
              </a:spcAft>
            </a:pPr>
            <a:endParaRPr lang="tr-TR" sz="1200" i="0" u="none" strike="noStrike" kern="1200" dirty="0">
              <a:solidFill>
                <a:schemeClr val="bg1"/>
              </a:solidFill>
              <a:effectLst/>
              <a:latin typeface="Tw Cen MT" panose="020B0602020104020603" pitchFamily="34" charset="0"/>
            </a:endParaRPr>
          </a:p>
          <a:p>
            <a:pPr marL="0" algn="l" rtl="0" eaLnBrk="1" fontAlgn="t" latinLnBrk="0" hangingPunct="1">
              <a:spcBef>
                <a:spcPts val="0"/>
              </a:spcBef>
              <a:spcAft>
                <a:spcPts val="0"/>
              </a:spcAft>
            </a:pPr>
            <a:r>
              <a:rPr lang="tr-TR" sz="1200" i="0" u="none" strike="noStrike" kern="1200" dirty="0">
                <a:solidFill>
                  <a:schemeClr val="bg1"/>
                </a:solidFill>
                <a:effectLst/>
                <a:latin typeface="Tw Cen MT" panose="020B0602020104020603" pitchFamily="34" charset="0"/>
              </a:rPr>
              <a:t>Derik	Derinsu	Köyiçi	Kaya Mağarası ve Göleti	Korunması Gerekli</a:t>
            </a:r>
          </a:p>
          <a:p>
            <a:pPr marL="0" algn="l" rtl="0" eaLnBrk="1" fontAlgn="t" latinLnBrk="0" hangingPunct="1">
              <a:spcBef>
                <a:spcPts val="0"/>
              </a:spcBef>
              <a:spcAft>
                <a:spcPts val="0"/>
              </a:spcAft>
            </a:pPr>
            <a:endParaRPr lang="tr-TR" sz="1200" i="0" u="none" strike="noStrike" kern="1200" dirty="0">
              <a:solidFill>
                <a:schemeClr val="bg1"/>
              </a:solidFill>
              <a:effectLst/>
              <a:latin typeface="Tw Cen MT" panose="020B0602020104020603" pitchFamily="34" charset="0"/>
            </a:endParaRPr>
          </a:p>
          <a:p>
            <a:pPr marL="0" algn="ctr" rtl="0" eaLnBrk="1" fontAlgn="t" latinLnBrk="0" hangingPunct="1">
              <a:spcBef>
                <a:spcPts val="0"/>
              </a:spcBef>
              <a:spcAft>
                <a:spcPts val="0"/>
              </a:spcAft>
            </a:pPr>
            <a:r>
              <a:rPr lang="tr-TR" sz="1200" b="1" u="sng" dirty="0">
                <a:solidFill>
                  <a:schemeClr val="bg1"/>
                </a:solidFill>
                <a:latin typeface="Tw Cen MT" panose="020B0602020104020603" pitchFamily="34" charset="0"/>
              </a:rPr>
              <a:t>KALDERA</a:t>
            </a:r>
          </a:p>
          <a:p>
            <a:pPr marL="0" algn="l" rtl="0" eaLnBrk="1" fontAlgn="t" latinLnBrk="0" hangingPunct="1">
              <a:spcBef>
                <a:spcPts val="0"/>
              </a:spcBef>
              <a:spcAft>
                <a:spcPts val="0"/>
              </a:spcAft>
            </a:pPr>
            <a:endParaRPr lang="tr-TR" sz="1200" i="0" u="none" strike="noStrike" kern="1200" dirty="0">
              <a:solidFill>
                <a:schemeClr val="bg1"/>
              </a:solidFill>
              <a:effectLst/>
              <a:latin typeface="Tw Cen MT" panose="020B0602020104020603" pitchFamily="34" charset="0"/>
            </a:endParaRPr>
          </a:p>
          <a:p>
            <a:pPr marL="0" algn="l" rtl="0" eaLnBrk="1" fontAlgn="t" latinLnBrk="0" hangingPunct="1">
              <a:spcBef>
                <a:spcPts val="0"/>
              </a:spcBef>
              <a:spcAft>
                <a:spcPts val="0"/>
              </a:spcAft>
            </a:pPr>
            <a:r>
              <a:rPr lang="tr-TR" sz="1200" i="0" u="none" strike="noStrike" kern="1200" dirty="0">
                <a:solidFill>
                  <a:schemeClr val="bg1"/>
                </a:solidFill>
                <a:effectLst/>
                <a:latin typeface="Tw Cen MT" panose="020B0602020104020603" pitchFamily="34" charset="0"/>
              </a:rPr>
              <a:t>Derik			Grekot Kalderası	1.Derece Doğal Sit Alanı</a:t>
            </a:r>
          </a:p>
          <a:p>
            <a:pPr marL="0" algn="ctr" rtl="0" eaLnBrk="1" fontAlgn="t" latinLnBrk="0" hangingPunct="1">
              <a:spcBef>
                <a:spcPts val="0"/>
              </a:spcBef>
              <a:spcAft>
                <a:spcPts val="0"/>
              </a:spcAft>
            </a:pPr>
            <a:endParaRPr lang="tr-TR" sz="1200" dirty="0">
              <a:solidFill>
                <a:schemeClr val="bg1"/>
              </a:solidFill>
              <a:latin typeface="Tw Cen MT" panose="020B0602020104020603" pitchFamily="34" charset="0"/>
            </a:endParaRPr>
          </a:p>
          <a:p>
            <a:pPr marL="0" algn="ctr" rtl="0" eaLnBrk="1" fontAlgn="t" latinLnBrk="0" hangingPunct="1">
              <a:spcBef>
                <a:spcPts val="0"/>
              </a:spcBef>
              <a:spcAft>
                <a:spcPts val="0"/>
              </a:spcAft>
            </a:pPr>
            <a:r>
              <a:rPr lang="tr-TR" sz="1200" b="1" u="sng" dirty="0">
                <a:solidFill>
                  <a:schemeClr val="bg1"/>
                </a:solidFill>
                <a:latin typeface="Tw Cen MT" panose="020B0602020104020603" pitchFamily="34" charset="0"/>
              </a:rPr>
              <a:t>VOLKAN KONİSİ</a:t>
            </a:r>
            <a:endParaRPr lang="tr-TR" sz="1200" b="1" i="0" u="sng" strike="noStrike" kern="1200" dirty="0">
              <a:solidFill>
                <a:schemeClr val="bg1"/>
              </a:solidFill>
              <a:effectLst/>
              <a:latin typeface="Tw Cen MT" panose="020B0602020104020603" pitchFamily="34" charset="0"/>
            </a:endParaRPr>
          </a:p>
          <a:p>
            <a:pPr marL="0" algn="l" rtl="0" eaLnBrk="1" fontAlgn="t" latinLnBrk="0" hangingPunct="1">
              <a:spcBef>
                <a:spcPts val="0"/>
              </a:spcBef>
              <a:spcAft>
                <a:spcPts val="0"/>
              </a:spcAft>
            </a:pPr>
            <a:endParaRPr lang="tr-TR" sz="1200" i="0" u="none" strike="noStrike" kern="1200" dirty="0">
              <a:solidFill>
                <a:srgbClr val="000000"/>
              </a:solidFill>
              <a:effectLst/>
              <a:latin typeface="Tw Cen MT" panose="020B0602020104020603" pitchFamily="34" charset="0"/>
            </a:endParaRPr>
          </a:p>
          <a:p>
            <a:pPr marL="0" algn="l" rtl="0" eaLnBrk="1" fontAlgn="t" latinLnBrk="0" hangingPunct="1">
              <a:spcBef>
                <a:spcPts val="0"/>
              </a:spcBef>
              <a:spcAft>
                <a:spcPts val="0"/>
              </a:spcAft>
            </a:pPr>
            <a:r>
              <a:rPr lang="tr-TR" sz="1200" i="0" u="none" strike="noStrike" kern="1200" dirty="0">
                <a:solidFill>
                  <a:srgbClr val="000000"/>
                </a:solidFill>
                <a:effectLst/>
                <a:latin typeface="Tw Cen MT" panose="020B0602020104020603" pitchFamily="34" charset="0"/>
              </a:rPr>
              <a:t>Derik			Kelektepe Volkan Konisi	Nitelikli Doğal Koruma Alanı</a:t>
            </a:r>
          </a:p>
          <a:p>
            <a:pPr marL="0" algn="l" rtl="0" eaLnBrk="1" fontAlgn="t" latinLnBrk="0" hangingPunct="1">
              <a:spcBef>
                <a:spcPts val="0"/>
              </a:spcBef>
              <a:spcAft>
                <a:spcPts val="0"/>
              </a:spcAft>
            </a:pPr>
            <a:r>
              <a:rPr lang="tr-TR" sz="1200" i="0" u="none" strike="noStrike" kern="1200" dirty="0">
                <a:solidFill>
                  <a:schemeClr val="bg1"/>
                </a:solidFill>
                <a:effectLst/>
                <a:latin typeface="Tw Cen MT" panose="020B0602020104020603" pitchFamily="34" charset="0"/>
              </a:rPr>
              <a:t>Derik			Kuşçu Krateri		Nitelikli Doğal Koruma Alanı </a:t>
            </a:r>
            <a:endParaRPr lang="tr-TR" sz="1200" i="0" u="none" strike="noStrike" dirty="0">
              <a:solidFill>
                <a:schemeClr val="bg1"/>
              </a:solidFill>
              <a:effectLst/>
              <a:latin typeface="Tw Cen MT" panose="020B0602020104020603" pitchFamily="34" charset="0"/>
            </a:endParaRPr>
          </a:p>
          <a:p>
            <a:pPr marL="0" algn="l" rtl="0" eaLnBrk="1" fontAlgn="t" latinLnBrk="0" hangingPunct="1">
              <a:spcBef>
                <a:spcPts val="0"/>
              </a:spcBef>
              <a:spcAft>
                <a:spcPts val="0"/>
              </a:spcAft>
            </a:pPr>
            <a:r>
              <a:rPr lang="tr-TR" sz="1200" i="0" u="none" strike="noStrike" kern="1200" dirty="0">
                <a:solidFill>
                  <a:schemeClr val="bg1"/>
                </a:solidFill>
                <a:effectLst/>
                <a:latin typeface="Tw Cen MT" panose="020B0602020104020603" pitchFamily="34" charset="0"/>
              </a:rPr>
              <a:t>Derik			Mercimektepe Volkan Konisi	Nitelikli Doğal Koruma Alanı</a:t>
            </a:r>
          </a:p>
          <a:p>
            <a:pPr marL="0" algn="l" rtl="0" eaLnBrk="1" fontAlgn="t" latinLnBrk="0" hangingPunct="1">
              <a:spcBef>
                <a:spcPts val="0"/>
              </a:spcBef>
              <a:spcAft>
                <a:spcPts val="0"/>
              </a:spcAft>
            </a:pPr>
            <a:r>
              <a:rPr lang="tr-TR" sz="1200" i="0" u="none" strike="noStrike" kern="1200" dirty="0">
                <a:solidFill>
                  <a:srgbClr val="000000"/>
                </a:solidFill>
                <a:effectLst/>
                <a:latin typeface="Tw Cen MT" panose="020B0602020104020603" pitchFamily="34" charset="0"/>
              </a:rPr>
              <a:t>Derik			Üçtepe Volkan Konisi 	Nitelikli Doğal Koruma Alanı</a:t>
            </a:r>
            <a:endParaRPr lang="tr-TR" sz="1000" b="1" dirty="0">
              <a:solidFill>
                <a:srgbClr val="00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dirty="0">
              <a:solidFill>
                <a:srgbClr val="00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dirty="0">
              <a:solidFill>
                <a:srgbClr val="00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dirty="0">
              <a:solidFill>
                <a:srgbClr val="00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dirty="0">
              <a:solidFill>
                <a:srgbClr val="000000"/>
              </a:solidFill>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i="0" u="none" strike="noStrike" kern="1200" dirty="0">
              <a:solidFill>
                <a:srgbClr val="000000"/>
              </a:solidFill>
              <a:effectLst/>
              <a:latin typeface="Tw Cen MT" panose="020B0602020104020603" pitchFamily="34" charset="0"/>
              <a:cs typeface="Times New Roman" panose="02020603050405020304" pitchFamily="18" charset="0"/>
            </a:endParaRPr>
          </a:p>
          <a:p>
            <a:pPr marL="0" algn="l" rtl="0" eaLnBrk="1" fontAlgn="t" latinLnBrk="0" hangingPunct="1">
              <a:spcBef>
                <a:spcPts val="0"/>
              </a:spcBef>
              <a:spcAft>
                <a:spcPts val="0"/>
              </a:spcAft>
            </a:pPr>
            <a:endParaRPr lang="tr-TR" sz="1000" b="1" i="0" u="none" strike="noStrike" kern="1200" dirty="0">
              <a:solidFill>
                <a:srgbClr val="000000"/>
              </a:solidFill>
              <a:effectLst/>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581369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4"/>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MİLLİ EMLAK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923959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TAŞINMAZ ENVANTER DURUMU</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11" name="Unvan 1">
            <a:extLst>
              <a:ext uri="{FF2B5EF4-FFF2-40B4-BE49-F238E27FC236}">
                <a16:creationId xmlns:a16="http://schemas.microsoft.com/office/drawing/2014/main" id="{ABD6C62A-B6D2-48F7-8D93-5E8EBB5C8468}"/>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3" name="9 Dikdörtgen">
            <a:extLst>
              <a:ext uri="{FF2B5EF4-FFF2-40B4-BE49-F238E27FC236}">
                <a16:creationId xmlns:a16="http://schemas.microsoft.com/office/drawing/2014/main" id="{B4956EE7-FC6F-4EE8-AEAE-51D86B346B18}"/>
              </a:ext>
            </a:extLst>
          </p:cNvPr>
          <p:cNvSpPr/>
          <p:nvPr/>
        </p:nvSpPr>
        <p:spPr>
          <a:xfrm>
            <a:off x="2571768" y="1717451"/>
            <a:ext cx="7200000" cy="4585871"/>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tr-TR" b="0" i="0" u="none" strike="noStrike" kern="1200" cap="none" spc="0" normalizeH="0" baseline="0" noProof="0" dirty="0">
                <a:ln>
                  <a:noFill/>
                </a:ln>
                <a:solidFill>
                  <a:srgbClr val="052F61">
                    <a:lumMod val="50000"/>
                  </a:srgbClr>
                </a:solidFill>
                <a:effectLst/>
                <a:uLnTx/>
                <a:uFillTx/>
                <a:latin typeface="Tw Cen MT" panose="020B0602020104020603" pitchFamily="34" charset="0"/>
                <a:ea typeface="ヒラギノ明朝 Pro W3"/>
                <a:cs typeface="Times New Roman" panose="02020603050405020304" pitchFamily="18" charset="0"/>
              </a:rPr>
              <a:t>İlimiz sınırları içerisinde 45.060 adet ve 3.447.047.635 m2 yüzölçümlü Hazineye ait taşınmaz (Tescilli, DHTA ve İlişikli) bulunmaktadır. Aşağıdaki tabloda tescilli taşınmazların detayları gösterilmiştir.</a:t>
            </a:r>
          </a:p>
          <a:p>
            <a:pPr marL="0" rtl="0" eaLnBrk="1" fontAlgn="auto" latinLnBrk="0" hangingPunct="1">
              <a:spcBef>
                <a:spcPts val="0"/>
              </a:spcBef>
              <a:spcAft>
                <a:spcPts val="0"/>
              </a:spcAft>
            </a:pPr>
            <a:endParaRPr lang="tr-TR" sz="1000" i="0" u="none" strike="noStrike" kern="1200" dirty="0">
              <a:solidFill>
                <a:srgbClr val="FFFFFF"/>
              </a:solidFill>
              <a:effectLst/>
              <a:latin typeface="Tw Cen MT" panose="020B0602020104020603" pitchFamily="34" charset="0"/>
            </a:endParaRPr>
          </a:p>
          <a:p>
            <a:pPr marL="0" rtl="0" eaLnBrk="1" fontAlgn="auto" latinLnBrk="0" hangingPunct="1">
              <a:spcBef>
                <a:spcPts val="0"/>
              </a:spcBef>
              <a:spcAft>
                <a:spcPts val="0"/>
              </a:spcAft>
            </a:pPr>
            <a:r>
              <a:rPr lang="tr-TR" sz="1200" b="1" i="0" u="none" strike="noStrike" kern="1200" dirty="0">
                <a:solidFill>
                  <a:schemeClr val="bg1"/>
                </a:solidFill>
                <a:effectLst/>
                <a:latin typeface="Tw Cen MT" panose="020B0602020104020603" pitchFamily="34" charset="0"/>
              </a:rPr>
              <a:t>TAŞINMAZIN CİNSİ	ADEDİ			HAZİNE YÜZÖLÇÜMÜ(m2)</a:t>
            </a:r>
            <a:endParaRPr lang="tr-TR" sz="1200" b="1" i="0" u="none" strike="noStrike" dirty="0">
              <a:solidFill>
                <a:schemeClr val="bg1"/>
              </a:solidFill>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Arazi		15.802				683.145.061</a:t>
            </a: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Arsa		12.304		 		  20.381.750</a:t>
            </a: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Bağ-Bahçe		  1.255		   		    9.233.534</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Bina		  3.050		   		    7.891.298</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Boşluk		       11		        		         50.204</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Tarla		  7.866				400.841.123</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Orman		  3.824	                  		                   2.231.306.346</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Orta Malları		     651		 		  69.663.460</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es-ES" sz="1200" b="0" i="0" u="none" strike="noStrike" kern="1200" dirty="0">
                <a:solidFill>
                  <a:srgbClr val="333333"/>
                </a:solidFill>
                <a:effectLst/>
                <a:latin typeface="Tw Cen MT" panose="020B0602020104020603" pitchFamily="34" charset="0"/>
              </a:rPr>
              <a:t>Su ve Su Ürünü Alanları</a:t>
            </a:r>
            <a:r>
              <a:rPr lang="tr-TR" sz="1200" b="0" i="0" u="none" strike="noStrike" kern="1200" dirty="0">
                <a:solidFill>
                  <a:srgbClr val="333333"/>
                </a:solidFill>
                <a:effectLst/>
                <a:latin typeface="Tw Cen MT" panose="020B0602020104020603" pitchFamily="34" charset="0"/>
              </a:rPr>
              <a:t>	     103		     		    2.558.963</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Tarihi ve Kültürel Alanlar	       26		     		       539.037</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0" i="0" u="none" strike="noStrike" kern="1200" dirty="0">
                <a:solidFill>
                  <a:srgbClr val="333333"/>
                </a:solidFill>
                <a:effectLst/>
                <a:latin typeface="Tw Cen MT" panose="020B0602020104020603" pitchFamily="34" charset="0"/>
              </a:rPr>
              <a:t>Maden ve Ocak Alanları	       21		     		       961.328</a:t>
            </a:r>
            <a:endParaRPr lang="tr-TR" sz="1200" b="0" i="0" u="none" strike="noStrike" dirty="0">
              <a:effectLst/>
              <a:latin typeface="Tw Cen MT" panose="020B0602020104020603" pitchFamily="34" charset="0"/>
            </a:endParaRPr>
          </a:p>
          <a:p>
            <a:pPr marL="0" rtl="0" eaLnBrk="1" fontAlgn="auto" latinLnBrk="0" hangingPunct="1">
              <a:spcBef>
                <a:spcPts val="0"/>
              </a:spcBef>
              <a:spcAft>
                <a:spcPts val="0"/>
              </a:spcAft>
            </a:pPr>
            <a:r>
              <a:rPr lang="tr-TR" sz="1200" b="1" i="0" u="none" strike="noStrike" kern="1200" dirty="0">
                <a:solidFill>
                  <a:srgbClr val="333333"/>
                </a:solidFill>
                <a:effectLst/>
                <a:latin typeface="Tw Cen MT" panose="020B0602020104020603" pitchFamily="34" charset="0"/>
              </a:rPr>
              <a:t>GENEL TOPLAM	44.913	</a:t>
            </a:r>
            <a:r>
              <a:rPr lang="tr-TR" sz="1200" b="1" i="0" u="none" strike="noStrike" kern="1200">
                <a:solidFill>
                  <a:srgbClr val="333333"/>
                </a:solidFill>
                <a:effectLst/>
                <a:latin typeface="Tw Cen MT" panose="020B0602020104020603" pitchFamily="34" charset="0"/>
              </a:rPr>
              <a:t>                 		                   3.426.572.104</a:t>
            </a:r>
            <a:endParaRPr lang="tr-TR" dirty="0">
              <a:solidFill>
                <a:prstClr val="black"/>
              </a:solidFill>
              <a:latin typeface="Tw Cen MT" panose="020B0602020104020603" pitchFamily="34" charset="0"/>
              <a:cs typeface="Times New Roman" panose="02020603050405020304" pitchFamily="18" charset="0"/>
            </a:endParaRPr>
          </a:p>
          <a:p>
            <a:pPr defTabSz="457200">
              <a:defRPr/>
            </a:pPr>
            <a:endParaRPr lang="tr-TR" dirty="0">
              <a:solidFill>
                <a:prstClr val="black"/>
              </a:solidFill>
              <a:latin typeface="Tw Cen MT" panose="020B0602020104020603" pitchFamily="34" charset="0"/>
              <a:cs typeface="Times New Roman" panose="02020603050405020304" pitchFamily="18" charset="0"/>
            </a:endParaRPr>
          </a:p>
          <a:p>
            <a:pPr defTabSz="457200">
              <a:defRPr/>
            </a:pPr>
            <a:endParaRPr lang="tr-TR" dirty="0">
              <a:solidFill>
                <a:prstClr val="black"/>
              </a:solidFill>
              <a:latin typeface="Tw Cen MT" panose="020B0602020104020603" pitchFamily="34" charset="0"/>
              <a:cs typeface="Times New Roman" panose="02020603050405020304" pitchFamily="18" charset="0"/>
            </a:endParaRPr>
          </a:p>
          <a:p>
            <a:pPr algn="just" defTabSz="457200">
              <a:defRPr/>
            </a:pPr>
            <a:endParaRPr lang="tr-TR" dirty="0">
              <a:solidFill>
                <a:prstClr val="black"/>
              </a:solidFill>
              <a:latin typeface="Tw Cen MT" panose="020B0602020104020603" pitchFamily="34" charset="0"/>
            </a:endParaRPr>
          </a:p>
          <a:p>
            <a:pPr marL="0" marR="0" lvl="0" indent="0" algn="just" defTabSz="4572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p:txBody>
      </p:sp>
    </p:spTree>
    <p:extLst>
      <p:ext uri="{BB962C8B-B14F-4D97-AF65-F5344CB8AC3E}">
        <p14:creationId xmlns:p14="http://schemas.microsoft.com/office/powerpoint/2010/main" val="354480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D84303C9-A4E2-4A98-BD44-79A0C7753F74}"/>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TAHSİSLİ TAŞINMAZ DURUMU</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10" name="Unvan 1">
            <a:extLst>
              <a:ext uri="{FF2B5EF4-FFF2-40B4-BE49-F238E27FC236}">
                <a16:creationId xmlns:a16="http://schemas.microsoft.com/office/drawing/2014/main" id="{291FE5C3-9F6D-4741-A636-3239F51E2541}"/>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5CA9EDDE-A290-4E92-8A9F-C57C2DA53F18}"/>
              </a:ext>
            </a:extLst>
          </p:cNvPr>
          <p:cNvSpPr/>
          <p:nvPr/>
        </p:nvSpPr>
        <p:spPr>
          <a:xfrm>
            <a:off x="2571768" y="1717451"/>
            <a:ext cx="7200000" cy="4524315"/>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srgbClr val="052F61">
                  <a:lumMod val="50000"/>
                </a:srgbClr>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r>
              <a:rPr lang="tr-TR" dirty="0">
                <a:solidFill>
                  <a:srgbClr val="052F61">
                    <a:lumMod val="50000"/>
                  </a:srgbClr>
                </a:solidFill>
                <a:latin typeface="Tw Cen MT" panose="020B0602020104020603" pitchFamily="34" charset="0"/>
                <a:cs typeface="Times New Roman" panose="02020603050405020304" pitchFamily="18" charset="0"/>
              </a:rPr>
              <a:t>	</a:t>
            </a:r>
            <a:r>
              <a:rPr kumimoji="0" lang="tr-TR" b="0" i="0" u="none" strike="noStrike" kern="1200" cap="none" spc="0" normalizeH="0" baseline="0" noProof="0" dirty="0">
                <a:ln>
                  <a:noFill/>
                </a:ln>
                <a:solidFill>
                  <a:srgbClr val="052F61">
                    <a:lumMod val="50000"/>
                  </a:srgbClr>
                </a:solidFill>
                <a:effectLst/>
                <a:uLnTx/>
                <a:uFillTx/>
                <a:latin typeface="Tw Cen MT" panose="020B0602020104020603" pitchFamily="34" charset="0"/>
                <a:cs typeface="Times New Roman" panose="02020603050405020304" pitchFamily="18" charset="0"/>
              </a:rPr>
              <a:t>İlimizdeki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Hazine taşınmazlarından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5180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 ve toplam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1.946.918.633 m2</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yüzölçümlü</a:t>
            </a:r>
            <a:r>
              <a:rPr kumimoji="0" lang="tr-TR"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kısmı kamu hizmetlerinde kullanılmak için Müdürlüğümüzce kamu kurum ve kuruluşlarına tahsis edilmiştir.</a:t>
            </a: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Bu taşınmazlardan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3662</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adedi Genel bütçe kapsamındaki idarelere,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1309</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adedi Özel bütçeli idarelere,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103</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adedi Mahalli idarelere, kalanı ise diğer kamu kurumlarına  tahsislidir.  </a:t>
            </a: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p:txBody>
      </p:sp>
    </p:spTree>
    <p:extLst>
      <p:ext uri="{BB962C8B-B14F-4D97-AF65-F5344CB8AC3E}">
        <p14:creationId xmlns:p14="http://schemas.microsoft.com/office/powerpoint/2010/main" val="1698961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0" name="Dikdörtgen 9">
            <a:extLst>
              <a:ext uri="{FF2B5EF4-FFF2-40B4-BE49-F238E27FC236}">
                <a16:creationId xmlns:a16="http://schemas.microsoft.com/office/drawing/2014/main" id="{19368A1B-248B-4331-8948-F0860319BB27}"/>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SATIŞ (2024 İL GENELİ)</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
        <p:nvSpPr>
          <p:cNvPr id="11" name="Unvan 1">
            <a:extLst>
              <a:ext uri="{FF2B5EF4-FFF2-40B4-BE49-F238E27FC236}">
                <a16:creationId xmlns:a16="http://schemas.microsoft.com/office/drawing/2014/main" id="{B7D74656-B878-40C0-BC82-5B033245D1D8}"/>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2" name="9 Dikdörtgen">
            <a:extLst>
              <a:ext uri="{FF2B5EF4-FFF2-40B4-BE49-F238E27FC236}">
                <a16:creationId xmlns:a16="http://schemas.microsoft.com/office/drawing/2014/main" id="{C4F59C5D-35CF-4897-AD0E-2E65FDCCC5F1}"/>
              </a:ext>
            </a:extLst>
          </p:cNvPr>
          <p:cNvSpPr/>
          <p:nvPr/>
        </p:nvSpPr>
        <p:spPr>
          <a:xfrm>
            <a:off x="2571768" y="1717451"/>
            <a:ext cx="7200000" cy="4616648"/>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rtl="0" eaLnBrk="1" fontAlgn="auto" latinLnBrk="0" hangingPunct="1">
              <a:spcBef>
                <a:spcPts val="0"/>
              </a:spcBef>
              <a:spcAft>
                <a:spcPts val="0"/>
              </a:spcAft>
            </a:pPr>
            <a:r>
              <a:rPr lang="tr-TR" sz="1400" b="1" i="0" u="sng" strike="noStrike" kern="1200" dirty="0">
                <a:solidFill>
                  <a:schemeClr val="bg1"/>
                </a:solidFill>
                <a:effectLst/>
                <a:latin typeface="Tw Cen MT" panose="020B0602020104020603" pitchFamily="34" charset="0"/>
                <a:cs typeface="Times New Roman" panose="02020603050405020304" pitchFamily="18" charset="0"/>
              </a:rPr>
              <a:t>İl Adı        Yasal Dayanak    Satış Adedi         Satın Alınan m2                       Toplam</a:t>
            </a:r>
            <a:r>
              <a:rPr lang="tr-TR" sz="1400" b="1" i="0" u="sng" strike="noStrike" kern="1200" baseline="0" dirty="0">
                <a:solidFill>
                  <a:schemeClr val="bg1"/>
                </a:solidFill>
                <a:effectLst/>
                <a:latin typeface="Tw Cen MT" panose="020B0602020104020603" pitchFamily="34" charset="0"/>
                <a:cs typeface="Times New Roman" panose="02020603050405020304" pitchFamily="18" charset="0"/>
              </a:rPr>
              <a:t> Satış (₺)</a:t>
            </a:r>
            <a:endParaRPr lang="tr-TR" sz="1400" b="1" i="0" u="sng" strike="noStrike" dirty="0">
              <a:solidFill>
                <a:schemeClr val="bg1"/>
              </a:solidFill>
              <a:effectLst/>
              <a:latin typeface="Arial" panose="020B0604020202020204" pitchFamily="34" charset="0"/>
            </a:endParaRPr>
          </a:p>
          <a:p>
            <a:pPr marL="0" rtl="0" eaLnBrk="1" fontAlgn="auto" latinLnBrk="0" hangingPunct="1">
              <a:spcBef>
                <a:spcPts val="0"/>
              </a:spcBef>
              <a:spcAft>
                <a:spcPts val="0"/>
              </a:spcAft>
            </a:pPr>
            <a:endParaRPr lang="tr-TR" sz="1400" i="0" u="sng"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endParaRPr lang="tr-TR" sz="1400" u="sng" dirty="0">
              <a:solidFill>
                <a:srgbClr val="333333"/>
              </a:solidFill>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endParaRPr lang="tr-TR" sz="1400" i="0" u="sng"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r>
              <a:rPr lang="tr-TR" sz="1400" i="0" strike="noStrike" kern="1200" dirty="0">
                <a:solidFill>
                  <a:srgbClr val="333333"/>
                </a:solidFill>
                <a:effectLst/>
                <a:latin typeface="Tw Cen MT" panose="020B0602020104020603" pitchFamily="34" charset="0"/>
                <a:cs typeface="Times New Roman" panose="02020603050405020304" pitchFamily="18" charset="0"/>
              </a:rPr>
              <a:t>MARDİN          2886 / 45             </a:t>
            </a:r>
            <a:r>
              <a:rPr lang="tr-TR" sz="1400" i="0" strike="noStrike" kern="1200" dirty="0">
                <a:solidFill>
                  <a:srgbClr val="000000"/>
                </a:solidFill>
                <a:effectLst/>
                <a:latin typeface="Tw Cen MT" panose="020B0602020104020603" pitchFamily="34" charset="0"/>
              </a:rPr>
              <a:t>13                     19.482                                   39.555.000</a:t>
            </a:r>
            <a:endParaRPr lang="tr-TR" sz="1400" i="0" strike="noStrike" dirty="0">
              <a:effectLst/>
              <a:latin typeface="Arial" panose="020B0604020202020204" pitchFamily="34" charset="0"/>
            </a:endParaRPr>
          </a:p>
          <a:p>
            <a:pPr marL="0" rtl="0" eaLnBrk="1" fontAlgn="auto" latinLnBrk="0" hangingPunct="1">
              <a:spcBef>
                <a:spcPts val="0"/>
              </a:spcBef>
              <a:spcAft>
                <a:spcPts val="0"/>
              </a:spcAft>
            </a:pPr>
            <a:endParaRPr lang="tr-TR" sz="1400" b="1" i="0" u="none"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endParaRPr lang="tr-TR" sz="1400" b="1" i="0" u="none" strike="noStrike" kern="1200" dirty="0">
              <a:solidFill>
                <a:srgbClr val="333333"/>
              </a:solidFill>
              <a:effectLst/>
              <a:latin typeface="Tw Cen MT" panose="020B0602020104020603" pitchFamily="34" charset="0"/>
              <a:cs typeface="Times New Roman" panose="02020603050405020304" pitchFamily="18" charset="0"/>
            </a:endParaRPr>
          </a:p>
          <a:p>
            <a:pPr marL="0" rtl="0" eaLnBrk="1" fontAlgn="auto" latinLnBrk="0" hangingPunct="1">
              <a:spcBef>
                <a:spcPts val="0"/>
              </a:spcBef>
              <a:spcAft>
                <a:spcPts val="0"/>
              </a:spcAft>
            </a:pPr>
            <a:r>
              <a:rPr lang="tr-TR" sz="1400" b="1" dirty="0">
                <a:solidFill>
                  <a:srgbClr val="333333"/>
                </a:solidFill>
                <a:latin typeface="Tw Cen MT" panose="020B0602020104020603" pitchFamily="34" charset="0"/>
                <a:cs typeface="Times New Roman" panose="02020603050405020304" pitchFamily="18" charset="0"/>
              </a:rPr>
              <a:t>______________________________________________________________________________</a:t>
            </a:r>
          </a:p>
          <a:p>
            <a:pPr marL="0" rtl="0" eaLnBrk="1" fontAlgn="auto" latinLnBrk="0" hangingPunct="1">
              <a:spcBef>
                <a:spcPts val="0"/>
              </a:spcBef>
              <a:spcAft>
                <a:spcPts val="0"/>
              </a:spcAft>
            </a:pPr>
            <a:r>
              <a:rPr lang="tr-TR" sz="1400" b="1" i="0" u="none" strike="noStrike" kern="1200" dirty="0">
                <a:solidFill>
                  <a:srgbClr val="333333"/>
                </a:solidFill>
                <a:effectLst/>
                <a:latin typeface="Tw Cen MT" panose="020B0602020104020603" pitchFamily="34" charset="0"/>
                <a:cs typeface="Times New Roman" panose="02020603050405020304" pitchFamily="18" charset="0"/>
              </a:rPr>
              <a:t>Toplam:                                                                  </a:t>
            </a:r>
            <a:r>
              <a:rPr lang="tr-TR" sz="1400" b="1" i="0" u="none" strike="noStrike" kern="1200" dirty="0">
                <a:solidFill>
                  <a:srgbClr val="000000"/>
                </a:solidFill>
                <a:effectLst/>
                <a:latin typeface="Tw Cen MT" panose="020B0602020104020603" pitchFamily="34" charset="0"/>
              </a:rPr>
              <a:t>19.482                                    39.555.000</a:t>
            </a: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1316451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8EA48CE1-B2FB-4094-A510-ADB217E2F305}"/>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ÖZEL KANUN KAPSAMINDA SATIŞ (1)</a:t>
            </a:r>
          </a:p>
        </p:txBody>
      </p:sp>
      <p:sp>
        <p:nvSpPr>
          <p:cNvPr id="10" name="Unvan 1">
            <a:extLst>
              <a:ext uri="{FF2B5EF4-FFF2-40B4-BE49-F238E27FC236}">
                <a16:creationId xmlns:a16="http://schemas.microsoft.com/office/drawing/2014/main" id="{D9453F30-46CA-44EF-B8D6-05EC772D6C9E}"/>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5537D8EA-8A67-450B-870B-4D901B5BDB62}"/>
              </a:ext>
            </a:extLst>
          </p:cNvPr>
          <p:cNvSpPr/>
          <p:nvPr/>
        </p:nvSpPr>
        <p:spPr>
          <a:xfrm>
            <a:off x="2571768" y="1717451"/>
            <a:ext cx="7200000" cy="4739759"/>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sz="2000"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Kamu Konutları Satışı</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400"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İlimiz sınırları içerisinde kat mülkiyeti ve Bakanlığımızca satış talimatı verilen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51</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adet konuttan 2020 yılında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13</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adedinin satışı yapılarak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3.296.150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TL 2021 ve 2022 yılında ise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36</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adedinin satışı yapılarak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ヒラギノ明朝 Pro W3"/>
                <a:cs typeface="Times New Roman" panose="02020603050405020304" pitchFamily="18" charset="0"/>
              </a:rPr>
              <a:t>18.587.350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TL gelir sağlanmıştır.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Satılamayan iki adet Kamu konutları ise Valilik Makamının (Defterdarlık Personel Müdürlüğü) talimatı Bakanlığımıza intikal ettirilmiş, ancak bu güne kadar cevap alınamadığından satılamamıştır. Lojmanlardan birinde Büyükşehir Belediyesi Genel Sekreteri, diğerinde ise Defterdar ikamet etmektedir. 2026 yılı içerisinde lojman satışı yapılmamakla birlikte, daha önce satışı yapılanların taksitlerinin tahsiline devam edilmektedir. </a:t>
            </a: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1519894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A8CE47B2-23D7-44BC-981A-8A475892E1E2}"/>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rPr>
              <a:t>ÖZEL KANUN KAPSAMINDA SATIŞ (2)</a:t>
            </a:r>
          </a:p>
        </p:txBody>
      </p:sp>
      <p:sp>
        <p:nvSpPr>
          <p:cNvPr id="10" name="Unvan 1">
            <a:extLst>
              <a:ext uri="{FF2B5EF4-FFF2-40B4-BE49-F238E27FC236}">
                <a16:creationId xmlns:a16="http://schemas.microsoft.com/office/drawing/2014/main" id="{B8C19AFA-282D-4909-8872-BD069D27C14A}"/>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52A59AD7-26C7-48E4-869C-FB996A72602B}"/>
              </a:ext>
            </a:extLst>
          </p:cNvPr>
          <p:cNvSpPr/>
          <p:nvPr/>
        </p:nvSpPr>
        <p:spPr>
          <a:xfrm>
            <a:off x="2571768" y="1717451"/>
            <a:ext cx="7200000" cy="4647426"/>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6292 S.K 12. maddesi kapsamında (tarım arazisi) Satışı</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İlimiz sınırları içerisinde bu kapsamda 338 hak sahibine toplam 254 adet ve toplam 8.460.855,00 m2 yüzölçümlü tarım arazisinin satışı yapılmış olup, bu kanun kapsamında satış süreci devam etmektedir.</a:t>
            </a:r>
            <a:endParaRPr kumimoji="0" lang="tr-TR" b="1" i="0" u="none" strike="noStrike" kern="1200" cap="none" spc="0" normalizeH="0" baseline="0" noProof="0" dirty="0">
              <a:ln>
                <a:noFill/>
              </a:ln>
              <a:solidFill>
                <a:srgbClr val="002060"/>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2/B Satışı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Tw Cen MT" panose="020B0602020104020603" pitchFamily="34" charset="0"/>
                <a:ea typeface="ヒラギノ明朝 Pro W3"/>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rPr>
              <a:t>İlimiz sınırları içerisinde 2/B kapsamında Kadastro Müdürlüğünce hak sahipliği tespit çalışması henüz yapılmadığından bu kapsamda İlimizde henüz 2/B satışı gerçekleşmemiştir.</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837811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12" name="Dikdörtgen 11">
            <a:extLst>
              <a:ext uri="{FF2B5EF4-FFF2-40B4-BE49-F238E27FC236}">
                <a16:creationId xmlns:a16="http://schemas.microsoft.com/office/drawing/2014/main" id="{B481F869-3364-4C82-BAC3-577F8BCF0CA6}"/>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TARIM ARAZİSİ DOĞRUDAN KİRALAMA</a:t>
            </a:r>
          </a:p>
        </p:txBody>
      </p:sp>
      <p:sp>
        <p:nvSpPr>
          <p:cNvPr id="13" name="Unvan 1">
            <a:extLst>
              <a:ext uri="{FF2B5EF4-FFF2-40B4-BE49-F238E27FC236}">
                <a16:creationId xmlns:a16="http://schemas.microsoft.com/office/drawing/2014/main" id="{1C0E3356-BBD0-44C8-81F4-59A2FCF8A2DB}"/>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4" name="9 Dikdörtgen">
            <a:extLst>
              <a:ext uri="{FF2B5EF4-FFF2-40B4-BE49-F238E27FC236}">
                <a16:creationId xmlns:a16="http://schemas.microsoft.com/office/drawing/2014/main" id="{9A7C049A-35AE-40B3-B7E7-C55E1D4E7DA1}"/>
              </a:ext>
            </a:extLst>
          </p:cNvPr>
          <p:cNvSpPr/>
          <p:nvPr/>
        </p:nvSpPr>
        <p:spPr>
          <a:xfrm>
            <a:off x="2571768" y="1717451"/>
            <a:ext cx="7200000" cy="4647426"/>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600" b="0" i="0" u="none" strike="noStrike" kern="1200" cap="none" spc="0" normalizeH="0" baseline="0" noProof="0" dirty="0">
                <a:ln>
                  <a:noFill/>
                </a:ln>
                <a:solidFill>
                  <a:srgbClr val="052F61">
                    <a:lumMod val="50000"/>
                  </a:srgbClr>
                </a:solidFill>
                <a:effectLst/>
                <a:uLnTx/>
                <a:uFillTx/>
                <a:latin typeface="Times New Roman" panose="02020603050405020304" pitchFamily="18" charset="0"/>
                <a:ea typeface="+mn-ea"/>
                <a:cs typeface="Times New Roman" panose="02020603050405020304" pitchFamily="18" charset="0"/>
              </a:rPr>
              <a:t>	</a:t>
            </a:r>
            <a:r>
              <a:rPr kumimoji="0" lang="tr-TR"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MEBİS kayıtlarından alınan verilere göre 4706 Sayılı Kanunun Ek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6. Maddesi kapsamında bugüne kadar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536</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hak sahibine,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322</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 taşınmaz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11.085.350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m2’lik alan) tarım arazisi olarak hak sahiplerine doğrudan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a:t>
            </a: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yıl süreyle kiralanmıştır. Hak sahiplerine kiralama işlemleri devam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etmektedir.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ヒラギノ明朝 Pro W3"/>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ヒラギノ明朝 Pro W3"/>
                <a:cs typeface="Times New Roman" panose="02020603050405020304" pitchFamily="18" charset="0"/>
              </a:rPr>
              <a:t>		</a:t>
            </a:r>
            <a:endParaRPr lang="tr-TR" sz="1400" b="1" i="0" u="none" strike="noStrike" kern="1200"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1" i="0" u="none" strike="noStrike" dirty="0">
              <a:solidFill>
                <a:srgbClr val="000000"/>
              </a:solidFill>
              <a:effectLst/>
              <a:latin typeface="Tw Cen MT" panose="020B0602020104020603" pitchFamily="34" charset="0"/>
            </a:endParaRPr>
          </a:p>
          <a:p>
            <a:pPr marL="0" rtl="0" eaLnBrk="1" fontAlgn="auto" latinLnBrk="0" hangingPunct="1">
              <a:spcBef>
                <a:spcPts val="0"/>
              </a:spcBef>
              <a:spcAft>
                <a:spcPts val="0"/>
              </a:spcAft>
            </a:pPr>
            <a:endParaRPr lang="tr-TR" sz="1400" b="1" dirty="0">
              <a:solidFill>
                <a:srgbClr val="000000"/>
              </a:solidFill>
              <a:latin typeface="Tw Cen MT" panose="020B0602020104020603" pitchFamily="34" charset="0"/>
            </a:endParaRPr>
          </a:p>
          <a:p>
            <a:pPr marL="0" rtl="0" eaLnBrk="1" fontAlgn="auto" latinLnBrk="0" hangingPunct="1">
              <a:spcBef>
                <a:spcPts val="0"/>
              </a:spcBef>
              <a:spcAft>
                <a:spcPts val="0"/>
              </a:spcAft>
            </a:pPr>
            <a:endParaRPr lang="tr-TR"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2411920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9" name="Dikdörtgen 8">
            <a:extLst>
              <a:ext uri="{FF2B5EF4-FFF2-40B4-BE49-F238E27FC236}">
                <a16:creationId xmlns:a16="http://schemas.microsoft.com/office/drawing/2014/main" id="{AFC8F87B-D16B-4DBA-AD8E-4216FE9F62B7}"/>
              </a:ext>
            </a:extLst>
          </p:cNvPr>
          <p:cNvSpPr/>
          <p:nvPr/>
        </p:nvSpPr>
        <p:spPr>
          <a:xfrm>
            <a:off x="2571768" y="919744"/>
            <a:ext cx="7266956"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mn-cs"/>
              </a:rPr>
              <a:t>SON 5 YILLIK GELİR DURUMU (İl Geneli)</a:t>
            </a:r>
          </a:p>
        </p:txBody>
      </p:sp>
      <p:sp>
        <p:nvSpPr>
          <p:cNvPr id="10" name="Unvan 1">
            <a:extLst>
              <a:ext uri="{FF2B5EF4-FFF2-40B4-BE49-F238E27FC236}">
                <a16:creationId xmlns:a16="http://schemas.microsoft.com/office/drawing/2014/main" id="{CDE0EA90-83F0-48E0-832C-8A74047798F4}"/>
              </a:ext>
            </a:extLst>
          </p:cNvPr>
          <p:cNvSpPr>
            <a:spLocks noGrp="1"/>
          </p:cNvSpPr>
          <p:nvPr>
            <p:ph type="title"/>
          </p:nvPr>
        </p:nvSpPr>
        <p:spPr>
          <a:xfrm rot="16200000">
            <a:off x="-2891298" y="3300633"/>
            <a:ext cx="6480000" cy="360000"/>
          </a:xfrm>
          <a:blipFill>
            <a:blip r:embed="rId4"/>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MİLLİ EMLAK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sp>
        <p:nvSpPr>
          <p:cNvPr id="11" name="9 Dikdörtgen">
            <a:extLst>
              <a:ext uri="{FF2B5EF4-FFF2-40B4-BE49-F238E27FC236}">
                <a16:creationId xmlns:a16="http://schemas.microsoft.com/office/drawing/2014/main" id="{3AEDB21D-0CCF-47E0-A167-C4A798B360F7}"/>
              </a:ext>
            </a:extLst>
          </p:cNvPr>
          <p:cNvSpPr/>
          <p:nvPr/>
        </p:nvSpPr>
        <p:spPr>
          <a:xfrm>
            <a:off x="2571768" y="1717451"/>
            <a:ext cx="7200000" cy="4591642"/>
          </a:xfrm>
          <a:prstGeom prst="rect">
            <a:avLst/>
          </a:prstGeom>
          <a:blipFill>
            <a:blip r:embed="rId4"/>
            <a:tile tx="0" ty="0" sx="100000" sy="100000" flip="none" algn="tl"/>
          </a:blipFill>
          <a:ln>
            <a:solidFill>
              <a:schemeClr val="dk1">
                <a:hueMod val="94000"/>
              </a:schemeClr>
            </a:solidFill>
          </a:ln>
        </p:spPr>
        <p:txBody>
          <a:bodyPr wrap="square">
            <a:spAutoFit/>
          </a:bodyPr>
          <a:lstStyle/>
          <a:p>
            <a:pPr marL="0" algn="ctr" rtl="0" eaLnBrk="1" fontAlgn="ctr" latinLnBrk="0" hangingPunct="1">
              <a:lnSpc>
                <a:spcPct val="107000"/>
              </a:lnSpc>
              <a:spcBef>
                <a:spcPts val="0"/>
              </a:spcBef>
              <a:spcAft>
                <a:spcPts val="800"/>
              </a:spcAft>
            </a:pPr>
            <a:r>
              <a:rPr lang="tr-TR" sz="1800" b="1" i="0" u="none" strike="noStrike" kern="12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rPr>
              <a:t>YILLAR İTİBARİYLE MİLLİ EMLAK GELİRLERİ</a:t>
            </a:r>
            <a:endParaRPr lang="tr-TR" sz="1800" b="0" i="0" u="none" strike="noStrike" dirty="0">
              <a:solidFill>
                <a:schemeClr val="bg1"/>
              </a:solidFill>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1"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GELİR TÜRÜ		     2021	    2022	    2023	    2024	    2025</a:t>
            </a: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LOJMAN KİRA		10.021.608	11.382.595	12.308.290	18.319.375	26.411.805</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ECRİMİSİL GELİRİ	  2.275.404	  2.727.894	  3.865.798	  5.388.841	  6.171.914</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KİRA GELİRİ 		  2.040.861	  2.494.724	  3.551.422	  7.118.197	10.153.625</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İRTİFAK HAKKI GELİRLERİ	     873.652	  1.695.473	  2.723.251	  3.700.473	  7.679.646</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DİĞER SATIŞLAR	13.148.858	  9.358.185	41.336.752	53.165.834	51.507.241</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LOJMAN SATIŞ GELİRİ	  4.042.146	  3.377.941	  1.830.272	  1.634.341	  2.094.971</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TARIM ARAZİSİ SATIŞ	       21.294	  8.028.196	32.996.030	71.075.554	17.648.067</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0" i="0" u="none" strike="noStrike" kern="1200" dirty="0">
                <a:solidFill>
                  <a:srgbClr val="000000"/>
                </a:solidFill>
                <a:effectLst/>
                <a:latin typeface="Tw Cen MT" panose="020B0602020104020603" pitchFamily="34" charset="0"/>
                <a:ea typeface="Calibri" panose="020F0502020204030204" pitchFamily="34" charset="0"/>
                <a:cs typeface="Times New Roman" panose="02020603050405020304" pitchFamily="18" charset="0"/>
              </a:rPr>
              <a:t>TAŞINIR SATIŞ GELİRLERİ	     251.650	  1.347.585	     259.350	       87.240	     227.960</a:t>
            </a:r>
          </a:p>
          <a:p>
            <a:pPr marL="0" rtl="0" eaLnBrk="1" fontAlgn="ctr" latinLnBrk="0" hangingPunct="1">
              <a:lnSpc>
                <a:spcPct val="107000"/>
              </a:lnSpc>
              <a:spcBef>
                <a:spcPts val="0"/>
              </a:spcBef>
              <a:spcAft>
                <a:spcPts val="800"/>
              </a:spcAft>
            </a:pPr>
            <a:r>
              <a:rPr lang="tr-TR" sz="1200" dirty="0">
                <a:solidFill>
                  <a:srgbClr val="000000"/>
                </a:solidFill>
                <a:latin typeface="Tw Cen MT" panose="020B0602020104020603" pitchFamily="34" charset="0"/>
                <a:cs typeface="Times New Roman" panose="02020603050405020304" pitchFamily="18" charset="0"/>
              </a:rPr>
              <a:t>__________________________________________________________________________________</a:t>
            </a:r>
            <a:endParaRPr lang="tr-TR" sz="1200" b="0" i="0" u="none" strike="noStrike" dirty="0">
              <a:effectLst/>
              <a:latin typeface="Tw Cen MT" panose="020B0602020104020603" pitchFamily="34" charset="0"/>
            </a:endParaRPr>
          </a:p>
          <a:p>
            <a:pPr marL="0" rtl="0" eaLnBrk="1" fontAlgn="ctr" latinLnBrk="0" hangingPunct="1">
              <a:lnSpc>
                <a:spcPct val="107000"/>
              </a:lnSpc>
              <a:spcBef>
                <a:spcPts val="0"/>
              </a:spcBef>
              <a:spcAft>
                <a:spcPts val="800"/>
              </a:spcAft>
            </a:pPr>
            <a:r>
              <a:rPr lang="tr-TR" sz="1200" b="1" i="0" u="none" strike="noStrike" kern="12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TOPLAM		32.675.473	40.412.592	98.871.165  </a:t>
            </a:r>
            <a:r>
              <a:rPr lang="tr-TR" sz="1200" b="1" i="0" u="none" strike="noStrike" kern="120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160.489.856   121.895.230</a:t>
            </a:r>
            <a:endParaRPr lang="tr-TR" sz="1200" b="1" dirty="0">
              <a:solidFill>
                <a:srgbClr val="FF0000"/>
              </a:solidFill>
              <a:latin typeface="Tw Cen MT" panose="020B0602020104020603" pitchFamily="34" charset="0"/>
              <a:cs typeface="Times New Roman" panose="02020603050405020304" pitchFamily="18" charset="0"/>
            </a:endParaRPr>
          </a:p>
          <a:p>
            <a:pPr marL="0" rtl="0" eaLnBrk="1" fontAlgn="ctr" latinLnBrk="0" hangingPunct="1">
              <a:lnSpc>
                <a:spcPct val="107000"/>
              </a:lnSpc>
              <a:spcBef>
                <a:spcPts val="0"/>
              </a:spcBef>
              <a:spcAft>
                <a:spcPts val="800"/>
              </a:spcAft>
            </a:pPr>
            <a:endParaRPr lang="tr-TR" sz="1200" b="0" i="0" u="none" strike="noStrike" dirty="0">
              <a:solidFill>
                <a:srgbClr val="000000"/>
              </a:solidFill>
              <a:effectLst/>
              <a:latin typeface="Tw Cen MT" panose="020B0602020104020603" pitchFamily="34" charset="0"/>
              <a:cs typeface="Times New Roman" panose="02020603050405020304" pitchFamily="18" charset="0"/>
            </a:endParaRPr>
          </a:p>
          <a:p>
            <a:pPr marL="0" rtl="0" eaLnBrk="1" fontAlgn="ctr" latinLnBrk="0" hangingPunct="1">
              <a:lnSpc>
                <a:spcPct val="107000"/>
              </a:lnSpc>
              <a:spcBef>
                <a:spcPts val="0"/>
              </a:spcBef>
              <a:spcAft>
                <a:spcPts val="800"/>
              </a:spcAft>
            </a:pPr>
            <a:endParaRPr lang="tr-TR" sz="1200" dirty="0">
              <a:solidFill>
                <a:srgbClr val="000000"/>
              </a:solidFill>
              <a:latin typeface="Tw Cen MT" panose="020B0602020104020603" pitchFamily="34" charset="0"/>
              <a:cs typeface="Times New Roman" panose="02020603050405020304" pitchFamily="18" charset="0"/>
            </a:endParaRPr>
          </a:p>
          <a:p>
            <a:pPr marL="0" rtl="0" eaLnBrk="1" fontAlgn="ctr" latinLnBrk="0" hangingPunct="1">
              <a:lnSpc>
                <a:spcPct val="107000"/>
              </a:lnSpc>
              <a:spcBef>
                <a:spcPts val="0"/>
              </a:spcBef>
              <a:spcAft>
                <a:spcPts val="800"/>
              </a:spcAft>
            </a:pPr>
            <a:endParaRPr lang="tr-TR" sz="1200" b="0" i="0" u="none" strike="noStrike" dirty="0">
              <a:effectLst/>
              <a:latin typeface="Tw Cen MT" panose="020B0602020104020603" pitchFamily="34" charset="0"/>
            </a:endParaRPr>
          </a:p>
        </p:txBody>
      </p:sp>
    </p:spTree>
    <p:extLst>
      <p:ext uri="{BB962C8B-B14F-4D97-AF65-F5344CB8AC3E}">
        <p14:creationId xmlns:p14="http://schemas.microsoft.com/office/powerpoint/2010/main" val="59380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9" y="3296687"/>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vert="horz">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BİL. TEKN. İNS. KAYN. ve DEST. HİZM.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3" name="Dikdörtgen 2"/>
          <p:cNvSpPr/>
          <p:nvPr/>
        </p:nvSpPr>
        <p:spPr>
          <a:xfrm>
            <a:off x="2571768" y="1055366"/>
            <a:ext cx="7200000" cy="505908"/>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EVRAK KAYIT</a:t>
            </a:r>
          </a:p>
        </p:txBody>
      </p:sp>
      <p:sp>
        <p:nvSpPr>
          <p:cNvPr id="8" name="Dikdörtgen 7"/>
          <p:cNvSpPr/>
          <p:nvPr/>
        </p:nvSpPr>
        <p:spPr>
          <a:xfrm>
            <a:off x="2571768" y="1764713"/>
            <a:ext cx="7200000" cy="4524315"/>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-2022 yılı Gelen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17.082</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Giden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12.615</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-2024 yılı Gelen Evrak sayısı </a:t>
            </a:r>
            <a:r>
              <a:rPr lang="tr-TR" b="1" dirty="0">
                <a:solidFill>
                  <a:srgbClr val="FF0000"/>
                </a:solidFill>
                <a:latin typeface="Tw Cen MT" panose="020B0602020104020603" pitchFamily="34" charset="0"/>
                <a:cs typeface="Times New Roman" panose="02020603050405020304" pitchFamily="18" charset="0"/>
              </a:rPr>
              <a:t>53</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.988</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Giden Evrak sayısı</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 29.385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adet 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r>
              <a:rPr lang="tr-TR" dirty="0">
                <a:solidFill>
                  <a:prstClr val="black"/>
                </a:solidFill>
                <a:latin typeface="Tw Cen MT" panose="020B0602020104020603" pitchFamily="34" charset="0"/>
                <a:cs typeface="Times New Roman" panose="02020603050405020304" pitchFamily="18" charset="0"/>
              </a:rPr>
              <a:t>-2025 yılı Gelen Evrak sayısı </a:t>
            </a:r>
            <a:r>
              <a:rPr lang="tr-TR" b="1" dirty="0">
                <a:solidFill>
                  <a:srgbClr val="FF0000"/>
                </a:solidFill>
                <a:latin typeface="Tw Cen MT" panose="020B0602020104020603" pitchFamily="34" charset="0"/>
                <a:cs typeface="Times New Roman" panose="02020603050405020304" pitchFamily="18" charset="0"/>
              </a:rPr>
              <a:t>35.486</a:t>
            </a:r>
            <a:r>
              <a:rPr lang="tr-TR" dirty="0">
                <a:solidFill>
                  <a:prstClr val="black"/>
                </a:solidFill>
                <a:latin typeface="Tw Cen MT" panose="020B0602020104020603" pitchFamily="34" charset="0"/>
                <a:cs typeface="Times New Roman" panose="02020603050405020304" pitchFamily="18" charset="0"/>
              </a:rPr>
              <a:t> adet, Giden Evrak sayısı </a:t>
            </a:r>
            <a:r>
              <a:rPr lang="tr-TR" b="1" dirty="0">
                <a:solidFill>
                  <a:srgbClr val="FF0000"/>
                </a:solidFill>
                <a:latin typeface="Tw Cen MT" panose="020B0602020104020603" pitchFamily="34" charset="0"/>
                <a:cs typeface="Times New Roman" panose="02020603050405020304" pitchFamily="18" charset="0"/>
              </a:rPr>
              <a:t>19.477</a:t>
            </a:r>
            <a:r>
              <a:rPr lang="tr-TR" dirty="0">
                <a:solidFill>
                  <a:prstClr val="black"/>
                </a:solidFill>
                <a:latin typeface="Tw Cen MT" panose="020B0602020104020603" pitchFamily="34" charset="0"/>
                <a:cs typeface="Times New Roman" panose="02020603050405020304" pitchFamily="18" charset="0"/>
              </a:rPr>
              <a:t> adet</a:t>
            </a:r>
          </a:p>
          <a:p>
            <a:pPr defTabSz="457200">
              <a:defRPr/>
            </a:pPr>
            <a:r>
              <a:rPr lang="tr-TR" dirty="0">
                <a:solidFill>
                  <a:prstClr val="black"/>
                </a:solidFill>
                <a:latin typeface="Tw Cen MT" panose="020B0602020104020603" pitchFamily="34" charset="0"/>
                <a:cs typeface="Times New Roman" panose="02020603050405020304" pitchFamily="18" charset="0"/>
              </a:rPr>
              <a:t>olarak gerçekleşmiştir.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-2026 yılı Gelen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5.609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 Giden Evrak sayısı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3.150</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olarak gerçekleşmiştir.(Ocak-Şubat Ayları)</a:t>
            </a: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solidFill>
                <a:prstClr val="black"/>
              </a:solidFill>
              <a:latin typeface="Tw Cen MT" panose="020B0602020104020603" pitchFamily="34"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1794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454322" y="1072143"/>
            <a:ext cx="7560000" cy="3960000"/>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endParaRPr>
          </a:p>
          <a:p>
            <a:pPr marL="0" marR="0" lvl="0" indent="449580" algn="ctr" defTabSz="4572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mn-ea"/>
                <a:cs typeface="Times New Roman" pitchFamily="18" charset="0"/>
              </a:rPr>
              <a:t>ÇEVRE YÖNETİMİ VE DENETİMİ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rPr>
              <a:t>ŞUBE MÜDÜRLÜĞÜ</a:t>
            </a: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a:p>
            <a:pPr marL="0" marR="0" lvl="0" indent="449580" algn="ctr" defTabSz="4572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Cambria"/>
              <a:cs typeface="Times New Roman"/>
            </a:endParaRPr>
          </a:p>
        </p:txBody>
      </p:sp>
    </p:spTree>
    <p:extLst>
      <p:ext uri="{BB962C8B-B14F-4D97-AF65-F5344CB8AC3E}">
        <p14:creationId xmlns:p14="http://schemas.microsoft.com/office/powerpoint/2010/main" val="23200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64522"/>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ÇEVRE YÖNETİMİ ve DENETİMİ FAALİYETLERİ</a:t>
            </a:r>
          </a:p>
        </p:txBody>
      </p:sp>
      <p:sp>
        <p:nvSpPr>
          <p:cNvPr id="8" name="Dikdörtgen 7"/>
          <p:cNvSpPr/>
          <p:nvPr/>
        </p:nvSpPr>
        <p:spPr>
          <a:xfrm>
            <a:off x="2571768" y="1769297"/>
            <a:ext cx="7200000" cy="1200329"/>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2023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Yılında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199</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Denetim </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6</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ihlal  </a:t>
            </a:r>
            <a:r>
              <a:rPr kumimoji="0" 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1.319.256</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TL</a:t>
            </a:r>
            <a:r>
              <a:rPr kumimoji="0" 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İdari Yaptırım Kararı</a:t>
            </a:r>
          </a:p>
          <a:p>
            <a:pPr lvl="0">
              <a:defRPr/>
            </a:pPr>
            <a:r>
              <a:rPr lang="tr-TR" b="1" dirty="0">
                <a:solidFill>
                  <a:prstClr val="black"/>
                </a:solidFill>
                <a:latin typeface="Tw Cen MT" panose="020B0602020104020603" pitchFamily="34" charset="0"/>
                <a:cs typeface="Times New Roman" panose="02020603050405020304" pitchFamily="18" charset="0"/>
              </a:rPr>
              <a:t>2024</a:t>
            </a:r>
            <a:r>
              <a:rPr lang="tr-TR" dirty="0">
                <a:solidFill>
                  <a:prstClr val="black"/>
                </a:solidFill>
                <a:latin typeface="Tw Cen MT" panose="020B0602020104020603" pitchFamily="34" charset="0"/>
                <a:cs typeface="Times New Roman" panose="02020603050405020304" pitchFamily="18" charset="0"/>
              </a:rPr>
              <a:t> Yılında </a:t>
            </a:r>
            <a:r>
              <a:rPr lang="tr-TR" b="1" dirty="0">
                <a:solidFill>
                  <a:srgbClr val="FF0000"/>
                </a:solidFill>
                <a:latin typeface="Tw Cen MT" panose="020B0602020104020603" pitchFamily="34" charset="0"/>
                <a:cs typeface="Times New Roman" panose="02020603050405020304" pitchFamily="18" charset="0"/>
              </a:rPr>
              <a:t>205</a:t>
            </a:r>
            <a:r>
              <a:rPr lang="tr-TR" dirty="0">
                <a:solidFill>
                  <a:prstClr val="black"/>
                </a:solidFill>
                <a:latin typeface="Tw Cen MT" panose="020B0602020104020603" pitchFamily="34" charset="0"/>
                <a:cs typeface="Times New Roman" panose="02020603050405020304" pitchFamily="18" charset="0"/>
              </a:rPr>
              <a:t> denetim </a:t>
            </a:r>
            <a:r>
              <a:rPr lang="tr-TR" b="1" dirty="0">
                <a:solidFill>
                  <a:srgbClr val="FF0000"/>
                </a:solidFill>
                <a:latin typeface="Tw Cen MT" panose="020B0602020104020603" pitchFamily="34" charset="0"/>
                <a:cs typeface="Times New Roman" panose="02020603050405020304" pitchFamily="18" charset="0"/>
              </a:rPr>
              <a:t>10</a:t>
            </a:r>
            <a:r>
              <a:rPr lang="tr-TR" dirty="0">
                <a:solidFill>
                  <a:prstClr val="black"/>
                </a:solidFill>
                <a:latin typeface="Tw Cen MT" panose="020B0602020104020603" pitchFamily="34" charset="0"/>
                <a:cs typeface="Times New Roman" panose="02020603050405020304" pitchFamily="18" charset="0"/>
              </a:rPr>
              <a:t> ihlal    </a:t>
            </a:r>
            <a:r>
              <a:rPr lang="tr-TR" b="1" dirty="0">
                <a:solidFill>
                  <a:srgbClr val="FF0000"/>
                </a:solidFill>
                <a:latin typeface="Tw Cen MT" panose="020B0602020104020603" pitchFamily="34" charset="0"/>
                <a:cs typeface="Times New Roman" panose="02020603050405020304" pitchFamily="18" charset="0"/>
              </a:rPr>
              <a:t>874.315</a:t>
            </a:r>
            <a:r>
              <a:rPr lang="tr-TR" dirty="0">
                <a:solidFill>
                  <a:prstClr val="black"/>
                </a:solidFill>
                <a:latin typeface="Tw Cen MT" panose="020B0602020104020603" pitchFamily="34" charset="0"/>
                <a:cs typeface="Times New Roman" panose="02020603050405020304" pitchFamily="18" charset="0"/>
              </a:rPr>
              <a:t> TL İdari Yaptırım Kararı</a:t>
            </a:r>
          </a:p>
          <a:p>
            <a:pPr>
              <a:defRPr/>
            </a:pPr>
            <a:r>
              <a:rPr lang="tr-TR" b="1" dirty="0">
                <a:solidFill>
                  <a:prstClr val="black"/>
                </a:solidFill>
                <a:latin typeface="Tw Cen MT" panose="020B0602020104020603" pitchFamily="34" charset="0"/>
                <a:cs typeface="Times New Roman" panose="02020603050405020304" pitchFamily="18" charset="0"/>
              </a:rPr>
              <a:t>2025</a:t>
            </a:r>
            <a:r>
              <a:rPr lang="tr-TR" dirty="0">
                <a:solidFill>
                  <a:prstClr val="black"/>
                </a:solidFill>
                <a:latin typeface="Tw Cen MT" panose="020B0602020104020603" pitchFamily="34" charset="0"/>
                <a:cs typeface="Times New Roman" panose="02020603050405020304" pitchFamily="18" charset="0"/>
              </a:rPr>
              <a:t> Yılında </a:t>
            </a:r>
            <a:r>
              <a:rPr lang="tr-TR" b="1" dirty="0">
                <a:solidFill>
                  <a:srgbClr val="FF0000"/>
                </a:solidFill>
                <a:latin typeface="Tw Cen MT" panose="020B0602020104020603" pitchFamily="34" charset="0"/>
                <a:cs typeface="Times New Roman" panose="02020603050405020304" pitchFamily="18" charset="0"/>
              </a:rPr>
              <a:t>155</a:t>
            </a:r>
            <a:r>
              <a:rPr lang="tr-TR" dirty="0">
                <a:solidFill>
                  <a:prstClr val="black"/>
                </a:solidFill>
                <a:latin typeface="Tw Cen MT" panose="020B0602020104020603" pitchFamily="34" charset="0"/>
                <a:cs typeface="Times New Roman" panose="02020603050405020304" pitchFamily="18" charset="0"/>
              </a:rPr>
              <a:t> denetim </a:t>
            </a:r>
            <a:r>
              <a:rPr lang="tr-TR" b="1" dirty="0">
                <a:solidFill>
                  <a:srgbClr val="FF0000"/>
                </a:solidFill>
                <a:latin typeface="Tw Cen MT" panose="020B0602020104020603" pitchFamily="34" charset="0"/>
                <a:cs typeface="Times New Roman" panose="02020603050405020304" pitchFamily="18" charset="0"/>
              </a:rPr>
              <a:t>10</a:t>
            </a:r>
            <a:r>
              <a:rPr lang="tr-TR" dirty="0">
                <a:solidFill>
                  <a:prstClr val="black"/>
                </a:solidFill>
                <a:latin typeface="Tw Cen MT" panose="020B0602020104020603" pitchFamily="34" charset="0"/>
                <a:cs typeface="Times New Roman" panose="02020603050405020304" pitchFamily="18" charset="0"/>
              </a:rPr>
              <a:t> ihlal </a:t>
            </a:r>
            <a:r>
              <a:rPr lang="tr-TR" b="1" dirty="0">
                <a:solidFill>
                  <a:srgbClr val="FF0000"/>
                </a:solidFill>
                <a:latin typeface="Tw Cen MT" panose="020B0602020104020603" pitchFamily="34" charset="0"/>
                <a:cs typeface="Times New Roman" panose="02020603050405020304" pitchFamily="18" charset="0"/>
              </a:rPr>
              <a:t>3.722.113</a:t>
            </a:r>
            <a:r>
              <a:rPr lang="tr-TR" dirty="0">
                <a:solidFill>
                  <a:prstClr val="black"/>
                </a:solidFill>
                <a:latin typeface="Tw Cen MT" panose="020B0602020104020603" pitchFamily="34" charset="0"/>
                <a:cs typeface="Times New Roman" panose="02020603050405020304" pitchFamily="18" charset="0"/>
              </a:rPr>
              <a:t> TL İdari Yaptırım Kararı</a:t>
            </a:r>
          </a:p>
          <a:p>
            <a:pPr lvl="0">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Dikdörtgen 8"/>
          <p:cNvSpPr/>
          <p:nvPr/>
        </p:nvSpPr>
        <p:spPr>
          <a:xfrm>
            <a:off x="2571768" y="3067891"/>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ŞARTLI NAKDİ YARDIM</a:t>
            </a:r>
            <a:endParaRPr kumimoji="0" lang="tr-T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sp>
        <p:nvSpPr>
          <p:cNvPr id="10" name="Dikdörtgen 9"/>
          <p:cNvSpPr/>
          <p:nvPr/>
        </p:nvSpPr>
        <p:spPr>
          <a:xfrm>
            <a:off x="2571768" y="3545946"/>
            <a:ext cx="7200000" cy="92333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2024 </a:t>
            </a:r>
            <a:r>
              <a:rPr kumimoji="0" lang="tr-TR"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Yılında</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12.787.720</a:t>
            </a: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TL</a:t>
            </a:r>
          </a:p>
          <a:p>
            <a:pPr marL="0" marR="0" lvl="0" indent="0"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Tw Cen MT" panose="020B0602020104020603" pitchFamily="34" charset="0"/>
                <a:ea typeface="Cambria"/>
                <a:cs typeface="Times New Roman" panose="02020603050405020304" pitchFamily="18" charset="0"/>
              </a:rPr>
              <a:t>2025 </a:t>
            </a:r>
            <a:r>
              <a:rPr lang="tr-TR" dirty="0">
                <a:solidFill>
                  <a:prstClr val="black"/>
                </a:solidFill>
                <a:latin typeface="Tw Cen MT" panose="020B0602020104020603" pitchFamily="34" charset="0"/>
                <a:ea typeface="Cambria"/>
                <a:cs typeface="Times New Roman" panose="02020603050405020304" pitchFamily="18" charset="0"/>
              </a:rPr>
              <a:t>Yılında</a:t>
            </a:r>
            <a:r>
              <a:rPr lang="tr-TR" b="1" dirty="0">
                <a:solidFill>
                  <a:prstClr val="black"/>
                </a:solidFill>
                <a:latin typeface="Tw Cen MT" panose="020B0602020104020603" pitchFamily="34" charset="0"/>
                <a:ea typeface="Cambria"/>
                <a:cs typeface="Times New Roman" panose="02020603050405020304" pitchFamily="18" charset="0"/>
              </a:rPr>
              <a:t>                                                        </a:t>
            </a:r>
            <a:r>
              <a:rPr lang="tr-TR" b="1" dirty="0">
                <a:solidFill>
                  <a:srgbClr val="FF0000"/>
                </a:solidFill>
                <a:latin typeface="Tw Cen MT" panose="020B0602020104020603" pitchFamily="34" charset="0"/>
                <a:ea typeface="Cambria"/>
                <a:cs typeface="Times New Roman" panose="02020603050405020304" pitchFamily="18" charset="0"/>
              </a:rPr>
              <a:t>35.586.075</a:t>
            </a:r>
            <a:r>
              <a:rPr lang="tr-TR" b="1" dirty="0">
                <a:solidFill>
                  <a:prstClr val="black"/>
                </a:solidFill>
                <a:latin typeface="Tw Cen MT" panose="020B0602020104020603" pitchFamily="34" charset="0"/>
                <a:ea typeface="Cambria"/>
                <a:cs typeface="Times New Roman" panose="02020603050405020304" pitchFamily="18" charset="0"/>
              </a:rPr>
              <a:t>  </a:t>
            </a:r>
            <a:r>
              <a:rPr lang="tr-TR" dirty="0">
                <a:solidFill>
                  <a:prstClr val="black"/>
                </a:solidFill>
                <a:latin typeface="Tw Cen MT" panose="020B0602020104020603" pitchFamily="34" charset="0"/>
                <a:ea typeface="Cambria"/>
                <a:cs typeface="Times New Roman" panose="02020603050405020304" pitchFamily="18" charset="0"/>
              </a:rPr>
              <a:t>TL</a:t>
            </a:r>
          </a:p>
          <a:p>
            <a:pPr marL="0" marR="0" lvl="0" indent="0"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Tw Cen MT" panose="020B0602020104020603" pitchFamily="34" charset="0"/>
                <a:ea typeface="Cambria"/>
                <a:cs typeface="Times New Roman" panose="02020603050405020304" pitchFamily="18" charset="0"/>
              </a:rPr>
              <a:t>2026 </a:t>
            </a:r>
            <a:r>
              <a:rPr lang="tr-TR" dirty="0">
                <a:solidFill>
                  <a:prstClr val="black"/>
                </a:solidFill>
                <a:latin typeface="Tw Cen MT" panose="020B0602020104020603" pitchFamily="34" charset="0"/>
                <a:ea typeface="Cambria"/>
                <a:cs typeface="Times New Roman" panose="02020603050405020304" pitchFamily="18" charset="0"/>
              </a:rPr>
              <a:t>Ocak</a:t>
            </a:r>
            <a:r>
              <a:rPr lang="tr-TR" b="1" dirty="0">
                <a:solidFill>
                  <a:prstClr val="black"/>
                </a:solidFill>
                <a:latin typeface="Tw Cen MT" panose="020B0602020104020603" pitchFamily="34" charset="0"/>
                <a:ea typeface="Cambria"/>
                <a:cs typeface="Times New Roman" panose="02020603050405020304" pitchFamily="18" charset="0"/>
              </a:rPr>
              <a:t>                                                               </a:t>
            </a:r>
            <a:r>
              <a:rPr lang="tr-TR" b="1" dirty="0">
                <a:solidFill>
                  <a:srgbClr val="FF0000"/>
                </a:solidFill>
                <a:latin typeface="Tw Cen MT" panose="020B0602020104020603" pitchFamily="34" charset="0"/>
                <a:ea typeface="Cambria"/>
                <a:cs typeface="Times New Roman" panose="02020603050405020304" pitchFamily="18" charset="0"/>
              </a:rPr>
              <a:t>922.800</a:t>
            </a:r>
            <a:r>
              <a:rPr lang="tr-TR" b="1" dirty="0">
                <a:solidFill>
                  <a:prstClr val="black"/>
                </a:solidFill>
                <a:latin typeface="Tw Cen MT" panose="020B0602020104020603" pitchFamily="34" charset="0"/>
                <a:ea typeface="Cambria"/>
                <a:cs typeface="Times New Roman" panose="02020603050405020304" pitchFamily="18" charset="0"/>
              </a:rPr>
              <a:t>  </a:t>
            </a:r>
            <a:r>
              <a:rPr lang="tr-TR" dirty="0">
                <a:solidFill>
                  <a:prstClr val="black"/>
                </a:solidFill>
                <a:latin typeface="Tw Cen MT" panose="020B0602020104020603" pitchFamily="34" charset="0"/>
                <a:ea typeface="Cambria"/>
                <a:cs typeface="Times New Roman" panose="02020603050405020304" pitchFamily="18" charset="0"/>
              </a:rPr>
              <a:t>TL</a:t>
            </a: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endParaRPr kumimoji="0" lang="tr-TR"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
        <p:nvSpPr>
          <p:cNvPr id="11" name="Dikdörtgen 10">
            <a:extLst>
              <a:ext uri="{FF2B5EF4-FFF2-40B4-BE49-F238E27FC236}">
                <a16:creationId xmlns:a16="http://schemas.microsoft.com/office/drawing/2014/main" id="{CCAF797F-AB29-46A5-BB8F-C9C89D1ED8AC}"/>
              </a:ext>
            </a:extLst>
          </p:cNvPr>
          <p:cNvSpPr/>
          <p:nvPr/>
        </p:nvSpPr>
        <p:spPr>
          <a:xfrm>
            <a:off x="2571768" y="4549900"/>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ENERJİ TEŞVİK ÖDEMESİ</a:t>
            </a:r>
          </a:p>
        </p:txBody>
      </p:sp>
      <p:sp>
        <p:nvSpPr>
          <p:cNvPr id="12" name="Dikdörtgen 11">
            <a:extLst>
              <a:ext uri="{FF2B5EF4-FFF2-40B4-BE49-F238E27FC236}">
                <a16:creationId xmlns:a16="http://schemas.microsoft.com/office/drawing/2014/main" id="{60653BC4-DD69-4E1D-BA0D-39D82568AB09}"/>
              </a:ext>
            </a:extLst>
          </p:cNvPr>
          <p:cNvSpPr/>
          <p:nvPr/>
        </p:nvSpPr>
        <p:spPr>
          <a:xfrm>
            <a:off x="2571768" y="5048275"/>
            <a:ext cx="7200000" cy="1200329"/>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2024 </a:t>
            </a:r>
            <a:r>
              <a:rPr kumimoji="0" lang="tr-TR"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Yılında</a:t>
            </a:r>
            <a:r>
              <a:rPr kumimoji="0" lang="tr-TR" b="0"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b="1" i="0" u="none" strike="noStrike" kern="1200" cap="none" spc="0" normalizeH="0" baseline="0" noProof="0" dirty="0">
                <a:ln>
                  <a:noFill/>
                </a:ln>
                <a:solidFill>
                  <a:srgbClr val="FF0000"/>
                </a:solidFill>
                <a:effectLst/>
                <a:uLnTx/>
                <a:uFillTx/>
                <a:latin typeface="Tw Cen MT" panose="020B0602020104020603" pitchFamily="34" charset="0"/>
                <a:ea typeface="Cambria"/>
                <a:cs typeface="Times New Roman" panose="02020603050405020304" pitchFamily="18" charset="0"/>
              </a:rPr>
              <a:t>4.401.897</a:t>
            </a:r>
            <a:r>
              <a:rPr kumimoji="0" lang="tr-TR" b="1"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 </a:t>
            </a:r>
            <a:r>
              <a:rPr kumimoji="0" lang="tr-TR"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rPr>
              <a:t>TL</a:t>
            </a:r>
          </a:p>
          <a:p>
            <a:pPr marL="0" marR="0" lvl="0" indent="0"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Tw Cen MT" panose="020B0602020104020603" pitchFamily="34" charset="0"/>
                <a:ea typeface="Cambria"/>
                <a:cs typeface="Times New Roman" panose="02020603050405020304" pitchFamily="18" charset="0"/>
              </a:rPr>
              <a:t>2025 </a:t>
            </a:r>
            <a:r>
              <a:rPr lang="tr-TR" dirty="0">
                <a:solidFill>
                  <a:prstClr val="black"/>
                </a:solidFill>
                <a:latin typeface="Tw Cen MT" panose="020B0602020104020603" pitchFamily="34" charset="0"/>
                <a:ea typeface="Cambria"/>
                <a:cs typeface="Times New Roman" panose="02020603050405020304" pitchFamily="18" charset="0"/>
              </a:rPr>
              <a:t>Yılında</a:t>
            </a:r>
            <a:r>
              <a:rPr lang="tr-TR" b="1" dirty="0">
                <a:solidFill>
                  <a:prstClr val="black"/>
                </a:solidFill>
                <a:latin typeface="Tw Cen MT" panose="020B0602020104020603" pitchFamily="34" charset="0"/>
                <a:ea typeface="Cambria"/>
                <a:cs typeface="Times New Roman" panose="02020603050405020304" pitchFamily="18" charset="0"/>
              </a:rPr>
              <a:t>                                                          </a:t>
            </a:r>
            <a:r>
              <a:rPr lang="tr-TR" b="1" dirty="0">
                <a:solidFill>
                  <a:srgbClr val="FF0000"/>
                </a:solidFill>
                <a:latin typeface="Tw Cen MT" panose="020B0602020104020603" pitchFamily="34" charset="0"/>
                <a:ea typeface="Cambria"/>
                <a:cs typeface="Times New Roman" panose="02020603050405020304" pitchFamily="18" charset="0"/>
              </a:rPr>
              <a:t>6.345.736 </a:t>
            </a:r>
            <a:r>
              <a:rPr lang="tr-TR" dirty="0">
                <a:solidFill>
                  <a:prstClr val="black"/>
                </a:solidFill>
                <a:latin typeface="Tw Cen MT" panose="020B0602020104020603" pitchFamily="34" charset="0"/>
                <a:ea typeface="Cambria"/>
                <a:cs typeface="Times New Roman" panose="02020603050405020304" pitchFamily="18" charset="0"/>
              </a:rPr>
              <a:t>TL</a:t>
            </a:r>
          </a:p>
          <a:p>
            <a:pPr marL="0" marR="0" lvl="0" indent="0" defTabSz="914400" rtl="0" eaLnBrk="1" fontAlgn="auto" latinLnBrk="0" hangingPunct="1">
              <a:lnSpc>
                <a:spcPct val="100000"/>
              </a:lnSpc>
              <a:spcBef>
                <a:spcPts val="0"/>
              </a:spcBef>
              <a:spcAft>
                <a:spcPts val="0"/>
              </a:spcAft>
              <a:buClrTx/>
              <a:buSzTx/>
              <a:buFontTx/>
              <a:buNone/>
              <a:tabLst/>
              <a:defRPr/>
            </a:pPr>
            <a:r>
              <a:rPr lang="tr-TR" b="1" dirty="0">
                <a:solidFill>
                  <a:prstClr val="black"/>
                </a:solidFill>
                <a:latin typeface="Tw Cen MT" panose="020B0602020104020603" pitchFamily="34" charset="0"/>
                <a:ea typeface="Cambria"/>
                <a:cs typeface="Times New Roman" panose="02020603050405020304" pitchFamily="18" charset="0"/>
              </a:rPr>
              <a:t>2026 </a:t>
            </a:r>
            <a:r>
              <a:rPr lang="tr-TR" dirty="0">
                <a:solidFill>
                  <a:prstClr val="black"/>
                </a:solidFill>
                <a:latin typeface="Tw Cen MT" panose="020B0602020104020603" pitchFamily="34" charset="0"/>
                <a:ea typeface="Cambria"/>
                <a:cs typeface="Times New Roman" panose="02020603050405020304" pitchFamily="18" charset="0"/>
              </a:rPr>
              <a:t>Ocak </a:t>
            </a:r>
            <a:r>
              <a:rPr lang="tr-TR" b="1" dirty="0">
                <a:solidFill>
                  <a:prstClr val="black"/>
                </a:solidFill>
                <a:latin typeface="Tw Cen MT" panose="020B0602020104020603" pitchFamily="34" charset="0"/>
                <a:ea typeface="Cambria"/>
                <a:cs typeface="Times New Roman" panose="02020603050405020304" pitchFamily="18" charset="0"/>
              </a:rPr>
              <a:t>                                                                         </a:t>
            </a:r>
            <a:r>
              <a:rPr lang="tr-TR" b="1" dirty="0">
                <a:solidFill>
                  <a:srgbClr val="FF0000"/>
                </a:solidFill>
                <a:latin typeface="Tw Cen MT" panose="020B0602020104020603" pitchFamily="34" charset="0"/>
                <a:ea typeface="Cambria"/>
                <a:cs typeface="Times New Roman" panose="02020603050405020304" pitchFamily="18" charset="0"/>
              </a:rPr>
              <a:t>0</a:t>
            </a:r>
            <a:r>
              <a:rPr lang="tr-TR" b="1" dirty="0">
                <a:solidFill>
                  <a:prstClr val="black"/>
                </a:solidFill>
                <a:latin typeface="Tw Cen MT" panose="020B0602020104020603" pitchFamily="34" charset="0"/>
                <a:ea typeface="Cambria"/>
                <a:cs typeface="Times New Roman" panose="02020603050405020304" pitchFamily="18" charset="0"/>
              </a:rPr>
              <a:t> </a:t>
            </a:r>
            <a:r>
              <a:rPr lang="tr-TR" dirty="0">
                <a:solidFill>
                  <a:prstClr val="black"/>
                </a:solidFill>
                <a:latin typeface="Tw Cen MT" panose="020B0602020104020603" pitchFamily="34" charset="0"/>
                <a:ea typeface="Cambria"/>
                <a:cs typeface="Times New Roman" panose="02020603050405020304" pitchFamily="18" charset="0"/>
              </a:rPr>
              <a:t>TL</a:t>
            </a:r>
            <a:endParaRPr kumimoji="0" lang="tr-TR" i="0" u="none" strike="noStrike" kern="1200" cap="none" spc="0" normalizeH="0" baseline="0" noProof="0" dirty="0">
              <a:ln>
                <a:noFill/>
              </a:ln>
              <a:solidFill>
                <a:prstClr val="black"/>
              </a:solidFill>
              <a:effectLst/>
              <a:uLnTx/>
              <a:uFillTx/>
              <a:latin typeface="Tw Cen MT" panose="020B0602020104020603" pitchFamily="34" charset="0"/>
              <a:ea typeface="Cambri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latin typeface="Times New Roman" panose="02020603050405020304" pitchFamily="18" charset="0"/>
                <a:ea typeface="Cambria"/>
                <a:cs typeface="Times New Roman" panose="02020603050405020304" pitchFamily="18" charset="0"/>
              </a:rPr>
              <a:t>	</a:t>
            </a:r>
            <a:endParaRPr kumimoji="0" lang="tr-TR"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92456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79103"/>
            <a:ext cx="7200000" cy="400110"/>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a:t>
            </a:r>
          </a:p>
        </p:txBody>
      </p:sp>
      <p:sp>
        <p:nvSpPr>
          <p:cNvPr id="8" name="Dikdörtgen 7"/>
          <p:cNvSpPr/>
          <p:nvPr/>
        </p:nvSpPr>
        <p:spPr>
          <a:xfrm>
            <a:off x="2571768" y="1765794"/>
            <a:ext cx="7200000" cy="4524315"/>
          </a:xfrm>
          <a:prstGeom prst="rect">
            <a:avLst/>
          </a:prstGeom>
          <a:blipFill>
            <a:blip r:embed="rId4"/>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alt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Sıfır Atık Projesi kapsamında ilimiz</a:t>
            </a:r>
            <a:r>
              <a:rPr lang="tr-TR" altLang="tr-TR" dirty="0">
                <a:solidFill>
                  <a:prstClr val="black"/>
                </a:solidFill>
                <a:latin typeface="Tw Cen MT" panose="020B0602020104020603" pitchFamily="34" charset="0"/>
                <a:cs typeface="Times New Roman" panose="02020603050405020304" pitchFamily="18" charset="0"/>
              </a:rPr>
              <a:t> </a:t>
            </a:r>
            <a:r>
              <a:rPr kumimoji="0" lang="tr-TR" altLang="tr-TR" sz="1800" i="0"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genelinde  </a:t>
            </a:r>
            <a:r>
              <a:rPr kumimoji="0" lang="tr-TR" alt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10 </a:t>
            </a:r>
            <a:r>
              <a:rPr kumimoji="0" lang="tr-TR" altLang="tr-TR" sz="1800" i="0" u="none" strike="noStrike" kern="1200" cap="none" spc="0" normalizeH="0" baseline="0" noProof="0" dirty="0">
                <a:ln>
                  <a:noFill/>
                </a:ln>
                <a:solidFill>
                  <a:schemeClr val="bg1"/>
                </a:solidFill>
                <a:effectLst/>
                <a:uLnTx/>
                <a:uFillTx/>
                <a:latin typeface="Tw Cen MT" panose="020B0602020104020603" pitchFamily="34" charset="0"/>
                <a:cs typeface="Times New Roman" panose="02020603050405020304" pitchFamily="18" charset="0"/>
              </a:rPr>
              <a:t>Belediyeye</a:t>
            </a:r>
            <a:r>
              <a:rPr kumimoji="0" lang="tr-TR" altLang="tr-TR" sz="1800" b="1" i="0" u="none" strike="noStrike" kern="1200" cap="none" spc="0" normalizeH="0" baseline="0" noProof="0" dirty="0">
                <a:ln>
                  <a:noFill/>
                </a:ln>
                <a:solidFill>
                  <a:srgbClr val="FF0000"/>
                </a:solidFill>
                <a:effectLst/>
                <a:uLnTx/>
                <a:uFillTx/>
                <a:latin typeface="Tw Cen MT" panose="020B0602020104020603" pitchFamily="34" charset="0"/>
                <a:cs typeface="Times New Roman" panose="02020603050405020304" pitchFamily="18" charset="0"/>
              </a:rPr>
              <a:t> Sıfır Atık Belgesi</a:t>
            </a:r>
            <a:r>
              <a:rPr kumimoji="0" lang="tr-TR" alt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altLang="tr-TR" sz="180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verilmiştir.</a:t>
            </a:r>
            <a:r>
              <a:rPr kumimoji="0" lang="tr-TR" altLang="tr-TR" sz="1800" b="1"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 </a:t>
            </a:r>
            <a:r>
              <a:rPr kumimoji="0" lang="tr-TR" altLang="tr-TR" sz="180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S</a:t>
            </a:r>
            <a:r>
              <a:rPr kumimoji="0" lang="tr-TR" alt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rPr>
              <a:t>isteme kayıt olması sağlanmıştır.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w Cen MT" panose="020B0602020104020603" pitchFamily="34" charset="0"/>
              <a:cs typeface="Times New Roman" panose="02020603050405020304" pitchFamily="18" charset="0"/>
            </a:endParaRPr>
          </a:p>
          <a:p>
            <a:pPr lvl="0" fontAlgn="base">
              <a:spcBef>
                <a:spcPct val="0"/>
              </a:spcBef>
              <a:spcAft>
                <a:spcPct val="0"/>
              </a:spcAft>
              <a:defRPr/>
            </a:pPr>
            <a:r>
              <a:rPr lang="tr-TR" dirty="0">
                <a:solidFill>
                  <a:prstClr val="black"/>
                </a:solidFill>
                <a:latin typeface="Tw Cen MT" panose="020B0602020104020603" pitchFamily="34" charset="0"/>
                <a:cs typeface="Times New Roman" panose="02020603050405020304" pitchFamily="18" charset="0"/>
              </a:rPr>
              <a:t>	Toplamda Sıfır Atık Bilgi Sisteminde </a:t>
            </a:r>
            <a:r>
              <a:rPr lang="tr-TR" b="1" dirty="0">
                <a:solidFill>
                  <a:srgbClr val="FF0000"/>
                </a:solidFill>
                <a:latin typeface="Tw Cen MT" panose="020B0602020104020603" pitchFamily="34" charset="0"/>
                <a:cs typeface="Times New Roman" panose="02020603050405020304" pitchFamily="18" charset="0"/>
              </a:rPr>
              <a:t>1.844</a:t>
            </a:r>
            <a:r>
              <a:rPr lang="tr-TR" b="1" dirty="0">
                <a:solidFill>
                  <a:prstClr val="black"/>
                </a:solidFill>
                <a:latin typeface="Tw Cen MT" panose="020B0602020104020603" pitchFamily="34" charset="0"/>
                <a:cs typeface="Times New Roman" panose="02020603050405020304" pitchFamily="18" charset="0"/>
              </a:rPr>
              <a:t> </a:t>
            </a:r>
            <a:r>
              <a:rPr lang="tr-TR" dirty="0">
                <a:solidFill>
                  <a:prstClr val="black"/>
                </a:solidFill>
                <a:latin typeface="Tw Cen MT" panose="020B0602020104020603" pitchFamily="34" charset="0"/>
                <a:cs typeface="Times New Roman" panose="02020603050405020304" pitchFamily="18" charset="0"/>
              </a:rPr>
              <a:t>Adet </a:t>
            </a:r>
            <a:r>
              <a:rPr lang="tr-TR" b="1" dirty="0">
                <a:solidFill>
                  <a:srgbClr val="FF0000"/>
                </a:solidFill>
                <a:latin typeface="Tw Cen MT" panose="020B0602020104020603" pitchFamily="34" charset="0"/>
                <a:cs typeface="Times New Roman" panose="02020603050405020304" pitchFamily="18" charset="0"/>
              </a:rPr>
              <a:t>Temel Seviye Sıfır Atık</a:t>
            </a:r>
            <a:r>
              <a:rPr lang="tr-TR" dirty="0">
                <a:solidFill>
                  <a:prstClr val="black"/>
                </a:solidFill>
                <a:latin typeface="Tw Cen MT" panose="020B0602020104020603" pitchFamily="34" charset="0"/>
                <a:cs typeface="Times New Roman" panose="02020603050405020304" pitchFamily="18" charset="0"/>
              </a:rPr>
              <a:t> Belge Başvurusu yapılmış olup </a:t>
            </a:r>
            <a:r>
              <a:rPr lang="tr-TR" b="1" dirty="0">
                <a:solidFill>
                  <a:srgbClr val="FF0000"/>
                </a:solidFill>
                <a:latin typeface="Tw Cen MT" panose="020B0602020104020603" pitchFamily="34" charset="0"/>
                <a:cs typeface="Times New Roman" panose="02020603050405020304" pitchFamily="18" charset="0"/>
              </a:rPr>
              <a:t>1.479</a:t>
            </a:r>
            <a:r>
              <a:rPr lang="tr-TR" dirty="0">
                <a:solidFill>
                  <a:prstClr val="black"/>
                </a:solidFill>
                <a:latin typeface="Tw Cen MT" panose="020B0602020104020603" pitchFamily="34" charset="0"/>
                <a:cs typeface="Times New Roman" panose="02020603050405020304" pitchFamily="18" charset="0"/>
              </a:rPr>
              <a:t> Adet (Kurum/Kuruluş) Belge  Almıştır.</a:t>
            </a: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lvl="0" fontAlgn="base">
              <a:spcBef>
                <a:spcPct val="0"/>
              </a:spcBef>
              <a:spcAft>
                <a:spcPct val="0"/>
              </a:spcAft>
              <a:defRPr/>
            </a:pPr>
            <a:endParaRPr lang="tr-TR" dirty="0">
              <a:solidFill>
                <a:prstClr val="black"/>
              </a:solidFill>
              <a:latin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mbria"/>
              <a:cs typeface="Times New Roman" panose="02020603050405020304" pitchFamily="18" charset="0"/>
            </a:endParaRPr>
          </a:p>
        </p:txBody>
      </p:sp>
    </p:spTree>
    <p:extLst>
      <p:ext uri="{BB962C8B-B14F-4D97-AF65-F5344CB8AC3E}">
        <p14:creationId xmlns:p14="http://schemas.microsoft.com/office/powerpoint/2010/main" val="173004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2891298" y="3300633"/>
            <a:ext cx="6480000" cy="360000"/>
          </a:xfr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a:noAutofit/>
          </a:bodyPr>
          <a:lstStyle/>
          <a:p>
            <a:pPr algn="ctr"/>
            <a:r>
              <a:rPr lang="tr-TR" sz="2000" b="1" dirty="0">
                <a:effectLst>
                  <a:outerShdw blurRad="38100" dist="38100" dir="2700000" algn="tl">
                    <a:srgbClr val="000000">
                      <a:alpha val="43137"/>
                    </a:srgbClr>
                  </a:outerShdw>
                </a:effectLst>
                <a:latin typeface="Tw Cen MT" panose="020B0602020104020603" pitchFamily="34" charset="0"/>
                <a:cs typeface="Times New Roman" pitchFamily="18" charset="0"/>
              </a:rPr>
              <a:t>ÇEVRE YÖNETİMİ VE DENETİMİ ŞUBE MÜD</a:t>
            </a:r>
            <a:r>
              <a:rPr lang="tr-TR" sz="2000" b="1" dirty="0">
                <a:latin typeface="Tw Cen MT" panose="020B0602020104020603" pitchFamily="34" charset="0"/>
                <a:cs typeface="Times New Roman" pitchFamily="18" charset="0"/>
              </a:rPr>
              <a:t>.</a:t>
            </a:r>
            <a:endParaRPr lang="tr-TR" sz="2000" dirty="0">
              <a:effectLst>
                <a:outerShdw blurRad="38100" dist="38100" dir="2700000" algn="tl">
                  <a:srgbClr val="000000">
                    <a:alpha val="43137"/>
                  </a:srgbClr>
                </a:outerShdw>
              </a:effectLst>
              <a:latin typeface="Tw Cen MT" panose="020B0602020104020603" pitchFamily="34" charset="0"/>
            </a:endParaRPr>
          </a:p>
        </p:txBody>
      </p:sp>
      <p:pic>
        <p:nvPicPr>
          <p:cNvPr id="5" name="Resim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87462" y="173584"/>
            <a:ext cx="900000" cy="898560"/>
          </a:xfrm>
          <a:prstGeom prst="rect">
            <a:avLst/>
          </a:prstGeom>
        </p:spPr>
      </p:pic>
      <p:pic>
        <p:nvPicPr>
          <p:cNvPr id="7" name="Resim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591" y="164577"/>
            <a:ext cx="900000" cy="900000"/>
          </a:xfrm>
          <a:prstGeom prst="rect">
            <a:avLst/>
          </a:prstGeom>
        </p:spPr>
      </p:pic>
      <p:sp>
        <p:nvSpPr>
          <p:cNvPr id="6" name="Dikdörtgen 5"/>
          <p:cNvSpPr/>
          <p:nvPr/>
        </p:nvSpPr>
        <p:spPr>
          <a:xfrm>
            <a:off x="2571768" y="889263"/>
            <a:ext cx="7200000"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tr-TR" sz="2000" b="1" dirty="0">
                <a:effectLst>
                  <a:outerShdw blurRad="38100" dist="38100" dir="2700000" algn="tl">
                    <a:srgbClr val="000000">
                      <a:alpha val="43137"/>
                    </a:srgbClr>
                  </a:outerShdw>
                </a:effectLst>
                <a:latin typeface="Tw Cen MT" panose="020B0602020104020603" pitchFamily="34" charset="0"/>
              </a:rPr>
              <a:t>İLİMİZDE </a:t>
            </a:r>
            <a:r>
              <a:rPr lang="tr-TR" sz="2000" b="1" dirty="0">
                <a:solidFill>
                  <a:prstClr val="black"/>
                </a:solidFill>
                <a:effectLst>
                  <a:outerShdw blurRad="38100" dist="38100" dir="2700000" algn="tl">
                    <a:srgbClr val="000000">
                      <a:alpha val="43137"/>
                    </a:srgbClr>
                  </a:outerShdw>
                </a:effectLst>
                <a:latin typeface="Tw Cen MT" panose="020B0602020104020603" pitchFamily="34" charset="0"/>
                <a:ea typeface="Times New Roman"/>
                <a:cs typeface="Times New Roman"/>
              </a:rPr>
              <a:t>SIFIR ATIK KAPSAMINDA </a:t>
            </a:r>
            <a:r>
              <a:rPr lang="tr-TR" sz="2000" b="1" dirty="0">
                <a:effectLst>
                  <a:outerShdw blurRad="38100" dist="38100" dir="2700000" algn="tl">
                    <a:srgbClr val="000000">
                      <a:alpha val="43137"/>
                    </a:srgbClr>
                  </a:outerShdw>
                </a:effectLst>
                <a:latin typeface="Tw Cen MT" panose="020B0602020104020603" pitchFamily="34" charset="0"/>
              </a:rPr>
              <a:t> </a:t>
            </a:r>
            <a:endPar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endParaRPr>
          </a:p>
        </p:txBody>
      </p:sp>
      <p:graphicFrame>
        <p:nvGraphicFramePr>
          <p:cNvPr id="9" name="Tablo 8"/>
          <p:cNvGraphicFramePr>
            <a:graphicFrameLocks noGrp="1"/>
          </p:cNvGraphicFramePr>
          <p:nvPr>
            <p:extLst>
              <p:ext uri="{D42A27DB-BD31-4B8C-83A1-F6EECF244321}">
                <p14:modId xmlns:p14="http://schemas.microsoft.com/office/powerpoint/2010/main" val="2238228654"/>
              </p:ext>
            </p:extLst>
          </p:nvPr>
        </p:nvGraphicFramePr>
        <p:xfrm>
          <a:off x="2571768" y="1507464"/>
          <a:ext cx="7200000" cy="3561372"/>
        </p:xfrm>
        <a:graphic>
          <a:graphicData uri="http://schemas.openxmlformats.org/drawingml/2006/table">
            <a:tbl>
              <a:tblPr/>
              <a:tblGrid>
                <a:gridCol w="2394226">
                  <a:extLst>
                    <a:ext uri="{9D8B030D-6E8A-4147-A177-3AD203B41FA5}">
                      <a16:colId xmlns:a16="http://schemas.microsoft.com/office/drawing/2014/main" val="20000"/>
                    </a:ext>
                  </a:extLst>
                </a:gridCol>
                <a:gridCol w="710705">
                  <a:extLst>
                    <a:ext uri="{9D8B030D-6E8A-4147-A177-3AD203B41FA5}">
                      <a16:colId xmlns:a16="http://schemas.microsoft.com/office/drawing/2014/main" val="20001"/>
                    </a:ext>
                  </a:extLst>
                </a:gridCol>
                <a:gridCol w="2339541">
                  <a:extLst>
                    <a:ext uri="{9D8B030D-6E8A-4147-A177-3AD203B41FA5}">
                      <a16:colId xmlns:a16="http://schemas.microsoft.com/office/drawing/2014/main" val="20002"/>
                    </a:ext>
                  </a:extLst>
                </a:gridCol>
                <a:gridCol w="1755528">
                  <a:extLst>
                    <a:ext uri="{9D8B030D-6E8A-4147-A177-3AD203B41FA5}">
                      <a16:colId xmlns:a16="http://schemas.microsoft.com/office/drawing/2014/main" val="20003"/>
                    </a:ext>
                  </a:extLst>
                </a:gridCol>
              </a:tblGrid>
              <a:tr h="445444">
                <a:tc>
                  <a:txBody>
                    <a:bodyPr/>
                    <a:lstStyle/>
                    <a:p>
                      <a:pPr algn="ctr" fontAlgn="ctr"/>
                      <a:r>
                        <a:rPr lang="tr-TR" sz="1800" b="0" i="0" u="none" strike="noStrike" dirty="0">
                          <a:solidFill>
                            <a:srgbClr val="000000"/>
                          </a:solidFill>
                          <a:effectLst/>
                          <a:latin typeface="Tw Cen MT" panose="020B0602020104020603" pitchFamily="34" charset="0"/>
                        </a:rPr>
                        <a:t>Sisteme Geçen Belediye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Sisteme Geçen Kurum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7</a:t>
                      </a:r>
                      <a:r>
                        <a:rPr lang="tr-TR" sz="1800" b="0" i="0" u="none" strike="noStrike" dirty="0">
                          <a:solidFill>
                            <a:srgbClr val="000000"/>
                          </a:solidFill>
                          <a:effectLst/>
                          <a:latin typeface="Tw Cen MT" panose="020B0602020104020603" pitchFamily="34" charset="0"/>
                        </a:rPr>
                        <a:t> ad.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Atık Getirme Merkezi/Mah.İd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Eğitim Verilen Kişi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408</a:t>
                      </a:r>
                      <a:r>
                        <a:rPr lang="tr-TR" sz="1800" b="0" i="0" u="none" strike="noStrike" dirty="0">
                          <a:solidFill>
                            <a:srgbClr val="000000"/>
                          </a:solidFill>
                          <a:effectLst/>
                          <a:latin typeface="Tw Cen MT" panose="020B0602020104020603" pitchFamily="34" charset="0"/>
                        </a:rPr>
                        <a:t> kişi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Atık Getirme Merkezi/AVM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Atık Get. Merk./OSB-Üniversite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3"/>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Kompost Tesisi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Mobil Atık Getirme Merkezi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4"/>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Yerleştirilen Kumbara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25</a:t>
                      </a:r>
                      <a:r>
                        <a:rPr lang="tr-TR" sz="1800" b="0" i="0" u="none" strike="noStrike" dirty="0">
                          <a:solidFill>
                            <a:srgbClr val="000000"/>
                          </a:solidFill>
                          <a:effectLst/>
                          <a:latin typeface="Tw Cen MT" panose="020B0602020104020603" pitchFamily="34" charset="0"/>
                        </a:rPr>
                        <a:t> 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Yerleştirilen Konteyner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5"/>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Geçici Atık Depolama Alanı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1" i="0" u="none" strike="noStrike" dirty="0">
                          <a:solidFill>
                            <a:srgbClr val="FF0000"/>
                          </a:solidFill>
                          <a:effectLst/>
                          <a:latin typeface="Tw Cen MT" panose="020B0602020104020603" pitchFamily="34" charset="0"/>
                        </a:rPr>
                        <a:t>14</a:t>
                      </a:r>
                      <a:r>
                        <a:rPr lang="tr-TR" sz="1800" b="0" i="0" u="none" strike="noStrike" dirty="0">
                          <a:solidFill>
                            <a:srgbClr val="000000"/>
                          </a:solidFill>
                          <a:effectLst/>
                          <a:latin typeface="Tw Cen MT" panose="020B0602020104020603" pitchFamily="34" charset="0"/>
                        </a:rPr>
                        <a:t> 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Elde Edilen Kompost Miktarı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6"/>
                  </a:ext>
                </a:extLst>
              </a:tr>
              <a:tr h="445444">
                <a:tc>
                  <a:txBody>
                    <a:bodyPr/>
                    <a:lstStyle/>
                    <a:p>
                      <a:pPr algn="ctr" fontAlgn="ctr"/>
                      <a:r>
                        <a:rPr lang="tr-TR" sz="1800" b="0" i="0" u="none" strike="noStrike" dirty="0">
                          <a:solidFill>
                            <a:srgbClr val="000000"/>
                          </a:solidFill>
                          <a:effectLst/>
                          <a:latin typeface="Tw Cen MT" panose="020B0602020104020603" pitchFamily="34" charset="0"/>
                        </a:rPr>
                        <a:t>Çalışan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Öğrenci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fontAlgn="ctr"/>
                      <a:r>
                        <a:rPr lang="tr-TR" sz="1800" b="0" i="0" u="none" strike="noStrike" dirty="0">
                          <a:solidFill>
                            <a:srgbClr val="000000"/>
                          </a:solidFill>
                          <a:effectLst/>
                          <a:latin typeface="Tw Cen MT" panose="020B0602020104020603"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7"/>
                  </a:ext>
                </a:extLst>
              </a:tr>
            </a:tbl>
          </a:graphicData>
        </a:graphic>
      </p:graphicFrame>
      <p:sp>
        <p:nvSpPr>
          <p:cNvPr id="8" name="Dikdörtgen 7">
            <a:extLst>
              <a:ext uri="{FF2B5EF4-FFF2-40B4-BE49-F238E27FC236}">
                <a16:creationId xmlns:a16="http://schemas.microsoft.com/office/drawing/2014/main" id="{1E844A5D-09BB-46EE-8CCB-DF1D120D149F}"/>
              </a:ext>
            </a:extLst>
          </p:cNvPr>
          <p:cNvSpPr/>
          <p:nvPr/>
        </p:nvSpPr>
        <p:spPr>
          <a:xfrm>
            <a:off x="2571768" y="879103"/>
            <a:ext cx="7200000" cy="40011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w Cen MT" panose="020B0602020104020603" pitchFamily="34" charset="0"/>
                <a:ea typeface="Times New Roman"/>
                <a:cs typeface="Times New Roman"/>
              </a:rPr>
              <a:t>SIFIR ATIK</a:t>
            </a:r>
          </a:p>
        </p:txBody>
      </p:sp>
    </p:spTree>
    <p:extLst>
      <p:ext uri="{BB962C8B-B14F-4D97-AF65-F5344CB8AC3E}">
        <p14:creationId xmlns:p14="http://schemas.microsoft.com/office/powerpoint/2010/main" val="38313806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4449</TotalTime>
  <Words>3534</Words>
  <Application>Microsoft Office PowerPoint</Application>
  <PresentationFormat>Geniş ekran</PresentationFormat>
  <Paragraphs>653</Paragraphs>
  <Slides>48</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48</vt:i4>
      </vt:variant>
    </vt:vector>
  </HeadingPairs>
  <TitlesOfParts>
    <vt:vector size="58" baseType="lpstr">
      <vt:lpstr>Arial</vt:lpstr>
      <vt:lpstr>Calibri</vt:lpstr>
      <vt:lpstr>Calibri (Gövde)</vt:lpstr>
      <vt:lpstr>Calibri Light</vt:lpstr>
      <vt:lpstr>Century Gothic</vt:lpstr>
      <vt:lpstr>Times New Roman</vt:lpstr>
      <vt:lpstr>Tw Cen MT</vt:lpstr>
      <vt:lpstr>Wingdings 3</vt:lpstr>
      <vt:lpstr>Office Teması</vt:lpstr>
      <vt:lpstr>Dilim</vt:lpstr>
      <vt:lpstr>PowerPoint Sunusu</vt:lpstr>
      <vt:lpstr>BİL. TEKN. İNS. KAYN. ve DEST. HİZM. ŞUBE MÜD.</vt:lpstr>
      <vt:lpstr>BİL. TEKN. İNS. KAYN. ve DEST. HİZM. ŞUBE MÜD.</vt:lpstr>
      <vt:lpstr>BİL. TEKN. İNS. KAYN. ve DEST. HİZM. ŞUBE MÜD.</vt:lpstr>
      <vt:lpstr>BİL. TEKN. İNS. KAYN. ve DEST. HİZM. ŞUBE MÜD.</vt:lpstr>
      <vt:lpstr>ÇEVRE YÖNETİMİ VE DENETİMİ ŞUBE MÜD.</vt:lpstr>
      <vt:lpstr>ÇEVRE YÖNETİMİ VE DENETİMİ ŞUBE MÜD.</vt:lpstr>
      <vt:lpstr>ÇEVRE YÖNETİMİ VE DENETİMİ ŞUBE MÜD.</vt:lpstr>
      <vt:lpstr>ÇEVRE YÖNETİMİ VE DENETİMİ ŞUBE MÜD.</vt:lpstr>
      <vt:lpstr>ÇED VE ÇEVRE İZİNLERİ ŞUBE MÜD.</vt:lpstr>
      <vt:lpstr>ÇED VE ÇEVRE İZİNLERİ ŞUBE MÜD.</vt:lpstr>
      <vt:lpstr>ALTYAPI VE KENTSEL DÖNÜŞÜM HİZ. ŞUBE MÜD.</vt:lpstr>
      <vt:lpstr>PowerPoint Sunusu</vt:lpstr>
      <vt:lpstr>PowerPoint Sunusu</vt:lpstr>
      <vt:lpstr>PowerPoint Sunusu</vt:lpstr>
      <vt:lpstr>PowerPoint Sunusu</vt:lpstr>
      <vt:lpstr>PowerPoint Sunusu</vt:lpstr>
      <vt:lpstr>PowerPoint Sunusu</vt:lpstr>
      <vt:lpstr>PowerPoint Sunusu</vt:lpstr>
      <vt:lpstr>PowerPoint Sunusu</vt:lpstr>
      <vt:lpstr>İMAR VE PLANLAMA ŞUBE MÜD.</vt:lpstr>
      <vt:lpstr>PowerPoint Sunusu</vt:lpstr>
      <vt:lpstr>PROJE VE YAPIM ŞUBE MÜD.</vt:lpstr>
      <vt:lpstr>PROJE VE YAPIM ŞUBE MÜD.</vt:lpstr>
      <vt:lpstr>PROJE VE YAPIM ŞUBE MÜD.</vt:lpstr>
      <vt:lpstr>PROJE VE YAPIM ŞUBE MÜD.</vt:lpstr>
      <vt:lpstr>PROJE VE YAPIM ŞUBE MÜD.</vt:lpstr>
      <vt:lpstr>PROJE VE YAPIM ŞUBE MÜD.</vt:lpstr>
      <vt:lpstr>PROJE VE YAPIM ŞUBE MÜD.</vt:lpstr>
      <vt:lpstr>YAPI DENETİMİ VE YAPI MALZ. ŞUBE MÜD.</vt:lpstr>
      <vt:lpstr>PROJE VE YAPIM ŞUBE MÜD.</vt:lpstr>
      <vt:lpstr>PROJE VE YAPIM ŞUBE MÜD.</vt:lpstr>
      <vt:lpstr>PROJE VE YAPIM ŞUBE MÜD.</vt:lpstr>
      <vt:lpstr>PROJE VE YAPIM ŞUBE MÜD.</vt:lpstr>
      <vt:lpstr>YEREL YÖNETİMLER ŞUBE MÜD.</vt:lpstr>
      <vt:lpstr>PROJE VE YAPIM ŞUBE MÜD.</vt:lpstr>
      <vt:lpstr>TABİAT VARLIKLARINI KORUMA  ŞUBE MÜD.</vt:lpstr>
      <vt:lpstr>PowerPoint Sunusu</vt:lpstr>
      <vt:lpstr>PowerPoint Sunusu</vt:lpstr>
      <vt:lpstr>PowerPoint Sunusu</vt:lpstr>
      <vt:lpstr>MİLLİ EMLAK MÜD.</vt:lpstr>
      <vt:lpstr>MİLLİ EMLAK MÜD.</vt:lpstr>
      <vt:lpstr>MİLLİ EMLAK MÜD.</vt:lpstr>
      <vt:lpstr>MİLLİ EMLAK MÜD.</vt:lpstr>
      <vt:lpstr>MİLLİ EMLAK MÜD.</vt:lpstr>
      <vt:lpstr>MİLLİ EMLAK MÜD.</vt:lpstr>
      <vt:lpstr>MİLLİ EMLAK MÜD.</vt:lpstr>
      <vt:lpstr>MİLLİ EMLAK MÜD.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Artık</dc:creator>
  <cp:lastModifiedBy>Cengiz Sezgin</cp:lastModifiedBy>
  <cp:revision>254</cp:revision>
  <cp:lastPrinted>2026-02-10T08:15:54Z</cp:lastPrinted>
  <dcterms:created xsi:type="dcterms:W3CDTF">2022-12-07T09:06:59Z</dcterms:created>
  <dcterms:modified xsi:type="dcterms:W3CDTF">2026-02-18T08:06:21Z</dcterms:modified>
</cp:coreProperties>
</file>