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handoutMasterIdLst>
    <p:handoutMasterId r:id="rId74"/>
  </p:handoutMasterIdLst>
  <p:sldIdLst>
    <p:sldId id="1013" r:id="rId2"/>
    <p:sldId id="1014" r:id="rId3"/>
    <p:sldId id="1016" r:id="rId4"/>
    <p:sldId id="1017" r:id="rId5"/>
    <p:sldId id="1018" r:id="rId6"/>
    <p:sldId id="1019" r:id="rId7"/>
    <p:sldId id="1020" r:id="rId8"/>
    <p:sldId id="1021" r:id="rId9"/>
    <p:sldId id="1022" r:id="rId10"/>
    <p:sldId id="1023" r:id="rId11"/>
    <p:sldId id="1024" r:id="rId12"/>
    <p:sldId id="1025" r:id="rId13"/>
    <p:sldId id="1026" r:id="rId14"/>
    <p:sldId id="1054" r:id="rId15"/>
    <p:sldId id="1055" r:id="rId16"/>
    <p:sldId id="1056" r:id="rId17"/>
    <p:sldId id="1057" r:id="rId18"/>
    <p:sldId id="1058" r:id="rId19"/>
    <p:sldId id="1028" r:id="rId20"/>
    <p:sldId id="1104" r:id="rId21"/>
    <p:sldId id="1105" r:id="rId22"/>
    <p:sldId id="1029" r:id="rId23"/>
    <p:sldId id="1064" r:id="rId24"/>
    <p:sldId id="1065" r:id="rId25"/>
    <p:sldId id="1066" r:id="rId26"/>
    <p:sldId id="1067" r:id="rId27"/>
    <p:sldId id="1059" r:id="rId28"/>
    <p:sldId id="1068" r:id="rId29"/>
    <p:sldId id="1069" r:id="rId30"/>
    <p:sldId id="1070" r:id="rId31"/>
    <p:sldId id="1071" r:id="rId32"/>
    <p:sldId id="1082" r:id="rId33"/>
    <p:sldId id="1083" r:id="rId34"/>
    <p:sldId id="1084" r:id="rId35"/>
    <p:sldId id="1085" r:id="rId36"/>
    <p:sldId id="1086" r:id="rId37"/>
    <p:sldId id="1087" r:id="rId38"/>
    <p:sldId id="1072" r:id="rId39"/>
    <p:sldId id="1073" r:id="rId40"/>
    <p:sldId id="1080" r:id="rId41"/>
    <p:sldId id="1088" r:id="rId42"/>
    <p:sldId id="1101" r:id="rId43"/>
    <p:sldId id="1090" r:id="rId44"/>
    <p:sldId id="1091" r:id="rId45"/>
    <p:sldId id="1092" r:id="rId46"/>
    <p:sldId id="1093" r:id="rId47"/>
    <p:sldId id="1094" r:id="rId48"/>
    <p:sldId id="1095" r:id="rId49"/>
    <p:sldId id="1096" r:id="rId50"/>
    <p:sldId id="1097" r:id="rId51"/>
    <p:sldId id="1098" r:id="rId52"/>
    <p:sldId id="1099" r:id="rId53"/>
    <p:sldId id="1100" r:id="rId54"/>
    <p:sldId id="1074" r:id="rId55"/>
    <p:sldId id="1075" r:id="rId56"/>
    <p:sldId id="1076" r:id="rId57"/>
    <p:sldId id="1089" r:id="rId58"/>
    <p:sldId id="1102" r:id="rId59"/>
    <p:sldId id="1103" r:id="rId60"/>
    <p:sldId id="1106" r:id="rId61"/>
    <p:sldId id="1107" r:id="rId62"/>
    <p:sldId id="1108" r:id="rId63"/>
    <p:sldId id="1109" r:id="rId64"/>
    <p:sldId id="1110" r:id="rId65"/>
    <p:sldId id="1112" r:id="rId66"/>
    <p:sldId id="1113" r:id="rId67"/>
    <p:sldId id="1114" r:id="rId68"/>
    <p:sldId id="1115" r:id="rId69"/>
    <p:sldId id="1116" r:id="rId70"/>
    <p:sldId id="1119" r:id="rId71"/>
    <p:sldId id="1081" r:id="rId72"/>
  </p:sldIdLst>
  <p:sldSz cx="12192000" cy="6858000"/>
  <p:notesSz cx="9926638" cy="6797675"/>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5" userDrawn="1">
          <p15:clr>
            <a:srgbClr val="A4A3A4"/>
          </p15:clr>
        </p15:guide>
        <p15:guide id="2" pos="57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B7BE"/>
    <a:srgbClr val="0099FF"/>
    <a:srgbClr val="DB6625"/>
    <a:srgbClr val="C76C27"/>
    <a:srgbClr val="C444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66" autoAdjust="0"/>
    <p:restoredTop sz="94845" autoAdjust="0"/>
  </p:normalViewPr>
  <p:slideViewPr>
    <p:cSldViewPr>
      <p:cViewPr varScale="1">
        <p:scale>
          <a:sx n="74" d="100"/>
          <a:sy n="74" d="100"/>
        </p:scale>
        <p:origin x="456" y="36"/>
      </p:cViewPr>
      <p:guideLst>
        <p:guide orient="horz" pos="935"/>
        <p:guide pos="575"/>
      </p:guideLst>
    </p:cSldViewPr>
  </p:slideViewPr>
  <p:notesTextViewPr>
    <p:cViewPr>
      <p:scale>
        <a:sx n="1" d="1"/>
        <a:sy n="1" d="1"/>
      </p:scale>
      <p:origin x="0" y="0"/>
    </p:cViewPr>
  </p:notesTextViewPr>
  <p:sorterViewPr>
    <p:cViewPr>
      <p:scale>
        <a:sx n="200" d="100"/>
        <a:sy n="200" d="100"/>
      </p:scale>
      <p:origin x="0" y="5430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CCD02C-B828-48C2-99AC-A4A61742821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tr-TR"/>
        </a:p>
      </dgm:t>
    </dgm:pt>
    <dgm:pt modelId="{BCB7A5D4-BBE1-4278-98D6-B49C0867F6BB}">
      <dgm:prSet phldrT="[Metin]" custT="1"/>
      <dgm:spPr/>
      <dgm:t>
        <a:bodyPr/>
        <a:lstStyle/>
        <a:p>
          <a:r>
            <a:rPr lang="tr-TR" sz="2400" kern="1200" dirty="0">
              <a:solidFill>
                <a:srgbClr val="002060"/>
              </a:solidFill>
              <a:latin typeface="+mn-lt"/>
              <a:ea typeface="+mn-ea"/>
              <a:cs typeface="+mn-cs"/>
            </a:rPr>
            <a:t>Giriş</a:t>
          </a:r>
        </a:p>
      </dgm:t>
    </dgm:pt>
    <dgm:pt modelId="{FC1B36AF-E7F8-49CB-8BFF-18730C555EEA}" type="parTrans" cxnId="{B6DF4DD9-167C-41CB-BE1C-F172F1E08729}">
      <dgm:prSet/>
      <dgm:spPr/>
      <dgm:t>
        <a:bodyPr/>
        <a:lstStyle/>
        <a:p>
          <a:endParaRPr lang="tr-TR" sz="2800"/>
        </a:p>
      </dgm:t>
    </dgm:pt>
    <dgm:pt modelId="{472A28CE-FF6B-4F05-86CC-0638B24EA502}" type="sibTrans" cxnId="{B6DF4DD9-167C-41CB-BE1C-F172F1E08729}">
      <dgm:prSet/>
      <dgm:spPr/>
      <dgm:t>
        <a:bodyPr/>
        <a:lstStyle/>
        <a:p>
          <a:endParaRPr lang="tr-TR" sz="2800"/>
        </a:p>
      </dgm:t>
    </dgm:pt>
    <dgm:pt modelId="{3E24A807-BB1B-423F-9119-2CE44DF654F2}">
      <dgm:prSet phldrT="[Metin]" custT="1"/>
      <dgm:spPr/>
      <dgm:t>
        <a:bodyPr/>
        <a:lstStyle/>
        <a:p>
          <a:r>
            <a:rPr lang="tr-TR" sz="2400" kern="1200" dirty="0">
              <a:solidFill>
                <a:srgbClr val="002060"/>
              </a:solidFill>
              <a:latin typeface="+mn-lt"/>
              <a:ea typeface="+mn-ea"/>
              <a:cs typeface="+mn-cs"/>
            </a:rPr>
            <a:t>Mevzuat ve Organizasyon Şemaları</a:t>
          </a:r>
        </a:p>
      </dgm:t>
    </dgm:pt>
    <dgm:pt modelId="{76648C9B-3218-46E9-AADE-C81EC553FEC8}" type="parTrans" cxnId="{5B8BB8E2-11C4-4EE0-BC9E-B91C45F4BB10}">
      <dgm:prSet/>
      <dgm:spPr/>
      <dgm:t>
        <a:bodyPr/>
        <a:lstStyle/>
        <a:p>
          <a:endParaRPr lang="tr-TR" sz="2800"/>
        </a:p>
      </dgm:t>
    </dgm:pt>
    <dgm:pt modelId="{B3528202-162D-46C7-8871-CE6CF14C799E}" type="sibTrans" cxnId="{5B8BB8E2-11C4-4EE0-BC9E-B91C45F4BB10}">
      <dgm:prSet/>
      <dgm:spPr/>
      <dgm:t>
        <a:bodyPr/>
        <a:lstStyle/>
        <a:p>
          <a:endParaRPr lang="tr-TR" sz="2800"/>
        </a:p>
      </dgm:t>
    </dgm:pt>
    <dgm:pt modelId="{BFC7E846-E8C1-482A-B28F-62AD46EE889A}">
      <dgm:prSet phldrT="[Metin]" custT="1"/>
      <dgm:spPr/>
      <dgm:t>
        <a:bodyPr/>
        <a:lstStyle/>
        <a:p>
          <a:r>
            <a:rPr lang="tr-TR" sz="2400" kern="1200" dirty="0">
              <a:solidFill>
                <a:srgbClr val="002060"/>
              </a:solidFill>
              <a:latin typeface="+mn-lt"/>
              <a:ea typeface="+mn-ea"/>
              <a:cs typeface="+mn-cs"/>
            </a:rPr>
            <a:t>Yıkım Ve Enkaz Kaldırma İşlemlerinin Dijital Ortamda  Çalışmaları</a:t>
          </a:r>
        </a:p>
      </dgm:t>
    </dgm:pt>
    <dgm:pt modelId="{7CF463AB-3B2D-4AF7-8ED2-3C311EC21666}" type="parTrans" cxnId="{32AAE33A-EA00-445F-9311-216485749BEE}">
      <dgm:prSet/>
      <dgm:spPr/>
      <dgm:t>
        <a:bodyPr/>
        <a:lstStyle/>
        <a:p>
          <a:endParaRPr lang="tr-TR" sz="2800"/>
        </a:p>
      </dgm:t>
    </dgm:pt>
    <dgm:pt modelId="{E50A02DB-94E8-4800-845A-1C0E115CBC7D}" type="sibTrans" cxnId="{32AAE33A-EA00-445F-9311-216485749BEE}">
      <dgm:prSet/>
      <dgm:spPr/>
      <dgm:t>
        <a:bodyPr/>
        <a:lstStyle/>
        <a:p>
          <a:endParaRPr lang="tr-TR" sz="2800"/>
        </a:p>
      </dgm:t>
    </dgm:pt>
    <dgm:pt modelId="{D90A7E74-67DE-44EB-A14A-4AD6F07242B7}">
      <dgm:prSet phldrT="[Metin]" custT="1"/>
      <dgm:spPr/>
      <dgm:t>
        <a:bodyPr/>
        <a:lstStyle/>
        <a:p>
          <a:r>
            <a:rPr lang="tr-TR" sz="2400" kern="1200" dirty="0">
              <a:solidFill>
                <a:srgbClr val="002060"/>
              </a:solidFill>
              <a:latin typeface="+mn-lt"/>
              <a:ea typeface="+mn-ea"/>
              <a:cs typeface="+mn-cs"/>
            </a:rPr>
            <a:t>Enkaz Döküm Sahası Çalışmaları</a:t>
          </a:r>
        </a:p>
      </dgm:t>
    </dgm:pt>
    <dgm:pt modelId="{8892CA80-5CCA-4469-BBDF-86E2DF530C5E}" type="parTrans" cxnId="{A19A988E-4F4B-42DB-80FD-C27C71C61176}">
      <dgm:prSet/>
      <dgm:spPr/>
      <dgm:t>
        <a:bodyPr/>
        <a:lstStyle/>
        <a:p>
          <a:endParaRPr lang="tr-TR" sz="2800"/>
        </a:p>
      </dgm:t>
    </dgm:pt>
    <dgm:pt modelId="{EE2B9FFD-8339-471D-81A2-51939FE8F0DF}" type="sibTrans" cxnId="{A19A988E-4F4B-42DB-80FD-C27C71C61176}">
      <dgm:prSet/>
      <dgm:spPr/>
      <dgm:t>
        <a:bodyPr/>
        <a:lstStyle/>
        <a:p>
          <a:endParaRPr lang="tr-TR" sz="2800"/>
        </a:p>
      </dgm:t>
    </dgm:pt>
    <dgm:pt modelId="{AD74BDBD-7BA3-4B81-9399-ECEC17DE0E35}">
      <dgm:prSet phldrT="[Metin]" custT="1"/>
      <dgm:spPr/>
      <dgm:t>
        <a:bodyPr/>
        <a:lstStyle/>
        <a:p>
          <a:r>
            <a:rPr lang="tr-TR" sz="2400" kern="1200" dirty="0">
              <a:solidFill>
                <a:srgbClr val="002060"/>
              </a:solidFill>
              <a:latin typeface="+mn-lt"/>
              <a:ea typeface="+mn-ea"/>
              <a:cs typeface="+mn-cs"/>
            </a:rPr>
            <a:t>Yıkım Süreçleri</a:t>
          </a:r>
        </a:p>
      </dgm:t>
    </dgm:pt>
    <dgm:pt modelId="{EFF22C50-D5E8-45F1-A143-F083B7EFFAE4}" type="parTrans" cxnId="{160AE04B-D267-4B22-8B41-063AE5C994CE}">
      <dgm:prSet/>
      <dgm:spPr/>
      <dgm:t>
        <a:bodyPr/>
        <a:lstStyle/>
        <a:p>
          <a:endParaRPr lang="tr-TR"/>
        </a:p>
      </dgm:t>
    </dgm:pt>
    <dgm:pt modelId="{B42FFDC4-AFAE-4D8A-AAFA-4B31DC696370}" type="sibTrans" cxnId="{160AE04B-D267-4B22-8B41-063AE5C994CE}">
      <dgm:prSet/>
      <dgm:spPr/>
      <dgm:t>
        <a:bodyPr/>
        <a:lstStyle/>
        <a:p>
          <a:endParaRPr lang="tr-TR"/>
        </a:p>
      </dgm:t>
    </dgm:pt>
    <dgm:pt modelId="{61096B34-D1C5-48A8-A269-7D5799A1D2FF}" type="pres">
      <dgm:prSet presAssocID="{FECCD02C-B828-48C2-99AC-A4A61742821D}" presName="vert0" presStyleCnt="0">
        <dgm:presLayoutVars>
          <dgm:dir/>
          <dgm:animOne val="branch"/>
          <dgm:animLvl val="lvl"/>
        </dgm:presLayoutVars>
      </dgm:prSet>
      <dgm:spPr/>
      <dgm:t>
        <a:bodyPr/>
        <a:lstStyle/>
        <a:p>
          <a:endParaRPr lang="tr-TR"/>
        </a:p>
      </dgm:t>
    </dgm:pt>
    <dgm:pt modelId="{00DDE745-5860-4145-8DCA-9A00B1E59634}" type="pres">
      <dgm:prSet presAssocID="{BCB7A5D4-BBE1-4278-98D6-B49C0867F6BB}" presName="thickLine" presStyleLbl="alignNode1" presStyleIdx="0" presStyleCnt="5"/>
      <dgm:spPr/>
    </dgm:pt>
    <dgm:pt modelId="{502F5000-66A1-46FB-B983-F5F227219FEB}" type="pres">
      <dgm:prSet presAssocID="{BCB7A5D4-BBE1-4278-98D6-B49C0867F6BB}" presName="horz1" presStyleCnt="0"/>
      <dgm:spPr/>
    </dgm:pt>
    <dgm:pt modelId="{395B82B2-A3FB-4E17-BD73-AE9B02DF05B7}" type="pres">
      <dgm:prSet presAssocID="{BCB7A5D4-BBE1-4278-98D6-B49C0867F6BB}" presName="tx1" presStyleLbl="revTx" presStyleIdx="0" presStyleCnt="5"/>
      <dgm:spPr/>
      <dgm:t>
        <a:bodyPr/>
        <a:lstStyle/>
        <a:p>
          <a:endParaRPr lang="tr-TR"/>
        </a:p>
      </dgm:t>
    </dgm:pt>
    <dgm:pt modelId="{8CE4136C-4F72-40AA-ACD3-C5E8B7B49CBD}" type="pres">
      <dgm:prSet presAssocID="{BCB7A5D4-BBE1-4278-98D6-B49C0867F6BB}" presName="vert1" presStyleCnt="0"/>
      <dgm:spPr/>
    </dgm:pt>
    <dgm:pt modelId="{B40AC54F-1C8A-4670-A652-F1C520B1F288}" type="pres">
      <dgm:prSet presAssocID="{3E24A807-BB1B-423F-9119-2CE44DF654F2}" presName="thickLine" presStyleLbl="alignNode1" presStyleIdx="1" presStyleCnt="5"/>
      <dgm:spPr/>
    </dgm:pt>
    <dgm:pt modelId="{5833C637-0B3E-4D65-A170-2F8D0D38B83B}" type="pres">
      <dgm:prSet presAssocID="{3E24A807-BB1B-423F-9119-2CE44DF654F2}" presName="horz1" presStyleCnt="0"/>
      <dgm:spPr/>
    </dgm:pt>
    <dgm:pt modelId="{536DAF1C-E3A1-42F9-A76C-DE37EE535E44}" type="pres">
      <dgm:prSet presAssocID="{3E24A807-BB1B-423F-9119-2CE44DF654F2}" presName="tx1" presStyleLbl="revTx" presStyleIdx="1" presStyleCnt="5"/>
      <dgm:spPr/>
      <dgm:t>
        <a:bodyPr/>
        <a:lstStyle/>
        <a:p>
          <a:endParaRPr lang="tr-TR"/>
        </a:p>
      </dgm:t>
    </dgm:pt>
    <dgm:pt modelId="{DE1AAE2E-FD6D-419D-A4A5-E446CF9E6E78}" type="pres">
      <dgm:prSet presAssocID="{3E24A807-BB1B-423F-9119-2CE44DF654F2}" presName="vert1" presStyleCnt="0"/>
      <dgm:spPr/>
    </dgm:pt>
    <dgm:pt modelId="{BA823DD2-2721-4A6D-9B4E-CE283D33FDAA}" type="pres">
      <dgm:prSet presAssocID="{AD74BDBD-7BA3-4B81-9399-ECEC17DE0E35}" presName="thickLine" presStyleLbl="alignNode1" presStyleIdx="2" presStyleCnt="5"/>
      <dgm:spPr/>
    </dgm:pt>
    <dgm:pt modelId="{5865DA93-6637-4980-BEE0-BEF149A4F5E7}" type="pres">
      <dgm:prSet presAssocID="{AD74BDBD-7BA3-4B81-9399-ECEC17DE0E35}" presName="horz1" presStyleCnt="0"/>
      <dgm:spPr/>
    </dgm:pt>
    <dgm:pt modelId="{1A60433A-36AB-4C82-97D1-C7AFB7729CA0}" type="pres">
      <dgm:prSet presAssocID="{AD74BDBD-7BA3-4B81-9399-ECEC17DE0E35}" presName="tx1" presStyleLbl="revTx" presStyleIdx="2" presStyleCnt="5"/>
      <dgm:spPr/>
      <dgm:t>
        <a:bodyPr/>
        <a:lstStyle/>
        <a:p>
          <a:endParaRPr lang="tr-TR"/>
        </a:p>
      </dgm:t>
    </dgm:pt>
    <dgm:pt modelId="{2170B7BE-388F-47CA-A89D-E9FD3E09C920}" type="pres">
      <dgm:prSet presAssocID="{AD74BDBD-7BA3-4B81-9399-ECEC17DE0E35}" presName="vert1" presStyleCnt="0"/>
      <dgm:spPr/>
    </dgm:pt>
    <dgm:pt modelId="{3BF8F871-0352-4FE4-B3BA-DE5B48619854}" type="pres">
      <dgm:prSet presAssocID="{BFC7E846-E8C1-482A-B28F-62AD46EE889A}" presName="thickLine" presStyleLbl="alignNode1" presStyleIdx="3" presStyleCnt="5"/>
      <dgm:spPr/>
    </dgm:pt>
    <dgm:pt modelId="{6680DCA3-907A-477C-82E2-CF07DEFA4CDD}" type="pres">
      <dgm:prSet presAssocID="{BFC7E846-E8C1-482A-B28F-62AD46EE889A}" presName="horz1" presStyleCnt="0"/>
      <dgm:spPr/>
    </dgm:pt>
    <dgm:pt modelId="{FB856D49-7D23-4A0C-B3A8-8FFC9075A862}" type="pres">
      <dgm:prSet presAssocID="{BFC7E846-E8C1-482A-B28F-62AD46EE889A}" presName="tx1" presStyleLbl="revTx" presStyleIdx="3" presStyleCnt="5"/>
      <dgm:spPr/>
      <dgm:t>
        <a:bodyPr/>
        <a:lstStyle/>
        <a:p>
          <a:endParaRPr lang="tr-TR"/>
        </a:p>
      </dgm:t>
    </dgm:pt>
    <dgm:pt modelId="{ED9F1485-C2B4-4275-A94F-4A24E5BEF5CC}" type="pres">
      <dgm:prSet presAssocID="{BFC7E846-E8C1-482A-B28F-62AD46EE889A}" presName="vert1" presStyleCnt="0"/>
      <dgm:spPr/>
    </dgm:pt>
    <dgm:pt modelId="{14310669-EFD3-4B93-B801-682D1FB5EE39}" type="pres">
      <dgm:prSet presAssocID="{D90A7E74-67DE-44EB-A14A-4AD6F07242B7}" presName="thickLine" presStyleLbl="alignNode1" presStyleIdx="4" presStyleCnt="5"/>
      <dgm:spPr/>
    </dgm:pt>
    <dgm:pt modelId="{92FC8FE4-10D6-4A67-982A-BD67DFBA6F4E}" type="pres">
      <dgm:prSet presAssocID="{D90A7E74-67DE-44EB-A14A-4AD6F07242B7}" presName="horz1" presStyleCnt="0"/>
      <dgm:spPr/>
    </dgm:pt>
    <dgm:pt modelId="{BEABEF7C-4242-4A61-A30A-3CD72C272A9A}" type="pres">
      <dgm:prSet presAssocID="{D90A7E74-67DE-44EB-A14A-4AD6F07242B7}" presName="tx1" presStyleLbl="revTx" presStyleIdx="4" presStyleCnt="5"/>
      <dgm:spPr/>
      <dgm:t>
        <a:bodyPr/>
        <a:lstStyle/>
        <a:p>
          <a:endParaRPr lang="tr-TR"/>
        </a:p>
      </dgm:t>
    </dgm:pt>
    <dgm:pt modelId="{BA6E1A66-6CF5-47F7-AC1F-219CDA361B56}" type="pres">
      <dgm:prSet presAssocID="{D90A7E74-67DE-44EB-A14A-4AD6F07242B7}" presName="vert1" presStyleCnt="0"/>
      <dgm:spPr/>
    </dgm:pt>
  </dgm:ptLst>
  <dgm:cxnLst>
    <dgm:cxn modelId="{160AE04B-D267-4B22-8B41-063AE5C994CE}" srcId="{FECCD02C-B828-48C2-99AC-A4A61742821D}" destId="{AD74BDBD-7BA3-4B81-9399-ECEC17DE0E35}" srcOrd="2" destOrd="0" parTransId="{EFF22C50-D5E8-45F1-A143-F083B7EFFAE4}" sibTransId="{B42FFDC4-AFAE-4D8A-AAFA-4B31DC696370}"/>
    <dgm:cxn modelId="{3691AF7C-8352-495F-9B63-B53968662997}" type="presOf" srcId="{AD74BDBD-7BA3-4B81-9399-ECEC17DE0E35}" destId="{1A60433A-36AB-4C82-97D1-C7AFB7729CA0}" srcOrd="0" destOrd="0" presId="urn:microsoft.com/office/officeart/2008/layout/LinedList"/>
    <dgm:cxn modelId="{32AAE33A-EA00-445F-9311-216485749BEE}" srcId="{FECCD02C-B828-48C2-99AC-A4A61742821D}" destId="{BFC7E846-E8C1-482A-B28F-62AD46EE889A}" srcOrd="3" destOrd="0" parTransId="{7CF463AB-3B2D-4AF7-8ED2-3C311EC21666}" sibTransId="{E50A02DB-94E8-4800-845A-1C0E115CBC7D}"/>
    <dgm:cxn modelId="{61712CA9-0608-4A77-A64D-9EF5B2ED6E94}" type="presOf" srcId="{D90A7E74-67DE-44EB-A14A-4AD6F07242B7}" destId="{BEABEF7C-4242-4A61-A30A-3CD72C272A9A}" srcOrd="0" destOrd="0" presId="urn:microsoft.com/office/officeart/2008/layout/LinedList"/>
    <dgm:cxn modelId="{B6DF4DD9-167C-41CB-BE1C-F172F1E08729}" srcId="{FECCD02C-B828-48C2-99AC-A4A61742821D}" destId="{BCB7A5D4-BBE1-4278-98D6-B49C0867F6BB}" srcOrd="0" destOrd="0" parTransId="{FC1B36AF-E7F8-49CB-8BFF-18730C555EEA}" sibTransId="{472A28CE-FF6B-4F05-86CC-0638B24EA502}"/>
    <dgm:cxn modelId="{5F25926B-2E26-4C85-AAFF-9C13C861A9D5}" type="presOf" srcId="{BCB7A5D4-BBE1-4278-98D6-B49C0867F6BB}" destId="{395B82B2-A3FB-4E17-BD73-AE9B02DF05B7}" srcOrd="0" destOrd="0" presId="urn:microsoft.com/office/officeart/2008/layout/LinedList"/>
    <dgm:cxn modelId="{DF39732D-3A9C-40FF-8A37-F9380026E106}" type="presOf" srcId="{BFC7E846-E8C1-482A-B28F-62AD46EE889A}" destId="{FB856D49-7D23-4A0C-B3A8-8FFC9075A862}" srcOrd="0" destOrd="0" presId="urn:microsoft.com/office/officeart/2008/layout/LinedList"/>
    <dgm:cxn modelId="{A19A988E-4F4B-42DB-80FD-C27C71C61176}" srcId="{FECCD02C-B828-48C2-99AC-A4A61742821D}" destId="{D90A7E74-67DE-44EB-A14A-4AD6F07242B7}" srcOrd="4" destOrd="0" parTransId="{8892CA80-5CCA-4469-BBDF-86E2DF530C5E}" sibTransId="{EE2B9FFD-8339-471D-81A2-51939FE8F0DF}"/>
    <dgm:cxn modelId="{5B8BB8E2-11C4-4EE0-BC9E-B91C45F4BB10}" srcId="{FECCD02C-B828-48C2-99AC-A4A61742821D}" destId="{3E24A807-BB1B-423F-9119-2CE44DF654F2}" srcOrd="1" destOrd="0" parTransId="{76648C9B-3218-46E9-AADE-C81EC553FEC8}" sibTransId="{B3528202-162D-46C7-8871-CE6CF14C799E}"/>
    <dgm:cxn modelId="{5228196E-027F-4CCB-91A9-4500D94B7AB9}" type="presOf" srcId="{FECCD02C-B828-48C2-99AC-A4A61742821D}" destId="{61096B34-D1C5-48A8-A269-7D5799A1D2FF}" srcOrd="0" destOrd="0" presId="urn:microsoft.com/office/officeart/2008/layout/LinedList"/>
    <dgm:cxn modelId="{EBADB09F-FEB6-4FAC-A391-067EE9FA055B}" type="presOf" srcId="{3E24A807-BB1B-423F-9119-2CE44DF654F2}" destId="{536DAF1C-E3A1-42F9-A76C-DE37EE535E44}" srcOrd="0" destOrd="0" presId="urn:microsoft.com/office/officeart/2008/layout/LinedList"/>
    <dgm:cxn modelId="{18E93DA7-5799-487F-B0DB-965E1CF6B05F}" type="presParOf" srcId="{61096B34-D1C5-48A8-A269-7D5799A1D2FF}" destId="{00DDE745-5860-4145-8DCA-9A00B1E59634}" srcOrd="0" destOrd="0" presId="urn:microsoft.com/office/officeart/2008/layout/LinedList"/>
    <dgm:cxn modelId="{B5AB4A34-C8DD-4B82-927A-88A338067EFD}" type="presParOf" srcId="{61096B34-D1C5-48A8-A269-7D5799A1D2FF}" destId="{502F5000-66A1-46FB-B983-F5F227219FEB}" srcOrd="1" destOrd="0" presId="urn:microsoft.com/office/officeart/2008/layout/LinedList"/>
    <dgm:cxn modelId="{EAF96D96-9F2B-4467-A2AD-16AF4E73047B}" type="presParOf" srcId="{502F5000-66A1-46FB-B983-F5F227219FEB}" destId="{395B82B2-A3FB-4E17-BD73-AE9B02DF05B7}" srcOrd="0" destOrd="0" presId="urn:microsoft.com/office/officeart/2008/layout/LinedList"/>
    <dgm:cxn modelId="{3B51D343-36D5-45A6-B02B-1CECF4626DD0}" type="presParOf" srcId="{502F5000-66A1-46FB-B983-F5F227219FEB}" destId="{8CE4136C-4F72-40AA-ACD3-C5E8B7B49CBD}" srcOrd="1" destOrd="0" presId="urn:microsoft.com/office/officeart/2008/layout/LinedList"/>
    <dgm:cxn modelId="{78001BBC-7776-48D4-863D-FEC71A43CEE4}" type="presParOf" srcId="{61096B34-D1C5-48A8-A269-7D5799A1D2FF}" destId="{B40AC54F-1C8A-4670-A652-F1C520B1F288}" srcOrd="2" destOrd="0" presId="urn:microsoft.com/office/officeart/2008/layout/LinedList"/>
    <dgm:cxn modelId="{ECA6B31D-9A0D-4D5D-8B9C-261924828786}" type="presParOf" srcId="{61096B34-D1C5-48A8-A269-7D5799A1D2FF}" destId="{5833C637-0B3E-4D65-A170-2F8D0D38B83B}" srcOrd="3" destOrd="0" presId="urn:microsoft.com/office/officeart/2008/layout/LinedList"/>
    <dgm:cxn modelId="{256F758C-AFE0-4ED7-89EA-6495BBE8E98D}" type="presParOf" srcId="{5833C637-0B3E-4D65-A170-2F8D0D38B83B}" destId="{536DAF1C-E3A1-42F9-A76C-DE37EE535E44}" srcOrd="0" destOrd="0" presId="urn:microsoft.com/office/officeart/2008/layout/LinedList"/>
    <dgm:cxn modelId="{BC2AAE87-7758-46B0-BA81-E6AB9ADA07F6}" type="presParOf" srcId="{5833C637-0B3E-4D65-A170-2F8D0D38B83B}" destId="{DE1AAE2E-FD6D-419D-A4A5-E446CF9E6E78}" srcOrd="1" destOrd="0" presId="urn:microsoft.com/office/officeart/2008/layout/LinedList"/>
    <dgm:cxn modelId="{7BC5AAD5-6708-4686-B7FC-4136926852A9}" type="presParOf" srcId="{61096B34-D1C5-48A8-A269-7D5799A1D2FF}" destId="{BA823DD2-2721-4A6D-9B4E-CE283D33FDAA}" srcOrd="4" destOrd="0" presId="urn:microsoft.com/office/officeart/2008/layout/LinedList"/>
    <dgm:cxn modelId="{380E3C1B-E27E-489C-9129-B3D6FB3A0B88}" type="presParOf" srcId="{61096B34-D1C5-48A8-A269-7D5799A1D2FF}" destId="{5865DA93-6637-4980-BEE0-BEF149A4F5E7}" srcOrd="5" destOrd="0" presId="urn:microsoft.com/office/officeart/2008/layout/LinedList"/>
    <dgm:cxn modelId="{F6D71499-AB0C-4338-A63C-AFFDA77B73A2}" type="presParOf" srcId="{5865DA93-6637-4980-BEE0-BEF149A4F5E7}" destId="{1A60433A-36AB-4C82-97D1-C7AFB7729CA0}" srcOrd="0" destOrd="0" presId="urn:microsoft.com/office/officeart/2008/layout/LinedList"/>
    <dgm:cxn modelId="{4905025C-0F5E-4082-B736-A44531F62C5F}" type="presParOf" srcId="{5865DA93-6637-4980-BEE0-BEF149A4F5E7}" destId="{2170B7BE-388F-47CA-A89D-E9FD3E09C920}" srcOrd="1" destOrd="0" presId="urn:microsoft.com/office/officeart/2008/layout/LinedList"/>
    <dgm:cxn modelId="{14A19ED7-44B8-442F-B879-944C5DDBDE6B}" type="presParOf" srcId="{61096B34-D1C5-48A8-A269-7D5799A1D2FF}" destId="{3BF8F871-0352-4FE4-B3BA-DE5B48619854}" srcOrd="6" destOrd="0" presId="urn:microsoft.com/office/officeart/2008/layout/LinedList"/>
    <dgm:cxn modelId="{577E283D-A27D-4DF2-8D8E-2E7E6D739DE3}" type="presParOf" srcId="{61096B34-D1C5-48A8-A269-7D5799A1D2FF}" destId="{6680DCA3-907A-477C-82E2-CF07DEFA4CDD}" srcOrd="7" destOrd="0" presId="urn:microsoft.com/office/officeart/2008/layout/LinedList"/>
    <dgm:cxn modelId="{FA8EA7B8-076B-4B59-9CDC-313528B66224}" type="presParOf" srcId="{6680DCA3-907A-477C-82E2-CF07DEFA4CDD}" destId="{FB856D49-7D23-4A0C-B3A8-8FFC9075A862}" srcOrd="0" destOrd="0" presId="urn:microsoft.com/office/officeart/2008/layout/LinedList"/>
    <dgm:cxn modelId="{7FD1966B-A06D-42E9-869C-5736AC1A3289}" type="presParOf" srcId="{6680DCA3-907A-477C-82E2-CF07DEFA4CDD}" destId="{ED9F1485-C2B4-4275-A94F-4A24E5BEF5CC}" srcOrd="1" destOrd="0" presId="urn:microsoft.com/office/officeart/2008/layout/LinedList"/>
    <dgm:cxn modelId="{91B8F0A1-2A4F-499F-B621-1BEF45868D72}" type="presParOf" srcId="{61096B34-D1C5-48A8-A269-7D5799A1D2FF}" destId="{14310669-EFD3-4B93-B801-682D1FB5EE39}" srcOrd="8" destOrd="0" presId="urn:microsoft.com/office/officeart/2008/layout/LinedList"/>
    <dgm:cxn modelId="{63E7975A-7E41-4FE5-8B4F-60EB8E20F857}" type="presParOf" srcId="{61096B34-D1C5-48A8-A269-7D5799A1D2FF}" destId="{92FC8FE4-10D6-4A67-982A-BD67DFBA6F4E}" srcOrd="9" destOrd="0" presId="urn:microsoft.com/office/officeart/2008/layout/LinedList"/>
    <dgm:cxn modelId="{C2A9190C-7289-48D8-9C63-CC5567641D38}" type="presParOf" srcId="{92FC8FE4-10D6-4A67-982A-BD67DFBA6F4E}" destId="{BEABEF7C-4242-4A61-A30A-3CD72C272A9A}" srcOrd="0" destOrd="0" presId="urn:microsoft.com/office/officeart/2008/layout/LinedList"/>
    <dgm:cxn modelId="{BACE1ECC-ADC8-4C39-85CC-C2B1EBAAA13B}" type="presParOf" srcId="{92FC8FE4-10D6-4A67-982A-BD67DFBA6F4E}" destId="{BA6E1A66-6CF5-47F7-AC1F-219CDA361B56}"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DE745-5860-4145-8DCA-9A00B1E59634}">
      <dsp:nvSpPr>
        <dsp:cNvPr id="0" name=""/>
        <dsp:cNvSpPr/>
      </dsp:nvSpPr>
      <dsp:spPr>
        <a:xfrm>
          <a:off x="0" y="484"/>
          <a:ext cx="839665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5B82B2-A3FB-4E17-BD73-AE9B02DF05B7}">
      <dsp:nvSpPr>
        <dsp:cNvPr id="0" name=""/>
        <dsp:cNvSpPr/>
      </dsp:nvSpPr>
      <dsp:spPr>
        <a:xfrm>
          <a:off x="0" y="484"/>
          <a:ext cx="8396654" cy="79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tr-TR" sz="2400" kern="1200" dirty="0">
              <a:solidFill>
                <a:srgbClr val="002060"/>
              </a:solidFill>
              <a:latin typeface="+mn-lt"/>
              <a:ea typeface="+mn-ea"/>
              <a:cs typeface="+mn-cs"/>
            </a:rPr>
            <a:t>Giriş</a:t>
          </a:r>
        </a:p>
      </dsp:txBody>
      <dsp:txXfrm>
        <a:off x="0" y="484"/>
        <a:ext cx="8396654" cy="792887"/>
      </dsp:txXfrm>
    </dsp:sp>
    <dsp:sp modelId="{B40AC54F-1C8A-4670-A652-F1C520B1F288}">
      <dsp:nvSpPr>
        <dsp:cNvPr id="0" name=""/>
        <dsp:cNvSpPr/>
      </dsp:nvSpPr>
      <dsp:spPr>
        <a:xfrm>
          <a:off x="0" y="793371"/>
          <a:ext cx="839665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6DAF1C-E3A1-42F9-A76C-DE37EE535E44}">
      <dsp:nvSpPr>
        <dsp:cNvPr id="0" name=""/>
        <dsp:cNvSpPr/>
      </dsp:nvSpPr>
      <dsp:spPr>
        <a:xfrm>
          <a:off x="0" y="793371"/>
          <a:ext cx="8396654" cy="79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tr-TR" sz="2400" kern="1200" dirty="0">
              <a:solidFill>
                <a:srgbClr val="002060"/>
              </a:solidFill>
              <a:latin typeface="+mn-lt"/>
              <a:ea typeface="+mn-ea"/>
              <a:cs typeface="+mn-cs"/>
            </a:rPr>
            <a:t>Mevzuat ve Organizasyon Şemaları</a:t>
          </a:r>
        </a:p>
      </dsp:txBody>
      <dsp:txXfrm>
        <a:off x="0" y="793371"/>
        <a:ext cx="8396654" cy="792887"/>
      </dsp:txXfrm>
    </dsp:sp>
    <dsp:sp modelId="{BA823DD2-2721-4A6D-9B4E-CE283D33FDAA}">
      <dsp:nvSpPr>
        <dsp:cNvPr id="0" name=""/>
        <dsp:cNvSpPr/>
      </dsp:nvSpPr>
      <dsp:spPr>
        <a:xfrm>
          <a:off x="0" y="1586258"/>
          <a:ext cx="839665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60433A-36AB-4C82-97D1-C7AFB7729CA0}">
      <dsp:nvSpPr>
        <dsp:cNvPr id="0" name=""/>
        <dsp:cNvSpPr/>
      </dsp:nvSpPr>
      <dsp:spPr>
        <a:xfrm>
          <a:off x="0" y="1586258"/>
          <a:ext cx="8396654" cy="79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tr-TR" sz="2400" kern="1200" dirty="0">
              <a:solidFill>
                <a:srgbClr val="002060"/>
              </a:solidFill>
              <a:latin typeface="+mn-lt"/>
              <a:ea typeface="+mn-ea"/>
              <a:cs typeface="+mn-cs"/>
            </a:rPr>
            <a:t>Yıkım Süreçleri</a:t>
          </a:r>
        </a:p>
      </dsp:txBody>
      <dsp:txXfrm>
        <a:off x="0" y="1586258"/>
        <a:ext cx="8396654" cy="792887"/>
      </dsp:txXfrm>
    </dsp:sp>
    <dsp:sp modelId="{3BF8F871-0352-4FE4-B3BA-DE5B48619854}">
      <dsp:nvSpPr>
        <dsp:cNvPr id="0" name=""/>
        <dsp:cNvSpPr/>
      </dsp:nvSpPr>
      <dsp:spPr>
        <a:xfrm>
          <a:off x="0" y="2379145"/>
          <a:ext cx="839665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856D49-7D23-4A0C-B3A8-8FFC9075A862}">
      <dsp:nvSpPr>
        <dsp:cNvPr id="0" name=""/>
        <dsp:cNvSpPr/>
      </dsp:nvSpPr>
      <dsp:spPr>
        <a:xfrm>
          <a:off x="0" y="2379145"/>
          <a:ext cx="8396654" cy="79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tr-TR" sz="2400" kern="1200" dirty="0">
              <a:solidFill>
                <a:srgbClr val="002060"/>
              </a:solidFill>
              <a:latin typeface="+mn-lt"/>
              <a:ea typeface="+mn-ea"/>
              <a:cs typeface="+mn-cs"/>
            </a:rPr>
            <a:t>Yıkım Ve Enkaz Kaldırma İşlemlerinin Dijital Ortamda  Çalışmaları</a:t>
          </a:r>
        </a:p>
      </dsp:txBody>
      <dsp:txXfrm>
        <a:off x="0" y="2379145"/>
        <a:ext cx="8396654" cy="792887"/>
      </dsp:txXfrm>
    </dsp:sp>
    <dsp:sp modelId="{14310669-EFD3-4B93-B801-682D1FB5EE39}">
      <dsp:nvSpPr>
        <dsp:cNvPr id="0" name=""/>
        <dsp:cNvSpPr/>
      </dsp:nvSpPr>
      <dsp:spPr>
        <a:xfrm>
          <a:off x="0" y="3172032"/>
          <a:ext cx="839665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ABEF7C-4242-4A61-A30A-3CD72C272A9A}">
      <dsp:nvSpPr>
        <dsp:cNvPr id="0" name=""/>
        <dsp:cNvSpPr/>
      </dsp:nvSpPr>
      <dsp:spPr>
        <a:xfrm>
          <a:off x="0" y="3172032"/>
          <a:ext cx="8396654" cy="792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tr-TR" sz="2400" kern="1200" dirty="0">
              <a:solidFill>
                <a:srgbClr val="002060"/>
              </a:solidFill>
              <a:latin typeface="+mn-lt"/>
              <a:ea typeface="+mn-ea"/>
              <a:cs typeface="+mn-cs"/>
            </a:rPr>
            <a:t>Enkaz Döküm Sahası Çalışmaları</a:t>
          </a:r>
        </a:p>
      </dsp:txBody>
      <dsp:txXfrm>
        <a:off x="0" y="3172032"/>
        <a:ext cx="8396654" cy="79288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622799" y="0"/>
            <a:ext cx="4301543" cy="339884"/>
          </a:xfrm>
          <a:prstGeom prst="rect">
            <a:avLst/>
          </a:prstGeom>
        </p:spPr>
        <p:txBody>
          <a:bodyPr vert="horz" lIns="91440" tIns="45720" rIns="91440" bIns="45720" rtlCol="0"/>
          <a:lstStyle>
            <a:lvl1pPr algn="r">
              <a:defRPr sz="1200"/>
            </a:lvl1pPr>
          </a:lstStyle>
          <a:p>
            <a:fld id="{A9E1D075-33E1-4734-8C8A-2E535E82EFC1}" type="datetimeFigureOut">
              <a:rPr lang="tr-TR" smtClean="0"/>
              <a:pPr/>
              <a:t>9.06.2026</a:t>
            </a:fld>
            <a:endParaRPr lang="tr-TR"/>
          </a:p>
        </p:txBody>
      </p:sp>
      <p:sp>
        <p:nvSpPr>
          <p:cNvPr id="4" name="Altbilgi Yer Tutucusu 3"/>
          <p:cNvSpPr>
            <a:spLocks noGrp="1"/>
          </p:cNvSpPr>
          <p:nvPr>
            <p:ph type="ftr" sz="quarter" idx="2"/>
          </p:nvPr>
        </p:nvSpPr>
        <p:spPr>
          <a:xfrm>
            <a:off x="1" y="6456611"/>
            <a:ext cx="4301543" cy="339884"/>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622799" y="6456611"/>
            <a:ext cx="4301543" cy="339884"/>
          </a:xfrm>
          <a:prstGeom prst="rect">
            <a:avLst/>
          </a:prstGeom>
        </p:spPr>
        <p:txBody>
          <a:bodyPr vert="horz" lIns="91440" tIns="45720" rIns="91440" bIns="45720" rtlCol="0" anchor="b"/>
          <a:lstStyle>
            <a:lvl1pPr algn="r">
              <a:defRPr sz="1200"/>
            </a:lvl1pPr>
          </a:lstStyle>
          <a:p>
            <a:fld id="{8591A699-121A-4B5C-A802-8D727C638C3B}" type="slidenum">
              <a:rPr lang="tr-TR" smtClean="0"/>
              <a:pPr/>
              <a:t>‹#›</a:t>
            </a:fld>
            <a:endParaRPr lang="tr-TR"/>
          </a:p>
        </p:txBody>
      </p:sp>
    </p:spTree>
    <p:extLst>
      <p:ext uri="{BB962C8B-B14F-4D97-AF65-F5344CB8AC3E}">
        <p14:creationId xmlns:p14="http://schemas.microsoft.com/office/powerpoint/2010/main" val="34577603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622799" y="0"/>
            <a:ext cx="4301543" cy="339884"/>
          </a:xfrm>
          <a:prstGeom prst="rect">
            <a:avLst/>
          </a:prstGeom>
        </p:spPr>
        <p:txBody>
          <a:bodyPr vert="horz" lIns="91440" tIns="45720" rIns="91440" bIns="45720" rtlCol="0"/>
          <a:lstStyle>
            <a:lvl1pPr algn="r">
              <a:defRPr sz="1200"/>
            </a:lvl1pPr>
          </a:lstStyle>
          <a:p>
            <a:fld id="{62A655F3-54B8-42BF-A548-B14308FCBD2A}" type="datetimeFigureOut">
              <a:rPr lang="tr-TR" smtClean="0"/>
              <a:pPr/>
              <a:t>9.06.2026</a:t>
            </a:fld>
            <a:endParaRPr lang="tr-TR"/>
          </a:p>
        </p:txBody>
      </p:sp>
      <p:sp>
        <p:nvSpPr>
          <p:cNvPr id="4" name="Slayt Görüntüsü Yer Tutucusu 3"/>
          <p:cNvSpPr>
            <a:spLocks noGrp="1" noRot="1" noChangeAspect="1"/>
          </p:cNvSpPr>
          <p:nvPr>
            <p:ph type="sldImg" idx="2"/>
          </p:nvPr>
        </p:nvSpPr>
        <p:spPr>
          <a:xfrm>
            <a:off x="2697163" y="509588"/>
            <a:ext cx="4532312" cy="2549525"/>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92665" y="3228896"/>
            <a:ext cx="7941310" cy="3058954"/>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1" y="6456611"/>
            <a:ext cx="4301543" cy="339884"/>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622799" y="6456611"/>
            <a:ext cx="4301543" cy="339884"/>
          </a:xfrm>
          <a:prstGeom prst="rect">
            <a:avLst/>
          </a:prstGeom>
        </p:spPr>
        <p:txBody>
          <a:bodyPr vert="horz" lIns="91440" tIns="45720" rIns="91440" bIns="45720" rtlCol="0" anchor="b"/>
          <a:lstStyle>
            <a:lvl1pPr algn="r">
              <a:defRPr sz="1200"/>
            </a:lvl1pPr>
          </a:lstStyle>
          <a:p>
            <a:fld id="{BD950F3D-8B10-4FA9-B681-B64C696EC633}" type="slidenum">
              <a:rPr lang="tr-TR" smtClean="0"/>
              <a:pPr/>
              <a:t>‹#›</a:t>
            </a:fld>
            <a:endParaRPr lang="tr-TR"/>
          </a:p>
        </p:txBody>
      </p:sp>
    </p:spTree>
    <p:extLst>
      <p:ext uri="{BB962C8B-B14F-4D97-AF65-F5344CB8AC3E}">
        <p14:creationId xmlns:p14="http://schemas.microsoft.com/office/powerpoint/2010/main" val="545204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1</a:t>
            </a:fld>
            <a:endParaRPr lang="tr-TR">
              <a:solidFill>
                <a:prstClr val="black"/>
              </a:solidFill>
            </a:endParaRPr>
          </a:p>
        </p:txBody>
      </p:sp>
    </p:spTree>
    <p:extLst>
      <p:ext uri="{BB962C8B-B14F-4D97-AF65-F5344CB8AC3E}">
        <p14:creationId xmlns:p14="http://schemas.microsoft.com/office/powerpoint/2010/main" val="971552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10</a:t>
            </a:fld>
            <a:endParaRPr lang="tr-TR">
              <a:solidFill>
                <a:prstClr val="black"/>
              </a:solidFill>
            </a:endParaRPr>
          </a:p>
        </p:txBody>
      </p:sp>
    </p:spTree>
    <p:extLst>
      <p:ext uri="{BB962C8B-B14F-4D97-AF65-F5344CB8AC3E}">
        <p14:creationId xmlns:p14="http://schemas.microsoft.com/office/powerpoint/2010/main" val="3968770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11</a:t>
            </a:fld>
            <a:endParaRPr lang="tr-TR">
              <a:solidFill>
                <a:prstClr val="black"/>
              </a:solidFill>
            </a:endParaRPr>
          </a:p>
        </p:txBody>
      </p:sp>
    </p:spTree>
    <p:extLst>
      <p:ext uri="{BB962C8B-B14F-4D97-AF65-F5344CB8AC3E}">
        <p14:creationId xmlns:p14="http://schemas.microsoft.com/office/powerpoint/2010/main" val="727319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12</a:t>
            </a:fld>
            <a:endParaRPr lang="tr-TR">
              <a:solidFill>
                <a:prstClr val="black"/>
              </a:solidFill>
            </a:endParaRPr>
          </a:p>
        </p:txBody>
      </p:sp>
    </p:spTree>
    <p:extLst>
      <p:ext uri="{BB962C8B-B14F-4D97-AF65-F5344CB8AC3E}">
        <p14:creationId xmlns:p14="http://schemas.microsoft.com/office/powerpoint/2010/main" val="1210204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13</a:t>
            </a:fld>
            <a:endParaRPr lang="tr-TR">
              <a:solidFill>
                <a:prstClr val="black"/>
              </a:solidFill>
            </a:endParaRPr>
          </a:p>
        </p:txBody>
      </p:sp>
    </p:spTree>
    <p:extLst>
      <p:ext uri="{BB962C8B-B14F-4D97-AF65-F5344CB8AC3E}">
        <p14:creationId xmlns:p14="http://schemas.microsoft.com/office/powerpoint/2010/main" val="1370276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14</a:t>
            </a:fld>
            <a:endParaRPr lang="tr-TR">
              <a:solidFill>
                <a:prstClr val="black"/>
              </a:solidFill>
            </a:endParaRPr>
          </a:p>
        </p:txBody>
      </p:sp>
    </p:spTree>
    <p:extLst>
      <p:ext uri="{BB962C8B-B14F-4D97-AF65-F5344CB8AC3E}">
        <p14:creationId xmlns:p14="http://schemas.microsoft.com/office/powerpoint/2010/main" val="3745515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15</a:t>
            </a:fld>
            <a:endParaRPr lang="tr-TR">
              <a:solidFill>
                <a:prstClr val="black"/>
              </a:solidFill>
            </a:endParaRPr>
          </a:p>
        </p:txBody>
      </p:sp>
    </p:spTree>
    <p:extLst>
      <p:ext uri="{BB962C8B-B14F-4D97-AF65-F5344CB8AC3E}">
        <p14:creationId xmlns:p14="http://schemas.microsoft.com/office/powerpoint/2010/main" val="2374391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16</a:t>
            </a:fld>
            <a:endParaRPr lang="tr-TR">
              <a:solidFill>
                <a:prstClr val="black"/>
              </a:solidFill>
            </a:endParaRPr>
          </a:p>
        </p:txBody>
      </p:sp>
    </p:spTree>
    <p:extLst>
      <p:ext uri="{BB962C8B-B14F-4D97-AF65-F5344CB8AC3E}">
        <p14:creationId xmlns:p14="http://schemas.microsoft.com/office/powerpoint/2010/main" val="3551768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17</a:t>
            </a:fld>
            <a:endParaRPr lang="tr-TR">
              <a:solidFill>
                <a:prstClr val="black"/>
              </a:solidFill>
            </a:endParaRPr>
          </a:p>
        </p:txBody>
      </p:sp>
    </p:spTree>
    <p:extLst>
      <p:ext uri="{BB962C8B-B14F-4D97-AF65-F5344CB8AC3E}">
        <p14:creationId xmlns:p14="http://schemas.microsoft.com/office/powerpoint/2010/main" val="775628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18</a:t>
            </a:fld>
            <a:endParaRPr lang="tr-TR">
              <a:solidFill>
                <a:prstClr val="black"/>
              </a:solidFill>
            </a:endParaRPr>
          </a:p>
        </p:txBody>
      </p:sp>
    </p:spTree>
    <p:extLst>
      <p:ext uri="{BB962C8B-B14F-4D97-AF65-F5344CB8AC3E}">
        <p14:creationId xmlns:p14="http://schemas.microsoft.com/office/powerpoint/2010/main" val="2384431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19</a:t>
            </a:fld>
            <a:endParaRPr lang="tr-TR">
              <a:solidFill>
                <a:prstClr val="black"/>
              </a:solidFill>
            </a:endParaRPr>
          </a:p>
        </p:txBody>
      </p:sp>
    </p:spTree>
    <p:extLst>
      <p:ext uri="{BB962C8B-B14F-4D97-AF65-F5344CB8AC3E}">
        <p14:creationId xmlns:p14="http://schemas.microsoft.com/office/powerpoint/2010/main" val="161358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2</a:t>
            </a:fld>
            <a:endParaRPr lang="tr-TR">
              <a:solidFill>
                <a:prstClr val="black"/>
              </a:solidFill>
            </a:endParaRPr>
          </a:p>
        </p:txBody>
      </p:sp>
    </p:spTree>
    <p:extLst>
      <p:ext uri="{BB962C8B-B14F-4D97-AF65-F5344CB8AC3E}">
        <p14:creationId xmlns:p14="http://schemas.microsoft.com/office/powerpoint/2010/main" val="391458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20</a:t>
            </a:fld>
            <a:endParaRPr lang="tr-TR">
              <a:solidFill>
                <a:prstClr val="black"/>
              </a:solidFill>
            </a:endParaRPr>
          </a:p>
        </p:txBody>
      </p:sp>
    </p:spTree>
    <p:extLst>
      <p:ext uri="{BB962C8B-B14F-4D97-AF65-F5344CB8AC3E}">
        <p14:creationId xmlns:p14="http://schemas.microsoft.com/office/powerpoint/2010/main" val="81978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21</a:t>
            </a:fld>
            <a:endParaRPr lang="tr-TR">
              <a:solidFill>
                <a:prstClr val="black"/>
              </a:solidFill>
            </a:endParaRPr>
          </a:p>
        </p:txBody>
      </p:sp>
    </p:spTree>
    <p:extLst>
      <p:ext uri="{BB962C8B-B14F-4D97-AF65-F5344CB8AC3E}">
        <p14:creationId xmlns:p14="http://schemas.microsoft.com/office/powerpoint/2010/main" val="1814501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22</a:t>
            </a:fld>
            <a:endParaRPr lang="tr-TR">
              <a:solidFill>
                <a:prstClr val="black"/>
              </a:solidFill>
            </a:endParaRPr>
          </a:p>
        </p:txBody>
      </p:sp>
    </p:spTree>
    <p:extLst>
      <p:ext uri="{BB962C8B-B14F-4D97-AF65-F5344CB8AC3E}">
        <p14:creationId xmlns:p14="http://schemas.microsoft.com/office/powerpoint/2010/main" val="2045125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23</a:t>
            </a:fld>
            <a:endParaRPr lang="tr-TR">
              <a:solidFill>
                <a:prstClr val="black"/>
              </a:solidFill>
            </a:endParaRPr>
          </a:p>
        </p:txBody>
      </p:sp>
    </p:spTree>
    <p:extLst>
      <p:ext uri="{BB962C8B-B14F-4D97-AF65-F5344CB8AC3E}">
        <p14:creationId xmlns:p14="http://schemas.microsoft.com/office/powerpoint/2010/main" val="3987502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24</a:t>
            </a:fld>
            <a:endParaRPr lang="tr-TR">
              <a:solidFill>
                <a:prstClr val="black"/>
              </a:solidFill>
            </a:endParaRPr>
          </a:p>
        </p:txBody>
      </p:sp>
    </p:spTree>
    <p:extLst>
      <p:ext uri="{BB962C8B-B14F-4D97-AF65-F5344CB8AC3E}">
        <p14:creationId xmlns:p14="http://schemas.microsoft.com/office/powerpoint/2010/main" val="2460920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25</a:t>
            </a:fld>
            <a:endParaRPr lang="tr-TR">
              <a:solidFill>
                <a:prstClr val="black"/>
              </a:solidFill>
            </a:endParaRPr>
          </a:p>
        </p:txBody>
      </p:sp>
    </p:spTree>
    <p:extLst>
      <p:ext uri="{BB962C8B-B14F-4D97-AF65-F5344CB8AC3E}">
        <p14:creationId xmlns:p14="http://schemas.microsoft.com/office/powerpoint/2010/main" val="853239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26</a:t>
            </a:fld>
            <a:endParaRPr lang="tr-TR">
              <a:solidFill>
                <a:prstClr val="black"/>
              </a:solidFill>
            </a:endParaRPr>
          </a:p>
        </p:txBody>
      </p:sp>
    </p:spTree>
    <p:extLst>
      <p:ext uri="{BB962C8B-B14F-4D97-AF65-F5344CB8AC3E}">
        <p14:creationId xmlns:p14="http://schemas.microsoft.com/office/powerpoint/2010/main" val="29617906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27</a:t>
            </a:fld>
            <a:endParaRPr lang="tr-TR">
              <a:solidFill>
                <a:prstClr val="black"/>
              </a:solidFill>
            </a:endParaRPr>
          </a:p>
        </p:txBody>
      </p:sp>
    </p:spTree>
    <p:extLst>
      <p:ext uri="{BB962C8B-B14F-4D97-AF65-F5344CB8AC3E}">
        <p14:creationId xmlns:p14="http://schemas.microsoft.com/office/powerpoint/2010/main" val="40961059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28</a:t>
            </a:fld>
            <a:endParaRPr lang="tr-TR">
              <a:solidFill>
                <a:prstClr val="black"/>
              </a:solidFill>
            </a:endParaRPr>
          </a:p>
        </p:txBody>
      </p:sp>
    </p:spTree>
    <p:extLst>
      <p:ext uri="{BB962C8B-B14F-4D97-AF65-F5344CB8AC3E}">
        <p14:creationId xmlns:p14="http://schemas.microsoft.com/office/powerpoint/2010/main" val="3026669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29</a:t>
            </a:fld>
            <a:endParaRPr lang="tr-TR">
              <a:solidFill>
                <a:prstClr val="black"/>
              </a:solidFill>
            </a:endParaRPr>
          </a:p>
        </p:txBody>
      </p:sp>
    </p:spTree>
    <p:extLst>
      <p:ext uri="{BB962C8B-B14F-4D97-AF65-F5344CB8AC3E}">
        <p14:creationId xmlns:p14="http://schemas.microsoft.com/office/powerpoint/2010/main" val="27536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3</a:t>
            </a:fld>
            <a:endParaRPr lang="tr-TR">
              <a:solidFill>
                <a:prstClr val="black"/>
              </a:solidFill>
            </a:endParaRPr>
          </a:p>
        </p:txBody>
      </p:sp>
    </p:spTree>
    <p:extLst>
      <p:ext uri="{BB962C8B-B14F-4D97-AF65-F5344CB8AC3E}">
        <p14:creationId xmlns:p14="http://schemas.microsoft.com/office/powerpoint/2010/main" val="4041043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30</a:t>
            </a:fld>
            <a:endParaRPr lang="tr-TR">
              <a:solidFill>
                <a:prstClr val="black"/>
              </a:solidFill>
            </a:endParaRPr>
          </a:p>
        </p:txBody>
      </p:sp>
    </p:spTree>
    <p:extLst>
      <p:ext uri="{BB962C8B-B14F-4D97-AF65-F5344CB8AC3E}">
        <p14:creationId xmlns:p14="http://schemas.microsoft.com/office/powerpoint/2010/main" val="3116863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31</a:t>
            </a:fld>
            <a:endParaRPr lang="tr-TR">
              <a:solidFill>
                <a:prstClr val="black"/>
              </a:solidFill>
            </a:endParaRPr>
          </a:p>
        </p:txBody>
      </p:sp>
    </p:spTree>
    <p:extLst>
      <p:ext uri="{BB962C8B-B14F-4D97-AF65-F5344CB8AC3E}">
        <p14:creationId xmlns:p14="http://schemas.microsoft.com/office/powerpoint/2010/main" val="616187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32</a:t>
            </a:fld>
            <a:endParaRPr lang="tr-TR">
              <a:solidFill>
                <a:prstClr val="black"/>
              </a:solidFill>
            </a:endParaRPr>
          </a:p>
        </p:txBody>
      </p:sp>
    </p:spTree>
    <p:extLst>
      <p:ext uri="{BB962C8B-B14F-4D97-AF65-F5344CB8AC3E}">
        <p14:creationId xmlns:p14="http://schemas.microsoft.com/office/powerpoint/2010/main" val="19389382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33</a:t>
            </a:fld>
            <a:endParaRPr lang="tr-TR">
              <a:solidFill>
                <a:prstClr val="black"/>
              </a:solidFill>
            </a:endParaRPr>
          </a:p>
        </p:txBody>
      </p:sp>
    </p:spTree>
    <p:extLst>
      <p:ext uri="{BB962C8B-B14F-4D97-AF65-F5344CB8AC3E}">
        <p14:creationId xmlns:p14="http://schemas.microsoft.com/office/powerpoint/2010/main" val="5586335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34</a:t>
            </a:fld>
            <a:endParaRPr lang="tr-TR">
              <a:solidFill>
                <a:prstClr val="black"/>
              </a:solidFill>
            </a:endParaRPr>
          </a:p>
        </p:txBody>
      </p:sp>
    </p:spTree>
    <p:extLst>
      <p:ext uri="{BB962C8B-B14F-4D97-AF65-F5344CB8AC3E}">
        <p14:creationId xmlns:p14="http://schemas.microsoft.com/office/powerpoint/2010/main" val="4535017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35</a:t>
            </a:fld>
            <a:endParaRPr lang="tr-TR">
              <a:solidFill>
                <a:prstClr val="black"/>
              </a:solidFill>
            </a:endParaRPr>
          </a:p>
        </p:txBody>
      </p:sp>
    </p:spTree>
    <p:extLst>
      <p:ext uri="{BB962C8B-B14F-4D97-AF65-F5344CB8AC3E}">
        <p14:creationId xmlns:p14="http://schemas.microsoft.com/office/powerpoint/2010/main" val="35849867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36</a:t>
            </a:fld>
            <a:endParaRPr lang="tr-TR">
              <a:solidFill>
                <a:prstClr val="black"/>
              </a:solidFill>
            </a:endParaRPr>
          </a:p>
        </p:txBody>
      </p:sp>
    </p:spTree>
    <p:extLst>
      <p:ext uri="{BB962C8B-B14F-4D97-AF65-F5344CB8AC3E}">
        <p14:creationId xmlns:p14="http://schemas.microsoft.com/office/powerpoint/2010/main" val="40384565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37</a:t>
            </a:fld>
            <a:endParaRPr lang="tr-TR">
              <a:solidFill>
                <a:prstClr val="black"/>
              </a:solidFill>
            </a:endParaRPr>
          </a:p>
        </p:txBody>
      </p:sp>
    </p:spTree>
    <p:extLst>
      <p:ext uri="{BB962C8B-B14F-4D97-AF65-F5344CB8AC3E}">
        <p14:creationId xmlns:p14="http://schemas.microsoft.com/office/powerpoint/2010/main" val="4008703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38</a:t>
            </a:fld>
            <a:endParaRPr lang="tr-TR">
              <a:solidFill>
                <a:prstClr val="black"/>
              </a:solidFill>
            </a:endParaRPr>
          </a:p>
        </p:txBody>
      </p:sp>
    </p:spTree>
    <p:extLst>
      <p:ext uri="{BB962C8B-B14F-4D97-AF65-F5344CB8AC3E}">
        <p14:creationId xmlns:p14="http://schemas.microsoft.com/office/powerpoint/2010/main" val="40936891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39</a:t>
            </a:fld>
            <a:endParaRPr lang="tr-TR">
              <a:solidFill>
                <a:prstClr val="black"/>
              </a:solidFill>
            </a:endParaRPr>
          </a:p>
        </p:txBody>
      </p:sp>
    </p:spTree>
    <p:extLst>
      <p:ext uri="{BB962C8B-B14F-4D97-AF65-F5344CB8AC3E}">
        <p14:creationId xmlns:p14="http://schemas.microsoft.com/office/powerpoint/2010/main" val="1210755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4</a:t>
            </a:fld>
            <a:endParaRPr lang="tr-TR">
              <a:solidFill>
                <a:prstClr val="black"/>
              </a:solidFill>
            </a:endParaRPr>
          </a:p>
        </p:txBody>
      </p:sp>
    </p:spTree>
    <p:extLst>
      <p:ext uri="{BB962C8B-B14F-4D97-AF65-F5344CB8AC3E}">
        <p14:creationId xmlns:p14="http://schemas.microsoft.com/office/powerpoint/2010/main" val="11456930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40</a:t>
            </a:fld>
            <a:endParaRPr lang="tr-TR">
              <a:solidFill>
                <a:prstClr val="black"/>
              </a:solidFill>
            </a:endParaRPr>
          </a:p>
        </p:txBody>
      </p:sp>
    </p:spTree>
    <p:extLst>
      <p:ext uri="{BB962C8B-B14F-4D97-AF65-F5344CB8AC3E}">
        <p14:creationId xmlns:p14="http://schemas.microsoft.com/office/powerpoint/2010/main" val="4376006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41</a:t>
            </a:fld>
            <a:endParaRPr lang="tr-TR">
              <a:solidFill>
                <a:prstClr val="black"/>
              </a:solidFill>
            </a:endParaRPr>
          </a:p>
        </p:txBody>
      </p:sp>
    </p:spTree>
    <p:extLst>
      <p:ext uri="{BB962C8B-B14F-4D97-AF65-F5344CB8AC3E}">
        <p14:creationId xmlns:p14="http://schemas.microsoft.com/office/powerpoint/2010/main" val="28469315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42</a:t>
            </a:fld>
            <a:endParaRPr lang="tr-TR">
              <a:solidFill>
                <a:prstClr val="black"/>
              </a:solidFill>
            </a:endParaRPr>
          </a:p>
        </p:txBody>
      </p:sp>
    </p:spTree>
    <p:extLst>
      <p:ext uri="{BB962C8B-B14F-4D97-AF65-F5344CB8AC3E}">
        <p14:creationId xmlns:p14="http://schemas.microsoft.com/office/powerpoint/2010/main" val="28078479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43</a:t>
            </a:fld>
            <a:endParaRPr lang="tr-TR">
              <a:solidFill>
                <a:prstClr val="black"/>
              </a:solidFill>
            </a:endParaRPr>
          </a:p>
        </p:txBody>
      </p:sp>
    </p:spTree>
    <p:extLst>
      <p:ext uri="{BB962C8B-B14F-4D97-AF65-F5344CB8AC3E}">
        <p14:creationId xmlns:p14="http://schemas.microsoft.com/office/powerpoint/2010/main" val="22329676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44</a:t>
            </a:fld>
            <a:endParaRPr lang="tr-TR">
              <a:solidFill>
                <a:prstClr val="black"/>
              </a:solidFill>
            </a:endParaRPr>
          </a:p>
        </p:txBody>
      </p:sp>
    </p:spTree>
    <p:extLst>
      <p:ext uri="{BB962C8B-B14F-4D97-AF65-F5344CB8AC3E}">
        <p14:creationId xmlns:p14="http://schemas.microsoft.com/office/powerpoint/2010/main" val="15604538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45</a:t>
            </a:fld>
            <a:endParaRPr lang="tr-TR">
              <a:solidFill>
                <a:prstClr val="black"/>
              </a:solidFill>
            </a:endParaRPr>
          </a:p>
        </p:txBody>
      </p:sp>
    </p:spTree>
    <p:extLst>
      <p:ext uri="{BB962C8B-B14F-4D97-AF65-F5344CB8AC3E}">
        <p14:creationId xmlns:p14="http://schemas.microsoft.com/office/powerpoint/2010/main" val="28585126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46</a:t>
            </a:fld>
            <a:endParaRPr lang="tr-TR">
              <a:solidFill>
                <a:prstClr val="black"/>
              </a:solidFill>
            </a:endParaRPr>
          </a:p>
        </p:txBody>
      </p:sp>
    </p:spTree>
    <p:extLst>
      <p:ext uri="{BB962C8B-B14F-4D97-AF65-F5344CB8AC3E}">
        <p14:creationId xmlns:p14="http://schemas.microsoft.com/office/powerpoint/2010/main" val="23923565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47</a:t>
            </a:fld>
            <a:endParaRPr lang="tr-TR">
              <a:solidFill>
                <a:prstClr val="black"/>
              </a:solidFill>
            </a:endParaRPr>
          </a:p>
        </p:txBody>
      </p:sp>
    </p:spTree>
    <p:extLst>
      <p:ext uri="{BB962C8B-B14F-4D97-AF65-F5344CB8AC3E}">
        <p14:creationId xmlns:p14="http://schemas.microsoft.com/office/powerpoint/2010/main" val="3984903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48</a:t>
            </a:fld>
            <a:endParaRPr lang="tr-TR">
              <a:solidFill>
                <a:prstClr val="black"/>
              </a:solidFill>
            </a:endParaRPr>
          </a:p>
        </p:txBody>
      </p:sp>
    </p:spTree>
    <p:extLst>
      <p:ext uri="{BB962C8B-B14F-4D97-AF65-F5344CB8AC3E}">
        <p14:creationId xmlns:p14="http://schemas.microsoft.com/office/powerpoint/2010/main" val="13160157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49</a:t>
            </a:fld>
            <a:endParaRPr lang="tr-TR">
              <a:solidFill>
                <a:prstClr val="black"/>
              </a:solidFill>
            </a:endParaRPr>
          </a:p>
        </p:txBody>
      </p:sp>
    </p:spTree>
    <p:extLst>
      <p:ext uri="{BB962C8B-B14F-4D97-AF65-F5344CB8AC3E}">
        <p14:creationId xmlns:p14="http://schemas.microsoft.com/office/powerpoint/2010/main" val="3856483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5</a:t>
            </a:fld>
            <a:endParaRPr lang="tr-TR">
              <a:solidFill>
                <a:prstClr val="black"/>
              </a:solidFill>
            </a:endParaRPr>
          </a:p>
        </p:txBody>
      </p:sp>
    </p:spTree>
    <p:extLst>
      <p:ext uri="{BB962C8B-B14F-4D97-AF65-F5344CB8AC3E}">
        <p14:creationId xmlns:p14="http://schemas.microsoft.com/office/powerpoint/2010/main" val="11514130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50</a:t>
            </a:fld>
            <a:endParaRPr lang="tr-TR">
              <a:solidFill>
                <a:prstClr val="black"/>
              </a:solidFill>
            </a:endParaRPr>
          </a:p>
        </p:txBody>
      </p:sp>
    </p:spTree>
    <p:extLst>
      <p:ext uri="{BB962C8B-B14F-4D97-AF65-F5344CB8AC3E}">
        <p14:creationId xmlns:p14="http://schemas.microsoft.com/office/powerpoint/2010/main" val="30715044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51</a:t>
            </a:fld>
            <a:endParaRPr lang="tr-TR">
              <a:solidFill>
                <a:prstClr val="black"/>
              </a:solidFill>
            </a:endParaRPr>
          </a:p>
        </p:txBody>
      </p:sp>
    </p:spTree>
    <p:extLst>
      <p:ext uri="{BB962C8B-B14F-4D97-AF65-F5344CB8AC3E}">
        <p14:creationId xmlns:p14="http://schemas.microsoft.com/office/powerpoint/2010/main" val="22752652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52</a:t>
            </a:fld>
            <a:endParaRPr lang="tr-TR">
              <a:solidFill>
                <a:prstClr val="black"/>
              </a:solidFill>
            </a:endParaRPr>
          </a:p>
        </p:txBody>
      </p:sp>
    </p:spTree>
    <p:extLst>
      <p:ext uri="{BB962C8B-B14F-4D97-AF65-F5344CB8AC3E}">
        <p14:creationId xmlns:p14="http://schemas.microsoft.com/office/powerpoint/2010/main" val="32933936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53</a:t>
            </a:fld>
            <a:endParaRPr lang="tr-TR">
              <a:solidFill>
                <a:prstClr val="black"/>
              </a:solidFill>
            </a:endParaRPr>
          </a:p>
        </p:txBody>
      </p:sp>
    </p:spTree>
    <p:extLst>
      <p:ext uri="{BB962C8B-B14F-4D97-AF65-F5344CB8AC3E}">
        <p14:creationId xmlns:p14="http://schemas.microsoft.com/office/powerpoint/2010/main" val="27362380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54</a:t>
            </a:fld>
            <a:endParaRPr lang="tr-TR">
              <a:solidFill>
                <a:prstClr val="black"/>
              </a:solidFill>
            </a:endParaRPr>
          </a:p>
        </p:txBody>
      </p:sp>
    </p:spTree>
    <p:extLst>
      <p:ext uri="{BB962C8B-B14F-4D97-AF65-F5344CB8AC3E}">
        <p14:creationId xmlns:p14="http://schemas.microsoft.com/office/powerpoint/2010/main" val="12289118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55</a:t>
            </a:fld>
            <a:endParaRPr lang="tr-TR">
              <a:solidFill>
                <a:prstClr val="black"/>
              </a:solidFill>
            </a:endParaRPr>
          </a:p>
        </p:txBody>
      </p:sp>
    </p:spTree>
    <p:extLst>
      <p:ext uri="{BB962C8B-B14F-4D97-AF65-F5344CB8AC3E}">
        <p14:creationId xmlns:p14="http://schemas.microsoft.com/office/powerpoint/2010/main" val="2532850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56</a:t>
            </a:fld>
            <a:endParaRPr lang="tr-TR">
              <a:solidFill>
                <a:prstClr val="black"/>
              </a:solidFill>
            </a:endParaRPr>
          </a:p>
        </p:txBody>
      </p:sp>
    </p:spTree>
    <p:extLst>
      <p:ext uri="{BB962C8B-B14F-4D97-AF65-F5344CB8AC3E}">
        <p14:creationId xmlns:p14="http://schemas.microsoft.com/office/powerpoint/2010/main" val="2269244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57</a:t>
            </a:fld>
            <a:endParaRPr lang="tr-TR">
              <a:solidFill>
                <a:prstClr val="black"/>
              </a:solidFill>
            </a:endParaRPr>
          </a:p>
        </p:txBody>
      </p:sp>
    </p:spTree>
    <p:extLst>
      <p:ext uri="{BB962C8B-B14F-4D97-AF65-F5344CB8AC3E}">
        <p14:creationId xmlns:p14="http://schemas.microsoft.com/office/powerpoint/2010/main" val="30968889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58</a:t>
            </a:fld>
            <a:endParaRPr lang="tr-TR">
              <a:solidFill>
                <a:prstClr val="black"/>
              </a:solidFill>
            </a:endParaRPr>
          </a:p>
        </p:txBody>
      </p:sp>
    </p:spTree>
    <p:extLst>
      <p:ext uri="{BB962C8B-B14F-4D97-AF65-F5344CB8AC3E}">
        <p14:creationId xmlns:p14="http://schemas.microsoft.com/office/powerpoint/2010/main" val="6524958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59</a:t>
            </a:fld>
            <a:endParaRPr lang="tr-TR">
              <a:solidFill>
                <a:prstClr val="black"/>
              </a:solidFill>
            </a:endParaRPr>
          </a:p>
        </p:txBody>
      </p:sp>
    </p:spTree>
    <p:extLst>
      <p:ext uri="{BB962C8B-B14F-4D97-AF65-F5344CB8AC3E}">
        <p14:creationId xmlns:p14="http://schemas.microsoft.com/office/powerpoint/2010/main" val="2212872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6</a:t>
            </a:fld>
            <a:endParaRPr lang="tr-TR">
              <a:solidFill>
                <a:prstClr val="black"/>
              </a:solidFill>
            </a:endParaRPr>
          </a:p>
        </p:txBody>
      </p:sp>
    </p:spTree>
    <p:extLst>
      <p:ext uri="{BB962C8B-B14F-4D97-AF65-F5344CB8AC3E}">
        <p14:creationId xmlns:p14="http://schemas.microsoft.com/office/powerpoint/2010/main" val="119799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70</a:t>
            </a:fld>
            <a:endParaRPr lang="tr-TR">
              <a:solidFill>
                <a:prstClr val="black"/>
              </a:solidFill>
            </a:endParaRPr>
          </a:p>
        </p:txBody>
      </p:sp>
    </p:spTree>
    <p:extLst>
      <p:ext uri="{BB962C8B-B14F-4D97-AF65-F5344CB8AC3E}">
        <p14:creationId xmlns:p14="http://schemas.microsoft.com/office/powerpoint/2010/main" val="38381764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71</a:t>
            </a:fld>
            <a:endParaRPr lang="tr-TR">
              <a:solidFill>
                <a:prstClr val="black"/>
              </a:solidFill>
            </a:endParaRPr>
          </a:p>
        </p:txBody>
      </p:sp>
    </p:spTree>
    <p:extLst>
      <p:ext uri="{BB962C8B-B14F-4D97-AF65-F5344CB8AC3E}">
        <p14:creationId xmlns:p14="http://schemas.microsoft.com/office/powerpoint/2010/main" val="1266161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7</a:t>
            </a:fld>
            <a:endParaRPr lang="tr-TR">
              <a:solidFill>
                <a:prstClr val="black"/>
              </a:solidFill>
            </a:endParaRPr>
          </a:p>
        </p:txBody>
      </p:sp>
    </p:spTree>
    <p:extLst>
      <p:ext uri="{BB962C8B-B14F-4D97-AF65-F5344CB8AC3E}">
        <p14:creationId xmlns:p14="http://schemas.microsoft.com/office/powerpoint/2010/main" val="2652760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8</a:t>
            </a:fld>
            <a:endParaRPr lang="tr-TR">
              <a:solidFill>
                <a:prstClr val="black"/>
              </a:solidFill>
            </a:endParaRPr>
          </a:p>
        </p:txBody>
      </p:sp>
    </p:spTree>
    <p:extLst>
      <p:ext uri="{BB962C8B-B14F-4D97-AF65-F5344CB8AC3E}">
        <p14:creationId xmlns:p14="http://schemas.microsoft.com/office/powerpoint/2010/main" val="3901831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697163" y="509588"/>
            <a:ext cx="4532312" cy="2549525"/>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BD950F3D-8B10-4FA9-B681-B64C696EC633}" type="slidenum">
              <a:rPr lang="tr-TR" smtClean="0">
                <a:solidFill>
                  <a:prstClr val="black"/>
                </a:solidFill>
              </a:rPr>
              <a:pPr/>
              <a:t>9</a:t>
            </a:fld>
            <a:endParaRPr lang="tr-TR">
              <a:solidFill>
                <a:prstClr val="black"/>
              </a:solidFill>
            </a:endParaRPr>
          </a:p>
        </p:txBody>
      </p:sp>
    </p:spTree>
    <p:extLst>
      <p:ext uri="{BB962C8B-B14F-4D97-AF65-F5344CB8AC3E}">
        <p14:creationId xmlns:p14="http://schemas.microsoft.com/office/powerpoint/2010/main" val="1680618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Pr>
        <a:solidFill>
          <a:schemeClr val="bg1"/>
        </a:solidFill>
        <a:effectLst/>
      </p:bgPr>
    </p:bg>
    <p:spTree>
      <p:nvGrpSpPr>
        <p:cNvPr id="1" name=""/>
        <p:cNvGrpSpPr/>
        <p:nvPr/>
      </p:nvGrpSpPr>
      <p:grpSpPr>
        <a:xfrm>
          <a:off x="0" y="0"/>
          <a:ext cx="0" cy="0"/>
          <a:chOff x="0" y="0"/>
          <a:chExt cx="0" cy="0"/>
        </a:xfrm>
      </p:grpSpPr>
      <p:sp>
        <p:nvSpPr>
          <p:cNvPr id="2" name="Başlık 1"/>
          <p:cNvSpPr>
            <a:spLocks noGrp="1"/>
          </p:cNvSpPr>
          <p:nvPr>
            <p:ph type="ctrTitle"/>
          </p:nvPr>
        </p:nvSpPr>
        <p:spPr>
          <a:xfrm>
            <a:off x="914400" y="2130426"/>
            <a:ext cx="10363200" cy="1470025"/>
          </a:xfrm>
        </p:spPr>
        <p:txBody>
          <a:bodyPr/>
          <a:lstStyle/>
          <a:p>
            <a:r>
              <a:rPr lang="tr-TR"/>
              <a:t>Asıl başlık stili için tıklatın</a:t>
            </a:r>
          </a:p>
        </p:txBody>
      </p:sp>
      <p:sp>
        <p:nvSpPr>
          <p:cNvPr id="3" name="Alt Başlı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A389E74F-8D9F-452E-8CC3-7B881608E53A}" type="datetime1">
              <a:rPr lang="tr-TR" smtClean="0"/>
              <a:t>9.06.2026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a:xfrm>
            <a:off x="8976320" y="6173788"/>
            <a:ext cx="2844800" cy="365125"/>
          </a:xfrm>
        </p:spPr>
        <p:txBody>
          <a:bodyPr/>
          <a:lstStyle/>
          <a:p>
            <a:fld id="{DC2DF7AE-E3BD-41B1-B2B6-F71BED4C81A4}" type="slidenum">
              <a:rPr lang="tr-TR" smtClean="0"/>
              <a:pPr/>
              <a:t>‹#›</a:t>
            </a:fld>
            <a:endParaRPr lang="tr-TR"/>
          </a:p>
        </p:txBody>
      </p:sp>
    </p:spTree>
    <p:extLst>
      <p:ext uri="{BB962C8B-B14F-4D97-AF65-F5344CB8AC3E}">
        <p14:creationId xmlns:p14="http://schemas.microsoft.com/office/powerpoint/2010/main" val="3404832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3DD6ED8C-18A4-4D22-9060-A810F6214352}" type="datetime1">
              <a:rPr lang="tr-TR" smtClean="0"/>
              <a:t>9.06.2026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C2DF7AE-E3BD-41B1-B2B6-F71BED4C81A4}" type="slidenum">
              <a:rPr lang="tr-TR" smtClean="0"/>
              <a:pPr/>
              <a:t>‹#›</a:t>
            </a:fld>
            <a:endParaRPr lang="tr-TR"/>
          </a:p>
        </p:txBody>
      </p:sp>
    </p:spTree>
    <p:extLst>
      <p:ext uri="{BB962C8B-B14F-4D97-AF65-F5344CB8AC3E}">
        <p14:creationId xmlns:p14="http://schemas.microsoft.com/office/powerpoint/2010/main" val="2991528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839200" y="274639"/>
            <a:ext cx="27432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609600" y="274639"/>
            <a:ext cx="80264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6765F6E3-B998-470B-9BD1-704D4AC1F439}" type="datetime1">
              <a:rPr lang="tr-TR" smtClean="0"/>
              <a:t>9.06.2026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C2DF7AE-E3BD-41B1-B2B6-F71BED4C81A4}" type="slidenum">
              <a:rPr lang="tr-TR" smtClean="0"/>
              <a:pPr/>
              <a:t>‹#›</a:t>
            </a:fld>
            <a:endParaRPr lang="tr-TR"/>
          </a:p>
        </p:txBody>
      </p:sp>
    </p:spTree>
    <p:extLst>
      <p:ext uri="{BB962C8B-B14F-4D97-AF65-F5344CB8AC3E}">
        <p14:creationId xmlns:p14="http://schemas.microsoft.com/office/powerpoint/2010/main" val="2229892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2FCF66AF-7107-4152-BB20-864ABD147BA5}" type="datetime1">
              <a:rPr lang="tr-TR" smtClean="0"/>
              <a:t>9.06.2026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C2DF7AE-E3BD-41B1-B2B6-F71BED4C81A4}" type="slidenum">
              <a:rPr lang="tr-TR" smtClean="0"/>
              <a:pPr/>
              <a:t>‹#›</a:t>
            </a:fld>
            <a:endParaRPr lang="tr-TR"/>
          </a:p>
        </p:txBody>
      </p:sp>
    </p:spTree>
    <p:extLst>
      <p:ext uri="{BB962C8B-B14F-4D97-AF65-F5344CB8AC3E}">
        <p14:creationId xmlns:p14="http://schemas.microsoft.com/office/powerpoint/2010/main" val="3569847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963084" y="4406901"/>
            <a:ext cx="103632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51E77A98-D868-4BCE-BE2B-4AA3EA72D119}" type="datetime1">
              <a:rPr lang="tr-TR" smtClean="0"/>
              <a:t>9.06.2026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C2DF7AE-E3BD-41B1-B2B6-F71BED4C81A4}" type="slidenum">
              <a:rPr lang="tr-TR" smtClean="0"/>
              <a:pPr/>
              <a:t>‹#›</a:t>
            </a:fld>
            <a:endParaRPr lang="tr-TR"/>
          </a:p>
        </p:txBody>
      </p:sp>
    </p:spTree>
    <p:extLst>
      <p:ext uri="{BB962C8B-B14F-4D97-AF65-F5344CB8AC3E}">
        <p14:creationId xmlns:p14="http://schemas.microsoft.com/office/powerpoint/2010/main" val="3439738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15AD6F42-56E7-4772-A8A5-A71F42215F9D}" type="datetime1">
              <a:rPr lang="tr-TR" smtClean="0"/>
              <a:t>9.06.2026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DC2DF7AE-E3BD-41B1-B2B6-F71BED4C81A4}" type="slidenum">
              <a:rPr lang="tr-TR" smtClean="0"/>
              <a:pPr/>
              <a:t>‹#›</a:t>
            </a:fld>
            <a:endParaRPr lang="tr-TR"/>
          </a:p>
        </p:txBody>
      </p:sp>
    </p:spTree>
    <p:extLst>
      <p:ext uri="{BB962C8B-B14F-4D97-AF65-F5344CB8AC3E}">
        <p14:creationId xmlns:p14="http://schemas.microsoft.com/office/powerpoint/2010/main" val="1462333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B5378A89-76B4-4926-97A1-4966EE30B802}" type="datetime1">
              <a:rPr lang="tr-TR" smtClean="0"/>
              <a:t>9.06.2026</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DC2DF7AE-E3BD-41B1-B2B6-F71BED4C81A4}" type="slidenum">
              <a:rPr lang="tr-TR" smtClean="0"/>
              <a:pPr/>
              <a:t>‹#›</a:t>
            </a:fld>
            <a:endParaRPr lang="tr-TR"/>
          </a:p>
        </p:txBody>
      </p:sp>
    </p:spTree>
    <p:extLst>
      <p:ext uri="{BB962C8B-B14F-4D97-AF65-F5344CB8AC3E}">
        <p14:creationId xmlns:p14="http://schemas.microsoft.com/office/powerpoint/2010/main" val="3389906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A8352959-5DE9-4108-823C-012EA795717E}" type="datetime1">
              <a:rPr lang="tr-TR" smtClean="0"/>
              <a:t>9.06.2026</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DC2DF7AE-E3BD-41B1-B2B6-F71BED4C81A4}" type="slidenum">
              <a:rPr lang="tr-TR" smtClean="0"/>
              <a:pPr/>
              <a:t>‹#›</a:t>
            </a:fld>
            <a:endParaRPr lang="tr-TR"/>
          </a:p>
        </p:txBody>
      </p:sp>
    </p:spTree>
    <p:extLst>
      <p:ext uri="{BB962C8B-B14F-4D97-AF65-F5344CB8AC3E}">
        <p14:creationId xmlns:p14="http://schemas.microsoft.com/office/powerpoint/2010/main" val="21294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26516986-78DC-4E06-A96A-34D18FC86EB8}" type="datetime1">
              <a:rPr lang="tr-TR" smtClean="0"/>
              <a:t>9.06.2026</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DC2DF7AE-E3BD-41B1-B2B6-F71BED4C81A4}" type="slidenum">
              <a:rPr lang="tr-TR" smtClean="0"/>
              <a:pPr/>
              <a:t>‹#›</a:t>
            </a:fld>
            <a:endParaRPr lang="tr-TR"/>
          </a:p>
        </p:txBody>
      </p:sp>
    </p:spTree>
    <p:extLst>
      <p:ext uri="{BB962C8B-B14F-4D97-AF65-F5344CB8AC3E}">
        <p14:creationId xmlns:p14="http://schemas.microsoft.com/office/powerpoint/2010/main" val="2801781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1" y="273050"/>
            <a:ext cx="4011084"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BD39AC29-8510-47E4-842D-FD68E5749FDA}" type="datetime1">
              <a:rPr lang="tr-TR" smtClean="0"/>
              <a:t>9.06.2026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DC2DF7AE-E3BD-41B1-B2B6-F71BED4C81A4}" type="slidenum">
              <a:rPr lang="tr-TR" smtClean="0"/>
              <a:pPr/>
              <a:t>‹#›</a:t>
            </a:fld>
            <a:endParaRPr lang="tr-TR"/>
          </a:p>
        </p:txBody>
      </p:sp>
    </p:spTree>
    <p:extLst>
      <p:ext uri="{BB962C8B-B14F-4D97-AF65-F5344CB8AC3E}">
        <p14:creationId xmlns:p14="http://schemas.microsoft.com/office/powerpoint/2010/main" val="3026379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2389717" y="4800600"/>
            <a:ext cx="73152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39930D8E-EA74-497C-BF41-67239E4F5130}" type="datetime1">
              <a:rPr lang="tr-TR" smtClean="0"/>
              <a:t>9.06.2026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DC2DF7AE-E3BD-41B1-B2B6-F71BED4C81A4}" type="slidenum">
              <a:rPr lang="tr-TR" smtClean="0"/>
              <a:pPr/>
              <a:t>‹#›</a:t>
            </a:fld>
            <a:endParaRPr lang="tr-TR"/>
          </a:p>
        </p:txBody>
      </p:sp>
    </p:spTree>
    <p:extLst>
      <p:ext uri="{BB962C8B-B14F-4D97-AF65-F5344CB8AC3E}">
        <p14:creationId xmlns:p14="http://schemas.microsoft.com/office/powerpoint/2010/main" val="332598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Veri Yer Tutucusu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866A23-5CC3-4A88-9880-9FFF7C77A7CE}" type="datetime1">
              <a:rPr lang="tr-TR" smtClean="0"/>
              <a:t>9.06.2026</a:t>
            </a:fld>
            <a:endParaRPr lang="tr-TR"/>
          </a:p>
        </p:txBody>
      </p:sp>
      <p:sp>
        <p:nvSpPr>
          <p:cNvPr id="5" name="Altbilgi Yer Tutucusu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976320" y="594360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2DF7AE-E3BD-41B1-B2B6-F71BED4C81A4}" type="slidenum">
              <a:rPr lang="tr-TR" smtClean="0"/>
              <a:pPr/>
              <a:t>‹#›</a:t>
            </a:fld>
            <a:endParaRPr lang="tr-TR"/>
          </a:p>
        </p:txBody>
      </p:sp>
    </p:spTree>
    <p:extLst>
      <p:ext uri="{BB962C8B-B14F-4D97-AF65-F5344CB8AC3E}">
        <p14:creationId xmlns:p14="http://schemas.microsoft.com/office/powerpoint/2010/main" val="2790049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jpeg"/><Relationship Id="rId7"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eg"/><Relationship Id="rId7"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pn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2.emf"/><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2.jpg"/><Relationship Id="rId5" Type="http://schemas.openxmlformats.org/officeDocument/2006/relationships/image" Target="../media/image41.jpe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3.jpeg"/><Relationship Id="rId7"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7.jpeg"/><Relationship Id="rId7"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1.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80.JPG"/><Relationship Id="rId5" Type="http://schemas.openxmlformats.org/officeDocument/2006/relationships/image" Target="../media/image78.pn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650"/>
          <a:stretch/>
        </p:blipFill>
        <p:spPr>
          <a:xfrm>
            <a:off x="-1" y="10306"/>
            <a:ext cx="12192001" cy="6803070"/>
          </a:xfrm>
          <a:prstGeom prst="rect">
            <a:avLst/>
          </a:prstGeom>
        </p:spPr>
      </p:pic>
      <p:pic>
        <p:nvPicPr>
          <p:cNvPr id="9" name="Resim 8"/>
          <p:cNvPicPr>
            <a:picLocks noChangeAspect="1"/>
          </p:cNvPicPr>
          <p:nvPr/>
        </p:nvPicPr>
        <p:blipFill rotWithShape="1">
          <a:blip r:embed="rId4" cstate="print">
            <a:extLst>
              <a:ext uri="{28A0092B-C50C-407E-A947-70E740481C1C}">
                <a14:useLocalDpi xmlns:a14="http://schemas.microsoft.com/office/drawing/2010/main" val="0"/>
              </a:ext>
            </a:extLst>
          </a:blip>
          <a:srcRect t="45800"/>
          <a:stretch/>
        </p:blipFill>
        <p:spPr>
          <a:xfrm>
            <a:off x="-26679" y="3140968"/>
            <a:ext cx="12245354" cy="3717030"/>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1</a:t>
            </a:fld>
            <a:endParaRPr lang="tr-TR" dirty="0">
              <a:solidFill>
                <a:schemeClr val="bg1"/>
              </a:solidFill>
            </a:endParaRPr>
          </a:p>
        </p:txBody>
      </p:sp>
      <p:sp>
        <p:nvSpPr>
          <p:cNvPr id="6" name="Dikdörtgen 5"/>
          <p:cNvSpPr/>
          <p:nvPr/>
        </p:nvSpPr>
        <p:spPr>
          <a:xfrm>
            <a:off x="10453" y="3579763"/>
            <a:ext cx="12334530" cy="3477875"/>
          </a:xfrm>
          <a:prstGeom prst="rect">
            <a:avLst/>
          </a:prstGeom>
        </p:spPr>
        <p:txBody>
          <a:bodyPr wrap="none">
            <a:spAutoFit/>
          </a:bodyPr>
          <a:lstStyle/>
          <a:p>
            <a:pPr algn="ctr"/>
            <a:r>
              <a:rPr lang="tr-TR" sz="4400" b="1" dirty="0">
                <a:solidFill>
                  <a:srgbClr val="30498C"/>
                </a:solidFill>
                <a:effectLst>
                  <a:outerShdw blurRad="38100" dist="38100" dir="2700000" algn="tl">
                    <a:srgbClr val="000000">
                      <a:alpha val="43137"/>
                    </a:srgbClr>
                  </a:outerShdw>
                </a:effectLst>
              </a:rPr>
              <a:t>YAPI İŞLERİ GENEL MÜDÜRLÜĞÜ</a:t>
            </a:r>
          </a:p>
          <a:p>
            <a:pPr algn="ctr"/>
            <a:r>
              <a:rPr lang="tr-TR" sz="4400" b="1" dirty="0">
                <a:solidFill>
                  <a:srgbClr val="30498C"/>
                </a:solidFill>
                <a:effectLst>
                  <a:outerShdw blurRad="38100" dist="38100" dir="2700000" algn="tl">
                    <a:srgbClr val="000000">
                      <a:alpha val="43137"/>
                    </a:srgbClr>
                  </a:outerShdw>
                </a:effectLst>
              </a:rPr>
              <a:t>AFET HASARLARI TESPİTİ DAİRE BAŞKANLIĞI</a:t>
            </a:r>
          </a:p>
          <a:p>
            <a:pPr algn="ctr"/>
            <a:r>
              <a:rPr lang="tr-TR" sz="4400" b="1" dirty="0">
                <a:solidFill>
                  <a:srgbClr val="30498C"/>
                </a:solidFill>
                <a:effectLst>
                  <a:outerShdw blurRad="38100" dist="38100" dir="2700000" algn="tl">
                    <a:srgbClr val="000000">
                      <a:alpha val="43137"/>
                    </a:srgbClr>
                  </a:outerShdw>
                </a:effectLst>
              </a:rPr>
              <a:t>ACİL YIKIM VE ENKAZ KALDIRMA KOORDİNASYONU </a:t>
            </a:r>
          </a:p>
          <a:p>
            <a:pPr algn="ctr"/>
            <a:r>
              <a:rPr lang="tr-TR" sz="4400" b="1" dirty="0">
                <a:solidFill>
                  <a:srgbClr val="30498C"/>
                </a:solidFill>
                <a:effectLst>
                  <a:outerShdw blurRad="38100" dist="38100" dir="2700000" algn="tl">
                    <a:srgbClr val="000000">
                      <a:alpha val="43137"/>
                    </a:srgbClr>
                  </a:outerShdw>
                </a:effectLst>
              </a:rPr>
              <a:t>ŞUBE MÜDÜRLÜĞÜ</a:t>
            </a:r>
          </a:p>
          <a:p>
            <a:pPr algn="ctr"/>
            <a:endParaRPr lang="tr-TR" sz="4400" b="1" dirty="0">
              <a:solidFill>
                <a:srgbClr val="0070C0"/>
              </a:solidFill>
              <a:latin typeface="Myriad Pro" panose="020B0503030403020204" pitchFamily="34" charset="0"/>
            </a:endParaRPr>
          </a:p>
        </p:txBody>
      </p:sp>
      <p:pic>
        <p:nvPicPr>
          <p:cNvPr id="16" name="Resim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0695" y="766820"/>
            <a:ext cx="3019963" cy="2197165"/>
          </a:xfrm>
          <a:prstGeom prst="rect">
            <a:avLst/>
          </a:prstGeom>
        </p:spPr>
      </p:pic>
    </p:spTree>
    <p:extLst>
      <p:ext uri="{BB962C8B-B14F-4D97-AF65-F5344CB8AC3E}">
        <p14:creationId xmlns:p14="http://schemas.microsoft.com/office/powerpoint/2010/main" val="23810642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10</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5110321"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r>
              <a:rPr lang="tr-TR" dirty="0">
                <a:solidFill>
                  <a:srgbClr val="002060"/>
                </a:solidFill>
              </a:rPr>
              <a:t>Acil Yıktırılacak Binalara İlişkin Örnekler</a:t>
            </a:r>
          </a:p>
        </p:txBody>
      </p:sp>
      <p:pic>
        <p:nvPicPr>
          <p:cNvPr id="15" name="Picture 4" descr="https://uyts.yts.gov.tr/5940/DownloadYigmTespitDosya.do?id=1737841">
            <a:extLst>
              <a:ext uri="{FF2B5EF4-FFF2-40B4-BE49-F238E27FC236}">
                <a16:creationId xmlns:a16="http://schemas.microsoft.com/office/drawing/2014/main" xmlns="" id="{6729C807-B68B-4CF9-9278-A9BC659ACC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42397" y="2079667"/>
            <a:ext cx="4423331" cy="45125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4" descr="https://uyts.yts.gov.tr/5940/DownloadYigmTespitDosya.do?id=1737841">
            <a:extLst>
              <a:ext uri="{FF2B5EF4-FFF2-40B4-BE49-F238E27FC236}">
                <a16:creationId xmlns:a16="http://schemas.microsoft.com/office/drawing/2014/main" xmlns="" id="{0F05474D-B7D9-41E7-B633-19299D7B3A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004689" y="1951462"/>
            <a:ext cx="4423331" cy="45125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7763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11</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5051448" y="469501"/>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r>
              <a:rPr lang="tr-TR" dirty="0">
                <a:solidFill>
                  <a:srgbClr val="002060"/>
                </a:solidFill>
              </a:rPr>
              <a:t>Yıkılacak Binaların Yıkım Süreçleri</a:t>
            </a:r>
          </a:p>
        </p:txBody>
      </p:sp>
      <p:sp>
        <p:nvSpPr>
          <p:cNvPr id="13" name="Metin kutusu 12">
            <a:extLst>
              <a:ext uri="{FF2B5EF4-FFF2-40B4-BE49-F238E27FC236}">
                <a16:creationId xmlns:a16="http://schemas.microsoft.com/office/drawing/2014/main" xmlns="" id="{A1039B39-ACEB-41D7-867B-4E2544108AF2}"/>
              </a:ext>
            </a:extLst>
          </p:cNvPr>
          <p:cNvSpPr txBox="1"/>
          <p:nvPr/>
        </p:nvSpPr>
        <p:spPr>
          <a:xfrm>
            <a:off x="509030" y="2246190"/>
            <a:ext cx="6133380" cy="3970318"/>
          </a:xfrm>
          <a:prstGeom prst="rect">
            <a:avLst/>
          </a:prstGeom>
          <a:noFill/>
        </p:spPr>
        <p:txBody>
          <a:bodyPr wrap="square">
            <a:spAutoFit/>
          </a:bodyPr>
          <a:lstStyle/>
          <a:p>
            <a:pPr algn="just"/>
            <a:r>
              <a:rPr lang="tr-TR" dirty="0">
                <a:solidFill>
                  <a:srgbClr val="002060"/>
                </a:solidFill>
              </a:rPr>
              <a:t>	Tarifi yapılan hasar durumuna sahip binalar ile ilgili olarak o il ve ilçenin en büyük mülki amirine ayrı bir rapor tanzim edilerek yıkım oluru alınarak binaların boşalttırılması sağlanır. Tehlikenin giderilmesi için en çok 3 gün süre verilerek sahiplerine tebligat aracılığıyla bildirim yapılır, mahallinde bulunmadıkları takdirde ilanen tebliğ yapılmak suretiyle bildiri yapılmış sayılır. Mal sahibi  ya da vekili bu bildiriye karşın 3 gün içinde İl/İlçe İdare Kurullarına itiraz edebilir ve bu itiraz en geç 3 gün içinde incelenerek karara bağlanır. Süresinde itiraz olunmayan ya da itiraz olmakla birlikte idare kurullarınca yıkılması onaylanan binalar sahiplerince yıkılmadıkları durumda yıkma parası yıkıntıdan elde edilecek malzeme bedelinden karşılanacak şekilde mahallin en büyük mülki idari amirinin emri ile yıktırılır.</a:t>
            </a:r>
          </a:p>
        </p:txBody>
      </p:sp>
      <p:pic>
        <p:nvPicPr>
          <p:cNvPr id="14" name="Resim 13">
            <a:extLst>
              <a:ext uri="{FF2B5EF4-FFF2-40B4-BE49-F238E27FC236}">
                <a16:creationId xmlns:a16="http://schemas.microsoft.com/office/drawing/2014/main" xmlns="" id="{441923A0-B7E3-4C30-BE72-80B0AD6180FE}"/>
              </a:ext>
            </a:extLst>
          </p:cNvPr>
          <p:cNvPicPr/>
          <p:nvPr/>
        </p:nvPicPr>
        <p:blipFill>
          <a:blip r:embed="rId5" cstate="print">
            <a:extLst>
              <a:ext uri="{28A0092B-C50C-407E-A947-70E740481C1C}">
                <a14:useLocalDpi xmlns:a14="http://schemas.microsoft.com/office/drawing/2010/main" val="0"/>
              </a:ext>
            </a:extLst>
          </a:blip>
          <a:stretch>
            <a:fillRect/>
          </a:stretch>
        </p:blipFill>
        <p:spPr>
          <a:xfrm rot="5400000">
            <a:off x="6882448" y="1632192"/>
            <a:ext cx="4315378" cy="43102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00074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12</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5110321"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407368" y="1420400"/>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r>
              <a:rPr lang="tr-TR" dirty="0">
                <a:solidFill>
                  <a:srgbClr val="002060"/>
                </a:solidFill>
              </a:rPr>
              <a:t>Yıkılacak Binaların Yıkım Süreçleri</a:t>
            </a:r>
          </a:p>
        </p:txBody>
      </p:sp>
      <p:pic>
        <p:nvPicPr>
          <p:cNvPr id="13" name="Resim 12">
            <a:extLst>
              <a:ext uri="{FF2B5EF4-FFF2-40B4-BE49-F238E27FC236}">
                <a16:creationId xmlns:a16="http://schemas.microsoft.com/office/drawing/2014/main" xmlns="" id="{349AB64B-20C7-494B-8FA4-BBCD78F19C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7017" y="1912456"/>
            <a:ext cx="3817406" cy="4873989"/>
          </a:xfrm>
          <a:prstGeom prst="rect">
            <a:avLst/>
          </a:prstGeom>
          <a:ln>
            <a:noFill/>
          </a:ln>
          <a:effectLst>
            <a:outerShdw blurRad="292100" dist="139700" dir="2700000" algn="tl" rotWithShape="0">
              <a:srgbClr val="333333">
                <a:alpha val="65000"/>
              </a:srgbClr>
            </a:outerShdw>
          </a:effectLst>
        </p:spPr>
      </p:pic>
      <p:pic>
        <p:nvPicPr>
          <p:cNvPr id="14" name="Resim 13">
            <a:extLst>
              <a:ext uri="{FF2B5EF4-FFF2-40B4-BE49-F238E27FC236}">
                <a16:creationId xmlns:a16="http://schemas.microsoft.com/office/drawing/2014/main" xmlns="" id="{6B8A947C-D367-4D00-95AE-56DF00B2B6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6724" y="2024737"/>
            <a:ext cx="3618259" cy="47453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87183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13</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5034195" y="507788"/>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r>
              <a:rPr lang="tr-TR" dirty="0">
                <a:solidFill>
                  <a:srgbClr val="002060"/>
                </a:solidFill>
              </a:rPr>
              <a:t>Yıkılacak Binaların Yıkım Süreçleri</a:t>
            </a:r>
          </a:p>
        </p:txBody>
      </p:sp>
      <p:pic>
        <p:nvPicPr>
          <p:cNvPr id="13" name="Resim 12">
            <a:extLst>
              <a:ext uri="{FF2B5EF4-FFF2-40B4-BE49-F238E27FC236}">
                <a16:creationId xmlns:a16="http://schemas.microsoft.com/office/drawing/2014/main" xmlns="" id="{C0471C88-FEAA-4706-A311-A5B7F8675502}"/>
              </a:ext>
            </a:extLst>
          </p:cNvPr>
          <p:cNvPicPr>
            <a:picLocks noChangeAspect="1"/>
          </p:cNvPicPr>
          <p:nvPr/>
        </p:nvPicPr>
        <p:blipFill>
          <a:blip r:embed="rId5"/>
          <a:stretch>
            <a:fillRect/>
          </a:stretch>
        </p:blipFill>
        <p:spPr>
          <a:xfrm>
            <a:off x="695400" y="2251230"/>
            <a:ext cx="3396986" cy="3782356"/>
          </a:xfrm>
          <a:prstGeom prst="rect">
            <a:avLst/>
          </a:prstGeom>
          <a:ln>
            <a:noFill/>
          </a:ln>
          <a:effectLst>
            <a:outerShdw blurRad="292100" dist="139700" dir="2700000" algn="tl" rotWithShape="0">
              <a:srgbClr val="333333">
                <a:alpha val="65000"/>
              </a:srgbClr>
            </a:outerShdw>
          </a:effectLst>
        </p:spPr>
      </p:pic>
      <p:sp>
        <p:nvSpPr>
          <p:cNvPr id="14" name="Metin kutusu 13">
            <a:extLst>
              <a:ext uri="{FF2B5EF4-FFF2-40B4-BE49-F238E27FC236}">
                <a16:creationId xmlns:a16="http://schemas.microsoft.com/office/drawing/2014/main" xmlns="" id="{75190D05-2843-4C83-BDEC-2E641E57600F}"/>
              </a:ext>
            </a:extLst>
          </p:cNvPr>
          <p:cNvSpPr txBox="1"/>
          <p:nvPr/>
        </p:nvSpPr>
        <p:spPr>
          <a:xfrm>
            <a:off x="4377834" y="3019390"/>
            <a:ext cx="6834096" cy="1754326"/>
          </a:xfrm>
          <a:prstGeom prst="rect">
            <a:avLst/>
          </a:prstGeom>
          <a:noFill/>
        </p:spPr>
        <p:txBody>
          <a:bodyPr wrap="square">
            <a:spAutoFit/>
          </a:bodyPr>
          <a:lstStyle/>
          <a:p>
            <a:pPr marR="160655" algn="just">
              <a:lnSpc>
                <a:spcPct val="150000"/>
              </a:lnSpc>
              <a:spcBef>
                <a:spcPts val="865"/>
              </a:spcBef>
            </a:pPr>
            <a:r>
              <a:rPr lang="tr-TR" dirty="0">
                <a:solidFill>
                  <a:srgbClr val="002060"/>
                </a:solidFill>
              </a:rPr>
              <a:t>	Teknik ve ekonomik açıdan güçlendirilmesi mümkün olmayacak derecede hasar görmüştür, göçme gözlemlenmemiştir. </a:t>
            </a:r>
          </a:p>
          <a:p>
            <a:pPr marL="285750" indent="-285750">
              <a:lnSpc>
                <a:spcPct val="150000"/>
              </a:lnSpc>
              <a:buFont typeface="Wingdings" panose="05000000000000000000" pitchFamily="2" charset="2"/>
              <a:buChar char="q"/>
            </a:pPr>
            <a:r>
              <a:rPr lang="tr-TR" dirty="0">
                <a:solidFill>
                  <a:srgbClr val="002060"/>
                </a:solidFill>
              </a:rPr>
              <a:t>Hemen Boşaltılır.</a:t>
            </a:r>
          </a:p>
          <a:p>
            <a:pPr marL="285750" indent="-285750">
              <a:lnSpc>
                <a:spcPct val="150000"/>
              </a:lnSpc>
              <a:buFont typeface="Wingdings" panose="05000000000000000000" pitchFamily="2" charset="2"/>
              <a:buChar char="q"/>
            </a:pPr>
            <a:r>
              <a:rPr lang="tr-TR" dirty="0">
                <a:solidFill>
                  <a:srgbClr val="002060"/>
                </a:solidFill>
              </a:rPr>
              <a:t>Süreç Tamamlanınca Yıkılır.</a:t>
            </a:r>
          </a:p>
        </p:txBody>
      </p:sp>
    </p:spTree>
    <p:extLst>
      <p:ext uri="{BB962C8B-B14F-4D97-AF65-F5344CB8AC3E}">
        <p14:creationId xmlns:p14="http://schemas.microsoft.com/office/powerpoint/2010/main" val="14894546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14</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5034195" y="507788"/>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r>
              <a:rPr lang="tr-TR" dirty="0">
                <a:solidFill>
                  <a:srgbClr val="002060"/>
                </a:solidFill>
              </a:rPr>
              <a:t>Ağır Hasarlı Binalara İlişkin Örnekler</a:t>
            </a:r>
          </a:p>
        </p:txBody>
      </p:sp>
      <p:pic>
        <p:nvPicPr>
          <p:cNvPr id="9" name="Picture 2" descr="https://uyts.yts.gov.tr/5940/DownloadYigmTespitDosya.do?id=2533469">
            <a:extLst>
              <a:ext uri="{FF2B5EF4-FFF2-40B4-BE49-F238E27FC236}">
                <a16:creationId xmlns:a16="http://schemas.microsoft.com/office/drawing/2014/main" xmlns="" id="{57CD7F91-4947-48D1-AA6D-2144FA9582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33343" y="2163038"/>
            <a:ext cx="4515114" cy="42865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Resim 10">
            <a:extLst>
              <a:ext uri="{FF2B5EF4-FFF2-40B4-BE49-F238E27FC236}">
                <a16:creationId xmlns:a16="http://schemas.microsoft.com/office/drawing/2014/main" xmlns="" id="{BD8E8208-30A3-4DDD-9397-9014574A1133}"/>
              </a:ext>
            </a:extLst>
          </p:cNvPr>
          <p:cNvPicPr/>
          <p:nvPr/>
        </p:nvPicPr>
        <p:blipFill>
          <a:blip r:embed="rId6" cstate="print">
            <a:extLst>
              <a:ext uri="{28A0092B-C50C-407E-A947-70E740481C1C}">
                <a14:useLocalDpi xmlns:a14="http://schemas.microsoft.com/office/drawing/2010/main" val="0"/>
              </a:ext>
            </a:extLst>
          </a:blip>
          <a:stretch>
            <a:fillRect/>
          </a:stretch>
        </p:blipFill>
        <p:spPr>
          <a:xfrm rot="5400000">
            <a:off x="5681823" y="1852497"/>
            <a:ext cx="2222090" cy="2614647"/>
          </a:xfrm>
          <a:prstGeom prst="rect">
            <a:avLst/>
          </a:prstGeom>
          <a:ln>
            <a:noFill/>
          </a:ln>
          <a:effectLst>
            <a:outerShdw blurRad="292100" dist="139700" dir="2700000" algn="tl" rotWithShape="0">
              <a:srgbClr val="333333">
                <a:alpha val="65000"/>
              </a:srgbClr>
            </a:outerShdw>
          </a:effectLst>
        </p:spPr>
      </p:pic>
      <p:pic>
        <p:nvPicPr>
          <p:cNvPr id="12" name="Resim 11">
            <a:extLst>
              <a:ext uri="{FF2B5EF4-FFF2-40B4-BE49-F238E27FC236}">
                <a16:creationId xmlns:a16="http://schemas.microsoft.com/office/drawing/2014/main" xmlns="" id="{BB7A7495-D5C6-4244-AB49-9AAC1A564DCA}"/>
              </a:ext>
            </a:extLst>
          </p:cNvPr>
          <p:cNvPicPr/>
          <p:nvPr/>
        </p:nvPicPr>
        <p:blipFill>
          <a:blip r:embed="rId7" cstate="print">
            <a:extLst>
              <a:ext uri="{28A0092B-C50C-407E-A947-70E740481C1C}">
                <a14:useLocalDpi xmlns:a14="http://schemas.microsoft.com/office/drawing/2010/main" val="0"/>
              </a:ext>
            </a:extLst>
          </a:blip>
          <a:stretch>
            <a:fillRect/>
          </a:stretch>
        </p:blipFill>
        <p:spPr>
          <a:xfrm rot="5400000">
            <a:off x="8539004" y="1831286"/>
            <a:ext cx="2204717" cy="2639695"/>
          </a:xfrm>
          <a:prstGeom prst="rect">
            <a:avLst/>
          </a:prstGeom>
          <a:ln>
            <a:noFill/>
          </a:ln>
          <a:effectLst>
            <a:outerShdw blurRad="292100" dist="139700" dir="2700000" algn="tl" rotWithShape="0">
              <a:srgbClr val="333333">
                <a:alpha val="65000"/>
              </a:srgbClr>
            </a:outerShdw>
          </a:effectLst>
        </p:spPr>
      </p:pic>
      <p:pic>
        <p:nvPicPr>
          <p:cNvPr id="15" name="Resim 14">
            <a:extLst>
              <a:ext uri="{FF2B5EF4-FFF2-40B4-BE49-F238E27FC236}">
                <a16:creationId xmlns:a16="http://schemas.microsoft.com/office/drawing/2014/main" xmlns="" id="{B1E34981-BC90-46C7-B5F8-A065A3E07171}"/>
              </a:ext>
            </a:extLst>
          </p:cNvPr>
          <p:cNvPicPr/>
          <p:nvPr/>
        </p:nvPicPr>
        <p:blipFill>
          <a:blip r:embed="rId8" cstate="print">
            <a:extLst>
              <a:ext uri="{28A0092B-C50C-407E-A947-70E740481C1C}">
                <a14:useLocalDpi xmlns:a14="http://schemas.microsoft.com/office/drawing/2010/main" val="0"/>
              </a:ext>
            </a:extLst>
          </a:blip>
          <a:stretch>
            <a:fillRect/>
          </a:stretch>
        </p:blipFill>
        <p:spPr>
          <a:xfrm rot="5400000">
            <a:off x="7114444" y="2806472"/>
            <a:ext cx="2217867" cy="54756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0177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15</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5034195" y="507788"/>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r>
              <a:rPr lang="tr-TR" dirty="0">
                <a:solidFill>
                  <a:srgbClr val="002060"/>
                </a:solidFill>
              </a:rPr>
              <a:t>Yıkılacak Binaların Yıkım Süreçleri</a:t>
            </a:r>
          </a:p>
        </p:txBody>
      </p:sp>
      <p:sp>
        <p:nvSpPr>
          <p:cNvPr id="13" name="Dikdörtgen 12">
            <a:extLst>
              <a:ext uri="{FF2B5EF4-FFF2-40B4-BE49-F238E27FC236}">
                <a16:creationId xmlns:a16="http://schemas.microsoft.com/office/drawing/2014/main" xmlns="" id="{6A7D2202-A8C6-4D92-A564-C867DE37B835}"/>
              </a:ext>
            </a:extLst>
          </p:cNvPr>
          <p:cNvSpPr/>
          <p:nvPr/>
        </p:nvSpPr>
        <p:spPr>
          <a:xfrm>
            <a:off x="407368" y="2102895"/>
            <a:ext cx="4781259" cy="4247317"/>
          </a:xfrm>
          <a:prstGeom prst="rect">
            <a:avLst/>
          </a:prstGeom>
        </p:spPr>
        <p:txBody>
          <a:bodyPr wrap="square">
            <a:spAutoFit/>
          </a:bodyPr>
          <a:lstStyle/>
          <a:p>
            <a:pPr algn="just"/>
            <a:r>
              <a:rPr lang="tr-TR" dirty="0">
                <a:solidFill>
                  <a:srgbClr val="002060"/>
                </a:solidFill>
              </a:rPr>
              <a:t>	Ağır hasarlı binaların yıkımları ile ilgili olarak o il ve ilçenin en büyük mülki amirine ayrı bir rapor tanzim edilerek yıkım oluru alınarak binaların boşalttırılması sağlanır. Ağır derecede hasar almış binaların süreçleri (kesin hasar, itiraz hasar tespit ve askı ilan süreleri) tamamlandıktan sonra sahiplerine tebligat aracılığıyla bildirim yapılır, mahallinde bulunmadıkları takdirde ilanen tebliğ yapılmak suretiyle bildiri yapılmış sayılır. Süresinde itiraz olunmayan ya da itiraz olmakla birlikte idare kurullarınca yıkılması onaylanan binalar sahiplerince yıkılmadıkları durumda yıkma parası yıkıntıdan elde edilecek malzeme bedelinden karşılanacak şekilde mahallin en büyük mülki idari amirinin emri ile yıktırılır.</a:t>
            </a:r>
          </a:p>
        </p:txBody>
      </p:sp>
      <p:pic>
        <p:nvPicPr>
          <p:cNvPr id="14" name="Picture 2" descr="https://uyts.yts.gov.tr/5940/DownloadYigmTespitDosya.do?id=2566524">
            <a:extLst>
              <a:ext uri="{FF2B5EF4-FFF2-40B4-BE49-F238E27FC236}">
                <a16:creationId xmlns:a16="http://schemas.microsoft.com/office/drawing/2014/main" xmlns="" id="{28C2B77F-6917-4417-8373-018865C8FBA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5747479" y="1339198"/>
            <a:ext cx="2613527" cy="26688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4" descr="https://uyts.yts.gov.tr/5940/DownloadYigmTespitDosya.do?id=2566526">
            <a:extLst>
              <a:ext uri="{FF2B5EF4-FFF2-40B4-BE49-F238E27FC236}">
                <a16:creationId xmlns:a16="http://schemas.microsoft.com/office/drawing/2014/main" xmlns="" id="{3CE328DE-2562-4B38-ADD5-5F6456BBD0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8694813" y="1423441"/>
            <a:ext cx="2613530" cy="2500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6" descr="https://uyts.yts.gov.tr/5940/DownloadYigmTespitDosya.do?id=1813001">
            <a:extLst>
              <a:ext uri="{FF2B5EF4-FFF2-40B4-BE49-F238E27FC236}">
                <a16:creationId xmlns:a16="http://schemas.microsoft.com/office/drawing/2014/main" xmlns="" id="{EF1FA6D0-66E4-4D09-9E19-4DFCB2C6C66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5791328" y="4088294"/>
            <a:ext cx="2476659" cy="26688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xmlns="" id="{46DF7D6B-B8C9-4094-A060-5DE40A128424}"/>
              </a:ext>
            </a:extLst>
          </p:cNvPr>
          <p:cNvPicPr>
            <a:picLocks noChangeAspect="1"/>
          </p:cNvPicPr>
          <p:nvPr/>
        </p:nvPicPr>
        <p:blipFill>
          <a:blip r:embed="rId8"/>
          <a:stretch>
            <a:fillRect/>
          </a:stretch>
        </p:blipFill>
        <p:spPr>
          <a:xfrm>
            <a:off x="8832304" y="4184384"/>
            <a:ext cx="2454372" cy="24882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7714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16</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5110321"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407368" y="1420400"/>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r>
              <a:rPr lang="tr-TR" dirty="0">
                <a:solidFill>
                  <a:srgbClr val="002060"/>
                </a:solidFill>
              </a:rPr>
              <a:t>Yıkılacak Binaların Yıkım Süreçleri</a:t>
            </a:r>
          </a:p>
        </p:txBody>
      </p:sp>
      <p:pic>
        <p:nvPicPr>
          <p:cNvPr id="9" name="Resim 8">
            <a:extLst>
              <a:ext uri="{FF2B5EF4-FFF2-40B4-BE49-F238E27FC236}">
                <a16:creationId xmlns:a16="http://schemas.microsoft.com/office/drawing/2014/main" xmlns="" id="{FC62C943-4B31-466F-BDEB-121F9C0767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4657" y="1861680"/>
            <a:ext cx="3836546" cy="4568367"/>
          </a:xfrm>
          <a:prstGeom prst="rect">
            <a:avLst/>
          </a:prstGeom>
          <a:ln>
            <a:noFill/>
          </a:ln>
          <a:effectLst>
            <a:outerShdw blurRad="292100" dist="139700" dir="2700000" algn="tl" rotWithShape="0">
              <a:srgbClr val="333333">
                <a:alpha val="65000"/>
              </a:srgbClr>
            </a:outerShdw>
          </a:effectLst>
        </p:spPr>
      </p:pic>
      <p:pic>
        <p:nvPicPr>
          <p:cNvPr id="11" name="Resim 10">
            <a:extLst>
              <a:ext uri="{FF2B5EF4-FFF2-40B4-BE49-F238E27FC236}">
                <a16:creationId xmlns:a16="http://schemas.microsoft.com/office/drawing/2014/main" xmlns="" id="{6B64AA9C-E23F-4F76-8EE3-EBC1E9EA3C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5942" y="1861680"/>
            <a:ext cx="3924689" cy="45846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96521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17</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5034195" y="507788"/>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r>
              <a:rPr lang="tr-TR" dirty="0">
                <a:solidFill>
                  <a:srgbClr val="002060"/>
                </a:solidFill>
              </a:rPr>
              <a:t>Yıkılacak Binaların Yıkım Süreçleri</a:t>
            </a:r>
          </a:p>
        </p:txBody>
      </p:sp>
      <p:pic>
        <p:nvPicPr>
          <p:cNvPr id="9" name="Resim 8">
            <a:extLst>
              <a:ext uri="{FF2B5EF4-FFF2-40B4-BE49-F238E27FC236}">
                <a16:creationId xmlns:a16="http://schemas.microsoft.com/office/drawing/2014/main" xmlns="" id="{B30ABE7E-EF1D-43EE-94FB-223270A101E3}"/>
              </a:ext>
            </a:extLst>
          </p:cNvPr>
          <p:cNvPicPr>
            <a:picLocks noChangeAspect="1"/>
          </p:cNvPicPr>
          <p:nvPr/>
        </p:nvPicPr>
        <p:blipFill>
          <a:blip r:embed="rId5"/>
          <a:stretch>
            <a:fillRect/>
          </a:stretch>
        </p:blipFill>
        <p:spPr>
          <a:xfrm>
            <a:off x="761803" y="2418699"/>
            <a:ext cx="3515980" cy="3048567"/>
          </a:xfrm>
          <a:prstGeom prst="rect">
            <a:avLst/>
          </a:prstGeom>
          <a:ln>
            <a:noFill/>
          </a:ln>
          <a:effectLst>
            <a:outerShdw blurRad="292100" dist="139700" dir="2700000" algn="tl" rotWithShape="0">
              <a:srgbClr val="333333">
                <a:alpha val="65000"/>
              </a:srgbClr>
            </a:outerShdw>
          </a:effectLst>
        </p:spPr>
      </p:pic>
      <p:pic>
        <p:nvPicPr>
          <p:cNvPr id="11" name="Resim 10">
            <a:extLst>
              <a:ext uri="{FF2B5EF4-FFF2-40B4-BE49-F238E27FC236}">
                <a16:creationId xmlns:a16="http://schemas.microsoft.com/office/drawing/2014/main" xmlns="" id="{9DE61A20-DCAF-4E56-BFF7-3BA83A27338E}"/>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027067" y="1595944"/>
            <a:ext cx="5170188" cy="4293968"/>
          </a:xfrm>
          <a:prstGeom prst="rect">
            <a:avLst/>
          </a:prstGeom>
          <a:ln>
            <a:noFill/>
          </a:ln>
          <a:effectLst>
            <a:outerShdw blurRad="292100" dist="139700" dir="2700000" algn="tl" rotWithShape="0">
              <a:srgbClr val="333333">
                <a:alpha val="65000"/>
              </a:srgbClr>
            </a:outerShdw>
          </a:effectLst>
        </p:spPr>
      </p:pic>
      <p:sp>
        <p:nvSpPr>
          <p:cNvPr id="12" name="Metin kutusu 11">
            <a:extLst>
              <a:ext uri="{FF2B5EF4-FFF2-40B4-BE49-F238E27FC236}">
                <a16:creationId xmlns:a16="http://schemas.microsoft.com/office/drawing/2014/main" xmlns="" id="{FC6CCAC1-25B9-4808-A42A-D802F14D6308}"/>
              </a:ext>
            </a:extLst>
          </p:cNvPr>
          <p:cNvSpPr txBox="1"/>
          <p:nvPr/>
        </p:nvSpPr>
        <p:spPr>
          <a:xfrm>
            <a:off x="761803" y="5827596"/>
            <a:ext cx="4085303" cy="464871"/>
          </a:xfrm>
          <a:prstGeom prst="rect">
            <a:avLst/>
          </a:prstGeom>
          <a:noFill/>
        </p:spPr>
        <p:txBody>
          <a:bodyPr wrap="square">
            <a:spAutoFit/>
          </a:bodyPr>
          <a:lstStyle/>
          <a:p>
            <a:pPr marR="160655">
              <a:lnSpc>
                <a:spcPct val="150000"/>
              </a:lnSpc>
              <a:spcBef>
                <a:spcPts val="865"/>
              </a:spcBef>
            </a:pPr>
            <a:r>
              <a:rPr lang="tr-TR" dirty="0">
                <a:solidFill>
                  <a:srgbClr val="002060"/>
                </a:solidFill>
              </a:rPr>
              <a:t>Tamamen göçme gözlemlenmiştir.</a:t>
            </a:r>
          </a:p>
        </p:txBody>
      </p:sp>
    </p:spTree>
    <p:extLst>
      <p:ext uri="{BB962C8B-B14F-4D97-AF65-F5344CB8AC3E}">
        <p14:creationId xmlns:p14="http://schemas.microsoft.com/office/powerpoint/2010/main" val="196172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18</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5034195" y="507788"/>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r>
              <a:rPr lang="tr-TR" dirty="0">
                <a:solidFill>
                  <a:srgbClr val="002060"/>
                </a:solidFill>
              </a:rPr>
              <a:t>Yıkılacak Binaların Yıkım Süreçleri</a:t>
            </a:r>
          </a:p>
        </p:txBody>
      </p:sp>
      <p:sp>
        <p:nvSpPr>
          <p:cNvPr id="12" name="Dikdörtgen 11">
            <a:extLst>
              <a:ext uri="{FF2B5EF4-FFF2-40B4-BE49-F238E27FC236}">
                <a16:creationId xmlns:a16="http://schemas.microsoft.com/office/drawing/2014/main" xmlns="" id="{3B6DBDBE-8DCE-42B3-A198-4566DA7670C9}"/>
              </a:ext>
            </a:extLst>
          </p:cNvPr>
          <p:cNvSpPr/>
          <p:nvPr/>
        </p:nvSpPr>
        <p:spPr>
          <a:xfrm>
            <a:off x="335360" y="2362315"/>
            <a:ext cx="4963578" cy="2585323"/>
          </a:xfrm>
          <a:prstGeom prst="rect">
            <a:avLst/>
          </a:prstGeom>
        </p:spPr>
        <p:txBody>
          <a:bodyPr wrap="square">
            <a:spAutoFit/>
          </a:bodyPr>
          <a:lstStyle/>
          <a:p>
            <a:pPr algn="just"/>
            <a:r>
              <a:rPr lang="tr-TR" dirty="0">
                <a:solidFill>
                  <a:srgbClr val="002060"/>
                </a:solidFill>
              </a:rPr>
              <a:t>	Yıkık olarak tespiti yapılmış binalar için enkaz kaldırma çalışmaları bina sahiplerince enkazın kaldırılmadığı durumda enkaz kaldırma parası yıkıntıdan elde edilecek malzeme bedelinden karşılanacak şekilde mahallin en büyük mülki idari amirinin emri ile enkazı kaldırılır. Enkazı kaldırma işlemleri tamamlanınca Enkaz Kaldırma Tutanağı doldurulur.</a:t>
            </a:r>
          </a:p>
          <a:p>
            <a:endParaRPr lang="tr-TR" dirty="0">
              <a:solidFill>
                <a:srgbClr val="002060"/>
              </a:solidFill>
            </a:endParaRPr>
          </a:p>
        </p:txBody>
      </p:sp>
      <p:pic>
        <p:nvPicPr>
          <p:cNvPr id="15" name="Resim 14">
            <a:extLst>
              <a:ext uri="{FF2B5EF4-FFF2-40B4-BE49-F238E27FC236}">
                <a16:creationId xmlns:a16="http://schemas.microsoft.com/office/drawing/2014/main" xmlns="" id="{70285EFD-88A0-4E09-8D87-44F22CF696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3959" y="1549250"/>
            <a:ext cx="3392495" cy="4873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50663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19</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5110321"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r>
              <a:rPr lang="tr-TR" dirty="0">
                <a:solidFill>
                  <a:srgbClr val="002060"/>
                </a:solidFill>
              </a:rPr>
              <a:t>Uygulama Faaliyetleri</a:t>
            </a:r>
          </a:p>
        </p:txBody>
      </p:sp>
      <p:pic>
        <p:nvPicPr>
          <p:cNvPr id="13" name="Resim 12">
            <a:extLst>
              <a:ext uri="{FF2B5EF4-FFF2-40B4-BE49-F238E27FC236}">
                <a16:creationId xmlns:a16="http://schemas.microsoft.com/office/drawing/2014/main" xmlns="" id="{A77A8097-B9B5-469D-8963-52B3B7ADBC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392" y="2708920"/>
            <a:ext cx="4188456" cy="3141342"/>
          </a:xfrm>
          <a:prstGeom prst="rect">
            <a:avLst/>
          </a:prstGeom>
        </p:spPr>
      </p:pic>
      <p:grpSp>
        <p:nvGrpSpPr>
          <p:cNvPr id="14" name="Grup 13">
            <a:extLst>
              <a:ext uri="{FF2B5EF4-FFF2-40B4-BE49-F238E27FC236}">
                <a16:creationId xmlns:a16="http://schemas.microsoft.com/office/drawing/2014/main" xmlns="" id="{C81BF58C-5BD3-4FDA-BB8A-EDAA4F1238C8}"/>
              </a:ext>
            </a:extLst>
          </p:cNvPr>
          <p:cNvGrpSpPr/>
          <p:nvPr/>
        </p:nvGrpSpPr>
        <p:grpSpPr>
          <a:xfrm>
            <a:off x="5098818" y="1996054"/>
            <a:ext cx="3774183" cy="1906818"/>
            <a:chOff x="5375058" y="4485512"/>
            <a:chExt cx="2948073" cy="1515256"/>
          </a:xfrm>
        </p:grpSpPr>
        <p:grpSp>
          <p:nvGrpSpPr>
            <p:cNvPr id="15" name="Grup 14">
              <a:extLst>
                <a:ext uri="{FF2B5EF4-FFF2-40B4-BE49-F238E27FC236}">
                  <a16:creationId xmlns:a16="http://schemas.microsoft.com/office/drawing/2014/main" xmlns="" id="{CAF92ACD-E5CD-4284-A98D-BE27B9D33DF2}"/>
                </a:ext>
              </a:extLst>
            </p:cNvPr>
            <p:cNvGrpSpPr/>
            <p:nvPr/>
          </p:nvGrpSpPr>
          <p:grpSpPr>
            <a:xfrm>
              <a:off x="5375058" y="4485512"/>
              <a:ext cx="2948073" cy="1515256"/>
              <a:chOff x="1028619" y="2699086"/>
              <a:chExt cx="2948073" cy="1515256"/>
            </a:xfrm>
          </p:grpSpPr>
          <p:sp>
            <p:nvSpPr>
              <p:cNvPr id="17" name="Metin kutusu 32">
                <a:extLst>
                  <a:ext uri="{FF2B5EF4-FFF2-40B4-BE49-F238E27FC236}">
                    <a16:creationId xmlns:a16="http://schemas.microsoft.com/office/drawing/2014/main" xmlns="" id="{9C6A8AA4-F57D-4E7E-923D-74031F1598DE}"/>
                  </a:ext>
                </a:extLst>
              </p:cNvPr>
              <p:cNvSpPr txBox="1"/>
              <p:nvPr/>
            </p:nvSpPr>
            <p:spPr>
              <a:xfrm>
                <a:off x="2505791" y="2699086"/>
                <a:ext cx="1470901" cy="269033"/>
              </a:xfrm>
              <a:prstGeom prst="rect">
                <a:avLst/>
              </a:prstGeom>
              <a:noFill/>
            </p:spPr>
            <p:txBody>
              <a:bodyPr wrap="square" rtlCol="0">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600" b="1" dirty="0">
                    <a:solidFill>
                      <a:srgbClr val="C00000"/>
                    </a:solidFill>
                    <a:effectLst>
                      <a:outerShdw blurRad="38100" dist="38100" dir="2700000" algn="tl">
                        <a:srgbClr val="000000">
                          <a:alpha val="43137"/>
                        </a:srgbClr>
                      </a:outerShdw>
                    </a:effectLst>
                  </a:rPr>
                  <a:t>312.053</a:t>
                </a:r>
              </a:p>
            </p:txBody>
          </p:sp>
          <p:grpSp>
            <p:nvGrpSpPr>
              <p:cNvPr id="18" name="Grup 17">
                <a:extLst>
                  <a:ext uri="{FF2B5EF4-FFF2-40B4-BE49-F238E27FC236}">
                    <a16:creationId xmlns:a16="http://schemas.microsoft.com/office/drawing/2014/main" xmlns="" id="{3AB2E87A-1F06-49D8-99BC-F7262065EC35}"/>
                  </a:ext>
                </a:extLst>
              </p:cNvPr>
              <p:cNvGrpSpPr/>
              <p:nvPr/>
            </p:nvGrpSpPr>
            <p:grpSpPr>
              <a:xfrm>
                <a:off x="1632132" y="2728545"/>
                <a:ext cx="848000" cy="642606"/>
                <a:chOff x="-285523" y="2886938"/>
                <a:chExt cx="848000" cy="642606"/>
              </a:xfrm>
            </p:grpSpPr>
            <p:cxnSp>
              <p:nvCxnSpPr>
                <p:cNvPr id="20" name="Düz Ok Bağlayıcısı 19">
                  <a:extLst>
                    <a:ext uri="{FF2B5EF4-FFF2-40B4-BE49-F238E27FC236}">
                      <a16:creationId xmlns:a16="http://schemas.microsoft.com/office/drawing/2014/main" xmlns="" id="{EC061333-72DE-4A5B-9748-1FF478EF7936}"/>
                    </a:ext>
                  </a:extLst>
                </p:cNvPr>
                <p:cNvCxnSpPr/>
                <p:nvPr/>
              </p:nvCxnSpPr>
              <p:spPr>
                <a:xfrm rot="1148272" flipV="1">
                  <a:off x="-261696" y="2886938"/>
                  <a:ext cx="751237" cy="271994"/>
                </a:xfrm>
                <a:prstGeom prst="straightConnector1">
                  <a:avLst/>
                </a:prstGeom>
                <a:solidFill>
                  <a:schemeClr val="bg1">
                    <a:lumMod val="85000"/>
                  </a:schemeClr>
                </a:solidFill>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xmlns="" id="{46585BCF-14B7-4029-A0FD-C5EF8A928924}"/>
                    </a:ext>
                  </a:extLst>
                </p:cNvPr>
                <p:cNvSpPr/>
                <p:nvPr/>
              </p:nvSpPr>
              <p:spPr>
                <a:xfrm rot="1148272">
                  <a:off x="389258" y="2926049"/>
                  <a:ext cx="173219" cy="16076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ln>
                      <a:solidFill>
                        <a:schemeClr val="accent1">
                          <a:lumMod val="60000"/>
                          <a:lumOff val="40000"/>
                        </a:schemeClr>
                      </a:solidFill>
                    </a:ln>
                    <a:solidFill>
                      <a:schemeClr val="accent2">
                        <a:lumMod val="50000"/>
                      </a:schemeClr>
                    </a:solidFill>
                  </a:endParaRPr>
                </a:p>
              </p:txBody>
            </p:sp>
            <p:cxnSp>
              <p:nvCxnSpPr>
                <p:cNvPr id="22" name="Düz Bağlayıcı 21">
                  <a:extLst>
                    <a:ext uri="{FF2B5EF4-FFF2-40B4-BE49-F238E27FC236}">
                      <a16:creationId xmlns:a16="http://schemas.microsoft.com/office/drawing/2014/main" xmlns="" id="{42A94139-1EA9-4EC6-89E7-2C00587B990B}"/>
                    </a:ext>
                  </a:extLst>
                </p:cNvPr>
                <p:cNvCxnSpPr/>
                <p:nvPr/>
              </p:nvCxnSpPr>
              <p:spPr>
                <a:xfrm>
                  <a:off x="-285523" y="3039058"/>
                  <a:ext cx="0" cy="490486"/>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9" name="Dikdörtgen 18">
                <a:extLst>
                  <a:ext uri="{FF2B5EF4-FFF2-40B4-BE49-F238E27FC236}">
                    <a16:creationId xmlns:a16="http://schemas.microsoft.com/office/drawing/2014/main" xmlns="" id="{B6339554-D6FA-4139-8BAC-DF7EA8270C5C}"/>
                  </a:ext>
                </a:extLst>
              </p:cNvPr>
              <p:cNvSpPr/>
              <p:nvPr/>
            </p:nvSpPr>
            <p:spPr>
              <a:xfrm>
                <a:off x="1028619" y="3691122"/>
                <a:ext cx="1155051" cy="523220"/>
              </a:xfrm>
              <a:prstGeom prst="rect">
                <a:avLst/>
              </a:prstGeom>
            </p:spPr>
            <p:txBody>
              <a:bodyPr wrap="square">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400" b="1" dirty="0">
                    <a:solidFill>
                      <a:schemeClr val="tx1">
                        <a:lumMod val="75000"/>
                        <a:lumOff val="25000"/>
                      </a:schemeClr>
                    </a:solidFill>
                    <a:effectLst>
                      <a:outerShdw blurRad="38100" dist="38100" dir="2700000" algn="tl">
                        <a:srgbClr val="000000">
                          <a:alpha val="43137"/>
                        </a:srgbClr>
                      </a:outerShdw>
                    </a:effectLst>
                  </a:rPr>
                  <a:t>YIKILACAK</a:t>
                </a:r>
              </a:p>
              <a:p>
                <a:pPr algn="ctr"/>
                <a:r>
                  <a:rPr lang="tr-TR" sz="1400" b="1" dirty="0">
                    <a:solidFill>
                      <a:schemeClr val="tx1">
                        <a:lumMod val="75000"/>
                        <a:lumOff val="25000"/>
                      </a:schemeClr>
                    </a:solidFill>
                    <a:effectLst>
                      <a:outerShdw blurRad="38100" dist="38100" dir="2700000" algn="tl">
                        <a:srgbClr val="000000">
                          <a:alpha val="43137"/>
                        </a:srgbClr>
                      </a:outerShdw>
                    </a:effectLst>
                  </a:rPr>
                  <a:t> BİNA SAYISI</a:t>
                </a:r>
                <a:endParaRPr lang="tr-TR" sz="1400" dirty="0">
                  <a:solidFill>
                    <a:schemeClr val="tx1">
                      <a:lumMod val="75000"/>
                      <a:lumOff val="25000"/>
                    </a:schemeClr>
                  </a:solidFill>
                </a:endParaRPr>
              </a:p>
            </p:txBody>
          </p:sp>
        </p:grpSp>
        <p:pic>
          <p:nvPicPr>
            <p:cNvPr id="16" name="Resim 15">
              <a:extLst>
                <a:ext uri="{FF2B5EF4-FFF2-40B4-BE49-F238E27FC236}">
                  <a16:creationId xmlns:a16="http://schemas.microsoft.com/office/drawing/2014/main" xmlns="" id="{714C59BE-01B0-48F3-810E-5096EDEEB471}"/>
                </a:ext>
              </a:extLst>
            </p:cNvPr>
            <p:cNvPicPr>
              <a:picLocks noChangeAspect="1"/>
            </p:cNvPicPr>
            <p:nvPr/>
          </p:nvPicPr>
          <p:blipFill rotWithShape="1">
            <a:blip r:embed="rId6"/>
            <a:srcRect l="4464" t="46462" r="83646" b="28714"/>
            <a:stretch/>
          </p:blipFill>
          <p:spPr>
            <a:xfrm>
              <a:off x="5628028" y="5025380"/>
              <a:ext cx="701086" cy="525814"/>
            </a:xfrm>
            <a:prstGeom prst="rect">
              <a:avLst/>
            </a:prstGeom>
            <a:noFill/>
          </p:spPr>
        </p:pic>
      </p:grpSp>
      <p:grpSp>
        <p:nvGrpSpPr>
          <p:cNvPr id="23" name="Grup 22">
            <a:extLst>
              <a:ext uri="{FF2B5EF4-FFF2-40B4-BE49-F238E27FC236}">
                <a16:creationId xmlns:a16="http://schemas.microsoft.com/office/drawing/2014/main" xmlns="" id="{6F386AAA-7B01-43A0-BF92-6B0A64EDCB49}"/>
              </a:ext>
            </a:extLst>
          </p:cNvPr>
          <p:cNvGrpSpPr/>
          <p:nvPr/>
        </p:nvGrpSpPr>
        <p:grpSpPr>
          <a:xfrm>
            <a:off x="8642319" y="1991572"/>
            <a:ext cx="4865240" cy="2288019"/>
            <a:chOff x="6900882" y="4638203"/>
            <a:chExt cx="2912765" cy="1485797"/>
          </a:xfrm>
        </p:grpSpPr>
        <p:grpSp>
          <p:nvGrpSpPr>
            <p:cNvPr id="24" name="Grup 23">
              <a:extLst>
                <a:ext uri="{FF2B5EF4-FFF2-40B4-BE49-F238E27FC236}">
                  <a16:creationId xmlns:a16="http://schemas.microsoft.com/office/drawing/2014/main" xmlns="" id="{91762857-E3E7-4DAD-A89F-8047BA9F5F86}"/>
                </a:ext>
              </a:extLst>
            </p:cNvPr>
            <p:cNvGrpSpPr/>
            <p:nvPr/>
          </p:nvGrpSpPr>
          <p:grpSpPr>
            <a:xfrm>
              <a:off x="6900882" y="4638203"/>
              <a:ext cx="2912765" cy="1485797"/>
              <a:chOff x="1028619" y="2728545"/>
              <a:chExt cx="2912765" cy="1485797"/>
            </a:xfrm>
          </p:grpSpPr>
          <p:sp>
            <p:nvSpPr>
              <p:cNvPr id="26" name="Metin kutusu 47">
                <a:extLst>
                  <a:ext uri="{FF2B5EF4-FFF2-40B4-BE49-F238E27FC236}">
                    <a16:creationId xmlns:a16="http://schemas.microsoft.com/office/drawing/2014/main" xmlns="" id="{E72FCBB1-300B-4CA4-BB7A-CF1875916B1A}"/>
                  </a:ext>
                </a:extLst>
              </p:cNvPr>
              <p:cNvSpPr txBox="1"/>
              <p:nvPr/>
            </p:nvSpPr>
            <p:spPr>
              <a:xfrm>
                <a:off x="2470483" y="2731933"/>
                <a:ext cx="1470901" cy="219851"/>
              </a:xfrm>
              <a:prstGeom prst="rect">
                <a:avLst/>
              </a:prstGeom>
              <a:noFill/>
            </p:spPr>
            <p:txBody>
              <a:bodyPr wrap="square" rtlCol="0">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600" b="1" dirty="0">
                    <a:solidFill>
                      <a:srgbClr val="C00000"/>
                    </a:solidFill>
                    <a:effectLst>
                      <a:outerShdw blurRad="38100" dist="38100" dir="2700000" algn="tl">
                        <a:srgbClr val="000000">
                          <a:alpha val="43137"/>
                        </a:srgbClr>
                      </a:outerShdw>
                    </a:effectLst>
                  </a:rPr>
                  <a:t>248.982</a:t>
                </a:r>
              </a:p>
            </p:txBody>
          </p:sp>
          <p:grpSp>
            <p:nvGrpSpPr>
              <p:cNvPr id="27" name="Grup 26">
                <a:extLst>
                  <a:ext uri="{FF2B5EF4-FFF2-40B4-BE49-F238E27FC236}">
                    <a16:creationId xmlns:a16="http://schemas.microsoft.com/office/drawing/2014/main" xmlns="" id="{577DA722-02A2-42FC-A878-E02DA10A8194}"/>
                  </a:ext>
                </a:extLst>
              </p:cNvPr>
              <p:cNvGrpSpPr/>
              <p:nvPr/>
            </p:nvGrpSpPr>
            <p:grpSpPr>
              <a:xfrm>
                <a:off x="1632132" y="2728545"/>
                <a:ext cx="848000" cy="642606"/>
                <a:chOff x="-285523" y="2886938"/>
                <a:chExt cx="848000" cy="642606"/>
              </a:xfrm>
            </p:grpSpPr>
            <p:cxnSp>
              <p:nvCxnSpPr>
                <p:cNvPr id="29" name="Düz Ok Bağlayıcısı 28">
                  <a:extLst>
                    <a:ext uri="{FF2B5EF4-FFF2-40B4-BE49-F238E27FC236}">
                      <a16:creationId xmlns:a16="http://schemas.microsoft.com/office/drawing/2014/main" xmlns="" id="{5213C666-C753-401B-81AD-48F585D7347F}"/>
                    </a:ext>
                  </a:extLst>
                </p:cNvPr>
                <p:cNvCxnSpPr/>
                <p:nvPr/>
              </p:nvCxnSpPr>
              <p:spPr>
                <a:xfrm rot="1148272" flipV="1">
                  <a:off x="-261696" y="2886938"/>
                  <a:ext cx="751237" cy="271994"/>
                </a:xfrm>
                <a:prstGeom prst="straightConnector1">
                  <a:avLst/>
                </a:prstGeom>
                <a:solidFill>
                  <a:schemeClr val="bg1">
                    <a:lumMod val="85000"/>
                  </a:schemeClr>
                </a:solidFill>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xmlns="" id="{F58B239F-1DE9-4D40-839E-1283EB48A92F}"/>
                    </a:ext>
                  </a:extLst>
                </p:cNvPr>
                <p:cNvSpPr/>
                <p:nvPr/>
              </p:nvSpPr>
              <p:spPr>
                <a:xfrm rot="1148272">
                  <a:off x="389258" y="2926049"/>
                  <a:ext cx="173219" cy="16076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ln>
                      <a:solidFill>
                        <a:schemeClr val="accent1">
                          <a:lumMod val="60000"/>
                          <a:lumOff val="40000"/>
                        </a:schemeClr>
                      </a:solidFill>
                    </a:ln>
                    <a:solidFill>
                      <a:schemeClr val="accent2">
                        <a:lumMod val="50000"/>
                      </a:schemeClr>
                    </a:solidFill>
                  </a:endParaRPr>
                </a:p>
              </p:txBody>
            </p:sp>
            <p:cxnSp>
              <p:nvCxnSpPr>
                <p:cNvPr id="31" name="Düz Bağlayıcı 30">
                  <a:extLst>
                    <a:ext uri="{FF2B5EF4-FFF2-40B4-BE49-F238E27FC236}">
                      <a16:creationId xmlns:a16="http://schemas.microsoft.com/office/drawing/2014/main" xmlns="" id="{9D093007-D6B7-41FB-B47E-EF85655592BA}"/>
                    </a:ext>
                  </a:extLst>
                </p:cNvPr>
                <p:cNvCxnSpPr/>
                <p:nvPr/>
              </p:nvCxnSpPr>
              <p:spPr>
                <a:xfrm>
                  <a:off x="-285523" y="3039058"/>
                  <a:ext cx="0" cy="490486"/>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8" name="Dikdörtgen 27">
                <a:extLst>
                  <a:ext uri="{FF2B5EF4-FFF2-40B4-BE49-F238E27FC236}">
                    <a16:creationId xmlns:a16="http://schemas.microsoft.com/office/drawing/2014/main" xmlns="" id="{6D107922-69B3-4B23-AB94-440A604A9FD4}"/>
                  </a:ext>
                </a:extLst>
              </p:cNvPr>
              <p:cNvSpPr/>
              <p:nvPr/>
            </p:nvSpPr>
            <p:spPr>
              <a:xfrm>
                <a:off x="1028619" y="3691122"/>
                <a:ext cx="1155051" cy="523220"/>
              </a:xfrm>
              <a:prstGeom prst="rect">
                <a:avLst/>
              </a:prstGeom>
            </p:spPr>
            <p:txBody>
              <a:bodyPr wrap="square">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400" b="1" dirty="0">
                    <a:solidFill>
                      <a:schemeClr val="tx1">
                        <a:lumMod val="75000"/>
                        <a:lumOff val="25000"/>
                      </a:schemeClr>
                    </a:solidFill>
                    <a:effectLst>
                      <a:outerShdw blurRad="38100" dist="38100" dir="2700000" algn="tl">
                        <a:srgbClr val="000000">
                          <a:alpha val="43137"/>
                        </a:srgbClr>
                      </a:outerShdw>
                    </a:effectLst>
                  </a:rPr>
                  <a:t>YIKILAN BİNA SAYISI</a:t>
                </a:r>
                <a:endParaRPr lang="tr-TR" sz="1400" dirty="0">
                  <a:solidFill>
                    <a:schemeClr val="tx1">
                      <a:lumMod val="75000"/>
                      <a:lumOff val="25000"/>
                    </a:schemeClr>
                  </a:solidFill>
                </a:endParaRPr>
              </a:p>
            </p:txBody>
          </p:sp>
        </p:grpSp>
        <p:pic>
          <p:nvPicPr>
            <p:cNvPr id="25" name="Resim 24">
              <a:extLst>
                <a:ext uri="{FF2B5EF4-FFF2-40B4-BE49-F238E27FC236}">
                  <a16:creationId xmlns:a16="http://schemas.microsoft.com/office/drawing/2014/main" xmlns="" id="{CFF94653-F888-4E6C-B5DF-55489D2E829D}"/>
                </a:ext>
              </a:extLst>
            </p:cNvPr>
            <p:cNvPicPr>
              <a:picLocks noChangeAspect="1"/>
            </p:cNvPicPr>
            <p:nvPr/>
          </p:nvPicPr>
          <p:blipFill rotWithShape="1">
            <a:blip r:embed="rId6"/>
            <a:srcRect l="57166" t="45318" r="24313" b="27312"/>
            <a:stretch/>
          </p:blipFill>
          <p:spPr>
            <a:xfrm>
              <a:off x="7058517" y="5126949"/>
              <a:ext cx="891755" cy="473401"/>
            </a:xfrm>
            <a:prstGeom prst="rect">
              <a:avLst/>
            </a:prstGeom>
            <a:noFill/>
          </p:spPr>
        </p:pic>
      </p:grpSp>
      <p:grpSp>
        <p:nvGrpSpPr>
          <p:cNvPr id="32" name="Grup 31">
            <a:extLst>
              <a:ext uri="{FF2B5EF4-FFF2-40B4-BE49-F238E27FC236}">
                <a16:creationId xmlns:a16="http://schemas.microsoft.com/office/drawing/2014/main" xmlns="" id="{650B3618-22DC-4F26-B185-514F76D07995}"/>
              </a:ext>
            </a:extLst>
          </p:cNvPr>
          <p:cNvGrpSpPr/>
          <p:nvPr/>
        </p:nvGrpSpPr>
        <p:grpSpPr>
          <a:xfrm>
            <a:off x="6206344" y="4194053"/>
            <a:ext cx="5333314" cy="2412238"/>
            <a:chOff x="8386478" y="4707359"/>
            <a:chExt cx="3114121" cy="1455289"/>
          </a:xfrm>
        </p:grpSpPr>
        <p:grpSp>
          <p:nvGrpSpPr>
            <p:cNvPr id="33" name="Grup 32">
              <a:extLst>
                <a:ext uri="{FF2B5EF4-FFF2-40B4-BE49-F238E27FC236}">
                  <a16:creationId xmlns:a16="http://schemas.microsoft.com/office/drawing/2014/main" xmlns="" id="{9BE80B3C-96D0-476F-BF2D-AC1AD59CF251}"/>
                </a:ext>
              </a:extLst>
            </p:cNvPr>
            <p:cNvGrpSpPr/>
            <p:nvPr/>
          </p:nvGrpSpPr>
          <p:grpSpPr>
            <a:xfrm>
              <a:off x="8386478" y="4707359"/>
              <a:ext cx="3114121" cy="1455289"/>
              <a:chOff x="876056" y="2726437"/>
              <a:chExt cx="3114121" cy="1455289"/>
            </a:xfrm>
          </p:grpSpPr>
          <p:sp>
            <p:nvSpPr>
              <p:cNvPr id="35" name="Metin kutusu 61">
                <a:extLst>
                  <a:ext uri="{FF2B5EF4-FFF2-40B4-BE49-F238E27FC236}">
                    <a16:creationId xmlns:a16="http://schemas.microsoft.com/office/drawing/2014/main" xmlns="" id="{3CBA7321-25F4-4753-B0EC-915947206553}"/>
                  </a:ext>
                </a:extLst>
              </p:cNvPr>
              <p:cNvSpPr txBox="1"/>
              <p:nvPr/>
            </p:nvSpPr>
            <p:spPr>
              <a:xfrm>
                <a:off x="2519276" y="2726437"/>
                <a:ext cx="1470901" cy="204248"/>
              </a:xfrm>
              <a:prstGeom prst="rect">
                <a:avLst/>
              </a:prstGeom>
              <a:noFill/>
            </p:spPr>
            <p:txBody>
              <a:bodyPr wrap="square" rtlCol="0">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600" b="1" dirty="0">
                    <a:solidFill>
                      <a:srgbClr val="C00000"/>
                    </a:solidFill>
                    <a:effectLst>
                      <a:outerShdw blurRad="38100" dist="38100" dir="2700000" algn="tl">
                        <a:srgbClr val="000000">
                          <a:alpha val="43137"/>
                        </a:srgbClr>
                      </a:outerShdw>
                    </a:effectLst>
                  </a:rPr>
                  <a:t>63.071</a:t>
                </a:r>
              </a:p>
            </p:txBody>
          </p:sp>
          <p:grpSp>
            <p:nvGrpSpPr>
              <p:cNvPr id="36" name="Grup 35">
                <a:extLst>
                  <a:ext uri="{FF2B5EF4-FFF2-40B4-BE49-F238E27FC236}">
                    <a16:creationId xmlns:a16="http://schemas.microsoft.com/office/drawing/2014/main" xmlns="" id="{F43AB15B-18E7-4C23-BB2E-241883B82C6F}"/>
                  </a:ext>
                </a:extLst>
              </p:cNvPr>
              <p:cNvGrpSpPr/>
              <p:nvPr/>
            </p:nvGrpSpPr>
            <p:grpSpPr>
              <a:xfrm>
                <a:off x="1632132" y="2728545"/>
                <a:ext cx="848000" cy="642606"/>
                <a:chOff x="-285523" y="2886938"/>
                <a:chExt cx="848000" cy="642606"/>
              </a:xfrm>
            </p:grpSpPr>
            <p:cxnSp>
              <p:nvCxnSpPr>
                <p:cNvPr id="38" name="Düz Ok Bağlayıcısı 37">
                  <a:extLst>
                    <a:ext uri="{FF2B5EF4-FFF2-40B4-BE49-F238E27FC236}">
                      <a16:creationId xmlns:a16="http://schemas.microsoft.com/office/drawing/2014/main" xmlns="" id="{56321319-71B7-4731-8874-80572E24ED63}"/>
                    </a:ext>
                  </a:extLst>
                </p:cNvPr>
                <p:cNvCxnSpPr/>
                <p:nvPr/>
              </p:nvCxnSpPr>
              <p:spPr>
                <a:xfrm rot="1148272" flipV="1">
                  <a:off x="-261696" y="2886938"/>
                  <a:ext cx="751237" cy="271994"/>
                </a:xfrm>
                <a:prstGeom prst="straightConnector1">
                  <a:avLst/>
                </a:prstGeom>
                <a:solidFill>
                  <a:schemeClr val="bg1">
                    <a:lumMod val="85000"/>
                  </a:schemeClr>
                </a:solidFill>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xmlns="" id="{0FA8F27B-BA6E-43E0-968A-5AFD838545F0}"/>
                    </a:ext>
                  </a:extLst>
                </p:cNvPr>
                <p:cNvSpPr/>
                <p:nvPr/>
              </p:nvSpPr>
              <p:spPr>
                <a:xfrm rot="1148272">
                  <a:off x="389258" y="2926049"/>
                  <a:ext cx="173219" cy="16076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ln>
                      <a:solidFill>
                        <a:schemeClr val="accent1">
                          <a:lumMod val="60000"/>
                          <a:lumOff val="40000"/>
                        </a:schemeClr>
                      </a:solidFill>
                    </a:ln>
                    <a:solidFill>
                      <a:schemeClr val="accent2">
                        <a:lumMod val="50000"/>
                      </a:schemeClr>
                    </a:solidFill>
                  </a:endParaRPr>
                </a:p>
              </p:txBody>
            </p:sp>
            <p:cxnSp>
              <p:nvCxnSpPr>
                <p:cNvPr id="40" name="Düz Bağlayıcı 39">
                  <a:extLst>
                    <a:ext uri="{FF2B5EF4-FFF2-40B4-BE49-F238E27FC236}">
                      <a16:creationId xmlns:a16="http://schemas.microsoft.com/office/drawing/2014/main" xmlns="" id="{6DE5165D-57FC-4993-BC0B-0F760F26B3AA}"/>
                    </a:ext>
                  </a:extLst>
                </p:cNvPr>
                <p:cNvCxnSpPr/>
                <p:nvPr/>
              </p:nvCxnSpPr>
              <p:spPr>
                <a:xfrm>
                  <a:off x="-285523" y="3039058"/>
                  <a:ext cx="0" cy="490486"/>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7" name="Dikdörtgen 36">
                <a:extLst>
                  <a:ext uri="{FF2B5EF4-FFF2-40B4-BE49-F238E27FC236}">
                    <a16:creationId xmlns:a16="http://schemas.microsoft.com/office/drawing/2014/main" xmlns="" id="{FBD65C86-DB28-483D-B012-F04E193BADA4}"/>
                  </a:ext>
                </a:extLst>
              </p:cNvPr>
              <p:cNvSpPr/>
              <p:nvPr/>
            </p:nvSpPr>
            <p:spPr>
              <a:xfrm>
                <a:off x="876056" y="3658506"/>
                <a:ext cx="1837592" cy="523220"/>
              </a:xfrm>
              <a:prstGeom prst="rect">
                <a:avLst/>
              </a:prstGeom>
            </p:spPr>
            <p:txBody>
              <a:bodyPr wrap="square">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1400" b="1" dirty="0">
                    <a:solidFill>
                      <a:schemeClr val="tx1">
                        <a:lumMod val="75000"/>
                        <a:lumOff val="25000"/>
                      </a:schemeClr>
                    </a:solidFill>
                    <a:effectLst>
                      <a:outerShdw blurRad="38100" dist="38100" dir="2700000" algn="tl">
                        <a:srgbClr val="000000">
                          <a:alpha val="43137"/>
                        </a:srgbClr>
                      </a:outerShdw>
                    </a:effectLst>
                  </a:rPr>
                  <a:t>YIKIM SÜRECİ DEVAM EDEN BİNA SAYISI</a:t>
                </a:r>
                <a:endParaRPr lang="tr-TR" sz="1400" dirty="0">
                  <a:solidFill>
                    <a:schemeClr val="tx1">
                      <a:lumMod val="75000"/>
                      <a:lumOff val="25000"/>
                    </a:schemeClr>
                  </a:solidFill>
                </a:endParaRPr>
              </a:p>
            </p:txBody>
          </p:sp>
        </p:grpSp>
        <p:pic>
          <p:nvPicPr>
            <p:cNvPr id="34" name="Resim 33">
              <a:extLst>
                <a:ext uri="{FF2B5EF4-FFF2-40B4-BE49-F238E27FC236}">
                  <a16:creationId xmlns:a16="http://schemas.microsoft.com/office/drawing/2014/main" xmlns="" id="{4784F1D1-FDA1-4BD6-A823-DC5D064076CF}"/>
                </a:ext>
              </a:extLst>
            </p:cNvPr>
            <p:cNvPicPr>
              <a:picLocks noChangeAspect="1"/>
            </p:cNvPicPr>
            <p:nvPr/>
          </p:nvPicPr>
          <p:blipFill rotWithShape="1">
            <a:blip r:embed="rId6"/>
            <a:srcRect l="33763" t="47721" r="52746" b="26819"/>
            <a:stretch/>
          </p:blipFill>
          <p:spPr>
            <a:xfrm>
              <a:off x="8782739" y="5063535"/>
              <a:ext cx="878623" cy="595675"/>
            </a:xfrm>
            <a:prstGeom prst="rect">
              <a:avLst/>
            </a:prstGeom>
            <a:noFill/>
          </p:spPr>
        </p:pic>
      </p:grpSp>
    </p:spTree>
    <p:extLst>
      <p:ext uri="{BB962C8B-B14F-4D97-AF65-F5344CB8AC3E}">
        <p14:creationId xmlns:p14="http://schemas.microsoft.com/office/powerpoint/2010/main" val="27895275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2</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8529661" y="548680"/>
            <a:ext cx="1765227" cy="461665"/>
          </a:xfrm>
          <a:prstGeom prst="rect">
            <a:avLst/>
          </a:prstGeom>
        </p:spPr>
        <p:txBody>
          <a:bodyPr wrap="none">
            <a:spAutoFit/>
          </a:bodyPr>
          <a:lstStyle/>
          <a:p>
            <a:pPr algn="ctr"/>
            <a:r>
              <a:rPr lang="tr-TR" sz="2400" b="1" dirty="0">
                <a:solidFill>
                  <a:schemeClr val="bg1"/>
                </a:solidFill>
              </a:rPr>
              <a:t>SUNU PLANI</a:t>
            </a:r>
            <a:endParaRPr lang="tr-TR" sz="2400" b="1" dirty="0">
              <a:solidFill>
                <a:schemeClr val="bg1"/>
              </a:solidFill>
              <a:effectLst>
                <a:outerShdw blurRad="38100" dist="38100" dir="2700000" algn="tl">
                  <a:srgbClr val="000000">
                    <a:alpha val="43137"/>
                  </a:srgbClr>
                </a:outerShdw>
              </a:effectLst>
            </a:endParaRPr>
          </a:p>
        </p:txBody>
      </p:sp>
      <p:graphicFrame>
        <p:nvGraphicFramePr>
          <p:cNvPr id="13" name="Diyagram 12">
            <a:extLst>
              <a:ext uri="{FF2B5EF4-FFF2-40B4-BE49-F238E27FC236}">
                <a16:creationId xmlns:a16="http://schemas.microsoft.com/office/drawing/2014/main" xmlns="" id="{281BBE99-ECC0-4F6E-9D76-91347466E2BA}"/>
              </a:ext>
            </a:extLst>
          </p:cNvPr>
          <p:cNvGraphicFramePr/>
          <p:nvPr>
            <p:extLst>
              <p:ext uri="{D42A27DB-BD31-4B8C-83A1-F6EECF244321}">
                <p14:modId xmlns:p14="http://schemas.microsoft.com/office/powerpoint/2010/main" val="577351484"/>
              </p:ext>
            </p:extLst>
          </p:nvPr>
        </p:nvGraphicFramePr>
        <p:xfrm>
          <a:off x="1991544" y="1969627"/>
          <a:ext cx="8396654" cy="39654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539536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20</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5110321"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pic>
        <p:nvPicPr>
          <p:cNvPr id="8" name="Resim 7">
            <a:extLst>
              <a:ext uri="{FF2B5EF4-FFF2-40B4-BE49-F238E27FC236}">
                <a16:creationId xmlns:a16="http://schemas.microsoft.com/office/drawing/2014/main" xmlns="" id="{BD21D171-5492-F09B-FC77-2AC9C4C8843A}"/>
              </a:ext>
            </a:extLst>
          </p:cNvPr>
          <p:cNvPicPr>
            <a:picLocks noChangeAspect="1"/>
          </p:cNvPicPr>
          <p:nvPr/>
        </p:nvPicPr>
        <p:blipFill>
          <a:blip r:embed="rId5"/>
          <a:stretch>
            <a:fillRect/>
          </a:stretch>
        </p:blipFill>
        <p:spPr>
          <a:xfrm>
            <a:off x="1152128" y="1466936"/>
            <a:ext cx="9793088" cy="5150087"/>
          </a:xfrm>
          <a:prstGeom prst="rect">
            <a:avLst/>
          </a:prstGeom>
        </p:spPr>
      </p:pic>
    </p:spTree>
    <p:extLst>
      <p:ext uri="{BB962C8B-B14F-4D97-AF65-F5344CB8AC3E}">
        <p14:creationId xmlns:p14="http://schemas.microsoft.com/office/powerpoint/2010/main" val="36856936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21</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5110321"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8" name="Metin kutusu 7"/>
          <p:cNvSpPr txBox="1"/>
          <p:nvPr/>
        </p:nvSpPr>
        <p:spPr>
          <a:xfrm>
            <a:off x="685800" y="1468315"/>
            <a:ext cx="10577146" cy="369332"/>
          </a:xfrm>
          <a:prstGeom prst="rect">
            <a:avLst/>
          </a:prstGeom>
          <a:noFill/>
        </p:spPr>
        <p:txBody>
          <a:bodyPr wrap="square" rtlCol="0">
            <a:spAutoFit/>
          </a:bodyPr>
          <a:lstStyle/>
          <a:p>
            <a:pPr lvl="1" algn="just"/>
            <a:r>
              <a:rPr lang="tr-TR" dirty="0"/>
              <a:t>	</a:t>
            </a:r>
          </a:p>
        </p:txBody>
      </p:sp>
      <p:cxnSp>
        <p:nvCxnSpPr>
          <p:cNvPr id="9" name="Düz Bağlayıcı 8"/>
          <p:cNvCxnSpPr/>
          <p:nvPr/>
        </p:nvCxnSpPr>
        <p:spPr>
          <a:xfrm>
            <a:off x="2680801" y="4356613"/>
            <a:ext cx="868206" cy="0"/>
          </a:xfrm>
          <a:prstGeom prst="line">
            <a:avLst/>
          </a:prstGeom>
          <a:ln w="60325" cmpd="sng"/>
        </p:spPr>
        <p:style>
          <a:lnRef idx="1">
            <a:schemeClr val="accent1"/>
          </a:lnRef>
          <a:fillRef idx="0">
            <a:schemeClr val="accent1"/>
          </a:fillRef>
          <a:effectRef idx="0">
            <a:schemeClr val="accent1"/>
          </a:effectRef>
          <a:fontRef idx="minor">
            <a:schemeClr val="tx1"/>
          </a:fontRef>
        </p:style>
      </p:cxnSp>
      <p:cxnSp>
        <p:nvCxnSpPr>
          <p:cNvPr id="10" name="Düz Ok Bağlayıcısı 9"/>
          <p:cNvCxnSpPr/>
          <p:nvPr/>
        </p:nvCxnSpPr>
        <p:spPr>
          <a:xfrm>
            <a:off x="4353181" y="4325262"/>
            <a:ext cx="0" cy="1999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Yuvarlatılmış Dikdörtgen 10"/>
          <p:cNvSpPr/>
          <p:nvPr/>
        </p:nvSpPr>
        <p:spPr>
          <a:xfrm>
            <a:off x="1784811" y="4514383"/>
            <a:ext cx="1763778" cy="281324"/>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chemeClr val="tx1"/>
                </a:solidFill>
              </a:rPr>
              <a:t>YIKIM VE ENKAZ KALDIRMA İŞ VE İŞLEMLERİ</a:t>
            </a:r>
          </a:p>
        </p:txBody>
      </p:sp>
      <p:sp>
        <p:nvSpPr>
          <p:cNvPr id="12" name="Yuvarlatılmış Dikdörtgen 11"/>
          <p:cNvSpPr/>
          <p:nvPr/>
        </p:nvSpPr>
        <p:spPr>
          <a:xfrm>
            <a:off x="3671985" y="4500663"/>
            <a:ext cx="1622775" cy="281324"/>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chemeClr val="tx1"/>
                </a:solidFill>
              </a:rPr>
              <a:t>KOORDİNASYON</a:t>
            </a:r>
          </a:p>
        </p:txBody>
      </p:sp>
      <p:sp>
        <p:nvSpPr>
          <p:cNvPr id="13" name="Yuvarlatılmış Dikdörtgen 12"/>
          <p:cNvSpPr/>
          <p:nvPr/>
        </p:nvSpPr>
        <p:spPr>
          <a:xfrm>
            <a:off x="1787615" y="4827868"/>
            <a:ext cx="1760974" cy="438517"/>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chemeClr val="tx1"/>
                </a:solidFill>
              </a:rPr>
              <a:t>BAKANLIĞIMIZ (KENTSEL DÖNÜŞÜM BAŞKANLIĞI)</a:t>
            </a:r>
          </a:p>
        </p:txBody>
      </p:sp>
      <p:sp>
        <p:nvSpPr>
          <p:cNvPr id="14" name="Yuvarlatılmış Dikdörtgen 13"/>
          <p:cNvSpPr/>
          <p:nvPr/>
        </p:nvSpPr>
        <p:spPr>
          <a:xfrm>
            <a:off x="1781790" y="5781056"/>
            <a:ext cx="1755916" cy="621192"/>
          </a:xfrm>
          <a:prstGeom prst="roundRect">
            <a:avLst/>
          </a:prstGeom>
          <a:solidFill>
            <a:srgbClr val="D6DC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b="1" dirty="0">
                <a:solidFill>
                  <a:schemeClr val="tx1"/>
                </a:solidFill>
              </a:rPr>
              <a:t>ÇEVRE, ŞEHİRCİLİK VE İKLİM DEĞİŞİKLİĞİ İL MÜDÜRLÜKLERİMİZDEN GÖREVLENDİRİLEN KOORDİNATÖR İL MÜDÜRLERİ VE PERSONELLERİ</a:t>
            </a:r>
          </a:p>
        </p:txBody>
      </p:sp>
      <p:sp>
        <p:nvSpPr>
          <p:cNvPr id="15" name="Yuvarlatılmış Dikdörtgen 14"/>
          <p:cNvSpPr/>
          <p:nvPr/>
        </p:nvSpPr>
        <p:spPr>
          <a:xfrm>
            <a:off x="1804037" y="5314208"/>
            <a:ext cx="1753528" cy="42223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chemeClr val="tx1"/>
                </a:solidFill>
              </a:rPr>
              <a:t>KOORDİNATÖR VALİ VE KAYMAKAMLAR</a:t>
            </a:r>
          </a:p>
        </p:txBody>
      </p:sp>
      <p:sp>
        <p:nvSpPr>
          <p:cNvPr id="16" name="Yuvarlatılmış Dikdörtgen 15"/>
          <p:cNvSpPr/>
          <p:nvPr/>
        </p:nvSpPr>
        <p:spPr>
          <a:xfrm>
            <a:off x="3681413" y="4822055"/>
            <a:ext cx="1622775" cy="44433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chemeClr val="tx1"/>
                </a:solidFill>
              </a:rPr>
              <a:t>BAKANLIĞIMIZ (YAPI İŞLERİ GENEL MÜDÜRLÜĞÜ)</a:t>
            </a:r>
          </a:p>
        </p:txBody>
      </p:sp>
      <p:cxnSp>
        <p:nvCxnSpPr>
          <p:cNvPr id="17" name="Düz Ok Bağlayıcısı 16"/>
          <p:cNvCxnSpPr/>
          <p:nvPr/>
        </p:nvCxnSpPr>
        <p:spPr>
          <a:xfrm>
            <a:off x="2680801" y="4323928"/>
            <a:ext cx="0" cy="1999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Düz Bağlayıcı 17"/>
          <p:cNvCxnSpPr/>
          <p:nvPr/>
        </p:nvCxnSpPr>
        <p:spPr>
          <a:xfrm>
            <a:off x="3549007" y="4356613"/>
            <a:ext cx="804174" cy="0"/>
          </a:xfrm>
          <a:prstGeom prst="line">
            <a:avLst/>
          </a:prstGeom>
          <a:ln w="60325" cmpd="sng"/>
        </p:spPr>
        <p:style>
          <a:lnRef idx="1">
            <a:schemeClr val="accent1"/>
          </a:lnRef>
          <a:fillRef idx="0">
            <a:schemeClr val="accent1"/>
          </a:fillRef>
          <a:effectRef idx="0">
            <a:schemeClr val="accent1"/>
          </a:effectRef>
          <a:fontRef idx="minor">
            <a:schemeClr val="tx1"/>
          </a:fontRef>
        </p:style>
      </p:cxnSp>
      <p:sp>
        <p:nvSpPr>
          <p:cNvPr id="19" name="Yuvarlatılmış Dikdörtgen 18"/>
          <p:cNvSpPr/>
          <p:nvPr/>
        </p:nvSpPr>
        <p:spPr>
          <a:xfrm>
            <a:off x="1792673" y="3939692"/>
            <a:ext cx="3528392" cy="33274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t>ACİL YIKTIRILACAK/YIKIK BİNALARA İLİŞKİN YIKIM VE ENKAZ KALDIRMA İŞ VE İŞLEMLERİ</a:t>
            </a:r>
            <a:endParaRPr lang="tr-TR" sz="1200" b="1" dirty="0">
              <a:solidFill>
                <a:srgbClr val="FF0000"/>
              </a:solidFill>
            </a:endParaRPr>
          </a:p>
        </p:txBody>
      </p:sp>
      <p:cxnSp>
        <p:nvCxnSpPr>
          <p:cNvPr id="20" name="Düz Bağlayıcı 19"/>
          <p:cNvCxnSpPr/>
          <p:nvPr/>
        </p:nvCxnSpPr>
        <p:spPr>
          <a:xfrm>
            <a:off x="7444514" y="4356613"/>
            <a:ext cx="868206" cy="0"/>
          </a:xfrm>
          <a:prstGeom prst="line">
            <a:avLst/>
          </a:prstGeom>
          <a:ln w="60325" cmpd="sng"/>
        </p:spPr>
        <p:style>
          <a:lnRef idx="1">
            <a:schemeClr val="accent1"/>
          </a:lnRef>
          <a:fillRef idx="0">
            <a:schemeClr val="accent1"/>
          </a:fillRef>
          <a:effectRef idx="0">
            <a:schemeClr val="accent1"/>
          </a:effectRef>
          <a:fontRef idx="minor">
            <a:schemeClr val="tx1"/>
          </a:fontRef>
        </p:style>
      </p:cxnSp>
      <p:cxnSp>
        <p:nvCxnSpPr>
          <p:cNvPr id="21" name="Düz Ok Bağlayıcısı 20"/>
          <p:cNvCxnSpPr/>
          <p:nvPr/>
        </p:nvCxnSpPr>
        <p:spPr>
          <a:xfrm>
            <a:off x="9116894" y="4325262"/>
            <a:ext cx="0" cy="1999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Yuvarlatılmış Dikdörtgen 21"/>
          <p:cNvSpPr/>
          <p:nvPr/>
        </p:nvSpPr>
        <p:spPr>
          <a:xfrm>
            <a:off x="6548524" y="4514383"/>
            <a:ext cx="1763778" cy="281324"/>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chemeClr val="tx1"/>
                </a:solidFill>
              </a:rPr>
              <a:t>YIKIM VE ENKAZ KALDIRMA İŞ VE İŞLEMLERİ</a:t>
            </a:r>
          </a:p>
        </p:txBody>
      </p:sp>
      <p:sp>
        <p:nvSpPr>
          <p:cNvPr id="23" name="Yuvarlatılmış Dikdörtgen 22"/>
          <p:cNvSpPr/>
          <p:nvPr/>
        </p:nvSpPr>
        <p:spPr>
          <a:xfrm>
            <a:off x="8435698" y="4500663"/>
            <a:ext cx="1622775" cy="281324"/>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chemeClr val="tx1"/>
                </a:solidFill>
              </a:rPr>
              <a:t>KOORDİNASYON</a:t>
            </a:r>
          </a:p>
        </p:txBody>
      </p:sp>
      <p:sp>
        <p:nvSpPr>
          <p:cNvPr id="24" name="Yuvarlatılmış Dikdörtgen 23"/>
          <p:cNvSpPr/>
          <p:nvPr/>
        </p:nvSpPr>
        <p:spPr>
          <a:xfrm>
            <a:off x="6551328" y="4827868"/>
            <a:ext cx="1760974" cy="438517"/>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chemeClr val="tx1"/>
                </a:solidFill>
              </a:rPr>
              <a:t>YEREL DÜZEY AFET ENKAZ KALDIRMA GRUBU</a:t>
            </a:r>
          </a:p>
        </p:txBody>
      </p:sp>
      <p:sp>
        <p:nvSpPr>
          <p:cNvPr id="25" name="Yuvarlatılmış Dikdörtgen 24"/>
          <p:cNvSpPr/>
          <p:nvPr/>
        </p:nvSpPr>
        <p:spPr>
          <a:xfrm>
            <a:off x="6722846" y="5314209"/>
            <a:ext cx="1589456" cy="31132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İLGİLİ VALİ VE KAYMAKAMLAR</a:t>
            </a:r>
          </a:p>
        </p:txBody>
      </p:sp>
      <p:sp>
        <p:nvSpPr>
          <p:cNvPr id="26" name="Yuvarlatılmış Dikdörtgen 25"/>
          <p:cNvSpPr/>
          <p:nvPr/>
        </p:nvSpPr>
        <p:spPr>
          <a:xfrm>
            <a:off x="8445126" y="4822055"/>
            <a:ext cx="1622775" cy="44433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chemeClr val="tx1"/>
                </a:solidFill>
              </a:rPr>
              <a:t>BAKANLIĞIMIZ (YAPI İŞLERİ GENEL MÜDÜRLÜĞÜ)</a:t>
            </a:r>
          </a:p>
        </p:txBody>
      </p:sp>
      <p:cxnSp>
        <p:nvCxnSpPr>
          <p:cNvPr id="27" name="Düz Ok Bağlayıcısı 26"/>
          <p:cNvCxnSpPr/>
          <p:nvPr/>
        </p:nvCxnSpPr>
        <p:spPr>
          <a:xfrm>
            <a:off x="7444514" y="4323928"/>
            <a:ext cx="0" cy="1999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Düz Bağlayıcı 27"/>
          <p:cNvCxnSpPr/>
          <p:nvPr/>
        </p:nvCxnSpPr>
        <p:spPr>
          <a:xfrm>
            <a:off x="8312720" y="4356613"/>
            <a:ext cx="804174" cy="0"/>
          </a:xfrm>
          <a:prstGeom prst="line">
            <a:avLst/>
          </a:prstGeom>
          <a:ln w="60325" cmpd="sng"/>
        </p:spPr>
        <p:style>
          <a:lnRef idx="1">
            <a:schemeClr val="accent1"/>
          </a:lnRef>
          <a:fillRef idx="0">
            <a:schemeClr val="accent1"/>
          </a:fillRef>
          <a:effectRef idx="0">
            <a:schemeClr val="accent1"/>
          </a:effectRef>
          <a:fontRef idx="minor">
            <a:schemeClr val="tx1"/>
          </a:fontRef>
        </p:style>
      </p:cxnSp>
      <p:sp>
        <p:nvSpPr>
          <p:cNvPr id="29" name="Yuvarlatılmış Dikdörtgen 28"/>
          <p:cNvSpPr/>
          <p:nvPr/>
        </p:nvSpPr>
        <p:spPr>
          <a:xfrm>
            <a:off x="6556386" y="3939692"/>
            <a:ext cx="3528392" cy="33274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t>AĞIR HASARLI BİNALARA İLİŞKİN YIKIM VE ENKAZ KALDIRMA İŞ VE İŞLEMLERİ</a:t>
            </a:r>
            <a:endParaRPr lang="tr-TR" sz="1200" b="1" dirty="0">
              <a:solidFill>
                <a:srgbClr val="FF0000"/>
              </a:solidFill>
            </a:endParaRPr>
          </a:p>
        </p:txBody>
      </p:sp>
      <p:cxnSp>
        <p:nvCxnSpPr>
          <p:cNvPr id="30" name="Düz Bağlayıcı 29"/>
          <p:cNvCxnSpPr/>
          <p:nvPr/>
        </p:nvCxnSpPr>
        <p:spPr>
          <a:xfrm flipV="1">
            <a:off x="6594761" y="5248908"/>
            <a:ext cx="350" cy="552829"/>
          </a:xfrm>
          <a:prstGeom prst="line">
            <a:avLst/>
          </a:prstGeom>
          <a:ln w="60325" cmpd="sng"/>
        </p:spPr>
        <p:style>
          <a:lnRef idx="1">
            <a:schemeClr val="accent1"/>
          </a:lnRef>
          <a:fillRef idx="0">
            <a:schemeClr val="accent1"/>
          </a:fillRef>
          <a:effectRef idx="0">
            <a:schemeClr val="accent1"/>
          </a:effectRef>
          <a:fontRef idx="minor">
            <a:schemeClr val="tx1"/>
          </a:fontRef>
        </p:style>
      </p:cxnSp>
      <p:cxnSp>
        <p:nvCxnSpPr>
          <p:cNvPr id="31" name="Düz Ok Bağlayıcısı 30"/>
          <p:cNvCxnSpPr/>
          <p:nvPr/>
        </p:nvCxnSpPr>
        <p:spPr>
          <a:xfrm rot="16200000">
            <a:off x="6694741" y="5390173"/>
            <a:ext cx="0" cy="1999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Düz Bağlayıcı 31"/>
          <p:cNvCxnSpPr/>
          <p:nvPr/>
        </p:nvCxnSpPr>
        <p:spPr>
          <a:xfrm flipV="1">
            <a:off x="6599504" y="5781056"/>
            <a:ext cx="350" cy="552829"/>
          </a:xfrm>
          <a:prstGeom prst="line">
            <a:avLst/>
          </a:prstGeom>
          <a:ln w="60325" cmpd="sng"/>
        </p:spPr>
        <p:style>
          <a:lnRef idx="1">
            <a:schemeClr val="accent1"/>
          </a:lnRef>
          <a:fillRef idx="0">
            <a:schemeClr val="accent1"/>
          </a:fillRef>
          <a:effectRef idx="0">
            <a:schemeClr val="accent1"/>
          </a:effectRef>
          <a:fontRef idx="minor">
            <a:schemeClr val="tx1"/>
          </a:fontRef>
        </p:style>
      </p:cxnSp>
      <p:sp>
        <p:nvSpPr>
          <p:cNvPr id="33" name="Yuvarlatılmış Dikdörtgen 32"/>
          <p:cNvSpPr/>
          <p:nvPr/>
        </p:nvSpPr>
        <p:spPr>
          <a:xfrm>
            <a:off x="6732139" y="5670584"/>
            <a:ext cx="1589456" cy="31132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İLGİLİ BELEDİYELER</a:t>
            </a:r>
          </a:p>
        </p:txBody>
      </p:sp>
      <p:cxnSp>
        <p:nvCxnSpPr>
          <p:cNvPr id="34" name="Düz Ok Bağlayıcısı 33"/>
          <p:cNvCxnSpPr/>
          <p:nvPr/>
        </p:nvCxnSpPr>
        <p:spPr>
          <a:xfrm rot="16200000">
            <a:off x="6694741" y="5746170"/>
            <a:ext cx="0" cy="1999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Yuvarlatılmış Dikdörtgen 34"/>
          <p:cNvSpPr/>
          <p:nvPr/>
        </p:nvSpPr>
        <p:spPr>
          <a:xfrm>
            <a:off x="6732139" y="6033526"/>
            <a:ext cx="1589456" cy="31132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İL ÖZEL İDARELERİ/YİKOB</a:t>
            </a:r>
          </a:p>
        </p:txBody>
      </p:sp>
      <p:cxnSp>
        <p:nvCxnSpPr>
          <p:cNvPr id="36" name="Düz Ok Bağlayıcısı 35"/>
          <p:cNvCxnSpPr/>
          <p:nvPr/>
        </p:nvCxnSpPr>
        <p:spPr>
          <a:xfrm rot="16200000">
            <a:off x="6717630" y="6087515"/>
            <a:ext cx="0" cy="1999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Düz Ok Bağlayıcısı 36"/>
          <p:cNvCxnSpPr/>
          <p:nvPr/>
        </p:nvCxnSpPr>
        <p:spPr>
          <a:xfrm rot="16200000">
            <a:off x="4355563" y="1728315"/>
            <a:ext cx="0" cy="1999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Yuvarlatılmış Dikdörtgen 37"/>
          <p:cNvSpPr/>
          <p:nvPr/>
        </p:nvSpPr>
        <p:spPr>
          <a:xfrm>
            <a:off x="4621771" y="1907152"/>
            <a:ext cx="1622775" cy="36059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chemeClr val="tx1"/>
                </a:solidFill>
              </a:rPr>
              <a:t>BAKANLIĞIMIZ (KENTSEL DÖNÜŞÜM BAŞKANLIĞI)</a:t>
            </a:r>
          </a:p>
        </p:txBody>
      </p:sp>
      <p:sp>
        <p:nvSpPr>
          <p:cNvPr id="39" name="Yuvarlatılmış Dikdörtgen 38"/>
          <p:cNvSpPr/>
          <p:nvPr/>
        </p:nvSpPr>
        <p:spPr>
          <a:xfrm>
            <a:off x="4621771" y="1438355"/>
            <a:ext cx="1622775" cy="44433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chemeClr val="tx1"/>
                </a:solidFill>
              </a:rPr>
              <a:t>BAKANLIĞIMIZ (YAPI İŞLERİ GENEL MÜDÜRLÜĞÜ)</a:t>
            </a:r>
          </a:p>
        </p:txBody>
      </p:sp>
      <p:sp>
        <p:nvSpPr>
          <p:cNvPr id="40" name="Yuvarlatılmış Dikdörtgen 39"/>
          <p:cNvSpPr/>
          <p:nvPr/>
        </p:nvSpPr>
        <p:spPr>
          <a:xfrm>
            <a:off x="595694" y="1464810"/>
            <a:ext cx="3528392" cy="33274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chemeClr val="bg1"/>
                </a:solidFill>
              </a:rPr>
              <a:t>YIKIK</a:t>
            </a:r>
          </a:p>
        </p:txBody>
      </p:sp>
      <p:sp>
        <p:nvSpPr>
          <p:cNvPr id="41" name="Yuvarlatılmış Dikdörtgen 40"/>
          <p:cNvSpPr/>
          <p:nvPr/>
        </p:nvSpPr>
        <p:spPr>
          <a:xfrm>
            <a:off x="595694" y="1837627"/>
            <a:ext cx="3528392" cy="33274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chemeClr val="bg1"/>
                </a:solidFill>
              </a:rPr>
              <a:t>ACİL YIKTIRILACAK</a:t>
            </a:r>
          </a:p>
        </p:txBody>
      </p:sp>
      <p:cxnSp>
        <p:nvCxnSpPr>
          <p:cNvPr id="42" name="Düz Ok Bağlayıcısı 41"/>
          <p:cNvCxnSpPr/>
          <p:nvPr/>
        </p:nvCxnSpPr>
        <p:spPr>
          <a:xfrm rot="16200000">
            <a:off x="4355563" y="2988681"/>
            <a:ext cx="0" cy="1999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Yuvarlatılmış Dikdörtgen 42"/>
          <p:cNvSpPr/>
          <p:nvPr/>
        </p:nvSpPr>
        <p:spPr>
          <a:xfrm>
            <a:off x="4606015" y="2934691"/>
            <a:ext cx="1622775" cy="35004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chemeClr val="tx1"/>
                </a:solidFill>
              </a:rPr>
              <a:t>VALİLİKLER</a:t>
            </a:r>
          </a:p>
        </p:txBody>
      </p:sp>
      <p:sp>
        <p:nvSpPr>
          <p:cNvPr id="44" name="Yuvarlatılmış Dikdörtgen 43"/>
          <p:cNvSpPr/>
          <p:nvPr/>
        </p:nvSpPr>
        <p:spPr>
          <a:xfrm>
            <a:off x="595694" y="2945618"/>
            <a:ext cx="3528392" cy="33274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chemeClr val="bg1"/>
                </a:solidFill>
              </a:rPr>
              <a:t>AĞIR HASARLI</a:t>
            </a:r>
          </a:p>
        </p:txBody>
      </p:sp>
      <p:sp>
        <p:nvSpPr>
          <p:cNvPr id="45" name="Dikdörtgen 44"/>
          <p:cNvSpPr/>
          <p:nvPr/>
        </p:nvSpPr>
        <p:spPr>
          <a:xfrm>
            <a:off x="6379262" y="2654716"/>
            <a:ext cx="5054433" cy="1077218"/>
          </a:xfrm>
          <a:prstGeom prst="rect">
            <a:avLst/>
          </a:prstGeom>
        </p:spPr>
        <p:txBody>
          <a:bodyPr wrap="square">
            <a:spAutoFit/>
          </a:bodyPr>
          <a:lstStyle/>
          <a:p>
            <a:pPr marL="285750" indent="-285750" algn="just">
              <a:buFont typeface="Wingdings" panose="05000000000000000000" pitchFamily="2" charset="2"/>
              <a:buChar char="q"/>
            </a:pPr>
            <a:r>
              <a:rPr lang="tr-TR" sz="1600" dirty="0">
                <a:solidFill>
                  <a:srgbClr val="002060"/>
                </a:solidFill>
              </a:rPr>
              <a:t>Kahramanmaraş Depremi kapsamında 18 il genelinde 209.117 adet Ağır hasarlı binalardan,  kaldırılan enkaz sayısı 172.367 ve kaldırılan enkaz hacmi 37.641.060 m</a:t>
            </a:r>
            <a:r>
              <a:rPr lang="tr-TR" sz="1600" baseline="30000" dirty="0">
                <a:solidFill>
                  <a:srgbClr val="002060"/>
                </a:solidFill>
              </a:rPr>
              <a:t>3</a:t>
            </a:r>
            <a:r>
              <a:rPr lang="tr-TR" sz="1600" dirty="0">
                <a:solidFill>
                  <a:srgbClr val="002060"/>
                </a:solidFill>
              </a:rPr>
              <a:t>’tür   </a:t>
            </a:r>
          </a:p>
        </p:txBody>
      </p:sp>
      <p:sp>
        <p:nvSpPr>
          <p:cNvPr id="46" name="Dikdörtgen 45"/>
          <p:cNvSpPr/>
          <p:nvPr/>
        </p:nvSpPr>
        <p:spPr>
          <a:xfrm>
            <a:off x="6384123" y="1392416"/>
            <a:ext cx="5008748" cy="1077218"/>
          </a:xfrm>
          <a:prstGeom prst="rect">
            <a:avLst/>
          </a:prstGeom>
        </p:spPr>
        <p:txBody>
          <a:bodyPr wrap="square">
            <a:spAutoFit/>
          </a:bodyPr>
          <a:lstStyle/>
          <a:p>
            <a:pPr marL="285750" indent="-285750" algn="just">
              <a:buFont typeface="Wingdings" panose="05000000000000000000" pitchFamily="2" charset="2"/>
              <a:buChar char="q"/>
            </a:pPr>
            <a:r>
              <a:rPr lang="tr-TR" sz="1600" dirty="0">
                <a:solidFill>
                  <a:srgbClr val="002060"/>
                </a:solidFill>
              </a:rPr>
              <a:t>Kahramanmaraş Depremi kapsamında 18 il genelinde Yıkık Bina Sayısı 39.533, Acil Yıktırılacak Bina Sayısı 21.177’dir. Yıkık ve Acil Yıktırılacak binaların yıkım ve enkaz kaldırma işlemleri tamamlanmıştır.</a:t>
            </a:r>
          </a:p>
        </p:txBody>
      </p:sp>
    </p:spTree>
    <p:extLst>
      <p:ext uri="{BB962C8B-B14F-4D97-AF65-F5344CB8AC3E}">
        <p14:creationId xmlns:p14="http://schemas.microsoft.com/office/powerpoint/2010/main" val="31032100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22</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r>
              <a:rPr lang="tr-TR" dirty="0">
                <a:solidFill>
                  <a:srgbClr val="002060"/>
                </a:solidFill>
              </a:rPr>
              <a:t>Son Dönemde Gerçekleştirilen Yıkım Çalışmaları</a:t>
            </a:r>
          </a:p>
        </p:txBody>
      </p:sp>
      <p:pic>
        <p:nvPicPr>
          <p:cNvPr id="13" name="Resim 12">
            <a:extLst>
              <a:ext uri="{FF2B5EF4-FFF2-40B4-BE49-F238E27FC236}">
                <a16:creationId xmlns:a16="http://schemas.microsoft.com/office/drawing/2014/main" xmlns="" id="{2AC39663-DD8D-465D-BC9F-5D5A4ACD09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00587" y="1990867"/>
            <a:ext cx="4678641" cy="4689016"/>
          </a:xfrm>
          <a:prstGeom prst="rect">
            <a:avLst/>
          </a:prstGeom>
          <a:ln>
            <a:noFill/>
          </a:ln>
          <a:effectLst>
            <a:outerShdw blurRad="292100" dist="139700" dir="2700000" algn="tl" rotWithShape="0">
              <a:srgbClr val="333333">
                <a:alpha val="65000"/>
              </a:srgbClr>
            </a:outerShdw>
          </a:effectLst>
        </p:spPr>
      </p:pic>
      <p:pic>
        <p:nvPicPr>
          <p:cNvPr id="14" name="Resim 13">
            <a:extLst>
              <a:ext uri="{FF2B5EF4-FFF2-40B4-BE49-F238E27FC236}">
                <a16:creationId xmlns:a16="http://schemas.microsoft.com/office/drawing/2014/main" xmlns="" id="{127DE49A-0F20-4542-8D84-594C3B354F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571597" y="1749692"/>
            <a:ext cx="4678642" cy="51713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00615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23</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r>
              <a:rPr lang="tr-TR" dirty="0">
                <a:solidFill>
                  <a:srgbClr val="002060"/>
                </a:solidFill>
              </a:rPr>
              <a:t>Son Dönemde Gerçekleştirilen Yıkım Çalışmaları</a:t>
            </a:r>
          </a:p>
        </p:txBody>
      </p:sp>
      <p:pic>
        <p:nvPicPr>
          <p:cNvPr id="9" name="Resim 8">
            <a:extLst>
              <a:ext uri="{FF2B5EF4-FFF2-40B4-BE49-F238E27FC236}">
                <a16:creationId xmlns:a16="http://schemas.microsoft.com/office/drawing/2014/main" xmlns="" id="{AEFA8054-2D80-4BF0-AD5B-E0EA9A3E5C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408" y="2040371"/>
            <a:ext cx="4627340" cy="4675977"/>
          </a:xfrm>
          <a:prstGeom prst="rect">
            <a:avLst/>
          </a:prstGeom>
          <a:ln>
            <a:noFill/>
          </a:ln>
          <a:effectLst>
            <a:outerShdw blurRad="292100" dist="139700" dir="2700000" algn="tl" rotWithShape="0">
              <a:srgbClr val="333333">
                <a:alpha val="65000"/>
              </a:srgbClr>
            </a:outerShdw>
          </a:effectLst>
        </p:spPr>
      </p:pic>
      <p:pic>
        <p:nvPicPr>
          <p:cNvPr id="11" name="Resim 10">
            <a:extLst>
              <a:ext uri="{FF2B5EF4-FFF2-40B4-BE49-F238E27FC236}">
                <a16:creationId xmlns:a16="http://schemas.microsoft.com/office/drawing/2014/main" xmlns="" id="{65B7A73A-7CD3-4147-B697-422EC42E46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5292" y="2047686"/>
            <a:ext cx="4758621" cy="4663258"/>
          </a:xfrm>
          <a:prstGeom prst="rect">
            <a:avLst/>
          </a:prstGeom>
        </p:spPr>
      </p:pic>
    </p:spTree>
    <p:extLst>
      <p:ext uri="{BB962C8B-B14F-4D97-AF65-F5344CB8AC3E}">
        <p14:creationId xmlns:p14="http://schemas.microsoft.com/office/powerpoint/2010/main" val="27717753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24</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r>
              <a:rPr lang="tr-TR" dirty="0">
                <a:solidFill>
                  <a:srgbClr val="002060"/>
                </a:solidFill>
              </a:rPr>
              <a:t>Son Dönemde Gerçekleştirilen Yıkım Çalışmaları</a:t>
            </a:r>
          </a:p>
        </p:txBody>
      </p:sp>
      <p:pic>
        <p:nvPicPr>
          <p:cNvPr id="12" name="Resim 11">
            <a:extLst>
              <a:ext uri="{FF2B5EF4-FFF2-40B4-BE49-F238E27FC236}">
                <a16:creationId xmlns:a16="http://schemas.microsoft.com/office/drawing/2014/main" xmlns="" id="{E1FF3CF4-FBA3-41E9-98C9-CC653D4DA4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408" y="1996054"/>
            <a:ext cx="4605871" cy="4451198"/>
          </a:xfrm>
          <a:prstGeom prst="rect">
            <a:avLst/>
          </a:prstGeom>
          <a:ln>
            <a:noFill/>
          </a:ln>
          <a:effectLst>
            <a:outerShdw blurRad="292100" dist="139700" dir="2700000" algn="tl" rotWithShape="0">
              <a:srgbClr val="333333">
                <a:alpha val="65000"/>
              </a:srgbClr>
            </a:outerShdw>
          </a:effectLst>
        </p:spPr>
      </p:pic>
      <p:pic>
        <p:nvPicPr>
          <p:cNvPr id="13" name="Resim 12">
            <a:extLst>
              <a:ext uri="{FF2B5EF4-FFF2-40B4-BE49-F238E27FC236}">
                <a16:creationId xmlns:a16="http://schemas.microsoft.com/office/drawing/2014/main" xmlns="" id="{74CE2721-FBF6-4C7B-8612-9A87F3E0B3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999" y="2122285"/>
            <a:ext cx="5148429" cy="44297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04496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25</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r>
              <a:rPr lang="tr-TR" dirty="0">
                <a:solidFill>
                  <a:srgbClr val="002060"/>
                </a:solidFill>
              </a:rPr>
              <a:t>Son Dönemde Gerçekleştirilen Yıkım Çalışmaları</a:t>
            </a:r>
          </a:p>
        </p:txBody>
      </p:sp>
      <p:pic>
        <p:nvPicPr>
          <p:cNvPr id="9" name="Resim 8">
            <a:extLst>
              <a:ext uri="{FF2B5EF4-FFF2-40B4-BE49-F238E27FC236}">
                <a16:creationId xmlns:a16="http://schemas.microsoft.com/office/drawing/2014/main" xmlns="" id="{B4469CE3-5BB3-47DE-9194-C02158E07E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384" y="2192606"/>
            <a:ext cx="4715889" cy="4494503"/>
          </a:xfrm>
          <a:prstGeom prst="rect">
            <a:avLst/>
          </a:prstGeom>
          <a:ln>
            <a:noFill/>
          </a:ln>
          <a:effectLst>
            <a:outerShdw blurRad="292100" dist="139700" dir="2700000" algn="tl" rotWithShape="0">
              <a:srgbClr val="333333">
                <a:alpha val="65000"/>
              </a:srgbClr>
            </a:outerShdw>
          </a:effectLst>
        </p:spPr>
      </p:pic>
      <p:pic>
        <p:nvPicPr>
          <p:cNvPr id="11" name="Resim 10">
            <a:extLst>
              <a:ext uri="{FF2B5EF4-FFF2-40B4-BE49-F238E27FC236}">
                <a16:creationId xmlns:a16="http://schemas.microsoft.com/office/drawing/2014/main" xmlns="" id="{DB4F5D68-6F1B-4FEF-8EF9-7FAED9DE63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8048" y="2192606"/>
            <a:ext cx="4580379" cy="44959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0191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26</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r>
              <a:rPr lang="tr-TR" dirty="0">
                <a:solidFill>
                  <a:srgbClr val="002060"/>
                </a:solidFill>
              </a:rPr>
              <a:t>Son Dönemde Gerçekleştirilen Yıkım Çalışmaları</a:t>
            </a:r>
          </a:p>
        </p:txBody>
      </p:sp>
      <p:pic>
        <p:nvPicPr>
          <p:cNvPr id="12" name="Resim 11">
            <a:extLst>
              <a:ext uri="{FF2B5EF4-FFF2-40B4-BE49-F238E27FC236}">
                <a16:creationId xmlns:a16="http://schemas.microsoft.com/office/drawing/2014/main" xmlns="" id="{8B9CEC69-1F38-478F-B4FE-F9BA9F36BDDD}"/>
              </a:ext>
            </a:extLst>
          </p:cNvPr>
          <p:cNvPicPr/>
          <p:nvPr/>
        </p:nvPicPr>
        <p:blipFill>
          <a:blip r:embed="rId5" cstate="print">
            <a:extLst>
              <a:ext uri="{28A0092B-C50C-407E-A947-70E740481C1C}">
                <a14:useLocalDpi xmlns:a14="http://schemas.microsoft.com/office/drawing/2010/main" val="0"/>
              </a:ext>
            </a:extLst>
          </a:blip>
          <a:stretch>
            <a:fillRect/>
          </a:stretch>
        </p:blipFill>
        <p:spPr>
          <a:xfrm rot="5400000">
            <a:off x="906835" y="1885517"/>
            <a:ext cx="4608653" cy="4864509"/>
          </a:xfrm>
          <a:prstGeom prst="rect">
            <a:avLst/>
          </a:prstGeom>
          <a:ln>
            <a:noFill/>
          </a:ln>
          <a:effectLst>
            <a:outerShdw blurRad="292100" dist="139700" dir="2700000" algn="tl" rotWithShape="0">
              <a:srgbClr val="333333">
                <a:alpha val="65000"/>
              </a:srgbClr>
            </a:outerShdw>
          </a:effectLst>
        </p:spPr>
      </p:pic>
      <p:pic>
        <p:nvPicPr>
          <p:cNvPr id="13" name="Resim 12">
            <a:extLst>
              <a:ext uri="{FF2B5EF4-FFF2-40B4-BE49-F238E27FC236}">
                <a16:creationId xmlns:a16="http://schemas.microsoft.com/office/drawing/2014/main" xmlns="" id="{A18B03A3-A525-4DB4-9802-C833EB49FC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5421" y="2021445"/>
            <a:ext cx="5004469" cy="45926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62894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a:extLst>
              <a:ext uri="{FF2B5EF4-FFF2-40B4-BE49-F238E27FC236}">
                <a16:creationId xmlns:a16="http://schemas.microsoft.com/office/drawing/2014/main" xmlns="" id="{7ACF3630-6A89-47E2-AE15-A78C3485A3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174" t="27232" b="11698"/>
          <a:stretch/>
        </p:blipFill>
        <p:spPr bwMode="auto">
          <a:xfrm>
            <a:off x="-180" y="4352502"/>
            <a:ext cx="6960275" cy="25054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8">
            <a:extLst>
              <a:ext uri="{FF2B5EF4-FFF2-40B4-BE49-F238E27FC236}">
                <a16:creationId xmlns:a16="http://schemas.microsoft.com/office/drawing/2014/main" xmlns="" id="{03652810-41C6-4946-90B4-795F825069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272"/>
            <a:ext cx="7346479" cy="4333230"/>
          </a:xfrm>
          <a:prstGeom prst="rect">
            <a:avLst/>
          </a:prstGeom>
          <a:ln>
            <a:noFill/>
          </a:ln>
          <a:effectLst>
            <a:outerShdw blurRad="292100" dist="139700" dir="2700000" algn="tl" rotWithShape="0">
              <a:srgbClr val="333333">
                <a:alpha val="65000"/>
              </a:srgbClr>
            </a:outerShdw>
          </a:effectLst>
        </p:spPr>
      </p:pic>
      <p:pic>
        <p:nvPicPr>
          <p:cNvPr id="14" name="Resim 13">
            <a:extLst>
              <a:ext uri="{FF2B5EF4-FFF2-40B4-BE49-F238E27FC236}">
                <a16:creationId xmlns:a16="http://schemas.microsoft.com/office/drawing/2014/main" xmlns="" id="{1F4B4871-942F-46B1-9225-59D63C2A8A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06407" y="358735"/>
            <a:ext cx="4845521" cy="3220333"/>
          </a:xfrm>
          <a:prstGeom prst="rect">
            <a:avLst/>
          </a:prstGeom>
          <a:ln>
            <a:noFill/>
          </a:ln>
          <a:effectLst>
            <a:outerShdw blurRad="292100" dist="139700" dir="2700000" algn="tl" rotWithShape="0">
              <a:srgbClr val="333333">
                <a:alpha val="65000"/>
              </a:srgbClr>
            </a:outerShdw>
          </a:effectLst>
        </p:spPr>
      </p:pic>
      <p:pic>
        <p:nvPicPr>
          <p:cNvPr id="16" name="Resim 15">
            <a:extLst>
              <a:ext uri="{FF2B5EF4-FFF2-40B4-BE49-F238E27FC236}">
                <a16:creationId xmlns:a16="http://schemas.microsoft.com/office/drawing/2014/main" xmlns="" id="{7975DDA5-4635-4AB6-BC3E-A18D4377B5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6741" y="3627361"/>
            <a:ext cx="5494797" cy="3220333"/>
          </a:xfrm>
          <a:prstGeom prst="rect">
            <a:avLst/>
          </a:prstGeom>
          <a:ln>
            <a:noFill/>
          </a:ln>
          <a:effectLst>
            <a:outerShdw blurRad="292100" dist="139700" dir="2700000" algn="tl" rotWithShape="0">
              <a:srgbClr val="333333">
                <a:alpha val="65000"/>
              </a:srgbClr>
            </a:outerShdw>
          </a:effectLst>
        </p:spPr>
      </p:pic>
      <p:pic>
        <p:nvPicPr>
          <p:cNvPr id="3" name="Resim 2"/>
          <p:cNvPicPr>
            <a:picLocks noChangeAspect="1"/>
          </p:cNvPicPr>
          <p:nvPr/>
        </p:nvPicPr>
        <p:blipFill rotWithShape="1">
          <a:blip r:embed="rId7"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27</a:t>
            </a:fld>
            <a:endParaRPr lang="tr-TR" dirty="0">
              <a:solidFill>
                <a:schemeClr val="bg1"/>
              </a:solidFill>
            </a:endParaRPr>
          </a:p>
        </p:txBody>
      </p:sp>
      <p:pic>
        <p:nvPicPr>
          <p:cNvPr id="4" name="Resim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75485" y="444704"/>
            <a:ext cx="7346479" cy="461665"/>
          </a:xfrm>
          <a:prstGeom prst="rect">
            <a:avLst/>
          </a:prstGeom>
        </p:spPr>
        <p:txBody>
          <a:bodyPr wrap="squar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7" name="Oval 16">
            <a:extLst>
              <a:ext uri="{FF2B5EF4-FFF2-40B4-BE49-F238E27FC236}">
                <a16:creationId xmlns:a16="http://schemas.microsoft.com/office/drawing/2014/main" xmlns="" id="{03639A9E-644A-4CE3-A944-616796ABA502}"/>
              </a:ext>
            </a:extLst>
          </p:cNvPr>
          <p:cNvSpPr/>
          <p:nvPr/>
        </p:nvSpPr>
        <p:spPr>
          <a:xfrm>
            <a:off x="5519936" y="2276873"/>
            <a:ext cx="2611577" cy="2589098"/>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1800" b="1" dirty="0">
                <a:solidFill>
                  <a:schemeClr val="bg1"/>
                </a:solidFill>
              </a:rPr>
              <a:t>ACİL YIKIM VE ENKAZ KALDIRMA SÜREÇLERİ VE SONRASI OLUŞAN SORUNLAR</a:t>
            </a:r>
          </a:p>
        </p:txBody>
      </p:sp>
    </p:spTree>
    <p:extLst>
      <p:ext uri="{BB962C8B-B14F-4D97-AF65-F5344CB8AC3E}">
        <p14:creationId xmlns:p14="http://schemas.microsoft.com/office/powerpoint/2010/main" val="34519348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28</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defRPr/>
            </a:pPr>
            <a:r>
              <a:rPr lang="tr-TR" dirty="0">
                <a:solidFill>
                  <a:srgbClr val="002060"/>
                </a:solidFill>
              </a:rPr>
              <a:t>Karşılaşılan Sorunlara İlişkin Sorular</a:t>
            </a:r>
          </a:p>
        </p:txBody>
      </p:sp>
      <p:sp>
        <p:nvSpPr>
          <p:cNvPr id="9" name="Metin kutusu 8">
            <a:extLst>
              <a:ext uri="{FF2B5EF4-FFF2-40B4-BE49-F238E27FC236}">
                <a16:creationId xmlns:a16="http://schemas.microsoft.com/office/drawing/2014/main" xmlns="" id="{16EC763A-9220-48ED-A330-2526BBBC689A}"/>
              </a:ext>
            </a:extLst>
          </p:cNvPr>
          <p:cNvSpPr txBox="1"/>
          <p:nvPr/>
        </p:nvSpPr>
        <p:spPr>
          <a:xfrm>
            <a:off x="695400" y="2287011"/>
            <a:ext cx="9497961" cy="3970318"/>
          </a:xfrm>
          <a:prstGeom prst="rect">
            <a:avLst/>
          </a:prstGeom>
          <a:noFill/>
        </p:spPr>
        <p:txBody>
          <a:bodyPr wrap="square" rtlCol="0">
            <a:spAutoFit/>
          </a:bodyPr>
          <a:lstStyle/>
          <a:p>
            <a:pPr marL="285750" indent="-285750">
              <a:buFont typeface="Wingdings" panose="05000000000000000000" pitchFamily="2" charset="2"/>
              <a:buChar char="q"/>
            </a:pPr>
            <a:r>
              <a:rPr lang="tr-TR" dirty="0">
                <a:solidFill>
                  <a:schemeClr val="accent1"/>
                </a:solidFill>
              </a:rPr>
              <a:t>Yıkımlar kimler tarafından yapılacak?</a:t>
            </a:r>
          </a:p>
          <a:p>
            <a:pPr marL="285750" indent="-285750" algn="just">
              <a:buFont typeface="Wingdings" panose="05000000000000000000" pitchFamily="2" charset="2"/>
              <a:buChar char="Ø"/>
            </a:pPr>
            <a:r>
              <a:rPr lang="tr-TR" dirty="0">
                <a:solidFill>
                  <a:srgbClr val="002060"/>
                </a:solidFill>
              </a:rPr>
              <a:t>Enkaz Kaldırma Çalışma Grubu Ana Çözüm Ortağı olarak görevlendirilen Bakanlığımız (Yapı İşleri Genel Müdürlüğü) ve İlgili Valiliğince (Çevre, Şehircilik ve İklim Değişikliği İl Müdürlüğü) yıkımların koordinasyonu yapılır. Bu doğrultuda öncelikle kamu envanteri (YİKOB, Belediyeler, DSİ vb.) kullanılarak, kamu envanterinin yetersiz olması durumunda ise hizmet alımı şeklinde gerçekleştirilir.  </a:t>
            </a:r>
          </a:p>
          <a:p>
            <a:pPr marL="285750" lvl="0" indent="-285750">
              <a:buFont typeface="Wingdings" panose="05000000000000000000" pitchFamily="2" charset="2"/>
              <a:buChar char="q"/>
            </a:pPr>
            <a:r>
              <a:rPr lang="tr-TR" dirty="0">
                <a:solidFill>
                  <a:schemeClr val="accent1"/>
                </a:solidFill>
              </a:rPr>
              <a:t>Yıktırılacak binaların tahliye ve boşaltım işlemleri kimler tarafından gerçekleştirilir?</a:t>
            </a:r>
          </a:p>
          <a:p>
            <a:pPr marL="285750" lvl="0" indent="-285750" algn="just">
              <a:buFont typeface="Wingdings" panose="05000000000000000000" pitchFamily="2" charset="2"/>
              <a:buChar char="Ø"/>
            </a:pPr>
            <a:r>
              <a:rPr lang="tr-TR" dirty="0">
                <a:solidFill>
                  <a:srgbClr val="002060"/>
                </a:solidFill>
              </a:rPr>
              <a:t>Yıktırılacak binalarla ilgili o yerin en büyük mülki idare amiri tarafından alınacak olur sonrasında  Tahliye ve Planlama Hizmet Grubu(Emniyet, Jandarma vb.) tarafından bu tür binalarda insan ve eşya tahliyesi sağlanır.</a:t>
            </a:r>
          </a:p>
          <a:p>
            <a:pPr marL="285750" lvl="0" indent="-285750">
              <a:buFont typeface="Wingdings" panose="05000000000000000000" pitchFamily="2" charset="2"/>
              <a:buChar char="q"/>
            </a:pPr>
            <a:r>
              <a:rPr lang="tr-TR" dirty="0">
                <a:solidFill>
                  <a:schemeClr val="accent1"/>
                </a:solidFill>
              </a:rPr>
              <a:t>Yıktırılacak binaların bilgilerine nasıl ulaşılır?</a:t>
            </a:r>
          </a:p>
          <a:p>
            <a:pPr marL="285750" lvl="0" indent="-285750" algn="just">
              <a:buFont typeface="Wingdings" panose="05000000000000000000" pitchFamily="2" charset="2"/>
              <a:buChar char="Ø"/>
            </a:pPr>
            <a:r>
              <a:rPr lang="tr-TR" dirty="0">
                <a:solidFill>
                  <a:srgbClr val="002060"/>
                </a:solidFill>
              </a:rPr>
              <a:t>Sahada tespit  yapan teknik personellerin «hasar tespit sistemine» aktarım yapılması ile bilgilere ulaşılır.</a:t>
            </a:r>
          </a:p>
          <a:p>
            <a:endParaRPr lang="tr-TR" dirty="0">
              <a:solidFill>
                <a:schemeClr val="accent1"/>
              </a:solidFill>
            </a:endParaRPr>
          </a:p>
        </p:txBody>
      </p:sp>
    </p:spTree>
    <p:extLst>
      <p:ext uri="{BB962C8B-B14F-4D97-AF65-F5344CB8AC3E}">
        <p14:creationId xmlns:p14="http://schemas.microsoft.com/office/powerpoint/2010/main" val="15701649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29</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defRPr/>
            </a:pPr>
            <a:r>
              <a:rPr lang="tr-TR" dirty="0">
                <a:solidFill>
                  <a:srgbClr val="002060"/>
                </a:solidFill>
              </a:rPr>
              <a:t>Karşılaşılan Sorunlara İlişkin Sorular</a:t>
            </a:r>
          </a:p>
        </p:txBody>
      </p:sp>
      <p:sp>
        <p:nvSpPr>
          <p:cNvPr id="8" name="Dikdörtgen 7">
            <a:extLst>
              <a:ext uri="{FF2B5EF4-FFF2-40B4-BE49-F238E27FC236}">
                <a16:creationId xmlns:a16="http://schemas.microsoft.com/office/drawing/2014/main" xmlns="" id="{5FA5ACD5-43A8-40A1-AE75-7E0837F64D36}"/>
              </a:ext>
            </a:extLst>
          </p:cNvPr>
          <p:cNvSpPr/>
          <p:nvPr/>
        </p:nvSpPr>
        <p:spPr>
          <a:xfrm>
            <a:off x="623392" y="2244169"/>
            <a:ext cx="9949872" cy="3416320"/>
          </a:xfrm>
          <a:prstGeom prst="rect">
            <a:avLst/>
          </a:prstGeom>
        </p:spPr>
        <p:txBody>
          <a:bodyPr wrap="square">
            <a:spAutoFit/>
          </a:bodyPr>
          <a:lstStyle/>
          <a:p>
            <a:pPr marL="285750" indent="-285750">
              <a:buFont typeface="Wingdings" panose="05000000000000000000" pitchFamily="2" charset="2"/>
              <a:buChar char="q"/>
            </a:pPr>
            <a:r>
              <a:rPr lang="tr-TR" dirty="0">
                <a:solidFill>
                  <a:schemeClr val="accent1"/>
                </a:solidFill>
              </a:rPr>
              <a:t>Yıktırılacak binaların yıkım olurlarının hazırlanması kimler tarafından yapılır, Yıkım olurları kimden alınır?</a:t>
            </a:r>
          </a:p>
          <a:p>
            <a:pPr marL="285750" lvl="0" indent="-285750" algn="just">
              <a:buFont typeface="Wingdings" panose="05000000000000000000" pitchFamily="2" charset="2"/>
              <a:buChar char="Ø"/>
            </a:pPr>
            <a:r>
              <a:rPr lang="tr-TR" dirty="0">
                <a:solidFill>
                  <a:srgbClr val="002060"/>
                </a:solidFill>
              </a:rPr>
              <a:t>Ağır hasarlı ve Acil yıktırılacak olarak tespit edilmiş binalarla ilgili yıkım olurları Yerel Düzey Enkaz Kaldırma Çalışma Grubu Personelleri tarafından hazırlanır. Mahallinin en büyük mülki idare amirinden Olur alınır.</a:t>
            </a:r>
            <a:endParaRPr lang="tr-TR" dirty="0">
              <a:solidFill>
                <a:schemeClr val="accent1"/>
              </a:solidFill>
            </a:endParaRPr>
          </a:p>
          <a:p>
            <a:pPr marL="285750" lvl="0" indent="-285750">
              <a:buFont typeface="Wingdings" panose="05000000000000000000" pitchFamily="2" charset="2"/>
              <a:buChar char="q"/>
            </a:pPr>
            <a:r>
              <a:rPr lang="tr-TR" dirty="0">
                <a:solidFill>
                  <a:schemeClr val="accent1"/>
                </a:solidFill>
              </a:rPr>
              <a:t>Yıkım olurları alınmış binalar için tebligat ve bildirim işlemleri nasıl yapılmalıdır?</a:t>
            </a:r>
          </a:p>
          <a:p>
            <a:pPr marL="285750" lvl="0" indent="-285750" algn="just">
              <a:buFont typeface="Wingdings" panose="05000000000000000000" pitchFamily="2" charset="2"/>
              <a:buChar char="Ø"/>
            </a:pPr>
            <a:r>
              <a:rPr lang="tr-TR" dirty="0">
                <a:solidFill>
                  <a:srgbClr val="002060"/>
                </a:solidFill>
              </a:rPr>
              <a:t>Mahallinin en büyük mülki idare amirinin görevlendirdiği personeller tarafından hazırlanan tebligat ve bildirim işlemleri mülk sahibine imza karşılığında tebliğ edilir. Mülk sahibi mahallinde bulunmadığı durumlarda muhtara tebliği edilir.</a:t>
            </a:r>
            <a:endParaRPr lang="tr-TR" dirty="0">
              <a:solidFill>
                <a:schemeClr val="accent1"/>
              </a:solidFill>
            </a:endParaRPr>
          </a:p>
          <a:p>
            <a:pPr marL="285750" lvl="0" indent="-285750">
              <a:buFont typeface="Wingdings" panose="05000000000000000000" pitchFamily="2" charset="2"/>
              <a:buChar char="q"/>
            </a:pPr>
            <a:r>
              <a:rPr lang="tr-TR" dirty="0">
                <a:solidFill>
                  <a:schemeClr val="accent1"/>
                </a:solidFill>
              </a:rPr>
              <a:t>Acil Yıktırılacak olarak tespit edilen binalara gelen itiraz dilekçeleri nasıl değerlendirilir?</a:t>
            </a:r>
          </a:p>
          <a:p>
            <a:pPr marL="285750" lvl="0" indent="-285750" algn="just">
              <a:buFont typeface="Wingdings" panose="05000000000000000000" pitchFamily="2" charset="2"/>
              <a:buChar char="Ø"/>
            </a:pPr>
            <a:r>
              <a:rPr lang="tr-TR" dirty="0">
                <a:solidFill>
                  <a:srgbClr val="002060"/>
                </a:solidFill>
              </a:rPr>
              <a:t>Gelen itiraz dilekçeleri yeniden kesin hasar tespit ekiplerinden farklı ekiplerce incelenerek hazırlanan itiraz hasar tespit çalışmaları neticesinde ilgili İl/İlçe İdare Kurulunca değerlendirilir.</a:t>
            </a:r>
            <a:endParaRPr lang="tr-TR" dirty="0">
              <a:solidFill>
                <a:schemeClr val="accent1"/>
              </a:solidFill>
            </a:endParaRPr>
          </a:p>
        </p:txBody>
      </p:sp>
    </p:spTree>
    <p:extLst>
      <p:ext uri="{BB962C8B-B14F-4D97-AF65-F5344CB8AC3E}">
        <p14:creationId xmlns:p14="http://schemas.microsoft.com/office/powerpoint/2010/main" val="6215600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3</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5043187" y="490367"/>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grpSp>
        <p:nvGrpSpPr>
          <p:cNvPr id="13" name="Grup 12">
            <a:extLst>
              <a:ext uri="{FF2B5EF4-FFF2-40B4-BE49-F238E27FC236}">
                <a16:creationId xmlns:a16="http://schemas.microsoft.com/office/drawing/2014/main" xmlns="" id="{EC1CEC9E-C11D-4AC1-9BF6-932A6BD9AF5A}"/>
              </a:ext>
            </a:extLst>
          </p:cNvPr>
          <p:cNvGrpSpPr/>
          <p:nvPr/>
        </p:nvGrpSpPr>
        <p:grpSpPr>
          <a:xfrm>
            <a:off x="407368" y="1340768"/>
            <a:ext cx="10796756" cy="2032376"/>
            <a:chOff x="134973" y="3547872"/>
            <a:chExt cx="10796756" cy="2032376"/>
          </a:xfrm>
        </p:grpSpPr>
        <p:pic>
          <p:nvPicPr>
            <p:cNvPr id="14" name="Resim 13">
              <a:extLst>
                <a:ext uri="{FF2B5EF4-FFF2-40B4-BE49-F238E27FC236}">
                  <a16:creationId xmlns:a16="http://schemas.microsoft.com/office/drawing/2014/main" xmlns="" id="{4572CCAA-5E01-408D-8E96-EA2FB64B32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73" y="3547872"/>
              <a:ext cx="3461919" cy="2014611"/>
            </a:xfrm>
            <a:prstGeom prst="rect">
              <a:avLst/>
            </a:prstGeom>
            <a:ln>
              <a:noFill/>
            </a:ln>
            <a:effectLst>
              <a:outerShdw blurRad="292100" dist="139700" dir="2700000" algn="tl" rotWithShape="0">
                <a:srgbClr val="333333">
                  <a:alpha val="65000"/>
                </a:srgbClr>
              </a:outerShdw>
            </a:effectLst>
          </p:spPr>
        </p:pic>
        <p:pic>
          <p:nvPicPr>
            <p:cNvPr id="15" name="Resim 14">
              <a:extLst>
                <a:ext uri="{FF2B5EF4-FFF2-40B4-BE49-F238E27FC236}">
                  <a16:creationId xmlns:a16="http://schemas.microsoft.com/office/drawing/2014/main" xmlns="" id="{5412B83F-10CF-42BF-AB4F-3A5CCD1572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1207" y="3613237"/>
              <a:ext cx="3264567" cy="1947692"/>
            </a:xfrm>
            <a:prstGeom prst="rect">
              <a:avLst/>
            </a:prstGeom>
            <a:ln>
              <a:noFill/>
            </a:ln>
            <a:effectLst>
              <a:outerShdw blurRad="292100" dist="139700" dir="2700000" algn="tl" rotWithShape="0">
                <a:srgbClr val="333333">
                  <a:alpha val="65000"/>
                </a:srgbClr>
              </a:outerShdw>
            </a:effectLst>
          </p:spPr>
        </p:pic>
        <p:pic>
          <p:nvPicPr>
            <p:cNvPr id="16" name="Resim 15">
              <a:extLst>
                <a:ext uri="{FF2B5EF4-FFF2-40B4-BE49-F238E27FC236}">
                  <a16:creationId xmlns:a16="http://schemas.microsoft.com/office/drawing/2014/main" xmlns="" id="{CD726BA9-A84D-41AF-8E26-206C670E6B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8687" y="3987587"/>
              <a:ext cx="4023042" cy="1592661"/>
            </a:xfrm>
            <a:prstGeom prst="rect">
              <a:avLst/>
            </a:prstGeom>
            <a:ln>
              <a:noFill/>
            </a:ln>
            <a:effectLst>
              <a:outerShdw blurRad="292100" dist="139700" dir="2700000" algn="tl" rotWithShape="0">
                <a:srgbClr val="333333">
                  <a:alpha val="65000"/>
                </a:srgbClr>
              </a:outerShdw>
            </a:effectLst>
          </p:spPr>
        </p:pic>
      </p:grpSp>
      <p:sp>
        <p:nvSpPr>
          <p:cNvPr id="17" name="Dikdörtgen 16">
            <a:extLst>
              <a:ext uri="{FF2B5EF4-FFF2-40B4-BE49-F238E27FC236}">
                <a16:creationId xmlns:a16="http://schemas.microsoft.com/office/drawing/2014/main" xmlns="" id="{898DF4E7-2A35-4CE4-9241-F6A2692213F7}"/>
              </a:ext>
            </a:extLst>
          </p:cNvPr>
          <p:cNvSpPr/>
          <p:nvPr/>
        </p:nvSpPr>
        <p:spPr>
          <a:xfrm>
            <a:off x="575856" y="3441680"/>
            <a:ext cx="10628268" cy="3416320"/>
          </a:xfrm>
          <a:prstGeom prst="rect">
            <a:avLst/>
          </a:prstGeom>
        </p:spPr>
        <p:txBody>
          <a:bodyPr wrap="square">
            <a:spAutoFit/>
          </a:bodyPr>
          <a:lstStyle/>
          <a:p>
            <a:pPr algn="just"/>
            <a:r>
              <a:rPr lang="tr-TR" dirty="0"/>
              <a:t>	</a:t>
            </a:r>
            <a:r>
              <a:rPr lang="tr-TR" sz="2400" dirty="0">
                <a:solidFill>
                  <a:srgbClr val="002060"/>
                </a:solidFill>
                <a:latin typeface="Calibri"/>
              </a:rPr>
              <a:t>Ülkemizde meydana gelen afetlerden sonra Afet ve Acil Durum Müdahale Hizmetleri Yönetmeliği kapsamında Bakanlığımız (Yapı İşleri Genel Müdürlüğü), afet hasar tespit, afet altyapı ve afet enkaz kaldırma çalışma grupları ile afet yangın, afet kimliklendirme ve defin çalışma grupları (Yerel Yönetimler Genel Müdürlüğü) için Ulusal Düzey Ana Çözüm Ortağı olarak görevlendirilmiş olup, bu amaçla hazırlanan Türkiye Afet Müdahale Planına (TAMP) göre Yerel Düzey Afet Hasar Tespit ve Afet Enkaz Kaldırma Çalışma Grubu Ana Çözüm Ortağı olarak görevlendirilen Çevre, Şehircilik ve İklim Değişikliği İl Müdürlüklerimiz vasıtasıyla yürütülen hasar tespit ve enkaz kaldırma çalışmalarını koordine etmektedir.</a:t>
            </a:r>
          </a:p>
        </p:txBody>
      </p:sp>
    </p:spTree>
    <p:extLst>
      <p:ext uri="{BB962C8B-B14F-4D97-AF65-F5344CB8AC3E}">
        <p14:creationId xmlns:p14="http://schemas.microsoft.com/office/powerpoint/2010/main" val="24302782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30</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defRPr/>
            </a:pPr>
            <a:r>
              <a:rPr lang="tr-TR" dirty="0">
                <a:solidFill>
                  <a:srgbClr val="002060"/>
                </a:solidFill>
              </a:rPr>
              <a:t>Karşılaşılan Sorunlara İlişkin Sorular</a:t>
            </a:r>
          </a:p>
        </p:txBody>
      </p:sp>
      <p:sp>
        <p:nvSpPr>
          <p:cNvPr id="9" name="Dikdörtgen 8">
            <a:extLst>
              <a:ext uri="{FF2B5EF4-FFF2-40B4-BE49-F238E27FC236}">
                <a16:creationId xmlns:a16="http://schemas.microsoft.com/office/drawing/2014/main" xmlns="" id="{E2DDC149-E7FE-4AB8-AC56-C102AF160535}"/>
              </a:ext>
            </a:extLst>
          </p:cNvPr>
          <p:cNvSpPr/>
          <p:nvPr/>
        </p:nvSpPr>
        <p:spPr>
          <a:xfrm>
            <a:off x="695400" y="2251230"/>
            <a:ext cx="10087897" cy="3970318"/>
          </a:xfrm>
          <a:prstGeom prst="rect">
            <a:avLst/>
          </a:prstGeom>
        </p:spPr>
        <p:txBody>
          <a:bodyPr wrap="square">
            <a:spAutoFit/>
          </a:bodyPr>
          <a:lstStyle/>
          <a:p>
            <a:pPr marL="285750" lvl="0" indent="-285750">
              <a:buFont typeface="Wingdings" panose="05000000000000000000" pitchFamily="2" charset="2"/>
              <a:buChar char="q"/>
            </a:pPr>
            <a:r>
              <a:rPr lang="tr-TR" dirty="0">
                <a:solidFill>
                  <a:schemeClr val="accent1"/>
                </a:solidFill>
              </a:rPr>
              <a:t>Yıkılması gereken binalar için hazırlanacak olan ödeneğe esas yaklaşık maliyet hesabı nasıl yapılmalı ve nasıl talep edilebilir?</a:t>
            </a:r>
          </a:p>
          <a:p>
            <a:pPr marL="285750" lvl="0" indent="-285750" algn="just">
              <a:buFont typeface="Wingdings" panose="05000000000000000000" pitchFamily="2" charset="2"/>
              <a:buChar char="Ø"/>
            </a:pPr>
            <a:r>
              <a:rPr lang="tr-TR" dirty="0">
                <a:solidFill>
                  <a:srgbClr val="002060"/>
                </a:solidFill>
              </a:rPr>
              <a:t>Yıkılması gereken binalar için Valilik teknik personellerince hazırlanan yaklaşık maliyet resmi yazı ile İçişleri Bakanlığına (Afet ve Acil Durum Yönetimi Başkanlığı) iletilmek üzere Bakanlığımıza (Yapı İşleri Genel Müdürlüğü) gönderilir. Bakanlığımız tarafından yıkım işlemleri için gerekli ödeneğin aktarılması sağlanır.</a:t>
            </a:r>
          </a:p>
          <a:p>
            <a:pPr marL="285750" indent="-285750">
              <a:buFont typeface="Wingdings" panose="05000000000000000000" pitchFamily="2" charset="2"/>
              <a:buChar char="q"/>
            </a:pPr>
            <a:r>
              <a:rPr lang="tr-TR" dirty="0">
                <a:solidFill>
                  <a:schemeClr val="accent1"/>
                </a:solidFill>
              </a:rPr>
              <a:t>Acil yardım özel hesabı komisyonunda kimler yer alır? Harcama yetkilisi nasıl belirlenir?</a:t>
            </a:r>
          </a:p>
          <a:p>
            <a:pPr marL="285750" indent="-285750" algn="just">
              <a:buFont typeface="Wingdings" panose="05000000000000000000" pitchFamily="2" charset="2"/>
              <a:buChar char="Ø"/>
            </a:pPr>
            <a:r>
              <a:rPr lang="tr-TR" dirty="0">
                <a:solidFill>
                  <a:srgbClr val="002060"/>
                </a:solidFill>
              </a:rPr>
              <a:t>Komisyon üyeleri İlgili Valiliğince belirlenir. Alınan harcama olur yetkisi ile gelen ödeneklerin harcamaları gerçekleştirilir.</a:t>
            </a:r>
          </a:p>
          <a:p>
            <a:pPr marL="285750" indent="-285750">
              <a:buFont typeface="Wingdings" panose="05000000000000000000" pitchFamily="2" charset="2"/>
              <a:buChar char="q"/>
            </a:pPr>
            <a:r>
              <a:rPr lang="tr-TR" dirty="0">
                <a:solidFill>
                  <a:schemeClr val="accent1"/>
                </a:solidFill>
              </a:rPr>
              <a:t>Genel hayata etkili olmayan afetlerde yıkımlar nasıl yapılmadı?</a:t>
            </a:r>
          </a:p>
          <a:p>
            <a:pPr marL="285750" indent="-285750" algn="just">
              <a:buFont typeface="Wingdings" panose="05000000000000000000" pitchFamily="2" charset="2"/>
              <a:buChar char="Ø"/>
            </a:pPr>
            <a:r>
              <a:rPr lang="tr-TR" dirty="0">
                <a:solidFill>
                  <a:srgbClr val="002060"/>
                </a:solidFill>
              </a:rPr>
              <a:t>Meydana gelen bir afet sonrasında, genel hayata etkili afet bölgesi kararı alınmayan yerleşim birimlerinde kalan ve afet etkisi belirleme çalışmaları sırasında yıktırılması gerek binaların yıkımı İmar Kanunu’nun 39’uncu maddesi gereğince Ulusal/Yerel Düzey Afet Enkaz Kaldırma Grubu koordinasyonunda yerleşim biriminin bağlı olduğu belediye/il özel idaresi tarafından gerçekleştirilir.</a:t>
            </a:r>
          </a:p>
        </p:txBody>
      </p:sp>
    </p:spTree>
    <p:extLst>
      <p:ext uri="{BB962C8B-B14F-4D97-AF65-F5344CB8AC3E}">
        <p14:creationId xmlns:p14="http://schemas.microsoft.com/office/powerpoint/2010/main" val="40426167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Resim 18">
            <a:extLst>
              <a:ext uri="{FF2B5EF4-FFF2-40B4-BE49-F238E27FC236}">
                <a16:creationId xmlns:a16="http://schemas.microsoft.com/office/drawing/2014/main" xmlns="" id="{1375FC50-7722-41CE-BEB2-777F069ACA2C}"/>
              </a:ext>
            </a:extLst>
          </p:cNvPr>
          <p:cNvPicPr/>
          <p:nvPr/>
        </p:nvPicPr>
        <p:blipFill>
          <a:blip r:embed="rId3" cstate="print">
            <a:extLst>
              <a:ext uri="{28A0092B-C50C-407E-A947-70E740481C1C}">
                <a14:useLocalDpi xmlns:a14="http://schemas.microsoft.com/office/drawing/2010/main" val="0"/>
              </a:ext>
            </a:extLst>
          </a:blip>
          <a:stretch>
            <a:fillRect/>
          </a:stretch>
        </p:blipFill>
        <p:spPr>
          <a:xfrm rot="5400000">
            <a:off x="8123482" y="2837335"/>
            <a:ext cx="2483474" cy="5653551"/>
          </a:xfrm>
          <a:prstGeom prst="rect">
            <a:avLst/>
          </a:prstGeom>
          <a:ln>
            <a:noFill/>
          </a:ln>
          <a:effectLst>
            <a:outerShdw blurRad="292100" dist="139700" dir="2700000" algn="tl" rotWithShape="0">
              <a:srgbClr val="333333">
                <a:alpha val="65000"/>
              </a:srgbClr>
            </a:outerShdw>
          </a:effectLst>
        </p:spPr>
      </p:pic>
      <p:pic>
        <p:nvPicPr>
          <p:cNvPr id="18" name="Resim 17">
            <a:extLst>
              <a:ext uri="{FF2B5EF4-FFF2-40B4-BE49-F238E27FC236}">
                <a16:creationId xmlns:a16="http://schemas.microsoft.com/office/drawing/2014/main" xmlns="" id="{D2EF6353-BF92-4144-9C6D-1A0FB0950C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 y="4432680"/>
            <a:ext cx="6539488" cy="2478070"/>
          </a:xfrm>
          <a:prstGeom prst="rect">
            <a:avLst/>
          </a:prstGeom>
          <a:ln>
            <a:noFill/>
          </a:ln>
          <a:effectLst>
            <a:outerShdw blurRad="292100" dist="139700" dir="2700000" algn="tl" rotWithShape="0">
              <a:srgbClr val="333333">
                <a:alpha val="65000"/>
              </a:srgbClr>
            </a:outerShdw>
          </a:effectLst>
        </p:spPr>
      </p:pic>
      <p:pic>
        <p:nvPicPr>
          <p:cNvPr id="12" name="Resim 11">
            <a:extLst>
              <a:ext uri="{FF2B5EF4-FFF2-40B4-BE49-F238E27FC236}">
                <a16:creationId xmlns:a16="http://schemas.microsoft.com/office/drawing/2014/main" xmlns="" id="{AF301052-1D99-4E3C-8397-C9983C6C2B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824413" y="54792"/>
            <a:ext cx="4378664" cy="4356501"/>
          </a:xfrm>
          <a:prstGeom prst="rect">
            <a:avLst/>
          </a:prstGeom>
          <a:ln>
            <a:noFill/>
          </a:ln>
          <a:effectLst>
            <a:outerShdw blurRad="292100" dist="139700" dir="2700000" algn="tl" rotWithShape="0">
              <a:srgbClr val="333333">
                <a:alpha val="65000"/>
              </a:srgbClr>
            </a:outerShdw>
          </a:effectLst>
        </p:spPr>
      </p:pic>
      <p:pic>
        <p:nvPicPr>
          <p:cNvPr id="11" name="Resim 10">
            <a:extLst>
              <a:ext uri="{FF2B5EF4-FFF2-40B4-BE49-F238E27FC236}">
                <a16:creationId xmlns:a16="http://schemas.microsoft.com/office/drawing/2014/main" xmlns="" id="{086D0C85-09D3-4EFA-940D-0123EC4A4A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7608167" cy="4422374"/>
          </a:xfrm>
          <a:prstGeom prst="rect">
            <a:avLst/>
          </a:prstGeom>
          <a:ln>
            <a:noFill/>
          </a:ln>
          <a:effectLst>
            <a:outerShdw blurRad="292100" dist="139700" dir="2700000" algn="tl" rotWithShape="0">
              <a:srgbClr val="333333">
                <a:alpha val="65000"/>
              </a:srgbClr>
            </a:outerShdw>
          </a:effectLst>
        </p:spPr>
      </p:pic>
      <p:pic>
        <p:nvPicPr>
          <p:cNvPr id="3" name="Resim 2"/>
          <p:cNvPicPr>
            <a:picLocks noChangeAspect="1"/>
          </p:cNvPicPr>
          <p:nvPr/>
        </p:nvPicPr>
        <p:blipFill rotWithShape="1">
          <a:blip r:embed="rId7"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31</a:t>
            </a:fld>
            <a:endParaRPr lang="tr-TR" dirty="0">
              <a:solidFill>
                <a:schemeClr val="bg1"/>
              </a:solidFill>
            </a:endParaRPr>
          </a:p>
        </p:txBody>
      </p:sp>
      <p:pic>
        <p:nvPicPr>
          <p:cNvPr id="4" name="Resim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75485" y="444704"/>
            <a:ext cx="7346479" cy="461665"/>
          </a:xfrm>
          <a:prstGeom prst="rect">
            <a:avLst/>
          </a:prstGeom>
        </p:spPr>
        <p:txBody>
          <a:bodyPr wrap="squar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7" name="Oval 16">
            <a:extLst>
              <a:ext uri="{FF2B5EF4-FFF2-40B4-BE49-F238E27FC236}">
                <a16:creationId xmlns:a16="http://schemas.microsoft.com/office/drawing/2014/main" xmlns="" id="{03639A9E-644A-4CE3-A944-616796ABA502}"/>
              </a:ext>
            </a:extLst>
          </p:cNvPr>
          <p:cNvSpPr/>
          <p:nvPr/>
        </p:nvSpPr>
        <p:spPr>
          <a:xfrm>
            <a:off x="5519936" y="2276873"/>
            <a:ext cx="2611577" cy="2589098"/>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1800" b="1" dirty="0">
                <a:solidFill>
                  <a:schemeClr val="bg1"/>
                </a:solidFill>
              </a:rPr>
              <a:t>YIKIM VE ENKAZ KALDIRMA İŞLEMLERİNİN</a:t>
            </a:r>
          </a:p>
          <a:p>
            <a:pPr algn="ctr"/>
            <a:r>
              <a:rPr lang="tr-TR" sz="1800" b="1" dirty="0">
                <a:solidFill>
                  <a:schemeClr val="bg1"/>
                </a:solidFill>
              </a:rPr>
              <a:t>DİJİTAL ORTAMA  TAŞINMASI</a:t>
            </a:r>
          </a:p>
        </p:txBody>
      </p:sp>
    </p:spTree>
    <p:extLst>
      <p:ext uri="{BB962C8B-B14F-4D97-AF65-F5344CB8AC3E}">
        <p14:creationId xmlns:p14="http://schemas.microsoft.com/office/powerpoint/2010/main" val="41058116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32</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defRPr/>
            </a:pPr>
            <a:r>
              <a:rPr lang="tr-TR" dirty="0">
                <a:solidFill>
                  <a:srgbClr val="002060"/>
                </a:solidFill>
              </a:rPr>
              <a:t>Enkaz Döküm Sahaları</a:t>
            </a:r>
          </a:p>
        </p:txBody>
      </p:sp>
      <p:pic>
        <p:nvPicPr>
          <p:cNvPr id="13" name="Picture 2">
            <a:extLst>
              <a:ext uri="{FF2B5EF4-FFF2-40B4-BE49-F238E27FC236}">
                <a16:creationId xmlns:a16="http://schemas.microsoft.com/office/drawing/2014/main" xmlns="" id="{8ADDCCB8-3441-48E4-AE4E-398ED6D08C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9416" y="2017256"/>
            <a:ext cx="9923294" cy="3273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Dikdörtgen 13">
            <a:extLst>
              <a:ext uri="{FF2B5EF4-FFF2-40B4-BE49-F238E27FC236}">
                <a16:creationId xmlns:a16="http://schemas.microsoft.com/office/drawing/2014/main" xmlns="" id="{A8E6801C-4F48-48E0-ABC5-7FB2D987A64C}"/>
              </a:ext>
            </a:extLst>
          </p:cNvPr>
          <p:cNvSpPr/>
          <p:nvPr/>
        </p:nvSpPr>
        <p:spPr>
          <a:xfrm>
            <a:off x="289336" y="5510615"/>
            <a:ext cx="11023453" cy="1200329"/>
          </a:xfrm>
          <a:prstGeom prst="rect">
            <a:avLst/>
          </a:prstGeom>
        </p:spPr>
        <p:txBody>
          <a:bodyPr wrap="square">
            <a:spAutoFit/>
          </a:bodyPr>
          <a:lstStyle/>
          <a:p>
            <a:pPr marL="180975" algn="just">
              <a:spcAft>
                <a:spcPts val="600"/>
              </a:spcAft>
              <a:tabLst>
                <a:tab pos="534988" algn="l"/>
              </a:tabLst>
            </a:pPr>
            <a:r>
              <a:rPr lang="tr-TR" dirty="0">
                <a:solidFill>
                  <a:srgbClr val="002060"/>
                </a:solidFill>
              </a:rPr>
              <a:t>	Bakanlığımız web sayfasında  Yapı İşleri Genel Müdürlüğü bölümündeki uygulamalar sekmesinde yer alan Afet Koordinasyon Bilgi Sistemi;  Afetler sonrası oluşacak enkazın döküleceği enkaz döküm alanlarının belirlenerek, adres ve fiziki durumlarını gösterir fotoğraf vb. bilgilerini  içeren konumlarını harita üzerinde gösterilebilen web tabanlı bilgisayar yazılımı geliştirilmiştir. Bu kapsamda 81 ilde 1255 döküm sahası sistemde kayıtlı bulunmaktadır.</a:t>
            </a:r>
            <a:endParaRPr lang="tr-TR" dirty="0"/>
          </a:p>
        </p:txBody>
      </p:sp>
    </p:spTree>
    <p:extLst>
      <p:ext uri="{BB962C8B-B14F-4D97-AF65-F5344CB8AC3E}">
        <p14:creationId xmlns:p14="http://schemas.microsoft.com/office/powerpoint/2010/main" val="4473846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33</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191344" y="1420400"/>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defRPr/>
            </a:pPr>
            <a:r>
              <a:rPr lang="tr-TR" dirty="0">
                <a:solidFill>
                  <a:srgbClr val="002060"/>
                </a:solidFill>
              </a:rPr>
              <a:t>Enkaz Döküm Sahaları</a:t>
            </a:r>
          </a:p>
        </p:txBody>
      </p:sp>
      <p:pic>
        <p:nvPicPr>
          <p:cNvPr id="9" name="Resim 8">
            <a:extLst>
              <a:ext uri="{FF2B5EF4-FFF2-40B4-BE49-F238E27FC236}">
                <a16:creationId xmlns:a16="http://schemas.microsoft.com/office/drawing/2014/main" xmlns="" id="{9E02BCD6-51B6-463E-88E7-EC4EC981B7DD}"/>
              </a:ext>
            </a:extLst>
          </p:cNvPr>
          <p:cNvPicPr>
            <a:picLocks noChangeAspect="1"/>
          </p:cNvPicPr>
          <p:nvPr/>
        </p:nvPicPr>
        <p:blipFill>
          <a:blip r:embed="rId5"/>
          <a:stretch>
            <a:fillRect/>
          </a:stretch>
        </p:blipFill>
        <p:spPr>
          <a:xfrm>
            <a:off x="407368" y="1908282"/>
            <a:ext cx="4267796" cy="1267002"/>
          </a:xfrm>
          <a:prstGeom prst="rect">
            <a:avLst/>
          </a:prstGeom>
        </p:spPr>
      </p:pic>
      <p:sp>
        <p:nvSpPr>
          <p:cNvPr id="11" name="Sol Ok 25">
            <a:extLst>
              <a:ext uri="{FF2B5EF4-FFF2-40B4-BE49-F238E27FC236}">
                <a16:creationId xmlns:a16="http://schemas.microsoft.com/office/drawing/2014/main" xmlns="" id="{FA438D63-7564-4EA9-914B-DE20442BB67F}"/>
              </a:ext>
            </a:extLst>
          </p:cNvPr>
          <p:cNvSpPr/>
          <p:nvPr/>
        </p:nvSpPr>
        <p:spPr>
          <a:xfrm>
            <a:off x="4841314" y="2412415"/>
            <a:ext cx="374074" cy="277260"/>
          </a:xfrm>
          <a:prstGeom prst="lef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Metin kutusu 11">
            <a:extLst>
              <a:ext uri="{FF2B5EF4-FFF2-40B4-BE49-F238E27FC236}">
                <a16:creationId xmlns:a16="http://schemas.microsoft.com/office/drawing/2014/main" xmlns="" id="{0B4CEB44-AA62-46B4-BDEE-6C159542CF2D}"/>
              </a:ext>
            </a:extLst>
          </p:cNvPr>
          <p:cNvSpPr txBox="1"/>
          <p:nvPr/>
        </p:nvSpPr>
        <p:spPr>
          <a:xfrm>
            <a:off x="5755612" y="1950881"/>
            <a:ext cx="5045137" cy="1200329"/>
          </a:xfrm>
          <a:prstGeom prst="rect">
            <a:avLst/>
          </a:prstGeom>
          <a:noFill/>
        </p:spPr>
        <p:txBody>
          <a:bodyPr wrap="square" rtlCol="0">
            <a:spAutoFit/>
          </a:bodyPr>
          <a:lstStyle/>
          <a:p>
            <a:pPr marL="342900" indent="-342900" algn="just">
              <a:buFont typeface="Wingdings" panose="05000000000000000000" pitchFamily="2" charset="2"/>
              <a:buChar char="q"/>
            </a:pPr>
            <a:r>
              <a:rPr lang="tr-TR" dirty="0">
                <a:solidFill>
                  <a:srgbClr val="002060"/>
                </a:solidFill>
              </a:rPr>
              <a:t>Enkaz Döküm Sahaları ekranında İl bazında afet nedeniyle yıkılan yapılara ait enkaz döküm alanları görülmektedir. ‘’Yeni Kayıt’’ butonu ile bu alana veri girişi yapılabilmektedir.</a:t>
            </a:r>
          </a:p>
        </p:txBody>
      </p:sp>
      <p:pic>
        <p:nvPicPr>
          <p:cNvPr id="15" name="Resim 14">
            <a:extLst>
              <a:ext uri="{FF2B5EF4-FFF2-40B4-BE49-F238E27FC236}">
                <a16:creationId xmlns:a16="http://schemas.microsoft.com/office/drawing/2014/main" xmlns="" id="{9815D108-9914-4D44-B6F7-7E3A89BEAEBD}"/>
              </a:ext>
            </a:extLst>
          </p:cNvPr>
          <p:cNvPicPr>
            <a:picLocks noChangeAspect="1"/>
          </p:cNvPicPr>
          <p:nvPr/>
        </p:nvPicPr>
        <p:blipFill>
          <a:blip r:embed="rId6"/>
          <a:stretch>
            <a:fillRect/>
          </a:stretch>
        </p:blipFill>
        <p:spPr>
          <a:xfrm>
            <a:off x="407368" y="3263056"/>
            <a:ext cx="11148623" cy="3481317"/>
          </a:xfrm>
          <a:prstGeom prst="rect">
            <a:avLst/>
          </a:prstGeom>
        </p:spPr>
      </p:pic>
    </p:spTree>
    <p:extLst>
      <p:ext uri="{BB962C8B-B14F-4D97-AF65-F5344CB8AC3E}">
        <p14:creationId xmlns:p14="http://schemas.microsoft.com/office/powerpoint/2010/main" val="42031374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34</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defRPr/>
            </a:pPr>
            <a:r>
              <a:rPr lang="tr-TR" dirty="0">
                <a:solidFill>
                  <a:srgbClr val="002060"/>
                </a:solidFill>
              </a:rPr>
              <a:t>Enkaz Döküm Sahaları</a:t>
            </a:r>
          </a:p>
        </p:txBody>
      </p:sp>
      <p:sp>
        <p:nvSpPr>
          <p:cNvPr id="13" name="Metin kutusu 12">
            <a:extLst>
              <a:ext uri="{FF2B5EF4-FFF2-40B4-BE49-F238E27FC236}">
                <a16:creationId xmlns:a16="http://schemas.microsoft.com/office/drawing/2014/main" xmlns="" id="{FAF093E0-6979-4374-8867-453822EE81BC}"/>
              </a:ext>
            </a:extLst>
          </p:cNvPr>
          <p:cNvSpPr txBox="1"/>
          <p:nvPr/>
        </p:nvSpPr>
        <p:spPr>
          <a:xfrm>
            <a:off x="911424" y="1996054"/>
            <a:ext cx="9577064" cy="369332"/>
          </a:xfrm>
          <a:prstGeom prst="rect">
            <a:avLst/>
          </a:prstGeom>
          <a:noFill/>
        </p:spPr>
        <p:txBody>
          <a:bodyPr wrap="square" rtlCol="0">
            <a:spAutoFit/>
          </a:bodyPr>
          <a:lstStyle/>
          <a:p>
            <a:pPr marL="285750" indent="-285750" algn="just">
              <a:buFont typeface="Wingdings" panose="05000000000000000000" pitchFamily="2" charset="2"/>
              <a:buChar char="q"/>
            </a:pPr>
            <a:r>
              <a:rPr lang="tr-TR" dirty="0">
                <a:solidFill>
                  <a:srgbClr val="002060"/>
                </a:solidFill>
              </a:rPr>
              <a:t>Açılan ekranda harita üzerinde bulunan ‘’+’’ simgesine tıklanır. Ardından döküm alanı çizilir.</a:t>
            </a:r>
          </a:p>
        </p:txBody>
      </p:sp>
      <p:pic>
        <p:nvPicPr>
          <p:cNvPr id="14" name="Resim 13">
            <a:extLst>
              <a:ext uri="{FF2B5EF4-FFF2-40B4-BE49-F238E27FC236}">
                <a16:creationId xmlns:a16="http://schemas.microsoft.com/office/drawing/2014/main" xmlns="" id="{65DA12A6-BC86-4E53-949E-179FA56C3D5A}"/>
              </a:ext>
            </a:extLst>
          </p:cNvPr>
          <p:cNvPicPr>
            <a:picLocks noChangeAspect="1"/>
          </p:cNvPicPr>
          <p:nvPr/>
        </p:nvPicPr>
        <p:blipFill>
          <a:blip r:embed="rId5"/>
          <a:stretch>
            <a:fillRect/>
          </a:stretch>
        </p:blipFill>
        <p:spPr>
          <a:xfrm>
            <a:off x="911424" y="2619491"/>
            <a:ext cx="10126662" cy="38822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51953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35</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defRPr/>
            </a:pPr>
            <a:r>
              <a:rPr lang="tr-TR" dirty="0">
                <a:solidFill>
                  <a:srgbClr val="002060"/>
                </a:solidFill>
              </a:rPr>
              <a:t>Enkaz Döküm Sahaları</a:t>
            </a:r>
          </a:p>
        </p:txBody>
      </p:sp>
      <p:pic>
        <p:nvPicPr>
          <p:cNvPr id="9" name="Resim 8">
            <a:extLst>
              <a:ext uri="{FF2B5EF4-FFF2-40B4-BE49-F238E27FC236}">
                <a16:creationId xmlns:a16="http://schemas.microsoft.com/office/drawing/2014/main" xmlns="" id="{C8B8CE08-9F07-4315-B96A-D9D7DB6A15A1}"/>
              </a:ext>
            </a:extLst>
          </p:cNvPr>
          <p:cNvPicPr>
            <a:picLocks noChangeAspect="1"/>
          </p:cNvPicPr>
          <p:nvPr/>
        </p:nvPicPr>
        <p:blipFill>
          <a:blip r:embed="rId5"/>
          <a:stretch>
            <a:fillRect/>
          </a:stretch>
        </p:blipFill>
        <p:spPr>
          <a:xfrm>
            <a:off x="819497" y="2241076"/>
            <a:ext cx="4526601" cy="2182029"/>
          </a:xfrm>
          <a:prstGeom prst="rect">
            <a:avLst/>
          </a:prstGeom>
          <a:ln>
            <a:noFill/>
          </a:ln>
          <a:effectLst>
            <a:outerShdw blurRad="292100" dist="139700" dir="2700000" algn="tl" rotWithShape="0">
              <a:srgbClr val="333333">
                <a:alpha val="65000"/>
              </a:srgbClr>
            </a:outerShdw>
          </a:effectLst>
        </p:spPr>
      </p:pic>
      <p:pic>
        <p:nvPicPr>
          <p:cNvPr id="11" name="Resim 10">
            <a:extLst>
              <a:ext uri="{FF2B5EF4-FFF2-40B4-BE49-F238E27FC236}">
                <a16:creationId xmlns:a16="http://schemas.microsoft.com/office/drawing/2014/main" xmlns="" id="{30A14DED-0784-40F7-8E55-266C2C800ECD}"/>
              </a:ext>
            </a:extLst>
          </p:cNvPr>
          <p:cNvPicPr>
            <a:picLocks noChangeAspect="1"/>
          </p:cNvPicPr>
          <p:nvPr/>
        </p:nvPicPr>
        <p:blipFill>
          <a:blip r:embed="rId6"/>
          <a:stretch>
            <a:fillRect/>
          </a:stretch>
        </p:blipFill>
        <p:spPr>
          <a:xfrm>
            <a:off x="6598520" y="1887914"/>
            <a:ext cx="4773983" cy="4675976"/>
          </a:xfrm>
          <a:prstGeom prst="rect">
            <a:avLst/>
          </a:prstGeom>
          <a:ln>
            <a:noFill/>
          </a:ln>
          <a:effectLst>
            <a:outerShdw blurRad="292100" dist="139700" dir="2700000" algn="tl" rotWithShape="0">
              <a:srgbClr val="333333">
                <a:alpha val="65000"/>
              </a:srgbClr>
            </a:outerShdw>
          </a:effectLst>
        </p:spPr>
      </p:pic>
      <p:sp>
        <p:nvSpPr>
          <p:cNvPr id="12" name="Metin kutusu 11">
            <a:extLst>
              <a:ext uri="{FF2B5EF4-FFF2-40B4-BE49-F238E27FC236}">
                <a16:creationId xmlns:a16="http://schemas.microsoft.com/office/drawing/2014/main" xmlns="" id="{68500A30-A4F3-4500-B91E-91492ED51131}"/>
              </a:ext>
            </a:extLst>
          </p:cNvPr>
          <p:cNvSpPr txBox="1"/>
          <p:nvPr/>
        </p:nvSpPr>
        <p:spPr>
          <a:xfrm>
            <a:off x="819497" y="5013176"/>
            <a:ext cx="4526601" cy="1200329"/>
          </a:xfrm>
          <a:prstGeom prst="rect">
            <a:avLst/>
          </a:prstGeom>
          <a:noFill/>
        </p:spPr>
        <p:txBody>
          <a:bodyPr wrap="square" rtlCol="0">
            <a:spAutoFit/>
          </a:bodyPr>
          <a:lstStyle/>
          <a:p>
            <a:pPr marL="285750" indent="-285750" algn="just">
              <a:buFont typeface="Wingdings" panose="05000000000000000000" pitchFamily="2" charset="2"/>
              <a:buChar char="q"/>
            </a:pPr>
            <a:r>
              <a:rPr lang="tr-TR" dirty="0">
                <a:solidFill>
                  <a:srgbClr val="002060"/>
                </a:solidFill>
              </a:rPr>
              <a:t>Alan seçimi tamamlandıktan sonra açılan Form ekranında gerekli bilgiler doldurulup ‘’Kaydet’’ butonu ile Enkaz Döküm alanı sisteme eklenir.</a:t>
            </a:r>
          </a:p>
        </p:txBody>
      </p:sp>
    </p:spTree>
    <p:extLst>
      <p:ext uri="{BB962C8B-B14F-4D97-AF65-F5344CB8AC3E}">
        <p14:creationId xmlns:p14="http://schemas.microsoft.com/office/powerpoint/2010/main" val="21205292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36</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119336" y="1420400"/>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defRPr/>
            </a:pPr>
            <a:r>
              <a:rPr lang="tr-TR" dirty="0">
                <a:solidFill>
                  <a:srgbClr val="002060"/>
                </a:solidFill>
              </a:rPr>
              <a:t>Yıkım İşlemleri</a:t>
            </a:r>
          </a:p>
        </p:txBody>
      </p:sp>
      <p:pic>
        <p:nvPicPr>
          <p:cNvPr id="6" name="Resim 5"/>
          <p:cNvPicPr>
            <a:picLocks noChangeAspect="1"/>
          </p:cNvPicPr>
          <p:nvPr/>
        </p:nvPicPr>
        <p:blipFill>
          <a:blip r:embed="rId5"/>
          <a:stretch>
            <a:fillRect/>
          </a:stretch>
        </p:blipFill>
        <p:spPr>
          <a:xfrm>
            <a:off x="166659" y="1904334"/>
            <a:ext cx="3895100" cy="2392954"/>
          </a:xfrm>
          <a:prstGeom prst="rect">
            <a:avLst/>
          </a:prstGeom>
        </p:spPr>
      </p:pic>
      <p:sp>
        <p:nvSpPr>
          <p:cNvPr id="13" name="Sol Ok 25">
            <a:extLst>
              <a:ext uri="{FF2B5EF4-FFF2-40B4-BE49-F238E27FC236}">
                <a16:creationId xmlns:a16="http://schemas.microsoft.com/office/drawing/2014/main" xmlns="" id="{C7CFC4E6-FF56-4E3B-9C44-2FFCE6181EB2}"/>
              </a:ext>
            </a:extLst>
          </p:cNvPr>
          <p:cNvSpPr/>
          <p:nvPr/>
        </p:nvSpPr>
        <p:spPr>
          <a:xfrm>
            <a:off x="4043751" y="2564904"/>
            <a:ext cx="288032" cy="277045"/>
          </a:xfrm>
          <a:prstGeom prst="lef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8" name="Resim 7"/>
          <p:cNvPicPr>
            <a:picLocks noChangeAspect="1"/>
          </p:cNvPicPr>
          <p:nvPr/>
        </p:nvPicPr>
        <p:blipFill>
          <a:blip r:embed="rId6"/>
          <a:stretch>
            <a:fillRect/>
          </a:stretch>
        </p:blipFill>
        <p:spPr>
          <a:xfrm>
            <a:off x="4410163" y="1525283"/>
            <a:ext cx="7665393" cy="5023897"/>
          </a:xfrm>
          <a:prstGeom prst="rect">
            <a:avLst/>
          </a:prstGeom>
        </p:spPr>
      </p:pic>
      <p:sp>
        <p:nvSpPr>
          <p:cNvPr id="14" name="Metin kutusu 13"/>
          <p:cNvSpPr txBox="1"/>
          <p:nvPr/>
        </p:nvSpPr>
        <p:spPr>
          <a:xfrm>
            <a:off x="166659" y="4581128"/>
            <a:ext cx="3708391" cy="1754326"/>
          </a:xfrm>
          <a:prstGeom prst="rect">
            <a:avLst/>
          </a:prstGeom>
          <a:noFill/>
        </p:spPr>
        <p:txBody>
          <a:bodyPr wrap="square" rtlCol="0">
            <a:spAutoFit/>
          </a:bodyPr>
          <a:lstStyle/>
          <a:p>
            <a:pPr marL="285750" indent="-285750" algn="just">
              <a:buFont typeface="Wingdings" panose="05000000000000000000" pitchFamily="2" charset="2"/>
              <a:buChar char="q"/>
            </a:pPr>
            <a:r>
              <a:rPr lang="tr-TR" dirty="0">
                <a:solidFill>
                  <a:srgbClr val="002060"/>
                </a:solidFill>
              </a:rPr>
              <a:t>Yıkım işlemleri sekmesi altında yer alan Yıkım İşlemleri alanından yıkımı tamamlanan binaların veri girişi yapılmakta olup, veri girişi tamamlanan binalar liste halinde görülmektedir.</a:t>
            </a:r>
          </a:p>
        </p:txBody>
      </p:sp>
    </p:spTree>
    <p:extLst>
      <p:ext uri="{BB962C8B-B14F-4D97-AF65-F5344CB8AC3E}">
        <p14:creationId xmlns:p14="http://schemas.microsoft.com/office/powerpoint/2010/main" val="188666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37</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119336" y="1420400"/>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defRPr/>
            </a:pPr>
            <a:r>
              <a:rPr lang="tr-TR" dirty="0">
                <a:solidFill>
                  <a:srgbClr val="002060"/>
                </a:solidFill>
              </a:rPr>
              <a:t>Yıkım İşlemleri</a:t>
            </a:r>
          </a:p>
        </p:txBody>
      </p:sp>
      <p:sp>
        <p:nvSpPr>
          <p:cNvPr id="14" name="Metin kutusu 13"/>
          <p:cNvSpPr txBox="1"/>
          <p:nvPr/>
        </p:nvSpPr>
        <p:spPr>
          <a:xfrm>
            <a:off x="695400" y="3051821"/>
            <a:ext cx="3708391" cy="1200329"/>
          </a:xfrm>
          <a:prstGeom prst="rect">
            <a:avLst/>
          </a:prstGeom>
          <a:noFill/>
        </p:spPr>
        <p:txBody>
          <a:bodyPr wrap="square" rtlCol="0">
            <a:spAutoFit/>
          </a:bodyPr>
          <a:lstStyle/>
          <a:p>
            <a:pPr marL="285750" indent="-285750" algn="just">
              <a:buFont typeface="Wingdings" panose="05000000000000000000" pitchFamily="2" charset="2"/>
              <a:buChar char="q"/>
            </a:pPr>
            <a:r>
              <a:rPr lang="tr-TR" dirty="0">
                <a:solidFill>
                  <a:srgbClr val="002060"/>
                </a:solidFill>
              </a:rPr>
              <a:t>Veri girişi yapılırken yeni kayıt sekmesi üzerinden açılan ekranda ilgili bilgileri doldurularak kaydet seçeneği ile işlem tamamlanır.</a:t>
            </a:r>
          </a:p>
        </p:txBody>
      </p:sp>
      <p:pic>
        <p:nvPicPr>
          <p:cNvPr id="7" name="Resim 6"/>
          <p:cNvPicPr>
            <a:picLocks noChangeAspect="1"/>
          </p:cNvPicPr>
          <p:nvPr/>
        </p:nvPicPr>
        <p:blipFill>
          <a:blip r:embed="rId5"/>
          <a:stretch>
            <a:fillRect/>
          </a:stretch>
        </p:blipFill>
        <p:spPr>
          <a:xfrm>
            <a:off x="5439607" y="1476189"/>
            <a:ext cx="6044427" cy="5234755"/>
          </a:xfrm>
          <a:prstGeom prst="rect">
            <a:avLst/>
          </a:prstGeom>
        </p:spPr>
      </p:pic>
    </p:spTree>
    <p:extLst>
      <p:ext uri="{BB962C8B-B14F-4D97-AF65-F5344CB8AC3E}">
        <p14:creationId xmlns:p14="http://schemas.microsoft.com/office/powerpoint/2010/main" val="10691432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0" y="0"/>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38</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263272" y="1343589"/>
            <a:ext cx="11348700"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defRPr/>
            </a:pPr>
            <a:r>
              <a:rPr lang="tr-TR" dirty="0">
                <a:solidFill>
                  <a:srgbClr val="002060"/>
                </a:solidFill>
              </a:rPr>
              <a:t>Yıkım ve Enkaz Kaldırma Çalışmalarının Web Sistemindeki Çalışmaları (Yıkım Koordinatörü Kullanıcısı)</a:t>
            </a:r>
          </a:p>
        </p:txBody>
      </p:sp>
      <p:sp>
        <p:nvSpPr>
          <p:cNvPr id="13" name="Sol Ok 25">
            <a:extLst>
              <a:ext uri="{FF2B5EF4-FFF2-40B4-BE49-F238E27FC236}">
                <a16:creationId xmlns:a16="http://schemas.microsoft.com/office/drawing/2014/main" xmlns="" id="{C7CFC4E6-FF56-4E3B-9C44-2FFCE6181EB2}"/>
              </a:ext>
            </a:extLst>
          </p:cNvPr>
          <p:cNvSpPr/>
          <p:nvPr/>
        </p:nvSpPr>
        <p:spPr>
          <a:xfrm>
            <a:off x="3263421" y="2822290"/>
            <a:ext cx="288032" cy="277045"/>
          </a:xfrm>
          <a:prstGeom prst="lef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4" name="Metin kutusu 13">
            <a:extLst>
              <a:ext uri="{FF2B5EF4-FFF2-40B4-BE49-F238E27FC236}">
                <a16:creationId xmlns:a16="http://schemas.microsoft.com/office/drawing/2014/main" xmlns="" id="{C9E3D472-1DDC-4FC8-9693-88539D0EA21D}"/>
              </a:ext>
            </a:extLst>
          </p:cNvPr>
          <p:cNvSpPr txBox="1"/>
          <p:nvPr/>
        </p:nvSpPr>
        <p:spPr>
          <a:xfrm>
            <a:off x="4295800" y="1885392"/>
            <a:ext cx="6409592" cy="923330"/>
          </a:xfrm>
          <a:prstGeom prst="rect">
            <a:avLst/>
          </a:prstGeom>
          <a:noFill/>
        </p:spPr>
        <p:txBody>
          <a:bodyPr wrap="square" rtlCol="0">
            <a:spAutoFit/>
          </a:bodyPr>
          <a:lstStyle/>
          <a:p>
            <a:pPr marL="285750" indent="-285750" algn="just">
              <a:buFont typeface="Wingdings" panose="05000000000000000000" pitchFamily="2" charset="2"/>
              <a:buChar char="q"/>
            </a:pPr>
            <a:r>
              <a:rPr lang="tr-TR" dirty="0">
                <a:solidFill>
                  <a:srgbClr val="002060"/>
                </a:solidFill>
              </a:rPr>
              <a:t>Yıktırılacak Bina Takip Listesi ekranı afet sonrasında Ağır Hasarlı, Yıkık ve Acil Yıkılacak olarak hasar durumunun belirlendiği yapıların izlendiği ekrandır.</a:t>
            </a:r>
          </a:p>
        </p:txBody>
      </p:sp>
      <p:pic>
        <p:nvPicPr>
          <p:cNvPr id="15" name="Resim 14">
            <a:extLst>
              <a:ext uri="{FF2B5EF4-FFF2-40B4-BE49-F238E27FC236}">
                <a16:creationId xmlns:a16="http://schemas.microsoft.com/office/drawing/2014/main" xmlns="" id="{CAC7FD88-0694-47EE-BF61-7C6B8B36073F}"/>
              </a:ext>
            </a:extLst>
          </p:cNvPr>
          <p:cNvPicPr>
            <a:picLocks noChangeAspect="1"/>
          </p:cNvPicPr>
          <p:nvPr/>
        </p:nvPicPr>
        <p:blipFill>
          <a:blip r:embed="rId5"/>
          <a:stretch>
            <a:fillRect/>
          </a:stretch>
        </p:blipFill>
        <p:spPr>
          <a:xfrm>
            <a:off x="3642703" y="2838767"/>
            <a:ext cx="8213937" cy="3849471"/>
          </a:xfrm>
          <a:prstGeom prst="rect">
            <a:avLst/>
          </a:prstGeom>
        </p:spPr>
      </p:pic>
      <p:pic>
        <p:nvPicPr>
          <p:cNvPr id="11" name="Resim 10"/>
          <p:cNvPicPr>
            <a:picLocks noChangeAspect="1"/>
          </p:cNvPicPr>
          <p:nvPr/>
        </p:nvPicPr>
        <p:blipFill>
          <a:blip r:embed="rId6"/>
          <a:stretch>
            <a:fillRect/>
          </a:stretch>
        </p:blipFill>
        <p:spPr>
          <a:xfrm>
            <a:off x="89783" y="1790761"/>
            <a:ext cx="3128013" cy="2096011"/>
          </a:xfrm>
          <a:prstGeom prst="rect">
            <a:avLst/>
          </a:prstGeom>
        </p:spPr>
      </p:pic>
    </p:spTree>
    <p:extLst>
      <p:ext uri="{BB962C8B-B14F-4D97-AF65-F5344CB8AC3E}">
        <p14:creationId xmlns:p14="http://schemas.microsoft.com/office/powerpoint/2010/main" val="10656057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39</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224930" y="1369317"/>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defRPr/>
            </a:pPr>
            <a:r>
              <a:rPr lang="tr-TR" dirty="0">
                <a:solidFill>
                  <a:srgbClr val="002060"/>
                </a:solidFill>
              </a:rPr>
              <a:t>Yıkım ve Enkaz Kaldırma Çalışmalarının Web Sistemindeki Çalışmaları</a:t>
            </a:r>
          </a:p>
        </p:txBody>
      </p:sp>
      <p:pic>
        <p:nvPicPr>
          <p:cNvPr id="11" name="Resim 10">
            <a:extLst>
              <a:ext uri="{FF2B5EF4-FFF2-40B4-BE49-F238E27FC236}">
                <a16:creationId xmlns:a16="http://schemas.microsoft.com/office/drawing/2014/main" xmlns="" id="{D039D2A5-894F-44CC-8F9E-7ECD69BA2A39}"/>
              </a:ext>
            </a:extLst>
          </p:cNvPr>
          <p:cNvPicPr>
            <a:picLocks noChangeAspect="1"/>
          </p:cNvPicPr>
          <p:nvPr/>
        </p:nvPicPr>
        <p:blipFill>
          <a:blip r:embed="rId5"/>
          <a:stretch>
            <a:fillRect/>
          </a:stretch>
        </p:blipFill>
        <p:spPr>
          <a:xfrm>
            <a:off x="407368" y="1769427"/>
            <a:ext cx="11281435" cy="4105209"/>
          </a:xfrm>
          <a:prstGeom prst="rect">
            <a:avLst/>
          </a:prstGeom>
        </p:spPr>
      </p:pic>
      <p:sp>
        <p:nvSpPr>
          <p:cNvPr id="12" name="Metin kutusu 11">
            <a:extLst>
              <a:ext uri="{FF2B5EF4-FFF2-40B4-BE49-F238E27FC236}">
                <a16:creationId xmlns:a16="http://schemas.microsoft.com/office/drawing/2014/main" xmlns="" id="{90D9675D-8C99-4075-A86F-C647DED4FB6A}"/>
              </a:ext>
            </a:extLst>
          </p:cNvPr>
          <p:cNvSpPr txBox="1"/>
          <p:nvPr/>
        </p:nvSpPr>
        <p:spPr>
          <a:xfrm>
            <a:off x="453087" y="5874636"/>
            <a:ext cx="11235716" cy="923330"/>
          </a:xfrm>
          <a:prstGeom prst="rect">
            <a:avLst/>
          </a:prstGeom>
          <a:noFill/>
        </p:spPr>
        <p:txBody>
          <a:bodyPr wrap="square" rtlCol="0">
            <a:spAutoFit/>
          </a:bodyPr>
          <a:lstStyle/>
          <a:p>
            <a:pPr marL="285750" indent="-285750" algn="just">
              <a:buFont typeface="Wingdings" panose="05000000000000000000" pitchFamily="2" charset="2"/>
              <a:buChar char="q"/>
            </a:pPr>
            <a:r>
              <a:rPr lang="tr-TR" dirty="0">
                <a:solidFill>
                  <a:srgbClr val="002060"/>
                </a:solidFill>
              </a:rPr>
              <a:t>Afet koordinasyon bilgi sistemi üzerinden Enkaz Kaldırma bölümünün içerisinde bulunan Yıkılacak Bina Listesi ekranı yukarıda görüldüğü gibi karşımıza çıkmaktadır. Yıktırılacak binaların bilgilerine bu ekran üzerinden ulaşılarak, yıkım süreçlerindeki kullanılacak olan evrakları satırlarda bulunan tespitlere sağ tıklayarak elde edilir.</a:t>
            </a:r>
          </a:p>
        </p:txBody>
      </p:sp>
    </p:spTree>
    <p:extLst>
      <p:ext uri="{BB962C8B-B14F-4D97-AF65-F5344CB8AC3E}">
        <p14:creationId xmlns:p14="http://schemas.microsoft.com/office/powerpoint/2010/main" val="21667723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4</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5008681" y="507788"/>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r>
              <a:rPr lang="tr-TR" dirty="0">
                <a:solidFill>
                  <a:srgbClr val="002060"/>
                </a:solidFill>
              </a:rPr>
              <a:t>Ulusal Afet Müdahale Organizasyon Şeması</a:t>
            </a:r>
          </a:p>
        </p:txBody>
      </p:sp>
      <p:sp>
        <p:nvSpPr>
          <p:cNvPr id="74" name="Yuvarlatılmış Dikdörtgen 13">
            <a:extLst>
              <a:ext uri="{FF2B5EF4-FFF2-40B4-BE49-F238E27FC236}">
                <a16:creationId xmlns:a16="http://schemas.microsoft.com/office/drawing/2014/main" xmlns="" id="{0EB3E0BF-FBAA-4566-B6C2-0F1D13FDF9F5}"/>
              </a:ext>
            </a:extLst>
          </p:cNvPr>
          <p:cNvSpPr/>
          <p:nvPr/>
        </p:nvSpPr>
        <p:spPr>
          <a:xfrm>
            <a:off x="3359696" y="2243992"/>
            <a:ext cx="5472608" cy="358528"/>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chemeClr val="bg1"/>
                </a:solidFill>
              </a:rPr>
              <a:t>İÇİŞLERİ BAKANLIĞI AFET VE ACİL DURUM YÖNETİM MERKEZİ</a:t>
            </a:r>
          </a:p>
        </p:txBody>
      </p:sp>
      <p:sp>
        <p:nvSpPr>
          <p:cNvPr id="75" name="Yuvarlatılmış Dikdörtgen 14">
            <a:extLst>
              <a:ext uri="{FF2B5EF4-FFF2-40B4-BE49-F238E27FC236}">
                <a16:creationId xmlns:a16="http://schemas.microsoft.com/office/drawing/2014/main" xmlns="" id="{40D06680-DE13-4AF3-B3D6-D7F41F3616D0}"/>
              </a:ext>
            </a:extLst>
          </p:cNvPr>
          <p:cNvSpPr/>
          <p:nvPr/>
        </p:nvSpPr>
        <p:spPr>
          <a:xfrm>
            <a:off x="761364" y="2754242"/>
            <a:ext cx="5602548" cy="281324"/>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chemeClr val="bg1"/>
                </a:solidFill>
              </a:rPr>
              <a:t>OPERASYON SERVİSİ</a:t>
            </a:r>
          </a:p>
        </p:txBody>
      </p:sp>
      <p:sp>
        <p:nvSpPr>
          <p:cNvPr id="76" name="Yuvarlatılmış Dikdörtgen 17">
            <a:extLst>
              <a:ext uri="{FF2B5EF4-FFF2-40B4-BE49-F238E27FC236}">
                <a16:creationId xmlns:a16="http://schemas.microsoft.com/office/drawing/2014/main" xmlns="" id="{C830D417-D87F-4F53-9CBB-9FCADA557A35}"/>
              </a:ext>
            </a:extLst>
          </p:cNvPr>
          <p:cNvSpPr/>
          <p:nvPr/>
        </p:nvSpPr>
        <p:spPr>
          <a:xfrm>
            <a:off x="6525637" y="2752676"/>
            <a:ext cx="1540805" cy="418242"/>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chemeClr val="bg1"/>
                </a:solidFill>
              </a:rPr>
              <a:t>LOJİSTİK VE BAKIM SERVİSİ</a:t>
            </a:r>
          </a:p>
        </p:txBody>
      </p:sp>
      <p:sp>
        <p:nvSpPr>
          <p:cNvPr id="77" name="Yuvarlatılmış Dikdörtgen 20">
            <a:extLst>
              <a:ext uri="{FF2B5EF4-FFF2-40B4-BE49-F238E27FC236}">
                <a16:creationId xmlns:a16="http://schemas.microsoft.com/office/drawing/2014/main" xmlns="" id="{A79171EA-3BA3-422E-820D-F2F851A2D1DB}"/>
              </a:ext>
            </a:extLst>
          </p:cNvPr>
          <p:cNvSpPr/>
          <p:nvPr/>
        </p:nvSpPr>
        <p:spPr>
          <a:xfrm>
            <a:off x="8228167" y="2752676"/>
            <a:ext cx="1588497" cy="418242"/>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chemeClr val="bg1"/>
                </a:solidFill>
              </a:rPr>
              <a:t>BİLGİ PLANLAMA SERVİSİ</a:t>
            </a:r>
          </a:p>
        </p:txBody>
      </p:sp>
      <p:sp>
        <p:nvSpPr>
          <p:cNvPr id="78" name="Yuvarlatılmış Dikdörtgen 21">
            <a:extLst>
              <a:ext uri="{FF2B5EF4-FFF2-40B4-BE49-F238E27FC236}">
                <a16:creationId xmlns:a16="http://schemas.microsoft.com/office/drawing/2014/main" xmlns="" id="{5CAE9E19-582C-406A-83C4-3984FB908CCE}"/>
              </a:ext>
            </a:extLst>
          </p:cNvPr>
          <p:cNvSpPr/>
          <p:nvPr/>
        </p:nvSpPr>
        <p:spPr>
          <a:xfrm>
            <a:off x="9978389" y="2745726"/>
            <a:ext cx="1455860" cy="418242"/>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chemeClr val="bg1"/>
                </a:solidFill>
              </a:rPr>
              <a:t>FİNANS VE İDARİ İŞLER SERVİSİ</a:t>
            </a:r>
          </a:p>
        </p:txBody>
      </p:sp>
      <p:sp>
        <p:nvSpPr>
          <p:cNvPr id="79" name="İkizkenar Üçgen 78">
            <a:extLst>
              <a:ext uri="{FF2B5EF4-FFF2-40B4-BE49-F238E27FC236}">
                <a16:creationId xmlns:a16="http://schemas.microsoft.com/office/drawing/2014/main" xmlns="" id="{E6BA496B-F9F2-4C01-B296-5A019679A1D7}"/>
              </a:ext>
            </a:extLst>
          </p:cNvPr>
          <p:cNvSpPr/>
          <p:nvPr/>
        </p:nvSpPr>
        <p:spPr>
          <a:xfrm>
            <a:off x="733602" y="3053186"/>
            <a:ext cx="2763914" cy="44395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t>ACİL DURUM                           HİZMET GRUPLARI</a:t>
            </a:r>
          </a:p>
        </p:txBody>
      </p:sp>
      <p:sp>
        <p:nvSpPr>
          <p:cNvPr id="80" name="İkizkenar Üçgen 79">
            <a:extLst>
              <a:ext uri="{FF2B5EF4-FFF2-40B4-BE49-F238E27FC236}">
                <a16:creationId xmlns:a16="http://schemas.microsoft.com/office/drawing/2014/main" xmlns="" id="{1A12D554-9758-4C14-BE80-02ED4DFC5471}"/>
              </a:ext>
            </a:extLst>
          </p:cNvPr>
          <p:cNvSpPr/>
          <p:nvPr/>
        </p:nvSpPr>
        <p:spPr>
          <a:xfrm>
            <a:off x="3661486" y="3043643"/>
            <a:ext cx="2696634" cy="44395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t>ÖN İYİLEŞTİRME HİZMET GRUPLARI</a:t>
            </a:r>
          </a:p>
        </p:txBody>
      </p:sp>
      <p:sp>
        <p:nvSpPr>
          <p:cNvPr id="81" name="Yuvarlatılmış Dikdörtgen 27">
            <a:extLst>
              <a:ext uri="{FF2B5EF4-FFF2-40B4-BE49-F238E27FC236}">
                <a16:creationId xmlns:a16="http://schemas.microsoft.com/office/drawing/2014/main" xmlns="" id="{1741C6C7-0A03-4A31-94CA-C697BBD07196}"/>
              </a:ext>
            </a:extLst>
          </p:cNvPr>
          <p:cNvSpPr/>
          <p:nvPr/>
        </p:nvSpPr>
        <p:spPr>
          <a:xfrm>
            <a:off x="730680" y="3553031"/>
            <a:ext cx="1326829" cy="188309"/>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dirty="0">
                <a:solidFill>
                  <a:schemeClr val="tx1"/>
                </a:solidFill>
              </a:rPr>
              <a:t>HABERLEŞME HİZMET GRUBU</a:t>
            </a:r>
          </a:p>
        </p:txBody>
      </p:sp>
      <p:sp>
        <p:nvSpPr>
          <p:cNvPr id="82" name="Yuvarlatılmış Dikdörtgen 28">
            <a:extLst>
              <a:ext uri="{FF2B5EF4-FFF2-40B4-BE49-F238E27FC236}">
                <a16:creationId xmlns:a16="http://schemas.microsoft.com/office/drawing/2014/main" xmlns="" id="{90133430-138F-4B49-8D0F-D7D4936A76A4}"/>
              </a:ext>
            </a:extLst>
          </p:cNvPr>
          <p:cNvSpPr/>
          <p:nvPr/>
        </p:nvSpPr>
        <p:spPr>
          <a:xfrm>
            <a:off x="741958" y="3759804"/>
            <a:ext cx="1326829" cy="249559"/>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b="1" dirty="0">
                <a:solidFill>
                  <a:schemeClr val="tx1"/>
                </a:solidFill>
              </a:rPr>
              <a:t>ULAŞTIRMA VE                ALTYAPI BAKANLIĞI</a:t>
            </a:r>
          </a:p>
        </p:txBody>
      </p:sp>
      <p:sp>
        <p:nvSpPr>
          <p:cNvPr id="83" name="Yuvarlatılmış Dikdörtgen 29">
            <a:extLst>
              <a:ext uri="{FF2B5EF4-FFF2-40B4-BE49-F238E27FC236}">
                <a16:creationId xmlns:a16="http://schemas.microsoft.com/office/drawing/2014/main" xmlns="" id="{076C93ED-23C2-4E7B-8316-C24FAE20AE1A}"/>
              </a:ext>
            </a:extLst>
          </p:cNvPr>
          <p:cNvSpPr/>
          <p:nvPr/>
        </p:nvSpPr>
        <p:spPr>
          <a:xfrm>
            <a:off x="738014" y="4081471"/>
            <a:ext cx="1326829" cy="18023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dirty="0">
                <a:solidFill>
                  <a:schemeClr val="tx1"/>
                </a:solidFill>
              </a:rPr>
              <a:t>YANGIN HİZMET GRUBU</a:t>
            </a:r>
          </a:p>
        </p:txBody>
      </p:sp>
      <p:sp>
        <p:nvSpPr>
          <p:cNvPr id="84" name="Yuvarlatılmış Dikdörtgen 30">
            <a:extLst>
              <a:ext uri="{FF2B5EF4-FFF2-40B4-BE49-F238E27FC236}">
                <a16:creationId xmlns:a16="http://schemas.microsoft.com/office/drawing/2014/main" xmlns="" id="{BC05B967-6FF8-44B9-9474-7730CC8E8FE9}"/>
              </a:ext>
            </a:extLst>
          </p:cNvPr>
          <p:cNvSpPr/>
          <p:nvPr/>
        </p:nvSpPr>
        <p:spPr>
          <a:xfrm>
            <a:off x="732276" y="4269780"/>
            <a:ext cx="1326829" cy="2495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b="1" dirty="0">
                <a:solidFill>
                  <a:schemeClr val="tx1"/>
                </a:solidFill>
              </a:rPr>
              <a:t>ÇEVRE, ŞEHİRCİLİK VE İKLİM DEĞİŞİKLİĞİ BAKANLIĞI</a:t>
            </a:r>
          </a:p>
        </p:txBody>
      </p:sp>
      <p:sp>
        <p:nvSpPr>
          <p:cNvPr id="85" name="Yuvarlatılmış Dikdörtgen 31">
            <a:extLst>
              <a:ext uri="{FF2B5EF4-FFF2-40B4-BE49-F238E27FC236}">
                <a16:creationId xmlns:a16="http://schemas.microsoft.com/office/drawing/2014/main" xmlns="" id="{23B140C2-FED5-4A99-BCF5-B054B4DF094C}"/>
              </a:ext>
            </a:extLst>
          </p:cNvPr>
          <p:cNvSpPr/>
          <p:nvPr/>
        </p:nvSpPr>
        <p:spPr>
          <a:xfrm>
            <a:off x="742844" y="4594073"/>
            <a:ext cx="1326829" cy="249559"/>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dirty="0">
                <a:solidFill>
                  <a:schemeClr val="tx1"/>
                </a:solidFill>
              </a:rPr>
              <a:t>ARAMA VE KURTARMA               HİZMET GRUBU</a:t>
            </a:r>
          </a:p>
        </p:txBody>
      </p:sp>
      <p:sp>
        <p:nvSpPr>
          <p:cNvPr id="86" name="Yuvarlatılmış Dikdörtgen 32">
            <a:extLst>
              <a:ext uri="{FF2B5EF4-FFF2-40B4-BE49-F238E27FC236}">
                <a16:creationId xmlns:a16="http://schemas.microsoft.com/office/drawing/2014/main" xmlns="" id="{514D1E68-14CE-48E8-A1C7-D370D4494A12}"/>
              </a:ext>
            </a:extLst>
          </p:cNvPr>
          <p:cNvSpPr/>
          <p:nvPr/>
        </p:nvSpPr>
        <p:spPr>
          <a:xfrm>
            <a:off x="737800" y="4853766"/>
            <a:ext cx="1326829" cy="15545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AFAD</a:t>
            </a:r>
          </a:p>
        </p:txBody>
      </p:sp>
      <p:sp>
        <p:nvSpPr>
          <p:cNvPr id="87" name="Yuvarlatılmış Dikdörtgen 33">
            <a:extLst>
              <a:ext uri="{FF2B5EF4-FFF2-40B4-BE49-F238E27FC236}">
                <a16:creationId xmlns:a16="http://schemas.microsoft.com/office/drawing/2014/main" xmlns="" id="{50D49DE5-6508-4928-AC94-53AA3B6EA4AD}"/>
              </a:ext>
            </a:extLst>
          </p:cNvPr>
          <p:cNvSpPr/>
          <p:nvPr/>
        </p:nvSpPr>
        <p:spPr>
          <a:xfrm>
            <a:off x="730680" y="5094092"/>
            <a:ext cx="1326829" cy="249559"/>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dirty="0">
                <a:solidFill>
                  <a:schemeClr val="tx1"/>
                </a:solidFill>
              </a:rPr>
              <a:t>TAHLİYE YERLEŞTİRME VE PLANLAMA HİZMET GRUBU</a:t>
            </a:r>
          </a:p>
        </p:txBody>
      </p:sp>
      <p:sp>
        <p:nvSpPr>
          <p:cNvPr id="88" name="Yuvarlatılmış Dikdörtgen 34">
            <a:extLst>
              <a:ext uri="{FF2B5EF4-FFF2-40B4-BE49-F238E27FC236}">
                <a16:creationId xmlns:a16="http://schemas.microsoft.com/office/drawing/2014/main" xmlns="" id="{371E166C-145E-46C6-BD79-78F5BBD562BB}"/>
              </a:ext>
            </a:extLst>
          </p:cNvPr>
          <p:cNvSpPr/>
          <p:nvPr/>
        </p:nvSpPr>
        <p:spPr>
          <a:xfrm>
            <a:off x="725636" y="5353785"/>
            <a:ext cx="1326829" cy="197784"/>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İÇİŞLERİ BAKANLIĞI</a:t>
            </a:r>
          </a:p>
        </p:txBody>
      </p:sp>
      <p:sp>
        <p:nvSpPr>
          <p:cNvPr id="89" name="Yuvarlatılmış Dikdörtgen 35">
            <a:extLst>
              <a:ext uri="{FF2B5EF4-FFF2-40B4-BE49-F238E27FC236}">
                <a16:creationId xmlns:a16="http://schemas.microsoft.com/office/drawing/2014/main" xmlns="" id="{45AE3B11-9584-41D1-A00E-4B7E6F1ED01D}"/>
              </a:ext>
            </a:extLst>
          </p:cNvPr>
          <p:cNvSpPr/>
          <p:nvPr/>
        </p:nvSpPr>
        <p:spPr>
          <a:xfrm>
            <a:off x="723560" y="5669200"/>
            <a:ext cx="1326829" cy="163964"/>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dirty="0">
                <a:solidFill>
                  <a:schemeClr val="tx1"/>
                </a:solidFill>
              </a:rPr>
              <a:t>KBRN HİZMET GRUBU</a:t>
            </a:r>
          </a:p>
        </p:txBody>
      </p:sp>
      <p:sp>
        <p:nvSpPr>
          <p:cNvPr id="90" name="Yuvarlatılmış Dikdörtgen 36">
            <a:extLst>
              <a:ext uri="{FF2B5EF4-FFF2-40B4-BE49-F238E27FC236}">
                <a16:creationId xmlns:a16="http://schemas.microsoft.com/office/drawing/2014/main" xmlns="" id="{BDAC1AF6-C3D6-45BC-B740-9A576B4A5AE9}"/>
              </a:ext>
            </a:extLst>
          </p:cNvPr>
          <p:cNvSpPr/>
          <p:nvPr/>
        </p:nvSpPr>
        <p:spPr>
          <a:xfrm>
            <a:off x="718516" y="5857020"/>
            <a:ext cx="1326829" cy="177062"/>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AFAD</a:t>
            </a:r>
          </a:p>
        </p:txBody>
      </p:sp>
      <p:sp>
        <p:nvSpPr>
          <p:cNvPr id="91" name="Yuvarlatılmış Dikdörtgen 37">
            <a:extLst>
              <a:ext uri="{FF2B5EF4-FFF2-40B4-BE49-F238E27FC236}">
                <a16:creationId xmlns:a16="http://schemas.microsoft.com/office/drawing/2014/main" xmlns="" id="{D0361636-A49B-4A05-9F86-3F691DE37085}"/>
              </a:ext>
            </a:extLst>
          </p:cNvPr>
          <p:cNvSpPr/>
          <p:nvPr/>
        </p:nvSpPr>
        <p:spPr>
          <a:xfrm>
            <a:off x="2172610" y="3550248"/>
            <a:ext cx="1326829" cy="188309"/>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00" dirty="0">
                <a:solidFill>
                  <a:schemeClr val="tx1"/>
                </a:solidFill>
              </a:rPr>
              <a:t>ULAŞIM ALTYAPI HİZMET GRUBU</a:t>
            </a:r>
          </a:p>
        </p:txBody>
      </p:sp>
      <p:sp>
        <p:nvSpPr>
          <p:cNvPr id="92" name="Yuvarlatılmış Dikdörtgen 38">
            <a:extLst>
              <a:ext uri="{FF2B5EF4-FFF2-40B4-BE49-F238E27FC236}">
                <a16:creationId xmlns:a16="http://schemas.microsoft.com/office/drawing/2014/main" xmlns="" id="{BCB5937D-1F9C-49FC-94D6-9E50392A0688}"/>
              </a:ext>
            </a:extLst>
          </p:cNvPr>
          <p:cNvSpPr/>
          <p:nvPr/>
        </p:nvSpPr>
        <p:spPr>
          <a:xfrm>
            <a:off x="2183888" y="3757021"/>
            <a:ext cx="1326829" cy="249559"/>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b="1" dirty="0">
                <a:solidFill>
                  <a:schemeClr val="tx1"/>
                </a:solidFill>
              </a:rPr>
              <a:t>ULAŞTIRMA VE                ALTYAPI BAKANLIĞI</a:t>
            </a:r>
          </a:p>
        </p:txBody>
      </p:sp>
      <p:sp>
        <p:nvSpPr>
          <p:cNvPr id="93" name="Yuvarlatılmış Dikdörtgen 39">
            <a:extLst>
              <a:ext uri="{FF2B5EF4-FFF2-40B4-BE49-F238E27FC236}">
                <a16:creationId xmlns:a16="http://schemas.microsoft.com/office/drawing/2014/main" xmlns="" id="{32406DF8-C3B3-4BEA-9232-A9A0B5C7160C}"/>
              </a:ext>
            </a:extLst>
          </p:cNvPr>
          <p:cNvSpPr/>
          <p:nvPr/>
        </p:nvSpPr>
        <p:spPr>
          <a:xfrm>
            <a:off x="2179944" y="4078688"/>
            <a:ext cx="1326829" cy="180233"/>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50" dirty="0">
                <a:solidFill>
                  <a:schemeClr val="tx1"/>
                </a:solidFill>
              </a:rPr>
              <a:t>GÜVENLİK VE TRAFİK HİZMET GRUBU</a:t>
            </a:r>
          </a:p>
        </p:txBody>
      </p:sp>
      <p:sp>
        <p:nvSpPr>
          <p:cNvPr id="94" name="Yuvarlatılmış Dikdörtgen 40">
            <a:extLst>
              <a:ext uri="{FF2B5EF4-FFF2-40B4-BE49-F238E27FC236}">
                <a16:creationId xmlns:a16="http://schemas.microsoft.com/office/drawing/2014/main" xmlns="" id="{9B939DFC-0BFC-4A44-88A4-9D04ED831E44}"/>
              </a:ext>
            </a:extLst>
          </p:cNvPr>
          <p:cNvSpPr/>
          <p:nvPr/>
        </p:nvSpPr>
        <p:spPr>
          <a:xfrm>
            <a:off x="2174206" y="4266997"/>
            <a:ext cx="1326829" cy="249559"/>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İÇİŞLERİ BAKANLIĞI</a:t>
            </a:r>
          </a:p>
        </p:txBody>
      </p:sp>
      <p:sp>
        <p:nvSpPr>
          <p:cNvPr id="95" name="Yuvarlatılmış Dikdörtgen 41">
            <a:extLst>
              <a:ext uri="{FF2B5EF4-FFF2-40B4-BE49-F238E27FC236}">
                <a16:creationId xmlns:a16="http://schemas.microsoft.com/office/drawing/2014/main" xmlns="" id="{E9F2CF51-418D-4F30-A195-7390DA8D52FE}"/>
              </a:ext>
            </a:extLst>
          </p:cNvPr>
          <p:cNvSpPr/>
          <p:nvPr/>
        </p:nvSpPr>
        <p:spPr>
          <a:xfrm>
            <a:off x="2184774" y="4591290"/>
            <a:ext cx="1326829" cy="170057"/>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dirty="0">
                <a:solidFill>
                  <a:schemeClr val="tx1"/>
                </a:solidFill>
              </a:rPr>
              <a:t>NAKLİYE HİZMET GRUBU</a:t>
            </a:r>
          </a:p>
        </p:txBody>
      </p:sp>
      <p:sp>
        <p:nvSpPr>
          <p:cNvPr id="96" name="Yuvarlatılmış Dikdörtgen 42">
            <a:extLst>
              <a:ext uri="{FF2B5EF4-FFF2-40B4-BE49-F238E27FC236}">
                <a16:creationId xmlns:a16="http://schemas.microsoft.com/office/drawing/2014/main" xmlns="" id="{0C06CAAC-581F-449E-ABE3-688A9AB82956}"/>
              </a:ext>
            </a:extLst>
          </p:cNvPr>
          <p:cNvSpPr/>
          <p:nvPr/>
        </p:nvSpPr>
        <p:spPr>
          <a:xfrm>
            <a:off x="2172610" y="5091310"/>
            <a:ext cx="1326829" cy="17863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dirty="0">
                <a:solidFill>
                  <a:schemeClr val="tx1"/>
                </a:solidFill>
              </a:rPr>
              <a:t>ENERJİ HİZMET GRUBU</a:t>
            </a:r>
          </a:p>
        </p:txBody>
      </p:sp>
      <p:sp>
        <p:nvSpPr>
          <p:cNvPr id="97" name="Yuvarlatılmış Dikdörtgen 43">
            <a:extLst>
              <a:ext uri="{FF2B5EF4-FFF2-40B4-BE49-F238E27FC236}">
                <a16:creationId xmlns:a16="http://schemas.microsoft.com/office/drawing/2014/main" xmlns="" id="{A49D2E2F-CE78-407D-8AFC-61251563A91A}"/>
              </a:ext>
            </a:extLst>
          </p:cNvPr>
          <p:cNvSpPr/>
          <p:nvPr/>
        </p:nvSpPr>
        <p:spPr>
          <a:xfrm>
            <a:off x="2167566" y="5293804"/>
            <a:ext cx="1326829" cy="25776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50" b="1" dirty="0">
                <a:solidFill>
                  <a:schemeClr val="tx1"/>
                </a:solidFill>
              </a:rPr>
              <a:t>ENERJİ VE TABİİ KAYNAKLAR BAKANLIĞI</a:t>
            </a:r>
          </a:p>
        </p:txBody>
      </p:sp>
      <p:sp>
        <p:nvSpPr>
          <p:cNvPr id="98" name="Yuvarlatılmış Dikdörtgen 44">
            <a:extLst>
              <a:ext uri="{FF2B5EF4-FFF2-40B4-BE49-F238E27FC236}">
                <a16:creationId xmlns:a16="http://schemas.microsoft.com/office/drawing/2014/main" xmlns="" id="{EA7B2234-5F70-408A-9812-F5006D1B84FE}"/>
              </a:ext>
            </a:extLst>
          </p:cNvPr>
          <p:cNvSpPr/>
          <p:nvPr/>
        </p:nvSpPr>
        <p:spPr>
          <a:xfrm>
            <a:off x="2165490" y="5666417"/>
            <a:ext cx="1326829" cy="163964"/>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dirty="0">
                <a:solidFill>
                  <a:schemeClr val="tx1"/>
                </a:solidFill>
              </a:rPr>
              <a:t>SAĞLIK HİZMET GRUBU</a:t>
            </a:r>
          </a:p>
        </p:txBody>
      </p:sp>
      <p:sp>
        <p:nvSpPr>
          <p:cNvPr id="99" name="Yuvarlatılmış Dikdörtgen 45">
            <a:extLst>
              <a:ext uri="{FF2B5EF4-FFF2-40B4-BE49-F238E27FC236}">
                <a16:creationId xmlns:a16="http://schemas.microsoft.com/office/drawing/2014/main" xmlns="" id="{C6493543-C6CA-4CB7-847B-03D3E6886384}"/>
              </a:ext>
            </a:extLst>
          </p:cNvPr>
          <p:cNvSpPr/>
          <p:nvPr/>
        </p:nvSpPr>
        <p:spPr>
          <a:xfrm>
            <a:off x="2188453" y="5907836"/>
            <a:ext cx="1326829" cy="177062"/>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SAĞLIK BAKANLIĞI</a:t>
            </a:r>
          </a:p>
        </p:txBody>
      </p:sp>
      <p:sp>
        <p:nvSpPr>
          <p:cNvPr id="100" name="Yuvarlatılmış Dikdörtgen 46">
            <a:extLst>
              <a:ext uri="{FF2B5EF4-FFF2-40B4-BE49-F238E27FC236}">
                <a16:creationId xmlns:a16="http://schemas.microsoft.com/office/drawing/2014/main" xmlns="" id="{8BBC2DE4-08DA-4ABA-B5EA-28E84EEB06A6}"/>
              </a:ext>
            </a:extLst>
          </p:cNvPr>
          <p:cNvSpPr/>
          <p:nvPr/>
        </p:nvSpPr>
        <p:spPr>
          <a:xfrm>
            <a:off x="2174206" y="4768472"/>
            <a:ext cx="1326829" cy="249559"/>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b="1" dirty="0">
                <a:solidFill>
                  <a:schemeClr val="tx1"/>
                </a:solidFill>
              </a:rPr>
              <a:t>ULAŞTIRMA VE                ALTYAPI BAKANLIĞI</a:t>
            </a:r>
          </a:p>
        </p:txBody>
      </p:sp>
      <p:sp>
        <p:nvSpPr>
          <p:cNvPr id="101" name="Yuvarlatılmış Dikdörtgen 47">
            <a:extLst>
              <a:ext uri="{FF2B5EF4-FFF2-40B4-BE49-F238E27FC236}">
                <a16:creationId xmlns:a16="http://schemas.microsoft.com/office/drawing/2014/main" xmlns="" id="{12D7EC3C-62A9-4C94-8A42-AB8D06412DE6}"/>
              </a:ext>
            </a:extLst>
          </p:cNvPr>
          <p:cNvSpPr/>
          <p:nvPr/>
        </p:nvSpPr>
        <p:spPr>
          <a:xfrm>
            <a:off x="3634154" y="3569247"/>
            <a:ext cx="1276550" cy="20397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dirty="0">
                <a:solidFill>
                  <a:schemeClr val="tx1"/>
                </a:solidFill>
              </a:rPr>
              <a:t>HASAR TESPİT HİZMET GRUBU</a:t>
            </a:r>
          </a:p>
        </p:txBody>
      </p:sp>
      <p:sp>
        <p:nvSpPr>
          <p:cNvPr id="102" name="Yuvarlatılmış Dikdörtgen 48">
            <a:extLst>
              <a:ext uri="{FF2B5EF4-FFF2-40B4-BE49-F238E27FC236}">
                <a16:creationId xmlns:a16="http://schemas.microsoft.com/office/drawing/2014/main" xmlns="" id="{1C505565-7583-4647-ADB4-51643C3ED6C6}"/>
              </a:ext>
            </a:extLst>
          </p:cNvPr>
          <p:cNvSpPr/>
          <p:nvPr/>
        </p:nvSpPr>
        <p:spPr>
          <a:xfrm>
            <a:off x="3645432" y="3791684"/>
            <a:ext cx="1276550" cy="2495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b="1" dirty="0">
                <a:solidFill>
                  <a:schemeClr val="tx1"/>
                </a:solidFill>
              </a:rPr>
              <a:t>ÇEVRE, ŞEHİRCİLİK VE İKLİM DEĞİŞİKLİĞİ BAKANLIĞI</a:t>
            </a:r>
          </a:p>
        </p:txBody>
      </p:sp>
      <p:sp>
        <p:nvSpPr>
          <p:cNvPr id="103" name="Yuvarlatılmış Dikdörtgen 49">
            <a:extLst>
              <a:ext uri="{FF2B5EF4-FFF2-40B4-BE49-F238E27FC236}">
                <a16:creationId xmlns:a16="http://schemas.microsoft.com/office/drawing/2014/main" xmlns="" id="{E89ECE1B-1899-4463-9254-6FC5D54EE444}"/>
              </a:ext>
            </a:extLst>
          </p:cNvPr>
          <p:cNvSpPr/>
          <p:nvPr/>
        </p:nvSpPr>
        <p:spPr>
          <a:xfrm>
            <a:off x="3650825" y="4110642"/>
            <a:ext cx="1276550" cy="18023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dirty="0">
                <a:solidFill>
                  <a:schemeClr val="tx1"/>
                </a:solidFill>
              </a:rPr>
              <a:t>ALTYAPI HİZMET GRUBU</a:t>
            </a:r>
          </a:p>
        </p:txBody>
      </p:sp>
      <p:sp>
        <p:nvSpPr>
          <p:cNvPr id="104" name="Yuvarlatılmış Dikdörtgen 50">
            <a:extLst>
              <a:ext uri="{FF2B5EF4-FFF2-40B4-BE49-F238E27FC236}">
                <a16:creationId xmlns:a16="http://schemas.microsoft.com/office/drawing/2014/main" xmlns="" id="{C26B00B4-2349-4677-87BA-3E7590CED41F}"/>
              </a:ext>
            </a:extLst>
          </p:cNvPr>
          <p:cNvSpPr/>
          <p:nvPr/>
        </p:nvSpPr>
        <p:spPr>
          <a:xfrm>
            <a:off x="3634154" y="4334918"/>
            <a:ext cx="1276550" cy="2495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b="1" dirty="0">
                <a:solidFill>
                  <a:schemeClr val="tx1"/>
                </a:solidFill>
              </a:rPr>
              <a:t>ÇEVRE, ŞEHİRCİLİK VE İKLİM DEĞİŞİKLİĞİ BAKANLIĞI</a:t>
            </a:r>
          </a:p>
        </p:txBody>
      </p:sp>
      <p:sp>
        <p:nvSpPr>
          <p:cNvPr id="105" name="Yuvarlatılmış Dikdörtgen 51">
            <a:extLst>
              <a:ext uri="{FF2B5EF4-FFF2-40B4-BE49-F238E27FC236}">
                <a16:creationId xmlns:a16="http://schemas.microsoft.com/office/drawing/2014/main" xmlns="" id="{19F4ED90-C616-4A1E-980A-AA4402354EFE}"/>
              </a:ext>
            </a:extLst>
          </p:cNvPr>
          <p:cNvSpPr/>
          <p:nvPr/>
        </p:nvSpPr>
        <p:spPr>
          <a:xfrm>
            <a:off x="3645432" y="4650533"/>
            <a:ext cx="1276550" cy="36687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dirty="0">
                <a:solidFill>
                  <a:schemeClr val="tx1"/>
                </a:solidFill>
              </a:rPr>
              <a:t>ENKAZ KALDIRMA HİZMET GRUBU</a:t>
            </a:r>
          </a:p>
        </p:txBody>
      </p:sp>
      <p:sp>
        <p:nvSpPr>
          <p:cNvPr id="106" name="Yuvarlatılmış Dikdörtgen 52">
            <a:extLst>
              <a:ext uri="{FF2B5EF4-FFF2-40B4-BE49-F238E27FC236}">
                <a16:creationId xmlns:a16="http://schemas.microsoft.com/office/drawing/2014/main" xmlns="" id="{9B2301A6-3A44-42D1-AC0A-78BD9C24812D}"/>
              </a:ext>
            </a:extLst>
          </p:cNvPr>
          <p:cNvSpPr/>
          <p:nvPr/>
        </p:nvSpPr>
        <p:spPr>
          <a:xfrm>
            <a:off x="3651123" y="5478980"/>
            <a:ext cx="1276550" cy="187437"/>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dirty="0">
                <a:solidFill>
                  <a:schemeClr val="tx1"/>
                </a:solidFill>
              </a:rPr>
              <a:t>BESLENME HİZMET GRUBU</a:t>
            </a:r>
          </a:p>
        </p:txBody>
      </p:sp>
      <p:sp>
        <p:nvSpPr>
          <p:cNvPr id="107" name="Yuvarlatılmış Dikdörtgen 53">
            <a:extLst>
              <a:ext uri="{FF2B5EF4-FFF2-40B4-BE49-F238E27FC236}">
                <a16:creationId xmlns:a16="http://schemas.microsoft.com/office/drawing/2014/main" xmlns="" id="{520F70CC-EB2E-4B42-8B36-6808C953B64E}"/>
              </a:ext>
            </a:extLst>
          </p:cNvPr>
          <p:cNvSpPr/>
          <p:nvPr/>
        </p:nvSpPr>
        <p:spPr>
          <a:xfrm>
            <a:off x="3647914" y="5702072"/>
            <a:ext cx="1276550" cy="197784"/>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b="1" dirty="0">
                <a:solidFill>
                  <a:schemeClr val="tx1"/>
                </a:solidFill>
              </a:rPr>
              <a:t>KIZILAY</a:t>
            </a:r>
          </a:p>
        </p:txBody>
      </p:sp>
      <p:sp>
        <p:nvSpPr>
          <p:cNvPr id="108" name="Yuvarlatılmış Dikdörtgen 54">
            <a:extLst>
              <a:ext uri="{FF2B5EF4-FFF2-40B4-BE49-F238E27FC236}">
                <a16:creationId xmlns:a16="http://schemas.microsoft.com/office/drawing/2014/main" xmlns="" id="{A3598D9F-AFB7-4E8E-B630-DDE4E57179AC}"/>
              </a:ext>
            </a:extLst>
          </p:cNvPr>
          <p:cNvSpPr/>
          <p:nvPr/>
        </p:nvSpPr>
        <p:spPr>
          <a:xfrm>
            <a:off x="5076084" y="3582128"/>
            <a:ext cx="1276550" cy="188309"/>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00" dirty="0">
                <a:solidFill>
                  <a:schemeClr val="tx1"/>
                </a:solidFill>
              </a:rPr>
              <a:t>GIDA TARIM VE HAYVANCILIK HİZMET GRUBU</a:t>
            </a:r>
          </a:p>
        </p:txBody>
      </p:sp>
      <p:sp>
        <p:nvSpPr>
          <p:cNvPr id="109" name="Yuvarlatılmış Dikdörtgen 55">
            <a:extLst>
              <a:ext uri="{FF2B5EF4-FFF2-40B4-BE49-F238E27FC236}">
                <a16:creationId xmlns:a16="http://schemas.microsoft.com/office/drawing/2014/main" xmlns="" id="{E94D3FED-D7E0-4043-9320-4AE84003E489}"/>
              </a:ext>
            </a:extLst>
          </p:cNvPr>
          <p:cNvSpPr/>
          <p:nvPr/>
        </p:nvSpPr>
        <p:spPr>
          <a:xfrm>
            <a:off x="5087362" y="3788901"/>
            <a:ext cx="1276550" cy="249559"/>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b="1" dirty="0">
                <a:solidFill>
                  <a:schemeClr val="tx1"/>
                </a:solidFill>
              </a:rPr>
              <a:t>TARIM VE ORMAN BAKANLIĞI</a:t>
            </a:r>
          </a:p>
        </p:txBody>
      </p:sp>
      <p:sp>
        <p:nvSpPr>
          <p:cNvPr id="110" name="Yuvarlatılmış Dikdörtgen 56">
            <a:extLst>
              <a:ext uri="{FF2B5EF4-FFF2-40B4-BE49-F238E27FC236}">
                <a16:creationId xmlns:a16="http://schemas.microsoft.com/office/drawing/2014/main" xmlns="" id="{F02A4B4E-513B-49C2-B6E1-2808E0ADF7D6}"/>
              </a:ext>
            </a:extLst>
          </p:cNvPr>
          <p:cNvSpPr/>
          <p:nvPr/>
        </p:nvSpPr>
        <p:spPr>
          <a:xfrm>
            <a:off x="5083418" y="4110568"/>
            <a:ext cx="1276550" cy="180233"/>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dirty="0">
                <a:solidFill>
                  <a:schemeClr val="tx1"/>
                </a:solidFill>
              </a:rPr>
              <a:t>BARINMA HİZMET GRUBU</a:t>
            </a:r>
          </a:p>
        </p:txBody>
      </p:sp>
      <p:sp>
        <p:nvSpPr>
          <p:cNvPr id="111" name="Yuvarlatılmış Dikdörtgen 57">
            <a:extLst>
              <a:ext uri="{FF2B5EF4-FFF2-40B4-BE49-F238E27FC236}">
                <a16:creationId xmlns:a16="http://schemas.microsoft.com/office/drawing/2014/main" xmlns="" id="{ABEC6E76-2580-45B0-8CE8-0C6E0C815284}"/>
              </a:ext>
            </a:extLst>
          </p:cNvPr>
          <p:cNvSpPr/>
          <p:nvPr/>
        </p:nvSpPr>
        <p:spPr>
          <a:xfrm>
            <a:off x="5077680" y="4298878"/>
            <a:ext cx="1276550" cy="20769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chemeClr val="tx1"/>
                </a:solidFill>
              </a:rPr>
              <a:t>AFAD</a:t>
            </a:r>
          </a:p>
        </p:txBody>
      </p:sp>
      <p:sp>
        <p:nvSpPr>
          <p:cNvPr id="112" name="Yuvarlatılmış Dikdörtgen 58">
            <a:extLst>
              <a:ext uri="{FF2B5EF4-FFF2-40B4-BE49-F238E27FC236}">
                <a16:creationId xmlns:a16="http://schemas.microsoft.com/office/drawing/2014/main" xmlns="" id="{5BE238D6-7E87-4C9F-9600-0BB7064374AD}"/>
              </a:ext>
            </a:extLst>
          </p:cNvPr>
          <p:cNvSpPr/>
          <p:nvPr/>
        </p:nvSpPr>
        <p:spPr>
          <a:xfrm>
            <a:off x="5088248" y="4623170"/>
            <a:ext cx="1276550" cy="17005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dirty="0">
                <a:solidFill>
                  <a:schemeClr val="tx1"/>
                </a:solidFill>
              </a:rPr>
              <a:t>DEFİN HİZMET GRUBU</a:t>
            </a:r>
          </a:p>
        </p:txBody>
      </p:sp>
      <p:sp>
        <p:nvSpPr>
          <p:cNvPr id="113" name="Yuvarlatılmış Dikdörtgen 59">
            <a:extLst>
              <a:ext uri="{FF2B5EF4-FFF2-40B4-BE49-F238E27FC236}">
                <a16:creationId xmlns:a16="http://schemas.microsoft.com/office/drawing/2014/main" xmlns="" id="{2DB1C15E-E7B5-4394-B4BC-756086BADFFC}"/>
              </a:ext>
            </a:extLst>
          </p:cNvPr>
          <p:cNvSpPr/>
          <p:nvPr/>
        </p:nvSpPr>
        <p:spPr>
          <a:xfrm>
            <a:off x="5076084" y="5123190"/>
            <a:ext cx="1276550" cy="237946"/>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dirty="0">
                <a:solidFill>
                  <a:schemeClr val="tx1"/>
                </a:solidFill>
              </a:rPr>
              <a:t>PSİKOSOSYAL DESTEK                    HİZMET GRUBU</a:t>
            </a:r>
          </a:p>
        </p:txBody>
      </p:sp>
      <p:sp>
        <p:nvSpPr>
          <p:cNvPr id="114" name="Yuvarlatılmış Dikdörtgen 60">
            <a:extLst>
              <a:ext uri="{FF2B5EF4-FFF2-40B4-BE49-F238E27FC236}">
                <a16:creationId xmlns:a16="http://schemas.microsoft.com/office/drawing/2014/main" xmlns="" id="{A574FA74-5E43-4FEE-AF51-7E10CEAEA6F7}"/>
              </a:ext>
            </a:extLst>
          </p:cNvPr>
          <p:cNvSpPr/>
          <p:nvPr/>
        </p:nvSpPr>
        <p:spPr>
          <a:xfrm>
            <a:off x="5072939" y="5376010"/>
            <a:ext cx="1276550" cy="25776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50" b="1" dirty="0">
                <a:solidFill>
                  <a:schemeClr val="tx1"/>
                </a:solidFill>
              </a:rPr>
              <a:t>AİLE VE SOSYAL HİZMETLER BAKANLIĞI</a:t>
            </a:r>
          </a:p>
        </p:txBody>
      </p:sp>
      <p:sp>
        <p:nvSpPr>
          <p:cNvPr id="115" name="Yuvarlatılmış Dikdörtgen 61">
            <a:extLst>
              <a:ext uri="{FF2B5EF4-FFF2-40B4-BE49-F238E27FC236}">
                <a16:creationId xmlns:a16="http://schemas.microsoft.com/office/drawing/2014/main" xmlns="" id="{39B06251-7299-46B8-A9D5-FC8B38D5F558}"/>
              </a:ext>
            </a:extLst>
          </p:cNvPr>
          <p:cNvSpPr/>
          <p:nvPr/>
        </p:nvSpPr>
        <p:spPr>
          <a:xfrm>
            <a:off x="3635750" y="5053064"/>
            <a:ext cx="1276550" cy="39026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b="1" dirty="0">
                <a:solidFill>
                  <a:schemeClr val="tx1"/>
                </a:solidFill>
              </a:rPr>
              <a:t>ÇEVRE, ŞEHİRCİLİK VE İKLİM DEĞİŞİKLİĞİ BAKANLIĞI</a:t>
            </a:r>
          </a:p>
        </p:txBody>
      </p:sp>
      <p:sp>
        <p:nvSpPr>
          <p:cNvPr id="116" name="Yuvarlatılmış Dikdörtgen 62">
            <a:extLst>
              <a:ext uri="{FF2B5EF4-FFF2-40B4-BE49-F238E27FC236}">
                <a16:creationId xmlns:a16="http://schemas.microsoft.com/office/drawing/2014/main" xmlns="" id="{E3C857BC-AF2F-4A6E-A169-587D25081991}"/>
              </a:ext>
            </a:extLst>
          </p:cNvPr>
          <p:cNvSpPr/>
          <p:nvPr/>
        </p:nvSpPr>
        <p:spPr>
          <a:xfrm>
            <a:off x="5087362" y="4811149"/>
            <a:ext cx="1276550" cy="2495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b="1" dirty="0">
                <a:solidFill>
                  <a:schemeClr val="tx1"/>
                </a:solidFill>
              </a:rPr>
              <a:t>ÇEVRE, ŞEHİRCİLİK VE İKLİM DEĞİŞİKLİĞİ BAKANLIĞI</a:t>
            </a:r>
          </a:p>
        </p:txBody>
      </p:sp>
      <p:sp>
        <p:nvSpPr>
          <p:cNvPr id="117" name="Yuvarlatılmış Dikdörtgen 63">
            <a:extLst>
              <a:ext uri="{FF2B5EF4-FFF2-40B4-BE49-F238E27FC236}">
                <a16:creationId xmlns:a16="http://schemas.microsoft.com/office/drawing/2014/main" xmlns="" id="{DE668139-E3E0-4430-B3FB-F5B5E2AC1722}"/>
              </a:ext>
            </a:extLst>
          </p:cNvPr>
          <p:cNvSpPr/>
          <p:nvPr/>
        </p:nvSpPr>
        <p:spPr>
          <a:xfrm>
            <a:off x="6525637" y="3459391"/>
            <a:ext cx="1540805" cy="241864"/>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dirty="0">
                <a:solidFill>
                  <a:schemeClr val="tx1"/>
                </a:solidFill>
              </a:rPr>
              <a:t>HİZMET GRUPLARI LOJİSTİĞİ  HİZMET GRUBU</a:t>
            </a:r>
          </a:p>
        </p:txBody>
      </p:sp>
      <p:sp>
        <p:nvSpPr>
          <p:cNvPr id="118" name="Yuvarlatılmış Dikdörtgen 64">
            <a:extLst>
              <a:ext uri="{FF2B5EF4-FFF2-40B4-BE49-F238E27FC236}">
                <a16:creationId xmlns:a16="http://schemas.microsoft.com/office/drawing/2014/main" xmlns="" id="{DA96335C-51FD-4531-90DB-1BCD01A05AEF}"/>
              </a:ext>
            </a:extLst>
          </p:cNvPr>
          <p:cNvSpPr/>
          <p:nvPr/>
        </p:nvSpPr>
        <p:spPr>
          <a:xfrm>
            <a:off x="6525637" y="3718207"/>
            <a:ext cx="1532565" cy="184756"/>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chemeClr val="tx1"/>
                </a:solidFill>
              </a:rPr>
              <a:t>AFAD</a:t>
            </a:r>
          </a:p>
        </p:txBody>
      </p:sp>
      <p:sp>
        <p:nvSpPr>
          <p:cNvPr id="119" name="Yuvarlatılmış Dikdörtgen 65">
            <a:extLst>
              <a:ext uri="{FF2B5EF4-FFF2-40B4-BE49-F238E27FC236}">
                <a16:creationId xmlns:a16="http://schemas.microsoft.com/office/drawing/2014/main" xmlns="" id="{1BFA99E6-FBF1-4446-BC22-B1BFD138F37F}"/>
              </a:ext>
            </a:extLst>
          </p:cNvPr>
          <p:cNvSpPr/>
          <p:nvPr/>
        </p:nvSpPr>
        <p:spPr>
          <a:xfrm>
            <a:off x="6525348" y="3987831"/>
            <a:ext cx="1519520" cy="219299"/>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dirty="0">
                <a:solidFill>
                  <a:schemeClr val="tx1"/>
                </a:solidFill>
              </a:rPr>
              <a:t>TEKNİK DESTEK VE İKMAL               HİZMET GRUBU</a:t>
            </a:r>
          </a:p>
        </p:txBody>
      </p:sp>
      <p:sp>
        <p:nvSpPr>
          <p:cNvPr id="120" name="Yuvarlatılmış Dikdörtgen 66">
            <a:extLst>
              <a:ext uri="{FF2B5EF4-FFF2-40B4-BE49-F238E27FC236}">
                <a16:creationId xmlns:a16="http://schemas.microsoft.com/office/drawing/2014/main" xmlns="" id="{13F15F2A-4A1F-460D-AB10-2C1BFD3C9C81}"/>
              </a:ext>
            </a:extLst>
          </p:cNvPr>
          <p:cNvSpPr/>
          <p:nvPr/>
        </p:nvSpPr>
        <p:spPr>
          <a:xfrm>
            <a:off x="6530178" y="4516556"/>
            <a:ext cx="1514690" cy="233436"/>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dirty="0">
                <a:solidFill>
                  <a:schemeClr val="tx1"/>
                </a:solidFill>
              </a:rPr>
              <a:t>KAYNAK YÖNETİMİ                    HİZMET GRUBU</a:t>
            </a:r>
          </a:p>
        </p:txBody>
      </p:sp>
      <p:sp>
        <p:nvSpPr>
          <p:cNvPr id="121" name="Yuvarlatılmış Dikdörtgen 69">
            <a:extLst>
              <a:ext uri="{FF2B5EF4-FFF2-40B4-BE49-F238E27FC236}">
                <a16:creationId xmlns:a16="http://schemas.microsoft.com/office/drawing/2014/main" xmlns="" id="{A3C5599B-CA7D-4A2D-9AAB-7E03CB0A4E1C}"/>
              </a:ext>
            </a:extLst>
          </p:cNvPr>
          <p:cNvSpPr/>
          <p:nvPr/>
        </p:nvSpPr>
        <p:spPr>
          <a:xfrm>
            <a:off x="6528406" y="4760126"/>
            <a:ext cx="1516462" cy="162996"/>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chemeClr val="tx1"/>
                </a:solidFill>
              </a:rPr>
              <a:t>AFAD</a:t>
            </a:r>
          </a:p>
        </p:txBody>
      </p:sp>
      <p:sp>
        <p:nvSpPr>
          <p:cNvPr id="122" name="Yuvarlatılmış Dikdörtgen 70">
            <a:extLst>
              <a:ext uri="{FF2B5EF4-FFF2-40B4-BE49-F238E27FC236}">
                <a16:creationId xmlns:a16="http://schemas.microsoft.com/office/drawing/2014/main" xmlns="" id="{99480FC3-2FFE-41B1-839D-21D3BA83AD50}"/>
              </a:ext>
            </a:extLst>
          </p:cNvPr>
          <p:cNvSpPr/>
          <p:nvPr/>
        </p:nvSpPr>
        <p:spPr>
          <a:xfrm>
            <a:off x="6528406" y="5000452"/>
            <a:ext cx="1516462" cy="249559"/>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dirty="0">
                <a:solidFill>
                  <a:schemeClr val="tx1"/>
                </a:solidFill>
              </a:rPr>
              <a:t>ULUSLARARASI DESTEK VE             İŞBİRLİĞİ HİZMET GRUBU</a:t>
            </a:r>
          </a:p>
        </p:txBody>
      </p:sp>
      <p:sp>
        <p:nvSpPr>
          <p:cNvPr id="123" name="Yuvarlatılmış Dikdörtgen 71">
            <a:extLst>
              <a:ext uri="{FF2B5EF4-FFF2-40B4-BE49-F238E27FC236}">
                <a16:creationId xmlns:a16="http://schemas.microsoft.com/office/drawing/2014/main" xmlns="" id="{770EB862-06D5-4F40-A3D7-84DECC97D2B9}"/>
              </a:ext>
            </a:extLst>
          </p:cNvPr>
          <p:cNvSpPr/>
          <p:nvPr/>
        </p:nvSpPr>
        <p:spPr>
          <a:xfrm>
            <a:off x="6528406" y="5260145"/>
            <a:ext cx="1538036" cy="197784"/>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chemeClr val="tx1"/>
                </a:solidFill>
              </a:rPr>
              <a:t>AFAD</a:t>
            </a:r>
          </a:p>
        </p:txBody>
      </p:sp>
      <p:sp>
        <p:nvSpPr>
          <p:cNvPr id="124" name="Yuvarlatılmış Dikdörtgen 72">
            <a:extLst>
              <a:ext uri="{FF2B5EF4-FFF2-40B4-BE49-F238E27FC236}">
                <a16:creationId xmlns:a16="http://schemas.microsoft.com/office/drawing/2014/main" xmlns="" id="{E4DEDDDA-BF59-47D8-8C2A-51B3855EABCC}"/>
              </a:ext>
            </a:extLst>
          </p:cNvPr>
          <p:cNvSpPr/>
          <p:nvPr/>
        </p:nvSpPr>
        <p:spPr>
          <a:xfrm>
            <a:off x="6528406" y="5547822"/>
            <a:ext cx="1529796" cy="191702"/>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dirty="0">
                <a:solidFill>
                  <a:schemeClr val="tx1"/>
                </a:solidFill>
              </a:rPr>
              <a:t>AYNİ BAĞIŞ DEPO YÖNETİMİ DAĞITIM  HİZMET GRUBU</a:t>
            </a:r>
          </a:p>
        </p:txBody>
      </p:sp>
      <p:sp>
        <p:nvSpPr>
          <p:cNvPr id="125" name="Yuvarlatılmış Dikdörtgen 73">
            <a:extLst>
              <a:ext uri="{FF2B5EF4-FFF2-40B4-BE49-F238E27FC236}">
                <a16:creationId xmlns:a16="http://schemas.microsoft.com/office/drawing/2014/main" xmlns="" id="{19372C6E-5682-4C1C-AC6B-30FA2CA3865C}"/>
              </a:ext>
            </a:extLst>
          </p:cNvPr>
          <p:cNvSpPr/>
          <p:nvPr/>
        </p:nvSpPr>
        <p:spPr>
          <a:xfrm>
            <a:off x="6521404" y="4223933"/>
            <a:ext cx="1523464" cy="20081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b="1" dirty="0">
                <a:solidFill>
                  <a:schemeClr val="tx1"/>
                </a:solidFill>
              </a:rPr>
              <a:t>ULAŞTIRMA VE ALTYAPI BAKANLIĞI</a:t>
            </a:r>
          </a:p>
        </p:txBody>
      </p:sp>
      <p:sp>
        <p:nvSpPr>
          <p:cNvPr id="126" name="Yuvarlatılmış Dikdörtgen 75">
            <a:extLst>
              <a:ext uri="{FF2B5EF4-FFF2-40B4-BE49-F238E27FC236}">
                <a16:creationId xmlns:a16="http://schemas.microsoft.com/office/drawing/2014/main" xmlns="" id="{1A241145-C986-49A8-BEF3-8E1FD7C32E0D}"/>
              </a:ext>
            </a:extLst>
          </p:cNvPr>
          <p:cNvSpPr/>
          <p:nvPr/>
        </p:nvSpPr>
        <p:spPr>
          <a:xfrm>
            <a:off x="6528407" y="5755740"/>
            <a:ext cx="1529796" cy="25776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50" b="1" dirty="0">
                <a:solidFill>
                  <a:schemeClr val="tx1"/>
                </a:solidFill>
              </a:rPr>
              <a:t>AİLE VE SOSYAL HİZMETLER BAKANLIĞI</a:t>
            </a:r>
          </a:p>
        </p:txBody>
      </p:sp>
      <p:sp>
        <p:nvSpPr>
          <p:cNvPr id="127" name="Yuvarlatılmış Dikdörtgen 76">
            <a:extLst>
              <a:ext uri="{FF2B5EF4-FFF2-40B4-BE49-F238E27FC236}">
                <a16:creationId xmlns:a16="http://schemas.microsoft.com/office/drawing/2014/main" xmlns="" id="{723029F5-573E-47EB-A164-27D3DD96B31A}"/>
              </a:ext>
            </a:extLst>
          </p:cNvPr>
          <p:cNvSpPr/>
          <p:nvPr/>
        </p:nvSpPr>
        <p:spPr>
          <a:xfrm>
            <a:off x="8228168" y="3469352"/>
            <a:ext cx="1588496" cy="37275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dirty="0">
                <a:solidFill>
                  <a:schemeClr val="tx1"/>
                </a:solidFill>
              </a:rPr>
              <a:t>BİLGİ YÖNETİMİ DEĞERLENDİRME VE İZLEME HİZMET GRUBU</a:t>
            </a:r>
          </a:p>
        </p:txBody>
      </p:sp>
      <p:sp>
        <p:nvSpPr>
          <p:cNvPr id="128" name="Yuvarlatılmış Dikdörtgen 77">
            <a:extLst>
              <a:ext uri="{FF2B5EF4-FFF2-40B4-BE49-F238E27FC236}">
                <a16:creationId xmlns:a16="http://schemas.microsoft.com/office/drawing/2014/main" xmlns="" id="{EF40DBA5-1FDF-45C0-BAA6-54544710962A}"/>
              </a:ext>
            </a:extLst>
          </p:cNvPr>
          <p:cNvSpPr/>
          <p:nvPr/>
        </p:nvSpPr>
        <p:spPr>
          <a:xfrm>
            <a:off x="8239446" y="3842108"/>
            <a:ext cx="1577217" cy="268459"/>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chemeClr val="tx1"/>
                </a:solidFill>
              </a:rPr>
              <a:t>AFAD</a:t>
            </a:r>
          </a:p>
        </p:txBody>
      </p:sp>
      <p:sp>
        <p:nvSpPr>
          <p:cNvPr id="129" name="Yuvarlatılmış Dikdörtgen 78">
            <a:extLst>
              <a:ext uri="{FF2B5EF4-FFF2-40B4-BE49-F238E27FC236}">
                <a16:creationId xmlns:a16="http://schemas.microsoft.com/office/drawing/2014/main" xmlns="" id="{90A6EEF2-FD85-435C-AC4D-9DE38EACA11D}"/>
              </a:ext>
            </a:extLst>
          </p:cNvPr>
          <p:cNvSpPr/>
          <p:nvPr/>
        </p:nvSpPr>
        <p:spPr>
          <a:xfrm>
            <a:off x="10025635" y="3459391"/>
            <a:ext cx="1408614" cy="258816"/>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dirty="0">
                <a:solidFill>
                  <a:schemeClr val="tx1"/>
                </a:solidFill>
              </a:rPr>
              <a:t>SATIN ALMA VE KİRALAMA HİZMET GRUBU</a:t>
            </a:r>
          </a:p>
        </p:txBody>
      </p:sp>
      <p:sp>
        <p:nvSpPr>
          <p:cNvPr id="130" name="Yuvarlatılmış Dikdörtgen 79">
            <a:extLst>
              <a:ext uri="{FF2B5EF4-FFF2-40B4-BE49-F238E27FC236}">
                <a16:creationId xmlns:a16="http://schemas.microsoft.com/office/drawing/2014/main" xmlns="" id="{83F02FB5-98FE-416F-9669-CA26183D1FF4}"/>
              </a:ext>
            </a:extLst>
          </p:cNvPr>
          <p:cNvSpPr/>
          <p:nvPr/>
        </p:nvSpPr>
        <p:spPr>
          <a:xfrm>
            <a:off x="10016199" y="3737152"/>
            <a:ext cx="1418050" cy="1981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chemeClr val="tx1"/>
                </a:solidFill>
              </a:rPr>
              <a:t>AFAD</a:t>
            </a:r>
          </a:p>
        </p:txBody>
      </p:sp>
      <p:sp>
        <p:nvSpPr>
          <p:cNvPr id="131" name="Yuvarlatılmış Dikdörtgen 80">
            <a:extLst>
              <a:ext uri="{FF2B5EF4-FFF2-40B4-BE49-F238E27FC236}">
                <a16:creationId xmlns:a16="http://schemas.microsoft.com/office/drawing/2014/main" xmlns="" id="{0616B2FC-C47A-4DA7-A57B-45F69315A3C6}"/>
              </a:ext>
            </a:extLst>
          </p:cNvPr>
          <p:cNvSpPr/>
          <p:nvPr/>
        </p:nvSpPr>
        <p:spPr>
          <a:xfrm>
            <a:off x="10008127" y="4032400"/>
            <a:ext cx="1418050" cy="429973"/>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dirty="0">
                <a:solidFill>
                  <a:schemeClr val="tx1"/>
                </a:solidFill>
              </a:rPr>
              <a:t>MUHASEBE BÜTÇE VE MALİ RAPORLAMA HİZMET GRUBU</a:t>
            </a:r>
          </a:p>
        </p:txBody>
      </p:sp>
      <p:sp>
        <p:nvSpPr>
          <p:cNvPr id="132" name="Yuvarlatılmış Dikdörtgen 81">
            <a:extLst>
              <a:ext uri="{FF2B5EF4-FFF2-40B4-BE49-F238E27FC236}">
                <a16:creationId xmlns:a16="http://schemas.microsoft.com/office/drawing/2014/main" xmlns="" id="{E04D5D6A-2BA3-4D24-BFC4-6DAD88414F12}"/>
              </a:ext>
            </a:extLst>
          </p:cNvPr>
          <p:cNvSpPr/>
          <p:nvPr/>
        </p:nvSpPr>
        <p:spPr>
          <a:xfrm>
            <a:off x="10016199" y="4779309"/>
            <a:ext cx="1418050" cy="40348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dirty="0">
                <a:solidFill>
                  <a:schemeClr val="tx1"/>
                </a:solidFill>
              </a:rPr>
              <a:t>ULUSAL VE ULUSLARARASI NAKDİ BAĞIŞ HİZMET GRUBU</a:t>
            </a:r>
          </a:p>
        </p:txBody>
      </p:sp>
      <p:sp>
        <p:nvSpPr>
          <p:cNvPr id="133" name="Yuvarlatılmış Dikdörtgen 82">
            <a:extLst>
              <a:ext uri="{FF2B5EF4-FFF2-40B4-BE49-F238E27FC236}">
                <a16:creationId xmlns:a16="http://schemas.microsoft.com/office/drawing/2014/main" xmlns="" id="{606BBD6C-356B-432A-AD06-1553E64CAE95}"/>
              </a:ext>
            </a:extLst>
          </p:cNvPr>
          <p:cNvSpPr/>
          <p:nvPr/>
        </p:nvSpPr>
        <p:spPr>
          <a:xfrm>
            <a:off x="10016199" y="5210234"/>
            <a:ext cx="1398072" cy="146603"/>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chemeClr val="tx1"/>
                </a:solidFill>
              </a:rPr>
              <a:t>AFAD</a:t>
            </a:r>
          </a:p>
        </p:txBody>
      </p:sp>
      <p:sp>
        <p:nvSpPr>
          <p:cNvPr id="134" name="Yuvarlatılmış Dikdörtgen 83">
            <a:extLst>
              <a:ext uri="{FF2B5EF4-FFF2-40B4-BE49-F238E27FC236}">
                <a16:creationId xmlns:a16="http://schemas.microsoft.com/office/drawing/2014/main" xmlns="" id="{55EFFA3D-3758-4668-A96C-40CF3BEC0044}"/>
              </a:ext>
            </a:extLst>
          </p:cNvPr>
          <p:cNvSpPr/>
          <p:nvPr/>
        </p:nvSpPr>
        <p:spPr>
          <a:xfrm>
            <a:off x="10010646" y="5452677"/>
            <a:ext cx="1391345" cy="249559"/>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dirty="0">
                <a:solidFill>
                  <a:schemeClr val="tx1"/>
                </a:solidFill>
              </a:rPr>
              <a:t>ZARAR TESPİT HİZMET GRUBU</a:t>
            </a:r>
          </a:p>
        </p:txBody>
      </p:sp>
      <p:sp>
        <p:nvSpPr>
          <p:cNvPr id="135" name="Yuvarlatılmış Dikdörtgen 84">
            <a:extLst>
              <a:ext uri="{FF2B5EF4-FFF2-40B4-BE49-F238E27FC236}">
                <a16:creationId xmlns:a16="http://schemas.microsoft.com/office/drawing/2014/main" xmlns="" id="{7A5D370C-00F7-4455-9EAD-7CC696F26ADA}"/>
              </a:ext>
            </a:extLst>
          </p:cNvPr>
          <p:cNvSpPr/>
          <p:nvPr/>
        </p:nvSpPr>
        <p:spPr>
          <a:xfrm>
            <a:off x="10008127" y="5713844"/>
            <a:ext cx="1402845" cy="293844"/>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40" b="1" dirty="0">
                <a:solidFill>
                  <a:schemeClr val="tx1"/>
                </a:solidFill>
              </a:rPr>
              <a:t>HAZİNE VE MALİYE BAKANLIĞI</a:t>
            </a:r>
          </a:p>
        </p:txBody>
      </p:sp>
      <p:sp>
        <p:nvSpPr>
          <p:cNvPr id="136" name="Yuvarlatılmış Dikdörtgen 85">
            <a:extLst>
              <a:ext uri="{FF2B5EF4-FFF2-40B4-BE49-F238E27FC236}">
                <a16:creationId xmlns:a16="http://schemas.microsoft.com/office/drawing/2014/main" xmlns="" id="{51814318-8328-47C4-BBAD-C55BA4E51419}"/>
              </a:ext>
            </a:extLst>
          </p:cNvPr>
          <p:cNvSpPr/>
          <p:nvPr/>
        </p:nvSpPr>
        <p:spPr>
          <a:xfrm>
            <a:off x="10008127" y="4471928"/>
            <a:ext cx="1418050" cy="206167"/>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chemeClr val="tx1"/>
                </a:solidFill>
              </a:rPr>
              <a:t>AFAD</a:t>
            </a:r>
          </a:p>
        </p:txBody>
      </p:sp>
      <p:cxnSp>
        <p:nvCxnSpPr>
          <p:cNvPr id="137" name="Düz Ok Bağlayıcısı 136">
            <a:extLst>
              <a:ext uri="{FF2B5EF4-FFF2-40B4-BE49-F238E27FC236}">
                <a16:creationId xmlns:a16="http://schemas.microsoft.com/office/drawing/2014/main" xmlns="" id="{FAE2A12B-2AA2-45BE-BFC3-72CE54DFAC29}"/>
              </a:ext>
            </a:extLst>
          </p:cNvPr>
          <p:cNvCxnSpPr/>
          <p:nvPr/>
        </p:nvCxnSpPr>
        <p:spPr>
          <a:xfrm>
            <a:off x="7314093" y="3170918"/>
            <a:ext cx="0" cy="288473"/>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38" name="Düz Ok Bağlayıcısı 137">
            <a:extLst>
              <a:ext uri="{FF2B5EF4-FFF2-40B4-BE49-F238E27FC236}">
                <a16:creationId xmlns:a16="http://schemas.microsoft.com/office/drawing/2014/main" xmlns="" id="{5CC833DF-FFE6-4C94-A1E0-633F0EC966BE}"/>
              </a:ext>
            </a:extLst>
          </p:cNvPr>
          <p:cNvCxnSpPr/>
          <p:nvPr/>
        </p:nvCxnSpPr>
        <p:spPr>
          <a:xfrm>
            <a:off x="9042285" y="3163968"/>
            <a:ext cx="0" cy="288473"/>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39" name="Düz Ok Bağlayıcısı 138">
            <a:extLst>
              <a:ext uri="{FF2B5EF4-FFF2-40B4-BE49-F238E27FC236}">
                <a16:creationId xmlns:a16="http://schemas.microsoft.com/office/drawing/2014/main" xmlns="" id="{0F67CD1D-FF74-445B-AE0A-C17636277579}"/>
              </a:ext>
            </a:extLst>
          </p:cNvPr>
          <p:cNvCxnSpPr/>
          <p:nvPr/>
        </p:nvCxnSpPr>
        <p:spPr>
          <a:xfrm>
            <a:off x="10770477" y="3163968"/>
            <a:ext cx="0" cy="288473"/>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40" name="Düz Bağlayıcı 139">
            <a:extLst>
              <a:ext uri="{FF2B5EF4-FFF2-40B4-BE49-F238E27FC236}">
                <a16:creationId xmlns:a16="http://schemas.microsoft.com/office/drawing/2014/main" xmlns="" id="{24FD207E-1EBC-4826-AA1E-11941284A8FE}"/>
              </a:ext>
            </a:extLst>
          </p:cNvPr>
          <p:cNvCxnSpPr>
            <a:stCxn id="74" idx="3"/>
          </p:cNvCxnSpPr>
          <p:nvPr/>
        </p:nvCxnSpPr>
        <p:spPr>
          <a:xfrm>
            <a:off x="8832304" y="2423256"/>
            <a:ext cx="1938173"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41" name="Düz Bağlayıcı 140">
            <a:extLst>
              <a:ext uri="{FF2B5EF4-FFF2-40B4-BE49-F238E27FC236}">
                <a16:creationId xmlns:a16="http://schemas.microsoft.com/office/drawing/2014/main" xmlns="" id="{913D9F6D-2B54-4179-9FC3-264C5BD7D4DA}"/>
              </a:ext>
            </a:extLst>
          </p:cNvPr>
          <p:cNvCxnSpPr/>
          <p:nvPr/>
        </p:nvCxnSpPr>
        <p:spPr>
          <a:xfrm>
            <a:off x="3562638" y="2608676"/>
            <a:ext cx="0" cy="14400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42" name="Düz Bağlayıcı 141">
            <a:extLst>
              <a:ext uri="{FF2B5EF4-FFF2-40B4-BE49-F238E27FC236}">
                <a16:creationId xmlns:a16="http://schemas.microsoft.com/office/drawing/2014/main" xmlns="" id="{E4F3CBCC-C94E-4F24-9B94-4430D595A50D}"/>
              </a:ext>
            </a:extLst>
          </p:cNvPr>
          <p:cNvCxnSpPr/>
          <p:nvPr/>
        </p:nvCxnSpPr>
        <p:spPr>
          <a:xfrm>
            <a:off x="7314093" y="2601726"/>
            <a:ext cx="0" cy="14400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43" name="Düz Bağlayıcı 142">
            <a:extLst>
              <a:ext uri="{FF2B5EF4-FFF2-40B4-BE49-F238E27FC236}">
                <a16:creationId xmlns:a16="http://schemas.microsoft.com/office/drawing/2014/main" xmlns="" id="{95925463-1601-4233-BA50-EAD730DA26B5}"/>
              </a:ext>
            </a:extLst>
          </p:cNvPr>
          <p:cNvCxnSpPr/>
          <p:nvPr/>
        </p:nvCxnSpPr>
        <p:spPr>
          <a:xfrm>
            <a:off x="8656088" y="2601726"/>
            <a:ext cx="0" cy="14400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44" name="Düz Bağlayıcı 143">
            <a:extLst>
              <a:ext uri="{FF2B5EF4-FFF2-40B4-BE49-F238E27FC236}">
                <a16:creationId xmlns:a16="http://schemas.microsoft.com/office/drawing/2014/main" xmlns="" id="{34DB0DCA-F087-4616-89E6-6EBA7D8F0328}"/>
              </a:ext>
            </a:extLst>
          </p:cNvPr>
          <p:cNvCxnSpPr/>
          <p:nvPr/>
        </p:nvCxnSpPr>
        <p:spPr>
          <a:xfrm>
            <a:off x="10770477" y="2427513"/>
            <a:ext cx="0" cy="324000"/>
          </a:xfrm>
          <a:prstGeom prst="line">
            <a:avLst/>
          </a:prstGeom>
          <a:ln w="412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7715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40</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224930" y="1369317"/>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defRPr/>
            </a:pPr>
            <a:r>
              <a:rPr lang="tr-TR" dirty="0">
                <a:solidFill>
                  <a:srgbClr val="002060"/>
                </a:solidFill>
              </a:rPr>
              <a:t>Yıkım ve Enkaz Kaldırma Çalışmalarının Web Sistemindeki Çalışmaları</a:t>
            </a:r>
          </a:p>
        </p:txBody>
      </p:sp>
      <p:pic>
        <p:nvPicPr>
          <p:cNvPr id="9" name="Resim 8">
            <a:extLst>
              <a:ext uri="{FF2B5EF4-FFF2-40B4-BE49-F238E27FC236}">
                <a16:creationId xmlns:a16="http://schemas.microsoft.com/office/drawing/2014/main" xmlns="" id="{A99798CA-7A33-4A56-BBE3-6C5CE8E37D91}"/>
              </a:ext>
            </a:extLst>
          </p:cNvPr>
          <p:cNvPicPr>
            <a:picLocks noChangeAspect="1"/>
          </p:cNvPicPr>
          <p:nvPr/>
        </p:nvPicPr>
        <p:blipFill>
          <a:blip r:embed="rId5"/>
          <a:stretch>
            <a:fillRect/>
          </a:stretch>
        </p:blipFill>
        <p:spPr>
          <a:xfrm>
            <a:off x="3571788" y="1769427"/>
            <a:ext cx="4890033" cy="4287672"/>
          </a:xfrm>
          <a:prstGeom prst="rect">
            <a:avLst/>
          </a:prstGeom>
        </p:spPr>
      </p:pic>
      <p:sp>
        <p:nvSpPr>
          <p:cNvPr id="13" name="Dikdörtgen 12">
            <a:extLst>
              <a:ext uri="{FF2B5EF4-FFF2-40B4-BE49-F238E27FC236}">
                <a16:creationId xmlns:a16="http://schemas.microsoft.com/office/drawing/2014/main" xmlns="" id="{7D52BD9D-73AF-4CF6-ABC9-320B2FF9E992}"/>
              </a:ext>
            </a:extLst>
          </p:cNvPr>
          <p:cNvSpPr/>
          <p:nvPr/>
        </p:nvSpPr>
        <p:spPr>
          <a:xfrm>
            <a:off x="551384" y="6194558"/>
            <a:ext cx="10157434" cy="369332"/>
          </a:xfrm>
          <a:prstGeom prst="rect">
            <a:avLst/>
          </a:prstGeom>
        </p:spPr>
        <p:txBody>
          <a:bodyPr wrap="square">
            <a:spAutoFit/>
          </a:bodyPr>
          <a:lstStyle/>
          <a:p>
            <a:pPr marL="285750" indent="-285750" algn="just">
              <a:buFont typeface="Wingdings" panose="05000000000000000000" pitchFamily="2" charset="2"/>
              <a:buChar char="q"/>
            </a:pPr>
            <a:r>
              <a:rPr lang="tr-TR" dirty="0">
                <a:solidFill>
                  <a:srgbClr val="002060"/>
                </a:solidFill>
              </a:rPr>
              <a:t>Hazırlan evrakları yıktırılacak bina listesine ilgili evraklar eklenmektedir.</a:t>
            </a:r>
          </a:p>
        </p:txBody>
      </p:sp>
    </p:spTree>
    <p:extLst>
      <p:ext uri="{BB962C8B-B14F-4D97-AF65-F5344CB8AC3E}">
        <p14:creationId xmlns:p14="http://schemas.microsoft.com/office/powerpoint/2010/main" val="40772169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0" y="0"/>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41</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263272" y="1343589"/>
            <a:ext cx="11348700"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defRPr/>
            </a:pPr>
            <a:r>
              <a:rPr lang="tr-TR" dirty="0">
                <a:solidFill>
                  <a:srgbClr val="002060"/>
                </a:solidFill>
              </a:rPr>
              <a:t>Yıkım ve Enkaz Kaldırma Çalışmalarının Web Sistemindeki Çalışmaları (Yıkım Koordinatörü Kullanıcısı)</a:t>
            </a:r>
          </a:p>
        </p:txBody>
      </p:sp>
      <p:sp>
        <p:nvSpPr>
          <p:cNvPr id="13" name="Sol Ok 25">
            <a:extLst>
              <a:ext uri="{FF2B5EF4-FFF2-40B4-BE49-F238E27FC236}">
                <a16:creationId xmlns:a16="http://schemas.microsoft.com/office/drawing/2014/main" xmlns="" id="{C7CFC4E6-FF56-4E3B-9C44-2FFCE6181EB2}"/>
              </a:ext>
            </a:extLst>
          </p:cNvPr>
          <p:cNvSpPr/>
          <p:nvPr/>
        </p:nvSpPr>
        <p:spPr>
          <a:xfrm>
            <a:off x="3420682" y="2996952"/>
            <a:ext cx="288032" cy="277045"/>
          </a:xfrm>
          <a:prstGeom prst="lef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4" name="Metin kutusu 13">
            <a:extLst>
              <a:ext uri="{FF2B5EF4-FFF2-40B4-BE49-F238E27FC236}">
                <a16:creationId xmlns:a16="http://schemas.microsoft.com/office/drawing/2014/main" xmlns="" id="{C9E3D472-1DDC-4FC8-9693-88539D0EA21D}"/>
              </a:ext>
            </a:extLst>
          </p:cNvPr>
          <p:cNvSpPr txBox="1"/>
          <p:nvPr/>
        </p:nvSpPr>
        <p:spPr>
          <a:xfrm>
            <a:off x="4295800" y="1885392"/>
            <a:ext cx="6912768" cy="646331"/>
          </a:xfrm>
          <a:prstGeom prst="rect">
            <a:avLst/>
          </a:prstGeom>
          <a:noFill/>
        </p:spPr>
        <p:txBody>
          <a:bodyPr wrap="square" rtlCol="0">
            <a:spAutoFit/>
          </a:bodyPr>
          <a:lstStyle/>
          <a:p>
            <a:pPr marL="285750" indent="-285750" algn="just">
              <a:buFont typeface="Wingdings" panose="05000000000000000000" pitchFamily="2" charset="2"/>
              <a:buChar char="q"/>
            </a:pPr>
            <a:r>
              <a:rPr lang="tr-TR" dirty="0">
                <a:solidFill>
                  <a:srgbClr val="002060"/>
                </a:solidFill>
              </a:rPr>
              <a:t>Acil Yıktırılacak Bina Takip Listesi ekranı afet sonrasında Acil Yıkılacak olarak hasar durumunun belirlendiği yapıların izlendiği ekrandır.</a:t>
            </a:r>
          </a:p>
        </p:txBody>
      </p:sp>
      <p:pic>
        <p:nvPicPr>
          <p:cNvPr id="11" name="Resim 10"/>
          <p:cNvPicPr>
            <a:picLocks noChangeAspect="1"/>
          </p:cNvPicPr>
          <p:nvPr/>
        </p:nvPicPr>
        <p:blipFill>
          <a:blip r:embed="rId5"/>
          <a:stretch>
            <a:fillRect/>
          </a:stretch>
        </p:blipFill>
        <p:spPr>
          <a:xfrm>
            <a:off x="257463" y="1851164"/>
            <a:ext cx="3128013" cy="2096011"/>
          </a:xfrm>
          <a:prstGeom prst="rect">
            <a:avLst/>
          </a:prstGeom>
        </p:spPr>
      </p:pic>
      <p:pic>
        <p:nvPicPr>
          <p:cNvPr id="6" name="Resim 5"/>
          <p:cNvPicPr>
            <a:picLocks noChangeAspect="1"/>
          </p:cNvPicPr>
          <p:nvPr/>
        </p:nvPicPr>
        <p:blipFill>
          <a:blip r:embed="rId6"/>
          <a:stretch>
            <a:fillRect/>
          </a:stretch>
        </p:blipFill>
        <p:spPr>
          <a:xfrm>
            <a:off x="4165364" y="2519519"/>
            <a:ext cx="7691276" cy="4090108"/>
          </a:xfrm>
          <a:prstGeom prst="rect">
            <a:avLst/>
          </a:prstGeom>
        </p:spPr>
      </p:pic>
    </p:spTree>
    <p:extLst>
      <p:ext uri="{BB962C8B-B14F-4D97-AF65-F5344CB8AC3E}">
        <p14:creationId xmlns:p14="http://schemas.microsoft.com/office/powerpoint/2010/main" val="42919244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0" y="0"/>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42</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263272" y="1343589"/>
            <a:ext cx="11348700"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defRPr/>
            </a:pPr>
            <a:r>
              <a:rPr lang="tr-TR" dirty="0">
                <a:solidFill>
                  <a:srgbClr val="002060"/>
                </a:solidFill>
              </a:rPr>
              <a:t>Yıkım ve Enkaz Kaldırma Çalışmalarının Web Sistemindeki Çalışmaları (Yıkım Koordinatörü Kullanıcısı)</a:t>
            </a:r>
          </a:p>
        </p:txBody>
      </p:sp>
      <p:sp>
        <p:nvSpPr>
          <p:cNvPr id="14" name="Metin kutusu 13">
            <a:extLst>
              <a:ext uri="{FF2B5EF4-FFF2-40B4-BE49-F238E27FC236}">
                <a16:creationId xmlns:a16="http://schemas.microsoft.com/office/drawing/2014/main" xmlns="" id="{C9E3D472-1DDC-4FC8-9693-88539D0EA21D}"/>
              </a:ext>
            </a:extLst>
          </p:cNvPr>
          <p:cNvSpPr txBox="1"/>
          <p:nvPr/>
        </p:nvSpPr>
        <p:spPr>
          <a:xfrm>
            <a:off x="551384" y="1756826"/>
            <a:ext cx="10583385" cy="369332"/>
          </a:xfrm>
          <a:prstGeom prst="rect">
            <a:avLst/>
          </a:prstGeom>
          <a:noFill/>
        </p:spPr>
        <p:txBody>
          <a:bodyPr wrap="square" rtlCol="0">
            <a:spAutoFit/>
          </a:bodyPr>
          <a:lstStyle/>
          <a:p>
            <a:pPr marL="285750" indent="-285750" algn="just">
              <a:buFont typeface="Wingdings" panose="05000000000000000000" pitchFamily="2" charset="2"/>
              <a:buChar char="q"/>
            </a:pPr>
            <a:r>
              <a:rPr lang="tr-TR" dirty="0">
                <a:solidFill>
                  <a:srgbClr val="002060"/>
                </a:solidFill>
              </a:rPr>
              <a:t>Yıkım işlemleri ekranında tespiti yapılacak sekmesi işaretlenen yapı için yıkım tespiti yapılabilir.</a:t>
            </a:r>
          </a:p>
        </p:txBody>
      </p:sp>
      <p:pic>
        <p:nvPicPr>
          <p:cNvPr id="8" name="Resim 7"/>
          <p:cNvPicPr>
            <a:picLocks noChangeAspect="1"/>
          </p:cNvPicPr>
          <p:nvPr/>
        </p:nvPicPr>
        <p:blipFill>
          <a:blip r:embed="rId5"/>
          <a:stretch>
            <a:fillRect/>
          </a:stretch>
        </p:blipFill>
        <p:spPr>
          <a:xfrm>
            <a:off x="1559496" y="2149806"/>
            <a:ext cx="8109743" cy="4543202"/>
          </a:xfrm>
          <a:prstGeom prst="rect">
            <a:avLst/>
          </a:prstGeom>
        </p:spPr>
      </p:pic>
    </p:spTree>
    <p:extLst>
      <p:ext uri="{BB962C8B-B14F-4D97-AF65-F5344CB8AC3E}">
        <p14:creationId xmlns:p14="http://schemas.microsoft.com/office/powerpoint/2010/main" val="24222828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43</a:t>
            </a:fld>
            <a:endParaRPr lang="tr-TR" dirty="0">
              <a:solidFill>
                <a:schemeClr val="bg1"/>
              </a:solidFill>
            </a:endParaRPr>
          </a:p>
        </p:txBody>
      </p:sp>
      <p:sp>
        <p:nvSpPr>
          <p:cNvPr id="5" name="Dikdörtgen 4"/>
          <p:cNvSpPr/>
          <p:nvPr/>
        </p:nvSpPr>
        <p:spPr>
          <a:xfrm>
            <a:off x="8084387" y="620688"/>
            <a:ext cx="2742418" cy="461665"/>
          </a:xfrm>
          <a:prstGeom prst="rect">
            <a:avLst/>
          </a:prstGeom>
        </p:spPr>
        <p:txBody>
          <a:bodyPr wrap="none">
            <a:spAutoFit/>
          </a:bodyPr>
          <a:lstStyle/>
          <a:p>
            <a:pPr algn="ctr"/>
            <a:r>
              <a:rPr lang="tr-TR" sz="2400" b="1" u="sng" dirty="0">
                <a:solidFill>
                  <a:schemeClr val="bg1"/>
                </a:solidFill>
                <a:latin typeface="Myriad Pro" panose="020B0503030403020204" pitchFamily="34" charset="0"/>
              </a:rPr>
              <a:t>Görev Atama Süreci</a:t>
            </a:r>
          </a:p>
        </p:txBody>
      </p:sp>
      <p:sp>
        <p:nvSpPr>
          <p:cNvPr id="9" name="Metin kutusu 8">
            <a:extLst>
              <a:ext uri="{FF2B5EF4-FFF2-40B4-BE49-F238E27FC236}">
                <a16:creationId xmlns:a16="http://schemas.microsoft.com/office/drawing/2014/main" xmlns="" id="{355579CD-45B2-48A4-8FD0-D6389D7CB4A8}"/>
              </a:ext>
            </a:extLst>
          </p:cNvPr>
          <p:cNvSpPr txBox="1"/>
          <p:nvPr/>
        </p:nvSpPr>
        <p:spPr>
          <a:xfrm>
            <a:off x="19448" y="2852935"/>
            <a:ext cx="6552728" cy="1200329"/>
          </a:xfrm>
          <a:prstGeom prst="rect">
            <a:avLst/>
          </a:prstGeom>
          <a:noFill/>
        </p:spPr>
        <p:txBody>
          <a:bodyPr wrap="square" rtlCol="0">
            <a:spAutoFit/>
          </a:bodyPr>
          <a:lstStyle/>
          <a:p>
            <a:pPr marL="463550" indent="-285750">
              <a:buClr>
                <a:schemeClr val="tx2"/>
              </a:buClr>
              <a:buFont typeface="Wingdings" panose="05000000000000000000" pitchFamily="2" charset="2"/>
              <a:buChar char="q"/>
            </a:pPr>
            <a:r>
              <a:rPr lang="tr-TR" dirty="0">
                <a:solidFill>
                  <a:srgbClr val="002060"/>
                </a:solidFill>
              </a:rPr>
              <a:t>Afet sonrasında il müdürlüklerimizde yetkilendirilen personel (Yıkım Koordinatörü) tarafından yıkım tespiti görev ataması yapılır. Yıkımı tamamlanan binaların yerinde incelemesi yapılarak yıkım durumuna ilişkin tespit yapılabilmektedir.</a:t>
            </a: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pic>
        <p:nvPicPr>
          <p:cNvPr id="6" name="Resim 5"/>
          <p:cNvPicPr>
            <a:picLocks noChangeAspect="1"/>
          </p:cNvPicPr>
          <p:nvPr/>
        </p:nvPicPr>
        <p:blipFill>
          <a:blip r:embed="rId5"/>
          <a:stretch>
            <a:fillRect/>
          </a:stretch>
        </p:blipFill>
        <p:spPr>
          <a:xfrm>
            <a:off x="6960096" y="2204864"/>
            <a:ext cx="4725059" cy="2952328"/>
          </a:xfrm>
          <a:prstGeom prst="rect">
            <a:avLst/>
          </a:prstGeom>
        </p:spPr>
      </p:pic>
      <p:sp>
        <p:nvSpPr>
          <p:cNvPr id="8" name="Sağ Ok 7"/>
          <p:cNvSpPr/>
          <p:nvPr/>
        </p:nvSpPr>
        <p:spPr>
          <a:xfrm rot="10800000">
            <a:off x="10826805" y="2996952"/>
            <a:ext cx="432048" cy="1440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830966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44</a:t>
            </a:fld>
            <a:endParaRPr lang="tr-TR" dirty="0">
              <a:solidFill>
                <a:schemeClr val="bg1"/>
              </a:solidFill>
            </a:endParaRPr>
          </a:p>
        </p:txBody>
      </p:sp>
      <p:sp>
        <p:nvSpPr>
          <p:cNvPr id="5" name="Dikdörtgen 4"/>
          <p:cNvSpPr/>
          <p:nvPr/>
        </p:nvSpPr>
        <p:spPr>
          <a:xfrm>
            <a:off x="8084387" y="620688"/>
            <a:ext cx="2742418" cy="461665"/>
          </a:xfrm>
          <a:prstGeom prst="rect">
            <a:avLst/>
          </a:prstGeom>
        </p:spPr>
        <p:txBody>
          <a:bodyPr wrap="none">
            <a:spAutoFit/>
          </a:bodyPr>
          <a:lstStyle/>
          <a:p>
            <a:pPr algn="ctr"/>
            <a:r>
              <a:rPr lang="tr-TR" sz="2400" b="1" u="sng" dirty="0">
                <a:solidFill>
                  <a:schemeClr val="bg1"/>
                </a:solidFill>
                <a:latin typeface="Myriad Pro" panose="020B0503030403020204" pitchFamily="34" charset="0"/>
              </a:rPr>
              <a:t>Görev Atama Süreci</a:t>
            </a:r>
          </a:p>
        </p:txBody>
      </p:sp>
      <p:sp>
        <p:nvSpPr>
          <p:cNvPr id="9" name="Metin kutusu 8">
            <a:extLst>
              <a:ext uri="{FF2B5EF4-FFF2-40B4-BE49-F238E27FC236}">
                <a16:creationId xmlns:a16="http://schemas.microsoft.com/office/drawing/2014/main" xmlns="" id="{355579CD-45B2-48A4-8FD0-D6389D7CB4A8}"/>
              </a:ext>
            </a:extLst>
          </p:cNvPr>
          <p:cNvSpPr txBox="1"/>
          <p:nvPr/>
        </p:nvSpPr>
        <p:spPr>
          <a:xfrm>
            <a:off x="935047" y="6030749"/>
            <a:ext cx="9217024" cy="369332"/>
          </a:xfrm>
          <a:prstGeom prst="rect">
            <a:avLst/>
          </a:prstGeom>
          <a:noFill/>
        </p:spPr>
        <p:txBody>
          <a:bodyPr wrap="square" rtlCol="0">
            <a:spAutoFit/>
          </a:bodyPr>
          <a:lstStyle/>
          <a:p>
            <a:pPr marL="463550" indent="-285750">
              <a:buClr>
                <a:schemeClr val="tx2"/>
              </a:buClr>
              <a:buFont typeface="Wingdings" panose="05000000000000000000" pitchFamily="2" charset="2"/>
              <a:buChar char="q"/>
            </a:pPr>
            <a:r>
              <a:rPr lang="tr-TR" dirty="0">
                <a:solidFill>
                  <a:srgbClr val="002060"/>
                </a:solidFill>
              </a:rPr>
              <a:t>Giriş yapıldıktan sonra sistem üzerinden harita ekranı açılmaktadır.</a:t>
            </a: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pic>
        <p:nvPicPr>
          <p:cNvPr id="4" name="Resim 3"/>
          <p:cNvPicPr>
            <a:picLocks noChangeAspect="1"/>
          </p:cNvPicPr>
          <p:nvPr/>
        </p:nvPicPr>
        <p:blipFill>
          <a:blip r:embed="rId5"/>
          <a:stretch>
            <a:fillRect/>
          </a:stretch>
        </p:blipFill>
        <p:spPr>
          <a:xfrm>
            <a:off x="914629" y="1536636"/>
            <a:ext cx="10362740" cy="4298245"/>
          </a:xfrm>
          <a:prstGeom prst="rect">
            <a:avLst/>
          </a:prstGeom>
        </p:spPr>
      </p:pic>
    </p:spTree>
    <p:extLst>
      <p:ext uri="{BB962C8B-B14F-4D97-AF65-F5344CB8AC3E}">
        <p14:creationId xmlns:p14="http://schemas.microsoft.com/office/powerpoint/2010/main" val="35110614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45</a:t>
            </a:fld>
            <a:endParaRPr lang="tr-TR" dirty="0">
              <a:solidFill>
                <a:schemeClr val="bg1"/>
              </a:solidFill>
            </a:endParaRPr>
          </a:p>
        </p:txBody>
      </p:sp>
      <p:sp>
        <p:nvSpPr>
          <p:cNvPr id="5" name="Dikdörtgen 4"/>
          <p:cNvSpPr/>
          <p:nvPr/>
        </p:nvSpPr>
        <p:spPr>
          <a:xfrm>
            <a:off x="8084387" y="620688"/>
            <a:ext cx="2742418" cy="461665"/>
          </a:xfrm>
          <a:prstGeom prst="rect">
            <a:avLst/>
          </a:prstGeom>
        </p:spPr>
        <p:txBody>
          <a:bodyPr wrap="none">
            <a:spAutoFit/>
          </a:bodyPr>
          <a:lstStyle/>
          <a:p>
            <a:pPr algn="ctr"/>
            <a:r>
              <a:rPr lang="tr-TR" sz="2400" b="1" u="sng" dirty="0">
                <a:solidFill>
                  <a:schemeClr val="bg1"/>
                </a:solidFill>
                <a:latin typeface="Myriad Pro" panose="020B0503030403020204" pitchFamily="34" charset="0"/>
              </a:rPr>
              <a:t>Görev Atama Süreci</a:t>
            </a:r>
          </a:p>
        </p:txBody>
      </p:sp>
      <p:sp>
        <p:nvSpPr>
          <p:cNvPr id="9" name="Metin kutusu 8">
            <a:extLst>
              <a:ext uri="{FF2B5EF4-FFF2-40B4-BE49-F238E27FC236}">
                <a16:creationId xmlns:a16="http://schemas.microsoft.com/office/drawing/2014/main" xmlns="" id="{355579CD-45B2-48A4-8FD0-D6389D7CB4A8}"/>
              </a:ext>
            </a:extLst>
          </p:cNvPr>
          <p:cNvSpPr txBox="1"/>
          <p:nvPr/>
        </p:nvSpPr>
        <p:spPr>
          <a:xfrm>
            <a:off x="-1" y="3068960"/>
            <a:ext cx="6552728" cy="923330"/>
          </a:xfrm>
          <a:prstGeom prst="rect">
            <a:avLst/>
          </a:prstGeom>
          <a:noFill/>
        </p:spPr>
        <p:txBody>
          <a:bodyPr wrap="square" rtlCol="0">
            <a:spAutoFit/>
          </a:bodyPr>
          <a:lstStyle/>
          <a:p>
            <a:pPr marL="463550" indent="-285750">
              <a:buClr>
                <a:schemeClr val="tx2"/>
              </a:buClr>
              <a:buFont typeface="Wingdings" panose="05000000000000000000" pitchFamily="2" charset="2"/>
              <a:buChar char="q"/>
            </a:pPr>
            <a:r>
              <a:rPr lang="tr-TR" dirty="0">
                <a:solidFill>
                  <a:srgbClr val="002060"/>
                </a:solidFill>
              </a:rPr>
              <a:t>Harita üzerinde sağ tık yapılarak yan tarafta görülen ekran açılmaktadır. Ekran üzerinden ‘’Bölge Değiştir’’ seçeneği ile gerekli bilgilerin doldurulacağı ekrana yönlendirilecektir.</a:t>
            </a: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pic>
        <p:nvPicPr>
          <p:cNvPr id="10" name="Resim 9"/>
          <p:cNvPicPr>
            <a:picLocks noChangeAspect="1"/>
          </p:cNvPicPr>
          <p:nvPr/>
        </p:nvPicPr>
        <p:blipFill>
          <a:blip r:embed="rId5"/>
          <a:stretch>
            <a:fillRect/>
          </a:stretch>
        </p:blipFill>
        <p:spPr>
          <a:xfrm>
            <a:off x="7032104" y="2060848"/>
            <a:ext cx="4585508" cy="4276867"/>
          </a:xfrm>
          <a:prstGeom prst="rect">
            <a:avLst/>
          </a:prstGeom>
        </p:spPr>
      </p:pic>
      <p:sp>
        <p:nvSpPr>
          <p:cNvPr id="8" name="Sağ Ok 7"/>
          <p:cNvSpPr/>
          <p:nvPr/>
        </p:nvSpPr>
        <p:spPr>
          <a:xfrm rot="10800000">
            <a:off x="9624392" y="4797152"/>
            <a:ext cx="432048" cy="1440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3171509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46</a:t>
            </a:fld>
            <a:endParaRPr lang="tr-TR" dirty="0">
              <a:solidFill>
                <a:schemeClr val="bg1"/>
              </a:solidFill>
            </a:endParaRPr>
          </a:p>
        </p:txBody>
      </p:sp>
      <p:sp>
        <p:nvSpPr>
          <p:cNvPr id="5" name="Dikdörtgen 4"/>
          <p:cNvSpPr/>
          <p:nvPr/>
        </p:nvSpPr>
        <p:spPr>
          <a:xfrm>
            <a:off x="8084387" y="620688"/>
            <a:ext cx="2742418" cy="461665"/>
          </a:xfrm>
          <a:prstGeom prst="rect">
            <a:avLst/>
          </a:prstGeom>
        </p:spPr>
        <p:txBody>
          <a:bodyPr wrap="none">
            <a:spAutoFit/>
          </a:bodyPr>
          <a:lstStyle/>
          <a:p>
            <a:pPr algn="ctr"/>
            <a:r>
              <a:rPr lang="tr-TR" sz="2400" b="1" u="sng" dirty="0">
                <a:solidFill>
                  <a:schemeClr val="bg1"/>
                </a:solidFill>
                <a:latin typeface="Myriad Pro" panose="020B0503030403020204" pitchFamily="34" charset="0"/>
              </a:rPr>
              <a:t>Görev Atama Süreci</a:t>
            </a:r>
          </a:p>
        </p:txBody>
      </p:sp>
      <p:sp>
        <p:nvSpPr>
          <p:cNvPr id="9" name="Metin kutusu 8">
            <a:extLst>
              <a:ext uri="{FF2B5EF4-FFF2-40B4-BE49-F238E27FC236}">
                <a16:creationId xmlns:a16="http://schemas.microsoft.com/office/drawing/2014/main" xmlns="" id="{355579CD-45B2-48A4-8FD0-D6389D7CB4A8}"/>
              </a:ext>
            </a:extLst>
          </p:cNvPr>
          <p:cNvSpPr txBox="1"/>
          <p:nvPr/>
        </p:nvSpPr>
        <p:spPr>
          <a:xfrm>
            <a:off x="263352" y="1621647"/>
            <a:ext cx="11521280" cy="646331"/>
          </a:xfrm>
          <a:prstGeom prst="rect">
            <a:avLst/>
          </a:prstGeom>
          <a:noFill/>
        </p:spPr>
        <p:txBody>
          <a:bodyPr wrap="square" rtlCol="0">
            <a:spAutoFit/>
          </a:bodyPr>
          <a:lstStyle/>
          <a:p>
            <a:pPr marL="463550" indent="-285750">
              <a:buClr>
                <a:schemeClr val="tx2"/>
              </a:buClr>
              <a:buFont typeface="Wingdings" panose="05000000000000000000" pitchFamily="2" charset="2"/>
              <a:buChar char="q"/>
            </a:pPr>
            <a:r>
              <a:rPr lang="tr-TR" dirty="0">
                <a:solidFill>
                  <a:srgbClr val="002060"/>
                </a:solidFill>
              </a:rPr>
              <a:t>Görüntülenen ekran üzerinden afet olayı, il, ilçe, mahalle (birim) ve tespit tipi olarak yıkım tespiti seçimi yapıldıktan sonra ‘’Sorgula’’ butonu ile devam edilir.</a:t>
            </a: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pic>
        <p:nvPicPr>
          <p:cNvPr id="10" name="Resim 9"/>
          <p:cNvPicPr>
            <a:picLocks noChangeAspect="1"/>
          </p:cNvPicPr>
          <p:nvPr/>
        </p:nvPicPr>
        <p:blipFill>
          <a:blip r:embed="rId5"/>
          <a:stretch>
            <a:fillRect/>
          </a:stretch>
        </p:blipFill>
        <p:spPr>
          <a:xfrm>
            <a:off x="2711624" y="2391088"/>
            <a:ext cx="6948773" cy="4369535"/>
          </a:xfrm>
          <a:prstGeom prst="rect">
            <a:avLst/>
          </a:prstGeom>
        </p:spPr>
      </p:pic>
    </p:spTree>
    <p:extLst>
      <p:ext uri="{BB962C8B-B14F-4D97-AF65-F5344CB8AC3E}">
        <p14:creationId xmlns:p14="http://schemas.microsoft.com/office/powerpoint/2010/main" val="3584128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47</a:t>
            </a:fld>
            <a:endParaRPr lang="tr-TR" dirty="0">
              <a:solidFill>
                <a:schemeClr val="bg1"/>
              </a:solidFill>
            </a:endParaRPr>
          </a:p>
        </p:txBody>
      </p:sp>
      <p:sp>
        <p:nvSpPr>
          <p:cNvPr id="5" name="Dikdörtgen 4"/>
          <p:cNvSpPr/>
          <p:nvPr/>
        </p:nvSpPr>
        <p:spPr>
          <a:xfrm>
            <a:off x="8084387" y="620688"/>
            <a:ext cx="2742418" cy="461665"/>
          </a:xfrm>
          <a:prstGeom prst="rect">
            <a:avLst/>
          </a:prstGeom>
        </p:spPr>
        <p:txBody>
          <a:bodyPr wrap="none">
            <a:spAutoFit/>
          </a:bodyPr>
          <a:lstStyle/>
          <a:p>
            <a:pPr algn="ctr"/>
            <a:r>
              <a:rPr lang="tr-TR" sz="2400" b="1" u="sng" dirty="0">
                <a:solidFill>
                  <a:schemeClr val="bg1"/>
                </a:solidFill>
                <a:latin typeface="Myriad Pro" panose="020B0503030403020204" pitchFamily="34" charset="0"/>
              </a:rPr>
              <a:t>Görev Atama Süreci</a:t>
            </a:r>
          </a:p>
        </p:txBody>
      </p:sp>
      <p:sp>
        <p:nvSpPr>
          <p:cNvPr id="9" name="Metin kutusu 8">
            <a:extLst>
              <a:ext uri="{FF2B5EF4-FFF2-40B4-BE49-F238E27FC236}">
                <a16:creationId xmlns:a16="http://schemas.microsoft.com/office/drawing/2014/main" xmlns="" id="{355579CD-45B2-48A4-8FD0-D6389D7CB4A8}"/>
              </a:ext>
            </a:extLst>
          </p:cNvPr>
          <p:cNvSpPr txBox="1"/>
          <p:nvPr/>
        </p:nvSpPr>
        <p:spPr>
          <a:xfrm>
            <a:off x="-96688" y="3298948"/>
            <a:ext cx="5184576" cy="1200329"/>
          </a:xfrm>
          <a:prstGeom prst="rect">
            <a:avLst/>
          </a:prstGeom>
          <a:noFill/>
        </p:spPr>
        <p:txBody>
          <a:bodyPr wrap="square" rtlCol="0">
            <a:spAutoFit/>
          </a:bodyPr>
          <a:lstStyle/>
          <a:p>
            <a:pPr marL="463550" indent="-285750">
              <a:buClr>
                <a:schemeClr val="tx2"/>
              </a:buClr>
              <a:buFont typeface="Wingdings" panose="05000000000000000000" pitchFamily="2" charset="2"/>
              <a:buChar char="q"/>
            </a:pPr>
            <a:r>
              <a:rPr lang="tr-TR" dirty="0">
                <a:solidFill>
                  <a:srgbClr val="002060"/>
                </a:solidFill>
              </a:rPr>
              <a:t>İlçeye ait mahalleler harita üzerinde görülmektedir. Yıkım tespiti yapacak ekiplerinin tespit yapması için görevlendirileceği mahalle yada mahalleler seçilir.</a:t>
            </a: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pic>
        <p:nvPicPr>
          <p:cNvPr id="11" name="Resim 10"/>
          <p:cNvPicPr>
            <a:picLocks noChangeAspect="1"/>
          </p:cNvPicPr>
          <p:nvPr/>
        </p:nvPicPr>
        <p:blipFill>
          <a:blip r:embed="rId5"/>
          <a:stretch>
            <a:fillRect/>
          </a:stretch>
        </p:blipFill>
        <p:spPr>
          <a:xfrm>
            <a:off x="5087888" y="1951150"/>
            <a:ext cx="7024543" cy="4286162"/>
          </a:xfrm>
          <a:prstGeom prst="rect">
            <a:avLst/>
          </a:prstGeom>
        </p:spPr>
      </p:pic>
    </p:spTree>
    <p:extLst>
      <p:ext uri="{BB962C8B-B14F-4D97-AF65-F5344CB8AC3E}">
        <p14:creationId xmlns:p14="http://schemas.microsoft.com/office/powerpoint/2010/main" val="39723473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48</a:t>
            </a:fld>
            <a:endParaRPr lang="tr-TR" dirty="0">
              <a:solidFill>
                <a:schemeClr val="bg1"/>
              </a:solidFill>
            </a:endParaRPr>
          </a:p>
        </p:txBody>
      </p:sp>
      <p:sp>
        <p:nvSpPr>
          <p:cNvPr id="5" name="Dikdörtgen 4"/>
          <p:cNvSpPr/>
          <p:nvPr/>
        </p:nvSpPr>
        <p:spPr>
          <a:xfrm>
            <a:off x="8084387" y="620688"/>
            <a:ext cx="2742418" cy="461665"/>
          </a:xfrm>
          <a:prstGeom prst="rect">
            <a:avLst/>
          </a:prstGeom>
        </p:spPr>
        <p:txBody>
          <a:bodyPr wrap="none">
            <a:spAutoFit/>
          </a:bodyPr>
          <a:lstStyle/>
          <a:p>
            <a:pPr algn="ctr"/>
            <a:r>
              <a:rPr lang="tr-TR" sz="2400" b="1" u="sng" dirty="0">
                <a:solidFill>
                  <a:schemeClr val="bg1"/>
                </a:solidFill>
                <a:latin typeface="Myriad Pro" panose="020B0503030403020204" pitchFamily="34" charset="0"/>
              </a:rPr>
              <a:t>Görev Atama Süreci</a:t>
            </a:r>
          </a:p>
        </p:txBody>
      </p:sp>
      <p:sp>
        <p:nvSpPr>
          <p:cNvPr id="9" name="Metin kutusu 8">
            <a:extLst>
              <a:ext uri="{FF2B5EF4-FFF2-40B4-BE49-F238E27FC236}">
                <a16:creationId xmlns:a16="http://schemas.microsoft.com/office/drawing/2014/main" xmlns="" id="{355579CD-45B2-48A4-8FD0-D6389D7CB4A8}"/>
              </a:ext>
            </a:extLst>
          </p:cNvPr>
          <p:cNvSpPr txBox="1"/>
          <p:nvPr/>
        </p:nvSpPr>
        <p:spPr>
          <a:xfrm>
            <a:off x="479376" y="3714057"/>
            <a:ext cx="5184576" cy="646331"/>
          </a:xfrm>
          <a:prstGeom prst="rect">
            <a:avLst/>
          </a:prstGeom>
          <a:noFill/>
        </p:spPr>
        <p:txBody>
          <a:bodyPr wrap="square" rtlCol="0">
            <a:spAutoFit/>
          </a:bodyPr>
          <a:lstStyle/>
          <a:p>
            <a:pPr marL="463550" indent="-285750">
              <a:buClr>
                <a:schemeClr val="tx2"/>
              </a:buClr>
              <a:buFont typeface="Wingdings" panose="05000000000000000000" pitchFamily="2" charset="2"/>
              <a:buChar char="q"/>
            </a:pPr>
            <a:r>
              <a:rPr lang="tr-TR" dirty="0">
                <a:solidFill>
                  <a:srgbClr val="002060"/>
                </a:solidFill>
              </a:rPr>
              <a:t>Seçilen mahalleler harita üzerinde sarı renkte gösterilmektedir.</a:t>
            </a: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pic>
        <p:nvPicPr>
          <p:cNvPr id="4" name="Resim 3"/>
          <p:cNvPicPr>
            <a:picLocks noChangeAspect="1"/>
          </p:cNvPicPr>
          <p:nvPr/>
        </p:nvPicPr>
        <p:blipFill>
          <a:blip r:embed="rId5"/>
          <a:stretch>
            <a:fillRect/>
          </a:stretch>
        </p:blipFill>
        <p:spPr>
          <a:xfrm>
            <a:off x="5949435" y="1768971"/>
            <a:ext cx="5907205" cy="4536504"/>
          </a:xfrm>
          <a:prstGeom prst="rect">
            <a:avLst/>
          </a:prstGeom>
        </p:spPr>
      </p:pic>
    </p:spTree>
    <p:extLst>
      <p:ext uri="{BB962C8B-B14F-4D97-AF65-F5344CB8AC3E}">
        <p14:creationId xmlns:p14="http://schemas.microsoft.com/office/powerpoint/2010/main" val="40149550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49</a:t>
            </a:fld>
            <a:endParaRPr lang="tr-TR" dirty="0">
              <a:solidFill>
                <a:schemeClr val="bg1"/>
              </a:solidFill>
            </a:endParaRPr>
          </a:p>
        </p:txBody>
      </p:sp>
      <p:sp>
        <p:nvSpPr>
          <p:cNvPr id="5" name="Dikdörtgen 4"/>
          <p:cNvSpPr/>
          <p:nvPr/>
        </p:nvSpPr>
        <p:spPr>
          <a:xfrm>
            <a:off x="8084387" y="620688"/>
            <a:ext cx="2742418" cy="461665"/>
          </a:xfrm>
          <a:prstGeom prst="rect">
            <a:avLst/>
          </a:prstGeom>
        </p:spPr>
        <p:txBody>
          <a:bodyPr wrap="none">
            <a:spAutoFit/>
          </a:bodyPr>
          <a:lstStyle/>
          <a:p>
            <a:pPr algn="ctr"/>
            <a:r>
              <a:rPr lang="tr-TR" sz="2400" b="1" u="sng" dirty="0">
                <a:solidFill>
                  <a:schemeClr val="bg1"/>
                </a:solidFill>
                <a:latin typeface="Myriad Pro" panose="020B0503030403020204" pitchFamily="34" charset="0"/>
              </a:rPr>
              <a:t>Görev Atama Süreci</a:t>
            </a:r>
          </a:p>
        </p:txBody>
      </p:sp>
      <p:sp>
        <p:nvSpPr>
          <p:cNvPr id="9" name="Metin kutusu 8">
            <a:extLst>
              <a:ext uri="{FF2B5EF4-FFF2-40B4-BE49-F238E27FC236}">
                <a16:creationId xmlns:a16="http://schemas.microsoft.com/office/drawing/2014/main" xmlns="" id="{355579CD-45B2-48A4-8FD0-D6389D7CB4A8}"/>
              </a:ext>
            </a:extLst>
          </p:cNvPr>
          <p:cNvSpPr txBox="1"/>
          <p:nvPr/>
        </p:nvSpPr>
        <p:spPr>
          <a:xfrm>
            <a:off x="206872" y="3284984"/>
            <a:ext cx="5184576" cy="923330"/>
          </a:xfrm>
          <a:prstGeom prst="rect">
            <a:avLst/>
          </a:prstGeom>
          <a:noFill/>
        </p:spPr>
        <p:txBody>
          <a:bodyPr wrap="square" rtlCol="0">
            <a:spAutoFit/>
          </a:bodyPr>
          <a:lstStyle/>
          <a:p>
            <a:pPr marL="463550" indent="-285750">
              <a:buClr>
                <a:schemeClr val="tx2"/>
              </a:buClr>
              <a:buFont typeface="Wingdings" panose="05000000000000000000" pitchFamily="2" charset="2"/>
              <a:buChar char="q"/>
            </a:pPr>
            <a:r>
              <a:rPr lang="tr-TR" dirty="0">
                <a:solidFill>
                  <a:srgbClr val="002060"/>
                </a:solidFill>
              </a:rPr>
              <a:t>Harita üzerinde seçilen alanlara sağ tık yaptıktan sonra ‘’Seçili Alanlara Ekip Ata’’ seçeneği ilerlenir.</a:t>
            </a: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pic>
        <p:nvPicPr>
          <p:cNvPr id="6" name="Resim 5"/>
          <p:cNvPicPr>
            <a:picLocks noChangeAspect="1"/>
          </p:cNvPicPr>
          <p:nvPr/>
        </p:nvPicPr>
        <p:blipFill>
          <a:blip r:embed="rId5"/>
          <a:stretch>
            <a:fillRect/>
          </a:stretch>
        </p:blipFill>
        <p:spPr>
          <a:xfrm>
            <a:off x="6456040" y="1599630"/>
            <a:ext cx="5224909" cy="4875183"/>
          </a:xfrm>
          <a:prstGeom prst="rect">
            <a:avLst/>
          </a:prstGeom>
        </p:spPr>
      </p:pic>
      <p:sp>
        <p:nvSpPr>
          <p:cNvPr id="10" name="Sağ Ok 9"/>
          <p:cNvSpPr/>
          <p:nvPr/>
        </p:nvSpPr>
        <p:spPr>
          <a:xfrm rot="10800000">
            <a:off x="9624392" y="3965213"/>
            <a:ext cx="432048" cy="1440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5782319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5</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757732"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r>
              <a:rPr lang="tr-TR" dirty="0">
                <a:solidFill>
                  <a:srgbClr val="002060"/>
                </a:solidFill>
              </a:rPr>
              <a:t>Bakanlığımız Afet Müdahale Organizasyon Şeması</a:t>
            </a:r>
          </a:p>
        </p:txBody>
      </p:sp>
      <p:sp>
        <p:nvSpPr>
          <p:cNvPr id="13" name="Yuvarlatılmış Dikdörtgen 94">
            <a:extLst>
              <a:ext uri="{FF2B5EF4-FFF2-40B4-BE49-F238E27FC236}">
                <a16:creationId xmlns:a16="http://schemas.microsoft.com/office/drawing/2014/main" xmlns="" id="{9B185168-E43F-4960-86D2-0AB59DA14C76}"/>
              </a:ext>
            </a:extLst>
          </p:cNvPr>
          <p:cNvSpPr/>
          <p:nvPr/>
        </p:nvSpPr>
        <p:spPr>
          <a:xfrm>
            <a:off x="820161" y="2634052"/>
            <a:ext cx="2939543" cy="281324"/>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dirty="0">
                <a:solidFill>
                  <a:schemeClr val="tx1"/>
                </a:solidFill>
              </a:rPr>
              <a:t>AFET VE ACİL DURUM YÜKSEK KURULU</a:t>
            </a:r>
          </a:p>
          <a:p>
            <a:pPr algn="ctr"/>
            <a:r>
              <a:rPr lang="tr-TR" sz="1000" b="1" dirty="0">
                <a:solidFill>
                  <a:srgbClr val="FF0000"/>
                </a:solidFill>
              </a:rPr>
              <a:t>BAKANLAR</a:t>
            </a:r>
          </a:p>
        </p:txBody>
      </p:sp>
      <p:sp>
        <p:nvSpPr>
          <p:cNvPr id="14" name="Yuvarlatılmış Dikdörtgen 95">
            <a:extLst>
              <a:ext uri="{FF2B5EF4-FFF2-40B4-BE49-F238E27FC236}">
                <a16:creationId xmlns:a16="http://schemas.microsoft.com/office/drawing/2014/main" xmlns="" id="{F441ACEB-AB22-4950-8D77-B24FE950827B}"/>
              </a:ext>
            </a:extLst>
          </p:cNvPr>
          <p:cNvSpPr/>
          <p:nvPr/>
        </p:nvSpPr>
        <p:spPr>
          <a:xfrm>
            <a:off x="820162" y="2976008"/>
            <a:ext cx="2939542" cy="281324"/>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dirty="0">
                <a:solidFill>
                  <a:schemeClr val="tx1"/>
                </a:solidFill>
              </a:rPr>
              <a:t>AFET VE ACİL DURUM KOORDİNASYON  KURULU</a:t>
            </a:r>
          </a:p>
        </p:txBody>
      </p:sp>
      <p:sp>
        <p:nvSpPr>
          <p:cNvPr id="15" name="Yuvarlatılmış Dikdörtgen 96">
            <a:extLst>
              <a:ext uri="{FF2B5EF4-FFF2-40B4-BE49-F238E27FC236}">
                <a16:creationId xmlns:a16="http://schemas.microsoft.com/office/drawing/2014/main" xmlns="" id="{1C0B6910-A643-497C-8AC5-07D1F5CCD540}"/>
              </a:ext>
            </a:extLst>
          </p:cNvPr>
          <p:cNvSpPr/>
          <p:nvPr/>
        </p:nvSpPr>
        <p:spPr>
          <a:xfrm>
            <a:off x="812054" y="3324168"/>
            <a:ext cx="2939543" cy="281324"/>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dirty="0">
                <a:solidFill>
                  <a:schemeClr val="tx1"/>
                </a:solidFill>
              </a:rPr>
              <a:t>İÇİŞLERİ BAKANLIĞI AFAD </a:t>
            </a:r>
          </a:p>
          <a:p>
            <a:pPr algn="ctr"/>
            <a:r>
              <a:rPr lang="tr-TR" sz="1000" dirty="0">
                <a:solidFill>
                  <a:schemeClr val="tx1"/>
                </a:solidFill>
              </a:rPr>
              <a:t>AFET VE ACİL DURUM YÖNETİM MERKEZİ</a:t>
            </a:r>
          </a:p>
        </p:txBody>
      </p:sp>
      <p:sp>
        <p:nvSpPr>
          <p:cNvPr id="16" name="Yuvarlatılmış Dikdörtgen 97">
            <a:extLst>
              <a:ext uri="{FF2B5EF4-FFF2-40B4-BE49-F238E27FC236}">
                <a16:creationId xmlns:a16="http://schemas.microsoft.com/office/drawing/2014/main" xmlns="" id="{E9855D11-2271-4BE4-AA03-B0C1A1E8A6C1}"/>
              </a:ext>
            </a:extLst>
          </p:cNvPr>
          <p:cNvSpPr/>
          <p:nvPr/>
        </p:nvSpPr>
        <p:spPr>
          <a:xfrm>
            <a:off x="811210" y="3675406"/>
            <a:ext cx="2939543" cy="34195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dirty="0"/>
              <a:t>ÇEVRE, ŞEHİRCİLİK VE İKLİM DEĞİŞİKLİĞİ BAKANLIĞI  AFET VE ACİL DURUM YÖNETİM MERKEZİ</a:t>
            </a:r>
          </a:p>
        </p:txBody>
      </p:sp>
      <p:pic>
        <p:nvPicPr>
          <p:cNvPr id="17" name="Picture 4" descr="Çevre, Şehircilik ve İklim Değişikliği Bakanlığı logo.png">
            <a:extLst>
              <a:ext uri="{FF2B5EF4-FFF2-40B4-BE49-F238E27FC236}">
                <a16:creationId xmlns:a16="http://schemas.microsoft.com/office/drawing/2014/main" xmlns="" id="{598EB3A0-47CE-438D-8017-213B4E3DDA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5481" y="4202625"/>
            <a:ext cx="1026867" cy="1026867"/>
          </a:xfrm>
          <a:prstGeom prst="rect">
            <a:avLst/>
          </a:prstGeom>
          <a:noFill/>
          <a:extLst>
            <a:ext uri="{909E8E84-426E-40DD-AFC4-6F175D3DCCD1}">
              <a14:hiddenFill xmlns:a14="http://schemas.microsoft.com/office/drawing/2010/main">
                <a:solidFill>
                  <a:srgbClr val="FFFFFF"/>
                </a:solidFill>
              </a14:hiddenFill>
            </a:ext>
          </a:extLst>
        </p:spPr>
      </p:pic>
      <p:sp>
        <p:nvSpPr>
          <p:cNvPr id="18" name="Yuvarlatılmış Dikdörtgen 99">
            <a:extLst>
              <a:ext uri="{FF2B5EF4-FFF2-40B4-BE49-F238E27FC236}">
                <a16:creationId xmlns:a16="http://schemas.microsoft.com/office/drawing/2014/main" xmlns="" id="{78DEF0B6-4D8B-4065-8EF4-B2368E5766DF}"/>
              </a:ext>
            </a:extLst>
          </p:cNvPr>
          <p:cNvSpPr/>
          <p:nvPr/>
        </p:nvSpPr>
        <p:spPr>
          <a:xfrm>
            <a:off x="3988514" y="2596941"/>
            <a:ext cx="3528392" cy="28132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t>YAPI İŞLERİ GENEL MÜDÜRLÜĞÜ</a:t>
            </a:r>
            <a:endParaRPr lang="tr-TR" sz="1200" b="1" dirty="0">
              <a:solidFill>
                <a:srgbClr val="FF0000"/>
              </a:solidFill>
            </a:endParaRPr>
          </a:p>
        </p:txBody>
      </p:sp>
      <p:cxnSp>
        <p:nvCxnSpPr>
          <p:cNvPr id="19" name="Düz Bağlayıcı 18">
            <a:extLst>
              <a:ext uri="{FF2B5EF4-FFF2-40B4-BE49-F238E27FC236}">
                <a16:creationId xmlns:a16="http://schemas.microsoft.com/office/drawing/2014/main" xmlns="" id="{C21DEFCC-26E3-4C52-95FF-D3211BD02BBA}"/>
              </a:ext>
            </a:extLst>
          </p:cNvPr>
          <p:cNvCxnSpPr/>
          <p:nvPr/>
        </p:nvCxnSpPr>
        <p:spPr>
          <a:xfrm>
            <a:off x="4884504" y="2948061"/>
            <a:ext cx="868206" cy="0"/>
          </a:xfrm>
          <a:prstGeom prst="line">
            <a:avLst/>
          </a:prstGeom>
          <a:ln w="60325" cmpd="sng"/>
        </p:spPr>
        <p:style>
          <a:lnRef idx="1">
            <a:schemeClr val="accent1"/>
          </a:lnRef>
          <a:fillRef idx="0">
            <a:schemeClr val="accent1"/>
          </a:fillRef>
          <a:effectRef idx="0">
            <a:schemeClr val="accent1"/>
          </a:effectRef>
          <a:fontRef idx="minor">
            <a:schemeClr val="tx1"/>
          </a:fontRef>
        </p:style>
      </p:cxnSp>
      <p:cxnSp>
        <p:nvCxnSpPr>
          <p:cNvPr id="20" name="Düz Ok Bağlayıcısı 19">
            <a:extLst>
              <a:ext uri="{FF2B5EF4-FFF2-40B4-BE49-F238E27FC236}">
                <a16:creationId xmlns:a16="http://schemas.microsoft.com/office/drawing/2014/main" xmlns="" id="{A5824D35-6B12-4D07-8A96-C065ACC9C0DC}"/>
              </a:ext>
            </a:extLst>
          </p:cNvPr>
          <p:cNvCxnSpPr/>
          <p:nvPr/>
        </p:nvCxnSpPr>
        <p:spPr>
          <a:xfrm>
            <a:off x="6556884" y="2916710"/>
            <a:ext cx="0" cy="1999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Yuvarlatılmış Dikdörtgen 102">
            <a:extLst>
              <a:ext uri="{FF2B5EF4-FFF2-40B4-BE49-F238E27FC236}">
                <a16:creationId xmlns:a16="http://schemas.microsoft.com/office/drawing/2014/main" xmlns="" id="{3868931F-962D-4A73-A326-3ABBB43D80CF}"/>
              </a:ext>
            </a:extLst>
          </p:cNvPr>
          <p:cNvSpPr/>
          <p:nvPr/>
        </p:nvSpPr>
        <p:spPr>
          <a:xfrm>
            <a:off x="3988514" y="3105831"/>
            <a:ext cx="1622775" cy="281324"/>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chemeClr val="tx1"/>
                </a:solidFill>
              </a:rPr>
              <a:t>AFET HASARLARI TESPİTİ DAİRESİ BAŞKANLIĞI</a:t>
            </a:r>
          </a:p>
        </p:txBody>
      </p:sp>
      <p:sp>
        <p:nvSpPr>
          <p:cNvPr id="22" name="Yuvarlatılmış Dikdörtgen 103">
            <a:extLst>
              <a:ext uri="{FF2B5EF4-FFF2-40B4-BE49-F238E27FC236}">
                <a16:creationId xmlns:a16="http://schemas.microsoft.com/office/drawing/2014/main" xmlns="" id="{99E7AB16-FC78-404B-BEE0-B38D1402CEB2}"/>
              </a:ext>
            </a:extLst>
          </p:cNvPr>
          <p:cNvSpPr/>
          <p:nvPr/>
        </p:nvSpPr>
        <p:spPr>
          <a:xfrm>
            <a:off x="5875688" y="3092111"/>
            <a:ext cx="1622775" cy="281324"/>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chemeClr val="tx1"/>
                </a:solidFill>
              </a:rPr>
              <a:t>AFET KOORDİNASYON DAİRESİ BAŞKANLIĞI</a:t>
            </a:r>
          </a:p>
        </p:txBody>
      </p:sp>
      <p:sp>
        <p:nvSpPr>
          <p:cNvPr id="23" name="Yuvarlatılmış Dikdörtgen 104">
            <a:extLst>
              <a:ext uri="{FF2B5EF4-FFF2-40B4-BE49-F238E27FC236}">
                <a16:creationId xmlns:a16="http://schemas.microsoft.com/office/drawing/2014/main" xmlns="" id="{8D4E7FE6-E232-4BD7-BAD3-9208D99E1A30}"/>
              </a:ext>
            </a:extLst>
          </p:cNvPr>
          <p:cNvSpPr/>
          <p:nvPr/>
        </p:nvSpPr>
        <p:spPr>
          <a:xfrm>
            <a:off x="3991318" y="3419317"/>
            <a:ext cx="1622775" cy="281324"/>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dirty="0">
                <a:solidFill>
                  <a:schemeClr val="tx1"/>
                </a:solidFill>
              </a:rPr>
              <a:t>HASAR TESPİT HİZMETLERİ ŞUBE MÜDÜRLÜĞÜ</a:t>
            </a:r>
            <a:endParaRPr lang="tr-TR" sz="900" b="1" dirty="0">
              <a:solidFill>
                <a:schemeClr val="tx1"/>
              </a:solidFill>
            </a:endParaRPr>
          </a:p>
        </p:txBody>
      </p:sp>
      <p:sp>
        <p:nvSpPr>
          <p:cNvPr id="24" name="Yuvarlatılmış Dikdörtgen 105">
            <a:extLst>
              <a:ext uri="{FF2B5EF4-FFF2-40B4-BE49-F238E27FC236}">
                <a16:creationId xmlns:a16="http://schemas.microsoft.com/office/drawing/2014/main" xmlns="" id="{73F27416-C81D-4138-ACE1-48E75595933F}"/>
              </a:ext>
            </a:extLst>
          </p:cNvPr>
          <p:cNvSpPr/>
          <p:nvPr/>
        </p:nvSpPr>
        <p:spPr>
          <a:xfrm>
            <a:off x="3996376" y="3735366"/>
            <a:ext cx="1622775" cy="28132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dirty="0">
                <a:solidFill>
                  <a:schemeClr val="tx1"/>
                </a:solidFill>
              </a:rPr>
              <a:t>ACİL YIKIM VE ENKAZ KALDIRMA ŞUBE MÜDÜRLÜĞÜ</a:t>
            </a:r>
          </a:p>
        </p:txBody>
      </p:sp>
      <p:sp>
        <p:nvSpPr>
          <p:cNvPr id="25" name="Yuvarlatılmış Dikdörtgen 106">
            <a:extLst>
              <a:ext uri="{FF2B5EF4-FFF2-40B4-BE49-F238E27FC236}">
                <a16:creationId xmlns:a16="http://schemas.microsoft.com/office/drawing/2014/main" xmlns="" id="{E678E7D3-5D08-4817-AE72-F687B2C98F94}"/>
              </a:ext>
            </a:extLst>
          </p:cNvPr>
          <p:cNvSpPr/>
          <p:nvPr/>
        </p:nvSpPr>
        <p:spPr>
          <a:xfrm>
            <a:off x="3998764" y="4051395"/>
            <a:ext cx="1622775" cy="281324"/>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dirty="0">
                <a:solidFill>
                  <a:schemeClr val="tx1"/>
                </a:solidFill>
              </a:rPr>
              <a:t>ALTYAPI KOORDİNASYON ŞUBE MÜDÜRLÜĞÜ</a:t>
            </a:r>
          </a:p>
        </p:txBody>
      </p:sp>
      <p:sp>
        <p:nvSpPr>
          <p:cNvPr id="26" name="Yuvarlatılmış Dikdörtgen 107">
            <a:extLst>
              <a:ext uri="{FF2B5EF4-FFF2-40B4-BE49-F238E27FC236}">
                <a16:creationId xmlns:a16="http://schemas.microsoft.com/office/drawing/2014/main" xmlns="" id="{299C4F17-3B70-4597-BAF9-6CEE7F2A292B}"/>
              </a:ext>
            </a:extLst>
          </p:cNvPr>
          <p:cNvSpPr/>
          <p:nvPr/>
        </p:nvSpPr>
        <p:spPr>
          <a:xfrm>
            <a:off x="3991318" y="4372029"/>
            <a:ext cx="1622775" cy="281324"/>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dirty="0">
                <a:solidFill>
                  <a:schemeClr val="tx1"/>
                </a:solidFill>
              </a:rPr>
              <a:t>AFET BİLGİ SİSTEMLERİ              ŞUBE MÜDÜRLÜĞÜ</a:t>
            </a:r>
          </a:p>
        </p:txBody>
      </p:sp>
      <p:sp>
        <p:nvSpPr>
          <p:cNvPr id="27" name="Yuvarlatılmış Dikdörtgen 108">
            <a:extLst>
              <a:ext uri="{FF2B5EF4-FFF2-40B4-BE49-F238E27FC236}">
                <a16:creationId xmlns:a16="http://schemas.microsoft.com/office/drawing/2014/main" xmlns="" id="{A9BB5D21-EBC5-475A-AAC3-AA3840E8D081}"/>
              </a:ext>
            </a:extLst>
          </p:cNvPr>
          <p:cNvSpPr/>
          <p:nvPr/>
        </p:nvSpPr>
        <p:spPr>
          <a:xfrm>
            <a:off x="5885116" y="3413503"/>
            <a:ext cx="1622775" cy="281324"/>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00" dirty="0">
                <a:solidFill>
                  <a:schemeClr val="tx1"/>
                </a:solidFill>
              </a:rPr>
              <a:t>ARAŞTIRMA VE TEKNOLOJİ DEĞERLENDİRME ŞUBE MÜDÜRLÜĞÜ</a:t>
            </a:r>
          </a:p>
        </p:txBody>
      </p:sp>
      <p:sp>
        <p:nvSpPr>
          <p:cNvPr id="28" name="Yuvarlatılmış Dikdörtgen 109">
            <a:extLst>
              <a:ext uri="{FF2B5EF4-FFF2-40B4-BE49-F238E27FC236}">
                <a16:creationId xmlns:a16="http://schemas.microsoft.com/office/drawing/2014/main" xmlns="" id="{585D7C42-FDAD-47D1-8E44-8BB4C4909037}"/>
              </a:ext>
            </a:extLst>
          </p:cNvPr>
          <p:cNvSpPr/>
          <p:nvPr/>
        </p:nvSpPr>
        <p:spPr>
          <a:xfrm>
            <a:off x="5875688" y="3730775"/>
            <a:ext cx="1622775" cy="281324"/>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dirty="0">
                <a:solidFill>
                  <a:schemeClr val="tx1"/>
                </a:solidFill>
              </a:rPr>
              <a:t>LOJİSTİK HİZMETLERİ ŞUBE MÜDÜRLÜĞÜ</a:t>
            </a:r>
          </a:p>
        </p:txBody>
      </p:sp>
      <p:sp>
        <p:nvSpPr>
          <p:cNvPr id="29" name="Yuvarlatılmış Dikdörtgen 110">
            <a:extLst>
              <a:ext uri="{FF2B5EF4-FFF2-40B4-BE49-F238E27FC236}">
                <a16:creationId xmlns:a16="http://schemas.microsoft.com/office/drawing/2014/main" xmlns="" id="{7AF8B2A3-05F8-4E6A-A0C7-10D0594F53E0}"/>
              </a:ext>
            </a:extLst>
          </p:cNvPr>
          <p:cNvSpPr/>
          <p:nvPr/>
        </p:nvSpPr>
        <p:spPr>
          <a:xfrm>
            <a:off x="5877325" y="4051395"/>
            <a:ext cx="1622775" cy="281324"/>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900" dirty="0">
                <a:solidFill>
                  <a:schemeClr val="tx1"/>
                </a:solidFill>
              </a:rPr>
              <a:t>VERİ KAYIT VE İSTATİSTİK ŞUBE MÜDÜRLÜĞÜ</a:t>
            </a:r>
          </a:p>
        </p:txBody>
      </p:sp>
      <p:sp>
        <p:nvSpPr>
          <p:cNvPr id="30" name="Yuvarlatılmış Dikdörtgen 111">
            <a:extLst>
              <a:ext uri="{FF2B5EF4-FFF2-40B4-BE49-F238E27FC236}">
                <a16:creationId xmlns:a16="http://schemas.microsoft.com/office/drawing/2014/main" xmlns="" id="{608BC1D2-10BF-47D4-B26A-99F4D0C22915}"/>
              </a:ext>
            </a:extLst>
          </p:cNvPr>
          <p:cNvSpPr/>
          <p:nvPr/>
        </p:nvSpPr>
        <p:spPr>
          <a:xfrm>
            <a:off x="7903946" y="2602690"/>
            <a:ext cx="2971773" cy="2591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t>AFET MÜDAHALE SEVİYELERİ </a:t>
            </a:r>
            <a:endParaRPr lang="tr-TR" sz="1200" b="1" dirty="0">
              <a:solidFill>
                <a:srgbClr val="FF0000"/>
              </a:solidFill>
            </a:endParaRPr>
          </a:p>
        </p:txBody>
      </p:sp>
      <p:sp>
        <p:nvSpPr>
          <p:cNvPr id="31" name="Yuvarlatılmış Dikdörtgen 112">
            <a:extLst>
              <a:ext uri="{FF2B5EF4-FFF2-40B4-BE49-F238E27FC236}">
                <a16:creationId xmlns:a16="http://schemas.microsoft.com/office/drawing/2014/main" xmlns="" id="{215C5C0D-7350-4E4F-940A-4F5C2E288D64}"/>
              </a:ext>
            </a:extLst>
          </p:cNvPr>
          <p:cNvSpPr/>
          <p:nvPr/>
        </p:nvSpPr>
        <p:spPr>
          <a:xfrm>
            <a:off x="7903498" y="2967600"/>
            <a:ext cx="1605429" cy="281324"/>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t>SEVİYE 1</a:t>
            </a:r>
            <a:endParaRPr lang="tr-TR" sz="1000" b="1" dirty="0">
              <a:solidFill>
                <a:srgbClr val="FF0000"/>
              </a:solidFill>
            </a:endParaRPr>
          </a:p>
        </p:txBody>
      </p:sp>
      <p:sp>
        <p:nvSpPr>
          <p:cNvPr id="32" name="Yuvarlatılmış Dikdörtgen 113">
            <a:extLst>
              <a:ext uri="{FF2B5EF4-FFF2-40B4-BE49-F238E27FC236}">
                <a16:creationId xmlns:a16="http://schemas.microsoft.com/office/drawing/2014/main" xmlns="" id="{C0281D40-E2F2-4C03-8A61-10AD69F68424}"/>
              </a:ext>
            </a:extLst>
          </p:cNvPr>
          <p:cNvSpPr/>
          <p:nvPr/>
        </p:nvSpPr>
        <p:spPr>
          <a:xfrm>
            <a:off x="7880423" y="3324168"/>
            <a:ext cx="1622775" cy="281324"/>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t>SEVİYE 2</a:t>
            </a:r>
            <a:endParaRPr lang="tr-TR" sz="1000" b="1" dirty="0">
              <a:solidFill>
                <a:srgbClr val="FF0000"/>
              </a:solidFill>
            </a:endParaRPr>
          </a:p>
        </p:txBody>
      </p:sp>
      <p:sp>
        <p:nvSpPr>
          <p:cNvPr id="33" name="Yuvarlatılmış Dikdörtgen 114">
            <a:extLst>
              <a:ext uri="{FF2B5EF4-FFF2-40B4-BE49-F238E27FC236}">
                <a16:creationId xmlns:a16="http://schemas.microsoft.com/office/drawing/2014/main" xmlns="" id="{05AAA965-0FD9-44E0-9761-96ABE20945F6}"/>
              </a:ext>
            </a:extLst>
          </p:cNvPr>
          <p:cNvSpPr/>
          <p:nvPr/>
        </p:nvSpPr>
        <p:spPr>
          <a:xfrm>
            <a:off x="7903498" y="3694827"/>
            <a:ext cx="1622775" cy="281324"/>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t>SEVİYE 3</a:t>
            </a:r>
            <a:endParaRPr lang="tr-TR" sz="1000" b="1" dirty="0">
              <a:solidFill>
                <a:srgbClr val="FF0000"/>
              </a:solidFill>
            </a:endParaRPr>
          </a:p>
        </p:txBody>
      </p:sp>
      <p:sp>
        <p:nvSpPr>
          <p:cNvPr id="34" name="Yuvarlatılmış Dikdörtgen 115">
            <a:extLst>
              <a:ext uri="{FF2B5EF4-FFF2-40B4-BE49-F238E27FC236}">
                <a16:creationId xmlns:a16="http://schemas.microsoft.com/office/drawing/2014/main" xmlns="" id="{F332520D-F94E-4BB7-8119-E40733134A5C}"/>
              </a:ext>
            </a:extLst>
          </p:cNvPr>
          <p:cNvSpPr/>
          <p:nvPr/>
        </p:nvSpPr>
        <p:spPr>
          <a:xfrm>
            <a:off x="7903498" y="4051395"/>
            <a:ext cx="1599700" cy="281324"/>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t>SEVİYE 4</a:t>
            </a:r>
            <a:endParaRPr lang="tr-TR" sz="1000" b="1" dirty="0">
              <a:solidFill>
                <a:srgbClr val="FF0000"/>
              </a:solidFill>
            </a:endParaRPr>
          </a:p>
        </p:txBody>
      </p:sp>
      <p:sp>
        <p:nvSpPr>
          <p:cNvPr id="35" name="Yuvarlatılmış Dikdörtgen 116">
            <a:extLst>
              <a:ext uri="{FF2B5EF4-FFF2-40B4-BE49-F238E27FC236}">
                <a16:creationId xmlns:a16="http://schemas.microsoft.com/office/drawing/2014/main" xmlns="" id="{9DC7E94E-B406-47DD-AEE8-89DF9E5506F0}"/>
              </a:ext>
            </a:extLst>
          </p:cNvPr>
          <p:cNvSpPr/>
          <p:nvPr/>
        </p:nvSpPr>
        <p:spPr>
          <a:xfrm>
            <a:off x="9781048" y="3032424"/>
            <a:ext cx="1303126" cy="428354"/>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chemeClr val="tx1"/>
                </a:solidFill>
              </a:rPr>
              <a:t>YEREL DESTEK</a:t>
            </a:r>
          </a:p>
        </p:txBody>
      </p:sp>
      <p:cxnSp>
        <p:nvCxnSpPr>
          <p:cNvPr id="36" name="Düz Ok Bağlayıcısı 35">
            <a:extLst>
              <a:ext uri="{FF2B5EF4-FFF2-40B4-BE49-F238E27FC236}">
                <a16:creationId xmlns:a16="http://schemas.microsoft.com/office/drawing/2014/main" xmlns="" id="{33EA65FA-D979-4F2D-B708-9132CFD47419}"/>
              </a:ext>
            </a:extLst>
          </p:cNvPr>
          <p:cNvCxnSpPr>
            <a:endCxn id="35" idx="1"/>
          </p:cNvCxnSpPr>
          <p:nvPr/>
        </p:nvCxnSpPr>
        <p:spPr>
          <a:xfrm>
            <a:off x="9514051" y="3105158"/>
            <a:ext cx="266997" cy="1414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7" name="Yuvarlatılmış Dikdörtgen 118">
            <a:extLst>
              <a:ext uri="{FF2B5EF4-FFF2-40B4-BE49-F238E27FC236}">
                <a16:creationId xmlns:a16="http://schemas.microsoft.com/office/drawing/2014/main" xmlns="" id="{52E1C640-152A-4E52-90B4-6565A2FA297E}"/>
              </a:ext>
            </a:extLst>
          </p:cNvPr>
          <p:cNvSpPr/>
          <p:nvPr/>
        </p:nvSpPr>
        <p:spPr>
          <a:xfrm>
            <a:off x="9772183" y="3749434"/>
            <a:ext cx="1303126" cy="428354"/>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b="1" dirty="0">
                <a:solidFill>
                  <a:schemeClr val="tx1"/>
                </a:solidFill>
              </a:rPr>
              <a:t>ULUSAL DESTEK</a:t>
            </a:r>
          </a:p>
        </p:txBody>
      </p:sp>
      <p:cxnSp>
        <p:nvCxnSpPr>
          <p:cNvPr id="38" name="Düz Ok Bağlayıcısı 37">
            <a:extLst>
              <a:ext uri="{FF2B5EF4-FFF2-40B4-BE49-F238E27FC236}">
                <a16:creationId xmlns:a16="http://schemas.microsoft.com/office/drawing/2014/main" xmlns="" id="{F454CDEF-257A-4127-9FC3-44A7CC42A340}"/>
              </a:ext>
            </a:extLst>
          </p:cNvPr>
          <p:cNvCxnSpPr>
            <a:stCxn id="33" idx="3"/>
            <a:endCxn id="37" idx="1"/>
          </p:cNvCxnSpPr>
          <p:nvPr/>
        </p:nvCxnSpPr>
        <p:spPr>
          <a:xfrm>
            <a:off x="9526273" y="3835489"/>
            <a:ext cx="245910" cy="12812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Düz Ok Bağlayıcısı 38">
            <a:extLst>
              <a:ext uri="{FF2B5EF4-FFF2-40B4-BE49-F238E27FC236}">
                <a16:creationId xmlns:a16="http://schemas.microsoft.com/office/drawing/2014/main" xmlns="" id="{7681EBE1-CE1A-493B-A3AA-FE6A1B9EFAAE}"/>
              </a:ext>
            </a:extLst>
          </p:cNvPr>
          <p:cNvCxnSpPr/>
          <p:nvPr/>
        </p:nvCxnSpPr>
        <p:spPr>
          <a:xfrm>
            <a:off x="4884504" y="2915376"/>
            <a:ext cx="0" cy="1999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Düz Bağlayıcı 39">
            <a:extLst>
              <a:ext uri="{FF2B5EF4-FFF2-40B4-BE49-F238E27FC236}">
                <a16:creationId xmlns:a16="http://schemas.microsoft.com/office/drawing/2014/main" xmlns="" id="{65F97213-8F41-4DDD-A034-6EF3807F969E}"/>
              </a:ext>
            </a:extLst>
          </p:cNvPr>
          <p:cNvCxnSpPr/>
          <p:nvPr/>
        </p:nvCxnSpPr>
        <p:spPr>
          <a:xfrm>
            <a:off x="5752710" y="2948061"/>
            <a:ext cx="804174" cy="0"/>
          </a:xfrm>
          <a:prstGeom prst="line">
            <a:avLst/>
          </a:prstGeom>
          <a:ln w="60325" cmpd="sng"/>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10163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50</a:t>
            </a:fld>
            <a:endParaRPr lang="tr-TR" dirty="0">
              <a:solidFill>
                <a:schemeClr val="bg1"/>
              </a:solidFill>
            </a:endParaRPr>
          </a:p>
        </p:txBody>
      </p:sp>
      <p:sp>
        <p:nvSpPr>
          <p:cNvPr id="5" name="Dikdörtgen 4"/>
          <p:cNvSpPr/>
          <p:nvPr/>
        </p:nvSpPr>
        <p:spPr>
          <a:xfrm>
            <a:off x="8084387" y="620688"/>
            <a:ext cx="2742418" cy="461665"/>
          </a:xfrm>
          <a:prstGeom prst="rect">
            <a:avLst/>
          </a:prstGeom>
        </p:spPr>
        <p:txBody>
          <a:bodyPr wrap="none">
            <a:spAutoFit/>
          </a:bodyPr>
          <a:lstStyle/>
          <a:p>
            <a:pPr algn="ctr"/>
            <a:r>
              <a:rPr lang="tr-TR" sz="2400" b="1" u="sng" dirty="0">
                <a:solidFill>
                  <a:schemeClr val="bg1"/>
                </a:solidFill>
                <a:latin typeface="Myriad Pro" panose="020B0503030403020204" pitchFamily="34" charset="0"/>
              </a:rPr>
              <a:t>Görev Atama Süreci</a:t>
            </a:r>
          </a:p>
        </p:txBody>
      </p:sp>
      <p:sp>
        <p:nvSpPr>
          <p:cNvPr id="9" name="Metin kutusu 8">
            <a:extLst>
              <a:ext uri="{FF2B5EF4-FFF2-40B4-BE49-F238E27FC236}">
                <a16:creationId xmlns:a16="http://schemas.microsoft.com/office/drawing/2014/main" xmlns="" id="{355579CD-45B2-48A4-8FD0-D6389D7CB4A8}"/>
              </a:ext>
            </a:extLst>
          </p:cNvPr>
          <p:cNvSpPr txBox="1"/>
          <p:nvPr/>
        </p:nvSpPr>
        <p:spPr>
          <a:xfrm>
            <a:off x="191344" y="2721222"/>
            <a:ext cx="5184576" cy="1477328"/>
          </a:xfrm>
          <a:prstGeom prst="rect">
            <a:avLst/>
          </a:prstGeom>
          <a:noFill/>
        </p:spPr>
        <p:txBody>
          <a:bodyPr wrap="square" rtlCol="0">
            <a:spAutoFit/>
          </a:bodyPr>
          <a:lstStyle/>
          <a:p>
            <a:pPr marL="463550" indent="-285750">
              <a:buClr>
                <a:schemeClr val="tx2"/>
              </a:buClr>
              <a:buFont typeface="Wingdings" panose="05000000000000000000" pitchFamily="2" charset="2"/>
              <a:buChar char="q"/>
            </a:pPr>
            <a:r>
              <a:rPr lang="tr-TR" dirty="0">
                <a:solidFill>
                  <a:srgbClr val="002060"/>
                </a:solidFill>
              </a:rPr>
              <a:t>Açılan ekranda ‘’Master Yetki Kodu’’ kısmı hasar tespit yazılımının mobil uygulaması üzerinden girilmesi için verilen yetki kodudur. Sağ altta bulunan ‘’Ata’’ butonuna basıldıktan sonra verilen yetki kodu artık kullanıma hazırdır.</a:t>
            </a: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pic>
        <p:nvPicPr>
          <p:cNvPr id="8" name="Resim 7"/>
          <p:cNvPicPr>
            <a:picLocks noChangeAspect="1"/>
          </p:cNvPicPr>
          <p:nvPr/>
        </p:nvPicPr>
        <p:blipFill>
          <a:blip r:embed="rId5"/>
          <a:stretch>
            <a:fillRect/>
          </a:stretch>
        </p:blipFill>
        <p:spPr>
          <a:xfrm>
            <a:off x="6074072" y="1898012"/>
            <a:ext cx="5998592" cy="4440818"/>
          </a:xfrm>
          <a:prstGeom prst="rect">
            <a:avLst/>
          </a:prstGeom>
        </p:spPr>
      </p:pic>
    </p:spTree>
    <p:extLst>
      <p:ext uri="{BB962C8B-B14F-4D97-AF65-F5344CB8AC3E}">
        <p14:creationId xmlns:p14="http://schemas.microsoft.com/office/powerpoint/2010/main" val="7326794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51</a:t>
            </a:fld>
            <a:endParaRPr lang="tr-TR" dirty="0">
              <a:solidFill>
                <a:schemeClr val="bg1"/>
              </a:solidFill>
            </a:endParaRPr>
          </a:p>
        </p:txBody>
      </p:sp>
      <p:sp>
        <p:nvSpPr>
          <p:cNvPr id="5" name="Dikdörtgen 4"/>
          <p:cNvSpPr/>
          <p:nvPr/>
        </p:nvSpPr>
        <p:spPr>
          <a:xfrm>
            <a:off x="8084387" y="620688"/>
            <a:ext cx="2742418" cy="461665"/>
          </a:xfrm>
          <a:prstGeom prst="rect">
            <a:avLst/>
          </a:prstGeom>
        </p:spPr>
        <p:txBody>
          <a:bodyPr wrap="none">
            <a:spAutoFit/>
          </a:bodyPr>
          <a:lstStyle/>
          <a:p>
            <a:pPr algn="ctr"/>
            <a:r>
              <a:rPr lang="tr-TR" sz="2400" b="1" u="sng" dirty="0">
                <a:solidFill>
                  <a:schemeClr val="bg1"/>
                </a:solidFill>
                <a:latin typeface="Myriad Pro" panose="020B0503030403020204" pitchFamily="34" charset="0"/>
              </a:rPr>
              <a:t>Görev Atama Süreci</a:t>
            </a:r>
          </a:p>
        </p:txBody>
      </p:sp>
      <p:sp>
        <p:nvSpPr>
          <p:cNvPr id="9" name="Metin kutusu 8">
            <a:extLst>
              <a:ext uri="{FF2B5EF4-FFF2-40B4-BE49-F238E27FC236}">
                <a16:creationId xmlns:a16="http://schemas.microsoft.com/office/drawing/2014/main" xmlns="" id="{355579CD-45B2-48A4-8FD0-D6389D7CB4A8}"/>
              </a:ext>
            </a:extLst>
          </p:cNvPr>
          <p:cNvSpPr txBox="1"/>
          <p:nvPr/>
        </p:nvSpPr>
        <p:spPr>
          <a:xfrm>
            <a:off x="-24680" y="3613696"/>
            <a:ext cx="5184576" cy="923330"/>
          </a:xfrm>
          <a:prstGeom prst="rect">
            <a:avLst/>
          </a:prstGeom>
          <a:noFill/>
        </p:spPr>
        <p:txBody>
          <a:bodyPr wrap="square" rtlCol="0">
            <a:spAutoFit/>
          </a:bodyPr>
          <a:lstStyle/>
          <a:p>
            <a:pPr marL="463550" indent="-285750">
              <a:buClr>
                <a:schemeClr val="tx2"/>
              </a:buClr>
              <a:buFont typeface="Wingdings" panose="05000000000000000000" pitchFamily="2" charset="2"/>
              <a:buChar char="q"/>
            </a:pPr>
            <a:r>
              <a:rPr lang="tr-TR" dirty="0">
                <a:solidFill>
                  <a:srgbClr val="002060"/>
                </a:solidFill>
              </a:rPr>
              <a:t>Görev atama yapıldıktan sonra görev alanlarını rengi değişip atanan ekip bilgileri görsele gelecektir.</a:t>
            </a: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pic>
        <p:nvPicPr>
          <p:cNvPr id="4" name="Resim 3"/>
          <p:cNvPicPr>
            <a:picLocks noChangeAspect="1"/>
          </p:cNvPicPr>
          <p:nvPr/>
        </p:nvPicPr>
        <p:blipFill>
          <a:blip r:embed="rId5"/>
          <a:stretch>
            <a:fillRect/>
          </a:stretch>
        </p:blipFill>
        <p:spPr>
          <a:xfrm>
            <a:off x="5951984" y="1779530"/>
            <a:ext cx="5996203" cy="4776328"/>
          </a:xfrm>
          <a:prstGeom prst="rect">
            <a:avLst/>
          </a:prstGeom>
        </p:spPr>
      </p:pic>
    </p:spTree>
    <p:extLst>
      <p:ext uri="{BB962C8B-B14F-4D97-AF65-F5344CB8AC3E}">
        <p14:creationId xmlns:p14="http://schemas.microsoft.com/office/powerpoint/2010/main" val="9169441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52</a:t>
            </a:fld>
            <a:endParaRPr lang="tr-TR" dirty="0">
              <a:solidFill>
                <a:schemeClr val="bg1"/>
              </a:solidFill>
            </a:endParaRPr>
          </a:p>
        </p:txBody>
      </p:sp>
      <p:sp>
        <p:nvSpPr>
          <p:cNvPr id="5" name="Dikdörtgen 4"/>
          <p:cNvSpPr/>
          <p:nvPr/>
        </p:nvSpPr>
        <p:spPr>
          <a:xfrm>
            <a:off x="8084387" y="620688"/>
            <a:ext cx="2742418" cy="461665"/>
          </a:xfrm>
          <a:prstGeom prst="rect">
            <a:avLst/>
          </a:prstGeom>
        </p:spPr>
        <p:txBody>
          <a:bodyPr wrap="none">
            <a:spAutoFit/>
          </a:bodyPr>
          <a:lstStyle/>
          <a:p>
            <a:pPr algn="ctr"/>
            <a:r>
              <a:rPr lang="tr-TR" sz="2400" b="1" u="sng" dirty="0">
                <a:solidFill>
                  <a:schemeClr val="bg1"/>
                </a:solidFill>
                <a:latin typeface="Myriad Pro" panose="020B0503030403020204" pitchFamily="34" charset="0"/>
              </a:rPr>
              <a:t>Görev Atama Süreci</a:t>
            </a:r>
          </a:p>
        </p:txBody>
      </p:sp>
      <p:sp>
        <p:nvSpPr>
          <p:cNvPr id="9" name="Metin kutusu 8">
            <a:extLst>
              <a:ext uri="{FF2B5EF4-FFF2-40B4-BE49-F238E27FC236}">
                <a16:creationId xmlns:a16="http://schemas.microsoft.com/office/drawing/2014/main" xmlns="" id="{355579CD-45B2-48A4-8FD0-D6389D7CB4A8}"/>
              </a:ext>
            </a:extLst>
          </p:cNvPr>
          <p:cNvSpPr txBox="1"/>
          <p:nvPr/>
        </p:nvSpPr>
        <p:spPr>
          <a:xfrm>
            <a:off x="32544" y="2884284"/>
            <a:ext cx="5184576" cy="1477328"/>
          </a:xfrm>
          <a:prstGeom prst="rect">
            <a:avLst/>
          </a:prstGeom>
          <a:noFill/>
        </p:spPr>
        <p:txBody>
          <a:bodyPr wrap="square" rtlCol="0">
            <a:spAutoFit/>
          </a:bodyPr>
          <a:lstStyle/>
          <a:p>
            <a:pPr marL="463550" indent="-285750">
              <a:buClr>
                <a:schemeClr val="tx2"/>
              </a:buClr>
              <a:buFont typeface="Wingdings" panose="05000000000000000000" pitchFamily="2" charset="2"/>
              <a:buChar char="q"/>
            </a:pPr>
            <a:r>
              <a:rPr lang="tr-TR" dirty="0">
                <a:solidFill>
                  <a:srgbClr val="002060"/>
                </a:solidFill>
              </a:rPr>
              <a:t>Görev ataması yapılan bölgeleri ve görev kodlarını Hasar Tespit sekmesi altında bulunan Görev Alanları menüsünden ‘’Atanan Görevler’’ butonuna basarak liste halinde gösterimi yapılabilir.</a:t>
            </a: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pic>
        <p:nvPicPr>
          <p:cNvPr id="6" name="Resim 5"/>
          <p:cNvPicPr>
            <a:picLocks noChangeAspect="1"/>
          </p:cNvPicPr>
          <p:nvPr/>
        </p:nvPicPr>
        <p:blipFill>
          <a:blip r:embed="rId5"/>
          <a:stretch>
            <a:fillRect/>
          </a:stretch>
        </p:blipFill>
        <p:spPr>
          <a:xfrm>
            <a:off x="6174472" y="1798930"/>
            <a:ext cx="5500395" cy="4294366"/>
          </a:xfrm>
          <a:prstGeom prst="rect">
            <a:avLst/>
          </a:prstGeom>
        </p:spPr>
      </p:pic>
      <p:sp>
        <p:nvSpPr>
          <p:cNvPr id="10" name="Sağ Ok 9"/>
          <p:cNvSpPr/>
          <p:nvPr/>
        </p:nvSpPr>
        <p:spPr>
          <a:xfrm rot="10800000">
            <a:off x="10992544" y="3068960"/>
            <a:ext cx="432048" cy="1440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2097039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53</a:t>
            </a:fld>
            <a:endParaRPr lang="tr-TR" dirty="0">
              <a:solidFill>
                <a:schemeClr val="bg1"/>
              </a:solidFill>
            </a:endParaRPr>
          </a:p>
        </p:txBody>
      </p:sp>
      <p:sp>
        <p:nvSpPr>
          <p:cNvPr id="5" name="Dikdörtgen 4"/>
          <p:cNvSpPr/>
          <p:nvPr/>
        </p:nvSpPr>
        <p:spPr>
          <a:xfrm>
            <a:off x="8084387" y="620688"/>
            <a:ext cx="2742418" cy="461665"/>
          </a:xfrm>
          <a:prstGeom prst="rect">
            <a:avLst/>
          </a:prstGeom>
        </p:spPr>
        <p:txBody>
          <a:bodyPr wrap="none">
            <a:spAutoFit/>
          </a:bodyPr>
          <a:lstStyle/>
          <a:p>
            <a:pPr algn="ctr"/>
            <a:r>
              <a:rPr lang="tr-TR" sz="2400" b="1" u="sng" dirty="0">
                <a:solidFill>
                  <a:schemeClr val="bg1"/>
                </a:solidFill>
                <a:latin typeface="Myriad Pro" panose="020B0503030403020204" pitchFamily="34" charset="0"/>
              </a:rPr>
              <a:t>Görev Atama Süreci</a:t>
            </a:r>
          </a:p>
        </p:txBody>
      </p:sp>
      <p:sp>
        <p:nvSpPr>
          <p:cNvPr id="9" name="Metin kutusu 8">
            <a:extLst>
              <a:ext uri="{FF2B5EF4-FFF2-40B4-BE49-F238E27FC236}">
                <a16:creationId xmlns:a16="http://schemas.microsoft.com/office/drawing/2014/main" xmlns="" id="{355579CD-45B2-48A4-8FD0-D6389D7CB4A8}"/>
              </a:ext>
            </a:extLst>
          </p:cNvPr>
          <p:cNvSpPr txBox="1"/>
          <p:nvPr/>
        </p:nvSpPr>
        <p:spPr>
          <a:xfrm>
            <a:off x="2063551" y="5588957"/>
            <a:ext cx="8064896" cy="923330"/>
          </a:xfrm>
          <a:prstGeom prst="rect">
            <a:avLst/>
          </a:prstGeom>
          <a:noFill/>
        </p:spPr>
        <p:txBody>
          <a:bodyPr wrap="square" rtlCol="0">
            <a:spAutoFit/>
          </a:bodyPr>
          <a:lstStyle/>
          <a:p>
            <a:pPr marL="463550" indent="-285750">
              <a:buClr>
                <a:schemeClr val="tx2"/>
              </a:buClr>
              <a:buFont typeface="Wingdings" panose="05000000000000000000" pitchFamily="2" charset="2"/>
              <a:buChar char="q"/>
            </a:pPr>
            <a:r>
              <a:rPr lang="tr-TR" dirty="0">
                <a:solidFill>
                  <a:srgbClr val="002060"/>
                </a:solidFill>
              </a:rPr>
              <a:t>Atanan Görevler menüsünde, görev koduyla yapılan tespit sayısı, Master Yetki Kodu, İl, İlçe, Mahalle bilgileri, tespit yapan ekibin iletişim numaraları gibi bilgilere ulaşmak mümkündür.</a:t>
            </a: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pic>
        <p:nvPicPr>
          <p:cNvPr id="4" name="Resim 3"/>
          <p:cNvPicPr>
            <a:picLocks noChangeAspect="1"/>
          </p:cNvPicPr>
          <p:nvPr/>
        </p:nvPicPr>
        <p:blipFill>
          <a:blip r:embed="rId5"/>
          <a:stretch>
            <a:fillRect/>
          </a:stretch>
        </p:blipFill>
        <p:spPr>
          <a:xfrm>
            <a:off x="911424" y="1448639"/>
            <a:ext cx="10297144" cy="4032701"/>
          </a:xfrm>
          <a:prstGeom prst="rect">
            <a:avLst/>
          </a:prstGeom>
        </p:spPr>
      </p:pic>
    </p:spTree>
    <p:extLst>
      <p:ext uri="{BB962C8B-B14F-4D97-AF65-F5344CB8AC3E}">
        <p14:creationId xmlns:p14="http://schemas.microsoft.com/office/powerpoint/2010/main" val="6659125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54</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224930" y="1369317"/>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defRPr/>
            </a:pPr>
            <a:r>
              <a:rPr lang="tr-TR" dirty="0">
                <a:solidFill>
                  <a:srgbClr val="002060"/>
                </a:solidFill>
              </a:rPr>
              <a:t>Yıkım ve Enkaz Kaldırma Saha Çalışmalarında Mobil Cihaz Kullanımı</a:t>
            </a:r>
          </a:p>
        </p:txBody>
      </p:sp>
      <p:pic>
        <p:nvPicPr>
          <p:cNvPr id="16" name="Resim 15">
            <a:extLst>
              <a:ext uri="{FF2B5EF4-FFF2-40B4-BE49-F238E27FC236}">
                <a16:creationId xmlns:a16="http://schemas.microsoft.com/office/drawing/2014/main" xmlns="" id="{3014224F-C6D1-44D1-86FC-8B6D14301CF7}"/>
              </a:ext>
            </a:extLst>
          </p:cNvPr>
          <p:cNvPicPr>
            <a:picLocks noChangeAspect="1"/>
          </p:cNvPicPr>
          <p:nvPr/>
        </p:nvPicPr>
        <p:blipFill>
          <a:blip r:embed="rId5"/>
          <a:stretch>
            <a:fillRect/>
          </a:stretch>
        </p:blipFill>
        <p:spPr>
          <a:xfrm>
            <a:off x="623392" y="1939456"/>
            <a:ext cx="3947638" cy="4624434"/>
          </a:xfrm>
          <a:prstGeom prst="rect">
            <a:avLst/>
          </a:prstGeom>
          <a:ln>
            <a:noFill/>
          </a:ln>
          <a:effectLst>
            <a:outerShdw blurRad="292100" dist="139700" dir="2700000" algn="tl" rotWithShape="0">
              <a:srgbClr val="333333">
                <a:alpha val="65000"/>
              </a:srgbClr>
            </a:outerShdw>
          </a:effectLst>
        </p:spPr>
      </p:pic>
      <p:sp>
        <p:nvSpPr>
          <p:cNvPr id="17" name="Metin kutusu 16">
            <a:extLst>
              <a:ext uri="{FF2B5EF4-FFF2-40B4-BE49-F238E27FC236}">
                <a16:creationId xmlns:a16="http://schemas.microsoft.com/office/drawing/2014/main" xmlns="" id="{F1581908-5027-4DB7-9A99-F194D1399813}"/>
              </a:ext>
            </a:extLst>
          </p:cNvPr>
          <p:cNvSpPr txBox="1"/>
          <p:nvPr/>
        </p:nvSpPr>
        <p:spPr>
          <a:xfrm>
            <a:off x="5463993" y="2491766"/>
            <a:ext cx="5876452" cy="2585323"/>
          </a:xfrm>
          <a:prstGeom prst="rect">
            <a:avLst/>
          </a:prstGeom>
          <a:noFill/>
        </p:spPr>
        <p:txBody>
          <a:bodyPr wrap="square" rtlCol="0">
            <a:spAutoFit/>
          </a:bodyPr>
          <a:lstStyle/>
          <a:p>
            <a:pPr algn="just"/>
            <a:r>
              <a:rPr lang="tr-TR" dirty="0">
                <a:solidFill>
                  <a:srgbClr val="002060"/>
                </a:solidFill>
              </a:rPr>
              <a:t>	Mobil cihazlar ile saha çalışmalarında yıkım ve enkaz kaldırma iş ve işlemlerinin  takibini kolaylaştırmak amaçlanmıştır. Uygulamada ilk ekran olarak Giriş ekranı bilgilerinin doldurulması gerekmektedir. Giriş işlemlerinin yapılabilmesi amacıyla yıkım işlemleri yapacak olan ekipten ekip liderinin </a:t>
            </a:r>
            <a:r>
              <a:rPr lang="tr-TR" dirty="0" err="1">
                <a:solidFill>
                  <a:srgbClr val="002060"/>
                </a:solidFill>
              </a:rPr>
              <a:t>Tc</a:t>
            </a:r>
            <a:r>
              <a:rPr lang="tr-TR" dirty="0">
                <a:solidFill>
                  <a:srgbClr val="002060"/>
                </a:solidFill>
              </a:rPr>
              <a:t> kimlik numarası girilir. Ekibin çalışacağı bölge ile ilgili olarak görev ataması yapılır. Bu yapılan görev ataması sonrasında sistem tarafından verilen görev kodu ile Görev kodu seçeneği doldurulur. </a:t>
            </a:r>
          </a:p>
        </p:txBody>
      </p:sp>
    </p:spTree>
    <p:extLst>
      <p:ext uri="{BB962C8B-B14F-4D97-AF65-F5344CB8AC3E}">
        <p14:creationId xmlns:p14="http://schemas.microsoft.com/office/powerpoint/2010/main" val="37355053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55</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224930" y="1369317"/>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defRPr/>
            </a:pPr>
            <a:r>
              <a:rPr lang="tr-TR" dirty="0">
                <a:solidFill>
                  <a:srgbClr val="002060"/>
                </a:solidFill>
              </a:rPr>
              <a:t>Yıkım ve Enkaz Kaldırma Saha Çalışmalarında Mobil Cihaz Kullanımı</a:t>
            </a:r>
          </a:p>
        </p:txBody>
      </p:sp>
      <p:pic>
        <p:nvPicPr>
          <p:cNvPr id="9" name="Resim 8">
            <a:extLst>
              <a:ext uri="{FF2B5EF4-FFF2-40B4-BE49-F238E27FC236}">
                <a16:creationId xmlns:a16="http://schemas.microsoft.com/office/drawing/2014/main" xmlns="" id="{EDF9A33B-4EC0-44B8-A6B1-3EC06608C25C}"/>
              </a:ext>
            </a:extLst>
          </p:cNvPr>
          <p:cNvPicPr>
            <a:picLocks noChangeAspect="1"/>
          </p:cNvPicPr>
          <p:nvPr/>
        </p:nvPicPr>
        <p:blipFill>
          <a:blip r:embed="rId5"/>
          <a:stretch>
            <a:fillRect/>
          </a:stretch>
        </p:blipFill>
        <p:spPr>
          <a:xfrm>
            <a:off x="708660" y="1799619"/>
            <a:ext cx="3426390" cy="4186264"/>
          </a:xfrm>
          <a:prstGeom prst="rect">
            <a:avLst/>
          </a:prstGeom>
          <a:ln>
            <a:noFill/>
          </a:ln>
          <a:effectLst>
            <a:outerShdw blurRad="292100" dist="139700" dir="2700000" algn="tl" rotWithShape="0">
              <a:srgbClr val="333333">
                <a:alpha val="65000"/>
              </a:srgbClr>
            </a:outerShdw>
          </a:effectLst>
        </p:spPr>
      </p:pic>
      <p:pic>
        <p:nvPicPr>
          <p:cNvPr id="11" name="Resim 10">
            <a:extLst>
              <a:ext uri="{FF2B5EF4-FFF2-40B4-BE49-F238E27FC236}">
                <a16:creationId xmlns:a16="http://schemas.microsoft.com/office/drawing/2014/main" xmlns="" id="{8AE8F75A-9DBA-4984-B357-4B361EB2573A}"/>
              </a:ext>
            </a:extLst>
          </p:cNvPr>
          <p:cNvPicPr>
            <a:picLocks noChangeAspect="1"/>
          </p:cNvPicPr>
          <p:nvPr/>
        </p:nvPicPr>
        <p:blipFill>
          <a:blip r:embed="rId6"/>
          <a:stretch>
            <a:fillRect/>
          </a:stretch>
        </p:blipFill>
        <p:spPr>
          <a:xfrm>
            <a:off x="4482628" y="1828148"/>
            <a:ext cx="3226742" cy="4182709"/>
          </a:xfrm>
          <a:prstGeom prst="rect">
            <a:avLst/>
          </a:prstGeom>
          <a:ln>
            <a:noFill/>
          </a:ln>
          <a:effectLst>
            <a:outerShdw blurRad="292100" dist="139700" dir="2700000" algn="tl" rotWithShape="0">
              <a:srgbClr val="333333">
                <a:alpha val="65000"/>
              </a:srgbClr>
            </a:outerShdw>
          </a:effectLst>
        </p:spPr>
      </p:pic>
      <p:sp>
        <p:nvSpPr>
          <p:cNvPr id="12" name="Metin kutusu 11">
            <a:extLst>
              <a:ext uri="{FF2B5EF4-FFF2-40B4-BE49-F238E27FC236}">
                <a16:creationId xmlns:a16="http://schemas.microsoft.com/office/drawing/2014/main" xmlns="" id="{56ADD988-CC1B-4CE1-9F9D-40495E94C574}"/>
              </a:ext>
            </a:extLst>
          </p:cNvPr>
          <p:cNvSpPr txBox="1"/>
          <p:nvPr/>
        </p:nvSpPr>
        <p:spPr>
          <a:xfrm>
            <a:off x="470750" y="6154993"/>
            <a:ext cx="7238620" cy="646331"/>
          </a:xfrm>
          <a:prstGeom prst="rect">
            <a:avLst/>
          </a:prstGeom>
          <a:noFill/>
        </p:spPr>
        <p:txBody>
          <a:bodyPr wrap="square" rtlCol="0">
            <a:spAutoFit/>
          </a:bodyPr>
          <a:lstStyle/>
          <a:p>
            <a:pPr marL="285750" indent="-285750" algn="just">
              <a:buFont typeface="Wingdings" panose="05000000000000000000" pitchFamily="2" charset="2"/>
              <a:buChar char="q"/>
            </a:pPr>
            <a:r>
              <a:rPr lang="tr-TR" dirty="0">
                <a:solidFill>
                  <a:srgbClr val="002060"/>
                </a:solidFill>
              </a:rPr>
              <a:t>Sisteme giriş yapıldıktan sonra yıkım formu ekranı açılır. Bu ekranda Yeni Kayıt seçeneği ile tespite başlanmaktadır.</a:t>
            </a:r>
          </a:p>
        </p:txBody>
      </p:sp>
      <p:sp>
        <p:nvSpPr>
          <p:cNvPr id="13" name="Metin kutusu 12">
            <a:extLst>
              <a:ext uri="{FF2B5EF4-FFF2-40B4-BE49-F238E27FC236}">
                <a16:creationId xmlns:a16="http://schemas.microsoft.com/office/drawing/2014/main" xmlns="" id="{A3196C62-3D97-4E31-9039-9476A2BFA8C5}"/>
              </a:ext>
            </a:extLst>
          </p:cNvPr>
          <p:cNvSpPr txBox="1"/>
          <p:nvPr/>
        </p:nvSpPr>
        <p:spPr>
          <a:xfrm>
            <a:off x="7948246" y="1969122"/>
            <a:ext cx="3673848" cy="3139321"/>
          </a:xfrm>
          <a:prstGeom prst="rect">
            <a:avLst/>
          </a:prstGeom>
          <a:noFill/>
        </p:spPr>
        <p:txBody>
          <a:bodyPr wrap="square" rtlCol="0">
            <a:spAutoFit/>
          </a:bodyPr>
          <a:lstStyle/>
          <a:p>
            <a:pPr marL="285750" indent="-285750" algn="just">
              <a:buFont typeface="Wingdings" panose="05000000000000000000" pitchFamily="2" charset="2"/>
              <a:buChar char="q"/>
            </a:pPr>
            <a:r>
              <a:rPr lang="tr-TR" dirty="0">
                <a:solidFill>
                  <a:srgbClr val="002060"/>
                </a:solidFill>
              </a:rPr>
              <a:t>Yıkım formu ekranında yıktırılacak olan binanın Bina(Askı) Kodu seçilerek, tespit yapan personellerin kendi belirlediği tutanak numarası doldurulur, yıkımın hangi aşamada olduğu seçilir, yıkımı yapan kurum belirlenir ve fotoğraf ekle seçeneğiyle yıkım fotoğrafları çekilerek eklenir sonraki adım ile tespit tamamlanır. </a:t>
            </a:r>
          </a:p>
        </p:txBody>
      </p:sp>
    </p:spTree>
    <p:extLst>
      <p:ext uri="{BB962C8B-B14F-4D97-AF65-F5344CB8AC3E}">
        <p14:creationId xmlns:p14="http://schemas.microsoft.com/office/powerpoint/2010/main" val="10459732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56</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224930" y="1369317"/>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defRPr/>
            </a:pPr>
            <a:r>
              <a:rPr lang="tr-TR" dirty="0">
                <a:solidFill>
                  <a:srgbClr val="002060"/>
                </a:solidFill>
              </a:rPr>
              <a:t>Yıkım ve Enkaz Kaldırma Saha Çalışmalarında Mobil Cihaz Kullanımı</a:t>
            </a:r>
          </a:p>
        </p:txBody>
      </p:sp>
      <p:pic>
        <p:nvPicPr>
          <p:cNvPr id="9" name="Resim 8">
            <a:extLst>
              <a:ext uri="{FF2B5EF4-FFF2-40B4-BE49-F238E27FC236}">
                <a16:creationId xmlns:a16="http://schemas.microsoft.com/office/drawing/2014/main" xmlns="" id="{EDF9A33B-4EC0-44B8-A6B1-3EC06608C25C}"/>
              </a:ext>
            </a:extLst>
          </p:cNvPr>
          <p:cNvPicPr>
            <a:picLocks noChangeAspect="1"/>
          </p:cNvPicPr>
          <p:nvPr/>
        </p:nvPicPr>
        <p:blipFill>
          <a:blip r:embed="rId5"/>
          <a:stretch>
            <a:fillRect/>
          </a:stretch>
        </p:blipFill>
        <p:spPr>
          <a:xfrm>
            <a:off x="708660" y="1799619"/>
            <a:ext cx="3426390" cy="4005645"/>
          </a:xfrm>
          <a:prstGeom prst="rect">
            <a:avLst/>
          </a:prstGeom>
          <a:ln>
            <a:noFill/>
          </a:ln>
          <a:effectLst>
            <a:outerShdw blurRad="292100" dist="139700" dir="2700000" algn="tl" rotWithShape="0">
              <a:srgbClr val="333333">
                <a:alpha val="65000"/>
              </a:srgbClr>
            </a:outerShdw>
          </a:effectLst>
        </p:spPr>
      </p:pic>
      <p:pic>
        <p:nvPicPr>
          <p:cNvPr id="14" name="Resim 13">
            <a:extLst>
              <a:ext uri="{FF2B5EF4-FFF2-40B4-BE49-F238E27FC236}">
                <a16:creationId xmlns:a16="http://schemas.microsoft.com/office/drawing/2014/main" xmlns="" id="{1756AD09-5098-4C48-B424-5C8733BDFC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3033" y="1819178"/>
            <a:ext cx="4873488" cy="2486025"/>
          </a:xfrm>
          <a:prstGeom prst="rect">
            <a:avLst/>
          </a:prstGeom>
          <a:ln>
            <a:noFill/>
          </a:ln>
          <a:effectLst>
            <a:outerShdw blurRad="292100" dist="139700" dir="2700000" algn="tl" rotWithShape="0">
              <a:srgbClr val="333333">
                <a:alpha val="65000"/>
              </a:srgbClr>
            </a:outerShdw>
          </a:effectLst>
        </p:spPr>
      </p:pic>
      <p:sp>
        <p:nvSpPr>
          <p:cNvPr id="15" name="Metin kutusu 14">
            <a:extLst>
              <a:ext uri="{FF2B5EF4-FFF2-40B4-BE49-F238E27FC236}">
                <a16:creationId xmlns:a16="http://schemas.microsoft.com/office/drawing/2014/main" xmlns="" id="{E2051E7E-E1AA-4CA5-AAC8-65AB77DBE3E4}"/>
              </a:ext>
            </a:extLst>
          </p:cNvPr>
          <p:cNvSpPr txBox="1"/>
          <p:nvPr/>
        </p:nvSpPr>
        <p:spPr>
          <a:xfrm>
            <a:off x="5714462" y="4768643"/>
            <a:ext cx="4790630" cy="1200329"/>
          </a:xfrm>
          <a:prstGeom prst="rect">
            <a:avLst/>
          </a:prstGeom>
          <a:noFill/>
        </p:spPr>
        <p:txBody>
          <a:bodyPr wrap="square" rtlCol="0">
            <a:spAutoFit/>
          </a:bodyPr>
          <a:lstStyle/>
          <a:p>
            <a:pPr algn="just"/>
            <a:r>
              <a:rPr lang="tr-TR" dirty="0">
                <a:solidFill>
                  <a:srgbClr val="002060"/>
                </a:solidFill>
              </a:rPr>
              <a:t>Kayıtları listele seçeneğinden yapılmış olan tüm tespitleri görebilmekle birlikte yapılacak güncellemeler, bu ekrandan güncelle butonuyla güncellenecek verilerin bilgilerine ulaşılır.</a:t>
            </a:r>
          </a:p>
        </p:txBody>
      </p:sp>
      <p:sp>
        <p:nvSpPr>
          <p:cNvPr id="16" name="Metin kutusu 15">
            <a:extLst>
              <a:ext uri="{FF2B5EF4-FFF2-40B4-BE49-F238E27FC236}">
                <a16:creationId xmlns:a16="http://schemas.microsoft.com/office/drawing/2014/main" xmlns="" id="{6A53251D-3D52-4A56-9BFD-9FA5FF020365}"/>
              </a:ext>
            </a:extLst>
          </p:cNvPr>
          <p:cNvSpPr txBox="1"/>
          <p:nvPr/>
        </p:nvSpPr>
        <p:spPr>
          <a:xfrm>
            <a:off x="407368" y="5942281"/>
            <a:ext cx="4735570" cy="923330"/>
          </a:xfrm>
          <a:prstGeom prst="rect">
            <a:avLst/>
          </a:prstGeom>
          <a:noFill/>
        </p:spPr>
        <p:txBody>
          <a:bodyPr wrap="square" rtlCol="0">
            <a:spAutoFit/>
          </a:bodyPr>
          <a:lstStyle/>
          <a:p>
            <a:pPr algn="just"/>
            <a:r>
              <a:rPr lang="tr-TR" dirty="0">
                <a:solidFill>
                  <a:srgbClr val="002060"/>
                </a:solidFill>
              </a:rPr>
              <a:t>Yıkım formu kaydedildikten sonra aktarımlar için Kayıtları Sisteme Aktar seçeneği  ile aktarımlar yapılmaktadır.</a:t>
            </a:r>
          </a:p>
        </p:txBody>
      </p:sp>
    </p:spTree>
    <p:extLst>
      <p:ext uri="{BB962C8B-B14F-4D97-AF65-F5344CB8AC3E}">
        <p14:creationId xmlns:p14="http://schemas.microsoft.com/office/powerpoint/2010/main" val="24948754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0" y="0"/>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57</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240704" y="1391555"/>
            <a:ext cx="11348700"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defRPr/>
            </a:pPr>
            <a:r>
              <a:rPr lang="tr-TR" dirty="0">
                <a:solidFill>
                  <a:srgbClr val="002060"/>
                </a:solidFill>
              </a:rPr>
              <a:t>Yıkım ve Enkaz Kaldırma Çalışmalarının Web Sistemindeki Çalışmaları (Yıkım Koordinatörü Kullanıcısı)</a:t>
            </a:r>
          </a:p>
        </p:txBody>
      </p:sp>
      <p:sp>
        <p:nvSpPr>
          <p:cNvPr id="13" name="Sol Ok 25">
            <a:extLst>
              <a:ext uri="{FF2B5EF4-FFF2-40B4-BE49-F238E27FC236}">
                <a16:creationId xmlns:a16="http://schemas.microsoft.com/office/drawing/2014/main" xmlns="" id="{C7CFC4E6-FF56-4E3B-9C44-2FFCE6181EB2}"/>
              </a:ext>
            </a:extLst>
          </p:cNvPr>
          <p:cNvSpPr/>
          <p:nvPr/>
        </p:nvSpPr>
        <p:spPr>
          <a:xfrm>
            <a:off x="3858572" y="4737889"/>
            <a:ext cx="288032" cy="277045"/>
          </a:xfrm>
          <a:prstGeom prst="lef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4" name="Metin kutusu 13">
            <a:extLst>
              <a:ext uri="{FF2B5EF4-FFF2-40B4-BE49-F238E27FC236}">
                <a16:creationId xmlns:a16="http://schemas.microsoft.com/office/drawing/2014/main" xmlns="" id="{C9E3D472-1DDC-4FC8-9693-88539D0EA21D}"/>
              </a:ext>
            </a:extLst>
          </p:cNvPr>
          <p:cNvSpPr txBox="1"/>
          <p:nvPr/>
        </p:nvSpPr>
        <p:spPr>
          <a:xfrm>
            <a:off x="4820355" y="3693494"/>
            <a:ext cx="6912768" cy="646331"/>
          </a:xfrm>
          <a:prstGeom prst="rect">
            <a:avLst/>
          </a:prstGeom>
          <a:noFill/>
        </p:spPr>
        <p:txBody>
          <a:bodyPr wrap="square" rtlCol="0">
            <a:spAutoFit/>
          </a:bodyPr>
          <a:lstStyle/>
          <a:p>
            <a:pPr marL="285750" indent="-285750" algn="just">
              <a:buFont typeface="Wingdings" panose="05000000000000000000" pitchFamily="2" charset="2"/>
              <a:buChar char="q"/>
            </a:pPr>
            <a:r>
              <a:rPr lang="tr-TR" dirty="0">
                <a:solidFill>
                  <a:srgbClr val="002060"/>
                </a:solidFill>
              </a:rPr>
              <a:t>Yıkım tespitleri ekranı mobil cihazlar üzerinden tespiti yapılan yıkım tespitlerinin gözlemlendiği ekrandır.</a:t>
            </a:r>
          </a:p>
        </p:txBody>
      </p:sp>
      <p:pic>
        <p:nvPicPr>
          <p:cNvPr id="11" name="Resim 10"/>
          <p:cNvPicPr>
            <a:picLocks noChangeAspect="1"/>
          </p:cNvPicPr>
          <p:nvPr/>
        </p:nvPicPr>
        <p:blipFill>
          <a:blip r:embed="rId5"/>
          <a:stretch>
            <a:fillRect/>
          </a:stretch>
        </p:blipFill>
        <p:spPr>
          <a:xfrm>
            <a:off x="695400" y="2968655"/>
            <a:ext cx="3128013" cy="2096011"/>
          </a:xfrm>
          <a:prstGeom prst="rect">
            <a:avLst/>
          </a:prstGeom>
        </p:spPr>
      </p:pic>
    </p:spTree>
    <p:extLst>
      <p:ext uri="{BB962C8B-B14F-4D97-AF65-F5344CB8AC3E}">
        <p14:creationId xmlns:p14="http://schemas.microsoft.com/office/powerpoint/2010/main" val="26698651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0" y="0"/>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58</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240704" y="1391555"/>
            <a:ext cx="11348700"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defRPr/>
            </a:pPr>
            <a:r>
              <a:rPr lang="tr-TR" dirty="0">
                <a:solidFill>
                  <a:srgbClr val="002060"/>
                </a:solidFill>
              </a:rPr>
              <a:t>Yıkım ve Enkaz Kaldırma Çalışmalarının Web Sistemindeki Çalışmaları (Yıkım Koordinatörü Kullanıcısı)</a:t>
            </a:r>
          </a:p>
        </p:txBody>
      </p:sp>
      <p:pic>
        <p:nvPicPr>
          <p:cNvPr id="6" name="Resim 5"/>
          <p:cNvPicPr>
            <a:picLocks noChangeAspect="1"/>
          </p:cNvPicPr>
          <p:nvPr/>
        </p:nvPicPr>
        <p:blipFill>
          <a:blip r:embed="rId5"/>
          <a:stretch>
            <a:fillRect/>
          </a:stretch>
        </p:blipFill>
        <p:spPr>
          <a:xfrm>
            <a:off x="407368" y="2204864"/>
            <a:ext cx="4181475" cy="3057525"/>
          </a:xfrm>
          <a:prstGeom prst="rect">
            <a:avLst/>
          </a:prstGeom>
        </p:spPr>
      </p:pic>
      <p:sp>
        <p:nvSpPr>
          <p:cNvPr id="12" name="Sol Ok 25">
            <a:extLst>
              <a:ext uri="{FF2B5EF4-FFF2-40B4-BE49-F238E27FC236}">
                <a16:creationId xmlns:a16="http://schemas.microsoft.com/office/drawing/2014/main" xmlns="" id="{C7CFC4E6-FF56-4E3B-9C44-2FFCE6181EB2}"/>
              </a:ext>
            </a:extLst>
          </p:cNvPr>
          <p:cNvSpPr/>
          <p:nvPr/>
        </p:nvSpPr>
        <p:spPr>
          <a:xfrm>
            <a:off x="3791744" y="4365104"/>
            <a:ext cx="288032" cy="277045"/>
          </a:xfrm>
          <a:prstGeom prst="lef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Metin kutusu 6"/>
          <p:cNvSpPr txBox="1"/>
          <p:nvPr/>
        </p:nvSpPr>
        <p:spPr>
          <a:xfrm>
            <a:off x="5433646" y="2780928"/>
            <a:ext cx="5832648" cy="1477328"/>
          </a:xfrm>
          <a:prstGeom prst="rect">
            <a:avLst/>
          </a:prstGeom>
          <a:noFill/>
        </p:spPr>
        <p:txBody>
          <a:bodyPr wrap="square" rtlCol="0">
            <a:spAutoFit/>
          </a:bodyPr>
          <a:lstStyle/>
          <a:p>
            <a:pPr marL="285750" indent="-285750" algn="just">
              <a:buFont typeface="Wingdings" panose="05000000000000000000" pitchFamily="2" charset="2"/>
              <a:buChar char="q"/>
            </a:pPr>
            <a:r>
              <a:rPr lang="tr-TR" dirty="0">
                <a:solidFill>
                  <a:srgbClr val="002060"/>
                </a:solidFill>
              </a:rPr>
              <a:t>Hasar tespit sekmesi altında yer alan askı işlemleri sekmesinden Askı Sonuç Listesi (Bina Bazında) ekranında yıkım tespit yapılan ya da yıkım işlemleri sekmesinden yıkım durumu girilen taşınmazın yıkımına ilişkin bilgiler yıkım durumu sekmesinden görüntülenebilmektedir.</a:t>
            </a:r>
          </a:p>
        </p:txBody>
      </p:sp>
    </p:spTree>
    <p:extLst>
      <p:ext uri="{BB962C8B-B14F-4D97-AF65-F5344CB8AC3E}">
        <p14:creationId xmlns:p14="http://schemas.microsoft.com/office/powerpoint/2010/main" val="15066646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0" y="0"/>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59</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240704" y="1391555"/>
            <a:ext cx="11348700"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defRPr/>
            </a:pPr>
            <a:r>
              <a:rPr lang="tr-TR" dirty="0">
                <a:solidFill>
                  <a:srgbClr val="002060"/>
                </a:solidFill>
              </a:rPr>
              <a:t>Yıkım ve Enkaz Kaldırma Çalışmalarının Web Sistemindeki Çalışmaları (Yıkım Koordinatörü Kullanıcısı)</a:t>
            </a:r>
          </a:p>
        </p:txBody>
      </p:sp>
      <p:pic>
        <p:nvPicPr>
          <p:cNvPr id="9" name="Resim 8"/>
          <p:cNvPicPr>
            <a:picLocks noChangeAspect="1"/>
          </p:cNvPicPr>
          <p:nvPr/>
        </p:nvPicPr>
        <p:blipFill>
          <a:blip r:embed="rId5"/>
          <a:stretch>
            <a:fillRect/>
          </a:stretch>
        </p:blipFill>
        <p:spPr>
          <a:xfrm>
            <a:off x="1559496" y="1835966"/>
            <a:ext cx="8316242" cy="4877695"/>
          </a:xfrm>
          <a:prstGeom prst="rect">
            <a:avLst/>
          </a:prstGeom>
        </p:spPr>
      </p:pic>
    </p:spTree>
    <p:extLst>
      <p:ext uri="{BB962C8B-B14F-4D97-AF65-F5344CB8AC3E}">
        <p14:creationId xmlns:p14="http://schemas.microsoft.com/office/powerpoint/2010/main" val="13029779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6</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48535" y="421417"/>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r>
              <a:rPr lang="tr-TR" dirty="0">
                <a:solidFill>
                  <a:srgbClr val="002060"/>
                </a:solidFill>
              </a:rPr>
              <a:t>Uygulama Faaliyetleri</a:t>
            </a:r>
          </a:p>
        </p:txBody>
      </p:sp>
      <p:sp>
        <p:nvSpPr>
          <p:cNvPr id="13" name="Dikdörtgen 12">
            <a:extLst>
              <a:ext uri="{FF2B5EF4-FFF2-40B4-BE49-F238E27FC236}">
                <a16:creationId xmlns:a16="http://schemas.microsoft.com/office/drawing/2014/main" xmlns="" id="{64441770-4D22-4550-8500-D67411EEF127}"/>
              </a:ext>
            </a:extLst>
          </p:cNvPr>
          <p:cNvSpPr/>
          <p:nvPr/>
        </p:nvSpPr>
        <p:spPr>
          <a:xfrm>
            <a:off x="551384" y="2186320"/>
            <a:ext cx="10785551" cy="4247317"/>
          </a:xfrm>
          <a:prstGeom prst="rect">
            <a:avLst/>
          </a:prstGeom>
        </p:spPr>
        <p:txBody>
          <a:bodyPr wrap="square">
            <a:spAutoFit/>
          </a:bodyPr>
          <a:lstStyle/>
          <a:p>
            <a:pPr marL="285750" indent="-285750" algn="just">
              <a:buFont typeface="Wingdings" panose="05000000000000000000" pitchFamily="2" charset="2"/>
              <a:buChar char="q"/>
            </a:pPr>
            <a:r>
              <a:rPr lang="tr-TR" dirty="0">
                <a:solidFill>
                  <a:srgbClr val="002060"/>
                </a:solidFill>
              </a:rPr>
              <a:t>03.01.2014 tarih ve 28871 sayılı resmi gazetede yayımlanan TAMP (Türkiye Afet Müdahale Planı) kapsamında Enkaz Kaldırma çalışmalarının hızlı ve etkin bir şekilde gerçekleştirilmesini koordine etmek.</a:t>
            </a:r>
          </a:p>
          <a:p>
            <a:pPr algn="just"/>
            <a:r>
              <a:rPr lang="tr-TR" dirty="0">
                <a:solidFill>
                  <a:srgbClr val="002060"/>
                </a:solidFill>
              </a:rPr>
              <a:t> </a:t>
            </a:r>
          </a:p>
          <a:p>
            <a:pPr marL="285750" indent="-285750" algn="just">
              <a:buFont typeface="Wingdings" panose="05000000000000000000" pitchFamily="2" charset="2"/>
              <a:buChar char="q"/>
            </a:pPr>
            <a:r>
              <a:rPr lang="tr-TR" dirty="0">
                <a:solidFill>
                  <a:srgbClr val="002060"/>
                </a:solidFill>
              </a:rPr>
              <a:t>Acil yıkılması gereken binaların yıkılması çalışmalarının hızlı ve etkin bir şekilde (kamu kaynakları ya da özel sektörden hizmet satın alımı ile) gerçekleştirilmesini koordine etmek. </a:t>
            </a:r>
          </a:p>
          <a:p>
            <a:pPr algn="just"/>
            <a:endParaRPr lang="tr-TR" dirty="0">
              <a:solidFill>
                <a:srgbClr val="002060"/>
              </a:solidFill>
            </a:endParaRPr>
          </a:p>
          <a:p>
            <a:pPr marL="285750" indent="-285750" algn="just">
              <a:buFont typeface="Wingdings" panose="05000000000000000000" pitchFamily="2" charset="2"/>
              <a:buChar char="q"/>
            </a:pPr>
            <a:r>
              <a:rPr lang="tr-TR" dirty="0">
                <a:solidFill>
                  <a:srgbClr val="002060"/>
                </a:solidFill>
              </a:rPr>
              <a:t>Olası afetler sonrası yıkılması gerektiği tespit olunan ağır hasarlı binaların, 7269 sayılı kanun ve ilgili mevzuatlar çerçevesinde görevlendirilecek kişilerce yıktırılmasına yönelik çalışmalarda bulunmak, </a:t>
            </a:r>
          </a:p>
          <a:p>
            <a:pPr marL="285750" indent="-285750" algn="just">
              <a:buFont typeface="Wingdings" panose="05000000000000000000" pitchFamily="2" charset="2"/>
              <a:buChar char="q"/>
            </a:pPr>
            <a:endParaRPr lang="tr-TR" dirty="0">
              <a:solidFill>
                <a:srgbClr val="002060"/>
              </a:solidFill>
            </a:endParaRPr>
          </a:p>
          <a:p>
            <a:pPr marL="285750" indent="-285750" algn="just">
              <a:buFont typeface="Wingdings" panose="05000000000000000000" pitchFamily="2" charset="2"/>
              <a:buChar char="q"/>
            </a:pPr>
            <a:r>
              <a:rPr lang="tr-TR" dirty="0">
                <a:solidFill>
                  <a:srgbClr val="002060"/>
                </a:solidFill>
              </a:rPr>
              <a:t>Enkazdan çıkan inşaat yıkıntı atıklarının geri dönüşümünün sağlanmasını koordine etmek (Enkaz atıklarının, enkaz döküm sahalarına nakledilmesini müteakip, Çevre, Şehircilik ve İklim Değişikliği Bakanlığı bünyesindeki Çevre Yönetimi Genel Müdürlüğü’nün koordinasyonunda, enkaz döküm sahalarından sorumlu Belediyeler ile gerekli görüldüğü takdirde atık geri dönüşümü ile ilgilenen kurum ve kuruluşlarında katılımı sağlanarak, enkaz atıklarının geri dönüşümüne yönelik çalışmaların yürütülmesi sağlanır).</a:t>
            </a:r>
          </a:p>
          <a:p>
            <a:pPr algn="just"/>
            <a:endParaRPr lang="tr-TR" dirty="0">
              <a:solidFill>
                <a:srgbClr val="002060"/>
              </a:solidFill>
            </a:endParaRPr>
          </a:p>
        </p:txBody>
      </p:sp>
    </p:spTree>
    <p:extLst>
      <p:ext uri="{BB962C8B-B14F-4D97-AF65-F5344CB8AC3E}">
        <p14:creationId xmlns:p14="http://schemas.microsoft.com/office/powerpoint/2010/main" val="1043530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267929A3-E1C4-47F7-8742-0CD5C9115F76}"/>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xmlns="" id="{2CC342E0-E733-46D6-BA18-947F37E6C403}"/>
              </a:ext>
            </a:extLst>
          </p:cNvPr>
          <p:cNvSpPr>
            <a:spLocks noGrp="1"/>
          </p:cNvSpPr>
          <p:nvPr>
            <p:ph idx="1"/>
          </p:nvPr>
        </p:nvSpPr>
        <p:spPr/>
        <p:txBody>
          <a:bodyPr>
            <a:normAutofit fontScale="85000" lnSpcReduction="10000"/>
          </a:bodyPr>
          <a:lstStyle/>
          <a:p>
            <a:pPr indent="0" algn="just">
              <a:buNone/>
            </a:pPr>
            <a:r>
              <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Enkaz Kaldırma/Döküm Alanı tespitine yönelik </a:t>
            </a:r>
            <a:r>
              <a:rPr lang="tr-TR" sz="1800" dirty="0">
                <a:effectLst/>
                <a:latin typeface="Times New Roman" panose="02020603050405020304" pitchFamily="18" charset="0"/>
                <a:ea typeface="Times New Roman" panose="02020603050405020304" pitchFamily="18" charset="0"/>
                <a:cs typeface="Times New Roman" panose="02020603050405020304" pitchFamily="18" charset="0"/>
              </a:rPr>
              <a:t>genel kriterler</a:t>
            </a:r>
            <a:r>
              <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temel alan gerekmektedir.</a:t>
            </a:r>
          </a:p>
          <a:p>
            <a:pPr indent="0" algn="just">
              <a:buNone/>
            </a:pPr>
            <a:endPar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0" algn="just">
              <a:buNone/>
            </a:pPr>
            <a:r>
              <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Yıkık/çöken ve Acil Yıkılacak, savcılık soruşturmalarına esas, </a:t>
            </a:r>
            <a:r>
              <a:rPr lang="tr-TR"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kriminal</a:t>
            </a:r>
            <a:r>
              <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değerlendirme yapılması gereken binalara yönelik olarak; </a:t>
            </a:r>
            <a:endParaRPr lang="tr-TR" sz="1800" dirty="0">
              <a:effectLst/>
              <a:latin typeface="MS Sans Serif"/>
              <a:ea typeface="Times New Roman" panose="02020603050405020304" pitchFamily="18"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Düz ve/veya max.%15 eğimi geçmeyen (geniş ise eski taş ocağı içleri de olabilir)</a:t>
            </a:r>
            <a:endParaRPr lang="tr-TR" sz="1800" dirty="0">
              <a:solidFill>
                <a:srgbClr val="000000"/>
              </a:solidFill>
              <a:effectLst/>
              <a:latin typeface="MS Sans Serif"/>
              <a:ea typeface="Times New Roman" panose="02020603050405020304" pitchFamily="18"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Her ilçe için min. 5-10 dönüm, yapı </a:t>
            </a:r>
            <a:r>
              <a:rPr lang="tr-TR"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stoğuna</a:t>
            </a:r>
            <a:r>
              <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göre 20 dönüm, (zemin durumu ve kaç yapının bu kategoriye gireceği var sayımı ile) </a:t>
            </a:r>
            <a:endParaRPr lang="tr-TR" sz="1800" dirty="0">
              <a:solidFill>
                <a:srgbClr val="000000"/>
              </a:solidFill>
              <a:effectLst/>
              <a:latin typeface="MS Sans Serif"/>
              <a:ea typeface="Times New Roman" panose="02020603050405020304" pitchFamily="18"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Her yapı ayrı ayrı dökülecek şekilde (ortalama yapı kat adedine göre döküleceği yaklaşık m</a:t>
            </a:r>
            <a:r>
              <a:rPr lang="tr-TR" sz="1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ye göre)   </a:t>
            </a:r>
            <a:endParaRPr lang="tr-TR" sz="1800" dirty="0">
              <a:solidFill>
                <a:srgbClr val="000000"/>
              </a:solidFill>
              <a:effectLst/>
              <a:latin typeface="MS Sans Serif"/>
              <a:ea typeface="Times New Roman" panose="02020603050405020304" pitchFamily="18"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tr-TR"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Mw</a:t>
            </a:r>
            <a:r>
              <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 büyüklükte bir depremde, yapı </a:t>
            </a:r>
            <a:r>
              <a:rPr lang="tr-TR"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stoğunun</a:t>
            </a:r>
            <a:r>
              <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ne kadarı bu kategoriye gireceği var sayımı ile yaklaşık adet ve m</a:t>
            </a:r>
            <a:r>
              <a:rPr lang="tr-TR" sz="1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değerlendirmesi yapılacak (Örneğin yapı </a:t>
            </a:r>
            <a:r>
              <a:rPr lang="tr-TR"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stoğunun</a:t>
            </a:r>
            <a:r>
              <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0,5-1'i, 5-10 milyon m</a:t>
            </a:r>
            <a:r>
              <a:rPr lang="tr-TR" sz="1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gibi.) </a:t>
            </a:r>
          </a:p>
          <a:p>
            <a:pPr marL="342900" lvl="0" indent="-342900" algn="just">
              <a:buSzPts val="1000"/>
              <a:buFont typeface="Symbol" panose="05050102010706020507" pitchFamily="18" charset="2"/>
              <a:buChar char=""/>
              <a:tabLst>
                <a:tab pos="457200" algn="l"/>
              </a:tabLst>
            </a:pPr>
            <a:endPar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just">
              <a:buSzPts val="1000"/>
              <a:buNone/>
              <a:tabLst>
                <a:tab pos="457200" algn="l"/>
              </a:tabLst>
            </a:pPr>
            <a:r>
              <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Ağır ve Orta Hasarlı yapılara yönelik "Genel Döküm Alanı" olarak;</a:t>
            </a:r>
            <a:endParaRPr lang="tr-TR" sz="1800" dirty="0">
              <a:effectLst/>
              <a:latin typeface="MS Sans Serif"/>
              <a:ea typeface="Times New Roman" panose="02020603050405020304" pitchFamily="18"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Yaklaşık Orta eğimli (fazla </a:t>
            </a:r>
            <a:r>
              <a:rPr lang="tr-TR"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kübaj</a:t>
            </a:r>
            <a:r>
              <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alacak) sahalar ve/veya eski taş ocakları </a:t>
            </a:r>
            <a:endParaRPr lang="tr-TR" sz="1800" dirty="0">
              <a:effectLst/>
              <a:latin typeface="MS Sans Serif"/>
              <a:ea typeface="Times New Roman" panose="02020603050405020304" pitchFamily="18"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tr-TR"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Mw</a:t>
            </a:r>
            <a:r>
              <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 büyüklükte bir depremde, yapı </a:t>
            </a:r>
            <a:r>
              <a:rPr lang="tr-TR"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stoğunun</a:t>
            </a:r>
            <a:r>
              <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ne kadarı bu kategoriye gireceği var sayımı ile yaklaşık </a:t>
            </a:r>
            <a:r>
              <a:rPr lang="tr-TR"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kübaj</a:t>
            </a:r>
            <a:r>
              <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değerlendirmesi yapılacak (Örneğin yapı </a:t>
            </a:r>
            <a:r>
              <a:rPr lang="tr-TR"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stoğunun</a:t>
            </a:r>
            <a:r>
              <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5-10'u, 5-10 milyon m</a:t>
            </a:r>
            <a:r>
              <a:rPr lang="tr-TR" sz="1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gibi.) </a:t>
            </a:r>
            <a:endParaRPr lang="tr-TR" sz="1800" dirty="0">
              <a:solidFill>
                <a:srgbClr val="000000"/>
              </a:solidFill>
              <a:effectLst/>
              <a:latin typeface="MS Sans Serif"/>
              <a:ea typeface="Times New Roman" panose="02020603050405020304" pitchFamily="18" charset="0"/>
              <a:cs typeface="Times New Roman" panose="02020603050405020304" pitchFamily="18" charset="0"/>
            </a:endParaRPr>
          </a:p>
          <a:p>
            <a:pPr marL="0" indent="0" algn="just">
              <a:buNone/>
            </a:pPr>
            <a:endParaRPr lang="tr-TR"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r>
              <a:rPr lang="tr-TR"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 alanlar; </a:t>
            </a:r>
            <a:endParaRPr lang="tr-TR" sz="1800" dirty="0">
              <a:effectLst/>
              <a:latin typeface="MS Sans Serif"/>
              <a:ea typeface="Times New Roman" panose="02020603050405020304" pitchFamily="18"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Vasıfsız Orman (mümkünse ağaç olmayan ve/veya ağaçlandırmaya elverişli olmayan)</a:t>
            </a:r>
            <a:endParaRPr lang="tr-TR" sz="1800" dirty="0">
              <a:solidFill>
                <a:srgbClr val="000000"/>
              </a:solidFill>
              <a:effectLst/>
              <a:latin typeface="MS Sans Serif"/>
              <a:ea typeface="Times New Roman" panose="02020603050405020304" pitchFamily="18"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Mera</a:t>
            </a:r>
            <a:endParaRPr lang="tr-TR" sz="1800" dirty="0">
              <a:solidFill>
                <a:srgbClr val="000000"/>
              </a:solidFill>
              <a:effectLst/>
              <a:latin typeface="MS Sans Serif"/>
              <a:ea typeface="Times New Roman" panose="02020603050405020304" pitchFamily="18" charset="0"/>
              <a:cs typeface="Times New Roman" panose="02020603050405020304" pitchFamily="18" charset="0"/>
            </a:endParaRPr>
          </a:p>
          <a:p>
            <a:pPr marL="342900" lvl="0" indent="-342900" algn="just">
              <a:buSzPts val="1000"/>
              <a:buFont typeface="Symbol" panose="05050102010706020507" pitchFamily="18" charset="2"/>
              <a:buChar char=""/>
              <a:tabLst>
                <a:tab pos="457200" algn="l"/>
              </a:tabLst>
            </a:pPr>
            <a:r>
              <a:rPr lang="tr-T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Hazine veya belediye mülkiyetinde alanlardan seçilebilecektir.</a:t>
            </a:r>
            <a:endParaRPr lang="tr-TR" sz="1800" dirty="0">
              <a:solidFill>
                <a:srgbClr val="000000"/>
              </a:solidFill>
              <a:effectLst/>
              <a:latin typeface="MS Sans Serif"/>
              <a:ea typeface="Times New Roman" panose="02020603050405020304" pitchFamily="18" charset="0"/>
              <a:cs typeface="Times New Roman" panose="02020603050405020304" pitchFamily="18" charset="0"/>
            </a:endParaRPr>
          </a:p>
          <a:p>
            <a:pPr algn="just"/>
            <a:endParaRPr lang="tr-TR" dirty="0"/>
          </a:p>
        </p:txBody>
      </p:sp>
      <p:pic>
        <p:nvPicPr>
          <p:cNvPr id="5" name="Resim 4">
            <a:extLst>
              <a:ext uri="{FF2B5EF4-FFF2-40B4-BE49-F238E27FC236}">
                <a16:creationId xmlns:a16="http://schemas.microsoft.com/office/drawing/2014/main" xmlns="" id="{12EBC93E-F9C0-4371-8919-01A90996FF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0571"/>
          <a:stretch/>
        </p:blipFill>
        <p:spPr>
          <a:xfrm>
            <a:off x="0" y="0"/>
            <a:ext cx="12192001" cy="1330462"/>
          </a:xfrm>
          <a:prstGeom prst="rect">
            <a:avLst/>
          </a:prstGeom>
        </p:spPr>
      </p:pic>
      <p:pic>
        <p:nvPicPr>
          <p:cNvPr id="6" name="Resim 5">
            <a:extLst>
              <a:ext uri="{FF2B5EF4-FFF2-40B4-BE49-F238E27FC236}">
                <a16:creationId xmlns:a16="http://schemas.microsoft.com/office/drawing/2014/main" xmlns="" id="{DEC3B618-A8C6-4FBA-B164-A06619A216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pic>
        <p:nvPicPr>
          <p:cNvPr id="15" name="Resim 14">
            <a:extLst>
              <a:ext uri="{FF2B5EF4-FFF2-40B4-BE49-F238E27FC236}">
                <a16:creationId xmlns:a16="http://schemas.microsoft.com/office/drawing/2014/main" xmlns="" id="{51BAADF2-3FD1-4D56-A916-A96DCF99A02F}"/>
              </a:ext>
            </a:extLst>
          </p:cNvPr>
          <p:cNvPicPr>
            <a:picLocks noChangeAspect="1"/>
          </p:cNvPicPr>
          <p:nvPr/>
        </p:nvPicPr>
        <p:blipFill>
          <a:blip r:embed="rId4"/>
          <a:stretch>
            <a:fillRect/>
          </a:stretch>
        </p:blipFill>
        <p:spPr>
          <a:xfrm>
            <a:off x="4506588" y="345163"/>
            <a:ext cx="7273158" cy="640135"/>
          </a:xfrm>
          <a:prstGeom prst="rect">
            <a:avLst/>
          </a:prstGeom>
        </p:spPr>
      </p:pic>
    </p:spTree>
    <p:extLst>
      <p:ext uri="{BB962C8B-B14F-4D97-AF65-F5344CB8AC3E}">
        <p14:creationId xmlns:p14="http://schemas.microsoft.com/office/powerpoint/2010/main" val="10409408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DA964A5E-A533-4FF3-9035-3D7F3658984F}"/>
              </a:ext>
            </a:extLst>
          </p:cNvPr>
          <p:cNvSpPr>
            <a:spLocks noGrp="1"/>
          </p:cNvSpPr>
          <p:nvPr>
            <p:ph type="title"/>
          </p:nvPr>
        </p:nvSpPr>
        <p:spPr/>
        <p:txBody>
          <a:bodyPr/>
          <a:lstStyle/>
          <a:p>
            <a:r>
              <a:rPr lang="tr-TR" dirty="0"/>
              <a:t>a</a:t>
            </a:r>
          </a:p>
        </p:txBody>
      </p:sp>
      <p:graphicFrame>
        <p:nvGraphicFramePr>
          <p:cNvPr id="14" name="Tablo 14">
            <a:extLst>
              <a:ext uri="{FF2B5EF4-FFF2-40B4-BE49-F238E27FC236}">
                <a16:creationId xmlns:a16="http://schemas.microsoft.com/office/drawing/2014/main" xmlns="" id="{457E650E-E5B5-4E41-AF8D-89CBFE0BC63C}"/>
              </a:ext>
            </a:extLst>
          </p:cNvPr>
          <p:cNvGraphicFramePr>
            <a:graphicFrameLocks noGrp="1"/>
          </p:cNvGraphicFramePr>
          <p:nvPr>
            <p:ph idx="1"/>
            <p:extLst>
              <p:ext uri="{D42A27DB-BD31-4B8C-83A1-F6EECF244321}">
                <p14:modId xmlns:p14="http://schemas.microsoft.com/office/powerpoint/2010/main" val="3999535628"/>
              </p:ext>
            </p:extLst>
          </p:nvPr>
        </p:nvGraphicFramePr>
        <p:xfrm>
          <a:off x="609600" y="1532662"/>
          <a:ext cx="10972800" cy="5218152"/>
        </p:xfrm>
        <a:graphic>
          <a:graphicData uri="http://schemas.openxmlformats.org/drawingml/2006/table">
            <a:tbl>
              <a:tblPr firstRow="1" bandRow="1">
                <a:tableStyleId>{5C22544A-7EE6-4342-B048-85BDC9FD1C3A}</a:tableStyleId>
              </a:tblPr>
              <a:tblGrid>
                <a:gridCol w="589856">
                  <a:extLst>
                    <a:ext uri="{9D8B030D-6E8A-4147-A177-3AD203B41FA5}">
                      <a16:colId xmlns:a16="http://schemas.microsoft.com/office/drawing/2014/main" xmlns="" val="3466067953"/>
                    </a:ext>
                  </a:extLst>
                </a:gridCol>
                <a:gridCol w="2088232">
                  <a:extLst>
                    <a:ext uri="{9D8B030D-6E8A-4147-A177-3AD203B41FA5}">
                      <a16:colId xmlns:a16="http://schemas.microsoft.com/office/drawing/2014/main" xmlns="" val="418510681"/>
                    </a:ext>
                  </a:extLst>
                </a:gridCol>
                <a:gridCol w="864096">
                  <a:extLst>
                    <a:ext uri="{9D8B030D-6E8A-4147-A177-3AD203B41FA5}">
                      <a16:colId xmlns:a16="http://schemas.microsoft.com/office/drawing/2014/main" xmlns="" val="3001954456"/>
                    </a:ext>
                  </a:extLst>
                </a:gridCol>
                <a:gridCol w="3312368">
                  <a:extLst>
                    <a:ext uri="{9D8B030D-6E8A-4147-A177-3AD203B41FA5}">
                      <a16:colId xmlns:a16="http://schemas.microsoft.com/office/drawing/2014/main" xmlns="" val="1138427644"/>
                    </a:ext>
                  </a:extLst>
                </a:gridCol>
                <a:gridCol w="4118248">
                  <a:extLst>
                    <a:ext uri="{9D8B030D-6E8A-4147-A177-3AD203B41FA5}">
                      <a16:colId xmlns:a16="http://schemas.microsoft.com/office/drawing/2014/main" xmlns="" val="2692945005"/>
                    </a:ext>
                  </a:extLst>
                </a:gridCol>
              </a:tblGrid>
              <a:tr h="332446">
                <a:tc>
                  <a:txBody>
                    <a:bodyPr/>
                    <a:lstStyle/>
                    <a:p>
                      <a:pPr algn="ctr" fontAlgn="ctr"/>
                      <a:r>
                        <a:rPr lang="tr-TR" sz="1100" b="1" i="0" u="none" strike="noStrike" dirty="0">
                          <a:solidFill>
                            <a:srgbClr val="000000"/>
                          </a:solidFill>
                          <a:effectLst/>
                          <a:latin typeface="Calibri" panose="020F0502020204030204" pitchFamily="34" charset="0"/>
                        </a:rPr>
                        <a:t>Sıra No</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Coğrafi Koordinatlar (Temsili)</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İl</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İlçe - Tanım </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Açıklamalar (Mahalle, ada/parsel)</a:t>
                      </a:r>
                    </a:p>
                  </a:txBody>
                  <a:tcPr marL="9525" marR="9525" marT="9525" marB="0" anchor="ctr"/>
                </a:tc>
                <a:extLst>
                  <a:ext uri="{0D108BD9-81ED-4DB2-BD59-A6C34878D82A}">
                    <a16:rowId xmlns:a16="http://schemas.microsoft.com/office/drawing/2014/main" xmlns="" val="929257"/>
                  </a:ext>
                </a:extLst>
              </a:tr>
              <a:tr h="332446">
                <a:tc>
                  <a:txBody>
                    <a:bodyPr/>
                    <a:lstStyle/>
                    <a:p>
                      <a:pPr algn="ctr" fontAlgn="ctr"/>
                      <a:r>
                        <a:rPr lang="tr-TR" sz="10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l" fontAlgn="ctr"/>
                      <a:r>
                        <a:rPr lang="tr-TR" sz="1000" b="0" i="0" u="none" strike="noStrike" dirty="0">
                          <a:solidFill>
                            <a:srgbClr val="000000"/>
                          </a:solidFill>
                          <a:effectLst/>
                          <a:latin typeface="Calibri" panose="020F0502020204030204" pitchFamily="34" charset="0"/>
                        </a:rPr>
                        <a:t>E: 39.0765, B: 27.3120 ve E: 39.0785, B: 27.3120</a:t>
                      </a:r>
                    </a:p>
                  </a:txBody>
                  <a:tcPr marL="9525" marR="9525" marT="9525" marB="0" anchor="ctr"/>
                </a:tc>
                <a:tc>
                  <a:txBody>
                    <a:bodyPr/>
                    <a:lstStyle/>
                    <a:p>
                      <a:pPr algn="ctr" fontAlgn="ctr"/>
                      <a:r>
                        <a:rPr lang="tr-TR" sz="1000" b="0" i="0" u="none" strike="noStrike" dirty="0">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Kınık, Yıkık ve Acil Yıkılacak yapılara yönelik Kriminal döküm alanı</a:t>
                      </a:r>
                    </a:p>
                  </a:txBody>
                  <a:tcPr marL="9525" marR="9525" marT="9525" marB="0" anchor="ctr"/>
                </a:tc>
                <a:tc>
                  <a:txBody>
                    <a:bodyPr/>
                    <a:lstStyle/>
                    <a:p>
                      <a:pPr algn="l" fontAlgn="ctr"/>
                      <a:r>
                        <a:rPr lang="tr-TR" sz="1000" b="0" i="0" u="none" strike="noStrike" dirty="0" err="1">
                          <a:solidFill>
                            <a:srgbClr val="000000"/>
                          </a:solidFill>
                          <a:effectLst/>
                          <a:latin typeface="Calibri" panose="020F0502020204030204" pitchFamily="34" charset="0"/>
                        </a:rPr>
                        <a:t>Yayakent</a:t>
                      </a:r>
                      <a:r>
                        <a:rPr lang="tr-TR" sz="1000" b="0" i="0" u="none" strike="noStrike" dirty="0">
                          <a:solidFill>
                            <a:srgbClr val="000000"/>
                          </a:solidFill>
                          <a:effectLst/>
                          <a:latin typeface="Calibri" panose="020F0502020204030204" pitchFamily="34" charset="0"/>
                        </a:rPr>
                        <a:t> Mahallesi, 184 ada 1 parsel kuzeybatısı</a:t>
                      </a:r>
                    </a:p>
                  </a:txBody>
                  <a:tcPr marL="9525" marR="9525" marT="9525" marB="0" anchor="ctr"/>
                </a:tc>
                <a:extLst>
                  <a:ext uri="{0D108BD9-81ED-4DB2-BD59-A6C34878D82A}">
                    <a16:rowId xmlns:a16="http://schemas.microsoft.com/office/drawing/2014/main" xmlns="" val="660456480"/>
                  </a:ext>
                </a:extLst>
              </a:tr>
              <a:tr h="332446">
                <a:tc>
                  <a:txBody>
                    <a:bodyPr/>
                    <a:lstStyle/>
                    <a:p>
                      <a:pPr algn="ctr" fontAlgn="ctr"/>
                      <a:r>
                        <a:rPr lang="tr-TR" sz="1000" b="0" i="0" u="none" strike="noStrike" dirty="0">
                          <a:solidFill>
                            <a:srgbClr val="000000"/>
                          </a:solidFill>
                          <a:effectLst/>
                          <a:latin typeface="Calibri" panose="020F0502020204030204" pitchFamily="34" charset="0"/>
                        </a:rPr>
                        <a:t>2</a:t>
                      </a:r>
                    </a:p>
                  </a:txBody>
                  <a:tcPr marL="9525" marR="9525" marT="9525" marB="0" anchor="ctr"/>
                </a:tc>
                <a:tc>
                  <a:txBody>
                    <a:bodyPr/>
                    <a:lstStyle/>
                    <a:p>
                      <a:pPr algn="l" fontAlgn="ctr"/>
                      <a:r>
                        <a:rPr lang="tr-TR" sz="1000" b="0" i="0" u="none" strike="noStrike" dirty="0">
                          <a:solidFill>
                            <a:srgbClr val="000000"/>
                          </a:solidFill>
                          <a:effectLst/>
                          <a:latin typeface="Calibri" panose="020F0502020204030204" pitchFamily="34" charset="0"/>
                        </a:rPr>
                        <a:t>E: 39.0865, B: 27.3345 ve E: 39.0860, B: 27.3370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dirty="0">
                          <a:solidFill>
                            <a:srgbClr val="000000"/>
                          </a:solidFill>
                          <a:effectLst/>
                          <a:latin typeface="Calibri" panose="020F0502020204030204" pitchFamily="34" charset="0"/>
                        </a:rPr>
                        <a:t>Kınık, Ağır ve Orta Hasarlı yapılara yönelik Genel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Poyracık Mahallesi, 428 ada 1 parsel kuzeybatısı Eski Taşocağı</a:t>
                      </a:r>
                    </a:p>
                  </a:txBody>
                  <a:tcPr marL="9525" marR="9525" marT="9525" marB="0" anchor="ctr"/>
                </a:tc>
                <a:extLst>
                  <a:ext uri="{0D108BD9-81ED-4DB2-BD59-A6C34878D82A}">
                    <a16:rowId xmlns:a16="http://schemas.microsoft.com/office/drawing/2014/main" xmlns="" val="4078667172"/>
                  </a:ext>
                </a:extLst>
              </a:tr>
              <a:tr h="609675">
                <a:tc>
                  <a:txBody>
                    <a:bodyPr/>
                    <a:lstStyle/>
                    <a:p>
                      <a:pPr algn="ctr" fontAlgn="ctr"/>
                      <a:r>
                        <a:rPr lang="tr-TR" sz="1000" b="0" i="0" u="none" strike="noStrike">
                          <a:solidFill>
                            <a:srgbClr val="000000"/>
                          </a:solidFill>
                          <a:effectLst/>
                          <a:latin typeface="Calibri" panose="020F0502020204030204" pitchFamily="34" charset="0"/>
                        </a:rPr>
                        <a:t>3</a:t>
                      </a:r>
                    </a:p>
                  </a:txBody>
                  <a:tcPr marL="9525" marR="9525" marT="9525" marB="0" anchor="ctr"/>
                </a:tc>
                <a:tc>
                  <a:txBody>
                    <a:bodyPr/>
                    <a:lstStyle/>
                    <a:p>
                      <a:pPr marL="228600" indent="-228600" algn="l" fontAlgn="ctr">
                        <a:buAutoNum type="alphaLcParenR"/>
                      </a:pPr>
                      <a:r>
                        <a:rPr lang="tr-TR" sz="1000" b="0" i="0" u="none" strike="noStrike" dirty="0">
                          <a:solidFill>
                            <a:srgbClr val="000000"/>
                          </a:solidFill>
                          <a:effectLst/>
                          <a:latin typeface="Calibri" panose="020F0502020204030204" pitchFamily="34" charset="0"/>
                        </a:rPr>
                        <a:t>E: 39.1695, B: 27.2770 ve E: 39.1710, B: 27.2805 </a:t>
                      </a:r>
                    </a:p>
                    <a:p>
                      <a:pPr marL="0" indent="0" algn="l" fontAlgn="ctr">
                        <a:buNone/>
                      </a:pPr>
                      <a:r>
                        <a:rPr lang="tr-TR" sz="1000" b="0" i="0" u="none" strike="noStrike" dirty="0">
                          <a:solidFill>
                            <a:srgbClr val="000000"/>
                          </a:solidFill>
                          <a:effectLst/>
                          <a:latin typeface="Calibri" panose="020F0502020204030204" pitchFamily="34" charset="0"/>
                        </a:rPr>
                        <a:t>b) E: 39.1710, B: 27.2730 ve E: 39.1695, B: 27.2750</a:t>
                      </a:r>
                    </a:p>
                  </a:txBody>
                  <a:tcPr marL="9525" marR="9525" marT="9525" marB="0" anchor="ctr"/>
                </a:tc>
                <a:tc>
                  <a:txBody>
                    <a:bodyPr/>
                    <a:lstStyle/>
                    <a:p>
                      <a:pPr algn="ctr" fontAlgn="ctr"/>
                      <a:r>
                        <a:rPr lang="tr-TR" sz="1000" b="0" i="0" u="none" strike="noStrike" dirty="0">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dirty="0">
                          <a:solidFill>
                            <a:srgbClr val="000000"/>
                          </a:solidFill>
                          <a:effectLst/>
                          <a:latin typeface="Calibri" panose="020F0502020204030204" pitchFamily="34" charset="0"/>
                        </a:rPr>
                        <a:t>Bergama, Yıkık ve Acil Yıkılacak yapılara yönelik </a:t>
                      </a:r>
                      <a:r>
                        <a:rPr lang="tr-TR" sz="1000" b="0" i="0" u="none" strike="noStrike" dirty="0" err="1">
                          <a:solidFill>
                            <a:srgbClr val="000000"/>
                          </a:solidFill>
                          <a:effectLst/>
                          <a:latin typeface="Calibri" panose="020F0502020204030204" pitchFamily="34" charset="0"/>
                        </a:rPr>
                        <a:t>Kriminal</a:t>
                      </a:r>
                      <a:r>
                        <a:rPr lang="tr-TR" sz="1000" b="0" i="0" u="none" strike="noStrike" dirty="0">
                          <a:solidFill>
                            <a:srgbClr val="000000"/>
                          </a:solidFill>
                          <a:effectLst/>
                          <a:latin typeface="Calibri" panose="020F0502020204030204" pitchFamily="34" charset="0"/>
                        </a:rPr>
                        <a:t> döküm alanı</a:t>
                      </a:r>
                    </a:p>
                  </a:txBody>
                  <a:tcPr marL="9525" marR="9525" marT="9525" marB="0" anchor="ctr"/>
                </a:tc>
                <a:tc>
                  <a:txBody>
                    <a:bodyPr/>
                    <a:lstStyle/>
                    <a:p>
                      <a:pPr marL="228600" indent="-228600" algn="l" fontAlgn="ctr">
                        <a:buAutoNum type="alphaLcParenR"/>
                      </a:pPr>
                      <a:r>
                        <a:rPr lang="it-IT" sz="1050" b="0" i="0" u="none" strike="noStrike" dirty="0">
                          <a:solidFill>
                            <a:srgbClr val="000000"/>
                          </a:solidFill>
                          <a:effectLst/>
                          <a:latin typeface="Times New Roman" panose="02020603050405020304" pitchFamily="18" charset="0"/>
                        </a:rPr>
                        <a:t>Ahmetbeyler Mahallesi, 0 ada 175 parsel kuzeyi, </a:t>
                      </a:r>
                      <a:endParaRPr lang="tr-TR" sz="1050" b="0" i="0" u="none" strike="noStrike" dirty="0">
                        <a:solidFill>
                          <a:srgbClr val="000000"/>
                        </a:solidFill>
                        <a:effectLst/>
                        <a:latin typeface="Times New Roman" panose="02020603050405020304" pitchFamily="18" charset="0"/>
                      </a:endParaRPr>
                    </a:p>
                    <a:p>
                      <a:pPr marL="228600" indent="-228600" algn="l" fontAlgn="ctr">
                        <a:buAutoNum type="alphaLcParenR"/>
                      </a:pPr>
                      <a:r>
                        <a:rPr lang="it-IT" sz="1050" b="0" i="0" u="none" strike="noStrike" dirty="0">
                          <a:solidFill>
                            <a:srgbClr val="000000"/>
                          </a:solidFill>
                          <a:effectLst/>
                          <a:latin typeface="Times New Roman" panose="02020603050405020304" pitchFamily="18" charset="0"/>
                        </a:rPr>
                        <a:t>Ahmetbeyler Mahallesi, 0 ada 177 parsel kuzeyi</a:t>
                      </a:r>
                    </a:p>
                  </a:txBody>
                  <a:tcPr marL="9525" marR="9525" marT="9525" marB="0" anchor="ctr"/>
                </a:tc>
                <a:extLst>
                  <a:ext uri="{0D108BD9-81ED-4DB2-BD59-A6C34878D82A}">
                    <a16:rowId xmlns:a16="http://schemas.microsoft.com/office/drawing/2014/main" xmlns="" val="1680906691"/>
                  </a:ext>
                </a:extLst>
              </a:tr>
              <a:tr h="609675">
                <a:tc>
                  <a:txBody>
                    <a:bodyPr/>
                    <a:lstStyle/>
                    <a:p>
                      <a:pPr algn="ctr" fontAlgn="ctr"/>
                      <a:r>
                        <a:rPr lang="tr-TR" sz="1000" b="0" i="0" u="none" strike="noStrike">
                          <a:solidFill>
                            <a:srgbClr val="000000"/>
                          </a:solidFill>
                          <a:effectLst/>
                          <a:latin typeface="Calibri" panose="020F0502020204030204" pitchFamily="34" charset="0"/>
                        </a:rPr>
                        <a:t>4</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a) E: 39.1670, B: 27.2790 ve E: 39.1630, B: 27.2800              b) E: 39.1655, B: 27.2770 ve E: 39.1620, B: 27.2760    </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dirty="0">
                          <a:solidFill>
                            <a:srgbClr val="000000"/>
                          </a:solidFill>
                          <a:effectLst/>
                          <a:latin typeface="Calibri" panose="020F0502020204030204" pitchFamily="34" charset="0"/>
                        </a:rPr>
                        <a:t>Bergama, Ağır ve Orta Hasarlı yapılara yönelik Genel döküm alanı</a:t>
                      </a:r>
                    </a:p>
                  </a:txBody>
                  <a:tcPr marL="9525" marR="9525" marT="9525" marB="0" anchor="ctr"/>
                </a:tc>
                <a:tc>
                  <a:txBody>
                    <a:bodyPr/>
                    <a:lstStyle/>
                    <a:p>
                      <a:pPr marL="228600" indent="-228600" algn="l" fontAlgn="ctr">
                        <a:buAutoNum type="alphaLcParenR"/>
                      </a:pPr>
                      <a:r>
                        <a:rPr lang="tr-TR" sz="1050" b="0" i="0" u="none" strike="noStrike" dirty="0" err="1">
                          <a:solidFill>
                            <a:srgbClr val="000000"/>
                          </a:solidFill>
                          <a:effectLst/>
                          <a:latin typeface="Times New Roman" panose="02020603050405020304" pitchFamily="18" charset="0"/>
                        </a:rPr>
                        <a:t>Ahmetbeyler</a:t>
                      </a:r>
                      <a:r>
                        <a:rPr lang="tr-TR" sz="1050" b="0" i="0" u="none" strike="noStrike" dirty="0">
                          <a:solidFill>
                            <a:srgbClr val="000000"/>
                          </a:solidFill>
                          <a:effectLst/>
                          <a:latin typeface="Times New Roman" panose="02020603050405020304" pitchFamily="18" charset="0"/>
                        </a:rPr>
                        <a:t> Mahallesi, 0 ada 175 parsel güneyi,</a:t>
                      </a:r>
                    </a:p>
                    <a:p>
                      <a:pPr marL="228600" indent="-228600" algn="l" fontAlgn="ctr">
                        <a:buAutoNum type="alphaLcParenR"/>
                      </a:pPr>
                      <a:r>
                        <a:rPr lang="tr-TR" sz="1050" b="0" i="0" u="none" strike="noStrike" dirty="0" err="1">
                          <a:solidFill>
                            <a:srgbClr val="000000"/>
                          </a:solidFill>
                          <a:effectLst/>
                          <a:latin typeface="Times New Roman" panose="02020603050405020304" pitchFamily="18" charset="0"/>
                        </a:rPr>
                        <a:t>Ahmetbeyler</a:t>
                      </a:r>
                      <a:r>
                        <a:rPr lang="tr-TR" sz="1050" b="0" i="0" u="none" strike="noStrike" dirty="0">
                          <a:solidFill>
                            <a:srgbClr val="000000"/>
                          </a:solidFill>
                          <a:effectLst/>
                          <a:latin typeface="Times New Roman" panose="02020603050405020304" pitchFamily="18" charset="0"/>
                        </a:rPr>
                        <a:t> Mahallesi, 0 ada 177 parsel güneyi</a:t>
                      </a:r>
                    </a:p>
                  </a:txBody>
                  <a:tcPr marL="9525" marR="9525" marT="9525" marB="0" anchor="ctr"/>
                </a:tc>
                <a:extLst>
                  <a:ext uri="{0D108BD9-81ED-4DB2-BD59-A6C34878D82A}">
                    <a16:rowId xmlns:a16="http://schemas.microsoft.com/office/drawing/2014/main" xmlns="" val="3897602768"/>
                  </a:ext>
                </a:extLst>
              </a:tr>
              <a:tr h="332446">
                <a:tc>
                  <a:txBody>
                    <a:bodyPr/>
                    <a:lstStyle/>
                    <a:p>
                      <a:pPr algn="ctr" fontAlgn="ctr"/>
                      <a:r>
                        <a:rPr lang="tr-TR" sz="1000" b="0" i="0" u="none" strike="noStrike">
                          <a:solidFill>
                            <a:srgbClr val="000000"/>
                          </a:solidFill>
                          <a:effectLst/>
                          <a:latin typeface="Calibri" panose="020F0502020204030204" pitchFamily="34" charset="0"/>
                        </a:rPr>
                        <a:t>5</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38.1065, B: 28.2285 ve E: 38.1060, B: 28.2300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dirty="0">
                          <a:solidFill>
                            <a:srgbClr val="000000"/>
                          </a:solidFill>
                          <a:effectLst/>
                          <a:latin typeface="Calibri" panose="020F0502020204030204" pitchFamily="34" charset="0"/>
                        </a:rPr>
                        <a:t>Beydağ, Yıkık ve Acil Yıkılacak yapılara yönelik </a:t>
                      </a:r>
                      <a:r>
                        <a:rPr lang="tr-TR" sz="1000" b="0" i="0" u="none" strike="noStrike" dirty="0" err="1">
                          <a:solidFill>
                            <a:srgbClr val="000000"/>
                          </a:solidFill>
                          <a:effectLst/>
                          <a:latin typeface="Calibri" panose="020F0502020204030204" pitchFamily="34" charset="0"/>
                        </a:rPr>
                        <a:t>Kriminal</a:t>
                      </a:r>
                      <a:r>
                        <a:rPr lang="tr-TR" sz="1000" b="0" i="0" u="none" strike="noStrike" dirty="0">
                          <a:solidFill>
                            <a:srgbClr val="000000"/>
                          </a:solidFill>
                          <a:effectLst/>
                          <a:latin typeface="Calibri" panose="020F0502020204030204" pitchFamily="34" charset="0"/>
                        </a:rPr>
                        <a:t>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Aktepe Mahallesi, 140 ada 1 parsel içerisinde eski çöp döküm alanı (orman) </a:t>
                      </a:r>
                    </a:p>
                  </a:txBody>
                  <a:tcPr marL="9525" marR="9525" marT="9525" marB="0" anchor="ctr"/>
                </a:tc>
                <a:extLst>
                  <a:ext uri="{0D108BD9-81ED-4DB2-BD59-A6C34878D82A}">
                    <a16:rowId xmlns:a16="http://schemas.microsoft.com/office/drawing/2014/main" xmlns="" val="3542295045"/>
                  </a:ext>
                </a:extLst>
              </a:tr>
              <a:tr h="332446">
                <a:tc>
                  <a:txBody>
                    <a:bodyPr/>
                    <a:lstStyle/>
                    <a:p>
                      <a:pPr algn="ctr" fontAlgn="ctr"/>
                      <a:r>
                        <a:rPr lang="tr-TR" sz="1000" b="0" i="0" u="none" strike="noStrike">
                          <a:solidFill>
                            <a:srgbClr val="000000"/>
                          </a:solidFill>
                          <a:effectLst/>
                          <a:latin typeface="Calibri" panose="020F0502020204030204" pitchFamily="34" charset="0"/>
                        </a:rPr>
                        <a:t>6</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38.1010, B: 28.2210 ve E: 38.0995, B: 28.2300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Beydağ, Ağır ve Orta Hasarlı yapılara yönelik Genel döküm alanı</a:t>
                      </a:r>
                    </a:p>
                  </a:txBody>
                  <a:tcPr marL="9525" marR="9525" marT="9525" marB="0" anchor="ctr"/>
                </a:tc>
                <a:tc>
                  <a:txBody>
                    <a:bodyPr/>
                    <a:lstStyle/>
                    <a:p>
                      <a:pPr algn="l" fontAlgn="ctr"/>
                      <a:r>
                        <a:rPr lang="tr-TR" sz="1000" b="0" i="0" u="none" strike="noStrike" dirty="0">
                          <a:solidFill>
                            <a:srgbClr val="000000"/>
                          </a:solidFill>
                          <a:effectLst/>
                          <a:latin typeface="Calibri" panose="020F0502020204030204" pitchFamily="34" charset="0"/>
                        </a:rPr>
                        <a:t>Aktepe Mahallesi, 140 ada 1 parsel içerisinde eski çöp döküm alanı güneydoğusu (orman) </a:t>
                      </a:r>
                    </a:p>
                  </a:txBody>
                  <a:tcPr marL="9525" marR="9525" marT="9525" marB="0" anchor="ctr"/>
                </a:tc>
                <a:extLst>
                  <a:ext uri="{0D108BD9-81ED-4DB2-BD59-A6C34878D82A}">
                    <a16:rowId xmlns:a16="http://schemas.microsoft.com/office/drawing/2014/main" xmlns="" val="3241869187"/>
                  </a:ext>
                </a:extLst>
              </a:tr>
              <a:tr h="332446">
                <a:tc>
                  <a:txBody>
                    <a:bodyPr/>
                    <a:lstStyle/>
                    <a:p>
                      <a:pPr algn="ctr" fontAlgn="ctr"/>
                      <a:r>
                        <a:rPr lang="tr-TR" sz="1000" b="0" i="0" u="none" strike="noStrike">
                          <a:solidFill>
                            <a:srgbClr val="000000"/>
                          </a:solidFill>
                          <a:effectLst/>
                          <a:latin typeface="Calibri" panose="020F0502020204030204" pitchFamily="34" charset="0"/>
                        </a:rPr>
                        <a:t>7</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38.2335, B: 28.2000 ve E: 38.2350, B: 28.1985</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Kiraz, Yıkık ve Acil Yıkılacak yapılara yönelik Kriminal döküm alanı</a:t>
                      </a:r>
                    </a:p>
                  </a:txBody>
                  <a:tcPr marL="9525" marR="9525" marT="9525" marB="0" anchor="ctr"/>
                </a:tc>
                <a:tc>
                  <a:txBody>
                    <a:bodyPr/>
                    <a:lstStyle/>
                    <a:p>
                      <a:pPr algn="l" fontAlgn="ctr"/>
                      <a:r>
                        <a:rPr lang="tr-TR" sz="1000" b="0" i="0" u="none" strike="noStrike" dirty="0">
                          <a:solidFill>
                            <a:srgbClr val="000000"/>
                          </a:solidFill>
                          <a:effectLst/>
                          <a:latin typeface="Calibri" panose="020F0502020204030204" pitchFamily="34" charset="0"/>
                        </a:rPr>
                        <a:t>Yeni Mahalle 101 ada 1 parsel doğusu (ile Küçük Menderes yatağı arasında kalan tescil harici alan)</a:t>
                      </a:r>
                    </a:p>
                  </a:txBody>
                  <a:tcPr marL="9525" marR="9525" marT="9525" marB="0" anchor="ctr"/>
                </a:tc>
                <a:extLst>
                  <a:ext uri="{0D108BD9-81ED-4DB2-BD59-A6C34878D82A}">
                    <a16:rowId xmlns:a16="http://schemas.microsoft.com/office/drawing/2014/main" xmlns="" val="1023469355"/>
                  </a:ext>
                </a:extLst>
              </a:tr>
              <a:tr h="332446">
                <a:tc>
                  <a:txBody>
                    <a:bodyPr/>
                    <a:lstStyle/>
                    <a:p>
                      <a:pPr algn="ctr" fontAlgn="ctr"/>
                      <a:r>
                        <a:rPr lang="tr-TR" sz="1000" b="0" i="0" u="none" strike="noStrike">
                          <a:solidFill>
                            <a:srgbClr val="000000"/>
                          </a:solidFill>
                          <a:effectLst/>
                          <a:latin typeface="Calibri" panose="020F0502020204030204" pitchFamily="34" charset="0"/>
                        </a:rPr>
                        <a:t>8</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38.2005, B: 28.1900 ve E: 38.2030, B: 28.1880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Kiraz, Ağır ve Orta Hasarlı yapılara yönelik Genel döküm alanı</a:t>
                      </a:r>
                    </a:p>
                  </a:txBody>
                  <a:tcPr marL="9525" marR="9525" marT="9525" marB="0" anchor="ctr"/>
                </a:tc>
                <a:tc>
                  <a:txBody>
                    <a:bodyPr/>
                    <a:lstStyle/>
                    <a:p>
                      <a:pPr algn="l" fontAlgn="ctr"/>
                      <a:r>
                        <a:rPr lang="tr-TR" sz="1000" b="0" i="0" u="none" strike="noStrike" dirty="0">
                          <a:solidFill>
                            <a:srgbClr val="000000"/>
                          </a:solidFill>
                          <a:effectLst/>
                          <a:latin typeface="Calibri" panose="020F0502020204030204" pitchFamily="34" charset="0"/>
                        </a:rPr>
                        <a:t>Yağlar Mahallesi, 0 ada 714 parsel eski çöp döküm alanı (orman) </a:t>
                      </a:r>
                    </a:p>
                  </a:txBody>
                  <a:tcPr marL="9525" marR="9525" marT="9525" marB="0" anchor="ctr"/>
                </a:tc>
                <a:extLst>
                  <a:ext uri="{0D108BD9-81ED-4DB2-BD59-A6C34878D82A}">
                    <a16:rowId xmlns:a16="http://schemas.microsoft.com/office/drawing/2014/main" xmlns="" val="696266315"/>
                  </a:ext>
                </a:extLst>
              </a:tr>
              <a:tr h="332446">
                <a:tc>
                  <a:txBody>
                    <a:bodyPr/>
                    <a:lstStyle/>
                    <a:p>
                      <a:pPr algn="ctr" fontAlgn="ctr"/>
                      <a:r>
                        <a:rPr lang="tr-TR" sz="1000" b="0" i="0" u="none" strike="noStrike">
                          <a:solidFill>
                            <a:srgbClr val="000000"/>
                          </a:solidFill>
                          <a:effectLst/>
                          <a:latin typeface="Calibri" panose="020F0502020204030204" pitchFamily="34" charset="0"/>
                        </a:rPr>
                        <a:t>9</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38.7655, B: 27.0370 ve E: 38.7695, B: 27.0335 </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dirty="0">
                          <a:solidFill>
                            <a:srgbClr val="000000"/>
                          </a:solidFill>
                          <a:effectLst/>
                          <a:latin typeface="Calibri" panose="020F0502020204030204" pitchFamily="34" charset="0"/>
                        </a:rPr>
                        <a:t>Aliağa, Yıkık ve Acil Yıkılacak yapılara yönelik </a:t>
                      </a:r>
                      <a:r>
                        <a:rPr lang="tr-TR" sz="1000" b="0" i="0" u="none" strike="noStrike" dirty="0" err="1">
                          <a:solidFill>
                            <a:srgbClr val="000000"/>
                          </a:solidFill>
                          <a:effectLst/>
                          <a:latin typeface="Calibri" panose="020F0502020204030204" pitchFamily="34" charset="0"/>
                        </a:rPr>
                        <a:t>Kriminal</a:t>
                      </a:r>
                      <a:r>
                        <a:rPr lang="tr-TR" sz="1000" b="0" i="0" u="none" strike="noStrike" dirty="0">
                          <a:solidFill>
                            <a:srgbClr val="000000"/>
                          </a:solidFill>
                          <a:effectLst/>
                          <a:latin typeface="Calibri" panose="020F0502020204030204" pitchFamily="34" charset="0"/>
                        </a:rPr>
                        <a:t> döküm alanı</a:t>
                      </a:r>
                    </a:p>
                  </a:txBody>
                  <a:tcPr marL="9525" marR="9525" marT="9525" marB="0" anchor="ctr"/>
                </a:tc>
                <a:tc>
                  <a:txBody>
                    <a:bodyPr/>
                    <a:lstStyle/>
                    <a:p>
                      <a:pPr algn="l" fontAlgn="ctr"/>
                      <a:r>
                        <a:rPr lang="tr-TR" sz="1000" b="0" i="0" u="none" strike="noStrike" dirty="0" err="1">
                          <a:solidFill>
                            <a:srgbClr val="000000"/>
                          </a:solidFill>
                          <a:effectLst/>
                          <a:latin typeface="Calibri" panose="020F0502020204030204" pitchFamily="34" charset="0"/>
                        </a:rPr>
                        <a:t>Güzelhisar</a:t>
                      </a:r>
                      <a:r>
                        <a:rPr lang="tr-TR" sz="1000" b="0" i="0" u="none" strike="noStrike" dirty="0">
                          <a:solidFill>
                            <a:srgbClr val="000000"/>
                          </a:solidFill>
                          <a:effectLst/>
                          <a:latin typeface="Calibri" panose="020F0502020204030204" pitchFamily="34" charset="0"/>
                        </a:rPr>
                        <a:t> Mah., 257 ada 84 parsel </a:t>
                      </a:r>
                    </a:p>
                  </a:txBody>
                  <a:tcPr marL="9525" marR="9525" marT="9525" marB="0" anchor="ctr"/>
                </a:tc>
                <a:extLst>
                  <a:ext uri="{0D108BD9-81ED-4DB2-BD59-A6C34878D82A}">
                    <a16:rowId xmlns:a16="http://schemas.microsoft.com/office/drawing/2014/main" xmlns="" val="1573050061"/>
                  </a:ext>
                </a:extLst>
              </a:tr>
              <a:tr h="332446">
                <a:tc>
                  <a:txBody>
                    <a:bodyPr/>
                    <a:lstStyle/>
                    <a:p>
                      <a:pPr algn="ctr" fontAlgn="ctr"/>
                      <a:r>
                        <a:rPr lang="tr-TR" sz="1000" b="0" i="0" u="none" strike="noStrike">
                          <a:solidFill>
                            <a:srgbClr val="000000"/>
                          </a:solidFill>
                          <a:effectLst/>
                          <a:latin typeface="Calibri" panose="020F0502020204030204" pitchFamily="34" charset="0"/>
                        </a:rPr>
                        <a:t>10</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38.8915, B: 27.0995 ve E: 38.8890, B: 27.1045 </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Aliağa, Yıkık ve Acil Yıkılacak yapılara yönelik Kriminal döküm alanı</a:t>
                      </a:r>
                    </a:p>
                  </a:txBody>
                  <a:tcPr marL="9525" marR="9525" marT="9525" marB="0" anchor="ctr"/>
                </a:tc>
                <a:tc>
                  <a:txBody>
                    <a:bodyPr/>
                    <a:lstStyle/>
                    <a:p>
                      <a:pPr algn="l" fontAlgn="ctr"/>
                      <a:r>
                        <a:rPr lang="it-IT" sz="1000" b="0" i="0" u="none" strike="noStrike" dirty="0">
                          <a:solidFill>
                            <a:srgbClr val="000000"/>
                          </a:solidFill>
                          <a:effectLst/>
                          <a:latin typeface="Calibri" panose="020F0502020204030204" pitchFamily="34" charset="0"/>
                        </a:rPr>
                        <a:t>Bahçedere Mah., 128 ada 38 parsel doğusu</a:t>
                      </a:r>
                    </a:p>
                  </a:txBody>
                  <a:tcPr marL="9525" marR="9525" marT="9525" marB="0" anchor="ctr"/>
                </a:tc>
                <a:extLst>
                  <a:ext uri="{0D108BD9-81ED-4DB2-BD59-A6C34878D82A}">
                    <a16:rowId xmlns:a16="http://schemas.microsoft.com/office/drawing/2014/main" xmlns="" val="2353063012"/>
                  </a:ext>
                </a:extLst>
              </a:tr>
              <a:tr h="332446">
                <a:tc>
                  <a:txBody>
                    <a:bodyPr/>
                    <a:lstStyle/>
                    <a:p>
                      <a:pPr algn="ctr" fontAlgn="ctr"/>
                      <a:r>
                        <a:rPr lang="tr-TR" sz="1000" b="0" i="0" u="none" strike="noStrike">
                          <a:solidFill>
                            <a:srgbClr val="000000"/>
                          </a:solidFill>
                          <a:effectLst/>
                          <a:latin typeface="Calibri" panose="020F0502020204030204" pitchFamily="34" charset="0"/>
                        </a:rPr>
                        <a:t>11</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38.8945, B: 27.1015 ve E: 38.9000, B: 27.1000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Aliağa, Ağır ve Orta Hasarlı yapılara yönelik Genel döküm alanı</a:t>
                      </a:r>
                    </a:p>
                  </a:txBody>
                  <a:tcPr marL="9525" marR="9525" marT="9525" marB="0" anchor="ctr"/>
                </a:tc>
                <a:tc>
                  <a:txBody>
                    <a:bodyPr/>
                    <a:lstStyle/>
                    <a:p>
                      <a:pPr algn="l" fontAlgn="ctr"/>
                      <a:r>
                        <a:rPr lang="tr-TR" sz="1000" b="0" i="0" u="none" strike="noStrike" dirty="0" err="1">
                          <a:solidFill>
                            <a:srgbClr val="000000"/>
                          </a:solidFill>
                          <a:effectLst/>
                          <a:latin typeface="Calibri" panose="020F0502020204030204" pitchFamily="34" charset="0"/>
                        </a:rPr>
                        <a:t>Bahçedere</a:t>
                      </a:r>
                      <a:r>
                        <a:rPr lang="tr-TR" sz="1000" b="0" i="0" u="none" strike="noStrike" dirty="0">
                          <a:solidFill>
                            <a:srgbClr val="000000"/>
                          </a:solidFill>
                          <a:effectLst/>
                          <a:latin typeface="Calibri" panose="020F0502020204030204" pitchFamily="34" charset="0"/>
                        </a:rPr>
                        <a:t> Mah., 128 ada 38 parsel kuzeyi</a:t>
                      </a:r>
                    </a:p>
                  </a:txBody>
                  <a:tcPr marL="9525" marR="9525" marT="9525" marB="0" anchor="ctr"/>
                </a:tc>
                <a:extLst>
                  <a:ext uri="{0D108BD9-81ED-4DB2-BD59-A6C34878D82A}">
                    <a16:rowId xmlns:a16="http://schemas.microsoft.com/office/drawing/2014/main" xmlns="" val="2136675582"/>
                  </a:ext>
                </a:extLst>
              </a:tr>
              <a:tr h="332446">
                <a:tc>
                  <a:txBody>
                    <a:bodyPr/>
                    <a:lstStyle/>
                    <a:p>
                      <a:pPr algn="ctr" fontAlgn="ctr"/>
                      <a:r>
                        <a:rPr lang="tr-TR" sz="1000" b="0" i="0" u="none" strike="noStrike">
                          <a:solidFill>
                            <a:srgbClr val="000000"/>
                          </a:solidFill>
                          <a:effectLst/>
                          <a:latin typeface="Calibri" panose="020F0502020204030204" pitchFamily="34" charset="0"/>
                        </a:rPr>
                        <a:t>12</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39.0210, B: 26.8910 ve E: 39.0205, B: 26.8930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Dikili, Yıkık ve Acil Yıkılacak yapılara yönelik Kriminal döküm alanı</a:t>
                      </a:r>
                    </a:p>
                  </a:txBody>
                  <a:tcPr marL="9525" marR="9525" marT="9525" marB="0" anchor="ctr"/>
                </a:tc>
                <a:tc>
                  <a:txBody>
                    <a:bodyPr/>
                    <a:lstStyle/>
                    <a:p>
                      <a:pPr algn="l" fontAlgn="ctr"/>
                      <a:r>
                        <a:rPr lang="tr-TR" sz="1000" b="0" i="0" u="none" strike="noStrike" dirty="0" err="1">
                          <a:solidFill>
                            <a:srgbClr val="000000"/>
                          </a:solidFill>
                          <a:effectLst/>
                          <a:latin typeface="Calibri" panose="020F0502020204030204" pitchFamily="34" charset="0"/>
                        </a:rPr>
                        <a:t>Uzunburun</a:t>
                      </a:r>
                      <a:r>
                        <a:rPr lang="tr-TR" sz="1000" b="0" i="0" u="none" strike="noStrike" dirty="0">
                          <a:solidFill>
                            <a:srgbClr val="000000"/>
                          </a:solidFill>
                          <a:effectLst/>
                          <a:latin typeface="Calibri" panose="020F0502020204030204" pitchFamily="34" charset="0"/>
                        </a:rPr>
                        <a:t> Mah., 164 ada 1 parsel batısı</a:t>
                      </a:r>
                    </a:p>
                  </a:txBody>
                  <a:tcPr marL="9525" marR="9525" marT="9525" marB="0" anchor="ctr"/>
                </a:tc>
                <a:extLst>
                  <a:ext uri="{0D108BD9-81ED-4DB2-BD59-A6C34878D82A}">
                    <a16:rowId xmlns:a16="http://schemas.microsoft.com/office/drawing/2014/main" xmlns="" val="4051939734"/>
                  </a:ext>
                </a:extLst>
              </a:tr>
              <a:tr h="332446">
                <a:tc>
                  <a:txBody>
                    <a:bodyPr/>
                    <a:lstStyle/>
                    <a:p>
                      <a:pPr algn="ctr" fontAlgn="ctr"/>
                      <a:r>
                        <a:rPr lang="tr-TR" sz="1000" b="0" i="0" u="none" strike="noStrike">
                          <a:solidFill>
                            <a:srgbClr val="000000"/>
                          </a:solidFill>
                          <a:effectLst/>
                          <a:latin typeface="Calibri" panose="020F0502020204030204" pitchFamily="34" charset="0"/>
                        </a:rPr>
                        <a:t>13</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39.0200, B: 26.8935 ve E: 39.0205, B: 26.8960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Dikili, Ağır ve Orta Hasarlı yapılara yönelik Genel döküm alanı</a:t>
                      </a:r>
                    </a:p>
                  </a:txBody>
                  <a:tcPr marL="9525" marR="9525" marT="9525" marB="0" anchor="ctr"/>
                </a:tc>
                <a:tc>
                  <a:txBody>
                    <a:bodyPr/>
                    <a:lstStyle/>
                    <a:p>
                      <a:pPr algn="l" fontAlgn="ctr"/>
                      <a:r>
                        <a:rPr lang="tr-TR" sz="1000" b="0" i="0" u="none" strike="noStrike" dirty="0" err="1">
                          <a:solidFill>
                            <a:srgbClr val="000000"/>
                          </a:solidFill>
                          <a:effectLst/>
                          <a:latin typeface="Calibri" panose="020F0502020204030204" pitchFamily="34" charset="0"/>
                        </a:rPr>
                        <a:t>Uzunburun</a:t>
                      </a:r>
                      <a:r>
                        <a:rPr lang="tr-TR" sz="1000" b="0" i="0" u="none" strike="noStrike" dirty="0">
                          <a:solidFill>
                            <a:srgbClr val="000000"/>
                          </a:solidFill>
                          <a:effectLst/>
                          <a:latin typeface="Calibri" panose="020F0502020204030204" pitchFamily="34" charset="0"/>
                        </a:rPr>
                        <a:t> Mah., 164 ada 1 parsel doğusu</a:t>
                      </a:r>
                    </a:p>
                  </a:txBody>
                  <a:tcPr marL="9525" marR="9525" marT="9525" marB="0" anchor="ctr"/>
                </a:tc>
                <a:extLst>
                  <a:ext uri="{0D108BD9-81ED-4DB2-BD59-A6C34878D82A}">
                    <a16:rowId xmlns:a16="http://schemas.microsoft.com/office/drawing/2014/main" xmlns="" val="1149688489"/>
                  </a:ext>
                </a:extLst>
              </a:tr>
            </a:tbl>
          </a:graphicData>
        </a:graphic>
      </p:graphicFrame>
      <p:pic>
        <p:nvPicPr>
          <p:cNvPr id="5" name="Resim 4">
            <a:extLst>
              <a:ext uri="{FF2B5EF4-FFF2-40B4-BE49-F238E27FC236}">
                <a16:creationId xmlns:a16="http://schemas.microsoft.com/office/drawing/2014/main" xmlns="" id="{C5C1D794-D66C-4EC9-886A-8358197686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0571"/>
          <a:stretch/>
        </p:blipFill>
        <p:spPr>
          <a:xfrm>
            <a:off x="0" y="0"/>
            <a:ext cx="12192001" cy="1330462"/>
          </a:xfrm>
          <a:prstGeom prst="rect">
            <a:avLst/>
          </a:prstGeom>
        </p:spPr>
      </p:pic>
      <p:pic>
        <p:nvPicPr>
          <p:cNvPr id="7" name="Resim 6">
            <a:extLst>
              <a:ext uri="{FF2B5EF4-FFF2-40B4-BE49-F238E27FC236}">
                <a16:creationId xmlns:a16="http://schemas.microsoft.com/office/drawing/2014/main" xmlns="" id="{5B49D924-777F-4FEB-ABED-78BE262869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8" name="Dikdörtgen 7">
            <a:extLst>
              <a:ext uri="{FF2B5EF4-FFF2-40B4-BE49-F238E27FC236}">
                <a16:creationId xmlns:a16="http://schemas.microsoft.com/office/drawing/2014/main" xmlns="" id="{29676557-C367-4BCC-9CCB-A71D023D10F9}"/>
              </a:ext>
            </a:extLst>
          </p:cNvPr>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556054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479DDB39-EDF1-4896-8C58-35FADAF116E3}"/>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xmlns="" id="{B05417D7-C630-4D8E-BABE-C82B3C57FBBB}"/>
              </a:ext>
            </a:extLst>
          </p:cNvPr>
          <p:cNvSpPr>
            <a:spLocks noGrp="1"/>
          </p:cNvSpPr>
          <p:nvPr>
            <p:ph idx="1"/>
          </p:nvPr>
        </p:nvSpPr>
        <p:spPr/>
        <p:txBody>
          <a:bodyPr/>
          <a:lstStyle/>
          <a:p>
            <a:endParaRPr lang="tr-TR"/>
          </a:p>
        </p:txBody>
      </p:sp>
      <p:sp>
        <p:nvSpPr>
          <p:cNvPr id="4" name="Slayt Numarası Yer Tutucusu 3">
            <a:extLst>
              <a:ext uri="{FF2B5EF4-FFF2-40B4-BE49-F238E27FC236}">
                <a16:creationId xmlns:a16="http://schemas.microsoft.com/office/drawing/2014/main" xmlns="" id="{C0D5C10E-77F8-41C9-B693-6771BA6DBDFE}"/>
              </a:ext>
            </a:extLst>
          </p:cNvPr>
          <p:cNvSpPr>
            <a:spLocks noGrp="1"/>
          </p:cNvSpPr>
          <p:nvPr>
            <p:ph type="sldNum" sz="quarter" idx="12"/>
          </p:nvPr>
        </p:nvSpPr>
        <p:spPr/>
        <p:txBody>
          <a:bodyPr/>
          <a:lstStyle/>
          <a:p>
            <a:fld id="{DC2DF7AE-E3BD-41B1-B2B6-F71BED4C81A4}" type="slidenum">
              <a:rPr lang="tr-TR" smtClean="0"/>
              <a:pPr/>
              <a:t>62</a:t>
            </a:fld>
            <a:endParaRPr lang="tr-TR"/>
          </a:p>
        </p:txBody>
      </p:sp>
      <p:sp>
        <p:nvSpPr>
          <p:cNvPr id="5" name="Başlık 1">
            <a:extLst>
              <a:ext uri="{FF2B5EF4-FFF2-40B4-BE49-F238E27FC236}">
                <a16:creationId xmlns:a16="http://schemas.microsoft.com/office/drawing/2014/main" xmlns="" id="{7FE6533F-6253-4414-8123-66DF26EDB8A8}"/>
              </a:ext>
            </a:extLst>
          </p:cNvPr>
          <p:cNvSpPr txBox="1">
            <a:spLocks/>
          </p:cNvSpPr>
          <p:nvPr/>
        </p:nvSpPr>
        <p:spPr>
          <a:xfrm>
            <a:off x="609600" y="2746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a:t>a</a:t>
            </a:r>
            <a:endParaRPr lang="tr-TR" dirty="0"/>
          </a:p>
        </p:txBody>
      </p:sp>
      <p:graphicFrame>
        <p:nvGraphicFramePr>
          <p:cNvPr id="6" name="Tablo 14">
            <a:extLst>
              <a:ext uri="{FF2B5EF4-FFF2-40B4-BE49-F238E27FC236}">
                <a16:creationId xmlns:a16="http://schemas.microsoft.com/office/drawing/2014/main" xmlns="" id="{BDF1FC04-B490-4197-AA3E-375D7841ECA1}"/>
              </a:ext>
            </a:extLst>
          </p:cNvPr>
          <p:cNvGraphicFramePr>
            <a:graphicFrameLocks/>
          </p:cNvGraphicFramePr>
          <p:nvPr>
            <p:extLst>
              <p:ext uri="{D42A27DB-BD31-4B8C-83A1-F6EECF244321}">
                <p14:modId xmlns:p14="http://schemas.microsoft.com/office/powerpoint/2010/main" val="2976953373"/>
              </p:ext>
            </p:extLst>
          </p:nvPr>
        </p:nvGraphicFramePr>
        <p:xfrm>
          <a:off x="609600" y="1532663"/>
          <a:ext cx="10972800" cy="5136699"/>
        </p:xfrm>
        <a:graphic>
          <a:graphicData uri="http://schemas.openxmlformats.org/drawingml/2006/table">
            <a:tbl>
              <a:tblPr firstRow="1" bandRow="1">
                <a:tableStyleId>{5C22544A-7EE6-4342-B048-85BDC9FD1C3A}</a:tableStyleId>
              </a:tblPr>
              <a:tblGrid>
                <a:gridCol w="589856">
                  <a:extLst>
                    <a:ext uri="{9D8B030D-6E8A-4147-A177-3AD203B41FA5}">
                      <a16:colId xmlns:a16="http://schemas.microsoft.com/office/drawing/2014/main" xmlns="" val="3466067953"/>
                    </a:ext>
                  </a:extLst>
                </a:gridCol>
                <a:gridCol w="2088232">
                  <a:extLst>
                    <a:ext uri="{9D8B030D-6E8A-4147-A177-3AD203B41FA5}">
                      <a16:colId xmlns:a16="http://schemas.microsoft.com/office/drawing/2014/main" xmlns="" val="418510681"/>
                    </a:ext>
                  </a:extLst>
                </a:gridCol>
                <a:gridCol w="864096">
                  <a:extLst>
                    <a:ext uri="{9D8B030D-6E8A-4147-A177-3AD203B41FA5}">
                      <a16:colId xmlns:a16="http://schemas.microsoft.com/office/drawing/2014/main" xmlns="" val="3001954456"/>
                    </a:ext>
                  </a:extLst>
                </a:gridCol>
                <a:gridCol w="3312368">
                  <a:extLst>
                    <a:ext uri="{9D8B030D-6E8A-4147-A177-3AD203B41FA5}">
                      <a16:colId xmlns:a16="http://schemas.microsoft.com/office/drawing/2014/main" xmlns="" val="1138427644"/>
                    </a:ext>
                  </a:extLst>
                </a:gridCol>
                <a:gridCol w="4118248">
                  <a:extLst>
                    <a:ext uri="{9D8B030D-6E8A-4147-A177-3AD203B41FA5}">
                      <a16:colId xmlns:a16="http://schemas.microsoft.com/office/drawing/2014/main" xmlns="" val="2692945005"/>
                    </a:ext>
                  </a:extLst>
                </a:gridCol>
              </a:tblGrid>
              <a:tr h="286363">
                <a:tc>
                  <a:txBody>
                    <a:bodyPr/>
                    <a:lstStyle/>
                    <a:p>
                      <a:pPr algn="ctr" fontAlgn="ctr"/>
                      <a:r>
                        <a:rPr lang="tr-TR" sz="1100" b="1" i="0" u="none" strike="noStrike" dirty="0">
                          <a:solidFill>
                            <a:srgbClr val="000000"/>
                          </a:solidFill>
                          <a:effectLst/>
                          <a:latin typeface="Calibri" panose="020F0502020204030204" pitchFamily="34" charset="0"/>
                        </a:rPr>
                        <a:t>Sıra No</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Coğrafi Koordinatlar (Temsili)</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İl</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İlçe - Tanım </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Açıklamalar (Mahalle, ada/parsel)</a:t>
                      </a:r>
                    </a:p>
                  </a:txBody>
                  <a:tcPr marL="9525" marR="9525" marT="9525" marB="0" anchor="ctr"/>
                </a:tc>
                <a:extLst>
                  <a:ext uri="{0D108BD9-81ED-4DB2-BD59-A6C34878D82A}">
                    <a16:rowId xmlns:a16="http://schemas.microsoft.com/office/drawing/2014/main" xmlns="" val="929257"/>
                  </a:ext>
                </a:extLst>
              </a:tr>
              <a:tr h="330833">
                <a:tc>
                  <a:txBody>
                    <a:bodyPr/>
                    <a:lstStyle/>
                    <a:p>
                      <a:pPr algn="ctr" fontAlgn="ctr"/>
                      <a:r>
                        <a:rPr lang="tr-TR" sz="1050" b="0" i="0" u="none" strike="noStrike" dirty="0">
                          <a:solidFill>
                            <a:srgbClr val="000000"/>
                          </a:solidFill>
                          <a:effectLst/>
                          <a:latin typeface="Calibri" panose="020F0502020204030204" pitchFamily="34" charset="0"/>
                        </a:rPr>
                        <a:t>14</a:t>
                      </a:r>
                    </a:p>
                  </a:txBody>
                  <a:tcPr marL="9525" marR="9525" marT="9525" marB="0" anchor="ctr"/>
                </a:tc>
                <a:tc>
                  <a:txBody>
                    <a:bodyPr/>
                    <a:lstStyle/>
                    <a:p>
                      <a:pPr algn="l" fontAlgn="ctr"/>
                      <a:r>
                        <a:rPr lang="tr-TR" sz="1050" b="0" i="0" u="none" strike="noStrike">
                          <a:solidFill>
                            <a:srgbClr val="000000"/>
                          </a:solidFill>
                          <a:effectLst/>
                          <a:latin typeface="Calibri" panose="020F0502020204030204" pitchFamily="34" charset="0"/>
                        </a:rPr>
                        <a:t>E: 38.9980, B: 26.8485 ve E: 39.0005, B: 26.8500</a:t>
                      </a:r>
                    </a:p>
                  </a:txBody>
                  <a:tcPr marL="9525" marR="9525" marT="9525" marB="0" anchor="ctr"/>
                </a:tc>
                <a:tc>
                  <a:txBody>
                    <a:bodyPr/>
                    <a:lstStyle/>
                    <a:p>
                      <a:pPr algn="ctr" fontAlgn="ctr"/>
                      <a:r>
                        <a:rPr lang="tr-TR" sz="105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50" b="0" i="0" u="none" strike="noStrike">
                          <a:solidFill>
                            <a:srgbClr val="000000"/>
                          </a:solidFill>
                          <a:effectLst/>
                          <a:latin typeface="Calibri" panose="020F0502020204030204" pitchFamily="34" charset="0"/>
                        </a:rPr>
                        <a:t>Dikili, Ağır ve Orta Hasarlı yapılara yönelik Genel döküm alanı</a:t>
                      </a:r>
                    </a:p>
                  </a:txBody>
                  <a:tcPr marL="9525" marR="9525" marT="9525" marB="0" anchor="ctr"/>
                </a:tc>
                <a:tc>
                  <a:txBody>
                    <a:bodyPr/>
                    <a:lstStyle/>
                    <a:p>
                      <a:pPr algn="l" fontAlgn="ctr"/>
                      <a:r>
                        <a:rPr lang="it-IT" sz="1050" b="0" i="0" u="none" strike="noStrike">
                          <a:solidFill>
                            <a:srgbClr val="000000"/>
                          </a:solidFill>
                          <a:effectLst/>
                          <a:latin typeface="Calibri" panose="020F0502020204030204" pitchFamily="34" charset="0"/>
                        </a:rPr>
                        <a:t>Merdivenli Mah., 137 ada 7 parsel</a:t>
                      </a:r>
                    </a:p>
                  </a:txBody>
                  <a:tcPr marL="9525" marR="9525" marT="9525" marB="0" anchor="ctr"/>
                </a:tc>
                <a:extLst>
                  <a:ext uri="{0D108BD9-81ED-4DB2-BD59-A6C34878D82A}">
                    <a16:rowId xmlns:a16="http://schemas.microsoft.com/office/drawing/2014/main" xmlns="" val="660456480"/>
                  </a:ext>
                </a:extLst>
              </a:tr>
              <a:tr h="330833">
                <a:tc>
                  <a:txBody>
                    <a:bodyPr/>
                    <a:lstStyle/>
                    <a:p>
                      <a:pPr algn="ctr" fontAlgn="ctr"/>
                      <a:r>
                        <a:rPr lang="tr-TR" sz="1050" b="0" i="0" u="none" strike="noStrike">
                          <a:solidFill>
                            <a:srgbClr val="000000"/>
                          </a:solidFill>
                          <a:effectLst/>
                          <a:latin typeface="Calibri" panose="020F0502020204030204" pitchFamily="34" charset="0"/>
                        </a:rPr>
                        <a:t>15</a:t>
                      </a:r>
                    </a:p>
                  </a:txBody>
                  <a:tcPr marL="9525" marR="9525" marT="9525" marB="0" anchor="ctr"/>
                </a:tc>
                <a:tc>
                  <a:txBody>
                    <a:bodyPr/>
                    <a:lstStyle/>
                    <a:p>
                      <a:pPr algn="l" fontAlgn="ctr"/>
                      <a:r>
                        <a:rPr lang="tr-TR" sz="1050" b="0" i="0" u="none" strike="noStrike" dirty="0">
                          <a:solidFill>
                            <a:srgbClr val="000000"/>
                          </a:solidFill>
                          <a:effectLst/>
                          <a:latin typeface="Calibri" panose="020F0502020204030204" pitchFamily="34" charset="0"/>
                        </a:rPr>
                        <a:t>E: 38.4715, B: 27.4660 ve E: 38.4750, B: 27.4635</a:t>
                      </a:r>
                    </a:p>
                  </a:txBody>
                  <a:tcPr marL="9525" marR="9525" marT="9525" marB="0" anchor="ctr"/>
                </a:tc>
                <a:tc>
                  <a:txBody>
                    <a:bodyPr/>
                    <a:lstStyle/>
                    <a:p>
                      <a:pPr algn="ctr" fontAlgn="ctr"/>
                      <a:r>
                        <a:rPr lang="tr-TR" sz="105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50" b="0" i="0" u="none" strike="noStrike">
                          <a:solidFill>
                            <a:srgbClr val="000000"/>
                          </a:solidFill>
                          <a:effectLst/>
                          <a:latin typeface="Calibri" panose="020F0502020204030204" pitchFamily="34" charset="0"/>
                        </a:rPr>
                        <a:t>Kemalpaşa, Yıkık ve Acil Yıkılacak yapılara yönelik Kriminal döküm alanı</a:t>
                      </a:r>
                    </a:p>
                  </a:txBody>
                  <a:tcPr marL="9525" marR="9525" marT="9525" marB="0" anchor="ctr"/>
                </a:tc>
                <a:tc>
                  <a:txBody>
                    <a:bodyPr/>
                    <a:lstStyle/>
                    <a:p>
                      <a:pPr algn="l" fontAlgn="ctr"/>
                      <a:r>
                        <a:rPr lang="sv-SE" sz="1050" b="0" i="0" u="none" strike="noStrike">
                          <a:solidFill>
                            <a:srgbClr val="000000"/>
                          </a:solidFill>
                          <a:effectLst/>
                          <a:latin typeface="Calibri" panose="020F0502020204030204" pitchFamily="34" charset="0"/>
                        </a:rPr>
                        <a:t>Sütçüler Mah., 211 ada 1 parsel</a:t>
                      </a:r>
                    </a:p>
                  </a:txBody>
                  <a:tcPr marL="9525" marR="9525" marT="9525" marB="0" anchor="ctr"/>
                </a:tc>
                <a:extLst>
                  <a:ext uri="{0D108BD9-81ED-4DB2-BD59-A6C34878D82A}">
                    <a16:rowId xmlns:a16="http://schemas.microsoft.com/office/drawing/2014/main" xmlns="" val="4078667172"/>
                  </a:ext>
                </a:extLst>
              </a:tr>
              <a:tr h="525163">
                <a:tc>
                  <a:txBody>
                    <a:bodyPr/>
                    <a:lstStyle/>
                    <a:p>
                      <a:pPr algn="ctr" fontAlgn="ctr"/>
                      <a:r>
                        <a:rPr lang="tr-TR" sz="1050" b="0" i="0" u="none" strike="noStrike">
                          <a:solidFill>
                            <a:srgbClr val="000000"/>
                          </a:solidFill>
                          <a:effectLst/>
                          <a:latin typeface="Calibri" panose="020F0502020204030204" pitchFamily="34" charset="0"/>
                        </a:rPr>
                        <a:t>16</a:t>
                      </a:r>
                    </a:p>
                  </a:txBody>
                  <a:tcPr marL="9525" marR="9525" marT="9525" marB="0" anchor="ctr"/>
                </a:tc>
                <a:tc>
                  <a:txBody>
                    <a:bodyPr/>
                    <a:lstStyle/>
                    <a:p>
                      <a:pPr algn="l" fontAlgn="ctr"/>
                      <a:r>
                        <a:rPr lang="tr-TR" sz="1050" b="0" i="0" u="none" strike="noStrike" dirty="0">
                          <a:solidFill>
                            <a:srgbClr val="000000"/>
                          </a:solidFill>
                          <a:effectLst/>
                          <a:latin typeface="Calibri" panose="020F0502020204030204" pitchFamily="34" charset="0"/>
                        </a:rPr>
                        <a:t>E: 38.4660, B: 27.4760 ve E: 38.4660, B: 27.4000</a:t>
                      </a:r>
                    </a:p>
                  </a:txBody>
                  <a:tcPr marL="9525" marR="9525" marT="9525" marB="0" anchor="ctr"/>
                </a:tc>
                <a:tc>
                  <a:txBody>
                    <a:bodyPr/>
                    <a:lstStyle/>
                    <a:p>
                      <a:pPr algn="ctr" fontAlgn="ctr"/>
                      <a:r>
                        <a:rPr lang="tr-TR" sz="105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50" b="0" i="0" u="none" strike="noStrike">
                          <a:solidFill>
                            <a:srgbClr val="000000"/>
                          </a:solidFill>
                          <a:effectLst/>
                          <a:latin typeface="Calibri" panose="020F0502020204030204" pitchFamily="34" charset="0"/>
                        </a:rPr>
                        <a:t>Kemalpaşa, Yıkık ve Acil Yıkılacak yapılara yönelik Kriminal döküm alanı</a:t>
                      </a:r>
                    </a:p>
                  </a:txBody>
                  <a:tcPr marL="9525" marR="9525" marT="9525" marB="0" anchor="ctr"/>
                </a:tc>
                <a:tc>
                  <a:txBody>
                    <a:bodyPr/>
                    <a:lstStyle/>
                    <a:p>
                      <a:pPr algn="l" fontAlgn="ctr"/>
                      <a:r>
                        <a:rPr lang="sv-SE" sz="1050" b="0" i="0" u="none" strike="noStrike">
                          <a:solidFill>
                            <a:srgbClr val="000000"/>
                          </a:solidFill>
                          <a:effectLst/>
                          <a:latin typeface="Calibri" panose="020F0502020204030204" pitchFamily="34" charset="0"/>
                        </a:rPr>
                        <a:t>Akalan Mah., 144 ada 31 parsel</a:t>
                      </a:r>
                    </a:p>
                  </a:txBody>
                  <a:tcPr marL="9525" marR="9525" marT="9525" marB="0" anchor="ctr"/>
                </a:tc>
                <a:extLst>
                  <a:ext uri="{0D108BD9-81ED-4DB2-BD59-A6C34878D82A}">
                    <a16:rowId xmlns:a16="http://schemas.microsoft.com/office/drawing/2014/main" xmlns="" val="1680906691"/>
                  </a:ext>
                </a:extLst>
              </a:tr>
              <a:tr h="525163">
                <a:tc>
                  <a:txBody>
                    <a:bodyPr/>
                    <a:lstStyle/>
                    <a:p>
                      <a:pPr algn="ctr" fontAlgn="ctr"/>
                      <a:r>
                        <a:rPr lang="tr-TR" sz="1050" b="0" i="0" u="none" strike="noStrike">
                          <a:solidFill>
                            <a:srgbClr val="000000"/>
                          </a:solidFill>
                          <a:effectLst/>
                          <a:latin typeface="Calibri" panose="020F0502020204030204" pitchFamily="34" charset="0"/>
                        </a:rPr>
                        <a:t>17</a:t>
                      </a:r>
                    </a:p>
                  </a:txBody>
                  <a:tcPr marL="9525" marR="9525" marT="9525" marB="0" anchor="ctr"/>
                </a:tc>
                <a:tc>
                  <a:txBody>
                    <a:bodyPr/>
                    <a:lstStyle/>
                    <a:p>
                      <a:pPr algn="l" fontAlgn="ctr"/>
                      <a:r>
                        <a:rPr lang="tr-TR" sz="1050" b="0" i="0" u="none" strike="noStrike" dirty="0">
                          <a:solidFill>
                            <a:srgbClr val="000000"/>
                          </a:solidFill>
                          <a:effectLst/>
                          <a:latin typeface="Calibri" panose="020F0502020204030204" pitchFamily="34" charset="0"/>
                        </a:rPr>
                        <a:t>E: 38.4800, B: 27.4735 ve E: 38.4820, B: 27.4740</a:t>
                      </a:r>
                    </a:p>
                  </a:txBody>
                  <a:tcPr marL="9525" marR="9525" marT="9525" marB="0" anchor="ctr"/>
                </a:tc>
                <a:tc>
                  <a:txBody>
                    <a:bodyPr/>
                    <a:lstStyle/>
                    <a:p>
                      <a:pPr algn="ctr" fontAlgn="ctr"/>
                      <a:r>
                        <a:rPr lang="tr-TR" sz="1050" b="0" i="0" u="none" strike="noStrike" dirty="0">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50" b="0" i="0" u="none" strike="noStrike" dirty="0">
                          <a:solidFill>
                            <a:srgbClr val="000000"/>
                          </a:solidFill>
                          <a:effectLst/>
                          <a:latin typeface="Calibri" panose="020F0502020204030204" pitchFamily="34" charset="0"/>
                        </a:rPr>
                        <a:t>Kemalpaşa, Ağır ve Orta Hasarlı yapılara yönelik Genel döküm alanı</a:t>
                      </a:r>
                    </a:p>
                  </a:txBody>
                  <a:tcPr marL="9525" marR="9525" marT="9525" marB="0" anchor="ctr"/>
                </a:tc>
                <a:tc>
                  <a:txBody>
                    <a:bodyPr/>
                    <a:lstStyle/>
                    <a:p>
                      <a:pPr algn="l" fontAlgn="ctr"/>
                      <a:r>
                        <a:rPr lang="sv-SE" sz="1050" b="0" i="0" u="none" strike="noStrike">
                          <a:solidFill>
                            <a:srgbClr val="000000"/>
                          </a:solidFill>
                          <a:effectLst/>
                          <a:latin typeface="Calibri" panose="020F0502020204030204" pitchFamily="34" charset="0"/>
                        </a:rPr>
                        <a:t>Akalan Mah., 2176 ada 1 parsel </a:t>
                      </a:r>
                    </a:p>
                  </a:txBody>
                  <a:tcPr marL="9525" marR="9525" marT="9525" marB="0" anchor="ctr"/>
                </a:tc>
                <a:extLst>
                  <a:ext uri="{0D108BD9-81ED-4DB2-BD59-A6C34878D82A}">
                    <a16:rowId xmlns:a16="http://schemas.microsoft.com/office/drawing/2014/main" xmlns="" val="3897602768"/>
                  </a:ext>
                </a:extLst>
              </a:tr>
              <a:tr h="330833">
                <a:tc>
                  <a:txBody>
                    <a:bodyPr/>
                    <a:lstStyle/>
                    <a:p>
                      <a:pPr algn="ctr" fontAlgn="ctr"/>
                      <a:r>
                        <a:rPr lang="tr-TR" sz="1050" b="0" i="0" u="none" strike="noStrike">
                          <a:solidFill>
                            <a:srgbClr val="000000"/>
                          </a:solidFill>
                          <a:effectLst/>
                          <a:latin typeface="Calibri" panose="020F0502020204030204" pitchFamily="34" charset="0"/>
                        </a:rPr>
                        <a:t>18</a:t>
                      </a:r>
                    </a:p>
                  </a:txBody>
                  <a:tcPr marL="9525" marR="9525" marT="9525" marB="0" anchor="ctr"/>
                </a:tc>
                <a:tc>
                  <a:txBody>
                    <a:bodyPr/>
                    <a:lstStyle/>
                    <a:p>
                      <a:pPr algn="l" fontAlgn="ctr"/>
                      <a:r>
                        <a:rPr lang="tr-TR" sz="1050" b="0" i="0" u="none" strike="noStrike">
                          <a:solidFill>
                            <a:srgbClr val="000000"/>
                          </a:solidFill>
                          <a:effectLst/>
                          <a:latin typeface="Calibri" panose="020F0502020204030204" pitchFamily="34" charset="0"/>
                        </a:rPr>
                        <a:t>E: 38.4740, B: 27.46450 ve E: 38.4780, B: 27.4690</a:t>
                      </a:r>
                    </a:p>
                  </a:txBody>
                  <a:tcPr marL="9525" marR="9525" marT="9525" marB="0" anchor="ctr"/>
                </a:tc>
                <a:tc>
                  <a:txBody>
                    <a:bodyPr/>
                    <a:lstStyle/>
                    <a:p>
                      <a:pPr algn="ctr" fontAlgn="ctr"/>
                      <a:r>
                        <a:rPr lang="tr-TR" sz="105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50" b="0" i="0" u="none" strike="noStrike">
                          <a:solidFill>
                            <a:srgbClr val="000000"/>
                          </a:solidFill>
                          <a:effectLst/>
                          <a:latin typeface="Calibri" panose="020F0502020204030204" pitchFamily="34" charset="0"/>
                        </a:rPr>
                        <a:t>Kemalpaşa, Ağır ve Orta Hasarlı yapılara yönelik Genel döküm alanı</a:t>
                      </a:r>
                    </a:p>
                  </a:txBody>
                  <a:tcPr marL="9525" marR="9525" marT="9525" marB="0" anchor="ctr"/>
                </a:tc>
                <a:tc>
                  <a:txBody>
                    <a:bodyPr/>
                    <a:lstStyle/>
                    <a:p>
                      <a:pPr algn="l" fontAlgn="ctr"/>
                      <a:r>
                        <a:rPr lang="sv-SE" sz="1050" b="0" i="0" u="none" strike="noStrike">
                          <a:solidFill>
                            <a:srgbClr val="000000"/>
                          </a:solidFill>
                          <a:effectLst/>
                          <a:latin typeface="Calibri" panose="020F0502020204030204" pitchFamily="34" charset="0"/>
                        </a:rPr>
                        <a:t>Sütçüler Mah., 2102 ada 1 parsel</a:t>
                      </a:r>
                    </a:p>
                  </a:txBody>
                  <a:tcPr marL="9525" marR="9525" marT="9525" marB="0" anchor="ctr"/>
                </a:tc>
                <a:extLst>
                  <a:ext uri="{0D108BD9-81ED-4DB2-BD59-A6C34878D82A}">
                    <a16:rowId xmlns:a16="http://schemas.microsoft.com/office/drawing/2014/main" xmlns="" val="3542295045"/>
                  </a:ext>
                </a:extLst>
              </a:tr>
              <a:tr h="491680">
                <a:tc>
                  <a:txBody>
                    <a:bodyPr/>
                    <a:lstStyle/>
                    <a:p>
                      <a:pPr algn="ctr" fontAlgn="ctr"/>
                      <a:r>
                        <a:rPr lang="tr-TR" sz="1050" b="0" i="0" u="none" strike="noStrike">
                          <a:solidFill>
                            <a:srgbClr val="000000"/>
                          </a:solidFill>
                          <a:effectLst/>
                          <a:latin typeface="Calibri" panose="020F0502020204030204" pitchFamily="34" charset="0"/>
                        </a:rPr>
                        <a:t>19</a:t>
                      </a:r>
                    </a:p>
                  </a:txBody>
                  <a:tcPr marL="9525" marR="9525" marT="9525" marB="0" anchor="ctr"/>
                </a:tc>
                <a:tc>
                  <a:txBody>
                    <a:bodyPr/>
                    <a:lstStyle/>
                    <a:p>
                      <a:pPr algn="l" fontAlgn="ctr"/>
                      <a:r>
                        <a:rPr lang="tr-TR" sz="1050" b="0" i="0" u="none" strike="noStrike">
                          <a:solidFill>
                            <a:srgbClr val="000000"/>
                          </a:solidFill>
                          <a:effectLst/>
                          <a:latin typeface="Calibri" panose="020F0502020204030204" pitchFamily="34" charset="0"/>
                        </a:rPr>
                        <a:t>E:38.2025, B:27.3720 ve E: 38.2005, B: 27.3710</a:t>
                      </a:r>
                    </a:p>
                  </a:txBody>
                  <a:tcPr marL="9525" marR="9525" marT="9525" marB="0" anchor="ctr"/>
                </a:tc>
                <a:tc>
                  <a:txBody>
                    <a:bodyPr/>
                    <a:lstStyle/>
                    <a:p>
                      <a:pPr algn="ctr" fontAlgn="ctr"/>
                      <a:r>
                        <a:rPr lang="tr-TR" sz="105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50" b="0" i="0" u="none" strike="noStrike" dirty="0">
                          <a:solidFill>
                            <a:srgbClr val="000000"/>
                          </a:solidFill>
                          <a:effectLst/>
                          <a:latin typeface="Calibri" panose="020F0502020204030204" pitchFamily="34" charset="0"/>
                        </a:rPr>
                        <a:t>Torbalı, Yıkık ve Acil Yıkılacak yapılara yönelik </a:t>
                      </a:r>
                      <a:r>
                        <a:rPr lang="tr-TR" sz="1050" b="0" i="0" u="none" strike="noStrike" dirty="0" err="1">
                          <a:solidFill>
                            <a:srgbClr val="000000"/>
                          </a:solidFill>
                          <a:effectLst/>
                          <a:latin typeface="Calibri" panose="020F0502020204030204" pitchFamily="34" charset="0"/>
                        </a:rPr>
                        <a:t>Kriminal</a:t>
                      </a:r>
                      <a:r>
                        <a:rPr lang="tr-TR" sz="1050" b="0" i="0" u="none" strike="noStrike" dirty="0">
                          <a:solidFill>
                            <a:srgbClr val="000000"/>
                          </a:solidFill>
                          <a:effectLst/>
                          <a:latin typeface="Calibri" panose="020F0502020204030204" pitchFamily="34" charset="0"/>
                        </a:rPr>
                        <a:t> döküm alanı İLE Ağır ve Orta Hasarlı yapılara yönelik Genel döküm alanı</a:t>
                      </a:r>
                    </a:p>
                  </a:txBody>
                  <a:tcPr marL="9525" marR="9525" marT="9525" marB="0" anchor="ctr"/>
                </a:tc>
                <a:tc>
                  <a:txBody>
                    <a:bodyPr/>
                    <a:lstStyle/>
                    <a:p>
                      <a:pPr algn="l" fontAlgn="ctr"/>
                      <a:r>
                        <a:rPr lang="tr-TR" sz="1050" b="0" i="0" u="none" strike="noStrike">
                          <a:solidFill>
                            <a:srgbClr val="000000"/>
                          </a:solidFill>
                          <a:effectLst/>
                          <a:latin typeface="Calibri" panose="020F0502020204030204" pitchFamily="34" charset="0"/>
                        </a:rPr>
                        <a:t>Torbalı Mahallesi, 388 Ada 20 Parsel doğusu; Fetrek Çayı bitişiği, alan büyük olduğundan afet durumuna göre düzenlenecek  (YENİ)</a:t>
                      </a:r>
                    </a:p>
                  </a:txBody>
                  <a:tcPr marL="9525" marR="9525" marT="9525" marB="0" anchor="ctr"/>
                </a:tc>
                <a:extLst>
                  <a:ext uri="{0D108BD9-81ED-4DB2-BD59-A6C34878D82A}">
                    <a16:rowId xmlns:a16="http://schemas.microsoft.com/office/drawing/2014/main" xmlns="" val="3241869187"/>
                  </a:ext>
                </a:extLst>
              </a:tr>
              <a:tr h="330833">
                <a:tc>
                  <a:txBody>
                    <a:bodyPr/>
                    <a:lstStyle/>
                    <a:p>
                      <a:pPr algn="ctr" fontAlgn="ctr"/>
                      <a:r>
                        <a:rPr lang="tr-TR" sz="1050" b="0" i="0" u="none" strike="noStrike">
                          <a:solidFill>
                            <a:srgbClr val="000000"/>
                          </a:solidFill>
                          <a:effectLst/>
                          <a:latin typeface="Calibri" panose="020F0502020204030204" pitchFamily="34" charset="0"/>
                        </a:rPr>
                        <a:t>20</a:t>
                      </a:r>
                    </a:p>
                  </a:txBody>
                  <a:tcPr marL="9525" marR="9525" marT="9525" marB="0" anchor="ctr"/>
                </a:tc>
                <a:tc>
                  <a:txBody>
                    <a:bodyPr/>
                    <a:lstStyle/>
                    <a:p>
                      <a:pPr algn="l" fontAlgn="ctr"/>
                      <a:r>
                        <a:rPr lang="tr-TR" sz="1050" b="0" i="0" u="none" strike="noStrike">
                          <a:solidFill>
                            <a:srgbClr val="000000"/>
                          </a:solidFill>
                          <a:effectLst/>
                          <a:latin typeface="Calibri" panose="020F0502020204030204" pitchFamily="34" charset="0"/>
                        </a:rPr>
                        <a:t>E: 38.2380, B: 27.9750 ve E: 38.2394, B: 27.9755</a:t>
                      </a:r>
                    </a:p>
                  </a:txBody>
                  <a:tcPr marL="9525" marR="9525" marT="9525" marB="0" anchor="ctr"/>
                </a:tc>
                <a:tc>
                  <a:txBody>
                    <a:bodyPr/>
                    <a:lstStyle/>
                    <a:p>
                      <a:pPr algn="ctr" fontAlgn="ctr"/>
                      <a:r>
                        <a:rPr lang="tr-TR" sz="105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50" b="0" i="0" u="none" strike="noStrike" dirty="0">
                          <a:solidFill>
                            <a:srgbClr val="000000"/>
                          </a:solidFill>
                          <a:effectLst/>
                          <a:latin typeface="Calibri" panose="020F0502020204030204" pitchFamily="34" charset="0"/>
                        </a:rPr>
                        <a:t>Ödemiş, Yıkık ve Acil Yıkılacak yapılara yönelik </a:t>
                      </a:r>
                      <a:r>
                        <a:rPr lang="tr-TR" sz="1050" b="0" i="0" u="none" strike="noStrike" dirty="0" err="1">
                          <a:solidFill>
                            <a:srgbClr val="000000"/>
                          </a:solidFill>
                          <a:effectLst/>
                          <a:latin typeface="Calibri" panose="020F0502020204030204" pitchFamily="34" charset="0"/>
                        </a:rPr>
                        <a:t>Kriminal</a:t>
                      </a:r>
                      <a:r>
                        <a:rPr lang="tr-TR" sz="1050" b="0" i="0" u="none" strike="noStrike" dirty="0">
                          <a:solidFill>
                            <a:srgbClr val="000000"/>
                          </a:solidFill>
                          <a:effectLst/>
                          <a:latin typeface="Calibri" panose="020F0502020204030204" pitchFamily="34" charset="0"/>
                        </a:rPr>
                        <a:t> döküm alanı</a:t>
                      </a:r>
                    </a:p>
                  </a:txBody>
                  <a:tcPr marL="9525" marR="9525" marT="9525" marB="0" anchor="ctr"/>
                </a:tc>
                <a:tc>
                  <a:txBody>
                    <a:bodyPr/>
                    <a:lstStyle/>
                    <a:p>
                      <a:pPr algn="l" fontAlgn="ctr"/>
                      <a:r>
                        <a:rPr lang="tr-TR" sz="1050" b="0" i="0" u="none" strike="noStrike">
                          <a:solidFill>
                            <a:srgbClr val="000000"/>
                          </a:solidFill>
                          <a:effectLst/>
                          <a:latin typeface="Calibri" panose="020F0502020204030204" pitchFamily="34" charset="0"/>
                        </a:rPr>
                        <a:t>İnönü Mah., 718 ada 176 parsel</a:t>
                      </a:r>
                    </a:p>
                  </a:txBody>
                  <a:tcPr marL="9525" marR="9525" marT="9525" marB="0" anchor="ctr"/>
                </a:tc>
                <a:extLst>
                  <a:ext uri="{0D108BD9-81ED-4DB2-BD59-A6C34878D82A}">
                    <a16:rowId xmlns:a16="http://schemas.microsoft.com/office/drawing/2014/main" xmlns="" val="1023469355"/>
                  </a:ext>
                </a:extLst>
              </a:tr>
              <a:tr h="330833">
                <a:tc>
                  <a:txBody>
                    <a:bodyPr/>
                    <a:lstStyle/>
                    <a:p>
                      <a:pPr algn="ctr" fontAlgn="ctr"/>
                      <a:r>
                        <a:rPr lang="tr-TR" sz="1050" b="0" i="0" u="none" strike="noStrike">
                          <a:solidFill>
                            <a:srgbClr val="000000"/>
                          </a:solidFill>
                          <a:effectLst/>
                          <a:latin typeface="Calibri" panose="020F0502020204030204" pitchFamily="34" charset="0"/>
                        </a:rPr>
                        <a:t>21</a:t>
                      </a:r>
                    </a:p>
                  </a:txBody>
                  <a:tcPr marL="9525" marR="9525" marT="9525" marB="0" anchor="ctr"/>
                </a:tc>
                <a:tc>
                  <a:txBody>
                    <a:bodyPr/>
                    <a:lstStyle/>
                    <a:p>
                      <a:pPr algn="l" fontAlgn="ctr"/>
                      <a:r>
                        <a:rPr lang="tr-TR" sz="1050" b="0" i="0" u="none" strike="noStrike">
                          <a:solidFill>
                            <a:srgbClr val="000000"/>
                          </a:solidFill>
                          <a:effectLst/>
                          <a:latin typeface="Calibri" panose="020F0502020204030204" pitchFamily="34" charset="0"/>
                        </a:rPr>
                        <a:t>E: 38.1995, B: 27.8495 ve E: 38.2025, B: 27.8490</a:t>
                      </a:r>
                    </a:p>
                  </a:txBody>
                  <a:tcPr marL="9525" marR="9525" marT="9525" marB="0" anchor="ctr"/>
                </a:tc>
                <a:tc>
                  <a:txBody>
                    <a:bodyPr/>
                    <a:lstStyle/>
                    <a:p>
                      <a:pPr algn="ctr" fontAlgn="ctr"/>
                      <a:r>
                        <a:rPr lang="tr-TR" sz="1050" b="0" i="0" u="none" strike="noStrike" dirty="0">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50" b="0" i="0" u="none" strike="noStrike">
                          <a:solidFill>
                            <a:srgbClr val="000000"/>
                          </a:solidFill>
                          <a:effectLst/>
                          <a:latin typeface="Calibri" panose="020F0502020204030204" pitchFamily="34" charset="0"/>
                        </a:rPr>
                        <a:t>Ödemiş, Yıkık ve Acil Yıkılacak yapılara yönelik Kriminal döküm alanı</a:t>
                      </a:r>
                    </a:p>
                  </a:txBody>
                  <a:tcPr marL="9525" marR="9525" marT="9525" marB="0" anchor="ctr"/>
                </a:tc>
                <a:tc>
                  <a:txBody>
                    <a:bodyPr/>
                    <a:lstStyle/>
                    <a:p>
                      <a:pPr algn="l" fontAlgn="ctr"/>
                      <a:r>
                        <a:rPr lang="tr-TR" sz="1050" b="0" i="0" u="none" strike="noStrike">
                          <a:solidFill>
                            <a:srgbClr val="000000"/>
                          </a:solidFill>
                          <a:effectLst/>
                          <a:latin typeface="Calibri" panose="020F0502020204030204" pitchFamily="34" charset="0"/>
                        </a:rPr>
                        <a:t>Kayaköy Mah., 0 ada 2603 parsel güneyi</a:t>
                      </a:r>
                    </a:p>
                  </a:txBody>
                  <a:tcPr marL="9525" marR="9525" marT="9525" marB="0" anchor="ctr"/>
                </a:tc>
                <a:extLst>
                  <a:ext uri="{0D108BD9-81ED-4DB2-BD59-A6C34878D82A}">
                    <a16:rowId xmlns:a16="http://schemas.microsoft.com/office/drawing/2014/main" xmlns="" val="696266315"/>
                  </a:ext>
                </a:extLst>
              </a:tr>
              <a:tr h="330833">
                <a:tc>
                  <a:txBody>
                    <a:bodyPr/>
                    <a:lstStyle/>
                    <a:p>
                      <a:pPr algn="ctr" fontAlgn="ctr"/>
                      <a:r>
                        <a:rPr lang="tr-TR" sz="1050" b="0" i="0" u="none" strike="noStrike">
                          <a:solidFill>
                            <a:srgbClr val="000000"/>
                          </a:solidFill>
                          <a:effectLst/>
                          <a:latin typeface="Calibri" panose="020F0502020204030204" pitchFamily="34" charset="0"/>
                        </a:rPr>
                        <a:t>22</a:t>
                      </a:r>
                    </a:p>
                  </a:txBody>
                  <a:tcPr marL="9525" marR="9525" marT="9525" marB="0" anchor="ctr"/>
                </a:tc>
                <a:tc>
                  <a:txBody>
                    <a:bodyPr/>
                    <a:lstStyle/>
                    <a:p>
                      <a:pPr algn="l" fontAlgn="ctr"/>
                      <a:r>
                        <a:rPr lang="tr-TR" sz="1050" b="0" i="0" u="none" strike="noStrike">
                          <a:solidFill>
                            <a:srgbClr val="000000"/>
                          </a:solidFill>
                          <a:effectLst/>
                          <a:latin typeface="Calibri" panose="020F0502020204030204" pitchFamily="34" charset="0"/>
                        </a:rPr>
                        <a:t>E: 38.0890, B: 28.0660 ve E: 38.0900, B: 28.0670</a:t>
                      </a:r>
                    </a:p>
                  </a:txBody>
                  <a:tcPr marL="9525" marR="9525" marT="9525" marB="0" anchor="ctr"/>
                </a:tc>
                <a:tc>
                  <a:txBody>
                    <a:bodyPr/>
                    <a:lstStyle/>
                    <a:p>
                      <a:pPr algn="ctr" fontAlgn="ctr"/>
                      <a:r>
                        <a:rPr lang="tr-TR" sz="105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50" b="0" i="0" u="none" strike="noStrike" dirty="0">
                          <a:solidFill>
                            <a:srgbClr val="000000"/>
                          </a:solidFill>
                          <a:effectLst/>
                          <a:latin typeface="Calibri" panose="020F0502020204030204" pitchFamily="34" charset="0"/>
                        </a:rPr>
                        <a:t>Ödemiş, Yıkık ve Acil Yıkılacak yapılara yönelik </a:t>
                      </a:r>
                      <a:r>
                        <a:rPr lang="tr-TR" sz="1050" b="0" i="0" u="none" strike="noStrike" dirty="0" err="1">
                          <a:solidFill>
                            <a:srgbClr val="000000"/>
                          </a:solidFill>
                          <a:effectLst/>
                          <a:latin typeface="Calibri" panose="020F0502020204030204" pitchFamily="34" charset="0"/>
                        </a:rPr>
                        <a:t>Kriminal</a:t>
                      </a:r>
                      <a:r>
                        <a:rPr lang="tr-TR" sz="1050" b="0" i="0" u="none" strike="noStrike" dirty="0">
                          <a:solidFill>
                            <a:srgbClr val="000000"/>
                          </a:solidFill>
                          <a:effectLst/>
                          <a:latin typeface="Calibri" panose="020F0502020204030204" pitchFamily="34" charset="0"/>
                        </a:rPr>
                        <a:t> döküm alanı</a:t>
                      </a:r>
                    </a:p>
                  </a:txBody>
                  <a:tcPr marL="9525" marR="9525" marT="9525" marB="0" anchor="ctr"/>
                </a:tc>
                <a:tc>
                  <a:txBody>
                    <a:bodyPr/>
                    <a:lstStyle/>
                    <a:p>
                      <a:pPr algn="l" fontAlgn="ctr"/>
                      <a:r>
                        <a:rPr lang="it-IT" sz="1050" b="0" i="0" u="none" strike="noStrike">
                          <a:solidFill>
                            <a:srgbClr val="000000"/>
                          </a:solidFill>
                          <a:effectLst/>
                          <a:latin typeface="Calibri" panose="020F0502020204030204" pitchFamily="34" charset="0"/>
                        </a:rPr>
                        <a:t>Pirinççi Mah., 0 ada 311 parsel batısı</a:t>
                      </a:r>
                    </a:p>
                  </a:txBody>
                  <a:tcPr marL="9525" marR="9525" marT="9525" marB="0" anchor="ctr"/>
                </a:tc>
                <a:extLst>
                  <a:ext uri="{0D108BD9-81ED-4DB2-BD59-A6C34878D82A}">
                    <a16:rowId xmlns:a16="http://schemas.microsoft.com/office/drawing/2014/main" xmlns="" val="1573050061"/>
                  </a:ext>
                </a:extLst>
              </a:tr>
              <a:tr h="330833">
                <a:tc>
                  <a:txBody>
                    <a:bodyPr/>
                    <a:lstStyle/>
                    <a:p>
                      <a:pPr algn="ctr" fontAlgn="ctr"/>
                      <a:r>
                        <a:rPr lang="tr-TR" sz="1050" b="0" i="0" u="none" strike="noStrike">
                          <a:solidFill>
                            <a:srgbClr val="000000"/>
                          </a:solidFill>
                          <a:effectLst/>
                          <a:latin typeface="Calibri" panose="020F0502020204030204" pitchFamily="34" charset="0"/>
                        </a:rPr>
                        <a:t>23</a:t>
                      </a:r>
                    </a:p>
                  </a:txBody>
                  <a:tcPr marL="9525" marR="9525" marT="9525" marB="0" anchor="ctr"/>
                </a:tc>
                <a:tc>
                  <a:txBody>
                    <a:bodyPr/>
                    <a:lstStyle/>
                    <a:p>
                      <a:pPr algn="l" fontAlgn="ctr"/>
                      <a:r>
                        <a:rPr lang="tr-TR" sz="1050" b="0" i="0" u="none" strike="noStrike">
                          <a:solidFill>
                            <a:srgbClr val="000000"/>
                          </a:solidFill>
                          <a:effectLst/>
                          <a:latin typeface="Calibri" panose="020F0502020204030204" pitchFamily="34" charset="0"/>
                        </a:rPr>
                        <a:t>E: 38.2030, B: 27.8490 ve E: 38.2070, B: 27.8465 </a:t>
                      </a:r>
                    </a:p>
                  </a:txBody>
                  <a:tcPr marL="9525" marR="9525" marT="9525" marB="0" anchor="ctr"/>
                </a:tc>
                <a:tc>
                  <a:txBody>
                    <a:bodyPr/>
                    <a:lstStyle/>
                    <a:p>
                      <a:pPr algn="ctr" fontAlgn="ctr"/>
                      <a:r>
                        <a:rPr lang="tr-TR" sz="105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50" b="0" i="0" u="none" strike="noStrike" dirty="0">
                          <a:solidFill>
                            <a:srgbClr val="000000"/>
                          </a:solidFill>
                          <a:effectLst/>
                          <a:latin typeface="Calibri" panose="020F0502020204030204" pitchFamily="34" charset="0"/>
                        </a:rPr>
                        <a:t>Ödemiş, Ağır ve Orta Hasarlı yapılara yönelik Genel döküm alanı</a:t>
                      </a:r>
                    </a:p>
                  </a:txBody>
                  <a:tcPr marL="9525" marR="9525" marT="9525" marB="0" anchor="ctr"/>
                </a:tc>
                <a:tc>
                  <a:txBody>
                    <a:bodyPr/>
                    <a:lstStyle/>
                    <a:p>
                      <a:pPr algn="l" fontAlgn="ctr"/>
                      <a:r>
                        <a:rPr lang="tr-TR" sz="1050" b="0" i="0" u="none" strike="noStrike">
                          <a:solidFill>
                            <a:srgbClr val="000000"/>
                          </a:solidFill>
                          <a:effectLst/>
                          <a:latin typeface="Calibri" panose="020F0502020204030204" pitchFamily="34" charset="0"/>
                        </a:rPr>
                        <a:t>Kayaköy Mah., 0 ada 2603 parsel kuzeyi ile 208, 209, 210, 215, 216 parseller</a:t>
                      </a:r>
                    </a:p>
                  </a:txBody>
                  <a:tcPr marL="9525" marR="9525" marT="9525" marB="0" anchor="ctr"/>
                </a:tc>
                <a:extLst>
                  <a:ext uri="{0D108BD9-81ED-4DB2-BD59-A6C34878D82A}">
                    <a16:rowId xmlns:a16="http://schemas.microsoft.com/office/drawing/2014/main" xmlns="" val="2353063012"/>
                  </a:ext>
                </a:extLst>
              </a:tr>
              <a:tr h="330833">
                <a:tc>
                  <a:txBody>
                    <a:bodyPr/>
                    <a:lstStyle/>
                    <a:p>
                      <a:pPr algn="ctr" fontAlgn="ctr"/>
                      <a:r>
                        <a:rPr lang="tr-TR" sz="1050" b="0" i="0" u="none" strike="noStrike">
                          <a:solidFill>
                            <a:srgbClr val="000000"/>
                          </a:solidFill>
                          <a:effectLst/>
                          <a:latin typeface="Calibri" panose="020F0502020204030204" pitchFamily="34" charset="0"/>
                        </a:rPr>
                        <a:t>24</a:t>
                      </a:r>
                    </a:p>
                  </a:txBody>
                  <a:tcPr marL="9525" marR="9525" marT="9525" marB="0" anchor="ctr"/>
                </a:tc>
                <a:tc>
                  <a:txBody>
                    <a:bodyPr/>
                    <a:lstStyle/>
                    <a:p>
                      <a:pPr algn="l" fontAlgn="ctr"/>
                      <a:r>
                        <a:rPr lang="tr-TR" sz="1050" b="0" i="0" u="none" strike="noStrike">
                          <a:solidFill>
                            <a:srgbClr val="000000"/>
                          </a:solidFill>
                          <a:effectLst/>
                          <a:latin typeface="Calibri" panose="020F0502020204030204" pitchFamily="34" charset="0"/>
                        </a:rPr>
                        <a:t>E: 38.0905, B: 28.0680 ve E: 38.0885, B: 28.0675</a:t>
                      </a:r>
                    </a:p>
                  </a:txBody>
                  <a:tcPr marL="9525" marR="9525" marT="9525" marB="0" anchor="ctr"/>
                </a:tc>
                <a:tc>
                  <a:txBody>
                    <a:bodyPr/>
                    <a:lstStyle/>
                    <a:p>
                      <a:pPr algn="ctr" fontAlgn="ctr"/>
                      <a:r>
                        <a:rPr lang="tr-TR" sz="105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50" b="0" i="0" u="none" strike="noStrike">
                          <a:solidFill>
                            <a:srgbClr val="000000"/>
                          </a:solidFill>
                          <a:effectLst/>
                          <a:latin typeface="Calibri" panose="020F0502020204030204" pitchFamily="34" charset="0"/>
                        </a:rPr>
                        <a:t>Ödemiş, Ağır ve Orta Hasarlı yapılara yönelik Genel döküm alanı</a:t>
                      </a:r>
                    </a:p>
                  </a:txBody>
                  <a:tcPr marL="9525" marR="9525" marT="9525" marB="0" anchor="ctr"/>
                </a:tc>
                <a:tc>
                  <a:txBody>
                    <a:bodyPr/>
                    <a:lstStyle/>
                    <a:p>
                      <a:pPr algn="l" fontAlgn="ctr"/>
                      <a:r>
                        <a:rPr lang="it-IT" sz="1050" b="0" i="0" u="none" strike="noStrike" dirty="0">
                          <a:solidFill>
                            <a:srgbClr val="000000"/>
                          </a:solidFill>
                          <a:effectLst/>
                          <a:latin typeface="Calibri" panose="020F0502020204030204" pitchFamily="34" charset="0"/>
                        </a:rPr>
                        <a:t>Pirinççi Mah., 0 ada 311 parsel</a:t>
                      </a:r>
                    </a:p>
                  </a:txBody>
                  <a:tcPr marL="9525" marR="9525" marT="9525" marB="0" anchor="ctr"/>
                </a:tc>
                <a:extLst>
                  <a:ext uri="{0D108BD9-81ED-4DB2-BD59-A6C34878D82A}">
                    <a16:rowId xmlns:a16="http://schemas.microsoft.com/office/drawing/2014/main" xmlns="" val="2136675582"/>
                  </a:ext>
                </a:extLst>
              </a:tr>
              <a:tr h="330833">
                <a:tc>
                  <a:txBody>
                    <a:bodyPr/>
                    <a:lstStyle/>
                    <a:p>
                      <a:pPr algn="ctr" fontAlgn="ctr"/>
                      <a:r>
                        <a:rPr lang="tr-TR" sz="1050" b="0" i="0" u="none" strike="noStrike">
                          <a:solidFill>
                            <a:srgbClr val="000000"/>
                          </a:solidFill>
                          <a:effectLst/>
                          <a:latin typeface="Calibri" panose="020F0502020204030204" pitchFamily="34" charset="0"/>
                        </a:rPr>
                        <a:t>25</a:t>
                      </a:r>
                    </a:p>
                  </a:txBody>
                  <a:tcPr marL="9525" marR="9525" marT="9525" marB="0" anchor="ctr"/>
                </a:tc>
                <a:tc>
                  <a:txBody>
                    <a:bodyPr/>
                    <a:lstStyle/>
                    <a:p>
                      <a:pPr algn="l" fontAlgn="ctr"/>
                      <a:r>
                        <a:rPr lang="tr-TR" sz="1050" b="0" i="0" u="none" strike="noStrike">
                          <a:solidFill>
                            <a:srgbClr val="000000"/>
                          </a:solidFill>
                          <a:effectLst/>
                          <a:latin typeface="Calibri" panose="020F0502020204030204" pitchFamily="34" charset="0"/>
                        </a:rPr>
                        <a:t>E: 38.0870, B: 28.0635 ve E: 38.0880, B: 28.0655</a:t>
                      </a:r>
                    </a:p>
                  </a:txBody>
                  <a:tcPr marL="9525" marR="9525" marT="9525" marB="0" anchor="ctr"/>
                </a:tc>
                <a:tc>
                  <a:txBody>
                    <a:bodyPr/>
                    <a:lstStyle/>
                    <a:p>
                      <a:pPr algn="ctr" fontAlgn="ctr"/>
                      <a:r>
                        <a:rPr lang="tr-TR" sz="105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50" b="0" i="0" u="none" strike="noStrike">
                          <a:solidFill>
                            <a:srgbClr val="000000"/>
                          </a:solidFill>
                          <a:effectLst/>
                          <a:latin typeface="Calibri" panose="020F0502020204030204" pitchFamily="34" charset="0"/>
                        </a:rPr>
                        <a:t>Ödemiş, Ağır ve Orta Hasarlı yapılara yönelik Genel döküm alanı</a:t>
                      </a:r>
                    </a:p>
                  </a:txBody>
                  <a:tcPr marL="9525" marR="9525" marT="9525" marB="0" anchor="ctr"/>
                </a:tc>
                <a:tc>
                  <a:txBody>
                    <a:bodyPr/>
                    <a:lstStyle/>
                    <a:p>
                      <a:pPr algn="l" fontAlgn="ctr"/>
                      <a:r>
                        <a:rPr lang="tr-TR" sz="1050" b="0" i="0" u="none" strike="noStrike" dirty="0">
                          <a:solidFill>
                            <a:srgbClr val="000000"/>
                          </a:solidFill>
                          <a:effectLst/>
                          <a:latin typeface="Calibri" panose="020F0502020204030204" pitchFamily="34" charset="0"/>
                        </a:rPr>
                        <a:t>Pirinççi Mah., 244 ada 10 parsel ve civarında bulunan 42, 43, 44, 47, 48, 60, 61, 62, 63, 64, 68 ve 70 parseller</a:t>
                      </a:r>
                    </a:p>
                  </a:txBody>
                  <a:tcPr marL="9525" marR="9525" marT="9525" marB="0" anchor="ctr"/>
                </a:tc>
                <a:extLst>
                  <a:ext uri="{0D108BD9-81ED-4DB2-BD59-A6C34878D82A}">
                    <a16:rowId xmlns:a16="http://schemas.microsoft.com/office/drawing/2014/main" xmlns="" val="4051939734"/>
                  </a:ext>
                </a:extLst>
              </a:tr>
              <a:tr h="330833">
                <a:tc>
                  <a:txBody>
                    <a:bodyPr/>
                    <a:lstStyle/>
                    <a:p>
                      <a:pPr algn="ctr" fontAlgn="ctr"/>
                      <a:r>
                        <a:rPr lang="tr-TR" sz="1050" b="0" i="0" u="none" strike="noStrike">
                          <a:solidFill>
                            <a:srgbClr val="000000"/>
                          </a:solidFill>
                          <a:effectLst/>
                          <a:latin typeface="Calibri" panose="020F0502020204030204" pitchFamily="34" charset="0"/>
                        </a:rPr>
                        <a:t>26</a:t>
                      </a:r>
                    </a:p>
                  </a:txBody>
                  <a:tcPr marL="9525" marR="9525" marT="9525" marB="0" anchor="ctr"/>
                </a:tc>
                <a:tc>
                  <a:txBody>
                    <a:bodyPr/>
                    <a:lstStyle/>
                    <a:p>
                      <a:pPr algn="l" fontAlgn="ctr"/>
                      <a:r>
                        <a:rPr lang="tr-TR" sz="1050" b="0" i="0" u="none" strike="noStrike">
                          <a:solidFill>
                            <a:srgbClr val="000000"/>
                          </a:solidFill>
                          <a:effectLst/>
                          <a:latin typeface="Calibri" panose="020F0502020204030204" pitchFamily="34" charset="0"/>
                        </a:rPr>
                        <a:t>E: 38.2660, B: 28.0245 ve E: 38.2650, B: 28.0275</a:t>
                      </a:r>
                    </a:p>
                  </a:txBody>
                  <a:tcPr marL="9525" marR="9525" marT="9525" marB="0" anchor="ctr"/>
                </a:tc>
                <a:tc>
                  <a:txBody>
                    <a:bodyPr/>
                    <a:lstStyle/>
                    <a:p>
                      <a:pPr algn="ctr" fontAlgn="ctr"/>
                      <a:r>
                        <a:rPr lang="tr-TR" sz="105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50" b="0" i="0" u="none" strike="noStrike">
                          <a:solidFill>
                            <a:srgbClr val="000000"/>
                          </a:solidFill>
                          <a:effectLst/>
                          <a:latin typeface="Calibri" panose="020F0502020204030204" pitchFamily="34" charset="0"/>
                        </a:rPr>
                        <a:t>Ödemiş, Ağır ve Orta Hasarlı yapılara yönelik Genel döküm alanı</a:t>
                      </a:r>
                    </a:p>
                  </a:txBody>
                  <a:tcPr marL="9525" marR="9525" marT="9525" marB="0" anchor="ctr"/>
                </a:tc>
                <a:tc>
                  <a:txBody>
                    <a:bodyPr/>
                    <a:lstStyle/>
                    <a:p>
                      <a:pPr algn="l" fontAlgn="ctr"/>
                      <a:r>
                        <a:rPr lang="tr-TR" sz="1050" b="0" i="0" u="none" strike="noStrike" dirty="0">
                          <a:solidFill>
                            <a:srgbClr val="000000"/>
                          </a:solidFill>
                          <a:effectLst/>
                          <a:latin typeface="Calibri" panose="020F0502020204030204" pitchFamily="34" charset="0"/>
                        </a:rPr>
                        <a:t>Oğuzlar Mah., 102 ada 1 parsel içerisi</a:t>
                      </a:r>
                    </a:p>
                  </a:txBody>
                  <a:tcPr marL="9525" marR="9525" marT="9525" marB="0" anchor="ctr"/>
                </a:tc>
                <a:extLst>
                  <a:ext uri="{0D108BD9-81ED-4DB2-BD59-A6C34878D82A}">
                    <a16:rowId xmlns:a16="http://schemas.microsoft.com/office/drawing/2014/main" xmlns="" val="1149688489"/>
                  </a:ext>
                </a:extLst>
              </a:tr>
            </a:tbl>
          </a:graphicData>
        </a:graphic>
      </p:graphicFrame>
      <p:pic>
        <p:nvPicPr>
          <p:cNvPr id="7" name="Resim 6">
            <a:extLst>
              <a:ext uri="{FF2B5EF4-FFF2-40B4-BE49-F238E27FC236}">
                <a16:creationId xmlns:a16="http://schemas.microsoft.com/office/drawing/2014/main" xmlns="" id="{DD04CF9D-116E-4631-B3C6-180B1B677E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0571"/>
          <a:stretch/>
        </p:blipFill>
        <p:spPr>
          <a:xfrm>
            <a:off x="0" y="0"/>
            <a:ext cx="12192001" cy="1330462"/>
          </a:xfrm>
          <a:prstGeom prst="rect">
            <a:avLst/>
          </a:prstGeom>
        </p:spPr>
      </p:pic>
      <p:pic>
        <p:nvPicPr>
          <p:cNvPr id="8" name="Resim 7">
            <a:extLst>
              <a:ext uri="{FF2B5EF4-FFF2-40B4-BE49-F238E27FC236}">
                <a16:creationId xmlns:a16="http://schemas.microsoft.com/office/drawing/2014/main" xmlns="" id="{45427D34-CE9C-4D75-A34F-C8D413FCB3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9" name="Dikdörtgen 8">
            <a:extLst>
              <a:ext uri="{FF2B5EF4-FFF2-40B4-BE49-F238E27FC236}">
                <a16:creationId xmlns:a16="http://schemas.microsoft.com/office/drawing/2014/main" xmlns="" id="{18660A7C-ABC5-404B-B401-8A31A8B56D06}"/>
              </a:ext>
            </a:extLst>
          </p:cNvPr>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834913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AC498815-DA7C-4665-B0E8-FB93619EEB42}"/>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xmlns="" id="{F8736EC0-27D3-4828-BF7E-14A849ADBE50}"/>
              </a:ext>
            </a:extLst>
          </p:cNvPr>
          <p:cNvSpPr>
            <a:spLocks noGrp="1"/>
          </p:cNvSpPr>
          <p:nvPr>
            <p:ph idx="1"/>
          </p:nvPr>
        </p:nvSpPr>
        <p:spPr/>
        <p:txBody>
          <a:bodyPr/>
          <a:lstStyle/>
          <a:p>
            <a:endParaRPr lang="tr-TR"/>
          </a:p>
        </p:txBody>
      </p:sp>
      <p:sp>
        <p:nvSpPr>
          <p:cNvPr id="6" name="Başlık 1">
            <a:extLst>
              <a:ext uri="{FF2B5EF4-FFF2-40B4-BE49-F238E27FC236}">
                <a16:creationId xmlns:a16="http://schemas.microsoft.com/office/drawing/2014/main" xmlns="" id="{49E994B6-BC76-466E-8F2B-699DD5B16785}"/>
              </a:ext>
            </a:extLst>
          </p:cNvPr>
          <p:cNvSpPr txBox="1">
            <a:spLocks/>
          </p:cNvSpPr>
          <p:nvPr/>
        </p:nvSpPr>
        <p:spPr>
          <a:xfrm>
            <a:off x="609600" y="2746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a:t>a</a:t>
            </a:r>
            <a:endParaRPr lang="tr-TR" dirty="0"/>
          </a:p>
        </p:txBody>
      </p:sp>
      <p:graphicFrame>
        <p:nvGraphicFramePr>
          <p:cNvPr id="7" name="Tablo 14">
            <a:extLst>
              <a:ext uri="{FF2B5EF4-FFF2-40B4-BE49-F238E27FC236}">
                <a16:creationId xmlns:a16="http://schemas.microsoft.com/office/drawing/2014/main" xmlns="" id="{FA5B2F5D-6FBB-4CE6-8A4A-2F7D56658D4E}"/>
              </a:ext>
            </a:extLst>
          </p:cNvPr>
          <p:cNvGraphicFramePr>
            <a:graphicFrameLocks/>
          </p:cNvGraphicFramePr>
          <p:nvPr>
            <p:extLst>
              <p:ext uri="{D42A27DB-BD31-4B8C-83A1-F6EECF244321}">
                <p14:modId xmlns:p14="http://schemas.microsoft.com/office/powerpoint/2010/main" val="3569065530"/>
              </p:ext>
            </p:extLst>
          </p:nvPr>
        </p:nvGraphicFramePr>
        <p:xfrm>
          <a:off x="609600" y="1532663"/>
          <a:ext cx="10972800" cy="5136699"/>
        </p:xfrm>
        <a:graphic>
          <a:graphicData uri="http://schemas.openxmlformats.org/drawingml/2006/table">
            <a:tbl>
              <a:tblPr firstRow="1" bandRow="1">
                <a:tableStyleId>{5C22544A-7EE6-4342-B048-85BDC9FD1C3A}</a:tableStyleId>
              </a:tblPr>
              <a:tblGrid>
                <a:gridCol w="589856">
                  <a:extLst>
                    <a:ext uri="{9D8B030D-6E8A-4147-A177-3AD203B41FA5}">
                      <a16:colId xmlns:a16="http://schemas.microsoft.com/office/drawing/2014/main" xmlns="" val="3466067953"/>
                    </a:ext>
                  </a:extLst>
                </a:gridCol>
                <a:gridCol w="2088232">
                  <a:extLst>
                    <a:ext uri="{9D8B030D-6E8A-4147-A177-3AD203B41FA5}">
                      <a16:colId xmlns:a16="http://schemas.microsoft.com/office/drawing/2014/main" xmlns="" val="418510681"/>
                    </a:ext>
                  </a:extLst>
                </a:gridCol>
                <a:gridCol w="864096">
                  <a:extLst>
                    <a:ext uri="{9D8B030D-6E8A-4147-A177-3AD203B41FA5}">
                      <a16:colId xmlns:a16="http://schemas.microsoft.com/office/drawing/2014/main" xmlns="" val="3001954456"/>
                    </a:ext>
                  </a:extLst>
                </a:gridCol>
                <a:gridCol w="3312368">
                  <a:extLst>
                    <a:ext uri="{9D8B030D-6E8A-4147-A177-3AD203B41FA5}">
                      <a16:colId xmlns:a16="http://schemas.microsoft.com/office/drawing/2014/main" xmlns="" val="1138427644"/>
                    </a:ext>
                  </a:extLst>
                </a:gridCol>
                <a:gridCol w="4118248">
                  <a:extLst>
                    <a:ext uri="{9D8B030D-6E8A-4147-A177-3AD203B41FA5}">
                      <a16:colId xmlns:a16="http://schemas.microsoft.com/office/drawing/2014/main" xmlns="" val="2692945005"/>
                    </a:ext>
                  </a:extLst>
                </a:gridCol>
              </a:tblGrid>
              <a:tr h="286363">
                <a:tc>
                  <a:txBody>
                    <a:bodyPr/>
                    <a:lstStyle/>
                    <a:p>
                      <a:pPr algn="ctr" fontAlgn="ctr"/>
                      <a:r>
                        <a:rPr lang="tr-TR" sz="1100" b="1" i="0" u="none" strike="noStrike" dirty="0">
                          <a:solidFill>
                            <a:srgbClr val="000000"/>
                          </a:solidFill>
                          <a:effectLst/>
                          <a:latin typeface="Calibri" panose="020F0502020204030204" pitchFamily="34" charset="0"/>
                        </a:rPr>
                        <a:t>Sıra No</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Coğrafi Koordinatlar (Temsili)</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İl</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İlçe - Tanım </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Açıklamalar (Mahalle, ada/parsel)</a:t>
                      </a:r>
                    </a:p>
                  </a:txBody>
                  <a:tcPr marL="9525" marR="9525" marT="9525" marB="0" anchor="ctr"/>
                </a:tc>
                <a:extLst>
                  <a:ext uri="{0D108BD9-81ED-4DB2-BD59-A6C34878D82A}">
                    <a16:rowId xmlns:a16="http://schemas.microsoft.com/office/drawing/2014/main" xmlns="" val="929257"/>
                  </a:ext>
                </a:extLst>
              </a:tr>
              <a:tr h="330833">
                <a:tc>
                  <a:txBody>
                    <a:bodyPr/>
                    <a:lstStyle/>
                    <a:p>
                      <a:pPr algn="ctr" fontAlgn="ctr"/>
                      <a:r>
                        <a:rPr lang="tr-TR" sz="1000" b="0" i="0" u="none" strike="noStrike" dirty="0">
                          <a:solidFill>
                            <a:srgbClr val="000000"/>
                          </a:solidFill>
                          <a:effectLst/>
                          <a:latin typeface="Calibri" panose="020F0502020204030204" pitchFamily="34" charset="0"/>
                        </a:rPr>
                        <a:t>27</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38.2160, B: 28.0710 ve E: 38.2145, B: 28.0710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Ödemiş, Ağır ve Orta Hasarlı yapılara yönelik Genel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Gerçekli Mah., 101 ada 1 parsel içerisi</a:t>
                      </a:r>
                    </a:p>
                  </a:txBody>
                  <a:tcPr marL="9525" marR="9525" marT="9525" marB="0" anchor="ctr"/>
                </a:tc>
                <a:extLst>
                  <a:ext uri="{0D108BD9-81ED-4DB2-BD59-A6C34878D82A}">
                    <a16:rowId xmlns:a16="http://schemas.microsoft.com/office/drawing/2014/main" xmlns="" val="660456480"/>
                  </a:ext>
                </a:extLst>
              </a:tr>
              <a:tr h="330833">
                <a:tc>
                  <a:txBody>
                    <a:bodyPr/>
                    <a:lstStyle/>
                    <a:p>
                      <a:pPr algn="ctr" fontAlgn="ctr"/>
                      <a:r>
                        <a:rPr lang="tr-TR" sz="1000" b="0" i="0" u="none" strike="noStrike">
                          <a:solidFill>
                            <a:srgbClr val="000000"/>
                          </a:solidFill>
                          <a:effectLst/>
                          <a:latin typeface="Calibri" panose="020F0502020204030204" pitchFamily="34" charset="0"/>
                        </a:rPr>
                        <a:t>28</a:t>
                      </a:r>
                    </a:p>
                  </a:txBody>
                  <a:tcPr marL="9525" marR="9525" marT="9525" marB="0" anchor="ctr"/>
                </a:tc>
                <a:tc>
                  <a:txBody>
                    <a:bodyPr/>
                    <a:lstStyle/>
                    <a:p>
                      <a:pPr algn="l" fontAlgn="ctr"/>
                      <a:r>
                        <a:rPr lang="tr-TR" sz="1000" b="0" i="0" u="none" strike="noStrike" dirty="0">
                          <a:solidFill>
                            <a:srgbClr val="000000"/>
                          </a:solidFill>
                          <a:effectLst/>
                          <a:latin typeface="Calibri" panose="020F0502020204030204" pitchFamily="34" charset="0"/>
                        </a:rPr>
                        <a:t>E: 38.1900, B: 27.7060 ve E: 38.1915, B: 27.7070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Bayındır, Yıkık ve Acil Yıkılacak yapılara yönelik Kriminal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Buruncuk Mahallesi, 156 ada 36 parsel güneyi,</a:t>
                      </a:r>
                    </a:p>
                  </a:txBody>
                  <a:tcPr marL="9525" marR="9525" marT="9525" marB="0" anchor="ctr"/>
                </a:tc>
                <a:extLst>
                  <a:ext uri="{0D108BD9-81ED-4DB2-BD59-A6C34878D82A}">
                    <a16:rowId xmlns:a16="http://schemas.microsoft.com/office/drawing/2014/main" xmlns="" val="4078667172"/>
                  </a:ext>
                </a:extLst>
              </a:tr>
              <a:tr h="525163">
                <a:tc>
                  <a:txBody>
                    <a:bodyPr/>
                    <a:lstStyle/>
                    <a:p>
                      <a:pPr algn="ctr" fontAlgn="ctr"/>
                      <a:r>
                        <a:rPr lang="tr-TR" sz="1000" b="0" i="0" u="none" strike="noStrike">
                          <a:solidFill>
                            <a:srgbClr val="000000"/>
                          </a:solidFill>
                          <a:effectLst/>
                          <a:latin typeface="Calibri" panose="020F0502020204030204" pitchFamily="34" charset="0"/>
                        </a:rPr>
                        <a:t>29</a:t>
                      </a:r>
                    </a:p>
                  </a:txBody>
                  <a:tcPr marL="9525" marR="9525" marT="9525" marB="0" anchor="ctr"/>
                </a:tc>
                <a:tc>
                  <a:txBody>
                    <a:bodyPr/>
                    <a:lstStyle/>
                    <a:p>
                      <a:pPr algn="l" fontAlgn="ctr"/>
                      <a:r>
                        <a:rPr lang="tr-TR" sz="1000" b="0" i="0" u="none" strike="noStrike" dirty="0">
                          <a:solidFill>
                            <a:srgbClr val="000000"/>
                          </a:solidFill>
                          <a:effectLst/>
                          <a:latin typeface="Calibri" panose="020F0502020204030204" pitchFamily="34" charset="0"/>
                        </a:rPr>
                        <a:t>E: 38.1900, B: 27.7053 ve E: 38.1925, B: 27.7060 </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Bayındır, Yıkık ve Acil Yıkılacak yapılara yönelik Kriminal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Yakacık Mahallesi, 151 ada 49 parsel</a:t>
                      </a:r>
                    </a:p>
                  </a:txBody>
                  <a:tcPr marL="9525" marR="9525" marT="9525" marB="0" anchor="ctr"/>
                </a:tc>
                <a:extLst>
                  <a:ext uri="{0D108BD9-81ED-4DB2-BD59-A6C34878D82A}">
                    <a16:rowId xmlns:a16="http://schemas.microsoft.com/office/drawing/2014/main" xmlns="" val="1680906691"/>
                  </a:ext>
                </a:extLst>
              </a:tr>
              <a:tr h="525163">
                <a:tc>
                  <a:txBody>
                    <a:bodyPr/>
                    <a:lstStyle/>
                    <a:p>
                      <a:pPr algn="ctr" fontAlgn="ctr"/>
                      <a:r>
                        <a:rPr lang="tr-TR" sz="1000" b="0" i="0" u="none" strike="noStrike">
                          <a:solidFill>
                            <a:srgbClr val="000000"/>
                          </a:solidFill>
                          <a:effectLst/>
                          <a:latin typeface="Calibri" panose="020F0502020204030204" pitchFamily="34" charset="0"/>
                        </a:rPr>
                        <a:t>30</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38.1920, B: 27.7070 ve E: 38.1940, B: 27.7085</a:t>
                      </a:r>
                    </a:p>
                  </a:txBody>
                  <a:tcPr marL="9525" marR="9525" marT="9525" marB="0" anchor="ctr"/>
                </a:tc>
                <a:tc>
                  <a:txBody>
                    <a:bodyPr/>
                    <a:lstStyle/>
                    <a:p>
                      <a:pPr algn="ctr" fontAlgn="ctr"/>
                      <a:r>
                        <a:rPr lang="tr-TR" sz="1000" b="0" i="0" u="none" strike="noStrike" dirty="0">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Bayındır, Ağır ve Orta Hasarlı yapılara yönelik Genel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Buruncuk Mahallesi, 156 ada 36 parsel kuzeyi</a:t>
                      </a:r>
                    </a:p>
                  </a:txBody>
                  <a:tcPr marL="9525" marR="9525" marT="9525" marB="0" anchor="ctr"/>
                </a:tc>
                <a:extLst>
                  <a:ext uri="{0D108BD9-81ED-4DB2-BD59-A6C34878D82A}">
                    <a16:rowId xmlns:a16="http://schemas.microsoft.com/office/drawing/2014/main" xmlns="" val="3897602768"/>
                  </a:ext>
                </a:extLst>
              </a:tr>
              <a:tr h="330833">
                <a:tc>
                  <a:txBody>
                    <a:bodyPr/>
                    <a:lstStyle/>
                    <a:p>
                      <a:pPr algn="ctr" fontAlgn="ctr"/>
                      <a:r>
                        <a:rPr lang="tr-TR" sz="1000" b="0" i="0" u="none" strike="noStrike">
                          <a:solidFill>
                            <a:srgbClr val="000000"/>
                          </a:solidFill>
                          <a:effectLst/>
                          <a:latin typeface="Calibri" panose="020F0502020204030204" pitchFamily="34" charset="0"/>
                        </a:rPr>
                        <a:t>31</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38.1875, B: 27.7645 ve E: 38.1895, B: 27.7640 </a:t>
                      </a:r>
                    </a:p>
                  </a:txBody>
                  <a:tcPr marL="9525" marR="9525" marT="9525" marB="0" anchor="ctr"/>
                </a:tc>
                <a:tc>
                  <a:txBody>
                    <a:bodyPr/>
                    <a:lstStyle/>
                    <a:p>
                      <a:pPr algn="ctr" fontAlgn="ctr"/>
                      <a:r>
                        <a:rPr lang="tr-TR" sz="1000" b="0" i="0" u="none" strike="noStrike" dirty="0">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Bayındır, Ağır ve Orta Hasarlı yapılara yönelik Genel döküm alanı</a:t>
                      </a:r>
                    </a:p>
                  </a:txBody>
                  <a:tcPr marL="9525" marR="9525" marT="9525" marB="0" anchor="ctr"/>
                </a:tc>
                <a:tc>
                  <a:txBody>
                    <a:bodyPr/>
                    <a:lstStyle/>
                    <a:p>
                      <a:pPr algn="l" fontAlgn="ctr"/>
                      <a:r>
                        <a:rPr lang="tr-TR" sz="1000" b="0" i="0" u="none" strike="noStrike" dirty="0">
                          <a:solidFill>
                            <a:srgbClr val="000000"/>
                          </a:solidFill>
                          <a:effectLst/>
                          <a:latin typeface="Calibri" panose="020F0502020204030204" pitchFamily="34" charset="0"/>
                        </a:rPr>
                        <a:t>Pınarlı Mahallesi, 101 ada 1 parsel güneyi</a:t>
                      </a:r>
                    </a:p>
                  </a:txBody>
                  <a:tcPr marL="9525" marR="9525" marT="9525" marB="0" anchor="ctr"/>
                </a:tc>
                <a:extLst>
                  <a:ext uri="{0D108BD9-81ED-4DB2-BD59-A6C34878D82A}">
                    <a16:rowId xmlns:a16="http://schemas.microsoft.com/office/drawing/2014/main" xmlns="" val="3542295045"/>
                  </a:ext>
                </a:extLst>
              </a:tr>
              <a:tr h="491680">
                <a:tc>
                  <a:txBody>
                    <a:bodyPr/>
                    <a:lstStyle/>
                    <a:p>
                      <a:pPr algn="ctr" fontAlgn="ctr"/>
                      <a:r>
                        <a:rPr lang="tr-TR" sz="1000" b="0" i="0" u="none" strike="noStrike">
                          <a:solidFill>
                            <a:srgbClr val="000000"/>
                          </a:solidFill>
                          <a:effectLst/>
                          <a:latin typeface="Calibri" panose="020F0502020204030204" pitchFamily="34" charset="0"/>
                        </a:rPr>
                        <a:t>32</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38.6640, B: 26.7790 ve E: 38.6620, B: 26.7830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dirty="0">
                          <a:solidFill>
                            <a:srgbClr val="000000"/>
                          </a:solidFill>
                          <a:effectLst/>
                          <a:latin typeface="Calibri" panose="020F0502020204030204" pitchFamily="34" charset="0"/>
                        </a:rPr>
                        <a:t>Foça, Yıkık ve Acil Yıkılacak yapılara yönelik </a:t>
                      </a:r>
                      <a:r>
                        <a:rPr lang="tr-TR" sz="1000" b="0" i="0" u="none" strike="noStrike" dirty="0" err="1">
                          <a:solidFill>
                            <a:srgbClr val="000000"/>
                          </a:solidFill>
                          <a:effectLst/>
                          <a:latin typeface="Calibri" panose="020F0502020204030204" pitchFamily="34" charset="0"/>
                        </a:rPr>
                        <a:t>Kriminal</a:t>
                      </a:r>
                      <a:r>
                        <a:rPr lang="tr-TR" sz="1000" b="0" i="0" u="none" strike="noStrike" dirty="0">
                          <a:solidFill>
                            <a:srgbClr val="000000"/>
                          </a:solidFill>
                          <a:effectLst/>
                          <a:latin typeface="Calibri" panose="020F0502020204030204" pitchFamily="34" charset="0"/>
                        </a:rPr>
                        <a:t>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Fevzipaşa Mah., 167 ada 24 parsel doğusu</a:t>
                      </a:r>
                    </a:p>
                  </a:txBody>
                  <a:tcPr marL="9525" marR="9525" marT="9525" marB="0" anchor="ctr"/>
                </a:tc>
                <a:extLst>
                  <a:ext uri="{0D108BD9-81ED-4DB2-BD59-A6C34878D82A}">
                    <a16:rowId xmlns:a16="http://schemas.microsoft.com/office/drawing/2014/main" xmlns="" val="3241869187"/>
                  </a:ext>
                </a:extLst>
              </a:tr>
              <a:tr h="330833">
                <a:tc>
                  <a:txBody>
                    <a:bodyPr/>
                    <a:lstStyle/>
                    <a:p>
                      <a:pPr algn="ctr" fontAlgn="ctr"/>
                      <a:r>
                        <a:rPr lang="tr-TR" sz="1000" b="0" i="0" u="none" strike="noStrike">
                          <a:solidFill>
                            <a:srgbClr val="000000"/>
                          </a:solidFill>
                          <a:effectLst/>
                          <a:latin typeface="Calibri" panose="020F0502020204030204" pitchFamily="34" charset="0"/>
                        </a:rPr>
                        <a:t>33</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38.7355, B: 26.8400 ve E: 38.7345, B: 26.8405 </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Foça, Yıkık ve Acil Yıkılacak yapılara yönelik Kriminal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Yenifoça – Mustafa Kemal Atatürk Mah., 514130 ada 3783 parsel kuzeyi</a:t>
                      </a:r>
                    </a:p>
                  </a:txBody>
                  <a:tcPr marL="9525" marR="9525" marT="9525" marB="0" anchor="ctr"/>
                </a:tc>
                <a:extLst>
                  <a:ext uri="{0D108BD9-81ED-4DB2-BD59-A6C34878D82A}">
                    <a16:rowId xmlns:a16="http://schemas.microsoft.com/office/drawing/2014/main" xmlns="" val="1023469355"/>
                  </a:ext>
                </a:extLst>
              </a:tr>
              <a:tr h="330833">
                <a:tc>
                  <a:txBody>
                    <a:bodyPr/>
                    <a:lstStyle/>
                    <a:p>
                      <a:pPr algn="ctr" fontAlgn="ctr"/>
                      <a:r>
                        <a:rPr lang="tr-TR" sz="1000" b="0" i="0" u="none" strike="noStrike">
                          <a:solidFill>
                            <a:srgbClr val="000000"/>
                          </a:solidFill>
                          <a:effectLst/>
                          <a:latin typeface="Calibri" panose="020F0502020204030204" pitchFamily="34" charset="0"/>
                        </a:rPr>
                        <a:t>34</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38.6640, B: 26.7775 ve E: 38.6610, B: 26.7770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Foça, Ağır ve Orta Hasarlı yapılara yönelik Genel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Foça ilçesi, Fevzipaşa Mahallesi, 167 ada 24 parsel orta bölümü</a:t>
                      </a:r>
                    </a:p>
                  </a:txBody>
                  <a:tcPr marL="9525" marR="9525" marT="9525" marB="0" anchor="ctr"/>
                </a:tc>
                <a:extLst>
                  <a:ext uri="{0D108BD9-81ED-4DB2-BD59-A6C34878D82A}">
                    <a16:rowId xmlns:a16="http://schemas.microsoft.com/office/drawing/2014/main" xmlns="" val="696266315"/>
                  </a:ext>
                </a:extLst>
              </a:tr>
              <a:tr h="330833">
                <a:tc>
                  <a:txBody>
                    <a:bodyPr/>
                    <a:lstStyle/>
                    <a:p>
                      <a:pPr algn="ctr" fontAlgn="ctr"/>
                      <a:r>
                        <a:rPr lang="tr-TR" sz="1000" b="0" i="0" u="none" strike="noStrike">
                          <a:solidFill>
                            <a:srgbClr val="000000"/>
                          </a:solidFill>
                          <a:effectLst/>
                          <a:latin typeface="Calibri" panose="020F0502020204030204" pitchFamily="34" charset="0"/>
                        </a:rPr>
                        <a:t>35</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38.7320, B: 26.8400 ve E: 38.7345, B: 26.8400 </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dirty="0">
                          <a:solidFill>
                            <a:srgbClr val="000000"/>
                          </a:solidFill>
                          <a:effectLst/>
                          <a:latin typeface="Calibri" panose="020F0502020204030204" pitchFamily="34" charset="0"/>
                        </a:rPr>
                        <a:t>Foça, Ağır ve Orta Hasarlı yapılara yönelik Genel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Yenifoça – Mustafa Kemal Atatürk Mah., 514130 ada 3783 parsel güneyi</a:t>
                      </a:r>
                    </a:p>
                  </a:txBody>
                  <a:tcPr marL="9525" marR="9525" marT="9525" marB="0" anchor="ctr"/>
                </a:tc>
                <a:extLst>
                  <a:ext uri="{0D108BD9-81ED-4DB2-BD59-A6C34878D82A}">
                    <a16:rowId xmlns:a16="http://schemas.microsoft.com/office/drawing/2014/main" xmlns="" val="1573050061"/>
                  </a:ext>
                </a:extLst>
              </a:tr>
              <a:tr h="330833">
                <a:tc>
                  <a:txBody>
                    <a:bodyPr/>
                    <a:lstStyle/>
                    <a:p>
                      <a:pPr algn="ctr" fontAlgn="ctr"/>
                      <a:r>
                        <a:rPr lang="tr-TR" sz="1000" b="0" i="0" u="none" strike="noStrike">
                          <a:solidFill>
                            <a:srgbClr val="000000"/>
                          </a:solidFill>
                          <a:effectLst/>
                          <a:latin typeface="Calibri" panose="020F0502020204030204" pitchFamily="34" charset="0"/>
                        </a:rPr>
                        <a:t>36</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38.6010, B: 27.1240 ve E: 38.6030, B: 27.1260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Menemen, Yıkık ve Acil Yıkılacak yapılara yönelik Kriminal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Yahşelli Mahallesi, 194 ada 43 parsel güneyi</a:t>
                      </a:r>
                    </a:p>
                  </a:txBody>
                  <a:tcPr marL="9525" marR="9525" marT="9525" marB="0" anchor="ctr"/>
                </a:tc>
                <a:extLst>
                  <a:ext uri="{0D108BD9-81ED-4DB2-BD59-A6C34878D82A}">
                    <a16:rowId xmlns:a16="http://schemas.microsoft.com/office/drawing/2014/main" xmlns="" val="2353063012"/>
                  </a:ext>
                </a:extLst>
              </a:tr>
              <a:tr h="330833">
                <a:tc>
                  <a:txBody>
                    <a:bodyPr/>
                    <a:lstStyle/>
                    <a:p>
                      <a:pPr algn="ctr" fontAlgn="ctr"/>
                      <a:r>
                        <a:rPr lang="tr-TR" sz="1000" b="0" i="0" u="none" strike="noStrike">
                          <a:solidFill>
                            <a:srgbClr val="000000"/>
                          </a:solidFill>
                          <a:effectLst/>
                          <a:latin typeface="Calibri" panose="020F0502020204030204" pitchFamily="34" charset="0"/>
                        </a:rPr>
                        <a:t>37</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38.6115, B: 27.1140 ve E: 38.6130, B: 27.1160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Menemen, Yıkık ve Acil Yıkılacak yapılara yönelik Kriminal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Yahşelli Mahallesi, 176 ada 1 parsel güneyi</a:t>
                      </a:r>
                    </a:p>
                  </a:txBody>
                  <a:tcPr marL="9525" marR="9525" marT="9525" marB="0" anchor="ctr"/>
                </a:tc>
                <a:extLst>
                  <a:ext uri="{0D108BD9-81ED-4DB2-BD59-A6C34878D82A}">
                    <a16:rowId xmlns:a16="http://schemas.microsoft.com/office/drawing/2014/main" xmlns="" val="2136675582"/>
                  </a:ext>
                </a:extLst>
              </a:tr>
              <a:tr h="330833">
                <a:tc>
                  <a:txBody>
                    <a:bodyPr/>
                    <a:lstStyle/>
                    <a:p>
                      <a:pPr algn="ctr" fontAlgn="ctr"/>
                      <a:r>
                        <a:rPr lang="tr-TR" sz="1000" b="0" i="0" u="none" strike="noStrike">
                          <a:solidFill>
                            <a:srgbClr val="000000"/>
                          </a:solidFill>
                          <a:effectLst/>
                          <a:latin typeface="Calibri" panose="020F0502020204030204" pitchFamily="34" charset="0"/>
                        </a:rPr>
                        <a:t>38</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38.5655, B: 27.0635 ve E: 38.5635, B: 27.0640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dirty="0">
                          <a:solidFill>
                            <a:srgbClr val="000000"/>
                          </a:solidFill>
                          <a:effectLst/>
                          <a:latin typeface="Calibri" panose="020F0502020204030204" pitchFamily="34" charset="0"/>
                        </a:rPr>
                        <a:t>Menemen, Ağır ve Orta Hasarlı yapılara yönelik Genel döküm alanı</a:t>
                      </a:r>
                    </a:p>
                  </a:txBody>
                  <a:tcPr marL="9525" marR="9525" marT="9525" marB="0" anchor="ctr"/>
                </a:tc>
                <a:tc>
                  <a:txBody>
                    <a:bodyPr/>
                    <a:lstStyle/>
                    <a:p>
                      <a:pPr algn="l" fontAlgn="ctr"/>
                      <a:r>
                        <a:rPr lang="tr-TR" sz="1000" b="0" i="0" u="none" strike="noStrike" dirty="0" err="1">
                          <a:solidFill>
                            <a:srgbClr val="000000"/>
                          </a:solidFill>
                          <a:effectLst/>
                          <a:latin typeface="Calibri" panose="020F0502020204030204" pitchFamily="34" charset="0"/>
                        </a:rPr>
                        <a:t>Koyundere</a:t>
                      </a:r>
                      <a:r>
                        <a:rPr lang="tr-TR" sz="1000" b="0" i="0" u="none" strike="noStrike" dirty="0">
                          <a:solidFill>
                            <a:srgbClr val="000000"/>
                          </a:solidFill>
                          <a:effectLst/>
                          <a:latin typeface="Calibri" panose="020F0502020204030204" pitchFamily="34" charset="0"/>
                        </a:rPr>
                        <a:t> Mah., 4563 ada 1 parsel</a:t>
                      </a:r>
                    </a:p>
                  </a:txBody>
                  <a:tcPr marL="9525" marR="9525" marT="9525" marB="0" anchor="ctr"/>
                </a:tc>
                <a:extLst>
                  <a:ext uri="{0D108BD9-81ED-4DB2-BD59-A6C34878D82A}">
                    <a16:rowId xmlns:a16="http://schemas.microsoft.com/office/drawing/2014/main" xmlns="" val="4051939734"/>
                  </a:ext>
                </a:extLst>
              </a:tr>
              <a:tr h="330833">
                <a:tc>
                  <a:txBody>
                    <a:bodyPr/>
                    <a:lstStyle/>
                    <a:p>
                      <a:pPr algn="ctr" fontAlgn="ctr"/>
                      <a:r>
                        <a:rPr lang="tr-TR" sz="1000" b="0" i="0" u="none" strike="noStrike">
                          <a:solidFill>
                            <a:srgbClr val="000000"/>
                          </a:solidFill>
                          <a:effectLst/>
                          <a:latin typeface="Calibri" panose="020F0502020204030204" pitchFamily="34" charset="0"/>
                        </a:rPr>
                        <a:t>39</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38.6080, B: 27.1170 ve E: 38.6055, B: 27.1240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dirty="0">
                          <a:solidFill>
                            <a:srgbClr val="000000"/>
                          </a:solidFill>
                          <a:effectLst/>
                          <a:latin typeface="Calibri" panose="020F0502020204030204" pitchFamily="34" charset="0"/>
                        </a:rPr>
                        <a:t>Menemen, Ağır ve Orta Hasarlı yapılara yönelik Genel döküm alanı</a:t>
                      </a:r>
                    </a:p>
                  </a:txBody>
                  <a:tcPr marL="9525" marR="9525" marT="9525" marB="0" anchor="ctr"/>
                </a:tc>
                <a:tc>
                  <a:txBody>
                    <a:bodyPr/>
                    <a:lstStyle/>
                    <a:p>
                      <a:pPr algn="l" fontAlgn="ctr"/>
                      <a:r>
                        <a:rPr lang="it-IT" sz="1000" b="0" i="0" u="none" strike="noStrike" dirty="0">
                          <a:solidFill>
                            <a:srgbClr val="000000"/>
                          </a:solidFill>
                          <a:effectLst/>
                          <a:latin typeface="Calibri" panose="020F0502020204030204" pitchFamily="34" charset="0"/>
                        </a:rPr>
                        <a:t>Yahşelli Mah., 194 ada 43 parsel kuzeyi</a:t>
                      </a:r>
                    </a:p>
                  </a:txBody>
                  <a:tcPr marL="9525" marR="9525" marT="9525" marB="0" anchor="ctr"/>
                </a:tc>
                <a:extLst>
                  <a:ext uri="{0D108BD9-81ED-4DB2-BD59-A6C34878D82A}">
                    <a16:rowId xmlns:a16="http://schemas.microsoft.com/office/drawing/2014/main" xmlns="" val="1149688489"/>
                  </a:ext>
                </a:extLst>
              </a:tr>
            </a:tbl>
          </a:graphicData>
        </a:graphic>
      </p:graphicFrame>
      <p:pic>
        <p:nvPicPr>
          <p:cNvPr id="8" name="Resim 7">
            <a:extLst>
              <a:ext uri="{FF2B5EF4-FFF2-40B4-BE49-F238E27FC236}">
                <a16:creationId xmlns:a16="http://schemas.microsoft.com/office/drawing/2014/main" xmlns="" id="{00EEE621-5A41-4BEF-B041-0259693CB5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0571"/>
          <a:stretch/>
        </p:blipFill>
        <p:spPr>
          <a:xfrm>
            <a:off x="0" y="0"/>
            <a:ext cx="12192001" cy="1330462"/>
          </a:xfrm>
          <a:prstGeom prst="rect">
            <a:avLst/>
          </a:prstGeom>
        </p:spPr>
      </p:pic>
      <p:pic>
        <p:nvPicPr>
          <p:cNvPr id="9" name="Resim 8">
            <a:extLst>
              <a:ext uri="{FF2B5EF4-FFF2-40B4-BE49-F238E27FC236}">
                <a16:creationId xmlns:a16="http://schemas.microsoft.com/office/drawing/2014/main" xmlns="" id="{D2E8B73A-5190-4A31-916B-CB49FA3F4B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Dikdörtgen 9">
            <a:extLst>
              <a:ext uri="{FF2B5EF4-FFF2-40B4-BE49-F238E27FC236}">
                <a16:creationId xmlns:a16="http://schemas.microsoft.com/office/drawing/2014/main" xmlns="" id="{9ED61E94-15F1-4CF2-9B84-4AA35B6C3FEA}"/>
              </a:ext>
            </a:extLst>
          </p:cNvPr>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215762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92F83414-F07E-43E7-A8FC-AF4903413E42}"/>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xmlns="" id="{12BE32C8-6E96-4FEA-9D51-63F35A836212}"/>
              </a:ext>
            </a:extLst>
          </p:cNvPr>
          <p:cNvSpPr>
            <a:spLocks noGrp="1"/>
          </p:cNvSpPr>
          <p:nvPr>
            <p:ph idx="1"/>
          </p:nvPr>
        </p:nvSpPr>
        <p:spPr/>
        <p:txBody>
          <a:bodyPr/>
          <a:lstStyle/>
          <a:p>
            <a:endParaRPr lang="tr-TR"/>
          </a:p>
        </p:txBody>
      </p:sp>
      <p:sp>
        <p:nvSpPr>
          <p:cNvPr id="4" name="Slayt Numarası Yer Tutucusu 3">
            <a:extLst>
              <a:ext uri="{FF2B5EF4-FFF2-40B4-BE49-F238E27FC236}">
                <a16:creationId xmlns:a16="http://schemas.microsoft.com/office/drawing/2014/main" xmlns="" id="{5D2B1294-7C7C-4F15-BDBA-2C956A38AE26}"/>
              </a:ext>
            </a:extLst>
          </p:cNvPr>
          <p:cNvSpPr>
            <a:spLocks noGrp="1"/>
          </p:cNvSpPr>
          <p:nvPr>
            <p:ph type="sldNum" sz="quarter" idx="12"/>
          </p:nvPr>
        </p:nvSpPr>
        <p:spPr/>
        <p:txBody>
          <a:bodyPr/>
          <a:lstStyle/>
          <a:p>
            <a:fld id="{DC2DF7AE-E3BD-41B1-B2B6-F71BED4C81A4}" type="slidenum">
              <a:rPr lang="tr-TR" smtClean="0"/>
              <a:pPr/>
              <a:t>64</a:t>
            </a:fld>
            <a:endParaRPr lang="tr-TR"/>
          </a:p>
        </p:txBody>
      </p:sp>
      <p:sp>
        <p:nvSpPr>
          <p:cNvPr id="5" name="Başlık 1">
            <a:extLst>
              <a:ext uri="{FF2B5EF4-FFF2-40B4-BE49-F238E27FC236}">
                <a16:creationId xmlns:a16="http://schemas.microsoft.com/office/drawing/2014/main" xmlns="" id="{2B96BD72-9658-45E8-A5C4-149286A956F2}"/>
              </a:ext>
            </a:extLst>
          </p:cNvPr>
          <p:cNvSpPr txBox="1">
            <a:spLocks/>
          </p:cNvSpPr>
          <p:nvPr/>
        </p:nvSpPr>
        <p:spPr>
          <a:xfrm>
            <a:off x="609600" y="2746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a:t>a</a:t>
            </a:r>
            <a:endParaRPr lang="tr-TR" dirty="0"/>
          </a:p>
        </p:txBody>
      </p:sp>
      <p:graphicFrame>
        <p:nvGraphicFramePr>
          <p:cNvPr id="6" name="Tablo 14">
            <a:extLst>
              <a:ext uri="{FF2B5EF4-FFF2-40B4-BE49-F238E27FC236}">
                <a16:creationId xmlns:a16="http://schemas.microsoft.com/office/drawing/2014/main" xmlns="" id="{424CC38A-8B0C-47D1-B2A2-959FC2F0A99B}"/>
              </a:ext>
            </a:extLst>
          </p:cNvPr>
          <p:cNvGraphicFramePr>
            <a:graphicFrameLocks/>
          </p:cNvGraphicFramePr>
          <p:nvPr>
            <p:extLst>
              <p:ext uri="{D42A27DB-BD31-4B8C-83A1-F6EECF244321}">
                <p14:modId xmlns:p14="http://schemas.microsoft.com/office/powerpoint/2010/main" val="1533418912"/>
              </p:ext>
            </p:extLst>
          </p:nvPr>
        </p:nvGraphicFramePr>
        <p:xfrm>
          <a:off x="609600" y="1532663"/>
          <a:ext cx="10972800" cy="5272591"/>
        </p:xfrm>
        <a:graphic>
          <a:graphicData uri="http://schemas.openxmlformats.org/drawingml/2006/table">
            <a:tbl>
              <a:tblPr firstRow="1" bandRow="1">
                <a:tableStyleId>{5C22544A-7EE6-4342-B048-85BDC9FD1C3A}</a:tableStyleId>
              </a:tblPr>
              <a:tblGrid>
                <a:gridCol w="589856">
                  <a:extLst>
                    <a:ext uri="{9D8B030D-6E8A-4147-A177-3AD203B41FA5}">
                      <a16:colId xmlns:a16="http://schemas.microsoft.com/office/drawing/2014/main" xmlns="" val="3466067953"/>
                    </a:ext>
                  </a:extLst>
                </a:gridCol>
                <a:gridCol w="2088232">
                  <a:extLst>
                    <a:ext uri="{9D8B030D-6E8A-4147-A177-3AD203B41FA5}">
                      <a16:colId xmlns:a16="http://schemas.microsoft.com/office/drawing/2014/main" xmlns="" val="418510681"/>
                    </a:ext>
                  </a:extLst>
                </a:gridCol>
                <a:gridCol w="864096">
                  <a:extLst>
                    <a:ext uri="{9D8B030D-6E8A-4147-A177-3AD203B41FA5}">
                      <a16:colId xmlns:a16="http://schemas.microsoft.com/office/drawing/2014/main" xmlns="" val="3001954456"/>
                    </a:ext>
                  </a:extLst>
                </a:gridCol>
                <a:gridCol w="3312368">
                  <a:extLst>
                    <a:ext uri="{9D8B030D-6E8A-4147-A177-3AD203B41FA5}">
                      <a16:colId xmlns:a16="http://schemas.microsoft.com/office/drawing/2014/main" xmlns="" val="1138427644"/>
                    </a:ext>
                  </a:extLst>
                </a:gridCol>
                <a:gridCol w="4118248">
                  <a:extLst>
                    <a:ext uri="{9D8B030D-6E8A-4147-A177-3AD203B41FA5}">
                      <a16:colId xmlns:a16="http://schemas.microsoft.com/office/drawing/2014/main" xmlns="" val="2692945005"/>
                    </a:ext>
                  </a:extLst>
                </a:gridCol>
              </a:tblGrid>
              <a:tr h="286363">
                <a:tc>
                  <a:txBody>
                    <a:bodyPr/>
                    <a:lstStyle/>
                    <a:p>
                      <a:pPr algn="ctr" fontAlgn="ctr"/>
                      <a:r>
                        <a:rPr lang="tr-TR" sz="1100" b="1" i="0" u="none" strike="noStrike" dirty="0">
                          <a:solidFill>
                            <a:srgbClr val="000000"/>
                          </a:solidFill>
                          <a:effectLst/>
                          <a:latin typeface="Calibri" panose="020F0502020204030204" pitchFamily="34" charset="0"/>
                        </a:rPr>
                        <a:t>Sıra No</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Coğrafi Koordinatlar (Temsili)</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İl</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İlçe - Tanım </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Açıklamalar (Mahalle, ada/parsel)</a:t>
                      </a:r>
                    </a:p>
                  </a:txBody>
                  <a:tcPr marL="9525" marR="9525" marT="9525" marB="0" anchor="ctr"/>
                </a:tc>
                <a:extLst>
                  <a:ext uri="{0D108BD9-81ED-4DB2-BD59-A6C34878D82A}">
                    <a16:rowId xmlns:a16="http://schemas.microsoft.com/office/drawing/2014/main" xmlns="" val="929257"/>
                  </a:ext>
                </a:extLst>
              </a:tr>
              <a:tr h="330833">
                <a:tc>
                  <a:txBody>
                    <a:bodyPr/>
                    <a:lstStyle/>
                    <a:p>
                      <a:pPr algn="ctr" fontAlgn="ctr"/>
                      <a:r>
                        <a:rPr lang="tr-TR" sz="1000" b="0" i="0" u="none" strike="noStrike">
                          <a:solidFill>
                            <a:srgbClr val="000000"/>
                          </a:solidFill>
                          <a:effectLst/>
                          <a:latin typeface="Calibri" panose="020F0502020204030204" pitchFamily="34" charset="0"/>
                        </a:rPr>
                        <a:t>40</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38.1190, B: 27.6745 ve E: 38.1190, B: 27.6755</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Tire, Yıkık ve Acil Yıkılacak yapılara yönelik Kriminal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Karateke Mahallesi, 144 ada 23 parsel kuzeyi</a:t>
                      </a:r>
                    </a:p>
                  </a:txBody>
                  <a:tcPr marL="9525" marR="9525" marT="9525" marB="0" anchor="ctr"/>
                </a:tc>
                <a:extLst>
                  <a:ext uri="{0D108BD9-81ED-4DB2-BD59-A6C34878D82A}">
                    <a16:rowId xmlns:a16="http://schemas.microsoft.com/office/drawing/2014/main" xmlns="" val="660456480"/>
                  </a:ext>
                </a:extLst>
              </a:tr>
              <a:tr h="330833">
                <a:tc>
                  <a:txBody>
                    <a:bodyPr/>
                    <a:lstStyle/>
                    <a:p>
                      <a:pPr algn="ctr" fontAlgn="ctr"/>
                      <a:r>
                        <a:rPr lang="tr-TR" sz="1000" b="0" i="0" u="none" strike="noStrike">
                          <a:solidFill>
                            <a:srgbClr val="000000"/>
                          </a:solidFill>
                          <a:effectLst/>
                          <a:latin typeface="Calibri" panose="020F0502020204030204" pitchFamily="34" charset="0"/>
                        </a:rPr>
                        <a:t>41</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38.1150, B: 27.6735 ve E: 38.1150, B: 27.6775</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Tire, Yıkık ve Acil Yıkılacak yapılara yönelik Kriminal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Karateke Mahallesi, 123 ada 38 parsel doğusu</a:t>
                      </a:r>
                    </a:p>
                  </a:txBody>
                  <a:tcPr marL="9525" marR="9525" marT="9525" marB="0" anchor="ctr"/>
                </a:tc>
                <a:extLst>
                  <a:ext uri="{0D108BD9-81ED-4DB2-BD59-A6C34878D82A}">
                    <a16:rowId xmlns:a16="http://schemas.microsoft.com/office/drawing/2014/main" xmlns="" val="4078667172"/>
                  </a:ext>
                </a:extLst>
              </a:tr>
              <a:tr h="525163">
                <a:tc>
                  <a:txBody>
                    <a:bodyPr/>
                    <a:lstStyle/>
                    <a:p>
                      <a:pPr algn="ctr" fontAlgn="ctr"/>
                      <a:r>
                        <a:rPr lang="tr-TR" sz="1000" b="0" i="0" u="none" strike="noStrike">
                          <a:solidFill>
                            <a:srgbClr val="000000"/>
                          </a:solidFill>
                          <a:effectLst/>
                          <a:latin typeface="Calibri" panose="020F0502020204030204" pitchFamily="34" charset="0"/>
                        </a:rPr>
                        <a:t>42</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38.1185, B: 27.6720 ve E: 38.1155, B: 27.6720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Tire, Ağır ve Orta Hasarlı yapılara yönelik Genel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Karateke Mahallesi, 144 ada 23 parsel orta-kuzey bölümü</a:t>
                      </a:r>
                    </a:p>
                  </a:txBody>
                  <a:tcPr marL="9525" marR="9525" marT="9525" marB="0" anchor="ctr"/>
                </a:tc>
                <a:extLst>
                  <a:ext uri="{0D108BD9-81ED-4DB2-BD59-A6C34878D82A}">
                    <a16:rowId xmlns:a16="http://schemas.microsoft.com/office/drawing/2014/main" xmlns="" val="1680906691"/>
                  </a:ext>
                </a:extLst>
              </a:tr>
              <a:tr h="525163">
                <a:tc>
                  <a:txBody>
                    <a:bodyPr/>
                    <a:lstStyle/>
                    <a:p>
                      <a:pPr algn="ctr" fontAlgn="ctr"/>
                      <a:r>
                        <a:rPr lang="tr-TR" sz="1000" b="0" i="0" u="none" strike="noStrike">
                          <a:solidFill>
                            <a:srgbClr val="000000"/>
                          </a:solidFill>
                          <a:effectLst/>
                          <a:latin typeface="Calibri" panose="020F0502020204030204" pitchFamily="34" charset="0"/>
                        </a:rPr>
                        <a:t>43</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38.0950, B: 27.6695 ve E: 38.0965, B: 27.6690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Tire, Ağır ve Orta Hasarlı yapılara yönelik Genel döküm alanı</a:t>
                      </a:r>
                    </a:p>
                  </a:txBody>
                  <a:tcPr marL="9525" marR="9525" marT="9525" marB="0" anchor="ctr"/>
                </a:tc>
                <a:tc>
                  <a:txBody>
                    <a:bodyPr/>
                    <a:lstStyle/>
                    <a:p>
                      <a:pPr algn="l" fontAlgn="ctr"/>
                      <a:r>
                        <a:rPr lang="fi-FI" sz="1000" b="0" i="0" u="none" strike="noStrike">
                          <a:solidFill>
                            <a:srgbClr val="000000"/>
                          </a:solidFill>
                          <a:effectLst/>
                          <a:latin typeface="Calibri" panose="020F0502020204030204" pitchFamily="34" charset="0"/>
                        </a:rPr>
                        <a:t>Karateke Mahallesi, 144 ada 166 parsel</a:t>
                      </a:r>
                    </a:p>
                  </a:txBody>
                  <a:tcPr marL="9525" marR="9525" marT="9525" marB="0" anchor="ctr"/>
                </a:tc>
                <a:extLst>
                  <a:ext uri="{0D108BD9-81ED-4DB2-BD59-A6C34878D82A}">
                    <a16:rowId xmlns:a16="http://schemas.microsoft.com/office/drawing/2014/main" xmlns="" val="3897602768"/>
                  </a:ext>
                </a:extLst>
              </a:tr>
              <a:tr h="330833">
                <a:tc>
                  <a:txBody>
                    <a:bodyPr/>
                    <a:lstStyle/>
                    <a:p>
                      <a:pPr algn="ctr" fontAlgn="ctr"/>
                      <a:r>
                        <a:rPr lang="tr-TR" sz="1000" b="0" i="0" u="none" strike="noStrike">
                          <a:solidFill>
                            <a:srgbClr val="000000"/>
                          </a:solidFill>
                          <a:effectLst/>
                          <a:latin typeface="Calibri" panose="020F0502020204030204" pitchFamily="34" charset="0"/>
                        </a:rPr>
                        <a:t>44</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38.0315, B: 27.4305 ve E: 38.0280, B: 27.4300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Selçuk, Yıkık ve Acil Yıkılacak yapılara yönelik Kriminal döküm alanı</a:t>
                      </a:r>
                    </a:p>
                  </a:txBody>
                  <a:tcPr marL="9525" marR="9525" marT="9525" marB="0" anchor="ctr"/>
                </a:tc>
                <a:tc>
                  <a:txBody>
                    <a:bodyPr/>
                    <a:lstStyle/>
                    <a:p>
                      <a:pPr algn="l" fontAlgn="ctr"/>
                      <a:r>
                        <a:rPr lang="it-IT" sz="1000" b="0" i="0" u="none" strike="noStrike">
                          <a:solidFill>
                            <a:srgbClr val="000000"/>
                          </a:solidFill>
                          <a:effectLst/>
                          <a:latin typeface="Calibri" panose="020F0502020204030204" pitchFamily="34" charset="0"/>
                        </a:rPr>
                        <a:t>Belevi Mahallesi, 241 ada 1 parsel doğusu</a:t>
                      </a:r>
                    </a:p>
                  </a:txBody>
                  <a:tcPr marL="9525" marR="9525" marT="9525" marB="0" anchor="ctr"/>
                </a:tc>
                <a:extLst>
                  <a:ext uri="{0D108BD9-81ED-4DB2-BD59-A6C34878D82A}">
                    <a16:rowId xmlns:a16="http://schemas.microsoft.com/office/drawing/2014/main" xmlns="" val="3542295045"/>
                  </a:ext>
                </a:extLst>
              </a:tr>
              <a:tr h="491680">
                <a:tc>
                  <a:txBody>
                    <a:bodyPr/>
                    <a:lstStyle/>
                    <a:p>
                      <a:pPr algn="ctr" fontAlgn="ctr"/>
                      <a:r>
                        <a:rPr lang="tr-TR" sz="1000" b="0" i="0" u="none" strike="noStrike">
                          <a:solidFill>
                            <a:srgbClr val="000000"/>
                          </a:solidFill>
                          <a:effectLst/>
                          <a:latin typeface="Calibri" panose="020F0502020204030204" pitchFamily="34" charset="0"/>
                        </a:rPr>
                        <a:t>45</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37.8940, B: 27.3820 ve E: 37.8945, B: 27.3830 </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Selçuk, Yıkık ve Acil Yıkılacak yapılara yönelik Kriminal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Çamlık Mahallesi, 278 ada 1 parsel (orta-batı bölüm) eski pasa döküm alanı</a:t>
                      </a:r>
                    </a:p>
                  </a:txBody>
                  <a:tcPr marL="9525" marR="9525" marT="9525" marB="0" anchor="ctr"/>
                </a:tc>
                <a:extLst>
                  <a:ext uri="{0D108BD9-81ED-4DB2-BD59-A6C34878D82A}">
                    <a16:rowId xmlns:a16="http://schemas.microsoft.com/office/drawing/2014/main" xmlns="" val="3241869187"/>
                  </a:ext>
                </a:extLst>
              </a:tr>
              <a:tr h="330833">
                <a:tc>
                  <a:txBody>
                    <a:bodyPr/>
                    <a:lstStyle/>
                    <a:p>
                      <a:pPr algn="ctr" fontAlgn="ctr"/>
                      <a:r>
                        <a:rPr lang="tr-TR" sz="1000" b="0" i="0" u="none" strike="noStrike">
                          <a:solidFill>
                            <a:srgbClr val="000000"/>
                          </a:solidFill>
                          <a:effectLst/>
                          <a:latin typeface="Calibri" panose="020F0502020204030204" pitchFamily="34" charset="0"/>
                        </a:rPr>
                        <a:t>46</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37.8945, B: 27.3835 ve E: 37.8925, B: 27.3865</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Selçuk, Ağır ve Orta Hasarlı yapılara yönelik Genel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Çamlık Mahallesi, 278 ada 1 parsel (orta-batı bölüm) eski pasa döküm alanı civarı</a:t>
                      </a:r>
                    </a:p>
                  </a:txBody>
                  <a:tcPr marL="9525" marR="9525" marT="9525" marB="0" anchor="ctr"/>
                </a:tc>
                <a:extLst>
                  <a:ext uri="{0D108BD9-81ED-4DB2-BD59-A6C34878D82A}">
                    <a16:rowId xmlns:a16="http://schemas.microsoft.com/office/drawing/2014/main" xmlns="" val="1023469355"/>
                  </a:ext>
                </a:extLst>
              </a:tr>
              <a:tr h="330833">
                <a:tc>
                  <a:txBody>
                    <a:bodyPr/>
                    <a:lstStyle/>
                    <a:p>
                      <a:pPr algn="ctr" fontAlgn="ctr"/>
                      <a:r>
                        <a:rPr lang="tr-TR" sz="1000" b="0" i="0" u="none" strike="noStrike">
                          <a:solidFill>
                            <a:srgbClr val="000000"/>
                          </a:solidFill>
                          <a:effectLst/>
                          <a:latin typeface="Calibri" panose="020F0502020204030204" pitchFamily="34" charset="0"/>
                        </a:rPr>
                        <a:t>47</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37.9330, B: 27.3835 ve E: 37.9335, B: 27.3835 </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Selçuk, Ağır ve Orta Hasarlı yapılara yönelik Genel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14 Mayıs Mahallesi, 445 ada 8 parsel</a:t>
                      </a:r>
                    </a:p>
                  </a:txBody>
                  <a:tcPr marL="9525" marR="9525" marT="9525" marB="0" anchor="ctr"/>
                </a:tc>
                <a:extLst>
                  <a:ext uri="{0D108BD9-81ED-4DB2-BD59-A6C34878D82A}">
                    <a16:rowId xmlns:a16="http://schemas.microsoft.com/office/drawing/2014/main" xmlns="" val="696266315"/>
                  </a:ext>
                </a:extLst>
              </a:tr>
              <a:tr h="330833">
                <a:tc>
                  <a:txBody>
                    <a:bodyPr/>
                    <a:lstStyle/>
                    <a:p>
                      <a:pPr algn="ctr" fontAlgn="ctr"/>
                      <a:r>
                        <a:rPr lang="tr-TR" sz="1000" b="0" i="0" u="none" strike="noStrike">
                          <a:solidFill>
                            <a:srgbClr val="000000"/>
                          </a:solidFill>
                          <a:effectLst/>
                          <a:latin typeface="Calibri" panose="020F0502020204030204" pitchFamily="34" charset="0"/>
                        </a:rPr>
                        <a:t>48</a:t>
                      </a:r>
                    </a:p>
                  </a:txBody>
                  <a:tcPr marL="9525" marR="9525" marT="9525" marB="0" anchor="ctr"/>
                </a:tc>
                <a:tc>
                  <a:txBody>
                    <a:bodyPr/>
                    <a:lstStyle/>
                    <a:p>
                      <a:pPr algn="l" fontAlgn="ctr"/>
                      <a:r>
                        <a:rPr lang="tr-TR" sz="1000" b="0" i="0" u="none" strike="noStrike" dirty="0">
                          <a:solidFill>
                            <a:srgbClr val="000000"/>
                          </a:solidFill>
                          <a:effectLst/>
                          <a:latin typeface="Calibri" panose="020F0502020204030204" pitchFamily="34" charset="0"/>
                        </a:rPr>
                        <a:t>E: 38.4964, B: 26.9920 ve E: 38.4950, B: 26.9935</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Çiğli, Yıkık ve Acil Yıkılacak yapılara yönelik Kriminal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Kaklıç Mahallesi, 0 ada 1225 parsel</a:t>
                      </a:r>
                    </a:p>
                  </a:txBody>
                  <a:tcPr marL="9525" marR="9525" marT="9525" marB="0" anchor="ctr"/>
                </a:tc>
                <a:extLst>
                  <a:ext uri="{0D108BD9-81ED-4DB2-BD59-A6C34878D82A}">
                    <a16:rowId xmlns:a16="http://schemas.microsoft.com/office/drawing/2014/main" xmlns="" val="1573050061"/>
                  </a:ext>
                </a:extLst>
              </a:tr>
              <a:tr h="330833">
                <a:tc>
                  <a:txBody>
                    <a:bodyPr/>
                    <a:lstStyle/>
                    <a:p>
                      <a:pPr algn="ctr" fontAlgn="ctr"/>
                      <a:r>
                        <a:rPr lang="tr-TR" sz="1000" b="0" i="0" u="none" strike="noStrike">
                          <a:solidFill>
                            <a:srgbClr val="000000"/>
                          </a:solidFill>
                          <a:effectLst/>
                          <a:latin typeface="Calibri" panose="020F0502020204030204" pitchFamily="34" charset="0"/>
                        </a:rPr>
                        <a:t>49</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38.4950, B: 26.9940 ve E: 38.4955, B: 26.9960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Çiğli, Ağır ve Orta Hasarlı yapılara yönelik Genel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Kaklıç Mahallesi, 0 ada 1223 parsel</a:t>
                      </a:r>
                    </a:p>
                  </a:txBody>
                  <a:tcPr marL="9525" marR="9525" marT="9525" marB="0" anchor="ctr"/>
                </a:tc>
                <a:extLst>
                  <a:ext uri="{0D108BD9-81ED-4DB2-BD59-A6C34878D82A}">
                    <a16:rowId xmlns:a16="http://schemas.microsoft.com/office/drawing/2014/main" xmlns="" val="2353063012"/>
                  </a:ext>
                </a:extLst>
              </a:tr>
              <a:tr h="330833">
                <a:tc>
                  <a:txBody>
                    <a:bodyPr/>
                    <a:lstStyle/>
                    <a:p>
                      <a:pPr algn="ctr" fontAlgn="ctr"/>
                      <a:r>
                        <a:rPr lang="tr-TR" sz="1000" b="0" i="0" u="none" strike="noStrike">
                          <a:solidFill>
                            <a:srgbClr val="000000"/>
                          </a:solidFill>
                          <a:effectLst/>
                          <a:latin typeface="Calibri" panose="020F0502020204030204" pitchFamily="34" charset="0"/>
                        </a:rPr>
                        <a:t>50</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38.5035, B: 27.1430 ve E: 38.5055, B: 27.1430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Karşıyaka, Yıkık ve Acil Yıkılacak yapılara yönelik Kriminal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Sancaklı Mahallesi 150 ada 1 parsel güneyi</a:t>
                      </a:r>
                    </a:p>
                  </a:txBody>
                  <a:tcPr marL="9525" marR="9525" marT="9525" marB="0" anchor="ctr"/>
                </a:tc>
                <a:extLst>
                  <a:ext uri="{0D108BD9-81ED-4DB2-BD59-A6C34878D82A}">
                    <a16:rowId xmlns:a16="http://schemas.microsoft.com/office/drawing/2014/main" xmlns="" val="2136675582"/>
                  </a:ext>
                </a:extLst>
              </a:tr>
              <a:tr h="330833">
                <a:tc>
                  <a:txBody>
                    <a:bodyPr/>
                    <a:lstStyle/>
                    <a:p>
                      <a:pPr algn="ctr" fontAlgn="ctr"/>
                      <a:r>
                        <a:rPr lang="tr-TR" sz="1000" b="0" i="0" u="none" strike="noStrike">
                          <a:solidFill>
                            <a:srgbClr val="000000"/>
                          </a:solidFill>
                          <a:effectLst/>
                          <a:latin typeface="Calibri" panose="020F0502020204030204" pitchFamily="34" charset="0"/>
                        </a:rPr>
                        <a:t>51</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38.5080, B: 27.1440 ve E: 38.5065, B: 27.1450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Karşıyaka, Ağır ve Orta Hasarlı yapılara yönelik Genel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Sancaklı Mahallesi 150 ada 1 parsel kuzeyi,</a:t>
                      </a:r>
                    </a:p>
                  </a:txBody>
                  <a:tcPr marL="9525" marR="9525" marT="9525" marB="0" anchor="ctr"/>
                </a:tc>
                <a:extLst>
                  <a:ext uri="{0D108BD9-81ED-4DB2-BD59-A6C34878D82A}">
                    <a16:rowId xmlns:a16="http://schemas.microsoft.com/office/drawing/2014/main" xmlns="" val="4051939734"/>
                  </a:ext>
                </a:extLst>
              </a:tr>
              <a:tr h="330833">
                <a:tc>
                  <a:txBody>
                    <a:bodyPr/>
                    <a:lstStyle/>
                    <a:p>
                      <a:pPr algn="ctr" fontAlgn="ctr"/>
                      <a:r>
                        <a:rPr lang="tr-TR" sz="1000" b="0" i="0" u="none" strike="noStrike">
                          <a:solidFill>
                            <a:srgbClr val="000000"/>
                          </a:solidFill>
                          <a:effectLst/>
                          <a:latin typeface="Calibri" panose="020F0502020204030204" pitchFamily="34" charset="0"/>
                        </a:rPr>
                        <a:t>52</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38.3968, B: 26.9972 ve E: 38.3970, B: 27.0000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Narlıdere, Yıkık ve Acil Yıkılacak yapılara yönelik Kriminal döküm alanı</a:t>
                      </a:r>
                    </a:p>
                  </a:txBody>
                  <a:tcPr marL="9525" marR="9525" marT="9525" marB="0" anchor="ctr"/>
                </a:tc>
                <a:tc>
                  <a:txBody>
                    <a:bodyPr/>
                    <a:lstStyle/>
                    <a:p>
                      <a:pPr algn="l" fontAlgn="ctr"/>
                      <a:r>
                        <a:rPr lang="tr-TR" sz="1000" b="0" i="0" u="none" strike="noStrike" dirty="0" err="1">
                          <a:solidFill>
                            <a:srgbClr val="000000"/>
                          </a:solidFill>
                          <a:effectLst/>
                          <a:latin typeface="Calibri" panose="020F0502020204030204" pitchFamily="34" charset="0"/>
                        </a:rPr>
                        <a:t>Çatalkaya</a:t>
                      </a:r>
                      <a:r>
                        <a:rPr lang="tr-TR" sz="1000" b="0" i="0" u="none" strike="noStrike" dirty="0">
                          <a:solidFill>
                            <a:srgbClr val="000000"/>
                          </a:solidFill>
                          <a:effectLst/>
                          <a:latin typeface="Calibri" panose="020F0502020204030204" pitchFamily="34" charset="0"/>
                        </a:rPr>
                        <a:t> Mahallesi, 21 ada 10 parselin kuzeyinde Karayolları Narlıdere Otoyol Bakım İşletme Şefliği içerisinde bulunan Narlıdere Şehitlik arkası alan (yetersiz olduğu belirtildi)</a:t>
                      </a:r>
                    </a:p>
                  </a:txBody>
                  <a:tcPr marL="9525" marR="9525" marT="9525" marB="0" anchor="ctr"/>
                </a:tc>
                <a:extLst>
                  <a:ext uri="{0D108BD9-81ED-4DB2-BD59-A6C34878D82A}">
                    <a16:rowId xmlns:a16="http://schemas.microsoft.com/office/drawing/2014/main" xmlns="" val="1149688489"/>
                  </a:ext>
                </a:extLst>
              </a:tr>
            </a:tbl>
          </a:graphicData>
        </a:graphic>
      </p:graphicFrame>
      <p:pic>
        <p:nvPicPr>
          <p:cNvPr id="7" name="Resim 6">
            <a:extLst>
              <a:ext uri="{FF2B5EF4-FFF2-40B4-BE49-F238E27FC236}">
                <a16:creationId xmlns:a16="http://schemas.microsoft.com/office/drawing/2014/main" xmlns="" id="{801A1AB5-2E76-4200-A482-1ED2D0B8CA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0571"/>
          <a:stretch/>
        </p:blipFill>
        <p:spPr>
          <a:xfrm>
            <a:off x="0" y="0"/>
            <a:ext cx="12192001" cy="1330462"/>
          </a:xfrm>
          <a:prstGeom prst="rect">
            <a:avLst/>
          </a:prstGeom>
        </p:spPr>
      </p:pic>
      <p:pic>
        <p:nvPicPr>
          <p:cNvPr id="8" name="Resim 7">
            <a:extLst>
              <a:ext uri="{FF2B5EF4-FFF2-40B4-BE49-F238E27FC236}">
                <a16:creationId xmlns:a16="http://schemas.microsoft.com/office/drawing/2014/main" xmlns="" id="{310C5543-369D-4949-B403-F61859FE1E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9" name="Dikdörtgen 8">
            <a:extLst>
              <a:ext uri="{FF2B5EF4-FFF2-40B4-BE49-F238E27FC236}">
                <a16:creationId xmlns:a16="http://schemas.microsoft.com/office/drawing/2014/main" xmlns="" id="{5E1080AA-AC90-4E68-8AD3-C74658357F8D}"/>
              </a:ext>
            </a:extLst>
          </p:cNvPr>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125512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D3405C9A-0B4B-4078-8379-2BD80F79F0B2}"/>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xmlns="" id="{E8BAC891-84F3-4F95-AD4D-02CACC65FACB}"/>
              </a:ext>
            </a:extLst>
          </p:cNvPr>
          <p:cNvSpPr>
            <a:spLocks noGrp="1"/>
          </p:cNvSpPr>
          <p:nvPr>
            <p:ph idx="1"/>
          </p:nvPr>
        </p:nvSpPr>
        <p:spPr/>
        <p:txBody>
          <a:bodyPr/>
          <a:lstStyle/>
          <a:p>
            <a:endParaRPr lang="tr-TR"/>
          </a:p>
        </p:txBody>
      </p:sp>
      <p:sp>
        <p:nvSpPr>
          <p:cNvPr id="4" name="Slayt Numarası Yer Tutucusu 3">
            <a:extLst>
              <a:ext uri="{FF2B5EF4-FFF2-40B4-BE49-F238E27FC236}">
                <a16:creationId xmlns:a16="http://schemas.microsoft.com/office/drawing/2014/main" xmlns="" id="{FC34B845-557C-408B-A125-EC17A0883AED}"/>
              </a:ext>
            </a:extLst>
          </p:cNvPr>
          <p:cNvSpPr>
            <a:spLocks noGrp="1"/>
          </p:cNvSpPr>
          <p:nvPr>
            <p:ph type="sldNum" sz="quarter" idx="12"/>
          </p:nvPr>
        </p:nvSpPr>
        <p:spPr/>
        <p:txBody>
          <a:bodyPr/>
          <a:lstStyle/>
          <a:p>
            <a:fld id="{DC2DF7AE-E3BD-41B1-B2B6-F71BED4C81A4}" type="slidenum">
              <a:rPr lang="tr-TR" smtClean="0"/>
              <a:pPr/>
              <a:t>65</a:t>
            </a:fld>
            <a:endParaRPr lang="tr-TR"/>
          </a:p>
        </p:txBody>
      </p:sp>
      <p:sp>
        <p:nvSpPr>
          <p:cNvPr id="5" name="Başlık 1">
            <a:extLst>
              <a:ext uri="{FF2B5EF4-FFF2-40B4-BE49-F238E27FC236}">
                <a16:creationId xmlns:a16="http://schemas.microsoft.com/office/drawing/2014/main" xmlns="" id="{1834A4FC-0DAA-4126-B1DA-3DF929088BB8}"/>
              </a:ext>
            </a:extLst>
          </p:cNvPr>
          <p:cNvSpPr txBox="1">
            <a:spLocks/>
          </p:cNvSpPr>
          <p:nvPr/>
        </p:nvSpPr>
        <p:spPr>
          <a:xfrm>
            <a:off x="609600" y="2746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a:t>a</a:t>
            </a:r>
            <a:endParaRPr lang="tr-TR" dirty="0"/>
          </a:p>
        </p:txBody>
      </p:sp>
      <p:graphicFrame>
        <p:nvGraphicFramePr>
          <p:cNvPr id="6" name="Tablo 14">
            <a:extLst>
              <a:ext uri="{FF2B5EF4-FFF2-40B4-BE49-F238E27FC236}">
                <a16:creationId xmlns:a16="http://schemas.microsoft.com/office/drawing/2014/main" xmlns="" id="{7DF567CD-4470-4A9C-9E17-2BB2EE7FF899}"/>
              </a:ext>
            </a:extLst>
          </p:cNvPr>
          <p:cNvGraphicFramePr>
            <a:graphicFrameLocks/>
          </p:cNvGraphicFramePr>
          <p:nvPr>
            <p:extLst>
              <p:ext uri="{D42A27DB-BD31-4B8C-83A1-F6EECF244321}">
                <p14:modId xmlns:p14="http://schemas.microsoft.com/office/powerpoint/2010/main" val="597817164"/>
              </p:ext>
            </p:extLst>
          </p:nvPr>
        </p:nvGraphicFramePr>
        <p:xfrm>
          <a:off x="609600" y="1532663"/>
          <a:ext cx="10972800" cy="5016059"/>
        </p:xfrm>
        <a:graphic>
          <a:graphicData uri="http://schemas.openxmlformats.org/drawingml/2006/table">
            <a:tbl>
              <a:tblPr firstRow="1" bandRow="1">
                <a:tableStyleId>{5C22544A-7EE6-4342-B048-85BDC9FD1C3A}</a:tableStyleId>
              </a:tblPr>
              <a:tblGrid>
                <a:gridCol w="589856">
                  <a:extLst>
                    <a:ext uri="{9D8B030D-6E8A-4147-A177-3AD203B41FA5}">
                      <a16:colId xmlns:a16="http://schemas.microsoft.com/office/drawing/2014/main" xmlns="" val="3466067953"/>
                    </a:ext>
                  </a:extLst>
                </a:gridCol>
                <a:gridCol w="2088232">
                  <a:extLst>
                    <a:ext uri="{9D8B030D-6E8A-4147-A177-3AD203B41FA5}">
                      <a16:colId xmlns:a16="http://schemas.microsoft.com/office/drawing/2014/main" xmlns="" val="418510681"/>
                    </a:ext>
                  </a:extLst>
                </a:gridCol>
                <a:gridCol w="864096">
                  <a:extLst>
                    <a:ext uri="{9D8B030D-6E8A-4147-A177-3AD203B41FA5}">
                      <a16:colId xmlns:a16="http://schemas.microsoft.com/office/drawing/2014/main" xmlns="" val="3001954456"/>
                    </a:ext>
                  </a:extLst>
                </a:gridCol>
                <a:gridCol w="3312368">
                  <a:extLst>
                    <a:ext uri="{9D8B030D-6E8A-4147-A177-3AD203B41FA5}">
                      <a16:colId xmlns:a16="http://schemas.microsoft.com/office/drawing/2014/main" xmlns="" val="1138427644"/>
                    </a:ext>
                  </a:extLst>
                </a:gridCol>
                <a:gridCol w="4118248">
                  <a:extLst>
                    <a:ext uri="{9D8B030D-6E8A-4147-A177-3AD203B41FA5}">
                      <a16:colId xmlns:a16="http://schemas.microsoft.com/office/drawing/2014/main" xmlns="" val="2692945005"/>
                    </a:ext>
                  </a:extLst>
                </a:gridCol>
              </a:tblGrid>
              <a:tr h="286363">
                <a:tc>
                  <a:txBody>
                    <a:bodyPr/>
                    <a:lstStyle/>
                    <a:p>
                      <a:pPr algn="ctr" fontAlgn="ctr"/>
                      <a:r>
                        <a:rPr lang="tr-TR" sz="1100" b="1" i="0" u="none" strike="noStrike" dirty="0">
                          <a:solidFill>
                            <a:srgbClr val="000000"/>
                          </a:solidFill>
                          <a:effectLst/>
                          <a:latin typeface="Calibri" panose="020F0502020204030204" pitchFamily="34" charset="0"/>
                        </a:rPr>
                        <a:t>Sıra No</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Coğrafi Koordinatlar (Temsili)</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İl</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İlçe - Tanım </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Açıklamalar (Mahalle, ada/parsel)</a:t>
                      </a:r>
                    </a:p>
                  </a:txBody>
                  <a:tcPr marL="9525" marR="9525" marT="9525" marB="0" anchor="ctr"/>
                </a:tc>
                <a:extLst>
                  <a:ext uri="{0D108BD9-81ED-4DB2-BD59-A6C34878D82A}">
                    <a16:rowId xmlns:a16="http://schemas.microsoft.com/office/drawing/2014/main" xmlns="" val="929257"/>
                  </a:ext>
                </a:extLst>
              </a:tr>
              <a:tr h="330833">
                <a:tc>
                  <a:txBody>
                    <a:bodyPr/>
                    <a:lstStyle/>
                    <a:p>
                      <a:pPr algn="ctr" fontAlgn="ctr"/>
                      <a:r>
                        <a:rPr lang="tr-TR" sz="1000" b="0" i="0" u="none" strike="noStrike">
                          <a:solidFill>
                            <a:srgbClr val="000000"/>
                          </a:solidFill>
                          <a:effectLst/>
                          <a:latin typeface="Calibri" panose="020F0502020204030204" pitchFamily="34" charset="0"/>
                        </a:rPr>
                        <a:t>53</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38.3735, B: 26.9245 ve E: 38.3775, B: 26.9240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 </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Narlıdere, Yıkık ve Acil Yıkılacak yapılara yönelik Kriminal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Limanreis Mahallesi, 156 ada 2026 parsel</a:t>
                      </a:r>
                    </a:p>
                  </a:txBody>
                  <a:tcPr marL="9525" marR="9525" marT="9525" marB="0" anchor="ctr"/>
                </a:tc>
                <a:extLst>
                  <a:ext uri="{0D108BD9-81ED-4DB2-BD59-A6C34878D82A}">
                    <a16:rowId xmlns:a16="http://schemas.microsoft.com/office/drawing/2014/main" xmlns="" val="660456480"/>
                  </a:ext>
                </a:extLst>
              </a:tr>
              <a:tr h="330833">
                <a:tc>
                  <a:txBody>
                    <a:bodyPr/>
                    <a:lstStyle/>
                    <a:p>
                      <a:pPr algn="ctr" fontAlgn="ctr"/>
                      <a:r>
                        <a:rPr lang="tr-TR" sz="1000" b="0" i="0" u="none" strike="noStrike">
                          <a:solidFill>
                            <a:srgbClr val="000000"/>
                          </a:solidFill>
                          <a:effectLst/>
                          <a:latin typeface="Calibri" panose="020F0502020204030204" pitchFamily="34" charset="0"/>
                        </a:rPr>
                        <a:t>54</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38.3875, B: 27.0092 ve E: 38.3880, B: 27.0095</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Narlıdere, Ağır ve Orta Hasarlı yapılara yönelik Genel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Çamtepe Mahallesi, 8237 ada 1 parsel (yetersiz olduğu belirtildi)</a:t>
                      </a:r>
                    </a:p>
                  </a:txBody>
                  <a:tcPr marL="9525" marR="9525" marT="9525" marB="0" anchor="ctr"/>
                </a:tc>
                <a:extLst>
                  <a:ext uri="{0D108BD9-81ED-4DB2-BD59-A6C34878D82A}">
                    <a16:rowId xmlns:a16="http://schemas.microsoft.com/office/drawing/2014/main" xmlns="" val="4078667172"/>
                  </a:ext>
                </a:extLst>
              </a:tr>
              <a:tr h="525163">
                <a:tc>
                  <a:txBody>
                    <a:bodyPr/>
                    <a:lstStyle/>
                    <a:p>
                      <a:pPr algn="ctr" fontAlgn="ctr"/>
                      <a:r>
                        <a:rPr lang="tr-TR" sz="1000" b="0" i="0" u="none" strike="noStrike">
                          <a:solidFill>
                            <a:srgbClr val="000000"/>
                          </a:solidFill>
                          <a:effectLst/>
                          <a:latin typeface="Calibri" panose="020F0502020204030204" pitchFamily="34" charset="0"/>
                        </a:rPr>
                        <a:t>55</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38.3885, B: 26.9938 ve E: 38.3910, B: 26.9925</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 </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Narlıdere, Ağır ve Orta Hasarlı yapılara yönelik Genel döküm alanı</a:t>
                      </a:r>
                    </a:p>
                  </a:txBody>
                  <a:tcPr marL="9525" marR="9525" marT="9525" marB="0" anchor="ctr"/>
                </a:tc>
                <a:tc>
                  <a:txBody>
                    <a:bodyPr/>
                    <a:lstStyle/>
                    <a:p>
                      <a:pPr algn="l" fontAlgn="ctr"/>
                      <a:r>
                        <a:rPr lang="it-IT" sz="1000" b="0" i="0" u="none" strike="noStrike">
                          <a:solidFill>
                            <a:srgbClr val="000000"/>
                          </a:solidFill>
                          <a:effectLst/>
                          <a:latin typeface="Calibri" panose="020F0502020204030204" pitchFamily="34" charset="0"/>
                        </a:rPr>
                        <a:t>Huzur Mahallesi, 137 ada 37 parsel</a:t>
                      </a:r>
                    </a:p>
                  </a:txBody>
                  <a:tcPr marL="9525" marR="9525" marT="9525" marB="0" anchor="ctr"/>
                </a:tc>
                <a:extLst>
                  <a:ext uri="{0D108BD9-81ED-4DB2-BD59-A6C34878D82A}">
                    <a16:rowId xmlns:a16="http://schemas.microsoft.com/office/drawing/2014/main" xmlns="" val="1680906691"/>
                  </a:ext>
                </a:extLst>
              </a:tr>
              <a:tr h="525163">
                <a:tc>
                  <a:txBody>
                    <a:bodyPr/>
                    <a:lstStyle/>
                    <a:p>
                      <a:pPr algn="ctr" fontAlgn="ctr"/>
                      <a:r>
                        <a:rPr lang="tr-TR" sz="1000" b="0" i="0" u="none" strike="noStrike">
                          <a:solidFill>
                            <a:srgbClr val="000000"/>
                          </a:solidFill>
                          <a:effectLst/>
                          <a:latin typeface="Calibri" panose="020F0502020204030204" pitchFamily="34" charset="0"/>
                        </a:rPr>
                        <a:t>56</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38.3655, B: 27.0755 ve E: 38.3685, B: 27.0760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Balçova, Yıkık ve Acil Yıkılacak yapılara yönelik Kriminal döküm alanı</a:t>
                      </a:r>
                    </a:p>
                  </a:txBody>
                  <a:tcPr marL="9525" marR="9525" marT="9525" marB="0" anchor="ctr"/>
                </a:tc>
                <a:tc>
                  <a:txBody>
                    <a:bodyPr/>
                    <a:lstStyle/>
                    <a:p>
                      <a:pPr algn="l" fontAlgn="ctr"/>
                      <a:r>
                        <a:rPr lang="fi-FI" sz="1000" b="0" i="0" u="none" strike="noStrike">
                          <a:solidFill>
                            <a:srgbClr val="000000"/>
                          </a:solidFill>
                          <a:effectLst/>
                          <a:latin typeface="Calibri" panose="020F0502020204030204" pitchFamily="34" charset="0"/>
                        </a:rPr>
                        <a:t>Çetin Emeç Mahallesi, 671 ada 99 parsel</a:t>
                      </a:r>
                    </a:p>
                  </a:txBody>
                  <a:tcPr marL="9525" marR="9525" marT="9525" marB="0" anchor="ctr"/>
                </a:tc>
                <a:extLst>
                  <a:ext uri="{0D108BD9-81ED-4DB2-BD59-A6C34878D82A}">
                    <a16:rowId xmlns:a16="http://schemas.microsoft.com/office/drawing/2014/main" xmlns="" val="3897602768"/>
                  </a:ext>
                </a:extLst>
              </a:tr>
              <a:tr h="330833">
                <a:tc>
                  <a:txBody>
                    <a:bodyPr/>
                    <a:lstStyle/>
                    <a:p>
                      <a:pPr algn="ctr" fontAlgn="ctr"/>
                      <a:r>
                        <a:rPr lang="tr-TR" sz="1000" b="0" i="0" u="none" strike="noStrike">
                          <a:solidFill>
                            <a:srgbClr val="000000"/>
                          </a:solidFill>
                          <a:effectLst/>
                          <a:latin typeface="Calibri" panose="020F0502020204030204" pitchFamily="34" charset="0"/>
                        </a:rPr>
                        <a:t>57</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38.3660, B: 27.0735 ve E: 38.3685, B: 27.0735</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Balçova, Ağır ve Orta Hasarlı yapılara yönelik Genel döküm alanı</a:t>
                      </a:r>
                    </a:p>
                  </a:txBody>
                  <a:tcPr marL="9525" marR="9525" marT="9525" marB="0" anchor="ctr"/>
                </a:tc>
                <a:tc>
                  <a:txBody>
                    <a:bodyPr/>
                    <a:lstStyle/>
                    <a:p>
                      <a:pPr algn="l" fontAlgn="ctr"/>
                      <a:r>
                        <a:rPr lang="fi-FI" sz="1000" b="0" i="0" u="none" strike="noStrike">
                          <a:solidFill>
                            <a:srgbClr val="000000"/>
                          </a:solidFill>
                          <a:effectLst/>
                          <a:latin typeface="Calibri" panose="020F0502020204030204" pitchFamily="34" charset="0"/>
                        </a:rPr>
                        <a:t>Çetin Emeç Mahallesi, 671 ada 99 parsel</a:t>
                      </a:r>
                    </a:p>
                  </a:txBody>
                  <a:tcPr marL="9525" marR="9525" marT="9525" marB="0" anchor="ctr"/>
                </a:tc>
                <a:extLst>
                  <a:ext uri="{0D108BD9-81ED-4DB2-BD59-A6C34878D82A}">
                    <a16:rowId xmlns:a16="http://schemas.microsoft.com/office/drawing/2014/main" xmlns="" val="3542295045"/>
                  </a:ext>
                </a:extLst>
              </a:tr>
              <a:tr h="491680">
                <a:tc>
                  <a:txBody>
                    <a:bodyPr/>
                    <a:lstStyle/>
                    <a:p>
                      <a:pPr algn="ctr" fontAlgn="ctr"/>
                      <a:r>
                        <a:rPr lang="tr-TR" sz="1000" b="0" i="0" u="none" strike="noStrike">
                          <a:solidFill>
                            <a:srgbClr val="000000"/>
                          </a:solidFill>
                          <a:effectLst/>
                          <a:latin typeface="Calibri" panose="020F0502020204030204" pitchFamily="34" charset="0"/>
                        </a:rPr>
                        <a:t>58</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38.3700, B: 27.0670 ve E: 38.3715, B: 27.0655</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Balçova, Ağır ve Orta Hasarlı yapılara yönelik Genel döküm alanı</a:t>
                      </a:r>
                    </a:p>
                  </a:txBody>
                  <a:tcPr marL="9525" marR="9525" marT="9525" marB="0" anchor="ctr"/>
                </a:tc>
                <a:tc>
                  <a:txBody>
                    <a:bodyPr/>
                    <a:lstStyle/>
                    <a:p>
                      <a:pPr algn="l" fontAlgn="ctr"/>
                      <a:r>
                        <a:rPr lang="fi-FI" sz="1000" b="0" i="0" u="none" strike="noStrike">
                          <a:solidFill>
                            <a:srgbClr val="000000"/>
                          </a:solidFill>
                          <a:effectLst/>
                          <a:latin typeface="Calibri" panose="020F0502020204030204" pitchFamily="34" charset="0"/>
                        </a:rPr>
                        <a:t>Çetin Emeç Mahallesi, 671 ada 101 parsel</a:t>
                      </a:r>
                    </a:p>
                  </a:txBody>
                  <a:tcPr marL="9525" marR="9525" marT="9525" marB="0" anchor="ctr"/>
                </a:tc>
                <a:extLst>
                  <a:ext uri="{0D108BD9-81ED-4DB2-BD59-A6C34878D82A}">
                    <a16:rowId xmlns:a16="http://schemas.microsoft.com/office/drawing/2014/main" xmlns="" val="3241869187"/>
                  </a:ext>
                </a:extLst>
              </a:tr>
              <a:tr h="330833">
                <a:tc>
                  <a:txBody>
                    <a:bodyPr/>
                    <a:lstStyle/>
                    <a:p>
                      <a:pPr algn="ctr" fontAlgn="ctr"/>
                      <a:r>
                        <a:rPr lang="tr-TR" sz="1000" b="0" i="0" u="none" strike="noStrike">
                          <a:solidFill>
                            <a:srgbClr val="000000"/>
                          </a:solidFill>
                          <a:effectLst/>
                          <a:latin typeface="Calibri" panose="020F0502020204030204" pitchFamily="34" charset="0"/>
                        </a:rPr>
                        <a:t>59</a:t>
                      </a:r>
                    </a:p>
                  </a:txBody>
                  <a:tcPr marL="9525" marR="9525" marT="9525" marB="0" anchor="ctr"/>
                </a:tc>
                <a:tc>
                  <a:txBody>
                    <a:bodyPr/>
                    <a:lstStyle/>
                    <a:p>
                      <a:pPr algn="l" fontAlgn="ctr"/>
                      <a:r>
                        <a:rPr lang="tr-TR" sz="1050" b="0" i="0" u="none" strike="noStrike">
                          <a:solidFill>
                            <a:srgbClr val="000000"/>
                          </a:solidFill>
                          <a:effectLst/>
                          <a:latin typeface="Times New Roman" panose="02020603050405020304" pitchFamily="18" charset="0"/>
                        </a:rPr>
                        <a:t>E: 38.3030, B: 26.8610 ve E: 38.3005, B: 26.8605</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Güzelbahçe, Yıkık ve Acil Yıkılacak yapılara yönelik Kriminal döküm alanı</a:t>
                      </a:r>
                    </a:p>
                  </a:txBody>
                  <a:tcPr marL="9525" marR="9525" marT="9525" marB="0" anchor="ctr"/>
                </a:tc>
                <a:tc>
                  <a:txBody>
                    <a:bodyPr/>
                    <a:lstStyle/>
                    <a:p>
                      <a:pPr algn="l" fontAlgn="ctr"/>
                      <a:r>
                        <a:rPr lang="tr-TR" sz="1050" b="0" i="0" u="none" strike="noStrike">
                          <a:solidFill>
                            <a:srgbClr val="000000"/>
                          </a:solidFill>
                          <a:effectLst/>
                          <a:latin typeface="Times New Roman" panose="02020603050405020304" pitchFamily="18" charset="0"/>
                        </a:rPr>
                        <a:t>Çamlı Mahallesi 2624 ada 36 parsel kuzeyi</a:t>
                      </a:r>
                    </a:p>
                  </a:txBody>
                  <a:tcPr marL="9525" marR="9525" marT="9525" marB="0" anchor="ctr"/>
                </a:tc>
                <a:extLst>
                  <a:ext uri="{0D108BD9-81ED-4DB2-BD59-A6C34878D82A}">
                    <a16:rowId xmlns:a16="http://schemas.microsoft.com/office/drawing/2014/main" xmlns="" val="1023469355"/>
                  </a:ext>
                </a:extLst>
              </a:tr>
              <a:tr h="330833">
                <a:tc>
                  <a:txBody>
                    <a:bodyPr/>
                    <a:lstStyle/>
                    <a:p>
                      <a:pPr algn="ctr" fontAlgn="ctr"/>
                      <a:r>
                        <a:rPr lang="tr-TR" sz="1000" b="0" i="0" u="none" strike="noStrike">
                          <a:solidFill>
                            <a:srgbClr val="000000"/>
                          </a:solidFill>
                          <a:effectLst/>
                          <a:latin typeface="Calibri" panose="020F0502020204030204" pitchFamily="34" charset="0"/>
                        </a:rPr>
                        <a:t>60</a:t>
                      </a:r>
                    </a:p>
                  </a:txBody>
                  <a:tcPr marL="9525" marR="9525" marT="9525" marB="0" anchor="ctr"/>
                </a:tc>
                <a:tc>
                  <a:txBody>
                    <a:bodyPr/>
                    <a:lstStyle/>
                    <a:p>
                      <a:pPr algn="l" fontAlgn="ctr"/>
                      <a:r>
                        <a:rPr lang="tr-TR" sz="1050" b="0" i="0" u="none" strike="noStrike">
                          <a:solidFill>
                            <a:srgbClr val="000000"/>
                          </a:solidFill>
                          <a:effectLst/>
                          <a:latin typeface="Times New Roman" panose="02020603050405020304" pitchFamily="18" charset="0"/>
                        </a:rPr>
                        <a:t>E: 38.3000, B: 26.8605 ve E: 38.3000, B: 26.8620 </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Güzelbahçe, Ağır ve Orta Hasarlı yapılara yönelik Genel döküm alanı</a:t>
                      </a:r>
                    </a:p>
                  </a:txBody>
                  <a:tcPr marL="9525" marR="9525" marT="9525" marB="0" anchor="ctr"/>
                </a:tc>
                <a:tc>
                  <a:txBody>
                    <a:bodyPr/>
                    <a:lstStyle/>
                    <a:p>
                      <a:pPr algn="l" fontAlgn="ctr"/>
                      <a:r>
                        <a:rPr lang="tr-TR" sz="1050" b="0" i="0" u="none" strike="noStrike">
                          <a:solidFill>
                            <a:srgbClr val="000000"/>
                          </a:solidFill>
                          <a:effectLst/>
                          <a:latin typeface="Times New Roman" panose="02020603050405020304" pitchFamily="18" charset="0"/>
                        </a:rPr>
                        <a:t>Çamlı Mahallesi 2624 ada 36 parsel güneyi</a:t>
                      </a:r>
                    </a:p>
                  </a:txBody>
                  <a:tcPr marL="9525" marR="9525" marT="9525" marB="0" anchor="ctr"/>
                </a:tc>
                <a:extLst>
                  <a:ext uri="{0D108BD9-81ED-4DB2-BD59-A6C34878D82A}">
                    <a16:rowId xmlns:a16="http://schemas.microsoft.com/office/drawing/2014/main" xmlns="" val="696266315"/>
                  </a:ext>
                </a:extLst>
              </a:tr>
              <a:tr h="330833">
                <a:tc>
                  <a:txBody>
                    <a:bodyPr/>
                    <a:lstStyle/>
                    <a:p>
                      <a:pPr algn="ctr" fontAlgn="ctr"/>
                      <a:r>
                        <a:rPr lang="tr-TR" sz="1000" b="0" i="0" u="none" strike="noStrike">
                          <a:solidFill>
                            <a:srgbClr val="000000"/>
                          </a:solidFill>
                          <a:effectLst/>
                          <a:latin typeface="Calibri" panose="020F0502020204030204" pitchFamily="34" charset="0"/>
                        </a:rPr>
                        <a:t>61</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a) E: 38.4240, B: 27.1750 ve E: 38.4210, B: 27.1775,</a:t>
                      </a:r>
                      <a:br>
                        <a:rPr lang="tr-TR" sz="1000" b="0" i="0" u="none" strike="noStrike">
                          <a:solidFill>
                            <a:srgbClr val="000000"/>
                          </a:solidFill>
                          <a:effectLst/>
                          <a:latin typeface="Calibri" panose="020F0502020204030204" pitchFamily="34" charset="0"/>
                        </a:rPr>
                      </a:br>
                      <a:r>
                        <a:rPr lang="tr-TR" sz="1000" b="0" i="0" u="none" strike="noStrike">
                          <a:solidFill>
                            <a:srgbClr val="000000"/>
                          </a:solidFill>
                          <a:effectLst/>
                          <a:latin typeface="Calibri" panose="020F0502020204030204" pitchFamily="34" charset="0"/>
                        </a:rPr>
                        <a:t>b) E: 38.4200, B: 27.1790 ve E: 38.4195, B: 27.1800,</a:t>
                      </a:r>
                      <a:br>
                        <a:rPr lang="tr-TR" sz="1000" b="0" i="0" u="none" strike="noStrike">
                          <a:solidFill>
                            <a:srgbClr val="000000"/>
                          </a:solidFill>
                          <a:effectLst/>
                          <a:latin typeface="Calibri" panose="020F0502020204030204" pitchFamily="34" charset="0"/>
                        </a:rPr>
                      </a:br>
                      <a:r>
                        <a:rPr lang="tr-TR" sz="1000" b="0" i="0" u="none" strike="noStrike">
                          <a:solidFill>
                            <a:srgbClr val="000000"/>
                          </a:solidFill>
                          <a:effectLst/>
                          <a:latin typeface="Calibri" panose="020F0502020204030204" pitchFamily="34" charset="0"/>
                        </a:rPr>
                        <a:t>c) E: 38.4105, B: 27.2460 ve E: 38.4115, B: 27.2490,</a:t>
                      </a:r>
                      <a:br>
                        <a:rPr lang="tr-TR" sz="1000" b="0" i="0" u="none" strike="noStrike">
                          <a:solidFill>
                            <a:srgbClr val="000000"/>
                          </a:solidFill>
                          <a:effectLst/>
                          <a:latin typeface="Calibri" panose="020F0502020204030204" pitchFamily="34" charset="0"/>
                        </a:rPr>
                      </a:br>
                      <a:r>
                        <a:rPr lang="tr-TR" sz="1000" b="0" i="0" u="none" strike="noStrike">
                          <a:solidFill>
                            <a:srgbClr val="000000"/>
                          </a:solidFill>
                          <a:effectLst/>
                          <a:latin typeface="Calibri" panose="020F0502020204030204" pitchFamily="34" charset="0"/>
                        </a:rPr>
                        <a:t>ç)  E: 38.3975, B: 27.2220 ve E: 38.3975, B: 27.2260,</a:t>
                      </a:r>
                      <a:br>
                        <a:rPr lang="tr-TR" sz="1000" b="0" i="0" u="none" strike="noStrike">
                          <a:solidFill>
                            <a:srgbClr val="000000"/>
                          </a:solidFill>
                          <a:effectLst/>
                          <a:latin typeface="Calibri" panose="020F0502020204030204" pitchFamily="34" charset="0"/>
                        </a:rPr>
                      </a:br>
                      <a:r>
                        <a:rPr lang="tr-TR" sz="1000" b="0" i="0" u="none" strike="noStrike">
                          <a:solidFill>
                            <a:srgbClr val="000000"/>
                          </a:solidFill>
                          <a:effectLst/>
                          <a:latin typeface="Calibri" panose="020F0502020204030204" pitchFamily="34" charset="0"/>
                        </a:rPr>
                        <a:t>d) E: 38.4225, B: 27.2215 ve E: 38.4230, B: 27.2230 </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Konak, Yıkık ve Acil Yıkılacak yapılara yönelik Kriminal döküm alanı</a:t>
                      </a:r>
                    </a:p>
                  </a:txBody>
                  <a:tcPr marL="9525" marR="9525" marT="9525" marB="0" anchor="ctr"/>
                </a:tc>
                <a:tc>
                  <a:txBody>
                    <a:bodyPr/>
                    <a:lstStyle/>
                    <a:p>
                      <a:pPr algn="l" fontAlgn="ctr"/>
                      <a:r>
                        <a:rPr lang="tr-TR" sz="1000" b="0" i="0" u="none" strike="noStrike" dirty="0">
                          <a:solidFill>
                            <a:srgbClr val="000000"/>
                          </a:solidFill>
                          <a:effectLst/>
                          <a:latin typeface="Calibri" panose="020F0502020204030204" pitchFamily="34" charset="0"/>
                        </a:rPr>
                        <a:t>a) Konak ilçesi, Güney Mahallesi 2318 ada 37 parsel, </a:t>
                      </a:r>
                      <a:br>
                        <a:rPr lang="tr-TR" sz="1000" b="0" i="0" u="none" strike="noStrike" dirty="0">
                          <a:solidFill>
                            <a:srgbClr val="000000"/>
                          </a:solidFill>
                          <a:effectLst/>
                          <a:latin typeface="Calibri" panose="020F0502020204030204" pitchFamily="34" charset="0"/>
                        </a:rPr>
                      </a:br>
                      <a:r>
                        <a:rPr lang="tr-TR" sz="1000" b="0" i="0" u="none" strike="noStrike" dirty="0">
                          <a:solidFill>
                            <a:srgbClr val="000000"/>
                          </a:solidFill>
                          <a:effectLst/>
                          <a:latin typeface="Calibri" panose="020F0502020204030204" pitchFamily="34" charset="0"/>
                        </a:rPr>
                        <a:t>b) Konak ilçesi, Güney Mahallesi 3652 ada 4 parsel, ,</a:t>
                      </a:r>
                      <a:br>
                        <a:rPr lang="tr-TR" sz="1000" b="0" i="0" u="none" strike="noStrike" dirty="0">
                          <a:solidFill>
                            <a:srgbClr val="000000"/>
                          </a:solidFill>
                          <a:effectLst/>
                          <a:latin typeface="Calibri" panose="020F0502020204030204" pitchFamily="34" charset="0"/>
                        </a:rPr>
                      </a:br>
                      <a:r>
                        <a:rPr lang="tr-TR" sz="1000" b="0" i="0" u="none" strike="noStrike" dirty="0">
                          <a:solidFill>
                            <a:srgbClr val="000000"/>
                          </a:solidFill>
                          <a:effectLst/>
                          <a:latin typeface="Calibri" panose="020F0502020204030204" pitchFamily="34" charset="0"/>
                        </a:rPr>
                        <a:t>c) Bornova ilçesi, Egemenlik Mahallesi 23343 ada 1 parsel kuzeyi eski taş ocağı, </a:t>
                      </a:r>
                      <a:br>
                        <a:rPr lang="tr-TR" sz="1000" b="0" i="0" u="none" strike="noStrike" dirty="0">
                          <a:solidFill>
                            <a:srgbClr val="000000"/>
                          </a:solidFill>
                          <a:effectLst/>
                          <a:latin typeface="Calibri" panose="020F0502020204030204" pitchFamily="34" charset="0"/>
                        </a:rPr>
                      </a:br>
                      <a:r>
                        <a:rPr lang="tr-TR" sz="1000" b="0" i="0" u="none" strike="noStrike" dirty="0">
                          <a:solidFill>
                            <a:srgbClr val="000000"/>
                          </a:solidFill>
                          <a:effectLst/>
                          <a:latin typeface="Calibri" panose="020F0502020204030204" pitchFamily="34" charset="0"/>
                        </a:rPr>
                        <a:t>ç) Bornova ilçesi, </a:t>
                      </a:r>
                      <a:r>
                        <a:rPr lang="tr-TR" sz="1000" b="0" i="0" u="none" strike="noStrike" dirty="0" err="1">
                          <a:solidFill>
                            <a:srgbClr val="000000"/>
                          </a:solidFill>
                          <a:effectLst/>
                          <a:latin typeface="Calibri" panose="020F0502020204030204" pitchFamily="34" charset="0"/>
                        </a:rPr>
                        <a:t>Çamkule</a:t>
                      </a:r>
                      <a:r>
                        <a:rPr lang="tr-TR" sz="1000" b="0" i="0" u="none" strike="noStrike" dirty="0">
                          <a:solidFill>
                            <a:srgbClr val="000000"/>
                          </a:solidFill>
                          <a:effectLst/>
                          <a:latin typeface="Calibri" panose="020F0502020204030204" pitchFamily="34" charset="0"/>
                        </a:rPr>
                        <a:t> Mahallesi 23457 ada 1 parsel güneyi eski taş ocağı, </a:t>
                      </a:r>
                      <a:br>
                        <a:rPr lang="tr-TR" sz="1000" b="0" i="0" u="none" strike="noStrike" dirty="0">
                          <a:solidFill>
                            <a:srgbClr val="000000"/>
                          </a:solidFill>
                          <a:effectLst/>
                          <a:latin typeface="Calibri" panose="020F0502020204030204" pitchFamily="34" charset="0"/>
                        </a:rPr>
                      </a:br>
                      <a:r>
                        <a:rPr lang="tr-TR" sz="1000" b="0" i="0" u="none" strike="noStrike" dirty="0">
                          <a:solidFill>
                            <a:srgbClr val="000000"/>
                          </a:solidFill>
                          <a:effectLst/>
                          <a:latin typeface="Calibri" panose="020F0502020204030204" pitchFamily="34" charset="0"/>
                        </a:rPr>
                        <a:t>d) Bornova ilçesi, Egemenlik Mahallesi 11061 ada 20 parsel eski taş ocağı, </a:t>
                      </a:r>
                    </a:p>
                  </a:txBody>
                  <a:tcPr marL="9525" marR="9525" marT="9525" marB="0" anchor="ctr"/>
                </a:tc>
                <a:extLst>
                  <a:ext uri="{0D108BD9-81ED-4DB2-BD59-A6C34878D82A}">
                    <a16:rowId xmlns:a16="http://schemas.microsoft.com/office/drawing/2014/main" xmlns="" val="1573050061"/>
                  </a:ext>
                </a:extLst>
              </a:tr>
            </a:tbl>
          </a:graphicData>
        </a:graphic>
      </p:graphicFrame>
      <p:pic>
        <p:nvPicPr>
          <p:cNvPr id="7" name="Resim 6">
            <a:extLst>
              <a:ext uri="{FF2B5EF4-FFF2-40B4-BE49-F238E27FC236}">
                <a16:creationId xmlns:a16="http://schemas.microsoft.com/office/drawing/2014/main" xmlns="" id="{C75368D6-DB6A-4FC9-9C5E-B50AEA3DA0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0571"/>
          <a:stretch/>
        </p:blipFill>
        <p:spPr>
          <a:xfrm>
            <a:off x="0" y="0"/>
            <a:ext cx="12192001" cy="1330462"/>
          </a:xfrm>
          <a:prstGeom prst="rect">
            <a:avLst/>
          </a:prstGeom>
        </p:spPr>
      </p:pic>
      <p:pic>
        <p:nvPicPr>
          <p:cNvPr id="8" name="Resim 7">
            <a:extLst>
              <a:ext uri="{FF2B5EF4-FFF2-40B4-BE49-F238E27FC236}">
                <a16:creationId xmlns:a16="http://schemas.microsoft.com/office/drawing/2014/main" xmlns="" id="{BE1F5F7D-DEED-4AC2-B7E2-B728CF8A44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9" name="Dikdörtgen 8">
            <a:extLst>
              <a:ext uri="{FF2B5EF4-FFF2-40B4-BE49-F238E27FC236}">
                <a16:creationId xmlns:a16="http://schemas.microsoft.com/office/drawing/2014/main" xmlns="" id="{57C098D6-4508-41C6-AA6A-6560E3868612}"/>
              </a:ext>
            </a:extLst>
          </p:cNvPr>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957399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D397FF32-552A-41BA-B900-569482E0FB0B}"/>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xmlns="" id="{3DFE0EBA-C2B9-43D8-B3E8-B590C630C7C3}"/>
              </a:ext>
            </a:extLst>
          </p:cNvPr>
          <p:cNvSpPr>
            <a:spLocks noGrp="1"/>
          </p:cNvSpPr>
          <p:nvPr>
            <p:ph idx="1"/>
          </p:nvPr>
        </p:nvSpPr>
        <p:spPr/>
        <p:txBody>
          <a:bodyPr/>
          <a:lstStyle/>
          <a:p>
            <a:endParaRPr lang="tr-TR"/>
          </a:p>
        </p:txBody>
      </p:sp>
      <p:sp>
        <p:nvSpPr>
          <p:cNvPr id="4" name="Slayt Numarası Yer Tutucusu 3">
            <a:extLst>
              <a:ext uri="{FF2B5EF4-FFF2-40B4-BE49-F238E27FC236}">
                <a16:creationId xmlns:a16="http://schemas.microsoft.com/office/drawing/2014/main" xmlns="" id="{7E2EB188-13EB-4C1C-8D23-4E51AF4A72AE}"/>
              </a:ext>
            </a:extLst>
          </p:cNvPr>
          <p:cNvSpPr>
            <a:spLocks noGrp="1"/>
          </p:cNvSpPr>
          <p:nvPr>
            <p:ph type="sldNum" sz="quarter" idx="12"/>
          </p:nvPr>
        </p:nvSpPr>
        <p:spPr/>
        <p:txBody>
          <a:bodyPr/>
          <a:lstStyle/>
          <a:p>
            <a:fld id="{DC2DF7AE-E3BD-41B1-B2B6-F71BED4C81A4}" type="slidenum">
              <a:rPr lang="tr-TR" smtClean="0"/>
              <a:pPr/>
              <a:t>66</a:t>
            </a:fld>
            <a:endParaRPr lang="tr-TR"/>
          </a:p>
        </p:txBody>
      </p:sp>
      <p:sp>
        <p:nvSpPr>
          <p:cNvPr id="5" name="Başlık 1">
            <a:extLst>
              <a:ext uri="{FF2B5EF4-FFF2-40B4-BE49-F238E27FC236}">
                <a16:creationId xmlns:a16="http://schemas.microsoft.com/office/drawing/2014/main" xmlns="" id="{DFED5300-BFF2-4A3B-98D4-86E819AE6AC8}"/>
              </a:ext>
            </a:extLst>
          </p:cNvPr>
          <p:cNvSpPr txBox="1">
            <a:spLocks/>
          </p:cNvSpPr>
          <p:nvPr/>
        </p:nvSpPr>
        <p:spPr>
          <a:xfrm>
            <a:off x="609600" y="2746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a:t>a</a:t>
            </a:r>
            <a:endParaRPr lang="tr-TR" dirty="0"/>
          </a:p>
        </p:txBody>
      </p:sp>
      <p:graphicFrame>
        <p:nvGraphicFramePr>
          <p:cNvPr id="6" name="Tablo 14">
            <a:extLst>
              <a:ext uri="{FF2B5EF4-FFF2-40B4-BE49-F238E27FC236}">
                <a16:creationId xmlns:a16="http://schemas.microsoft.com/office/drawing/2014/main" xmlns="" id="{95AADF02-4B3D-4C70-80CC-5ED99CDFB1D0}"/>
              </a:ext>
            </a:extLst>
          </p:cNvPr>
          <p:cNvGraphicFramePr>
            <a:graphicFrameLocks/>
          </p:cNvGraphicFramePr>
          <p:nvPr>
            <p:extLst>
              <p:ext uri="{D42A27DB-BD31-4B8C-83A1-F6EECF244321}">
                <p14:modId xmlns:p14="http://schemas.microsoft.com/office/powerpoint/2010/main" val="3520720738"/>
              </p:ext>
            </p:extLst>
          </p:nvPr>
        </p:nvGraphicFramePr>
        <p:xfrm>
          <a:off x="609600" y="1532663"/>
          <a:ext cx="10972800" cy="5042092"/>
        </p:xfrm>
        <a:graphic>
          <a:graphicData uri="http://schemas.openxmlformats.org/drawingml/2006/table">
            <a:tbl>
              <a:tblPr firstRow="1" bandRow="1">
                <a:tableStyleId>{5C22544A-7EE6-4342-B048-85BDC9FD1C3A}</a:tableStyleId>
              </a:tblPr>
              <a:tblGrid>
                <a:gridCol w="589856">
                  <a:extLst>
                    <a:ext uri="{9D8B030D-6E8A-4147-A177-3AD203B41FA5}">
                      <a16:colId xmlns:a16="http://schemas.microsoft.com/office/drawing/2014/main" xmlns="" val="3466067953"/>
                    </a:ext>
                  </a:extLst>
                </a:gridCol>
                <a:gridCol w="2088232">
                  <a:extLst>
                    <a:ext uri="{9D8B030D-6E8A-4147-A177-3AD203B41FA5}">
                      <a16:colId xmlns:a16="http://schemas.microsoft.com/office/drawing/2014/main" xmlns="" val="418510681"/>
                    </a:ext>
                  </a:extLst>
                </a:gridCol>
                <a:gridCol w="864096">
                  <a:extLst>
                    <a:ext uri="{9D8B030D-6E8A-4147-A177-3AD203B41FA5}">
                      <a16:colId xmlns:a16="http://schemas.microsoft.com/office/drawing/2014/main" xmlns="" val="3001954456"/>
                    </a:ext>
                  </a:extLst>
                </a:gridCol>
                <a:gridCol w="3312368">
                  <a:extLst>
                    <a:ext uri="{9D8B030D-6E8A-4147-A177-3AD203B41FA5}">
                      <a16:colId xmlns:a16="http://schemas.microsoft.com/office/drawing/2014/main" xmlns="" val="1138427644"/>
                    </a:ext>
                  </a:extLst>
                </a:gridCol>
                <a:gridCol w="4118248">
                  <a:extLst>
                    <a:ext uri="{9D8B030D-6E8A-4147-A177-3AD203B41FA5}">
                      <a16:colId xmlns:a16="http://schemas.microsoft.com/office/drawing/2014/main" xmlns="" val="2692945005"/>
                    </a:ext>
                  </a:extLst>
                </a:gridCol>
              </a:tblGrid>
              <a:tr h="286363">
                <a:tc>
                  <a:txBody>
                    <a:bodyPr/>
                    <a:lstStyle/>
                    <a:p>
                      <a:pPr algn="ctr" fontAlgn="ctr"/>
                      <a:r>
                        <a:rPr lang="tr-TR" sz="1100" b="1" i="0" u="none" strike="noStrike" dirty="0">
                          <a:solidFill>
                            <a:srgbClr val="000000"/>
                          </a:solidFill>
                          <a:effectLst/>
                          <a:latin typeface="Calibri" panose="020F0502020204030204" pitchFamily="34" charset="0"/>
                        </a:rPr>
                        <a:t>Sıra No</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Coğrafi Koordinatlar (Temsili)</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İl</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İlçe - Tanım </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Açıklamalar (Mahalle, ada/parsel)</a:t>
                      </a:r>
                    </a:p>
                  </a:txBody>
                  <a:tcPr marL="9525" marR="9525" marT="9525" marB="0" anchor="ctr"/>
                </a:tc>
                <a:extLst>
                  <a:ext uri="{0D108BD9-81ED-4DB2-BD59-A6C34878D82A}">
                    <a16:rowId xmlns:a16="http://schemas.microsoft.com/office/drawing/2014/main" xmlns="" val="929257"/>
                  </a:ext>
                </a:extLst>
              </a:tr>
              <a:tr h="330833">
                <a:tc>
                  <a:txBody>
                    <a:bodyPr/>
                    <a:lstStyle/>
                    <a:p>
                      <a:pPr algn="ctr" fontAlgn="ctr"/>
                      <a:r>
                        <a:rPr lang="tr-TR" sz="1000" b="0" i="0" u="none" strike="noStrike">
                          <a:solidFill>
                            <a:srgbClr val="000000"/>
                          </a:solidFill>
                          <a:effectLst/>
                          <a:latin typeface="Calibri" panose="020F0502020204030204" pitchFamily="34" charset="0"/>
                        </a:rPr>
                        <a:t>62</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a) E: 38.4230, B: 27.1750 ve E: 38.4215, B: 27.1745,</a:t>
                      </a:r>
                      <a:br>
                        <a:rPr lang="tr-TR" sz="1000" b="0" i="0" u="none" strike="noStrike">
                          <a:solidFill>
                            <a:srgbClr val="000000"/>
                          </a:solidFill>
                          <a:effectLst/>
                          <a:latin typeface="Calibri" panose="020F0502020204030204" pitchFamily="34" charset="0"/>
                        </a:rPr>
                      </a:br>
                      <a:r>
                        <a:rPr lang="tr-TR" sz="1000" b="0" i="0" u="none" strike="noStrike">
                          <a:solidFill>
                            <a:srgbClr val="000000"/>
                          </a:solidFill>
                          <a:effectLst/>
                          <a:latin typeface="Calibri" panose="020F0502020204030204" pitchFamily="34" charset="0"/>
                        </a:rPr>
                        <a:t>b) E: 38.4010, B: 27.2195 ve E: 38.3985, B: 27.2190,</a:t>
                      </a:r>
                      <a:br>
                        <a:rPr lang="tr-TR" sz="1000" b="0" i="0" u="none" strike="noStrike">
                          <a:solidFill>
                            <a:srgbClr val="000000"/>
                          </a:solidFill>
                          <a:effectLst/>
                          <a:latin typeface="Calibri" panose="020F0502020204030204" pitchFamily="34" charset="0"/>
                        </a:rPr>
                      </a:br>
                      <a:r>
                        <a:rPr lang="tr-TR" sz="1000" b="0" i="0" u="none" strike="noStrike">
                          <a:solidFill>
                            <a:srgbClr val="000000"/>
                          </a:solidFill>
                          <a:effectLst/>
                          <a:latin typeface="Calibri" panose="020F0502020204030204" pitchFamily="34" charset="0"/>
                        </a:rPr>
                        <a:t>c) E: 38.4235, B: 27.2218 ve E: 38.4235, B: 27.2230,</a:t>
                      </a:r>
                      <a:br>
                        <a:rPr lang="tr-TR" sz="1000" b="0" i="0" u="none" strike="noStrike">
                          <a:solidFill>
                            <a:srgbClr val="000000"/>
                          </a:solidFill>
                          <a:effectLst/>
                          <a:latin typeface="Calibri" panose="020F0502020204030204" pitchFamily="34" charset="0"/>
                        </a:rPr>
                      </a:br>
                      <a:r>
                        <a:rPr lang="tr-TR" sz="1000" b="0" i="0" u="none" strike="noStrike">
                          <a:solidFill>
                            <a:srgbClr val="000000"/>
                          </a:solidFill>
                          <a:effectLst/>
                          <a:latin typeface="Calibri" panose="020F0502020204030204" pitchFamily="34" charset="0"/>
                        </a:rPr>
                        <a:t>ç) E: 38.4178, B: 27.2058 ve E: 38.4170, B: 27.2075 </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Konak, Ağır ve Orta Hasarlı yapılara yönelik Genel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a) Konak ilçesi, Güney Mahallesi 2318 ada 104 parsel, </a:t>
                      </a:r>
                      <a:br>
                        <a:rPr lang="tr-TR" sz="1000" b="0" i="0" u="none" strike="noStrike">
                          <a:solidFill>
                            <a:srgbClr val="000000"/>
                          </a:solidFill>
                          <a:effectLst/>
                          <a:latin typeface="Calibri" panose="020F0502020204030204" pitchFamily="34" charset="0"/>
                        </a:rPr>
                      </a:br>
                      <a:r>
                        <a:rPr lang="tr-TR" sz="1000" b="0" i="0" u="none" strike="noStrike">
                          <a:solidFill>
                            <a:srgbClr val="000000"/>
                          </a:solidFill>
                          <a:effectLst/>
                          <a:latin typeface="Calibri" panose="020F0502020204030204" pitchFamily="34" charset="0"/>
                        </a:rPr>
                        <a:t>b) Bornova ilçesi, Çamkule Mahallesi 23457 ada 1 parsel güneyi eski taş ocağı,</a:t>
                      </a:r>
                      <a:br>
                        <a:rPr lang="tr-TR" sz="1000" b="0" i="0" u="none" strike="noStrike">
                          <a:solidFill>
                            <a:srgbClr val="000000"/>
                          </a:solidFill>
                          <a:effectLst/>
                          <a:latin typeface="Calibri" panose="020F0502020204030204" pitchFamily="34" charset="0"/>
                        </a:rPr>
                      </a:br>
                      <a:r>
                        <a:rPr lang="tr-TR" sz="1000" b="0" i="0" u="none" strike="noStrike">
                          <a:solidFill>
                            <a:srgbClr val="000000"/>
                          </a:solidFill>
                          <a:effectLst/>
                          <a:latin typeface="Calibri" panose="020F0502020204030204" pitchFamily="34" charset="0"/>
                        </a:rPr>
                        <a:t>c) Bornova ilçesi, Egemenlik Mahallesi 11061 ada 20 parsel eski taş ocağı, </a:t>
                      </a:r>
                      <a:br>
                        <a:rPr lang="tr-TR" sz="1000" b="0" i="0" u="none" strike="noStrike">
                          <a:solidFill>
                            <a:srgbClr val="000000"/>
                          </a:solidFill>
                          <a:effectLst/>
                          <a:latin typeface="Calibri" panose="020F0502020204030204" pitchFamily="34" charset="0"/>
                        </a:rPr>
                      </a:br>
                      <a:r>
                        <a:rPr lang="tr-TR" sz="1000" b="0" i="0" u="none" strike="noStrike">
                          <a:solidFill>
                            <a:srgbClr val="000000"/>
                          </a:solidFill>
                          <a:effectLst/>
                          <a:latin typeface="Calibri" panose="020F0502020204030204" pitchFamily="34" charset="0"/>
                        </a:rPr>
                        <a:t>ç) Bornova ilçesi, Altındağ Mahallesi Tescil Harici Alan (7558 ada 1 parsel doğusunda) eski taş ocağı,  </a:t>
                      </a:r>
                    </a:p>
                  </a:txBody>
                  <a:tcPr marL="9525" marR="9525" marT="9525" marB="0" anchor="ctr"/>
                </a:tc>
                <a:extLst>
                  <a:ext uri="{0D108BD9-81ED-4DB2-BD59-A6C34878D82A}">
                    <a16:rowId xmlns:a16="http://schemas.microsoft.com/office/drawing/2014/main" xmlns="" val="660456480"/>
                  </a:ext>
                </a:extLst>
              </a:tr>
              <a:tr h="330833">
                <a:tc>
                  <a:txBody>
                    <a:bodyPr/>
                    <a:lstStyle/>
                    <a:p>
                      <a:pPr algn="ctr" fontAlgn="ctr"/>
                      <a:r>
                        <a:rPr lang="tr-TR" sz="1000" b="0" i="0" u="none" strike="noStrike">
                          <a:solidFill>
                            <a:srgbClr val="000000"/>
                          </a:solidFill>
                          <a:effectLst/>
                          <a:latin typeface="Calibri" panose="020F0502020204030204" pitchFamily="34" charset="0"/>
                        </a:rPr>
                        <a:t>63</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38.4990, B: 26.6230 ve E: 38.4970, B: 26.6215</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Karaburun, Yıkık ve Acil Yıkılacak yapılara yönelik Kriminal döküm alanı</a:t>
                      </a:r>
                    </a:p>
                  </a:txBody>
                  <a:tcPr marL="9525" marR="9525" marT="9525" marB="0" anchor="ctr"/>
                </a:tc>
                <a:tc>
                  <a:txBody>
                    <a:bodyPr/>
                    <a:lstStyle/>
                    <a:p>
                      <a:pPr algn="l" fontAlgn="ctr"/>
                      <a:r>
                        <a:rPr lang="fi-FI" sz="1000" b="0" i="0" u="none" strike="noStrike">
                          <a:solidFill>
                            <a:srgbClr val="000000"/>
                          </a:solidFill>
                          <a:effectLst/>
                          <a:latin typeface="Calibri" panose="020F0502020204030204" pitchFamily="34" charset="0"/>
                        </a:rPr>
                        <a:t>Mordoğan Mahallesi, 922 ada 2 parselin kuzeyi</a:t>
                      </a:r>
                    </a:p>
                  </a:txBody>
                  <a:tcPr marL="9525" marR="9525" marT="9525" marB="0" anchor="ctr"/>
                </a:tc>
                <a:extLst>
                  <a:ext uri="{0D108BD9-81ED-4DB2-BD59-A6C34878D82A}">
                    <a16:rowId xmlns:a16="http://schemas.microsoft.com/office/drawing/2014/main" xmlns="" val="4078667172"/>
                  </a:ext>
                </a:extLst>
              </a:tr>
              <a:tr h="525163">
                <a:tc>
                  <a:txBody>
                    <a:bodyPr/>
                    <a:lstStyle/>
                    <a:p>
                      <a:pPr algn="ctr" fontAlgn="ctr"/>
                      <a:r>
                        <a:rPr lang="tr-TR" sz="1000" b="0" i="0" u="none" strike="noStrike">
                          <a:solidFill>
                            <a:srgbClr val="000000"/>
                          </a:solidFill>
                          <a:effectLst/>
                          <a:latin typeface="Calibri" panose="020F0502020204030204" pitchFamily="34" charset="0"/>
                        </a:rPr>
                        <a:t>64</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38.5080, B: 26.6275 ve E: 38.5060, B: 26.6280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Karaburun, Yıkık ve Acil Yıkılacak yapılara yönelik Kriminal döküm alanı</a:t>
                      </a:r>
                    </a:p>
                  </a:txBody>
                  <a:tcPr marL="9525" marR="9525" marT="9525" marB="0" anchor="ctr"/>
                </a:tc>
                <a:tc>
                  <a:txBody>
                    <a:bodyPr/>
                    <a:lstStyle/>
                    <a:p>
                      <a:pPr algn="l" fontAlgn="ctr"/>
                      <a:r>
                        <a:rPr lang="fi-FI" sz="1000" b="0" i="0" u="none" strike="noStrike">
                          <a:solidFill>
                            <a:srgbClr val="000000"/>
                          </a:solidFill>
                          <a:effectLst/>
                          <a:latin typeface="Calibri" panose="020F0502020204030204" pitchFamily="34" charset="0"/>
                        </a:rPr>
                        <a:t>Mordoğan Mahallesi, 907 ada 2 parselin kuzeyi</a:t>
                      </a:r>
                    </a:p>
                  </a:txBody>
                  <a:tcPr marL="9525" marR="9525" marT="9525" marB="0" anchor="ctr"/>
                </a:tc>
                <a:extLst>
                  <a:ext uri="{0D108BD9-81ED-4DB2-BD59-A6C34878D82A}">
                    <a16:rowId xmlns:a16="http://schemas.microsoft.com/office/drawing/2014/main" xmlns="" val="1680906691"/>
                  </a:ext>
                </a:extLst>
              </a:tr>
              <a:tr h="525163">
                <a:tc>
                  <a:txBody>
                    <a:bodyPr/>
                    <a:lstStyle/>
                    <a:p>
                      <a:pPr algn="ctr" fontAlgn="ctr"/>
                      <a:r>
                        <a:rPr lang="tr-TR" sz="1000" b="0" i="0" u="none" strike="noStrike">
                          <a:solidFill>
                            <a:srgbClr val="000000"/>
                          </a:solidFill>
                          <a:effectLst/>
                          <a:latin typeface="Calibri" panose="020F0502020204030204" pitchFamily="34" charset="0"/>
                        </a:rPr>
                        <a:t>65</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a) E: 38.6693, B: 26.4764 ve E: 38.6695, B: 26.4780  b) E: 38.6686, B: 26.4769 ve E: 38.6687, B: 26.4780,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Karaburun, Yıkık ve Acil Yıkılacak yapılara yönelik Kriminal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Bozköy Mahallesi, 0 ada 639 parsel</a:t>
                      </a:r>
                    </a:p>
                  </a:txBody>
                  <a:tcPr marL="9525" marR="9525" marT="9525" marB="0" anchor="ctr"/>
                </a:tc>
                <a:extLst>
                  <a:ext uri="{0D108BD9-81ED-4DB2-BD59-A6C34878D82A}">
                    <a16:rowId xmlns:a16="http://schemas.microsoft.com/office/drawing/2014/main" xmlns="" val="3897602768"/>
                  </a:ext>
                </a:extLst>
              </a:tr>
              <a:tr h="330833">
                <a:tc>
                  <a:txBody>
                    <a:bodyPr/>
                    <a:lstStyle/>
                    <a:p>
                      <a:pPr algn="ctr" fontAlgn="ctr"/>
                      <a:r>
                        <a:rPr lang="tr-TR" sz="1000" b="0" i="0" u="none" strike="noStrike">
                          <a:solidFill>
                            <a:srgbClr val="000000"/>
                          </a:solidFill>
                          <a:effectLst/>
                          <a:latin typeface="Calibri" panose="020F0502020204030204" pitchFamily="34" charset="0"/>
                        </a:rPr>
                        <a:t>66</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38.6380, B: 26.4815 ve E: 38.6392, B: 26.4805</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Karaburun, Yıkık ve Acil Yıkılacak yapılara yönelik Kriminal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Merkez Mahallesi, 800 ada 1 parselin batısı</a:t>
                      </a:r>
                    </a:p>
                  </a:txBody>
                  <a:tcPr marL="9525" marR="9525" marT="9525" marB="0" anchor="ctr"/>
                </a:tc>
                <a:extLst>
                  <a:ext uri="{0D108BD9-81ED-4DB2-BD59-A6C34878D82A}">
                    <a16:rowId xmlns:a16="http://schemas.microsoft.com/office/drawing/2014/main" xmlns="" val="3542295045"/>
                  </a:ext>
                </a:extLst>
              </a:tr>
              <a:tr h="491680">
                <a:tc>
                  <a:txBody>
                    <a:bodyPr/>
                    <a:lstStyle/>
                    <a:p>
                      <a:pPr algn="ctr" fontAlgn="ctr"/>
                      <a:r>
                        <a:rPr lang="tr-TR" sz="1000" b="0" i="0" u="none" strike="noStrike">
                          <a:solidFill>
                            <a:srgbClr val="000000"/>
                          </a:solidFill>
                          <a:effectLst/>
                          <a:latin typeface="Calibri" panose="020F0502020204030204" pitchFamily="34" charset="0"/>
                        </a:rPr>
                        <a:t>67</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38.5082, B: 26.6280 ve E: 38.5090, B: 26.6275</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Karaburun, Yıkık ve Acil Yıkılacak yapılara yönelik Kriminal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Mordoğan Mahallesi, 906 ada 4 parsel</a:t>
                      </a:r>
                    </a:p>
                  </a:txBody>
                  <a:tcPr marL="9525" marR="9525" marT="9525" marB="0" anchor="ctr"/>
                </a:tc>
                <a:extLst>
                  <a:ext uri="{0D108BD9-81ED-4DB2-BD59-A6C34878D82A}">
                    <a16:rowId xmlns:a16="http://schemas.microsoft.com/office/drawing/2014/main" xmlns="" val="3241869187"/>
                  </a:ext>
                </a:extLst>
              </a:tr>
              <a:tr h="330833">
                <a:tc>
                  <a:txBody>
                    <a:bodyPr/>
                    <a:lstStyle/>
                    <a:p>
                      <a:pPr algn="ctr" fontAlgn="ctr"/>
                      <a:r>
                        <a:rPr lang="tr-TR" sz="1000" b="0" i="0" u="none" strike="noStrike">
                          <a:solidFill>
                            <a:srgbClr val="000000"/>
                          </a:solidFill>
                          <a:effectLst/>
                          <a:latin typeface="Calibri" panose="020F0502020204030204" pitchFamily="34" charset="0"/>
                        </a:rPr>
                        <a:t>68</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38.4960, B: 26.6205 ve E: 38.4955, B: 26.6235</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Karaburun, Ağır ve Orta Hasarlı yapılara yönelik Genel döküm alanı</a:t>
                      </a:r>
                    </a:p>
                  </a:txBody>
                  <a:tcPr marL="9525" marR="9525" marT="9525" marB="0" anchor="ctr"/>
                </a:tc>
                <a:tc>
                  <a:txBody>
                    <a:bodyPr/>
                    <a:lstStyle/>
                    <a:p>
                      <a:pPr algn="l" fontAlgn="ctr"/>
                      <a:r>
                        <a:rPr lang="fi-FI" sz="1000" b="0" i="0" u="none" strike="noStrike">
                          <a:solidFill>
                            <a:srgbClr val="000000"/>
                          </a:solidFill>
                          <a:effectLst/>
                          <a:latin typeface="Calibri" panose="020F0502020204030204" pitchFamily="34" charset="0"/>
                        </a:rPr>
                        <a:t>Mordoğan Mahallesi, 922 ada 2 parselin ortası</a:t>
                      </a:r>
                    </a:p>
                  </a:txBody>
                  <a:tcPr marL="9525" marR="9525" marT="9525" marB="0" anchor="ctr"/>
                </a:tc>
                <a:extLst>
                  <a:ext uri="{0D108BD9-81ED-4DB2-BD59-A6C34878D82A}">
                    <a16:rowId xmlns:a16="http://schemas.microsoft.com/office/drawing/2014/main" xmlns="" val="1023469355"/>
                  </a:ext>
                </a:extLst>
              </a:tr>
              <a:tr h="330833">
                <a:tc>
                  <a:txBody>
                    <a:bodyPr/>
                    <a:lstStyle/>
                    <a:p>
                      <a:pPr algn="ctr" fontAlgn="ctr"/>
                      <a:r>
                        <a:rPr lang="tr-TR" sz="1000" b="0" i="0" u="none" strike="noStrike">
                          <a:solidFill>
                            <a:srgbClr val="000000"/>
                          </a:solidFill>
                          <a:effectLst/>
                          <a:latin typeface="Calibri" panose="020F0502020204030204" pitchFamily="34" charset="0"/>
                        </a:rPr>
                        <a:t>69</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38.6360, B: 26.4790 ve E: 38.6390, B: 26.4790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Karaburun, Ağır ve Orta Hasarlı yapılara yönelik Genel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Merkez Mahallesi, 800 ada 1 parselin batısı</a:t>
                      </a:r>
                    </a:p>
                  </a:txBody>
                  <a:tcPr marL="9525" marR="9525" marT="9525" marB="0" anchor="ctr"/>
                </a:tc>
                <a:extLst>
                  <a:ext uri="{0D108BD9-81ED-4DB2-BD59-A6C34878D82A}">
                    <a16:rowId xmlns:a16="http://schemas.microsoft.com/office/drawing/2014/main" xmlns="" val="696266315"/>
                  </a:ext>
                </a:extLst>
              </a:tr>
              <a:tr h="330833">
                <a:tc>
                  <a:txBody>
                    <a:bodyPr/>
                    <a:lstStyle/>
                    <a:p>
                      <a:pPr algn="ctr" fontAlgn="ctr"/>
                      <a:r>
                        <a:rPr lang="tr-TR" sz="1000" b="0" i="0" u="none" strike="noStrike">
                          <a:solidFill>
                            <a:srgbClr val="000000"/>
                          </a:solidFill>
                          <a:effectLst/>
                          <a:latin typeface="Calibri" panose="020F0502020204030204" pitchFamily="34" charset="0"/>
                        </a:rPr>
                        <a:t>70</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38.3180, B: 26.4340 ve E: 38.3195, B: 26.4350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Çeşme, Yıkık ve Acil Yıkılacak yapılara yönelik Kriminal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Reisdere Mahallesi, 1111 ada 10 parselin güneyi</a:t>
                      </a:r>
                    </a:p>
                  </a:txBody>
                  <a:tcPr marL="9525" marR="9525" marT="9525" marB="0" anchor="ctr"/>
                </a:tc>
                <a:extLst>
                  <a:ext uri="{0D108BD9-81ED-4DB2-BD59-A6C34878D82A}">
                    <a16:rowId xmlns:a16="http://schemas.microsoft.com/office/drawing/2014/main" xmlns="" val="1573050061"/>
                  </a:ext>
                </a:extLst>
              </a:tr>
              <a:tr h="330833">
                <a:tc>
                  <a:txBody>
                    <a:bodyPr/>
                    <a:lstStyle/>
                    <a:p>
                      <a:pPr algn="ctr" fontAlgn="ctr"/>
                      <a:r>
                        <a:rPr lang="tr-TR" sz="1000" b="0" i="0" u="none" strike="noStrike">
                          <a:solidFill>
                            <a:srgbClr val="000000"/>
                          </a:solidFill>
                          <a:effectLst/>
                          <a:latin typeface="Calibri" panose="020F0502020204030204" pitchFamily="34" charset="0"/>
                        </a:rPr>
                        <a:t>71</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38.2860, B: 26.3200 ve E: 38.2855, B: 26.3200 </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Çeşme, Yıkık ve Acil Yıkılacak yapılara yönelik Kriminal döküm alanı</a:t>
                      </a:r>
                    </a:p>
                  </a:txBody>
                  <a:tcPr marL="9525" marR="9525" marT="9525" marB="0" anchor="ctr"/>
                </a:tc>
                <a:tc>
                  <a:txBody>
                    <a:bodyPr/>
                    <a:lstStyle/>
                    <a:p>
                      <a:pPr algn="l" fontAlgn="ctr"/>
                      <a:r>
                        <a:rPr lang="fi-FI" sz="1000" b="0" i="0" u="none" strike="noStrike" dirty="0">
                          <a:solidFill>
                            <a:srgbClr val="000000"/>
                          </a:solidFill>
                          <a:effectLst/>
                          <a:latin typeface="Calibri" panose="020F0502020204030204" pitchFamily="34" charset="0"/>
                        </a:rPr>
                        <a:t>Ovacık Mahallesi, 152 ada 40 parselin kuzeyi</a:t>
                      </a:r>
                    </a:p>
                  </a:txBody>
                  <a:tcPr marL="9525" marR="9525" marT="9525" marB="0" anchor="ctr"/>
                </a:tc>
                <a:extLst>
                  <a:ext uri="{0D108BD9-81ED-4DB2-BD59-A6C34878D82A}">
                    <a16:rowId xmlns:a16="http://schemas.microsoft.com/office/drawing/2014/main" xmlns="" val="2353063012"/>
                  </a:ext>
                </a:extLst>
              </a:tr>
            </a:tbl>
          </a:graphicData>
        </a:graphic>
      </p:graphicFrame>
      <p:pic>
        <p:nvPicPr>
          <p:cNvPr id="7" name="Resim 6">
            <a:extLst>
              <a:ext uri="{FF2B5EF4-FFF2-40B4-BE49-F238E27FC236}">
                <a16:creationId xmlns:a16="http://schemas.microsoft.com/office/drawing/2014/main" xmlns="" id="{8ED84467-9622-4EE3-AA3B-263F4D56EF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0571"/>
          <a:stretch/>
        </p:blipFill>
        <p:spPr>
          <a:xfrm>
            <a:off x="0" y="0"/>
            <a:ext cx="12192001" cy="1330462"/>
          </a:xfrm>
          <a:prstGeom prst="rect">
            <a:avLst/>
          </a:prstGeom>
        </p:spPr>
      </p:pic>
      <p:pic>
        <p:nvPicPr>
          <p:cNvPr id="8" name="Resim 7">
            <a:extLst>
              <a:ext uri="{FF2B5EF4-FFF2-40B4-BE49-F238E27FC236}">
                <a16:creationId xmlns:a16="http://schemas.microsoft.com/office/drawing/2014/main" xmlns="" id="{24DEB047-EBB3-4891-8964-66015DECC0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9" name="Dikdörtgen 8">
            <a:extLst>
              <a:ext uri="{FF2B5EF4-FFF2-40B4-BE49-F238E27FC236}">
                <a16:creationId xmlns:a16="http://schemas.microsoft.com/office/drawing/2014/main" xmlns="" id="{58DDEF8D-68C5-4EF5-8B4D-B7AF7AFB7483}"/>
              </a:ext>
            </a:extLst>
          </p:cNvPr>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6530031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8CEA13E2-BA12-4F72-B088-80E670241782}"/>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xmlns="" id="{06BB9F53-BC03-4C79-9D73-4F2C9E9A1E07}"/>
              </a:ext>
            </a:extLst>
          </p:cNvPr>
          <p:cNvSpPr>
            <a:spLocks noGrp="1"/>
          </p:cNvSpPr>
          <p:nvPr>
            <p:ph idx="1"/>
          </p:nvPr>
        </p:nvSpPr>
        <p:spPr/>
        <p:txBody>
          <a:bodyPr/>
          <a:lstStyle/>
          <a:p>
            <a:endParaRPr lang="tr-TR"/>
          </a:p>
        </p:txBody>
      </p:sp>
      <p:sp>
        <p:nvSpPr>
          <p:cNvPr id="4" name="Slayt Numarası Yer Tutucusu 3">
            <a:extLst>
              <a:ext uri="{FF2B5EF4-FFF2-40B4-BE49-F238E27FC236}">
                <a16:creationId xmlns:a16="http://schemas.microsoft.com/office/drawing/2014/main" xmlns="" id="{CF5747B8-CD2E-41BC-B7D4-3DE682603CB0}"/>
              </a:ext>
            </a:extLst>
          </p:cNvPr>
          <p:cNvSpPr>
            <a:spLocks noGrp="1"/>
          </p:cNvSpPr>
          <p:nvPr>
            <p:ph type="sldNum" sz="quarter" idx="12"/>
          </p:nvPr>
        </p:nvSpPr>
        <p:spPr/>
        <p:txBody>
          <a:bodyPr/>
          <a:lstStyle/>
          <a:p>
            <a:fld id="{DC2DF7AE-E3BD-41B1-B2B6-F71BED4C81A4}" type="slidenum">
              <a:rPr lang="tr-TR" smtClean="0"/>
              <a:pPr/>
              <a:t>67</a:t>
            </a:fld>
            <a:endParaRPr lang="tr-TR"/>
          </a:p>
        </p:txBody>
      </p:sp>
      <p:sp>
        <p:nvSpPr>
          <p:cNvPr id="5" name="Slayt Numarası Yer Tutucusu 3">
            <a:extLst>
              <a:ext uri="{FF2B5EF4-FFF2-40B4-BE49-F238E27FC236}">
                <a16:creationId xmlns:a16="http://schemas.microsoft.com/office/drawing/2014/main" xmlns="" id="{20091B9E-17BE-4822-A232-0FA8A870437A}"/>
              </a:ext>
            </a:extLst>
          </p:cNvPr>
          <p:cNvSpPr txBox="1">
            <a:spLocks/>
          </p:cNvSpPr>
          <p:nvPr/>
        </p:nvSpPr>
        <p:spPr>
          <a:xfrm>
            <a:off x="8976320" y="5943601"/>
            <a:ext cx="28448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DF7AE-E3BD-41B1-B2B6-F71BED4C81A4}" type="slidenum">
              <a:rPr lang="tr-TR" smtClean="0"/>
              <a:pPr/>
              <a:t>67</a:t>
            </a:fld>
            <a:endParaRPr lang="tr-TR"/>
          </a:p>
        </p:txBody>
      </p:sp>
      <p:sp>
        <p:nvSpPr>
          <p:cNvPr id="6" name="Başlık 1">
            <a:extLst>
              <a:ext uri="{FF2B5EF4-FFF2-40B4-BE49-F238E27FC236}">
                <a16:creationId xmlns:a16="http://schemas.microsoft.com/office/drawing/2014/main" xmlns="" id="{0AB6F3EA-6A79-4B43-B20A-9D50D0797886}"/>
              </a:ext>
            </a:extLst>
          </p:cNvPr>
          <p:cNvSpPr txBox="1">
            <a:spLocks/>
          </p:cNvSpPr>
          <p:nvPr/>
        </p:nvSpPr>
        <p:spPr>
          <a:xfrm>
            <a:off x="609600" y="2746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a:t>a</a:t>
            </a:r>
            <a:endParaRPr lang="tr-TR" dirty="0"/>
          </a:p>
        </p:txBody>
      </p:sp>
      <p:graphicFrame>
        <p:nvGraphicFramePr>
          <p:cNvPr id="7" name="Tablo 14">
            <a:extLst>
              <a:ext uri="{FF2B5EF4-FFF2-40B4-BE49-F238E27FC236}">
                <a16:creationId xmlns:a16="http://schemas.microsoft.com/office/drawing/2014/main" xmlns="" id="{15EBB8FF-55EC-42AD-BFF6-FBDB7592AC34}"/>
              </a:ext>
            </a:extLst>
          </p:cNvPr>
          <p:cNvGraphicFramePr>
            <a:graphicFrameLocks/>
          </p:cNvGraphicFramePr>
          <p:nvPr>
            <p:extLst>
              <p:ext uri="{D42A27DB-BD31-4B8C-83A1-F6EECF244321}">
                <p14:modId xmlns:p14="http://schemas.microsoft.com/office/powerpoint/2010/main" val="516470815"/>
              </p:ext>
            </p:extLst>
          </p:nvPr>
        </p:nvGraphicFramePr>
        <p:xfrm>
          <a:off x="609600" y="1532663"/>
          <a:ext cx="10972800" cy="5016059"/>
        </p:xfrm>
        <a:graphic>
          <a:graphicData uri="http://schemas.openxmlformats.org/drawingml/2006/table">
            <a:tbl>
              <a:tblPr firstRow="1" bandRow="1">
                <a:tableStyleId>{5C22544A-7EE6-4342-B048-85BDC9FD1C3A}</a:tableStyleId>
              </a:tblPr>
              <a:tblGrid>
                <a:gridCol w="589856">
                  <a:extLst>
                    <a:ext uri="{9D8B030D-6E8A-4147-A177-3AD203B41FA5}">
                      <a16:colId xmlns:a16="http://schemas.microsoft.com/office/drawing/2014/main" xmlns="" val="3466067953"/>
                    </a:ext>
                  </a:extLst>
                </a:gridCol>
                <a:gridCol w="2088232">
                  <a:extLst>
                    <a:ext uri="{9D8B030D-6E8A-4147-A177-3AD203B41FA5}">
                      <a16:colId xmlns:a16="http://schemas.microsoft.com/office/drawing/2014/main" xmlns="" val="418510681"/>
                    </a:ext>
                  </a:extLst>
                </a:gridCol>
                <a:gridCol w="864096">
                  <a:extLst>
                    <a:ext uri="{9D8B030D-6E8A-4147-A177-3AD203B41FA5}">
                      <a16:colId xmlns:a16="http://schemas.microsoft.com/office/drawing/2014/main" xmlns="" val="3001954456"/>
                    </a:ext>
                  </a:extLst>
                </a:gridCol>
                <a:gridCol w="3312368">
                  <a:extLst>
                    <a:ext uri="{9D8B030D-6E8A-4147-A177-3AD203B41FA5}">
                      <a16:colId xmlns:a16="http://schemas.microsoft.com/office/drawing/2014/main" xmlns="" val="1138427644"/>
                    </a:ext>
                  </a:extLst>
                </a:gridCol>
                <a:gridCol w="4118248">
                  <a:extLst>
                    <a:ext uri="{9D8B030D-6E8A-4147-A177-3AD203B41FA5}">
                      <a16:colId xmlns:a16="http://schemas.microsoft.com/office/drawing/2014/main" xmlns="" val="2692945005"/>
                    </a:ext>
                  </a:extLst>
                </a:gridCol>
              </a:tblGrid>
              <a:tr h="286363">
                <a:tc>
                  <a:txBody>
                    <a:bodyPr/>
                    <a:lstStyle/>
                    <a:p>
                      <a:pPr algn="ctr" fontAlgn="ctr"/>
                      <a:r>
                        <a:rPr lang="tr-TR" sz="1100" b="1" i="0" u="none" strike="noStrike" dirty="0">
                          <a:solidFill>
                            <a:srgbClr val="000000"/>
                          </a:solidFill>
                          <a:effectLst/>
                          <a:latin typeface="Calibri" panose="020F0502020204030204" pitchFamily="34" charset="0"/>
                        </a:rPr>
                        <a:t>Sıra No</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Coğrafi Koordinatlar (Temsili)</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İl</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İlçe - Tanım </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Açıklamalar (Mahalle, ada/parsel)</a:t>
                      </a:r>
                    </a:p>
                  </a:txBody>
                  <a:tcPr marL="9525" marR="9525" marT="9525" marB="0" anchor="ctr"/>
                </a:tc>
                <a:extLst>
                  <a:ext uri="{0D108BD9-81ED-4DB2-BD59-A6C34878D82A}">
                    <a16:rowId xmlns:a16="http://schemas.microsoft.com/office/drawing/2014/main" xmlns="" val="929257"/>
                  </a:ext>
                </a:extLst>
              </a:tr>
              <a:tr h="330833">
                <a:tc>
                  <a:txBody>
                    <a:bodyPr/>
                    <a:lstStyle/>
                    <a:p>
                      <a:pPr algn="ctr" fontAlgn="ctr"/>
                      <a:r>
                        <a:rPr lang="tr-TR" sz="1000" b="0" i="0" u="none" strike="noStrike">
                          <a:solidFill>
                            <a:srgbClr val="000000"/>
                          </a:solidFill>
                          <a:effectLst/>
                          <a:latin typeface="Calibri" panose="020F0502020204030204" pitchFamily="34" charset="0"/>
                        </a:rPr>
                        <a:t>72</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38.3190, B: 26.4325 ve E: 38.3220, B: 26.4330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Çeşme, Ağır ve Orta Hasarlı yapılara yönelik Genel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Reisdere Mahallesi, 1111 ada 10 parsel kuzeyi</a:t>
                      </a:r>
                    </a:p>
                  </a:txBody>
                  <a:tcPr marL="9525" marR="9525" marT="9525" marB="0" anchor="ctr"/>
                </a:tc>
                <a:extLst>
                  <a:ext uri="{0D108BD9-81ED-4DB2-BD59-A6C34878D82A}">
                    <a16:rowId xmlns:a16="http://schemas.microsoft.com/office/drawing/2014/main" xmlns="" val="660456480"/>
                  </a:ext>
                </a:extLst>
              </a:tr>
              <a:tr h="330833">
                <a:tc>
                  <a:txBody>
                    <a:bodyPr/>
                    <a:lstStyle/>
                    <a:p>
                      <a:pPr algn="ctr" fontAlgn="ctr"/>
                      <a:r>
                        <a:rPr lang="tr-TR" sz="1000" b="0" i="0" u="none" strike="noStrike">
                          <a:solidFill>
                            <a:srgbClr val="000000"/>
                          </a:solidFill>
                          <a:effectLst/>
                          <a:latin typeface="Calibri" panose="020F0502020204030204" pitchFamily="34" charset="0"/>
                        </a:rPr>
                        <a:t>73</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38.2853, B: 26.3210 ve E: 38.2840, B: 26.3215 </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Çeşme, Ağır ve Orta Hasarlı yapılara yönelik Genel döküm alanı</a:t>
                      </a:r>
                    </a:p>
                  </a:txBody>
                  <a:tcPr marL="9525" marR="9525" marT="9525" marB="0" anchor="ctr"/>
                </a:tc>
                <a:tc>
                  <a:txBody>
                    <a:bodyPr/>
                    <a:lstStyle/>
                    <a:p>
                      <a:pPr algn="l" fontAlgn="ctr"/>
                      <a:r>
                        <a:rPr lang="fi-FI" sz="1000" b="0" i="0" u="none" strike="noStrike">
                          <a:solidFill>
                            <a:srgbClr val="000000"/>
                          </a:solidFill>
                          <a:effectLst/>
                          <a:latin typeface="Calibri" panose="020F0502020204030204" pitchFamily="34" charset="0"/>
                        </a:rPr>
                        <a:t>Ovacık Mahallesi, 152 ada 40 parselin doğusu</a:t>
                      </a:r>
                    </a:p>
                  </a:txBody>
                  <a:tcPr marL="9525" marR="9525" marT="9525" marB="0" anchor="ctr"/>
                </a:tc>
                <a:extLst>
                  <a:ext uri="{0D108BD9-81ED-4DB2-BD59-A6C34878D82A}">
                    <a16:rowId xmlns:a16="http://schemas.microsoft.com/office/drawing/2014/main" xmlns="" val="4078667172"/>
                  </a:ext>
                </a:extLst>
              </a:tr>
              <a:tr h="525163">
                <a:tc>
                  <a:txBody>
                    <a:bodyPr/>
                    <a:lstStyle/>
                    <a:p>
                      <a:pPr algn="ctr" fontAlgn="ctr"/>
                      <a:r>
                        <a:rPr lang="tr-TR" sz="1000" b="0" i="0" u="none" strike="noStrike">
                          <a:solidFill>
                            <a:srgbClr val="000000"/>
                          </a:solidFill>
                          <a:effectLst/>
                          <a:latin typeface="Calibri" panose="020F0502020204030204" pitchFamily="34" charset="0"/>
                        </a:rPr>
                        <a:t>74</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38.3510, B: 26.7960 ve E: 38.3515, B: 26.7980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Urla, Yıkık ve Acil Yıkılacak yapılara yönelik Kriminal döküm alanı</a:t>
                      </a:r>
                    </a:p>
                  </a:txBody>
                  <a:tcPr marL="9525" marR="9525" marT="9525" marB="0" anchor="ctr"/>
                </a:tc>
                <a:tc>
                  <a:txBody>
                    <a:bodyPr/>
                    <a:lstStyle/>
                    <a:p>
                      <a:pPr algn="l" fontAlgn="ctr"/>
                      <a:r>
                        <a:rPr lang="it-IT" sz="1000" b="0" i="0" u="none" strike="noStrike">
                          <a:solidFill>
                            <a:srgbClr val="000000"/>
                          </a:solidFill>
                          <a:effectLst/>
                          <a:latin typeface="Calibri" panose="020F0502020204030204" pitchFamily="34" charset="0"/>
                        </a:rPr>
                        <a:t>Atatürk Mahallesi, 5034 ada 4 parsel</a:t>
                      </a:r>
                    </a:p>
                  </a:txBody>
                  <a:tcPr marL="9525" marR="9525" marT="9525" marB="0" anchor="ctr"/>
                </a:tc>
                <a:extLst>
                  <a:ext uri="{0D108BD9-81ED-4DB2-BD59-A6C34878D82A}">
                    <a16:rowId xmlns:a16="http://schemas.microsoft.com/office/drawing/2014/main" xmlns="" val="1680906691"/>
                  </a:ext>
                </a:extLst>
              </a:tr>
              <a:tr h="525163">
                <a:tc>
                  <a:txBody>
                    <a:bodyPr/>
                    <a:lstStyle/>
                    <a:p>
                      <a:pPr algn="ctr" fontAlgn="ctr"/>
                      <a:r>
                        <a:rPr lang="tr-TR" sz="1000" b="0" i="0" u="none" strike="noStrike">
                          <a:solidFill>
                            <a:srgbClr val="000000"/>
                          </a:solidFill>
                          <a:effectLst/>
                          <a:latin typeface="Calibri" panose="020F0502020204030204" pitchFamily="34" charset="0"/>
                        </a:rPr>
                        <a:t>75</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38.3337, B: 26.7478 ve E: 38.3342, B: 26.7479 </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Urla, Yıkık ve Acil Yıkılacak yapılara yönelik Kriminal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Rüstem Mahallesi, 4231 ada 4 parseli doğusu</a:t>
                      </a:r>
                    </a:p>
                  </a:txBody>
                  <a:tcPr marL="9525" marR="9525" marT="9525" marB="0" anchor="ctr"/>
                </a:tc>
                <a:extLst>
                  <a:ext uri="{0D108BD9-81ED-4DB2-BD59-A6C34878D82A}">
                    <a16:rowId xmlns:a16="http://schemas.microsoft.com/office/drawing/2014/main" xmlns="" val="3897602768"/>
                  </a:ext>
                </a:extLst>
              </a:tr>
              <a:tr h="330833">
                <a:tc>
                  <a:txBody>
                    <a:bodyPr/>
                    <a:lstStyle/>
                    <a:p>
                      <a:pPr algn="ctr" fontAlgn="ctr"/>
                      <a:r>
                        <a:rPr lang="tr-TR" sz="1000" b="0" i="0" u="none" strike="noStrike">
                          <a:solidFill>
                            <a:srgbClr val="000000"/>
                          </a:solidFill>
                          <a:effectLst/>
                          <a:latin typeface="Calibri" panose="020F0502020204030204" pitchFamily="34" charset="0"/>
                        </a:rPr>
                        <a:t>76</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38.2950, B: 26.6685 ve E: 38.2955, B: 26.6740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Urla, Ağır ve Orta Hasarlı yapılara yönelik Genel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Zeytinler Mahallesi, 168 ada 25 parsel güneyinde bulunan “taş ocağı”</a:t>
                      </a:r>
                    </a:p>
                  </a:txBody>
                  <a:tcPr marL="9525" marR="9525" marT="9525" marB="0" anchor="ctr"/>
                </a:tc>
                <a:extLst>
                  <a:ext uri="{0D108BD9-81ED-4DB2-BD59-A6C34878D82A}">
                    <a16:rowId xmlns:a16="http://schemas.microsoft.com/office/drawing/2014/main" xmlns="" val="3542295045"/>
                  </a:ext>
                </a:extLst>
              </a:tr>
              <a:tr h="491680">
                <a:tc>
                  <a:txBody>
                    <a:bodyPr/>
                    <a:lstStyle/>
                    <a:p>
                      <a:pPr algn="ctr" fontAlgn="ctr"/>
                      <a:r>
                        <a:rPr lang="tr-TR" sz="1000" b="0" i="0" u="none" strike="noStrike">
                          <a:solidFill>
                            <a:srgbClr val="000000"/>
                          </a:solidFill>
                          <a:effectLst/>
                          <a:latin typeface="Calibri" panose="020F0502020204030204" pitchFamily="34" charset="0"/>
                        </a:rPr>
                        <a:t>77</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38.3340, B: 26.7470 ve E: 38.3345, B: 26.7470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Urla, Ağır ve Orta Hasarlı yapılara yönelik Genel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Rüstem Mahallesi, 4231 ada 4 parseli batısı</a:t>
                      </a:r>
                    </a:p>
                  </a:txBody>
                  <a:tcPr marL="9525" marR="9525" marT="9525" marB="0" anchor="ctr"/>
                </a:tc>
                <a:extLst>
                  <a:ext uri="{0D108BD9-81ED-4DB2-BD59-A6C34878D82A}">
                    <a16:rowId xmlns:a16="http://schemas.microsoft.com/office/drawing/2014/main" xmlns="" val="3241869187"/>
                  </a:ext>
                </a:extLst>
              </a:tr>
              <a:tr h="330833">
                <a:tc>
                  <a:txBody>
                    <a:bodyPr/>
                    <a:lstStyle/>
                    <a:p>
                      <a:pPr algn="ctr" fontAlgn="ctr"/>
                      <a:r>
                        <a:rPr lang="tr-TR" sz="1000" b="0" i="0" u="none" strike="noStrike">
                          <a:solidFill>
                            <a:srgbClr val="000000"/>
                          </a:solidFill>
                          <a:effectLst/>
                          <a:latin typeface="Calibri" panose="020F0502020204030204" pitchFamily="34" charset="0"/>
                        </a:rPr>
                        <a:t>78</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38.1615, B: 26.8362 ve E: 38.1615, B: 26.8405 </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Seferihisar, Yıkık ve Acil Yıkılacak yapılara yönelik Kriminal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Tepecik Mahallesi, 4467 ada 8 parsel kuzeyi ve kuzeydoğusu</a:t>
                      </a:r>
                    </a:p>
                  </a:txBody>
                  <a:tcPr marL="9525" marR="9525" marT="9525" marB="0" anchor="ctr"/>
                </a:tc>
                <a:extLst>
                  <a:ext uri="{0D108BD9-81ED-4DB2-BD59-A6C34878D82A}">
                    <a16:rowId xmlns:a16="http://schemas.microsoft.com/office/drawing/2014/main" xmlns="" val="1023469355"/>
                  </a:ext>
                </a:extLst>
              </a:tr>
              <a:tr h="330833">
                <a:tc>
                  <a:txBody>
                    <a:bodyPr/>
                    <a:lstStyle/>
                    <a:p>
                      <a:pPr algn="ctr" fontAlgn="ctr"/>
                      <a:r>
                        <a:rPr lang="tr-TR" sz="1000" b="0" i="0" u="none" strike="noStrike">
                          <a:solidFill>
                            <a:srgbClr val="000000"/>
                          </a:solidFill>
                          <a:effectLst/>
                          <a:latin typeface="Calibri" panose="020F0502020204030204" pitchFamily="34" charset="0"/>
                        </a:rPr>
                        <a:t>79</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38.1580, B: 26.8370 ve E: 38.1520, B: 26.8380 </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Seferihisar, Ağır ve Orta Hasarlı yapılara yönelik Genel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Tepecik Mahallesi, 4467 ada 8 parsel ortası ve güneyi</a:t>
                      </a:r>
                    </a:p>
                  </a:txBody>
                  <a:tcPr marL="9525" marR="9525" marT="9525" marB="0" anchor="ctr"/>
                </a:tc>
                <a:extLst>
                  <a:ext uri="{0D108BD9-81ED-4DB2-BD59-A6C34878D82A}">
                    <a16:rowId xmlns:a16="http://schemas.microsoft.com/office/drawing/2014/main" xmlns="" val="696266315"/>
                  </a:ext>
                </a:extLst>
              </a:tr>
              <a:tr h="330833">
                <a:tc>
                  <a:txBody>
                    <a:bodyPr/>
                    <a:lstStyle/>
                    <a:p>
                      <a:pPr algn="ctr" fontAlgn="ctr"/>
                      <a:r>
                        <a:rPr lang="tr-TR" sz="1000" b="0" i="0" u="none" strike="noStrike">
                          <a:solidFill>
                            <a:srgbClr val="000000"/>
                          </a:solidFill>
                          <a:effectLst/>
                          <a:latin typeface="Calibri" panose="020F0502020204030204" pitchFamily="34" charset="0"/>
                        </a:rPr>
                        <a:t>80</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a) E: 38.4240, B: 27.1750 ve E: 38.4210, B: 27.1775,</a:t>
                      </a:r>
                      <a:br>
                        <a:rPr lang="tr-TR" sz="1000" b="0" i="0" u="none" strike="noStrike">
                          <a:solidFill>
                            <a:srgbClr val="000000"/>
                          </a:solidFill>
                          <a:effectLst/>
                          <a:latin typeface="Calibri" panose="020F0502020204030204" pitchFamily="34" charset="0"/>
                        </a:rPr>
                      </a:br>
                      <a:r>
                        <a:rPr lang="tr-TR" sz="1000" b="0" i="0" u="none" strike="noStrike">
                          <a:solidFill>
                            <a:srgbClr val="000000"/>
                          </a:solidFill>
                          <a:effectLst/>
                          <a:latin typeface="Calibri" panose="020F0502020204030204" pitchFamily="34" charset="0"/>
                        </a:rPr>
                        <a:t>b) E: 38.4200, B: 27.1790 ve E: 38.4195, B: 27.1800,</a:t>
                      </a:r>
                      <a:br>
                        <a:rPr lang="tr-TR" sz="1000" b="0" i="0" u="none" strike="noStrike">
                          <a:solidFill>
                            <a:srgbClr val="000000"/>
                          </a:solidFill>
                          <a:effectLst/>
                          <a:latin typeface="Calibri" panose="020F0502020204030204" pitchFamily="34" charset="0"/>
                        </a:rPr>
                      </a:br>
                      <a:r>
                        <a:rPr lang="tr-TR" sz="1000" b="0" i="0" u="none" strike="noStrike">
                          <a:solidFill>
                            <a:srgbClr val="000000"/>
                          </a:solidFill>
                          <a:effectLst/>
                          <a:latin typeface="Calibri" panose="020F0502020204030204" pitchFamily="34" charset="0"/>
                        </a:rPr>
                        <a:t>c) E: 38.4105, B: 27.2460 ve E: 38.4115, B: 27.2490,</a:t>
                      </a:r>
                      <a:br>
                        <a:rPr lang="tr-TR" sz="1000" b="0" i="0" u="none" strike="noStrike">
                          <a:solidFill>
                            <a:srgbClr val="000000"/>
                          </a:solidFill>
                          <a:effectLst/>
                          <a:latin typeface="Calibri" panose="020F0502020204030204" pitchFamily="34" charset="0"/>
                        </a:rPr>
                      </a:br>
                      <a:r>
                        <a:rPr lang="tr-TR" sz="1000" b="0" i="0" u="none" strike="noStrike">
                          <a:solidFill>
                            <a:srgbClr val="000000"/>
                          </a:solidFill>
                          <a:effectLst/>
                          <a:latin typeface="Calibri" panose="020F0502020204030204" pitchFamily="34" charset="0"/>
                        </a:rPr>
                        <a:t>ç)  E: 38.3975, B: 27.2220 ve E: 38.3975, B: 27.2260,</a:t>
                      </a:r>
                      <a:br>
                        <a:rPr lang="tr-TR" sz="1000" b="0" i="0" u="none" strike="noStrike">
                          <a:solidFill>
                            <a:srgbClr val="000000"/>
                          </a:solidFill>
                          <a:effectLst/>
                          <a:latin typeface="Calibri" panose="020F0502020204030204" pitchFamily="34" charset="0"/>
                        </a:rPr>
                      </a:br>
                      <a:r>
                        <a:rPr lang="tr-TR" sz="1000" b="0" i="0" u="none" strike="noStrike">
                          <a:solidFill>
                            <a:srgbClr val="000000"/>
                          </a:solidFill>
                          <a:effectLst/>
                          <a:latin typeface="Calibri" panose="020F0502020204030204" pitchFamily="34" charset="0"/>
                        </a:rPr>
                        <a:t>d) E: 38.4225, B: 27.2215 ve E: 38.4230, B: 27.2230 </a:t>
                      </a:r>
                    </a:p>
                  </a:txBody>
                  <a:tcPr marL="9525" marR="9525" marT="9525" marB="0" anchor="ctr"/>
                </a:tc>
                <a:tc>
                  <a:txBody>
                    <a:bodyPr/>
                    <a:lstStyle/>
                    <a:p>
                      <a:pPr algn="ctr" fontAlgn="ctr"/>
                      <a:r>
                        <a:rPr lang="tr-TR" sz="1000" b="0" i="0" u="none" strike="noStrike" dirty="0">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Buca, Yıkık ve Acil Yıkılacak yapılara yönelik Kriminal döküm alanı</a:t>
                      </a:r>
                    </a:p>
                  </a:txBody>
                  <a:tcPr marL="9525" marR="9525" marT="9525" marB="0" anchor="ctr"/>
                </a:tc>
                <a:tc>
                  <a:txBody>
                    <a:bodyPr/>
                    <a:lstStyle/>
                    <a:p>
                      <a:pPr algn="l" fontAlgn="ctr"/>
                      <a:r>
                        <a:rPr lang="tr-TR" sz="1000" b="0" i="0" u="none" strike="noStrike" dirty="0">
                          <a:solidFill>
                            <a:srgbClr val="000000"/>
                          </a:solidFill>
                          <a:effectLst/>
                          <a:latin typeface="Calibri" panose="020F0502020204030204" pitchFamily="34" charset="0"/>
                        </a:rPr>
                        <a:t>a) Konak ilçesi, Güney Mahallesi 2318 ada 37 parsel, </a:t>
                      </a:r>
                      <a:br>
                        <a:rPr lang="tr-TR" sz="1000" b="0" i="0" u="none" strike="noStrike" dirty="0">
                          <a:solidFill>
                            <a:srgbClr val="000000"/>
                          </a:solidFill>
                          <a:effectLst/>
                          <a:latin typeface="Calibri" panose="020F0502020204030204" pitchFamily="34" charset="0"/>
                        </a:rPr>
                      </a:br>
                      <a:r>
                        <a:rPr lang="tr-TR" sz="1000" b="0" i="0" u="none" strike="noStrike" dirty="0">
                          <a:solidFill>
                            <a:srgbClr val="000000"/>
                          </a:solidFill>
                          <a:effectLst/>
                          <a:latin typeface="Calibri" panose="020F0502020204030204" pitchFamily="34" charset="0"/>
                        </a:rPr>
                        <a:t>b) Konak ilçesi, Güney Mahallesi 3652 ada 4 parsel, ,</a:t>
                      </a:r>
                      <a:br>
                        <a:rPr lang="tr-TR" sz="1000" b="0" i="0" u="none" strike="noStrike" dirty="0">
                          <a:solidFill>
                            <a:srgbClr val="000000"/>
                          </a:solidFill>
                          <a:effectLst/>
                          <a:latin typeface="Calibri" panose="020F0502020204030204" pitchFamily="34" charset="0"/>
                        </a:rPr>
                      </a:br>
                      <a:r>
                        <a:rPr lang="tr-TR" sz="1000" b="0" i="0" u="none" strike="noStrike" dirty="0">
                          <a:solidFill>
                            <a:srgbClr val="000000"/>
                          </a:solidFill>
                          <a:effectLst/>
                          <a:latin typeface="Calibri" panose="020F0502020204030204" pitchFamily="34" charset="0"/>
                        </a:rPr>
                        <a:t>c) Bornova ilçesi, Egemenlik Mahallesi 23343 ada 1 parsel kuzeyi eski taş ocağı, </a:t>
                      </a:r>
                      <a:br>
                        <a:rPr lang="tr-TR" sz="1000" b="0" i="0" u="none" strike="noStrike" dirty="0">
                          <a:solidFill>
                            <a:srgbClr val="000000"/>
                          </a:solidFill>
                          <a:effectLst/>
                          <a:latin typeface="Calibri" panose="020F0502020204030204" pitchFamily="34" charset="0"/>
                        </a:rPr>
                      </a:br>
                      <a:r>
                        <a:rPr lang="tr-TR" sz="1000" b="0" i="0" u="none" strike="noStrike" dirty="0">
                          <a:solidFill>
                            <a:srgbClr val="000000"/>
                          </a:solidFill>
                          <a:effectLst/>
                          <a:latin typeface="Calibri" panose="020F0502020204030204" pitchFamily="34" charset="0"/>
                        </a:rPr>
                        <a:t>ç) Bornova ilçesi, </a:t>
                      </a:r>
                      <a:r>
                        <a:rPr lang="tr-TR" sz="1000" b="0" i="0" u="none" strike="noStrike" dirty="0" err="1">
                          <a:solidFill>
                            <a:srgbClr val="000000"/>
                          </a:solidFill>
                          <a:effectLst/>
                          <a:latin typeface="Calibri" panose="020F0502020204030204" pitchFamily="34" charset="0"/>
                        </a:rPr>
                        <a:t>Çamkule</a:t>
                      </a:r>
                      <a:r>
                        <a:rPr lang="tr-TR" sz="1000" b="0" i="0" u="none" strike="noStrike" dirty="0">
                          <a:solidFill>
                            <a:srgbClr val="000000"/>
                          </a:solidFill>
                          <a:effectLst/>
                          <a:latin typeface="Calibri" panose="020F0502020204030204" pitchFamily="34" charset="0"/>
                        </a:rPr>
                        <a:t> Mahallesi 23457 ada 1 parsel güneyi eski taş ocağı, </a:t>
                      </a:r>
                      <a:br>
                        <a:rPr lang="tr-TR" sz="1000" b="0" i="0" u="none" strike="noStrike" dirty="0">
                          <a:solidFill>
                            <a:srgbClr val="000000"/>
                          </a:solidFill>
                          <a:effectLst/>
                          <a:latin typeface="Calibri" panose="020F0502020204030204" pitchFamily="34" charset="0"/>
                        </a:rPr>
                      </a:br>
                      <a:r>
                        <a:rPr lang="tr-TR" sz="1000" b="0" i="0" u="none" strike="noStrike" dirty="0">
                          <a:solidFill>
                            <a:srgbClr val="000000"/>
                          </a:solidFill>
                          <a:effectLst/>
                          <a:latin typeface="Calibri" panose="020F0502020204030204" pitchFamily="34" charset="0"/>
                        </a:rPr>
                        <a:t>d) Bornova ilçesi, Egemenlik Mahallesi 11061 ada 20 parsel eski taş ocağı, </a:t>
                      </a:r>
                    </a:p>
                  </a:txBody>
                  <a:tcPr marL="9525" marR="9525" marT="9525" marB="0" anchor="ctr"/>
                </a:tc>
                <a:extLst>
                  <a:ext uri="{0D108BD9-81ED-4DB2-BD59-A6C34878D82A}">
                    <a16:rowId xmlns:a16="http://schemas.microsoft.com/office/drawing/2014/main" xmlns="" val="1573050061"/>
                  </a:ext>
                </a:extLst>
              </a:tr>
            </a:tbl>
          </a:graphicData>
        </a:graphic>
      </p:graphicFrame>
      <p:pic>
        <p:nvPicPr>
          <p:cNvPr id="8" name="Resim 7">
            <a:extLst>
              <a:ext uri="{FF2B5EF4-FFF2-40B4-BE49-F238E27FC236}">
                <a16:creationId xmlns:a16="http://schemas.microsoft.com/office/drawing/2014/main" xmlns="" id="{8273D374-3F3A-44BE-8E02-945493938B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0571"/>
          <a:stretch/>
        </p:blipFill>
        <p:spPr>
          <a:xfrm>
            <a:off x="0" y="0"/>
            <a:ext cx="12192001" cy="1330462"/>
          </a:xfrm>
          <a:prstGeom prst="rect">
            <a:avLst/>
          </a:prstGeom>
        </p:spPr>
      </p:pic>
      <p:pic>
        <p:nvPicPr>
          <p:cNvPr id="9" name="Resim 8">
            <a:extLst>
              <a:ext uri="{FF2B5EF4-FFF2-40B4-BE49-F238E27FC236}">
                <a16:creationId xmlns:a16="http://schemas.microsoft.com/office/drawing/2014/main" xmlns="" id="{B809F5F8-30DB-4F03-8B62-0B61CC8F44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Dikdörtgen 9">
            <a:extLst>
              <a:ext uri="{FF2B5EF4-FFF2-40B4-BE49-F238E27FC236}">
                <a16:creationId xmlns:a16="http://schemas.microsoft.com/office/drawing/2014/main" xmlns="" id="{F93116B6-2817-4CB3-9BAE-D2D5988C7F9A}"/>
              </a:ext>
            </a:extLst>
          </p:cNvPr>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905523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D481C781-4A7E-4DE4-8EBD-6827F8C98D1E}"/>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xmlns="" id="{DA5937CD-CCDB-47B5-85D9-B6A6B7BC3B05}"/>
              </a:ext>
            </a:extLst>
          </p:cNvPr>
          <p:cNvSpPr>
            <a:spLocks noGrp="1"/>
          </p:cNvSpPr>
          <p:nvPr>
            <p:ph idx="1"/>
          </p:nvPr>
        </p:nvSpPr>
        <p:spPr/>
        <p:txBody>
          <a:bodyPr/>
          <a:lstStyle/>
          <a:p>
            <a:endParaRPr lang="tr-TR"/>
          </a:p>
        </p:txBody>
      </p:sp>
      <p:sp>
        <p:nvSpPr>
          <p:cNvPr id="4" name="Slayt Numarası Yer Tutucusu 3">
            <a:extLst>
              <a:ext uri="{FF2B5EF4-FFF2-40B4-BE49-F238E27FC236}">
                <a16:creationId xmlns:a16="http://schemas.microsoft.com/office/drawing/2014/main" xmlns="" id="{34022599-AA9B-4CC5-9278-E5E74394A3D6}"/>
              </a:ext>
            </a:extLst>
          </p:cNvPr>
          <p:cNvSpPr>
            <a:spLocks noGrp="1"/>
          </p:cNvSpPr>
          <p:nvPr>
            <p:ph type="sldNum" sz="quarter" idx="12"/>
          </p:nvPr>
        </p:nvSpPr>
        <p:spPr/>
        <p:txBody>
          <a:bodyPr/>
          <a:lstStyle/>
          <a:p>
            <a:fld id="{DC2DF7AE-E3BD-41B1-B2B6-F71BED4C81A4}" type="slidenum">
              <a:rPr lang="tr-TR" smtClean="0"/>
              <a:pPr/>
              <a:t>68</a:t>
            </a:fld>
            <a:endParaRPr lang="tr-TR"/>
          </a:p>
        </p:txBody>
      </p:sp>
      <p:sp>
        <p:nvSpPr>
          <p:cNvPr id="5" name="Slayt Numarası Yer Tutucusu 3">
            <a:extLst>
              <a:ext uri="{FF2B5EF4-FFF2-40B4-BE49-F238E27FC236}">
                <a16:creationId xmlns:a16="http://schemas.microsoft.com/office/drawing/2014/main" xmlns="" id="{7D8CB94C-BBD9-48E0-9714-B9218B127E04}"/>
              </a:ext>
            </a:extLst>
          </p:cNvPr>
          <p:cNvSpPr txBox="1">
            <a:spLocks/>
          </p:cNvSpPr>
          <p:nvPr/>
        </p:nvSpPr>
        <p:spPr>
          <a:xfrm>
            <a:off x="8976320" y="5943601"/>
            <a:ext cx="28448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DF7AE-E3BD-41B1-B2B6-F71BED4C81A4}" type="slidenum">
              <a:rPr lang="tr-TR" smtClean="0"/>
              <a:pPr/>
              <a:t>68</a:t>
            </a:fld>
            <a:endParaRPr lang="tr-TR"/>
          </a:p>
        </p:txBody>
      </p:sp>
      <p:sp>
        <p:nvSpPr>
          <p:cNvPr id="6" name="Başlık 1">
            <a:extLst>
              <a:ext uri="{FF2B5EF4-FFF2-40B4-BE49-F238E27FC236}">
                <a16:creationId xmlns:a16="http://schemas.microsoft.com/office/drawing/2014/main" xmlns="" id="{D1743E31-03A2-4B53-A5E6-94EE8A5092FF}"/>
              </a:ext>
            </a:extLst>
          </p:cNvPr>
          <p:cNvSpPr txBox="1">
            <a:spLocks/>
          </p:cNvSpPr>
          <p:nvPr/>
        </p:nvSpPr>
        <p:spPr>
          <a:xfrm>
            <a:off x="609600" y="2746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a:t>a</a:t>
            </a:r>
            <a:endParaRPr lang="tr-TR" dirty="0"/>
          </a:p>
        </p:txBody>
      </p:sp>
      <p:graphicFrame>
        <p:nvGraphicFramePr>
          <p:cNvPr id="7" name="Tablo 14">
            <a:extLst>
              <a:ext uri="{FF2B5EF4-FFF2-40B4-BE49-F238E27FC236}">
                <a16:creationId xmlns:a16="http://schemas.microsoft.com/office/drawing/2014/main" xmlns="" id="{B9E25F43-D7A2-44E7-A55A-258FF39EC7E3}"/>
              </a:ext>
            </a:extLst>
          </p:cNvPr>
          <p:cNvGraphicFramePr>
            <a:graphicFrameLocks/>
          </p:cNvGraphicFramePr>
          <p:nvPr>
            <p:extLst>
              <p:ext uri="{D42A27DB-BD31-4B8C-83A1-F6EECF244321}">
                <p14:modId xmlns:p14="http://schemas.microsoft.com/office/powerpoint/2010/main" val="2559481622"/>
              </p:ext>
            </p:extLst>
          </p:nvPr>
        </p:nvGraphicFramePr>
        <p:xfrm>
          <a:off x="609600" y="1532663"/>
          <a:ext cx="10972800" cy="5042092"/>
        </p:xfrm>
        <a:graphic>
          <a:graphicData uri="http://schemas.openxmlformats.org/drawingml/2006/table">
            <a:tbl>
              <a:tblPr firstRow="1" bandRow="1">
                <a:tableStyleId>{5C22544A-7EE6-4342-B048-85BDC9FD1C3A}</a:tableStyleId>
              </a:tblPr>
              <a:tblGrid>
                <a:gridCol w="589856">
                  <a:extLst>
                    <a:ext uri="{9D8B030D-6E8A-4147-A177-3AD203B41FA5}">
                      <a16:colId xmlns:a16="http://schemas.microsoft.com/office/drawing/2014/main" xmlns="" val="3466067953"/>
                    </a:ext>
                  </a:extLst>
                </a:gridCol>
                <a:gridCol w="2088232">
                  <a:extLst>
                    <a:ext uri="{9D8B030D-6E8A-4147-A177-3AD203B41FA5}">
                      <a16:colId xmlns:a16="http://schemas.microsoft.com/office/drawing/2014/main" xmlns="" val="418510681"/>
                    </a:ext>
                  </a:extLst>
                </a:gridCol>
                <a:gridCol w="864096">
                  <a:extLst>
                    <a:ext uri="{9D8B030D-6E8A-4147-A177-3AD203B41FA5}">
                      <a16:colId xmlns:a16="http://schemas.microsoft.com/office/drawing/2014/main" xmlns="" val="3001954456"/>
                    </a:ext>
                  </a:extLst>
                </a:gridCol>
                <a:gridCol w="3312368">
                  <a:extLst>
                    <a:ext uri="{9D8B030D-6E8A-4147-A177-3AD203B41FA5}">
                      <a16:colId xmlns:a16="http://schemas.microsoft.com/office/drawing/2014/main" xmlns="" val="1138427644"/>
                    </a:ext>
                  </a:extLst>
                </a:gridCol>
                <a:gridCol w="4118248">
                  <a:extLst>
                    <a:ext uri="{9D8B030D-6E8A-4147-A177-3AD203B41FA5}">
                      <a16:colId xmlns:a16="http://schemas.microsoft.com/office/drawing/2014/main" xmlns="" val="2692945005"/>
                    </a:ext>
                  </a:extLst>
                </a:gridCol>
              </a:tblGrid>
              <a:tr h="286363">
                <a:tc>
                  <a:txBody>
                    <a:bodyPr/>
                    <a:lstStyle/>
                    <a:p>
                      <a:pPr algn="ctr" fontAlgn="ctr"/>
                      <a:r>
                        <a:rPr lang="tr-TR" sz="1100" b="1" i="0" u="none" strike="noStrike" dirty="0">
                          <a:solidFill>
                            <a:srgbClr val="000000"/>
                          </a:solidFill>
                          <a:effectLst/>
                          <a:latin typeface="Calibri" panose="020F0502020204030204" pitchFamily="34" charset="0"/>
                        </a:rPr>
                        <a:t>Sıra No</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Coğrafi Koordinatlar (Temsili)</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İl</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İlçe - Tanım </a:t>
                      </a:r>
                    </a:p>
                  </a:txBody>
                  <a:tcPr marL="9525" marR="9525" marT="9525" marB="0" anchor="ctr"/>
                </a:tc>
                <a:tc>
                  <a:txBody>
                    <a:bodyPr/>
                    <a:lstStyle/>
                    <a:p>
                      <a:pPr algn="ctr" fontAlgn="ctr"/>
                      <a:r>
                        <a:rPr lang="tr-TR" sz="1100" b="1" i="0" u="none" strike="noStrike" dirty="0">
                          <a:solidFill>
                            <a:srgbClr val="000000"/>
                          </a:solidFill>
                          <a:effectLst/>
                          <a:latin typeface="Calibri" panose="020F0502020204030204" pitchFamily="34" charset="0"/>
                        </a:rPr>
                        <a:t>Açıklamalar (Mahalle, ada/parsel)</a:t>
                      </a:r>
                    </a:p>
                  </a:txBody>
                  <a:tcPr marL="9525" marR="9525" marT="9525" marB="0" anchor="ctr"/>
                </a:tc>
                <a:extLst>
                  <a:ext uri="{0D108BD9-81ED-4DB2-BD59-A6C34878D82A}">
                    <a16:rowId xmlns:a16="http://schemas.microsoft.com/office/drawing/2014/main" xmlns="" val="929257"/>
                  </a:ext>
                </a:extLst>
              </a:tr>
              <a:tr h="330833">
                <a:tc>
                  <a:txBody>
                    <a:bodyPr/>
                    <a:lstStyle/>
                    <a:p>
                      <a:pPr algn="ctr" fontAlgn="ctr"/>
                      <a:r>
                        <a:rPr lang="tr-TR" sz="1000" b="0" i="0" u="none" strike="noStrike">
                          <a:solidFill>
                            <a:srgbClr val="000000"/>
                          </a:solidFill>
                          <a:effectLst/>
                          <a:latin typeface="Calibri" panose="020F0502020204030204" pitchFamily="34" charset="0"/>
                        </a:rPr>
                        <a:t>81</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a) E: 38.4230, B: 27.1750 ve E: 38.4215, B: 27.1745,</a:t>
                      </a:r>
                      <a:br>
                        <a:rPr lang="tr-TR" sz="1000" b="0" i="0" u="none" strike="noStrike">
                          <a:solidFill>
                            <a:srgbClr val="000000"/>
                          </a:solidFill>
                          <a:effectLst/>
                          <a:latin typeface="Calibri" panose="020F0502020204030204" pitchFamily="34" charset="0"/>
                        </a:rPr>
                      </a:br>
                      <a:r>
                        <a:rPr lang="tr-TR" sz="1000" b="0" i="0" u="none" strike="noStrike">
                          <a:solidFill>
                            <a:srgbClr val="000000"/>
                          </a:solidFill>
                          <a:effectLst/>
                          <a:latin typeface="Calibri" panose="020F0502020204030204" pitchFamily="34" charset="0"/>
                        </a:rPr>
                        <a:t>b) E: 38.4010, B: 27.2195 ve E: 38.3985, B: 27.2190,</a:t>
                      </a:r>
                      <a:br>
                        <a:rPr lang="tr-TR" sz="1000" b="0" i="0" u="none" strike="noStrike">
                          <a:solidFill>
                            <a:srgbClr val="000000"/>
                          </a:solidFill>
                          <a:effectLst/>
                          <a:latin typeface="Calibri" panose="020F0502020204030204" pitchFamily="34" charset="0"/>
                        </a:rPr>
                      </a:br>
                      <a:r>
                        <a:rPr lang="tr-TR" sz="1000" b="0" i="0" u="none" strike="noStrike">
                          <a:solidFill>
                            <a:srgbClr val="000000"/>
                          </a:solidFill>
                          <a:effectLst/>
                          <a:latin typeface="Calibri" panose="020F0502020204030204" pitchFamily="34" charset="0"/>
                        </a:rPr>
                        <a:t>c) E: 38.4235, B: 27.2218 ve E: 38.4235, B: 27.2230,</a:t>
                      </a:r>
                      <a:br>
                        <a:rPr lang="tr-TR" sz="1000" b="0" i="0" u="none" strike="noStrike">
                          <a:solidFill>
                            <a:srgbClr val="000000"/>
                          </a:solidFill>
                          <a:effectLst/>
                          <a:latin typeface="Calibri" panose="020F0502020204030204" pitchFamily="34" charset="0"/>
                        </a:rPr>
                      </a:br>
                      <a:r>
                        <a:rPr lang="tr-TR" sz="1000" b="0" i="0" u="none" strike="noStrike">
                          <a:solidFill>
                            <a:srgbClr val="000000"/>
                          </a:solidFill>
                          <a:effectLst/>
                          <a:latin typeface="Calibri" panose="020F0502020204030204" pitchFamily="34" charset="0"/>
                        </a:rPr>
                        <a:t>ç) E: 38.4178, B: 27.2058 ve E: 38.4170, B: 27.2075 </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Buca, Ağır ve Orta Hasarlı yapılara yönelik Genel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a) Konak ilçesi, Güney Mahallesi 2318 ada 104 parsel, </a:t>
                      </a:r>
                      <a:br>
                        <a:rPr lang="tr-TR" sz="1000" b="0" i="0" u="none" strike="noStrike">
                          <a:solidFill>
                            <a:srgbClr val="000000"/>
                          </a:solidFill>
                          <a:effectLst/>
                          <a:latin typeface="Calibri" panose="020F0502020204030204" pitchFamily="34" charset="0"/>
                        </a:rPr>
                      </a:br>
                      <a:r>
                        <a:rPr lang="tr-TR" sz="1000" b="0" i="0" u="none" strike="noStrike">
                          <a:solidFill>
                            <a:srgbClr val="000000"/>
                          </a:solidFill>
                          <a:effectLst/>
                          <a:latin typeface="Calibri" panose="020F0502020204030204" pitchFamily="34" charset="0"/>
                        </a:rPr>
                        <a:t>b) Bornova ilçesi, Çamkule Mahallesi 23457 ada 1 parsel güneyi eski taş ocağı,</a:t>
                      </a:r>
                      <a:br>
                        <a:rPr lang="tr-TR" sz="1000" b="0" i="0" u="none" strike="noStrike">
                          <a:solidFill>
                            <a:srgbClr val="000000"/>
                          </a:solidFill>
                          <a:effectLst/>
                          <a:latin typeface="Calibri" panose="020F0502020204030204" pitchFamily="34" charset="0"/>
                        </a:rPr>
                      </a:br>
                      <a:r>
                        <a:rPr lang="tr-TR" sz="1000" b="0" i="0" u="none" strike="noStrike">
                          <a:solidFill>
                            <a:srgbClr val="000000"/>
                          </a:solidFill>
                          <a:effectLst/>
                          <a:latin typeface="Calibri" panose="020F0502020204030204" pitchFamily="34" charset="0"/>
                        </a:rPr>
                        <a:t>c) Bornova ilçesi, Egemenlik Mahallesi 11061 ada 20 parsel eski taş ocağı, </a:t>
                      </a:r>
                      <a:br>
                        <a:rPr lang="tr-TR" sz="1000" b="0" i="0" u="none" strike="noStrike">
                          <a:solidFill>
                            <a:srgbClr val="000000"/>
                          </a:solidFill>
                          <a:effectLst/>
                          <a:latin typeface="Calibri" panose="020F0502020204030204" pitchFamily="34" charset="0"/>
                        </a:rPr>
                      </a:br>
                      <a:r>
                        <a:rPr lang="tr-TR" sz="1000" b="0" i="0" u="none" strike="noStrike">
                          <a:solidFill>
                            <a:srgbClr val="000000"/>
                          </a:solidFill>
                          <a:effectLst/>
                          <a:latin typeface="Calibri" panose="020F0502020204030204" pitchFamily="34" charset="0"/>
                        </a:rPr>
                        <a:t>ç) Bornova ilçesi, Altındağ Mahallesi Tescil Harici Alan (7558 ada 1 parsel doğusunda) eski taş ocağı,  </a:t>
                      </a:r>
                    </a:p>
                  </a:txBody>
                  <a:tcPr marL="9525" marR="9525" marT="9525" marB="0" anchor="ctr"/>
                </a:tc>
                <a:extLst>
                  <a:ext uri="{0D108BD9-81ED-4DB2-BD59-A6C34878D82A}">
                    <a16:rowId xmlns:a16="http://schemas.microsoft.com/office/drawing/2014/main" xmlns="" val="660456480"/>
                  </a:ext>
                </a:extLst>
              </a:tr>
              <a:tr h="330833">
                <a:tc>
                  <a:txBody>
                    <a:bodyPr/>
                    <a:lstStyle/>
                    <a:p>
                      <a:pPr algn="ctr" fontAlgn="ctr"/>
                      <a:r>
                        <a:rPr lang="tr-TR" sz="1000" b="0" i="0" u="none" strike="noStrike">
                          <a:solidFill>
                            <a:srgbClr val="000000"/>
                          </a:solidFill>
                          <a:effectLst/>
                          <a:latin typeface="Calibri" panose="020F0502020204030204" pitchFamily="34" charset="0"/>
                        </a:rPr>
                        <a:t>82</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38.3865, B: 27.0725 ve E: 38.3855, B: 27.0730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Karabağlar, Yıkık ve Acil Yıkılacak yapılara yönelik Kriminal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Fahrettin Altay Mahallesi, 6097 ada 1 parsel</a:t>
                      </a:r>
                    </a:p>
                  </a:txBody>
                  <a:tcPr marL="9525" marR="9525" marT="9525" marB="0" anchor="ctr"/>
                </a:tc>
                <a:extLst>
                  <a:ext uri="{0D108BD9-81ED-4DB2-BD59-A6C34878D82A}">
                    <a16:rowId xmlns:a16="http://schemas.microsoft.com/office/drawing/2014/main" xmlns="" val="4078667172"/>
                  </a:ext>
                </a:extLst>
              </a:tr>
              <a:tr h="525163">
                <a:tc>
                  <a:txBody>
                    <a:bodyPr/>
                    <a:lstStyle/>
                    <a:p>
                      <a:pPr algn="ctr" fontAlgn="ctr"/>
                      <a:r>
                        <a:rPr lang="tr-TR" sz="1000" b="0" i="0" u="none" strike="noStrike">
                          <a:solidFill>
                            <a:srgbClr val="000000"/>
                          </a:solidFill>
                          <a:effectLst/>
                          <a:latin typeface="Calibri" panose="020F0502020204030204" pitchFamily="34" charset="0"/>
                        </a:rPr>
                        <a:t>83</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38.3335, B: 27.0785 ve E: 38.3325, B: 27.0830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Karabağlar, Ağır ve Orta Hasarlı yapılara yönelik Genel döküm alanı</a:t>
                      </a:r>
                    </a:p>
                  </a:txBody>
                  <a:tcPr marL="9525" marR="9525" marT="9525" marB="0" anchor="ctr"/>
                </a:tc>
                <a:tc>
                  <a:txBody>
                    <a:bodyPr/>
                    <a:lstStyle/>
                    <a:p>
                      <a:pPr algn="l" fontAlgn="ctr"/>
                      <a:r>
                        <a:rPr lang="it-IT" sz="1000" b="0" i="0" u="none" strike="noStrike">
                          <a:solidFill>
                            <a:srgbClr val="000000"/>
                          </a:solidFill>
                          <a:effectLst/>
                          <a:latin typeface="Calibri" panose="020F0502020204030204" pitchFamily="34" charset="0"/>
                        </a:rPr>
                        <a:t>Uzundere Mahallesi, 4078 ada 1 parsel</a:t>
                      </a:r>
                    </a:p>
                  </a:txBody>
                  <a:tcPr marL="9525" marR="9525" marT="9525" marB="0" anchor="ctr"/>
                </a:tc>
                <a:extLst>
                  <a:ext uri="{0D108BD9-81ED-4DB2-BD59-A6C34878D82A}">
                    <a16:rowId xmlns:a16="http://schemas.microsoft.com/office/drawing/2014/main" xmlns="" val="1680906691"/>
                  </a:ext>
                </a:extLst>
              </a:tr>
              <a:tr h="525163">
                <a:tc>
                  <a:txBody>
                    <a:bodyPr/>
                    <a:lstStyle/>
                    <a:p>
                      <a:pPr algn="ctr" fontAlgn="ctr"/>
                      <a:r>
                        <a:rPr lang="tr-TR" sz="1000" b="0" i="0" u="none" strike="noStrike">
                          <a:solidFill>
                            <a:srgbClr val="000000"/>
                          </a:solidFill>
                          <a:effectLst/>
                          <a:latin typeface="Calibri" panose="020F0502020204030204" pitchFamily="34" charset="0"/>
                        </a:rPr>
                        <a:t>84</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38.0785, B: 27.2265 ve E: 38.0760, B: 27.2335</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Menderes, Yıkık ve Acil Yıkılacak yapılara yönelik Kriminal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Çakaltepe Mahallesi, 207 ada 1 ve 2 parseller</a:t>
                      </a:r>
                    </a:p>
                  </a:txBody>
                  <a:tcPr marL="9525" marR="9525" marT="9525" marB="0" anchor="ctr"/>
                </a:tc>
                <a:extLst>
                  <a:ext uri="{0D108BD9-81ED-4DB2-BD59-A6C34878D82A}">
                    <a16:rowId xmlns:a16="http://schemas.microsoft.com/office/drawing/2014/main" xmlns="" val="3897602768"/>
                  </a:ext>
                </a:extLst>
              </a:tr>
              <a:tr h="330833">
                <a:tc>
                  <a:txBody>
                    <a:bodyPr/>
                    <a:lstStyle/>
                    <a:p>
                      <a:pPr algn="ctr" fontAlgn="ctr"/>
                      <a:r>
                        <a:rPr lang="tr-TR" sz="1000" b="0" i="0" u="none" strike="noStrike">
                          <a:solidFill>
                            <a:srgbClr val="000000"/>
                          </a:solidFill>
                          <a:effectLst/>
                          <a:latin typeface="Calibri" panose="020F0502020204030204" pitchFamily="34" charset="0"/>
                        </a:rPr>
                        <a:t>85</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38.0750, B: 27.2360 ve E: 38.0750, B: 27.2405</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Menderes, Yıkık ve Acil Yıkılacak yapılara yönelik Kriminal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Çakaltepe Mahallesi, 203 ada 34 ve 36 parseller</a:t>
                      </a:r>
                    </a:p>
                  </a:txBody>
                  <a:tcPr marL="9525" marR="9525" marT="9525" marB="0" anchor="ctr"/>
                </a:tc>
                <a:extLst>
                  <a:ext uri="{0D108BD9-81ED-4DB2-BD59-A6C34878D82A}">
                    <a16:rowId xmlns:a16="http://schemas.microsoft.com/office/drawing/2014/main" xmlns="" val="3542295045"/>
                  </a:ext>
                </a:extLst>
              </a:tr>
              <a:tr h="491680">
                <a:tc>
                  <a:txBody>
                    <a:bodyPr/>
                    <a:lstStyle/>
                    <a:p>
                      <a:pPr algn="ctr" fontAlgn="ctr"/>
                      <a:r>
                        <a:rPr lang="tr-TR" sz="1000" b="0" i="0" u="none" strike="noStrike">
                          <a:solidFill>
                            <a:srgbClr val="000000"/>
                          </a:solidFill>
                          <a:effectLst/>
                          <a:latin typeface="Calibri" panose="020F0502020204030204" pitchFamily="34" charset="0"/>
                        </a:rPr>
                        <a:t>86</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38.0415, B: 27.0640 ve E: 38.0433, B: 27.0685 </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Menderes, Yıkık ve Acil Yıkılacak yapılara yönelik Kriminal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Özdere Mahallesi, 431 ada 1 parsel orta bölüm yol güzergahı etrafı</a:t>
                      </a:r>
                    </a:p>
                  </a:txBody>
                  <a:tcPr marL="9525" marR="9525" marT="9525" marB="0" anchor="ctr"/>
                </a:tc>
                <a:extLst>
                  <a:ext uri="{0D108BD9-81ED-4DB2-BD59-A6C34878D82A}">
                    <a16:rowId xmlns:a16="http://schemas.microsoft.com/office/drawing/2014/main" xmlns="" val="3241869187"/>
                  </a:ext>
                </a:extLst>
              </a:tr>
              <a:tr h="330833">
                <a:tc>
                  <a:txBody>
                    <a:bodyPr/>
                    <a:lstStyle/>
                    <a:p>
                      <a:pPr algn="ctr" fontAlgn="ctr"/>
                      <a:r>
                        <a:rPr lang="tr-TR" sz="1000" b="0" i="0" u="none" strike="noStrike">
                          <a:solidFill>
                            <a:srgbClr val="000000"/>
                          </a:solidFill>
                          <a:effectLst/>
                          <a:latin typeface="Calibri" panose="020F0502020204030204" pitchFamily="34" charset="0"/>
                        </a:rPr>
                        <a:t>87</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38.1970, B: 27.1285 ve E: 38.2010, B: 27.1285</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Menderes, Ağır ve Orta Hasarlı yapılara yönelik Genel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Küner Mahallesi, Gümüldür yolu tescil harici alanda bulunan “İzmir Büyükşehir Belediyesi hafriyat döküm sahası”</a:t>
                      </a:r>
                    </a:p>
                  </a:txBody>
                  <a:tcPr marL="9525" marR="9525" marT="9525" marB="0" anchor="ctr"/>
                </a:tc>
                <a:extLst>
                  <a:ext uri="{0D108BD9-81ED-4DB2-BD59-A6C34878D82A}">
                    <a16:rowId xmlns:a16="http://schemas.microsoft.com/office/drawing/2014/main" xmlns="" val="1023469355"/>
                  </a:ext>
                </a:extLst>
              </a:tr>
              <a:tr h="330833">
                <a:tc>
                  <a:txBody>
                    <a:bodyPr/>
                    <a:lstStyle/>
                    <a:p>
                      <a:pPr algn="ctr" fontAlgn="ctr"/>
                      <a:r>
                        <a:rPr lang="tr-TR" sz="1000" b="0" i="0" u="none" strike="noStrike">
                          <a:solidFill>
                            <a:srgbClr val="000000"/>
                          </a:solidFill>
                          <a:effectLst/>
                          <a:latin typeface="Calibri" panose="020F0502020204030204" pitchFamily="34" charset="0"/>
                        </a:rPr>
                        <a:t>88</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38.1525, B: 27.2180 ve E: 38.1535, B: 27.2205</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Menderes, Ağır ve Orta Hasarlı yapılara yönelik Genel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Çileme Mahallesi, 130 ada 54 parsel batısında bulunan “taş ocağı”</a:t>
                      </a:r>
                    </a:p>
                  </a:txBody>
                  <a:tcPr marL="9525" marR="9525" marT="9525" marB="0" anchor="ctr"/>
                </a:tc>
                <a:extLst>
                  <a:ext uri="{0D108BD9-81ED-4DB2-BD59-A6C34878D82A}">
                    <a16:rowId xmlns:a16="http://schemas.microsoft.com/office/drawing/2014/main" xmlns="" val="696266315"/>
                  </a:ext>
                </a:extLst>
              </a:tr>
              <a:tr h="330833">
                <a:tc>
                  <a:txBody>
                    <a:bodyPr/>
                    <a:lstStyle/>
                    <a:p>
                      <a:pPr algn="ctr" fontAlgn="ctr"/>
                      <a:r>
                        <a:rPr lang="tr-TR" sz="1000" b="0" i="0" u="none" strike="noStrike">
                          <a:solidFill>
                            <a:srgbClr val="000000"/>
                          </a:solidFill>
                          <a:effectLst/>
                          <a:latin typeface="Calibri" panose="020F0502020204030204" pitchFamily="34" charset="0"/>
                        </a:rPr>
                        <a:t>89</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38.1185, B: 27.0450 ve E: 38.1170, B: 27.0455</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Menderes, Ağır ve Orta Hasarlı yapılara yönelik Genel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Gümüldür yolu tescil harici alanda baraj-seyirtepe yakını Karayolları hafriyat döküm sahası</a:t>
                      </a:r>
                    </a:p>
                  </a:txBody>
                  <a:tcPr marL="9525" marR="9525" marT="9525" marB="0" anchor="ctr"/>
                </a:tc>
                <a:extLst>
                  <a:ext uri="{0D108BD9-81ED-4DB2-BD59-A6C34878D82A}">
                    <a16:rowId xmlns:a16="http://schemas.microsoft.com/office/drawing/2014/main" xmlns="" val="1573050061"/>
                  </a:ext>
                </a:extLst>
              </a:tr>
              <a:tr h="330833">
                <a:tc>
                  <a:txBody>
                    <a:bodyPr/>
                    <a:lstStyle/>
                    <a:p>
                      <a:pPr algn="ctr" fontAlgn="ctr"/>
                      <a:r>
                        <a:rPr lang="tr-TR" sz="1000" b="0" i="0" u="none" strike="noStrike">
                          <a:solidFill>
                            <a:srgbClr val="000000"/>
                          </a:solidFill>
                          <a:effectLst/>
                          <a:latin typeface="Calibri" panose="020F0502020204030204" pitchFamily="34" charset="0"/>
                        </a:rPr>
                        <a:t>90</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38.0425, B: 27.0680 ve E: 38.0425, B: 27.0690 </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Menderes, Ağır ve Orta Hasarlı yapılara yönelik Genel döküm alanı</a:t>
                      </a:r>
                    </a:p>
                  </a:txBody>
                  <a:tcPr marL="9525" marR="9525" marT="9525" marB="0" anchor="ctr"/>
                </a:tc>
                <a:tc>
                  <a:txBody>
                    <a:bodyPr/>
                    <a:lstStyle/>
                    <a:p>
                      <a:pPr algn="l" fontAlgn="ctr"/>
                      <a:r>
                        <a:rPr lang="tr-TR" sz="1000" b="0" i="0" u="none" strike="noStrike" dirty="0" err="1">
                          <a:solidFill>
                            <a:srgbClr val="000000"/>
                          </a:solidFill>
                          <a:effectLst/>
                          <a:latin typeface="Calibri" panose="020F0502020204030204" pitchFamily="34" charset="0"/>
                        </a:rPr>
                        <a:t>Özdere</a:t>
                      </a:r>
                      <a:r>
                        <a:rPr lang="tr-TR" sz="1000" b="0" i="0" u="none" strike="noStrike" dirty="0">
                          <a:solidFill>
                            <a:srgbClr val="000000"/>
                          </a:solidFill>
                          <a:effectLst/>
                          <a:latin typeface="Calibri" panose="020F0502020204030204" pitchFamily="34" charset="0"/>
                        </a:rPr>
                        <a:t> Mahallesi, 431 ada 1 parsel güneydoğusu</a:t>
                      </a:r>
                    </a:p>
                  </a:txBody>
                  <a:tcPr marL="9525" marR="9525" marT="9525" marB="0" anchor="ctr"/>
                </a:tc>
                <a:extLst>
                  <a:ext uri="{0D108BD9-81ED-4DB2-BD59-A6C34878D82A}">
                    <a16:rowId xmlns:a16="http://schemas.microsoft.com/office/drawing/2014/main" xmlns="" val="2353063012"/>
                  </a:ext>
                </a:extLst>
              </a:tr>
            </a:tbl>
          </a:graphicData>
        </a:graphic>
      </p:graphicFrame>
      <p:pic>
        <p:nvPicPr>
          <p:cNvPr id="8" name="Resim 7">
            <a:extLst>
              <a:ext uri="{FF2B5EF4-FFF2-40B4-BE49-F238E27FC236}">
                <a16:creationId xmlns:a16="http://schemas.microsoft.com/office/drawing/2014/main" xmlns="" id="{84F5F70A-9589-4096-B794-88F481E1D9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0571"/>
          <a:stretch/>
        </p:blipFill>
        <p:spPr>
          <a:xfrm>
            <a:off x="0" y="0"/>
            <a:ext cx="12192001" cy="1330462"/>
          </a:xfrm>
          <a:prstGeom prst="rect">
            <a:avLst/>
          </a:prstGeom>
        </p:spPr>
      </p:pic>
      <p:pic>
        <p:nvPicPr>
          <p:cNvPr id="9" name="Resim 8">
            <a:extLst>
              <a:ext uri="{FF2B5EF4-FFF2-40B4-BE49-F238E27FC236}">
                <a16:creationId xmlns:a16="http://schemas.microsoft.com/office/drawing/2014/main" xmlns="" id="{0CB1D784-C99B-4FCC-B642-A5DAEEE901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0" name="Dikdörtgen 9">
            <a:extLst>
              <a:ext uri="{FF2B5EF4-FFF2-40B4-BE49-F238E27FC236}">
                <a16:creationId xmlns:a16="http://schemas.microsoft.com/office/drawing/2014/main" xmlns="" id="{5D57FD1A-AA14-4CD6-B7EA-8EFB24EB4B6F}"/>
              </a:ext>
            </a:extLst>
          </p:cNvPr>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3451885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26B1B565-C13F-4901-8FF1-40235A743AD2}"/>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xmlns="" id="{798C163C-E559-4530-864D-0086B0FE4B7A}"/>
              </a:ext>
            </a:extLst>
          </p:cNvPr>
          <p:cNvSpPr>
            <a:spLocks noGrp="1"/>
          </p:cNvSpPr>
          <p:nvPr>
            <p:ph idx="1"/>
          </p:nvPr>
        </p:nvSpPr>
        <p:spPr/>
        <p:txBody>
          <a:bodyPr/>
          <a:lstStyle/>
          <a:p>
            <a:endParaRPr lang="tr-TR"/>
          </a:p>
        </p:txBody>
      </p:sp>
      <p:sp>
        <p:nvSpPr>
          <p:cNvPr id="4" name="Slayt Numarası Yer Tutucusu 3">
            <a:extLst>
              <a:ext uri="{FF2B5EF4-FFF2-40B4-BE49-F238E27FC236}">
                <a16:creationId xmlns:a16="http://schemas.microsoft.com/office/drawing/2014/main" xmlns="" id="{A499C31E-4314-43B8-B51B-28D364613FBE}"/>
              </a:ext>
            </a:extLst>
          </p:cNvPr>
          <p:cNvSpPr>
            <a:spLocks noGrp="1"/>
          </p:cNvSpPr>
          <p:nvPr>
            <p:ph type="sldNum" sz="quarter" idx="12"/>
          </p:nvPr>
        </p:nvSpPr>
        <p:spPr/>
        <p:txBody>
          <a:bodyPr/>
          <a:lstStyle/>
          <a:p>
            <a:fld id="{DC2DF7AE-E3BD-41B1-B2B6-F71BED4C81A4}" type="slidenum">
              <a:rPr lang="tr-TR" smtClean="0"/>
              <a:pPr/>
              <a:t>69</a:t>
            </a:fld>
            <a:endParaRPr lang="tr-TR"/>
          </a:p>
        </p:txBody>
      </p:sp>
      <p:sp>
        <p:nvSpPr>
          <p:cNvPr id="5" name="Slayt Numarası Yer Tutucusu 3">
            <a:extLst>
              <a:ext uri="{FF2B5EF4-FFF2-40B4-BE49-F238E27FC236}">
                <a16:creationId xmlns:a16="http://schemas.microsoft.com/office/drawing/2014/main" xmlns="" id="{3ECCCD6B-9867-4EAF-919E-EE2878AEF8EC}"/>
              </a:ext>
            </a:extLst>
          </p:cNvPr>
          <p:cNvSpPr txBox="1">
            <a:spLocks/>
          </p:cNvSpPr>
          <p:nvPr/>
        </p:nvSpPr>
        <p:spPr>
          <a:xfrm>
            <a:off x="8976320" y="5943601"/>
            <a:ext cx="28448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DF7AE-E3BD-41B1-B2B6-F71BED4C81A4}" type="slidenum">
              <a:rPr lang="tr-TR" smtClean="0"/>
              <a:pPr/>
              <a:t>69</a:t>
            </a:fld>
            <a:endParaRPr lang="tr-TR"/>
          </a:p>
        </p:txBody>
      </p:sp>
      <p:sp>
        <p:nvSpPr>
          <p:cNvPr id="6" name="Slayt Numarası Yer Tutucusu 3">
            <a:extLst>
              <a:ext uri="{FF2B5EF4-FFF2-40B4-BE49-F238E27FC236}">
                <a16:creationId xmlns:a16="http://schemas.microsoft.com/office/drawing/2014/main" xmlns="" id="{C1B8375F-51C3-4215-A1B9-D48896968B8D}"/>
              </a:ext>
            </a:extLst>
          </p:cNvPr>
          <p:cNvSpPr txBox="1">
            <a:spLocks/>
          </p:cNvSpPr>
          <p:nvPr/>
        </p:nvSpPr>
        <p:spPr>
          <a:xfrm>
            <a:off x="8976320" y="5943601"/>
            <a:ext cx="28448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2DF7AE-E3BD-41B1-B2B6-F71BED4C81A4}" type="slidenum">
              <a:rPr lang="tr-TR" smtClean="0"/>
              <a:pPr/>
              <a:t>69</a:t>
            </a:fld>
            <a:endParaRPr lang="tr-TR"/>
          </a:p>
        </p:txBody>
      </p:sp>
      <p:sp>
        <p:nvSpPr>
          <p:cNvPr id="7" name="Başlık 1">
            <a:extLst>
              <a:ext uri="{FF2B5EF4-FFF2-40B4-BE49-F238E27FC236}">
                <a16:creationId xmlns:a16="http://schemas.microsoft.com/office/drawing/2014/main" xmlns="" id="{4D6977E0-F8A9-4CAB-BE6B-02A4CB04E57F}"/>
              </a:ext>
            </a:extLst>
          </p:cNvPr>
          <p:cNvSpPr txBox="1">
            <a:spLocks/>
          </p:cNvSpPr>
          <p:nvPr/>
        </p:nvSpPr>
        <p:spPr>
          <a:xfrm>
            <a:off x="609600" y="2746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a:t>a</a:t>
            </a:r>
            <a:endParaRPr lang="tr-TR" dirty="0"/>
          </a:p>
        </p:txBody>
      </p:sp>
      <p:graphicFrame>
        <p:nvGraphicFramePr>
          <p:cNvPr id="8" name="Tablo 14">
            <a:extLst>
              <a:ext uri="{FF2B5EF4-FFF2-40B4-BE49-F238E27FC236}">
                <a16:creationId xmlns:a16="http://schemas.microsoft.com/office/drawing/2014/main" xmlns="" id="{80C25FB6-90AE-4812-BA5E-79B1C2A6070E}"/>
              </a:ext>
            </a:extLst>
          </p:cNvPr>
          <p:cNvGraphicFramePr>
            <a:graphicFrameLocks/>
          </p:cNvGraphicFramePr>
          <p:nvPr>
            <p:extLst>
              <p:ext uri="{D42A27DB-BD31-4B8C-83A1-F6EECF244321}">
                <p14:modId xmlns:p14="http://schemas.microsoft.com/office/powerpoint/2010/main" val="1009727086"/>
              </p:ext>
            </p:extLst>
          </p:nvPr>
        </p:nvGraphicFramePr>
        <p:xfrm>
          <a:off x="609600" y="1532663"/>
          <a:ext cx="10972800" cy="4500421"/>
        </p:xfrm>
        <a:graphic>
          <a:graphicData uri="http://schemas.openxmlformats.org/drawingml/2006/table">
            <a:tbl>
              <a:tblPr firstRow="1" bandRow="1">
                <a:tableStyleId>{5C22544A-7EE6-4342-B048-85BDC9FD1C3A}</a:tableStyleId>
              </a:tblPr>
              <a:tblGrid>
                <a:gridCol w="589856">
                  <a:extLst>
                    <a:ext uri="{9D8B030D-6E8A-4147-A177-3AD203B41FA5}">
                      <a16:colId xmlns:a16="http://schemas.microsoft.com/office/drawing/2014/main" xmlns="" val="3466067953"/>
                    </a:ext>
                  </a:extLst>
                </a:gridCol>
                <a:gridCol w="2088232">
                  <a:extLst>
                    <a:ext uri="{9D8B030D-6E8A-4147-A177-3AD203B41FA5}">
                      <a16:colId xmlns:a16="http://schemas.microsoft.com/office/drawing/2014/main" xmlns="" val="418510681"/>
                    </a:ext>
                  </a:extLst>
                </a:gridCol>
                <a:gridCol w="864096">
                  <a:extLst>
                    <a:ext uri="{9D8B030D-6E8A-4147-A177-3AD203B41FA5}">
                      <a16:colId xmlns:a16="http://schemas.microsoft.com/office/drawing/2014/main" xmlns="" val="3001954456"/>
                    </a:ext>
                  </a:extLst>
                </a:gridCol>
                <a:gridCol w="3312368">
                  <a:extLst>
                    <a:ext uri="{9D8B030D-6E8A-4147-A177-3AD203B41FA5}">
                      <a16:colId xmlns:a16="http://schemas.microsoft.com/office/drawing/2014/main" xmlns="" val="1138427644"/>
                    </a:ext>
                  </a:extLst>
                </a:gridCol>
                <a:gridCol w="4118248">
                  <a:extLst>
                    <a:ext uri="{9D8B030D-6E8A-4147-A177-3AD203B41FA5}">
                      <a16:colId xmlns:a16="http://schemas.microsoft.com/office/drawing/2014/main" xmlns="" val="2692945005"/>
                    </a:ext>
                  </a:extLst>
                </a:gridCol>
              </a:tblGrid>
              <a:tr h="286363">
                <a:tc>
                  <a:txBody>
                    <a:bodyPr/>
                    <a:lstStyle/>
                    <a:p>
                      <a:pPr algn="ctr" fontAlgn="ctr"/>
                      <a:r>
                        <a:rPr lang="tr-TR" sz="1000" b="1" i="0" u="none" strike="noStrike" dirty="0">
                          <a:solidFill>
                            <a:srgbClr val="000000"/>
                          </a:solidFill>
                          <a:effectLst/>
                          <a:latin typeface="Calibri" panose="020F0502020204030204" pitchFamily="34" charset="0"/>
                        </a:rPr>
                        <a:t>Sıra No</a:t>
                      </a:r>
                    </a:p>
                  </a:txBody>
                  <a:tcPr marL="9525" marR="9525" marT="9525" marB="0" anchor="ctr"/>
                </a:tc>
                <a:tc>
                  <a:txBody>
                    <a:bodyPr/>
                    <a:lstStyle/>
                    <a:p>
                      <a:pPr algn="ctr" fontAlgn="ctr"/>
                      <a:r>
                        <a:rPr lang="tr-TR" sz="1000" b="1" i="0" u="none" strike="noStrike" dirty="0">
                          <a:solidFill>
                            <a:srgbClr val="000000"/>
                          </a:solidFill>
                          <a:effectLst/>
                          <a:latin typeface="Calibri" panose="020F0502020204030204" pitchFamily="34" charset="0"/>
                        </a:rPr>
                        <a:t>Coğrafi Koordinatlar (Temsili)</a:t>
                      </a:r>
                    </a:p>
                  </a:txBody>
                  <a:tcPr marL="9525" marR="9525" marT="9525" marB="0" anchor="ctr"/>
                </a:tc>
                <a:tc>
                  <a:txBody>
                    <a:bodyPr/>
                    <a:lstStyle/>
                    <a:p>
                      <a:pPr algn="ctr" fontAlgn="ctr"/>
                      <a:r>
                        <a:rPr lang="tr-TR" sz="1000" b="1" i="0" u="none" strike="noStrike" dirty="0">
                          <a:solidFill>
                            <a:srgbClr val="000000"/>
                          </a:solidFill>
                          <a:effectLst/>
                          <a:latin typeface="Calibri" panose="020F0502020204030204" pitchFamily="34" charset="0"/>
                        </a:rPr>
                        <a:t>İl</a:t>
                      </a:r>
                    </a:p>
                  </a:txBody>
                  <a:tcPr marL="9525" marR="9525" marT="9525" marB="0" anchor="ctr"/>
                </a:tc>
                <a:tc>
                  <a:txBody>
                    <a:bodyPr/>
                    <a:lstStyle/>
                    <a:p>
                      <a:pPr algn="ctr" fontAlgn="ctr"/>
                      <a:r>
                        <a:rPr lang="tr-TR" sz="1000" b="1" i="0" u="none" strike="noStrike" dirty="0">
                          <a:solidFill>
                            <a:srgbClr val="000000"/>
                          </a:solidFill>
                          <a:effectLst/>
                          <a:latin typeface="Calibri" panose="020F0502020204030204" pitchFamily="34" charset="0"/>
                        </a:rPr>
                        <a:t>İlçe - Tanım </a:t>
                      </a:r>
                    </a:p>
                  </a:txBody>
                  <a:tcPr marL="9525" marR="9525" marT="9525" marB="0" anchor="ctr"/>
                </a:tc>
                <a:tc>
                  <a:txBody>
                    <a:bodyPr/>
                    <a:lstStyle/>
                    <a:p>
                      <a:pPr algn="ctr" fontAlgn="ctr"/>
                      <a:r>
                        <a:rPr lang="tr-TR" sz="1000" b="1" i="0" u="none" strike="noStrike" dirty="0">
                          <a:solidFill>
                            <a:srgbClr val="000000"/>
                          </a:solidFill>
                          <a:effectLst/>
                          <a:latin typeface="Calibri" panose="020F0502020204030204" pitchFamily="34" charset="0"/>
                        </a:rPr>
                        <a:t>Açıklamalar (Mahalle, ada/parsel)</a:t>
                      </a:r>
                    </a:p>
                  </a:txBody>
                  <a:tcPr marL="9525" marR="9525" marT="9525" marB="0" anchor="ctr"/>
                </a:tc>
                <a:extLst>
                  <a:ext uri="{0D108BD9-81ED-4DB2-BD59-A6C34878D82A}">
                    <a16:rowId xmlns:a16="http://schemas.microsoft.com/office/drawing/2014/main" xmlns="" val="929257"/>
                  </a:ext>
                </a:extLst>
              </a:tr>
              <a:tr h="330833">
                <a:tc>
                  <a:txBody>
                    <a:bodyPr/>
                    <a:lstStyle/>
                    <a:p>
                      <a:pPr algn="ctr" fontAlgn="ctr"/>
                      <a:r>
                        <a:rPr lang="tr-TR" sz="1000" b="0" i="0" u="none" strike="noStrike">
                          <a:solidFill>
                            <a:srgbClr val="000000"/>
                          </a:solidFill>
                          <a:effectLst/>
                          <a:latin typeface="Calibri" panose="020F0502020204030204" pitchFamily="34" charset="0"/>
                        </a:rPr>
                        <a:t>91</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38.3410, B: 27.1050 ve E: 38.3425, B: 27.1065</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Gaziemir, Yıkık ve Acil Yıkılacak yapılara yönelik Kriminal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Çay Mahallesi, 3 ada 48 ve 52 parseller ile 4 ada 26 parsel civarında bulunan “eski taş ocağı”</a:t>
                      </a:r>
                    </a:p>
                  </a:txBody>
                  <a:tcPr marL="9525" marR="9525" marT="9525" marB="0" anchor="ctr"/>
                </a:tc>
                <a:extLst>
                  <a:ext uri="{0D108BD9-81ED-4DB2-BD59-A6C34878D82A}">
                    <a16:rowId xmlns:a16="http://schemas.microsoft.com/office/drawing/2014/main" xmlns="" val="660456480"/>
                  </a:ext>
                </a:extLst>
              </a:tr>
              <a:tr h="330833">
                <a:tc>
                  <a:txBody>
                    <a:bodyPr/>
                    <a:lstStyle/>
                    <a:p>
                      <a:pPr algn="ctr" fontAlgn="ctr"/>
                      <a:r>
                        <a:rPr lang="tr-TR" sz="1000" b="0" i="0" u="none" strike="noStrike">
                          <a:solidFill>
                            <a:srgbClr val="000000"/>
                          </a:solidFill>
                          <a:effectLst/>
                          <a:latin typeface="Calibri" panose="020F0502020204030204" pitchFamily="34" charset="0"/>
                        </a:rPr>
                        <a:t>92</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38.2890, B: 27.1695 ve E: 38.2883, B: 27.1713 </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Gaziemir, Yıkık ve Acil Yıkılacak yapılara yönelik Kriminal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Atıfbey Mahallesi, 11187 ada 1 parsel batısında bulunan hafriyat döküm sahası</a:t>
                      </a:r>
                    </a:p>
                  </a:txBody>
                  <a:tcPr marL="9525" marR="9525" marT="9525" marB="0" anchor="ctr"/>
                </a:tc>
                <a:extLst>
                  <a:ext uri="{0D108BD9-81ED-4DB2-BD59-A6C34878D82A}">
                    <a16:rowId xmlns:a16="http://schemas.microsoft.com/office/drawing/2014/main" xmlns="" val="4078667172"/>
                  </a:ext>
                </a:extLst>
              </a:tr>
              <a:tr h="525163">
                <a:tc>
                  <a:txBody>
                    <a:bodyPr/>
                    <a:lstStyle/>
                    <a:p>
                      <a:pPr algn="ctr" fontAlgn="ctr"/>
                      <a:r>
                        <a:rPr lang="tr-TR" sz="1000" b="0" i="0" u="none" strike="noStrike">
                          <a:solidFill>
                            <a:srgbClr val="000000"/>
                          </a:solidFill>
                          <a:effectLst/>
                          <a:latin typeface="Calibri" panose="020F0502020204030204" pitchFamily="34" charset="0"/>
                        </a:rPr>
                        <a:t>93</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38.3220, B: 27.1040 ve E: 38.3225, B: 27.1010 </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Gaziemir, Ağır ve Orta Hasarlı yapılara yönelik Genel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Irmak Mahallesi, 244 ada 18 parsel doğusunda bulunan “taş ocağı”</a:t>
                      </a:r>
                    </a:p>
                  </a:txBody>
                  <a:tcPr marL="9525" marR="9525" marT="9525" marB="0" anchor="ctr"/>
                </a:tc>
                <a:extLst>
                  <a:ext uri="{0D108BD9-81ED-4DB2-BD59-A6C34878D82A}">
                    <a16:rowId xmlns:a16="http://schemas.microsoft.com/office/drawing/2014/main" xmlns="" val="1680906691"/>
                  </a:ext>
                </a:extLst>
              </a:tr>
              <a:tr h="525163">
                <a:tc>
                  <a:txBody>
                    <a:bodyPr/>
                    <a:lstStyle/>
                    <a:p>
                      <a:pPr algn="ctr" fontAlgn="ctr"/>
                      <a:r>
                        <a:rPr lang="tr-TR" sz="1000" b="0" i="0" u="none" strike="noStrike">
                          <a:solidFill>
                            <a:srgbClr val="000000"/>
                          </a:solidFill>
                          <a:effectLst/>
                          <a:latin typeface="Calibri" panose="020F0502020204030204" pitchFamily="34" charset="0"/>
                        </a:rPr>
                        <a:t>94</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a) E: 38.4565, B: 27.3005 ve E: 38.4580, B: 27.3020</a:t>
                      </a:r>
                      <a:br>
                        <a:rPr lang="tr-TR" sz="1000" b="0" i="0" u="none" strike="noStrike">
                          <a:solidFill>
                            <a:srgbClr val="000000"/>
                          </a:solidFill>
                          <a:effectLst/>
                          <a:latin typeface="Calibri" panose="020F0502020204030204" pitchFamily="34" charset="0"/>
                        </a:rPr>
                      </a:br>
                      <a:r>
                        <a:rPr lang="tr-TR" sz="1000" b="0" i="0" u="none" strike="noStrike">
                          <a:solidFill>
                            <a:srgbClr val="000000"/>
                          </a:solidFill>
                          <a:effectLst/>
                          <a:latin typeface="Calibri" panose="020F0502020204030204" pitchFamily="34" charset="0"/>
                        </a:rPr>
                        <a:t>b) E: 38.4545, B: 27.2930 ve E: 38.4550, B: 27.2985</a:t>
                      </a:r>
                      <a:br>
                        <a:rPr lang="tr-TR" sz="1000" b="0" i="0" u="none" strike="noStrike">
                          <a:solidFill>
                            <a:srgbClr val="000000"/>
                          </a:solidFill>
                          <a:effectLst/>
                          <a:latin typeface="Calibri" panose="020F0502020204030204" pitchFamily="34" charset="0"/>
                        </a:rPr>
                      </a:br>
                      <a:r>
                        <a:rPr lang="tr-TR" sz="1000" b="0" i="0" u="none" strike="noStrike">
                          <a:solidFill>
                            <a:srgbClr val="000000"/>
                          </a:solidFill>
                          <a:effectLst/>
                          <a:latin typeface="Calibri" panose="020F0502020204030204" pitchFamily="34" charset="0"/>
                        </a:rPr>
                        <a:t>c) E: 38.4675, B: 27.2655 ve E: 38.4675, B: 27.2685 </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Bornova, Yıkık ve Acil Yıkılacak yapılara yönelik Kriminal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Naldöken Mahallesi, 23337 ada 1 parsel güneyi, batısı ve doğusunda bulunan "taş ocakları"</a:t>
                      </a:r>
                    </a:p>
                  </a:txBody>
                  <a:tcPr marL="9525" marR="9525" marT="9525" marB="0" anchor="ctr"/>
                </a:tc>
                <a:extLst>
                  <a:ext uri="{0D108BD9-81ED-4DB2-BD59-A6C34878D82A}">
                    <a16:rowId xmlns:a16="http://schemas.microsoft.com/office/drawing/2014/main" xmlns="" val="3897602768"/>
                  </a:ext>
                </a:extLst>
              </a:tr>
              <a:tr h="330833">
                <a:tc>
                  <a:txBody>
                    <a:bodyPr/>
                    <a:lstStyle/>
                    <a:p>
                      <a:pPr algn="ctr" fontAlgn="ctr"/>
                      <a:r>
                        <a:rPr lang="tr-TR" sz="1000" b="0" i="0" u="none" strike="noStrike">
                          <a:solidFill>
                            <a:srgbClr val="000000"/>
                          </a:solidFill>
                          <a:effectLst/>
                          <a:latin typeface="Calibri" panose="020F0502020204030204" pitchFamily="34" charset="0"/>
                        </a:rPr>
                        <a:t>95</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a) E: 38.4705, B: 27.2700 ve E: 38.4700, B: 27.2750</a:t>
                      </a:r>
                      <a:br>
                        <a:rPr lang="tr-TR" sz="1000" b="0" i="0" u="none" strike="noStrike">
                          <a:solidFill>
                            <a:srgbClr val="000000"/>
                          </a:solidFill>
                          <a:effectLst/>
                          <a:latin typeface="Calibri" panose="020F0502020204030204" pitchFamily="34" charset="0"/>
                        </a:rPr>
                      </a:br>
                      <a:r>
                        <a:rPr lang="tr-TR" sz="1000" b="0" i="0" u="none" strike="noStrike">
                          <a:solidFill>
                            <a:srgbClr val="000000"/>
                          </a:solidFill>
                          <a:effectLst/>
                          <a:latin typeface="Calibri" panose="020F0502020204030204" pitchFamily="34" charset="0"/>
                        </a:rPr>
                        <a:t>b) E: 38.4670, B: 27.2785 ve E: 38.4670, B: 27.2740 </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Bornova, Ağır ve Orta Hasarlı yapılara yönelik Genel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Naldöken Mahallesi, 23337 ada 1 parsel batısında bulunan “taş ocakları”</a:t>
                      </a:r>
                    </a:p>
                  </a:txBody>
                  <a:tcPr marL="9525" marR="9525" marT="9525" marB="0" anchor="ctr"/>
                </a:tc>
                <a:extLst>
                  <a:ext uri="{0D108BD9-81ED-4DB2-BD59-A6C34878D82A}">
                    <a16:rowId xmlns:a16="http://schemas.microsoft.com/office/drawing/2014/main" xmlns="" val="3542295045"/>
                  </a:ext>
                </a:extLst>
              </a:tr>
              <a:tr h="491680">
                <a:tc>
                  <a:txBody>
                    <a:bodyPr/>
                    <a:lstStyle/>
                    <a:p>
                      <a:pPr algn="ctr" fontAlgn="ctr"/>
                      <a:r>
                        <a:rPr lang="tr-TR" sz="1000" b="0" i="0" u="none" strike="noStrike">
                          <a:solidFill>
                            <a:srgbClr val="000000"/>
                          </a:solidFill>
                          <a:effectLst/>
                          <a:latin typeface="Calibri" panose="020F0502020204030204" pitchFamily="34" charset="0"/>
                        </a:rPr>
                        <a:t>96</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38.4810, B: 27.1570 ve E: 38.4795, B: 27.1570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Bayraklı, Yıkık ve Acil Yıkılacak yapılara yönelik Kriminal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Bayraklı Mahallesi, 40333 ada 6 parsel kuzeyi ve doğusu</a:t>
                      </a:r>
                    </a:p>
                  </a:txBody>
                  <a:tcPr marL="9525" marR="9525" marT="9525" marB="0" anchor="ctr"/>
                </a:tc>
                <a:extLst>
                  <a:ext uri="{0D108BD9-81ED-4DB2-BD59-A6C34878D82A}">
                    <a16:rowId xmlns:a16="http://schemas.microsoft.com/office/drawing/2014/main" xmlns="" val="3241869187"/>
                  </a:ext>
                </a:extLst>
              </a:tr>
              <a:tr h="330833">
                <a:tc>
                  <a:txBody>
                    <a:bodyPr/>
                    <a:lstStyle/>
                    <a:p>
                      <a:pPr algn="ctr" fontAlgn="ctr"/>
                      <a:r>
                        <a:rPr lang="tr-TR" sz="1000" b="0" i="0" u="none" strike="noStrike">
                          <a:solidFill>
                            <a:srgbClr val="000000"/>
                          </a:solidFill>
                          <a:effectLst/>
                          <a:latin typeface="Calibri" panose="020F0502020204030204" pitchFamily="34" charset="0"/>
                        </a:rPr>
                        <a:t>97</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38.4790, B: 27.1390 ve E: 38.4800, B: 27.1390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Bayraklı, Yıkık ve Acil Yıkılacak yapılara yönelik Kriminal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Org. Nafız Gürman Mahallesi, 25415 ada 5 parsel güneyi</a:t>
                      </a:r>
                    </a:p>
                  </a:txBody>
                  <a:tcPr marL="9525" marR="9525" marT="9525" marB="0" anchor="ctr"/>
                </a:tc>
                <a:extLst>
                  <a:ext uri="{0D108BD9-81ED-4DB2-BD59-A6C34878D82A}">
                    <a16:rowId xmlns:a16="http://schemas.microsoft.com/office/drawing/2014/main" xmlns="" val="1023469355"/>
                  </a:ext>
                </a:extLst>
              </a:tr>
              <a:tr h="330833">
                <a:tc>
                  <a:txBody>
                    <a:bodyPr/>
                    <a:lstStyle/>
                    <a:p>
                      <a:pPr algn="ctr" fontAlgn="ctr"/>
                      <a:r>
                        <a:rPr lang="tr-TR" sz="1000" b="0" i="0" u="none" strike="noStrike">
                          <a:solidFill>
                            <a:srgbClr val="000000"/>
                          </a:solidFill>
                          <a:effectLst/>
                          <a:latin typeface="Calibri" panose="020F0502020204030204" pitchFamily="34" charset="0"/>
                        </a:rPr>
                        <a:t>98</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38.4795, B: 27.1555 ve E: 38.4805, B: 27.1560</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Bayraklı, Ağır ve Orta Hasarlı yapılara yönelik Genel döküm alanı</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Bayraklı Mahallesi, 40333 ada 6 parsel güneybatısı</a:t>
                      </a:r>
                    </a:p>
                  </a:txBody>
                  <a:tcPr marL="9525" marR="9525" marT="9525" marB="0" anchor="ctr"/>
                </a:tc>
                <a:extLst>
                  <a:ext uri="{0D108BD9-81ED-4DB2-BD59-A6C34878D82A}">
                    <a16:rowId xmlns:a16="http://schemas.microsoft.com/office/drawing/2014/main" xmlns="" val="696266315"/>
                  </a:ext>
                </a:extLst>
              </a:tr>
              <a:tr h="330833">
                <a:tc>
                  <a:txBody>
                    <a:bodyPr/>
                    <a:lstStyle/>
                    <a:p>
                      <a:pPr algn="ctr" fontAlgn="ctr"/>
                      <a:r>
                        <a:rPr lang="tr-TR" sz="1000" b="0" i="0" u="none" strike="noStrike" dirty="0">
                          <a:solidFill>
                            <a:srgbClr val="000000"/>
                          </a:solidFill>
                          <a:effectLst/>
                          <a:latin typeface="Calibri" panose="020F0502020204030204" pitchFamily="34" charset="0"/>
                        </a:rPr>
                        <a:t>99</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E: 38.4810, B: 27.1385 ve E: 38.4802, B: 27.1390 </a:t>
                      </a:r>
                    </a:p>
                  </a:txBody>
                  <a:tcPr marL="9525" marR="9525" marT="9525" marB="0" anchor="ctr"/>
                </a:tc>
                <a:tc>
                  <a:txBody>
                    <a:bodyPr/>
                    <a:lstStyle/>
                    <a:p>
                      <a:pPr algn="ctr" fontAlgn="ctr"/>
                      <a:r>
                        <a:rPr lang="tr-TR" sz="1000" b="0" i="0" u="none" strike="noStrike">
                          <a:solidFill>
                            <a:srgbClr val="000000"/>
                          </a:solidFill>
                          <a:effectLst/>
                          <a:latin typeface="Calibri" panose="020F0502020204030204" pitchFamily="34" charset="0"/>
                        </a:rPr>
                        <a:t>İzmir</a:t>
                      </a:r>
                    </a:p>
                  </a:txBody>
                  <a:tcPr marL="9525" marR="9525" marT="9525" marB="0" anchor="ctr"/>
                </a:tc>
                <a:tc>
                  <a:txBody>
                    <a:bodyPr/>
                    <a:lstStyle/>
                    <a:p>
                      <a:pPr algn="l" fontAlgn="ctr"/>
                      <a:r>
                        <a:rPr lang="tr-TR" sz="1000" b="0" i="0" u="none" strike="noStrike">
                          <a:solidFill>
                            <a:srgbClr val="000000"/>
                          </a:solidFill>
                          <a:effectLst/>
                          <a:latin typeface="Calibri" panose="020F0502020204030204" pitchFamily="34" charset="0"/>
                        </a:rPr>
                        <a:t>Bayraklı, Ağır ve Orta Hasarlı yapılara yönelik Genel döküm alanı</a:t>
                      </a:r>
                    </a:p>
                  </a:txBody>
                  <a:tcPr marL="9525" marR="9525" marT="9525" marB="0" anchor="ctr"/>
                </a:tc>
                <a:tc>
                  <a:txBody>
                    <a:bodyPr/>
                    <a:lstStyle/>
                    <a:p>
                      <a:pPr algn="l" fontAlgn="ctr"/>
                      <a:r>
                        <a:rPr lang="tr-TR" sz="1000" b="0" i="0" u="none" strike="noStrike" dirty="0">
                          <a:solidFill>
                            <a:srgbClr val="000000"/>
                          </a:solidFill>
                          <a:effectLst/>
                          <a:latin typeface="Calibri" panose="020F0502020204030204" pitchFamily="34" charset="0"/>
                        </a:rPr>
                        <a:t>Org. </a:t>
                      </a:r>
                      <a:r>
                        <a:rPr lang="tr-TR" sz="1000" b="0" i="0" u="none" strike="noStrike" dirty="0" err="1">
                          <a:solidFill>
                            <a:srgbClr val="000000"/>
                          </a:solidFill>
                          <a:effectLst/>
                          <a:latin typeface="Calibri" panose="020F0502020204030204" pitchFamily="34" charset="0"/>
                        </a:rPr>
                        <a:t>Nafız</a:t>
                      </a:r>
                      <a:r>
                        <a:rPr lang="tr-TR" sz="1000" b="0" i="0" u="none" strike="noStrike" dirty="0">
                          <a:solidFill>
                            <a:srgbClr val="000000"/>
                          </a:solidFill>
                          <a:effectLst/>
                          <a:latin typeface="Calibri" panose="020F0502020204030204" pitchFamily="34" charset="0"/>
                        </a:rPr>
                        <a:t> Gürman Mahallesi, 25415 ada 5 parsel kuzeyi, </a:t>
                      </a:r>
                    </a:p>
                  </a:txBody>
                  <a:tcPr marL="9525" marR="9525" marT="9525" marB="0" anchor="ctr"/>
                </a:tc>
                <a:extLst>
                  <a:ext uri="{0D108BD9-81ED-4DB2-BD59-A6C34878D82A}">
                    <a16:rowId xmlns:a16="http://schemas.microsoft.com/office/drawing/2014/main" xmlns="" val="1573050061"/>
                  </a:ext>
                </a:extLst>
              </a:tr>
            </a:tbl>
          </a:graphicData>
        </a:graphic>
      </p:graphicFrame>
      <p:pic>
        <p:nvPicPr>
          <p:cNvPr id="9" name="Resim 8">
            <a:extLst>
              <a:ext uri="{FF2B5EF4-FFF2-40B4-BE49-F238E27FC236}">
                <a16:creationId xmlns:a16="http://schemas.microsoft.com/office/drawing/2014/main" xmlns="" id="{F272D5B0-754F-4746-AAEE-BA3D41B961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0571"/>
          <a:stretch/>
        </p:blipFill>
        <p:spPr>
          <a:xfrm>
            <a:off x="0" y="0"/>
            <a:ext cx="12192001" cy="1330462"/>
          </a:xfrm>
          <a:prstGeom prst="rect">
            <a:avLst/>
          </a:prstGeom>
        </p:spPr>
      </p:pic>
      <p:pic>
        <p:nvPicPr>
          <p:cNvPr id="10" name="Resim 9">
            <a:extLst>
              <a:ext uri="{FF2B5EF4-FFF2-40B4-BE49-F238E27FC236}">
                <a16:creationId xmlns:a16="http://schemas.microsoft.com/office/drawing/2014/main" xmlns="" id="{F057EE1C-6A6E-45F6-9146-EE1F759BFA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11" name="Dikdörtgen 10">
            <a:extLst>
              <a:ext uri="{FF2B5EF4-FFF2-40B4-BE49-F238E27FC236}">
                <a16:creationId xmlns:a16="http://schemas.microsoft.com/office/drawing/2014/main" xmlns="" id="{3A44E7D7-58B2-4975-ADFE-6D74B07A7E27}"/>
              </a:ext>
            </a:extLst>
          </p:cNvPr>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39715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7</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900293" y="507788"/>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335360" y="1595944"/>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r>
              <a:rPr lang="tr-TR" dirty="0">
                <a:solidFill>
                  <a:srgbClr val="002060"/>
                </a:solidFill>
              </a:rPr>
              <a:t>Kanun ve Mevzuat İşlemleri</a:t>
            </a:r>
          </a:p>
        </p:txBody>
      </p:sp>
      <p:sp>
        <p:nvSpPr>
          <p:cNvPr id="13" name="Metin kutusu 12">
            <a:extLst>
              <a:ext uri="{FF2B5EF4-FFF2-40B4-BE49-F238E27FC236}">
                <a16:creationId xmlns:a16="http://schemas.microsoft.com/office/drawing/2014/main" xmlns="" id="{46715384-405D-430B-BF49-68795DB11C18}"/>
              </a:ext>
            </a:extLst>
          </p:cNvPr>
          <p:cNvSpPr txBox="1"/>
          <p:nvPr/>
        </p:nvSpPr>
        <p:spPr>
          <a:xfrm>
            <a:off x="407368" y="2019405"/>
            <a:ext cx="11449272" cy="1754326"/>
          </a:xfrm>
          <a:prstGeom prst="rect">
            <a:avLst/>
          </a:prstGeom>
          <a:noFill/>
        </p:spPr>
        <p:txBody>
          <a:bodyPr wrap="square">
            <a:spAutoFit/>
          </a:bodyPr>
          <a:lstStyle/>
          <a:p>
            <a:pPr algn="just"/>
            <a:r>
              <a:rPr lang="tr-TR" dirty="0">
                <a:solidFill>
                  <a:srgbClr val="002060"/>
                </a:solidFill>
              </a:rPr>
              <a:t>	7269 Sayılı "Umumi Hayata Müessir Afetler Dolayısıyla Alınacak Tedbirlerle Yapılacak Yardımlara Dair Kanun kapsamında, meydana gelen bir afet sonrasında tehlike arz edecek derecede hasar gördüğü tespit edilen (acil yıktırılacak/ağır hasarlı/yıkık) ve hasar gördüğü fakat ıslahı mümkün olduğu tespit edildiği halde 1 yıl içerisinde tamir edilmeyen / güçlendirilmeyen binalar (orta hasarlı) ile yer kayması, kaya düşmesi gibi afetlerde tehlikenin devamı ya da tekrarı ihtimali üzerine boşaltılan binaların tedbir alınamayacağına karar verildiği takdirde yıkılması gerektiği ifade edilmektedir. </a:t>
            </a:r>
          </a:p>
        </p:txBody>
      </p:sp>
      <p:pic>
        <p:nvPicPr>
          <p:cNvPr id="15" name="Resim 14">
            <a:extLst>
              <a:ext uri="{FF2B5EF4-FFF2-40B4-BE49-F238E27FC236}">
                <a16:creationId xmlns:a16="http://schemas.microsoft.com/office/drawing/2014/main" xmlns="" id="{A5D71420-AEAA-453F-9747-ABE6DB20B2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7528" y="3808871"/>
            <a:ext cx="8082116" cy="24428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368082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70</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1775521" y="1775166"/>
            <a:ext cx="8262902" cy="431813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defRPr/>
            </a:pPr>
            <a:endParaRPr lang="tr-TR" dirty="0">
              <a:solidFill>
                <a:srgbClr val="002060"/>
              </a:solidFill>
            </a:endParaRPr>
          </a:p>
        </p:txBody>
      </p:sp>
      <p:sp>
        <p:nvSpPr>
          <p:cNvPr id="8" name="Metin kutusu 7">
            <a:extLst>
              <a:ext uri="{FF2B5EF4-FFF2-40B4-BE49-F238E27FC236}">
                <a16:creationId xmlns:a16="http://schemas.microsoft.com/office/drawing/2014/main" xmlns="" id="{E8080567-F643-44D9-926B-98318711A799}"/>
              </a:ext>
            </a:extLst>
          </p:cNvPr>
          <p:cNvSpPr txBox="1"/>
          <p:nvPr/>
        </p:nvSpPr>
        <p:spPr>
          <a:xfrm>
            <a:off x="1307467" y="1466936"/>
            <a:ext cx="9577064" cy="5378075"/>
          </a:xfrm>
          <a:prstGeom prst="rect">
            <a:avLst/>
          </a:prstGeom>
          <a:noFill/>
        </p:spPr>
        <p:txBody>
          <a:bodyPr wrap="square">
            <a:spAutoFit/>
          </a:bodyPr>
          <a:lstStyle/>
          <a:p>
            <a:pPr>
              <a:lnSpc>
                <a:spcPct val="107000"/>
              </a:lnSpc>
              <a:spcAft>
                <a:spcPts val="800"/>
              </a:spcAft>
            </a:pPr>
            <a:r>
              <a:rPr lang="tr-TR" sz="1600" b="1" dirty="0">
                <a:effectLst/>
                <a:latin typeface="Calibri" panose="020F0502020204030204" pitchFamily="34" charset="0"/>
                <a:ea typeface="Calibri" panose="020F0502020204030204" pitchFamily="34" charset="0"/>
                <a:cs typeface="Times New Roman" panose="02020603050405020304" pitchFamily="18" charset="0"/>
              </a:rPr>
              <a:t>YIKIM VE ENKAZ KALDIRMA ÇALIŞMA GRUBU KONU BAŞLIKLARI ÖNERİLERİ </a:t>
            </a:r>
            <a:endParaRPr lang="tr-TR" sz="16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i="1" dirty="0">
                <a:latin typeface="Calibri" panose="020F0502020204030204" pitchFamily="34" charset="0"/>
                <a:ea typeface="Calibri" panose="020F0502020204030204" pitchFamily="34" charset="0"/>
                <a:cs typeface="Times New Roman" panose="02020603050405020304" pitchFamily="18" charset="0"/>
              </a:rPr>
              <a:t>-ENKAZ DÖKÜM ALANI STANDARDI VE ALANLARIN GÜNCEL TUTULMASI</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i="1" dirty="0">
                <a:latin typeface="Calibri" panose="020F0502020204030204" pitchFamily="34" charset="0"/>
                <a:ea typeface="Calibri" panose="020F0502020204030204" pitchFamily="34" charset="0"/>
                <a:cs typeface="Times New Roman" panose="02020603050405020304" pitchFamily="18" charset="0"/>
              </a:rPr>
              <a:t>-YIKIM VE ENKAZ KALDIRMA KAMU ELİYLE YA DA ÖZEL SEKTÖR ELİYLE YAPIM ŞARTLARI</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i="1" dirty="0">
                <a:latin typeface="Calibri" panose="020F0502020204030204" pitchFamily="34" charset="0"/>
                <a:ea typeface="Calibri" panose="020F0502020204030204" pitchFamily="34" charset="0"/>
                <a:cs typeface="Times New Roman" panose="02020603050405020304" pitchFamily="18" charset="0"/>
              </a:rPr>
              <a:t>-PLAN GÜNCELLEME ZAMANLARI VE ŞARTLARININ BELİRLENMESİ</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i="1" dirty="0" smtClean="0">
                <a:effectLst/>
                <a:latin typeface="Calibri" panose="020F0502020204030204" pitchFamily="34" charset="0"/>
                <a:ea typeface="Calibri" panose="020F0502020204030204" pitchFamily="34" charset="0"/>
                <a:cs typeface="Times New Roman" panose="02020603050405020304" pitchFamily="18" charset="0"/>
              </a:rPr>
              <a:t>-</a:t>
            </a:r>
            <a:r>
              <a:rPr lang="tr-TR" sz="1600" i="1" dirty="0">
                <a:effectLst/>
                <a:latin typeface="Calibri" panose="020F0502020204030204" pitchFamily="34" charset="0"/>
                <a:ea typeface="Calibri" panose="020F0502020204030204" pitchFamily="34" charset="0"/>
                <a:cs typeface="Times New Roman" panose="02020603050405020304" pitchFamily="18" charset="0"/>
              </a:rPr>
              <a:t>TEHLİKELİ ATIKLAR</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i="1" dirty="0">
                <a:effectLst/>
                <a:latin typeface="Calibri" panose="020F0502020204030204" pitchFamily="34" charset="0"/>
                <a:ea typeface="Calibri" panose="020F0502020204030204" pitchFamily="34" charset="0"/>
                <a:cs typeface="Times New Roman" panose="02020603050405020304" pitchFamily="18" charset="0"/>
              </a:rPr>
              <a:t>-GERİ DÖNÜŞÜM (ENKAZIN GERİ DÖNÜŞÜME DAHİL EDİLMESİ HUKUKİ VE MEVZUAT SÜRECİ)</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i="1" dirty="0">
                <a:effectLst/>
                <a:latin typeface="Calibri" panose="020F0502020204030204" pitchFamily="34" charset="0"/>
                <a:ea typeface="Calibri" panose="020F0502020204030204" pitchFamily="34" charset="0"/>
                <a:cs typeface="Times New Roman" panose="02020603050405020304" pitchFamily="18" charset="0"/>
              </a:rPr>
              <a:t>-DESTEK ÇÖZÜM ORTAKLARI STK VE ÖZEL KURULUŞLAR</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i="1" dirty="0">
                <a:effectLst/>
                <a:latin typeface="Calibri" panose="020F0502020204030204" pitchFamily="34" charset="0"/>
                <a:ea typeface="Calibri" panose="020F0502020204030204" pitchFamily="34" charset="0"/>
                <a:cs typeface="Times New Roman" panose="02020603050405020304" pitchFamily="18" charset="0"/>
              </a:rPr>
              <a:t>-ORGANİZASYON VE GÖREVLENDİRME İÇERİKLERİ</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i="1" dirty="0">
                <a:effectLst/>
                <a:latin typeface="Calibri" panose="020F0502020204030204" pitchFamily="34" charset="0"/>
                <a:ea typeface="Calibri" panose="020F0502020204030204" pitchFamily="34" charset="0"/>
                <a:cs typeface="Times New Roman" panose="02020603050405020304" pitchFamily="18" charset="0"/>
              </a:rPr>
              <a:t>-YIKIM ESNASINDA ÇEVRE DENETİMİ</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i="1" dirty="0">
                <a:effectLst/>
                <a:latin typeface="Calibri" panose="020F0502020204030204" pitchFamily="34" charset="0"/>
                <a:ea typeface="Calibri" panose="020F0502020204030204" pitchFamily="34" charset="0"/>
                <a:cs typeface="Times New Roman" panose="02020603050405020304" pitchFamily="18" charset="0"/>
              </a:rPr>
              <a:t>-ÖZEL SEKTÖR YIKIM EKİPLERİ GÜNCEL KAYITLARI</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i="1" dirty="0">
                <a:effectLst/>
                <a:latin typeface="Calibri" panose="020F0502020204030204" pitchFamily="34" charset="0"/>
                <a:ea typeface="Calibri" panose="020F0502020204030204" pitchFamily="34" charset="0"/>
                <a:cs typeface="Times New Roman" panose="02020603050405020304" pitchFamily="18" charset="0"/>
              </a:rPr>
              <a:t>-AFET ANINDA TOPLANTI YAPILACAKLAR LİSTESİ</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i="1" dirty="0">
                <a:effectLst/>
                <a:latin typeface="Calibri" panose="020F0502020204030204" pitchFamily="34" charset="0"/>
                <a:ea typeface="Calibri" panose="020F0502020204030204" pitchFamily="34" charset="0"/>
                <a:cs typeface="Times New Roman" panose="02020603050405020304" pitchFamily="18" charset="0"/>
              </a:rPr>
              <a:t>-ENKAZ DÖKÜM ALANLARI KAPASİTE ANALİZİ (DEPREM BÜYÜKLÜĞÜNE, ARAZİ ZEMİN GRUBU VE YAPI STOĞUNA GÖRE SOMUT ÇALIŞMA ÖRNEKLERİNİN İLÇELER BAZINDA GELİŞTİRİLMESİ)</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i="1" dirty="0">
                <a:effectLst/>
                <a:latin typeface="Calibri" panose="020F0502020204030204" pitchFamily="34" charset="0"/>
                <a:ea typeface="Calibri" panose="020F0502020204030204" pitchFamily="34" charset="0"/>
                <a:cs typeface="Times New Roman" panose="02020603050405020304" pitchFamily="18" charset="0"/>
              </a:rPr>
              <a:t>-DESTEK EKİPLERİNİN ORGANİZASYONU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i="1" dirty="0" smtClean="0">
                <a:effectLst/>
                <a:latin typeface="Calibri" panose="020F0502020204030204" pitchFamily="34" charset="0"/>
                <a:ea typeface="Calibri" panose="020F0502020204030204" pitchFamily="34" charset="0"/>
                <a:cs typeface="Times New Roman" panose="02020603050405020304" pitchFamily="18" charset="0"/>
              </a:rPr>
              <a:t>…</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16069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71</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83855"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2153575" y="3429000"/>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defRPr/>
            </a:pPr>
            <a:r>
              <a:rPr lang="tr-TR" sz="2000" dirty="0">
                <a:solidFill>
                  <a:srgbClr val="002060"/>
                </a:solidFill>
                <a:latin typeface="+mn-lt"/>
                <a:ea typeface="+mn-ea"/>
                <a:cs typeface="+mn-cs"/>
              </a:rPr>
              <a:t>TEŞEKKÜR EDERİM…</a:t>
            </a:r>
            <a:endParaRPr lang="tr-TR" dirty="0">
              <a:solidFill>
                <a:srgbClr val="002060"/>
              </a:solidFill>
            </a:endParaRPr>
          </a:p>
        </p:txBody>
      </p:sp>
    </p:spTree>
    <p:extLst>
      <p:ext uri="{BB962C8B-B14F-4D97-AF65-F5344CB8AC3E}">
        <p14:creationId xmlns:p14="http://schemas.microsoft.com/office/powerpoint/2010/main" val="37951026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8</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4868387" y="469501"/>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191344" y="1399853"/>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r>
              <a:rPr lang="tr-TR" dirty="0">
                <a:solidFill>
                  <a:srgbClr val="002060"/>
                </a:solidFill>
              </a:rPr>
              <a:t>Kanun ve Mevzuat İşlemleri</a:t>
            </a:r>
          </a:p>
        </p:txBody>
      </p:sp>
      <p:pic>
        <p:nvPicPr>
          <p:cNvPr id="13" name="Resim 12">
            <a:extLst>
              <a:ext uri="{FF2B5EF4-FFF2-40B4-BE49-F238E27FC236}">
                <a16:creationId xmlns:a16="http://schemas.microsoft.com/office/drawing/2014/main" xmlns="" id="{945EB0C4-D40D-4E27-ADE6-21B50CC60C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046" y="1888513"/>
            <a:ext cx="10246780" cy="2041294"/>
          </a:xfrm>
          <a:prstGeom prst="rect">
            <a:avLst/>
          </a:prstGeom>
          <a:ln>
            <a:noFill/>
          </a:ln>
          <a:effectLst>
            <a:outerShdw blurRad="292100" dist="139700" dir="2700000" algn="tl" rotWithShape="0">
              <a:srgbClr val="333333">
                <a:alpha val="65000"/>
              </a:srgbClr>
            </a:outerShdw>
          </a:effectLst>
        </p:spPr>
      </p:pic>
      <p:sp>
        <p:nvSpPr>
          <p:cNvPr id="14" name="Dikdörtgen 13">
            <a:extLst>
              <a:ext uri="{FF2B5EF4-FFF2-40B4-BE49-F238E27FC236}">
                <a16:creationId xmlns:a16="http://schemas.microsoft.com/office/drawing/2014/main" xmlns="" id="{8E1D2DB3-BCD2-4C8A-B639-AA0E4B5631A4}"/>
              </a:ext>
            </a:extLst>
          </p:cNvPr>
          <p:cNvSpPr/>
          <p:nvPr/>
        </p:nvSpPr>
        <p:spPr>
          <a:xfrm>
            <a:off x="531827" y="4221088"/>
            <a:ext cx="11128344" cy="3139321"/>
          </a:xfrm>
          <a:prstGeom prst="rect">
            <a:avLst/>
          </a:prstGeom>
        </p:spPr>
        <p:txBody>
          <a:bodyPr wrap="square">
            <a:spAutoFit/>
          </a:bodyPr>
          <a:lstStyle/>
          <a:p>
            <a:pPr algn="just"/>
            <a:r>
              <a:rPr lang="tr-TR" dirty="0">
                <a:solidFill>
                  <a:srgbClr val="002060"/>
                </a:solidFill>
              </a:rPr>
              <a:t>	Afet ve Acil Durum Müdahale Hizmetleri Yönetmeliği ve Türkiye Afet Müdahale Planı (TAMP) gereğince Bakanlığımızın ana çözüm ortağı olduğu Enkaz Kaldırma Çalışma Grubu görevleri arasında sayılan "yıkılması gereken hasarlı binaların yıkılması, yıktırılması ve enkazının kaldırılmasını sağlamak" hükmü uyarınca genel hayata etkili bir afetten sonra kesin ve itiraz hasar tespit çalışmalarının tamamlanıp kesinlik kazanmasına müteakip AFAD Başkanlığınca hak sahipliği, konutların boşaltılması vb. yıkım aşamasına geçilmeden önceki tüm çalışmaların gerçekleştirilmesi, akabinde sahibince yıkılmadığı takdirde yıkım maliyetlerine esas bütçenin Bakanlığımıza aktarılması sonrasında acil yıktırılacak, ağır hasarlı ve yıkık binaların yıkımı ve enkazının kaldırılmasına dair çalışmalar Bakanlığımız (Yapı İşleri Genel Müdürlüğü) koordinasyonunda Valiliklerce (Çevre, Şehircilik ve İklim Değişikliği İl Müdürlüğü) yürütülmektedir.</a:t>
            </a:r>
          </a:p>
          <a:p>
            <a:pPr algn="just"/>
            <a:r>
              <a:rPr lang="tr-TR" dirty="0">
                <a:latin typeface="TimesNewRomanPSMT"/>
              </a:rPr>
              <a:t>	</a:t>
            </a:r>
          </a:p>
          <a:p>
            <a:endParaRPr lang="tr-TR" dirty="0">
              <a:latin typeface="TimesNewRomanPSMT"/>
            </a:endParaRPr>
          </a:p>
          <a:p>
            <a:endParaRPr lang="tr-TR" dirty="0"/>
          </a:p>
        </p:txBody>
      </p:sp>
    </p:spTree>
    <p:extLst>
      <p:ext uri="{BB962C8B-B14F-4D97-AF65-F5344CB8AC3E}">
        <p14:creationId xmlns:p14="http://schemas.microsoft.com/office/powerpoint/2010/main" val="29894019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b="80571"/>
          <a:stretch/>
        </p:blipFill>
        <p:spPr>
          <a:xfrm>
            <a:off x="-1" y="10306"/>
            <a:ext cx="12192001" cy="1330462"/>
          </a:xfrm>
          <a:prstGeom prst="rect">
            <a:avLst/>
          </a:prstGeom>
        </p:spPr>
      </p:pic>
      <p:sp>
        <p:nvSpPr>
          <p:cNvPr id="2" name="Slayt Numarası Yer Tutucusu 1"/>
          <p:cNvSpPr>
            <a:spLocks noGrp="1"/>
          </p:cNvSpPr>
          <p:nvPr>
            <p:ph type="sldNum" sz="quarter" idx="12"/>
          </p:nvPr>
        </p:nvSpPr>
        <p:spPr>
          <a:xfrm>
            <a:off x="11856640" y="6563890"/>
            <a:ext cx="335360" cy="294109"/>
          </a:xfrm>
          <a:noFill/>
        </p:spPr>
        <p:txBody>
          <a:bodyPr/>
          <a:lstStyle/>
          <a:p>
            <a:pPr algn="l"/>
            <a:fld id="{DC2DF7AE-E3BD-41B1-B2B6-F71BED4C81A4}" type="slidenum">
              <a:rPr lang="tr-TR" smtClean="0">
                <a:solidFill>
                  <a:schemeClr val="bg1"/>
                </a:solidFill>
              </a:rPr>
              <a:pPr algn="l"/>
              <a:t>9</a:t>
            </a:fld>
            <a:endParaRPr lang="tr-TR" dirty="0">
              <a:solidFill>
                <a:schemeClr val="bg1"/>
              </a:solidFill>
            </a:endParaRP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291185"/>
            <a:ext cx="3168352" cy="894872"/>
          </a:xfrm>
          <a:prstGeom prst="rect">
            <a:avLst/>
          </a:prstGeom>
        </p:spPr>
      </p:pic>
      <p:sp>
        <p:nvSpPr>
          <p:cNvPr id="5" name="Dikdörtgen 4"/>
          <p:cNvSpPr/>
          <p:nvPr/>
        </p:nvSpPr>
        <p:spPr>
          <a:xfrm>
            <a:off x="5036067" y="444704"/>
            <a:ext cx="7155933" cy="461665"/>
          </a:xfrm>
          <a:prstGeom prst="rect">
            <a:avLst/>
          </a:prstGeom>
        </p:spPr>
        <p:txBody>
          <a:bodyPr wrap="none">
            <a:spAutoFit/>
          </a:bodyPr>
          <a:lstStyle/>
          <a:p>
            <a:pPr algn="ctr"/>
            <a:r>
              <a:rPr lang="tr-TR" sz="2400" b="1" dirty="0">
                <a:solidFill>
                  <a:schemeClr val="bg1"/>
                </a:solidFill>
              </a:rPr>
              <a:t>Acil Yıkım ve Enkaz Kaldırma Koordinasyon Faaliyetleri </a:t>
            </a:r>
            <a:endParaRPr lang="tr-TR" sz="2400" b="1" dirty="0">
              <a:solidFill>
                <a:schemeClr val="bg1"/>
              </a:solidFill>
              <a:effectLst>
                <a:outerShdw blurRad="38100" dist="38100" dir="2700000" algn="tl">
                  <a:srgbClr val="000000">
                    <a:alpha val="43137"/>
                  </a:srgbClr>
                </a:outerShdw>
              </a:effectLst>
            </a:endParaRPr>
          </a:p>
        </p:txBody>
      </p:sp>
      <p:sp>
        <p:nvSpPr>
          <p:cNvPr id="10" name="TextBox 69">
            <a:extLst>
              <a:ext uri="{FF2B5EF4-FFF2-40B4-BE49-F238E27FC236}">
                <a16:creationId xmlns:a16="http://schemas.microsoft.com/office/drawing/2014/main" xmlns="" id="{44B33DEF-CA1E-4D4B-BA7A-CC546297F07F}"/>
              </a:ext>
            </a:extLst>
          </p:cNvPr>
          <p:cNvSpPr txBox="1"/>
          <p:nvPr/>
        </p:nvSpPr>
        <p:spPr>
          <a:xfrm>
            <a:off x="335360" y="1620455"/>
            <a:ext cx="7884847" cy="400110"/>
          </a:xfrm>
          <a:prstGeom prst="rect">
            <a:avLst/>
          </a:prstGeom>
        </p:spPr>
        <p:txBody>
          <a:bodyPr vert="horz" lIns="91440" tIns="45720" rIns="91440" bIns="45720" rtlCol="0" anchor="ctr">
            <a:noAutofit/>
          </a:bodyPr>
          <a:lstStyle>
            <a:defPPr>
              <a:defRPr lang="de-DE"/>
            </a:defPPr>
            <a:lvl1pPr indent="533400" algn="ctr">
              <a:spcBef>
                <a:spcPts val="1800"/>
              </a:spcBef>
              <a:buFont typeface="Arial" pitchFamily="34" charset="0"/>
              <a:buNone/>
              <a:defRPr sz="2000">
                <a:solidFill>
                  <a:srgbClr val="0070C0"/>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algn="l"/>
            <a:r>
              <a:rPr lang="tr-TR" dirty="0">
                <a:solidFill>
                  <a:srgbClr val="002060"/>
                </a:solidFill>
              </a:rPr>
              <a:t>Yıkılacak Binaların Yıkım Süreçleri</a:t>
            </a:r>
          </a:p>
        </p:txBody>
      </p:sp>
      <p:pic>
        <p:nvPicPr>
          <p:cNvPr id="13" name="Resim 12">
            <a:extLst>
              <a:ext uri="{FF2B5EF4-FFF2-40B4-BE49-F238E27FC236}">
                <a16:creationId xmlns:a16="http://schemas.microsoft.com/office/drawing/2014/main" xmlns="" id="{2AD87809-DE77-483C-A5ED-1C89A3091B29}"/>
              </a:ext>
            </a:extLst>
          </p:cNvPr>
          <p:cNvPicPr>
            <a:picLocks noChangeAspect="1"/>
          </p:cNvPicPr>
          <p:nvPr/>
        </p:nvPicPr>
        <p:blipFill>
          <a:blip r:embed="rId5"/>
          <a:stretch>
            <a:fillRect/>
          </a:stretch>
        </p:blipFill>
        <p:spPr>
          <a:xfrm>
            <a:off x="839416" y="2420888"/>
            <a:ext cx="3640900" cy="3308333"/>
          </a:xfrm>
          <a:prstGeom prst="rect">
            <a:avLst/>
          </a:prstGeom>
          <a:ln>
            <a:noFill/>
          </a:ln>
          <a:effectLst>
            <a:outerShdw blurRad="292100" dist="139700" dir="2700000" algn="tl" rotWithShape="0">
              <a:srgbClr val="333333">
                <a:alpha val="65000"/>
              </a:srgbClr>
            </a:outerShdw>
          </a:effectLst>
        </p:spPr>
      </p:pic>
      <p:sp>
        <p:nvSpPr>
          <p:cNvPr id="14" name="Metin kutusu 13">
            <a:extLst>
              <a:ext uri="{FF2B5EF4-FFF2-40B4-BE49-F238E27FC236}">
                <a16:creationId xmlns:a16="http://schemas.microsoft.com/office/drawing/2014/main" xmlns="" id="{11BDC257-9762-400E-80E1-076680DD2E42}"/>
              </a:ext>
            </a:extLst>
          </p:cNvPr>
          <p:cNvSpPr txBox="1"/>
          <p:nvPr/>
        </p:nvSpPr>
        <p:spPr>
          <a:xfrm>
            <a:off x="4644881" y="2524405"/>
            <a:ext cx="6914486" cy="2957861"/>
          </a:xfrm>
          <a:prstGeom prst="rect">
            <a:avLst/>
          </a:prstGeom>
          <a:noFill/>
        </p:spPr>
        <p:txBody>
          <a:bodyPr wrap="square">
            <a:spAutoFit/>
          </a:bodyPr>
          <a:lstStyle/>
          <a:p>
            <a:pPr algn="just">
              <a:lnSpc>
                <a:spcPct val="150000"/>
              </a:lnSpc>
            </a:pPr>
            <a:r>
              <a:rPr lang="tr-TR" dirty="0">
                <a:solidFill>
                  <a:srgbClr val="002060"/>
                </a:solidFill>
              </a:rPr>
              <a:t>	Taşıyıcı elemanlarında kısmi ya da bölgesel kapsamda gözle görülür kalıcı yer değiştirme gözlemlenen, can, mal ve çevre güvenliği açısından tehlike oluşturan binadır. Bir veya birden fazla katta göçme, katlarda düşey ve yatayda gözle görülür kalıcı yer değiştirme gözlemlenmiştir.</a:t>
            </a:r>
          </a:p>
          <a:p>
            <a:pPr marL="285750" indent="-285750">
              <a:lnSpc>
                <a:spcPct val="150000"/>
              </a:lnSpc>
              <a:buFont typeface="Wingdings" panose="05000000000000000000" pitchFamily="2" charset="2"/>
              <a:buChar char="q"/>
            </a:pPr>
            <a:r>
              <a:rPr lang="tr-TR" dirty="0">
                <a:solidFill>
                  <a:srgbClr val="002060"/>
                </a:solidFill>
              </a:rPr>
              <a:t>Hemen Boşaltılır.</a:t>
            </a:r>
          </a:p>
          <a:p>
            <a:pPr marL="285750" indent="-285750">
              <a:lnSpc>
                <a:spcPct val="150000"/>
              </a:lnSpc>
              <a:buFont typeface="Wingdings" panose="05000000000000000000" pitchFamily="2" charset="2"/>
              <a:buChar char="q"/>
            </a:pPr>
            <a:r>
              <a:rPr lang="tr-TR" dirty="0">
                <a:solidFill>
                  <a:srgbClr val="002060"/>
                </a:solidFill>
              </a:rPr>
              <a:t>Üç Gün İçinde İtiraz Edilmezse Yıkılır.</a:t>
            </a:r>
          </a:p>
        </p:txBody>
      </p:sp>
    </p:spTree>
    <p:extLst>
      <p:ext uri="{BB962C8B-B14F-4D97-AF65-F5344CB8AC3E}">
        <p14:creationId xmlns:p14="http://schemas.microsoft.com/office/powerpoint/2010/main" val="3535751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7445</TotalTime>
  <Words>6686</Words>
  <Application>Microsoft Office PowerPoint</Application>
  <PresentationFormat>Geniş ekran</PresentationFormat>
  <Paragraphs>1023</Paragraphs>
  <Slides>71</Slides>
  <Notes>61</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71</vt:i4>
      </vt:variant>
    </vt:vector>
  </HeadingPairs>
  <TitlesOfParts>
    <vt:vector size="80" baseType="lpstr">
      <vt:lpstr>Arial</vt:lpstr>
      <vt:lpstr>Calibri</vt:lpstr>
      <vt:lpstr>MS Sans Serif</vt:lpstr>
      <vt:lpstr>Myriad Pro</vt:lpstr>
      <vt:lpstr>Symbol</vt:lpstr>
      <vt:lpstr>Times New Roman</vt:lpstr>
      <vt:lpstr>TimesNewRomanPSMT</vt:lpstr>
      <vt:lpstr>Wingdings</vt:lpstr>
      <vt:lpstr>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Meryem Tasdemir</dc:creator>
  <cp:lastModifiedBy>Microsoft hesabı</cp:lastModifiedBy>
  <cp:revision>963</cp:revision>
  <cp:lastPrinted>2018-04-10T07:19:56Z</cp:lastPrinted>
  <dcterms:created xsi:type="dcterms:W3CDTF">2016-08-03T06:17:29Z</dcterms:created>
  <dcterms:modified xsi:type="dcterms:W3CDTF">2026-06-09T18:58:16Z</dcterms:modified>
</cp:coreProperties>
</file>