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3"/>
  </p:notesMasterIdLst>
  <p:handoutMasterIdLst>
    <p:handoutMasterId r:id="rId74"/>
  </p:handoutMasterIdLst>
  <p:sldIdLst>
    <p:sldId id="1013" r:id="rId2"/>
    <p:sldId id="1104" r:id="rId3"/>
    <p:sldId id="1105" r:id="rId4"/>
    <p:sldId id="1106" r:id="rId5"/>
    <p:sldId id="1116" r:id="rId6"/>
    <p:sldId id="1109" r:id="rId7"/>
    <p:sldId id="1118" r:id="rId8"/>
    <p:sldId id="1120" r:id="rId9"/>
    <p:sldId id="1121" r:id="rId10"/>
    <p:sldId id="1122" r:id="rId11"/>
    <p:sldId id="1123" r:id="rId12"/>
    <p:sldId id="1124" r:id="rId13"/>
    <p:sldId id="1125" r:id="rId14"/>
    <p:sldId id="1126" r:id="rId15"/>
    <p:sldId id="1127" r:id="rId16"/>
    <p:sldId id="1128" r:id="rId17"/>
    <p:sldId id="1129" r:id="rId18"/>
    <p:sldId id="1130" r:id="rId19"/>
    <p:sldId id="1117" r:id="rId20"/>
    <p:sldId id="1115" r:id="rId21"/>
    <p:sldId id="1110" r:id="rId22"/>
    <p:sldId id="1111" r:id="rId23"/>
    <p:sldId id="1112" r:id="rId24"/>
    <p:sldId id="1114" r:id="rId25"/>
    <p:sldId id="1053" r:id="rId26"/>
    <p:sldId id="1093" r:id="rId27"/>
    <p:sldId id="1094" r:id="rId28"/>
    <p:sldId id="1096" r:id="rId29"/>
    <p:sldId id="1097" r:id="rId30"/>
    <p:sldId id="1095" r:id="rId31"/>
    <p:sldId id="1092" r:id="rId32"/>
    <p:sldId id="1099" r:id="rId33"/>
    <p:sldId id="1098" r:id="rId34"/>
    <p:sldId id="1100" r:id="rId35"/>
    <p:sldId id="1101" r:id="rId36"/>
    <p:sldId id="1079" r:id="rId37"/>
    <p:sldId id="1080" r:id="rId38"/>
    <p:sldId id="1081" r:id="rId39"/>
    <p:sldId id="1082" r:id="rId40"/>
    <p:sldId id="1083" r:id="rId41"/>
    <p:sldId id="1084" r:id="rId42"/>
    <p:sldId id="1085" r:id="rId43"/>
    <p:sldId id="1086" r:id="rId44"/>
    <p:sldId id="1087" r:id="rId45"/>
    <p:sldId id="1102" r:id="rId46"/>
    <p:sldId id="1058" r:id="rId47"/>
    <p:sldId id="1059" r:id="rId48"/>
    <p:sldId id="1060" r:id="rId49"/>
    <p:sldId id="1061" r:id="rId50"/>
    <p:sldId id="1062" r:id="rId51"/>
    <p:sldId id="1063" r:id="rId52"/>
    <p:sldId id="1064" r:id="rId53"/>
    <p:sldId id="1065" r:id="rId54"/>
    <p:sldId id="1067" r:id="rId55"/>
    <p:sldId id="1068" r:id="rId56"/>
    <p:sldId id="1069" r:id="rId57"/>
    <p:sldId id="1070" r:id="rId58"/>
    <p:sldId id="1071" r:id="rId59"/>
    <p:sldId id="1072" r:id="rId60"/>
    <p:sldId id="1073" r:id="rId61"/>
    <p:sldId id="1103" r:id="rId62"/>
    <p:sldId id="1076" r:id="rId63"/>
    <p:sldId id="1014" r:id="rId64"/>
    <p:sldId id="1017" r:id="rId65"/>
    <p:sldId id="1020" r:id="rId66"/>
    <p:sldId id="1022" r:id="rId67"/>
    <p:sldId id="1024" r:id="rId68"/>
    <p:sldId id="1026" r:id="rId69"/>
    <p:sldId id="1027" r:id="rId70"/>
    <p:sldId id="1113" r:id="rId71"/>
    <p:sldId id="1091" r:id="rId72"/>
  </p:sldIdLst>
  <p:sldSz cx="12192000" cy="6858000"/>
  <p:notesSz cx="9926638" cy="679767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pos="57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B7BE"/>
    <a:srgbClr val="0099FF"/>
    <a:srgbClr val="DB6625"/>
    <a:srgbClr val="C76C27"/>
    <a:srgbClr val="C444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6" autoAdjust="0"/>
    <p:restoredTop sz="94845" autoAdjust="0"/>
  </p:normalViewPr>
  <p:slideViewPr>
    <p:cSldViewPr>
      <p:cViewPr varScale="1">
        <p:scale>
          <a:sx n="113" d="100"/>
          <a:sy n="113" d="100"/>
        </p:scale>
        <p:origin x="342" y="114"/>
      </p:cViewPr>
      <p:guideLst>
        <p:guide orient="horz" pos="935"/>
        <p:guide pos="575"/>
      </p:guideLst>
    </p:cSldViewPr>
  </p:slideViewPr>
  <p:notesTextViewPr>
    <p:cViewPr>
      <p:scale>
        <a:sx n="1" d="1"/>
        <a:sy n="1" d="1"/>
      </p:scale>
      <p:origin x="0" y="0"/>
    </p:cViewPr>
  </p:notesTextViewPr>
  <p:sorterViewPr>
    <p:cViewPr>
      <p:scale>
        <a:sx n="200" d="100"/>
        <a:sy n="200" d="100"/>
      </p:scale>
      <p:origin x="0" y="543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622799" y="0"/>
            <a:ext cx="4301543" cy="339884"/>
          </a:xfrm>
          <a:prstGeom prst="rect">
            <a:avLst/>
          </a:prstGeom>
        </p:spPr>
        <p:txBody>
          <a:bodyPr vert="horz" lIns="91440" tIns="45720" rIns="91440" bIns="45720" rtlCol="0"/>
          <a:lstStyle>
            <a:lvl1pPr algn="r">
              <a:defRPr sz="1200"/>
            </a:lvl1pPr>
          </a:lstStyle>
          <a:p>
            <a:fld id="{A9E1D075-33E1-4734-8C8A-2E535E82EFC1}" type="datetimeFigureOut">
              <a:rPr lang="tr-TR" smtClean="0"/>
              <a:pPr/>
              <a:t>10.06.2026</a:t>
            </a:fld>
            <a:endParaRPr lang="tr-TR"/>
          </a:p>
        </p:txBody>
      </p:sp>
      <p:sp>
        <p:nvSpPr>
          <p:cNvPr id="4" name="Altbilgi Yer Tutucusu 3"/>
          <p:cNvSpPr>
            <a:spLocks noGrp="1"/>
          </p:cNvSpPr>
          <p:nvPr>
            <p:ph type="ftr" sz="quarter" idx="2"/>
          </p:nvPr>
        </p:nvSpPr>
        <p:spPr>
          <a:xfrm>
            <a:off x="1" y="6456611"/>
            <a:ext cx="4301543" cy="339884"/>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622799" y="6456611"/>
            <a:ext cx="4301543" cy="339884"/>
          </a:xfrm>
          <a:prstGeom prst="rect">
            <a:avLst/>
          </a:prstGeom>
        </p:spPr>
        <p:txBody>
          <a:bodyPr vert="horz" lIns="91440" tIns="45720" rIns="91440" bIns="45720" rtlCol="0" anchor="b"/>
          <a:lstStyle>
            <a:lvl1pPr algn="r">
              <a:defRPr sz="1200"/>
            </a:lvl1pPr>
          </a:lstStyle>
          <a:p>
            <a:fld id="{8591A699-121A-4B5C-A802-8D727C638C3B}" type="slidenum">
              <a:rPr lang="tr-TR" smtClean="0"/>
              <a:pPr/>
              <a:t>‹#›</a:t>
            </a:fld>
            <a:endParaRPr lang="tr-TR"/>
          </a:p>
        </p:txBody>
      </p:sp>
    </p:spTree>
    <p:extLst>
      <p:ext uri="{BB962C8B-B14F-4D97-AF65-F5344CB8AC3E}">
        <p14:creationId xmlns:p14="http://schemas.microsoft.com/office/powerpoint/2010/main" val="34577603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62A655F3-54B8-42BF-A548-B14308FCBD2A}" type="datetimeFigureOut">
              <a:rPr lang="tr-TR" smtClean="0"/>
              <a:pPr/>
              <a:t>10.06.2026</a:t>
            </a:fld>
            <a:endParaRPr lang="tr-TR"/>
          </a:p>
        </p:txBody>
      </p:sp>
      <p:sp>
        <p:nvSpPr>
          <p:cNvPr id="4" name="Slayt Görüntüsü Yer Tutucusu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BD950F3D-8B10-4FA9-B681-B64C696EC633}" type="slidenum">
              <a:rPr lang="tr-TR" smtClean="0"/>
              <a:pPr/>
              <a:t>‹#›</a:t>
            </a:fld>
            <a:endParaRPr lang="tr-TR"/>
          </a:p>
        </p:txBody>
      </p:sp>
    </p:spTree>
    <p:extLst>
      <p:ext uri="{BB962C8B-B14F-4D97-AF65-F5344CB8AC3E}">
        <p14:creationId xmlns:p14="http://schemas.microsoft.com/office/powerpoint/2010/main" val="5452043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a:t>
            </a:fld>
            <a:endParaRPr lang="tr-TR">
              <a:solidFill>
                <a:prstClr val="black"/>
              </a:solidFill>
            </a:endParaRPr>
          </a:p>
        </p:txBody>
      </p:sp>
    </p:spTree>
    <p:extLst>
      <p:ext uri="{BB962C8B-B14F-4D97-AF65-F5344CB8AC3E}">
        <p14:creationId xmlns:p14="http://schemas.microsoft.com/office/powerpoint/2010/main" val="971552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10</a:t>
            </a:fld>
            <a:endParaRPr lang="tr-TR">
              <a:solidFill>
                <a:prstClr val="black"/>
              </a:solidFill>
            </a:endParaRPr>
          </a:p>
        </p:txBody>
      </p:sp>
    </p:spTree>
    <p:extLst>
      <p:ext uri="{BB962C8B-B14F-4D97-AF65-F5344CB8AC3E}">
        <p14:creationId xmlns:p14="http://schemas.microsoft.com/office/powerpoint/2010/main" val="2591127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11</a:t>
            </a:fld>
            <a:endParaRPr lang="tr-TR">
              <a:solidFill>
                <a:prstClr val="black"/>
              </a:solidFill>
            </a:endParaRPr>
          </a:p>
        </p:txBody>
      </p:sp>
    </p:spTree>
    <p:extLst>
      <p:ext uri="{BB962C8B-B14F-4D97-AF65-F5344CB8AC3E}">
        <p14:creationId xmlns:p14="http://schemas.microsoft.com/office/powerpoint/2010/main" val="1963811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12</a:t>
            </a:fld>
            <a:endParaRPr lang="tr-TR">
              <a:solidFill>
                <a:prstClr val="black"/>
              </a:solidFill>
            </a:endParaRPr>
          </a:p>
        </p:txBody>
      </p:sp>
    </p:spTree>
    <p:extLst>
      <p:ext uri="{BB962C8B-B14F-4D97-AF65-F5344CB8AC3E}">
        <p14:creationId xmlns:p14="http://schemas.microsoft.com/office/powerpoint/2010/main" val="3044858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13</a:t>
            </a:fld>
            <a:endParaRPr lang="tr-TR">
              <a:solidFill>
                <a:prstClr val="black"/>
              </a:solidFill>
            </a:endParaRPr>
          </a:p>
        </p:txBody>
      </p:sp>
    </p:spTree>
    <p:extLst>
      <p:ext uri="{BB962C8B-B14F-4D97-AF65-F5344CB8AC3E}">
        <p14:creationId xmlns:p14="http://schemas.microsoft.com/office/powerpoint/2010/main" val="938441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14</a:t>
            </a:fld>
            <a:endParaRPr lang="tr-TR">
              <a:solidFill>
                <a:prstClr val="black"/>
              </a:solidFill>
            </a:endParaRPr>
          </a:p>
        </p:txBody>
      </p:sp>
    </p:spTree>
    <p:extLst>
      <p:ext uri="{BB962C8B-B14F-4D97-AF65-F5344CB8AC3E}">
        <p14:creationId xmlns:p14="http://schemas.microsoft.com/office/powerpoint/2010/main" val="182342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15</a:t>
            </a:fld>
            <a:endParaRPr lang="tr-TR">
              <a:solidFill>
                <a:prstClr val="black"/>
              </a:solidFill>
            </a:endParaRPr>
          </a:p>
        </p:txBody>
      </p:sp>
    </p:spTree>
    <p:extLst>
      <p:ext uri="{BB962C8B-B14F-4D97-AF65-F5344CB8AC3E}">
        <p14:creationId xmlns:p14="http://schemas.microsoft.com/office/powerpoint/2010/main" val="4263842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16</a:t>
            </a:fld>
            <a:endParaRPr lang="tr-TR">
              <a:solidFill>
                <a:prstClr val="black"/>
              </a:solidFill>
            </a:endParaRPr>
          </a:p>
        </p:txBody>
      </p:sp>
    </p:spTree>
    <p:extLst>
      <p:ext uri="{BB962C8B-B14F-4D97-AF65-F5344CB8AC3E}">
        <p14:creationId xmlns:p14="http://schemas.microsoft.com/office/powerpoint/2010/main" val="2814383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17</a:t>
            </a:fld>
            <a:endParaRPr lang="tr-TR">
              <a:solidFill>
                <a:prstClr val="black"/>
              </a:solidFill>
            </a:endParaRPr>
          </a:p>
        </p:txBody>
      </p:sp>
    </p:spTree>
    <p:extLst>
      <p:ext uri="{BB962C8B-B14F-4D97-AF65-F5344CB8AC3E}">
        <p14:creationId xmlns:p14="http://schemas.microsoft.com/office/powerpoint/2010/main" val="2834773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18</a:t>
            </a:fld>
            <a:endParaRPr lang="tr-TR">
              <a:solidFill>
                <a:prstClr val="black"/>
              </a:solidFill>
            </a:endParaRPr>
          </a:p>
        </p:txBody>
      </p:sp>
    </p:spTree>
    <p:extLst>
      <p:ext uri="{BB962C8B-B14F-4D97-AF65-F5344CB8AC3E}">
        <p14:creationId xmlns:p14="http://schemas.microsoft.com/office/powerpoint/2010/main" val="3352596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19</a:t>
            </a:fld>
            <a:endParaRPr lang="tr-TR">
              <a:solidFill>
                <a:prstClr val="black"/>
              </a:solidFill>
            </a:endParaRPr>
          </a:p>
        </p:txBody>
      </p:sp>
    </p:spTree>
    <p:extLst>
      <p:ext uri="{BB962C8B-B14F-4D97-AF65-F5344CB8AC3E}">
        <p14:creationId xmlns:p14="http://schemas.microsoft.com/office/powerpoint/2010/main" val="747733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a:t>
            </a:fld>
            <a:endParaRPr lang="tr-TR">
              <a:solidFill>
                <a:prstClr val="black"/>
              </a:solidFill>
            </a:endParaRPr>
          </a:p>
        </p:txBody>
      </p:sp>
    </p:spTree>
    <p:extLst>
      <p:ext uri="{BB962C8B-B14F-4D97-AF65-F5344CB8AC3E}">
        <p14:creationId xmlns:p14="http://schemas.microsoft.com/office/powerpoint/2010/main" val="1789134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20</a:t>
            </a:fld>
            <a:endParaRPr lang="tr-TR">
              <a:solidFill>
                <a:prstClr val="black"/>
              </a:solidFill>
            </a:endParaRPr>
          </a:p>
        </p:txBody>
      </p:sp>
    </p:spTree>
    <p:extLst>
      <p:ext uri="{BB962C8B-B14F-4D97-AF65-F5344CB8AC3E}">
        <p14:creationId xmlns:p14="http://schemas.microsoft.com/office/powerpoint/2010/main" val="3236634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21</a:t>
            </a:fld>
            <a:endParaRPr lang="tr-TR">
              <a:solidFill>
                <a:prstClr val="black"/>
              </a:solidFill>
            </a:endParaRPr>
          </a:p>
        </p:txBody>
      </p:sp>
    </p:spTree>
    <p:extLst>
      <p:ext uri="{BB962C8B-B14F-4D97-AF65-F5344CB8AC3E}">
        <p14:creationId xmlns:p14="http://schemas.microsoft.com/office/powerpoint/2010/main" val="3863337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22</a:t>
            </a:fld>
            <a:endParaRPr lang="tr-TR">
              <a:solidFill>
                <a:prstClr val="black"/>
              </a:solidFill>
            </a:endParaRPr>
          </a:p>
        </p:txBody>
      </p:sp>
    </p:spTree>
    <p:extLst>
      <p:ext uri="{BB962C8B-B14F-4D97-AF65-F5344CB8AC3E}">
        <p14:creationId xmlns:p14="http://schemas.microsoft.com/office/powerpoint/2010/main" val="690749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23</a:t>
            </a:fld>
            <a:endParaRPr lang="tr-TR">
              <a:solidFill>
                <a:prstClr val="black"/>
              </a:solidFill>
            </a:endParaRPr>
          </a:p>
        </p:txBody>
      </p:sp>
    </p:spTree>
    <p:extLst>
      <p:ext uri="{BB962C8B-B14F-4D97-AF65-F5344CB8AC3E}">
        <p14:creationId xmlns:p14="http://schemas.microsoft.com/office/powerpoint/2010/main" val="972381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24</a:t>
            </a:fld>
            <a:endParaRPr lang="tr-TR">
              <a:solidFill>
                <a:prstClr val="black"/>
              </a:solidFill>
            </a:endParaRPr>
          </a:p>
        </p:txBody>
      </p:sp>
    </p:spTree>
    <p:extLst>
      <p:ext uri="{BB962C8B-B14F-4D97-AF65-F5344CB8AC3E}">
        <p14:creationId xmlns:p14="http://schemas.microsoft.com/office/powerpoint/2010/main" val="191870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25</a:t>
            </a:fld>
            <a:endParaRPr lang="tr-TR">
              <a:solidFill>
                <a:prstClr val="black"/>
              </a:solidFill>
            </a:endParaRPr>
          </a:p>
        </p:txBody>
      </p:sp>
    </p:spTree>
    <p:extLst>
      <p:ext uri="{BB962C8B-B14F-4D97-AF65-F5344CB8AC3E}">
        <p14:creationId xmlns:p14="http://schemas.microsoft.com/office/powerpoint/2010/main" val="2714714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26</a:t>
            </a:fld>
            <a:endParaRPr lang="tr-TR">
              <a:solidFill>
                <a:prstClr val="black"/>
              </a:solidFill>
            </a:endParaRPr>
          </a:p>
        </p:txBody>
      </p:sp>
    </p:spTree>
    <p:extLst>
      <p:ext uri="{BB962C8B-B14F-4D97-AF65-F5344CB8AC3E}">
        <p14:creationId xmlns:p14="http://schemas.microsoft.com/office/powerpoint/2010/main" val="1964833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27</a:t>
            </a:fld>
            <a:endParaRPr lang="tr-TR">
              <a:solidFill>
                <a:prstClr val="black"/>
              </a:solidFill>
            </a:endParaRPr>
          </a:p>
        </p:txBody>
      </p:sp>
    </p:spTree>
    <p:extLst>
      <p:ext uri="{BB962C8B-B14F-4D97-AF65-F5344CB8AC3E}">
        <p14:creationId xmlns:p14="http://schemas.microsoft.com/office/powerpoint/2010/main" val="780704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28</a:t>
            </a:fld>
            <a:endParaRPr lang="tr-TR">
              <a:solidFill>
                <a:prstClr val="black"/>
              </a:solidFill>
            </a:endParaRPr>
          </a:p>
        </p:txBody>
      </p:sp>
    </p:spTree>
    <p:extLst>
      <p:ext uri="{BB962C8B-B14F-4D97-AF65-F5344CB8AC3E}">
        <p14:creationId xmlns:p14="http://schemas.microsoft.com/office/powerpoint/2010/main" val="3839027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29</a:t>
            </a:fld>
            <a:endParaRPr lang="tr-TR">
              <a:solidFill>
                <a:prstClr val="black"/>
              </a:solidFill>
            </a:endParaRPr>
          </a:p>
        </p:txBody>
      </p:sp>
    </p:spTree>
    <p:extLst>
      <p:ext uri="{BB962C8B-B14F-4D97-AF65-F5344CB8AC3E}">
        <p14:creationId xmlns:p14="http://schemas.microsoft.com/office/powerpoint/2010/main" val="399703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a:t>
            </a:fld>
            <a:endParaRPr lang="tr-TR">
              <a:solidFill>
                <a:prstClr val="black"/>
              </a:solidFill>
            </a:endParaRPr>
          </a:p>
        </p:txBody>
      </p:sp>
    </p:spTree>
    <p:extLst>
      <p:ext uri="{BB962C8B-B14F-4D97-AF65-F5344CB8AC3E}">
        <p14:creationId xmlns:p14="http://schemas.microsoft.com/office/powerpoint/2010/main" val="3004860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30</a:t>
            </a:fld>
            <a:endParaRPr lang="tr-TR">
              <a:solidFill>
                <a:prstClr val="black"/>
              </a:solidFill>
            </a:endParaRPr>
          </a:p>
        </p:txBody>
      </p:sp>
    </p:spTree>
    <p:extLst>
      <p:ext uri="{BB962C8B-B14F-4D97-AF65-F5344CB8AC3E}">
        <p14:creationId xmlns:p14="http://schemas.microsoft.com/office/powerpoint/2010/main" val="3027030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31</a:t>
            </a:fld>
            <a:endParaRPr lang="tr-TR">
              <a:solidFill>
                <a:prstClr val="black"/>
              </a:solidFill>
            </a:endParaRPr>
          </a:p>
        </p:txBody>
      </p:sp>
    </p:spTree>
    <p:extLst>
      <p:ext uri="{BB962C8B-B14F-4D97-AF65-F5344CB8AC3E}">
        <p14:creationId xmlns:p14="http://schemas.microsoft.com/office/powerpoint/2010/main" val="2225800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32</a:t>
            </a:fld>
            <a:endParaRPr lang="tr-TR">
              <a:solidFill>
                <a:prstClr val="black"/>
              </a:solidFill>
            </a:endParaRPr>
          </a:p>
        </p:txBody>
      </p:sp>
    </p:spTree>
    <p:extLst>
      <p:ext uri="{BB962C8B-B14F-4D97-AF65-F5344CB8AC3E}">
        <p14:creationId xmlns:p14="http://schemas.microsoft.com/office/powerpoint/2010/main" val="4243485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33</a:t>
            </a:fld>
            <a:endParaRPr lang="tr-TR">
              <a:solidFill>
                <a:prstClr val="black"/>
              </a:solidFill>
            </a:endParaRPr>
          </a:p>
        </p:txBody>
      </p:sp>
    </p:spTree>
    <p:extLst>
      <p:ext uri="{BB962C8B-B14F-4D97-AF65-F5344CB8AC3E}">
        <p14:creationId xmlns:p14="http://schemas.microsoft.com/office/powerpoint/2010/main" val="201536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34</a:t>
            </a:fld>
            <a:endParaRPr lang="tr-TR">
              <a:solidFill>
                <a:prstClr val="black"/>
              </a:solidFill>
            </a:endParaRPr>
          </a:p>
        </p:txBody>
      </p:sp>
    </p:spTree>
    <p:extLst>
      <p:ext uri="{BB962C8B-B14F-4D97-AF65-F5344CB8AC3E}">
        <p14:creationId xmlns:p14="http://schemas.microsoft.com/office/powerpoint/2010/main" val="4104674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35</a:t>
            </a:fld>
            <a:endParaRPr lang="tr-TR">
              <a:solidFill>
                <a:prstClr val="black"/>
              </a:solidFill>
            </a:endParaRPr>
          </a:p>
        </p:txBody>
      </p:sp>
    </p:spTree>
    <p:extLst>
      <p:ext uri="{BB962C8B-B14F-4D97-AF65-F5344CB8AC3E}">
        <p14:creationId xmlns:p14="http://schemas.microsoft.com/office/powerpoint/2010/main" val="1130300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36</a:t>
            </a:fld>
            <a:endParaRPr lang="tr-TR">
              <a:solidFill>
                <a:prstClr val="black"/>
              </a:solidFill>
            </a:endParaRPr>
          </a:p>
        </p:txBody>
      </p:sp>
    </p:spTree>
    <p:extLst>
      <p:ext uri="{BB962C8B-B14F-4D97-AF65-F5344CB8AC3E}">
        <p14:creationId xmlns:p14="http://schemas.microsoft.com/office/powerpoint/2010/main" val="1048959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37</a:t>
            </a:fld>
            <a:endParaRPr lang="tr-TR">
              <a:solidFill>
                <a:prstClr val="black"/>
              </a:solidFill>
            </a:endParaRPr>
          </a:p>
        </p:txBody>
      </p:sp>
    </p:spTree>
    <p:extLst>
      <p:ext uri="{BB962C8B-B14F-4D97-AF65-F5344CB8AC3E}">
        <p14:creationId xmlns:p14="http://schemas.microsoft.com/office/powerpoint/2010/main" val="826629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38</a:t>
            </a:fld>
            <a:endParaRPr lang="tr-TR">
              <a:solidFill>
                <a:prstClr val="black"/>
              </a:solidFill>
            </a:endParaRPr>
          </a:p>
        </p:txBody>
      </p:sp>
    </p:spTree>
    <p:extLst>
      <p:ext uri="{BB962C8B-B14F-4D97-AF65-F5344CB8AC3E}">
        <p14:creationId xmlns:p14="http://schemas.microsoft.com/office/powerpoint/2010/main" val="14549139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39</a:t>
            </a:fld>
            <a:endParaRPr lang="tr-TR">
              <a:solidFill>
                <a:prstClr val="black"/>
              </a:solidFill>
            </a:endParaRPr>
          </a:p>
        </p:txBody>
      </p:sp>
    </p:spTree>
    <p:extLst>
      <p:ext uri="{BB962C8B-B14F-4D97-AF65-F5344CB8AC3E}">
        <p14:creationId xmlns:p14="http://schemas.microsoft.com/office/powerpoint/2010/main" val="1378926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a:t>
            </a:fld>
            <a:endParaRPr lang="tr-TR">
              <a:solidFill>
                <a:prstClr val="black"/>
              </a:solidFill>
            </a:endParaRPr>
          </a:p>
        </p:txBody>
      </p:sp>
    </p:spTree>
    <p:extLst>
      <p:ext uri="{BB962C8B-B14F-4D97-AF65-F5344CB8AC3E}">
        <p14:creationId xmlns:p14="http://schemas.microsoft.com/office/powerpoint/2010/main" val="3576413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40</a:t>
            </a:fld>
            <a:endParaRPr lang="tr-TR">
              <a:solidFill>
                <a:prstClr val="black"/>
              </a:solidFill>
            </a:endParaRPr>
          </a:p>
        </p:txBody>
      </p:sp>
    </p:spTree>
    <p:extLst>
      <p:ext uri="{BB962C8B-B14F-4D97-AF65-F5344CB8AC3E}">
        <p14:creationId xmlns:p14="http://schemas.microsoft.com/office/powerpoint/2010/main" val="154427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41</a:t>
            </a:fld>
            <a:endParaRPr lang="tr-TR">
              <a:solidFill>
                <a:prstClr val="black"/>
              </a:solidFill>
            </a:endParaRPr>
          </a:p>
        </p:txBody>
      </p:sp>
    </p:spTree>
    <p:extLst>
      <p:ext uri="{BB962C8B-B14F-4D97-AF65-F5344CB8AC3E}">
        <p14:creationId xmlns:p14="http://schemas.microsoft.com/office/powerpoint/2010/main" val="220460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42</a:t>
            </a:fld>
            <a:endParaRPr lang="tr-TR">
              <a:solidFill>
                <a:prstClr val="black"/>
              </a:solidFill>
            </a:endParaRPr>
          </a:p>
        </p:txBody>
      </p:sp>
    </p:spTree>
    <p:extLst>
      <p:ext uri="{BB962C8B-B14F-4D97-AF65-F5344CB8AC3E}">
        <p14:creationId xmlns:p14="http://schemas.microsoft.com/office/powerpoint/2010/main" val="1257645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43</a:t>
            </a:fld>
            <a:endParaRPr lang="tr-TR">
              <a:solidFill>
                <a:prstClr val="black"/>
              </a:solidFill>
            </a:endParaRPr>
          </a:p>
        </p:txBody>
      </p:sp>
    </p:spTree>
    <p:extLst>
      <p:ext uri="{BB962C8B-B14F-4D97-AF65-F5344CB8AC3E}">
        <p14:creationId xmlns:p14="http://schemas.microsoft.com/office/powerpoint/2010/main" val="3864068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44</a:t>
            </a:fld>
            <a:endParaRPr lang="tr-TR">
              <a:solidFill>
                <a:prstClr val="black"/>
              </a:solidFill>
            </a:endParaRPr>
          </a:p>
        </p:txBody>
      </p:sp>
    </p:spTree>
    <p:extLst>
      <p:ext uri="{BB962C8B-B14F-4D97-AF65-F5344CB8AC3E}">
        <p14:creationId xmlns:p14="http://schemas.microsoft.com/office/powerpoint/2010/main" val="12794322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45</a:t>
            </a:fld>
            <a:endParaRPr lang="tr-TR">
              <a:solidFill>
                <a:prstClr val="black"/>
              </a:solidFill>
            </a:endParaRPr>
          </a:p>
        </p:txBody>
      </p:sp>
    </p:spTree>
    <p:extLst>
      <p:ext uri="{BB962C8B-B14F-4D97-AF65-F5344CB8AC3E}">
        <p14:creationId xmlns:p14="http://schemas.microsoft.com/office/powerpoint/2010/main" val="14571539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46</a:t>
            </a:fld>
            <a:endParaRPr lang="tr-TR">
              <a:solidFill>
                <a:prstClr val="black"/>
              </a:solidFill>
            </a:endParaRPr>
          </a:p>
        </p:txBody>
      </p:sp>
    </p:spTree>
    <p:extLst>
      <p:ext uri="{BB962C8B-B14F-4D97-AF65-F5344CB8AC3E}">
        <p14:creationId xmlns:p14="http://schemas.microsoft.com/office/powerpoint/2010/main" val="28957328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47</a:t>
            </a:fld>
            <a:endParaRPr lang="tr-TR">
              <a:solidFill>
                <a:prstClr val="black"/>
              </a:solidFill>
            </a:endParaRPr>
          </a:p>
        </p:txBody>
      </p:sp>
    </p:spTree>
    <p:extLst>
      <p:ext uri="{BB962C8B-B14F-4D97-AF65-F5344CB8AC3E}">
        <p14:creationId xmlns:p14="http://schemas.microsoft.com/office/powerpoint/2010/main" val="37131926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48</a:t>
            </a:fld>
            <a:endParaRPr lang="tr-TR">
              <a:solidFill>
                <a:prstClr val="black"/>
              </a:solidFill>
            </a:endParaRPr>
          </a:p>
        </p:txBody>
      </p:sp>
    </p:spTree>
    <p:extLst>
      <p:ext uri="{BB962C8B-B14F-4D97-AF65-F5344CB8AC3E}">
        <p14:creationId xmlns:p14="http://schemas.microsoft.com/office/powerpoint/2010/main" val="4200119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49</a:t>
            </a:fld>
            <a:endParaRPr lang="tr-TR">
              <a:solidFill>
                <a:prstClr val="black"/>
              </a:solidFill>
            </a:endParaRPr>
          </a:p>
        </p:txBody>
      </p:sp>
    </p:spTree>
    <p:extLst>
      <p:ext uri="{BB962C8B-B14F-4D97-AF65-F5344CB8AC3E}">
        <p14:creationId xmlns:p14="http://schemas.microsoft.com/office/powerpoint/2010/main" val="1210762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a:t>
            </a:fld>
            <a:endParaRPr lang="tr-TR">
              <a:solidFill>
                <a:prstClr val="black"/>
              </a:solidFill>
            </a:endParaRPr>
          </a:p>
        </p:txBody>
      </p:sp>
    </p:spTree>
    <p:extLst>
      <p:ext uri="{BB962C8B-B14F-4D97-AF65-F5344CB8AC3E}">
        <p14:creationId xmlns:p14="http://schemas.microsoft.com/office/powerpoint/2010/main" val="10180352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50</a:t>
            </a:fld>
            <a:endParaRPr lang="tr-TR">
              <a:solidFill>
                <a:prstClr val="black"/>
              </a:solidFill>
            </a:endParaRPr>
          </a:p>
        </p:txBody>
      </p:sp>
    </p:spTree>
    <p:extLst>
      <p:ext uri="{BB962C8B-B14F-4D97-AF65-F5344CB8AC3E}">
        <p14:creationId xmlns:p14="http://schemas.microsoft.com/office/powerpoint/2010/main" val="13597703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51</a:t>
            </a:fld>
            <a:endParaRPr lang="tr-TR">
              <a:solidFill>
                <a:prstClr val="black"/>
              </a:solidFill>
            </a:endParaRPr>
          </a:p>
        </p:txBody>
      </p:sp>
    </p:spTree>
    <p:extLst>
      <p:ext uri="{BB962C8B-B14F-4D97-AF65-F5344CB8AC3E}">
        <p14:creationId xmlns:p14="http://schemas.microsoft.com/office/powerpoint/2010/main" val="40259372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52</a:t>
            </a:fld>
            <a:endParaRPr lang="tr-TR">
              <a:solidFill>
                <a:prstClr val="black"/>
              </a:solidFill>
            </a:endParaRPr>
          </a:p>
        </p:txBody>
      </p:sp>
    </p:spTree>
    <p:extLst>
      <p:ext uri="{BB962C8B-B14F-4D97-AF65-F5344CB8AC3E}">
        <p14:creationId xmlns:p14="http://schemas.microsoft.com/office/powerpoint/2010/main" val="32828865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53</a:t>
            </a:fld>
            <a:endParaRPr lang="tr-TR">
              <a:solidFill>
                <a:prstClr val="black"/>
              </a:solidFill>
            </a:endParaRPr>
          </a:p>
        </p:txBody>
      </p:sp>
    </p:spTree>
    <p:extLst>
      <p:ext uri="{BB962C8B-B14F-4D97-AF65-F5344CB8AC3E}">
        <p14:creationId xmlns:p14="http://schemas.microsoft.com/office/powerpoint/2010/main" val="2942543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54</a:t>
            </a:fld>
            <a:endParaRPr lang="tr-TR">
              <a:solidFill>
                <a:prstClr val="black"/>
              </a:solidFill>
            </a:endParaRPr>
          </a:p>
        </p:txBody>
      </p:sp>
    </p:spTree>
    <p:extLst>
      <p:ext uri="{BB962C8B-B14F-4D97-AF65-F5344CB8AC3E}">
        <p14:creationId xmlns:p14="http://schemas.microsoft.com/office/powerpoint/2010/main" val="37890661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55</a:t>
            </a:fld>
            <a:endParaRPr lang="tr-TR">
              <a:solidFill>
                <a:prstClr val="black"/>
              </a:solidFill>
            </a:endParaRPr>
          </a:p>
        </p:txBody>
      </p:sp>
    </p:spTree>
    <p:extLst>
      <p:ext uri="{BB962C8B-B14F-4D97-AF65-F5344CB8AC3E}">
        <p14:creationId xmlns:p14="http://schemas.microsoft.com/office/powerpoint/2010/main" val="7036470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56</a:t>
            </a:fld>
            <a:endParaRPr lang="tr-TR">
              <a:solidFill>
                <a:prstClr val="black"/>
              </a:solidFill>
            </a:endParaRPr>
          </a:p>
        </p:txBody>
      </p:sp>
    </p:spTree>
    <p:extLst>
      <p:ext uri="{BB962C8B-B14F-4D97-AF65-F5344CB8AC3E}">
        <p14:creationId xmlns:p14="http://schemas.microsoft.com/office/powerpoint/2010/main" val="16906855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57</a:t>
            </a:fld>
            <a:endParaRPr lang="tr-TR">
              <a:solidFill>
                <a:prstClr val="black"/>
              </a:solidFill>
            </a:endParaRPr>
          </a:p>
        </p:txBody>
      </p:sp>
    </p:spTree>
    <p:extLst>
      <p:ext uri="{BB962C8B-B14F-4D97-AF65-F5344CB8AC3E}">
        <p14:creationId xmlns:p14="http://schemas.microsoft.com/office/powerpoint/2010/main" val="27256126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58</a:t>
            </a:fld>
            <a:endParaRPr lang="tr-TR">
              <a:solidFill>
                <a:prstClr val="black"/>
              </a:solidFill>
            </a:endParaRPr>
          </a:p>
        </p:txBody>
      </p:sp>
    </p:spTree>
    <p:extLst>
      <p:ext uri="{BB962C8B-B14F-4D97-AF65-F5344CB8AC3E}">
        <p14:creationId xmlns:p14="http://schemas.microsoft.com/office/powerpoint/2010/main" val="2226570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59</a:t>
            </a:fld>
            <a:endParaRPr lang="tr-TR">
              <a:solidFill>
                <a:prstClr val="black"/>
              </a:solidFill>
            </a:endParaRPr>
          </a:p>
        </p:txBody>
      </p:sp>
    </p:spTree>
    <p:extLst>
      <p:ext uri="{BB962C8B-B14F-4D97-AF65-F5344CB8AC3E}">
        <p14:creationId xmlns:p14="http://schemas.microsoft.com/office/powerpoint/2010/main" val="1516043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a:t>
            </a:fld>
            <a:endParaRPr lang="tr-TR">
              <a:solidFill>
                <a:prstClr val="black"/>
              </a:solidFill>
            </a:endParaRPr>
          </a:p>
        </p:txBody>
      </p:sp>
    </p:spTree>
    <p:extLst>
      <p:ext uri="{BB962C8B-B14F-4D97-AF65-F5344CB8AC3E}">
        <p14:creationId xmlns:p14="http://schemas.microsoft.com/office/powerpoint/2010/main" val="3503875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60</a:t>
            </a:fld>
            <a:endParaRPr lang="tr-TR">
              <a:solidFill>
                <a:prstClr val="black"/>
              </a:solidFill>
            </a:endParaRPr>
          </a:p>
        </p:txBody>
      </p:sp>
    </p:spTree>
    <p:extLst>
      <p:ext uri="{BB962C8B-B14F-4D97-AF65-F5344CB8AC3E}">
        <p14:creationId xmlns:p14="http://schemas.microsoft.com/office/powerpoint/2010/main" val="29873272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61</a:t>
            </a:fld>
            <a:endParaRPr lang="tr-TR">
              <a:solidFill>
                <a:prstClr val="black"/>
              </a:solidFill>
            </a:endParaRPr>
          </a:p>
        </p:txBody>
      </p:sp>
    </p:spTree>
    <p:extLst>
      <p:ext uri="{BB962C8B-B14F-4D97-AF65-F5344CB8AC3E}">
        <p14:creationId xmlns:p14="http://schemas.microsoft.com/office/powerpoint/2010/main" val="41678683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62</a:t>
            </a:fld>
            <a:endParaRPr lang="tr-TR">
              <a:solidFill>
                <a:prstClr val="black"/>
              </a:solidFill>
            </a:endParaRPr>
          </a:p>
        </p:txBody>
      </p:sp>
    </p:spTree>
    <p:extLst>
      <p:ext uri="{BB962C8B-B14F-4D97-AF65-F5344CB8AC3E}">
        <p14:creationId xmlns:p14="http://schemas.microsoft.com/office/powerpoint/2010/main" val="2935517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63</a:t>
            </a:fld>
            <a:endParaRPr lang="tr-TR">
              <a:solidFill>
                <a:prstClr val="black"/>
              </a:solidFill>
            </a:endParaRPr>
          </a:p>
        </p:txBody>
      </p:sp>
    </p:spTree>
    <p:extLst>
      <p:ext uri="{BB962C8B-B14F-4D97-AF65-F5344CB8AC3E}">
        <p14:creationId xmlns:p14="http://schemas.microsoft.com/office/powerpoint/2010/main" val="3914583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64</a:t>
            </a:fld>
            <a:endParaRPr lang="tr-TR">
              <a:solidFill>
                <a:prstClr val="black"/>
              </a:solidFill>
            </a:endParaRPr>
          </a:p>
        </p:txBody>
      </p:sp>
    </p:spTree>
    <p:extLst>
      <p:ext uri="{BB962C8B-B14F-4D97-AF65-F5344CB8AC3E}">
        <p14:creationId xmlns:p14="http://schemas.microsoft.com/office/powerpoint/2010/main" val="15733316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65</a:t>
            </a:fld>
            <a:endParaRPr lang="tr-TR">
              <a:solidFill>
                <a:prstClr val="black"/>
              </a:solidFill>
            </a:endParaRPr>
          </a:p>
        </p:txBody>
      </p:sp>
    </p:spTree>
    <p:extLst>
      <p:ext uri="{BB962C8B-B14F-4D97-AF65-F5344CB8AC3E}">
        <p14:creationId xmlns:p14="http://schemas.microsoft.com/office/powerpoint/2010/main" val="9713099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66</a:t>
            </a:fld>
            <a:endParaRPr lang="tr-TR">
              <a:solidFill>
                <a:prstClr val="black"/>
              </a:solidFill>
            </a:endParaRPr>
          </a:p>
        </p:txBody>
      </p:sp>
    </p:spTree>
    <p:extLst>
      <p:ext uri="{BB962C8B-B14F-4D97-AF65-F5344CB8AC3E}">
        <p14:creationId xmlns:p14="http://schemas.microsoft.com/office/powerpoint/2010/main" val="38246625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67</a:t>
            </a:fld>
            <a:endParaRPr lang="tr-TR">
              <a:solidFill>
                <a:prstClr val="black"/>
              </a:solidFill>
            </a:endParaRPr>
          </a:p>
        </p:txBody>
      </p:sp>
    </p:spTree>
    <p:extLst>
      <p:ext uri="{BB962C8B-B14F-4D97-AF65-F5344CB8AC3E}">
        <p14:creationId xmlns:p14="http://schemas.microsoft.com/office/powerpoint/2010/main" val="7358413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68</a:t>
            </a:fld>
            <a:endParaRPr lang="tr-TR">
              <a:solidFill>
                <a:prstClr val="black"/>
              </a:solidFill>
            </a:endParaRPr>
          </a:p>
        </p:txBody>
      </p:sp>
    </p:spTree>
    <p:extLst>
      <p:ext uri="{BB962C8B-B14F-4D97-AF65-F5344CB8AC3E}">
        <p14:creationId xmlns:p14="http://schemas.microsoft.com/office/powerpoint/2010/main" val="9918261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69</a:t>
            </a:fld>
            <a:endParaRPr lang="tr-TR">
              <a:solidFill>
                <a:prstClr val="black"/>
              </a:solidFill>
            </a:endParaRPr>
          </a:p>
        </p:txBody>
      </p:sp>
    </p:spTree>
    <p:extLst>
      <p:ext uri="{BB962C8B-B14F-4D97-AF65-F5344CB8AC3E}">
        <p14:creationId xmlns:p14="http://schemas.microsoft.com/office/powerpoint/2010/main" val="2514110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7</a:t>
            </a:fld>
            <a:endParaRPr lang="tr-TR">
              <a:solidFill>
                <a:prstClr val="black"/>
              </a:solidFill>
            </a:endParaRPr>
          </a:p>
        </p:txBody>
      </p:sp>
    </p:spTree>
    <p:extLst>
      <p:ext uri="{BB962C8B-B14F-4D97-AF65-F5344CB8AC3E}">
        <p14:creationId xmlns:p14="http://schemas.microsoft.com/office/powerpoint/2010/main" val="20954268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70</a:t>
            </a:fld>
            <a:endParaRPr lang="tr-TR">
              <a:solidFill>
                <a:prstClr val="black"/>
              </a:solidFill>
            </a:endParaRPr>
          </a:p>
        </p:txBody>
      </p:sp>
    </p:spTree>
    <p:extLst>
      <p:ext uri="{BB962C8B-B14F-4D97-AF65-F5344CB8AC3E}">
        <p14:creationId xmlns:p14="http://schemas.microsoft.com/office/powerpoint/2010/main" val="22051543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71</a:t>
            </a:fld>
            <a:endParaRPr lang="tr-TR">
              <a:solidFill>
                <a:prstClr val="black"/>
              </a:solidFill>
            </a:endParaRPr>
          </a:p>
        </p:txBody>
      </p:sp>
    </p:spTree>
    <p:extLst>
      <p:ext uri="{BB962C8B-B14F-4D97-AF65-F5344CB8AC3E}">
        <p14:creationId xmlns:p14="http://schemas.microsoft.com/office/powerpoint/2010/main" val="1493337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8</a:t>
            </a:fld>
            <a:endParaRPr lang="tr-TR">
              <a:solidFill>
                <a:prstClr val="black"/>
              </a:solidFill>
            </a:endParaRPr>
          </a:p>
        </p:txBody>
      </p:sp>
    </p:spTree>
    <p:extLst>
      <p:ext uri="{BB962C8B-B14F-4D97-AF65-F5344CB8AC3E}">
        <p14:creationId xmlns:p14="http://schemas.microsoft.com/office/powerpoint/2010/main" val="3237916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9</a:t>
            </a:fld>
            <a:endParaRPr lang="tr-TR">
              <a:solidFill>
                <a:prstClr val="black"/>
              </a:solidFill>
            </a:endParaRPr>
          </a:p>
        </p:txBody>
      </p:sp>
    </p:spTree>
    <p:extLst>
      <p:ext uri="{BB962C8B-B14F-4D97-AF65-F5344CB8AC3E}">
        <p14:creationId xmlns:p14="http://schemas.microsoft.com/office/powerpoint/2010/main" val="19700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Pr>
        <a:solidFill>
          <a:schemeClr val="bg1"/>
        </a:solidFill>
        <a:effectLst/>
      </p:bgPr>
    </p:bg>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r>
              <a:rPr lang="tr-TR"/>
              <a:t>14.02.2025</a:t>
            </a: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a:xfrm>
            <a:off x="8976320" y="6173788"/>
            <a:ext cx="2844800" cy="365125"/>
          </a:xfrm>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3404832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14.02.2025</a:t>
            </a: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2991528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839200" y="274639"/>
            <a:ext cx="27432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09600" y="274639"/>
            <a:ext cx="80264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14.02.2025</a:t>
            </a: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2229892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14.02.2025</a:t>
            </a: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356984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r>
              <a:rPr lang="tr-TR"/>
              <a:t>14.02.2025</a:t>
            </a: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3439738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r>
              <a:rPr lang="tr-TR"/>
              <a:t>14.02.2025</a:t>
            </a: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1462333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r>
              <a:rPr lang="tr-TR"/>
              <a:t>14.02.2025</a:t>
            </a: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3389906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r>
              <a:rPr lang="tr-TR"/>
              <a:t>14.02.2025</a:t>
            </a: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21294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r>
              <a:rPr lang="tr-TR"/>
              <a:t>14.02.2025</a:t>
            </a: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2801781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r>
              <a:rPr lang="tr-TR"/>
              <a:t>14.02.2025</a:t>
            </a: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3026379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r>
              <a:rPr lang="tr-TR"/>
              <a:t>14.02.2025</a:t>
            </a: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332598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a:t>14.02.2025</a:t>
            </a:r>
          </a:p>
        </p:txBody>
      </p:sp>
      <p:sp>
        <p:nvSpPr>
          <p:cNvPr id="5" name="Altbilgi Yer Tutucusu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976320" y="594360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DF7AE-E3BD-41B1-B2B6-F71BED4C81A4}" type="slidenum">
              <a:rPr lang="tr-TR" smtClean="0"/>
              <a:pPr/>
              <a:t>‹#›</a:t>
            </a:fld>
            <a:endParaRPr lang="tr-TR"/>
          </a:p>
        </p:txBody>
      </p:sp>
    </p:spTree>
    <p:extLst>
      <p:ext uri="{BB962C8B-B14F-4D97-AF65-F5344CB8AC3E}">
        <p14:creationId xmlns:p14="http://schemas.microsoft.com/office/powerpoint/2010/main" val="2790049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1.jpe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75.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hyperlink" Target="mailto:ozgur.bildirici@csb.gov.tr" TargetMode="Externa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650"/>
          <a:stretch/>
        </p:blipFill>
        <p:spPr>
          <a:xfrm>
            <a:off x="-1" y="10306"/>
            <a:ext cx="12192001" cy="6803070"/>
          </a:xfrm>
          <a:prstGeom prst="rect">
            <a:avLst/>
          </a:prstGeom>
        </p:spPr>
      </p:pic>
      <p:pic>
        <p:nvPicPr>
          <p:cNvPr id="9" name="Resim 8"/>
          <p:cNvPicPr>
            <a:picLocks noChangeAspect="1"/>
          </p:cNvPicPr>
          <p:nvPr/>
        </p:nvPicPr>
        <p:blipFill rotWithShape="1">
          <a:blip r:embed="rId4" cstate="print">
            <a:extLst>
              <a:ext uri="{28A0092B-C50C-407E-A947-70E740481C1C}">
                <a14:useLocalDpi xmlns:a14="http://schemas.microsoft.com/office/drawing/2010/main" val="0"/>
              </a:ext>
            </a:extLst>
          </a:blip>
          <a:srcRect t="45800"/>
          <a:stretch/>
        </p:blipFill>
        <p:spPr>
          <a:xfrm>
            <a:off x="-26679" y="3140968"/>
            <a:ext cx="12245354" cy="3717030"/>
          </a:xfrm>
          <a:prstGeom prst="rect">
            <a:avLst/>
          </a:prstGeom>
        </p:spPr>
      </p:pic>
      <p:sp>
        <p:nvSpPr>
          <p:cNvPr id="6" name="Dikdörtgen 5"/>
          <p:cNvSpPr/>
          <p:nvPr/>
        </p:nvSpPr>
        <p:spPr>
          <a:xfrm>
            <a:off x="308322" y="4077072"/>
            <a:ext cx="11202554" cy="2123658"/>
          </a:xfrm>
          <a:prstGeom prst="rect">
            <a:avLst/>
          </a:prstGeom>
        </p:spPr>
        <p:txBody>
          <a:bodyPr wrap="none">
            <a:spAutoFit/>
          </a:bodyPr>
          <a:lstStyle/>
          <a:p>
            <a:pPr algn="ctr"/>
            <a:r>
              <a:rPr lang="tr-TR" sz="4400" b="1" dirty="0">
                <a:solidFill>
                  <a:srgbClr val="0070C0"/>
                </a:solidFill>
                <a:latin typeface="+mj-lt"/>
              </a:rPr>
              <a:t>İZMİR ÇEVRE, ŞEHİRCİLİK VE İKLİM DEĞİŞİKLİĞİ </a:t>
            </a:r>
          </a:p>
          <a:p>
            <a:pPr algn="ctr"/>
            <a:r>
              <a:rPr lang="tr-TR" sz="4400" b="1" dirty="0">
                <a:solidFill>
                  <a:srgbClr val="0070C0"/>
                </a:solidFill>
                <a:latin typeface="+mj-lt"/>
              </a:rPr>
              <a:t>İL MÜDÜRLÜĞÜ</a:t>
            </a:r>
          </a:p>
          <a:p>
            <a:pPr algn="ctr"/>
            <a:r>
              <a:rPr lang="tr-TR" sz="4400" b="1" dirty="0">
                <a:solidFill>
                  <a:srgbClr val="0070C0"/>
                </a:solidFill>
                <a:latin typeface="+mj-lt"/>
              </a:rPr>
              <a:t>Afet ve Koordinasyon Şube Müdürlüğü</a:t>
            </a:r>
          </a:p>
        </p:txBody>
      </p:sp>
      <p:pic>
        <p:nvPicPr>
          <p:cNvPr id="16" name="Resi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0695" y="766820"/>
            <a:ext cx="3019963" cy="2197165"/>
          </a:xfrm>
          <a:prstGeom prst="rect">
            <a:avLst/>
          </a:prstGeom>
        </p:spPr>
      </p:pic>
    </p:spTree>
    <p:extLst>
      <p:ext uri="{BB962C8B-B14F-4D97-AF65-F5344CB8AC3E}">
        <p14:creationId xmlns:p14="http://schemas.microsoft.com/office/powerpoint/2010/main" val="2381064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2677656"/>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latin typeface="+mj-lt"/>
              </a:rPr>
              <a:t>Türkiye Afet Müdahale Planı (TAMP)</a:t>
            </a:r>
          </a:p>
          <a:p>
            <a:pPr marL="177800" algn="just">
              <a:buClr>
                <a:srgbClr val="FF0000"/>
              </a:buClr>
            </a:pPr>
            <a:endParaRPr lang="tr-TR" sz="2400" b="1" dirty="0">
              <a:latin typeface="+mj-lt"/>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latin typeface="+mj-lt"/>
                <a:cs typeface="Calibri Light" panose="020F0302020204030204" pitchFamily="34" charset="0"/>
              </a:rPr>
              <a:t>Planlamada Mevcut Durum?</a:t>
            </a:r>
          </a:p>
          <a:p>
            <a:pPr marL="457200" indent="-279400" algn="just">
              <a:buClr>
                <a:srgbClr val="FF0000"/>
              </a:buClr>
              <a:buFont typeface="Arial" panose="020B0604020202020204" pitchFamily="34" charset="0"/>
              <a:buChar char="•"/>
            </a:pPr>
            <a:r>
              <a:rPr lang="tr-TR" sz="2400" b="1" i="1" dirty="0">
                <a:effectLst/>
                <a:latin typeface="+mj-lt"/>
              </a:rPr>
              <a:t>TAMP; </a:t>
            </a:r>
            <a:r>
              <a:rPr lang="tr-TR" sz="1600" i="1" dirty="0">
                <a:effectLst/>
                <a:latin typeface="+mj-lt"/>
              </a:rPr>
              <a:t>Sayfa 37</a:t>
            </a:r>
          </a:p>
          <a:p>
            <a:pPr marL="457200" indent="-279400" algn="just">
              <a:buClr>
                <a:srgbClr val="FF0000"/>
              </a:buClr>
              <a:buFont typeface="Arial" panose="020B0604020202020204" pitchFamily="34" charset="0"/>
              <a:buChar char="•"/>
            </a:pPr>
            <a:endParaRPr lang="tr-TR" sz="2400" b="1" i="1" dirty="0">
              <a:effectLst/>
              <a:latin typeface="+mj-lt"/>
            </a:endParaRPr>
          </a:p>
          <a:p>
            <a:pPr marL="457200" indent="-279400" algn="just">
              <a:buClr>
                <a:srgbClr val="FF0000"/>
              </a:buClr>
              <a:buFont typeface="Arial" panose="020B0604020202020204" pitchFamily="34" charset="0"/>
              <a:buChar char="•"/>
            </a:pPr>
            <a:endParaRPr lang="tr-TR" sz="2400" b="1" i="1" dirty="0">
              <a:effectLst/>
              <a:latin typeface="+mj-lt"/>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10</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pic>
        <p:nvPicPr>
          <p:cNvPr id="7" name="Resim 6">
            <a:extLst>
              <a:ext uri="{FF2B5EF4-FFF2-40B4-BE49-F238E27FC236}">
                <a16:creationId xmlns:a16="http://schemas.microsoft.com/office/drawing/2014/main" id="{481FD735-902F-40BE-8574-0DDDFDD758FA}"/>
              </a:ext>
            </a:extLst>
          </p:cNvPr>
          <p:cNvPicPr>
            <a:picLocks noChangeAspect="1"/>
          </p:cNvPicPr>
          <p:nvPr/>
        </p:nvPicPr>
        <p:blipFill>
          <a:blip r:embed="rId5"/>
          <a:stretch>
            <a:fillRect/>
          </a:stretch>
        </p:blipFill>
        <p:spPr>
          <a:xfrm>
            <a:off x="2003292" y="3428504"/>
            <a:ext cx="6684995" cy="2960934"/>
          </a:xfrm>
          <a:prstGeom prst="rect">
            <a:avLst/>
          </a:prstGeom>
        </p:spPr>
      </p:pic>
    </p:spTree>
    <p:extLst>
      <p:ext uri="{BB962C8B-B14F-4D97-AF65-F5344CB8AC3E}">
        <p14:creationId xmlns:p14="http://schemas.microsoft.com/office/powerpoint/2010/main" val="1861218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2677656"/>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latin typeface="+mj-lt"/>
              </a:rPr>
              <a:t>Türkiye Afet Müdahale Planı (TAMP)</a:t>
            </a:r>
          </a:p>
          <a:p>
            <a:pPr marL="177800" algn="just">
              <a:buClr>
                <a:srgbClr val="FF0000"/>
              </a:buClr>
            </a:pPr>
            <a:endParaRPr lang="tr-TR" sz="2400" b="1" dirty="0">
              <a:latin typeface="+mj-lt"/>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latin typeface="+mj-lt"/>
                <a:cs typeface="Calibri Light" panose="020F0302020204030204" pitchFamily="34" charset="0"/>
              </a:rPr>
              <a:t>Planlamada Mevcut Durum?</a:t>
            </a:r>
          </a:p>
          <a:p>
            <a:pPr marL="457200" indent="-279400" algn="just">
              <a:buClr>
                <a:srgbClr val="FF0000"/>
              </a:buClr>
              <a:buFont typeface="Arial" panose="020B0604020202020204" pitchFamily="34" charset="0"/>
              <a:buChar char="•"/>
            </a:pPr>
            <a:r>
              <a:rPr lang="tr-TR" sz="2400" b="1" i="1" dirty="0">
                <a:effectLst/>
                <a:latin typeface="+mj-lt"/>
              </a:rPr>
              <a:t>TAMP; </a:t>
            </a:r>
          </a:p>
          <a:p>
            <a:pPr marL="457200" indent="-279400" algn="just">
              <a:buClr>
                <a:srgbClr val="FF0000"/>
              </a:buClr>
              <a:buFont typeface="Arial" panose="020B0604020202020204" pitchFamily="34" charset="0"/>
              <a:buChar char="•"/>
            </a:pPr>
            <a:endParaRPr lang="tr-TR" sz="2400" b="1" i="1" dirty="0">
              <a:effectLst/>
              <a:latin typeface="+mj-lt"/>
            </a:endParaRPr>
          </a:p>
          <a:p>
            <a:pPr marL="457200" indent="-279400" algn="just">
              <a:buClr>
                <a:srgbClr val="FF0000"/>
              </a:buClr>
              <a:buFont typeface="Arial" panose="020B0604020202020204" pitchFamily="34" charset="0"/>
              <a:buChar char="•"/>
            </a:pPr>
            <a:endParaRPr lang="tr-TR" sz="2400" b="1" i="1" dirty="0">
              <a:effectLst/>
              <a:latin typeface="+mj-lt"/>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11</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pic>
        <p:nvPicPr>
          <p:cNvPr id="9" name="Resim 8">
            <a:extLst>
              <a:ext uri="{FF2B5EF4-FFF2-40B4-BE49-F238E27FC236}">
                <a16:creationId xmlns:a16="http://schemas.microsoft.com/office/drawing/2014/main" id="{59069829-EA8C-4B62-AE1A-37790BF3D781}"/>
              </a:ext>
            </a:extLst>
          </p:cNvPr>
          <p:cNvPicPr>
            <a:picLocks noChangeAspect="1"/>
          </p:cNvPicPr>
          <p:nvPr/>
        </p:nvPicPr>
        <p:blipFill>
          <a:blip r:embed="rId5"/>
          <a:stretch>
            <a:fillRect/>
          </a:stretch>
        </p:blipFill>
        <p:spPr>
          <a:xfrm>
            <a:off x="2351584" y="3429000"/>
            <a:ext cx="6696744" cy="2858112"/>
          </a:xfrm>
          <a:prstGeom prst="rect">
            <a:avLst/>
          </a:prstGeom>
        </p:spPr>
      </p:pic>
    </p:spTree>
    <p:extLst>
      <p:ext uri="{BB962C8B-B14F-4D97-AF65-F5344CB8AC3E}">
        <p14:creationId xmlns:p14="http://schemas.microsoft.com/office/powerpoint/2010/main" val="550007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2677656"/>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latin typeface="+mj-lt"/>
              </a:rPr>
              <a:t>Türkiye Afet Müdahale Planı (TAMP)</a:t>
            </a:r>
          </a:p>
          <a:p>
            <a:pPr marL="177800" algn="just">
              <a:buClr>
                <a:srgbClr val="FF0000"/>
              </a:buClr>
            </a:pPr>
            <a:endParaRPr lang="tr-TR" sz="2400" b="1" dirty="0">
              <a:latin typeface="+mj-lt"/>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latin typeface="+mj-lt"/>
                <a:cs typeface="Calibri Light" panose="020F0302020204030204" pitchFamily="34" charset="0"/>
              </a:rPr>
              <a:t>Planlamada Mevcut Durum?</a:t>
            </a:r>
          </a:p>
          <a:p>
            <a:pPr marL="457200" indent="-279400" algn="just">
              <a:buClr>
                <a:srgbClr val="FF0000"/>
              </a:buClr>
              <a:buFont typeface="Arial" panose="020B0604020202020204" pitchFamily="34" charset="0"/>
              <a:buChar char="•"/>
            </a:pPr>
            <a:r>
              <a:rPr lang="tr-TR" sz="2400" b="1" i="1" dirty="0">
                <a:effectLst/>
                <a:latin typeface="+mj-lt"/>
              </a:rPr>
              <a:t>TAMP; </a:t>
            </a:r>
          </a:p>
          <a:p>
            <a:pPr marL="457200" indent="-279400" algn="just">
              <a:buClr>
                <a:srgbClr val="FF0000"/>
              </a:buClr>
              <a:buFont typeface="Arial" panose="020B0604020202020204" pitchFamily="34" charset="0"/>
              <a:buChar char="•"/>
            </a:pPr>
            <a:endParaRPr lang="tr-TR" sz="2400" b="1" i="1" dirty="0">
              <a:effectLst/>
              <a:latin typeface="+mj-lt"/>
            </a:endParaRPr>
          </a:p>
          <a:p>
            <a:pPr marL="457200" indent="-279400" algn="just">
              <a:buClr>
                <a:srgbClr val="FF0000"/>
              </a:buClr>
              <a:buFont typeface="Arial" panose="020B0604020202020204" pitchFamily="34" charset="0"/>
              <a:buChar char="•"/>
            </a:pPr>
            <a:endParaRPr lang="tr-TR" sz="2400" b="1" i="1" dirty="0">
              <a:effectLst/>
              <a:latin typeface="+mj-lt"/>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12</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pic>
        <p:nvPicPr>
          <p:cNvPr id="7" name="Resim 6">
            <a:extLst>
              <a:ext uri="{FF2B5EF4-FFF2-40B4-BE49-F238E27FC236}">
                <a16:creationId xmlns:a16="http://schemas.microsoft.com/office/drawing/2014/main" id="{0771D07C-12A4-4185-B6AA-7D1279CA754A}"/>
              </a:ext>
            </a:extLst>
          </p:cNvPr>
          <p:cNvPicPr>
            <a:picLocks noChangeAspect="1"/>
          </p:cNvPicPr>
          <p:nvPr/>
        </p:nvPicPr>
        <p:blipFill>
          <a:blip r:embed="rId5"/>
          <a:stretch>
            <a:fillRect/>
          </a:stretch>
        </p:blipFill>
        <p:spPr>
          <a:xfrm>
            <a:off x="1991543" y="3533023"/>
            <a:ext cx="6228663" cy="2706849"/>
          </a:xfrm>
          <a:prstGeom prst="rect">
            <a:avLst/>
          </a:prstGeom>
        </p:spPr>
      </p:pic>
    </p:spTree>
    <p:extLst>
      <p:ext uri="{BB962C8B-B14F-4D97-AF65-F5344CB8AC3E}">
        <p14:creationId xmlns:p14="http://schemas.microsoft.com/office/powerpoint/2010/main" val="2367547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2677656"/>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latin typeface="+mj-lt"/>
              </a:rPr>
              <a:t>Türkiye Afet Müdahale Planı (TAMP)</a:t>
            </a:r>
          </a:p>
          <a:p>
            <a:pPr marL="177800" algn="just">
              <a:buClr>
                <a:srgbClr val="FF0000"/>
              </a:buClr>
            </a:pPr>
            <a:endParaRPr lang="tr-TR" sz="2400" b="1" dirty="0">
              <a:latin typeface="+mj-lt"/>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latin typeface="+mj-lt"/>
                <a:cs typeface="Calibri Light" panose="020F0302020204030204" pitchFamily="34" charset="0"/>
              </a:rPr>
              <a:t>Planlamada Mevcut Durum?</a:t>
            </a:r>
          </a:p>
          <a:p>
            <a:pPr marL="457200" indent="-279400" algn="just">
              <a:buClr>
                <a:srgbClr val="FF0000"/>
              </a:buClr>
              <a:buFont typeface="Arial" panose="020B0604020202020204" pitchFamily="34" charset="0"/>
              <a:buChar char="•"/>
            </a:pPr>
            <a:r>
              <a:rPr lang="tr-TR" sz="2400" b="1" i="1" dirty="0">
                <a:effectLst/>
                <a:latin typeface="+mj-lt"/>
              </a:rPr>
              <a:t>TAMP; </a:t>
            </a:r>
          </a:p>
          <a:p>
            <a:pPr marL="457200" indent="-279400" algn="just">
              <a:buClr>
                <a:srgbClr val="FF0000"/>
              </a:buClr>
              <a:buFont typeface="Arial" panose="020B0604020202020204" pitchFamily="34" charset="0"/>
              <a:buChar char="•"/>
            </a:pPr>
            <a:endParaRPr lang="tr-TR" sz="2400" b="1" i="1" dirty="0">
              <a:effectLst/>
              <a:latin typeface="+mj-lt"/>
            </a:endParaRPr>
          </a:p>
          <a:p>
            <a:pPr marL="457200" indent="-279400" algn="just">
              <a:buClr>
                <a:srgbClr val="FF0000"/>
              </a:buClr>
              <a:buFont typeface="Arial" panose="020B0604020202020204" pitchFamily="34" charset="0"/>
              <a:buChar char="•"/>
            </a:pPr>
            <a:endParaRPr lang="tr-TR" sz="2400" b="1" i="1" dirty="0">
              <a:effectLst/>
              <a:latin typeface="+mj-lt"/>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13</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pic>
        <p:nvPicPr>
          <p:cNvPr id="9" name="Resim 8">
            <a:extLst>
              <a:ext uri="{FF2B5EF4-FFF2-40B4-BE49-F238E27FC236}">
                <a16:creationId xmlns:a16="http://schemas.microsoft.com/office/drawing/2014/main" id="{DBD370A6-7A0C-4B87-82E5-277230AF3793}"/>
              </a:ext>
            </a:extLst>
          </p:cNvPr>
          <p:cNvPicPr>
            <a:picLocks noChangeAspect="1"/>
          </p:cNvPicPr>
          <p:nvPr/>
        </p:nvPicPr>
        <p:blipFill>
          <a:blip r:embed="rId5"/>
          <a:stretch>
            <a:fillRect/>
          </a:stretch>
        </p:blipFill>
        <p:spPr>
          <a:xfrm>
            <a:off x="5375920" y="1795999"/>
            <a:ext cx="5887272" cy="4515480"/>
          </a:xfrm>
          <a:prstGeom prst="rect">
            <a:avLst/>
          </a:prstGeom>
        </p:spPr>
      </p:pic>
    </p:spTree>
    <p:extLst>
      <p:ext uri="{BB962C8B-B14F-4D97-AF65-F5344CB8AC3E}">
        <p14:creationId xmlns:p14="http://schemas.microsoft.com/office/powerpoint/2010/main" val="382386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2677656"/>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latin typeface="+mj-lt"/>
              </a:rPr>
              <a:t>Türkiye Afet Müdahale Planı (TAMP)</a:t>
            </a:r>
          </a:p>
          <a:p>
            <a:pPr marL="177800" algn="just">
              <a:buClr>
                <a:srgbClr val="FF0000"/>
              </a:buClr>
            </a:pPr>
            <a:endParaRPr lang="tr-TR" sz="2400" b="1" dirty="0">
              <a:latin typeface="+mj-lt"/>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latin typeface="+mj-lt"/>
                <a:cs typeface="Calibri Light" panose="020F0302020204030204" pitchFamily="34" charset="0"/>
              </a:rPr>
              <a:t>Planlamada Mevcut Durum?</a:t>
            </a:r>
          </a:p>
          <a:p>
            <a:pPr marL="457200" indent="-279400" algn="just">
              <a:buClr>
                <a:srgbClr val="FF0000"/>
              </a:buClr>
              <a:buFont typeface="Arial" panose="020B0604020202020204" pitchFamily="34" charset="0"/>
              <a:buChar char="•"/>
            </a:pPr>
            <a:r>
              <a:rPr lang="tr-TR" sz="2400" b="1" i="1" dirty="0">
                <a:effectLst/>
                <a:latin typeface="+mj-lt"/>
              </a:rPr>
              <a:t>TAMP; </a:t>
            </a:r>
          </a:p>
          <a:p>
            <a:pPr marL="457200" indent="-279400" algn="just">
              <a:buClr>
                <a:srgbClr val="FF0000"/>
              </a:buClr>
              <a:buFont typeface="Arial" panose="020B0604020202020204" pitchFamily="34" charset="0"/>
              <a:buChar char="•"/>
            </a:pPr>
            <a:endParaRPr lang="tr-TR" sz="2400" b="1" i="1" dirty="0">
              <a:effectLst/>
              <a:latin typeface="+mj-lt"/>
            </a:endParaRPr>
          </a:p>
          <a:p>
            <a:pPr marL="457200" indent="-279400" algn="just">
              <a:buClr>
                <a:srgbClr val="FF0000"/>
              </a:buClr>
              <a:buFont typeface="Arial" panose="020B0604020202020204" pitchFamily="34" charset="0"/>
              <a:buChar char="•"/>
            </a:pPr>
            <a:endParaRPr lang="tr-TR" sz="2400" b="1" i="1" dirty="0">
              <a:effectLst/>
              <a:latin typeface="+mj-lt"/>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14</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pic>
        <p:nvPicPr>
          <p:cNvPr id="7" name="Resim 6">
            <a:extLst>
              <a:ext uri="{FF2B5EF4-FFF2-40B4-BE49-F238E27FC236}">
                <a16:creationId xmlns:a16="http://schemas.microsoft.com/office/drawing/2014/main" id="{A5149951-C4A2-4DEC-BA58-71147E81EFF6}"/>
              </a:ext>
            </a:extLst>
          </p:cNvPr>
          <p:cNvPicPr>
            <a:picLocks noChangeAspect="1"/>
          </p:cNvPicPr>
          <p:nvPr/>
        </p:nvPicPr>
        <p:blipFill>
          <a:blip r:embed="rId5"/>
          <a:stretch>
            <a:fillRect/>
          </a:stretch>
        </p:blipFill>
        <p:spPr>
          <a:xfrm>
            <a:off x="5267045" y="2253599"/>
            <a:ext cx="5906324" cy="3705742"/>
          </a:xfrm>
          <a:prstGeom prst="rect">
            <a:avLst/>
          </a:prstGeom>
        </p:spPr>
      </p:pic>
    </p:spTree>
    <p:extLst>
      <p:ext uri="{BB962C8B-B14F-4D97-AF65-F5344CB8AC3E}">
        <p14:creationId xmlns:p14="http://schemas.microsoft.com/office/powerpoint/2010/main" val="2756830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2677656"/>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latin typeface="+mj-lt"/>
              </a:rPr>
              <a:t>Türkiye Afet Müdahale Planı (TAMP)</a:t>
            </a:r>
          </a:p>
          <a:p>
            <a:pPr marL="177800" algn="just">
              <a:buClr>
                <a:srgbClr val="FF0000"/>
              </a:buClr>
            </a:pPr>
            <a:endParaRPr lang="tr-TR" sz="2400" b="1" dirty="0">
              <a:latin typeface="+mj-lt"/>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latin typeface="+mj-lt"/>
                <a:cs typeface="Calibri Light" panose="020F0302020204030204" pitchFamily="34" charset="0"/>
              </a:rPr>
              <a:t>Planlamada Mevcut Durum?</a:t>
            </a:r>
          </a:p>
          <a:p>
            <a:pPr marL="457200" indent="-279400" algn="just">
              <a:buClr>
                <a:srgbClr val="FF0000"/>
              </a:buClr>
              <a:buFont typeface="Arial" panose="020B0604020202020204" pitchFamily="34" charset="0"/>
              <a:buChar char="•"/>
            </a:pPr>
            <a:r>
              <a:rPr lang="tr-TR" sz="2400" b="1" i="1" dirty="0">
                <a:effectLst/>
                <a:latin typeface="+mj-lt"/>
              </a:rPr>
              <a:t>TAMP; </a:t>
            </a:r>
          </a:p>
          <a:p>
            <a:pPr marL="457200" indent="-279400" algn="just">
              <a:buClr>
                <a:srgbClr val="FF0000"/>
              </a:buClr>
              <a:buFont typeface="Arial" panose="020B0604020202020204" pitchFamily="34" charset="0"/>
              <a:buChar char="•"/>
            </a:pPr>
            <a:endParaRPr lang="tr-TR" sz="2400" b="1" i="1" dirty="0">
              <a:effectLst/>
              <a:latin typeface="+mj-lt"/>
            </a:endParaRPr>
          </a:p>
          <a:p>
            <a:pPr marL="457200" indent="-279400" algn="just">
              <a:buClr>
                <a:srgbClr val="FF0000"/>
              </a:buClr>
              <a:buFont typeface="Arial" panose="020B0604020202020204" pitchFamily="34" charset="0"/>
              <a:buChar char="•"/>
            </a:pPr>
            <a:endParaRPr lang="tr-TR" sz="2400" b="1" i="1" dirty="0">
              <a:effectLst/>
              <a:latin typeface="+mj-lt"/>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15</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pic>
        <p:nvPicPr>
          <p:cNvPr id="9" name="Resim 8">
            <a:extLst>
              <a:ext uri="{FF2B5EF4-FFF2-40B4-BE49-F238E27FC236}">
                <a16:creationId xmlns:a16="http://schemas.microsoft.com/office/drawing/2014/main" id="{3F8306AB-1807-4B25-9083-D7F348E0E3CA}"/>
              </a:ext>
            </a:extLst>
          </p:cNvPr>
          <p:cNvPicPr>
            <a:picLocks noChangeAspect="1"/>
          </p:cNvPicPr>
          <p:nvPr/>
        </p:nvPicPr>
        <p:blipFill>
          <a:blip r:embed="rId5"/>
          <a:stretch>
            <a:fillRect/>
          </a:stretch>
        </p:blipFill>
        <p:spPr>
          <a:xfrm>
            <a:off x="5228939" y="2420888"/>
            <a:ext cx="5982535" cy="3467584"/>
          </a:xfrm>
          <a:prstGeom prst="rect">
            <a:avLst/>
          </a:prstGeom>
        </p:spPr>
      </p:pic>
    </p:spTree>
    <p:extLst>
      <p:ext uri="{BB962C8B-B14F-4D97-AF65-F5344CB8AC3E}">
        <p14:creationId xmlns:p14="http://schemas.microsoft.com/office/powerpoint/2010/main" val="821546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2677656"/>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latin typeface="+mj-lt"/>
              </a:rPr>
              <a:t>Türkiye Afet Müdahale Planı (TAMP)</a:t>
            </a:r>
          </a:p>
          <a:p>
            <a:pPr marL="177800" algn="just">
              <a:buClr>
                <a:srgbClr val="FF0000"/>
              </a:buClr>
            </a:pPr>
            <a:endParaRPr lang="tr-TR" sz="2400" b="1" dirty="0">
              <a:latin typeface="+mj-lt"/>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latin typeface="+mj-lt"/>
                <a:cs typeface="Calibri Light" panose="020F0302020204030204" pitchFamily="34" charset="0"/>
              </a:rPr>
              <a:t>Planlamada Mevcut Durum?</a:t>
            </a:r>
          </a:p>
          <a:p>
            <a:pPr marL="457200" indent="-279400" algn="just">
              <a:buClr>
                <a:srgbClr val="FF0000"/>
              </a:buClr>
              <a:buFont typeface="Arial" panose="020B0604020202020204" pitchFamily="34" charset="0"/>
              <a:buChar char="•"/>
            </a:pPr>
            <a:r>
              <a:rPr lang="tr-TR" sz="2400" b="1" i="1" dirty="0">
                <a:effectLst/>
                <a:latin typeface="+mj-lt"/>
              </a:rPr>
              <a:t>TAMP; </a:t>
            </a:r>
          </a:p>
          <a:p>
            <a:pPr marL="457200" indent="-279400" algn="just">
              <a:buClr>
                <a:srgbClr val="FF0000"/>
              </a:buClr>
              <a:buFont typeface="Arial" panose="020B0604020202020204" pitchFamily="34" charset="0"/>
              <a:buChar char="•"/>
            </a:pPr>
            <a:endParaRPr lang="tr-TR" sz="2400" b="1" i="1" dirty="0">
              <a:effectLst/>
              <a:latin typeface="+mj-lt"/>
            </a:endParaRPr>
          </a:p>
          <a:p>
            <a:pPr marL="457200" indent="-279400" algn="just">
              <a:buClr>
                <a:srgbClr val="FF0000"/>
              </a:buClr>
              <a:buFont typeface="Arial" panose="020B0604020202020204" pitchFamily="34" charset="0"/>
              <a:buChar char="•"/>
            </a:pPr>
            <a:endParaRPr lang="tr-TR" sz="2400" b="1" i="1" dirty="0">
              <a:effectLst/>
              <a:latin typeface="+mj-lt"/>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16</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pic>
        <p:nvPicPr>
          <p:cNvPr id="14" name="Resim 13">
            <a:extLst>
              <a:ext uri="{FF2B5EF4-FFF2-40B4-BE49-F238E27FC236}">
                <a16:creationId xmlns:a16="http://schemas.microsoft.com/office/drawing/2014/main" id="{FAC50576-75AC-4489-8C86-A1350808B36C}"/>
              </a:ext>
            </a:extLst>
          </p:cNvPr>
          <p:cNvPicPr>
            <a:picLocks noChangeAspect="1"/>
          </p:cNvPicPr>
          <p:nvPr/>
        </p:nvPicPr>
        <p:blipFill>
          <a:blip r:embed="rId5"/>
          <a:stretch>
            <a:fillRect/>
          </a:stretch>
        </p:blipFill>
        <p:spPr>
          <a:xfrm>
            <a:off x="5195597" y="2934772"/>
            <a:ext cx="6049219" cy="2381582"/>
          </a:xfrm>
          <a:prstGeom prst="rect">
            <a:avLst/>
          </a:prstGeom>
        </p:spPr>
      </p:pic>
    </p:spTree>
    <p:extLst>
      <p:ext uri="{BB962C8B-B14F-4D97-AF65-F5344CB8AC3E}">
        <p14:creationId xmlns:p14="http://schemas.microsoft.com/office/powerpoint/2010/main" val="23858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2677656"/>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latin typeface="+mj-lt"/>
              </a:rPr>
              <a:t>Türkiye Afet Müdahale Planı (TAMP)</a:t>
            </a:r>
          </a:p>
          <a:p>
            <a:pPr marL="177800" algn="just">
              <a:buClr>
                <a:srgbClr val="FF0000"/>
              </a:buClr>
            </a:pPr>
            <a:endParaRPr lang="tr-TR" sz="2400" b="1" dirty="0">
              <a:latin typeface="+mj-lt"/>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latin typeface="+mj-lt"/>
                <a:cs typeface="Calibri Light" panose="020F0302020204030204" pitchFamily="34" charset="0"/>
              </a:rPr>
              <a:t>Planlamada Mevcut Durum?</a:t>
            </a:r>
          </a:p>
          <a:p>
            <a:pPr marL="457200" indent="-279400" algn="just">
              <a:buClr>
                <a:srgbClr val="FF0000"/>
              </a:buClr>
              <a:buFont typeface="Arial" panose="020B0604020202020204" pitchFamily="34" charset="0"/>
              <a:buChar char="•"/>
            </a:pPr>
            <a:r>
              <a:rPr lang="tr-TR" sz="2400" b="1" i="1" dirty="0">
                <a:effectLst/>
                <a:latin typeface="+mj-lt"/>
              </a:rPr>
              <a:t>TAMP; </a:t>
            </a:r>
          </a:p>
          <a:p>
            <a:pPr marL="457200" indent="-279400" algn="just">
              <a:buClr>
                <a:srgbClr val="FF0000"/>
              </a:buClr>
              <a:buFont typeface="Arial" panose="020B0604020202020204" pitchFamily="34" charset="0"/>
              <a:buChar char="•"/>
            </a:pPr>
            <a:endParaRPr lang="tr-TR" sz="2400" b="1" i="1" dirty="0">
              <a:effectLst/>
              <a:latin typeface="+mj-lt"/>
            </a:endParaRPr>
          </a:p>
          <a:p>
            <a:pPr marL="457200" indent="-279400" algn="just">
              <a:buClr>
                <a:srgbClr val="FF0000"/>
              </a:buClr>
              <a:buFont typeface="Arial" panose="020B0604020202020204" pitchFamily="34" charset="0"/>
              <a:buChar char="•"/>
            </a:pPr>
            <a:endParaRPr lang="tr-TR" sz="2400" b="1" i="1" dirty="0">
              <a:effectLst/>
              <a:latin typeface="+mj-lt"/>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17</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pic>
        <p:nvPicPr>
          <p:cNvPr id="7" name="Resim 6">
            <a:extLst>
              <a:ext uri="{FF2B5EF4-FFF2-40B4-BE49-F238E27FC236}">
                <a16:creationId xmlns:a16="http://schemas.microsoft.com/office/drawing/2014/main" id="{A3A06C42-B7FC-43FE-8DA4-62E5BF0A85CC}"/>
              </a:ext>
            </a:extLst>
          </p:cNvPr>
          <p:cNvPicPr>
            <a:picLocks noChangeAspect="1"/>
          </p:cNvPicPr>
          <p:nvPr/>
        </p:nvPicPr>
        <p:blipFill>
          <a:blip r:embed="rId5"/>
          <a:stretch>
            <a:fillRect/>
          </a:stretch>
        </p:blipFill>
        <p:spPr>
          <a:xfrm>
            <a:off x="4770578" y="2947183"/>
            <a:ext cx="6230219" cy="3086531"/>
          </a:xfrm>
          <a:prstGeom prst="rect">
            <a:avLst/>
          </a:prstGeom>
        </p:spPr>
      </p:pic>
    </p:spTree>
    <p:extLst>
      <p:ext uri="{BB962C8B-B14F-4D97-AF65-F5344CB8AC3E}">
        <p14:creationId xmlns:p14="http://schemas.microsoft.com/office/powerpoint/2010/main" val="2645275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3416320"/>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latin typeface="+mj-lt"/>
              </a:rPr>
              <a:t>Türkiye Afet Müdahale Planı (TAMP)</a:t>
            </a:r>
          </a:p>
          <a:p>
            <a:pPr marL="177800" algn="just">
              <a:buClr>
                <a:srgbClr val="FF0000"/>
              </a:buClr>
            </a:pPr>
            <a:endParaRPr lang="tr-TR" sz="2400" b="1" dirty="0">
              <a:latin typeface="+mj-lt"/>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latin typeface="+mj-lt"/>
                <a:cs typeface="Calibri Light" panose="020F0302020204030204" pitchFamily="34" charset="0"/>
              </a:rPr>
              <a:t>Planlamada Mevcut Durum?</a:t>
            </a:r>
          </a:p>
          <a:p>
            <a:pPr marL="457200" indent="-279400" algn="just">
              <a:buClr>
                <a:srgbClr val="FF0000"/>
              </a:buClr>
              <a:buFont typeface="Arial" panose="020B0604020202020204" pitchFamily="34" charset="0"/>
              <a:buChar char="•"/>
            </a:pPr>
            <a:r>
              <a:rPr lang="tr-TR" sz="2400" b="1" i="1" dirty="0">
                <a:effectLst/>
                <a:latin typeface="+mj-lt"/>
              </a:rPr>
              <a:t>TAMP; </a:t>
            </a:r>
          </a:p>
          <a:p>
            <a:pPr marL="177800" algn="just">
              <a:buClr>
                <a:srgbClr val="FF0000"/>
              </a:buClr>
            </a:pPr>
            <a:r>
              <a:rPr lang="tr-TR" sz="2400" b="1" i="1" dirty="0">
                <a:latin typeface="+mj-lt"/>
              </a:rPr>
              <a:t>	</a:t>
            </a:r>
            <a:r>
              <a:rPr lang="tr-TR" sz="2400" b="1" i="1" dirty="0">
                <a:effectLst/>
                <a:latin typeface="+mj-lt"/>
              </a:rPr>
              <a:t>65-92.Sayfa Hasar Tespit Ekipleri</a:t>
            </a:r>
          </a:p>
          <a:p>
            <a:pPr marL="177800" algn="just">
              <a:buClr>
                <a:srgbClr val="FF0000"/>
              </a:buClr>
            </a:pPr>
            <a:endParaRPr lang="tr-TR" sz="2400" b="1" i="1" dirty="0">
              <a:effectLst/>
              <a:latin typeface="+mj-lt"/>
            </a:endParaRPr>
          </a:p>
          <a:p>
            <a:pPr marL="635000" lvl="1" algn="just">
              <a:buClr>
                <a:srgbClr val="FF0000"/>
              </a:buClr>
            </a:pPr>
            <a:r>
              <a:rPr lang="tr-TR" sz="2400" b="1" i="1" dirty="0">
                <a:effectLst/>
                <a:latin typeface="+mj-lt"/>
              </a:rPr>
              <a:t>SADECE MÜDÜRLÜK EKİPLERİ ÇALIŞMALARDA KULLANILMAKTADIR…</a:t>
            </a:r>
          </a:p>
          <a:p>
            <a:pPr marL="457200" indent="-279400" algn="just">
              <a:buClr>
                <a:srgbClr val="FF0000"/>
              </a:buClr>
              <a:buFont typeface="Arial" panose="020B0604020202020204" pitchFamily="34" charset="0"/>
              <a:buChar char="•"/>
            </a:pPr>
            <a:endParaRPr lang="tr-TR" sz="2400" b="1" i="1" dirty="0">
              <a:effectLst/>
              <a:latin typeface="+mj-lt"/>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18</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spTree>
    <p:extLst>
      <p:ext uri="{BB962C8B-B14F-4D97-AF65-F5344CB8AC3E}">
        <p14:creationId xmlns:p14="http://schemas.microsoft.com/office/powerpoint/2010/main" val="320636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5262979"/>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rPr>
              <a:t>Türkiye Afet Müdahale Planı (TAMP)</a:t>
            </a:r>
          </a:p>
          <a:p>
            <a:pPr marL="177800" algn="just">
              <a:buClr>
                <a:srgbClr val="FF0000"/>
              </a:buClr>
            </a:pPr>
            <a:endParaRPr lang="tr-TR" sz="2400" b="1" dirty="0">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cs typeface="Calibri Light" panose="020F0302020204030204" pitchFamily="34" charset="0"/>
              </a:rPr>
              <a:t>Sahada Mevcut Durum Nasıl?</a:t>
            </a:r>
          </a:p>
          <a:p>
            <a:pPr marL="177800" algn="just">
              <a:buClr>
                <a:srgbClr val="FF0000"/>
              </a:buClr>
            </a:pPr>
            <a:endParaRPr lang="tr-TR" sz="2400" b="1" dirty="0">
              <a:cs typeface="Calibri Light" panose="020F0302020204030204" pitchFamily="34" charset="0"/>
            </a:endParaRPr>
          </a:p>
          <a:p>
            <a:pPr marL="520700" indent="-342900" algn="just">
              <a:buClr>
                <a:srgbClr val="FF0000"/>
              </a:buClr>
              <a:buFontTx/>
              <a:buChar char="-"/>
            </a:pPr>
            <a:r>
              <a:rPr lang="tr-TR" sz="2400" b="1" dirty="0">
                <a:cs typeface="Calibri Light" panose="020F0302020204030204" pitchFamily="34" charset="0"/>
              </a:rPr>
              <a:t>TAMP İÇERİĞİNDEKİ GÖREVLENDİRMELER İLE SAHA UYUŞMAMAKTADIR,</a:t>
            </a:r>
          </a:p>
          <a:p>
            <a:pPr marL="520700" indent="-342900" algn="just">
              <a:buClr>
                <a:srgbClr val="FF0000"/>
              </a:buClr>
              <a:buFontTx/>
              <a:buChar char="-"/>
            </a:pPr>
            <a:r>
              <a:rPr lang="tr-TR" sz="2400" b="1" dirty="0">
                <a:cs typeface="Calibri Light" panose="020F0302020204030204" pitchFamily="34" charset="0"/>
              </a:rPr>
              <a:t>TÜM İLDEKİ AFET DURUMLARINDA ANA ÇÖZÜM ORTAĞI ÜZERİNDEN TESPİTLER YAPILMAKTADIR,</a:t>
            </a:r>
          </a:p>
          <a:p>
            <a:pPr marL="520700" indent="-342900" algn="just">
              <a:buClr>
                <a:srgbClr val="FF0000"/>
              </a:buClr>
              <a:buFontTx/>
              <a:buChar char="-"/>
            </a:pPr>
            <a:r>
              <a:rPr lang="tr-TR" sz="2400" b="1" dirty="0">
                <a:cs typeface="Calibri Light" panose="020F0302020204030204" pitchFamily="34" charset="0"/>
              </a:rPr>
              <a:t>EĞİTİM YAPILAN 878 TEKNİK PERSONELİN GÖREVLENDİRMESİ YAPILMIŞTIR,</a:t>
            </a:r>
          </a:p>
          <a:p>
            <a:pPr marL="520700" indent="-342900" algn="just">
              <a:buClr>
                <a:srgbClr val="FF0000"/>
              </a:buClr>
              <a:buFontTx/>
              <a:buChar char="-"/>
            </a:pPr>
            <a:r>
              <a:rPr lang="tr-TR" sz="2400" b="1" dirty="0">
                <a:cs typeface="Calibri Light" panose="020F0302020204030204" pitchFamily="34" charset="0"/>
              </a:rPr>
              <a:t>HER İLÇEDE ALIŞTIRMA GRUPLARI MARİFETİYLE ÇALIŞMALARA BAŞLANABİLİR,</a:t>
            </a:r>
          </a:p>
          <a:p>
            <a:pPr marL="520700" indent="-342900" algn="just">
              <a:buClr>
                <a:srgbClr val="FF0000"/>
              </a:buClr>
              <a:buFontTx/>
              <a:buChar char="-"/>
            </a:pPr>
            <a:r>
              <a:rPr lang="tr-TR" sz="2400" b="1" dirty="0">
                <a:cs typeface="Calibri Light" panose="020F0302020204030204" pitchFamily="34" charset="0"/>
              </a:rPr>
              <a:t>BÖYLECE; İLÇE BAZINDA HASAR TESPİTLER HER AFET DURUMUNDA KISA ZAMANDA TESPİTİ YAPILACAKTIR,</a:t>
            </a:r>
          </a:p>
          <a:p>
            <a:pPr marL="520700" indent="-342900" algn="just">
              <a:buClr>
                <a:srgbClr val="FF0000"/>
              </a:buClr>
              <a:buFontTx/>
              <a:buChar char="-"/>
            </a:pPr>
            <a:r>
              <a:rPr lang="tr-TR" sz="2400" b="1" dirty="0">
                <a:cs typeface="Calibri Light" panose="020F0302020204030204" pitchFamily="34" charset="0"/>
              </a:rPr>
              <a:t>OLASI BÜYÜK AFETLERE HAZIRLIKLI OLUNACAKTIR…</a:t>
            </a:r>
          </a:p>
          <a:p>
            <a:pPr marL="457200" indent="-279400" algn="just">
              <a:buClr>
                <a:srgbClr val="FF0000"/>
              </a:buClr>
              <a:buFont typeface="Arial" panose="020B0604020202020204" pitchFamily="34" charset="0"/>
              <a:buChar char="•"/>
            </a:pPr>
            <a:endParaRPr lang="tr-TR" sz="2400" b="1" dirty="0">
              <a:solidFill>
                <a:srgbClr val="0070C0"/>
              </a:solidFill>
              <a:highlight>
                <a:srgbClr val="FFFF00"/>
              </a:highlight>
              <a:cs typeface="Calibri Light" panose="020F0302020204030204" pitchFamily="34" charset="0"/>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19</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spTree>
    <p:extLst>
      <p:ext uri="{BB962C8B-B14F-4D97-AF65-F5344CB8AC3E}">
        <p14:creationId xmlns:p14="http://schemas.microsoft.com/office/powerpoint/2010/main" val="445890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19" y="1595944"/>
            <a:ext cx="9965327" cy="4770537"/>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800" b="0" dirty="0">
                <a:effectLst/>
              </a:rPr>
              <a:t>Türkiye Afet Müdahale Planı (TAMP)</a:t>
            </a:r>
          </a:p>
          <a:p>
            <a:pPr marL="177800" algn="just">
              <a:buClr>
                <a:srgbClr val="FF0000"/>
              </a:buClr>
            </a:pPr>
            <a:endParaRPr lang="tr-TR" sz="2800" b="1" dirty="0">
              <a:cs typeface="Calibri Light" panose="020F0302020204030204" pitchFamily="34" charset="0"/>
            </a:endParaRPr>
          </a:p>
          <a:p>
            <a:pPr marL="457200" indent="-279400" algn="just">
              <a:buClr>
                <a:srgbClr val="FF0000"/>
              </a:buClr>
              <a:buFont typeface="Arial" panose="020B0604020202020204" pitchFamily="34" charset="0"/>
              <a:buChar char="•"/>
            </a:pPr>
            <a:r>
              <a:rPr lang="tr-TR" sz="2800" b="1" dirty="0">
                <a:highlight>
                  <a:srgbClr val="FFFF00"/>
                </a:highlight>
                <a:cs typeface="Calibri Light" panose="020F0302020204030204" pitchFamily="34" charset="0"/>
              </a:rPr>
              <a:t>Nedir?</a:t>
            </a:r>
          </a:p>
          <a:p>
            <a:pPr marL="457200" indent="-279400" algn="just">
              <a:buClr>
                <a:srgbClr val="FF0000"/>
              </a:buClr>
              <a:buFont typeface="Arial" panose="020B0604020202020204" pitchFamily="34" charset="0"/>
              <a:buChar char="•"/>
            </a:pPr>
            <a:endParaRPr lang="tr-TR" sz="2800" b="1" dirty="0">
              <a:cs typeface="Calibri Light" panose="020F0302020204030204" pitchFamily="34" charset="0"/>
            </a:endParaRPr>
          </a:p>
          <a:p>
            <a:pPr marL="457200" indent="-279400" algn="just">
              <a:buClr>
                <a:srgbClr val="FF0000"/>
              </a:buClr>
              <a:buFont typeface="Arial" panose="020B0604020202020204" pitchFamily="34" charset="0"/>
              <a:buChar char="•"/>
            </a:pPr>
            <a:r>
              <a:rPr lang="tr-TR" sz="2800" b="1" dirty="0">
                <a:effectLst/>
              </a:rPr>
              <a:t>TAMP; afet ve acil durumlara ilişkin müdahale çalışmalarında görev alacak afet grupları ve koordinasyon birimlerine ait rolleri ve sorumlulukları tanımlamak, afet öncesi, sırası ve sonrasındaki müdahale planlamasının temel prensiplerini belirlemek amaçlı yapılan bir plandır.</a:t>
            </a:r>
          </a:p>
          <a:p>
            <a:pPr marL="457200" indent="-279400" algn="just">
              <a:buClr>
                <a:srgbClr val="FF0000"/>
              </a:buClr>
              <a:buFont typeface="Arial" panose="020B0604020202020204" pitchFamily="34" charset="0"/>
              <a:buChar char="•"/>
            </a:pPr>
            <a:endParaRPr lang="tr-TR" sz="2800" b="1" dirty="0">
              <a:latin typeface="+mj-lt"/>
              <a:cs typeface="Calibri Light" panose="020F0302020204030204" pitchFamily="34" charset="0"/>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2</a:t>
            </a:fld>
            <a:endParaRPr lang="tr-TR" dirty="0">
              <a:solidFill>
                <a:schemeClr val="bg1"/>
              </a:solidFill>
            </a:endParaRPr>
          </a:p>
        </p:txBody>
      </p:sp>
    </p:spTree>
    <p:extLst>
      <p:ext uri="{BB962C8B-B14F-4D97-AF65-F5344CB8AC3E}">
        <p14:creationId xmlns:p14="http://schemas.microsoft.com/office/powerpoint/2010/main" val="229781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4524315"/>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latin typeface="+mj-lt"/>
              </a:rPr>
              <a:t>Türkiye Afet Müdahale Planı (TAMP)</a:t>
            </a:r>
          </a:p>
          <a:p>
            <a:pPr marL="177800" algn="just">
              <a:buClr>
                <a:srgbClr val="FF0000"/>
              </a:buClr>
            </a:pPr>
            <a:endParaRPr lang="tr-TR" sz="2400" b="1" dirty="0">
              <a:latin typeface="+mj-lt"/>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latin typeface="+mj-lt"/>
                <a:cs typeface="Calibri Light" panose="020F0302020204030204" pitchFamily="34" charset="0"/>
              </a:rPr>
              <a:t>Planlamada Mevcut Durum?</a:t>
            </a:r>
          </a:p>
          <a:p>
            <a:pPr marL="457200" indent="-279400" algn="just">
              <a:buClr>
                <a:srgbClr val="FF0000"/>
              </a:buClr>
              <a:buFont typeface="Arial" panose="020B0604020202020204" pitchFamily="34" charset="0"/>
              <a:buChar char="•"/>
            </a:pPr>
            <a:r>
              <a:rPr lang="tr-TR" sz="2400" b="1" i="1" dirty="0">
                <a:effectLst/>
                <a:latin typeface="+mj-lt"/>
              </a:rPr>
              <a:t>TAMP; </a:t>
            </a:r>
          </a:p>
          <a:p>
            <a:pPr marL="457200" indent="-279400" algn="just">
              <a:buClr>
                <a:srgbClr val="FF0000"/>
              </a:buClr>
              <a:buFont typeface="Arial" panose="020B0604020202020204" pitchFamily="34" charset="0"/>
              <a:buChar char="•"/>
            </a:pPr>
            <a:endParaRPr lang="tr-TR" sz="2400" b="1" i="1" dirty="0">
              <a:latin typeface="+mj-lt"/>
            </a:endParaRPr>
          </a:p>
          <a:p>
            <a:pPr marL="457200" indent="-279400" algn="just">
              <a:buClr>
                <a:srgbClr val="FF0000"/>
              </a:buClr>
              <a:buFont typeface="Arial" panose="020B0604020202020204" pitchFamily="34" charset="0"/>
              <a:buChar char="•"/>
            </a:pPr>
            <a:r>
              <a:rPr lang="tr-TR" sz="2400" b="1" i="1" dirty="0">
                <a:effectLst/>
                <a:latin typeface="+mj-lt"/>
              </a:rPr>
              <a:t>İLÇE PLANLARININ YAPILARAK VALİLİKÇE ONAYLANMASI-</a:t>
            </a:r>
            <a:r>
              <a:rPr lang="tr-TR" sz="2400" b="1" i="1" dirty="0">
                <a:solidFill>
                  <a:srgbClr val="FF0000"/>
                </a:solidFill>
                <a:latin typeface="+mj-lt"/>
              </a:rPr>
              <a:t>EKSİK</a:t>
            </a:r>
            <a:endParaRPr lang="tr-TR" sz="2400" b="1" i="1" dirty="0">
              <a:effectLst/>
              <a:latin typeface="+mj-lt"/>
            </a:endParaRPr>
          </a:p>
          <a:p>
            <a:pPr marL="457200" indent="-279400" algn="just">
              <a:buClr>
                <a:srgbClr val="FF0000"/>
              </a:buClr>
              <a:buFont typeface="Arial" panose="020B0604020202020204" pitchFamily="34" charset="0"/>
              <a:buChar char="•"/>
            </a:pPr>
            <a:r>
              <a:rPr lang="tr-TR" sz="2400" b="1" i="1" dirty="0">
                <a:latin typeface="+mj-lt"/>
              </a:rPr>
              <a:t>TAMP YENİ VERSİYONUN YAYIMLANMASI-</a:t>
            </a:r>
            <a:r>
              <a:rPr lang="tr-TR" sz="2400" b="1" i="1" dirty="0">
                <a:solidFill>
                  <a:srgbClr val="FF0000"/>
                </a:solidFill>
                <a:latin typeface="+mj-lt"/>
              </a:rPr>
              <a:t>EKSİK</a:t>
            </a:r>
            <a:endParaRPr lang="tr-TR" sz="2400" b="1" i="1" dirty="0">
              <a:latin typeface="+mj-lt"/>
            </a:endParaRPr>
          </a:p>
          <a:p>
            <a:pPr marL="457200" indent="-279400" algn="just">
              <a:buClr>
                <a:srgbClr val="FF0000"/>
              </a:buClr>
              <a:buFont typeface="Arial" panose="020B0604020202020204" pitchFamily="34" charset="0"/>
              <a:buChar char="•"/>
            </a:pPr>
            <a:r>
              <a:rPr lang="tr-TR" sz="2400" b="1" i="1" dirty="0">
                <a:latin typeface="+mj-lt"/>
              </a:rPr>
              <a:t>HİZMET GURUBUNA AİT ÇALIŞMA GRUBU OLUŞTURULMASI-(PLANIN GEREĞİ OLARAK </a:t>
            </a:r>
            <a:r>
              <a:rPr lang="tr-TR" sz="2400" i="1" dirty="0">
                <a:latin typeface="+mj-lt"/>
              </a:rPr>
              <a:t>Planın hazırlanması ve uygulanması sürecinde ilgili destek çözüm ortakları ile istişare edilmesi</a:t>
            </a:r>
            <a:r>
              <a:rPr lang="tr-TR" sz="2400" dirty="0">
                <a:latin typeface="+mj-lt"/>
              </a:rPr>
              <a:t>)  </a:t>
            </a:r>
            <a:r>
              <a:rPr lang="tr-TR" sz="2400" dirty="0">
                <a:solidFill>
                  <a:srgbClr val="FF0000"/>
                </a:solidFill>
                <a:latin typeface="+mj-lt"/>
              </a:rPr>
              <a:t>BURADAYIZ !!!</a:t>
            </a:r>
            <a:endParaRPr lang="tr-TR" sz="2400" b="1" i="1" dirty="0">
              <a:solidFill>
                <a:srgbClr val="FF0000"/>
              </a:solidFill>
              <a:latin typeface="+mj-lt"/>
            </a:endParaRPr>
          </a:p>
          <a:p>
            <a:pPr marL="457200" indent="-279400" algn="just">
              <a:buClr>
                <a:srgbClr val="FF0000"/>
              </a:buClr>
              <a:buFont typeface="Arial" panose="020B0604020202020204" pitchFamily="34" charset="0"/>
              <a:buChar char="•"/>
            </a:pPr>
            <a:r>
              <a:rPr lang="tr-TR" sz="2400" b="1" i="1" dirty="0">
                <a:effectLst/>
                <a:latin typeface="+mj-lt"/>
              </a:rPr>
              <a:t>TAMP2026 GÜNCELLENMESİ VE ONAYA SUNULMASI-</a:t>
            </a: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20</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spTree>
    <p:extLst>
      <p:ext uri="{BB962C8B-B14F-4D97-AF65-F5344CB8AC3E}">
        <p14:creationId xmlns:p14="http://schemas.microsoft.com/office/powerpoint/2010/main" val="1693377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5632311"/>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rPr>
              <a:t>Türkiye Afet Müdahale Planı (TAMP)</a:t>
            </a:r>
          </a:p>
          <a:p>
            <a:pPr marL="177800" algn="just">
              <a:buClr>
                <a:srgbClr val="FF0000"/>
              </a:buClr>
            </a:pPr>
            <a:endParaRPr lang="tr-TR" sz="2400" b="1" dirty="0">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cs typeface="Calibri Light" panose="020F0302020204030204" pitchFamily="34" charset="0"/>
              </a:rPr>
              <a:t>Nasıl Uygulanır?</a:t>
            </a:r>
          </a:p>
          <a:p>
            <a:pPr marL="457200" indent="-279400" algn="just">
              <a:buClr>
                <a:srgbClr val="FF0000"/>
              </a:buClr>
              <a:buFont typeface="Arial" panose="020B0604020202020204" pitchFamily="34" charset="0"/>
              <a:buChar char="•"/>
            </a:pPr>
            <a:r>
              <a:rPr lang="tr-TR" sz="2400" b="1" i="1" dirty="0">
                <a:effectLst/>
              </a:rPr>
              <a:t>TAMP; </a:t>
            </a:r>
          </a:p>
          <a:p>
            <a:pPr marL="457200" indent="-279400" algn="just">
              <a:buClr>
                <a:srgbClr val="FF0000"/>
              </a:buClr>
              <a:buFont typeface="Arial" panose="020B0604020202020204" pitchFamily="34" charset="0"/>
              <a:buChar char="•"/>
            </a:pPr>
            <a:r>
              <a:rPr lang="tr-TR" sz="2400" dirty="0"/>
              <a:t>Yerel ve ulusal düzeydeki bakanlıkların, kurumların ve destek çözüm ortaklarının katılımıyla kurulan çalışma gruplarının eşgüdümlü çalışmasıyla hayata geçirilir.</a:t>
            </a:r>
          </a:p>
          <a:p>
            <a:pPr marL="177800" algn="just">
              <a:buClr>
                <a:srgbClr val="FF0000"/>
              </a:buClr>
            </a:pPr>
            <a:r>
              <a:rPr lang="tr-TR" sz="2400" dirty="0"/>
              <a:t>4 seviye üzerinden;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1" i="0" u="none" strike="noStrike" cap="none" normalizeH="0" baseline="0" dirty="0">
                <a:ln>
                  <a:noFill/>
                </a:ln>
                <a:effectLst/>
              </a:rPr>
              <a:t>Seviye 1 (S1):</a:t>
            </a:r>
            <a:r>
              <a:rPr kumimoji="0" lang="tr-TR" altLang="tr-TR" sz="2400" b="0" i="0" u="none" strike="noStrike" cap="none" normalizeH="0" baseline="0" dirty="0">
                <a:ln>
                  <a:noFill/>
                </a:ln>
                <a:effectLst/>
              </a:rPr>
              <a:t> Yerel imkanların yeterli olduğu, yalnızca il düzeyinde müdahale,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1" i="0" u="none" strike="noStrike" cap="none" normalizeH="0" baseline="0" dirty="0">
                <a:ln>
                  <a:noFill/>
                </a:ln>
                <a:effectLst/>
              </a:rPr>
              <a:t>Seviye 2 (S2):</a:t>
            </a:r>
            <a:r>
              <a:rPr kumimoji="0" lang="tr-TR" altLang="tr-TR" sz="2400" b="0" i="0" u="none" strike="noStrike" cap="none" normalizeH="0" baseline="0" dirty="0">
                <a:ln>
                  <a:noFill/>
                </a:ln>
                <a:effectLst/>
              </a:rPr>
              <a:t> Çevre illerin desteğinin gerektiği, bölgesel düzeyde müdahale,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1" i="0" u="none" strike="noStrike" cap="none" normalizeH="0" baseline="0" dirty="0">
                <a:ln>
                  <a:noFill/>
                </a:ln>
                <a:effectLst/>
              </a:rPr>
              <a:t>Seviye 3 (S3):</a:t>
            </a:r>
            <a:r>
              <a:rPr kumimoji="0" lang="tr-TR" altLang="tr-TR" sz="2400" b="0" i="0" u="none" strike="noStrike" cap="none" normalizeH="0" baseline="0" dirty="0">
                <a:ln>
                  <a:noFill/>
                </a:ln>
                <a:effectLst/>
              </a:rPr>
              <a:t> Ulusal imkanların seferber edildiği, tüm bakanlıkların ve ulusal ekiplerin katıldığı durumlar,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1" i="0" u="none" strike="noStrike" cap="none" normalizeH="0" baseline="0" dirty="0">
                <a:ln>
                  <a:noFill/>
                </a:ln>
                <a:effectLst/>
              </a:rPr>
              <a:t>Seviye 4 (S4):</a:t>
            </a:r>
            <a:r>
              <a:rPr kumimoji="0" lang="tr-TR" altLang="tr-TR" sz="2400" b="0" i="0" u="none" strike="noStrike" cap="none" normalizeH="0" baseline="0" dirty="0">
                <a:ln>
                  <a:noFill/>
                </a:ln>
                <a:effectLst/>
              </a:rPr>
              <a:t> Tüm ulusal kapasitenin en üst düzeyde müdahaleye katıldığı ve uluslararası yardım çağrısını içeren durumlar. </a:t>
            </a:r>
          </a:p>
          <a:p>
            <a:pPr marL="177800" algn="just">
              <a:buClr>
                <a:srgbClr val="FF0000"/>
              </a:buClr>
            </a:pPr>
            <a:endParaRPr lang="tr-TR" sz="2400" b="1" i="0" dirty="0">
              <a:solidFill>
                <a:schemeClr val="accent1"/>
              </a:solidFill>
              <a:effectLst/>
              <a:latin typeface="Roboto" panose="02000000000000000000" pitchFamily="2" charset="0"/>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21</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spTree>
    <p:extLst>
      <p:ext uri="{BB962C8B-B14F-4D97-AF65-F5344CB8AC3E}">
        <p14:creationId xmlns:p14="http://schemas.microsoft.com/office/powerpoint/2010/main" val="1762245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4154984"/>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rPr>
              <a:t>Türkiye Afet Müdahale Planı (TAMP)</a:t>
            </a:r>
          </a:p>
          <a:p>
            <a:pPr marL="177800" algn="just">
              <a:buClr>
                <a:srgbClr val="FF0000"/>
              </a:buClr>
            </a:pPr>
            <a:endParaRPr lang="tr-TR" sz="2400" b="1" dirty="0">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cs typeface="Calibri Light" panose="020F0302020204030204" pitchFamily="34" charset="0"/>
              </a:rPr>
              <a:t>Nasıl Uygulanır?</a:t>
            </a:r>
          </a:p>
          <a:p>
            <a:pPr marL="457200" indent="-279400" algn="just">
              <a:buClr>
                <a:srgbClr val="FF0000"/>
              </a:buClr>
              <a:buFont typeface="Arial" panose="020B0604020202020204" pitchFamily="34" charset="0"/>
              <a:buChar char="•"/>
            </a:pPr>
            <a:r>
              <a:rPr lang="tr-TR" sz="2400" b="1" i="1" dirty="0">
                <a:effectLst/>
              </a:rPr>
              <a:t>TAMP; </a:t>
            </a:r>
            <a:endParaRPr lang="tr-TR" sz="2400" b="1" dirty="0"/>
          </a:p>
          <a:p>
            <a:pPr marL="457200" indent="-279400" algn="just">
              <a:buClr>
                <a:srgbClr val="FF0000"/>
              </a:buClr>
              <a:buFont typeface="Arial" panose="020B0604020202020204" pitchFamily="34" charset="0"/>
              <a:buChar char="•"/>
            </a:pPr>
            <a:endParaRPr lang="tr-TR" sz="2400" b="1" i="1" dirty="0">
              <a:effectLst/>
            </a:endParaRPr>
          </a:p>
          <a:p>
            <a:pPr marL="457200" indent="-279400" algn="just">
              <a:buClr>
                <a:srgbClr val="FF0000"/>
              </a:buClr>
              <a:buFont typeface="Arial" panose="020B0604020202020204" pitchFamily="34" charset="0"/>
              <a:buChar char="•"/>
            </a:pPr>
            <a:endParaRPr lang="tr-TR" sz="2400" b="1" i="1" dirty="0">
              <a:effectLst/>
            </a:endParaRPr>
          </a:p>
          <a:p>
            <a:pPr marL="177800" algn="just">
              <a:buClr>
                <a:srgbClr val="FF0000"/>
              </a:buClr>
            </a:pPr>
            <a:r>
              <a:rPr lang="es-ES" sz="2400" dirty="0"/>
              <a:t>1. Afet Seviyesinin Belirlenmesi ve İlanı</a:t>
            </a:r>
            <a:endParaRPr lang="tr-TR" sz="2400" dirty="0"/>
          </a:p>
          <a:p>
            <a:pPr marL="177800" algn="just">
              <a:buClr>
                <a:srgbClr val="FF0000"/>
              </a:buClr>
            </a:pPr>
            <a:r>
              <a:rPr lang="tr-TR" sz="2400" dirty="0"/>
              <a:t>2. Koordinasyon Merkezlerinin Harekete Geçmesi</a:t>
            </a:r>
          </a:p>
          <a:p>
            <a:pPr marL="177800" algn="just">
              <a:buClr>
                <a:srgbClr val="FF0000"/>
              </a:buClr>
            </a:pPr>
            <a:r>
              <a:rPr lang="tr-TR" sz="2400" dirty="0"/>
              <a:t>3. Çalışma Gruplarının Sahaya İnişi</a:t>
            </a:r>
          </a:p>
          <a:p>
            <a:pPr marL="177800" algn="just">
              <a:buClr>
                <a:srgbClr val="FF0000"/>
              </a:buClr>
            </a:pPr>
            <a:r>
              <a:rPr lang="tr-TR" sz="2400" dirty="0"/>
              <a:t>4. Raporlama ve İyileştirme</a:t>
            </a:r>
            <a:endParaRPr lang="tr-TR" sz="2400" b="1" i="1" dirty="0">
              <a:effectLst/>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22</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spTree>
    <p:extLst>
      <p:ext uri="{BB962C8B-B14F-4D97-AF65-F5344CB8AC3E}">
        <p14:creationId xmlns:p14="http://schemas.microsoft.com/office/powerpoint/2010/main" val="3001883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5262979"/>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i="0" dirty="0">
                <a:effectLst/>
                <a:latin typeface="Roboto" panose="02000000000000000000" pitchFamily="2" charset="0"/>
              </a:rPr>
              <a:t>Türkiye Afet Müdahale Planı (TAMP)</a:t>
            </a:r>
          </a:p>
          <a:p>
            <a:pPr marL="177800" algn="just">
              <a:buClr>
                <a:srgbClr val="FF0000"/>
              </a:buClr>
            </a:pPr>
            <a:endParaRPr lang="tr-TR" sz="2400" dirty="0">
              <a:latin typeface="+mj-lt"/>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dirty="0">
                <a:highlight>
                  <a:srgbClr val="FFFF00"/>
                </a:highlight>
                <a:latin typeface="+mj-lt"/>
                <a:cs typeface="Calibri Light" panose="020F0302020204030204" pitchFamily="34" charset="0"/>
              </a:rPr>
              <a:t>Nasıl Uygulanır?</a:t>
            </a:r>
          </a:p>
          <a:p>
            <a:pPr marL="457200" indent="-279400" algn="just">
              <a:buClr>
                <a:srgbClr val="FF0000"/>
              </a:buClr>
              <a:buFont typeface="Arial" panose="020B0604020202020204" pitchFamily="34" charset="0"/>
              <a:buChar char="•"/>
            </a:pPr>
            <a:r>
              <a:rPr lang="tr-TR" sz="2400" i="1" dirty="0">
                <a:effectLst/>
                <a:latin typeface="Roboto" panose="02000000000000000000" pitchFamily="2" charset="0"/>
              </a:rPr>
              <a:t>TAMP; </a:t>
            </a:r>
          </a:p>
          <a:p>
            <a:pPr marL="457200" indent="-279400" algn="just">
              <a:buClr>
                <a:srgbClr val="FF0000"/>
              </a:buClr>
              <a:buFont typeface="Arial" panose="020B0604020202020204" pitchFamily="34" charset="0"/>
              <a:buChar char="•"/>
            </a:pPr>
            <a:r>
              <a:rPr lang="tr-TR" sz="2400" u="sng" dirty="0"/>
              <a:t>Yerel ve ulusal düzeydeki bakanlıkların, kurumların ve destek çözüm ortaklarının katılımıyla kurulan çalışma gruplarının eşgüdümlü çalışmasıyla hayata geçirilir.</a:t>
            </a:r>
          </a:p>
          <a:p>
            <a:pPr marL="177800" algn="just">
              <a:buClr>
                <a:srgbClr val="FF0000"/>
              </a:buClr>
            </a:pPr>
            <a:endParaRPr lang="tr-TR" sz="2400" i="0" dirty="0">
              <a:effectLst/>
              <a:latin typeface="Roboto" panose="02000000000000000000" pitchFamily="2" charset="0"/>
            </a:endParaRPr>
          </a:p>
          <a:p>
            <a:pPr marL="177800" algn="just">
              <a:buClr>
                <a:srgbClr val="FF0000"/>
              </a:buClr>
            </a:pPr>
            <a:r>
              <a:rPr lang="tr-TR" sz="2400" dirty="0">
                <a:latin typeface="Roboto" panose="02000000000000000000" pitchFamily="2" charset="0"/>
              </a:rPr>
              <a:t>-Yeni Planlar ilçe planları ile birlikte yapılmaktadır, ilçe planları il planının altlıkları olacak ve çalışma esası, veriler, görevlendirmeler bağlantılı olacaktır,</a:t>
            </a:r>
            <a:endParaRPr lang="tr-TR" sz="2400" i="0" dirty="0">
              <a:effectLst/>
              <a:latin typeface="Roboto" panose="02000000000000000000" pitchFamily="2" charset="0"/>
            </a:endParaRPr>
          </a:p>
          <a:p>
            <a:pPr marL="177800" algn="just">
              <a:buClr>
                <a:srgbClr val="FF0000"/>
              </a:buClr>
            </a:pPr>
            <a:r>
              <a:rPr lang="tr-TR" sz="2400" dirty="0">
                <a:latin typeface="Roboto" panose="02000000000000000000" pitchFamily="2" charset="0"/>
              </a:rPr>
              <a:t>-</a:t>
            </a:r>
            <a:r>
              <a:rPr lang="tr-TR" sz="2400" u="none" strike="noStrike" dirty="0">
                <a:effectLst/>
                <a:latin typeface="Google Sans"/>
              </a:rPr>
              <a:t>Afet yönetiminde bireysel planlamalar, profesyonel ekiplerin afet bölgesine ilk 3 gün (72 saat)</a:t>
            </a:r>
            <a:r>
              <a:rPr lang="tr-TR" sz="2400" dirty="0"/>
              <a:t> boyunca ulaşamaması ya da dışarıdan yardım gelmemesi esasına göre yapılır.</a:t>
            </a:r>
            <a:endParaRPr lang="tr-TR" sz="2400" dirty="0">
              <a:latin typeface="Roboto" panose="02000000000000000000" pitchFamily="2" charset="0"/>
            </a:endParaRPr>
          </a:p>
          <a:p>
            <a:pPr marL="177800" algn="just">
              <a:buClr>
                <a:srgbClr val="FF0000"/>
              </a:buClr>
            </a:pPr>
            <a:endParaRPr lang="tr-TR" sz="2400" dirty="0"/>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23</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spTree>
    <p:extLst>
      <p:ext uri="{BB962C8B-B14F-4D97-AF65-F5344CB8AC3E}">
        <p14:creationId xmlns:p14="http://schemas.microsoft.com/office/powerpoint/2010/main" val="4090866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4524315"/>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dirty="0">
                <a:effectLst/>
                <a:latin typeface="+mj-lt"/>
              </a:rPr>
              <a:t>Türkiye Afet Müdahale Planı (TAMP)</a:t>
            </a:r>
          </a:p>
          <a:p>
            <a:pPr marL="177800" algn="just">
              <a:buClr>
                <a:srgbClr val="FF0000"/>
              </a:buClr>
            </a:pPr>
            <a:endParaRPr lang="tr-TR" sz="2400" b="1" dirty="0">
              <a:latin typeface="+mj-lt"/>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latin typeface="+mj-lt"/>
                <a:cs typeface="Calibri Light" panose="020F0302020204030204" pitchFamily="34" charset="0"/>
              </a:rPr>
              <a:t>Sahada Nasıl Uygulanır?</a:t>
            </a:r>
          </a:p>
          <a:p>
            <a:pPr marL="457200" indent="-279400" algn="just">
              <a:buClr>
                <a:srgbClr val="FF0000"/>
              </a:buClr>
              <a:buFont typeface="Arial" panose="020B0604020202020204" pitchFamily="34" charset="0"/>
              <a:buChar char="•"/>
            </a:pPr>
            <a:r>
              <a:rPr lang="tr-TR" sz="2400" b="1" dirty="0">
                <a:effectLst/>
                <a:latin typeface="+mj-lt"/>
              </a:rPr>
              <a:t>TAMP; </a:t>
            </a:r>
          </a:p>
          <a:p>
            <a:pPr marL="457200" indent="-279400" algn="just">
              <a:buClr>
                <a:srgbClr val="FF0000"/>
              </a:buClr>
              <a:buFont typeface="Arial" panose="020B0604020202020204" pitchFamily="34" charset="0"/>
              <a:buChar char="•"/>
            </a:pPr>
            <a:endParaRPr lang="tr-TR" sz="2400" b="1" dirty="0">
              <a:latin typeface="+mj-lt"/>
            </a:endParaRPr>
          </a:p>
          <a:p>
            <a:pPr marL="457200" indent="-279400" algn="just">
              <a:buClr>
                <a:srgbClr val="FF0000"/>
              </a:buClr>
              <a:buFont typeface="Arial" panose="020B0604020202020204" pitchFamily="34" charset="0"/>
              <a:buChar char="•"/>
            </a:pPr>
            <a:r>
              <a:rPr lang="tr-TR" sz="2400" b="1" dirty="0">
                <a:effectLst/>
                <a:latin typeface="+mj-lt"/>
              </a:rPr>
              <a:t>HASAR TESPİT EKİPLERİNİN BELİRLENMESİ…</a:t>
            </a:r>
          </a:p>
          <a:p>
            <a:pPr marL="457200" indent="-279400" algn="just">
              <a:buClr>
                <a:srgbClr val="FF0000"/>
              </a:buClr>
              <a:buFont typeface="Arial" panose="020B0604020202020204" pitchFamily="34" charset="0"/>
              <a:buChar char="•"/>
            </a:pPr>
            <a:r>
              <a:rPr lang="tr-TR" sz="2400" b="1" dirty="0">
                <a:latin typeface="+mj-lt"/>
              </a:rPr>
              <a:t>EKİPLERİN EĞİTİMİ…</a:t>
            </a:r>
          </a:p>
          <a:p>
            <a:pPr marL="457200" indent="-279400" algn="just">
              <a:buClr>
                <a:srgbClr val="FF0000"/>
              </a:buClr>
              <a:buFont typeface="Arial" panose="020B0604020202020204" pitchFamily="34" charset="0"/>
              <a:buChar char="•"/>
            </a:pPr>
            <a:r>
              <a:rPr lang="tr-TR" sz="2400" b="1" dirty="0">
                <a:latin typeface="+mj-lt"/>
              </a:rPr>
              <a:t>GÖREVLENDİRME YAPILMASI…</a:t>
            </a:r>
          </a:p>
          <a:p>
            <a:pPr marL="457200" indent="-279400" algn="just">
              <a:buClr>
                <a:srgbClr val="FF0000"/>
              </a:buClr>
              <a:buFont typeface="Arial" panose="020B0604020202020204" pitchFamily="34" charset="0"/>
              <a:buChar char="•"/>
            </a:pPr>
            <a:r>
              <a:rPr lang="tr-TR" sz="2400" b="1" dirty="0">
                <a:effectLst/>
                <a:latin typeface="+mj-lt"/>
              </a:rPr>
              <a:t>:::::::::::::::::::&gt;&gt;&gt;TESPİTLERİN AFET KOORDİNASYON BİLGİ SİSTEMİNE GİRİLMESİ   !!!</a:t>
            </a:r>
          </a:p>
          <a:p>
            <a:pPr marL="457200" indent="-279400" algn="just">
              <a:buClr>
                <a:srgbClr val="FF0000"/>
              </a:buClr>
              <a:buFont typeface="Arial" panose="020B0604020202020204" pitchFamily="34" charset="0"/>
              <a:buChar char="•"/>
            </a:pPr>
            <a:endParaRPr lang="tr-TR" sz="2400" b="1" dirty="0">
              <a:latin typeface="+mj-lt"/>
            </a:endParaRPr>
          </a:p>
          <a:p>
            <a:pPr marL="457200" indent="-279400" algn="just">
              <a:buClr>
                <a:srgbClr val="FF0000"/>
              </a:buClr>
              <a:buFont typeface="Arial" panose="020B0604020202020204" pitchFamily="34" charset="0"/>
              <a:buChar char="•"/>
            </a:pPr>
            <a:r>
              <a:rPr lang="tr-TR" sz="2400" b="1" dirty="0">
                <a:latin typeface="+mj-lt"/>
              </a:rPr>
              <a:t>AFET KOORDİNASYON BİLGİ SİSTEMİNİ TANIYALIM….</a:t>
            </a:r>
            <a:endParaRPr lang="tr-TR" sz="2400" b="1" dirty="0">
              <a:effectLst/>
              <a:latin typeface="+mj-lt"/>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24</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spTree>
    <p:extLst>
      <p:ext uri="{BB962C8B-B14F-4D97-AF65-F5344CB8AC3E}">
        <p14:creationId xmlns:p14="http://schemas.microsoft.com/office/powerpoint/2010/main" val="2108050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6955778" y="548680"/>
            <a:ext cx="4913013" cy="461665"/>
          </a:xfrm>
          <a:prstGeom prst="rect">
            <a:avLst/>
          </a:prstGeom>
        </p:spPr>
        <p:txBody>
          <a:bodyPr wrap="none">
            <a:spAutoFit/>
          </a:bodyPr>
          <a:lstStyle/>
          <a:p>
            <a:pPr algn="ctr"/>
            <a:r>
              <a:rPr lang="tr-TR" sz="2400" b="1" u="sng" dirty="0">
                <a:solidFill>
                  <a:schemeClr val="bg1"/>
                </a:solidFill>
                <a:latin typeface="+mj-lt"/>
              </a:rPr>
              <a:t>AFET KOORDİNASYON BİLGİ SİSTEMİ</a:t>
            </a:r>
          </a:p>
        </p:txBody>
      </p:sp>
      <p:sp>
        <p:nvSpPr>
          <p:cNvPr id="9" name="Metin kutusu 8">
            <a:extLst>
              <a:ext uri="{FF2B5EF4-FFF2-40B4-BE49-F238E27FC236}">
                <a16:creationId xmlns:a16="http://schemas.microsoft.com/office/drawing/2014/main" id="{355579CD-45B2-48A4-8FD0-D6389D7CB4A8}"/>
              </a:ext>
            </a:extLst>
          </p:cNvPr>
          <p:cNvSpPr txBox="1"/>
          <p:nvPr/>
        </p:nvSpPr>
        <p:spPr>
          <a:xfrm>
            <a:off x="155575" y="1495537"/>
            <a:ext cx="5070059" cy="4801314"/>
          </a:xfrm>
          <a:prstGeom prst="rect">
            <a:avLst/>
          </a:prstGeom>
          <a:noFill/>
        </p:spPr>
        <p:txBody>
          <a:bodyPr wrap="square" rtlCol="0">
            <a:spAutoFit/>
          </a:bodyPr>
          <a:lstStyle/>
          <a:p>
            <a:pPr algn="just"/>
            <a:r>
              <a:rPr lang="en-US" b="1" dirty="0">
                <a:solidFill>
                  <a:schemeClr val="tx1">
                    <a:lumMod val="65000"/>
                    <a:lumOff val="35000"/>
                  </a:schemeClr>
                </a:solidFill>
                <a:latin typeface="+mj-lt"/>
                <a:cs typeface="Calibri Light" panose="020F0302020204030204" pitchFamily="34" charset="0"/>
              </a:rPr>
              <a:t>Afet Koordinasyon Bilgi Sistemi</a:t>
            </a:r>
            <a:r>
              <a:rPr lang="tr-TR" b="1" dirty="0">
                <a:solidFill>
                  <a:schemeClr val="tx1">
                    <a:lumMod val="65000"/>
                    <a:lumOff val="35000"/>
                  </a:schemeClr>
                </a:solidFill>
                <a:latin typeface="+mj-lt"/>
                <a:cs typeface="Calibri Light" panose="020F0302020204030204" pitchFamily="34" charset="0"/>
              </a:rPr>
              <a:t>;</a:t>
            </a:r>
            <a:r>
              <a:rPr lang="en-US" b="1" dirty="0">
                <a:solidFill>
                  <a:schemeClr val="tx1">
                    <a:lumMod val="65000"/>
                    <a:lumOff val="35000"/>
                  </a:schemeClr>
                </a:solidFill>
                <a:latin typeface="+mj-lt"/>
                <a:cs typeface="Calibri Light" panose="020F0302020204030204" pitchFamily="34" charset="0"/>
              </a:rPr>
              <a:t> Afet Koordinasyon ve </a:t>
            </a:r>
            <a:r>
              <a:rPr lang="en-US" b="1" dirty="0" err="1">
                <a:solidFill>
                  <a:schemeClr val="tx1">
                    <a:lumMod val="65000"/>
                    <a:lumOff val="35000"/>
                  </a:schemeClr>
                </a:solidFill>
                <a:latin typeface="+mj-lt"/>
                <a:cs typeface="Calibri Light" panose="020F0302020204030204" pitchFamily="34" charset="0"/>
              </a:rPr>
              <a:t>Hasar</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Tespit</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Yazılımı</a:t>
            </a:r>
            <a:r>
              <a:rPr lang="en-US" b="1" dirty="0">
                <a:solidFill>
                  <a:schemeClr val="tx1">
                    <a:lumMod val="65000"/>
                    <a:lumOff val="35000"/>
                  </a:schemeClr>
                </a:solidFill>
                <a:latin typeface="+mj-lt"/>
                <a:cs typeface="Calibri Light" panose="020F0302020204030204" pitchFamily="34" charset="0"/>
              </a:rPr>
              <a:t> </a:t>
            </a:r>
            <a:r>
              <a:rPr lang="tr-TR" b="1" dirty="0">
                <a:solidFill>
                  <a:schemeClr val="tx1">
                    <a:lumMod val="65000"/>
                    <a:lumOff val="35000"/>
                  </a:schemeClr>
                </a:solidFill>
                <a:latin typeface="+mj-lt"/>
                <a:cs typeface="Calibri Light" panose="020F0302020204030204" pitchFamily="34" charset="0"/>
              </a:rPr>
              <a:t>bileşenlerinden oluşan;</a:t>
            </a:r>
            <a:r>
              <a:rPr lang="en-US" b="1" dirty="0">
                <a:solidFill>
                  <a:schemeClr val="tx1">
                    <a:lumMod val="65000"/>
                    <a:lumOff val="35000"/>
                  </a:schemeClr>
                </a:solidFill>
                <a:latin typeface="+mj-lt"/>
                <a:cs typeface="Calibri Light" panose="020F0302020204030204" pitchFamily="34" charset="0"/>
              </a:rPr>
              <a:t> android </a:t>
            </a:r>
            <a:r>
              <a:rPr lang="en-US" b="1" dirty="0" err="1">
                <a:solidFill>
                  <a:schemeClr val="tx1">
                    <a:lumMod val="65000"/>
                    <a:lumOff val="35000"/>
                  </a:schemeClr>
                </a:solidFill>
                <a:latin typeface="+mj-lt"/>
                <a:cs typeface="Calibri Light" panose="020F0302020204030204" pitchFamily="34" charset="0"/>
              </a:rPr>
              <a:t>cihazlar</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ile</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sahadan</a:t>
            </a:r>
            <a:r>
              <a:rPr lang="en-US" b="1" dirty="0">
                <a:solidFill>
                  <a:schemeClr val="tx1">
                    <a:lumMod val="65000"/>
                    <a:lumOff val="35000"/>
                  </a:schemeClr>
                </a:solidFill>
                <a:latin typeface="+mj-lt"/>
                <a:cs typeface="Calibri Light" panose="020F0302020204030204" pitchFamily="34" charset="0"/>
              </a:rPr>
              <a:t> </a:t>
            </a:r>
            <a:r>
              <a:rPr lang="tr-TR" b="1" dirty="0">
                <a:solidFill>
                  <a:schemeClr val="tx1">
                    <a:lumMod val="65000"/>
                    <a:lumOff val="35000"/>
                  </a:schemeClr>
                </a:solidFill>
                <a:latin typeface="+mj-lt"/>
                <a:cs typeface="Calibri Light" panose="020F0302020204030204" pitchFamily="34" charset="0"/>
              </a:rPr>
              <a:t>hasar tespit çalışmaları sonu elde edilen </a:t>
            </a:r>
            <a:r>
              <a:rPr lang="en-US" b="1" dirty="0" err="1">
                <a:solidFill>
                  <a:schemeClr val="tx1">
                    <a:lumMod val="65000"/>
                    <a:lumOff val="35000"/>
                  </a:schemeClr>
                </a:solidFill>
                <a:latin typeface="+mj-lt"/>
                <a:cs typeface="Calibri Light" panose="020F0302020204030204" pitchFamily="34" charset="0"/>
              </a:rPr>
              <a:t>veri</a:t>
            </a:r>
            <a:r>
              <a:rPr lang="tr-TR" b="1" dirty="0" err="1">
                <a:solidFill>
                  <a:schemeClr val="tx1">
                    <a:lumMod val="65000"/>
                    <a:lumOff val="35000"/>
                  </a:schemeClr>
                </a:solidFill>
                <a:latin typeface="+mj-lt"/>
                <a:cs typeface="Calibri Light" panose="020F0302020204030204" pitchFamily="34" charset="0"/>
              </a:rPr>
              <a:t>lerin</a:t>
            </a:r>
            <a:r>
              <a:rPr lang="tr-TR"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toplanmasını</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toplanan</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verilerin</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merkezlerde</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raporlanmasını</a:t>
            </a:r>
            <a:r>
              <a:rPr lang="en-US" b="1" dirty="0">
                <a:solidFill>
                  <a:schemeClr val="tx1">
                    <a:lumMod val="65000"/>
                    <a:lumOff val="35000"/>
                  </a:schemeClr>
                </a:solidFill>
                <a:latin typeface="+mj-lt"/>
                <a:cs typeface="Calibri Light" panose="020F0302020204030204" pitchFamily="34" charset="0"/>
              </a:rPr>
              <a:t>, </a:t>
            </a:r>
            <a:r>
              <a:rPr lang="tr-TR" b="1" dirty="0">
                <a:solidFill>
                  <a:schemeClr val="tx1">
                    <a:lumMod val="65000"/>
                    <a:lumOff val="35000"/>
                  </a:schemeClr>
                </a:solidFill>
                <a:latin typeface="+mj-lt"/>
                <a:cs typeface="Calibri Light" panose="020F0302020204030204" pitchFamily="34" charset="0"/>
              </a:rPr>
              <a:t>hasar tespit dokümanları ile matbu </a:t>
            </a:r>
            <a:r>
              <a:rPr lang="en-US" b="1" dirty="0" err="1">
                <a:solidFill>
                  <a:schemeClr val="tx1">
                    <a:lumMod val="65000"/>
                    <a:lumOff val="35000"/>
                  </a:schemeClr>
                </a:solidFill>
                <a:latin typeface="+mj-lt"/>
                <a:cs typeface="Calibri Light" panose="020F0302020204030204" pitchFamily="34" charset="0"/>
              </a:rPr>
              <a:t>çıktılarının</a:t>
            </a:r>
            <a:r>
              <a:rPr lang="tr-TR"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alınmasını</a:t>
            </a:r>
            <a:r>
              <a:rPr lang="en-US" b="1" dirty="0">
                <a:solidFill>
                  <a:schemeClr val="tx1">
                    <a:lumMod val="65000"/>
                    <a:lumOff val="35000"/>
                  </a:schemeClr>
                </a:solidFill>
                <a:latin typeface="+mj-lt"/>
                <a:cs typeface="Calibri Light" panose="020F0302020204030204" pitchFamily="34" charset="0"/>
              </a:rPr>
              <a:t>, </a:t>
            </a:r>
            <a:r>
              <a:rPr lang="tr-TR" b="1" dirty="0">
                <a:solidFill>
                  <a:schemeClr val="tx1">
                    <a:lumMod val="65000"/>
                    <a:lumOff val="35000"/>
                  </a:schemeClr>
                </a:solidFill>
                <a:latin typeface="+mj-lt"/>
                <a:cs typeface="Calibri Light" panose="020F0302020204030204" pitchFamily="34" charset="0"/>
              </a:rPr>
              <a:t>istatistiki verilerin oluşturulmasını </a:t>
            </a:r>
            <a:r>
              <a:rPr lang="en-US" b="1" dirty="0">
                <a:solidFill>
                  <a:schemeClr val="tx1">
                    <a:lumMod val="65000"/>
                    <a:lumOff val="35000"/>
                  </a:schemeClr>
                </a:solidFill>
                <a:latin typeface="+mj-lt"/>
                <a:cs typeface="Calibri Light" panose="020F0302020204030204" pitchFamily="34" charset="0"/>
              </a:rPr>
              <a:t>içeriğinde </a:t>
            </a:r>
            <a:r>
              <a:rPr lang="en-US" b="1" dirty="0" err="1">
                <a:solidFill>
                  <a:schemeClr val="tx1">
                    <a:lumMod val="65000"/>
                    <a:lumOff val="35000"/>
                  </a:schemeClr>
                </a:solidFill>
                <a:latin typeface="+mj-lt"/>
                <a:cs typeface="Calibri Light" panose="020F0302020204030204" pitchFamily="34" charset="0"/>
              </a:rPr>
              <a:t>barındırdığı</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harita</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sunucusu</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üzerinde</a:t>
            </a:r>
            <a:r>
              <a:rPr lang="tr-TR" b="1" dirty="0">
                <a:solidFill>
                  <a:schemeClr val="tx1">
                    <a:lumMod val="65000"/>
                    <a:lumOff val="35000"/>
                  </a:schemeClr>
                </a:solidFill>
                <a:latin typeface="+mj-lt"/>
                <a:cs typeface="Calibri Light" panose="020F0302020204030204" pitchFamily="34" charset="0"/>
              </a:rPr>
              <a:t>n elde edilen verilerin işlenerek </a:t>
            </a:r>
            <a:r>
              <a:rPr lang="en-US" b="1" dirty="0" err="1">
                <a:solidFill>
                  <a:schemeClr val="tx1">
                    <a:lumMod val="65000"/>
                    <a:lumOff val="35000"/>
                  </a:schemeClr>
                </a:solidFill>
                <a:latin typeface="+mj-lt"/>
                <a:cs typeface="Calibri Light" panose="020F0302020204030204" pitchFamily="34" charset="0"/>
              </a:rPr>
              <a:t>yayınlanmasını</a:t>
            </a:r>
            <a:r>
              <a:rPr lang="en-US" b="1" dirty="0">
                <a:solidFill>
                  <a:schemeClr val="tx1">
                    <a:lumMod val="65000"/>
                    <a:lumOff val="35000"/>
                  </a:schemeClr>
                </a:solidFill>
                <a:latin typeface="+mj-lt"/>
                <a:cs typeface="Calibri Light" panose="020F0302020204030204" pitchFamily="34" charset="0"/>
              </a:rPr>
              <a:t>, </a:t>
            </a:r>
            <a:r>
              <a:rPr lang="tr-TR" b="1" dirty="0">
                <a:solidFill>
                  <a:schemeClr val="tx1">
                    <a:lumMod val="65000"/>
                    <a:lumOff val="35000"/>
                  </a:schemeClr>
                </a:solidFill>
                <a:latin typeface="+mj-lt"/>
                <a:cs typeface="Calibri Light" panose="020F0302020204030204" pitchFamily="34" charset="0"/>
              </a:rPr>
              <a:t>diğer </a:t>
            </a:r>
            <a:r>
              <a:rPr lang="en-US" b="1" dirty="0" err="1">
                <a:solidFill>
                  <a:schemeClr val="tx1">
                    <a:lumMod val="65000"/>
                    <a:lumOff val="35000"/>
                  </a:schemeClr>
                </a:solidFill>
                <a:latin typeface="+mj-lt"/>
                <a:cs typeface="Calibri Light" panose="020F0302020204030204" pitchFamily="34" charset="0"/>
              </a:rPr>
              <a:t>kurum</a:t>
            </a:r>
            <a:r>
              <a:rPr lang="tr-TR" b="1" dirty="0">
                <a:solidFill>
                  <a:schemeClr val="tx1">
                    <a:lumMod val="65000"/>
                    <a:lumOff val="35000"/>
                  </a:schemeClr>
                </a:solidFill>
                <a:latin typeface="+mj-lt"/>
                <a:cs typeface="Calibri Light" panose="020F0302020204030204" pitchFamily="34" charset="0"/>
              </a:rPr>
              <a:t> ve kuruluşlarla </a:t>
            </a:r>
            <a:r>
              <a:rPr lang="en-US" b="1" dirty="0">
                <a:solidFill>
                  <a:schemeClr val="tx1">
                    <a:lumMod val="65000"/>
                    <a:lumOff val="35000"/>
                  </a:schemeClr>
                </a:solidFill>
                <a:latin typeface="+mj-lt"/>
                <a:cs typeface="Calibri Light" panose="020F0302020204030204" pitchFamily="34" charset="0"/>
              </a:rPr>
              <a:t>web/rest </a:t>
            </a:r>
            <a:r>
              <a:rPr lang="en-US" b="1" dirty="0" err="1">
                <a:solidFill>
                  <a:schemeClr val="tx1">
                    <a:lumMod val="65000"/>
                    <a:lumOff val="35000"/>
                  </a:schemeClr>
                </a:solidFill>
                <a:latin typeface="+mj-lt"/>
                <a:cs typeface="Calibri Light" panose="020F0302020204030204" pitchFamily="34" charset="0"/>
              </a:rPr>
              <a:t>servisler</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aracılığıyla</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veri</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paylaşımı</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yapılmasını</a:t>
            </a:r>
            <a:r>
              <a:rPr lang="en-US" b="1" dirty="0">
                <a:solidFill>
                  <a:schemeClr val="tx1">
                    <a:lumMod val="65000"/>
                    <a:lumOff val="35000"/>
                  </a:schemeClr>
                </a:solidFill>
                <a:latin typeface="+mj-lt"/>
                <a:cs typeface="Calibri Light" panose="020F0302020204030204" pitchFamily="34" charset="0"/>
              </a:rPr>
              <a:t>, e-</a:t>
            </a:r>
            <a:r>
              <a:rPr lang="en-US" b="1" dirty="0" err="1">
                <a:solidFill>
                  <a:schemeClr val="tx1">
                    <a:lumMod val="65000"/>
                    <a:lumOff val="35000"/>
                  </a:schemeClr>
                </a:solidFill>
                <a:latin typeface="+mj-lt"/>
                <a:cs typeface="Calibri Light" panose="020F0302020204030204" pitchFamily="34" charset="0"/>
              </a:rPr>
              <a:t>devlet</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kimlik</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doğrulama</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entegrasyonu</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ile</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tüm</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vatandaşları</a:t>
            </a:r>
            <a:r>
              <a:rPr lang="tr-TR" b="1" dirty="0" err="1">
                <a:solidFill>
                  <a:schemeClr val="tx1">
                    <a:lumMod val="65000"/>
                    <a:lumOff val="35000"/>
                  </a:schemeClr>
                </a:solidFill>
                <a:latin typeface="+mj-lt"/>
                <a:cs typeface="Calibri Light" panose="020F0302020204030204" pitchFamily="34" charset="0"/>
              </a:rPr>
              <a:t>mızın</a:t>
            </a:r>
            <a:r>
              <a:rPr lang="tr-TR"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erişimine</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açık</a:t>
            </a:r>
            <a:r>
              <a:rPr lang="en-US" b="1" dirty="0">
                <a:solidFill>
                  <a:schemeClr val="tx1">
                    <a:lumMod val="65000"/>
                    <a:lumOff val="35000"/>
                  </a:schemeClr>
                </a:solidFill>
                <a:latin typeface="+mj-lt"/>
                <a:cs typeface="Calibri Light" panose="020F0302020204030204" pitchFamily="34" charset="0"/>
              </a:rPr>
              <a:t> </a:t>
            </a:r>
            <a:r>
              <a:rPr lang="tr-TR" b="1" dirty="0">
                <a:solidFill>
                  <a:schemeClr val="tx1">
                    <a:lumMod val="65000"/>
                    <a:lumOff val="35000"/>
                  </a:schemeClr>
                </a:solidFill>
                <a:latin typeface="+mj-lt"/>
                <a:cs typeface="Calibri Light" panose="020F0302020204030204" pitchFamily="34" charset="0"/>
              </a:rPr>
              <a:t>bir şekilde, hasar durumu sorgulama ve itiraz </a:t>
            </a:r>
            <a:r>
              <a:rPr lang="en-US" b="1" dirty="0" err="1">
                <a:solidFill>
                  <a:schemeClr val="tx1">
                    <a:lumMod val="65000"/>
                    <a:lumOff val="35000"/>
                  </a:schemeClr>
                </a:solidFill>
                <a:latin typeface="+mj-lt"/>
                <a:cs typeface="Calibri Light" panose="020F0302020204030204" pitchFamily="34" charset="0"/>
              </a:rPr>
              <a:t>dilekçe</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başvurusu</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toplanmasını</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sağla</a:t>
            </a:r>
            <a:r>
              <a:rPr lang="tr-TR" b="1" dirty="0">
                <a:solidFill>
                  <a:schemeClr val="tx1">
                    <a:lumMod val="65000"/>
                    <a:lumOff val="35000"/>
                  </a:schemeClr>
                </a:solidFill>
                <a:latin typeface="+mj-lt"/>
                <a:cs typeface="Calibri Light" panose="020F0302020204030204" pitchFamily="34" charset="0"/>
              </a:rPr>
              <a:t>yan </a:t>
            </a:r>
            <a:r>
              <a:rPr lang="tr-TR" b="1" dirty="0" err="1">
                <a:solidFill>
                  <a:schemeClr val="tx1">
                    <a:lumMod val="65000"/>
                    <a:lumOff val="35000"/>
                  </a:schemeClr>
                </a:solidFill>
                <a:latin typeface="+mj-lt"/>
                <a:cs typeface="Calibri Light" panose="020F0302020204030204" pitchFamily="34" charset="0"/>
              </a:rPr>
              <a:t>yanısıra</a:t>
            </a:r>
            <a:r>
              <a:rPr lang="tr-TR" b="1" dirty="0">
                <a:solidFill>
                  <a:schemeClr val="tx1">
                    <a:lumMod val="65000"/>
                    <a:lumOff val="35000"/>
                  </a:schemeClr>
                </a:solidFill>
                <a:latin typeface="+mj-lt"/>
                <a:cs typeface="Calibri Light" panose="020F0302020204030204" pitchFamily="34" charset="0"/>
              </a:rPr>
              <a:t> içeriğinde barındırdığı </a:t>
            </a:r>
            <a:r>
              <a:rPr lang="en-US" b="1" dirty="0" err="1">
                <a:solidFill>
                  <a:schemeClr val="tx1">
                    <a:lumMod val="65000"/>
                    <a:lumOff val="35000"/>
                  </a:schemeClr>
                </a:solidFill>
                <a:latin typeface="+mj-lt"/>
                <a:cs typeface="Calibri Light" panose="020F0302020204030204" pitchFamily="34" charset="0"/>
              </a:rPr>
              <a:t>kritik</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öneme</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sahip</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birden</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fazla</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yazılım</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modülü</a:t>
            </a:r>
            <a:r>
              <a:rPr lang="en-US" b="1" dirty="0">
                <a:solidFill>
                  <a:schemeClr val="tx1">
                    <a:lumMod val="65000"/>
                    <a:lumOff val="35000"/>
                  </a:schemeClr>
                </a:solidFill>
                <a:latin typeface="+mj-lt"/>
                <a:cs typeface="Calibri Light" panose="020F0302020204030204" pitchFamily="34" charset="0"/>
              </a:rPr>
              <a:t> </a:t>
            </a:r>
            <a:r>
              <a:rPr lang="en-US" b="1" dirty="0" err="1">
                <a:solidFill>
                  <a:schemeClr val="tx1">
                    <a:lumMod val="65000"/>
                    <a:lumOff val="35000"/>
                  </a:schemeClr>
                </a:solidFill>
                <a:latin typeface="+mj-lt"/>
                <a:cs typeface="Calibri Light" panose="020F0302020204030204" pitchFamily="34" charset="0"/>
              </a:rPr>
              <a:t>içeren</a:t>
            </a:r>
            <a:r>
              <a:rPr lang="en-US" b="1" dirty="0">
                <a:solidFill>
                  <a:schemeClr val="tx1">
                    <a:lumMod val="65000"/>
                    <a:lumOff val="35000"/>
                  </a:schemeClr>
                </a:solidFill>
                <a:latin typeface="+mj-lt"/>
                <a:cs typeface="Calibri Light" panose="020F0302020204030204" pitchFamily="34" charset="0"/>
              </a:rPr>
              <a:t> </a:t>
            </a:r>
            <a:r>
              <a:rPr lang="tr-TR" b="1" dirty="0">
                <a:solidFill>
                  <a:schemeClr val="tx1">
                    <a:lumMod val="65000"/>
                    <a:lumOff val="35000"/>
                  </a:schemeClr>
                </a:solidFill>
                <a:latin typeface="+mj-lt"/>
                <a:cs typeface="Calibri Light" panose="020F0302020204030204" pitchFamily="34" charset="0"/>
              </a:rPr>
              <a:t>bütünleşik bir </a:t>
            </a:r>
            <a:r>
              <a:rPr lang="en-US" b="1" dirty="0" err="1">
                <a:solidFill>
                  <a:schemeClr val="tx1">
                    <a:lumMod val="65000"/>
                    <a:lumOff val="35000"/>
                  </a:schemeClr>
                </a:solidFill>
                <a:latin typeface="+mj-lt"/>
                <a:cs typeface="Calibri Light" panose="020F0302020204030204" pitchFamily="34" charset="0"/>
              </a:rPr>
              <a:t>sistemdir</a:t>
            </a:r>
            <a:r>
              <a:rPr lang="en-US" b="1" dirty="0">
                <a:solidFill>
                  <a:schemeClr val="tx1">
                    <a:lumMod val="65000"/>
                    <a:lumOff val="35000"/>
                  </a:schemeClr>
                </a:solidFill>
                <a:latin typeface="+mj-lt"/>
                <a:cs typeface="Calibri Light" panose="020F0302020204030204" pitchFamily="34" charset="0"/>
              </a:rPr>
              <a:t>.</a:t>
            </a:r>
            <a:endParaRPr lang="tr-TR" b="1" dirty="0">
              <a:solidFill>
                <a:schemeClr val="tx1">
                  <a:lumMod val="65000"/>
                  <a:lumOff val="35000"/>
                </a:schemeClr>
              </a:solidFill>
              <a:latin typeface="+mj-lt"/>
              <a:cs typeface="Calibri Light" panose="020F0302020204030204" pitchFamily="34" charset="0"/>
            </a:endParaRPr>
          </a:p>
        </p:txBody>
      </p:sp>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8482" y="1495537"/>
            <a:ext cx="2125677" cy="5022000"/>
          </a:xfrm>
          <a:prstGeom prst="rect">
            <a:avLst/>
          </a:prstGeom>
        </p:spPr>
      </p:pic>
      <p:sp>
        <p:nvSpPr>
          <p:cNvPr id="13"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3</a:t>
            </a:r>
          </a:p>
        </p:txBody>
      </p:sp>
      <p:pic>
        <p:nvPicPr>
          <p:cNvPr id="2" name="Resim 1"/>
          <p:cNvPicPr>
            <a:picLocks/>
          </p:cNvPicPr>
          <p:nvPr/>
        </p:nvPicPr>
        <p:blipFill>
          <a:blip r:embed="rId6"/>
          <a:stretch>
            <a:fillRect/>
          </a:stretch>
        </p:blipFill>
        <p:spPr>
          <a:xfrm>
            <a:off x="5237637" y="1525633"/>
            <a:ext cx="4680000" cy="4680000"/>
          </a:xfrm>
          <a:prstGeom prst="rect">
            <a:avLst/>
          </a:prstGeom>
        </p:spPr>
      </p:pic>
    </p:spTree>
    <p:extLst>
      <p:ext uri="{BB962C8B-B14F-4D97-AF65-F5344CB8AC3E}">
        <p14:creationId xmlns:p14="http://schemas.microsoft.com/office/powerpoint/2010/main" val="439340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6955778" y="548680"/>
            <a:ext cx="4913013" cy="461665"/>
          </a:xfrm>
          <a:prstGeom prst="rect">
            <a:avLst/>
          </a:prstGeom>
        </p:spPr>
        <p:txBody>
          <a:bodyPr wrap="none">
            <a:spAutoFit/>
          </a:bodyPr>
          <a:lstStyle/>
          <a:p>
            <a:pPr algn="ctr"/>
            <a:r>
              <a:rPr lang="tr-TR" sz="2400" b="1" u="sng" dirty="0">
                <a:solidFill>
                  <a:schemeClr val="bg1"/>
                </a:solidFill>
                <a:latin typeface="+mj-lt"/>
              </a:rPr>
              <a:t>AFET KOORDİNASYON BİLGİ SİSTEMİ</a:t>
            </a:r>
          </a:p>
        </p:txBody>
      </p:sp>
      <p:sp>
        <p:nvSpPr>
          <p:cNvPr id="9" name="Metin kutusu 8">
            <a:extLst>
              <a:ext uri="{FF2B5EF4-FFF2-40B4-BE49-F238E27FC236}">
                <a16:creationId xmlns:a16="http://schemas.microsoft.com/office/drawing/2014/main" id="{355579CD-45B2-48A4-8FD0-D6389D7CB4A8}"/>
              </a:ext>
            </a:extLst>
          </p:cNvPr>
          <p:cNvSpPr txBox="1"/>
          <p:nvPr/>
        </p:nvSpPr>
        <p:spPr>
          <a:xfrm>
            <a:off x="6152" y="1466936"/>
            <a:ext cx="5807969" cy="4524315"/>
          </a:xfrm>
          <a:prstGeom prst="rect">
            <a:avLst/>
          </a:prstGeom>
          <a:noFill/>
        </p:spPr>
        <p:txBody>
          <a:bodyPr wrap="square" rtlCol="0">
            <a:spAutoFit/>
          </a:bodyPr>
          <a:lstStyle/>
          <a:p>
            <a:pPr marL="285750" indent="-285750" algn="just">
              <a:buFont typeface="Arial" panose="020B0604020202020204" pitchFamily="34" charset="0"/>
              <a:buChar char="•"/>
            </a:pPr>
            <a:r>
              <a:rPr lang="tr-TR" sz="2400" b="1" dirty="0">
                <a:solidFill>
                  <a:schemeClr val="tx1">
                    <a:lumMod val="65000"/>
                    <a:lumOff val="35000"/>
                  </a:schemeClr>
                </a:solidFill>
                <a:latin typeface="+mj-lt"/>
                <a:cs typeface="Calibri Light" panose="020F0302020204030204" pitchFamily="34" charset="0"/>
              </a:rPr>
              <a:t>Afet Koordinasyon Bilgi Sistemi, meydana gelen veya gelmesi muhtemel afet öncesi, sırası ve sonrası yürütülen çalışmalar kapsamında yer alan; afet önlem ve afete hazırlık çalışmaları, hasar tespit veri girişleri, tespitler sonrası düzenlenen form ve afetzede isim listeleri gibi matbu çıktıların alınması, raporlama, istatistik bilgiler oluşturulması, yıkım ve enkaz kaldırma süreçlerinin yürütülmesi, lojistik veriler ile envanter kayıtları tutulmasına kadar birçok kabiliyete sahiptir.</a:t>
            </a:r>
          </a:p>
        </p:txBody>
      </p:sp>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Resim 6"/>
          <p:cNvPicPr>
            <a:picLocks noChangeAspect="1"/>
          </p:cNvPicPr>
          <p:nvPr/>
        </p:nvPicPr>
        <p:blipFill>
          <a:blip r:embed="rId5"/>
          <a:stretch>
            <a:fillRect/>
          </a:stretch>
        </p:blipFill>
        <p:spPr>
          <a:xfrm>
            <a:off x="5904672" y="1548719"/>
            <a:ext cx="5951968" cy="4684748"/>
          </a:xfrm>
          <a:prstGeom prst="rect">
            <a:avLst/>
          </a:prstGeom>
        </p:spPr>
      </p:pic>
      <p:sp>
        <p:nvSpPr>
          <p:cNvPr id="11"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4</a:t>
            </a:r>
          </a:p>
        </p:txBody>
      </p:sp>
    </p:spTree>
    <p:extLst>
      <p:ext uri="{BB962C8B-B14F-4D97-AF65-F5344CB8AC3E}">
        <p14:creationId xmlns:p14="http://schemas.microsoft.com/office/powerpoint/2010/main" val="2308217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6955778" y="548680"/>
            <a:ext cx="4913013" cy="461665"/>
          </a:xfrm>
          <a:prstGeom prst="rect">
            <a:avLst/>
          </a:prstGeom>
        </p:spPr>
        <p:txBody>
          <a:bodyPr wrap="none">
            <a:spAutoFit/>
          </a:bodyPr>
          <a:lstStyle/>
          <a:p>
            <a:pPr algn="ctr"/>
            <a:r>
              <a:rPr lang="tr-TR" sz="2400" b="1" u="sng" dirty="0">
                <a:solidFill>
                  <a:schemeClr val="bg1"/>
                </a:solidFill>
                <a:latin typeface="+mj-lt"/>
              </a:rPr>
              <a:t>AFET KOORDİNASYON BİLGİ SİSTEMİ</a:t>
            </a:r>
          </a:p>
        </p:txBody>
      </p:sp>
      <p:sp>
        <p:nvSpPr>
          <p:cNvPr id="9" name="Metin kutusu 8">
            <a:extLst>
              <a:ext uri="{FF2B5EF4-FFF2-40B4-BE49-F238E27FC236}">
                <a16:creationId xmlns:a16="http://schemas.microsoft.com/office/drawing/2014/main" id="{355579CD-45B2-48A4-8FD0-D6389D7CB4A8}"/>
              </a:ext>
            </a:extLst>
          </p:cNvPr>
          <p:cNvSpPr txBox="1"/>
          <p:nvPr/>
        </p:nvSpPr>
        <p:spPr>
          <a:xfrm>
            <a:off x="6152" y="1466936"/>
            <a:ext cx="5807969" cy="5847755"/>
          </a:xfrm>
          <a:prstGeom prst="rect">
            <a:avLst/>
          </a:prstGeom>
          <a:noFill/>
        </p:spPr>
        <p:txBody>
          <a:bodyPr wrap="square" rtlCol="0">
            <a:spAutoFit/>
          </a:bodyPr>
          <a:lstStyle/>
          <a:p>
            <a:pPr marL="285750" indent="-285750" algn="just">
              <a:buFont typeface="Arial" panose="020B0604020202020204" pitchFamily="34" charset="0"/>
              <a:buChar char="•"/>
            </a:pPr>
            <a:r>
              <a:rPr lang="tr-TR" sz="2200" b="1" dirty="0">
                <a:solidFill>
                  <a:schemeClr val="tx1">
                    <a:lumMod val="65000"/>
                    <a:lumOff val="35000"/>
                  </a:schemeClr>
                </a:solidFill>
                <a:latin typeface="+mj-lt"/>
                <a:cs typeface="Calibri Light" panose="020F0302020204030204" pitchFamily="34" charset="0"/>
              </a:rPr>
              <a:t>Hasar tespit çalışmalarının Afet Koordinasyon Bilgi Sistemi vasıtasıyla dijital ortamda yapılması suretiyle binaların tarama işlemi, manuel yöntemle fiziksel dokümanlarla yapılana kıyasla çok daha kısa sürede tamamlanabilmektedir.</a:t>
            </a:r>
          </a:p>
          <a:p>
            <a:pPr marL="285750" indent="-285750" algn="just">
              <a:buFont typeface="Arial" panose="020B0604020202020204" pitchFamily="34" charset="0"/>
              <a:buChar char="•"/>
            </a:pPr>
            <a:r>
              <a:rPr lang="tr-TR" sz="2200" b="1" dirty="0">
                <a:solidFill>
                  <a:schemeClr val="tx1">
                    <a:lumMod val="65000"/>
                    <a:lumOff val="35000"/>
                  </a:schemeClr>
                </a:solidFill>
                <a:latin typeface="+mj-lt"/>
                <a:cs typeface="Calibri Light" panose="020F0302020204030204" pitchFamily="34" charset="0"/>
              </a:rPr>
              <a:t>Bu yöntem, afetin olağanüstü koşulları ve oluşabilecek olumsuz hava şartları göz önünde bulundurulduğunda; hasar tespit yazılımının sisteme giriş ve veri aktarımı haricinde internet gereksinimine ihtiyaç duymaması (çevrimdışı) ve fiziksel dokümanlarla yapılan hasar tespit çalışmalarına nazaran,  görevli fen kurullarına kullanım kolaylığı ve çalışma konforu sağlamaktadır.</a:t>
            </a:r>
          </a:p>
          <a:p>
            <a:pPr marL="285750" indent="-285750" algn="just">
              <a:buFont typeface="Arial" panose="020B0604020202020204" pitchFamily="34" charset="0"/>
              <a:buChar char="•"/>
            </a:pPr>
            <a:endParaRPr lang="tr-TR" sz="2200" b="1" dirty="0">
              <a:solidFill>
                <a:schemeClr val="tx1">
                  <a:lumMod val="65000"/>
                  <a:lumOff val="35000"/>
                </a:schemeClr>
              </a:solidFill>
              <a:latin typeface="+mj-lt"/>
              <a:cs typeface="Calibri Light" panose="020F0302020204030204" pitchFamily="34" charset="0"/>
            </a:endParaRPr>
          </a:p>
        </p:txBody>
      </p:sp>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2023" y="1548719"/>
            <a:ext cx="5544616" cy="5015171"/>
          </a:xfrm>
          <a:prstGeom prst="rect">
            <a:avLst/>
          </a:prstGeom>
        </p:spPr>
      </p:pic>
      <p:sp>
        <p:nvSpPr>
          <p:cNvPr id="12"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5</a:t>
            </a:r>
          </a:p>
        </p:txBody>
      </p:sp>
    </p:spTree>
    <p:extLst>
      <p:ext uri="{BB962C8B-B14F-4D97-AF65-F5344CB8AC3E}">
        <p14:creationId xmlns:p14="http://schemas.microsoft.com/office/powerpoint/2010/main" val="880450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6955778" y="548680"/>
            <a:ext cx="4913013" cy="461665"/>
          </a:xfrm>
          <a:prstGeom prst="rect">
            <a:avLst/>
          </a:prstGeom>
        </p:spPr>
        <p:txBody>
          <a:bodyPr wrap="none">
            <a:spAutoFit/>
          </a:bodyPr>
          <a:lstStyle/>
          <a:p>
            <a:pPr algn="ctr"/>
            <a:r>
              <a:rPr lang="tr-TR" sz="2400" b="1" u="sng" dirty="0">
                <a:solidFill>
                  <a:schemeClr val="bg1"/>
                </a:solidFill>
                <a:latin typeface="+mj-lt"/>
              </a:rPr>
              <a:t>AFET KOORDİNASYON BİLGİ SİSTEMİ</a:t>
            </a:r>
          </a:p>
        </p:txBody>
      </p:sp>
      <p:sp>
        <p:nvSpPr>
          <p:cNvPr id="9" name="Metin kutusu 8">
            <a:extLst>
              <a:ext uri="{FF2B5EF4-FFF2-40B4-BE49-F238E27FC236}">
                <a16:creationId xmlns:a16="http://schemas.microsoft.com/office/drawing/2014/main" id="{355579CD-45B2-48A4-8FD0-D6389D7CB4A8}"/>
              </a:ext>
            </a:extLst>
          </p:cNvPr>
          <p:cNvSpPr txBox="1"/>
          <p:nvPr/>
        </p:nvSpPr>
        <p:spPr>
          <a:xfrm>
            <a:off x="6152" y="1466936"/>
            <a:ext cx="5807969" cy="4708981"/>
          </a:xfrm>
          <a:prstGeom prst="rect">
            <a:avLst/>
          </a:prstGeom>
          <a:noFill/>
        </p:spPr>
        <p:txBody>
          <a:bodyPr wrap="square" rtlCol="0">
            <a:spAutoFit/>
          </a:bodyPr>
          <a:lstStyle/>
          <a:p>
            <a:pPr marL="285750" indent="-285750" algn="just">
              <a:buFont typeface="Arial" panose="020B0604020202020204" pitchFamily="34" charset="0"/>
              <a:buChar char="•"/>
            </a:pPr>
            <a:r>
              <a:rPr lang="tr-TR" sz="2000" b="1" dirty="0">
                <a:solidFill>
                  <a:schemeClr val="tx1">
                    <a:lumMod val="65000"/>
                    <a:lumOff val="35000"/>
                  </a:schemeClr>
                </a:solidFill>
                <a:latin typeface="+mj-lt"/>
                <a:cs typeface="Calibri Light" panose="020F0302020204030204" pitchFamily="34" charset="0"/>
              </a:rPr>
              <a:t>Meydana gelen afet olayı sonrası afetzede vatandaşlarımızın normal hayata dönüşünün hızlandırabilmek için barınacağı evinin, ticari faaliyette bulanacağı işyerinin yada hayvancılık faaliyetlerini sürdüreceği ahırının kullanılabilirliğini öğrenebilmesi yada afet nedeniyle zarar gören bu yapılarına yönelik devletimiz tarafından yapılacak yardımların belirlenebilmesi </a:t>
            </a:r>
            <a:r>
              <a:rPr lang="tr-TR" sz="2000" b="1" dirty="0" err="1">
                <a:solidFill>
                  <a:schemeClr val="tx1">
                    <a:lumMod val="65000"/>
                    <a:lumOff val="35000"/>
                  </a:schemeClr>
                </a:solidFill>
                <a:latin typeface="+mj-lt"/>
                <a:cs typeface="Calibri Light" panose="020F0302020204030204" pitchFamily="34" charset="0"/>
              </a:rPr>
              <a:t>yanısıra</a:t>
            </a:r>
            <a:r>
              <a:rPr lang="tr-TR" sz="2000" b="1" dirty="0">
                <a:solidFill>
                  <a:schemeClr val="tx1">
                    <a:lumMod val="65000"/>
                    <a:lumOff val="35000"/>
                  </a:schemeClr>
                </a:solidFill>
                <a:latin typeface="+mj-lt"/>
                <a:cs typeface="Calibri Light" panose="020F0302020204030204" pitchFamily="34" charset="0"/>
              </a:rPr>
              <a:t> can ve mal güvenlikleri açısından da tehlike arz eden binaların yıkımının gerçekleştirilmesi maksadıyla Bakanlığımız koordinasyonunda yürütülen hasar tespit ve enkaz kaldırma çalışmaları; nitelik ve nicelik bakımından tam, doğru, eksiksiz ve süratli bir şekilde yapılabilmesi hayati önem arz etmektedir.</a:t>
            </a:r>
          </a:p>
        </p:txBody>
      </p:sp>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8128" y="1495537"/>
            <a:ext cx="4609359" cy="5112568"/>
          </a:xfrm>
          <a:prstGeom prst="rect">
            <a:avLst/>
          </a:prstGeom>
        </p:spPr>
      </p:pic>
      <p:sp>
        <p:nvSpPr>
          <p:cNvPr id="11"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6</a:t>
            </a:r>
          </a:p>
        </p:txBody>
      </p:sp>
    </p:spTree>
    <p:extLst>
      <p:ext uri="{BB962C8B-B14F-4D97-AF65-F5344CB8AC3E}">
        <p14:creationId xmlns:p14="http://schemas.microsoft.com/office/powerpoint/2010/main" val="2666896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6955778" y="548680"/>
            <a:ext cx="4913013" cy="461665"/>
          </a:xfrm>
          <a:prstGeom prst="rect">
            <a:avLst/>
          </a:prstGeom>
        </p:spPr>
        <p:txBody>
          <a:bodyPr wrap="none">
            <a:spAutoFit/>
          </a:bodyPr>
          <a:lstStyle/>
          <a:p>
            <a:pPr algn="ctr"/>
            <a:r>
              <a:rPr lang="tr-TR" sz="2400" b="1" u="sng" dirty="0">
                <a:solidFill>
                  <a:schemeClr val="bg1"/>
                </a:solidFill>
                <a:latin typeface="+mj-lt"/>
              </a:rPr>
              <a:t>AFET KOORDİNASYON BİLGİ SİSTEMİ</a:t>
            </a:r>
          </a:p>
        </p:txBody>
      </p:sp>
      <p:sp>
        <p:nvSpPr>
          <p:cNvPr id="9" name="Metin kutusu 8">
            <a:extLst>
              <a:ext uri="{FF2B5EF4-FFF2-40B4-BE49-F238E27FC236}">
                <a16:creationId xmlns:a16="http://schemas.microsoft.com/office/drawing/2014/main" id="{355579CD-45B2-48A4-8FD0-D6389D7CB4A8}"/>
              </a:ext>
            </a:extLst>
          </p:cNvPr>
          <p:cNvSpPr txBox="1"/>
          <p:nvPr/>
        </p:nvSpPr>
        <p:spPr>
          <a:xfrm>
            <a:off x="6152" y="1466936"/>
            <a:ext cx="5807969" cy="5078313"/>
          </a:xfrm>
          <a:prstGeom prst="rect">
            <a:avLst/>
          </a:prstGeom>
          <a:noFill/>
        </p:spPr>
        <p:txBody>
          <a:bodyPr wrap="square" rtlCol="0">
            <a:spAutoFit/>
          </a:bodyPr>
          <a:lstStyle/>
          <a:p>
            <a:pPr marL="285750" indent="-285750" algn="just">
              <a:buFont typeface="Arial" panose="020B0604020202020204" pitchFamily="34" charset="0"/>
              <a:buChar char="•"/>
            </a:pPr>
            <a:r>
              <a:rPr lang="tr-TR" b="1" dirty="0">
                <a:solidFill>
                  <a:schemeClr val="tx1">
                    <a:lumMod val="65000"/>
                    <a:lumOff val="35000"/>
                  </a:schemeClr>
                </a:solidFill>
                <a:latin typeface="+mj-lt"/>
                <a:cs typeface="Calibri Light" panose="020F0302020204030204" pitchFamily="34" charset="0"/>
              </a:rPr>
              <a:t>Afet Koordinasyon Bilgi Sistemine entegre edilen; İçişleri Bakanlığı (Nüfus ve Vatandaşlık İşleri Genel Müdürlüğü) MAKS sistemi, Tapu Kadastro Genel Müdürlüğü TKGM servisi gibi sistemler marifetiyle, taşınmaz nitelik ve nicelik bilgileri, adres ve kadastral bilgiler vb. elde edilerek, görevlendirilen fen kurullarımızın hasar ve enkaz kaldırma tespit süreçlerinde zamanın daha verimli kullanılmasıyla, daha kısa sürede daha fazla tespit yapma olanağı sağlamaktadır.</a:t>
            </a:r>
          </a:p>
          <a:p>
            <a:pPr marL="285750" indent="-285750" algn="just">
              <a:buFont typeface="Arial" panose="020B0604020202020204" pitchFamily="34" charset="0"/>
              <a:buChar char="•"/>
            </a:pPr>
            <a:r>
              <a:rPr lang="tr-TR" b="1" dirty="0">
                <a:solidFill>
                  <a:schemeClr val="tx1">
                    <a:lumMod val="65000"/>
                    <a:lumOff val="35000"/>
                  </a:schemeClr>
                </a:solidFill>
                <a:latin typeface="+mj-lt"/>
                <a:cs typeface="Calibri Light" panose="020F0302020204030204" pitchFamily="34" charset="0"/>
              </a:rPr>
              <a:t>Son dönemde ülkemizde yaşanılan en büyük afetlerden biri olan; Kahramanmaraş merkezli deprem afeti sonrasında Afet Koordinasyon Bilgi Sistemi sayesinde oluşturulan teknolojik altyapı marifetiyle, afetten etkilenen 18 ilimizde 4500 adet  ekip ile günlük 70000-75000 adet binanın taranması, verilerin merkezlere aktarılması ve ilgili paydaşlarla da veri paylaşılması, herhangi bir aksaklığa meydan vermeden ve kesintisiz bir şekilde sağlanmıştır.</a:t>
            </a:r>
          </a:p>
        </p:txBody>
      </p:sp>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1" name="Resim 10"/>
          <p:cNvPicPr>
            <a:picLocks noChangeAspect="1"/>
          </p:cNvPicPr>
          <p:nvPr/>
        </p:nvPicPr>
        <p:blipFill>
          <a:blip r:embed="rId5"/>
          <a:stretch>
            <a:fillRect/>
          </a:stretch>
        </p:blipFill>
        <p:spPr>
          <a:xfrm>
            <a:off x="5994822" y="1595944"/>
            <a:ext cx="6000328" cy="4558829"/>
          </a:xfrm>
          <a:prstGeom prst="rect">
            <a:avLst/>
          </a:prstGeom>
        </p:spPr>
      </p:pic>
      <p:sp>
        <p:nvSpPr>
          <p:cNvPr id="12"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7</a:t>
            </a:r>
          </a:p>
        </p:txBody>
      </p:sp>
    </p:spTree>
    <p:extLst>
      <p:ext uri="{BB962C8B-B14F-4D97-AF65-F5344CB8AC3E}">
        <p14:creationId xmlns:p14="http://schemas.microsoft.com/office/powerpoint/2010/main" val="3861968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0404776" cy="4524315"/>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dirty="0">
                <a:effectLst/>
              </a:rPr>
              <a:t>Türkiye Afet Müdahale Planı (TAMP)</a:t>
            </a:r>
          </a:p>
          <a:p>
            <a:pPr marL="177800" algn="just">
              <a:buClr>
                <a:srgbClr val="FF0000"/>
              </a:buClr>
            </a:pPr>
            <a:endParaRPr lang="tr-TR" sz="2400" b="1" dirty="0">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cs typeface="Calibri Light" panose="020F0302020204030204" pitchFamily="34" charset="0"/>
              </a:rPr>
              <a:t>Kimin Görevi?</a:t>
            </a:r>
          </a:p>
          <a:p>
            <a:pPr marL="177800" algn="just">
              <a:buClr>
                <a:srgbClr val="FF0000"/>
              </a:buClr>
            </a:pPr>
            <a:endParaRPr lang="tr-TR" sz="2400" b="1" dirty="0">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effectLst/>
              </a:rPr>
              <a:t>TAMP; ulusal düzeyde 25, yerel düzeyde 23 afet grubu</a:t>
            </a:r>
            <a:r>
              <a:rPr lang="tr-TR" sz="2400" b="0" dirty="0">
                <a:effectLst/>
              </a:rPr>
              <a:t> yer almaktadır. Cumhurbaşkanlığı İletişim Başkanlığı, İçişleri Bakanlığı, Aile ve Sosyal Hizmetler Bakanlığı, Çevre, Şehircilik ve İklim Değişikliği Bakanlığı, Enerji ve Tabii Kaynaklar Bakanlığı, Hazine ve Maliye Bakanlığı, Sağlık Bakanlığı, Tarım ve Orman Bakanlığı, Ulaştırma ve Altyapı Bakanlığı, Kızılay Genel Müdürlüğü ana çözüm ortaklarıdır. </a:t>
            </a:r>
            <a:r>
              <a:rPr lang="tr-TR" sz="2400" b="1" u="sng" dirty="0">
                <a:effectLst/>
              </a:rPr>
              <a:t>Diğer bakanlık, kurum ve kuruluşlar ise; destek çözüm ortağı olarak görev almaktadır.</a:t>
            </a:r>
            <a:endParaRPr lang="tr-TR" sz="2400" b="1" u="sng" dirty="0">
              <a:cs typeface="Calibri Light" panose="020F0302020204030204" pitchFamily="34" charset="0"/>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3</a:t>
            </a:fld>
            <a:endParaRPr lang="tr-TR" dirty="0">
              <a:solidFill>
                <a:schemeClr val="bg1"/>
              </a:solidFill>
            </a:endParaRPr>
          </a:p>
        </p:txBody>
      </p:sp>
      <p:sp>
        <p:nvSpPr>
          <p:cNvPr id="9" name="Dikdörtgen 8"/>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spTree>
    <p:extLst>
      <p:ext uri="{BB962C8B-B14F-4D97-AF65-F5344CB8AC3E}">
        <p14:creationId xmlns:p14="http://schemas.microsoft.com/office/powerpoint/2010/main" val="858280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Resim 24"/>
          <p:cNvPicPr>
            <a:picLocks noChangeAspect="1"/>
          </p:cNvPicPr>
          <p:nvPr/>
        </p:nvPicPr>
        <p:blipFill>
          <a:blip r:embed="rId3"/>
          <a:stretch>
            <a:fillRect/>
          </a:stretch>
        </p:blipFill>
        <p:spPr>
          <a:xfrm>
            <a:off x="8344249" y="5387509"/>
            <a:ext cx="2326056" cy="1090982"/>
          </a:xfrm>
          <a:prstGeom prst="rect">
            <a:avLst/>
          </a:prstGeom>
        </p:spPr>
      </p:pic>
      <p:pic>
        <p:nvPicPr>
          <p:cNvPr id="26" name="Resim 25"/>
          <p:cNvPicPr>
            <a:picLocks noChangeAspect="1"/>
          </p:cNvPicPr>
          <p:nvPr/>
        </p:nvPicPr>
        <p:blipFill>
          <a:blip r:embed="rId4"/>
          <a:stretch>
            <a:fillRect/>
          </a:stretch>
        </p:blipFill>
        <p:spPr>
          <a:xfrm>
            <a:off x="10456095" y="1263874"/>
            <a:ext cx="1586097" cy="1507255"/>
          </a:xfrm>
          <a:prstGeom prst="rect">
            <a:avLst/>
          </a:prstGeom>
        </p:spPr>
      </p:pic>
      <p:pic>
        <p:nvPicPr>
          <p:cNvPr id="3" name="Resim 2"/>
          <p:cNvPicPr>
            <a:picLocks noChangeAspect="1"/>
          </p:cNvPicPr>
          <p:nvPr/>
        </p:nvPicPr>
        <p:blipFill rotWithShape="1">
          <a:blip r:embed="rId5"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6955778" y="548680"/>
            <a:ext cx="4913013" cy="461665"/>
          </a:xfrm>
          <a:prstGeom prst="rect">
            <a:avLst/>
          </a:prstGeom>
        </p:spPr>
        <p:txBody>
          <a:bodyPr wrap="none">
            <a:spAutoFit/>
          </a:bodyPr>
          <a:lstStyle/>
          <a:p>
            <a:pPr algn="ctr"/>
            <a:r>
              <a:rPr lang="tr-TR" sz="2400" b="1" u="sng" dirty="0">
                <a:solidFill>
                  <a:schemeClr val="bg1"/>
                </a:solidFill>
                <a:latin typeface="+mj-lt"/>
              </a:rPr>
              <a:t>AFET KOORDİNASYON BİLGİ SİSTEMİ</a:t>
            </a:r>
          </a:p>
        </p:txBody>
      </p:sp>
      <p:sp>
        <p:nvSpPr>
          <p:cNvPr id="9" name="Metin kutusu 8">
            <a:extLst>
              <a:ext uri="{FF2B5EF4-FFF2-40B4-BE49-F238E27FC236}">
                <a16:creationId xmlns:a16="http://schemas.microsoft.com/office/drawing/2014/main" id="{355579CD-45B2-48A4-8FD0-D6389D7CB4A8}"/>
              </a:ext>
            </a:extLst>
          </p:cNvPr>
          <p:cNvSpPr txBox="1"/>
          <p:nvPr/>
        </p:nvSpPr>
        <p:spPr>
          <a:xfrm>
            <a:off x="-1" y="1795999"/>
            <a:ext cx="5807969" cy="3785652"/>
          </a:xfrm>
          <a:prstGeom prst="rect">
            <a:avLst/>
          </a:prstGeom>
          <a:noFill/>
        </p:spPr>
        <p:txBody>
          <a:bodyPr wrap="square" rtlCol="0">
            <a:spAutoFit/>
          </a:bodyPr>
          <a:lstStyle/>
          <a:p>
            <a:pPr marL="285750" indent="-285750" algn="just">
              <a:buFont typeface="Arial" panose="020B0604020202020204" pitchFamily="34" charset="0"/>
              <a:buChar char="•"/>
            </a:pPr>
            <a:r>
              <a:rPr lang="tr-TR" sz="2400" b="1" dirty="0">
                <a:solidFill>
                  <a:schemeClr val="tx1">
                    <a:lumMod val="65000"/>
                    <a:lumOff val="35000"/>
                  </a:schemeClr>
                </a:solidFill>
                <a:latin typeface="+mj-lt"/>
                <a:cs typeface="Calibri Light" panose="020F0302020204030204" pitchFamily="34" charset="0"/>
              </a:rPr>
              <a:t>Hasar tespit çalışmaları sonucu elde edilen verilerin, merkezi sisteme aktarılmasıyla, hasar tespit çalışmalarının anlık takibi sağlanmakla birlikte, ilgili kurum ve kuruluşlarla veri paylaşımı yapılarak, yürütülmekte olan; sosyal yardımların koordinesi, yıkım ve yeniden yapımın planlanması gibi birçok idari işlemin tesis edilmesinde daha sistemli ve hızlı yapılmasına olanak sağlanmaktadır. </a:t>
            </a:r>
          </a:p>
        </p:txBody>
      </p:sp>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2" name="Resim 11"/>
          <p:cNvPicPr>
            <a:picLocks noChangeAspect="1"/>
          </p:cNvPicPr>
          <p:nvPr/>
        </p:nvPicPr>
        <p:blipFill>
          <a:blip r:embed="rId7"/>
          <a:stretch>
            <a:fillRect/>
          </a:stretch>
        </p:blipFill>
        <p:spPr>
          <a:xfrm>
            <a:off x="5749534" y="2598763"/>
            <a:ext cx="1757284" cy="2020563"/>
          </a:xfrm>
          <a:prstGeom prst="rect">
            <a:avLst/>
          </a:prstGeom>
        </p:spPr>
      </p:pic>
      <p:pic>
        <p:nvPicPr>
          <p:cNvPr id="13" name="Resim 12"/>
          <p:cNvPicPr>
            <a:picLocks noChangeAspect="1"/>
          </p:cNvPicPr>
          <p:nvPr/>
        </p:nvPicPr>
        <p:blipFill>
          <a:blip r:embed="rId8"/>
          <a:stretch>
            <a:fillRect/>
          </a:stretch>
        </p:blipFill>
        <p:spPr>
          <a:xfrm>
            <a:off x="8469099" y="2771129"/>
            <a:ext cx="1916388" cy="1108050"/>
          </a:xfrm>
          <a:prstGeom prst="rect">
            <a:avLst/>
          </a:prstGeom>
        </p:spPr>
      </p:pic>
      <p:pic>
        <p:nvPicPr>
          <p:cNvPr id="14" name="Resim 13"/>
          <p:cNvPicPr>
            <a:picLocks noChangeAspect="1"/>
          </p:cNvPicPr>
          <p:nvPr/>
        </p:nvPicPr>
        <p:blipFill>
          <a:blip r:embed="rId9"/>
          <a:stretch>
            <a:fillRect/>
          </a:stretch>
        </p:blipFill>
        <p:spPr>
          <a:xfrm>
            <a:off x="10639175" y="2838483"/>
            <a:ext cx="1403017" cy="1042555"/>
          </a:xfrm>
          <a:prstGeom prst="rect">
            <a:avLst/>
          </a:prstGeom>
        </p:spPr>
      </p:pic>
      <p:pic>
        <p:nvPicPr>
          <p:cNvPr id="15" name="Resim 14"/>
          <p:cNvPicPr>
            <a:picLocks noChangeAspect="1"/>
          </p:cNvPicPr>
          <p:nvPr/>
        </p:nvPicPr>
        <p:blipFill>
          <a:blip r:embed="rId10"/>
          <a:stretch>
            <a:fillRect/>
          </a:stretch>
        </p:blipFill>
        <p:spPr>
          <a:xfrm>
            <a:off x="10632504" y="3740610"/>
            <a:ext cx="1480296" cy="1222909"/>
          </a:xfrm>
          <a:prstGeom prst="rect">
            <a:avLst/>
          </a:prstGeom>
        </p:spPr>
      </p:pic>
      <p:pic>
        <p:nvPicPr>
          <p:cNvPr id="24" name="Resim 23"/>
          <p:cNvPicPr>
            <a:picLocks noChangeAspect="1"/>
          </p:cNvPicPr>
          <p:nvPr/>
        </p:nvPicPr>
        <p:blipFill>
          <a:blip r:embed="rId11"/>
          <a:stretch>
            <a:fillRect/>
          </a:stretch>
        </p:blipFill>
        <p:spPr>
          <a:xfrm>
            <a:off x="10575312" y="5252588"/>
            <a:ext cx="1408451" cy="1329000"/>
          </a:xfrm>
          <a:prstGeom prst="rect">
            <a:avLst/>
          </a:prstGeom>
        </p:spPr>
      </p:pic>
      <p:pic>
        <p:nvPicPr>
          <p:cNvPr id="27" name="Resim 26"/>
          <p:cNvPicPr>
            <a:picLocks noChangeAspect="1"/>
          </p:cNvPicPr>
          <p:nvPr/>
        </p:nvPicPr>
        <p:blipFill>
          <a:blip r:embed="rId12"/>
          <a:stretch>
            <a:fillRect/>
          </a:stretch>
        </p:blipFill>
        <p:spPr>
          <a:xfrm>
            <a:off x="8549329" y="4048991"/>
            <a:ext cx="1915896" cy="914528"/>
          </a:xfrm>
          <a:prstGeom prst="rect">
            <a:avLst/>
          </a:prstGeom>
        </p:spPr>
      </p:pic>
      <p:pic>
        <p:nvPicPr>
          <p:cNvPr id="28" name="Resim 27"/>
          <p:cNvPicPr>
            <a:picLocks noChangeAspect="1"/>
          </p:cNvPicPr>
          <p:nvPr/>
        </p:nvPicPr>
        <p:blipFill>
          <a:blip r:embed="rId13"/>
          <a:stretch>
            <a:fillRect/>
          </a:stretch>
        </p:blipFill>
        <p:spPr>
          <a:xfrm>
            <a:off x="8625981" y="1398248"/>
            <a:ext cx="1424340" cy="1382754"/>
          </a:xfrm>
          <a:prstGeom prst="rect">
            <a:avLst/>
          </a:prstGeom>
        </p:spPr>
      </p:pic>
      <p:sp>
        <p:nvSpPr>
          <p:cNvPr id="29" name="Sağ Ok 28"/>
          <p:cNvSpPr/>
          <p:nvPr/>
        </p:nvSpPr>
        <p:spPr>
          <a:xfrm>
            <a:off x="7461161" y="3565885"/>
            <a:ext cx="777996" cy="308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8</a:t>
            </a:r>
          </a:p>
        </p:txBody>
      </p:sp>
    </p:spTree>
    <p:extLst>
      <p:ext uri="{BB962C8B-B14F-4D97-AF65-F5344CB8AC3E}">
        <p14:creationId xmlns:p14="http://schemas.microsoft.com/office/powerpoint/2010/main" val="4158784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6955778" y="548680"/>
            <a:ext cx="4913013" cy="461665"/>
          </a:xfrm>
          <a:prstGeom prst="rect">
            <a:avLst/>
          </a:prstGeom>
        </p:spPr>
        <p:txBody>
          <a:bodyPr wrap="none">
            <a:spAutoFit/>
          </a:bodyPr>
          <a:lstStyle/>
          <a:p>
            <a:pPr algn="ctr"/>
            <a:r>
              <a:rPr lang="tr-TR" sz="2400" b="1" u="sng" dirty="0">
                <a:solidFill>
                  <a:schemeClr val="bg1"/>
                </a:solidFill>
                <a:latin typeface="+mj-lt"/>
              </a:rPr>
              <a:t>AFET KOORDİNASYON BİLGİ SİSTEMİ</a:t>
            </a:r>
          </a:p>
        </p:txBody>
      </p:sp>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0" y="1490799"/>
            <a:ext cx="11424591" cy="5324535"/>
          </a:xfrm>
          <a:prstGeom prst="rect">
            <a:avLst/>
          </a:prstGeom>
          <a:noFill/>
        </p:spPr>
        <p:txBody>
          <a:bodyPr wrap="square" rtlCol="0">
            <a:spAutoFit/>
          </a:bodyPr>
          <a:lstStyle/>
          <a:p>
            <a:pPr marL="177800" algn="just"/>
            <a:r>
              <a:rPr lang="tr-TR" sz="2000" b="1" dirty="0">
                <a:solidFill>
                  <a:schemeClr val="tx1">
                    <a:lumMod val="65000"/>
                    <a:lumOff val="35000"/>
                  </a:schemeClr>
                </a:solidFill>
                <a:latin typeface="+mj-lt"/>
                <a:cs typeface="Calibri Light" panose="020F0302020204030204" pitchFamily="34" charset="0"/>
              </a:rPr>
              <a:t>Hasar tespit verilerinin ilgili kurum ve kuruluşlarla paylaşılmasıyla;</a:t>
            </a:r>
          </a:p>
          <a:p>
            <a:pPr marL="520700" indent="-342900" algn="just">
              <a:buFont typeface="Arial" panose="020B0604020202020204" pitchFamily="34" charset="0"/>
              <a:buChar char="•"/>
            </a:pPr>
            <a:r>
              <a:rPr lang="tr-TR" sz="2000" b="1" dirty="0">
                <a:solidFill>
                  <a:schemeClr val="tx1">
                    <a:lumMod val="65000"/>
                    <a:lumOff val="35000"/>
                  </a:schemeClr>
                </a:solidFill>
                <a:latin typeface="+mj-lt"/>
                <a:cs typeface="Calibri Light" panose="020F0302020204030204" pitchFamily="34" charset="0"/>
              </a:rPr>
              <a:t>Afet ve Acil Durum Yönetimi Başkanlığında asıl işlemler olarak addedilen acil yardım, hak sahipliği, kira yardımı ve yer seçimi işlemleri için kullanılmakta,</a:t>
            </a:r>
          </a:p>
          <a:p>
            <a:pPr marL="520700" indent="-342900" algn="just">
              <a:buFont typeface="Arial" panose="020B0604020202020204" pitchFamily="34" charset="0"/>
              <a:buChar char="•"/>
            </a:pPr>
            <a:r>
              <a:rPr lang="tr-TR" sz="2000" b="1" dirty="0">
                <a:solidFill>
                  <a:schemeClr val="tx1">
                    <a:lumMod val="65000"/>
                    <a:lumOff val="35000"/>
                  </a:schemeClr>
                </a:solidFill>
                <a:latin typeface="+mj-lt"/>
                <a:cs typeface="Calibri Light" panose="020F0302020204030204" pitchFamily="34" charset="0"/>
              </a:rPr>
              <a:t>Aile ve Sosyal Hizmetler Bakanlığı ve Kaymakamlıklarca yürütülen ayni yada nakdi yardımların yürütülmesinde faydalanılmakta,</a:t>
            </a:r>
          </a:p>
          <a:p>
            <a:pPr marL="520700" indent="-342900" algn="just">
              <a:buFont typeface="Arial" panose="020B0604020202020204" pitchFamily="34" charset="0"/>
              <a:buChar char="•"/>
            </a:pPr>
            <a:r>
              <a:rPr lang="tr-TR" sz="2000" b="1" dirty="0">
                <a:solidFill>
                  <a:schemeClr val="tx1">
                    <a:lumMod val="65000"/>
                    <a:lumOff val="35000"/>
                  </a:schemeClr>
                </a:solidFill>
                <a:latin typeface="+mj-lt"/>
                <a:cs typeface="Calibri Light" panose="020F0302020204030204" pitchFamily="34" charset="0"/>
              </a:rPr>
              <a:t>Hazine ve Maliye Bakanlığı’na  bağlı DASK tazmin ödemeleri ile yine Defterdarlıklar tarafından yürütülen zarar tespit çalışmalarında faydalanılmakta,</a:t>
            </a:r>
          </a:p>
          <a:p>
            <a:pPr marL="520700" indent="-342900" algn="just">
              <a:buFont typeface="Arial" panose="020B0604020202020204" pitchFamily="34" charset="0"/>
              <a:buChar char="•"/>
            </a:pPr>
            <a:r>
              <a:rPr lang="tr-TR" sz="2000" b="1" dirty="0">
                <a:solidFill>
                  <a:schemeClr val="tx1">
                    <a:lumMod val="65000"/>
                    <a:lumOff val="35000"/>
                  </a:schemeClr>
                </a:solidFill>
                <a:latin typeface="+mj-lt"/>
                <a:cs typeface="Calibri Light" panose="020F0302020204030204" pitchFamily="34" charset="0"/>
              </a:rPr>
              <a:t>Kamu hizmetinin kesintisiz bir şekilde sürdürülebilmesi, bu yapıların geçici barınma yerleri, kriz yada koordinasyon merkezi olarak belirlenmesi adına gerekli incelemeler yapılarak ilgililerle paylaşılmakta,</a:t>
            </a:r>
          </a:p>
          <a:p>
            <a:pPr marL="520700" indent="-342900" algn="just">
              <a:buFont typeface="Arial" panose="020B0604020202020204" pitchFamily="34" charset="0"/>
              <a:buChar char="•"/>
            </a:pPr>
            <a:r>
              <a:rPr lang="tr-TR" sz="2000" b="1" u="sng" dirty="0">
                <a:solidFill>
                  <a:schemeClr val="tx1">
                    <a:lumMod val="65000"/>
                    <a:lumOff val="35000"/>
                  </a:schemeClr>
                </a:solidFill>
                <a:latin typeface="+mj-lt"/>
                <a:cs typeface="Calibri Light" panose="020F0302020204030204" pitchFamily="34" charset="0"/>
              </a:rPr>
              <a:t>Taşınmazları orta ve üzeri hasar alan vatandaşlarımızın tapularına beyan eklenerek, alım satım yada kiralamaya engel teşkil etmeyecek şekilde, vatandaşlarımızın bilgilendirilmesi sağlanmakta,</a:t>
            </a:r>
          </a:p>
          <a:p>
            <a:pPr marL="520700" indent="-342900" algn="just">
              <a:buFont typeface="Arial" panose="020B0604020202020204" pitchFamily="34" charset="0"/>
              <a:buChar char="•"/>
            </a:pPr>
            <a:r>
              <a:rPr lang="tr-TR" sz="2000" b="1" dirty="0">
                <a:solidFill>
                  <a:schemeClr val="tx1">
                    <a:lumMod val="65000"/>
                    <a:lumOff val="35000"/>
                  </a:schemeClr>
                </a:solidFill>
                <a:latin typeface="+mj-lt"/>
                <a:cs typeface="Calibri Light" panose="020F0302020204030204" pitchFamily="34" charset="0"/>
              </a:rPr>
              <a:t>Dağıtım firmalarının abonelik iş ve işlemlerinin yürütülmesinde kullanılmakta ,</a:t>
            </a:r>
          </a:p>
          <a:p>
            <a:pPr marL="520700" indent="-342900" algn="just">
              <a:buFont typeface="Arial" panose="020B0604020202020204" pitchFamily="34" charset="0"/>
              <a:buChar char="•"/>
            </a:pPr>
            <a:r>
              <a:rPr lang="tr-TR" sz="2000" b="1" dirty="0">
                <a:solidFill>
                  <a:schemeClr val="tx1">
                    <a:lumMod val="65000"/>
                    <a:lumOff val="35000"/>
                  </a:schemeClr>
                </a:solidFill>
                <a:latin typeface="+mj-lt"/>
                <a:cs typeface="Calibri Light" panose="020F0302020204030204" pitchFamily="34" charset="0"/>
              </a:rPr>
              <a:t>İlgili idarenin (Belediyelerin) yürümekte olduğu faaliyetlerde faydalanılmakta</a:t>
            </a:r>
          </a:p>
          <a:p>
            <a:pPr marL="520700" indent="-342900" algn="just">
              <a:buFont typeface="Arial" panose="020B0604020202020204" pitchFamily="34" charset="0"/>
              <a:buChar char="•"/>
            </a:pPr>
            <a:r>
              <a:rPr lang="tr-TR" sz="2000" b="1" dirty="0">
                <a:solidFill>
                  <a:schemeClr val="tx1">
                    <a:lumMod val="65000"/>
                    <a:lumOff val="35000"/>
                  </a:schemeClr>
                </a:solidFill>
                <a:latin typeface="+mj-lt"/>
                <a:cs typeface="Calibri Light" panose="020F0302020204030204" pitchFamily="34" charset="0"/>
              </a:rPr>
              <a:t>Tarihi, tescilli yada korunacak taşınmaz kültür varlıklarıyla ilgili afet sonrası yürütülecek çalışmalarda kullanılmakta,</a:t>
            </a:r>
          </a:p>
          <a:p>
            <a:pPr marL="520700" indent="-342900" algn="just">
              <a:buFont typeface="Arial" panose="020B0604020202020204" pitchFamily="34" charset="0"/>
              <a:buChar char="•"/>
            </a:pPr>
            <a:r>
              <a:rPr lang="tr-TR" sz="2000" b="1" dirty="0">
                <a:solidFill>
                  <a:schemeClr val="tx1">
                    <a:lumMod val="65000"/>
                    <a:lumOff val="35000"/>
                  </a:schemeClr>
                </a:solidFill>
                <a:latin typeface="+mj-lt"/>
                <a:cs typeface="Calibri Light" panose="020F0302020204030204" pitchFamily="34" charset="0"/>
              </a:rPr>
              <a:t>Akademik çalışmalarda kullanılabilmesi amacıyla Bakanlığımız Döner Sermaye İşletme Müdürlüğünce veri satışı gerçekleştirilerek katma değer sağlamaktadır.</a:t>
            </a:r>
          </a:p>
        </p:txBody>
      </p:sp>
      <p:sp>
        <p:nvSpPr>
          <p:cNvPr id="13" name="AutoShape 2" descr="blob:https://web.whatsapp.com/ec73ddd4-215f-4c17-9a2f-743b253dde6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AutoShape 4" descr="blob:https://web.whatsapp.com/ec73ddd4-215f-4c17-9a2f-743b253dde6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2"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9</a:t>
            </a:r>
          </a:p>
        </p:txBody>
      </p:sp>
    </p:spTree>
    <p:extLst>
      <p:ext uri="{BB962C8B-B14F-4D97-AF65-F5344CB8AC3E}">
        <p14:creationId xmlns:p14="http://schemas.microsoft.com/office/powerpoint/2010/main" val="3946264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6955778" y="548680"/>
            <a:ext cx="4913013" cy="461665"/>
          </a:xfrm>
          <a:prstGeom prst="rect">
            <a:avLst/>
          </a:prstGeom>
        </p:spPr>
        <p:txBody>
          <a:bodyPr wrap="none">
            <a:spAutoFit/>
          </a:bodyPr>
          <a:lstStyle/>
          <a:p>
            <a:pPr algn="ctr"/>
            <a:r>
              <a:rPr lang="tr-TR" sz="2400" b="1" u="sng" dirty="0">
                <a:solidFill>
                  <a:schemeClr val="bg1"/>
                </a:solidFill>
                <a:latin typeface="+mj-lt"/>
              </a:rPr>
              <a:t>AFET KOORDİNASYON BİLGİ SİSTEMİ</a:t>
            </a:r>
          </a:p>
        </p:txBody>
      </p:sp>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 y="1548719"/>
            <a:ext cx="6888088" cy="4708981"/>
          </a:xfrm>
          <a:prstGeom prst="rect">
            <a:avLst/>
          </a:prstGeom>
          <a:noFill/>
        </p:spPr>
        <p:txBody>
          <a:bodyPr wrap="square" rtlCol="0">
            <a:spAutoFit/>
          </a:bodyPr>
          <a:lstStyle/>
          <a:p>
            <a:pPr marL="177800" algn="just"/>
            <a:r>
              <a:rPr lang="tr-TR" sz="2000" b="1" dirty="0">
                <a:solidFill>
                  <a:schemeClr val="tx1">
                    <a:lumMod val="65000"/>
                    <a:lumOff val="35000"/>
                  </a:schemeClr>
                </a:solidFill>
                <a:latin typeface="+mj-lt"/>
                <a:cs typeface="Calibri Light" panose="020F0302020204030204" pitchFamily="34" charset="0"/>
              </a:rPr>
              <a:t>Afet Koordinasyon Bilgi Sistemi bünyesinde yer alan yazılım modülleri;</a:t>
            </a:r>
          </a:p>
          <a:p>
            <a:pPr marL="520700" indent="-342900" algn="just">
              <a:buFont typeface="Arial" panose="020B0604020202020204" pitchFamily="34" charset="0"/>
              <a:buChar char="•"/>
            </a:pPr>
            <a:endParaRPr lang="tr-TR" sz="2000" b="1" dirty="0">
              <a:solidFill>
                <a:schemeClr val="tx1">
                  <a:lumMod val="65000"/>
                  <a:lumOff val="35000"/>
                </a:schemeClr>
              </a:solidFill>
              <a:latin typeface="+mj-lt"/>
              <a:cs typeface="Calibri Light" panose="020F0302020204030204" pitchFamily="34" charset="0"/>
            </a:endParaRPr>
          </a:p>
          <a:p>
            <a:pPr marL="520700" indent="-342900" algn="just">
              <a:buFont typeface="Arial" panose="020B0604020202020204" pitchFamily="34" charset="0"/>
              <a:buChar char="•"/>
            </a:pPr>
            <a:r>
              <a:rPr lang="tr-TR" sz="2000" b="1" dirty="0">
                <a:solidFill>
                  <a:schemeClr val="tx1">
                    <a:lumMod val="65000"/>
                    <a:lumOff val="35000"/>
                  </a:schemeClr>
                </a:solidFill>
                <a:latin typeface="+mj-lt"/>
                <a:cs typeface="Calibri Light" panose="020F0302020204030204" pitchFamily="34" charset="0"/>
              </a:rPr>
              <a:t>Afet Önlem Modülü</a:t>
            </a:r>
          </a:p>
          <a:p>
            <a:pPr marL="520700" indent="-342900" algn="just">
              <a:buFont typeface="Arial" panose="020B0604020202020204" pitchFamily="34" charset="0"/>
              <a:buChar char="•"/>
            </a:pPr>
            <a:r>
              <a:rPr lang="tr-TR" sz="2000" b="1" dirty="0">
                <a:solidFill>
                  <a:schemeClr val="tx1">
                    <a:lumMod val="65000"/>
                    <a:lumOff val="35000"/>
                  </a:schemeClr>
                </a:solidFill>
                <a:latin typeface="+mj-lt"/>
                <a:cs typeface="Calibri Light" panose="020F0302020204030204" pitchFamily="34" charset="0"/>
              </a:rPr>
              <a:t>Yıkım ve Enkaz Kaldırma Modülü</a:t>
            </a:r>
          </a:p>
          <a:p>
            <a:pPr marL="520700" indent="-342900" algn="just">
              <a:buFont typeface="Arial" panose="020B0604020202020204" pitchFamily="34" charset="0"/>
              <a:buChar char="•"/>
            </a:pPr>
            <a:r>
              <a:rPr lang="tr-TR" sz="2000" b="1" dirty="0">
                <a:solidFill>
                  <a:schemeClr val="tx1">
                    <a:lumMod val="65000"/>
                    <a:lumOff val="35000"/>
                  </a:schemeClr>
                </a:solidFill>
                <a:latin typeface="+mj-lt"/>
                <a:cs typeface="Calibri Light" panose="020F0302020204030204" pitchFamily="34" charset="0"/>
              </a:rPr>
              <a:t>Lojistik ve Envanter Kayıt Modülü</a:t>
            </a:r>
          </a:p>
          <a:p>
            <a:pPr marL="520700" indent="-342900" algn="just">
              <a:buFont typeface="Arial" panose="020B0604020202020204" pitchFamily="34" charset="0"/>
              <a:buChar char="•"/>
            </a:pPr>
            <a:r>
              <a:rPr lang="tr-TR" sz="2000" b="1" dirty="0">
                <a:solidFill>
                  <a:schemeClr val="tx1">
                    <a:lumMod val="65000"/>
                    <a:lumOff val="35000"/>
                  </a:schemeClr>
                </a:solidFill>
                <a:latin typeface="+mj-lt"/>
                <a:cs typeface="Calibri Light" panose="020F0302020204030204" pitchFamily="34" charset="0"/>
              </a:rPr>
              <a:t>Dava Takip Modülü</a:t>
            </a:r>
          </a:p>
          <a:p>
            <a:pPr marL="520700" indent="-342900" algn="just">
              <a:buFont typeface="Arial" panose="020B0604020202020204" pitchFamily="34" charset="0"/>
              <a:buChar char="•"/>
            </a:pPr>
            <a:r>
              <a:rPr lang="tr-TR" sz="2000" b="1" dirty="0">
                <a:solidFill>
                  <a:schemeClr val="tx1">
                    <a:lumMod val="65000"/>
                    <a:lumOff val="35000"/>
                  </a:schemeClr>
                </a:solidFill>
                <a:latin typeface="+mj-lt"/>
                <a:cs typeface="Calibri Light" panose="020F0302020204030204" pitchFamily="34" charset="0"/>
              </a:rPr>
              <a:t>Hasar Tespit Modülü  </a:t>
            </a:r>
          </a:p>
          <a:p>
            <a:pPr marL="177800" algn="just"/>
            <a:r>
              <a:rPr lang="tr-TR" sz="2000" b="1" dirty="0">
                <a:solidFill>
                  <a:schemeClr val="tx1">
                    <a:lumMod val="65000"/>
                    <a:lumOff val="35000"/>
                  </a:schemeClr>
                </a:solidFill>
                <a:latin typeface="+mj-lt"/>
                <a:cs typeface="Calibri Light" panose="020F0302020204030204" pitchFamily="34" charset="0"/>
              </a:rPr>
              <a:t>olarak adlandırılmaktadır.</a:t>
            </a:r>
          </a:p>
          <a:p>
            <a:pPr marL="463550" indent="-285750" algn="just">
              <a:buFont typeface="Arial" panose="020B0604020202020204" pitchFamily="34" charset="0"/>
              <a:buChar char="•"/>
            </a:pPr>
            <a:endParaRPr lang="tr-TR" sz="2000" b="1" dirty="0">
              <a:solidFill>
                <a:schemeClr val="tx1">
                  <a:lumMod val="65000"/>
                  <a:lumOff val="35000"/>
                </a:schemeClr>
              </a:solidFill>
              <a:latin typeface="+mj-lt"/>
              <a:cs typeface="Calibri Light" panose="020F0302020204030204" pitchFamily="34" charset="0"/>
            </a:endParaRPr>
          </a:p>
          <a:p>
            <a:pPr marL="177800" algn="just"/>
            <a:r>
              <a:rPr lang="tr-TR" sz="2000" b="1" dirty="0">
                <a:solidFill>
                  <a:schemeClr val="tx1">
                    <a:lumMod val="65000"/>
                    <a:lumOff val="35000"/>
                  </a:schemeClr>
                </a:solidFill>
                <a:latin typeface="+mj-lt"/>
                <a:cs typeface="Calibri Light" panose="020F0302020204030204" pitchFamily="34" charset="0"/>
              </a:rPr>
              <a:t>Afet Koordinasyon Bilgi Sistemine Bakanlığımızca yetki ve  rollerine göre kullanıcı grubu belirlenen kişiler afet.csb.gov.tr web adresi üzerinden giriş sağlayabilmektedir.</a:t>
            </a:r>
          </a:p>
          <a:p>
            <a:pPr marL="463550" indent="-285750" algn="just">
              <a:buFont typeface="Arial" panose="020B0604020202020204" pitchFamily="34" charset="0"/>
              <a:buChar char="•"/>
            </a:pPr>
            <a:endParaRPr lang="tr-TR" sz="2000" b="1" dirty="0">
              <a:solidFill>
                <a:schemeClr val="tx1">
                  <a:lumMod val="65000"/>
                  <a:lumOff val="35000"/>
                </a:schemeClr>
              </a:solidFill>
              <a:latin typeface="+mj-lt"/>
              <a:cs typeface="Calibri Light" panose="020F0302020204030204" pitchFamily="34" charset="0"/>
            </a:endParaRPr>
          </a:p>
          <a:p>
            <a:pPr marL="463550" indent="-285750" algn="just">
              <a:buFont typeface="Arial" panose="020B0604020202020204" pitchFamily="34" charset="0"/>
              <a:buChar char="•"/>
            </a:pPr>
            <a:endParaRPr lang="tr-TR" sz="2000" b="1" dirty="0">
              <a:solidFill>
                <a:schemeClr val="tx1">
                  <a:lumMod val="65000"/>
                  <a:lumOff val="35000"/>
                </a:schemeClr>
              </a:solidFill>
              <a:latin typeface="+mj-lt"/>
              <a:cs typeface="Calibri Light" panose="020F0302020204030204" pitchFamily="34" charset="0"/>
            </a:endParaRPr>
          </a:p>
        </p:txBody>
      </p:sp>
      <p:sp>
        <p:nvSpPr>
          <p:cNvPr id="13" name="AutoShape 2" descr="blob:https://web.whatsapp.com/ec73ddd4-215f-4c17-9a2f-743b253dde6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AutoShape 4" descr="blob:https://web.whatsapp.com/ec73ddd4-215f-4c17-9a2f-743b253dde6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2" name="Resim 11"/>
          <p:cNvPicPr>
            <a:picLocks noChangeAspect="1"/>
          </p:cNvPicPr>
          <p:nvPr/>
        </p:nvPicPr>
        <p:blipFill>
          <a:blip r:embed="rId5"/>
          <a:stretch>
            <a:fillRect/>
          </a:stretch>
        </p:blipFill>
        <p:spPr>
          <a:xfrm>
            <a:off x="7104112" y="1595944"/>
            <a:ext cx="4799840" cy="4684748"/>
          </a:xfrm>
          <a:prstGeom prst="rect">
            <a:avLst/>
          </a:prstGeom>
        </p:spPr>
      </p:pic>
      <p:sp>
        <p:nvSpPr>
          <p:cNvPr id="15"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10</a:t>
            </a:r>
          </a:p>
        </p:txBody>
      </p:sp>
    </p:spTree>
    <p:extLst>
      <p:ext uri="{BB962C8B-B14F-4D97-AF65-F5344CB8AC3E}">
        <p14:creationId xmlns:p14="http://schemas.microsoft.com/office/powerpoint/2010/main" val="2683449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6955778" y="548680"/>
            <a:ext cx="4913013" cy="461665"/>
          </a:xfrm>
          <a:prstGeom prst="rect">
            <a:avLst/>
          </a:prstGeom>
        </p:spPr>
        <p:txBody>
          <a:bodyPr wrap="none">
            <a:spAutoFit/>
          </a:bodyPr>
          <a:lstStyle/>
          <a:p>
            <a:pPr algn="ctr"/>
            <a:r>
              <a:rPr lang="tr-TR" sz="2400" b="1" u="sng" dirty="0">
                <a:solidFill>
                  <a:schemeClr val="bg1"/>
                </a:solidFill>
                <a:latin typeface="+mj-lt"/>
              </a:rPr>
              <a:t>AFET KOORDİNASYON BİLGİ SİSTEMİ</a:t>
            </a:r>
          </a:p>
        </p:txBody>
      </p:sp>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2" name="Metin kutusu 11">
            <a:extLst>
              <a:ext uri="{FF2B5EF4-FFF2-40B4-BE49-F238E27FC236}">
                <a16:creationId xmlns:a16="http://schemas.microsoft.com/office/drawing/2014/main" id="{355579CD-45B2-48A4-8FD0-D6389D7CB4A8}"/>
              </a:ext>
            </a:extLst>
          </p:cNvPr>
          <p:cNvSpPr txBox="1"/>
          <p:nvPr/>
        </p:nvSpPr>
        <p:spPr>
          <a:xfrm>
            <a:off x="11294" y="1646581"/>
            <a:ext cx="4894658" cy="4832092"/>
          </a:xfrm>
          <a:prstGeom prst="rect">
            <a:avLst/>
          </a:prstGeom>
          <a:noFill/>
        </p:spPr>
        <p:txBody>
          <a:bodyPr wrap="square" numCol="1" rtlCol="0" anchor="ctr">
            <a:spAutoFit/>
          </a:bodyPr>
          <a:lstStyle/>
          <a:p>
            <a:pPr marL="177800" algn="just">
              <a:buClr>
                <a:srgbClr val="FF0000"/>
              </a:buClr>
            </a:pPr>
            <a:r>
              <a:rPr lang="tr-TR" sz="2200" b="1" i="1" u="sng" dirty="0">
                <a:solidFill>
                  <a:schemeClr val="tx1">
                    <a:lumMod val="65000"/>
                    <a:lumOff val="35000"/>
                  </a:schemeClr>
                </a:solidFill>
                <a:latin typeface="+mj-lt"/>
                <a:cs typeface="Calibri Light" panose="020F0302020204030204" pitchFamily="34" charset="0"/>
              </a:rPr>
              <a:t>Afet Önlem Modülü</a:t>
            </a:r>
            <a:r>
              <a:rPr lang="tr-TR" sz="2200" b="1" u="sng" dirty="0">
                <a:solidFill>
                  <a:schemeClr val="tx1">
                    <a:lumMod val="65000"/>
                    <a:lumOff val="35000"/>
                  </a:schemeClr>
                </a:solidFill>
                <a:latin typeface="+mj-lt"/>
                <a:cs typeface="Calibri Light" panose="020F0302020204030204" pitchFamily="34" charset="0"/>
              </a:rPr>
              <a:t> </a:t>
            </a:r>
            <a:r>
              <a:rPr lang="tr-TR" sz="2200" b="1" dirty="0">
                <a:solidFill>
                  <a:schemeClr val="tx1">
                    <a:lumMod val="65000"/>
                    <a:lumOff val="35000"/>
                  </a:schemeClr>
                </a:solidFill>
                <a:latin typeface="+mj-lt"/>
                <a:cs typeface="Calibri Light" panose="020F0302020204030204" pitchFamily="34" charset="0"/>
              </a:rPr>
              <a:t>vasıtasıyla; dere yatağı güzergahlarında yer alan ve taşkın riski altında bulunan riskli yapıların belirlenmesi amaçlanmaktadır. Bu tür binaların geometrik özellikleri, su kaynağına olan mesafesi ve kot farkı, taşınmazın nitelik ve nicelik bilgilerinin veri girişlerinin yapılmasıyla tespit formu doldurulmaktadır. Yapılan tespitlerin coğrafi bölgelere göre sınıflandırması, harita üzerinde görüntülenebilmesi, listeme ve raporlama gibi kabiliyetlere sahiptir.  </a:t>
            </a:r>
          </a:p>
        </p:txBody>
      </p:sp>
      <p:pic>
        <p:nvPicPr>
          <p:cNvPr id="8" name="Resim 7"/>
          <p:cNvPicPr>
            <a:picLocks noChangeAspect="1"/>
          </p:cNvPicPr>
          <p:nvPr/>
        </p:nvPicPr>
        <p:blipFill>
          <a:blip r:embed="rId5"/>
          <a:stretch>
            <a:fillRect/>
          </a:stretch>
        </p:blipFill>
        <p:spPr>
          <a:xfrm>
            <a:off x="9552384" y="1639032"/>
            <a:ext cx="2181529" cy="2972215"/>
          </a:xfrm>
          <a:prstGeom prst="rect">
            <a:avLst/>
          </a:prstGeom>
        </p:spPr>
        <p:style>
          <a:lnRef idx="2">
            <a:schemeClr val="dk1"/>
          </a:lnRef>
          <a:fillRef idx="1">
            <a:schemeClr val="lt1"/>
          </a:fillRef>
          <a:effectRef idx="0">
            <a:schemeClr val="dk1"/>
          </a:effectRef>
          <a:fontRef idx="minor">
            <a:schemeClr val="dk1"/>
          </a:fontRef>
        </p:style>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9896" y="1596279"/>
            <a:ext cx="3384377" cy="4940893"/>
          </a:xfrm>
          <a:prstGeom prst="rect">
            <a:avLst/>
          </a:prstGeom>
        </p:spPr>
      </p:pic>
      <p:sp>
        <p:nvSpPr>
          <p:cNvPr id="11"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11</a:t>
            </a:r>
          </a:p>
        </p:txBody>
      </p:sp>
    </p:spTree>
    <p:extLst>
      <p:ext uri="{BB962C8B-B14F-4D97-AF65-F5344CB8AC3E}">
        <p14:creationId xmlns:p14="http://schemas.microsoft.com/office/powerpoint/2010/main" val="3909436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6955778" y="548680"/>
            <a:ext cx="4913013" cy="461665"/>
          </a:xfrm>
          <a:prstGeom prst="rect">
            <a:avLst/>
          </a:prstGeom>
        </p:spPr>
        <p:txBody>
          <a:bodyPr wrap="none">
            <a:spAutoFit/>
          </a:bodyPr>
          <a:lstStyle/>
          <a:p>
            <a:pPr algn="ctr"/>
            <a:r>
              <a:rPr lang="tr-TR" sz="2400" b="1" u="sng" dirty="0">
                <a:solidFill>
                  <a:schemeClr val="bg1"/>
                </a:solidFill>
                <a:latin typeface="+mj-lt"/>
              </a:rPr>
              <a:t>AFET KOORDİNASYON BİLGİ SİSTEMİ</a:t>
            </a:r>
          </a:p>
        </p:txBody>
      </p:sp>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 y="1595944"/>
            <a:ext cx="11868791" cy="923330"/>
          </a:xfrm>
          <a:prstGeom prst="rect">
            <a:avLst/>
          </a:prstGeom>
          <a:noFill/>
        </p:spPr>
        <p:txBody>
          <a:bodyPr wrap="square" rtlCol="0">
            <a:spAutoFit/>
          </a:bodyPr>
          <a:lstStyle/>
          <a:p>
            <a:pPr marL="457200" indent="-279400" algn="just">
              <a:buFont typeface="Arial" panose="020B0604020202020204" pitchFamily="34" charset="0"/>
              <a:buChar char="•"/>
            </a:pPr>
            <a:r>
              <a:rPr lang="tr-TR" b="1" i="1" u="sng" dirty="0">
                <a:solidFill>
                  <a:schemeClr val="tx1">
                    <a:lumMod val="65000"/>
                    <a:lumOff val="35000"/>
                  </a:schemeClr>
                </a:solidFill>
                <a:latin typeface="+mj-lt"/>
                <a:cs typeface="Calibri Light" panose="020F0302020204030204" pitchFamily="34" charset="0"/>
              </a:rPr>
              <a:t>Envanter Kayıt Modülünde </a:t>
            </a:r>
            <a:r>
              <a:rPr lang="tr-TR" b="1" dirty="0">
                <a:solidFill>
                  <a:schemeClr val="tx1">
                    <a:lumMod val="65000"/>
                    <a:lumOff val="35000"/>
                  </a:schemeClr>
                </a:solidFill>
                <a:latin typeface="+mj-lt"/>
                <a:cs typeface="Calibri Light" panose="020F0302020204030204" pitchFamily="34" charset="0"/>
              </a:rPr>
              <a:t>hasar tespit çalışmalarında kullanılan tablet cihazları, bilgisayar ve sarf malzemeleri ile mobil laboratuvar aracında kullanılan (MOLAB)  test ve deney cihazları ve bina takip sisteminde kullanılan  araç, gereç ve cihazlara dair envanter kayıtları tutulabilmektedir.</a:t>
            </a:r>
          </a:p>
        </p:txBody>
      </p:sp>
      <p:sp>
        <p:nvSpPr>
          <p:cNvPr id="13"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12</a:t>
            </a:r>
          </a:p>
        </p:txBody>
      </p:sp>
      <p:pic>
        <p:nvPicPr>
          <p:cNvPr id="8" name="Resim 7"/>
          <p:cNvPicPr>
            <a:picLocks noChangeAspect="1"/>
          </p:cNvPicPr>
          <p:nvPr/>
        </p:nvPicPr>
        <p:blipFill>
          <a:blip r:embed="rId5"/>
          <a:stretch>
            <a:fillRect/>
          </a:stretch>
        </p:blipFill>
        <p:spPr>
          <a:xfrm>
            <a:off x="298582" y="2594644"/>
            <a:ext cx="11458957" cy="3855329"/>
          </a:xfrm>
          <a:prstGeom prst="rect">
            <a:avLst/>
          </a:prstGeom>
        </p:spPr>
      </p:pic>
    </p:spTree>
    <p:extLst>
      <p:ext uri="{BB962C8B-B14F-4D97-AF65-F5344CB8AC3E}">
        <p14:creationId xmlns:p14="http://schemas.microsoft.com/office/powerpoint/2010/main" val="126712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6955778" y="548680"/>
            <a:ext cx="4913013" cy="461665"/>
          </a:xfrm>
          <a:prstGeom prst="rect">
            <a:avLst/>
          </a:prstGeom>
        </p:spPr>
        <p:txBody>
          <a:bodyPr wrap="none">
            <a:spAutoFit/>
          </a:bodyPr>
          <a:lstStyle/>
          <a:p>
            <a:pPr algn="ctr"/>
            <a:r>
              <a:rPr lang="tr-TR" sz="2400" b="1" u="sng" dirty="0">
                <a:solidFill>
                  <a:schemeClr val="bg1"/>
                </a:solidFill>
                <a:latin typeface="+mj-lt"/>
              </a:rPr>
              <a:t>AFET KOORDİNASYON BİLGİ SİSTEMİ</a:t>
            </a:r>
          </a:p>
        </p:txBody>
      </p:sp>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 y="1595944"/>
            <a:ext cx="6672063" cy="4801314"/>
          </a:xfrm>
          <a:prstGeom prst="rect">
            <a:avLst/>
          </a:prstGeom>
          <a:noFill/>
        </p:spPr>
        <p:txBody>
          <a:bodyPr wrap="square" rtlCol="0">
            <a:spAutoFit/>
          </a:bodyPr>
          <a:lstStyle/>
          <a:p>
            <a:pPr marL="457200" indent="-279400" algn="just">
              <a:buFont typeface="Arial" panose="020B0604020202020204" pitchFamily="34" charset="0"/>
              <a:buChar char="•"/>
            </a:pPr>
            <a:r>
              <a:rPr lang="tr-TR" b="1" i="1" u="sng" dirty="0">
                <a:solidFill>
                  <a:schemeClr val="tx1">
                    <a:lumMod val="65000"/>
                    <a:lumOff val="35000"/>
                  </a:schemeClr>
                </a:solidFill>
                <a:latin typeface="+mj-lt"/>
                <a:cs typeface="Calibri Light" panose="020F0302020204030204" pitchFamily="34" charset="0"/>
              </a:rPr>
              <a:t>Dava Takip Modülü </a:t>
            </a:r>
            <a:r>
              <a:rPr lang="tr-TR" b="1" dirty="0">
                <a:solidFill>
                  <a:schemeClr val="tx1">
                    <a:lumMod val="65000"/>
                    <a:lumOff val="35000"/>
                  </a:schemeClr>
                </a:solidFill>
                <a:latin typeface="+mj-lt"/>
                <a:cs typeface="Calibri Light" panose="020F0302020204030204" pitchFamily="34" charset="0"/>
              </a:rPr>
              <a:t>ile hasar tespit çalışmaları sonucu dava konusu edilen taşınmazlara ilişkin dava dosyası bilgileri, süreçleri ve verilen kararların sisteme yüklenebilmesine olanak sağlamaktadır. </a:t>
            </a:r>
          </a:p>
          <a:p>
            <a:pPr marL="457200" indent="-279400" algn="just">
              <a:buFont typeface="Arial" panose="020B0604020202020204" pitchFamily="34" charset="0"/>
              <a:buChar char="•"/>
            </a:pPr>
            <a:r>
              <a:rPr lang="tr-TR" b="1" dirty="0">
                <a:solidFill>
                  <a:schemeClr val="tx1">
                    <a:lumMod val="65000"/>
                    <a:lumOff val="35000"/>
                  </a:schemeClr>
                </a:solidFill>
                <a:latin typeface="+mj-lt"/>
                <a:cs typeface="Calibri Light" panose="020F0302020204030204" pitchFamily="34" charset="0"/>
              </a:rPr>
              <a:t>Bilindiği üzere idarelerin, mahkeme kararlarının icaplarına göre kararın tebliğinden itibaren 30 gün içerisinde işlem tesis etmesi yasal bir zorunluluk olup, aksi bir davranışın kişiler nezdinde görevi kötüye kullanma, kurumlar nezdinde ise ağır hizmet kusuru fiilinden sorumlu tutulma ihtimaliyle karşı karşıya kalınabilmektedir. </a:t>
            </a:r>
          </a:p>
          <a:p>
            <a:pPr marL="457200" indent="-279400" algn="just">
              <a:buFont typeface="Arial" panose="020B0604020202020204" pitchFamily="34" charset="0"/>
              <a:buChar char="•"/>
            </a:pPr>
            <a:r>
              <a:rPr lang="tr-TR" b="1" dirty="0">
                <a:solidFill>
                  <a:schemeClr val="tx1">
                    <a:lumMod val="65000"/>
                    <a:lumOff val="35000"/>
                  </a:schemeClr>
                </a:solidFill>
                <a:latin typeface="+mj-lt"/>
                <a:cs typeface="Calibri Light" panose="020F0302020204030204" pitchFamily="34" charset="0"/>
              </a:rPr>
              <a:t>Bu amaçla mahkeme süreçlerinin anlık takibinin yapılabilmesi ve ilgili paydaşlarla da veri paylaşımının daha sağlıklı ve süratli bir şekilde yapılabilmesi adına ilgili kararlarda hükme esas gerekçede hasar durumu belirtilmesi durumunda hasar seviyesinin sisteme giriş yapılması, yeniden tespit yapılması gerektiği durumlarda ise mahkeme tespiti yapılması gerekmektedir.</a:t>
            </a:r>
          </a:p>
        </p:txBody>
      </p:sp>
      <p:sp>
        <p:nvSpPr>
          <p:cNvPr id="13" name="AutoShape 2" descr="blob:https://web.whatsapp.com/ec73ddd4-215f-4c17-9a2f-743b253dde6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AutoShape 4" descr="blob:https://web.whatsapp.com/ec73ddd4-215f-4c17-9a2f-743b253dde6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p:cNvPicPr>
            <a:picLocks noChangeAspect="1"/>
          </p:cNvPicPr>
          <p:nvPr/>
        </p:nvPicPr>
        <p:blipFill>
          <a:blip r:embed="rId5"/>
          <a:stretch>
            <a:fillRect/>
          </a:stretch>
        </p:blipFill>
        <p:spPr>
          <a:xfrm>
            <a:off x="6711984" y="1700808"/>
            <a:ext cx="5400600" cy="4680520"/>
          </a:xfrm>
          <a:prstGeom prst="rect">
            <a:avLst/>
          </a:prstGeom>
        </p:spPr>
      </p:pic>
      <p:sp>
        <p:nvSpPr>
          <p:cNvPr id="12"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13</a:t>
            </a:r>
          </a:p>
        </p:txBody>
      </p:sp>
    </p:spTree>
    <p:extLst>
      <p:ext uri="{BB962C8B-B14F-4D97-AF65-F5344CB8AC3E}">
        <p14:creationId xmlns:p14="http://schemas.microsoft.com/office/powerpoint/2010/main" val="120532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6955778" y="548680"/>
            <a:ext cx="4913013" cy="461665"/>
          </a:xfrm>
          <a:prstGeom prst="rect">
            <a:avLst/>
          </a:prstGeom>
        </p:spPr>
        <p:txBody>
          <a:bodyPr wrap="none">
            <a:spAutoFit/>
          </a:bodyPr>
          <a:lstStyle/>
          <a:p>
            <a:pPr algn="ctr"/>
            <a:r>
              <a:rPr lang="tr-TR" sz="2400" b="1" u="sng" dirty="0">
                <a:solidFill>
                  <a:schemeClr val="bg1"/>
                </a:solidFill>
                <a:latin typeface="+mj-lt"/>
              </a:rPr>
              <a:t>AFET KOORDİNASYON BİLGİ SİSTEMİ</a:t>
            </a:r>
          </a:p>
        </p:txBody>
      </p:sp>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0" y="1595944"/>
            <a:ext cx="5663952" cy="5078313"/>
          </a:xfrm>
          <a:prstGeom prst="rect">
            <a:avLst/>
          </a:prstGeom>
          <a:noFill/>
        </p:spPr>
        <p:txBody>
          <a:bodyPr wrap="square" rtlCol="0">
            <a:spAutoFit/>
          </a:bodyPr>
          <a:lstStyle/>
          <a:p>
            <a:pPr marL="457200" indent="-279400" algn="just">
              <a:buFont typeface="Arial" panose="020B0604020202020204" pitchFamily="34" charset="0"/>
              <a:buChar char="•"/>
            </a:pPr>
            <a:r>
              <a:rPr lang="tr-TR" b="1" i="1" u="sng" dirty="0">
                <a:solidFill>
                  <a:schemeClr val="tx1">
                    <a:lumMod val="65000"/>
                    <a:lumOff val="35000"/>
                  </a:schemeClr>
                </a:solidFill>
                <a:latin typeface="+mj-lt"/>
                <a:cs typeface="Calibri Light" panose="020F0302020204030204" pitchFamily="34" charset="0"/>
              </a:rPr>
              <a:t>Hasar Tespit Modülü </a:t>
            </a:r>
            <a:r>
              <a:rPr lang="tr-TR" b="1" dirty="0">
                <a:solidFill>
                  <a:schemeClr val="tx1">
                    <a:lumMod val="65000"/>
                    <a:lumOff val="35000"/>
                  </a:schemeClr>
                </a:solidFill>
                <a:latin typeface="+mj-lt"/>
                <a:cs typeface="Calibri Light" panose="020F0302020204030204" pitchFamily="34" charset="0"/>
              </a:rPr>
              <a:t>muhtemel afetler öncesi hazırlık çalışmaları, meydana gelen afetler sonrası ise hasar tespit iş ve işlemlerinin yürütülmesine olanak sağlayan modüldür.</a:t>
            </a:r>
          </a:p>
          <a:p>
            <a:pPr marL="457200" indent="-279400" algn="just">
              <a:buFont typeface="Arial" panose="020B0604020202020204" pitchFamily="34" charset="0"/>
              <a:buChar char="•"/>
            </a:pPr>
            <a:r>
              <a:rPr lang="tr-TR" b="1" dirty="0">
                <a:solidFill>
                  <a:schemeClr val="tx1">
                    <a:lumMod val="65000"/>
                    <a:lumOff val="35000"/>
                  </a:schemeClr>
                </a:solidFill>
                <a:latin typeface="+mj-lt"/>
                <a:cs typeface="Calibri Light" panose="020F0302020204030204" pitchFamily="34" charset="0"/>
              </a:rPr>
              <a:t>Bu amaçla meydana gelen afet olayları sonrasında AFAD Başkanlığı AYDES sisteminden elde edilen afet olayının afet koordinasyon bilgi sistemine tanımlanması, afetten etkilenen bölgelerde tespit yapılacak bölgelerin belirlenmesi amacıyla görev alanlarının çizilmesi, görevi yerine getirecek fen kurullarının teşkil edilmesi, ilgili görev alanına görev ataması yapılmak suretiyle oluşabilecek mükerrer tespitlerin ve veri güvenliğinin sağlanması, hasar tespit yazılımının bulunduğu mobil cihazlara ilgili personellere ait TC kimlik numaraları ve ilgili görev kodu ile giriş sağlandıktan sonra gerekli tüm verilerin hasar tespit yazılımına indirilmesi sonrasında sahada hasar tespit çalışmaları yürütülebilmektedir.</a:t>
            </a:r>
          </a:p>
        </p:txBody>
      </p:sp>
      <p:pic>
        <p:nvPicPr>
          <p:cNvPr id="7" name="Resim 6"/>
          <p:cNvPicPr>
            <a:picLocks noChangeAspect="1"/>
          </p:cNvPicPr>
          <p:nvPr/>
        </p:nvPicPr>
        <p:blipFill>
          <a:blip r:embed="rId5"/>
          <a:stretch>
            <a:fillRect/>
          </a:stretch>
        </p:blipFill>
        <p:spPr>
          <a:xfrm>
            <a:off x="5735960" y="1729317"/>
            <a:ext cx="6297034" cy="4796027"/>
          </a:xfrm>
          <a:prstGeom prst="rect">
            <a:avLst/>
          </a:prstGeom>
        </p:spPr>
      </p:pic>
      <p:sp>
        <p:nvSpPr>
          <p:cNvPr id="9"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14</a:t>
            </a:r>
          </a:p>
        </p:txBody>
      </p:sp>
    </p:spTree>
    <p:extLst>
      <p:ext uri="{BB962C8B-B14F-4D97-AF65-F5344CB8AC3E}">
        <p14:creationId xmlns:p14="http://schemas.microsoft.com/office/powerpoint/2010/main" val="4080659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6223781" y="548997"/>
            <a:ext cx="4932761" cy="461665"/>
          </a:xfrm>
          <a:prstGeom prst="rect">
            <a:avLst/>
          </a:prstGeom>
        </p:spPr>
        <p:txBody>
          <a:bodyPr wrap="none">
            <a:spAutoFit/>
          </a:bodyPr>
          <a:lstStyle/>
          <a:p>
            <a:pPr marL="177800" algn="just">
              <a:buClr>
                <a:srgbClr val="FF0000"/>
              </a:buClr>
            </a:pPr>
            <a:r>
              <a:rPr lang="tr-TR" sz="2400" b="1" dirty="0">
                <a:solidFill>
                  <a:schemeClr val="bg1"/>
                </a:solidFill>
                <a:latin typeface="+mj-lt"/>
                <a:cs typeface="Calibri Light" panose="020F0302020204030204" pitchFamily="34" charset="0"/>
              </a:rPr>
              <a:t>HASAR TESPİT MODÜLÜ MENÜLERİ</a:t>
            </a:r>
          </a:p>
        </p:txBody>
      </p:sp>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 y="1380500"/>
            <a:ext cx="12072664" cy="830997"/>
          </a:xfrm>
          <a:prstGeom prst="rect">
            <a:avLst/>
          </a:prstGeom>
          <a:noFill/>
        </p:spPr>
        <p:txBody>
          <a:bodyPr wrap="square" rtlCol="0">
            <a:spAutoFit/>
          </a:bodyPr>
          <a:lstStyle/>
          <a:p>
            <a:pPr marL="177800" algn="just">
              <a:buClr>
                <a:srgbClr val="FF0000"/>
              </a:buClr>
            </a:pPr>
            <a:r>
              <a:rPr lang="tr-TR" sz="2400" b="1" i="1" dirty="0">
                <a:solidFill>
                  <a:schemeClr val="tx1">
                    <a:lumMod val="65000"/>
                    <a:lumOff val="35000"/>
                  </a:schemeClr>
                </a:solidFill>
                <a:latin typeface="+mj-lt"/>
                <a:cs typeface="Calibri Light" panose="020F0302020204030204" pitchFamily="34" charset="0"/>
              </a:rPr>
              <a:t>İzleme ekranı</a:t>
            </a:r>
            <a:r>
              <a:rPr lang="tr-TR" sz="2400" b="1" dirty="0">
                <a:solidFill>
                  <a:schemeClr val="tx1">
                    <a:lumMod val="65000"/>
                    <a:lumOff val="35000"/>
                  </a:schemeClr>
                </a:solidFill>
                <a:latin typeface="+mj-lt"/>
                <a:cs typeface="Calibri Light" panose="020F0302020204030204" pitchFamily="34" charset="0"/>
              </a:rPr>
              <a:t>; Sisteme aktarımı tamamlanan hasar tespit verilerinin tablo halinde icmalinin görüntülenebildiği menüdür. </a:t>
            </a:r>
          </a:p>
        </p:txBody>
      </p:sp>
      <p:sp>
        <p:nvSpPr>
          <p:cNvPr id="12"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15</a:t>
            </a:r>
          </a:p>
        </p:txBody>
      </p:sp>
      <p:pic>
        <p:nvPicPr>
          <p:cNvPr id="2" name="Resim 1"/>
          <p:cNvPicPr>
            <a:picLocks noChangeAspect="1"/>
          </p:cNvPicPr>
          <p:nvPr/>
        </p:nvPicPr>
        <p:blipFill>
          <a:blip r:embed="rId5"/>
          <a:stretch>
            <a:fillRect/>
          </a:stretch>
        </p:blipFill>
        <p:spPr>
          <a:xfrm>
            <a:off x="155575" y="2159876"/>
            <a:ext cx="11964571" cy="4403056"/>
          </a:xfrm>
          <a:prstGeom prst="rect">
            <a:avLst/>
          </a:prstGeom>
        </p:spPr>
      </p:pic>
    </p:spTree>
    <p:extLst>
      <p:ext uri="{BB962C8B-B14F-4D97-AF65-F5344CB8AC3E}">
        <p14:creationId xmlns:p14="http://schemas.microsoft.com/office/powerpoint/2010/main" val="3279182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0" y="1595944"/>
            <a:ext cx="11928648" cy="1200329"/>
          </a:xfrm>
          <a:prstGeom prst="rect">
            <a:avLst/>
          </a:prstGeom>
          <a:noFill/>
        </p:spPr>
        <p:txBody>
          <a:bodyPr wrap="square" rtlCol="0">
            <a:spAutoFit/>
          </a:bodyPr>
          <a:lstStyle/>
          <a:p>
            <a:pPr marL="177800" algn="just">
              <a:buClr>
                <a:srgbClr val="FF0000"/>
              </a:buClr>
            </a:pPr>
            <a:r>
              <a:rPr lang="tr-TR" sz="2400" b="1" dirty="0">
                <a:solidFill>
                  <a:schemeClr val="tx1">
                    <a:lumMod val="65000"/>
                    <a:lumOff val="35000"/>
                  </a:schemeClr>
                </a:solidFill>
                <a:latin typeface="+mj-lt"/>
                <a:cs typeface="Calibri Light" panose="020F0302020204030204" pitchFamily="34" charset="0"/>
              </a:rPr>
              <a:t>Haritalar alt menüsü; sisteme aktarılan hasar tespit verilerinin ortofoto haritalar üzerinde, noktasal yada poligonal hasar durumlarının, renk skalasına göre renklendirilerek görüntülenebilmesini sağlayan menüdür.</a:t>
            </a:r>
          </a:p>
        </p:txBody>
      </p:sp>
      <p:pic>
        <p:nvPicPr>
          <p:cNvPr id="8" name="Resim 7"/>
          <p:cNvPicPr>
            <a:picLocks noChangeAspect="1"/>
          </p:cNvPicPr>
          <p:nvPr/>
        </p:nvPicPr>
        <p:blipFill>
          <a:blip r:embed="rId5"/>
          <a:stretch>
            <a:fillRect/>
          </a:stretch>
        </p:blipFill>
        <p:spPr>
          <a:xfrm>
            <a:off x="10051459" y="3501008"/>
            <a:ext cx="1929513" cy="2658040"/>
          </a:xfrm>
          <a:prstGeom prst="rect">
            <a:avLst/>
          </a:prstGeom>
        </p:spPr>
      </p:pic>
      <p:pic>
        <p:nvPicPr>
          <p:cNvPr id="12" name="Resim 11"/>
          <p:cNvPicPr>
            <a:picLocks noChangeAspect="1"/>
          </p:cNvPicPr>
          <p:nvPr/>
        </p:nvPicPr>
        <p:blipFill>
          <a:blip r:embed="rId6"/>
          <a:stretch>
            <a:fillRect/>
          </a:stretch>
        </p:blipFill>
        <p:spPr>
          <a:xfrm>
            <a:off x="148723" y="3501008"/>
            <a:ext cx="3787037" cy="2664296"/>
          </a:xfrm>
          <a:prstGeom prst="rect">
            <a:avLst/>
          </a:prstGeom>
        </p:spPr>
      </p:pic>
      <p:sp>
        <p:nvSpPr>
          <p:cNvPr id="13" name="AutoShape 2" descr="blob:https://web.whatsapp.com/ec73ddd4-215f-4c17-9a2f-743b253dde6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AutoShape 4" descr="blob:https://web.whatsapp.com/ec73ddd4-215f-4c17-9a2f-743b253dde6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5" name="Resi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0126" y="3501008"/>
            <a:ext cx="5826967" cy="2658040"/>
          </a:xfrm>
          <a:prstGeom prst="rect">
            <a:avLst/>
          </a:prstGeom>
        </p:spPr>
      </p:pic>
      <p:sp>
        <p:nvSpPr>
          <p:cNvPr id="16" name="Dikdörtgen 15"/>
          <p:cNvSpPr/>
          <p:nvPr/>
        </p:nvSpPr>
        <p:spPr>
          <a:xfrm>
            <a:off x="6223781" y="548997"/>
            <a:ext cx="4932761" cy="461665"/>
          </a:xfrm>
          <a:prstGeom prst="rect">
            <a:avLst/>
          </a:prstGeom>
        </p:spPr>
        <p:txBody>
          <a:bodyPr wrap="none">
            <a:spAutoFit/>
          </a:bodyPr>
          <a:lstStyle/>
          <a:p>
            <a:pPr marL="177800" algn="just">
              <a:buClr>
                <a:srgbClr val="FF0000"/>
              </a:buClr>
            </a:pPr>
            <a:r>
              <a:rPr lang="tr-TR" sz="2400" b="1" dirty="0">
                <a:solidFill>
                  <a:schemeClr val="bg1"/>
                </a:solidFill>
                <a:latin typeface="+mj-lt"/>
                <a:cs typeface="Calibri Light" panose="020F0302020204030204" pitchFamily="34" charset="0"/>
              </a:rPr>
              <a:t>HASAR TESPİT MODÜLÜ MENÜLERİ</a:t>
            </a:r>
          </a:p>
        </p:txBody>
      </p:sp>
      <p:sp>
        <p:nvSpPr>
          <p:cNvPr id="17"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16</a:t>
            </a:r>
          </a:p>
        </p:txBody>
      </p:sp>
    </p:spTree>
    <p:extLst>
      <p:ext uri="{BB962C8B-B14F-4D97-AF65-F5344CB8AC3E}">
        <p14:creationId xmlns:p14="http://schemas.microsoft.com/office/powerpoint/2010/main" val="24940115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0" y="1595944"/>
            <a:ext cx="11496600" cy="1200329"/>
          </a:xfrm>
          <a:prstGeom prst="rect">
            <a:avLst/>
          </a:prstGeom>
          <a:noFill/>
        </p:spPr>
        <p:txBody>
          <a:bodyPr wrap="square" rtlCol="0">
            <a:spAutoFit/>
          </a:bodyPr>
          <a:lstStyle/>
          <a:p>
            <a:pPr marL="177800" algn="just">
              <a:buClr>
                <a:srgbClr val="FF0000"/>
              </a:buClr>
            </a:pPr>
            <a:r>
              <a:rPr lang="tr-TR" sz="2400" b="1" i="1" dirty="0">
                <a:solidFill>
                  <a:schemeClr val="tx1">
                    <a:lumMod val="65000"/>
                    <a:lumOff val="35000"/>
                  </a:schemeClr>
                </a:solidFill>
                <a:latin typeface="+mj-lt"/>
                <a:cs typeface="Calibri Light" panose="020F0302020204030204" pitchFamily="34" charset="0"/>
              </a:rPr>
              <a:t>Görev Alanları</a:t>
            </a:r>
            <a:r>
              <a:rPr lang="tr-TR" sz="2400" b="1" dirty="0">
                <a:solidFill>
                  <a:schemeClr val="tx1">
                    <a:lumMod val="65000"/>
                    <a:lumOff val="35000"/>
                  </a:schemeClr>
                </a:solidFill>
                <a:latin typeface="+mj-lt"/>
                <a:cs typeface="Calibri Light" panose="020F0302020204030204" pitchFamily="34" charset="0"/>
              </a:rPr>
              <a:t>; Hasar tespit çalışmalarında kullanılmak üzere tespit yapılacak alanların </a:t>
            </a:r>
            <a:r>
              <a:rPr lang="tr-TR" sz="2400" b="1" dirty="0">
                <a:solidFill>
                  <a:schemeClr val="tx1">
                    <a:lumMod val="65000"/>
                    <a:lumOff val="35000"/>
                  </a:schemeClr>
                </a:solidFill>
                <a:cs typeface="Calibri Light" panose="020F0302020204030204" pitchFamily="34" charset="0"/>
              </a:rPr>
              <a:t>mahalli idari birimlere göre </a:t>
            </a:r>
            <a:r>
              <a:rPr lang="tr-TR" sz="2400" b="1" dirty="0">
                <a:solidFill>
                  <a:schemeClr val="tx1">
                    <a:lumMod val="65000"/>
                    <a:lumOff val="35000"/>
                  </a:schemeClr>
                </a:solidFill>
                <a:latin typeface="+mj-lt"/>
                <a:cs typeface="Calibri Light" panose="020F0302020204030204" pitchFamily="34" charset="0"/>
              </a:rPr>
              <a:t>bölgeleme yapılan yada daha küçük ölçekte alanların belirlendiği menüdür. </a:t>
            </a:r>
          </a:p>
        </p:txBody>
      </p:sp>
      <p:sp>
        <p:nvSpPr>
          <p:cNvPr id="13" name="AutoShape 2" descr="blob:https://web.whatsapp.com/ec73ddd4-215f-4c17-9a2f-743b253dde6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AutoShape 4" descr="blob:https://web.whatsapp.com/ec73ddd4-215f-4c17-9a2f-743b253dde6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Resim 6"/>
          <p:cNvPicPr>
            <a:picLocks noChangeAspect="1"/>
          </p:cNvPicPr>
          <p:nvPr/>
        </p:nvPicPr>
        <p:blipFill>
          <a:blip r:embed="rId5"/>
          <a:stretch>
            <a:fillRect/>
          </a:stretch>
        </p:blipFill>
        <p:spPr>
          <a:xfrm>
            <a:off x="8626692" y="3501008"/>
            <a:ext cx="2869908" cy="2927088"/>
          </a:xfrm>
          <a:prstGeom prst="rect">
            <a:avLst/>
          </a:prstGeom>
        </p:spPr>
      </p:pic>
      <p:pic>
        <p:nvPicPr>
          <p:cNvPr id="16" name="Resim 15"/>
          <p:cNvPicPr>
            <a:picLocks noChangeAspect="1"/>
          </p:cNvPicPr>
          <p:nvPr/>
        </p:nvPicPr>
        <p:blipFill>
          <a:blip r:embed="rId6"/>
          <a:stretch>
            <a:fillRect/>
          </a:stretch>
        </p:blipFill>
        <p:spPr>
          <a:xfrm>
            <a:off x="307975" y="3501008"/>
            <a:ext cx="3456384" cy="2936836"/>
          </a:xfrm>
          <a:prstGeom prst="rect">
            <a:avLst/>
          </a:prstGeom>
        </p:spPr>
      </p:pic>
      <p:pic>
        <p:nvPicPr>
          <p:cNvPr id="17" name="Resim 16"/>
          <p:cNvPicPr>
            <a:picLocks noChangeAspect="1"/>
          </p:cNvPicPr>
          <p:nvPr/>
        </p:nvPicPr>
        <p:blipFill>
          <a:blip r:embed="rId7"/>
          <a:stretch>
            <a:fillRect/>
          </a:stretch>
        </p:blipFill>
        <p:spPr>
          <a:xfrm>
            <a:off x="4547799" y="3501008"/>
            <a:ext cx="3672408" cy="2936836"/>
          </a:xfrm>
          <a:prstGeom prst="rect">
            <a:avLst/>
          </a:prstGeom>
        </p:spPr>
      </p:pic>
      <p:sp>
        <p:nvSpPr>
          <p:cNvPr id="15" name="Dikdörtgen 14"/>
          <p:cNvSpPr/>
          <p:nvPr/>
        </p:nvSpPr>
        <p:spPr>
          <a:xfrm>
            <a:off x="6223781" y="548997"/>
            <a:ext cx="4932761" cy="461665"/>
          </a:xfrm>
          <a:prstGeom prst="rect">
            <a:avLst/>
          </a:prstGeom>
        </p:spPr>
        <p:txBody>
          <a:bodyPr wrap="none">
            <a:spAutoFit/>
          </a:bodyPr>
          <a:lstStyle/>
          <a:p>
            <a:pPr marL="177800" algn="just">
              <a:buClr>
                <a:srgbClr val="FF0000"/>
              </a:buClr>
            </a:pPr>
            <a:r>
              <a:rPr lang="tr-TR" sz="2400" b="1" dirty="0">
                <a:solidFill>
                  <a:schemeClr val="bg1"/>
                </a:solidFill>
                <a:latin typeface="+mj-lt"/>
                <a:cs typeface="Calibri Light" panose="020F0302020204030204" pitchFamily="34" charset="0"/>
              </a:rPr>
              <a:t>HASAR TESPİT MODÜLÜ MENÜLERİ</a:t>
            </a:r>
          </a:p>
        </p:txBody>
      </p:sp>
      <p:sp>
        <p:nvSpPr>
          <p:cNvPr id="1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17</a:t>
            </a:r>
          </a:p>
        </p:txBody>
      </p:sp>
    </p:spTree>
    <p:extLst>
      <p:ext uri="{BB962C8B-B14F-4D97-AF65-F5344CB8AC3E}">
        <p14:creationId xmlns:p14="http://schemas.microsoft.com/office/powerpoint/2010/main" val="1207859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231730" y="1577168"/>
            <a:ext cx="11196864" cy="4893647"/>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i="0" dirty="0">
                <a:effectLst/>
              </a:rPr>
              <a:t>Türkiye Afet Müdahale Planı (TAMP)</a:t>
            </a:r>
          </a:p>
          <a:p>
            <a:pPr marL="177800" algn="just">
              <a:buClr>
                <a:srgbClr val="FF0000"/>
              </a:buClr>
            </a:pPr>
            <a:endParaRPr lang="tr-TR" sz="2400" b="1" dirty="0">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cs typeface="Calibri Light" panose="020F0302020204030204" pitchFamily="34" charset="0"/>
              </a:rPr>
              <a:t>Kimin Görevi?</a:t>
            </a:r>
          </a:p>
          <a:p>
            <a:pPr marL="177800" algn="just">
              <a:buClr>
                <a:srgbClr val="FF0000"/>
              </a:buClr>
            </a:pPr>
            <a:endParaRPr lang="tr-TR" sz="2400" b="1" dirty="0">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i="1" dirty="0">
                <a:effectLst/>
              </a:rPr>
              <a:t>TAMP; </a:t>
            </a:r>
            <a:r>
              <a:rPr lang="tr-TR" sz="2400" b="1" i="0" dirty="0">
                <a:effectLst/>
              </a:rPr>
              <a:t>ulusal düzeyde 25, yerel düzeyde 23 afet grubu yer almaktadır.</a:t>
            </a:r>
          </a:p>
          <a:p>
            <a:pPr marL="0" marR="0" lvl="0" indent="0" algn="l" defTabSz="914400" rtl="0" eaLnBrk="0" fontAlgn="base" latinLnBrk="0" hangingPunct="0">
              <a:lnSpc>
                <a:spcPct val="100000"/>
              </a:lnSpc>
              <a:spcBef>
                <a:spcPct val="0"/>
              </a:spcBef>
              <a:spcAft>
                <a:spcPct val="0"/>
              </a:spcAft>
              <a:buClrTx/>
              <a:buSzTx/>
              <a:tabLst/>
            </a:pPr>
            <a:endParaRPr kumimoji="0" lang="tr-TR" altLang="tr-TR" sz="2400" b="1" i="0" u="none" strike="noStrike" cap="none" normalizeH="0" baseline="0" dirty="0">
              <a:ln>
                <a:noFill/>
              </a:ln>
              <a:effectLst/>
            </a:endParaRPr>
          </a:p>
          <a:p>
            <a:pPr lvl="0" eaLnBrk="0" fontAlgn="base" hangingPunct="0">
              <a:spcBef>
                <a:spcPct val="0"/>
              </a:spcBef>
              <a:spcAft>
                <a:spcPct val="0"/>
              </a:spcAft>
            </a:pPr>
            <a:r>
              <a:rPr kumimoji="0" lang="tr-TR" altLang="tr-TR" sz="2400" b="1" i="0" u="none" strike="noStrike" cap="none" normalizeH="0" baseline="0" dirty="0">
                <a:ln>
                  <a:noFill/>
                </a:ln>
                <a:effectLst/>
              </a:rPr>
              <a:t>Arama ve Kurtarma, Sağlık, Tahliye, Yerleştirme ve Planlama, Barınma, Beslenme, Güvenlik ve Trafik, Yangın, Haberleşme, Ulaşım altyapısı, Altyapı, Enerji, Çevre, Tehlikeli Maddeler (KBRN), Kimliklendirme ve Defin İşleri, Nakliye, </a:t>
            </a:r>
            <a:r>
              <a:rPr kumimoji="0" lang="tr-TR" altLang="tr-TR" sz="2400" b="1" i="0" u="none" strike="noStrike" cap="none" normalizeH="0" baseline="0" dirty="0">
                <a:ln>
                  <a:noFill/>
                </a:ln>
                <a:effectLst/>
                <a:highlight>
                  <a:srgbClr val="FFFF00"/>
                </a:highlight>
              </a:rPr>
              <a:t>Hasar Tespit, Enkaz Kaldırma,</a:t>
            </a:r>
            <a:r>
              <a:rPr kumimoji="0" lang="tr-TR" altLang="tr-TR" sz="2400" b="1" i="0" u="none" strike="noStrike" cap="none" normalizeH="0" baseline="0" dirty="0">
                <a:ln>
                  <a:noFill/>
                </a:ln>
                <a:effectLst/>
              </a:rPr>
              <a:t> Psikososyal Destek, Hizmet Grupları Lojistiği, Personel, Teledinleme / Medya ve Halkla İlişkiler, Teknik Destek ve İkmal, Tarım, Orman ve Gıda, Hayvan Sağlığı ve Refahı, </a:t>
            </a:r>
            <a:r>
              <a:rPr lang="en-US" sz="2400" b="1" dirty="0"/>
              <a:t>Bilgi Yönetimi, Değerlendirme ve İzleme</a:t>
            </a:r>
            <a:r>
              <a:rPr lang="tr-TR" sz="2400" b="1" dirty="0"/>
              <a:t>…</a:t>
            </a:r>
            <a:endParaRPr kumimoji="0" lang="tr-TR" altLang="tr-TR" sz="2400" b="1" i="0" u="none" strike="noStrike" cap="none" normalizeH="0" baseline="0" dirty="0">
              <a:ln>
                <a:noFill/>
              </a:ln>
              <a:effectLst/>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4</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spTree>
    <p:extLst>
      <p:ext uri="{BB962C8B-B14F-4D97-AF65-F5344CB8AC3E}">
        <p14:creationId xmlns:p14="http://schemas.microsoft.com/office/powerpoint/2010/main" val="3663777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0" y="1595944"/>
            <a:ext cx="8328248" cy="1200329"/>
          </a:xfrm>
          <a:prstGeom prst="rect">
            <a:avLst/>
          </a:prstGeom>
          <a:noFill/>
        </p:spPr>
        <p:txBody>
          <a:bodyPr wrap="square" rtlCol="0">
            <a:spAutoFit/>
          </a:bodyPr>
          <a:lstStyle/>
          <a:p>
            <a:pPr marL="177800" algn="just">
              <a:buClr>
                <a:srgbClr val="FF0000"/>
              </a:buClr>
            </a:pPr>
            <a:r>
              <a:rPr lang="tr-TR" sz="2400" b="1" i="1" dirty="0">
                <a:solidFill>
                  <a:schemeClr val="tx1">
                    <a:lumMod val="65000"/>
                    <a:lumOff val="35000"/>
                  </a:schemeClr>
                </a:solidFill>
                <a:latin typeface="+mj-lt"/>
                <a:cs typeface="Calibri Light" panose="020F0302020204030204" pitchFamily="34" charset="0"/>
              </a:rPr>
              <a:t>Raporlar alt menüsü</a:t>
            </a:r>
            <a:r>
              <a:rPr lang="tr-TR" sz="2400" b="1" dirty="0">
                <a:solidFill>
                  <a:schemeClr val="tx1">
                    <a:lumMod val="65000"/>
                    <a:lumOff val="35000"/>
                  </a:schemeClr>
                </a:solidFill>
                <a:latin typeface="+mj-lt"/>
                <a:cs typeface="Calibri Light" panose="020F0302020204030204" pitchFamily="34" charset="0"/>
              </a:rPr>
              <a:t>; hasar tespit çalışmaları sonucu elde edilen istatistiki bilgilerin belirlenen şablonlara göre detaylı raporlamasının yapıldığı menüdür. </a:t>
            </a:r>
          </a:p>
        </p:txBody>
      </p:sp>
      <p:sp>
        <p:nvSpPr>
          <p:cNvPr id="13" name="AutoShape 2" descr="blob:https://web.whatsapp.com/ec73ddd4-215f-4c17-9a2f-743b253dde6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AutoShape 4" descr="blob:https://web.whatsapp.com/ec73ddd4-215f-4c17-9a2f-743b253dde6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Resim 7"/>
          <p:cNvPicPr>
            <a:picLocks noChangeAspect="1"/>
          </p:cNvPicPr>
          <p:nvPr/>
        </p:nvPicPr>
        <p:blipFill>
          <a:blip r:embed="rId5"/>
          <a:stretch>
            <a:fillRect/>
          </a:stretch>
        </p:blipFill>
        <p:spPr>
          <a:xfrm>
            <a:off x="9103102" y="2888904"/>
            <a:ext cx="2741275" cy="2121088"/>
          </a:xfrm>
          <a:prstGeom prst="rect">
            <a:avLst/>
          </a:prstGeom>
          <a:ln>
            <a:solidFill>
              <a:schemeClr val="tx1"/>
            </a:solidFill>
          </a:ln>
        </p:spPr>
      </p:pic>
      <p:graphicFrame>
        <p:nvGraphicFramePr>
          <p:cNvPr id="18" name="Tablo 17"/>
          <p:cNvGraphicFramePr>
            <a:graphicFrameLocks noGrp="1"/>
          </p:cNvGraphicFramePr>
          <p:nvPr>
            <p:extLst>
              <p:ext uri="{D42A27DB-BD31-4B8C-83A1-F6EECF244321}">
                <p14:modId xmlns:p14="http://schemas.microsoft.com/office/powerpoint/2010/main" val="2596896652"/>
              </p:ext>
            </p:extLst>
          </p:nvPr>
        </p:nvGraphicFramePr>
        <p:xfrm>
          <a:off x="155575" y="2866783"/>
          <a:ext cx="8783389" cy="3712929"/>
        </p:xfrm>
        <a:graphic>
          <a:graphicData uri="http://schemas.openxmlformats.org/drawingml/2006/table">
            <a:tbl>
              <a:tblPr/>
              <a:tblGrid>
                <a:gridCol w="632215">
                  <a:extLst>
                    <a:ext uri="{9D8B030D-6E8A-4147-A177-3AD203B41FA5}">
                      <a16:colId xmlns:a16="http://schemas.microsoft.com/office/drawing/2014/main" val="1569223046"/>
                    </a:ext>
                  </a:extLst>
                </a:gridCol>
                <a:gridCol w="452843">
                  <a:extLst>
                    <a:ext uri="{9D8B030D-6E8A-4147-A177-3AD203B41FA5}">
                      <a16:colId xmlns:a16="http://schemas.microsoft.com/office/drawing/2014/main" val="990806635"/>
                    </a:ext>
                  </a:extLst>
                </a:gridCol>
                <a:gridCol w="452843">
                  <a:extLst>
                    <a:ext uri="{9D8B030D-6E8A-4147-A177-3AD203B41FA5}">
                      <a16:colId xmlns:a16="http://schemas.microsoft.com/office/drawing/2014/main" val="3564390121"/>
                    </a:ext>
                  </a:extLst>
                </a:gridCol>
                <a:gridCol w="452843">
                  <a:extLst>
                    <a:ext uri="{9D8B030D-6E8A-4147-A177-3AD203B41FA5}">
                      <a16:colId xmlns:a16="http://schemas.microsoft.com/office/drawing/2014/main" val="2789547374"/>
                    </a:ext>
                  </a:extLst>
                </a:gridCol>
                <a:gridCol w="452843">
                  <a:extLst>
                    <a:ext uri="{9D8B030D-6E8A-4147-A177-3AD203B41FA5}">
                      <a16:colId xmlns:a16="http://schemas.microsoft.com/office/drawing/2014/main" val="1110074042"/>
                    </a:ext>
                  </a:extLst>
                </a:gridCol>
                <a:gridCol w="452843">
                  <a:extLst>
                    <a:ext uri="{9D8B030D-6E8A-4147-A177-3AD203B41FA5}">
                      <a16:colId xmlns:a16="http://schemas.microsoft.com/office/drawing/2014/main" val="2481864202"/>
                    </a:ext>
                  </a:extLst>
                </a:gridCol>
                <a:gridCol w="452843">
                  <a:extLst>
                    <a:ext uri="{9D8B030D-6E8A-4147-A177-3AD203B41FA5}">
                      <a16:colId xmlns:a16="http://schemas.microsoft.com/office/drawing/2014/main" val="574514991"/>
                    </a:ext>
                  </a:extLst>
                </a:gridCol>
                <a:gridCol w="452843">
                  <a:extLst>
                    <a:ext uri="{9D8B030D-6E8A-4147-A177-3AD203B41FA5}">
                      <a16:colId xmlns:a16="http://schemas.microsoft.com/office/drawing/2014/main" val="2179504370"/>
                    </a:ext>
                  </a:extLst>
                </a:gridCol>
                <a:gridCol w="452843">
                  <a:extLst>
                    <a:ext uri="{9D8B030D-6E8A-4147-A177-3AD203B41FA5}">
                      <a16:colId xmlns:a16="http://schemas.microsoft.com/office/drawing/2014/main" val="2362397210"/>
                    </a:ext>
                  </a:extLst>
                </a:gridCol>
                <a:gridCol w="452843">
                  <a:extLst>
                    <a:ext uri="{9D8B030D-6E8A-4147-A177-3AD203B41FA5}">
                      <a16:colId xmlns:a16="http://schemas.microsoft.com/office/drawing/2014/main" val="2257303778"/>
                    </a:ext>
                  </a:extLst>
                </a:gridCol>
                <a:gridCol w="452843">
                  <a:extLst>
                    <a:ext uri="{9D8B030D-6E8A-4147-A177-3AD203B41FA5}">
                      <a16:colId xmlns:a16="http://schemas.microsoft.com/office/drawing/2014/main" val="173958804"/>
                    </a:ext>
                  </a:extLst>
                </a:gridCol>
                <a:gridCol w="452843">
                  <a:extLst>
                    <a:ext uri="{9D8B030D-6E8A-4147-A177-3AD203B41FA5}">
                      <a16:colId xmlns:a16="http://schemas.microsoft.com/office/drawing/2014/main" val="3096290910"/>
                    </a:ext>
                  </a:extLst>
                </a:gridCol>
                <a:gridCol w="452843">
                  <a:extLst>
                    <a:ext uri="{9D8B030D-6E8A-4147-A177-3AD203B41FA5}">
                      <a16:colId xmlns:a16="http://schemas.microsoft.com/office/drawing/2014/main" val="288259556"/>
                    </a:ext>
                  </a:extLst>
                </a:gridCol>
                <a:gridCol w="452843">
                  <a:extLst>
                    <a:ext uri="{9D8B030D-6E8A-4147-A177-3AD203B41FA5}">
                      <a16:colId xmlns:a16="http://schemas.microsoft.com/office/drawing/2014/main" val="244252477"/>
                    </a:ext>
                  </a:extLst>
                </a:gridCol>
                <a:gridCol w="452843">
                  <a:extLst>
                    <a:ext uri="{9D8B030D-6E8A-4147-A177-3AD203B41FA5}">
                      <a16:colId xmlns:a16="http://schemas.microsoft.com/office/drawing/2014/main" val="2285172002"/>
                    </a:ext>
                  </a:extLst>
                </a:gridCol>
                <a:gridCol w="452843">
                  <a:extLst>
                    <a:ext uri="{9D8B030D-6E8A-4147-A177-3AD203B41FA5}">
                      <a16:colId xmlns:a16="http://schemas.microsoft.com/office/drawing/2014/main" val="3088998897"/>
                    </a:ext>
                  </a:extLst>
                </a:gridCol>
                <a:gridCol w="452843">
                  <a:extLst>
                    <a:ext uri="{9D8B030D-6E8A-4147-A177-3AD203B41FA5}">
                      <a16:colId xmlns:a16="http://schemas.microsoft.com/office/drawing/2014/main" val="2162431772"/>
                    </a:ext>
                  </a:extLst>
                </a:gridCol>
                <a:gridCol w="452843">
                  <a:extLst>
                    <a:ext uri="{9D8B030D-6E8A-4147-A177-3AD203B41FA5}">
                      <a16:colId xmlns:a16="http://schemas.microsoft.com/office/drawing/2014/main" val="3596089780"/>
                    </a:ext>
                  </a:extLst>
                </a:gridCol>
                <a:gridCol w="452843">
                  <a:extLst>
                    <a:ext uri="{9D8B030D-6E8A-4147-A177-3AD203B41FA5}">
                      <a16:colId xmlns:a16="http://schemas.microsoft.com/office/drawing/2014/main" val="1467611714"/>
                    </a:ext>
                  </a:extLst>
                </a:gridCol>
              </a:tblGrid>
              <a:tr h="110206">
                <a:tc rowSpan="3">
                  <a:txBody>
                    <a:bodyPr/>
                    <a:lstStyle/>
                    <a:p>
                      <a:pPr algn="ctr" rtl="0" fontAlgn="ctr"/>
                      <a:r>
                        <a:rPr lang="tr-TR" sz="500" b="1" i="0" u="none" strike="noStrike">
                          <a:solidFill>
                            <a:srgbClr val="000000"/>
                          </a:solidFill>
                          <a:effectLst/>
                          <a:latin typeface="Calibri" panose="020F0502020204030204" pitchFamily="34" charset="0"/>
                        </a:rPr>
                        <a:t>İLÇE</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rowSpan="2" gridSpan="2">
                  <a:txBody>
                    <a:bodyPr/>
                    <a:lstStyle/>
                    <a:p>
                      <a:pPr algn="ctr" rtl="0" fontAlgn="ctr"/>
                      <a:r>
                        <a:rPr lang="tr-TR" sz="500" b="1" i="0" u="none" strike="noStrike">
                          <a:solidFill>
                            <a:srgbClr val="FFFFFF"/>
                          </a:solidFill>
                          <a:effectLst/>
                          <a:latin typeface="Calibri" panose="020F0502020204030204" pitchFamily="34" charset="0"/>
                        </a:rPr>
                        <a:t>YIKIK</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rowSpan="2" hMerge="1">
                  <a:txBody>
                    <a:bodyPr/>
                    <a:lstStyle/>
                    <a:p>
                      <a:endParaRPr lang="tr-TR"/>
                    </a:p>
                  </a:txBody>
                  <a:tcPr/>
                </a:tc>
                <a:tc rowSpan="2" gridSpan="2">
                  <a:txBody>
                    <a:bodyPr/>
                    <a:lstStyle/>
                    <a:p>
                      <a:pPr algn="ctr" rtl="0" fontAlgn="ctr"/>
                      <a:r>
                        <a:rPr lang="tr-TR" sz="500" b="1" i="0" u="none" strike="noStrike">
                          <a:solidFill>
                            <a:srgbClr val="FFFFFF"/>
                          </a:solidFill>
                          <a:effectLst/>
                          <a:latin typeface="Calibri" panose="020F0502020204030204" pitchFamily="34" charset="0"/>
                        </a:rPr>
                        <a:t>ACİL YIKILACAK</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rowSpan="2" hMerge="1">
                  <a:txBody>
                    <a:bodyPr/>
                    <a:lstStyle/>
                    <a:p>
                      <a:endParaRPr lang="tr-TR"/>
                    </a:p>
                  </a:txBody>
                  <a:tcPr/>
                </a:tc>
                <a:tc rowSpan="2" gridSpan="2">
                  <a:txBody>
                    <a:bodyPr/>
                    <a:lstStyle/>
                    <a:p>
                      <a:pPr algn="ctr" rtl="0" fontAlgn="ctr"/>
                      <a:r>
                        <a:rPr lang="tr-TR" sz="500" b="1" i="0" u="none" strike="noStrike">
                          <a:solidFill>
                            <a:srgbClr val="FFFFFF"/>
                          </a:solidFill>
                          <a:effectLst/>
                          <a:latin typeface="Calibri" panose="020F0502020204030204" pitchFamily="34" charset="0"/>
                        </a:rPr>
                        <a:t>AĞIR</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rowSpan="2" hMerge="1">
                  <a:txBody>
                    <a:bodyPr/>
                    <a:lstStyle/>
                    <a:p>
                      <a:endParaRPr lang="tr-TR"/>
                    </a:p>
                  </a:txBody>
                  <a:tcPr/>
                </a:tc>
                <a:tc rowSpan="2" gridSpan="2">
                  <a:txBody>
                    <a:bodyPr/>
                    <a:lstStyle/>
                    <a:p>
                      <a:pPr algn="ctr" rtl="0" fontAlgn="ctr"/>
                      <a:r>
                        <a:rPr lang="tr-TR" sz="500" b="1" i="0" u="none" strike="noStrike">
                          <a:solidFill>
                            <a:srgbClr val="000000"/>
                          </a:solidFill>
                          <a:effectLst/>
                          <a:latin typeface="Calibri" panose="020F0502020204030204" pitchFamily="34" charset="0"/>
                        </a:rPr>
                        <a:t>ORTA</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D7D31"/>
                    </a:solidFill>
                  </a:tcPr>
                </a:tc>
                <a:tc rowSpan="2" hMerge="1">
                  <a:txBody>
                    <a:bodyPr/>
                    <a:lstStyle/>
                    <a:p>
                      <a:endParaRPr lang="tr-TR"/>
                    </a:p>
                  </a:txBody>
                  <a:tcPr/>
                </a:tc>
                <a:tc rowSpan="2" gridSpan="2">
                  <a:txBody>
                    <a:bodyPr/>
                    <a:lstStyle/>
                    <a:p>
                      <a:pPr algn="ctr" rtl="0" fontAlgn="ctr"/>
                      <a:r>
                        <a:rPr lang="tr-TR" sz="500" b="1" i="0" u="none" strike="noStrike">
                          <a:solidFill>
                            <a:srgbClr val="000000"/>
                          </a:solidFill>
                          <a:effectLst/>
                          <a:latin typeface="Calibri" panose="020F0502020204030204" pitchFamily="34" charset="0"/>
                        </a:rPr>
                        <a:t>AZ HASARLI</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rowSpan="2" hMerge="1">
                  <a:txBody>
                    <a:bodyPr/>
                    <a:lstStyle/>
                    <a:p>
                      <a:endParaRPr lang="tr-TR"/>
                    </a:p>
                  </a:txBody>
                  <a:tcPr/>
                </a:tc>
                <a:tc rowSpan="2" gridSpan="2">
                  <a:txBody>
                    <a:bodyPr/>
                    <a:lstStyle/>
                    <a:p>
                      <a:pPr algn="ctr" rtl="0" fontAlgn="ctr"/>
                      <a:r>
                        <a:rPr lang="tr-TR" sz="500" b="1" i="0" u="none" strike="noStrike">
                          <a:solidFill>
                            <a:srgbClr val="000000"/>
                          </a:solidFill>
                          <a:effectLst/>
                          <a:latin typeface="Calibri" panose="020F0502020204030204" pitchFamily="34" charset="0"/>
                        </a:rPr>
                        <a:t>HASARSIZ</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AD47"/>
                    </a:solidFill>
                  </a:tcPr>
                </a:tc>
                <a:tc rowSpan="2" hMerge="1">
                  <a:txBody>
                    <a:bodyPr/>
                    <a:lstStyle/>
                    <a:p>
                      <a:endParaRPr lang="tr-TR"/>
                    </a:p>
                  </a:txBody>
                  <a:tcPr/>
                </a:tc>
                <a:tc rowSpan="2" gridSpan="2">
                  <a:txBody>
                    <a:bodyPr/>
                    <a:lstStyle/>
                    <a:p>
                      <a:pPr algn="ctr" rtl="0" fontAlgn="ctr"/>
                      <a:r>
                        <a:rPr lang="tr-TR" sz="500" b="1" i="0" u="none" strike="noStrike">
                          <a:solidFill>
                            <a:srgbClr val="000000"/>
                          </a:solidFill>
                          <a:effectLst/>
                          <a:latin typeface="Calibri" panose="020F0502020204030204" pitchFamily="34" charset="0"/>
                        </a:rPr>
                        <a:t>TESPİT YAPILAMADI</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rowSpan="2" hMerge="1">
                  <a:txBody>
                    <a:bodyPr/>
                    <a:lstStyle/>
                    <a:p>
                      <a:endParaRPr lang="tr-TR"/>
                    </a:p>
                  </a:txBody>
                  <a:tcPr/>
                </a:tc>
                <a:tc rowSpan="2" gridSpan="2">
                  <a:txBody>
                    <a:bodyPr/>
                    <a:lstStyle/>
                    <a:p>
                      <a:pPr algn="ctr" rtl="0" fontAlgn="ctr"/>
                      <a:r>
                        <a:rPr lang="tr-TR" sz="500" b="1" i="0" u="none" strike="noStrike">
                          <a:solidFill>
                            <a:srgbClr val="000000"/>
                          </a:solidFill>
                          <a:effectLst/>
                          <a:latin typeface="Calibri" panose="020F0502020204030204" pitchFamily="34" charset="0"/>
                        </a:rPr>
                        <a:t>GİRİLEMEDİ</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rowSpan="2" hMerge="1">
                  <a:txBody>
                    <a:bodyPr/>
                    <a:lstStyle/>
                    <a:p>
                      <a:endParaRPr lang="tr-TR"/>
                    </a:p>
                  </a:txBody>
                  <a:tcPr/>
                </a:tc>
                <a:tc gridSpan="2">
                  <a:txBody>
                    <a:bodyPr/>
                    <a:lstStyle/>
                    <a:p>
                      <a:pPr algn="ctr" rtl="0" fontAlgn="ctr"/>
                      <a:r>
                        <a:rPr lang="tr-TR" sz="500" b="1" i="0" u="none" strike="noStrike">
                          <a:solidFill>
                            <a:srgbClr val="000000"/>
                          </a:solidFill>
                          <a:effectLst/>
                          <a:latin typeface="Calibri" panose="020F0502020204030204" pitchFamily="34" charset="0"/>
                        </a:rPr>
                        <a:t>TOPLAM </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hMerge="1">
                  <a:txBody>
                    <a:bodyPr/>
                    <a:lstStyle/>
                    <a:p>
                      <a:endParaRPr lang="tr-TR"/>
                    </a:p>
                  </a:txBody>
                  <a:tcPr/>
                </a:tc>
                <a:extLst>
                  <a:ext uri="{0D108BD9-81ED-4DB2-BD59-A6C34878D82A}">
                    <a16:rowId xmlns:a16="http://schemas.microsoft.com/office/drawing/2014/main" val="3948440053"/>
                  </a:ext>
                </a:extLst>
              </a:tr>
              <a:tr h="110206">
                <a:tc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a:txBody>
                    <a:bodyPr/>
                    <a:lstStyle/>
                    <a:p>
                      <a:pPr algn="ctr" rtl="0" fontAlgn="ctr"/>
                      <a:r>
                        <a:rPr lang="tr-TR" sz="500" b="1" i="0" u="none" strike="noStrike">
                          <a:solidFill>
                            <a:srgbClr val="000000"/>
                          </a:solidFill>
                          <a:effectLst/>
                          <a:latin typeface="Calibri" panose="020F0502020204030204" pitchFamily="34" charset="0"/>
                        </a:rPr>
                        <a:t>TESPİT SAYISI</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hMerge="1">
                  <a:txBody>
                    <a:bodyPr/>
                    <a:lstStyle/>
                    <a:p>
                      <a:endParaRPr lang="tr-TR"/>
                    </a:p>
                  </a:txBody>
                  <a:tcPr/>
                </a:tc>
                <a:extLst>
                  <a:ext uri="{0D108BD9-81ED-4DB2-BD59-A6C34878D82A}">
                    <a16:rowId xmlns:a16="http://schemas.microsoft.com/office/drawing/2014/main" val="3387028634"/>
                  </a:ext>
                </a:extLst>
              </a:tr>
              <a:tr h="139961">
                <a:tc vMerge="1">
                  <a:txBody>
                    <a:bodyPr/>
                    <a:lstStyle/>
                    <a:p>
                      <a:endParaRPr lang="tr-TR"/>
                    </a:p>
                  </a:txBody>
                  <a:tcPr/>
                </a:tc>
                <a:tc>
                  <a:txBody>
                    <a:bodyPr/>
                    <a:lstStyle/>
                    <a:p>
                      <a:pPr algn="ctr" rtl="0" fontAlgn="ctr"/>
                      <a:r>
                        <a:rPr lang="tr-TR" sz="500" b="0" i="0" u="none" strike="noStrike">
                          <a:solidFill>
                            <a:srgbClr val="000000"/>
                          </a:solidFill>
                          <a:effectLst/>
                          <a:latin typeface="Calibri" panose="020F0502020204030204" pitchFamily="34" charset="0"/>
                        </a:rPr>
                        <a:t>BİNA</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BAĞIMSIZ  BÖLÜM</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BİNA</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BAĞIMSIZ  BÖLÜM</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BİNA</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BAĞIMSIZ  BÖLÜM</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BİNA</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BAĞIMSIZ  BÖLÜM</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BİNA</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BAĞIMSIZ  BÖLÜM</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BİNA</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BAĞIMSIZ  BÖLÜM</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BİNA</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BAĞIMSIZ BÖLÜM</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BİNA</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BAĞIMSIZ BÖLÜM</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BİNA</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tr-TR" sz="500" b="0" i="0" u="none" strike="noStrike">
                          <a:solidFill>
                            <a:srgbClr val="000000"/>
                          </a:solidFill>
                          <a:effectLst/>
                          <a:latin typeface="Calibri" panose="020F0502020204030204" pitchFamily="34" charset="0"/>
                        </a:rPr>
                        <a:t>BAĞIMSIZ BÖLÜM</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74866171"/>
                  </a:ext>
                </a:extLst>
              </a:tr>
              <a:tr h="55103">
                <a:tc>
                  <a:txBody>
                    <a:bodyPr/>
                    <a:lstStyle/>
                    <a:p>
                      <a:pPr algn="ctr" fontAlgn="ctr"/>
                      <a:endParaRPr lang="tr-TR" sz="300" b="1"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7423356"/>
                  </a:ext>
                </a:extLst>
              </a:tr>
              <a:tr h="117920">
                <a:tc>
                  <a:txBody>
                    <a:bodyPr/>
                    <a:lstStyle/>
                    <a:p>
                      <a:pPr algn="l" fontAlgn="ctr"/>
                      <a:r>
                        <a:rPr lang="tr-TR" sz="600" b="1" i="0" u="none" strike="noStrike">
                          <a:solidFill>
                            <a:srgbClr val="000000"/>
                          </a:solidFill>
                          <a:effectLst/>
                          <a:latin typeface="Calibri" panose="020F0502020204030204" pitchFamily="34" charset="0"/>
                        </a:rPr>
                        <a:t>ALADAĞ</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93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113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82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119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589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840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5472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7871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985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1304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2099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2604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9323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12855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1747508"/>
                  </a:ext>
                </a:extLst>
              </a:tr>
              <a:tr h="209391">
                <a:tc>
                  <a:txBody>
                    <a:bodyPr/>
                    <a:lstStyle/>
                    <a:p>
                      <a:pPr algn="l" fontAlgn="ctr"/>
                      <a:r>
                        <a:rPr lang="tr-TR" sz="600" b="1" i="0" u="none" strike="noStrike">
                          <a:solidFill>
                            <a:srgbClr val="000000"/>
                          </a:solidFill>
                          <a:effectLst/>
                          <a:latin typeface="Calibri" panose="020F0502020204030204" pitchFamily="34" charset="0"/>
                        </a:rPr>
                        <a:t>CEYHAN</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591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1315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490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1019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5645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12602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24595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47120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423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542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2065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2622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33830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65266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912921"/>
                  </a:ext>
                </a:extLst>
              </a:tr>
              <a:tr h="209391">
                <a:tc>
                  <a:txBody>
                    <a:bodyPr/>
                    <a:lstStyle/>
                    <a:p>
                      <a:pPr algn="l" fontAlgn="ctr"/>
                      <a:r>
                        <a:rPr lang="tr-TR" sz="600" b="1" i="0" u="none" strike="noStrike">
                          <a:solidFill>
                            <a:srgbClr val="000000"/>
                          </a:solidFill>
                          <a:effectLst/>
                          <a:latin typeface="Calibri" panose="020F0502020204030204" pitchFamily="34" charset="0"/>
                        </a:rPr>
                        <a:t>ÇUKUROVA</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335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171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1042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134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2106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2291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37711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16123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112574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621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134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174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18833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154734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7106848"/>
                  </a:ext>
                </a:extLst>
              </a:tr>
              <a:tr h="209391">
                <a:tc>
                  <a:txBody>
                    <a:bodyPr/>
                    <a:lstStyle/>
                    <a:p>
                      <a:pPr algn="l" fontAlgn="ctr"/>
                      <a:r>
                        <a:rPr lang="tr-TR" sz="600" b="1" i="0" u="none" strike="noStrike">
                          <a:solidFill>
                            <a:srgbClr val="000000"/>
                          </a:solidFill>
                          <a:effectLst/>
                          <a:latin typeface="Calibri" panose="020F0502020204030204" pitchFamily="34" charset="0"/>
                        </a:rPr>
                        <a:t>FEKE</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81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89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770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1059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5780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7613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118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140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1993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2353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8774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11290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1111713"/>
                  </a:ext>
                </a:extLst>
              </a:tr>
              <a:tr h="209391">
                <a:tc>
                  <a:txBody>
                    <a:bodyPr/>
                    <a:lstStyle/>
                    <a:p>
                      <a:pPr algn="l" fontAlgn="ctr"/>
                      <a:r>
                        <a:rPr lang="tr-TR" sz="600" b="1" i="0" u="none" strike="noStrike">
                          <a:solidFill>
                            <a:srgbClr val="000000"/>
                          </a:solidFill>
                          <a:effectLst/>
                          <a:latin typeface="Calibri" panose="020F0502020204030204" pitchFamily="34" charset="0"/>
                        </a:rPr>
                        <a:t>İMAMOĞLU</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261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300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170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284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1479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1992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6376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10007</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139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194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894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1123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9321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13905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0154146"/>
                  </a:ext>
                </a:extLst>
              </a:tr>
              <a:tr h="209391">
                <a:tc>
                  <a:txBody>
                    <a:bodyPr/>
                    <a:lstStyle/>
                    <a:p>
                      <a:pPr algn="l" fontAlgn="ctr"/>
                      <a:r>
                        <a:rPr lang="tr-TR" sz="600" b="1" i="0" u="none" strike="noStrike">
                          <a:solidFill>
                            <a:srgbClr val="000000"/>
                          </a:solidFill>
                          <a:effectLst/>
                          <a:latin typeface="Calibri" panose="020F0502020204030204" pitchFamily="34" charset="0"/>
                        </a:rPr>
                        <a:t>KARAİSALI</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86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dirty="0">
                          <a:solidFill>
                            <a:srgbClr val="000000"/>
                          </a:solidFill>
                          <a:effectLst/>
                          <a:latin typeface="Calibri" panose="020F0502020204030204" pitchFamily="34" charset="0"/>
                        </a:rPr>
                        <a:t>18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506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687</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8363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12735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93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107</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1195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1621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10238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15261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2091852"/>
                  </a:ext>
                </a:extLst>
              </a:tr>
              <a:tr h="209391">
                <a:tc>
                  <a:txBody>
                    <a:bodyPr/>
                    <a:lstStyle/>
                    <a:p>
                      <a:pPr algn="l" fontAlgn="ctr"/>
                      <a:r>
                        <a:rPr lang="tr-TR" sz="600" b="1" i="0" u="none" strike="noStrike">
                          <a:solidFill>
                            <a:srgbClr val="000000"/>
                          </a:solidFill>
                          <a:effectLst/>
                          <a:latin typeface="Calibri" panose="020F0502020204030204" pitchFamily="34" charset="0"/>
                        </a:rPr>
                        <a:t>KARATAŞ</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120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261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709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1304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5774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13550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566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753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646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872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7851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16846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1979052"/>
                  </a:ext>
                </a:extLst>
              </a:tr>
              <a:tr h="209391">
                <a:tc>
                  <a:txBody>
                    <a:bodyPr/>
                    <a:lstStyle/>
                    <a:p>
                      <a:pPr algn="l" fontAlgn="ctr"/>
                      <a:r>
                        <a:rPr lang="tr-TR" sz="600" b="1" i="0" u="none" strike="noStrike">
                          <a:solidFill>
                            <a:srgbClr val="000000"/>
                          </a:solidFill>
                          <a:effectLst/>
                          <a:latin typeface="Calibri" panose="020F0502020204030204" pitchFamily="34" charset="0"/>
                        </a:rPr>
                        <a:t>KOZAN</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632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747</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373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607</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3800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6474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27985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55269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505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870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5519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6810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38819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70784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6173139"/>
                  </a:ext>
                </a:extLst>
              </a:tr>
              <a:tr h="209391">
                <a:tc>
                  <a:txBody>
                    <a:bodyPr/>
                    <a:lstStyle/>
                    <a:p>
                      <a:pPr algn="l" fontAlgn="ctr"/>
                      <a:r>
                        <a:rPr lang="tr-TR" sz="600" b="1" i="0" u="none" strike="noStrike">
                          <a:solidFill>
                            <a:srgbClr val="000000"/>
                          </a:solidFill>
                          <a:effectLst/>
                          <a:latin typeface="Calibri" panose="020F0502020204030204" pitchFamily="34" charset="0"/>
                        </a:rPr>
                        <a:t>POZANTI</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138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218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11564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19833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304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459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9170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13873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21193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34425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123006"/>
                  </a:ext>
                </a:extLst>
              </a:tr>
              <a:tr h="209391">
                <a:tc>
                  <a:txBody>
                    <a:bodyPr/>
                    <a:lstStyle/>
                    <a:p>
                      <a:pPr algn="l" fontAlgn="ctr"/>
                      <a:r>
                        <a:rPr lang="tr-TR" sz="600" b="1" i="0" u="none" strike="noStrike">
                          <a:solidFill>
                            <a:srgbClr val="000000"/>
                          </a:solidFill>
                          <a:effectLst/>
                          <a:latin typeface="Calibri" panose="020F0502020204030204" pitchFamily="34" charset="0"/>
                        </a:rPr>
                        <a:t>SAİMBEYLİ</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508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696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4089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5781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83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106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995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1246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5775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7965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4098627"/>
                  </a:ext>
                </a:extLst>
              </a:tr>
              <a:tr h="209391">
                <a:tc>
                  <a:txBody>
                    <a:bodyPr/>
                    <a:lstStyle/>
                    <a:p>
                      <a:pPr algn="l" fontAlgn="ctr"/>
                      <a:r>
                        <a:rPr lang="tr-TR" sz="600" b="1" i="0" u="none" strike="noStrike">
                          <a:solidFill>
                            <a:srgbClr val="000000"/>
                          </a:solidFill>
                          <a:effectLst/>
                          <a:latin typeface="Calibri" panose="020F0502020204030204" pitchFamily="34" charset="0"/>
                        </a:rPr>
                        <a:t>SARIÇAM</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297</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451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387</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795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3844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17399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31373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77301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1040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4108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1637</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2058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38581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102115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8181647"/>
                  </a:ext>
                </a:extLst>
              </a:tr>
              <a:tr h="209391">
                <a:tc>
                  <a:txBody>
                    <a:bodyPr/>
                    <a:lstStyle/>
                    <a:p>
                      <a:pPr algn="l" fontAlgn="ctr"/>
                      <a:r>
                        <a:rPr lang="tr-TR" sz="600" b="1" i="0" u="none" strike="noStrike">
                          <a:solidFill>
                            <a:srgbClr val="000000"/>
                          </a:solidFill>
                          <a:effectLst/>
                          <a:latin typeface="Calibri" panose="020F0502020204030204" pitchFamily="34" charset="0"/>
                        </a:rPr>
                        <a:t>SEYHAN</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371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1088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661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1824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12647</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42485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101732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328172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2079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4198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1815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3131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119312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380936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3056336"/>
                  </a:ext>
                </a:extLst>
              </a:tr>
              <a:tr h="209391">
                <a:tc>
                  <a:txBody>
                    <a:bodyPr/>
                    <a:lstStyle/>
                    <a:p>
                      <a:pPr algn="l" fontAlgn="ctr"/>
                      <a:r>
                        <a:rPr lang="tr-TR" sz="600" b="1" i="0" u="none" strike="noStrike">
                          <a:solidFill>
                            <a:srgbClr val="000000"/>
                          </a:solidFill>
                          <a:effectLst/>
                          <a:latin typeface="Calibri" panose="020F0502020204030204" pitchFamily="34" charset="0"/>
                        </a:rPr>
                        <a:t>TUFANBEYLİ</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133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198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57</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110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906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1464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4780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7723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288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383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663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951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6832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10844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3903526"/>
                  </a:ext>
                </a:extLst>
              </a:tr>
              <a:tr h="209391">
                <a:tc>
                  <a:txBody>
                    <a:bodyPr/>
                    <a:lstStyle/>
                    <a:p>
                      <a:pPr algn="l" fontAlgn="ctr"/>
                      <a:r>
                        <a:rPr lang="tr-TR" sz="600" b="1" i="0" u="none" strike="noStrike">
                          <a:solidFill>
                            <a:srgbClr val="000000"/>
                          </a:solidFill>
                          <a:effectLst/>
                          <a:latin typeface="Calibri" panose="020F0502020204030204" pitchFamily="34" charset="0"/>
                        </a:rPr>
                        <a:t>YUMURTALIK</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84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130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153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330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899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2397</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5663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10243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147</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198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6988</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13350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9502819"/>
                  </a:ext>
                </a:extLst>
              </a:tr>
              <a:tr h="214901">
                <a:tc>
                  <a:txBody>
                    <a:bodyPr/>
                    <a:lstStyle/>
                    <a:p>
                      <a:pPr algn="l" fontAlgn="ctr"/>
                      <a:r>
                        <a:rPr lang="tr-TR" sz="600" b="1" i="0" u="none" strike="noStrike">
                          <a:solidFill>
                            <a:srgbClr val="000000"/>
                          </a:solidFill>
                          <a:effectLst/>
                          <a:latin typeface="Calibri" panose="020F0502020204030204" pitchFamily="34" charset="0"/>
                        </a:rPr>
                        <a:t>YÜREĞİR</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490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750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843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1569</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9346</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18593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55400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121913</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744</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1265</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4020</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6541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70851</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150642</a:t>
                      </a:r>
                    </a:p>
                  </a:txBody>
                  <a:tcPr marL="2755"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894928"/>
                  </a:ext>
                </a:extLst>
              </a:tr>
              <a:tr h="117920">
                <a:tc>
                  <a:txBody>
                    <a:bodyPr/>
                    <a:lstStyle/>
                    <a:p>
                      <a:pPr algn="l" fontAlgn="ctr"/>
                      <a:endParaRPr lang="tr-TR" sz="300" b="1"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tr-TR" sz="300" b="0" i="0" u="none" strike="noStrike">
                          <a:solidFill>
                            <a:srgbClr val="000000"/>
                          </a:solidFill>
                          <a:effectLst/>
                          <a:latin typeface="Calibri" panose="020F0502020204030204" pitchFamily="34" charset="0"/>
                        </a:rPr>
                        <a:t> </a:t>
                      </a: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fontAlgn="ctr"/>
                      <a:r>
                        <a:rPr lang="tr-TR" sz="300" b="0" i="0" u="none" strike="noStrike">
                          <a:solidFill>
                            <a:srgbClr val="000000"/>
                          </a:solidFill>
                          <a:effectLst/>
                          <a:latin typeface="Calibri" panose="020F0502020204030204" pitchFamily="34" charset="0"/>
                        </a:rPr>
                        <a:t> </a:t>
                      </a: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endParaRPr lang="tr-TR" sz="300" b="0" i="0" u="none" strike="noStrike">
                        <a:solidFill>
                          <a:srgbClr val="000000"/>
                        </a:solidFill>
                        <a:effectLst/>
                        <a:latin typeface="Calibri" panose="020F0502020204030204" pitchFamily="34" charset="0"/>
                      </a:endParaRPr>
                    </a:p>
                  </a:txBody>
                  <a:tcPr marL="2755" marR="2755" marT="275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2054627"/>
                  </a:ext>
                </a:extLst>
              </a:tr>
              <a:tr h="108552">
                <a:tc>
                  <a:txBody>
                    <a:bodyPr/>
                    <a:lstStyle/>
                    <a:p>
                      <a:pPr algn="l" rtl="0" fontAlgn="ctr"/>
                      <a:r>
                        <a:rPr lang="tr-TR" sz="700" b="1" i="0" u="none" strike="noStrike">
                          <a:solidFill>
                            <a:srgbClr val="000000"/>
                          </a:solidFill>
                          <a:effectLst/>
                          <a:latin typeface="Calibri" panose="020F0502020204030204" pitchFamily="34" charset="0"/>
                        </a:rPr>
                        <a:t>TOPLAM</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38</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384</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41</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305</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3257</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6446</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3574</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9179</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44077</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145921</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315069</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837705</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7579</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15248</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32886</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46030</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a:solidFill>
                            <a:srgbClr val="000000"/>
                          </a:solidFill>
                          <a:effectLst/>
                          <a:latin typeface="Calibri" panose="020F0502020204030204" pitchFamily="34" charset="0"/>
                        </a:rPr>
                        <a:t>406521</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tc>
                  <a:txBody>
                    <a:bodyPr/>
                    <a:lstStyle/>
                    <a:p>
                      <a:pPr algn="l" rtl="0" fontAlgn="ctr"/>
                      <a:r>
                        <a:rPr lang="tr-TR" sz="700" b="1" i="0" u="none" strike="noStrike" dirty="0">
                          <a:solidFill>
                            <a:srgbClr val="000000"/>
                          </a:solidFill>
                          <a:effectLst/>
                          <a:latin typeface="Calibri" panose="020F0502020204030204" pitchFamily="34" charset="0"/>
                        </a:rPr>
                        <a:t>1061218</a:t>
                      </a:r>
                    </a:p>
                  </a:txBody>
                  <a:tcPr marL="33062" marR="2755" marT="275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9CDE5"/>
                    </a:solidFill>
                  </a:tcPr>
                </a:tc>
                <a:extLst>
                  <a:ext uri="{0D108BD9-81ED-4DB2-BD59-A6C34878D82A}">
                    <a16:rowId xmlns:a16="http://schemas.microsoft.com/office/drawing/2014/main" val="2599309899"/>
                  </a:ext>
                </a:extLst>
              </a:tr>
            </a:tbl>
          </a:graphicData>
        </a:graphic>
      </p:graphicFrame>
      <p:sp>
        <p:nvSpPr>
          <p:cNvPr id="15" name="Dikdörtgen 14"/>
          <p:cNvSpPr/>
          <p:nvPr/>
        </p:nvSpPr>
        <p:spPr>
          <a:xfrm>
            <a:off x="6223781" y="548997"/>
            <a:ext cx="4932761" cy="461665"/>
          </a:xfrm>
          <a:prstGeom prst="rect">
            <a:avLst/>
          </a:prstGeom>
        </p:spPr>
        <p:txBody>
          <a:bodyPr wrap="none">
            <a:spAutoFit/>
          </a:bodyPr>
          <a:lstStyle/>
          <a:p>
            <a:pPr marL="177800" algn="just">
              <a:buClr>
                <a:srgbClr val="FF0000"/>
              </a:buClr>
            </a:pPr>
            <a:r>
              <a:rPr lang="tr-TR" sz="2400" b="1" dirty="0">
                <a:solidFill>
                  <a:schemeClr val="bg1"/>
                </a:solidFill>
                <a:latin typeface="+mj-lt"/>
                <a:cs typeface="Calibri Light" panose="020F0302020204030204" pitchFamily="34" charset="0"/>
              </a:rPr>
              <a:t>HASAR TESPİT MODÜLÜ MENÜLERİ</a:t>
            </a:r>
          </a:p>
        </p:txBody>
      </p:sp>
      <p:sp>
        <p:nvSpPr>
          <p:cNvPr id="12"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18</a:t>
            </a:r>
          </a:p>
        </p:txBody>
      </p:sp>
    </p:spTree>
    <p:extLst>
      <p:ext uri="{BB962C8B-B14F-4D97-AF65-F5344CB8AC3E}">
        <p14:creationId xmlns:p14="http://schemas.microsoft.com/office/powerpoint/2010/main" val="120833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0" y="1474250"/>
            <a:ext cx="11856640" cy="1754326"/>
          </a:xfrm>
          <a:prstGeom prst="rect">
            <a:avLst/>
          </a:prstGeom>
          <a:noFill/>
        </p:spPr>
        <p:txBody>
          <a:bodyPr wrap="square" rtlCol="0">
            <a:spAutoFit/>
          </a:bodyPr>
          <a:lstStyle/>
          <a:p>
            <a:pPr marL="463550" indent="-285750" algn="just">
              <a:buFont typeface="Arial" panose="020B0604020202020204" pitchFamily="34" charset="0"/>
              <a:buChar char="•"/>
            </a:pPr>
            <a:r>
              <a:rPr lang="tr-TR" b="1" i="1" dirty="0">
                <a:solidFill>
                  <a:schemeClr val="tx1">
                    <a:lumMod val="65000"/>
                    <a:lumOff val="35000"/>
                  </a:schemeClr>
                </a:solidFill>
                <a:latin typeface="+mj-lt"/>
                <a:cs typeface="Calibri Light" panose="020F0302020204030204" pitchFamily="34" charset="0"/>
              </a:rPr>
              <a:t>Diğer Kurumlar</a:t>
            </a:r>
            <a:r>
              <a:rPr lang="tr-TR" b="1" dirty="0">
                <a:solidFill>
                  <a:schemeClr val="tx1">
                    <a:lumMod val="65000"/>
                    <a:lumOff val="35000"/>
                  </a:schemeClr>
                </a:solidFill>
                <a:latin typeface="+mj-lt"/>
                <a:cs typeface="Calibri Light" panose="020F0302020204030204" pitchFamily="34" charset="0"/>
              </a:rPr>
              <a:t>; güvenlik, askeri ve istihbarı maksatlı kullanılan stratejik öneme sahip kamu yapıları ile tarihi, tescilli, korunacak binaların hasar tespit çalışmalarında ilgili kurum tarafından önerilen ve Bakanlığımızca görevlendirilen personellerin veri girişi yaptığı menüdür. </a:t>
            </a:r>
          </a:p>
          <a:p>
            <a:pPr marL="463550" indent="-285750" algn="just">
              <a:buFont typeface="Arial" panose="020B0604020202020204" pitchFamily="34" charset="0"/>
              <a:buChar char="•"/>
            </a:pPr>
            <a:r>
              <a:rPr lang="tr-TR" b="1" dirty="0">
                <a:solidFill>
                  <a:schemeClr val="tx1">
                    <a:lumMod val="65000"/>
                    <a:lumOff val="35000"/>
                  </a:schemeClr>
                </a:solidFill>
                <a:latin typeface="+mj-lt"/>
                <a:cs typeface="Calibri Light" panose="020F0302020204030204" pitchFamily="34" charset="0"/>
              </a:rPr>
              <a:t>Bununla birlikte inşaat halindeki binalara yönelik, AFAD Başkanlığınca yayınlanan natamam genelgesi doğrultusunda, Bakanlığımızca yetkilendirilen kişi/kuruluşlar tarafından hazırlanan teknik raporların sisteme yüklenmesi de bu menü ile sağlanmaktadır.</a:t>
            </a:r>
          </a:p>
        </p:txBody>
      </p:sp>
      <p:sp>
        <p:nvSpPr>
          <p:cNvPr id="13" name="AutoShape 2" descr="blob:https://web.whatsapp.com/ec73ddd4-215f-4c17-9a2f-743b253dde6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AutoShape 4" descr="blob:https://web.whatsapp.com/ec73ddd4-215f-4c17-9a2f-743b253dde6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5" name="Dikdörtgen 14"/>
          <p:cNvSpPr/>
          <p:nvPr/>
        </p:nvSpPr>
        <p:spPr>
          <a:xfrm>
            <a:off x="6223781" y="548997"/>
            <a:ext cx="4932761" cy="461665"/>
          </a:xfrm>
          <a:prstGeom prst="rect">
            <a:avLst/>
          </a:prstGeom>
        </p:spPr>
        <p:txBody>
          <a:bodyPr wrap="none">
            <a:spAutoFit/>
          </a:bodyPr>
          <a:lstStyle/>
          <a:p>
            <a:pPr marL="177800" algn="just">
              <a:buClr>
                <a:srgbClr val="FF0000"/>
              </a:buClr>
            </a:pPr>
            <a:r>
              <a:rPr lang="tr-TR" sz="2400" b="1" dirty="0">
                <a:solidFill>
                  <a:schemeClr val="bg1"/>
                </a:solidFill>
                <a:latin typeface="+mj-lt"/>
                <a:cs typeface="Calibri Light" panose="020F0302020204030204" pitchFamily="34" charset="0"/>
              </a:rPr>
              <a:t>HASAR TESPİT MODÜLÜ MENÜLERİ</a:t>
            </a:r>
          </a:p>
        </p:txBody>
      </p:sp>
      <p:sp>
        <p:nvSpPr>
          <p:cNvPr id="12"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19</a:t>
            </a:r>
          </a:p>
        </p:txBody>
      </p:sp>
      <p:pic>
        <p:nvPicPr>
          <p:cNvPr id="2" name="Resim 1"/>
          <p:cNvPicPr>
            <a:picLocks noChangeAspect="1"/>
          </p:cNvPicPr>
          <p:nvPr/>
        </p:nvPicPr>
        <p:blipFill>
          <a:blip r:embed="rId5"/>
          <a:stretch>
            <a:fillRect/>
          </a:stretch>
        </p:blipFill>
        <p:spPr>
          <a:xfrm>
            <a:off x="307975" y="3314222"/>
            <a:ext cx="11548665" cy="3413707"/>
          </a:xfrm>
          <a:prstGeom prst="rect">
            <a:avLst/>
          </a:prstGeom>
        </p:spPr>
      </p:pic>
    </p:spTree>
    <p:extLst>
      <p:ext uri="{BB962C8B-B14F-4D97-AF65-F5344CB8AC3E}">
        <p14:creationId xmlns:p14="http://schemas.microsoft.com/office/powerpoint/2010/main" val="1041690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0" y="1595944"/>
            <a:ext cx="11795826" cy="1107996"/>
          </a:xfrm>
          <a:prstGeom prst="rect">
            <a:avLst/>
          </a:prstGeom>
          <a:noFill/>
        </p:spPr>
        <p:txBody>
          <a:bodyPr wrap="square" rtlCol="0">
            <a:spAutoFit/>
          </a:bodyPr>
          <a:lstStyle/>
          <a:p>
            <a:pPr marL="177800" algn="just">
              <a:buClr>
                <a:srgbClr val="FF0000"/>
              </a:buClr>
            </a:pPr>
            <a:r>
              <a:rPr lang="tr-TR" sz="2200" b="1" i="1" dirty="0">
                <a:solidFill>
                  <a:schemeClr val="tx1">
                    <a:lumMod val="65000"/>
                    <a:lumOff val="35000"/>
                  </a:schemeClr>
                </a:solidFill>
                <a:latin typeface="+mj-lt"/>
                <a:cs typeface="Calibri Light" panose="020F0302020204030204" pitchFamily="34" charset="0"/>
              </a:rPr>
              <a:t>Askı İşlemleri</a:t>
            </a:r>
            <a:r>
              <a:rPr lang="tr-TR" sz="2200" b="1" dirty="0">
                <a:solidFill>
                  <a:schemeClr val="tx1">
                    <a:lumMod val="65000"/>
                    <a:lumOff val="35000"/>
                  </a:schemeClr>
                </a:solidFill>
                <a:latin typeface="+mj-lt"/>
                <a:cs typeface="Calibri Light" panose="020F0302020204030204" pitchFamily="34" charset="0"/>
              </a:rPr>
              <a:t>; Hasar tespit çalışmalarının yerleşim birimlerine göre tasnifinin yapılarak matbu dokümanlarının hazırlanması, mahallinde askıya çıkarılarak resmiyet kazanan hasar tespit sonuçlarının bina ve bağımsız bölüm bazında listelerinin görüntülenmesini sağlayan menüdür.</a:t>
            </a:r>
          </a:p>
        </p:txBody>
      </p:sp>
      <p:sp>
        <p:nvSpPr>
          <p:cNvPr id="13" name="AutoShape 2" descr="blob:https://web.whatsapp.com/ec73ddd4-215f-4c17-9a2f-743b253dde6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AutoShape 4" descr="blob:https://web.whatsapp.com/ec73ddd4-215f-4c17-9a2f-743b253dde6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Resim 7"/>
          <p:cNvPicPr>
            <a:picLocks noChangeAspect="1"/>
          </p:cNvPicPr>
          <p:nvPr/>
        </p:nvPicPr>
        <p:blipFill>
          <a:blip r:embed="rId5"/>
          <a:stretch>
            <a:fillRect/>
          </a:stretch>
        </p:blipFill>
        <p:spPr>
          <a:xfrm>
            <a:off x="8771490" y="2919382"/>
            <a:ext cx="3024336" cy="3630261"/>
          </a:xfrm>
          <a:prstGeom prst="rect">
            <a:avLst/>
          </a:prstGeom>
        </p:spPr>
      </p:pic>
      <p:pic>
        <p:nvPicPr>
          <p:cNvPr id="12" name="Resim 11"/>
          <p:cNvPicPr>
            <a:picLocks noChangeAspect="1"/>
          </p:cNvPicPr>
          <p:nvPr/>
        </p:nvPicPr>
        <p:blipFill>
          <a:blip r:embed="rId6"/>
          <a:stretch>
            <a:fillRect/>
          </a:stretch>
        </p:blipFill>
        <p:spPr>
          <a:xfrm>
            <a:off x="205196" y="2925277"/>
            <a:ext cx="8460705" cy="3624367"/>
          </a:xfrm>
          <a:prstGeom prst="rect">
            <a:avLst/>
          </a:prstGeom>
        </p:spPr>
      </p:pic>
      <p:sp>
        <p:nvSpPr>
          <p:cNvPr id="15" name="Dikdörtgen 14"/>
          <p:cNvSpPr/>
          <p:nvPr/>
        </p:nvSpPr>
        <p:spPr>
          <a:xfrm>
            <a:off x="6223781" y="548997"/>
            <a:ext cx="4932761" cy="461665"/>
          </a:xfrm>
          <a:prstGeom prst="rect">
            <a:avLst/>
          </a:prstGeom>
        </p:spPr>
        <p:txBody>
          <a:bodyPr wrap="none">
            <a:spAutoFit/>
          </a:bodyPr>
          <a:lstStyle/>
          <a:p>
            <a:pPr marL="177800" algn="just">
              <a:buClr>
                <a:srgbClr val="FF0000"/>
              </a:buClr>
            </a:pPr>
            <a:r>
              <a:rPr lang="tr-TR" sz="2400" b="1" dirty="0">
                <a:solidFill>
                  <a:schemeClr val="bg1"/>
                </a:solidFill>
                <a:latin typeface="+mj-lt"/>
                <a:cs typeface="Calibri Light" panose="020F0302020204030204" pitchFamily="34" charset="0"/>
              </a:rPr>
              <a:t>HASAR TESPİT MODÜLÜ MENÜLERİ</a:t>
            </a:r>
          </a:p>
        </p:txBody>
      </p:sp>
      <p:sp>
        <p:nvSpPr>
          <p:cNvPr id="16"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20</a:t>
            </a:r>
          </a:p>
        </p:txBody>
      </p:sp>
    </p:spTree>
    <p:extLst>
      <p:ext uri="{BB962C8B-B14F-4D97-AF65-F5344CB8AC3E}">
        <p14:creationId xmlns:p14="http://schemas.microsoft.com/office/powerpoint/2010/main" val="2254466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0" y="1399101"/>
            <a:ext cx="8832304" cy="1477328"/>
          </a:xfrm>
          <a:prstGeom prst="rect">
            <a:avLst/>
          </a:prstGeom>
          <a:noFill/>
        </p:spPr>
        <p:txBody>
          <a:bodyPr wrap="square" rtlCol="0">
            <a:spAutoFit/>
          </a:bodyPr>
          <a:lstStyle/>
          <a:p>
            <a:pPr marL="177800" algn="just">
              <a:buClr>
                <a:srgbClr val="FF0000"/>
              </a:buClr>
            </a:pPr>
            <a:r>
              <a:rPr lang="tr-TR" b="1" i="1" dirty="0">
                <a:solidFill>
                  <a:schemeClr val="tx1">
                    <a:lumMod val="65000"/>
                    <a:lumOff val="35000"/>
                  </a:schemeClr>
                </a:solidFill>
                <a:latin typeface="+mj-lt"/>
                <a:cs typeface="Calibri Light" panose="020F0302020204030204" pitchFamily="34" charset="0"/>
              </a:rPr>
              <a:t>İtiraz İşlemleri</a:t>
            </a:r>
            <a:r>
              <a:rPr lang="tr-TR" b="1" dirty="0">
                <a:solidFill>
                  <a:schemeClr val="tx1">
                    <a:lumMod val="65000"/>
                    <a:lumOff val="35000"/>
                  </a:schemeClr>
                </a:solidFill>
                <a:latin typeface="+mj-lt"/>
                <a:cs typeface="Calibri Light" panose="020F0302020204030204" pitchFamily="34" charset="0"/>
              </a:rPr>
              <a:t>; kesin hasar tespit çalışmalarının mahallinde ilan edilmesiyle, tespiti hiç yapılmayan binalar ile tespiti bulunmasına karşılık hasar durumuna e-devlet entegrasyonuyla bilişim ortamında, mahallinde kurulan kabul noktaları ve diğer kurumlar vasıtasıyla vatandaşlarımızca yapılabilecek başvurularla ilgili işlemlerin yürütüldüğü menüdür</a:t>
            </a:r>
          </a:p>
        </p:txBody>
      </p:sp>
      <p:sp>
        <p:nvSpPr>
          <p:cNvPr id="13" name="AutoShape 2" descr="blob:https://web.whatsapp.com/ec73ddd4-215f-4c17-9a2f-743b253dde6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AutoShape 4" descr="blob:https://web.whatsapp.com/ec73ddd4-215f-4c17-9a2f-743b253dde6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Resim 6"/>
          <p:cNvPicPr>
            <a:picLocks noChangeAspect="1"/>
          </p:cNvPicPr>
          <p:nvPr/>
        </p:nvPicPr>
        <p:blipFill>
          <a:blip r:embed="rId5"/>
          <a:stretch>
            <a:fillRect/>
          </a:stretch>
        </p:blipFill>
        <p:spPr>
          <a:xfrm>
            <a:off x="9046373" y="1588874"/>
            <a:ext cx="2810267" cy="2791215"/>
          </a:xfrm>
          <a:prstGeom prst="rect">
            <a:avLst/>
          </a:prstGeom>
        </p:spPr>
      </p:pic>
      <p:pic>
        <p:nvPicPr>
          <p:cNvPr id="9" name="Resim 8"/>
          <p:cNvPicPr>
            <a:picLocks noChangeAspect="1"/>
          </p:cNvPicPr>
          <p:nvPr/>
        </p:nvPicPr>
        <p:blipFill>
          <a:blip r:embed="rId6"/>
          <a:stretch>
            <a:fillRect/>
          </a:stretch>
        </p:blipFill>
        <p:spPr>
          <a:xfrm>
            <a:off x="260901" y="2876429"/>
            <a:ext cx="3286584" cy="3697107"/>
          </a:xfrm>
          <a:prstGeom prst="rect">
            <a:avLst/>
          </a:prstGeom>
        </p:spPr>
      </p:pic>
      <p:pic>
        <p:nvPicPr>
          <p:cNvPr id="15" name="Resim 14"/>
          <p:cNvPicPr>
            <a:picLocks noChangeAspect="1"/>
          </p:cNvPicPr>
          <p:nvPr/>
        </p:nvPicPr>
        <p:blipFill>
          <a:blip r:embed="rId7"/>
          <a:stretch>
            <a:fillRect/>
          </a:stretch>
        </p:blipFill>
        <p:spPr>
          <a:xfrm>
            <a:off x="3759202" y="2876429"/>
            <a:ext cx="5145110" cy="3687460"/>
          </a:xfrm>
          <a:prstGeom prst="rect">
            <a:avLst/>
          </a:prstGeom>
        </p:spPr>
      </p:pic>
      <p:sp>
        <p:nvSpPr>
          <p:cNvPr id="16" name="Dikdörtgen 15"/>
          <p:cNvSpPr/>
          <p:nvPr/>
        </p:nvSpPr>
        <p:spPr>
          <a:xfrm>
            <a:off x="6437932" y="518726"/>
            <a:ext cx="4932761" cy="461665"/>
          </a:xfrm>
          <a:prstGeom prst="rect">
            <a:avLst/>
          </a:prstGeom>
        </p:spPr>
        <p:txBody>
          <a:bodyPr wrap="none">
            <a:spAutoFit/>
          </a:bodyPr>
          <a:lstStyle/>
          <a:p>
            <a:pPr marL="177800" algn="just">
              <a:buClr>
                <a:srgbClr val="FF0000"/>
              </a:buClr>
            </a:pPr>
            <a:r>
              <a:rPr lang="tr-TR" sz="2400" b="1" dirty="0">
                <a:solidFill>
                  <a:schemeClr val="bg1"/>
                </a:solidFill>
                <a:latin typeface="+mj-lt"/>
                <a:cs typeface="Calibri Light" panose="020F0302020204030204" pitchFamily="34" charset="0"/>
              </a:rPr>
              <a:t>HASAR TESPİT MODÜLÜ MENÜLERİ</a:t>
            </a:r>
          </a:p>
        </p:txBody>
      </p:sp>
      <p:sp>
        <p:nvSpPr>
          <p:cNvPr id="17"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43</a:t>
            </a:fld>
            <a:r>
              <a:rPr lang="tr-TR" dirty="0">
                <a:solidFill>
                  <a:schemeClr val="bg1"/>
                </a:solidFill>
              </a:rPr>
              <a:t>1</a:t>
            </a:r>
          </a:p>
        </p:txBody>
      </p:sp>
    </p:spTree>
    <p:extLst>
      <p:ext uri="{BB962C8B-B14F-4D97-AF65-F5344CB8AC3E}">
        <p14:creationId xmlns:p14="http://schemas.microsoft.com/office/powerpoint/2010/main" val="3900346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 y="1595944"/>
            <a:ext cx="8544272" cy="1323439"/>
          </a:xfrm>
          <a:prstGeom prst="rect">
            <a:avLst/>
          </a:prstGeom>
          <a:noFill/>
        </p:spPr>
        <p:txBody>
          <a:bodyPr wrap="square" rtlCol="0">
            <a:spAutoFit/>
          </a:bodyPr>
          <a:lstStyle/>
          <a:p>
            <a:pPr marL="177800" algn="just">
              <a:buClr>
                <a:srgbClr val="FF0000"/>
              </a:buClr>
            </a:pPr>
            <a:r>
              <a:rPr lang="tr-TR" sz="2000" b="1" dirty="0">
                <a:solidFill>
                  <a:schemeClr val="tx1">
                    <a:lumMod val="65000"/>
                    <a:lumOff val="35000"/>
                  </a:schemeClr>
                </a:solidFill>
                <a:latin typeface="+mj-lt"/>
                <a:cs typeface="Calibri Light" panose="020F0302020204030204" pitchFamily="34" charset="0"/>
              </a:rPr>
              <a:t>Valilik Komisyonu; hasar tespit çalışmaları sonucunda, hasar durumu esasına girilmeksizin ilgili kurumlardan teşkil edilen komisyon marifetiyle; adres, taşınmaza ilişkin nitelik ve nicelik bilgileri gibi maddi hata olarak tanımlanan düzenlemelerin yapıldığı menüdür.</a:t>
            </a:r>
          </a:p>
        </p:txBody>
      </p:sp>
      <p:sp>
        <p:nvSpPr>
          <p:cNvPr id="13" name="AutoShape 2" descr="blob:https://web.whatsapp.com/ec73ddd4-215f-4c17-9a2f-743b253dde6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AutoShape 4" descr="blob:https://web.whatsapp.com/ec73ddd4-215f-4c17-9a2f-743b253dde6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Resim 7"/>
          <p:cNvPicPr>
            <a:picLocks noChangeAspect="1"/>
          </p:cNvPicPr>
          <p:nvPr/>
        </p:nvPicPr>
        <p:blipFill>
          <a:blip r:embed="rId5"/>
          <a:stretch>
            <a:fillRect/>
          </a:stretch>
        </p:blipFill>
        <p:spPr>
          <a:xfrm>
            <a:off x="9357594" y="1613705"/>
            <a:ext cx="2499046" cy="1959311"/>
          </a:xfrm>
          <a:prstGeom prst="rect">
            <a:avLst/>
          </a:prstGeom>
          <a:ln>
            <a:solidFill>
              <a:schemeClr val="tx1"/>
            </a:solidFill>
          </a:ln>
        </p:spPr>
      </p:pic>
      <p:pic>
        <p:nvPicPr>
          <p:cNvPr id="18" name="Resim 17"/>
          <p:cNvPicPr>
            <a:picLocks noChangeAspect="1"/>
          </p:cNvPicPr>
          <p:nvPr/>
        </p:nvPicPr>
        <p:blipFill>
          <a:blip r:embed="rId6"/>
          <a:stretch>
            <a:fillRect/>
          </a:stretch>
        </p:blipFill>
        <p:spPr>
          <a:xfrm>
            <a:off x="306523" y="2996952"/>
            <a:ext cx="3987825" cy="3345280"/>
          </a:xfrm>
          <a:prstGeom prst="rect">
            <a:avLst/>
          </a:prstGeom>
        </p:spPr>
      </p:pic>
      <p:pic>
        <p:nvPicPr>
          <p:cNvPr id="19" name="Resim 18"/>
          <p:cNvPicPr>
            <a:picLocks noChangeAspect="1"/>
          </p:cNvPicPr>
          <p:nvPr/>
        </p:nvPicPr>
        <p:blipFill>
          <a:blip r:embed="rId7"/>
          <a:stretch>
            <a:fillRect/>
          </a:stretch>
        </p:blipFill>
        <p:spPr>
          <a:xfrm>
            <a:off x="4727848" y="3008780"/>
            <a:ext cx="4412236" cy="3345280"/>
          </a:xfrm>
          <a:prstGeom prst="rect">
            <a:avLst/>
          </a:prstGeom>
        </p:spPr>
      </p:pic>
      <p:sp>
        <p:nvSpPr>
          <p:cNvPr id="15" name="Dikdörtgen 14"/>
          <p:cNvSpPr/>
          <p:nvPr/>
        </p:nvSpPr>
        <p:spPr>
          <a:xfrm>
            <a:off x="6437932" y="518726"/>
            <a:ext cx="4932761" cy="461665"/>
          </a:xfrm>
          <a:prstGeom prst="rect">
            <a:avLst/>
          </a:prstGeom>
        </p:spPr>
        <p:txBody>
          <a:bodyPr wrap="none">
            <a:spAutoFit/>
          </a:bodyPr>
          <a:lstStyle/>
          <a:p>
            <a:pPr marL="177800" algn="just">
              <a:buClr>
                <a:srgbClr val="FF0000"/>
              </a:buClr>
            </a:pPr>
            <a:r>
              <a:rPr lang="tr-TR" sz="2400" b="1" dirty="0">
                <a:solidFill>
                  <a:schemeClr val="bg1"/>
                </a:solidFill>
                <a:latin typeface="+mj-lt"/>
                <a:cs typeface="Calibri Light" panose="020F0302020204030204" pitchFamily="34" charset="0"/>
              </a:rPr>
              <a:t>HASAR TESPİT MODÜLÜ MENÜLERİ</a:t>
            </a:r>
          </a:p>
        </p:txBody>
      </p:sp>
      <p:sp>
        <p:nvSpPr>
          <p:cNvPr id="16"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2</a:t>
            </a:r>
            <a:fld id="{DC2DF7AE-E3BD-41B1-B2B6-F71BED4C81A4}" type="slidenum">
              <a:rPr lang="tr-TR" smtClean="0">
                <a:solidFill>
                  <a:schemeClr val="bg1"/>
                </a:solidFill>
              </a:rPr>
              <a:pPr algn="l"/>
              <a:t>44</a:t>
            </a:fld>
            <a:endParaRPr lang="tr-TR" dirty="0">
              <a:solidFill>
                <a:schemeClr val="bg1"/>
              </a:solidFill>
            </a:endParaRPr>
          </a:p>
        </p:txBody>
      </p:sp>
    </p:spTree>
    <p:extLst>
      <p:ext uri="{BB962C8B-B14F-4D97-AF65-F5344CB8AC3E}">
        <p14:creationId xmlns:p14="http://schemas.microsoft.com/office/powerpoint/2010/main" val="1179453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5" name="Dikdörtgen 4"/>
          <p:cNvSpPr/>
          <p:nvPr/>
        </p:nvSpPr>
        <p:spPr>
          <a:xfrm>
            <a:off x="7278635" y="724392"/>
            <a:ext cx="2966389" cy="461665"/>
          </a:xfrm>
          <a:prstGeom prst="rect">
            <a:avLst/>
          </a:prstGeom>
        </p:spPr>
        <p:txBody>
          <a:bodyPr wrap="none">
            <a:spAutoFit/>
          </a:bodyPr>
          <a:lstStyle/>
          <a:p>
            <a:pPr algn="ctr"/>
            <a:r>
              <a:rPr lang="tr-TR" sz="2400" b="1" u="sng" dirty="0">
                <a:solidFill>
                  <a:schemeClr val="bg1"/>
                </a:solidFill>
                <a:latin typeface="+mj-lt"/>
              </a:rPr>
              <a:t>KULLANICI GRUPLARI</a:t>
            </a:r>
          </a:p>
        </p:txBody>
      </p:sp>
      <p:sp>
        <p:nvSpPr>
          <p:cNvPr id="9" name="Metin kutusu 8">
            <a:extLst>
              <a:ext uri="{FF2B5EF4-FFF2-40B4-BE49-F238E27FC236}">
                <a16:creationId xmlns:a16="http://schemas.microsoft.com/office/drawing/2014/main" id="{355579CD-45B2-48A4-8FD0-D6389D7CB4A8}"/>
              </a:ext>
            </a:extLst>
          </p:cNvPr>
          <p:cNvSpPr txBox="1"/>
          <p:nvPr/>
        </p:nvSpPr>
        <p:spPr>
          <a:xfrm>
            <a:off x="-96688" y="1988840"/>
            <a:ext cx="5184576" cy="4493538"/>
          </a:xfrm>
          <a:prstGeom prst="rect">
            <a:avLst/>
          </a:prstGeom>
          <a:noFill/>
        </p:spPr>
        <p:txBody>
          <a:bodyPr wrap="square" rtlCol="0">
            <a:spAutoFit/>
          </a:bodyPr>
          <a:lstStyle/>
          <a:p>
            <a:pPr marL="177800" algn="just">
              <a:buClr>
                <a:schemeClr val="tx1"/>
              </a:buClr>
            </a:pPr>
            <a:r>
              <a:rPr lang="tr-TR" sz="2200" b="1" dirty="0">
                <a:solidFill>
                  <a:schemeClr val="tx1">
                    <a:lumMod val="65000"/>
                    <a:lumOff val="35000"/>
                  </a:schemeClr>
                </a:solidFill>
                <a:latin typeface="+mj-lt"/>
                <a:cs typeface="Calibri Light" panose="020F0302020204030204" pitchFamily="34" charset="0"/>
              </a:rPr>
              <a:t>Afet Koordinasyon Bilgi Sisteminde; bu aşamaya kadar anlatılan yazılım modüllerinde yetkilendirilen kullanıcı grupları;</a:t>
            </a:r>
          </a:p>
          <a:p>
            <a:pPr marL="635000" indent="-457200" algn="just">
              <a:buClr>
                <a:schemeClr val="tx1"/>
              </a:buClr>
              <a:buFont typeface="+mj-lt"/>
              <a:buAutoNum type="arabicPeriod"/>
            </a:pPr>
            <a:r>
              <a:rPr lang="tr-TR" sz="2200" b="1" dirty="0">
                <a:solidFill>
                  <a:schemeClr val="tx1">
                    <a:lumMod val="65000"/>
                    <a:lumOff val="35000"/>
                  </a:schemeClr>
                </a:solidFill>
                <a:latin typeface="+mj-lt"/>
                <a:cs typeface="Calibri Light" panose="020F0302020204030204" pitchFamily="34" charset="0"/>
              </a:rPr>
              <a:t>İl Koordinatörü</a:t>
            </a:r>
          </a:p>
          <a:p>
            <a:pPr marL="635000" indent="-457200" algn="just">
              <a:buClr>
                <a:schemeClr val="tx1"/>
              </a:buClr>
              <a:buFont typeface="+mj-lt"/>
              <a:buAutoNum type="arabicPeriod"/>
            </a:pPr>
            <a:r>
              <a:rPr lang="tr-TR" sz="2200" b="1" dirty="0">
                <a:solidFill>
                  <a:schemeClr val="tx1">
                    <a:lumMod val="65000"/>
                    <a:lumOff val="35000"/>
                  </a:schemeClr>
                </a:solidFill>
                <a:latin typeface="+mj-lt"/>
                <a:cs typeface="Calibri Light" panose="020F0302020204030204" pitchFamily="34" charset="0"/>
              </a:rPr>
              <a:t>İtiraz Kabul</a:t>
            </a:r>
          </a:p>
          <a:p>
            <a:pPr marL="635000" indent="-457200" algn="just">
              <a:buClr>
                <a:schemeClr val="tx1"/>
              </a:buClr>
              <a:buFont typeface="+mj-lt"/>
              <a:buAutoNum type="arabicPeriod"/>
            </a:pPr>
            <a:r>
              <a:rPr lang="tr-TR" sz="2200" b="1" dirty="0">
                <a:solidFill>
                  <a:schemeClr val="tx1">
                    <a:lumMod val="65000"/>
                    <a:lumOff val="35000"/>
                  </a:schemeClr>
                </a:solidFill>
                <a:latin typeface="+mj-lt"/>
                <a:cs typeface="Calibri Light" panose="020F0302020204030204" pitchFamily="34" charset="0"/>
              </a:rPr>
              <a:t>Saha Personeli</a:t>
            </a:r>
          </a:p>
          <a:p>
            <a:pPr marL="635000" indent="-457200" algn="just">
              <a:buClr>
                <a:schemeClr val="tx1"/>
              </a:buClr>
              <a:buFont typeface="+mj-lt"/>
              <a:buAutoNum type="arabicPeriod"/>
            </a:pPr>
            <a:r>
              <a:rPr lang="tr-TR" sz="2200" b="1" dirty="0">
                <a:solidFill>
                  <a:schemeClr val="tx1">
                    <a:lumMod val="65000"/>
                    <a:lumOff val="35000"/>
                  </a:schemeClr>
                </a:solidFill>
                <a:latin typeface="+mj-lt"/>
                <a:cs typeface="Calibri Light" panose="020F0302020204030204" pitchFamily="34" charset="0"/>
              </a:rPr>
              <a:t>Valilik Komisyonu</a:t>
            </a:r>
          </a:p>
          <a:p>
            <a:pPr marL="635000" indent="-457200" algn="just">
              <a:buClr>
                <a:schemeClr val="tx1"/>
              </a:buClr>
              <a:buFont typeface="+mj-lt"/>
              <a:buAutoNum type="arabicPeriod"/>
            </a:pPr>
            <a:r>
              <a:rPr lang="tr-TR" sz="2200" b="1" dirty="0">
                <a:solidFill>
                  <a:schemeClr val="tx1">
                    <a:lumMod val="65000"/>
                    <a:lumOff val="35000"/>
                  </a:schemeClr>
                </a:solidFill>
                <a:latin typeface="+mj-lt"/>
                <a:cs typeface="Calibri Light" panose="020F0302020204030204" pitchFamily="34" charset="0"/>
              </a:rPr>
              <a:t>Dava Takip</a:t>
            </a:r>
          </a:p>
          <a:p>
            <a:pPr marL="635000" indent="-457200" algn="just">
              <a:buClr>
                <a:schemeClr val="tx1"/>
              </a:buClr>
              <a:buFont typeface="+mj-lt"/>
              <a:buAutoNum type="arabicPeriod"/>
            </a:pPr>
            <a:r>
              <a:rPr lang="tr-TR" sz="2200" b="1" dirty="0">
                <a:solidFill>
                  <a:schemeClr val="tx1">
                    <a:lumMod val="65000"/>
                    <a:lumOff val="35000"/>
                  </a:schemeClr>
                </a:solidFill>
                <a:latin typeface="+mj-lt"/>
                <a:cs typeface="Calibri Light" panose="020F0302020204030204" pitchFamily="34" charset="0"/>
              </a:rPr>
              <a:t>Yıkım Ekibi</a:t>
            </a:r>
          </a:p>
          <a:p>
            <a:pPr marL="635000" indent="-457200" algn="just">
              <a:buClr>
                <a:schemeClr val="tx1"/>
              </a:buClr>
              <a:buFont typeface="+mj-lt"/>
              <a:buAutoNum type="arabicPeriod"/>
            </a:pPr>
            <a:r>
              <a:rPr lang="tr-TR" sz="2200" b="1" dirty="0">
                <a:solidFill>
                  <a:schemeClr val="tx1">
                    <a:lumMod val="65000"/>
                    <a:lumOff val="35000"/>
                  </a:schemeClr>
                </a:solidFill>
                <a:latin typeface="+mj-lt"/>
                <a:cs typeface="Calibri Light" panose="020F0302020204030204" pitchFamily="34" charset="0"/>
              </a:rPr>
              <a:t>Yönetici</a:t>
            </a:r>
          </a:p>
          <a:p>
            <a:pPr marL="520700" indent="-342900" algn="just">
              <a:buClr>
                <a:schemeClr val="tx1"/>
              </a:buClr>
              <a:buFont typeface="Arial" panose="020B0604020202020204" pitchFamily="34" charset="0"/>
              <a:buChar char="•"/>
            </a:pPr>
            <a:endParaRPr lang="tr-TR" sz="2200" b="1" dirty="0">
              <a:solidFill>
                <a:schemeClr val="tx1">
                  <a:lumMod val="65000"/>
                  <a:lumOff val="35000"/>
                </a:schemeClr>
              </a:solidFill>
              <a:latin typeface="+mj-lt"/>
              <a:cs typeface="Calibri Light" panose="020F0302020204030204" pitchFamily="34" charset="0"/>
            </a:endParaRPr>
          </a:p>
          <a:p>
            <a:pPr marL="177800" algn="just">
              <a:buClr>
                <a:schemeClr val="tx1"/>
              </a:buClr>
            </a:pPr>
            <a:r>
              <a:rPr lang="tr-TR" sz="2200" b="1" dirty="0">
                <a:solidFill>
                  <a:schemeClr val="tx1">
                    <a:lumMod val="65000"/>
                    <a:lumOff val="35000"/>
                  </a:schemeClr>
                </a:solidFill>
                <a:latin typeface="+mj-lt"/>
                <a:cs typeface="Calibri Light" panose="020F0302020204030204" pitchFamily="34" charset="0"/>
              </a:rPr>
              <a:t>olarak sınıflandırılmaktadır. </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11" name="Resim 10"/>
          <p:cNvPicPr>
            <a:picLocks noChangeAspect="1"/>
          </p:cNvPicPr>
          <p:nvPr/>
        </p:nvPicPr>
        <p:blipFill>
          <a:blip r:embed="rId5"/>
          <a:stretch>
            <a:fillRect/>
          </a:stretch>
        </p:blipFill>
        <p:spPr>
          <a:xfrm>
            <a:off x="5159896" y="1556792"/>
            <a:ext cx="6887532" cy="5007098"/>
          </a:xfrm>
          <a:prstGeom prst="rect">
            <a:avLst/>
          </a:prstGeom>
        </p:spPr>
      </p:pic>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45</a:t>
            </a:fld>
            <a:r>
              <a:rPr lang="tr-TR" dirty="0">
                <a:solidFill>
                  <a:schemeClr val="bg1"/>
                </a:solidFill>
              </a:rPr>
              <a:t>3</a:t>
            </a:r>
          </a:p>
        </p:txBody>
      </p:sp>
    </p:spTree>
    <p:extLst>
      <p:ext uri="{BB962C8B-B14F-4D97-AF65-F5344CB8AC3E}">
        <p14:creationId xmlns:p14="http://schemas.microsoft.com/office/powerpoint/2010/main" val="2835369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4" name="Metin kutusu 13">
            <a:extLst>
              <a:ext uri="{FF2B5EF4-FFF2-40B4-BE49-F238E27FC236}">
                <a16:creationId xmlns:a16="http://schemas.microsoft.com/office/drawing/2014/main" id="{355579CD-45B2-48A4-8FD0-D6389D7CB4A8}"/>
              </a:ext>
            </a:extLst>
          </p:cNvPr>
          <p:cNvSpPr txBox="1"/>
          <p:nvPr/>
        </p:nvSpPr>
        <p:spPr>
          <a:xfrm>
            <a:off x="-96688" y="1556792"/>
            <a:ext cx="6681036" cy="4893647"/>
          </a:xfrm>
          <a:prstGeom prst="rect">
            <a:avLst/>
          </a:prstGeom>
          <a:noFill/>
        </p:spPr>
        <p:txBody>
          <a:bodyPr wrap="square" rtlCol="0">
            <a:spAutoFit/>
          </a:bodyPr>
          <a:lstStyle/>
          <a:p>
            <a:pPr marL="177800" algn="just">
              <a:buClr>
                <a:srgbClr val="FF0000"/>
              </a:buClr>
            </a:pPr>
            <a:r>
              <a:rPr lang="tr-TR" sz="2400" b="1" dirty="0">
                <a:solidFill>
                  <a:schemeClr val="tx1">
                    <a:lumMod val="65000"/>
                    <a:lumOff val="35000"/>
                  </a:schemeClr>
                </a:solidFill>
                <a:latin typeface="+mj-lt"/>
                <a:cs typeface="Calibri Light" panose="020F0302020204030204" pitchFamily="34" charset="0"/>
              </a:rPr>
              <a:t>Hasar tespit menüsü altında yer alan </a:t>
            </a:r>
            <a:r>
              <a:rPr lang="tr-TR" sz="2400" b="1" i="1" dirty="0">
                <a:solidFill>
                  <a:schemeClr val="tx1">
                    <a:lumMod val="65000"/>
                    <a:lumOff val="35000"/>
                  </a:schemeClr>
                </a:solidFill>
                <a:latin typeface="+mj-lt"/>
                <a:cs typeface="Calibri Light" panose="020F0302020204030204" pitchFamily="34" charset="0"/>
              </a:rPr>
              <a:t>Görev Alanları</a:t>
            </a:r>
            <a:r>
              <a:rPr lang="tr-TR" sz="2400" b="1" dirty="0">
                <a:solidFill>
                  <a:schemeClr val="tx1">
                    <a:lumMod val="65000"/>
                    <a:lumOff val="35000"/>
                  </a:schemeClr>
                </a:solidFill>
                <a:latin typeface="+mj-lt"/>
                <a:cs typeface="Calibri Light" panose="020F0302020204030204" pitchFamily="34" charset="0"/>
              </a:rPr>
              <a:t> alt menüsü üç başlıktan oluşmaktadır.</a:t>
            </a:r>
          </a:p>
          <a:p>
            <a:pPr marL="463550" indent="-285750" algn="just">
              <a:buClr>
                <a:srgbClr val="FF0000"/>
              </a:buClr>
              <a:buFont typeface="Arial" panose="020B0604020202020204" pitchFamily="34" charset="0"/>
              <a:buChar char="•"/>
            </a:pPr>
            <a:r>
              <a:rPr lang="tr-TR" sz="2400" b="1" dirty="0">
                <a:solidFill>
                  <a:schemeClr val="tx1">
                    <a:lumMod val="65000"/>
                    <a:lumOff val="35000"/>
                  </a:schemeClr>
                </a:solidFill>
                <a:latin typeface="+mj-lt"/>
                <a:cs typeface="Calibri Light" panose="020F0302020204030204" pitchFamily="34" charset="0"/>
              </a:rPr>
              <a:t>Görev Alanları; hasar tespit çalışmalarının yürütüleceği, </a:t>
            </a:r>
            <a:r>
              <a:rPr lang="tr-TR" sz="2400" b="1" dirty="0" err="1">
                <a:solidFill>
                  <a:schemeClr val="tx1">
                    <a:lumMod val="65000"/>
                    <a:lumOff val="35000"/>
                  </a:schemeClr>
                </a:solidFill>
                <a:latin typeface="+mj-lt"/>
                <a:cs typeface="Calibri Light" panose="020F0302020204030204" pitchFamily="34" charset="0"/>
              </a:rPr>
              <a:t>bölgelendirme</a:t>
            </a:r>
            <a:r>
              <a:rPr lang="tr-TR" sz="2400" b="1" dirty="0">
                <a:solidFill>
                  <a:schemeClr val="tx1">
                    <a:lumMod val="65000"/>
                    <a:lumOff val="35000"/>
                  </a:schemeClr>
                </a:solidFill>
                <a:latin typeface="+mj-lt"/>
                <a:cs typeface="Calibri Light" panose="020F0302020204030204" pitchFamily="34" charset="0"/>
              </a:rPr>
              <a:t> yapılan alanların, liste halinde yada harita üzerinde görüntülenebildiği alt menüdür. </a:t>
            </a:r>
          </a:p>
          <a:p>
            <a:pPr marL="463550" indent="-285750" algn="just">
              <a:buClr>
                <a:srgbClr val="FF0000"/>
              </a:buClr>
              <a:buFont typeface="Arial" panose="020B0604020202020204" pitchFamily="34" charset="0"/>
              <a:buChar char="•"/>
            </a:pPr>
            <a:r>
              <a:rPr lang="tr-TR" sz="2400" b="1" dirty="0">
                <a:solidFill>
                  <a:schemeClr val="tx1">
                    <a:lumMod val="65000"/>
                    <a:lumOff val="35000"/>
                  </a:schemeClr>
                </a:solidFill>
                <a:latin typeface="+mj-lt"/>
                <a:cs typeface="Calibri Light" panose="020F0302020204030204" pitchFamily="34" charset="0"/>
              </a:rPr>
              <a:t>Görev Atama; hasar tespit çalışmaları kapsamında, ilgili görev alanı ile personellere görevlendirmenin yapılabildiği alt menüdür.</a:t>
            </a:r>
          </a:p>
          <a:p>
            <a:pPr marL="463550" indent="-285750" algn="just">
              <a:buClr>
                <a:srgbClr val="FF0000"/>
              </a:buClr>
              <a:buFont typeface="Arial" panose="020B0604020202020204" pitchFamily="34" charset="0"/>
              <a:buChar char="•"/>
            </a:pPr>
            <a:r>
              <a:rPr lang="tr-TR" sz="2400" b="1" dirty="0">
                <a:solidFill>
                  <a:schemeClr val="tx1">
                    <a:lumMod val="65000"/>
                    <a:lumOff val="35000"/>
                  </a:schemeClr>
                </a:solidFill>
                <a:latin typeface="+mj-lt"/>
                <a:cs typeface="Calibri Light" panose="020F0302020204030204" pitchFamily="34" charset="0"/>
              </a:rPr>
              <a:t>Atanan Görevler ; görevlendirme yapılan görev alanları ve ekip bilgilerinin, liste halinde görüntülenebildiği alt menüdür.</a:t>
            </a:r>
          </a:p>
          <a:p>
            <a:pPr marL="177800" algn="just">
              <a:buClr>
                <a:srgbClr val="FF0000"/>
              </a:buClr>
            </a:pPr>
            <a:r>
              <a:rPr lang="tr-TR" sz="2400" b="1" dirty="0">
                <a:solidFill>
                  <a:schemeClr val="tx1">
                    <a:lumMod val="65000"/>
                    <a:lumOff val="35000"/>
                  </a:schemeClr>
                </a:solidFill>
                <a:latin typeface="+mj-lt"/>
                <a:cs typeface="Calibri Light" panose="020F0302020204030204" pitchFamily="34" charset="0"/>
              </a:rPr>
              <a:t>		 </a:t>
            </a:r>
          </a:p>
        </p:txBody>
      </p:sp>
      <p:sp>
        <p:nvSpPr>
          <p:cNvPr id="11" name="Dikdörtgen 10"/>
          <p:cNvSpPr/>
          <p:nvPr/>
        </p:nvSpPr>
        <p:spPr>
          <a:xfrm>
            <a:off x="6228800" y="724392"/>
            <a:ext cx="5066067"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İL KOORDİNATÖRÜ KULLANICI GRUBU</a:t>
            </a:r>
          </a:p>
        </p:txBody>
      </p:sp>
      <p:pic>
        <p:nvPicPr>
          <p:cNvPr id="4" name="Resim 3"/>
          <p:cNvPicPr>
            <a:picLocks noChangeAspect="1"/>
          </p:cNvPicPr>
          <p:nvPr/>
        </p:nvPicPr>
        <p:blipFill>
          <a:blip r:embed="rId5"/>
          <a:stretch>
            <a:fillRect/>
          </a:stretch>
        </p:blipFill>
        <p:spPr>
          <a:xfrm>
            <a:off x="7968208" y="1556792"/>
            <a:ext cx="3515216" cy="2641259"/>
          </a:xfrm>
          <a:prstGeom prst="rect">
            <a:avLst/>
          </a:prstGeom>
        </p:spPr>
      </p:pic>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46</a:t>
            </a:fld>
            <a:r>
              <a:rPr lang="tr-TR" dirty="0">
                <a:solidFill>
                  <a:schemeClr val="bg1"/>
                </a:solidFill>
              </a:rPr>
              <a:t>4</a:t>
            </a:r>
          </a:p>
        </p:txBody>
      </p:sp>
    </p:spTree>
    <p:extLst>
      <p:ext uri="{BB962C8B-B14F-4D97-AF65-F5344CB8AC3E}">
        <p14:creationId xmlns:p14="http://schemas.microsoft.com/office/powerpoint/2010/main" val="3249576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3" name="Metin kutusu 12">
            <a:extLst>
              <a:ext uri="{FF2B5EF4-FFF2-40B4-BE49-F238E27FC236}">
                <a16:creationId xmlns:a16="http://schemas.microsoft.com/office/drawing/2014/main" id="{355579CD-45B2-48A4-8FD0-D6389D7CB4A8}"/>
              </a:ext>
            </a:extLst>
          </p:cNvPr>
          <p:cNvSpPr txBox="1"/>
          <p:nvPr/>
        </p:nvSpPr>
        <p:spPr>
          <a:xfrm>
            <a:off x="-94542" y="1480153"/>
            <a:ext cx="12023189" cy="646331"/>
          </a:xfrm>
          <a:prstGeom prst="rect">
            <a:avLst/>
          </a:prstGeom>
          <a:noFill/>
        </p:spPr>
        <p:txBody>
          <a:bodyPr wrap="square" rtlCol="0">
            <a:spAutoFit/>
          </a:bodyPr>
          <a:lstStyle/>
          <a:p>
            <a:pPr marL="177800" algn="just">
              <a:buClr>
                <a:srgbClr val="FF0000"/>
              </a:buClr>
            </a:pPr>
            <a:r>
              <a:rPr lang="tr-TR" b="1" i="1" dirty="0">
                <a:solidFill>
                  <a:schemeClr val="tx1">
                    <a:lumMod val="65000"/>
                    <a:lumOff val="35000"/>
                  </a:schemeClr>
                </a:solidFill>
                <a:latin typeface="+mj-lt"/>
                <a:cs typeface="Calibri Light" panose="020F0302020204030204" pitchFamily="34" charset="0"/>
              </a:rPr>
              <a:t>Hasar Tespit Tutanakları</a:t>
            </a:r>
            <a:r>
              <a:rPr lang="tr-TR" b="1" dirty="0">
                <a:solidFill>
                  <a:schemeClr val="tx1">
                    <a:lumMod val="65000"/>
                    <a:lumOff val="35000"/>
                  </a:schemeClr>
                </a:solidFill>
                <a:latin typeface="+mj-lt"/>
                <a:cs typeface="Calibri Light" panose="020F0302020204030204" pitchFamily="34" charset="0"/>
              </a:rPr>
              <a:t>; farklı tespit türlerinde yapılan ve kesinleşmemiş (resmi nitelik taşımayan) verilerin liste halinde görüntülenebildiği alt menüdür.</a:t>
            </a:r>
            <a:endParaRPr lang="tr-TR" b="1" u="sng" dirty="0">
              <a:solidFill>
                <a:schemeClr val="tx1">
                  <a:lumMod val="65000"/>
                  <a:lumOff val="35000"/>
                </a:schemeClr>
              </a:solidFill>
              <a:latin typeface="+mj-lt"/>
              <a:cs typeface="Calibri Light" panose="020F0302020204030204" pitchFamily="34" charset="0"/>
            </a:endParaRPr>
          </a:p>
        </p:txBody>
      </p:sp>
      <p:sp>
        <p:nvSpPr>
          <p:cNvPr id="11" name="Dikdörtgen 10"/>
          <p:cNvSpPr/>
          <p:nvPr/>
        </p:nvSpPr>
        <p:spPr>
          <a:xfrm>
            <a:off x="6228800" y="724392"/>
            <a:ext cx="5066067" cy="461665"/>
          </a:xfrm>
          <a:prstGeom prst="rect">
            <a:avLst/>
          </a:prstGeom>
        </p:spPr>
        <p:txBody>
          <a:bodyPr wrap="none">
            <a:spAutoFit/>
          </a:bodyPr>
          <a:lstStyle/>
          <a:p>
            <a:pPr algn="ctr"/>
            <a:r>
              <a:rPr lang="tr-TR" sz="2400" b="1" u="sng" dirty="0">
                <a:solidFill>
                  <a:schemeClr val="bg1"/>
                </a:solidFill>
                <a:latin typeface="+mj-lt"/>
              </a:rPr>
              <a:t>İL KOORDİNATÖRÜ KULLANICI GRUBU</a:t>
            </a: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47</a:t>
            </a:fld>
            <a:r>
              <a:rPr lang="tr-TR" dirty="0">
                <a:solidFill>
                  <a:schemeClr val="bg1"/>
                </a:solidFill>
              </a:rPr>
              <a:t>5</a:t>
            </a:r>
          </a:p>
        </p:txBody>
      </p:sp>
      <p:pic>
        <p:nvPicPr>
          <p:cNvPr id="2" name="Resim 1"/>
          <p:cNvPicPr>
            <a:picLocks noChangeAspect="1"/>
          </p:cNvPicPr>
          <p:nvPr/>
        </p:nvPicPr>
        <p:blipFill>
          <a:blip r:embed="rId5"/>
          <a:stretch>
            <a:fillRect/>
          </a:stretch>
        </p:blipFill>
        <p:spPr>
          <a:xfrm>
            <a:off x="119336" y="2265869"/>
            <a:ext cx="11881320" cy="4104763"/>
          </a:xfrm>
          <a:prstGeom prst="rect">
            <a:avLst/>
          </a:prstGeom>
        </p:spPr>
      </p:pic>
    </p:spTree>
    <p:extLst>
      <p:ext uri="{BB962C8B-B14F-4D97-AF65-F5344CB8AC3E}">
        <p14:creationId xmlns:p14="http://schemas.microsoft.com/office/powerpoint/2010/main" val="2176392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3" name="Metin kutusu 12">
            <a:extLst>
              <a:ext uri="{FF2B5EF4-FFF2-40B4-BE49-F238E27FC236}">
                <a16:creationId xmlns:a16="http://schemas.microsoft.com/office/drawing/2014/main" id="{355579CD-45B2-48A4-8FD0-D6389D7CB4A8}"/>
              </a:ext>
            </a:extLst>
          </p:cNvPr>
          <p:cNvSpPr txBox="1"/>
          <p:nvPr/>
        </p:nvSpPr>
        <p:spPr>
          <a:xfrm>
            <a:off x="119336" y="1455321"/>
            <a:ext cx="11766702" cy="646331"/>
          </a:xfrm>
          <a:prstGeom prst="rect">
            <a:avLst/>
          </a:prstGeom>
          <a:noFill/>
        </p:spPr>
        <p:txBody>
          <a:bodyPr wrap="square" rtlCol="0">
            <a:spAutoFit/>
          </a:bodyPr>
          <a:lstStyle/>
          <a:p>
            <a:pPr marL="177800" algn="just">
              <a:buClr>
                <a:srgbClr val="FF0000"/>
              </a:buClr>
            </a:pPr>
            <a:r>
              <a:rPr lang="tr-TR" b="1" i="1" dirty="0">
                <a:solidFill>
                  <a:schemeClr val="tx1">
                    <a:lumMod val="65000"/>
                    <a:lumOff val="35000"/>
                  </a:schemeClr>
                </a:solidFill>
                <a:latin typeface="+mj-lt"/>
                <a:cs typeface="Calibri Light" panose="020F0302020204030204" pitchFamily="34" charset="0"/>
              </a:rPr>
              <a:t>Askı İşlemleri </a:t>
            </a:r>
            <a:r>
              <a:rPr lang="tr-TR" b="1" dirty="0">
                <a:solidFill>
                  <a:schemeClr val="tx1">
                    <a:lumMod val="65000"/>
                    <a:lumOff val="35000"/>
                  </a:schemeClr>
                </a:solidFill>
                <a:latin typeface="+mj-lt"/>
                <a:cs typeface="Calibri Light" panose="020F0302020204030204" pitchFamily="34" charset="0"/>
              </a:rPr>
              <a:t>alt menüsü; binaların ve bağımsız bölümlerin resmi nitelik kazanan hasar durum bilgilerinin görüntülenebildiği menüdür.</a:t>
            </a:r>
          </a:p>
        </p:txBody>
      </p:sp>
      <p:sp>
        <p:nvSpPr>
          <p:cNvPr id="11" name="Dikdörtgen 10"/>
          <p:cNvSpPr/>
          <p:nvPr/>
        </p:nvSpPr>
        <p:spPr>
          <a:xfrm>
            <a:off x="6228800" y="724392"/>
            <a:ext cx="5066067" cy="461665"/>
          </a:xfrm>
          <a:prstGeom prst="rect">
            <a:avLst/>
          </a:prstGeom>
        </p:spPr>
        <p:txBody>
          <a:bodyPr wrap="none">
            <a:spAutoFit/>
          </a:bodyPr>
          <a:lstStyle/>
          <a:p>
            <a:pPr algn="ctr"/>
            <a:r>
              <a:rPr lang="tr-TR" sz="2400" b="1" u="sng" dirty="0">
                <a:solidFill>
                  <a:schemeClr val="bg1"/>
                </a:solidFill>
                <a:latin typeface="+mj-lt"/>
              </a:rPr>
              <a:t>İL KOORDİNATÖRÜ KULLANICI GRUBU</a:t>
            </a: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48</a:t>
            </a:fld>
            <a:r>
              <a:rPr lang="tr-TR" dirty="0">
                <a:solidFill>
                  <a:schemeClr val="bg1"/>
                </a:solidFill>
              </a:rPr>
              <a:t>6</a:t>
            </a:r>
          </a:p>
        </p:txBody>
      </p:sp>
      <p:pic>
        <p:nvPicPr>
          <p:cNvPr id="2" name="Resim 1"/>
          <p:cNvPicPr>
            <a:picLocks noChangeAspect="1"/>
          </p:cNvPicPr>
          <p:nvPr/>
        </p:nvPicPr>
        <p:blipFill>
          <a:blip r:embed="rId5"/>
          <a:stretch>
            <a:fillRect/>
          </a:stretch>
        </p:blipFill>
        <p:spPr>
          <a:xfrm>
            <a:off x="305959" y="2385507"/>
            <a:ext cx="11580080" cy="4001058"/>
          </a:xfrm>
          <a:prstGeom prst="rect">
            <a:avLst/>
          </a:prstGeom>
        </p:spPr>
      </p:pic>
    </p:spTree>
    <p:extLst>
      <p:ext uri="{BB962C8B-B14F-4D97-AF65-F5344CB8AC3E}">
        <p14:creationId xmlns:p14="http://schemas.microsoft.com/office/powerpoint/2010/main" val="3364733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3" name="Metin kutusu 12">
            <a:extLst>
              <a:ext uri="{FF2B5EF4-FFF2-40B4-BE49-F238E27FC236}">
                <a16:creationId xmlns:a16="http://schemas.microsoft.com/office/drawing/2014/main" id="{355579CD-45B2-48A4-8FD0-D6389D7CB4A8}"/>
              </a:ext>
            </a:extLst>
          </p:cNvPr>
          <p:cNvSpPr txBox="1"/>
          <p:nvPr/>
        </p:nvSpPr>
        <p:spPr>
          <a:xfrm>
            <a:off x="191344" y="1520308"/>
            <a:ext cx="6408712" cy="1200329"/>
          </a:xfrm>
          <a:prstGeom prst="rect">
            <a:avLst/>
          </a:prstGeom>
          <a:noFill/>
        </p:spPr>
        <p:txBody>
          <a:bodyPr wrap="square" rtlCol="0">
            <a:spAutoFit/>
          </a:bodyPr>
          <a:lstStyle/>
          <a:p>
            <a:pPr marL="177800" algn="just">
              <a:buClr>
                <a:srgbClr val="FF0000"/>
              </a:buClr>
            </a:pPr>
            <a:r>
              <a:rPr lang="tr-TR" b="1" dirty="0">
                <a:solidFill>
                  <a:schemeClr val="tx1">
                    <a:lumMod val="65000"/>
                    <a:lumOff val="35000"/>
                  </a:schemeClr>
                </a:solidFill>
                <a:latin typeface="+mj-lt"/>
                <a:cs typeface="Calibri Light" panose="020F0302020204030204" pitchFamily="34" charset="0"/>
              </a:rPr>
              <a:t>Hasar Tespit menüsü altında yer alan </a:t>
            </a:r>
            <a:r>
              <a:rPr lang="tr-TR" b="1" i="1" dirty="0">
                <a:solidFill>
                  <a:schemeClr val="tx1">
                    <a:lumMod val="65000"/>
                    <a:lumOff val="35000"/>
                  </a:schemeClr>
                </a:solidFill>
                <a:latin typeface="+mj-lt"/>
                <a:cs typeface="Calibri Light" panose="020F0302020204030204" pitchFamily="34" charset="0"/>
              </a:rPr>
              <a:t>İtiraz İşlemleri </a:t>
            </a:r>
            <a:r>
              <a:rPr lang="tr-TR" b="1" dirty="0">
                <a:solidFill>
                  <a:schemeClr val="tx1">
                    <a:lumMod val="65000"/>
                    <a:lumOff val="35000"/>
                  </a:schemeClr>
                </a:solidFill>
                <a:latin typeface="+mj-lt"/>
                <a:cs typeface="Calibri Light" panose="020F0302020204030204" pitchFamily="34" charset="0"/>
              </a:rPr>
              <a:t>alt menüsü; itiraz başvurusu yapılması, yapılan başvuruların listelenmesi ve başvuru gereğinin yapılıp yapılmadığının takip edilmesine olanak sağlamaktadır.</a:t>
            </a:r>
          </a:p>
        </p:txBody>
      </p:sp>
      <p:sp>
        <p:nvSpPr>
          <p:cNvPr id="12" name="Dikdörtgen 11"/>
          <p:cNvSpPr/>
          <p:nvPr/>
        </p:nvSpPr>
        <p:spPr>
          <a:xfrm>
            <a:off x="6228800" y="724392"/>
            <a:ext cx="5066067" cy="461665"/>
          </a:xfrm>
          <a:prstGeom prst="rect">
            <a:avLst/>
          </a:prstGeom>
        </p:spPr>
        <p:txBody>
          <a:bodyPr wrap="none">
            <a:spAutoFit/>
          </a:bodyPr>
          <a:lstStyle/>
          <a:p>
            <a:pPr algn="ctr"/>
            <a:r>
              <a:rPr lang="tr-TR" sz="2400" b="1" u="sng" dirty="0">
                <a:solidFill>
                  <a:schemeClr val="bg1"/>
                </a:solidFill>
                <a:latin typeface="+mj-lt"/>
              </a:rPr>
              <a:t>İL KOORDİNATÖRÜ KULLANICI GRUBU</a:t>
            </a:r>
          </a:p>
        </p:txBody>
      </p:sp>
      <p:pic>
        <p:nvPicPr>
          <p:cNvPr id="4" name="Resim 3"/>
          <p:cNvPicPr>
            <a:picLocks noChangeAspect="1"/>
          </p:cNvPicPr>
          <p:nvPr/>
        </p:nvPicPr>
        <p:blipFill>
          <a:blip r:embed="rId5"/>
          <a:stretch>
            <a:fillRect/>
          </a:stretch>
        </p:blipFill>
        <p:spPr>
          <a:xfrm>
            <a:off x="328819" y="2901137"/>
            <a:ext cx="6352220" cy="3901593"/>
          </a:xfrm>
          <a:prstGeom prst="rect">
            <a:avLst/>
          </a:prstGeom>
        </p:spPr>
      </p:pic>
      <p:pic>
        <p:nvPicPr>
          <p:cNvPr id="5" name="Resim 4"/>
          <p:cNvPicPr>
            <a:picLocks noChangeAspect="1"/>
          </p:cNvPicPr>
          <p:nvPr/>
        </p:nvPicPr>
        <p:blipFill>
          <a:blip r:embed="rId6"/>
          <a:stretch>
            <a:fillRect/>
          </a:stretch>
        </p:blipFill>
        <p:spPr>
          <a:xfrm>
            <a:off x="7608178" y="1628800"/>
            <a:ext cx="3686689" cy="1867161"/>
          </a:xfrm>
          <a:prstGeom prst="rect">
            <a:avLst/>
          </a:prstGeom>
        </p:spPr>
      </p:pic>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49</a:t>
            </a:fld>
            <a:r>
              <a:rPr lang="tr-TR" dirty="0">
                <a:solidFill>
                  <a:schemeClr val="bg1"/>
                </a:solidFill>
              </a:rPr>
              <a:t>7</a:t>
            </a:r>
          </a:p>
        </p:txBody>
      </p:sp>
    </p:spTree>
    <p:extLst>
      <p:ext uri="{BB962C8B-B14F-4D97-AF65-F5344CB8AC3E}">
        <p14:creationId xmlns:p14="http://schemas.microsoft.com/office/powerpoint/2010/main" val="3370961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231730" y="1577168"/>
            <a:ext cx="11196864" cy="2677656"/>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i="0" dirty="0">
                <a:effectLst/>
              </a:rPr>
              <a:t>Türkiye Afet Müdahale Planı </a:t>
            </a:r>
          </a:p>
          <a:p>
            <a:pPr marL="457200" indent="-279400" algn="just">
              <a:buClr>
                <a:srgbClr val="FF0000"/>
              </a:buClr>
              <a:buFont typeface="Arial" panose="020B0604020202020204" pitchFamily="34" charset="0"/>
              <a:buChar char="•"/>
            </a:pPr>
            <a:r>
              <a:rPr lang="tr-TR" sz="2400" b="1" i="0" dirty="0">
                <a:effectLst/>
              </a:rPr>
              <a:t>(TAMP)</a:t>
            </a:r>
          </a:p>
          <a:p>
            <a:pPr marL="457200" indent="-279400" algn="just">
              <a:buClr>
                <a:srgbClr val="FF0000"/>
              </a:buClr>
              <a:buFont typeface="Arial" panose="020B0604020202020204" pitchFamily="34" charset="0"/>
              <a:buChar char="•"/>
            </a:pPr>
            <a:endParaRPr lang="tr-TR" sz="2400" b="1" dirty="0"/>
          </a:p>
          <a:p>
            <a:pPr marL="457200" indent="-279400" algn="just">
              <a:buClr>
                <a:srgbClr val="FF0000"/>
              </a:buClr>
              <a:buFont typeface="Arial" panose="020B0604020202020204" pitchFamily="34" charset="0"/>
              <a:buChar char="•"/>
            </a:pPr>
            <a:r>
              <a:rPr lang="tr-TR" sz="2400" b="1" i="0" dirty="0">
                <a:effectLst/>
              </a:rPr>
              <a:t>HASAR TESPİT GRUBU</a:t>
            </a:r>
          </a:p>
          <a:p>
            <a:pPr marL="177800" algn="just">
              <a:buClr>
                <a:srgbClr val="FF0000"/>
              </a:buClr>
            </a:pPr>
            <a:endParaRPr lang="tr-TR" sz="2400" b="1" dirty="0">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1" dirty="0">
                <a:highlight>
                  <a:srgbClr val="FFFF00"/>
                </a:highlight>
                <a:cs typeface="Calibri Light" panose="020F0302020204030204" pitchFamily="34" charset="0"/>
              </a:rPr>
              <a:t>Kimin Görevi?</a:t>
            </a: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5</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pic>
        <p:nvPicPr>
          <p:cNvPr id="5" name="Resim 4"/>
          <p:cNvPicPr>
            <a:picLocks noChangeAspect="1"/>
          </p:cNvPicPr>
          <p:nvPr/>
        </p:nvPicPr>
        <p:blipFill>
          <a:blip r:embed="rId5"/>
          <a:stretch>
            <a:fillRect/>
          </a:stretch>
        </p:blipFill>
        <p:spPr>
          <a:xfrm>
            <a:off x="4476415" y="1598595"/>
            <a:ext cx="6934200" cy="4943475"/>
          </a:xfrm>
          <a:prstGeom prst="rect">
            <a:avLst/>
          </a:prstGeom>
        </p:spPr>
      </p:pic>
    </p:spTree>
    <p:extLst>
      <p:ext uri="{BB962C8B-B14F-4D97-AF65-F5344CB8AC3E}">
        <p14:creationId xmlns:p14="http://schemas.microsoft.com/office/powerpoint/2010/main" val="3598197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9" name="Metin kutusu 8">
            <a:extLst>
              <a:ext uri="{FF2B5EF4-FFF2-40B4-BE49-F238E27FC236}">
                <a16:creationId xmlns:a16="http://schemas.microsoft.com/office/drawing/2014/main" id="{355579CD-45B2-48A4-8FD0-D6389D7CB4A8}"/>
              </a:ext>
            </a:extLst>
          </p:cNvPr>
          <p:cNvSpPr txBox="1"/>
          <p:nvPr/>
        </p:nvSpPr>
        <p:spPr>
          <a:xfrm>
            <a:off x="191344" y="1395131"/>
            <a:ext cx="3816424" cy="430887"/>
          </a:xfrm>
          <a:prstGeom prst="rect">
            <a:avLst/>
          </a:prstGeom>
          <a:noFill/>
        </p:spPr>
        <p:txBody>
          <a:bodyPr wrap="square" rtlCol="0">
            <a:spAutoFit/>
          </a:bodyPr>
          <a:lstStyle/>
          <a:p>
            <a:pPr marL="177800" algn="just">
              <a:buClr>
                <a:srgbClr val="FF0000"/>
              </a:buClr>
            </a:pPr>
            <a:r>
              <a:rPr lang="tr-TR" sz="2200" b="1" dirty="0">
                <a:solidFill>
                  <a:schemeClr val="tx1">
                    <a:lumMod val="65000"/>
                    <a:lumOff val="35000"/>
                  </a:schemeClr>
                </a:solidFill>
                <a:latin typeface="Myriad Pro" panose="020B0503030403020204" pitchFamily="34" charset="0"/>
                <a:cs typeface="Calibri Light" panose="020F0302020204030204" pitchFamily="34" charset="0"/>
              </a:rPr>
              <a:t>İtiraz Takip Listesi</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4" name="Resim 3"/>
          <p:cNvPicPr>
            <a:picLocks noChangeAspect="1"/>
          </p:cNvPicPr>
          <p:nvPr/>
        </p:nvPicPr>
        <p:blipFill>
          <a:blip r:embed="rId5"/>
          <a:stretch>
            <a:fillRect/>
          </a:stretch>
        </p:blipFill>
        <p:spPr>
          <a:xfrm>
            <a:off x="407368" y="1880382"/>
            <a:ext cx="10873208" cy="4728098"/>
          </a:xfrm>
          <a:prstGeom prst="rect">
            <a:avLst/>
          </a:prstGeom>
        </p:spPr>
      </p:pic>
      <p:sp>
        <p:nvSpPr>
          <p:cNvPr id="10" name="Dikdörtgen 9"/>
          <p:cNvSpPr/>
          <p:nvPr/>
        </p:nvSpPr>
        <p:spPr>
          <a:xfrm>
            <a:off x="6228800" y="724392"/>
            <a:ext cx="5066067"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İL KOORDİNATÖRÜ KULLANICI GRUBU</a:t>
            </a: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50</a:t>
            </a:fld>
            <a:r>
              <a:rPr lang="tr-TR" dirty="0">
                <a:solidFill>
                  <a:schemeClr val="bg1"/>
                </a:solidFill>
              </a:rPr>
              <a:t>8</a:t>
            </a:r>
          </a:p>
        </p:txBody>
      </p:sp>
    </p:spTree>
    <p:extLst>
      <p:ext uri="{BB962C8B-B14F-4D97-AF65-F5344CB8AC3E}">
        <p14:creationId xmlns:p14="http://schemas.microsoft.com/office/powerpoint/2010/main" val="238387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9" name="Metin kutusu 8">
            <a:extLst>
              <a:ext uri="{FF2B5EF4-FFF2-40B4-BE49-F238E27FC236}">
                <a16:creationId xmlns:a16="http://schemas.microsoft.com/office/drawing/2014/main" id="{355579CD-45B2-48A4-8FD0-D6389D7CB4A8}"/>
              </a:ext>
            </a:extLst>
          </p:cNvPr>
          <p:cNvSpPr txBox="1"/>
          <p:nvPr/>
        </p:nvSpPr>
        <p:spPr>
          <a:xfrm>
            <a:off x="407368" y="1449495"/>
            <a:ext cx="3312368" cy="430887"/>
          </a:xfrm>
          <a:prstGeom prst="rect">
            <a:avLst/>
          </a:prstGeom>
          <a:noFill/>
        </p:spPr>
        <p:txBody>
          <a:bodyPr wrap="square" rtlCol="0">
            <a:spAutoFit/>
          </a:bodyPr>
          <a:lstStyle/>
          <a:p>
            <a:pPr marL="177800" algn="just">
              <a:buClr>
                <a:srgbClr val="FF0000"/>
              </a:buClr>
            </a:pPr>
            <a:r>
              <a:rPr lang="tr-TR" sz="2200" b="1" dirty="0">
                <a:solidFill>
                  <a:schemeClr val="tx1">
                    <a:lumMod val="65000"/>
                    <a:lumOff val="35000"/>
                  </a:schemeClr>
                </a:solidFill>
                <a:latin typeface="Myriad Pro" panose="020B0503030403020204" pitchFamily="34" charset="0"/>
                <a:cs typeface="Calibri Light" panose="020F0302020204030204" pitchFamily="34" charset="0"/>
              </a:rPr>
              <a:t>Dilekçe Listesi</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6" name="Resim 5"/>
          <p:cNvPicPr>
            <a:picLocks noChangeAspect="1"/>
          </p:cNvPicPr>
          <p:nvPr/>
        </p:nvPicPr>
        <p:blipFill>
          <a:blip r:embed="rId5"/>
          <a:stretch>
            <a:fillRect/>
          </a:stretch>
        </p:blipFill>
        <p:spPr>
          <a:xfrm>
            <a:off x="407368" y="1989108"/>
            <a:ext cx="11449272" cy="4574781"/>
          </a:xfrm>
          <a:prstGeom prst="rect">
            <a:avLst/>
          </a:prstGeom>
        </p:spPr>
      </p:pic>
      <p:sp>
        <p:nvSpPr>
          <p:cNvPr id="10" name="Dikdörtgen 9"/>
          <p:cNvSpPr/>
          <p:nvPr/>
        </p:nvSpPr>
        <p:spPr>
          <a:xfrm>
            <a:off x="6228800" y="724392"/>
            <a:ext cx="5066067"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İL KOORDİNATÖRÜ KULLANICI GRUBU</a:t>
            </a: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51</a:t>
            </a:fld>
            <a:r>
              <a:rPr lang="tr-TR" dirty="0">
                <a:solidFill>
                  <a:schemeClr val="bg1"/>
                </a:solidFill>
              </a:rPr>
              <a:t>9</a:t>
            </a:r>
          </a:p>
        </p:txBody>
      </p:sp>
    </p:spTree>
    <p:extLst>
      <p:ext uri="{BB962C8B-B14F-4D97-AF65-F5344CB8AC3E}">
        <p14:creationId xmlns:p14="http://schemas.microsoft.com/office/powerpoint/2010/main" val="3156410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1" name="Metin kutusu 10">
            <a:extLst>
              <a:ext uri="{FF2B5EF4-FFF2-40B4-BE49-F238E27FC236}">
                <a16:creationId xmlns:a16="http://schemas.microsoft.com/office/drawing/2014/main" id="{355579CD-45B2-48A4-8FD0-D6389D7CB4A8}"/>
              </a:ext>
            </a:extLst>
          </p:cNvPr>
          <p:cNvSpPr txBox="1"/>
          <p:nvPr/>
        </p:nvSpPr>
        <p:spPr>
          <a:xfrm>
            <a:off x="-96688" y="1466936"/>
            <a:ext cx="8784976" cy="1446550"/>
          </a:xfrm>
          <a:prstGeom prst="rect">
            <a:avLst/>
          </a:prstGeom>
          <a:noFill/>
        </p:spPr>
        <p:txBody>
          <a:bodyPr wrap="square" rtlCol="0">
            <a:spAutoFit/>
          </a:bodyPr>
          <a:lstStyle/>
          <a:p>
            <a:pPr marL="177800" algn="just">
              <a:buClr>
                <a:srgbClr val="FF0000"/>
              </a:buClr>
            </a:pPr>
            <a:r>
              <a:rPr lang="tr-TR" sz="2200" b="1" i="1" dirty="0">
                <a:solidFill>
                  <a:schemeClr val="tx1">
                    <a:lumMod val="65000"/>
                    <a:lumOff val="35000"/>
                  </a:schemeClr>
                </a:solidFill>
                <a:latin typeface="+mj-lt"/>
                <a:cs typeface="Calibri Light" panose="020F0302020204030204" pitchFamily="34" charset="0"/>
              </a:rPr>
              <a:t>Afet Önlem menüsü altında yer alan Tüm Dere Tespitleri </a:t>
            </a:r>
            <a:r>
              <a:rPr lang="tr-TR" sz="2200" b="1" dirty="0">
                <a:solidFill>
                  <a:schemeClr val="tx1">
                    <a:lumMod val="65000"/>
                    <a:lumOff val="35000"/>
                  </a:schemeClr>
                </a:solidFill>
                <a:latin typeface="+mj-lt"/>
                <a:cs typeface="Calibri Light" panose="020F0302020204030204" pitchFamily="34" charset="0"/>
              </a:rPr>
              <a:t>Dere yatağı güzergahlarında yer alan ve taşkın riski altında bulunan riskli yapılara yönelik yapılan tespitlerin harita üzerinde görüntülenebilmesi ve listelenmesi kabiliyetlerine sahiptir.  </a:t>
            </a:r>
          </a:p>
        </p:txBody>
      </p:sp>
      <p:sp>
        <p:nvSpPr>
          <p:cNvPr id="13" name="Dikdörtgen 12"/>
          <p:cNvSpPr/>
          <p:nvPr/>
        </p:nvSpPr>
        <p:spPr>
          <a:xfrm>
            <a:off x="6228800" y="724392"/>
            <a:ext cx="5066067" cy="461665"/>
          </a:xfrm>
          <a:prstGeom prst="rect">
            <a:avLst/>
          </a:prstGeom>
        </p:spPr>
        <p:txBody>
          <a:bodyPr wrap="none">
            <a:spAutoFit/>
          </a:bodyPr>
          <a:lstStyle/>
          <a:p>
            <a:pPr algn="ctr"/>
            <a:r>
              <a:rPr lang="tr-TR" sz="2400" b="1" u="sng" dirty="0">
                <a:solidFill>
                  <a:schemeClr val="bg1"/>
                </a:solidFill>
                <a:latin typeface="+mj-lt"/>
              </a:rPr>
              <a:t>İL KOORDİNATÖRÜ KULLANICI GRUBU</a:t>
            </a:r>
          </a:p>
        </p:txBody>
      </p:sp>
      <p:pic>
        <p:nvPicPr>
          <p:cNvPr id="14" name="Resim 13"/>
          <p:cNvPicPr>
            <a:picLocks noChangeAspect="1"/>
          </p:cNvPicPr>
          <p:nvPr/>
        </p:nvPicPr>
        <p:blipFill>
          <a:blip r:embed="rId5"/>
          <a:stretch>
            <a:fillRect/>
          </a:stretch>
        </p:blipFill>
        <p:spPr>
          <a:xfrm>
            <a:off x="155340" y="2913487"/>
            <a:ext cx="8532948" cy="3638970"/>
          </a:xfrm>
          <a:prstGeom prst="rect">
            <a:avLst/>
          </a:prstGeom>
        </p:spPr>
      </p:pic>
      <p:pic>
        <p:nvPicPr>
          <p:cNvPr id="5" name="Resim 4"/>
          <p:cNvPicPr>
            <a:picLocks noChangeAspect="1"/>
          </p:cNvPicPr>
          <p:nvPr/>
        </p:nvPicPr>
        <p:blipFill>
          <a:blip r:embed="rId6"/>
          <a:stretch>
            <a:fillRect/>
          </a:stretch>
        </p:blipFill>
        <p:spPr>
          <a:xfrm>
            <a:off x="8904312" y="1556792"/>
            <a:ext cx="3168352" cy="1971950"/>
          </a:xfrm>
          <a:prstGeom prst="rect">
            <a:avLst/>
          </a:prstGeom>
        </p:spPr>
      </p:pic>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30</a:t>
            </a:r>
          </a:p>
        </p:txBody>
      </p:sp>
    </p:spTree>
    <p:extLst>
      <p:ext uri="{BB962C8B-B14F-4D97-AF65-F5344CB8AC3E}">
        <p14:creationId xmlns:p14="http://schemas.microsoft.com/office/powerpoint/2010/main" val="240824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9" name="Metin kutusu 8">
            <a:extLst>
              <a:ext uri="{FF2B5EF4-FFF2-40B4-BE49-F238E27FC236}">
                <a16:creationId xmlns:a16="http://schemas.microsoft.com/office/drawing/2014/main" id="{355579CD-45B2-48A4-8FD0-D6389D7CB4A8}"/>
              </a:ext>
            </a:extLst>
          </p:cNvPr>
          <p:cNvSpPr txBox="1"/>
          <p:nvPr/>
        </p:nvSpPr>
        <p:spPr>
          <a:xfrm>
            <a:off x="263352" y="1449495"/>
            <a:ext cx="3456384" cy="430887"/>
          </a:xfrm>
          <a:prstGeom prst="rect">
            <a:avLst/>
          </a:prstGeom>
          <a:noFill/>
        </p:spPr>
        <p:txBody>
          <a:bodyPr wrap="square" rtlCol="0">
            <a:spAutoFit/>
          </a:bodyPr>
          <a:lstStyle/>
          <a:p>
            <a:pPr marL="177800" algn="just">
              <a:buClr>
                <a:srgbClr val="FF0000"/>
              </a:buClr>
            </a:pPr>
            <a:r>
              <a:rPr lang="tr-TR" sz="2200" b="1" dirty="0">
                <a:solidFill>
                  <a:schemeClr val="tx1">
                    <a:lumMod val="65000"/>
                    <a:lumOff val="35000"/>
                  </a:schemeClr>
                </a:solidFill>
                <a:latin typeface="Myriad Pro" panose="020B0503030403020204" pitchFamily="34" charset="0"/>
                <a:cs typeface="Calibri Light" panose="020F0302020204030204" pitchFamily="34" charset="0"/>
              </a:rPr>
              <a:t>Dere Yatağı Tespitleri</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Dikdörtgen 9"/>
          <p:cNvSpPr/>
          <p:nvPr/>
        </p:nvSpPr>
        <p:spPr>
          <a:xfrm>
            <a:off x="6228800" y="724392"/>
            <a:ext cx="5066067"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İL KOORDİNATÖRÜ KULLANICI GRUBU</a:t>
            </a:r>
          </a:p>
        </p:txBody>
      </p:sp>
      <p:pic>
        <p:nvPicPr>
          <p:cNvPr id="11" name="Resim 10"/>
          <p:cNvPicPr>
            <a:picLocks noChangeAspect="1"/>
          </p:cNvPicPr>
          <p:nvPr/>
        </p:nvPicPr>
        <p:blipFill>
          <a:blip r:embed="rId5"/>
          <a:stretch>
            <a:fillRect/>
          </a:stretch>
        </p:blipFill>
        <p:spPr>
          <a:xfrm>
            <a:off x="263352" y="1989109"/>
            <a:ext cx="11202979" cy="4614506"/>
          </a:xfrm>
          <a:prstGeom prst="rect">
            <a:avLst/>
          </a:prstGeom>
        </p:spPr>
      </p:pic>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31</a:t>
            </a:r>
          </a:p>
        </p:txBody>
      </p:sp>
    </p:spTree>
    <p:extLst>
      <p:ext uri="{BB962C8B-B14F-4D97-AF65-F5344CB8AC3E}">
        <p14:creationId xmlns:p14="http://schemas.microsoft.com/office/powerpoint/2010/main" val="598575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2" name="Metin kutusu 11">
            <a:extLst>
              <a:ext uri="{FF2B5EF4-FFF2-40B4-BE49-F238E27FC236}">
                <a16:creationId xmlns:a16="http://schemas.microsoft.com/office/drawing/2014/main" id="{355579CD-45B2-48A4-8FD0-D6389D7CB4A8}"/>
              </a:ext>
            </a:extLst>
          </p:cNvPr>
          <p:cNvSpPr txBox="1"/>
          <p:nvPr/>
        </p:nvSpPr>
        <p:spPr>
          <a:xfrm>
            <a:off x="-2" y="1466936"/>
            <a:ext cx="11928649" cy="769441"/>
          </a:xfrm>
          <a:prstGeom prst="rect">
            <a:avLst/>
          </a:prstGeom>
          <a:noFill/>
        </p:spPr>
        <p:txBody>
          <a:bodyPr wrap="square" rtlCol="0">
            <a:spAutoFit/>
          </a:bodyPr>
          <a:lstStyle/>
          <a:p>
            <a:pPr marL="177800" algn="just">
              <a:buClr>
                <a:srgbClr val="FF0000"/>
              </a:buClr>
            </a:pPr>
            <a:r>
              <a:rPr lang="tr-TR" sz="2200" b="1" i="1" dirty="0">
                <a:solidFill>
                  <a:schemeClr val="tx1">
                    <a:lumMod val="65000"/>
                    <a:lumOff val="35000"/>
                  </a:schemeClr>
                </a:solidFill>
                <a:latin typeface="+mj-lt"/>
                <a:cs typeface="Calibri Light" panose="020F0302020204030204" pitchFamily="34" charset="0"/>
              </a:rPr>
              <a:t>Rapor</a:t>
            </a:r>
            <a:r>
              <a:rPr lang="tr-TR" sz="2200" b="1" dirty="0">
                <a:solidFill>
                  <a:schemeClr val="tx1">
                    <a:lumMod val="65000"/>
                    <a:lumOff val="35000"/>
                  </a:schemeClr>
                </a:solidFill>
                <a:latin typeface="+mj-lt"/>
                <a:cs typeface="Calibri Light" panose="020F0302020204030204" pitchFamily="34" charset="0"/>
              </a:rPr>
              <a:t> ana menüsü altında yer alan </a:t>
            </a:r>
            <a:r>
              <a:rPr lang="tr-TR" sz="2200" b="1" i="1" dirty="0">
                <a:solidFill>
                  <a:schemeClr val="tx1">
                    <a:lumMod val="65000"/>
                    <a:lumOff val="35000"/>
                  </a:schemeClr>
                </a:solidFill>
                <a:latin typeface="+mj-lt"/>
                <a:cs typeface="Calibri Light" panose="020F0302020204030204" pitchFamily="34" charset="0"/>
              </a:rPr>
              <a:t>Ekip Görev Raporu </a:t>
            </a:r>
            <a:r>
              <a:rPr lang="tr-TR" sz="2200" b="1" dirty="0">
                <a:solidFill>
                  <a:schemeClr val="tx1">
                    <a:lumMod val="65000"/>
                    <a:lumOff val="35000"/>
                  </a:schemeClr>
                </a:solidFill>
                <a:latin typeface="+mj-lt"/>
                <a:cs typeface="Calibri Light" panose="020F0302020204030204" pitchFamily="34" charset="0"/>
              </a:rPr>
              <a:t>alt menüsü vasıtasıyla ilde görev yapmış ekiplerin istatistiki verilerinin tutulduğu listeye erişilen menüdür. </a:t>
            </a:r>
          </a:p>
        </p:txBody>
      </p:sp>
      <p:sp>
        <p:nvSpPr>
          <p:cNvPr id="13" name="Dikdörtgen 12"/>
          <p:cNvSpPr/>
          <p:nvPr/>
        </p:nvSpPr>
        <p:spPr>
          <a:xfrm>
            <a:off x="6228800" y="724392"/>
            <a:ext cx="5066067" cy="461665"/>
          </a:xfrm>
          <a:prstGeom prst="rect">
            <a:avLst/>
          </a:prstGeom>
        </p:spPr>
        <p:txBody>
          <a:bodyPr wrap="none">
            <a:spAutoFit/>
          </a:bodyPr>
          <a:lstStyle/>
          <a:p>
            <a:pPr algn="ctr"/>
            <a:r>
              <a:rPr lang="tr-TR" sz="2400" b="1" u="sng" dirty="0">
                <a:solidFill>
                  <a:schemeClr val="bg1"/>
                </a:solidFill>
                <a:latin typeface="+mj-lt"/>
              </a:rPr>
              <a:t>İL KOORDİNATÖRÜ KULLANICI GRUBU</a:t>
            </a: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3</a:t>
            </a:r>
            <a:fld id="{DC2DF7AE-E3BD-41B1-B2B6-F71BED4C81A4}" type="slidenum">
              <a:rPr lang="tr-TR" smtClean="0">
                <a:solidFill>
                  <a:schemeClr val="bg1"/>
                </a:solidFill>
              </a:rPr>
              <a:pPr algn="l"/>
              <a:t>54</a:t>
            </a:fld>
            <a:endParaRPr lang="tr-TR" dirty="0">
              <a:solidFill>
                <a:schemeClr val="bg1"/>
              </a:solidFill>
            </a:endParaRPr>
          </a:p>
        </p:txBody>
      </p:sp>
      <p:pic>
        <p:nvPicPr>
          <p:cNvPr id="2" name="Resim 1"/>
          <p:cNvPicPr>
            <a:picLocks noChangeAspect="1"/>
          </p:cNvPicPr>
          <p:nvPr/>
        </p:nvPicPr>
        <p:blipFill>
          <a:blip r:embed="rId5"/>
          <a:stretch>
            <a:fillRect/>
          </a:stretch>
        </p:blipFill>
        <p:spPr>
          <a:xfrm>
            <a:off x="185037" y="2236377"/>
            <a:ext cx="11737304" cy="4134256"/>
          </a:xfrm>
          <a:prstGeom prst="rect">
            <a:avLst/>
          </a:prstGeom>
        </p:spPr>
      </p:pic>
      <p:sp>
        <p:nvSpPr>
          <p:cNvPr id="10" name="Dikdörtgen 9"/>
          <p:cNvSpPr/>
          <p:nvPr/>
        </p:nvSpPr>
        <p:spPr>
          <a:xfrm>
            <a:off x="1415480" y="4220586"/>
            <a:ext cx="432048"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1415480" y="3933056"/>
            <a:ext cx="432048"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1415480" y="4508116"/>
            <a:ext cx="432048"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1415480" y="4795646"/>
            <a:ext cx="432048"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1415480" y="5071151"/>
            <a:ext cx="432048"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1415480" y="5370833"/>
            <a:ext cx="432048"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1415480" y="5648288"/>
            <a:ext cx="432048"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p:nvSpPr>
        <p:spPr>
          <a:xfrm>
            <a:off x="2459640" y="3933056"/>
            <a:ext cx="396000"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p:cNvSpPr/>
          <p:nvPr/>
        </p:nvSpPr>
        <p:spPr>
          <a:xfrm>
            <a:off x="2459640" y="4214226"/>
            <a:ext cx="396000"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Dikdörtgen 20"/>
          <p:cNvSpPr/>
          <p:nvPr/>
        </p:nvSpPr>
        <p:spPr>
          <a:xfrm>
            <a:off x="2459640" y="4508116"/>
            <a:ext cx="396000"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Dikdörtgen 21"/>
          <p:cNvSpPr/>
          <p:nvPr/>
        </p:nvSpPr>
        <p:spPr>
          <a:xfrm>
            <a:off x="2459640" y="4795646"/>
            <a:ext cx="396000"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p:cNvSpPr/>
          <p:nvPr/>
        </p:nvSpPr>
        <p:spPr>
          <a:xfrm>
            <a:off x="2459640" y="5085529"/>
            <a:ext cx="396000"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2459640" y="5370833"/>
            <a:ext cx="396000"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2455360" y="5656137"/>
            <a:ext cx="396000"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Dikdörtgen 25"/>
          <p:cNvSpPr/>
          <p:nvPr/>
        </p:nvSpPr>
        <p:spPr>
          <a:xfrm>
            <a:off x="2455360" y="5950027"/>
            <a:ext cx="396000"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p:cNvSpPr/>
          <p:nvPr/>
        </p:nvSpPr>
        <p:spPr>
          <a:xfrm>
            <a:off x="2455360" y="6243164"/>
            <a:ext cx="396000"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7"/>
          <p:cNvSpPr/>
          <p:nvPr/>
        </p:nvSpPr>
        <p:spPr>
          <a:xfrm>
            <a:off x="1415480" y="5950027"/>
            <a:ext cx="432048"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8"/>
          <p:cNvSpPr/>
          <p:nvPr/>
        </p:nvSpPr>
        <p:spPr>
          <a:xfrm>
            <a:off x="1415480" y="6221398"/>
            <a:ext cx="432048"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276652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8" name="Metin kutusu 17">
            <a:extLst>
              <a:ext uri="{FF2B5EF4-FFF2-40B4-BE49-F238E27FC236}">
                <a16:creationId xmlns:a16="http://schemas.microsoft.com/office/drawing/2014/main" id="{355579CD-45B2-48A4-8FD0-D6389D7CB4A8}"/>
              </a:ext>
            </a:extLst>
          </p:cNvPr>
          <p:cNvSpPr txBox="1"/>
          <p:nvPr/>
        </p:nvSpPr>
        <p:spPr>
          <a:xfrm>
            <a:off x="-168696" y="1448452"/>
            <a:ext cx="8496944" cy="1754326"/>
          </a:xfrm>
          <a:prstGeom prst="rect">
            <a:avLst/>
          </a:prstGeom>
          <a:noFill/>
        </p:spPr>
        <p:txBody>
          <a:bodyPr wrap="square" rtlCol="0">
            <a:spAutoFit/>
          </a:bodyPr>
          <a:lstStyle/>
          <a:p>
            <a:pPr marL="177800" algn="just">
              <a:buClr>
                <a:srgbClr val="FF0000"/>
              </a:buClr>
            </a:pPr>
            <a:r>
              <a:rPr lang="tr-TR" b="1" dirty="0">
                <a:solidFill>
                  <a:schemeClr val="tx1">
                    <a:lumMod val="65000"/>
                    <a:lumOff val="35000"/>
                  </a:schemeClr>
                </a:solidFill>
                <a:latin typeface="+mj-lt"/>
                <a:cs typeface="Calibri Light" panose="020F0302020204030204" pitchFamily="34" charset="0"/>
              </a:rPr>
              <a:t>Kesin hasar tespit çalışmalarının mahallinde askıya çıkarılarak tamamlanmasıyla otuz günlük yasal itiraz sürecinde vatandaşlarımızca kabul noktalarından yada fiziksel dilekçe marifetiyle yapılacak başvuruların sisteme işlendiği </a:t>
            </a:r>
            <a:r>
              <a:rPr lang="tr-TR" b="1" dirty="0" err="1">
                <a:solidFill>
                  <a:schemeClr val="tx1">
                    <a:lumMod val="65000"/>
                    <a:lumOff val="35000"/>
                  </a:schemeClr>
                </a:solidFill>
                <a:latin typeface="+mj-lt"/>
                <a:cs typeface="Calibri Light" panose="020F0302020204030204" pitchFamily="34" charset="0"/>
              </a:rPr>
              <a:t>yanısıra</a:t>
            </a:r>
            <a:r>
              <a:rPr lang="tr-TR" b="1" dirty="0">
                <a:solidFill>
                  <a:schemeClr val="tx1">
                    <a:lumMod val="65000"/>
                    <a:lumOff val="35000"/>
                  </a:schemeClr>
                </a:solidFill>
                <a:latin typeface="+mj-lt"/>
                <a:cs typeface="Calibri Light" panose="020F0302020204030204" pitchFamily="34" charset="0"/>
              </a:rPr>
              <a:t> e-devlet entegrasyonuyla bilişim ortamında yapılan başvurularla birlikte yapılan tüm başvuruların listelenmesi, ihtiyaç durumunda yeniden düzenlenmesi yada geri çekilmesi işlemleri yürütülebilmektedir  </a:t>
            </a:r>
          </a:p>
        </p:txBody>
      </p:sp>
      <p:sp>
        <p:nvSpPr>
          <p:cNvPr id="11" name="Dikdörtgen 10"/>
          <p:cNvSpPr/>
          <p:nvPr/>
        </p:nvSpPr>
        <p:spPr>
          <a:xfrm>
            <a:off x="6542864" y="724392"/>
            <a:ext cx="4437946" cy="461665"/>
          </a:xfrm>
          <a:prstGeom prst="rect">
            <a:avLst/>
          </a:prstGeom>
        </p:spPr>
        <p:txBody>
          <a:bodyPr wrap="none">
            <a:spAutoFit/>
          </a:bodyPr>
          <a:lstStyle/>
          <a:p>
            <a:pPr algn="ctr"/>
            <a:r>
              <a:rPr lang="tr-TR" sz="2400" b="1" u="sng" dirty="0">
                <a:solidFill>
                  <a:schemeClr val="bg1"/>
                </a:solidFill>
                <a:latin typeface="+mj-lt"/>
              </a:rPr>
              <a:t>İTİRAZ KABUL KULLANICI GRUBU</a:t>
            </a:r>
          </a:p>
        </p:txBody>
      </p:sp>
      <p:pic>
        <p:nvPicPr>
          <p:cNvPr id="5" name="Resim 4"/>
          <p:cNvPicPr>
            <a:picLocks noChangeAspect="1"/>
          </p:cNvPicPr>
          <p:nvPr/>
        </p:nvPicPr>
        <p:blipFill>
          <a:blip r:embed="rId5"/>
          <a:stretch>
            <a:fillRect/>
          </a:stretch>
        </p:blipFill>
        <p:spPr>
          <a:xfrm>
            <a:off x="8722478" y="1462872"/>
            <a:ext cx="3330283" cy="1771897"/>
          </a:xfrm>
          <a:prstGeom prst="rect">
            <a:avLst/>
          </a:prstGeom>
        </p:spPr>
      </p:pic>
      <p:pic>
        <p:nvPicPr>
          <p:cNvPr id="8" name="Resim 7"/>
          <p:cNvPicPr>
            <a:picLocks noChangeAspect="1"/>
          </p:cNvPicPr>
          <p:nvPr/>
        </p:nvPicPr>
        <p:blipFill>
          <a:blip r:embed="rId6"/>
          <a:stretch>
            <a:fillRect/>
          </a:stretch>
        </p:blipFill>
        <p:spPr>
          <a:xfrm>
            <a:off x="8722478" y="3429000"/>
            <a:ext cx="3330283" cy="3240360"/>
          </a:xfrm>
          <a:prstGeom prst="rect">
            <a:avLst/>
          </a:prstGeom>
        </p:spPr>
      </p:pic>
      <p:pic>
        <p:nvPicPr>
          <p:cNvPr id="10" name="Resim 9"/>
          <p:cNvPicPr>
            <a:picLocks noChangeAspect="1"/>
          </p:cNvPicPr>
          <p:nvPr/>
        </p:nvPicPr>
        <p:blipFill>
          <a:blip r:embed="rId7"/>
          <a:stretch>
            <a:fillRect/>
          </a:stretch>
        </p:blipFill>
        <p:spPr>
          <a:xfrm>
            <a:off x="104559" y="3234769"/>
            <a:ext cx="7143569" cy="3326442"/>
          </a:xfrm>
          <a:prstGeom prst="rect">
            <a:avLst/>
          </a:prstGeom>
        </p:spPr>
      </p:pic>
      <p:sp>
        <p:nvSpPr>
          <p:cNvPr id="9"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33</a:t>
            </a:r>
          </a:p>
        </p:txBody>
      </p:sp>
    </p:spTree>
    <p:extLst>
      <p:ext uri="{BB962C8B-B14F-4D97-AF65-F5344CB8AC3E}">
        <p14:creationId xmlns:p14="http://schemas.microsoft.com/office/powerpoint/2010/main" val="1201621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3" name="Metin kutusu 12">
            <a:extLst>
              <a:ext uri="{FF2B5EF4-FFF2-40B4-BE49-F238E27FC236}">
                <a16:creationId xmlns:a16="http://schemas.microsoft.com/office/drawing/2014/main" id="{355579CD-45B2-48A4-8FD0-D6389D7CB4A8}"/>
              </a:ext>
            </a:extLst>
          </p:cNvPr>
          <p:cNvSpPr txBox="1"/>
          <p:nvPr/>
        </p:nvSpPr>
        <p:spPr>
          <a:xfrm>
            <a:off x="-96688" y="1530811"/>
            <a:ext cx="10081120" cy="369332"/>
          </a:xfrm>
          <a:prstGeom prst="rect">
            <a:avLst/>
          </a:prstGeom>
          <a:noFill/>
        </p:spPr>
        <p:txBody>
          <a:bodyPr wrap="square" rtlCol="0">
            <a:spAutoFit/>
          </a:bodyPr>
          <a:lstStyle/>
          <a:p>
            <a:pPr marL="177800" algn="just">
              <a:buClr>
                <a:srgbClr val="FF0000"/>
              </a:buClr>
            </a:pPr>
            <a:r>
              <a:rPr lang="tr-TR" b="1" dirty="0">
                <a:solidFill>
                  <a:schemeClr val="tx1">
                    <a:lumMod val="65000"/>
                    <a:lumOff val="35000"/>
                  </a:schemeClr>
                </a:solidFill>
                <a:latin typeface="Myriad Pro" panose="020B0503030403020204" pitchFamily="34" charset="0"/>
                <a:cs typeface="Calibri Light" panose="020F0302020204030204" pitchFamily="34" charset="0"/>
              </a:rPr>
              <a:t>İtiraz başvurusu oluşturma süreçleri</a:t>
            </a:r>
          </a:p>
        </p:txBody>
      </p:sp>
      <p:pic>
        <p:nvPicPr>
          <p:cNvPr id="18" name="Resim 17"/>
          <p:cNvPicPr>
            <a:picLocks noChangeAspect="1"/>
          </p:cNvPicPr>
          <p:nvPr/>
        </p:nvPicPr>
        <p:blipFill>
          <a:blip r:embed="rId5"/>
          <a:stretch>
            <a:fillRect/>
          </a:stretch>
        </p:blipFill>
        <p:spPr>
          <a:xfrm>
            <a:off x="659396" y="2302362"/>
            <a:ext cx="4716524" cy="4237081"/>
          </a:xfrm>
          <a:prstGeom prst="rect">
            <a:avLst/>
          </a:prstGeom>
        </p:spPr>
      </p:pic>
      <p:pic>
        <p:nvPicPr>
          <p:cNvPr id="19" name="Resim 18"/>
          <p:cNvPicPr>
            <a:picLocks noChangeAspect="1"/>
          </p:cNvPicPr>
          <p:nvPr/>
        </p:nvPicPr>
        <p:blipFill>
          <a:blip r:embed="rId6"/>
          <a:stretch>
            <a:fillRect/>
          </a:stretch>
        </p:blipFill>
        <p:spPr>
          <a:xfrm>
            <a:off x="6023992" y="2296426"/>
            <a:ext cx="5184576" cy="4243017"/>
          </a:xfrm>
          <a:prstGeom prst="rect">
            <a:avLst/>
          </a:prstGeom>
        </p:spPr>
      </p:pic>
      <p:sp>
        <p:nvSpPr>
          <p:cNvPr id="12" name="Dikdörtgen 11"/>
          <p:cNvSpPr/>
          <p:nvPr/>
        </p:nvSpPr>
        <p:spPr>
          <a:xfrm>
            <a:off x="8328248" y="2996952"/>
            <a:ext cx="432048" cy="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7568840" y="3501008"/>
            <a:ext cx="2847639"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6542864" y="724392"/>
            <a:ext cx="4437946"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İTİRAZ KABUL KULLANICI GRUBU</a:t>
            </a:r>
          </a:p>
        </p:txBody>
      </p:sp>
      <p:sp>
        <p:nvSpPr>
          <p:cNvPr id="10"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34</a:t>
            </a:r>
          </a:p>
        </p:txBody>
      </p:sp>
    </p:spTree>
    <p:extLst>
      <p:ext uri="{BB962C8B-B14F-4D97-AF65-F5344CB8AC3E}">
        <p14:creationId xmlns:p14="http://schemas.microsoft.com/office/powerpoint/2010/main" val="1642005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3" name="Metin kutusu 12">
            <a:extLst>
              <a:ext uri="{FF2B5EF4-FFF2-40B4-BE49-F238E27FC236}">
                <a16:creationId xmlns:a16="http://schemas.microsoft.com/office/drawing/2014/main" id="{355579CD-45B2-48A4-8FD0-D6389D7CB4A8}"/>
              </a:ext>
            </a:extLst>
          </p:cNvPr>
          <p:cNvSpPr txBox="1"/>
          <p:nvPr/>
        </p:nvSpPr>
        <p:spPr>
          <a:xfrm>
            <a:off x="-1" y="1520813"/>
            <a:ext cx="10081120" cy="646331"/>
          </a:xfrm>
          <a:prstGeom prst="rect">
            <a:avLst/>
          </a:prstGeom>
          <a:noFill/>
        </p:spPr>
        <p:txBody>
          <a:bodyPr wrap="square" rtlCol="0">
            <a:spAutoFit/>
          </a:bodyPr>
          <a:lstStyle/>
          <a:p>
            <a:pPr marL="177800" algn="just">
              <a:buClr>
                <a:srgbClr val="FF0000"/>
              </a:buClr>
            </a:pPr>
            <a:r>
              <a:rPr lang="tr-TR" b="1" dirty="0">
                <a:solidFill>
                  <a:schemeClr val="tx1">
                    <a:lumMod val="65000"/>
                    <a:lumOff val="35000"/>
                  </a:schemeClr>
                </a:solidFill>
                <a:latin typeface="+mj-lt"/>
                <a:cs typeface="Calibri Light" panose="020F0302020204030204" pitchFamily="34" charset="0"/>
              </a:rPr>
              <a:t>İtiraz başvurusu oluşturma süreçleri</a:t>
            </a:r>
          </a:p>
          <a:p>
            <a:pPr marL="177800" algn="just">
              <a:buClr>
                <a:srgbClr val="FF0000"/>
              </a:buClr>
            </a:pPr>
            <a:endParaRPr lang="tr-TR" b="1" dirty="0">
              <a:solidFill>
                <a:schemeClr val="tx1">
                  <a:lumMod val="65000"/>
                  <a:lumOff val="35000"/>
                </a:schemeClr>
              </a:solidFill>
              <a:latin typeface="+mj-lt"/>
              <a:cs typeface="Calibri Light" panose="020F0302020204030204" pitchFamily="34" charset="0"/>
            </a:endParaRPr>
          </a:p>
        </p:txBody>
      </p:sp>
      <p:pic>
        <p:nvPicPr>
          <p:cNvPr id="20" name="Resim 19"/>
          <p:cNvPicPr>
            <a:picLocks noChangeAspect="1"/>
          </p:cNvPicPr>
          <p:nvPr/>
        </p:nvPicPr>
        <p:blipFill>
          <a:blip r:embed="rId5"/>
          <a:stretch>
            <a:fillRect/>
          </a:stretch>
        </p:blipFill>
        <p:spPr>
          <a:xfrm>
            <a:off x="6168008" y="2349674"/>
            <a:ext cx="5112568" cy="4186875"/>
          </a:xfrm>
          <a:prstGeom prst="rect">
            <a:avLst/>
          </a:prstGeom>
        </p:spPr>
      </p:pic>
      <p:pic>
        <p:nvPicPr>
          <p:cNvPr id="10" name="Resim 9"/>
          <p:cNvPicPr>
            <a:picLocks noChangeAspect="1"/>
          </p:cNvPicPr>
          <p:nvPr/>
        </p:nvPicPr>
        <p:blipFill>
          <a:blip r:embed="rId6"/>
          <a:stretch>
            <a:fillRect/>
          </a:stretch>
        </p:blipFill>
        <p:spPr>
          <a:xfrm>
            <a:off x="263352" y="2352159"/>
            <a:ext cx="4896544" cy="4176464"/>
          </a:xfrm>
          <a:prstGeom prst="rect">
            <a:avLst/>
          </a:prstGeom>
        </p:spPr>
      </p:pic>
      <p:sp>
        <p:nvSpPr>
          <p:cNvPr id="12" name="Dikdörtgen 11"/>
          <p:cNvSpPr/>
          <p:nvPr/>
        </p:nvSpPr>
        <p:spPr>
          <a:xfrm>
            <a:off x="6542864" y="724392"/>
            <a:ext cx="4437946" cy="461665"/>
          </a:xfrm>
          <a:prstGeom prst="rect">
            <a:avLst/>
          </a:prstGeom>
        </p:spPr>
        <p:txBody>
          <a:bodyPr wrap="none">
            <a:spAutoFit/>
          </a:bodyPr>
          <a:lstStyle/>
          <a:p>
            <a:pPr algn="ctr"/>
            <a:r>
              <a:rPr lang="tr-TR" sz="2400" b="1" u="sng" dirty="0">
                <a:solidFill>
                  <a:schemeClr val="bg1"/>
                </a:solidFill>
                <a:latin typeface="+mj-lt"/>
              </a:rPr>
              <a:t>İTİRAZ KABUL KULLANICI GRUBU</a:t>
            </a: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35</a:t>
            </a:r>
          </a:p>
        </p:txBody>
      </p:sp>
    </p:spTree>
    <p:extLst>
      <p:ext uri="{BB962C8B-B14F-4D97-AF65-F5344CB8AC3E}">
        <p14:creationId xmlns:p14="http://schemas.microsoft.com/office/powerpoint/2010/main" val="802521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3" name="Metin kutusu 12">
            <a:extLst>
              <a:ext uri="{FF2B5EF4-FFF2-40B4-BE49-F238E27FC236}">
                <a16:creationId xmlns:a16="http://schemas.microsoft.com/office/drawing/2014/main" id="{355579CD-45B2-48A4-8FD0-D6389D7CB4A8}"/>
              </a:ext>
            </a:extLst>
          </p:cNvPr>
          <p:cNvSpPr txBox="1"/>
          <p:nvPr/>
        </p:nvSpPr>
        <p:spPr>
          <a:xfrm>
            <a:off x="28192" y="1449495"/>
            <a:ext cx="6473691" cy="1938992"/>
          </a:xfrm>
          <a:prstGeom prst="rect">
            <a:avLst/>
          </a:prstGeom>
          <a:noFill/>
        </p:spPr>
        <p:txBody>
          <a:bodyPr wrap="square" rtlCol="0">
            <a:spAutoFit/>
          </a:bodyPr>
          <a:lstStyle/>
          <a:p>
            <a:pPr marL="177800" algn="just">
              <a:buClr>
                <a:srgbClr val="FF0000"/>
              </a:buClr>
            </a:pPr>
            <a:r>
              <a:rPr lang="tr-TR" sz="2400" b="1" dirty="0">
                <a:solidFill>
                  <a:schemeClr val="tx1">
                    <a:lumMod val="65000"/>
                    <a:lumOff val="35000"/>
                  </a:schemeClr>
                </a:solidFill>
                <a:latin typeface="+mj-lt"/>
                <a:cs typeface="Calibri Light" panose="020F0302020204030204" pitchFamily="34" charset="0"/>
              </a:rPr>
              <a:t>İtiraz başvurusuna ilişkin veri girişlerinin tamamlanması sonrasında oluşturulan itiraz formu, çıktısı alınarak başvuru sahibine imzalatılması sonrasında arşivde muhafaza edilmelidir.</a:t>
            </a:r>
          </a:p>
        </p:txBody>
      </p:sp>
      <p:pic>
        <p:nvPicPr>
          <p:cNvPr id="6" name="Resim 5"/>
          <p:cNvPicPr>
            <a:picLocks noChangeAspect="1"/>
          </p:cNvPicPr>
          <p:nvPr/>
        </p:nvPicPr>
        <p:blipFill>
          <a:blip r:embed="rId5"/>
          <a:stretch>
            <a:fillRect/>
          </a:stretch>
        </p:blipFill>
        <p:spPr>
          <a:xfrm>
            <a:off x="7608167" y="1449495"/>
            <a:ext cx="4248473" cy="5230451"/>
          </a:xfrm>
          <a:prstGeom prst="rect">
            <a:avLst/>
          </a:prstGeom>
        </p:spPr>
      </p:pic>
      <p:sp>
        <p:nvSpPr>
          <p:cNvPr id="11" name="Dikdörtgen 10"/>
          <p:cNvSpPr/>
          <p:nvPr/>
        </p:nvSpPr>
        <p:spPr>
          <a:xfrm>
            <a:off x="6542864" y="724392"/>
            <a:ext cx="4437946" cy="461665"/>
          </a:xfrm>
          <a:prstGeom prst="rect">
            <a:avLst/>
          </a:prstGeom>
        </p:spPr>
        <p:txBody>
          <a:bodyPr wrap="none">
            <a:spAutoFit/>
          </a:bodyPr>
          <a:lstStyle/>
          <a:p>
            <a:pPr algn="ctr"/>
            <a:r>
              <a:rPr lang="tr-TR" sz="2400" b="1" u="sng" dirty="0">
                <a:solidFill>
                  <a:schemeClr val="bg1"/>
                </a:solidFill>
                <a:latin typeface="+mj-lt"/>
              </a:rPr>
              <a:t>İTİRAZ KABUL KULLANICI GRUBU</a:t>
            </a: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36</a:t>
            </a:r>
          </a:p>
        </p:txBody>
      </p:sp>
    </p:spTree>
    <p:extLst>
      <p:ext uri="{BB962C8B-B14F-4D97-AF65-F5344CB8AC3E}">
        <p14:creationId xmlns:p14="http://schemas.microsoft.com/office/powerpoint/2010/main" val="1690959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8" name="Metin kutusu 17">
            <a:extLst>
              <a:ext uri="{FF2B5EF4-FFF2-40B4-BE49-F238E27FC236}">
                <a16:creationId xmlns:a16="http://schemas.microsoft.com/office/drawing/2014/main" id="{355579CD-45B2-48A4-8FD0-D6389D7CB4A8}"/>
              </a:ext>
            </a:extLst>
          </p:cNvPr>
          <p:cNvSpPr txBox="1"/>
          <p:nvPr/>
        </p:nvSpPr>
        <p:spPr>
          <a:xfrm>
            <a:off x="0" y="1340768"/>
            <a:ext cx="11568608" cy="1200329"/>
          </a:xfrm>
          <a:prstGeom prst="rect">
            <a:avLst/>
          </a:prstGeom>
          <a:noFill/>
        </p:spPr>
        <p:txBody>
          <a:bodyPr wrap="square" rtlCol="0">
            <a:spAutoFit/>
          </a:bodyPr>
          <a:lstStyle/>
          <a:p>
            <a:pPr marL="177800" algn="just">
              <a:buClr>
                <a:srgbClr val="FF0000"/>
              </a:buClr>
            </a:pPr>
            <a:r>
              <a:rPr lang="tr-TR" sz="2400" b="1" dirty="0">
                <a:solidFill>
                  <a:schemeClr val="tx1">
                    <a:lumMod val="65000"/>
                    <a:lumOff val="35000"/>
                  </a:schemeClr>
                </a:solidFill>
                <a:latin typeface="+mj-lt"/>
                <a:cs typeface="Calibri Light" panose="020F0302020204030204" pitchFamily="34" charset="0"/>
              </a:rPr>
              <a:t>Hasar tespit, dere yatağı ve yıkım tespit çalışmalarında görevli teknik personellerin, sadece kendi tespitleriyle sınırlı olmak üzere, yapılan tespitleri görüntüleyebilmesine olanak sağlayan kullanıcı grubudur.</a:t>
            </a:r>
          </a:p>
        </p:txBody>
      </p:sp>
      <p:pic>
        <p:nvPicPr>
          <p:cNvPr id="19" name="Resim 18"/>
          <p:cNvPicPr>
            <a:picLocks noChangeAspect="1"/>
          </p:cNvPicPr>
          <p:nvPr/>
        </p:nvPicPr>
        <p:blipFill>
          <a:blip r:embed="rId5"/>
          <a:stretch>
            <a:fillRect/>
          </a:stretch>
        </p:blipFill>
        <p:spPr>
          <a:xfrm>
            <a:off x="313600" y="2568062"/>
            <a:ext cx="11255007" cy="4033921"/>
          </a:xfrm>
          <a:prstGeom prst="rect">
            <a:avLst/>
          </a:prstGeom>
        </p:spPr>
      </p:pic>
      <p:sp>
        <p:nvSpPr>
          <p:cNvPr id="10" name="Dikdörtgen 9"/>
          <p:cNvSpPr/>
          <p:nvPr/>
        </p:nvSpPr>
        <p:spPr>
          <a:xfrm>
            <a:off x="6293595" y="724392"/>
            <a:ext cx="4936480" cy="461665"/>
          </a:xfrm>
          <a:prstGeom prst="rect">
            <a:avLst/>
          </a:prstGeom>
        </p:spPr>
        <p:txBody>
          <a:bodyPr wrap="none">
            <a:spAutoFit/>
          </a:bodyPr>
          <a:lstStyle/>
          <a:p>
            <a:pPr algn="ctr"/>
            <a:r>
              <a:rPr lang="tr-TR" sz="2400" b="1" u="sng" dirty="0">
                <a:solidFill>
                  <a:schemeClr val="bg1"/>
                </a:solidFill>
                <a:latin typeface="+mj-lt"/>
              </a:rPr>
              <a:t>SAHA PERSONELİ KULLANICI GRUBU</a:t>
            </a: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37</a:t>
            </a:r>
          </a:p>
        </p:txBody>
      </p:sp>
    </p:spTree>
    <p:extLst>
      <p:ext uri="{BB962C8B-B14F-4D97-AF65-F5344CB8AC3E}">
        <p14:creationId xmlns:p14="http://schemas.microsoft.com/office/powerpoint/2010/main" val="2985776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4708981"/>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rPr>
              <a:t>Türkiye Afet Müdahale Planı (TAMP)</a:t>
            </a:r>
          </a:p>
          <a:p>
            <a:pPr marL="457200" indent="-279400" algn="just">
              <a:buClr>
                <a:srgbClr val="FF0000"/>
              </a:buClr>
              <a:buFont typeface="Arial" panose="020B0604020202020204" pitchFamily="34" charset="0"/>
              <a:buChar char="•"/>
            </a:pPr>
            <a:r>
              <a:rPr lang="tr-TR" sz="2400" b="1" dirty="0">
                <a:highlight>
                  <a:srgbClr val="FFFF00"/>
                </a:highlight>
                <a:cs typeface="Calibri Light" panose="020F0302020204030204" pitchFamily="34" charset="0"/>
              </a:rPr>
              <a:t>Niçin Uygulanır?</a:t>
            </a:r>
          </a:p>
          <a:p>
            <a:pPr marL="457200" indent="-279400" algn="just">
              <a:buClr>
                <a:srgbClr val="FF0000"/>
              </a:buClr>
              <a:buFont typeface="Arial" panose="020B0604020202020204" pitchFamily="34" charset="0"/>
              <a:buChar char="•"/>
            </a:pPr>
            <a:endParaRPr lang="tr-TR" sz="2400" b="1" dirty="0">
              <a:highlight>
                <a:srgbClr val="FFFF00"/>
              </a:highlight>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tr-TR" sz="2400" b="1" i="1" dirty="0" err="1">
                <a:effectLst/>
              </a:rPr>
              <a:t>TAMP’ın</a:t>
            </a:r>
            <a:r>
              <a:rPr lang="tr-TR" sz="2400" b="1" i="1" dirty="0">
                <a:effectLst/>
              </a:rPr>
              <a:t> dayanağı; </a:t>
            </a:r>
          </a:p>
          <a:p>
            <a:pPr eaLnBrk="0" fontAlgn="base" hangingPunct="0">
              <a:spcBef>
                <a:spcPct val="0"/>
              </a:spcBef>
              <a:spcAft>
                <a:spcPct val="0"/>
              </a:spcAft>
            </a:pPr>
            <a:r>
              <a:rPr lang="tr-TR" sz="2000" b="1" i="1" u="none" strike="noStrike" dirty="0"/>
              <a:t>	</a:t>
            </a:r>
            <a:r>
              <a:rPr lang="tr-TR" sz="2000" b="1" u="none" strike="noStrike" dirty="0">
                <a:effectLst/>
              </a:rPr>
              <a:t>Afet ve Acil Durum Müdahale Hizmetleri Yönetmeliği</a:t>
            </a:r>
            <a:r>
              <a:rPr lang="tr-TR" sz="2000" dirty="0"/>
              <a:t>, afet ve acil durumlara yönelik planlama, koordinasyon ve müdahale kapasitesinin ulusal ve yerel düzeyde en etkin şekilde kullanılmasını sağlayan temel hukuki metindir.</a:t>
            </a:r>
            <a:endParaRPr lang="tr-TR" sz="2000" b="1" i="1" dirty="0">
              <a:effectLst/>
            </a:endParaRPr>
          </a:p>
          <a:p>
            <a:pPr eaLnBrk="0" fontAlgn="base" hangingPunct="0">
              <a:spcBef>
                <a:spcPct val="0"/>
              </a:spcBef>
              <a:spcAft>
                <a:spcPct val="0"/>
              </a:spcAft>
            </a:pPr>
            <a:r>
              <a:rPr lang="tr-TR" sz="2000" b="0" strike="noStrike" dirty="0">
                <a:effectLst/>
              </a:rPr>
              <a:t>	</a:t>
            </a:r>
            <a:r>
              <a:rPr lang="tr-TR" sz="2000" b="0" u="sng" strike="noStrike" dirty="0">
                <a:effectLst/>
              </a:rPr>
              <a:t>Yönetmeliğin temel yasal dayanakları şu şekildedir: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000" b="1" i="0" u="none" strike="noStrike" cap="none" normalizeH="0" baseline="0" dirty="0">
                <a:ln>
                  <a:noFill/>
                </a:ln>
                <a:effectLst/>
              </a:rPr>
              <a:t>7269 Sayılı</a:t>
            </a:r>
            <a:r>
              <a:rPr kumimoji="0" lang="tr-TR" altLang="tr-TR" sz="2000" b="0" i="0" u="none" strike="noStrike" cap="none" normalizeH="0" baseline="0" dirty="0">
                <a:ln>
                  <a:noFill/>
                </a:ln>
                <a:effectLst/>
              </a:rPr>
              <a:t> Umumi Hayata Müessir Afetler Dolayısıyla Alınacak Tedbirlerle Yapılacak Yardımlara Dair Kanun.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000" b="1" i="0" u="none" strike="noStrike" cap="none" normalizeH="0" baseline="0" dirty="0">
                <a:ln>
                  <a:noFill/>
                </a:ln>
                <a:effectLst/>
              </a:rPr>
              <a:t>5902 Sayılı</a:t>
            </a:r>
            <a:r>
              <a:rPr kumimoji="0" lang="tr-TR" altLang="tr-TR" sz="2000" b="0" i="0" u="none" strike="noStrike" cap="none" normalizeH="0" baseline="0" dirty="0">
                <a:ln>
                  <a:noFill/>
                </a:ln>
                <a:effectLst/>
              </a:rPr>
              <a:t> Afet ve Acil Durum Yönetimi Başkanlığı ile İlgili Bazı </a:t>
            </a:r>
            <a:r>
              <a:rPr kumimoji="0" lang="tr-TR" altLang="tr-TR" sz="2000" b="0" i="0" u="none" strike="noStrike" cap="none" normalizeH="0" baseline="0" dirty="0" err="1">
                <a:ln>
                  <a:noFill/>
                </a:ln>
                <a:effectLst/>
              </a:rPr>
              <a:t>Düzenl</a:t>
            </a:r>
            <a:r>
              <a:rPr kumimoji="0" lang="tr-TR" altLang="tr-TR" sz="2000" b="0" i="0" u="none" strike="noStrike" cap="none" normalizeH="0" baseline="0" dirty="0">
                <a:ln>
                  <a:noFill/>
                </a:ln>
                <a:effectLst/>
              </a:rPr>
              <a:t>. Hakkında Kanun.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000" b="1" i="0" u="none" strike="noStrike" cap="none" normalizeH="0" baseline="0" dirty="0">
                <a:ln>
                  <a:noFill/>
                </a:ln>
                <a:effectLst/>
              </a:rPr>
              <a:t>1 Sayılı</a:t>
            </a:r>
            <a:r>
              <a:rPr kumimoji="0" lang="tr-TR" altLang="tr-TR" sz="2000" b="0" i="0" u="none" strike="noStrike" cap="none" normalizeH="0" baseline="0" dirty="0">
                <a:ln>
                  <a:noFill/>
                </a:ln>
                <a:effectLst/>
              </a:rPr>
              <a:t> Cumhurbaşkanlığı Kararnamesi (522. madde, 1. fıkra, ı bendi).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000" b="1" i="0" u="none" strike="noStrike" cap="none" normalizeH="0" baseline="0" dirty="0">
                <a:ln>
                  <a:noFill/>
                </a:ln>
                <a:effectLst/>
              </a:rPr>
              <a:t>4 Sayılı</a:t>
            </a:r>
            <a:r>
              <a:rPr kumimoji="0" lang="tr-TR" altLang="tr-TR" sz="2000" b="0" i="0" u="none" strike="noStrike" cap="none" normalizeH="0" baseline="0" dirty="0">
                <a:ln>
                  <a:noFill/>
                </a:ln>
                <a:effectLst/>
              </a:rPr>
              <a:t> Cumhurbaşkanlığı Kararnamesi (30-54. maddeler). </a:t>
            </a: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6</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spTree>
    <p:extLst>
      <p:ext uri="{BB962C8B-B14F-4D97-AF65-F5344CB8AC3E}">
        <p14:creationId xmlns:p14="http://schemas.microsoft.com/office/powerpoint/2010/main" val="3879250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8" name="Metin kutusu 17">
            <a:extLst>
              <a:ext uri="{FF2B5EF4-FFF2-40B4-BE49-F238E27FC236}">
                <a16:creationId xmlns:a16="http://schemas.microsoft.com/office/drawing/2014/main" id="{355579CD-45B2-48A4-8FD0-D6389D7CB4A8}"/>
              </a:ext>
            </a:extLst>
          </p:cNvPr>
          <p:cNvSpPr txBox="1"/>
          <p:nvPr/>
        </p:nvSpPr>
        <p:spPr>
          <a:xfrm>
            <a:off x="119336" y="1621647"/>
            <a:ext cx="11809312" cy="1107996"/>
          </a:xfrm>
          <a:prstGeom prst="rect">
            <a:avLst/>
          </a:prstGeom>
          <a:noFill/>
        </p:spPr>
        <p:txBody>
          <a:bodyPr wrap="square" rtlCol="0">
            <a:spAutoFit/>
          </a:bodyPr>
          <a:lstStyle/>
          <a:p>
            <a:pPr marL="177800" algn="just">
              <a:buClr>
                <a:srgbClr val="FF0000"/>
              </a:buClr>
            </a:pPr>
            <a:r>
              <a:rPr lang="tr-TR" sz="2200" b="1" dirty="0">
                <a:solidFill>
                  <a:schemeClr val="tx1">
                    <a:lumMod val="65000"/>
                    <a:lumOff val="35000"/>
                  </a:schemeClr>
                </a:solidFill>
                <a:latin typeface="+mj-lt"/>
                <a:cs typeface="Calibri Light" panose="020F0302020204030204" pitchFamily="34" charset="0"/>
              </a:rPr>
              <a:t>Hasar tespit çalışmaları sonucunda hasar durumu esasına girmeksizin ilgili kurumlardan teşkil edilen komisyon marifetiyle adres, taşınmaza ilişkin nitelik ve nicelik bilgileri gibi maddi hata olarak tanımlanan düzenlemelerin yapılabildiği kullanıcı gurubudur.</a:t>
            </a:r>
          </a:p>
        </p:txBody>
      </p:sp>
      <p:pic>
        <p:nvPicPr>
          <p:cNvPr id="4" name="Resim 3"/>
          <p:cNvPicPr>
            <a:picLocks noChangeAspect="1"/>
          </p:cNvPicPr>
          <p:nvPr/>
        </p:nvPicPr>
        <p:blipFill>
          <a:blip r:embed="rId5"/>
          <a:stretch>
            <a:fillRect/>
          </a:stretch>
        </p:blipFill>
        <p:spPr>
          <a:xfrm>
            <a:off x="407368" y="2996952"/>
            <a:ext cx="4680520" cy="3345280"/>
          </a:xfrm>
          <a:prstGeom prst="rect">
            <a:avLst/>
          </a:prstGeom>
        </p:spPr>
      </p:pic>
      <p:pic>
        <p:nvPicPr>
          <p:cNvPr id="6" name="Resim 5"/>
          <p:cNvPicPr>
            <a:picLocks noChangeAspect="1"/>
          </p:cNvPicPr>
          <p:nvPr/>
        </p:nvPicPr>
        <p:blipFill>
          <a:blip r:embed="rId6"/>
          <a:stretch>
            <a:fillRect/>
          </a:stretch>
        </p:blipFill>
        <p:spPr>
          <a:xfrm>
            <a:off x="5951984" y="2996952"/>
            <a:ext cx="4848200" cy="3345280"/>
          </a:xfrm>
          <a:prstGeom prst="rect">
            <a:avLst/>
          </a:prstGeom>
        </p:spPr>
      </p:pic>
      <p:sp>
        <p:nvSpPr>
          <p:cNvPr id="10" name="Dikdörtgen 9"/>
          <p:cNvSpPr/>
          <p:nvPr/>
        </p:nvSpPr>
        <p:spPr>
          <a:xfrm>
            <a:off x="6108930" y="724392"/>
            <a:ext cx="5305812" cy="461665"/>
          </a:xfrm>
          <a:prstGeom prst="rect">
            <a:avLst/>
          </a:prstGeom>
        </p:spPr>
        <p:txBody>
          <a:bodyPr wrap="none">
            <a:spAutoFit/>
          </a:bodyPr>
          <a:lstStyle/>
          <a:p>
            <a:pPr algn="ctr"/>
            <a:r>
              <a:rPr lang="tr-TR" sz="2400" b="1" u="sng" dirty="0">
                <a:solidFill>
                  <a:schemeClr val="bg1"/>
                </a:solidFill>
                <a:latin typeface="+mj-lt"/>
              </a:rPr>
              <a:t>VALİLİK KOMİSYONU KULLANICI GRUBU</a:t>
            </a: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38</a:t>
            </a:r>
          </a:p>
        </p:txBody>
      </p:sp>
    </p:spTree>
    <p:extLst>
      <p:ext uri="{BB962C8B-B14F-4D97-AF65-F5344CB8AC3E}">
        <p14:creationId xmlns:p14="http://schemas.microsoft.com/office/powerpoint/2010/main" val="917276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0" y="1436583"/>
            <a:ext cx="12000656" cy="769441"/>
          </a:xfrm>
          <a:prstGeom prst="rect">
            <a:avLst/>
          </a:prstGeom>
          <a:noFill/>
        </p:spPr>
        <p:txBody>
          <a:bodyPr wrap="square" rtlCol="0">
            <a:spAutoFit/>
          </a:bodyPr>
          <a:lstStyle/>
          <a:p>
            <a:pPr marL="177800" algn="just">
              <a:buClr>
                <a:srgbClr val="FF0000"/>
              </a:buClr>
            </a:pPr>
            <a:r>
              <a:rPr lang="tr-TR" sz="2200" b="1" dirty="0">
                <a:solidFill>
                  <a:schemeClr val="tx1">
                    <a:lumMod val="65000"/>
                    <a:lumOff val="35000"/>
                  </a:schemeClr>
                </a:solidFill>
                <a:latin typeface="+mj-lt"/>
                <a:cs typeface="Calibri Light" panose="020F0302020204030204" pitchFamily="34" charset="0"/>
              </a:rPr>
              <a:t>Hasar tespit çalışmaları sonucu dava konusu edilen taşınmazlara ilişkin dava dosyası bilgileri, dava süreçleri ve ilgili mahkemelerce verilen kararların sisteme yüklenebildiği kullanıcı grubudur. </a:t>
            </a:r>
          </a:p>
        </p:txBody>
      </p:sp>
      <p:sp>
        <p:nvSpPr>
          <p:cNvPr id="13" name="AutoShape 2" descr="blob:https://web.whatsapp.com/ec73ddd4-215f-4c17-9a2f-743b253dde6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AutoShape 4" descr="blob:https://web.whatsapp.com/ec73ddd4-215f-4c17-9a2f-743b253dde6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p:cNvPicPr>
            <a:picLocks noChangeAspect="1"/>
          </p:cNvPicPr>
          <p:nvPr/>
        </p:nvPicPr>
        <p:blipFill>
          <a:blip r:embed="rId5"/>
          <a:stretch>
            <a:fillRect/>
          </a:stretch>
        </p:blipFill>
        <p:spPr>
          <a:xfrm>
            <a:off x="307975" y="2301839"/>
            <a:ext cx="11804609" cy="4223505"/>
          </a:xfrm>
          <a:prstGeom prst="rect">
            <a:avLst/>
          </a:prstGeom>
        </p:spPr>
      </p:pic>
      <p:sp>
        <p:nvSpPr>
          <p:cNvPr id="12" name="Dikdörtgen 11"/>
          <p:cNvSpPr/>
          <p:nvPr/>
        </p:nvSpPr>
        <p:spPr>
          <a:xfrm>
            <a:off x="6926170" y="675537"/>
            <a:ext cx="4140237"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DAVA TAKİP KULLANICI GRUBU</a:t>
            </a:r>
          </a:p>
        </p:txBody>
      </p:sp>
      <p:sp>
        <p:nvSpPr>
          <p:cNvPr id="15"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39</a:t>
            </a:r>
          </a:p>
        </p:txBody>
      </p:sp>
    </p:spTree>
    <p:extLst>
      <p:ext uri="{BB962C8B-B14F-4D97-AF65-F5344CB8AC3E}">
        <p14:creationId xmlns:p14="http://schemas.microsoft.com/office/powerpoint/2010/main" val="1284094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1" name="Dikdörtgen 10"/>
          <p:cNvSpPr/>
          <p:nvPr/>
        </p:nvSpPr>
        <p:spPr>
          <a:xfrm>
            <a:off x="8011003" y="847318"/>
            <a:ext cx="3793603" cy="461665"/>
          </a:xfrm>
          <a:prstGeom prst="rect">
            <a:avLst/>
          </a:prstGeom>
        </p:spPr>
        <p:txBody>
          <a:bodyPr wrap="none">
            <a:spAutoFit/>
          </a:bodyPr>
          <a:lstStyle/>
          <a:p>
            <a:pPr algn="ctr"/>
            <a:r>
              <a:rPr lang="tr-TR" sz="2400" b="1" u="sng" dirty="0">
                <a:solidFill>
                  <a:schemeClr val="bg1"/>
                </a:solidFill>
                <a:latin typeface="+mj-lt"/>
              </a:rPr>
              <a:t>YÖNETİCİ KULLANICI GRUBU</a:t>
            </a:r>
          </a:p>
        </p:txBody>
      </p:sp>
      <p:sp>
        <p:nvSpPr>
          <p:cNvPr id="9"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40</a:t>
            </a:r>
          </a:p>
        </p:txBody>
      </p:sp>
      <p:sp>
        <p:nvSpPr>
          <p:cNvPr id="2" name="Dikdörtgen 1"/>
          <p:cNvSpPr/>
          <p:nvPr/>
        </p:nvSpPr>
        <p:spPr>
          <a:xfrm>
            <a:off x="-2" y="1576781"/>
            <a:ext cx="11712625" cy="5170646"/>
          </a:xfrm>
          <a:prstGeom prst="rect">
            <a:avLst/>
          </a:prstGeom>
        </p:spPr>
        <p:txBody>
          <a:bodyPr wrap="square">
            <a:spAutoFit/>
          </a:bodyPr>
          <a:lstStyle/>
          <a:p>
            <a:pPr marL="177800" algn="just">
              <a:buClr>
                <a:srgbClr val="FF0000"/>
              </a:buClr>
            </a:pPr>
            <a:r>
              <a:rPr lang="tr-TR" sz="2200" b="1" dirty="0">
                <a:solidFill>
                  <a:schemeClr val="tx1">
                    <a:lumMod val="65000"/>
                    <a:lumOff val="35000"/>
                  </a:schemeClr>
                </a:solidFill>
                <a:latin typeface="+mj-lt"/>
                <a:cs typeface="Calibri Light" panose="020F0302020204030204" pitchFamily="34" charset="0"/>
              </a:rPr>
              <a:t>Afet Koordinasyon Bilgi Sisteminde yer alan yazılım modüllerinin arka planda gerekli altyapısının oluşturulması, sistemin kesintisiz bir şekilde çalışmasını sağlamak amacıyla gerekli iş ve işlemlerin yürütülmesini sağlayan kullanıcı grubudur. Bu amaçla dış kurumlardan temin edilen veri servislerinin sisteme entegrasyonun sağlanması, afet olaylarının tanımlanması, görev alanlarının teşkil edilmesi, muhtemel afet olaylarına hazırlık amacıyla belirlenen senaryolara uygun planlamaların yapılması, meydana gelen afet olayı sonrası afetin müdahale seviyesine göre uzaktan yada yerinden destek sağlanması, yapılan çalışmaların daha nitelikli, tam, eksiksiz ve doğru bir şekilde yürütülmesi maksadıyla iş süreçlerinin takibi (afet etkisi belirleme, kesin hasar tespit, askı ve itiraz süreçleri, itiraz hasar tespit ve dava takip iş ve işlemleri), sahada yapılan çalışmalar sonucunda düzenlenecek matbu form ve dokümanların alınması, yine çalışmalar sonucu elde edilen istatistiki bilgilerin ilgili kurum/kuruluşlarla paylaşılması, Bakanlığımız personelleri ile ilgili diğer kurumların sistemi kullanmalarına ihtiyaç duymaları durumunda, kullanım amacına uygun yetkilendirme yapılması,  kullanım sırasında yaşanabilecek sorunlara çözüm sunulması ve ilgili kurumlarla veri paylaşımı yapılması gibi birçok görevi yerine getirmekte yetkili kullanıcı grubudur.</a:t>
            </a:r>
          </a:p>
        </p:txBody>
      </p:sp>
    </p:spTree>
    <p:extLst>
      <p:ext uri="{BB962C8B-B14F-4D97-AF65-F5344CB8AC3E}">
        <p14:creationId xmlns:p14="http://schemas.microsoft.com/office/powerpoint/2010/main" val="2292338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7632562" y="548680"/>
            <a:ext cx="3559436" cy="461665"/>
          </a:xfrm>
          <a:prstGeom prst="rect">
            <a:avLst/>
          </a:prstGeom>
        </p:spPr>
        <p:txBody>
          <a:bodyPr wrap="none">
            <a:spAutoFit/>
          </a:bodyPr>
          <a:lstStyle/>
          <a:p>
            <a:pPr algn="ctr"/>
            <a:r>
              <a:rPr lang="tr-TR" sz="2400" b="1" u="sng" dirty="0">
                <a:solidFill>
                  <a:schemeClr val="bg1"/>
                </a:solidFill>
                <a:latin typeface="+mj-lt"/>
              </a:rPr>
              <a:t>AFET OLAYI TANIMLAMASI</a:t>
            </a:r>
          </a:p>
        </p:txBody>
      </p:sp>
      <p:sp>
        <p:nvSpPr>
          <p:cNvPr id="9" name="Metin kutusu 8">
            <a:extLst>
              <a:ext uri="{FF2B5EF4-FFF2-40B4-BE49-F238E27FC236}">
                <a16:creationId xmlns:a16="http://schemas.microsoft.com/office/drawing/2014/main" id="{355579CD-45B2-48A4-8FD0-D6389D7CB4A8}"/>
              </a:ext>
            </a:extLst>
          </p:cNvPr>
          <p:cNvSpPr txBox="1"/>
          <p:nvPr/>
        </p:nvSpPr>
        <p:spPr>
          <a:xfrm>
            <a:off x="210324" y="1322042"/>
            <a:ext cx="7228185" cy="1938992"/>
          </a:xfrm>
          <a:prstGeom prst="rect">
            <a:avLst/>
          </a:prstGeom>
          <a:noFill/>
        </p:spPr>
        <p:txBody>
          <a:bodyPr wrap="square" rtlCol="0">
            <a:spAutoFit/>
          </a:bodyPr>
          <a:lstStyle/>
          <a:p>
            <a:pPr marL="177800" algn="just">
              <a:buClr>
                <a:srgbClr val="FF0000"/>
              </a:buClr>
            </a:pPr>
            <a:r>
              <a:rPr lang="tr-TR" sz="2000" b="1" dirty="0">
                <a:solidFill>
                  <a:schemeClr val="tx1">
                    <a:lumMod val="65000"/>
                    <a:lumOff val="35000"/>
                  </a:schemeClr>
                </a:solidFill>
                <a:latin typeface="+mj-lt"/>
                <a:cs typeface="Calibri Light" panose="020F0302020204030204" pitchFamily="34" charset="0"/>
              </a:rPr>
              <a:t>Meydana gelen afet olayı sonrasında, İl AFAD Müdürlüklerince AYDES (Afet Yönetimi ve Karar Destek Sistemi) üzerinden olay tanımlaması yapılmaktadır. Ardından Bakanlığımız Afet Koordinasyon Bilgi Sistemi ile AYDES sisteminin birbirine entegre bir biçimde çalışabilmesi amacıyla benzer şekilde olay tanımlaması yapılmaktadır.</a:t>
            </a:r>
            <a:endParaRPr lang="tr-TR" sz="2000" b="1" dirty="0">
              <a:latin typeface="+mj-lt"/>
              <a:cs typeface="Calibri Light" panose="020F0302020204030204" pitchFamily="34" charset="0"/>
            </a:endParaRPr>
          </a:p>
        </p:txBody>
      </p:sp>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992888"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Resim 6"/>
          <p:cNvPicPr>
            <a:picLocks noChangeAspect="1"/>
          </p:cNvPicPr>
          <p:nvPr/>
        </p:nvPicPr>
        <p:blipFill>
          <a:blip r:embed="rId5"/>
          <a:stretch>
            <a:fillRect/>
          </a:stretch>
        </p:blipFill>
        <p:spPr>
          <a:xfrm>
            <a:off x="335360" y="3382021"/>
            <a:ext cx="7286173" cy="3143323"/>
          </a:xfrm>
          <a:prstGeom prst="rect">
            <a:avLst/>
          </a:prstGeom>
        </p:spPr>
      </p:pic>
      <p:sp>
        <p:nvSpPr>
          <p:cNvPr id="11"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41</a:t>
            </a:r>
          </a:p>
        </p:txBody>
      </p:sp>
      <p:pic>
        <p:nvPicPr>
          <p:cNvPr id="13" name="Resim 12"/>
          <p:cNvPicPr>
            <a:picLocks noChangeAspect="1"/>
          </p:cNvPicPr>
          <p:nvPr/>
        </p:nvPicPr>
        <p:blipFill>
          <a:blip r:embed="rId6"/>
          <a:stretch>
            <a:fillRect/>
          </a:stretch>
        </p:blipFill>
        <p:spPr>
          <a:xfrm>
            <a:off x="7632562" y="1340768"/>
            <a:ext cx="4412356" cy="5192546"/>
          </a:xfrm>
          <a:prstGeom prst="rect">
            <a:avLst/>
          </a:prstGeom>
        </p:spPr>
      </p:pic>
    </p:spTree>
    <p:extLst>
      <p:ext uri="{BB962C8B-B14F-4D97-AF65-F5344CB8AC3E}">
        <p14:creationId xmlns:p14="http://schemas.microsoft.com/office/powerpoint/2010/main" val="4053953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5" name="Dikdörtgen 4"/>
          <p:cNvSpPr/>
          <p:nvPr/>
        </p:nvSpPr>
        <p:spPr>
          <a:xfrm>
            <a:off x="7918059" y="620688"/>
            <a:ext cx="3075074" cy="461665"/>
          </a:xfrm>
          <a:prstGeom prst="rect">
            <a:avLst/>
          </a:prstGeom>
        </p:spPr>
        <p:txBody>
          <a:bodyPr wrap="none">
            <a:spAutoFit/>
          </a:bodyPr>
          <a:lstStyle/>
          <a:p>
            <a:pPr algn="ctr"/>
            <a:r>
              <a:rPr lang="tr-TR" sz="2400" b="1" u="sng" dirty="0">
                <a:solidFill>
                  <a:schemeClr val="bg1"/>
                </a:solidFill>
                <a:latin typeface="+mj-lt"/>
              </a:rPr>
              <a:t>GÖREV ATAMA SÜRECİ</a:t>
            </a:r>
          </a:p>
        </p:txBody>
      </p:sp>
      <p:sp>
        <p:nvSpPr>
          <p:cNvPr id="9" name="Metin kutusu 8">
            <a:extLst>
              <a:ext uri="{FF2B5EF4-FFF2-40B4-BE49-F238E27FC236}">
                <a16:creationId xmlns:a16="http://schemas.microsoft.com/office/drawing/2014/main" id="{355579CD-45B2-48A4-8FD0-D6389D7CB4A8}"/>
              </a:ext>
            </a:extLst>
          </p:cNvPr>
          <p:cNvSpPr txBox="1"/>
          <p:nvPr/>
        </p:nvSpPr>
        <p:spPr>
          <a:xfrm>
            <a:off x="191343" y="1458253"/>
            <a:ext cx="7838767" cy="1107996"/>
          </a:xfrm>
          <a:prstGeom prst="rect">
            <a:avLst/>
          </a:prstGeom>
          <a:noFill/>
        </p:spPr>
        <p:txBody>
          <a:bodyPr wrap="square" rtlCol="0">
            <a:spAutoFit/>
          </a:bodyPr>
          <a:lstStyle/>
          <a:p>
            <a:pPr marL="177800" algn="just">
              <a:buClr>
                <a:srgbClr val="FF0000"/>
              </a:buClr>
            </a:pPr>
            <a:r>
              <a:rPr lang="tr-TR" sz="2200" b="1" dirty="0">
                <a:solidFill>
                  <a:schemeClr val="tx1">
                    <a:lumMod val="65000"/>
                    <a:lumOff val="35000"/>
                  </a:schemeClr>
                </a:solidFill>
                <a:latin typeface="+mj-lt"/>
                <a:cs typeface="Calibri Light" panose="020F0302020204030204" pitchFamily="34" charset="0"/>
              </a:rPr>
              <a:t>Afet olayının Afet Koordinasyon Bilgi Sistemine tanımlanması ardından, İl Müdürlüklerimizde yetkilendirilen İl Koordinatörleri tarafından görev ataması yapılmaktadır.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4" name="Resim 3"/>
          <p:cNvPicPr>
            <a:picLocks noChangeAspect="1"/>
          </p:cNvPicPr>
          <p:nvPr/>
        </p:nvPicPr>
        <p:blipFill>
          <a:blip r:embed="rId5"/>
          <a:stretch>
            <a:fillRect/>
          </a:stretch>
        </p:blipFill>
        <p:spPr>
          <a:xfrm>
            <a:off x="8243919" y="1429762"/>
            <a:ext cx="3324689" cy="5095582"/>
          </a:xfrm>
          <a:prstGeom prst="rect">
            <a:avLst/>
          </a:prstGeom>
        </p:spPr>
      </p:pic>
      <p:sp>
        <p:nvSpPr>
          <p:cNvPr id="8" name="Sağ Ok 7"/>
          <p:cNvSpPr/>
          <p:nvPr/>
        </p:nvSpPr>
        <p:spPr>
          <a:xfrm rot="10800000">
            <a:off x="10632504" y="2708920"/>
            <a:ext cx="432048" cy="1440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
        <p:nvSpPr>
          <p:cNvPr id="10"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42</a:t>
            </a:r>
          </a:p>
        </p:txBody>
      </p:sp>
      <p:pic>
        <p:nvPicPr>
          <p:cNvPr id="11" name="Resim 10"/>
          <p:cNvPicPr>
            <a:picLocks noChangeAspect="1"/>
          </p:cNvPicPr>
          <p:nvPr/>
        </p:nvPicPr>
        <p:blipFill>
          <a:blip r:embed="rId6"/>
          <a:stretch>
            <a:fillRect/>
          </a:stretch>
        </p:blipFill>
        <p:spPr>
          <a:xfrm>
            <a:off x="408629" y="2932066"/>
            <a:ext cx="7621482" cy="3593278"/>
          </a:xfrm>
          <a:prstGeom prst="rect">
            <a:avLst/>
          </a:prstGeom>
        </p:spPr>
      </p:pic>
    </p:spTree>
    <p:extLst>
      <p:ext uri="{BB962C8B-B14F-4D97-AF65-F5344CB8AC3E}">
        <p14:creationId xmlns:p14="http://schemas.microsoft.com/office/powerpoint/2010/main" val="3630342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5" name="Dikdörtgen 4"/>
          <p:cNvSpPr/>
          <p:nvPr/>
        </p:nvSpPr>
        <p:spPr>
          <a:xfrm>
            <a:off x="7918059" y="620688"/>
            <a:ext cx="3075074" cy="461665"/>
          </a:xfrm>
          <a:prstGeom prst="rect">
            <a:avLst/>
          </a:prstGeom>
        </p:spPr>
        <p:txBody>
          <a:bodyPr wrap="none">
            <a:spAutoFit/>
          </a:bodyPr>
          <a:lstStyle/>
          <a:p>
            <a:pPr algn="ctr"/>
            <a:r>
              <a:rPr lang="tr-TR" sz="2400" b="1" u="sng" dirty="0">
                <a:solidFill>
                  <a:schemeClr val="bg1"/>
                </a:solidFill>
                <a:latin typeface="+mj-lt"/>
              </a:rPr>
              <a:t>GÖREV ATAMA SÜRECİ</a:t>
            </a:r>
          </a:p>
        </p:txBody>
      </p:sp>
      <p:sp>
        <p:nvSpPr>
          <p:cNvPr id="9" name="Metin kutusu 8">
            <a:extLst>
              <a:ext uri="{FF2B5EF4-FFF2-40B4-BE49-F238E27FC236}">
                <a16:creationId xmlns:a16="http://schemas.microsoft.com/office/drawing/2014/main" id="{355579CD-45B2-48A4-8FD0-D6389D7CB4A8}"/>
              </a:ext>
            </a:extLst>
          </p:cNvPr>
          <p:cNvSpPr txBox="1"/>
          <p:nvPr/>
        </p:nvSpPr>
        <p:spPr>
          <a:xfrm>
            <a:off x="5153" y="1349369"/>
            <a:ext cx="12044489" cy="769441"/>
          </a:xfrm>
          <a:prstGeom prst="rect">
            <a:avLst/>
          </a:prstGeom>
          <a:noFill/>
        </p:spPr>
        <p:txBody>
          <a:bodyPr wrap="square" rtlCol="0">
            <a:spAutoFit/>
          </a:bodyPr>
          <a:lstStyle/>
          <a:p>
            <a:pPr marL="177800" algn="just">
              <a:buClr>
                <a:srgbClr val="FF0000"/>
              </a:buClr>
            </a:pPr>
            <a:r>
              <a:rPr lang="tr-TR" sz="2200" b="1" dirty="0">
                <a:solidFill>
                  <a:schemeClr val="tx1">
                    <a:lumMod val="65000"/>
                    <a:lumOff val="35000"/>
                  </a:schemeClr>
                </a:solidFill>
                <a:latin typeface="+mj-lt"/>
                <a:cs typeface="Calibri Light" panose="020F0302020204030204" pitchFamily="34" charset="0"/>
              </a:rPr>
              <a:t>Harita üzerinden, sağ tık fonksiyonu ile açılan menüden ‘’Bölge Değiştir’’ seçeneği ile alan sorgulaması yapılan formda, gerekli veri girişleri yapılır.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10" name="Resim 9"/>
          <p:cNvPicPr>
            <a:picLocks noChangeAspect="1"/>
          </p:cNvPicPr>
          <p:nvPr/>
        </p:nvPicPr>
        <p:blipFill>
          <a:blip r:embed="rId5"/>
          <a:stretch>
            <a:fillRect/>
          </a:stretch>
        </p:blipFill>
        <p:spPr>
          <a:xfrm>
            <a:off x="119336" y="2118810"/>
            <a:ext cx="4585508" cy="4251394"/>
          </a:xfrm>
          <a:prstGeom prst="rect">
            <a:avLst/>
          </a:prstGeom>
        </p:spPr>
      </p:pic>
      <p:sp>
        <p:nvSpPr>
          <p:cNvPr id="8" name="Sağ Ok 7"/>
          <p:cNvSpPr/>
          <p:nvPr/>
        </p:nvSpPr>
        <p:spPr>
          <a:xfrm rot="10800000">
            <a:off x="2711624" y="4797152"/>
            <a:ext cx="432048" cy="1440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
        <p:nvSpPr>
          <p:cNvPr id="11"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43</a:t>
            </a:r>
          </a:p>
        </p:txBody>
      </p:sp>
      <p:pic>
        <p:nvPicPr>
          <p:cNvPr id="12" name="Resim 11"/>
          <p:cNvPicPr>
            <a:picLocks noChangeAspect="1"/>
          </p:cNvPicPr>
          <p:nvPr/>
        </p:nvPicPr>
        <p:blipFill>
          <a:blip r:embed="rId6"/>
          <a:stretch>
            <a:fillRect/>
          </a:stretch>
        </p:blipFill>
        <p:spPr>
          <a:xfrm>
            <a:off x="4893862" y="2118810"/>
            <a:ext cx="6948773" cy="4369535"/>
          </a:xfrm>
          <a:prstGeom prst="rect">
            <a:avLst/>
          </a:prstGeom>
        </p:spPr>
      </p:pic>
    </p:spTree>
    <p:extLst>
      <p:ext uri="{BB962C8B-B14F-4D97-AF65-F5344CB8AC3E}">
        <p14:creationId xmlns:p14="http://schemas.microsoft.com/office/powerpoint/2010/main" val="1990678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5" name="Dikdörtgen 4"/>
          <p:cNvSpPr/>
          <p:nvPr/>
        </p:nvSpPr>
        <p:spPr>
          <a:xfrm>
            <a:off x="7918059" y="620688"/>
            <a:ext cx="3075074" cy="461665"/>
          </a:xfrm>
          <a:prstGeom prst="rect">
            <a:avLst/>
          </a:prstGeom>
        </p:spPr>
        <p:txBody>
          <a:bodyPr wrap="none">
            <a:spAutoFit/>
          </a:bodyPr>
          <a:lstStyle/>
          <a:p>
            <a:pPr algn="ctr"/>
            <a:r>
              <a:rPr lang="tr-TR" sz="2400" b="1" u="sng" dirty="0">
                <a:solidFill>
                  <a:schemeClr val="bg1"/>
                </a:solidFill>
                <a:latin typeface="+mj-lt"/>
              </a:rPr>
              <a:t>GÖREV ATAMA SÜRECİ</a:t>
            </a:r>
          </a:p>
        </p:txBody>
      </p:sp>
      <p:sp>
        <p:nvSpPr>
          <p:cNvPr id="9" name="Metin kutusu 8">
            <a:extLst>
              <a:ext uri="{FF2B5EF4-FFF2-40B4-BE49-F238E27FC236}">
                <a16:creationId xmlns:a16="http://schemas.microsoft.com/office/drawing/2014/main" id="{355579CD-45B2-48A4-8FD0-D6389D7CB4A8}"/>
              </a:ext>
            </a:extLst>
          </p:cNvPr>
          <p:cNvSpPr txBox="1"/>
          <p:nvPr/>
        </p:nvSpPr>
        <p:spPr>
          <a:xfrm>
            <a:off x="125865" y="1411718"/>
            <a:ext cx="11809312" cy="769441"/>
          </a:xfrm>
          <a:prstGeom prst="rect">
            <a:avLst/>
          </a:prstGeom>
          <a:noFill/>
        </p:spPr>
        <p:txBody>
          <a:bodyPr wrap="square" rtlCol="0">
            <a:spAutoFit/>
          </a:bodyPr>
          <a:lstStyle/>
          <a:p>
            <a:pPr marL="177800" algn="just">
              <a:buClr>
                <a:srgbClr val="FF0000"/>
              </a:buClr>
            </a:pPr>
            <a:r>
              <a:rPr lang="tr-TR" sz="2200" b="1" dirty="0">
                <a:solidFill>
                  <a:schemeClr val="tx1">
                    <a:lumMod val="65000"/>
                    <a:lumOff val="35000"/>
                  </a:schemeClr>
                </a:solidFill>
                <a:latin typeface="+mj-lt"/>
                <a:cs typeface="Calibri Light" panose="020F0302020204030204" pitchFamily="34" charset="0"/>
              </a:rPr>
              <a:t>Seçilen yerleşim birimine göre harita üzerinden tespit yapılması istenen görev alanları (mahalle/köy yada birden fazla seçim de yapılabilmektedir) belirlenir.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11" name="Resim 10"/>
          <p:cNvPicPr>
            <a:picLocks noChangeAspect="1"/>
          </p:cNvPicPr>
          <p:nvPr/>
        </p:nvPicPr>
        <p:blipFill>
          <a:blip r:embed="rId5"/>
          <a:stretch>
            <a:fillRect/>
          </a:stretch>
        </p:blipFill>
        <p:spPr>
          <a:xfrm>
            <a:off x="191345" y="2277821"/>
            <a:ext cx="5839176" cy="4247524"/>
          </a:xfrm>
          <a:prstGeom prst="rect">
            <a:avLst/>
          </a:prstGeom>
        </p:spPr>
      </p:pic>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44</a:t>
            </a:r>
          </a:p>
        </p:txBody>
      </p:sp>
      <p:pic>
        <p:nvPicPr>
          <p:cNvPr id="10" name="Resim 9"/>
          <p:cNvPicPr>
            <a:picLocks noChangeAspect="1"/>
          </p:cNvPicPr>
          <p:nvPr/>
        </p:nvPicPr>
        <p:blipFill>
          <a:blip r:embed="rId6"/>
          <a:stretch>
            <a:fillRect/>
          </a:stretch>
        </p:blipFill>
        <p:spPr>
          <a:xfrm>
            <a:off x="6284796" y="2277819"/>
            <a:ext cx="5715862" cy="4247525"/>
          </a:xfrm>
          <a:prstGeom prst="rect">
            <a:avLst/>
          </a:prstGeom>
        </p:spPr>
      </p:pic>
    </p:spTree>
    <p:extLst>
      <p:ext uri="{BB962C8B-B14F-4D97-AF65-F5344CB8AC3E}">
        <p14:creationId xmlns:p14="http://schemas.microsoft.com/office/powerpoint/2010/main" val="1343516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5" name="Dikdörtgen 4"/>
          <p:cNvSpPr/>
          <p:nvPr/>
        </p:nvSpPr>
        <p:spPr>
          <a:xfrm>
            <a:off x="7918059" y="620688"/>
            <a:ext cx="3075074" cy="461665"/>
          </a:xfrm>
          <a:prstGeom prst="rect">
            <a:avLst/>
          </a:prstGeom>
        </p:spPr>
        <p:txBody>
          <a:bodyPr wrap="none">
            <a:spAutoFit/>
          </a:bodyPr>
          <a:lstStyle/>
          <a:p>
            <a:pPr algn="ctr"/>
            <a:r>
              <a:rPr lang="tr-TR" sz="2400" b="1" u="sng" dirty="0">
                <a:solidFill>
                  <a:schemeClr val="bg1"/>
                </a:solidFill>
                <a:latin typeface="+mj-lt"/>
              </a:rPr>
              <a:t>GÖREV ATAMA SÜRECİ</a:t>
            </a:r>
          </a:p>
        </p:txBody>
      </p:sp>
      <p:sp>
        <p:nvSpPr>
          <p:cNvPr id="9" name="Metin kutusu 8">
            <a:extLst>
              <a:ext uri="{FF2B5EF4-FFF2-40B4-BE49-F238E27FC236}">
                <a16:creationId xmlns:a16="http://schemas.microsoft.com/office/drawing/2014/main" id="{355579CD-45B2-48A4-8FD0-D6389D7CB4A8}"/>
              </a:ext>
            </a:extLst>
          </p:cNvPr>
          <p:cNvSpPr txBox="1"/>
          <p:nvPr/>
        </p:nvSpPr>
        <p:spPr>
          <a:xfrm>
            <a:off x="107073" y="1260852"/>
            <a:ext cx="11737304" cy="1107996"/>
          </a:xfrm>
          <a:prstGeom prst="rect">
            <a:avLst/>
          </a:prstGeom>
          <a:noFill/>
        </p:spPr>
        <p:txBody>
          <a:bodyPr wrap="square" rtlCol="0">
            <a:spAutoFit/>
          </a:bodyPr>
          <a:lstStyle/>
          <a:p>
            <a:pPr marL="177800" algn="just">
              <a:buClr>
                <a:srgbClr val="FF0000"/>
              </a:buClr>
            </a:pPr>
            <a:r>
              <a:rPr lang="tr-TR" sz="2200" b="1" dirty="0">
                <a:solidFill>
                  <a:schemeClr val="tx1">
                    <a:lumMod val="65000"/>
                    <a:lumOff val="35000"/>
                  </a:schemeClr>
                </a:solidFill>
                <a:latin typeface="+mj-lt"/>
                <a:cs typeface="Calibri Light" panose="020F0302020204030204" pitchFamily="34" charset="0"/>
              </a:rPr>
              <a:t>Seçim yapıldıktan sonra sarı renk dolgu renklendirilen görev alanı üzerinden sağ tık fonksiyonu ile ekrana gelen seçeneklerden «Seçili Alana Ekip Ata» menüsü ile Görev Ata formu üzerinden gerekli bilgiler doldurulmalıdır.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6" name="Resim 5"/>
          <p:cNvPicPr>
            <a:picLocks noChangeAspect="1"/>
          </p:cNvPicPr>
          <p:nvPr/>
        </p:nvPicPr>
        <p:blipFill>
          <a:blip r:embed="rId5"/>
          <a:stretch>
            <a:fillRect/>
          </a:stretch>
        </p:blipFill>
        <p:spPr>
          <a:xfrm>
            <a:off x="377270" y="2293877"/>
            <a:ext cx="5224909" cy="4203116"/>
          </a:xfrm>
          <a:prstGeom prst="rect">
            <a:avLst/>
          </a:prstGeom>
        </p:spPr>
      </p:pic>
      <p:sp>
        <p:nvSpPr>
          <p:cNvPr id="10" name="Sağ Ok 9"/>
          <p:cNvSpPr/>
          <p:nvPr/>
        </p:nvSpPr>
        <p:spPr>
          <a:xfrm rot="10800000">
            <a:off x="3431704" y="4261890"/>
            <a:ext cx="432048" cy="1440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45</a:t>
            </a:r>
          </a:p>
        </p:txBody>
      </p:sp>
      <p:pic>
        <p:nvPicPr>
          <p:cNvPr id="11" name="Resim 10"/>
          <p:cNvPicPr>
            <a:picLocks noChangeAspect="1"/>
          </p:cNvPicPr>
          <p:nvPr/>
        </p:nvPicPr>
        <p:blipFill>
          <a:blip r:embed="rId6"/>
          <a:stretch>
            <a:fillRect/>
          </a:stretch>
        </p:blipFill>
        <p:spPr>
          <a:xfrm>
            <a:off x="5872375" y="2293877"/>
            <a:ext cx="5998592" cy="4224060"/>
          </a:xfrm>
          <a:prstGeom prst="rect">
            <a:avLst/>
          </a:prstGeom>
        </p:spPr>
      </p:pic>
    </p:spTree>
    <p:extLst>
      <p:ext uri="{BB962C8B-B14F-4D97-AF65-F5344CB8AC3E}">
        <p14:creationId xmlns:p14="http://schemas.microsoft.com/office/powerpoint/2010/main" val="765913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5" name="Dikdörtgen 4"/>
          <p:cNvSpPr/>
          <p:nvPr/>
        </p:nvSpPr>
        <p:spPr>
          <a:xfrm>
            <a:off x="7918059" y="620688"/>
            <a:ext cx="3075074" cy="461665"/>
          </a:xfrm>
          <a:prstGeom prst="rect">
            <a:avLst/>
          </a:prstGeom>
        </p:spPr>
        <p:txBody>
          <a:bodyPr wrap="none">
            <a:spAutoFit/>
          </a:bodyPr>
          <a:lstStyle/>
          <a:p>
            <a:pPr algn="ctr"/>
            <a:r>
              <a:rPr lang="tr-TR" sz="2400" b="1" u="sng" dirty="0">
                <a:solidFill>
                  <a:schemeClr val="bg1"/>
                </a:solidFill>
                <a:latin typeface="+mj-lt"/>
              </a:rPr>
              <a:t>GÖREV ATAMA SÜRECİ</a:t>
            </a:r>
          </a:p>
        </p:txBody>
      </p:sp>
      <p:sp>
        <p:nvSpPr>
          <p:cNvPr id="9" name="Metin kutusu 8">
            <a:extLst>
              <a:ext uri="{FF2B5EF4-FFF2-40B4-BE49-F238E27FC236}">
                <a16:creationId xmlns:a16="http://schemas.microsoft.com/office/drawing/2014/main" id="{355579CD-45B2-48A4-8FD0-D6389D7CB4A8}"/>
              </a:ext>
            </a:extLst>
          </p:cNvPr>
          <p:cNvSpPr txBox="1"/>
          <p:nvPr/>
        </p:nvSpPr>
        <p:spPr>
          <a:xfrm>
            <a:off x="191344" y="1779530"/>
            <a:ext cx="5184576" cy="2308324"/>
          </a:xfrm>
          <a:prstGeom prst="rect">
            <a:avLst/>
          </a:prstGeom>
          <a:noFill/>
        </p:spPr>
        <p:txBody>
          <a:bodyPr wrap="square" rtlCol="0">
            <a:spAutoFit/>
          </a:bodyPr>
          <a:lstStyle/>
          <a:p>
            <a:pPr marL="177800" algn="just">
              <a:buClr>
                <a:srgbClr val="FF0000"/>
              </a:buClr>
            </a:pPr>
            <a:r>
              <a:rPr lang="tr-TR" sz="2400" b="1" dirty="0">
                <a:solidFill>
                  <a:schemeClr val="tx1">
                    <a:lumMod val="65000"/>
                    <a:lumOff val="35000"/>
                  </a:schemeClr>
                </a:solidFill>
                <a:latin typeface="+mj-lt"/>
                <a:cs typeface="Calibri Light" panose="020F0302020204030204" pitchFamily="34" charset="0"/>
              </a:rPr>
              <a:t>Görev ataması gerçekleştirilen görev alanları mavi renk dolgu renklendirilmekte, aynı zamanda görev alanı üzerinde ataması yapılan ekip bilgileri harita görseline yansıtılmaktadır.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4" name="Resim 3"/>
          <p:cNvPicPr>
            <a:picLocks noChangeAspect="1"/>
          </p:cNvPicPr>
          <p:nvPr/>
        </p:nvPicPr>
        <p:blipFill>
          <a:blip r:embed="rId5"/>
          <a:stretch>
            <a:fillRect/>
          </a:stretch>
        </p:blipFill>
        <p:spPr>
          <a:xfrm>
            <a:off x="5951984" y="1779530"/>
            <a:ext cx="5996203" cy="4776328"/>
          </a:xfrm>
          <a:prstGeom prst="rect">
            <a:avLst/>
          </a:prstGeom>
        </p:spPr>
      </p:pic>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46</a:t>
            </a:r>
          </a:p>
        </p:txBody>
      </p:sp>
    </p:spTree>
    <p:extLst>
      <p:ext uri="{BB962C8B-B14F-4D97-AF65-F5344CB8AC3E}">
        <p14:creationId xmlns:p14="http://schemas.microsoft.com/office/powerpoint/2010/main" val="1088532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5" name="Dikdörtgen 4"/>
          <p:cNvSpPr/>
          <p:nvPr/>
        </p:nvSpPr>
        <p:spPr>
          <a:xfrm>
            <a:off x="7918059" y="620688"/>
            <a:ext cx="3075074" cy="461665"/>
          </a:xfrm>
          <a:prstGeom prst="rect">
            <a:avLst/>
          </a:prstGeom>
        </p:spPr>
        <p:txBody>
          <a:bodyPr wrap="none">
            <a:spAutoFit/>
          </a:bodyPr>
          <a:lstStyle/>
          <a:p>
            <a:pPr algn="ctr"/>
            <a:r>
              <a:rPr lang="tr-TR" sz="2400" b="1" u="sng" dirty="0">
                <a:solidFill>
                  <a:schemeClr val="bg1"/>
                </a:solidFill>
                <a:latin typeface="+mj-lt"/>
              </a:rPr>
              <a:t>GÖREV ATAMA SÜRECİ</a:t>
            </a:r>
          </a:p>
        </p:txBody>
      </p:sp>
      <p:sp>
        <p:nvSpPr>
          <p:cNvPr id="9" name="Metin kutusu 8">
            <a:extLst>
              <a:ext uri="{FF2B5EF4-FFF2-40B4-BE49-F238E27FC236}">
                <a16:creationId xmlns:a16="http://schemas.microsoft.com/office/drawing/2014/main" id="{355579CD-45B2-48A4-8FD0-D6389D7CB4A8}"/>
              </a:ext>
            </a:extLst>
          </p:cNvPr>
          <p:cNvSpPr txBox="1"/>
          <p:nvPr/>
        </p:nvSpPr>
        <p:spPr>
          <a:xfrm>
            <a:off x="-1" y="1396931"/>
            <a:ext cx="12098933" cy="830997"/>
          </a:xfrm>
          <a:prstGeom prst="rect">
            <a:avLst/>
          </a:prstGeom>
          <a:noFill/>
        </p:spPr>
        <p:txBody>
          <a:bodyPr wrap="square" rtlCol="0">
            <a:spAutoFit/>
          </a:bodyPr>
          <a:lstStyle/>
          <a:p>
            <a:pPr marL="177800" algn="just">
              <a:buClr>
                <a:srgbClr val="FF0000"/>
              </a:buClr>
            </a:pPr>
            <a:r>
              <a:rPr lang="tr-TR" sz="2400" b="1" dirty="0">
                <a:solidFill>
                  <a:schemeClr val="tx1">
                    <a:lumMod val="65000"/>
                    <a:lumOff val="35000"/>
                  </a:schemeClr>
                </a:solidFill>
                <a:latin typeface="+mj-lt"/>
                <a:cs typeface="Calibri Light" panose="020F0302020204030204" pitchFamily="34" charset="0"/>
              </a:rPr>
              <a:t>Atanan Görevler alt menüsü ile görev ataması yapılan görev alanlarına ait bilgiler, görev kodları ve görevli ekip bilgilerinin yer aldığı listeye erişim sağlanabilmektedir.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6" name="Resim 5"/>
          <p:cNvPicPr>
            <a:picLocks noChangeAspect="1"/>
          </p:cNvPicPr>
          <p:nvPr/>
        </p:nvPicPr>
        <p:blipFill>
          <a:blip r:embed="rId5"/>
          <a:stretch>
            <a:fillRect/>
          </a:stretch>
        </p:blipFill>
        <p:spPr>
          <a:xfrm>
            <a:off x="7659411" y="2348880"/>
            <a:ext cx="4439521" cy="4176463"/>
          </a:xfrm>
          <a:prstGeom prst="rect">
            <a:avLst/>
          </a:prstGeom>
        </p:spPr>
      </p:pic>
      <p:sp>
        <p:nvSpPr>
          <p:cNvPr id="10" name="Sağ Ok 9"/>
          <p:cNvSpPr/>
          <p:nvPr/>
        </p:nvSpPr>
        <p:spPr>
          <a:xfrm rot="10800000">
            <a:off x="5015880" y="3415943"/>
            <a:ext cx="432048" cy="1440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solidFill>
              </a:rPr>
              <a:t>47</a:t>
            </a:r>
          </a:p>
        </p:txBody>
      </p:sp>
      <p:pic>
        <p:nvPicPr>
          <p:cNvPr id="11" name="Resim 10"/>
          <p:cNvPicPr>
            <a:picLocks noChangeAspect="1"/>
          </p:cNvPicPr>
          <p:nvPr/>
        </p:nvPicPr>
        <p:blipFill>
          <a:blip r:embed="rId6"/>
          <a:stretch>
            <a:fillRect/>
          </a:stretch>
        </p:blipFill>
        <p:spPr>
          <a:xfrm>
            <a:off x="93472" y="2348880"/>
            <a:ext cx="7524836" cy="4173568"/>
          </a:xfrm>
          <a:prstGeom prst="rect">
            <a:avLst/>
          </a:prstGeom>
        </p:spPr>
      </p:pic>
    </p:spTree>
    <p:extLst>
      <p:ext uri="{BB962C8B-B14F-4D97-AF65-F5344CB8AC3E}">
        <p14:creationId xmlns:p14="http://schemas.microsoft.com/office/powerpoint/2010/main" val="3157094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3046988"/>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rPr>
              <a:t>Türkiye Afet Müdahale Planı (TAMP)</a:t>
            </a:r>
          </a:p>
          <a:p>
            <a:pPr marL="457200" indent="-279400" algn="just">
              <a:buClr>
                <a:srgbClr val="FF0000"/>
              </a:buClr>
              <a:buFont typeface="Arial" panose="020B0604020202020204" pitchFamily="34" charset="0"/>
              <a:buChar char="•"/>
            </a:pPr>
            <a:r>
              <a:rPr lang="tr-TR" sz="2400" b="1" dirty="0">
                <a:highlight>
                  <a:srgbClr val="FFFF00"/>
                </a:highlight>
                <a:cs typeface="Calibri Light" panose="020F0302020204030204" pitchFamily="34" charset="0"/>
              </a:rPr>
              <a:t>Niçin Uygulanır?</a:t>
            </a:r>
          </a:p>
          <a:p>
            <a:pPr marL="457200" indent="-279400" algn="just">
              <a:buClr>
                <a:srgbClr val="FF0000"/>
              </a:buClr>
              <a:buFont typeface="Arial" panose="020B0604020202020204" pitchFamily="34" charset="0"/>
              <a:buChar char="•"/>
            </a:pPr>
            <a:endParaRPr lang="tr-TR" sz="2400" b="1" dirty="0">
              <a:highlight>
                <a:srgbClr val="FFFF00"/>
              </a:highlight>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tr-TR" sz="2400" b="1" i="1" dirty="0" err="1">
                <a:effectLst/>
              </a:rPr>
              <a:t>TAMP’ın</a:t>
            </a:r>
            <a:r>
              <a:rPr lang="tr-TR" sz="2400" b="1" i="1" dirty="0">
                <a:effectLst/>
              </a:rPr>
              <a:t> dayanağı; </a:t>
            </a:r>
          </a:p>
          <a:p>
            <a:pPr eaLnBrk="0" fontAlgn="base" hangingPunct="0">
              <a:spcBef>
                <a:spcPct val="0"/>
              </a:spcBef>
              <a:spcAft>
                <a:spcPct val="0"/>
              </a:spcAft>
            </a:pPr>
            <a:r>
              <a:rPr lang="tr-TR" sz="2400" b="1" i="1" u="none" strike="noStrike" dirty="0"/>
              <a:t>	</a:t>
            </a:r>
            <a:r>
              <a:rPr lang="tr-TR" sz="2400" b="1" u="none" strike="noStrike" dirty="0">
                <a:effectLst/>
              </a:rPr>
              <a:t>Afet ve Acil Durum Müdahale Hizmetleri Yönetmeliği</a:t>
            </a:r>
            <a:r>
              <a:rPr lang="tr-TR" sz="2400" dirty="0"/>
              <a:t>, </a:t>
            </a:r>
          </a:p>
          <a:p>
            <a:pPr eaLnBrk="0" fontAlgn="base" hangingPunct="0">
              <a:spcBef>
                <a:spcPct val="0"/>
              </a:spcBef>
              <a:spcAft>
                <a:spcPct val="0"/>
              </a:spcAft>
            </a:pPr>
            <a:endParaRPr kumimoji="0" lang="tr-TR" altLang="tr-TR" sz="2400" b="0" i="0" u="none" strike="noStrike" cap="none" normalizeH="0" baseline="0" dirty="0">
              <a:ln>
                <a:noFill/>
              </a:ln>
              <a:effectLst/>
            </a:endParaRPr>
          </a:p>
          <a:p>
            <a:pPr eaLnBrk="0" fontAlgn="base" hangingPunct="0">
              <a:spcBef>
                <a:spcPct val="0"/>
              </a:spcBef>
              <a:spcAft>
                <a:spcPct val="0"/>
              </a:spcAft>
            </a:pPr>
            <a:endParaRPr kumimoji="0" lang="tr-TR" altLang="tr-TR" sz="2400" b="0" i="0" u="none" strike="noStrike" cap="none" normalizeH="0" baseline="0" dirty="0">
              <a:ln>
                <a:noFill/>
              </a:ln>
              <a:effectLst/>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7</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pic>
        <p:nvPicPr>
          <p:cNvPr id="7" name="Resim 6">
            <a:extLst>
              <a:ext uri="{FF2B5EF4-FFF2-40B4-BE49-F238E27FC236}">
                <a16:creationId xmlns:a16="http://schemas.microsoft.com/office/drawing/2014/main" id="{F45488D0-F14C-4D8D-81C9-A30176E2F72D}"/>
              </a:ext>
            </a:extLst>
          </p:cNvPr>
          <p:cNvPicPr>
            <a:picLocks noChangeAspect="1"/>
          </p:cNvPicPr>
          <p:nvPr/>
        </p:nvPicPr>
        <p:blipFill>
          <a:blip r:embed="rId5"/>
          <a:stretch>
            <a:fillRect/>
          </a:stretch>
        </p:blipFill>
        <p:spPr>
          <a:xfrm>
            <a:off x="2567608" y="3861048"/>
            <a:ext cx="5976664" cy="2604923"/>
          </a:xfrm>
          <a:prstGeom prst="rect">
            <a:avLst/>
          </a:prstGeom>
        </p:spPr>
      </p:pic>
    </p:spTree>
    <p:extLst>
      <p:ext uri="{BB962C8B-B14F-4D97-AF65-F5344CB8AC3E}">
        <p14:creationId xmlns:p14="http://schemas.microsoft.com/office/powerpoint/2010/main" val="3451532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10154644" y="507788"/>
            <a:ext cx="1762021"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İÇİNDEKİLER</a:t>
            </a:r>
          </a:p>
        </p:txBody>
      </p:sp>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4154984"/>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solidFill>
                  <a:srgbClr val="4F4F4F"/>
                </a:solidFill>
                <a:effectLst/>
                <a:latin typeface="Roboto" panose="02000000000000000000" pitchFamily="2" charset="0"/>
              </a:rPr>
              <a:t>Türkiye Afet Müdahale Planı (TAMP)</a:t>
            </a:r>
          </a:p>
          <a:p>
            <a:pPr marL="177800" algn="just">
              <a:buClr>
                <a:srgbClr val="FF0000"/>
              </a:buClr>
            </a:pPr>
            <a:endParaRPr lang="tr-TR" sz="2400" dirty="0">
              <a:solidFill>
                <a:srgbClr val="4F4F4F"/>
              </a:solidFill>
              <a:latin typeface="Roboto" panose="02000000000000000000" pitchFamily="2" charset="0"/>
              <a:cs typeface="Calibri Light" panose="020F0302020204030204" pitchFamily="34" charset="0"/>
            </a:endParaRPr>
          </a:p>
          <a:p>
            <a:pPr marL="177800" algn="just">
              <a:buClr>
                <a:srgbClr val="FF0000"/>
              </a:buClr>
            </a:pPr>
            <a:endParaRPr lang="tr-TR" sz="2400" b="1" dirty="0">
              <a:solidFill>
                <a:srgbClr val="4F4F4F"/>
              </a:solidFill>
              <a:latin typeface="Roboto" panose="02000000000000000000" pitchFamily="2" charset="0"/>
              <a:cs typeface="Calibri Light" panose="020F0302020204030204" pitchFamily="34" charset="0"/>
            </a:endParaRPr>
          </a:p>
          <a:p>
            <a:pPr marL="177800" algn="just">
              <a:buClr>
                <a:srgbClr val="FF0000"/>
              </a:buClr>
            </a:pPr>
            <a:r>
              <a:rPr lang="tr-TR" sz="2400" b="1" dirty="0">
                <a:solidFill>
                  <a:srgbClr val="4F4F4F"/>
                </a:solidFill>
                <a:latin typeface="Roboto" panose="02000000000000000000" pitchFamily="2" charset="0"/>
                <a:cs typeface="Calibri Light" panose="020F0302020204030204" pitchFamily="34" charset="0"/>
              </a:rPr>
              <a:t>Kurum irtibat sorumlusu (ve yedeği)</a:t>
            </a:r>
          </a:p>
          <a:p>
            <a:pPr marL="177800" algn="just">
              <a:buClr>
                <a:srgbClr val="FF0000"/>
              </a:buClr>
            </a:pPr>
            <a:r>
              <a:rPr lang="tr-TR" sz="2400" b="1" dirty="0">
                <a:solidFill>
                  <a:srgbClr val="4F4F4F"/>
                </a:solidFill>
                <a:latin typeface="Roboto" panose="02000000000000000000" pitchFamily="2" charset="0"/>
                <a:cs typeface="Calibri Light" panose="020F0302020204030204" pitchFamily="34" charset="0"/>
              </a:rPr>
              <a:t>İsim / Görev / </a:t>
            </a:r>
            <a:r>
              <a:rPr lang="tr-TR" sz="2400" b="1" dirty="0" err="1">
                <a:solidFill>
                  <a:srgbClr val="4F4F4F"/>
                </a:solidFill>
                <a:latin typeface="Roboto" panose="02000000000000000000" pitchFamily="2" charset="0"/>
                <a:cs typeface="Calibri Light" panose="020F0302020204030204" pitchFamily="34" charset="0"/>
              </a:rPr>
              <a:t>Tlf</a:t>
            </a:r>
            <a:r>
              <a:rPr lang="tr-TR" sz="2400" b="1" dirty="0">
                <a:solidFill>
                  <a:srgbClr val="4F4F4F"/>
                </a:solidFill>
                <a:latin typeface="Roboto" panose="02000000000000000000" pitchFamily="2" charset="0"/>
                <a:cs typeface="Calibri Light" panose="020F0302020204030204" pitchFamily="34" charset="0"/>
              </a:rPr>
              <a:t> / mail bilgisini</a:t>
            </a:r>
          </a:p>
          <a:p>
            <a:pPr marL="177800" algn="just">
              <a:buClr>
                <a:srgbClr val="FF0000"/>
              </a:buClr>
            </a:pPr>
            <a:endParaRPr lang="tr-TR" sz="2400" b="1" dirty="0">
              <a:solidFill>
                <a:srgbClr val="4F4F4F"/>
              </a:solidFill>
              <a:latin typeface="Roboto" panose="02000000000000000000" pitchFamily="2" charset="0"/>
              <a:cs typeface="Calibri Light" panose="020F0302020204030204" pitchFamily="34" charset="0"/>
            </a:endParaRPr>
          </a:p>
          <a:p>
            <a:pPr marL="177800" algn="just">
              <a:buClr>
                <a:srgbClr val="FF0000"/>
              </a:buClr>
            </a:pPr>
            <a:r>
              <a:rPr lang="tr-TR" sz="2400" b="1" dirty="0">
                <a:solidFill>
                  <a:srgbClr val="4F4F4F"/>
                </a:solidFill>
                <a:latin typeface="Roboto" panose="02000000000000000000" pitchFamily="2" charset="0"/>
                <a:cs typeface="Calibri Light" panose="020F0302020204030204" pitchFamily="34" charset="0"/>
                <a:hlinkClick r:id="rId5"/>
              </a:rPr>
              <a:t>ozgur.bildirici@csb.gov.tr</a:t>
            </a:r>
            <a:r>
              <a:rPr lang="tr-TR" sz="2400" b="1" dirty="0">
                <a:solidFill>
                  <a:srgbClr val="4F4F4F"/>
                </a:solidFill>
                <a:latin typeface="Roboto" panose="02000000000000000000" pitchFamily="2" charset="0"/>
                <a:cs typeface="Calibri Light" panose="020F0302020204030204" pitchFamily="34" charset="0"/>
              </a:rPr>
              <a:t> adresine mail atalım…</a:t>
            </a:r>
          </a:p>
          <a:p>
            <a:pPr marL="177800" algn="just">
              <a:buClr>
                <a:srgbClr val="FF0000"/>
              </a:buClr>
            </a:pPr>
            <a:endParaRPr lang="tr-TR" sz="2400" b="1" dirty="0">
              <a:solidFill>
                <a:srgbClr val="4F4F4F"/>
              </a:solidFill>
              <a:latin typeface="Roboto" panose="02000000000000000000" pitchFamily="2" charset="0"/>
              <a:cs typeface="Calibri Light" panose="020F0302020204030204" pitchFamily="34" charset="0"/>
            </a:endParaRPr>
          </a:p>
          <a:p>
            <a:pPr marL="177800" algn="just">
              <a:buClr>
                <a:srgbClr val="FF0000"/>
              </a:buClr>
            </a:pPr>
            <a:r>
              <a:rPr lang="tr-TR" sz="2400" b="1" dirty="0">
                <a:solidFill>
                  <a:srgbClr val="4F4F4F"/>
                </a:solidFill>
                <a:latin typeface="Roboto" panose="02000000000000000000" pitchFamily="2" charset="0"/>
                <a:cs typeface="Calibri Light" panose="020F0302020204030204" pitchFamily="34" charset="0"/>
              </a:rPr>
              <a:t>(Görev anında bu </a:t>
            </a:r>
            <a:r>
              <a:rPr lang="tr-TR" sz="2400" b="1" dirty="0" err="1">
                <a:solidFill>
                  <a:srgbClr val="4F4F4F"/>
                </a:solidFill>
                <a:latin typeface="Roboto" panose="02000000000000000000" pitchFamily="2" charset="0"/>
                <a:cs typeface="Calibri Light" panose="020F0302020204030204" pitchFamily="34" charset="0"/>
              </a:rPr>
              <a:t>tlf</a:t>
            </a:r>
            <a:r>
              <a:rPr lang="tr-TR" sz="2400" b="1" dirty="0">
                <a:solidFill>
                  <a:srgbClr val="4F4F4F"/>
                </a:solidFill>
                <a:latin typeface="Roboto" panose="02000000000000000000" pitchFamily="2" charset="0"/>
                <a:cs typeface="Calibri Light" panose="020F0302020204030204" pitchFamily="34" charset="0"/>
              </a:rPr>
              <a:t> </a:t>
            </a:r>
            <a:r>
              <a:rPr lang="tr-TR" sz="2400" b="1" dirty="0" err="1">
                <a:solidFill>
                  <a:srgbClr val="4F4F4F"/>
                </a:solidFill>
                <a:latin typeface="Roboto" panose="02000000000000000000" pitchFamily="2" charset="0"/>
                <a:cs typeface="Calibri Light" panose="020F0302020204030204" pitchFamily="34" charset="0"/>
              </a:rPr>
              <a:t>nosundan</a:t>
            </a:r>
            <a:r>
              <a:rPr lang="tr-TR" sz="2400" b="1" dirty="0">
                <a:solidFill>
                  <a:srgbClr val="4F4F4F"/>
                </a:solidFill>
                <a:latin typeface="Roboto" panose="02000000000000000000" pitchFamily="2" charset="0"/>
                <a:cs typeface="Calibri Light" panose="020F0302020204030204" pitchFamily="34" charset="0"/>
              </a:rPr>
              <a:t> irtibat sağlanacaktır)</a:t>
            </a:r>
          </a:p>
          <a:p>
            <a:pPr marL="177800" algn="just">
              <a:buClr>
                <a:srgbClr val="FF0000"/>
              </a:buClr>
            </a:pPr>
            <a:r>
              <a:rPr lang="tr-TR" sz="2400" b="1" dirty="0">
                <a:solidFill>
                  <a:srgbClr val="4F4F4F"/>
                </a:solidFill>
                <a:latin typeface="Roboto" panose="02000000000000000000" pitchFamily="2" charset="0"/>
                <a:cs typeface="Calibri Light" panose="020F0302020204030204" pitchFamily="34" charset="0"/>
              </a:rPr>
              <a:t>(Sizlerle bu mail adresinden dokuman paylaşımı yapılacaktır.)</a:t>
            </a:r>
            <a:endParaRPr lang="tr-TR" sz="2400" b="1" dirty="0">
              <a:solidFill>
                <a:schemeClr val="tx1">
                  <a:lumMod val="65000"/>
                  <a:lumOff val="35000"/>
                </a:schemeClr>
              </a:solidFill>
              <a:latin typeface="+mj-lt"/>
              <a:cs typeface="Calibri Light" panose="020F0302020204030204" pitchFamily="34" charset="0"/>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70</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55129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3048000" y="3121224"/>
            <a:ext cx="6096000" cy="707886"/>
          </a:xfrm>
          <a:prstGeom prst="rect">
            <a:avLst/>
          </a:prstGeom>
        </p:spPr>
        <p:txBody>
          <a:bodyPr>
            <a:spAutoFit/>
          </a:bodyPr>
          <a:lstStyle/>
          <a:p>
            <a:pPr algn="ctr"/>
            <a:r>
              <a:rPr lang="tr-TR" sz="4000" i="1" dirty="0">
                <a:solidFill>
                  <a:srgbClr val="FF0000"/>
                </a:solidFill>
                <a:latin typeface="Comic Sans MS" panose="030F0702030302020204" pitchFamily="66" charset="0"/>
              </a:rPr>
              <a:t>Teşekkür Ederim…</a:t>
            </a:r>
          </a:p>
        </p:txBody>
      </p:sp>
    </p:spTree>
    <p:extLst>
      <p:ext uri="{BB962C8B-B14F-4D97-AF65-F5344CB8AC3E}">
        <p14:creationId xmlns:p14="http://schemas.microsoft.com/office/powerpoint/2010/main" val="2848701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3046988"/>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rPr>
              <a:t>Türkiye Afet Müdahale Planı (TAMP)</a:t>
            </a:r>
          </a:p>
          <a:p>
            <a:pPr marL="457200" indent="-279400" algn="just">
              <a:buClr>
                <a:srgbClr val="FF0000"/>
              </a:buClr>
              <a:buFont typeface="Arial" panose="020B0604020202020204" pitchFamily="34" charset="0"/>
              <a:buChar char="•"/>
            </a:pPr>
            <a:r>
              <a:rPr lang="tr-TR" sz="2400" b="1" dirty="0">
                <a:highlight>
                  <a:srgbClr val="FFFF00"/>
                </a:highlight>
                <a:cs typeface="Calibri Light" panose="020F0302020204030204" pitchFamily="34" charset="0"/>
              </a:rPr>
              <a:t>Niçin Uygulanır?</a:t>
            </a:r>
          </a:p>
          <a:p>
            <a:pPr marL="457200" indent="-279400" algn="just">
              <a:buClr>
                <a:srgbClr val="FF0000"/>
              </a:buClr>
              <a:buFont typeface="Arial" panose="020B0604020202020204" pitchFamily="34" charset="0"/>
              <a:buChar char="•"/>
            </a:pPr>
            <a:endParaRPr lang="tr-TR" sz="2400" b="1" dirty="0">
              <a:highlight>
                <a:srgbClr val="FFFF00"/>
              </a:highlight>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tr-TR" sz="2400" b="1" i="1" dirty="0" err="1">
                <a:effectLst/>
              </a:rPr>
              <a:t>TAMP’ın</a:t>
            </a:r>
            <a:r>
              <a:rPr lang="tr-TR" sz="2400" b="1" i="1" dirty="0">
                <a:effectLst/>
              </a:rPr>
              <a:t> dayanağı; </a:t>
            </a:r>
          </a:p>
          <a:p>
            <a:pPr eaLnBrk="0" fontAlgn="base" hangingPunct="0">
              <a:spcBef>
                <a:spcPct val="0"/>
              </a:spcBef>
              <a:spcAft>
                <a:spcPct val="0"/>
              </a:spcAft>
            </a:pPr>
            <a:r>
              <a:rPr lang="tr-TR" sz="2400" b="1" i="1" u="none" strike="noStrike" dirty="0"/>
              <a:t>	</a:t>
            </a:r>
            <a:r>
              <a:rPr lang="tr-TR" sz="2400" b="1" u="none" strike="noStrike" dirty="0">
                <a:effectLst/>
              </a:rPr>
              <a:t>Afet ve Acil Durum Müdahale Hizmetleri Yönetmeliği</a:t>
            </a:r>
            <a:r>
              <a:rPr lang="tr-TR" sz="2400" dirty="0"/>
              <a:t>, </a:t>
            </a:r>
          </a:p>
          <a:p>
            <a:pPr eaLnBrk="0" fontAlgn="base" hangingPunct="0">
              <a:spcBef>
                <a:spcPct val="0"/>
              </a:spcBef>
              <a:spcAft>
                <a:spcPct val="0"/>
              </a:spcAft>
            </a:pPr>
            <a:endParaRPr kumimoji="0" lang="tr-TR" altLang="tr-TR" sz="2400" b="0" i="0" u="none" strike="noStrike" cap="none" normalizeH="0" baseline="0" dirty="0">
              <a:ln>
                <a:noFill/>
              </a:ln>
              <a:effectLst/>
            </a:endParaRPr>
          </a:p>
          <a:p>
            <a:pPr eaLnBrk="0" fontAlgn="base" hangingPunct="0">
              <a:spcBef>
                <a:spcPct val="0"/>
              </a:spcBef>
              <a:spcAft>
                <a:spcPct val="0"/>
              </a:spcAft>
            </a:pPr>
            <a:endParaRPr kumimoji="0" lang="tr-TR" altLang="tr-TR" sz="2400" b="0" i="0" u="none" strike="noStrike" cap="none" normalizeH="0" baseline="0" dirty="0">
              <a:ln>
                <a:noFill/>
              </a:ln>
              <a:effectLst/>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8</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pic>
        <p:nvPicPr>
          <p:cNvPr id="9" name="Resim 8">
            <a:extLst>
              <a:ext uri="{FF2B5EF4-FFF2-40B4-BE49-F238E27FC236}">
                <a16:creationId xmlns:a16="http://schemas.microsoft.com/office/drawing/2014/main" id="{BDC27731-BF51-4109-92AF-E3577A22379E}"/>
              </a:ext>
            </a:extLst>
          </p:cNvPr>
          <p:cNvPicPr>
            <a:picLocks noChangeAspect="1"/>
          </p:cNvPicPr>
          <p:nvPr/>
        </p:nvPicPr>
        <p:blipFill>
          <a:blip r:embed="rId5"/>
          <a:stretch>
            <a:fillRect/>
          </a:stretch>
        </p:blipFill>
        <p:spPr>
          <a:xfrm>
            <a:off x="2855639" y="3843674"/>
            <a:ext cx="5364567" cy="2823384"/>
          </a:xfrm>
          <a:prstGeom prst="rect">
            <a:avLst/>
          </a:prstGeom>
        </p:spPr>
      </p:pic>
    </p:spTree>
    <p:extLst>
      <p:ext uri="{BB962C8B-B14F-4D97-AF65-F5344CB8AC3E}">
        <p14:creationId xmlns:p14="http://schemas.microsoft.com/office/powerpoint/2010/main" val="2220095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7937"/>
            <a:ext cx="12192001" cy="13304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TextBox 69">
            <a:extLst>
              <a:ext uri="{FF2B5EF4-FFF2-40B4-BE49-F238E27FC236}">
                <a16:creationId xmlns:a16="http://schemas.microsoft.com/office/drawing/2014/main"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177800" indent="0" algn="l">
              <a:tabLst>
                <a:tab pos="177800" algn="l"/>
              </a:tabLst>
            </a:pPr>
            <a:endParaRPr lang="en-US" b="1" dirty="0">
              <a:solidFill>
                <a:srgbClr val="FF0000"/>
              </a:solidFill>
              <a:latin typeface="Myriad Pro" panose="020B0503030403020204" pitchFamily="34" charset="0"/>
            </a:endParaRPr>
          </a:p>
        </p:txBody>
      </p:sp>
      <p:sp>
        <p:nvSpPr>
          <p:cNvPr id="6" name="AutoShape 2" descr="https://ht1.csb.gov.tr/DownloadYigmTespitDosya.do?id=ed143a8f-d096-4285-92ad-cd9a2e263d8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a:extLst>
              <a:ext uri="{FF2B5EF4-FFF2-40B4-BE49-F238E27FC236}">
                <a16:creationId xmlns:a16="http://schemas.microsoft.com/office/drawing/2014/main" id="{355579CD-45B2-48A4-8FD0-D6389D7CB4A8}"/>
              </a:ext>
            </a:extLst>
          </p:cNvPr>
          <p:cNvSpPr txBox="1"/>
          <p:nvPr/>
        </p:nvSpPr>
        <p:spPr>
          <a:xfrm>
            <a:off x="155720" y="1595944"/>
            <a:ext cx="11196864" cy="3785652"/>
          </a:xfrm>
          <a:prstGeom prst="rect">
            <a:avLst/>
          </a:prstGeom>
          <a:noFill/>
        </p:spPr>
        <p:txBody>
          <a:bodyPr wrap="square" rtlCol="0">
            <a:spAutoFit/>
          </a:bodyPr>
          <a:lstStyle/>
          <a:p>
            <a:pPr marL="457200" indent="-279400" algn="just">
              <a:buClr>
                <a:srgbClr val="FF0000"/>
              </a:buClr>
              <a:buFont typeface="Arial" panose="020B0604020202020204" pitchFamily="34" charset="0"/>
              <a:buChar char="•"/>
            </a:pPr>
            <a:endParaRPr lang="tr-TR" sz="2400" b="1" dirty="0">
              <a:solidFill>
                <a:schemeClr val="tx1">
                  <a:lumMod val="65000"/>
                  <a:lumOff val="35000"/>
                </a:schemeClr>
              </a:solidFill>
              <a:cs typeface="Calibri Light" panose="020F0302020204030204" pitchFamily="34" charset="0"/>
            </a:endParaRPr>
          </a:p>
          <a:p>
            <a:pPr marL="457200" indent="-279400" algn="just">
              <a:buClr>
                <a:srgbClr val="FF0000"/>
              </a:buClr>
              <a:buFont typeface="Arial" panose="020B0604020202020204" pitchFamily="34" charset="0"/>
              <a:buChar char="•"/>
            </a:pPr>
            <a:r>
              <a:rPr lang="tr-TR" sz="2400" b="0" i="0" dirty="0">
                <a:effectLst/>
              </a:rPr>
              <a:t>Türkiye Afet Müdahale Planı (TAMP)</a:t>
            </a:r>
          </a:p>
          <a:p>
            <a:pPr marL="457200" indent="-279400" algn="just">
              <a:buClr>
                <a:srgbClr val="FF0000"/>
              </a:buClr>
              <a:buFont typeface="Arial" panose="020B0604020202020204" pitchFamily="34" charset="0"/>
              <a:buChar char="•"/>
            </a:pPr>
            <a:r>
              <a:rPr lang="tr-TR" sz="2400" b="1" dirty="0">
                <a:highlight>
                  <a:srgbClr val="FFFF00"/>
                </a:highlight>
                <a:cs typeface="Calibri Light" panose="020F0302020204030204" pitchFamily="34" charset="0"/>
              </a:rPr>
              <a:t>Niçin Uygulanır?</a:t>
            </a:r>
          </a:p>
          <a:p>
            <a:pPr marL="457200" indent="-279400" algn="just">
              <a:buClr>
                <a:srgbClr val="FF0000"/>
              </a:buClr>
              <a:buFont typeface="Arial" panose="020B0604020202020204" pitchFamily="34" charset="0"/>
              <a:buChar char="•"/>
            </a:pPr>
            <a:endParaRPr lang="tr-TR" sz="2400" b="1" dirty="0">
              <a:highlight>
                <a:srgbClr val="FFFF00"/>
              </a:highlight>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tr-TR" sz="2400" b="1" i="1" dirty="0" err="1">
                <a:effectLst/>
              </a:rPr>
              <a:t>TAMP’ın</a:t>
            </a:r>
            <a:r>
              <a:rPr lang="tr-TR" sz="2400" b="1" i="1" dirty="0">
                <a:effectLst/>
              </a:rPr>
              <a:t> dayanağı; </a:t>
            </a:r>
          </a:p>
          <a:p>
            <a:pPr eaLnBrk="0" fontAlgn="base" hangingPunct="0">
              <a:spcBef>
                <a:spcPct val="0"/>
              </a:spcBef>
              <a:spcAft>
                <a:spcPct val="0"/>
              </a:spcAft>
            </a:pPr>
            <a:r>
              <a:rPr lang="tr-TR" sz="2400" b="1" i="1" u="none" strike="noStrike" dirty="0"/>
              <a:t>	</a:t>
            </a:r>
            <a:r>
              <a:rPr lang="tr-TR" sz="2400" b="1" u="none" strike="noStrike" dirty="0">
                <a:effectLst/>
              </a:rPr>
              <a:t>Afet ve Acil Durum Müdahale Hizmetleri Yönetmeliği</a:t>
            </a:r>
            <a:r>
              <a:rPr lang="tr-TR" sz="2400" dirty="0"/>
              <a:t>,</a:t>
            </a:r>
          </a:p>
          <a:p>
            <a:pPr eaLnBrk="0" fontAlgn="base" hangingPunct="0">
              <a:spcBef>
                <a:spcPct val="0"/>
              </a:spcBef>
              <a:spcAft>
                <a:spcPct val="0"/>
              </a:spcAft>
            </a:pPr>
            <a:endParaRPr lang="tr-TR" sz="2400" dirty="0"/>
          </a:p>
          <a:p>
            <a:pPr eaLnBrk="0" fontAlgn="base" hangingPunct="0">
              <a:spcBef>
                <a:spcPct val="0"/>
              </a:spcBef>
              <a:spcAft>
                <a:spcPct val="0"/>
              </a:spcAft>
            </a:pPr>
            <a:r>
              <a:rPr lang="tr-TR" sz="2400" dirty="0"/>
              <a:t> </a:t>
            </a:r>
          </a:p>
          <a:p>
            <a:pPr eaLnBrk="0" fontAlgn="base" hangingPunct="0">
              <a:spcBef>
                <a:spcPct val="0"/>
              </a:spcBef>
              <a:spcAft>
                <a:spcPct val="0"/>
              </a:spcAft>
            </a:pPr>
            <a:endParaRPr kumimoji="0" lang="tr-TR" altLang="tr-TR" sz="2400" b="0" i="0" u="none" strike="noStrike" cap="none" normalizeH="0" baseline="0" dirty="0">
              <a:ln>
                <a:noFill/>
              </a:ln>
              <a:effectLst/>
            </a:endParaRPr>
          </a:p>
          <a:p>
            <a:pPr eaLnBrk="0" fontAlgn="base" hangingPunct="0">
              <a:spcBef>
                <a:spcPct val="0"/>
              </a:spcBef>
              <a:spcAft>
                <a:spcPct val="0"/>
              </a:spcAft>
            </a:pPr>
            <a:endParaRPr kumimoji="0" lang="tr-TR" altLang="tr-TR" sz="2400" b="0" i="0" u="none" strike="noStrike" cap="none" normalizeH="0" baseline="0" dirty="0">
              <a:ln>
                <a:noFill/>
              </a:ln>
              <a:effectLst/>
            </a:endParaRPr>
          </a:p>
        </p:txBody>
      </p:sp>
      <p:sp>
        <p:nvSpPr>
          <p:cNvPr id="8" name="Slayt Numarası Yer Tutucusu 1"/>
          <p:cNvSpPr txBox="1">
            <a:spLocks/>
          </p:cNvSpPr>
          <p:nvPr/>
        </p:nvSpPr>
        <p:spPr>
          <a:xfrm>
            <a:off x="11568608" y="6525344"/>
            <a:ext cx="551538" cy="246146"/>
          </a:xfrm>
          <a:prstGeom prst="rect">
            <a:avLst/>
          </a:prstGeom>
          <a:solidFill>
            <a:srgbClr val="FF0000"/>
          </a:solidFill>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C2DF7AE-E3BD-41B1-B2B6-F71BED4C81A4}" type="slidenum">
              <a:rPr lang="tr-TR" smtClean="0">
                <a:solidFill>
                  <a:schemeClr val="bg1"/>
                </a:solidFill>
              </a:rPr>
              <a:pPr algn="l"/>
              <a:t>9</a:t>
            </a:fld>
            <a:endParaRPr lang="tr-TR" dirty="0">
              <a:solidFill>
                <a:schemeClr val="bg1"/>
              </a:solidFill>
            </a:endParaRPr>
          </a:p>
        </p:txBody>
      </p:sp>
      <p:sp>
        <p:nvSpPr>
          <p:cNvPr id="2" name="Rectangle 1">
            <a:extLst>
              <a:ext uri="{FF2B5EF4-FFF2-40B4-BE49-F238E27FC236}">
                <a16:creationId xmlns:a16="http://schemas.microsoft.com/office/drawing/2014/main" id="{3CF50C09-BF25-47B0-8A2E-E39B3D5B43EB}"/>
              </a:ext>
            </a:extLst>
          </p:cNvPr>
          <p:cNvSpPr>
            <a:spLocks noChangeArrowheads="1"/>
          </p:cNvSpPr>
          <p:nvPr/>
        </p:nvSpPr>
        <p:spPr bwMode="auto">
          <a:xfrm>
            <a:off x="0" y="-230832"/>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2" name="Dikdörtgen 11"/>
          <p:cNvSpPr/>
          <p:nvPr/>
        </p:nvSpPr>
        <p:spPr>
          <a:xfrm>
            <a:off x="10121047" y="507788"/>
            <a:ext cx="1829219" cy="461665"/>
          </a:xfrm>
          <a:prstGeom prst="rect">
            <a:avLst/>
          </a:prstGeom>
        </p:spPr>
        <p:txBody>
          <a:bodyPr wrap="none">
            <a:spAutoFit/>
          </a:bodyPr>
          <a:lstStyle/>
          <a:p>
            <a:pPr algn="ctr"/>
            <a:r>
              <a:rPr lang="tr-TR" sz="2400" b="1" dirty="0">
                <a:solidFill>
                  <a:schemeClr val="bg1"/>
                </a:solidFill>
                <a:latin typeface="+mj-lt"/>
                <a:cs typeface="Calibri Light" panose="020F0302020204030204" pitchFamily="34" charset="0"/>
              </a:rPr>
              <a:t>TAMP GENEL</a:t>
            </a:r>
          </a:p>
        </p:txBody>
      </p:sp>
      <p:pic>
        <p:nvPicPr>
          <p:cNvPr id="7" name="Resim 6">
            <a:extLst>
              <a:ext uri="{FF2B5EF4-FFF2-40B4-BE49-F238E27FC236}">
                <a16:creationId xmlns:a16="http://schemas.microsoft.com/office/drawing/2014/main" id="{942C09F2-5568-498F-8DB4-8C5A6B17E47D}"/>
              </a:ext>
            </a:extLst>
          </p:cNvPr>
          <p:cNvPicPr>
            <a:picLocks noChangeAspect="1"/>
          </p:cNvPicPr>
          <p:nvPr/>
        </p:nvPicPr>
        <p:blipFill>
          <a:blip r:embed="rId5"/>
          <a:stretch>
            <a:fillRect/>
          </a:stretch>
        </p:blipFill>
        <p:spPr>
          <a:xfrm>
            <a:off x="2999656" y="3921948"/>
            <a:ext cx="6345940" cy="2171348"/>
          </a:xfrm>
          <a:prstGeom prst="rect">
            <a:avLst/>
          </a:prstGeom>
        </p:spPr>
      </p:pic>
    </p:spTree>
    <p:extLst>
      <p:ext uri="{BB962C8B-B14F-4D97-AF65-F5344CB8AC3E}">
        <p14:creationId xmlns:p14="http://schemas.microsoft.com/office/powerpoint/2010/main" val="1646350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11918</TotalTime>
  <Words>3846</Words>
  <Application>Microsoft Office PowerPoint</Application>
  <PresentationFormat>Geniş ekran</PresentationFormat>
  <Paragraphs>811</Paragraphs>
  <Slides>71</Slides>
  <Notes>71</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71</vt:i4>
      </vt:variant>
    </vt:vector>
  </HeadingPairs>
  <TitlesOfParts>
    <vt:vector size="78" baseType="lpstr">
      <vt:lpstr>Arial</vt:lpstr>
      <vt:lpstr>Calibri</vt:lpstr>
      <vt:lpstr>Comic Sans MS</vt:lpstr>
      <vt:lpstr>Google Sans</vt:lpstr>
      <vt:lpstr>Myriad Pro</vt:lpstr>
      <vt:lpstr>Roboto</vt: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Meryem Tasdemir</dc:creator>
  <cp:lastModifiedBy>Ozgur Bildirici</cp:lastModifiedBy>
  <cp:revision>1199</cp:revision>
  <cp:lastPrinted>2018-04-10T07:19:56Z</cp:lastPrinted>
  <dcterms:created xsi:type="dcterms:W3CDTF">2016-08-03T06:17:29Z</dcterms:created>
  <dcterms:modified xsi:type="dcterms:W3CDTF">2026-06-10T06:14:37Z</dcterms:modified>
</cp:coreProperties>
</file>