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Lst>
  <p:notesMasterIdLst>
    <p:notesMasterId r:id="rId59"/>
  </p:notesMasterIdLst>
  <p:sldIdLst>
    <p:sldId id="363" r:id="rId3"/>
    <p:sldId id="364" r:id="rId4"/>
    <p:sldId id="261" r:id="rId5"/>
    <p:sldId id="262" r:id="rId6"/>
    <p:sldId id="263" r:id="rId7"/>
    <p:sldId id="264" r:id="rId8"/>
    <p:sldId id="265" r:id="rId9"/>
    <p:sldId id="361" r:id="rId10"/>
    <p:sldId id="362" r:id="rId11"/>
    <p:sldId id="372" r:id="rId12"/>
    <p:sldId id="268" r:id="rId13"/>
    <p:sldId id="277" r:id="rId14"/>
    <p:sldId id="279" r:id="rId15"/>
    <p:sldId id="281" r:id="rId16"/>
    <p:sldId id="380" r:id="rId17"/>
    <p:sldId id="374" r:id="rId18"/>
    <p:sldId id="342" r:id="rId19"/>
    <p:sldId id="339" r:id="rId20"/>
    <p:sldId id="376" r:id="rId21"/>
    <p:sldId id="295" r:id="rId22"/>
    <p:sldId id="296" r:id="rId23"/>
    <p:sldId id="344" r:id="rId24"/>
    <p:sldId id="378" r:id="rId25"/>
    <p:sldId id="377" r:id="rId26"/>
    <p:sldId id="345" r:id="rId27"/>
    <p:sldId id="369" r:id="rId28"/>
    <p:sldId id="346" r:id="rId29"/>
    <p:sldId id="347" r:id="rId30"/>
    <p:sldId id="348" r:id="rId31"/>
    <p:sldId id="349" r:id="rId32"/>
    <p:sldId id="302" r:id="rId33"/>
    <p:sldId id="303" r:id="rId34"/>
    <p:sldId id="379" r:id="rId35"/>
    <p:sldId id="355" r:id="rId36"/>
    <p:sldId id="356" r:id="rId37"/>
    <p:sldId id="357" r:id="rId38"/>
    <p:sldId id="358" r:id="rId39"/>
    <p:sldId id="308" r:id="rId40"/>
    <p:sldId id="309" r:id="rId41"/>
    <p:sldId id="310" r:id="rId42"/>
    <p:sldId id="311" r:id="rId43"/>
    <p:sldId id="368" r:id="rId44"/>
    <p:sldId id="315" r:id="rId45"/>
    <p:sldId id="317" r:id="rId46"/>
    <p:sldId id="351" r:id="rId47"/>
    <p:sldId id="352" r:id="rId48"/>
    <p:sldId id="353" r:id="rId49"/>
    <p:sldId id="354" r:id="rId50"/>
    <p:sldId id="332" r:id="rId51"/>
    <p:sldId id="334" r:id="rId52"/>
    <p:sldId id="322" r:id="rId53"/>
    <p:sldId id="323" r:id="rId54"/>
    <p:sldId id="325" r:id="rId55"/>
    <p:sldId id="373" r:id="rId56"/>
    <p:sldId id="365" r:id="rId57"/>
    <p:sldId id="329" r:id="rId58"/>
  </p:sldIdLst>
  <p:sldSz cx="9144000" cy="6858000" type="screen4x3"/>
  <p:notesSz cx="6797675" cy="99250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E7"/>
    <a:srgbClr val="FFDBBD"/>
    <a:srgbClr val="B7AFB3"/>
    <a:srgbClr val="FFD5CC"/>
    <a:srgbClr val="FFECE7"/>
    <a:srgbClr val="FBEBF3"/>
    <a:srgbClr val="FEF8FB"/>
    <a:srgbClr val="FDF5F9"/>
    <a:srgbClr val="E6E6E6"/>
    <a:srgbClr val="FFE4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26" autoAdjust="0"/>
  </p:normalViewPr>
  <p:slideViewPr>
    <p:cSldViewPr snapToGrid="0">
      <p:cViewPr varScale="1">
        <p:scale>
          <a:sx n="105" d="100"/>
          <a:sy n="105" d="100"/>
        </p:scale>
        <p:origin x="17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tr-TR"/>
  <c:roundedCorners val="0"/>
  <c:style val="2"/>
  <c:chart>
    <c:title>
      <c:tx>
        <c:rich>
          <a:bodyPr rot="0"/>
          <a:lstStyle/>
          <a:p>
            <a:pPr>
              <a:defRPr lang="tr-TR" sz="2128" b="1" strike="noStrike" spc="-1">
                <a:solidFill>
                  <a:srgbClr val="8494A6"/>
                </a:solidFill>
                <a:latin typeface="Calibri"/>
              </a:defRPr>
            </a:pPr>
            <a:r>
              <a:rPr lang="tr-TR" sz="2128" b="1" strike="noStrike" spc="-1">
                <a:solidFill>
                  <a:srgbClr val="8494A6"/>
                </a:solidFill>
                <a:latin typeface="Calibri"/>
              </a:rPr>
              <a:t>TAŞINMAZ ADEDİ</a:t>
            </a:r>
          </a:p>
        </c:rich>
      </c:tx>
      <c:overlay val="0"/>
      <c:spPr>
        <a:noFill/>
        <a:ln w="0">
          <a:noFill/>
        </a:ln>
      </c:spPr>
    </c:title>
    <c:autoTitleDeleted val="0"/>
    <c:plotArea>
      <c:layout>
        <c:manualLayout>
          <c:layoutTarget val="inner"/>
          <c:xMode val="edge"/>
          <c:yMode val="edge"/>
          <c:x val="0.10714896275715838"/>
          <c:y val="0.14574552900352622"/>
          <c:w val="0.885041121971198"/>
          <c:h val="0.78816524950478362"/>
        </c:manualLayout>
      </c:layout>
      <c:barChart>
        <c:barDir val="col"/>
        <c:grouping val="clustered"/>
        <c:varyColors val="0"/>
        <c:ser>
          <c:idx val="0"/>
          <c:order val="0"/>
          <c:tx>
            <c:strRef>
              <c:f>label 0</c:f>
              <c:strCache>
                <c:ptCount val="1"/>
                <c:pt idx="0">
                  <c:v>Seri 1</c:v>
                </c:pt>
              </c:strCache>
            </c:strRef>
          </c:tx>
          <c:spPr>
            <a:gradFill>
              <a:gsLst>
                <a:gs pos="0">
                  <a:srgbClr val="C15800"/>
                </a:gs>
                <a:gs pos="100000">
                  <a:srgbClr val="FB7200"/>
                </a:gs>
              </a:gsLst>
              <a:lin ang="16200000"/>
            </a:gradFill>
            <a:ln w="0">
              <a:noFill/>
            </a:ln>
          </c:spPr>
          <c:invertIfNegative val="0"/>
          <c:dPt>
            <c:idx val="0"/>
            <c:invertIfNegative val="0"/>
            <c:bubble3D val="0"/>
            <c:extLst>
              <c:ext xmlns:c16="http://schemas.microsoft.com/office/drawing/2014/chart" uri="{C3380CC4-5D6E-409C-BE32-E72D297353CC}">
                <c16:uniqueId val="{00000001-AB0E-4293-B946-4C79E8A22B64}"/>
              </c:ext>
            </c:extLst>
          </c:dPt>
          <c:dPt>
            <c:idx val="1"/>
            <c:invertIfNegative val="0"/>
            <c:bubble3D val="0"/>
            <c:extLst>
              <c:ext xmlns:c16="http://schemas.microsoft.com/office/drawing/2014/chart" uri="{C3380CC4-5D6E-409C-BE32-E72D297353CC}">
                <c16:uniqueId val="{00000003-AB0E-4293-B946-4C79E8A22B64}"/>
              </c:ext>
            </c:extLst>
          </c:dPt>
          <c:dPt>
            <c:idx val="2"/>
            <c:invertIfNegative val="0"/>
            <c:bubble3D val="0"/>
            <c:extLst>
              <c:ext xmlns:c16="http://schemas.microsoft.com/office/drawing/2014/chart" uri="{C3380CC4-5D6E-409C-BE32-E72D297353CC}">
                <c16:uniqueId val="{00000005-AB0E-4293-B946-4C79E8A22B64}"/>
              </c:ext>
            </c:extLst>
          </c:dPt>
          <c:dPt>
            <c:idx val="3"/>
            <c:invertIfNegative val="0"/>
            <c:bubble3D val="0"/>
            <c:extLst>
              <c:ext xmlns:c16="http://schemas.microsoft.com/office/drawing/2014/chart" uri="{C3380CC4-5D6E-409C-BE32-E72D297353CC}">
                <c16:uniqueId val="{00000007-AB0E-4293-B946-4C79E8A22B64}"/>
              </c:ext>
            </c:extLst>
          </c:dPt>
          <c:dPt>
            <c:idx val="4"/>
            <c:invertIfNegative val="0"/>
            <c:bubble3D val="0"/>
            <c:extLst>
              <c:ext xmlns:c16="http://schemas.microsoft.com/office/drawing/2014/chart" uri="{C3380CC4-5D6E-409C-BE32-E72D297353CC}">
                <c16:uniqueId val="{00000009-AB0E-4293-B946-4C79E8A22B64}"/>
              </c:ext>
            </c:extLst>
          </c:dPt>
          <c:dPt>
            <c:idx val="5"/>
            <c:invertIfNegative val="0"/>
            <c:bubble3D val="0"/>
            <c:extLst>
              <c:ext xmlns:c16="http://schemas.microsoft.com/office/drawing/2014/chart" uri="{C3380CC4-5D6E-409C-BE32-E72D297353CC}">
                <c16:uniqueId val="{0000000B-AB0E-4293-B946-4C79E8A22B64}"/>
              </c:ext>
            </c:extLst>
          </c:dPt>
          <c:dLbls>
            <c:dLbl>
              <c:idx val="0"/>
              <c:tx>
                <c:rich>
                  <a:bodyPr/>
                  <a:lstStyle/>
                  <a:p>
                    <a:r>
                      <a:rPr lang="en-US" sz="1197" b="0" strike="noStrike" spc="-1" dirty="0">
                        <a:solidFill>
                          <a:srgbClr val="718399"/>
                        </a:solidFill>
                        <a:latin typeface="Calibri"/>
                      </a:rPr>
                      <a:t>4980</a:t>
                    </a:r>
                  </a:p>
                </c:rich>
              </c:tx>
              <c:spPr/>
              <c:dLblPos val="outEnd"/>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1-AB0E-4293-B946-4C79E8A22B64}"/>
                </c:ext>
              </c:extLst>
            </c:dLbl>
            <c:dLbl>
              <c:idx val="1"/>
              <c:tx>
                <c:rich>
                  <a:bodyPr/>
                  <a:lstStyle/>
                  <a:p>
                    <a:r>
                      <a:rPr lang="en-US" sz="1197" b="0" strike="noStrike" spc="-1" dirty="0">
                        <a:solidFill>
                          <a:srgbClr val="718399"/>
                        </a:solidFill>
                        <a:latin typeface="Calibri"/>
                      </a:rPr>
                      <a:t>886</a:t>
                    </a:r>
                  </a:p>
                </c:rich>
              </c:tx>
              <c:spPr/>
              <c:dLblPos val="outEnd"/>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3-AB0E-4293-B946-4C79E8A22B64}"/>
                </c:ext>
              </c:extLst>
            </c:dLbl>
            <c:dLbl>
              <c:idx val="2"/>
              <c:tx>
                <c:rich>
                  <a:bodyPr/>
                  <a:lstStyle/>
                  <a:p>
                    <a:r>
                      <a:rPr lang="en-US" sz="1197" b="0" strike="noStrike" spc="-1" dirty="0">
                        <a:solidFill>
                          <a:srgbClr val="718399"/>
                        </a:solidFill>
                        <a:latin typeface="Calibri"/>
                      </a:rPr>
                      <a:t>6013</a:t>
                    </a:r>
                  </a:p>
                </c:rich>
              </c:tx>
              <c:spPr/>
              <c:dLblPos val="outEnd"/>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5-AB0E-4293-B946-4C79E8A22B64}"/>
                </c:ext>
              </c:extLst>
            </c:dLbl>
            <c:dLbl>
              <c:idx val="3"/>
              <c:tx>
                <c:rich>
                  <a:bodyPr/>
                  <a:lstStyle/>
                  <a:p>
                    <a:r>
                      <a:rPr lang="en-US" sz="1197" b="0" strike="noStrike" spc="-1" dirty="0">
                        <a:solidFill>
                          <a:srgbClr val="718399"/>
                        </a:solidFill>
                        <a:latin typeface="Calibri"/>
                      </a:rPr>
                      <a:t>10665</a:t>
                    </a:r>
                  </a:p>
                </c:rich>
              </c:tx>
              <c:spPr/>
              <c:dLblPos val="outEnd"/>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7-AB0E-4293-B946-4C79E8A22B64}"/>
                </c:ext>
              </c:extLst>
            </c:dLbl>
            <c:dLbl>
              <c:idx val="4"/>
              <c:tx>
                <c:rich>
                  <a:bodyPr/>
                  <a:lstStyle/>
                  <a:p>
                    <a:r>
                      <a:rPr lang="en-US" sz="1197" b="0" strike="noStrike" spc="-1" dirty="0">
                        <a:solidFill>
                          <a:srgbClr val="718399"/>
                        </a:solidFill>
                        <a:latin typeface="Calibri"/>
                      </a:rPr>
                      <a:t>6713</a:t>
                    </a:r>
                  </a:p>
                </c:rich>
              </c:tx>
              <c:spPr/>
              <c:dLblPos val="outEnd"/>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9-AB0E-4293-B946-4C79E8A22B64}"/>
                </c:ext>
              </c:extLst>
            </c:dLbl>
            <c:dLbl>
              <c:idx val="5"/>
              <c:tx>
                <c:rich>
                  <a:bodyPr/>
                  <a:lstStyle/>
                  <a:p>
                    <a:r>
                      <a:rPr lang="en-US" sz="1197" b="0" strike="noStrike" spc="-1" dirty="0">
                        <a:solidFill>
                          <a:srgbClr val="718399"/>
                        </a:solidFill>
                        <a:latin typeface="Calibri"/>
                      </a:rPr>
                      <a:t>4312</a:t>
                    </a:r>
                  </a:p>
                </c:rich>
              </c:tx>
              <c:spPr/>
              <c:dLblPos val="outEnd"/>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B-AB0E-4293-B946-4C79E8A22B64}"/>
                </c:ext>
              </c:extLst>
            </c:dLbl>
            <c:spPr>
              <a:noFill/>
              <a:ln>
                <a:noFill/>
              </a:ln>
              <a:effectLst/>
            </c:spPr>
            <c:txPr>
              <a:bodyPr wrap="square"/>
              <a:lstStyle/>
              <a:p>
                <a:pPr>
                  <a:defRPr sz="1197" b="0" strike="noStrike" spc="-1">
                    <a:solidFill>
                      <a:srgbClr val="718399"/>
                    </a:solidFill>
                    <a:latin typeface="Calibri"/>
                  </a:defRPr>
                </a:pPr>
                <a:endParaRPr lang="tr-TR"/>
              </a:p>
            </c:txPr>
            <c:dLblPos val="outEnd"/>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
                <c:pt idx="0">
                  <c:v>KELKİT</c:v>
                </c:pt>
                <c:pt idx="1">
                  <c:v>KÖSE</c:v>
                </c:pt>
                <c:pt idx="2">
                  <c:v>KÜRTÜN</c:v>
                </c:pt>
                <c:pt idx="3">
                  <c:v>MERKEZ</c:v>
                </c:pt>
                <c:pt idx="4">
                  <c:v>ŞİRAN</c:v>
                </c:pt>
                <c:pt idx="5">
                  <c:v>TORUL</c:v>
                </c:pt>
              </c:strCache>
            </c:strRef>
          </c:cat>
          <c:val>
            <c:numRef>
              <c:f>0</c:f>
              <c:numCache>
                <c:formatCode>General</c:formatCode>
                <c:ptCount val="6"/>
                <c:pt idx="0">
                  <c:v>3654</c:v>
                </c:pt>
                <c:pt idx="1">
                  <c:v>441</c:v>
                </c:pt>
                <c:pt idx="2">
                  <c:v>4516</c:v>
                </c:pt>
                <c:pt idx="3">
                  <c:v>10341</c:v>
                </c:pt>
                <c:pt idx="4">
                  <c:v>5961</c:v>
                </c:pt>
                <c:pt idx="5">
                  <c:v>4507</c:v>
                </c:pt>
              </c:numCache>
            </c:numRef>
          </c:val>
          <c:extLst>
            <c:ext xmlns:c16="http://schemas.microsoft.com/office/drawing/2014/chart" uri="{C3380CC4-5D6E-409C-BE32-E72D297353CC}">
              <c16:uniqueId val="{0000000C-AB0E-4293-B946-4C79E8A22B64}"/>
            </c:ext>
          </c:extLst>
        </c:ser>
        <c:dLbls>
          <c:showLegendKey val="0"/>
          <c:showVal val="0"/>
          <c:showCatName val="0"/>
          <c:showSerName val="0"/>
          <c:showPercent val="0"/>
          <c:showBubbleSize val="0"/>
        </c:dLbls>
        <c:gapWidth val="100"/>
        <c:overlap val="-24"/>
        <c:axId val="53914557"/>
        <c:axId val="57661889"/>
      </c:barChart>
      <c:catAx>
        <c:axId val="53914557"/>
        <c:scaling>
          <c:orientation val="minMax"/>
        </c:scaling>
        <c:delete val="0"/>
        <c:axPos val="b"/>
        <c:numFmt formatCode="General" sourceLinked="0"/>
        <c:majorTickMark val="none"/>
        <c:minorTickMark val="none"/>
        <c:tickLblPos val="nextTo"/>
        <c:spPr>
          <a:ln w="12600">
            <a:solidFill>
              <a:srgbClr val="E3E6EB"/>
            </a:solidFill>
            <a:round/>
          </a:ln>
        </c:spPr>
        <c:txPr>
          <a:bodyPr/>
          <a:lstStyle/>
          <a:p>
            <a:pPr>
              <a:defRPr sz="1197" b="0" strike="noStrike" spc="-1">
                <a:solidFill>
                  <a:srgbClr val="8494A6"/>
                </a:solidFill>
                <a:latin typeface="Calibri"/>
              </a:defRPr>
            </a:pPr>
            <a:endParaRPr lang="tr-TR"/>
          </a:p>
        </c:txPr>
        <c:crossAx val="57661889"/>
        <c:crosses val="autoZero"/>
        <c:auto val="1"/>
        <c:lblAlgn val="ctr"/>
        <c:lblOffset val="100"/>
        <c:noMultiLvlLbl val="0"/>
      </c:catAx>
      <c:valAx>
        <c:axId val="57661889"/>
        <c:scaling>
          <c:orientation val="minMax"/>
        </c:scaling>
        <c:delete val="0"/>
        <c:axPos val="l"/>
        <c:majorGridlines>
          <c:spPr>
            <a:ln w="9360">
              <a:solidFill>
                <a:srgbClr val="E3E6EB"/>
              </a:solidFill>
              <a:round/>
            </a:ln>
          </c:spPr>
        </c:majorGridlines>
        <c:numFmt formatCode="General" sourceLinked="0"/>
        <c:majorTickMark val="none"/>
        <c:minorTickMark val="none"/>
        <c:tickLblPos val="nextTo"/>
        <c:spPr>
          <a:ln w="9360">
            <a:noFill/>
          </a:ln>
        </c:spPr>
        <c:txPr>
          <a:bodyPr/>
          <a:lstStyle/>
          <a:p>
            <a:pPr>
              <a:defRPr sz="1197" b="0" strike="noStrike" spc="-1">
                <a:solidFill>
                  <a:srgbClr val="8494A6"/>
                </a:solidFill>
                <a:latin typeface="Calibri"/>
              </a:defRPr>
            </a:pPr>
            <a:endParaRPr lang="tr-TR"/>
          </a:p>
        </c:txPr>
        <c:crossAx val="53914557"/>
        <c:crosses val="autoZero"/>
        <c:crossBetween val="between"/>
      </c:valAx>
      <c:spPr>
        <a:noFill/>
        <a:ln w="0">
          <a:noFill/>
        </a:ln>
      </c:spPr>
    </c:plotArea>
    <c:plotVisOnly val="1"/>
    <c:dispBlanksAs val="gap"/>
    <c:showDLblsOverMax val="1"/>
  </c:chart>
  <c:spPr>
    <a:noFill/>
    <a:ln w="9360">
      <a:noFill/>
    </a:ln>
  </c:spPr>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8F1D0-8EAA-4BDF-BCE6-6193A20E94B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F3BB59B2-1D4E-4B7B-A7B1-FBBE96110D83}">
      <dgm:prSet phldrT="[Metin]" custT="1"/>
      <dgm:spPr/>
      <dgm:t>
        <a:bodyPr/>
        <a:lstStyle/>
        <a:p>
          <a:r>
            <a:rPr lang="tr-TR" sz="1100" b="1" dirty="0">
              <a:latin typeface="Times New Roman" panose="02020603050405020304" pitchFamily="18" charset="0"/>
              <a:cs typeface="Times New Roman" panose="02020603050405020304" pitchFamily="18" charset="0"/>
            </a:rPr>
            <a:t>CEMİL BAYRAM</a:t>
          </a:r>
        </a:p>
        <a:p>
          <a:r>
            <a:rPr lang="tr-TR" sz="1100" b="1" dirty="0">
              <a:latin typeface="Times New Roman" panose="02020603050405020304" pitchFamily="18" charset="0"/>
              <a:cs typeface="Times New Roman" panose="02020603050405020304" pitchFamily="18" charset="0"/>
            </a:rPr>
            <a:t>İL MÜDÜRÜ</a:t>
          </a:r>
        </a:p>
      </dgm:t>
    </dgm:pt>
    <dgm:pt modelId="{E721498F-E0E5-4BAE-881B-C493A83066B7}" type="parTrans" cxnId="{0FF3D928-C339-4370-B570-ED70E852776B}">
      <dgm:prSet/>
      <dgm:spPr/>
      <dgm:t>
        <a:bodyPr/>
        <a:lstStyle/>
        <a:p>
          <a:endParaRPr lang="tr-TR" sz="1300" b="1">
            <a:latin typeface="Times New Roman" panose="02020603050405020304" pitchFamily="18" charset="0"/>
            <a:cs typeface="Times New Roman" panose="02020603050405020304" pitchFamily="18" charset="0"/>
          </a:endParaRPr>
        </a:p>
      </dgm:t>
    </dgm:pt>
    <dgm:pt modelId="{1FCF63B2-6FE1-42DE-BAC6-DAEBEFE3E52E}" type="sibTrans" cxnId="{0FF3D928-C339-4370-B570-ED70E852776B}">
      <dgm:prSet/>
      <dgm:spPr/>
      <dgm:t>
        <a:bodyPr/>
        <a:lstStyle/>
        <a:p>
          <a:endParaRPr lang="tr-TR" sz="1300" b="1">
            <a:latin typeface="Times New Roman" panose="02020603050405020304" pitchFamily="18" charset="0"/>
            <a:cs typeface="Times New Roman" panose="02020603050405020304" pitchFamily="18" charset="0"/>
          </a:endParaRPr>
        </a:p>
      </dgm:t>
    </dgm:pt>
    <dgm:pt modelId="{DA768402-9BA4-4B2C-924D-2C8088A1B50A}">
      <dgm:prSet phldrT="[Metin]" custT="1"/>
      <dgm:spPr/>
      <dgm:t>
        <a:bodyPr/>
        <a:lstStyle/>
        <a:p>
          <a:r>
            <a:rPr lang="tr-TR" sz="1050" b="1" dirty="0">
              <a:latin typeface="Times New Roman" panose="02020603050405020304" pitchFamily="18" charset="0"/>
              <a:cs typeface="Times New Roman" panose="02020603050405020304" pitchFamily="18" charset="0"/>
            </a:rPr>
            <a:t>SELÇUK SEVEN</a:t>
          </a:r>
        </a:p>
        <a:p>
          <a:r>
            <a:rPr lang="tr-TR" sz="1050" b="1" dirty="0">
              <a:latin typeface="Times New Roman" panose="02020603050405020304" pitchFamily="18" charset="0"/>
              <a:cs typeface="Times New Roman" panose="02020603050405020304" pitchFamily="18" charset="0"/>
            </a:rPr>
            <a:t>İL MÜDÜR YARDIMCISI</a:t>
          </a:r>
        </a:p>
      </dgm:t>
    </dgm:pt>
    <dgm:pt modelId="{D43A1BED-3116-4EB7-9A2D-B1BB56BB0BBD}" type="parTrans" cxnId="{18DD1FBC-71D5-42A6-A877-34A1D91F7670}">
      <dgm:prSet/>
      <dgm:spPr/>
      <dgm:t>
        <a:bodyPr/>
        <a:lstStyle/>
        <a:p>
          <a:endParaRPr lang="tr-TR" sz="1200" b="1">
            <a:latin typeface="Times New Roman" panose="02020603050405020304" pitchFamily="18" charset="0"/>
            <a:cs typeface="Times New Roman" panose="02020603050405020304" pitchFamily="18" charset="0"/>
          </a:endParaRPr>
        </a:p>
      </dgm:t>
    </dgm:pt>
    <dgm:pt modelId="{F8833161-3648-4747-B9E4-A9AF76CED1AF}" type="sibTrans" cxnId="{18DD1FBC-71D5-42A6-A877-34A1D91F7670}">
      <dgm:prSet/>
      <dgm:spPr/>
      <dgm:t>
        <a:bodyPr/>
        <a:lstStyle/>
        <a:p>
          <a:endParaRPr lang="tr-TR" sz="1300" b="1">
            <a:latin typeface="Times New Roman" panose="02020603050405020304" pitchFamily="18" charset="0"/>
            <a:cs typeface="Times New Roman" panose="02020603050405020304" pitchFamily="18" charset="0"/>
          </a:endParaRPr>
        </a:p>
      </dgm:t>
    </dgm:pt>
    <dgm:pt modelId="{1A662856-9F69-431B-8481-C620D5B607CC}">
      <dgm:prSet phldrT="[Metin]" custT="1"/>
      <dgm:spPr/>
      <dgm:t>
        <a:bodyPr/>
        <a:lstStyle/>
        <a:p>
          <a:r>
            <a:rPr lang="tr-TR" sz="1050" b="1" dirty="0">
              <a:latin typeface="Times New Roman" panose="02020603050405020304" pitchFamily="18" charset="0"/>
              <a:cs typeface="Times New Roman" panose="02020603050405020304" pitchFamily="18" charset="0"/>
            </a:rPr>
            <a:t>AYDIN KAYA</a:t>
          </a:r>
        </a:p>
        <a:p>
          <a:r>
            <a:rPr lang="tr-TR" sz="1050" b="1" dirty="0">
              <a:latin typeface="Times New Roman" panose="02020603050405020304" pitchFamily="18" charset="0"/>
              <a:cs typeface="Times New Roman" panose="02020603050405020304" pitchFamily="18" charset="0"/>
            </a:rPr>
            <a:t>BİLGİ TEK. İNSAN KAY. ve DESTEK HİZ. ŞUBE MÜDÜRÜ</a:t>
          </a:r>
        </a:p>
      </dgm:t>
    </dgm:pt>
    <dgm:pt modelId="{5EB9BDA0-A254-435D-BACD-0586FB1A1774}" type="parTrans" cxnId="{28341E0F-F7D6-4F1A-B1D2-89472782571A}">
      <dgm:prSet/>
      <dgm:spPr/>
      <dgm:t>
        <a:bodyPr/>
        <a:lstStyle/>
        <a:p>
          <a:endParaRPr lang="tr-TR" sz="1200" b="1">
            <a:latin typeface="Times New Roman" panose="02020603050405020304" pitchFamily="18" charset="0"/>
            <a:cs typeface="Times New Roman" panose="02020603050405020304" pitchFamily="18" charset="0"/>
          </a:endParaRPr>
        </a:p>
      </dgm:t>
    </dgm:pt>
    <dgm:pt modelId="{E51BEE02-BA20-469E-801B-729DDA066CBF}" type="sibTrans" cxnId="{28341E0F-F7D6-4F1A-B1D2-89472782571A}">
      <dgm:prSet/>
      <dgm:spPr/>
      <dgm:t>
        <a:bodyPr/>
        <a:lstStyle/>
        <a:p>
          <a:endParaRPr lang="tr-TR" sz="1300" b="1">
            <a:latin typeface="Times New Roman" panose="02020603050405020304" pitchFamily="18" charset="0"/>
            <a:cs typeface="Times New Roman" panose="02020603050405020304" pitchFamily="18" charset="0"/>
          </a:endParaRPr>
        </a:p>
      </dgm:t>
    </dgm:pt>
    <dgm:pt modelId="{A348A107-CE32-4AF0-8C72-AF26BDD4E5FD}">
      <dgm:prSet phldrT="[Metin]" custT="1"/>
      <dgm:spPr/>
      <dgm:t>
        <a:bodyPr/>
        <a:lstStyle/>
        <a:p>
          <a:r>
            <a:rPr lang="tr-TR" sz="1050" b="1" dirty="0">
              <a:latin typeface="Times New Roman" panose="02020603050405020304" pitchFamily="18" charset="0"/>
              <a:cs typeface="Times New Roman" panose="02020603050405020304" pitchFamily="18" charset="0"/>
            </a:rPr>
            <a:t>İSA YILMAZ</a:t>
          </a:r>
        </a:p>
        <a:p>
          <a:r>
            <a:rPr lang="tr-TR" sz="1050" b="1" dirty="0">
              <a:latin typeface="Times New Roman" panose="02020603050405020304" pitchFamily="18" charset="0"/>
              <a:cs typeface="Times New Roman" panose="02020603050405020304" pitchFamily="18" charset="0"/>
            </a:rPr>
            <a:t>PROJE ve YAPIM İŞLERİ ŞUBE MÜDÜRÜ</a:t>
          </a:r>
        </a:p>
      </dgm:t>
    </dgm:pt>
    <dgm:pt modelId="{585C9AD8-223E-4A6A-8C52-110DAA667C74}" type="parTrans" cxnId="{280E3216-2CBC-4963-80F2-C5F385053906}">
      <dgm:prSet/>
      <dgm:spPr/>
      <dgm:t>
        <a:bodyPr/>
        <a:lstStyle/>
        <a:p>
          <a:endParaRPr lang="tr-TR" sz="1200" b="1">
            <a:latin typeface="Times New Roman" panose="02020603050405020304" pitchFamily="18" charset="0"/>
            <a:cs typeface="Times New Roman" panose="02020603050405020304" pitchFamily="18" charset="0"/>
          </a:endParaRPr>
        </a:p>
      </dgm:t>
    </dgm:pt>
    <dgm:pt modelId="{5306F271-C167-41B4-8B29-45CA5839081C}" type="sibTrans" cxnId="{280E3216-2CBC-4963-80F2-C5F385053906}">
      <dgm:prSet/>
      <dgm:spPr/>
      <dgm:t>
        <a:bodyPr/>
        <a:lstStyle/>
        <a:p>
          <a:endParaRPr lang="tr-TR" sz="1300" b="1">
            <a:latin typeface="Times New Roman" panose="02020603050405020304" pitchFamily="18" charset="0"/>
            <a:cs typeface="Times New Roman" panose="02020603050405020304" pitchFamily="18" charset="0"/>
          </a:endParaRPr>
        </a:p>
      </dgm:t>
    </dgm:pt>
    <dgm:pt modelId="{9444E25D-4653-4323-B05E-0516B19370A9}">
      <dgm:prSet phldrT="[Metin]" custT="1"/>
      <dgm:spPr/>
      <dgm:t>
        <a:bodyPr/>
        <a:lstStyle/>
        <a:p>
          <a:r>
            <a:rPr lang="tr-TR" sz="1050" b="1" dirty="0">
              <a:latin typeface="Times New Roman" panose="02020603050405020304" pitchFamily="18" charset="0"/>
              <a:cs typeface="Times New Roman" panose="02020603050405020304" pitchFamily="18" charset="0"/>
            </a:rPr>
            <a:t>TURGAY YELDAN</a:t>
          </a:r>
        </a:p>
        <a:p>
          <a:r>
            <a:rPr lang="tr-TR" sz="1050" b="1" dirty="0">
              <a:latin typeface="Times New Roman" panose="02020603050405020304" pitchFamily="18" charset="0"/>
              <a:cs typeface="Times New Roman" panose="02020603050405020304" pitchFamily="18" charset="0"/>
            </a:rPr>
            <a:t>MİLLİ EMLAK MÜDÜRÜ</a:t>
          </a:r>
        </a:p>
      </dgm:t>
    </dgm:pt>
    <dgm:pt modelId="{093FC949-7228-47DA-A3D0-AD6FA638DA3B}" type="parTrans" cxnId="{03593477-8D8A-4B0D-A84C-0FBA2C073D1B}">
      <dgm:prSet/>
      <dgm:spPr/>
      <dgm:t>
        <a:bodyPr/>
        <a:lstStyle/>
        <a:p>
          <a:endParaRPr lang="tr-TR" sz="1200" b="1">
            <a:latin typeface="Times New Roman" panose="02020603050405020304" pitchFamily="18" charset="0"/>
            <a:cs typeface="Times New Roman" panose="02020603050405020304" pitchFamily="18" charset="0"/>
          </a:endParaRPr>
        </a:p>
      </dgm:t>
    </dgm:pt>
    <dgm:pt modelId="{8F750948-E1C7-4166-9B50-B7EE5D870E4F}" type="sibTrans" cxnId="{03593477-8D8A-4B0D-A84C-0FBA2C073D1B}">
      <dgm:prSet/>
      <dgm:spPr/>
      <dgm:t>
        <a:bodyPr/>
        <a:lstStyle/>
        <a:p>
          <a:endParaRPr lang="tr-TR" sz="1300" b="1">
            <a:latin typeface="Times New Roman" panose="02020603050405020304" pitchFamily="18" charset="0"/>
            <a:cs typeface="Times New Roman" panose="02020603050405020304" pitchFamily="18" charset="0"/>
          </a:endParaRPr>
        </a:p>
      </dgm:t>
    </dgm:pt>
    <dgm:pt modelId="{8EA0FDAF-2AFB-4479-AC48-59DD4E3322F4}">
      <dgm:prSet phldrT="[Metin]" custT="1"/>
      <dgm:spPr/>
      <dgm:t>
        <a:bodyPr/>
        <a:lstStyle/>
        <a:p>
          <a:r>
            <a:rPr lang="tr-TR" sz="1050" b="1" dirty="0">
              <a:latin typeface="Times New Roman" panose="02020603050405020304" pitchFamily="18" charset="0"/>
              <a:cs typeface="Times New Roman" panose="02020603050405020304" pitchFamily="18" charset="0"/>
            </a:rPr>
            <a:t>MİLLİ EMLAK MÜDÜR YARDIMCISI</a:t>
          </a:r>
        </a:p>
      </dgm:t>
    </dgm:pt>
    <dgm:pt modelId="{FCAD3DBB-36F1-48BD-B533-6AD26A3282ED}" type="parTrans" cxnId="{CEA6CAD1-2644-4976-ACC2-6FCB38CFADBA}">
      <dgm:prSet/>
      <dgm:spPr/>
      <dgm:t>
        <a:bodyPr/>
        <a:lstStyle/>
        <a:p>
          <a:endParaRPr lang="tr-TR" sz="1200" b="1">
            <a:latin typeface="Times New Roman" panose="02020603050405020304" pitchFamily="18" charset="0"/>
            <a:cs typeface="Times New Roman" panose="02020603050405020304" pitchFamily="18" charset="0"/>
          </a:endParaRPr>
        </a:p>
      </dgm:t>
    </dgm:pt>
    <dgm:pt modelId="{53773551-78E3-48E1-97EB-3F2A0C337E3A}" type="sibTrans" cxnId="{CEA6CAD1-2644-4976-ACC2-6FCB38CFADBA}">
      <dgm:prSet/>
      <dgm:spPr/>
      <dgm:t>
        <a:bodyPr/>
        <a:lstStyle/>
        <a:p>
          <a:endParaRPr lang="tr-TR" sz="1300" b="1">
            <a:latin typeface="Times New Roman" panose="02020603050405020304" pitchFamily="18" charset="0"/>
            <a:cs typeface="Times New Roman" panose="02020603050405020304" pitchFamily="18" charset="0"/>
          </a:endParaRPr>
        </a:p>
      </dgm:t>
    </dgm:pt>
    <dgm:pt modelId="{7969FA57-7747-4A53-AD96-AAC0F95A0814}">
      <dgm:prSet custT="1"/>
      <dgm:spPr/>
      <dgm:t>
        <a:bodyPr/>
        <a:lstStyle/>
        <a:p>
          <a:r>
            <a:rPr lang="tr-TR" sz="1050" b="1" dirty="0">
              <a:latin typeface="Times New Roman" panose="02020603050405020304" pitchFamily="18" charset="0"/>
              <a:cs typeface="Times New Roman" panose="02020603050405020304" pitchFamily="18" charset="0"/>
            </a:rPr>
            <a:t>AHMET KARADENİZ</a:t>
          </a:r>
        </a:p>
        <a:p>
          <a:r>
            <a:rPr lang="tr-TR" sz="1050" b="1" dirty="0">
              <a:latin typeface="Times New Roman" panose="02020603050405020304" pitchFamily="18" charset="0"/>
              <a:cs typeface="Times New Roman" panose="02020603050405020304" pitchFamily="18" charset="0"/>
            </a:rPr>
            <a:t>ÇED ve ÇEVRE İZİNLERİ ŞUBE MÜDÜRÜ</a:t>
          </a:r>
        </a:p>
      </dgm:t>
    </dgm:pt>
    <dgm:pt modelId="{CA84D12B-99C2-481A-9DA2-834FEAAD439E}" type="parTrans" cxnId="{2D4A7254-1242-4AD2-956E-5F21C5093567}">
      <dgm:prSet/>
      <dgm:spPr/>
      <dgm:t>
        <a:bodyPr/>
        <a:lstStyle/>
        <a:p>
          <a:endParaRPr lang="tr-TR" sz="1200" b="1">
            <a:latin typeface="Times New Roman" panose="02020603050405020304" pitchFamily="18" charset="0"/>
            <a:cs typeface="Times New Roman" panose="02020603050405020304" pitchFamily="18" charset="0"/>
          </a:endParaRPr>
        </a:p>
      </dgm:t>
    </dgm:pt>
    <dgm:pt modelId="{2DD70AAC-C234-404E-992E-8B2F43DC5971}" type="sibTrans" cxnId="{2D4A7254-1242-4AD2-956E-5F21C5093567}">
      <dgm:prSet/>
      <dgm:spPr/>
      <dgm:t>
        <a:bodyPr/>
        <a:lstStyle/>
        <a:p>
          <a:endParaRPr lang="tr-TR"/>
        </a:p>
      </dgm:t>
    </dgm:pt>
    <dgm:pt modelId="{CC4D295D-825A-4336-8117-AC4B12F65A34}">
      <dgm:prSet custT="1"/>
      <dgm:spPr/>
      <dgm:t>
        <a:bodyPr/>
        <a:lstStyle/>
        <a:p>
          <a:r>
            <a:rPr lang="tr-TR" sz="1050" b="1" dirty="0">
              <a:latin typeface="Times New Roman" panose="02020603050405020304" pitchFamily="18" charset="0"/>
              <a:cs typeface="Times New Roman" panose="02020603050405020304" pitchFamily="18" charset="0"/>
            </a:rPr>
            <a:t>AHMET KARADENİZ</a:t>
          </a:r>
        </a:p>
        <a:p>
          <a:r>
            <a:rPr lang="tr-TR" sz="1050" b="1" dirty="0">
              <a:latin typeface="Times New Roman" panose="02020603050405020304" pitchFamily="18" charset="0"/>
              <a:cs typeface="Times New Roman" panose="02020603050405020304" pitchFamily="18" charset="0"/>
            </a:rPr>
            <a:t>ÇEVRE YÖNETİMİ ve ÇEVRE DENETİMİ ŞUBE MÜDÜRÜ</a:t>
          </a:r>
        </a:p>
      </dgm:t>
    </dgm:pt>
    <dgm:pt modelId="{CA00CCD4-D9E7-42D8-B224-76CAEEB647F5}" type="parTrans" cxnId="{D33CEC39-0065-46D2-80C2-1840B979527B}">
      <dgm:prSet/>
      <dgm:spPr/>
      <dgm:t>
        <a:bodyPr/>
        <a:lstStyle/>
        <a:p>
          <a:endParaRPr lang="tr-TR" sz="1200" b="1">
            <a:latin typeface="Times New Roman" panose="02020603050405020304" pitchFamily="18" charset="0"/>
            <a:cs typeface="Times New Roman" panose="02020603050405020304" pitchFamily="18" charset="0"/>
          </a:endParaRPr>
        </a:p>
      </dgm:t>
    </dgm:pt>
    <dgm:pt modelId="{80FD2163-806F-4272-A076-BBB7B5736FDE}" type="sibTrans" cxnId="{D33CEC39-0065-46D2-80C2-1840B979527B}">
      <dgm:prSet/>
      <dgm:spPr/>
      <dgm:t>
        <a:bodyPr/>
        <a:lstStyle/>
        <a:p>
          <a:endParaRPr lang="tr-TR"/>
        </a:p>
      </dgm:t>
    </dgm:pt>
    <dgm:pt modelId="{540DF890-DC90-4FDB-9494-2A89C6B7C335}">
      <dgm:prSet custT="1"/>
      <dgm:spPr/>
      <dgm:t>
        <a:bodyPr/>
        <a:lstStyle/>
        <a:p>
          <a:r>
            <a:rPr lang="tr-TR" sz="1050" b="1" dirty="0">
              <a:latin typeface="Times New Roman" panose="02020603050405020304" pitchFamily="18" charset="0"/>
              <a:cs typeface="Times New Roman" panose="02020603050405020304" pitchFamily="18" charset="0"/>
            </a:rPr>
            <a:t>ERCAN ATEŞ</a:t>
          </a:r>
        </a:p>
        <a:p>
          <a:r>
            <a:rPr lang="tr-TR" sz="1050" b="1" dirty="0">
              <a:latin typeface="Times New Roman" panose="02020603050405020304" pitchFamily="18" charset="0"/>
              <a:cs typeface="Times New Roman" panose="02020603050405020304" pitchFamily="18" charset="0"/>
            </a:rPr>
            <a:t>İMAR ve PLANLAMA ŞUBE MÜDÜRÜ</a:t>
          </a:r>
        </a:p>
      </dgm:t>
    </dgm:pt>
    <dgm:pt modelId="{6D04B0EB-CAA5-42D4-8FCA-17AAEBE19035}" type="parTrans" cxnId="{B70BA37E-CC5F-4A98-90F5-7B892BB51A94}">
      <dgm:prSet/>
      <dgm:spPr/>
      <dgm:t>
        <a:bodyPr/>
        <a:lstStyle/>
        <a:p>
          <a:endParaRPr lang="tr-TR" sz="1200" b="1">
            <a:latin typeface="Times New Roman" panose="02020603050405020304" pitchFamily="18" charset="0"/>
            <a:cs typeface="Times New Roman" panose="02020603050405020304" pitchFamily="18" charset="0"/>
          </a:endParaRPr>
        </a:p>
      </dgm:t>
    </dgm:pt>
    <dgm:pt modelId="{B750A27A-BA68-425C-8046-F81DE2BBA8DD}" type="sibTrans" cxnId="{B70BA37E-CC5F-4A98-90F5-7B892BB51A94}">
      <dgm:prSet/>
      <dgm:spPr/>
      <dgm:t>
        <a:bodyPr/>
        <a:lstStyle/>
        <a:p>
          <a:endParaRPr lang="tr-TR"/>
        </a:p>
      </dgm:t>
    </dgm:pt>
    <dgm:pt modelId="{560654BE-68A2-4A4D-88A8-EC4507E2ED47}">
      <dgm:prSet custT="1"/>
      <dgm:spPr/>
      <dgm:t>
        <a:bodyPr/>
        <a:lstStyle/>
        <a:p>
          <a:r>
            <a:rPr lang="tr-TR" sz="1050" b="1" dirty="0">
              <a:latin typeface="Times New Roman" panose="02020603050405020304" pitchFamily="18" charset="0"/>
              <a:cs typeface="Times New Roman" panose="02020603050405020304" pitchFamily="18" charset="0"/>
            </a:rPr>
            <a:t>AHMET ŞEKER</a:t>
          </a:r>
        </a:p>
        <a:p>
          <a:r>
            <a:rPr lang="tr-TR" sz="1050" b="1" dirty="0">
              <a:latin typeface="Times New Roman" panose="02020603050405020304" pitchFamily="18" charset="0"/>
              <a:cs typeface="Times New Roman" panose="02020603050405020304" pitchFamily="18" charset="0"/>
            </a:rPr>
            <a:t>YEREL YÖNETİMLER ŞUBE MÜDÜRÜ</a:t>
          </a:r>
        </a:p>
      </dgm:t>
    </dgm:pt>
    <dgm:pt modelId="{6BDC3406-9B33-42CA-B4C6-400CDEFB1A37}" type="parTrans" cxnId="{E6190EF2-2BE5-438E-A970-43D90B9B6D8F}">
      <dgm:prSet/>
      <dgm:spPr/>
      <dgm:t>
        <a:bodyPr/>
        <a:lstStyle/>
        <a:p>
          <a:endParaRPr lang="tr-TR" sz="1200" b="1">
            <a:latin typeface="Times New Roman" panose="02020603050405020304" pitchFamily="18" charset="0"/>
            <a:cs typeface="Times New Roman" panose="02020603050405020304" pitchFamily="18" charset="0"/>
          </a:endParaRPr>
        </a:p>
      </dgm:t>
    </dgm:pt>
    <dgm:pt modelId="{9CDD6035-F145-433F-86E9-D46C46652765}" type="sibTrans" cxnId="{E6190EF2-2BE5-438E-A970-43D90B9B6D8F}">
      <dgm:prSet/>
      <dgm:spPr/>
      <dgm:t>
        <a:bodyPr/>
        <a:lstStyle/>
        <a:p>
          <a:endParaRPr lang="tr-TR"/>
        </a:p>
      </dgm:t>
    </dgm:pt>
    <dgm:pt modelId="{7A138B89-0AB1-4303-B4E6-66FE1E60C275}">
      <dgm:prSet custT="1"/>
      <dgm:spPr/>
      <dgm:t>
        <a:bodyPr/>
        <a:lstStyle/>
        <a:p>
          <a:r>
            <a:rPr lang="tr-TR" sz="1050" b="1" dirty="0">
              <a:latin typeface="Times New Roman" panose="02020603050405020304" pitchFamily="18" charset="0"/>
              <a:cs typeface="Times New Roman" panose="02020603050405020304" pitchFamily="18" charset="0"/>
            </a:rPr>
            <a:t>KEMALETTİN ASLAN</a:t>
          </a:r>
        </a:p>
        <a:p>
          <a:r>
            <a:rPr lang="tr-TR" sz="1050" b="1" dirty="0">
              <a:latin typeface="Times New Roman" panose="02020603050405020304" pitchFamily="18" charset="0"/>
              <a:cs typeface="Times New Roman" panose="02020603050405020304" pitchFamily="18" charset="0"/>
            </a:rPr>
            <a:t>YAPI DENETİMİ ve YAPI MALZEMELERİ ŞUBE MÜDÜRÜ</a:t>
          </a:r>
        </a:p>
      </dgm:t>
    </dgm:pt>
    <dgm:pt modelId="{F84448FC-7E61-4CCA-99B8-749ED54E3605}" type="parTrans" cxnId="{6CA0A2F8-3D44-4D6F-9E9F-5FE885CA9D92}">
      <dgm:prSet/>
      <dgm:spPr/>
      <dgm:t>
        <a:bodyPr/>
        <a:lstStyle/>
        <a:p>
          <a:endParaRPr lang="tr-TR" sz="1200" b="1">
            <a:latin typeface="Times New Roman" panose="02020603050405020304" pitchFamily="18" charset="0"/>
            <a:cs typeface="Times New Roman" panose="02020603050405020304" pitchFamily="18" charset="0"/>
          </a:endParaRPr>
        </a:p>
      </dgm:t>
    </dgm:pt>
    <dgm:pt modelId="{6743D302-F985-43A6-9643-CA531EC2542C}" type="sibTrans" cxnId="{6CA0A2F8-3D44-4D6F-9E9F-5FE885CA9D92}">
      <dgm:prSet/>
      <dgm:spPr/>
      <dgm:t>
        <a:bodyPr/>
        <a:lstStyle/>
        <a:p>
          <a:endParaRPr lang="tr-TR"/>
        </a:p>
      </dgm:t>
    </dgm:pt>
    <dgm:pt modelId="{74694753-77AA-4774-80DF-27DFC0B789AD}">
      <dgm:prSet phldrT="[Metin]" custT="1"/>
      <dgm:spPr/>
      <dgm:t>
        <a:bodyPr/>
        <a:lstStyle/>
        <a:p>
          <a:r>
            <a:rPr lang="tr-TR" sz="1050" b="1" dirty="0">
              <a:latin typeface="Times New Roman" panose="02020603050405020304" pitchFamily="18" charset="0"/>
              <a:cs typeface="Times New Roman" panose="02020603050405020304" pitchFamily="18" charset="0"/>
            </a:rPr>
            <a:t>AYNUR AKÇAY TÜRKYILMAZ</a:t>
          </a:r>
        </a:p>
        <a:p>
          <a:r>
            <a:rPr lang="tr-TR" sz="1050" b="1" dirty="0">
              <a:latin typeface="Times New Roman" panose="02020603050405020304" pitchFamily="18" charset="0"/>
              <a:cs typeface="Times New Roman" panose="02020603050405020304" pitchFamily="18" charset="0"/>
            </a:rPr>
            <a:t>KENTSEL DÖNÜŞÜM ŞUBE MÜD.</a:t>
          </a:r>
        </a:p>
      </dgm:t>
    </dgm:pt>
    <dgm:pt modelId="{4B326565-1CFE-46BD-BAB3-29D27EA8C00B}" type="parTrans" cxnId="{DF497E92-2869-476C-AA41-685C628F1C48}">
      <dgm:prSet/>
      <dgm:spPr/>
      <dgm:t>
        <a:bodyPr/>
        <a:lstStyle/>
        <a:p>
          <a:endParaRPr lang="tr-TR"/>
        </a:p>
      </dgm:t>
    </dgm:pt>
    <dgm:pt modelId="{C7125FF0-DD58-47AA-ADFA-1AC5C17FA0DF}" type="sibTrans" cxnId="{DF497E92-2869-476C-AA41-685C628F1C48}">
      <dgm:prSet/>
      <dgm:spPr/>
      <dgm:t>
        <a:bodyPr/>
        <a:lstStyle/>
        <a:p>
          <a:endParaRPr lang="tr-TR"/>
        </a:p>
      </dgm:t>
    </dgm:pt>
    <dgm:pt modelId="{161CD92C-35C0-4059-9E75-02E009AE7B60}" type="pres">
      <dgm:prSet presAssocID="{9968F1D0-8EAA-4BDF-BCE6-6193A20E94B0}" presName="hierChild1" presStyleCnt="0">
        <dgm:presLayoutVars>
          <dgm:chPref val="1"/>
          <dgm:dir/>
          <dgm:animOne val="branch"/>
          <dgm:animLvl val="lvl"/>
          <dgm:resizeHandles/>
        </dgm:presLayoutVars>
      </dgm:prSet>
      <dgm:spPr/>
    </dgm:pt>
    <dgm:pt modelId="{3E7A5C42-0FE7-4B45-B322-83CE725060CE}" type="pres">
      <dgm:prSet presAssocID="{F3BB59B2-1D4E-4B7B-A7B1-FBBE96110D83}" presName="hierRoot1" presStyleCnt="0"/>
      <dgm:spPr/>
    </dgm:pt>
    <dgm:pt modelId="{F3B51522-F331-43B4-B1D4-9B41336C4C36}" type="pres">
      <dgm:prSet presAssocID="{F3BB59B2-1D4E-4B7B-A7B1-FBBE96110D83}" presName="composite" presStyleCnt="0"/>
      <dgm:spPr/>
    </dgm:pt>
    <dgm:pt modelId="{1D573AD2-7140-47D3-A432-9A11503FF4EC}" type="pres">
      <dgm:prSet presAssocID="{F3BB59B2-1D4E-4B7B-A7B1-FBBE96110D83}" presName="background" presStyleLbl="node0" presStyleIdx="0" presStyleCnt="2"/>
      <dgm:spPr/>
    </dgm:pt>
    <dgm:pt modelId="{283DD7F1-5D91-4125-888F-A809A0622CE5}" type="pres">
      <dgm:prSet presAssocID="{F3BB59B2-1D4E-4B7B-A7B1-FBBE96110D83}" presName="text" presStyleLbl="fgAcc0" presStyleIdx="0" presStyleCnt="2" custScaleX="215751" custScaleY="134042" custLinFactNeighborX="-11691" custLinFactNeighborY="-7571">
        <dgm:presLayoutVars>
          <dgm:chPref val="3"/>
        </dgm:presLayoutVars>
      </dgm:prSet>
      <dgm:spPr/>
    </dgm:pt>
    <dgm:pt modelId="{4ADBB056-12C2-4AD1-8C1B-7F9328D8A1F8}" type="pres">
      <dgm:prSet presAssocID="{F3BB59B2-1D4E-4B7B-A7B1-FBBE96110D83}" presName="hierChild2" presStyleCnt="0"/>
      <dgm:spPr/>
    </dgm:pt>
    <dgm:pt modelId="{1A3A9438-CF68-4FDB-856C-53082BE68C9E}" type="pres">
      <dgm:prSet presAssocID="{D43A1BED-3116-4EB7-9A2D-B1BB56BB0BBD}" presName="Name10" presStyleLbl="parChTrans1D2" presStyleIdx="0" presStyleCnt="2"/>
      <dgm:spPr/>
    </dgm:pt>
    <dgm:pt modelId="{F884A0F2-BE3D-4B55-97E5-28F4BA970D61}" type="pres">
      <dgm:prSet presAssocID="{DA768402-9BA4-4B2C-924D-2C8088A1B50A}" presName="hierRoot2" presStyleCnt="0"/>
      <dgm:spPr/>
    </dgm:pt>
    <dgm:pt modelId="{6BE44E2A-EC51-4E8D-BE9E-1717F47D6135}" type="pres">
      <dgm:prSet presAssocID="{DA768402-9BA4-4B2C-924D-2C8088A1B50A}" presName="composite2" presStyleCnt="0"/>
      <dgm:spPr/>
    </dgm:pt>
    <dgm:pt modelId="{2F462408-5810-4CEA-846C-0605ADB5DFDE}" type="pres">
      <dgm:prSet presAssocID="{DA768402-9BA4-4B2C-924D-2C8088A1B50A}" presName="background2" presStyleLbl="node2" presStyleIdx="0" presStyleCnt="2"/>
      <dgm:spPr/>
    </dgm:pt>
    <dgm:pt modelId="{7D68EDF4-497B-46D7-8143-AC1076E0AD48}" type="pres">
      <dgm:prSet presAssocID="{DA768402-9BA4-4B2C-924D-2C8088A1B50A}" presName="text2" presStyleLbl="fgAcc2" presStyleIdx="0" presStyleCnt="2" custScaleX="235882" custLinFactNeighborX="-62298" custLinFactNeighborY="-1851">
        <dgm:presLayoutVars>
          <dgm:chPref val="3"/>
        </dgm:presLayoutVars>
      </dgm:prSet>
      <dgm:spPr/>
    </dgm:pt>
    <dgm:pt modelId="{3AD076FD-32B7-4187-9457-C1235D568185}" type="pres">
      <dgm:prSet presAssocID="{DA768402-9BA4-4B2C-924D-2C8088A1B50A}" presName="hierChild3" presStyleCnt="0"/>
      <dgm:spPr/>
    </dgm:pt>
    <dgm:pt modelId="{93B1C60E-8AA0-4699-8448-9EAF8267884D}" type="pres">
      <dgm:prSet presAssocID="{5EB9BDA0-A254-435D-BACD-0586FB1A1774}" presName="Name17" presStyleLbl="parChTrans1D3" presStyleIdx="0" presStyleCnt="3"/>
      <dgm:spPr/>
    </dgm:pt>
    <dgm:pt modelId="{D8440653-CE74-430A-978E-52DD4AB1E831}" type="pres">
      <dgm:prSet presAssocID="{1A662856-9F69-431B-8481-C620D5B607CC}" presName="hierRoot3" presStyleCnt="0"/>
      <dgm:spPr/>
    </dgm:pt>
    <dgm:pt modelId="{66D942EE-6E18-4D70-87EF-5B78B35BE021}" type="pres">
      <dgm:prSet presAssocID="{1A662856-9F69-431B-8481-C620D5B607CC}" presName="composite3" presStyleCnt="0"/>
      <dgm:spPr/>
    </dgm:pt>
    <dgm:pt modelId="{B513395B-49CD-43EA-B4D3-A195946F7960}" type="pres">
      <dgm:prSet presAssocID="{1A662856-9F69-431B-8481-C620D5B607CC}" presName="background3" presStyleLbl="node3" presStyleIdx="0" presStyleCnt="3"/>
      <dgm:spPr/>
    </dgm:pt>
    <dgm:pt modelId="{92DD9832-812F-4833-9127-E5D1EA35FA49}" type="pres">
      <dgm:prSet presAssocID="{1A662856-9F69-431B-8481-C620D5B607CC}" presName="text3" presStyleLbl="fgAcc3" presStyleIdx="0" presStyleCnt="3" custScaleX="251146">
        <dgm:presLayoutVars>
          <dgm:chPref val="3"/>
        </dgm:presLayoutVars>
      </dgm:prSet>
      <dgm:spPr/>
    </dgm:pt>
    <dgm:pt modelId="{0C2CFEA7-DF71-46E0-B96A-C9FC72870169}" type="pres">
      <dgm:prSet presAssocID="{1A662856-9F69-431B-8481-C620D5B607CC}" presName="hierChild4" presStyleCnt="0"/>
      <dgm:spPr/>
    </dgm:pt>
    <dgm:pt modelId="{F4623719-2DE1-495C-BBAC-82DB4B3D443A}" type="pres">
      <dgm:prSet presAssocID="{CA84D12B-99C2-481A-9DA2-834FEAAD439E}" presName="Name23" presStyleLbl="parChTrans1D4" presStyleIdx="0" presStyleCnt="5"/>
      <dgm:spPr/>
    </dgm:pt>
    <dgm:pt modelId="{AB8400E7-0C1E-4E23-B94F-DE7FD19DB801}" type="pres">
      <dgm:prSet presAssocID="{7969FA57-7747-4A53-AD96-AAC0F95A0814}" presName="hierRoot4" presStyleCnt="0"/>
      <dgm:spPr/>
    </dgm:pt>
    <dgm:pt modelId="{123D89A5-5920-42A4-B888-D6AB0AFDFE8A}" type="pres">
      <dgm:prSet presAssocID="{7969FA57-7747-4A53-AD96-AAC0F95A0814}" presName="composite4" presStyleCnt="0"/>
      <dgm:spPr/>
    </dgm:pt>
    <dgm:pt modelId="{0D4A2CE0-5BED-41C1-A008-E91CC3070557}" type="pres">
      <dgm:prSet presAssocID="{7969FA57-7747-4A53-AD96-AAC0F95A0814}" presName="background4" presStyleLbl="node4" presStyleIdx="0" presStyleCnt="5"/>
      <dgm:spPr/>
    </dgm:pt>
    <dgm:pt modelId="{806CE13B-D05C-4597-877C-E86EC165E6FC}" type="pres">
      <dgm:prSet presAssocID="{7969FA57-7747-4A53-AD96-AAC0F95A0814}" presName="text4" presStyleLbl="fgAcc4" presStyleIdx="0" presStyleCnt="5" custScaleX="241836">
        <dgm:presLayoutVars>
          <dgm:chPref val="3"/>
        </dgm:presLayoutVars>
      </dgm:prSet>
      <dgm:spPr/>
    </dgm:pt>
    <dgm:pt modelId="{884EA771-FF87-49A1-8071-0CF87D4EF7AC}" type="pres">
      <dgm:prSet presAssocID="{7969FA57-7747-4A53-AD96-AAC0F95A0814}" presName="hierChild5" presStyleCnt="0"/>
      <dgm:spPr/>
    </dgm:pt>
    <dgm:pt modelId="{16F55F1E-AD67-465A-B93B-AF86A903F187}" type="pres">
      <dgm:prSet presAssocID="{CA00CCD4-D9E7-42D8-B224-76CAEEB647F5}" presName="Name23" presStyleLbl="parChTrans1D4" presStyleIdx="1" presStyleCnt="5"/>
      <dgm:spPr/>
    </dgm:pt>
    <dgm:pt modelId="{737C3374-F3C4-47F6-9782-7752367966D4}" type="pres">
      <dgm:prSet presAssocID="{CC4D295D-825A-4336-8117-AC4B12F65A34}" presName="hierRoot4" presStyleCnt="0"/>
      <dgm:spPr/>
    </dgm:pt>
    <dgm:pt modelId="{64335617-73BB-434D-B4E1-9BA39C6A8A30}" type="pres">
      <dgm:prSet presAssocID="{CC4D295D-825A-4336-8117-AC4B12F65A34}" presName="composite4" presStyleCnt="0"/>
      <dgm:spPr/>
    </dgm:pt>
    <dgm:pt modelId="{95496618-BA9D-49EA-8A45-CC8086AB6D40}" type="pres">
      <dgm:prSet presAssocID="{CC4D295D-825A-4336-8117-AC4B12F65A34}" presName="background4" presStyleLbl="node4" presStyleIdx="1" presStyleCnt="5"/>
      <dgm:spPr/>
    </dgm:pt>
    <dgm:pt modelId="{A0DDCF57-DD5B-45F6-A194-B1A0BB94FD43}" type="pres">
      <dgm:prSet presAssocID="{CC4D295D-825A-4336-8117-AC4B12F65A34}" presName="text4" presStyleLbl="fgAcc4" presStyleIdx="1" presStyleCnt="5" custScaleX="241836">
        <dgm:presLayoutVars>
          <dgm:chPref val="3"/>
        </dgm:presLayoutVars>
      </dgm:prSet>
      <dgm:spPr/>
    </dgm:pt>
    <dgm:pt modelId="{5E4FEF2B-5CC3-467E-AF90-FD751A85650C}" type="pres">
      <dgm:prSet presAssocID="{CC4D295D-825A-4336-8117-AC4B12F65A34}" presName="hierChild5" presStyleCnt="0"/>
      <dgm:spPr/>
    </dgm:pt>
    <dgm:pt modelId="{CA51B797-6726-48B7-AA29-A113E3EAC01D}" type="pres">
      <dgm:prSet presAssocID="{6BDC3406-9B33-42CA-B4C6-400CDEFB1A37}" presName="Name23" presStyleLbl="parChTrans1D4" presStyleIdx="2" presStyleCnt="5"/>
      <dgm:spPr/>
    </dgm:pt>
    <dgm:pt modelId="{9EB13ADB-C086-463C-BE93-3C7D414B201C}" type="pres">
      <dgm:prSet presAssocID="{560654BE-68A2-4A4D-88A8-EC4507E2ED47}" presName="hierRoot4" presStyleCnt="0"/>
      <dgm:spPr/>
    </dgm:pt>
    <dgm:pt modelId="{EF6BBF0D-EDF2-4AD7-8C61-9AF3975BF7D3}" type="pres">
      <dgm:prSet presAssocID="{560654BE-68A2-4A4D-88A8-EC4507E2ED47}" presName="composite4" presStyleCnt="0"/>
      <dgm:spPr/>
    </dgm:pt>
    <dgm:pt modelId="{E037F8F2-828D-487C-A646-A9956CB84758}" type="pres">
      <dgm:prSet presAssocID="{560654BE-68A2-4A4D-88A8-EC4507E2ED47}" presName="background4" presStyleLbl="node4" presStyleIdx="2" presStyleCnt="5"/>
      <dgm:spPr/>
    </dgm:pt>
    <dgm:pt modelId="{F50840E6-5FB2-4169-A5CC-18D6E7A63028}" type="pres">
      <dgm:prSet presAssocID="{560654BE-68A2-4A4D-88A8-EC4507E2ED47}" presName="text4" presStyleLbl="fgAcc4" presStyleIdx="2" presStyleCnt="5" custScaleX="241836">
        <dgm:presLayoutVars>
          <dgm:chPref val="3"/>
        </dgm:presLayoutVars>
      </dgm:prSet>
      <dgm:spPr/>
    </dgm:pt>
    <dgm:pt modelId="{E23613CD-491D-4AC2-9B34-7F7258837888}" type="pres">
      <dgm:prSet presAssocID="{560654BE-68A2-4A4D-88A8-EC4507E2ED47}" presName="hierChild5" presStyleCnt="0"/>
      <dgm:spPr/>
    </dgm:pt>
    <dgm:pt modelId="{090FCF8D-06E8-45C9-A34F-0CA45BF84302}" type="pres">
      <dgm:prSet presAssocID="{585C9AD8-223E-4A6A-8C52-110DAA667C74}" presName="Name17" presStyleLbl="parChTrans1D3" presStyleIdx="1" presStyleCnt="3"/>
      <dgm:spPr/>
    </dgm:pt>
    <dgm:pt modelId="{D2D2C530-D53A-437B-9E08-2C93ECEBC8D1}" type="pres">
      <dgm:prSet presAssocID="{A348A107-CE32-4AF0-8C72-AF26BDD4E5FD}" presName="hierRoot3" presStyleCnt="0"/>
      <dgm:spPr/>
    </dgm:pt>
    <dgm:pt modelId="{C55E151A-B714-4798-9989-E51BA3DC0FFB}" type="pres">
      <dgm:prSet presAssocID="{A348A107-CE32-4AF0-8C72-AF26BDD4E5FD}" presName="composite3" presStyleCnt="0"/>
      <dgm:spPr/>
    </dgm:pt>
    <dgm:pt modelId="{2ADAFA52-94F2-47DB-B33F-1FAF7569492B}" type="pres">
      <dgm:prSet presAssocID="{A348A107-CE32-4AF0-8C72-AF26BDD4E5FD}" presName="background3" presStyleLbl="node3" presStyleIdx="1" presStyleCnt="3"/>
      <dgm:spPr/>
    </dgm:pt>
    <dgm:pt modelId="{E951069F-ACEB-4EC5-8E30-558BBB832212}" type="pres">
      <dgm:prSet presAssocID="{A348A107-CE32-4AF0-8C72-AF26BDD4E5FD}" presName="text3" presStyleLbl="fgAcc3" presStyleIdx="1" presStyleCnt="3" custScaleX="258732">
        <dgm:presLayoutVars>
          <dgm:chPref val="3"/>
        </dgm:presLayoutVars>
      </dgm:prSet>
      <dgm:spPr/>
    </dgm:pt>
    <dgm:pt modelId="{E9AD2532-33DB-4DBB-A57E-B55FE7BBAD79}" type="pres">
      <dgm:prSet presAssocID="{A348A107-CE32-4AF0-8C72-AF26BDD4E5FD}" presName="hierChild4" presStyleCnt="0"/>
      <dgm:spPr/>
    </dgm:pt>
    <dgm:pt modelId="{5B669658-3520-4B6A-B855-204B968AAD6D}" type="pres">
      <dgm:prSet presAssocID="{6D04B0EB-CAA5-42D4-8FCA-17AAEBE19035}" presName="Name23" presStyleLbl="parChTrans1D4" presStyleIdx="3" presStyleCnt="5"/>
      <dgm:spPr/>
    </dgm:pt>
    <dgm:pt modelId="{ABB43A8B-A92C-41C4-B267-75BE87353EFD}" type="pres">
      <dgm:prSet presAssocID="{540DF890-DC90-4FDB-9494-2A89C6B7C335}" presName="hierRoot4" presStyleCnt="0"/>
      <dgm:spPr/>
    </dgm:pt>
    <dgm:pt modelId="{9B78B3A8-79E3-43F7-839E-D1E9B02828A8}" type="pres">
      <dgm:prSet presAssocID="{540DF890-DC90-4FDB-9494-2A89C6B7C335}" presName="composite4" presStyleCnt="0"/>
      <dgm:spPr/>
    </dgm:pt>
    <dgm:pt modelId="{E0912784-58EF-4C1E-9093-EF6911D33490}" type="pres">
      <dgm:prSet presAssocID="{540DF890-DC90-4FDB-9494-2A89C6B7C335}" presName="background4" presStyleLbl="node4" presStyleIdx="3" presStyleCnt="5"/>
      <dgm:spPr/>
    </dgm:pt>
    <dgm:pt modelId="{803B9833-D791-4761-AA6A-61919E79EA78}" type="pres">
      <dgm:prSet presAssocID="{540DF890-DC90-4FDB-9494-2A89C6B7C335}" presName="text4" presStyleLbl="fgAcc4" presStyleIdx="3" presStyleCnt="5" custScaleX="261358">
        <dgm:presLayoutVars>
          <dgm:chPref val="3"/>
        </dgm:presLayoutVars>
      </dgm:prSet>
      <dgm:spPr/>
    </dgm:pt>
    <dgm:pt modelId="{DC002444-20C3-4A92-98A5-B9E60754EE6E}" type="pres">
      <dgm:prSet presAssocID="{540DF890-DC90-4FDB-9494-2A89C6B7C335}" presName="hierChild5" presStyleCnt="0"/>
      <dgm:spPr/>
    </dgm:pt>
    <dgm:pt modelId="{80E04CE5-B4E6-4203-82B0-AE4B5D2DF801}" type="pres">
      <dgm:prSet presAssocID="{F84448FC-7E61-4CCA-99B8-749ED54E3605}" presName="Name23" presStyleLbl="parChTrans1D4" presStyleIdx="4" presStyleCnt="5"/>
      <dgm:spPr/>
    </dgm:pt>
    <dgm:pt modelId="{0432CE2C-2C48-4A6A-AB3E-98E671AE7E4A}" type="pres">
      <dgm:prSet presAssocID="{7A138B89-0AB1-4303-B4E6-66FE1E60C275}" presName="hierRoot4" presStyleCnt="0"/>
      <dgm:spPr/>
    </dgm:pt>
    <dgm:pt modelId="{000F2C44-5627-405F-8AFE-2A13B96BE4F1}" type="pres">
      <dgm:prSet presAssocID="{7A138B89-0AB1-4303-B4E6-66FE1E60C275}" presName="composite4" presStyleCnt="0"/>
      <dgm:spPr/>
    </dgm:pt>
    <dgm:pt modelId="{4E8BDD9A-B121-40DD-87C6-C57F7A5892B9}" type="pres">
      <dgm:prSet presAssocID="{7A138B89-0AB1-4303-B4E6-66FE1E60C275}" presName="background4" presStyleLbl="node4" presStyleIdx="4" presStyleCnt="5"/>
      <dgm:spPr/>
    </dgm:pt>
    <dgm:pt modelId="{F3E66CB3-0C00-4950-AA26-B70E9675D1F6}" type="pres">
      <dgm:prSet presAssocID="{7A138B89-0AB1-4303-B4E6-66FE1E60C275}" presName="text4" presStyleLbl="fgAcc4" presStyleIdx="4" presStyleCnt="5" custScaleX="261358">
        <dgm:presLayoutVars>
          <dgm:chPref val="3"/>
        </dgm:presLayoutVars>
      </dgm:prSet>
      <dgm:spPr/>
    </dgm:pt>
    <dgm:pt modelId="{B952A140-E8E6-4587-B642-9CA9DE27AB37}" type="pres">
      <dgm:prSet presAssocID="{7A138B89-0AB1-4303-B4E6-66FE1E60C275}" presName="hierChild5" presStyleCnt="0"/>
      <dgm:spPr/>
    </dgm:pt>
    <dgm:pt modelId="{E12781FA-E6A9-4064-BE90-4C1F255B3C36}" type="pres">
      <dgm:prSet presAssocID="{093FC949-7228-47DA-A3D0-AD6FA638DA3B}" presName="Name10" presStyleLbl="parChTrans1D2" presStyleIdx="1" presStyleCnt="2"/>
      <dgm:spPr/>
    </dgm:pt>
    <dgm:pt modelId="{F7AF2E42-5043-4EA2-AC01-7C4DA994C9E1}" type="pres">
      <dgm:prSet presAssocID="{9444E25D-4653-4323-B05E-0516B19370A9}" presName="hierRoot2" presStyleCnt="0"/>
      <dgm:spPr/>
    </dgm:pt>
    <dgm:pt modelId="{BC6CA446-F261-404C-9525-ED2131544AD1}" type="pres">
      <dgm:prSet presAssocID="{9444E25D-4653-4323-B05E-0516B19370A9}" presName="composite2" presStyleCnt="0"/>
      <dgm:spPr/>
    </dgm:pt>
    <dgm:pt modelId="{BA9B0833-06B1-4866-A7B6-3F9EEC47672C}" type="pres">
      <dgm:prSet presAssocID="{9444E25D-4653-4323-B05E-0516B19370A9}" presName="background2" presStyleLbl="node2" presStyleIdx="1" presStyleCnt="2"/>
      <dgm:spPr/>
    </dgm:pt>
    <dgm:pt modelId="{DF247150-FA0C-4180-8E92-AA8D71F1CBC0}" type="pres">
      <dgm:prSet presAssocID="{9444E25D-4653-4323-B05E-0516B19370A9}" presName="text2" presStyleLbl="fgAcc2" presStyleIdx="1" presStyleCnt="2" custScaleX="250461" custLinFactNeighborX="62346" custLinFactNeighborY="-1851">
        <dgm:presLayoutVars>
          <dgm:chPref val="3"/>
        </dgm:presLayoutVars>
      </dgm:prSet>
      <dgm:spPr/>
    </dgm:pt>
    <dgm:pt modelId="{599BB2F9-C45B-4B7B-8397-4F0694740D82}" type="pres">
      <dgm:prSet presAssocID="{9444E25D-4653-4323-B05E-0516B19370A9}" presName="hierChild3" presStyleCnt="0"/>
      <dgm:spPr/>
    </dgm:pt>
    <dgm:pt modelId="{6EC7881C-0C31-45E1-8E16-C51739A72E2C}" type="pres">
      <dgm:prSet presAssocID="{FCAD3DBB-36F1-48BD-B533-6AD26A3282ED}" presName="Name17" presStyleLbl="parChTrans1D3" presStyleIdx="2" presStyleCnt="3"/>
      <dgm:spPr/>
    </dgm:pt>
    <dgm:pt modelId="{47A65D0E-3731-437D-8706-7FECA97450AE}" type="pres">
      <dgm:prSet presAssocID="{8EA0FDAF-2AFB-4479-AC48-59DD4E3322F4}" presName="hierRoot3" presStyleCnt="0"/>
      <dgm:spPr/>
    </dgm:pt>
    <dgm:pt modelId="{F704383B-32A0-4A9F-BBD5-3B1E8A091DF6}" type="pres">
      <dgm:prSet presAssocID="{8EA0FDAF-2AFB-4479-AC48-59DD4E3322F4}" presName="composite3" presStyleCnt="0"/>
      <dgm:spPr/>
    </dgm:pt>
    <dgm:pt modelId="{36A809D7-FA38-4642-BEBA-95A71C60203C}" type="pres">
      <dgm:prSet presAssocID="{8EA0FDAF-2AFB-4479-AC48-59DD4E3322F4}" presName="background3" presStyleLbl="node3" presStyleIdx="2" presStyleCnt="3"/>
      <dgm:spPr/>
    </dgm:pt>
    <dgm:pt modelId="{7579B098-784A-4044-867D-14A8F9560949}" type="pres">
      <dgm:prSet presAssocID="{8EA0FDAF-2AFB-4479-AC48-59DD4E3322F4}" presName="text3" presStyleLbl="fgAcc3" presStyleIdx="2" presStyleCnt="3" custScaleX="244497" custLinFactNeighborX="54060" custLinFactNeighborY="7671">
        <dgm:presLayoutVars>
          <dgm:chPref val="3"/>
        </dgm:presLayoutVars>
      </dgm:prSet>
      <dgm:spPr/>
    </dgm:pt>
    <dgm:pt modelId="{5DCDB0F3-0043-447B-9121-5FFCFF2E9133}" type="pres">
      <dgm:prSet presAssocID="{8EA0FDAF-2AFB-4479-AC48-59DD4E3322F4}" presName="hierChild4" presStyleCnt="0"/>
      <dgm:spPr/>
    </dgm:pt>
    <dgm:pt modelId="{003DDB5A-1AFF-44C1-AFCA-E94C66C47A73}" type="pres">
      <dgm:prSet presAssocID="{74694753-77AA-4774-80DF-27DFC0B789AD}" presName="hierRoot1" presStyleCnt="0"/>
      <dgm:spPr/>
    </dgm:pt>
    <dgm:pt modelId="{5D63F1C2-4168-41DA-9A9E-61DA8A9572CE}" type="pres">
      <dgm:prSet presAssocID="{74694753-77AA-4774-80DF-27DFC0B789AD}" presName="composite" presStyleCnt="0"/>
      <dgm:spPr/>
    </dgm:pt>
    <dgm:pt modelId="{0B4BEC88-BFF1-4A6B-9AF2-019A75AF4FA3}" type="pres">
      <dgm:prSet presAssocID="{74694753-77AA-4774-80DF-27DFC0B789AD}" presName="background" presStyleLbl="node0" presStyleIdx="1" presStyleCnt="2"/>
      <dgm:spPr/>
    </dgm:pt>
    <dgm:pt modelId="{574F0555-D3CB-48EE-B7BA-AD17D4F02057}" type="pres">
      <dgm:prSet presAssocID="{74694753-77AA-4774-80DF-27DFC0B789AD}" presName="text" presStyleLbl="fgAcc0" presStyleIdx="1" presStyleCnt="2" custScaleX="250461" custLinFactX="-100000" custLinFactY="80714" custLinFactNeighborX="-170699" custLinFactNeighborY="100000">
        <dgm:presLayoutVars>
          <dgm:chPref val="3"/>
        </dgm:presLayoutVars>
      </dgm:prSet>
      <dgm:spPr/>
    </dgm:pt>
    <dgm:pt modelId="{47B66C37-B02E-46D3-B904-F69748159630}" type="pres">
      <dgm:prSet presAssocID="{74694753-77AA-4774-80DF-27DFC0B789AD}" presName="hierChild2" presStyleCnt="0"/>
      <dgm:spPr/>
    </dgm:pt>
  </dgm:ptLst>
  <dgm:cxnLst>
    <dgm:cxn modelId="{4D014501-0335-4335-B492-74F0EC102596}" type="presOf" srcId="{560654BE-68A2-4A4D-88A8-EC4507E2ED47}" destId="{F50840E6-5FB2-4169-A5CC-18D6E7A63028}" srcOrd="0" destOrd="0" presId="urn:microsoft.com/office/officeart/2005/8/layout/hierarchy1"/>
    <dgm:cxn modelId="{08324E0C-8C27-4AF6-9349-4745C24266C8}" type="presOf" srcId="{5EB9BDA0-A254-435D-BACD-0586FB1A1774}" destId="{93B1C60E-8AA0-4699-8448-9EAF8267884D}" srcOrd="0" destOrd="0" presId="urn:microsoft.com/office/officeart/2005/8/layout/hierarchy1"/>
    <dgm:cxn modelId="{B1DA020E-F534-47FC-B2E5-BAD9DE0F262B}" type="presOf" srcId="{D43A1BED-3116-4EB7-9A2D-B1BB56BB0BBD}" destId="{1A3A9438-CF68-4FDB-856C-53082BE68C9E}" srcOrd="0" destOrd="0" presId="urn:microsoft.com/office/officeart/2005/8/layout/hierarchy1"/>
    <dgm:cxn modelId="{28341E0F-F7D6-4F1A-B1D2-89472782571A}" srcId="{DA768402-9BA4-4B2C-924D-2C8088A1B50A}" destId="{1A662856-9F69-431B-8481-C620D5B607CC}" srcOrd="0" destOrd="0" parTransId="{5EB9BDA0-A254-435D-BACD-0586FB1A1774}" sibTransId="{E51BEE02-BA20-469E-801B-729DDA066CBF}"/>
    <dgm:cxn modelId="{280E3216-2CBC-4963-80F2-C5F385053906}" srcId="{DA768402-9BA4-4B2C-924D-2C8088A1B50A}" destId="{A348A107-CE32-4AF0-8C72-AF26BDD4E5FD}" srcOrd="1" destOrd="0" parTransId="{585C9AD8-223E-4A6A-8C52-110DAA667C74}" sibTransId="{5306F271-C167-41B4-8B29-45CA5839081C}"/>
    <dgm:cxn modelId="{235E4F1C-CA5C-4C9A-9625-76C03954A3C0}" type="presOf" srcId="{CA00CCD4-D9E7-42D8-B224-76CAEEB647F5}" destId="{16F55F1E-AD67-465A-B93B-AF86A903F187}" srcOrd="0" destOrd="0" presId="urn:microsoft.com/office/officeart/2005/8/layout/hierarchy1"/>
    <dgm:cxn modelId="{0FF3D928-C339-4370-B570-ED70E852776B}" srcId="{9968F1D0-8EAA-4BDF-BCE6-6193A20E94B0}" destId="{F3BB59B2-1D4E-4B7B-A7B1-FBBE96110D83}" srcOrd="0" destOrd="0" parTransId="{E721498F-E0E5-4BAE-881B-C493A83066B7}" sibTransId="{1FCF63B2-6FE1-42DE-BAC6-DAEBEFE3E52E}"/>
    <dgm:cxn modelId="{71537F2A-BD62-47E5-938F-46767FB06832}" type="presOf" srcId="{1A662856-9F69-431B-8481-C620D5B607CC}" destId="{92DD9832-812F-4833-9127-E5D1EA35FA49}" srcOrd="0" destOrd="0" presId="urn:microsoft.com/office/officeart/2005/8/layout/hierarchy1"/>
    <dgm:cxn modelId="{D33CEC39-0065-46D2-80C2-1840B979527B}" srcId="{7969FA57-7747-4A53-AD96-AAC0F95A0814}" destId="{CC4D295D-825A-4336-8117-AC4B12F65A34}" srcOrd="0" destOrd="0" parTransId="{CA00CCD4-D9E7-42D8-B224-76CAEEB647F5}" sibTransId="{80FD2163-806F-4272-A076-BBB7B5736FDE}"/>
    <dgm:cxn modelId="{F1CA4E42-0EEB-4EFA-9C6A-83E16242334D}" type="presOf" srcId="{585C9AD8-223E-4A6A-8C52-110DAA667C74}" destId="{090FCF8D-06E8-45C9-A34F-0CA45BF84302}" srcOrd="0" destOrd="0" presId="urn:microsoft.com/office/officeart/2005/8/layout/hierarchy1"/>
    <dgm:cxn modelId="{AA56E96C-59A5-424B-B753-D83CA859B69A}" type="presOf" srcId="{8EA0FDAF-2AFB-4479-AC48-59DD4E3322F4}" destId="{7579B098-784A-4044-867D-14A8F9560949}" srcOrd="0" destOrd="0" presId="urn:microsoft.com/office/officeart/2005/8/layout/hierarchy1"/>
    <dgm:cxn modelId="{BBA2E66D-6942-4EDA-85A2-3C9E8DFD45FE}" type="presOf" srcId="{540DF890-DC90-4FDB-9494-2A89C6B7C335}" destId="{803B9833-D791-4761-AA6A-61919E79EA78}" srcOrd="0" destOrd="0" presId="urn:microsoft.com/office/officeart/2005/8/layout/hierarchy1"/>
    <dgm:cxn modelId="{0023D66E-9240-4F66-B6F0-84F9DC4CA1C0}" type="presOf" srcId="{6D04B0EB-CAA5-42D4-8FCA-17AAEBE19035}" destId="{5B669658-3520-4B6A-B855-204B968AAD6D}" srcOrd="0" destOrd="0" presId="urn:microsoft.com/office/officeart/2005/8/layout/hierarchy1"/>
    <dgm:cxn modelId="{2D4A7254-1242-4AD2-956E-5F21C5093567}" srcId="{1A662856-9F69-431B-8481-C620D5B607CC}" destId="{7969FA57-7747-4A53-AD96-AAC0F95A0814}" srcOrd="0" destOrd="0" parTransId="{CA84D12B-99C2-481A-9DA2-834FEAAD439E}" sibTransId="{2DD70AAC-C234-404E-992E-8B2F43DC5971}"/>
    <dgm:cxn modelId="{11220B55-31A2-4ABA-B148-15E04E9C5AFB}" type="presOf" srcId="{FCAD3DBB-36F1-48BD-B533-6AD26A3282ED}" destId="{6EC7881C-0C31-45E1-8E16-C51739A72E2C}" srcOrd="0" destOrd="0" presId="urn:microsoft.com/office/officeart/2005/8/layout/hierarchy1"/>
    <dgm:cxn modelId="{03593477-8D8A-4B0D-A84C-0FBA2C073D1B}" srcId="{F3BB59B2-1D4E-4B7B-A7B1-FBBE96110D83}" destId="{9444E25D-4653-4323-B05E-0516B19370A9}" srcOrd="1" destOrd="0" parTransId="{093FC949-7228-47DA-A3D0-AD6FA638DA3B}" sibTransId="{8F750948-E1C7-4166-9B50-B7EE5D870E4F}"/>
    <dgm:cxn modelId="{594B8678-5A77-456D-B770-3D8A1077CEC5}" type="presOf" srcId="{74694753-77AA-4774-80DF-27DFC0B789AD}" destId="{574F0555-D3CB-48EE-B7BA-AD17D4F02057}" srcOrd="0" destOrd="0" presId="urn:microsoft.com/office/officeart/2005/8/layout/hierarchy1"/>
    <dgm:cxn modelId="{57F0C57C-140B-4573-A63A-4E6A09A7F72B}" type="presOf" srcId="{A348A107-CE32-4AF0-8C72-AF26BDD4E5FD}" destId="{E951069F-ACEB-4EC5-8E30-558BBB832212}" srcOrd="0" destOrd="0" presId="urn:microsoft.com/office/officeart/2005/8/layout/hierarchy1"/>
    <dgm:cxn modelId="{B70BA37E-CC5F-4A98-90F5-7B892BB51A94}" srcId="{A348A107-CE32-4AF0-8C72-AF26BDD4E5FD}" destId="{540DF890-DC90-4FDB-9494-2A89C6B7C335}" srcOrd="0" destOrd="0" parTransId="{6D04B0EB-CAA5-42D4-8FCA-17AAEBE19035}" sibTransId="{B750A27A-BA68-425C-8046-F81DE2BBA8DD}"/>
    <dgm:cxn modelId="{DF497E92-2869-476C-AA41-685C628F1C48}" srcId="{9968F1D0-8EAA-4BDF-BCE6-6193A20E94B0}" destId="{74694753-77AA-4774-80DF-27DFC0B789AD}" srcOrd="1" destOrd="0" parTransId="{4B326565-1CFE-46BD-BAB3-29D27EA8C00B}" sibTransId="{C7125FF0-DD58-47AA-ADFA-1AC5C17FA0DF}"/>
    <dgm:cxn modelId="{FD574CAF-E473-4F8F-BCAF-FA0209DAA42A}" type="presOf" srcId="{DA768402-9BA4-4B2C-924D-2C8088A1B50A}" destId="{7D68EDF4-497B-46D7-8143-AC1076E0AD48}" srcOrd="0" destOrd="0" presId="urn:microsoft.com/office/officeart/2005/8/layout/hierarchy1"/>
    <dgm:cxn modelId="{6C3924B1-924F-44B6-8615-BBC45E8B8C68}" type="presOf" srcId="{9444E25D-4653-4323-B05E-0516B19370A9}" destId="{DF247150-FA0C-4180-8E92-AA8D71F1CBC0}" srcOrd="0" destOrd="0" presId="urn:microsoft.com/office/officeart/2005/8/layout/hierarchy1"/>
    <dgm:cxn modelId="{18DD1FBC-71D5-42A6-A877-34A1D91F7670}" srcId="{F3BB59B2-1D4E-4B7B-A7B1-FBBE96110D83}" destId="{DA768402-9BA4-4B2C-924D-2C8088A1B50A}" srcOrd="0" destOrd="0" parTransId="{D43A1BED-3116-4EB7-9A2D-B1BB56BB0BBD}" sibTransId="{F8833161-3648-4747-B9E4-A9AF76CED1AF}"/>
    <dgm:cxn modelId="{392288BE-628F-4A9C-B754-B996B7D57297}" type="presOf" srcId="{CA84D12B-99C2-481A-9DA2-834FEAAD439E}" destId="{F4623719-2DE1-495C-BBAC-82DB4B3D443A}" srcOrd="0" destOrd="0" presId="urn:microsoft.com/office/officeart/2005/8/layout/hierarchy1"/>
    <dgm:cxn modelId="{CEA6CAD1-2644-4976-ACC2-6FCB38CFADBA}" srcId="{9444E25D-4653-4323-B05E-0516B19370A9}" destId="{8EA0FDAF-2AFB-4479-AC48-59DD4E3322F4}" srcOrd="0" destOrd="0" parTransId="{FCAD3DBB-36F1-48BD-B533-6AD26A3282ED}" sibTransId="{53773551-78E3-48E1-97EB-3F2A0C337E3A}"/>
    <dgm:cxn modelId="{79B605D6-E641-4D44-854F-D0A443F2DC23}" type="presOf" srcId="{6BDC3406-9B33-42CA-B4C6-400CDEFB1A37}" destId="{CA51B797-6726-48B7-AA29-A113E3EAC01D}" srcOrd="0" destOrd="0" presId="urn:microsoft.com/office/officeart/2005/8/layout/hierarchy1"/>
    <dgm:cxn modelId="{F1F29AD9-CBA8-4ED3-B557-A97EE4760FCC}" type="presOf" srcId="{CC4D295D-825A-4336-8117-AC4B12F65A34}" destId="{A0DDCF57-DD5B-45F6-A194-B1A0BB94FD43}" srcOrd="0" destOrd="0" presId="urn:microsoft.com/office/officeart/2005/8/layout/hierarchy1"/>
    <dgm:cxn modelId="{0CA26BDC-D53E-4CCD-A547-727E4800373C}" type="presOf" srcId="{9968F1D0-8EAA-4BDF-BCE6-6193A20E94B0}" destId="{161CD92C-35C0-4059-9E75-02E009AE7B60}" srcOrd="0" destOrd="0" presId="urn:microsoft.com/office/officeart/2005/8/layout/hierarchy1"/>
    <dgm:cxn modelId="{4A52FFE5-7767-496E-B7AA-C2C67F6F10CD}" type="presOf" srcId="{7969FA57-7747-4A53-AD96-AAC0F95A0814}" destId="{806CE13B-D05C-4597-877C-E86EC165E6FC}" srcOrd="0" destOrd="0" presId="urn:microsoft.com/office/officeart/2005/8/layout/hierarchy1"/>
    <dgm:cxn modelId="{990481E8-B7C9-4EDF-808D-217BCF4DB64A}" type="presOf" srcId="{F3BB59B2-1D4E-4B7B-A7B1-FBBE96110D83}" destId="{283DD7F1-5D91-4125-888F-A809A0622CE5}" srcOrd="0" destOrd="0" presId="urn:microsoft.com/office/officeart/2005/8/layout/hierarchy1"/>
    <dgm:cxn modelId="{BE7153EB-1504-4881-85A0-1BB086EDA07B}" type="presOf" srcId="{093FC949-7228-47DA-A3D0-AD6FA638DA3B}" destId="{E12781FA-E6A9-4064-BE90-4C1F255B3C36}" srcOrd="0" destOrd="0" presId="urn:microsoft.com/office/officeart/2005/8/layout/hierarchy1"/>
    <dgm:cxn modelId="{E6190EF2-2BE5-438E-A970-43D90B9B6D8F}" srcId="{CC4D295D-825A-4336-8117-AC4B12F65A34}" destId="{560654BE-68A2-4A4D-88A8-EC4507E2ED47}" srcOrd="0" destOrd="0" parTransId="{6BDC3406-9B33-42CA-B4C6-400CDEFB1A37}" sibTransId="{9CDD6035-F145-433F-86E9-D46C46652765}"/>
    <dgm:cxn modelId="{DA6E8FF3-C94C-46E2-9033-FE20B5803F56}" type="presOf" srcId="{F84448FC-7E61-4CCA-99B8-749ED54E3605}" destId="{80E04CE5-B4E6-4203-82B0-AE4B5D2DF801}" srcOrd="0" destOrd="0" presId="urn:microsoft.com/office/officeart/2005/8/layout/hierarchy1"/>
    <dgm:cxn modelId="{6CA0A2F8-3D44-4D6F-9E9F-5FE885CA9D92}" srcId="{540DF890-DC90-4FDB-9494-2A89C6B7C335}" destId="{7A138B89-0AB1-4303-B4E6-66FE1E60C275}" srcOrd="0" destOrd="0" parTransId="{F84448FC-7E61-4CCA-99B8-749ED54E3605}" sibTransId="{6743D302-F985-43A6-9643-CA531EC2542C}"/>
    <dgm:cxn modelId="{420353FB-B262-4165-AA53-02B353916382}" type="presOf" srcId="{7A138B89-0AB1-4303-B4E6-66FE1E60C275}" destId="{F3E66CB3-0C00-4950-AA26-B70E9675D1F6}" srcOrd="0" destOrd="0" presId="urn:microsoft.com/office/officeart/2005/8/layout/hierarchy1"/>
    <dgm:cxn modelId="{2926371F-85E7-4753-B4A4-C07BFAEA311B}" type="presParOf" srcId="{161CD92C-35C0-4059-9E75-02E009AE7B60}" destId="{3E7A5C42-0FE7-4B45-B322-83CE725060CE}" srcOrd="0" destOrd="0" presId="urn:microsoft.com/office/officeart/2005/8/layout/hierarchy1"/>
    <dgm:cxn modelId="{A4C94A2A-EC9B-42C8-8E3F-445D713E4EA2}" type="presParOf" srcId="{3E7A5C42-0FE7-4B45-B322-83CE725060CE}" destId="{F3B51522-F331-43B4-B1D4-9B41336C4C36}" srcOrd="0" destOrd="0" presId="urn:microsoft.com/office/officeart/2005/8/layout/hierarchy1"/>
    <dgm:cxn modelId="{A5CA6EAA-C53A-4AB3-B3C8-2589686C6B84}" type="presParOf" srcId="{F3B51522-F331-43B4-B1D4-9B41336C4C36}" destId="{1D573AD2-7140-47D3-A432-9A11503FF4EC}" srcOrd="0" destOrd="0" presId="urn:microsoft.com/office/officeart/2005/8/layout/hierarchy1"/>
    <dgm:cxn modelId="{2143D53B-1C0B-4F85-A99F-C36C5457146C}" type="presParOf" srcId="{F3B51522-F331-43B4-B1D4-9B41336C4C36}" destId="{283DD7F1-5D91-4125-888F-A809A0622CE5}" srcOrd="1" destOrd="0" presId="urn:microsoft.com/office/officeart/2005/8/layout/hierarchy1"/>
    <dgm:cxn modelId="{A8D3B93C-0DC7-4203-9621-AF4BAC3C89E4}" type="presParOf" srcId="{3E7A5C42-0FE7-4B45-B322-83CE725060CE}" destId="{4ADBB056-12C2-4AD1-8C1B-7F9328D8A1F8}" srcOrd="1" destOrd="0" presId="urn:microsoft.com/office/officeart/2005/8/layout/hierarchy1"/>
    <dgm:cxn modelId="{1BAA6EF2-4E61-4079-A075-C1D114E16716}" type="presParOf" srcId="{4ADBB056-12C2-4AD1-8C1B-7F9328D8A1F8}" destId="{1A3A9438-CF68-4FDB-856C-53082BE68C9E}" srcOrd="0" destOrd="0" presId="urn:microsoft.com/office/officeart/2005/8/layout/hierarchy1"/>
    <dgm:cxn modelId="{A2A76C48-BA46-4685-9E83-D24FE8CEA741}" type="presParOf" srcId="{4ADBB056-12C2-4AD1-8C1B-7F9328D8A1F8}" destId="{F884A0F2-BE3D-4B55-97E5-28F4BA970D61}" srcOrd="1" destOrd="0" presId="urn:microsoft.com/office/officeart/2005/8/layout/hierarchy1"/>
    <dgm:cxn modelId="{A7CFC5CC-FAE7-4242-9CF8-17F8B51E82C6}" type="presParOf" srcId="{F884A0F2-BE3D-4B55-97E5-28F4BA970D61}" destId="{6BE44E2A-EC51-4E8D-BE9E-1717F47D6135}" srcOrd="0" destOrd="0" presId="urn:microsoft.com/office/officeart/2005/8/layout/hierarchy1"/>
    <dgm:cxn modelId="{429A8364-4610-443D-B7A7-19EAB203D1B1}" type="presParOf" srcId="{6BE44E2A-EC51-4E8D-BE9E-1717F47D6135}" destId="{2F462408-5810-4CEA-846C-0605ADB5DFDE}" srcOrd="0" destOrd="0" presId="urn:microsoft.com/office/officeart/2005/8/layout/hierarchy1"/>
    <dgm:cxn modelId="{5357AB2E-CD08-4244-AE5D-D5591765980A}" type="presParOf" srcId="{6BE44E2A-EC51-4E8D-BE9E-1717F47D6135}" destId="{7D68EDF4-497B-46D7-8143-AC1076E0AD48}" srcOrd="1" destOrd="0" presId="urn:microsoft.com/office/officeart/2005/8/layout/hierarchy1"/>
    <dgm:cxn modelId="{F1602D3E-720C-44DC-8BFD-3C9F1BE1D698}" type="presParOf" srcId="{F884A0F2-BE3D-4B55-97E5-28F4BA970D61}" destId="{3AD076FD-32B7-4187-9457-C1235D568185}" srcOrd="1" destOrd="0" presId="urn:microsoft.com/office/officeart/2005/8/layout/hierarchy1"/>
    <dgm:cxn modelId="{961804F8-4E87-46C0-B127-AC28A0B67412}" type="presParOf" srcId="{3AD076FD-32B7-4187-9457-C1235D568185}" destId="{93B1C60E-8AA0-4699-8448-9EAF8267884D}" srcOrd="0" destOrd="0" presId="urn:microsoft.com/office/officeart/2005/8/layout/hierarchy1"/>
    <dgm:cxn modelId="{13F2627C-5223-4474-A5C6-857875C52F32}" type="presParOf" srcId="{3AD076FD-32B7-4187-9457-C1235D568185}" destId="{D8440653-CE74-430A-978E-52DD4AB1E831}" srcOrd="1" destOrd="0" presId="urn:microsoft.com/office/officeart/2005/8/layout/hierarchy1"/>
    <dgm:cxn modelId="{C8AB8242-3281-4890-905E-386E1E8F04C1}" type="presParOf" srcId="{D8440653-CE74-430A-978E-52DD4AB1E831}" destId="{66D942EE-6E18-4D70-87EF-5B78B35BE021}" srcOrd="0" destOrd="0" presId="urn:microsoft.com/office/officeart/2005/8/layout/hierarchy1"/>
    <dgm:cxn modelId="{A6B78239-C8A7-4A45-A1D3-DEC8F63FB791}" type="presParOf" srcId="{66D942EE-6E18-4D70-87EF-5B78B35BE021}" destId="{B513395B-49CD-43EA-B4D3-A195946F7960}" srcOrd="0" destOrd="0" presId="urn:microsoft.com/office/officeart/2005/8/layout/hierarchy1"/>
    <dgm:cxn modelId="{B68A051A-CDCB-45FF-854C-B41037F78D4F}" type="presParOf" srcId="{66D942EE-6E18-4D70-87EF-5B78B35BE021}" destId="{92DD9832-812F-4833-9127-E5D1EA35FA49}" srcOrd="1" destOrd="0" presId="urn:microsoft.com/office/officeart/2005/8/layout/hierarchy1"/>
    <dgm:cxn modelId="{8E1E2D7B-C532-4F6A-8EE5-E5C111327692}" type="presParOf" srcId="{D8440653-CE74-430A-978E-52DD4AB1E831}" destId="{0C2CFEA7-DF71-46E0-B96A-C9FC72870169}" srcOrd="1" destOrd="0" presId="urn:microsoft.com/office/officeart/2005/8/layout/hierarchy1"/>
    <dgm:cxn modelId="{483F89EF-7CA8-4255-B00F-1E7DFD66638C}" type="presParOf" srcId="{0C2CFEA7-DF71-46E0-B96A-C9FC72870169}" destId="{F4623719-2DE1-495C-BBAC-82DB4B3D443A}" srcOrd="0" destOrd="0" presId="urn:microsoft.com/office/officeart/2005/8/layout/hierarchy1"/>
    <dgm:cxn modelId="{018017AD-0C2B-45C5-8E37-6A991C0D2F56}" type="presParOf" srcId="{0C2CFEA7-DF71-46E0-B96A-C9FC72870169}" destId="{AB8400E7-0C1E-4E23-B94F-DE7FD19DB801}" srcOrd="1" destOrd="0" presId="urn:microsoft.com/office/officeart/2005/8/layout/hierarchy1"/>
    <dgm:cxn modelId="{3D014923-6266-4C5A-819A-AD7CFF847A95}" type="presParOf" srcId="{AB8400E7-0C1E-4E23-B94F-DE7FD19DB801}" destId="{123D89A5-5920-42A4-B888-D6AB0AFDFE8A}" srcOrd="0" destOrd="0" presId="urn:microsoft.com/office/officeart/2005/8/layout/hierarchy1"/>
    <dgm:cxn modelId="{3F48F5FE-D8D0-4161-954C-DF980F4845CE}" type="presParOf" srcId="{123D89A5-5920-42A4-B888-D6AB0AFDFE8A}" destId="{0D4A2CE0-5BED-41C1-A008-E91CC3070557}" srcOrd="0" destOrd="0" presId="urn:microsoft.com/office/officeart/2005/8/layout/hierarchy1"/>
    <dgm:cxn modelId="{F6B5C59B-9C22-4AB7-9364-941FB9828F72}" type="presParOf" srcId="{123D89A5-5920-42A4-B888-D6AB0AFDFE8A}" destId="{806CE13B-D05C-4597-877C-E86EC165E6FC}" srcOrd="1" destOrd="0" presId="urn:microsoft.com/office/officeart/2005/8/layout/hierarchy1"/>
    <dgm:cxn modelId="{C0676797-86BD-41EC-A585-49141C6BF10A}" type="presParOf" srcId="{AB8400E7-0C1E-4E23-B94F-DE7FD19DB801}" destId="{884EA771-FF87-49A1-8071-0CF87D4EF7AC}" srcOrd="1" destOrd="0" presId="urn:microsoft.com/office/officeart/2005/8/layout/hierarchy1"/>
    <dgm:cxn modelId="{887B04A3-96EE-4298-8FCC-ED1FCD5D8370}" type="presParOf" srcId="{884EA771-FF87-49A1-8071-0CF87D4EF7AC}" destId="{16F55F1E-AD67-465A-B93B-AF86A903F187}" srcOrd="0" destOrd="0" presId="urn:microsoft.com/office/officeart/2005/8/layout/hierarchy1"/>
    <dgm:cxn modelId="{7F33C171-EAA3-42F5-B4D0-16E7BA7BBAAE}" type="presParOf" srcId="{884EA771-FF87-49A1-8071-0CF87D4EF7AC}" destId="{737C3374-F3C4-47F6-9782-7752367966D4}" srcOrd="1" destOrd="0" presId="urn:microsoft.com/office/officeart/2005/8/layout/hierarchy1"/>
    <dgm:cxn modelId="{A76C1DDA-E502-4891-AEA2-B806CACF8CEC}" type="presParOf" srcId="{737C3374-F3C4-47F6-9782-7752367966D4}" destId="{64335617-73BB-434D-B4E1-9BA39C6A8A30}" srcOrd="0" destOrd="0" presId="urn:microsoft.com/office/officeart/2005/8/layout/hierarchy1"/>
    <dgm:cxn modelId="{F26A4C36-A8E3-4EAA-BEB1-0BE2C44385CD}" type="presParOf" srcId="{64335617-73BB-434D-B4E1-9BA39C6A8A30}" destId="{95496618-BA9D-49EA-8A45-CC8086AB6D40}" srcOrd="0" destOrd="0" presId="urn:microsoft.com/office/officeart/2005/8/layout/hierarchy1"/>
    <dgm:cxn modelId="{5E7C19A4-E373-42B4-B02D-9D4781D26007}" type="presParOf" srcId="{64335617-73BB-434D-B4E1-9BA39C6A8A30}" destId="{A0DDCF57-DD5B-45F6-A194-B1A0BB94FD43}" srcOrd="1" destOrd="0" presId="urn:microsoft.com/office/officeart/2005/8/layout/hierarchy1"/>
    <dgm:cxn modelId="{56301BA4-7CB2-43F8-9B06-A841B866275F}" type="presParOf" srcId="{737C3374-F3C4-47F6-9782-7752367966D4}" destId="{5E4FEF2B-5CC3-467E-AF90-FD751A85650C}" srcOrd="1" destOrd="0" presId="urn:microsoft.com/office/officeart/2005/8/layout/hierarchy1"/>
    <dgm:cxn modelId="{81459D33-ABDA-4E7B-9978-C178FA799358}" type="presParOf" srcId="{5E4FEF2B-5CC3-467E-AF90-FD751A85650C}" destId="{CA51B797-6726-48B7-AA29-A113E3EAC01D}" srcOrd="0" destOrd="0" presId="urn:microsoft.com/office/officeart/2005/8/layout/hierarchy1"/>
    <dgm:cxn modelId="{E7DE72B7-2D61-4E14-B765-70361CD32DAA}" type="presParOf" srcId="{5E4FEF2B-5CC3-467E-AF90-FD751A85650C}" destId="{9EB13ADB-C086-463C-BE93-3C7D414B201C}" srcOrd="1" destOrd="0" presId="urn:microsoft.com/office/officeart/2005/8/layout/hierarchy1"/>
    <dgm:cxn modelId="{83431481-49F0-4816-AEE6-5EC48ABFE56D}" type="presParOf" srcId="{9EB13ADB-C086-463C-BE93-3C7D414B201C}" destId="{EF6BBF0D-EDF2-4AD7-8C61-9AF3975BF7D3}" srcOrd="0" destOrd="0" presId="urn:microsoft.com/office/officeart/2005/8/layout/hierarchy1"/>
    <dgm:cxn modelId="{5E2E1E3A-5EEB-40F1-8169-C4077E14CD36}" type="presParOf" srcId="{EF6BBF0D-EDF2-4AD7-8C61-9AF3975BF7D3}" destId="{E037F8F2-828D-487C-A646-A9956CB84758}" srcOrd="0" destOrd="0" presId="urn:microsoft.com/office/officeart/2005/8/layout/hierarchy1"/>
    <dgm:cxn modelId="{B11B92D2-F866-477A-B178-48282E3A1D92}" type="presParOf" srcId="{EF6BBF0D-EDF2-4AD7-8C61-9AF3975BF7D3}" destId="{F50840E6-5FB2-4169-A5CC-18D6E7A63028}" srcOrd="1" destOrd="0" presId="urn:microsoft.com/office/officeart/2005/8/layout/hierarchy1"/>
    <dgm:cxn modelId="{874D21AD-FECA-4DE4-9439-00303EDFD280}" type="presParOf" srcId="{9EB13ADB-C086-463C-BE93-3C7D414B201C}" destId="{E23613CD-491D-4AC2-9B34-7F7258837888}" srcOrd="1" destOrd="0" presId="urn:microsoft.com/office/officeart/2005/8/layout/hierarchy1"/>
    <dgm:cxn modelId="{A65D8EBF-4BED-4F63-8C2D-8DF110073B5B}" type="presParOf" srcId="{3AD076FD-32B7-4187-9457-C1235D568185}" destId="{090FCF8D-06E8-45C9-A34F-0CA45BF84302}" srcOrd="2" destOrd="0" presId="urn:microsoft.com/office/officeart/2005/8/layout/hierarchy1"/>
    <dgm:cxn modelId="{AC8C2DD8-1948-4021-A486-52F847B4E9BF}" type="presParOf" srcId="{3AD076FD-32B7-4187-9457-C1235D568185}" destId="{D2D2C530-D53A-437B-9E08-2C93ECEBC8D1}" srcOrd="3" destOrd="0" presId="urn:microsoft.com/office/officeart/2005/8/layout/hierarchy1"/>
    <dgm:cxn modelId="{357CA186-3646-49B9-B19B-067DC066A238}" type="presParOf" srcId="{D2D2C530-D53A-437B-9E08-2C93ECEBC8D1}" destId="{C55E151A-B714-4798-9989-E51BA3DC0FFB}" srcOrd="0" destOrd="0" presId="urn:microsoft.com/office/officeart/2005/8/layout/hierarchy1"/>
    <dgm:cxn modelId="{29E0A259-4D18-489D-AECC-66D76AE5DE6E}" type="presParOf" srcId="{C55E151A-B714-4798-9989-E51BA3DC0FFB}" destId="{2ADAFA52-94F2-47DB-B33F-1FAF7569492B}" srcOrd="0" destOrd="0" presId="urn:microsoft.com/office/officeart/2005/8/layout/hierarchy1"/>
    <dgm:cxn modelId="{CB200D77-2A5D-43AA-856C-AB856CC1316F}" type="presParOf" srcId="{C55E151A-B714-4798-9989-E51BA3DC0FFB}" destId="{E951069F-ACEB-4EC5-8E30-558BBB832212}" srcOrd="1" destOrd="0" presId="urn:microsoft.com/office/officeart/2005/8/layout/hierarchy1"/>
    <dgm:cxn modelId="{124C7107-FBEF-43BA-BB77-2B84A751D1D1}" type="presParOf" srcId="{D2D2C530-D53A-437B-9E08-2C93ECEBC8D1}" destId="{E9AD2532-33DB-4DBB-A57E-B55FE7BBAD79}" srcOrd="1" destOrd="0" presId="urn:microsoft.com/office/officeart/2005/8/layout/hierarchy1"/>
    <dgm:cxn modelId="{B1AA09E1-B316-41D3-BAEB-B49F53154742}" type="presParOf" srcId="{E9AD2532-33DB-4DBB-A57E-B55FE7BBAD79}" destId="{5B669658-3520-4B6A-B855-204B968AAD6D}" srcOrd="0" destOrd="0" presId="urn:microsoft.com/office/officeart/2005/8/layout/hierarchy1"/>
    <dgm:cxn modelId="{600F982F-7237-4F24-8697-5DA1DDD58D86}" type="presParOf" srcId="{E9AD2532-33DB-4DBB-A57E-B55FE7BBAD79}" destId="{ABB43A8B-A92C-41C4-B267-75BE87353EFD}" srcOrd="1" destOrd="0" presId="urn:microsoft.com/office/officeart/2005/8/layout/hierarchy1"/>
    <dgm:cxn modelId="{A3AF6A4B-B869-42B1-B82F-146554D262B9}" type="presParOf" srcId="{ABB43A8B-A92C-41C4-B267-75BE87353EFD}" destId="{9B78B3A8-79E3-43F7-839E-D1E9B02828A8}" srcOrd="0" destOrd="0" presId="urn:microsoft.com/office/officeart/2005/8/layout/hierarchy1"/>
    <dgm:cxn modelId="{AAC87690-B24B-4AB7-986A-F464B70AC62E}" type="presParOf" srcId="{9B78B3A8-79E3-43F7-839E-D1E9B02828A8}" destId="{E0912784-58EF-4C1E-9093-EF6911D33490}" srcOrd="0" destOrd="0" presId="urn:microsoft.com/office/officeart/2005/8/layout/hierarchy1"/>
    <dgm:cxn modelId="{EBEB6940-488E-445C-8D6C-2AD13BAA7782}" type="presParOf" srcId="{9B78B3A8-79E3-43F7-839E-D1E9B02828A8}" destId="{803B9833-D791-4761-AA6A-61919E79EA78}" srcOrd="1" destOrd="0" presId="urn:microsoft.com/office/officeart/2005/8/layout/hierarchy1"/>
    <dgm:cxn modelId="{4F4372B4-342F-4AEA-989F-C413F646A82E}" type="presParOf" srcId="{ABB43A8B-A92C-41C4-B267-75BE87353EFD}" destId="{DC002444-20C3-4A92-98A5-B9E60754EE6E}" srcOrd="1" destOrd="0" presId="urn:microsoft.com/office/officeart/2005/8/layout/hierarchy1"/>
    <dgm:cxn modelId="{27986214-F07A-433C-BD0C-5C6D69BF0CFC}" type="presParOf" srcId="{DC002444-20C3-4A92-98A5-B9E60754EE6E}" destId="{80E04CE5-B4E6-4203-82B0-AE4B5D2DF801}" srcOrd="0" destOrd="0" presId="urn:microsoft.com/office/officeart/2005/8/layout/hierarchy1"/>
    <dgm:cxn modelId="{41E733C5-FABF-4272-9C40-EDE8A766E12A}" type="presParOf" srcId="{DC002444-20C3-4A92-98A5-B9E60754EE6E}" destId="{0432CE2C-2C48-4A6A-AB3E-98E671AE7E4A}" srcOrd="1" destOrd="0" presId="urn:microsoft.com/office/officeart/2005/8/layout/hierarchy1"/>
    <dgm:cxn modelId="{BF27FE3A-D9BA-4E2B-A14C-845F25AECE3F}" type="presParOf" srcId="{0432CE2C-2C48-4A6A-AB3E-98E671AE7E4A}" destId="{000F2C44-5627-405F-8AFE-2A13B96BE4F1}" srcOrd="0" destOrd="0" presId="urn:microsoft.com/office/officeart/2005/8/layout/hierarchy1"/>
    <dgm:cxn modelId="{19286CA2-F896-4CC1-9287-5DF4FF6FF0F4}" type="presParOf" srcId="{000F2C44-5627-405F-8AFE-2A13B96BE4F1}" destId="{4E8BDD9A-B121-40DD-87C6-C57F7A5892B9}" srcOrd="0" destOrd="0" presId="urn:microsoft.com/office/officeart/2005/8/layout/hierarchy1"/>
    <dgm:cxn modelId="{7C567D14-40E3-4F92-892E-CAE2AE947635}" type="presParOf" srcId="{000F2C44-5627-405F-8AFE-2A13B96BE4F1}" destId="{F3E66CB3-0C00-4950-AA26-B70E9675D1F6}" srcOrd="1" destOrd="0" presId="urn:microsoft.com/office/officeart/2005/8/layout/hierarchy1"/>
    <dgm:cxn modelId="{29165AAD-ED89-4C63-A091-9CB2D4D3BE48}" type="presParOf" srcId="{0432CE2C-2C48-4A6A-AB3E-98E671AE7E4A}" destId="{B952A140-E8E6-4587-B642-9CA9DE27AB37}" srcOrd="1" destOrd="0" presId="urn:microsoft.com/office/officeart/2005/8/layout/hierarchy1"/>
    <dgm:cxn modelId="{03EE7224-2216-46B7-B0A8-A3E8929F91A7}" type="presParOf" srcId="{4ADBB056-12C2-4AD1-8C1B-7F9328D8A1F8}" destId="{E12781FA-E6A9-4064-BE90-4C1F255B3C36}" srcOrd="2" destOrd="0" presId="urn:microsoft.com/office/officeart/2005/8/layout/hierarchy1"/>
    <dgm:cxn modelId="{DB13C944-F450-41E1-BACD-B6B0A90CDF5F}" type="presParOf" srcId="{4ADBB056-12C2-4AD1-8C1B-7F9328D8A1F8}" destId="{F7AF2E42-5043-4EA2-AC01-7C4DA994C9E1}" srcOrd="3" destOrd="0" presId="urn:microsoft.com/office/officeart/2005/8/layout/hierarchy1"/>
    <dgm:cxn modelId="{46D90A95-D46E-4F9E-BF50-9492DFA2711E}" type="presParOf" srcId="{F7AF2E42-5043-4EA2-AC01-7C4DA994C9E1}" destId="{BC6CA446-F261-404C-9525-ED2131544AD1}" srcOrd="0" destOrd="0" presId="urn:microsoft.com/office/officeart/2005/8/layout/hierarchy1"/>
    <dgm:cxn modelId="{77E9D644-0662-4031-871A-86D4810B509C}" type="presParOf" srcId="{BC6CA446-F261-404C-9525-ED2131544AD1}" destId="{BA9B0833-06B1-4866-A7B6-3F9EEC47672C}" srcOrd="0" destOrd="0" presId="urn:microsoft.com/office/officeart/2005/8/layout/hierarchy1"/>
    <dgm:cxn modelId="{C3C56BF7-1D8B-430F-AF56-FE196E8A5C94}" type="presParOf" srcId="{BC6CA446-F261-404C-9525-ED2131544AD1}" destId="{DF247150-FA0C-4180-8E92-AA8D71F1CBC0}" srcOrd="1" destOrd="0" presId="urn:microsoft.com/office/officeart/2005/8/layout/hierarchy1"/>
    <dgm:cxn modelId="{C4DD0CB9-0515-4024-8E12-0F7B63895166}" type="presParOf" srcId="{F7AF2E42-5043-4EA2-AC01-7C4DA994C9E1}" destId="{599BB2F9-C45B-4B7B-8397-4F0694740D82}" srcOrd="1" destOrd="0" presId="urn:microsoft.com/office/officeart/2005/8/layout/hierarchy1"/>
    <dgm:cxn modelId="{E41D30C9-649E-4494-B239-A7A5DBB912E0}" type="presParOf" srcId="{599BB2F9-C45B-4B7B-8397-4F0694740D82}" destId="{6EC7881C-0C31-45E1-8E16-C51739A72E2C}" srcOrd="0" destOrd="0" presId="urn:microsoft.com/office/officeart/2005/8/layout/hierarchy1"/>
    <dgm:cxn modelId="{AC908C85-1B7C-4A96-9D01-5EC196919FE1}" type="presParOf" srcId="{599BB2F9-C45B-4B7B-8397-4F0694740D82}" destId="{47A65D0E-3731-437D-8706-7FECA97450AE}" srcOrd="1" destOrd="0" presId="urn:microsoft.com/office/officeart/2005/8/layout/hierarchy1"/>
    <dgm:cxn modelId="{63A90132-44AB-4720-A26B-CBA7DD279450}" type="presParOf" srcId="{47A65D0E-3731-437D-8706-7FECA97450AE}" destId="{F704383B-32A0-4A9F-BBD5-3B1E8A091DF6}" srcOrd="0" destOrd="0" presId="urn:microsoft.com/office/officeart/2005/8/layout/hierarchy1"/>
    <dgm:cxn modelId="{B118DBDB-F721-4E38-87CA-E164FF41EA35}" type="presParOf" srcId="{F704383B-32A0-4A9F-BBD5-3B1E8A091DF6}" destId="{36A809D7-FA38-4642-BEBA-95A71C60203C}" srcOrd="0" destOrd="0" presId="urn:microsoft.com/office/officeart/2005/8/layout/hierarchy1"/>
    <dgm:cxn modelId="{008BD76E-D4AD-4851-BAB0-E3ADE43CA98D}" type="presParOf" srcId="{F704383B-32A0-4A9F-BBD5-3B1E8A091DF6}" destId="{7579B098-784A-4044-867D-14A8F9560949}" srcOrd="1" destOrd="0" presId="urn:microsoft.com/office/officeart/2005/8/layout/hierarchy1"/>
    <dgm:cxn modelId="{85348B35-0795-4ADB-8FEC-FD9D52917D39}" type="presParOf" srcId="{47A65D0E-3731-437D-8706-7FECA97450AE}" destId="{5DCDB0F3-0043-447B-9121-5FFCFF2E9133}" srcOrd="1" destOrd="0" presId="urn:microsoft.com/office/officeart/2005/8/layout/hierarchy1"/>
    <dgm:cxn modelId="{68381492-E38C-431B-A31E-415E80A30E47}" type="presParOf" srcId="{161CD92C-35C0-4059-9E75-02E009AE7B60}" destId="{003DDB5A-1AFF-44C1-AFCA-E94C66C47A73}" srcOrd="1" destOrd="0" presId="urn:microsoft.com/office/officeart/2005/8/layout/hierarchy1"/>
    <dgm:cxn modelId="{FF3FC4A5-4C2A-4DDF-BE10-E0F650FCC5C9}" type="presParOf" srcId="{003DDB5A-1AFF-44C1-AFCA-E94C66C47A73}" destId="{5D63F1C2-4168-41DA-9A9E-61DA8A9572CE}" srcOrd="0" destOrd="0" presId="urn:microsoft.com/office/officeart/2005/8/layout/hierarchy1"/>
    <dgm:cxn modelId="{6ADBF41B-25BD-4C77-B743-D5701E68B72C}" type="presParOf" srcId="{5D63F1C2-4168-41DA-9A9E-61DA8A9572CE}" destId="{0B4BEC88-BFF1-4A6B-9AF2-019A75AF4FA3}" srcOrd="0" destOrd="0" presId="urn:microsoft.com/office/officeart/2005/8/layout/hierarchy1"/>
    <dgm:cxn modelId="{E7D21942-9B40-4411-939A-F94BD31F8150}" type="presParOf" srcId="{5D63F1C2-4168-41DA-9A9E-61DA8A9572CE}" destId="{574F0555-D3CB-48EE-B7BA-AD17D4F02057}" srcOrd="1" destOrd="0" presId="urn:microsoft.com/office/officeart/2005/8/layout/hierarchy1"/>
    <dgm:cxn modelId="{DA65C728-D536-4C46-9CD6-F69A0EAC0A98}" type="presParOf" srcId="{003DDB5A-1AFF-44C1-AFCA-E94C66C47A73}" destId="{47B66C37-B02E-46D3-B904-F6974815963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7881C-0C31-45E1-8E16-C51739A72E2C}">
      <dsp:nvSpPr>
        <dsp:cNvPr id="0" name=""/>
        <dsp:cNvSpPr/>
      </dsp:nvSpPr>
      <dsp:spPr>
        <a:xfrm>
          <a:off x="6811266" y="1842838"/>
          <a:ext cx="91440" cy="329736"/>
        </a:xfrm>
        <a:custGeom>
          <a:avLst/>
          <a:gdLst/>
          <a:ahLst/>
          <a:cxnLst/>
          <a:rect l="0" t="0" r="0" b="0"/>
          <a:pathLst>
            <a:path>
              <a:moveTo>
                <a:pt x="45720" y="0"/>
              </a:moveTo>
              <a:lnTo>
                <a:pt x="45720" y="242783"/>
              </a:lnTo>
              <a:lnTo>
                <a:pt x="47792" y="242783"/>
              </a:lnTo>
              <a:lnTo>
                <a:pt x="47792" y="329736"/>
              </a:lnTo>
            </a:path>
          </a:pathLst>
        </a:custGeom>
        <a:noFill/>
        <a:ln w="25400" cap="flat" cmpd="sng" algn="ctr">
          <a:solidFill>
            <a:schemeClr val="accent1">
              <a:shade val="8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E12781FA-E6A9-4064-BE90-4C1F255B3C36}">
      <dsp:nvSpPr>
        <dsp:cNvPr id="0" name=""/>
        <dsp:cNvSpPr/>
      </dsp:nvSpPr>
      <dsp:spPr>
        <a:xfrm>
          <a:off x="4349493" y="939737"/>
          <a:ext cx="2507492" cy="307075"/>
        </a:xfrm>
        <a:custGeom>
          <a:avLst/>
          <a:gdLst/>
          <a:ahLst/>
          <a:cxnLst/>
          <a:rect l="0" t="0" r="0" b="0"/>
          <a:pathLst>
            <a:path>
              <a:moveTo>
                <a:pt x="0" y="0"/>
              </a:moveTo>
              <a:lnTo>
                <a:pt x="0" y="220122"/>
              </a:lnTo>
              <a:lnTo>
                <a:pt x="2507492" y="220122"/>
              </a:lnTo>
              <a:lnTo>
                <a:pt x="2507492" y="307075"/>
              </a:lnTo>
            </a:path>
          </a:pathLst>
        </a:custGeom>
        <a:noFill/>
        <a:ln w="254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80E04CE5-B4E6-4203-82B0-AE4B5D2DF801}">
      <dsp:nvSpPr>
        <dsp:cNvPr id="0" name=""/>
        <dsp:cNvSpPr/>
      </dsp:nvSpPr>
      <dsp:spPr>
        <a:xfrm>
          <a:off x="3735624" y="3591888"/>
          <a:ext cx="91440" cy="272982"/>
        </a:xfrm>
        <a:custGeom>
          <a:avLst/>
          <a:gdLst/>
          <a:ahLst/>
          <a:cxnLst/>
          <a:rect l="0" t="0" r="0" b="0"/>
          <a:pathLst>
            <a:path>
              <a:moveTo>
                <a:pt x="45720" y="0"/>
              </a:moveTo>
              <a:lnTo>
                <a:pt x="45720" y="272982"/>
              </a:lnTo>
            </a:path>
          </a:pathLst>
        </a:custGeom>
        <a:noFill/>
        <a:ln w="25400" cap="flat" cmpd="sng" algn="ctr">
          <a:solidFill>
            <a:schemeClr val="accent1">
              <a:shade val="8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5B669658-3520-4B6A-B855-204B968AAD6D}">
      <dsp:nvSpPr>
        <dsp:cNvPr id="0" name=""/>
        <dsp:cNvSpPr/>
      </dsp:nvSpPr>
      <dsp:spPr>
        <a:xfrm>
          <a:off x="3735624" y="2722879"/>
          <a:ext cx="91440" cy="272982"/>
        </a:xfrm>
        <a:custGeom>
          <a:avLst/>
          <a:gdLst/>
          <a:ahLst/>
          <a:cxnLst/>
          <a:rect l="0" t="0" r="0" b="0"/>
          <a:pathLst>
            <a:path>
              <a:moveTo>
                <a:pt x="45720" y="0"/>
              </a:moveTo>
              <a:lnTo>
                <a:pt x="45720" y="272982"/>
              </a:lnTo>
            </a:path>
          </a:pathLst>
        </a:custGeom>
        <a:noFill/>
        <a:ln w="25400" cap="flat" cmpd="sng" algn="ctr">
          <a:solidFill>
            <a:schemeClr val="accent1">
              <a:shade val="8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090FCF8D-06E8-45C9-A34F-0CA45BF84302}">
      <dsp:nvSpPr>
        <dsp:cNvPr id="0" name=""/>
        <dsp:cNvSpPr/>
      </dsp:nvSpPr>
      <dsp:spPr>
        <a:xfrm>
          <a:off x="1913652" y="1842838"/>
          <a:ext cx="1867692" cy="284015"/>
        </a:xfrm>
        <a:custGeom>
          <a:avLst/>
          <a:gdLst/>
          <a:ahLst/>
          <a:cxnLst/>
          <a:rect l="0" t="0" r="0" b="0"/>
          <a:pathLst>
            <a:path>
              <a:moveTo>
                <a:pt x="0" y="0"/>
              </a:moveTo>
              <a:lnTo>
                <a:pt x="0" y="197062"/>
              </a:lnTo>
              <a:lnTo>
                <a:pt x="1867692" y="197062"/>
              </a:lnTo>
              <a:lnTo>
                <a:pt x="1867692" y="284015"/>
              </a:lnTo>
            </a:path>
          </a:pathLst>
        </a:custGeom>
        <a:noFill/>
        <a:ln w="25400" cap="flat" cmpd="sng" algn="ctr">
          <a:solidFill>
            <a:schemeClr val="accent1">
              <a:shade val="8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CA51B797-6726-48B7-AA29-A113E3EAC01D}">
      <dsp:nvSpPr>
        <dsp:cNvPr id="0" name=""/>
        <dsp:cNvSpPr/>
      </dsp:nvSpPr>
      <dsp:spPr>
        <a:xfrm>
          <a:off x="1134125" y="4460896"/>
          <a:ext cx="91440" cy="272982"/>
        </a:xfrm>
        <a:custGeom>
          <a:avLst/>
          <a:gdLst/>
          <a:ahLst/>
          <a:cxnLst/>
          <a:rect l="0" t="0" r="0" b="0"/>
          <a:pathLst>
            <a:path>
              <a:moveTo>
                <a:pt x="45720" y="0"/>
              </a:moveTo>
              <a:lnTo>
                <a:pt x="45720" y="272982"/>
              </a:lnTo>
            </a:path>
          </a:pathLst>
        </a:custGeom>
        <a:noFill/>
        <a:ln w="25400" cap="flat" cmpd="sng" algn="ctr">
          <a:solidFill>
            <a:schemeClr val="accent1">
              <a:shade val="8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16F55F1E-AD67-465A-B93B-AF86A903F187}">
      <dsp:nvSpPr>
        <dsp:cNvPr id="0" name=""/>
        <dsp:cNvSpPr/>
      </dsp:nvSpPr>
      <dsp:spPr>
        <a:xfrm>
          <a:off x="1134125" y="3591888"/>
          <a:ext cx="91440" cy="272982"/>
        </a:xfrm>
        <a:custGeom>
          <a:avLst/>
          <a:gdLst/>
          <a:ahLst/>
          <a:cxnLst/>
          <a:rect l="0" t="0" r="0" b="0"/>
          <a:pathLst>
            <a:path>
              <a:moveTo>
                <a:pt x="45720" y="0"/>
              </a:moveTo>
              <a:lnTo>
                <a:pt x="45720" y="272982"/>
              </a:lnTo>
            </a:path>
          </a:pathLst>
        </a:custGeom>
        <a:noFill/>
        <a:ln w="25400" cap="flat" cmpd="sng" algn="ctr">
          <a:solidFill>
            <a:schemeClr val="accent1">
              <a:shade val="8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F4623719-2DE1-495C-BBAC-82DB4B3D443A}">
      <dsp:nvSpPr>
        <dsp:cNvPr id="0" name=""/>
        <dsp:cNvSpPr/>
      </dsp:nvSpPr>
      <dsp:spPr>
        <a:xfrm>
          <a:off x="1134125" y="2722879"/>
          <a:ext cx="91440" cy="272982"/>
        </a:xfrm>
        <a:custGeom>
          <a:avLst/>
          <a:gdLst/>
          <a:ahLst/>
          <a:cxnLst/>
          <a:rect l="0" t="0" r="0" b="0"/>
          <a:pathLst>
            <a:path>
              <a:moveTo>
                <a:pt x="45720" y="0"/>
              </a:moveTo>
              <a:lnTo>
                <a:pt x="45720" y="272982"/>
              </a:lnTo>
            </a:path>
          </a:pathLst>
        </a:custGeom>
        <a:noFill/>
        <a:ln w="25400" cap="flat" cmpd="sng" algn="ctr">
          <a:solidFill>
            <a:schemeClr val="accent1">
              <a:shade val="8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93B1C60E-8AA0-4699-8448-9EAF8267884D}">
      <dsp:nvSpPr>
        <dsp:cNvPr id="0" name=""/>
        <dsp:cNvSpPr/>
      </dsp:nvSpPr>
      <dsp:spPr>
        <a:xfrm>
          <a:off x="1179845" y="1842838"/>
          <a:ext cx="733807" cy="284015"/>
        </a:xfrm>
        <a:custGeom>
          <a:avLst/>
          <a:gdLst/>
          <a:ahLst/>
          <a:cxnLst/>
          <a:rect l="0" t="0" r="0" b="0"/>
          <a:pathLst>
            <a:path>
              <a:moveTo>
                <a:pt x="733807" y="0"/>
              </a:moveTo>
              <a:lnTo>
                <a:pt x="733807" y="197062"/>
              </a:lnTo>
              <a:lnTo>
                <a:pt x="0" y="197062"/>
              </a:lnTo>
              <a:lnTo>
                <a:pt x="0" y="284015"/>
              </a:lnTo>
            </a:path>
          </a:pathLst>
        </a:custGeom>
        <a:noFill/>
        <a:ln w="25400" cap="flat" cmpd="sng" algn="ctr">
          <a:solidFill>
            <a:schemeClr val="accent1">
              <a:shade val="8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1A3A9438-CF68-4FDB-856C-53082BE68C9E}">
      <dsp:nvSpPr>
        <dsp:cNvPr id="0" name=""/>
        <dsp:cNvSpPr/>
      </dsp:nvSpPr>
      <dsp:spPr>
        <a:xfrm>
          <a:off x="1913652" y="939737"/>
          <a:ext cx="2435841" cy="307075"/>
        </a:xfrm>
        <a:custGeom>
          <a:avLst/>
          <a:gdLst/>
          <a:ahLst/>
          <a:cxnLst/>
          <a:rect l="0" t="0" r="0" b="0"/>
          <a:pathLst>
            <a:path>
              <a:moveTo>
                <a:pt x="2435841" y="0"/>
              </a:moveTo>
              <a:lnTo>
                <a:pt x="2435841" y="220122"/>
              </a:lnTo>
              <a:lnTo>
                <a:pt x="0" y="220122"/>
              </a:lnTo>
              <a:lnTo>
                <a:pt x="0" y="307075"/>
              </a:lnTo>
            </a:path>
          </a:pathLst>
        </a:custGeom>
        <a:noFill/>
        <a:ln w="254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1D573AD2-7140-47D3-A432-9A11503FF4EC}">
      <dsp:nvSpPr>
        <dsp:cNvPr id="0" name=""/>
        <dsp:cNvSpPr/>
      </dsp:nvSpPr>
      <dsp:spPr>
        <a:xfrm>
          <a:off x="3336949" y="140812"/>
          <a:ext cx="2025088" cy="7989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283DD7F1-5D91-4125-888F-A809A0622CE5}">
      <dsp:nvSpPr>
        <dsp:cNvPr id="0" name=""/>
        <dsp:cNvSpPr/>
      </dsp:nvSpPr>
      <dsp:spPr>
        <a:xfrm>
          <a:off x="3441240" y="239889"/>
          <a:ext cx="2025088" cy="7989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Times New Roman" panose="02020603050405020304" pitchFamily="18" charset="0"/>
              <a:cs typeface="Times New Roman" panose="02020603050405020304" pitchFamily="18" charset="0"/>
            </a:rPr>
            <a:t>CEMİL BAYRAM</a:t>
          </a:r>
        </a:p>
        <a:p>
          <a:pPr marL="0" lvl="0" indent="0" algn="ctr" defTabSz="488950">
            <a:lnSpc>
              <a:spcPct val="90000"/>
            </a:lnSpc>
            <a:spcBef>
              <a:spcPct val="0"/>
            </a:spcBef>
            <a:spcAft>
              <a:spcPct val="35000"/>
            </a:spcAft>
            <a:buNone/>
          </a:pPr>
          <a:r>
            <a:rPr lang="tr-TR" sz="1100" b="1" kern="1200" dirty="0">
              <a:latin typeface="Times New Roman" panose="02020603050405020304" pitchFamily="18" charset="0"/>
              <a:cs typeface="Times New Roman" panose="02020603050405020304" pitchFamily="18" charset="0"/>
            </a:rPr>
            <a:t>İL MÜDÜRÜ</a:t>
          </a:r>
        </a:p>
      </dsp:txBody>
      <dsp:txXfrm>
        <a:off x="3464640" y="263289"/>
        <a:ext cx="1978288" cy="752124"/>
      </dsp:txXfrm>
    </dsp:sp>
    <dsp:sp modelId="{2F462408-5810-4CEA-846C-0605ADB5DFDE}">
      <dsp:nvSpPr>
        <dsp:cNvPr id="0" name=""/>
        <dsp:cNvSpPr/>
      </dsp:nvSpPr>
      <dsp:spPr>
        <a:xfrm>
          <a:off x="806631" y="1246812"/>
          <a:ext cx="2214042" cy="59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7D68EDF4-497B-46D7-8143-AC1076E0AD48}">
      <dsp:nvSpPr>
        <dsp:cNvPr id="0" name=""/>
        <dsp:cNvSpPr/>
      </dsp:nvSpPr>
      <dsp:spPr>
        <a:xfrm>
          <a:off x="910922" y="1345889"/>
          <a:ext cx="2214042" cy="5960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SELÇUK SEVEN</a:t>
          </a:r>
        </a:p>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İL MÜDÜR YARDIMCISI</a:t>
          </a:r>
        </a:p>
      </dsp:txBody>
      <dsp:txXfrm>
        <a:off x="928379" y="1363346"/>
        <a:ext cx="2179128" cy="561111"/>
      </dsp:txXfrm>
    </dsp:sp>
    <dsp:sp modelId="{B513395B-49CD-43EA-B4D3-A195946F7960}">
      <dsp:nvSpPr>
        <dsp:cNvPr id="0" name=""/>
        <dsp:cNvSpPr/>
      </dsp:nvSpPr>
      <dsp:spPr>
        <a:xfrm>
          <a:off x="1188" y="2126853"/>
          <a:ext cx="2357314" cy="59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92DD9832-812F-4833-9127-E5D1EA35FA49}">
      <dsp:nvSpPr>
        <dsp:cNvPr id="0" name=""/>
        <dsp:cNvSpPr/>
      </dsp:nvSpPr>
      <dsp:spPr>
        <a:xfrm>
          <a:off x="105479" y="2225930"/>
          <a:ext cx="2357314" cy="5960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AYDIN KAYA</a:t>
          </a:r>
        </a:p>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BİLGİ TEK. İNSAN KAY. ve DESTEK HİZ. ŞUBE MÜDÜRÜ</a:t>
          </a:r>
        </a:p>
      </dsp:txBody>
      <dsp:txXfrm>
        <a:off x="122936" y="2243387"/>
        <a:ext cx="2322400" cy="561111"/>
      </dsp:txXfrm>
    </dsp:sp>
    <dsp:sp modelId="{0D4A2CE0-5BED-41C1-A008-E91CC3070557}">
      <dsp:nvSpPr>
        <dsp:cNvPr id="0" name=""/>
        <dsp:cNvSpPr/>
      </dsp:nvSpPr>
      <dsp:spPr>
        <a:xfrm>
          <a:off x="44881" y="2995862"/>
          <a:ext cx="2269928" cy="59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806CE13B-D05C-4597-877C-E86EC165E6FC}">
      <dsp:nvSpPr>
        <dsp:cNvPr id="0" name=""/>
        <dsp:cNvSpPr/>
      </dsp:nvSpPr>
      <dsp:spPr>
        <a:xfrm>
          <a:off x="149172" y="3094939"/>
          <a:ext cx="2269928" cy="5960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AHMET KARADENİZ</a:t>
          </a:r>
        </a:p>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ÇED ve ÇEVRE İZİNLERİ ŞUBE MÜDÜRÜ</a:t>
          </a:r>
        </a:p>
      </dsp:txBody>
      <dsp:txXfrm>
        <a:off x="166629" y="3112396"/>
        <a:ext cx="2235014" cy="561111"/>
      </dsp:txXfrm>
    </dsp:sp>
    <dsp:sp modelId="{95496618-BA9D-49EA-8A45-CC8086AB6D40}">
      <dsp:nvSpPr>
        <dsp:cNvPr id="0" name=""/>
        <dsp:cNvSpPr/>
      </dsp:nvSpPr>
      <dsp:spPr>
        <a:xfrm>
          <a:off x="44881" y="3864871"/>
          <a:ext cx="2269928" cy="59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A0DDCF57-DD5B-45F6-A194-B1A0BB94FD43}">
      <dsp:nvSpPr>
        <dsp:cNvPr id="0" name=""/>
        <dsp:cNvSpPr/>
      </dsp:nvSpPr>
      <dsp:spPr>
        <a:xfrm>
          <a:off x="149172" y="3963947"/>
          <a:ext cx="2269928" cy="5960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AHMET KARADENİZ</a:t>
          </a:r>
        </a:p>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ÇEVRE YÖNETİMİ ve ÇEVRE DENETİMİ ŞUBE MÜDÜRÜ</a:t>
          </a:r>
        </a:p>
      </dsp:txBody>
      <dsp:txXfrm>
        <a:off x="166629" y="3981404"/>
        <a:ext cx="2235014" cy="561111"/>
      </dsp:txXfrm>
    </dsp:sp>
    <dsp:sp modelId="{E037F8F2-828D-487C-A646-A9956CB84758}">
      <dsp:nvSpPr>
        <dsp:cNvPr id="0" name=""/>
        <dsp:cNvSpPr/>
      </dsp:nvSpPr>
      <dsp:spPr>
        <a:xfrm>
          <a:off x="44881" y="4733879"/>
          <a:ext cx="2269928" cy="59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F50840E6-5FB2-4169-A5CC-18D6E7A63028}">
      <dsp:nvSpPr>
        <dsp:cNvPr id="0" name=""/>
        <dsp:cNvSpPr/>
      </dsp:nvSpPr>
      <dsp:spPr>
        <a:xfrm>
          <a:off x="149172" y="4832956"/>
          <a:ext cx="2269928" cy="5960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AHMET ŞEKER</a:t>
          </a:r>
        </a:p>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YEREL YÖNETİMLER ŞUBE MÜDÜRÜ</a:t>
          </a:r>
        </a:p>
      </dsp:txBody>
      <dsp:txXfrm>
        <a:off x="166629" y="4850413"/>
        <a:ext cx="2235014" cy="561111"/>
      </dsp:txXfrm>
    </dsp:sp>
    <dsp:sp modelId="{2ADAFA52-94F2-47DB-B33F-1FAF7569492B}">
      <dsp:nvSpPr>
        <dsp:cNvPr id="0" name=""/>
        <dsp:cNvSpPr/>
      </dsp:nvSpPr>
      <dsp:spPr>
        <a:xfrm>
          <a:off x="2567085" y="2126853"/>
          <a:ext cx="2428518" cy="59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E951069F-ACEB-4EC5-8E30-558BBB832212}">
      <dsp:nvSpPr>
        <dsp:cNvPr id="0" name=""/>
        <dsp:cNvSpPr/>
      </dsp:nvSpPr>
      <dsp:spPr>
        <a:xfrm>
          <a:off x="2671377" y="2225930"/>
          <a:ext cx="2428518" cy="5960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İSA YILMAZ</a:t>
          </a:r>
        </a:p>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PROJE ve YAPIM İŞLERİ ŞUBE MÜDÜRÜ</a:t>
          </a:r>
        </a:p>
      </dsp:txBody>
      <dsp:txXfrm>
        <a:off x="2688834" y="2243387"/>
        <a:ext cx="2393604" cy="561111"/>
      </dsp:txXfrm>
    </dsp:sp>
    <dsp:sp modelId="{E0912784-58EF-4C1E-9093-EF6911D33490}">
      <dsp:nvSpPr>
        <dsp:cNvPr id="0" name=""/>
        <dsp:cNvSpPr/>
      </dsp:nvSpPr>
      <dsp:spPr>
        <a:xfrm>
          <a:off x="2554761" y="2995862"/>
          <a:ext cx="2453166" cy="59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803B9833-D791-4761-AA6A-61919E79EA78}">
      <dsp:nvSpPr>
        <dsp:cNvPr id="0" name=""/>
        <dsp:cNvSpPr/>
      </dsp:nvSpPr>
      <dsp:spPr>
        <a:xfrm>
          <a:off x="2659052" y="3094939"/>
          <a:ext cx="2453166" cy="5960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ERCAN ATEŞ</a:t>
          </a:r>
        </a:p>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İMAR ve PLANLAMA ŞUBE MÜDÜRÜ</a:t>
          </a:r>
        </a:p>
      </dsp:txBody>
      <dsp:txXfrm>
        <a:off x="2676509" y="3112396"/>
        <a:ext cx="2418252" cy="561111"/>
      </dsp:txXfrm>
    </dsp:sp>
    <dsp:sp modelId="{4E8BDD9A-B121-40DD-87C6-C57F7A5892B9}">
      <dsp:nvSpPr>
        <dsp:cNvPr id="0" name=""/>
        <dsp:cNvSpPr/>
      </dsp:nvSpPr>
      <dsp:spPr>
        <a:xfrm>
          <a:off x="2554761" y="3864871"/>
          <a:ext cx="2453166" cy="59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F3E66CB3-0C00-4950-AA26-B70E9675D1F6}">
      <dsp:nvSpPr>
        <dsp:cNvPr id="0" name=""/>
        <dsp:cNvSpPr/>
      </dsp:nvSpPr>
      <dsp:spPr>
        <a:xfrm>
          <a:off x="2659052" y="3963947"/>
          <a:ext cx="2453166" cy="5960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KEMALETTİN ASLAN</a:t>
          </a:r>
        </a:p>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YAPI DENETİMİ ve YAPI MALZEMELERİ ŞUBE MÜDÜRÜ</a:t>
          </a:r>
        </a:p>
      </dsp:txBody>
      <dsp:txXfrm>
        <a:off x="2676509" y="3981404"/>
        <a:ext cx="2418252" cy="561111"/>
      </dsp:txXfrm>
    </dsp:sp>
    <dsp:sp modelId="{BA9B0833-06B1-4866-A7B6-3F9EEC47672C}">
      <dsp:nvSpPr>
        <dsp:cNvPr id="0" name=""/>
        <dsp:cNvSpPr/>
      </dsp:nvSpPr>
      <dsp:spPr>
        <a:xfrm>
          <a:off x="5681543" y="1246812"/>
          <a:ext cx="2350884" cy="59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DF247150-FA0C-4180-8E92-AA8D71F1CBC0}">
      <dsp:nvSpPr>
        <dsp:cNvPr id="0" name=""/>
        <dsp:cNvSpPr/>
      </dsp:nvSpPr>
      <dsp:spPr>
        <a:xfrm>
          <a:off x="5785835" y="1345889"/>
          <a:ext cx="2350884" cy="5960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TURGAY YELDAN</a:t>
          </a:r>
        </a:p>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MİLLİ EMLAK MÜDÜRÜ</a:t>
          </a:r>
        </a:p>
      </dsp:txBody>
      <dsp:txXfrm>
        <a:off x="5803292" y="1363346"/>
        <a:ext cx="2315970" cy="561111"/>
      </dsp:txXfrm>
    </dsp:sp>
    <dsp:sp modelId="{36A809D7-FA38-4642-BEBA-95A71C60203C}">
      <dsp:nvSpPr>
        <dsp:cNvPr id="0" name=""/>
        <dsp:cNvSpPr/>
      </dsp:nvSpPr>
      <dsp:spPr>
        <a:xfrm>
          <a:off x="5711606" y="2172575"/>
          <a:ext cx="2294905" cy="59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7579B098-784A-4044-867D-14A8F9560949}">
      <dsp:nvSpPr>
        <dsp:cNvPr id="0" name=""/>
        <dsp:cNvSpPr/>
      </dsp:nvSpPr>
      <dsp:spPr>
        <a:xfrm>
          <a:off x="5815897" y="2271651"/>
          <a:ext cx="2294905" cy="5960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MİLLİ EMLAK MÜDÜR YARDIMCISI</a:t>
          </a:r>
        </a:p>
      </dsp:txBody>
      <dsp:txXfrm>
        <a:off x="5833354" y="2289108"/>
        <a:ext cx="2259991" cy="561111"/>
      </dsp:txXfrm>
    </dsp:sp>
    <dsp:sp modelId="{0B4BEC88-BFF1-4A6B-9AF2-019A75AF4FA3}">
      <dsp:nvSpPr>
        <dsp:cNvPr id="0" name=""/>
        <dsp:cNvSpPr/>
      </dsp:nvSpPr>
      <dsp:spPr>
        <a:xfrm>
          <a:off x="3139512" y="1263039"/>
          <a:ext cx="2350884" cy="59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574F0555-D3CB-48EE-B7BA-AD17D4F02057}">
      <dsp:nvSpPr>
        <dsp:cNvPr id="0" name=""/>
        <dsp:cNvSpPr/>
      </dsp:nvSpPr>
      <dsp:spPr>
        <a:xfrm>
          <a:off x="3243803" y="1362116"/>
          <a:ext cx="2350884" cy="5960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AYNUR AKÇAY TÜRKYILMAZ</a:t>
          </a:r>
        </a:p>
        <a:p>
          <a:pPr marL="0" lvl="0" indent="0" algn="ctr" defTabSz="466725">
            <a:lnSpc>
              <a:spcPct val="90000"/>
            </a:lnSpc>
            <a:spcBef>
              <a:spcPct val="0"/>
            </a:spcBef>
            <a:spcAft>
              <a:spcPct val="35000"/>
            </a:spcAft>
            <a:buNone/>
          </a:pPr>
          <a:r>
            <a:rPr lang="tr-TR" sz="1050" b="1" kern="1200" dirty="0">
              <a:latin typeface="Times New Roman" panose="02020603050405020304" pitchFamily="18" charset="0"/>
              <a:cs typeface="Times New Roman" panose="02020603050405020304" pitchFamily="18" charset="0"/>
            </a:rPr>
            <a:t>KENTSEL DÖNÜŞÜM ŞUBE MÜD.</a:t>
          </a:r>
        </a:p>
      </dsp:txBody>
      <dsp:txXfrm>
        <a:off x="3261260" y="1379573"/>
        <a:ext cx="2315970" cy="5611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6" name="PlaceHolder 1"/>
          <p:cNvSpPr>
            <a:spLocks noGrp="1" noRot="1" noChangeAspect="1"/>
          </p:cNvSpPr>
          <p:nvPr>
            <p:ph type="sldImg"/>
          </p:nvPr>
        </p:nvSpPr>
        <p:spPr>
          <a:xfrm>
            <a:off x="1106488" y="811213"/>
            <a:ext cx="5337175" cy="4003675"/>
          </a:xfrm>
          <a:prstGeom prst="rect">
            <a:avLst/>
          </a:prstGeom>
        </p:spPr>
        <p:txBody>
          <a:bodyPr lIns="0" tIns="0" rIns="0" bIns="0" anchor="ctr">
            <a:noAutofit/>
          </a:bodyPr>
          <a:lstStyle/>
          <a:p>
            <a:r>
              <a:rPr lang="tr-TR" sz="1800" b="0" strike="noStrike" spc="-1">
                <a:solidFill>
                  <a:srgbClr val="4D5B6B"/>
                </a:solidFill>
                <a:latin typeface="Calibri"/>
              </a:rPr>
              <a:t>Slaytı taşımak için tıklayın</a:t>
            </a:r>
          </a:p>
        </p:txBody>
      </p:sp>
      <p:sp>
        <p:nvSpPr>
          <p:cNvPr id="187" name="PlaceHolder 2"/>
          <p:cNvSpPr>
            <a:spLocks noGrp="1"/>
          </p:cNvSpPr>
          <p:nvPr>
            <p:ph type="body"/>
          </p:nvPr>
        </p:nvSpPr>
        <p:spPr>
          <a:xfrm>
            <a:off x="755119" y="5071221"/>
            <a:ext cx="6040586" cy="4804124"/>
          </a:xfrm>
          <a:prstGeom prst="rect">
            <a:avLst/>
          </a:prstGeom>
        </p:spPr>
        <p:txBody>
          <a:bodyPr lIns="0" tIns="0" rIns="0" bIns="0">
            <a:noAutofit/>
          </a:bodyPr>
          <a:lstStyle/>
          <a:p>
            <a:r>
              <a:rPr lang="tr-TR" sz="2000" b="0" strike="noStrike" spc="-1">
                <a:latin typeface="Arial"/>
              </a:rPr>
              <a:t>Notların biçimini düzenlemek için tıklayın</a:t>
            </a:r>
          </a:p>
        </p:txBody>
      </p:sp>
      <p:sp>
        <p:nvSpPr>
          <p:cNvPr id="188" name="PlaceHolder 3"/>
          <p:cNvSpPr>
            <a:spLocks noGrp="1"/>
          </p:cNvSpPr>
          <p:nvPr>
            <p:ph type="hdr"/>
          </p:nvPr>
        </p:nvSpPr>
        <p:spPr>
          <a:xfrm>
            <a:off x="1" y="0"/>
            <a:ext cx="3276853" cy="533471"/>
          </a:xfrm>
          <a:prstGeom prst="rect">
            <a:avLst/>
          </a:prstGeom>
        </p:spPr>
        <p:txBody>
          <a:bodyPr lIns="0" tIns="0" rIns="0" bIns="0">
            <a:noAutofit/>
          </a:bodyPr>
          <a:lstStyle/>
          <a:p>
            <a:r>
              <a:rPr lang="tr-TR" sz="1400" b="0" strike="noStrike" spc="-1">
                <a:latin typeface="Times New Roman"/>
              </a:rPr>
              <a:t>&lt;header&gt;</a:t>
            </a:r>
          </a:p>
        </p:txBody>
      </p:sp>
      <p:sp>
        <p:nvSpPr>
          <p:cNvPr id="189" name="PlaceHolder 4"/>
          <p:cNvSpPr>
            <a:spLocks noGrp="1"/>
          </p:cNvSpPr>
          <p:nvPr>
            <p:ph type="dt"/>
          </p:nvPr>
        </p:nvSpPr>
        <p:spPr>
          <a:xfrm>
            <a:off x="4273969" y="0"/>
            <a:ext cx="3276853" cy="533471"/>
          </a:xfrm>
          <a:prstGeom prst="rect">
            <a:avLst/>
          </a:prstGeom>
        </p:spPr>
        <p:txBody>
          <a:bodyPr lIns="0" tIns="0" rIns="0" bIns="0">
            <a:noAutofit/>
          </a:bodyPr>
          <a:lstStyle/>
          <a:p>
            <a:pPr algn="r"/>
            <a:r>
              <a:rPr lang="tr-TR" sz="1400" b="0" strike="noStrike" spc="-1">
                <a:latin typeface="Times New Roman"/>
              </a:rPr>
              <a:t>&lt;date/time&gt;</a:t>
            </a:r>
          </a:p>
        </p:txBody>
      </p:sp>
      <p:sp>
        <p:nvSpPr>
          <p:cNvPr id="190" name="PlaceHolder 5"/>
          <p:cNvSpPr>
            <a:spLocks noGrp="1"/>
          </p:cNvSpPr>
          <p:nvPr>
            <p:ph type="ftr"/>
          </p:nvPr>
        </p:nvSpPr>
        <p:spPr>
          <a:xfrm>
            <a:off x="1" y="10142799"/>
            <a:ext cx="3276853" cy="533471"/>
          </a:xfrm>
          <a:prstGeom prst="rect">
            <a:avLst/>
          </a:prstGeom>
        </p:spPr>
        <p:txBody>
          <a:bodyPr lIns="0" tIns="0" rIns="0" bIns="0" anchor="b">
            <a:noAutofit/>
          </a:bodyPr>
          <a:lstStyle/>
          <a:p>
            <a:r>
              <a:rPr lang="tr-TR" sz="1400" b="0" strike="noStrike" spc="-1">
                <a:latin typeface="Times New Roman"/>
              </a:rPr>
              <a:t>&lt;footer&gt;</a:t>
            </a:r>
          </a:p>
        </p:txBody>
      </p:sp>
      <p:sp>
        <p:nvSpPr>
          <p:cNvPr id="191" name="PlaceHolder 6"/>
          <p:cNvSpPr>
            <a:spLocks noGrp="1"/>
          </p:cNvSpPr>
          <p:nvPr>
            <p:ph type="sldNum"/>
          </p:nvPr>
        </p:nvSpPr>
        <p:spPr>
          <a:xfrm>
            <a:off x="4273969" y="10142799"/>
            <a:ext cx="3276853" cy="533471"/>
          </a:xfrm>
          <a:prstGeom prst="rect">
            <a:avLst/>
          </a:prstGeom>
        </p:spPr>
        <p:txBody>
          <a:bodyPr lIns="0" tIns="0" rIns="0" bIns="0" anchor="b">
            <a:noAutofit/>
          </a:bodyPr>
          <a:lstStyle/>
          <a:p>
            <a:pPr algn="r"/>
            <a:fld id="{E59B8DB6-5EF4-4546-ACE9-5606D0E74293}" type="slidenum">
              <a:rPr lang="tr-TR" sz="1400" b="0" strike="noStrike" spc="-1">
                <a:latin typeface="Times New Roman"/>
              </a:rPr>
              <a:t>‹#›</a:t>
            </a:fld>
            <a:endParaRPr lang="tr-T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PlaceHolder 1"/>
          <p:cNvSpPr>
            <a:spLocks noGrp="1" noRot="1" noChangeAspect="1"/>
          </p:cNvSpPr>
          <p:nvPr>
            <p:ph type="sldImg"/>
          </p:nvPr>
        </p:nvSpPr>
        <p:spPr>
          <a:xfrm>
            <a:off x="917575" y="742950"/>
            <a:ext cx="4962525" cy="3722688"/>
          </a:xfrm>
          <a:prstGeom prst="rect">
            <a:avLst/>
          </a:prstGeom>
        </p:spPr>
      </p:sp>
      <p:sp>
        <p:nvSpPr>
          <p:cNvPr id="507" name="PlaceHolder 2"/>
          <p:cNvSpPr>
            <a:spLocks noGrp="1"/>
          </p:cNvSpPr>
          <p:nvPr>
            <p:ph type="body"/>
          </p:nvPr>
        </p:nvSpPr>
        <p:spPr>
          <a:xfrm>
            <a:off x="679967" y="4714614"/>
            <a:ext cx="5437570" cy="4465491"/>
          </a:xfrm>
          <a:prstGeom prst="rect">
            <a:avLst/>
          </a:prstGeom>
        </p:spPr>
        <p:txBody>
          <a:bodyPr lIns="91387" rIns="91387">
            <a:noAutofit/>
          </a:bodyPr>
          <a:lstStyle/>
          <a:p>
            <a:endParaRPr lang="tr-TR" sz="2000" spc="-1">
              <a:latin typeface="Arial"/>
            </a:endParaRPr>
          </a:p>
        </p:txBody>
      </p:sp>
      <p:sp>
        <p:nvSpPr>
          <p:cNvPr id="508" name="TextShape 3"/>
          <p:cNvSpPr txBox="1"/>
          <p:nvPr/>
        </p:nvSpPr>
        <p:spPr>
          <a:xfrm>
            <a:off x="3849664" y="9427429"/>
            <a:ext cx="2946040" cy="495727"/>
          </a:xfrm>
          <a:prstGeom prst="rect">
            <a:avLst/>
          </a:prstGeom>
          <a:noFill/>
          <a:ln w="0">
            <a:noFill/>
          </a:ln>
        </p:spPr>
        <p:txBody>
          <a:bodyPr lIns="91387" tIns="45514" rIns="91387" bIns="45514" anchor="b">
            <a:noAutofit/>
          </a:bodyPr>
          <a:lstStyle/>
          <a:p>
            <a:pPr algn="r">
              <a:lnSpc>
                <a:spcPct val="100000"/>
              </a:lnSpc>
            </a:pPr>
            <a:fld id="{46BDF5B4-10A4-4DBE-A0B8-8EEC86678C3C}" type="slidenum">
              <a:rPr lang="tr-TR" sz="1200" spc="-1">
                <a:solidFill>
                  <a:srgbClr val="000000"/>
                </a:solidFill>
              </a:rPr>
              <a:t>11</a:t>
            </a:fld>
            <a:endParaRPr lang="tr-TR" sz="1200"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PlaceHolder 1"/>
          <p:cNvSpPr>
            <a:spLocks noGrp="1" noRot="1" noChangeAspect="1"/>
          </p:cNvSpPr>
          <p:nvPr>
            <p:ph type="sldImg"/>
          </p:nvPr>
        </p:nvSpPr>
        <p:spPr>
          <a:xfrm>
            <a:off x="917575" y="742950"/>
            <a:ext cx="4962525" cy="3722688"/>
          </a:xfrm>
          <a:prstGeom prst="rect">
            <a:avLst/>
          </a:prstGeom>
        </p:spPr>
      </p:sp>
      <p:sp>
        <p:nvSpPr>
          <p:cNvPr id="510" name="PlaceHolder 2"/>
          <p:cNvSpPr>
            <a:spLocks noGrp="1"/>
          </p:cNvSpPr>
          <p:nvPr>
            <p:ph type="body"/>
          </p:nvPr>
        </p:nvSpPr>
        <p:spPr>
          <a:xfrm>
            <a:off x="679967" y="4714614"/>
            <a:ext cx="5437570" cy="4465491"/>
          </a:xfrm>
          <a:prstGeom prst="rect">
            <a:avLst/>
          </a:prstGeom>
        </p:spPr>
        <p:txBody>
          <a:bodyPr lIns="91387" rIns="91387">
            <a:noAutofit/>
          </a:bodyPr>
          <a:lstStyle/>
          <a:p>
            <a:endParaRPr lang="tr-TR" sz="2000" spc="-1">
              <a:latin typeface="Arial"/>
            </a:endParaRPr>
          </a:p>
        </p:txBody>
      </p:sp>
      <p:sp>
        <p:nvSpPr>
          <p:cNvPr id="511" name="TextShape 3"/>
          <p:cNvSpPr txBox="1"/>
          <p:nvPr/>
        </p:nvSpPr>
        <p:spPr>
          <a:xfrm>
            <a:off x="3849664" y="9427429"/>
            <a:ext cx="2946040" cy="495727"/>
          </a:xfrm>
          <a:prstGeom prst="rect">
            <a:avLst/>
          </a:prstGeom>
          <a:noFill/>
          <a:ln w="0">
            <a:noFill/>
          </a:ln>
        </p:spPr>
        <p:txBody>
          <a:bodyPr lIns="91387" tIns="45514" rIns="91387" bIns="45514" anchor="b">
            <a:noAutofit/>
          </a:bodyPr>
          <a:lstStyle/>
          <a:p>
            <a:pPr algn="r">
              <a:lnSpc>
                <a:spcPct val="100000"/>
              </a:lnSpc>
            </a:pPr>
            <a:fld id="{6361E772-3651-4522-B4CF-E02851B01C60}" type="slidenum">
              <a:rPr lang="tr-TR" sz="1200" spc="-1">
                <a:solidFill>
                  <a:srgbClr val="000000"/>
                </a:solidFill>
              </a:rPr>
              <a:t>12</a:t>
            </a:fld>
            <a:endParaRPr lang="tr-TR" sz="1200"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PlaceHolder 1"/>
          <p:cNvSpPr>
            <a:spLocks noGrp="1" noRot="1" noChangeAspect="1"/>
          </p:cNvSpPr>
          <p:nvPr>
            <p:ph type="sldImg"/>
          </p:nvPr>
        </p:nvSpPr>
        <p:spPr>
          <a:xfrm>
            <a:off x="917575" y="742950"/>
            <a:ext cx="4962525" cy="3722688"/>
          </a:xfrm>
          <a:prstGeom prst="rect">
            <a:avLst/>
          </a:prstGeom>
        </p:spPr>
      </p:sp>
      <p:sp>
        <p:nvSpPr>
          <p:cNvPr id="516" name="PlaceHolder 2"/>
          <p:cNvSpPr>
            <a:spLocks noGrp="1"/>
          </p:cNvSpPr>
          <p:nvPr>
            <p:ph type="body"/>
          </p:nvPr>
        </p:nvSpPr>
        <p:spPr>
          <a:xfrm>
            <a:off x="679967" y="4714614"/>
            <a:ext cx="5437570" cy="4465491"/>
          </a:xfrm>
          <a:prstGeom prst="rect">
            <a:avLst/>
          </a:prstGeom>
        </p:spPr>
        <p:txBody>
          <a:bodyPr lIns="91387" rIns="91387">
            <a:noAutofit/>
          </a:bodyPr>
          <a:lstStyle/>
          <a:p>
            <a:endParaRPr lang="tr-TR" sz="2000" spc="-1">
              <a:latin typeface="Arial"/>
            </a:endParaRPr>
          </a:p>
        </p:txBody>
      </p:sp>
      <p:sp>
        <p:nvSpPr>
          <p:cNvPr id="517" name="TextShape 3"/>
          <p:cNvSpPr txBox="1"/>
          <p:nvPr/>
        </p:nvSpPr>
        <p:spPr>
          <a:xfrm>
            <a:off x="3849664" y="9427429"/>
            <a:ext cx="2946040" cy="495727"/>
          </a:xfrm>
          <a:prstGeom prst="rect">
            <a:avLst/>
          </a:prstGeom>
          <a:noFill/>
          <a:ln w="0">
            <a:noFill/>
          </a:ln>
        </p:spPr>
        <p:txBody>
          <a:bodyPr lIns="91387" tIns="45514" rIns="91387" bIns="45514" anchor="b">
            <a:noAutofit/>
          </a:bodyPr>
          <a:lstStyle/>
          <a:p>
            <a:pPr algn="r">
              <a:lnSpc>
                <a:spcPct val="100000"/>
              </a:lnSpc>
            </a:pPr>
            <a:fld id="{0D729EA7-18B7-4BC1-82A1-F13AE01AAF68}" type="slidenum">
              <a:rPr lang="tr-TR" sz="1200" spc="-1">
                <a:solidFill>
                  <a:srgbClr val="000000"/>
                </a:solidFill>
              </a:rPr>
              <a:t>28</a:t>
            </a:fld>
            <a:endParaRPr lang="tr-TR" sz="1200" spc="-1">
              <a:latin typeface="Times New Roman"/>
            </a:endParaRPr>
          </a:p>
        </p:txBody>
      </p:sp>
    </p:spTree>
    <p:extLst>
      <p:ext uri="{BB962C8B-B14F-4D97-AF65-F5344CB8AC3E}">
        <p14:creationId xmlns:p14="http://schemas.microsoft.com/office/powerpoint/2010/main" val="152452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PlaceHolder 1"/>
          <p:cNvSpPr>
            <a:spLocks noGrp="1" noRot="1" noChangeAspect="1"/>
          </p:cNvSpPr>
          <p:nvPr>
            <p:ph type="sldImg"/>
          </p:nvPr>
        </p:nvSpPr>
        <p:spPr>
          <a:xfrm>
            <a:off x="917575" y="742950"/>
            <a:ext cx="4962525" cy="3722688"/>
          </a:xfrm>
          <a:prstGeom prst="rect">
            <a:avLst/>
          </a:prstGeom>
        </p:spPr>
      </p:sp>
      <p:sp>
        <p:nvSpPr>
          <p:cNvPr id="519" name="PlaceHolder 2"/>
          <p:cNvSpPr>
            <a:spLocks noGrp="1"/>
          </p:cNvSpPr>
          <p:nvPr>
            <p:ph type="body"/>
          </p:nvPr>
        </p:nvSpPr>
        <p:spPr>
          <a:xfrm>
            <a:off x="679967" y="4714614"/>
            <a:ext cx="5437570" cy="4465491"/>
          </a:xfrm>
          <a:prstGeom prst="rect">
            <a:avLst/>
          </a:prstGeom>
        </p:spPr>
        <p:txBody>
          <a:bodyPr lIns="91387" rIns="91387">
            <a:noAutofit/>
          </a:bodyPr>
          <a:lstStyle/>
          <a:p>
            <a:endParaRPr lang="tr-TR" sz="2000" spc="-1">
              <a:latin typeface="Arial"/>
            </a:endParaRPr>
          </a:p>
        </p:txBody>
      </p:sp>
      <p:sp>
        <p:nvSpPr>
          <p:cNvPr id="520" name="TextShape 3"/>
          <p:cNvSpPr txBox="1"/>
          <p:nvPr/>
        </p:nvSpPr>
        <p:spPr>
          <a:xfrm>
            <a:off x="3849664" y="9427429"/>
            <a:ext cx="2946040" cy="495727"/>
          </a:xfrm>
          <a:prstGeom prst="rect">
            <a:avLst/>
          </a:prstGeom>
          <a:noFill/>
          <a:ln w="0">
            <a:noFill/>
          </a:ln>
        </p:spPr>
        <p:txBody>
          <a:bodyPr lIns="91387" tIns="45514" rIns="91387" bIns="45514" anchor="b">
            <a:noAutofit/>
          </a:bodyPr>
          <a:lstStyle/>
          <a:p>
            <a:pPr algn="r">
              <a:lnSpc>
                <a:spcPct val="100000"/>
              </a:lnSpc>
            </a:pPr>
            <a:fld id="{25EB42A7-1F3B-4663-8EC4-A660FC456552}" type="slidenum">
              <a:rPr lang="tr-TR" sz="1200" spc="-1">
                <a:solidFill>
                  <a:srgbClr val="000000"/>
                </a:solidFill>
              </a:rPr>
              <a:t>29</a:t>
            </a:fld>
            <a:endParaRPr lang="tr-TR" sz="1200" spc="-1">
              <a:latin typeface="Times New Roman"/>
            </a:endParaRPr>
          </a:p>
        </p:txBody>
      </p:sp>
    </p:spTree>
    <p:extLst>
      <p:ext uri="{BB962C8B-B14F-4D97-AF65-F5344CB8AC3E}">
        <p14:creationId xmlns:p14="http://schemas.microsoft.com/office/powerpoint/2010/main" val="407516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PlaceHolder 1"/>
          <p:cNvSpPr>
            <a:spLocks noGrp="1" noRot="1" noChangeAspect="1"/>
          </p:cNvSpPr>
          <p:nvPr>
            <p:ph type="sldImg"/>
          </p:nvPr>
        </p:nvSpPr>
        <p:spPr>
          <a:xfrm>
            <a:off x="917575" y="742950"/>
            <a:ext cx="4962525" cy="3722688"/>
          </a:xfrm>
          <a:prstGeom prst="rect">
            <a:avLst/>
          </a:prstGeom>
        </p:spPr>
      </p:sp>
      <p:sp>
        <p:nvSpPr>
          <p:cNvPr id="519" name="PlaceHolder 2"/>
          <p:cNvSpPr>
            <a:spLocks noGrp="1"/>
          </p:cNvSpPr>
          <p:nvPr>
            <p:ph type="body"/>
          </p:nvPr>
        </p:nvSpPr>
        <p:spPr>
          <a:xfrm>
            <a:off x="679967" y="4714614"/>
            <a:ext cx="5437570" cy="4465491"/>
          </a:xfrm>
          <a:prstGeom prst="rect">
            <a:avLst/>
          </a:prstGeom>
        </p:spPr>
        <p:txBody>
          <a:bodyPr lIns="91387" rIns="91387">
            <a:noAutofit/>
          </a:bodyPr>
          <a:lstStyle/>
          <a:p>
            <a:endParaRPr lang="tr-TR" sz="2000" spc="-1">
              <a:latin typeface="Arial"/>
            </a:endParaRPr>
          </a:p>
        </p:txBody>
      </p:sp>
      <p:sp>
        <p:nvSpPr>
          <p:cNvPr id="520" name="TextShape 3"/>
          <p:cNvSpPr txBox="1"/>
          <p:nvPr/>
        </p:nvSpPr>
        <p:spPr>
          <a:xfrm>
            <a:off x="3849664" y="9427429"/>
            <a:ext cx="2946040" cy="495727"/>
          </a:xfrm>
          <a:prstGeom prst="rect">
            <a:avLst/>
          </a:prstGeom>
          <a:noFill/>
          <a:ln w="0">
            <a:noFill/>
          </a:ln>
        </p:spPr>
        <p:txBody>
          <a:bodyPr lIns="91387" tIns="45514" rIns="91387" bIns="45514" anchor="b">
            <a:noAutofit/>
          </a:bodyPr>
          <a:lstStyle/>
          <a:p>
            <a:pPr algn="r">
              <a:lnSpc>
                <a:spcPct val="100000"/>
              </a:lnSpc>
            </a:pPr>
            <a:fld id="{25EB42A7-1F3B-4663-8EC4-A660FC456552}" type="slidenum">
              <a:rPr lang="tr-TR" sz="1200" spc="-1">
                <a:solidFill>
                  <a:srgbClr val="000000"/>
                </a:solidFill>
              </a:rPr>
              <a:t>30</a:t>
            </a:fld>
            <a:endParaRPr lang="tr-TR" sz="1200" spc="-1">
              <a:latin typeface="Times New Roman"/>
            </a:endParaRPr>
          </a:p>
        </p:txBody>
      </p:sp>
    </p:spTree>
    <p:extLst>
      <p:ext uri="{BB962C8B-B14F-4D97-AF65-F5344CB8AC3E}">
        <p14:creationId xmlns:p14="http://schemas.microsoft.com/office/powerpoint/2010/main" val="191405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algn="r"/>
            <a:fld id="{E59B8DB6-5EF4-4546-ACE9-5606D0E74293}" type="slidenum">
              <a:rPr lang="tr-TR" sz="1400" b="0" strike="noStrike" spc="-1" smtClean="0">
                <a:latin typeface="Times New Roman"/>
              </a:rPr>
              <a:t>39</a:t>
            </a:fld>
            <a:endParaRPr lang="tr-TR" sz="1400" b="0" strike="noStrike" spc="-1">
              <a:latin typeface="Times New Roman"/>
            </a:endParaRPr>
          </a:p>
        </p:txBody>
      </p:sp>
    </p:spTree>
    <p:extLst>
      <p:ext uri="{BB962C8B-B14F-4D97-AF65-F5344CB8AC3E}">
        <p14:creationId xmlns:p14="http://schemas.microsoft.com/office/powerpoint/2010/main" val="159035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algn="r"/>
            <a:fld id="{E59B8DB6-5EF4-4546-ACE9-5606D0E74293}" type="slidenum">
              <a:rPr lang="tr-TR" sz="1400" b="0" strike="noStrike" spc="-1" smtClean="0">
                <a:latin typeface="Times New Roman"/>
              </a:rPr>
              <a:t>43</a:t>
            </a:fld>
            <a:endParaRPr lang="tr-TR" sz="1400" b="0" strike="noStrike" spc="-1">
              <a:latin typeface="Times New Roman"/>
            </a:endParaRPr>
          </a:p>
        </p:txBody>
      </p:sp>
    </p:spTree>
    <p:extLst>
      <p:ext uri="{BB962C8B-B14F-4D97-AF65-F5344CB8AC3E}">
        <p14:creationId xmlns:p14="http://schemas.microsoft.com/office/powerpoint/2010/main" val="347568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35" name="PlaceHolder 2"/>
          <p:cNvSpPr>
            <a:spLocks noGrp="1"/>
          </p:cNvSpPr>
          <p:nvPr>
            <p:ph type="body"/>
          </p:nvPr>
        </p:nvSpPr>
        <p:spPr>
          <a:xfrm>
            <a:off x="1219320" y="838080"/>
            <a:ext cx="74671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36" name="PlaceHolder 3"/>
          <p:cNvSpPr>
            <a:spLocks noGrp="1"/>
          </p:cNvSpPr>
          <p:nvPr>
            <p:ph type="body"/>
          </p:nvPr>
        </p:nvSpPr>
        <p:spPr>
          <a:xfrm>
            <a:off x="1219320" y="3146400"/>
            <a:ext cx="74671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38" name="PlaceHolder 2"/>
          <p:cNvSpPr>
            <a:spLocks noGrp="1"/>
          </p:cNvSpPr>
          <p:nvPr>
            <p:ph type="body"/>
          </p:nvPr>
        </p:nvSpPr>
        <p:spPr>
          <a:xfrm>
            <a:off x="1219320" y="83808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39" name="PlaceHolder 3"/>
          <p:cNvSpPr>
            <a:spLocks noGrp="1"/>
          </p:cNvSpPr>
          <p:nvPr>
            <p:ph type="body"/>
          </p:nvPr>
        </p:nvSpPr>
        <p:spPr>
          <a:xfrm>
            <a:off x="5045760" y="83808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40" name="PlaceHolder 4"/>
          <p:cNvSpPr>
            <a:spLocks noGrp="1"/>
          </p:cNvSpPr>
          <p:nvPr>
            <p:ph type="body"/>
          </p:nvPr>
        </p:nvSpPr>
        <p:spPr>
          <a:xfrm>
            <a:off x="1219320" y="314640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41" name="PlaceHolder 5"/>
          <p:cNvSpPr>
            <a:spLocks noGrp="1"/>
          </p:cNvSpPr>
          <p:nvPr>
            <p:ph type="body"/>
          </p:nvPr>
        </p:nvSpPr>
        <p:spPr>
          <a:xfrm>
            <a:off x="5045760" y="314640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43" name="PlaceHolder 2"/>
          <p:cNvSpPr>
            <a:spLocks noGrp="1"/>
          </p:cNvSpPr>
          <p:nvPr>
            <p:ph type="body"/>
          </p:nvPr>
        </p:nvSpPr>
        <p:spPr>
          <a:xfrm>
            <a:off x="1219320" y="838080"/>
            <a:ext cx="240408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44" name="PlaceHolder 3"/>
          <p:cNvSpPr>
            <a:spLocks noGrp="1"/>
          </p:cNvSpPr>
          <p:nvPr>
            <p:ph type="body"/>
          </p:nvPr>
        </p:nvSpPr>
        <p:spPr>
          <a:xfrm>
            <a:off x="3744000" y="838080"/>
            <a:ext cx="240408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45" name="PlaceHolder 4"/>
          <p:cNvSpPr>
            <a:spLocks noGrp="1"/>
          </p:cNvSpPr>
          <p:nvPr>
            <p:ph type="body"/>
          </p:nvPr>
        </p:nvSpPr>
        <p:spPr>
          <a:xfrm>
            <a:off x="6268680" y="838080"/>
            <a:ext cx="240408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46" name="PlaceHolder 5"/>
          <p:cNvSpPr>
            <a:spLocks noGrp="1"/>
          </p:cNvSpPr>
          <p:nvPr>
            <p:ph type="body"/>
          </p:nvPr>
        </p:nvSpPr>
        <p:spPr>
          <a:xfrm>
            <a:off x="1219320" y="3146400"/>
            <a:ext cx="240408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47" name="PlaceHolder 6"/>
          <p:cNvSpPr>
            <a:spLocks noGrp="1"/>
          </p:cNvSpPr>
          <p:nvPr>
            <p:ph type="body"/>
          </p:nvPr>
        </p:nvSpPr>
        <p:spPr>
          <a:xfrm>
            <a:off x="3744000" y="3146400"/>
            <a:ext cx="240408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48" name="PlaceHolder 7"/>
          <p:cNvSpPr>
            <a:spLocks noGrp="1"/>
          </p:cNvSpPr>
          <p:nvPr>
            <p:ph type="body"/>
          </p:nvPr>
        </p:nvSpPr>
        <p:spPr>
          <a:xfrm>
            <a:off x="6268680" y="3146400"/>
            <a:ext cx="2404080" cy="2107800"/>
          </a:xfrm>
          <a:prstGeom prst="rect">
            <a:avLst/>
          </a:prstGeom>
        </p:spPr>
        <p:txBody>
          <a:bodyPr lIns="0" tIns="0" rIns="0" bIns="0">
            <a:normAutofit/>
          </a:bodyPr>
          <a:lstStyle/>
          <a:p>
            <a:endParaRPr lang="tr-TR" sz="2800" b="0" strike="noStrike" spc="-1">
              <a:solidFill>
                <a:srgbClr val="675D59"/>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Başlık Slaydı">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tr-TR"/>
              <a:t>Asıl başlık stili için tıklatın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3E2308C5-D69B-4297-8B14-6CADB1AA5D90}" type="datetime1">
              <a:rPr lang="tr-TR" smtClean="0"/>
              <a:t>13.03.2026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E99D2741-4579-4BBB-80E5-276BD13372E8}" type="slidenum">
              <a:rPr lang="tr-TR" smtClean="0"/>
              <a:t>‹#›</a:t>
            </a:fld>
            <a:endParaRPr lang="tr-TR" dirty="0"/>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66829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6"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107" name="PlaceHolder 2"/>
          <p:cNvSpPr>
            <a:spLocks noGrp="1"/>
          </p:cNvSpPr>
          <p:nvPr>
            <p:ph type="subTitle"/>
          </p:nvPr>
        </p:nvSpPr>
        <p:spPr>
          <a:xfrm>
            <a:off x="1219320" y="838080"/>
            <a:ext cx="7467120" cy="441936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109" name="PlaceHolder 2"/>
          <p:cNvSpPr>
            <a:spLocks noGrp="1"/>
          </p:cNvSpPr>
          <p:nvPr>
            <p:ph type="body"/>
          </p:nvPr>
        </p:nvSpPr>
        <p:spPr>
          <a:xfrm>
            <a:off x="1219320" y="838080"/>
            <a:ext cx="7467120" cy="4419360"/>
          </a:xfrm>
          <a:prstGeom prst="rect">
            <a:avLst/>
          </a:prstGeom>
        </p:spPr>
        <p:txBody>
          <a:bodyPr lIns="0" tIns="0" rIns="0" bIns="0">
            <a:normAutofit/>
          </a:bodyPr>
          <a:lstStyle/>
          <a:p>
            <a:endParaRPr lang="tr-TR" sz="2800" b="0" strike="noStrike" spc="-1">
              <a:solidFill>
                <a:srgbClr val="675D59"/>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111" name="PlaceHolder 2"/>
          <p:cNvSpPr>
            <a:spLocks noGrp="1"/>
          </p:cNvSpPr>
          <p:nvPr>
            <p:ph type="body"/>
          </p:nvPr>
        </p:nvSpPr>
        <p:spPr>
          <a:xfrm>
            <a:off x="1219320" y="838080"/>
            <a:ext cx="3643920" cy="441936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12" name="PlaceHolder 3"/>
          <p:cNvSpPr>
            <a:spLocks noGrp="1"/>
          </p:cNvSpPr>
          <p:nvPr>
            <p:ph type="body"/>
          </p:nvPr>
        </p:nvSpPr>
        <p:spPr>
          <a:xfrm>
            <a:off x="5045760" y="838080"/>
            <a:ext cx="3643920" cy="4419360"/>
          </a:xfrm>
          <a:prstGeom prst="rect">
            <a:avLst/>
          </a:prstGeom>
        </p:spPr>
        <p:txBody>
          <a:bodyPr lIns="0" tIns="0" rIns="0" bIns="0">
            <a:normAutofit/>
          </a:bodyPr>
          <a:lstStyle/>
          <a:p>
            <a:endParaRPr lang="tr-TR" sz="2800" b="0" strike="noStrike" spc="-1">
              <a:solidFill>
                <a:srgbClr val="675D59"/>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3"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4" name="PlaceHolder 1"/>
          <p:cNvSpPr>
            <a:spLocks noGrp="1"/>
          </p:cNvSpPr>
          <p:nvPr>
            <p:ph type="subTitle"/>
          </p:nvPr>
        </p:nvSpPr>
        <p:spPr>
          <a:xfrm>
            <a:off x="1219320" y="5257800"/>
            <a:ext cx="7238520" cy="529776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14" name="PlaceHolder 2"/>
          <p:cNvSpPr>
            <a:spLocks noGrp="1"/>
          </p:cNvSpPr>
          <p:nvPr>
            <p:ph type="subTitle"/>
          </p:nvPr>
        </p:nvSpPr>
        <p:spPr>
          <a:xfrm>
            <a:off x="1219320" y="838080"/>
            <a:ext cx="7467120" cy="441936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116" name="PlaceHolder 2"/>
          <p:cNvSpPr>
            <a:spLocks noGrp="1"/>
          </p:cNvSpPr>
          <p:nvPr>
            <p:ph type="body"/>
          </p:nvPr>
        </p:nvSpPr>
        <p:spPr>
          <a:xfrm>
            <a:off x="1219320" y="83808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17" name="PlaceHolder 3"/>
          <p:cNvSpPr>
            <a:spLocks noGrp="1"/>
          </p:cNvSpPr>
          <p:nvPr>
            <p:ph type="body"/>
          </p:nvPr>
        </p:nvSpPr>
        <p:spPr>
          <a:xfrm>
            <a:off x="5045760" y="838080"/>
            <a:ext cx="3643920" cy="441936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18" name="PlaceHolder 4"/>
          <p:cNvSpPr>
            <a:spLocks noGrp="1"/>
          </p:cNvSpPr>
          <p:nvPr>
            <p:ph type="body"/>
          </p:nvPr>
        </p:nvSpPr>
        <p:spPr>
          <a:xfrm>
            <a:off x="1219320" y="314640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120" name="PlaceHolder 2"/>
          <p:cNvSpPr>
            <a:spLocks noGrp="1"/>
          </p:cNvSpPr>
          <p:nvPr>
            <p:ph type="body"/>
          </p:nvPr>
        </p:nvSpPr>
        <p:spPr>
          <a:xfrm>
            <a:off x="1219320" y="838080"/>
            <a:ext cx="3643920" cy="441936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21" name="PlaceHolder 3"/>
          <p:cNvSpPr>
            <a:spLocks noGrp="1"/>
          </p:cNvSpPr>
          <p:nvPr>
            <p:ph type="body"/>
          </p:nvPr>
        </p:nvSpPr>
        <p:spPr>
          <a:xfrm>
            <a:off x="5045760" y="83808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22" name="PlaceHolder 4"/>
          <p:cNvSpPr>
            <a:spLocks noGrp="1"/>
          </p:cNvSpPr>
          <p:nvPr>
            <p:ph type="body"/>
          </p:nvPr>
        </p:nvSpPr>
        <p:spPr>
          <a:xfrm>
            <a:off x="5045760" y="314640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124" name="PlaceHolder 2"/>
          <p:cNvSpPr>
            <a:spLocks noGrp="1"/>
          </p:cNvSpPr>
          <p:nvPr>
            <p:ph type="body"/>
          </p:nvPr>
        </p:nvSpPr>
        <p:spPr>
          <a:xfrm>
            <a:off x="1219320" y="83808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25" name="PlaceHolder 3"/>
          <p:cNvSpPr>
            <a:spLocks noGrp="1"/>
          </p:cNvSpPr>
          <p:nvPr>
            <p:ph type="body"/>
          </p:nvPr>
        </p:nvSpPr>
        <p:spPr>
          <a:xfrm>
            <a:off x="5045760" y="83808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26" name="PlaceHolder 4"/>
          <p:cNvSpPr>
            <a:spLocks noGrp="1"/>
          </p:cNvSpPr>
          <p:nvPr>
            <p:ph type="body"/>
          </p:nvPr>
        </p:nvSpPr>
        <p:spPr>
          <a:xfrm>
            <a:off x="1219320" y="3146400"/>
            <a:ext cx="74671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128" name="PlaceHolder 2"/>
          <p:cNvSpPr>
            <a:spLocks noGrp="1"/>
          </p:cNvSpPr>
          <p:nvPr>
            <p:ph type="body"/>
          </p:nvPr>
        </p:nvSpPr>
        <p:spPr>
          <a:xfrm>
            <a:off x="1219320" y="838080"/>
            <a:ext cx="74671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29" name="PlaceHolder 3"/>
          <p:cNvSpPr>
            <a:spLocks noGrp="1"/>
          </p:cNvSpPr>
          <p:nvPr>
            <p:ph type="body"/>
          </p:nvPr>
        </p:nvSpPr>
        <p:spPr>
          <a:xfrm>
            <a:off x="1219320" y="3146400"/>
            <a:ext cx="74671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131" name="PlaceHolder 2"/>
          <p:cNvSpPr>
            <a:spLocks noGrp="1"/>
          </p:cNvSpPr>
          <p:nvPr>
            <p:ph type="body"/>
          </p:nvPr>
        </p:nvSpPr>
        <p:spPr>
          <a:xfrm>
            <a:off x="1219320" y="83808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32" name="PlaceHolder 3"/>
          <p:cNvSpPr>
            <a:spLocks noGrp="1"/>
          </p:cNvSpPr>
          <p:nvPr>
            <p:ph type="body"/>
          </p:nvPr>
        </p:nvSpPr>
        <p:spPr>
          <a:xfrm>
            <a:off x="5045760" y="83808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33" name="PlaceHolder 4"/>
          <p:cNvSpPr>
            <a:spLocks noGrp="1"/>
          </p:cNvSpPr>
          <p:nvPr>
            <p:ph type="body"/>
          </p:nvPr>
        </p:nvSpPr>
        <p:spPr>
          <a:xfrm>
            <a:off x="1219320" y="314640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34" name="PlaceHolder 5"/>
          <p:cNvSpPr>
            <a:spLocks noGrp="1"/>
          </p:cNvSpPr>
          <p:nvPr>
            <p:ph type="body"/>
          </p:nvPr>
        </p:nvSpPr>
        <p:spPr>
          <a:xfrm>
            <a:off x="5045760" y="314640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136" name="PlaceHolder 2"/>
          <p:cNvSpPr>
            <a:spLocks noGrp="1"/>
          </p:cNvSpPr>
          <p:nvPr>
            <p:ph type="body"/>
          </p:nvPr>
        </p:nvSpPr>
        <p:spPr>
          <a:xfrm>
            <a:off x="1219320" y="838080"/>
            <a:ext cx="240408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37" name="PlaceHolder 3"/>
          <p:cNvSpPr>
            <a:spLocks noGrp="1"/>
          </p:cNvSpPr>
          <p:nvPr>
            <p:ph type="body"/>
          </p:nvPr>
        </p:nvSpPr>
        <p:spPr>
          <a:xfrm>
            <a:off x="3744000" y="838080"/>
            <a:ext cx="240408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38" name="PlaceHolder 4"/>
          <p:cNvSpPr>
            <a:spLocks noGrp="1"/>
          </p:cNvSpPr>
          <p:nvPr>
            <p:ph type="body"/>
          </p:nvPr>
        </p:nvSpPr>
        <p:spPr>
          <a:xfrm>
            <a:off x="6268680" y="838080"/>
            <a:ext cx="240408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39" name="PlaceHolder 5"/>
          <p:cNvSpPr>
            <a:spLocks noGrp="1"/>
          </p:cNvSpPr>
          <p:nvPr>
            <p:ph type="body"/>
          </p:nvPr>
        </p:nvSpPr>
        <p:spPr>
          <a:xfrm>
            <a:off x="1219320" y="3146400"/>
            <a:ext cx="240408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40" name="PlaceHolder 6"/>
          <p:cNvSpPr>
            <a:spLocks noGrp="1"/>
          </p:cNvSpPr>
          <p:nvPr>
            <p:ph type="body"/>
          </p:nvPr>
        </p:nvSpPr>
        <p:spPr>
          <a:xfrm>
            <a:off x="3744000" y="3146400"/>
            <a:ext cx="240408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41" name="PlaceHolder 7"/>
          <p:cNvSpPr>
            <a:spLocks noGrp="1"/>
          </p:cNvSpPr>
          <p:nvPr>
            <p:ph type="body"/>
          </p:nvPr>
        </p:nvSpPr>
        <p:spPr>
          <a:xfrm>
            <a:off x="6268680" y="3146400"/>
            <a:ext cx="2404080" cy="2107800"/>
          </a:xfrm>
          <a:prstGeom prst="rect">
            <a:avLst/>
          </a:prstGeom>
        </p:spPr>
        <p:txBody>
          <a:bodyPr lIns="0" tIns="0" rIns="0" bIns="0">
            <a:normAutofit/>
          </a:bodyPr>
          <a:lstStyle/>
          <a:p>
            <a:endParaRPr lang="tr-TR" sz="2800" b="0" strike="noStrike" spc="-1">
              <a:solidFill>
                <a:srgbClr val="675D59"/>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Başlık Slaydı">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tr-TR"/>
              <a:t>Asıl başlık stili için tıklatın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3E2308C5-D69B-4297-8B14-6CADB1AA5D90}" type="datetime1">
              <a:rPr lang="tr-TR" smtClean="0"/>
              <a:t>13.03.2026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E99D2741-4579-4BBB-80E5-276BD13372E8}" type="slidenum">
              <a:rPr lang="tr-TR" smtClean="0"/>
              <a:t>‹#›</a:t>
            </a:fld>
            <a:endParaRPr lang="tr-TR" dirty="0"/>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08128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a:t>Asıl başlık stili için tıklatın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00A6D3C-B77A-4EB2-B81F-9513A9A374D0}" type="datetime1">
              <a:rPr lang="tr-TR" smtClean="0"/>
              <a:t>13.03.2026</a:t>
            </a:fld>
            <a:endParaRPr lang="tr-TR" dirty="0"/>
          </a:p>
        </p:txBody>
      </p:sp>
      <p:sp>
        <p:nvSpPr>
          <p:cNvPr id="10" name="Slide Number Placeholder 9"/>
          <p:cNvSpPr>
            <a:spLocks noGrp="1"/>
          </p:cNvSpPr>
          <p:nvPr>
            <p:ph type="sldNum" sz="quarter" idx="11"/>
          </p:nvPr>
        </p:nvSpPr>
        <p:spPr/>
        <p:txBody>
          <a:bodyPr/>
          <a:lstStyle/>
          <a:p>
            <a:fld id="{E99D2741-4579-4BBB-80E5-276BD13372E8}" type="slidenum">
              <a:rPr lang="tr-TR" smtClean="0"/>
              <a:t>‹#›</a:t>
            </a:fld>
            <a:endParaRPr lang="tr-TR" dirty="0"/>
          </a:p>
        </p:txBody>
      </p:sp>
      <p:sp>
        <p:nvSpPr>
          <p:cNvPr id="12" name="Footer Placeholder 11"/>
          <p:cNvSpPr>
            <a:spLocks noGrp="1"/>
          </p:cNvSpPr>
          <p:nvPr>
            <p:ph type="ftr" sz="quarter" idx="12"/>
          </p:nvPr>
        </p:nvSpPr>
        <p:spPr/>
        <p:txBody>
          <a:bodyPr/>
          <a:lstStyle/>
          <a:p>
            <a:endParaRPr lang="tr-TR" dirty="0"/>
          </a:p>
        </p:txBody>
      </p:sp>
    </p:spTree>
    <p:extLst>
      <p:ext uri="{BB962C8B-B14F-4D97-AF65-F5344CB8AC3E}">
        <p14:creationId xmlns:p14="http://schemas.microsoft.com/office/powerpoint/2010/main" val="3655468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16" name="PlaceHolder 2"/>
          <p:cNvSpPr>
            <a:spLocks noGrp="1"/>
          </p:cNvSpPr>
          <p:nvPr>
            <p:ph type="body"/>
          </p:nvPr>
        </p:nvSpPr>
        <p:spPr>
          <a:xfrm>
            <a:off x="1219320" y="838080"/>
            <a:ext cx="7467120" cy="4419360"/>
          </a:xfrm>
          <a:prstGeom prst="rect">
            <a:avLst/>
          </a:prstGeom>
        </p:spPr>
        <p:txBody>
          <a:bodyPr lIns="0" tIns="0" rIns="0" bIns="0">
            <a:normAutofit/>
          </a:bodyPr>
          <a:lstStyle/>
          <a:p>
            <a:endParaRPr lang="tr-TR" sz="2800" b="0" strike="noStrike" spc="-1">
              <a:solidFill>
                <a:srgbClr val="675D59"/>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18" name="PlaceHolder 2"/>
          <p:cNvSpPr>
            <a:spLocks noGrp="1"/>
          </p:cNvSpPr>
          <p:nvPr>
            <p:ph type="body"/>
          </p:nvPr>
        </p:nvSpPr>
        <p:spPr>
          <a:xfrm>
            <a:off x="1219320" y="838080"/>
            <a:ext cx="3643920" cy="441936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19" name="PlaceHolder 3"/>
          <p:cNvSpPr>
            <a:spLocks noGrp="1"/>
          </p:cNvSpPr>
          <p:nvPr>
            <p:ph type="body"/>
          </p:nvPr>
        </p:nvSpPr>
        <p:spPr>
          <a:xfrm>
            <a:off x="5045760" y="838080"/>
            <a:ext cx="3643920" cy="4419360"/>
          </a:xfrm>
          <a:prstGeom prst="rect">
            <a:avLst/>
          </a:prstGeom>
        </p:spPr>
        <p:txBody>
          <a:bodyPr lIns="0" tIns="0" rIns="0" bIns="0">
            <a:normAutofit/>
          </a:bodyPr>
          <a:lstStyle/>
          <a:p>
            <a:endParaRPr lang="tr-TR" sz="2800" b="0" strike="noStrike" spc="-1">
              <a:solidFill>
                <a:srgbClr val="675D59"/>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1219320" y="5257800"/>
            <a:ext cx="7238520" cy="529776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23" name="PlaceHolder 2"/>
          <p:cNvSpPr>
            <a:spLocks noGrp="1"/>
          </p:cNvSpPr>
          <p:nvPr>
            <p:ph type="body"/>
          </p:nvPr>
        </p:nvSpPr>
        <p:spPr>
          <a:xfrm>
            <a:off x="1219320" y="83808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24" name="PlaceHolder 3"/>
          <p:cNvSpPr>
            <a:spLocks noGrp="1"/>
          </p:cNvSpPr>
          <p:nvPr>
            <p:ph type="body"/>
          </p:nvPr>
        </p:nvSpPr>
        <p:spPr>
          <a:xfrm>
            <a:off x="5045760" y="838080"/>
            <a:ext cx="3643920" cy="441936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25" name="PlaceHolder 4"/>
          <p:cNvSpPr>
            <a:spLocks noGrp="1"/>
          </p:cNvSpPr>
          <p:nvPr>
            <p:ph type="body"/>
          </p:nvPr>
        </p:nvSpPr>
        <p:spPr>
          <a:xfrm>
            <a:off x="1219320" y="314640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27" name="PlaceHolder 2"/>
          <p:cNvSpPr>
            <a:spLocks noGrp="1"/>
          </p:cNvSpPr>
          <p:nvPr>
            <p:ph type="body"/>
          </p:nvPr>
        </p:nvSpPr>
        <p:spPr>
          <a:xfrm>
            <a:off x="1219320" y="838080"/>
            <a:ext cx="3643920" cy="441936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28" name="PlaceHolder 3"/>
          <p:cNvSpPr>
            <a:spLocks noGrp="1"/>
          </p:cNvSpPr>
          <p:nvPr>
            <p:ph type="body"/>
          </p:nvPr>
        </p:nvSpPr>
        <p:spPr>
          <a:xfrm>
            <a:off x="5045760" y="83808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29" name="PlaceHolder 4"/>
          <p:cNvSpPr>
            <a:spLocks noGrp="1"/>
          </p:cNvSpPr>
          <p:nvPr>
            <p:ph type="body"/>
          </p:nvPr>
        </p:nvSpPr>
        <p:spPr>
          <a:xfrm>
            <a:off x="5045760" y="314640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219320" y="5257800"/>
            <a:ext cx="7238520" cy="1142640"/>
          </a:xfrm>
          <a:prstGeom prst="rect">
            <a:avLst/>
          </a:prstGeom>
        </p:spPr>
        <p:txBody>
          <a:bodyPr lIns="0" tIns="0" rIns="0" bIns="0" anchor="ctr">
            <a:noAutofit/>
          </a:bodyPr>
          <a:lstStyle/>
          <a:p>
            <a:endParaRPr lang="tr-TR" sz="1800" b="0" strike="noStrike" spc="-1">
              <a:solidFill>
                <a:srgbClr val="4D5B6B"/>
              </a:solidFill>
              <a:latin typeface="Calibri"/>
            </a:endParaRPr>
          </a:p>
        </p:txBody>
      </p:sp>
      <p:sp>
        <p:nvSpPr>
          <p:cNvPr id="31" name="PlaceHolder 2"/>
          <p:cNvSpPr>
            <a:spLocks noGrp="1"/>
          </p:cNvSpPr>
          <p:nvPr>
            <p:ph type="body"/>
          </p:nvPr>
        </p:nvSpPr>
        <p:spPr>
          <a:xfrm>
            <a:off x="1219320" y="83808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32" name="PlaceHolder 3"/>
          <p:cNvSpPr>
            <a:spLocks noGrp="1"/>
          </p:cNvSpPr>
          <p:nvPr>
            <p:ph type="body"/>
          </p:nvPr>
        </p:nvSpPr>
        <p:spPr>
          <a:xfrm>
            <a:off x="5045760" y="838080"/>
            <a:ext cx="36439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
        <p:nvSpPr>
          <p:cNvPr id="33" name="PlaceHolder 4"/>
          <p:cNvSpPr>
            <a:spLocks noGrp="1"/>
          </p:cNvSpPr>
          <p:nvPr>
            <p:ph type="body"/>
          </p:nvPr>
        </p:nvSpPr>
        <p:spPr>
          <a:xfrm>
            <a:off x="1219320" y="3146400"/>
            <a:ext cx="7467120" cy="2107800"/>
          </a:xfrm>
          <a:prstGeom prst="rect">
            <a:avLst/>
          </a:prstGeom>
        </p:spPr>
        <p:txBody>
          <a:bodyPr lIns="0" tIns="0" rIns="0" bIns="0">
            <a:normAutofit/>
          </a:bodyPr>
          <a:lstStyle/>
          <a:p>
            <a:endParaRPr lang="tr-TR" sz="2800" b="0" strike="noStrike" spc="-1">
              <a:solidFill>
                <a:srgbClr val="675D59"/>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tile/>
        </a:blipFill>
        <a:effectLst/>
      </p:bgPr>
    </p:bg>
    <p:spTree>
      <p:nvGrpSpPr>
        <p:cNvPr id="1" name=""/>
        <p:cNvGrpSpPr/>
        <p:nvPr/>
      </p:nvGrpSpPr>
      <p:grpSpPr>
        <a:xfrm>
          <a:off x="0" y="0"/>
          <a:ext cx="0" cy="0"/>
          <a:chOff x="0" y="0"/>
          <a:chExt cx="0" cy="0"/>
        </a:xfrm>
      </p:grpSpPr>
      <p:sp>
        <p:nvSpPr>
          <p:cNvPr id="13" name="CustomShape 1" hidden="1"/>
          <p:cNvSpPr/>
          <p:nvPr/>
        </p:nvSpPr>
        <p:spPr>
          <a:xfrm>
            <a:off x="0" y="0"/>
            <a:ext cx="228240" cy="6857640"/>
          </a:xfrm>
          <a:prstGeom prst="rect">
            <a:avLst/>
          </a:prstGeom>
          <a:gradFill rotWithShape="0">
            <a:gsLst>
              <a:gs pos="0">
                <a:srgbClr val="FF7605"/>
              </a:gs>
              <a:gs pos="100000">
                <a:srgbClr val="9A2F2C"/>
              </a:gs>
            </a:gsLst>
            <a:lin ang="5400000"/>
          </a:gradFill>
          <a:ln>
            <a:noFill/>
          </a:ln>
          <a:effectLst>
            <a:innerShdw blurRad="190500" dist="25400">
              <a:srgbClr val="000000">
                <a:alpha val="60000"/>
              </a:srgbClr>
            </a:innerShdw>
          </a:effectLst>
        </p:spPr>
        <p:style>
          <a:lnRef idx="2">
            <a:schemeClr val="accent1">
              <a:shade val="50000"/>
            </a:schemeClr>
          </a:lnRef>
          <a:fillRef idx="1">
            <a:schemeClr val="accent1"/>
          </a:fillRef>
          <a:effectRef idx="0">
            <a:schemeClr val="accent1"/>
          </a:effectRef>
          <a:fontRef idx="minor"/>
        </p:style>
      </p:sp>
      <p:sp>
        <p:nvSpPr>
          <p:cNvPr id="14" name="CustomShape 2" hidden="1"/>
          <p:cNvSpPr/>
          <p:nvPr/>
        </p:nvSpPr>
        <p:spPr>
          <a:xfrm>
            <a:off x="0" y="0"/>
            <a:ext cx="228240" cy="6857640"/>
          </a:xfrm>
          <a:prstGeom prst="rect">
            <a:avLst/>
          </a:prstGeom>
          <a:gradFill rotWithShape="0">
            <a:gsLst>
              <a:gs pos="0">
                <a:srgbClr val="FFAD69"/>
              </a:gs>
              <a:gs pos="100000">
                <a:srgbClr val="FF7605"/>
              </a:gs>
            </a:gsLst>
            <a:lin ang="5400000"/>
          </a:gradFill>
          <a:ln>
            <a:noFill/>
          </a:ln>
          <a:effectLst>
            <a:innerShdw blurRad="190500" dist="25400">
              <a:srgbClr val="000000">
                <a:alpha val="60000"/>
              </a:srgbClr>
            </a:innerShdw>
          </a:effectLst>
        </p:spPr>
        <p:style>
          <a:lnRef idx="2">
            <a:schemeClr val="accent1">
              <a:shade val="50000"/>
            </a:schemeClr>
          </a:lnRef>
          <a:fillRef idx="1">
            <a:schemeClr val="accent1"/>
          </a:fillRef>
          <a:effectRef idx="0">
            <a:schemeClr val="accent1"/>
          </a:effectRef>
          <a:fontRef idx="minor"/>
        </p:style>
      </p:sp>
      <p:sp>
        <p:nvSpPr>
          <p:cNvPr id="2" name="CustomShape 3" hidden="1"/>
          <p:cNvSpPr/>
          <p:nvPr/>
        </p:nvSpPr>
        <p:spPr>
          <a:xfrm>
            <a:off x="8453520" y="5715000"/>
            <a:ext cx="242640" cy="431280"/>
          </a:xfrm>
          <a:custGeom>
            <a:avLst/>
            <a:gdLst/>
            <a:ahLst/>
            <a:cxnLst/>
            <a:rect l="l" t="t"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ln>
        </p:spPr>
        <p:style>
          <a:lnRef idx="0">
            <a:scrgbClr r="0" g="0" b="0"/>
          </a:lnRef>
          <a:fillRef idx="0">
            <a:scrgbClr r="0" g="0" b="0"/>
          </a:fillRef>
          <a:effectRef idx="0">
            <a:scrgbClr r="0" g="0" b="0"/>
          </a:effectRef>
          <a:fontRef idx="minor"/>
        </p:style>
      </p:sp>
      <p:sp>
        <p:nvSpPr>
          <p:cNvPr id="3" name="CustomShape 4"/>
          <p:cNvSpPr/>
          <p:nvPr/>
        </p:nvSpPr>
        <p:spPr>
          <a:xfrm>
            <a:off x="0" y="0"/>
            <a:ext cx="752040" cy="6857640"/>
          </a:xfrm>
          <a:prstGeom prst="rect">
            <a:avLst/>
          </a:prstGeom>
          <a:gradFill rotWithShape="0">
            <a:gsLst>
              <a:gs pos="0">
                <a:srgbClr val="FFAD69"/>
              </a:gs>
              <a:gs pos="100000">
                <a:srgbClr val="FF7605"/>
              </a:gs>
            </a:gsLst>
            <a:lin ang="5400000"/>
          </a:gradFill>
          <a:ln>
            <a:noFill/>
          </a:ln>
          <a:effectLst>
            <a:innerShdw blurRad="190500" dist="25400">
              <a:srgbClr val="000000">
                <a:alpha val="60000"/>
              </a:srgbClr>
            </a:innerShdw>
          </a:effectLst>
        </p:spPr>
        <p:style>
          <a:lnRef idx="2">
            <a:schemeClr val="accent1">
              <a:shade val="50000"/>
            </a:schemeClr>
          </a:lnRef>
          <a:fillRef idx="1">
            <a:schemeClr val="accent1"/>
          </a:fillRef>
          <a:effectRef idx="0">
            <a:schemeClr val="accent1"/>
          </a:effectRef>
          <a:fontRef idx="minor"/>
        </p:style>
      </p:sp>
      <p:sp>
        <p:nvSpPr>
          <p:cNvPr id="4" name="PlaceHolder 5"/>
          <p:cNvSpPr>
            <a:spLocks noGrp="1"/>
          </p:cNvSpPr>
          <p:nvPr>
            <p:ph type="title"/>
          </p:nvPr>
        </p:nvSpPr>
        <p:spPr>
          <a:xfrm>
            <a:off x="1216080" y="1267560"/>
            <a:ext cx="7235640" cy="5132880"/>
          </a:xfrm>
          <a:prstGeom prst="rect">
            <a:avLst/>
          </a:prstGeom>
        </p:spPr>
        <p:txBody>
          <a:bodyPr anchor="b">
            <a:noAutofit/>
          </a:bodyPr>
          <a:lstStyle/>
          <a:p>
            <a:pPr>
              <a:lnSpc>
                <a:spcPct val="100000"/>
              </a:lnSpc>
            </a:pPr>
            <a:r>
              <a:rPr lang="tr-TR" sz="11500" b="1" strike="noStrike" spc="-1">
                <a:solidFill>
                  <a:srgbClr val="FFFFFF"/>
                </a:solidFill>
                <a:latin typeface="Calibri"/>
              </a:rPr>
              <a:t>Asıl başlık stili için tıklatın</a:t>
            </a:r>
            <a:endParaRPr lang="tr-TR" sz="11500" b="0" strike="noStrike" spc="-1">
              <a:solidFill>
                <a:srgbClr val="4D5B6B"/>
              </a:solidFill>
              <a:latin typeface="Calibri"/>
            </a:endParaRPr>
          </a:p>
        </p:txBody>
      </p:sp>
      <p:sp>
        <p:nvSpPr>
          <p:cNvPr id="5" name="PlaceHolder 6"/>
          <p:cNvSpPr>
            <a:spLocks noGrp="1"/>
          </p:cNvSpPr>
          <p:nvPr>
            <p:ph type="dt"/>
          </p:nvPr>
        </p:nvSpPr>
        <p:spPr>
          <a:xfrm rot="16200000">
            <a:off x="-1198440" y="4821480"/>
            <a:ext cx="2625480" cy="228240"/>
          </a:xfrm>
          <a:prstGeom prst="rect">
            <a:avLst/>
          </a:prstGeom>
        </p:spPr>
        <p:txBody>
          <a:bodyPr anchor="ctr">
            <a:noAutofit/>
          </a:bodyPr>
          <a:lstStyle/>
          <a:p>
            <a:pPr>
              <a:lnSpc>
                <a:spcPct val="100000"/>
              </a:lnSpc>
            </a:pPr>
            <a:fld id="{06020057-008E-421C-9971-C5629CC6DE79}" type="datetime1">
              <a:rPr lang="tr-TR" sz="1200" b="0" strike="noStrike" spc="-1">
                <a:solidFill>
                  <a:srgbClr val="FFFFFF"/>
                </a:solidFill>
                <a:latin typeface="Calibri"/>
              </a:rPr>
              <a:t>13.03.2026</a:t>
            </a:fld>
            <a:endParaRPr lang="tr-TR" sz="1200" b="0" strike="noStrike" spc="-1">
              <a:latin typeface="Times New Roman"/>
            </a:endParaRPr>
          </a:p>
        </p:txBody>
      </p:sp>
      <p:sp>
        <p:nvSpPr>
          <p:cNvPr id="6" name="PlaceHolder 7"/>
          <p:cNvSpPr>
            <a:spLocks noGrp="1"/>
          </p:cNvSpPr>
          <p:nvPr>
            <p:ph type="ftr"/>
          </p:nvPr>
        </p:nvSpPr>
        <p:spPr>
          <a:xfrm>
            <a:off x="1259640" y="6553080"/>
            <a:ext cx="7162560" cy="228240"/>
          </a:xfrm>
          <a:prstGeom prst="rect">
            <a:avLst/>
          </a:prstGeom>
        </p:spPr>
        <p:txBody>
          <a:bodyPr anchor="ctr">
            <a:noAutofit/>
          </a:bodyPr>
          <a:lstStyle/>
          <a:p>
            <a:endParaRPr lang="tr-TR" sz="2400" b="0" strike="noStrike" spc="-1">
              <a:latin typeface="Times New Roman"/>
            </a:endParaRPr>
          </a:p>
        </p:txBody>
      </p:sp>
      <p:sp>
        <p:nvSpPr>
          <p:cNvPr id="7" name="PlaceHolder 8"/>
          <p:cNvSpPr>
            <a:spLocks noGrp="1"/>
          </p:cNvSpPr>
          <p:nvPr>
            <p:ph type="sldNum"/>
          </p:nvPr>
        </p:nvSpPr>
        <p:spPr>
          <a:xfrm>
            <a:off x="8150400" y="236520"/>
            <a:ext cx="784800" cy="364680"/>
          </a:xfrm>
          <a:prstGeom prst="rect">
            <a:avLst/>
          </a:prstGeom>
        </p:spPr>
        <p:txBody>
          <a:bodyPr anchor="ctr">
            <a:noAutofit/>
          </a:bodyPr>
          <a:lstStyle/>
          <a:p>
            <a:pPr>
              <a:lnSpc>
                <a:spcPct val="100000"/>
              </a:lnSpc>
            </a:pPr>
            <a:fld id="{A773729C-2596-4FDF-AE2A-C08650D4A608}" type="slidenum">
              <a:rPr lang="tr-TR" sz="1400" b="0" strike="noStrike" spc="-1">
                <a:solidFill>
                  <a:srgbClr val="A79D99"/>
                </a:solidFill>
                <a:latin typeface="Calibri"/>
              </a:rPr>
              <a:t>‹#›</a:t>
            </a:fld>
            <a:endParaRPr lang="tr-TR" sz="1400" b="0" strike="noStrike" spc="-1">
              <a:latin typeface="Times New Roman"/>
            </a:endParaRPr>
          </a:p>
        </p:txBody>
      </p:sp>
      <p:grpSp>
        <p:nvGrpSpPr>
          <p:cNvPr id="8" name="Group 9"/>
          <p:cNvGrpSpPr/>
          <p:nvPr/>
        </p:nvGrpSpPr>
        <p:grpSpPr>
          <a:xfrm>
            <a:off x="7467480" y="209520"/>
            <a:ext cx="657000" cy="431280"/>
            <a:chOff x="7467480" y="209520"/>
            <a:chExt cx="657000" cy="431280"/>
          </a:xfrm>
        </p:grpSpPr>
        <p:sp>
          <p:nvSpPr>
            <p:cNvPr id="9" name="CustomShape 10"/>
            <p:cNvSpPr/>
            <p:nvPr/>
          </p:nvSpPr>
          <p:spPr>
            <a:xfrm>
              <a:off x="7467480" y="209520"/>
              <a:ext cx="242640" cy="431280"/>
            </a:xfrm>
            <a:custGeom>
              <a:avLst/>
              <a:gdLst/>
              <a:ahLst/>
              <a:cxnLst/>
              <a:rect l="l" t="t"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ln>
          </p:spPr>
          <p:style>
            <a:lnRef idx="0">
              <a:scrgbClr r="0" g="0" b="0"/>
            </a:lnRef>
            <a:fillRef idx="0">
              <a:scrgbClr r="0" g="0" b="0"/>
            </a:fillRef>
            <a:effectRef idx="0">
              <a:scrgbClr r="0" g="0" b="0"/>
            </a:effectRef>
            <a:fontRef idx="minor"/>
          </p:style>
        </p:sp>
        <p:sp>
          <p:nvSpPr>
            <p:cNvPr id="10" name="CustomShape 11"/>
            <p:cNvSpPr/>
            <p:nvPr/>
          </p:nvSpPr>
          <p:spPr>
            <a:xfrm>
              <a:off x="7677000" y="209520"/>
              <a:ext cx="242640" cy="431280"/>
            </a:xfrm>
            <a:custGeom>
              <a:avLst/>
              <a:gdLst/>
              <a:ahLst/>
              <a:cxnLst/>
              <a:rect l="l" t="t"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ln>
          </p:spPr>
          <p:style>
            <a:lnRef idx="0">
              <a:scrgbClr r="0" g="0" b="0"/>
            </a:lnRef>
            <a:fillRef idx="0">
              <a:scrgbClr r="0" g="0" b="0"/>
            </a:fillRef>
            <a:effectRef idx="0">
              <a:scrgbClr r="0" g="0" b="0"/>
            </a:effectRef>
            <a:fontRef idx="minor"/>
          </p:style>
        </p:sp>
        <p:sp>
          <p:nvSpPr>
            <p:cNvPr id="11" name="CustomShape 12"/>
            <p:cNvSpPr/>
            <p:nvPr/>
          </p:nvSpPr>
          <p:spPr>
            <a:xfrm>
              <a:off x="7881840" y="209520"/>
              <a:ext cx="242640" cy="431280"/>
            </a:xfrm>
            <a:custGeom>
              <a:avLst/>
              <a:gdLst/>
              <a:ahLst/>
              <a:cxnLst/>
              <a:rect l="l" t="t"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ln>
          </p:spPr>
          <p:style>
            <a:lnRef idx="0">
              <a:scrgbClr r="0" g="0" b="0"/>
            </a:lnRef>
            <a:fillRef idx="0">
              <a:scrgbClr r="0" g="0" b="0"/>
            </a:fillRef>
            <a:effectRef idx="0">
              <a:scrgbClr r="0" g="0" b="0"/>
            </a:effectRef>
            <a:fontRef idx="minor"/>
          </p:style>
        </p:sp>
      </p:grpSp>
      <p:sp>
        <p:nvSpPr>
          <p:cNvPr id="12" name="PlaceHolder 13"/>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2800" b="0" strike="noStrike" spc="-1">
                <a:solidFill>
                  <a:srgbClr val="675D59"/>
                </a:solidFill>
                <a:latin typeface="Calibri"/>
              </a:rPr>
              <a:t>Anahat metninin biçimini düzenlemek için tıklayın</a:t>
            </a:r>
          </a:p>
          <a:p>
            <a:pPr marL="864000" lvl="1" indent="-324000">
              <a:spcBef>
                <a:spcPts val="1134"/>
              </a:spcBef>
              <a:buClr>
                <a:srgbClr val="000000"/>
              </a:buClr>
              <a:buSzPct val="75000"/>
              <a:buFont typeface="Symbol" charset="2"/>
              <a:buChar char=""/>
            </a:pPr>
            <a:r>
              <a:rPr lang="tr-TR" sz="1800" b="0" strike="noStrike" spc="-1">
                <a:solidFill>
                  <a:srgbClr val="4D5B6B"/>
                </a:solidFill>
                <a:latin typeface="Calibri"/>
              </a:rPr>
              <a:t>İkinci Anahat Düzeyi</a:t>
            </a:r>
          </a:p>
          <a:p>
            <a:pPr marL="1296000" lvl="2" indent="-288000">
              <a:spcBef>
                <a:spcPts val="850"/>
              </a:spcBef>
              <a:buClr>
                <a:srgbClr val="000000"/>
              </a:buClr>
              <a:buSzPct val="45000"/>
              <a:buFont typeface="Wingdings" charset="2"/>
              <a:buChar char=""/>
            </a:pPr>
            <a:r>
              <a:rPr lang="tr-TR" sz="1800" b="0" strike="noStrike" spc="-1">
                <a:solidFill>
                  <a:srgbClr val="4D5B6B"/>
                </a:solidFill>
                <a:latin typeface="Calibri"/>
              </a:rPr>
              <a:t>Üçüncü Anahat Düzeyi</a:t>
            </a:r>
          </a:p>
          <a:p>
            <a:pPr marL="1728000" lvl="3" indent="-216000">
              <a:spcBef>
                <a:spcPts val="567"/>
              </a:spcBef>
              <a:buClr>
                <a:srgbClr val="000000"/>
              </a:buClr>
              <a:buSzPct val="75000"/>
              <a:buFont typeface="Symbol" charset="2"/>
              <a:buChar char=""/>
            </a:pPr>
            <a:r>
              <a:rPr lang="tr-TR" sz="1800" b="0" strike="noStrike" spc="-1">
                <a:solidFill>
                  <a:srgbClr val="4D5B6B"/>
                </a:solidFill>
                <a:latin typeface="Calibri"/>
              </a:rPr>
              <a:t>Dördüncü Anahat Düzeyi</a:t>
            </a:r>
          </a:p>
          <a:p>
            <a:pPr marL="2160000" lvl="4" indent="-216000">
              <a:spcBef>
                <a:spcPts val="283"/>
              </a:spcBef>
              <a:buClr>
                <a:srgbClr val="000000"/>
              </a:buClr>
              <a:buSzPct val="45000"/>
              <a:buFont typeface="Wingdings" charset="2"/>
              <a:buChar char=""/>
            </a:pPr>
            <a:r>
              <a:rPr lang="tr-TR" sz="2000" b="0" strike="noStrike" spc="-1">
                <a:solidFill>
                  <a:srgbClr val="4D5B6B"/>
                </a:solidFill>
                <a:latin typeface="Calibri"/>
              </a:rPr>
              <a:t>Beşinci Anahat Düzeyi</a:t>
            </a:r>
          </a:p>
          <a:p>
            <a:pPr marL="2592000" lvl="5" indent="-216000">
              <a:spcBef>
                <a:spcPts val="283"/>
              </a:spcBef>
              <a:buClr>
                <a:srgbClr val="000000"/>
              </a:buClr>
              <a:buSzPct val="45000"/>
              <a:buFont typeface="Wingdings" charset="2"/>
              <a:buChar char=""/>
            </a:pPr>
            <a:r>
              <a:rPr lang="tr-TR" sz="2000" b="0" strike="noStrike" spc="-1">
                <a:solidFill>
                  <a:srgbClr val="4D5B6B"/>
                </a:solidFill>
                <a:latin typeface="Calibri"/>
              </a:rPr>
              <a:t>Altıncı Anahat Düzeyi</a:t>
            </a:r>
          </a:p>
          <a:p>
            <a:pPr marL="3024000" lvl="6" indent="-216000">
              <a:spcBef>
                <a:spcPts val="283"/>
              </a:spcBef>
              <a:buClr>
                <a:srgbClr val="000000"/>
              </a:buClr>
              <a:buSzPct val="45000"/>
              <a:buFont typeface="Wingdings" charset="2"/>
              <a:buChar char=""/>
            </a:pPr>
            <a:r>
              <a:rPr lang="tr-TR" sz="2000" b="0" strike="noStrike" spc="-1">
                <a:solidFill>
                  <a:srgbClr val="4D5B6B"/>
                </a:solidFill>
                <a:latin typeface="Calibri"/>
              </a:rPr>
              <a:t>Yedinci Anahat Düzeyi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2"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6"/>
          <a:tile/>
        </a:blipFill>
        <a:effectLst/>
      </p:bgPr>
    </p:bg>
    <p:spTree>
      <p:nvGrpSpPr>
        <p:cNvPr id="1" name=""/>
        <p:cNvGrpSpPr/>
        <p:nvPr/>
      </p:nvGrpSpPr>
      <p:grpSpPr>
        <a:xfrm>
          <a:off x="0" y="0"/>
          <a:ext cx="0" cy="0"/>
          <a:chOff x="0" y="0"/>
          <a:chExt cx="0" cy="0"/>
        </a:xfrm>
      </p:grpSpPr>
      <p:sp>
        <p:nvSpPr>
          <p:cNvPr id="93" name="CustomShape 1" hidden="1"/>
          <p:cNvSpPr/>
          <p:nvPr/>
        </p:nvSpPr>
        <p:spPr>
          <a:xfrm>
            <a:off x="0" y="0"/>
            <a:ext cx="228240" cy="6857640"/>
          </a:xfrm>
          <a:prstGeom prst="rect">
            <a:avLst/>
          </a:prstGeom>
          <a:gradFill rotWithShape="0">
            <a:gsLst>
              <a:gs pos="0">
                <a:srgbClr val="FF7605"/>
              </a:gs>
              <a:gs pos="100000">
                <a:srgbClr val="9A2F2C"/>
              </a:gs>
            </a:gsLst>
            <a:lin ang="5400000"/>
          </a:gradFill>
          <a:ln>
            <a:noFill/>
          </a:ln>
          <a:effectLst>
            <a:innerShdw blurRad="190500" dist="25400">
              <a:srgbClr val="000000">
                <a:alpha val="60000"/>
              </a:srgbClr>
            </a:innerShdw>
          </a:effectLst>
        </p:spPr>
        <p:style>
          <a:lnRef idx="2">
            <a:schemeClr val="accent1">
              <a:shade val="50000"/>
            </a:schemeClr>
          </a:lnRef>
          <a:fillRef idx="1">
            <a:schemeClr val="accent1"/>
          </a:fillRef>
          <a:effectRef idx="0">
            <a:schemeClr val="accent1"/>
          </a:effectRef>
          <a:fontRef idx="minor"/>
        </p:style>
      </p:sp>
      <p:sp>
        <p:nvSpPr>
          <p:cNvPr id="94" name="CustomShape 2" hidden="1"/>
          <p:cNvSpPr/>
          <p:nvPr/>
        </p:nvSpPr>
        <p:spPr>
          <a:xfrm>
            <a:off x="0" y="0"/>
            <a:ext cx="228240" cy="6857640"/>
          </a:xfrm>
          <a:prstGeom prst="rect">
            <a:avLst/>
          </a:prstGeom>
          <a:gradFill rotWithShape="0">
            <a:gsLst>
              <a:gs pos="0">
                <a:srgbClr val="FFAD69"/>
              </a:gs>
              <a:gs pos="100000">
                <a:srgbClr val="FF7605"/>
              </a:gs>
            </a:gsLst>
            <a:lin ang="5400000"/>
          </a:gradFill>
          <a:ln>
            <a:noFill/>
          </a:ln>
          <a:effectLst>
            <a:innerShdw blurRad="190500" dist="25400">
              <a:srgbClr val="000000">
                <a:alpha val="60000"/>
              </a:srgbClr>
            </a:innerShdw>
          </a:effectLst>
        </p:spPr>
        <p:style>
          <a:lnRef idx="2">
            <a:schemeClr val="accent1">
              <a:shade val="50000"/>
            </a:schemeClr>
          </a:lnRef>
          <a:fillRef idx="1">
            <a:schemeClr val="accent1"/>
          </a:fillRef>
          <a:effectRef idx="0">
            <a:schemeClr val="accent1"/>
          </a:effectRef>
          <a:fontRef idx="minor"/>
        </p:style>
      </p:sp>
      <p:sp>
        <p:nvSpPr>
          <p:cNvPr id="95" name="CustomShape 3" hidden="1"/>
          <p:cNvSpPr/>
          <p:nvPr/>
        </p:nvSpPr>
        <p:spPr>
          <a:xfrm>
            <a:off x="8453520" y="5715000"/>
            <a:ext cx="242640" cy="431280"/>
          </a:xfrm>
          <a:custGeom>
            <a:avLst/>
            <a:gdLst/>
            <a:ahLst/>
            <a:cxnLst/>
            <a:rect l="l" t="t"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ln>
        </p:spPr>
        <p:style>
          <a:lnRef idx="0">
            <a:scrgbClr r="0" g="0" b="0"/>
          </a:lnRef>
          <a:fillRef idx="0">
            <a:scrgbClr r="0" g="0" b="0"/>
          </a:fillRef>
          <a:effectRef idx="0">
            <a:scrgbClr r="0" g="0" b="0"/>
          </a:effectRef>
          <a:fontRef idx="minor"/>
        </p:style>
      </p:sp>
      <p:sp>
        <p:nvSpPr>
          <p:cNvPr id="96" name="CustomShape 4"/>
          <p:cNvSpPr/>
          <p:nvPr/>
        </p:nvSpPr>
        <p:spPr>
          <a:xfrm>
            <a:off x="0" y="0"/>
            <a:ext cx="752040" cy="6857640"/>
          </a:xfrm>
          <a:prstGeom prst="rect">
            <a:avLst/>
          </a:prstGeom>
          <a:gradFill rotWithShape="0">
            <a:gsLst>
              <a:gs pos="0">
                <a:srgbClr val="FFAD69"/>
              </a:gs>
              <a:gs pos="100000">
                <a:srgbClr val="FF7605"/>
              </a:gs>
            </a:gsLst>
            <a:lin ang="5400000"/>
          </a:gradFill>
          <a:ln>
            <a:noFill/>
          </a:ln>
          <a:effectLst>
            <a:innerShdw blurRad="190500" dist="25400">
              <a:srgbClr val="000000">
                <a:alpha val="60000"/>
              </a:srgbClr>
            </a:innerShdw>
          </a:effectLst>
        </p:spPr>
        <p:style>
          <a:lnRef idx="2">
            <a:schemeClr val="accent1">
              <a:shade val="50000"/>
            </a:schemeClr>
          </a:lnRef>
          <a:fillRef idx="1">
            <a:schemeClr val="accent1"/>
          </a:fillRef>
          <a:effectRef idx="0">
            <a:schemeClr val="accent1"/>
          </a:effectRef>
          <a:fontRef idx="minor"/>
        </p:style>
      </p:sp>
      <p:sp>
        <p:nvSpPr>
          <p:cNvPr id="97" name="PlaceHolder 5"/>
          <p:cNvSpPr>
            <a:spLocks noGrp="1"/>
          </p:cNvSpPr>
          <p:nvPr>
            <p:ph type="title"/>
          </p:nvPr>
        </p:nvSpPr>
        <p:spPr>
          <a:xfrm>
            <a:off x="1216080" y="1267560"/>
            <a:ext cx="7235640" cy="5132880"/>
          </a:xfrm>
          <a:prstGeom prst="rect">
            <a:avLst/>
          </a:prstGeom>
        </p:spPr>
        <p:txBody>
          <a:bodyPr anchor="b">
            <a:noAutofit/>
          </a:bodyPr>
          <a:lstStyle/>
          <a:p>
            <a:pPr>
              <a:lnSpc>
                <a:spcPct val="100000"/>
              </a:lnSpc>
            </a:pPr>
            <a:r>
              <a:rPr lang="tr-TR" sz="11500" b="1" strike="noStrike" spc="-1">
                <a:solidFill>
                  <a:srgbClr val="FFFFFF"/>
                </a:solidFill>
                <a:latin typeface="Calibri"/>
              </a:rPr>
              <a:t>Asıl başlık stili için tıklatın</a:t>
            </a:r>
            <a:endParaRPr lang="tr-TR" sz="11500" b="0" strike="noStrike" spc="-1">
              <a:solidFill>
                <a:srgbClr val="4D5B6B"/>
              </a:solidFill>
              <a:latin typeface="Calibri"/>
            </a:endParaRPr>
          </a:p>
        </p:txBody>
      </p:sp>
      <p:sp>
        <p:nvSpPr>
          <p:cNvPr id="98" name="PlaceHolder 6"/>
          <p:cNvSpPr>
            <a:spLocks noGrp="1"/>
          </p:cNvSpPr>
          <p:nvPr>
            <p:ph type="dt"/>
          </p:nvPr>
        </p:nvSpPr>
        <p:spPr>
          <a:xfrm rot="16200000">
            <a:off x="-1198440" y="4821480"/>
            <a:ext cx="2625480" cy="228240"/>
          </a:xfrm>
          <a:prstGeom prst="rect">
            <a:avLst/>
          </a:prstGeom>
        </p:spPr>
        <p:txBody>
          <a:bodyPr anchor="ctr">
            <a:noAutofit/>
          </a:bodyPr>
          <a:lstStyle/>
          <a:p>
            <a:pPr>
              <a:lnSpc>
                <a:spcPct val="100000"/>
              </a:lnSpc>
            </a:pPr>
            <a:fld id="{8668D853-8B9C-4C24-9721-9107050B6F5F}" type="datetime1">
              <a:rPr lang="tr-TR" sz="1200" b="0" strike="noStrike" spc="-1">
                <a:solidFill>
                  <a:srgbClr val="FFFFFF"/>
                </a:solidFill>
                <a:latin typeface="Calibri"/>
              </a:rPr>
              <a:t>13.03.2026</a:t>
            </a:fld>
            <a:endParaRPr lang="tr-TR" sz="1200" b="0" strike="noStrike" spc="-1">
              <a:latin typeface="Times New Roman"/>
            </a:endParaRPr>
          </a:p>
        </p:txBody>
      </p:sp>
      <p:sp>
        <p:nvSpPr>
          <p:cNvPr id="99" name="PlaceHolder 7"/>
          <p:cNvSpPr>
            <a:spLocks noGrp="1"/>
          </p:cNvSpPr>
          <p:nvPr>
            <p:ph type="ftr"/>
          </p:nvPr>
        </p:nvSpPr>
        <p:spPr>
          <a:xfrm>
            <a:off x="1259640" y="6553080"/>
            <a:ext cx="7162560" cy="228240"/>
          </a:xfrm>
          <a:prstGeom prst="rect">
            <a:avLst/>
          </a:prstGeom>
        </p:spPr>
        <p:txBody>
          <a:bodyPr anchor="ctr">
            <a:noAutofit/>
          </a:bodyPr>
          <a:lstStyle/>
          <a:p>
            <a:endParaRPr lang="tr-TR" sz="2400" b="0" strike="noStrike" spc="-1">
              <a:latin typeface="Times New Roman"/>
            </a:endParaRPr>
          </a:p>
        </p:txBody>
      </p:sp>
      <p:sp>
        <p:nvSpPr>
          <p:cNvPr id="100" name="PlaceHolder 8"/>
          <p:cNvSpPr>
            <a:spLocks noGrp="1"/>
          </p:cNvSpPr>
          <p:nvPr>
            <p:ph type="sldNum"/>
          </p:nvPr>
        </p:nvSpPr>
        <p:spPr>
          <a:xfrm>
            <a:off x="8150400" y="236520"/>
            <a:ext cx="784800" cy="364680"/>
          </a:xfrm>
          <a:prstGeom prst="rect">
            <a:avLst/>
          </a:prstGeom>
        </p:spPr>
        <p:txBody>
          <a:bodyPr anchor="ctr">
            <a:noAutofit/>
          </a:bodyPr>
          <a:lstStyle/>
          <a:p>
            <a:pPr>
              <a:lnSpc>
                <a:spcPct val="100000"/>
              </a:lnSpc>
            </a:pPr>
            <a:fld id="{3B40E028-4382-46D4-9F8C-9563F68D06D3}" type="slidenum">
              <a:rPr lang="tr-TR" sz="1400" b="0" strike="noStrike" spc="-1">
                <a:solidFill>
                  <a:srgbClr val="A79D99"/>
                </a:solidFill>
                <a:latin typeface="Calibri"/>
              </a:rPr>
              <a:t>‹#›</a:t>
            </a:fld>
            <a:endParaRPr lang="tr-TR" sz="1400" b="0" strike="noStrike" spc="-1">
              <a:latin typeface="Times New Roman"/>
            </a:endParaRPr>
          </a:p>
        </p:txBody>
      </p:sp>
      <p:grpSp>
        <p:nvGrpSpPr>
          <p:cNvPr id="101" name="Group 9"/>
          <p:cNvGrpSpPr/>
          <p:nvPr/>
        </p:nvGrpSpPr>
        <p:grpSpPr>
          <a:xfrm>
            <a:off x="7467480" y="209520"/>
            <a:ext cx="657000" cy="431280"/>
            <a:chOff x="7467480" y="209520"/>
            <a:chExt cx="657000" cy="431280"/>
          </a:xfrm>
        </p:grpSpPr>
        <p:sp>
          <p:nvSpPr>
            <p:cNvPr id="102" name="CustomShape 10"/>
            <p:cNvSpPr/>
            <p:nvPr/>
          </p:nvSpPr>
          <p:spPr>
            <a:xfrm>
              <a:off x="7467480" y="209520"/>
              <a:ext cx="242640" cy="431280"/>
            </a:xfrm>
            <a:custGeom>
              <a:avLst/>
              <a:gdLst/>
              <a:ahLst/>
              <a:cxnLst/>
              <a:rect l="l" t="t"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ln>
          </p:spPr>
          <p:style>
            <a:lnRef idx="0">
              <a:scrgbClr r="0" g="0" b="0"/>
            </a:lnRef>
            <a:fillRef idx="0">
              <a:scrgbClr r="0" g="0" b="0"/>
            </a:fillRef>
            <a:effectRef idx="0">
              <a:scrgbClr r="0" g="0" b="0"/>
            </a:effectRef>
            <a:fontRef idx="minor"/>
          </p:style>
        </p:sp>
        <p:sp>
          <p:nvSpPr>
            <p:cNvPr id="103" name="CustomShape 11"/>
            <p:cNvSpPr/>
            <p:nvPr/>
          </p:nvSpPr>
          <p:spPr>
            <a:xfrm>
              <a:off x="7677000" y="209520"/>
              <a:ext cx="242640" cy="431280"/>
            </a:xfrm>
            <a:custGeom>
              <a:avLst/>
              <a:gdLst/>
              <a:ahLst/>
              <a:cxnLst/>
              <a:rect l="l" t="t"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ln>
          </p:spPr>
          <p:style>
            <a:lnRef idx="0">
              <a:scrgbClr r="0" g="0" b="0"/>
            </a:lnRef>
            <a:fillRef idx="0">
              <a:scrgbClr r="0" g="0" b="0"/>
            </a:fillRef>
            <a:effectRef idx="0">
              <a:scrgbClr r="0" g="0" b="0"/>
            </a:effectRef>
            <a:fontRef idx="minor"/>
          </p:style>
        </p:sp>
        <p:sp>
          <p:nvSpPr>
            <p:cNvPr id="104" name="CustomShape 12"/>
            <p:cNvSpPr/>
            <p:nvPr/>
          </p:nvSpPr>
          <p:spPr>
            <a:xfrm>
              <a:off x="7881840" y="209520"/>
              <a:ext cx="242640" cy="431280"/>
            </a:xfrm>
            <a:custGeom>
              <a:avLst/>
              <a:gdLst/>
              <a:ahLst/>
              <a:cxnLst/>
              <a:rect l="l" t="t"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ln>
          </p:spPr>
          <p:style>
            <a:lnRef idx="0">
              <a:scrgbClr r="0" g="0" b="0"/>
            </a:lnRef>
            <a:fillRef idx="0">
              <a:scrgbClr r="0" g="0" b="0"/>
            </a:fillRef>
            <a:effectRef idx="0">
              <a:scrgbClr r="0" g="0" b="0"/>
            </a:effectRef>
            <a:fontRef idx="minor"/>
          </p:style>
        </p:sp>
      </p:grpSp>
      <p:sp>
        <p:nvSpPr>
          <p:cNvPr id="105" name="PlaceHolder 13"/>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2800" b="0" strike="noStrike" spc="-1">
                <a:solidFill>
                  <a:srgbClr val="675D59"/>
                </a:solidFill>
                <a:latin typeface="Calibri"/>
              </a:rPr>
              <a:t>Anahat metninin biçimini düzenlemek için tıklayın</a:t>
            </a:r>
          </a:p>
          <a:p>
            <a:pPr marL="864000" lvl="1" indent="-324000">
              <a:spcBef>
                <a:spcPts val="1134"/>
              </a:spcBef>
              <a:buClr>
                <a:srgbClr val="000000"/>
              </a:buClr>
              <a:buSzPct val="75000"/>
              <a:buFont typeface="Symbol" charset="2"/>
              <a:buChar char=""/>
            </a:pPr>
            <a:r>
              <a:rPr lang="tr-TR" sz="1800" b="0" strike="noStrike" spc="-1">
                <a:solidFill>
                  <a:srgbClr val="4D5B6B"/>
                </a:solidFill>
                <a:latin typeface="Calibri"/>
              </a:rPr>
              <a:t>İkinci Anahat Düzeyi</a:t>
            </a:r>
          </a:p>
          <a:p>
            <a:pPr marL="1296000" lvl="2" indent="-288000">
              <a:spcBef>
                <a:spcPts val="850"/>
              </a:spcBef>
              <a:buClr>
                <a:srgbClr val="000000"/>
              </a:buClr>
              <a:buSzPct val="45000"/>
              <a:buFont typeface="Wingdings" charset="2"/>
              <a:buChar char=""/>
            </a:pPr>
            <a:r>
              <a:rPr lang="tr-TR" sz="1800" b="0" strike="noStrike" spc="-1">
                <a:solidFill>
                  <a:srgbClr val="4D5B6B"/>
                </a:solidFill>
                <a:latin typeface="Calibri"/>
              </a:rPr>
              <a:t>Üçüncü Anahat Düzeyi</a:t>
            </a:r>
          </a:p>
          <a:p>
            <a:pPr marL="1728000" lvl="3" indent="-216000">
              <a:spcBef>
                <a:spcPts val="567"/>
              </a:spcBef>
              <a:buClr>
                <a:srgbClr val="000000"/>
              </a:buClr>
              <a:buSzPct val="75000"/>
              <a:buFont typeface="Symbol" charset="2"/>
              <a:buChar char=""/>
            </a:pPr>
            <a:r>
              <a:rPr lang="tr-TR" sz="1800" b="0" strike="noStrike" spc="-1">
                <a:solidFill>
                  <a:srgbClr val="4D5B6B"/>
                </a:solidFill>
                <a:latin typeface="Calibri"/>
              </a:rPr>
              <a:t>Dördüncü Anahat Düzeyi</a:t>
            </a:r>
          </a:p>
          <a:p>
            <a:pPr marL="2160000" lvl="4" indent="-216000">
              <a:spcBef>
                <a:spcPts val="283"/>
              </a:spcBef>
              <a:buClr>
                <a:srgbClr val="000000"/>
              </a:buClr>
              <a:buSzPct val="45000"/>
              <a:buFont typeface="Wingdings" charset="2"/>
              <a:buChar char=""/>
            </a:pPr>
            <a:r>
              <a:rPr lang="tr-TR" sz="2000" b="0" strike="noStrike" spc="-1">
                <a:solidFill>
                  <a:srgbClr val="4D5B6B"/>
                </a:solidFill>
                <a:latin typeface="Calibri"/>
              </a:rPr>
              <a:t>Beşinci Anahat Düzeyi</a:t>
            </a:r>
          </a:p>
          <a:p>
            <a:pPr marL="2592000" lvl="5" indent="-216000">
              <a:spcBef>
                <a:spcPts val="283"/>
              </a:spcBef>
              <a:buClr>
                <a:srgbClr val="000000"/>
              </a:buClr>
              <a:buSzPct val="45000"/>
              <a:buFont typeface="Wingdings" charset="2"/>
              <a:buChar char=""/>
            </a:pPr>
            <a:r>
              <a:rPr lang="tr-TR" sz="2000" b="0" strike="noStrike" spc="-1">
                <a:solidFill>
                  <a:srgbClr val="4D5B6B"/>
                </a:solidFill>
                <a:latin typeface="Calibri"/>
              </a:rPr>
              <a:t>Altıncı Anahat Düzeyi</a:t>
            </a:r>
          </a:p>
          <a:p>
            <a:pPr marL="3024000" lvl="6" indent="-216000">
              <a:spcBef>
                <a:spcPts val="283"/>
              </a:spcBef>
              <a:buClr>
                <a:srgbClr val="000000"/>
              </a:buClr>
              <a:buSzPct val="45000"/>
              <a:buFont typeface="Wingdings" charset="2"/>
              <a:buChar char=""/>
            </a:pPr>
            <a:r>
              <a:rPr lang="tr-TR" sz="2000" b="0" strike="noStrike" spc="-1">
                <a:solidFill>
                  <a:srgbClr val="4D5B6B"/>
                </a:solidFill>
                <a:latin typeface="Calibri"/>
              </a:rPr>
              <a:t>Yedinci Anahat Düzeyi</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00" r:id="rId13"/>
    <p:sldLayoutId id="2147483701"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23.jpeg"/><Relationship Id="rId4" Type="http://schemas.microsoft.com/office/2007/relationships/hdphoto" Target="../media/hdphoto2.wdp"/><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BEBA8EAE-BF5A-486C-A8C5-ECC9F3942E4B}">
                <a14:imgProps xmlns:a14="http://schemas.microsoft.com/office/drawing/2010/main">
                  <a14:imgLayer r:embed="rId3">
                    <a14:imgEffect>
                      <a14:brightnessContrast bright="30000" contrast="-20000"/>
                    </a14:imgEffect>
                  </a14:imgLayer>
                </a14:imgProps>
              </a:ext>
              <a:ext uri="{28A0092B-C50C-407E-A947-70E740481C1C}">
                <a14:useLocalDpi xmlns:a14="http://schemas.microsoft.com/office/drawing/2010/main" val="0"/>
              </a:ext>
            </a:extLst>
          </a:blip>
          <a:stretch>
            <a:fillRect/>
          </a:stretch>
        </p:blipFill>
        <p:spPr>
          <a:xfrm>
            <a:off x="1553704" y="2479872"/>
            <a:ext cx="7202786" cy="36648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2 Alt Başlık"/>
          <p:cNvSpPr txBox="1">
            <a:spLocks/>
          </p:cNvSpPr>
          <p:nvPr/>
        </p:nvSpPr>
        <p:spPr>
          <a:xfrm>
            <a:off x="1293178" y="713232"/>
            <a:ext cx="7642592" cy="6044183"/>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a:spcBef>
                <a:spcPct val="0"/>
              </a:spcBef>
            </a:pPr>
            <a:endParaRPr lang="tr-TR" sz="2000" dirty="0">
              <a:solidFill>
                <a:srgbClr val="000000"/>
              </a:solidFill>
              <a:latin typeface="Times New Roman" pitchFamily="18" charset="0"/>
              <a:cs typeface="Times New Roman" pitchFamily="18" charset="0"/>
            </a:endParaRPr>
          </a:p>
          <a:p>
            <a:pPr algn="ctr">
              <a:spcBef>
                <a:spcPct val="0"/>
              </a:spcBef>
            </a:pPr>
            <a:r>
              <a:rPr lang="tr-TR" sz="2000" dirty="0">
                <a:solidFill>
                  <a:srgbClr val="000000"/>
                </a:solidFill>
                <a:latin typeface="Times New Roman" pitchFamily="18" charset="0"/>
                <a:cs typeface="Times New Roman" pitchFamily="18" charset="0"/>
              </a:rPr>
              <a:t>GÜMÜŞHANE VALİLİĞİ</a:t>
            </a:r>
          </a:p>
          <a:p>
            <a:pPr algn="ctr">
              <a:spcBef>
                <a:spcPct val="0"/>
              </a:spcBef>
            </a:pPr>
            <a:r>
              <a:rPr lang="tr-TR" sz="2000" dirty="0">
                <a:solidFill>
                  <a:srgbClr val="000000"/>
                </a:solidFill>
                <a:latin typeface="Times New Roman" pitchFamily="18" charset="0"/>
                <a:cs typeface="Times New Roman" pitchFamily="18" charset="0"/>
              </a:rPr>
              <a:t>ÇEVRE, ŞEHİRCİLİK VE İKLİM DEĞİŞİKLİĞİ İL MÜDÜRLÜĞÜ</a:t>
            </a:r>
          </a:p>
          <a:p>
            <a:pPr algn="ctr">
              <a:spcBef>
                <a:spcPct val="0"/>
              </a:spcBef>
            </a:pPr>
            <a:r>
              <a:rPr lang="tr-TR" sz="2000" dirty="0">
                <a:solidFill>
                  <a:srgbClr val="000000"/>
                </a:solidFill>
                <a:latin typeface="Times New Roman" pitchFamily="18" charset="0"/>
                <a:cs typeface="Times New Roman" pitchFamily="18" charset="0"/>
              </a:rPr>
              <a:t>ŞUBAT 2026</a:t>
            </a:r>
          </a:p>
        </p:txBody>
      </p:sp>
      <p:pic>
        <p:nvPicPr>
          <p:cNvPr id="8" name="Resim 7">
            <a:extLst>
              <a:ext uri="{FF2B5EF4-FFF2-40B4-BE49-F238E27FC236}">
                <a16:creationId xmlns:a16="http://schemas.microsoft.com/office/drawing/2014/main" id="{1F3ACA97-45C0-4DBE-8D01-AE517991E43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6" name="TextShape 1">
            <a:extLst>
              <a:ext uri="{FF2B5EF4-FFF2-40B4-BE49-F238E27FC236}">
                <a16:creationId xmlns:a16="http://schemas.microsoft.com/office/drawing/2014/main" id="{26AAC000-9820-4A49-B3CD-09E47B59FC84}"/>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1</a:t>
            </a:fld>
            <a:endParaRPr lang="tr-TR" sz="1400" b="0" strike="noStrike" spc="-1" dirty="0">
              <a:latin typeface="Times New Roman"/>
            </a:endParaRPr>
          </a:p>
        </p:txBody>
      </p:sp>
    </p:spTree>
    <p:extLst>
      <p:ext uri="{BB962C8B-B14F-4D97-AF65-F5344CB8AC3E}">
        <p14:creationId xmlns:p14="http://schemas.microsoft.com/office/powerpoint/2010/main" val="3106880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634B3B40-273F-4046-8AAC-CF3BBF0314D8}"/>
              </a:ext>
            </a:extLst>
          </p:cNvPr>
          <p:cNvSpPr txBox="1"/>
          <p:nvPr/>
        </p:nvSpPr>
        <p:spPr>
          <a:xfrm>
            <a:off x="1226880" y="747000"/>
            <a:ext cx="7315920" cy="431640"/>
          </a:xfrm>
          <a:prstGeom prst="rect">
            <a:avLst/>
          </a:prstGeom>
          <a:noFill/>
          <a:ln w="0">
            <a:noFill/>
          </a:ln>
        </p:spPr>
        <p:txBody>
          <a:bodyPr>
            <a:normAutofit/>
          </a:bodyPr>
          <a:lstStyle/>
          <a:p>
            <a:pPr algn="ctr">
              <a:lnSpc>
                <a:spcPct val="100000"/>
              </a:lnSpc>
              <a:tabLst>
                <a:tab pos="0" algn="l"/>
              </a:tabLst>
            </a:pPr>
            <a:r>
              <a:rPr lang="tr-TR" sz="2000" b="1" strike="noStrike" spc="-1" dirty="0">
                <a:solidFill>
                  <a:srgbClr val="000000"/>
                </a:solidFill>
                <a:uFillTx/>
                <a:latin typeface="Calibri"/>
              </a:rPr>
              <a:t>MİLLİ EMLAK MÜDÜRLÜĞÜ PERSONEL LİSTESİ</a:t>
            </a:r>
            <a:r>
              <a:rPr lang="tr-TR" sz="2000" b="0" strike="noStrike" spc="-1" dirty="0">
                <a:solidFill>
                  <a:srgbClr val="4D5B6B"/>
                </a:solidFill>
                <a:latin typeface="Calibri"/>
              </a:rPr>
              <a:t> </a:t>
            </a:r>
            <a:endParaRPr lang="tr-TR" sz="2000" b="0" strike="noStrike" spc="-1" dirty="0">
              <a:latin typeface="Arial"/>
            </a:endParaRPr>
          </a:p>
          <a:p>
            <a:pPr algn="r">
              <a:lnSpc>
                <a:spcPct val="100000"/>
              </a:lnSpc>
              <a:spcBef>
                <a:spcPts val="479"/>
              </a:spcBef>
              <a:tabLst>
                <a:tab pos="0" algn="l"/>
              </a:tabLst>
            </a:pPr>
            <a:endParaRPr lang="tr-TR" sz="2000" b="0" strike="noStrike" spc="-1" dirty="0">
              <a:latin typeface="Arial"/>
            </a:endParaRPr>
          </a:p>
        </p:txBody>
      </p:sp>
      <p:sp>
        <p:nvSpPr>
          <p:cNvPr id="7" name="TextShape 2">
            <a:extLst>
              <a:ext uri="{FF2B5EF4-FFF2-40B4-BE49-F238E27FC236}">
                <a16:creationId xmlns:a16="http://schemas.microsoft.com/office/drawing/2014/main" id="{161AEB05-18CF-4E05-BB68-7841C6747907}"/>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7ED8757A-9C30-4C9C-86F6-852BCDEF4E6B}" type="slidenum">
              <a:rPr lang="tr-TR" sz="1400" b="0" strike="noStrike" spc="-1">
                <a:solidFill>
                  <a:srgbClr val="A79D99"/>
                </a:solidFill>
                <a:latin typeface="Calibri"/>
              </a:rPr>
              <a:t>10</a:t>
            </a:fld>
            <a:endParaRPr lang="tr-TR" sz="1400" b="0" strike="noStrike" spc="-1">
              <a:latin typeface="Times New Roman"/>
            </a:endParaRPr>
          </a:p>
        </p:txBody>
      </p:sp>
      <p:graphicFrame>
        <p:nvGraphicFramePr>
          <p:cNvPr id="8" name="Table 3">
            <a:extLst>
              <a:ext uri="{FF2B5EF4-FFF2-40B4-BE49-F238E27FC236}">
                <a16:creationId xmlns:a16="http://schemas.microsoft.com/office/drawing/2014/main" id="{BB1AF4AF-444C-45A2-8955-4172E708AA1A}"/>
              </a:ext>
            </a:extLst>
          </p:cNvPr>
          <p:cNvGraphicFramePr/>
          <p:nvPr>
            <p:extLst>
              <p:ext uri="{D42A27DB-BD31-4B8C-83A1-F6EECF244321}">
                <p14:modId xmlns:p14="http://schemas.microsoft.com/office/powerpoint/2010/main" val="2781235134"/>
              </p:ext>
            </p:extLst>
          </p:nvPr>
        </p:nvGraphicFramePr>
        <p:xfrm>
          <a:off x="1149147" y="1370520"/>
          <a:ext cx="7296120" cy="2424988"/>
        </p:xfrm>
        <a:graphic>
          <a:graphicData uri="http://schemas.openxmlformats.org/drawingml/2006/table">
            <a:tbl>
              <a:tblPr/>
              <a:tblGrid>
                <a:gridCol w="2431800">
                  <a:extLst>
                    <a:ext uri="{9D8B030D-6E8A-4147-A177-3AD203B41FA5}">
                      <a16:colId xmlns:a16="http://schemas.microsoft.com/office/drawing/2014/main" val="20000"/>
                    </a:ext>
                  </a:extLst>
                </a:gridCol>
                <a:gridCol w="2431800">
                  <a:extLst>
                    <a:ext uri="{9D8B030D-6E8A-4147-A177-3AD203B41FA5}">
                      <a16:colId xmlns:a16="http://schemas.microsoft.com/office/drawing/2014/main" val="20001"/>
                    </a:ext>
                  </a:extLst>
                </a:gridCol>
                <a:gridCol w="2432520">
                  <a:extLst>
                    <a:ext uri="{9D8B030D-6E8A-4147-A177-3AD203B41FA5}">
                      <a16:colId xmlns:a16="http://schemas.microsoft.com/office/drawing/2014/main" val="20002"/>
                    </a:ext>
                  </a:extLst>
                </a:gridCol>
              </a:tblGrid>
              <a:tr h="372988">
                <a:tc>
                  <a:txBody>
                    <a:bodyPr/>
                    <a:lstStyle/>
                    <a:p>
                      <a:pPr algn="ctr">
                        <a:lnSpc>
                          <a:spcPct val="115000"/>
                        </a:lnSpc>
                        <a:tabLst>
                          <a:tab pos="0" algn="l"/>
                        </a:tabLst>
                      </a:pPr>
                      <a:r>
                        <a:rPr lang="tr-TR" sz="1000" b="1" strike="noStrike" spc="-1" dirty="0">
                          <a:solidFill>
                            <a:srgbClr val="000000"/>
                          </a:solidFill>
                          <a:latin typeface="Calibri"/>
                        </a:rPr>
                        <a:t>ADI SOYADI</a:t>
                      </a:r>
                      <a:endParaRPr lang="tr-TR" sz="1000" b="0" strike="noStrike" spc="-1"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tc>
                  <a:txBody>
                    <a:bodyPr/>
                    <a:lstStyle/>
                    <a:p>
                      <a:pPr algn="ctr">
                        <a:lnSpc>
                          <a:spcPct val="115000"/>
                        </a:lnSpc>
                        <a:tabLst>
                          <a:tab pos="0" algn="l"/>
                        </a:tabLst>
                      </a:pPr>
                      <a:r>
                        <a:rPr lang="tr-TR" sz="1000" b="1" strike="noStrike" spc="-1" dirty="0">
                          <a:solidFill>
                            <a:srgbClr val="000000"/>
                          </a:solidFill>
                          <a:latin typeface="Calibri"/>
                        </a:rPr>
                        <a:t>GÖREV/ÜNVAN</a:t>
                      </a:r>
                      <a:endParaRPr lang="tr-TR" sz="1000" b="0" strike="noStrike" spc="-1"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tc>
                  <a:txBody>
                    <a:bodyPr/>
                    <a:lstStyle/>
                    <a:p>
                      <a:pPr algn="ctr">
                        <a:lnSpc>
                          <a:spcPct val="115000"/>
                        </a:lnSpc>
                        <a:tabLst>
                          <a:tab pos="0" algn="l"/>
                        </a:tabLst>
                      </a:pPr>
                      <a:r>
                        <a:rPr lang="tr-TR" sz="1000" b="1" strike="noStrike" spc="-1" dirty="0">
                          <a:solidFill>
                            <a:srgbClr val="000000"/>
                          </a:solidFill>
                          <a:latin typeface="Calibri"/>
                        </a:rPr>
                        <a:t>GÖREV YAPTIĞI BİRİM</a:t>
                      </a:r>
                      <a:endParaRPr lang="tr-TR" sz="1000" b="0" strike="noStrike" spc="-1"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extLst>
                  <a:ext uri="{0D108BD9-81ED-4DB2-BD59-A6C34878D82A}">
                    <a16:rowId xmlns:a16="http://schemas.microsoft.com/office/drawing/2014/main" val="10000"/>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ŞULE KAZAN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MEMUR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rtl="0" fontAlgn="ctr"/>
                      <a:r>
                        <a:rPr lang="tr-TR" sz="1000" b="0" i="0" u="none" strike="noStrike" dirty="0">
                          <a:solidFill>
                            <a:srgbClr val="000000"/>
                          </a:solidFill>
                          <a:effectLst/>
                          <a:latin typeface="Calibri" panose="020F0502020204030204" pitchFamily="34" charset="0"/>
                        </a:rPr>
                        <a:t>KELKİT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2494238146"/>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CANSU HOŞGÖR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BÜRO PERSONELİ (SÖZLEŞMELİ)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rtl="0" fontAlgn="ctr"/>
                      <a:r>
                        <a:rPr lang="tr-TR" sz="1000" b="0" i="0" u="none" strike="noStrike">
                          <a:solidFill>
                            <a:srgbClr val="000000"/>
                          </a:solidFill>
                          <a:effectLst/>
                          <a:latin typeface="Calibri" panose="020F0502020204030204" pitchFamily="34" charset="0"/>
                        </a:rPr>
                        <a:t>KELKİT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4228871684"/>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AHMET ALBAYRAK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BÜRO PERSONELİ (SÖZLEŞMELİ)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rtl="0" fontAlgn="ctr"/>
                      <a:r>
                        <a:rPr lang="tr-TR" sz="1000" b="0" i="0" u="none" strike="noStrike">
                          <a:solidFill>
                            <a:srgbClr val="000000"/>
                          </a:solidFill>
                          <a:effectLst/>
                          <a:latin typeface="Calibri" panose="020F0502020204030204" pitchFamily="34" charset="0"/>
                        </a:rPr>
                        <a:t>KELKİT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2711293127"/>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KEMAL DURAN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MEMUR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rtl="0" fontAlgn="ctr"/>
                      <a:r>
                        <a:rPr lang="tr-TR" sz="1000" b="0" i="0" u="none" strike="noStrike" dirty="0">
                          <a:solidFill>
                            <a:srgbClr val="000000"/>
                          </a:solidFill>
                          <a:effectLst/>
                          <a:latin typeface="Calibri" panose="020F0502020204030204" pitchFamily="34" charset="0"/>
                        </a:rPr>
                        <a:t>KELKİT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720744090"/>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ZİLFİ KÖSE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rtl="0" fontAlgn="ctr"/>
                      <a:r>
                        <a:rPr lang="tr-TR" sz="1000" b="0" i="0" u="none" strike="noStrike" dirty="0">
                          <a:solidFill>
                            <a:srgbClr val="000000"/>
                          </a:solidFill>
                          <a:effectLst/>
                          <a:latin typeface="Calibri" panose="020F0502020204030204" pitchFamily="34" charset="0"/>
                        </a:rPr>
                        <a:t> MEMUR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ctr"/>
                      <a:r>
                        <a:rPr lang="tr-TR" sz="1000" b="0" i="0" u="none" strike="noStrike">
                          <a:solidFill>
                            <a:srgbClr val="000000"/>
                          </a:solidFill>
                          <a:effectLst/>
                          <a:latin typeface="Calibri" panose="020F0502020204030204" pitchFamily="34" charset="0"/>
                        </a:rPr>
                        <a:t>KÖSE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37596057"/>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NİLGÜN YILDIRIM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rtl="0" fontAlgn="ctr"/>
                      <a:r>
                        <a:rPr lang="tr-TR" sz="1000" b="0" i="0" u="none" strike="noStrike" dirty="0">
                          <a:solidFill>
                            <a:srgbClr val="000000"/>
                          </a:solidFill>
                          <a:effectLst/>
                          <a:latin typeface="Calibri" panose="020F0502020204030204" pitchFamily="34" charset="0"/>
                        </a:rPr>
                        <a:t> BÜRO PERSONELİ (SÖZLEŞMELİ) (ANTALYA’DA  GEÇİCİ GÖREVLİ)</a:t>
                      </a:r>
                      <a:endParaRPr lang="tr-TR" sz="1000" b="0" i="0" u="none" strike="noStrike" dirty="0">
                        <a:solidFill>
                          <a:srgbClr val="000000"/>
                        </a:solidFill>
                        <a:effectLst/>
                        <a:highlight>
                          <a:srgbClr val="FFFF00"/>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ctr"/>
                      <a:r>
                        <a:rPr lang="tr-TR" sz="1000" b="0" i="0" u="none" strike="noStrike" dirty="0">
                          <a:solidFill>
                            <a:srgbClr val="000000"/>
                          </a:solidFill>
                          <a:effectLst/>
                          <a:latin typeface="Calibri" panose="020F0502020204030204" pitchFamily="34" charset="0"/>
                        </a:rPr>
                        <a:t>KÖSE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18020799"/>
                  </a:ext>
                </a:extLst>
              </a:tr>
            </a:tbl>
          </a:graphicData>
        </a:graphic>
      </p:graphicFrame>
      <p:pic>
        <p:nvPicPr>
          <p:cNvPr id="9" name="Resim 8">
            <a:extLst>
              <a:ext uri="{FF2B5EF4-FFF2-40B4-BE49-F238E27FC236}">
                <a16:creationId xmlns:a16="http://schemas.microsoft.com/office/drawing/2014/main" id="{D2B48C21-6002-4F63-8B47-3B541C3450B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6973" y="197784"/>
            <a:ext cx="1039533" cy="1036080"/>
          </a:xfrm>
          <a:prstGeom prst="rect">
            <a:avLst/>
          </a:prstGeom>
          <a:ln w="0">
            <a:noFill/>
          </a:ln>
        </p:spPr>
      </p:pic>
    </p:spTree>
    <p:extLst>
      <p:ext uri="{BB962C8B-B14F-4D97-AF65-F5344CB8AC3E}">
        <p14:creationId xmlns:p14="http://schemas.microsoft.com/office/powerpoint/2010/main" val="2453524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1439064" y="1472040"/>
            <a:ext cx="6984360" cy="638640"/>
          </a:xfrm>
          <a:prstGeom prst="rect">
            <a:avLst/>
          </a:prstGeom>
          <a:noFill/>
          <a:ln w="0">
            <a:noFill/>
          </a:ln>
        </p:spPr>
        <p:style>
          <a:lnRef idx="2">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tr-TR" sz="2000" b="1" strike="noStrike" spc="-1" dirty="0">
                <a:solidFill>
                  <a:srgbClr val="000000"/>
                </a:solidFill>
                <a:uFillTx/>
                <a:latin typeface="Calibri"/>
              </a:rPr>
              <a:t>MÜDÜRLÜĞÜMÜZ PERSONEL SAYISI</a:t>
            </a:r>
            <a:endParaRPr lang="tr-TR" sz="2000" b="0" strike="noStrike" spc="-1" dirty="0">
              <a:latin typeface="Arial"/>
            </a:endParaRPr>
          </a:p>
          <a:p>
            <a:pPr>
              <a:lnSpc>
                <a:spcPct val="100000"/>
              </a:lnSpc>
            </a:pPr>
            <a:r>
              <a:rPr lang="tr-TR" sz="1600" b="1" strike="noStrike" spc="-1" dirty="0">
                <a:solidFill>
                  <a:srgbClr val="000000"/>
                </a:solidFill>
                <a:latin typeface="Calibri"/>
              </a:rPr>
              <a:t> </a:t>
            </a:r>
            <a:endParaRPr lang="tr-TR" sz="1600" b="0" strike="noStrike" spc="-1" dirty="0">
              <a:latin typeface="Arial"/>
            </a:endParaRPr>
          </a:p>
        </p:txBody>
      </p:sp>
      <p:graphicFrame>
        <p:nvGraphicFramePr>
          <p:cNvPr id="236" name="Table 2"/>
          <p:cNvGraphicFramePr/>
          <p:nvPr>
            <p:extLst>
              <p:ext uri="{D42A27DB-BD31-4B8C-83A1-F6EECF244321}">
                <p14:modId xmlns:p14="http://schemas.microsoft.com/office/powerpoint/2010/main" val="3542071252"/>
              </p:ext>
            </p:extLst>
          </p:nvPr>
        </p:nvGraphicFramePr>
        <p:xfrm>
          <a:off x="1526040" y="2110680"/>
          <a:ext cx="6624360" cy="3882068"/>
        </p:xfrm>
        <a:graphic>
          <a:graphicData uri="http://schemas.openxmlformats.org/drawingml/2006/table">
            <a:tbl>
              <a:tblPr/>
              <a:tblGrid>
                <a:gridCol w="1655640">
                  <a:extLst>
                    <a:ext uri="{9D8B030D-6E8A-4147-A177-3AD203B41FA5}">
                      <a16:colId xmlns:a16="http://schemas.microsoft.com/office/drawing/2014/main" val="20000"/>
                    </a:ext>
                  </a:extLst>
                </a:gridCol>
                <a:gridCol w="1655640">
                  <a:extLst>
                    <a:ext uri="{9D8B030D-6E8A-4147-A177-3AD203B41FA5}">
                      <a16:colId xmlns:a16="http://schemas.microsoft.com/office/drawing/2014/main" val="20001"/>
                    </a:ext>
                  </a:extLst>
                </a:gridCol>
                <a:gridCol w="1656360">
                  <a:extLst>
                    <a:ext uri="{9D8B030D-6E8A-4147-A177-3AD203B41FA5}">
                      <a16:colId xmlns:a16="http://schemas.microsoft.com/office/drawing/2014/main" val="20002"/>
                    </a:ext>
                  </a:extLst>
                </a:gridCol>
                <a:gridCol w="1656720">
                  <a:extLst>
                    <a:ext uri="{9D8B030D-6E8A-4147-A177-3AD203B41FA5}">
                      <a16:colId xmlns:a16="http://schemas.microsoft.com/office/drawing/2014/main" val="20003"/>
                    </a:ext>
                  </a:extLst>
                </a:gridCol>
              </a:tblGrid>
              <a:tr h="436320">
                <a:tc>
                  <a:txBody>
                    <a:bodyPr/>
                    <a:lstStyle/>
                    <a:p>
                      <a:pPr algn="ctr">
                        <a:lnSpc>
                          <a:spcPct val="115000"/>
                        </a:lnSpc>
                      </a:pPr>
                      <a:r>
                        <a:rPr lang="tr-TR" sz="1400" b="1" strike="noStrike" spc="-1">
                          <a:solidFill>
                            <a:srgbClr val="000000"/>
                          </a:solidFill>
                          <a:latin typeface="Calibri"/>
                        </a:rPr>
                        <a:t>SINIFI</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chemeClr val="accent1">
                        <a:lumMod val="60000"/>
                        <a:lumOff val="40000"/>
                      </a:schemeClr>
                    </a:solidFill>
                  </a:tcPr>
                </a:tc>
                <a:tc>
                  <a:txBody>
                    <a:bodyPr/>
                    <a:lstStyle/>
                    <a:p>
                      <a:pPr algn="ctr">
                        <a:lnSpc>
                          <a:spcPct val="115000"/>
                        </a:lnSpc>
                      </a:pPr>
                      <a:r>
                        <a:rPr lang="tr-TR" sz="1400" b="1" strike="noStrike" spc="-1" dirty="0">
                          <a:solidFill>
                            <a:srgbClr val="000000"/>
                          </a:solidFill>
                          <a:latin typeface="Calibri"/>
                        </a:rPr>
                        <a:t>MEMUR </a:t>
                      </a:r>
                    </a:p>
                    <a:p>
                      <a:pPr algn="ctr">
                        <a:lnSpc>
                          <a:spcPct val="115000"/>
                        </a:lnSpc>
                      </a:pPr>
                      <a:r>
                        <a:rPr lang="tr-TR" sz="1400" b="1" strike="noStrike" spc="-1" dirty="0">
                          <a:solidFill>
                            <a:srgbClr val="000000"/>
                          </a:solidFill>
                          <a:latin typeface="Calibri"/>
                        </a:rPr>
                        <a:t>PERSONEL</a:t>
                      </a:r>
                      <a:endParaRPr lang="tr-TR"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chemeClr val="accent1">
                        <a:lumMod val="60000"/>
                        <a:lumOff val="40000"/>
                      </a:schemeClr>
                    </a:solidFill>
                  </a:tcPr>
                </a:tc>
                <a:tc>
                  <a:txBody>
                    <a:bodyPr/>
                    <a:lstStyle/>
                    <a:p>
                      <a:pPr algn="ctr">
                        <a:lnSpc>
                          <a:spcPct val="115000"/>
                        </a:lnSpc>
                      </a:pPr>
                      <a:r>
                        <a:rPr lang="tr-TR" sz="1400" b="1" strike="noStrike" spc="-1" dirty="0">
                          <a:solidFill>
                            <a:srgbClr val="000000"/>
                          </a:solidFill>
                          <a:latin typeface="Calibri"/>
                        </a:rPr>
                        <a:t>İŞÇİ /SÖZLEŞMELİ PERSONEL</a:t>
                      </a:r>
                      <a:endParaRPr lang="tr-TR"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chemeClr val="accent1">
                        <a:lumMod val="60000"/>
                        <a:lumOff val="40000"/>
                      </a:schemeClr>
                    </a:solidFill>
                  </a:tcPr>
                </a:tc>
                <a:tc>
                  <a:txBody>
                    <a:bodyPr/>
                    <a:lstStyle/>
                    <a:p>
                      <a:pPr algn="ctr">
                        <a:lnSpc>
                          <a:spcPct val="115000"/>
                        </a:lnSpc>
                      </a:pPr>
                      <a:r>
                        <a:rPr lang="tr-TR" sz="1400" b="1" strike="noStrike" spc="-1" dirty="0">
                          <a:solidFill>
                            <a:srgbClr val="000000"/>
                          </a:solidFill>
                          <a:latin typeface="Calibri"/>
                        </a:rPr>
                        <a:t>TOPLAM</a:t>
                      </a:r>
                      <a:endParaRPr lang="tr-TR"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chemeClr val="accent1">
                        <a:lumMod val="60000"/>
                        <a:lumOff val="40000"/>
                      </a:schemeClr>
                    </a:solidFill>
                  </a:tcPr>
                </a:tc>
                <a:extLst>
                  <a:ext uri="{0D108BD9-81ED-4DB2-BD59-A6C34878D82A}">
                    <a16:rowId xmlns:a16="http://schemas.microsoft.com/office/drawing/2014/main" val="10000"/>
                  </a:ext>
                </a:extLst>
              </a:tr>
              <a:tr h="436320">
                <a:tc>
                  <a:txBody>
                    <a:bodyPr/>
                    <a:lstStyle/>
                    <a:p>
                      <a:pPr algn="ctr">
                        <a:lnSpc>
                          <a:spcPct val="115000"/>
                        </a:lnSpc>
                      </a:pPr>
                      <a:r>
                        <a:rPr lang="tr-TR" sz="1400" b="1" strike="noStrike" spc="-1" dirty="0">
                          <a:solidFill>
                            <a:srgbClr val="000000"/>
                          </a:solidFill>
                          <a:latin typeface="Calibri"/>
                        </a:rPr>
                        <a:t>İDARİ KADRO</a:t>
                      </a:r>
                      <a:endParaRPr lang="tr-TR" sz="1400" b="0" strike="noStrike" spc="-1" dirty="0">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pPr>
                      <a:r>
                        <a:rPr lang="tr-TR" sz="1400" b="1" strike="noStrike" spc="-1" dirty="0">
                          <a:solidFill>
                            <a:srgbClr val="000000"/>
                          </a:solidFill>
                          <a:latin typeface="Calibri" panose="020F0502020204030204" pitchFamily="34" charset="0"/>
                          <a:cs typeface="Calibri" panose="020F0502020204030204" pitchFamily="34" charset="0"/>
                        </a:rPr>
                        <a:t>11</a:t>
                      </a:r>
                      <a:endParaRPr lang="tr-TR" sz="1400" b="1" strike="noStrike" spc="-1" dirty="0">
                        <a:latin typeface="Calibri" panose="020F0502020204030204" pitchFamily="34" charset="0"/>
                        <a:cs typeface="Calibri" panose="020F0502020204030204" pitchFamily="34" charset="0"/>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FD5CC"/>
                    </a:solidFill>
                  </a:tcPr>
                </a:tc>
                <a:tc>
                  <a:txBody>
                    <a:bodyPr/>
                    <a:lstStyle/>
                    <a:p>
                      <a:pPr algn="ctr">
                        <a:lnSpc>
                          <a:spcPct val="115000"/>
                        </a:lnSpc>
                      </a:pPr>
                      <a:r>
                        <a:rPr lang="tr-TR" sz="1400" b="1" strike="noStrike" spc="-1" dirty="0">
                          <a:solidFill>
                            <a:srgbClr val="000000"/>
                          </a:solidFill>
                          <a:latin typeface="Calibri" panose="020F0502020204030204" pitchFamily="34" charset="0"/>
                          <a:cs typeface="Calibri" panose="020F0502020204030204" pitchFamily="34" charset="0"/>
                        </a:rPr>
                        <a:t>0</a:t>
                      </a:r>
                      <a:endParaRPr lang="tr-TR" sz="1400" b="1" strike="noStrike" spc="-1" dirty="0">
                        <a:latin typeface="Calibri" panose="020F0502020204030204" pitchFamily="34" charset="0"/>
                        <a:cs typeface="Calibri" panose="020F0502020204030204" pitchFamily="34" charset="0"/>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FD5CC"/>
                    </a:solidFill>
                  </a:tcPr>
                </a:tc>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11</a:t>
                      </a: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FD5CC"/>
                    </a:solidFill>
                  </a:tcPr>
                </a:tc>
                <a:extLst>
                  <a:ext uri="{0D108BD9-81ED-4DB2-BD59-A6C34878D82A}">
                    <a16:rowId xmlns:a16="http://schemas.microsoft.com/office/drawing/2014/main" val="10001"/>
                  </a:ext>
                </a:extLst>
              </a:tr>
              <a:tr h="436320">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SİVİL SAVUNMA UZMANI</a:t>
                      </a:r>
                    </a:p>
                  </a:txBody>
                  <a:tcPr marL="68400" marR="68400">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1</a:t>
                      </a:r>
                    </a:p>
                  </a:txBody>
                  <a:tcPr marL="68400" marR="6840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FFEBE7"/>
                    </a:solidFill>
                  </a:tcPr>
                </a:tc>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0</a:t>
                      </a:r>
                    </a:p>
                  </a:txBody>
                  <a:tcPr marL="68400" marR="6840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FFEBE7"/>
                    </a:solidFill>
                  </a:tcPr>
                </a:tc>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1</a:t>
                      </a:r>
                    </a:p>
                  </a:txBody>
                  <a:tcPr marL="68400" marR="68400">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FFEBE7"/>
                    </a:solidFill>
                  </a:tcPr>
                </a:tc>
                <a:extLst>
                  <a:ext uri="{0D108BD9-81ED-4DB2-BD59-A6C34878D82A}">
                    <a16:rowId xmlns:a16="http://schemas.microsoft.com/office/drawing/2014/main" val="2223750627"/>
                  </a:ext>
                </a:extLst>
              </a:tr>
              <a:tr h="436320">
                <a:tc>
                  <a:txBody>
                    <a:bodyPr/>
                    <a:lstStyle/>
                    <a:p>
                      <a:pPr algn="ctr">
                        <a:lnSpc>
                          <a:spcPct val="115000"/>
                        </a:lnSpc>
                      </a:pPr>
                      <a:r>
                        <a:rPr lang="tr-TR" sz="1400" b="1" strike="noStrike" spc="-1" dirty="0">
                          <a:solidFill>
                            <a:srgbClr val="000000"/>
                          </a:solidFill>
                          <a:latin typeface="Calibri"/>
                          <a:ea typeface="Times New Roman"/>
                        </a:rPr>
                        <a:t>MEMUR</a:t>
                      </a:r>
                      <a:endParaRPr lang="tr-TR" sz="1400" b="0" strike="noStrike" spc="-1" dirty="0">
                        <a:latin typeface="Arial"/>
                      </a:endParaRPr>
                    </a:p>
                  </a:txBody>
                  <a:tcPr marL="68400" marR="68400">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chemeClr val="accent1">
                        <a:lumMod val="60000"/>
                        <a:lumOff val="40000"/>
                      </a:schemeClr>
                    </a:solidFill>
                  </a:tcPr>
                </a:tc>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5</a:t>
                      </a:r>
                    </a:p>
                  </a:txBody>
                  <a:tcPr marL="68400" marR="68400">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FEBE7"/>
                    </a:solidFill>
                  </a:tcPr>
                </a:tc>
                <a:tc>
                  <a:txBody>
                    <a:bodyPr/>
                    <a:lstStyle/>
                    <a:p>
                      <a:pPr algn="ctr">
                        <a:lnSpc>
                          <a:spcPct val="115000"/>
                        </a:lnSpc>
                      </a:pPr>
                      <a:r>
                        <a:rPr lang="tr-TR" sz="1400" b="1" strike="noStrike" spc="-1" dirty="0">
                          <a:solidFill>
                            <a:srgbClr val="000000"/>
                          </a:solidFill>
                          <a:latin typeface="Calibri" panose="020F0502020204030204" pitchFamily="34" charset="0"/>
                          <a:ea typeface="Times New Roman"/>
                          <a:cs typeface="Calibri" panose="020F0502020204030204" pitchFamily="34" charset="0"/>
                        </a:rPr>
                        <a:t>2</a:t>
                      </a:r>
                      <a:endParaRPr lang="tr-TR" sz="1400" b="1" strike="noStrike" spc="-1" dirty="0">
                        <a:latin typeface="Calibri" panose="020F0502020204030204" pitchFamily="34" charset="0"/>
                        <a:cs typeface="Calibri" panose="020F0502020204030204" pitchFamily="34" charset="0"/>
                      </a:endParaRPr>
                    </a:p>
                  </a:txBody>
                  <a:tcPr marL="68400" marR="68400">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FEBE7"/>
                    </a:solidFill>
                  </a:tcPr>
                </a:tc>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7</a:t>
                      </a:r>
                    </a:p>
                  </a:txBody>
                  <a:tcPr marL="68400" marR="68400">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FEBE7"/>
                    </a:solidFill>
                  </a:tcPr>
                </a:tc>
                <a:extLst>
                  <a:ext uri="{0D108BD9-81ED-4DB2-BD59-A6C34878D82A}">
                    <a16:rowId xmlns:a16="http://schemas.microsoft.com/office/drawing/2014/main" val="10002"/>
                  </a:ext>
                </a:extLst>
              </a:tr>
              <a:tr h="436320">
                <a:tc>
                  <a:txBody>
                    <a:bodyPr/>
                    <a:lstStyle/>
                    <a:p>
                      <a:pPr algn="ctr">
                        <a:lnSpc>
                          <a:spcPct val="115000"/>
                        </a:lnSpc>
                      </a:pPr>
                      <a:r>
                        <a:rPr lang="tr-TR" sz="1400" b="1" strike="noStrike" spc="-1" dirty="0">
                          <a:solidFill>
                            <a:srgbClr val="000000"/>
                          </a:solidFill>
                          <a:latin typeface="Calibri"/>
                        </a:rPr>
                        <a:t>TEKNİK HİZMETLER</a:t>
                      </a:r>
                      <a:endParaRPr lang="tr-TR"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ctr">
                        <a:lnSpc>
                          <a:spcPct val="115000"/>
                        </a:lnSpc>
                      </a:pPr>
                      <a:r>
                        <a:rPr lang="tr-TR" sz="1400" b="1" strike="noStrike" spc="-1" dirty="0">
                          <a:solidFill>
                            <a:srgbClr val="000000"/>
                          </a:solidFill>
                          <a:latin typeface="Calibri" panose="020F0502020204030204" pitchFamily="34" charset="0"/>
                          <a:cs typeface="Calibri" panose="020F0502020204030204" pitchFamily="34" charset="0"/>
                        </a:rPr>
                        <a:t>24</a:t>
                      </a:r>
                      <a:endParaRPr lang="tr-TR" sz="1400" b="1" strike="noStrike" spc="-1" dirty="0">
                        <a:latin typeface="Calibri" panose="020F0502020204030204" pitchFamily="34" charset="0"/>
                        <a:cs typeface="Calibri" panose="020F0502020204030204" pitchFamily="34"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4</a:t>
                      </a: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28</a:t>
                      </a: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extLst>
                  <a:ext uri="{0D108BD9-81ED-4DB2-BD59-A6C34878D82A}">
                    <a16:rowId xmlns:a16="http://schemas.microsoft.com/office/drawing/2014/main" val="10003"/>
                  </a:ext>
                </a:extLst>
              </a:tr>
              <a:tr h="436320">
                <a:tc>
                  <a:txBody>
                    <a:bodyPr/>
                    <a:lstStyle/>
                    <a:p>
                      <a:pPr algn="ctr">
                        <a:lnSpc>
                          <a:spcPct val="115000"/>
                        </a:lnSpc>
                      </a:pPr>
                      <a:r>
                        <a:rPr lang="tr-TR" sz="1400" b="1" strike="noStrike" spc="-1" dirty="0">
                          <a:solidFill>
                            <a:srgbClr val="000000"/>
                          </a:solidFill>
                          <a:latin typeface="Calibri"/>
                          <a:ea typeface="Times New Roman"/>
                        </a:rPr>
                        <a:t>MİLLİ EMLAK MÜD.</a:t>
                      </a:r>
                      <a:endParaRPr lang="tr-TR"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8</a:t>
                      </a: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11</a:t>
                      </a: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19</a:t>
                      </a: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extLst>
                  <a:ext uri="{0D108BD9-81ED-4DB2-BD59-A6C34878D82A}">
                    <a16:rowId xmlns:a16="http://schemas.microsoft.com/office/drawing/2014/main" val="10004"/>
                  </a:ext>
                </a:extLst>
              </a:tr>
              <a:tr h="489960">
                <a:tc>
                  <a:txBody>
                    <a:bodyPr/>
                    <a:lstStyle/>
                    <a:p>
                      <a:pPr algn="ctr">
                        <a:lnSpc>
                          <a:spcPct val="115000"/>
                        </a:lnSpc>
                      </a:pPr>
                      <a:r>
                        <a:rPr lang="tr-TR" sz="1400" b="1" strike="noStrike" spc="-1" dirty="0">
                          <a:solidFill>
                            <a:srgbClr val="000000"/>
                          </a:solidFill>
                          <a:latin typeface="Calibri"/>
                        </a:rPr>
                        <a:t>YARDIMCI HİZMETLER/İŞÇİ</a:t>
                      </a:r>
                      <a:endParaRPr lang="tr-TR" sz="1400" b="0" strike="noStrike" spc="-1" dirty="0">
                        <a:latin typeface="Arial"/>
                      </a:endParaRPr>
                    </a:p>
                  </a:txBody>
                  <a:tcPr marL="68400" marR="68400">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chemeClr val="accent1">
                        <a:lumMod val="60000"/>
                        <a:lumOff val="40000"/>
                      </a:schemeClr>
                    </a:solidFill>
                  </a:tcPr>
                </a:tc>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10</a:t>
                      </a:r>
                    </a:p>
                  </a:txBody>
                  <a:tcPr marL="68400" marR="6840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FD5CC"/>
                    </a:solidFill>
                  </a:tcPr>
                </a:tc>
                <a:tc>
                  <a:txBody>
                    <a:bodyPr/>
                    <a:lstStyle/>
                    <a:p>
                      <a:pPr algn="ctr">
                        <a:lnSpc>
                          <a:spcPct val="115000"/>
                        </a:lnSpc>
                      </a:pPr>
                      <a:r>
                        <a:rPr lang="tr-TR" sz="1400" b="1" strike="noStrike" spc="-1" dirty="0">
                          <a:solidFill>
                            <a:srgbClr val="000000"/>
                          </a:solidFill>
                          <a:latin typeface="Calibri" panose="020F0502020204030204" pitchFamily="34" charset="0"/>
                          <a:ea typeface="Times New Roman"/>
                          <a:cs typeface="Calibri" panose="020F0502020204030204" pitchFamily="34" charset="0"/>
                        </a:rPr>
                        <a:t>0</a:t>
                      </a:r>
                      <a:endParaRPr lang="tr-TR" sz="1400" b="1" strike="noStrike" spc="-1" dirty="0">
                        <a:latin typeface="Calibri" panose="020F0502020204030204" pitchFamily="34" charset="0"/>
                        <a:cs typeface="Calibri" panose="020F0502020204030204" pitchFamily="34" charset="0"/>
                      </a:endParaRPr>
                    </a:p>
                  </a:txBody>
                  <a:tcPr marL="68400" marR="6840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FD5CC"/>
                    </a:solidFill>
                  </a:tcPr>
                </a:tc>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10</a:t>
                      </a:r>
                    </a:p>
                  </a:txBody>
                  <a:tcPr marL="68400" marR="6840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FD5CC"/>
                    </a:solidFill>
                  </a:tcPr>
                </a:tc>
                <a:extLst>
                  <a:ext uri="{0D108BD9-81ED-4DB2-BD59-A6C34878D82A}">
                    <a16:rowId xmlns:a16="http://schemas.microsoft.com/office/drawing/2014/main" val="10005"/>
                  </a:ext>
                </a:extLst>
              </a:tr>
              <a:tr h="436320">
                <a:tc>
                  <a:txBody>
                    <a:bodyPr/>
                    <a:lstStyle/>
                    <a:p>
                      <a:pPr algn="ctr">
                        <a:lnSpc>
                          <a:spcPct val="115000"/>
                        </a:lnSpc>
                      </a:pPr>
                      <a:r>
                        <a:rPr lang="tr-TR" sz="1400" b="1" strike="noStrike" spc="-1" dirty="0">
                          <a:solidFill>
                            <a:srgbClr val="000000"/>
                          </a:solidFill>
                          <a:latin typeface="Calibri"/>
                        </a:rPr>
                        <a:t>TOPLAM</a:t>
                      </a:r>
                      <a:endParaRPr lang="tr-TR"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ctr">
                        <a:lnSpc>
                          <a:spcPct val="115000"/>
                        </a:lnSpc>
                      </a:pPr>
                      <a:r>
                        <a:rPr lang="tr-TR" sz="1400" b="1" strike="noStrike" spc="-1" dirty="0">
                          <a:solidFill>
                            <a:srgbClr val="000000"/>
                          </a:solidFill>
                          <a:latin typeface="Calibri" panose="020F0502020204030204" pitchFamily="34" charset="0"/>
                          <a:cs typeface="Calibri" panose="020F0502020204030204" pitchFamily="34" charset="0"/>
                        </a:rPr>
                        <a:t>59</a:t>
                      </a:r>
                      <a:endParaRPr lang="tr-TR" sz="1400" b="1" strike="noStrike" spc="-1" dirty="0">
                        <a:latin typeface="Calibri" panose="020F0502020204030204" pitchFamily="34" charset="0"/>
                        <a:cs typeface="Calibri" panose="020F0502020204030204" pitchFamily="34"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17</a:t>
                      </a: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76</a:t>
                      </a: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extLst>
                  <a:ext uri="{0D108BD9-81ED-4DB2-BD59-A6C34878D82A}">
                    <a16:rowId xmlns:a16="http://schemas.microsoft.com/office/drawing/2014/main" val="10006"/>
                  </a:ext>
                </a:extLst>
              </a:tr>
            </a:tbl>
          </a:graphicData>
        </a:graphic>
      </p:graphicFrame>
      <p:sp>
        <p:nvSpPr>
          <p:cNvPr id="237" name="TextShape 3"/>
          <p:cNvSpPr txBox="1"/>
          <p:nvPr/>
        </p:nvSpPr>
        <p:spPr>
          <a:xfrm>
            <a:off x="8150400" y="236520"/>
            <a:ext cx="784800" cy="364680"/>
          </a:xfrm>
          <a:prstGeom prst="rect">
            <a:avLst/>
          </a:prstGeom>
          <a:noFill/>
          <a:ln w="0">
            <a:noFill/>
          </a:ln>
        </p:spPr>
        <p:txBody>
          <a:bodyPr anchor="ctr">
            <a:noAutofit/>
          </a:bodyPr>
          <a:lstStyle/>
          <a:p>
            <a:pPr>
              <a:lnSpc>
                <a:spcPct val="100000"/>
              </a:lnSpc>
            </a:pPr>
            <a:fld id="{09095E55-70E9-426C-909E-34FB202B0B5A}" type="slidenum">
              <a:rPr lang="tr-TR" sz="1400" b="0" strike="noStrike" spc="-1">
                <a:solidFill>
                  <a:srgbClr val="A79D99"/>
                </a:solidFill>
                <a:latin typeface="Calibri"/>
              </a:rPr>
              <a:t>11</a:t>
            </a:fld>
            <a:endParaRPr lang="tr-TR" sz="1400" b="0" strike="noStrike" spc="-1">
              <a:latin typeface="Times New Roman"/>
            </a:endParaRPr>
          </a:p>
        </p:txBody>
      </p:sp>
      <p:pic>
        <p:nvPicPr>
          <p:cNvPr id="7" name="Resim 6">
            <a:extLst>
              <a:ext uri="{FF2B5EF4-FFF2-40B4-BE49-F238E27FC236}">
                <a16:creationId xmlns:a16="http://schemas.microsoft.com/office/drawing/2014/main" id="{F0EE9556-6C16-49BC-BE98-59D02E10823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2339640" y="1198440"/>
            <a:ext cx="5040360" cy="66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tr-TR" sz="2000" b="1" u="sng" strike="noStrike" spc="-1">
                <a:solidFill>
                  <a:srgbClr val="000000"/>
                </a:solidFill>
                <a:uFillTx/>
                <a:latin typeface="Calibri"/>
              </a:rPr>
              <a:t>MÜDÜRLÜĞÜMÜZ ARAÇ DURUMU</a:t>
            </a:r>
            <a:endParaRPr lang="tr-TR" sz="2000" b="0" strike="noStrike" spc="-1">
              <a:latin typeface="Arial"/>
            </a:endParaRPr>
          </a:p>
          <a:p>
            <a:pPr algn="just">
              <a:lnSpc>
                <a:spcPct val="100000"/>
              </a:lnSpc>
            </a:pPr>
            <a:r>
              <a:rPr lang="tr-TR" sz="1800" b="0" strike="noStrike" spc="-1">
                <a:solidFill>
                  <a:srgbClr val="4D5B6B"/>
                </a:solidFill>
                <a:latin typeface="Calibri"/>
              </a:rPr>
              <a:t> </a:t>
            </a:r>
            <a:endParaRPr lang="tr-TR" sz="1800" b="0" strike="noStrike" spc="-1">
              <a:latin typeface="Arial"/>
            </a:endParaRPr>
          </a:p>
        </p:txBody>
      </p:sp>
      <p:graphicFrame>
        <p:nvGraphicFramePr>
          <p:cNvPr id="281" name="Table 2"/>
          <p:cNvGraphicFramePr/>
          <p:nvPr>
            <p:extLst>
              <p:ext uri="{D42A27DB-BD31-4B8C-83A1-F6EECF244321}">
                <p14:modId xmlns:p14="http://schemas.microsoft.com/office/powerpoint/2010/main" val="4023327689"/>
              </p:ext>
            </p:extLst>
          </p:nvPr>
        </p:nvGraphicFramePr>
        <p:xfrm>
          <a:off x="1646273" y="1671812"/>
          <a:ext cx="6840360" cy="4310138"/>
        </p:xfrm>
        <a:graphic>
          <a:graphicData uri="http://schemas.openxmlformats.org/drawingml/2006/table">
            <a:tbl>
              <a:tblPr/>
              <a:tblGrid>
                <a:gridCol w="1661040">
                  <a:extLst>
                    <a:ext uri="{9D8B030D-6E8A-4147-A177-3AD203B41FA5}">
                      <a16:colId xmlns:a16="http://schemas.microsoft.com/office/drawing/2014/main" val="20000"/>
                    </a:ext>
                  </a:extLst>
                </a:gridCol>
                <a:gridCol w="2651040">
                  <a:extLst>
                    <a:ext uri="{9D8B030D-6E8A-4147-A177-3AD203B41FA5}">
                      <a16:colId xmlns:a16="http://schemas.microsoft.com/office/drawing/2014/main" val="20001"/>
                    </a:ext>
                  </a:extLst>
                </a:gridCol>
                <a:gridCol w="1365480">
                  <a:extLst>
                    <a:ext uri="{9D8B030D-6E8A-4147-A177-3AD203B41FA5}">
                      <a16:colId xmlns:a16="http://schemas.microsoft.com/office/drawing/2014/main" val="20002"/>
                    </a:ext>
                  </a:extLst>
                </a:gridCol>
                <a:gridCol w="1162800">
                  <a:extLst>
                    <a:ext uri="{9D8B030D-6E8A-4147-A177-3AD203B41FA5}">
                      <a16:colId xmlns:a16="http://schemas.microsoft.com/office/drawing/2014/main" val="20003"/>
                    </a:ext>
                  </a:extLst>
                </a:gridCol>
              </a:tblGrid>
              <a:tr h="383758">
                <a:tc>
                  <a:txBody>
                    <a:bodyPr/>
                    <a:lstStyle/>
                    <a:p>
                      <a:pPr algn="ctr">
                        <a:lnSpc>
                          <a:spcPct val="115000"/>
                        </a:lnSpc>
                      </a:pPr>
                      <a:r>
                        <a:rPr lang="tr-TR" sz="1400" b="1" strike="noStrike" spc="-1">
                          <a:solidFill>
                            <a:srgbClr val="000000"/>
                          </a:solidFill>
                          <a:latin typeface="Calibri"/>
                        </a:rPr>
                        <a:t>ARAÇ TİPİ</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chemeClr val="accent1">
                        <a:lumMod val="60000"/>
                        <a:lumOff val="40000"/>
                      </a:schemeClr>
                    </a:solidFill>
                  </a:tcPr>
                </a:tc>
                <a:tc>
                  <a:txBody>
                    <a:bodyPr/>
                    <a:lstStyle/>
                    <a:p>
                      <a:pPr algn="ctr">
                        <a:lnSpc>
                          <a:spcPct val="115000"/>
                        </a:lnSpc>
                      </a:pPr>
                      <a:r>
                        <a:rPr lang="tr-TR" sz="1400" b="1" strike="noStrike" spc="-1">
                          <a:solidFill>
                            <a:srgbClr val="000000"/>
                          </a:solidFill>
                          <a:latin typeface="Calibri"/>
                        </a:rPr>
                        <a:t>DURUMU MODELİ</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chemeClr val="accent1">
                        <a:lumMod val="60000"/>
                        <a:lumOff val="40000"/>
                      </a:schemeClr>
                    </a:solidFill>
                  </a:tcPr>
                </a:tc>
                <a:tc>
                  <a:txBody>
                    <a:bodyPr/>
                    <a:lstStyle/>
                    <a:p>
                      <a:pPr algn="ctr">
                        <a:lnSpc>
                          <a:spcPct val="115000"/>
                        </a:lnSpc>
                      </a:pPr>
                      <a:r>
                        <a:rPr lang="tr-TR" sz="1400" b="1" strike="noStrike" spc="-1">
                          <a:solidFill>
                            <a:srgbClr val="000000"/>
                          </a:solidFill>
                          <a:latin typeface="Calibri"/>
                        </a:rPr>
                        <a:t>SAYISI</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chemeClr val="accent1">
                        <a:lumMod val="60000"/>
                        <a:lumOff val="40000"/>
                      </a:schemeClr>
                    </a:solidFill>
                  </a:tcPr>
                </a:tc>
                <a:tc>
                  <a:txBody>
                    <a:bodyPr/>
                    <a:lstStyle/>
                    <a:p>
                      <a:pPr algn="ctr">
                        <a:lnSpc>
                          <a:spcPct val="115000"/>
                        </a:lnSpc>
                      </a:pPr>
                      <a:r>
                        <a:rPr lang="tr-TR" sz="1400" b="1" strike="noStrike" spc="-1" dirty="0">
                          <a:solidFill>
                            <a:srgbClr val="000000"/>
                          </a:solidFill>
                          <a:latin typeface="Calibri"/>
                        </a:rPr>
                        <a:t>KAPASİTE</a:t>
                      </a:r>
                      <a:endParaRPr lang="tr-TR"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chemeClr val="accent1">
                        <a:lumMod val="60000"/>
                        <a:lumOff val="40000"/>
                      </a:schemeClr>
                    </a:solidFill>
                  </a:tcPr>
                </a:tc>
                <a:extLst>
                  <a:ext uri="{0D108BD9-81ED-4DB2-BD59-A6C34878D82A}">
                    <a16:rowId xmlns:a16="http://schemas.microsoft.com/office/drawing/2014/main" val="10000"/>
                  </a:ext>
                </a:extLst>
              </a:tr>
              <a:tr h="319913">
                <a:tc>
                  <a:txBody>
                    <a:bodyPr/>
                    <a:lstStyle/>
                    <a:p>
                      <a:pPr algn="ctr">
                        <a:lnSpc>
                          <a:spcPct val="115000"/>
                        </a:lnSpc>
                      </a:pPr>
                      <a:r>
                        <a:rPr lang="tr-TR" sz="1400" b="1" strike="noStrike" spc="-1">
                          <a:solidFill>
                            <a:srgbClr val="000000"/>
                          </a:solidFill>
                          <a:latin typeface="Calibri"/>
                        </a:rPr>
                        <a:t>BİNEK OTO</a:t>
                      </a:r>
                      <a:endParaRPr lang="tr-TR" sz="1400" b="0" strike="noStrike" spc="-1">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1">
                        <a:lumMod val="60000"/>
                        <a:lumOff val="40000"/>
                      </a:schemeClr>
                    </a:solidFill>
                  </a:tcPr>
                </a:tc>
                <a:tc>
                  <a:txBody>
                    <a:bodyPr/>
                    <a:lstStyle/>
                    <a:p>
                      <a:pPr algn="ctr">
                        <a:lnSpc>
                          <a:spcPct val="115000"/>
                        </a:lnSpc>
                      </a:pPr>
                      <a:r>
                        <a:rPr lang="tr-TR" sz="1400" b="0" strike="noStrike" spc="-1">
                          <a:solidFill>
                            <a:srgbClr val="000000"/>
                          </a:solidFill>
                          <a:latin typeface="Calibri"/>
                        </a:rPr>
                        <a:t>2002 MODEL DOĞAN 1.6 </a:t>
                      </a:r>
                      <a:endParaRPr lang="tr-TR" sz="1400" b="0" strike="noStrike" spc="-1">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D5CC"/>
                    </a:solidFill>
                  </a:tcPr>
                </a:tc>
                <a:tc>
                  <a:txBody>
                    <a:bodyPr/>
                    <a:lstStyle/>
                    <a:p>
                      <a:pPr algn="ctr">
                        <a:lnSpc>
                          <a:spcPct val="115000"/>
                        </a:lnSpc>
                      </a:pPr>
                      <a:r>
                        <a:rPr lang="tr-TR" sz="1400" b="0" strike="noStrike" spc="-1">
                          <a:solidFill>
                            <a:srgbClr val="000000"/>
                          </a:solidFill>
                          <a:latin typeface="Calibri"/>
                        </a:rPr>
                        <a:t>1 ADET</a:t>
                      </a:r>
                      <a:endParaRPr lang="tr-TR" sz="1400" b="0" strike="noStrike" spc="-1">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D5CC"/>
                    </a:solidFill>
                  </a:tcPr>
                </a:tc>
                <a:tc>
                  <a:txBody>
                    <a:bodyPr/>
                    <a:lstStyle/>
                    <a:p>
                      <a:pPr algn="ctr">
                        <a:lnSpc>
                          <a:spcPct val="115000"/>
                        </a:lnSpc>
                      </a:pPr>
                      <a:r>
                        <a:rPr lang="tr-TR" sz="1400" b="0" strike="noStrike" spc="-1">
                          <a:solidFill>
                            <a:srgbClr val="000000"/>
                          </a:solidFill>
                          <a:latin typeface="Calibri"/>
                        </a:rPr>
                        <a:t>4 KİŞİLİK</a:t>
                      </a:r>
                      <a:endParaRPr lang="tr-TR" sz="1400" b="0" strike="noStrike" spc="-1">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D5CC"/>
                    </a:solidFill>
                  </a:tcPr>
                </a:tc>
                <a:extLst>
                  <a:ext uri="{0D108BD9-81ED-4DB2-BD59-A6C34878D82A}">
                    <a16:rowId xmlns:a16="http://schemas.microsoft.com/office/drawing/2014/main" val="10001"/>
                  </a:ext>
                </a:extLst>
              </a:tr>
              <a:tr h="319913">
                <a:tc>
                  <a:txBody>
                    <a:bodyPr/>
                    <a:lstStyle/>
                    <a:p>
                      <a:pPr algn="ctr">
                        <a:lnSpc>
                          <a:spcPct val="115000"/>
                        </a:lnSpc>
                      </a:pPr>
                      <a:r>
                        <a:rPr lang="tr-TR" sz="1400" b="1" strike="noStrike" spc="-1">
                          <a:solidFill>
                            <a:srgbClr val="000000"/>
                          </a:solidFill>
                          <a:latin typeface="Calibri"/>
                        </a:rPr>
                        <a:t>BİNEK OTO</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ctr">
                        <a:lnSpc>
                          <a:spcPct val="115000"/>
                        </a:lnSpc>
                      </a:pPr>
                      <a:r>
                        <a:rPr lang="tr-TR" sz="1400" b="0" strike="noStrike" spc="-1">
                          <a:solidFill>
                            <a:srgbClr val="000000"/>
                          </a:solidFill>
                          <a:latin typeface="Calibri"/>
                        </a:rPr>
                        <a:t>1998 MODEL DOĞAN 1.6 </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pPr>
                      <a:r>
                        <a:rPr lang="tr-TR" sz="1400" b="0" strike="noStrike" spc="-1">
                          <a:solidFill>
                            <a:srgbClr val="000000"/>
                          </a:solidFill>
                          <a:latin typeface="Calibri"/>
                        </a:rPr>
                        <a:t>1 ADET</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pPr>
                      <a:r>
                        <a:rPr lang="tr-TR" sz="1400" b="0" strike="noStrike" spc="-1">
                          <a:solidFill>
                            <a:srgbClr val="000000"/>
                          </a:solidFill>
                          <a:latin typeface="Calibri"/>
                        </a:rPr>
                        <a:t>4 KİŞİLİK</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extLst>
                  <a:ext uri="{0D108BD9-81ED-4DB2-BD59-A6C34878D82A}">
                    <a16:rowId xmlns:a16="http://schemas.microsoft.com/office/drawing/2014/main" val="10002"/>
                  </a:ext>
                </a:extLst>
              </a:tr>
              <a:tr h="319913">
                <a:tc>
                  <a:txBody>
                    <a:bodyPr/>
                    <a:lstStyle/>
                    <a:p>
                      <a:pPr algn="ctr">
                        <a:lnSpc>
                          <a:spcPct val="115000"/>
                        </a:lnSpc>
                      </a:pPr>
                      <a:r>
                        <a:rPr lang="tr-TR" sz="1400" b="1" strike="noStrike" spc="-1">
                          <a:solidFill>
                            <a:srgbClr val="000000"/>
                          </a:solidFill>
                          <a:latin typeface="Calibri"/>
                        </a:rPr>
                        <a:t>PİCK-UP</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ctr">
                        <a:lnSpc>
                          <a:spcPct val="115000"/>
                        </a:lnSpc>
                      </a:pPr>
                      <a:r>
                        <a:rPr lang="tr-TR" sz="1400" b="0" strike="noStrike" spc="-1">
                          <a:solidFill>
                            <a:srgbClr val="000000"/>
                          </a:solidFill>
                          <a:latin typeface="Calibri"/>
                        </a:rPr>
                        <a:t>2011 MODEL ISUZU D-MAX 4*2</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tc>
                  <a:txBody>
                    <a:bodyPr/>
                    <a:lstStyle/>
                    <a:p>
                      <a:pPr algn="ctr">
                        <a:lnSpc>
                          <a:spcPct val="115000"/>
                        </a:lnSpc>
                      </a:pPr>
                      <a:r>
                        <a:rPr lang="tr-TR" sz="1400" b="0" strike="noStrike" spc="-1">
                          <a:solidFill>
                            <a:srgbClr val="000000"/>
                          </a:solidFill>
                          <a:latin typeface="Calibri"/>
                        </a:rPr>
                        <a:t>1 ADET</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tc>
                  <a:txBody>
                    <a:bodyPr/>
                    <a:lstStyle/>
                    <a:p>
                      <a:pPr algn="ctr">
                        <a:lnSpc>
                          <a:spcPct val="115000"/>
                        </a:lnSpc>
                      </a:pPr>
                      <a:r>
                        <a:rPr lang="tr-TR" sz="1400" b="0" strike="noStrike" spc="-1">
                          <a:solidFill>
                            <a:srgbClr val="000000"/>
                          </a:solidFill>
                          <a:latin typeface="Calibri"/>
                        </a:rPr>
                        <a:t>4 KİŞİLİK</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extLst>
                  <a:ext uri="{0D108BD9-81ED-4DB2-BD59-A6C34878D82A}">
                    <a16:rowId xmlns:a16="http://schemas.microsoft.com/office/drawing/2014/main" val="10003"/>
                  </a:ext>
                </a:extLst>
              </a:tr>
              <a:tr h="319913">
                <a:tc>
                  <a:txBody>
                    <a:bodyPr/>
                    <a:lstStyle/>
                    <a:p>
                      <a:pPr algn="ctr">
                        <a:lnSpc>
                          <a:spcPct val="115000"/>
                        </a:lnSpc>
                      </a:pPr>
                      <a:r>
                        <a:rPr lang="tr-TR" sz="1400" b="1" strike="noStrike" spc="-1">
                          <a:solidFill>
                            <a:srgbClr val="000000"/>
                          </a:solidFill>
                          <a:latin typeface="Calibri"/>
                        </a:rPr>
                        <a:t>PİCK-UP</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ctr">
                        <a:lnSpc>
                          <a:spcPct val="115000"/>
                        </a:lnSpc>
                      </a:pPr>
                      <a:r>
                        <a:rPr lang="tr-TR" sz="1400" b="0" strike="noStrike" spc="-1">
                          <a:solidFill>
                            <a:srgbClr val="000000"/>
                          </a:solidFill>
                          <a:latin typeface="Calibri"/>
                        </a:rPr>
                        <a:t>2012 MODEL NİSSAN NAVARA 4*4</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pPr>
                      <a:r>
                        <a:rPr lang="tr-TR" sz="1400" b="0" strike="noStrike" spc="-1">
                          <a:solidFill>
                            <a:srgbClr val="000000"/>
                          </a:solidFill>
                          <a:latin typeface="Calibri"/>
                        </a:rPr>
                        <a:t>1 ADET</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pPr>
                      <a:r>
                        <a:rPr lang="tr-TR" sz="1400" b="0" strike="noStrike" spc="-1">
                          <a:solidFill>
                            <a:srgbClr val="000000"/>
                          </a:solidFill>
                          <a:latin typeface="Calibri"/>
                        </a:rPr>
                        <a:t>4 KİŞİLİK</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extLst>
                  <a:ext uri="{0D108BD9-81ED-4DB2-BD59-A6C34878D82A}">
                    <a16:rowId xmlns:a16="http://schemas.microsoft.com/office/drawing/2014/main" val="10004"/>
                  </a:ext>
                </a:extLst>
              </a:tr>
              <a:tr h="319913">
                <a:tc>
                  <a:txBody>
                    <a:bodyPr/>
                    <a:lstStyle/>
                    <a:p>
                      <a:pPr algn="ctr">
                        <a:lnSpc>
                          <a:spcPct val="115000"/>
                        </a:lnSpc>
                      </a:pPr>
                      <a:r>
                        <a:rPr lang="tr-TR" sz="1400" b="1" strike="noStrike" spc="-1">
                          <a:solidFill>
                            <a:srgbClr val="000000"/>
                          </a:solidFill>
                          <a:latin typeface="Calibri"/>
                        </a:rPr>
                        <a:t>JEEP</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ctr">
                        <a:lnSpc>
                          <a:spcPct val="115000"/>
                        </a:lnSpc>
                      </a:pPr>
                      <a:r>
                        <a:rPr lang="tr-TR" sz="1400" b="0" strike="noStrike" spc="-1">
                          <a:solidFill>
                            <a:srgbClr val="000000"/>
                          </a:solidFill>
                          <a:latin typeface="Calibri"/>
                        </a:rPr>
                        <a:t>NİSSAN TERRANO JEEP</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tc>
                  <a:txBody>
                    <a:bodyPr/>
                    <a:lstStyle/>
                    <a:p>
                      <a:pPr algn="ctr">
                        <a:lnSpc>
                          <a:spcPct val="115000"/>
                        </a:lnSpc>
                      </a:pPr>
                      <a:r>
                        <a:rPr lang="tr-TR" sz="1400" b="0" strike="noStrike" spc="-1">
                          <a:solidFill>
                            <a:srgbClr val="000000"/>
                          </a:solidFill>
                          <a:latin typeface="Calibri"/>
                        </a:rPr>
                        <a:t>1 ADET</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tc>
                  <a:txBody>
                    <a:bodyPr/>
                    <a:lstStyle/>
                    <a:p>
                      <a:pPr algn="ctr">
                        <a:lnSpc>
                          <a:spcPct val="115000"/>
                        </a:lnSpc>
                      </a:pPr>
                      <a:r>
                        <a:rPr lang="tr-TR" sz="1400" b="0" strike="noStrike" spc="-1">
                          <a:solidFill>
                            <a:srgbClr val="000000"/>
                          </a:solidFill>
                          <a:latin typeface="Calibri"/>
                        </a:rPr>
                        <a:t>4 KİŞİLİK</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extLst>
                  <a:ext uri="{0D108BD9-81ED-4DB2-BD59-A6C34878D82A}">
                    <a16:rowId xmlns:a16="http://schemas.microsoft.com/office/drawing/2014/main" val="10005"/>
                  </a:ext>
                </a:extLst>
              </a:tr>
              <a:tr h="542926">
                <a:tc>
                  <a:txBody>
                    <a:bodyPr/>
                    <a:lstStyle/>
                    <a:p>
                      <a:pPr algn="ctr">
                        <a:lnSpc>
                          <a:spcPct val="115000"/>
                        </a:lnSpc>
                      </a:pPr>
                      <a:r>
                        <a:rPr lang="tr-TR" sz="1400" b="1" strike="noStrike" spc="-1" dirty="0">
                          <a:solidFill>
                            <a:srgbClr val="000000"/>
                          </a:solidFill>
                          <a:latin typeface="Calibri"/>
                          <a:ea typeface="Times New Roman"/>
                        </a:rPr>
                        <a:t>PİCK-UP</a:t>
                      </a:r>
                      <a:endParaRPr lang="tr-TR"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ctr">
                        <a:lnSpc>
                          <a:spcPct val="115000"/>
                        </a:lnSpc>
                      </a:pPr>
                      <a:r>
                        <a:rPr lang="tr-TR" sz="1400" b="0" strike="noStrike" spc="-1" dirty="0">
                          <a:solidFill>
                            <a:srgbClr val="000000"/>
                          </a:solidFill>
                          <a:latin typeface="Calibri"/>
                          <a:ea typeface="Times New Roman"/>
                        </a:rPr>
                        <a:t>2016 MODEL WOLKSVAGEN AMAROK 4*4</a:t>
                      </a:r>
                      <a:endParaRPr lang="tr-TR"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pPr>
                      <a:r>
                        <a:rPr lang="tr-TR" sz="1400" b="0" strike="noStrike" spc="-1">
                          <a:solidFill>
                            <a:srgbClr val="000000"/>
                          </a:solidFill>
                          <a:latin typeface="Calibri"/>
                          <a:ea typeface="Times New Roman"/>
                        </a:rPr>
                        <a:t>1 ADET</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pPr>
                      <a:r>
                        <a:rPr lang="tr-TR" sz="1400" b="0" strike="noStrike" spc="-1">
                          <a:solidFill>
                            <a:srgbClr val="000000"/>
                          </a:solidFill>
                          <a:latin typeface="Calibri"/>
                          <a:ea typeface="Times New Roman"/>
                        </a:rPr>
                        <a:t>4 KİŞİLİK</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extLst>
                  <a:ext uri="{0D108BD9-81ED-4DB2-BD59-A6C34878D82A}">
                    <a16:rowId xmlns:a16="http://schemas.microsoft.com/office/drawing/2014/main" val="10006"/>
                  </a:ext>
                </a:extLst>
              </a:tr>
              <a:tr h="319913">
                <a:tc>
                  <a:txBody>
                    <a:bodyPr/>
                    <a:lstStyle/>
                    <a:p>
                      <a:pPr algn="ctr">
                        <a:lnSpc>
                          <a:spcPct val="115000"/>
                        </a:lnSpc>
                      </a:pPr>
                      <a:r>
                        <a:rPr lang="tr-TR" sz="1400" b="1" strike="noStrike" spc="-1">
                          <a:solidFill>
                            <a:srgbClr val="000000"/>
                          </a:solidFill>
                          <a:latin typeface="Calibri"/>
                          <a:ea typeface="Times New Roman"/>
                        </a:rPr>
                        <a:t>KAMYONET</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ctr">
                        <a:lnSpc>
                          <a:spcPct val="115000"/>
                        </a:lnSpc>
                      </a:pPr>
                      <a:r>
                        <a:rPr lang="tr-TR" sz="1400" b="0" strike="noStrike" spc="-1" dirty="0">
                          <a:solidFill>
                            <a:srgbClr val="000000"/>
                          </a:solidFill>
                          <a:latin typeface="Calibri"/>
                          <a:ea typeface="Times New Roman"/>
                        </a:rPr>
                        <a:t>FORD CONNET</a:t>
                      </a:r>
                      <a:endParaRPr lang="tr-TR"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tc>
                  <a:txBody>
                    <a:bodyPr/>
                    <a:lstStyle/>
                    <a:p>
                      <a:pPr algn="ctr">
                        <a:lnSpc>
                          <a:spcPct val="115000"/>
                        </a:lnSpc>
                      </a:pPr>
                      <a:r>
                        <a:rPr lang="tr-TR" sz="1400" b="0" strike="noStrike" spc="-1">
                          <a:solidFill>
                            <a:srgbClr val="000000"/>
                          </a:solidFill>
                          <a:latin typeface="Calibri"/>
                        </a:rPr>
                        <a:t>1 ADET</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tc>
                  <a:txBody>
                    <a:bodyPr/>
                    <a:lstStyle/>
                    <a:p>
                      <a:pPr algn="ctr">
                        <a:lnSpc>
                          <a:spcPct val="115000"/>
                        </a:lnSpc>
                      </a:pPr>
                      <a:r>
                        <a:rPr lang="tr-TR" sz="1400" b="0" strike="noStrike" spc="-1">
                          <a:solidFill>
                            <a:srgbClr val="000000"/>
                          </a:solidFill>
                          <a:latin typeface="Calibri"/>
                        </a:rPr>
                        <a:t>4 KİŞİLİK</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extLst>
                  <a:ext uri="{0D108BD9-81ED-4DB2-BD59-A6C34878D82A}">
                    <a16:rowId xmlns:a16="http://schemas.microsoft.com/office/drawing/2014/main" val="10007"/>
                  </a:ext>
                </a:extLst>
              </a:tr>
              <a:tr h="319913">
                <a:tc>
                  <a:txBody>
                    <a:bodyPr/>
                    <a:lstStyle/>
                    <a:p>
                      <a:pPr algn="ctr">
                        <a:lnSpc>
                          <a:spcPct val="115000"/>
                        </a:lnSpc>
                      </a:pPr>
                      <a:r>
                        <a:rPr lang="tr-TR" sz="1400" b="1" strike="noStrike" spc="-1" dirty="0">
                          <a:latin typeface="Calibri" panose="020F0502020204030204" pitchFamily="34" charset="0"/>
                          <a:cs typeface="Calibri" panose="020F0502020204030204" pitchFamily="34" charset="0"/>
                        </a:rPr>
                        <a:t>KAMYONET</a:t>
                      </a:r>
                    </a:p>
                  </a:txBody>
                  <a:tcPr marL="68400" marR="68400">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chemeClr val="accent1">
                        <a:lumMod val="60000"/>
                        <a:lumOff val="40000"/>
                      </a:schemeClr>
                    </a:solidFill>
                  </a:tcPr>
                </a:tc>
                <a:tc>
                  <a:txBody>
                    <a:bodyPr/>
                    <a:lstStyle/>
                    <a:p>
                      <a:pPr algn="ctr">
                        <a:lnSpc>
                          <a:spcPct val="115000"/>
                        </a:lnSpc>
                      </a:pPr>
                      <a:r>
                        <a:rPr lang="tr-TR" sz="1400" b="0" strike="noStrike" spc="-1" dirty="0">
                          <a:latin typeface="Calibri" panose="020F0502020204030204" pitchFamily="34" charset="0"/>
                          <a:cs typeface="Calibri" panose="020F0502020204030204" pitchFamily="34" charset="0"/>
                        </a:rPr>
                        <a:t>2023 MODEL TOYOTA HLUX 4*4</a:t>
                      </a:r>
                    </a:p>
                  </a:txBody>
                  <a:tcPr marL="68400" marR="6840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FD5CC"/>
                    </a:solidFill>
                  </a:tcPr>
                </a:tc>
                <a:tc>
                  <a:txBody>
                    <a:bodyPr/>
                    <a:lstStyle/>
                    <a:p>
                      <a:pPr algn="ctr">
                        <a:lnSpc>
                          <a:spcPct val="115000"/>
                        </a:lnSpc>
                      </a:pPr>
                      <a:r>
                        <a:rPr lang="tr-TR" sz="1400" b="0" strike="noStrike" spc="-1" dirty="0">
                          <a:latin typeface="Calibri" panose="020F0502020204030204" pitchFamily="34" charset="0"/>
                          <a:cs typeface="Calibri" panose="020F0502020204030204" pitchFamily="34" charset="0"/>
                        </a:rPr>
                        <a:t>1 ADET</a:t>
                      </a:r>
                    </a:p>
                  </a:txBody>
                  <a:tcPr marL="68400" marR="6840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FD5CC"/>
                    </a:solidFill>
                  </a:tcPr>
                </a:tc>
                <a:tc>
                  <a:txBody>
                    <a:bodyPr/>
                    <a:lstStyle/>
                    <a:p>
                      <a:pPr algn="ctr">
                        <a:lnSpc>
                          <a:spcPct val="115000"/>
                        </a:lnSpc>
                      </a:pPr>
                      <a:r>
                        <a:rPr lang="tr-TR" sz="1400" b="0" strike="noStrike" spc="-1" dirty="0">
                          <a:latin typeface="Calibri" panose="020F0502020204030204" pitchFamily="34" charset="0"/>
                          <a:cs typeface="Calibri" panose="020F0502020204030204" pitchFamily="34" charset="0"/>
                        </a:rPr>
                        <a:t>4 KİŞİLİK</a:t>
                      </a:r>
                    </a:p>
                  </a:txBody>
                  <a:tcPr marL="68400" marR="6840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FD5CC"/>
                    </a:solidFill>
                  </a:tcPr>
                </a:tc>
                <a:extLst>
                  <a:ext uri="{0D108BD9-81ED-4DB2-BD59-A6C34878D82A}">
                    <a16:rowId xmlns:a16="http://schemas.microsoft.com/office/drawing/2014/main" val="3247036654"/>
                  </a:ext>
                </a:extLst>
              </a:tr>
              <a:tr h="187321">
                <a:tc>
                  <a:txBody>
                    <a:bodyPr/>
                    <a:lstStyle/>
                    <a:p>
                      <a:pPr algn="ctr">
                        <a:lnSpc>
                          <a:spcPct val="115000"/>
                        </a:lnSpc>
                      </a:pPr>
                      <a:r>
                        <a:rPr lang="tr-TR" sz="1400" b="1" strike="noStrike" spc="-1" dirty="0">
                          <a:solidFill>
                            <a:srgbClr val="000000"/>
                          </a:solidFill>
                          <a:latin typeface="Calibri"/>
                        </a:rPr>
                        <a:t>BİNEK OTO</a:t>
                      </a:r>
                      <a:endParaRPr lang="tr-TR"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ctr">
                        <a:lnSpc>
                          <a:spcPct val="115000"/>
                        </a:lnSpc>
                      </a:pPr>
                      <a:r>
                        <a:rPr lang="tr-TR" sz="1400" b="0" strike="noStrike" spc="-1">
                          <a:solidFill>
                            <a:srgbClr val="000000"/>
                          </a:solidFill>
                          <a:latin typeface="Calibri"/>
                          <a:ea typeface="Times New Roman"/>
                        </a:rPr>
                        <a:t>FORD FİESTA</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pPr>
                      <a:r>
                        <a:rPr lang="tr-TR" sz="1400" b="0" strike="noStrike" spc="-1">
                          <a:solidFill>
                            <a:srgbClr val="000000"/>
                          </a:solidFill>
                          <a:latin typeface="Calibri"/>
                          <a:ea typeface="Times New Roman"/>
                        </a:rPr>
                        <a:t>1 ADET</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pPr>
                      <a:r>
                        <a:rPr lang="tr-TR" sz="1400" b="0" strike="noStrike" spc="-1" dirty="0">
                          <a:solidFill>
                            <a:srgbClr val="000000"/>
                          </a:solidFill>
                          <a:latin typeface="Calibri"/>
                          <a:ea typeface="Times New Roman"/>
                        </a:rPr>
                        <a:t>4 KİŞİLİK</a:t>
                      </a:r>
                      <a:endParaRPr lang="tr-TR"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extLst>
                  <a:ext uri="{0D108BD9-81ED-4DB2-BD59-A6C34878D82A}">
                    <a16:rowId xmlns:a16="http://schemas.microsoft.com/office/drawing/2014/main" val="10008"/>
                  </a:ext>
                </a:extLst>
              </a:tr>
              <a:tr h="311748">
                <a:tc>
                  <a:txBody>
                    <a:bodyPr/>
                    <a:lstStyle/>
                    <a:p>
                      <a:pPr algn="ctr">
                        <a:lnSpc>
                          <a:spcPct val="115000"/>
                        </a:lnSpc>
                      </a:pPr>
                      <a:r>
                        <a:rPr lang="tr-TR" sz="1400" b="1" strike="noStrike" spc="-1" dirty="0">
                          <a:solidFill>
                            <a:srgbClr val="000000"/>
                          </a:solidFill>
                          <a:latin typeface="Calibri"/>
                          <a:ea typeface="Times New Roman"/>
                        </a:rPr>
                        <a:t>KAMYONET</a:t>
                      </a:r>
                      <a:endParaRPr lang="tr-TR" sz="1400" b="0" strike="noStrike" spc="-1" dirty="0">
                        <a:latin typeface="+mn-lt"/>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ctr">
                        <a:lnSpc>
                          <a:spcPct val="115000"/>
                        </a:lnSpc>
                      </a:pPr>
                      <a:r>
                        <a:rPr lang="tr-TR" sz="1400" b="0" strike="noStrike" spc="-1" dirty="0">
                          <a:solidFill>
                            <a:srgbClr val="000000"/>
                          </a:solidFill>
                          <a:latin typeface="Calibri"/>
                          <a:ea typeface="Times New Roman"/>
                        </a:rPr>
                        <a:t>2020 MODEL DOBLO (KİRALIK)</a:t>
                      </a:r>
                      <a:endParaRPr lang="tr-TR"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tc>
                  <a:txBody>
                    <a:bodyPr/>
                    <a:lstStyle/>
                    <a:p>
                      <a:pPr algn="ctr">
                        <a:lnSpc>
                          <a:spcPct val="115000"/>
                        </a:lnSpc>
                      </a:pPr>
                      <a:r>
                        <a:rPr lang="tr-TR" sz="1400" b="0" strike="noStrike" spc="-1">
                          <a:solidFill>
                            <a:srgbClr val="000000"/>
                          </a:solidFill>
                          <a:latin typeface="Calibri"/>
                          <a:ea typeface="Times New Roman"/>
                        </a:rPr>
                        <a:t>1 ADET</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tc>
                  <a:txBody>
                    <a:bodyPr/>
                    <a:lstStyle/>
                    <a:p>
                      <a:pPr algn="ctr">
                        <a:lnSpc>
                          <a:spcPct val="115000"/>
                        </a:lnSpc>
                      </a:pPr>
                      <a:r>
                        <a:rPr lang="tr-TR" sz="1400" b="0" strike="noStrike" spc="-1" dirty="0">
                          <a:solidFill>
                            <a:srgbClr val="000000"/>
                          </a:solidFill>
                          <a:latin typeface="Calibri"/>
                          <a:ea typeface="Times New Roman"/>
                        </a:rPr>
                        <a:t>4 KİŞİLİK</a:t>
                      </a:r>
                      <a:endParaRPr lang="tr-TR" sz="1400" b="0" strike="noStrike" spc="-1" dirty="0">
                        <a:latin typeface="+mn-lt"/>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extLst>
                  <a:ext uri="{0D108BD9-81ED-4DB2-BD59-A6C34878D82A}">
                    <a16:rowId xmlns:a16="http://schemas.microsoft.com/office/drawing/2014/main" val="10009"/>
                  </a:ext>
                </a:extLst>
              </a:tr>
              <a:tr h="469689">
                <a:tc>
                  <a:txBody>
                    <a:bodyPr/>
                    <a:lstStyle/>
                    <a:p>
                      <a:pPr algn="ctr">
                        <a:lnSpc>
                          <a:spcPct val="115000"/>
                        </a:lnSpc>
                      </a:pPr>
                      <a:r>
                        <a:rPr lang="tr-TR" sz="1400" b="1" strike="noStrike" spc="-1" dirty="0">
                          <a:solidFill>
                            <a:srgbClr val="000000"/>
                          </a:solidFill>
                          <a:latin typeface="Calibri"/>
                          <a:ea typeface="Times New Roman"/>
                        </a:rPr>
                        <a:t>BİNEK OTO</a:t>
                      </a:r>
                      <a:endParaRPr lang="tr-TR"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ctr">
                        <a:lnSpc>
                          <a:spcPct val="115000"/>
                        </a:lnSpc>
                      </a:pPr>
                      <a:r>
                        <a:rPr lang="tr-TR" sz="1400" b="0" strike="noStrike" spc="-1" dirty="0">
                          <a:solidFill>
                            <a:srgbClr val="000000"/>
                          </a:solidFill>
                          <a:latin typeface="Calibri"/>
                          <a:ea typeface="Times New Roman"/>
                        </a:rPr>
                        <a:t>2023 MODEL DACİA (KİRALIK)</a:t>
                      </a:r>
                      <a:endParaRPr lang="tr-TR"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pPr>
                      <a:r>
                        <a:rPr lang="tr-TR" sz="1400" b="0" strike="noStrike" spc="-1">
                          <a:solidFill>
                            <a:srgbClr val="000000"/>
                          </a:solidFill>
                          <a:latin typeface="Calibri"/>
                          <a:ea typeface="Times New Roman"/>
                        </a:rPr>
                        <a:t>1 ADET</a:t>
                      </a:r>
                      <a:endParaRPr lang="tr-TR"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pPr>
                      <a:r>
                        <a:rPr lang="tr-TR" sz="1400" b="0" strike="noStrike" spc="-1" dirty="0">
                          <a:solidFill>
                            <a:srgbClr val="000000"/>
                          </a:solidFill>
                          <a:latin typeface="Calibri"/>
                          <a:ea typeface="Times New Roman"/>
                        </a:rPr>
                        <a:t>4 KİŞİLİK</a:t>
                      </a:r>
                      <a:endParaRPr lang="tr-TR"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extLst>
                  <a:ext uri="{0D108BD9-81ED-4DB2-BD59-A6C34878D82A}">
                    <a16:rowId xmlns:a16="http://schemas.microsoft.com/office/drawing/2014/main" val="10010"/>
                  </a:ext>
                </a:extLst>
              </a:tr>
            </a:tbl>
          </a:graphicData>
        </a:graphic>
      </p:graphicFrame>
      <p:sp>
        <p:nvSpPr>
          <p:cNvPr id="282" name="TextShape 3"/>
          <p:cNvSpPr txBox="1"/>
          <p:nvPr/>
        </p:nvSpPr>
        <p:spPr>
          <a:xfrm>
            <a:off x="8150400" y="236520"/>
            <a:ext cx="784800" cy="364680"/>
          </a:xfrm>
          <a:prstGeom prst="rect">
            <a:avLst/>
          </a:prstGeom>
          <a:noFill/>
          <a:ln w="0">
            <a:noFill/>
          </a:ln>
        </p:spPr>
        <p:txBody>
          <a:bodyPr anchor="ctr">
            <a:noAutofit/>
          </a:bodyPr>
          <a:lstStyle/>
          <a:p>
            <a:pPr>
              <a:lnSpc>
                <a:spcPct val="100000"/>
              </a:lnSpc>
            </a:pPr>
            <a:fld id="{44244808-284D-433C-8DCA-357C021B3F9B}" type="slidenum">
              <a:rPr lang="tr-TR" sz="1400" b="0" strike="noStrike" spc="-1">
                <a:solidFill>
                  <a:srgbClr val="A79D99"/>
                </a:solidFill>
                <a:latin typeface="Calibri"/>
              </a:rPr>
              <a:t>12</a:t>
            </a:fld>
            <a:endParaRPr lang="tr-TR" sz="1400" b="0" strike="noStrike" spc="-1">
              <a:latin typeface="Times New Roman"/>
            </a:endParaRPr>
          </a:p>
        </p:txBody>
      </p:sp>
      <p:pic>
        <p:nvPicPr>
          <p:cNvPr id="6" name="Resim 5">
            <a:extLst>
              <a:ext uri="{FF2B5EF4-FFF2-40B4-BE49-F238E27FC236}">
                <a16:creationId xmlns:a16="http://schemas.microsoft.com/office/drawing/2014/main" id="{6390CBB2-DFAD-49DA-9AC8-F30E2753460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extShape 1"/>
          <p:cNvSpPr txBox="1"/>
          <p:nvPr/>
        </p:nvSpPr>
        <p:spPr>
          <a:xfrm>
            <a:off x="1026973" y="658800"/>
            <a:ext cx="7674120" cy="1007640"/>
          </a:xfrm>
          <a:prstGeom prst="rect">
            <a:avLst/>
          </a:prstGeom>
          <a:noFill/>
          <a:ln w="0">
            <a:noFill/>
          </a:ln>
        </p:spPr>
        <p:txBody>
          <a:bodyPr>
            <a:noAutofit/>
          </a:bodyPr>
          <a:lstStyle/>
          <a:p>
            <a:pPr algn="ctr">
              <a:lnSpc>
                <a:spcPct val="100000"/>
              </a:lnSpc>
              <a:tabLst>
                <a:tab pos="0" algn="l"/>
              </a:tabLst>
            </a:pPr>
            <a:r>
              <a:rPr lang="tr-TR" sz="3200" b="1" strike="noStrike" spc="-1" dirty="0">
                <a:solidFill>
                  <a:srgbClr val="000000"/>
                </a:solidFill>
                <a:latin typeface="Calibri"/>
              </a:rPr>
              <a:t>PROJE VE YAPIM İŞLERİ </a:t>
            </a:r>
            <a:endParaRPr lang="tr-TR" sz="3200" b="0" strike="noStrike" spc="-1" dirty="0">
              <a:latin typeface="Arial"/>
            </a:endParaRPr>
          </a:p>
          <a:p>
            <a:pPr algn="ctr">
              <a:lnSpc>
                <a:spcPct val="100000"/>
              </a:lnSpc>
              <a:tabLst>
                <a:tab pos="0" algn="l"/>
              </a:tabLst>
            </a:pPr>
            <a:r>
              <a:rPr lang="tr-TR" sz="3200" b="1" strike="noStrike" spc="-1" dirty="0">
                <a:solidFill>
                  <a:srgbClr val="000000"/>
                </a:solidFill>
                <a:latin typeface="Calibri"/>
              </a:rPr>
              <a:t>ŞUBE MÜDÜRLÜĞÜ</a:t>
            </a:r>
            <a:endParaRPr lang="tr-TR" sz="3200" b="0" strike="noStrike" spc="-1" dirty="0">
              <a:latin typeface="Arial"/>
            </a:endParaRPr>
          </a:p>
        </p:txBody>
      </p:sp>
      <p:pic>
        <p:nvPicPr>
          <p:cNvPr id="289" name="Picture 2_1"/>
          <p:cNvPicPr/>
          <p:nvPr/>
        </p:nvPicPr>
        <p:blipFill>
          <a:blip r:embed="rId2"/>
          <a:stretch/>
        </p:blipFill>
        <p:spPr>
          <a:xfrm>
            <a:off x="1164133" y="1975104"/>
            <a:ext cx="7358075" cy="3436488"/>
          </a:xfrm>
          <a:prstGeom prst="rect">
            <a:avLst/>
          </a:prstGeom>
          <a:ln w="0">
            <a:noFill/>
          </a:ln>
        </p:spPr>
      </p:pic>
      <p:sp>
        <p:nvSpPr>
          <p:cNvPr id="290" name="TextShape 2"/>
          <p:cNvSpPr txBox="1"/>
          <p:nvPr/>
        </p:nvSpPr>
        <p:spPr>
          <a:xfrm>
            <a:off x="8150400" y="236520"/>
            <a:ext cx="784800" cy="364680"/>
          </a:xfrm>
          <a:prstGeom prst="rect">
            <a:avLst/>
          </a:prstGeom>
          <a:noFill/>
          <a:ln w="0">
            <a:noFill/>
          </a:ln>
        </p:spPr>
        <p:txBody>
          <a:bodyPr anchor="ctr">
            <a:noAutofit/>
          </a:bodyPr>
          <a:lstStyle/>
          <a:p>
            <a:pPr>
              <a:lnSpc>
                <a:spcPct val="100000"/>
              </a:lnSpc>
            </a:pPr>
            <a:fld id="{B06DF8D5-24DD-4549-90A5-BBD209593074}" type="slidenum">
              <a:rPr lang="tr-TR" sz="1400" b="0" strike="noStrike" spc="-1">
                <a:solidFill>
                  <a:srgbClr val="A79D99"/>
                </a:solidFill>
                <a:latin typeface="Calibri"/>
              </a:rPr>
              <a:t>13</a:t>
            </a:fld>
            <a:endParaRPr lang="tr-TR" sz="1400" b="0" strike="noStrike" spc="-1">
              <a:latin typeface="Times New Roman"/>
            </a:endParaRPr>
          </a:p>
        </p:txBody>
      </p:sp>
      <p:pic>
        <p:nvPicPr>
          <p:cNvPr id="6" name="Resim 5"/>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Shape 1"/>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14</a:t>
            </a:fld>
            <a:endParaRPr lang="tr-TR" sz="1400" b="0" strike="noStrike" spc="-1" dirty="0">
              <a:latin typeface="Times New Roman"/>
            </a:endParaRPr>
          </a:p>
        </p:txBody>
      </p:sp>
      <p:graphicFrame>
        <p:nvGraphicFramePr>
          <p:cNvPr id="297" name="Table 2"/>
          <p:cNvGraphicFramePr/>
          <p:nvPr>
            <p:extLst>
              <p:ext uri="{D42A27DB-BD31-4B8C-83A1-F6EECF244321}">
                <p14:modId xmlns:p14="http://schemas.microsoft.com/office/powerpoint/2010/main" val="2694530011"/>
              </p:ext>
            </p:extLst>
          </p:nvPr>
        </p:nvGraphicFramePr>
        <p:xfrm>
          <a:off x="1056640" y="1377954"/>
          <a:ext cx="7878560" cy="5001368"/>
        </p:xfrm>
        <a:graphic>
          <a:graphicData uri="http://schemas.openxmlformats.org/drawingml/2006/table">
            <a:tbl>
              <a:tblPr/>
              <a:tblGrid>
                <a:gridCol w="583240">
                  <a:extLst>
                    <a:ext uri="{9D8B030D-6E8A-4147-A177-3AD203B41FA5}">
                      <a16:colId xmlns:a16="http://schemas.microsoft.com/office/drawing/2014/main" val="20000"/>
                    </a:ext>
                  </a:extLst>
                </a:gridCol>
                <a:gridCol w="3975376">
                  <a:extLst>
                    <a:ext uri="{9D8B030D-6E8A-4147-A177-3AD203B41FA5}">
                      <a16:colId xmlns:a16="http://schemas.microsoft.com/office/drawing/2014/main" val="20001"/>
                    </a:ext>
                  </a:extLst>
                </a:gridCol>
                <a:gridCol w="1909125">
                  <a:extLst>
                    <a:ext uri="{9D8B030D-6E8A-4147-A177-3AD203B41FA5}">
                      <a16:colId xmlns:a16="http://schemas.microsoft.com/office/drawing/2014/main" val="20002"/>
                    </a:ext>
                  </a:extLst>
                </a:gridCol>
                <a:gridCol w="1410819">
                  <a:extLst>
                    <a:ext uri="{9D8B030D-6E8A-4147-A177-3AD203B41FA5}">
                      <a16:colId xmlns:a16="http://schemas.microsoft.com/office/drawing/2014/main" val="20003"/>
                    </a:ext>
                  </a:extLst>
                </a:gridCol>
              </a:tblGrid>
              <a:tr h="413623">
                <a:tc gridSpan="4">
                  <a:txBody>
                    <a:bodyPr/>
                    <a:lstStyle/>
                    <a:p>
                      <a:pPr algn="ctr">
                        <a:lnSpc>
                          <a:spcPct val="100000"/>
                        </a:lnSpc>
                      </a:pPr>
                      <a:r>
                        <a:rPr lang="tr-TR" sz="1600" b="1" strike="noStrike" spc="-1" dirty="0">
                          <a:solidFill>
                            <a:srgbClr val="000000"/>
                          </a:solidFill>
                          <a:latin typeface="Calibri"/>
                        </a:rPr>
                        <a:t>2025 YILI YATIRIM PROGRAMI ÖZEL İDARE VE DİĞER KURUMLARIMIZA AİT DEVAM EDEN VE TAMAMLANAN İŞLERİN BİLGİLERİ</a:t>
                      </a:r>
                      <a:endParaRPr lang="tr-TR" sz="1600" b="0" strike="noStrike" spc="-1" dirty="0">
                        <a:latin typeface="Times New Roman"/>
                      </a:endParaRPr>
                    </a:p>
                  </a:txBody>
                  <a:tcPr>
                    <a:lnL w="12240">
                      <a:solidFill>
                        <a:srgbClr val="FF7605"/>
                      </a:solidFill>
                    </a:lnL>
                    <a:lnR w="12240">
                      <a:solidFill>
                        <a:srgbClr val="FF7605"/>
                      </a:solidFill>
                    </a:lnR>
                    <a:lnT w="12240">
                      <a:solidFill>
                        <a:srgbClr val="FF7605"/>
                      </a:solidFill>
                    </a:lnT>
                    <a:lnB w="25200">
                      <a:solidFill>
                        <a:srgbClr val="FF7605"/>
                      </a:solidFill>
                    </a:lnB>
                    <a:noFill/>
                  </a:tcPr>
                </a:tc>
                <a:tc hMerge="1">
                  <a:txBody>
                    <a:bodyPr/>
                    <a:lstStyle/>
                    <a:p>
                      <a:endParaRPr lang="tr-TR"/>
                    </a:p>
                  </a:txBody>
                  <a:tcPr marL="90000" marR="90000">
                    <a:solidFill>
                      <a:srgbClr val="729FCF"/>
                    </a:solidFill>
                  </a:tcPr>
                </a:tc>
                <a:tc hMerge="1">
                  <a:txBody>
                    <a:bodyPr/>
                    <a:lstStyle/>
                    <a:p>
                      <a:endParaRPr lang="tr-TR"/>
                    </a:p>
                  </a:txBody>
                  <a:tcPr marL="90000" marR="90000">
                    <a:solidFill>
                      <a:srgbClr val="729FCF"/>
                    </a:solidFill>
                  </a:tcPr>
                </a:tc>
                <a:tc hMerge="1">
                  <a:txBody>
                    <a:bodyPr/>
                    <a:lstStyle/>
                    <a:p>
                      <a:endParaRPr lang="tr-TR"/>
                    </a:p>
                  </a:txBody>
                  <a:tcPr marL="90000" marR="90000">
                    <a:solidFill>
                      <a:srgbClr val="729FCF"/>
                    </a:solidFill>
                  </a:tcPr>
                </a:tc>
                <a:extLst>
                  <a:ext uri="{0D108BD9-81ED-4DB2-BD59-A6C34878D82A}">
                    <a16:rowId xmlns:a16="http://schemas.microsoft.com/office/drawing/2014/main" val="10000"/>
                  </a:ext>
                </a:extLst>
              </a:tr>
              <a:tr h="525301">
                <a:tc>
                  <a:txBody>
                    <a:bodyPr/>
                    <a:lstStyle/>
                    <a:p>
                      <a:pPr algn="ctr">
                        <a:lnSpc>
                          <a:spcPct val="100000"/>
                        </a:lnSpc>
                      </a:pPr>
                      <a:r>
                        <a:rPr lang="tr-TR" sz="1200" b="1" strike="noStrike" spc="-1" dirty="0">
                          <a:solidFill>
                            <a:srgbClr val="000000"/>
                          </a:solidFill>
                          <a:latin typeface="Calibri"/>
                        </a:rPr>
                        <a:t>SIRA</a:t>
                      </a:r>
                      <a:endParaRPr lang="tr-TR" sz="1200" b="0" strike="noStrike" spc="-1" dirty="0">
                        <a:latin typeface="Times New Roman"/>
                      </a:endParaRPr>
                    </a:p>
                  </a:txBody>
                  <a:tcPr>
                    <a:lnL w="12240">
                      <a:solidFill>
                        <a:srgbClr val="FF7605"/>
                      </a:solidFill>
                    </a:lnL>
                    <a:lnR w="12240">
                      <a:solidFill>
                        <a:srgbClr val="FF7605"/>
                      </a:solidFill>
                    </a:lnR>
                    <a:lnT w="25200" cap="flat" cmpd="sng" algn="ctr">
                      <a:solidFill>
                        <a:srgbClr val="FF7605"/>
                      </a:solidFill>
                      <a:prstDash val="solid"/>
                      <a:round/>
                      <a:headEnd type="none" w="med" len="med"/>
                      <a:tailEnd type="none" w="med" len="med"/>
                    </a:lnT>
                    <a:lnB w="12240">
                      <a:solidFill>
                        <a:srgbClr val="FF7605"/>
                      </a:solidFill>
                    </a:lnB>
                    <a:solidFill>
                      <a:srgbClr val="FF7605">
                        <a:alpha val="20000"/>
                      </a:srgbClr>
                    </a:solidFill>
                  </a:tcPr>
                </a:tc>
                <a:tc>
                  <a:txBody>
                    <a:bodyPr/>
                    <a:lstStyle/>
                    <a:p>
                      <a:pPr algn="ctr">
                        <a:lnSpc>
                          <a:spcPct val="100000"/>
                        </a:lnSpc>
                      </a:pPr>
                      <a:r>
                        <a:rPr lang="tr-TR" sz="1200" b="1" strike="noStrike" spc="-1" dirty="0">
                          <a:solidFill>
                            <a:srgbClr val="000000"/>
                          </a:solidFill>
                          <a:latin typeface="Calibri"/>
                        </a:rPr>
                        <a:t>İŞİN ADI</a:t>
                      </a:r>
                      <a:endParaRPr lang="tr-TR" sz="1200" b="0" strike="noStrike" spc="-1" dirty="0">
                        <a:latin typeface="Times New Roman"/>
                      </a:endParaRPr>
                    </a:p>
                  </a:txBody>
                  <a:tcPr>
                    <a:lnL w="12240">
                      <a:solidFill>
                        <a:srgbClr val="FF7605"/>
                      </a:solidFill>
                    </a:lnL>
                    <a:lnR w="12240">
                      <a:solidFill>
                        <a:srgbClr val="FF7605"/>
                      </a:solidFill>
                    </a:lnR>
                    <a:lnT w="12240">
                      <a:solidFill>
                        <a:srgbClr val="FF7605"/>
                      </a:solidFill>
                    </a:lnT>
                    <a:lnB w="12240">
                      <a:solidFill>
                        <a:srgbClr val="FF7605"/>
                      </a:solidFill>
                    </a:lnB>
                    <a:solidFill>
                      <a:srgbClr val="FF7605">
                        <a:alpha val="20000"/>
                      </a:srgbClr>
                    </a:solidFill>
                  </a:tcPr>
                </a:tc>
                <a:tc>
                  <a:txBody>
                    <a:bodyPr/>
                    <a:lstStyle/>
                    <a:p>
                      <a:pPr algn="ctr">
                        <a:lnSpc>
                          <a:spcPct val="100000"/>
                        </a:lnSpc>
                      </a:pPr>
                      <a:r>
                        <a:rPr lang="tr-TR" sz="1200" b="1" strike="noStrike" spc="-1" dirty="0">
                          <a:solidFill>
                            <a:srgbClr val="000000"/>
                          </a:solidFill>
                          <a:latin typeface="Calibri"/>
                        </a:rPr>
                        <a:t>SÖZLEŞME-YAKLAŞIK MALİYET </a:t>
                      </a:r>
                      <a:endParaRPr lang="tr-TR" sz="1200" b="0" strike="noStrike" spc="-1" dirty="0">
                        <a:latin typeface="Times New Roman"/>
                      </a:endParaRPr>
                    </a:p>
                    <a:p>
                      <a:pPr algn="ctr">
                        <a:lnSpc>
                          <a:spcPct val="100000"/>
                        </a:lnSpc>
                      </a:pPr>
                      <a:r>
                        <a:rPr lang="tr-TR" sz="1200" b="1" strike="noStrike" spc="-1" dirty="0">
                          <a:solidFill>
                            <a:srgbClr val="000000"/>
                          </a:solidFill>
                          <a:latin typeface="Calibri"/>
                        </a:rPr>
                        <a:t>BEDELİ</a:t>
                      </a:r>
                      <a:endParaRPr lang="tr-TR" sz="1200" b="0" strike="noStrike" spc="-1" dirty="0">
                        <a:latin typeface="Times New Roman"/>
                      </a:endParaRPr>
                    </a:p>
                  </a:txBody>
                  <a:tcPr>
                    <a:lnL w="12240">
                      <a:solidFill>
                        <a:srgbClr val="FF7605"/>
                      </a:solidFill>
                    </a:lnL>
                    <a:lnR w="12240">
                      <a:solidFill>
                        <a:srgbClr val="FF7605"/>
                      </a:solidFill>
                    </a:lnR>
                    <a:lnT w="12240">
                      <a:solidFill>
                        <a:srgbClr val="FF7605"/>
                      </a:solidFill>
                    </a:lnT>
                    <a:lnB w="12240">
                      <a:solidFill>
                        <a:srgbClr val="FF7605"/>
                      </a:solidFill>
                    </a:lnB>
                    <a:solidFill>
                      <a:srgbClr val="FF7605">
                        <a:alpha val="20000"/>
                      </a:srgbClr>
                    </a:solidFill>
                  </a:tcPr>
                </a:tc>
                <a:tc>
                  <a:txBody>
                    <a:bodyPr/>
                    <a:lstStyle/>
                    <a:p>
                      <a:pPr algn="ctr">
                        <a:lnSpc>
                          <a:spcPct val="100000"/>
                        </a:lnSpc>
                      </a:pPr>
                      <a:r>
                        <a:rPr lang="tr-TR" sz="1200" b="1" strike="noStrike" spc="-1">
                          <a:solidFill>
                            <a:srgbClr val="000000"/>
                          </a:solidFill>
                          <a:latin typeface="Calibri"/>
                        </a:rPr>
                        <a:t>FİZİKİ GERÇEKLEŞME</a:t>
                      </a:r>
                      <a:endParaRPr lang="tr-TR" sz="1200" b="0" strike="noStrike" spc="-1">
                        <a:latin typeface="Times New Roman"/>
                      </a:endParaRPr>
                    </a:p>
                  </a:txBody>
                  <a:tcPr>
                    <a:lnL w="12240">
                      <a:solidFill>
                        <a:srgbClr val="FF7605"/>
                      </a:solidFill>
                    </a:lnL>
                    <a:lnR w="12240">
                      <a:solidFill>
                        <a:srgbClr val="FF7605"/>
                      </a:solidFill>
                    </a:lnR>
                    <a:lnT w="12240">
                      <a:solidFill>
                        <a:srgbClr val="FF7605"/>
                      </a:solidFill>
                    </a:lnT>
                    <a:lnB w="12240">
                      <a:solidFill>
                        <a:srgbClr val="FF7605"/>
                      </a:solidFill>
                    </a:lnB>
                    <a:solidFill>
                      <a:srgbClr val="FF7605">
                        <a:alpha val="20000"/>
                      </a:srgbClr>
                    </a:solidFill>
                  </a:tcPr>
                </a:tc>
                <a:extLst>
                  <a:ext uri="{0D108BD9-81ED-4DB2-BD59-A6C34878D82A}">
                    <a16:rowId xmlns:a16="http://schemas.microsoft.com/office/drawing/2014/main" val="10001"/>
                  </a:ext>
                </a:extLst>
              </a:tr>
              <a:tr h="525301">
                <a:tc>
                  <a:txBody>
                    <a:bodyPr/>
                    <a:lstStyle/>
                    <a:p>
                      <a:pPr algn="ctr">
                        <a:lnSpc>
                          <a:spcPct val="100000"/>
                        </a:lnSpc>
                      </a:pPr>
                      <a:r>
                        <a:rPr lang="tr-TR" sz="1200" b="1" strike="noStrike" spc="-1" dirty="0">
                          <a:solidFill>
                            <a:srgbClr val="000000"/>
                          </a:solidFill>
                          <a:latin typeface="Calibri"/>
                        </a:rPr>
                        <a:t>1</a:t>
                      </a:r>
                      <a:endParaRPr lang="tr-TR" sz="1200" b="0" strike="noStrike" spc="-1" dirty="0">
                        <a:latin typeface="Times New Roman"/>
                      </a:endParaRPr>
                    </a:p>
                  </a:txBody>
                  <a:tcPr>
                    <a:lnL w="12240">
                      <a:solidFill>
                        <a:srgbClr val="FF7605"/>
                      </a:solidFill>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noFill/>
                  </a:tcPr>
                </a:tc>
                <a:tc>
                  <a:txBody>
                    <a:bodyPr/>
                    <a:lstStyle/>
                    <a:p>
                      <a:pPr algn="l">
                        <a:lnSpc>
                          <a:spcPct val="100000"/>
                        </a:lnSpc>
                      </a:pPr>
                      <a:r>
                        <a:rPr lang="tr-TR" sz="1200" b="1" strike="noStrike" kern="1200" spc="-1" dirty="0">
                          <a:solidFill>
                            <a:srgbClr val="000000"/>
                          </a:solidFill>
                          <a:latin typeface="Calibri"/>
                          <a:ea typeface="+mn-ea"/>
                          <a:cs typeface="+mn-cs"/>
                        </a:rPr>
                        <a:t>ENGELSİZ YAŞAM MERKEZİ VE ÇEVRE DÜZENLEMESİ İNŞAATI     YAPIM İŞİ</a:t>
                      </a:r>
                    </a:p>
                  </a:txBody>
                  <a:tcPr marL="9360" marR="9360">
                    <a:lnL w="12240" cap="flat" cmpd="sng" algn="ctr">
                      <a:solidFill>
                        <a:srgbClr val="FF7605"/>
                      </a:solidFill>
                      <a:prstDash val="solid"/>
                      <a:round/>
                      <a:headEnd type="none" w="med" len="med"/>
                      <a:tailEnd type="none" w="med" len="med"/>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noFill/>
                  </a:tcPr>
                </a:tc>
                <a:tc>
                  <a:txBody>
                    <a:bodyPr/>
                    <a:lstStyle/>
                    <a:p>
                      <a:pPr algn="ctr">
                        <a:lnSpc>
                          <a:spcPct val="100000"/>
                        </a:lnSpc>
                      </a:pPr>
                      <a:r>
                        <a:rPr lang="tr-TR" sz="1200" b="1" strike="noStrike" spc="-1" dirty="0">
                          <a:solidFill>
                            <a:srgbClr val="000000"/>
                          </a:solidFill>
                          <a:latin typeface="Calibri"/>
                        </a:rPr>
                        <a:t>54.390.406,92 TL</a:t>
                      </a:r>
                      <a:endParaRPr lang="tr-TR" sz="1200" b="0" strike="noStrike" spc="-1" dirty="0">
                        <a:latin typeface="Times New Roman"/>
                      </a:endParaRPr>
                    </a:p>
                  </a:txBody>
                  <a:tcPr marL="9360" marR="9360">
                    <a:lnL w="12240" cap="flat" cmpd="sng" algn="ctr">
                      <a:solidFill>
                        <a:srgbClr val="FF7605"/>
                      </a:solidFill>
                      <a:prstDash val="solid"/>
                      <a:round/>
                      <a:headEnd type="none" w="med" len="med"/>
                      <a:tailEnd type="none" w="med" len="med"/>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noFill/>
                  </a:tcPr>
                </a:tc>
                <a:tc>
                  <a:txBody>
                    <a:bodyPr/>
                    <a:lstStyle/>
                    <a:p>
                      <a:pPr algn="ctr">
                        <a:lnSpc>
                          <a:spcPct val="100000"/>
                        </a:lnSpc>
                      </a:pPr>
                      <a:r>
                        <a:rPr lang="tr-TR" sz="1200" b="1" strike="noStrike" kern="1200" spc="-1" dirty="0">
                          <a:solidFill>
                            <a:srgbClr val="000000"/>
                          </a:solidFill>
                          <a:latin typeface="Calibri"/>
                          <a:ea typeface="+mn-ea"/>
                          <a:cs typeface="+mn-cs"/>
                        </a:rPr>
                        <a:t>YAKLAŞIK MALİYET GÜNCELLENİYOR.</a:t>
                      </a:r>
                    </a:p>
                  </a:txBody>
                  <a:tcPr marL="9360" marR="9360">
                    <a:lnL w="12240" cap="flat" cmpd="sng" algn="ctr">
                      <a:solidFill>
                        <a:srgbClr val="FF7605"/>
                      </a:solidFill>
                      <a:prstDash val="solid"/>
                      <a:round/>
                      <a:headEnd type="none" w="med" len="med"/>
                      <a:tailEnd type="none" w="med" len="med"/>
                    </a:lnL>
                    <a:lnR w="12240">
                      <a:solidFill>
                        <a:srgbClr val="FF7605"/>
                      </a:solidFill>
                    </a:lnR>
                    <a:lnT w="12240" cap="flat" cmpd="sng" algn="ctr">
                      <a:solidFill>
                        <a:srgbClr val="FF7605"/>
                      </a:solidFill>
                      <a:prstDash val="solid"/>
                      <a:round/>
                      <a:headEnd type="none" w="med" len="med"/>
                      <a:tailEnd type="none" w="med" len="med"/>
                    </a:lnT>
                    <a:lnB w="12240">
                      <a:solidFill>
                        <a:srgbClr val="FF7605"/>
                      </a:solidFill>
                    </a:lnB>
                    <a:noFill/>
                  </a:tcPr>
                </a:tc>
                <a:extLst>
                  <a:ext uri="{0D108BD9-81ED-4DB2-BD59-A6C34878D82A}">
                    <a16:rowId xmlns:a16="http://schemas.microsoft.com/office/drawing/2014/main" val="10004"/>
                  </a:ext>
                </a:extLst>
              </a:tr>
              <a:tr h="735422">
                <a:tc>
                  <a:txBody>
                    <a:bodyPr/>
                    <a:lstStyle/>
                    <a:p>
                      <a:pPr algn="ctr">
                        <a:lnSpc>
                          <a:spcPct val="100000"/>
                        </a:lnSpc>
                      </a:pPr>
                      <a:r>
                        <a:rPr lang="tr-TR" sz="1200" b="1" strike="noStrike" spc="-1" dirty="0">
                          <a:solidFill>
                            <a:srgbClr val="000000"/>
                          </a:solidFill>
                          <a:latin typeface="Calibri"/>
                        </a:rPr>
                        <a:t>2</a:t>
                      </a:r>
                      <a:endParaRPr lang="tr-TR" sz="1200" b="0" strike="noStrike" spc="-1" dirty="0">
                        <a:latin typeface="Times New Roman"/>
                      </a:endParaRPr>
                    </a:p>
                  </a:txBody>
                  <a:tcPr>
                    <a:lnL w="12240">
                      <a:solidFill>
                        <a:srgbClr val="FF7605"/>
                      </a:solidFill>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solidFill>
                      <a:srgbClr val="FF7605">
                        <a:alpha val="20000"/>
                      </a:srgbClr>
                    </a:solidFill>
                  </a:tcPr>
                </a:tc>
                <a:tc>
                  <a:txBody>
                    <a:bodyPr/>
                    <a:lstStyle/>
                    <a:p>
                      <a:pPr algn="l">
                        <a:lnSpc>
                          <a:spcPct val="100000"/>
                        </a:lnSpc>
                      </a:pPr>
                      <a:r>
                        <a:rPr lang="tr-TR" sz="1200" b="1" strike="noStrike" kern="1200" spc="-1" dirty="0">
                          <a:solidFill>
                            <a:srgbClr val="000000"/>
                          </a:solidFill>
                          <a:latin typeface="Calibri"/>
                          <a:ea typeface="+mn-ea"/>
                          <a:cs typeface="+mn-cs"/>
                        </a:rPr>
                        <a:t>GÜMÜŞHANE İL JANDARMA KOMUTANLIĞI HİZMET BİNASININ PENCERE DEĞİŞİMİ, DIŞ CEPHE BOYANMASI, TADİLAT VE ONARIM İŞİ</a:t>
                      </a:r>
                    </a:p>
                  </a:txBody>
                  <a:tcPr>
                    <a:lnL w="12240" cap="flat" cmpd="sng" algn="ctr">
                      <a:solidFill>
                        <a:srgbClr val="FF7605"/>
                      </a:solidFill>
                      <a:prstDash val="solid"/>
                      <a:round/>
                      <a:headEnd type="none" w="med" len="med"/>
                      <a:tailEnd type="none" w="med" len="med"/>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solidFill>
                      <a:srgbClr val="FF7605">
                        <a:alpha val="20000"/>
                      </a:srgbClr>
                    </a:solidFill>
                  </a:tcPr>
                </a:tc>
                <a:tc>
                  <a:txBody>
                    <a:bodyPr/>
                    <a:lstStyle/>
                    <a:p>
                      <a:pPr algn="ctr">
                        <a:lnSpc>
                          <a:spcPct val="100000"/>
                        </a:lnSpc>
                      </a:pPr>
                      <a:r>
                        <a:rPr lang="tr-TR" sz="1200" b="1" strike="noStrike" spc="-1" dirty="0">
                          <a:solidFill>
                            <a:srgbClr val="000000"/>
                          </a:solidFill>
                          <a:latin typeface="Calibri"/>
                        </a:rPr>
                        <a:t>3.378.000,00 TL</a:t>
                      </a:r>
                      <a:endParaRPr lang="tr-TR" sz="1200" b="0" strike="noStrike" spc="-1" dirty="0">
                        <a:latin typeface="Times New Roman"/>
                      </a:endParaRPr>
                    </a:p>
                  </a:txBody>
                  <a:tcPr marL="9360" marR="9360">
                    <a:lnL w="12240" cap="flat" cmpd="sng" algn="ctr">
                      <a:solidFill>
                        <a:srgbClr val="FF7605"/>
                      </a:solidFill>
                      <a:prstDash val="solid"/>
                      <a:round/>
                      <a:headEnd type="none" w="med" len="med"/>
                      <a:tailEnd type="none" w="med" len="med"/>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solidFill>
                      <a:srgbClr val="FF7605">
                        <a:alpha val="20000"/>
                      </a:srgbClr>
                    </a:solidFill>
                  </a:tcPr>
                </a:tc>
                <a:tc>
                  <a:txBody>
                    <a:bodyPr/>
                    <a:lstStyle/>
                    <a:p>
                      <a:pPr algn="ctr">
                        <a:lnSpc>
                          <a:spcPct val="100000"/>
                        </a:lnSpc>
                        <a:tabLst>
                          <a:tab pos="0" algn="l"/>
                        </a:tabLst>
                      </a:pPr>
                      <a:r>
                        <a:rPr lang="tr-TR" sz="1200" b="1" strike="noStrike" spc="-1" dirty="0">
                          <a:solidFill>
                            <a:srgbClr val="000000"/>
                          </a:solidFill>
                          <a:latin typeface="Calibri"/>
                        </a:rPr>
                        <a:t>GEÇİCİ KABULÜ YAPILDI.</a:t>
                      </a:r>
                      <a:endParaRPr lang="tr-TR" sz="1200" b="0" strike="noStrike" spc="-1" dirty="0">
                        <a:latin typeface="Times New Roman"/>
                      </a:endParaRPr>
                    </a:p>
                  </a:txBody>
                  <a:tcPr marL="9360" marR="9360">
                    <a:lnL w="12240" cap="flat" cmpd="sng" algn="ctr">
                      <a:solidFill>
                        <a:srgbClr val="FF7605"/>
                      </a:solidFill>
                      <a:prstDash val="solid"/>
                      <a:round/>
                      <a:headEnd type="none" w="med" len="med"/>
                      <a:tailEnd type="none" w="med" len="med"/>
                    </a:lnL>
                    <a:lnR w="12240">
                      <a:solidFill>
                        <a:srgbClr val="FF7605"/>
                      </a:solidFill>
                    </a:lnR>
                    <a:lnT w="12240" cap="flat" cmpd="sng" algn="ctr">
                      <a:solidFill>
                        <a:srgbClr val="FF7605"/>
                      </a:solidFill>
                      <a:prstDash val="solid"/>
                      <a:round/>
                      <a:headEnd type="none" w="med" len="med"/>
                      <a:tailEnd type="none" w="med" len="med"/>
                    </a:lnT>
                    <a:lnB w="12240">
                      <a:solidFill>
                        <a:srgbClr val="FF7605"/>
                      </a:solidFill>
                    </a:lnB>
                    <a:solidFill>
                      <a:srgbClr val="FF7605">
                        <a:alpha val="20000"/>
                      </a:srgbClr>
                    </a:solidFill>
                  </a:tcPr>
                </a:tc>
                <a:extLst>
                  <a:ext uri="{0D108BD9-81ED-4DB2-BD59-A6C34878D82A}">
                    <a16:rowId xmlns:a16="http://schemas.microsoft.com/office/drawing/2014/main" val="10007"/>
                  </a:ext>
                </a:extLst>
              </a:tr>
              <a:tr h="525301">
                <a:tc>
                  <a:txBody>
                    <a:bodyPr/>
                    <a:lstStyle/>
                    <a:p>
                      <a:pPr marL="0" algn="ctr" defTabSz="914400" rtl="0" eaLnBrk="1" latinLnBrk="0" hangingPunct="1">
                        <a:lnSpc>
                          <a:spcPct val="100000"/>
                        </a:lnSpc>
                      </a:pPr>
                      <a:r>
                        <a:rPr lang="tr-TR" sz="1200" b="1" strike="noStrike" kern="1200" spc="-1" dirty="0">
                          <a:solidFill>
                            <a:srgbClr val="000000"/>
                          </a:solidFill>
                          <a:latin typeface="Calibri"/>
                          <a:ea typeface="+mn-ea"/>
                          <a:cs typeface="+mn-cs"/>
                        </a:rPr>
                        <a:t>3</a:t>
                      </a:r>
                    </a:p>
                  </a:txBody>
                  <a:tcPr>
                    <a:lnL w="12240">
                      <a:solidFill>
                        <a:srgbClr val="FF7605"/>
                      </a:solidFill>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solidFill>
                      <a:schemeClr val="bg1">
                        <a:alpha val="20000"/>
                      </a:schemeClr>
                    </a:solidFill>
                  </a:tcPr>
                </a:tc>
                <a:tc>
                  <a:txBody>
                    <a:bodyPr/>
                    <a:lstStyle/>
                    <a:p>
                      <a:pPr marL="0" algn="l" defTabSz="914400" rtl="0" eaLnBrk="1" latinLnBrk="0" hangingPunct="1">
                        <a:lnSpc>
                          <a:spcPct val="100000"/>
                        </a:lnSpc>
                      </a:pPr>
                      <a:r>
                        <a:rPr lang="tr-TR" sz="1200" b="1" strike="noStrike" kern="1200" spc="-1" dirty="0">
                          <a:solidFill>
                            <a:srgbClr val="000000"/>
                          </a:solidFill>
                          <a:latin typeface="Calibri"/>
                          <a:ea typeface="+mn-ea"/>
                          <a:cs typeface="+mn-cs"/>
                        </a:rPr>
                        <a:t>KELKİT SAĞLIKLI YAŞAM MERKEZİ, 9 HEKİMLİK ASM  VE 112 ACİL SAĞLIK HİZMETLERİ İSTASYON BİNASI</a:t>
                      </a:r>
                    </a:p>
                  </a:txBody>
                  <a:tcPr>
                    <a:lnL w="12240" cap="flat" cmpd="sng" algn="ctr">
                      <a:solidFill>
                        <a:srgbClr val="FF7605"/>
                      </a:solidFill>
                      <a:prstDash val="solid"/>
                      <a:round/>
                      <a:headEnd type="none" w="med" len="med"/>
                      <a:tailEnd type="none" w="med" len="med"/>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solidFill>
                      <a:schemeClr val="bg1">
                        <a:alpha val="20000"/>
                      </a:schemeClr>
                    </a:solidFill>
                  </a:tcPr>
                </a:tc>
                <a:tc>
                  <a:txBody>
                    <a:bodyPr/>
                    <a:lstStyle/>
                    <a:p>
                      <a:pPr marL="0" algn="ctr" defTabSz="914400" rtl="0" eaLnBrk="1" latinLnBrk="0" hangingPunct="1">
                        <a:lnSpc>
                          <a:spcPct val="100000"/>
                        </a:lnSpc>
                      </a:pPr>
                      <a:r>
                        <a:rPr lang="tr-TR" sz="1200" b="1" strike="noStrike" kern="1200" spc="-1" dirty="0">
                          <a:solidFill>
                            <a:srgbClr val="000000"/>
                          </a:solidFill>
                          <a:latin typeface="Calibri"/>
                          <a:ea typeface="+mn-ea"/>
                          <a:cs typeface="+mn-cs"/>
                        </a:rPr>
                        <a:t>8.494.000,00 TL</a:t>
                      </a:r>
                    </a:p>
                  </a:txBody>
                  <a:tcPr marL="9360" marR="9360">
                    <a:lnL w="12240" cap="flat" cmpd="sng" algn="ctr">
                      <a:solidFill>
                        <a:srgbClr val="FF7605"/>
                      </a:solidFill>
                      <a:prstDash val="solid"/>
                      <a:round/>
                      <a:headEnd type="none" w="med" len="med"/>
                      <a:tailEnd type="none" w="med" len="med"/>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solidFill>
                      <a:schemeClr val="bg1">
                        <a:alpha val="20000"/>
                      </a:schemeClr>
                    </a:solidFill>
                  </a:tcPr>
                </a:tc>
                <a:tc>
                  <a:txBody>
                    <a:bodyPr/>
                    <a:lstStyle/>
                    <a:p>
                      <a:pPr marL="0" algn="ctr" defTabSz="914400" rtl="0" eaLnBrk="1" latinLnBrk="0" hangingPunct="1">
                        <a:lnSpc>
                          <a:spcPct val="100000"/>
                        </a:lnSpc>
                        <a:tabLst>
                          <a:tab pos="0" algn="l"/>
                        </a:tabLst>
                      </a:pPr>
                      <a:r>
                        <a:rPr lang="tr-TR" sz="1200" b="1" strike="noStrike" kern="1200" spc="-1" dirty="0">
                          <a:solidFill>
                            <a:srgbClr val="000000"/>
                          </a:solidFill>
                          <a:latin typeface="Calibri"/>
                          <a:ea typeface="+mn-ea"/>
                          <a:cs typeface="+mn-cs"/>
                        </a:rPr>
                        <a:t>GEÇİCİ</a:t>
                      </a:r>
                      <a:r>
                        <a:rPr lang="tr-TR" sz="1200" b="1" strike="noStrike" kern="1200" spc="-1" baseline="0" dirty="0">
                          <a:solidFill>
                            <a:srgbClr val="000000"/>
                          </a:solidFill>
                          <a:latin typeface="Calibri"/>
                          <a:ea typeface="+mn-ea"/>
                          <a:cs typeface="+mn-cs"/>
                        </a:rPr>
                        <a:t> KABULÜ YAPILDI</a:t>
                      </a:r>
                      <a:endParaRPr lang="tr-TR" sz="1200" b="1" strike="noStrike" kern="1200" spc="-1" dirty="0">
                        <a:solidFill>
                          <a:srgbClr val="000000"/>
                        </a:solidFill>
                        <a:latin typeface="Calibri"/>
                        <a:ea typeface="+mn-ea"/>
                        <a:cs typeface="+mn-cs"/>
                      </a:endParaRPr>
                    </a:p>
                  </a:txBody>
                  <a:tcPr marL="9360" marR="9360">
                    <a:lnL w="12240" cap="flat" cmpd="sng" algn="ctr">
                      <a:solidFill>
                        <a:srgbClr val="FF7605"/>
                      </a:solidFill>
                      <a:prstDash val="solid"/>
                      <a:round/>
                      <a:headEnd type="none" w="med" len="med"/>
                      <a:tailEnd type="none" w="med" len="med"/>
                    </a:lnL>
                    <a:lnR w="12240">
                      <a:solidFill>
                        <a:srgbClr val="FF7605"/>
                      </a:solidFill>
                    </a:lnR>
                    <a:lnT w="12240" cap="flat" cmpd="sng" algn="ctr">
                      <a:solidFill>
                        <a:srgbClr val="FF7605"/>
                      </a:solidFill>
                      <a:prstDash val="solid"/>
                      <a:round/>
                      <a:headEnd type="none" w="med" len="med"/>
                      <a:tailEnd type="none" w="med" len="med"/>
                    </a:lnT>
                    <a:lnB w="12240">
                      <a:solidFill>
                        <a:srgbClr val="FF7605"/>
                      </a:solidFill>
                    </a:lnB>
                    <a:solidFill>
                      <a:schemeClr val="bg1">
                        <a:alpha val="20000"/>
                      </a:schemeClr>
                    </a:solidFill>
                  </a:tcPr>
                </a:tc>
                <a:extLst>
                  <a:ext uri="{0D108BD9-81ED-4DB2-BD59-A6C34878D82A}">
                    <a16:rowId xmlns:a16="http://schemas.microsoft.com/office/drawing/2014/main" val="2056758765"/>
                  </a:ext>
                </a:extLst>
              </a:tr>
              <a:tr h="525301">
                <a:tc>
                  <a:txBody>
                    <a:bodyPr/>
                    <a:lstStyle/>
                    <a:p>
                      <a:pPr algn="ctr">
                        <a:lnSpc>
                          <a:spcPct val="100000"/>
                        </a:lnSpc>
                      </a:pPr>
                      <a:r>
                        <a:rPr lang="tr-TR" sz="1200" b="1" strike="noStrike" kern="1200" spc="-1" dirty="0">
                          <a:solidFill>
                            <a:srgbClr val="000000"/>
                          </a:solidFill>
                          <a:latin typeface="Calibri"/>
                          <a:ea typeface="+mn-ea"/>
                          <a:cs typeface="+mn-cs"/>
                        </a:rPr>
                        <a:t>4</a:t>
                      </a:r>
                    </a:p>
                  </a:txBody>
                  <a:tcPr>
                    <a:lnL w="12240">
                      <a:solidFill>
                        <a:srgbClr val="FF7605"/>
                      </a:solidFill>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cap="flat" cmpd="sng" algn="ctr">
                      <a:solidFill>
                        <a:srgbClr val="FF7605"/>
                      </a:solidFill>
                      <a:prstDash val="solid"/>
                      <a:round/>
                      <a:headEnd type="none" w="med" len="med"/>
                      <a:tailEnd type="none" w="med" len="med"/>
                    </a:lnB>
                    <a:solidFill>
                      <a:srgbClr val="FF7605">
                        <a:alpha val="20000"/>
                      </a:srgbClr>
                    </a:solidFill>
                  </a:tcPr>
                </a:tc>
                <a:tc>
                  <a:txBody>
                    <a:bodyPr/>
                    <a:lstStyle/>
                    <a:p>
                      <a:pPr algn="l">
                        <a:lnSpc>
                          <a:spcPct val="100000"/>
                        </a:lnSpc>
                      </a:pPr>
                      <a:r>
                        <a:rPr lang="tr-TR" sz="1200" b="1" strike="noStrike" kern="1200" spc="-1" dirty="0">
                          <a:solidFill>
                            <a:srgbClr val="000000"/>
                          </a:solidFill>
                          <a:latin typeface="Calibri"/>
                          <a:ea typeface="+mn-ea"/>
                          <a:cs typeface="+mn-cs"/>
                        </a:rPr>
                        <a:t>GÜMÜŞHANE ŞİRAN İLÇE STADI SENTETİK ÇİM DEĞİŞİMİ VE TRİBÜN YAPIMI İŞİ</a:t>
                      </a:r>
                    </a:p>
                  </a:txBody>
                  <a:tcPr>
                    <a:lnL w="12240" cap="flat" cmpd="sng" algn="ctr">
                      <a:solidFill>
                        <a:srgbClr val="FF7605"/>
                      </a:solidFill>
                      <a:prstDash val="solid"/>
                      <a:round/>
                      <a:headEnd type="none" w="med" len="med"/>
                      <a:tailEnd type="none" w="med" len="med"/>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cap="flat" cmpd="sng" algn="ctr">
                      <a:solidFill>
                        <a:srgbClr val="FF7605"/>
                      </a:solidFill>
                      <a:prstDash val="solid"/>
                      <a:round/>
                      <a:headEnd type="none" w="med" len="med"/>
                      <a:tailEnd type="none" w="med" len="med"/>
                    </a:lnB>
                    <a:solidFill>
                      <a:srgbClr val="FF7605">
                        <a:alpha val="20000"/>
                      </a:srgbClr>
                    </a:solidFill>
                  </a:tcPr>
                </a:tc>
                <a:tc>
                  <a:txBody>
                    <a:bodyPr/>
                    <a:lstStyle/>
                    <a:p>
                      <a:pPr algn="ctr">
                        <a:lnSpc>
                          <a:spcPct val="100000"/>
                        </a:lnSpc>
                      </a:pPr>
                      <a:r>
                        <a:rPr lang="tr-TR" sz="1200" b="1" strike="noStrike" kern="1200" spc="-1" dirty="0">
                          <a:solidFill>
                            <a:srgbClr val="000000"/>
                          </a:solidFill>
                          <a:latin typeface="Calibri"/>
                          <a:ea typeface="+mn-ea"/>
                          <a:cs typeface="+mn-cs"/>
                        </a:rPr>
                        <a:t>6.275.000,00  TL</a:t>
                      </a:r>
                    </a:p>
                  </a:txBody>
                  <a:tcPr marL="9360" marR="9360">
                    <a:lnL w="12240" cap="flat" cmpd="sng" algn="ctr">
                      <a:solidFill>
                        <a:srgbClr val="FF7605"/>
                      </a:solidFill>
                      <a:prstDash val="solid"/>
                      <a:round/>
                      <a:headEnd type="none" w="med" len="med"/>
                      <a:tailEnd type="none" w="med" len="med"/>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cap="flat" cmpd="sng" algn="ctr">
                      <a:solidFill>
                        <a:srgbClr val="FF7605"/>
                      </a:solidFill>
                      <a:prstDash val="solid"/>
                      <a:round/>
                      <a:headEnd type="none" w="med" len="med"/>
                      <a:tailEnd type="none" w="med" len="med"/>
                    </a:lnB>
                    <a:solidFill>
                      <a:srgbClr val="FF7605">
                        <a:alpha val="20000"/>
                      </a:srgbClr>
                    </a:solidFill>
                  </a:tcPr>
                </a:tc>
                <a:tc>
                  <a:txBody>
                    <a:bodyPr/>
                    <a:lstStyle/>
                    <a:p>
                      <a:pPr algn="ctr">
                        <a:lnSpc>
                          <a:spcPct val="100000"/>
                        </a:lnSpc>
                        <a:tabLst>
                          <a:tab pos="0" algn="l"/>
                        </a:tabLst>
                      </a:pPr>
                      <a:r>
                        <a:rPr lang="tr-TR" sz="1200" b="1" strike="noStrike" spc="-1" dirty="0">
                          <a:solidFill>
                            <a:srgbClr val="000000"/>
                          </a:solidFill>
                          <a:latin typeface="Calibri"/>
                        </a:rPr>
                        <a:t>GEÇİCİ KABULÜ YAPILDI.</a:t>
                      </a:r>
                      <a:endParaRPr lang="tr-TR" sz="1200" b="0" strike="noStrike" spc="-1" dirty="0">
                        <a:latin typeface="Times New Roman"/>
                      </a:endParaRPr>
                    </a:p>
                  </a:txBody>
                  <a:tcPr marL="9360" marR="9360">
                    <a:lnL w="12240" cap="flat" cmpd="sng" algn="ctr">
                      <a:solidFill>
                        <a:srgbClr val="FF7605"/>
                      </a:solidFill>
                      <a:prstDash val="solid"/>
                      <a:round/>
                      <a:headEnd type="none" w="med" len="med"/>
                      <a:tailEnd type="none" w="med" len="med"/>
                    </a:lnL>
                    <a:lnR w="12240">
                      <a:solidFill>
                        <a:srgbClr val="FF7605"/>
                      </a:solidFill>
                    </a:lnR>
                    <a:lnT w="12240" cap="flat" cmpd="sng" algn="ctr">
                      <a:solidFill>
                        <a:srgbClr val="FF7605"/>
                      </a:solidFill>
                      <a:prstDash val="solid"/>
                      <a:round/>
                      <a:headEnd type="none" w="med" len="med"/>
                      <a:tailEnd type="none" w="med" len="med"/>
                    </a:lnT>
                    <a:lnB w="12240" cap="flat" cmpd="sng" algn="ctr">
                      <a:solidFill>
                        <a:srgbClr val="FF7605"/>
                      </a:solidFill>
                      <a:prstDash val="solid"/>
                      <a:round/>
                      <a:headEnd type="none" w="med" len="med"/>
                      <a:tailEnd type="none" w="med" len="med"/>
                    </a:lnB>
                    <a:solidFill>
                      <a:srgbClr val="FF7605">
                        <a:alpha val="20000"/>
                      </a:srgbClr>
                    </a:solidFill>
                  </a:tcPr>
                </a:tc>
                <a:extLst>
                  <a:ext uri="{0D108BD9-81ED-4DB2-BD59-A6C34878D82A}">
                    <a16:rowId xmlns:a16="http://schemas.microsoft.com/office/drawing/2014/main" val="3568966780"/>
                  </a:ext>
                </a:extLst>
              </a:tr>
              <a:tr h="525301">
                <a:tc>
                  <a:txBody>
                    <a:bodyPr/>
                    <a:lstStyle/>
                    <a:p>
                      <a:pPr marL="0" algn="ctr" defTabSz="914400" rtl="0" eaLnBrk="1" latinLnBrk="0" hangingPunct="1">
                        <a:lnSpc>
                          <a:spcPct val="100000"/>
                        </a:lnSpc>
                      </a:pPr>
                      <a:r>
                        <a:rPr lang="tr-TR" sz="1200" b="1" strike="noStrike" kern="1200" spc="-1" dirty="0">
                          <a:solidFill>
                            <a:srgbClr val="000000"/>
                          </a:solidFill>
                          <a:latin typeface="Calibri"/>
                          <a:ea typeface="+mn-ea"/>
                          <a:cs typeface="+mn-cs"/>
                        </a:rPr>
                        <a:t>5</a:t>
                      </a:r>
                    </a:p>
                  </a:txBody>
                  <a:tcPr>
                    <a:lnL w="12240">
                      <a:solidFill>
                        <a:srgbClr val="FF7605"/>
                      </a:solidFill>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strike="noStrike" kern="1200" spc="-1" dirty="0">
                          <a:solidFill>
                            <a:srgbClr val="000000"/>
                          </a:solidFill>
                          <a:latin typeface="Calibri"/>
                          <a:ea typeface="+mn-ea"/>
                          <a:cs typeface="+mn-cs"/>
                        </a:rPr>
                        <a:t> ŞİRAN TOPLUM SAĞLIĞI- AİLE SAĞLIĞI MERKEZİ-112 ACİL  SAĞLIK HİZMETLERİ İSTASYONU HİZMET BİNASI</a:t>
                      </a:r>
                    </a:p>
                  </a:txBody>
                  <a:tcPr marL="9360" marR="9360">
                    <a:lnL w="12240" cap="flat" cmpd="sng" algn="ctr">
                      <a:solidFill>
                        <a:srgbClr val="FF7605"/>
                      </a:solidFill>
                      <a:prstDash val="solid"/>
                      <a:round/>
                      <a:headEnd type="none" w="med" len="med"/>
                      <a:tailEnd type="none" w="med" len="med"/>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solidFill>
                      <a:schemeClr val="bg1">
                        <a:alpha val="20000"/>
                      </a:schemeClr>
                    </a:solidFill>
                  </a:tcPr>
                </a:tc>
                <a:tc>
                  <a:txBody>
                    <a:bodyPr/>
                    <a:lstStyle/>
                    <a:p>
                      <a:pPr marL="0" algn="ctr" defTabSz="914400" rtl="0" eaLnBrk="1" latinLnBrk="0" hangingPunct="1">
                        <a:lnSpc>
                          <a:spcPct val="100000"/>
                        </a:lnSpc>
                      </a:pPr>
                      <a:r>
                        <a:rPr lang="tr-TR" sz="1200" b="1" strike="noStrike" kern="1200" spc="-1" dirty="0">
                          <a:solidFill>
                            <a:srgbClr val="000000"/>
                          </a:solidFill>
                          <a:latin typeface="Calibri"/>
                          <a:ea typeface="+mn-ea"/>
                          <a:cs typeface="+mn-cs"/>
                        </a:rPr>
                        <a:t>16.229.000,00</a:t>
                      </a:r>
                      <a:r>
                        <a:rPr lang="tr-TR" sz="1200" b="1" strike="noStrike" kern="1200" spc="-1" baseline="0" dirty="0">
                          <a:solidFill>
                            <a:srgbClr val="000000"/>
                          </a:solidFill>
                          <a:latin typeface="Calibri"/>
                          <a:ea typeface="+mn-ea"/>
                          <a:cs typeface="+mn-cs"/>
                        </a:rPr>
                        <a:t> TL</a:t>
                      </a:r>
                      <a:endParaRPr lang="tr-TR" sz="1200" b="1" strike="noStrike" kern="1200" spc="-1" dirty="0">
                        <a:solidFill>
                          <a:srgbClr val="000000"/>
                        </a:solidFill>
                        <a:latin typeface="Calibri"/>
                        <a:ea typeface="+mn-ea"/>
                        <a:cs typeface="+mn-cs"/>
                      </a:endParaRPr>
                    </a:p>
                  </a:txBody>
                  <a:tcPr marL="9360" marR="9360">
                    <a:lnL w="12240" cap="flat" cmpd="sng" algn="ctr">
                      <a:solidFill>
                        <a:srgbClr val="FF7605"/>
                      </a:solidFill>
                      <a:prstDash val="solid"/>
                      <a:round/>
                      <a:headEnd type="none" w="med" len="med"/>
                      <a:tailEnd type="none" w="med" len="med"/>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solidFill>
                      <a:schemeClr val="bg1">
                        <a:alpha val="20000"/>
                      </a:schemeClr>
                    </a:solidFill>
                  </a:tcPr>
                </a:tc>
                <a:tc>
                  <a:txBody>
                    <a:bodyPr/>
                    <a:lstStyle/>
                    <a:p>
                      <a:pPr algn="ctr"/>
                      <a:r>
                        <a:rPr lang="tr-TR" sz="1200" b="1" strike="noStrike" kern="1200" spc="-1" dirty="0">
                          <a:solidFill>
                            <a:srgbClr val="000000"/>
                          </a:solidFill>
                          <a:latin typeface="Calibri"/>
                          <a:ea typeface="+mn-ea"/>
                          <a:cs typeface="+mn-cs"/>
                        </a:rPr>
                        <a:t> %95</a:t>
                      </a:r>
                    </a:p>
                  </a:txBody>
                  <a:tcPr>
                    <a:lnL w="12240" cap="flat" cmpd="sng" algn="ctr">
                      <a:solidFill>
                        <a:srgbClr val="FF7605"/>
                      </a:solidFill>
                      <a:prstDash val="solid"/>
                      <a:round/>
                      <a:headEnd type="none" w="med" len="med"/>
                      <a:tailEnd type="none" w="med" len="med"/>
                    </a:lnL>
                    <a:lnR w="12240">
                      <a:solidFill>
                        <a:srgbClr val="FF7605"/>
                      </a:solidFill>
                    </a:lnR>
                    <a:lnT w="12240" cap="flat" cmpd="sng" algn="ctr">
                      <a:solidFill>
                        <a:srgbClr val="FF7605"/>
                      </a:solidFill>
                      <a:prstDash val="solid"/>
                      <a:round/>
                      <a:headEnd type="none" w="med" len="med"/>
                      <a:tailEnd type="none" w="med" len="med"/>
                    </a:lnT>
                    <a:lnB w="12240">
                      <a:solidFill>
                        <a:srgbClr val="FF7605"/>
                      </a:solidFill>
                    </a:lnB>
                    <a:solidFill>
                      <a:schemeClr val="bg1">
                        <a:alpha val="20000"/>
                      </a:schemeClr>
                    </a:solidFill>
                  </a:tcPr>
                </a:tc>
                <a:extLst>
                  <a:ext uri="{0D108BD9-81ED-4DB2-BD59-A6C34878D82A}">
                    <a16:rowId xmlns:a16="http://schemas.microsoft.com/office/drawing/2014/main" val="3285812712"/>
                  </a:ext>
                </a:extLst>
              </a:tr>
              <a:tr h="525301">
                <a:tc>
                  <a:txBody>
                    <a:bodyPr/>
                    <a:lstStyle/>
                    <a:p>
                      <a:pPr algn="ctr"/>
                      <a:r>
                        <a:rPr lang="tr-TR" sz="1200" b="1" strike="noStrike" kern="1200" spc="-1" dirty="0">
                          <a:solidFill>
                            <a:srgbClr val="000000"/>
                          </a:solidFill>
                          <a:latin typeface="Calibri"/>
                          <a:ea typeface="+mn-ea"/>
                          <a:cs typeface="+mn-cs"/>
                        </a:rPr>
                        <a:t>6</a:t>
                      </a:r>
                    </a:p>
                  </a:txBody>
                  <a:tcPr>
                    <a:lnL w="12240">
                      <a:solidFill>
                        <a:srgbClr val="FF7605"/>
                      </a:solidFill>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solidFill>
                      <a:srgbClr val="FF7605">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strike="noStrike" kern="1200" spc="-1" dirty="0">
                          <a:solidFill>
                            <a:srgbClr val="000000"/>
                          </a:solidFill>
                          <a:latin typeface="Calibri"/>
                          <a:ea typeface="+mn-ea"/>
                          <a:cs typeface="+mn-cs"/>
                        </a:rPr>
                        <a:t>KÜRTÜN TOPLUM SAĞLIĞI- AİLE SAĞLIĞI MERKEZİ-112 ACİL SAĞLIK HİZMETLERİ İSTASYONU HİZMET BİNASI</a:t>
                      </a:r>
                    </a:p>
                  </a:txBody>
                  <a:tcPr marL="9360" marR="9360">
                    <a:lnL w="12240" cap="flat" cmpd="sng" algn="ctr">
                      <a:solidFill>
                        <a:srgbClr val="FF7605"/>
                      </a:solidFill>
                      <a:prstDash val="solid"/>
                      <a:round/>
                      <a:headEnd type="none" w="med" len="med"/>
                      <a:tailEnd type="none" w="med" len="med"/>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solidFill>
                      <a:srgbClr val="FF7605">
                        <a:alpha val="20000"/>
                      </a:srgbClr>
                    </a:solidFill>
                  </a:tcPr>
                </a:tc>
                <a:tc>
                  <a:txBody>
                    <a:bodyPr/>
                    <a:lstStyle/>
                    <a:p>
                      <a:pPr algn="ctr">
                        <a:lnSpc>
                          <a:spcPct val="100000"/>
                        </a:lnSpc>
                      </a:pPr>
                      <a:r>
                        <a:rPr lang="tr-TR" sz="1200" b="1" strike="noStrike" kern="1200" spc="-1" dirty="0">
                          <a:solidFill>
                            <a:srgbClr val="000000"/>
                          </a:solidFill>
                          <a:latin typeface="Calibri"/>
                          <a:ea typeface="+mn-ea"/>
                          <a:cs typeface="+mn-cs"/>
                        </a:rPr>
                        <a:t>13.772.000,00 TL</a:t>
                      </a:r>
                    </a:p>
                  </a:txBody>
                  <a:tcPr marL="9360" marR="9360">
                    <a:lnL w="12240" cap="flat" cmpd="sng" algn="ctr">
                      <a:solidFill>
                        <a:srgbClr val="FF7605"/>
                      </a:solidFill>
                      <a:prstDash val="solid"/>
                      <a:round/>
                      <a:headEnd type="none" w="med" len="med"/>
                      <a:tailEnd type="none" w="med" len="med"/>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solidFill>
                      <a:srgbClr val="FF7605">
                        <a:alpha val="20000"/>
                      </a:srgbClr>
                    </a:solidFill>
                  </a:tcPr>
                </a:tc>
                <a:tc>
                  <a:txBody>
                    <a:bodyPr/>
                    <a:lstStyle/>
                    <a:p>
                      <a:pPr algn="ctr"/>
                      <a:r>
                        <a:rPr lang="tr-TR" sz="1200" b="1" strike="noStrike" kern="1200" spc="-1" dirty="0">
                          <a:solidFill>
                            <a:srgbClr val="000000"/>
                          </a:solidFill>
                          <a:latin typeface="Calibri"/>
                          <a:ea typeface="+mn-ea"/>
                          <a:cs typeface="+mn-cs"/>
                        </a:rPr>
                        <a:t>GEÇİCİ KABULÜ YAPILDI.</a:t>
                      </a:r>
                    </a:p>
                  </a:txBody>
                  <a:tcPr>
                    <a:lnL w="12240" cap="flat" cmpd="sng" algn="ctr">
                      <a:solidFill>
                        <a:srgbClr val="FF7605"/>
                      </a:solidFill>
                      <a:prstDash val="solid"/>
                      <a:round/>
                      <a:headEnd type="none" w="med" len="med"/>
                      <a:tailEnd type="none" w="med" len="med"/>
                    </a:lnL>
                    <a:lnR w="12240">
                      <a:solidFill>
                        <a:srgbClr val="FF7605"/>
                      </a:solidFill>
                    </a:lnR>
                    <a:lnT w="12240" cap="flat" cmpd="sng" algn="ctr">
                      <a:solidFill>
                        <a:srgbClr val="FF7605"/>
                      </a:solidFill>
                      <a:prstDash val="solid"/>
                      <a:round/>
                      <a:headEnd type="none" w="med" len="med"/>
                      <a:tailEnd type="none" w="med" len="med"/>
                    </a:lnT>
                    <a:lnB w="12240">
                      <a:solidFill>
                        <a:srgbClr val="FF7605"/>
                      </a:solidFill>
                    </a:lnB>
                    <a:solidFill>
                      <a:srgbClr val="FF7605">
                        <a:alpha val="20000"/>
                      </a:srgbClr>
                    </a:solidFill>
                  </a:tcPr>
                </a:tc>
                <a:extLst>
                  <a:ext uri="{0D108BD9-81ED-4DB2-BD59-A6C34878D82A}">
                    <a16:rowId xmlns:a16="http://schemas.microsoft.com/office/drawing/2014/main" val="3322824153"/>
                  </a:ext>
                </a:extLst>
              </a:tr>
              <a:tr h="420241">
                <a:tc>
                  <a:txBody>
                    <a:bodyPr/>
                    <a:lstStyle/>
                    <a:p>
                      <a:endParaRPr lang="tr-TR" dirty="0"/>
                    </a:p>
                  </a:txBody>
                  <a:tcPr>
                    <a:lnL w="12240">
                      <a:solidFill>
                        <a:srgbClr val="FF7605"/>
                      </a:solidFill>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noFill/>
                  </a:tcPr>
                </a:tc>
                <a:tc>
                  <a:txBody>
                    <a:bodyPr/>
                    <a:lstStyle/>
                    <a:p>
                      <a:pPr>
                        <a:lnSpc>
                          <a:spcPct val="100000"/>
                        </a:lnSpc>
                      </a:pPr>
                      <a:r>
                        <a:rPr lang="tr-TR" sz="1200" b="1" strike="noStrike" spc="-1" dirty="0">
                          <a:solidFill>
                            <a:srgbClr val="000000"/>
                          </a:solidFill>
                          <a:latin typeface="Calibri"/>
                        </a:rPr>
                        <a:t> TOPLAM SÖZLEŞME TUTARI</a:t>
                      </a:r>
                      <a:endParaRPr lang="tr-TR" sz="1200" b="0" strike="noStrike" spc="-1" dirty="0">
                        <a:latin typeface="Times New Roman"/>
                      </a:endParaRPr>
                    </a:p>
                  </a:txBody>
                  <a:tcPr marL="9360" marR="9360">
                    <a:lnL w="12240" cap="flat" cmpd="sng" algn="ctr">
                      <a:solidFill>
                        <a:srgbClr val="FF7605"/>
                      </a:solidFill>
                      <a:prstDash val="solid"/>
                      <a:round/>
                      <a:headEnd type="none" w="med" len="med"/>
                      <a:tailEnd type="none" w="med" len="med"/>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noFill/>
                  </a:tcPr>
                </a:tc>
                <a:tc>
                  <a:txBody>
                    <a:bodyPr/>
                    <a:lstStyle/>
                    <a:p>
                      <a:pPr algn="ctr">
                        <a:lnSpc>
                          <a:spcPct val="100000"/>
                        </a:lnSpc>
                      </a:pPr>
                      <a:r>
                        <a:rPr lang="tr-TR" sz="1200" b="1" strike="noStrike" spc="-1" dirty="0">
                          <a:solidFill>
                            <a:srgbClr val="000000"/>
                          </a:solidFill>
                          <a:latin typeface="Calibri"/>
                        </a:rPr>
                        <a:t>102.538.406,92 TL</a:t>
                      </a:r>
                      <a:endParaRPr lang="tr-TR" sz="1200" b="0" strike="noStrike" spc="-1" dirty="0">
                        <a:latin typeface="Times New Roman"/>
                      </a:endParaRPr>
                    </a:p>
                  </a:txBody>
                  <a:tcPr marL="9360" marR="9360">
                    <a:lnL w="12240" cap="flat" cmpd="sng" algn="ctr">
                      <a:solidFill>
                        <a:srgbClr val="FF7605"/>
                      </a:solidFill>
                      <a:prstDash val="solid"/>
                      <a:round/>
                      <a:headEnd type="none" w="med" len="med"/>
                      <a:tailEnd type="none" w="med" len="med"/>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a:solidFill>
                        <a:srgbClr val="FF7605"/>
                      </a:solidFill>
                    </a:lnB>
                    <a:noFill/>
                  </a:tcPr>
                </a:tc>
                <a:tc>
                  <a:txBody>
                    <a:bodyPr/>
                    <a:lstStyle/>
                    <a:p>
                      <a:endParaRPr lang="tr-TR" dirty="0"/>
                    </a:p>
                  </a:txBody>
                  <a:tcPr>
                    <a:lnL w="12240" cap="flat" cmpd="sng" algn="ctr">
                      <a:solidFill>
                        <a:srgbClr val="FF7605"/>
                      </a:solidFill>
                      <a:prstDash val="solid"/>
                      <a:round/>
                      <a:headEnd type="none" w="med" len="med"/>
                      <a:tailEnd type="none" w="med" len="med"/>
                    </a:lnL>
                    <a:lnR w="12240">
                      <a:solidFill>
                        <a:srgbClr val="FF7605"/>
                      </a:solidFill>
                    </a:lnR>
                    <a:lnT w="12240" cap="flat" cmpd="sng" algn="ctr">
                      <a:solidFill>
                        <a:srgbClr val="FF7605"/>
                      </a:solidFill>
                      <a:prstDash val="solid"/>
                      <a:round/>
                      <a:headEnd type="none" w="med" len="med"/>
                      <a:tailEnd type="none" w="med" len="med"/>
                    </a:lnT>
                    <a:lnB w="12240">
                      <a:solidFill>
                        <a:srgbClr val="FF7605"/>
                      </a:solidFill>
                    </a:lnB>
                    <a:noFill/>
                  </a:tcPr>
                </a:tc>
                <a:extLst>
                  <a:ext uri="{0D108BD9-81ED-4DB2-BD59-A6C34878D82A}">
                    <a16:rowId xmlns:a16="http://schemas.microsoft.com/office/drawing/2014/main" val="4069205458"/>
                  </a:ext>
                </a:extLst>
              </a:tr>
            </a:tbl>
          </a:graphicData>
        </a:graphic>
      </p:graphicFrame>
      <p:pic>
        <p:nvPicPr>
          <p:cNvPr id="5" name="Resim 5"/>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EC76847-7D6E-4878-AC53-CBA9BBB27D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228" y="1776532"/>
            <a:ext cx="7463692" cy="4198327"/>
          </a:xfrm>
          <a:prstGeom prst="rect">
            <a:avLst/>
          </a:prstGeom>
        </p:spPr>
      </p:pic>
      <p:sp>
        <p:nvSpPr>
          <p:cNvPr id="5" name="Metin kutusu 4">
            <a:extLst>
              <a:ext uri="{FF2B5EF4-FFF2-40B4-BE49-F238E27FC236}">
                <a16:creationId xmlns:a16="http://schemas.microsoft.com/office/drawing/2014/main" id="{111E560A-38C7-454A-946C-F95E8A658FDF}"/>
              </a:ext>
            </a:extLst>
          </p:cNvPr>
          <p:cNvSpPr txBox="1"/>
          <p:nvPr/>
        </p:nvSpPr>
        <p:spPr>
          <a:xfrm>
            <a:off x="2304288" y="1092390"/>
            <a:ext cx="6096000" cy="646331"/>
          </a:xfrm>
          <a:prstGeom prst="rect">
            <a:avLst/>
          </a:prstGeom>
          <a:noFill/>
        </p:spPr>
        <p:txBody>
          <a:bodyPr wrap="square">
            <a:spAutoFit/>
          </a:bodyPr>
          <a:lstStyle/>
          <a:p>
            <a:pPr algn="ctr"/>
            <a:r>
              <a:rPr lang="tr-TR" sz="1800" b="1" spc="-1" dirty="0">
                <a:solidFill>
                  <a:srgbClr val="000000"/>
                </a:solidFill>
                <a:latin typeface="Calibri"/>
              </a:rPr>
              <a:t>KELKİT SAĞLIKLI YAŞAM MERKEZİ, 9 HEKİMLİK ASM  VE 112 ACİL SAĞLIK HİZMETLERİ İSTASYON BİNASI</a:t>
            </a:r>
          </a:p>
        </p:txBody>
      </p:sp>
      <p:pic>
        <p:nvPicPr>
          <p:cNvPr id="6" name="Resim 5">
            <a:extLst>
              <a:ext uri="{FF2B5EF4-FFF2-40B4-BE49-F238E27FC236}">
                <a16:creationId xmlns:a16="http://schemas.microsoft.com/office/drawing/2014/main" id="{DEEB0C86-E8DC-4FA0-AE98-D9B66494132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990706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AE8C7AF5-BEB6-49F0-90D7-8FA7DF847DE2}"/>
              </a:ext>
            </a:extLst>
          </p:cNvPr>
          <p:cNvSpPr>
            <a:spLocks noGrp="1"/>
          </p:cNvSpPr>
          <p:nvPr>
            <p:ph type="subTitle" idx="1"/>
          </p:nvPr>
        </p:nvSpPr>
        <p:spPr>
          <a:xfrm>
            <a:off x="1397148" y="1263224"/>
            <a:ext cx="6996012" cy="692136"/>
          </a:xfrm>
        </p:spPr>
        <p:txBody>
          <a:bodyPr>
            <a:normAutofit/>
          </a:bodyPr>
          <a:lstStyle/>
          <a:p>
            <a:pPr algn="l"/>
            <a:r>
              <a:rPr lang="tr-TR" sz="1900" b="1" strike="noStrike" kern="1200" spc="-1" dirty="0">
                <a:solidFill>
                  <a:srgbClr val="000000"/>
                </a:solidFill>
                <a:latin typeface="Calibri"/>
                <a:ea typeface="+mn-ea"/>
                <a:cs typeface="+mn-cs"/>
              </a:rPr>
              <a:t>GÜMÜŞHANE İL JANDARMA KOMUTANLIĞI HİZMET BİNASININ PENCERE DEĞİŞİMİ, DIŞ CEPHE BOYANMASI, TADİLAT VE ONARIM İŞİ</a:t>
            </a:r>
          </a:p>
          <a:p>
            <a:pPr algn="l"/>
            <a:endParaRPr lang="tr-TR" dirty="0"/>
          </a:p>
        </p:txBody>
      </p:sp>
      <p:pic>
        <p:nvPicPr>
          <p:cNvPr id="5" name="Resim 4">
            <a:extLst>
              <a:ext uri="{FF2B5EF4-FFF2-40B4-BE49-F238E27FC236}">
                <a16:creationId xmlns:a16="http://schemas.microsoft.com/office/drawing/2014/main" id="{53BD9928-0CFA-4A8B-B196-F441CE53B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148" y="1886404"/>
            <a:ext cx="6878172" cy="4768598"/>
          </a:xfrm>
          <a:prstGeom prst="rect">
            <a:avLst/>
          </a:prstGeom>
        </p:spPr>
      </p:pic>
      <p:pic>
        <p:nvPicPr>
          <p:cNvPr id="8" name="Resim 7">
            <a:extLst>
              <a:ext uri="{FF2B5EF4-FFF2-40B4-BE49-F238E27FC236}">
                <a16:creationId xmlns:a16="http://schemas.microsoft.com/office/drawing/2014/main" id="{47C15185-3930-48DF-A635-9F212C41552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6" name="TextShape 1">
            <a:extLst>
              <a:ext uri="{FF2B5EF4-FFF2-40B4-BE49-F238E27FC236}">
                <a16:creationId xmlns:a16="http://schemas.microsoft.com/office/drawing/2014/main" id="{D0201C67-989A-4F97-914C-50B4A3DE5FF3}"/>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16</a:t>
            </a:fld>
            <a:endParaRPr lang="tr-TR" sz="1400" b="0" strike="noStrike" spc="-1" dirty="0">
              <a:latin typeface="Times New Roman"/>
            </a:endParaRPr>
          </a:p>
        </p:txBody>
      </p:sp>
    </p:spTree>
    <p:extLst>
      <p:ext uri="{BB962C8B-B14F-4D97-AF65-F5344CB8AC3E}">
        <p14:creationId xmlns:p14="http://schemas.microsoft.com/office/powerpoint/2010/main" val="2997043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2"/>
          <p:cNvSpPr txBox="1">
            <a:spLocks/>
          </p:cNvSpPr>
          <p:nvPr/>
        </p:nvSpPr>
        <p:spPr>
          <a:xfrm>
            <a:off x="1757921" y="1168803"/>
            <a:ext cx="6608140" cy="753568"/>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strike="noStrike" kern="1200" spc="-1" dirty="0">
                <a:solidFill>
                  <a:srgbClr val="000000"/>
                </a:solidFill>
                <a:latin typeface="Calibri"/>
                <a:ea typeface="+mn-ea"/>
                <a:cs typeface="+mn-cs"/>
              </a:rPr>
              <a:t>KÜRTÜN TOPLUM SAĞLIĞI- AİLE SAĞLIĞI MERKEZİ-112 ACİL SAĞLIK HİZMETLERİ İSTASYONU HİZMET BİNASI</a:t>
            </a:r>
          </a:p>
        </p:txBody>
      </p:sp>
      <p:pic>
        <p:nvPicPr>
          <p:cNvPr id="7" name="Resim 6">
            <a:extLst>
              <a:ext uri="{FF2B5EF4-FFF2-40B4-BE49-F238E27FC236}">
                <a16:creationId xmlns:a16="http://schemas.microsoft.com/office/drawing/2014/main" id="{71DF16F0-A91B-4D6D-9F69-ECF48361D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793" y="1781980"/>
            <a:ext cx="7365642" cy="4141158"/>
          </a:xfrm>
          <a:prstGeom prst="rect">
            <a:avLst/>
          </a:prstGeom>
        </p:spPr>
      </p:pic>
      <p:pic>
        <p:nvPicPr>
          <p:cNvPr id="9" name="Resim 8">
            <a:extLst>
              <a:ext uri="{FF2B5EF4-FFF2-40B4-BE49-F238E27FC236}">
                <a16:creationId xmlns:a16="http://schemas.microsoft.com/office/drawing/2014/main" id="{F4C10E3B-9470-46A1-A896-957F4E49304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8" name="TextShape 1">
            <a:extLst>
              <a:ext uri="{FF2B5EF4-FFF2-40B4-BE49-F238E27FC236}">
                <a16:creationId xmlns:a16="http://schemas.microsoft.com/office/drawing/2014/main" id="{9F4EC4FC-A37F-4466-B12B-594A42CB8C28}"/>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17</a:t>
            </a:fld>
            <a:endParaRPr lang="tr-TR" sz="1400" b="0" strike="noStrike" spc="-1" dirty="0">
              <a:latin typeface="Times New Roman"/>
            </a:endParaRPr>
          </a:p>
        </p:txBody>
      </p:sp>
    </p:spTree>
    <p:extLst>
      <p:ext uri="{BB962C8B-B14F-4D97-AF65-F5344CB8AC3E}">
        <p14:creationId xmlns:p14="http://schemas.microsoft.com/office/powerpoint/2010/main" val="380017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lt Başlık 2"/>
          <p:cNvSpPr txBox="1">
            <a:spLocks/>
          </p:cNvSpPr>
          <p:nvPr/>
        </p:nvSpPr>
        <p:spPr>
          <a:xfrm>
            <a:off x="1849039" y="1207236"/>
            <a:ext cx="6947776" cy="736602"/>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strike="noStrike" kern="1200" spc="-1" dirty="0">
                <a:solidFill>
                  <a:srgbClr val="000000"/>
                </a:solidFill>
                <a:latin typeface="Calibri"/>
                <a:ea typeface="+mn-ea"/>
                <a:cs typeface="+mn-cs"/>
              </a:rPr>
              <a:t>ŞİRAN TOPLUM SAĞLIĞI- AİLE SAĞLIĞI MERKEZİ-112 ACİL SAĞLIK HİZMETLERİ İSTASYONU HİZMET BİNASI</a:t>
            </a:r>
          </a:p>
        </p:txBody>
      </p:sp>
      <p:pic>
        <p:nvPicPr>
          <p:cNvPr id="7" name="Resim 6"/>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pic>
        <p:nvPicPr>
          <p:cNvPr id="6" name="Resim 5">
            <a:extLst>
              <a:ext uri="{FF2B5EF4-FFF2-40B4-BE49-F238E27FC236}">
                <a16:creationId xmlns:a16="http://schemas.microsoft.com/office/drawing/2014/main" id="{FD38A27A-C884-44E5-A231-285B7BDA8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303" y="2049516"/>
            <a:ext cx="7081637" cy="3983421"/>
          </a:xfrm>
          <a:prstGeom prst="rect">
            <a:avLst/>
          </a:prstGeom>
        </p:spPr>
      </p:pic>
      <p:sp>
        <p:nvSpPr>
          <p:cNvPr id="8" name="TextShape 1">
            <a:extLst>
              <a:ext uri="{FF2B5EF4-FFF2-40B4-BE49-F238E27FC236}">
                <a16:creationId xmlns:a16="http://schemas.microsoft.com/office/drawing/2014/main" id="{AE3E3793-B2BB-4BD8-81C2-F663CCE4430E}"/>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18</a:t>
            </a:fld>
            <a:endParaRPr lang="tr-TR" sz="1400" b="0" strike="noStrike" spc="-1" dirty="0">
              <a:latin typeface="Times New Roman"/>
            </a:endParaRPr>
          </a:p>
        </p:txBody>
      </p:sp>
    </p:spTree>
    <p:extLst>
      <p:ext uri="{BB962C8B-B14F-4D97-AF65-F5344CB8AC3E}">
        <p14:creationId xmlns:p14="http://schemas.microsoft.com/office/powerpoint/2010/main" val="3195113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lt Başlık 2"/>
          <p:cNvSpPr txBox="1">
            <a:spLocks/>
          </p:cNvSpPr>
          <p:nvPr/>
        </p:nvSpPr>
        <p:spPr>
          <a:xfrm>
            <a:off x="1849039" y="1207236"/>
            <a:ext cx="6154093" cy="736602"/>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l">
              <a:lnSpc>
                <a:spcPct val="100000"/>
              </a:lnSpc>
            </a:pPr>
            <a:r>
              <a:rPr lang="tr-TR" sz="1800" b="1" strike="noStrike" kern="1200" spc="-1" dirty="0">
                <a:solidFill>
                  <a:srgbClr val="000000"/>
                </a:solidFill>
                <a:latin typeface="Calibri"/>
                <a:ea typeface="+mn-ea"/>
                <a:cs typeface="+mn-cs"/>
              </a:rPr>
              <a:t>GÜMÜŞHANE ŞİRAN İLÇE STADI SENTETİK ÇİM DEĞİŞİMİ VE TRİBÜN YAPIMI İŞİ</a:t>
            </a:r>
          </a:p>
        </p:txBody>
      </p:sp>
      <p:pic>
        <p:nvPicPr>
          <p:cNvPr id="7" name="Resim 6"/>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pic>
        <p:nvPicPr>
          <p:cNvPr id="4" name="Resim 3">
            <a:extLst>
              <a:ext uri="{FF2B5EF4-FFF2-40B4-BE49-F238E27FC236}">
                <a16:creationId xmlns:a16="http://schemas.microsoft.com/office/drawing/2014/main" id="{44CEEA91-4EB3-4BA7-A69C-0AA6C04507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849039" y="1943838"/>
            <a:ext cx="5971491" cy="4478618"/>
          </a:xfrm>
          <a:prstGeom prst="rect">
            <a:avLst/>
          </a:prstGeom>
        </p:spPr>
      </p:pic>
      <p:sp>
        <p:nvSpPr>
          <p:cNvPr id="6" name="TextShape 1">
            <a:extLst>
              <a:ext uri="{FF2B5EF4-FFF2-40B4-BE49-F238E27FC236}">
                <a16:creationId xmlns:a16="http://schemas.microsoft.com/office/drawing/2014/main" id="{A8C0F1EB-C376-45E3-9B53-23568F2B5A44}"/>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19</a:t>
            </a:fld>
            <a:endParaRPr lang="tr-TR" sz="1400" b="0" strike="noStrike" spc="-1" dirty="0">
              <a:latin typeface="Times New Roman"/>
            </a:endParaRPr>
          </a:p>
        </p:txBody>
      </p:sp>
    </p:spTree>
    <p:extLst>
      <p:ext uri="{BB962C8B-B14F-4D97-AF65-F5344CB8AC3E}">
        <p14:creationId xmlns:p14="http://schemas.microsoft.com/office/powerpoint/2010/main" val="1252660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31640" y="5805264"/>
            <a:ext cx="7113590" cy="720080"/>
          </a:xfrm>
        </p:spPr>
        <p:txBody>
          <a:bodyPr>
            <a:noAutofit/>
          </a:bodyPr>
          <a:lstStyle/>
          <a:p>
            <a:pPr algn="ctr">
              <a:spcBef>
                <a:spcPct val="0"/>
              </a:spcBef>
            </a:pPr>
            <a:r>
              <a:rPr lang="tr-TR" sz="1800" dirty="0">
                <a:solidFill>
                  <a:srgbClr val="000000"/>
                </a:solidFill>
                <a:latin typeface="Calibri" panose="020F0502020204030204" pitchFamily="34" charset="0"/>
                <a:cs typeface="Calibri" panose="020F0502020204030204" pitchFamily="34" charset="0"/>
              </a:rPr>
              <a:t>GÜMÜŞHANE ÇEVRE, ŞEHİRCİLİK VE İKLİM DEĞİŞİKLİĞİ </a:t>
            </a:r>
          </a:p>
          <a:p>
            <a:pPr algn="ctr">
              <a:spcBef>
                <a:spcPct val="0"/>
              </a:spcBef>
            </a:pPr>
            <a:r>
              <a:rPr lang="tr-TR" sz="1800" dirty="0">
                <a:solidFill>
                  <a:srgbClr val="000000"/>
                </a:solidFill>
                <a:latin typeface="Calibri" panose="020F0502020204030204" pitchFamily="34" charset="0"/>
                <a:cs typeface="Calibri" panose="020F0502020204030204" pitchFamily="34" charset="0"/>
              </a:rPr>
              <a:t>İL MÜDÜRLÜĞÜ</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7704" y="1297201"/>
            <a:ext cx="6048672" cy="45365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FE66428E-9BC9-4AA0-90F3-D1D41796109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6" name="TextShape 1">
            <a:extLst>
              <a:ext uri="{FF2B5EF4-FFF2-40B4-BE49-F238E27FC236}">
                <a16:creationId xmlns:a16="http://schemas.microsoft.com/office/drawing/2014/main" id="{B790220B-DADE-4690-8F7C-C368F0DDC119}"/>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2</a:t>
            </a:fld>
            <a:endParaRPr lang="tr-TR" sz="1400" b="0" strike="noStrike" spc="-1" dirty="0">
              <a:latin typeface="Times New Roman"/>
            </a:endParaRPr>
          </a:p>
        </p:txBody>
      </p:sp>
    </p:spTree>
    <p:extLst>
      <p:ext uri="{BB962C8B-B14F-4D97-AF65-F5344CB8AC3E}">
        <p14:creationId xmlns:p14="http://schemas.microsoft.com/office/powerpoint/2010/main" val="2839747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extShape 1"/>
          <p:cNvSpPr txBox="1"/>
          <p:nvPr/>
        </p:nvSpPr>
        <p:spPr>
          <a:xfrm>
            <a:off x="971640" y="1718855"/>
            <a:ext cx="7776360" cy="364680"/>
          </a:xfrm>
          <a:prstGeom prst="rect">
            <a:avLst/>
          </a:prstGeom>
          <a:noFill/>
          <a:ln w="0">
            <a:noFill/>
          </a:ln>
        </p:spPr>
        <p:txBody>
          <a:bodyPr>
            <a:noAutofit/>
          </a:bodyPr>
          <a:lstStyle/>
          <a:p>
            <a:pPr algn="ctr">
              <a:lnSpc>
                <a:spcPct val="100000"/>
              </a:lnSpc>
              <a:spcBef>
                <a:spcPts val="340"/>
              </a:spcBef>
              <a:tabLst>
                <a:tab pos="0" algn="l"/>
              </a:tabLst>
            </a:pPr>
            <a:r>
              <a:rPr lang="tr-TR" sz="1700" b="1" strike="noStrike" spc="-1" dirty="0">
                <a:solidFill>
                  <a:srgbClr val="C00000"/>
                </a:solidFill>
                <a:latin typeface="Calibri"/>
              </a:rPr>
              <a:t>1163 SAYILI KOOPERATİF KANUNU KAPSAMINDA YAPILAN ÇALIŞMALAR</a:t>
            </a:r>
          </a:p>
          <a:p>
            <a:pPr algn="ctr">
              <a:lnSpc>
                <a:spcPct val="100000"/>
              </a:lnSpc>
              <a:spcBef>
                <a:spcPts val="340"/>
              </a:spcBef>
              <a:tabLst>
                <a:tab pos="0" algn="l"/>
              </a:tabLst>
            </a:pPr>
            <a:endParaRPr lang="tr-TR" sz="1700" b="0" strike="noStrike" spc="-1" dirty="0">
              <a:latin typeface="Arial"/>
            </a:endParaRPr>
          </a:p>
        </p:txBody>
      </p:sp>
      <p:sp>
        <p:nvSpPr>
          <p:cNvPr id="350" name="CustomShape 2"/>
          <p:cNvSpPr/>
          <p:nvPr/>
        </p:nvSpPr>
        <p:spPr>
          <a:xfrm>
            <a:off x="755640" y="5733360"/>
            <a:ext cx="7632360" cy="634680"/>
          </a:xfrm>
          <a:prstGeom prst="rect">
            <a:avLst/>
          </a:prstGeom>
          <a:noFill/>
          <a:ln w="0">
            <a:noFill/>
          </a:ln>
        </p:spPr>
        <p:style>
          <a:lnRef idx="0">
            <a:scrgbClr r="0" g="0" b="0"/>
          </a:lnRef>
          <a:fillRef idx="0">
            <a:scrgbClr r="0" g="0" b="0"/>
          </a:fillRef>
          <a:effectRef idx="0">
            <a:scrgbClr r="0" g="0" b="0"/>
          </a:effectRef>
          <a:fontRef idx="minor"/>
        </p:style>
      </p:sp>
      <p:graphicFrame>
        <p:nvGraphicFramePr>
          <p:cNvPr id="351" name="Table 3"/>
          <p:cNvGraphicFramePr/>
          <p:nvPr>
            <p:extLst>
              <p:ext uri="{D42A27DB-BD31-4B8C-83A1-F6EECF244321}">
                <p14:modId xmlns:p14="http://schemas.microsoft.com/office/powerpoint/2010/main" val="3363268295"/>
              </p:ext>
            </p:extLst>
          </p:nvPr>
        </p:nvGraphicFramePr>
        <p:xfrm>
          <a:off x="1306512" y="2408781"/>
          <a:ext cx="7334568" cy="1905000"/>
        </p:xfrm>
        <a:graphic>
          <a:graphicData uri="http://schemas.openxmlformats.org/drawingml/2006/table">
            <a:tbl>
              <a:tblPr/>
              <a:tblGrid>
                <a:gridCol w="969863">
                  <a:extLst>
                    <a:ext uri="{9D8B030D-6E8A-4147-A177-3AD203B41FA5}">
                      <a16:colId xmlns:a16="http://schemas.microsoft.com/office/drawing/2014/main" val="20000"/>
                    </a:ext>
                  </a:extLst>
                </a:gridCol>
                <a:gridCol w="4269214">
                  <a:extLst>
                    <a:ext uri="{9D8B030D-6E8A-4147-A177-3AD203B41FA5}">
                      <a16:colId xmlns:a16="http://schemas.microsoft.com/office/drawing/2014/main" val="20001"/>
                    </a:ext>
                  </a:extLst>
                </a:gridCol>
                <a:gridCol w="2095491">
                  <a:extLst>
                    <a:ext uri="{9D8B030D-6E8A-4147-A177-3AD203B41FA5}">
                      <a16:colId xmlns:a16="http://schemas.microsoft.com/office/drawing/2014/main" val="20002"/>
                    </a:ext>
                  </a:extLst>
                </a:gridCol>
              </a:tblGrid>
              <a:tr h="300531">
                <a:tc>
                  <a:txBody>
                    <a:bodyPr/>
                    <a:lstStyle/>
                    <a:p>
                      <a:pPr algn="ctr">
                        <a:lnSpc>
                          <a:spcPct val="100000"/>
                        </a:lnSpc>
                      </a:pPr>
                      <a:r>
                        <a:rPr lang="tr-TR" sz="1400" b="1" strike="noStrike" spc="-1" dirty="0">
                          <a:solidFill>
                            <a:srgbClr val="000000"/>
                          </a:solidFill>
                          <a:latin typeface="Calibri"/>
                        </a:rPr>
                        <a:t>SIRA</a:t>
                      </a:r>
                      <a:endParaRPr lang="tr-TR" sz="1400" b="0" strike="noStrike" spc="-1" dirty="0">
                        <a:latin typeface="Times New Roman"/>
                      </a:endParaRPr>
                    </a:p>
                  </a:txBody>
                  <a:tcPr>
                    <a:lnL w="12240">
                      <a:solidFill>
                        <a:srgbClr val="FF7605"/>
                      </a:solidFill>
                    </a:lnL>
                    <a:lnR w="12240">
                      <a:solidFill>
                        <a:srgbClr val="FF7605"/>
                      </a:solidFill>
                    </a:lnR>
                    <a:lnT w="12240">
                      <a:solidFill>
                        <a:srgbClr val="FF7605"/>
                      </a:solidFill>
                    </a:lnT>
                    <a:lnB w="25200">
                      <a:solidFill>
                        <a:srgbClr val="FF7605"/>
                      </a:solidFill>
                    </a:lnB>
                    <a:solidFill>
                      <a:srgbClr val="FFC89B"/>
                    </a:solidFill>
                  </a:tcPr>
                </a:tc>
                <a:tc>
                  <a:txBody>
                    <a:bodyPr/>
                    <a:lstStyle/>
                    <a:p>
                      <a:pPr algn="ctr">
                        <a:lnSpc>
                          <a:spcPct val="100000"/>
                        </a:lnSpc>
                      </a:pPr>
                      <a:r>
                        <a:rPr lang="tr-TR" sz="1400" b="1" strike="noStrike" spc="-1" dirty="0">
                          <a:solidFill>
                            <a:srgbClr val="000000"/>
                          </a:solidFill>
                          <a:latin typeface="Calibri"/>
                        </a:rPr>
                        <a:t>KOOPERATİF TÜRÜ</a:t>
                      </a:r>
                      <a:endParaRPr lang="tr-TR" sz="1400" b="0" strike="noStrike" spc="-1" dirty="0">
                        <a:latin typeface="Times New Roman"/>
                      </a:endParaRPr>
                    </a:p>
                  </a:txBody>
                  <a:tcPr>
                    <a:lnL w="12240">
                      <a:solidFill>
                        <a:srgbClr val="FF7605"/>
                      </a:solidFill>
                    </a:lnL>
                    <a:lnR w="12240">
                      <a:solidFill>
                        <a:srgbClr val="FF7605"/>
                      </a:solidFill>
                    </a:lnR>
                    <a:lnT w="12240">
                      <a:solidFill>
                        <a:srgbClr val="FF7605"/>
                      </a:solidFill>
                    </a:lnT>
                    <a:lnB w="25200">
                      <a:solidFill>
                        <a:srgbClr val="FF7605"/>
                      </a:solidFill>
                    </a:lnB>
                    <a:solidFill>
                      <a:srgbClr val="FFC89B"/>
                    </a:solidFill>
                  </a:tcPr>
                </a:tc>
                <a:tc>
                  <a:txBody>
                    <a:bodyPr/>
                    <a:lstStyle/>
                    <a:p>
                      <a:pPr algn="ctr">
                        <a:lnSpc>
                          <a:spcPct val="100000"/>
                        </a:lnSpc>
                      </a:pPr>
                      <a:r>
                        <a:rPr lang="tr-TR" sz="1400" b="1" strike="noStrike" spc="-1" dirty="0">
                          <a:solidFill>
                            <a:srgbClr val="000000"/>
                          </a:solidFill>
                          <a:latin typeface="Calibri"/>
                        </a:rPr>
                        <a:t>ADET</a:t>
                      </a:r>
                      <a:endParaRPr lang="tr-TR" sz="1400" b="0" strike="noStrike" spc="-1" dirty="0">
                        <a:latin typeface="Times New Roman"/>
                      </a:endParaRPr>
                    </a:p>
                  </a:txBody>
                  <a:tcPr>
                    <a:lnL w="12240">
                      <a:solidFill>
                        <a:srgbClr val="FF7605"/>
                      </a:solidFill>
                    </a:lnL>
                    <a:lnR w="12240">
                      <a:solidFill>
                        <a:srgbClr val="FF7605"/>
                      </a:solidFill>
                    </a:lnR>
                    <a:lnT w="12240">
                      <a:solidFill>
                        <a:srgbClr val="FF7605"/>
                      </a:solidFill>
                    </a:lnT>
                    <a:lnB w="25200">
                      <a:solidFill>
                        <a:srgbClr val="FF7605"/>
                      </a:solidFill>
                    </a:lnB>
                    <a:solidFill>
                      <a:srgbClr val="FFC89B"/>
                    </a:solidFill>
                  </a:tcPr>
                </a:tc>
                <a:extLst>
                  <a:ext uri="{0D108BD9-81ED-4DB2-BD59-A6C34878D82A}">
                    <a16:rowId xmlns:a16="http://schemas.microsoft.com/office/drawing/2014/main" val="10000"/>
                  </a:ext>
                </a:extLst>
              </a:tr>
              <a:tr h="315558">
                <a:tc>
                  <a:txBody>
                    <a:bodyPr/>
                    <a:lstStyle/>
                    <a:p>
                      <a:pPr algn="ctr">
                        <a:lnSpc>
                          <a:spcPct val="100000"/>
                        </a:lnSpc>
                      </a:pPr>
                      <a:r>
                        <a:rPr lang="tr-TR" sz="1500" b="1" strike="noStrike" spc="-1" dirty="0">
                          <a:solidFill>
                            <a:srgbClr val="000000"/>
                          </a:solidFill>
                          <a:latin typeface="Calibri"/>
                        </a:rPr>
                        <a:t>1</a:t>
                      </a:r>
                      <a:endParaRPr lang="tr-TR" sz="1500" b="0" strike="noStrike" spc="-1" dirty="0">
                        <a:latin typeface="Times New Roman"/>
                      </a:endParaRPr>
                    </a:p>
                  </a:txBody>
                  <a:tcPr>
                    <a:lnL w="12240">
                      <a:solidFill>
                        <a:srgbClr val="FF7605"/>
                      </a:solidFill>
                    </a:lnL>
                    <a:lnR w="12240">
                      <a:solidFill>
                        <a:srgbClr val="FF7605"/>
                      </a:solidFill>
                    </a:lnR>
                    <a:lnT w="25200" cap="flat" cmpd="sng" algn="ctr">
                      <a:solidFill>
                        <a:srgbClr val="FF7605"/>
                      </a:solidFill>
                      <a:prstDash val="solid"/>
                      <a:round/>
                      <a:headEnd type="none" w="med" len="med"/>
                      <a:tailEnd type="none" w="med" len="med"/>
                    </a:lnT>
                    <a:lnB w="12240">
                      <a:solidFill>
                        <a:srgbClr val="FF7605"/>
                      </a:solidFill>
                    </a:lnB>
                    <a:solidFill>
                      <a:srgbClr val="FFE4CD">
                        <a:alpha val="20000"/>
                      </a:srgbClr>
                    </a:solidFill>
                  </a:tcPr>
                </a:tc>
                <a:tc>
                  <a:txBody>
                    <a:bodyPr/>
                    <a:lstStyle/>
                    <a:p>
                      <a:pPr algn="l">
                        <a:lnSpc>
                          <a:spcPct val="100000"/>
                        </a:lnSpc>
                      </a:pPr>
                      <a:r>
                        <a:rPr lang="tr-TR" sz="1400" b="1" strike="noStrike" spc="-1" dirty="0">
                          <a:solidFill>
                            <a:srgbClr val="000000"/>
                          </a:solidFill>
                          <a:latin typeface="Calibri"/>
                        </a:rPr>
                        <a:t>FAAL DURUMDAKİ KONUT YAPI KOOPERATİFLERİ</a:t>
                      </a:r>
                      <a:endParaRPr lang="tr-TR" sz="1400" b="0" strike="noStrike" spc="-1" dirty="0">
                        <a:latin typeface="Times New Roman"/>
                      </a:endParaRPr>
                    </a:p>
                  </a:txBody>
                  <a:tcPr>
                    <a:lnL w="12240">
                      <a:solidFill>
                        <a:srgbClr val="FF7605"/>
                      </a:solidFill>
                    </a:lnL>
                    <a:lnR w="12240">
                      <a:solidFill>
                        <a:srgbClr val="FF7605"/>
                      </a:solidFill>
                    </a:lnR>
                    <a:lnT w="25200" cap="flat" cmpd="sng" algn="ctr">
                      <a:solidFill>
                        <a:srgbClr val="FF7605"/>
                      </a:solidFill>
                      <a:prstDash val="solid"/>
                      <a:round/>
                      <a:headEnd type="none" w="med" len="med"/>
                      <a:tailEnd type="none" w="med" len="med"/>
                    </a:lnT>
                    <a:lnB w="12240">
                      <a:solidFill>
                        <a:srgbClr val="FF7605"/>
                      </a:solidFill>
                    </a:lnB>
                    <a:solidFill>
                      <a:srgbClr val="FFE4CD">
                        <a:alpha val="20000"/>
                      </a:srgbClr>
                    </a:solidFill>
                  </a:tcPr>
                </a:tc>
                <a:tc>
                  <a:txBody>
                    <a:bodyPr/>
                    <a:lstStyle/>
                    <a:p>
                      <a:pPr algn="ctr">
                        <a:lnSpc>
                          <a:spcPct val="100000"/>
                        </a:lnSpc>
                      </a:pPr>
                      <a:r>
                        <a:rPr lang="tr-TR" sz="1400" b="1" strike="noStrike" kern="1200" spc="-1" dirty="0">
                          <a:solidFill>
                            <a:srgbClr val="000000"/>
                          </a:solidFill>
                          <a:latin typeface="Calibri"/>
                          <a:ea typeface="+mn-ea"/>
                          <a:cs typeface="+mn-cs"/>
                        </a:rPr>
                        <a:t>20 ADET</a:t>
                      </a:r>
                    </a:p>
                  </a:txBody>
                  <a:tcPr>
                    <a:lnL w="12240">
                      <a:solidFill>
                        <a:srgbClr val="FF7605"/>
                      </a:solidFill>
                    </a:lnL>
                    <a:lnR w="12240">
                      <a:solidFill>
                        <a:srgbClr val="FF7605"/>
                      </a:solidFill>
                    </a:lnR>
                    <a:lnT w="25200" cap="flat" cmpd="sng" algn="ctr">
                      <a:solidFill>
                        <a:srgbClr val="FF7605"/>
                      </a:solidFill>
                      <a:prstDash val="solid"/>
                      <a:round/>
                      <a:headEnd type="none" w="med" len="med"/>
                      <a:tailEnd type="none" w="med" len="med"/>
                    </a:lnT>
                    <a:lnB w="12240">
                      <a:solidFill>
                        <a:srgbClr val="FF7605"/>
                      </a:solidFill>
                    </a:lnB>
                    <a:solidFill>
                      <a:srgbClr val="FFE4CD">
                        <a:alpha val="20000"/>
                      </a:srgbClr>
                    </a:solidFill>
                  </a:tcPr>
                </a:tc>
                <a:extLst>
                  <a:ext uri="{0D108BD9-81ED-4DB2-BD59-A6C34878D82A}">
                    <a16:rowId xmlns:a16="http://schemas.microsoft.com/office/drawing/2014/main" val="10001"/>
                  </a:ext>
                </a:extLst>
              </a:tr>
              <a:tr h="315558">
                <a:tc>
                  <a:txBody>
                    <a:bodyPr/>
                    <a:lstStyle/>
                    <a:p>
                      <a:pPr algn="ctr">
                        <a:lnSpc>
                          <a:spcPct val="100000"/>
                        </a:lnSpc>
                      </a:pPr>
                      <a:r>
                        <a:rPr lang="tr-TR" sz="1500" b="1" strike="noStrike" spc="-1" dirty="0">
                          <a:solidFill>
                            <a:srgbClr val="000000"/>
                          </a:solidFill>
                          <a:latin typeface="Calibri"/>
                        </a:rPr>
                        <a:t>2</a:t>
                      </a:r>
                      <a:endParaRPr lang="tr-TR" sz="1500" b="0" strike="noStrike" spc="-1" dirty="0">
                        <a:latin typeface="Times New Roman"/>
                      </a:endParaRPr>
                    </a:p>
                  </a:txBody>
                  <a:tcPr>
                    <a:lnL w="12240">
                      <a:solidFill>
                        <a:srgbClr val="FF7605"/>
                      </a:solidFill>
                    </a:lnL>
                    <a:lnR w="12240">
                      <a:solidFill>
                        <a:srgbClr val="FF7605"/>
                      </a:solidFill>
                    </a:lnR>
                    <a:lnT w="12240">
                      <a:solidFill>
                        <a:srgbClr val="FF7605"/>
                      </a:solidFill>
                    </a:lnT>
                    <a:lnB w="12240">
                      <a:solidFill>
                        <a:srgbClr val="FF7605"/>
                      </a:solidFill>
                    </a:lnB>
                    <a:solidFill>
                      <a:srgbClr val="FFDBBD"/>
                    </a:solidFill>
                  </a:tcPr>
                </a:tc>
                <a:tc>
                  <a:txBody>
                    <a:bodyPr/>
                    <a:lstStyle/>
                    <a:p>
                      <a:pPr algn="l">
                        <a:lnSpc>
                          <a:spcPct val="100000"/>
                        </a:lnSpc>
                      </a:pPr>
                      <a:r>
                        <a:rPr lang="tr-TR" sz="1400" b="1" strike="noStrike" spc="-1" dirty="0">
                          <a:solidFill>
                            <a:srgbClr val="000000"/>
                          </a:solidFill>
                          <a:latin typeface="Calibri"/>
                        </a:rPr>
                        <a:t>TASFİYE HALİNDEKİ KONUT YAPI KOOPERATİFLERİ</a:t>
                      </a:r>
                      <a:endParaRPr lang="tr-TR" sz="1400" b="0" strike="noStrike" spc="-1" dirty="0">
                        <a:latin typeface="Times New Roman"/>
                      </a:endParaRPr>
                    </a:p>
                  </a:txBody>
                  <a:tcPr>
                    <a:lnL w="12240">
                      <a:solidFill>
                        <a:srgbClr val="FF7605"/>
                      </a:solidFill>
                    </a:lnL>
                    <a:lnR w="12240">
                      <a:solidFill>
                        <a:srgbClr val="FF7605"/>
                      </a:solidFill>
                    </a:lnR>
                    <a:lnT w="12240">
                      <a:solidFill>
                        <a:srgbClr val="FF7605"/>
                      </a:solidFill>
                    </a:lnT>
                    <a:lnB w="12240">
                      <a:solidFill>
                        <a:srgbClr val="FF7605"/>
                      </a:solidFill>
                    </a:lnB>
                    <a:solidFill>
                      <a:srgbClr val="FFDBBD"/>
                    </a:solidFill>
                  </a:tcPr>
                </a:tc>
                <a:tc>
                  <a:txBody>
                    <a:bodyPr/>
                    <a:lstStyle/>
                    <a:p>
                      <a:pPr algn="ctr">
                        <a:lnSpc>
                          <a:spcPct val="100000"/>
                        </a:lnSpc>
                      </a:pPr>
                      <a:r>
                        <a:rPr lang="tr-TR" sz="1400" b="1" strike="noStrike" kern="1200" spc="-1" dirty="0">
                          <a:solidFill>
                            <a:srgbClr val="000000"/>
                          </a:solidFill>
                          <a:latin typeface="Calibri"/>
                          <a:ea typeface="+mn-ea"/>
                          <a:cs typeface="+mn-cs"/>
                        </a:rPr>
                        <a:t>16 ADET</a:t>
                      </a:r>
                    </a:p>
                  </a:txBody>
                  <a:tcPr>
                    <a:lnL w="12240">
                      <a:solidFill>
                        <a:srgbClr val="FF7605"/>
                      </a:solidFill>
                    </a:lnL>
                    <a:lnR w="12240">
                      <a:solidFill>
                        <a:srgbClr val="FF7605"/>
                      </a:solidFill>
                    </a:lnR>
                    <a:lnT w="12240">
                      <a:solidFill>
                        <a:srgbClr val="FF7605"/>
                      </a:solidFill>
                    </a:lnT>
                    <a:lnB w="12240">
                      <a:solidFill>
                        <a:srgbClr val="FF7605"/>
                      </a:solidFill>
                    </a:lnB>
                    <a:solidFill>
                      <a:srgbClr val="FFDBBD"/>
                    </a:solidFill>
                  </a:tcPr>
                </a:tc>
                <a:extLst>
                  <a:ext uri="{0D108BD9-81ED-4DB2-BD59-A6C34878D82A}">
                    <a16:rowId xmlns:a16="http://schemas.microsoft.com/office/drawing/2014/main" val="10002"/>
                  </a:ext>
                </a:extLst>
              </a:tr>
              <a:tr h="315558">
                <a:tc>
                  <a:txBody>
                    <a:bodyPr/>
                    <a:lstStyle/>
                    <a:p>
                      <a:pPr algn="ctr">
                        <a:lnSpc>
                          <a:spcPct val="100000"/>
                        </a:lnSpc>
                      </a:pPr>
                      <a:r>
                        <a:rPr lang="tr-TR" sz="1500" b="1" strike="noStrike" spc="-1" dirty="0">
                          <a:latin typeface="Calibri" panose="020F0502020204030204" pitchFamily="34" charset="0"/>
                          <a:cs typeface="Calibri" panose="020F0502020204030204" pitchFamily="34" charset="0"/>
                        </a:rPr>
                        <a:t>3</a:t>
                      </a:r>
                    </a:p>
                  </a:txBody>
                  <a:tcPr>
                    <a:lnL w="12240">
                      <a:solidFill>
                        <a:srgbClr val="FF7605"/>
                      </a:solidFill>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cap="flat" cmpd="sng" algn="ctr">
                      <a:solidFill>
                        <a:srgbClr val="FF7605"/>
                      </a:solidFill>
                      <a:prstDash val="solid"/>
                      <a:round/>
                      <a:headEnd type="none" w="med" len="med"/>
                      <a:tailEnd type="none" w="med" len="med"/>
                    </a:lnB>
                    <a:noFill/>
                  </a:tcPr>
                </a:tc>
                <a:tc>
                  <a:txBody>
                    <a:bodyPr/>
                    <a:lstStyle/>
                    <a:p>
                      <a:pPr algn="l">
                        <a:lnSpc>
                          <a:spcPct val="100000"/>
                        </a:lnSpc>
                      </a:pPr>
                      <a:r>
                        <a:rPr lang="tr-TR" sz="1400" b="1" strike="noStrike" spc="-1" dirty="0">
                          <a:latin typeface="Calibri" panose="020F0502020204030204" pitchFamily="34" charset="0"/>
                          <a:cs typeface="Calibri" panose="020F0502020204030204" pitchFamily="34" charset="0"/>
                        </a:rPr>
                        <a:t>MÜNFESİH KONUT YAPI KOOPERATİFLERİ</a:t>
                      </a:r>
                    </a:p>
                  </a:txBody>
                  <a:tcPr>
                    <a:lnL w="12240" cap="flat" cmpd="sng" algn="ctr">
                      <a:solidFill>
                        <a:srgbClr val="FF7605"/>
                      </a:solidFill>
                      <a:prstDash val="solid"/>
                      <a:round/>
                      <a:headEnd type="none" w="med" len="med"/>
                      <a:tailEnd type="none" w="med" len="med"/>
                    </a:lnL>
                    <a:lnR w="12240" cap="flat" cmpd="sng" algn="ctr">
                      <a:solidFill>
                        <a:srgbClr val="FF7605"/>
                      </a:solidFill>
                      <a:prstDash val="solid"/>
                      <a:round/>
                      <a:headEnd type="none" w="med" len="med"/>
                      <a:tailEnd type="none" w="med" len="med"/>
                    </a:lnR>
                    <a:lnT w="12240" cap="flat" cmpd="sng" algn="ctr">
                      <a:solidFill>
                        <a:srgbClr val="FF7605"/>
                      </a:solidFill>
                      <a:prstDash val="solid"/>
                      <a:round/>
                      <a:headEnd type="none" w="med" len="med"/>
                      <a:tailEnd type="none" w="med" len="med"/>
                    </a:lnT>
                    <a:lnB w="12240" cap="flat" cmpd="sng" algn="ctr">
                      <a:solidFill>
                        <a:srgbClr val="FF7605"/>
                      </a:solidFill>
                      <a:prstDash val="solid"/>
                      <a:round/>
                      <a:headEnd type="none" w="med" len="med"/>
                      <a:tailEnd type="none" w="med" len="med"/>
                    </a:lnB>
                    <a:noFill/>
                  </a:tcPr>
                </a:tc>
                <a:tc>
                  <a:txBody>
                    <a:bodyPr/>
                    <a:lstStyle/>
                    <a:p>
                      <a:pPr algn="ctr">
                        <a:lnSpc>
                          <a:spcPct val="100000"/>
                        </a:lnSpc>
                      </a:pPr>
                      <a:r>
                        <a:rPr lang="tr-TR" sz="1400" b="1" strike="noStrike" kern="1200" spc="-1" dirty="0">
                          <a:solidFill>
                            <a:srgbClr val="000000"/>
                          </a:solidFill>
                          <a:latin typeface="Calibri"/>
                          <a:ea typeface="+mn-ea"/>
                          <a:cs typeface="+mn-cs"/>
                        </a:rPr>
                        <a:t>1 ADET</a:t>
                      </a:r>
                    </a:p>
                  </a:txBody>
                  <a:tcPr>
                    <a:lnL w="12240" cap="flat" cmpd="sng" algn="ctr">
                      <a:solidFill>
                        <a:srgbClr val="FF7605"/>
                      </a:solidFill>
                      <a:prstDash val="solid"/>
                      <a:round/>
                      <a:headEnd type="none" w="med" len="med"/>
                      <a:tailEnd type="none" w="med" len="med"/>
                    </a:lnL>
                    <a:lnR w="12240">
                      <a:solidFill>
                        <a:srgbClr val="FF7605"/>
                      </a:solidFill>
                    </a:lnR>
                    <a:lnT w="12240" cap="flat" cmpd="sng" algn="ctr">
                      <a:solidFill>
                        <a:srgbClr val="FF7605"/>
                      </a:solidFill>
                      <a:prstDash val="solid"/>
                      <a:round/>
                      <a:headEnd type="none" w="med" len="med"/>
                      <a:tailEnd type="none" w="med" len="med"/>
                    </a:lnT>
                    <a:lnB w="12240" cap="flat" cmpd="sng" algn="ctr">
                      <a:solidFill>
                        <a:srgbClr val="FF7605"/>
                      </a:solidFill>
                      <a:prstDash val="solid"/>
                      <a:round/>
                      <a:headEnd type="none" w="med" len="med"/>
                      <a:tailEnd type="none" w="med" len="med"/>
                    </a:lnB>
                    <a:noFill/>
                  </a:tcPr>
                </a:tc>
                <a:extLst>
                  <a:ext uri="{0D108BD9-81ED-4DB2-BD59-A6C34878D82A}">
                    <a16:rowId xmlns:a16="http://schemas.microsoft.com/office/drawing/2014/main" val="53606640"/>
                  </a:ext>
                </a:extLst>
              </a:tr>
              <a:tr h="315558">
                <a:tc>
                  <a:txBody>
                    <a:bodyPr/>
                    <a:lstStyle/>
                    <a:p>
                      <a:pPr algn="ctr">
                        <a:lnSpc>
                          <a:spcPct val="100000"/>
                        </a:lnSpc>
                      </a:pPr>
                      <a:r>
                        <a:rPr lang="tr-TR" sz="1500" b="1" strike="noStrike" spc="-1" dirty="0">
                          <a:solidFill>
                            <a:srgbClr val="000000"/>
                          </a:solidFill>
                          <a:latin typeface="Calibri"/>
                        </a:rPr>
                        <a:t>4</a:t>
                      </a:r>
                      <a:endParaRPr lang="tr-TR" sz="1500" b="0" strike="noStrike" spc="-1" dirty="0">
                        <a:latin typeface="Times New Roman"/>
                      </a:endParaRPr>
                    </a:p>
                  </a:txBody>
                  <a:tcPr>
                    <a:lnL w="12240">
                      <a:solidFill>
                        <a:srgbClr val="FF7605"/>
                      </a:solidFill>
                    </a:lnL>
                    <a:lnR w="12240">
                      <a:solidFill>
                        <a:srgbClr val="FF7605"/>
                      </a:solidFill>
                    </a:lnR>
                    <a:lnT w="12240">
                      <a:solidFill>
                        <a:srgbClr val="FF7605"/>
                      </a:solidFill>
                    </a:lnT>
                    <a:lnB w="12240">
                      <a:solidFill>
                        <a:srgbClr val="FF7605"/>
                      </a:solidFill>
                    </a:lnB>
                    <a:solidFill>
                      <a:srgbClr val="FFDBBD"/>
                    </a:solidFill>
                  </a:tcPr>
                </a:tc>
                <a:tc>
                  <a:txBody>
                    <a:bodyPr/>
                    <a:lstStyle/>
                    <a:p>
                      <a:pPr algn="l">
                        <a:lnSpc>
                          <a:spcPct val="100000"/>
                        </a:lnSpc>
                      </a:pPr>
                      <a:r>
                        <a:rPr lang="tr-TR" sz="1400" b="1" strike="noStrike" spc="-1" dirty="0">
                          <a:solidFill>
                            <a:srgbClr val="000000"/>
                          </a:solidFill>
                          <a:latin typeface="Calibri"/>
                        </a:rPr>
                        <a:t>KARMA SANAYİ SİTESİ YAPI KOOPERATİFLERİ (FAAL) </a:t>
                      </a:r>
                      <a:endParaRPr lang="tr-TR" sz="1400" b="0" strike="noStrike" spc="-1" dirty="0">
                        <a:latin typeface="Times New Roman"/>
                      </a:endParaRPr>
                    </a:p>
                  </a:txBody>
                  <a:tcPr>
                    <a:lnL w="12240">
                      <a:solidFill>
                        <a:srgbClr val="FF7605"/>
                      </a:solidFill>
                    </a:lnL>
                    <a:lnR w="12240">
                      <a:solidFill>
                        <a:srgbClr val="FF7605"/>
                      </a:solidFill>
                    </a:lnR>
                    <a:lnT w="12240">
                      <a:solidFill>
                        <a:srgbClr val="FF7605"/>
                      </a:solidFill>
                    </a:lnT>
                    <a:lnB w="12240">
                      <a:solidFill>
                        <a:srgbClr val="FF7605"/>
                      </a:solidFill>
                    </a:lnB>
                    <a:solidFill>
                      <a:srgbClr val="FFDBBD"/>
                    </a:solidFill>
                  </a:tcPr>
                </a:tc>
                <a:tc>
                  <a:txBody>
                    <a:bodyPr/>
                    <a:lstStyle/>
                    <a:p>
                      <a:pPr algn="ctr">
                        <a:lnSpc>
                          <a:spcPct val="100000"/>
                        </a:lnSpc>
                      </a:pPr>
                      <a:r>
                        <a:rPr lang="tr-TR" sz="1400" b="1" strike="noStrike" kern="1200" spc="-1" dirty="0">
                          <a:solidFill>
                            <a:srgbClr val="000000"/>
                          </a:solidFill>
                          <a:latin typeface="Calibri"/>
                          <a:ea typeface="+mn-ea"/>
                          <a:cs typeface="+mn-cs"/>
                        </a:rPr>
                        <a:t>2 ADET</a:t>
                      </a:r>
                    </a:p>
                  </a:txBody>
                  <a:tcPr>
                    <a:lnL w="12240">
                      <a:solidFill>
                        <a:srgbClr val="FF7605"/>
                      </a:solidFill>
                    </a:lnL>
                    <a:lnR w="12240">
                      <a:solidFill>
                        <a:srgbClr val="FF7605"/>
                      </a:solidFill>
                    </a:lnR>
                    <a:lnT w="12240">
                      <a:solidFill>
                        <a:srgbClr val="FF7605"/>
                      </a:solidFill>
                    </a:lnT>
                    <a:lnB w="12240">
                      <a:solidFill>
                        <a:srgbClr val="FF7605"/>
                      </a:solidFill>
                    </a:lnB>
                    <a:solidFill>
                      <a:srgbClr val="FFDBBD"/>
                    </a:solidFill>
                  </a:tcPr>
                </a:tc>
                <a:extLst>
                  <a:ext uri="{0D108BD9-81ED-4DB2-BD59-A6C34878D82A}">
                    <a16:rowId xmlns:a16="http://schemas.microsoft.com/office/drawing/2014/main" val="10003"/>
                  </a:ext>
                </a:extLst>
              </a:tr>
              <a:tr h="315558">
                <a:tc>
                  <a:txBody>
                    <a:bodyPr/>
                    <a:lstStyle/>
                    <a:p>
                      <a:pPr algn="ctr">
                        <a:lnSpc>
                          <a:spcPct val="100000"/>
                        </a:lnSpc>
                      </a:pPr>
                      <a:r>
                        <a:rPr lang="tr-TR" sz="1500" b="1" strike="noStrike" spc="-1" dirty="0">
                          <a:latin typeface="Calibri" panose="020F0502020204030204" pitchFamily="34" charset="0"/>
                          <a:cs typeface="Calibri" panose="020F0502020204030204" pitchFamily="34" charset="0"/>
                        </a:rPr>
                        <a:t>5</a:t>
                      </a:r>
                    </a:p>
                  </a:txBody>
                  <a:tcPr>
                    <a:lnL w="12240">
                      <a:solidFill>
                        <a:srgbClr val="FF7605"/>
                      </a:solidFill>
                    </a:lnL>
                    <a:lnR w="12240">
                      <a:solidFill>
                        <a:srgbClr val="FF7605"/>
                      </a:solidFill>
                    </a:lnR>
                    <a:lnT w="12240">
                      <a:solidFill>
                        <a:srgbClr val="FF7605"/>
                      </a:solidFill>
                    </a:lnT>
                    <a:lnB w="12240" cap="flat" cmpd="sng" algn="ctr">
                      <a:solidFill>
                        <a:srgbClr val="FF7605"/>
                      </a:solidFill>
                      <a:prstDash val="solid"/>
                      <a:round/>
                      <a:headEnd type="none" w="med" len="med"/>
                      <a:tailEnd type="none" w="med" len="med"/>
                    </a:lnB>
                    <a:noFill/>
                  </a:tcPr>
                </a:tc>
                <a:tc>
                  <a:txBody>
                    <a:bodyPr/>
                    <a:lstStyle/>
                    <a:p>
                      <a:pPr algn="l">
                        <a:lnSpc>
                          <a:spcPct val="100000"/>
                        </a:lnSpc>
                      </a:pPr>
                      <a:r>
                        <a:rPr lang="tr-TR" sz="1400" b="1" strike="noStrike" spc="-1" dirty="0">
                          <a:latin typeface="Calibri" panose="020F0502020204030204" pitchFamily="34" charset="0"/>
                          <a:cs typeface="Calibri" panose="020F0502020204030204" pitchFamily="34" charset="0"/>
                        </a:rPr>
                        <a:t>TASFİYE HALİNDE KARMA SANAYİ SİTESİ YAPI KOOP.</a:t>
                      </a:r>
                    </a:p>
                  </a:txBody>
                  <a:tcPr>
                    <a:lnL w="12240">
                      <a:solidFill>
                        <a:srgbClr val="FF7605"/>
                      </a:solidFill>
                    </a:lnL>
                    <a:lnR w="12240">
                      <a:solidFill>
                        <a:srgbClr val="FF7605"/>
                      </a:solidFill>
                    </a:lnR>
                    <a:lnT w="12240">
                      <a:solidFill>
                        <a:srgbClr val="FF7605"/>
                      </a:solidFill>
                    </a:lnT>
                    <a:lnB w="12240" cap="flat" cmpd="sng" algn="ctr">
                      <a:solidFill>
                        <a:srgbClr val="FF7605"/>
                      </a:solidFill>
                      <a:prstDash val="solid"/>
                      <a:round/>
                      <a:headEnd type="none" w="med" len="med"/>
                      <a:tailEnd type="none" w="med" len="med"/>
                    </a:lnB>
                    <a:noFill/>
                  </a:tcPr>
                </a:tc>
                <a:tc>
                  <a:txBody>
                    <a:bodyPr/>
                    <a:lstStyle/>
                    <a:p>
                      <a:pPr algn="ctr">
                        <a:lnSpc>
                          <a:spcPct val="100000"/>
                        </a:lnSpc>
                      </a:pPr>
                      <a:r>
                        <a:rPr lang="tr-TR" sz="1400" b="1" strike="noStrike" kern="1200" spc="-1" dirty="0">
                          <a:solidFill>
                            <a:srgbClr val="000000"/>
                          </a:solidFill>
                          <a:latin typeface="Calibri" panose="020F0502020204030204" pitchFamily="34" charset="0"/>
                          <a:ea typeface="+mn-ea"/>
                          <a:cs typeface="Calibri" panose="020F0502020204030204" pitchFamily="34" charset="0"/>
                        </a:rPr>
                        <a:t>0 ADET</a:t>
                      </a:r>
                    </a:p>
                  </a:txBody>
                  <a:tcPr>
                    <a:lnL w="12240">
                      <a:solidFill>
                        <a:srgbClr val="FF7605"/>
                      </a:solidFill>
                    </a:lnL>
                    <a:lnR w="12240">
                      <a:solidFill>
                        <a:srgbClr val="FF7605"/>
                      </a:solidFill>
                    </a:lnR>
                    <a:lnT w="12240">
                      <a:solidFill>
                        <a:srgbClr val="FF7605"/>
                      </a:solidFill>
                    </a:lnT>
                    <a:lnB w="12240" cap="flat" cmpd="sng" algn="ctr">
                      <a:solidFill>
                        <a:srgbClr val="FF7605"/>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8" name="Resim 7">
            <a:extLst>
              <a:ext uri="{FF2B5EF4-FFF2-40B4-BE49-F238E27FC236}">
                <a16:creationId xmlns:a16="http://schemas.microsoft.com/office/drawing/2014/main" id="{A29F5F00-7167-4D7B-B767-AD2C81AB6EB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7" name="TextShape 1">
            <a:extLst>
              <a:ext uri="{FF2B5EF4-FFF2-40B4-BE49-F238E27FC236}">
                <a16:creationId xmlns:a16="http://schemas.microsoft.com/office/drawing/2014/main" id="{55169239-35F3-492B-B37D-D987356336D3}"/>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20</a:t>
            </a:fld>
            <a:endParaRPr lang="tr-TR" sz="1400" b="0" strike="noStrike" spc="-1" dirty="0">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extShape 1"/>
          <p:cNvSpPr txBox="1"/>
          <p:nvPr/>
        </p:nvSpPr>
        <p:spPr>
          <a:xfrm>
            <a:off x="1208520" y="1224720"/>
            <a:ext cx="7478280" cy="2088000"/>
          </a:xfrm>
          <a:prstGeom prst="rect">
            <a:avLst/>
          </a:prstGeom>
          <a:noFill/>
          <a:ln w="0">
            <a:noFill/>
          </a:ln>
        </p:spPr>
        <p:txBody>
          <a:bodyPr anchor="b">
            <a:noAutofit/>
          </a:bodyPr>
          <a:lstStyle/>
          <a:p>
            <a:pPr algn="ctr">
              <a:lnSpc>
                <a:spcPct val="100000"/>
              </a:lnSpc>
            </a:pPr>
            <a:br>
              <a:rPr dirty="0"/>
            </a:br>
            <a:br>
              <a:rPr dirty="0"/>
            </a:br>
            <a:r>
              <a:rPr lang="tr-TR" sz="3200" b="1" strike="noStrike" spc="-1" dirty="0">
                <a:solidFill>
                  <a:srgbClr val="000000"/>
                </a:solidFill>
                <a:latin typeface="Calibri"/>
              </a:rPr>
              <a:t>ÇEVRE YÖNETİMİ VE DENETİMİ </a:t>
            </a:r>
          </a:p>
          <a:p>
            <a:pPr algn="ctr">
              <a:lnSpc>
                <a:spcPct val="100000"/>
              </a:lnSpc>
            </a:pPr>
            <a:r>
              <a:rPr lang="tr-TR" sz="3200" b="1" strike="noStrike" spc="-1" dirty="0">
                <a:solidFill>
                  <a:srgbClr val="000000"/>
                </a:solidFill>
                <a:latin typeface="Calibri"/>
              </a:rPr>
              <a:t>ÇED VE ÇEVRE İZİNLERİ </a:t>
            </a:r>
            <a:br>
              <a:rPr dirty="0"/>
            </a:br>
            <a:r>
              <a:rPr lang="tr-TR" sz="3200" b="1" strike="noStrike" spc="-1" dirty="0">
                <a:solidFill>
                  <a:srgbClr val="000000"/>
                </a:solidFill>
                <a:latin typeface="Calibri"/>
              </a:rPr>
              <a:t>ŞUBE MÜDÜRLÜKLERİ</a:t>
            </a:r>
            <a:br>
              <a:rPr dirty="0"/>
            </a:br>
            <a:endParaRPr lang="tr-TR" sz="3200" b="0" strike="noStrike" spc="-1" dirty="0">
              <a:solidFill>
                <a:srgbClr val="4D5B6B"/>
              </a:solidFill>
              <a:latin typeface="Calibri"/>
            </a:endParaRPr>
          </a:p>
        </p:txBody>
      </p:sp>
      <p:pic>
        <p:nvPicPr>
          <p:cNvPr id="356" name="İçerik Yer Tutucusu 4"/>
          <p:cNvPicPr/>
          <p:nvPr/>
        </p:nvPicPr>
        <p:blipFill>
          <a:blip r:embed="rId2">
            <a:extLst>
              <a:ext uri="{28A0092B-C50C-407E-A947-70E740481C1C}">
                <a14:useLocalDpi xmlns:a14="http://schemas.microsoft.com/office/drawing/2010/main" val="0"/>
              </a:ext>
            </a:extLst>
          </a:blip>
          <a:stretch>
            <a:fillRect/>
          </a:stretch>
        </p:blipFill>
        <p:spPr>
          <a:xfrm>
            <a:off x="2773026" y="3081528"/>
            <a:ext cx="4231278" cy="2942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7" name="TextShape 1">
            <a:extLst>
              <a:ext uri="{FF2B5EF4-FFF2-40B4-BE49-F238E27FC236}">
                <a16:creationId xmlns:a16="http://schemas.microsoft.com/office/drawing/2014/main" id="{C78C7225-5CE5-4D5E-B3D8-102EFE8FA740}"/>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21</a:t>
            </a:fld>
            <a:endParaRPr lang="tr-TR" sz="1400" b="0" strike="noStrike" spc="-1" dirty="0">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CustomShape 1"/>
          <p:cNvSpPr/>
          <p:nvPr/>
        </p:nvSpPr>
        <p:spPr>
          <a:xfrm>
            <a:off x="1115640" y="1310054"/>
            <a:ext cx="7624080" cy="5388106"/>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marL="285840" marR="0" lvl="0" indent="-285480" algn="l" defTabSz="914400" rtl="0" eaLnBrk="1" fontAlgn="auto" latinLnBrk="0" hangingPunct="1">
              <a:lnSpc>
                <a:spcPct val="100000"/>
              </a:lnSpc>
              <a:spcBef>
                <a:spcPts val="400"/>
              </a:spcBef>
              <a:spcAft>
                <a:spcPts val="0"/>
              </a:spcAft>
              <a:buClr>
                <a:srgbClr val="C00000"/>
              </a:buClr>
              <a:buSzTx/>
              <a:buFont typeface="Wingdings" charset="2"/>
              <a:buChar char=""/>
              <a:tabLst/>
              <a:defRPr/>
            </a:pPr>
            <a:r>
              <a:rPr kumimoji="0" lang="tr-TR" sz="2000" b="1" i="0" u="sng" strike="noStrike" kern="1200" cap="none" spc="-1" normalizeH="0" baseline="0" noProof="0" dirty="0">
                <a:ln>
                  <a:noFill/>
                </a:ln>
                <a:solidFill>
                  <a:srgbClr val="C00000"/>
                </a:solidFill>
                <a:effectLst/>
                <a:uLnTx/>
                <a:uFillTx/>
                <a:latin typeface="Calibri" panose="020F0502020204030204" pitchFamily="34" charset="0"/>
                <a:cs typeface="Calibri" panose="020F0502020204030204" pitchFamily="34" charset="0"/>
              </a:rPr>
              <a:t>ÇEVRESEL ETKİ VE DEĞERLENDİRME (ÇED)</a:t>
            </a:r>
          </a:p>
          <a:p>
            <a:pPr marL="285840" marR="0" lvl="0" indent="-285480" algn="just" defTabSz="914400" rtl="0" eaLnBrk="1" fontAlgn="auto" latinLnBrk="0" hangingPunct="1">
              <a:lnSpc>
                <a:spcPct val="100000"/>
              </a:lnSpc>
              <a:spcBef>
                <a:spcPts val="400"/>
              </a:spcBef>
              <a:spcAft>
                <a:spcPts val="0"/>
              </a:spcAft>
              <a:buClr>
                <a:srgbClr val="C00000"/>
              </a:buClr>
              <a:buSzTx/>
              <a:buFont typeface="Arial"/>
              <a:buChar char="•"/>
              <a:tabLst/>
              <a:defRPr/>
            </a:pPr>
            <a:r>
              <a:rPr kumimoji="0" lang="tr-TR" sz="2000" b="1" i="0" u="none" strike="noStrike" kern="1200" cap="none" spc="-1" normalizeH="0" baseline="0" noProof="0" dirty="0">
                <a:ln>
                  <a:noFill/>
                </a:ln>
                <a:solidFill>
                  <a:srgbClr val="000000"/>
                </a:solidFill>
                <a:effectLst/>
                <a:uLnTx/>
                <a:uFillTx/>
                <a:latin typeface="Calibri" panose="020F0502020204030204" pitchFamily="34" charset="0"/>
                <a:cs typeface="Calibri" panose="020F0502020204030204" pitchFamily="34" charset="0"/>
              </a:rPr>
              <a:t>İL MÜDÜRLÜĞÜMÜZCE, İLİMİZ SINIRLARI İÇERİSİNDE ÇEVREYE ÖNEMLİ ETKİLERİ OLABİLECEK FAALİYETLERLE İLGİLİ PROJELERİN PLANLAMA AŞAMASINDAN BAŞLAYARAK; FAALİYETİN İNŞAAT, İŞLETME VE FAALİYETİN SONA ERDİRİLMESİNDEN SONRA MEYDANA GELEBİLECEK ETKİLERİNİN VE ÖNLEMLERİN TÜM UYGULAMA AŞAMALARINDA İZLENMESİ VE DENETLENMESİ İŞLEMLERİ YÜRÜTÜLMEKTEDİR.</a:t>
            </a:r>
            <a:endParaRPr kumimoji="0" lang="tr-TR" sz="2000" b="0" i="0" u="none" strike="noStrike" kern="1200" cap="none" spc="-1"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400"/>
              </a:spcBef>
              <a:spcAft>
                <a:spcPts val="0"/>
              </a:spcAft>
              <a:buClrTx/>
              <a:buSzTx/>
              <a:buFontTx/>
              <a:buNone/>
              <a:tabLst>
                <a:tab pos="0" algn="l"/>
              </a:tabLst>
              <a:defRPr/>
            </a:pPr>
            <a:endParaRPr kumimoji="0" lang="tr-TR" sz="1000" b="0" i="0" u="none" strike="noStrike" kern="1200" cap="none" spc="-1"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840" lvl="0" indent="-285480" algn="just">
              <a:spcBef>
                <a:spcPts val="400"/>
              </a:spcBef>
              <a:buClr>
                <a:srgbClr val="C00000"/>
              </a:buClr>
              <a:buFont typeface="Arial"/>
              <a:buChar char="•"/>
              <a:tabLst>
                <a:tab pos="0" algn="l"/>
              </a:tabLst>
              <a:defRPr/>
            </a:pPr>
            <a:r>
              <a:rPr kumimoji="0" lang="tr-TR" sz="2000" b="1" i="0" u="none" strike="noStrike" kern="1200" cap="none" spc="-1" normalizeH="0" baseline="0" noProof="0" dirty="0">
                <a:ln>
                  <a:noFill/>
                </a:ln>
                <a:solidFill>
                  <a:prstClr val="black"/>
                </a:solidFill>
                <a:effectLst/>
                <a:uLnTx/>
                <a:uFillTx/>
                <a:latin typeface="Calibri" panose="020F0502020204030204" pitchFamily="34" charset="0"/>
                <a:cs typeface="Calibri" panose="020F0502020204030204" pitchFamily="34" charset="0"/>
              </a:rPr>
              <a:t>ÇED YÖNETMELİĞİ KAPSAMINDA </a:t>
            </a:r>
            <a:r>
              <a:rPr lang="tr-TR" sz="2000" b="1" spc="-1" dirty="0">
                <a:solidFill>
                  <a:prstClr val="black"/>
                </a:solidFill>
                <a:latin typeface="Calibri" panose="020F0502020204030204" pitchFamily="34" charset="0"/>
                <a:cs typeface="Calibri" panose="020F0502020204030204" pitchFamily="34" charset="0"/>
              </a:rPr>
              <a:t>2025 YILI İÇERİSİNDE ; TOPLAM </a:t>
            </a:r>
            <a:r>
              <a:rPr lang="tr-TR" sz="2000" b="1" spc="-1" dirty="0">
                <a:solidFill>
                  <a:srgbClr val="FF0000"/>
                </a:solidFill>
                <a:latin typeface="Calibri" panose="020F0502020204030204" pitchFamily="34" charset="0"/>
                <a:cs typeface="Calibri" panose="020F0502020204030204" pitchFamily="34" charset="0"/>
              </a:rPr>
              <a:t>13</a:t>
            </a:r>
            <a:r>
              <a:rPr lang="tr-TR" sz="2000" b="1" spc="-1" dirty="0">
                <a:solidFill>
                  <a:prstClr val="black"/>
                </a:solidFill>
                <a:latin typeface="Calibri" panose="020F0502020204030204" pitchFamily="34" charset="0"/>
                <a:cs typeface="Calibri" panose="020F0502020204030204" pitchFamily="34" charset="0"/>
              </a:rPr>
              <a:t> PROJEYE ÇED OLUMLU, </a:t>
            </a:r>
            <a:r>
              <a:rPr lang="tr-TR" sz="2000" b="1" spc="-1" dirty="0">
                <a:solidFill>
                  <a:srgbClr val="FF0000"/>
                </a:solidFill>
                <a:latin typeface="Calibri" panose="020F0502020204030204" pitchFamily="34" charset="0"/>
                <a:cs typeface="Calibri" panose="020F0502020204030204" pitchFamily="34" charset="0"/>
              </a:rPr>
              <a:t>3</a:t>
            </a:r>
            <a:r>
              <a:rPr lang="tr-TR" sz="2000" b="1" spc="-1" dirty="0">
                <a:solidFill>
                  <a:prstClr val="black"/>
                </a:solidFill>
                <a:latin typeface="Calibri" panose="020F0502020204030204" pitchFamily="34" charset="0"/>
                <a:cs typeface="Calibri" panose="020F0502020204030204" pitchFamily="34" charset="0"/>
              </a:rPr>
              <a:t> PROJEYE ÇED İPTAL, </a:t>
            </a:r>
            <a:r>
              <a:rPr lang="tr-TR" sz="2000" b="1" spc="-1" dirty="0">
                <a:solidFill>
                  <a:srgbClr val="FF0000"/>
                </a:solidFill>
                <a:latin typeface="Calibri" panose="020F0502020204030204" pitchFamily="34" charset="0"/>
                <a:cs typeface="Calibri" panose="020F0502020204030204" pitchFamily="34" charset="0"/>
              </a:rPr>
              <a:t>3</a:t>
            </a:r>
            <a:r>
              <a:rPr lang="tr-TR" sz="2000" b="1" spc="-1" dirty="0">
                <a:solidFill>
                  <a:prstClr val="black"/>
                </a:solidFill>
                <a:latin typeface="Calibri" panose="020F0502020204030204" pitchFamily="34" charset="0"/>
                <a:cs typeface="Calibri" panose="020F0502020204030204" pitchFamily="34" charset="0"/>
              </a:rPr>
              <a:t> PROJEYE ÇED GEREKLİDİR, </a:t>
            </a:r>
            <a:r>
              <a:rPr lang="tr-TR" sz="2000" b="1" spc="-1" dirty="0">
                <a:solidFill>
                  <a:srgbClr val="FF0000"/>
                </a:solidFill>
                <a:latin typeface="Calibri" panose="020F0502020204030204" pitchFamily="34" charset="0"/>
                <a:cs typeface="Calibri" panose="020F0502020204030204" pitchFamily="34" charset="0"/>
              </a:rPr>
              <a:t>40</a:t>
            </a:r>
            <a:r>
              <a:rPr lang="tr-TR" sz="2000" b="1" spc="-1" dirty="0">
                <a:solidFill>
                  <a:prstClr val="black"/>
                </a:solidFill>
                <a:latin typeface="Calibri" panose="020F0502020204030204" pitchFamily="34" charset="0"/>
                <a:cs typeface="Calibri" panose="020F0502020204030204" pitchFamily="34" charset="0"/>
              </a:rPr>
              <a:t> PROJEYE DE ÇED MUAFİYETİ/KAPSAM DIŞI KARARI VERİLMİŞTİR.</a:t>
            </a:r>
          </a:p>
          <a:p>
            <a:pPr marL="0" marR="0" lvl="0" indent="0" algn="l" defTabSz="914400" rtl="0" eaLnBrk="1" fontAlgn="auto" latinLnBrk="0" hangingPunct="1">
              <a:lnSpc>
                <a:spcPct val="100000"/>
              </a:lnSpc>
              <a:spcBef>
                <a:spcPts val="400"/>
              </a:spcBef>
              <a:spcAft>
                <a:spcPts val="0"/>
              </a:spcAft>
              <a:buClrTx/>
              <a:buSzTx/>
              <a:buFontTx/>
              <a:buNone/>
              <a:tabLst>
                <a:tab pos="0" algn="l"/>
              </a:tabLst>
              <a:defRPr/>
            </a:pPr>
            <a:endParaRPr kumimoji="0" lang="tr-TR" sz="2000" b="0" i="0" u="none" strike="noStrike" kern="1200" cap="none" spc="-1" normalizeH="0" baseline="0" noProof="0" dirty="0">
              <a:ln>
                <a:noFill/>
              </a:ln>
              <a:solidFill>
                <a:prstClr val="black"/>
              </a:solidFill>
              <a:effectLst/>
              <a:uLnTx/>
              <a:uFillTx/>
              <a:latin typeface="Arial"/>
            </a:endParaRPr>
          </a:p>
        </p:txBody>
      </p:sp>
      <p:sp>
        <p:nvSpPr>
          <p:cNvPr id="359" name="TextShape 2"/>
          <p:cNvSpPr txBox="1"/>
          <p:nvPr/>
        </p:nvSpPr>
        <p:spPr>
          <a:xfrm>
            <a:off x="8150400" y="236520"/>
            <a:ext cx="784800" cy="364680"/>
          </a:xfrm>
          <a:prstGeom prst="rect">
            <a:avLst/>
          </a:prstGeom>
          <a:noFill/>
          <a:ln w="0">
            <a:noFill/>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2C5C1E-C578-4DB9-9C10-B5738730119F}" type="slidenum">
              <a:rPr kumimoji="0" lang="tr-TR" sz="1400" b="0" i="0" u="none" strike="noStrike" kern="1200" cap="none" spc="-1" normalizeH="0" baseline="0" noProof="0">
                <a:ln>
                  <a:noFill/>
                </a:ln>
                <a:solidFill>
                  <a:srgbClr val="A79D99"/>
                </a:solidFill>
                <a:effectLst/>
                <a:uLnTx/>
                <a:uFillTx/>
                <a:latin typeface="Calibri"/>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tr-TR" sz="1400" b="0" i="0" u="none" strike="noStrike" kern="1200" cap="none" spc="-1" normalizeH="0" baseline="0" noProof="0" dirty="0">
              <a:ln>
                <a:noFill/>
              </a:ln>
              <a:solidFill>
                <a:prstClr val="black"/>
              </a:solidFill>
              <a:effectLst/>
              <a:uLnTx/>
              <a:uFillTx/>
              <a:latin typeface="Times New Roman"/>
            </a:endParaRPr>
          </a:p>
        </p:txBody>
      </p:sp>
      <p:pic>
        <p:nvPicPr>
          <p:cNvPr id="5" name="Resim 5"/>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3939000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a:extLst>
              <a:ext uri="{FF2B5EF4-FFF2-40B4-BE49-F238E27FC236}">
                <a16:creationId xmlns:a16="http://schemas.microsoft.com/office/drawing/2014/main" id="{86B9712E-EC14-45FC-B9FE-967DDD621B94}"/>
              </a:ext>
            </a:extLst>
          </p:cNvPr>
          <p:cNvGraphicFramePr>
            <a:graphicFrameLocks noGrp="1"/>
          </p:cNvGraphicFramePr>
          <p:nvPr>
            <p:extLst>
              <p:ext uri="{D42A27DB-BD31-4B8C-83A1-F6EECF244321}">
                <p14:modId xmlns:p14="http://schemas.microsoft.com/office/powerpoint/2010/main" val="2672531220"/>
              </p:ext>
            </p:extLst>
          </p:nvPr>
        </p:nvGraphicFramePr>
        <p:xfrm>
          <a:off x="932943" y="1301982"/>
          <a:ext cx="7973312" cy="5366802"/>
        </p:xfrm>
        <a:graphic>
          <a:graphicData uri="http://schemas.openxmlformats.org/drawingml/2006/table">
            <a:tbl>
              <a:tblPr>
                <a:tableStyleId>{5C22544A-7EE6-4342-B048-85BDC9FD1C3A}</a:tableStyleId>
              </a:tblPr>
              <a:tblGrid>
                <a:gridCol w="221213">
                  <a:extLst>
                    <a:ext uri="{9D8B030D-6E8A-4147-A177-3AD203B41FA5}">
                      <a16:colId xmlns:a16="http://schemas.microsoft.com/office/drawing/2014/main" val="3590577342"/>
                    </a:ext>
                  </a:extLst>
                </a:gridCol>
                <a:gridCol w="1731238">
                  <a:extLst>
                    <a:ext uri="{9D8B030D-6E8A-4147-A177-3AD203B41FA5}">
                      <a16:colId xmlns:a16="http://schemas.microsoft.com/office/drawing/2014/main" val="3847861400"/>
                    </a:ext>
                  </a:extLst>
                </a:gridCol>
                <a:gridCol w="2606475">
                  <a:extLst>
                    <a:ext uri="{9D8B030D-6E8A-4147-A177-3AD203B41FA5}">
                      <a16:colId xmlns:a16="http://schemas.microsoft.com/office/drawing/2014/main" val="2473513537"/>
                    </a:ext>
                  </a:extLst>
                </a:gridCol>
                <a:gridCol w="557843">
                  <a:extLst>
                    <a:ext uri="{9D8B030D-6E8A-4147-A177-3AD203B41FA5}">
                      <a16:colId xmlns:a16="http://schemas.microsoft.com/office/drawing/2014/main" val="4163949758"/>
                    </a:ext>
                  </a:extLst>
                </a:gridCol>
                <a:gridCol w="1798564">
                  <a:extLst>
                    <a:ext uri="{9D8B030D-6E8A-4147-A177-3AD203B41FA5}">
                      <a16:colId xmlns:a16="http://schemas.microsoft.com/office/drawing/2014/main" val="4098018805"/>
                    </a:ext>
                  </a:extLst>
                </a:gridCol>
                <a:gridCol w="1057979">
                  <a:extLst>
                    <a:ext uri="{9D8B030D-6E8A-4147-A177-3AD203B41FA5}">
                      <a16:colId xmlns:a16="http://schemas.microsoft.com/office/drawing/2014/main" val="879700800"/>
                    </a:ext>
                  </a:extLst>
                </a:gridCol>
              </a:tblGrid>
              <a:tr h="331959">
                <a:tc>
                  <a:txBody>
                    <a:bodyPr/>
                    <a:lstStyle/>
                    <a:p>
                      <a:pPr algn="ctr" fontAlgn="ctr"/>
                      <a:r>
                        <a:rPr lang="tr-TR" sz="1100" u="none" strike="noStrike">
                          <a:effectLst/>
                          <a:latin typeface="Calibri" panose="020F0502020204030204" pitchFamily="34" charset="0"/>
                          <a:cs typeface="Calibri" panose="020F0502020204030204" pitchFamily="34" charset="0"/>
                        </a:rPr>
                        <a:t> </a:t>
                      </a:r>
                      <a:endParaRPr lang="tr-TR" sz="1100" b="1"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vert="vert270" anchor="ctr"/>
                </a:tc>
                <a:tc>
                  <a:txBody>
                    <a:bodyPr/>
                    <a:lstStyle/>
                    <a:p>
                      <a:pPr algn="ctr" fontAlgn="ctr"/>
                      <a:r>
                        <a:rPr lang="tr-TR" sz="1100" b="1" u="none" strike="noStrike" dirty="0">
                          <a:effectLst/>
                          <a:latin typeface="Calibri" panose="020F0502020204030204" pitchFamily="34" charset="0"/>
                          <a:cs typeface="Calibri" panose="020F0502020204030204" pitchFamily="34" charset="0"/>
                        </a:rPr>
                        <a:t>TESİS SAHİBİ</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l" fontAlgn="ctr"/>
                      <a:r>
                        <a:rPr lang="tr-TR" sz="1100" b="1" u="none" strike="noStrike" dirty="0">
                          <a:effectLst/>
                          <a:latin typeface="Calibri" panose="020F0502020204030204" pitchFamily="34" charset="0"/>
                          <a:cs typeface="Calibri" panose="020F0502020204030204" pitchFamily="34" charset="0"/>
                        </a:rPr>
                        <a:t>FAALİYET KONUSU</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ctr" fontAlgn="ctr"/>
                      <a:r>
                        <a:rPr lang="tr-TR" sz="1100" b="1" u="none" strike="noStrike" dirty="0">
                          <a:effectLst/>
                          <a:latin typeface="Calibri" panose="020F0502020204030204" pitchFamily="34" charset="0"/>
                          <a:cs typeface="Calibri" panose="020F0502020204030204" pitchFamily="34" charset="0"/>
                        </a:rPr>
                        <a:t>FAALİYET ALANI</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ctr" fontAlgn="ctr"/>
                      <a:r>
                        <a:rPr lang="tr-TR" sz="1100" b="1" u="none" strike="noStrike" dirty="0">
                          <a:effectLst/>
                          <a:latin typeface="Calibri" panose="020F0502020204030204" pitchFamily="34" charset="0"/>
                          <a:cs typeface="Calibri" panose="020F0502020204030204" pitchFamily="34" charset="0"/>
                        </a:rPr>
                        <a:t>FAALİYET YERİ</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l" fontAlgn="ctr"/>
                      <a:r>
                        <a:rPr lang="tr-TR" sz="1100" b="1" u="none" strike="noStrike" dirty="0">
                          <a:effectLst/>
                          <a:latin typeface="Calibri" panose="020F0502020204030204" pitchFamily="34" charset="0"/>
                          <a:cs typeface="Calibri" panose="020F0502020204030204" pitchFamily="34" charset="0"/>
                        </a:rPr>
                        <a:t>ÇED KARARI</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extLst>
                  <a:ext uri="{0D108BD9-81ED-4DB2-BD59-A6C34878D82A}">
                    <a16:rowId xmlns:a16="http://schemas.microsoft.com/office/drawing/2014/main" val="2104322245"/>
                  </a:ext>
                </a:extLst>
              </a:tr>
              <a:tr h="494798">
                <a:tc>
                  <a:txBody>
                    <a:bodyPr/>
                    <a:lstStyle/>
                    <a:p>
                      <a:pPr algn="ctr" fontAlgn="ctr"/>
                      <a:r>
                        <a:rPr lang="tr-TR" sz="1100" b="1" u="none" strike="noStrike" dirty="0">
                          <a:effectLst/>
                          <a:latin typeface="Calibri" panose="020F0502020204030204" pitchFamily="34" charset="0"/>
                          <a:cs typeface="Calibri" panose="020F0502020204030204" pitchFamily="34" charset="0"/>
                        </a:rPr>
                        <a:t>1</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l" fontAlgn="ctr"/>
                      <a:r>
                        <a:rPr lang="tr-TR" sz="1100" b="0" u="none" strike="noStrike" dirty="0">
                          <a:effectLst/>
                          <a:latin typeface="Calibri" panose="020F0502020204030204" pitchFamily="34" charset="0"/>
                          <a:cs typeface="Calibri" panose="020F0502020204030204" pitchFamily="34" charset="0"/>
                        </a:rPr>
                        <a:t>Başkan İnşaat Madencilik Nak. </a:t>
                      </a:r>
                      <a:r>
                        <a:rPr lang="tr-TR" sz="1100" b="0" u="none" strike="noStrike" dirty="0" err="1">
                          <a:effectLst/>
                          <a:latin typeface="Calibri" panose="020F0502020204030204" pitchFamily="34" charset="0"/>
                          <a:cs typeface="Calibri" panose="020F0502020204030204" pitchFamily="34" charset="0"/>
                        </a:rPr>
                        <a:t>Güv</a:t>
                      </a:r>
                      <a:r>
                        <a:rPr lang="tr-TR" sz="1100" b="0" u="none" strike="noStrike" dirty="0">
                          <a:effectLst/>
                          <a:latin typeface="Calibri" panose="020F0502020204030204" pitchFamily="34" charset="0"/>
                          <a:cs typeface="Calibri" panose="020F0502020204030204" pitchFamily="34" charset="0"/>
                        </a:rPr>
                        <a:t>. Tem. ve Yemek </a:t>
                      </a:r>
                      <a:r>
                        <a:rPr lang="tr-TR" sz="1100" b="0" u="none" strike="noStrike" dirty="0" err="1">
                          <a:effectLst/>
                          <a:latin typeface="Calibri" panose="020F0502020204030204" pitchFamily="34" charset="0"/>
                          <a:cs typeface="Calibri" panose="020F0502020204030204" pitchFamily="34" charset="0"/>
                        </a:rPr>
                        <a:t>Hizm</a:t>
                      </a:r>
                      <a:r>
                        <a:rPr lang="tr-TR" sz="1100" b="0" u="none" strike="noStrike" dirty="0">
                          <a:effectLst/>
                          <a:latin typeface="Calibri" panose="020F0502020204030204" pitchFamily="34" charset="0"/>
                          <a:cs typeface="Calibri" panose="020F0502020204030204" pitchFamily="34" charset="0"/>
                        </a:rPr>
                        <a:t>. Tic. Ltd. Şti. t</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l" fontAlgn="ctr"/>
                      <a:r>
                        <a:rPr lang="tr-TR" sz="1100" b="0" u="none" strike="noStrike" dirty="0">
                          <a:effectLst/>
                          <a:latin typeface="Calibri" panose="020F0502020204030204" pitchFamily="34" charset="0"/>
                          <a:cs typeface="Calibri" panose="020F0502020204030204" pitchFamily="34" charset="0"/>
                        </a:rPr>
                        <a:t>IV.  Grup  (b)  Kömür  Ocağında  Kapasite  Artışı,  Üretim Yöntemi Değişikliği ve Kırma Eleme Tesisi İlavesi</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ctr" fontAlgn="ctr"/>
                      <a:r>
                        <a:rPr lang="tr-TR" sz="1100" b="0" u="none" strike="noStrike" dirty="0">
                          <a:effectLst/>
                          <a:latin typeface="Calibri" panose="020F0502020204030204" pitchFamily="34" charset="0"/>
                          <a:cs typeface="Calibri" panose="020F0502020204030204" pitchFamily="34" charset="0"/>
                        </a:rPr>
                        <a:t>Maden</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l" fontAlgn="ctr"/>
                      <a:r>
                        <a:rPr lang="tr-TR" sz="1100" b="0" u="none" strike="noStrike" dirty="0">
                          <a:effectLst/>
                          <a:latin typeface="Calibri" panose="020F0502020204030204" pitchFamily="34" charset="0"/>
                          <a:cs typeface="Calibri" panose="020F0502020204030204" pitchFamily="34" charset="0"/>
                        </a:rPr>
                        <a:t>Gümüşhane Kelkit Gümüşgöze Beldesi</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ctr" fontAlgn="ctr"/>
                      <a:r>
                        <a:rPr lang="tr-TR" sz="1100" b="0" u="none" strike="noStrike" dirty="0">
                          <a:effectLst/>
                          <a:latin typeface="Calibri" panose="020F0502020204030204" pitchFamily="34" charset="0"/>
                          <a:cs typeface="Calibri" panose="020F0502020204030204" pitchFamily="34" charset="0"/>
                        </a:rPr>
                        <a:t>ÇED Gerekli Değildir</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extLst>
                  <a:ext uri="{0D108BD9-81ED-4DB2-BD59-A6C34878D82A}">
                    <a16:rowId xmlns:a16="http://schemas.microsoft.com/office/drawing/2014/main" val="147078211"/>
                  </a:ext>
                </a:extLst>
              </a:tr>
              <a:tr h="349689">
                <a:tc>
                  <a:txBody>
                    <a:bodyPr/>
                    <a:lstStyle/>
                    <a:p>
                      <a:pPr algn="ctr" fontAlgn="ctr"/>
                      <a:r>
                        <a:rPr lang="tr-TR" sz="1100" b="1" u="none" strike="noStrike" dirty="0">
                          <a:effectLst/>
                          <a:latin typeface="Calibri" panose="020F0502020204030204" pitchFamily="34" charset="0"/>
                          <a:cs typeface="Calibri" panose="020F0502020204030204" pitchFamily="34" charset="0"/>
                        </a:rPr>
                        <a:t>2</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l" fontAlgn="ctr"/>
                      <a:r>
                        <a:rPr lang="tr-TR" sz="1100" b="0" u="none" strike="noStrike" dirty="0">
                          <a:effectLst/>
                          <a:latin typeface="Calibri" panose="020F0502020204030204" pitchFamily="34" charset="0"/>
                          <a:cs typeface="Calibri" panose="020F0502020204030204" pitchFamily="34" charset="0"/>
                        </a:rPr>
                        <a:t>Karayolları 10. Bölge Müdürlüğü</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l" fontAlgn="ctr"/>
                      <a:r>
                        <a:rPr lang="es-ES" sz="1100" b="0" u="none" strike="noStrike">
                          <a:effectLst/>
                          <a:latin typeface="Calibri" panose="020F0502020204030204" pitchFamily="34" charset="0"/>
                          <a:cs typeface="Calibri" panose="020F0502020204030204" pitchFamily="34" charset="0"/>
                        </a:rPr>
                        <a:t>II-A Grubu Bazalt Ocağı ve Kırma Eleme Tesisi</a:t>
                      </a:r>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ctr" fontAlgn="ctr"/>
                      <a:r>
                        <a:rPr lang="tr-TR" sz="1100" b="0" u="none" strike="noStrike">
                          <a:effectLst/>
                          <a:latin typeface="Calibri" panose="020F0502020204030204" pitchFamily="34" charset="0"/>
                          <a:cs typeface="Calibri" panose="020F0502020204030204" pitchFamily="34" charset="0"/>
                        </a:rPr>
                        <a:t>Maden</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l" fontAlgn="ctr"/>
                      <a:r>
                        <a:rPr lang="tr-TR" sz="1100" b="0" u="none" strike="noStrike" dirty="0">
                          <a:effectLst/>
                          <a:latin typeface="Calibri" panose="020F0502020204030204" pitchFamily="34" charset="0"/>
                          <a:cs typeface="Calibri" panose="020F0502020204030204" pitchFamily="34" charset="0"/>
                        </a:rPr>
                        <a:t>Gümüşhane Akçahisar Köyü</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ctr" fontAlgn="ctr"/>
                      <a:r>
                        <a:rPr lang="tr-TR" sz="1100" b="0" u="none" strike="noStrike" dirty="0">
                          <a:effectLst/>
                          <a:latin typeface="Calibri" panose="020F0502020204030204" pitchFamily="34" charset="0"/>
                          <a:cs typeface="Calibri" panose="020F0502020204030204" pitchFamily="34" charset="0"/>
                        </a:rPr>
                        <a:t>ÇED Gerekli Değildir</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extLst>
                  <a:ext uri="{0D108BD9-81ED-4DB2-BD59-A6C34878D82A}">
                    <a16:rowId xmlns:a16="http://schemas.microsoft.com/office/drawing/2014/main" val="3908537159"/>
                  </a:ext>
                </a:extLst>
              </a:tr>
              <a:tr h="349689">
                <a:tc>
                  <a:txBody>
                    <a:bodyPr/>
                    <a:lstStyle/>
                    <a:p>
                      <a:pPr algn="ctr" fontAlgn="ctr"/>
                      <a:r>
                        <a:rPr lang="tr-TR" sz="1100" b="1" u="none" strike="noStrike" dirty="0">
                          <a:effectLst/>
                          <a:latin typeface="Calibri" panose="020F0502020204030204" pitchFamily="34" charset="0"/>
                          <a:cs typeface="Calibri" panose="020F0502020204030204" pitchFamily="34" charset="0"/>
                        </a:rPr>
                        <a:t>3</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l" fontAlgn="ctr"/>
                      <a:r>
                        <a:rPr lang="tr-TR" sz="1100" b="0" u="none" strike="noStrike" dirty="0">
                          <a:effectLst/>
                          <a:latin typeface="Calibri" panose="020F0502020204030204" pitchFamily="34" charset="0"/>
                          <a:cs typeface="Calibri" panose="020F0502020204030204" pitchFamily="34" charset="0"/>
                        </a:rPr>
                        <a:t>Sebahattin YILDIZ</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l" fontAlgn="ctr"/>
                      <a:r>
                        <a:rPr lang="tr-TR" sz="1100" b="0" u="none" strike="noStrike" dirty="0">
                          <a:effectLst/>
                          <a:latin typeface="Calibri" panose="020F0502020204030204" pitchFamily="34" charset="0"/>
                          <a:cs typeface="Calibri" panose="020F0502020204030204" pitchFamily="34" charset="0"/>
                        </a:rPr>
                        <a:t>IV. Grup Yeraltı Maden Ocağı</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ctr" fontAlgn="ctr"/>
                      <a:r>
                        <a:rPr lang="tr-TR" sz="1100" b="0" u="none" strike="noStrike" dirty="0">
                          <a:effectLst/>
                          <a:latin typeface="Calibri" panose="020F0502020204030204" pitchFamily="34" charset="0"/>
                          <a:cs typeface="Calibri" panose="020F0502020204030204" pitchFamily="34" charset="0"/>
                        </a:rPr>
                        <a:t>Maden</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l" fontAlgn="ctr"/>
                      <a:r>
                        <a:rPr lang="tr-TR" sz="1100" b="0" u="none" strike="noStrike" dirty="0">
                          <a:effectLst/>
                          <a:latin typeface="Calibri" panose="020F0502020204030204" pitchFamily="34" charset="0"/>
                          <a:cs typeface="Calibri" panose="020F0502020204030204" pitchFamily="34" charset="0"/>
                        </a:rPr>
                        <a:t>Gümüşhane Yayladere Köyü</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ctr" fontAlgn="ctr"/>
                      <a:r>
                        <a:rPr lang="tr-TR" sz="1100" b="0" u="none" strike="noStrike" dirty="0">
                          <a:effectLst/>
                          <a:latin typeface="Calibri" panose="020F0502020204030204" pitchFamily="34" charset="0"/>
                          <a:cs typeface="Calibri" panose="020F0502020204030204" pitchFamily="34" charset="0"/>
                        </a:rPr>
                        <a:t>ÇED Gerekli Değildir</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extLst>
                  <a:ext uri="{0D108BD9-81ED-4DB2-BD59-A6C34878D82A}">
                    <a16:rowId xmlns:a16="http://schemas.microsoft.com/office/drawing/2014/main" val="3593745648"/>
                  </a:ext>
                </a:extLst>
              </a:tr>
              <a:tr h="349689">
                <a:tc>
                  <a:txBody>
                    <a:bodyPr/>
                    <a:lstStyle/>
                    <a:p>
                      <a:pPr algn="ctr" fontAlgn="ctr"/>
                      <a:r>
                        <a:rPr lang="tr-TR" sz="1100" b="1" u="none" strike="noStrike" dirty="0">
                          <a:effectLst/>
                          <a:latin typeface="Calibri" panose="020F0502020204030204" pitchFamily="34" charset="0"/>
                          <a:cs typeface="Calibri" panose="020F0502020204030204" pitchFamily="34" charset="0"/>
                        </a:rPr>
                        <a:t>4</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l" fontAlgn="ctr"/>
                      <a:r>
                        <a:rPr lang="tr-TR" sz="1100" b="0" u="none" strike="noStrike">
                          <a:effectLst/>
                          <a:latin typeface="Calibri" panose="020F0502020204030204" pitchFamily="34" charset="0"/>
                          <a:cs typeface="Calibri" panose="020F0502020204030204" pitchFamily="34" charset="0"/>
                        </a:rPr>
                        <a:t>Gümüşdağ Madencilik İnşaat ve Sanayi Ticaret Ltd.Şti.</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l" fontAlgn="ctr"/>
                      <a:r>
                        <a:rPr lang="tr-TR" sz="1100" b="0" u="none" strike="noStrike" dirty="0">
                          <a:effectLst/>
                          <a:latin typeface="Calibri" panose="020F0502020204030204" pitchFamily="34" charset="0"/>
                          <a:cs typeface="Calibri" panose="020F0502020204030204" pitchFamily="34" charset="0"/>
                        </a:rPr>
                        <a:t>Dolomit Ocağı İşletmesi</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ctr" fontAlgn="ctr"/>
                      <a:r>
                        <a:rPr lang="tr-TR" sz="1100" b="0" u="none" strike="noStrike">
                          <a:effectLst/>
                          <a:latin typeface="Calibri" panose="020F0502020204030204" pitchFamily="34" charset="0"/>
                          <a:cs typeface="Calibri" panose="020F0502020204030204" pitchFamily="34" charset="0"/>
                        </a:rPr>
                        <a:t>Maden</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l" fontAlgn="ctr"/>
                      <a:r>
                        <a:rPr lang="tr-TR" sz="1100" b="0" u="none" strike="noStrike" dirty="0">
                          <a:effectLst/>
                          <a:latin typeface="Calibri" panose="020F0502020204030204" pitchFamily="34" charset="0"/>
                          <a:cs typeface="Calibri" panose="020F0502020204030204" pitchFamily="34" charset="0"/>
                        </a:rPr>
                        <a:t>Gümüşhane Kelkit </a:t>
                      </a:r>
                      <a:r>
                        <a:rPr lang="tr-TR" sz="1100" b="0" u="none" strike="noStrike" dirty="0" err="1">
                          <a:effectLst/>
                          <a:latin typeface="Calibri" panose="020F0502020204030204" pitchFamily="34" charset="0"/>
                          <a:cs typeface="Calibri" panose="020F0502020204030204" pitchFamily="34" charset="0"/>
                        </a:rPr>
                        <a:t>Sarışeyh</a:t>
                      </a:r>
                      <a:r>
                        <a:rPr lang="tr-TR" sz="1100" b="0" u="none" strike="noStrike" dirty="0">
                          <a:effectLst/>
                          <a:latin typeface="Calibri" panose="020F0502020204030204" pitchFamily="34" charset="0"/>
                          <a:cs typeface="Calibri" panose="020F0502020204030204" pitchFamily="34" charset="0"/>
                        </a:rPr>
                        <a:t> Köyü</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ctr" fontAlgn="ctr"/>
                      <a:r>
                        <a:rPr lang="tr-TR" sz="1100" b="0" u="none" strike="noStrike" dirty="0">
                          <a:effectLst/>
                          <a:latin typeface="Calibri" panose="020F0502020204030204" pitchFamily="34" charset="0"/>
                          <a:cs typeface="Calibri" panose="020F0502020204030204" pitchFamily="34" charset="0"/>
                        </a:rPr>
                        <a:t>ÇED Gerekli Değildir</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extLst>
                  <a:ext uri="{0D108BD9-81ED-4DB2-BD59-A6C34878D82A}">
                    <a16:rowId xmlns:a16="http://schemas.microsoft.com/office/drawing/2014/main" val="1179907895"/>
                  </a:ext>
                </a:extLst>
              </a:tr>
              <a:tr h="349689">
                <a:tc>
                  <a:txBody>
                    <a:bodyPr/>
                    <a:lstStyle/>
                    <a:p>
                      <a:pPr algn="ctr" fontAlgn="ctr"/>
                      <a:r>
                        <a:rPr lang="tr-TR" sz="1100" b="1" u="none" strike="noStrike" dirty="0">
                          <a:effectLst/>
                          <a:latin typeface="Calibri" panose="020F0502020204030204" pitchFamily="34" charset="0"/>
                          <a:cs typeface="Calibri" panose="020F0502020204030204" pitchFamily="34" charset="0"/>
                        </a:rPr>
                        <a:t>5</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l" fontAlgn="ctr"/>
                      <a:r>
                        <a:rPr lang="tr-TR" sz="1100" b="0" u="none" strike="noStrike">
                          <a:effectLst/>
                          <a:latin typeface="Calibri" panose="020F0502020204030204" pitchFamily="34" charset="0"/>
                          <a:cs typeface="Calibri" panose="020F0502020204030204" pitchFamily="34" charset="0"/>
                        </a:rPr>
                        <a:t>Sebahattin YILDIZ</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l" fontAlgn="ctr"/>
                      <a:r>
                        <a:rPr lang="tr-TR" sz="1100" b="0" u="none" strike="noStrike">
                          <a:effectLst/>
                          <a:latin typeface="Calibri" panose="020F0502020204030204" pitchFamily="34" charset="0"/>
                          <a:cs typeface="Calibri" panose="020F0502020204030204" pitchFamily="34" charset="0"/>
                        </a:rPr>
                        <a:t>Altın-Kurşun-Çinko Yer Altı Maden Ocağı</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ctr" fontAlgn="ctr"/>
                      <a:r>
                        <a:rPr lang="tr-TR" sz="1100" b="0" u="none" strike="noStrike">
                          <a:effectLst/>
                          <a:latin typeface="Calibri" panose="020F0502020204030204" pitchFamily="34" charset="0"/>
                          <a:cs typeface="Calibri" panose="020F0502020204030204" pitchFamily="34" charset="0"/>
                        </a:rPr>
                        <a:t>Maden</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l" fontAlgn="ctr"/>
                      <a:r>
                        <a:rPr lang="tr-TR" sz="1100" b="0" u="none" strike="noStrike" dirty="0">
                          <a:effectLst/>
                          <a:latin typeface="Calibri" panose="020F0502020204030204" pitchFamily="34" charset="0"/>
                          <a:cs typeface="Calibri" panose="020F0502020204030204" pitchFamily="34" charset="0"/>
                        </a:rPr>
                        <a:t>Gümüşhane </a:t>
                      </a:r>
                      <a:r>
                        <a:rPr lang="tr-TR" sz="1100" b="0" u="none" strike="noStrike" dirty="0" err="1">
                          <a:effectLst/>
                          <a:latin typeface="Calibri" panose="020F0502020204030204" pitchFamily="34" charset="0"/>
                          <a:cs typeface="Calibri" panose="020F0502020204030204" pitchFamily="34" charset="0"/>
                        </a:rPr>
                        <a:t>Arzularkabaköy</a:t>
                      </a:r>
                      <a:r>
                        <a:rPr lang="tr-TR" sz="1100" b="0" u="none" strike="noStrike" dirty="0">
                          <a:effectLst/>
                          <a:latin typeface="Calibri" panose="020F0502020204030204" pitchFamily="34" charset="0"/>
                          <a:cs typeface="Calibri" panose="020F0502020204030204" pitchFamily="34" charset="0"/>
                        </a:rPr>
                        <a:t> Beldesi</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ctr" fontAlgn="ctr"/>
                      <a:r>
                        <a:rPr lang="tr-TR" sz="1100" b="0" u="none" strike="noStrike" dirty="0">
                          <a:effectLst/>
                          <a:latin typeface="Calibri" panose="020F0502020204030204" pitchFamily="34" charset="0"/>
                          <a:cs typeface="Calibri" panose="020F0502020204030204" pitchFamily="34" charset="0"/>
                        </a:rPr>
                        <a:t>ÇED Gerekli Değildir</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extLst>
                  <a:ext uri="{0D108BD9-81ED-4DB2-BD59-A6C34878D82A}">
                    <a16:rowId xmlns:a16="http://schemas.microsoft.com/office/drawing/2014/main" val="1503006693"/>
                  </a:ext>
                </a:extLst>
              </a:tr>
              <a:tr h="494798">
                <a:tc>
                  <a:txBody>
                    <a:bodyPr/>
                    <a:lstStyle/>
                    <a:p>
                      <a:pPr algn="ctr" fontAlgn="ctr"/>
                      <a:r>
                        <a:rPr lang="tr-TR" sz="1100" b="1" u="none" strike="noStrike" dirty="0">
                          <a:effectLst/>
                          <a:latin typeface="Calibri" panose="020F0502020204030204" pitchFamily="34" charset="0"/>
                          <a:cs typeface="Calibri" panose="020F0502020204030204" pitchFamily="34" charset="0"/>
                        </a:rPr>
                        <a:t>6</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l" fontAlgn="ctr"/>
                      <a:r>
                        <a:rPr lang="tr-TR" sz="1100" b="0" u="none" strike="noStrike" dirty="0">
                          <a:effectLst/>
                          <a:latin typeface="Calibri" panose="020F0502020204030204" pitchFamily="34" charset="0"/>
                          <a:cs typeface="Calibri" panose="020F0502020204030204" pitchFamily="34" charset="0"/>
                        </a:rPr>
                        <a:t>Baydarlar </a:t>
                      </a:r>
                      <a:r>
                        <a:rPr lang="tr-TR" sz="1100" b="0" u="none" strike="noStrike" dirty="0" err="1">
                          <a:effectLst/>
                          <a:latin typeface="Calibri" panose="020F0502020204030204" pitchFamily="34" charset="0"/>
                          <a:cs typeface="Calibri" panose="020F0502020204030204" pitchFamily="34" charset="0"/>
                        </a:rPr>
                        <a:t>Karisör</a:t>
                      </a:r>
                      <a:r>
                        <a:rPr lang="tr-TR" sz="1100" b="0" u="none" strike="noStrike" dirty="0">
                          <a:effectLst/>
                          <a:latin typeface="Calibri" panose="020F0502020204030204" pitchFamily="34" charset="0"/>
                          <a:cs typeface="Calibri" panose="020F0502020204030204" pitchFamily="34" charset="0"/>
                        </a:rPr>
                        <a:t> İmalatı İnşaat Sanayi ve Hazır Beton Ltd. Şti.</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l" fontAlgn="ctr"/>
                      <a:r>
                        <a:rPr lang="tr-TR" sz="1100" b="0" u="none" strike="noStrike" dirty="0">
                          <a:effectLst/>
                          <a:latin typeface="Calibri" panose="020F0502020204030204" pitchFamily="34" charset="0"/>
                          <a:cs typeface="Calibri" panose="020F0502020204030204" pitchFamily="34" charset="0"/>
                        </a:rPr>
                        <a:t>Kalker Ocağı Alan Artışı</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ctr" fontAlgn="ctr"/>
                      <a:r>
                        <a:rPr lang="tr-TR" sz="1100" b="0" u="none" strike="noStrike">
                          <a:effectLst/>
                          <a:latin typeface="Calibri" panose="020F0502020204030204" pitchFamily="34" charset="0"/>
                          <a:cs typeface="Calibri" panose="020F0502020204030204" pitchFamily="34" charset="0"/>
                        </a:rPr>
                        <a:t>Maden</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l" fontAlgn="ctr"/>
                      <a:r>
                        <a:rPr lang="tr-TR" sz="1100" b="0" u="none" strike="noStrike" dirty="0">
                          <a:effectLst/>
                          <a:latin typeface="Calibri" panose="020F0502020204030204" pitchFamily="34" charset="0"/>
                          <a:cs typeface="Calibri" panose="020F0502020204030204" pitchFamily="34" charset="0"/>
                        </a:rPr>
                        <a:t>Gümüşhane Mescitli Köyü</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ctr" fontAlgn="ctr"/>
                      <a:r>
                        <a:rPr lang="tr-TR" sz="1100" b="0" u="none" strike="noStrike" dirty="0">
                          <a:effectLst/>
                          <a:latin typeface="Calibri" panose="020F0502020204030204" pitchFamily="34" charset="0"/>
                          <a:cs typeface="Calibri" panose="020F0502020204030204" pitchFamily="34" charset="0"/>
                        </a:rPr>
                        <a:t>ÇED Gerekli Değildir</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extLst>
                  <a:ext uri="{0D108BD9-81ED-4DB2-BD59-A6C34878D82A}">
                    <a16:rowId xmlns:a16="http://schemas.microsoft.com/office/drawing/2014/main" val="2954743398"/>
                  </a:ext>
                </a:extLst>
              </a:tr>
              <a:tr h="349689">
                <a:tc>
                  <a:txBody>
                    <a:bodyPr/>
                    <a:lstStyle/>
                    <a:p>
                      <a:pPr algn="ctr" fontAlgn="ctr"/>
                      <a:r>
                        <a:rPr lang="tr-TR" sz="1100" b="1" u="none" strike="noStrike" dirty="0">
                          <a:effectLst/>
                          <a:latin typeface="Calibri" panose="020F0502020204030204" pitchFamily="34" charset="0"/>
                          <a:cs typeface="Calibri" panose="020F0502020204030204" pitchFamily="34" charset="0"/>
                        </a:rPr>
                        <a:t>7</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l" fontAlgn="ctr"/>
                      <a:r>
                        <a:rPr lang="tr-TR" sz="1100" b="0" u="none" strike="noStrike">
                          <a:effectLst/>
                          <a:latin typeface="Calibri" panose="020F0502020204030204" pitchFamily="34" charset="0"/>
                          <a:cs typeface="Calibri" panose="020F0502020204030204" pitchFamily="34" charset="0"/>
                        </a:rPr>
                        <a:t>Murathanoğulları Hazır Beton San. ve Tic. Ltd.Şti.</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l" fontAlgn="ctr"/>
                      <a:r>
                        <a:rPr lang="tr-TR" sz="1100" b="0" u="none" strike="noStrike">
                          <a:effectLst/>
                          <a:latin typeface="Calibri" panose="020F0502020204030204" pitchFamily="34" charset="0"/>
                          <a:cs typeface="Calibri" panose="020F0502020204030204" pitchFamily="34" charset="0"/>
                        </a:rPr>
                        <a:t>Kırma Eleme Tesisi (240.000ton/yıl)</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ctr" fontAlgn="ctr"/>
                      <a:r>
                        <a:rPr lang="tr-TR" sz="1100" b="0" u="none" strike="noStrike">
                          <a:effectLst/>
                          <a:latin typeface="Calibri" panose="020F0502020204030204" pitchFamily="34" charset="0"/>
                          <a:cs typeface="Calibri" panose="020F0502020204030204" pitchFamily="34" charset="0"/>
                        </a:rPr>
                        <a:t>Maden</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l" fontAlgn="ctr"/>
                      <a:r>
                        <a:rPr lang="tr-TR" sz="1100" b="0" u="none" strike="noStrike" dirty="0">
                          <a:effectLst/>
                          <a:latin typeface="Calibri" panose="020F0502020204030204" pitchFamily="34" charset="0"/>
                          <a:cs typeface="Calibri" panose="020F0502020204030204" pitchFamily="34" charset="0"/>
                        </a:rPr>
                        <a:t>Gümüşhane Kelkit Cumhuriyet Mahallesi</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ctr" fontAlgn="ctr"/>
                      <a:r>
                        <a:rPr lang="tr-TR" sz="1100" b="0" u="none" strike="noStrike" dirty="0">
                          <a:effectLst/>
                          <a:latin typeface="Calibri" panose="020F0502020204030204" pitchFamily="34" charset="0"/>
                          <a:cs typeface="Calibri" panose="020F0502020204030204" pitchFamily="34" charset="0"/>
                        </a:rPr>
                        <a:t>ÇED Olumlu</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extLst>
                  <a:ext uri="{0D108BD9-81ED-4DB2-BD59-A6C34878D82A}">
                    <a16:rowId xmlns:a16="http://schemas.microsoft.com/office/drawing/2014/main" val="3782250400"/>
                  </a:ext>
                </a:extLst>
              </a:tr>
              <a:tr h="494798">
                <a:tc>
                  <a:txBody>
                    <a:bodyPr/>
                    <a:lstStyle/>
                    <a:p>
                      <a:pPr algn="ctr" fontAlgn="ctr"/>
                      <a:r>
                        <a:rPr lang="tr-TR" sz="1100" b="1" u="none" strike="noStrike" dirty="0">
                          <a:effectLst/>
                          <a:latin typeface="Calibri" panose="020F0502020204030204" pitchFamily="34" charset="0"/>
                          <a:cs typeface="Calibri" panose="020F0502020204030204" pitchFamily="34" charset="0"/>
                        </a:rPr>
                        <a:t>8</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l" fontAlgn="ctr"/>
                      <a:r>
                        <a:rPr lang="tr-TR" sz="1100" b="0" u="none" strike="noStrike" dirty="0">
                          <a:effectLst/>
                          <a:latin typeface="Calibri" panose="020F0502020204030204" pitchFamily="34" charset="0"/>
                          <a:cs typeface="Calibri" panose="020F0502020204030204" pitchFamily="34" charset="0"/>
                        </a:rPr>
                        <a:t>Devlet Su İşleri Genel Müdürlüğü 22. Bölge Müdürlüğü</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l" fontAlgn="ctr"/>
                      <a:r>
                        <a:rPr lang="tr-TR" sz="1100" b="0" u="none" strike="noStrike" dirty="0" err="1">
                          <a:effectLst/>
                          <a:latin typeface="Calibri" panose="020F0502020204030204" pitchFamily="34" charset="0"/>
                          <a:cs typeface="Calibri" panose="020F0502020204030204" pitchFamily="34" charset="0"/>
                        </a:rPr>
                        <a:t>Aşut</a:t>
                      </a:r>
                      <a:r>
                        <a:rPr lang="tr-TR" sz="1100" b="0" u="none" strike="noStrike" dirty="0">
                          <a:effectLst/>
                          <a:latin typeface="Calibri" panose="020F0502020204030204" pitchFamily="34" charset="0"/>
                          <a:cs typeface="Calibri" panose="020F0502020204030204" pitchFamily="34" charset="0"/>
                        </a:rPr>
                        <a:t> </a:t>
                      </a:r>
                      <a:r>
                        <a:rPr lang="tr-TR" sz="1100" b="0" u="none" strike="noStrike" dirty="0" err="1">
                          <a:effectLst/>
                          <a:latin typeface="Calibri" panose="020F0502020204030204" pitchFamily="34" charset="0"/>
                          <a:cs typeface="Calibri" panose="020F0502020204030204" pitchFamily="34" charset="0"/>
                        </a:rPr>
                        <a:t>Göleti</a:t>
                      </a:r>
                      <a:r>
                        <a:rPr lang="tr-TR" sz="1100" b="0" u="none" strike="noStrike" dirty="0">
                          <a:effectLst/>
                          <a:latin typeface="Calibri" panose="020F0502020204030204" pitchFamily="34" charset="0"/>
                          <a:cs typeface="Calibri" panose="020F0502020204030204" pitchFamily="34" charset="0"/>
                        </a:rPr>
                        <a:t> ve Sulamasına Ait Malzeme Ocakları Kapasite Artışı ve Kırma-Eleme-Yıkama Tesisi</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ctr" fontAlgn="ctr"/>
                      <a:r>
                        <a:rPr lang="tr-TR" sz="1100" b="0" u="none" strike="noStrike">
                          <a:effectLst/>
                          <a:latin typeface="Calibri" panose="020F0502020204030204" pitchFamily="34" charset="0"/>
                          <a:cs typeface="Calibri" panose="020F0502020204030204" pitchFamily="34" charset="0"/>
                        </a:rPr>
                        <a:t>Maden</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l" fontAlgn="ctr"/>
                      <a:r>
                        <a:rPr lang="tr-TR" sz="1100" b="0" u="none" strike="noStrike" dirty="0">
                          <a:effectLst/>
                          <a:latin typeface="Calibri" panose="020F0502020204030204" pitchFamily="34" charset="0"/>
                          <a:cs typeface="Calibri" panose="020F0502020204030204" pitchFamily="34" charset="0"/>
                        </a:rPr>
                        <a:t>Gümüşhane Kelkit </a:t>
                      </a:r>
                      <a:r>
                        <a:rPr lang="tr-TR" sz="1100" b="0" u="none" strike="noStrike" dirty="0" err="1">
                          <a:effectLst/>
                          <a:latin typeface="Calibri" panose="020F0502020204030204" pitchFamily="34" charset="0"/>
                          <a:cs typeface="Calibri" panose="020F0502020204030204" pitchFamily="34" charset="0"/>
                        </a:rPr>
                        <a:t>Aşut</a:t>
                      </a:r>
                      <a:r>
                        <a:rPr lang="tr-TR" sz="1100" b="0" u="none" strike="noStrike" dirty="0">
                          <a:effectLst/>
                          <a:latin typeface="Calibri" panose="020F0502020204030204" pitchFamily="34" charset="0"/>
                          <a:cs typeface="Calibri" panose="020F0502020204030204" pitchFamily="34" charset="0"/>
                        </a:rPr>
                        <a:t> Köyü</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ctr" fontAlgn="ctr"/>
                      <a:r>
                        <a:rPr lang="tr-TR" sz="1100" b="0" u="none" strike="noStrike" dirty="0">
                          <a:effectLst/>
                          <a:latin typeface="Calibri" panose="020F0502020204030204" pitchFamily="34" charset="0"/>
                          <a:cs typeface="Calibri" panose="020F0502020204030204" pitchFamily="34" charset="0"/>
                        </a:rPr>
                        <a:t>ÇED Olumlu</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extLst>
                  <a:ext uri="{0D108BD9-81ED-4DB2-BD59-A6C34878D82A}">
                    <a16:rowId xmlns:a16="http://schemas.microsoft.com/office/drawing/2014/main" val="4031383515"/>
                  </a:ext>
                </a:extLst>
              </a:tr>
              <a:tr h="349689">
                <a:tc>
                  <a:txBody>
                    <a:bodyPr/>
                    <a:lstStyle/>
                    <a:p>
                      <a:pPr algn="ctr" fontAlgn="ctr"/>
                      <a:r>
                        <a:rPr lang="tr-TR" sz="1100" b="1" u="none" strike="noStrike" dirty="0">
                          <a:effectLst/>
                          <a:latin typeface="Calibri" panose="020F0502020204030204" pitchFamily="34" charset="0"/>
                          <a:cs typeface="Calibri" panose="020F0502020204030204" pitchFamily="34" charset="0"/>
                        </a:rPr>
                        <a:t>9</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l" fontAlgn="b"/>
                      <a:r>
                        <a:rPr lang="tr-TR" sz="1100" b="0" u="none" strike="noStrike" dirty="0">
                          <a:effectLst/>
                          <a:latin typeface="Calibri" panose="020F0502020204030204" pitchFamily="34" charset="0"/>
                          <a:cs typeface="Calibri" panose="020F0502020204030204" pitchFamily="34" charset="0"/>
                        </a:rPr>
                        <a:t>EMS </a:t>
                      </a:r>
                      <a:r>
                        <a:rPr lang="tr-TR" sz="1100" b="0" u="none" strike="noStrike" dirty="0" err="1">
                          <a:effectLst/>
                          <a:latin typeface="Calibri" panose="020F0502020204030204" pitchFamily="34" charset="0"/>
                          <a:cs typeface="Calibri" panose="020F0502020204030204" pitchFamily="34" charset="0"/>
                        </a:rPr>
                        <a:t>Group</a:t>
                      </a:r>
                      <a:r>
                        <a:rPr lang="tr-TR" sz="1100" b="0" u="none" strike="noStrike" dirty="0">
                          <a:effectLst/>
                          <a:latin typeface="Calibri" panose="020F0502020204030204" pitchFamily="34" charset="0"/>
                          <a:cs typeface="Calibri" panose="020F0502020204030204" pitchFamily="34" charset="0"/>
                        </a:rPr>
                        <a:t> Akaryakıt Nak. İth. İhr. Ve Tic. A.Ş.</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b"/>
                </a:tc>
                <a:tc>
                  <a:txBody>
                    <a:bodyPr/>
                    <a:lstStyle/>
                    <a:p>
                      <a:pPr algn="l" fontAlgn="ctr"/>
                      <a:r>
                        <a:rPr lang="es-ES" sz="1100" b="0" u="none" strike="noStrike">
                          <a:effectLst/>
                          <a:latin typeface="Calibri" panose="020F0502020204030204" pitchFamily="34" charset="0"/>
                          <a:cs typeface="Calibri" panose="020F0502020204030204" pitchFamily="34" charset="0"/>
                        </a:rPr>
                        <a:t>Kırma Eleme Tesisi Yer Değişikliği ve Alan Artışı</a:t>
                      </a:r>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ctr" fontAlgn="ctr"/>
                      <a:r>
                        <a:rPr lang="tr-TR" sz="1100" b="0" u="none" strike="noStrike">
                          <a:effectLst/>
                          <a:latin typeface="Calibri" panose="020F0502020204030204" pitchFamily="34" charset="0"/>
                          <a:cs typeface="Calibri" panose="020F0502020204030204" pitchFamily="34" charset="0"/>
                        </a:rPr>
                        <a:t>Maden</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l" fontAlgn="ctr"/>
                      <a:r>
                        <a:rPr lang="tr-TR" sz="1100" b="0" u="none" strike="noStrike" dirty="0">
                          <a:effectLst/>
                          <a:latin typeface="Calibri" panose="020F0502020204030204" pitchFamily="34" charset="0"/>
                          <a:cs typeface="Calibri" panose="020F0502020204030204" pitchFamily="34" charset="0"/>
                        </a:rPr>
                        <a:t>Gümüşhane Akçakale Mahallesi</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ctr" fontAlgn="ctr"/>
                      <a:r>
                        <a:rPr lang="tr-TR" sz="1100" b="0" u="none" strike="noStrike" dirty="0">
                          <a:effectLst/>
                          <a:latin typeface="Calibri" panose="020F0502020204030204" pitchFamily="34" charset="0"/>
                          <a:cs typeface="Calibri" panose="020F0502020204030204" pitchFamily="34" charset="0"/>
                        </a:rPr>
                        <a:t>ÇED Olumlu</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extLst>
                  <a:ext uri="{0D108BD9-81ED-4DB2-BD59-A6C34878D82A}">
                    <a16:rowId xmlns:a16="http://schemas.microsoft.com/office/drawing/2014/main" val="2518114462"/>
                  </a:ext>
                </a:extLst>
              </a:tr>
              <a:tr h="349689">
                <a:tc>
                  <a:txBody>
                    <a:bodyPr/>
                    <a:lstStyle/>
                    <a:p>
                      <a:pPr algn="ctr" fontAlgn="ctr"/>
                      <a:r>
                        <a:rPr lang="tr-TR" sz="1100" b="1" u="none" strike="noStrike" dirty="0">
                          <a:effectLst/>
                          <a:latin typeface="Calibri" panose="020F0502020204030204" pitchFamily="34" charset="0"/>
                          <a:cs typeface="Calibri" panose="020F0502020204030204" pitchFamily="34" charset="0"/>
                        </a:rPr>
                        <a:t>10</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l" fontAlgn="ctr"/>
                      <a:r>
                        <a:rPr lang="tr-TR" sz="1100" b="0" u="none" strike="noStrike" dirty="0">
                          <a:effectLst/>
                          <a:latin typeface="Calibri" panose="020F0502020204030204" pitchFamily="34" charset="0"/>
                          <a:cs typeface="Calibri" panose="020F0502020204030204" pitchFamily="34" charset="0"/>
                        </a:rPr>
                        <a:t>ÖDF Yılmazlar İnş. Turizm </a:t>
                      </a:r>
                      <a:r>
                        <a:rPr lang="tr-TR" sz="1100" b="0" u="none" strike="noStrike" dirty="0" err="1">
                          <a:effectLst/>
                          <a:latin typeface="Calibri" panose="020F0502020204030204" pitchFamily="34" charset="0"/>
                          <a:cs typeface="Calibri" panose="020F0502020204030204" pitchFamily="34" charset="0"/>
                        </a:rPr>
                        <a:t>Mad.Nak</a:t>
                      </a:r>
                      <a:r>
                        <a:rPr lang="tr-TR" sz="1100" b="0" u="none" strike="noStrike" dirty="0">
                          <a:effectLst/>
                          <a:latin typeface="Calibri" panose="020F0502020204030204" pitchFamily="34" charset="0"/>
                          <a:cs typeface="Calibri" panose="020F0502020204030204" pitchFamily="34" charset="0"/>
                        </a:rPr>
                        <a:t>. Ve Tic. Ltd. Şti. </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l" fontAlgn="ctr"/>
                      <a:r>
                        <a:rPr lang="tr-TR" sz="1100" b="0" u="none" strike="noStrike">
                          <a:effectLst/>
                          <a:latin typeface="Calibri" panose="020F0502020204030204" pitchFamily="34" charset="0"/>
                          <a:cs typeface="Calibri" panose="020F0502020204030204" pitchFamily="34" charset="0"/>
                        </a:rPr>
                        <a:t>ÖDF Yılmazlar Güneş Enerji Santrali (1,899MWm/1.5MWe)</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ctr" fontAlgn="ctr"/>
                      <a:r>
                        <a:rPr lang="tr-TR" sz="1100" b="0" u="none" strike="noStrike" dirty="0">
                          <a:effectLst/>
                          <a:latin typeface="Calibri" panose="020F0502020204030204" pitchFamily="34" charset="0"/>
                          <a:cs typeface="Calibri" panose="020F0502020204030204" pitchFamily="34" charset="0"/>
                        </a:rPr>
                        <a:t>Enerji</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l" fontAlgn="ctr"/>
                      <a:r>
                        <a:rPr lang="tr-TR" sz="1100" b="0" u="none" strike="noStrike">
                          <a:effectLst/>
                          <a:latin typeface="Calibri" panose="020F0502020204030204" pitchFamily="34" charset="0"/>
                          <a:cs typeface="Calibri" panose="020F0502020204030204" pitchFamily="34" charset="0"/>
                        </a:rPr>
                        <a:t>Gümüşhane Kelkit Kazanpınar Köyü </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ctr" fontAlgn="ctr"/>
                      <a:r>
                        <a:rPr lang="tr-TR" sz="1100" b="0" u="none" strike="noStrike" dirty="0">
                          <a:effectLst/>
                          <a:latin typeface="Calibri" panose="020F0502020204030204" pitchFamily="34" charset="0"/>
                          <a:cs typeface="Calibri" panose="020F0502020204030204" pitchFamily="34" charset="0"/>
                        </a:rPr>
                        <a:t>ÇED Gerekli Değildir</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extLst>
                  <a:ext uri="{0D108BD9-81ED-4DB2-BD59-A6C34878D82A}">
                    <a16:rowId xmlns:a16="http://schemas.microsoft.com/office/drawing/2014/main" val="43653252"/>
                  </a:ext>
                </a:extLst>
              </a:tr>
              <a:tr h="349689">
                <a:tc>
                  <a:txBody>
                    <a:bodyPr/>
                    <a:lstStyle/>
                    <a:p>
                      <a:pPr algn="ctr" fontAlgn="ctr"/>
                      <a:r>
                        <a:rPr lang="tr-TR" sz="1100" b="1" u="none" strike="noStrike" dirty="0">
                          <a:effectLst/>
                          <a:latin typeface="Calibri" panose="020F0502020204030204" pitchFamily="34" charset="0"/>
                          <a:cs typeface="Calibri" panose="020F0502020204030204" pitchFamily="34" charset="0"/>
                        </a:rPr>
                        <a:t>11</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l" fontAlgn="ctr"/>
                      <a:r>
                        <a:rPr lang="tr-TR" sz="1100" b="0" u="none" strike="noStrike">
                          <a:effectLst/>
                          <a:latin typeface="Calibri" panose="020F0502020204030204" pitchFamily="34" charset="0"/>
                          <a:cs typeface="Calibri" panose="020F0502020204030204" pitchFamily="34" charset="0"/>
                        </a:rPr>
                        <a:t>Türkiye Voleybol Federasyonu</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l" fontAlgn="ctr"/>
                      <a:r>
                        <a:rPr lang="tr-TR" sz="1100" b="0" u="none" strike="noStrike">
                          <a:effectLst/>
                          <a:latin typeface="Calibri" panose="020F0502020204030204" pitchFamily="34" charset="0"/>
                          <a:cs typeface="Calibri" panose="020F0502020204030204" pitchFamily="34" charset="0"/>
                        </a:rPr>
                        <a:t>Filenin Sultanları Güneş Enerji Santrali (4,004 MWm / 3,375 MWe)</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ctr" fontAlgn="ctr"/>
                      <a:r>
                        <a:rPr lang="tr-TR" sz="1100" b="0" u="none" strike="noStrike">
                          <a:effectLst/>
                          <a:latin typeface="Calibri" panose="020F0502020204030204" pitchFamily="34" charset="0"/>
                          <a:cs typeface="Calibri" panose="020F0502020204030204" pitchFamily="34" charset="0"/>
                        </a:rPr>
                        <a:t>Enerji</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l" fontAlgn="ctr"/>
                      <a:r>
                        <a:rPr lang="tr-TR" sz="1100" b="0" u="none" strike="noStrike" dirty="0">
                          <a:effectLst/>
                          <a:latin typeface="Calibri" panose="020F0502020204030204" pitchFamily="34" charset="0"/>
                          <a:cs typeface="Calibri" panose="020F0502020204030204" pitchFamily="34" charset="0"/>
                        </a:rPr>
                        <a:t>Gümüşhane Kelkit Aziz Köyü </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ctr" fontAlgn="ctr"/>
                      <a:r>
                        <a:rPr lang="tr-TR" sz="1100" b="0" u="none" strike="noStrike" dirty="0">
                          <a:effectLst/>
                          <a:latin typeface="Calibri" panose="020F0502020204030204" pitchFamily="34" charset="0"/>
                          <a:cs typeface="Calibri" panose="020F0502020204030204" pitchFamily="34" charset="0"/>
                        </a:rPr>
                        <a:t>ÇED Gerekli Değildir</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extLst>
                  <a:ext uri="{0D108BD9-81ED-4DB2-BD59-A6C34878D82A}">
                    <a16:rowId xmlns:a16="http://schemas.microsoft.com/office/drawing/2014/main" val="1886712394"/>
                  </a:ext>
                </a:extLst>
              </a:tr>
              <a:tr h="349689">
                <a:tc>
                  <a:txBody>
                    <a:bodyPr/>
                    <a:lstStyle/>
                    <a:p>
                      <a:pPr algn="ctr" fontAlgn="ctr"/>
                      <a:r>
                        <a:rPr lang="tr-TR" sz="1100" b="1" u="none" strike="noStrike" dirty="0">
                          <a:effectLst/>
                          <a:latin typeface="Calibri" panose="020F0502020204030204" pitchFamily="34" charset="0"/>
                          <a:cs typeface="Calibri" panose="020F0502020204030204" pitchFamily="34" charset="0"/>
                        </a:rPr>
                        <a:t>12</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l" fontAlgn="ctr"/>
                      <a:r>
                        <a:rPr lang="nb-NO" sz="1100" b="0" u="none" strike="noStrike">
                          <a:effectLst/>
                          <a:latin typeface="Calibri" panose="020F0502020204030204" pitchFamily="34" charset="0"/>
                          <a:cs typeface="Calibri" panose="020F0502020204030204" pitchFamily="34" charset="0"/>
                        </a:rPr>
                        <a:t>Eksen Beton Parke İnşaat San.Tic. Ltd. Şti. </a:t>
                      </a:r>
                      <a:endParaRPr lang="nb-NO"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l" fontAlgn="ctr"/>
                      <a:r>
                        <a:rPr lang="tr-TR" sz="1100" b="0" u="none" strike="noStrike">
                          <a:effectLst/>
                          <a:latin typeface="Calibri" panose="020F0502020204030204" pitchFamily="34" charset="0"/>
                          <a:cs typeface="Calibri" panose="020F0502020204030204" pitchFamily="34" charset="0"/>
                        </a:rPr>
                        <a:t>Hazır Beton, Parke Taşı, Bordür ve Su Oluğu Üretimi Kapasite Artışı</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ctr" fontAlgn="ctr"/>
                      <a:r>
                        <a:rPr lang="tr-TR" sz="1100" b="0" u="none" strike="noStrike">
                          <a:effectLst/>
                          <a:latin typeface="Calibri" panose="020F0502020204030204" pitchFamily="34" charset="0"/>
                          <a:cs typeface="Calibri" panose="020F0502020204030204" pitchFamily="34" charset="0"/>
                        </a:rPr>
                        <a:t>Sanayi</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l" fontAlgn="ctr"/>
                      <a:r>
                        <a:rPr lang="tr-TR" sz="1100" b="0" u="none" strike="noStrike" dirty="0">
                          <a:effectLst/>
                          <a:latin typeface="Calibri" panose="020F0502020204030204" pitchFamily="34" charset="0"/>
                          <a:cs typeface="Calibri" panose="020F0502020204030204" pitchFamily="34" charset="0"/>
                        </a:rPr>
                        <a:t>Gümüşhane Şiran Karaca Mahallesi</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tc>
                  <a:txBody>
                    <a:bodyPr/>
                    <a:lstStyle/>
                    <a:p>
                      <a:pPr algn="ctr" fontAlgn="ctr"/>
                      <a:r>
                        <a:rPr lang="tr-TR" sz="1100" b="0" u="none" strike="noStrike" dirty="0">
                          <a:effectLst/>
                          <a:latin typeface="Calibri" panose="020F0502020204030204" pitchFamily="34" charset="0"/>
                          <a:cs typeface="Calibri" panose="020F0502020204030204" pitchFamily="34" charset="0"/>
                        </a:rPr>
                        <a:t>ÇED Olumlu</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rgbClr val="FFDBBD"/>
                    </a:solidFill>
                  </a:tcPr>
                </a:tc>
                <a:extLst>
                  <a:ext uri="{0D108BD9-81ED-4DB2-BD59-A6C34878D82A}">
                    <a16:rowId xmlns:a16="http://schemas.microsoft.com/office/drawing/2014/main" val="1106241453"/>
                  </a:ext>
                </a:extLst>
              </a:tr>
              <a:tr h="349689">
                <a:tc>
                  <a:txBody>
                    <a:bodyPr/>
                    <a:lstStyle/>
                    <a:p>
                      <a:pPr algn="ctr" fontAlgn="ctr"/>
                      <a:r>
                        <a:rPr lang="tr-TR" sz="1100" b="1" u="none" strike="noStrike" dirty="0">
                          <a:effectLst/>
                          <a:latin typeface="Calibri" panose="020F0502020204030204" pitchFamily="34" charset="0"/>
                          <a:cs typeface="Calibri" panose="020F0502020204030204" pitchFamily="34" charset="0"/>
                        </a:rPr>
                        <a:t>13</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solidFill>
                      <a:schemeClr val="accent1">
                        <a:lumMod val="60000"/>
                        <a:lumOff val="40000"/>
                      </a:schemeClr>
                    </a:solidFill>
                  </a:tcPr>
                </a:tc>
                <a:tc>
                  <a:txBody>
                    <a:bodyPr/>
                    <a:lstStyle/>
                    <a:p>
                      <a:pPr algn="l" fontAlgn="ctr"/>
                      <a:r>
                        <a:rPr lang="tr-TR" sz="1100" b="0" u="none" strike="noStrike">
                          <a:effectLst/>
                          <a:latin typeface="Calibri" panose="020F0502020204030204" pitchFamily="34" charset="0"/>
                          <a:cs typeface="Calibri" panose="020F0502020204030204" pitchFamily="34" charset="0"/>
                        </a:rPr>
                        <a:t>TOKİ</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l" fontAlgn="ctr"/>
                      <a:r>
                        <a:rPr lang="tr-TR" sz="1100" b="0" u="none" strike="noStrike" dirty="0">
                          <a:effectLst/>
                          <a:latin typeface="Calibri" panose="020F0502020204030204" pitchFamily="34" charset="0"/>
                          <a:cs typeface="Calibri" panose="020F0502020204030204" pitchFamily="34" charset="0"/>
                        </a:rPr>
                        <a:t>393 Adet Konut ve 1 Adet 24 Derslikli İlkokul İnşaatları ile Altyapı ve Çevre Düzenlemesi İşi</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ctr" fontAlgn="ctr"/>
                      <a:r>
                        <a:rPr lang="tr-TR" sz="1100" b="0" u="none" strike="noStrike">
                          <a:effectLst/>
                          <a:latin typeface="Calibri" panose="020F0502020204030204" pitchFamily="34" charset="0"/>
                          <a:cs typeface="Calibri" panose="020F0502020204030204" pitchFamily="34" charset="0"/>
                        </a:rPr>
                        <a:t>Konut</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l" fontAlgn="ctr"/>
                      <a:r>
                        <a:rPr lang="tr-TR" sz="1100" b="0" u="none" strike="noStrike">
                          <a:effectLst/>
                          <a:latin typeface="Calibri" panose="020F0502020204030204" pitchFamily="34" charset="0"/>
                          <a:cs typeface="Calibri" panose="020F0502020204030204" pitchFamily="34" charset="0"/>
                        </a:rPr>
                        <a:t>Gümüşhane Çamlıca Mahallesi </a:t>
                      </a:r>
                      <a:endParaRPr lang="tr-TR" sz="1100" b="0" i="0" u="none" strike="noStrike">
                        <a:solidFill>
                          <a:srgbClr val="000000"/>
                        </a:solidFill>
                        <a:effectLst/>
                        <a:latin typeface="Calibri" panose="020F0502020204030204" pitchFamily="34" charset="0"/>
                        <a:cs typeface="Calibri" panose="020F0502020204030204" pitchFamily="34" charset="0"/>
                      </a:endParaRPr>
                    </a:p>
                  </a:txBody>
                  <a:tcPr marL="6468" marR="6468" marT="6468" marB="0" anchor="ctr"/>
                </a:tc>
                <a:tc>
                  <a:txBody>
                    <a:bodyPr/>
                    <a:lstStyle/>
                    <a:p>
                      <a:pPr algn="ctr" fontAlgn="ctr"/>
                      <a:r>
                        <a:rPr lang="tr-TR" sz="1100" b="0" u="none" strike="noStrike" dirty="0">
                          <a:effectLst/>
                          <a:latin typeface="Calibri" panose="020F0502020204030204" pitchFamily="34" charset="0"/>
                          <a:cs typeface="Calibri" panose="020F0502020204030204" pitchFamily="34" charset="0"/>
                        </a:rPr>
                        <a:t>ÇED Olumlu</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6468" marR="6468" marT="6468" marB="0" anchor="ctr"/>
                </a:tc>
                <a:extLst>
                  <a:ext uri="{0D108BD9-81ED-4DB2-BD59-A6C34878D82A}">
                    <a16:rowId xmlns:a16="http://schemas.microsoft.com/office/drawing/2014/main" val="3645390341"/>
                  </a:ext>
                </a:extLst>
              </a:tr>
            </a:tbl>
          </a:graphicData>
        </a:graphic>
      </p:graphicFrame>
      <p:sp>
        <p:nvSpPr>
          <p:cNvPr id="9" name="Metin kutusu 8">
            <a:extLst>
              <a:ext uri="{FF2B5EF4-FFF2-40B4-BE49-F238E27FC236}">
                <a16:creationId xmlns:a16="http://schemas.microsoft.com/office/drawing/2014/main" id="{C635EC0C-BBAF-4A12-84A5-893F967C4C3B}"/>
              </a:ext>
            </a:extLst>
          </p:cNvPr>
          <p:cNvSpPr txBox="1"/>
          <p:nvPr/>
        </p:nvSpPr>
        <p:spPr>
          <a:xfrm>
            <a:off x="1847216" y="894019"/>
            <a:ext cx="6656704" cy="369332"/>
          </a:xfrm>
          <a:prstGeom prst="rect">
            <a:avLst/>
          </a:prstGeom>
          <a:noFill/>
        </p:spPr>
        <p:txBody>
          <a:bodyPr wrap="square">
            <a:spAutoFit/>
          </a:bodyPr>
          <a:lstStyle/>
          <a:p>
            <a:pPr algn="ctr">
              <a:lnSpc>
                <a:spcPct val="100000"/>
              </a:lnSpc>
            </a:pPr>
            <a:r>
              <a:rPr lang="tr-TR" sz="1800" b="1" strike="noStrike" spc="-1" dirty="0">
                <a:solidFill>
                  <a:srgbClr val="000000"/>
                </a:solidFill>
                <a:latin typeface="Calibri"/>
              </a:rPr>
              <a:t>ÇED GEREKLİ DEĞİLDİR </a:t>
            </a:r>
            <a:r>
              <a:rPr lang="tr-TR" b="1" spc="-1" dirty="0">
                <a:solidFill>
                  <a:srgbClr val="000000"/>
                </a:solidFill>
                <a:latin typeface="Calibri"/>
              </a:rPr>
              <a:t>VE</a:t>
            </a:r>
            <a:r>
              <a:rPr lang="tr-TR" sz="1800" b="1" strike="noStrike" spc="-1" dirty="0">
                <a:solidFill>
                  <a:srgbClr val="000000"/>
                </a:solidFill>
                <a:latin typeface="Calibri"/>
              </a:rPr>
              <a:t> ÇED OLUMLU KARARI VERİLEN PROJELER</a:t>
            </a:r>
            <a:endParaRPr lang="tr-TR" dirty="0"/>
          </a:p>
        </p:txBody>
      </p:sp>
      <p:pic>
        <p:nvPicPr>
          <p:cNvPr id="6" name="Resim 5">
            <a:extLst>
              <a:ext uri="{FF2B5EF4-FFF2-40B4-BE49-F238E27FC236}">
                <a16:creationId xmlns:a16="http://schemas.microsoft.com/office/drawing/2014/main" id="{74D36062-0B47-455B-AA27-3B48D7F1A5B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11" name="TextShape 1">
            <a:extLst>
              <a:ext uri="{FF2B5EF4-FFF2-40B4-BE49-F238E27FC236}">
                <a16:creationId xmlns:a16="http://schemas.microsoft.com/office/drawing/2014/main" id="{4FCD76AC-96AA-43E7-8EFE-0822601AB6A1}"/>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23</a:t>
            </a:fld>
            <a:endParaRPr lang="tr-TR" sz="1400" b="0" strike="noStrike" spc="-1" dirty="0">
              <a:latin typeface="Times New Roman"/>
            </a:endParaRPr>
          </a:p>
        </p:txBody>
      </p:sp>
    </p:spTree>
    <p:extLst>
      <p:ext uri="{BB962C8B-B14F-4D97-AF65-F5344CB8AC3E}">
        <p14:creationId xmlns:p14="http://schemas.microsoft.com/office/powerpoint/2010/main" val="2611952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053927-B782-45C0-9185-35FE9F257984}"/>
              </a:ext>
            </a:extLst>
          </p:cNvPr>
          <p:cNvSpPr>
            <a:spLocks noGrp="1"/>
          </p:cNvSpPr>
          <p:nvPr>
            <p:ph type="title"/>
          </p:nvPr>
        </p:nvSpPr>
        <p:spPr>
          <a:xfrm>
            <a:off x="2316960" y="1083079"/>
            <a:ext cx="7238520" cy="594360"/>
          </a:xfrm>
        </p:spPr>
        <p:txBody>
          <a:bodyPr/>
          <a:lstStyle/>
          <a:p>
            <a:r>
              <a:rPr lang="tr-TR" sz="1800" b="1" dirty="0">
                <a:latin typeface="Calibri" panose="020F0502020204030204" pitchFamily="34" charset="0"/>
                <a:cs typeface="Calibri" panose="020F0502020204030204" pitchFamily="34" charset="0"/>
              </a:rPr>
              <a:t>ÇED GEREKLİDİR VE ÇED İPTALİ VERİLEN PROJELER</a:t>
            </a:r>
          </a:p>
        </p:txBody>
      </p:sp>
      <p:graphicFrame>
        <p:nvGraphicFramePr>
          <p:cNvPr id="4" name="Tablo 3">
            <a:extLst>
              <a:ext uri="{FF2B5EF4-FFF2-40B4-BE49-F238E27FC236}">
                <a16:creationId xmlns:a16="http://schemas.microsoft.com/office/drawing/2014/main" id="{A98A6566-32FE-4818-998A-63B8E174AACB}"/>
              </a:ext>
            </a:extLst>
          </p:cNvPr>
          <p:cNvGraphicFramePr>
            <a:graphicFrameLocks noGrp="1"/>
          </p:cNvGraphicFramePr>
          <p:nvPr>
            <p:extLst>
              <p:ext uri="{D42A27DB-BD31-4B8C-83A1-F6EECF244321}">
                <p14:modId xmlns:p14="http://schemas.microsoft.com/office/powerpoint/2010/main" val="2903098472"/>
              </p:ext>
            </p:extLst>
          </p:nvPr>
        </p:nvGraphicFramePr>
        <p:xfrm>
          <a:off x="880669" y="1677439"/>
          <a:ext cx="8055865" cy="2799972"/>
        </p:xfrm>
        <a:graphic>
          <a:graphicData uri="http://schemas.openxmlformats.org/drawingml/2006/table">
            <a:tbl>
              <a:tblPr>
                <a:tableStyleId>{5C22544A-7EE6-4342-B048-85BDC9FD1C3A}</a:tableStyleId>
              </a:tblPr>
              <a:tblGrid>
                <a:gridCol w="248872">
                  <a:extLst>
                    <a:ext uri="{9D8B030D-6E8A-4147-A177-3AD203B41FA5}">
                      <a16:colId xmlns:a16="http://schemas.microsoft.com/office/drawing/2014/main" val="1762761843"/>
                    </a:ext>
                  </a:extLst>
                </a:gridCol>
                <a:gridCol w="1777268">
                  <a:extLst>
                    <a:ext uri="{9D8B030D-6E8A-4147-A177-3AD203B41FA5}">
                      <a16:colId xmlns:a16="http://schemas.microsoft.com/office/drawing/2014/main" val="107611316"/>
                    </a:ext>
                  </a:extLst>
                </a:gridCol>
                <a:gridCol w="2629382">
                  <a:extLst>
                    <a:ext uri="{9D8B030D-6E8A-4147-A177-3AD203B41FA5}">
                      <a16:colId xmlns:a16="http://schemas.microsoft.com/office/drawing/2014/main" val="2622429878"/>
                    </a:ext>
                  </a:extLst>
                </a:gridCol>
                <a:gridCol w="511269">
                  <a:extLst>
                    <a:ext uri="{9D8B030D-6E8A-4147-A177-3AD203B41FA5}">
                      <a16:colId xmlns:a16="http://schemas.microsoft.com/office/drawing/2014/main" val="2421867032"/>
                    </a:ext>
                  </a:extLst>
                </a:gridCol>
                <a:gridCol w="1828665">
                  <a:extLst>
                    <a:ext uri="{9D8B030D-6E8A-4147-A177-3AD203B41FA5}">
                      <a16:colId xmlns:a16="http://schemas.microsoft.com/office/drawing/2014/main" val="2005117692"/>
                    </a:ext>
                  </a:extLst>
                </a:gridCol>
                <a:gridCol w="1060409">
                  <a:extLst>
                    <a:ext uri="{9D8B030D-6E8A-4147-A177-3AD203B41FA5}">
                      <a16:colId xmlns:a16="http://schemas.microsoft.com/office/drawing/2014/main" val="3587074205"/>
                    </a:ext>
                  </a:extLst>
                </a:gridCol>
              </a:tblGrid>
              <a:tr h="287829">
                <a:tc>
                  <a:txBody>
                    <a:bodyPr/>
                    <a:lstStyle/>
                    <a:p>
                      <a:pPr algn="ctr" fontAlgn="ctr"/>
                      <a:r>
                        <a:rPr lang="tr-TR" sz="800" u="none" strike="noStrike">
                          <a:effectLst/>
                        </a:rPr>
                        <a:t> </a:t>
                      </a:r>
                      <a:endParaRPr lang="tr-TR" sz="800" b="1" i="0" u="none" strike="noStrike">
                        <a:solidFill>
                          <a:srgbClr val="000000"/>
                        </a:solidFill>
                        <a:effectLst/>
                        <a:latin typeface="Times New Roman" panose="02020603050405020304" pitchFamily="18" charset="0"/>
                      </a:endParaRPr>
                    </a:p>
                  </a:txBody>
                  <a:tcPr marL="8296" marR="8296" marT="8296" marB="0" vert="vert270" anchor="ctr"/>
                </a:tc>
                <a:tc>
                  <a:txBody>
                    <a:bodyPr/>
                    <a:lstStyle/>
                    <a:p>
                      <a:pPr algn="ctr" fontAlgn="ctr"/>
                      <a:r>
                        <a:rPr lang="tr-TR" sz="1000" b="1" u="none" strike="noStrike" dirty="0">
                          <a:effectLst/>
                        </a:rPr>
                        <a:t>TESİS SAHİBİ</a:t>
                      </a:r>
                      <a:endParaRPr lang="tr-TR" sz="1000" b="1" i="0" u="none" strike="noStrike" dirty="0">
                        <a:solidFill>
                          <a:srgbClr val="000000"/>
                        </a:solidFill>
                        <a:effectLst/>
                        <a:latin typeface="Times New Roman" panose="02020603050405020304" pitchFamily="18" charset="0"/>
                      </a:endParaRPr>
                    </a:p>
                  </a:txBody>
                  <a:tcPr marL="8296" marR="8296" marT="8296" marB="0" anchor="ctr">
                    <a:solidFill>
                      <a:schemeClr val="accent1">
                        <a:lumMod val="60000"/>
                        <a:lumOff val="40000"/>
                      </a:schemeClr>
                    </a:solidFill>
                  </a:tcPr>
                </a:tc>
                <a:tc>
                  <a:txBody>
                    <a:bodyPr/>
                    <a:lstStyle/>
                    <a:p>
                      <a:pPr algn="l" fontAlgn="ctr"/>
                      <a:r>
                        <a:rPr lang="tr-TR" sz="1000" b="1" u="none" strike="noStrike" dirty="0">
                          <a:effectLst/>
                        </a:rPr>
                        <a:t>FAALİYET KONUSU</a:t>
                      </a:r>
                      <a:endParaRPr lang="tr-TR" sz="1000" b="1" i="0" u="none" strike="noStrike" dirty="0">
                        <a:solidFill>
                          <a:srgbClr val="000000"/>
                        </a:solidFill>
                        <a:effectLst/>
                        <a:latin typeface="Times New Roman" panose="02020603050405020304" pitchFamily="18" charset="0"/>
                      </a:endParaRPr>
                    </a:p>
                  </a:txBody>
                  <a:tcPr marL="8296" marR="8296" marT="8296" marB="0" anchor="ctr">
                    <a:solidFill>
                      <a:schemeClr val="accent1">
                        <a:lumMod val="60000"/>
                        <a:lumOff val="40000"/>
                      </a:schemeClr>
                    </a:solidFill>
                  </a:tcPr>
                </a:tc>
                <a:tc>
                  <a:txBody>
                    <a:bodyPr/>
                    <a:lstStyle/>
                    <a:p>
                      <a:pPr algn="ctr" fontAlgn="ctr"/>
                      <a:r>
                        <a:rPr lang="tr-TR" sz="800" b="1" u="none" strike="noStrike" dirty="0">
                          <a:effectLst/>
                        </a:rPr>
                        <a:t>FAALİYET ALANI</a:t>
                      </a:r>
                      <a:endParaRPr lang="tr-TR" sz="800" b="1" i="0" u="none" strike="noStrike" dirty="0">
                        <a:solidFill>
                          <a:srgbClr val="000000"/>
                        </a:solidFill>
                        <a:effectLst/>
                        <a:latin typeface="Times New Roman" panose="02020603050405020304" pitchFamily="18" charset="0"/>
                      </a:endParaRPr>
                    </a:p>
                  </a:txBody>
                  <a:tcPr marL="8296" marR="8296" marT="8296" marB="0" anchor="ctr">
                    <a:solidFill>
                      <a:schemeClr val="accent1">
                        <a:lumMod val="60000"/>
                        <a:lumOff val="40000"/>
                      </a:schemeClr>
                    </a:solidFill>
                  </a:tcPr>
                </a:tc>
                <a:tc>
                  <a:txBody>
                    <a:bodyPr/>
                    <a:lstStyle/>
                    <a:p>
                      <a:pPr algn="ctr" fontAlgn="ctr"/>
                      <a:r>
                        <a:rPr lang="tr-TR" sz="1000" b="1" u="none" strike="noStrike" dirty="0">
                          <a:effectLst/>
                        </a:rPr>
                        <a:t>FAALİYET YERİ</a:t>
                      </a:r>
                      <a:endParaRPr lang="tr-TR" sz="1000" b="1" i="0" u="none" strike="noStrike" dirty="0">
                        <a:solidFill>
                          <a:srgbClr val="000000"/>
                        </a:solidFill>
                        <a:effectLst/>
                        <a:latin typeface="Times New Roman" panose="02020603050405020304" pitchFamily="18" charset="0"/>
                      </a:endParaRPr>
                    </a:p>
                  </a:txBody>
                  <a:tcPr marL="8296" marR="8296" marT="8296" marB="0" anchor="ctr">
                    <a:solidFill>
                      <a:schemeClr val="accent1">
                        <a:lumMod val="60000"/>
                        <a:lumOff val="40000"/>
                      </a:schemeClr>
                    </a:solidFill>
                  </a:tcPr>
                </a:tc>
                <a:tc>
                  <a:txBody>
                    <a:bodyPr/>
                    <a:lstStyle/>
                    <a:p>
                      <a:pPr algn="ctr" fontAlgn="ctr"/>
                      <a:r>
                        <a:rPr lang="tr-TR" sz="1000" b="1" u="none" strike="noStrike" dirty="0">
                          <a:effectLst/>
                        </a:rPr>
                        <a:t>ÇED KARARI</a:t>
                      </a:r>
                      <a:endParaRPr lang="tr-TR" sz="1000" b="1" i="0" u="none" strike="noStrike" dirty="0">
                        <a:solidFill>
                          <a:srgbClr val="000000"/>
                        </a:solidFill>
                        <a:effectLst/>
                        <a:latin typeface="Times New Roman" panose="02020603050405020304" pitchFamily="18" charset="0"/>
                      </a:endParaRPr>
                    </a:p>
                  </a:txBody>
                  <a:tcPr marL="8296" marR="8296" marT="8296" marB="0" anchor="ctr">
                    <a:solidFill>
                      <a:schemeClr val="accent1">
                        <a:lumMod val="60000"/>
                        <a:lumOff val="40000"/>
                      </a:schemeClr>
                    </a:solidFill>
                  </a:tcPr>
                </a:tc>
                <a:extLst>
                  <a:ext uri="{0D108BD9-81ED-4DB2-BD59-A6C34878D82A}">
                    <a16:rowId xmlns:a16="http://schemas.microsoft.com/office/drawing/2014/main" val="1492815041"/>
                  </a:ext>
                </a:extLst>
              </a:tr>
              <a:tr h="427008">
                <a:tc>
                  <a:txBody>
                    <a:bodyPr/>
                    <a:lstStyle/>
                    <a:p>
                      <a:pPr algn="ctr" fontAlgn="ctr"/>
                      <a:r>
                        <a:rPr lang="tr-TR" sz="1200" b="1" u="none" strike="noStrike" dirty="0">
                          <a:effectLst/>
                          <a:latin typeface="Calibri" panose="020F0502020204030204" pitchFamily="34" charset="0"/>
                          <a:cs typeface="Calibri" panose="020F0502020204030204" pitchFamily="34" charset="0"/>
                        </a:rPr>
                        <a:t>1</a:t>
                      </a:r>
                      <a:endParaRPr lang="tr-TR" sz="1200" b="1" i="0" u="none" strike="noStrike" dirty="0">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chemeClr val="accent1">
                        <a:lumMod val="60000"/>
                        <a:lumOff val="40000"/>
                      </a:schemeClr>
                    </a:solidFill>
                  </a:tcPr>
                </a:tc>
                <a:tc>
                  <a:txBody>
                    <a:bodyPr/>
                    <a:lstStyle/>
                    <a:p>
                      <a:pPr algn="l" fontAlgn="ctr"/>
                      <a:r>
                        <a:rPr lang="tr-TR" sz="1200" u="none" strike="noStrike" dirty="0">
                          <a:effectLst/>
                          <a:latin typeface="Calibri" panose="020F0502020204030204" pitchFamily="34" charset="0"/>
                          <a:cs typeface="Calibri" panose="020F0502020204030204" pitchFamily="34" charset="0"/>
                        </a:rPr>
                        <a:t>Sebahattin YILDIZ</a:t>
                      </a:r>
                      <a:endParaRPr lang="tr-TR" sz="1200" b="0" i="0" u="none" strike="noStrike" dirty="0">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rgbClr val="FFECE7"/>
                    </a:solidFill>
                  </a:tcPr>
                </a:tc>
                <a:tc>
                  <a:txBody>
                    <a:bodyPr/>
                    <a:lstStyle/>
                    <a:p>
                      <a:pPr algn="l" fontAlgn="ctr"/>
                      <a:r>
                        <a:rPr lang="tr-TR" sz="1200" u="none" strike="noStrike" dirty="0" err="1">
                          <a:effectLst/>
                          <a:latin typeface="Calibri" panose="020F0502020204030204" pitchFamily="34" charset="0"/>
                          <a:cs typeface="Calibri" panose="020F0502020204030204" pitchFamily="34" charset="0"/>
                        </a:rPr>
                        <a:t>VI.Grup</a:t>
                      </a:r>
                      <a:r>
                        <a:rPr lang="tr-TR" sz="1200" u="none" strike="noStrike" dirty="0">
                          <a:effectLst/>
                          <a:latin typeface="Calibri" panose="020F0502020204030204" pitchFamily="34" charset="0"/>
                          <a:cs typeface="Calibri" panose="020F0502020204030204" pitchFamily="34" charset="0"/>
                        </a:rPr>
                        <a:t> Maden (Altın, Gümüş, Kurşun, Çinko Ocağı)</a:t>
                      </a:r>
                      <a:endParaRPr lang="tr-TR" sz="1200" b="0" i="0" u="none" strike="noStrike" dirty="0">
                        <a:solidFill>
                          <a:srgbClr val="000000"/>
                        </a:solidFill>
                        <a:effectLst/>
                        <a:latin typeface="Calibri" panose="020F0502020204030204" pitchFamily="34" charset="0"/>
                        <a:cs typeface="Calibri" panose="020F0502020204030204" pitchFamily="34" charset="0"/>
                      </a:endParaRPr>
                    </a:p>
                  </a:txBody>
                  <a:tcPr marL="8296" marR="8296" marT="8296"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Maden</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tc>
                <a:tc>
                  <a:txBody>
                    <a:bodyPr/>
                    <a:lstStyle/>
                    <a:p>
                      <a:pPr algn="l" fontAlgn="ctr"/>
                      <a:r>
                        <a:rPr lang="tr-TR" sz="1200" u="none" strike="noStrike">
                          <a:effectLst/>
                          <a:latin typeface="Calibri" panose="020F0502020204030204" pitchFamily="34" charset="0"/>
                          <a:cs typeface="Calibri" panose="020F0502020204030204" pitchFamily="34" charset="0"/>
                        </a:rPr>
                        <a:t>Gümüşhane Arzularkabaköy Beldesi</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ÇED Gereklidir</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tc>
                <a:extLst>
                  <a:ext uri="{0D108BD9-81ED-4DB2-BD59-A6C34878D82A}">
                    <a16:rowId xmlns:a16="http://schemas.microsoft.com/office/drawing/2014/main" val="3028680474"/>
                  </a:ext>
                </a:extLst>
              </a:tr>
              <a:tr h="427008">
                <a:tc>
                  <a:txBody>
                    <a:bodyPr/>
                    <a:lstStyle/>
                    <a:p>
                      <a:pPr algn="ctr" fontAlgn="ctr"/>
                      <a:r>
                        <a:rPr lang="tr-TR" sz="1200" b="1" u="none" strike="noStrike" dirty="0">
                          <a:effectLst/>
                          <a:latin typeface="Calibri" panose="020F0502020204030204" pitchFamily="34" charset="0"/>
                          <a:cs typeface="Calibri" panose="020F0502020204030204" pitchFamily="34" charset="0"/>
                        </a:rPr>
                        <a:t>2</a:t>
                      </a:r>
                      <a:endParaRPr lang="tr-TR" sz="1200" b="1" i="0" u="none" strike="noStrike" dirty="0">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chemeClr val="accent1">
                        <a:lumMod val="60000"/>
                        <a:lumOff val="40000"/>
                      </a:schemeClr>
                    </a:solidFill>
                  </a:tcPr>
                </a:tc>
                <a:tc>
                  <a:txBody>
                    <a:bodyPr/>
                    <a:lstStyle/>
                    <a:p>
                      <a:pPr algn="l" fontAlgn="ctr"/>
                      <a:r>
                        <a:rPr lang="tr-TR" sz="1200" u="none" strike="noStrike">
                          <a:effectLst/>
                          <a:latin typeface="Calibri" panose="020F0502020204030204" pitchFamily="34" charset="0"/>
                          <a:cs typeface="Calibri" panose="020F0502020204030204" pitchFamily="34" charset="0"/>
                        </a:rPr>
                        <a:t>Gümüşdağ Madencilik İnş. ve San. Tic. Ltd. Şti.</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rgbClr val="FFDBBD"/>
                    </a:solidFill>
                  </a:tcPr>
                </a:tc>
                <a:tc>
                  <a:txBody>
                    <a:bodyPr/>
                    <a:lstStyle/>
                    <a:p>
                      <a:pPr algn="l" fontAlgn="ctr"/>
                      <a:r>
                        <a:rPr lang="tr-TR" sz="1200" u="none" strike="noStrike">
                          <a:effectLst/>
                          <a:latin typeface="Calibri" panose="020F0502020204030204" pitchFamily="34" charset="0"/>
                          <a:cs typeface="Calibri" panose="020F0502020204030204" pitchFamily="34" charset="0"/>
                        </a:rPr>
                        <a:t>Kalker Ocağı ve Kırma, Eleme, Yıkama Tesisi</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rgbClr val="FFDBBD"/>
                    </a:solidFill>
                  </a:tcPr>
                </a:tc>
                <a:tc>
                  <a:txBody>
                    <a:bodyPr/>
                    <a:lstStyle/>
                    <a:p>
                      <a:pPr algn="ctr" fontAlgn="ctr"/>
                      <a:r>
                        <a:rPr lang="tr-TR" sz="1200" u="none" strike="noStrike">
                          <a:effectLst/>
                          <a:latin typeface="Calibri" panose="020F0502020204030204" pitchFamily="34" charset="0"/>
                          <a:cs typeface="Calibri" panose="020F0502020204030204" pitchFamily="34" charset="0"/>
                        </a:rPr>
                        <a:t>Maden</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rgbClr val="FFDBBD"/>
                    </a:solidFill>
                  </a:tcPr>
                </a:tc>
                <a:tc>
                  <a:txBody>
                    <a:bodyPr/>
                    <a:lstStyle/>
                    <a:p>
                      <a:pPr algn="l" fontAlgn="ctr"/>
                      <a:r>
                        <a:rPr lang="tr-TR" sz="1200" u="none" strike="noStrike">
                          <a:effectLst/>
                          <a:latin typeface="Calibri" panose="020F0502020204030204" pitchFamily="34" charset="0"/>
                          <a:cs typeface="Calibri" panose="020F0502020204030204" pitchFamily="34" charset="0"/>
                        </a:rPr>
                        <a:t>Gümüşhane Kelkit Babakonağı Köyü</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rgbClr val="FFDBBD"/>
                    </a:solidFill>
                  </a:tcPr>
                </a:tc>
                <a:tc>
                  <a:txBody>
                    <a:bodyPr/>
                    <a:lstStyle/>
                    <a:p>
                      <a:pPr algn="ctr" fontAlgn="ctr"/>
                      <a:r>
                        <a:rPr lang="tr-TR" sz="1200" u="none" strike="noStrike" dirty="0">
                          <a:effectLst/>
                          <a:latin typeface="Calibri" panose="020F0502020204030204" pitchFamily="34" charset="0"/>
                          <a:cs typeface="Calibri" panose="020F0502020204030204" pitchFamily="34" charset="0"/>
                        </a:rPr>
                        <a:t>ÇED Gereklidir</a:t>
                      </a:r>
                      <a:endParaRPr lang="tr-TR" sz="1200" b="0" i="0" u="none" strike="noStrike" dirty="0">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rgbClr val="FFDBBD"/>
                    </a:solidFill>
                  </a:tcPr>
                </a:tc>
                <a:extLst>
                  <a:ext uri="{0D108BD9-81ED-4DB2-BD59-A6C34878D82A}">
                    <a16:rowId xmlns:a16="http://schemas.microsoft.com/office/drawing/2014/main" val="2345661262"/>
                  </a:ext>
                </a:extLst>
              </a:tr>
              <a:tr h="427008">
                <a:tc>
                  <a:txBody>
                    <a:bodyPr/>
                    <a:lstStyle/>
                    <a:p>
                      <a:pPr algn="ctr" fontAlgn="ctr"/>
                      <a:r>
                        <a:rPr lang="tr-TR" sz="1200" b="1" u="none" strike="noStrike" dirty="0">
                          <a:effectLst/>
                          <a:latin typeface="Calibri" panose="020F0502020204030204" pitchFamily="34" charset="0"/>
                          <a:cs typeface="Calibri" panose="020F0502020204030204" pitchFamily="34" charset="0"/>
                        </a:rPr>
                        <a:t>3</a:t>
                      </a:r>
                      <a:endParaRPr lang="tr-TR" sz="1200" b="1" i="0" u="none" strike="noStrike" dirty="0">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chemeClr val="accent1">
                        <a:lumMod val="60000"/>
                        <a:lumOff val="40000"/>
                      </a:schemeClr>
                    </a:solidFill>
                  </a:tcPr>
                </a:tc>
                <a:tc>
                  <a:txBody>
                    <a:bodyPr/>
                    <a:lstStyle/>
                    <a:p>
                      <a:pPr algn="l" fontAlgn="ctr"/>
                      <a:r>
                        <a:rPr lang="tr-TR" sz="1200" u="none" strike="noStrike">
                          <a:effectLst/>
                          <a:latin typeface="Calibri" panose="020F0502020204030204" pitchFamily="34" charset="0"/>
                          <a:cs typeface="Calibri" panose="020F0502020204030204" pitchFamily="34" charset="0"/>
                        </a:rPr>
                        <a:t>DHS Mineral A.Ş.</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tc>
                <a:tc>
                  <a:txBody>
                    <a:bodyPr/>
                    <a:lstStyle/>
                    <a:p>
                      <a:pPr algn="l" fontAlgn="ctr"/>
                      <a:r>
                        <a:rPr lang="tr-TR" sz="1200" u="none" strike="noStrike">
                          <a:effectLst/>
                          <a:latin typeface="Calibri" panose="020F0502020204030204" pitchFamily="34" charset="0"/>
                          <a:cs typeface="Calibri" panose="020F0502020204030204" pitchFamily="34" charset="0"/>
                        </a:rPr>
                        <a:t>Bakır, Altın Ocağı Alan Genişletme ve Kapasite Artışı</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Maden</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tc>
                <a:tc>
                  <a:txBody>
                    <a:bodyPr/>
                    <a:lstStyle/>
                    <a:p>
                      <a:pPr algn="l" fontAlgn="ctr"/>
                      <a:r>
                        <a:rPr lang="tr-TR" sz="1200" u="none" strike="noStrike">
                          <a:effectLst/>
                          <a:latin typeface="Calibri" panose="020F0502020204030204" pitchFamily="34" charset="0"/>
                          <a:cs typeface="Calibri" panose="020F0502020204030204" pitchFamily="34" charset="0"/>
                        </a:rPr>
                        <a:t>Gümüşhane Şiran Kırıntı Köyü</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ÇED Gereklidir</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tc>
                <a:extLst>
                  <a:ext uri="{0D108BD9-81ED-4DB2-BD59-A6C34878D82A}">
                    <a16:rowId xmlns:a16="http://schemas.microsoft.com/office/drawing/2014/main" val="653934640"/>
                  </a:ext>
                </a:extLst>
              </a:tr>
              <a:tr h="427008">
                <a:tc>
                  <a:txBody>
                    <a:bodyPr/>
                    <a:lstStyle/>
                    <a:p>
                      <a:pPr algn="ctr" fontAlgn="ctr"/>
                      <a:r>
                        <a:rPr lang="tr-TR" sz="1200" b="1" u="none" strike="noStrike" dirty="0">
                          <a:effectLst/>
                          <a:latin typeface="Calibri" panose="020F0502020204030204" pitchFamily="34" charset="0"/>
                          <a:cs typeface="Calibri" panose="020F0502020204030204" pitchFamily="34" charset="0"/>
                        </a:rPr>
                        <a:t>4</a:t>
                      </a:r>
                      <a:endParaRPr lang="tr-TR" sz="1200" b="1" i="0" u="none" strike="noStrike" dirty="0">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chemeClr val="accent1">
                        <a:lumMod val="60000"/>
                        <a:lumOff val="40000"/>
                      </a:schemeClr>
                    </a:solidFill>
                  </a:tcPr>
                </a:tc>
                <a:tc>
                  <a:txBody>
                    <a:bodyPr/>
                    <a:lstStyle/>
                    <a:p>
                      <a:pPr algn="l" fontAlgn="ctr"/>
                      <a:r>
                        <a:rPr lang="tr-TR" sz="1200" u="none" strike="noStrike">
                          <a:effectLst/>
                          <a:latin typeface="Calibri" panose="020F0502020204030204" pitchFamily="34" charset="0"/>
                          <a:cs typeface="Calibri" panose="020F0502020204030204" pitchFamily="34" charset="0"/>
                        </a:rPr>
                        <a:t>Ziya TOZLU</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rgbClr val="FFDBBD"/>
                    </a:solidFill>
                  </a:tcPr>
                </a:tc>
                <a:tc>
                  <a:txBody>
                    <a:bodyPr/>
                    <a:lstStyle/>
                    <a:p>
                      <a:pPr algn="l" fontAlgn="ctr"/>
                      <a:r>
                        <a:rPr lang="tr-TR" sz="1200" u="none" strike="noStrike" dirty="0">
                          <a:effectLst/>
                          <a:latin typeface="Calibri" panose="020F0502020204030204" pitchFamily="34" charset="0"/>
                          <a:cs typeface="Calibri" panose="020F0502020204030204" pitchFamily="34" charset="0"/>
                        </a:rPr>
                        <a:t>II-B Grubu Traverten Ocağı</a:t>
                      </a:r>
                      <a:endParaRPr lang="tr-TR" sz="1200" b="0" i="0" u="none" strike="noStrike" dirty="0">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rgbClr val="FFDBBD"/>
                    </a:solidFill>
                  </a:tcPr>
                </a:tc>
                <a:tc>
                  <a:txBody>
                    <a:bodyPr/>
                    <a:lstStyle/>
                    <a:p>
                      <a:pPr algn="ctr" fontAlgn="ctr"/>
                      <a:r>
                        <a:rPr lang="tr-TR" sz="1200" u="none" strike="noStrike">
                          <a:effectLst/>
                          <a:latin typeface="Calibri" panose="020F0502020204030204" pitchFamily="34" charset="0"/>
                          <a:cs typeface="Calibri" panose="020F0502020204030204" pitchFamily="34" charset="0"/>
                        </a:rPr>
                        <a:t>Maden</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rgbClr val="FFDBBD"/>
                    </a:solidFill>
                  </a:tcPr>
                </a:tc>
                <a:tc>
                  <a:txBody>
                    <a:bodyPr/>
                    <a:lstStyle/>
                    <a:p>
                      <a:pPr algn="l" fontAlgn="ctr"/>
                      <a:r>
                        <a:rPr lang="tr-TR" sz="1200" u="none" strike="noStrike" dirty="0">
                          <a:effectLst/>
                          <a:latin typeface="Calibri" panose="020F0502020204030204" pitchFamily="34" charset="0"/>
                          <a:cs typeface="Calibri" panose="020F0502020204030204" pitchFamily="34" charset="0"/>
                        </a:rPr>
                        <a:t>Gümüşhane Torul Arılı Köyü ve Kalecik Köyü </a:t>
                      </a:r>
                      <a:endParaRPr lang="tr-TR" sz="1200" b="0" i="0" u="none" strike="noStrike" dirty="0">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rgbClr val="FFDBBD"/>
                    </a:solidFill>
                  </a:tcPr>
                </a:tc>
                <a:tc>
                  <a:txBody>
                    <a:bodyPr/>
                    <a:lstStyle/>
                    <a:p>
                      <a:pPr algn="ctr" fontAlgn="ctr"/>
                      <a:r>
                        <a:rPr lang="tr-TR" sz="1200" u="none" strike="noStrike" dirty="0">
                          <a:effectLst/>
                          <a:latin typeface="Calibri" panose="020F0502020204030204" pitchFamily="34" charset="0"/>
                          <a:cs typeface="Calibri" panose="020F0502020204030204" pitchFamily="34" charset="0"/>
                        </a:rPr>
                        <a:t>İPTAL</a:t>
                      </a:r>
                      <a:endParaRPr lang="tr-TR" sz="1200" b="0" i="0" u="none" strike="noStrike" dirty="0">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rgbClr val="FFDBBD"/>
                    </a:solidFill>
                  </a:tcPr>
                </a:tc>
                <a:extLst>
                  <a:ext uri="{0D108BD9-81ED-4DB2-BD59-A6C34878D82A}">
                    <a16:rowId xmlns:a16="http://schemas.microsoft.com/office/drawing/2014/main" val="3110316135"/>
                  </a:ext>
                </a:extLst>
              </a:tr>
              <a:tr h="377103">
                <a:tc>
                  <a:txBody>
                    <a:bodyPr/>
                    <a:lstStyle/>
                    <a:p>
                      <a:pPr algn="ctr" fontAlgn="ctr"/>
                      <a:r>
                        <a:rPr lang="tr-TR" sz="1200" b="1" u="none" strike="noStrike" dirty="0">
                          <a:effectLst/>
                          <a:latin typeface="Calibri" panose="020F0502020204030204" pitchFamily="34" charset="0"/>
                          <a:cs typeface="Calibri" panose="020F0502020204030204" pitchFamily="34" charset="0"/>
                        </a:rPr>
                        <a:t>5</a:t>
                      </a:r>
                      <a:endParaRPr lang="tr-TR" sz="1200" b="1" i="0" u="none" strike="noStrike" dirty="0">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chemeClr val="accent1">
                        <a:lumMod val="60000"/>
                        <a:lumOff val="40000"/>
                      </a:schemeClr>
                    </a:solidFill>
                  </a:tcPr>
                </a:tc>
                <a:tc>
                  <a:txBody>
                    <a:bodyPr/>
                    <a:lstStyle/>
                    <a:p>
                      <a:pPr algn="l" fontAlgn="ctr"/>
                      <a:r>
                        <a:rPr lang="tr-TR" sz="1200" u="none" strike="noStrike">
                          <a:effectLst/>
                          <a:latin typeface="Calibri" panose="020F0502020204030204" pitchFamily="34" charset="0"/>
                          <a:cs typeface="Calibri" panose="020F0502020204030204" pitchFamily="34" charset="0"/>
                        </a:rPr>
                        <a:t>Koza Altın İşletmeleri A.Ş.</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tc>
                <a:tc>
                  <a:txBody>
                    <a:bodyPr/>
                    <a:lstStyle/>
                    <a:p>
                      <a:pPr algn="l" fontAlgn="ctr"/>
                      <a:r>
                        <a:rPr lang="tr-TR" sz="1200" u="none" strike="noStrike">
                          <a:effectLst/>
                          <a:latin typeface="Calibri" panose="020F0502020204030204" pitchFamily="34" charset="0"/>
                          <a:cs typeface="Calibri" panose="020F0502020204030204" pitchFamily="34" charset="0"/>
                        </a:rPr>
                        <a:t>Altın Madeni Açık Ocak İşletmesi</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Maden</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tc>
                <a:tc>
                  <a:txBody>
                    <a:bodyPr/>
                    <a:lstStyle/>
                    <a:p>
                      <a:pPr algn="l" fontAlgn="ctr"/>
                      <a:r>
                        <a:rPr lang="tr-TR" sz="1200" u="none" strike="noStrike">
                          <a:effectLst/>
                          <a:latin typeface="Calibri" panose="020F0502020204030204" pitchFamily="34" charset="0"/>
                          <a:cs typeface="Calibri" panose="020F0502020204030204" pitchFamily="34" charset="0"/>
                        </a:rPr>
                        <a:t>Gümüshane Gözeler Köyü</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İPTAL</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tc>
                <a:extLst>
                  <a:ext uri="{0D108BD9-81ED-4DB2-BD59-A6C34878D82A}">
                    <a16:rowId xmlns:a16="http://schemas.microsoft.com/office/drawing/2014/main" val="3110817134"/>
                  </a:ext>
                </a:extLst>
              </a:tr>
              <a:tr h="427008">
                <a:tc>
                  <a:txBody>
                    <a:bodyPr/>
                    <a:lstStyle/>
                    <a:p>
                      <a:pPr algn="ctr" fontAlgn="ctr"/>
                      <a:r>
                        <a:rPr lang="tr-TR" sz="1200" b="1" u="none" strike="noStrike" dirty="0">
                          <a:effectLst/>
                          <a:latin typeface="Calibri" panose="020F0502020204030204" pitchFamily="34" charset="0"/>
                          <a:cs typeface="Calibri" panose="020F0502020204030204" pitchFamily="34" charset="0"/>
                        </a:rPr>
                        <a:t>6</a:t>
                      </a:r>
                      <a:endParaRPr lang="tr-TR" sz="1200" b="1" i="0" u="none" strike="noStrike" dirty="0">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chemeClr val="accent1">
                        <a:lumMod val="60000"/>
                        <a:lumOff val="40000"/>
                      </a:schemeClr>
                    </a:solidFill>
                  </a:tcPr>
                </a:tc>
                <a:tc>
                  <a:txBody>
                    <a:bodyPr/>
                    <a:lstStyle/>
                    <a:p>
                      <a:pPr algn="l" fontAlgn="ctr"/>
                      <a:r>
                        <a:rPr lang="tr-TR" sz="1200" u="none" strike="noStrike">
                          <a:effectLst/>
                          <a:latin typeface="Calibri" panose="020F0502020204030204" pitchFamily="34" charset="0"/>
                          <a:cs typeface="Calibri" panose="020F0502020204030204" pitchFamily="34" charset="0"/>
                        </a:rPr>
                        <a:t>İsmail TAŞTAN</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rgbClr val="FFDBBD"/>
                    </a:solidFill>
                  </a:tcPr>
                </a:tc>
                <a:tc>
                  <a:txBody>
                    <a:bodyPr/>
                    <a:lstStyle/>
                    <a:p>
                      <a:pPr algn="l" fontAlgn="ctr"/>
                      <a:r>
                        <a:rPr lang="tr-TR" sz="1200" u="none" strike="noStrike" dirty="0">
                          <a:effectLst/>
                          <a:latin typeface="Calibri" panose="020F0502020204030204" pitchFamily="34" charset="0"/>
                          <a:cs typeface="Calibri" panose="020F0502020204030204" pitchFamily="34" charset="0"/>
                        </a:rPr>
                        <a:t>Define Arama</a:t>
                      </a:r>
                      <a:endParaRPr lang="tr-TR" sz="1200" b="0" i="0" u="none" strike="noStrike" dirty="0">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rgbClr val="FFDBBD"/>
                    </a:solidFill>
                  </a:tcPr>
                </a:tc>
                <a:tc>
                  <a:txBody>
                    <a:bodyPr/>
                    <a:lstStyle/>
                    <a:p>
                      <a:pPr algn="ctr" fontAlgn="ctr"/>
                      <a:r>
                        <a:rPr lang="tr-TR" sz="1200" u="none" strike="noStrike">
                          <a:effectLst/>
                          <a:latin typeface="Calibri" panose="020F0502020204030204" pitchFamily="34" charset="0"/>
                          <a:cs typeface="Calibri" panose="020F0502020204030204" pitchFamily="34" charset="0"/>
                        </a:rPr>
                        <a:t>Turizm</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rgbClr val="FFDBBD"/>
                    </a:solidFill>
                  </a:tcPr>
                </a:tc>
                <a:tc>
                  <a:txBody>
                    <a:bodyPr/>
                    <a:lstStyle/>
                    <a:p>
                      <a:pPr algn="l" fontAlgn="ctr"/>
                      <a:r>
                        <a:rPr lang="tr-TR" sz="1200" u="none" strike="noStrike">
                          <a:effectLst/>
                          <a:latin typeface="Calibri" panose="020F0502020204030204" pitchFamily="34" charset="0"/>
                          <a:cs typeface="Calibri" panose="020F0502020204030204" pitchFamily="34" charset="0"/>
                        </a:rPr>
                        <a:t>Gümüşhane Şiran Akbelen Köyü </a:t>
                      </a:r>
                      <a:endParaRPr lang="tr-TR" sz="1200" b="0" i="0" u="none" strike="noStrike">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rgbClr val="FFDBBD"/>
                    </a:solidFill>
                  </a:tcPr>
                </a:tc>
                <a:tc>
                  <a:txBody>
                    <a:bodyPr/>
                    <a:lstStyle/>
                    <a:p>
                      <a:pPr algn="ctr" fontAlgn="ctr"/>
                      <a:r>
                        <a:rPr lang="tr-TR" sz="1200" u="none" strike="noStrike" dirty="0">
                          <a:effectLst/>
                          <a:latin typeface="Calibri" panose="020F0502020204030204" pitchFamily="34" charset="0"/>
                          <a:cs typeface="Calibri" panose="020F0502020204030204" pitchFamily="34" charset="0"/>
                        </a:rPr>
                        <a:t>İPTAL</a:t>
                      </a:r>
                      <a:endParaRPr lang="tr-TR" sz="1200" b="0" i="0" u="none" strike="noStrike" dirty="0">
                        <a:solidFill>
                          <a:srgbClr val="000000"/>
                        </a:solidFill>
                        <a:effectLst/>
                        <a:latin typeface="Calibri" panose="020F0502020204030204" pitchFamily="34" charset="0"/>
                        <a:cs typeface="Calibri" panose="020F0502020204030204" pitchFamily="34" charset="0"/>
                      </a:endParaRPr>
                    </a:p>
                  </a:txBody>
                  <a:tcPr marL="8296" marR="8296" marT="8296" marB="0" anchor="ctr">
                    <a:solidFill>
                      <a:srgbClr val="FFDBBD"/>
                    </a:solidFill>
                  </a:tcPr>
                </a:tc>
                <a:extLst>
                  <a:ext uri="{0D108BD9-81ED-4DB2-BD59-A6C34878D82A}">
                    <a16:rowId xmlns:a16="http://schemas.microsoft.com/office/drawing/2014/main" val="1799509327"/>
                  </a:ext>
                </a:extLst>
              </a:tr>
            </a:tbl>
          </a:graphicData>
        </a:graphic>
      </p:graphicFrame>
      <p:pic>
        <p:nvPicPr>
          <p:cNvPr id="6" name="Resim 5">
            <a:extLst>
              <a:ext uri="{FF2B5EF4-FFF2-40B4-BE49-F238E27FC236}">
                <a16:creationId xmlns:a16="http://schemas.microsoft.com/office/drawing/2014/main" id="{9C6EA3DE-32EE-484E-8830-B6A89674193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5" name="TextShape 2">
            <a:extLst>
              <a:ext uri="{FF2B5EF4-FFF2-40B4-BE49-F238E27FC236}">
                <a16:creationId xmlns:a16="http://schemas.microsoft.com/office/drawing/2014/main" id="{5932FE70-FCFE-4717-B39D-5D48366B3256}"/>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35695BB1-2351-48AA-AD2A-1D70F9FAB06B}" type="slidenum">
              <a:rPr lang="tr-TR" sz="1400" b="0" strike="noStrike" spc="-1">
                <a:solidFill>
                  <a:srgbClr val="A79D99"/>
                </a:solidFill>
                <a:latin typeface="Calibri"/>
              </a:rPr>
              <a:t>24</a:t>
            </a:fld>
            <a:endParaRPr lang="tr-TR" sz="1400" b="0" strike="noStrike" spc="-1" dirty="0">
              <a:latin typeface="Times New Roman"/>
            </a:endParaRPr>
          </a:p>
        </p:txBody>
      </p:sp>
    </p:spTree>
    <p:extLst>
      <p:ext uri="{BB962C8B-B14F-4D97-AF65-F5344CB8AC3E}">
        <p14:creationId xmlns:p14="http://schemas.microsoft.com/office/powerpoint/2010/main" val="1313779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971640" y="1069848"/>
            <a:ext cx="7806600" cy="5527152"/>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gn="just">
              <a:lnSpc>
                <a:spcPct val="100000"/>
              </a:lnSpc>
              <a:spcBef>
                <a:spcPts val="400"/>
              </a:spcBef>
            </a:pPr>
            <a:endParaRPr lang="tr-TR" sz="2000" b="0" strike="noStrike" spc="-1" dirty="0">
              <a:latin typeface="Calibri" panose="020F0502020204030204" pitchFamily="34" charset="0"/>
              <a:cs typeface="Calibri" panose="020F0502020204030204" pitchFamily="34" charset="0"/>
            </a:endParaRPr>
          </a:p>
          <a:p>
            <a:pPr marL="285840" indent="-285480" algn="just">
              <a:lnSpc>
                <a:spcPct val="100000"/>
              </a:lnSpc>
              <a:spcBef>
                <a:spcPts val="400"/>
              </a:spcBef>
              <a:buClr>
                <a:srgbClr val="C00000"/>
              </a:buClr>
              <a:buFont typeface="Wingdings" charset="2"/>
              <a:buChar char=""/>
            </a:pPr>
            <a:r>
              <a:rPr lang="tr-TR" sz="2000" b="1" u="sng" strike="noStrike" spc="-1" dirty="0">
                <a:solidFill>
                  <a:srgbClr val="C00000"/>
                </a:solidFill>
                <a:uFillTx/>
                <a:latin typeface="Calibri" panose="020F0502020204030204" pitchFamily="34" charset="0"/>
                <a:cs typeface="Calibri" panose="020F0502020204030204" pitchFamily="34" charset="0"/>
              </a:rPr>
              <a:t>ÇEVRE DENETİMİ VE İZLEME</a:t>
            </a:r>
          </a:p>
          <a:p>
            <a:pPr marL="285840" indent="-285480" algn="just">
              <a:lnSpc>
                <a:spcPct val="100000"/>
              </a:lnSpc>
              <a:spcBef>
                <a:spcPts val="400"/>
              </a:spcBef>
              <a:buClr>
                <a:srgbClr val="C00000"/>
              </a:buClr>
              <a:buFont typeface="Arial"/>
              <a:buChar char="•"/>
            </a:pPr>
            <a:r>
              <a:rPr lang="tr-TR" sz="2000" b="1" spc="-1" dirty="0">
                <a:latin typeface="Calibri" panose="020F0502020204030204" pitchFamily="34" charset="0"/>
                <a:cs typeface="Calibri" panose="020F0502020204030204" pitchFamily="34" charset="0"/>
              </a:rPr>
              <a:t>2025 YILI İÇERİSİNDE BİRLEŞİK DENETİM PROGRAMI KAPSAMINDA </a:t>
            </a:r>
            <a:r>
              <a:rPr lang="tr-TR" sz="2000" b="1" spc="-1" dirty="0">
                <a:solidFill>
                  <a:srgbClr val="FF0000"/>
                </a:solidFill>
                <a:latin typeface="Calibri" panose="020F0502020204030204" pitchFamily="34" charset="0"/>
                <a:cs typeface="Calibri" panose="020F0502020204030204" pitchFamily="34" charset="0"/>
              </a:rPr>
              <a:t>10</a:t>
            </a:r>
            <a:r>
              <a:rPr lang="tr-TR" sz="2000" b="1" spc="-1" dirty="0">
                <a:latin typeface="Calibri" panose="020F0502020204030204" pitchFamily="34" charset="0"/>
                <a:cs typeface="Calibri" panose="020F0502020204030204" pitchFamily="34" charset="0"/>
              </a:rPr>
              <a:t> ADET TESİSİN DENETLENMESİ </a:t>
            </a:r>
            <a:r>
              <a:rPr lang="tr-TR" sz="2000" b="1" strike="noStrike" spc="-1" dirty="0">
                <a:latin typeface="Calibri" panose="020F0502020204030204" pitchFamily="34" charset="0"/>
                <a:cs typeface="Calibri" panose="020F0502020204030204" pitchFamily="34" charset="0"/>
              </a:rPr>
              <a:t>PLANLANMIŞTIR. DENETİMLERDE ÖZELLİKLE PROJE SAHİPLERİNİN ÇED DOSYALARINDAKİ TAAHHÜTLERİNİ YERİNE GETİRİP GETİRMEDİKLERİ NOKTASINDA İZLEMELER YAPILMIŞTIR. </a:t>
            </a:r>
            <a:endParaRPr lang="tr-TR" sz="1000" b="1" strike="noStrike" spc="-1" dirty="0">
              <a:latin typeface="Calibri" panose="020F0502020204030204" pitchFamily="34" charset="0"/>
              <a:cs typeface="Calibri" panose="020F0502020204030204" pitchFamily="34" charset="0"/>
            </a:endParaRPr>
          </a:p>
          <a:p>
            <a:pPr marL="285840" indent="-285480" algn="just">
              <a:lnSpc>
                <a:spcPct val="100000"/>
              </a:lnSpc>
              <a:spcBef>
                <a:spcPts val="400"/>
              </a:spcBef>
              <a:buClr>
                <a:srgbClr val="C00000"/>
              </a:buClr>
              <a:buFont typeface="Arial"/>
              <a:buChar char="•"/>
            </a:pPr>
            <a:r>
              <a:rPr lang="tr-TR" sz="2000" b="1" spc="-1" dirty="0">
                <a:latin typeface="Calibri" panose="020F0502020204030204" pitchFamily="34" charset="0"/>
                <a:cs typeface="Calibri" panose="020F0502020204030204" pitchFamily="34" charset="0"/>
              </a:rPr>
              <a:t>2025 YILI İÇERİSİNDE; TOPLAM </a:t>
            </a:r>
            <a:r>
              <a:rPr lang="tr-TR" sz="2000" b="1" spc="-1" dirty="0">
                <a:solidFill>
                  <a:srgbClr val="FF0000"/>
                </a:solidFill>
                <a:latin typeface="Calibri" panose="020F0502020204030204" pitchFamily="34" charset="0"/>
                <a:cs typeface="Calibri" panose="020F0502020204030204" pitchFamily="34" charset="0"/>
              </a:rPr>
              <a:t>10</a:t>
            </a:r>
            <a:r>
              <a:rPr lang="tr-TR" sz="2000" b="1" spc="-1" dirty="0">
                <a:latin typeface="Calibri" panose="020F0502020204030204" pitchFamily="34" charset="0"/>
                <a:cs typeface="Calibri" panose="020F0502020204030204" pitchFamily="34" charset="0"/>
              </a:rPr>
              <a:t> ADET BİRLEŞİK, </a:t>
            </a:r>
            <a:r>
              <a:rPr lang="tr-TR" sz="2000" b="1" spc="-1" dirty="0">
                <a:solidFill>
                  <a:srgbClr val="FF0000"/>
                </a:solidFill>
                <a:latin typeface="Calibri" panose="020F0502020204030204" pitchFamily="34" charset="0"/>
                <a:cs typeface="Calibri" panose="020F0502020204030204" pitchFamily="34" charset="0"/>
              </a:rPr>
              <a:t>165</a:t>
            </a:r>
            <a:r>
              <a:rPr lang="tr-TR" sz="2000" b="1" spc="-1" dirty="0">
                <a:latin typeface="Calibri" panose="020F0502020204030204" pitchFamily="34" charset="0"/>
                <a:cs typeface="Calibri" panose="020F0502020204030204" pitchFamily="34" charset="0"/>
              </a:rPr>
              <a:t> ADET ANİ, </a:t>
            </a:r>
            <a:r>
              <a:rPr lang="tr-TR" sz="2000" b="1" spc="-1" dirty="0">
                <a:solidFill>
                  <a:srgbClr val="FF0000"/>
                </a:solidFill>
                <a:latin typeface="Calibri" panose="020F0502020204030204" pitchFamily="34" charset="0"/>
                <a:cs typeface="Calibri" panose="020F0502020204030204" pitchFamily="34" charset="0"/>
              </a:rPr>
              <a:t>69</a:t>
            </a:r>
            <a:r>
              <a:rPr lang="tr-TR" sz="2000" b="1" spc="-1" dirty="0">
                <a:latin typeface="Calibri" panose="020F0502020204030204" pitchFamily="34" charset="0"/>
                <a:cs typeface="Calibri" panose="020F0502020204030204" pitchFamily="34" charset="0"/>
              </a:rPr>
              <a:t> ADET PLANLI VE </a:t>
            </a:r>
            <a:r>
              <a:rPr lang="tr-TR" sz="2000" b="1" spc="-1" dirty="0">
                <a:solidFill>
                  <a:srgbClr val="FF0000"/>
                </a:solidFill>
                <a:latin typeface="Calibri" panose="020F0502020204030204" pitchFamily="34" charset="0"/>
                <a:cs typeface="Calibri" panose="020F0502020204030204" pitchFamily="34" charset="0"/>
              </a:rPr>
              <a:t>10</a:t>
            </a:r>
            <a:r>
              <a:rPr lang="tr-TR" sz="2000" b="1" spc="-1" dirty="0">
                <a:latin typeface="Calibri" panose="020F0502020204030204" pitchFamily="34" charset="0"/>
                <a:cs typeface="Calibri" panose="020F0502020204030204" pitchFamily="34" charset="0"/>
              </a:rPr>
              <a:t> ADET ŞİKAYET TÜRÜNDE OLMAK ÜZERE </a:t>
            </a:r>
            <a:r>
              <a:rPr lang="tr-TR" sz="2000" b="1" spc="-1" dirty="0">
                <a:solidFill>
                  <a:srgbClr val="FF0000"/>
                </a:solidFill>
                <a:latin typeface="Calibri" panose="020F0502020204030204" pitchFamily="34" charset="0"/>
                <a:cs typeface="Calibri" panose="020F0502020204030204" pitchFamily="34" charset="0"/>
              </a:rPr>
              <a:t>254</a:t>
            </a:r>
            <a:r>
              <a:rPr lang="tr-TR" sz="2000" b="1" spc="-1" dirty="0">
                <a:latin typeface="Calibri" panose="020F0502020204030204" pitchFamily="34" charset="0"/>
                <a:cs typeface="Calibri" panose="020F0502020204030204" pitchFamily="34" charset="0"/>
              </a:rPr>
              <a:t> ADET ÇEVRE DENETİMİ YAPILMIŞTIR.</a:t>
            </a:r>
          </a:p>
          <a:p>
            <a:pPr marL="285840" indent="-285480" algn="just">
              <a:lnSpc>
                <a:spcPct val="100000"/>
              </a:lnSpc>
              <a:spcBef>
                <a:spcPts val="400"/>
              </a:spcBef>
              <a:buClr>
                <a:srgbClr val="C00000"/>
              </a:buClr>
              <a:buFont typeface="Arial"/>
              <a:buChar char="•"/>
            </a:pPr>
            <a:r>
              <a:rPr lang="tr-TR" sz="2000" b="1" spc="-1" dirty="0">
                <a:latin typeface="Calibri" panose="020F0502020204030204" pitchFamily="34" charset="0"/>
                <a:cs typeface="Calibri" panose="020F0502020204030204" pitchFamily="34" charset="0"/>
              </a:rPr>
              <a:t>2026 YILI İÇERİSİNDE BUGÜNE KADAR </a:t>
            </a:r>
            <a:r>
              <a:rPr lang="tr-TR" sz="2000" b="1" spc="-1" dirty="0">
                <a:solidFill>
                  <a:srgbClr val="FF0000"/>
                </a:solidFill>
                <a:latin typeface="Calibri" panose="020F0502020204030204" pitchFamily="34" charset="0"/>
                <a:cs typeface="Calibri" panose="020F0502020204030204" pitchFamily="34" charset="0"/>
              </a:rPr>
              <a:t>1</a:t>
            </a:r>
            <a:r>
              <a:rPr lang="tr-TR" sz="2000" b="1" spc="-1" dirty="0">
                <a:latin typeface="Calibri" panose="020F0502020204030204" pitchFamily="34" charset="0"/>
                <a:cs typeface="Calibri" panose="020F0502020204030204" pitchFamily="34" charset="0"/>
              </a:rPr>
              <a:t> ADET BİRLEŞİK DENETİM, </a:t>
            </a:r>
            <a:r>
              <a:rPr lang="tr-TR" sz="2000" b="1" spc="-1" dirty="0">
                <a:solidFill>
                  <a:srgbClr val="FF0000"/>
                </a:solidFill>
                <a:latin typeface="Calibri" panose="020F0502020204030204" pitchFamily="34" charset="0"/>
                <a:cs typeface="Calibri" panose="020F0502020204030204" pitchFamily="34" charset="0"/>
              </a:rPr>
              <a:t>9 </a:t>
            </a:r>
            <a:r>
              <a:rPr lang="tr-TR" sz="2000" b="1" spc="-1" dirty="0">
                <a:latin typeface="Calibri" panose="020F0502020204030204" pitchFamily="34" charset="0"/>
                <a:cs typeface="Calibri" panose="020F0502020204030204" pitchFamily="34" charset="0"/>
              </a:rPr>
              <a:t>ADET ANİ, </a:t>
            </a:r>
            <a:r>
              <a:rPr lang="tr-TR" sz="2000" b="1" spc="-1" dirty="0">
                <a:solidFill>
                  <a:srgbClr val="FF0000"/>
                </a:solidFill>
                <a:latin typeface="Calibri" panose="020F0502020204030204" pitchFamily="34" charset="0"/>
                <a:cs typeface="Calibri" panose="020F0502020204030204" pitchFamily="34" charset="0"/>
              </a:rPr>
              <a:t>6</a:t>
            </a:r>
            <a:r>
              <a:rPr lang="tr-TR" sz="2000" b="1" spc="-1" dirty="0">
                <a:latin typeface="Calibri" panose="020F0502020204030204" pitchFamily="34" charset="0"/>
                <a:cs typeface="Calibri" panose="020F0502020204030204" pitchFamily="34" charset="0"/>
              </a:rPr>
              <a:t> ADET PLANLI VE </a:t>
            </a:r>
            <a:r>
              <a:rPr lang="tr-TR" sz="2000" b="1" spc="-1" dirty="0">
                <a:solidFill>
                  <a:srgbClr val="FF0000"/>
                </a:solidFill>
                <a:latin typeface="Calibri" panose="020F0502020204030204" pitchFamily="34" charset="0"/>
                <a:cs typeface="Calibri" panose="020F0502020204030204" pitchFamily="34" charset="0"/>
              </a:rPr>
              <a:t>1</a:t>
            </a:r>
            <a:r>
              <a:rPr lang="tr-TR" sz="2000" b="1" spc="-1" dirty="0">
                <a:latin typeface="Calibri" panose="020F0502020204030204" pitchFamily="34" charset="0"/>
                <a:cs typeface="Calibri" panose="020F0502020204030204" pitchFamily="34" charset="0"/>
              </a:rPr>
              <a:t> ADET ŞİKAYET TÜRÜNDE OLMAK ÜZERE </a:t>
            </a:r>
            <a:r>
              <a:rPr lang="tr-TR" sz="2000" b="1" spc="-1" dirty="0">
                <a:solidFill>
                  <a:srgbClr val="FF0000"/>
                </a:solidFill>
                <a:latin typeface="Calibri" panose="020F0502020204030204" pitchFamily="34" charset="0"/>
                <a:cs typeface="Calibri" panose="020F0502020204030204" pitchFamily="34" charset="0"/>
              </a:rPr>
              <a:t>16 ADET </a:t>
            </a:r>
            <a:r>
              <a:rPr lang="tr-TR" sz="2000" b="1" spc="-1" dirty="0">
                <a:latin typeface="Calibri" panose="020F0502020204030204" pitchFamily="34" charset="0"/>
                <a:cs typeface="Calibri" panose="020F0502020204030204" pitchFamily="34" charset="0"/>
              </a:rPr>
              <a:t>ÇEVRE DENETİMİ YAPILMIŞTIR.</a:t>
            </a:r>
          </a:p>
          <a:p>
            <a:pPr marL="285840" indent="-285480" algn="just">
              <a:lnSpc>
                <a:spcPct val="100000"/>
              </a:lnSpc>
              <a:spcBef>
                <a:spcPts val="400"/>
              </a:spcBef>
              <a:buClr>
                <a:srgbClr val="C00000"/>
              </a:buClr>
              <a:buFont typeface="Arial"/>
              <a:buChar char="•"/>
            </a:pPr>
            <a:r>
              <a:rPr lang="tr-TR" sz="2000" b="1" spc="-1" dirty="0">
                <a:latin typeface="Calibri" panose="020F0502020204030204" pitchFamily="34" charset="0"/>
                <a:cs typeface="Calibri" panose="020F0502020204030204" pitchFamily="34" charset="0"/>
              </a:rPr>
              <a:t>AYRICA; 2025 YILI İÇERİSİNDE TOPLAM </a:t>
            </a:r>
            <a:r>
              <a:rPr lang="tr-TR" sz="2000" b="1" spc="-1" dirty="0">
                <a:solidFill>
                  <a:srgbClr val="FF0000"/>
                </a:solidFill>
                <a:latin typeface="Calibri" panose="020F0502020204030204" pitchFamily="34" charset="0"/>
                <a:cs typeface="Calibri" panose="020F0502020204030204" pitchFamily="34" charset="0"/>
              </a:rPr>
              <a:t>9</a:t>
            </a:r>
            <a:r>
              <a:rPr lang="tr-TR" sz="2000" b="1" spc="-1" dirty="0">
                <a:latin typeface="Calibri" panose="020F0502020204030204" pitchFamily="34" charset="0"/>
                <a:cs typeface="Calibri" panose="020F0502020204030204" pitchFamily="34" charset="0"/>
              </a:rPr>
              <a:t> ADET İDARİ PARA CEZASI UYGULANMIŞTIR. BU İDARİ PARA CEZALARININ TOPLAM TUTARI </a:t>
            </a:r>
            <a:r>
              <a:rPr lang="tr-TR" sz="2000" b="1" spc="-1" dirty="0">
                <a:solidFill>
                  <a:srgbClr val="FF0000"/>
                </a:solidFill>
                <a:latin typeface="Calibri" panose="020F0502020204030204" pitchFamily="34" charset="0"/>
                <a:cs typeface="Calibri" panose="020F0502020204030204" pitchFamily="34" charset="0"/>
              </a:rPr>
              <a:t>3.061.612 TL </a:t>
            </a:r>
            <a:r>
              <a:rPr lang="tr-TR" sz="2000" b="1" spc="-1" dirty="0">
                <a:latin typeface="Calibri" panose="020F0502020204030204" pitchFamily="34" charset="0"/>
                <a:cs typeface="Calibri" panose="020F0502020204030204" pitchFamily="34" charset="0"/>
              </a:rPr>
              <a:t>DİR.</a:t>
            </a:r>
          </a:p>
        </p:txBody>
      </p:sp>
      <p:sp>
        <p:nvSpPr>
          <p:cNvPr id="362" name="TextShape 2"/>
          <p:cNvSpPr txBox="1"/>
          <p:nvPr/>
        </p:nvSpPr>
        <p:spPr>
          <a:xfrm>
            <a:off x="8150400" y="236520"/>
            <a:ext cx="784800" cy="364680"/>
          </a:xfrm>
          <a:prstGeom prst="rect">
            <a:avLst/>
          </a:prstGeom>
          <a:noFill/>
          <a:ln w="0">
            <a:noFill/>
          </a:ln>
        </p:spPr>
        <p:txBody>
          <a:bodyPr anchor="ctr">
            <a:noAutofit/>
          </a:bodyPr>
          <a:lstStyle/>
          <a:p>
            <a:pPr>
              <a:lnSpc>
                <a:spcPct val="100000"/>
              </a:lnSpc>
            </a:pPr>
            <a:fld id="{35695BB1-2351-48AA-AD2A-1D70F9FAB06B}" type="slidenum">
              <a:rPr lang="tr-TR" sz="1400" b="0" strike="noStrike" spc="-1">
                <a:solidFill>
                  <a:srgbClr val="A79D99"/>
                </a:solidFill>
                <a:latin typeface="Calibri"/>
              </a:rPr>
              <a:t>25</a:t>
            </a:fld>
            <a:endParaRPr lang="tr-TR" sz="1400" b="0" strike="noStrike" spc="-1" dirty="0">
              <a:latin typeface="Times New Roman"/>
            </a:endParaRPr>
          </a:p>
        </p:txBody>
      </p:sp>
      <p:pic>
        <p:nvPicPr>
          <p:cNvPr id="5" name="Resim 5"/>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3906964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971640" y="980640"/>
            <a:ext cx="7920360" cy="561636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gn="just">
              <a:lnSpc>
                <a:spcPct val="100000"/>
              </a:lnSpc>
              <a:spcBef>
                <a:spcPts val="400"/>
              </a:spcBef>
            </a:pPr>
            <a:endParaRPr lang="tr-TR" sz="2000" b="0" strike="noStrike" spc="-1" dirty="0">
              <a:latin typeface="Calibri" panose="020F0502020204030204" pitchFamily="34" charset="0"/>
              <a:cs typeface="Calibri" panose="020F0502020204030204" pitchFamily="34" charset="0"/>
            </a:endParaRPr>
          </a:p>
          <a:p>
            <a:pPr marL="285840" indent="-285480" algn="just">
              <a:lnSpc>
                <a:spcPct val="100000"/>
              </a:lnSpc>
              <a:spcBef>
                <a:spcPts val="400"/>
              </a:spcBef>
              <a:buClr>
                <a:srgbClr val="C00000"/>
              </a:buClr>
              <a:buFont typeface="Wingdings" charset="2"/>
              <a:buChar char=""/>
            </a:pPr>
            <a:r>
              <a:rPr lang="tr-TR" sz="2000" b="1" u="sng" strike="noStrike" spc="-1" dirty="0">
                <a:solidFill>
                  <a:srgbClr val="C00000"/>
                </a:solidFill>
                <a:uFillTx/>
                <a:latin typeface="Calibri" panose="020F0502020204030204" pitchFamily="34" charset="0"/>
                <a:cs typeface="Calibri" panose="020F0502020204030204" pitchFamily="34" charset="0"/>
              </a:rPr>
              <a:t>ÇEVRE İZNİ</a:t>
            </a:r>
            <a:endParaRPr lang="tr-TR" sz="2000" b="0" strike="noStrike" spc="-1" dirty="0">
              <a:solidFill>
                <a:srgbClr val="C00000"/>
              </a:solidFill>
              <a:latin typeface="Calibri" panose="020F0502020204030204" pitchFamily="34" charset="0"/>
              <a:cs typeface="Calibri" panose="020F0502020204030204" pitchFamily="34" charset="0"/>
            </a:endParaRPr>
          </a:p>
          <a:p>
            <a:pPr marL="285840" indent="-285480" algn="just">
              <a:lnSpc>
                <a:spcPct val="100000"/>
              </a:lnSpc>
              <a:spcBef>
                <a:spcPts val="400"/>
              </a:spcBef>
              <a:buClr>
                <a:srgbClr val="C00000"/>
              </a:buClr>
              <a:buFont typeface="Arial"/>
              <a:buChar char="•"/>
            </a:pPr>
            <a:r>
              <a:rPr lang="tr-TR" sz="2000" b="1" strike="noStrike" spc="-1" dirty="0">
                <a:latin typeface="Calibri" panose="020F0502020204030204" pitchFamily="34" charset="0"/>
                <a:cs typeface="Calibri" panose="020F0502020204030204" pitchFamily="34" charset="0"/>
              </a:rPr>
              <a:t>ÇEVRE İZİN VE LİSANS YÖNETMELİĞİ ÇERÇEVESİNDE </a:t>
            </a:r>
            <a:r>
              <a:rPr lang="tr-TR" sz="2000" b="1" spc="-1" dirty="0">
                <a:latin typeface="Calibri" panose="020F0502020204030204" pitchFamily="34" charset="0"/>
                <a:cs typeface="Calibri" panose="020F0502020204030204" pitchFamily="34" charset="0"/>
              </a:rPr>
              <a:t>2025 YILI İÇERİSİNDE; ÇEVRE İZNİ VERİLMESİ AMACIYLA </a:t>
            </a:r>
            <a:r>
              <a:rPr lang="tr-TR" sz="2000" b="1" spc="-1" dirty="0">
                <a:solidFill>
                  <a:srgbClr val="FF0000"/>
                </a:solidFill>
                <a:latin typeface="Calibri" panose="020F0502020204030204" pitchFamily="34" charset="0"/>
                <a:cs typeface="Calibri" panose="020F0502020204030204" pitchFamily="34" charset="0"/>
              </a:rPr>
              <a:t>16</a:t>
            </a:r>
            <a:r>
              <a:rPr lang="tr-TR" sz="2000" b="1" spc="-1" dirty="0">
                <a:latin typeface="Calibri" panose="020F0502020204030204" pitchFamily="34" charset="0"/>
                <a:cs typeface="Calibri" panose="020F0502020204030204" pitchFamily="34" charset="0"/>
              </a:rPr>
              <a:t> ADET TESİSE GEÇİCİ FAALİYET BELGESİ (ÇEVRE ÖN İZNİ), </a:t>
            </a:r>
            <a:r>
              <a:rPr lang="tr-TR" sz="2000" b="1" spc="-1" dirty="0">
                <a:solidFill>
                  <a:srgbClr val="FF0000"/>
                </a:solidFill>
                <a:latin typeface="Calibri" panose="020F0502020204030204" pitchFamily="34" charset="0"/>
                <a:cs typeface="Calibri" panose="020F0502020204030204" pitchFamily="34" charset="0"/>
              </a:rPr>
              <a:t>4</a:t>
            </a:r>
            <a:r>
              <a:rPr lang="tr-TR" sz="2000" b="1" spc="-1" dirty="0">
                <a:latin typeface="Calibri" panose="020F0502020204030204" pitchFamily="34" charset="0"/>
                <a:cs typeface="Calibri" panose="020F0502020204030204" pitchFamily="34" charset="0"/>
              </a:rPr>
              <a:t> ADET TESİSE ÇEVRE İZİN VE LİSANS BELGESİ VERİLMİŞTİR.</a:t>
            </a:r>
          </a:p>
          <a:p>
            <a:pPr marL="285840" indent="-285480" algn="just">
              <a:lnSpc>
                <a:spcPct val="100000"/>
              </a:lnSpc>
              <a:spcBef>
                <a:spcPts val="400"/>
              </a:spcBef>
              <a:buClr>
                <a:srgbClr val="C00000"/>
              </a:buClr>
              <a:buFont typeface="Arial"/>
              <a:buChar char="•"/>
            </a:pPr>
            <a:endParaRPr lang="tr-TR" sz="2000" b="1" spc="-1" dirty="0">
              <a:latin typeface="Calibri" panose="020F0502020204030204" pitchFamily="34" charset="0"/>
              <a:cs typeface="Calibri" panose="020F0502020204030204" pitchFamily="34" charset="0"/>
            </a:endParaRPr>
          </a:p>
          <a:p>
            <a:pPr marL="343080" indent="-342720" algn="just">
              <a:lnSpc>
                <a:spcPct val="100000"/>
              </a:lnSpc>
              <a:spcBef>
                <a:spcPts val="320"/>
              </a:spcBef>
              <a:buClr>
                <a:srgbClr val="C00000"/>
              </a:buClr>
              <a:buFont typeface="Wingdings" charset="2"/>
              <a:buChar char=""/>
              <a:tabLst>
                <a:tab pos="534960" algn="l"/>
              </a:tabLst>
            </a:pPr>
            <a:r>
              <a:rPr lang="tr-TR" sz="2000" b="1" u="sng" spc="-1" dirty="0">
                <a:solidFill>
                  <a:srgbClr val="C00000"/>
                </a:solidFill>
                <a:latin typeface="Calibri" panose="020F0502020204030204" pitchFamily="34" charset="0"/>
                <a:cs typeface="Calibri" panose="020F0502020204030204" pitchFamily="34" charset="0"/>
              </a:rPr>
              <a:t>HAVA KALİTESİ</a:t>
            </a:r>
            <a:endParaRPr lang="tr-TR" sz="2000" spc="-1" dirty="0">
              <a:solidFill>
                <a:srgbClr val="C00000"/>
              </a:solidFill>
              <a:latin typeface="Calibri" panose="020F0502020204030204" pitchFamily="34" charset="0"/>
              <a:cs typeface="Calibri" panose="020F0502020204030204" pitchFamily="34" charset="0"/>
            </a:endParaRPr>
          </a:p>
          <a:p>
            <a:pPr marL="285840" indent="-285480" algn="just">
              <a:lnSpc>
                <a:spcPct val="100000"/>
              </a:lnSpc>
              <a:spcBef>
                <a:spcPts val="320"/>
              </a:spcBef>
              <a:buClr>
                <a:srgbClr val="C00000"/>
              </a:buClr>
              <a:buFont typeface="Arial"/>
              <a:buChar char="•"/>
              <a:tabLst>
                <a:tab pos="534960" algn="l"/>
              </a:tabLst>
            </a:pPr>
            <a:r>
              <a:rPr lang="tr-TR" sz="2000" b="1" spc="-1" dirty="0">
                <a:latin typeface="Calibri" panose="020F0502020204030204" pitchFamily="34" charset="0"/>
                <a:cs typeface="Calibri" panose="020F0502020204030204" pitchFamily="34" charset="0"/>
              </a:rPr>
              <a:t>HAVA KALİTESİNİN DEĞERLENDİRİLMESİ KAPSAMINDA, İLİMİZDE 2004 YILINDA KURULAN 1 ADET SABİT HAVA KALİTESİ İZLEME İSTASYONU BULUNMAKTA OLUP, PM10-TOZ, KÜKÜRTDİOKSİT-SO2, AZOTMONOKSİT-NO, AZOTDİOKSİT-NO2, AZOTOKSİT-NOX VE OZON-O3 ÖLÇÜMLERİ YAPILMAKTA VE ALINAN SONUÇLARA GÖRE İLİMİZİN HAVA KALİTESİ DEĞERLENDİRMELERİ YAPILMAKTADIR.</a:t>
            </a:r>
          </a:p>
          <a:p>
            <a:pPr marL="285840" indent="-285480" algn="just">
              <a:lnSpc>
                <a:spcPct val="100000"/>
              </a:lnSpc>
              <a:spcBef>
                <a:spcPts val="400"/>
              </a:spcBef>
              <a:buClr>
                <a:srgbClr val="C00000"/>
              </a:buClr>
              <a:buFont typeface="Arial"/>
              <a:buChar char="•"/>
            </a:pPr>
            <a:endParaRPr lang="tr-TR" sz="2000" b="1" spc="-1" dirty="0">
              <a:latin typeface="Calibri" panose="020F0502020204030204" pitchFamily="34" charset="0"/>
              <a:cs typeface="Calibri" panose="020F0502020204030204" pitchFamily="34" charset="0"/>
            </a:endParaRPr>
          </a:p>
        </p:txBody>
      </p:sp>
      <p:sp>
        <p:nvSpPr>
          <p:cNvPr id="362" name="TextShape 2"/>
          <p:cNvSpPr txBox="1"/>
          <p:nvPr/>
        </p:nvSpPr>
        <p:spPr>
          <a:xfrm>
            <a:off x="8150400" y="236520"/>
            <a:ext cx="784800" cy="364680"/>
          </a:xfrm>
          <a:prstGeom prst="rect">
            <a:avLst/>
          </a:prstGeom>
          <a:noFill/>
          <a:ln w="0">
            <a:noFill/>
          </a:ln>
        </p:spPr>
        <p:txBody>
          <a:bodyPr anchor="ctr">
            <a:noAutofit/>
          </a:bodyPr>
          <a:lstStyle/>
          <a:p>
            <a:pPr>
              <a:lnSpc>
                <a:spcPct val="100000"/>
              </a:lnSpc>
            </a:pPr>
            <a:fld id="{35695BB1-2351-48AA-AD2A-1D70F9FAB06B}" type="slidenum">
              <a:rPr lang="tr-TR" sz="1400" b="0" strike="noStrike" spc="-1">
                <a:solidFill>
                  <a:srgbClr val="A79D99"/>
                </a:solidFill>
                <a:latin typeface="Calibri"/>
              </a:rPr>
              <a:t>26</a:t>
            </a:fld>
            <a:endParaRPr lang="tr-TR" sz="1400" b="0" strike="noStrike" spc="-1">
              <a:latin typeface="Times New Roman"/>
            </a:endParaRPr>
          </a:p>
        </p:txBody>
      </p:sp>
      <p:pic>
        <p:nvPicPr>
          <p:cNvPr id="5" name="Resim 5"/>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2813675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CustomShape 1"/>
          <p:cNvSpPr/>
          <p:nvPr/>
        </p:nvSpPr>
        <p:spPr>
          <a:xfrm>
            <a:off x="844352" y="1224720"/>
            <a:ext cx="7698448" cy="5527772"/>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marL="285840" indent="-285480">
              <a:lnSpc>
                <a:spcPct val="100000"/>
              </a:lnSpc>
              <a:spcBef>
                <a:spcPts val="320"/>
              </a:spcBef>
              <a:buClr>
                <a:srgbClr val="C00000"/>
              </a:buClr>
              <a:buFont typeface="Wingdings" charset="2"/>
              <a:buChar char=""/>
              <a:tabLst>
                <a:tab pos="534960" algn="l"/>
              </a:tabLst>
            </a:pPr>
            <a:endParaRPr lang="tr-TR" sz="2000" b="1" u="sng" spc="-1" dirty="0">
              <a:solidFill>
                <a:srgbClr val="C00000"/>
              </a:solidFill>
              <a:latin typeface="Calibri" panose="020F0502020204030204" pitchFamily="34" charset="0"/>
              <a:cs typeface="Calibri" panose="020F0502020204030204" pitchFamily="34" charset="0"/>
            </a:endParaRPr>
          </a:p>
          <a:p>
            <a:pPr marL="285840" indent="-285480">
              <a:lnSpc>
                <a:spcPct val="100000"/>
              </a:lnSpc>
              <a:spcBef>
                <a:spcPts val="320"/>
              </a:spcBef>
              <a:buClr>
                <a:srgbClr val="C00000"/>
              </a:buClr>
              <a:buFont typeface="Wingdings" charset="2"/>
              <a:buChar char=""/>
              <a:tabLst>
                <a:tab pos="534960" algn="l"/>
              </a:tabLst>
            </a:pPr>
            <a:r>
              <a:rPr lang="tr-TR" sz="2000" b="1" u="sng" spc="-1" dirty="0">
                <a:solidFill>
                  <a:srgbClr val="C00000"/>
                </a:solidFill>
                <a:latin typeface="Calibri" panose="020F0502020204030204" pitchFamily="34" charset="0"/>
                <a:cs typeface="Calibri" panose="020F0502020204030204" pitchFamily="34" charset="0"/>
              </a:rPr>
              <a:t>SU KİRLİLİĞİ</a:t>
            </a:r>
            <a:endParaRPr lang="tr-TR" sz="2000" spc="-1" dirty="0">
              <a:solidFill>
                <a:srgbClr val="C00000"/>
              </a:solidFill>
              <a:latin typeface="Calibri" panose="020F0502020204030204" pitchFamily="34" charset="0"/>
              <a:cs typeface="Calibri" panose="020F0502020204030204" pitchFamily="34" charset="0"/>
            </a:endParaRPr>
          </a:p>
          <a:p>
            <a:pPr marL="285840" indent="-285480" algn="just">
              <a:lnSpc>
                <a:spcPct val="100000"/>
              </a:lnSpc>
              <a:spcBef>
                <a:spcPts val="320"/>
              </a:spcBef>
              <a:buClr>
                <a:srgbClr val="C00000"/>
              </a:buClr>
              <a:buFont typeface="Arial"/>
              <a:buChar char="•"/>
              <a:tabLst>
                <a:tab pos="534960" algn="l"/>
              </a:tabLst>
            </a:pPr>
            <a:r>
              <a:rPr lang="tr-TR" sz="2000" b="1" spc="-1" dirty="0">
                <a:solidFill>
                  <a:srgbClr val="000000"/>
                </a:solidFill>
                <a:latin typeface="Calibri" panose="020F0502020204030204" pitchFamily="34" charset="0"/>
                <a:cs typeface="Calibri" panose="020F0502020204030204" pitchFamily="34" charset="0"/>
              </a:rPr>
              <a:t>İLİMİZDE GÜMÜŞHANE, ŞİRAN, KELKİT VE KÖSE BELEDİYELERİNE AİT ATIKSU ARITMA TESİSLERİ BULUNMAKTADIR. BAKANLIĞIMIZ TARAFINDAN BU TESİSLERDEN İLGİLİ MEVZUAT GEREĞİ ŞARTLARI SAĞLAYAN GÜMÜŞHANE, ŞİRAN VE KÖSE BELEDİYELERİNE ENERJİ TEŞVİĞİ ÖDEMELERİ YAPILMAKTADIR.</a:t>
            </a:r>
          </a:p>
          <a:p>
            <a:pPr marL="285840" indent="-285480" algn="just">
              <a:lnSpc>
                <a:spcPct val="100000"/>
              </a:lnSpc>
              <a:spcBef>
                <a:spcPts val="320"/>
              </a:spcBef>
              <a:buClr>
                <a:srgbClr val="000000"/>
              </a:buClr>
              <a:buFont typeface="Arial"/>
              <a:buChar char="•"/>
              <a:tabLst>
                <a:tab pos="534960" algn="l"/>
              </a:tabLst>
            </a:pPr>
            <a:endParaRPr lang="tr-TR" sz="2000" b="1" spc="-1" dirty="0">
              <a:solidFill>
                <a:srgbClr val="000000"/>
              </a:solidFill>
              <a:latin typeface="Calibri" panose="020F0502020204030204" pitchFamily="34" charset="0"/>
              <a:cs typeface="Calibri" panose="020F0502020204030204" pitchFamily="34" charset="0"/>
            </a:endParaRPr>
          </a:p>
          <a:p>
            <a:pPr marL="285840" indent="-285480" algn="just">
              <a:lnSpc>
                <a:spcPct val="100000"/>
              </a:lnSpc>
              <a:spcBef>
                <a:spcPts val="320"/>
              </a:spcBef>
              <a:buClr>
                <a:srgbClr val="C00000"/>
              </a:buClr>
              <a:buFont typeface="Arial"/>
              <a:buChar char="•"/>
              <a:tabLst>
                <a:tab pos="534960" algn="l"/>
              </a:tabLst>
            </a:pPr>
            <a:r>
              <a:rPr lang="tr-TR" sz="2000" b="1" spc="-1" dirty="0">
                <a:solidFill>
                  <a:srgbClr val="000000"/>
                </a:solidFill>
                <a:latin typeface="Calibri" panose="020F0502020204030204" pitchFamily="34" charset="0"/>
                <a:cs typeface="Calibri" panose="020F0502020204030204" pitchFamily="34" charset="0"/>
              </a:rPr>
              <a:t>BU KAPSAMDA 2024 YILI İÇİN, GÜMÜŞHANE BELEDİYESİ’NE </a:t>
            </a:r>
            <a:r>
              <a:rPr lang="tr-TR" sz="2000" b="1" spc="-1" dirty="0">
                <a:solidFill>
                  <a:srgbClr val="FF0000"/>
                </a:solidFill>
                <a:latin typeface="Calibri" panose="020F0502020204030204" pitchFamily="34" charset="0"/>
                <a:cs typeface="Calibri" panose="020F0502020204030204" pitchFamily="34" charset="0"/>
              </a:rPr>
              <a:t>1.864.358,37 TL</a:t>
            </a:r>
            <a:r>
              <a:rPr lang="tr-TR" sz="2000" b="1" spc="-1" dirty="0">
                <a:solidFill>
                  <a:srgbClr val="000000"/>
                </a:solidFill>
                <a:latin typeface="Calibri" panose="020F0502020204030204" pitchFamily="34" charset="0"/>
                <a:cs typeface="Calibri" panose="020F0502020204030204" pitchFamily="34" charset="0"/>
              </a:rPr>
              <a:t>, ŞİRAN BELEDİYESİ’NE </a:t>
            </a:r>
            <a:r>
              <a:rPr lang="tr-TR" sz="2000" b="1" spc="-1" dirty="0">
                <a:solidFill>
                  <a:srgbClr val="FF0000"/>
                </a:solidFill>
                <a:latin typeface="Calibri" panose="020F0502020204030204" pitchFamily="34" charset="0"/>
                <a:cs typeface="Calibri" panose="020F0502020204030204" pitchFamily="34" charset="0"/>
              </a:rPr>
              <a:t>394.236,32 TL, </a:t>
            </a:r>
            <a:r>
              <a:rPr lang="tr-TR" sz="2000" b="1" spc="-1" dirty="0">
                <a:solidFill>
                  <a:srgbClr val="000000"/>
                </a:solidFill>
                <a:latin typeface="Calibri" panose="020F0502020204030204" pitchFamily="34" charset="0"/>
                <a:cs typeface="Calibri" panose="020F0502020204030204" pitchFamily="34" charset="0"/>
              </a:rPr>
              <a:t>KÖSE BELEDİYESİ’NE </a:t>
            </a:r>
            <a:r>
              <a:rPr lang="tr-TR" sz="2000" b="1" spc="-1" dirty="0">
                <a:solidFill>
                  <a:srgbClr val="FF0000"/>
                </a:solidFill>
                <a:latin typeface="Calibri" panose="020F0502020204030204" pitchFamily="34" charset="0"/>
                <a:cs typeface="Calibri" panose="020F0502020204030204" pitchFamily="34" charset="0"/>
              </a:rPr>
              <a:t>160.650,54 TL </a:t>
            </a:r>
            <a:r>
              <a:rPr lang="tr-TR" sz="2000" b="1" spc="-1" dirty="0">
                <a:solidFill>
                  <a:srgbClr val="000000"/>
                </a:solidFill>
                <a:latin typeface="Calibri" panose="020F0502020204030204" pitchFamily="34" charset="0"/>
                <a:cs typeface="Calibri" panose="020F0502020204030204" pitchFamily="34" charset="0"/>
              </a:rPr>
              <a:t>ENERJİ TEŞVİK DESTEĞİ SAĞLANMIŞTIR. 2024 YILINDA İLGİLİ BELEDİYELERE TOPLAMDA </a:t>
            </a:r>
            <a:r>
              <a:rPr lang="tr-TR" sz="2000" b="1" spc="-1" dirty="0">
                <a:solidFill>
                  <a:srgbClr val="FF0000"/>
                </a:solidFill>
                <a:latin typeface="Calibri" panose="020F0502020204030204" pitchFamily="34" charset="0"/>
                <a:cs typeface="Calibri" panose="020F0502020204030204" pitchFamily="34" charset="0"/>
              </a:rPr>
              <a:t>2.419.245,23 TL</a:t>
            </a:r>
            <a:r>
              <a:rPr lang="tr-TR" sz="2000" b="1" spc="-1" dirty="0">
                <a:solidFill>
                  <a:srgbClr val="000000"/>
                </a:solidFill>
                <a:latin typeface="Calibri" panose="020F0502020204030204" pitchFamily="34" charset="0"/>
                <a:cs typeface="Calibri" panose="020F0502020204030204" pitchFamily="34" charset="0"/>
              </a:rPr>
              <a:t> ENERJİ TEŞVİK ÖDEMESİ YAPILMIŞTIR.</a:t>
            </a:r>
          </a:p>
        </p:txBody>
      </p:sp>
      <p:sp>
        <p:nvSpPr>
          <p:cNvPr id="365" name="TextShape 2"/>
          <p:cNvSpPr txBox="1"/>
          <p:nvPr/>
        </p:nvSpPr>
        <p:spPr>
          <a:xfrm>
            <a:off x="8150400" y="236520"/>
            <a:ext cx="784800" cy="364680"/>
          </a:xfrm>
          <a:prstGeom prst="rect">
            <a:avLst/>
          </a:prstGeom>
          <a:noFill/>
          <a:ln w="0">
            <a:noFill/>
          </a:ln>
        </p:spPr>
        <p:txBody>
          <a:bodyPr anchor="ctr">
            <a:noAutofit/>
          </a:bodyPr>
          <a:lstStyle/>
          <a:p>
            <a:pPr>
              <a:lnSpc>
                <a:spcPct val="100000"/>
              </a:lnSpc>
            </a:pPr>
            <a:fld id="{07E9D96E-A64E-4E7A-80C8-D515BEF8B2C6}" type="slidenum">
              <a:rPr lang="tr-TR" sz="1400" b="0" strike="noStrike" spc="-1">
                <a:solidFill>
                  <a:srgbClr val="A79D99"/>
                </a:solidFill>
                <a:latin typeface="Calibri"/>
              </a:rPr>
              <a:t>27</a:t>
            </a:fld>
            <a:endParaRPr lang="tr-TR" sz="1400" b="0" strike="noStrike" spc="-1">
              <a:latin typeface="Times New Roman"/>
            </a:endParaRPr>
          </a:p>
        </p:txBody>
      </p:sp>
      <p:pic>
        <p:nvPicPr>
          <p:cNvPr id="5" name="Resim 5"/>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3241559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CustomShape 1"/>
          <p:cNvSpPr/>
          <p:nvPr/>
        </p:nvSpPr>
        <p:spPr>
          <a:xfrm>
            <a:off x="964800" y="1327638"/>
            <a:ext cx="7999200" cy="5413362"/>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marL="285840" indent="-285480">
              <a:lnSpc>
                <a:spcPct val="100000"/>
              </a:lnSpc>
              <a:spcBef>
                <a:spcPts val="360"/>
              </a:spcBef>
              <a:buClr>
                <a:srgbClr val="C00000"/>
              </a:buClr>
              <a:buFont typeface="Wingdings" charset="2"/>
              <a:buChar char=""/>
            </a:pPr>
            <a:endParaRPr lang="tr-TR" sz="2000" b="1" u="sng" strike="noStrike" spc="-1" dirty="0">
              <a:solidFill>
                <a:srgbClr val="C00000"/>
              </a:solidFill>
              <a:uFillTx/>
              <a:latin typeface="Calibri" panose="020F0502020204030204" pitchFamily="34" charset="0"/>
              <a:cs typeface="Calibri" panose="020F0502020204030204" pitchFamily="34" charset="0"/>
            </a:endParaRPr>
          </a:p>
          <a:p>
            <a:pPr marL="285840" indent="-285480">
              <a:lnSpc>
                <a:spcPct val="100000"/>
              </a:lnSpc>
              <a:spcBef>
                <a:spcPts val="360"/>
              </a:spcBef>
              <a:buClr>
                <a:srgbClr val="C00000"/>
              </a:buClr>
              <a:buFont typeface="Wingdings" charset="2"/>
              <a:buChar char=""/>
            </a:pPr>
            <a:r>
              <a:rPr lang="tr-TR" sz="2000" b="1" u="sng" strike="noStrike" spc="-1" dirty="0">
                <a:solidFill>
                  <a:srgbClr val="C00000"/>
                </a:solidFill>
                <a:uFillTx/>
                <a:latin typeface="Calibri" panose="020F0502020204030204" pitchFamily="34" charset="0"/>
                <a:cs typeface="Calibri" panose="020F0502020204030204" pitchFamily="34" charset="0"/>
              </a:rPr>
              <a:t>TIBBİ ATIK</a:t>
            </a:r>
            <a:endParaRPr lang="tr-TR" sz="2000" b="0" strike="noStrike" spc="-1" dirty="0">
              <a:latin typeface="Calibri" panose="020F0502020204030204" pitchFamily="34" charset="0"/>
              <a:cs typeface="Calibri" panose="020F0502020204030204" pitchFamily="34" charset="0"/>
            </a:endParaRPr>
          </a:p>
          <a:p>
            <a:pPr marL="285840" indent="-285480" algn="just">
              <a:spcBef>
                <a:spcPts val="360"/>
              </a:spcBef>
              <a:buClr>
                <a:srgbClr val="C00000"/>
              </a:buClr>
              <a:buFont typeface="Arial"/>
              <a:buChar char="•"/>
            </a:pPr>
            <a:r>
              <a:rPr lang="tr-TR" sz="2000" b="1" strike="noStrike" spc="-1" dirty="0">
                <a:solidFill>
                  <a:srgbClr val="000000"/>
                </a:solidFill>
                <a:latin typeface="Calibri" panose="020F0502020204030204" pitchFamily="34" charset="0"/>
                <a:cs typeface="Calibri" panose="020F0502020204030204" pitchFamily="34" charset="0"/>
              </a:rPr>
              <a:t>TIBBİ ATIKLARIN KONTROLÜ YÖNETMELİĞİ KAPSAMINDA; İLİMİZ GENELİNDE </a:t>
            </a:r>
            <a:r>
              <a:rPr lang="tr-TR" sz="2000" b="1" spc="-1" dirty="0">
                <a:solidFill>
                  <a:srgbClr val="000000"/>
                </a:solidFill>
                <a:latin typeface="Calibri" panose="020F0502020204030204" pitchFamily="34" charset="0"/>
                <a:cs typeface="Calibri" panose="020F0502020204030204" pitchFamily="34" charset="0"/>
              </a:rPr>
              <a:t>2025 YILINDA; </a:t>
            </a:r>
            <a:r>
              <a:rPr lang="tr-TR" sz="2000" b="1" spc="-1" dirty="0">
                <a:latin typeface="Calibri" panose="020F0502020204030204" pitchFamily="34" charset="0"/>
                <a:cs typeface="Calibri" panose="020F0502020204030204" pitchFamily="34" charset="0"/>
              </a:rPr>
              <a:t>TOPLAM</a:t>
            </a:r>
            <a:r>
              <a:rPr lang="tr-TR" sz="2000" b="1" spc="-1" dirty="0">
                <a:solidFill>
                  <a:srgbClr val="FF0000"/>
                </a:solidFill>
                <a:latin typeface="Calibri" panose="020F0502020204030204" pitchFamily="34" charset="0"/>
                <a:cs typeface="Calibri" panose="020F0502020204030204" pitchFamily="34" charset="0"/>
              </a:rPr>
              <a:t> 127.266</a:t>
            </a:r>
            <a:r>
              <a:rPr lang="tr-TR" sz="2000" b="1" spc="-1" dirty="0">
                <a:solidFill>
                  <a:srgbClr val="C84340"/>
                </a:solidFill>
                <a:latin typeface="Calibri" panose="020F0502020204030204" pitchFamily="34" charset="0"/>
                <a:cs typeface="Calibri" panose="020F0502020204030204" pitchFamily="34" charset="0"/>
              </a:rPr>
              <a:t> </a:t>
            </a:r>
            <a:r>
              <a:rPr lang="tr-TR" sz="2000" b="1" spc="-1" dirty="0">
                <a:solidFill>
                  <a:srgbClr val="FF0000"/>
                </a:solidFill>
                <a:latin typeface="Calibri" panose="020F0502020204030204" pitchFamily="34" charset="0"/>
                <a:cs typeface="Calibri" panose="020F0502020204030204" pitchFamily="34" charset="0"/>
              </a:rPr>
              <a:t>KG </a:t>
            </a:r>
            <a:r>
              <a:rPr lang="tr-TR" sz="2000" b="1" spc="-1" dirty="0">
                <a:latin typeface="Calibri" panose="020F0502020204030204" pitchFamily="34" charset="0"/>
                <a:cs typeface="Calibri" panose="020F0502020204030204" pitchFamily="34" charset="0"/>
              </a:rPr>
              <a:t>TIBBİ ATIK </a:t>
            </a:r>
            <a:r>
              <a:rPr lang="tr-TR" sz="2000" b="1" strike="noStrike" spc="-1" dirty="0">
                <a:solidFill>
                  <a:srgbClr val="000000"/>
                </a:solidFill>
                <a:latin typeface="Calibri" panose="020F0502020204030204" pitchFamily="34" charset="0"/>
                <a:cs typeface="Calibri" panose="020F0502020204030204" pitchFamily="34" charset="0"/>
              </a:rPr>
              <a:t>İLGİLİ LİSANSLI FİRMA </a:t>
            </a:r>
            <a:r>
              <a:rPr lang="tr-TR" sz="2000" b="1" spc="-1" dirty="0">
                <a:solidFill>
                  <a:srgbClr val="000000"/>
                </a:solidFill>
                <a:latin typeface="Calibri" panose="020F0502020204030204" pitchFamily="34" charset="0"/>
                <a:cs typeface="Calibri" panose="020F0502020204030204" pitchFamily="34" charset="0"/>
              </a:rPr>
              <a:t>TARAFINDAN TOPLANARAK ERZİNCAN İLİNDE BULUNAN TIBBİ ATIK STERİLİZASYON TESİSİNDE </a:t>
            </a:r>
            <a:r>
              <a:rPr lang="tr-TR" sz="2000" b="1" strike="noStrike" spc="-1" dirty="0">
                <a:solidFill>
                  <a:srgbClr val="000000"/>
                </a:solidFill>
                <a:latin typeface="Calibri" panose="020F0502020204030204" pitchFamily="34" charset="0"/>
                <a:cs typeface="Calibri" panose="020F0502020204030204" pitchFamily="34" charset="0"/>
              </a:rPr>
              <a:t>BERTARAF EDİLMİŞTİR.</a:t>
            </a:r>
            <a:endParaRPr lang="tr-TR" sz="2000" b="0" strike="noStrike" spc="-1" dirty="0">
              <a:latin typeface="Calibri" panose="020F0502020204030204" pitchFamily="34" charset="0"/>
              <a:cs typeface="Calibri" panose="020F0502020204030204" pitchFamily="34" charset="0"/>
            </a:endParaRPr>
          </a:p>
          <a:p>
            <a:pPr marL="285840" indent="-285480">
              <a:lnSpc>
                <a:spcPct val="100000"/>
              </a:lnSpc>
              <a:spcBef>
                <a:spcPts val="360"/>
              </a:spcBef>
              <a:buClr>
                <a:srgbClr val="C00000"/>
              </a:buClr>
              <a:buFont typeface="Wingdings" charset="2"/>
              <a:buChar char=""/>
            </a:pPr>
            <a:endParaRPr lang="tr-TR" sz="1000" b="1" u="sng" strike="noStrike" spc="-1" dirty="0">
              <a:solidFill>
                <a:srgbClr val="C00000"/>
              </a:solidFill>
              <a:uFillTx/>
              <a:latin typeface="Calibri" panose="020F0502020204030204" pitchFamily="34" charset="0"/>
              <a:cs typeface="Calibri" panose="020F0502020204030204" pitchFamily="34" charset="0"/>
            </a:endParaRPr>
          </a:p>
          <a:p>
            <a:pPr marL="285840" indent="-285480">
              <a:lnSpc>
                <a:spcPct val="100000"/>
              </a:lnSpc>
              <a:spcBef>
                <a:spcPts val="360"/>
              </a:spcBef>
              <a:buClr>
                <a:srgbClr val="C00000"/>
              </a:buClr>
              <a:buFont typeface="Wingdings" charset="2"/>
              <a:buChar char=""/>
            </a:pPr>
            <a:r>
              <a:rPr lang="tr-TR" sz="2000" b="1" u="sng" strike="noStrike" spc="-1" dirty="0">
                <a:solidFill>
                  <a:srgbClr val="C00000"/>
                </a:solidFill>
                <a:uFillTx/>
                <a:latin typeface="Calibri" panose="020F0502020204030204" pitchFamily="34" charset="0"/>
                <a:cs typeface="Calibri" panose="020F0502020204030204" pitchFamily="34" charset="0"/>
              </a:rPr>
              <a:t>BİTKİSEL ATIK YAĞ</a:t>
            </a:r>
            <a:endParaRPr lang="tr-TR" sz="2000" b="0" strike="noStrike" spc="-1" dirty="0">
              <a:latin typeface="Calibri" panose="020F0502020204030204" pitchFamily="34" charset="0"/>
              <a:cs typeface="Calibri" panose="020F0502020204030204" pitchFamily="34" charset="0"/>
            </a:endParaRPr>
          </a:p>
          <a:p>
            <a:pPr marL="285840" indent="-285480" algn="just">
              <a:lnSpc>
                <a:spcPct val="100000"/>
              </a:lnSpc>
              <a:spcBef>
                <a:spcPts val="360"/>
              </a:spcBef>
              <a:buClr>
                <a:srgbClr val="C00000"/>
              </a:buClr>
              <a:buFont typeface="Arial"/>
              <a:buChar char="•"/>
            </a:pPr>
            <a:r>
              <a:rPr lang="tr-TR" sz="2000" b="1" strike="noStrike" spc="-1" dirty="0">
                <a:solidFill>
                  <a:srgbClr val="000000"/>
                </a:solidFill>
                <a:latin typeface="Calibri" panose="020F0502020204030204" pitchFamily="34" charset="0"/>
                <a:cs typeface="Calibri" panose="020F0502020204030204" pitchFamily="34" charset="0"/>
              </a:rPr>
              <a:t>BİTKİSEL ATIK YAĞ OLUŞTURAN TESİSLERDEN LİSANSLI FİRMALARCA </a:t>
            </a:r>
            <a:r>
              <a:rPr lang="tr-TR" sz="2000" b="1" spc="-1" dirty="0">
                <a:solidFill>
                  <a:srgbClr val="000000"/>
                </a:solidFill>
                <a:latin typeface="Calibri" panose="020F0502020204030204" pitchFamily="34" charset="0"/>
                <a:cs typeface="Calibri" panose="020F0502020204030204" pitchFamily="34" charset="0"/>
              </a:rPr>
              <a:t>2025 YILINDA; </a:t>
            </a:r>
            <a:r>
              <a:rPr lang="tr-TR" sz="2000" b="1" spc="-1" dirty="0">
                <a:latin typeface="Calibri" panose="020F0502020204030204" pitchFamily="34" charset="0"/>
                <a:cs typeface="Calibri" panose="020F0502020204030204" pitchFamily="34" charset="0"/>
              </a:rPr>
              <a:t>TOPLAM</a:t>
            </a:r>
            <a:r>
              <a:rPr lang="tr-TR" sz="2000" b="1" spc="-1" dirty="0">
                <a:solidFill>
                  <a:srgbClr val="FF0000"/>
                </a:solidFill>
                <a:latin typeface="Calibri" panose="020F0502020204030204" pitchFamily="34" charset="0"/>
                <a:cs typeface="Calibri" panose="020F0502020204030204" pitchFamily="34" charset="0"/>
              </a:rPr>
              <a:t> 5.190 LT</a:t>
            </a:r>
            <a:r>
              <a:rPr lang="tr-TR" sz="2000" b="1" strike="noStrike" spc="-1" dirty="0">
                <a:solidFill>
                  <a:srgbClr val="FF0000"/>
                </a:solidFill>
                <a:latin typeface="Calibri" panose="020F0502020204030204" pitchFamily="34" charset="0"/>
                <a:cs typeface="Calibri" panose="020F0502020204030204" pitchFamily="34" charset="0"/>
              </a:rPr>
              <a:t> </a:t>
            </a:r>
            <a:r>
              <a:rPr lang="tr-TR" sz="2000" b="1" strike="noStrike" spc="-1" dirty="0">
                <a:latin typeface="Calibri" panose="020F0502020204030204" pitchFamily="34" charset="0"/>
                <a:cs typeface="Calibri" panose="020F0502020204030204" pitchFamily="34" charset="0"/>
              </a:rPr>
              <a:t>BİTKİSEL ATIK YAĞ TOPLANMIŞTIR</a:t>
            </a:r>
            <a:r>
              <a:rPr lang="tr-TR" sz="2000" b="1" strike="noStrike" spc="-1" dirty="0">
                <a:solidFill>
                  <a:srgbClr val="000000"/>
                </a:solidFill>
                <a:latin typeface="Calibri" panose="020F0502020204030204" pitchFamily="34" charset="0"/>
                <a:cs typeface="Calibri" panose="020F0502020204030204" pitchFamily="34" charset="0"/>
              </a:rPr>
              <a:t>. </a:t>
            </a:r>
          </a:p>
          <a:p>
            <a:pPr marL="285840" indent="-285480" algn="just">
              <a:lnSpc>
                <a:spcPct val="100000"/>
              </a:lnSpc>
              <a:spcBef>
                <a:spcPts val="360"/>
              </a:spcBef>
              <a:buClr>
                <a:srgbClr val="C00000"/>
              </a:buClr>
              <a:buFont typeface="Arial"/>
              <a:buChar char="•"/>
            </a:pPr>
            <a:endParaRPr lang="tr-TR" sz="1000" b="1" spc="-1" dirty="0">
              <a:solidFill>
                <a:srgbClr val="000000"/>
              </a:solidFill>
              <a:latin typeface="Calibri" panose="020F0502020204030204" pitchFamily="34" charset="0"/>
              <a:cs typeface="Calibri" panose="020F0502020204030204" pitchFamily="34" charset="0"/>
            </a:endParaRPr>
          </a:p>
          <a:p>
            <a:pPr marL="285840" lvl="0" indent="-285480">
              <a:spcBef>
                <a:spcPts val="360"/>
              </a:spcBef>
              <a:buClr>
                <a:srgbClr val="C00000"/>
              </a:buClr>
              <a:buFont typeface="Wingdings" charset="2"/>
              <a:buChar char=""/>
            </a:pPr>
            <a:r>
              <a:rPr lang="tr-TR" sz="2000" b="1" u="sng" spc="-1" dirty="0">
                <a:solidFill>
                  <a:srgbClr val="C00000"/>
                </a:solidFill>
                <a:latin typeface="Calibri" panose="020F0502020204030204" pitchFamily="34" charset="0"/>
                <a:cs typeface="Calibri" panose="020F0502020204030204" pitchFamily="34" charset="0"/>
              </a:rPr>
              <a:t>ATIK MADENİ YAĞ</a:t>
            </a:r>
            <a:endParaRPr lang="tr-TR" sz="2000" spc="-1" dirty="0">
              <a:solidFill>
                <a:prstClr val="black"/>
              </a:solidFill>
              <a:latin typeface="Calibri" panose="020F0502020204030204" pitchFamily="34" charset="0"/>
              <a:cs typeface="Calibri" panose="020F0502020204030204" pitchFamily="34" charset="0"/>
            </a:endParaRPr>
          </a:p>
          <a:p>
            <a:pPr marL="285840" lvl="0" indent="-285480" algn="just">
              <a:spcBef>
                <a:spcPts val="360"/>
              </a:spcBef>
              <a:buClr>
                <a:srgbClr val="C00000"/>
              </a:buClr>
              <a:buFont typeface="Arial"/>
              <a:buChar char="•"/>
            </a:pPr>
            <a:r>
              <a:rPr lang="tr-TR" sz="2000" b="1" spc="-1" dirty="0">
                <a:solidFill>
                  <a:srgbClr val="000000"/>
                </a:solidFill>
                <a:latin typeface="Calibri" panose="020F0502020204030204" pitchFamily="34" charset="0"/>
                <a:cs typeface="Calibri" panose="020F0502020204030204" pitchFamily="34" charset="0"/>
              </a:rPr>
              <a:t>ATIK MADENİ YAĞ OLUŞTURAN TESİSLERDEN LİSANSLI FİRMALARCA 2025 YILINDA; </a:t>
            </a:r>
            <a:r>
              <a:rPr lang="tr-TR" sz="2000" b="1" spc="-1" dirty="0">
                <a:solidFill>
                  <a:prstClr val="black"/>
                </a:solidFill>
                <a:latin typeface="Calibri" panose="020F0502020204030204" pitchFamily="34" charset="0"/>
                <a:cs typeface="Calibri" panose="020F0502020204030204" pitchFamily="34" charset="0"/>
              </a:rPr>
              <a:t>TOPLAM</a:t>
            </a:r>
            <a:r>
              <a:rPr lang="tr-TR" sz="2000" b="1" spc="-1" dirty="0">
                <a:solidFill>
                  <a:srgbClr val="FF0000"/>
                </a:solidFill>
                <a:latin typeface="Calibri" panose="020F0502020204030204" pitchFamily="34" charset="0"/>
                <a:cs typeface="Calibri" panose="020F0502020204030204" pitchFamily="34" charset="0"/>
              </a:rPr>
              <a:t> 14.183 KG </a:t>
            </a:r>
            <a:r>
              <a:rPr lang="tr-TR" sz="2000" b="1" spc="-1" dirty="0">
                <a:solidFill>
                  <a:prstClr val="black"/>
                </a:solidFill>
                <a:latin typeface="Calibri" panose="020F0502020204030204" pitchFamily="34" charset="0"/>
                <a:cs typeface="Calibri" panose="020F0502020204030204" pitchFamily="34" charset="0"/>
              </a:rPr>
              <a:t>ATIK MADENİ YAĞ TOPLANMIŞTIR</a:t>
            </a:r>
            <a:r>
              <a:rPr lang="tr-TR" sz="2000" b="1" spc="-1" dirty="0">
                <a:solidFill>
                  <a:srgbClr val="000000"/>
                </a:solidFill>
                <a:latin typeface="Calibri" panose="020F0502020204030204" pitchFamily="34" charset="0"/>
                <a:cs typeface="Calibri" panose="020F0502020204030204" pitchFamily="34" charset="0"/>
              </a:rPr>
              <a:t>. </a:t>
            </a:r>
          </a:p>
          <a:p>
            <a:pPr marL="285840" indent="-285480" algn="just">
              <a:lnSpc>
                <a:spcPct val="100000"/>
              </a:lnSpc>
              <a:spcBef>
                <a:spcPts val="360"/>
              </a:spcBef>
              <a:buClr>
                <a:srgbClr val="C00000"/>
              </a:buClr>
              <a:buFont typeface="Arial"/>
              <a:buChar char="•"/>
            </a:pPr>
            <a:endParaRPr lang="tr-TR" sz="1000" b="1" spc="-1" dirty="0">
              <a:solidFill>
                <a:srgbClr val="000000"/>
              </a:solidFill>
              <a:latin typeface="Calibri" panose="020F0502020204030204" pitchFamily="34" charset="0"/>
              <a:cs typeface="Calibri" panose="020F0502020204030204" pitchFamily="34" charset="0"/>
            </a:endParaRPr>
          </a:p>
          <a:p>
            <a:pPr marL="360">
              <a:lnSpc>
                <a:spcPct val="100000"/>
              </a:lnSpc>
              <a:spcBef>
                <a:spcPts val="360"/>
              </a:spcBef>
              <a:buClr>
                <a:srgbClr val="C00000"/>
              </a:buClr>
            </a:pPr>
            <a:endParaRPr lang="tr-TR" sz="2000" b="1" u="sng" spc="-1" dirty="0">
              <a:solidFill>
                <a:srgbClr val="C00000"/>
              </a:solidFill>
              <a:latin typeface="Calibri" panose="020F0502020204030204" pitchFamily="34" charset="0"/>
              <a:cs typeface="Calibri" panose="020F0502020204030204" pitchFamily="34" charset="0"/>
            </a:endParaRPr>
          </a:p>
        </p:txBody>
      </p:sp>
      <p:sp>
        <p:nvSpPr>
          <p:cNvPr id="368" name="TextShape 2"/>
          <p:cNvSpPr txBox="1"/>
          <p:nvPr/>
        </p:nvSpPr>
        <p:spPr>
          <a:xfrm>
            <a:off x="8150400" y="236520"/>
            <a:ext cx="784800" cy="364680"/>
          </a:xfrm>
          <a:prstGeom prst="rect">
            <a:avLst/>
          </a:prstGeom>
          <a:noFill/>
          <a:ln w="0">
            <a:noFill/>
          </a:ln>
        </p:spPr>
        <p:txBody>
          <a:bodyPr anchor="ctr">
            <a:noAutofit/>
          </a:bodyPr>
          <a:lstStyle/>
          <a:p>
            <a:pPr>
              <a:lnSpc>
                <a:spcPct val="100000"/>
              </a:lnSpc>
            </a:pPr>
            <a:fld id="{349CE713-C805-40EC-8851-EE6D09C6A590}" type="slidenum">
              <a:rPr lang="tr-TR" sz="1400" b="0" strike="noStrike" spc="-1">
                <a:solidFill>
                  <a:srgbClr val="A79D99"/>
                </a:solidFill>
                <a:latin typeface="Calibri"/>
              </a:rPr>
              <a:t>28</a:t>
            </a:fld>
            <a:endParaRPr lang="tr-TR" sz="1400" b="0" strike="noStrike" spc="-1">
              <a:latin typeface="Times New Roman"/>
            </a:endParaRPr>
          </a:p>
        </p:txBody>
      </p:sp>
      <p:pic>
        <p:nvPicPr>
          <p:cNvPr id="6" name="Resim 5">
            <a:extLst>
              <a:ext uri="{FF2B5EF4-FFF2-40B4-BE49-F238E27FC236}">
                <a16:creationId xmlns:a16="http://schemas.microsoft.com/office/drawing/2014/main" id="{0D67BCB4-9DAA-45F5-91E4-BE75D1284AE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457789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964800" y="1318846"/>
            <a:ext cx="7624080" cy="5206154"/>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marL="285840" indent="-285480">
              <a:lnSpc>
                <a:spcPct val="100000"/>
              </a:lnSpc>
              <a:spcBef>
                <a:spcPts val="360"/>
              </a:spcBef>
              <a:buClr>
                <a:srgbClr val="C00000"/>
              </a:buClr>
              <a:buFont typeface="Wingdings" charset="2"/>
              <a:buChar char=""/>
            </a:pPr>
            <a:r>
              <a:rPr lang="tr-TR" sz="2000" b="1" u="sng" strike="noStrike" spc="-1" dirty="0">
                <a:solidFill>
                  <a:srgbClr val="C00000"/>
                </a:solidFill>
                <a:uFillTx/>
                <a:latin typeface="Calibri" panose="020F0502020204030204" pitchFamily="34" charset="0"/>
                <a:cs typeface="Calibri" panose="020F0502020204030204" pitchFamily="34" charset="0"/>
              </a:rPr>
              <a:t>SIFIR ATIK</a:t>
            </a:r>
            <a:endParaRPr lang="tr-TR" sz="2000" b="0" strike="noStrike" spc="-1" dirty="0">
              <a:latin typeface="Calibri" panose="020F0502020204030204" pitchFamily="34" charset="0"/>
              <a:cs typeface="Calibri" panose="020F0502020204030204" pitchFamily="34" charset="0"/>
            </a:endParaRPr>
          </a:p>
          <a:p>
            <a:pPr marL="285840" indent="-285480" algn="just">
              <a:lnSpc>
                <a:spcPct val="100000"/>
              </a:lnSpc>
              <a:spcBef>
                <a:spcPts val="360"/>
              </a:spcBef>
              <a:buClr>
                <a:srgbClr val="C00000"/>
              </a:buClr>
              <a:buFont typeface="Arial"/>
              <a:buChar char="•"/>
            </a:pPr>
            <a:r>
              <a:rPr lang="tr-TR" sz="2000" b="1" strike="noStrike" spc="-1" dirty="0">
                <a:solidFill>
                  <a:srgbClr val="000000"/>
                </a:solidFill>
                <a:latin typeface="Calibri" panose="020F0502020204030204" pitchFamily="34" charset="0"/>
                <a:cs typeface="Calibri" panose="020F0502020204030204" pitchFamily="34" charset="0"/>
              </a:rPr>
              <a:t>İL MÜDÜRLÜĞÜMÜZCE, SIFIR ATIK YÖNETMELİĞİ KAPSAMINDA İL GENELİNDE </a:t>
            </a:r>
            <a:r>
              <a:rPr lang="tr-TR" sz="2000" b="1" spc="-1" dirty="0">
                <a:latin typeface="Calibri" panose="020F0502020204030204" pitchFamily="34" charset="0"/>
                <a:cs typeface="Calibri" panose="020F0502020204030204" pitchFamily="34" charset="0"/>
              </a:rPr>
              <a:t>TOPLAM </a:t>
            </a:r>
            <a:r>
              <a:rPr lang="tr-TR" sz="2000" b="1" spc="-1" dirty="0">
                <a:solidFill>
                  <a:srgbClr val="FF0000"/>
                </a:solidFill>
                <a:latin typeface="Calibri" panose="020F0502020204030204" pitchFamily="34" charset="0"/>
                <a:cs typeface="Calibri" panose="020F0502020204030204" pitchFamily="34" charset="0"/>
              </a:rPr>
              <a:t>310 </a:t>
            </a:r>
            <a:r>
              <a:rPr lang="tr-TR" sz="2000" b="1" spc="-1" dirty="0">
                <a:latin typeface="Calibri" panose="020F0502020204030204" pitchFamily="34" charset="0"/>
                <a:cs typeface="Calibri" panose="020F0502020204030204" pitchFamily="34" charset="0"/>
              </a:rPr>
              <a:t>ADET KURUM/KURULUŞ/İŞLETME</a:t>
            </a:r>
            <a:r>
              <a:rPr lang="tr-TR" sz="2000" b="1" spc="-1" dirty="0">
                <a:solidFill>
                  <a:srgbClr val="FF0000"/>
                </a:solidFill>
                <a:latin typeface="Calibri" panose="020F0502020204030204" pitchFamily="34" charset="0"/>
                <a:cs typeface="Calibri" panose="020F0502020204030204" pitchFamily="34" charset="0"/>
              </a:rPr>
              <a:t> </a:t>
            </a:r>
            <a:r>
              <a:rPr lang="tr-TR" sz="2000" b="1" spc="-1" dirty="0">
                <a:latin typeface="Calibri" panose="020F0502020204030204" pitchFamily="34" charset="0"/>
                <a:cs typeface="Calibri" panose="020F0502020204030204" pitchFamily="34" charset="0"/>
              </a:rPr>
              <a:t>SIFIR ATIK SİSTEMİNE GEÇMİŞ VE SIFIR ATIK BELGESİ VERİLMİŞTİR.</a:t>
            </a:r>
          </a:p>
          <a:p>
            <a:pPr marL="285840" indent="-285480" algn="just">
              <a:lnSpc>
                <a:spcPct val="100000"/>
              </a:lnSpc>
              <a:spcBef>
                <a:spcPts val="360"/>
              </a:spcBef>
              <a:buClr>
                <a:srgbClr val="000000"/>
              </a:buClr>
              <a:buFont typeface="Arial"/>
              <a:buChar char="•"/>
            </a:pPr>
            <a:endParaRPr lang="tr-TR" sz="2000" b="1" spc="-1" dirty="0">
              <a:solidFill>
                <a:srgbClr val="FF0000"/>
              </a:solidFill>
              <a:latin typeface="Calibri" panose="020F0502020204030204" pitchFamily="34" charset="0"/>
              <a:cs typeface="Calibri" panose="020F0502020204030204" pitchFamily="34" charset="0"/>
            </a:endParaRPr>
          </a:p>
          <a:p>
            <a:pPr marL="285840" indent="-285480" algn="just">
              <a:lnSpc>
                <a:spcPct val="100000"/>
              </a:lnSpc>
              <a:spcBef>
                <a:spcPts val="360"/>
              </a:spcBef>
              <a:buClr>
                <a:srgbClr val="C00000"/>
              </a:buClr>
              <a:buFont typeface="Arial"/>
              <a:buChar char="•"/>
            </a:pPr>
            <a:r>
              <a:rPr lang="tr-TR" sz="2000" b="1" spc="-1" dirty="0">
                <a:latin typeface="Calibri" panose="020F0502020204030204" pitchFamily="34" charset="0"/>
                <a:cs typeface="Calibri" panose="020F0502020204030204" pitchFamily="34" charset="0"/>
              </a:rPr>
              <a:t>2025 YILI İÇERİSİNDE; TOPLAM </a:t>
            </a:r>
            <a:r>
              <a:rPr lang="tr-TR" sz="2000" b="1" spc="-1" dirty="0">
                <a:solidFill>
                  <a:srgbClr val="FF0000"/>
                </a:solidFill>
                <a:latin typeface="Calibri" panose="020F0502020204030204" pitchFamily="34" charset="0"/>
                <a:cs typeface="Calibri" panose="020F0502020204030204" pitchFamily="34" charset="0"/>
              </a:rPr>
              <a:t>39 </a:t>
            </a:r>
            <a:r>
              <a:rPr lang="tr-TR" sz="2000" b="1" spc="-1" dirty="0">
                <a:latin typeface="Calibri" panose="020F0502020204030204" pitchFamily="34" charset="0"/>
                <a:cs typeface="Calibri" panose="020F0502020204030204" pitchFamily="34" charset="0"/>
              </a:rPr>
              <a:t>ADET SIFIR ATIK BELGESİ VERİLMİŞTİR.</a:t>
            </a:r>
            <a:endParaRPr lang="tr-TR" sz="2000" b="0" strike="noStrike" spc="-1" dirty="0">
              <a:latin typeface="Calibri" panose="020F0502020204030204" pitchFamily="34" charset="0"/>
              <a:cs typeface="Calibri" panose="020F0502020204030204" pitchFamily="34" charset="0"/>
            </a:endParaRPr>
          </a:p>
          <a:p>
            <a:pPr algn="just">
              <a:lnSpc>
                <a:spcPct val="100000"/>
              </a:lnSpc>
              <a:spcBef>
                <a:spcPts val="360"/>
              </a:spcBef>
            </a:pPr>
            <a:endParaRPr lang="tr-TR" sz="1800" b="0" strike="noStrike" spc="-1" dirty="0">
              <a:latin typeface="Arial"/>
            </a:endParaRPr>
          </a:p>
          <a:p>
            <a:pPr algn="just">
              <a:lnSpc>
                <a:spcPct val="100000"/>
              </a:lnSpc>
              <a:spcBef>
                <a:spcPts val="360"/>
              </a:spcBef>
            </a:pPr>
            <a:endParaRPr lang="tr-TR" sz="1800" b="0" strike="noStrike" spc="-1" dirty="0">
              <a:latin typeface="Arial"/>
            </a:endParaRPr>
          </a:p>
        </p:txBody>
      </p:sp>
      <p:pic>
        <p:nvPicPr>
          <p:cNvPr id="371" name="Resim 3"/>
          <p:cNvPicPr/>
          <p:nvPr/>
        </p:nvPicPr>
        <p:blipFill>
          <a:blip r:embed="rId3" cstate="print">
            <a:extLst>
              <a:ext uri="{28A0092B-C50C-407E-A947-70E740481C1C}">
                <a14:useLocalDpi xmlns:a14="http://schemas.microsoft.com/office/drawing/2010/main" val="0"/>
              </a:ext>
            </a:extLst>
          </a:blip>
          <a:stretch>
            <a:fillRect/>
          </a:stretch>
        </p:blipFill>
        <p:spPr>
          <a:xfrm>
            <a:off x="1459893" y="4182854"/>
            <a:ext cx="3078000" cy="205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73" name="TextShape 2"/>
          <p:cNvSpPr txBox="1"/>
          <p:nvPr/>
        </p:nvSpPr>
        <p:spPr>
          <a:xfrm>
            <a:off x="8150400" y="236520"/>
            <a:ext cx="784800" cy="364680"/>
          </a:xfrm>
          <a:prstGeom prst="rect">
            <a:avLst/>
          </a:prstGeom>
          <a:noFill/>
          <a:ln w="0">
            <a:noFill/>
          </a:ln>
        </p:spPr>
        <p:txBody>
          <a:bodyPr anchor="ctr">
            <a:noAutofit/>
          </a:bodyPr>
          <a:lstStyle/>
          <a:p>
            <a:pPr>
              <a:lnSpc>
                <a:spcPct val="100000"/>
              </a:lnSpc>
            </a:pPr>
            <a:fld id="{E4F358FF-A27A-424E-A368-8F6AA7914416}" type="slidenum">
              <a:rPr lang="tr-TR" sz="1400" b="0" strike="noStrike" spc="-1">
                <a:solidFill>
                  <a:srgbClr val="A79D99"/>
                </a:solidFill>
                <a:latin typeface="Calibri"/>
              </a:rPr>
              <a:t>29</a:t>
            </a:fld>
            <a:endParaRPr lang="tr-TR" sz="1400" b="0" strike="noStrike" spc="-1">
              <a:latin typeface="Times New Roman"/>
            </a:endParaRPr>
          </a:p>
        </p:txBody>
      </p:sp>
      <p:pic>
        <p:nvPicPr>
          <p:cNvPr id="6" name="Resim 5"/>
          <p:cNvPicPr/>
          <p:nvPr/>
        </p:nvPicPr>
        <p:blipFill>
          <a:blip r:embed="rId4"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pic>
        <p:nvPicPr>
          <p:cNvPr id="2" name="Resim 1"/>
          <p:cNvPicPr>
            <a:picLocks noChangeAspect="1"/>
          </p:cNvPicPr>
          <p:nvPr/>
        </p:nvPicPr>
        <p:blipFill rotWithShape="1">
          <a:blip r:embed="rId5">
            <a:extLst>
              <a:ext uri="{28A0092B-C50C-407E-A947-70E740481C1C}">
                <a14:useLocalDpi xmlns:a14="http://schemas.microsoft.com/office/drawing/2010/main" val="0"/>
              </a:ext>
            </a:extLst>
          </a:blip>
          <a:srcRect l="19092" t="15727" r="18285" b="8433"/>
          <a:stretch/>
        </p:blipFill>
        <p:spPr>
          <a:xfrm>
            <a:off x="5032986" y="4182854"/>
            <a:ext cx="3138855" cy="205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1512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1522855" y="2060903"/>
            <a:ext cx="6627545" cy="4531652"/>
          </a:xfrm>
          <a:prstGeom prst="rect">
            <a:avLst/>
          </a:prstGeom>
          <a:solidFill>
            <a:srgbClr val="FFFFFF"/>
          </a:solidFill>
          <a:ln w="15840">
            <a:solidFill>
              <a:srgbClr val="FF7605"/>
            </a:solidFill>
            <a:round/>
          </a:ln>
        </p:spPr>
        <p:txBody>
          <a:bodyPr anchor="b">
            <a:noAutofit/>
          </a:bodyPr>
          <a:lstStyle/>
          <a:p>
            <a:pPr>
              <a:lnSpc>
                <a:spcPct val="150000"/>
              </a:lnSpc>
              <a:tabLst>
                <a:tab pos="5913360" algn="l"/>
                <a:tab pos="6103800" algn="l"/>
                <a:tab pos="6543720" algn="l"/>
                <a:tab pos="6721560" algn="l"/>
              </a:tabLst>
            </a:pPr>
            <a:br>
              <a:rPr dirty="0"/>
            </a:br>
            <a:br>
              <a:rPr dirty="0"/>
            </a:br>
            <a:br>
              <a:rPr dirty="0"/>
            </a:br>
            <a:br>
              <a:rPr dirty="0"/>
            </a:br>
            <a:br>
              <a:rPr dirty="0"/>
            </a:br>
            <a:br>
              <a:rPr dirty="0"/>
            </a:br>
            <a:br>
              <a:rPr dirty="0"/>
            </a:br>
            <a:br>
              <a:rPr dirty="0"/>
            </a:br>
            <a:br>
              <a:rPr dirty="0"/>
            </a:br>
            <a:br>
              <a:rPr dirty="0"/>
            </a:br>
            <a:br>
              <a:rPr dirty="0"/>
            </a:br>
            <a:br>
              <a:rPr dirty="0"/>
            </a:br>
            <a:r>
              <a:rPr lang="tr-TR" sz="1800" b="0" strike="noStrike" spc="-1" dirty="0">
                <a:solidFill>
                  <a:srgbClr val="000000"/>
                </a:solidFill>
                <a:latin typeface="Arial"/>
              </a:rPr>
              <a:t>Müdür	: 1</a:t>
            </a:r>
            <a:br>
              <a:rPr dirty="0"/>
            </a:br>
            <a:r>
              <a:rPr lang="tr-TR" sz="1800" b="0" strike="noStrike" spc="-1" dirty="0">
                <a:solidFill>
                  <a:srgbClr val="000000"/>
                </a:solidFill>
                <a:latin typeface="Arial"/>
              </a:rPr>
              <a:t>Müdür Yardımcısı	: 1</a:t>
            </a:r>
            <a:br>
              <a:rPr dirty="0"/>
            </a:br>
            <a:r>
              <a:rPr lang="tr-TR" sz="1800" b="0" strike="noStrike" spc="-1" dirty="0">
                <a:solidFill>
                  <a:srgbClr val="000000"/>
                </a:solidFill>
                <a:latin typeface="Arial"/>
              </a:rPr>
              <a:t>Milli Emlak Müdürü	: 1</a:t>
            </a:r>
            <a:br>
              <a:rPr dirty="0"/>
            </a:br>
            <a:r>
              <a:rPr lang="tr-TR" sz="1800" b="0" strike="noStrike" spc="-1" dirty="0">
                <a:solidFill>
                  <a:srgbClr val="000000"/>
                </a:solidFill>
                <a:latin typeface="Arial"/>
              </a:rPr>
              <a:t>İmar ve Planlama Şube Müdürlüğü	: 1</a:t>
            </a:r>
            <a:br>
              <a:rPr dirty="0"/>
            </a:br>
            <a:r>
              <a:rPr lang="tr-TR" sz="1800" b="0" strike="noStrike" spc="-1" dirty="0">
                <a:solidFill>
                  <a:srgbClr val="000000"/>
                </a:solidFill>
                <a:latin typeface="Arial"/>
              </a:rPr>
              <a:t>Proje ve Yapım Şube Müdürlüğü                                         : 1</a:t>
            </a:r>
            <a:br>
              <a:rPr dirty="0"/>
            </a:br>
            <a:r>
              <a:rPr lang="tr-TR" sz="1800" b="0" strike="noStrike" spc="-1" dirty="0">
                <a:solidFill>
                  <a:srgbClr val="000000"/>
                </a:solidFill>
                <a:latin typeface="Arial"/>
              </a:rPr>
              <a:t>Yapı Denetimi ve Yapı Malzemeleri Şube Müdürlüğü          : 1</a:t>
            </a:r>
            <a:br>
              <a:rPr dirty="0"/>
            </a:br>
            <a:r>
              <a:rPr lang="tr-TR" sz="1800" b="0" strike="noStrike" spc="-1" dirty="0">
                <a:solidFill>
                  <a:srgbClr val="000000"/>
                </a:solidFill>
                <a:latin typeface="Arial"/>
              </a:rPr>
              <a:t>Çevre Yönetimi ve Denetimi Şube Müdürlüğü	: 1</a:t>
            </a:r>
            <a:br>
              <a:rPr dirty="0"/>
            </a:br>
            <a:r>
              <a:rPr lang="tr-TR" sz="1800" b="0" strike="noStrike" spc="-1" dirty="0">
                <a:solidFill>
                  <a:srgbClr val="000000"/>
                </a:solidFill>
                <a:latin typeface="Arial"/>
              </a:rPr>
              <a:t>ÇED ve Çevre İzinleri Şube Müdürlüğü  	: 1</a:t>
            </a:r>
            <a:br>
              <a:rPr dirty="0"/>
            </a:br>
            <a:r>
              <a:rPr lang="tr-TR" dirty="0"/>
              <a:t>Yerel Yönetimler Şube Müdürlüğü                                        </a:t>
            </a:r>
            <a:r>
              <a:rPr lang="tr-TR" sz="1800" b="0" strike="noStrike" spc="-1" dirty="0">
                <a:solidFill>
                  <a:srgbClr val="000000"/>
                </a:solidFill>
                <a:latin typeface="Arial"/>
              </a:rPr>
              <a:t>: 1</a:t>
            </a:r>
            <a:br>
              <a:rPr dirty="0"/>
            </a:br>
            <a:r>
              <a:rPr lang="tr-TR" sz="1800" b="0" strike="noStrike" spc="-1" dirty="0">
                <a:solidFill>
                  <a:srgbClr val="000000"/>
                </a:solidFill>
                <a:latin typeface="Arial"/>
              </a:rPr>
              <a:t>Bilgi Teknolojileri, İnsan Kay. ve Destek </a:t>
            </a:r>
            <a:r>
              <a:rPr lang="tr-TR" sz="1800" b="0" strike="noStrike" spc="-1" dirty="0" err="1">
                <a:solidFill>
                  <a:srgbClr val="000000"/>
                </a:solidFill>
                <a:latin typeface="Arial"/>
              </a:rPr>
              <a:t>Hiz</a:t>
            </a:r>
            <a:r>
              <a:rPr lang="tr-TR" sz="1800" b="0" strike="noStrike" spc="-1" dirty="0">
                <a:solidFill>
                  <a:srgbClr val="000000"/>
                </a:solidFill>
                <a:latin typeface="Arial"/>
              </a:rPr>
              <a:t>. Şube </a:t>
            </a:r>
            <a:r>
              <a:rPr lang="tr-TR" sz="1800" b="0" strike="noStrike" spc="-1" dirty="0" err="1">
                <a:solidFill>
                  <a:srgbClr val="000000"/>
                </a:solidFill>
                <a:latin typeface="Arial"/>
              </a:rPr>
              <a:t>Müd</a:t>
            </a:r>
            <a:r>
              <a:rPr lang="tr-TR" sz="1800" b="0" strike="noStrike" spc="-1" dirty="0">
                <a:solidFill>
                  <a:srgbClr val="000000"/>
                </a:solidFill>
                <a:latin typeface="Arial"/>
              </a:rPr>
              <a:t>. 	: 1</a:t>
            </a:r>
            <a:br>
              <a:rPr dirty="0"/>
            </a:br>
            <a:r>
              <a:rPr lang="tr-TR" sz="1800" b="0" strike="noStrike" spc="-1" dirty="0">
                <a:solidFill>
                  <a:srgbClr val="000000"/>
                </a:solidFill>
                <a:latin typeface="Arial"/>
              </a:rPr>
              <a:t>Altyapı ve Kentsel Dönüşüm Müdürlüğü                              </a:t>
            </a:r>
            <a:r>
              <a:rPr lang="tr-TR" sz="1600" b="0" strike="noStrike" spc="-1" dirty="0">
                <a:solidFill>
                  <a:srgbClr val="000000"/>
                </a:solidFill>
                <a:latin typeface="Arial"/>
              </a:rPr>
              <a:t>: 1</a:t>
            </a:r>
            <a:endParaRPr lang="tr-TR" sz="1600" b="0" strike="noStrike" spc="-1" dirty="0">
              <a:solidFill>
                <a:srgbClr val="4D5B6B"/>
              </a:solidFill>
              <a:latin typeface="Calibri"/>
            </a:endParaRPr>
          </a:p>
        </p:txBody>
      </p:sp>
      <p:sp>
        <p:nvSpPr>
          <p:cNvPr id="209" name="TextShape 2"/>
          <p:cNvSpPr txBox="1"/>
          <p:nvPr/>
        </p:nvSpPr>
        <p:spPr>
          <a:xfrm>
            <a:off x="1092753" y="859680"/>
            <a:ext cx="7057648" cy="1115424"/>
          </a:xfrm>
          <a:prstGeom prst="rect">
            <a:avLst/>
          </a:prstGeom>
          <a:noFill/>
          <a:ln w="0">
            <a:noFill/>
          </a:ln>
        </p:spPr>
        <p:txBody>
          <a:bodyPr>
            <a:normAutofit fontScale="68500" lnSpcReduction="20000"/>
          </a:bodyPr>
          <a:lstStyle/>
          <a:p>
            <a:pPr marL="274320" indent="555840">
              <a:lnSpc>
                <a:spcPct val="100000"/>
              </a:lnSpc>
              <a:spcBef>
                <a:spcPts val="581"/>
              </a:spcBef>
              <a:tabLst>
                <a:tab pos="0" algn="l"/>
              </a:tabLst>
            </a:pPr>
            <a:r>
              <a:rPr lang="tr-TR" sz="2900" b="1" strike="noStrike" spc="-1" dirty="0">
                <a:solidFill>
                  <a:srgbClr val="FF0000"/>
                </a:solidFill>
                <a:latin typeface="Arial"/>
              </a:rPr>
              <a:t>                             </a:t>
            </a:r>
            <a:r>
              <a:rPr lang="tr-TR" sz="2400" b="1" strike="noStrike" spc="-1" dirty="0">
                <a:solidFill>
                  <a:srgbClr val="FF0000"/>
                </a:solidFill>
                <a:uFillTx/>
                <a:latin typeface="Arial"/>
              </a:rPr>
              <a:t>TEŞKİLAT YAPISI</a:t>
            </a:r>
            <a:endParaRPr lang="tr-TR" sz="2400" b="0" strike="noStrike" spc="-1" dirty="0">
              <a:solidFill>
                <a:srgbClr val="FF0000"/>
              </a:solidFill>
              <a:latin typeface="Arial"/>
            </a:endParaRPr>
          </a:p>
          <a:p>
            <a:pPr marL="274320" indent="555840">
              <a:lnSpc>
                <a:spcPct val="100000"/>
              </a:lnSpc>
              <a:spcBef>
                <a:spcPts val="479"/>
              </a:spcBef>
              <a:tabLst>
                <a:tab pos="0" algn="l"/>
              </a:tabLst>
            </a:pPr>
            <a:endParaRPr lang="tr-TR" sz="1000" b="0" strike="noStrike" spc="-1" dirty="0">
              <a:latin typeface="Arial"/>
            </a:endParaRPr>
          </a:p>
          <a:p>
            <a:pPr marL="343260" indent="-342900" algn="just">
              <a:lnSpc>
                <a:spcPct val="100000"/>
              </a:lnSpc>
              <a:spcBef>
                <a:spcPts val="479"/>
              </a:spcBef>
              <a:buClr>
                <a:srgbClr val="000000"/>
              </a:buClr>
              <a:buFont typeface="Wingdings" panose="05000000000000000000" pitchFamily="2" charset="2"/>
              <a:buChar char="ü"/>
              <a:tabLst>
                <a:tab pos="628560" algn="l"/>
              </a:tabLst>
            </a:pPr>
            <a:r>
              <a:rPr lang="tr-TR" sz="2600" spc="-1" dirty="0">
                <a:solidFill>
                  <a:srgbClr val="000000"/>
                </a:solidFill>
                <a:latin typeface="Calibri" panose="020F0502020204030204" pitchFamily="34" charset="0"/>
                <a:cs typeface="Calibri" panose="020F0502020204030204" pitchFamily="34" charset="0"/>
              </a:rPr>
              <a:t> </a:t>
            </a:r>
            <a:r>
              <a:rPr lang="tr-TR" sz="2000" b="1" strike="noStrike" spc="-1" dirty="0">
                <a:solidFill>
                  <a:srgbClr val="000000"/>
                </a:solidFill>
                <a:latin typeface="Calibri" panose="020F0502020204030204" pitchFamily="34" charset="0"/>
                <a:cs typeface="Calibri" panose="020F0502020204030204" pitchFamily="34" charset="0"/>
              </a:rPr>
              <a:t>GÜMÜŞHANE ÇEVRE, ŞEHİRCİLİK VE İKLİM DEĞİŞİKLİĞİ İL MÜDÜRLÜĞÜ, BAKANLIĞIMIZIN 17.08.2010 TARİH VE 15414 SAYILI YAZISI GEREĞİ D TİPİ ŞEMAYA GÖRE AŞAĞIDA BELİRTİLDİĞİ ŞEKİLDE TEŞKİLATLANMIŞTIR. </a:t>
            </a:r>
            <a:endParaRPr lang="tr-TR" sz="2600" b="1" strike="noStrike" spc="-1" dirty="0">
              <a:latin typeface="Calibri" panose="020F0502020204030204" pitchFamily="34" charset="0"/>
              <a:cs typeface="Calibri" panose="020F0502020204030204" pitchFamily="34" charset="0"/>
            </a:endParaRPr>
          </a:p>
        </p:txBody>
      </p:sp>
      <p:sp>
        <p:nvSpPr>
          <p:cNvPr id="210" name="TextShape 3"/>
          <p:cNvSpPr txBox="1"/>
          <p:nvPr/>
        </p:nvSpPr>
        <p:spPr>
          <a:xfrm>
            <a:off x="8150400" y="236520"/>
            <a:ext cx="784800" cy="364680"/>
          </a:xfrm>
          <a:prstGeom prst="rect">
            <a:avLst/>
          </a:prstGeom>
          <a:noFill/>
          <a:ln w="0">
            <a:noFill/>
          </a:ln>
        </p:spPr>
        <p:txBody>
          <a:bodyPr anchor="ctr">
            <a:noAutofit/>
          </a:bodyPr>
          <a:lstStyle/>
          <a:p>
            <a:pPr>
              <a:lnSpc>
                <a:spcPct val="100000"/>
              </a:lnSpc>
            </a:pPr>
            <a:fld id="{1500BEC4-5AE3-4851-8000-BBC23C8D9121}" type="slidenum">
              <a:rPr lang="tr-TR" sz="1400" b="0" strike="noStrike" spc="-1">
                <a:solidFill>
                  <a:srgbClr val="A79D99"/>
                </a:solidFill>
                <a:latin typeface="Calibri"/>
              </a:rPr>
              <a:t>3</a:t>
            </a:fld>
            <a:endParaRPr lang="tr-TR" sz="1400" b="0" strike="noStrike" spc="-1" dirty="0">
              <a:latin typeface="Times New Roman"/>
            </a:endParaRPr>
          </a:p>
        </p:txBody>
      </p:sp>
      <p:pic>
        <p:nvPicPr>
          <p:cNvPr id="211" name="Resim 7"/>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964800" y="1268640"/>
            <a:ext cx="7624080" cy="525636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marL="285840" indent="-285480">
              <a:lnSpc>
                <a:spcPct val="100000"/>
              </a:lnSpc>
              <a:spcBef>
                <a:spcPts val="360"/>
              </a:spcBef>
              <a:buClr>
                <a:srgbClr val="C00000"/>
              </a:buClr>
              <a:buFont typeface="Wingdings" charset="2"/>
              <a:buChar char=""/>
            </a:pPr>
            <a:endParaRPr lang="tr-TR" sz="1800" b="1" u="sng" strike="noStrike" spc="-1" dirty="0">
              <a:solidFill>
                <a:srgbClr val="C00000"/>
              </a:solidFill>
              <a:uFillTx/>
              <a:latin typeface="Calibri"/>
            </a:endParaRPr>
          </a:p>
          <a:p>
            <a:pPr marL="285840" indent="-285480">
              <a:lnSpc>
                <a:spcPct val="100000"/>
              </a:lnSpc>
              <a:spcBef>
                <a:spcPts val="360"/>
              </a:spcBef>
              <a:buClr>
                <a:srgbClr val="C00000"/>
              </a:buClr>
              <a:buFont typeface="Wingdings" charset="2"/>
              <a:buChar char=""/>
            </a:pPr>
            <a:r>
              <a:rPr lang="tr-TR" sz="2000" b="1" u="sng" strike="noStrike" spc="-1" dirty="0">
                <a:solidFill>
                  <a:srgbClr val="C00000"/>
                </a:solidFill>
                <a:uFillTx/>
                <a:latin typeface="Calibri" panose="020F0502020204030204" pitchFamily="34" charset="0"/>
                <a:cs typeface="Calibri" panose="020F0502020204030204" pitchFamily="34" charset="0"/>
              </a:rPr>
              <a:t>ÇEVRE GELİRİ KARŞILIĞI YARDIM</a:t>
            </a:r>
            <a:endParaRPr lang="tr-TR" sz="2000" b="0" strike="noStrike" spc="-1" dirty="0">
              <a:latin typeface="Calibri" panose="020F0502020204030204" pitchFamily="34" charset="0"/>
              <a:cs typeface="Calibri" panose="020F0502020204030204" pitchFamily="34" charset="0"/>
            </a:endParaRPr>
          </a:p>
          <a:p>
            <a:pPr marL="285840" indent="-285480" algn="just">
              <a:lnSpc>
                <a:spcPct val="100000"/>
              </a:lnSpc>
              <a:spcBef>
                <a:spcPts val="360"/>
              </a:spcBef>
              <a:buClr>
                <a:srgbClr val="C00000"/>
              </a:buClr>
              <a:buFont typeface="Arial"/>
              <a:buChar char="•"/>
            </a:pPr>
            <a:r>
              <a:rPr lang="tr-TR" sz="2000" b="1" strike="noStrike" spc="-1" dirty="0">
                <a:solidFill>
                  <a:srgbClr val="000000"/>
                </a:solidFill>
                <a:latin typeface="Calibri" panose="020F0502020204030204" pitchFamily="34" charset="0"/>
                <a:cs typeface="Calibri" panose="020F0502020204030204" pitchFamily="34" charset="0"/>
              </a:rPr>
              <a:t>BAKANLIĞIMIZCA ÇEVRE KİRLİLİĞİNİN GİDERİLMESİNE YÖNELİK İLİMİZ GENELİNDEKİ YEREL YÖNETİMLERE </a:t>
            </a:r>
            <a:r>
              <a:rPr lang="tr-TR" sz="2000" b="1" spc="-1" dirty="0">
                <a:solidFill>
                  <a:srgbClr val="000000"/>
                </a:solidFill>
                <a:latin typeface="Calibri" panose="020F0502020204030204" pitchFamily="34" charset="0"/>
                <a:cs typeface="Calibri" panose="020F0502020204030204" pitchFamily="34" charset="0"/>
              </a:rPr>
              <a:t>2025 YILI İÇERİSİNDE </a:t>
            </a:r>
            <a:r>
              <a:rPr lang="tr-TR" sz="2000" b="1" spc="-1" dirty="0">
                <a:latin typeface="Calibri" panose="020F0502020204030204" pitchFamily="34" charset="0"/>
                <a:cs typeface="Calibri" panose="020F0502020204030204" pitchFamily="34" charset="0"/>
              </a:rPr>
              <a:t>TOPLAM</a:t>
            </a:r>
            <a:r>
              <a:rPr lang="tr-TR" sz="2000" b="1" spc="-1" dirty="0">
                <a:solidFill>
                  <a:srgbClr val="FF0000"/>
                </a:solidFill>
                <a:latin typeface="Calibri" panose="020F0502020204030204" pitchFamily="34" charset="0"/>
                <a:cs typeface="Calibri" panose="020F0502020204030204" pitchFamily="34" charset="0"/>
              </a:rPr>
              <a:t> 65.254.341,56 TL </a:t>
            </a:r>
            <a:r>
              <a:rPr lang="tr-TR" sz="2000" b="1" spc="-1" dirty="0">
                <a:latin typeface="Calibri" panose="020F0502020204030204" pitchFamily="34" charset="0"/>
                <a:cs typeface="Calibri" panose="020F0502020204030204" pitchFamily="34" charset="0"/>
              </a:rPr>
              <a:t>ÇEVRE GELİRİ KARŞILIĞI YARDIM YAPILMIŞTIR.</a:t>
            </a:r>
          </a:p>
          <a:p>
            <a:pPr algn="just">
              <a:lnSpc>
                <a:spcPct val="100000"/>
              </a:lnSpc>
              <a:spcBef>
                <a:spcPts val="360"/>
              </a:spcBef>
            </a:pPr>
            <a:endParaRPr lang="tr-TR" sz="1800" b="0" strike="noStrike" spc="-1" dirty="0">
              <a:latin typeface="Arial"/>
            </a:endParaRPr>
          </a:p>
          <a:p>
            <a:pPr algn="just">
              <a:lnSpc>
                <a:spcPct val="100000"/>
              </a:lnSpc>
              <a:spcBef>
                <a:spcPts val="360"/>
              </a:spcBef>
            </a:pPr>
            <a:endParaRPr lang="tr-TR" sz="1800" b="0" strike="noStrike" spc="-1" dirty="0">
              <a:latin typeface="Arial"/>
            </a:endParaRPr>
          </a:p>
        </p:txBody>
      </p:sp>
      <p:pic>
        <p:nvPicPr>
          <p:cNvPr id="371" name="Resim 3"/>
          <p:cNvPicPr/>
          <p:nvPr/>
        </p:nvPicPr>
        <p:blipFill>
          <a:blip r:embed="rId3" cstate="print">
            <a:extLst>
              <a:ext uri="{28A0092B-C50C-407E-A947-70E740481C1C}">
                <a14:useLocalDpi xmlns:a14="http://schemas.microsoft.com/office/drawing/2010/main" val="0"/>
              </a:ext>
            </a:extLst>
          </a:blip>
          <a:stretch>
            <a:fillRect/>
          </a:stretch>
        </p:blipFill>
        <p:spPr>
          <a:xfrm>
            <a:off x="1422231" y="3600227"/>
            <a:ext cx="3210631" cy="2520000"/>
          </a:xfrm>
          <a:prstGeom prst="rect">
            <a:avLst/>
          </a:prstGeom>
          <a:ln w="0">
            <a:noFill/>
          </a:ln>
          <a:effectLst>
            <a:outerShdw blurRad="292100" dist="139498" dir="2700000" algn="tl" rotWithShape="0">
              <a:srgbClr val="333333">
                <a:alpha val="65000"/>
              </a:srgbClr>
            </a:outerShdw>
          </a:effectLst>
        </p:spPr>
      </p:pic>
      <p:pic>
        <p:nvPicPr>
          <p:cNvPr id="372" name="Resim 4"/>
          <p:cNvPicPr/>
          <p:nvPr/>
        </p:nvPicPr>
        <p:blipFill>
          <a:blip r:embed="rId4" cstate="print">
            <a:extLst>
              <a:ext uri="{28A0092B-C50C-407E-A947-70E740481C1C}">
                <a14:useLocalDpi xmlns:a14="http://schemas.microsoft.com/office/drawing/2010/main" val="0"/>
              </a:ext>
            </a:extLst>
          </a:blip>
          <a:stretch>
            <a:fillRect/>
          </a:stretch>
        </p:blipFill>
        <p:spPr>
          <a:xfrm>
            <a:off x="5090293" y="3600227"/>
            <a:ext cx="3366706" cy="2520000"/>
          </a:xfrm>
          <a:prstGeom prst="rect">
            <a:avLst/>
          </a:prstGeom>
          <a:ln w="0">
            <a:noFill/>
          </a:ln>
          <a:effectLst>
            <a:outerShdw blurRad="292100" dist="139498" dir="2700000" algn="tl" rotWithShape="0">
              <a:srgbClr val="333333">
                <a:alpha val="65000"/>
              </a:srgbClr>
            </a:outerShdw>
          </a:effectLst>
        </p:spPr>
      </p:pic>
      <p:sp>
        <p:nvSpPr>
          <p:cNvPr id="373" name="TextShape 2"/>
          <p:cNvSpPr txBox="1"/>
          <p:nvPr/>
        </p:nvSpPr>
        <p:spPr>
          <a:xfrm>
            <a:off x="8150400" y="245664"/>
            <a:ext cx="784800" cy="364680"/>
          </a:xfrm>
          <a:prstGeom prst="rect">
            <a:avLst/>
          </a:prstGeom>
          <a:noFill/>
          <a:ln w="0">
            <a:noFill/>
          </a:ln>
        </p:spPr>
        <p:txBody>
          <a:bodyPr anchor="ctr">
            <a:noAutofit/>
          </a:bodyPr>
          <a:lstStyle/>
          <a:p>
            <a:pPr>
              <a:lnSpc>
                <a:spcPct val="100000"/>
              </a:lnSpc>
            </a:pPr>
            <a:fld id="{E4F358FF-A27A-424E-A368-8F6AA7914416}" type="slidenum">
              <a:rPr lang="tr-TR" sz="1400" b="0" strike="noStrike" spc="-1">
                <a:solidFill>
                  <a:srgbClr val="A79D99"/>
                </a:solidFill>
                <a:latin typeface="Calibri"/>
              </a:rPr>
              <a:t>30</a:t>
            </a:fld>
            <a:endParaRPr lang="tr-TR" sz="1400" b="0" strike="noStrike" spc="-1">
              <a:latin typeface="Times New Roman"/>
            </a:endParaRPr>
          </a:p>
        </p:txBody>
      </p:sp>
      <p:pic>
        <p:nvPicPr>
          <p:cNvPr id="8" name="Resim 7">
            <a:extLst>
              <a:ext uri="{FF2B5EF4-FFF2-40B4-BE49-F238E27FC236}">
                <a16:creationId xmlns:a16="http://schemas.microsoft.com/office/drawing/2014/main" id="{5F8C79A6-ECA6-4BBB-8349-ED8B40683B8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3132181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TextShape 1"/>
          <p:cNvSpPr txBox="1"/>
          <p:nvPr/>
        </p:nvSpPr>
        <p:spPr>
          <a:xfrm>
            <a:off x="2033640" y="510217"/>
            <a:ext cx="5346360" cy="1036080"/>
          </a:xfrm>
          <a:prstGeom prst="rect">
            <a:avLst/>
          </a:prstGeom>
          <a:noFill/>
          <a:ln w="0">
            <a:noFill/>
          </a:ln>
        </p:spPr>
        <p:txBody>
          <a:bodyPr anchor="b">
            <a:noAutofit/>
          </a:bodyPr>
          <a:lstStyle/>
          <a:p>
            <a:pPr algn="ctr">
              <a:lnSpc>
                <a:spcPct val="100000"/>
              </a:lnSpc>
            </a:pPr>
            <a:r>
              <a:rPr lang="tr-TR" sz="3200" b="1" strike="noStrike" spc="-1" dirty="0">
                <a:solidFill>
                  <a:srgbClr val="000000"/>
                </a:solidFill>
                <a:latin typeface="Calibri"/>
              </a:rPr>
              <a:t>İMAR VE PLANLAMA ŞUBE MÜDÜRLÜĞÜ</a:t>
            </a:r>
            <a:endParaRPr lang="tr-TR" sz="3200" b="0" strike="noStrike" spc="-1" dirty="0">
              <a:solidFill>
                <a:srgbClr val="4D5B6B"/>
              </a:solidFill>
              <a:latin typeface="Calibri"/>
            </a:endParaRPr>
          </a:p>
        </p:txBody>
      </p:sp>
      <p:sp>
        <p:nvSpPr>
          <p:cNvPr id="376" name="TextShape 2"/>
          <p:cNvSpPr txBox="1"/>
          <p:nvPr/>
        </p:nvSpPr>
        <p:spPr>
          <a:xfrm>
            <a:off x="8686800" y="5740560"/>
            <a:ext cx="380520" cy="364680"/>
          </a:xfrm>
          <a:prstGeom prst="rect">
            <a:avLst/>
          </a:prstGeom>
          <a:noFill/>
          <a:ln w="0">
            <a:noFill/>
          </a:ln>
        </p:spPr>
        <p:txBody>
          <a:bodyPr anchor="ctr">
            <a:noAutofit/>
          </a:bodyPr>
          <a:lstStyle/>
          <a:p>
            <a:pPr>
              <a:lnSpc>
                <a:spcPct val="100000"/>
              </a:lnSpc>
            </a:pPr>
            <a:endParaRPr lang="tr-TR" sz="1200" b="0" strike="noStrike" spc="-1" dirty="0">
              <a:latin typeface="Times New Roman"/>
            </a:endParaRPr>
          </a:p>
        </p:txBody>
      </p:sp>
      <p:pic>
        <p:nvPicPr>
          <p:cNvPr id="377" name="3 İçerik Yer Tutucusu" descr="Açıklama: Açıklama: Açıklama: GÜMÜŞHANE-MERKEZ.jpg"/>
          <p:cNvPicPr/>
          <p:nvPr/>
        </p:nvPicPr>
        <p:blipFill>
          <a:blip r:embed="rId2"/>
          <a:stretch/>
        </p:blipFill>
        <p:spPr>
          <a:xfrm>
            <a:off x="2033640" y="1646640"/>
            <a:ext cx="2420640" cy="1674000"/>
          </a:xfrm>
          <a:prstGeom prst="rect">
            <a:avLst/>
          </a:prstGeom>
          <a:ln w="0">
            <a:noFill/>
          </a:ln>
          <a:effectLst>
            <a:outerShdw blurRad="292100" dist="139498" dir="2700000" algn="ctr" rotWithShape="0">
              <a:srgbClr val="000000">
                <a:alpha val="65000"/>
              </a:srgbClr>
            </a:outerShdw>
          </a:effectLst>
        </p:spPr>
      </p:pic>
      <p:pic>
        <p:nvPicPr>
          <p:cNvPr id="379" name="Resim 2"/>
          <p:cNvPicPr/>
          <p:nvPr/>
        </p:nvPicPr>
        <p:blipFill>
          <a:blip r:embed="rId3"/>
          <a:stretch/>
        </p:blipFill>
        <p:spPr>
          <a:xfrm>
            <a:off x="4734000" y="1646640"/>
            <a:ext cx="2484000" cy="1674000"/>
          </a:xfrm>
          <a:prstGeom prst="rect">
            <a:avLst/>
          </a:prstGeom>
          <a:ln w="0">
            <a:noFill/>
          </a:ln>
          <a:effectLst>
            <a:outerShdw blurRad="292100" dist="139498" dir="2700000" algn="ctr" rotWithShape="0">
              <a:srgbClr val="000000">
                <a:alpha val="65000"/>
              </a:srgbClr>
            </a:outerShdw>
          </a:effectLst>
        </p:spPr>
      </p:pic>
      <p:pic>
        <p:nvPicPr>
          <p:cNvPr id="380" name="Resim 5"/>
          <p:cNvPicPr/>
          <p:nvPr/>
        </p:nvPicPr>
        <p:blipFill>
          <a:blip r:embed="rId4"/>
          <a:stretch/>
        </p:blipFill>
        <p:spPr>
          <a:xfrm>
            <a:off x="2033640" y="3753000"/>
            <a:ext cx="2420640" cy="1782000"/>
          </a:xfrm>
          <a:prstGeom prst="rect">
            <a:avLst/>
          </a:prstGeom>
          <a:ln w="0">
            <a:noFill/>
          </a:ln>
          <a:effectLst>
            <a:outerShdw blurRad="292100" dist="139498" dir="2700000" algn="ctr" rotWithShape="0">
              <a:srgbClr val="000000">
                <a:alpha val="65000"/>
              </a:srgbClr>
            </a:outerShdw>
          </a:effectLst>
        </p:spPr>
      </p:pic>
      <p:pic>
        <p:nvPicPr>
          <p:cNvPr id="381" name="Resim 7"/>
          <p:cNvPicPr/>
          <p:nvPr/>
        </p:nvPicPr>
        <p:blipFill>
          <a:blip r:embed="rId5"/>
          <a:stretch/>
        </p:blipFill>
        <p:spPr>
          <a:xfrm>
            <a:off x="4788360" y="3699000"/>
            <a:ext cx="2429640" cy="1836000"/>
          </a:xfrm>
          <a:prstGeom prst="rect">
            <a:avLst/>
          </a:prstGeom>
          <a:ln w="0">
            <a:noFill/>
          </a:ln>
          <a:effectLst>
            <a:outerShdw blurRad="292100" dist="139498" dir="2700000" algn="ctr" rotWithShape="0">
              <a:srgbClr val="000000">
                <a:alpha val="65000"/>
              </a:srgbClr>
            </a:outerShdw>
          </a:effectLst>
        </p:spPr>
      </p:pic>
      <p:pic>
        <p:nvPicPr>
          <p:cNvPr id="10" name="Resim 9">
            <a:extLst>
              <a:ext uri="{FF2B5EF4-FFF2-40B4-BE49-F238E27FC236}">
                <a16:creationId xmlns:a16="http://schemas.microsoft.com/office/drawing/2014/main" id="{76D210E5-59E5-46B4-A4F2-CCC0B484C6E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9" name="TextShape 2">
            <a:extLst>
              <a:ext uri="{FF2B5EF4-FFF2-40B4-BE49-F238E27FC236}">
                <a16:creationId xmlns:a16="http://schemas.microsoft.com/office/drawing/2014/main" id="{C164E179-DAA4-43FF-94EA-DB816722E743}"/>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E4F358FF-A27A-424E-A368-8F6AA7914416}" type="slidenum">
              <a:rPr lang="tr-TR" sz="1400" b="0" strike="noStrike" spc="-1">
                <a:solidFill>
                  <a:srgbClr val="A79D99"/>
                </a:solidFill>
                <a:latin typeface="Calibri"/>
              </a:rPr>
              <a:t>31</a:t>
            </a:fld>
            <a:endParaRPr lang="tr-TR" sz="14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extShape 1"/>
          <p:cNvSpPr txBox="1"/>
          <p:nvPr/>
        </p:nvSpPr>
        <p:spPr>
          <a:xfrm>
            <a:off x="2068954" y="287855"/>
            <a:ext cx="6120048" cy="915624"/>
          </a:xfrm>
          <a:prstGeom prst="rect">
            <a:avLst/>
          </a:prstGeom>
          <a:noFill/>
          <a:ln w="0">
            <a:noFill/>
          </a:ln>
        </p:spPr>
        <p:txBody>
          <a:bodyPr>
            <a:noAutofit/>
          </a:bodyPr>
          <a:lstStyle/>
          <a:p>
            <a:pPr algn="ctr">
              <a:lnSpc>
                <a:spcPct val="100000"/>
              </a:lnSpc>
              <a:spcBef>
                <a:spcPts val="255"/>
              </a:spcBef>
              <a:tabLst>
                <a:tab pos="0" algn="l"/>
              </a:tabLst>
            </a:pPr>
            <a:endParaRPr lang="tr-TR" sz="3200" b="0" strike="noStrike" spc="-1" dirty="0">
              <a:latin typeface="Arial"/>
            </a:endParaRPr>
          </a:p>
          <a:p>
            <a:pPr algn="ctr">
              <a:lnSpc>
                <a:spcPct val="100000"/>
              </a:lnSpc>
              <a:spcBef>
                <a:spcPts val="255"/>
              </a:spcBef>
              <a:tabLst>
                <a:tab pos="0" algn="l"/>
              </a:tabLst>
            </a:pPr>
            <a:r>
              <a:rPr lang="tr-TR" sz="1600" b="1" strike="noStrike" spc="-1" dirty="0">
                <a:solidFill>
                  <a:srgbClr val="C00000"/>
                </a:solidFill>
                <a:latin typeface="Calibri"/>
              </a:rPr>
              <a:t>TABİAT VARLIKLARINI KORUMA BÖLGE KURULU İLE İLGİLİ ÇALIŞMALAR</a:t>
            </a:r>
            <a:endParaRPr lang="tr-TR" sz="1600" b="0" strike="noStrike" spc="-1" dirty="0">
              <a:latin typeface="Arial"/>
            </a:endParaRPr>
          </a:p>
        </p:txBody>
      </p:sp>
      <p:sp>
        <p:nvSpPr>
          <p:cNvPr id="384" name="CustomShape 3"/>
          <p:cNvSpPr/>
          <p:nvPr/>
        </p:nvSpPr>
        <p:spPr>
          <a:xfrm>
            <a:off x="1709640" y="5157360"/>
            <a:ext cx="5724360" cy="475920"/>
          </a:xfrm>
          <a:prstGeom prst="rect">
            <a:avLst/>
          </a:prstGeom>
          <a:noFill/>
          <a:ln w="0">
            <a:noFill/>
          </a:ln>
        </p:spPr>
        <p:style>
          <a:lnRef idx="0">
            <a:scrgbClr r="0" g="0" b="0"/>
          </a:lnRef>
          <a:fillRef idx="0">
            <a:scrgbClr r="0" g="0" b="0"/>
          </a:fillRef>
          <a:effectRef idx="0">
            <a:scrgbClr r="0" g="0" b="0"/>
          </a:effectRef>
          <a:fontRef idx="minor"/>
        </p:style>
      </p:sp>
      <p:sp>
        <p:nvSpPr>
          <p:cNvPr id="385" name="CustomShape 4"/>
          <p:cNvSpPr/>
          <p:nvPr/>
        </p:nvSpPr>
        <p:spPr>
          <a:xfrm>
            <a:off x="1666802" y="1128204"/>
            <a:ext cx="6875998" cy="103608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oAutofit/>
          </a:bodyPr>
          <a:lstStyle/>
          <a:p>
            <a:pPr marL="214200" indent="-213840" algn="just">
              <a:lnSpc>
                <a:spcPct val="100000"/>
              </a:lnSpc>
              <a:spcBef>
                <a:spcPts val="241"/>
              </a:spcBef>
              <a:buClr>
                <a:srgbClr val="000000"/>
              </a:buClr>
              <a:buFont typeface="Wingdings" charset="2"/>
              <a:buChar char=""/>
            </a:pPr>
            <a:r>
              <a:rPr lang="tr-TR" sz="1500" b="1" cap="all" spc="-1" dirty="0">
                <a:solidFill>
                  <a:srgbClr val="000000"/>
                </a:solidFill>
                <a:latin typeface="Calibri"/>
              </a:rPr>
              <a:t>MÜDÜRLÜĞÜMÜZE TABİAT VARLIKLARINI KORUMA ŞUBE MÜDÜRLÜĞÜ TAHSİS EDİLMEMİŞ OLUP , GEREKLİ ÇALIŞMALAR TRABZON ÇEVRE VE ŞEHİRCİLİK İL MÜDÜRLÜĞÜ BÜNYESİNDE YAPILMAKTADIR. </a:t>
            </a:r>
            <a:r>
              <a:rPr lang="tr-TR" sz="1500" b="1" cap="all" dirty="0">
                <a:solidFill>
                  <a:srgbClr val="000000"/>
                </a:solidFill>
                <a:latin typeface="Calibri" panose="020F0502020204030204" pitchFamily="34" charset="0"/>
              </a:rPr>
              <a:t>GÜMÜŞHANE İLİMİZDEKİ DOĞAL SİT ALANLARI ve </a:t>
            </a:r>
            <a:r>
              <a:rPr lang="tr-TR" sz="1500" b="1" cap="all" dirty="0" err="1">
                <a:solidFill>
                  <a:srgbClr val="000000"/>
                </a:solidFill>
                <a:latin typeface="Calibri" panose="020F0502020204030204" pitchFamily="34" charset="0"/>
              </a:rPr>
              <a:t>Tabİat</a:t>
            </a:r>
            <a:r>
              <a:rPr lang="tr-TR" sz="1500" b="1" cap="all" dirty="0">
                <a:solidFill>
                  <a:srgbClr val="000000"/>
                </a:solidFill>
                <a:latin typeface="Calibri" panose="020F0502020204030204" pitchFamily="34" charset="0"/>
              </a:rPr>
              <a:t> </a:t>
            </a:r>
            <a:r>
              <a:rPr lang="tr-TR" sz="1500" b="1" cap="all" dirty="0" err="1">
                <a:solidFill>
                  <a:srgbClr val="000000"/>
                </a:solidFill>
                <a:latin typeface="Calibri" panose="020F0502020204030204" pitchFamily="34" charset="0"/>
              </a:rPr>
              <a:t>VarlIKLARI</a:t>
            </a:r>
            <a:r>
              <a:rPr lang="tr-TR" sz="1500" b="1" cap="all" dirty="0">
                <a:solidFill>
                  <a:srgbClr val="000000"/>
                </a:solidFill>
                <a:latin typeface="Calibri" panose="020F0502020204030204" pitchFamily="34" charset="0"/>
              </a:rPr>
              <a:t> AŞAĞIDAKİ TABLOLARDA YER ALMAKTADIR.</a:t>
            </a:r>
            <a:endParaRPr lang="tr-TR" sz="1500" spc="-1" dirty="0"/>
          </a:p>
        </p:txBody>
      </p:sp>
      <p:sp>
        <p:nvSpPr>
          <p:cNvPr id="386" name="TextShape 5"/>
          <p:cNvSpPr txBox="1"/>
          <p:nvPr/>
        </p:nvSpPr>
        <p:spPr>
          <a:xfrm>
            <a:off x="8150400" y="236520"/>
            <a:ext cx="784800" cy="364680"/>
          </a:xfrm>
          <a:prstGeom prst="rect">
            <a:avLst/>
          </a:prstGeom>
          <a:noFill/>
          <a:ln w="0">
            <a:noFill/>
          </a:ln>
        </p:spPr>
        <p:txBody>
          <a:bodyPr anchor="ctr">
            <a:noAutofit/>
          </a:bodyPr>
          <a:lstStyle/>
          <a:p>
            <a:pPr>
              <a:lnSpc>
                <a:spcPct val="100000"/>
              </a:lnSpc>
            </a:pPr>
            <a:fld id="{67076E91-F3E1-481B-A781-96EE443ED54D}" type="slidenum">
              <a:rPr lang="tr-TR" sz="1400" b="0" strike="noStrike" spc="-1">
                <a:solidFill>
                  <a:srgbClr val="A79D99"/>
                </a:solidFill>
                <a:latin typeface="Calibri"/>
              </a:rPr>
              <a:t>32</a:t>
            </a:fld>
            <a:endParaRPr lang="tr-TR" sz="1400" b="0" strike="noStrike" spc="-1">
              <a:latin typeface="Times New Roman"/>
            </a:endParaRPr>
          </a:p>
        </p:txBody>
      </p:sp>
      <p:graphicFrame>
        <p:nvGraphicFramePr>
          <p:cNvPr id="2" name="Tablo 1"/>
          <p:cNvGraphicFramePr>
            <a:graphicFrameLocks noGrp="1"/>
          </p:cNvGraphicFramePr>
          <p:nvPr>
            <p:extLst>
              <p:ext uri="{D42A27DB-BD31-4B8C-83A1-F6EECF244321}">
                <p14:modId xmlns:p14="http://schemas.microsoft.com/office/powerpoint/2010/main" val="513456103"/>
              </p:ext>
            </p:extLst>
          </p:nvPr>
        </p:nvGraphicFramePr>
        <p:xfrm>
          <a:off x="1429200" y="2192903"/>
          <a:ext cx="7351201" cy="4428577"/>
        </p:xfrm>
        <a:graphic>
          <a:graphicData uri="http://schemas.openxmlformats.org/drawingml/2006/table">
            <a:tbl>
              <a:tblPr/>
              <a:tblGrid>
                <a:gridCol w="2766171">
                  <a:extLst>
                    <a:ext uri="{9D8B030D-6E8A-4147-A177-3AD203B41FA5}">
                      <a16:colId xmlns:a16="http://schemas.microsoft.com/office/drawing/2014/main" val="3022821170"/>
                    </a:ext>
                  </a:extLst>
                </a:gridCol>
                <a:gridCol w="3037533">
                  <a:extLst>
                    <a:ext uri="{9D8B030D-6E8A-4147-A177-3AD203B41FA5}">
                      <a16:colId xmlns:a16="http://schemas.microsoft.com/office/drawing/2014/main" val="3232808686"/>
                    </a:ext>
                  </a:extLst>
                </a:gridCol>
                <a:gridCol w="1547497">
                  <a:extLst>
                    <a:ext uri="{9D8B030D-6E8A-4147-A177-3AD203B41FA5}">
                      <a16:colId xmlns:a16="http://schemas.microsoft.com/office/drawing/2014/main" val="3317090245"/>
                    </a:ext>
                  </a:extLst>
                </a:gridCol>
              </a:tblGrid>
              <a:tr h="488707">
                <a:tc>
                  <a:txBody>
                    <a:bodyPr/>
                    <a:lstStyle/>
                    <a:p>
                      <a:pPr algn="ctr" fontAlgn="t"/>
                      <a:r>
                        <a:rPr lang="tr-TR" sz="1400" b="1" i="0" u="none" strike="noStrike" dirty="0">
                          <a:solidFill>
                            <a:srgbClr val="000000"/>
                          </a:solidFill>
                          <a:effectLst/>
                          <a:latin typeface="Calibri" panose="020F0502020204030204" pitchFamily="34" charset="0"/>
                          <a:cs typeface="Calibri" panose="020F0502020204030204" pitchFamily="34" charset="0"/>
                        </a:rPr>
                        <a:t> SİT ALANI</a:t>
                      </a:r>
                    </a:p>
                  </a:txBody>
                  <a:tcPr marL="8425" marR="8425" marT="84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t"/>
                      <a:r>
                        <a:rPr lang="tr-TR" sz="1400" b="1" i="0" u="none" strike="noStrike" dirty="0">
                          <a:solidFill>
                            <a:srgbClr val="000000"/>
                          </a:solidFill>
                          <a:effectLst/>
                          <a:latin typeface="Calibri" panose="020F0502020204030204" pitchFamily="34" charset="0"/>
                          <a:cs typeface="Calibri" panose="020F0502020204030204" pitchFamily="34" charset="0"/>
                        </a:rPr>
                        <a:t> KORUMA STATÜSÜ</a:t>
                      </a:r>
                    </a:p>
                  </a:txBody>
                  <a:tcPr marL="8425" marR="8425" marT="84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t"/>
                      <a:r>
                        <a:rPr lang="tr-TR" sz="1400" b="1" i="0" u="none" strike="noStrike" dirty="0">
                          <a:solidFill>
                            <a:srgbClr val="000000"/>
                          </a:solidFill>
                          <a:effectLst/>
                          <a:latin typeface="Calibri" panose="020F0502020204030204" pitchFamily="34" charset="0"/>
                          <a:cs typeface="Calibri" panose="020F0502020204030204" pitchFamily="34" charset="0"/>
                        </a:rPr>
                        <a:t> DİĞER KORUMA STARÜLERİ</a:t>
                      </a:r>
                    </a:p>
                  </a:txBody>
                  <a:tcPr marL="8425" marR="8425" marT="84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022344159"/>
                  </a:ext>
                </a:extLst>
              </a:tr>
              <a:tr h="342000">
                <a:tc>
                  <a:txBody>
                    <a:bodyPr/>
                    <a:lstStyle/>
                    <a:p>
                      <a:pPr algn="l" fontAlgn="t"/>
                      <a:r>
                        <a:rPr lang="tr-TR" sz="1100" b="1" i="0" u="none" strike="noStrike" dirty="0">
                          <a:solidFill>
                            <a:srgbClr val="000000"/>
                          </a:solidFill>
                          <a:effectLst/>
                          <a:latin typeface="Calibri" panose="020F0502020204030204" pitchFamily="34" charset="0"/>
                          <a:cs typeface="Calibri" panose="020F0502020204030204" pitchFamily="34" charset="0"/>
                        </a:rPr>
                        <a:t> SANTA HARABELERİ /MERKEZ-DUMANLI KÖYÜ</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E7"/>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100" b="1" i="0" u="none" strike="noStrike" dirty="0">
                          <a:solidFill>
                            <a:srgbClr val="FF0000"/>
                          </a:solidFill>
                          <a:effectLst/>
                          <a:latin typeface="Calibri" panose="020F0502020204030204" pitchFamily="34" charset="0"/>
                          <a:cs typeface="Calibri" panose="020F0502020204030204" pitchFamily="34" charset="0"/>
                        </a:rPr>
                        <a:t> </a:t>
                      </a:r>
                      <a:r>
                        <a:rPr lang="sv-SE" sz="1100" b="1" i="0" u="none" strike="noStrike" dirty="0">
                          <a:solidFill>
                            <a:srgbClr val="FF0000"/>
                          </a:solidFill>
                          <a:effectLst/>
                          <a:latin typeface="Calibri" panose="020F0502020204030204" pitchFamily="34" charset="0"/>
                          <a:cs typeface="Calibri" panose="020F0502020204030204" pitchFamily="34" charset="0"/>
                        </a:rPr>
                        <a:t>Kesin Korunacak Hassas Alan</a:t>
                      </a:r>
                      <a:br>
                        <a:rPr lang="sv-SE" sz="1100" b="1" i="0" u="none" strike="noStrike" dirty="0">
                          <a:solidFill>
                            <a:srgbClr val="00B050"/>
                          </a:solidFill>
                          <a:effectLst/>
                          <a:latin typeface="Calibri" panose="020F0502020204030204" pitchFamily="34" charset="0"/>
                          <a:cs typeface="Calibri" panose="020F0502020204030204" pitchFamily="34" charset="0"/>
                        </a:rPr>
                      </a:br>
                      <a:r>
                        <a:rPr lang="tr-TR" sz="1100" b="1" i="0" u="none" strike="noStrike" dirty="0">
                          <a:solidFill>
                            <a:srgbClr val="00B050"/>
                          </a:solidFill>
                          <a:effectLst/>
                          <a:latin typeface="Calibri" panose="020F0502020204030204" pitchFamily="34" charset="0"/>
                          <a:cs typeface="Calibri" panose="020F0502020204030204" pitchFamily="34" charset="0"/>
                        </a:rPr>
                        <a:t> </a:t>
                      </a:r>
                      <a:r>
                        <a:rPr lang="sv-SE" sz="1100" b="1" i="0" u="none" strike="noStrike" dirty="0">
                          <a:solidFill>
                            <a:srgbClr val="00B0F0"/>
                          </a:solidFill>
                          <a:effectLst/>
                          <a:latin typeface="Calibri" panose="020F0502020204030204" pitchFamily="34" charset="0"/>
                          <a:cs typeface="Calibri" panose="020F0502020204030204" pitchFamily="34" charset="0"/>
                        </a:rPr>
                        <a:t>Nitelikli Doğal Koruma</a:t>
                      </a:r>
                      <a:r>
                        <a:rPr lang="tr-TR" sz="1100" b="1" i="0" u="none" strike="noStrike" dirty="0">
                          <a:solidFill>
                            <a:srgbClr val="00B0F0"/>
                          </a:solidFill>
                          <a:effectLst/>
                          <a:latin typeface="Calibri" panose="020F0502020204030204" pitchFamily="34" charset="0"/>
                          <a:cs typeface="Calibri" panose="020F0502020204030204" pitchFamily="34" charset="0"/>
                        </a:rPr>
                        <a:t> Alanı</a:t>
                      </a:r>
                      <a:r>
                        <a:rPr lang="sv-SE" sz="1100" b="1" i="0" u="none" strike="noStrike" dirty="0">
                          <a:solidFill>
                            <a:srgbClr val="00B0F0"/>
                          </a:solidFill>
                          <a:effectLst/>
                          <a:latin typeface="Calibri" panose="020F0502020204030204" pitchFamily="34" charset="0"/>
                          <a:cs typeface="Calibri" panose="020F0502020204030204" pitchFamily="34" charset="0"/>
                        </a:rPr>
                        <a:t> </a:t>
                      </a:r>
                      <a:endParaRPr lang="tr-TR" sz="1100" b="1" i="0" u="none" strike="noStrike" dirty="0">
                        <a:solidFill>
                          <a:srgbClr val="00B0F0"/>
                        </a:solidFill>
                        <a:effectLst/>
                        <a:latin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tr-TR" sz="1100" b="1" i="0" u="none" strike="noStrike" dirty="0">
                          <a:solidFill>
                            <a:srgbClr val="00B0F0"/>
                          </a:solidFill>
                          <a:effectLst/>
                          <a:latin typeface="Calibri" panose="020F0502020204030204" pitchFamily="34" charset="0"/>
                          <a:cs typeface="Calibri" panose="020F0502020204030204" pitchFamily="34" charset="0"/>
                        </a:rPr>
                        <a:t> </a:t>
                      </a:r>
                      <a:r>
                        <a:rPr lang="tr-TR" sz="1100" b="1" i="0" u="none" strike="noStrike" dirty="0">
                          <a:solidFill>
                            <a:srgbClr val="70AD47"/>
                          </a:solidFill>
                          <a:effectLst/>
                          <a:latin typeface="Calibri" panose="020F0502020204030204" pitchFamily="34" charset="0"/>
                          <a:cs typeface="Calibri" panose="020F0502020204030204" pitchFamily="34" charset="0"/>
                        </a:rPr>
                        <a:t>Sürdürülebilir Koruma ve Kontrollü Kullanım Alanı</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E7"/>
                    </a:solidFill>
                  </a:tcPr>
                </a:tc>
                <a:tc>
                  <a:txBody>
                    <a:bodyPr/>
                    <a:lstStyle/>
                    <a:p>
                      <a:pPr algn="ctr" fontAlgn="t"/>
                      <a:r>
                        <a:rPr lang="tr-TR" sz="1100" b="0" i="0" u="none" strike="noStrike" dirty="0">
                          <a:solidFill>
                            <a:srgbClr val="000000"/>
                          </a:solidFill>
                          <a:effectLst/>
                          <a:latin typeface="Calibri" panose="020F0502020204030204" pitchFamily="34" charset="0"/>
                          <a:cs typeface="Calibri" panose="020F0502020204030204" pitchFamily="34" charset="0"/>
                        </a:rPr>
                        <a:t>1. ve 3. Derece Arkeolojik Sit Alanı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E7"/>
                    </a:solidFill>
                  </a:tcPr>
                </a:tc>
                <a:extLst>
                  <a:ext uri="{0D108BD9-81ED-4DB2-BD59-A6C34878D82A}">
                    <a16:rowId xmlns:a16="http://schemas.microsoft.com/office/drawing/2014/main" val="4185340742"/>
                  </a:ext>
                </a:extLst>
              </a:tr>
              <a:tr h="342000">
                <a:tc>
                  <a:txBody>
                    <a:bodyPr/>
                    <a:lstStyle/>
                    <a:p>
                      <a:pPr algn="l" fontAlgn="t"/>
                      <a:r>
                        <a:rPr lang="tr-TR" sz="1100" b="1" i="0" u="none" strike="noStrike" dirty="0">
                          <a:solidFill>
                            <a:srgbClr val="000000"/>
                          </a:solidFill>
                          <a:effectLst/>
                          <a:latin typeface="Calibri" panose="020F0502020204030204" pitchFamily="34" charset="0"/>
                          <a:cs typeface="Calibri" panose="020F0502020204030204" pitchFamily="34" charset="0"/>
                        </a:rPr>
                        <a:t> ULUKÖY ÇİFTEKÖPRÜ (Örümcek Ormanı)/KÜRTÜN-YEŞİLKÖY KÖYÜ</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89B"/>
                    </a:solidFill>
                  </a:tcPr>
                </a:tc>
                <a:tc>
                  <a:txBody>
                    <a:bodyPr/>
                    <a:lstStyle/>
                    <a:p>
                      <a:pPr algn="l" fontAlgn="t"/>
                      <a:r>
                        <a:rPr lang="tr-TR" sz="1100" b="1" i="0" u="none" strike="noStrike" dirty="0">
                          <a:solidFill>
                            <a:srgbClr val="FF0000"/>
                          </a:solidFill>
                          <a:effectLst/>
                          <a:latin typeface="Calibri" panose="020F0502020204030204" pitchFamily="34" charset="0"/>
                          <a:cs typeface="Calibri" panose="020F0502020204030204" pitchFamily="34" charset="0"/>
                        </a:rPr>
                        <a:t> </a:t>
                      </a:r>
                      <a:r>
                        <a:rPr lang="fi-FI" sz="1100" b="1" i="0" u="none" strike="noStrike" dirty="0">
                          <a:solidFill>
                            <a:srgbClr val="FF0000"/>
                          </a:solidFill>
                          <a:effectLst/>
                          <a:latin typeface="Calibri" panose="020F0502020204030204" pitchFamily="34" charset="0"/>
                          <a:cs typeface="Calibri" panose="020F0502020204030204" pitchFamily="34" charset="0"/>
                        </a:rPr>
                        <a:t>Kesin Korunacak Hassas Alan</a:t>
                      </a:r>
                      <a:endParaRPr lang="tr-TR" sz="1100" b="1" i="0" u="none" strike="noStrike" dirty="0">
                        <a:solidFill>
                          <a:srgbClr val="FF0000"/>
                        </a:solidFill>
                        <a:effectLst/>
                        <a:latin typeface="Calibri" panose="020F0502020204030204" pitchFamily="34" charset="0"/>
                        <a:cs typeface="Calibri" panose="020F0502020204030204" pitchFamily="34" charset="0"/>
                      </a:endParaRPr>
                    </a:p>
                    <a:p>
                      <a:pPr algn="l" fontAlgn="t"/>
                      <a:r>
                        <a:rPr lang="tr-TR" sz="1100" b="1" i="0" u="none" strike="noStrike" kern="1200" dirty="0">
                          <a:solidFill>
                            <a:srgbClr val="00B0F0"/>
                          </a:solidFill>
                          <a:effectLst/>
                          <a:latin typeface="Calibri" panose="020F0502020204030204" pitchFamily="34" charset="0"/>
                          <a:ea typeface="+mn-ea"/>
                          <a:cs typeface="Calibri" panose="020F0502020204030204" pitchFamily="34" charset="0"/>
                        </a:rPr>
                        <a:t> </a:t>
                      </a:r>
                      <a:r>
                        <a:rPr lang="fi-FI" sz="1100" b="1" i="0" u="none" strike="noStrike" kern="1200" dirty="0">
                          <a:solidFill>
                            <a:srgbClr val="00B0F0"/>
                          </a:solidFill>
                          <a:effectLst/>
                          <a:latin typeface="Calibri" panose="020F0502020204030204" pitchFamily="34" charset="0"/>
                          <a:ea typeface="+mn-ea"/>
                          <a:cs typeface="Calibri" panose="020F0502020204030204" pitchFamily="34" charset="0"/>
                        </a:rPr>
                        <a:t>Nitelikli Doğal Koruma Alanı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89B"/>
                    </a:solidFill>
                  </a:tcPr>
                </a:tc>
                <a:tc>
                  <a:txBody>
                    <a:bodyPr/>
                    <a:lstStyle/>
                    <a:p>
                      <a:pPr algn="ctr" fontAlgn="t"/>
                      <a:endParaRPr lang="da-DK" sz="1100" b="0" i="0" u="none" strike="noStrike" dirty="0">
                        <a:solidFill>
                          <a:srgbClr val="000000"/>
                        </a:solidFill>
                        <a:effectLst/>
                        <a:latin typeface="Calibri" panose="020F0502020204030204" pitchFamily="34" charset="0"/>
                        <a:cs typeface="Calibri" panose="020F0502020204030204" pitchFamily="34" charset="0"/>
                      </a:endParaRP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89B"/>
                    </a:solidFill>
                  </a:tcPr>
                </a:tc>
                <a:extLst>
                  <a:ext uri="{0D108BD9-81ED-4DB2-BD59-A6C34878D82A}">
                    <a16:rowId xmlns:a16="http://schemas.microsoft.com/office/drawing/2014/main" val="1117018183"/>
                  </a:ext>
                </a:extLst>
              </a:tr>
              <a:tr h="342000">
                <a:tc>
                  <a:txBody>
                    <a:bodyPr/>
                    <a:lstStyle/>
                    <a:p>
                      <a:pPr algn="l" fontAlgn="t"/>
                      <a:r>
                        <a:rPr lang="tr-TR" sz="1100" b="1" i="0" u="none" strike="noStrike" dirty="0">
                          <a:solidFill>
                            <a:srgbClr val="000000"/>
                          </a:solidFill>
                          <a:effectLst/>
                          <a:latin typeface="Calibri" panose="020F0502020204030204" pitchFamily="34" charset="0"/>
                          <a:cs typeface="Calibri" panose="020F0502020204030204" pitchFamily="34" charset="0"/>
                        </a:rPr>
                        <a:t> TOMARA ŞELALESİ / ŞİRAN-SEYDİBABA KÖYÜ</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E7"/>
                    </a:solidFill>
                  </a:tcPr>
                </a:tc>
                <a:tc>
                  <a:txBody>
                    <a:bodyPr/>
                    <a:lstStyle/>
                    <a:p>
                      <a:pPr algn="l" fontAlgn="t"/>
                      <a:r>
                        <a:rPr lang="tr-TR" sz="1100" b="1" i="0" u="none" strike="noStrike" dirty="0">
                          <a:solidFill>
                            <a:srgbClr val="00B0F0"/>
                          </a:solidFill>
                          <a:effectLst/>
                          <a:latin typeface="Calibri" panose="020F0502020204030204" pitchFamily="34" charset="0"/>
                          <a:cs typeface="Calibri" panose="020F0502020204030204" pitchFamily="34" charset="0"/>
                        </a:rPr>
                        <a:t> Nitelikli Doğal Koruma Alanı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E7"/>
                    </a:solidFill>
                  </a:tcPr>
                </a:tc>
                <a:tc>
                  <a:txBody>
                    <a:bodyPr/>
                    <a:lstStyle/>
                    <a:p>
                      <a:pPr algn="ctr" fontAlgn="t"/>
                      <a:r>
                        <a:rPr lang="tr-TR" sz="1100" b="0" i="0" u="none" strike="noStrike" dirty="0">
                          <a:solidFill>
                            <a:srgbClr val="000000"/>
                          </a:solidFill>
                          <a:effectLst/>
                          <a:latin typeface="Calibri" panose="020F0502020204030204" pitchFamily="34" charset="0"/>
                          <a:cs typeface="Calibri" panose="020F0502020204030204" pitchFamily="34" charset="0"/>
                        </a:rPr>
                        <a:t>Tabiat Parkı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E7"/>
                    </a:solidFill>
                  </a:tcPr>
                </a:tc>
                <a:extLst>
                  <a:ext uri="{0D108BD9-81ED-4DB2-BD59-A6C34878D82A}">
                    <a16:rowId xmlns:a16="http://schemas.microsoft.com/office/drawing/2014/main" val="1104790780"/>
                  </a:ext>
                </a:extLst>
              </a:tr>
              <a:tr h="342000">
                <a:tc>
                  <a:txBody>
                    <a:bodyPr/>
                    <a:lstStyle/>
                    <a:p>
                      <a:pPr algn="l" fontAlgn="t"/>
                      <a:r>
                        <a:rPr lang="tr-TR" sz="1100" b="1" i="0" u="none" strike="noStrike" dirty="0">
                          <a:solidFill>
                            <a:srgbClr val="000000"/>
                          </a:solidFill>
                          <a:effectLst/>
                          <a:latin typeface="Calibri" panose="020F0502020204030204" pitchFamily="34" charset="0"/>
                          <a:cs typeface="Calibri" panose="020F0502020204030204" pitchFamily="34" charset="0"/>
                        </a:rPr>
                        <a:t> MERKEZ- SÜLEYMANİYE MAHALLESİ</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89B"/>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100" b="1" i="0" u="none" strike="noStrike" dirty="0">
                          <a:solidFill>
                            <a:srgbClr val="70AD47"/>
                          </a:solidFill>
                          <a:effectLst/>
                          <a:latin typeface="Calibri" panose="020F0502020204030204" pitchFamily="34" charset="0"/>
                          <a:cs typeface="Calibri" panose="020F0502020204030204" pitchFamily="34" charset="0"/>
                        </a:rPr>
                        <a:t> Sürdürülebilir Koruma ve Kontrollü Kullanım Alanı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89B"/>
                    </a:solidFill>
                  </a:tcPr>
                </a:tc>
                <a:tc>
                  <a:txBody>
                    <a:bodyPr/>
                    <a:lstStyle/>
                    <a:p>
                      <a:pPr algn="ctr" fontAlgn="t"/>
                      <a:r>
                        <a:rPr lang="da-DK" sz="1100" b="0" i="0" u="none" strike="noStrike" dirty="0">
                          <a:solidFill>
                            <a:srgbClr val="000000"/>
                          </a:solidFill>
                          <a:effectLst/>
                          <a:latin typeface="Calibri" panose="020F0502020204030204" pitchFamily="34" charset="0"/>
                          <a:cs typeface="Calibri" panose="020F0502020204030204" pitchFamily="34" charset="0"/>
                        </a:rPr>
                        <a:t>Kentsel Sit Alanı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89B"/>
                    </a:solidFill>
                  </a:tcPr>
                </a:tc>
                <a:extLst>
                  <a:ext uri="{0D108BD9-81ED-4DB2-BD59-A6C34878D82A}">
                    <a16:rowId xmlns:a16="http://schemas.microsoft.com/office/drawing/2014/main" val="3675052275"/>
                  </a:ext>
                </a:extLst>
              </a:tr>
              <a:tr h="342000">
                <a:tc>
                  <a:txBody>
                    <a:bodyPr/>
                    <a:lstStyle/>
                    <a:p>
                      <a:pPr algn="l" fontAlgn="t"/>
                      <a:r>
                        <a:rPr lang="tr-TR" sz="1100" b="1" i="0" u="none" strike="noStrike" dirty="0">
                          <a:solidFill>
                            <a:srgbClr val="000000"/>
                          </a:solidFill>
                          <a:effectLst/>
                          <a:latin typeface="Calibri" panose="020F0502020204030204" pitchFamily="34" charset="0"/>
                          <a:cs typeface="Calibri" panose="020F0502020204030204" pitchFamily="34" charset="0"/>
                        </a:rPr>
                        <a:t> ARZULAR / MERKEZ- BAHÇELİ BELDESİ</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E7"/>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100" b="1" i="0" u="none" strike="noStrike" dirty="0">
                          <a:solidFill>
                            <a:srgbClr val="70AD47"/>
                          </a:solidFill>
                          <a:effectLst/>
                          <a:latin typeface="Calibri" panose="020F0502020204030204" pitchFamily="34" charset="0"/>
                          <a:cs typeface="Calibri" panose="020F0502020204030204" pitchFamily="34" charset="0"/>
                        </a:rPr>
                        <a:t> Sürdürülebilir Koruma ve Kontrollü Kullanım Alanı</a:t>
                      </a:r>
                      <a:endParaRPr lang="tr-TR" sz="1100" b="1" i="0" u="none" strike="noStrike" kern="1200" dirty="0">
                        <a:solidFill>
                          <a:srgbClr val="5B9BD5"/>
                        </a:solidFill>
                        <a:effectLst/>
                        <a:latin typeface="Calibri" panose="020F0502020204030204" pitchFamily="34" charset="0"/>
                        <a:ea typeface="+mn-ea"/>
                        <a:cs typeface="Calibri" panose="020F0502020204030204" pitchFamily="34" charset="0"/>
                      </a:endParaRP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E7"/>
                    </a:solidFill>
                  </a:tcPr>
                </a:tc>
                <a:tc>
                  <a:txBody>
                    <a:bodyPr/>
                    <a:lstStyle/>
                    <a:p>
                      <a:pPr algn="l" fontAlgn="t"/>
                      <a:endParaRPr lang="tr-TR" sz="1050" b="0" i="0" u="none" strike="noStrike" dirty="0">
                        <a:solidFill>
                          <a:srgbClr val="000000"/>
                        </a:solidFill>
                        <a:effectLst/>
                        <a:latin typeface="Calibri" panose="020F0502020204030204" pitchFamily="34" charset="0"/>
                        <a:cs typeface="Calibri" panose="020F0502020204030204" pitchFamily="34" charset="0"/>
                      </a:endParaRPr>
                    </a:p>
                  </a:txBody>
                  <a:tcPr marL="8425" marR="8425" marT="84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E7"/>
                    </a:solidFill>
                  </a:tcPr>
                </a:tc>
                <a:extLst>
                  <a:ext uri="{0D108BD9-81ED-4DB2-BD59-A6C34878D82A}">
                    <a16:rowId xmlns:a16="http://schemas.microsoft.com/office/drawing/2014/main" val="3977411484"/>
                  </a:ext>
                </a:extLst>
              </a:tr>
              <a:tr h="342000">
                <a:tc>
                  <a:txBody>
                    <a:bodyPr/>
                    <a:lstStyle/>
                    <a:p>
                      <a:pPr algn="l" fontAlgn="t"/>
                      <a:r>
                        <a:rPr lang="tr-TR" sz="1100" b="1" i="0" u="none" strike="noStrike" dirty="0">
                          <a:solidFill>
                            <a:srgbClr val="000000"/>
                          </a:solidFill>
                          <a:effectLst/>
                          <a:latin typeface="Calibri" panose="020F0502020204030204" pitchFamily="34" charset="0"/>
                          <a:cs typeface="Calibri" panose="020F0502020204030204" pitchFamily="34" charset="0"/>
                        </a:rPr>
                        <a:t> HALGENT ŞELALESİ / MERKEZ-ESKİBAĞLAR MAH.</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89B"/>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100" b="1" i="0" u="none" strike="noStrike" dirty="0">
                          <a:solidFill>
                            <a:srgbClr val="70AD47"/>
                          </a:solidFill>
                          <a:effectLst/>
                          <a:latin typeface="Calibri" panose="020F0502020204030204" pitchFamily="34" charset="0"/>
                          <a:cs typeface="Calibri" panose="020F0502020204030204" pitchFamily="34" charset="0"/>
                        </a:rPr>
                        <a:t> Sürdürülebilir Koruma ve Kontrollü Kullanım Alanı</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89B"/>
                    </a:solidFill>
                  </a:tcPr>
                </a:tc>
                <a:tc>
                  <a:txBody>
                    <a:bodyPr/>
                    <a:lstStyle/>
                    <a:p>
                      <a:pPr algn="l" fontAlgn="t"/>
                      <a:r>
                        <a:rPr lang="tr-TR" sz="1050" b="0" i="0" u="none" strike="noStrike" dirty="0">
                          <a:solidFill>
                            <a:srgbClr val="000000"/>
                          </a:solidFill>
                          <a:effectLst/>
                          <a:latin typeface="Calibri" panose="020F0502020204030204" pitchFamily="34" charset="0"/>
                          <a:cs typeface="Calibri" panose="020F0502020204030204" pitchFamily="34" charset="0"/>
                        </a:rPr>
                        <a:t> </a:t>
                      </a:r>
                    </a:p>
                  </a:txBody>
                  <a:tcPr marL="8425" marR="8425" marT="84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89B"/>
                    </a:solidFill>
                  </a:tcPr>
                </a:tc>
                <a:extLst>
                  <a:ext uri="{0D108BD9-81ED-4DB2-BD59-A6C34878D82A}">
                    <a16:rowId xmlns:a16="http://schemas.microsoft.com/office/drawing/2014/main" val="2929847704"/>
                  </a:ext>
                </a:extLst>
              </a:tr>
              <a:tr h="342000">
                <a:tc>
                  <a:txBody>
                    <a:bodyPr/>
                    <a:lstStyle/>
                    <a:p>
                      <a:pPr algn="l" fontAlgn="t"/>
                      <a:r>
                        <a:rPr lang="tr-TR" sz="1100" b="1" i="0" u="none" strike="noStrike" dirty="0">
                          <a:solidFill>
                            <a:srgbClr val="000000"/>
                          </a:solidFill>
                          <a:effectLst/>
                          <a:latin typeface="Calibri" panose="020F0502020204030204" pitchFamily="34" charset="0"/>
                          <a:cs typeface="Calibri" panose="020F0502020204030204" pitchFamily="34" charset="0"/>
                        </a:rPr>
                        <a:t> BAHÇELİ GÖLETİ / MERKEZ- BAHÇELİ BELDESİ</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E7"/>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100" b="1" i="0" u="none" strike="noStrike" dirty="0">
                          <a:solidFill>
                            <a:srgbClr val="70AD47"/>
                          </a:solidFill>
                          <a:effectLst/>
                          <a:latin typeface="Calibri" panose="020F0502020204030204" pitchFamily="34" charset="0"/>
                          <a:cs typeface="Calibri" panose="020F0502020204030204" pitchFamily="34" charset="0"/>
                        </a:rPr>
                        <a:t> Sürdürülebilir Koruma ve Kontrollü Kullanım Alanı</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E7"/>
                    </a:solidFill>
                  </a:tcPr>
                </a:tc>
                <a:tc>
                  <a:txBody>
                    <a:bodyPr/>
                    <a:lstStyle/>
                    <a:p>
                      <a:pPr algn="l" fontAlgn="t"/>
                      <a:endParaRPr lang="tr-TR" sz="1400" b="0" i="0" u="none" strike="noStrike" dirty="0">
                        <a:solidFill>
                          <a:srgbClr val="000000"/>
                        </a:solidFill>
                        <a:effectLst/>
                        <a:latin typeface="Calibri" panose="020F0502020204030204" pitchFamily="34" charset="0"/>
                        <a:cs typeface="Calibri" panose="020F0502020204030204" pitchFamily="34" charset="0"/>
                      </a:endParaRPr>
                    </a:p>
                  </a:txBody>
                  <a:tcPr marL="8425" marR="8425" marT="84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E7"/>
                    </a:solidFill>
                  </a:tcPr>
                </a:tc>
                <a:extLst>
                  <a:ext uri="{0D108BD9-81ED-4DB2-BD59-A6C34878D82A}">
                    <a16:rowId xmlns:a16="http://schemas.microsoft.com/office/drawing/2014/main" val="180336843"/>
                  </a:ext>
                </a:extLst>
              </a:tr>
              <a:tr h="342000">
                <a:tc>
                  <a:txBody>
                    <a:bodyPr/>
                    <a:lstStyle/>
                    <a:p>
                      <a:pPr algn="l" fontAlgn="t"/>
                      <a:r>
                        <a:rPr lang="tr-TR" sz="1100" b="1" i="0" u="none" strike="noStrike" dirty="0">
                          <a:solidFill>
                            <a:srgbClr val="000000"/>
                          </a:solidFill>
                          <a:effectLst/>
                          <a:latin typeface="Calibri" panose="020F0502020204030204" pitchFamily="34" charset="0"/>
                          <a:cs typeface="Calibri" panose="020F0502020204030204" pitchFamily="34" charset="0"/>
                        </a:rPr>
                        <a:t> BAHÇELİ BAYRAK TEPESİ / MERKEZ-BAHÇELİ   BELDESİ</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89B"/>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100" b="1" i="0" u="none" strike="noStrike" dirty="0">
                          <a:solidFill>
                            <a:srgbClr val="70AD47"/>
                          </a:solidFill>
                          <a:effectLst/>
                          <a:latin typeface="Calibri" panose="020F0502020204030204" pitchFamily="34" charset="0"/>
                          <a:cs typeface="Calibri" panose="020F0502020204030204" pitchFamily="34" charset="0"/>
                        </a:rPr>
                        <a:t> Sürdürülebilir Koruma ve Kontrollü Kullanım Alanı</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89B"/>
                    </a:solidFill>
                  </a:tcPr>
                </a:tc>
                <a:tc>
                  <a:txBody>
                    <a:bodyPr/>
                    <a:lstStyle/>
                    <a:p>
                      <a:pPr algn="l" fontAlgn="t"/>
                      <a:endParaRPr lang="tr-TR" sz="1400" b="0" i="0" u="none" strike="noStrike" dirty="0">
                        <a:solidFill>
                          <a:srgbClr val="000000"/>
                        </a:solidFill>
                        <a:effectLst/>
                        <a:latin typeface="Calibri" panose="020F0502020204030204" pitchFamily="34" charset="0"/>
                        <a:cs typeface="Calibri" panose="020F0502020204030204" pitchFamily="34" charset="0"/>
                      </a:endParaRPr>
                    </a:p>
                  </a:txBody>
                  <a:tcPr marL="8425" marR="8425" marT="84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89B"/>
                    </a:solidFill>
                  </a:tcPr>
                </a:tc>
                <a:extLst>
                  <a:ext uri="{0D108BD9-81ED-4DB2-BD59-A6C34878D82A}">
                    <a16:rowId xmlns:a16="http://schemas.microsoft.com/office/drawing/2014/main" val="2107340843"/>
                  </a:ext>
                </a:extLst>
              </a:tr>
              <a:tr h="342000">
                <a:tc>
                  <a:txBody>
                    <a:bodyPr/>
                    <a:lstStyle/>
                    <a:p>
                      <a:pPr algn="l" fontAlgn="t"/>
                      <a:r>
                        <a:rPr lang="tr-TR" sz="1100" b="1" i="0" u="none" strike="noStrike" dirty="0">
                          <a:solidFill>
                            <a:srgbClr val="000000"/>
                          </a:solidFill>
                          <a:effectLst/>
                          <a:latin typeface="Calibri" panose="020F0502020204030204" pitchFamily="34" charset="0"/>
                          <a:cs typeface="Calibri" panose="020F0502020204030204" pitchFamily="34" charset="0"/>
                        </a:rPr>
                        <a:t> CANCA KALESİ / MERKEZ- CANCA MAHALLESİ</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E7"/>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100" b="1" i="0" u="none" strike="noStrike" dirty="0">
                          <a:solidFill>
                            <a:srgbClr val="70AD47"/>
                          </a:solidFill>
                          <a:effectLst/>
                          <a:latin typeface="Calibri" panose="020F0502020204030204" pitchFamily="34" charset="0"/>
                          <a:cs typeface="Calibri" panose="020F0502020204030204" pitchFamily="34" charset="0"/>
                        </a:rPr>
                        <a:t> Sürdürülebilir Koruma ve Kontrollü Kullanım Alanı</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E7"/>
                    </a:solidFill>
                  </a:tcPr>
                </a:tc>
                <a:tc>
                  <a:txBody>
                    <a:bodyPr/>
                    <a:lstStyle/>
                    <a:p>
                      <a:pPr algn="ctr" fontAlgn="t"/>
                      <a:r>
                        <a:rPr lang="tr-TR" sz="1100" b="0" i="0" u="none" strike="noStrike" dirty="0">
                          <a:solidFill>
                            <a:srgbClr val="000000"/>
                          </a:solidFill>
                          <a:effectLst/>
                          <a:latin typeface="Calibri" panose="020F0502020204030204" pitchFamily="34" charset="0"/>
                          <a:cs typeface="Calibri" panose="020F0502020204030204" pitchFamily="34" charset="0"/>
                        </a:rPr>
                        <a:t>Korunması Gerekli Taşınmaz Kültür Varlığı</a:t>
                      </a:r>
                    </a:p>
                  </a:txBody>
                  <a:tcPr marL="8425" marR="8425" marT="84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E7"/>
                    </a:solidFill>
                  </a:tcPr>
                </a:tc>
                <a:extLst>
                  <a:ext uri="{0D108BD9-81ED-4DB2-BD59-A6C34878D82A}">
                    <a16:rowId xmlns:a16="http://schemas.microsoft.com/office/drawing/2014/main" val="4210274508"/>
                  </a:ext>
                </a:extLst>
              </a:tr>
              <a:tr h="342000">
                <a:tc>
                  <a:txBody>
                    <a:bodyPr/>
                    <a:lstStyle/>
                    <a:p>
                      <a:pPr algn="l" fontAlgn="t"/>
                      <a:r>
                        <a:rPr lang="tr-TR" sz="1100" b="1" i="0" u="none" strike="noStrike" dirty="0">
                          <a:solidFill>
                            <a:srgbClr val="000000"/>
                          </a:solidFill>
                          <a:effectLst/>
                          <a:latin typeface="Calibri" panose="020F0502020204030204" pitchFamily="34" charset="0"/>
                          <a:cs typeface="Calibri" panose="020F0502020204030204" pitchFamily="34" charset="0"/>
                        </a:rPr>
                        <a:t> TORUL KALESİ CAM TERASI / TORUL-KALEDİBİ MAH.</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89B"/>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100" b="1" i="0" u="none" strike="noStrike" dirty="0">
                          <a:solidFill>
                            <a:srgbClr val="70AD47"/>
                          </a:solidFill>
                          <a:effectLst/>
                          <a:latin typeface="Calibri" panose="020F0502020204030204" pitchFamily="34" charset="0"/>
                          <a:cs typeface="Calibri" panose="020F0502020204030204" pitchFamily="34" charset="0"/>
                        </a:rPr>
                        <a:t> Sürdürülebilir Koruma ve Kontrollü Kullanım Alanı</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89B"/>
                    </a:solidFill>
                  </a:tcPr>
                </a:tc>
                <a:tc>
                  <a:txBody>
                    <a:bodyPr/>
                    <a:lstStyle/>
                    <a:p>
                      <a:pPr algn="ctr" fontAlgn="t"/>
                      <a:r>
                        <a:rPr lang="tr-TR" sz="1100" b="0" i="0" u="none" strike="noStrike" dirty="0">
                          <a:solidFill>
                            <a:srgbClr val="000000"/>
                          </a:solidFill>
                          <a:effectLst/>
                          <a:latin typeface="Calibri" panose="020F0502020204030204" pitchFamily="34" charset="0"/>
                          <a:cs typeface="Calibri" panose="020F0502020204030204" pitchFamily="34" charset="0"/>
                        </a:rPr>
                        <a:t>1. Derece Kültür Varlığı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89B"/>
                    </a:solidFill>
                  </a:tcPr>
                </a:tc>
                <a:extLst>
                  <a:ext uri="{0D108BD9-81ED-4DB2-BD59-A6C34878D82A}">
                    <a16:rowId xmlns:a16="http://schemas.microsoft.com/office/drawing/2014/main" val="1858554950"/>
                  </a:ext>
                </a:extLst>
              </a:tr>
              <a:tr h="342000">
                <a:tc>
                  <a:txBody>
                    <a:bodyPr/>
                    <a:lstStyle/>
                    <a:p>
                      <a:pPr algn="l" fontAlgn="t"/>
                      <a:r>
                        <a:rPr lang="tr-TR" sz="1100" b="1" i="0" u="none" strike="noStrike" dirty="0">
                          <a:solidFill>
                            <a:srgbClr val="000000"/>
                          </a:solidFill>
                          <a:effectLst/>
                          <a:latin typeface="Calibri" panose="020F0502020204030204" pitchFamily="34" charset="0"/>
                          <a:cs typeface="Calibri" panose="020F0502020204030204" pitchFamily="34" charset="0"/>
                        </a:rPr>
                        <a:t> ŞEHİR ŞEHİTLİĞİ/ ŞİRAN-KARACA MAHALLESİ</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E7"/>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100" b="1" i="0" u="none" strike="noStrike" dirty="0">
                          <a:solidFill>
                            <a:srgbClr val="70AD47"/>
                          </a:solidFill>
                          <a:effectLst/>
                          <a:latin typeface="Calibri" panose="020F0502020204030204" pitchFamily="34" charset="0"/>
                          <a:cs typeface="Calibri" panose="020F0502020204030204" pitchFamily="34" charset="0"/>
                        </a:rPr>
                        <a:t> Sürdürülebilir Koruma ve Kontrollü Kullanım Alanı</a:t>
                      </a:r>
                      <a:endParaRPr lang="tr-TR" sz="1100" b="1" i="0" u="none" strike="noStrike" dirty="0">
                        <a:solidFill>
                          <a:srgbClr val="000000"/>
                        </a:solidFill>
                        <a:effectLst/>
                        <a:latin typeface="Calibri" panose="020F0502020204030204" pitchFamily="34" charset="0"/>
                        <a:cs typeface="Calibri" panose="020F0502020204030204" pitchFamily="34" charset="0"/>
                      </a:endParaRP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E7"/>
                    </a:solidFill>
                  </a:tcPr>
                </a:tc>
                <a:tc>
                  <a:txBody>
                    <a:bodyPr/>
                    <a:lstStyle/>
                    <a:p>
                      <a:pPr algn="l" fontAlgn="t"/>
                      <a:endParaRPr lang="tr-TR" sz="1400" b="0" i="0" u="none" strike="noStrike" dirty="0">
                        <a:solidFill>
                          <a:srgbClr val="000000"/>
                        </a:solidFill>
                        <a:effectLst/>
                        <a:latin typeface="Calibri" panose="020F0502020204030204" pitchFamily="34" charset="0"/>
                        <a:cs typeface="Calibri" panose="020F0502020204030204" pitchFamily="34" charset="0"/>
                      </a:endParaRPr>
                    </a:p>
                  </a:txBody>
                  <a:tcPr marL="8425" marR="8425" marT="84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E7"/>
                    </a:solidFill>
                  </a:tcPr>
                </a:tc>
                <a:extLst>
                  <a:ext uri="{0D108BD9-81ED-4DB2-BD59-A6C34878D82A}">
                    <a16:rowId xmlns:a16="http://schemas.microsoft.com/office/drawing/2014/main" val="2978907114"/>
                  </a:ext>
                </a:extLst>
              </a:tr>
            </a:tbl>
          </a:graphicData>
        </a:graphic>
      </p:graphicFrame>
      <p:pic>
        <p:nvPicPr>
          <p:cNvPr id="8" name="Resim 7">
            <a:extLst>
              <a:ext uri="{FF2B5EF4-FFF2-40B4-BE49-F238E27FC236}">
                <a16:creationId xmlns:a16="http://schemas.microsoft.com/office/drawing/2014/main" id="{A6199511-61DA-40E9-9E0A-70E27D5B96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48AEF613-9D29-4F7A-95CA-BE4FFDDDB1D2}"/>
              </a:ext>
            </a:extLst>
          </p:cNvPr>
          <p:cNvGraphicFramePr>
            <a:graphicFrameLocks noGrp="1"/>
          </p:cNvGraphicFramePr>
          <p:nvPr>
            <p:extLst>
              <p:ext uri="{D42A27DB-BD31-4B8C-83A1-F6EECF244321}">
                <p14:modId xmlns:p14="http://schemas.microsoft.com/office/powerpoint/2010/main" val="2009962542"/>
              </p:ext>
            </p:extLst>
          </p:nvPr>
        </p:nvGraphicFramePr>
        <p:xfrm>
          <a:off x="1272867" y="1288152"/>
          <a:ext cx="7212764" cy="3015928"/>
        </p:xfrm>
        <a:graphic>
          <a:graphicData uri="http://schemas.openxmlformats.org/drawingml/2006/table">
            <a:tbl>
              <a:tblPr/>
              <a:tblGrid>
                <a:gridCol w="2457885">
                  <a:extLst>
                    <a:ext uri="{9D8B030D-6E8A-4147-A177-3AD203B41FA5}">
                      <a16:colId xmlns:a16="http://schemas.microsoft.com/office/drawing/2014/main" val="1063828961"/>
                    </a:ext>
                  </a:extLst>
                </a:gridCol>
                <a:gridCol w="722376">
                  <a:extLst>
                    <a:ext uri="{9D8B030D-6E8A-4147-A177-3AD203B41FA5}">
                      <a16:colId xmlns:a16="http://schemas.microsoft.com/office/drawing/2014/main" val="2597728759"/>
                    </a:ext>
                  </a:extLst>
                </a:gridCol>
                <a:gridCol w="4032503">
                  <a:extLst>
                    <a:ext uri="{9D8B030D-6E8A-4147-A177-3AD203B41FA5}">
                      <a16:colId xmlns:a16="http://schemas.microsoft.com/office/drawing/2014/main" val="1804974830"/>
                    </a:ext>
                  </a:extLst>
                </a:gridCol>
              </a:tblGrid>
              <a:tr h="488829">
                <a:tc gridSpan="3">
                  <a:txBody>
                    <a:bodyPr/>
                    <a:lstStyle/>
                    <a:p>
                      <a:pPr algn="ctr">
                        <a:lnSpc>
                          <a:spcPct val="115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TABİAT VARLIKLARI</a:t>
                      </a:r>
                    </a:p>
                    <a:p>
                      <a:pPr algn="ctr">
                        <a:lnSpc>
                          <a:spcPct val="115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MAĞARALAR</a:t>
                      </a: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60000"/>
                        <a:lumOff val="40000"/>
                      </a:schemeClr>
                    </a:solidFill>
                  </a:tcPr>
                </a:tc>
                <a:tc hMerge="1">
                  <a:txBody>
                    <a:bodyPr/>
                    <a:lstStyle/>
                    <a:p>
                      <a:pPr>
                        <a:lnSpc>
                          <a:spcPct val="115000"/>
                        </a:lnSpc>
                        <a:spcAft>
                          <a:spcPts val="1000"/>
                        </a:spcAft>
                      </a:pP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pPr indent="449580">
                        <a:lnSpc>
                          <a:spcPct val="115000"/>
                        </a:lnSpc>
                        <a:spcAft>
                          <a:spcPts val="1000"/>
                        </a:spcAft>
                      </a:pP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93122549"/>
                  </a:ext>
                </a:extLst>
              </a:tr>
              <a:tr h="343275">
                <a:tc>
                  <a:txBody>
                    <a:bodyPr/>
                    <a:lstStyle/>
                    <a:p>
                      <a:pPr algn="ctr">
                        <a:lnSpc>
                          <a:spcPct val="115000"/>
                        </a:lnSpc>
                        <a:spcAft>
                          <a:spcPts val="100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MAĞARA ADI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tc>
                  <a:txBody>
                    <a:bodyPr/>
                    <a:lstStyle/>
                    <a:p>
                      <a:pPr algn="ctr">
                        <a:lnSpc>
                          <a:spcPct val="115000"/>
                        </a:lnSpc>
                        <a:spcAft>
                          <a:spcPts val="100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İLÇESİ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tc>
                  <a:txBody>
                    <a:bodyPr/>
                    <a:lstStyle/>
                    <a:p>
                      <a:pPr marL="0" indent="0" algn="ctr">
                        <a:lnSpc>
                          <a:spcPct val="115000"/>
                        </a:lnSpc>
                        <a:spcAft>
                          <a:spcPts val="100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ADRES / MEVKİİ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extLst>
                  <a:ext uri="{0D108BD9-81ED-4DB2-BD59-A6C34878D82A}">
                    <a16:rowId xmlns:a16="http://schemas.microsoft.com/office/drawing/2014/main" val="227676608"/>
                  </a:ext>
                </a:extLst>
              </a:tr>
              <a:tr h="306000">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İKİSU MAĞARASI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MERKEZ</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tc>
                  <a:txBody>
                    <a:bodyPr/>
                    <a:lstStyle/>
                    <a:p>
                      <a:pPr algn="just">
                        <a:lnSpc>
                          <a:spcPct val="115000"/>
                        </a:lnSpc>
                        <a:spcAft>
                          <a:spcPts val="1000"/>
                        </a:spcAft>
                      </a:pPr>
                      <a:r>
                        <a:rPr lang="tr-TR" sz="1300" dirty="0" err="1">
                          <a:effectLst/>
                          <a:latin typeface="Calibri" panose="020F0502020204030204" pitchFamily="34" charset="0"/>
                          <a:ea typeface="Calibri" panose="020F0502020204030204" pitchFamily="34" charset="0"/>
                          <a:cs typeface="Calibri" panose="020F0502020204030204" pitchFamily="34" charset="0"/>
                        </a:rPr>
                        <a:t>İkisu</a:t>
                      </a:r>
                      <a:r>
                        <a:rPr lang="tr-TR" sz="1300" dirty="0">
                          <a:effectLst/>
                          <a:latin typeface="Calibri" panose="020F0502020204030204" pitchFamily="34" charset="0"/>
                          <a:ea typeface="Calibri" panose="020F0502020204030204" pitchFamily="34" charset="0"/>
                          <a:cs typeface="Calibri" panose="020F0502020204030204" pitchFamily="34" charset="0"/>
                        </a:rPr>
                        <a:t> Köyü, Bahçecik Mahallesi, </a:t>
                      </a:r>
                      <a:r>
                        <a:rPr lang="tr-TR" sz="1300" dirty="0" err="1">
                          <a:effectLst/>
                          <a:latin typeface="Calibri" panose="020F0502020204030204" pitchFamily="34" charset="0"/>
                          <a:ea typeface="Calibri" panose="020F0502020204030204" pitchFamily="34" charset="0"/>
                          <a:cs typeface="Calibri" panose="020F0502020204030204" pitchFamily="34" charset="0"/>
                        </a:rPr>
                        <a:t>Balkayası</a:t>
                      </a:r>
                      <a:r>
                        <a:rPr lang="tr-TR" sz="1300" dirty="0">
                          <a:effectLst/>
                          <a:latin typeface="Calibri" panose="020F0502020204030204" pitchFamily="34" charset="0"/>
                          <a:ea typeface="Calibri" panose="020F0502020204030204" pitchFamily="34" charset="0"/>
                          <a:cs typeface="Calibri" panose="020F0502020204030204" pitchFamily="34" charset="0"/>
                        </a:rPr>
                        <a:t> Mevkii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extLst>
                  <a:ext uri="{0D108BD9-81ED-4DB2-BD59-A6C34878D82A}">
                    <a16:rowId xmlns:a16="http://schemas.microsoft.com/office/drawing/2014/main" val="4280336542"/>
                  </a:ext>
                </a:extLst>
              </a:tr>
              <a:tr h="306000">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AKÇAKALE MAĞARASI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MERKEZ</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Akçakale Köyü, Parti Mahallesi Mevkii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extLst>
                  <a:ext uri="{0D108BD9-81ED-4DB2-BD59-A6C34878D82A}">
                    <a16:rowId xmlns:a16="http://schemas.microsoft.com/office/drawing/2014/main" val="644072000"/>
                  </a:ext>
                </a:extLst>
              </a:tr>
              <a:tr h="306000">
                <a:tc>
                  <a:txBody>
                    <a:bodyPr/>
                    <a:lstStyle/>
                    <a:p>
                      <a:pPr marL="0" marR="0" lvl="0" indent="0" algn="just" defTabSz="914400" rtl="0" eaLnBrk="1" fontAlgn="auto" latinLnBrk="0" hangingPunct="1">
                        <a:lnSpc>
                          <a:spcPct val="115000"/>
                        </a:lnSpc>
                        <a:spcBef>
                          <a:spcPts val="0"/>
                        </a:spcBef>
                        <a:spcAft>
                          <a:spcPts val="1000"/>
                        </a:spcAft>
                        <a:buClrTx/>
                        <a:buSzTx/>
                        <a:buFont typeface="Times New Roman" panose="02020603050405020304" pitchFamily="18" charset="0"/>
                        <a:buNone/>
                        <a:tabLst/>
                        <a:defRPr/>
                      </a:pPr>
                      <a:r>
                        <a:rPr lang="tr-TR" sz="1300" dirty="0">
                          <a:effectLst/>
                          <a:latin typeface="Calibri" panose="020F0502020204030204" pitchFamily="34" charset="0"/>
                          <a:ea typeface="Calibri" panose="020F0502020204030204" pitchFamily="34" charset="0"/>
                          <a:cs typeface="Calibri" panose="020F0502020204030204" pitchFamily="34" charset="0"/>
                        </a:rPr>
                        <a:t>İKİSU MAĞARA HANLARI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MERKEZ</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tc>
                  <a:txBody>
                    <a:bodyPr/>
                    <a:lstStyle/>
                    <a:p>
                      <a:pPr algn="just">
                        <a:lnSpc>
                          <a:spcPct val="115000"/>
                        </a:lnSpc>
                        <a:spcAft>
                          <a:spcPts val="1000"/>
                        </a:spcAft>
                      </a:pPr>
                      <a:r>
                        <a:rPr lang="tr-TR" sz="1300" dirty="0" err="1">
                          <a:effectLst/>
                          <a:latin typeface="Calibri" panose="020F0502020204030204" pitchFamily="34" charset="0"/>
                          <a:ea typeface="Calibri" panose="020F0502020204030204" pitchFamily="34" charset="0"/>
                          <a:cs typeface="Calibri" panose="020F0502020204030204" pitchFamily="34" charset="0"/>
                        </a:rPr>
                        <a:t>İkisu</a:t>
                      </a:r>
                      <a:r>
                        <a:rPr lang="tr-TR" sz="1300" dirty="0">
                          <a:effectLst/>
                          <a:latin typeface="Calibri" panose="020F0502020204030204" pitchFamily="34" charset="0"/>
                          <a:ea typeface="Calibri" panose="020F0502020204030204" pitchFamily="34" charset="0"/>
                          <a:cs typeface="Calibri" panose="020F0502020204030204" pitchFamily="34" charset="0"/>
                        </a:rPr>
                        <a:t> Köyü, Mağara Hanları Mevkii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extLst>
                  <a:ext uri="{0D108BD9-81ED-4DB2-BD59-A6C34878D82A}">
                    <a16:rowId xmlns:a16="http://schemas.microsoft.com/office/drawing/2014/main" val="1744099021"/>
                  </a:ext>
                </a:extLst>
              </a:tr>
              <a:tr h="306000">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DAMLATAŞ (</a:t>
                      </a:r>
                      <a:r>
                        <a:rPr lang="tr-TR" sz="1300" b="1" dirty="0">
                          <a:effectLst/>
                          <a:latin typeface="Calibri" panose="020F0502020204030204" pitchFamily="34" charset="0"/>
                          <a:ea typeface="Calibri" panose="020F0502020204030204" pitchFamily="34" charset="0"/>
                          <a:cs typeface="Calibri" panose="020F0502020204030204" pitchFamily="34" charset="0"/>
                        </a:rPr>
                        <a:t>KARACA</a:t>
                      </a:r>
                      <a:r>
                        <a:rPr lang="tr-TR" sz="1300" dirty="0">
                          <a:effectLst/>
                          <a:latin typeface="Calibri" panose="020F0502020204030204" pitchFamily="34" charset="0"/>
                          <a:ea typeface="Calibri" panose="020F0502020204030204" pitchFamily="34" charset="0"/>
                          <a:cs typeface="Calibri" panose="020F0502020204030204" pitchFamily="34" charset="0"/>
                        </a:rPr>
                        <a:t>) MAĞARASI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TORUL</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Cebeli Köyü, Karaca Mahallesi Tombala Kayalıkları Mevkii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extLst>
                  <a:ext uri="{0D108BD9-81ED-4DB2-BD59-A6C34878D82A}">
                    <a16:rowId xmlns:a16="http://schemas.microsoft.com/office/drawing/2014/main" val="4111468028"/>
                  </a:ext>
                </a:extLst>
              </a:tr>
              <a:tr h="306000">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ARILI MAĞARASI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TORUL</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Arılı Köyü</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extLst>
                  <a:ext uri="{0D108BD9-81ED-4DB2-BD59-A6C34878D82A}">
                    <a16:rowId xmlns:a16="http://schemas.microsoft.com/office/drawing/2014/main" val="1621938260"/>
                  </a:ext>
                </a:extLst>
              </a:tr>
              <a:tr h="347824">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KIRKLAR MAĞARASI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KÖSE</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tc>
                  <a:txBody>
                    <a:bodyPr/>
                    <a:lstStyle/>
                    <a:p>
                      <a:pPr algn="just">
                        <a:lnSpc>
                          <a:spcPct val="115000"/>
                        </a:lnSpc>
                        <a:spcAft>
                          <a:spcPts val="1000"/>
                        </a:spcAft>
                      </a:pPr>
                      <a:r>
                        <a:rPr lang="tr-TR" sz="1300" dirty="0" err="1">
                          <a:effectLst/>
                          <a:latin typeface="Calibri" panose="020F0502020204030204" pitchFamily="34" charset="0"/>
                          <a:ea typeface="Calibri" panose="020F0502020204030204" pitchFamily="34" charset="0"/>
                          <a:cs typeface="Calibri" panose="020F0502020204030204" pitchFamily="34" charset="0"/>
                        </a:rPr>
                        <a:t>Salyazı</a:t>
                      </a:r>
                      <a:r>
                        <a:rPr lang="tr-TR" sz="1300" dirty="0">
                          <a:effectLst/>
                          <a:latin typeface="Calibri" panose="020F0502020204030204" pitchFamily="34" charset="0"/>
                          <a:ea typeface="Calibri" panose="020F0502020204030204" pitchFamily="34" charset="0"/>
                          <a:cs typeface="Calibri" panose="020F0502020204030204" pitchFamily="34" charset="0"/>
                        </a:rPr>
                        <a:t> Beldesi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extLst>
                  <a:ext uri="{0D108BD9-81ED-4DB2-BD59-A6C34878D82A}">
                    <a16:rowId xmlns:a16="http://schemas.microsoft.com/office/drawing/2014/main" val="1144341430"/>
                  </a:ext>
                </a:extLst>
              </a:tr>
              <a:tr h="306000">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TOMARA MAĞARASI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ŞİRAN</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tc>
                  <a:txBody>
                    <a:bodyPr/>
                    <a:lstStyle/>
                    <a:p>
                      <a:pPr algn="just">
                        <a:lnSpc>
                          <a:spcPct val="115000"/>
                        </a:lnSpc>
                        <a:spcAft>
                          <a:spcPts val="1000"/>
                        </a:spcAft>
                      </a:pPr>
                      <a:r>
                        <a:rPr lang="tr-TR" sz="1300" dirty="0" err="1">
                          <a:effectLst/>
                          <a:latin typeface="Calibri" panose="020F0502020204030204" pitchFamily="34" charset="0"/>
                          <a:ea typeface="Calibri" panose="020F0502020204030204" pitchFamily="34" charset="0"/>
                          <a:cs typeface="Calibri" panose="020F0502020204030204" pitchFamily="34" charset="0"/>
                        </a:rPr>
                        <a:t>Seydibaba</a:t>
                      </a:r>
                      <a:r>
                        <a:rPr lang="tr-TR" sz="1300" dirty="0">
                          <a:effectLst/>
                          <a:latin typeface="Calibri" panose="020F0502020204030204" pitchFamily="34" charset="0"/>
                          <a:ea typeface="Calibri" panose="020F0502020204030204" pitchFamily="34" charset="0"/>
                          <a:cs typeface="Calibri" panose="020F0502020204030204" pitchFamily="34" charset="0"/>
                        </a:rPr>
                        <a:t> Köyü</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extLst>
                  <a:ext uri="{0D108BD9-81ED-4DB2-BD59-A6C34878D82A}">
                    <a16:rowId xmlns:a16="http://schemas.microsoft.com/office/drawing/2014/main" val="2893082125"/>
                  </a:ext>
                </a:extLst>
              </a:tr>
            </a:tbl>
          </a:graphicData>
        </a:graphic>
      </p:graphicFrame>
      <p:graphicFrame>
        <p:nvGraphicFramePr>
          <p:cNvPr id="6" name="Tablo 5">
            <a:extLst>
              <a:ext uri="{FF2B5EF4-FFF2-40B4-BE49-F238E27FC236}">
                <a16:creationId xmlns:a16="http://schemas.microsoft.com/office/drawing/2014/main" id="{C542DFF3-E681-4B79-B659-5D5D54E16197}"/>
              </a:ext>
            </a:extLst>
          </p:cNvPr>
          <p:cNvGraphicFramePr>
            <a:graphicFrameLocks noGrp="1"/>
          </p:cNvGraphicFramePr>
          <p:nvPr>
            <p:extLst>
              <p:ext uri="{D42A27DB-BD31-4B8C-83A1-F6EECF244321}">
                <p14:modId xmlns:p14="http://schemas.microsoft.com/office/powerpoint/2010/main" val="3583753555"/>
              </p:ext>
            </p:extLst>
          </p:nvPr>
        </p:nvGraphicFramePr>
        <p:xfrm>
          <a:off x="1272867" y="4442350"/>
          <a:ext cx="7212765" cy="2227010"/>
        </p:xfrm>
        <a:graphic>
          <a:graphicData uri="http://schemas.openxmlformats.org/drawingml/2006/table">
            <a:tbl>
              <a:tblPr/>
              <a:tblGrid>
                <a:gridCol w="2028117">
                  <a:extLst>
                    <a:ext uri="{9D8B030D-6E8A-4147-A177-3AD203B41FA5}">
                      <a16:colId xmlns:a16="http://schemas.microsoft.com/office/drawing/2014/main" val="1063828961"/>
                    </a:ext>
                  </a:extLst>
                </a:gridCol>
                <a:gridCol w="586168">
                  <a:extLst>
                    <a:ext uri="{9D8B030D-6E8A-4147-A177-3AD203B41FA5}">
                      <a16:colId xmlns:a16="http://schemas.microsoft.com/office/drawing/2014/main" val="2597728759"/>
                    </a:ext>
                  </a:extLst>
                </a:gridCol>
                <a:gridCol w="723911">
                  <a:extLst>
                    <a:ext uri="{9D8B030D-6E8A-4147-A177-3AD203B41FA5}">
                      <a16:colId xmlns:a16="http://schemas.microsoft.com/office/drawing/2014/main" val="629877978"/>
                    </a:ext>
                  </a:extLst>
                </a:gridCol>
                <a:gridCol w="3874569">
                  <a:extLst>
                    <a:ext uri="{9D8B030D-6E8A-4147-A177-3AD203B41FA5}">
                      <a16:colId xmlns:a16="http://schemas.microsoft.com/office/drawing/2014/main" val="1804974830"/>
                    </a:ext>
                  </a:extLst>
                </a:gridCol>
              </a:tblGrid>
              <a:tr h="488829">
                <a:tc gridSpan="4">
                  <a:txBody>
                    <a:bodyPr/>
                    <a:lstStyle/>
                    <a:p>
                      <a:pPr algn="ctr">
                        <a:lnSpc>
                          <a:spcPct val="115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TABİAT VARLIKLARI</a:t>
                      </a:r>
                    </a:p>
                    <a:p>
                      <a:pPr algn="ctr">
                        <a:lnSpc>
                          <a:spcPct val="115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ANIT AĞAÇLAR</a:t>
                      </a: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60000"/>
                        <a:lumOff val="40000"/>
                      </a:schemeClr>
                    </a:solidFill>
                  </a:tcPr>
                </a:tc>
                <a:tc hMerge="1">
                  <a:txBody>
                    <a:bodyPr/>
                    <a:lstStyle/>
                    <a:p>
                      <a:pPr>
                        <a:lnSpc>
                          <a:spcPct val="115000"/>
                        </a:lnSpc>
                        <a:spcAft>
                          <a:spcPts val="1000"/>
                        </a:spcAft>
                      </a:pP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tr-TR"/>
                    </a:p>
                  </a:txBody>
                  <a:tcPr/>
                </a:tc>
                <a:tc hMerge="1">
                  <a:txBody>
                    <a:bodyPr/>
                    <a:lstStyle/>
                    <a:p>
                      <a:pPr indent="449580">
                        <a:lnSpc>
                          <a:spcPct val="115000"/>
                        </a:lnSpc>
                        <a:spcAft>
                          <a:spcPts val="1000"/>
                        </a:spcAft>
                      </a:pP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93122549"/>
                  </a:ext>
                </a:extLst>
              </a:tr>
              <a:tr h="343275">
                <a:tc>
                  <a:txBody>
                    <a:bodyPr/>
                    <a:lstStyle/>
                    <a:p>
                      <a:pPr>
                        <a:lnSpc>
                          <a:spcPct val="115000"/>
                        </a:lnSpc>
                        <a:spcAft>
                          <a:spcPts val="100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       ANIT AĞAÇ ADI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tc>
                  <a:txBody>
                    <a:bodyPr/>
                    <a:lstStyle/>
                    <a:p>
                      <a:pPr algn="ctr">
                        <a:lnSpc>
                          <a:spcPct val="115000"/>
                        </a:lnSpc>
                        <a:spcAft>
                          <a:spcPts val="100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Adet</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tc>
                  <a:txBody>
                    <a:bodyPr/>
                    <a:lstStyle/>
                    <a:p>
                      <a:pPr algn="ctr">
                        <a:lnSpc>
                          <a:spcPct val="115000"/>
                        </a:lnSpc>
                        <a:spcAft>
                          <a:spcPts val="1000"/>
                        </a:spcAft>
                      </a:pPr>
                      <a:r>
                        <a:rPr kumimoji="0" lang="tr-TR" sz="1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Yaşı</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tc>
                  <a:txBody>
                    <a:bodyPr/>
                    <a:lstStyle/>
                    <a:p>
                      <a:pPr marL="0" indent="0" algn="ctr">
                        <a:lnSpc>
                          <a:spcPct val="115000"/>
                        </a:lnSpc>
                        <a:spcAft>
                          <a:spcPts val="100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ADRES / MEVKİİ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extLst>
                  <a:ext uri="{0D108BD9-81ED-4DB2-BD59-A6C34878D82A}">
                    <a16:rowId xmlns:a16="http://schemas.microsoft.com/office/drawing/2014/main" val="227676608"/>
                  </a:ext>
                </a:extLst>
              </a:tr>
              <a:tr h="306000">
                <a:tc>
                  <a:txBody>
                    <a:bodyPr/>
                    <a:lstStyle/>
                    <a:p>
                      <a:pPr marL="0" algn="just" defTabSz="914400" rtl="0" eaLnBrk="1" latinLnBrk="0" hangingPunct="1">
                        <a:lnSpc>
                          <a:spcPct val="115000"/>
                        </a:lnSpc>
                        <a:spcAft>
                          <a:spcPts val="1000"/>
                        </a:spcAft>
                      </a:pPr>
                      <a:r>
                        <a:rPr lang="tr-TR" sz="1300" kern="1200" dirty="0">
                          <a:solidFill>
                            <a:schemeClr val="tx1"/>
                          </a:solidFill>
                          <a:effectLst/>
                          <a:latin typeface="Calibri" panose="020F0502020204030204" pitchFamily="34" charset="0"/>
                          <a:ea typeface="+mn-ea"/>
                          <a:cs typeface="Calibri" panose="020F0502020204030204" pitchFamily="34" charset="0"/>
                        </a:rPr>
                        <a:t>AKÇA AĞAÇ YAPRAKLI ÜVEZ </a:t>
                      </a:r>
                      <a:r>
                        <a:rPr lang="tr-TR" sz="1300" i="1" kern="1200" dirty="0">
                          <a:solidFill>
                            <a:schemeClr val="tx1"/>
                          </a:solidFill>
                          <a:effectLst/>
                          <a:latin typeface="Calibri" panose="020F0502020204030204" pitchFamily="34" charset="0"/>
                          <a:ea typeface="+mn-ea"/>
                          <a:cs typeface="Calibri" panose="020F0502020204030204" pitchFamily="34" charset="0"/>
                        </a:rPr>
                        <a:t>(</a:t>
                      </a:r>
                      <a:r>
                        <a:rPr lang="tr-TR" sz="1300" i="1" kern="1200" dirty="0" err="1">
                          <a:solidFill>
                            <a:schemeClr val="tx1"/>
                          </a:solidFill>
                          <a:effectLst/>
                          <a:latin typeface="Calibri" panose="020F0502020204030204" pitchFamily="34" charset="0"/>
                          <a:ea typeface="+mn-ea"/>
                          <a:cs typeface="Calibri" panose="020F0502020204030204" pitchFamily="34" charset="0"/>
                        </a:rPr>
                        <a:t>Sorbus</a:t>
                      </a:r>
                      <a:r>
                        <a:rPr lang="tr-TR" sz="1300" i="1" kern="1200" dirty="0">
                          <a:solidFill>
                            <a:schemeClr val="tx1"/>
                          </a:solidFill>
                          <a:effectLst/>
                          <a:latin typeface="Calibri" panose="020F0502020204030204" pitchFamily="34" charset="0"/>
                          <a:ea typeface="+mn-ea"/>
                          <a:cs typeface="Calibri" panose="020F0502020204030204" pitchFamily="34" charset="0"/>
                        </a:rPr>
                        <a:t> </a:t>
                      </a:r>
                      <a:r>
                        <a:rPr lang="tr-TR" sz="1300" i="1" kern="1200" dirty="0" err="1">
                          <a:solidFill>
                            <a:schemeClr val="tx1"/>
                          </a:solidFill>
                          <a:effectLst/>
                          <a:latin typeface="Calibri" panose="020F0502020204030204" pitchFamily="34" charset="0"/>
                          <a:ea typeface="+mn-ea"/>
                          <a:cs typeface="Calibri" panose="020F0502020204030204" pitchFamily="34" charset="0"/>
                        </a:rPr>
                        <a:t>torminalis</a:t>
                      </a:r>
                      <a:r>
                        <a:rPr lang="tr-TR" sz="1300" i="1" kern="1200" dirty="0">
                          <a:solidFill>
                            <a:schemeClr val="tx1"/>
                          </a:solidFill>
                          <a:effectLst/>
                          <a:latin typeface="Calibri" panose="020F0502020204030204" pitchFamily="34" charset="0"/>
                          <a:ea typeface="+mn-ea"/>
                          <a:cs typeface="Calibri" panose="020F0502020204030204" pitchFamily="34" charset="0"/>
                        </a:rPr>
                        <a:t>)</a:t>
                      </a:r>
                      <a:endParaRPr lang="tr-TR" sz="1300"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tc>
                  <a:txBody>
                    <a:bodyPr/>
                    <a:lstStyle/>
                    <a:p>
                      <a:pPr algn="ctr">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4</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tc>
                  <a:txBody>
                    <a:bodyPr/>
                    <a:lstStyle/>
                    <a:p>
                      <a:pPr algn="just">
                        <a:lnSpc>
                          <a:spcPct val="115000"/>
                        </a:lnSpc>
                        <a:spcAft>
                          <a:spcPts val="0"/>
                        </a:spcAft>
                      </a:pPr>
                      <a:r>
                        <a:rPr lang="tr-TR" sz="1400" dirty="0">
                          <a:effectLst/>
                          <a:latin typeface="Calibri" panose="020F0502020204030204" pitchFamily="34" charset="0"/>
                          <a:ea typeface="Calibri" panose="020F0502020204030204" pitchFamily="34" charset="0"/>
                          <a:cs typeface="Calibri" panose="020F0502020204030204" pitchFamily="34" charset="0"/>
                        </a:rPr>
                        <a:t>100,100</a:t>
                      </a:r>
                    </a:p>
                    <a:p>
                      <a:pPr algn="just">
                        <a:lnSpc>
                          <a:spcPct val="115000"/>
                        </a:lnSpc>
                        <a:spcAft>
                          <a:spcPts val="0"/>
                        </a:spcAft>
                      </a:pPr>
                      <a:r>
                        <a:rPr lang="tr-TR" sz="1400" dirty="0">
                          <a:effectLst/>
                          <a:latin typeface="Calibri" panose="020F0502020204030204" pitchFamily="34" charset="0"/>
                          <a:ea typeface="Calibri" panose="020F0502020204030204" pitchFamily="34" charset="0"/>
                          <a:cs typeface="Calibri" panose="020F0502020204030204" pitchFamily="34" charset="0"/>
                        </a:rPr>
                        <a:t>100,100</a:t>
                      </a: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Merkez - </a:t>
                      </a:r>
                      <a:r>
                        <a:rPr lang="tr-TR" sz="1300" dirty="0" err="1">
                          <a:effectLst/>
                          <a:latin typeface="Calibri" panose="020F0502020204030204" pitchFamily="34" charset="0"/>
                          <a:ea typeface="Calibri" panose="020F0502020204030204" pitchFamily="34" charset="0"/>
                          <a:cs typeface="Calibri" panose="020F0502020204030204" pitchFamily="34" charset="0"/>
                        </a:rPr>
                        <a:t>Akgedik</a:t>
                      </a:r>
                      <a:r>
                        <a:rPr lang="tr-TR" sz="1300" dirty="0">
                          <a:effectLst/>
                          <a:latin typeface="Calibri" panose="020F0502020204030204" pitchFamily="34" charset="0"/>
                          <a:ea typeface="Calibri" panose="020F0502020204030204" pitchFamily="34" charset="0"/>
                          <a:cs typeface="Calibri" panose="020F0502020204030204" pitchFamily="34" charset="0"/>
                        </a:rPr>
                        <a:t> Köyü</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extLst>
                  <a:ext uri="{0D108BD9-81ED-4DB2-BD59-A6C34878D82A}">
                    <a16:rowId xmlns:a16="http://schemas.microsoft.com/office/drawing/2014/main" val="4280336542"/>
                  </a:ext>
                </a:extLst>
              </a:tr>
              <a:tr h="306000">
                <a:tc>
                  <a:txBody>
                    <a:bodyPr/>
                    <a:lstStyle/>
                    <a:p>
                      <a:pPr marL="0" marR="0" lvl="0" indent="0" algn="just" defTabSz="914400" rtl="0" eaLnBrk="1" fontAlgn="auto" latinLnBrk="0" hangingPunct="1">
                        <a:lnSpc>
                          <a:spcPct val="115000"/>
                        </a:lnSpc>
                        <a:spcBef>
                          <a:spcPts val="0"/>
                        </a:spcBef>
                        <a:spcAft>
                          <a:spcPts val="0"/>
                        </a:spcAft>
                        <a:buClrTx/>
                        <a:buSzTx/>
                        <a:buFont typeface="Times New Roman" panose="02020603050405020304" pitchFamily="18" charset="0"/>
                        <a:buNone/>
                        <a:tabLst/>
                        <a:defRPr/>
                      </a:pPr>
                      <a:r>
                        <a:rPr lang="tr-TR" sz="1300" kern="1200" dirty="0">
                          <a:solidFill>
                            <a:schemeClr val="tx1"/>
                          </a:solidFill>
                          <a:effectLst/>
                          <a:latin typeface="Calibri" panose="020F0502020204030204" pitchFamily="34" charset="0"/>
                          <a:ea typeface="+mn-ea"/>
                          <a:cs typeface="Calibri" panose="020F0502020204030204" pitchFamily="34" charset="0"/>
                        </a:rPr>
                        <a:t>GÖKNAR</a:t>
                      </a:r>
                    </a:p>
                    <a:p>
                      <a:pPr marL="0" marR="0" lvl="0" indent="0" algn="just" defTabSz="914400" rtl="0" eaLnBrk="1" fontAlgn="auto" latinLnBrk="0" hangingPunct="1">
                        <a:lnSpc>
                          <a:spcPct val="115000"/>
                        </a:lnSpc>
                        <a:spcBef>
                          <a:spcPts val="0"/>
                        </a:spcBef>
                        <a:spcAft>
                          <a:spcPts val="1000"/>
                        </a:spcAft>
                        <a:buClrTx/>
                        <a:buSzTx/>
                        <a:buFont typeface="Times New Roman" panose="02020603050405020304" pitchFamily="18" charset="0"/>
                        <a:buNone/>
                        <a:tabLst/>
                        <a:defRPr/>
                      </a:pPr>
                      <a:r>
                        <a:rPr lang="tr-TR" sz="1300" i="1" kern="1200" dirty="0">
                          <a:solidFill>
                            <a:schemeClr val="tx1"/>
                          </a:solidFill>
                          <a:effectLst/>
                          <a:latin typeface="Calibri" panose="020F0502020204030204" pitchFamily="34" charset="0"/>
                          <a:ea typeface="+mn-ea"/>
                          <a:cs typeface="Calibri" panose="020F0502020204030204" pitchFamily="34" charset="0"/>
                        </a:rPr>
                        <a:t>(</a:t>
                      </a:r>
                      <a:r>
                        <a:rPr lang="tr-TR" sz="1300" i="1" kern="1200" dirty="0" err="1">
                          <a:solidFill>
                            <a:schemeClr val="tx1"/>
                          </a:solidFill>
                          <a:effectLst/>
                          <a:latin typeface="Calibri" panose="020F0502020204030204" pitchFamily="34" charset="0"/>
                          <a:ea typeface="+mn-ea"/>
                          <a:cs typeface="Calibri" panose="020F0502020204030204" pitchFamily="34" charset="0"/>
                        </a:rPr>
                        <a:t>Abiyes</a:t>
                      </a:r>
                      <a:r>
                        <a:rPr lang="tr-TR" sz="1300" i="1" kern="1200" dirty="0">
                          <a:solidFill>
                            <a:schemeClr val="tx1"/>
                          </a:solidFill>
                          <a:effectLst/>
                          <a:latin typeface="Calibri" panose="020F0502020204030204" pitchFamily="34" charset="0"/>
                          <a:ea typeface="+mn-ea"/>
                          <a:cs typeface="Calibri" panose="020F0502020204030204" pitchFamily="34" charset="0"/>
                        </a:rPr>
                        <a:t> </a:t>
                      </a:r>
                      <a:r>
                        <a:rPr lang="tr-TR" sz="1300" i="1" kern="1200" dirty="0" err="1">
                          <a:solidFill>
                            <a:schemeClr val="tx1"/>
                          </a:solidFill>
                          <a:effectLst/>
                          <a:latin typeface="Calibri" panose="020F0502020204030204" pitchFamily="34" charset="0"/>
                          <a:ea typeface="+mn-ea"/>
                          <a:cs typeface="Calibri" panose="020F0502020204030204" pitchFamily="34" charset="0"/>
                        </a:rPr>
                        <a:t>nordmanniana</a:t>
                      </a:r>
                      <a:r>
                        <a:rPr lang="tr-TR" sz="1300" i="1" kern="1200" dirty="0">
                          <a:solidFill>
                            <a:schemeClr val="tx1"/>
                          </a:solidFill>
                          <a:effectLst/>
                          <a:latin typeface="Calibri" panose="020F0502020204030204" pitchFamily="34" charset="0"/>
                          <a:ea typeface="+mn-ea"/>
                          <a:cs typeface="Calibri" panose="020F0502020204030204" pitchFamily="34" charset="0"/>
                        </a:rPr>
                        <a:t> </a:t>
                      </a:r>
                      <a:r>
                        <a:rPr lang="tr-TR" sz="1300" i="1" kern="1200" dirty="0" err="1">
                          <a:solidFill>
                            <a:schemeClr val="tx1"/>
                          </a:solidFill>
                          <a:effectLst/>
                          <a:latin typeface="Calibri" panose="020F0502020204030204" pitchFamily="34" charset="0"/>
                          <a:ea typeface="+mn-ea"/>
                          <a:cs typeface="Calibri" panose="020F0502020204030204" pitchFamily="34" charset="0"/>
                        </a:rPr>
                        <a:t>ssp</a:t>
                      </a:r>
                      <a:r>
                        <a:rPr lang="tr-TR" sz="1300" i="1" kern="1200" dirty="0">
                          <a:solidFill>
                            <a:schemeClr val="tx1"/>
                          </a:solidFill>
                          <a:effectLst/>
                          <a:latin typeface="Calibri" panose="020F0502020204030204" pitchFamily="34" charset="0"/>
                          <a:ea typeface="+mn-ea"/>
                          <a:cs typeface="Calibri" panose="020F0502020204030204" pitchFamily="34" charset="0"/>
                        </a:rPr>
                        <a:t>.)</a:t>
                      </a:r>
                      <a:endParaRPr lang="tr-TR" sz="1300"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tc>
                  <a:txBody>
                    <a:bodyPr/>
                    <a:lstStyle/>
                    <a:p>
                      <a:pPr algn="ctr">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4</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tr-TR"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400,400</a:t>
                      </a:r>
                    </a:p>
                    <a:p>
                      <a:pPr marL="0" marR="0" lvl="0" indent="0" algn="just" defTabSz="914400" rtl="0" eaLnBrk="1" fontAlgn="auto" latinLnBrk="0" hangingPunct="1">
                        <a:lnSpc>
                          <a:spcPct val="115000"/>
                        </a:lnSpc>
                        <a:spcBef>
                          <a:spcPts val="0"/>
                        </a:spcBef>
                        <a:spcAft>
                          <a:spcPts val="0"/>
                        </a:spcAft>
                        <a:buClrTx/>
                        <a:buSzTx/>
                        <a:buFontTx/>
                        <a:buNone/>
                        <a:tabLst/>
                        <a:defRPr/>
                      </a:pPr>
                      <a:r>
                        <a:rPr lang="tr-TR"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300,200</a:t>
                      </a: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Kürtün- Yeşilköy Köyü (Örümcek Ormanı)</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BE7"/>
                    </a:solidFill>
                  </a:tcPr>
                </a:tc>
                <a:extLst>
                  <a:ext uri="{0D108BD9-81ED-4DB2-BD59-A6C34878D82A}">
                    <a16:rowId xmlns:a16="http://schemas.microsoft.com/office/drawing/2014/main" val="644072000"/>
                  </a:ext>
                </a:extLst>
              </a:tr>
              <a:tr h="306000">
                <a:tc>
                  <a:txBody>
                    <a:bodyPr/>
                    <a:lstStyle/>
                    <a:p>
                      <a:pPr marL="0" marR="0" lvl="0" indent="0" algn="just" defTabSz="914400" rtl="0" eaLnBrk="1" fontAlgn="auto" latinLnBrk="0" hangingPunct="1">
                        <a:lnSpc>
                          <a:spcPct val="115000"/>
                        </a:lnSpc>
                        <a:spcBef>
                          <a:spcPts val="0"/>
                        </a:spcBef>
                        <a:spcAft>
                          <a:spcPts val="0"/>
                        </a:spcAft>
                        <a:buClrTx/>
                        <a:buSzTx/>
                        <a:buFont typeface="Times New Roman" panose="02020603050405020304" pitchFamily="18" charset="0"/>
                        <a:buNone/>
                        <a:tabLst/>
                        <a:defRPr/>
                      </a:pPr>
                      <a:r>
                        <a:rPr lang="tr-TR" sz="1300" kern="1200" dirty="0">
                          <a:solidFill>
                            <a:schemeClr val="tx1"/>
                          </a:solidFill>
                          <a:effectLst/>
                          <a:latin typeface="Calibri" panose="020F0502020204030204" pitchFamily="34" charset="0"/>
                          <a:ea typeface="+mn-ea"/>
                          <a:cs typeface="Calibri" panose="020F0502020204030204" pitchFamily="34" charset="0"/>
                        </a:rPr>
                        <a:t>ADİ CEVİZ</a:t>
                      </a:r>
                    </a:p>
                    <a:p>
                      <a:pPr marL="0" marR="0" lvl="0" indent="0" algn="just" defTabSz="914400" rtl="0" eaLnBrk="1" fontAlgn="auto" latinLnBrk="0" hangingPunct="1">
                        <a:lnSpc>
                          <a:spcPct val="115000"/>
                        </a:lnSpc>
                        <a:spcBef>
                          <a:spcPts val="0"/>
                        </a:spcBef>
                        <a:spcAft>
                          <a:spcPts val="0"/>
                        </a:spcAft>
                        <a:buClrTx/>
                        <a:buSzTx/>
                        <a:buFont typeface="Times New Roman" panose="02020603050405020304" pitchFamily="18" charset="0"/>
                        <a:buNone/>
                        <a:tabLst/>
                        <a:defRPr/>
                      </a:pPr>
                      <a:r>
                        <a:rPr lang="tr-TR" sz="1300" i="1" kern="1200" dirty="0">
                          <a:solidFill>
                            <a:schemeClr val="tx1"/>
                          </a:solidFill>
                          <a:effectLst/>
                          <a:latin typeface="Calibri" panose="020F0502020204030204" pitchFamily="34" charset="0"/>
                          <a:ea typeface="+mn-ea"/>
                          <a:cs typeface="Calibri" panose="020F0502020204030204" pitchFamily="34" charset="0"/>
                        </a:rPr>
                        <a:t>(</a:t>
                      </a:r>
                      <a:r>
                        <a:rPr lang="tr-TR" sz="1300" i="1" kern="1200" dirty="0" err="1">
                          <a:solidFill>
                            <a:schemeClr val="tx1"/>
                          </a:solidFill>
                          <a:effectLst/>
                          <a:latin typeface="Calibri" panose="020F0502020204030204" pitchFamily="34" charset="0"/>
                          <a:ea typeface="+mn-ea"/>
                          <a:cs typeface="Calibri" panose="020F0502020204030204" pitchFamily="34" charset="0"/>
                        </a:rPr>
                        <a:t>Juglans</a:t>
                      </a:r>
                      <a:r>
                        <a:rPr lang="tr-TR" sz="1300" i="1" kern="1200" dirty="0">
                          <a:solidFill>
                            <a:schemeClr val="tx1"/>
                          </a:solidFill>
                          <a:effectLst/>
                          <a:latin typeface="Calibri" panose="020F0502020204030204" pitchFamily="34" charset="0"/>
                          <a:ea typeface="+mn-ea"/>
                          <a:cs typeface="Calibri" panose="020F0502020204030204" pitchFamily="34" charset="0"/>
                        </a:rPr>
                        <a:t> </a:t>
                      </a:r>
                      <a:r>
                        <a:rPr lang="tr-TR" sz="1300" i="1" kern="1200" dirty="0" err="1">
                          <a:solidFill>
                            <a:schemeClr val="tx1"/>
                          </a:solidFill>
                          <a:effectLst/>
                          <a:latin typeface="Calibri" panose="020F0502020204030204" pitchFamily="34" charset="0"/>
                          <a:ea typeface="+mn-ea"/>
                          <a:cs typeface="Calibri" panose="020F0502020204030204" pitchFamily="34" charset="0"/>
                        </a:rPr>
                        <a:t>regia</a:t>
                      </a:r>
                      <a:r>
                        <a:rPr lang="tr-TR" sz="1300" i="1" kern="1200" dirty="0">
                          <a:solidFill>
                            <a:schemeClr val="tx1"/>
                          </a:solidFill>
                          <a:effectLst/>
                          <a:latin typeface="Calibri" panose="020F0502020204030204" pitchFamily="34" charset="0"/>
                          <a:ea typeface="+mn-ea"/>
                          <a:cs typeface="Calibri" panose="020F0502020204030204" pitchFamily="34" charset="0"/>
                        </a:rPr>
                        <a:t>)</a:t>
                      </a:r>
                    </a:p>
                  </a:txBody>
                  <a:tcPr marL="63540" marR="6354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tc>
                  <a:txBody>
                    <a:bodyPr/>
                    <a:lstStyle/>
                    <a:p>
                      <a:pPr algn="ctr">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1</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tr-TR"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580</a:t>
                      </a:r>
                    </a:p>
                  </a:txBody>
                  <a:tcPr marL="63540" marR="6354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tc>
                  <a:txBody>
                    <a:bodyPr/>
                    <a:lstStyle/>
                    <a:p>
                      <a:pPr algn="just">
                        <a:lnSpc>
                          <a:spcPct val="115000"/>
                        </a:lnSpc>
                        <a:spcAft>
                          <a:spcPts val="1000"/>
                        </a:spcAft>
                      </a:pPr>
                      <a:r>
                        <a:rPr lang="tr-TR" sz="1300" dirty="0">
                          <a:effectLst/>
                          <a:latin typeface="Calibri" panose="020F0502020204030204" pitchFamily="34" charset="0"/>
                          <a:ea typeface="Calibri" panose="020F0502020204030204" pitchFamily="34" charset="0"/>
                          <a:cs typeface="Calibri" panose="020F0502020204030204" pitchFamily="34" charset="0"/>
                        </a:rPr>
                        <a:t>Torul- Cebeli Köyü, Çengelli Mevkii</a:t>
                      </a:r>
                      <a:endParaRPr lang="tr-TR" sz="1000" dirty="0">
                        <a:effectLst/>
                        <a:latin typeface="Calibri" panose="020F0502020204030204" pitchFamily="34" charset="0"/>
                        <a:ea typeface="Calibri" panose="020F0502020204030204" pitchFamily="34" charset="0"/>
                        <a:cs typeface="Calibri" panose="020F0502020204030204" pitchFamily="34" charset="0"/>
                      </a:endParaRPr>
                    </a:p>
                  </a:txBody>
                  <a:tcPr marL="63540" marR="6354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89B"/>
                    </a:solidFill>
                  </a:tcPr>
                </a:tc>
                <a:extLst>
                  <a:ext uri="{0D108BD9-81ED-4DB2-BD59-A6C34878D82A}">
                    <a16:rowId xmlns:a16="http://schemas.microsoft.com/office/drawing/2014/main" val="1744099021"/>
                  </a:ext>
                </a:extLst>
              </a:tr>
            </a:tbl>
          </a:graphicData>
        </a:graphic>
      </p:graphicFrame>
      <p:pic>
        <p:nvPicPr>
          <p:cNvPr id="7" name="Resim 6">
            <a:extLst>
              <a:ext uri="{FF2B5EF4-FFF2-40B4-BE49-F238E27FC236}">
                <a16:creationId xmlns:a16="http://schemas.microsoft.com/office/drawing/2014/main" id="{2B45EA93-4051-4AB0-8237-1F72372A61F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5" name="TextShape 1">
            <a:extLst>
              <a:ext uri="{FF2B5EF4-FFF2-40B4-BE49-F238E27FC236}">
                <a16:creationId xmlns:a16="http://schemas.microsoft.com/office/drawing/2014/main" id="{811B6BF3-26A2-494E-8425-E9238BA3D14A}"/>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33</a:t>
            </a:fld>
            <a:endParaRPr lang="tr-TR" sz="1400" b="0" strike="noStrike" spc="-1" dirty="0">
              <a:latin typeface="Times New Roman"/>
            </a:endParaRPr>
          </a:p>
        </p:txBody>
      </p:sp>
    </p:spTree>
    <p:extLst>
      <p:ext uri="{BB962C8B-B14F-4D97-AF65-F5344CB8AC3E}">
        <p14:creationId xmlns:p14="http://schemas.microsoft.com/office/powerpoint/2010/main" val="944431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3098908" y="181139"/>
            <a:ext cx="2783146" cy="767364"/>
          </a:xfrm>
          <a:prstGeom prst="rect">
            <a:avLst/>
          </a:prstGeom>
          <a:noFill/>
          <a:ln w="0">
            <a:noFill/>
          </a:ln>
        </p:spPr>
        <p:txBody>
          <a:bodyPr>
            <a:noAutofit/>
          </a:bodyPr>
          <a:lstStyle/>
          <a:p>
            <a:pPr algn="ctr">
              <a:lnSpc>
                <a:spcPct val="100000"/>
              </a:lnSpc>
              <a:spcBef>
                <a:spcPts val="300"/>
              </a:spcBef>
              <a:tabLst>
                <a:tab pos="0" algn="l"/>
              </a:tabLst>
            </a:pPr>
            <a:endParaRPr lang="tr-TR" sz="3200" b="0" strike="noStrike" spc="-1" dirty="0">
              <a:latin typeface="Arial"/>
            </a:endParaRPr>
          </a:p>
          <a:p>
            <a:pPr algn="ctr">
              <a:lnSpc>
                <a:spcPct val="100000"/>
              </a:lnSpc>
              <a:spcBef>
                <a:spcPts val="300"/>
              </a:spcBef>
              <a:tabLst>
                <a:tab pos="0" algn="l"/>
              </a:tabLst>
            </a:pPr>
            <a:r>
              <a:rPr lang="tr-TR" b="1" strike="noStrike" spc="-1" dirty="0">
                <a:solidFill>
                  <a:srgbClr val="C00000"/>
                </a:solidFill>
                <a:latin typeface="Calibri"/>
              </a:rPr>
              <a:t>ÇEVRE DÜZENİ PLANI</a:t>
            </a:r>
            <a:endParaRPr lang="tr-TR" b="0" strike="noStrike" spc="-1" dirty="0">
              <a:latin typeface="Arial"/>
            </a:endParaRPr>
          </a:p>
        </p:txBody>
      </p:sp>
      <p:sp>
        <p:nvSpPr>
          <p:cNvPr id="393" name="CustomShape 2"/>
          <p:cNvSpPr/>
          <p:nvPr/>
        </p:nvSpPr>
        <p:spPr>
          <a:xfrm>
            <a:off x="1719760" y="1216788"/>
            <a:ext cx="6632932" cy="3249429"/>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oAutofit/>
          </a:bodyPr>
          <a:lstStyle/>
          <a:p>
            <a:pPr marL="214200" indent="-213840" algn="just">
              <a:lnSpc>
                <a:spcPct val="100000"/>
              </a:lnSpc>
              <a:spcBef>
                <a:spcPts val="241"/>
              </a:spcBef>
              <a:buClr>
                <a:srgbClr val="000000"/>
              </a:buClr>
              <a:buFont typeface="Wingdings" charset="2"/>
              <a:buChar char=""/>
            </a:pPr>
            <a:r>
              <a:rPr lang="tr-TR" sz="1600" b="1" strike="noStrike" spc="-1" dirty="0">
                <a:solidFill>
                  <a:srgbClr val="000000"/>
                </a:solidFill>
                <a:latin typeface="Calibri" panose="020F0502020204030204" pitchFamily="34" charset="0"/>
                <a:cs typeface="Calibri" panose="020F0502020204030204" pitchFamily="34" charset="0"/>
              </a:rPr>
              <a:t>BAKANLIĞIMIZ TARAFINDAN 24.06.2011 TARİHİNDE ONAYLANIP; EN SON </a:t>
            </a:r>
            <a:r>
              <a:rPr lang="tr-TR" sz="1600" b="1" spc="-1" dirty="0">
                <a:solidFill>
                  <a:srgbClr val="000000"/>
                </a:solidFill>
                <a:latin typeface="Calibri" panose="020F0502020204030204" pitchFamily="34" charset="0"/>
                <a:cs typeface="Calibri" panose="020F0502020204030204" pitchFamily="34" charset="0"/>
              </a:rPr>
              <a:t>29.04.2020 (G43) </a:t>
            </a:r>
            <a:r>
              <a:rPr lang="tr-TR" sz="1600" b="1" strike="noStrike" spc="-1" dirty="0">
                <a:solidFill>
                  <a:srgbClr val="000000"/>
                </a:solidFill>
                <a:latin typeface="Calibri" panose="020F0502020204030204" pitchFamily="34" charset="0"/>
                <a:cs typeface="Calibri" panose="020F0502020204030204" pitchFamily="34" charset="0"/>
              </a:rPr>
              <a:t>TARİHİNDE İLİMİZİ KAPSAYAN PAFTALARDA VE DE GENEL ANLAMDA DEĞİŞİKLİKLERİ ONAYLANAN «ORDU –TRABZON – RİZE – GİRESUN –GÜMÜŞHANE – ARTVİN» PLANLAMA BÖLGESİ 1/100.000 ÖLÇEKLİ ÇEVRE DÜZENİ PLANI KAPSAMINDA, BELEDİYELER VE İL ÖZEL İDARESİNİN YAPACAĞI UYGULAMA İMAR PLANLARINA VE DE MİLLİ EMLAK MÜDÜRLÜKLERİNİN SATIŞ, TAHSİS, KİRALAMA VE TESCİL İŞLEMLERİNE ESAS OLMAK ÜZERE KURUM GÖRÜŞÜ VERİLMEKTEDİR. </a:t>
            </a:r>
          </a:p>
          <a:p>
            <a:pPr marL="360" algn="just">
              <a:lnSpc>
                <a:spcPct val="100000"/>
              </a:lnSpc>
              <a:spcBef>
                <a:spcPts val="241"/>
              </a:spcBef>
              <a:buClr>
                <a:srgbClr val="000000"/>
              </a:buClr>
            </a:pPr>
            <a:endParaRPr lang="tr-TR" sz="1600" b="0" strike="noStrike" spc="-1" dirty="0">
              <a:latin typeface="Calibri" panose="020F0502020204030204" pitchFamily="34" charset="0"/>
              <a:cs typeface="Calibri" panose="020F0502020204030204" pitchFamily="34" charset="0"/>
            </a:endParaRPr>
          </a:p>
          <a:p>
            <a:pPr marL="214200" indent="-213840" algn="just">
              <a:lnSpc>
                <a:spcPct val="100000"/>
              </a:lnSpc>
              <a:spcBef>
                <a:spcPts val="241"/>
              </a:spcBef>
              <a:buClr>
                <a:srgbClr val="000000"/>
              </a:buClr>
              <a:buFont typeface="Wingdings" charset="2"/>
              <a:buChar char=""/>
            </a:pPr>
            <a:r>
              <a:rPr lang="tr-TR" sz="1600" b="1" strike="noStrike" spc="-1" dirty="0">
                <a:solidFill>
                  <a:srgbClr val="000000"/>
                </a:solidFill>
                <a:latin typeface="Calibri"/>
              </a:rPr>
              <a:t>2025 YILINDA TOPLAM </a:t>
            </a:r>
            <a:r>
              <a:rPr lang="tr-TR" sz="1600" b="1" spc="-1" dirty="0">
                <a:latin typeface="Calibri"/>
              </a:rPr>
              <a:t>481</a:t>
            </a:r>
            <a:r>
              <a:rPr lang="tr-TR" sz="1600" b="1" strike="noStrike" spc="-1" dirty="0">
                <a:solidFill>
                  <a:srgbClr val="000000"/>
                </a:solidFill>
                <a:latin typeface="Calibri"/>
              </a:rPr>
              <a:t> ADET KURUM GÖRÜŞÜ VERİLMİŞ, AYRICA 2025 YILINDA TOPLAM </a:t>
            </a:r>
            <a:r>
              <a:rPr lang="tr-TR" sz="1600" b="1" spc="-1" dirty="0">
                <a:latin typeface="Calibri"/>
              </a:rPr>
              <a:t>7</a:t>
            </a:r>
            <a:r>
              <a:rPr lang="tr-TR" sz="1600" b="1" strike="noStrike" spc="-1" dirty="0">
                <a:solidFill>
                  <a:srgbClr val="000000"/>
                </a:solidFill>
                <a:latin typeface="Calibri"/>
              </a:rPr>
              <a:t> ADET ÇEVRE DÜZENİ PLANI PAFTA VE EKLERİ İLGİLİ KURUM, FİRMA VE ŞAHISLARA TALEP ÜZERİNE VERİLMİŞTİR.</a:t>
            </a:r>
            <a:endParaRPr lang="tr-TR" sz="1600" b="0" strike="noStrike" spc="-1" dirty="0">
              <a:latin typeface="Arial"/>
            </a:endParaRPr>
          </a:p>
        </p:txBody>
      </p:sp>
      <p:pic>
        <p:nvPicPr>
          <p:cNvPr id="394" name="3 İçerik Yer Tutucusu" descr="Açıklama: Açıklama: Açıklama: GÜMÜŞHANE-MERKEZ.jpg"/>
          <p:cNvPicPr/>
          <p:nvPr/>
        </p:nvPicPr>
        <p:blipFill>
          <a:blip r:embed="rId2"/>
          <a:stretch/>
        </p:blipFill>
        <p:spPr>
          <a:xfrm>
            <a:off x="2739018" y="4399984"/>
            <a:ext cx="3607462" cy="2124424"/>
          </a:xfrm>
          <a:prstGeom prst="rect">
            <a:avLst/>
          </a:prstGeom>
          <a:ln w="0">
            <a:noFill/>
          </a:ln>
          <a:effectLst>
            <a:outerShdw blurRad="292100" dist="139498" dir="2700000" algn="ctr" rotWithShape="0">
              <a:srgbClr val="000000">
                <a:alpha val="65000"/>
              </a:srgbClr>
            </a:outerShdw>
          </a:effectLst>
        </p:spPr>
      </p:pic>
      <p:sp>
        <p:nvSpPr>
          <p:cNvPr id="395" name="TextShape 3"/>
          <p:cNvSpPr txBox="1"/>
          <p:nvPr/>
        </p:nvSpPr>
        <p:spPr>
          <a:xfrm>
            <a:off x="8150400" y="236520"/>
            <a:ext cx="784800" cy="364680"/>
          </a:xfrm>
          <a:prstGeom prst="rect">
            <a:avLst/>
          </a:prstGeom>
          <a:noFill/>
          <a:ln w="0">
            <a:noFill/>
          </a:ln>
        </p:spPr>
        <p:txBody>
          <a:bodyPr anchor="ctr">
            <a:noAutofit/>
          </a:bodyPr>
          <a:lstStyle/>
          <a:p>
            <a:pPr>
              <a:lnSpc>
                <a:spcPct val="100000"/>
              </a:lnSpc>
            </a:pPr>
            <a:fld id="{F97733E8-9070-4E5E-9813-EC7B33DEE00F}" type="slidenum">
              <a:rPr lang="tr-TR" sz="1400" b="0" strike="noStrike" spc="-1">
                <a:solidFill>
                  <a:srgbClr val="A79D99"/>
                </a:solidFill>
                <a:latin typeface="Calibri"/>
              </a:rPr>
              <a:t>34</a:t>
            </a:fld>
            <a:endParaRPr lang="tr-TR" sz="1400" b="0" strike="noStrike" spc="-1">
              <a:latin typeface="Times New Roman"/>
            </a:endParaRPr>
          </a:p>
        </p:txBody>
      </p:sp>
      <p:pic>
        <p:nvPicPr>
          <p:cNvPr id="7" name="Resim 5"/>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853649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extShape 1"/>
          <p:cNvSpPr txBox="1"/>
          <p:nvPr/>
        </p:nvSpPr>
        <p:spPr>
          <a:xfrm>
            <a:off x="2651497" y="980169"/>
            <a:ext cx="5181288" cy="269640"/>
          </a:xfrm>
          <a:prstGeom prst="rect">
            <a:avLst/>
          </a:prstGeom>
          <a:noFill/>
          <a:ln w="0">
            <a:noFill/>
          </a:ln>
        </p:spPr>
        <p:txBody>
          <a:bodyPr>
            <a:noAutofit/>
          </a:bodyPr>
          <a:lstStyle/>
          <a:p>
            <a:pPr algn="ctr">
              <a:lnSpc>
                <a:spcPct val="100000"/>
              </a:lnSpc>
              <a:spcBef>
                <a:spcPts val="300"/>
              </a:spcBef>
              <a:tabLst>
                <a:tab pos="0" algn="l"/>
              </a:tabLst>
            </a:pPr>
            <a:r>
              <a:rPr lang="tr-TR" sz="1600" b="1" strike="noStrike" spc="-1" dirty="0">
                <a:solidFill>
                  <a:srgbClr val="C00000"/>
                </a:solidFill>
                <a:latin typeface="Calibri"/>
              </a:rPr>
              <a:t>İMAR PLANLARININ İNCELENMESİ VE ARŞİVLENMESİ</a:t>
            </a:r>
            <a:endParaRPr lang="tr-TR" sz="1600" b="0" strike="noStrike" spc="-1" dirty="0">
              <a:latin typeface="Arial"/>
            </a:endParaRPr>
          </a:p>
          <a:p>
            <a:pPr algn="ctr">
              <a:lnSpc>
                <a:spcPct val="100000"/>
              </a:lnSpc>
              <a:spcBef>
                <a:spcPts val="300"/>
              </a:spcBef>
              <a:tabLst>
                <a:tab pos="0" algn="l"/>
              </a:tabLst>
            </a:pPr>
            <a:endParaRPr lang="tr-TR" sz="1500" b="0" strike="noStrike" spc="-1" dirty="0">
              <a:latin typeface="Arial"/>
            </a:endParaRPr>
          </a:p>
        </p:txBody>
      </p:sp>
      <p:sp>
        <p:nvSpPr>
          <p:cNvPr id="398" name="CustomShape 2"/>
          <p:cNvSpPr/>
          <p:nvPr/>
        </p:nvSpPr>
        <p:spPr>
          <a:xfrm>
            <a:off x="1766546" y="1578032"/>
            <a:ext cx="6603023" cy="4770014"/>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oAutofit/>
          </a:bodyPr>
          <a:lstStyle/>
          <a:p>
            <a:pPr algn="just">
              <a:lnSpc>
                <a:spcPct val="100000"/>
              </a:lnSpc>
              <a:spcBef>
                <a:spcPts val="241"/>
              </a:spcBef>
              <a:tabLst>
                <a:tab pos="0" algn="l"/>
              </a:tabLst>
            </a:pPr>
            <a:r>
              <a:rPr lang="tr-TR" sz="1600" b="1" strike="noStrike" spc="-1" dirty="0">
                <a:solidFill>
                  <a:srgbClr val="000000"/>
                </a:solidFill>
                <a:latin typeface="Calibri"/>
              </a:rPr>
              <a:t>İL ÖZEL İDARELERİ VE BELEDİYELERCE ONAYLANAN HER TÜRLÜ İMAR PLANLARI; KESİNLEŞME TARİHİNDEN SONRA EN FAZLA 15 GÜN İÇERİSİNDE MÜDÜRLÜĞÜMÜZE GÖNDERİLMESİ GEREKMEKTEDİR.</a:t>
            </a:r>
            <a:endParaRPr lang="tr-TR" sz="1600" b="0" strike="noStrike" spc="-1" dirty="0">
              <a:latin typeface="Arial"/>
            </a:endParaRPr>
          </a:p>
          <a:p>
            <a:pPr>
              <a:lnSpc>
                <a:spcPct val="100000"/>
              </a:lnSpc>
              <a:spcBef>
                <a:spcPts val="241"/>
              </a:spcBef>
              <a:tabLst>
                <a:tab pos="0" algn="l"/>
              </a:tabLst>
            </a:pPr>
            <a:endParaRPr lang="tr-TR" sz="1600" b="1" u="sng" strike="noStrike" spc="-1" dirty="0">
              <a:solidFill>
                <a:schemeClr val="accent6"/>
              </a:solidFill>
              <a:uFillTx/>
              <a:latin typeface="Calibri"/>
            </a:endParaRPr>
          </a:p>
          <a:p>
            <a:pPr>
              <a:lnSpc>
                <a:spcPct val="100000"/>
              </a:lnSpc>
              <a:spcBef>
                <a:spcPts val="241"/>
              </a:spcBef>
              <a:tabLst>
                <a:tab pos="0" algn="l"/>
              </a:tabLst>
            </a:pPr>
            <a:r>
              <a:rPr lang="tr-TR" sz="1600" b="1" u="sng" strike="noStrike" spc="-1" dirty="0">
                <a:solidFill>
                  <a:schemeClr val="accent6"/>
                </a:solidFill>
                <a:uFillTx/>
                <a:latin typeface="Calibri"/>
              </a:rPr>
              <a:t>MÜDÜRLÜĞÜMÜZE İLETİLEN PLANLAR;</a:t>
            </a:r>
            <a:endParaRPr lang="tr-TR" sz="1600" b="0" strike="noStrike" spc="-1" dirty="0">
              <a:solidFill>
                <a:schemeClr val="accent6"/>
              </a:solidFill>
              <a:latin typeface="Arial"/>
            </a:endParaRPr>
          </a:p>
          <a:p>
            <a:pPr algn="just">
              <a:lnSpc>
                <a:spcPct val="100000"/>
              </a:lnSpc>
              <a:spcBef>
                <a:spcPts val="241"/>
              </a:spcBef>
              <a:buClr>
                <a:srgbClr val="000000"/>
              </a:buClr>
              <a:buFont typeface="Wingdings" charset="2"/>
              <a:buChar char=""/>
              <a:tabLst>
                <a:tab pos="0" algn="l"/>
              </a:tabLst>
            </a:pPr>
            <a:r>
              <a:rPr lang="tr-TR" sz="1600" b="1" strike="noStrike" spc="-1" dirty="0">
                <a:solidFill>
                  <a:srgbClr val="000000"/>
                </a:solidFill>
                <a:latin typeface="Calibri"/>
              </a:rPr>
              <a:t>BAKANLIĞIMIZIN (MEKANSAL PLANLAMA GENEL MÜDÜRLÜĞÜ) 2008/6 SAYILI GENELGE VE 2013/17 SAYILI GENELGELER DOĞRULTUSUNDA İL MÜDÜRLÜĞÜMÜZDE OLUŞTURULAN KOMİSYON TARAFINDAN İNCELENEREK RAPORA BAĞLANMAKTADIR.</a:t>
            </a:r>
          </a:p>
          <a:p>
            <a:pPr algn="just">
              <a:lnSpc>
                <a:spcPct val="100000"/>
              </a:lnSpc>
              <a:spcBef>
                <a:spcPts val="241"/>
              </a:spcBef>
              <a:buClr>
                <a:srgbClr val="000000"/>
              </a:buClr>
              <a:buFont typeface="Wingdings" charset="2"/>
              <a:buChar char=""/>
              <a:tabLst>
                <a:tab pos="0" algn="l"/>
              </a:tabLst>
            </a:pPr>
            <a:endParaRPr lang="tr-TR" sz="1600" b="0" strike="noStrike" spc="-1" dirty="0">
              <a:latin typeface="Arial"/>
            </a:endParaRPr>
          </a:p>
          <a:p>
            <a:pPr algn="just">
              <a:lnSpc>
                <a:spcPct val="100000"/>
              </a:lnSpc>
              <a:spcBef>
                <a:spcPts val="241"/>
              </a:spcBef>
              <a:buClr>
                <a:srgbClr val="000000"/>
              </a:buClr>
              <a:buFont typeface="Wingdings" charset="2"/>
              <a:buChar char=""/>
              <a:tabLst>
                <a:tab pos="0" algn="l"/>
              </a:tabLst>
            </a:pPr>
            <a:r>
              <a:rPr lang="tr-TR" sz="1600" b="1" strike="noStrike" spc="-1" dirty="0">
                <a:solidFill>
                  <a:srgbClr val="000000"/>
                </a:solidFill>
                <a:latin typeface="Calibri"/>
              </a:rPr>
              <a:t> MÜDÜRLÜĞÜMÜZ BÜNYESİNDE OLUŞTURULAN İMAR PLANLARI İNCELEME KOMİSYONUNCA 2025 YILI İÇERİSİNDE TOPLAM</a:t>
            </a:r>
            <a:r>
              <a:rPr lang="tr-TR" sz="1600" b="1" strike="noStrike" spc="-1" dirty="0">
                <a:solidFill>
                  <a:srgbClr val="FF0000"/>
                </a:solidFill>
                <a:latin typeface="Calibri"/>
              </a:rPr>
              <a:t> </a:t>
            </a:r>
            <a:r>
              <a:rPr lang="tr-TR" sz="1600" b="1" spc="-1" dirty="0">
                <a:solidFill>
                  <a:srgbClr val="FF0000"/>
                </a:solidFill>
                <a:latin typeface="Calibri"/>
              </a:rPr>
              <a:t>29</a:t>
            </a:r>
            <a:r>
              <a:rPr lang="tr-TR" sz="1600" b="1" strike="noStrike" spc="-1" dirty="0">
                <a:solidFill>
                  <a:srgbClr val="FF0000"/>
                </a:solidFill>
                <a:latin typeface="Calibri"/>
              </a:rPr>
              <a:t> ADET</a:t>
            </a:r>
            <a:r>
              <a:rPr lang="tr-TR" sz="1600" b="1" strike="noStrike" spc="-1" dirty="0">
                <a:solidFill>
                  <a:srgbClr val="000000"/>
                </a:solidFill>
                <a:latin typeface="Calibri"/>
              </a:rPr>
              <a:t>  RAPOR DÜZENLENMİŞTİR.</a:t>
            </a:r>
          </a:p>
          <a:p>
            <a:pPr algn="just">
              <a:lnSpc>
                <a:spcPct val="100000"/>
              </a:lnSpc>
              <a:spcBef>
                <a:spcPts val="241"/>
              </a:spcBef>
              <a:buClr>
                <a:srgbClr val="000000"/>
              </a:buClr>
              <a:tabLst>
                <a:tab pos="0" algn="l"/>
              </a:tabLst>
            </a:pPr>
            <a:r>
              <a:rPr lang="tr-TR" sz="1600" b="1" spc="-1" dirty="0">
                <a:solidFill>
                  <a:srgbClr val="000000"/>
                </a:solidFill>
                <a:latin typeface="Calibri"/>
              </a:rPr>
              <a:t>		</a:t>
            </a:r>
            <a:endParaRPr lang="tr-TR" sz="1600" b="0" strike="noStrike" spc="-1" dirty="0">
              <a:solidFill>
                <a:schemeClr val="accent6"/>
              </a:solidFill>
              <a:latin typeface="Arial"/>
            </a:endParaRPr>
          </a:p>
          <a:p>
            <a:pPr algn="just">
              <a:lnSpc>
                <a:spcPct val="100000"/>
              </a:lnSpc>
              <a:spcBef>
                <a:spcPts val="300"/>
              </a:spcBef>
              <a:tabLst>
                <a:tab pos="0" algn="l"/>
              </a:tabLst>
            </a:pPr>
            <a:r>
              <a:rPr lang="tr-TR" sz="1600" b="1" strike="noStrike" spc="-1" dirty="0">
                <a:solidFill>
                  <a:srgbClr val="C00000"/>
                </a:solidFill>
                <a:latin typeface="Calibri"/>
              </a:rPr>
              <a:t>	</a:t>
            </a:r>
            <a:endParaRPr lang="tr-TR" sz="1600" b="0" strike="noStrike" spc="-1" dirty="0">
              <a:latin typeface="Arial"/>
            </a:endParaRPr>
          </a:p>
          <a:p>
            <a:pPr algn="just">
              <a:lnSpc>
                <a:spcPct val="100000"/>
              </a:lnSpc>
              <a:spcBef>
                <a:spcPts val="241"/>
              </a:spcBef>
              <a:tabLst>
                <a:tab pos="0" algn="l"/>
              </a:tabLst>
            </a:pPr>
            <a:endParaRPr lang="tr-TR" sz="1600" b="0" strike="noStrike" spc="-1" dirty="0">
              <a:latin typeface="Arial"/>
            </a:endParaRPr>
          </a:p>
          <a:p>
            <a:pPr algn="just">
              <a:lnSpc>
                <a:spcPct val="100000"/>
              </a:lnSpc>
              <a:spcBef>
                <a:spcPts val="241"/>
              </a:spcBef>
              <a:tabLst>
                <a:tab pos="0" algn="l"/>
              </a:tabLst>
            </a:pPr>
            <a:endParaRPr lang="tr-TR" sz="1600" b="0" strike="noStrike" spc="-1" dirty="0">
              <a:latin typeface="Arial"/>
            </a:endParaRPr>
          </a:p>
          <a:p>
            <a:pPr algn="just">
              <a:lnSpc>
                <a:spcPct val="100000"/>
              </a:lnSpc>
              <a:spcBef>
                <a:spcPts val="241"/>
              </a:spcBef>
              <a:tabLst>
                <a:tab pos="0" algn="l"/>
              </a:tabLst>
            </a:pPr>
            <a:endParaRPr lang="tr-TR" sz="1600" b="0" strike="noStrike" spc="-1" dirty="0">
              <a:latin typeface="Arial"/>
            </a:endParaRPr>
          </a:p>
          <a:p>
            <a:pPr algn="just">
              <a:lnSpc>
                <a:spcPct val="100000"/>
              </a:lnSpc>
              <a:spcBef>
                <a:spcPts val="241"/>
              </a:spcBef>
              <a:tabLst>
                <a:tab pos="0" algn="l"/>
              </a:tabLst>
            </a:pPr>
            <a:endParaRPr lang="tr-TR" sz="1600" b="0" strike="noStrike" spc="-1" dirty="0">
              <a:latin typeface="Arial"/>
            </a:endParaRPr>
          </a:p>
        </p:txBody>
      </p:sp>
      <p:sp>
        <p:nvSpPr>
          <p:cNvPr id="399" name="TextShape 3"/>
          <p:cNvSpPr txBox="1"/>
          <p:nvPr/>
        </p:nvSpPr>
        <p:spPr>
          <a:xfrm>
            <a:off x="8150400" y="236520"/>
            <a:ext cx="784800" cy="364680"/>
          </a:xfrm>
          <a:prstGeom prst="rect">
            <a:avLst/>
          </a:prstGeom>
          <a:noFill/>
          <a:ln w="0">
            <a:noFill/>
          </a:ln>
        </p:spPr>
        <p:txBody>
          <a:bodyPr anchor="ctr">
            <a:noAutofit/>
          </a:bodyPr>
          <a:lstStyle/>
          <a:p>
            <a:pPr>
              <a:lnSpc>
                <a:spcPct val="100000"/>
              </a:lnSpc>
            </a:pPr>
            <a:fld id="{4D31911B-A2E0-4D7F-AB9A-5E95EAA61194}" type="slidenum">
              <a:rPr lang="tr-TR" sz="1400" b="0" strike="noStrike" spc="-1">
                <a:solidFill>
                  <a:srgbClr val="A79D99"/>
                </a:solidFill>
                <a:latin typeface="Calibri"/>
              </a:rPr>
              <a:t>35</a:t>
            </a:fld>
            <a:endParaRPr lang="tr-TR" sz="1400" b="0" strike="noStrike" spc="-1">
              <a:latin typeface="Times New Roman"/>
            </a:endParaRPr>
          </a:p>
        </p:txBody>
      </p:sp>
      <p:pic>
        <p:nvPicPr>
          <p:cNvPr id="6" name="Resim 5">
            <a:extLst>
              <a:ext uri="{FF2B5EF4-FFF2-40B4-BE49-F238E27FC236}">
                <a16:creationId xmlns:a16="http://schemas.microsoft.com/office/drawing/2014/main" id="{D5B61D10-69CC-4D7A-96EE-2DB0D1758F5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168774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TextShape 1"/>
          <p:cNvSpPr txBox="1"/>
          <p:nvPr/>
        </p:nvSpPr>
        <p:spPr>
          <a:xfrm>
            <a:off x="2500920" y="481024"/>
            <a:ext cx="4933080" cy="1204547"/>
          </a:xfrm>
          <a:prstGeom prst="rect">
            <a:avLst/>
          </a:prstGeom>
          <a:noFill/>
          <a:ln w="0">
            <a:noFill/>
          </a:ln>
        </p:spPr>
        <p:txBody>
          <a:bodyPr>
            <a:noAutofit/>
          </a:bodyPr>
          <a:lstStyle/>
          <a:p>
            <a:pPr algn="ctr">
              <a:lnSpc>
                <a:spcPct val="100000"/>
              </a:lnSpc>
              <a:spcBef>
                <a:spcPts val="300"/>
              </a:spcBef>
              <a:tabLst>
                <a:tab pos="0" algn="l"/>
              </a:tabLst>
            </a:pPr>
            <a:endParaRPr lang="tr-TR" sz="1600" b="0" strike="noStrike" spc="-1" dirty="0">
              <a:latin typeface="Arial"/>
            </a:endParaRPr>
          </a:p>
          <a:p>
            <a:pPr algn="ctr">
              <a:lnSpc>
                <a:spcPct val="100000"/>
              </a:lnSpc>
              <a:spcBef>
                <a:spcPts val="300"/>
              </a:spcBef>
              <a:tabLst>
                <a:tab pos="0" algn="l"/>
              </a:tabLst>
            </a:pPr>
            <a:r>
              <a:rPr lang="tr-TR" sz="1600" b="1" strike="noStrike" spc="-1" dirty="0">
                <a:solidFill>
                  <a:srgbClr val="C00000"/>
                </a:solidFill>
                <a:latin typeface="Calibri"/>
              </a:rPr>
              <a:t>JEOLOJİK VE JEOTEKNİK  ETÜD RAPORLARININ İNCELENMESİ</a:t>
            </a:r>
            <a:endParaRPr lang="tr-TR" sz="1600" b="0" strike="noStrike" spc="-1" dirty="0">
              <a:latin typeface="Arial"/>
            </a:endParaRPr>
          </a:p>
        </p:txBody>
      </p:sp>
      <p:sp>
        <p:nvSpPr>
          <p:cNvPr id="402" name="CustomShape 2"/>
          <p:cNvSpPr/>
          <p:nvPr/>
        </p:nvSpPr>
        <p:spPr>
          <a:xfrm>
            <a:off x="1709640" y="5157360"/>
            <a:ext cx="5724360" cy="475920"/>
          </a:xfrm>
          <a:prstGeom prst="rect">
            <a:avLst/>
          </a:prstGeom>
          <a:noFill/>
          <a:ln w="0">
            <a:noFill/>
          </a:ln>
        </p:spPr>
        <p:style>
          <a:lnRef idx="0">
            <a:scrgbClr r="0" g="0" b="0"/>
          </a:lnRef>
          <a:fillRef idx="0">
            <a:scrgbClr r="0" g="0" b="0"/>
          </a:fillRef>
          <a:effectRef idx="0">
            <a:scrgbClr r="0" g="0" b="0"/>
          </a:effectRef>
          <a:fontRef idx="minor"/>
        </p:style>
      </p:sp>
      <p:sp>
        <p:nvSpPr>
          <p:cNvPr id="403" name="CustomShape 3"/>
          <p:cNvSpPr/>
          <p:nvPr/>
        </p:nvSpPr>
        <p:spPr>
          <a:xfrm>
            <a:off x="1805081" y="1685571"/>
            <a:ext cx="6855342" cy="4926244"/>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oAutofit/>
          </a:bodyPr>
          <a:lstStyle/>
          <a:p>
            <a:pPr marL="214200" indent="-213840" algn="just">
              <a:lnSpc>
                <a:spcPct val="100000"/>
              </a:lnSpc>
              <a:spcBef>
                <a:spcPts val="269"/>
              </a:spcBef>
              <a:buClr>
                <a:srgbClr val="000000"/>
              </a:buClr>
              <a:buFont typeface="Wingdings" charset="2"/>
              <a:buChar char=""/>
            </a:pPr>
            <a:r>
              <a:rPr lang="tr-TR" sz="1600" b="1" strike="noStrike" spc="-1" dirty="0">
                <a:solidFill>
                  <a:srgbClr val="000000"/>
                </a:solidFill>
                <a:latin typeface="Calibri"/>
              </a:rPr>
              <a:t>BAKANLIĞIMIZ MEKANSAL PLANLAMA GENEL MÜDÜRLÜĞÜ’NÜN 28.09.2011 TARİH VE 102732 SAYILI GENELGESİNDE İSE</a:t>
            </a:r>
            <a:r>
              <a:rPr lang="tr-TR" sz="1600" b="1" strike="noStrike" spc="-1" dirty="0">
                <a:solidFill>
                  <a:srgbClr val="4D5B6B"/>
                </a:solidFill>
                <a:latin typeface="Calibri"/>
              </a:rPr>
              <a:t>;</a:t>
            </a:r>
            <a:r>
              <a:rPr lang="tr-TR" sz="1600" b="1" strike="noStrike" spc="-1" dirty="0">
                <a:solidFill>
                  <a:srgbClr val="FF0000"/>
                </a:solidFill>
                <a:latin typeface="Calibri"/>
              </a:rPr>
              <a:t> </a:t>
            </a:r>
            <a:r>
              <a:rPr lang="tr-TR" sz="1600" b="1" strike="noStrike" spc="-1" dirty="0">
                <a:latin typeface="Calibri"/>
              </a:rPr>
              <a:t>UYGUN ALAN VE/VEYA ÖNLEMLİ ALAN</a:t>
            </a:r>
            <a:r>
              <a:rPr lang="tr-TR" sz="1600" b="1" strike="noStrike" spc="-1" dirty="0">
                <a:solidFill>
                  <a:srgbClr val="FF0000"/>
                </a:solidFill>
                <a:latin typeface="Calibri"/>
              </a:rPr>
              <a:t> </a:t>
            </a:r>
            <a:r>
              <a:rPr lang="tr-TR" sz="1600" b="1" strike="noStrike" spc="-1" dirty="0">
                <a:solidFill>
                  <a:srgbClr val="000000"/>
                </a:solidFill>
                <a:latin typeface="Calibri"/>
              </a:rPr>
              <a:t>DEĞERLENDİRMESİ YAPILAN SAHALAR İÇİN HAZIRLANACAK İMAR PLANINA YADA İMAR PLANI TADİLATINA ESAS  JEOLOJİK VE JEOTEKNİK ETÜT RAPORLARI VALİLİĞİMİZCE  (ÇEVRE, ŞEHİRCİLİK VE İKLİM DEĞİŞİKLİĞİ İL MÜDÜRLÜĞÜ) ONAYLANACAĞI BELİRTİLMİŞTİR.</a:t>
            </a:r>
            <a:endParaRPr lang="tr-TR" sz="1600" b="0" strike="noStrike" spc="-1" dirty="0">
              <a:latin typeface="Arial"/>
            </a:endParaRPr>
          </a:p>
          <a:p>
            <a:pPr algn="just">
              <a:lnSpc>
                <a:spcPct val="100000"/>
              </a:lnSpc>
              <a:spcBef>
                <a:spcPts val="269"/>
              </a:spcBef>
            </a:pPr>
            <a:endParaRPr lang="tr-TR" sz="1600" b="0" strike="noStrike" spc="-1" dirty="0">
              <a:latin typeface="Arial"/>
            </a:endParaRPr>
          </a:p>
          <a:p>
            <a:pPr marL="214200" indent="-213840" algn="just">
              <a:lnSpc>
                <a:spcPct val="100000"/>
              </a:lnSpc>
              <a:spcBef>
                <a:spcPts val="269"/>
              </a:spcBef>
              <a:buClr>
                <a:srgbClr val="000000"/>
              </a:buClr>
              <a:buFont typeface="Wingdings" charset="2"/>
              <a:buChar char=""/>
            </a:pPr>
            <a:r>
              <a:rPr lang="tr-TR" sz="1600" b="1" strike="noStrike" spc="-1" dirty="0">
                <a:solidFill>
                  <a:srgbClr val="000000"/>
                </a:solidFill>
                <a:latin typeface="Calibri"/>
              </a:rPr>
              <a:t>PLANA ESAS JEOLOJİK VE JEOTEKNİK ETÜT RAPORLARI , İLGİLİ GENELGELER ÇERÇEVESİNDE VALİLİK OLURU İLE OLUŞTURULAN KOMİSYON TARAFINDAN İNCELENMEKTE OLUP MÜDÜRLÜĞÜMÜZCE VEYA BAKANLIĞIMIZCA YERBİS SİTEMİ ÜZERİNDEN ONAYLANMAKTADIR.</a:t>
            </a:r>
            <a:endParaRPr lang="tr-TR" sz="1600" b="0" strike="noStrike" spc="-1" dirty="0">
              <a:latin typeface="Arial"/>
            </a:endParaRPr>
          </a:p>
          <a:p>
            <a:pPr algn="just">
              <a:lnSpc>
                <a:spcPct val="100000"/>
              </a:lnSpc>
              <a:spcBef>
                <a:spcPts val="269"/>
              </a:spcBef>
            </a:pPr>
            <a:endParaRPr lang="tr-TR" sz="1600" b="0" strike="noStrike" spc="-1" dirty="0">
              <a:latin typeface="Arial"/>
            </a:endParaRPr>
          </a:p>
          <a:p>
            <a:pPr marL="214200" indent="-213840" algn="just">
              <a:lnSpc>
                <a:spcPct val="100000"/>
              </a:lnSpc>
              <a:spcBef>
                <a:spcPts val="269"/>
              </a:spcBef>
              <a:buClr>
                <a:srgbClr val="000000"/>
              </a:buClr>
              <a:buFont typeface="Wingdings" charset="2"/>
              <a:buChar char=""/>
            </a:pPr>
            <a:r>
              <a:rPr lang="tr-TR" sz="1600" b="1" strike="noStrike" spc="-1" dirty="0">
                <a:solidFill>
                  <a:srgbClr val="000000"/>
                </a:solidFill>
                <a:latin typeface="Calibri"/>
              </a:rPr>
              <a:t>BU KAPSAMDA 2025 YILI İÇERİSİNDE </a:t>
            </a:r>
            <a:r>
              <a:rPr lang="tr-TR" sz="1600" b="1" strike="noStrike" spc="-1" dirty="0">
                <a:solidFill>
                  <a:srgbClr val="FF0000"/>
                </a:solidFill>
                <a:latin typeface="Calibri"/>
              </a:rPr>
              <a:t>5 ADET </a:t>
            </a:r>
            <a:r>
              <a:rPr lang="tr-TR" sz="1600" b="1" strike="noStrike" spc="-1" dirty="0">
                <a:solidFill>
                  <a:srgbClr val="000000"/>
                </a:solidFill>
                <a:latin typeface="Calibri"/>
              </a:rPr>
              <a:t>İMAR PLANINA ESAS JEOLOJİK VE JEOTEKNİK ETÜT RAPORU MÜDÜRLÜĞÜMÜZCE ONAYLANMIŞTIR. </a:t>
            </a:r>
            <a:endParaRPr lang="tr-TR" sz="1350" b="0" strike="noStrike" spc="-1" dirty="0">
              <a:latin typeface="Arial"/>
            </a:endParaRPr>
          </a:p>
        </p:txBody>
      </p:sp>
      <p:sp>
        <p:nvSpPr>
          <p:cNvPr id="404" name="TextShape 4"/>
          <p:cNvSpPr txBox="1"/>
          <p:nvPr/>
        </p:nvSpPr>
        <p:spPr>
          <a:xfrm>
            <a:off x="8150400" y="236520"/>
            <a:ext cx="784800" cy="364680"/>
          </a:xfrm>
          <a:prstGeom prst="rect">
            <a:avLst/>
          </a:prstGeom>
          <a:noFill/>
          <a:ln w="0">
            <a:noFill/>
          </a:ln>
        </p:spPr>
        <p:txBody>
          <a:bodyPr anchor="ctr">
            <a:noAutofit/>
          </a:bodyPr>
          <a:lstStyle/>
          <a:p>
            <a:pPr>
              <a:lnSpc>
                <a:spcPct val="100000"/>
              </a:lnSpc>
            </a:pPr>
            <a:fld id="{FD160CB3-5D20-43B7-A8ED-0251A7CB80CF}" type="slidenum">
              <a:rPr lang="tr-TR" sz="1400" b="0" strike="noStrike" spc="-1">
                <a:solidFill>
                  <a:srgbClr val="A79D99"/>
                </a:solidFill>
                <a:latin typeface="Calibri"/>
              </a:rPr>
              <a:t>36</a:t>
            </a:fld>
            <a:endParaRPr lang="tr-TR" sz="1400" b="0" strike="noStrike" spc="-1">
              <a:latin typeface="Times New Roman"/>
            </a:endParaRPr>
          </a:p>
        </p:txBody>
      </p:sp>
      <p:pic>
        <p:nvPicPr>
          <p:cNvPr id="8" name="Resim 7">
            <a:extLst>
              <a:ext uri="{FF2B5EF4-FFF2-40B4-BE49-F238E27FC236}">
                <a16:creationId xmlns:a16="http://schemas.microsoft.com/office/drawing/2014/main" id="{11E9F394-093B-449A-A54D-999126E3393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105411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TextShape 1"/>
          <p:cNvSpPr txBox="1"/>
          <p:nvPr/>
        </p:nvSpPr>
        <p:spPr>
          <a:xfrm>
            <a:off x="1565031" y="1195752"/>
            <a:ext cx="6826041" cy="4985239"/>
          </a:xfrm>
          <a:prstGeom prst="rect">
            <a:avLst/>
          </a:prstGeom>
          <a:noFill/>
          <a:ln w="0">
            <a:noFill/>
          </a:ln>
        </p:spPr>
        <p:txBody>
          <a:bodyPr>
            <a:noAutofit/>
          </a:bodyPr>
          <a:lstStyle/>
          <a:p>
            <a:pPr algn="ctr">
              <a:lnSpc>
                <a:spcPct val="100000"/>
              </a:lnSpc>
              <a:spcBef>
                <a:spcPts val="300"/>
              </a:spcBef>
              <a:tabLst>
                <a:tab pos="0" algn="l"/>
              </a:tabLst>
            </a:pPr>
            <a:r>
              <a:rPr lang="tr-TR" sz="1600" b="1" strike="noStrike" spc="-1" dirty="0">
                <a:solidFill>
                  <a:srgbClr val="C00000"/>
                </a:solidFill>
                <a:latin typeface="Calibri"/>
              </a:rPr>
              <a:t>İMAR BARIŞI ÇALIŞMALARI</a:t>
            </a:r>
            <a:endParaRPr lang="tr-TR" sz="1600" b="0" strike="noStrike" spc="-1" dirty="0">
              <a:latin typeface="Arial"/>
            </a:endParaRPr>
          </a:p>
          <a:p>
            <a:pPr algn="ctr">
              <a:lnSpc>
                <a:spcPct val="100000"/>
              </a:lnSpc>
              <a:spcBef>
                <a:spcPts val="300"/>
              </a:spcBef>
              <a:tabLst>
                <a:tab pos="0" algn="l"/>
              </a:tabLst>
            </a:pPr>
            <a:endParaRPr lang="tr-TR" sz="1600" b="0" strike="noStrike" spc="-1" dirty="0">
              <a:latin typeface="Arial"/>
            </a:endParaRPr>
          </a:p>
          <a:p>
            <a:pPr marL="214200" indent="-213840" algn="just">
              <a:lnSpc>
                <a:spcPct val="100000"/>
              </a:lnSpc>
              <a:buClr>
                <a:srgbClr val="000000"/>
              </a:buClr>
              <a:buFont typeface="Wingdings" charset="2"/>
              <a:buChar char=""/>
              <a:tabLst>
                <a:tab pos="0" algn="l"/>
              </a:tabLst>
            </a:pPr>
            <a:r>
              <a:rPr lang="tr-TR" sz="1600" b="1" strike="noStrike" spc="-1" dirty="0">
                <a:solidFill>
                  <a:srgbClr val="000000"/>
                </a:solidFill>
                <a:latin typeface="Calibri"/>
              </a:rPr>
              <a:t>18/5/2018 TARİH VE 30425 SAYILI RESMİ GAZETE'DE YAYIMLANARAK YÜRÜRLÜĞE GİREN 7143 SAYILI VERGİ VE BAZI ALACAKLARIN YENİDEN YAPILANDIRILMASI İLE BAZI KANUNLARDA DEĞİŞİKLİK YAPILMASINA İLİŞKİN KANUNUN 16'NCI MADDESİ İLE 3194 SAYILI İMAR KANUNUNA EKLENEN GEÇİCİ 16. MADDE İLE; AFET RİSKLERİNE HAZIRLIK KAPSAMINDA RUHSATSIZ VEYA RUHSAT VE EKLERİNE AYKIRI YAPILARIN KAYIT ALTINA ALINMASI VE İMAR BARIŞININ SAĞLANMASI AMACIYLA 31/12/2017 TARİHİNDEN ÖNCE YAPILMIŞ YAPILAR İÇİN YAPI KAYIT BELGESİ E-DEVLET SİSTEMİ ÜZERİNDEN KİŞİNİN BEYANINA ESAS OLARAK DÜZENLENEREK AYNI SİSTEM ÜZERİNDEN VERİLMİŞTİR.</a:t>
            </a:r>
          </a:p>
          <a:p>
            <a:pPr marL="214200" indent="-213840" algn="just">
              <a:lnSpc>
                <a:spcPct val="100000"/>
              </a:lnSpc>
              <a:buClr>
                <a:srgbClr val="000000"/>
              </a:buClr>
              <a:buFont typeface="Wingdings" charset="2"/>
              <a:buChar char=""/>
              <a:tabLst>
                <a:tab pos="0" algn="l"/>
              </a:tabLst>
            </a:pPr>
            <a:endParaRPr lang="tr-TR" sz="1600" b="0" strike="noStrike" spc="-1" dirty="0">
              <a:latin typeface="Arial"/>
            </a:endParaRPr>
          </a:p>
          <a:p>
            <a:pPr marL="214200" indent="-213840" algn="just">
              <a:lnSpc>
                <a:spcPct val="100000"/>
              </a:lnSpc>
              <a:buClr>
                <a:srgbClr val="000000"/>
              </a:buClr>
              <a:buFont typeface="Wingdings" charset="2"/>
              <a:buChar char=""/>
              <a:tabLst>
                <a:tab pos="0" algn="l"/>
              </a:tabLst>
            </a:pPr>
            <a:r>
              <a:rPr lang="tr-TR" sz="1600" b="1" spc="-1" dirty="0">
                <a:solidFill>
                  <a:srgbClr val="000000"/>
                </a:solidFill>
                <a:latin typeface="Calibri"/>
              </a:rPr>
              <a:t>İMAR BARIŞI KAPSAMINDA VATANDAŞLARIN TALEBİ DOĞRULTUSUNDA YAPI KAYIT BELGELERİNDE GÜNCELLEME VE DEVİR İŞLEMLERİ YAPILMAKTADIR. </a:t>
            </a:r>
          </a:p>
          <a:p>
            <a:pPr marL="360" algn="just">
              <a:lnSpc>
                <a:spcPct val="100000"/>
              </a:lnSpc>
              <a:buClr>
                <a:srgbClr val="000000"/>
              </a:buClr>
              <a:tabLst>
                <a:tab pos="0" algn="l"/>
              </a:tabLst>
            </a:pPr>
            <a:endParaRPr lang="tr-TR" sz="1600" b="1" spc="-1" dirty="0">
              <a:solidFill>
                <a:srgbClr val="000000"/>
              </a:solidFill>
              <a:latin typeface="Calibri"/>
            </a:endParaRPr>
          </a:p>
          <a:p>
            <a:pPr marL="214200" indent="-213840" algn="just">
              <a:lnSpc>
                <a:spcPct val="100000"/>
              </a:lnSpc>
              <a:buClr>
                <a:srgbClr val="000000"/>
              </a:buClr>
              <a:buFont typeface="Wingdings" charset="2"/>
              <a:buChar char=""/>
              <a:tabLst>
                <a:tab pos="0" algn="l"/>
              </a:tabLst>
            </a:pPr>
            <a:r>
              <a:rPr lang="tr-TR" sz="1600" b="1" strike="noStrike" spc="-1" dirty="0">
                <a:solidFill>
                  <a:srgbClr val="000000"/>
                </a:solidFill>
                <a:latin typeface="Calibri"/>
              </a:rPr>
              <a:t>MİLLİ EMLAK MÜDÜRLÜĞÜ VE İLÇE MİİLİ EMLAK ŞEFLİKLERİNDEN GELEN TALEP ÜZERİNE </a:t>
            </a:r>
            <a:r>
              <a:rPr lang="tr-TR" sz="1600" b="1" spc="-1" dirty="0">
                <a:solidFill>
                  <a:srgbClr val="FF0000"/>
                </a:solidFill>
                <a:latin typeface="Calibri"/>
              </a:rPr>
              <a:t>36</a:t>
            </a:r>
            <a:r>
              <a:rPr lang="tr-TR" sz="1600" b="1" strike="noStrike" spc="-1" dirty="0">
                <a:solidFill>
                  <a:srgbClr val="FF0000"/>
                </a:solidFill>
                <a:latin typeface="Calibri"/>
              </a:rPr>
              <a:t> ADET </a:t>
            </a:r>
            <a:r>
              <a:rPr lang="tr-TR" sz="1600" b="1" strike="noStrike" spc="-1" dirty="0">
                <a:solidFill>
                  <a:srgbClr val="000000"/>
                </a:solidFill>
                <a:latin typeface="Calibri"/>
              </a:rPr>
              <a:t>YAPI KAYIT BELGESİ İLE İLGİLİ İNCELEME YAPILMIŞTIR.</a:t>
            </a:r>
          </a:p>
          <a:p>
            <a:pPr>
              <a:lnSpc>
                <a:spcPct val="100000"/>
              </a:lnSpc>
              <a:spcBef>
                <a:spcPts val="300"/>
              </a:spcBef>
              <a:tabLst>
                <a:tab pos="0" algn="l"/>
              </a:tabLst>
            </a:pPr>
            <a:endParaRPr lang="tr-TR" sz="1200" b="0" strike="noStrike" spc="-1" dirty="0">
              <a:latin typeface="Arial"/>
            </a:endParaRPr>
          </a:p>
        </p:txBody>
      </p:sp>
      <p:sp>
        <p:nvSpPr>
          <p:cNvPr id="407" name="TextShape 2"/>
          <p:cNvSpPr txBox="1"/>
          <p:nvPr/>
        </p:nvSpPr>
        <p:spPr>
          <a:xfrm>
            <a:off x="8150400" y="236520"/>
            <a:ext cx="784800" cy="364680"/>
          </a:xfrm>
          <a:prstGeom prst="rect">
            <a:avLst/>
          </a:prstGeom>
          <a:noFill/>
          <a:ln w="0">
            <a:noFill/>
          </a:ln>
        </p:spPr>
        <p:txBody>
          <a:bodyPr anchor="ctr">
            <a:noAutofit/>
          </a:bodyPr>
          <a:lstStyle/>
          <a:p>
            <a:pPr>
              <a:lnSpc>
                <a:spcPct val="100000"/>
              </a:lnSpc>
            </a:pPr>
            <a:fld id="{C2B6BFF4-7C15-4F25-BF9C-960C70CBAC9D}" type="slidenum">
              <a:rPr lang="tr-TR" sz="1400" b="0" strike="noStrike" spc="-1">
                <a:solidFill>
                  <a:srgbClr val="A79D99"/>
                </a:solidFill>
                <a:latin typeface="Calibri"/>
              </a:rPr>
              <a:t>37</a:t>
            </a:fld>
            <a:endParaRPr lang="tr-TR" sz="1400" b="0" strike="noStrike" spc="-1">
              <a:latin typeface="Times New Roman"/>
            </a:endParaRPr>
          </a:p>
        </p:txBody>
      </p:sp>
      <p:pic>
        <p:nvPicPr>
          <p:cNvPr id="6" name="Resim 5">
            <a:extLst>
              <a:ext uri="{FF2B5EF4-FFF2-40B4-BE49-F238E27FC236}">
                <a16:creationId xmlns:a16="http://schemas.microsoft.com/office/drawing/2014/main" id="{EE543973-4F7E-4F03-BFCA-867A69801C1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159084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extShape 1"/>
          <p:cNvSpPr txBox="1"/>
          <p:nvPr/>
        </p:nvSpPr>
        <p:spPr>
          <a:xfrm>
            <a:off x="1898820" y="1113555"/>
            <a:ext cx="5346360" cy="1036080"/>
          </a:xfrm>
          <a:prstGeom prst="rect">
            <a:avLst/>
          </a:prstGeom>
          <a:noFill/>
          <a:ln w="0">
            <a:noFill/>
          </a:ln>
        </p:spPr>
        <p:txBody>
          <a:bodyPr anchor="b">
            <a:noAutofit/>
          </a:bodyPr>
          <a:lstStyle/>
          <a:p>
            <a:r>
              <a:rPr lang="tr-TR" sz="2800" b="1" strike="noStrike" spc="-1" dirty="0">
                <a:latin typeface="Calibri"/>
              </a:rPr>
              <a:t>KENTSEL DÖNÜŞÜM MÜDÜRLÜĞÜ</a:t>
            </a:r>
          </a:p>
          <a:p>
            <a:endParaRPr lang="tr-TR" sz="1800" b="0" strike="noStrike" spc="-1" dirty="0">
              <a:solidFill>
                <a:srgbClr val="4D5B6B"/>
              </a:solidFill>
              <a:latin typeface="Calibri"/>
            </a:endParaRPr>
          </a:p>
        </p:txBody>
      </p:sp>
      <p:pic>
        <p:nvPicPr>
          <p:cNvPr id="12" name="Resim 11">
            <a:extLst>
              <a:ext uri="{FF2B5EF4-FFF2-40B4-BE49-F238E27FC236}">
                <a16:creationId xmlns:a16="http://schemas.microsoft.com/office/drawing/2014/main" id="{6440CAC9-DB95-4433-86BB-DB72D2E68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608" y="2149635"/>
            <a:ext cx="6374423" cy="3590925"/>
          </a:xfrm>
          <a:prstGeom prst="rect">
            <a:avLst/>
          </a:prstGeom>
        </p:spPr>
      </p:pic>
      <p:pic>
        <p:nvPicPr>
          <p:cNvPr id="7" name="Resim 6">
            <a:extLst>
              <a:ext uri="{FF2B5EF4-FFF2-40B4-BE49-F238E27FC236}">
                <a16:creationId xmlns:a16="http://schemas.microsoft.com/office/drawing/2014/main" id="{B05A569D-A56A-4CAD-ACB5-6D4FB4468D3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6" name="TextShape 1">
            <a:extLst>
              <a:ext uri="{FF2B5EF4-FFF2-40B4-BE49-F238E27FC236}">
                <a16:creationId xmlns:a16="http://schemas.microsoft.com/office/drawing/2014/main" id="{B0AFE3C5-0770-4CE5-A1BA-DCE646341A03}"/>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38</a:t>
            </a:fld>
            <a:endParaRPr lang="tr-TR" sz="1400" b="0" strike="noStrike" spc="-1" dirty="0">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TextShape 1"/>
          <p:cNvSpPr txBox="1"/>
          <p:nvPr/>
        </p:nvSpPr>
        <p:spPr>
          <a:xfrm>
            <a:off x="923191" y="1537926"/>
            <a:ext cx="7883031" cy="1583640"/>
          </a:xfrm>
          <a:prstGeom prst="rect">
            <a:avLst/>
          </a:prstGeom>
          <a:noFill/>
          <a:ln w="0">
            <a:noFill/>
          </a:ln>
        </p:spPr>
        <p:txBody>
          <a:bodyPr>
            <a:noAutofit/>
          </a:bodyPr>
          <a:lstStyle/>
          <a:p>
            <a:pPr marL="457470" lvl="1" indent="-285750" algn="just">
              <a:lnSpc>
                <a:spcPct val="100000"/>
              </a:lnSpc>
              <a:spcBef>
                <a:spcPts val="400"/>
              </a:spcBef>
              <a:buClr>
                <a:srgbClr val="A50021"/>
              </a:buClr>
              <a:buFont typeface="Wingdings" panose="05000000000000000000" pitchFamily="2" charset="2"/>
              <a:buChar char="ü"/>
            </a:pPr>
            <a:r>
              <a:rPr lang="tr-TR" sz="1600" b="1" strike="noStrike" spc="-1" dirty="0">
                <a:solidFill>
                  <a:srgbClr val="000000"/>
                </a:solidFill>
                <a:latin typeface="Calibri" panose="020F0502020204030204" pitchFamily="34" charset="0"/>
                <a:cs typeface="Calibri" panose="020F0502020204030204" pitchFamily="34" charset="0"/>
              </a:rPr>
              <a:t>6306 SAYILI AFET RİSKİ ALTINDAKİ ALANLARIN DÖNÜŞTÜRÜLMESİ HAKKINDA KANUN 31.05.2012 TARİH VE 28309 SAYILI RESMİ GAZETEDE, </a:t>
            </a:r>
            <a:endParaRPr lang="tr-TR" sz="1600" b="1" strike="noStrike" spc="-1" dirty="0">
              <a:solidFill>
                <a:srgbClr val="4D5B6B"/>
              </a:solidFill>
              <a:latin typeface="Calibri" panose="020F0502020204030204" pitchFamily="34" charset="0"/>
              <a:cs typeface="Calibri" panose="020F0502020204030204" pitchFamily="34" charset="0"/>
            </a:endParaRPr>
          </a:p>
          <a:p>
            <a:pPr marL="457470" lvl="1" indent="-285750" algn="just">
              <a:lnSpc>
                <a:spcPct val="100000"/>
              </a:lnSpc>
              <a:spcBef>
                <a:spcPts val="400"/>
              </a:spcBef>
              <a:buClr>
                <a:srgbClr val="A50021"/>
              </a:buClr>
              <a:buFont typeface="Wingdings" panose="05000000000000000000" pitchFamily="2" charset="2"/>
              <a:buChar char="ü"/>
            </a:pPr>
            <a:r>
              <a:rPr lang="tr-TR" sz="1600" b="1" strike="noStrike" spc="-1" dirty="0">
                <a:solidFill>
                  <a:srgbClr val="000000"/>
                </a:solidFill>
                <a:latin typeface="Calibri" panose="020F0502020204030204" pitchFamily="34" charset="0"/>
                <a:cs typeface="Calibri" panose="020F0502020204030204" pitchFamily="34" charset="0"/>
              </a:rPr>
              <a:t>KANUNA İLİŞKİN HAZIRLANAN UYGULAMA YÖNETMELİĞİ DE 15.12.2012 TARİH VE 28498 SAYILI RESMİ GAZETEDE, YAYIMLANARAK YÜRÜRLÜĞE GİRMİŞTİR.</a:t>
            </a:r>
            <a:endParaRPr lang="tr-TR" sz="1600" b="1" strike="noStrike" spc="-1" dirty="0">
              <a:solidFill>
                <a:srgbClr val="4D5B6B"/>
              </a:solidFill>
              <a:latin typeface="Calibri" panose="020F0502020204030204" pitchFamily="34" charset="0"/>
              <a:cs typeface="Calibri" panose="020F0502020204030204" pitchFamily="34" charset="0"/>
            </a:endParaRPr>
          </a:p>
        </p:txBody>
      </p:sp>
      <p:sp>
        <p:nvSpPr>
          <p:cNvPr id="415" name="CustomShape 3"/>
          <p:cNvSpPr/>
          <p:nvPr/>
        </p:nvSpPr>
        <p:spPr>
          <a:xfrm>
            <a:off x="1419853" y="3461149"/>
            <a:ext cx="1844640" cy="2279412"/>
          </a:xfrm>
          <a:prstGeom prst="roundRect">
            <a:avLst>
              <a:gd name="adj" fmla="val 8594"/>
            </a:avLst>
          </a:prstGeom>
          <a:blipFill rotWithShape="0">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5460" t="3966" r="6830"/>
            <a:stretch/>
          </a:blipFill>
          <a:ln w="0">
            <a:noFill/>
          </a:ln>
          <a:effectLst>
            <a:reflection blurRad="12700" stA="38000" endPos="28000" dist="5000" dir="5400000" sy="-100000" algn="bl" rotWithShape="0"/>
          </a:effectLst>
        </p:spPr>
        <p:style>
          <a:lnRef idx="0">
            <a:scrgbClr r="0" g="0" b="0"/>
          </a:lnRef>
          <a:fillRef idx="0">
            <a:scrgbClr r="0" g="0" b="0"/>
          </a:fillRef>
          <a:effectRef idx="0">
            <a:scrgbClr r="0" g="0" b="0"/>
          </a:effectRef>
          <a:fontRef idx="minor"/>
        </p:style>
      </p:sp>
      <p:sp>
        <p:nvSpPr>
          <p:cNvPr id="416" name="CustomShape 4"/>
          <p:cNvSpPr/>
          <p:nvPr/>
        </p:nvSpPr>
        <p:spPr>
          <a:xfrm>
            <a:off x="3966950" y="3499309"/>
            <a:ext cx="1873440" cy="2140200"/>
          </a:xfrm>
          <a:prstGeom prst="roundRect">
            <a:avLst>
              <a:gd name="adj" fmla="val 8594"/>
            </a:avLst>
          </a:prstGeom>
          <a:blipFill rotWithShape="0">
            <a:blip r:embed="rId5">
              <a:extLst>
                <a:ext uri="{BEBA8EAE-BF5A-486C-A8C5-ECC9F3942E4B}">
                  <a14:imgProps xmlns:a14="http://schemas.microsoft.com/office/drawing/2010/main">
                    <a14:imgLayer r:embed="rId6">
                      <a14:imgEffect>
                        <a14:brightnessContrast bright="20000" contrast="20000"/>
                      </a14:imgEffect>
                    </a14:imgLayer>
                  </a14:imgProps>
                </a:ext>
              </a:extLst>
            </a:blip>
            <a:srcRect l="5999" t="2689" r="6235" b="4487"/>
            <a:stretch/>
          </a:blipFill>
          <a:ln w="0">
            <a:noFill/>
          </a:ln>
          <a:effectLst>
            <a:reflection blurRad="12700" stA="38000" endPos="28000" dist="5000" dir="5400000" sy="-100000" algn="bl" rotWithShape="0"/>
          </a:effectLst>
        </p:spPr>
        <p:style>
          <a:lnRef idx="0">
            <a:scrgbClr r="0" g="0" b="0"/>
          </a:lnRef>
          <a:fillRef idx="0">
            <a:scrgbClr r="0" g="0" b="0"/>
          </a:fillRef>
          <a:effectRef idx="0">
            <a:scrgbClr r="0" g="0" b="0"/>
          </a:effectRef>
          <a:fontRef idx="minor"/>
        </p:style>
      </p:sp>
      <p:sp>
        <p:nvSpPr>
          <p:cNvPr id="417" name="CustomShape 5"/>
          <p:cNvSpPr/>
          <p:nvPr/>
        </p:nvSpPr>
        <p:spPr>
          <a:xfrm>
            <a:off x="6657867" y="3461149"/>
            <a:ext cx="1841400" cy="2178360"/>
          </a:xfrm>
          <a:prstGeom prst="roundRect">
            <a:avLst>
              <a:gd name="adj" fmla="val 8594"/>
            </a:avLst>
          </a:prstGeom>
          <a:blipFill rotWithShape="0">
            <a:blip r:embed="rId7">
              <a:extLst>
                <a:ext uri="{BEBA8EAE-BF5A-486C-A8C5-ECC9F3942E4B}">
                  <a14:imgProps xmlns:a14="http://schemas.microsoft.com/office/drawing/2010/main">
                    <a14:imgLayer r:embed="rId8">
                      <a14:imgEffect>
                        <a14:brightnessContrast bright="20000" contrast="20000"/>
                      </a14:imgEffect>
                    </a14:imgLayer>
                  </a14:imgProps>
                </a:ext>
              </a:extLst>
            </a:blip>
            <a:srcRect l="7741" t="845" r="6721" b="2680"/>
            <a:stretch/>
          </a:blipFill>
          <a:ln w="0">
            <a:noFill/>
          </a:ln>
          <a:effectLst>
            <a:reflection blurRad="12700" stA="38000" endPos="28000" dist="5000" dir="5400000" sy="-100000" algn="bl" rotWithShape="0"/>
          </a:effectLst>
        </p:spPr>
        <p:style>
          <a:lnRef idx="0">
            <a:scrgbClr r="0" g="0" b="0"/>
          </a:lnRef>
          <a:fillRef idx="0">
            <a:scrgbClr r="0" g="0" b="0"/>
          </a:fillRef>
          <a:effectRef idx="0">
            <a:scrgbClr r="0" g="0" b="0"/>
          </a:effectRef>
          <a:fontRef idx="minor"/>
        </p:style>
      </p:sp>
      <p:pic>
        <p:nvPicPr>
          <p:cNvPr id="9" name="Resim 8">
            <a:extLst>
              <a:ext uri="{FF2B5EF4-FFF2-40B4-BE49-F238E27FC236}">
                <a16:creationId xmlns:a16="http://schemas.microsoft.com/office/drawing/2014/main" id="{C35D9BD2-0838-44F2-BB5F-2B6363579A4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8" name="TextShape 1">
            <a:extLst>
              <a:ext uri="{FF2B5EF4-FFF2-40B4-BE49-F238E27FC236}">
                <a16:creationId xmlns:a16="http://schemas.microsoft.com/office/drawing/2014/main" id="{CFAF69A1-3952-4A34-8DEF-F2F6478770A7}"/>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39</a:t>
            </a:fld>
            <a:endParaRPr lang="tr-TR" sz="1400" b="0" strike="noStrike" spc="-1" dirty="0">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2994552" y="511893"/>
            <a:ext cx="4464000" cy="575640"/>
          </a:xfrm>
          <a:prstGeom prst="rect">
            <a:avLst/>
          </a:prstGeom>
          <a:noFill/>
          <a:ln w="0">
            <a:noFill/>
          </a:ln>
        </p:spPr>
        <p:txBody>
          <a:bodyPr>
            <a:normAutofit fontScale="96500"/>
          </a:bodyPr>
          <a:lstStyle/>
          <a:p>
            <a:pPr algn="ctr">
              <a:lnSpc>
                <a:spcPct val="100000"/>
              </a:lnSpc>
              <a:tabLst>
                <a:tab pos="0" algn="l"/>
              </a:tabLst>
            </a:pPr>
            <a:r>
              <a:rPr lang="tr-TR" sz="2100" b="1" strike="noStrike" spc="-1" dirty="0">
                <a:solidFill>
                  <a:srgbClr val="000000"/>
                </a:solidFill>
                <a:uFillTx/>
                <a:latin typeface="Arial"/>
              </a:rPr>
              <a:t>İŞLEVSEL TEŞKİLAT ŞEMASI</a:t>
            </a:r>
            <a:endParaRPr lang="tr-TR" sz="2100" b="0" strike="noStrike" spc="-1" dirty="0">
              <a:latin typeface="Arial"/>
            </a:endParaRPr>
          </a:p>
          <a:p>
            <a:pPr algn="r">
              <a:lnSpc>
                <a:spcPct val="100000"/>
              </a:lnSpc>
              <a:spcBef>
                <a:spcPts val="479"/>
              </a:spcBef>
              <a:tabLst>
                <a:tab pos="0" algn="l"/>
              </a:tabLst>
            </a:pPr>
            <a:endParaRPr lang="tr-TR" sz="2400" b="0" strike="noStrike" spc="-1" dirty="0">
              <a:latin typeface="Arial"/>
            </a:endParaRPr>
          </a:p>
        </p:txBody>
      </p:sp>
      <p:sp>
        <p:nvSpPr>
          <p:cNvPr id="213" name="TextShape 2"/>
          <p:cNvSpPr txBox="1"/>
          <p:nvPr/>
        </p:nvSpPr>
        <p:spPr>
          <a:xfrm>
            <a:off x="8150400" y="236520"/>
            <a:ext cx="784800" cy="364680"/>
          </a:xfrm>
          <a:prstGeom prst="rect">
            <a:avLst/>
          </a:prstGeom>
          <a:noFill/>
          <a:ln w="0">
            <a:noFill/>
          </a:ln>
        </p:spPr>
        <p:txBody>
          <a:bodyPr anchor="ctr">
            <a:noAutofit/>
          </a:bodyPr>
          <a:lstStyle/>
          <a:p>
            <a:pPr>
              <a:lnSpc>
                <a:spcPct val="100000"/>
              </a:lnSpc>
            </a:pPr>
            <a:fld id="{68478B56-48EE-4FA2-8C8C-554E2180CA72}" type="slidenum">
              <a:rPr lang="tr-TR" sz="1400" b="0" strike="noStrike" spc="-1">
                <a:solidFill>
                  <a:srgbClr val="A79D99"/>
                </a:solidFill>
                <a:latin typeface="Calibri"/>
              </a:rPr>
              <a:t>4</a:t>
            </a:fld>
            <a:endParaRPr lang="tr-TR" sz="1400" b="0" strike="noStrike" spc="-1">
              <a:latin typeface="Times New Roman"/>
            </a:endParaRPr>
          </a:p>
        </p:txBody>
      </p:sp>
      <p:pic>
        <p:nvPicPr>
          <p:cNvPr id="214" name="Resim 5"/>
          <p:cNvPicPr/>
          <p:nvPr/>
        </p:nvPicPr>
        <p:blipFill>
          <a:blip r:embed="rId2" cstate="print">
            <a:extLst>
              <a:ext uri="{28A0092B-C50C-407E-A947-70E740481C1C}">
                <a14:useLocalDpi xmlns:a14="http://schemas.microsoft.com/office/drawing/2010/main" val="0"/>
              </a:ext>
            </a:extLst>
          </a:blip>
          <a:stretch>
            <a:fillRect/>
          </a:stretch>
        </p:blipFill>
        <p:spPr>
          <a:xfrm>
            <a:off x="1026973" y="197432"/>
            <a:ext cx="1039533" cy="1036080"/>
          </a:xfrm>
          <a:prstGeom prst="rect">
            <a:avLst/>
          </a:prstGeom>
          <a:ln w="0">
            <a:noFill/>
          </a:ln>
        </p:spPr>
      </p:pic>
      <p:graphicFrame>
        <p:nvGraphicFramePr>
          <p:cNvPr id="8" name="Diagram1">
            <a:extLst>
              <a:ext uri="{FF2B5EF4-FFF2-40B4-BE49-F238E27FC236}">
                <a16:creationId xmlns:a16="http://schemas.microsoft.com/office/drawing/2014/main" id="{793947BF-D42E-4992-8DCD-EEC39A7412E7}"/>
              </a:ext>
            </a:extLst>
          </p:cNvPr>
          <p:cNvGraphicFramePr/>
          <p:nvPr>
            <p:extLst>
              <p:ext uri="{D42A27DB-BD31-4B8C-83A1-F6EECF244321}">
                <p14:modId xmlns:p14="http://schemas.microsoft.com/office/powerpoint/2010/main" val="630490406"/>
              </p:ext>
            </p:extLst>
          </p:nvPr>
        </p:nvGraphicFramePr>
        <p:xfrm>
          <a:off x="824400" y="998225"/>
          <a:ext cx="8136720" cy="5614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 name="Picture 2" descr="C:\Users\pc1\Desktop\Yeni klasör (2)\kütahya.png"/>
          <p:cNvPicPr/>
          <p:nvPr/>
        </p:nvPicPr>
        <p:blipFill>
          <a:blip r:embed="rId2"/>
          <a:stretch/>
        </p:blipFill>
        <p:spPr>
          <a:xfrm>
            <a:off x="827640" y="2406960"/>
            <a:ext cx="2920320" cy="1800000"/>
          </a:xfrm>
          <a:prstGeom prst="rect">
            <a:avLst/>
          </a:prstGeom>
          <a:ln w="0">
            <a:noFill/>
          </a:ln>
        </p:spPr>
      </p:pic>
      <p:sp>
        <p:nvSpPr>
          <p:cNvPr id="421" name="CustomShape 2"/>
          <p:cNvSpPr/>
          <p:nvPr/>
        </p:nvSpPr>
        <p:spPr>
          <a:xfrm>
            <a:off x="3992940" y="3021272"/>
            <a:ext cx="1085760" cy="43164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pic>
        <p:nvPicPr>
          <p:cNvPr id="422" name="Picture 3" descr="C:\Users\pc1\Desktop\Yeni klasör (2)\kütahya1.png"/>
          <p:cNvPicPr/>
          <p:nvPr/>
        </p:nvPicPr>
        <p:blipFill>
          <a:blip r:embed="rId3"/>
          <a:stretch/>
        </p:blipFill>
        <p:spPr>
          <a:xfrm>
            <a:off x="5323680" y="2350924"/>
            <a:ext cx="3165480" cy="1713960"/>
          </a:xfrm>
          <a:prstGeom prst="rect">
            <a:avLst/>
          </a:prstGeom>
          <a:ln w="0">
            <a:noFill/>
          </a:ln>
        </p:spPr>
      </p:pic>
      <p:sp>
        <p:nvSpPr>
          <p:cNvPr id="423" name="CustomShape 3"/>
          <p:cNvSpPr/>
          <p:nvPr/>
        </p:nvSpPr>
        <p:spPr>
          <a:xfrm>
            <a:off x="827640" y="4628160"/>
            <a:ext cx="7516260" cy="1321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tr-TR" sz="1600" b="1" strike="noStrike" spc="-1" dirty="0">
                <a:solidFill>
                  <a:srgbClr val="000000"/>
                </a:solidFill>
                <a:latin typeface="Calibri" panose="020F0502020204030204" pitchFamily="34" charset="0"/>
                <a:cs typeface="Calibri" panose="020F0502020204030204" pitchFamily="34" charset="0"/>
              </a:rPr>
              <a:t>MUHTEMEL BİR AFET ANINDA YIKILMA VE AĞIR HASAR GÖRME İHTİMALİ BULUNAN VE BÖYLECE İÇİNDE YAŞAYANLARIN CAN GÜVENLİĞİ BAKIMINDAN RİSKLİ OLAN BİNALARIN TESPİTİNİN YAPILARAK, BU BİNALARDAN İNSANLARIN TAHLİYESİNİ SAĞLAMAK VE BU BİNALARIN YERİNE CAN VE MAL GÜVENLİĞİNİ TEMİN EDECEK SAĞLIKLI VE GÜVENLİ YAPILARIN YAPILMASINI SAĞLAMAKTIR. </a:t>
            </a:r>
            <a:endParaRPr lang="tr-TR" sz="1600" b="1" strike="noStrike" spc="-1" dirty="0">
              <a:latin typeface="Calibri" panose="020F0502020204030204" pitchFamily="34" charset="0"/>
              <a:cs typeface="Calibri" panose="020F0502020204030204" pitchFamily="34" charset="0"/>
            </a:endParaRPr>
          </a:p>
        </p:txBody>
      </p:sp>
      <p:sp>
        <p:nvSpPr>
          <p:cNvPr id="424" name="CustomShape 4"/>
          <p:cNvSpPr/>
          <p:nvPr/>
        </p:nvSpPr>
        <p:spPr>
          <a:xfrm>
            <a:off x="1475640" y="1510560"/>
            <a:ext cx="6120360" cy="612360"/>
          </a:xfrm>
          <a:prstGeom prst="rect">
            <a:avLst/>
          </a:prstGeom>
          <a:solidFill>
            <a:schemeClr val="accent1">
              <a:lumMod val="60000"/>
              <a:lumOff val="40000"/>
            </a:schemeClr>
          </a:solidFill>
          <a:ln w="0">
            <a:solidFill>
              <a:schemeClr val="accent5">
                <a:lumMod val="75000"/>
              </a:schemeClr>
            </a:solidFill>
          </a:ln>
        </p:spPr>
        <p:style>
          <a:lnRef idx="0">
            <a:scrgbClr r="0" g="0" b="0"/>
          </a:lnRef>
          <a:fillRef idx="0">
            <a:scrgbClr r="0" g="0" b="0"/>
          </a:fillRef>
          <a:effectRef idx="0">
            <a:scrgbClr r="0" g="0" b="0"/>
          </a:effectRef>
          <a:fontRef idx="minor"/>
        </p:style>
        <p:txBody>
          <a:bodyPr lIns="137160" tIns="137160" rIns="137160" bIns="137160" anchor="ctr">
            <a:noAutofit/>
          </a:bodyPr>
          <a:lstStyle/>
          <a:p>
            <a:pPr algn="ctr">
              <a:lnSpc>
                <a:spcPct val="90000"/>
              </a:lnSpc>
              <a:spcAft>
                <a:spcPts val="839"/>
              </a:spcAft>
            </a:pPr>
            <a:r>
              <a:rPr lang="tr-TR" sz="2400" b="1" strike="noStrike" spc="-1" dirty="0">
                <a:solidFill>
                  <a:srgbClr val="000000"/>
                </a:solidFill>
                <a:latin typeface="Calibri"/>
              </a:rPr>
              <a:t>6306 SAYILI KANUNUN AMACI</a:t>
            </a:r>
            <a:endParaRPr lang="tr-TR" sz="2400" b="0" strike="noStrike" spc="-1" dirty="0">
              <a:latin typeface="Arial"/>
            </a:endParaRPr>
          </a:p>
        </p:txBody>
      </p:sp>
      <p:pic>
        <p:nvPicPr>
          <p:cNvPr id="10" name="Resim 9">
            <a:extLst>
              <a:ext uri="{FF2B5EF4-FFF2-40B4-BE49-F238E27FC236}">
                <a16:creationId xmlns:a16="http://schemas.microsoft.com/office/drawing/2014/main" id="{167ACE89-817B-4DC2-81B6-DE12E58912B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9" name="TextShape 1">
            <a:extLst>
              <a:ext uri="{FF2B5EF4-FFF2-40B4-BE49-F238E27FC236}">
                <a16:creationId xmlns:a16="http://schemas.microsoft.com/office/drawing/2014/main" id="{455539C3-DEFC-4227-9CF6-35EAF967938A}"/>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40</a:t>
            </a:fld>
            <a:endParaRPr lang="tr-TR" sz="1400" b="0" strike="noStrike" spc="-1" dirty="0">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CustomShape 1"/>
          <p:cNvSpPr/>
          <p:nvPr/>
        </p:nvSpPr>
        <p:spPr>
          <a:xfrm>
            <a:off x="997927" y="1243195"/>
            <a:ext cx="7448811" cy="513017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r>
              <a:rPr lang="tr-TR" sz="1400" b="1" dirty="0"/>
              <a:t>	</a:t>
            </a:r>
            <a:r>
              <a:rPr lang="tr-TR" sz="1400" b="1" dirty="0">
                <a:solidFill>
                  <a:srgbClr val="FF0000"/>
                </a:solidFill>
              </a:rPr>
              <a:t>KELKİT BELEDİYESİNCE YAPILAN RİSKLİ ALAN ÇALIŞMALARI </a:t>
            </a:r>
          </a:p>
          <a:p>
            <a:endParaRPr lang="tr-TR" sz="1400" dirty="0">
              <a:solidFill>
                <a:srgbClr val="FF0000"/>
              </a:solidFill>
            </a:endParaRPr>
          </a:p>
          <a:p>
            <a:pPr marL="285750" indent="-285750" algn="just">
              <a:buFont typeface="Wingdings" panose="05000000000000000000" pitchFamily="2" charset="2"/>
              <a:buChar char="ü"/>
            </a:pPr>
            <a:r>
              <a:rPr lang="tr-TR" sz="1600" b="1" dirty="0">
                <a:latin typeface="Calibri" panose="020F0502020204030204" pitchFamily="34" charset="0"/>
                <a:cs typeface="Calibri" panose="020F0502020204030204" pitchFamily="34" charset="0"/>
              </a:rPr>
              <a:t>GÜMÜŞHANE İLİ, KELKİT İLÇESİ, KÜÇÜKCAMİ VE BAHÇELİEVLER MAHALLELERİ SINIRLARI İÇERİSİNDE BULUNAN ALAN 6306 SAYILI AFET RİSKİ ALTINDAKİ ALANLARIN DÖNÜŞTÜRÜLMESİ HAKKINDA KANUNUN 2 NCİ MADDESİNE GÖRE, BAKANLAR KURULU’NCA 18/9/2013 TARİHİNDE KARARLAŞTIRILMIŞTIR.</a:t>
            </a:r>
          </a:p>
          <a:p>
            <a:pPr marL="285750" indent="-285750" algn="just">
              <a:buFont typeface="Wingdings" panose="05000000000000000000" pitchFamily="2" charset="2"/>
              <a:buChar char="ü"/>
            </a:pPr>
            <a:r>
              <a:rPr lang="tr-TR" sz="1600" b="1" dirty="0">
                <a:latin typeface="Calibri" panose="020F0502020204030204" pitchFamily="34" charset="0"/>
                <a:cs typeface="Calibri" panose="020F0502020204030204" pitchFamily="34" charset="0"/>
              </a:rPr>
              <a:t>BAKANLIĞIMIZ; GÜMÜŞHANE İLİ, KELKİT İLÇESİ, BAHÇELİEVLER VE KÜÇÜKCAMİ MAHALLELERİNDE RİSKLİ ALANINA İLİŞKİN KELKİT BELEDİYE BAŞKANLIĞINI, 6306 SAYILI KANUN KAPSAMINDA YAPILACAK PLANLAMA, PROJELENDİRME VE UYGULAMALARA İLİŞKİN OLARAK AŞAĞIDA BELİRTİLEN HUSUSLARDA GEÇİCİ OLARAK YETKİLENDİRMİŞTİR.</a:t>
            </a:r>
          </a:p>
          <a:p>
            <a:pPr algn="just"/>
            <a:endParaRPr lang="tr-TR" sz="1400" b="1" dirty="0">
              <a:latin typeface="Calibri" panose="020F0502020204030204" pitchFamily="34" charset="0"/>
              <a:cs typeface="Calibri" panose="020F0502020204030204" pitchFamily="34" charset="0"/>
            </a:endParaRPr>
          </a:p>
          <a:p>
            <a:pPr marL="342900" indent="-342900" algn="just">
              <a:buFont typeface="+mj-lt"/>
              <a:buAutoNum type="alphaUcPeriod"/>
            </a:pPr>
            <a:r>
              <a:rPr lang="tr-TR" sz="1600" b="1" dirty="0">
                <a:latin typeface="Calibri" panose="020F0502020204030204" pitchFamily="34" charset="0"/>
                <a:cs typeface="Calibri" panose="020F0502020204030204" pitchFamily="34" charset="0"/>
              </a:rPr>
              <a:t>HAK SAHİPLERİ İLE ANLAŞMA YAPMAYA, ANLAŞMA İLE TAHLİYE EDİLEN YAPILARIN  MALİKLERİNE VEYA MALİK OLMASALAR BİLE KİRACI VEYA SINIRLI AYNİ HAK SAHİBİ OLARAK BU YAPILARDA İKAMET EDENLERE VEYA BU YAPILARDA İŞYERİ BULUNANLARA GEÇİCİ KONUT VEYA İŞYERİ TAHSİSİ YA DA KİRA YARDIMI YAPMAYA, </a:t>
            </a:r>
          </a:p>
          <a:p>
            <a:pPr marL="342900" indent="-342900" algn="just">
              <a:buFont typeface="+mj-lt"/>
              <a:buAutoNum type="alphaUcPeriod"/>
            </a:pPr>
            <a:r>
              <a:rPr lang="tr-TR" sz="1600" b="1" dirty="0">
                <a:latin typeface="Calibri" panose="020F0502020204030204" pitchFamily="34" charset="0"/>
                <a:cs typeface="Calibri" panose="020F0502020204030204" pitchFamily="34" charset="0"/>
              </a:rPr>
              <a:t>BAKANLIKÇA ONAYLANMAK ÜZERE, İLAN EDİLEN RİSKLİ ALANA İLİŞKİN HER TÜR HARİTA, İMAR PLANI, TASARIM PROJESİ, ARAZİ VE ARSA DÜZENLEME İŞLEMLERİ İLE TOPLULAŞTIRMA ÇALIŞMALARINI YAPMAYA,</a:t>
            </a:r>
          </a:p>
          <a:p>
            <a:pPr marL="342900" indent="-342900" algn="just">
              <a:buFont typeface="+mj-lt"/>
              <a:buAutoNum type="alphaUcPeriod"/>
            </a:pPr>
            <a:r>
              <a:rPr lang="tr-TR" sz="1600" b="1" dirty="0">
                <a:latin typeface="Calibri" panose="020F0502020204030204" pitchFamily="34" charset="0"/>
                <a:cs typeface="Calibri" panose="020F0502020204030204" pitchFamily="34" charset="0"/>
              </a:rPr>
              <a:t>ALAN İÇERİSİNDEKİ YAPILARIN TAHLİYE VE YIKTIRMA İŞLEMLERİNİ YAPMAYA,</a:t>
            </a:r>
            <a:endParaRPr lang="tr-TR" sz="1600" dirty="0"/>
          </a:p>
        </p:txBody>
      </p:sp>
      <p:sp>
        <p:nvSpPr>
          <p:cNvPr id="427" name="CustomShape 2"/>
          <p:cNvSpPr/>
          <p:nvPr/>
        </p:nvSpPr>
        <p:spPr>
          <a:xfrm>
            <a:off x="3356225" y="731859"/>
            <a:ext cx="3492983" cy="36468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GB" sz="1800" b="1" strike="noStrike" spc="-1" dirty="0">
                <a:solidFill>
                  <a:srgbClr val="FF0000"/>
                </a:solidFill>
                <a:latin typeface="Arial"/>
              </a:rPr>
              <a:t>RİSKLİ ALAN ÇALIŞMALARI</a:t>
            </a:r>
            <a:endParaRPr lang="tr-TR" sz="1800" b="0" strike="noStrike" spc="-1" dirty="0">
              <a:latin typeface="Arial"/>
            </a:endParaRPr>
          </a:p>
        </p:txBody>
      </p:sp>
      <p:pic>
        <p:nvPicPr>
          <p:cNvPr id="7" name="Resim 6">
            <a:extLst>
              <a:ext uri="{FF2B5EF4-FFF2-40B4-BE49-F238E27FC236}">
                <a16:creationId xmlns:a16="http://schemas.microsoft.com/office/drawing/2014/main" id="{8D192470-6FAB-4105-97DF-5304CB8A98C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6" name="TextShape 1">
            <a:extLst>
              <a:ext uri="{FF2B5EF4-FFF2-40B4-BE49-F238E27FC236}">
                <a16:creationId xmlns:a16="http://schemas.microsoft.com/office/drawing/2014/main" id="{1774431D-6C84-4D94-8DC1-566F85D8DA77}"/>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41</a:t>
            </a:fld>
            <a:endParaRPr lang="tr-TR" sz="1400" b="0" strike="noStrike" spc="-1" dirty="0">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CustomShape 1"/>
          <p:cNvSpPr/>
          <p:nvPr/>
        </p:nvSpPr>
        <p:spPr>
          <a:xfrm>
            <a:off x="1158855" y="1567233"/>
            <a:ext cx="7448811" cy="480719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750" indent="-285750">
              <a:buFont typeface="Wingdings" panose="05000000000000000000" pitchFamily="2" charset="2"/>
              <a:buChar char="ü"/>
            </a:pPr>
            <a:r>
              <a:rPr lang="tr-TR" sz="1400" b="1" dirty="0">
                <a:solidFill>
                  <a:srgbClr val="FF0000"/>
                </a:solidFill>
              </a:rPr>
              <a:t>ŞİRAN  BELEDİYESİNCE YAPILAN  KENTSEL DÖNÜŞÜM VE GELİŞİM PROJE ALANI ÇALIŞMALARI:</a:t>
            </a:r>
          </a:p>
          <a:p>
            <a:endParaRPr lang="tr-TR" sz="1400" dirty="0"/>
          </a:p>
          <a:p>
            <a:pPr algn="just"/>
            <a:r>
              <a:rPr lang="tr-TR" sz="1600" b="1" dirty="0">
                <a:latin typeface="Calibri" panose="020F0502020204030204" pitchFamily="34" charset="0"/>
                <a:cs typeface="Calibri" panose="020F0502020204030204" pitchFamily="34" charset="0"/>
              </a:rPr>
              <a:t>GÜMÜŞHANE İLİ, ŞİRAN İLÇESİ, KARACA MAHALLESİ SINIRLARI İÇERİSİNDE BULUNAN BAZI ALANLARIN KENTSEL DÖNÜŞÜM VE GELİŞİM PROJE ALANI İLAN EDİLMESİ HAKKINDAKİ EKLİ KARARIN YÜRÜRLÜĞE KONULMASI; ÇEVRE, ŞEHİRCİLİK VE İKLİM DEĞİŞİKLİĞİ BAKANLIĞININ 24/03/2017 TARİHLİ VE 3914 SAYILI YAZISI ÜZERİNE, 5393 SAYILI BELEDİYE KANUNUN 73 ÜNCÜ MADDESİNE GÖRE, BAKANLAR KURULU’NCA 17/04/2017 TARİHİNDE KARARLAŞTIRILMIŞTIR. ÇALIŞMALAR İLGİLİ BELEDİYESİNCE YÜRÜTÜLMEKTEDİR. </a:t>
            </a:r>
          </a:p>
          <a:p>
            <a:pPr algn="just"/>
            <a:r>
              <a:rPr lang="tr-TR" sz="1400" b="1" dirty="0"/>
              <a:t>  </a:t>
            </a:r>
            <a:endParaRPr lang="tr-TR" sz="1400" dirty="0"/>
          </a:p>
          <a:p>
            <a:pPr marL="285750" indent="-285750" algn="just">
              <a:buFont typeface="Wingdings" panose="05000000000000000000" pitchFamily="2" charset="2"/>
              <a:buChar char="ü"/>
            </a:pPr>
            <a:r>
              <a:rPr lang="tr-TR" sz="1400" b="1" dirty="0">
                <a:solidFill>
                  <a:srgbClr val="FF0000"/>
                </a:solidFill>
              </a:rPr>
              <a:t>GÜMÜŞHANE BELEDİYESİNCE YAPILAN KENTSEL DÖNÜŞÜM VE GELİŞİM PROJE ALANI ÇALIŞMALARI:</a:t>
            </a:r>
          </a:p>
          <a:p>
            <a:pPr algn="just"/>
            <a:endParaRPr lang="tr-TR" sz="1400" dirty="0"/>
          </a:p>
          <a:p>
            <a:pPr algn="just"/>
            <a:r>
              <a:rPr lang="tr-TR" sz="1600" b="1" dirty="0">
                <a:latin typeface="Calibri" panose="020F0502020204030204" pitchFamily="34" charset="0"/>
                <a:cs typeface="Calibri" panose="020F0502020204030204" pitchFamily="34" charset="0"/>
              </a:rPr>
              <a:t>GÜMÜŞHANE İLİ, MERKEZ İLÇE, YENİMAHALLE VE İNÖNÜ MAHALLESİ SINIRLARI İÇERİSİNDE BULUNAN BAZI ALANLARIN KENTSEL DÖNÜŞÜM VE GELİŞİM PROJE ALANI İLAN EDİLMESİ HAKKINDAKİ EKLİ KARAR; 5393 SAYILI BELEDİYE KANUNUN 73 ÜNCÜ MADDESİNE GÖRE 29/09/2021 TARİHLİ 4520 SAYILI CUMHURBAŞKANLIĞI KARARI İLE İLAN EDİLMİŞTİR. ÇALIŞMALAR İLGİLİ BELEDİYESİNCE YÜRÜTÜLMEKTEDİR.</a:t>
            </a:r>
          </a:p>
          <a:p>
            <a:pPr algn="just"/>
            <a:r>
              <a:rPr lang="tr-TR" sz="1400" dirty="0"/>
              <a:t> </a:t>
            </a:r>
          </a:p>
        </p:txBody>
      </p:sp>
      <p:sp>
        <p:nvSpPr>
          <p:cNvPr id="427" name="CustomShape 2"/>
          <p:cNvSpPr/>
          <p:nvPr/>
        </p:nvSpPr>
        <p:spPr>
          <a:xfrm>
            <a:off x="3136770" y="951667"/>
            <a:ext cx="3492983" cy="36468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GB" sz="1800" b="1" strike="noStrike" spc="-1" dirty="0">
                <a:solidFill>
                  <a:srgbClr val="FF0000"/>
                </a:solidFill>
                <a:latin typeface="Arial"/>
              </a:rPr>
              <a:t>RİSKLİ ALAN ÇALIŞMALARI</a:t>
            </a:r>
            <a:endParaRPr lang="tr-TR" sz="1800" b="0" strike="noStrike" spc="-1" dirty="0">
              <a:latin typeface="Arial"/>
            </a:endParaRPr>
          </a:p>
        </p:txBody>
      </p:sp>
      <p:pic>
        <p:nvPicPr>
          <p:cNvPr id="7" name="Resim 6">
            <a:extLst>
              <a:ext uri="{FF2B5EF4-FFF2-40B4-BE49-F238E27FC236}">
                <a16:creationId xmlns:a16="http://schemas.microsoft.com/office/drawing/2014/main" id="{34FA9ED7-3B5D-41EA-A247-283E34B1049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6" name="TextShape 1">
            <a:extLst>
              <a:ext uri="{FF2B5EF4-FFF2-40B4-BE49-F238E27FC236}">
                <a16:creationId xmlns:a16="http://schemas.microsoft.com/office/drawing/2014/main" id="{5259A3CA-2BDB-4F8E-9E84-767896765B04}"/>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42</a:t>
            </a:fld>
            <a:endParaRPr lang="tr-TR" sz="1400" b="0" strike="noStrike" spc="-1" dirty="0">
              <a:latin typeface="Times New Roman"/>
            </a:endParaRPr>
          </a:p>
        </p:txBody>
      </p:sp>
    </p:spTree>
    <p:extLst>
      <p:ext uri="{BB962C8B-B14F-4D97-AF65-F5344CB8AC3E}">
        <p14:creationId xmlns:p14="http://schemas.microsoft.com/office/powerpoint/2010/main" val="3799369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TextShape 1"/>
          <p:cNvSpPr txBox="1"/>
          <p:nvPr/>
        </p:nvSpPr>
        <p:spPr>
          <a:xfrm>
            <a:off x="8150400" y="236520"/>
            <a:ext cx="784800" cy="364680"/>
          </a:xfrm>
          <a:prstGeom prst="rect">
            <a:avLst/>
          </a:prstGeom>
          <a:noFill/>
          <a:ln w="0">
            <a:noFill/>
          </a:ln>
        </p:spPr>
        <p:txBody>
          <a:bodyPr anchor="ctr">
            <a:noAutofit/>
          </a:bodyPr>
          <a:lstStyle/>
          <a:p>
            <a:pPr>
              <a:lnSpc>
                <a:spcPct val="100000"/>
              </a:lnSpc>
            </a:pPr>
            <a:fld id="{6A77829E-9319-49BC-8FB0-0E5F268A71DB}" type="slidenum">
              <a:rPr lang="tr-TR" sz="1400" b="0" strike="noStrike" spc="-1">
                <a:solidFill>
                  <a:srgbClr val="A79D99"/>
                </a:solidFill>
                <a:latin typeface="Calibri"/>
              </a:rPr>
              <a:t>43</a:t>
            </a:fld>
            <a:endParaRPr lang="tr-TR" sz="1400" b="0" strike="noStrike" spc="-1">
              <a:latin typeface="Times New Roman"/>
            </a:endParaRPr>
          </a:p>
        </p:txBody>
      </p:sp>
      <p:graphicFrame>
        <p:nvGraphicFramePr>
          <p:cNvPr id="441" name="Table 2"/>
          <p:cNvGraphicFramePr/>
          <p:nvPr>
            <p:extLst>
              <p:ext uri="{D42A27DB-BD31-4B8C-83A1-F6EECF244321}">
                <p14:modId xmlns:p14="http://schemas.microsoft.com/office/powerpoint/2010/main" val="510645508"/>
              </p:ext>
            </p:extLst>
          </p:nvPr>
        </p:nvGraphicFramePr>
        <p:xfrm>
          <a:off x="1371600" y="1308568"/>
          <a:ext cx="7415785" cy="5110517"/>
        </p:xfrm>
        <a:graphic>
          <a:graphicData uri="http://schemas.openxmlformats.org/drawingml/2006/table">
            <a:tbl>
              <a:tblPr/>
              <a:tblGrid>
                <a:gridCol w="1232764">
                  <a:extLst>
                    <a:ext uri="{9D8B030D-6E8A-4147-A177-3AD203B41FA5}">
                      <a16:colId xmlns:a16="http://schemas.microsoft.com/office/drawing/2014/main" val="20000"/>
                    </a:ext>
                  </a:extLst>
                </a:gridCol>
                <a:gridCol w="1174697">
                  <a:extLst>
                    <a:ext uri="{9D8B030D-6E8A-4147-A177-3AD203B41FA5}">
                      <a16:colId xmlns:a16="http://schemas.microsoft.com/office/drawing/2014/main" val="20001"/>
                    </a:ext>
                  </a:extLst>
                </a:gridCol>
                <a:gridCol w="1822932">
                  <a:extLst>
                    <a:ext uri="{9D8B030D-6E8A-4147-A177-3AD203B41FA5}">
                      <a16:colId xmlns:a16="http://schemas.microsoft.com/office/drawing/2014/main" val="20002"/>
                    </a:ext>
                  </a:extLst>
                </a:gridCol>
                <a:gridCol w="1604545">
                  <a:extLst>
                    <a:ext uri="{9D8B030D-6E8A-4147-A177-3AD203B41FA5}">
                      <a16:colId xmlns:a16="http://schemas.microsoft.com/office/drawing/2014/main" val="20003"/>
                    </a:ext>
                  </a:extLst>
                </a:gridCol>
                <a:gridCol w="1580847">
                  <a:extLst>
                    <a:ext uri="{9D8B030D-6E8A-4147-A177-3AD203B41FA5}">
                      <a16:colId xmlns:a16="http://schemas.microsoft.com/office/drawing/2014/main" val="20004"/>
                    </a:ext>
                  </a:extLst>
                </a:gridCol>
              </a:tblGrid>
              <a:tr h="528211">
                <a:tc gridSpan="2">
                  <a:txBody>
                    <a:bodyPr/>
                    <a:lstStyle/>
                    <a:p>
                      <a:pPr algn="ctr">
                        <a:lnSpc>
                          <a:spcPct val="115000"/>
                        </a:lnSpc>
                        <a:tabLst>
                          <a:tab pos="0" algn="l"/>
                        </a:tabLst>
                      </a:pPr>
                      <a:r>
                        <a:rPr lang="tr-TR" sz="1200" b="1" strike="noStrike" spc="-1" dirty="0">
                          <a:solidFill>
                            <a:srgbClr val="000000"/>
                          </a:solidFill>
                          <a:latin typeface="Calibri"/>
                        </a:rPr>
                        <a:t>KİRA YARDIMINDAN FAYDALANANLARIN SAYISI</a:t>
                      </a:r>
                      <a:endParaRPr lang="tr-TR" sz="12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FC89B"/>
                    </a:solidFill>
                  </a:tcPr>
                </a:tc>
                <a:tc hMerge="1">
                  <a:txBody>
                    <a:bodyPr/>
                    <a:lstStyle/>
                    <a:p>
                      <a:endParaRPr lang="tr-TR"/>
                    </a:p>
                  </a:txBody>
                  <a:tcPr marL="90000" marR="90000">
                    <a:solidFill>
                      <a:srgbClr val="729FCF"/>
                    </a:solidFill>
                  </a:tcPr>
                </a:tc>
                <a:tc gridSpan="3">
                  <a:txBody>
                    <a:bodyPr/>
                    <a:lstStyle/>
                    <a:p>
                      <a:pPr algn="ctr">
                        <a:lnSpc>
                          <a:spcPct val="115000"/>
                        </a:lnSpc>
                        <a:tabLst>
                          <a:tab pos="0" algn="l"/>
                        </a:tabLst>
                      </a:pPr>
                      <a:r>
                        <a:rPr lang="tr-TR" sz="1200" b="1" strike="noStrike" spc="-1" dirty="0">
                          <a:solidFill>
                            <a:srgbClr val="000000"/>
                          </a:solidFill>
                          <a:latin typeface="Calibri"/>
                          <a:ea typeface="Times New Roman"/>
                        </a:rPr>
                        <a:t>RİSK TESPİTİ BAŞVURU SAYISI</a:t>
                      </a:r>
                      <a:endParaRPr lang="tr-TR" sz="12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FC89B"/>
                    </a:solidFill>
                  </a:tcPr>
                </a:tc>
                <a:tc hMerge="1">
                  <a:txBody>
                    <a:bodyPr/>
                    <a:lstStyle/>
                    <a:p>
                      <a:endParaRPr lang="tr-TR"/>
                    </a:p>
                  </a:txBody>
                  <a:tcPr marL="90000" marR="90000">
                    <a:solidFill>
                      <a:srgbClr val="729FCF"/>
                    </a:solidFill>
                  </a:tcPr>
                </a:tc>
                <a:tc hMerge="1">
                  <a:txBody>
                    <a:bodyPr/>
                    <a:lstStyle/>
                    <a:p>
                      <a:endParaRPr lang="tr-TR"/>
                    </a:p>
                  </a:txBody>
                  <a:tcPr marL="90000" marR="90000">
                    <a:solidFill>
                      <a:srgbClr val="729FCF"/>
                    </a:solidFill>
                  </a:tcPr>
                </a:tc>
                <a:extLst>
                  <a:ext uri="{0D108BD9-81ED-4DB2-BD59-A6C34878D82A}">
                    <a16:rowId xmlns:a16="http://schemas.microsoft.com/office/drawing/2014/main" val="10000"/>
                  </a:ext>
                </a:extLst>
              </a:tr>
              <a:tr h="484066">
                <a:tc>
                  <a:txBody>
                    <a:bodyPr/>
                    <a:lstStyle/>
                    <a:p>
                      <a:pPr algn="ctr">
                        <a:lnSpc>
                          <a:spcPct val="115000"/>
                        </a:lnSpc>
                        <a:tabLst>
                          <a:tab pos="0" algn="l"/>
                        </a:tabLst>
                      </a:pPr>
                      <a:r>
                        <a:rPr lang="tr-TR" sz="1000" b="1" strike="noStrike" spc="-1">
                          <a:solidFill>
                            <a:srgbClr val="000000"/>
                          </a:solidFill>
                          <a:latin typeface="Calibri"/>
                          <a:ea typeface="Times New Roman"/>
                        </a:rPr>
                        <a:t>Kiracı Sayısı</a:t>
                      </a:r>
                      <a:endParaRPr lang="tr-TR" sz="10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D5CC"/>
                    </a:solidFill>
                  </a:tcPr>
                </a:tc>
                <a:tc>
                  <a:txBody>
                    <a:bodyPr/>
                    <a:lstStyle/>
                    <a:p>
                      <a:pPr algn="ctr">
                        <a:lnSpc>
                          <a:spcPct val="115000"/>
                        </a:lnSpc>
                        <a:tabLst>
                          <a:tab pos="0" algn="l"/>
                        </a:tabLst>
                      </a:pPr>
                      <a:r>
                        <a:rPr lang="tr-TR" sz="1000" b="1" strike="noStrike" spc="-1">
                          <a:solidFill>
                            <a:srgbClr val="000000"/>
                          </a:solidFill>
                          <a:latin typeface="Calibri"/>
                          <a:ea typeface="Times New Roman"/>
                        </a:rPr>
                        <a:t>Malik Sayısı</a:t>
                      </a:r>
                      <a:endParaRPr lang="tr-TR" sz="1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tc gridSpan="3">
                  <a:txBody>
                    <a:bodyPr/>
                    <a:lstStyle/>
                    <a:p>
                      <a:pPr algn="ctr">
                        <a:lnSpc>
                          <a:spcPct val="115000"/>
                        </a:lnSpc>
                        <a:tabLst>
                          <a:tab pos="0" algn="l"/>
                        </a:tabLst>
                      </a:pPr>
                      <a:r>
                        <a:rPr lang="tr-TR" sz="1400" b="1" strike="noStrike" spc="-1" dirty="0">
                          <a:latin typeface="Arial"/>
                        </a:rPr>
                        <a:t>318</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D5CC"/>
                    </a:solidFill>
                  </a:tcPr>
                </a:tc>
                <a:tc hMerge="1">
                  <a:txBody>
                    <a:bodyPr/>
                    <a:lstStyle/>
                    <a:p>
                      <a:endParaRPr lang="tr-TR"/>
                    </a:p>
                  </a:txBody>
                  <a:tcPr marL="90000" marR="90000">
                    <a:solidFill>
                      <a:srgbClr val="729FCF"/>
                    </a:solidFill>
                  </a:tcPr>
                </a:tc>
                <a:tc hMerge="1">
                  <a:txBody>
                    <a:bodyPr/>
                    <a:lstStyle/>
                    <a:p>
                      <a:endParaRPr lang="tr-TR"/>
                    </a:p>
                  </a:txBody>
                  <a:tcPr marL="90000" marR="90000">
                    <a:solidFill>
                      <a:srgbClr val="729FCF"/>
                    </a:solidFill>
                  </a:tcPr>
                </a:tc>
                <a:extLst>
                  <a:ext uri="{0D108BD9-81ED-4DB2-BD59-A6C34878D82A}">
                    <a16:rowId xmlns:a16="http://schemas.microsoft.com/office/drawing/2014/main" val="10001"/>
                  </a:ext>
                </a:extLst>
              </a:tr>
              <a:tr h="484066">
                <a:tc>
                  <a:txBody>
                    <a:bodyPr/>
                    <a:lstStyle/>
                    <a:p>
                      <a:pPr algn="ctr">
                        <a:lnSpc>
                          <a:spcPct val="115000"/>
                        </a:lnSpc>
                        <a:tabLst>
                          <a:tab pos="0" algn="l"/>
                        </a:tabLst>
                      </a:pPr>
                      <a:r>
                        <a:rPr lang="tr-TR" sz="1400" b="1" strike="noStrike" spc="-1" dirty="0">
                          <a:solidFill>
                            <a:srgbClr val="000000"/>
                          </a:solidFill>
                          <a:latin typeface="Calibri"/>
                        </a:rPr>
                        <a:t>4</a:t>
                      </a:r>
                      <a:endParaRPr lang="tr-TR"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tabLst>
                          <a:tab pos="0" algn="l"/>
                        </a:tabLst>
                      </a:pPr>
                      <a:r>
                        <a:rPr lang="tr-TR" sz="1400" b="1" strike="noStrike" spc="-1" dirty="0">
                          <a:solidFill>
                            <a:srgbClr val="000000"/>
                          </a:solidFill>
                          <a:latin typeface="Calibri"/>
                          <a:ea typeface="Times New Roman"/>
                        </a:rPr>
                        <a:t>161</a:t>
                      </a:r>
                      <a:endParaRPr lang="tr-TR"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tabLst>
                          <a:tab pos="0" algn="l"/>
                        </a:tabLst>
                      </a:pPr>
                      <a:r>
                        <a:rPr lang="tr-TR" sz="1000" b="0" strike="noStrike" spc="-1">
                          <a:solidFill>
                            <a:srgbClr val="000000"/>
                          </a:solidFill>
                          <a:latin typeface="Calibri"/>
                          <a:ea typeface="Times New Roman"/>
                        </a:rPr>
                        <a:t>Risk Tespiti Kapsam Dışına Alınanlar</a:t>
                      </a:r>
                      <a:endParaRPr lang="tr-TR" sz="1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gridSpan="2">
                  <a:txBody>
                    <a:bodyPr/>
                    <a:lstStyle/>
                    <a:p>
                      <a:pPr algn="ctr">
                        <a:lnSpc>
                          <a:spcPct val="115000"/>
                        </a:lnSpc>
                        <a:tabLst>
                          <a:tab pos="0" algn="l"/>
                        </a:tabLst>
                      </a:pPr>
                      <a:r>
                        <a:rPr lang="tr-TR" sz="1000" b="0" strike="noStrike" spc="-1" dirty="0">
                          <a:solidFill>
                            <a:srgbClr val="000000"/>
                          </a:solidFill>
                          <a:latin typeface="Calibri"/>
                          <a:ea typeface="Times New Roman"/>
                        </a:rPr>
                        <a:t>Onaylanan Riskli Yapı Sayısı (615’ sini konut, 97’i İşyeri bağımsız bölümü oluşturmaktadır.</a:t>
                      </a:r>
                      <a:endParaRPr lang="tr-TR" sz="10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hMerge="1">
                  <a:txBody>
                    <a:bodyPr/>
                    <a:lstStyle/>
                    <a:p>
                      <a:endParaRPr lang="tr-TR"/>
                    </a:p>
                  </a:txBody>
                  <a:tcPr marL="90000" marR="90000">
                    <a:solidFill>
                      <a:srgbClr val="729FCF"/>
                    </a:solidFill>
                  </a:tcPr>
                </a:tc>
                <a:extLst>
                  <a:ext uri="{0D108BD9-81ED-4DB2-BD59-A6C34878D82A}">
                    <a16:rowId xmlns:a16="http://schemas.microsoft.com/office/drawing/2014/main" val="10002"/>
                  </a:ext>
                </a:extLst>
              </a:tr>
              <a:tr h="484066">
                <a:tc gridSpan="2">
                  <a:txBody>
                    <a:bodyPr/>
                    <a:lstStyle/>
                    <a:p>
                      <a:pPr algn="ctr">
                        <a:lnSpc>
                          <a:spcPct val="115000"/>
                        </a:lnSpc>
                        <a:tabLst>
                          <a:tab pos="0" algn="l"/>
                        </a:tabLst>
                      </a:pPr>
                      <a:r>
                        <a:rPr lang="tr-TR" sz="1400" b="1" strike="noStrike" spc="-1" dirty="0">
                          <a:solidFill>
                            <a:srgbClr val="000000"/>
                          </a:solidFill>
                          <a:latin typeface="Calibri"/>
                          <a:ea typeface="Times New Roman"/>
                        </a:rPr>
                        <a:t>165</a:t>
                      </a:r>
                      <a:endParaRPr lang="tr-TR"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tc hMerge="1">
                  <a:txBody>
                    <a:bodyPr/>
                    <a:lstStyle/>
                    <a:p>
                      <a:endParaRPr lang="tr-TR"/>
                    </a:p>
                  </a:txBody>
                  <a:tcPr marL="90000" marR="90000">
                    <a:solidFill>
                      <a:srgbClr val="729FCF"/>
                    </a:solidFill>
                  </a:tcPr>
                </a:tc>
                <a:tc rowSpan="3">
                  <a:txBody>
                    <a:bodyPr/>
                    <a:lstStyle/>
                    <a:p>
                      <a:pPr algn="ctr">
                        <a:lnSpc>
                          <a:spcPct val="115000"/>
                        </a:lnSpc>
                        <a:tabLst>
                          <a:tab pos="0" algn="l"/>
                        </a:tabLst>
                      </a:pPr>
                      <a:endParaRPr lang="tr-TR" sz="1800" b="0" strike="noStrike" spc="-1" dirty="0">
                        <a:latin typeface="Arial"/>
                      </a:endParaRPr>
                    </a:p>
                    <a:p>
                      <a:pPr algn="ctr">
                        <a:lnSpc>
                          <a:spcPct val="115000"/>
                        </a:lnSpc>
                        <a:tabLst>
                          <a:tab pos="0" algn="l"/>
                        </a:tabLst>
                      </a:pPr>
                      <a:r>
                        <a:rPr lang="tr-TR" sz="1400" b="1" strike="noStrike" spc="-1" dirty="0">
                          <a:solidFill>
                            <a:srgbClr val="000000"/>
                          </a:solidFill>
                          <a:latin typeface="Calibri"/>
                          <a:ea typeface="Times New Roman"/>
                        </a:rPr>
                        <a:t>18</a:t>
                      </a:r>
                      <a:endParaRPr lang="tr-TR" sz="1400" b="0" strike="noStrike" spc="-1" dirty="0">
                        <a:latin typeface="Arial"/>
                      </a:endParaRPr>
                    </a:p>
                    <a:p>
                      <a:pPr algn="ctr">
                        <a:lnSpc>
                          <a:spcPct val="115000"/>
                        </a:lnSpc>
                        <a:tabLst>
                          <a:tab pos="0" algn="l"/>
                        </a:tabLst>
                      </a:pPr>
                      <a:endParaRPr lang="tr-TR" sz="1400" b="0" strike="noStrike" spc="-1" dirty="0">
                        <a:latin typeface="Arial"/>
                      </a:endParaRPr>
                    </a:p>
                    <a:p>
                      <a:pPr algn="ctr">
                        <a:lnSpc>
                          <a:spcPct val="115000"/>
                        </a:lnSpc>
                        <a:tabLst>
                          <a:tab pos="0" algn="l"/>
                        </a:tabLst>
                      </a:pPr>
                      <a:r>
                        <a:rPr lang="tr-TR" sz="1000" b="0" strike="noStrike" spc="-1" dirty="0">
                          <a:solidFill>
                            <a:srgbClr val="000000"/>
                          </a:solidFill>
                          <a:latin typeface="Calibri"/>
                          <a:ea typeface="Times New Roman"/>
                        </a:rPr>
                        <a:t>Metruk Yapı Bütünlüğü Bozulmuş veya Bina Tespit Raporu Onaylanmadan Önce Yıkılmış Bina Sayısı</a:t>
                      </a:r>
                      <a:endParaRPr lang="tr-TR" sz="10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tc gridSpan="2">
                  <a:txBody>
                    <a:bodyPr/>
                    <a:lstStyle/>
                    <a:p>
                      <a:pPr algn="ctr">
                        <a:lnSpc>
                          <a:spcPct val="115000"/>
                        </a:lnSpc>
                        <a:tabLst>
                          <a:tab pos="0" algn="l"/>
                        </a:tabLst>
                      </a:pPr>
                      <a:r>
                        <a:rPr lang="tr-TR" sz="1400" b="1" strike="noStrike" spc="-1" dirty="0">
                          <a:solidFill>
                            <a:srgbClr val="000000"/>
                          </a:solidFill>
                          <a:latin typeface="Calibri"/>
                        </a:rPr>
                        <a:t>300</a:t>
                      </a:r>
                      <a:endParaRPr lang="tr-TR"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DAD1"/>
                    </a:solidFill>
                  </a:tcPr>
                </a:tc>
                <a:tc hMerge="1">
                  <a:txBody>
                    <a:bodyPr/>
                    <a:lstStyle/>
                    <a:p>
                      <a:endParaRPr lang="tr-TR"/>
                    </a:p>
                  </a:txBody>
                  <a:tcPr marL="90000" marR="90000">
                    <a:solidFill>
                      <a:srgbClr val="729FCF"/>
                    </a:solidFill>
                  </a:tcPr>
                </a:tc>
                <a:extLst>
                  <a:ext uri="{0D108BD9-81ED-4DB2-BD59-A6C34878D82A}">
                    <a16:rowId xmlns:a16="http://schemas.microsoft.com/office/drawing/2014/main" val="10003"/>
                  </a:ext>
                </a:extLst>
              </a:tr>
              <a:tr h="827671">
                <a:tc rowSpan="2" gridSpan="2">
                  <a:txBody>
                    <a:bodyPr/>
                    <a:lstStyle/>
                    <a:p>
                      <a:pPr algn="ctr">
                        <a:lnSpc>
                          <a:spcPct val="115000"/>
                        </a:lnSpc>
                        <a:tabLst>
                          <a:tab pos="0" algn="l"/>
                        </a:tabLst>
                      </a:pPr>
                      <a:endParaRPr lang="tr-TR" sz="1800" b="0" strike="noStrike" spc="-1" dirty="0">
                        <a:latin typeface="Arial"/>
                      </a:endParaRPr>
                    </a:p>
                    <a:p>
                      <a:pPr algn="ctr">
                        <a:lnSpc>
                          <a:spcPct val="115000"/>
                        </a:lnSpc>
                        <a:tabLst>
                          <a:tab pos="0" algn="l"/>
                        </a:tabLst>
                      </a:pPr>
                      <a:r>
                        <a:rPr lang="tr-TR" sz="1200" b="1" strike="noStrike" spc="-1" dirty="0">
                          <a:solidFill>
                            <a:srgbClr val="000000"/>
                          </a:solidFill>
                          <a:latin typeface="Calibri"/>
                          <a:ea typeface="Times New Roman"/>
                        </a:rPr>
                        <a:t>2025 Kira Yardım Miktarı: 4.500 TL</a:t>
                      </a:r>
                      <a:endParaRPr lang="tr-TR" sz="1200" b="0" strike="noStrike" spc="-1" dirty="0">
                        <a:latin typeface="Arial"/>
                      </a:endParaRPr>
                    </a:p>
                    <a:p>
                      <a:pPr algn="ctr">
                        <a:lnSpc>
                          <a:spcPct val="115000"/>
                        </a:lnSpc>
                        <a:tabLst>
                          <a:tab pos="0" algn="l"/>
                        </a:tabLst>
                      </a:pPr>
                      <a:endParaRPr lang="tr-TR" sz="1200" b="0" strike="noStrike" spc="-1" dirty="0">
                        <a:latin typeface="Arial"/>
                      </a:endParaRPr>
                    </a:p>
                    <a:p>
                      <a:pPr algn="ctr">
                        <a:lnSpc>
                          <a:spcPct val="115000"/>
                        </a:lnSpc>
                        <a:tabLst>
                          <a:tab pos="0" algn="l"/>
                        </a:tabLst>
                      </a:pPr>
                      <a:r>
                        <a:rPr lang="tr-TR" sz="1200" b="1" strike="noStrike" spc="-1" dirty="0">
                          <a:solidFill>
                            <a:srgbClr val="000000"/>
                          </a:solidFill>
                          <a:latin typeface="Calibri"/>
                          <a:ea typeface="Times New Roman"/>
                        </a:rPr>
                        <a:t> 2026 Şubat Ayına Kadar Ödenen Meblağ: 2.630.382,11</a:t>
                      </a:r>
                      <a:r>
                        <a:rPr lang="tr-TR" sz="1000" b="1" strike="noStrike" spc="-1" dirty="0">
                          <a:solidFill>
                            <a:srgbClr val="000000"/>
                          </a:solidFill>
                          <a:latin typeface="Arial"/>
                          <a:ea typeface="Times New Roman"/>
                        </a:rPr>
                        <a:t> TL</a:t>
                      </a:r>
                      <a:endParaRPr lang="tr-TR" sz="1000" b="1" strike="noStrike" spc="-1" dirty="0">
                        <a:latin typeface="Arial"/>
                      </a:endParaRPr>
                    </a:p>
                    <a:p>
                      <a:pPr algn="ctr">
                        <a:lnSpc>
                          <a:spcPct val="115000"/>
                        </a:lnSpc>
                        <a:tabLst>
                          <a:tab pos="0" algn="l"/>
                        </a:tabLst>
                      </a:pPr>
                      <a:endParaRPr lang="tr-TR" sz="10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rowSpan="2" hMerge="1">
                  <a:txBody>
                    <a:bodyPr/>
                    <a:lstStyle/>
                    <a:p>
                      <a:endParaRPr lang="tr-TR"/>
                    </a:p>
                  </a:txBody>
                  <a:tcPr marL="90000" marR="90000">
                    <a:solidFill>
                      <a:srgbClr val="729FCF"/>
                    </a:solidFill>
                  </a:tcPr>
                </a:tc>
                <a:tc vMerge="1">
                  <a:txBody>
                    <a:bodyPr/>
                    <a:lstStyle/>
                    <a:p>
                      <a:endParaRPr lang="tr-TR"/>
                    </a:p>
                  </a:txBody>
                  <a:tcPr marL="90000" marR="90000">
                    <a:solidFill>
                      <a:srgbClr val="729FCF"/>
                    </a:solidFill>
                  </a:tcPr>
                </a:tc>
                <a:tc>
                  <a:txBody>
                    <a:bodyPr/>
                    <a:lstStyle/>
                    <a:p>
                      <a:pPr algn="ctr">
                        <a:lnSpc>
                          <a:spcPct val="115000"/>
                        </a:lnSpc>
                        <a:tabLst>
                          <a:tab pos="0" algn="l"/>
                        </a:tabLst>
                      </a:pPr>
                      <a:r>
                        <a:rPr lang="tr-TR" sz="1000" b="1" strike="noStrike" spc="-1" dirty="0">
                          <a:solidFill>
                            <a:srgbClr val="000000"/>
                          </a:solidFill>
                          <a:latin typeface="Calibri"/>
                          <a:ea typeface="Times New Roman"/>
                        </a:rPr>
                        <a:t>Yıkılmayan ve Risk Tespiti Devam Eden Bina Sayısı</a:t>
                      </a:r>
                      <a:endParaRPr lang="tr-TR" sz="1000" b="0" strike="noStrike" spc="-1" dirty="0">
                        <a:latin typeface="Arial"/>
                      </a:endParaRPr>
                    </a:p>
                    <a:p>
                      <a:pPr algn="ctr">
                        <a:lnSpc>
                          <a:spcPct val="115000"/>
                        </a:lnSpc>
                        <a:tabLst>
                          <a:tab pos="0" algn="l"/>
                        </a:tabLst>
                      </a:pPr>
                      <a:r>
                        <a:rPr lang="tr-TR" sz="1000" b="0" strike="noStrike" spc="-1" dirty="0">
                          <a:solidFill>
                            <a:srgbClr val="000000"/>
                          </a:solidFill>
                          <a:latin typeface="Calibri"/>
                          <a:ea typeface="Times New Roman"/>
                        </a:rPr>
                        <a:t>(19’si konut, 3’i İşyeri oluşturmaktadır.</a:t>
                      </a:r>
                      <a:endParaRPr lang="tr-TR" sz="10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DAD1"/>
                    </a:solidFill>
                  </a:tcPr>
                </a:tc>
                <a:tc>
                  <a:txBody>
                    <a:bodyPr/>
                    <a:lstStyle/>
                    <a:p>
                      <a:pPr algn="ctr">
                        <a:lnSpc>
                          <a:spcPct val="115000"/>
                        </a:lnSpc>
                        <a:tabLst>
                          <a:tab pos="0" algn="l"/>
                        </a:tabLst>
                      </a:pPr>
                      <a:r>
                        <a:rPr lang="tr-TR" sz="1000" b="1" strike="noStrike" spc="-1" dirty="0">
                          <a:solidFill>
                            <a:srgbClr val="000000"/>
                          </a:solidFill>
                          <a:latin typeface="Calibri"/>
                          <a:ea typeface="Times New Roman"/>
                        </a:rPr>
                        <a:t>Yıkılan Bina Sayısı</a:t>
                      </a:r>
                      <a:endParaRPr lang="tr-TR" sz="1000" b="0" strike="noStrike" spc="-1" dirty="0">
                        <a:latin typeface="Arial"/>
                      </a:endParaRPr>
                    </a:p>
                    <a:p>
                      <a:pPr algn="ctr">
                        <a:lnSpc>
                          <a:spcPct val="115000"/>
                        </a:lnSpc>
                        <a:tabLst>
                          <a:tab pos="0" algn="l"/>
                        </a:tabLst>
                      </a:pPr>
                      <a:r>
                        <a:rPr lang="tr-TR" sz="1000" b="0" strike="noStrike" spc="-1" dirty="0">
                          <a:solidFill>
                            <a:srgbClr val="000000"/>
                          </a:solidFill>
                          <a:latin typeface="Calibri"/>
                          <a:ea typeface="Times New Roman"/>
                        </a:rPr>
                        <a:t>(596’u konut, 94’u İşyeri oluşturmaktadır.</a:t>
                      </a:r>
                      <a:endParaRPr lang="tr-TR" sz="10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DAD1"/>
                    </a:solidFill>
                  </a:tcPr>
                </a:tc>
                <a:extLst>
                  <a:ext uri="{0D108BD9-81ED-4DB2-BD59-A6C34878D82A}">
                    <a16:rowId xmlns:a16="http://schemas.microsoft.com/office/drawing/2014/main" val="10004"/>
                  </a:ext>
                </a:extLst>
              </a:tr>
              <a:tr h="664654">
                <a:tc gridSpan="2" vMerge="1">
                  <a:txBody>
                    <a:bodyPr/>
                    <a:lstStyle/>
                    <a:p>
                      <a:endParaRPr lang="tr-TR"/>
                    </a:p>
                  </a:txBody>
                  <a:tcPr marL="90000" marR="90000">
                    <a:solidFill>
                      <a:srgbClr val="729FCF"/>
                    </a:solidFill>
                  </a:tcPr>
                </a:tc>
                <a:tc hMerge="1" vMerge="1">
                  <a:txBody>
                    <a:bodyPr/>
                    <a:lstStyle/>
                    <a:p>
                      <a:endParaRPr lang="tr-TR"/>
                    </a:p>
                  </a:txBody>
                  <a:tcPr marL="90000" marR="90000">
                    <a:solidFill>
                      <a:srgbClr val="729FCF"/>
                    </a:solidFill>
                  </a:tcPr>
                </a:tc>
                <a:tc vMerge="1">
                  <a:txBody>
                    <a:bodyPr/>
                    <a:lstStyle/>
                    <a:p>
                      <a:endParaRPr lang="tr-TR"/>
                    </a:p>
                  </a:txBody>
                  <a:tcPr marL="90000" marR="90000">
                    <a:solidFill>
                      <a:srgbClr val="729FCF"/>
                    </a:solidFill>
                  </a:tcPr>
                </a:tc>
                <a:tc>
                  <a:txBody>
                    <a:bodyPr/>
                    <a:lstStyle/>
                    <a:p>
                      <a:pPr algn="ctr">
                        <a:lnSpc>
                          <a:spcPct val="115000"/>
                        </a:lnSpc>
                        <a:tabLst>
                          <a:tab pos="0" algn="l"/>
                        </a:tabLst>
                      </a:pPr>
                      <a:r>
                        <a:rPr lang="tr-TR" sz="1400" b="1" strike="noStrike" spc="-1" dirty="0">
                          <a:latin typeface="Arial"/>
                        </a:rPr>
                        <a:t>14</a:t>
                      </a:r>
                    </a:p>
                  </a:txBody>
                  <a:tcPr>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tc>
                  <a:txBody>
                    <a:bodyPr/>
                    <a:lstStyle/>
                    <a:p>
                      <a:pPr algn="ctr">
                        <a:lnSpc>
                          <a:spcPct val="115000"/>
                        </a:lnSpc>
                        <a:tabLst>
                          <a:tab pos="0" algn="l"/>
                        </a:tabLst>
                      </a:pPr>
                      <a:r>
                        <a:rPr lang="tr-TR" sz="1400" b="1" strike="noStrike" spc="-1" dirty="0">
                          <a:solidFill>
                            <a:srgbClr val="000000"/>
                          </a:solidFill>
                          <a:latin typeface="Calibri"/>
                          <a:ea typeface="Times New Roman"/>
                        </a:rPr>
                        <a:t>286</a:t>
                      </a:r>
                      <a:endParaRPr lang="tr-TR"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extLst>
                  <a:ext uri="{0D108BD9-81ED-4DB2-BD59-A6C34878D82A}">
                    <a16:rowId xmlns:a16="http://schemas.microsoft.com/office/drawing/2014/main" val="10005"/>
                  </a:ext>
                </a:extLst>
              </a:tr>
              <a:tr h="1637783">
                <a:tc gridSpan="2">
                  <a:txBody>
                    <a:bodyPr/>
                    <a:lstStyle/>
                    <a:p>
                      <a:endParaRPr lang="tr-T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hMerge="1">
                  <a:txBody>
                    <a:bodyPr/>
                    <a:lstStyle/>
                    <a:p>
                      <a:endParaRPr lang="tr-TR"/>
                    </a:p>
                  </a:txBody>
                  <a:tcPr marL="90000" marR="90000">
                    <a:solidFill>
                      <a:srgbClr val="729FCF"/>
                    </a:solidFill>
                  </a:tcPr>
                </a:tc>
                <a:tc>
                  <a:txBody>
                    <a:bodyPr/>
                    <a:lstStyle/>
                    <a:p>
                      <a:endParaRPr lang="tr-T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tc>
                  <a:txBody>
                    <a:bodyPr/>
                    <a:lstStyle/>
                    <a:p>
                      <a:pPr algn="ctr">
                        <a:lnSpc>
                          <a:spcPct val="115000"/>
                        </a:lnSpc>
                        <a:tabLst>
                          <a:tab pos="0" algn="l"/>
                        </a:tabLst>
                      </a:pPr>
                      <a:r>
                        <a:rPr lang="tr-TR" sz="1200" b="0" strike="noStrike" spc="-1" dirty="0">
                          <a:solidFill>
                            <a:srgbClr val="000000"/>
                          </a:solidFill>
                          <a:latin typeface="Calibri"/>
                          <a:ea typeface="Times New Roman"/>
                        </a:rPr>
                        <a:t>Merkez:7</a:t>
                      </a:r>
                      <a:endParaRPr lang="tr-TR" sz="1200" b="0" strike="noStrike" spc="-1" dirty="0">
                        <a:latin typeface="Arial"/>
                      </a:endParaRPr>
                    </a:p>
                    <a:p>
                      <a:pPr algn="ctr">
                        <a:lnSpc>
                          <a:spcPct val="115000"/>
                        </a:lnSpc>
                        <a:tabLst>
                          <a:tab pos="0" algn="l"/>
                        </a:tabLst>
                      </a:pPr>
                      <a:r>
                        <a:rPr lang="tr-TR" sz="1200" b="0" strike="noStrike" spc="-1" dirty="0">
                          <a:solidFill>
                            <a:srgbClr val="000000"/>
                          </a:solidFill>
                          <a:latin typeface="Calibri"/>
                          <a:ea typeface="Times New Roman"/>
                        </a:rPr>
                        <a:t>Kürtün: 0</a:t>
                      </a:r>
                      <a:endParaRPr lang="tr-TR" sz="1200" b="0" strike="noStrike" spc="-1" dirty="0">
                        <a:latin typeface="Arial"/>
                      </a:endParaRPr>
                    </a:p>
                    <a:p>
                      <a:pPr algn="ctr">
                        <a:lnSpc>
                          <a:spcPct val="115000"/>
                        </a:lnSpc>
                        <a:tabLst>
                          <a:tab pos="0" algn="l"/>
                        </a:tabLst>
                      </a:pPr>
                      <a:r>
                        <a:rPr lang="tr-TR" sz="1200" b="0" strike="noStrike" spc="-1" dirty="0">
                          <a:solidFill>
                            <a:srgbClr val="000000"/>
                          </a:solidFill>
                          <a:latin typeface="Calibri"/>
                          <a:ea typeface="Times New Roman"/>
                        </a:rPr>
                        <a:t>Kelkit: 5</a:t>
                      </a:r>
                      <a:endParaRPr lang="tr-TR" sz="1200" b="0" strike="noStrike" spc="-1" dirty="0">
                        <a:latin typeface="Arial"/>
                      </a:endParaRPr>
                    </a:p>
                    <a:p>
                      <a:pPr algn="ctr">
                        <a:lnSpc>
                          <a:spcPct val="115000"/>
                        </a:lnSpc>
                        <a:tabLst>
                          <a:tab pos="0" algn="l"/>
                        </a:tabLst>
                      </a:pPr>
                      <a:r>
                        <a:rPr lang="tr-TR" sz="1200" b="0" strike="noStrike" spc="-1" dirty="0">
                          <a:solidFill>
                            <a:srgbClr val="000000"/>
                          </a:solidFill>
                          <a:latin typeface="Calibri"/>
                          <a:ea typeface="Times New Roman"/>
                        </a:rPr>
                        <a:t>Torul:1</a:t>
                      </a:r>
                      <a:endParaRPr lang="tr-TR" sz="1200" b="0" strike="noStrike" spc="-1" dirty="0">
                        <a:latin typeface="Arial"/>
                      </a:endParaRPr>
                    </a:p>
                    <a:p>
                      <a:pPr algn="ctr">
                        <a:lnSpc>
                          <a:spcPct val="115000"/>
                        </a:lnSpc>
                        <a:tabLst>
                          <a:tab pos="0" algn="l"/>
                        </a:tabLst>
                      </a:pPr>
                      <a:r>
                        <a:rPr lang="tr-TR" sz="1200" b="0" strike="noStrike" spc="-1" dirty="0">
                          <a:solidFill>
                            <a:srgbClr val="000000"/>
                          </a:solidFill>
                          <a:latin typeface="Calibri"/>
                          <a:ea typeface="Times New Roman"/>
                        </a:rPr>
                        <a:t>Şiran: 1</a:t>
                      </a:r>
                      <a:endParaRPr lang="tr-TR" sz="1200" b="0" strike="noStrike" spc="-1" dirty="0">
                        <a:latin typeface="Arial"/>
                      </a:endParaRPr>
                    </a:p>
                    <a:p>
                      <a:pPr algn="ctr">
                        <a:lnSpc>
                          <a:spcPct val="115000"/>
                        </a:lnSpc>
                        <a:tabLst>
                          <a:tab pos="0" algn="l"/>
                        </a:tabLst>
                      </a:pPr>
                      <a:r>
                        <a:rPr lang="tr-TR" sz="1200" b="0" strike="noStrike" spc="-1" dirty="0">
                          <a:solidFill>
                            <a:srgbClr val="000000"/>
                          </a:solidFill>
                          <a:latin typeface="Calibri"/>
                          <a:ea typeface="Times New Roman"/>
                        </a:rPr>
                        <a:t>Köse: 0</a:t>
                      </a:r>
                      <a:endParaRPr lang="tr-TR" sz="12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DAD1"/>
                    </a:solidFill>
                  </a:tcPr>
                </a:tc>
                <a:tc>
                  <a:txBody>
                    <a:bodyPr/>
                    <a:lstStyle/>
                    <a:p>
                      <a:pPr algn="ctr">
                        <a:lnSpc>
                          <a:spcPct val="115000"/>
                        </a:lnSpc>
                        <a:tabLst>
                          <a:tab pos="0" algn="l"/>
                        </a:tabLst>
                      </a:pPr>
                      <a:r>
                        <a:rPr lang="tr-TR" sz="1200" b="0" strike="noStrike" spc="-1" dirty="0">
                          <a:solidFill>
                            <a:srgbClr val="000000"/>
                          </a:solidFill>
                          <a:latin typeface="Calibri"/>
                          <a:ea typeface="Times New Roman"/>
                        </a:rPr>
                        <a:t>Merkez: 153</a:t>
                      </a:r>
                      <a:endParaRPr lang="tr-TR" sz="1200" b="0" strike="noStrike" spc="-1" dirty="0">
                        <a:latin typeface="Arial"/>
                      </a:endParaRPr>
                    </a:p>
                    <a:p>
                      <a:pPr algn="ctr">
                        <a:lnSpc>
                          <a:spcPct val="115000"/>
                        </a:lnSpc>
                        <a:tabLst>
                          <a:tab pos="0" algn="l"/>
                        </a:tabLst>
                      </a:pPr>
                      <a:r>
                        <a:rPr lang="tr-TR" sz="1200" b="0" strike="noStrike" spc="-1" dirty="0">
                          <a:solidFill>
                            <a:srgbClr val="000000"/>
                          </a:solidFill>
                          <a:latin typeface="Calibri"/>
                          <a:ea typeface="Times New Roman"/>
                        </a:rPr>
                        <a:t>Kürtün: 22</a:t>
                      </a:r>
                      <a:endParaRPr lang="tr-TR" sz="1200" b="0" strike="noStrike" spc="-1" dirty="0">
                        <a:latin typeface="Arial"/>
                      </a:endParaRPr>
                    </a:p>
                    <a:p>
                      <a:pPr algn="ctr">
                        <a:lnSpc>
                          <a:spcPct val="115000"/>
                        </a:lnSpc>
                        <a:tabLst>
                          <a:tab pos="0" algn="l"/>
                        </a:tabLst>
                      </a:pPr>
                      <a:r>
                        <a:rPr lang="tr-TR" sz="1200" b="0" strike="noStrike" spc="-1" dirty="0">
                          <a:solidFill>
                            <a:srgbClr val="000000"/>
                          </a:solidFill>
                          <a:latin typeface="Calibri"/>
                          <a:ea typeface="Times New Roman"/>
                        </a:rPr>
                        <a:t>Kelkit: 69</a:t>
                      </a:r>
                      <a:endParaRPr lang="tr-TR" sz="1200" b="0" strike="noStrike" spc="-1" dirty="0">
                        <a:latin typeface="Arial"/>
                      </a:endParaRPr>
                    </a:p>
                    <a:p>
                      <a:pPr algn="ctr">
                        <a:lnSpc>
                          <a:spcPct val="115000"/>
                        </a:lnSpc>
                        <a:tabLst>
                          <a:tab pos="0" algn="l"/>
                        </a:tabLst>
                      </a:pPr>
                      <a:r>
                        <a:rPr lang="tr-TR" sz="1200" b="0" strike="noStrike" spc="-1" dirty="0">
                          <a:solidFill>
                            <a:srgbClr val="000000"/>
                          </a:solidFill>
                          <a:latin typeface="Calibri"/>
                          <a:ea typeface="Times New Roman"/>
                        </a:rPr>
                        <a:t>Torul: 16</a:t>
                      </a:r>
                      <a:endParaRPr lang="tr-TR" sz="1200" b="0" strike="noStrike" spc="-1" dirty="0">
                        <a:latin typeface="Arial"/>
                      </a:endParaRPr>
                    </a:p>
                    <a:p>
                      <a:pPr algn="ctr">
                        <a:lnSpc>
                          <a:spcPct val="115000"/>
                        </a:lnSpc>
                        <a:tabLst>
                          <a:tab pos="0" algn="l"/>
                        </a:tabLst>
                      </a:pPr>
                      <a:r>
                        <a:rPr lang="tr-TR" sz="1200" b="0" strike="noStrike" spc="-1" dirty="0">
                          <a:solidFill>
                            <a:srgbClr val="000000"/>
                          </a:solidFill>
                          <a:latin typeface="Calibri"/>
                          <a:ea typeface="Times New Roman"/>
                        </a:rPr>
                        <a:t>Şiran: 25</a:t>
                      </a:r>
                      <a:endParaRPr lang="tr-TR" sz="1200" b="0" strike="noStrike" spc="-1" dirty="0">
                        <a:latin typeface="Arial"/>
                      </a:endParaRPr>
                    </a:p>
                    <a:p>
                      <a:pPr algn="ctr">
                        <a:lnSpc>
                          <a:spcPct val="115000"/>
                        </a:lnSpc>
                        <a:tabLst>
                          <a:tab pos="0" algn="l"/>
                        </a:tabLst>
                      </a:pPr>
                      <a:r>
                        <a:rPr lang="tr-TR" sz="1200" b="0" strike="noStrike" spc="-1" dirty="0">
                          <a:solidFill>
                            <a:srgbClr val="000000"/>
                          </a:solidFill>
                          <a:latin typeface="Calibri"/>
                          <a:ea typeface="Times New Roman"/>
                        </a:rPr>
                        <a:t>Köse: 1</a:t>
                      </a:r>
                      <a:endParaRPr lang="tr-TR" sz="1200" b="0" strike="noStrike" spc="-1" dirty="0">
                        <a:latin typeface="Arial"/>
                      </a:endParaRPr>
                    </a:p>
                    <a:p>
                      <a:pPr algn="ctr">
                        <a:lnSpc>
                          <a:spcPct val="115000"/>
                        </a:lnSpc>
                        <a:tabLst>
                          <a:tab pos="0" algn="l"/>
                        </a:tabLst>
                      </a:pPr>
                      <a:endParaRPr lang="tr-TR" sz="12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DAD1"/>
                    </a:solidFill>
                  </a:tcPr>
                </a:tc>
                <a:extLst>
                  <a:ext uri="{0D108BD9-81ED-4DB2-BD59-A6C34878D82A}">
                    <a16:rowId xmlns:a16="http://schemas.microsoft.com/office/drawing/2014/main" val="10006"/>
                  </a:ext>
                </a:extLst>
              </a:tr>
            </a:tbl>
          </a:graphicData>
        </a:graphic>
      </p:graphicFrame>
      <p:pic>
        <p:nvPicPr>
          <p:cNvPr id="6" name="Resim 5">
            <a:extLst>
              <a:ext uri="{FF2B5EF4-FFF2-40B4-BE49-F238E27FC236}">
                <a16:creationId xmlns:a16="http://schemas.microsoft.com/office/drawing/2014/main" id="{B74077A4-EC17-47D1-B07E-08537B0891A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TextShape 1"/>
          <p:cNvSpPr txBox="1"/>
          <p:nvPr/>
        </p:nvSpPr>
        <p:spPr>
          <a:xfrm>
            <a:off x="1565388" y="1070694"/>
            <a:ext cx="7238520" cy="1512144"/>
          </a:xfrm>
          <a:prstGeom prst="rect">
            <a:avLst/>
          </a:prstGeom>
          <a:noFill/>
          <a:ln w="0">
            <a:noFill/>
          </a:ln>
        </p:spPr>
        <p:txBody>
          <a:bodyPr anchor="b">
            <a:noAutofit/>
          </a:bodyPr>
          <a:lstStyle/>
          <a:p>
            <a:pPr algn="ctr">
              <a:lnSpc>
                <a:spcPct val="100000"/>
              </a:lnSpc>
            </a:pPr>
            <a:r>
              <a:rPr lang="tr-TR" sz="3200" b="1" strike="noStrike" spc="-1" dirty="0">
                <a:solidFill>
                  <a:srgbClr val="000000"/>
                </a:solidFill>
                <a:latin typeface="Calibri"/>
              </a:rPr>
              <a:t>YAPI DENETİMİ VE YAPI MALZEMELERİ ŞUBE MÜDÜRLÜĞÜ</a:t>
            </a:r>
            <a:br>
              <a:rPr dirty="0"/>
            </a:br>
            <a:endParaRPr lang="tr-TR" sz="3200" b="0" strike="noStrike" spc="-1" dirty="0">
              <a:solidFill>
                <a:srgbClr val="4D5B6B"/>
              </a:solidFill>
              <a:latin typeface="Calibri"/>
            </a:endParaRPr>
          </a:p>
        </p:txBody>
      </p:sp>
      <p:pic>
        <p:nvPicPr>
          <p:cNvPr id="450" name="7 Resim" descr="files.jpg"/>
          <p:cNvPicPr/>
          <p:nvPr/>
        </p:nvPicPr>
        <p:blipFill>
          <a:blip r:embed="rId2"/>
          <a:stretch/>
        </p:blipFill>
        <p:spPr>
          <a:xfrm>
            <a:off x="1098432" y="2428812"/>
            <a:ext cx="3592440" cy="3484944"/>
          </a:xfrm>
          <a:prstGeom prst="rect">
            <a:avLst/>
          </a:prstGeom>
          <a:ln w="0">
            <a:noFill/>
          </a:ln>
          <a:effectLst>
            <a:outerShdw blurRad="190500" algn="tl" rotWithShape="0">
              <a:srgbClr val="000000">
                <a:alpha val="70000"/>
              </a:srgbClr>
            </a:outerShdw>
          </a:effectLst>
        </p:spPr>
      </p:pic>
      <p:pic>
        <p:nvPicPr>
          <p:cNvPr id="451" name="Picture 2" descr="C:\Users\mustafa.kosekul.CSB\Desktop\yapı.jpg"/>
          <p:cNvPicPr/>
          <p:nvPr/>
        </p:nvPicPr>
        <p:blipFill>
          <a:blip r:embed="rId3"/>
          <a:stretch/>
        </p:blipFill>
        <p:spPr>
          <a:xfrm>
            <a:off x="4865841" y="2437956"/>
            <a:ext cx="3834792" cy="3484944"/>
          </a:xfrm>
          <a:prstGeom prst="rect">
            <a:avLst/>
          </a:prstGeom>
          <a:ln w="38100" cap="sq">
            <a:solidFill>
              <a:srgbClr val="000000"/>
            </a:solidFill>
            <a:miter/>
          </a:ln>
          <a:effectLst>
            <a:outerShdw blurRad="50800" dist="37674" dir="2700000" algn="tl" rotWithShape="0">
              <a:srgbClr val="000000">
                <a:alpha val="43000"/>
              </a:srgbClr>
            </a:outerShdw>
          </a:effectLst>
        </p:spPr>
      </p:pic>
      <p:pic>
        <p:nvPicPr>
          <p:cNvPr id="8" name="Resim 7">
            <a:extLst>
              <a:ext uri="{FF2B5EF4-FFF2-40B4-BE49-F238E27FC236}">
                <a16:creationId xmlns:a16="http://schemas.microsoft.com/office/drawing/2014/main" id="{1C38689E-E1C2-4973-AD3A-2B54A57A78F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7" name="TextShape 1">
            <a:extLst>
              <a:ext uri="{FF2B5EF4-FFF2-40B4-BE49-F238E27FC236}">
                <a16:creationId xmlns:a16="http://schemas.microsoft.com/office/drawing/2014/main" id="{98F4D081-A39F-407B-9654-4A8E91A3C232}"/>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44</a:t>
            </a:fld>
            <a:endParaRPr lang="tr-TR" sz="1400" b="0" strike="noStrike" spc="-1" dirty="0">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ustomShape 1"/>
          <p:cNvSpPr/>
          <p:nvPr/>
        </p:nvSpPr>
        <p:spPr>
          <a:xfrm>
            <a:off x="969840" y="1052640"/>
            <a:ext cx="7912800" cy="561636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gn="just">
              <a:lnSpc>
                <a:spcPct val="100000"/>
              </a:lnSpc>
              <a:spcBef>
                <a:spcPts val="320"/>
              </a:spcBef>
              <a:tabLst>
                <a:tab pos="0" algn="l"/>
              </a:tabLst>
            </a:pPr>
            <a:endParaRPr lang="tr-TR" sz="2400" b="0" strike="noStrike" spc="-1" dirty="0">
              <a:latin typeface="Arial"/>
            </a:endParaRPr>
          </a:p>
          <a:p>
            <a:pPr algn="just">
              <a:lnSpc>
                <a:spcPct val="100000"/>
              </a:lnSpc>
              <a:spcBef>
                <a:spcPts val="360"/>
              </a:spcBef>
              <a:tabLst>
                <a:tab pos="0" algn="l"/>
              </a:tabLst>
            </a:pPr>
            <a:r>
              <a:rPr lang="tr-TR" sz="1800" b="1" strike="noStrike" spc="-1" dirty="0">
                <a:solidFill>
                  <a:srgbClr val="C00000"/>
                </a:solidFill>
                <a:latin typeface="Calibri"/>
              </a:rPr>
              <a:t>      YAPI MALZEMELERİ</a:t>
            </a:r>
            <a:endParaRPr lang="tr-TR" sz="1800" b="0" strike="noStrike" spc="-1" dirty="0">
              <a:latin typeface="Arial"/>
            </a:endParaRPr>
          </a:p>
          <a:p>
            <a:pPr marL="285840" indent="-285480" algn="just">
              <a:lnSpc>
                <a:spcPct val="100000"/>
              </a:lnSpc>
              <a:spcBef>
                <a:spcPts val="360"/>
              </a:spcBef>
              <a:buClr>
                <a:srgbClr val="C00000"/>
              </a:buClr>
              <a:buFont typeface="Wingdings" charset="2"/>
              <a:buChar char=""/>
              <a:tabLst>
                <a:tab pos="0" algn="l"/>
              </a:tabLst>
            </a:pPr>
            <a:r>
              <a:rPr lang="tr-TR" sz="1800" b="1" strike="noStrike" spc="-1" dirty="0">
                <a:solidFill>
                  <a:srgbClr val="C00000"/>
                </a:solidFill>
                <a:uFillTx/>
                <a:latin typeface="Calibri"/>
              </a:rPr>
              <a:t>PİYASA GÖZETİMİ VE DENETİMİ (PGD) ÇALIŞMALARI</a:t>
            </a:r>
            <a:endParaRPr lang="tr-TR" sz="1800" b="0" strike="noStrike" spc="-1" dirty="0">
              <a:latin typeface="Arial"/>
            </a:endParaRPr>
          </a:p>
          <a:p>
            <a:pPr marL="285840" indent="-285480" algn="just">
              <a:lnSpc>
                <a:spcPct val="100000"/>
              </a:lnSpc>
              <a:spcBef>
                <a:spcPts val="360"/>
              </a:spcBef>
              <a:buClr>
                <a:srgbClr val="000000"/>
              </a:buClr>
              <a:buFont typeface="Arial"/>
              <a:buChar char="•"/>
              <a:tabLst>
                <a:tab pos="0" algn="l"/>
              </a:tabLst>
            </a:pPr>
            <a:r>
              <a:rPr lang="tr-TR" sz="1600" b="1" strike="noStrike" spc="-1" dirty="0">
                <a:solidFill>
                  <a:srgbClr val="000000"/>
                </a:solidFill>
                <a:latin typeface="Calibri"/>
              </a:rPr>
              <a:t>PİYASA GÖZETİM DENETİM FAALİYETLERİ KAPSAMINDA İLİMİZDE DENETİMİ YAPILAN YAPI MALZEMELERİ ;  HAZIR BETON , AGREGA, BOYA, ÇİMENTO, KİREÇ, YALITIM CAMLARI, KAPI VE PENCERE SİSTEMLERİ, BETON BORDÜR TAŞLARI, BETON KAPLAMA BLOKLARI VE YAPI KİMYASALLARIDIR. </a:t>
            </a:r>
            <a:r>
              <a:rPr lang="tr-TR" sz="1600" b="1" u="sng" strike="noStrike" spc="-1" dirty="0">
                <a:solidFill>
                  <a:srgbClr val="000000"/>
                </a:solidFill>
                <a:uFillTx/>
                <a:latin typeface="Calibri"/>
              </a:rPr>
              <a:t>  </a:t>
            </a:r>
            <a:endParaRPr lang="tr-TR" sz="1600" b="0" strike="noStrike" spc="-1" dirty="0">
              <a:latin typeface="Arial"/>
            </a:endParaRPr>
          </a:p>
          <a:p>
            <a:pPr marL="285840" indent="-285480" algn="just">
              <a:lnSpc>
                <a:spcPct val="100000"/>
              </a:lnSpc>
              <a:spcBef>
                <a:spcPts val="360"/>
              </a:spcBef>
              <a:buClr>
                <a:srgbClr val="000000"/>
              </a:buClr>
              <a:buFont typeface="Arial"/>
              <a:buChar char="•"/>
              <a:tabLst>
                <a:tab pos="0" algn="l"/>
              </a:tabLst>
            </a:pPr>
            <a:r>
              <a:rPr lang="tr-TR" sz="1600" b="1" strike="noStrike" spc="-1" dirty="0">
                <a:solidFill>
                  <a:srgbClr val="000000"/>
                </a:solidFill>
                <a:latin typeface="Calibri"/>
              </a:rPr>
              <a:t>DENETİM SIRASINDA ÜRÜNLERE İLİŞKİN </a:t>
            </a:r>
            <a:r>
              <a:rPr lang="tr-TR" sz="1600" b="1" spc="-1" dirty="0">
                <a:solidFill>
                  <a:srgbClr val="000000"/>
                </a:solidFill>
                <a:latin typeface="Calibri"/>
              </a:rPr>
              <a:t>CE VEYA G İŞARETLEMESİ, TEKNİK DOSYA İNCELEMESİ YAPILMAKTADIR.</a:t>
            </a:r>
          </a:p>
          <a:p>
            <a:pPr algn="just">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p:txBody>
      </p:sp>
      <p:sp>
        <p:nvSpPr>
          <p:cNvPr id="454" name="TextShape 2"/>
          <p:cNvSpPr txBox="1"/>
          <p:nvPr/>
        </p:nvSpPr>
        <p:spPr>
          <a:xfrm>
            <a:off x="8150400" y="236520"/>
            <a:ext cx="784800" cy="364680"/>
          </a:xfrm>
          <a:prstGeom prst="rect">
            <a:avLst/>
          </a:prstGeom>
          <a:noFill/>
          <a:ln w="0">
            <a:noFill/>
          </a:ln>
        </p:spPr>
        <p:txBody>
          <a:bodyPr anchor="ctr">
            <a:noAutofit/>
          </a:bodyPr>
          <a:lstStyle/>
          <a:p>
            <a:pPr>
              <a:lnSpc>
                <a:spcPct val="100000"/>
              </a:lnSpc>
            </a:pPr>
            <a:fld id="{AFEFF4A9-9013-4A29-88D6-3E4E3550FDF8}" type="slidenum">
              <a:rPr lang="tr-TR" sz="1400" b="0" strike="noStrike" spc="-1">
                <a:solidFill>
                  <a:srgbClr val="A79D99"/>
                </a:solidFill>
                <a:latin typeface="Calibri"/>
              </a:rPr>
              <a:t>45</a:t>
            </a:fld>
            <a:endParaRPr lang="tr-TR" sz="1400" b="0" strike="noStrike" spc="-1">
              <a:latin typeface="Times New Roman"/>
            </a:endParaRPr>
          </a:p>
        </p:txBody>
      </p:sp>
      <p:pic>
        <p:nvPicPr>
          <p:cNvPr id="455" name="Picture 2" descr="C:\Users\mustafa.kosekul.CSB\Desktop\yapi-malzemeleri.jpg"/>
          <p:cNvPicPr/>
          <p:nvPr/>
        </p:nvPicPr>
        <p:blipFill>
          <a:blip r:embed="rId2"/>
          <a:stretch/>
        </p:blipFill>
        <p:spPr>
          <a:xfrm>
            <a:off x="2699419" y="3979749"/>
            <a:ext cx="3534327" cy="2517439"/>
          </a:xfrm>
          <a:prstGeom prst="rect">
            <a:avLst/>
          </a:prstGeom>
          <a:ln w="38100" cap="sq">
            <a:solidFill>
              <a:srgbClr val="000000"/>
            </a:solidFill>
            <a:miter/>
          </a:ln>
          <a:effectLst>
            <a:outerShdw blurRad="50800" dist="37674" dir="2700000" algn="tl" rotWithShape="0">
              <a:srgbClr val="000000">
                <a:alpha val="43000"/>
              </a:srgbClr>
            </a:outerShdw>
          </a:effectLst>
        </p:spPr>
      </p:pic>
      <p:pic>
        <p:nvPicPr>
          <p:cNvPr id="7" name="Resim 6">
            <a:extLst>
              <a:ext uri="{FF2B5EF4-FFF2-40B4-BE49-F238E27FC236}">
                <a16:creationId xmlns:a16="http://schemas.microsoft.com/office/drawing/2014/main" id="{2B4C410D-2497-4ED4-A4D7-54362CE1E54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2648019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CustomShape 1"/>
          <p:cNvSpPr/>
          <p:nvPr/>
        </p:nvSpPr>
        <p:spPr>
          <a:xfrm>
            <a:off x="918648" y="609555"/>
            <a:ext cx="7912800" cy="603252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gn="just">
              <a:lnSpc>
                <a:spcPct val="100000"/>
              </a:lnSpc>
              <a:spcBef>
                <a:spcPts val="320"/>
              </a:spcBef>
              <a:tabLst>
                <a:tab pos="0" algn="l"/>
              </a:tabLst>
            </a:pPr>
            <a:endParaRPr lang="tr-TR" sz="2400" b="0" strike="noStrike" spc="-1" dirty="0">
              <a:latin typeface="Arial"/>
            </a:endParaRPr>
          </a:p>
          <a:p>
            <a:pPr algn="just">
              <a:lnSpc>
                <a:spcPct val="100000"/>
              </a:lnSpc>
              <a:spcBef>
                <a:spcPts val="360"/>
              </a:spcBef>
              <a:tabLst>
                <a:tab pos="0" algn="l"/>
              </a:tabLst>
            </a:pPr>
            <a:r>
              <a:rPr lang="tr-TR" sz="1800" b="1" strike="noStrike" spc="-1" dirty="0">
                <a:solidFill>
                  <a:srgbClr val="C00000"/>
                </a:solidFill>
                <a:latin typeface="Calibri"/>
              </a:rPr>
              <a:t>  </a:t>
            </a:r>
            <a:endParaRPr lang="tr-TR" sz="1800" b="0" strike="noStrike" spc="-1" dirty="0">
              <a:latin typeface="Arial"/>
            </a:endParaRPr>
          </a:p>
          <a:p>
            <a:pPr algn="just">
              <a:lnSpc>
                <a:spcPct val="100000"/>
              </a:lnSpc>
              <a:spcBef>
                <a:spcPts val="360"/>
              </a:spcBef>
              <a:tabLst>
                <a:tab pos="0" algn="l"/>
              </a:tabLst>
            </a:pPr>
            <a:r>
              <a:rPr lang="tr-TR" sz="1800" b="1" strike="noStrike" spc="-1" dirty="0">
                <a:solidFill>
                  <a:srgbClr val="C00000"/>
                </a:solidFill>
                <a:latin typeface="Calibri"/>
              </a:rPr>
              <a:t>    YAPI MALZEMELERİ</a:t>
            </a:r>
            <a:endParaRPr lang="tr-TR" sz="1800" b="0" strike="noStrike" spc="-1" dirty="0">
              <a:latin typeface="Arial"/>
            </a:endParaRPr>
          </a:p>
          <a:p>
            <a:pPr marL="285840" indent="-285480" algn="just">
              <a:lnSpc>
                <a:spcPct val="100000"/>
              </a:lnSpc>
              <a:spcBef>
                <a:spcPts val="360"/>
              </a:spcBef>
              <a:buClr>
                <a:srgbClr val="C00000"/>
              </a:buClr>
              <a:buFont typeface="Wingdings" charset="2"/>
              <a:buChar char=""/>
              <a:tabLst>
                <a:tab pos="0" algn="l"/>
              </a:tabLst>
            </a:pPr>
            <a:r>
              <a:rPr lang="tr-TR" sz="1800" b="1" strike="noStrike" spc="-1" dirty="0">
                <a:solidFill>
                  <a:srgbClr val="C00000"/>
                </a:solidFill>
                <a:uFillTx/>
                <a:latin typeface="Calibri"/>
              </a:rPr>
              <a:t>PİYASA GÖZETİMİ VE DENETİMİ (PGD) ÇALIŞMALARI</a:t>
            </a:r>
            <a:endParaRPr lang="tr-TR" sz="1800" b="0" strike="noStrike" spc="-1" dirty="0">
              <a:latin typeface="Arial"/>
            </a:endParaRPr>
          </a:p>
          <a:p>
            <a:pPr marL="285840" indent="-285480" algn="just">
              <a:lnSpc>
                <a:spcPct val="100000"/>
              </a:lnSpc>
              <a:spcBef>
                <a:spcPts val="360"/>
              </a:spcBef>
              <a:buClr>
                <a:srgbClr val="000000"/>
              </a:buClr>
              <a:buFont typeface="Arial"/>
              <a:buChar char="•"/>
              <a:tabLst>
                <a:tab pos="0" algn="l"/>
              </a:tabLst>
            </a:pPr>
            <a:r>
              <a:rPr lang="tr-TR" sz="1600" b="1" spc="-1" dirty="0">
                <a:solidFill>
                  <a:srgbClr val="000000"/>
                </a:solidFill>
                <a:latin typeface="Calibri"/>
              </a:rPr>
              <a:t>OCAK 2025 TARİHİNDEN İTİBAREN  ÇİMENTO, HAZIR BETON, AGREGA VE BOYA  ÜRETİMİ YAPAN FİRMALARA </a:t>
            </a:r>
            <a:r>
              <a:rPr lang="tr-TR" sz="1600" b="1" spc="-1" dirty="0">
                <a:solidFill>
                  <a:srgbClr val="FF0000"/>
                </a:solidFill>
                <a:latin typeface="Calibri"/>
              </a:rPr>
              <a:t>21 ADET </a:t>
            </a:r>
            <a:r>
              <a:rPr lang="tr-TR" sz="1600" b="1" spc="-1" dirty="0">
                <a:solidFill>
                  <a:srgbClr val="000000"/>
                </a:solidFill>
                <a:latin typeface="Calibri"/>
              </a:rPr>
              <a:t>(PGD) ÇALIŞMASI VE </a:t>
            </a:r>
            <a:r>
              <a:rPr lang="tr-TR" sz="1600" b="1" spc="-1" dirty="0">
                <a:solidFill>
                  <a:srgbClr val="FF0000"/>
                </a:solidFill>
                <a:latin typeface="Calibri"/>
              </a:rPr>
              <a:t>12</a:t>
            </a:r>
            <a:r>
              <a:rPr lang="tr-TR" sz="1600" b="1" spc="-1" dirty="0">
                <a:solidFill>
                  <a:srgbClr val="000000"/>
                </a:solidFill>
                <a:latin typeface="Calibri"/>
              </a:rPr>
              <a:t> ADET TAZE BETON DENETİMİ YAPILMIŞTIR. BU YIL İÇERİSİNDE İSE </a:t>
            </a:r>
            <a:r>
              <a:rPr lang="tr-TR" sz="1600" b="1" spc="-1" dirty="0">
                <a:solidFill>
                  <a:srgbClr val="FF0000"/>
                </a:solidFill>
                <a:latin typeface="Calibri"/>
              </a:rPr>
              <a:t>16 ADET </a:t>
            </a:r>
            <a:r>
              <a:rPr lang="tr-TR" sz="1600" b="1" spc="-1" dirty="0">
                <a:solidFill>
                  <a:srgbClr val="000000"/>
                </a:solidFill>
                <a:latin typeface="Calibri"/>
              </a:rPr>
              <a:t>(PGD) ÇALIŞMASI YAPILMIŞTIR.</a:t>
            </a:r>
          </a:p>
          <a:p>
            <a:pPr marL="285840" indent="-285480" algn="just">
              <a:lnSpc>
                <a:spcPct val="100000"/>
              </a:lnSpc>
              <a:spcBef>
                <a:spcPts val="360"/>
              </a:spcBef>
              <a:buClr>
                <a:srgbClr val="000000"/>
              </a:buClr>
              <a:buFont typeface="Arial"/>
              <a:buChar char="•"/>
              <a:tabLst>
                <a:tab pos="0" algn="l"/>
              </a:tabLst>
            </a:pPr>
            <a:r>
              <a:rPr lang="tr-TR" sz="1600" b="1" spc="-1" dirty="0">
                <a:solidFill>
                  <a:srgbClr val="000000"/>
                </a:solidFill>
                <a:latin typeface="Calibri"/>
              </a:rPr>
              <a:t>GERÇEKLEŞTİRİLEN PGD ÇALIŞMALARINDA TUTULAN TUTANAKLAR VE  ALINAN MALZEME NUMUNELERİNE İLİŞKİN DENEY SONUÇLARI BAKANLIĞIMIZIN YAPI MALZEMELERİ DENETİM SİSTEMİNE (YMDS) GİRİLMEKTEDİR. NUMUNESİ DÜŞÜK DEĞERDE OLAN 1 ADET HAZIR BETON FİRMASINA 346.247,00 TL İDARİ PARA CEZASI UYGULANMIŞTIR.</a:t>
            </a:r>
            <a:endParaRPr lang="tr-TR" sz="1600" b="0" strike="noStrike" spc="-1" dirty="0">
              <a:latin typeface="Arial"/>
            </a:endParaRPr>
          </a:p>
          <a:p>
            <a:pPr algn="just">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p:txBody>
      </p:sp>
      <p:sp>
        <p:nvSpPr>
          <p:cNvPr id="458" name="TextShape 2"/>
          <p:cNvSpPr txBox="1"/>
          <p:nvPr/>
        </p:nvSpPr>
        <p:spPr>
          <a:xfrm>
            <a:off x="8150400" y="236520"/>
            <a:ext cx="784800" cy="364680"/>
          </a:xfrm>
          <a:prstGeom prst="rect">
            <a:avLst/>
          </a:prstGeom>
          <a:noFill/>
          <a:ln w="0">
            <a:noFill/>
          </a:ln>
        </p:spPr>
        <p:txBody>
          <a:bodyPr anchor="ctr">
            <a:noAutofit/>
          </a:bodyPr>
          <a:lstStyle/>
          <a:p>
            <a:pPr>
              <a:lnSpc>
                <a:spcPct val="100000"/>
              </a:lnSpc>
            </a:pPr>
            <a:fld id="{F7792102-EF57-47E1-886C-641776F25658}" type="slidenum">
              <a:rPr lang="tr-TR" sz="1400" b="0" strike="noStrike" spc="-1">
                <a:solidFill>
                  <a:srgbClr val="A79D99"/>
                </a:solidFill>
                <a:latin typeface="Calibri"/>
              </a:rPr>
              <a:t>46</a:t>
            </a:fld>
            <a:endParaRPr lang="tr-TR" sz="1400" b="0" strike="noStrike" spc="-1">
              <a:latin typeface="Times New Roman"/>
            </a:endParaRPr>
          </a:p>
        </p:txBody>
      </p:sp>
      <p:pic>
        <p:nvPicPr>
          <p:cNvPr id="459" name="Picture 8"/>
          <p:cNvPicPr/>
          <p:nvPr/>
        </p:nvPicPr>
        <p:blipFill>
          <a:blip r:embed="rId2"/>
          <a:stretch/>
        </p:blipFill>
        <p:spPr>
          <a:xfrm>
            <a:off x="2066506" y="4197096"/>
            <a:ext cx="5577877" cy="2342883"/>
          </a:xfrm>
          <a:prstGeom prst="rect">
            <a:avLst/>
          </a:prstGeom>
          <a:ln w="0">
            <a:noFill/>
          </a:ln>
        </p:spPr>
      </p:pic>
      <p:pic>
        <p:nvPicPr>
          <p:cNvPr id="6" name="Resim 5"/>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4135171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1191113" y="1224720"/>
            <a:ext cx="7834680" cy="563328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marL="285840" indent="-285480" algn="just">
              <a:lnSpc>
                <a:spcPct val="100000"/>
              </a:lnSpc>
              <a:spcBef>
                <a:spcPts val="360"/>
              </a:spcBef>
              <a:buClr>
                <a:srgbClr val="C00000"/>
              </a:buClr>
              <a:buFont typeface="Wingdings" charset="2"/>
              <a:buChar char=""/>
            </a:pPr>
            <a:r>
              <a:rPr lang="tr-TR" sz="1800" b="1" u="sng" strike="noStrike" spc="-1" dirty="0">
                <a:solidFill>
                  <a:srgbClr val="C00000"/>
                </a:solidFill>
                <a:uFillTx/>
                <a:latin typeface="Calibri"/>
              </a:rPr>
              <a:t>YAPI DENETİM ÇALIŞMALARI</a:t>
            </a:r>
            <a:endParaRPr lang="tr-TR" sz="1800" b="0" strike="noStrike" spc="-1" dirty="0">
              <a:latin typeface="Arial"/>
            </a:endParaRPr>
          </a:p>
          <a:p>
            <a:pPr marL="285840" indent="-285480" algn="just">
              <a:lnSpc>
                <a:spcPct val="100000"/>
              </a:lnSpc>
              <a:spcBef>
                <a:spcPts val="360"/>
              </a:spcBef>
              <a:buClr>
                <a:srgbClr val="000000"/>
              </a:buClr>
              <a:buFont typeface="Arial"/>
              <a:buChar char="•"/>
            </a:pPr>
            <a:r>
              <a:rPr lang="tr-TR" sz="1600" b="1" spc="-1" dirty="0">
                <a:solidFill>
                  <a:srgbClr val="000000"/>
                </a:solidFill>
                <a:latin typeface="Calibri"/>
              </a:rPr>
              <a:t>GÜMÜŞHANE İLİMİZDE  5  ADET YAPI DENETİMİ FİRMASI MEVCUTTUR.</a:t>
            </a:r>
          </a:p>
          <a:p>
            <a:pPr marL="285840" indent="-285480" algn="just">
              <a:lnSpc>
                <a:spcPct val="100000"/>
              </a:lnSpc>
              <a:spcBef>
                <a:spcPts val="360"/>
              </a:spcBef>
              <a:buClr>
                <a:srgbClr val="000000"/>
              </a:buClr>
              <a:buFont typeface="Arial"/>
              <a:buChar char="•"/>
            </a:pPr>
            <a:r>
              <a:rPr lang="tr-TR" sz="1600" b="1" spc="-1" dirty="0">
                <a:solidFill>
                  <a:srgbClr val="000000"/>
                </a:solidFill>
                <a:latin typeface="Calibri"/>
              </a:rPr>
              <a:t>BAKANLIĞIMIZ DİREKTİFLERİ DOĞRULTUSUNDA DENETİMLERİMİZ YAPILMAKTA OLUP 2025 YILINDA 2 ADET BÜRO DENETİMİ 2 ADET ŞANTİYE DENETİMİ 6 ADET ÖZEL LABORATUVAR DENETİMİ YAPILMIŞTIR.</a:t>
            </a:r>
          </a:p>
          <a:p>
            <a:pPr marL="285840" indent="-285480" algn="just">
              <a:lnSpc>
                <a:spcPct val="100000"/>
              </a:lnSpc>
              <a:spcBef>
                <a:spcPts val="360"/>
              </a:spcBef>
              <a:buClr>
                <a:srgbClr val="000000"/>
              </a:buClr>
              <a:buFont typeface="Arial"/>
              <a:buChar char="•"/>
            </a:pPr>
            <a:r>
              <a:rPr lang="tr-TR" sz="1600" b="1" spc="-1" dirty="0">
                <a:solidFill>
                  <a:srgbClr val="000000"/>
                </a:solidFill>
                <a:latin typeface="Calibri"/>
              </a:rPr>
              <a:t>MÜDÜRLÜĞÜMÜZCE; YAPI DENETİM FİRMALARIYLA İLGİLİ, PERSONEL GİRİŞ - ÇIKIŞ İŞLEMLERİ, FESİH, İSTİFA, İŞE BAŞLAMA, ŞANTİYE ŞEFLİĞİ KAYIT İŞLEMLERİ, PROJE MÜELLİFLİĞİ KAYIT İŞLEMLERİ, VİZE İŞLEMLERİ GERÇEKLEŞTİRİLMEKTEDİR.</a:t>
            </a:r>
          </a:p>
          <a:p>
            <a:pPr algn="just">
              <a:lnSpc>
                <a:spcPct val="100000"/>
              </a:lnSpc>
              <a:spcBef>
                <a:spcPts val="360"/>
              </a:spcBef>
            </a:pPr>
            <a:endParaRPr lang="tr-TR" sz="1800" b="0" strike="noStrike" spc="-1" dirty="0">
              <a:latin typeface="Arial"/>
            </a:endParaRPr>
          </a:p>
          <a:p>
            <a:pPr algn="just">
              <a:lnSpc>
                <a:spcPct val="100000"/>
              </a:lnSpc>
              <a:spcBef>
                <a:spcPts val="320"/>
              </a:spcBef>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p:txBody>
      </p:sp>
      <p:sp>
        <p:nvSpPr>
          <p:cNvPr id="462" name="CustomShape 2"/>
          <p:cNvSpPr/>
          <p:nvPr/>
        </p:nvSpPr>
        <p:spPr>
          <a:xfrm>
            <a:off x="964800" y="5085360"/>
            <a:ext cx="7855200" cy="115164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nSpc>
                <a:spcPct val="100000"/>
              </a:lnSpc>
              <a:spcBef>
                <a:spcPts val="320"/>
              </a:spcBef>
              <a:tabLst>
                <a:tab pos="0" algn="l"/>
              </a:tabLst>
            </a:pPr>
            <a:endParaRPr lang="tr-TR" sz="2400" b="0" strike="noStrike" spc="-1">
              <a:latin typeface="Arial"/>
            </a:endParaRPr>
          </a:p>
          <a:p>
            <a:pPr>
              <a:lnSpc>
                <a:spcPct val="100000"/>
              </a:lnSpc>
              <a:spcBef>
                <a:spcPts val="320"/>
              </a:spcBef>
              <a:tabLst>
                <a:tab pos="0" algn="l"/>
              </a:tabLst>
            </a:pPr>
            <a:endParaRPr lang="tr-TR" sz="2400" b="0" strike="noStrike" spc="-1">
              <a:latin typeface="Arial"/>
            </a:endParaRPr>
          </a:p>
        </p:txBody>
      </p:sp>
      <p:sp>
        <p:nvSpPr>
          <p:cNvPr id="463" name="TextShape 3"/>
          <p:cNvSpPr txBox="1"/>
          <p:nvPr/>
        </p:nvSpPr>
        <p:spPr>
          <a:xfrm>
            <a:off x="8150400" y="236520"/>
            <a:ext cx="784800" cy="364680"/>
          </a:xfrm>
          <a:prstGeom prst="rect">
            <a:avLst/>
          </a:prstGeom>
          <a:noFill/>
          <a:ln w="0">
            <a:noFill/>
          </a:ln>
        </p:spPr>
        <p:txBody>
          <a:bodyPr anchor="ctr">
            <a:noAutofit/>
          </a:bodyPr>
          <a:lstStyle/>
          <a:p>
            <a:pPr>
              <a:lnSpc>
                <a:spcPct val="100000"/>
              </a:lnSpc>
            </a:pPr>
            <a:fld id="{F8A49DE7-5D96-4391-893C-76093B31D127}" type="slidenum">
              <a:rPr lang="tr-TR" sz="1400" b="0" strike="noStrike" spc="-1">
                <a:solidFill>
                  <a:srgbClr val="A79D99"/>
                </a:solidFill>
                <a:latin typeface="Calibri"/>
              </a:rPr>
              <a:t>47</a:t>
            </a:fld>
            <a:endParaRPr lang="tr-TR" sz="1400" b="0" strike="noStrike" spc="-1">
              <a:latin typeface="Times New Roman"/>
            </a:endParaRPr>
          </a:p>
        </p:txBody>
      </p:sp>
      <p:pic>
        <p:nvPicPr>
          <p:cNvPr id="464" name="Picture 4" descr="http://4.bp.blogspot.com/-j50KebM3qa4/ThqnkXhakQI/AAAAAAAARZY/Ws28IQs9Z_4/s1600/deprem.jpg"/>
          <p:cNvPicPr/>
          <p:nvPr/>
        </p:nvPicPr>
        <p:blipFill>
          <a:blip r:embed="rId2"/>
          <a:stretch/>
        </p:blipFill>
        <p:spPr>
          <a:xfrm>
            <a:off x="2498220" y="3560400"/>
            <a:ext cx="4788360" cy="2925360"/>
          </a:xfrm>
          <a:prstGeom prst="rect">
            <a:avLst/>
          </a:prstGeom>
          <a:ln w="0">
            <a:noFill/>
          </a:ln>
        </p:spPr>
      </p:pic>
      <p:pic>
        <p:nvPicPr>
          <p:cNvPr id="7" name="Resim 5"/>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2912455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CustomShape 1"/>
          <p:cNvSpPr/>
          <p:nvPr/>
        </p:nvSpPr>
        <p:spPr>
          <a:xfrm>
            <a:off x="998809" y="1499616"/>
            <a:ext cx="7834680" cy="512550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marL="285840" indent="-285480" algn="just">
              <a:lnSpc>
                <a:spcPct val="100000"/>
              </a:lnSpc>
              <a:spcBef>
                <a:spcPts val="360"/>
              </a:spcBef>
              <a:buClr>
                <a:srgbClr val="C00000"/>
              </a:buClr>
              <a:buFont typeface="Wingdings" charset="2"/>
              <a:buChar char=""/>
            </a:pPr>
            <a:r>
              <a:rPr lang="tr-TR" sz="1800" b="1" strike="noStrike" spc="-1" dirty="0">
                <a:solidFill>
                  <a:srgbClr val="C00000"/>
                </a:solidFill>
                <a:uFillTx/>
                <a:latin typeface="Calibri"/>
              </a:rPr>
              <a:t>YAPI MÜTEAHHİTLİĞİ BİLİŞİM SİSTEMİ</a:t>
            </a:r>
            <a:endParaRPr lang="tr-TR" sz="1800" b="0" strike="noStrike" spc="-1" dirty="0">
              <a:latin typeface="Arial"/>
            </a:endParaRPr>
          </a:p>
          <a:p>
            <a:pPr marL="285840" indent="-285480" algn="just">
              <a:lnSpc>
                <a:spcPct val="100000"/>
              </a:lnSpc>
              <a:spcBef>
                <a:spcPts val="360"/>
              </a:spcBef>
              <a:buClr>
                <a:srgbClr val="000000"/>
              </a:buClr>
              <a:buFont typeface="Arial"/>
              <a:buChar char="•"/>
            </a:pPr>
            <a:r>
              <a:rPr lang="tr-TR" sz="1600" b="1" spc="-1" dirty="0">
                <a:solidFill>
                  <a:srgbClr val="000000"/>
                </a:solidFill>
                <a:latin typeface="Calibri"/>
              </a:rPr>
              <a:t>MÜDÜRLÜĞÜMÜZCE, GERÇEK VE TÜZEL KİŞİLERİN BAŞVURULARI ÜZERİNE MÜTEAHHİTLİK YETKİ BELGESİ NUMARASI VERİLMEKTEDİR. 2025 YILI İÇERİSİNDE 66 ADET GRUP, 50 ADET GEÇİCİ MÜTEAHHİTLİK YETKİ BELGESİ VE 1 ADET YIKIM YETKİ BELGESİ OLMAK ÜZERE TOPLAM </a:t>
            </a:r>
            <a:r>
              <a:rPr lang="tr-TR" sz="1600" b="1" spc="-1" dirty="0">
                <a:solidFill>
                  <a:srgbClr val="FF0000"/>
                </a:solidFill>
                <a:latin typeface="Calibri"/>
              </a:rPr>
              <a:t>117 ADET </a:t>
            </a:r>
            <a:r>
              <a:rPr lang="tr-TR" sz="1600" b="1" spc="-1" dirty="0">
                <a:solidFill>
                  <a:srgbClr val="000000"/>
                </a:solidFill>
                <a:latin typeface="Calibri"/>
              </a:rPr>
              <a:t>AKTİF MÜTEAHHİTLİK YETKİ BELGE NUMARASI DÜZENLENMİŞTİR. OCAK 2025 TARİHİNDEN BUGÜNE KADAR MÜTEAHHİTLERDEN YETKİ BELGE NUMARASI İŞLEM ÜCRETİ OLARAK TOPLAM 1.206.850,00 TL ALINMIŞTIR. BU YIL İÇERİSİNDE İSE 2 ADET GRUP MÜTEAHHİTLİK YETKİ BELGESİ NUMARASI VERİLMİŞ OLUP GENEL OLARAK İSE </a:t>
            </a:r>
            <a:r>
              <a:rPr lang="tr-TR" sz="1600" b="1" spc="-1" dirty="0">
                <a:solidFill>
                  <a:srgbClr val="FF0000"/>
                </a:solidFill>
                <a:latin typeface="Calibri"/>
              </a:rPr>
              <a:t>230 ADET </a:t>
            </a:r>
            <a:r>
              <a:rPr lang="tr-TR" sz="1600" b="1" spc="-1" dirty="0">
                <a:latin typeface="Calibri"/>
              </a:rPr>
              <a:t>AKTİF</a:t>
            </a:r>
            <a:r>
              <a:rPr lang="tr-TR" sz="1600" b="1" spc="-1" dirty="0">
                <a:solidFill>
                  <a:srgbClr val="FF0000"/>
                </a:solidFill>
                <a:latin typeface="Calibri"/>
              </a:rPr>
              <a:t> </a:t>
            </a:r>
            <a:r>
              <a:rPr lang="tr-TR" sz="1600" b="1" spc="-1" dirty="0">
                <a:solidFill>
                  <a:srgbClr val="000000"/>
                </a:solidFill>
                <a:latin typeface="Calibri"/>
              </a:rPr>
              <a:t>GRUP MÜTEAHHİTLİK YETKİ BELGESİ NUMARASI VE </a:t>
            </a:r>
            <a:r>
              <a:rPr lang="tr-TR" sz="1600" b="1" spc="-1" dirty="0">
                <a:solidFill>
                  <a:srgbClr val="FF0000"/>
                </a:solidFill>
                <a:latin typeface="Calibri"/>
              </a:rPr>
              <a:t>573 ADET </a:t>
            </a:r>
            <a:r>
              <a:rPr lang="tr-TR" sz="1600" b="1" spc="-1" dirty="0">
                <a:solidFill>
                  <a:srgbClr val="000000"/>
                </a:solidFill>
                <a:latin typeface="Calibri"/>
              </a:rPr>
              <a:t>GEÇİCİ MÜTEAHHİTLİK YETKİ BELGESİ NUMARASI DÜZENLENMİŞTİR.      </a:t>
            </a:r>
            <a:endParaRPr lang="tr-TR" sz="1600" spc="-1" dirty="0"/>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p:txBody>
      </p:sp>
      <p:sp>
        <p:nvSpPr>
          <p:cNvPr id="467" name="CustomShape 2"/>
          <p:cNvSpPr/>
          <p:nvPr/>
        </p:nvSpPr>
        <p:spPr>
          <a:xfrm>
            <a:off x="964800" y="5085360"/>
            <a:ext cx="7855200" cy="115164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nSpc>
                <a:spcPct val="100000"/>
              </a:lnSpc>
              <a:spcBef>
                <a:spcPts val="320"/>
              </a:spcBef>
              <a:tabLst>
                <a:tab pos="0" algn="l"/>
              </a:tabLst>
            </a:pPr>
            <a:endParaRPr lang="tr-TR" sz="2400" b="0" strike="noStrike" spc="-1">
              <a:latin typeface="Arial"/>
            </a:endParaRPr>
          </a:p>
          <a:p>
            <a:pPr>
              <a:lnSpc>
                <a:spcPct val="100000"/>
              </a:lnSpc>
              <a:spcBef>
                <a:spcPts val="320"/>
              </a:spcBef>
              <a:tabLst>
                <a:tab pos="0" algn="l"/>
              </a:tabLst>
            </a:pPr>
            <a:endParaRPr lang="tr-TR" sz="2400" b="0" strike="noStrike" spc="-1">
              <a:latin typeface="Arial"/>
            </a:endParaRPr>
          </a:p>
        </p:txBody>
      </p:sp>
      <p:sp>
        <p:nvSpPr>
          <p:cNvPr id="468" name="TextShape 3"/>
          <p:cNvSpPr txBox="1"/>
          <p:nvPr/>
        </p:nvSpPr>
        <p:spPr>
          <a:xfrm>
            <a:off x="8150400" y="236520"/>
            <a:ext cx="784800" cy="364680"/>
          </a:xfrm>
          <a:prstGeom prst="rect">
            <a:avLst/>
          </a:prstGeom>
          <a:noFill/>
          <a:ln w="0">
            <a:noFill/>
          </a:ln>
        </p:spPr>
        <p:txBody>
          <a:bodyPr anchor="ctr">
            <a:noAutofit/>
          </a:bodyPr>
          <a:lstStyle/>
          <a:p>
            <a:pPr>
              <a:lnSpc>
                <a:spcPct val="100000"/>
              </a:lnSpc>
            </a:pPr>
            <a:fld id="{0AF1D85B-D056-4547-8141-A901F4DEDDA1}" type="slidenum">
              <a:rPr lang="tr-TR" sz="1400" b="0" strike="noStrike" spc="-1">
                <a:solidFill>
                  <a:srgbClr val="A79D99"/>
                </a:solidFill>
                <a:latin typeface="Calibri"/>
              </a:rPr>
              <a:t>48</a:t>
            </a:fld>
            <a:endParaRPr lang="tr-TR" sz="1400" b="0" strike="noStrike" spc="-1">
              <a:latin typeface="Times New Roman"/>
            </a:endParaRPr>
          </a:p>
        </p:txBody>
      </p:sp>
      <p:pic>
        <p:nvPicPr>
          <p:cNvPr id="2" name="Resim 1"/>
          <p:cNvPicPr>
            <a:picLocks noChangeAspect="1"/>
          </p:cNvPicPr>
          <p:nvPr/>
        </p:nvPicPr>
        <p:blipFill>
          <a:blip r:embed="rId2"/>
          <a:stretch>
            <a:fillRect/>
          </a:stretch>
        </p:blipFill>
        <p:spPr>
          <a:xfrm>
            <a:off x="2031016" y="4535424"/>
            <a:ext cx="4934636" cy="1425333"/>
          </a:xfrm>
          <a:prstGeom prst="rect">
            <a:avLst/>
          </a:prstGeom>
        </p:spPr>
      </p:pic>
      <p:pic>
        <p:nvPicPr>
          <p:cNvPr id="8" name="Resim 7">
            <a:extLst>
              <a:ext uri="{FF2B5EF4-FFF2-40B4-BE49-F238E27FC236}">
                <a16:creationId xmlns:a16="http://schemas.microsoft.com/office/drawing/2014/main" id="{296619AA-9585-4748-94F9-0BE27C8EF27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3869531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CustomShape 1"/>
          <p:cNvSpPr/>
          <p:nvPr/>
        </p:nvSpPr>
        <p:spPr>
          <a:xfrm>
            <a:off x="975060" y="1909340"/>
            <a:ext cx="7834680" cy="532836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gn="ctr">
              <a:lnSpc>
                <a:spcPct val="100000"/>
              </a:lnSpc>
              <a:spcBef>
                <a:spcPts val="320"/>
              </a:spcBef>
              <a:tabLst>
                <a:tab pos="0" algn="l"/>
              </a:tabLst>
            </a:pPr>
            <a:endParaRPr lang="tr-TR" sz="1800" b="0" strike="noStrike" spc="-1" dirty="0">
              <a:latin typeface="Arial"/>
            </a:endParaRPr>
          </a:p>
          <a:p>
            <a:pPr algn="ctr">
              <a:lnSpc>
                <a:spcPct val="100000"/>
              </a:lnSpc>
              <a:spcBef>
                <a:spcPts val="320"/>
              </a:spcBef>
              <a:tabLst>
                <a:tab pos="0" algn="l"/>
              </a:tabLst>
            </a:pPr>
            <a:endParaRPr lang="tr-TR" spc="-1" dirty="0">
              <a:latin typeface="Arial"/>
            </a:endParaRPr>
          </a:p>
          <a:p>
            <a:pPr algn="ctr">
              <a:lnSpc>
                <a:spcPct val="100000"/>
              </a:lnSpc>
              <a:spcBef>
                <a:spcPts val="320"/>
              </a:spcBef>
              <a:tabLst>
                <a:tab pos="0" algn="l"/>
              </a:tabLst>
            </a:pPr>
            <a:endParaRPr lang="tr-TR" sz="1800" b="0" strike="noStrike" spc="-1" dirty="0">
              <a:latin typeface="Arial"/>
            </a:endParaRPr>
          </a:p>
          <a:p>
            <a:pPr algn="ctr">
              <a:lnSpc>
                <a:spcPct val="100000"/>
              </a:lnSpc>
              <a:spcBef>
                <a:spcPts val="320"/>
              </a:spcBef>
              <a:tabLst>
                <a:tab pos="0" algn="l"/>
              </a:tabLst>
            </a:pPr>
            <a:endParaRPr lang="tr-TR" spc="-1" dirty="0">
              <a:latin typeface="Arial"/>
            </a:endParaRPr>
          </a:p>
          <a:p>
            <a:pPr algn="ctr">
              <a:lnSpc>
                <a:spcPct val="100000"/>
              </a:lnSpc>
              <a:spcBef>
                <a:spcPts val="320"/>
              </a:spcBef>
              <a:tabLst>
                <a:tab pos="0" algn="l"/>
              </a:tabLst>
            </a:pPr>
            <a:endParaRPr lang="tr-TR" sz="1800" b="0" strike="noStrike" spc="-1" dirty="0">
              <a:latin typeface="Arial"/>
            </a:endParaRPr>
          </a:p>
          <a:p>
            <a:pPr algn="ctr">
              <a:lnSpc>
                <a:spcPct val="100000"/>
              </a:lnSpc>
              <a:spcBef>
                <a:spcPts val="320"/>
              </a:spcBef>
              <a:tabLst>
                <a:tab pos="0" algn="l"/>
              </a:tabLst>
            </a:pPr>
            <a:endParaRPr lang="tr-TR" spc="-1" dirty="0">
              <a:latin typeface="Arial"/>
            </a:endParaRPr>
          </a:p>
          <a:p>
            <a:pPr algn="ctr">
              <a:lnSpc>
                <a:spcPct val="100000"/>
              </a:lnSpc>
              <a:spcBef>
                <a:spcPts val="320"/>
              </a:spcBef>
              <a:tabLst>
                <a:tab pos="0" algn="l"/>
              </a:tabLst>
            </a:pPr>
            <a:endParaRPr lang="tr-TR" sz="1800" b="0" strike="noStrike" spc="-1" dirty="0">
              <a:latin typeface="Arial"/>
            </a:endParaRPr>
          </a:p>
          <a:p>
            <a:pPr algn="ctr">
              <a:lnSpc>
                <a:spcPct val="100000"/>
              </a:lnSpc>
              <a:spcBef>
                <a:spcPts val="320"/>
              </a:spcBef>
              <a:tabLst>
                <a:tab pos="0" algn="l"/>
              </a:tabLst>
            </a:pPr>
            <a:endParaRPr lang="tr-TR" spc="-1" dirty="0">
              <a:latin typeface="Arial"/>
            </a:endParaRPr>
          </a:p>
          <a:p>
            <a:pPr algn="ctr">
              <a:lnSpc>
                <a:spcPct val="100000"/>
              </a:lnSpc>
              <a:spcBef>
                <a:spcPts val="320"/>
              </a:spcBef>
              <a:tabLst>
                <a:tab pos="0" algn="l"/>
              </a:tabLst>
            </a:pPr>
            <a:endParaRPr lang="tr-TR" sz="1800" b="0" strike="noStrike" spc="-1" dirty="0">
              <a:latin typeface="Arial"/>
            </a:endParaRPr>
          </a:p>
          <a:p>
            <a:pPr algn="ctr">
              <a:lnSpc>
                <a:spcPct val="100000"/>
              </a:lnSpc>
              <a:spcBef>
                <a:spcPts val="320"/>
              </a:spcBef>
              <a:tabLst>
                <a:tab pos="0" algn="l"/>
              </a:tabLst>
            </a:pPr>
            <a:endParaRPr lang="tr-TR" spc="-1" dirty="0">
              <a:latin typeface="Arial"/>
            </a:endParaRPr>
          </a:p>
          <a:p>
            <a:pPr algn="ctr">
              <a:lnSpc>
                <a:spcPct val="100000"/>
              </a:lnSpc>
              <a:spcBef>
                <a:spcPts val="320"/>
              </a:spcBef>
              <a:tabLst>
                <a:tab pos="0" algn="l"/>
              </a:tabLst>
            </a:pPr>
            <a:endParaRPr lang="tr-TR" sz="1800" b="0" strike="noStrike" spc="-1" dirty="0">
              <a:latin typeface="Arial"/>
            </a:endParaRPr>
          </a:p>
          <a:p>
            <a:pPr algn="ctr">
              <a:lnSpc>
                <a:spcPct val="100000"/>
              </a:lnSpc>
              <a:spcBef>
                <a:spcPts val="320"/>
              </a:spcBef>
              <a:tabLst>
                <a:tab pos="0" algn="l"/>
              </a:tabLst>
            </a:pPr>
            <a:endParaRPr lang="tr-TR" spc="-1" dirty="0">
              <a:latin typeface="Arial"/>
            </a:endParaRPr>
          </a:p>
          <a:p>
            <a:pPr algn="ctr">
              <a:lnSpc>
                <a:spcPct val="100000"/>
              </a:lnSpc>
              <a:spcBef>
                <a:spcPts val="320"/>
              </a:spcBef>
              <a:tabLst>
                <a:tab pos="0" algn="l"/>
              </a:tabLst>
            </a:pPr>
            <a:endParaRPr lang="tr-TR" sz="1800" b="0" strike="noStrike" spc="-1" dirty="0">
              <a:latin typeface="Arial"/>
            </a:endParaRPr>
          </a:p>
          <a:p>
            <a:pPr algn="ctr">
              <a:lnSpc>
                <a:spcPct val="100000"/>
              </a:lnSpc>
              <a:spcBef>
                <a:spcPts val="320"/>
              </a:spcBef>
              <a:tabLst>
                <a:tab pos="0" algn="l"/>
              </a:tabLst>
            </a:pPr>
            <a:endParaRPr lang="tr-TR" spc="-1" dirty="0">
              <a:latin typeface="Arial"/>
            </a:endParaRPr>
          </a:p>
          <a:p>
            <a:pPr algn="ct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p:txBody>
      </p:sp>
      <p:sp>
        <p:nvSpPr>
          <p:cNvPr id="467" name="CustomShape 2"/>
          <p:cNvSpPr/>
          <p:nvPr/>
        </p:nvSpPr>
        <p:spPr>
          <a:xfrm>
            <a:off x="964800" y="5085360"/>
            <a:ext cx="7855200" cy="115164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nSpc>
                <a:spcPct val="100000"/>
              </a:lnSpc>
              <a:spcBef>
                <a:spcPts val="320"/>
              </a:spcBef>
              <a:tabLst>
                <a:tab pos="0" algn="l"/>
              </a:tabLst>
            </a:pPr>
            <a:endParaRPr lang="tr-TR" sz="2400" b="0" strike="noStrike" spc="-1">
              <a:latin typeface="Arial"/>
            </a:endParaRPr>
          </a:p>
          <a:p>
            <a:pPr>
              <a:lnSpc>
                <a:spcPct val="100000"/>
              </a:lnSpc>
              <a:spcBef>
                <a:spcPts val="320"/>
              </a:spcBef>
              <a:tabLst>
                <a:tab pos="0" algn="l"/>
              </a:tabLst>
            </a:pPr>
            <a:endParaRPr lang="tr-TR" sz="2400" b="0" strike="noStrike" spc="-1">
              <a:latin typeface="Arial"/>
            </a:endParaRPr>
          </a:p>
        </p:txBody>
      </p:sp>
      <p:sp>
        <p:nvSpPr>
          <p:cNvPr id="468" name="TextShape 3"/>
          <p:cNvSpPr txBox="1"/>
          <p:nvPr/>
        </p:nvSpPr>
        <p:spPr>
          <a:xfrm>
            <a:off x="8150400" y="236520"/>
            <a:ext cx="784800" cy="364680"/>
          </a:xfrm>
          <a:prstGeom prst="rect">
            <a:avLst/>
          </a:prstGeom>
          <a:noFill/>
          <a:ln w="0">
            <a:noFill/>
          </a:ln>
        </p:spPr>
        <p:txBody>
          <a:bodyPr anchor="ctr">
            <a:noAutofit/>
          </a:bodyPr>
          <a:lstStyle/>
          <a:p>
            <a:pPr>
              <a:lnSpc>
                <a:spcPct val="100000"/>
              </a:lnSpc>
            </a:pPr>
            <a:fld id="{0AF1D85B-D056-4547-8141-A901F4DEDDA1}" type="slidenum">
              <a:rPr lang="tr-TR" sz="1400" b="0" strike="noStrike" spc="-1">
                <a:solidFill>
                  <a:srgbClr val="A79D99"/>
                </a:solidFill>
                <a:latin typeface="Calibri"/>
              </a:rPr>
              <a:t>49</a:t>
            </a:fld>
            <a:endParaRPr lang="tr-TR" sz="1400" b="0" strike="noStrike" spc="-1">
              <a:latin typeface="Times New Roman"/>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000" y="1741097"/>
            <a:ext cx="6356838" cy="4251171"/>
          </a:xfrm>
          <a:prstGeom prst="rect">
            <a:avLst/>
          </a:prstGeom>
        </p:spPr>
      </p:pic>
      <p:sp>
        <p:nvSpPr>
          <p:cNvPr id="8" name="Metin kutusu 7">
            <a:extLst>
              <a:ext uri="{FF2B5EF4-FFF2-40B4-BE49-F238E27FC236}">
                <a16:creationId xmlns:a16="http://schemas.microsoft.com/office/drawing/2014/main" id="{E4EB3EA9-4821-44FF-BC7A-48128258D9AA}"/>
              </a:ext>
            </a:extLst>
          </p:cNvPr>
          <p:cNvSpPr txBox="1"/>
          <p:nvPr/>
        </p:nvSpPr>
        <p:spPr>
          <a:xfrm>
            <a:off x="2359152" y="621000"/>
            <a:ext cx="4572000" cy="1077218"/>
          </a:xfrm>
          <a:prstGeom prst="rect">
            <a:avLst/>
          </a:prstGeom>
          <a:noFill/>
        </p:spPr>
        <p:txBody>
          <a:bodyPr wrap="square">
            <a:spAutoFit/>
          </a:bodyPr>
          <a:lstStyle/>
          <a:p>
            <a:pPr algn="ctr">
              <a:lnSpc>
                <a:spcPct val="100000"/>
              </a:lnSpc>
              <a:spcBef>
                <a:spcPts val="320"/>
              </a:spcBef>
              <a:tabLst>
                <a:tab pos="0" algn="l"/>
              </a:tabLst>
            </a:pPr>
            <a:r>
              <a:rPr lang="tr-TR" sz="3200" b="1" strike="noStrike" spc="-1" dirty="0">
                <a:latin typeface="Calibri" panose="020F0502020204030204" pitchFamily="34" charset="0"/>
                <a:cs typeface="Calibri" panose="020F0502020204030204" pitchFamily="34" charset="0"/>
              </a:rPr>
              <a:t>YEREL YÖNETİMLER ŞUBE MÜDÜRLÜĞÜ</a:t>
            </a:r>
          </a:p>
        </p:txBody>
      </p:sp>
      <p:pic>
        <p:nvPicPr>
          <p:cNvPr id="9" name="Resim 8">
            <a:extLst>
              <a:ext uri="{FF2B5EF4-FFF2-40B4-BE49-F238E27FC236}">
                <a16:creationId xmlns:a16="http://schemas.microsoft.com/office/drawing/2014/main" id="{BCA916C9-2AA4-45AA-ADA2-2683EBF6633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3647757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Shape 1"/>
          <p:cNvSpPr txBox="1"/>
          <p:nvPr/>
        </p:nvSpPr>
        <p:spPr>
          <a:xfrm>
            <a:off x="1298880" y="601200"/>
            <a:ext cx="7243920" cy="503640"/>
          </a:xfrm>
          <a:prstGeom prst="rect">
            <a:avLst/>
          </a:prstGeom>
          <a:noFill/>
          <a:ln w="0">
            <a:noFill/>
          </a:ln>
        </p:spPr>
        <p:txBody>
          <a:bodyPr>
            <a:normAutofit/>
          </a:bodyPr>
          <a:lstStyle/>
          <a:p>
            <a:pPr algn="ctr">
              <a:lnSpc>
                <a:spcPct val="100000"/>
              </a:lnSpc>
              <a:tabLst>
                <a:tab pos="0" algn="l"/>
              </a:tabLst>
            </a:pPr>
            <a:r>
              <a:rPr lang="tr-TR" sz="2000" b="1" strike="noStrike" spc="-1" dirty="0">
                <a:solidFill>
                  <a:srgbClr val="000000"/>
                </a:solidFill>
                <a:uFillTx/>
                <a:latin typeface="Calibri"/>
              </a:rPr>
              <a:t>MÜDÜRLÜĞÜMÜZ PERSONEL LİSTESİ</a:t>
            </a:r>
            <a:r>
              <a:rPr lang="tr-TR" sz="2000" b="0" strike="noStrike" spc="-1" dirty="0">
                <a:solidFill>
                  <a:srgbClr val="4D5B6B"/>
                </a:solidFill>
                <a:latin typeface="Calibri"/>
              </a:rPr>
              <a:t> </a:t>
            </a:r>
            <a:endParaRPr lang="tr-TR" sz="2000" b="0" strike="noStrike" spc="-1" dirty="0">
              <a:latin typeface="Arial"/>
            </a:endParaRPr>
          </a:p>
          <a:p>
            <a:pPr algn="r">
              <a:lnSpc>
                <a:spcPct val="100000"/>
              </a:lnSpc>
              <a:spcBef>
                <a:spcPts val="479"/>
              </a:spcBef>
              <a:tabLst>
                <a:tab pos="0" algn="l"/>
              </a:tabLst>
            </a:pPr>
            <a:endParaRPr lang="tr-TR" sz="2000" b="0" strike="noStrike" spc="-1" dirty="0">
              <a:latin typeface="Arial"/>
            </a:endParaRPr>
          </a:p>
        </p:txBody>
      </p:sp>
      <p:graphicFrame>
        <p:nvGraphicFramePr>
          <p:cNvPr id="216" name="Table 2"/>
          <p:cNvGraphicFramePr/>
          <p:nvPr>
            <p:extLst>
              <p:ext uri="{D42A27DB-BD31-4B8C-83A1-F6EECF244321}">
                <p14:modId xmlns:p14="http://schemas.microsoft.com/office/powerpoint/2010/main" val="736265576"/>
              </p:ext>
            </p:extLst>
          </p:nvPr>
        </p:nvGraphicFramePr>
        <p:xfrm>
          <a:off x="1207363" y="1320840"/>
          <a:ext cx="7563775" cy="5385697"/>
        </p:xfrm>
        <a:graphic>
          <a:graphicData uri="http://schemas.openxmlformats.org/drawingml/2006/table">
            <a:tbl>
              <a:tblPr/>
              <a:tblGrid>
                <a:gridCol w="1935236">
                  <a:extLst>
                    <a:ext uri="{9D8B030D-6E8A-4147-A177-3AD203B41FA5}">
                      <a16:colId xmlns:a16="http://schemas.microsoft.com/office/drawing/2014/main" val="20000"/>
                    </a:ext>
                  </a:extLst>
                </a:gridCol>
                <a:gridCol w="3284834">
                  <a:extLst>
                    <a:ext uri="{9D8B030D-6E8A-4147-A177-3AD203B41FA5}">
                      <a16:colId xmlns:a16="http://schemas.microsoft.com/office/drawing/2014/main" val="20001"/>
                    </a:ext>
                  </a:extLst>
                </a:gridCol>
                <a:gridCol w="2343705">
                  <a:extLst>
                    <a:ext uri="{9D8B030D-6E8A-4147-A177-3AD203B41FA5}">
                      <a16:colId xmlns:a16="http://schemas.microsoft.com/office/drawing/2014/main" val="20002"/>
                    </a:ext>
                  </a:extLst>
                </a:gridCol>
              </a:tblGrid>
              <a:tr h="509040">
                <a:tc>
                  <a:txBody>
                    <a:bodyPr/>
                    <a:lstStyle/>
                    <a:p>
                      <a:pPr algn="ctr">
                        <a:lnSpc>
                          <a:spcPct val="115000"/>
                        </a:lnSpc>
                        <a:tabLst>
                          <a:tab pos="0" algn="l"/>
                        </a:tabLst>
                      </a:pPr>
                      <a:r>
                        <a:rPr lang="tr-TR" sz="1000" b="1" strike="noStrike" spc="-1" dirty="0">
                          <a:solidFill>
                            <a:srgbClr val="000000"/>
                          </a:solidFill>
                          <a:latin typeface="Calibri"/>
                        </a:rPr>
                        <a:t>ADI SOYADI</a:t>
                      </a:r>
                      <a:endParaRPr lang="tr-TR" sz="1000" b="0" strike="noStrike" spc="-1"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tc>
                  <a:txBody>
                    <a:bodyPr/>
                    <a:lstStyle/>
                    <a:p>
                      <a:pPr algn="ctr">
                        <a:lnSpc>
                          <a:spcPct val="115000"/>
                        </a:lnSpc>
                        <a:tabLst>
                          <a:tab pos="0" algn="l"/>
                        </a:tabLst>
                      </a:pPr>
                      <a:r>
                        <a:rPr lang="tr-TR" sz="1000" b="1" strike="noStrike" spc="-1">
                          <a:solidFill>
                            <a:srgbClr val="000000"/>
                          </a:solidFill>
                          <a:latin typeface="Calibri"/>
                        </a:rPr>
                        <a:t>GÖREV/ÜNVAN</a:t>
                      </a:r>
                      <a:endParaRPr lang="tr-TR" sz="1000" b="0" strike="noStrike" spc="-1">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tc>
                  <a:txBody>
                    <a:bodyPr/>
                    <a:lstStyle/>
                    <a:p>
                      <a:pPr algn="ctr">
                        <a:lnSpc>
                          <a:spcPct val="115000"/>
                        </a:lnSpc>
                        <a:tabLst>
                          <a:tab pos="0" algn="l"/>
                        </a:tabLst>
                      </a:pPr>
                      <a:r>
                        <a:rPr lang="tr-TR" sz="1000" b="1" strike="noStrike" spc="-1" dirty="0">
                          <a:solidFill>
                            <a:srgbClr val="000000"/>
                          </a:solidFill>
                          <a:latin typeface="Calibri"/>
                        </a:rPr>
                        <a:t>TOPLAM SAYI</a:t>
                      </a:r>
                      <a:endParaRPr lang="tr-TR" sz="1000" b="0" strike="noStrike" spc="-1"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extLst>
                  <a:ext uri="{0D108BD9-81ED-4DB2-BD59-A6C34878D82A}">
                    <a16:rowId xmlns:a16="http://schemas.microsoft.com/office/drawing/2014/main" val="10000"/>
                  </a:ext>
                </a:extLst>
              </a:tr>
              <a:tr h="342000">
                <a:tc>
                  <a:txBody>
                    <a:bodyPr/>
                    <a:lstStyle/>
                    <a:p>
                      <a:pPr algn="l">
                        <a:lnSpc>
                          <a:spcPct val="115000"/>
                        </a:lnSpc>
                        <a:tabLst>
                          <a:tab pos="0" algn="l"/>
                        </a:tabLst>
                      </a:pPr>
                      <a:r>
                        <a:rPr lang="tr-TR" sz="1000" b="1" strike="noStrike" spc="-1" dirty="0">
                          <a:latin typeface="Calibri" panose="020F0502020204030204" pitchFamily="34" charset="0"/>
                          <a:cs typeface="Calibri" panose="020F0502020204030204" pitchFamily="34" charset="0"/>
                        </a:rPr>
                        <a:t>SELAHATTİN AKGÜL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a:lnSpc>
                          <a:spcPct val="115000"/>
                        </a:lnSpc>
                        <a:tabLst>
                          <a:tab pos="0" algn="l"/>
                        </a:tabLst>
                      </a:pPr>
                      <a:r>
                        <a:rPr lang="tr-TR" sz="1000" b="0" strike="noStrike" spc="-1" dirty="0">
                          <a:latin typeface="Calibri" panose="020F0502020204030204" pitchFamily="34" charset="0"/>
                          <a:cs typeface="Calibri" panose="020F0502020204030204" pitchFamily="34" charset="0"/>
                        </a:rPr>
                        <a:t>SİVİL SAVUNMA UZMANI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a:lnSpc>
                          <a:spcPct val="115000"/>
                        </a:lnSpc>
                        <a:tabLst>
                          <a:tab pos="0" algn="l"/>
                        </a:tabLst>
                      </a:pPr>
                      <a:r>
                        <a:rPr lang="tr-TR" sz="1000" b="0" strike="noStrike" spc="-1" dirty="0">
                          <a:latin typeface="Calibri" panose="020F0502020204030204" pitchFamily="34" charset="0"/>
                          <a:cs typeface="Calibri" panose="020F0502020204030204" pitchFamily="34" charset="0"/>
                        </a:rPr>
                        <a:t>1 KİŞİ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4CD"/>
                    </a:solidFill>
                  </a:tcPr>
                </a:tc>
                <a:extLst>
                  <a:ext uri="{0D108BD9-81ED-4DB2-BD59-A6C34878D82A}">
                    <a16:rowId xmlns:a16="http://schemas.microsoft.com/office/drawing/2014/main" val="2871484502"/>
                  </a:ext>
                </a:extLst>
              </a:tr>
              <a:tr h="342000">
                <a:tc>
                  <a:txBody>
                    <a:bodyPr/>
                    <a:lstStyle/>
                    <a:p>
                      <a:pPr algn="l">
                        <a:lnSpc>
                          <a:spcPct val="115000"/>
                        </a:lnSpc>
                        <a:tabLst>
                          <a:tab pos="0" algn="l"/>
                        </a:tabLst>
                      </a:pPr>
                      <a:r>
                        <a:rPr lang="tr-TR" sz="1000" b="1" strike="noStrike" spc="-1" dirty="0">
                          <a:solidFill>
                            <a:srgbClr val="000000"/>
                          </a:solidFill>
                          <a:latin typeface="Calibri" panose="020F0502020204030204" pitchFamily="34" charset="0"/>
                          <a:cs typeface="Calibri" panose="020F0502020204030204" pitchFamily="34" charset="0"/>
                        </a:rPr>
                        <a:t>HASAN YILDIZ</a:t>
                      </a:r>
                      <a:endParaRPr lang="tr-TR" sz="1000" b="1"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lnSpc>
                          <a:spcPct val="115000"/>
                        </a:lnSpc>
                        <a:tabLst>
                          <a:tab pos="0" algn="l"/>
                        </a:tabLst>
                      </a:pPr>
                      <a:r>
                        <a:rPr lang="tr-TR" sz="1000" b="0" strike="noStrike" spc="-1" dirty="0">
                          <a:solidFill>
                            <a:srgbClr val="000000"/>
                          </a:solidFill>
                          <a:latin typeface="Calibri"/>
                        </a:rPr>
                        <a:t>İNŞAAT YÜKSEK MÜHENDİSİ (KENTSEL DÖNÜŞÜM MÜDÜRLÜĞÜ)</a:t>
                      </a:r>
                      <a:endParaRPr lang="tr-TR" sz="1000" b="0" strike="noStrike" spc="-1" dirty="0">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4">
                  <a:txBody>
                    <a:bodyPr/>
                    <a:lstStyle/>
                    <a:p>
                      <a:pPr algn="ctr">
                        <a:lnSpc>
                          <a:spcPct val="115000"/>
                        </a:lnSpc>
                        <a:tabLst>
                          <a:tab pos="0" algn="l"/>
                        </a:tabLst>
                      </a:pPr>
                      <a:r>
                        <a:rPr lang="tr-TR" sz="1000" b="0" strike="noStrike" spc="-1" dirty="0">
                          <a:solidFill>
                            <a:srgbClr val="000000"/>
                          </a:solidFill>
                          <a:latin typeface="Calibri" panose="020F0502020204030204" pitchFamily="34" charset="0"/>
                          <a:cs typeface="Calibri" panose="020F0502020204030204" pitchFamily="34" charset="0"/>
                        </a:rPr>
                        <a:t>4 KİŞİ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1"/>
                  </a:ext>
                </a:extLst>
              </a:tr>
              <a:tr h="342000">
                <a:tc>
                  <a:txBody>
                    <a:bodyPr/>
                    <a:lstStyle/>
                    <a:p>
                      <a:pPr algn="l">
                        <a:lnSpc>
                          <a:spcPct val="115000"/>
                        </a:lnSpc>
                        <a:tabLst>
                          <a:tab pos="0" algn="l"/>
                        </a:tabLst>
                      </a:pPr>
                      <a:r>
                        <a:rPr lang="tr-TR" sz="1000" b="1" strike="noStrike" spc="-1" dirty="0">
                          <a:solidFill>
                            <a:srgbClr val="000000"/>
                          </a:solidFill>
                          <a:latin typeface="Calibri" panose="020F0502020204030204" pitchFamily="34" charset="0"/>
                          <a:cs typeface="Calibri" panose="020F0502020204030204" pitchFamily="34" charset="0"/>
                        </a:rPr>
                        <a:t>DİLARA TEZER</a:t>
                      </a:r>
                      <a:endParaRPr lang="tr-TR" sz="1000" b="1" strike="noStrike" spc="-1" baseline="0" dirty="0">
                        <a:solidFill>
                          <a:srgbClr val="00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lnSpc>
                          <a:spcPct val="115000"/>
                        </a:lnSpc>
                        <a:tabLst>
                          <a:tab pos="0" algn="l"/>
                        </a:tabLst>
                      </a:pPr>
                      <a:r>
                        <a:rPr lang="tr-TR" sz="1000" b="0" strike="noStrike" spc="-1" dirty="0">
                          <a:solidFill>
                            <a:srgbClr val="000000"/>
                          </a:solidFill>
                          <a:latin typeface="Calibri"/>
                        </a:rPr>
                        <a:t>İNŞAAT MÜHENDİSİ</a:t>
                      </a:r>
                      <a:endParaRPr lang="tr-TR" sz="1000" b="0" strike="noStrike" spc="-1" dirty="0">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dirty="0"/>
                    </a:p>
                  </a:txBody>
                  <a:tcPr marL="90000" marR="90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729FCF"/>
                    </a:solidFill>
                  </a:tcPr>
                </a:tc>
                <a:extLst>
                  <a:ext uri="{0D108BD9-81ED-4DB2-BD59-A6C34878D82A}">
                    <a16:rowId xmlns:a16="http://schemas.microsoft.com/office/drawing/2014/main" val="10003"/>
                  </a:ext>
                </a:extLst>
              </a:tr>
              <a:tr h="342000">
                <a:tc>
                  <a:txBody>
                    <a:bodyPr/>
                    <a:lstStyle/>
                    <a:p>
                      <a:pPr algn="l">
                        <a:lnSpc>
                          <a:spcPct val="115000"/>
                        </a:lnSpc>
                        <a:tabLst>
                          <a:tab pos="0" algn="l"/>
                        </a:tabLst>
                      </a:pPr>
                      <a:r>
                        <a:rPr lang="tr-TR" sz="1000" b="1" strike="noStrike" kern="1200" spc="-1" dirty="0">
                          <a:solidFill>
                            <a:srgbClr val="000000"/>
                          </a:solidFill>
                          <a:latin typeface="Calibri" panose="020F0502020204030204" pitchFamily="34" charset="0"/>
                          <a:ea typeface="+mn-ea"/>
                          <a:cs typeface="Calibri" panose="020F0502020204030204" pitchFamily="34" charset="0"/>
                        </a:rPr>
                        <a:t>ABDURRAHMAN AKDEMİR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lnSpc>
                          <a:spcPct val="115000"/>
                        </a:lnSpc>
                        <a:tabLst>
                          <a:tab pos="0" algn="l"/>
                        </a:tabLst>
                      </a:pPr>
                      <a:r>
                        <a:rPr lang="tr-TR" sz="1000" b="0" strike="noStrike" spc="-1" dirty="0">
                          <a:latin typeface="Calibri" panose="020F0502020204030204" pitchFamily="34" charset="0"/>
                          <a:cs typeface="Calibri" panose="020F0502020204030204" pitchFamily="34" charset="0"/>
                        </a:rPr>
                        <a:t>İNŞAAT MÜHENDİSİ (ÜCRETSİZ İZİNLİ)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extLst>
                  <a:ext uri="{0D108BD9-81ED-4DB2-BD59-A6C34878D82A}">
                    <a16:rowId xmlns:a16="http://schemas.microsoft.com/office/drawing/2014/main" val="2333965485"/>
                  </a:ext>
                </a:extLst>
              </a:tr>
              <a:tr h="342000">
                <a:tc>
                  <a:txBody>
                    <a:bodyPr/>
                    <a:lstStyle/>
                    <a:p>
                      <a:pPr algn="l">
                        <a:lnSpc>
                          <a:spcPct val="115000"/>
                        </a:lnSpc>
                        <a:tabLst>
                          <a:tab pos="0" algn="l"/>
                        </a:tabLst>
                      </a:pPr>
                      <a:r>
                        <a:rPr lang="tr-TR" sz="1000" b="1" strike="noStrike" spc="-1" dirty="0">
                          <a:latin typeface="Calibri" panose="020F0502020204030204" pitchFamily="34" charset="0"/>
                          <a:cs typeface="Calibri" panose="020F0502020204030204" pitchFamily="34" charset="0"/>
                        </a:rPr>
                        <a:t>MELEK KÜÇÜKBAŞ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gn="l">
                        <a:lnSpc>
                          <a:spcPct val="115000"/>
                        </a:lnSpc>
                        <a:tabLst>
                          <a:tab pos="0" algn="l"/>
                        </a:tabLst>
                      </a:pPr>
                      <a:r>
                        <a:rPr lang="tr-TR" sz="1000" b="0" strike="noStrike" spc="-1" dirty="0">
                          <a:solidFill>
                            <a:srgbClr val="000000"/>
                          </a:solidFill>
                          <a:latin typeface="Calibri"/>
                        </a:rPr>
                        <a:t>İNŞAAT MÜHENDİSİ</a:t>
                      </a:r>
                      <a:endParaRPr lang="tr-TR" sz="1000" b="0" strike="noStrike" spc="-1" dirty="0">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vMerge="1">
                  <a:txBody>
                    <a:bodyPr/>
                    <a:lstStyle/>
                    <a:p>
                      <a:pPr algn="ctr">
                        <a:lnSpc>
                          <a:spcPct val="115000"/>
                        </a:lnSpc>
                        <a:tabLst>
                          <a:tab pos="0" algn="l"/>
                        </a:tabLst>
                      </a:pPr>
                      <a:r>
                        <a:rPr lang="tr-TR" sz="1000" b="0" strike="noStrike" spc="-1" dirty="0">
                          <a:solidFill>
                            <a:srgbClr val="000000"/>
                          </a:solidFill>
                          <a:latin typeface="Calibri"/>
                        </a:rPr>
                        <a:t>1 KİŞİ</a:t>
                      </a:r>
                      <a:endParaRPr lang="tr-TR" sz="1000" b="0" strike="noStrike" spc="-1" dirty="0">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42000">
                <a:tc>
                  <a:txBody>
                    <a:bodyPr/>
                    <a:lstStyle/>
                    <a:p>
                      <a:pPr algn="l">
                        <a:lnSpc>
                          <a:spcPct val="115000"/>
                        </a:lnSpc>
                        <a:tabLst>
                          <a:tab pos="0" algn="l"/>
                        </a:tabLst>
                      </a:pPr>
                      <a:r>
                        <a:rPr lang="tr-TR" sz="1000" b="1" strike="noStrike" spc="-1" dirty="0">
                          <a:solidFill>
                            <a:srgbClr val="000000"/>
                          </a:solidFill>
                          <a:latin typeface="Calibri"/>
                          <a:ea typeface="Times New Roman"/>
                        </a:rPr>
                        <a:t>ALTUĞ BAHAR</a:t>
                      </a:r>
                      <a:endParaRPr lang="tr-TR" sz="1000" b="1" strike="noStrike" spc="-1" dirty="0">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a:lnSpc>
                          <a:spcPct val="115000"/>
                        </a:lnSpc>
                        <a:tabLst>
                          <a:tab pos="0" algn="l"/>
                        </a:tabLst>
                      </a:pPr>
                      <a:r>
                        <a:rPr lang="tr-TR" sz="1000" b="0" strike="noStrike" spc="-1" dirty="0">
                          <a:solidFill>
                            <a:srgbClr val="000000"/>
                          </a:solidFill>
                          <a:latin typeface="Calibri"/>
                          <a:ea typeface="Times New Roman"/>
                        </a:rPr>
                        <a:t>MİMAR</a:t>
                      </a:r>
                      <a:endParaRPr lang="tr-TR" sz="1000" b="0" strike="noStrike" spc="-1" dirty="0">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rowSpan="2">
                  <a:txBody>
                    <a:bodyPr/>
                    <a:lstStyle/>
                    <a:p>
                      <a:pPr algn="ctr">
                        <a:lnSpc>
                          <a:spcPct val="115000"/>
                        </a:lnSpc>
                        <a:tabLst>
                          <a:tab pos="0" algn="l"/>
                        </a:tabLst>
                      </a:pPr>
                      <a:r>
                        <a:rPr lang="tr-TR" sz="1000" b="0" strike="noStrike" spc="-1" dirty="0">
                          <a:solidFill>
                            <a:srgbClr val="000000"/>
                          </a:solidFill>
                          <a:latin typeface="Calibri" panose="020F0502020204030204" pitchFamily="34" charset="0"/>
                          <a:cs typeface="Calibri" panose="020F0502020204030204" pitchFamily="34" charset="0"/>
                        </a:rPr>
                        <a:t>2 KİŞİ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10008"/>
                  </a:ext>
                </a:extLst>
              </a:tr>
              <a:tr h="342000">
                <a:tc>
                  <a:txBody>
                    <a:bodyPr/>
                    <a:lstStyle/>
                    <a:p>
                      <a:pPr algn="l">
                        <a:lnSpc>
                          <a:spcPct val="115000"/>
                        </a:lnSpc>
                        <a:tabLst>
                          <a:tab pos="0" algn="l"/>
                        </a:tabLst>
                      </a:pPr>
                      <a:r>
                        <a:rPr lang="tr-TR" sz="1000" b="1" strike="noStrike" spc="-1" dirty="0">
                          <a:latin typeface="Calibri" panose="020F0502020204030204" pitchFamily="34" charset="0"/>
                          <a:cs typeface="Calibri" panose="020F0502020204030204" pitchFamily="34" charset="0"/>
                        </a:rPr>
                        <a:t>EŞREF ALPASLAN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a:lnSpc>
                          <a:spcPct val="115000"/>
                        </a:lnSpc>
                        <a:tabLst>
                          <a:tab pos="0" algn="l"/>
                        </a:tabLst>
                      </a:pPr>
                      <a:r>
                        <a:rPr lang="tr-TR" sz="1000" b="0" strike="noStrike" spc="-1" dirty="0">
                          <a:latin typeface="Calibri" panose="020F0502020204030204" pitchFamily="34" charset="0"/>
                          <a:cs typeface="Calibri" panose="020F0502020204030204" pitchFamily="34" charset="0"/>
                        </a:rPr>
                        <a:t>MİMAR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vMerge="1">
                  <a:txBody>
                    <a:bodyPr/>
                    <a:lstStyle/>
                    <a:p>
                      <a:pPr algn="ctr">
                        <a:lnSpc>
                          <a:spcPct val="115000"/>
                        </a:lnSpc>
                        <a:tabLst>
                          <a:tab pos="0" algn="l"/>
                        </a:tabLst>
                      </a:pP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175566604"/>
                  </a:ext>
                </a:extLst>
              </a:tr>
              <a:tr h="342000">
                <a:tc>
                  <a:txBody>
                    <a:bodyPr/>
                    <a:lstStyle/>
                    <a:p>
                      <a:r>
                        <a:rPr lang="tr-TR" sz="1000" b="1" dirty="0">
                          <a:latin typeface="Calibri" panose="020F0502020204030204" pitchFamily="34" charset="0"/>
                          <a:cs typeface="Calibri" panose="020F0502020204030204" pitchFamily="34" charset="0"/>
                        </a:rPr>
                        <a:t>İBRAHİM BURAK DURMUŞ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r>
                        <a:rPr lang="tr-TR" sz="1000" dirty="0">
                          <a:latin typeface="Calibri" panose="020F0502020204030204" pitchFamily="34" charset="0"/>
                          <a:cs typeface="Calibri" panose="020F0502020204030204" pitchFamily="34" charset="0"/>
                        </a:rPr>
                        <a:t>ÇEVRE MÜHENDİSİ (Trabzon’a Geçici Görevli)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rowSpan="3">
                  <a:txBody>
                    <a:bodyPr/>
                    <a:lstStyle/>
                    <a:p>
                      <a:pPr algn="ctr">
                        <a:lnSpc>
                          <a:spcPct val="115000"/>
                        </a:lnSpc>
                        <a:tabLst>
                          <a:tab pos="0" algn="l"/>
                        </a:tabLst>
                      </a:pPr>
                      <a:r>
                        <a:rPr lang="tr-TR" sz="1000" b="0" strike="noStrike" spc="-1" dirty="0">
                          <a:latin typeface="Calibri" panose="020F0502020204030204" pitchFamily="34" charset="0"/>
                          <a:cs typeface="Calibri" panose="020F0502020204030204" pitchFamily="34" charset="0"/>
                        </a:rPr>
                        <a:t>3 KİŞİ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74371746"/>
                  </a:ext>
                </a:extLst>
              </a:tr>
              <a:tr h="342000">
                <a:tc>
                  <a:txBody>
                    <a:bodyPr/>
                    <a:lstStyle/>
                    <a:p>
                      <a:r>
                        <a:rPr lang="tr-TR" sz="1000" b="1" strike="noStrike" spc="-1" dirty="0">
                          <a:solidFill>
                            <a:srgbClr val="000000"/>
                          </a:solidFill>
                          <a:latin typeface="Calibri"/>
                        </a:rPr>
                        <a:t>GÜLTEN ÖZDEMİR</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r>
                        <a:rPr lang="tr-TR" sz="1000" b="0" strike="noStrike" spc="-1" dirty="0">
                          <a:solidFill>
                            <a:srgbClr val="000000"/>
                          </a:solidFill>
                          <a:latin typeface="Calibri"/>
                          <a:ea typeface="Times New Roman"/>
                        </a:rPr>
                        <a:t>ÇEVRE MÜHENDİSİ</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vMerge="1">
                  <a:txBody>
                    <a:bodyPr/>
                    <a:lstStyle/>
                    <a:p>
                      <a:pPr algn="ctr">
                        <a:lnSpc>
                          <a:spcPct val="115000"/>
                        </a:lnSpc>
                        <a:tabLst>
                          <a:tab pos="0" algn="l"/>
                        </a:tabLst>
                      </a:pPr>
                      <a:r>
                        <a:rPr lang="tr-TR" sz="1000" b="0" strike="noStrike" spc="-1" dirty="0">
                          <a:latin typeface="Calibri" panose="020F0502020204030204" pitchFamily="34" charset="0"/>
                          <a:cs typeface="Calibri" panose="020F0502020204030204" pitchFamily="34" charset="0"/>
                        </a:rPr>
                        <a:t>1 KİŞİ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1409253493"/>
                  </a:ext>
                </a:extLst>
              </a:tr>
              <a:tr h="342000">
                <a:tc>
                  <a:txBody>
                    <a:bodyPr/>
                    <a:lstStyle/>
                    <a:p>
                      <a:r>
                        <a:rPr lang="tr-TR" sz="1000" b="1" dirty="0">
                          <a:latin typeface="Calibri" panose="020F0502020204030204" pitchFamily="34" charset="0"/>
                          <a:cs typeface="Calibri" panose="020F0502020204030204" pitchFamily="34" charset="0"/>
                        </a:rPr>
                        <a:t>BURÇİN OKTA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r>
                        <a:rPr lang="tr-TR" sz="1000" dirty="0">
                          <a:latin typeface="Calibri" panose="020F0502020204030204" pitchFamily="34" charset="0"/>
                          <a:cs typeface="Calibri" panose="020F0502020204030204" pitchFamily="34" charset="0"/>
                        </a:rPr>
                        <a:t>ÇEVRE MÜHENDİSİ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vMerge="1">
                  <a:txBody>
                    <a:bodyPr/>
                    <a:lstStyle/>
                    <a:p>
                      <a:pPr algn="ctr">
                        <a:lnSpc>
                          <a:spcPct val="115000"/>
                        </a:lnSpc>
                        <a:tabLst>
                          <a:tab pos="0" algn="l"/>
                        </a:tabLst>
                      </a:pP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2043673423"/>
                  </a:ext>
                </a:extLst>
              </a:tr>
              <a:tr h="342000">
                <a:tc>
                  <a:txBody>
                    <a:bodyPr/>
                    <a:lstStyle/>
                    <a:p>
                      <a:pPr>
                        <a:lnSpc>
                          <a:spcPct val="115000"/>
                        </a:lnSpc>
                        <a:tabLst>
                          <a:tab pos="0" algn="l"/>
                        </a:tabLst>
                      </a:pPr>
                      <a:r>
                        <a:rPr lang="tr-TR" sz="1000" b="1" strike="noStrike" spc="-1" dirty="0">
                          <a:solidFill>
                            <a:srgbClr val="000000"/>
                          </a:solidFill>
                          <a:latin typeface="Calibri" panose="020F0502020204030204" pitchFamily="34" charset="0"/>
                          <a:cs typeface="Calibri" panose="020F0502020204030204" pitchFamily="34" charset="0"/>
                        </a:rPr>
                        <a:t>OĞUZHAN KAYA</a:t>
                      </a:r>
                      <a:endParaRPr lang="tr-TR" sz="1000" b="1"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nSpc>
                          <a:spcPct val="115000"/>
                        </a:lnSpc>
                        <a:tabLst>
                          <a:tab pos="0" algn="l"/>
                        </a:tabLst>
                      </a:pPr>
                      <a:r>
                        <a:rPr lang="tr-TR" sz="1000" b="0" strike="noStrike" spc="-1" dirty="0">
                          <a:solidFill>
                            <a:srgbClr val="000000"/>
                          </a:solidFill>
                          <a:latin typeface="Calibri" panose="020F0502020204030204" pitchFamily="34" charset="0"/>
                          <a:cs typeface="Calibri" panose="020F0502020204030204" pitchFamily="34" charset="0"/>
                        </a:rPr>
                        <a:t>ELEKTRİK-ELEKTRONİK MÜHENDİSİ </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lang="tr-TR" sz="1000" b="0" strike="noStrike" spc="-1" dirty="0">
                          <a:solidFill>
                            <a:srgbClr val="000000"/>
                          </a:solidFill>
                          <a:latin typeface="Calibri" panose="020F0502020204030204" pitchFamily="34" charset="0"/>
                          <a:cs typeface="Calibri" panose="020F0502020204030204" pitchFamily="34" charset="0"/>
                        </a:rPr>
                        <a:t>1</a:t>
                      </a:r>
                      <a:r>
                        <a:rPr lang="tr-TR" sz="1000" b="0" strike="noStrike" spc="-1" baseline="0" dirty="0">
                          <a:solidFill>
                            <a:srgbClr val="000000"/>
                          </a:solidFill>
                          <a:latin typeface="Calibri" panose="020F0502020204030204" pitchFamily="34" charset="0"/>
                          <a:cs typeface="Calibri" panose="020F0502020204030204" pitchFamily="34" charset="0"/>
                        </a:rPr>
                        <a:t> KİŞİ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978631295"/>
                  </a:ext>
                </a:extLst>
              </a:tr>
              <a:tr h="342000">
                <a:tc>
                  <a:txBody>
                    <a:bodyPr/>
                    <a:lstStyle/>
                    <a:p>
                      <a:pPr>
                        <a:lnSpc>
                          <a:spcPct val="115000"/>
                        </a:lnSpc>
                        <a:tabLst>
                          <a:tab pos="0" algn="l"/>
                        </a:tabLst>
                      </a:pPr>
                      <a:r>
                        <a:rPr lang="tr-TR" sz="1000" b="1" strike="noStrike" spc="-1" dirty="0">
                          <a:solidFill>
                            <a:srgbClr val="000000"/>
                          </a:solidFill>
                          <a:latin typeface="Calibri" panose="020F0502020204030204" pitchFamily="34" charset="0"/>
                          <a:cs typeface="Calibri" panose="020F0502020204030204" pitchFamily="34" charset="0"/>
                        </a:rPr>
                        <a:t>ESRA KIRIMLI</a:t>
                      </a:r>
                      <a:endParaRPr lang="tr-TR" sz="1000" b="1"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nSpc>
                          <a:spcPct val="115000"/>
                        </a:lnSpc>
                        <a:tabLst>
                          <a:tab pos="0" algn="l"/>
                        </a:tabLst>
                      </a:pPr>
                      <a:r>
                        <a:rPr lang="tr-TR" sz="1000" b="0" strike="noStrike" spc="-1" dirty="0">
                          <a:solidFill>
                            <a:srgbClr val="000000"/>
                          </a:solidFill>
                          <a:latin typeface="Calibri" panose="020F0502020204030204" pitchFamily="34" charset="0"/>
                          <a:cs typeface="Calibri" panose="020F0502020204030204" pitchFamily="34" charset="0"/>
                        </a:rPr>
                        <a:t>HARİTA MÜHENDİSİ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rowSpan="3">
                  <a:txBody>
                    <a:bodyPr/>
                    <a:lstStyle/>
                    <a:p>
                      <a:pPr algn="ctr">
                        <a:lnSpc>
                          <a:spcPct val="115000"/>
                        </a:lnSpc>
                        <a:tabLst>
                          <a:tab pos="0" algn="l"/>
                        </a:tabLst>
                      </a:pPr>
                      <a:r>
                        <a:rPr lang="tr-TR" sz="1000" b="0" strike="noStrike" spc="-1" dirty="0">
                          <a:solidFill>
                            <a:srgbClr val="000000"/>
                          </a:solidFill>
                          <a:latin typeface="Calibri" panose="020F0502020204030204" pitchFamily="34" charset="0"/>
                          <a:cs typeface="Calibri" panose="020F0502020204030204" pitchFamily="34" charset="0"/>
                        </a:rPr>
                        <a:t> 3 KİŞİ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1135329190"/>
                  </a:ext>
                </a:extLst>
              </a:tr>
              <a:tr h="342000">
                <a:tc>
                  <a:txBody>
                    <a:bodyPr/>
                    <a:lstStyle/>
                    <a:p>
                      <a:pPr>
                        <a:lnSpc>
                          <a:spcPct val="115000"/>
                        </a:lnSpc>
                        <a:tabLst>
                          <a:tab pos="0" algn="l"/>
                        </a:tabLst>
                      </a:pPr>
                      <a:r>
                        <a:rPr lang="tr-TR" sz="1000" b="1" strike="noStrike" spc="-1" dirty="0">
                          <a:latin typeface="Calibri" panose="020F0502020204030204" pitchFamily="34" charset="0"/>
                          <a:cs typeface="Calibri" panose="020F0502020204030204" pitchFamily="34" charset="0"/>
                        </a:rPr>
                        <a:t>ALİ RIZA</a:t>
                      </a:r>
                      <a:r>
                        <a:rPr lang="tr-TR" sz="1000" b="1" strike="noStrike" spc="-1" baseline="0" dirty="0">
                          <a:latin typeface="Calibri" panose="020F0502020204030204" pitchFamily="34" charset="0"/>
                          <a:cs typeface="Calibri" panose="020F0502020204030204" pitchFamily="34" charset="0"/>
                        </a:rPr>
                        <a:t> ÖZER</a:t>
                      </a:r>
                      <a:endParaRPr lang="tr-TR" sz="1000" b="1"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nSpc>
                          <a:spcPct val="115000"/>
                        </a:lnSpc>
                        <a:tabLst>
                          <a:tab pos="0" algn="l"/>
                        </a:tabLst>
                      </a:pPr>
                      <a:r>
                        <a:rPr lang="tr-TR" sz="1000" b="0" strike="noStrike" spc="-1" dirty="0">
                          <a:latin typeface="Calibri" panose="020F0502020204030204" pitchFamily="34" charset="0"/>
                          <a:cs typeface="Calibri" panose="020F0502020204030204" pitchFamily="34" charset="0"/>
                        </a:rPr>
                        <a:t>HARİTA MÜHENDİSİ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2536409593"/>
                  </a:ext>
                </a:extLst>
              </a:tr>
              <a:tr h="342000">
                <a:tc>
                  <a:txBody>
                    <a:bodyPr/>
                    <a:lstStyle/>
                    <a:p>
                      <a:pPr>
                        <a:lnSpc>
                          <a:spcPct val="115000"/>
                        </a:lnSpc>
                        <a:tabLst>
                          <a:tab pos="0" algn="l"/>
                        </a:tabLst>
                      </a:pPr>
                      <a:r>
                        <a:rPr lang="tr-TR" sz="1000" b="1" strike="noStrike" spc="-1" dirty="0">
                          <a:solidFill>
                            <a:srgbClr val="000000"/>
                          </a:solidFill>
                          <a:latin typeface="Calibri" panose="020F0502020204030204" pitchFamily="34" charset="0"/>
                          <a:ea typeface="Times New Roman"/>
                          <a:cs typeface="Calibri" panose="020F0502020204030204" pitchFamily="34" charset="0"/>
                        </a:rPr>
                        <a:t>OLCAY ÖZER</a:t>
                      </a:r>
                      <a:endParaRPr lang="tr-TR" sz="1000" b="1"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nSpc>
                          <a:spcPct val="115000"/>
                        </a:lnSpc>
                        <a:tabLst>
                          <a:tab pos="0" algn="l"/>
                        </a:tabLst>
                      </a:pPr>
                      <a:r>
                        <a:rPr lang="tr-TR" sz="1000" b="0" strike="noStrike" spc="-1" dirty="0">
                          <a:solidFill>
                            <a:srgbClr val="000000"/>
                          </a:solidFill>
                          <a:latin typeface="Calibri" panose="020F0502020204030204" pitchFamily="34" charset="0"/>
                          <a:ea typeface="Times New Roman"/>
                          <a:cs typeface="Calibri" panose="020F0502020204030204" pitchFamily="34" charset="0"/>
                        </a:rPr>
                        <a:t>HARİTA MÜHENDİSİ (KENTSEL DÖNÜŞÜM MÜDÜRLÜĞÜ)</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vMerge="1">
                  <a:txBody>
                    <a:bodyPr/>
                    <a:lstStyle/>
                    <a:p>
                      <a:endParaRPr lang="tr-TR"/>
                    </a:p>
                  </a:txBody>
                  <a:tcPr marL="90000" marR="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959406487"/>
                  </a:ext>
                </a:extLst>
              </a:tr>
            </a:tbl>
          </a:graphicData>
        </a:graphic>
      </p:graphicFrame>
      <p:sp>
        <p:nvSpPr>
          <p:cNvPr id="217" name="TextShape 3"/>
          <p:cNvSpPr txBox="1"/>
          <p:nvPr/>
        </p:nvSpPr>
        <p:spPr>
          <a:xfrm>
            <a:off x="8150400" y="236520"/>
            <a:ext cx="784800" cy="364680"/>
          </a:xfrm>
          <a:prstGeom prst="rect">
            <a:avLst/>
          </a:prstGeom>
          <a:noFill/>
          <a:ln w="0">
            <a:noFill/>
          </a:ln>
        </p:spPr>
        <p:txBody>
          <a:bodyPr anchor="ctr">
            <a:noAutofit/>
          </a:bodyPr>
          <a:lstStyle/>
          <a:p>
            <a:pPr>
              <a:lnSpc>
                <a:spcPct val="100000"/>
              </a:lnSpc>
            </a:pPr>
            <a:fld id="{17C2860A-47D8-4F10-A471-04F23EADEC42}" type="slidenum">
              <a:rPr lang="tr-TR" sz="1400" b="0" strike="noStrike" spc="-1">
                <a:solidFill>
                  <a:srgbClr val="A79D99"/>
                </a:solidFill>
                <a:latin typeface="Calibri"/>
              </a:rPr>
              <a:t>5</a:t>
            </a:fld>
            <a:endParaRPr lang="tr-TR" sz="1400" b="0" strike="noStrike" spc="-1">
              <a:latin typeface="Times New Roman"/>
            </a:endParaRPr>
          </a:p>
        </p:txBody>
      </p:sp>
      <p:pic>
        <p:nvPicPr>
          <p:cNvPr id="7" name="Resim 5"/>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CustomShape 1"/>
          <p:cNvSpPr/>
          <p:nvPr/>
        </p:nvSpPr>
        <p:spPr>
          <a:xfrm>
            <a:off x="985320" y="1296692"/>
            <a:ext cx="7834680" cy="532836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gn="ctr">
              <a:lnSpc>
                <a:spcPct val="100000"/>
              </a:lnSpc>
              <a:spcBef>
                <a:spcPts val="320"/>
              </a:spcBef>
              <a:tabLst>
                <a:tab pos="0" algn="l"/>
              </a:tabLst>
            </a:pPr>
            <a:endParaRPr lang="tr-TR" sz="1800" b="0" strike="noStrike" spc="-1" dirty="0">
              <a:latin typeface="Arial"/>
            </a:endParaRPr>
          </a:p>
        </p:txBody>
      </p:sp>
      <p:sp>
        <p:nvSpPr>
          <p:cNvPr id="467" name="CustomShape 2"/>
          <p:cNvSpPr/>
          <p:nvPr/>
        </p:nvSpPr>
        <p:spPr>
          <a:xfrm>
            <a:off x="2326032" y="898186"/>
            <a:ext cx="7855200" cy="115164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nSpc>
                <a:spcPct val="100000"/>
              </a:lnSpc>
              <a:spcBef>
                <a:spcPts val="320"/>
              </a:spcBef>
              <a:tabLst>
                <a:tab pos="0" algn="l"/>
              </a:tabLst>
            </a:pPr>
            <a:endParaRPr lang="tr-TR" sz="2400" b="0" strike="noStrike" spc="-1">
              <a:latin typeface="Arial"/>
            </a:endParaRPr>
          </a:p>
          <a:p>
            <a:pPr>
              <a:lnSpc>
                <a:spcPct val="100000"/>
              </a:lnSpc>
              <a:spcBef>
                <a:spcPts val="320"/>
              </a:spcBef>
              <a:tabLst>
                <a:tab pos="0" algn="l"/>
              </a:tabLst>
            </a:pPr>
            <a:endParaRPr lang="tr-TR" sz="2400" b="0" strike="noStrike" spc="-1">
              <a:latin typeface="Arial"/>
            </a:endParaRPr>
          </a:p>
        </p:txBody>
      </p:sp>
      <p:sp>
        <p:nvSpPr>
          <p:cNvPr id="468" name="TextShape 3"/>
          <p:cNvSpPr txBox="1"/>
          <p:nvPr/>
        </p:nvSpPr>
        <p:spPr>
          <a:xfrm>
            <a:off x="8150400" y="236520"/>
            <a:ext cx="784800" cy="364680"/>
          </a:xfrm>
          <a:prstGeom prst="rect">
            <a:avLst/>
          </a:prstGeom>
          <a:noFill/>
          <a:ln w="0">
            <a:noFill/>
          </a:ln>
        </p:spPr>
        <p:txBody>
          <a:bodyPr anchor="ctr">
            <a:noAutofit/>
          </a:bodyPr>
          <a:lstStyle/>
          <a:p>
            <a:pPr>
              <a:lnSpc>
                <a:spcPct val="100000"/>
              </a:lnSpc>
            </a:pPr>
            <a:fld id="{0AF1D85B-D056-4547-8141-A901F4DEDDA1}" type="slidenum">
              <a:rPr lang="tr-TR" sz="1400" b="0" strike="noStrike" spc="-1">
                <a:solidFill>
                  <a:srgbClr val="A79D99"/>
                </a:solidFill>
                <a:latin typeface="Calibri"/>
              </a:rPr>
              <a:t>50</a:t>
            </a:fld>
            <a:endParaRPr lang="tr-TR" sz="1400" b="0" strike="noStrike" spc="-1">
              <a:latin typeface="Times New Roman"/>
            </a:endParaRPr>
          </a:p>
        </p:txBody>
      </p:sp>
      <p:sp>
        <p:nvSpPr>
          <p:cNvPr id="3" name="Dikdörtgen 2"/>
          <p:cNvSpPr/>
          <p:nvPr/>
        </p:nvSpPr>
        <p:spPr>
          <a:xfrm>
            <a:off x="1458717" y="898186"/>
            <a:ext cx="7411916" cy="5447389"/>
          </a:xfrm>
          <a:prstGeom prst="rect">
            <a:avLst/>
          </a:prstGeom>
        </p:spPr>
        <p:txBody>
          <a:bodyPr wrap="square">
            <a:spAutoFit/>
          </a:bodyPr>
          <a:lstStyle/>
          <a:p>
            <a:pPr algn="just">
              <a:spcAft>
                <a:spcPts val="750"/>
              </a:spcAft>
            </a:pPr>
            <a:r>
              <a:rPr lang="tr-TR" b="1" dirty="0">
                <a:solidFill>
                  <a:srgbClr val="333333"/>
                </a:solidFill>
                <a:latin typeface="Times New Roman" panose="02020603050405020304" pitchFamily="18" charset="0"/>
                <a:ea typeface="Times New Roman" panose="02020603050405020304" pitchFamily="18" charset="0"/>
              </a:rPr>
              <a:t>              </a:t>
            </a:r>
            <a:r>
              <a:rPr lang="tr-TR" sz="1600" b="1" dirty="0">
                <a:solidFill>
                  <a:srgbClr val="FF0000"/>
                </a:solidFill>
                <a:latin typeface="Times New Roman" panose="02020603050405020304" pitchFamily="18" charset="0"/>
                <a:ea typeface="Times New Roman" panose="02020603050405020304" pitchFamily="18" charset="0"/>
              </a:rPr>
              <a:t>YEREL YÖNETİMLER ŞUBE MÜDÜRLÜĞÜNÜN GÖREVLERİ</a:t>
            </a:r>
            <a:endParaRPr lang="tr-TR" sz="1600" dirty="0">
              <a:solidFill>
                <a:srgbClr val="FF0000"/>
              </a:solidFill>
              <a:latin typeface="Times New Roman" panose="02020603050405020304" pitchFamily="18" charset="0"/>
              <a:ea typeface="Times New Roman" panose="02020603050405020304" pitchFamily="18" charset="0"/>
            </a:endParaRPr>
          </a:p>
          <a:p>
            <a:pPr indent="449580" algn="just">
              <a:lnSpc>
                <a:spcPct val="107000"/>
              </a:lnSpc>
              <a:spcAft>
                <a:spcPts val="750"/>
              </a:spcAft>
            </a:pPr>
            <a:r>
              <a:rPr lang="tr-TR" sz="16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YEREL YÖNETİMLER GENEL MÜDÜRLÜĞÜ, 10.07.2018 TARİH VE 30474 SAYILI RESMİ GAZETEDE YAYIMLANAN 1 NUMARALI CUMHURBAŞKANLIĞI TEŞKİLATI HAKKINDA CUMHURBAŞKANLIĞI KARARNAMESİ İLE ÇEVRE, ŞEHİRCİLİK VE İKLİM DEĞİŞİKLİĞİ BAKANLIĞI BÜNYESİNDE KURULMUŞTUR.</a:t>
            </a:r>
          </a:p>
          <a:p>
            <a:pPr marL="285750" indent="-285750" algn="just">
              <a:lnSpc>
                <a:spcPct val="107000"/>
              </a:lnSpc>
              <a:spcAft>
                <a:spcPts val="750"/>
              </a:spcAft>
              <a:buFont typeface="Wingdings" panose="05000000000000000000" pitchFamily="2" charset="2"/>
              <a:buChar char="ü"/>
            </a:pPr>
            <a:r>
              <a:rPr lang="tr-TR" sz="16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BELEDİYELER VE BAĞLI KURULUŞLARI İLE BELEDİYELERİN ÜYESİ OLDUĞU MAHALLİ İDARE BİRLİKLERİYLE İLGİLİ VALİLİĞE GÖNDERİLEN HER TÜRLÜ KARAR VE TALEPLER İLE İLGİLİ İŞ VE İŞLEMLERİ YÜRÜTMEK,</a:t>
            </a:r>
            <a:endParaRPr lang="tr-TR" sz="1600" b="1" dirty="0">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7000"/>
              </a:lnSpc>
              <a:spcAft>
                <a:spcPts val="750"/>
              </a:spcAft>
              <a:buFont typeface="Wingdings" panose="05000000000000000000" pitchFamily="2" charset="2"/>
              <a:buChar char="ü"/>
            </a:pPr>
            <a:r>
              <a:rPr lang="tr-TR" sz="16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BELEDİYELER VE BAĞLI KURULUŞLARI İLE BELEDİYELERİN ÜYESİ OLDUĞU MAHALLİ İDARE BİRLİKLERİNİN HUKUKİ KONULARDAKİ GÖRÜŞ TALEPLERİNİ CEVAPLAMAK, BAKANLIK GÖRÜŞÜ OLUŞTURULMASI GEREKENLERİ BAKANLIĞA İLETMEK,</a:t>
            </a:r>
            <a:endParaRPr lang="tr-TR" sz="1600" b="1" dirty="0">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7000"/>
              </a:lnSpc>
              <a:spcAft>
                <a:spcPts val="750"/>
              </a:spcAft>
              <a:buFont typeface="Wingdings" panose="05000000000000000000" pitchFamily="2" charset="2"/>
              <a:buChar char="ü"/>
            </a:pPr>
            <a:r>
              <a:rPr lang="tr-TR" sz="16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BELEDİYELER VE BAĞLI KURULUŞLARI İLE BELEDİYELERİN ÜYESİ OLDUĞU MAHALLİ İDARE BİRLİKLERİNİN GELİŞTİRİLMESİ AMACIYLA ARAŞTIRMALAR YAPMAK, İSTATİSTİKİ BİLGİLERİ TOPLAMAK, DEĞERLENDİREREK BAKANLIĞA İLETMEK,</a:t>
            </a:r>
            <a:endParaRPr lang="tr-TR" sz="1600" b="1"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750"/>
              </a:spcAft>
            </a:pPr>
            <a:r>
              <a:rPr lang="tr-TR" sz="16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BU KAPSAMDA İLİMİZ KELKİT İLÇESİ YEŞİLOVA KÖYÜ VE KAŞ KÖYÜ KELKİT BELEDİYESİNE, MERKEZ YİTİRMEZ KÖYÜ BAHÇELİ BELDESİNE VE PİRAHMET KÖYÜ DE TEKKE BELDESİNE MAHALLE OLARAK BAĞLANMIŞTIR. </a:t>
            </a:r>
            <a:endParaRPr lang="tr-TR" sz="1500" b="1"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7000"/>
              </a:lnSpc>
              <a:spcAft>
                <a:spcPts val="750"/>
              </a:spcAft>
              <a:buFont typeface="Wingdings" panose="05000000000000000000" pitchFamily="2" charset="2"/>
              <a:buChar char="ü"/>
            </a:pPr>
            <a:endParaRPr lang="tr-TR" sz="1500" b="1" dirty="0">
              <a:latin typeface="Calibri" panose="020F0502020204030204" pitchFamily="34" charset="0"/>
              <a:ea typeface="Times New Roman" panose="02020603050405020304" pitchFamily="18" charset="0"/>
              <a:cs typeface="Calibri" panose="020F0502020204030204" pitchFamily="34" charset="0"/>
            </a:endParaRPr>
          </a:p>
        </p:txBody>
      </p:sp>
      <p:pic>
        <p:nvPicPr>
          <p:cNvPr id="8" name="Resim 7">
            <a:extLst>
              <a:ext uri="{FF2B5EF4-FFF2-40B4-BE49-F238E27FC236}">
                <a16:creationId xmlns:a16="http://schemas.microsoft.com/office/drawing/2014/main" id="{8B5B7A21-067F-4B6F-ADFC-F21E4D18810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1575234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extShape 1"/>
          <p:cNvSpPr txBox="1"/>
          <p:nvPr/>
        </p:nvSpPr>
        <p:spPr>
          <a:xfrm>
            <a:off x="1208340" y="1014984"/>
            <a:ext cx="7238520" cy="1216152"/>
          </a:xfrm>
          <a:prstGeom prst="rect">
            <a:avLst/>
          </a:prstGeom>
          <a:noFill/>
          <a:ln w="0">
            <a:noFill/>
          </a:ln>
        </p:spPr>
        <p:txBody>
          <a:bodyPr anchor="b">
            <a:noAutofit/>
          </a:bodyPr>
          <a:lstStyle/>
          <a:p>
            <a:pPr algn="ctr">
              <a:lnSpc>
                <a:spcPct val="100000"/>
              </a:lnSpc>
            </a:pPr>
            <a:r>
              <a:rPr lang="tr-TR" sz="3200" b="1" strike="noStrike" spc="-1" dirty="0">
                <a:solidFill>
                  <a:srgbClr val="000000"/>
                </a:solidFill>
                <a:latin typeface="Calibri"/>
              </a:rPr>
              <a:t>MİLLİ EMLAK MÜDÜRLÜĞÜ</a:t>
            </a:r>
            <a:br>
              <a:rPr sz="3200" dirty="0"/>
            </a:br>
            <a:endParaRPr lang="tr-TR" sz="3200" b="0" strike="noStrike" spc="-1" dirty="0">
              <a:solidFill>
                <a:srgbClr val="4D5B6B"/>
              </a:solidFill>
              <a:latin typeface="Calibri"/>
            </a:endParaRPr>
          </a:p>
        </p:txBody>
      </p:sp>
      <p:sp>
        <p:nvSpPr>
          <p:cNvPr id="472" name="TextShape 2"/>
          <p:cNvSpPr txBox="1"/>
          <p:nvPr/>
        </p:nvSpPr>
        <p:spPr>
          <a:xfrm>
            <a:off x="8686800" y="5740560"/>
            <a:ext cx="380520" cy="364680"/>
          </a:xfrm>
          <a:prstGeom prst="rect">
            <a:avLst/>
          </a:prstGeom>
          <a:noFill/>
          <a:ln w="0">
            <a:noFill/>
          </a:ln>
        </p:spPr>
        <p:txBody>
          <a:bodyPr anchor="ctr">
            <a:noAutofit/>
          </a:bodyPr>
          <a:lstStyle/>
          <a:p>
            <a:pPr>
              <a:lnSpc>
                <a:spcPct val="100000"/>
              </a:lnSpc>
            </a:pPr>
            <a:endParaRPr lang="tr-TR" sz="1200" b="0" strike="noStrike" spc="-1" dirty="0">
              <a:latin typeface="Times New Roman"/>
            </a:endParaRPr>
          </a:p>
        </p:txBody>
      </p:sp>
      <p:pic>
        <p:nvPicPr>
          <p:cNvPr id="473" name="Resim 2_2"/>
          <p:cNvPicPr/>
          <p:nvPr/>
        </p:nvPicPr>
        <p:blipFill>
          <a:blip r:embed="rId2"/>
          <a:stretch/>
        </p:blipFill>
        <p:spPr>
          <a:xfrm>
            <a:off x="2912184" y="1908900"/>
            <a:ext cx="4032000" cy="4014000"/>
          </a:xfrm>
          <a:prstGeom prst="rect">
            <a:avLst/>
          </a:prstGeom>
          <a:ln w="0">
            <a:noFill/>
          </a:ln>
        </p:spPr>
      </p:pic>
      <p:pic>
        <p:nvPicPr>
          <p:cNvPr id="474" name="Resim 6_6"/>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6" name="TextShape 1">
            <a:extLst>
              <a:ext uri="{FF2B5EF4-FFF2-40B4-BE49-F238E27FC236}">
                <a16:creationId xmlns:a16="http://schemas.microsoft.com/office/drawing/2014/main" id="{630C6B3C-E24A-4F0A-9FBD-C3703C12B2A1}"/>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51</a:t>
            </a:fld>
            <a:endParaRPr lang="tr-TR" sz="1400" b="0" strike="noStrike" spc="-1" dirty="0">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CustomShape 1"/>
          <p:cNvSpPr/>
          <p:nvPr/>
        </p:nvSpPr>
        <p:spPr>
          <a:xfrm>
            <a:off x="975060" y="1435694"/>
            <a:ext cx="7834680" cy="5114575"/>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marL="285840" indent="-285480" algn="just">
              <a:lnSpc>
                <a:spcPct val="100000"/>
              </a:lnSpc>
              <a:spcBef>
                <a:spcPts val="360"/>
              </a:spcBef>
              <a:buClr>
                <a:srgbClr val="C00000"/>
              </a:buClr>
              <a:buFont typeface="Wingdings" charset="2"/>
              <a:buChar char=""/>
            </a:pPr>
            <a:r>
              <a:rPr lang="tr-TR" sz="1800" b="1" u="sng" strike="noStrike" spc="-1" dirty="0">
                <a:solidFill>
                  <a:srgbClr val="C00000"/>
                </a:solidFill>
                <a:uFillTx/>
                <a:latin typeface="Calibri"/>
              </a:rPr>
              <a:t>MİLLİ EMLAK MEVZUATI KAPSAMINDA  YAPILAN ÇALIŞMALAR</a:t>
            </a:r>
            <a:endParaRPr lang="tr-TR" sz="1800" b="0" strike="noStrike" spc="-1" dirty="0">
              <a:latin typeface="Arial"/>
            </a:endParaRPr>
          </a:p>
          <a:p>
            <a:pPr algn="just">
              <a:lnSpc>
                <a:spcPct val="100000"/>
              </a:lnSpc>
              <a:spcBef>
                <a:spcPts val="360"/>
              </a:spcBef>
              <a:tabLst>
                <a:tab pos="0" algn="l"/>
              </a:tabLst>
            </a:pPr>
            <a:endParaRPr lang="tr-TR" sz="1800" b="0" strike="noStrike" spc="-1" dirty="0">
              <a:latin typeface="Arial"/>
            </a:endParaRPr>
          </a:p>
          <a:p>
            <a:pPr marL="285840" indent="-285480" algn="just">
              <a:lnSpc>
                <a:spcPct val="100000"/>
              </a:lnSpc>
              <a:spcBef>
                <a:spcPts val="360"/>
              </a:spcBef>
              <a:buClr>
                <a:srgbClr val="000000"/>
              </a:buClr>
              <a:buFont typeface="Arial"/>
              <a:buChar char="•"/>
              <a:tabLst>
                <a:tab pos="0" algn="l"/>
              </a:tabLst>
            </a:pPr>
            <a:r>
              <a:rPr lang="tr-TR" sz="1600" b="1" spc="-1" dirty="0">
                <a:solidFill>
                  <a:srgbClr val="000000"/>
                </a:solidFill>
                <a:latin typeface="Calibri"/>
              </a:rPr>
              <a:t>İLİMİZ YAYLADERE, SÖĞÜTAĞIL, KALETAŞ KÖYLERİNDE HES PROJESİ KAPSAMINDA 19 ADET TAŞINMAZIN İFTİFAK HAKKI KURULMUŞTUR.</a:t>
            </a:r>
          </a:p>
          <a:p>
            <a:pPr marL="285840" indent="-285480" algn="just">
              <a:lnSpc>
                <a:spcPct val="100000"/>
              </a:lnSpc>
              <a:spcBef>
                <a:spcPts val="360"/>
              </a:spcBef>
              <a:buClr>
                <a:srgbClr val="000000"/>
              </a:buClr>
              <a:buFont typeface="Arial"/>
              <a:buChar char="•"/>
              <a:tabLst>
                <a:tab pos="0" algn="l"/>
              </a:tabLst>
            </a:pPr>
            <a:r>
              <a:rPr lang="tr-TR" sz="1600" b="1" spc="-1" dirty="0">
                <a:solidFill>
                  <a:srgbClr val="000000"/>
                </a:solidFill>
                <a:latin typeface="Calibri"/>
              </a:rPr>
              <a:t>İLİMİZDE AKTUTAN, PİRAHMET, KARAMUSTAFA, GÖZELER, GÖKDERE, GÜNGÖREN, DUMANLI, YİTİRMEZ, İKİSU, KAZANTAŞ, SÖĞÜTAĞIL, MESCİTLİ, KARŞIYAKA, KIZILCA, DÜĞÜNYAZI, CANCA MAHALLESİ, YEŞİLDERE, ARSLANCA, KALETAŞ, YAYDEMİR, DUYMADIK, ÇAMLIKÖY, AKOCAK KÖYLERİMİZDE 2/B ÇALIŞMALARI DEVAM ETMEKTEDİR.</a:t>
            </a:r>
          </a:p>
          <a:p>
            <a:pPr marL="285840" indent="-285480" algn="just">
              <a:lnSpc>
                <a:spcPct val="100000"/>
              </a:lnSpc>
              <a:spcBef>
                <a:spcPts val="360"/>
              </a:spcBef>
              <a:buClr>
                <a:srgbClr val="000000"/>
              </a:buClr>
              <a:buFont typeface="Arial"/>
              <a:buChar char="•"/>
              <a:tabLst>
                <a:tab pos="0" algn="l"/>
              </a:tabLst>
            </a:pPr>
            <a:r>
              <a:rPr lang="tr-TR" sz="1600" b="1" spc="-1" dirty="0">
                <a:solidFill>
                  <a:srgbClr val="000000"/>
                </a:solidFill>
                <a:latin typeface="Calibri"/>
              </a:rPr>
              <a:t>İLİMİZDE VE İLÇELERİMİZDE İMAR BARIŞI, 6831 SAYILI ORMAN KANUNU’NUN 2/B MADDESİ UYARINCA ARAZİ SATIŞ İŞLEMLERİMİZ DEVAM ETMEKTEDİR.</a:t>
            </a:r>
          </a:p>
          <a:p>
            <a:pPr marL="285840" indent="-285480" algn="just">
              <a:lnSpc>
                <a:spcPct val="100000"/>
              </a:lnSpc>
              <a:spcBef>
                <a:spcPts val="360"/>
              </a:spcBef>
              <a:buClr>
                <a:srgbClr val="000000"/>
              </a:buClr>
              <a:buFont typeface="Arial"/>
              <a:buChar char="•"/>
              <a:tabLst>
                <a:tab pos="0" algn="l"/>
              </a:tabLst>
            </a:pPr>
            <a:r>
              <a:rPr lang="tr-TR" sz="1600" b="1" spc="-1" dirty="0">
                <a:solidFill>
                  <a:srgbClr val="000000"/>
                </a:solidFill>
                <a:latin typeface="Calibri"/>
              </a:rPr>
              <a:t>İLİMİZ VE MERKEZ İLÇELERİNDE TAHSİS, İDARİ YOLDAN TESCİL ve ECRİMİSİL İŞ VE İŞLEMLERİ YAPILMAKTA VE DEVAM ETMEKTEDİR.</a:t>
            </a:r>
          </a:p>
          <a:p>
            <a:pPr marL="285840" indent="-285480" algn="just">
              <a:lnSpc>
                <a:spcPct val="100000"/>
              </a:lnSpc>
              <a:spcBef>
                <a:spcPts val="320"/>
              </a:spcBef>
              <a:buClr>
                <a:srgbClr val="000000"/>
              </a:buClr>
              <a:buFont typeface="Arial"/>
              <a:buChar char="•"/>
              <a:tabLst>
                <a:tab pos="0" algn="l"/>
              </a:tabLst>
            </a:pPr>
            <a:r>
              <a:rPr lang="tr-TR" sz="1600" b="1" spc="-1" dirty="0">
                <a:solidFill>
                  <a:srgbClr val="000000"/>
                </a:solidFill>
                <a:latin typeface="Calibri"/>
              </a:rPr>
              <a:t>İLİMİZ MERKEZ KÖYLERİNDE 34 ADET TAŞINMAZA BAZ İSTASYONU KİRALAMASI YAPILMIŞ VE KİRALAMA SÜRECİNE İLİŞKİN İŞLEMLER DEVAM ETMEKTEDİR.</a:t>
            </a:r>
            <a:endParaRPr lang="tr-TR" sz="1600" spc="-1" dirty="0"/>
          </a:p>
          <a:p>
            <a:pPr marL="285840" indent="-285480" algn="just">
              <a:lnSpc>
                <a:spcPct val="100000"/>
              </a:lnSpc>
              <a:spcBef>
                <a:spcPts val="320"/>
              </a:spcBef>
              <a:buClr>
                <a:srgbClr val="000000"/>
              </a:buClr>
              <a:buFont typeface="Arial"/>
              <a:buChar char="•"/>
              <a:tabLst>
                <a:tab pos="0" algn="l"/>
              </a:tabLst>
            </a:pPr>
            <a:r>
              <a:rPr lang="tr-TR" sz="1600" b="1" spc="-1" dirty="0">
                <a:solidFill>
                  <a:srgbClr val="000000"/>
                </a:solidFill>
                <a:latin typeface="Calibri"/>
              </a:rPr>
              <a:t>VATANDAŞLARDAN ALINAN SATIN ALMA VE KİRALAMA TALEBİ DİLEKÇELERİ İŞLEME ALINARAK, İŞLEMLERİ TAMAMLANANLARIN İHALELERİ YAPILMAKTADIR.</a:t>
            </a:r>
            <a:endParaRPr lang="tr-TR" sz="16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p:txBody>
      </p:sp>
      <p:sp>
        <p:nvSpPr>
          <p:cNvPr id="476" name="CustomShape 2"/>
          <p:cNvSpPr/>
          <p:nvPr/>
        </p:nvSpPr>
        <p:spPr>
          <a:xfrm>
            <a:off x="964800" y="5085360"/>
            <a:ext cx="7855200" cy="115164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nSpc>
                <a:spcPct val="100000"/>
              </a:lnSpc>
              <a:spcBef>
                <a:spcPts val="320"/>
              </a:spcBef>
              <a:tabLst>
                <a:tab pos="0" algn="l"/>
              </a:tabLst>
            </a:pPr>
            <a:endParaRPr lang="tr-TR" sz="2400" b="0" strike="noStrike" spc="-1">
              <a:latin typeface="Arial"/>
            </a:endParaRPr>
          </a:p>
          <a:p>
            <a:pPr>
              <a:lnSpc>
                <a:spcPct val="100000"/>
              </a:lnSpc>
              <a:spcBef>
                <a:spcPts val="320"/>
              </a:spcBef>
              <a:tabLst>
                <a:tab pos="0" algn="l"/>
              </a:tabLst>
            </a:pPr>
            <a:endParaRPr lang="tr-TR" sz="2400" b="0" strike="noStrike" spc="-1">
              <a:latin typeface="Arial"/>
            </a:endParaRPr>
          </a:p>
        </p:txBody>
      </p:sp>
      <p:sp>
        <p:nvSpPr>
          <p:cNvPr id="477" name="TextShape 3"/>
          <p:cNvSpPr txBox="1"/>
          <p:nvPr/>
        </p:nvSpPr>
        <p:spPr>
          <a:xfrm>
            <a:off x="8150400" y="236520"/>
            <a:ext cx="784800" cy="364680"/>
          </a:xfrm>
          <a:prstGeom prst="rect">
            <a:avLst/>
          </a:prstGeom>
          <a:noFill/>
          <a:ln w="0">
            <a:noFill/>
          </a:ln>
        </p:spPr>
        <p:txBody>
          <a:bodyPr anchor="ctr">
            <a:noAutofit/>
          </a:bodyPr>
          <a:lstStyle/>
          <a:p>
            <a:pPr>
              <a:lnSpc>
                <a:spcPct val="100000"/>
              </a:lnSpc>
            </a:pPr>
            <a:fld id="{EA9A5F43-517E-4746-B78D-D0F1981E6CC7}" type="slidenum">
              <a:rPr lang="tr-TR" sz="1400" b="0" strike="noStrike" spc="-1">
                <a:solidFill>
                  <a:srgbClr val="A79D99"/>
                </a:solidFill>
                <a:latin typeface="Calibri"/>
              </a:rPr>
              <a:t>52</a:t>
            </a:fld>
            <a:endParaRPr lang="tr-TR" sz="1400" b="0" strike="noStrike" spc="-1">
              <a:latin typeface="Times New Roman"/>
            </a:endParaRPr>
          </a:p>
        </p:txBody>
      </p:sp>
      <p:pic>
        <p:nvPicPr>
          <p:cNvPr id="478" name="Resim 8_1"/>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979560" y="1268640"/>
            <a:ext cx="7834680" cy="532836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marL="285840" indent="-285480" algn="just">
              <a:lnSpc>
                <a:spcPct val="100000"/>
              </a:lnSpc>
              <a:spcBef>
                <a:spcPts val="360"/>
              </a:spcBef>
              <a:buClr>
                <a:srgbClr val="C00000"/>
              </a:buClr>
              <a:buFont typeface="Wingdings" charset="2"/>
              <a:buChar char=""/>
            </a:pPr>
            <a:r>
              <a:rPr lang="tr-TR" sz="1800" b="1" u="sng" strike="noStrike" spc="-1" dirty="0">
                <a:solidFill>
                  <a:srgbClr val="C00000"/>
                </a:solidFill>
                <a:uFillTx/>
                <a:latin typeface="Calibri"/>
              </a:rPr>
              <a:t>2025 YILI İTİBARİYLE MERKEZ VE İLÇE MİLLİ EMLAK GELİRLERİ</a:t>
            </a:r>
            <a:endParaRPr lang="tr-TR" sz="1800" b="0" strike="noStrike" spc="-1" dirty="0">
              <a:latin typeface="Arial"/>
            </a:endParaRPr>
          </a:p>
          <a:p>
            <a:pPr algn="just">
              <a:lnSpc>
                <a:spcPct val="100000"/>
              </a:lnSpc>
              <a:spcBef>
                <a:spcPts val="36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p:txBody>
      </p:sp>
      <p:sp>
        <p:nvSpPr>
          <p:cNvPr id="484" name="CustomShape 2"/>
          <p:cNvSpPr/>
          <p:nvPr/>
        </p:nvSpPr>
        <p:spPr>
          <a:xfrm>
            <a:off x="964800" y="5085360"/>
            <a:ext cx="7855200" cy="115164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nSpc>
                <a:spcPct val="100000"/>
              </a:lnSpc>
              <a:spcBef>
                <a:spcPts val="320"/>
              </a:spcBef>
              <a:tabLst>
                <a:tab pos="0" algn="l"/>
              </a:tabLst>
            </a:pPr>
            <a:endParaRPr lang="tr-TR" sz="2400" b="0" strike="noStrike" spc="-1">
              <a:latin typeface="Arial"/>
            </a:endParaRPr>
          </a:p>
          <a:p>
            <a:pPr>
              <a:lnSpc>
                <a:spcPct val="100000"/>
              </a:lnSpc>
              <a:spcBef>
                <a:spcPts val="320"/>
              </a:spcBef>
              <a:tabLst>
                <a:tab pos="0" algn="l"/>
              </a:tabLst>
            </a:pPr>
            <a:endParaRPr lang="tr-TR" sz="2400" b="0" strike="noStrike" spc="-1">
              <a:latin typeface="Arial"/>
            </a:endParaRPr>
          </a:p>
        </p:txBody>
      </p:sp>
      <p:sp>
        <p:nvSpPr>
          <p:cNvPr id="485" name="TextShape 3"/>
          <p:cNvSpPr txBox="1"/>
          <p:nvPr/>
        </p:nvSpPr>
        <p:spPr>
          <a:xfrm>
            <a:off x="8150400" y="236520"/>
            <a:ext cx="784800" cy="364680"/>
          </a:xfrm>
          <a:prstGeom prst="rect">
            <a:avLst/>
          </a:prstGeom>
          <a:noFill/>
          <a:ln w="0">
            <a:noFill/>
          </a:ln>
        </p:spPr>
        <p:txBody>
          <a:bodyPr anchor="ctr">
            <a:noAutofit/>
          </a:bodyPr>
          <a:lstStyle/>
          <a:p>
            <a:pPr>
              <a:lnSpc>
                <a:spcPct val="100000"/>
              </a:lnSpc>
            </a:pPr>
            <a:fld id="{554F9D5D-92F2-4C78-BA6B-C54DE53D199C}" type="slidenum">
              <a:rPr lang="tr-TR" sz="1400" b="0" strike="noStrike" spc="-1">
                <a:solidFill>
                  <a:srgbClr val="A79D99"/>
                </a:solidFill>
                <a:latin typeface="Calibri"/>
              </a:rPr>
              <a:t>53</a:t>
            </a:fld>
            <a:endParaRPr lang="tr-TR" sz="1400" b="0" strike="noStrike" spc="-1">
              <a:latin typeface="Times New Roman"/>
            </a:endParaRPr>
          </a:p>
        </p:txBody>
      </p:sp>
      <p:graphicFrame>
        <p:nvGraphicFramePr>
          <p:cNvPr id="486" name="Table 4"/>
          <p:cNvGraphicFramePr/>
          <p:nvPr>
            <p:extLst>
              <p:ext uri="{D42A27DB-BD31-4B8C-83A1-F6EECF244321}">
                <p14:modId xmlns:p14="http://schemas.microsoft.com/office/powerpoint/2010/main" val="4237288289"/>
              </p:ext>
            </p:extLst>
          </p:nvPr>
        </p:nvGraphicFramePr>
        <p:xfrm>
          <a:off x="1187640" y="1985400"/>
          <a:ext cx="6840360" cy="3895200"/>
        </p:xfrm>
        <a:graphic>
          <a:graphicData uri="http://schemas.openxmlformats.org/drawingml/2006/table">
            <a:tbl>
              <a:tblPr/>
              <a:tblGrid>
                <a:gridCol w="3731760">
                  <a:extLst>
                    <a:ext uri="{9D8B030D-6E8A-4147-A177-3AD203B41FA5}">
                      <a16:colId xmlns:a16="http://schemas.microsoft.com/office/drawing/2014/main" val="20000"/>
                    </a:ext>
                  </a:extLst>
                </a:gridCol>
                <a:gridCol w="3108600">
                  <a:extLst>
                    <a:ext uri="{9D8B030D-6E8A-4147-A177-3AD203B41FA5}">
                      <a16:colId xmlns:a16="http://schemas.microsoft.com/office/drawing/2014/main" val="20001"/>
                    </a:ext>
                  </a:extLst>
                </a:gridCol>
              </a:tblGrid>
              <a:tr h="492120">
                <a:tc rowSpan="2">
                  <a:txBody>
                    <a:bodyPr/>
                    <a:lstStyle/>
                    <a:p>
                      <a:pPr algn="ctr">
                        <a:lnSpc>
                          <a:spcPct val="100000"/>
                        </a:lnSpc>
                      </a:pPr>
                      <a:r>
                        <a:rPr lang="tr-TR" sz="1500" b="1" strike="noStrike" spc="-1" dirty="0">
                          <a:solidFill>
                            <a:srgbClr val="FFFFFF"/>
                          </a:solidFill>
                          <a:latin typeface="Calibri"/>
                        </a:rPr>
                        <a:t>GELİRİN ÇEŞİDİ (MERKEZ ve İLÇE )</a:t>
                      </a:r>
                      <a:endParaRPr lang="tr-TR" sz="1500" b="0" strike="noStrike" spc="-1" dirty="0">
                        <a:latin typeface="Times New Roman"/>
                      </a:endParaRPr>
                    </a:p>
                  </a:txBody>
                  <a:tcPr marL="44280" marR="44280">
                    <a:lnL w="12240">
                      <a:solidFill>
                        <a:srgbClr val="FFFFFF"/>
                      </a:solidFill>
                    </a:lnL>
                    <a:lnR w="12240">
                      <a:solidFill>
                        <a:srgbClr val="FFFFFF"/>
                      </a:solidFill>
                    </a:lnR>
                    <a:lnT w="12240">
                      <a:solidFill>
                        <a:srgbClr val="FFFFFF"/>
                      </a:solidFill>
                    </a:lnT>
                    <a:lnB w="38160">
                      <a:solidFill>
                        <a:srgbClr val="FFFFFF"/>
                      </a:solidFill>
                    </a:lnB>
                    <a:solidFill>
                      <a:schemeClr val="accent1">
                        <a:lumMod val="60000"/>
                        <a:lumOff val="40000"/>
                      </a:schemeClr>
                    </a:solidFill>
                  </a:tcPr>
                </a:tc>
                <a:tc>
                  <a:txBody>
                    <a:bodyPr/>
                    <a:lstStyle/>
                    <a:p>
                      <a:pPr algn="ctr">
                        <a:lnSpc>
                          <a:spcPct val="100000"/>
                        </a:lnSpc>
                      </a:pPr>
                      <a:r>
                        <a:rPr lang="tr-TR" sz="1500" b="1" strike="noStrike" spc="-1" dirty="0">
                          <a:solidFill>
                            <a:srgbClr val="FFFFFF"/>
                          </a:solidFill>
                          <a:latin typeface="Calibri"/>
                        </a:rPr>
                        <a:t>MİKTARI (TL)</a:t>
                      </a:r>
                      <a:endParaRPr lang="tr-TR" sz="1500" b="0" strike="noStrike" spc="-1" dirty="0">
                        <a:latin typeface="Times New Roman"/>
                      </a:endParaRPr>
                    </a:p>
                  </a:txBody>
                  <a:tcPr marL="44280" marR="44280">
                    <a:lnL w="12240">
                      <a:solidFill>
                        <a:srgbClr val="FFFFFF"/>
                      </a:solidFill>
                    </a:lnL>
                    <a:lnR w="12240">
                      <a:solidFill>
                        <a:srgbClr val="FFFFFF"/>
                      </a:solidFill>
                    </a:lnR>
                    <a:lnT w="12240">
                      <a:solidFill>
                        <a:srgbClr val="FFFFFF"/>
                      </a:solidFill>
                    </a:lnT>
                    <a:lnB w="38160">
                      <a:solidFill>
                        <a:srgbClr val="FFFFFF"/>
                      </a:solidFill>
                    </a:lnB>
                    <a:solidFill>
                      <a:schemeClr val="accent1">
                        <a:lumMod val="60000"/>
                        <a:lumOff val="40000"/>
                      </a:schemeClr>
                    </a:solidFill>
                  </a:tcPr>
                </a:tc>
                <a:extLst>
                  <a:ext uri="{0D108BD9-81ED-4DB2-BD59-A6C34878D82A}">
                    <a16:rowId xmlns:a16="http://schemas.microsoft.com/office/drawing/2014/main" val="10000"/>
                  </a:ext>
                </a:extLst>
              </a:tr>
              <a:tr h="492120">
                <a:tc vMerge="1">
                  <a:txBody>
                    <a:bodyPr/>
                    <a:lstStyle/>
                    <a:p>
                      <a:endParaRPr lang="tr-TR"/>
                    </a:p>
                  </a:txBody>
                  <a:tcPr marL="90000" marR="90000">
                    <a:solidFill>
                      <a:srgbClr val="729FCF"/>
                    </a:solidFill>
                  </a:tcPr>
                </a:tc>
                <a:tc>
                  <a:txBody>
                    <a:bodyPr/>
                    <a:lstStyle/>
                    <a:p>
                      <a:pPr algn="r">
                        <a:lnSpc>
                          <a:spcPct val="100000"/>
                        </a:lnSpc>
                      </a:pPr>
                      <a:r>
                        <a:rPr lang="tr-TR" sz="1500" b="1" strike="noStrike" spc="-1" baseline="0" dirty="0">
                          <a:solidFill>
                            <a:srgbClr val="4D5B6B"/>
                          </a:solidFill>
                          <a:latin typeface="Calibri"/>
                        </a:rPr>
                        <a:t>OCAK 2026</a:t>
                      </a:r>
                      <a:r>
                        <a:rPr lang="tr-TR" sz="1500" b="1" strike="noStrike" spc="-1" dirty="0">
                          <a:solidFill>
                            <a:srgbClr val="4D5B6B"/>
                          </a:solidFill>
                          <a:latin typeface="Calibri"/>
                        </a:rPr>
                        <a:t> İTİBARİYLE</a:t>
                      </a:r>
                      <a:endParaRPr lang="tr-TR" sz="1500" b="0" strike="noStrike" spc="-1" dirty="0">
                        <a:latin typeface="Times New Roman"/>
                      </a:endParaRPr>
                    </a:p>
                  </a:txBody>
                  <a:tcPr marL="44280" marR="4428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D5CC"/>
                    </a:solidFill>
                  </a:tcPr>
                </a:tc>
                <a:extLst>
                  <a:ext uri="{0D108BD9-81ED-4DB2-BD59-A6C34878D82A}">
                    <a16:rowId xmlns:a16="http://schemas.microsoft.com/office/drawing/2014/main" val="10001"/>
                  </a:ext>
                </a:extLst>
              </a:tr>
              <a:tr h="484920">
                <a:tc>
                  <a:txBody>
                    <a:bodyPr/>
                    <a:lstStyle/>
                    <a:p>
                      <a:pPr algn="just">
                        <a:lnSpc>
                          <a:spcPct val="100000"/>
                        </a:lnSpc>
                      </a:pPr>
                      <a:r>
                        <a:rPr lang="tr-TR" sz="1500" b="1" strike="noStrike" spc="-1" dirty="0">
                          <a:solidFill>
                            <a:srgbClr val="FFFFFF"/>
                          </a:solidFill>
                          <a:latin typeface="Calibri"/>
                        </a:rPr>
                        <a:t>TAŞINIR MAL SATIŞ GELİRİ</a:t>
                      </a:r>
                      <a:endParaRPr lang="tr-TR" sz="1500" b="0" strike="noStrike" spc="-1" dirty="0">
                        <a:latin typeface="Times New Roman"/>
                      </a:endParaRPr>
                    </a:p>
                  </a:txBody>
                  <a:tcPr marL="44280" marR="4428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1">
                        <a:lumMod val="60000"/>
                        <a:lumOff val="40000"/>
                      </a:schemeClr>
                    </a:solidFill>
                  </a:tcPr>
                </a:tc>
                <a:tc>
                  <a:txBody>
                    <a:bodyPr/>
                    <a:lstStyle/>
                    <a:p>
                      <a:pPr algn="r">
                        <a:lnSpc>
                          <a:spcPct val="100000"/>
                        </a:lnSpc>
                      </a:pPr>
                      <a:r>
                        <a:rPr lang="tr-TR" sz="1500" b="1" strike="noStrike" spc="-1" dirty="0">
                          <a:solidFill>
                            <a:srgbClr val="4D5B6B"/>
                          </a:solidFill>
                          <a:latin typeface="Calibri"/>
                        </a:rPr>
                        <a:t>1.650,00   TL</a:t>
                      </a:r>
                      <a:endParaRPr lang="tr-TR" sz="1500" b="0" strike="noStrike" spc="-1" dirty="0">
                        <a:latin typeface="Times New Roman"/>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extLst>
                  <a:ext uri="{0D108BD9-81ED-4DB2-BD59-A6C34878D82A}">
                    <a16:rowId xmlns:a16="http://schemas.microsoft.com/office/drawing/2014/main" val="10002"/>
                  </a:ext>
                </a:extLst>
              </a:tr>
              <a:tr h="484920">
                <a:tc>
                  <a:txBody>
                    <a:bodyPr/>
                    <a:lstStyle/>
                    <a:p>
                      <a:pPr algn="just">
                        <a:lnSpc>
                          <a:spcPct val="100000"/>
                        </a:lnSpc>
                      </a:pPr>
                      <a:r>
                        <a:rPr lang="tr-TR" sz="1500" b="1" strike="noStrike" spc="-1" dirty="0">
                          <a:solidFill>
                            <a:srgbClr val="FFFFFF"/>
                          </a:solidFill>
                          <a:latin typeface="Calibri"/>
                        </a:rPr>
                        <a:t>TAŞINMAZ MAL SATIŞ GELİRİ</a:t>
                      </a:r>
                      <a:endParaRPr lang="tr-TR" sz="1500" b="0" strike="noStrike" spc="-1" dirty="0">
                        <a:latin typeface="Times New Roman"/>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r">
                        <a:lnSpc>
                          <a:spcPct val="100000"/>
                        </a:lnSpc>
                      </a:pPr>
                      <a:r>
                        <a:rPr lang="tr-TR" sz="1500" b="1" strike="noStrike" kern="1200" spc="-1" dirty="0">
                          <a:solidFill>
                            <a:srgbClr val="4D5B6B"/>
                          </a:solidFill>
                          <a:latin typeface="Calibri"/>
                          <a:ea typeface="+mn-ea"/>
                          <a:cs typeface="+mn-cs"/>
                        </a:rPr>
                        <a:t>31.860.900,00 TL</a:t>
                      </a: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extLst>
                  <a:ext uri="{0D108BD9-81ED-4DB2-BD59-A6C34878D82A}">
                    <a16:rowId xmlns:a16="http://schemas.microsoft.com/office/drawing/2014/main" val="10003"/>
                  </a:ext>
                </a:extLst>
              </a:tr>
              <a:tr h="484920">
                <a:tc>
                  <a:txBody>
                    <a:bodyPr/>
                    <a:lstStyle/>
                    <a:p>
                      <a:pPr algn="just">
                        <a:lnSpc>
                          <a:spcPct val="100000"/>
                        </a:lnSpc>
                      </a:pPr>
                      <a:r>
                        <a:rPr lang="tr-TR" sz="1500" b="1" strike="noStrike" spc="-1" dirty="0">
                          <a:solidFill>
                            <a:srgbClr val="FFFFFF"/>
                          </a:solidFill>
                          <a:latin typeface="Calibri"/>
                        </a:rPr>
                        <a:t>2/B TAŞINMAZ GELİRLERİ</a:t>
                      </a:r>
                      <a:endParaRPr lang="tr-TR" sz="1500" b="0" strike="noStrike" spc="-1" dirty="0">
                        <a:latin typeface="Times New Roman"/>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r">
                        <a:lnSpc>
                          <a:spcPct val="100000"/>
                        </a:lnSpc>
                      </a:pPr>
                      <a:r>
                        <a:rPr lang="tr-TR" sz="1500" b="1" strike="noStrike" spc="-1" dirty="0">
                          <a:solidFill>
                            <a:srgbClr val="4D5B6B"/>
                          </a:solidFill>
                          <a:latin typeface="Calibri"/>
                        </a:rPr>
                        <a:t> 11.500.000.00 TL</a:t>
                      </a:r>
                      <a:endParaRPr lang="tr-TR" sz="1500" b="0" strike="noStrike" spc="-1" dirty="0">
                        <a:latin typeface="Times New Roman"/>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extLst>
                  <a:ext uri="{0D108BD9-81ED-4DB2-BD59-A6C34878D82A}">
                    <a16:rowId xmlns:a16="http://schemas.microsoft.com/office/drawing/2014/main" val="10004"/>
                  </a:ext>
                </a:extLst>
              </a:tr>
              <a:tr h="484920">
                <a:tc>
                  <a:txBody>
                    <a:bodyPr/>
                    <a:lstStyle/>
                    <a:p>
                      <a:pPr algn="just">
                        <a:lnSpc>
                          <a:spcPct val="100000"/>
                        </a:lnSpc>
                      </a:pPr>
                      <a:r>
                        <a:rPr lang="tr-TR" sz="1500" b="1" strike="noStrike" spc="-1" dirty="0">
                          <a:solidFill>
                            <a:srgbClr val="FFFFFF"/>
                          </a:solidFill>
                          <a:latin typeface="Calibri"/>
                        </a:rPr>
                        <a:t>ECRİMİSİL GELİRLERİ</a:t>
                      </a:r>
                      <a:endParaRPr lang="tr-TR" sz="1500" b="0" strike="noStrike" spc="-1" dirty="0">
                        <a:latin typeface="Times New Roman"/>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r">
                        <a:lnSpc>
                          <a:spcPct val="100000"/>
                        </a:lnSpc>
                      </a:pPr>
                      <a:r>
                        <a:rPr lang="tr-TR" sz="1500" b="1" strike="noStrike" spc="-1" dirty="0">
                          <a:solidFill>
                            <a:srgbClr val="4D5B6B"/>
                          </a:solidFill>
                          <a:latin typeface="Calibri"/>
                        </a:rPr>
                        <a:t>117.000,00</a:t>
                      </a:r>
                      <a:r>
                        <a:rPr lang="tr-TR" sz="1500" b="1" strike="noStrike" spc="-1" baseline="0" dirty="0">
                          <a:solidFill>
                            <a:srgbClr val="4D5B6B"/>
                          </a:solidFill>
                          <a:latin typeface="Calibri"/>
                        </a:rPr>
                        <a:t> </a:t>
                      </a:r>
                      <a:r>
                        <a:rPr lang="tr-TR" sz="1500" b="1" strike="noStrike" spc="-1" dirty="0">
                          <a:solidFill>
                            <a:srgbClr val="4D5B6B"/>
                          </a:solidFill>
                          <a:latin typeface="Calibri"/>
                        </a:rPr>
                        <a:t>TL</a:t>
                      </a:r>
                      <a:endParaRPr lang="tr-TR" sz="1500" b="0" strike="noStrike" spc="-1" dirty="0">
                        <a:latin typeface="Times New Roman"/>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extLst>
                  <a:ext uri="{0D108BD9-81ED-4DB2-BD59-A6C34878D82A}">
                    <a16:rowId xmlns:a16="http://schemas.microsoft.com/office/drawing/2014/main" val="10005"/>
                  </a:ext>
                </a:extLst>
              </a:tr>
              <a:tr h="484920">
                <a:tc>
                  <a:txBody>
                    <a:bodyPr/>
                    <a:lstStyle/>
                    <a:p>
                      <a:pPr algn="just">
                        <a:lnSpc>
                          <a:spcPct val="100000"/>
                        </a:lnSpc>
                      </a:pPr>
                      <a:r>
                        <a:rPr lang="tr-TR" sz="1500" b="1" strike="noStrike" spc="-1" dirty="0">
                          <a:solidFill>
                            <a:srgbClr val="FFFFFF"/>
                          </a:solidFill>
                          <a:latin typeface="Calibri"/>
                        </a:rPr>
                        <a:t>DİĞER GELİRLER</a:t>
                      </a:r>
                      <a:endParaRPr lang="tr-TR" sz="1500" b="0" strike="noStrike" spc="-1" dirty="0">
                        <a:latin typeface="Times New Roman"/>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r">
                        <a:lnSpc>
                          <a:spcPct val="100000"/>
                        </a:lnSpc>
                      </a:pPr>
                      <a:r>
                        <a:rPr lang="tr-TR" sz="1500" b="1" strike="noStrike" spc="-1" dirty="0">
                          <a:solidFill>
                            <a:srgbClr val="4D5B6B"/>
                          </a:solidFill>
                          <a:latin typeface="Calibri"/>
                        </a:rPr>
                        <a:t>0.00 TL</a:t>
                      </a:r>
                      <a:endParaRPr lang="tr-TR" sz="1500" b="0" strike="noStrike" spc="-1" dirty="0">
                        <a:latin typeface="Times New Roman"/>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FEBE7"/>
                    </a:solidFill>
                  </a:tcPr>
                </a:tc>
                <a:extLst>
                  <a:ext uri="{0D108BD9-81ED-4DB2-BD59-A6C34878D82A}">
                    <a16:rowId xmlns:a16="http://schemas.microsoft.com/office/drawing/2014/main" val="10006"/>
                  </a:ext>
                </a:extLst>
              </a:tr>
              <a:tr h="486360">
                <a:tc>
                  <a:txBody>
                    <a:bodyPr/>
                    <a:lstStyle/>
                    <a:p>
                      <a:pPr algn="just">
                        <a:lnSpc>
                          <a:spcPct val="100000"/>
                        </a:lnSpc>
                      </a:pPr>
                      <a:r>
                        <a:rPr lang="tr-TR" sz="1500" b="1" strike="noStrike" spc="-1" dirty="0">
                          <a:solidFill>
                            <a:srgbClr val="FFFFFF"/>
                          </a:solidFill>
                          <a:latin typeface="Calibri"/>
                        </a:rPr>
                        <a:t>TOPLAM</a:t>
                      </a:r>
                      <a:endParaRPr lang="tr-TR" sz="1500" b="0" strike="noStrike" spc="-1" dirty="0">
                        <a:latin typeface="Times New Roman"/>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a:txBody>
                    <a:bodyPr/>
                    <a:lstStyle/>
                    <a:p>
                      <a:pPr algn="r">
                        <a:lnSpc>
                          <a:spcPct val="100000"/>
                        </a:lnSpc>
                      </a:pPr>
                      <a:r>
                        <a:rPr lang="tr-TR" sz="1500" b="1" strike="noStrike" kern="1200" spc="-1" dirty="0">
                          <a:solidFill>
                            <a:srgbClr val="4D5B6B"/>
                          </a:solidFill>
                          <a:latin typeface="Calibri"/>
                          <a:ea typeface="+mn-ea"/>
                          <a:cs typeface="+mn-cs"/>
                        </a:rPr>
                        <a:t>43.479.550,00 TL </a:t>
                      </a: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FD5CC"/>
                    </a:solidFill>
                  </a:tcPr>
                </a:tc>
                <a:extLst>
                  <a:ext uri="{0D108BD9-81ED-4DB2-BD59-A6C34878D82A}">
                    <a16:rowId xmlns:a16="http://schemas.microsoft.com/office/drawing/2014/main" val="10007"/>
                  </a:ext>
                </a:extLst>
              </a:tr>
            </a:tbl>
          </a:graphicData>
        </a:graphic>
      </p:graphicFrame>
      <p:pic>
        <p:nvPicPr>
          <p:cNvPr id="487" name="Resim 8_3"/>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CustomShape 1"/>
          <p:cNvSpPr/>
          <p:nvPr/>
        </p:nvSpPr>
        <p:spPr>
          <a:xfrm>
            <a:off x="1163989" y="1226376"/>
            <a:ext cx="7834680" cy="532836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marL="285840" indent="-285480" algn="just">
              <a:lnSpc>
                <a:spcPct val="100000"/>
              </a:lnSpc>
              <a:spcBef>
                <a:spcPts val="360"/>
              </a:spcBef>
              <a:buClr>
                <a:srgbClr val="C00000"/>
              </a:buClr>
              <a:buFont typeface="Wingdings" charset="2"/>
              <a:buChar char=""/>
            </a:pPr>
            <a:r>
              <a:rPr lang="tr-TR" sz="1800" b="1" u="sng" strike="noStrike" spc="-1" dirty="0">
                <a:solidFill>
                  <a:srgbClr val="C00000"/>
                </a:solidFill>
                <a:uFillTx/>
                <a:latin typeface="Calibri"/>
              </a:rPr>
              <a:t>2026 YILI İTİBARİYLE MERKEZ VE İLÇE MİLLİ EMLAK TAŞINMAZ DAĞILIMI</a:t>
            </a:r>
            <a:endParaRPr lang="tr-TR" sz="1800" b="0" strike="noStrike" spc="-1" dirty="0">
              <a:latin typeface="Arial"/>
            </a:endParaRPr>
          </a:p>
          <a:p>
            <a:pPr algn="just">
              <a:lnSpc>
                <a:spcPct val="100000"/>
              </a:lnSpc>
              <a:spcBef>
                <a:spcPts val="36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a:p>
            <a:pPr>
              <a:lnSpc>
                <a:spcPct val="100000"/>
              </a:lnSpc>
              <a:spcBef>
                <a:spcPts val="320"/>
              </a:spcBef>
              <a:tabLst>
                <a:tab pos="0" algn="l"/>
              </a:tabLst>
            </a:pPr>
            <a:endParaRPr lang="tr-TR" sz="1800" b="0" strike="noStrike" spc="-1" dirty="0">
              <a:latin typeface="Arial"/>
            </a:endParaRPr>
          </a:p>
        </p:txBody>
      </p:sp>
      <p:sp>
        <p:nvSpPr>
          <p:cNvPr id="494" name="CustomShape 2"/>
          <p:cNvSpPr/>
          <p:nvPr/>
        </p:nvSpPr>
        <p:spPr>
          <a:xfrm>
            <a:off x="964800" y="5085360"/>
            <a:ext cx="7855200" cy="115164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nSpc>
                <a:spcPct val="100000"/>
              </a:lnSpc>
              <a:spcBef>
                <a:spcPts val="320"/>
              </a:spcBef>
              <a:tabLst>
                <a:tab pos="0" algn="l"/>
              </a:tabLst>
            </a:pPr>
            <a:endParaRPr lang="tr-TR" sz="2400" b="0" strike="noStrike" spc="-1">
              <a:latin typeface="Arial"/>
            </a:endParaRPr>
          </a:p>
          <a:p>
            <a:pPr>
              <a:lnSpc>
                <a:spcPct val="100000"/>
              </a:lnSpc>
              <a:spcBef>
                <a:spcPts val="320"/>
              </a:spcBef>
              <a:tabLst>
                <a:tab pos="0" algn="l"/>
              </a:tabLst>
            </a:pPr>
            <a:endParaRPr lang="tr-TR" sz="2400" b="0" strike="noStrike" spc="-1">
              <a:latin typeface="Arial"/>
            </a:endParaRPr>
          </a:p>
        </p:txBody>
      </p:sp>
      <p:sp>
        <p:nvSpPr>
          <p:cNvPr id="495" name="TextShape 3"/>
          <p:cNvSpPr txBox="1"/>
          <p:nvPr/>
        </p:nvSpPr>
        <p:spPr>
          <a:xfrm>
            <a:off x="8150400" y="236520"/>
            <a:ext cx="784800" cy="364680"/>
          </a:xfrm>
          <a:prstGeom prst="rect">
            <a:avLst/>
          </a:prstGeom>
          <a:noFill/>
          <a:ln w="0">
            <a:noFill/>
          </a:ln>
        </p:spPr>
        <p:txBody>
          <a:bodyPr anchor="ctr">
            <a:noAutofit/>
          </a:bodyPr>
          <a:lstStyle/>
          <a:p>
            <a:pPr>
              <a:lnSpc>
                <a:spcPct val="100000"/>
              </a:lnSpc>
            </a:pPr>
            <a:fld id="{9D756E68-0603-40BB-82D4-E05DD572C742}" type="slidenum">
              <a:rPr lang="tr-TR" sz="1400" b="0" strike="noStrike" spc="-1">
                <a:solidFill>
                  <a:srgbClr val="A79D99"/>
                </a:solidFill>
                <a:latin typeface="Calibri"/>
              </a:rPr>
              <a:t>54</a:t>
            </a:fld>
            <a:endParaRPr lang="tr-TR" sz="1400" b="0" strike="noStrike" spc="-1">
              <a:latin typeface="Times New Roman"/>
            </a:endParaRPr>
          </a:p>
        </p:txBody>
      </p:sp>
      <p:graphicFrame>
        <p:nvGraphicFramePr>
          <p:cNvPr id="496" name="Grafik 15_1"/>
          <p:cNvGraphicFramePr/>
          <p:nvPr>
            <p:extLst>
              <p:ext uri="{D42A27DB-BD31-4B8C-83A1-F6EECF244321}">
                <p14:modId xmlns:p14="http://schemas.microsoft.com/office/powerpoint/2010/main" val="3260486169"/>
              </p:ext>
            </p:extLst>
          </p:nvPr>
        </p:nvGraphicFramePr>
        <p:xfrm>
          <a:off x="1475459" y="1681416"/>
          <a:ext cx="6504552" cy="4408488"/>
        </p:xfrm>
        <a:graphic>
          <a:graphicData uri="http://schemas.openxmlformats.org/drawingml/2006/chart">
            <c:chart xmlns:c="http://schemas.openxmlformats.org/drawingml/2006/chart" xmlns:r="http://schemas.openxmlformats.org/officeDocument/2006/relationships" r:id="rId2"/>
          </a:graphicData>
        </a:graphic>
      </p:graphicFrame>
      <p:pic>
        <p:nvPicPr>
          <p:cNvPr id="7" name="Resim 6">
            <a:extLst>
              <a:ext uri="{FF2B5EF4-FFF2-40B4-BE49-F238E27FC236}">
                <a16:creationId xmlns:a16="http://schemas.microsoft.com/office/drawing/2014/main" id="{EC54B0FB-38AA-48F0-B23D-DE6244DFD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1026973" y="1529640"/>
            <a:ext cx="7397936" cy="4712898"/>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marL="285840" indent="-285480">
              <a:lnSpc>
                <a:spcPct val="100000"/>
              </a:lnSpc>
              <a:spcBef>
                <a:spcPts val="320"/>
              </a:spcBef>
              <a:buClr>
                <a:srgbClr val="C00000"/>
              </a:buClr>
              <a:buFont typeface="Wingdings" charset="2"/>
              <a:buChar char=""/>
            </a:pPr>
            <a:r>
              <a:rPr lang="tr-TR" sz="1600" b="1" u="sng" strike="noStrike" spc="-1" dirty="0">
                <a:solidFill>
                  <a:srgbClr val="C00000"/>
                </a:solidFill>
                <a:uFillTx/>
                <a:latin typeface="Calibri"/>
              </a:rPr>
              <a:t>İl MÜDÜRLÜĞÜMÜZÜN İHTİYAÇ DUYDUĞU HUSUSLAR</a:t>
            </a:r>
            <a:endParaRPr lang="tr-TR" sz="1600" b="0" strike="noStrike" spc="-1" dirty="0">
              <a:latin typeface="Arial"/>
            </a:endParaRPr>
          </a:p>
          <a:p>
            <a:pPr>
              <a:lnSpc>
                <a:spcPct val="100000"/>
              </a:lnSpc>
              <a:spcBef>
                <a:spcPts val="320"/>
              </a:spcBef>
              <a:tabLst>
                <a:tab pos="0" algn="l"/>
              </a:tabLst>
            </a:pPr>
            <a:endParaRPr lang="tr-TR" sz="1600" b="0" strike="noStrike" spc="-1" dirty="0">
              <a:latin typeface="Arial"/>
            </a:endParaRPr>
          </a:p>
          <a:p>
            <a:pPr marL="285840" indent="-285480" algn="just">
              <a:lnSpc>
                <a:spcPct val="100000"/>
              </a:lnSpc>
              <a:spcBef>
                <a:spcPts val="320"/>
              </a:spcBef>
              <a:buClr>
                <a:srgbClr val="000000"/>
              </a:buClr>
              <a:buFont typeface="Arial"/>
              <a:buChar char="•"/>
              <a:tabLst>
                <a:tab pos="0" algn="l"/>
              </a:tabLst>
            </a:pPr>
            <a:r>
              <a:rPr lang="tr-TR" sz="1600" b="1" spc="-1" dirty="0">
                <a:solidFill>
                  <a:srgbClr val="000000"/>
                </a:solidFill>
                <a:latin typeface="Calibri"/>
              </a:rPr>
              <a:t>BAKANLIĞIMIZ TARAFINDAN İL MÜDÜRLÜĞÜMÜZE VERİLEN YETKİ KAPSAMINDA 2 ADET ARAÇ KİRALAMASI (ŞOFÖRLÜ) YAPILMAKTADIR. BUNUN DIŞINDA İL MÜDÜRLÜĞÜMÜZDE 1 ADET ŞOFÖR KADROSUNDA PERSONEL BULUNMAKTA OLUP GEREKLİ İHTİYACI KARŞILAMAMAKTADIR.</a:t>
            </a:r>
          </a:p>
          <a:p>
            <a:pPr marL="285840" indent="-285480" algn="just">
              <a:lnSpc>
                <a:spcPct val="100000"/>
              </a:lnSpc>
              <a:spcBef>
                <a:spcPts val="320"/>
              </a:spcBef>
              <a:buClr>
                <a:srgbClr val="000000"/>
              </a:buClr>
              <a:buFont typeface="Arial"/>
              <a:buChar char="•"/>
              <a:tabLst>
                <a:tab pos="0" algn="l"/>
              </a:tabLst>
            </a:pPr>
            <a:r>
              <a:rPr lang="tr-TR" sz="1600" b="1" spc="-1" dirty="0">
                <a:solidFill>
                  <a:srgbClr val="000000"/>
                </a:solidFill>
                <a:latin typeface="Calibri"/>
              </a:rPr>
              <a:t> TEKNİK PERSONEL KODROSUNDA ÇALIŞAN PERSONEL SAYIMIZ YETERSİZ OLUP, ÖZELLİKLE MİMAR, ŞEHİR PLANCISI, İNŞAAT MÜHENDİSİ, MAKİNE MÜHENDİSİ, ELEKTRİK-ELEKTRONİK MÜHENDİSİ, ÇEVRE MÜHENDİSİ, HARİTA MÜHENDİSİ, JEOLOJİ VE JEOFİZİK MÜHENDİSİNE İHTİYAÇ DUYULMAKTADIR.</a:t>
            </a:r>
          </a:p>
          <a:p>
            <a:pPr marL="285840" indent="-285480" algn="just">
              <a:lnSpc>
                <a:spcPct val="100000"/>
              </a:lnSpc>
              <a:spcBef>
                <a:spcPts val="320"/>
              </a:spcBef>
              <a:buClr>
                <a:srgbClr val="000000"/>
              </a:buClr>
              <a:buFont typeface="Arial"/>
              <a:buChar char="•"/>
              <a:tabLst>
                <a:tab pos="0" algn="l"/>
              </a:tabLst>
            </a:pPr>
            <a:r>
              <a:rPr lang="tr-TR" sz="1600" b="1" spc="-1" dirty="0">
                <a:solidFill>
                  <a:srgbClr val="000000"/>
                </a:solidFill>
                <a:latin typeface="Calibri"/>
              </a:rPr>
              <a:t>NUMUNE ALIMI VE LABORATUVAR ÇALIŞMALARINDA GÖREV YAPACAK ARA ELEMANA (İNŞAAT TEK.) İHTİYAÇ DUYULMAKTADIR.</a:t>
            </a:r>
          </a:p>
          <a:p>
            <a:pPr marL="285840" indent="-285480" algn="just">
              <a:spcBef>
                <a:spcPts val="320"/>
              </a:spcBef>
              <a:buClr>
                <a:srgbClr val="000000"/>
              </a:buClr>
              <a:buFont typeface="Arial"/>
              <a:buChar char="•"/>
              <a:tabLst>
                <a:tab pos="0" algn="l"/>
              </a:tabLst>
            </a:pPr>
            <a:r>
              <a:rPr lang="tr-TR" sz="1600" b="1" spc="-1" dirty="0">
                <a:solidFill>
                  <a:srgbClr val="000000"/>
                </a:solidFill>
                <a:latin typeface="Calibri"/>
              </a:rPr>
              <a:t> ÇEVRE DENETİMLERİNDE AKTİF OLARAK KULLANILABİLECEK 1 ADET ÇEVRE DENETİM ARACINA VE HARİTA İŞLEMLERİNDE KULLANILMAK ÜZERE 1 ADET GNSS/CORS SETİNE İHTİYAÇ DUYULMAKTADIR.  </a:t>
            </a:r>
          </a:p>
          <a:p>
            <a:pPr marL="285840" indent="-285480" algn="just">
              <a:lnSpc>
                <a:spcPct val="100000"/>
              </a:lnSpc>
              <a:spcBef>
                <a:spcPts val="320"/>
              </a:spcBef>
              <a:buClr>
                <a:srgbClr val="000000"/>
              </a:buClr>
              <a:buFont typeface="Arial"/>
              <a:buChar char="•"/>
              <a:tabLst>
                <a:tab pos="0" algn="l"/>
              </a:tabLst>
            </a:pPr>
            <a:endParaRPr lang="tr-TR" b="1" spc="-1" dirty="0">
              <a:solidFill>
                <a:srgbClr val="000000"/>
              </a:solidFill>
              <a:latin typeface="Calibri"/>
            </a:endParaRPr>
          </a:p>
          <a:p>
            <a:pPr marL="285840" indent="-285480" algn="just">
              <a:lnSpc>
                <a:spcPct val="100000"/>
              </a:lnSpc>
              <a:spcBef>
                <a:spcPts val="320"/>
              </a:spcBef>
              <a:buClr>
                <a:srgbClr val="000000"/>
              </a:buClr>
              <a:buFont typeface="Arial"/>
              <a:buChar char="•"/>
              <a:tabLst>
                <a:tab pos="0" algn="l"/>
              </a:tabLst>
            </a:pPr>
            <a:endParaRPr lang="tr-TR" b="0" strike="noStrike" spc="-1" dirty="0">
              <a:latin typeface="Arial"/>
            </a:endParaRPr>
          </a:p>
          <a:p>
            <a:pPr>
              <a:lnSpc>
                <a:spcPct val="100000"/>
              </a:lnSpc>
              <a:spcBef>
                <a:spcPts val="320"/>
              </a:spcBef>
              <a:tabLst>
                <a:tab pos="0" algn="l"/>
              </a:tabLst>
            </a:pPr>
            <a:endParaRPr lang="tr-TR" sz="1600" b="0" strike="noStrike" spc="-1" dirty="0">
              <a:latin typeface="Arial"/>
            </a:endParaRPr>
          </a:p>
          <a:p>
            <a:pPr>
              <a:lnSpc>
                <a:spcPct val="100000"/>
              </a:lnSpc>
              <a:spcBef>
                <a:spcPts val="320"/>
              </a:spcBef>
              <a:tabLst>
                <a:tab pos="0" algn="l"/>
              </a:tabLst>
            </a:pPr>
            <a:endParaRPr lang="tr-TR" sz="1600" b="0" strike="noStrike" spc="-1" dirty="0">
              <a:latin typeface="Arial"/>
            </a:endParaRPr>
          </a:p>
          <a:p>
            <a:pPr>
              <a:lnSpc>
                <a:spcPct val="100000"/>
              </a:lnSpc>
              <a:spcBef>
                <a:spcPts val="320"/>
              </a:spcBef>
              <a:tabLst>
                <a:tab pos="0" algn="l"/>
              </a:tabLst>
            </a:pPr>
            <a:endParaRPr lang="tr-TR" sz="1600" b="0" strike="noStrike" spc="-1" dirty="0">
              <a:latin typeface="Arial"/>
            </a:endParaRPr>
          </a:p>
          <a:p>
            <a:pPr>
              <a:lnSpc>
                <a:spcPct val="100000"/>
              </a:lnSpc>
              <a:spcBef>
                <a:spcPts val="320"/>
              </a:spcBef>
              <a:tabLst>
                <a:tab pos="0" algn="l"/>
              </a:tabLst>
            </a:pPr>
            <a:endParaRPr lang="tr-TR" sz="1600" b="0" strike="noStrike" spc="-1" dirty="0">
              <a:latin typeface="Arial"/>
            </a:endParaRPr>
          </a:p>
          <a:p>
            <a:pPr>
              <a:lnSpc>
                <a:spcPct val="100000"/>
              </a:lnSpc>
              <a:spcBef>
                <a:spcPts val="320"/>
              </a:spcBef>
              <a:tabLst>
                <a:tab pos="0" algn="l"/>
              </a:tabLst>
            </a:pPr>
            <a:endParaRPr lang="tr-TR" sz="1600" b="0" strike="noStrike" spc="-1" dirty="0">
              <a:latin typeface="Arial"/>
            </a:endParaRPr>
          </a:p>
          <a:p>
            <a:pPr>
              <a:lnSpc>
                <a:spcPct val="100000"/>
              </a:lnSpc>
              <a:spcBef>
                <a:spcPts val="320"/>
              </a:spcBef>
              <a:tabLst>
                <a:tab pos="0" algn="l"/>
              </a:tabLst>
            </a:pPr>
            <a:endParaRPr lang="tr-TR" sz="1600" b="0" strike="noStrike" spc="-1" dirty="0">
              <a:latin typeface="Arial"/>
            </a:endParaRPr>
          </a:p>
          <a:p>
            <a:pPr>
              <a:lnSpc>
                <a:spcPct val="100000"/>
              </a:lnSpc>
              <a:spcBef>
                <a:spcPts val="320"/>
              </a:spcBef>
              <a:tabLst>
                <a:tab pos="0" algn="l"/>
              </a:tabLst>
            </a:pPr>
            <a:endParaRPr lang="tr-TR" sz="1600" b="0" strike="noStrike" spc="-1" dirty="0">
              <a:latin typeface="Arial"/>
            </a:endParaRPr>
          </a:p>
          <a:p>
            <a:pPr>
              <a:lnSpc>
                <a:spcPct val="100000"/>
              </a:lnSpc>
              <a:spcBef>
                <a:spcPts val="320"/>
              </a:spcBef>
              <a:tabLst>
                <a:tab pos="0" algn="l"/>
              </a:tabLst>
            </a:pPr>
            <a:endParaRPr lang="tr-TR" sz="1600" b="0" strike="noStrike" spc="-1" dirty="0">
              <a:latin typeface="Arial"/>
            </a:endParaRPr>
          </a:p>
        </p:txBody>
      </p:sp>
      <p:pic>
        <p:nvPicPr>
          <p:cNvPr id="5" name="Resim 8_0"/>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6" name="TextShape 1">
            <a:extLst>
              <a:ext uri="{FF2B5EF4-FFF2-40B4-BE49-F238E27FC236}">
                <a16:creationId xmlns:a16="http://schemas.microsoft.com/office/drawing/2014/main" id="{F179CCE7-4B39-452B-BE38-4669712CB9C3}"/>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55</a:t>
            </a:fld>
            <a:endParaRPr lang="tr-TR" sz="1400" b="0" strike="noStrike" spc="-1" dirty="0">
              <a:latin typeface="Times New Roman"/>
            </a:endParaRPr>
          </a:p>
        </p:txBody>
      </p:sp>
    </p:spTree>
    <p:extLst>
      <p:ext uri="{BB962C8B-B14F-4D97-AF65-F5344CB8AC3E}">
        <p14:creationId xmlns:p14="http://schemas.microsoft.com/office/powerpoint/2010/main" val="3485835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TextShape 1"/>
          <p:cNvSpPr txBox="1"/>
          <p:nvPr/>
        </p:nvSpPr>
        <p:spPr>
          <a:xfrm>
            <a:off x="1623096" y="1894968"/>
            <a:ext cx="6696360" cy="3600000"/>
          </a:xfrm>
          <a:prstGeom prst="rect">
            <a:avLst/>
          </a:prstGeom>
          <a:solidFill>
            <a:schemeClr val="accent1">
              <a:lumMod val="20000"/>
              <a:lumOff val="80000"/>
            </a:schemeClr>
          </a:solidFill>
          <a:ln w="0">
            <a:solidFill>
              <a:srgbClr val="0070C0"/>
            </a:solidFill>
          </a:ln>
        </p:spPr>
        <p:txBody>
          <a:bodyPr>
            <a:noAutofit/>
          </a:bodyPr>
          <a:lstStyle/>
          <a:p>
            <a:pPr>
              <a:lnSpc>
                <a:spcPct val="100000"/>
              </a:lnSpc>
              <a:spcBef>
                <a:spcPts val="561"/>
              </a:spcBef>
              <a:tabLst>
                <a:tab pos="0" algn="l"/>
              </a:tabLst>
            </a:pPr>
            <a:r>
              <a:rPr lang="tr-TR" sz="2800" b="0" strike="noStrike" spc="-1" dirty="0">
                <a:solidFill>
                  <a:srgbClr val="675D59"/>
                </a:solidFill>
                <a:latin typeface="Calibri"/>
              </a:rPr>
              <a:t>                       </a:t>
            </a:r>
          </a:p>
          <a:p>
            <a:pPr>
              <a:lnSpc>
                <a:spcPct val="100000"/>
              </a:lnSpc>
              <a:spcBef>
                <a:spcPts val="561"/>
              </a:spcBef>
              <a:tabLst>
                <a:tab pos="0" algn="l"/>
              </a:tabLst>
            </a:pPr>
            <a:endParaRPr lang="tr-TR" sz="2800" b="0" strike="noStrike" spc="-1" dirty="0">
              <a:solidFill>
                <a:srgbClr val="675D59"/>
              </a:solidFill>
              <a:latin typeface="Calibri"/>
            </a:endParaRPr>
          </a:p>
          <a:p>
            <a:pPr>
              <a:lnSpc>
                <a:spcPct val="100000"/>
              </a:lnSpc>
              <a:spcBef>
                <a:spcPts val="561"/>
              </a:spcBef>
              <a:tabLst>
                <a:tab pos="0" algn="l"/>
              </a:tabLst>
            </a:pPr>
            <a:r>
              <a:rPr lang="tr-TR" sz="2800" b="0" strike="noStrike" spc="-1" dirty="0">
                <a:solidFill>
                  <a:srgbClr val="675D59"/>
                </a:solidFill>
                <a:latin typeface="Calibri"/>
              </a:rPr>
              <a:t>                              </a:t>
            </a:r>
            <a:r>
              <a:rPr lang="tr-TR" sz="2400" b="1" strike="noStrike" spc="-1" dirty="0">
                <a:solidFill>
                  <a:srgbClr val="FF0000"/>
                </a:solidFill>
                <a:latin typeface="Calibri"/>
              </a:rPr>
              <a:t>ARZ EDERİM.</a:t>
            </a:r>
            <a:endParaRPr lang="tr-TR" sz="2400" b="0" strike="noStrike" spc="-1" dirty="0">
              <a:solidFill>
                <a:srgbClr val="675D59"/>
              </a:solidFill>
              <a:latin typeface="Calibri"/>
            </a:endParaRPr>
          </a:p>
          <a:p>
            <a:pPr>
              <a:lnSpc>
                <a:spcPct val="100000"/>
              </a:lnSpc>
              <a:spcBef>
                <a:spcPts val="479"/>
              </a:spcBef>
              <a:tabLst>
                <a:tab pos="0" algn="l"/>
              </a:tabLst>
            </a:pPr>
            <a:r>
              <a:rPr lang="tr-TR" sz="2400" strike="noStrike" spc="-1" dirty="0">
                <a:solidFill>
                  <a:srgbClr val="000000"/>
                </a:solidFill>
                <a:latin typeface="Calibri"/>
              </a:rPr>
              <a:t>                                  Cemil BAYRAM</a:t>
            </a:r>
            <a:endParaRPr lang="tr-TR" sz="2400" strike="noStrike" spc="-1" dirty="0">
              <a:solidFill>
                <a:srgbClr val="675D59"/>
              </a:solidFill>
              <a:latin typeface="Calibri"/>
            </a:endParaRPr>
          </a:p>
          <a:p>
            <a:pPr>
              <a:lnSpc>
                <a:spcPct val="100000"/>
              </a:lnSpc>
              <a:spcBef>
                <a:spcPts val="479"/>
              </a:spcBef>
              <a:tabLst>
                <a:tab pos="0" algn="l"/>
              </a:tabLst>
            </a:pPr>
            <a:r>
              <a:rPr lang="tr-TR" sz="2400" strike="noStrike" spc="-1" dirty="0">
                <a:solidFill>
                  <a:srgbClr val="000000"/>
                </a:solidFill>
                <a:latin typeface="Calibri"/>
              </a:rPr>
              <a:t>     Çevre, Şehircilik </a:t>
            </a:r>
            <a:r>
              <a:rPr lang="tr-TR" sz="2400" spc="-1" dirty="0">
                <a:solidFill>
                  <a:srgbClr val="000000"/>
                </a:solidFill>
                <a:latin typeface="Calibri"/>
              </a:rPr>
              <a:t>ve İklim Değişikliği </a:t>
            </a:r>
            <a:r>
              <a:rPr lang="tr-TR" sz="2400" strike="noStrike" spc="-1" dirty="0">
                <a:solidFill>
                  <a:srgbClr val="000000"/>
                </a:solidFill>
                <a:latin typeface="Calibri"/>
              </a:rPr>
              <a:t>İl Müdürü</a:t>
            </a:r>
            <a:endParaRPr lang="tr-TR" sz="2400" strike="noStrike" spc="-1" dirty="0">
              <a:solidFill>
                <a:srgbClr val="675D59"/>
              </a:solidFill>
              <a:latin typeface="Calibri"/>
            </a:endParaRPr>
          </a:p>
        </p:txBody>
      </p:sp>
      <p:pic>
        <p:nvPicPr>
          <p:cNvPr id="5" name="Resim 4">
            <a:extLst>
              <a:ext uri="{FF2B5EF4-FFF2-40B4-BE49-F238E27FC236}">
                <a16:creationId xmlns:a16="http://schemas.microsoft.com/office/drawing/2014/main" id="{1D4FB7A0-6473-42C7-8C90-5132D298CF4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
        <p:nvSpPr>
          <p:cNvPr id="6" name="TextShape 1">
            <a:extLst>
              <a:ext uri="{FF2B5EF4-FFF2-40B4-BE49-F238E27FC236}">
                <a16:creationId xmlns:a16="http://schemas.microsoft.com/office/drawing/2014/main" id="{F2F479BD-85F4-4773-AED9-34F9768E64C2}"/>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BEE561C6-A0BD-44BA-8D7B-24C7343605B1}" type="slidenum">
              <a:rPr lang="tr-TR" sz="1400" b="0" strike="noStrike" spc="-1">
                <a:solidFill>
                  <a:srgbClr val="A79D99"/>
                </a:solidFill>
                <a:latin typeface="Calibri"/>
              </a:rPr>
              <a:t>56</a:t>
            </a:fld>
            <a:endParaRPr lang="tr-TR" sz="1400" b="0" strike="noStrike" spc="-1" dirty="0">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Shape 1"/>
          <p:cNvSpPr txBox="1"/>
          <p:nvPr/>
        </p:nvSpPr>
        <p:spPr>
          <a:xfrm>
            <a:off x="1661745" y="831883"/>
            <a:ext cx="6393808" cy="527760"/>
          </a:xfrm>
          <a:prstGeom prst="rect">
            <a:avLst/>
          </a:prstGeom>
          <a:noFill/>
          <a:ln w="0">
            <a:noFill/>
          </a:ln>
        </p:spPr>
        <p:txBody>
          <a:bodyPr>
            <a:normAutofit/>
          </a:bodyPr>
          <a:lstStyle/>
          <a:p>
            <a:pPr algn="ctr">
              <a:lnSpc>
                <a:spcPct val="100000"/>
              </a:lnSpc>
              <a:tabLst>
                <a:tab pos="0" algn="l"/>
              </a:tabLst>
            </a:pPr>
            <a:r>
              <a:rPr lang="tr-TR" sz="2000" b="1" strike="noStrike" spc="-1" dirty="0">
                <a:solidFill>
                  <a:srgbClr val="000000"/>
                </a:solidFill>
                <a:uFillTx/>
                <a:latin typeface="Calibri"/>
              </a:rPr>
              <a:t>MÜDÜRLÜĞÜMÜZ PERSONEL LİSTESİ</a:t>
            </a:r>
            <a:r>
              <a:rPr lang="tr-TR" sz="2000" b="0" strike="noStrike" spc="-1" dirty="0">
                <a:solidFill>
                  <a:srgbClr val="4D5B6B"/>
                </a:solidFill>
                <a:latin typeface="Calibri"/>
              </a:rPr>
              <a:t> </a:t>
            </a:r>
            <a:endParaRPr lang="tr-TR" sz="2000" b="0" strike="noStrike" spc="-1" dirty="0">
              <a:latin typeface="Arial"/>
            </a:endParaRPr>
          </a:p>
          <a:p>
            <a:pPr algn="r">
              <a:lnSpc>
                <a:spcPct val="100000"/>
              </a:lnSpc>
              <a:spcBef>
                <a:spcPts val="479"/>
              </a:spcBef>
              <a:tabLst>
                <a:tab pos="0" algn="l"/>
              </a:tabLst>
            </a:pPr>
            <a:endParaRPr lang="tr-TR" sz="2000" b="0" strike="noStrike" spc="-1" dirty="0">
              <a:latin typeface="Arial"/>
            </a:endParaRPr>
          </a:p>
        </p:txBody>
      </p:sp>
      <p:sp>
        <p:nvSpPr>
          <p:cNvPr id="220" name="TextShape 2"/>
          <p:cNvSpPr txBox="1"/>
          <p:nvPr/>
        </p:nvSpPr>
        <p:spPr>
          <a:xfrm>
            <a:off x="8150400" y="236520"/>
            <a:ext cx="784800" cy="364680"/>
          </a:xfrm>
          <a:prstGeom prst="rect">
            <a:avLst/>
          </a:prstGeom>
          <a:noFill/>
          <a:ln w="0">
            <a:noFill/>
          </a:ln>
        </p:spPr>
        <p:txBody>
          <a:bodyPr anchor="ctr">
            <a:noAutofit/>
          </a:bodyPr>
          <a:lstStyle/>
          <a:p>
            <a:pPr>
              <a:lnSpc>
                <a:spcPct val="100000"/>
              </a:lnSpc>
            </a:pPr>
            <a:fld id="{3124C3BE-9BB7-4FDD-80C2-FF2C182F0B1D}" type="slidenum">
              <a:rPr lang="tr-TR" sz="1400" b="0" strike="noStrike" spc="-1">
                <a:solidFill>
                  <a:srgbClr val="A79D99"/>
                </a:solidFill>
                <a:latin typeface="Calibri"/>
              </a:rPr>
              <a:t>6</a:t>
            </a:fld>
            <a:endParaRPr lang="tr-TR" sz="1400" b="0" strike="noStrike" spc="-1">
              <a:latin typeface="Times New Roman"/>
            </a:endParaRPr>
          </a:p>
        </p:txBody>
      </p:sp>
      <p:graphicFrame>
        <p:nvGraphicFramePr>
          <p:cNvPr id="221" name="Table 3"/>
          <p:cNvGraphicFramePr/>
          <p:nvPr>
            <p:extLst>
              <p:ext uri="{D42A27DB-BD31-4B8C-83A1-F6EECF244321}">
                <p14:modId xmlns:p14="http://schemas.microsoft.com/office/powerpoint/2010/main" val="670006489"/>
              </p:ext>
            </p:extLst>
          </p:nvPr>
        </p:nvGraphicFramePr>
        <p:xfrm>
          <a:off x="1153160" y="1649008"/>
          <a:ext cx="7410978" cy="4537420"/>
        </p:xfrm>
        <a:graphic>
          <a:graphicData uri="http://schemas.openxmlformats.org/drawingml/2006/table">
            <a:tbl>
              <a:tblPr/>
              <a:tblGrid>
                <a:gridCol w="1917097">
                  <a:extLst>
                    <a:ext uri="{9D8B030D-6E8A-4147-A177-3AD203B41FA5}">
                      <a16:colId xmlns:a16="http://schemas.microsoft.com/office/drawing/2014/main" val="20000"/>
                    </a:ext>
                  </a:extLst>
                </a:gridCol>
                <a:gridCol w="3356239">
                  <a:extLst>
                    <a:ext uri="{9D8B030D-6E8A-4147-A177-3AD203B41FA5}">
                      <a16:colId xmlns:a16="http://schemas.microsoft.com/office/drawing/2014/main" val="20001"/>
                    </a:ext>
                  </a:extLst>
                </a:gridCol>
                <a:gridCol w="2137642">
                  <a:extLst>
                    <a:ext uri="{9D8B030D-6E8A-4147-A177-3AD203B41FA5}">
                      <a16:colId xmlns:a16="http://schemas.microsoft.com/office/drawing/2014/main" val="20002"/>
                    </a:ext>
                  </a:extLst>
                </a:gridCol>
              </a:tblGrid>
              <a:tr h="343747">
                <a:tc>
                  <a:txBody>
                    <a:bodyPr/>
                    <a:lstStyle/>
                    <a:p>
                      <a:pPr algn="ctr">
                        <a:lnSpc>
                          <a:spcPct val="115000"/>
                        </a:lnSpc>
                        <a:tabLst>
                          <a:tab pos="0" algn="l"/>
                        </a:tabLst>
                      </a:pPr>
                      <a:r>
                        <a:rPr lang="tr-TR" sz="1000" b="1" strike="noStrike" spc="-1" dirty="0">
                          <a:solidFill>
                            <a:srgbClr val="000000"/>
                          </a:solidFill>
                          <a:latin typeface="Calibri" panose="020F0502020204030204" pitchFamily="34" charset="0"/>
                          <a:cs typeface="Calibri" panose="020F0502020204030204" pitchFamily="34" charset="0"/>
                        </a:rPr>
                        <a:t>ADI SOYADI</a:t>
                      </a:r>
                      <a:endParaRPr lang="tr-TR" sz="1000" b="0" strike="noStrike" spc="-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tc>
                  <a:txBody>
                    <a:bodyPr/>
                    <a:lstStyle/>
                    <a:p>
                      <a:pPr algn="ctr">
                        <a:lnSpc>
                          <a:spcPct val="115000"/>
                        </a:lnSpc>
                        <a:tabLst>
                          <a:tab pos="0" algn="l"/>
                        </a:tabLst>
                      </a:pPr>
                      <a:r>
                        <a:rPr lang="tr-TR" sz="1000" b="1" strike="noStrike" spc="-1" dirty="0">
                          <a:solidFill>
                            <a:srgbClr val="000000"/>
                          </a:solidFill>
                          <a:latin typeface="Calibri" panose="020F0502020204030204" pitchFamily="34" charset="0"/>
                          <a:cs typeface="Calibri" panose="020F0502020204030204" pitchFamily="34" charset="0"/>
                        </a:rPr>
                        <a:t>GÖREV/UNVAN</a:t>
                      </a:r>
                      <a:endParaRPr lang="tr-TR" sz="1000" b="0" strike="noStrike" spc="-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tc>
                  <a:txBody>
                    <a:bodyPr/>
                    <a:lstStyle/>
                    <a:p>
                      <a:pPr algn="ctr">
                        <a:lnSpc>
                          <a:spcPct val="115000"/>
                        </a:lnSpc>
                        <a:tabLst>
                          <a:tab pos="0" algn="l"/>
                        </a:tabLst>
                      </a:pPr>
                      <a:r>
                        <a:rPr lang="tr-TR" sz="1000" b="1" strike="noStrike" spc="-1">
                          <a:solidFill>
                            <a:srgbClr val="000000"/>
                          </a:solidFill>
                          <a:latin typeface="Calibri" panose="020F0502020204030204" pitchFamily="34" charset="0"/>
                          <a:cs typeface="Calibri" panose="020F0502020204030204" pitchFamily="34" charset="0"/>
                        </a:rPr>
                        <a:t>TOPLAM SAYI</a:t>
                      </a:r>
                      <a:endParaRPr lang="tr-TR" sz="1000" b="0" strike="noStrike" spc="-1">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extLst>
                  <a:ext uri="{0D108BD9-81ED-4DB2-BD59-A6C34878D82A}">
                    <a16:rowId xmlns:a16="http://schemas.microsoft.com/office/drawing/2014/main" val="10000"/>
                  </a:ext>
                </a:extLst>
              </a:tr>
              <a:tr h="342000">
                <a:tc>
                  <a:txBody>
                    <a:bodyPr/>
                    <a:lstStyle/>
                    <a:p>
                      <a:pPr>
                        <a:lnSpc>
                          <a:spcPct val="115000"/>
                        </a:lnSpc>
                        <a:tabLst>
                          <a:tab pos="0" algn="l"/>
                        </a:tabLst>
                      </a:pPr>
                      <a:r>
                        <a:rPr lang="tr-TR" sz="1000" b="1" strike="noStrike" spc="-1" dirty="0">
                          <a:solidFill>
                            <a:srgbClr val="000000"/>
                          </a:solidFill>
                          <a:latin typeface="Calibri" panose="020F0502020204030204" pitchFamily="34" charset="0"/>
                          <a:ea typeface="Times New Roman"/>
                          <a:cs typeface="Calibri" panose="020F0502020204030204" pitchFamily="34" charset="0"/>
                        </a:rPr>
                        <a:t>İSA DOĞAN YAHYAOĞLU</a:t>
                      </a:r>
                      <a:endParaRPr lang="tr-TR" sz="1000" b="1"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nSpc>
                          <a:spcPct val="115000"/>
                        </a:lnSpc>
                        <a:tabLst>
                          <a:tab pos="0" algn="l"/>
                        </a:tabLst>
                      </a:pPr>
                      <a:r>
                        <a:rPr lang="tr-TR" sz="1000" b="0" strike="noStrike" spc="-1" dirty="0">
                          <a:solidFill>
                            <a:srgbClr val="000000"/>
                          </a:solidFill>
                          <a:latin typeface="Calibri" panose="020F0502020204030204" pitchFamily="34" charset="0"/>
                          <a:ea typeface="Times New Roman"/>
                          <a:cs typeface="Calibri" panose="020F0502020204030204" pitchFamily="34" charset="0"/>
                        </a:rPr>
                        <a:t>JEOLOJİ MÜHENDİSİ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gn="ctr">
                        <a:lnSpc>
                          <a:spcPct val="115000"/>
                        </a:lnSpc>
                        <a:tabLst>
                          <a:tab pos="0" algn="l"/>
                        </a:tabLst>
                      </a:pPr>
                      <a:r>
                        <a:rPr lang="tr-TR" sz="1000" b="0" strike="noStrike" spc="-1" dirty="0">
                          <a:solidFill>
                            <a:srgbClr val="000000"/>
                          </a:solidFill>
                          <a:latin typeface="Calibri" panose="020F0502020204030204" pitchFamily="34" charset="0"/>
                          <a:cs typeface="Calibri" panose="020F0502020204030204" pitchFamily="34" charset="0"/>
                        </a:rPr>
                        <a:t>1 KİŞİ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10003"/>
                  </a:ext>
                </a:extLst>
              </a:tr>
              <a:tr h="342000">
                <a:tc>
                  <a:txBody>
                    <a:bodyPr/>
                    <a:lstStyle/>
                    <a:p>
                      <a:pPr>
                        <a:lnSpc>
                          <a:spcPct val="115000"/>
                        </a:lnSpc>
                        <a:tabLst>
                          <a:tab pos="0" algn="l"/>
                        </a:tabLst>
                      </a:pPr>
                      <a:r>
                        <a:rPr lang="tr-TR" sz="1000" b="1" strike="noStrike" spc="-1" dirty="0">
                          <a:solidFill>
                            <a:srgbClr val="000000"/>
                          </a:solidFill>
                          <a:latin typeface="Calibri" panose="020F0502020204030204" pitchFamily="34" charset="0"/>
                          <a:ea typeface="Times New Roman"/>
                          <a:cs typeface="Calibri" panose="020F0502020204030204" pitchFamily="34" charset="0"/>
                        </a:rPr>
                        <a:t>OSMAN FATİH İSLAMOĞLU</a:t>
                      </a:r>
                      <a:endParaRPr lang="tr-TR" sz="1000" b="1"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nSpc>
                          <a:spcPct val="115000"/>
                        </a:lnSpc>
                        <a:tabLst>
                          <a:tab pos="0" algn="l"/>
                        </a:tabLst>
                      </a:pPr>
                      <a:r>
                        <a:rPr lang="tr-TR" sz="1000" b="0" strike="noStrike" spc="-1" dirty="0">
                          <a:solidFill>
                            <a:srgbClr val="000000"/>
                          </a:solidFill>
                          <a:latin typeface="Calibri" panose="020F0502020204030204" pitchFamily="34" charset="0"/>
                          <a:ea typeface="Times New Roman"/>
                          <a:cs typeface="Calibri" panose="020F0502020204030204" pitchFamily="34" charset="0"/>
                        </a:rPr>
                        <a:t>JEOFİZİK MÜHENDİSİ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0" algn="l"/>
                        </a:tabLst>
                        <a:defRPr/>
                      </a:pPr>
                      <a:r>
                        <a:rPr lang="tr-TR" sz="1000" b="0" strike="noStrike" spc="-1" dirty="0">
                          <a:solidFill>
                            <a:srgbClr val="000000"/>
                          </a:solidFill>
                          <a:latin typeface="Calibri" panose="020F0502020204030204" pitchFamily="34" charset="0"/>
                          <a:cs typeface="Calibri" panose="020F0502020204030204" pitchFamily="34" charset="0"/>
                        </a:rPr>
                        <a:t>1 KİŞİ</a:t>
                      </a:r>
                      <a:endParaRPr lang="tr-TR" sz="1000" b="0" strike="noStrike" spc="-1" dirty="0">
                        <a:latin typeface="Calibri" panose="020F0502020204030204" pitchFamily="34" charset="0"/>
                        <a:cs typeface="Calibri" panose="020F0502020204030204" pitchFamily="34" charset="0"/>
                      </a:endParaRPr>
                    </a:p>
                    <a:p>
                      <a:pPr algn="ctr">
                        <a:lnSpc>
                          <a:spcPct val="115000"/>
                        </a:lnSpc>
                        <a:tabLst>
                          <a:tab pos="0" algn="l"/>
                        </a:tabLst>
                      </a:pP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2135101389"/>
                  </a:ext>
                </a:extLst>
              </a:tr>
              <a:tr h="342000">
                <a:tc>
                  <a:txBody>
                    <a:bodyPr/>
                    <a:lstStyle/>
                    <a:p>
                      <a:pPr algn="l">
                        <a:lnSpc>
                          <a:spcPct val="115000"/>
                        </a:lnSpc>
                        <a:tabLst>
                          <a:tab pos="0" algn="l"/>
                        </a:tabLst>
                      </a:pPr>
                      <a:r>
                        <a:rPr lang="tr-TR" sz="1000" b="1" strike="noStrike" spc="-1" dirty="0">
                          <a:solidFill>
                            <a:srgbClr val="000000"/>
                          </a:solidFill>
                          <a:latin typeface="Calibri" panose="020F0502020204030204" pitchFamily="34" charset="0"/>
                          <a:ea typeface="Times New Roman"/>
                          <a:cs typeface="Calibri" panose="020F0502020204030204" pitchFamily="34" charset="0"/>
                        </a:rPr>
                        <a:t>BÜLENT ATAMAN</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nSpc>
                          <a:spcPct val="115000"/>
                        </a:lnSpc>
                        <a:tabLst>
                          <a:tab pos="0" algn="l"/>
                        </a:tabLst>
                      </a:pPr>
                      <a:r>
                        <a:rPr lang="tr-TR" sz="1000" b="0" strike="noStrike" spc="-1" dirty="0">
                          <a:solidFill>
                            <a:srgbClr val="000000"/>
                          </a:solidFill>
                          <a:latin typeface="Calibri" panose="020F0502020204030204" pitchFamily="34" charset="0"/>
                          <a:ea typeface="Times New Roman"/>
                          <a:cs typeface="Calibri" panose="020F0502020204030204" pitchFamily="34" charset="0"/>
                        </a:rPr>
                        <a:t>ELEKTRİK TEKNİKERİ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rowSpan="3">
                  <a:txBody>
                    <a:bodyPr/>
                    <a:lstStyle/>
                    <a:p>
                      <a:pPr marL="0" marR="0" lvl="0" indent="0" algn="ctr" defTabSz="914400" rtl="0" eaLnBrk="1" fontAlgn="auto" latinLnBrk="0" hangingPunct="1">
                        <a:lnSpc>
                          <a:spcPct val="115000"/>
                        </a:lnSpc>
                        <a:spcBef>
                          <a:spcPts val="0"/>
                        </a:spcBef>
                        <a:spcAft>
                          <a:spcPts val="0"/>
                        </a:spcAft>
                        <a:buClrTx/>
                        <a:buSzTx/>
                        <a:buFontTx/>
                        <a:buNone/>
                        <a:tabLst>
                          <a:tab pos="0" algn="l"/>
                        </a:tabLst>
                        <a:defRPr/>
                      </a:pPr>
                      <a:r>
                        <a:rPr lang="tr-TR" sz="1000" b="0" strike="noStrike" spc="-1" dirty="0">
                          <a:solidFill>
                            <a:srgbClr val="000000"/>
                          </a:solidFill>
                          <a:latin typeface="Calibri" panose="020F0502020204030204" pitchFamily="34" charset="0"/>
                          <a:cs typeface="Calibri" panose="020F0502020204030204" pitchFamily="34" charset="0"/>
                        </a:rPr>
                        <a:t>3 KİŞİ</a:t>
                      </a:r>
                      <a:endParaRPr lang="tr-TR" sz="1000" b="0" strike="noStrike" spc="-1" dirty="0">
                        <a:latin typeface="Calibri" panose="020F0502020204030204" pitchFamily="34" charset="0"/>
                        <a:cs typeface="Calibri" panose="020F0502020204030204" pitchFamily="34" charset="0"/>
                      </a:endParaRPr>
                    </a:p>
                    <a:p>
                      <a:pPr algn="ctr">
                        <a:lnSpc>
                          <a:spcPct val="115000"/>
                        </a:lnSpc>
                        <a:tabLst>
                          <a:tab pos="0" algn="l"/>
                        </a:tabLst>
                      </a:pP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10004"/>
                  </a:ext>
                </a:extLst>
              </a:tr>
              <a:tr h="342000">
                <a:tc>
                  <a:txBody>
                    <a:bodyPr/>
                    <a:lstStyle/>
                    <a:p>
                      <a:pPr algn="l">
                        <a:lnSpc>
                          <a:spcPct val="115000"/>
                        </a:lnSpc>
                        <a:tabLst>
                          <a:tab pos="0" algn="l"/>
                        </a:tabLst>
                      </a:pPr>
                      <a:r>
                        <a:rPr lang="tr-TR" sz="1000" b="1" strike="noStrike" spc="-1" dirty="0">
                          <a:solidFill>
                            <a:srgbClr val="000000"/>
                          </a:solidFill>
                          <a:latin typeface="Calibri" panose="020F0502020204030204" pitchFamily="34" charset="0"/>
                          <a:ea typeface="Times New Roman"/>
                          <a:cs typeface="Calibri" panose="020F0502020204030204" pitchFamily="34" charset="0"/>
                        </a:rPr>
                        <a:t>SELİM KOCAGÖZ</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nSpc>
                          <a:spcPct val="115000"/>
                        </a:lnSpc>
                        <a:tabLst>
                          <a:tab pos="0" algn="l"/>
                        </a:tabLst>
                      </a:pPr>
                      <a:r>
                        <a:rPr lang="tr-TR" sz="1000" b="0" strike="noStrike" spc="-1" dirty="0">
                          <a:solidFill>
                            <a:srgbClr val="000000"/>
                          </a:solidFill>
                          <a:latin typeface="Calibri" panose="020F0502020204030204" pitchFamily="34" charset="0"/>
                          <a:ea typeface="Times New Roman"/>
                          <a:cs typeface="Calibri" panose="020F0502020204030204" pitchFamily="34" charset="0"/>
                        </a:rPr>
                        <a:t>ELEKTRİK TEKNİKERİ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vMerge="1">
                  <a:txBody>
                    <a:bodyPr/>
                    <a:lstStyle/>
                    <a:p>
                      <a:pPr algn="ctr">
                        <a:lnSpc>
                          <a:spcPct val="115000"/>
                        </a:lnSpc>
                        <a:tabLst>
                          <a:tab pos="0" algn="l"/>
                        </a:tabLst>
                      </a:pP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3636550595"/>
                  </a:ext>
                </a:extLst>
              </a:tr>
              <a:tr h="342000">
                <a:tc>
                  <a:txBody>
                    <a:bodyPr/>
                    <a:lstStyle/>
                    <a:p>
                      <a:pPr algn="l">
                        <a:lnSpc>
                          <a:spcPct val="115000"/>
                        </a:lnSpc>
                        <a:tabLst>
                          <a:tab pos="0" algn="l"/>
                        </a:tabLst>
                      </a:pPr>
                      <a:r>
                        <a:rPr lang="tr-TR" sz="1000" b="1" strike="noStrike" spc="-1" dirty="0">
                          <a:solidFill>
                            <a:srgbClr val="000000"/>
                          </a:solidFill>
                          <a:latin typeface="Calibri" panose="020F0502020204030204" pitchFamily="34" charset="0"/>
                          <a:ea typeface="Times New Roman"/>
                          <a:cs typeface="Calibri" panose="020F0502020204030204" pitchFamily="34" charset="0"/>
                        </a:rPr>
                        <a:t>NEVZAT DOLAN</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nSpc>
                          <a:spcPct val="115000"/>
                        </a:lnSpc>
                        <a:tabLst>
                          <a:tab pos="0" algn="l"/>
                        </a:tabLst>
                      </a:pPr>
                      <a:r>
                        <a:rPr lang="tr-TR" sz="1000" b="0" strike="noStrike" spc="-1" dirty="0">
                          <a:solidFill>
                            <a:srgbClr val="000000"/>
                          </a:solidFill>
                          <a:latin typeface="Calibri" panose="020F0502020204030204" pitchFamily="34" charset="0"/>
                          <a:ea typeface="Times New Roman"/>
                          <a:cs typeface="Calibri" panose="020F0502020204030204" pitchFamily="34" charset="0"/>
                        </a:rPr>
                        <a:t>ELEKTRİK TEKNİKERİ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vMerge="1">
                  <a:txBody>
                    <a:bodyPr/>
                    <a:lstStyle/>
                    <a:p>
                      <a:pPr algn="ctr">
                        <a:lnSpc>
                          <a:spcPct val="115000"/>
                        </a:lnSpc>
                        <a:tabLst>
                          <a:tab pos="0" algn="l"/>
                        </a:tabLst>
                      </a:pP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1380277868"/>
                  </a:ext>
                </a:extLst>
              </a:tr>
              <a:tr h="342000">
                <a:tc>
                  <a:txBody>
                    <a:bodyPr/>
                    <a:lstStyle/>
                    <a:p>
                      <a:pPr algn="l">
                        <a:lnSpc>
                          <a:spcPct val="115000"/>
                        </a:lnSpc>
                        <a:tabLst>
                          <a:tab pos="0" algn="l"/>
                        </a:tabLst>
                      </a:pPr>
                      <a:r>
                        <a:rPr lang="tr-TR" sz="1000" b="1" strike="noStrike" spc="-1" dirty="0">
                          <a:solidFill>
                            <a:srgbClr val="000000"/>
                          </a:solidFill>
                          <a:latin typeface="Calibri" panose="020F0502020204030204" pitchFamily="34" charset="0"/>
                          <a:ea typeface="Times New Roman"/>
                          <a:cs typeface="Calibri" panose="020F0502020204030204" pitchFamily="34" charset="0"/>
                        </a:rPr>
                        <a:t>HALİT CANLI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nSpc>
                          <a:spcPct val="115000"/>
                        </a:lnSpc>
                        <a:tabLst>
                          <a:tab pos="0" algn="l"/>
                        </a:tabLst>
                      </a:pPr>
                      <a:r>
                        <a:rPr lang="tr-TR" sz="1000" b="0" strike="noStrike" spc="-1" dirty="0">
                          <a:solidFill>
                            <a:srgbClr val="000000"/>
                          </a:solidFill>
                          <a:latin typeface="Calibri" panose="020F0502020204030204" pitchFamily="34" charset="0"/>
                          <a:ea typeface="Times New Roman"/>
                          <a:cs typeface="Calibri" panose="020F0502020204030204" pitchFamily="34" charset="0"/>
                        </a:rPr>
                        <a:t>MOBİLYA DEKORASYON TEKNİKERİ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a:lnSpc>
                          <a:spcPct val="115000"/>
                        </a:lnSpc>
                        <a:tabLst>
                          <a:tab pos="0" algn="l"/>
                        </a:tabLst>
                      </a:pPr>
                      <a:r>
                        <a:rPr lang="tr-TR" sz="1000" b="0" strike="noStrike" spc="-1" dirty="0">
                          <a:solidFill>
                            <a:srgbClr val="000000"/>
                          </a:solidFill>
                          <a:latin typeface="Calibri" panose="020F0502020204030204" pitchFamily="34" charset="0"/>
                          <a:ea typeface="Times New Roman"/>
                          <a:cs typeface="Calibri" panose="020F0502020204030204" pitchFamily="34" charset="0"/>
                        </a:rPr>
                        <a:t>1 KİŞİ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3740159451"/>
                  </a:ext>
                </a:extLst>
              </a:tr>
              <a:tr h="342000">
                <a:tc>
                  <a:txBody>
                    <a:bodyPr/>
                    <a:lstStyle/>
                    <a:p>
                      <a:pPr algn="l">
                        <a:lnSpc>
                          <a:spcPct val="115000"/>
                        </a:lnSpc>
                        <a:tabLst>
                          <a:tab pos="0" algn="l"/>
                        </a:tabLst>
                      </a:pPr>
                      <a:r>
                        <a:rPr lang="tr-TR" sz="1000" b="1" strike="noStrike" spc="-1" dirty="0">
                          <a:latin typeface="Calibri" panose="020F0502020204030204" pitchFamily="34" charset="0"/>
                          <a:cs typeface="Calibri" panose="020F0502020204030204" pitchFamily="34" charset="0"/>
                        </a:rPr>
                        <a:t>MİRAÇ ÇİLENK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0" algn="l"/>
                        </a:tabLst>
                        <a:defRPr/>
                      </a:pPr>
                      <a:r>
                        <a:rPr lang="tr-TR" sz="1000" b="0" strike="noStrike" spc="-1" dirty="0">
                          <a:latin typeface="Calibri" panose="020F0502020204030204" pitchFamily="34" charset="0"/>
                          <a:cs typeface="Calibri" panose="020F0502020204030204" pitchFamily="34" charset="0"/>
                        </a:rPr>
                        <a:t>MEDYA</a:t>
                      </a:r>
                      <a:r>
                        <a:rPr lang="tr-TR" sz="1000" b="0" strike="noStrike" spc="-1" baseline="0" dirty="0">
                          <a:latin typeface="Calibri" panose="020F0502020204030204" pitchFamily="34" charset="0"/>
                          <a:cs typeface="Calibri" panose="020F0502020204030204" pitchFamily="34" charset="0"/>
                        </a:rPr>
                        <a:t> İLETİŞİM TEKNİKERİ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gn="ctr">
                        <a:lnSpc>
                          <a:spcPct val="115000"/>
                        </a:lnSpc>
                        <a:tabLst>
                          <a:tab pos="0" algn="l"/>
                        </a:tabLst>
                      </a:pPr>
                      <a:r>
                        <a:rPr lang="tr-TR" sz="1000" b="0" strike="noStrike" spc="-1" dirty="0">
                          <a:latin typeface="Calibri" panose="020F0502020204030204" pitchFamily="34" charset="0"/>
                          <a:cs typeface="Calibri" panose="020F0502020204030204" pitchFamily="34" charset="0"/>
                        </a:rPr>
                        <a:t>1 KİŞİ</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C89B"/>
                    </a:solidFill>
                  </a:tcPr>
                </a:tc>
                <a:extLst>
                  <a:ext uri="{0D108BD9-81ED-4DB2-BD59-A6C34878D82A}">
                    <a16:rowId xmlns:a16="http://schemas.microsoft.com/office/drawing/2014/main" val="10005"/>
                  </a:ext>
                </a:extLst>
              </a:tr>
              <a:tr h="342000">
                <a:tc>
                  <a:txBody>
                    <a:bodyPr/>
                    <a:lstStyle/>
                    <a:p>
                      <a:pPr>
                        <a:lnSpc>
                          <a:spcPct val="115000"/>
                        </a:lnSpc>
                        <a:tabLst>
                          <a:tab pos="0" algn="l"/>
                        </a:tabLst>
                      </a:pPr>
                      <a:r>
                        <a:rPr lang="tr-TR" sz="1000" b="1" strike="noStrike" spc="-1" dirty="0">
                          <a:solidFill>
                            <a:srgbClr val="000000"/>
                          </a:solidFill>
                          <a:latin typeface="Calibri" panose="020F0502020204030204" pitchFamily="34" charset="0"/>
                          <a:ea typeface="Times New Roman"/>
                          <a:cs typeface="Calibri" panose="020F0502020204030204" pitchFamily="34" charset="0"/>
                        </a:rPr>
                        <a:t>TÜLAY BOSTANCI</a:t>
                      </a:r>
                      <a:endParaRPr lang="tr-TR" sz="1000" b="1"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nSpc>
                          <a:spcPct val="115000"/>
                        </a:lnSpc>
                        <a:tabLst>
                          <a:tab pos="0" algn="l"/>
                        </a:tabLst>
                      </a:pPr>
                      <a:r>
                        <a:rPr lang="tr-TR" sz="1000" b="0" strike="noStrike" spc="-1" dirty="0">
                          <a:solidFill>
                            <a:srgbClr val="000000"/>
                          </a:solidFill>
                          <a:latin typeface="Calibri" panose="020F0502020204030204" pitchFamily="34" charset="0"/>
                          <a:ea typeface="Times New Roman"/>
                          <a:cs typeface="Calibri" panose="020F0502020204030204" pitchFamily="34" charset="0"/>
                        </a:rPr>
                        <a:t>PEYZAJ MİMARI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0" algn="l"/>
                        </a:tabLst>
                        <a:defRPr/>
                      </a:pPr>
                      <a:r>
                        <a:rPr lang="tr-TR" sz="1000" b="0" strike="noStrike" spc="-1" dirty="0">
                          <a:solidFill>
                            <a:srgbClr val="000000"/>
                          </a:solidFill>
                          <a:latin typeface="Calibri" panose="020F0502020204030204" pitchFamily="34" charset="0"/>
                          <a:cs typeface="Calibri" panose="020F0502020204030204" pitchFamily="34" charset="0"/>
                        </a:rPr>
                        <a:t>1 KİŞİ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10011"/>
                  </a:ext>
                </a:extLst>
              </a:tr>
              <a:tr h="342000">
                <a:tc>
                  <a:txBody>
                    <a:bodyPr/>
                    <a:lstStyle/>
                    <a:p>
                      <a:pPr>
                        <a:lnSpc>
                          <a:spcPct val="115000"/>
                        </a:lnSpc>
                        <a:tabLst>
                          <a:tab pos="0" algn="l"/>
                        </a:tabLst>
                      </a:pPr>
                      <a:r>
                        <a:rPr lang="tr-TR" sz="1000" b="1" strike="noStrike" spc="-1" dirty="0">
                          <a:latin typeface="Calibri" panose="020F0502020204030204" pitchFamily="34" charset="0"/>
                          <a:cs typeface="Calibri" panose="020F0502020204030204" pitchFamily="34" charset="0"/>
                        </a:rPr>
                        <a:t>MELİSA MERT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0" algn="l"/>
                        </a:tabLst>
                        <a:defRPr/>
                      </a:pPr>
                      <a:r>
                        <a:rPr lang="tr-TR" sz="1000" b="0" strike="noStrike" spc="-1" dirty="0">
                          <a:latin typeface="Calibri" panose="020F0502020204030204" pitchFamily="34" charset="0"/>
                          <a:cs typeface="Calibri" panose="020F0502020204030204" pitchFamily="34" charset="0"/>
                        </a:rPr>
                        <a:t>ŞEHİR</a:t>
                      </a:r>
                      <a:r>
                        <a:rPr lang="tr-TR" sz="1000" b="0" strike="noStrike" spc="-1" baseline="0" dirty="0">
                          <a:latin typeface="Calibri" panose="020F0502020204030204" pitchFamily="34" charset="0"/>
                          <a:cs typeface="Calibri" panose="020F0502020204030204" pitchFamily="34" charset="0"/>
                        </a:rPr>
                        <a:t> PLANCISI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gn="ctr">
                        <a:lnSpc>
                          <a:spcPct val="115000"/>
                        </a:lnSpc>
                        <a:tabLst>
                          <a:tab pos="0" algn="l"/>
                        </a:tabLst>
                      </a:pPr>
                      <a:r>
                        <a:rPr lang="tr-TR" sz="1000" b="0" strike="noStrike" spc="-1" dirty="0">
                          <a:latin typeface="Calibri" panose="020F0502020204030204" pitchFamily="34" charset="0"/>
                          <a:cs typeface="Calibri" panose="020F0502020204030204" pitchFamily="34" charset="0"/>
                        </a:rPr>
                        <a:t>1 KİŞİ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3096577843"/>
                  </a:ext>
                </a:extLst>
              </a:tr>
              <a:tr h="342000">
                <a:tc>
                  <a:txBody>
                    <a:bodyPr/>
                    <a:lstStyle/>
                    <a:p>
                      <a:pPr>
                        <a:lnSpc>
                          <a:spcPct val="115000"/>
                        </a:lnSpc>
                        <a:tabLst>
                          <a:tab pos="0" algn="l"/>
                        </a:tabLst>
                      </a:pPr>
                      <a:r>
                        <a:rPr lang="tr-TR" sz="1000" b="1" strike="noStrike" spc="-1" dirty="0">
                          <a:solidFill>
                            <a:srgbClr val="000000"/>
                          </a:solidFill>
                          <a:latin typeface="Calibri" panose="020F0502020204030204" pitchFamily="34" charset="0"/>
                          <a:ea typeface="Times New Roman"/>
                          <a:cs typeface="Calibri" panose="020F0502020204030204" pitchFamily="34" charset="0"/>
                        </a:rPr>
                        <a:t>HASAN AKTAŞ</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nSpc>
                          <a:spcPct val="115000"/>
                        </a:lnSpc>
                        <a:tabLst>
                          <a:tab pos="0" algn="l"/>
                        </a:tabLst>
                      </a:pPr>
                      <a:r>
                        <a:rPr lang="tr-TR" sz="1000" b="0" strike="noStrike" spc="-1" dirty="0">
                          <a:solidFill>
                            <a:srgbClr val="000000"/>
                          </a:solidFill>
                          <a:latin typeface="Calibri" panose="020F0502020204030204" pitchFamily="34" charset="0"/>
                          <a:ea typeface="Times New Roman"/>
                          <a:cs typeface="Calibri" panose="020F0502020204030204" pitchFamily="34" charset="0"/>
                        </a:rPr>
                        <a:t>İNŞAAT TEKNİKERİ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a:lnSpc>
                          <a:spcPct val="115000"/>
                        </a:lnSpc>
                        <a:tabLst>
                          <a:tab pos="0" algn="l"/>
                        </a:tabLst>
                      </a:pPr>
                      <a:r>
                        <a:rPr lang="tr-TR" sz="1000" b="0" strike="noStrike" spc="-1" dirty="0">
                          <a:solidFill>
                            <a:srgbClr val="000000"/>
                          </a:solidFill>
                          <a:latin typeface="Calibri" panose="020F0502020204030204" pitchFamily="34" charset="0"/>
                          <a:ea typeface="Times New Roman"/>
                          <a:cs typeface="Calibri" panose="020F0502020204030204" pitchFamily="34" charset="0"/>
                        </a:rPr>
                        <a:t>1 KİŞİ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1289449066"/>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İBRAHİM EROĞLU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gn="l" rtl="0" fontAlgn="ctr"/>
                      <a:r>
                        <a:rPr lang="tr-TR" sz="1000" b="0" i="0" u="none" strike="noStrike" dirty="0">
                          <a:solidFill>
                            <a:srgbClr val="000000"/>
                          </a:solidFill>
                          <a:effectLst/>
                          <a:latin typeface="Calibri" panose="020F0502020204030204" pitchFamily="34" charset="0"/>
                        </a:rPr>
                        <a:t>  TEKNİKER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gn="ctr" fontAlgn="ctr"/>
                      <a:r>
                        <a:rPr lang="tr-TR" sz="1000" b="0" i="0" u="none" strike="noStrike" dirty="0">
                          <a:solidFill>
                            <a:srgbClr val="000000"/>
                          </a:solidFill>
                          <a:effectLst/>
                          <a:latin typeface="Calibri" panose="020F0502020204030204" pitchFamily="34" charset="0"/>
                        </a:rPr>
                        <a:t>1 KİŞİ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844331958"/>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MÜNEVVER KARA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SAĞLIK TEKNİKERİ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fontAlgn="ctr"/>
                      <a:r>
                        <a:rPr lang="tr-TR" sz="1000" b="0" i="0" u="none" strike="noStrike" dirty="0">
                          <a:solidFill>
                            <a:srgbClr val="000000"/>
                          </a:solidFill>
                          <a:effectLst/>
                          <a:latin typeface="Calibri" panose="020F0502020204030204" pitchFamily="34" charset="0"/>
                        </a:rPr>
                        <a:t>1 KİŞİ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1387823402"/>
                  </a:ext>
                </a:extLst>
              </a:tr>
            </a:tbl>
          </a:graphicData>
        </a:graphic>
      </p:graphicFrame>
      <p:pic>
        <p:nvPicPr>
          <p:cNvPr id="6" name="Resim 5"/>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1226880" y="747000"/>
            <a:ext cx="7315920" cy="431640"/>
          </a:xfrm>
          <a:prstGeom prst="rect">
            <a:avLst/>
          </a:prstGeom>
          <a:noFill/>
          <a:ln w="0">
            <a:noFill/>
          </a:ln>
        </p:spPr>
        <p:txBody>
          <a:bodyPr>
            <a:normAutofit/>
          </a:bodyPr>
          <a:lstStyle/>
          <a:p>
            <a:pPr algn="ctr">
              <a:lnSpc>
                <a:spcPct val="100000"/>
              </a:lnSpc>
              <a:tabLst>
                <a:tab pos="0" algn="l"/>
              </a:tabLst>
            </a:pPr>
            <a:r>
              <a:rPr lang="tr-TR" sz="2000" b="1" strike="noStrike" spc="-1" dirty="0">
                <a:solidFill>
                  <a:srgbClr val="000000"/>
                </a:solidFill>
                <a:uFillTx/>
                <a:latin typeface="Calibri"/>
              </a:rPr>
              <a:t>MÜDÜRLÜĞÜMÜZ PERSONEL LİSTESİ</a:t>
            </a:r>
            <a:r>
              <a:rPr lang="tr-TR" sz="2000" b="0" strike="noStrike" spc="-1" dirty="0">
                <a:solidFill>
                  <a:srgbClr val="4D5B6B"/>
                </a:solidFill>
                <a:latin typeface="Calibri"/>
              </a:rPr>
              <a:t> </a:t>
            </a:r>
            <a:endParaRPr lang="tr-TR" sz="2000" b="0" strike="noStrike" spc="-1" dirty="0">
              <a:latin typeface="Arial"/>
            </a:endParaRPr>
          </a:p>
          <a:p>
            <a:pPr algn="r">
              <a:lnSpc>
                <a:spcPct val="100000"/>
              </a:lnSpc>
              <a:spcBef>
                <a:spcPts val="479"/>
              </a:spcBef>
              <a:tabLst>
                <a:tab pos="0" algn="l"/>
              </a:tabLst>
            </a:pPr>
            <a:endParaRPr lang="tr-TR" sz="2000" b="0" strike="noStrike" spc="-1" dirty="0">
              <a:latin typeface="Arial"/>
            </a:endParaRPr>
          </a:p>
        </p:txBody>
      </p:sp>
      <p:sp>
        <p:nvSpPr>
          <p:cNvPr id="224" name="TextShape 2"/>
          <p:cNvSpPr txBox="1"/>
          <p:nvPr/>
        </p:nvSpPr>
        <p:spPr>
          <a:xfrm>
            <a:off x="8150400" y="236520"/>
            <a:ext cx="784800" cy="364680"/>
          </a:xfrm>
          <a:prstGeom prst="rect">
            <a:avLst/>
          </a:prstGeom>
          <a:noFill/>
          <a:ln w="0">
            <a:noFill/>
          </a:ln>
        </p:spPr>
        <p:txBody>
          <a:bodyPr anchor="ctr">
            <a:noAutofit/>
          </a:bodyPr>
          <a:lstStyle/>
          <a:p>
            <a:pPr>
              <a:lnSpc>
                <a:spcPct val="100000"/>
              </a:lnSpc>
            </a:pPr>
            <a:fld id="{7ED8757A-9C30-4C9C-86F6-852BCDEF4E6B}" type="slidenum">
              <a:rPr lang="tr-TR" sz="1400" b="0" strike="noStrike" spc="-1">
                <a:solidFill>
                  <a:srgbClr val="A79D99"/>
                </a:solidFill>
                <a:latin typeface="Calibri"/>
              </a:rPr>
              <a:t>7</a:t>
            </a:fld>
            <a:endParaRPr lang="tr-TR" sz="1400" b="0" strike="noStrike" spc="-1">
              <a:latin typeface="Times New Roman"/>
            </a:endParaRPr>
          </a:p>
        </p:txBody>
      </p:sp>
      <p:graphicFrame>
        <p:nvGraphicFramePr>
          <p:cNvPr id="225" name="Table 3"/>
          <p:cNvGraphicFramePr/>
          <p:nvPr>
            <p:extLst>
              <p:ext uri="{D42A27DB-BD31-4B8C-83A1-F6EECF244321}">
                <p14:modId xmlns:p14="http://schemas.microsoft.com/office/powerpoint/2010/main" val="2852501112"/>
              </p:ext>
            </p:extLst>
          </p:nvPr>
        </p:nvGraphicFramePr>
        <p:xfrm>
          <a:off x="1171852" y="1370521"/>
          <a:ext cx="7273415" cy="5486070"/>
        </p:xfrm>
        <a:graphic>
          <a:graphicData uri="http://schemas.openxmlformats.org/drawingml/2006/table">
            <a:tbl>
              <a:tblPr/>
              <a:tblGrid>
                <a:gridCol w="2409095">
                  <a:extLst>
                    <a:ext uri="{9D8B030D-6E8A-4147-A177-3AD203B41FA5}">
                      <a16:colId xmlns:a16="http://schemas.microsoft.com/office/drawing/2014/main" val="20000"/>
                    </a:ext>
                  </a:extLst>
                </a:gridCol>
                <a:gridCol w="2431800">
                  <a:extLst>
                    <a:ext uri="{9D8B030D-6E8A-4147-A177-3AD203B41FA5}">
                      <a16:colId xmlns:a16="http://schemas.microsoft.com/office/drawing/2014/main" val="20001"/>
                    </a:ext>
                  </a:extLst>
                </a:gridCol>
                <a:gridCol w="2432520">
                  <a:extLst>
                    <a:ext uri="{9D8B030D-6E8A-4147-A177-3AD203B41FA5}">
                      <a16:colId xmlns:a16="http://schemas.microsoft.com/office/drawing/2014/main" val="20002"/>
                    </a:ext>
                  </a:extLst>
                </a:gridCol>
              </a:tblGrid>
              <a:tr h="356070">
                <a:tc>
                  <a:txBody>
                    <a:bodyPr/>
                    <a:lstStyle/>
                    <a:p>
                      <a:pPr algn="ctr">
                        <a:lnSpc>
                          <a:spcPct val="115000"/>
                        </a:lnSpc>
                        <a:tabLst>
                          <a:tab pos="0" algn="l"/>
                        </a:tabLst>
                      </a:pPr>
                      <a:r>
                        <a:rPr lang="tr-TR" sz="1000" b="1" strike="noStrike" spc="-1" dirty="0">
                          <a:solidFill>
                            <a:srgbClr val="000000"/>
                          </a:solidFill>
                          <a:latin typeface="Calibri"/>
                        </a:rPr>
                        <a:t>ADI SOYADI</a:t>
                      </a:r>
                      <a:endParaRPr lang="tr-TR" sz="1000" b="0" strike="noStrike" spc="-1"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tc>
                  <a:txBody>
                    <a:bodyPr/>
                    <a:lstStyle/>
                    <a:p>
                      <a:pPr algn="ctr">
                        <a:lnSpc>
                          <a:spcPct val="115000"/>
                        </a:lnSpc>
                        <a:tabLst>
                          <a:tab pos="0" algn="l"/>
                        </a:tabLst>
                      </a:pPr>
                      <a:r>
                        <a:rPr lang="tr-TR" sz="1000" b="1" strike="noStrike" spc="-1" dirty="0">
                          <a:solidFill>
                            <a:srgbClr val="000000"/>
                          </a:solidFill>
                          <a:latin typeface="Calibri"/>
                        </a:rPr>
                        <a:t>GÖREV/UNVAN</a:t>
                      </a:r>
                      <a:endParaRPr lang="tr-TR" sz="1000" b="0" strike="noStrike" spc="-1"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tc>
                  <a:txBody>
                    <a:bodyPr/>
                    <a:lstStyle/>
                    <a:p>
                      <a:pPr algn="ctr">
                        <a:lnSpc>
                          <a:spcPct val="115000"/>
                        </a:lnSpc>
                        <a:tabLst>
                          <a:tab pos="0" algn="l"/>
                        </a:tabLst>
                      </a:pPr>
                      <a:r>
                        <a:rPr lang="tr-TR" sz="1000" b="1" strike="noStrike" spc="-1">
                          <a:solidFill>
                            <a:srgbClr val="000000"/>
                          </a:solidFill>
                          <a:latin typeface="Calibri"/>
                        </a:rPr>
                        <a:t>TOPLAM SAYI</a:t>
                      </a:r>
                      <a:endParaRPr lang="tr-TR" sz="1000" b="0" strike="noStrike" spc="-1">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extLst>
                  <a:ext uri="{0D108BD9-81ED-4DB2-BD59-A6C34878D82A}">
                    <a16:rowId xmlns:a16="http://schemas.microsoft.com/office/drawing/2014/main" val="10000"/>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ORHAN DEMİR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İŞÇİ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rowSpan="2">
                  <a:txBody>
                    <a:bodyPr/>
                    <a:lstStyle/>
                    <a:p>
                      <a:pPr algn="ctr" fontAlgn="ctr"/>
                      <a:r>
                        <a:rPr lang="tr-TR" sz="1000" b="0" i="0" u="none" strike="noStrike" dirty="0">
                          <a:solidFill>
                            <a:srgbClr val="000000"/>
                          </a:solidFill>
                          <a:effectLst/>
                          <a:latin typeface="Calibri" panose="020F0502020204030204" pitchFamily="34" charset="0"/>
                        </a:rPr>
                        <a:t>2 KİŞİ</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E4CD"/>
                    </a:solidFill>
                  </a:tcPr>
                </a:tc>
                <a:extLst>
                  <a:ext uri="{0D108BD9-81ED-4DB2-BD59-A6C34878D82A}">
                    <a16:rowId xmlns:a16="http://schemas.microsoft.com/office/drawing/2014/main" val="10005"/>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SERVET ÇAKMAK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İŞÇİ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vMerge="1">
                  <a:txBody>
                    <a:bodyPr/>
                    <a:lstStyle/>
                    <a:p>
                      <a:endParaRPr lang="tr-TR"/>
                    </a:p>
                  </a:txBody>
                  <a:tcPr>
                    <a:solidFill>
                      <a:srgbClr val="729FCF"/>
                    </a:solidFill>
                  </a:tcPr>
                </a:tc>
                <a:extLst>
                  <a:ext uri="{0D108BD9-81ED-4DB2-BD59-A6C34878D82A}">
                    <a16:rowId xmlns:a16="http://schemas.microsoft.com/office/drawing/2014/main" val="10006"/>
                  </a:ext>
                </a:extLst>
              </a:tr>
              <a:tr h="342000">
                <a:tc>
                  <a:txBody>
                    <a:bodyPr/>
                    <a:lstStyle/>
                    <a:p>
                      <a:pPr algn="l">
                        <a:lnSpc>
                          <a:spcPct val="115000"/>
                        </a:lnSpc>
                        <a:tabLst>
                          <a:tab pos="0" algn="l"/>
                        </a:tabLst>
                      </a:pPr>
                      <a:r>
                        <a:rPr lang="tr-TR" sz="1000" b="1" strike="noStrike" spc="-1" dirty="0">
                          <a:solidFill>
                            <a:srgbClr val="000000"/>
                          </a:solidFill>
                          <a:latin typeface="Calibri" panose="020F0502020204030204" pitchFamily="34" charset="0"/>
                          <a:ea typeface="Times New Roman"/>
                          <a:cs typeface="Calibri" panose="020F0502020204030204" pitchFamily="34" charset="0"/>
                        </a:rPr>
                        <a:t>TUNCAY YALÇINKAYA</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tabLst>
                          <a:tab pos="0" algn="l"/>
                        </a:tabLst>
                      </a:pPr>
                      <a:r>
                        <a:rPr lang="tr-TR" sz="1000" b="0" strike="noStrike" spc="-1" dirty="0">
                          <a:solidFill>
                            <a:srgbClr val="000000"/>
                          </a:solidFill>
                          <a:latin typeface="Calibri" panose="020F0502020204030204" pitchFamily="34" charset="0"/>
                          <a:ea typeface="Times New Roman"/>
                          <a:cs typeface="Calibri" panose="020F0502020204030204" pitchFamily="34" charset="0"/>
                        </a:rPr>
                        <a:t>TEKNİSYEN</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tr-TR" sz="1000" b="0" strike="noStrike" spc="-1" dirty="0">
                          <a:solidFill>
                            <a:srgbClr val="000000"/>
                          </a:solidFill>
                          <a:latin typeface="Calibri" panose="020F0502020204030204" pitchFamily="34" charset="0"/>
                          <a:ea typeface="Times New Roman"/>
                          <a:cs typeface="Calibri" panose="020F0502020204030204" pitchFamily="34" charset="0"/>
                        </a:rPr>
                        <a:t>1 KİŞİ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9"/>
                  </a:ext>
                </a:extLst>
              </a:tr>
              <a:tr h="342000">
                <a:tc>
                  <a:txBody>
                    <a:bodyPr/>
                    <a:lstStyle/>
                    <a:p>
                      <a:r>
                        <a:rPr lang="tr-TR" sz="1000" b="1" strike="noStrike" spc="-1" dirty="0">
                          <a:solidFill>
                            <a:srgbClr val="000000"/>
                          </a:solidFill>
                          <a:latin typeface="Calibri" panose="020F0502020204030204" pitchFamily="34" charset="0"/>
                          <a:ea typeface="Times New Roman"/>
                          <a:cs typeface="Calibri" panose="020F0502020204030204" pitchFamily="34" charset="0"/>
                        </a:rPr>
                        <a:t>AYŞE ÜNLÜ</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r>
                        <a:rPr lang="tr-TR" sz="1000" b="0" strike="noStrike" spc="-1" dirty="0">
                          <a:solidFill>
                            <a:srgbClr val="000000"/>
                          </a:solidFill>
                          <a:latin typeface="Calibri" panose="020F0502020204030204" pitchFamily="34" charset="0"/>
                          <a:cs typeface="Calibri" panose="020F0502020204030204" pitchFamily="34" charset="0"/>
                        </a:rPr>
                        <a:t>MEDYA İLETİŞİM TEKNİKERİ</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gn="ctr">
                        <a:lnSpc>
                          <a:spcPct val="100000"/>
                        </a:lnSpc>
                      </a:pPr>
                      <a:r>
                        <a:rPr lang="tr-TR" sz="1000" b="0" strike="noStrike" spc="-1" dirty="0">
                          <a:latin typeface="Calibri" panose="020F0502020204030204" pitchFamily="34" charset="0"/>
                          <a:cs typeface="Calibri" panose="020F0502020204030204" pitchFamily="34" charset="0"/>
                        </a:rPr>
                        <a:t>1 KİŞİ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490704444"/>
                  </a:ext>
                </a:extLst>
              </a:tr>
              <a:tr h="342000">
                <a:tc>
                  <a:txBody>
                    <a:bodyPr/>
                    <a:lstStyle/>
                    <a:p>
                      <a:pPr algn="l">
                        <a:lnSpc>
                          <a:spcPct val="115000"/>
                        </a:lnSpc>
                        <a:tabLst>
                          <a:tab pos="0" algn="l"/>
                        </a:tabLst>
                      </a:pPr>
                      <a:r>
                        <a:rPr lang="tr-TR" sz="1000" b="1" strike="noStrike" spc="-1" dirty="0">
                          <a:latin typeface="Calibri" panose="020F0502020204030204" pitchFamily="34" charset="0"/>
                          <a:cs typeface="Calibri" panose="020F0502020204030204" pitchFamily="34" charset="0"/>
                        </a:rPr>
                        <a:t>MÜCAHİT ALKAN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a:lnSpc>
                          <a:spcPct val="115000"/>
                        </a:lnSpc>
                        <a:tabLst>
                          <a:tab pos="0" algn="l"/>
                        </a:tabLst>
                      </a:pPr>
                      <a:r>
                        <a:rPr lang="tr-TR" sz="1000" b="0" strike="noStrike" spc="-1" dirty="0">
                          <a:latin typeface="Calibri" panose="020F0502020204030204" pitchFamily="34" charset="0"/>
                          <a:cs typeface="Calibri" panose="020F0502020204030204" pitchFamily="34" charset="0"/>
                        </a:rPr>
                        <a:t>AYNİYAT</a:t>
                      </a:r>
                      <a:r>
                        <a:rPr lang="tr-TR" sz="1000" b="0" strike="noStrike" spc="-1" baseline="0" dirty="0">
                          <a:latin typeface="Calibri" panose="020F0502020204030204" pitchFamily="34" charset="0"/>
                          <a:cs typeface="Calibri" panose="020F0502020204030204" pitchFamily="34" charset="0"/>
                        </a:rPr>
                        <a:t> SAYMANI</a:t>
                      </a:r>
                      <a:endParaRPr lang="tr-TR" sz="1000" b="0" strike="noStrike" spc="-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a:lnSpc>
                          <a:spcPct val="100000"/>
                        </a:lnSpc>
                        <a:tabLst>
                          <a:tab pos="0" algn="l"/>
                        </a:tabLst>
                      </a:pPr>
                      <a:r>
                        <a:rPr lang="tr-TR" sz="1000" b="0" strike="noStrike" spc="-1" dirty="0">
                          <a:latin typeface="Calibri" panose="020F0502020204030204" pitchFamily="34" charset="0"/>
                          <a:cs typeface="Calibri" panose="020F0502020204030204" pitchFamily="34" charset="0"/>
                        </a:rPr>
                        <a:t>1 KİŞİ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2264909009"/>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SAMİ TUĞLU</a:t>
                      </a: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gn="l" rtl="0" fontAlgn="ctr"/>
                      <a:r>
                        <a:rPr lang="tr-TR" sz="1000" b="0" i="0" u="none" strike="noStrike" dirty="0">
                          <a:solidFill>
                            <a:srgbClr val="000000"/>
                          </a:solidFill>
                          <a:effectLst/>
                          <a:latin typeface="Calibri" panose="020F0502020204030204" pitchFamily="34" charset="0"/>
                        </a:rPr>
                        <a:t> MEMUR</a:t>
                      </a: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rowSpan="6">
                  <a:txBody>
                    <a:bodyPr/>
                    <a:lstStyle/>
                    <a:p>
                      <a:pPr algn="ctr" rtl="0" fontAlgn="ctr"/>
                      <a:r>
                        <a:rPr lang="tr-TR" sz="1000" b="0" i="0" u="none" strike="noStrike" dirty="0">
                          <a:solidFill>
                            <a:srgbClr val="000000"/>
                          </a:solidFill>
                          <a:effectLst/>
                          <a:latin typeface="Calibri" panose="020F0502020204030204" pitchFamily="34" charset="0"/>
                        </a:rPr>
                        <a:t>6 KİŞİ</a:t>
                      </a: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2843681612"/>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ADEM OKUR</a:t>
                      </a: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gn="l" rtl="0" fontAlgn="ctr"/>
                      <a:r>
                        <a:rPr lang="tr-TR" sz="1000" b="0" i="0" u="none" strike="noStrike" dirty="0">
                          <a:solidFill>
                            <a:srgbClr val="000000"/>
                          </a:solidFill>
                          <a:effectLst/>
                          <a:latin typeface="Calibri" panose="020F0502020204030204" pitchFamily="34" charset="0"/>
                        </a:rPr>
                        <a:t> MEMUR</a:t>
                      </a: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vMerge="1">
                  <a:txBody>
                    <a:bodyPr/>
                    <a:lstStyle/>
                    <a:p>
                      <a:pPr algn="ctr" rtl="0" fontAlgn="ctr"/>
                      <a:r>
                        <a:rPr lang="tr-TR" sz="1000" b="0" i="0" u="none" strike="noStrike" dirty="0">
                          <a:solidFill>
                            <a:srgbClr val="000000"/>
                          </a:solidFill>
                          <a:effectLst/>
                          <a:latin typeface="Calibri" panose="020F0502020204030204" pitchFamily="34" charset="0"/>
                        </a:rPr>
                        <a:t>4 KİŞİ </a:t>
                      </a: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2494238146"/>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METİN SARAÇ</a:t>
                      </a: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gn="l" rtl="0" fontAlgn="ctr"/>
                      <a:r>
                        <a:rPr lang="tr-TR" sz="1000" b="0" i="0" u="none" strike="noStrike" dirty="0">
                          <a:solidFill>
                            <a:srgbClr val="000000"/>
                          </a:solidFill>
                          <a:effectLst/>
                          <a:latin typeface="Calibri" panose="020F0502020204030204" pitchFamily="34" charset="0"/>
                        </a:rPr>
                        <a:t> MEMUR</a:t>
                      </a: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vMerge="1">
                  <a:txBody>
                    <a:bodyPr/>
                    <a:lstStyle/>
                    <a:p>
                      <a:pPr algn="ctr" rtl="0" fontAlgn="ctr"/>
                      <a:endParaRPr lang="tr-TR" sz="1000" b="0" i="0" u="none" strike="noStrike" dirty="0">
                        <a:solidFill>
                          <a:srgbClr val="000000"/>
                        </a:solidFill>
                        <a:effectLst/>
                        <a:latin typeface="Calibri" panose="020F0502020204030204" pitchFamily="34" charset="0"/>
                      </a:endParaRP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4228871684"/>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CENNET BAKICIOĞLU</a:t>
                      </a: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gn="l" rtl="0" fontAlgn="ctr"/>
                      <a:r>
                        <a:rPr lang="tr-TR" sz="1000" b="0" i="0" u="none" strike="noStrike" dirty="0">
                          <a:solidFill>
                            <a:srgbClr val="000000"/>
                          </a:solidFill>
                          <a:effectLst/>
                          <a:latin typeface="Calibri" panose="020F0502020204030204" pitchFamily="34" charset="0"/>
                        </a:rPr>
                        <a:t> MEMUR</a:t>
                      </a: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vMerge="1">
                  <a:txBody>
                    <a:bodyPr/>
                    <a:lstStyle/>
                    <a:p>
                      <a:pPr algn="ctr" rtl="0" fontAlgn="ctr"/>
                      <a:endParaRPr lang="tr-TR" sz="1000" b="0" i="0" u="none" strike="noStrike" dirty="0">
                        <a:solidFill>
                          <a:srgbClr val="000000"/>
                        </a:solidFill>
                        <a:effectLst/>
                        <a:latin typeface="Calibri" panose="020F0502020204030204" pitchFamily="34" charset="0"/>
                      </a:endParaRP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2711293127"/>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HARUN YARDIMCIOĞLU</a:t>
                      </a: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gn="l" rtl="0" fontAlgn="ctr"/>
                      <a:r>
                        <a:rPr lang="tr-TR" sz="1000" b="0" i="0" u="none" strike="noStrike" dirty="0">
                          <a:solidFill>
                            <a:srgbClr val="000000"/>
                          </a:solidFill>
                          <a:effectLst/>
                          <a:latin typeface="Calibri" panose="020F0502020204030204" pitchFamily="34" charset="0"/>
                        </a:rPr>
                        <a:t> BÜRO PERSONELİ (SÖZLEŞMELİ)</a:t>
                      </a: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vMerge="1">
                  <a:txBody>
                    <a:bodyPr/>
                    <a:lstStyle/>
                    <a:p>
                      <a:pPr algn="ctr" rtl="0" fontAlgn="ctr"/>
                      <a:endParaRPr lang="tr-TR" sz="1000" b="0" i="0" u="none" strike="noStrike" dirty="0">
                        <a:solidFill>
                          <a:srgbClr val="000000"/>
                        </a:solidFill>
                        <a:effectLst/>
                        <a:latin typeface="Calibri" panose="020F0502020204030204" pitchFamily="34" charset="0"/>
                      </a:endParaRP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2437596057"/>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TUĞÇE SAĞLAM</a:t>
                      </a: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a:txBody>
                    <a:bodyPr/>
                    <a:lstStyle/>
                    <a:p>
                      <a:pPr algn="l" rtl="0" fontAlgn="ctr"/>
                      <a:r>
                        <a:rPr lang="tr-TR" sz="1000" b="0" i="0" u="none" strike="noStrike" dirty="0">
                          <a:solidFill>
                            <a:srgbClr val="000000"/>
                          </a:solidFill>
                          <a:effectLst/>
                          <a:latin typeface="Calibri" panose="020F0502020204030204" pitchFamily="34" charset="0"/>
                        </a:rPr>
                        <a:t>BÜRO PERSONELİ (SÖZLEŞMELİ)</a:t>
                      </a: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tc vMerge="1">
                  <a:txBody>
                    <a:bodyPr/>
                    <a:lstStyle/>
                    <a:p>
                      <a:pPr algn="ctr" rtl="0" fontAlgn="ctr"/>
                      <a:endParaRPr lang="tr-TR" sz="1000" b="0" i="0" u="none" strike="noStrike" dirty="0">
                        <a:solidFill>
                          <a:srgbClr val="000000"/>
                        </a:solidFill>
                        <a:effectLst/>
                        <a:latin typeface="Calibri" panose="020F0502020204030204" pitchFamily="34" charset="0"/>
                      </a:endParaRPr>
                    </a:p>
                  </a:txBody>
                  <a:tcPr marL="9121" marR="9121" marT="9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590565910"/>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ALİ KEMAL HACIHASANOĞLU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GÜVENLİK PERSONELİ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rowSpan="4">
                  <a:txBody>
                    <a:bodyPr/>
                    <a:lstStyle/>
                    <a:p>
                      <a:pPr algn="ctr" fontAlgn="ctr"/>
                      <a:r>
                        <a:rPr lang="tr-TR" sz="1000" b="0" i="0" u="none" strike="noStrike" dirty="0">
                          <a:solidFill>
                            <a:srgbClr val="000000"/>
                          </a:solidFill>
                          <a:effectLst/>
                          <a:latin typeface="Calibri" panose="020F0502020204030204" pitchFamily="34" charset="0"/>
                        </a:rPr>
                        <a:t>4 KİŞİ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121028197"/>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ASIM TELLİ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GÜVENLİK PERSONELİ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200639622"/>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SERKAN KILIÇ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GÜVENLİK PERSONELİ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2664038594"/>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TEMEL AYDURMUŞ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GÜVENLİK PERSONELİ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9B"/>
                    </a:solidFill>
                  </a:tcPr>
                </a:tc>
                <a:extLst>
                  <a:ext uri="{0D108BD9-81ED-4DB2-BD59-A6C34878D82A}">
                    <a16:rowId xmlns:a16="http://schemas.microsoft.com/office/drawing/2014/main" val="3576291962"/>
                  </a:ext>
                </a:extLst>
              </a:tr>
            </a:tbl>
          </a:graphicData>
        </a:graphic>
      </p:graphicFrame>
      <p:pic>
        <p:nvPicPr>
          <p:cNvPr id="6" name="Resim 5"/>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1226880" y="747000"/>
            <a:ext cx="7315920" cy="431640"/>
          </a:xfrm>
          <a:prstGeom prst="rect">
            <a:avLst/>
          </a:prstGeom>
          <a:noFill/>
          <a:ln w="0">
            <a:noFill/>
          </a:ln>
        </p:spPr>
        <p:txBody>
          <a:bodyPr>
            <a:normAutofit/>
          </a:bodyPr>
          <a:lstStyle/>
          <a:p>
            <a:pPr algn="ctr">
              <a:lnSpc>
                <a:spcPct val="100000"/>
              </a:lnSpc>
              <a:tabLst>
                <a:tab pos="0" algn="l"/>
              </a:tabLst>
            </a:pPr>
            <a:r>
              <a:rPr lang="tr-TR" sz="2000" b="1" strike="noStrike" spc="-1" dirty="0">
                <a:solidFill>
                  <a:srgbClr val="000000"/>
                </a:solidFill>
                <a:uFillTx/>
                <a:latin typeface="Calibri"/>
              </a:rPr>
              <a:t>MÜDÜRLÜĞÜMÜZ PERSONEL LİSTESİ</a:t>
            </a:r>
            <a:r>
              <a:rPr lang="tr-TR" sz="2000" b="0" strike="noStrike" spc="-1" dirty="0">
                <a:solidFill>
                  <a:srgbClr val="4D5B6B"/>
                </a:solidFill>
                <a:latin typeface="Calibri"/>
              </a:rPr>
              <a:t> </a:t>
            </a:r>
            <a:endParaRPr lang="tr-TR" sz="2000" b="0" strike="noStrike" spc="-1" dirty="0">
              <a:latin typeface="Arial"/>
            </a:endParaRPr>
          </a:p>
          <a:p>
            <a:pPr algn="r">
              <a:lnSpc>
                <a:spcPct val="100000"/>
              </a:lnSpc>
              <a:spcBef>
                <a:spcPts val="479"/>
              </a:spcBef>
              <a:tabLst>
                <a:tab pos="0" algn="l"/>
              </a:tabLst>
            </a:pPr>
            <a:endParaRPr lang="tr-TR" sz="2000" b="0" strike="noStrike" spc="-1" dirty="0">
              <a:latin typeface="Arial"/>
            </a:endParaRPr>
          </a:p>
        </p:txBody>
      </p:sp>
      <p:sp>
        <p:nvSpPr>
          <p:cNvPr id="224" name="TextShape 2"/>
          <p:cNvSpPr txBox="1"/>
          <p:nvPr/>
        </p:nvSpPr>
        <p:spPr>
          <a:xfrm>
            <a:off x="8150400" y="236520"/>
            <a:ext cx="784800" cy="364680"/>
          </a:xfrm>
          <a:prstGeom prst="rect">
            <a:avLst/>
          </a:prstGeom>
          <a:noFill/>
          <a:ln w="0">
            <a:noFill/>
          </a:ln>
        </p:spPr>
        <p:txBody>
          <a:bodyPr anchor="ctr">
            <a:noAutofit/>
          </a:bodyPr>
          <a:lstStyle/>
          <a:p>
            <a:pPr>
              <a:lnSpc>
                <a:spcPct val="100000"/>
              </a:lnSpc>
            </a:pPr>
            <a:fld id="{7ED8757A-9C30-4C9C-86F6-852BCDEF4E6B}" type="slidenum">
              <a:rPr lang="tr-TR" sz="1400" b="0" strike="noStrike" spc="-1">
                <a:solidFill>
                  <a:srgbClr val="A79D99"/>
                </a:solidFill>
                <a:latin typeface="Calibri"/>
              </a:rPr>
              <a:t>8</a:t>
            </a:fld>
            <a:endParaRPr lang="tr-TR" sz="1400" b="0" strike="noStrike" spc="-1">
              <a:latin typeface="Times New Roman"/>
            </a:endParaRPr>
          </a:p>
        </p:txBody>
      </p:sp>
      <p:graphicFrame>
        <p:nvGraphicFramePr>
          <p:cNvPr id="225" name="Table 3"/>
          <p:cNvGraphicFramePr/>
          <p:nvPr>
            <p:extLst>
              <p:ext uri="{D42A27DB-BD31-4B8C-83A1-F6EECF244321}">
                <p14:modId xmlns:p14="http://schemas.microsoft.com/office/powerpoint/2010/main" val="1804780984"/>
              </p:ext>
            </p:extLst>
          </p:nvPr>
        </p:nvGraphicFramePr>
        <p:xfrm>
          <a:off x="1149147" y="1370520"/>
          <a:ext cx="7315919" cy="1724070"/>
        </p:xfrm>
        <a:graphic>
          <a:graphicData uri="http://schemas.openxmlformats.org/drawingml/2006/table">
            <a:tbl>
              <a:tblPr/>
              <a:tblGrid>
                <a:gridCol w="2438399">
                  <a:extLst>
                    <a:ext uri="{9D8B030D-6E8A-4147-A177-3AD203B41FA5}">
                      <a16:colId xmlns:a16="http://schemas.microsoft.com/office/drawing/2014/main" val="20000"/>
                    </a:ext>
                  </a:extLst>
                </a:gridCol>
                <a:gridCol w="2438399">
                  <a:extLst>
                    <a:ext uri="{9D8B030D-6E8A-4147-A177-3AD203B41FA5}">
                      <a16:colId xmlns:a16="http://schemas.microsoft.com/office/drawing/2014/main" val="20001"/>
                    </a:ext>
                  </a:extLst>
                </a:gridCol>
                <a:gridCol w="2439121">
                  <a:extLst>
                    <a:ext uri="{9D8B030D-6E8A-4147-A177-3AD203B41FA5}">
                      <a16:colId xmlns:a16="http://schemas.microsoft.com/office/drawing/2014/main" val="20002"/>
                    </a:ext>
                  </a:extLst>
                </a:gridCol>
              </a:tblGrid>
              <a:tr h="356070">
                <a:tc>
                  <a:txBody>
                    <a:bodyPr/>
                    <a:lstStyle/>
                    <a:p>
                      <a:pPr algn="ctr" rtl="0" fontAlgn="ctr"/>
                      <a:r>
                        <a:rPr lang="tr-TR" sz="1000" b="1" i="0" u="none" strike="noStrike">
                          <a:solidFill>
                            <a:srgbClr val="000000"/>
                          </a:solidFill>
                          <a:effectLst/>
                          <a:latin typeface="Calibri" panose="020F0502020204030204" pitchFamily="34" charset="0"/>
                        </a:rPr>
                        <a:t>ADI SOYADI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tc>
                  <a:txBody>
                    <a:bodyPr/>
                    <a:lstStyle/>
                    <a:p>
                      <a:pPr algn="ctr" rtl="0" fontAlgn="ctr"/>
                      <a:r>
                        <a:rPr lang="tr-TR" sz="1000" b="1" i="0" u="none" strike="noStrike">
                          <a:solidFill>
                            <a:srgbClr val="000000"/>
                          </a:solidFill>
                          <a:effectLst/>
                          <a:latin typeface="Calibri" panose="020F0502020204030204" pitchFamily="34" charset="0"/>
                        </a:rPr>
                        <a:t>GÖREV/ÜNVAN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tc>
                  <a:txBody>
                    <a:bodyPr/>
                    <a:lstStyle/>
                    <a:p>
                      <a:pPr algn="ctr" rtl="0" fontAlgn="ctr"/>
                      <a:r>
                        <a:rPr lang="tr-TR" sz="1000" b="1" i="0" u="none" strike="noStrike">
                          <a:solidFill>
                            <a:srgbClr val="000000"/>
                          </a:solidFill>
                          <a:effectLst/>
                          <a:latin typeface="Calibri" panose="020F0502020204030204" pitchFamily="34" charset="0"/>
                        </a:rPr>
                        <a:t>TOPLAM SAYI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extLst>
                  <a:ext uri="{0D108BD9-81ED-4DB2-BD59-A6C34878D82A}">
                    <a16:rowId xmlns:a16="http://schemas.microsoft.com/office/drawing/2014/main" val="10000"/>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ELMAS ZENGİN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SÜREKLİ İŞÇİ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rowSpan="4">
                  <a:txBody>
                    <a:bodyPr/>
                    <a:lstStyle/>
                    <a:p>
                      <a:pPr algn="ctr" fontAlgn="ctr"/>
                      <a:r>
                        <a:rPr lang="tr-TR" sz="1000" b="0" i="0" u="none" strike="noStrike" dirty="0">
                          <a:solidFill>
                            <a:srgbClr val="000000"/>
                          </a:solidFill>
                          <a:effectLst/>
                          <a:latin typeface="Calibri" panose="020F0502020204030204" pitchFamily="34" charset="0"/>
                        </a:rPr>
                        <a:t>4 KİŞİ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10004"/>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ŞADUMAN BIÇAKCI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SÜREKLİ İŞÇİ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vMerge="1">
                  <a:txBody>
                    <a:bodyPr/>
                    <a:lstStyle/>
                    <a:p>
                      <a:endParaRPr lang="tr-T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10005"/>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NURSEN TELLİ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SÜREKLİ İŞÇİ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vMerge="1">
                  <a:txBody>
                    <a:bodyPr/>
                    <a:lstStyle/>
                    <a:p>
                      <a:endParaRPr lang="tr-TR"/>
                    </a:p>
                  </a:txBody>
                  <a:tcPr>
                    <a:solidFill>
                      <a:srgbClr val="729FCF"/>
                    </a:solidFill>
                  </a:tcPr>
                </a:tc>
                <a:extLst>
                  <a:ext uri="{0D108BD9-81ED-4DB2-BD59-A6C34878D82A}">
                    <a16:rowId xmlns:a16="http://schemas.microsoft.com/office/drawing/2014/main" val="10006"/>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GÖKHAN KÖPRÜLÜ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SÜREKLİ İŞÇİ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bl>
          </a:graphicData>
        </a:graphic>
      </p:graphicFrame>
      <p:pic>
        <p:nvPicPr>
          <p:cNvPr id="6" name="Resim 5"/>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3994826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634B3B40-273F-4046-8AAC-CF3BBF0314D8}"/>
              </a:ext>
            </a:extLst>
          </p:cNvPr>
          <p:cNvSpPr txBox="1"/>
          <p:nvPr/>
        </p:nvSpPr>
        <p:spPr>
          <a:xfrm>
            <a:off x="1226880" y="747000"/>
            <a:ext cx="7315920" cy="431640"/>
          </a:xfrm>
          <a:prstGeom prst="rect">
            <a:avLst/>
          </a:prstGeom>
          <a:noFill/>
          <a:ln w="0">
            <a:noFill/>
          </a:ln>
        </p:spPr>
        <p:txBody>
          <a:bodyPr>
            <a:normAutofit/>
          </a:bodyPr>
          <a:lstStyle/>
          <a:p>
            <a:pPr algn="ctr">
              <a:lnSpc>
                <a:spcPct val="100000"/>
              </a:lnSpc>
              <a:tabLst>
                <a:tab pos="0" algn="l"/>
              </a:tabLst>
            </a:pPr>
            <a:r>
              <a:rPr lang="tr-TR" sz="2000" b="1" strike="noStrike" spc="-1" dirty="0">
                <a:solidFill>
                  <a:srgbClr val="000000"/>
                </a:solidFill>
                <a:uFillTx/>
                <a:latin typeface="Calibri"/>
              </a:rPr>
              <a:t>MİLLİ EMLAK MÜDÜRLÜĞÜ PERSONEL LİSTESİ</a:t>
            </a:r>
            <a:r>
              <a:rPr lang="tr-TR" sz="2000" b="0" strike="noStrike" spc="-1" dirty="0">
                <a:solidFill>
                  <a:srgbClr val="4D5B6B"/>
                </a:solidFill>
                <a:latin typeface="Calibri"/>
              </a:rPr>
              <a:t> </a:t>
            </a:r>
            <a:endParaRPr lang="tr-TR" sz="2000" b="0" strike="noStrike" spc="-1" dirty="0">
              <a:latin typeface="Arial"/>
            </a:endParaRPr>
          </a:p>
          <a:p>
            <a:pPr algn="r">
              <a:lnSpc>
                <a:spcPct val="100000"/>
              </a:lnSpc>
              <a:spcBef>
                <a:spcPts val="479"/>
              </a:spcBef>
              <a:tabLst>
                <a:tab pos="0" algn="l"/>
              </a:tabLst>
            </a:pPr>
            <a:endParaRPr lang="tr-TR" sz="2000" b="0" strike="noStrike" spc="-1" dirty="0">
              <a:latin typeface="Arial"/>
            </a:endParaRPr>
          </a:p>
        </p:txBody>
      </p:sp>
      <p:sp>
        <p:nvSpPr>
          <p:cNvPr id="7" name="TextShape 2">
            <a:extLst>
              <a:ext uri="{FF2B5EF4-FFF2-40B4-BE49-F238E27FC236}">
                <a16:creationId xmlns:a16="http://schemas.microsoft.com/office/drawing/2014/main" id="{161AEB05-18CF-4E05-BB68-7841C6747907}"/>
              </a:ext>
            </a:extLst>
          </p:cNvPr>
          <p:cNvSpPr txBox="1"/>
          <p:nvPr/>
        </p:nvSpPr>
        <p:spPr>
          <a:xfrm>
            <a:off x="8150400" y="236520"/>
            <a:ext cx="784800" cy="364680"/>
          </a:xfrm>
          <a:prstGeom prst="rect">
            <a:avLst/>
          </a:prstGeom>
          <a:noFill/>
          <a:ln w="0">
            <a:noFill/>
          </a:ln>
        </p:spPr>
        <p:txBody>
          <a:bodyPr anchor="ctr">
            <a:noAutofit/>
          </a:bodyPr>
          <a:lstStyle/>
          <a:p>
            <a:pPr>
              <a:lnSpc>
                <a:spcPct val="100000"/>
              </a:lnSpc>
            </a:pPr>
            <a:fld id="{7ED8757A-9C30-4C9C-86F6-852BCDEF4E6B}" type="slidenum">
              <a:rPr lang="tr-TR" sz="1400" b="0" strike="noStrike" spc="-1">
                <a:solidFill>
                  <a:srgbClr val="A79D99"/>
                </a:solidFill>
                <a:latin typeface="Calibri"/>
              </a:rPr>
              <a:t>9</a:t>
            </a:fld>
            <a:endParaRPr lang="tr-TR" sz="1400" b="0" strike="noStrike" spc="-1">
              <a:latin typeface="Times New Roman"/>
            </a:endParaRPr>
          </a:p>
        </p:txBody>
      </p:sp>
      <p:graphicFrame>
        <p:nvGraphicFramePr>
          <p:cNvPr id="8" name="Table 3">
            <a:extLst>
              <a:ext uri="{FF2B5EF4-FFF2-40B4-BE49-F238E27FC236}">
                <a16:creationId xmlns:a16="http://schemas.microsoft.com/office/drawing/2014/main" id="{BB1AF4AF-444C-45A2-8955-4172E708AA1A}"/>
              </a:ext>
            </a:extLst>
          </p:cNvPr>
          <p:cNvGraphicFramePr/>
          <p:nvPr>
            <p:extLst>
              <p:ext uri="{D42A27DB-BD31-4B8C-83A1-F6EECF244321}">
                <p14:modId xmlns:p14="http://schemas.microsoft.com/office/powerpoint/2010/main" val="2467959230"/>
              </p:ext>
            </p:extLst>
          </p:nvPr>
        </p:nvGraphicFramePr>
        <p:xfrm>
          <a:off x="1149147" y="1370521"/>
          <a:ext cx="7296120" cy="4853477"/>
        </p:xfrm>
        <a:graphic>
          <a:graphicData uri="http://schemas.openxmlformats.org/drawingml/2006/table">
            <a:tbl>
              <a:tblPr/>
              <a:tblGrid>
                <a:gridCol w="2431800">
                  <a:extLst>
                    <a:ext uri="{9D8B030D-6E8A-4147-A177-3AD203B41FA5}">
                      <a16:colId xmlns:a16="http://schemas.microsoft.com/office/drawing/2014/main" val="20000"/>
                    </a:ext>
                  </a:extLst>
                </a:gridCol>
                <a:gridCol w="2431800">
                  <a:extLst>
                    <a:ext uri="{9D8B030D-6E8A-4147-A177-3AD203B41FA5}">
                      <a16:colId xmlns:a16="http://schemas.microsoft.com/office/drawing/2014/main" val="20001"/>
                    </a:ext>
                  </a:extLst>
                </a:gridCol>
                <a:gridCol w="2432520">
                  <a:extLst>
                    <a:ext uri="{9D8B030D-6E8A-4147-A177-3AD203B41FA5}">
                      <a16:colId xmlns:a16="http://schemas.microsoft.com/office/drawing/2014/main" val="20002"/>
                    </a:ext>
                  </a:extLst>
                </a:gridCol>
              </a:tblGrid>
              <a:tr h="407477">
                <a:tc>
                  <a:txBody>
                    <a:bodyPr/>
                    <a:lstStyle/>
                    <a:p>
                      <a:pPr algn="ctr">
                        <a:lnSpc>
                          <a:spcPct val="115000"/>
                        </a:lnSpc>
                        <a:tabLst>
                          <a:tab pos="0" algn="l"/>
                        </a:tabLst>
                      </a:pPr>
                      <a:r>
                        <a:rPr lang="tr-TR" sz="1000" b="1" strike="noStrike" spc="-1" dirty="0">
                          <a:solidFill>
                            <a:srgbClr val="000000"/>
                          </a:solidFill>
                          <a:latin typeface="Calibri"/>
                        </a:rPr>
                        <a:t>ADI SOYADI</a:t>
                      </a:r>
                      <a:endParaRPr lang="tr-TR" sz="1000" b="0" strike="noStrike" spc="-1"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tc>
                  <a:txBody>
                    <a:bodyPr/>
                    <a:lstStyle/>
                    <a:p>
                      <a:pPr algn="ctr">
                        <a:lnSpc>
                          <a:spcPct val="115000"/>
                        </a:lnSpc>
                        <a:tabLst>
                          <a:tab pos="0" algn="l"/>
                        </a:tabLst>
                      </a:pPr>
                      <a:r>
                        <a:rPr lang="tr-TR" sz="1000" b="1" strike="noStrike" spc="-1" dirty="0">
                          <a:solidFill>
                            <a:srgbClr val="000000"/>
                          </a:solidFill>
                          <a:latin typeface="Calibri"/>
                        </a:rPr>
                        <a:t>GÖREV/ÜNVAN</a:t>
                      </a:r>
                      <a:endParaRPr lang="tr-TR" sz="1000" b="0" strike="noStrike" spc="-1"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tc>
                  <a:txBody>
                    <a:bodyPr/>
                    <a:lstStyle/>
                    <a:p>
                      <a:pPr algn="ctr">
                        <a:lnSpc>
                          <a:spcPct val="115000"/>
                        </a:lnSpc>
                        <a:tabLst>
                          <a:tab pos="0" algn="l"/>
                        </a:tabLst>
                      </a:pPr>
                      <a:r>
                        <a:rPr lang="tr-TR" sz="1000" b="1" strike="noStrike" spc="-1" dirty="0">
                          <a:solidFill>
                            <a:srgbClr val="000000"/>
                          </a:solidFill>
                          <a:latin typeface="Calibri"/>
                        </a:rPr>
                        <a:t>GÖREV YAPTIĞI BİRİM</a:t>
                      </a:r>
                      <a:endParaRPr lang="tr-TR" sz="1000" b="0" strike="noStrike" spc="-1"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605"/>
                    </a:solidFill>
                  </a:tcPr>
                </a:tc>
                <a:extLst>
                  <a:ext uri="{0D108BD9-81ED-4DB2-BD59-A6C34878D82A}">
                    <a16:rowId xmlns:a16="http://schemas.microsoft.com/office/drawing/2014/main" val="10000"/>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BİLAL TEKDEMİR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MİLLİ EMLAK UZMANI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rtl="0" fontAlgn="ctr"/>
                      <a:r>
                        <a:rPr lang="tr-TR" sz="1000" b="0" i="0" u="none" strike="noStrike" dirty="0">
                          <a:solidFill>
                            <a:srgbClr val="000000"/>
                          </a:solidFill>
                          <a:effectLst/>
                          <a:latin typeface="Calibri" panose="020F0502020204030204" pitchFamily="34" charset="0"/>
                        </a:rPr>
                        <a:t>MERKEZ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10004"/>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HAVVA YILDIZ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MEMUR</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rtl="0" fontAlgn="ctr"/>
                      <a:r>
                        <a:rPr lang="tr-TR" sz="1000" b="0" i="0" u="none" strike="noStrike" dirty="0">
                          <a:solidFill>
                            <a:srgbClr val="000000"/>
                          </a:solidFill>
                          <a:effectLst/>
                          <a:latin typeface="Calibri" panose="020F0502020204030204" pitchFamily="34" charset="0"/>
                        </a:rPr>
                        <a:t>MERKEZ</a:t>
                      </a:r>
                    </a:p>
                  </a:txBody>
                  <a:tcPr marL="9525" marR="9525" marT="9525" marB="0" anchor="ctr">
                    <a:lnT w="12700" cap="flat" cmpd="sng" algn="ctr">
                      <a:solidFill>
                        <a:schemeClr val="tx1"/>
                      </a:solidFill>
                      <a:prstDash val="solid"/>
                      <a:round/>
                      <a:headEnd type="none" w="med" len="med"/>
                      <a:tailEnd type="none" w="med" len="med"/>
                    </a:lnT>
                    <a:solidFill>
                      <a:srgbClr val="FFE4CD"/>
                    </a:solidFill>
                  </a:tcPr>
                </a:tc>
                <a:extLst>
                  <a:ext uri="{0D108BD9-81ED-4DB2-BD59-A6C34878D82A}">
                    <a16:rowId xmlns:a16="http://schemas.microsoft.com/office/drawing/2014/main" val="1105600449"/>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YASİN KOÇ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MİLLİ EMLAK UZMANI</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rtl="0" fontAlgn="ctr"/>
                      <a:r>
                        <a:rPr lang="tr-TR" sz="1000" b="0" i="0" u="none" strike="noStrike" dirty="0">
                          <a:solidFill>
                            <a:srgbClr val="000000"/>
                          </a:solidFill>
                          <a:effectLst/>
                          <a:latin typeface="Calibri" panose="020F0502020204030204" pitchFamily="34" charset="0"/>
                        </a:rPr>
                        <a:t>MERKEZ</a:t>
                      </a:r>
                    </a:p>
                  </a:txBody>
                  <a:tcPr marL="9525" marR="9525" marT="9525" marB="0" anchor="ctr">
                    <a:solidFill>
                      <a:srgbClr val="FFE4CD"/>
                    </a:solidFill>
                  </a:tcPr>
                </a:tc>
                <a:extLst>
                  <a:ext uri="{0D108BD9-81ED-4DB2-BD59-A6C34878D82A}">
                    <a16:rowId xmlns:a16="http://schemas.microsoft.com/office/drawing/2014/main" val="88844397"/>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ABDULLAH YILDIZ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BÜRO PERSONELİ (SÖZLEŞMELİ)</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rtl="0" fontAlgn="ctr"/>
                      <a:r>
                        <a:rPr lang="tr-TR" sz="1000" b="0" i="0" u="none" strike="noStrike" dirty="0">
                          <a:solidFill>
                            <a:srgbClr val="000000"/>
                          </a:solidFill>
                          <a:effectLst/>
                          <a:latin typeface="Calibri" panose="020F0502020204030204" pitchFamily="34" charset="0"/>
                        </a:rPr>
                        <a:t>MERKEZ</a:t>
                      </a:r>
                    </a:p>
                  </a:txBody>
                  <a:tcPr marL="9525" marR="9525" marT="9525" marB="0" anchor="ctr">
                    <a:solidFill>
                      <a:srgbClr val="FFE4CD"/>
                    </a:solidFill>
                  </a:tcPr>
                </a:tc>
                <a:extLst>
                  <a:ext uri="{0D108BD9-81ED-4DB2-BD59-A6C34878D82A}">
                    <a16:rowId xmlns:a16="http://schemas.microsoft.com/office/drawing/2014/main" val="10005"/>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TUBA ÇİÇEK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BÜRO PERSONELİ (SÖZLEŞMELİ)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rtl="0" fontAlgn="ctr"/>
                      <a:r>
                        <a:rPr lang="tr-TR" sz="1000" b="0" i="0" u="none" strike="noStrike" dirty="0">
                          <a:solidFill>
                            <a:srgbClr val="000000"/>
                          </a:solidFill>
                          <a:effectLst/>
                          <a:latin typeface="Calibri" panose="020F0502020204030204" pitchFamily="34" charset="0"/>
                        </a:rPr>
                        <a:t>MERKEZ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E4CD"/>
                    </a:solidFill>
                  </a:tcPr>
                </a:tc>
                <a:extLst>
                  <a:ext uri="{0D108BD9-81ED-4DB2-BD59-A6C34878D82A}">
                    <a16:rowId xmlns:a16="http://schemas.microsoft.com/office/drawing/2014/main" val="2918820921"/>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YASİN GÖKSU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BÜRO PERSONELİ (SÖZLEŞMELİ)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rtl="0" fontAlgn="ctr"/>
                      <a:r>
                        <a:rPr lang="tr-TR" sz="1000" b="0" i="0" u="none" strike="noStrike" dirty="0">
                          <a:solidFill>
                            <a:srgbClr val="000000"/>
                          </a:solidFill>
                          <a:effectLst/>
                          <a:latin typeface="Calibri" panose="020F0502020204030204" pitchFamily="34" charset="0"/>
                        </a:rPr>
                        <a:t>MERKEZ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E4CD"/>
                    </a:solidFill>
                  </a:tcPr>
                </a:tc>
                <a:extLst>
                  <a:ext uri="{0D108BD9-81ED-4DB2-BD59-A6C34878D82A}">
                    <a16:rowId xmlns:a16="http://schemas.microsoft.com/office/drawing/2014/main" val="1095086593"/>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YURDAGÜL CEBECİ DEVRİM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BÜRO PERSONELİ (SÖZLEŞMELİ)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rtl="0" fontAlgn="ctr"/>
                      <a:r>
                        <a:rPr lang="tr-TR" sz="1000" b="0" i="0" u="none" strike="noStrike" dirty="0">
                          <a:solidFill>
                            <a:srgbClr val="000000"/>
                          </a:solidFill>
                          <a:effectLst/>
                          <a:latin typeface="Calibri" panose="020F0502020204030204" pitchFamily="34" charset="0"/>
                        </a:rPr>
                        <a:t>MERKEZ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E4CD"/>
                    </a:solidFill>
                  </a:tcPr>
                </a:tc>
                <a:extLst>
                  <a:ext uri="{0D108BD9-81ED-4DB2-BD59-A6C34878D82A}">
                    <a16:rowId xmlns:a16="http://schemas.microsoft.com/office/drawing/2014/main" val="2377241238"/>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HAZAL 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BÜRO PERSONELİ (SÖZLEŞMELİ)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rtl="0" fontAlgn="ctr"/>
                      <a:r>
                        <a:rPr lang="tr-TR" sz="1000" b="0" i="0" u="none" strike="noStrike" dirty="0">
                          <a:solidFill>
                            <a:srgbClr val="000000"/>
                          </a:solidFill>
                          <a:effectLst/>
                          <a:latin typeface="Calibri" panose="020F0502020204030204" pitchFamily="34" charset="0"/>
                        </a:rPr>
                        <a:t>MERKEZ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E4CD"/>
                    </a:solidFill>
                  </a:tcPr>
                </a:tc>
                <a:extLst>
                  <a:ext uri="{0D108BD9-81ED-4DB2-BD59-A6C34878D82A}">
                    <a16:rowId xmlns:a16="http://schemas.microsoft.com/office/drawing/2014/main" val="4190384634"/>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ERKAN ÖZKAN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rtl="0" fontAlgn="ctr"/>
                      <a:r>
                        <a:rPr lang="tr-TR" sz="1000" b="0" i="0" u="none" strike="noStrike" dirty="0">
                          <a:solidFill>
                            <a:srgbClr val="000000"/>
                          </a:solidFill>
                          <a:effectLst/>
                          <a:latin typeface="Calibri" panose="020F0502020204030204" pitchFamily="34" charset="0"/>
                        </a:rPr>
                        <a:t> MİLLİ EMLAK UZMANI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ctr"/>
                      <a:r>
                        <a:rPr lang="tr-TR" sz="1000" b="0" i="0" u="none" strike="noStrike" dirty="0">
                          <a:solidFill>
                            <a:srgbClr val="000000"/>
                          </a:solidFill>
                          <a:effectLst/>
                          <a:latin typeface="Calibri" panose="020F0502020204030204" pitchFamily="34" charset="0"/>
                        </a:rPr>
                        <a:t>TORUL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77350113"/>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ENES KESKİN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rtl="0" fontAlgn="ctr"/>
                      <a:r>
                        <a:rPr lang="tr-TR" sz="1000" b="0" i="0" u="none" strike="noStrike" dirty="0">
                          <a:solidFill>
                            <a:srgbClr val="000000"/>
                          </a:solidFill>
                          <a:effectLst/>
                          <a:latin typeface="Calibri" panose="020F0502020204030204" pitchFamily="34" charset="0"/>
                        </a:rPr>
                        <a:t> BÜRO PERSONELİ (SÖZLEŞMELİ)</a:t>
                      </a:r>
                      <a:endParaRPr lang="tr-TR" sz="1000" b="0" i="0" u="none" strike="noStrike" dirty="0">
                        <a:solidFill>
                          <a:srgbClr val="000000"/>
                        </a:solidFill>
                        <a:effectLst/>
                        <a:highlight>
                          <a:srgbClr val="FFFF00"/>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ctr"/>
                      <a:r>
                        <a:rPr lang="tr-TR" sz="1000" b="0" i="0" u="none" strike="noStrike" dirty="0">
                          <a:solidFill>
                            <a:srgbClr val="000000"/>
                          </a:solidFill>
                          <a:effectLst/>
                          <a:latin typeface="Calibri" panose="020F0502020204030204" pitchFamily="34" charset="0"/>
                        </a:rPr>
                        <a:t>TORUL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FİGEN ÖZEL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MİLLİ EMLAK UZMANI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rtl="0" fontAlgn="ctr"/>
                      <a:r>
                        <a:rPr lang="tr-TR" sz="1000" b="0" i="0" u="none" strike="noStrike" dirty="0">
                          <a:solidFill>
                            <a:srgbClr val="000000"/>
                          </a:solidFill>
                          <a:effectLst/>
                          <a:latin typeface="Calibri" panose="020F0502020204030204" pitchFamily="34" charset="0"/>
                        </a:rPr>
                        <a:t>ŞİRAN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extLst>
                  <a:ext uri="{0D108BD9-81ED-4DB2-BD59-A6C34878D82A}">
                    <a16:rowId xmlns:a16="http://schemas.microsoft.com/office/drawing/2014/main" val="10009"/>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BUSE HOŞGÖR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l" rtl="0" fontAlgn="ctr"/>
                      <a:r>
                        <a:rPr lang="tr-TR" sz="1000" b="0" i="0" u="none" strike="noStrike" dirty="0">
                          <a:solidFill>
                            <a:srgbClr val="000000"/>
                          </a:solidFill>
                          <a:effectLst/>
                          <a:latin typeface="Calibri" panose="020F0502020204030204" pitchFamily="34" charset="0"/>
                        </a:rPr>
                        <a:t> BÜRO PERSONELİ (SÖZLEŞMELİ)</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CD"/>
                    </a:solidFill>
                  </a:tcPr>
                </a:tc>
                <a:tc>
                  <a:txBody>
                    <a:bodyPr/>
                    <a:lstStyle/>
                    <a:p>
                      <a:pPr algn="ctr" rtl="0" fontAlgn="ctr"/>
                      <a:r>
                        <a:rPr lang="tr-TR" sz="1000" b="0" i="0" u="none" strike="noStrike" dirty="0">
                          <a:solidFill>
                            <a:srgbClr val="000000"/>
                          </a:solidFill>
                          <a:effectLst/>
                          <a:latin typeface="Calibri" panose="020F0502020204030204" pitchFamily="34" charset="0"/>
                        </a:rPr>
                        <a:t>ŞİRAN</a:t>
                      </a:r>
                    </a:p>
                  </a:txBody>
                  <a:tcPr marL="9525" marR="9525" marT="9525" marB="0" anchor="ctr">
                    <a:lnT w="12700" cap="flat" cmpd="sng" algn="ctr">
                      <a:solidFill>
                        <a:schemeClr val="tx1"/>
                      </a:solidFill>
                      <a:prstDash val="solid"/>
                      <a:round/>
                      <a:headEnd type="none" w="med" len="med"/>
                      <a:tailEnd type="none" w="med" len="med"/>
                    </a:lnT>
                    <a:solidFill>
                      <a:srgbClr val="FFE4CD"/>
                    </a:solidFill>
                  </a:tcPr>
                </a:tc>
                <a:extLst>
                  <a:ext uri="{0D108BD9-81ED-4DB2-BD59-A6C34878D82A}">
                    <a16:rowId xmlns:a16="http://schemas.microsoft.com/office/drawing/2014/main" val="10011"/>
                  </a:ext>
                </a:extLst>
              </a:tr>
              <a:tr h="342000">
                <a:tc>
                  <a:txBody>
                    <a:bodyPr/>
                    <a:lstStyle/>
                    <a:p>
                      <a:pPr algn="l" rtl="0" fontAlgn="ctr"/>
                      <a:r>
                        <a:rPr lang="tr-TR" sz="1000" b="1" i="0" u="none" strike="noStrike" dirty="0">
                          <a:solidFill>
                            <a:srgbClr val="000000"/>
                          </a:solidFill>
                          <a:effectLst/>
                          <a:latin typeface="Calibri" panose="020F0502020204030204" pitchFamily="34" charset="0"/>
                        </a:rPr>
                        <a:t> SALİHA ÇOLAK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rtl="0" fontAlgn="ctr"/>
                      <a:r>
                        <a:rPr lang="tr-TR" sz="1000" b="0" i="0" u="none" strike="noStrike" dirty="0">
                          <a:solidFill>
                            <a:srgbClr val="000000"/>
                          </a:solidFill>
                          <a:effectLst/>
                          <a:latin typeface="Calibri" panose="020F0502020204030204" pitchFamily="34" charset="0"/>
                        </a:rPr>
                        <a:t> BÜRO PERSONELİ (SÖZLEŞMELİ)</a:t>
                      </a:r>
                      <a:endParaRPr lang="tr-TR" sz="1000" b="0" i="0" u="none" strike="noStrike" dirty="0">
                        <a:solidFill>
                          <a:srgbClr val="000000"/>
                        </a:solidFill>
                        <a:effectLst/>
                        <a:highlight>
                          <a:srgbClr val="FFFF00"/>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ctr"/>
                      <a:r>
                        <a:rPr lang="tr-TR" sz="1000" b="0" i="0" u="none" strike="noStrike" dirty="0">
                          <a:solidFill>
                            <a:srgbClr val="000000"/>
                          </a:solidFill>
                          <a:effectLst/>
                          <a:latin typeface="Calibri" panose="020F0502020204030204" pitchFamily="34" charset="0"/>
                        </a:rPr>
                        <a:t>KÜRTÜN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43681612"/>
                  </a:ext>
                </a:extLst>
              </a:tr>
            </a:tbl>
          </a:graphicData>
        </a:graphic>
      </p:graphicFrame>
      <p:pic>
        <p:nvPicPr>
          <p:cNvPr id="9" name="Resim 8">
            <a:extLst>
              <a:ext uri="{FF2B5EF4-FFF2-40B4-BE49-F238E27FC236}">
                <a16:creationId xmlns:a16="http://schemas.microsoft.com/office/drawing/2014/main" id="{D2B48C21-6002-4F63-8B47-3B541C3450B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6973" y="188640"/>
            <a:ext cx="1039533" cy="1036080"/>
          </a:xfrm>
          <a:prstGeom prst="rect">
            <a:avLst/>
          </a:prstGeom>
          <a:ln w="0">
            <a:noFill/>
          </a:ln>
        </p:spPr>
      </p:pic>
    </p:spTree>
    <p:extLst>
      <p:ext uri="{BB962C8B-B14F-4D97-AF65-F5344CB8AC3E}">
        <p14:creationId xmlns:p14="http://schemas.microsoft.com/office/powerpoint/2010/main" val="1514954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31435</TotalTime>
  <Words>4440</Words>
  <Application>Microsoft Office PowerPoint</Application>
  <PresentationFormat>Ekran Gösterisi (4:3)</PresentationFormat>
  <Paragraphs>913</Paragraphs>
  <Slides>56</Slides>
  <Notes>7</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56</vt:i4>
      </vt:variant>
    </vt:vector>
  </HeadingPairs>
  <TitlesOfParts>
    <vt:vector size="63" baseType="lpstr">
      <vt:lpstr>Arial</vt:lpstr>
      <vt:lpstr>Calibri</vt:lpstr>
      <vt:lpstr>Symbol</vt:lpstr>
      <vt:lpstr>Times New Roman</vt:lpstr>
      <vt:lpstr>Wingdings</vt:lpstr>
      <vt:lpstr>Office Theme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ÇED GEREKLİDİR VE ÇED İPTALİ VERİLEN PROJELER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COSM</dc:creator>
  <dc:description/>
  <cp:lastModifiedBy>Aydin Kaya</cp:lastModifiedBy>
  <cp:revision>1391</cp:revision>
  <cp:lastPrinted>2026-02-19T12:32:43Z</cp:lastPrinted>
  <dcterms:created xsi:type="dcterms:W3CDTF">2013-04-11T12:32:11Z</dcterms:created>
  <dcterms:modified xsi:type="dcterms:W3CDTF">2026-03-13T08:54:42Z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5</vt:i4>
  </property>
  <property fmtid="{D5CDD505-2E9C-101B-9397-08002B2CF9AE}" pid="8" name="PresentationFormat">
    <vt:lpwstr>Ekran Gösterisi (4:3)</vt:lpwstr>
  </property>
  <property fmtid="{D5CDD505-2E9C-101B-9397-08002B2CF9AE}" pid="9" name="ScaleCrop">
    <vt:bool>false</vt:bool>
  </property>
  <property fmtid="{D5CDD505-2E9C-101B-9397-08002B2CF9AE}" pid="10" name="ShareDoc">
    <vt:bool>false</vt:bool>
  </property>
  <property fmtid="{D5CDD505-2E9C-101B-9397-08002B2CF9AE}" pid="11" name="Slides">
    <vt:i4>50</vt:i4>
  </property>
</Properties>
</file>