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5" r:id="rId2"/>
    <p:sldId id="256" r:id="rId3"/>
    <p:sldId id="257" r:id="rId4"/>
    <p:sldId id="258" r:id="rId5"/>
    <p:sldId id="263" r:id="rId6"/>
    <p:sldId id="264" r:id="rId7"/>
    <p:sldId id="265" r:id="rId8"/>
    <p:sldId id="259" r:id="rId9"/>
    <p:sldId id="266" r:id="rId10"/>
    <p:sldId id="267" r:id="rId11"/>
    <p:sldId id="260" r:id="rId12"/>
    <p:sldId id="262" r:id="rId13"/>
    <p:sldId id="261" r:id="rId14"/>
    <p:sldId id="268" r:id="rId15"/>
    <p:sldId id="269" r:id="rId16"/>
    <p:sldId id="270" r:id="rId17"/>
    <p:sldId id="272" r:id="rId18"/>
    <p:sldId id="273" r:id="rId19"/>
    <p:sldId id="274" r:id="rId20"/>
  </p:sldIdLst>
  <p:sldSz cx="6858000" cy="9906000" type="A4"/>
  <p:notesSz cx="6735763" cy="98663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2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D2885D5C-DA10-40F0-A092-9D45337B1AD8}" type="datetimeFigureOut">
              <a:rPr lang="tr-TR" smtClean="0"/>
              <a:t>7.04.2026</a:t>
            </a:fld>
            <a:endParaRPr lang="tr-TR"/>
          </a:p>
        </p:txBody>
      </p:sp>
      <p:sp>
        <p:nvSpPr>
          <p:cNvPr id="4" name="Slayt Görüntüsü Yer Tutucusu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B1E67F1F-AEE6-4B05-A340-4BBC7A198F3C}" type="slidenum">
              <a:rPr lang="tr-TR" smtClean="0"/>
              <a:t>‹#›</a:t>
            </a:fld>
            <a:endParaRPr lang="tr-TR"/>
          </a:p>
        </p:txBody>
      </p:sp>
    </p:spTree>
    <p:extLst>
      <p:ext uri="{BB962C8B-B14F-4D97-AF65-F5344CB8AC3E}">
        <p14:creationId xmlns:p14="http://schemas.microsoft.com/office/powerpoint/2010/main" val="59088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857250" y="1621191"/>
            <a:ext cx="5143500" cy="3448756"/>
          </a:xfrm>
        </p:spPr>
        <p:txBody>
          <a:bodyPr anchor="b"/>
          <a:lstStyle>
            <a:lvl1pPr algn="ctr">
              <a:defRPr sz="3375"/>
            </a:lvl1pPr>
          </a:lstStyle>
          <a:p>
            <a:r>
              <a:rPr lang="tr-TR"/>
              <a:t>Asıl başlık stili için tıklatın</a:t>
            </a:r>
          </a:p>
        </p:txBody>
      </p:sp>
      <p:sp>
        <p:nvSpPr>
          <p:cNvPr id="3" name="Alt Başlık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C3453FEE-CBAB-45A7-8C85-0EDB01E39855}" type="datetime1">
              <a:rPr lang="tr-TR" smtClean="0"/>
              <a:t>7.04.2026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504752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83DEF82B-3698-4823-962A-F067EE9CA109}" type="datetime1">
              <a:rPr lang="tr-TR" smtClean="0"/>
              <a:t>7.04.2026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288241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07756" y="527403"/>
            <a:ext cx="1478756" cy="8394877"/>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71487" y="527403"/>
            <a:ext cx="4350544" cy="839487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7A4181A-362E-49C6-A9B5-0817EFAFC263}" type="datetime1">
              <a:rPr lang="tr-TR" smtClean="0"/>
              <a:t>7.04.2026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416894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CB5D8E7-D643-46C0-A0E7-797FA266C3DA}" type="datetime1">
              <a:rPr lang="tr-TR" smtClean="0"/>
              <a:t>7.04.2026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1512780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467916" y="2469622"/>
            <a:ext cx="5915025" cy="4120620"/>
          </a:xfrm>
        </p:spPr>
        <p:txBody>
          <a:bodyPr anchor="b"/>
          <a:lstStyle>
            <a:lvl1pPr>
              <a:defRPr sz="3375"/>
            </a:lvl1pPr>
          </a:lstStyle>
          <a:p>
            <a:r>
              <a:rPr lang="tr-TR"/>
              <a:t>Asıl başlık stili için tıklatın</a:t>
            </a:r>
          </a:p>
        </p:txBody>
      </p:sp>
      <p:sp>
        <p:nvSpPr>
          <p:cNvPr id="3" name="Metin Yer Tutucusu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0D800B40-BFB1-499F-AEF5-C9CC5BC410F3}" type="datetime1">
              <a:rPr lang="tr-TR" smtClean="0"/>
              <a:t>7.04.2026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73667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71488" y="2637014"/>
            <a:ext cx="2914650" cy="628526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3471863" y="2637014"/>
            <a:ext cx="2914650" cy="6285266"/>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033FA5E-3D9B-43B1-A86A-DCB1CF1DFA9D}" type="datetime1">
              <a:rPr lang="tr-TR" smtClean="0"/>
              <a:t>7.04.2026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223312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472381" y="527404"/>
            <a:ext cx="5915025" cy="1914702"/>
          </a:xfrm>
        </p:spPr>
        <p:txBody>
          <a:bodyPr/>
          <a:lstStyle/>
          <a:p>
            <a:r>
              <a:rPr lang="tr-TR"/>
              <a:t>Asıl başlık stili için tıklatın</a:t>
            </a:r>
          </a:p>
        </p:txBody>
      </p:sp>
      <p:sp>
        <p:nvSpPr>
          <p:cNvPr id="3" name="Metin Yer Tutucusu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a:t>
            </a:r>
          </a:p>
        </p:txBody>
      </p:sp>
      <p:sp>
        <p:nvSpPr>
          <p:cNvPr id="4" name="İçerik Yer Tutucusu 3"/>
          <p:cNvSpPr>
            <a:spLocks noGrp="1"/>
          </p:cNvSpPr>
          <p:nvPr>
            <p:ph sz="half" idx="2"/>
          </p:nvPr>
        </p:nvSpPr>
        <p:spPr>
          <a:xfrm>
            <a:off x="472381" y="3618442"/>
            <a:ext cx="2901255" cy="532218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tr-TR"/>
              <a:t>Asıl metin stillerini düzenle</a:t>
            </a:r>
          </a:p>
        </p:txBody>
      </p:sp>
      <p:sp>
        <p:nvSpPr>
          <p:cNvPr id="6" name="İçerik Yer Tutucusu 5"/>
          <p:cNvSpPr>
            <a:spLocks noGrp="1"/>
          </p:cNvSpPr>
          <p:nvPr>
            <p:ph sz="quarter" idx="4"/>
          </p:nvPr>
        </p:nvSpPr>
        <p:spPr>
          <a:xfrm>
            <a:off x="3471863" y="3618442"/>
            <a:ext cx="2915543" cy="532218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9C20C278-5072-4448-B8C6-3CBB5693E159}" type="datetime1">
              <a:rPr lang="tr-TR" smtClean="0"/>
              <a:t>7.04.2026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38841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46D0F377-61E6-45DD-AE3F-964CBA58F8D8}" type="datetime1">
              <a:rPr lang="tr-TR" smtClean="0"/>
              <a:t>7.04.2026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406111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39B62D0-4D34-40D0-8FE2-6909CE701FA7}" type="datetime1">
              <a:rPr lang="tr-TR" smtClean="0"/>
              <a:t>7.04.2026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266472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İçerik Yer Tutucusu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a:t>
            </a:r>
          </a:p>
        </p:txBody>
      </p:sp>
      <p:sp>
        <p:nvSpPr>
          <p:cNvPr id="5" name="Veri Yer Tutucusu 4"/>
          <p:cNvSpPr>
            <a:spLocks noGrp="1"/>
          </p:cNvSpPr>
          <p:nvPr>
            <p:ph type="dt" sz="half" idx="10"/>
          </p:nvPr>
        </p:nvSpPr>
        <p:spPr/>
        <p:txBody>
          <a:bodyPr/>
          <a:lstStyle/>
          <a:p>
            <a:fld id="{B1CC6219-B5DD-43C3-A13A-F13789E303B0}" type="datetime1">
              <a:rPr lang="tr-TR" smtClean="0"/>
              <a:t>7.04.2026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50688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472381" y="660400"/>
            <a:ext cx="2211883" cy="2311400"/>
          </a:xfrm>
        </p:spPr>
        <p:txBody>
          <a:bodyPr anchor="b"/>
          <a:lstStyle>
            <a:lvl1pPr>
              <a:defRPr sz="1800"/>
            </a:lvl1pPr>
          </a:lstStyle>
          <a:p>
            <a:r>
              <a:rPr lang="tr-TR"/>
              <a:t>Asıl başlık stili için tıklatın</a:t>
            </a:r>
          </a:p>
        </p:txBody>
      </p:sp>
      <p:sp>
        <p:nvSpPr>
          <p:cNvPr id="3" name="Resim Yer Tutucusu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tr-TR"/>
          </a:p>
        </p:txBody>
      </p:sp>
      <p:sp>
        <p:nvSpPr>
          <p:cNvPr id="4" name="Metin Yer Tutucusu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tr-TR"/>
              <a:t>Asıl metin stillerini düzenle</a:t>
            </a:r>
          </a:p>
        </p:txBody>
      </p:sp>
      <p:sp>
        <p:nvSpPr>
          <p:cNvPr id="5" name="Veri Yer Tutucusu 4"/>
          <p:cNvSpPr>
            <a:spLocks noGrp="1"/>
          </p:cNvSpPr>
          <p:nvPr>
            <p:ph type="dt" sz="half" idx="10"/>
          </p:nvPr>
        </p:nvSpPr>
        <p:spPr/>
        <p:txBody>
          <a:bodyPr/>
          <a:lstStyle/>
          <a:p>
            <a:fld id="{4F0D9161-683C-4569-A3F0-CAFB6FEAD698}" type="datetime1">
              <a:rPr lang="tr-TR" smtClean="0"/>
              <a:t>7.04.2026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671CF9C-5F96-4844-A5A6-6149FB7E0EDA}" type="slidenum">
              <a:rPr lang="tr-TR" smtClean="0"/>
              <a:t>‹#›</a:t>
            </a:fld>
            <a:endParaRPr lang="tr-TR"/>
          </a:p>
        </p:txBody>
      </p:sp>
    </p:spTree>
    <p:extLst>
      <p:ext uri="{BB962C8B-B14F-4D97-AF65-F5344CB8AC3E}">
        <p14:creationId xmlns:p14="http://schemas.microsoft.com/office/powerpoint/2010/main" val="72356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6A3BB100-03EB-45E6-B1A3-8C49F660FF94}" type="datetime1">
              <a:rPr lang="tr-TR" smtClean="0"/>
              <a:t>7.04.2026</a:t>
            </a:fld>
            <a:endParaRPr lang="tr-TR"/>
          </a:p>
        </p:txBody>
      </p:sp>
      <p:sp>
        <p:nvSpPr>
          <p:cNvPr id="5" name="Altbilgi Yer Tutucusu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0671CF9C-5F96-4844-A5A6-6149FB7E0EDA}" type="slidenum">
              <a:rPr lang="tr-TR" smtClean="0"/>
              <a:t>‹#›</a:t>
            </a:fld>
            <a:endParaRPr lang="tr-TR"/>
          </a:p>
        </p:txBody>
      </p:sp>
    </p:spTree>
    <p:extLst>
      <p:ext uri="{BB962C8B-B14F-4D97-AF65-F5344CB8AC3E}">
        <p14:creationId xmlns:p14="http://schemas.microsoft.com/office/powerpoint/2010/main" val="636720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tr-T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90C805A1-1664-4195-84F5-131F71050C8E}"/>
              </a:ext>
            </a:extLst>
          </p:cNvPr>
          <p:cNvSpPr>
            <a:spLocks noGrp="1"/>
          </p:cNvSpPr>
          <p:nvPr>
            <p:ph type="sldNum" sz="quarter" idx="12"/>
          </p:nvPr>
        </p:nvSpPr>
        <p:spPr/>
        <p:txBody>
          <a:bodyPr/>
          <a:lstStyle/>
          <a:p>
            <a:fld id="{0671CF9C-5F96-4844-A5A6-6149FB7E0EDA}" type="slidenum">
              <a:rPr lang="tr-TR" smtClean="0"/>
              <a:t>1</a:t>
            </a:fld>
            <a:endParaRPr lang="tr-TR"/>
          </a:p>
        </p:txBody>
      </p:sp>
      <p:pic>
        <p:nvPicPr>
          <p:cNvPr id="5" name="Resim 4">
            <a:extLst>
              <a:ext uri="{FF2B5EF4-FFF2-40B4-BE49-F238E27FC236}">
                <a16:creationId xmlns:a16="http://schemas.microsoft.com/office/drawing/2014/main" id="{977B6DBF-920A-4BBB-8BBB-BD8CB33B83B8}"/>
              </a:ext>
            </a:extLst>
          </p:cNvPr>
          <p:cNvPicPr>
            <a:picLocks noChangeAspect="1"/>
          </p:cNvPicPr>
          <p:nvPr/>
        </p:nvPicPr>
        <p:blipFill>
          <a:blip r:embed="rId2"/>
          <a:stretch>
            <a:fillRect/>
          </a:stretch>
        </p:blipFill>
        <p:spPr>
          <a:xfrm>
            <a:off x="119062" y="0"/>
            <a:ext cx="1329586" cy="1331835"/>
          </a:xfrm>
          <a:prstGeom prst="rect">
            <a:avLst/>
          </a:prstGeom>
        </p:spPr>
      </p:pic>
      <p:sp>
        <p:nvSpPr>
          <p:cNvPr id="6" name="Metin kutusu 5">
            <a:extLst>
              <a:ext uri="{FF2B5EF4-FFF2-40B4-BE49-F238E27FC236}">
                <a16:creationId xmlns:a16="http://schemas.microsoft.com/office/drawing/2014/main" id="{D9B9C847-6449-4408-A3ED-105CDBADA383}"/>
              </a:ext>
            </a:extLst>
          </p:cNvPr>
          <p:cNvSpPr txBox="1"/>
          <p:nvPr/>
        </p:nvSpPr>
        <p:spPr>
          <a:xfrm>
            <a:off x="1448648" y="118825"/>
            <a:ext cx="4902304" cy="1200329"/>
          </a:xfrm>
          <a:prstGeom prst="rect">
            <a:avLst/>
          </a:prstGeom>
          <a:noFill/>
        </p:spPr>
        <p:txBody>
          <a:bodyPr wrap="none" rtlCol="0">
            <a:spAutoFit/>
          </a:bodyPr>
          <a:lstStyle/>
          <a:p>
            <a:pPr algn="ctr"/>
            <a:r>
              <a:rPr lang="tr-TR" b="1" dirty="0">
                <a:latin typeface="Segoe UI Black" panose="020B0A02040204020203" pitchFamily="34" charset="0"/>
                <a:ea typeface="Segoe UI Black" panose="020B0A02040204020203" pitchFamily="34" charset="0"/>
              </a:rPr>
              <a:t>T.C.</a:t>
            </a:r>
          </a:p>
          <a:p>
            <a:pPr algn="ctr"/>
            <a:r>
              <a:rPr lang="tr-TR" b="1" dirty="0">
                <a:latin typeface="Segoe UI Black" panose="020B0A02040204020203" pitchFamily="34" charset="0"/>
                <a:ea typeface="Segoe UI Black" panose="020B0A02040204020203" pitchFamily="34" charset="0"/>
              </a:rPr>
              <a:t>ESKİŞEHİR VALİLİĞİ </a:t>
            </a:r>
          </a:p>
          <a:p>
            <a:pPr algn="ctr"/>
            <a:r>
              <a:rPr lang="tr-TR" b="1" dirty="0">
                <a:latin typeface="Segoe UI Black" panose="020B0A02040204020203" pitchFamily="34" charset="0"/>
                <a:ea typeface="Segoe UI Black" panose="020B0A02040204020203" pitchFamily="34" charset="0"/>
              </a:rPr>
              <a:t>ÇEVRE, ŞEHİRCİLİK VE İKLİM DEĞİŞİKLİĞİ </a:t>
            </a:r>
          </a:p>
          <a:p>
            <a:pPr algn="ctr"/>
            <a:r>
              <a:rPr lang="tr-TR" b="1" dirty="0">
                <a:latin typeface="Segoe UI Black" panose="020B0A02040204020203" pitchFamily="34" charset="0"/>
                <a:ea typeface="Segoe UI Black" panose="020B0A02040204020203" pitchFamily="34" charset="0"/>
              </a:rPr>
              <a:t>İL MÜDÜRLÜĞÜ</a:t>
            </a:r>
          </a:p>
        </p:txBody>
      </p:sp>
      <p:pic>
        <p:nvPicPr>
          <p:cNvPr id="7" name="Resim 6">
            <a:extLst>
              <a:ext uri="{FF2B5EF4-FFF2-40B4-BE49-F238E27FC236}">
                <a16:creationId xmlns:a16="http://schemas.microsoft.com/office/drawing/2014/main" id="{1640784E-7692-4D80-AB8C-A4A26DB53508}"/>
              </a:ext>
            </a:extLst>
          </p:cNvPr>
          <p:cNvPicPr>
            <a:picLocks noChangeAspect="1"/>
          </p:cNvPicPr>
          <p:nvPr/>
        </p:nvPicPr>
        <p:blipFill>
          <a:blip r:embed="rId3"/>
          <a:stretch>
            <a:fillRect/>
          </a:stretch>
        </p:blipFill>
        <p:spPr>
          <a:xfrm>
            <a:off x="299356" y="1530384"/>
            <a:ext cx="6234476" cy="8256791"/>
          </a:xfrm>
          <a:prstGeom prst="rect">
            <a:avLst/>
          </a:prstGeom>
        </p:spPr>
      </p:pic>
    </p:spTree>
    <p:extLst>
      <p:ext uri="{BB962C8B-B14F-4D97-AF65-F5344CB8AC3E}">
        <p14:creationId xmlns:p14="http://schemas.microsoft.com/office/powerpoint/2010/main" val="46161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85391" y="387133"/>
            <a:ext cx="5499510"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8-Eskişehir ili, Han ilçesi, Erten Mahallesi’nin kuzey doğusunda yer alan Boylu Ardıç Ağacı «Boyutsal Anıt Ağaç (yaş, boy, gövde ve tepe tacı vb.)» olarak 2018 tarihinde tescil edilmiştir. Tescil tarihindeki tahmini yaşı 485’dir.</a:t>
            </a:r>
          </a:p>
        </p:txBody>
      </p:sp>
      <p:pic>
        <p:nvPicPr>
          <p:cNvPr id="2" name="Resim 1"/>
          <p:cNvPicPr>
            <a:picLocks noChangeAspect="1"/>
          </p:cNvPicPr>
          <p:nvPr/>
        </p:nvPicPr>
        <p:blipFill>
          <a:blip r:embed="rId2"/>
          <a:stretch>
            <a:fillRect/>
          </a:stretch>
        </p:blipFill>
        <p:spPr>
          <a:xfrm>
            <a:off x="685390" y="5742015"/>
            <a:ext cx="5499510" cy="3492137"/>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685390" y="1297733"/>
            <a:ext cx="5499510" cy="3969636"/>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10</a:t>
            </a:fld>
            <a:endParaRPr lang="tr-TR"/>
          </a:p>
        </p:txBody>
      </p:sp>
    </p:spTree>
    <p:extLst>
      <p:ext uri="{BB962C8B-B14F-4D97-AF65-F5344CB8AC3E}">
        <p14:creationId xmlns:p14="http://schemas.microsoft.com/office/powerpoint/2010/main" val="211832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94241" y="436413"/>
            <a:ext cx="5382409" cy="830997"/>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9-Eskişehir ili, İnönü ilçesi, Çarşı Mahallesi, İsmet İnönü Caddesi, Sultan Alâeddin Cami önünde yer alan Çınar Ağacı «Boyutsal Anıt Ağaç (yaş, boy, gövde ve tepe tacı vb.)» olarak 2016 tarihinde tescil edilmiştir. Tescil tarihindeki tahmini yaşı 260’dır.</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241" y="1421495"/>
            <a:ext cx="5382409" cy="3588273"/>
          </a:xfrm>
          <a:prstGeom prst="rect">
            <a:avLst/>
          </a:prstGeom>
          <a:ln>
            <a:noFill/>
          </a:ln>
          <a:effectLst>
            <a:outerShdw blurRad="190500" algn="tl" rotWithShape="0">
              <a:srgbClr val="000000">
                <a:alpha val="70000"/>
              </a:srgbClr>
            </a:outerShdw>
          </a:effectLst>
        </p:spPr>
      </p:pic>
      <p:pic>
        <p:nvPicPr>
          <p:cNvPr id="2" name="Resim 1"/>
          <p:cNvPicPr>
            <a:picLocks noChangeAspect="1"/>
          </p:cNvPicPr>
          <p:nvPr/>
        </p:nvPicPr>
        <p:blipFill>
          <a:blip r:embed="rId3"/>
          <a:stretch>
            <a:fillRect/>
          </a:stretch>
        </p:blipFill>
        <p:spPr>
          <a:xfrm>
            <a:off x="694241" y="5439037"/>
            <a:ext cx="5382409" cy="3742358"/>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11</a:t>
            </a:fld>
            <a:endParaRPr lang="tr-TR"/>
          </a:p>
        </p:txBody>
      </p:sp>
    </p:spTree>
    <p:extLst>
      <p:ext uri="{BB962C8B-B14F-4D97-AF65-F5344CB8AC3E}">
        <p14:creationId xmlns:p14="http://schemas.microsoft.com/office/powerpoint/2010/main" val="3801109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94242" y="592286"/>
            <a:ext cx="5364752" cy="830997"/>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10-Eskişehir ili, İnönü ilçesi, Çarşı Mahallesi, İsmet İnönü Caddesi, </a:t>
            </a:r>
            <a:r>
              <a:rPr lang="tr-TR" sz="1200" dirty="0" err="1">
                <a:latin typeface="Times New Roman" panose="02020603050405020304" pitchFamily="18" charset="0"/>
                <a:cs typeface="Times New Roman" panose="02020603050405020304" pitchFamily="18" charset="0"/>
              </a:rPr>
              <a:t>Alçengel</a:t>
            </a:r>
            <a:r>
              <a:rPr lang="tr-TR" sz="1200" dirty="0">
                <a:latin typeface="Times New Roman" panose="02020603050405020304" pitchFamily="18" charset="0"/>
                <a:cs typeface="Times New Roman" panose="02020603050405020304" pitchFamily="18" charset="0"/>
              </a:rPr>
              <a:t> sokak, Şeyh </a:t>
            </a:r>
            <a:r>
              <a:rPr lang="tr-TR" sz="1200" dirty="0" err="1">
                <a:latin typeface="Times New Roman" panose="02020603050405020304" pitchFamily="18" charset="0"/>
                <a:cs typeface="Times New Roman" panose="02020603050405020304" pitchFamily="18" charset="0"/>
              </a:rPr>
              <a:t>Kuddusi</a:t>
            </a:r>
            <a:r>
              <a:rPr lang="tr-TR" sz="1200" dirty="0">
                <a:latin typeface="Times New Roman" panose="02020603050405020304" pitchFamily="18" charset="0"/>
                <a:cs typeface="Times New Roman" panose="02020603050405020304" pitchFamily="18" charset="0"/>
              </a:rPr>
              <a:t> Cami yanında orta refüjde yer alan Çınar Ağacı «Boyutsal Anıt Ağaç (yaş, boy, gövde ve tepe tacı vb.)» olarak 2016 tarihinde tescil edilmiştir. Tescil tarihindeki tahmini yaşı 310’dur.</a:t>
            </a:r>
          </a:p>
        </p:txBody>
      </p:sp>
      <p:pic>
        <p:nvPicPr>
          <p:cNvPr id="6" name="Resim 5"/>
          <p:cNvPicPr>
            <a:picLocks noChangeAspect="1"/>
          </p:cNvPicPr>
          <p:nvPr/>
        </p:nvPicPr>
        <p:blipFill>
          <a:blip r:embed="rId2"/>
          <a:stretch>
            <a:fillRect/>
          </a:stretch>
        </p:blipFill>
        <p:spPr>
          <a:xfrm>
            <a:off x="694242" y="1628437"/>
            <a:ext cx="5364752" cy="3571325"/>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694242" y="5610069"/>
            <a:ext cx="5364752" cy="3548848"/>
          </a:xfrm>
          <a:prstGeom prst="rect">
            <a:avLst/>
          </a:prstGeom>
          <a:ln>
            <a:noFill/>
          </a:ln>
          <a:effectLst>
            <a:outerShdw blurRad="190500" algn="tl" rotWithShape="0">
              <a:srgbClr val="000000">
                <a:alpha val="70000"/>
              </a:srgbClr>
            </a:outerShdw>
          </a:effectLst>
        </p:spPr>
      </p:pic>
      <p:sp>
        <p:nvSpPr>
          <p:cNvPr id="3" name="Slayt Numarası Yer Tutucusu 2"/>
          <p:cNvSpPr>
            <a:spLocks noGrp="1"/>
          </p:cNvSpPr>
          <p:nvPr>
            <p:ph type="sldNum" sz="quarter" idx="12"/>
          </p:nvPr>
        </p:nvSpPr>
        <p:spPr/>
        <p:txBody>
          <a:bodyPr/>
          <a:lstStyle/>
          <a:p>
            <a:fld id="{0671CF9C-5F96-4844-A5A6-6149FB7E0EDA}" type="slidenum">
              <a:rPr lang="tr-TR" smtClean="0"/>
              <a:t>12</a:t>
            </a:fld>
            <a:endParaRPr lang="tr-TR"/>
          </a:p>
        </p:txBody>
      </p:sp>
    </p:spTree>
    <p:extLst>
      <p:ext uri="{BB962C8B-B14F-4D97-AF65-F5344CB8AC3E}">
        <p14:creationId xmlns:p14="http://schemas.microsoft.com/office/powerpoint/2010/main" val="2494953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85446" y="342479"/>
            <a:ext cx="5601053"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11-19-Eskişehir ili, İnönü ilçesi, </a:t>
            </a:r>
            <a:r>
              <a:rPr lang="tr-TR" sz="1200" dirty="0" err="1">
                <a:latin typeface="Times New Roman" panose="02020603050405020304" pitchFamily="18" charset="0"/>
                <a:cs typeface="Times New Roman" panose="02020603050405020304" pitchFamily="18" charset="0"/>
              </a:rPr>
              <a:t>Oklubalı</a:t>
            </a:r>
            <a:r>
              <a:rPr lang="tr-TR" sz="1200" dirty="0">
                <a:latin typeface="Times New Roman" panose="02020603050405020304" pitchFamily="18" charset="0"/>
                <a:cs typeface="Times New Roman" panose="02020603050405020304" pitchFamily="18" charset="0"/>
              </a:rPr>
              <a:t> Mahallesi’nde bulunan Boylu Ardıç Ağaçları 9 adet olup «Boyutsal Anıt Ağaç (yaş, boy, gövde ve tepe tacı vb.)» olarak 31.05.2017 tarihinde tescil edilmiştir. Yaşları 255 ile 475 arasında değişmektedir.</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45" y="1257290"/>
            <a:ext cx="5601053" cy="3822709"/>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13</a:t>
            </a:fld>
            <a:endParaRPr lang="tr-TR"/>
          </a:p>
        </p:txBody>
      </p:sp>
      <p:pic>
        <p:nvPicPr>
          <p:cNvPr id="5" name="Resim 4"/>
          <p:cNvPicPr>
            <a:picLocks noChangeAspect="1"/>
          </p:cNvPicPr>
          <p:nvPr/>
        </p:nvPicPr>
        <p:blipFill>
          <a:blip r:embed="rId3"/>
          <a:stretch>
            <a:fillRect/>
          </a:stretch>
        </p:blipFill>
        <p:spPr>
          <a:xfrm>
            <a:off x="685444" y="5488791"/>
            <a:ext cx="5601054" cy="3578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2144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93421" y="202427"/>
            <a:ext cx="5440678" cy="830997"/>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20-Eskişehir ili, Mihalıççık ilçesi, </a:t>
            </a:r>
            <a:r>
              <a:rPr lang="tr-TR" sz="1200" dirty="0" err="1">
                <a:latin typeface="Times New Roman" panose="02020603050405020304" pitchFamily="18" charset="0"/>
                <a:cs typeface="Times New Roman" panose="02020603050405020304" pitchFamily="18" charset="0"/>
              </a:rPr>
              <a:t>Yalımkaya</a:t>
            </a:r>
            <a:r>
              <a:rPr lang="tr-TR" sz="1200" dirty="0">
                <a:latin typeface="Times New Roman" panose="02020603050405020304" pitchFamily="18" charset="0"/>
                <a:cs typeface="Times New Roman" panose="02020603050405020304" pitchFamily="18" charset="0"/>
              </a:rPr>
              <a:t> Mahallesi’ne 15, Alpu ilçesine de 38 km mesafede yer alan Karaçam Ağacı «Boyutsal Anıt Ağaç (yaş, boy, gövde ve tepe tacı vb.)» olarak 2018 tarihinde tescil edilmiştir. Tescil tarihindeki tahmini yaşı 280’dir.</a:t>
            </a:r>
          </a:p>
        </p:txBody>
      </p:sp>
      <p:pic>
        <p:nvPicPr>
          <p:cNvPr id="3" name="Resim 2"/>
          <p:cNvPicPr>
            <a:picLocks noChangeAspect="1"/>
          </p:cNvPicPr>
          <p:nvPr/>
        </p:nvPicPr>
        <p:blipFill>
          <a:blip r:embed="rId2"/>
          <a:stretch>
            <a:fillRect/>
          </a:stretch>
        </p:blipFill>
        <p:spPr>
          <a:xfrm>
            <a:off x="693421" y="5840295"/>
            <a:ext cx="5440678" cy="3137900"/>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a:stretch>
            <a:fillRect/>
          </a:stretch>
        </p:blipFill>
        <p:spPr>
          <a:xfrm>
            <a:off x="693421" y="1112368"/>
            <a:ext cx="5440679" cy="4237324"/>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14</a:t>
            </a:fld>
            <a:endParaRPr lang="tr-TR"/>
          </a:p>
        </p:txBody>
      </p:sp>
    </p:spTree>
    <p:extLst>
      <p:ext uri="{BB962C8B-B14F-4D97-AF65-F5344CB8AC3E}">
        <p14:creationId xmlns:p14="http://schemas.microsoft.com/office/powerpoint/2010/main" val="298111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809060" y="304027"/>
            <a:ext cx="5361694"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21-Eskişehir ili, Mihalıççık ilçesi, </a:t>
            </a:r>
            <a:r>
              <a:rPr lang="tr-TR" sz="1200" dirty="0" err="1">
                <a:latin typeface="Times New Roman" panose="02020603050405020304" pitchFamily="18" charset="0"/>
                <a:cs typeface="Times New Roman" panose="02020603050405020304" pitchFamily="18" charset="0"/>
              </a:rPr>
              <a:t>Ömerköy</a:t>
            </a:r>
            <a:r>
              <a:rPr lang="tr-TR" sz="1200" dirty="0">
                <a:latin typeface="Times New Roman" panose="02020603050405020304" pitchFamily="18" charset="0"/>
                <a:cs typeface="Times New Roman" panose="02020603050405020304" pitchFamily="18" charset="0"/>
              </a:rPr>
              <a:t> Mahallesi’ne 9 km mesafede yer alan Karaçam Ağacı «Boyutsal Anıt Ağaç (yaş, boy, gövde ve tepe tacı vb.)» olarak 2019 tarihinde tescil edilmiştir. Tescil tarihindeki tahmini yaşı 285’dir.</a:t>
            </a:r>
          </a:p>
        </p:txBody>
      </p:sp>
      <p:pic>
        <p:nvPicPr>
          <p:cNvPr id="2" name="Resim 1"/>
          <p:cNvPicPr>
            <a:picLocks noChangeAspect="1"/>
          </p:cNvPicPr>
          <p:nvPr/>
        </p:nvPicPr>
        <p:blipFill>
          <a:blip r:embed="rId2"/>
          <a:stretch>
            <a:fillRect/>
          </a:stretch>
        </p:blipFill>
        <p:spPr>
          <a:xfrm>
            <a:off x="809061" y="1212327"/>
            <a:ext cx="5361693" cy="4296018"/>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809060" y="5928113"/>
            <a:ext cx="5361694" cy="3125537"/>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15</a:t>
            </a:fld>
            <a:endParaRPr lang="tr-TR"/>
          </a:p>
        </p:txBody>
      </p:sp>
    </p:spTree>
    <p:extLst>
      <p:ext uri="{BB962C8B-B14F-4D97-AF65-F5344CB8AC3E}">
        <p14:creationId xmlns:p14="http://schemas.microsoft.com/office/powerpoint/2010/main" val="1010246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840406" y="392927"/>
            <a:ext cx="5382593"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22-Eskişehir ili, Sarıcakaya ilçesi, Mayıslar Mahallesi’nin 1 km doğusunda yer alan </a:t>
            </a:r>
            <a:r>
              <a:rPr lang="tr-TR" sz="1200" dirty="0" err="1">
                <a:latin typeface="Times New Roman" panose="02020603050405020304" pitchFamily="18" charset="0"/>
                <a:cs typeface="Times New Roman" panose="02020603050405020304" pitchFamily="18" charset="0"/>
              </a:rPr>
              <a:t>Menengiç</a:t>
            </a:r>
            <a:r>
              <a:rPr lang="tr-TR" sz="1200" dirty="0">
                <a:latin typeface="Times New Roman" panose="02020603050405020304" pitchFamily="18" charset="0"/>
                <a:cs typeface="Times New Roman" panose="02020603050405020304" pitchFamily="18" charset="0"/>
              </a:rPr>
              <a:t> Ağacı «Boyutsal Anıt Ağaç (yaş, boy, gövde ve tepe tacı vb.)» olarak 2016 tarihinde tescil edilmiştir. Tescil tarihindeki tahmini yaşı 280’dir.</a:t>
            </a:r>
          </a:p>
        </p:txBody>
      </p:sp>
      <p:pic>
        <p:nvPicPr>
          <p:cNvPr id="3" name="Resim 2"/>
          <p:cNvPicPr>
            <a:picLocks noChangeAspect="1"/>
          </p:cNvPicPr>
          <p:nvPr/>
        </p:nvPicPr>
        <p:blipFill>
          <a:blip r:embed="rId2"/>
          <a:stretch>
            <a:fillRect/>
          </a:stretch>
        </p:blipFill>
        <p:spPr>
          <a:xfrm>
            <a:off x="846226" y="5952223"/>
            <a:ext cx="5376773" cy="3098886"/>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a:stretch>
            <a:fillRect/>
          </a:stretch>
        </p:blipFill>
        <p:spPr>
          <a:xfrm>
            <a:off x="840406" y="1311615"/>
            <a:ext cx="5382594" cy="4091223"/>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16</a:t>
            </a:fld>
            <a:endParaRPr lang="tr-TR"/>
          </a:p>
        </p:txBody>
      </p:sp>
    </p:spTree>
    <p:extLst>
      <p:ext uri="{BB962C8B-B14F-4D97-AF65-F5344CB8AC3E}">
        <p14:creationId xmlns:p14="http://schemas.microsoft.com/office/powerpoint/2010/main" val="423787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761999" y="433241"/>
            <a:ext cx="5630642"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23-Eskişehir ili, Seyitgazi ilçesi, Yapıldak Mahallesi’nin 1 km doğusunda yer alan Karaçam Ağacı «Boyutsal Anıt Ağaç (yaş, boy, gövde ve tepe tacı vb.)» olarak 2016 tarihinde tescil edilmiştir. Tescil tarihindeki tahmini yaşı 380’dir.</a:t>
            </a:r>
          </a:p>
        </p:txBody>
      </p:sp>
      <p:pic>
        <p:nvPicPr>
          <p:cNvPr id="2" name="Resim 1"/>
          <p:cNvPicPr>
            <a:picLocks noChangeAspect="1"/>
          </p:cNvPicPr>
          <p:nvPr/>
        </p:nvPicPr>
        <p:blipFill>
          <a:blip r:embed="rId2"/>
          <a:stretch>
            <a:fillRect/>
          </a:stretch>
        </p:blipFill>
        <p:spPr>
          <a:xfrm>
            <a:off x="834120" y="1420933"/>
            <a:ext cx="5486400" cy="4010434"/>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a:stretch>
            <a:fillRect/>
          </a:stretch>
        </p:blipFill>
        <p:spPr>
          <a:xfrm>
            <a:off x="761999" y="5958770"/>
            <a:ext cx="5486401" cy="3222625"/>
          </a:xfrm>
          <a:prstGeom prst="rect">
            <a:avLst/>
          </a:prstGeom>
          <a:ln>
            <a:noFill/>
          </a:ln>
          <a:effectLst>
            <a:outerShdw blurRad="190500" algn="tl" rotWithShape="0">
              <a:srgbClr val="000000">
                <a:alpha val="70000"/>
              </a:srgbClr>
            </a:outerShdw>
          </a:effectLst>
        </p:spPr>
      </p:pic>
      <p:sp>
        <p:nvSpPr>
          <p:cNvPr id="5" name="Slayt Numarası Yer Tutucusu 4"/>
          <p:cNvSpPr>
            <a:spLocks noGrp="1"/>
          </p:cNvSpPr>
          <p:nvPr>
            <p:ph type="sldNum" sz="quarter" idx="12"/>
          </p:nvPr>
        </p:nvSpPr>
        <p:spPr/>
        <p:txBody>
          <a:bodyPr/>
          <a:lstStyle/>
          <a:p>
            <a:fld id="{0671CF9C-5F96-4844-A5A6-6149FB7E0EDA}" type="slidenum">
              <a:rPr lang="tr-TR" smtClean="0"/>
              <a:t>17</a:t>
            </a:fld>
            <a:endParaRPr lang="tr-TR"/>
          </a:p>
        </p:txBody>
      </p:sp>
    </p:spTree>
    <p:extLst>
      <p:ext uri="{BB962C8B-B14F-4D97-AF65-F5344CB8AC3E}">
        <p14:creationId xmlns:p14="http://schemas.microsoft.com/office/powerpoint/2010/main" val="3939124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553799" y="329427"/>
            <a:ext cx="5773738"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24-Eskişehir ili, Seyitgazi ilçesi, </a:t>
            </a:r>
            <a:r>
              <a:rPr lang="tr-TR" sz="1200" dirty="0" err="1">
                <a:latin typeface="Times New Roman" panose="02020603050405020304" pitchFamily="18" charset="0"/>
                <a:cs typeface="Times New Roman" panose="02020603050405020304" pitchFamily="18" charset="0"/>
              </a:rPr>
              <a:t>Sandıközü</a:t>
            </a:r>
            <a:r>
              <a:rPr lang="tr-TR" sz="1200" dirty="0">
                <a:latin typeface="Times New Roman" panose="02020603050405020304" pitchFamily="18" charset="0"/>
                <a:cs typeface="Times New Roman" panose="02020603050405020304" pitchFamily="18" charset="0"/>
              </a:rPr>
              <a:t> Mahallesi’nin 1,5 km doğusunda yer alan Karaçam Ağacı «Boyutsal Anıt Ağaç (yaş, boy, gövde ve tepe tacı vb.)» olarak 2017 tarihinde tescil edilmiştir. Tescil tarihindeki tahmini yaşı 925’dir.</a:t>
            </a:r>
          </a:p>
        </p:txBody>
      </p:sp>
      <p:pic>
        <p:nvPicPr>
          <p:cNvPr id="6" name="Resim 5"/>
          <p:cNvPicPr>
            <a:picLocks noChangeAspect="1"/>
          </p:cNvPicPr>
          <p:nvPr/>
        </p:nvPicPr>
        <p:blipFill>
          <a:blip r:embed="rId2"/>
          <a:stretch>
            <a:fillRect/>
          </a:stretch>
        </p:blipFill>
        <p:spPr>
          <a:xfrm>
            <a:off x="553798" y="5928341"/>
            <a:ext cx="5773738" cy="3354019"/>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553798" y="1224365"/>
            <a:ext cx="5773738" cy="4277538"/>
          </a:xfrm>
          <a:prstGeom prst="rect">
            <a:avLst/>
          </a:prstGeom>
          <a:ln>
            <a:noFill/>
          </a:ln>
          <a:effectLst>
            <a:outerShdw blurRad="190500" algn="tl" rotWithShape="0">
              <a:srgbClr val="000000">
                <a:alpha val="70000"/>
              </a:srgbClr>
            </a:outerShdw>
          </a:effectLst>
        </p:spPr>
      </p:pic>
      <p:sp>
        <p:nvSpPr>
          <p:cNvPr id="3" name="Slayt Numarası Yer Tutucusu 2"/>
          <p:cNvSpPr>
            <a:spLocks noGrp="1"/>
          </p:cNvSpPr>
          <p:nvPr>
            <p:ph type="sldNum" sz="quarter" idx="12"/>
          </p:nvPr>
        </p:nvSpPr>
        <p:spPr/>
        <p:txBody>
          <a:bodyPr/>
          <a:lstStyle/>
          <a:p>
            <a:fld id="{0671CF9C-5F96-4844-A5A6-6149FB7E0EDA}" type="slidenum">
              <a:rPr lang="tr-TR" smtClean="0"/>
              <a:t>18</a:t>
            </a:fld>
            <a:endParaRPr lang="tr-TR"/>
          </a:p>
        </p:txBody>
      </p:sp>
    </p:spTree>
    <p:extLst>
      <p:ext uri="{BB962C8B-B14F-4D97-AF65-F5344CB8AC3E}">
        <p14:creationId xmlns:p14="http://schemas.microsoft.com/office/powerpoint/2010/main" val="62894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47697" y="436906"/>
            <a:ext cx="5588001"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25-Eskişehir ili, Sivrihisar ilçesi, </a:t>
            </a:r>
            <a:r>
              <a:rPr lang="tr-TR" sz="1200" dirty="0" err="1">
                <a:latin typeface="Times New Roman" panose="02020603050405020304" pitchFamily="18" charset="0"/>
                <a:cs typeface="Times New Roman" panose="02020603050405020304" pitchFamily="18" charset="0"/>
              </a:rPr>
              <a:t>Kertek</a:t>
            </a:r>
            <a:r>
              <a:rPr lang="tr-TR" sz="1200" dirty="0">
                <a:latin typeface="Times New Roman" panose="02020603050405020304" pitchFamily="18" charset="0"/>
                <a:cs typeface="Times New Roman" panose="02020603050405020304" pitchFamily="18" charset="0"/>
              </a:rPr>
              <a:t> Mahallesi’nin doğusunda yer alan Karadut Ağacı «Boyutsal Anıt Ağaç (yaş, boy, gövde ve tepe tacı vb.)» olarak 2021 tarihinde tescil edilmiştir. Tescil tarihindeki tahmini yaşı 710’dur.</a:t>
            </a:r>
          </a:p>
        </p:txBody>
      </p:sp>
      <p:pic>
        <p:nvPicPr>
          <p:cNvPr id="2" name="Resim 1"/>
          <p:cNvPicPr>
            <a:picLocks noChangeAspect="1"/>
          </p:cNvPicPr>
          <p:nvPr/>
        </p:nvPicPr>
        <p:blipFill>
          <a:blip r:embed="rId2"/>
          <a:stretch>
            <a:fillRect/>
          </a:stretch>
        </p:blipFill>
        <p:spPr>
          <a:xfrm>
            <a:off x="647699" y="5753100"/>
            <a:ext cx="5588001" cy="3349252"/>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a:stretch>
            <a:fillRect/>
          </a:stretch>
        </p:blipFill>
        <p:spPr>
          <a:xfrm>
            <a:off x="647698" y="1318192"/>
            <a:ext cx="5588001" cy="3750624"/>
          </a:xfrm>
          <a:prstGeom prst="rect">
            <a:avLst/>
          </a:prstGeom>
          <a:ln>
            <a:noFill/>
          </a:ln>
          <a:effectLst>
            <a:outerShdw blurRad="190500" algn="tl" rotWithShape="0">
              <a:srgbClr val="000000">
                <a:alpha val="70000"/>
              </a:srgbClr>
            </a:outerShdw>
          </a:effectLst>
        </p:spPr>
      </p:pic>
      <p:sp>
        <p:nvSpPr>
          <p:cNvPr id="5" name="Slayt Numarası Yer Tutucusu 4"/>
          <p:cNvSpPr>
            <a:spLocks noGrp="1"/>
          </p:cNvSpPr>
          <p:nvPr>
            <p:ph type="sldNum" sz="quarter" idx="12"/>
          </p:nvPr>
        </p:nvSpPr>
        <p:spPr/>
        <p:txBody>
          <a:bodyPr/>
          <a:lstStyle/>
          <a:p>
            <a:fld id="{0671CF9C-5F96-4844-A5A6-6149FB7E0EDA}" type="slidenum">
              <a:rPr lang="tr-TR" smtClean="0"/>
              <a:t>19</a:t>
            </a:fld>
            <a:endParaRPr lang="tr-TR"/>
          </a:p>
        </p:txBody>
      </p:sp>
    </p:spTree>
    <p:extLst>
      <p:ext uri="{BB962C8B-B14F-4D97-AF65-F5344CB8AC3E}">
        <p14:creationId xmlns:p14="http://schemas.microsoft.com/office/powerpoint/2010/main" val="325450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252548" y="1063248"/>
            <a:ext cx="6313715" cy="461665"/>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Eskişehir ili sınırları içerisinde toplam 25 adet anıt ağaç bulunmakta olup bütün anıt ağaçlarımız «Boyutsal Anıt Ağaç (yaş, boy, gövde ve tepe tacı vb.)» olarak tescillenmiştir.</a:t>
            </a:r>
          </a:p>
        </p:txBody>
      </p:sp>
      <p:sp>
        <p:nvSpPr>
          <p:cNvPr id="12" name="Metin kutusu 11"/>
          <p:cNvSpPr txBox="1"/>
          <p:nvPr/>
        </p:nvSpPr>
        <p:spPr>
          <a:xfrm>
            <a:off x="1659214" y="512423"/>
            <a:ext cx="3293786" cy="307777"/>
          </a:xfrm>
          <a:prstGeom prst="rect">
            <a:avLst/>
          </a:prstGeom>
          <a:noFill/>
        </p:spPr>
        <p:txBody>
          <a:bodyPr wrap="square" rtlCol="0">
            <a:spAutoFit/>
          </a:bodyPr>
          <a:lstStyle/>
          <a:p>
            <a:r>
              <a:rPr lang="tr-TR" sz="1400" b="1">
                <a:latin typeface="Times New Roman" panose="02020603050405020304" pitchFamily="18" charset="0"/>
                <a:cs typeface="Times New Roman" panose="02020603050405020304" pitchFamily="18" charset="0"/>
              </a:rPr>
              <a:t>   ESKİŞEHİR  </a:t>
            </a:r>
            <a:r>
              <a:rPr lang="tr-TR" sz="1400" b="1" dirty="0">
                <a:latin typeface="Times New Roman" panose="02020603050405020304" pitchFamily="18" charset="0"/>
                <a:cs typeface="Times New Roman" panose="02020603050405020304" pitchFamily="18" charset="0"/>
              </a:rPr>
              <a:t>İLİ  ANIT  AĞAÇLARI</a:t>
            </a:r>
          </a:p>
        </p:txBody>
      </p:sp>
      <p:graphicFrame>
        <p:nvGraphicFramePr>
          <p:cNvPr id="14" name="Tablo 13"/>
          <p:cNvGraphicFramePr>
            <a:graphicFrameLocks noGrp="1"/>
          </p:cNvGraphicFramePr>
          <p:nvPr>
            <p:extLst>
              <p:ext uri="{D42A27DB-BD31-4B8C-83A1-F6EECF244321}">
                <p14:modId xmlns:p14="http://schemas.microsoft.com/office/powerpoint/2010/main" val="801967069"/>
              </p:ext>
            </p:extLst>
          </p:nvPr>
        </p:nvGraphicFramePr>
        <p:xfrm>
          <a:off x="252548" y="1887900"/>
          <a:ext cx="6313715" cy="6930508"/>
        </p:xfrm>
        <a:graphic>
          <a:graphicData uri="http://schemas.openxmlformats.org/drawingml/2006/table">
            <a:tbl>
              <a:tblPr/>
              <a:tblGrid>
                <a:gridCol w="269966">
                  <a:extLst>
                    <a:ext uri="{9D8B030D-6E8A-4147-A177-3AD203B41FA5}">
                      <a16:colId xmlns:a16="http://schemas.microsoft.com/office/drawing/2014/main" val="4032962191"/>
                    </a:ext>
                  </a:extLst>
                </a:gridCol>
                <a:gridCol w="775063">
                  <a:extLst>
                    <a:ext uri="{9D8B030D-6E8A-4147-A177-3AD203B41FA5}">
                      <a16:colId xmlns:a16="http://schemas.microsoft.com/office/drawing/2014/main" val="3037421112"/>
                    </a:ext>
                  </a:extLst>
                </a:gridCol>
                <a:gridCol w="888274">
                  <a:extLst>
                    <a:ext uri="{9D8B030D-6E8A-4147-A177-3AD203B41FA5}">
                      <a16:colId xmlns:a16="http://schemas.microsoft.com/office/drawing/2014/main" val="4151622297"/>
                    </a:ext>
                  </a:extLst>
                </a:gridCol>
                <a:gridCol w="2534195">
                  <a:extLst>
                    <a:ext uri="{9D8B030D-6E8A-4147-A177-3AD203B41FA5}">
                      <a16:colId xmlns:a16="http://schemas.microsoft.com/office/drawing/2014/main" val="3664277380"/>
                    </a:ext>
                  </a:extLst>
                </a:gridCol>
                <a:gridCol w="398054">
                  <a:extLst>
                    <a:ext uri="{9D8B030D-6E8A-4147-A177-3AD203B41FA5}">
                      <a16:colId xmlns:a16="http://schemas.microsoft.com/office/drawing/2014/main" val="3635048280"/>
                    </a:ext>
                  </a:extLst>
                </a:gridCol>
                <a:gridCol w="742769">
                  <a:extLst>
                    <a:ext uri="{9D8B030D-6E8A-4147-A177-3AD203B41FA5}">
                      <a16:colId xmlns:a16="http://schemas.microsoft.com/office/drawing/2014/main" val="9070283"/>
                    </a:ext>
                  </a:extLst>
                </a:gridCol>
                <a:gridCol w="705394">
                  <a:extLst>
                    <a:ext uri="{9D8B030D-6E8A-4147-A177-3AD203B41FA5}">
                      <a16:colId xmlns:a16="http://schemas.microsoft.com/office/drawing/2014/main" val="1690531214"/>
                    </a:ext>
                  </a:extLst>
                </a:gridCol>
              </a:tblGrid>
              <a:tr h="124154">
                <a:tc rowSpan="2">
                  <a:txBody>
                    <a:bodyPr/>
                    <a:lstStyle/>
                    <a:p>
                      <a:pPr algn="ctr" rtl="0" fontAlgn="ctr"/>
                      <a:r>
                        <a:rPr lang="tr-TR" sz="1100" b="0" i="0" u="none" strike="noStrike">
                          <a:solidFill>
                            <a:srgbClr val="000000"/>
                          </a:solidFill>
                          <a:effectLst/>
                          <a:latin typeface="Times New Roman" panose="02020603050405020304" pitchFamily="18" charset="0"/>
                        </a:rPr>
                        <a:t>Sıra No</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rowSpan="2">
                  <a:txBody>
                    <a:bodyPr/>
                    <a:lstStyle/>
                    <a:p>
                      <a:pPr algn="ctr" rtl="0" fontAlgn="ctr"/>
                      <a:r>
                        <a:rPr lang="tr-TR" sz="1100" b="0" i="0" u="none" strike="noStrike" dirty="0">
                          <a:solidFill>
                            <a:srgbClr val="000000"/>
                          </a:solidFill>
                          <a:effectLst/>
                          <a:latin typeface="Times New Roman" panose="02020603050405020304" pitchFamily="18" charset="0"/>
                        </a:rPr>
                        <a:t>İlçe</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rowSpan="2">
                  <a:txBody>
                    <a:bodyPr/>
                    <a:lstStyle/>
                    <a:p>
                      <a:pPr algn="ctr" rtl="0" fontAlgn="ctr"/>
                      <a:r>
                        <a:rPr lang="tr-TR" sz="1100" b="0" i="0" u="none" strike="noStrike" dirty="0">
                          <a:solidFill>
                            <a:srgbClr val="000000"/>
                          </a:solidFill>
                          <a:effectLst/>
                          <a:latin typeface="Times New Roman" panose="02020603050405020304" pitchFamily="18" charset="0"/>
                        </a:rPr>
                        <a:t>Mahalle</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rowSpan="2">
                  <a:txBody>
                    <a:bodyPr/>
                    <a:lstStyle/>
                    <a:p>
                      <a:pPr algn="ctr" rtl="0" fontAlgn="ctr"/>
                      <a:r>
                        <a:rPr lang="tr-TR" sz="1100" b="0" i="0" u="none" strike="noStrike" dirty="0">
                          <a:solidFill>
                            <a:srgbClr val="000000"/>
                          </a:solidFill>
                          <a:effectLst/>
                          <a:latin typeface="Times New Roman" panose="02020603050405020304" pitchFamily="18" charset="0"/>
                        </a:rPr>
                        <a:t>Tür</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rowSpan="2">
                  <a:txBody>
                    <a:bodyPr/>
                    <a:lstStyle/>
                    <a:p>
                      <a:pPr algn="ctr" rtl="0" fontAlgn="ctr"/>
                      <a:r>
                        <a:rPr lang="tr-TR" sz="1100" b="0" i="0" u="none" strike="noStrike" dirty="0">
                          <a:solidFill>
                            <a:srgbClr val="000000"/>
                          </a:solidFill>
                          <a:effectLst/>
                          <a:latin typeface="Times New Roman" panose="02020603050405020304" pitchFamily="18" charset="0"/>
                        </a:rPr>
                        <a:t>Yaşı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Koruma</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rowSpan="2">
                  <a:txBody>
                    <a:bodyPr/>
                    <a:lstStyle/>
                    <a:p>
                      <a:pPr algn="ctr" rtl="0" fontAlgn="ctr"/>
                      <a:r>
                        <a:rPr lang="tr-TR" sz="1100" b="0" i="0" u="none" strike="noStrike">
                          <a:solidFill>
                            <a:srgbClr val="000000"/>
                          </a:solidFill>
                          <a:effectLst/>
                          <a:latin typeface="Times New Roman" panose="02020603050405020304" pitchFamily="18" charset="0"/>
                        </a:rPr>
                        <a:t>Tescil Tarihi</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743336754"/>
                  </a:ext>
                </a:extLst>
              </a:tr>
              <a:tr h="254219">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rtl="0" fontAlgn="ctr"/>
                      <a:r>
                        <a:rPr lang="tr-TR" sz="1100" b="0" i="0" u="none" strike="noStrike" dirty="0">
                          <a:solidFill>
                            <a:srgbClr val="000000"/>
                          </a:solidFill>
                          <a:effectLst/>
                          <a:latin typeface="Times New Roman" panose="02020603050405020304" pitchFamily="18" charset="0"/>
                        </a:rPr>
                        <a:t>Alanı (m²)</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vMerge="1">
                  <a:txBody>
                    <a:bodyPr/>
                    <a:lstStyle/>
                    <a:p>
                      <a:endParaRPr lang="tr-TR"/>
                    </a:p>
                  </a:txBody>
                  <a:tcPr/>
                </a:tc>
                <a:extLst>
                  <a:ext uri="{0D108BD9-81ED-4DB2-BD59-A6C34878D82A}">
                    <a16:rowId xmlns:a16="http://schemas.microsoft.com/office/drawing/2014/main" val="2147451484"/>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Odunpazarı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Deliklitaş</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Doğu Çınarı (</a:t>
                      </a:r>
                      <a:r>
                        <a:rPr lang="tr-TR" sz="1100" b="0" i="1" u="none" strike="noStrike" dirty="0" err="1">
                          <a:solidFill>
                            <a:srgbClr val="000000"/>
                          </a:solidFill>
                          <a:effectLst/>
                          <a:latin typeface="Times New Roman" panose="02020603050405020304" pitchFamily="18" charset="0"/>
                        </a:rPr>
                        <a:t>Platanus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orientalis</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205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329.9</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20.02.2015</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710930124"/>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Odunpazarı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Akçağlan</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Doğu Çınarı (</a:t>
                      </a:r>
                      <a:r>
                        <a:rPr lang="tr-TR" sz="1100" b="0" i="1" u="none" strike="noStrike">
                          <a:solidFill>
                            <a:srgbClr val="000000"/>
                          </a:solidFill>
                          <a:effectLst/>
                          <a:latin typeface="Times New Roman" panose="02020603050405020304" pitchFamily="18" charset="0"/>
                        </a:rPr>
                        <a:t>Platanus orientalis</a:t>
                      </a:r>
                      <a:r>
                        <a:rPr lang="tr-TR" sz="1100" b="0" i="0" u="none" strike="noStrike">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150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397.4</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27.11.2015</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189968450"/>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3</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Odunpazarı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Avdan</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Saçlı Meşe (</a:t>
                      </a:r>
                      <a:r>
                        <a:rPr lang="tr-TR" sz="1100" b="0" i="1" u="none" strike="noStrike" dirty="0">
                          <a:solidFill>
                            <a:srgbClr val="000000"/>
                          </a:solidFill>
                          <a:effectLst/>
                          <a:latin typeface="Times New Roman" panose="02020603050405020304" pitchFamily="18" charset="0"/>
                        </a:rPr>
                        <a:t>Quercus </a:t>
                      </a:r>
                      <a:r>
                        <a:rPr lang="tr-TR" sz="1100" b="0" i="1" u="none" strike="noStrike" dirty="0" err="1">
                          <a:solidFill>
                            <a:srgbClr val="000000"/>
                          </a:solidFill>
                          <a:effectLst/>
                          <a:latin typeface="Times New Roman" panose="02020603050405020304" pitchFamily="18" charset="0"/>
                        </a:rPr>
                        <a:t>cerris</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460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269</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28.04.2017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79745453"/>
                  </a:ext>
                </a:extLst>
              </a:tr>
              <a:tr h="260130">
                <a:tc>
                  <a:txBody>
                    <a:bodyPr/>
                    <a:lstStyle/>
                    <a:p>
                      <a:pPr algn="ctr" rtl="0" fontAlgn="ctr"/>
                      <a:r>
                        <a:rPr lang="tr-TR" sz="1100" b="0" i="0" u="none" strike="noStrike">
                          <a:solidFill>
                            <a:srgbClr val="000000"/>
                          </a:solidFill>
                          <a:effectLst/>
                          <a:latin typeface="Times New Roman" panose="02020603050405020304" pitchFamily="18" charset="0"/>
                        </a:rPr>
                        <a:t>4</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Odunpazarı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İstiklal</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Doğu Çınarı (</a:t>
                      </a:r>
                      <a:r>
                        <a:rPr lang="tr-TR" sz="1100" b="0" i="1" u="none" strike="noStrike">
                          <a:solidFill>
                            <a:srgbClr val="000000"/>
                          </a:solidFill>
                          <a:effectLst/>
                          <a:latin typeface="Times New Roman" panose="02020603050405020304" pitchFamily="18" charset="0"/>
                        </a:rPr>
                        <a:t>Platanus orientalis</a:t>
                      </a:r>
                      <a:r>
                        <a:rPr lang="tr-TR" sz="1100" b="0" i="0" u="none" strike="noStrike">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230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277</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28.03.2016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520380884"/>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5</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Odunpazarı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Eşenkara</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Saplı Meşe (</a:t>
                      </a:r>
                      <a:r>
                        <a:rPr lang="tr-TR" sz="1100" b="0" i="1" u="none" strike="noStrike" dirty="0">
                          <a:solidFill>
                            <a:srgbClr val="000000"/>
                          </a:solidFill>
                          <a:effectLst/>
                          <a:latin typeface="Times New Roman" panose="02020603050405020304" pitchFamily="18" charset="0"/>
                        </a:rPr>
                        <a:t>Quercus </a:t>
                      </a:r>
                      <a:r>
                        <a:rPr lang="tr-TR" sz="1100" b="0" i="1" u="none" strike="noStrike" dirty="0" err="1">
                          <a:solidFill>
                            <a:srgbClr val="000000"/>
                          </a:solidFill>
                          <a:effectLst/>
                          <a:latin typeface="Times New Roman" panose="02020603050405020304" pitchFamily="18" charset="0"/>
                        </a:rPr>
                        <a:t>robur</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190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249</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25.10.2017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79638810"/>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6</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Tepebaşı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Danişment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620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102</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23.12.2015</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494726328"/>
                  </a:ext>
                </a:extLst>
              </a:tr>
              <a:tr h="260130">
                <a:tc>
                  <a:txBody>
                    <a:bodyPr/>
                    <a:lstStyle/>
                    <a:p>
                      <a:pPr algn="ctr" rtl="0" fontAlgn="ctr"/>
                      <a:r>
                        <a:rPr lang="tr-TR" sz="1100" b="0" i="0" u="none" strike="noStrike">
                          <a:solidFill>
                            <a:srgbClr val="000000"/>
                          </a:solidFill>
                          <a:effectLst/>
                          <a:latin typeface="Times New Roman" panose="02020603050405020304" pitchFamily="18" charset="0"/>
                        </a:rPr>
                        <a:t>7</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Günyüzü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Gümüşkonak</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660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254</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29.06.2016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002273532"/>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8</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Han</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Erten</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a:t>
                      </a:r>
                      <a:r>
                        <a:rPr lang="tr-TR" sz="1100" b="0" i="0" u="none" strike="noStrike" dirty="0" err="1">
                          <a:solidFill>
                            <a:srgbClr val="000000"/>
                          </a:solidFill>
                          <a:effectLst/>
                          <a:latin typeface="Times New Roman" panose="02020603050405020304" pitchFamily="18" charset="0"/>
                        </a:rPr>
                        <a:t>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485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240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25.09.2018</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83325542"/>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9</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Çarşı                 </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Doğu Çınarı (</a:t>
                      </a:r>
                      <a:r>
                        <a:rPr lang="tr-TR" sz="1100" b="0" i="1" u="none" strike="noStrike" dirty="0" err="1">
                          <a:solidFill>
                            <a:srgbClr val="000000"/>
                          </a:solidFill>
                          <a:effectLst/>
                          <a:latin typeface="Times New Roman" panose="02020603050405020304" pitchFamily="18" charset="0"/>
                        </a:rPr>
                        <a:t>Platanus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orientalis</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260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346</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22.01.2016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685819623"/>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10</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Çarşı             </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Doğu Çınarı (</a:t>
                      </a:r>
                      <a:r>
                        <a:rPr lang="tr-TR" sz="1100" b="0" i="1" u="none" strike="noStrike" dirty="0" err="1">
                          <a:solidFill>
                            <a:srgbClr val="000000"/>
                          </a:solidFill>
                          <a:effectLst/>
                          <a:latin typeface="Times New Roman" panose="02020603050405020304" pitchFamily="18" charset="0"/>
                        </a:rPr>
                        <a:t>Platanus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orientalis</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310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16</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25.04.2016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550110217"/>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11</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Oklubalı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t>
                      </a:r>
                      <a:r>
                        <a:rPr lang="tr-TR" sz="1100" b="0" i="0" u="none" strike="noStrike" dirty="0" err="1">
                          <a:solidFill>
                            <a:srgbClr val="000000"/>
                          </a:solidFill>
                          <a:effectLst/>
                          <a:latin typeface="Times New Roman" panose="02020603050405020304" pitchFamily="18" charset="0"/>
                        </a:rPr>
                        <a:t>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280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57</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36016491"/>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12</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Oklubalı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375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115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975947542"/>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13</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Oklubalı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255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57</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679349064"/>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14</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Oklubalı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350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105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373204474"/>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15</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Oklubalı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450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136</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065086182"/>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16</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Oklubalı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470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105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269043923"/>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17</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Oklubalı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475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64</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77778535"/>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18</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Oklubalı</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470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95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36365468"/>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19</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İnönü</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Oklubalı</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Boylu Ardıç (</a:t>
                      </a:r>
                      <a:r>
                        <a:rPr lang="tr-TR" sz="1100" b="0" i="1" u="none" strike="noStrike" dirty="0" err="1">
                          <a:solidFill>
                            <a:srgbClr val="000000"/>
                          </a:solidFill>
                          <a:effectLst/>
                          <a:latin typeface="Times New Roman" panose="02020603050405020304" pitchFamily="18" charset="0"/>
                        </a:rPr>
                        <a:t>Juniperus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excelsa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265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41</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31.05.2017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684058305"/>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20</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Mihalıççık</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Yalımkaya</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Karaçam (</a:t>
                      </a:r>
                      <a:r>
                        <a:rPr lang="tr-TR" sz="1100" b="0" i="1" u="none" strike="noStrike" dirty="0" err="1">
                          <a:solidFill>
                            <a:srgbClr val="000000"/>
                          </a:solidFill>
                          <a:effectLst/>
                          <a:latin typeface="Times New Roman" panose="02020603050405020304" pitchFamily="18" charset="0"/>
                        </a:rPr>
                        <a:t>Pinus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nigra</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subsp</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pallasiana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280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295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31.10.2018</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452495765"/>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21</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Mihalıççık</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Ömerköy</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Karaçam (</a:t>
                      </a:r>
                      <a:r>
                        <a:rPr lang="tr-TR" sz="1100" b="0" i="1" u="none" strike="noStrike">
                          <a:solidFill>
                            <a:srgbClr val="000000"/>
                          </a:solidFill>
                          <a:effectLst/>
                          <a:latin typeface="Times New Roman" panose="02020603050405020304" pitchFamily="18" charset="0"/>
                        </a:rPr>
                        <a:t>Pinus nigra subsp. pallasiana</a:t>
                      </a:r>
                      <a:r>
                        <a:rPr lang="tr-TR" sz="1100" b="0" i="0" u="none" strike="noStrike">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285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314</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30.01.2019</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399068560"/>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22</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Sarıcakaya</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Mayıslar</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Menengiç</a:t>
                      </a:r>
                      <a:r>
                        <a:rPr lang="tr-TR" sz="1100" b="0" i="0"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Pistacia</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terebinthus</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280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95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25.04.2016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1266654766"/>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23</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Seyitgazi</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Yapıldak</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Karaçam (</a:t>
                      </a:r>
                      <a:r>
                        <a:rPr lang="tr-TR" sz="1100" b="0" i="1" u="none" strike="noStrike">
                          <a:solidFill>
                            <a:srgbClr val="000000"/>
                          </a:solidFill>
                          <a:effectLst/>
                          <a:latin typeface="Times New Roman" panose="02020603050405020304" pitchFamily="18" charset="0"/>
                        </a:rPr>
                        <a:t>Pinus nigra subsp. pallasiana</a:t>
                      </a:r>
                      <a:r>
                        <a:rPr lang="tr-TR" sz="1100" b="0" i="0" u="none" strike="noStrike">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380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452</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28.12.2016</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147532920"/>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24</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Seyitgazi</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err="1">
                          <a:solidFill>
                            <a:srgbClr val="000000"/>
                          </a:solidFill>
                          <a:effectLst/>
                          <a:latin typeface="Times New Roman" panose="02020603050405020304" pitchFamily="18" charset="0"/>
                        </a:rPr>
                        <a:t>Sandıközü</a:t>
                      </a:r>
                      <a:endParaRPr lang="tr-TR" sz="1100" b="0" i="0" u="none" strike="noStrike" dirty="0">
                        <a:solidFill>
                          <a:srgbClr val="000000"/>
                        </a:solidFill>
                        <a:effectLst/>
                        <a:latin typeface="Times New Roman" panose="02020603050405020304" pitchFamily="18" charset="0"/>
                      </a:endParaRP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Karaçam (</a:t>
                      </a:r>
                      <a:r>
                        <a:rPr lang="tr-TR" sz="1100" b="0" i="1" u="none" strike="noStrike" dirty="0" err="1">
                          <a:solidFill>
                            <a:srgbClr val="000000"/>
                          </a:solidFill>
                          <a:effectLst/>
                          <a:latin typeface="Times New Roman" panose="02020603050405020304" pitchFamily="18" charset="0"/>
                        </a:rPr>
                        <a:t>Pinus</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nigra</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subsp</a:t>
                      </a:r>
                      <a:r>
                        <a:rPr lang="tr-TR" sz="1100" b="0" i="1" u="none" strike="noStrike" dirty="0">
                          <a:solidFill>
                            <a:srgbClr val="000000"/>
                          </a:solidFill>
                          <a:effectLst/>
                          <a:latin typeface="Times New Roman" panose="02020603050405020304" pitchFamily="18" charset="0"/>
                        </a:rPr>
                        <a:t>. </a:t>
                      </a:r>
                      <a:r>
                        <a:rPr lang="tr-TR" sz="1100" b="0" i="1" u="none" strike="noStrike" dirty="0" err="1">
                          <a:solidFill>
                            <a:srgbClr val="000000"/>
                          </a:solidFill>
                          <a:effectLst/>
                          <a:latin typeface="Times New Roman" panose="02020603050405020304" pitchFamily="18" charset="0"/>
                        </a:rPr>
                        <a:t>pallasiana</a:t>
                      </a:r>
                      <a:r>
                        <a:rPr lang="tr-TR" sz="1100" b="0" i="0" u="none" strike="noStrike" dirty="0">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925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415</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31.01.2017</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218804201"/>
                  </a:ext>
                </a:extLst>
              </a:tr>
              <a:tr h="260130">
                <a:tc>
                  <a:txBody>
                    <a:bodyPr/>
                    <a:lstStyle/>
                    <a:p>
                      <a:pPr algn="ctr" rtl="0" fontAlgn="ctr"/>
                      <a:r>
                        <a:rPr lang="tr-TR" sz="1100" b="0" i="0" u="none" strike="noStrike" dirty="0">
                          <a:solidFill>
                            <a:srgbClr val="000000"/>
                          </a:solidFill>
                          <a:effectLst/>
                          <a:latin typeface="Times New Roman" panose="02020603050405020304" pitchFamily="18" charset="0"/>
                        </a:rPr>
                        <a:t>25</a:t>
                      </a:r>
                    </a:p>
                  </a:txBody>
                  <a:tcPr marL="5399" marR="5399" marT="539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Sivrihisar</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Kertek</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a:solidFill>
                            <a:srgbClr val="000000"/>
                          </a:solidFill>
                          <a:effectLst/>
                          <a:latin typeface="Times New Roman" panose="02020603050405020304" pitchFamily="18" charset="0"/>
                        </a:rPr>
                        <a:t>Karadut (</a:t>
                      </a:r>
                      <a:r>
                        <a:rPr lang="tr-TR" sz="1100" b="0" i="1" u="none" strike="noStrike">
                          <a:solidFill>
                            <a:srgbClr val="000000"/>
                          </a:solidFill>
                          <a:effectLst/>
                          <a:latin typeface="Times New Roman" panose="02020603050405020304" pitchFamily="18" charset="0"/>
                        </a:rPr>
                        <a:t>Moris nigra</a:t>
                      </a:r>
                      <a:r>
                        <a:rPr lang="tr-TR" sz="1100" b="0" i="0" u="none" strike="noStrike">
                          <a:solidFill>
                            <a:srgbClr val="000000"/>
                          </a:solidFill>
                          <a:effectLst/>
                          <a:latin typeface="Times New Roman" panose="02020603050405020304" pitchFamily="18" charset="0"/>
                        </a:rPr>
                        <a:t>)</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dirty="0">
                          <a:solidFill>
                            <a:srgbClr val="000000"/>
                          </a:solidFill>
                          <a:effectLst/>
                          <a:latin typeface="Times New Roman" panose="02020603050405020304" pitchFamily="18" charset="0"/>
                        </a:rPr>
                        <a:t>710</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ctr" rtl="0" fontAlgn="ctr"/>
                      <a:r>
                        <a:rPr lang="tr-TR" sz="1100" b="0" i="0" u="none" strike="noStrike">
                          <a:solidFill>
                            <a:srgbClr val="000000"/>
                          </a:solidFill>
                          <a:effectLst/>
                          <a:latin typeface="Times New Roman" panose="02020603050405020304" pitchFamily="18" charset="0"/>
                        </a:rPr>
                        <a:t>104</a:t>
                      </a:r>
                    </a:p>
                  </a:txBody>
                  <a:tcPr marL="5399" marR="5399" marT="5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algn="l" rtl="0" fontAlgn="ctr"/>
                      <a:r>
                        <a:rPr lang="tr-TR" sz="1100" b="0" i="0" u="none" strike="noStrike" dirty="0">
                          <a:solidFill>
                            <a:srgbClr val="000000"/>
                          </a:solidFill>
                          <a:effectLst/>
                          <a:latin typeface="Times New Roman" panose="02020603050405020304" pitchFamily="18" charset="0"/>
                        </a:rPr>
                        <a:t>07.09.2021</a:t>
                      </a:r>
                    </a:p>
                  </a:txBody>
                  <a:tcPr marL="5399" marR="5399" marT="539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74610099"/>
                  </a:ext>
                </a:extLst>
              </a:tr>
            </a:tbl>
          </a:graphicData>
        </a:graphic>
      </p:graphicFrame>
      <p:sp>
        <p:nvSpPr>
          <p:cNvPr id="3" name="Slayt Numarası Yer Tutucusu 2"/>
          <p:cNvSpPr>
            <a:spLocks noGrp="1"/>
          </p:cNvSpPr>
          <p:nvPr>
            <p:ph type="sldNum" sz="quarter" idx="12"/>
          </p:nvPr>
        </p:nvSpPr>
        <p:spPr/>
        <p:txBody>
          <a:bodyPr/>
          <a:lstStyle/>
          <a:p>
            <a:fld id="{0671CF9C-5F96-4844-A5A6-6149FB7E0EDA}" type="slidenum">
              <a:rPr lang="tr-TR" smtClean="0"/>
              <a:t>2</a:t>
            </a:fld>
            <a:endParaRPr lang="tr-TR"/>
          </a:p>
        </p:txBody>
      </p:sp>
    </p:spTree>
    <p:extLst>
      <p:ext uri="{BB962C8B-B14F-4D97-AF65-F5344CB8AC3E}">
        <p14:creationId xmlns:p14="http://schemas.microsoft.com/office/powerpoint/2010/main" val="2559496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85446" y="565286"/>
            <a:ext cx="5400000"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1-Eskişehir ili, </a:t>
            </a:r>
            <a:r>
              <a:rPr lang="tr-TR" sz="1200" dirty="0" err="1">
                <a:latin typeface="Times New Roman" panose="02020603050405020304" pitchFamily="18" charset="0"/>
                <a:cs typeface="Times New Roman" panose="02020603050405020304" pitchFamily="18" charset="0"/>
              </a:rPr>
              <a:t>Odunpazarı</a:t>
            </a:r>
            <a:r>
              <a:rPr lang="tr-TR" sz="1200" dirty="0">
                <a:latin typeface="Times New Roman" panose="02020603050405020304" pitchFamily="18" charset="0"/>
                <a:cs typeface="Times New Roman" panose="02020603050405020304" pitchFamily="18" charset="0"/>
              </a:rPr>
              <a:t> ilçesi, </a:t>
            </a:r>
            <a:r>
              <a:rPr lang="tr-TR" sz="1200" dirty="0" err="1">
                <a:latin typeface="Times New Roman" panose="02020603050405020304" pitchFamily="18" charset="0"/>
                <a:cs typeface="Times New Roman" panose="02020603050405020304" pitchFamily="18" charset="0"/>
              </a:rPr>
              <a:t>Deliklitaş</a:t>
            </a:r>
            <a:r>
              <a:rPr lang="tr-TR" sz="1200" dirty="0">
                <a:latin typeface="Times New Roman" panose="02020603050405020304" pitchFamily="18" charset="0"/>
                <a:cs typeface="Times New Roman" panose="02020603050405020304" pitchFamily="18" charset="0"/>
              </a:rPr>
              <a:t> Mahallesi, </a:t>
            </a:r>
            <a:r>
              <a:rPr lang="tr-TR" sz="1200" dirty="0" err="1">
                <a:latin typeface="Times New Roman" panose="02020603050405020304" pitchFamily="18" charset="0"/>
                <a:cs typeface="Times New Roman" panose="02020603050405020304" pitchFamily="18" charset="0"/>
              </a:rPr>
              <a:t>Hamamyolu</a:t>
            </a:r>
            <a:r>
              <a:rPr lang="tr-TR" sz="1200" dirty="0">
                <a:latin typeface="Times New Roman" panose="02020603050405020304" pitchFamily="18" charset="0"/>
                <a:cs typeface="Times New Roman" panose="02020603050405020304" pitchFamily="18" charset="0"/>
              </a:rPr>
              <a:t> Caddesi üzerinde yer alan Çınar Ağacı «Boyutsal Anıt Ağaç (yaş, boy, gövde ve tepe tacı vb.)» olarak 2015 tarihinde tescil edilmiştir. Tescil tarihindeki tahmini yaşı 205’dir.</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46" y="1508561"/>
            <a:ext cx="5400000" cy="3600000"/>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a:stretch>
            <a:fillRect/>
          </a:stretch>
        </p:blipFill>
        <p:spPr>
          <a:xfrm>
            <a:off x="685446" y="5702448"/>
            <a:ext cx="5400000" cy="3666195"/>
          </a:xfrm>
          <a:prstGeom prst="rect">
            <a:avLst/>
          </a:prstGeom>
          <a:ln>
            <a:noFill/>
          </a:ln>
          <a:effectLst>
            <a:outerShdw blurRad="190500" algn="tl" rotWithShape="0">
              <a:srgbClr val="000000">
                <a:alpha val="70000"/>
              </a:srgbClr>
            </a:outerShdw>
          </a:effectLst>
        </p:spPr>
      </p:pic>
      <p:sp>
        <p:nvSpPr>
          <p:cNvPr id="2" name="Dikdörtgen 1"/>
          <p:cNvSpPr/>
          <p:nvPr/>
        </p:nvSpPr>
        <p:spPr>
          <a:xfrm rot="4465647">
            <a:off x="4609594" y="8079662"/>
            <a:ext cx="1580303" cy="2932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FF00"/>
                </a:solidFill>
              </a:rPr>
              <a:t>Hamam Yolu</a:t>
            </a:r>
          </a:p>
        </p:txBody>
      </p:sp>
      <p:sp>
        <p:nvSpPr>
          <p:cNvPr id="5" name="Slayt Numarası Yer Tutucusu 4"/>
          <p:cNvSpPr>
            <a:spLocks noGrp="1"/>
          </p:cNvSpPr>
          <p:nvPr>
            <p:ph type="sldNum" sz="quarter" idx="12"/>
          </p:nvPr>
        </p:nvSpPr>
        <p:spPr/>
        <p:txBody>
          <a:bodyPr/>
          <a:lstStyle/>
          <a:p>
            <a:fld id="{0671CF9C-5F96-4844-A5A6-6149FB7E0EDA}" type="slidenum">
              <a:rPr lang="tr-TR" smtClean="0"/>
              <a:t>3</a:t>
            </a:fld>
            <a:endParaRPr lang="tr-TR"/>
          </a:p>
        </p:txBody>
      </p:sp>
    </p:spTree>
    <p:extLst>
      <p:ext uri="{BB962C8B-B14F-4D97-AF65-F5344CB8AC3E}">
        <p14:creationId xmlns:p14="http://schemas.microsoft.com/office/powerpoint/2010/main" val="280002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571498" y="327513"/>
            <a:ext cx="5638800"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2-Eskişehir ili, </a:t>
            </a:r>
            <a:r>
              <a:rPr lang="tr-TR" sz="1200" dirty="0" err="1">
                <a:latin typeface="Times New Roman" panose="02020603050405020304" pitchFamily="18" charset="0"/>
                <a:cs typeface="Times New Roman" panose="02020603050405020304" pitchFamily="18" charset="0"/>
              </a:rPr>
              <a:t>Odunpazarı</a:t>
            </a:r>
            <a:r>
              <a:rPr lang="tr-TR" sz="1200" dirty="0">
                <a:latin typeface="Times New Roman" panose="02020603050405020304" pitchFamily="18" charset="0"/>
                <a:cs typeface="Times New Roman" panose="02020603050405020304" pitchFamily="18" charset="0"/>
              </a:rPr>
              <a:t> ilçesi, </a:t>
            </a:r>
            <a:r>
              <a:rPr lang="tr-TR" sz="1200" dirty="0" err="1">
                <a:latin typeface="Times New Roman" panose="02020603050405020304" pitchFamily="18" charset="0"/>
                <a:cs typeface="Times New Roman" panose="02020603050405020304" pitchFamily="18" charset="0"/>
              </a:rPr>
              <a:t>Akçağlan</a:t>
            </a:r>
            <a:r>
              <a:rPr lang="tr-TR" sz="1200" dirty="0">
                <a:latin typeface="Times New Roman" panose="02020603050405020304" pitchFamily="18" charset="0"/>
                <a:cs typeface="Times New Roman" panose="02020603050405020304" pitchFamily="18" charset="0"/>
              </a:rPr>
              <a:t> Mahallesi, Hatipler Sokak üzerinde yer alan Çınar Ağacı «Boyutsal Anıt Ağaç (yaş, boy, gövde ve tepe tacı vb.)» olarak 2015 tarihinde tescil edilmiştir. Tescil tarihindeki tahmini yaşı 150’dir.</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155" y="1183289"/>
            <a:ext cx="3037487" cy="3774335"/>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757525" y="5490234"/>
            <a:ext cx="5266749" cy="3798193"/>
          </a:xfrm>
          <a:prstGeom prst="rect">
            <a:avLst/>
          </a:prstGeom>
          <a:ln>
            <a:noFill/>
          </a:ln>
          <a:effectLst>
            <a:outerShdw blurRad="190500" algn="tl" rotWithShape="0">
              <a:srgbClr val="000000">
                <a:alpha val="70000"/>
              </a:srgbClr>
            </a:outerShdw>
          </a:effectLst>
        </p:spPr>
      </p:pic>
      <p:sp>
        <p:nvSpPr>
          <p:cNvPr id="11" name="Metin kutusu 10"/>
          <p:cNvSpPr txBox="1"/>
          <p:nvPr/>
        </p:nvSpPr>
        <p:spPr>
          <a:xfrm rot="20794029">
            <a:off x="855574" y="6061700"/>
            <a:ext cx="1420774" cy="338554"/>
          </a:xfrm>
          <a:prstGeom prst="rect">
            <a:avLst/>
          </a:prstGeom>
          <a:noFill/>
        </p:spPr>
        <p:txBody>
          <a:bodyPr wrap="none" rtlCol="0">
            <a:spAutoFit/>
          </a:bodyPr>
          <a:lstStyle/>
          <a:p>
            <a:r>
              <a:rPr lang="tr-TR" sz="1600" dirty="0">
                <a:solidFill>
                  <a:srgbClr val="FFFF00"/>
                </a:solidFill>
              </a:rPr>
              <a:t>Atatürk Bulvarı</a:t>
            </a:r>
          </a:p>
        </p:txBody>
      </p:sp>
      <p:sp>
        <p:nvSpPr>
          <p:cNvPr id="12" name="Metin kutusu 11"/>
          <p:cNvSpPr txBox="1"/>
          <p:nvPr/>
        </p:nvSpPr>
        <p:spPr>
          <a:xfrm rot="3920583">
            <a:off x="4547685" y="6604087"/>
            <a:ext cx="1289544" cy="338554"/>
          </a:xfrm>
          <a:prstGeom prst="rect">
            <a:avLst/>
          </a:prstGeom>
          <a:noFill/>
        </p:spPr>
        <p:txBody>
          <a:bodyPr wrap="square" rtlCol="0">
            <a:spAutoFit/>
          </a:bodyPr>
          <a:lstStyle/>
          <a:p>
            <a:r>
              <a:rPr lang="tr-TR" sz="1600" dirty="0">
                <a:solidFill>
                  <a:srgbClr val="FFFF00"/>
                </a:solidFill>
              </a:rPr>
              <a:t>Hatipler Sok.</a:t>
            </a:r>
          </a:p>
        </p:txBody>
      </p:sp>
      <p:sp>
        <p:nvSpPr>
          <p:cNvPr id="13" name="Metin kutusu 12"/>
          <p:cNvSpPr txBox="1"/>
          <p:nvPr/>
        </p:nvSpPr>
        <p:spPr>
          <a:xfrm>
            <a:off x="2210029" y="8878923"/>
            <a:ext cx="1685141" cy="338554"/>
          </a:xfrm>
          <a:prstGeom prst="rect">
            <a:avLst/>
          </a:prstGeom>
          <a:solidFill>
            <a:schemeClr val="bg1"/>
          </a:solidFill>
        </p:spPr>
        <p:txBody>
          <a:bodyPr wrap="none" rtlCol="0">
            <a:spAutoFit/>
          </a:bodyPr>
          <a:lstStyle/>
          <a:p>
            <a:r>
              <a:rPr lang="tr-TR" sz="1600" b="1" dirty="0" err="1"/>
              <a:t>Odunpazarı</a:t>
            </a:r>
            <a:r>
              <a:rPr lang="tr-TR" sz="1600" b="1" dirty="0"/>
              <a:t> Evleri</a:t>
            </a:r>
          </a:p>
        </p:txBody>
      </p:sp>
      <p:sp>
        <p:nvSpPr>
          <p:cNvPr id="3" name="Slayt Numarası Yer Tutucusu 2"/>
          <p:cNvSpPr>
            <a:spLocks noGrp="1"/>
          </p:cNvSpPr>
          <p:nvPr>
            <p:ph type="sldNum" sz="quarter" idx="12"/>
          </p:nvPr>
        </p:nvSpPr>
        <p:spPr/>
        <p:txBody>
          <a:bodyPr/>
          <a:lstStyle/>
          <a:p>
            <a:fld id="{0671CF9C-5F96-4844-A5A6-6149FB7E0EDA}" type="slidenum">
              <a:rPr lang="tr-TR" smtClean="0"/>
              <a:t>4</a:t>
            </a:fld>
            <a:endParaRPr lang="tr-TR"/>
          </a:p>
        </p:txBody>
      </p:sp>
    </p:spTree>
    <p:extLst>
      <p:ext uri="{BB962C8B-B14F-4D97-AF65-F5344CB8AC3E}">
        <p14:creationId xmlns:p14="http://schemas.microsoft.com/office/powerpoint/2010/main" val="2107940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718192" y="491152"/>
            <a:ext cx="5448205"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3-Eskişehir ili, </a:t>
            </a:r>
            <a:r>
              <a:rPr lang="tr-TR" sz="1200" dirty="0" err="1">
                <a:latin typeface="Times New Roman" panose="02020603050405020304" pitchFamily="18" charset="0"/>
                <a:cs typeface="Times New Roman" panose="02020603050405020304" pitchFamily="18" charset="0"/>
              </a:rPr>
              <a:t>Odunpazarı</a:t>
            </a:r>
            <a:r>
              <a:rPr lang="tr-TR" sz="1200" dirty="0">
                <a:latin typeface="Times New Roman" panose="02020603050405020304" pitchFamily="18" charset="0"/>
                <a:cs typeface="Times New Roman" panose="02020603050405020304" pitchFamily="18" charset="0"/>
              </a:rPr>
              <a:t> ilçesi, Avdan Mahallesi’nin 1 </a:t>
            </a:r>
            <a:r>
              <a:rPr lang="tr-TR" sz="1200">
                <a:latin typeface="Times New Roman" panose="02020603050405020304" pitchFamily="18" charset="0"/>
                <a:cs typeface="Times New Roman" panose="02020603050405020304" pitchFamily="18" charset="0"/>
              </a:rPr>
              <a:t>km doğusunda </a:t>
            </a:r>
            <a:r>
              <a:rPr lang="tr-TR" sz="1200" dirty="0">
                <a:latin typeface="Times New Roman" panose="02020603050405020304" pitchFamily="18" charset="0"/>
                <a:cs typeface="Times New Roman" panose="02020603050405020304" pitchFamily="18" charset="0"/>
              </a:rPr>
              <a:t>yer alan Saçlı Meşe «Boyutsal Anıt Ağaç (yaş, boy, gövde ve tepe tacı vb.)» olarak 2017 tarihinde tescil edilmiştir. Tescil tarihindeki tahmini yaşı 460’dır.</a:t>
            </a:r>
          </a:p>
        </p:txBody>
      </p:sp>
      <p:pic>
        <p:nvPicPr>
          <p:cNvPr id="2" name="Resim 1"/>
          <p:cNvPicPr>
            <a:picLocks noChangeAspect="1"/>
          </p:cNvPicPr>
          <p:nvPr/>
        </p:nvPicPr>
        <p:blipFill>
          <a:blip r:embed="rId2"/>
          <a:stretch>
            <a:fillRect/>
          </a:stretch>
        </p:blipFill>
        <p:spPr>
          <a:xfrm>
            <a:off x="819792" y="5558619"/>
            <a:ext cx="5346605" cy="3622776"/>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a:stretch>
            <a:fillRect/>
          </a:stretch>
        </p:blipFill>
        <p:spPr>
          <a:xfrm>
            <a:off x="768992" y="1341721"/>
            <a:ext cx="5346605" cy="3689495"/>
          </a:xfrm>
          <a:prstGeom prst="rect">
            <a:avLst/>
          </a:prstGeom>
          <a:ln>
            <a:noFill/>
          </a:ln>
          <a:effectLst>
            <a:outerShdw blurRad="190500" algn="tl" rotWithShape="0">
              <a:srgbClr val="000000">
                <a:alpha val="70000"/>
              </a:srgbClr>
            </a:outerShdw>
          </a:effectLst>
        </p:spPr>
      </p:pic>
      <p:sp>
        <p:nvSpPr>
          <p:cNvPr id="5" name="Slayt Numarası Yer Tutucusu 4"/>
          <p:cNvSpPr>
            <a:spLocks noGrp="1"/>
          </p:cNvSpPr>
          <p:nvPr>
            <p:ph type="sldNum" sz="quarter" idx="12"/>
          </p:nvPr>
        </p:nvSpPr>
        <p:spPr/>
        <p:txBody>
          <a:bodyPr/>
          <a:lstStyle/>
          <a:p>
            <a:fld id="{0671CF9C-5F96-4844-A5A6-6149FB7E0EDA}" type="slidenum">
              <a:rPr lang="tr-TR" smtClean="0"/>
              <a:t>5</a:t>
            </a:fld>
            <a:endParaRPr lang="tr-TR"/>
          </a:p>
        </p:txBody>
      </p:sp>
    </p:spTree>
    <p:extLst>
      <p:ext uri="{BB962C8B-B14F-4D97-AF65-F5344CB8AC3E}">
        <p14:creationId xmlns:p14="http://schemas.microsoft.com/office/powerpoint/2010/main" val="1016664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785875" y="361886"/>
            <a:ext cx="5199145" cy="830997"/>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4-Eskişehir ili, </a:t>
            </a:r>
            <a:r>
              <a:rPr lang="tr-TR" sz="1200" dirty="0" err="1">
                <a:latin typeface="Times New Roman" panose="02020603050405020304" pitchFamily="18" charset="0"/>
                <a:cs typeface="Times New Roman" panose="02020603050405020304" pitchFamily="18" charset="0"/>
              </a:rPr>
              <a:t>Odunpazarı</a:t>
            </a:r>
            <a:r>
              <a:rPr lang="tr-TR" sz="1200" dirty="0">
                <a:latin typeface="Times New Roman" panose="02020603050405020304" pitchFamily="18" charset="0"/>
                <a:cs typeface="Times New Roman" panose="02020603050405020304" pitchFamily="18" charset="0"/>
              </a:rPr>
              <a:t> ilçesi, İstiklal Mahallesi, Porsuk Çayı kıyısı, Adalar </a:t>
            </a:r>
            <a:r>
              <a:rPr lang="tr-TR" sz="1200" dirty="0" err="1">
                <a:latin typeface="Times New Roman" panose="02020603050405020304" pitchFamily="18" charset="0"/>
                <a:cs typeface="Times New Roman" panose="02020603050405020304" pitchFamily="18" charset="0"/>
              </a:rPr>
              <a:t>mevkii’nde</a:t>
            </a:r>
            <a:r>
              <a:rPr lang="tr-TR" sz="1200" dirty="0">
                <a:latin typeface="Times New Roman" panose="02020603050405020304" pitchFamily="18" charset="0"/>
                <a:cs typeface="Times New Roman" panose="02020603050405020304" pitchFamily="18" charset="0"/>
              </a:rPr>
              <a:t> yer alan Doğu Çınarı «Boyutsal Anıt Ağaç (yaş, boy, gövde ve tepe tacı vb.)» olarak 2016 tarihinde tescil edilmiştir. Tescil tarihindeki tahmini yaşı 230’dur.</a:t>
            </a:r>
          </a:p>
        </p:txBody>
      </p:sp>
      <p:pic>
        <p:nvPicPr>
          <p:cNvPr id="6" name="Resim 5"/>
          <p:cNvPicPr>
            <a:picLocks noChangeAspect="1"/>
          </p:cNvPicPr>
          <p:nvPr/>
        </p:nvPicPr>
        <p:blipFill>
          <a:blip r:embed="rId2"/>
          <a:stretch>
            <a:fillRect/>
          </a:stretch>
        </p:blipFill>
        <p:spPr>
          <a:xfrm>
            <a:off x="785875" y="5769917"/>
            <a:ext cx="5199145" cy="3507681"/>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3"/>
          <a:stretch>
            <a:fillRect/>
          </a:stretch>
        </p:blipFill>
        <p:spPr>
          <a:xfrm>
            <a:off x="887475" y="1389420"/>
            <a:ext cx="5199145" cy="3797719"/>
          </a:xfrm>
          <a:prstGeom prst="rect">
            <a:avLst/>
          </a:prstGeom>
          <a:ln>
            <a:noFill/>
          </a:ln>
          <a:effectLst>
            <a:outerShdw blurRad="190500" algn="tl" rotWithShape="0">
              <a:srgbClr val="000000">
                <a:alpha val="70000"/>
              </a:srgbClr>
            </a:outerShdw>
          </a:effectLst>
        </p:spPr>
      </p:pic>
      <p:sp>
        <p:nvSpPr>
          <p:cNvPr id="3" name="Slayt Numarası Yer Tutucusu 2"/>
          <p:cNvSpPr>
            <a:spLocks noGrp="1"/>
          </p:cNvSpPr>
          <p:nvPr>
            <p:ph type="sldNum" sz="quarter" idx="12"/>
          </p:nvPr>
        </p:nvSpPr>
        <p:spPr/>
        <p:txBody>
          <a:bodyPr/>
          <a:lstStyle/>
          <a:p>
            <a:fld id="{0671CF9C-5F96-4844-A5A6-6149FB7E0EDA}" type="slidenum">
              <a:rPr lang="tr-TR" smtClean="0"/>
              <a:t>6</a:t>
            </a:fld>
            <a:endParaRPr lang="tr-TR"/>
          </a:p>
        </p:txBody>
      </p:sp>
    </p:spTree>
    <p:extLst>
      <p:ext uri="{BB962C8B-B14F-4D97-AF65-F5344CB8AC3E}">
        <p14:creationId xmlns:p14="http://schemas.microsoft.com/office/powerpoint/2010/main" val="401168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86617" y="399833"/>
            <a:ext cx="5604548"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5-Eskişehir ili, </a:t>
            </a:r>
            <a:r>
              <a:rPr lang="tr-TR" sz="1200" dirty="0" err="1">
                <a:latin typeface="Times New Roman" panose="02020603050405020304" pitchFamily="18" charset="0"/>
                <a:cs typeface="Times New Roman" panose="02020603050405020304" pitchFamily="18" charset="0"/>
              </a:rPr>
              <a:t>Odunpazarı</a:t>
            </a:r>
            <a:r>
              <a:rPr lang="tr-TR" sz="1200" dirty="0">
                <a:latin typeface="Times New Roman" panose="02020603050405020304" pitchFamily="18" charset="0"/>
                <a:cs typeface="Times New Roman" panose="02020603050405020304" pitchFamily="18" charset="0"/>
              </a:rPr>
              <a:t> ilçesi, </a:t>
            </a:r>
            <a:r>
              <a:rPr lang="tr-TR" sz="1200" dirty="0" err="1">
                <a:latin typeface="Times New Roman" panose="02020603050405020304" pitchFamily="18" charset="0"/>
                <a:cs typeface="Times New Roman" panose="02020603050405020304" pitchFamily="18" charset="0"/>
              </a:rPr>
              <a:t>Eşenkara</a:t>
            </a:r>
            <a:r>
              <a:rPr lang="tr-TR" sz="1200" dirty="0">
                <a:latin typeface="Times New Roman" panose="02020603050405020304" pitchFamily="18" charset="0"/>
                <a:cs typeface="Times New Roman" panose="02020603050405020304" pitchFamily="18" charset="0"/>
              </a:rPr>
              <a:t> Mahallesi’nde yer alan Saplı Meşe «Boyutsal Anıt Ağaç (yaş, boy, gövde ve tepe tacı vb.)» olarak 2017 tarihinde tescil edilmiştir. Tescil tarihindeki tahmini yaşı 190’dır.</a:t>
            </a:r>
          </a:p>
        </p:txBody>
      </p:sp>
      <p:pic>
        <p:nvPicPr>
          <p:cNvPr id="2" name="Resim 1"/>
          <p:cNvPicPr>
            <a:picLocks noChangeAspect="1"/>
          </p:cNvPicPr>
          <p:nvPr/>
        </p:nvPicPr>
        <p:blipFill>
          <a:blip r:embed="rId2"/>
          <a:stretch>
            <a:fillRect/>
          </a:stretch>
        </p:blipFill>
        <p:spPr>
          <a:xfrm>
            <a:off x="1731244" y="1182069"/>
            <a:ext cx="3269946" cy="3623836"/>
          </a:xfrm>
          <a:prstGeom prst="rect">
            <a:avLst/>
          </a:prstGeom>
        </p:spPr>
      </p:pic>
      <p:pic>
        <p:nvPicPr>
          <p:cNvPr id="3" name="Resim 2"/>
          <p:cNvPicPr>
            <a:picLocks noChangeAspect="1"/>
          </p:cNvPicPr>
          <p:nvPr/>
        </p:nvPicPr>
        <p:blipFill>
          <a:blip r:embed="rId3"/>
          <a:stretch>
            <a:fillRect/>
          </a:stretch>
        </p:blipFill>
        <p:spPr>
          <a:xfrm>
            <a:off x="686617" y="5171323"/>
            <a:ext cx="5604548" cy="4048379"/>
          </a:xfrm>
          <a:prstGeom prst="rect">
            <a:avLst/>
          </a:prstGeom>
        </p:spPr>
      </p:pic>
      <p:sp>
        <p:nvSpPr>
          <p:cNvPr id="5" name="Slayt Numarası Yer Tutucusu 4"/>
          <p:cNvSpPr>
            <a:spLocks noGrp="1"/>
          </p:cNvSpPr>
          <p:nvPr>
            <p:ph type="sldNum" sz="quarter" idx="12"/>
          </p:nvPr>
        </p:nvSpPr>
        <p:spPr/>
        <p:txBody>
          <a:bodyPr/>
          <a:lstStyle/>
          <a:p>
            <a:fld id="{0671CF9C-5F96-4844-A5A6-6149FB7E0EDA}" type="slidenum">
              <a:rPr lang="tr-TR" smtClean="0"/>
              <a:t>7</a:t>
            </a:fld>
            <a:endParaRPr lang="tr-TR"/>
          </a:p>
        </p:txBody>
      </p:sp>
    </p:spTree>
    <p:extLst>
      <p:ext uri="{BB962C8B-B14F-4D97-AF65-F5344CB8AC3E}">
        <p14:creationId xmlns:p14="http://schemas.microsoft.com/office/powerpoint/2010/main" val="422329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685447" y="610035"/>
            <a:ext cx="5400000"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6-Eskişehir ili, Tepebaşı ilçesi, Danişment Mahallesi’nde yer alan Ardıç Ağacı «Boyutsal Anıt Ağaç (yaş, boy, gövde ve tepe tacı vb.)» olarak 2015 tarihinde tescil edilmiştir. Tescil tarihindeki tahmini yaşı 620’dir.</a:t>
            </a: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447" y="1466569"/>
            <a:ext cx="5400000" cy="3588273"/>
          </a:xfrm>
          <a:prstGeom prst="rect">
            <a:avLst/>
          </a:prstGeom>
          <a:ln>
            <a:noFill/>
          </a:ln>
          <a:effectLst>
            <a:outerShdw blurRad="190500" algn="tl" rotWithShape="0">
              <a:srgbClr val="000000">
                <a:alpha val="70000"/>
              </a:srgbClr>
            </a:outerShdw>
          </a:effectLst>
        </p:spPr>
      </p:pic>
      <p:pic>
        <p:nvPicPr>
          <p:cNvPr id="2" name="Resim 1"/>
          <p:cNvPicPr>
            <a:picLocks noChangeAspect="1"/>
          </p:cNvPicPr>
          <p:nvPr/>
        </p:nvPicPr>
        <p:blipFill>
          <a:blip r:embed="rId3"/>
          <a:stretch>
            <a:fillRect/>
          </a:stretch>
        </p:blipFill>
        <p:spPr>
          <a:xfrm>
            <a:off x="685447" y="5475247"/>
            <a:ext cx="5400000" cy="3540701"/>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8</a:t>
            </a:fld>
            <a:endParaRPr lang="tr-TR"/>
          </a:p>
        </p:txBody>
      </p:sp>
    </p:spTree>
    <p:extLst>
      <p:ext uri="{BB962C8B-B14F-4D97-AF65-F5344CB8AC3E}">
        <p14:creationId xmlns:p14="http://schemas.microsoft.com/office/powerpoint/2010/main" val="3948626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Metin kutusu 6"/>
          <p:cNvSpPr txBox="1"/>
          <p:nvPr/>
        </p:nvSpPr>
        <p:spPr>
          <a:xfrm>
            <a:off x="789204" y="751656"/>
            <a:ext cx="5421096" cy="646331"/>
          </a:xfrm>
          <a:prstGeom prst="rect">
            <a:avLst/>
          </a:prstGeom>
          <a:noFill/>
          <a:ln w="9525" cap="flat" cmpd="sng" algn="ctr">
            <a:solidFill>
              <a:schemeClr val="dk1"/>
            </a:solidFill>
            <a:prstDash val="solid"/>
            <a:round/>
            <a:headEnd type="none" w="med" len="med"/>
            <a:tailEnd type="none" w="med" len="med"/>
          </a:ln>
          <a:effectLst>
            <a:softEdge rad="127000"/>
          </a:effectLst>
        </p:spPr>
        <p:style>
          <a:lnRef idx="0">
            <a:scrgbClr r="0" g="0" b="0"/>
          </a:lnRef>
          <a:fillRef idx="0">
            <a:scrgbClr r="0" g="0" b="0"/>
          </a:fillRef>
          <a:effectRef idx="0">
            <a:scrgbClr r="0" g="0" b="0"/>
          </a:effectRef>
          <a:fontRef idx="minor">
            <a:schemeClr val="dk1"/>
          </a:fontRef>
        </p:style>
        <p:txBody>
          <a:bodyPr wrap="square" rtlCol="0">
            <a:spAutoFit/>
          </a:bodyPr>
          <a:lstStyle/>
          <a:p>
            <a:pPr algn="just"/>
            <a:r>
              <a:rPr lang="tr-TR" sz="1200" dirty="0">
                <a:latin typeface="Times New Roman" panose="02020603050405020304" pitchFamily="18" charset="0"/>
                <a:cs typeface="Times New Roman" panose="02020603050405020304" pitchFamily="18" charset="0"/>
              </a:rPr>
              <a:t>7-Eskişehir ili, Günyüzü ilçesi, </a:t>
            </a:r>
            <a:r>
              <a:rPr lang="tr-TR" sz="1200" dirty="0" err="1">
                <a:latin typeface="Times New Roman" panose="02020603050405020304" pitchFamily="18" charset="0"/>
                <a:cs typeface="Times New Roman" panose="02020603050405020304" pitchFamily="18" charset="0"/>
              </a:rPr>
              <a:t>Gümüşkonak</a:t>
            </a:r>
            <a:r>
              <a:rPr lang="tr-TR" sz="1200" dirty="0">
                <a:latin typeface="Times New Roman" panose="02020603050405020304" pitchFamily="18" charset="0"/>
                <a:cs typeface="Times New Roman" panose="02020603050405020304" pitchFamily="18" charset="0"/>
              </a:rPr>
              <a:t> Mahallesi’nin 4 km güney doğusunda yer alan Boylu Ardıç Ağacı «Boyutsal Anıt Ağaç (yaş, boy, gövde ve tepe tacı vb.)» olarak 2016 tarihinde tescil edilmiştir. Tescil tarihindeki tahmini yaşı 660’dır.</a:t>
            </a:r>
          </a:p>
        </p:txBody>
      </p:sp>
      <p:pic>
        <p:nvPicPr>
          <p:cNvPr id="3" name="Resim 2"/>
          <p:cNvPicPr>
            <a:picLocks noChangeAspect="1"/>
          </p:cNvPicPr>
          <p:nvPr/>
        </p:nvPicPr>
        <p:blipFill>
          <a:blip r:embed="rId2"/>
          <a:stretch>
            <a:fillRect/>
          </a:stretch>
        </p:blipFill>
        <p:spPr>
          <a:xfrm>
            <a:off x="789205" y="5864305"/>
            <a:ext cx="5421095" cy="3292246"/>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a:stretch>
            <a:fillRect/>
          </a:stretch>
        </p:blipFill>
        <p:spPr>
          <a:xfrm>
            <a:off x="789204" y="1689100"/>
            <a:ext cx="5421096" cy="3797300"/>
          </a:xfrm>
          <a:prstGeom prst="rect">
            <a:avLst/>
          </a:prstGeom>
          <a:ln>
            <a:noFill/>
          </a:ln>
          <a:effectLst>
            <a:outerShdw blurRad="190500" algn="tl" rotWithShape="0">
              <a:srgbClr val="000000">
                <a:alpha val="70000"/>
              </a:srgbClr>
            </a:outerShdw>
          </a:effectLst>
        </p:spPr>
      </p:pic>
      <p:sp>
        <p:nvSpPr>
          <p:cNvPr id="4" name="Slayt Numarası Yer Tutucusu 3"/>
          <p:cNvSpPr>
            <a:spLocks noGrp="1"/>
          </p:cNvSpPr>
          <p:nvPr>
            <p:ph type="sldNum" sz="quarter" idx="12"/>
          </p:nvPr>
        </p:nvSpPr>
        <p:spPr/>
        <p:txBody>
          <a:bodyPr/>
          <a:lstStyle/>
          <a:p>
            <a:fld id="{0671CF9C-5F96-4844-A5A6-6149FB7E0EDA}" type="slidenum">
              <a:rPr lang="tr-TR" smtClean="0"/>
              <a:t>9</a:t>
            </a:fld>
            <a:endParaRPr lang="tr-TR"/>
          </a:p>
        </p:txBody>
      </p:sp>
    </p:spTree>
    <p:extLst>
      <p:ext uri="{BB962C8B-B14F-4D97-AF65-F5344CB8AC3E}">
        <p14:creationId xmlns:p14="http://schemas.microsoft.com/office/powerpoint/2010/main" val="370905424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1135</Words>
  <Application>Microsoft Office PowerPoint</Application>
  <PresentationFormat>A4 Kağıt (210x297 mm)</PresentationFormat>
  <Paragraphs>229</Paragraphs>
  <Slides>19</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19</vt:i4>
      </vt:variant>
    </vt:vector>
  </HeadingPairs>
  <TitlesOfParts>
    <vt:vector size="25" baseType="lpstr">
      <vt:lpstr>Arial</vt:lpstr>
      <vt:lpstr>Calibri</vt:lpstr>
      <vt:lpstr>Calibri Light</vt:lpstr>
      <vt:lpstr>Segoe UI Black</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Çevre ve Şehircilik Bakanlığı</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Yusuf Ucay</dc:creator>
  <cp:lastModifiedBy>İsmail Kerem TASOGLU</cp:lastModifiedBy>
  <cp:revision>88</cp:revision>
  <cp:lastPrinted>2023-09-21T07:02:03Z</cp:lastPrinted>
  <dcterms:created xsi:type="dcterms:W3CDTF">2023-09-15T12:00:31Z</dcterms:created>
  <dcterms:modified xsi:type="dcterms:W3CDTF">2026-04-07T08:01:31Z</dcterms:modified>
</cp:coreProperties>
</file>