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87"/>
  </p:notesMasterIdLst>
  <p:sldIdLst>
    <p:sldId id="256" r:id="rId2"/>
    <p:sldId id="2742" r:id="rId3"/>
    <p:sldId id="260" r:id="rId4"/>
    <p:sldId id="2744" r:id="rId5"/>
    <p:sldId id="2750" r:id="rId6"/>
    <p:sldId id="2751" r:id="rId7"/>
    <p:sldId id="2770" r:id="rId8"/>
    <p:sldId id="2752" r:id="rId9"/>
    <p:sldId id="2753" r:id="rId10"/>
    <p:sldId id="2757" r:id="rId11"/>
    <p:sldId id="2754" r:id="rId12"/>
    <p:sldId id="2755" r:id="rId13"/>
    <p:sldId id="2756" r:id="rId14"/>
    <p:sldId id="2758" r:id="rId15"/>
    <p:sldId id="2759" r:id="rId16"/>
    <p:sldId id="2760" r:id="rId17"/>
    <p:sldId id="2955" r:id="rId18"/>
    <p:sldId id="2956" r:id="rId19"/>
    <p:sldId id="2876" r:id="rId20"/>
    <p:sldId id="2957" r:id="rId21"/>
    <p:sldId id="2958" r:id="rId22"/>
    <p:sldId id="2959" r:id="rId23"/>
    <p:sldId id="2960" r:id="rId24"/>
    <p:sldId id="2933" r:id="rId25"/>
    <p:sldId id="2934" r:id="rId26"/>
    <p:sldId id="2935" r:id="rId27"/>
    <p:sldId id="2936" r:id="rId28"/>
    <p:sldId id="2937" r:id="rId29"/>
    <p:sldId id="2938" r:id="rId30"/>
    <p:sldId id="2939" r:id="rId31"/>
    <p:sldId id="2940" r:id="rId32"/>
    <p:sldId id="2941" r:id="rId33"/>
    <p:sldId id="2942" r:id="rId34"/>
    <p:sldId id="2943" r:id="rId35"/>
    <p:sldId id="2944" r:id="rId36"/>
    <p:sldId id="2945" r:id="rId37"/>
    <p:sldId id="2946" r:id="rId38"/>
    <p:sldId id="2947" r:id="rId39"/>
    <p:sldId id="2948" r:id="rId40"/>
    <p:sldId id="2949" r:id="rId41"/>
    <p:sldId id="2950" r:id="rId42"/>
    <p:sldId id="2951" r:id="rId43"/>
    <p:sldId id="2952" r:id="rId44"/>
    <p:sldId id="2953" r:id="rId45"/>
    <p:sldId id="2954" r:id="rId46"/>
    <p:sldId id="2926" r:id="rId47"/>
    <p:sldId id="2927" r:id="rId48"/>
    <p:sldId id="2928" r:id="rId49"/>
    <p:sldId id="2929" r:id="rId50"/>
    <p:sldId id="2930" r:id="rId51"/>
    <p:sldId id="2931" r:id="rId52"/>
    <p:sldId id="2932" r:id="rId53"/>
    <p:sldId id="2906" r:id="rId54"/>
    <p:sldId id="2907" r:id="rId55"/>
    <p:sldId id="2908" r:id="rId56"/>
    <p:sldId id="2909" r:id="rId57"/>
    <p:sldId id="2910" r:id="rId58"/>
    <p:sldId id="2911" r:id="rId59"/>
    <p:sldId id="2912" r:id="rId60"/>
    <p:sldId id="2913" r:id="rId61"/>
    <p:sldId id="2914" r:id="rId62"/>
    <p:sldId id="2915" r:id="rId63"/>
    <p:sldId id="2916" r:id="rId64"/>
    <p:sldId id="2917" r:id="rId65"/>
    <p:sldId id="2918" r:id="rId66"/>
    <p:sldId id="2919" r:id="rId67"/>
    <p:sldId id="2920" r:id="rId68"/>
    <p:sldId id="2921" r:id="rId69"/>
    <p:sldId id="2922" r:id="rId70"/>
    <p:sldId id="2923" r:id="rId71"/>
    <p:sldId id="2924" r:id="rId72"/>
    <p:sldId id="2925" r:id="rId73"/>
    <p:sldId id="2593" r:id="rId74"/>
    <p:sldId id="2604" r:id="rId75"/>
    <p:sldId id="2605" r:id="rId76"/>
    <p:sldId id="2594" r:id="rId77"/>
    <p:sldId id="2595" r:id="rId78"/>
    <p:sldId id="2597" r:id="rId79"/>
    <p:sldId id="2598" r:id="rId80"/>
    <p:sldId id="2599" r:id="rId81"/>
    <p:sldId id="2600" r:id="rId82"/>
    <p:sldId id="2601" r:id="rId83"/>
    <p:sldId id="2602" r:id="rId84"/>
    <p:sldId id="2603" r:id="rId85"/>
    <p:sldId id="2826" r:id="rId86"/>
  </p:sldIdLst>
  <p:sldSz cx="10799763" cy="7199313"/>
  <p:notesSz cx="6797675"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43" autoAdjust="0"/>
    <p:restoredTop sz="94660"/>
  </p:normalViewPr>
  <p:slideViewPr>
    <p:cSldViewPr snapToGrid="0">
      <p:cViewPr varScale="1">
        <p:scale>
          <a:sx n="108" d="100"/>
          <a:sy n="108" d="100"/>
        </p:scale>
        <p:origin x="118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46400" cy="494186"/>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49688" y="0"/>
            <a:ext cx="2946400" cy="494186"/>
          </a:xfrm>
          <a:prstGeom prst="rect">
            <a:avLst/>
          </a:prstGeom>
        </p:spPr>
        <p:txBody>
          <a:bodyPr vert="horz" lIns="91440" tIns="45720" rIns="91440" bIns="45720" rtlCol="0"/>
          <a:lstStyle>
            <a:lvl1pPr algn="r">
              <a:defRPr sz="1200"/>
            </a:lvl1pPr>
          </a:lstStyle>
          <a:p>
            <a:fld id="{F7A0159A-944B-406F-8908-CC44CE5FADD3}" type="datetimeFigureOut">
              <a:rPr lang="tr-TR" smtClean="0"/>
              <a:t>30.01.2026</a:t>
            </a:fld>
            <a:endParaRPr lang="tr-TR"/>
          </a:p>
        </p:txBody>
      </p:sp>
      <p:sp>
        <p:nvSpPr>
          <p:cNvPr id="4" name="Slayt Görüntüsü Yer Tutucusu 3"/>
          <p:cNvSpPr>
            <a:spLocks noGrp="1" noRot="1" noChangeAspect="1"/>
          </p:cNvSpPr>
          <p:nvPr>
            <p:ph type="sldImg" idx="2"/>
          </p:nvPr>
        </p:nvSpPr>
        <p:spPr>
          <a:xfrm>
            <a:off x="900113" y="1235075"/>
            <a:ext cx="4997450" cy="3330575"/>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79450" y="4750815"/>
            <a:ext cx="5438775" cy="3887173"/>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9378477"/>
            <a:ext cx="2946400" cy="494186"/>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49688" y="9378477"/>
            <a:ext cx="2946400" cy="494186"/>
          </a:xfrm>
          <a:prstGeom prst="rect">
            <a:avLst/>
          </a:prstGeom>
        </p:spPr>
        <p:txBody>
          <a:bodyPr vert="horz" lIns="91440" tIns="45720" rIns="91440" bIns="45720" rtlCol="0" anchor="b"/>
          <a:lstStyle>
            <a:lvl1pPr algn="r">
              <a:defRPr sz="1200"/>
            </a:lvl1pPr>
          </a:lstStyle>
          <a:p>
            <a:fld id="{A0C1FDB1-D75E-451D-935C-742230CD7E1A}" type="slidenum">
              <a:rPr lang="tr-TR" smtClean="0"/>
              <a:t>‹#›</a:t>
            </a:fld>
            <a:endParaRPr lang="tr-TR"/>
          </a:p>
        </p:txBody>
      </p:sp>
    </p:spTree>
    <p:extLst>
      <p:ext uri="{BB962C8B-B14F-4D97-AF65-F5344CB8AC3E}">
        <p14:creationId xmlns:p14="http://schemas.microsoft.com/office/powerpoint/2010/main" val="3924463660"/>
      </p:ext>
    </p:extLst>
  </p:cSld>
  <p:clrMap bg1="lt1" tx1="dk1" bg2="lt2" tx2="dk2" accent1="accent1" accent2="accent2" accent3="accent3" accent4="accent4" accent5="accent5" accent6="accent6" hlink="hlink" folHlink="folHlink"/>
  <p:notesStyle>
    <a:lvl1pPr marL="0" algn="l" defTabSz="897261" rtl="0" eaLnBrk="1" latinLnBrk="0" hangingPunct="1">
      <a:defRPr sz="1178" kern="1200">
        <a:solidFill>
          <a:schemeClr val="tx1"/>
        </a:solidFill>
        <a:latin typeface="+mn-lt"/>
        <a:ea typeface="+mn-ea"/>
        <a:cs typeface="+mn-cs"/>
      </a:defRPr>
    </a:lvl1pPr>
    <a:lvl2pPr marL="448630" algn="l" defTabSz="897261" rtl="0" eaLnBrk="1" latinLnBrk="0" hangingPunct="1">
      <a:defRPr sz="1178" kern="1200">
        <a:solidFill>
          <a:schemeClr val="tx1"/>
        </a:solidFill>
        <a:latin typeface="+mn-lt"/>
        <a:ea typeface="+mn-ea"/>
        <a:cs typeface="+mn-cs"/>
      </a:defRPr>
    </a:lvl2pPr>
    <a:lvl3pPr marL="897261" algn="l" defTabSz="897261" rtl="0" eaLnBrk="1" latinLnBrk="0" hangingPunct="1">
      <a:defRPr sz="1178" kern="1200">
        <a:solidFill>
          <a:schemeClr val="tx1"/>
        </a:solidFill>
        <a:latin typeface="+mn-lt"/>
        <a:ea typeface="+mn-ea"/>
        <a:cs typeface="+mn-cs"/>
      </a:defRPr>
    </a:lvl3pPr>
    <a:lvl4pPr marL="1345891" algn="l" defTabSz="897261" rtl="0" eaLnBrk="1" latinLnBrk="0" hangingPunct="1">
      <a:defRPr sz="1178" kern="1200">
        <a:solidFill>
          <a:schemeClr val="tx1"/>
        </a:solidFill>
        <a:latin typeface="+mn-lt"/>
        <a:ea typeface="+mn-ea"/>
        <a:cs typeface="+mn-cs"/>
      </a:defRPr>
    </a:lvl4pPr>
    <a:lvl5pPr marL="1794521" algn="l" defTabSz="897261" rtl="0" eaLnBrk="1" latinLnBrk="0" hangingPunct="1">
      <a:defRPr sz="1178" kern="1200">
        <a:solidFill>
          <a:schemeClr val="tx1"/>
        </a:solidFill>
        <a:latin typeface="+mn-lt"/>
        <a:ea typeface="+mn-ea"/>
        <a:cs typeface="+mn-cs"/>
      </a:defRPr>
    </a:lvl5pPr>
    <a:lvl6pPr marL="2243152" algn="l" defTabSz="897261" rtl="0" eaLnBrk="1" latinLnBrk="0" hangingPunct="1">
      <a:defRPr sz="1178" kern="1200">
        <a:solidFill>
          <a:schemeClr val="tx1"/>
        </a:solidFill>
        <a:latin typeface="+mn-lt"/>
        <a:ea typeface="+mn-ea"/>
        <a:cs typeface="+mn-cs"/>
      </a:defRPr>
    </a:lvl6pPr>
    <a:lvl7pPr marL="2691782" algn="l" defTabSz="897261" rtl="0" eaLnBrk="1" latinLnBrk="0" hangingPunct="1">
      <a:defRPr sz="1178" kern="1200">
        <a:solidFill>
          <a:schemeClr val="tx1"/>
        </a:solidFill>
        <a:latin typeface="+mn-lt"/>
        <a:ea typeface="+mn-ea"/>
        <a:cs typeface="+mn-cs"/>
      </a:defRPr>
    </a:lvl7pPr>
    <a:lvl8pPr marL="3140413" algn="l" defTabSz="897261" rtl="0" eaLnBrk="1" latinLnBrk="0" hangingPunct="1">
      <a:defRPr sz="1178" kern="1200">
        <a:solidFill>
          <a:schemeClr val="tx1"/>
        </a:solidFill>
        <a:latin typeface="+mn-lt"/>
        <a:ea typeface="+mn-ea"/>
        <a:cs typeface="+mn-cs"/>
      </a:defRPr>
    </a:lvl8pPr>
    <a:lvl9pPr marL="3589043" algn="l" defTabSz="897261" rtl="0" eaLnBrk="1" latinLnBrk="0" hangingPunct="1">
      <a:defRPr sz="117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09982" y="1178222"/>
            <a:ext cx="9179799" cy="2506427"/>
          </a:xfrm>
        </p:spPr>
        <p:txBody>
          <a:bodyPr anchor="b"/>
          <a:lstStyle>
            <a:lvl1pPr algn="ctr">
              <a:defRPr sz="6299"/>
            </a:lvl1pPr>
          </a:lstStyle>
          <a:p>
            <a:r>
              <a:rPr lang="tr-TR"/>
              <a:t>Asıl başlık stilini düzenlemek için tıklayın</a:t>
            </a:r>
            <a:endParaRPr lang="en-US" dirty="0"/>
          </a:p>
        </p:txBody>
      </p:sp>
      <p:sp>
        <p:nvSpPr>
          <p:cNvPr id="3" name="Subtitle 2"/>
          <p:cNvSpPr>
            <a:spLocks noGrp="1"/>
          </p:cNvSpPr>
          <p:nvPr>
            <p:ph type="subTitle" idx="1"/>
          </p:nvPr>
        </p:nvSpPr>
        <p:spPr>
          <a:xfrm>
            <a:off x="1349971" y="3781306"/>
            <a:ext cx="8099822" cy="1738167"/>
          </a:xfrm>
        </p:spPr>
        <p:txBody>
          <a:bodyPr/>
          <a:lstStyle>
            <a:lvl1pPr marL="0" indent="0" algn="ctr">
              <a:buNone/>
              <a:defRPr sz="2520"/>
            </a:lvl1pPr>
            <a:lvl2pPr marL="479969" indent="0" algn="ctr">
              <a:buNone/>
              <a:defRPr sz="2100"/>
            </a:lvl2pPr>
            <a:lvl3pPr marL="959937" indent="0" algn="ctr">
              <a:buNone/>
              <a:defRPr sz="1890"/>
            </a:lvl3pPr>
            <a:lvl4pPr marL="1439906" indent="0" algn="ctr">
              <a:buNone/>
              <a:defRPr sz="1680"/>
            </a:lvl4pPr>
            <a:lvl5pPr marL="1919874" indent="0" algn="ctr">
              <a:buNone/>
              <a:defRPr sz="1680"/>
            </a:lvl5pPr>
            <a:lvl6pPr marL="2399843" indent="0" algn="ctr">
              <a:buNone/>
              <a:defRPr sz="1680"/>
            </a:lvl6pPr>
            <a:lvl7pPr marL="2879811" indent="0" algn="ctr">
              <a:buNone/>
              <a:defRPr sz="1680"/>
            </a:lvl7pPr>
            <a:lvl8pPr marL="3359780" indent="0" algn="ctr">
              <a:buNone/>
              <a:defRPr sz="1680"/>
            </a:lvl8pPr>
            <a:lvl9pPr marL="3839748" indent="0" algn="ctr">
              <a:buNone/>
              <a:defRPr sz="168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3AFE259E-61C4-41BA-8A11-220416B90720}" type="datetimeFigureOut">
              <a:rPr lang="tr-TR" smtClean="0"/>
              <a:t>30.01.2026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26433064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FE259E-61C4-41BA-8A11-220416B90720}" type="datetimeFigureOut">
              <a:rPr lang="tr-TR" smtClean="0"/>
              <a:t>30.01.2026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4008912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28581" y="383297"/>
            <a:ext cx="2328699" cy="610108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742484" y="383297"/>
            <a:ext cx="6851100" cy="610108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FE259E-61C4-41BA-8A11-220416B90720}" type="datetimeFigureOut">
              <a:rPr lang="tr-TR" smtClean="0"/>
              <a:t>30.01.2026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318613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AFE259E-61C4-41BA-8A11-220416B90720}" type="datetimeFigureOut">
              <a:rPr lang="tr-TR" smtClean="0"/>
              <a:t>30.01.2026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1199067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736859" y="1794831"/>
            <a:ext cx="9314796" cy="2994714"/>
          </a:xfrm>
        </p:spPr>
        <p:txBody>
          <a:bodyPr anchor="b"/>
          <a:lstStyle>
            <a:lvl1pPr>
              <a:defRPr sz="6299"/>
            </a:lvl1pPr>
          </a:lstStyle>
          <a:p>
            <a:r>
              <a:rPr lang="tr-TR"/>
              <a:t>Asıl başlık stilini düzenlemek için tıklayın</a:t>
            </a:r>
            <a:endParaRPr lang="en-US" dirty="0"/>
          </a:p>
        </p:txBody>
      </p:sp>
      <p:sp>
        <p:nvSpPr>
          <p:cNvPr id="3" name="Text Placeholder 2"/>
          <p:cNvSpPr>
            <a:spLocks noGrp="1"/>
          </p:cNvSpPr>
          <p:nvPr>
            <p:ph type="body" idx="1"/>
          </p:nvPr>
        </p:nvSpPr>
        <p:spPr>
          <a:xfrm>
            <a:off x="736859" y="4817876"/>
            <a:ext cx="9314796" cy="1574849"/>
          </a:xfrm>
        </p:spPr>
        <p:txBody>
          <a:bodyPr/>
          <a:lstStyle>
            <a:lvl1pPr marL="0" indent="0">
              <a:buNone/>
              <a:defRPr sz="2520">
                <a:solidFill>
                  <a:schemeClr val="tx1"/>
                </a:solidFill>
              </a:defRPr>
            </a:lvl1pPr>
            <a:lvl2pPr marL="479969" indent="0">
              <a:buNone/>
              <a:defRPr sz="2100">
                <a:solidFill>
                  <a:schemeClr val="tx1">
                    <a:tint val="75000"/>
                  </a:schemeClr>
                </a:solidFill>
              </a:defRPr>
            </a:lvl2pPr>
            <a:lvl3pPr marL="959937" indent="0">
              <a:buNone/>
              <a:defRPr sz="1890">
                <a:solidFill>
                  <a:schemeClr val="tx1">
                    <a:tint val="75000"/>
                  </a:schemeClr>
                </a:solidFill>
              </a:defRPr>
            </a:lvl3pPr>
            <a:lvl4pPr marL="1439906" indent="0">
              <a:buNone/>
              <a:defRPr sz="1680">
                <a:solidFill>
                  <a:schemeClr val="tx1">
                    <a:tint val="75000"/>
                  </a:schemeClr>
                </a:solidFill>
              </a:defRPr>
            </a:lvl4pPr>
            <a:lvl5pPr marL="1919874" indent="0">
              <a:buNone/>
              <a:defRPr sz="1680">
                <a:solidFill>
                  <a:schemeClr val="tx1">
                    <a:tint val="75000"/>
                  </a:schemeClr>
                </a:solidFill>
              </a:defRPr>
            </a:lvl5pPr>
            <a:lvl6pPr marL="2399843" indent="0">
              <a:buNone/>
              <a:defRPr sz="1680">
                <a:solidFill>
                  <a:schemeClr val="tx1">
                    <a:tint val="75000"/>
                  </a:schemeClr>
                </a:solidFill>
              </a:defRPr>
            </a:lvl6pPr>
            <a:lvl7pPr marL="2879811" indent="0">
              <a:buNone/>
              <a:defRPr sz="1680">
                <a:solidFill>
                  <a:schemeClr val="tx1">
                    <a:tint val="75000"/>
                  </a:schemeClr>
                </a:solidFill>
              </a:defRPr>
            </a:lvl7pPr>
            <a:lvl8pPr marL="3359780" indent="0">
              <a:buNone/>
              <a:defRPr sz="1680">
                <a:solidFill>
                  <a:schemeClr val="tx1">
                    <a:tint val="75000"/>
                  </a:schemeClr>
                </a:solidFill>
              </a:defRPr>
            </a:lvl8pPr>
            <a:lvl9pPr marL="3839748" indent="0">
              <a:buNone/>
              <a:defRPr sz="168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3AFE259E-61C4-41BA-8A11-220416B90720}" type="datetimeFigureOut">
              <a:rPr lang="tr-TR" smtClean="0"/>
              <a:t>30.01.2026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43038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742484" y="1916484"/>
            <a:ext cx="4589899" cy="456789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467380" y="1916484"/>
            <a:ext cx="4589899" cy="456789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3AFE259E-61C4-41BA-8A11-220416B90720}" type="datetimeFigureOut">
              <a:rPr lang="tr-TR" smtClean="0"/>
              <a:t>30.01.2026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736499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743890" y="383299"/>
            <a:ext cx="9314796" cy="1391534"/>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743892" y="1764832"/>
            <a:ext cx="4568805"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tr-TR"/>
              <a:t>Asıl metin stillerini düzenlemek için tıklayın</a:t>
            </a:r>
          </a:p>
        </p:txBody>
      </p:sp>
      <p:sp>
        <p:nvSpPr>
          <p:cNvPr id="4" name="Content Placeholder 3"/>
          <p:cNvSpPr>
            <a:spLocks noGrp="1"/>
          </p:cNvSpPr>
          <p:nvPr>
            <p:ph sz="half" idx="2"/>
          </p:nvPr>
        </p:nvSpPr>
        <p:spPr>
          <a:xfrm>
            <a:off x="743892" y="2629749"/>
            <a:ext cx="4568805" cy="386796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467381" y="1764832"/>
            <a:ext cx="4591306" cy="864917"/>
          </a:xfrm>
        </p:spPr>
        <p:txBody>
          <a:bodyPr anchor="b"/>
          <a:lstStyle>
            <a:lvl1pPr marL="0" indent="0">
              <a:buNone/>
              <a:defRPr sz="2520" b="1"/>
            </a:lvl1pPr>
            <a:lvl2pPr marL="479969" indent="0">
              <a:buNone/>
              <a:defRPr sz="2100" b="1"/>
            </a:lvl2pPr>
            <a:lvl3pPr marL="959937" indent="0">
              <a:buNone/>
              <a:defRPr sz="1890" b="1"/>
            </a:lvl3pPr>
            <a:lvl4pPr marL="1439906" indent="0">
              <a:buNone/>
              <a:defRPr sz="1680" b="1"/>
            </a:lvl4pPr>
            <a:lvl5pPr marL="1919874" indent="0">
              <a:buNone/>
              <a:defRPr sz="1680" b="1"/>
            </a:lvl5pPr>
            <a:lvl6pPr marL="2399843" indent="0">
              <a:buNone/>
              <a:defRPr sz="1680" b="1"/>
            </a:lvl6pPr>
            <a:lvl7pPr marL="2879811" indent="0">
              <a:buNone/>
              <a:defRPr sz="1680" b="1"/>
            </a:lvl7pPr>
            <a:lvl8pPr marL="3359780" indent="0">
              <a:buNone/>
              <a:defRPr sz="1680" b="1"/>
            </a:lvl8pPr>
            <a:lvl9pPr marL="3839748" indent="0">
              <a:buNone/>
              <a:defRPr sz="1680" b="1"/>
            </a:lvl9pPr>
          </a:lstStyle>
          <a:p>
            <a:pPr lvl="0"/>
            <a:r>
              <a:rPr lang="tr-TR"/>
              <a:t>Asıl metin stillerini düzenlemek için tıklayın</a:t>
            </a:r>
          </a:p>
        </p:txBody>
      </p:sp>
      <p:sp>
        <p:nvSpPr>
          <p:cNvPr id="6" name="Content Placeholder 5"/>
          <p:cNvSpPr>
            <a:spLocks noGrp="1"/>
          </p:cNvSpPr>
          <p:nvPr>
            <p:ph sz="quarter" idx="4"/>
          </p:nvPr>
        </p:nvSpPr>
        <p:spPr>
          <a:xfrm>
            <a:off x="5467381" y="2629749"/>
            <a:ext cx="4591306" cy="3867965"/>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3AFE259E-61C4-41BA-8A11-220416B90720}" type="datetimeFigureOut">
              <a:rPr lang="tr-TR" smtClean="0"/>
              <a:t>30.01.2026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364072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3AFE259E-61C4-41BA-8A11-220416B90720}" type="datetimeFigureOut">
              <a:rPr lang="tr-TR" smtClean="0"/>
              <a:t>30.01.2026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283945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FE259E-61C4-41BA-8A11-220416B90720}" type="datetimeFigureOut">
              <a:rPr lang="tr-TR" smtClean="0"/>
              <a:t>30.01.2026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2952095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tr-TR"/>
              <a:t>Asıl başlık stilini düzenlemek için tıklayın</a:t>
            </a:r>
            <a:endParaRPr lang="en-US" dirty="0"/>
          </a:p>
        </p:txBody>
      </p:sp>
      <p:sp>
        <p:nvSpPr>
          <p:cNvPr id="3" name="Content Placeholder 2"/>
          <p:cNvSpPr>
            <a:spLocks noGrp="1"/>
          </p:cNvSpPr>
          <p:nvPr>
            <p:ph idx="1"/>
          </p:nvPr>
        </p:nvSpPr>
        <p:spPr>
          <a:xfrm>
            <a:off x="4591306" y="1036570"/>
            <a:ext cx="5467380" cy="5116178"/>
          </a:xfrm>
        </p:spPr>
        <p:txBody>
          <a:bodyPr/>
          <a:lstStyle>
            <a:lvl1pPr>
              <a:defRPr sz="3359"/>
            </a:lvl1pPr>
            <a:lvl2pPr>
              <a:defRPr sz="2939"/>
            </a:lvl2pPr>
            <a:lvl3pPr>
              <a:defRPr sz="2520"/>
            </a:lvl3pPr>
            <a:lvl4pPr>
              <a:defRPr sz="2100"/>
            </a:lvl4pPr>
            <a:lvl5pPr>
              <a:defRPr sz="2100"/>
            </a:lvl5pPr>
            <a:lvl6pPr>
              <a:defRPr sz="2100"/>
            </a:lvl6pPr>
            <a:lvl7pPr>
              <a:defRPr sz="2100"/>
            </a:lvl7pPr>
            <a:lvl8pPr>
              <a:defRPr sz="2100"/>
            </a:lvl8pPr>
            <a:lvl9pPr>
              <a:defRPr sz="21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FE259E-61C4-41BA-8A11-220416B90720}" type="datetimeFigureOut">
              <a:rPr lang="tr-TR" smtClean="0"/>
              <a:t>30.01.2026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1969763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43890" y="479954"/>
            <a:ext cx="3483205" cy="1679840"/>
          </a:xfrm>
        </p:spPr>
        <p:txBody>
          <a:bodyPr anchor="b"/>
          <a:lstStyle>
            <a:lvl1pPr>
              <a:defRPr sz="3359"/>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4591306" y="1036570"/>
            <a:ext cx="5467380" cy="5116178"/>
          </a:xfrm>
        </p:spPr>
        <p:txBody>
          <a:bodyPr anchor="t"/>
          <a:lstStyle>
            <a:lvl1pPr marL="0" indent="0">
              <a:buNone/>
              <a:defRPr sz="3359"/>
            </a:lvl1pPr>
            <a:lvl2pPr marL="479969" indent="0">
              <a:buNone/>
              <a:defRPr sz="2939"/>
            </a:lvl2pPr>
            <a:lvl3pPr marL="959937" indent="0">
              <a:buNone/>
              <a:defRPr sz="2520"/>
            </a:lvl3pPr>
            <a:lvl4pPr marL="1439906" indent="0">
              <a:buNone/>
              <a:defRPr sz="2100"/>
            </a:lvl4pPr>
            <a:lvl5pPr marL="1919874" indent="0">
              <a:buNone/>
              <a:defRPr sz="2100"/>
            </a:lvl5pPr>
            <a:lvl6pPr marL="2399843" indent="0">
              <a:buNone/>
              <a:defRPr sz="2100"/>
            </a:lvl6pPr>
            <a:lvl7pPr marL="2879811" indent="0">
              <a:buNone/>
              <a:defRPr sz="2100"/>
            </a:lvl7pPr>
            <a:lvl8pPr marL="3359780" indent="0">
              <a:buNone/>
              <a:defRPr sz="2100"/>
            </a:lvl8pPr>
            <a:lvl9pPr marL="3839748" indent="0">
              <a:buNone/>
              <a:defRPr sz="2100"/>
            </a:lvl9pPr>
          </a:lstStyle>
          <a:p>
            <a:r>
              <a:rPr lang="tr-TR"/>
              <a:t>Resim eklemek için simgeye tıklayın</a:t>
            </a:r>
            <a:endParaRPr lang="en-US" dirty="0"/>
          </a:p>
        </p:txBody>
      </p:sp>
      <p:sp>
        <p:nvSpPr>
          <p:cNvPr id="4" name="Text Placeholder 3"/>
          <p:cNvSpPr>
            <a:spLocks noGrp="1"/>
          </p:cNvSpPr>
          <p:nvPr>
            <p:ph type="body" sz="half" idx="2"/>
          </p:nvPr>
        </p:nvSpPr>
        <p:spPr>
          <a:xfrm>
            <a:off x="743890" y="2159794"/>
            <a:ext cx="3483205" cy="4001285"/>
          </a:xfrm>
        </p:spPr>
        <p:txBody>
          <a:bodyPr/>
          <a:lstStyle>
            <a:lvl1pPr marL="0" indent="0">
              <a:buNone/>
              <a:defRPr sz="1680"/>
            </a:lvl1pPr>
            <a:lvl2pPr marL="479969" indent="0">
              <a:buNone/>
              <a:defRPr sz="1470"/>
            </a:lvl2pPr>
            <a:lvl3pPr marL="959937" indent="0">
              <a:buNone/>
              <a:defRPr sz="1260"/>
            </a:lvl3pPr>
            <a:lvl4pPr marL="1439906" indent="0">
              <a:buNone/>
              <a:defRPr sz="1050"/>
            </a:lvl4pPr>
            <a:lvl5pPr marL="1919874" indent="0">
              <a:buNone/>
              <a:defRPr sz="1050"/>
            </a:lvl5pPr>
            <a:lvl6pPr marL="2399843" indent="0">
              <a:buNone/>
              <a:defRPr sz="1050"/>
            </a:lvl6pPr>
            <a:lvl7pPr marL="2879811" indent="0">
              <a:buNone/>
              <a:defRPr sz="1050"/>
            </a:lvl7pPr>
            <a:lvl8pPr marL="3359780" indent="0">
              <a:buNone/>
              <a:defRPr sz="1050"/>
            </a:lvl8pPr>
            <a:lvl9pPr marL="3839748" indent="0">
              <a:buNone/>
              <a:defRPr sz="10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3AFE259E-61C4-41BA-8A11-220416B90720}" type="datetimeFigureOut">
              <a:rPr lang="tr-TR" smtClean="0"/>
              <a:t>30.01.2026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73956E21-1E14-41B7-A08A-529E25FC36EB}" type="slidenum">
              <a:rPr lang="tr-TR" smtClean="0"/>
              <a:t>‹#›</a:t>
            </a:fld>
            <a:endParaRPr lang="tr-TR"/>
          </a:p>
        </p:txBody>
      </p:sp>
    </p:spTree>
    <p:extLst>
      <p:ext uri="{BB962C8B-B14F-4D97-AF65-F5344CB8AC3E}">
        <p14:creationId xmlns:p14="http://schemas.microsoft.com/office/powerpoint/2010/main" val="314348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2484" y="383299"/>
            <a:ext cx="9314796" cy="1391534"/>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742484" y="1916484"/>
            <a:ext cx="9314796" cy="456789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42484" y="6672698"/>
            <a:ext cx="2429947" cy="383297"/>
          </a:xfrm>
          <a:prstGeom prst="rect">
            <a:avLst/>
          </a:prstGeom>
        </p:spPr>
        <p:txBody>
          <a:bodyPr vert="horz" lIns="91440" tIns="45720" rIns="91440" bIns="45720" rtlCol="0" anchor="ctr"/>
          <a:lstStyle>
            <a:lvl1pPr algn="l">
              <a:defRPr sz="1260">
                <a:solidFill>
                  <a:schemeClr val="tx1">
                    <a:tint val="75000"/>
                  </a:schemeClr>
                </a:solidFill>
              </a:defRPr>
            </a:lvl1pPr>
          </a:lstStyle>
          <a:p>
            <a:fld id="{3AFE259E-61C4-41BA-8A11-220416B90720}" type="datetimeFigureOut">
              <a:rPr lang="tr-TR" smtClean="0"/>
              <a:t>30.01.2026</a:t>
            </a:fld>
            <a:endParaRPr lang="tr-TR"/>
          </a:p>
        </p:txBody>
      </p:sp>
      <p:sp>
        <p:nvSpPr>
          <p:cNvPr id="5" name="Footer Placeholder 4"/>
          <p:cNvSpPr>
            <a:spLocks noGrp="1"/>
          </p:cNvSpPr>
          <p:nvPr>
            <p:ph type="ftr" sz="quarter" idx="3"/>
          </p:nvPr>
        </p:nvSpPr>
        <p:spPr>
          <a:xfrm>
            <a:off x="3577422" y="6672698"/>
            <a:ext cx="3644920" cy="383297"/>
          </a:xfrm>
          <a:prstGeom prst="rect">
            <a:avLst/>
          </a:prstGeom>
        </p:spPr>
        <p:txBody>
          <a:bodyPr vert="horz" lIns="91440" tIns="45720" rIns="91440" bIns="45720" rtlCol="0" anchor="ctr"/>
          <a:lstStyle>
            <a:lvl1pPr algn="ctr">
              <a:defRPr sz="126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7627332" y="6672698"/>
            <a:ext cx="2429947" cy="383297"/>
          </a:xfrm>
          <a:prstGeom prst="rect">
            <a:avLst/>
          </a:prstGeom>
        </p:spPr>
        <p:txBody>
          <a:bodyPr vert="horz" lIns="91440" tIns="45720" rIns="91440" bIns="45720" rtlCol="0" anchor="ctr"/>
          <a:lstStyle>
            <a:lvl1pPr algn="r">
              <a:defRPr sz="1260">
                <a:solidFill>
                  <a:schemeClr val="tx1">
                    <a:tint val="75000"/>
                  </a:schemeClr>
                </a:solidFill>
              </a:defRPr>
            </a:lvl1pPr>
          </a:lstStyle>
          <a:p>
            <a:fld id="{73956E21-1E14-41B7-A08A-529E25FC36EB}" type="slidenum">
              <a:rPr lang="tr-TR" smtClean="0"/>
              <a:t>‹#›</a:t>
            </a:fld>
            <a:endParaRPr lang="tr-TR"/>
          </a:p>
        </p:txBody>
      </p:sp>
    </p:spTree>
    <p:extLst>
      <p:ext uri="{BB962C8B-B14F-4D97-AF65-F5344CB8AC3E}">
        <p14:creationId xmlns:p14="http://schemas.microsoft.com/office/powerpoint/2010/main" val="404290337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59937" rtl="0" eaLnBrk="1" latinLnBrk="0" hangingPunct="1">
        <a:lnSpc>
          <a:spcPct val="90000"/>
        </a:lnSpc>
        <a:spcBef>
          <a:spcPct val="0"/>
        </a:spcBef>
        <a:buNone/>
        <a:defRPr sz="4619" kern="1200">
          <a:solidFill>
            <a:schemeClr val="tx1"/>
          </a:solidFill>
          <a:latin typeface="+mj-lt"/>
          <a:ea typeface="+mj-ea"/>
          <a:cs typeface="+mj-cs"/>
        </a:defRPr>
      </a:lvl1pPr>
    </p:titleStyle>
    <p:bodyStyle>
      <a:lvl1pPr marL="239984" indent="-239984" algn="l" defTabSz="959937" rtl="0" eaLnBrk="1" latinLnBrk="0" hangingPunct="1">
        <a:lnSpc>
          <a:spcPct val="90000"/>
        </a:lnSpc>
        <a:spcBef>
          <a:spcPts val="1050"/>
        </a:spcBef>
        <a:buFont typeface="Arial" panose="020B0604020202020204" pitchFamily="34" charset="0"/>
        <a:buChar char="•"/>
        <a:defRPr sz="2939" kern="1200">
          <a:solidFill>
            <a:schemeClr val="tx1"/>
          </a:solidFill>
          <a:latin typeface="+mn-lt"/>
          <a:ea typeface="+mn-ea"/>
          <a:cs typeface="+mn-cs"/>
        </a:defRPr>
      </a:lvl1pPr>
      <a:lvl2pPr marL="719953" indent="-239984" algn="l" defTabSz="959937" rtl="0" eaLnBrk="1" latinLnBrk="0" hangingPunct="1">
        <a:lnSpc>
          <a:spcPct val="90000"/>
        </a:lnSpc>
        <a:spcBef>
          <a:spcPts val="525"/>
        </a:spcBef>
        <a:buFont typeface="Arial" panose="020B0604020202020204" pitchFamily="34" charset="0"/>
        <a:buChar char="•"/>
        <a:defRPr sz="2520" kern="1200">
          <a:solidFill>
            <a:schemeClr val="tx1"/>
          </a:solidFill>
          <a:latin typeface="+mn-lt"/>
          <a:ea typeface="+mn-ea"/>
          <a:cs typeface="+mn-cs"/>
        </a:defRPr>
      </a:lvl2pPr>
      <a:lvl3pPr marL="1199921" indent="-239984" algn="l" defTabSz="959937" rtl="0" eaLnBrk="1" latinLnBrk="0" hangingPunct="1">
        <a:lnSpc>
          <a:spcPct val="90000"/>
        </a:lnSpc>
        <a:spcBef>
          <a:spcPts val="525"/>
        </a:spcBef>
        <a:buFont typeface="Arial" panose="020B0604020202020204" pitchFamily="34" charset="0"/>
        <a:buChar char="•"/>
        <a:defRPr sz="2100" kern="1200">
          <a:solidFill>
            <a:schemeClr val="tx1"/>
          </a:solidFill>
          <a:latin typeface="+mn-lt"/>
          <a:ea typeface="+mn-ea"/>
          <a:cs typeface="+mn-cs"/>
        </a:defRPr>
      </a:lvl3pPr>
      <a:lvl4pPr marL="1679890"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4pPr>
      <a:lvl5pPr marL="2159859"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5pPr>
      <a:lvl6pPr marL="2639827"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6pPr>
      <a:lvl7pPr marL="3119796"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7pPr>
      <a:lvl8pPr marL="3599764"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8pPr>
      <a:lvl9pPr marL="4079733" indent="-239984" algn="l" defTabSz="959937" rtl="0" eaLnBrk="1" latinLnBrk="0" hangingPunct="1">
        <a:lnSpc>
          <a:spcPct val="90000"/>
        </a:lnSpc>
        <a:spcBef>
          <a:spcPts val="525"/>
        </a:spcBef>
        <a:buFont typeface="Arial" panose="020B0604020202020204" pitchFamily="34" charset="0"/>
        <a:buChar char="•"/>
        <a:defRPr sz="1890" kern="1200">
          <a:solidFill>
            <a:schemeClr val="tx1"/>
          </a:solidFill>
          <a:latin typeface="+mn-lt"/>
          <a:ea typeface="+mn-ea"/>
          <a:cs typeface="+mn-cs"/>
        </a:defRPr>
      </a:lvl9pPr>
    </p:bodyStyle>
    <p:otherStyle>
      <a:defPPr>
        <a:defRPr lang="en-US"/>
      </a:defPPr>
      <a:lvl1pPr marL="0" algn="l" defTabSz="959937" rtl="0" eaLnBrk="1" latinLnBrk="0" hangingPunct="1">
        <a:defRPr sz="1890" kern="1200">
          <a:solidFill>
            <a:schemeClr val="tx1"/>
          </a:solidFill>
          <a:latin typeface="+mn-lt"/>
          <a:ea typeface="+mn-ea"/>
          <a:cs typeface="+mn-cs"/>
        </a:defRPr>
      </a:lvl1pPr>
      <a:lvl2pPr marL="479969" algn="l" defTabSz="959937" rtl="0" eaLnBrk="1" latinLnBrk="0" hangingPunct="1">
        <a:defRPr sz="1890" kern="1200">
          <a:solidFill>
            <a:schemeClr val="tx1"/>
          </a:solidFill>
          <a:latin typeface="+mn-lt"/>
          <a:ea typeface="+mn-ea"/>
          <a:cs typeface="+mn-cs"/>
        </a:defRPr>
      </a:lvl2pPr>
      <a:lvl3pPr marL="959937" algn="l" defTabSz="959937" rtl="0" eaLnBrk="1" latinLnBrk="0" hangingPunct="1">
        <a:defRPr sz="1890" kern="1200">
          <a:solidFill>
            <a:schemeClr val="tx1"/>
          </a:solidFill>
          <a:latin typeface="+mn-lt"/>
          <a:ea typeface="+mn-ea"/>
          <a:cs typeface="+mn-cs"/>
        </a:defRPr>
      </a:lvl3pPr>
      <a:lvl4pPr marL="1439906" algn="l" defTabSz="959937" rtl="0" eaLnBrk="1" latinLnBrk="0" hangingPunct="1">
        <a:defRPr sz="1890" kern="1200">
          <a:solidFill>
            <a:schemeClr val="tx1"/>
          </a:solidFill>
          <a:latin typeface="+mn-lt"/>
          <a:ea typeface="+mn-ea"/>
          <a:cs typeface="+mn-cs"/>
        </a:defRPr>
      </a:lvl4pPr>
      <a:lvl5pPr marL="1919874" algn="l" defTabSz="959937" rtl="0" eaLnBrk="1" latinLnBrk="0" hangingPunct="1">
        <a:defRPr sz="1890" kern="1200">
          <a:solidFill>
            <a:schemeClr val="tx1"/>
          </a:solidFill>
          <a:latin typeface="+mn-lt"/>
          <a:ea typeface="+mn-ea"/>
          <a:cs typeface="+mn-cs"/>
        </a:defRPr>
      </a:lvl5pPr>
      <a:lvl6pPr marL="2399843" algn="l" defTabSz="959937" rtl="0" eaLnBrk="1" latinLnBrk="0" hangingPunct="1">
        <a:defRPr sz="1890" kern="1200">
          <a:solidFill>
            <a:schemeClr val="tx1"/>
          </a:solidFill>
          <a:latin typeface="+mn-lt"/>
          <a:ea typeface="+mn-ea"/>
          <a:cs typeface="+mn-cs"/>
        </a:defRPr>
      </a:lvl6pPr>
      <a:lvl7pPr marL="2879811" algn="l" defTabSz="959937" rtl="0" eaLnBrk="1" latinLnBrk="0" hangingPunct="1">
        <a:defRPr sz="1890" kern="1200">
          <a:solidFill>
            <a:schemeClr val="tx1"/>
          </a:solidFill>
          <a:latin typeface="+mn-lt"/>
          <a:ea typeface="+mn-ea"/>
          <a:cs typeface="+mn-cs"/>
        </a:defRPr>
      </a:lvl7pPr>
      <a:lvl8pPr marL="3359780" algn="l" defTabSz="959937" rtl="0" eaLnBrk="1" latinLnBrk="0" hangingPunct="1">
        <a:defRPr sz="1890" kern="1200">
          <a:solidFill>
            <a:schemeClr val="tx1"/>
          </a:solidFill>
          <a:latin typeface="+mn-lt"/>
          <a:ea typeface="+mn-ea"/>
          <a:cs typeface="+mn-cs"/>
        </a:defRPr>
      </a:lvl8pPr>
      <a:lvl9pPr marL="3839748" algn="l" defTabSz="959937" rtl="0" eaLnBrk="1" latinLnBrk="0" hangingPunct="1">
        <a:defRPr sz="189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7.jfif"/><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27.jfif"/><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9.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3.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fif"/><Relationship Id="rId4" Type="http://schemas.openxmlformats.org/officeDocument/2006/relationships/image" Target="../media/image30.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1.jpe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10.jp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eg"/><Relationship Id="rId9"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31.jfif"/></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47.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jp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49.jp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31.jfif"/></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3.pn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4.jpeg"/><Relationship Id="rId4" Type="http://schemas.openxmlformats.org/officeDocument/2006/relationships/image" Target="../media/image63.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8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69.jpeg"/></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3.png"/><Relationship Id="rId7"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18.jpe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26" y="1326716"/>
            <a:ext cx="10549510" cy="5708604"/>
          </a:xfrm>
          <a:prstGeom prst="rect">
            <a:avLst/>
          </a:prstGeom>
        </p:spPr>
      </p:pic>
      <p:pic>
        <p:nvPicPr>
          <p:cNvPr id="3" name="Resim 2">
            <a:extLst>
              <a:ext uri="{FF2B5EF4-FFF2-40B4-BE49-F238E27FC236}">
                <a16:creationId xmlns:a16="http://schemas.microsoft.com/office/drawing/2014/main" id="{C564AD6F-E5E8-4A82-8226-D699539C52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4" name="Resim 3">
            <a:extLst>
              <a:ext uri="{FF2B5EF4-FFF2-40B4-BE49-F238E27FC236}">
                <a16:creationId xmlns:a16="http://schemas.microsoft.com/office/drawing/2014/main" id="{323F2F68-1DEC-4878-AED8-FCDDA27199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5" name="Dikdörtgen 4">
            <a:extLst>
              <a:ext uri="{FF2B5EF4-FFF2-40B4-BE49-F238E27FC236}">
                <a16:creationId xmlns:a16="http://schemas.microsoft.com/office/drawing/2014/main" id="{19961F50-B482-4991-B7DD-0564BFEF499C}"/>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Rectangle 2">
            <a:extLst>
              <a:ext uri="{FF2B5EF4-FFF2-40B4-BE49-F238E27FC236}">
                <a16:creationId xmlns:a16="http://schemas.microsoft.com/office/drawing/2014/main" id="{836EAB8B-73D4-4527-9EEF-796A6870EA8E}"/>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7" name="Dikdörtgen 6">
            <a:extLst>
              <a:ext uri="{FF2B5EF4-FFF2-40B4-BE49-F238E27FC236}">
                <a16:creationId xmlns:a16="http://schemas.microsoft.com/office/drawing/2014/main" id="{E738EF67-295D-497D-9425-6EEBFBC9FEC9}"/>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7 Dikdörtgen">
            <a:extLst>
              <a:ext uri="{FF2B5EF4-FFF2-40B4-BE49-F238E27FC236}">
                <a16:creationId xmlns:a16="http://schemas.microsoft.com/office/drawing/2014/main" id="{248EE3FD-CC62-49F6-9196-03BBDA09B18F}"/>
              </a:ext>
            </a:extLst>
          </p:cNvPr>
          <p:cNvSpPr>
            <a:spLocks noChangeArrowheads="1"/>
          </p:cNvSpPr>
          <p:nvPr/>
        </p:nvSpPr>
        <p:spPr bwMode="auto">
          <a:xfrm>
            <a:off x="2435614" y="5872597"/>
            <a:ext cx="494585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tr-TR" altLang="tr-TR" sz="1400" b="1" dirty="0">
                <a:solidFill>
                  <a:srgbClr val="0033CC"/>
                </a:solidFill>
                <a:latin typeface="Times New Roman" panose="02020603050405020304" pitchFamily="18" charset="0"/>
                <a:cs typeface="Times New Roman" panose="02020603050405020304" pitchFamily="18" charset="0"/>
              </a:rPr>
              <a:t>Çevre, Şehircilik ve İklim Değişikliği Bakanlığı Vizyonu</a:t>
            </a:r>
            <a:endParaRPr lang="tr-TR" altLang="tr-TR" sz="1400" dirty="0">
              <a:solidFill>
                <a:srgbClr val="0033CC"/>
              </a:solidFill>
              <a:latin typeface="Times New Roman" panose="02020603050405020304" pitchFamily="18" charset="0"/>
              <a:cs typeface="Times New Roman" panose="02020603050405020304" pitchFamily="18" charset="0"/>
            </a:endParaRPr>
          </a:p>
          <a:p>
            <a:pPr algn="ctr">
              <a:spcBef>
                <a:spcPct val="0"/>
              </a:spcBef>
              <a:buFontTx/>
              <a:buNone/>
            </a:pPr>
            <a:r>
              <a:rPr lang="tr-TR" altLang="tr-TR" sz="1400" b="1" dirty="0">
                <a:latin typeface="Times New Roman" panose="02020603050405020304" pitchFamily="18" charset="0"/>
                <a:cs typeface="Times New Roman" panose="02020603050405020304" pitchFamily="18" charset="0"/>
              </a:rPr>
              <a:t>Yaşanabilir Çevre, Afetlere Hazır Kimlikli ve Akıllı Şehirler</a:t>
            </a:r>
          </a:p>
        </p:txBody>
      </p:sp>
    </p:spTree>
    <p:extLst>
      <p:ext uri="{BB962C8B-B14F-4D97-AF65-F5344CB8AC3E}">
        <p14:creationId xmlns:p14="http://schemas.microsoft.com/office/powerpoint/2010/main" val="116249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1" name="Metin kutusu 10">
            <a:extLst>
              <a:ext uri="{FF2B5EF4-FFF2-40B4-BE49-F238E27FC236}">
                <a16:creationId xmlns:a16="http://schemas.microsoft.com/office/drawing/2014/main" id="{7A93AC2E-66D9-42E3-9E23-2D5CFEFA3A28}"/>
              </a:ext>
            </a:extLst>
          </p:cNvPr>
          <p:cNvSpPr txBox="1"/>
          <p:nvPr/>
        </p:nvSpPr>
        <p:spPr>
          <a:xfrm>
            <a:off x="9332203" y="5851279"/>
            <a:ext cx="274454" cy="369332"/>
          </a:xfrm>
          <a:prstGeom prst="rect">
            <a:avLst/>
          </a:prstGeom>
          <a:noFill/>
        </p:spPr>
        <p:txBody>
          <a:bodyPr wrap="square" rtlCol="0">
            <a:spAutoFit/>
          </a:bodyPr>
          <a:lstStyle/>
          <a:p>
            <a:r>
              <a:rPr lang="tr-TR" dirty="0"/>
              <a:t>4</a:t>
            </a:r>
          </a:p>
        </p:txBody>
      </p:sp>
      <p:graphicFrame>
        <p:nvGraphicFramePr>
          <p:cNvPr id="12" name="Tablo 11">
            <a:extLst>
              <a:ext uri="{FF2B5EF4-FFF2-40B4-BE49-F238E27FC236}">
                <a16:creationId xmlns:a16="http://schemas.microsoft.com/office/drawing/2014/main" id="{73326BA5-C5ED-46EA-B02C-B44FB0E2CA5B}"/>
              </a:ext>
            </a:extLst>
          </p:cNvPr>
          <p:cNvGraphicFramePr>
            <a:graphicFrameLocks noGrp="1"/>
          </p:cNvGraphicFramePr>
          <p:nvPr/>
        </p:nvGraphicFramePr>
        <p:xfrm>
          <a:off x="201636" y="1749668"/>
          <a:ext cx="10291721" cy="5189779"/>
        </p:xfrm>
        <a:graphic>
          <a:graphicData uri="http://schemas.openxmlformats.org/drawingml/2006/table">
            <a:tbl>
              <a:tblPr>
                <a:tableStyleId>{5C22544A-7EE6-4342-B048-85BDC9FD1C3A}</a:tableStyleId>
              </a:tblPr>
              <a:tblGrid>
                <a:gridCol w="1015117">
                  <a:extLst>
                    <a:ext uri="{9D8B030D-6E8A-4147-A177-3AD203B41FA5}">
                      <a16:colId xmlns:a16="http://schemas.microsoft.com/office/drawing/2014/main" val="1632922250"/>
                    </a:ext>
                  </a:extLst>
                </a:gridCol>
                <a:gridCol w="1015117">
                  <a:extLst>
                    <a:ext uri="{9D8B030D-6E8A-4147-A177-3AD203B41FA5}">
                      <a16:colId xmlns:a16="http://schemas.microsoft.com/office/drawing/2014/main" val="27697853"/>
                    </a:ext>
                  </a:extLst>
                </a:gridCol>
                <a:gridCol w="1015117">
                  <a:extLst>
                    <a:ext uri="{9D8B030D-6E8A-4147-A177-3AD203B41FA5}">
                      <a16:colId xmlns:a16="http://schemas.microsoft.com/office/drawing/2014/main" val="932704063"/>
                    </a:ext>
                  </a:extLst>
                </a:gridCol>
                <a:gridCol w="1015117">
                  <a:extLst>
                    <a:ext uri="{9D8B030D-6E8A-4147-A177-3AD203B41FA5}">
                      <a16:colId xmlns:a16="http://schemas.microsoft.com/office/drawing/2014/main" val="334316726"/>
                    </a:ext>
                  </a:extLst>
                </a:gridCol>
                <a:gridCol w="1015117">
                  <a:extLst>
                    <a:ext uri="{9D8B030D-6E8A-4147-A177-3AD203B41FA5}">
                      <a16:colId xmlns:a16="http://schemas.microsoft.com/office/drawing/2014/main" val="2644321749"/>
                    </a:ext>
                  </a:extLst>
                </a:gridCol>
                <a:gridCol w="1592951">
                  <a:extLst>
                    <a:ext uri="{9D8B030D-6E8A-4147-A177-3AD203B41FA5}">
                      <a16:colId xmlns:a16="http://schemas.microsoft.com/office/drawing/2014/main" val="3980447547"/>
                    </a:ext>
                  </a:extLst>
                </a:gridCol>
                <a:gridCol w="1592951">
                  <a:extLst>
                    <a:ext uri="{9D8B030D-6E8A-4147-A177-3AD203B41FA5}">
                      <a16:colId xmlns:a16="http://schemas.microsoft.com/office/drawing/2014/main" val="273891999"/>
                    </a:ext>
                  </a:extLst>
                </a:gridCol>
                <a:gridCol w="1015117">
                  <a:extLst>
                    <a:ext uri="{9D8B030D-6E8A-4147-A177-3AD203B41FA5}">
                      <a16:colId xmlns:a16="http://schemas.microsoft.com/office/drawing/2014/main" val="3072057455"/>
                    </a:ext>
                  </a:extLst>
                </a:gridCol>
                <a:gridCol w="1015117">
                  <a:extLst>
                    <a:ext uri="{9D8B030D-6E8A-4147-A177-3AD203B41FA5}">
                      <a16:colId xmlns:a16="http://schemas.microsoft.com/office/drawing/2014/main" val="3897011780"/>
                    </a:ext>
                  </a:extLst>
                </a:gridCol>
              </a:tblGrid>
              <a:tr h="1505964">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İskan Şekli</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Niteliği</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Hak Sahibi Sayısı</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Üretilen Bağımsız Bölüm Sayısı</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Sözleşme İmzalanan</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Üretilmeyen Bağımsız Bölüm Sayısı</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Sözleşme İmzalanmadığı için Hak Sahipliği İptal Edilen</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Kura Sonucunda Boşta Kalan</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Toplam Boşta Kalan</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002091868"/>
                  </a:ext>
                </a:extLst>
              </a:tr>
              <a:tr h="443514">
                <a:tc rowSpan="5">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Şehirsel</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Konut</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2648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2698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2643</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4</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62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032462674"/>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İş Yeri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277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265</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12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283888908"/>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KSS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36</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37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35</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170669150"/>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Konut Arsası</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a:effectLst/>
                          <a:latin typeface="Times New Roman" panose="02020603050405020304" pitchFamily="18" charset="0"/>
                          <a:cs typeface="Times New Roman" panose="02020603050405020304" pitchFamily="18" charset="0"/>
                        </a:rPr>
                        <a:t>20</a:t>
                      </a:r>
                      <a:endParaRPr lang="tr-TR"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 - </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785941287"/>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İş Yeri Arsası</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12</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12</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11</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 - </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3764520685"/>
                  </a:ext>
                </a:extLst>
              </a:tr>
              <a:tr h="443514">
                <a:tc rowSpan="2">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Tarımsal</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Konut</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513</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507</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a:effectLst/>
                          <a:latin typeface="Times New Roman" panose="02020603050405020304" pitchFamily="18" charset="0"/>
                          <a:cs typeface="Times New Roman" panose="02020603050405020304" pitchFamily="18" charset="0"/>
                        </a:rPr>
                        <a:t>490</a:t>
                      </a:r>
                      <a:endParaRPr lang="tr-TR"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18</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6">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18</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1119328315"/>
                  </a:ext>
                </a:extLst>
              </a:tr>
              <a:tr h="443514">
                <a:tc vMerge="1">
                  <a:txBody>
                    <a:bodyPr/>
                    <a:lstStyle/>
                    <a:p>
                      <a:endParaRPr lang="tr-TR"/>
                    </a:p>
                  </a:txBody>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İş Yeri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6</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10</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6</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 -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4</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solidFill>
                      <a:schemeClr val="accent4">
                        <a:lumMod val="20000"/>
                        <a:lumOff val="80000"/>
                      </a:schemeClr>
                    </a:solidFill>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4</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574463428"/>
                  </a:ext>
                </a:extLst>
              </a:tr>
              <a:tr h="579217">
                <a:tc gridSpan="2">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TOPLAM</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tr-TR"/>
                    </a:p>
                  </a:txBody>
                  <a:tcP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3502</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3561</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3470</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6</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25</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73</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tr-TR" sz="1400" b="1" u="none" strike="noStrike" dirty="0">
                          <a:effectLst/>
                          <a:latin typeface="Times New Roman" panose="02020603050405020304" pitchFamily="18" charset="0"/>
                          <a:cs typeface="Times New Roman" panose="02020603050405020304" pitchFamily="18" charset="0"/>
                        </a:rPr>
                        <a:t> 98</a:t>
                      </a:r>
                      <a:endParaRPr lang="tr-TR"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extLst>
                  <a:ext uri="{0D108BD9-81ED-4DB2-BD59-A6C34878D82A}">
                    <a16:rowId xmlns:a16="http://schemas.microsoft.com/office/drawing/2014/main" val="45219730"/>
                  </a:ext>
                </a:extLst>
              </a:tr>
            </a:tbl>
          </a:graphicData>
        </a:graphic>
      </p:graphicFrame>
    </p:spTree>
    <p:extLst>
      <p:ext uri="{BB962C8B-B14F-4D97-AF65-F5344CB8AC3E}">
        <p14:creationId xmlns:p14="http://schemas.microsoft.com/office/powerpoint/2010/main" val="25960944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0" name="Dikdörtgen 9">
            <a:extLst>
              <a:ext uri="{FF2B5EF4-FFF2-40B4-BE49-F238E27FC236}">
                <a16:creationId xmlns:a16="http://schemas.microsoft.com/office/drawing/2014/main" id="{4CB34C20-6C92-42A4-85E3-8E841F81276B}"/>
              </a:ext>
            </a:extLst>
          </p:cNvPr>
          <p:cNvSpPr/>
          <p:nvPr/>
        </p:nvSpPr>
        <p:spPr>
          <a:xfrm>
            <a:off x="201636" y="1632444"/>
            <a:ext cx="10291717" cy="5438861"/>
          </a:xfrm>
          <a:prstGeom prst="rect">
            <a:avLst/>
          </a:prstGeom>
        </p:spPr>
        <p:txBody>
          <a:bodyPr wrap="square">
            <a:spAutoFit/>
          </a:bodyPr>
          <a:lstStyle/>
          <a:p>
            <a:pPr algn="just">
              <a:lnSpc>
                <a:spcPct val="120000"/>
              </a:lnSpc>
              <a:spcBef>
                <a:spcPts val="300"/>
              </a:spcBef>
              <a:spcAft>
                <a:spcPts val="300"/>
              </a:spcAft>
              <a:buClr>
                <a:srgbClr val="8D89A4"/>
              </a:buClr>
              <a:buSzPct val="95000"/>
              <a:defRPr/>
            </a:pPr>
            <a:r>
              <a:rPr lang="tr-TR" sz="1500" b="1" u="sng" dirty="0">
                <a:latin typeface="Times New Roman" panose="02020603050405020304" pitchFamily="18" charset="0"/>
                <a:cs typeface="Times New Roman" panose="02020603050405020304" pitchFamily="18" charset="0"/>
              </a:rPr>
              <a:t>İSKAN MEVZUATI DIŞINDA YAPILAN UYGULAMALAR;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Gerek hak sahibi olup kurada kendisine çıkan iş yerinde eski faaliyetini sürdüremeyecek durumda olan hak sahiplerine, gerekse hak sahibi olamayan ama yeni yerleşim yerinde faaliyetini sürdürmek isteyen esnaflara yönelik iş yerleri hem Yusufeli Belediye Başkanlığınca, hem de Artvin İl Özel İdaresince yapılmış, bu iş yerlerinin yapılacağı araziler rezerv alan ilan edilip, Kentsel Dönüşüm Başkanlığınca Yusufeli Belediyesine ve Artvin İl Özel İdaresine bedelsiz olarak devredilmiştir. </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Belediye Başkanlığınca; </a:t>
            </a:r>
            <a:r>
              <a:rPr lang="tr-TR" sz="1500" b="1" dirty="0" err="1">
                <a:latin typeface="Times New Roman" panose="02020603050405020304" pitchFamily="18" charset="0"/>
                <a:cs typeface="Times New Roman" panose="02020603050405020304" pitchFamily="18" charset="0"/>
              </a:rPr>
              <a:t>Tekkale</a:t>
            </a:r>
            <a:r>
              <a:rPr lang="tr-TR" sz="1500" b="1" dirty="0">
                <a:latin typeface="Times New Roman" panose="02020603050405020304" pitchFamily="18" charset="0"/>
                <a:cs typeface="Times New Roman" panose="02020603050405020304" pitchFamily="18" charset="0"/>
              </a:rPr>
              <a:t> 514 ada 187 parselde 28 adet sıra dükkan, </a:t>
            </a:r>
            <a:r>
              <a:rPr lang="tr-TR" sz="1500" b="1" dirty="0" err="1">
                <a:latin typeface="Times New Roman" panose="02020603050405020304" pitchFamily="18" charset="0"/>
                <a:cs typeface="Times New Roman" panose="02020603050405020304" pitchFamily="18" charset="0"/>
              </a:rPr>
              <a:t>Tekkale</a:t>
            </a:r>
            <a:r>
              <a:rPr lang="tr-TR" sz="1500" b="1" dirty="0">
                <a:latin typeface="Times New Roman" panose="02020603050405020304" pitchFamily="18" charset="0"/>
                <a:cs typeface="Times New Roman" panose="02020603050405020304" pitchFamily="18" charset="0"/>
              </a:rPr>
              <a:t> 514 ada 185 parselde 32 adet ofis, 10 adet konut, 28 adet dükkan olmak üzere toplamda 88 iş yeri, 10 konut inşa edilmiştir.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Artvin İl Özel İdaresince; Tekkale 514 ada 192 parselde İmam Hatip Ortaokulu bahçesinde 38 adet sıra dükkan, Tekkale 514 ada 52 parselde bulunan ticaret merkezinde 1006 m² </a:t>
            </a:r>
            <a:r>
              <a:rPr lang="tr-TR" sz="1500" b="1" dirty="0" err="1">
                <a:latin typeface="Times New Roman" panose="02020603050405020304" pitchFamily="18" charset="0"/>
                <a:cs typeface="Times New Roman" panose="02020603050405020304" pitchFamily="18" charset="0"/>
              </a:rPr>
              <a:t>lik</a:t>
            </a:r>
            <a:r>
              <a:rPr lang="tr-TR" sz="1500" b="1" dirty="0">
                <a:latin typeface="Times New Roman" panose="02020603050405020304" pitchFamily="18" charset="0"/>
                <a:cs typeface="Times New Roman" panose="02020603050405020304" pitchFamily="18" charset="0"/>
              </a:rPr>
              <a:t> tek dükkanda yapılan tadilat sonucu elde edilen 22 adet dükkan, Merkez 412 ada 146 parselde küçük sanayi sitesi amaçlı 25 dükkan olmak üzere toplamda 60 iş yeri, 25 sanayi dükkanı inşa edilmiştir.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yeni yerleşim yerinde vatandaşların eski alışkanlıklarının devam ettirilmesi adına imar planında Tarım Alanı niteliğinde olan alanlar Yusufeli Belediye Başkanlığına alt kiracılık hakkı verilebilecek şekilde irtifak hakkı ile teslim edilmiştir.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Yine gerek hak sahibi olan gerekse hak sahibi olmayan yeni yerleşim yerinde aktif esnaflara yönelik depo yerleri inşa edilmesi amacıyla toplamda 125.774 m² </a:t>
            </a:r>
            <a:r>
              <a:rPr lang="tr-TR" sz="1500" b="1" dirty="0" err="1">
                <a:latin typeface="Times New Roman" panose="02020603050405020304" pitchFamily="18" charset="0"/>
                <a:cs typeface="Times New Roman" panose="02020603050405020304" pitchFamily="18" charset="0"/>
              </a:rPr>
              <a:t>lik</a:t>
            </a:r>
            <a:r>
              <a:rPr lang="tr-TR" sz="1500" b="1" dirty="0">
                <a:latin typeface="Times New Roman" panose="02020603050405020304" pitchFamily="18" charset="0"/>
                <a:cs typeface="Times New Roman" panose="02020603050405020304" pitchFamily="18" charset="0"/>
              </a:rPr>
              <a:t> alan Yusufeli Belediye Başkanlığına alt kiracılık hakkı verilebilecek şekilde irtifak hakkı ile teslim edilmiştir.</a:t>
            </a:r>
          </a:p>
        </p:txBody>
      </p:sp>
    </p:spTree>
    <p:extLst>
      <p:ext uri="{BB962C8B-B14F-4D97-AF65-F5344CB8AC3E}">
        <p14:creationId xmlns:p14="http://schemas.microsoft.com/office/powerpoint/2010/main" val="42476646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0" name="Dikdörtgen 9">
            <a:extLst>
              <a:ext uri="{FF2B5EF4-FFF2-40B4-BE49-F238E27FC236}">
                <a16:creationId xmlns:a16="http://schemas.microsoft.com/office/drawing/2014/main" id="{3D7E1E4D-ACED-4335-A323-F1A71FEC1A50}"/>
              </a:ext>
            </a:extLst>
          </p:cNvPr>
          <p:cNvSpPr/>
          <p:nvPr/>
        </p:nvSpPr>
        <p:spPr>
          <a:xfrm>
            <a:off x="201636" y="1713820"/>
            <a:ext cx="10291717" cy="4607864"/>
          </a:xfrm>
          <a:prstGeom prst="rect">
            <a:avLst/>
          </a:prstGeom>
        </p:spPr>
        <p:txBody>
          <a:bodyPr wrap="square">
            <a:spAutoFit/>
          </a:bodyPr>
          <a:lstStyle/>
          <a:p>
            <a:pPr algn="just">
              <a:lnSpc>
                <a:spcPct val="120000"/>
              </a:lnSpc>
              <a:spcBef>
                <a:spcPts val="300"/>
              </a:spcBef>
              <a:spcAft>
                <a:spcPts val="300"/>
              </a:spcAft>
              <a:buClr>
                <a:srgbClr val="8D89A4"/>
              </a:buClr>
              <a:buSzPct val="95000"/>
              <a:defRPr/>
            </a:pPr>
            <a:r>
              <a:rPr lang="tr-TR" sz="1500" b="1" u="sng" dirty="0">
                <a:latin typeface="Times New Roman" panose="02020603050405020304" pitchFamily="18" charset="0"/>
                <a:cs typeface="Times New Roman" panose="02020603050405020304" pitchFamily="18" charset="0"/>
              </a:rPr>
              <a:t>FİZİKSEL YERLEŞİMİN DÜZENLENMESİ:</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Barajı ve HES Projesinden etkilenen 9 köy, Artvin Barajı ve HES Projesinden etkilenen 3 köy, </a:t>
            </a:r>
            <a:r>
              <a:rPr lang="tr-TR" sz="1500" b="1" dirty="0" err="1">
                <a:latin typeface="Times New Roman" panose="02020603050405020304" pitchFamily="18" charset="0"/>
                <a:cs typeface="Times New Roman" panose="02020603050405020304" pitchFamily="18" charset="0"/>
              </a:rPr>
              <a:t>Deriner</a:t>
            </a:r>
            <a:r>
              <a:rPr lang="tr-TR" sz="1500" b="1" dirty="0">
                <a:latin typeface="Times New Roman" panose="02020603050405020304" pitchFamily="18" charset="0"/>
                <a:cs typeface="Times New Roman" panose="02020603050405020304" pitchFamily="18" charset="0"/>
              </a:rPr>
              <a:t> Barajı ve HES Projesinden etkilenen 1 köy olmak üzere toplamda 13 köy Etüt Proje Programında yer almaktadır. </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Etüt Proje programında yer alan bütün köylerde hak sahiplik çalışmaları tamamlanmış, Mahalli İskan Komisyon kararları Bakanlığa gönderilmiştir.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Etüt Proje programında yer alan Yusufeli Barajı ve HES Projesinden etkilenen 4 köy, Artvin Barajı ve HES Projesinden etkilenen 1 köyün imar planları tamamlanmıştır. İmar planı çalışması tamamlanmayan Yusufeli Barajı ve HES Projesinden etkilenen 3 köyün yer seçimi çalışmaları tamamlanmıştır. </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Barajı ve HES Projesinden etkilenen 2 köy (Kınalıçam, </a:t>
            </a:r>
            <a:r>
              <a:rPr lang="tr-TR" sz="1500" b="1" dirty="0" err="1">
                <a:latin typeface="Times New Roman" panose="02020603050405020304" pitchFamily="18" charset="0"/>
                <a:cs typeface="Times New Roman" panose="02020603050405020304" pitchFamily="18" charset="0"/>
              </a:rPr>
              <a:t>Morkaya</a:t>
            </a:r>
            <a:r>
              <a:rPr lang="tr-TR" sz="1500" b="1" dirty="0">
                <a:latin typeface="Times New Roman" panose="02020603050405020304" pitchFamily="18" charset="0"/>
                <a:cs typeface="Times New Roman" panose="02020603050405020304" pitchFamily="18" charset="0"/>
              </a:rPr>
              <a:t>), Artvin Barajı ve HES Projesinden etkilenen 2 köy(Demirkent, Sebzeciler) ve </a:t>
            </a:r>
            <a:r>
              <a:rPr lang="tr-TR" sz="1500" b="1" dirty="0" err="1">
                <a:latin typeface="Times New Roman" panose="02020603050405020304" pitchFamily="18" charset="0"/>
                <a:cs typeface="Times New Roman" panose="02020603050405020304" pitchFamily="18" charset="0"/>
              </a:rPr>
              <a:t>Deriner</a:t>
            </a:r>
            <a:r>
              <a:rPr lang="tr-TR" sz="1500" b="1" dirty="0">
                <a:latin typeface="Times New Roman" panose="02020603050405020304" pitchFamily="18" charset="0"/>
                <a:cs typeface="Times New Roman" panose="02020603050405020304" pitchFamily="18" charset="0"/>
              </a:rPr>
              <a:t> Barajı ve HES Projesinden etkilenen </a:t>
            </a:r>
            <a:r>
              <a:rPr lang="tr-TR" sz="1500" b="1" dirty="0" err="1">
                <a:latin typeface="Times New Roman" panose="02020603050405020304" pitchFamily="18" charset="0"/>
                <a:cs typeface="Times New Roman" panose="02020603050405020304" pitchFamily="18" charset="0"/>
              </a:rPr>
              <a:t>Narlık</a:t>
            </a:r>
            <a:r>
              <a:rPr lang="tr-TR" sz="1500" b="1" dirty="0">
                <a:latin typeface="Times New Roman" panose="02020603050405020304" pitchFamily="18" charset="0"/>
                <a:cs typeface="Times New Roman" panose="02020603050405020304" pitchFamily="18" charset="0"/>
              </a:rPr>
              <a:t> köyünde yer seçimi çalışmaları devam etmektedir.</a:t>
            </a:r>
          </a:p>
          <a:p>
            <a:pPr marL="285750" indent="-285750" algn="just">
              <a:lnSpc>
                <a:spcPct val="12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Yusufeli Barajı ve HES Projesi kapsamında yeni yerleşim yeri yapılan 7 köyde yeni yerleşim alanı olarak belirlenen ve Devlet Eliyle İskan hak sahipleri için yapılan konut alanları haricinde, imar planında arta kalan arsalar, öncelikle bu köyler için belirlenen ve 2013 yılında Fiziksel Yerleşimin Düzenlenmesi kapsamında hak sahipliği tamamlanan aileler için yapılacak kura işleminden sonra istemeleri halinde borçlandırma yoluyla verilmesi planlanmaktadır. </a:t>
            </a:r>
          </a:p>
        </p:txBody>
      </p:sp>
    </p:spTree>
    <p:extLst>
      <p:ext uri="{BB962C8B-B14F-4D97-AF65-F5344CB8AC3E}">
        <p14:creationId xmlns:p14="http://schemas.microsoft.com/office/powerpoint/2010/main" val="345997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0" name="Rectangle 2">
            <a:extLst>
              <a:ext uri="{FF2B5EF4-FFF2-40B4-BE49-F238E27FC236}">
                <a16:creationId xmlns:a16="http://schemas.microsoft.com/office/drawing/2014/main" id="{050D739E-03F1-428F-B661-6054E7FE6325}"/>
              </a:ext>
            </a:extLst>
          </p:cNvPr>
          <p:cNvSpPr txBox="1">
            <a:spLocks noChangeArrowheads="1"/>
          </p:cNvSpPr>
          <p:nvPr/>
        </p:nvSpPr>
        <p:spPr>
          <a:xfrm>
            <a:off x="125126" y="1618627"/>
            <a:ext cx="4991997"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00" b="1" kern="0" dirty="0">
                <a:solidFill>
                  <a:schemeClr val="tx1"/>
                </a:solidFill>
                <a:latin typeface="Times New Roman" panose="02020603050405020304" pitchFamily="18" charset="0"/>
                <a:cs typeface="Times New Roman" panose="02020603050405020304" pitchFamily="18" charset="0"/>
              </a:rPr>
              <a:t>ETÜT-PROJE PROGRAMINDA YER ALAN KÖYLER</a:t>
            </a:r>
          </a:p>
        </p:txBody>
      </p:sp>
      <p:graphicFrame>
        <p:nvGraphicFramePr>
          <p:cNvPr id="11" name="Tablo 10">
            <a:extLst>
              <a:ext uri="{FF2B5EF4-FFF2-40B4-BE49-F238E27FC236}">
                <a16:creationId xmlns:a16="http://schemas.microsoft.com/office/drawing/2014/main" id="{75D611E3-9EF6-4383-94B7-127C95E013FE}"/>
              </a:ext>
            </a:extLst>
          </p:cNvPr>
          <p:cNvGraphicFramePr>
            <a:graphicFrameLocks noGrp="1"/>
          </p:cNvGraphicFramePr>
          <p:nvPr/>
        </p:nvGraphicFramePr>
        <p:xfrm>
          <a:off x="201636" y="1968311"/>
          <a:ext cx="10291715" cy="4972954"/>
        </p:xfrm>
        <a:graphic>
          <a:graphicData uri="http://schemas.openxmlformats.org/drawingml/2006/table">
            <a:tbl>
              <a:tblPr firstRow="1" bandRow="1">
                <a:tableStyleId>{5C22544A-7EE6-4342-B048-85BDC9FD1C3A}</a:tableStyleId>
              </a:tblPr>
              <a:tblGrid>
                <a:gridCol w="2058343">
                  <a:extLst>
                    <a:ext uri="{9D8B030D-6E8A-4147-A177-3AD203B41FA5}">
                      <a16:colId xmlns:a16="http://schemas.microsoft.com/office/drawing/2014/main" val="20000"/>
                    </a:ext>
                  </a:extLst>
                </a:gridCol>
                <a:gridCol w="2058343">
                  <a:extLst>
                    <a:ext uri="{9D8B030D-6E8A-4147-A177-3AD203B41FA5}">
                      <a16:colId xmlns:a16="http://schemas.microsoft.com/office/drawing/2014/main" val="20001"/>
                    </a:ext>
                  </a:extLst>
                </a:gridCol>
                <a:gridCol w="2058343">
                  <a:extLst>
                    <a:ext uri="{9D8B030D-6E8A-4147-A177-3AD203B41FA5}">
                      <a16:colId xmlns:a16="http://schemas.microsoft.com/office/drawing/2014/main" val="20002"/>
                    </a:ext>
                  </a:extLst>
                </a:gridCol>
                <a:gridCol w="2058343">
                  <a:extLst>
                    <a:ext uri="{9D8B030D-6E8A-4147-A177-3AD203B41FA5}">
                      <a16:colId xmlns:a16="http://schemas.microsoft.com/office/drawing/2014/main" val="20003"/>
                    </a:ext>
                  </a:extLst>
                </a:gridCol>
                <a:gridCol w="2058343">
                  <a:extLst>
                    <a:ext uri="{9D8B030D-6E8A-4147-A177-3AD203B41FA5}">
                      <a16:colId xmlns:a16="http://schemas.microsoft.com/office/drawing/2014/main" val="20004"/>
                    </a:ext>
                  </a:extLst>
                </a:gridCol>
              </a:tblGrid>
              <a:tr h="394431">
                <a:tc gridSpan="5">
                  <a:txBody>
                    <a:bodyPr/>
                    <a:lstStyle/>
                    <a:p>
                      <a:pPr algn="ctr"/>
                      <a:r>
                        <a:rPr lang="tr-TR" sz="1000" dirty="0">
                          <a:solidFill>
                            <a:schemeClr val="tx1"/>
                          </a:solidFill>
                          <a:latin typeface="Times New Roman" panose="02020603050405020304" pitchFamily="18" charset="0"/>
                          <a:cs typeface="Times New Roman" panose="02020603050405020304" pitchFamily="18" charset="0"/>
                        </a:rPr>
                        <a:t>,</a:t>
                      </a:r>
                    </a:p>
                    <a:p>
                      <a:pPr algn="ctr"/>
                      <a:endParaRPr lang="tr-TR" sz="1000" dirty="0">
                        <a:solidFill>
                          <a:schemeClr val="tx1"/>
                        </a:solidFill>
                        <a:latin typeface="Times New Roman" panose="02020603050405020304" pitchFamily="18" charset="0"/>
                        <a:cs typeface="Times New Roman" panose="02020603050405020304" pitchFamily="18" charset="0"/>
                      </a:endParaRPr>
                    </a:p>
                  </a:txBody>
                  <a:tcPr marL="91452" marR="91452" marT="45723" marB="45723" anchor="ctr"/>
                </a:tc>
                <a:tc hMerge="1">
                  <a:txBody>
                    <a:bodyPr/>
                    <a:lstStyle/>
                    <a:p>
                      <a:pPr algn="ctr"/>
                      <a:endParaRPr lang="tr-TR" sz="1000" dirty="0">
                        <a:solidFill>
                          <a:schemeClr val="tx1"/>
                        </a:solidFill>
                      </a:endParaRPr>
                    </a:p>
                  </a:txBody>
                  <a:tcPr marL="91444" marR="91444" marT="45723" marB="45723"/>
                </a:tc>
                <a:tc hMerge="1">
                  <a:txBody>
                    <a:bodyPr/>
                    <a:lstStyle/>
                    <a:p>
                      <a:pPr algn="ctr"/>
                      <a:endParaRPr lang="tr-TR" sz="1000" dirty="0">
                        <a:solidFill>
                          <a:schemeClr val="tx1"/>
                        </a:solidFill>
                      </a:endParaRPr>
                    </a:p>
                  </a:txBody>
                  <a:tcPr marL="91444" marR="91444" marT="45723" marB="45723"/>
                </a:tc>
                <a:tc hMerge="1">
                  <a:txBody>
                    <a:bodyPr/>
                    <a:lstStyle/>
                    <a:p>
                      <a:pPr algn="ctr"/>
                      <a:endParaRPr lang="tr-TR" sz="1000" dirty="0">
                        <a:solidFill>
                          <a:schemeClr val="tx1"/>
                        </a:solidFill>
                      </a:endParaRPr>
                    </a:p>
                  </a:txBody>
                  <a:tcPr marL="91444" marR="91444" marT="45723" marB="45723"/>
                </a:tc>
                <a:tc hMerge="1">
                  <a:txBody>
                    <a:bodyPr/>
                    <a:lstStyle/>
                    <a:p>
                      <a:pPr algn="ctr"/>
                      <a:endParaRPr lang="tr-TR" sz="1000" dirty="0">
                        <a:solidFill>
                          <a:schemeClr val="tx1"/>
                        </a:solidFill>
                      </a:endParaRPr>
                    </a:p>
                  </a:txBody>
                  <a:tcPr marL="91444" marR="91444" marT="45723" marB="45723"/>
                </a:tc>
                <a:extLst>
                  <a:ext uri="{0D108BD9-81ED-4DB2-BD59-A6C34878D82A}">
                    <a16:rowId xmlns:a16="http://schemas.microsoft.com/office/drawing/2014/main" val="2607788560"/>
                  </a:ext>
                </a:extLst>
              </a:tr>
              <a:tr h="354987">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PROJE ADI</a:t>
                      </a:r>
                    </a:p>
                  </a:txBody>
                  <a:tcPr marL="91452" marR="91452" marT="45723" marB="45723" anchor="ctr"/>
                </a:tc>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İLÇE</a:t>
                      </a:r>
                    </a:p>
                  </a:txBody>
                  <a:tcPr marL="91452" marR="91452" marT="45723" marB="45723" anchor="ctr"/>
                </a:tc>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KÖY</a:t>
                      </a:r>
                    </a:p>
                  </a:txBody>
                  <a:tcPr marL="91452" marR="91452" marT="45723" marB="45723" anchor="ctr"/>
                </a:tc>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İSKAN ŞEKLİ</a:t>
                      </a:r>
                    </a:p>
                  </a:txBody>
                  <a:tcPr marL="91452" marR="91452" marT="45723" marB="45723" anchor="ctr"/>
                </a:tc>
                <a:tc>
                  <a:txBody>
                    <a:bodyPr/>
                    <a:lstStyle/>
                    <a:p>
                      <a:pPr algn="ctr"/>
                      <a:r>
                        <a:rPr lang="tr-TR" sz="1000" b="1" dirty="0">
                          <a:solidFill>
                            <a:schemeClr val="tx1"/>
                          </a:solidFill>
                          <a:latin typeface="Times New Roman" panose="02020603050405020304" pitchFamily="18" charset="0"/>
                          <a:cs typeface="Times New Roman" panose="02020603050405020304" pitchFamily="18" charset="0"/>
                        </a:rPr>
                        <a:t>AÇIKLAMALAR</a:t>
                      </a:r>
                    </a:p>
                  </a:txBody>
                  <a:tcPr marL="91452" marR="91452" marT="45723" marB="45723" anchor="ctr"/>
                </a:tc>
                <a:extLst>
                  <a:ext uri="{0D108BD9-81ED-4DB2-BD59-A6C34878D82A}">
                    <a16:rowId xmlns:a16="http://schemas.microsoft.com/office/drawing/2014/main" val="10000"/>
                  </a:ext>
                </a:extLst>
              </a:tr>
              <a:tr h="315547">
                <a:tc rowSpan="9">
                  <a:txBody>
                    <a:bodyPr/>
                    <a:lstStyle/>
                    <a:p>
                      <a:pPr algn="ctr"/>
                      <a:r>
                        <a:rPr lang="tr-TR" sz="1000" b="1" dirty="0">
                          <a:latin typeface="Times New Roman" panose="02020603050405020304" pitchFamily="18" charset="0"/>
                          <a:cs typeface="Times New Roman" panose="02020603050405020304" pitchFamily="18" charset="0"/>
                        </a:rPr>
                        <a:t>YUSUFELİ BARAJI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ÇELTİKDÜZÜ</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rowSpan="5">
                  <a:txBody>
                    <a:bodyPr/>
                    <a:lstStyle/>
                    <a:p>
                      <a:pPr algn="ctr"/>
                      <a:endParaRPr lang="tr-TR" sz="1000" dirty="0">
                        <a:latin typeface="Times New Roman" panose="02020603050405020304" pitchFamily="18" charset="0"/>
                        <a:cs typeface="Times New Roman" panose="02020603050405020304" pitchFamily="18" charset="0"/>
                      </a:endParaRPr>
                    </a:p>
                    <a:p>
                      <a:pPr algn="ctr"/>
                      <a:endParaRPr lang="tr-TR" sz="1000" dirty="0">
                        <a:latin typeface="Times New Roman" panose="02020603050405020304" pitchFamily="18" charset="0"/>
                        <a:cs typeface="Times New Roman" panose="02020603050405020304" pitchFamily="18" charset="0"/>
                      </a:endParaRPr>
                    </a:p>
                    <a:p>
                      <a:pPr algn="ctr"/>
                      <a:r>
                        <a:rPr lang="tr-TR" sz="1000" dirty="0">
                          <a:latin typeface="Times New Roman" panose="02020603050405020304" pitchFamily="18" charset="0"/>
                          <a:cs typeface="Times New Roman" panose="02020603050405020304" pitchFamily="18" charset="0"/>
                        </a:rPr>
                        <a:t>YERLEŞİM YERİ TAMAMEN SU ALTINDA KALACAK, KAMULAŞTIRMA YAPILACAK KÖYLER</a:t>
                      </a:r>
                    </a:p>
                  </a:txBody>
                  <a:tcPr marL="91452" marR="91452" marT="45723" marB="45723" anchor="ctr"/>
                </a:tc>
                <a:extLst>
                  <a:ext uri="{0D108BD9-81ED-4DB2-BD59-A6C34878D82A}">
                    <a16:rowId xmlns:a16="http://schemas.microsoft.com/office/drawing/2014/main" val="10001"/>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IRMAKYANI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vMerge="1">
                  <a:txBody>
                    <a:bodyPr/>
                    <a:lstStyle/>
                    <a:p>
                      <a:pPr algn="ctr"/>
                      <a:endParaRPr lang="tr-TR" sz="1400"/>
                    </a:p>
                  </a:txBody>
                  <a:tcPr/>
                </a:tc>
                <a:extLst>
                  <a:ext uri="{0D108BD9-81ED-4DB2-BD59-A6C34878D82A}">
                    <a16:rowId xmlns:a16="http://schemas.microsoft.com/office/drawing/2014/main" val="10002"/>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YENİKÖY</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3"/>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MEŞECİK</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4"/>
                  </a:ext>
                </a:extLst>
              </a:tr>
              <a:tr h="315547">
                <a:tc vMerge="1">
                  <a:txBody>
                    <a:bodyPr/>
                    <a:lstStyle/>
                    <a:p>
                      <a:endParaRPr lang="tr-TR"/>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KINALIÇAM</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vMerge="1">
                  <a:txBody>
                    <a:bodyPr/>
                    <a:lstStyle/>
                    <a:p>
                      <a:pPr algn="ctr"/>
                      <a:endParaRPr lang="tr-TR" sz="1000" dirty="0"/>
                    </a:p>
                  </a:txBody>
                  <a:tcPr marL="91444" marR="91444" marT="45723" marB="45723"/>
                </a:tc>
                <a:extLst>
                  <a:ext uri="{0D108BD9-81ED-4DB2-BD59-A6C34878D82A}">
                    <a16:rowId xmlns:a16="http://schemas.microsoft.com/office/drawing/2014/main" val="3156386991"/>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ÇEVRELİ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000"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000" dirty="0">
                          <a:latin typeface="Times New Roman" panose="02020603050405020304" pitchFamily="18" charset="0"/>
                          <a:cs typeface="Times New Roman" panose="02020603050405020304" pitchFamily="18" charset="0"/>
                        </a:rPr>
                        <a:t>YERLEŞİM YERİ KISMEN SU ALTINDA KALACAK,</a:t>
                      </a:r>
                      <a:r>
                        <a:rPr lang="tr-TR" sz="1000" baseline="0" dirty="0">
                          <a:latin typeface="Times New Roman" panose="02020603050405020304" pitchFamily="18" charset="0"/>
                          <a:cs typeface="Times New Roman" panose="02020603050405020304" pitchFamily="18" charset="0"/>
                        </a:rPr>
                        <a:t> KAMULAŞTIRMA YAPILACAK KÖYLER</a:t>
                      </a:r>
                      <a:endParaRPr lang="tr-TR" sz="1000" dirty="0">
                        <a:latin typeface="Times New Roman" panose="02020603050405020304" pitchFamily="18" charset="0"/>
                        <a:cs typeface="Times New Roman" panose="02020603050405020304" pitchFamily="18" charset="0"/>
                      </a:endParaRPr>
                    </a:p>
                    <a:p>
                      <a:pPr algn="ctr"/>
                      <a:endParaRPr lang="tr-TR" sz="1000" dirty="0">
                        <a:latin typeface="Times New Roman" panose="02020603050405020304" pitchFamily="18" charset="0"/>
                        <a:cs typeface="Times New Roman" panose="02020603050405020304" pitchFamily="18" charset="0"/>
                      </a:endParaRPr>
                    </a:p>
                  </a:txBody>
                  <a:tcPr marL="91452" marR="91452" marT="45723" marB="45723" anchor="ctr"/>
                </a:tc>
                <a:extLst>
                  <a:ext uri="{0D108BD9-81ED-4DB2-BD59-A6C34878D82A}">
                    <a16:rowId xmlns:a16="http://schemas.microsoft.com/office/drawing/2014/main" val="10005"/>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MORKAYA</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6"/>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İŞHAN</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7"/>
                  </a:ext>
                </a:extLst>
              </a:tr>
              <a:tr h="354964">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TEKKALE</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400" dirty="0"/>
                    </a:p>
                  </a:txBody>
                  <a:tcPr/>
                </a:tc>
                <a:extLst>
                  <a:ext uri="{0D108BD9-81ED-4DB2-BD59-A6C34878D82A}">
                    <a16:rowId xmlns:a16="http://schemas.microsoft.com/office/drawing/2014/main" val="10008"/>
                  </a:ext>
                </a:extLst>
              </a:tr>
              <a:tr h="315547">
                <a:tc rowSpan="3">
                  <a:txBody>
                    <a:bodyPr/>
                    <a:lstStyle/>
                    <a:p>
                      <a:pPr algn="ctr"/>
                      <a:r>
                        <a:rPr lang="tr-TR" sz="1000" b="1" dirty="0">
                          <a:latin typeface="Times New Roman" panose="02020603050405020304" pitchFamily="18" charset="0"/>
                          <a:cs typeface="Times New Roman" panose="02020603050405020304" pitchFamily="18" charset="0"/>
                        </a:rPr>
                        <a:t>ARTVİN BARAJI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ÇAĞLAYAN</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NAKLİ</a:t>
                      </a:r>
                    </a:p>
                  </a:txBody>
                  <a:tcPr marL="91452" marR="91452" marT="45723" marB="45723" anchor="ctr"/>
                </a:tc>
                <a:tc rowSpan="3">
                  <a:txBody>
                    <a:bodyPr/>
                    <a:lstStyle/>
                    <a:p>
                      <a:pPr algn="ctr"/>
                      <a:endParaRPr lang="tr-TR" sz="1000" dirty="0">
                        <a:latin typeface="Times New Roman" panose="02020603050405020304" pitchFamily="18" charset="0"/>
                        <a:cs typeface="Times New Roman" panose="02020603050405020304" pitchFamily="18" charset="0"/>
                      </a:endParaRPr>
                    </a:p>
                    <a:p>
                      <a:pPr algn="ctr"/>
                      <a:r>
                        <a:rPr lang="tr-TR" sz="1000" dirty="0">
                          <a:latin typeface="Times New Roman" panose="02020603050405020304" pitchFamily="18" charset="0"/>
                          <a:cs typeface="Times New Roman" panose="02020603050405020304" pitchFamily="18" charset="0"/>
                        </a:rPr>
                        <a:t>YERLEŞİM YERİ  TAMAMEN KAMULAŞTIRMA YAPILACAK KÖYLER</a:t>
                      </a:r>
                    </a:p>
                  </a:txBody>
                  <a:tcPr marL="91452" marR="91452" marT="45723" marB="45723" anchor="ctr"/>
                </a:tc>
                <a:extLst>
                  <a:ext uri="{0D108BD9-81ED-4DB2-BD59-A6C34878D82A}">
                    <a16:rowId xmlns:a16="http://schemas.microsoft.com/office/drawing/2014/main" val="10009"/>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DEMİRKENT</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000" dirty="0"/>
                    </a:p>
                  </a:txBody>
                  <a:tcPr/>
                </a:tc>
                <a:extLst>
                  <a:ext uri="{0D108BD9-81ED-4DB2-BD59-A6C34878D82A}">
                    <a16:rowId xmlns:a16="http://schemas.microsoft.com/office/drawing/2014/main" val="10010"/>
                  </a:ext>
                </a:extLst>
              </a:tr>
              <a:tr h="315547">
                <a:tc vMerge="1">
                  <a:txBody>
                    <a:bodyPr/>
                    <a:lstStyle/>
                    <a:p>
                      <a:pPr algn="ctr"/>
                      <a:endParaRPr lang="tr-TR" sz="1000" dirty="0"/>
                    </a:p>
                  </a:txBody>
                  <a:tcP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SEBZECİLER</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vMerge="1">
                  <a:txBody>
                    <a:bodyPr/>
                    <a:lstStyle/>
                    <a:p>
                      <a:pPr algn="ctr"/>
                      <a:endParaRPr lang="tr-TR" sz="1000" dirty="0"/>
                    </a:p>
                  </a:txBody>
                  <a:tcPr/>
                </a:tc>
                <a:extLst>
                  <a:ext uri="{0D108BD9-81ED-4DB2-BD59-A6C34878D82A}">
                    <a16:rowId xmlns:a16="http://schemas.microsoft.com/office/drawing/2014/main" val="10011"/>
                  </a:ext>
                </a:extLst>
              </a:tr>
              <a:tr h="395740">
                <a:tc>
                  <a:txBody>
                    <a:bodyPr/>
                    <a:lstStyle/>
                    <a:p>
                      <a:pPr algn="ctr"/>
                      <a:r>
                        <a:rPr lang="tr-TR" sz="1000" b="1" dirty="0">
                          <a:latin typeface="Times New Roman" panose="02020603050405020304" pitchFamily="18" charset="0"/>
                          <a:cs typeface="Times New Roman" panose="02020603050405020304" pitchFamily="18" charset="0"/>
                        </a:rPr>
                        <a:t>DERİNER BARAJI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YUSUFELİ</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NARLIK</a:t>
                      </a:r>
                    </a:p>
                  </a:txBody>
                  <a:tcPr marL="91452" marR="91452" marT="45723" marB="45723" anchor="ctr"/>
                </a:tc>
                <a:tc>
                  <a:txBody>
                    <a:bodyPr/>
                    <a:lstStyle/>
                    <a:p>
                      <a:pPr algn="ctr"/>
                      <a:r>
                        <a:rPr lang="tr-TR" sz="1000" dirty="0">
                          <a:latin typeface="Times New Roman" panose="02020603050405020304" pitchFamily="18" charset="0"/>
                          <a:cs typeface="Times New Roman" panose="02020603050405020304" pitchFamily="18" charset="0"/>
                        </a:rPr>
                        <a:t>KÖY GELİŞME ALANI</a:t>
                      </a:r>
                    </a:p>
                  </a:txBody>
                  <a:tcPr marL="91452" marR="91452" marT="45723" marB="45723" anchor="ctr"/>
                </a:tc>
                <a:tc>
                  <a:txBody>
                    <a:bodyPr/>
                    <a:lstStyle/>
                    <a:p>
                      <a:pPr algn="ctr"/>
                      <a:endParaRPr lang="tr-TR" sz="1000" dirty="0">
                        <a:latin typeface="Times New Roman" panose="02020603050405020304" pitchFamily="18" charset="0"/>
                        <a:cs typeface="Times New Roman" panose="02020603050405020304" pitchFamily="18" charset="0"/>
                      </a:endParaRPr>
                    </a:p>
                  </a:txBody>
                  <a:tcPr marL="91452" marR="91452" marT="45723" marB="45723" anchor="ct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115175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1" name="Dikdörtgen 10">
            <a:extLst>
              <a:ext uri="{FF2B5EF4-FFF2-40B4-BE49-F238E27FC236}">
                <a16:creationId xmlns:a16="http://schemas.microsoft.com/office/drawing/2014/main" id="{95CB31F0-F358-4478-86B5-88C9CF68A913}"/>
              </a:ext>
            </a:extLst>
          </p:cNvPr>
          <p:cNvSpPr/>
          <p:nvPr/>
        </p:nvSpPr>
        <p:spPr>
          <a:xfrm>
            <a:off x="201635" y="1678991"/>
            <a:ext cx="10291717" cy="2868927"/>
          </a:xfrm>
          <a:prstGeom prst="rect">
            <a:avLst/>
          </a:prstGeom>
        </p:spPr>
        <p:txBody>
          <a:bodyPr wrap="square">
            <a:spAutoFit/>
          </a:bodyPr>
          <a:lstStyle/>
          <a:p>
            <a:pPr algn="just">
              <a:lnSpc>
                <a:spcPct val="120000"/>
              </a:lnSpc>
              <a:spcBef>
                <a:spcPts val="400"/>
              </a:spcBef>
              <a:spcAft>
                <a:spcPts val="400"/>
              </a:spcAft>
              <a:buClr>
                <a:srgbClr val="8D89A4"/>
              </a:buClr>
              <a:buSzPct val="95000"/>
              <a:defRPr/>
            </a:pPr>
            <a:r>
              <a:rPr lang="tr-TR" sz="1500" b="1" u="sng" dirty="0">
                <a:latin typeface="Times New Roman" panose="02020603050405020304" pitchFamily="18" charset="0"/>
                <a:cs typeface="Times New Roman" panose="02020603050405020304" pitchFamily="18" charset="0"/>
              </a:rPr>
              <a:t>DERE GÜZERGAHLARINDAKİ RİSKLİ YAPILARIN TESPİT ÇALIŞMALARI;</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Karadeniz Bölgesi İklim Değişikliği Eylem Planı Bakanlığımızca açıklanmış olup; Trabzon, Rize, Ordu, Giresun, Samsun ve Artvin illerinde öncelikli olarak dere yataklarında yer alan binaların tespit çalışmaları yapılmış ve bu kapsamda İlimizde toplam 432 adet yapı tespit edilmiştir.</a:t>
            </a:r>
          </a:p>
          <a:p>
            <a:pPr algn="just">
              <a:lnSpc>
                <a:spcPct val="120000"/>
              </a:lnSpc>
              <a:spcBef>
                <a:spcPts val="400"/>
              </a:spcBef>
              <a:spcAft>
                <a:spcPts val="400"/>
              </a:spcAft>
              <a:buClr>
                <a:srgbClr val="8D89A4"/>
              </a:buClr>
              <a:buSzPct val="95000"/>
              <a:defRPr/>
            </a:pPr>
            <a:r>
              <a:rPr lang="tr-TR" sz="1500" b="1" u="sng" dirty="0">
                <a:latin typeface="Times New Roman" panose="02020603050405020304" pitchFamily="18" charset="0"/>
                <a:cs typeface="Times New Roman" panose="02020603050405020304" pitchFamily="18" charset="0"/>
              </a:rPr>
              <a:t>TAMP KAPSAMINDA;</a:t>
            </a: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Türkiye Afet Müdahale Planında (TAMP) Bakanlığımız Hasar Tespit çalışmalarında Ana çözüm ortağı olarak belirlenmiş olup, bu kapsamda ilimizde meydana gelen afetlerde TAMP' ta tanımlı görevlere yönelik Valiliğimizce (Artvin Çevre, Şehircilik ve İlkim Değişikliği İl Müdürlüğü) çalışmalar yürütülmekte olup, bu kapsamda 2025 yılında İlimiz sınırlarında meydana gelen 1 adet olayda toplamda 12 bağımsız bölümde hasar tespit çalışması yapılmıştır. </a:t>
            </a:r>
          </a:p>
        </p:txBody>
      </p:sp>
      <p:graphicFrame>
        <p:nvGraphicFramePr>
          <p:cNvPr id="12" name="Tablo 11">
            <a:extLst>
              <a:ext uri="{FF2B5EF4-FFF2-40B4-BE49-F238E27FC236}">
                <a16:creationId xmlns:a16="http://schemas.microsoft.com/office/drawing/2014/main" id="{9367C817-ED93-4186-90B7-3CD194B43E2E}"/>
              </a:ext>
            </a:extLst>
          </p:cNvPr>
          <p:cNvGraphicFramePr>
            <a:graphicFrameLocks noGrp="1"/>
          </p:cNvGraphicFramePr>
          <p:nvPr/>
        </p:nvGraphicFramePr>
        <p:xfrm>
          <a:off x="201635" y="4892634"/>
          <a:ext cx="10291717" cy="914102"/>
        </p:xfrm>
        <a:graphic>
          <a:graphicData uri="http://schemas.openxmlformats.org/drawingml/2006/table">
            <a:tbl>
              <a:tblPr>
                <a:tableStyleId>{69CF1AB2-1976-4502-BF36-3FF5EA218861}</a:tableStyleId>
              </a:tblPr>
              <a:tblGrid>
                <a:gridCol w="1306886">
                  <a:extLst>
                    <a:ext uri="{9D8B030D-6E8A-4147-A177-3AD203B41FA5}">
                      <a16:colId xmlns:a16="http://schemas.microsoft.com/office/drawing/2014/main" val="1463544573"/>
                    </a:ext>
                  </a:extLst>
                </a:gridCol>
                <a:gridCol w="1524698">
                  <a:extLst>
                    <a:ext uri="{9D8B030D-6E8A-4147-A177-3AD203B41FA5}">
                      <a16:colId xmlns:a16="http://schemas.microsoft.com/office/drawing/2014/main" val="4090283610"/>
                    </a:ext>
                  </a:extLst>
                </a:gridCol>
                <a:gridCol w="1334111">
                  <a:extLst>
                    <a:ext uri="{9D8B030D-6E8A-4147-A177-3AD203B41FA5}">
                      <a16:colId xmlns:a16="http://schemas.microsoft.com/office/drawing/2014/main" val="279999388"/>
                    </a:ext>
                  </a:extLst>
                </a:gridCol>
                <a:gridCol w="1116297">
                  <a:extLst>
                    <a:ext uri="{9D8B030D-6E8A-4147-A177-3AD203B41FA5}">
                      <a16:colId xmlns:a16="http://schemas.microsoft.com/office/drawing/2014/main" val="2700560145"/>
                    </a:ext>
                  </a:extLst>
                </a:gridCol>
                <a:gridCol w="1415793">
                  <a:extLst>
                    <a:ext uri="{9D8B030D-6E8A-4147-A177-3AD203B41FA5}">
                      <a16:colId xmlns:a16="http://schemas.microsoft.com/office/drawing/2014/main" val="1143705512"/>
                    </a:ext>
                  </a:extLst>
                </a:gridCol>
                <a:gridCol w="2096460">
                  <a:extLst>
                    <a:ext uri="{9D8B030D-6E8A-4147-A177-3AD203B41FA5}">
                      <a16:colId xmlns:a16="http://schemas.microsoft.com/office/drawing/2014/main" val="187104466"/>
                    </a:ext>
                  </a:extLst>
                </a:gridCol>
                <a:gridCol w="1497472">
                  <a:extLst>
                    <a:ext uri="{9D8B030D-6E8A-4147-A177-3AD203B41FA5}">
                      <a16:colId xmlns:a16="http://schemas.microsoft.com/office/drawing/2014/main" val="3754262610"/>
                    </a:ext>
                  </a:extLst>
                </a:gridCol>
              </a:tblGrid>
              <a:tr h="630924">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Sıra No</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Evrak Tarihi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Evrak Sayı</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İlçesi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Mahallesi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Olay Türü</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Olay Tarihi</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812074761"/>
                  </a:ext>
                </a:extLst>
              </a:tr>
              <a:tr h="283178">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1</a:t>
                      </a:r>
                      <a:endParaRPr lang="tr-TR" sz="12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12.03.2025</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12032363</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Merkez </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Çayağzı</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Yapısal Çökme</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tc>
                  <a:txBody>
                    <a:bodyPr/>
                    <a:lstStyle/>
                    <a:p>
                      <a:pPr algn="ctr" fontAlgn="b"/>
                      <a:r>
                        <a:rPr lang="tr-TR" sz="1200" u="none" strike="noStrike" dirty="0">
                          <a:effectLst/>
                          <a:latin typeface="Times New Roman" panose="02020603050405020304" pitchFamily="18" charset="0"/>
                          <a:cs typeface="Times New Roman" panose="02020603050405020304" pitchFamily="18" charset="0"/>
                        </a:rPr>
                        <a:t>12.03.2025</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7620" marR="7620" marT="7620" marB="0" anchor="b"/>
                </a:tc>
                <a:extLst>
                  <a:ext uri="{0D108BD9-81ED-4DB2-BD59-A6C34878D82A}">
                    <a16:rowId xmlns:a16="http://schemas.microsoft.com/office/drawing/2014/main" val="3305469491"/>
                  </a:ext>
                </a:extLst>
              </a:tr>
            </a:tbl>
          </a:graphicData>
        </a:graphic>
      </p:graphicFrame>
    </p:spTree>
    <p:extLst>
      <p:ext uri="{BB962C8B-B14F-4D97-AF65-F5344CB8AC3E}">
        <p14:creationId xmlns:p14="http://schemas.microsoft.com/office/powerpoint/2010/main" val="415509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graphicFrame>
        <p:nvGraphicFramePr>
          <p:cNvPr id="12" name="Tablo 11">
            <a:extLst>
              <a:ext uri="{FF2B5EF4-FFF2-40B4-BE49-F238E27FC236}">
                <a16:creationId xmlns:a16="http://schemas.microsoft.com/office/drawing/2014/main" id="{802AA039-DD03-473F-A67C-FFFAB62C35BF}"/>
              </a:ext>
            </a:extLst>
          </p:cNvPr>
          <p:cNvGraphicFramePr>
            <a:graphicFrameLocks noGrp="1"/>
          </p:cNvGraphicFramePr>
          <p:nvPr/>
        </p:nvGraphicFramePr>
        <p:xfrm>
          <a:off x="201636" y="2148032"/>
          <a:ext cx="10291718" cy="4791414"/>
        </p:xfrm>
        <a:graphic>
          <a:graphicData uri="http://schemas.openxmlformats.org/drawingml/2006/table">
            <a:tbl>
              <a:tblPr>
                <a:tableStyleId>{5C22544A-7EE6-4342-B048-85BDC9FD1C3A}</a:tableStyleId>
              </a:tblPr>
              <a:tblGrid>
                <a:gridCol w="1281743">
                  <a:extLst>
                    <a:ext uri="{9D8B030D-6E8A-4147-A177-3AD203B41FA5}">
                      <a16:colId xmlns:a16="http://schemas.microsoft.com/office/drawing/2014/main" val="2599623761"/>
                    </a:ext>
                  </a:extLst>
                </a:gridCol>
                <a:gridCol w="5277995">
                  <a:extLst>
                    <a:ext uri="{9D8B030D-6E8A-4147-A177-3AD203B41FA5}">
                      <a16:colId xmlns:a16="http://schemas.microsoft.com/office/drawing/2014/main" val="255222544"/>
                    </a:ext>
                  </a:extLst>
                </a:gridCol>
                <a:gridCol w="953544">
                  <a:extLst>
                    <a:ext uri="{9D8B030D-6E8A-4147-A177-3AD203B41FA5}">
                      <a16:colId xmlns:a16="http://schemas.microsoft.com/office/drawing/2014/main" val="1836464471"/>
                    </a:ext>
                  </a:extLst>
                </a:gridCol>
                <a:gridCol w="1092700">
                  <a:extLst>
                    <a:ext uri="{9D8B030D-6E8A-4147-A177-3AD203B41FA5}">
                      <a16:colId xmlns:a16="http://schemas.microsoft.com/office/drawing/2014/main" val="2564838084"/>
                    </a:ext>
                  </a:extLst>
                </a:gridCol>
                <a:gridCol w="1685736">
                  <a:extLst>
                    <a:ext uri="{9D8B030D-6E8A-4147-A177-3AD203B41FA5}">
                      <a16:colId xmlns:a16="http://schemas.microsoft.com/office/drawing/2014/main" val="2192203316"/>
                    </a:ext>
                  </a:extLst>
                </a:gridCol>
              </a:tblGrid>
              <a:tr h="622179">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EYLEM NO</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b"/>
                      <a:r>
                        <a:rPr lang="tr-TR" sz="1200" b="1" u="none" strike="noStrike" dirty="0">
                          <a:effectLst/>
                          <a:latin typeface="Times New Roman" panose="02020603050405020304" pitchFamily="18" charset="0"/>
                          <a:cs typeface="Times New Roman" panose="02020603050405020304" pitchFamily="18" charset="0"/>
                        </a:rPr>
                        <a:t>EYLEM</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DONEM</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AFET TÜRÜ</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SORUMLU KURUM</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1398290604"/>
                  </a:ext>
                </a:extLst>
              </a:tr>
              <a:tr h="1135226">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08-A1-H1-E3</a:t>
                      </a:r>
                      <a:endParaRPr lang="tr-TR" sz="1200" b="1"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Arhavi, Hopa ve Borçka ilçelerinde heyelan nedeniyle 7269 sayılı Kanun uyarınca AMB ilan edilen bölgelerde halen ikamet edildiği tespit edilen hasarlı ve riskli binaların tahliye edilmesi, yıkılması ve bu alanlarda yeni yerleşime izin verilmemesi</a:t>
                      </a:r>
                      <a:endParaRPr lang="tr-TR" sz="1200" b="0"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2022-2023</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Heyelan</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ARTVİN ÇEVRE, ŞEHİRCİLİK VE İKLİM DEĞİŞİKLİĞİ İL MÜDÜRLÜĞÜ</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3076850025"/>
                  </a:ext>
                </a:extLst>
              </a:tr>
              <a:tr h="909167">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08-A1-H1-E4</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Kaya düşmesi afeti nedeniyle 7269 sayılı Kanun uyarınca AMB ilan edilen bölgelerde halen ikamet edildiği tespit edilen hasarlı ve riskli binaların tahliye edilmesi, yıkılması ve bu alanlar dayeni yerleşime izin verilmemesi</a:t>
                      </a:r>
                      <a:endParaRPr lang="tr-TR" sz="1200" b="0"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2022-2023</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Kaya Düşmesi</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ARTVİN ÇEVRE, ŞEHİRCİLİK VE İKLİM DEĞİŞİKLİĞİ İL MÜDÜRLÜĞÜ</a:t>
                      </a:r>
                      <a:endParaRPr lang="tr-TR" sz="1200" b="1" i="0" u="none" strike="noStrike">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374330755"/>
                  </a:ext>
                </a:extLst>
              </a:tr>
              <a:tr h="1215675">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08-A1-H1-E31</a:t>
                      </a:r>
                      <a:endParaRPr lang="tr-TR" sz="1200" b="1"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Artvin İli ve ilçelere bağlı köy ve mahallelerde yerleşim alanları içerisinde bulunan okul, camı minareleri vb. toplu yerleşim alanlarını tehdit edebilecek noktaların belirlenmesi ve yıldırım düşme riskine karşı paratoner sistemlerinin yerleştirilmesi</a:t>
                      </a:r>
                      <a:endParaRPr lang="tr-TR" sz="1200" b="0"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2021-2024</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Yangın</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ARTVİN ÇEVRE, ŞEHİRCİLİK VE İKLİM DEĞİŞİKLİĞİ İL MÜDÜRLÜĞÜ</a:t>
                      </a:r>
                      <a:endParaRPr lang="tr-TR" sz="1200" b="1" i="0" u="none" strike="noStrike">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2957539091"/>
                  </a:ext>
                </a:extLst>
              </a:tr>
              <a:tr h="909167">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08-A4-H3-E1</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Doğal afet sigortalarının önemi konusunda vatandaşların bilinçlendirilmesi ve doğal afet sigorta sisteminin yaygınlaştırılması</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2022-2025</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Tüm Afetler</a:t>
                      </a:r>
                      <a:endParaRPr lang="tr-TR" sz="1200" b="0" i="0" u="none" strike="noStrike">
                        <a:effectLst/>
                        <a:latin typeface="Times New Roman" panose="02020603050405020304" pitchFamily="18" charset="0"/>
                        <a:cs typeface="Times New Roman" panose="02020603050405020304" pitchFamily="18" charset="0"/>
                      </a:endParaRPr>
                    </a:p>
                  </a:txBody>
                  <a:tcPr marL="3324" marR="3324" marT="3324" marB="0" anchor="ctr"/>
                </a:tc>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ARTVİN ÇEVRE, ŞEHİRCİLİK VE İKLİM DEĞİŞİKLİĞİ İL MÜDÜRLÜĞÜ</a:t>
                      </a:r>
                      <a:endParaRPr lang="tr-TR" sz="1200" b="1" i="0" u="none" strike="noStrike" dirty="0">
                        <a:effectLst/>
                        <a:latin typeface="Times New Roman" panose="02020603050405020304" pitchFamily="18" charset="0"/>
                        <a:cs typeface="Times New Roman" panose="02020603050405020304" pitchFamily="18" charset="0"/>
                      </a:endParaRPr>
                    </a:p>
                  </a:txBody>
                  <a:tcPr marL="3324" marR="3324" marT="3324" marB="0" anchor="ctr"/>
                </a:tc>
                <a:extLst>
                  <a:ext uri="{0D108BD9-81ED-4DB2-BD59-A6C34878D82A}">
                    <a16:rowId xmlns:a16="http://schemas.microsoft.com/office/drawing/2014/main" val="1021595086"/>
                  </a:ext>
                </a:extLst>
              </a:tr>
            </a:tbl>
          </a:graphicData>
        </a:graphic>
      </p:graphicFrame>
      <p:sp>
        <p:nvSpPr>
          <p:cNvPr id="14" name="Rectangle 2">
            <a:extLst>
              <a:ext uri="{FF2B5EF4-FFF2-40B4-BE49-F238E27FC236}">
                <a16:creationId xmlns:a16="http://schemas.microsoft.com/office/drawing/2014/main" id="{650992E9-F3CB-4C28-BEEB-7CB7286571E2}"/>
              </a:ext>
            </a:extLst>
          </p:cNvPr>
          <p:cNvSpPr txBox="1">
            <a:spLocks noChangeArrowheads="1"/>
          </p:cNvSpPr>
          <p:nvPr/>
        </p:nvSpPr>
        <p:spPr>
          <a:xfrm>
            <a:off x="590289" y="569146"/>
            <a:ext cx="4082642" cy="4318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endParaRPr lang="tr-TR" altLang="tr-TR" sz="1600" b="1" kern="0" dirty="0">
              <a:solidFill>
                <a:srgbClr val="0000FF"/>
              </a:solidFill>
              <a:cs typeface="Times New Roman" panose="02020603050405020304" pitchFamily="18" charset="0"/>
            </a:endParaRPr>
          </a:p>
        </p:txBody>
      </p:sp>
      <p:sp>
        <p:nvSpPr>
          <p:cNvPr id="15" name="Rectangle 2">
            <a:extLst>
              <a:ext uri="{FF2B5EF4-FFF2-40B4-BE49-F238E27FC236}">
                <a16:creationId xmlns:a16="http://schemas.microsoft.com/office/drawing/2014/main" id="{8CE9295B-E25C-43A3-A1EB-5BFDF5DC527A}"/>
              </a:ext>
            </a:extLst>
          </p:cNvPr>
          <p:cNvSpPr txBox="1">
            <a:spLocks noChangeArrowheads="1"/>
          </p:cNvSpPr>
          <p:nvPr/>
        </p:nvSpPr>
        <p:spPr>
          <a:xfrm>
            <a:off x="306411" y="1695263"/>
            <a:ext cx="6024052"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400" b="1" kern="0" dirty="0">
                <a:solidFill>
                  <a:schemeClr val="tx1"/>
                </a:solidFill>
                <a:latin typeface="Times New Roman" panose="02020603050405020304" pitchFamily="18" charset="0"/>
                <a:cs typeface="Times New Roman" panose="02020603050405020304" pitchFamily="18" charset="0"/>
              </a:rPr>
              <a:t>İRAP – İL RİSK AZALTMA PLANI: SORUMLU OLUNAN EYLEMLER</a:t>
            </a:r>
          </a:p>
        </p:txBody>
      </p:sp>
    </p:spTree>
    <p:extLst>
      <p:ext uri="{BB962C8B-B14F-4D97-AF65-F5344CB8AC3E}">
        <p14:creationId xmlns:p14="http://schemas.microsoft.com/office/powerpoint/2010/main" val="2693501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graphicFrame>
        <p:nvGraphicFramePr>
          <p:cNvPr id="10" name="Tablo 9">
            <a:extLst>
              <a:ext uri="{FF2B5EF4-FFF2-40B4-BE49-F238E27FC236}">
                <a16:creationId xmlns:a16="http://schemas.microsoft.com/office/drawing/2014/main" id="{12FC7AB6-04FF-42C9-A192-66FC8B0F6954}"/>
              </a:ext>
            </a:extLst>
          </p:cNvPr>
          <p:cNvGraphicFramePr>
            <a:graphicFrameLocks noGrp="1"/>
          </p:cNvGraphicFramePr>
          <p:nvPr/>
        </p:nvGraphicFramePr>
        <p:xfrm>
          <a:off x="201636" y="2044947"/>
          <a:ext cx="10291716" cy="4894499"/>
        </p:xfrm>
        <a:graphic>
          <a:graphicData uri="http://schemas.openxmlformats.org/drawingml/2006/table">
            <a:tbl>
              <a:tblPr>
                <a:tableStyleId>{5C22544A-7EE6-4342-B048-85BDC9FD1C3A}</a:tableStyleId>
              </a:tblPr>
              <a:tblGrid>
                <a:gridCol w="1495663">
                  <a:extLst>
                    <a:ext uri="{9D8B030D-6E8A-4147-A177-3AD203B41FA5}">
                      <a16:colId xmlns:a16="http://schemas.microsoft.com/office/drawing/2014/main" val="3375103741"/>
                    </a:ext>
                  </a:extLst>
                </a:gridCol>
                <a:gridCol w="4646404">
                  <a:extLst>
                    <a:ext uri="{9D8B030D-6E8A-4147-A177-3AD203B41FA5}">
                      <a16:colId xmlns:a16="http://schemas.microsoft.com/office/drawing/2014/main" val="2437571211"/>
                    </a:ext>
                  </a:extLst>
                </a:gridCol>
                <a:gridCol w="1101649">
                  <a:extLst>
                    <a:ext uri="{9D8B030D-6E8A-4147-A177-3AD203B41FA5}">
                      <a16:colId xmlns:a16="http://schemas.microsoft.com/office/drawing/2014/main" val="2876838335"/>
                    </a:ext>
                  </a:extLst>
                </a:gridCol>
                <a:gridCol w="1297833">
                  <a:extLst>
                    <a:ext uri="{9D8B030D-6E8A-4147-A177-3AD203B41FA5}">
                      <a16:colId xmlns:a16="http://schemas.microsoft.com/office/drawing/2014/main" val="1620771919"/>
                    </a:ext>
                  </a:extLst>
                </a:gridCol>
                <a:gridCol w="1750167">
                  <a:extLst>
                    <a:ext uri="{9D8B030D-6E8A-4147-A177-3AD203B41FA5}">
                      <a16:colId xmlns:a16="http://schemas.microsoft.com/office/drawing/2014/main" val="2291482336"/>
                    </a:ext>
                  </a:extLst>
                </a:gridCol>
              </a:tblGrid>
              <a:tr h="782202">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EYLEM NO</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b"/>
                      <a:r>
                        <a:rPr lang="tr-TR" sz="1200" b="1" u="none" strike="noStrike" dirty="0">
                          <a:effectLst/>
                          <a:latin typeface="Times New Roman" panose="02020603050405020304" pitchFamily="18" charset="0"/>
                          <a:cs typeface="Times New Roman" panose="02020603050405020304" pitchFamily="18" charset="0"/>
                        </a:rPr>
                        <a:t>EYLEM</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DONEM</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AFET TÜRÜ</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ctr" fontAlgn="b"/>
                      <a:r>
                        <a:rPr lang="tr-TR" sz="1200" b="1" u="none" strike="noStrike" dirty="0">
                          <a:effectLst/>
                          <a:latin typeface="Times New Roman" panose="02020603050405020304" pitchFamily="18" charset="0"/>
                          <a:cs typeface="Times New Roman" panose="02020603050405020304" pitchFamily="18" charset="0"/>
                        </a:rPr>
                        <a:t>SORUMLU KURUM</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251903952"/>
                  </a:ext>
                </a:extLst>
              </a:tr>
              <a:tr h="435137">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08-A1-H1-E17</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Sel riski dikkate alınarak projelendirilmiş çok katlı otopark yapılması</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2021-2024</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Taşkın/Sel</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ARHAVİ BELEDİYE BAŞKANLIĞI</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221107998"/>
                  </a:ext>
                </a:extLst>
              </a:tr>
              <a:tr h="612894">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08-A1-H2-E5</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Yeni yapılan konutlarda binanın zemin katlarının konut olarak kullanılmaması</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2021-2025</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Taşkın/Sel</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ARHAVİ BELEDİYE BAŞKANLIĞI</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3197773346"/>
                  </a:ext>
                </a:extLst>
              </a:tr>
              <a:tr h="428031">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08-A1-H2-E6</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Yeni yapılan konutlarda binanın zemin katlarının konut olarak kullanılmaması</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2021-2025</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Taşkın/Sel</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HOPA BELEDİYE BAŞKANLIĞI</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08094386"/>
                  </a:ext>
                </a:extLst>
              </a:tr>
              <a:tr h="1054418">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08-A1-H2-E12</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Kırsal yerleşim yerlerinde yangın afetine sebep olabilecek evsel atıkların belirli alanlarda biriktirilmek üzere çöp konteynerlerinin yerleştirilmesi ve atıkların düzenli olarak atılması</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2021-2024</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Yangın</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a:effectLst/>
                          <a:latin typeface="Times New Roman" panose="02020603050405020304" pitchFamily="18" charset="0"/>
                          <a:cs typeface="Times New Roman" panose="02020603050405020304" pitchFamily="18" charset="0"/>
                        </a:rPr>
                        <a:t>ARTVİN İL ÖZEL İDARESİ</a:t>
                      </a:r>
                      <a:endParaRPr lang="tr-TR" sz="1200" b="1" i="0" u="none" strike="noStrike">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1679796960"/>
                  </a:ext>
                </a:extLst>
              </a:tr>
              <a:tr h="1581817">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08-A1-H5-E10</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Hopa, Arhavi ve Kemalpaşa ilçeleri başta olmak üzere il genelindeki tüm ilçelere bağlı köylerde , köy yerleşik alanlarındaki binaların yapı stoku bilgilerinin ve yapı envanterinin CBS ortamında düzenlenmesi ve İl Afet ve Acil Durum Müdürlüğü ile paylaşılması</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a:effectLst/>
                          <a:latin typeface="Times New Roman" panose="02020603050405020304" pitchFamily="18" charset="0"/>
                          <a:cs typeface="Times New Roman" panose="02020603050405020304" pitchFamily="18" charset="0"/>
                        </a:rPr>
                        <a:t>2022-2025</a:t>
                      </a:r>
                      <a:endParaRPr lang="tr-TR" sz="1200" b="0" i="0" u="none" strike="noStrike">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u="none" strike="noStrike" dirty="0">
                          <a:effectLst/>
                          <a:latin typeface="Times New Roman" panose="02020603050405020304" pitchFamily="18" charset="0"/>
                          <a:cs typeface="Times New Roman" panose="02020603050405020304" pitchFamily="18" charset="0"/>
                        </a:rPr>
                        <a:t>Tüm Afetler</a:t>
                      </a:r>
                      <a:endParaRPr lang="tr-TR" sz="1200" b="0" i="0" u="none" strike="noStrike" dirty="0">
                        <a:effectLst/>
                        <a:latin typeface="Times New Roman" panose="02020603050405020304" pitchFamily="18" charset="0"/>
                        <a:cs typeface="Times New Roman" panose="02020603050405020304" pitchFamily="18" charset="0"/>
                      </a:endParaRPr>
                    </a:p>
                  </a:txBody>
                  <a:tcPr marL="7620" marR="7620" marT="7620" marB="0" anchor="ctr"/>
                </a:tc>
                <a:tc>
                  <a:txBody>
                    <a:bodyPr/>
                    <a:lstStyle/>
                    <a:p>
                      <a:pPr algn="l" fontAlgn="ctr"/>
                      <a:r>
                        <a:rPr lang="tr-TR" sz="1200" b="1" u="none" strike="noStrike" dirty="0">
                          <a:effectLst/>
                          <a:latin typeface="Times New Roman" panose="02020603050405020304" pitchFamily="18" charset="0"/>
                          <a:cs typeface="Times New Roman" panose="02020603050405020304" pitchFamily="18" charset="0"/>
                        </a:rPr>
                        <a:t>ARTVİN İL ÖZEL İDARESİ</a:t>
                      </a:r>
                      <a:endParaRPr lang="tr-TR" sz="1200" b="1" i="0" u="none" strike="noStrike" dirty="0">
                        <a:effectLst/>
                        <a:latin typeface="Times New Roman" panose="02020603050405020304" pitchFamily="18" charset="0"/>
                        <a:cs typeface="Times New Roman" panose="02020603050405020304" pitchFamily="18" charset="0"/>
                      </a:endParaRPr>
                    </a:p>
                  </a:txBody>
                  <a:tcPr marL="7620" marR="7620" marT="7620" marB="0" anchor="ctr"/>
                </a:tc>
                <a:extLst>
                  <a:ext uri="{0D108BD9-81ED-4DB2-BD59-A6C34878D82A}">
                    <a16:rowId xmlns:a16="http://schemas.microsoft.com/office/drawing/2014/main" val="2827099579"/>
                  </a:ext>
                </a:extLst>
              </a:tr>
            </a:tbl>
          </a:graphicData>
        </a:graphic>
      </p:graphicFrame>
      <p:sp>
        <p:nvSpPr>
          <p:cNvPr id="12" name="Rectangle 2">
            <a:extLst>
              <a:ext uri="{FF2B5EF4-FFF2-40B4-BE49-F238E27FC236}">
                <a16:creationId xmlns:a16="http://schemas.microsoft.com/office/drawing/2014/main" id="{0A889084-47A2-4560-BB6F-36521409129E}"/>
              </a:ext>
            </a:extLst>
          </p:cNvPr>
          <p:cNvSpPr txBox="1">
            <a:spLocks noChangeArrowheads="1"/>
          </p:cNvSpPr>
          <p:nvPr/>
        </p:nvSpPr>
        <p:spPr>
          <a:xfrm>
            <a:off x="306411" y="1695263"/>
            <a:ext cx="6024052"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400" b="1" kern="0" dirty="0">
                <a:solidFill>
                  <a:schemeClr val="tx1"/>
                </a:solidFill>
                <a:latin typeface="Times New Roman" panose="02020603050405020304" pitchFamily="18" charset="0"/>
                <a:cs typeface="Times New Roman" panose="02020603050405020304" pitchFamily="18" charset="0"/>
              </a:rPr>
              <a:t>İRAP – İL RİSK AZALTMA PLANI: DESTEK OLUNAN EYLEMLER</a:t>
            </a:r>
          </a:p>
        </p:txBody>
      </p:sp>
    </p:spTree>
    <p:extLst>
      <p:ext uri="{BB962C8B-B14F-4D97-AF65-F5344CB8AC3E}">
        <p14:creationId xmlns:p14="http://schemas.microsoft.com/office/powerpoint/2010/main" val="3505648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pic>
        <p:nvPicPr>
          <p:cNvPr id="10" name="Picture 3">
            <a:extLst>
              <a:ext uri="{FF2B5EF4-FFF2-40B4-BE49-F238E27FC236}">
                <a16:creationId xmlns:a16="http://schemas.microsoft.com/office/drawing/2014/main" id="{554A1655-87DB-41BD-984E-0BA980519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36" y="1763378"/>
            <a:ext cx="3537183" cy="21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BC97BA5D-3CD8-4771-AA1A-37F7B57F7B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3216" y="4181017"/>
            <a:ext cx="4110138" cy="2741431"/>
          </a:xfrm>
          <a:prstGeom prst="rect">
            <a:avLst/>
          </a:prstGeom>
        </p:spPr>
      </p:pic>
      <p:pic>
        <p:nvPicPr>
          <p:cNvPr id="11" name="Resim 10">
            <a:extLst>
              <a:ext uri="{FF2B5EF4-FFF2-40B4-BE49-F238E27FC236}">
                <a16:creationId xmlns:a16="http://schemas.microsoft.com/office/drawing/2014/main" id="{38E27331-E918-4692-9E62-167E91C4D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7243" y="1763378"/>
            <a:ext cx="3832466" cy="2108325"/>
          </a:xfrm>
          <a:prstGeom prst="rect">
            <a:avLst/>
          </a:prstGeom>
        </p:spPr>
      </p:pic>
      <p:pic>
        <p:nvPicPr>
          <p:cNvPr id="13" name="Resim 12">
            <a:extLst>
              <a:ext uri="{FF2B5EF4-FFF2-40B4-BE49-F238E27FC236}">
                <a16:creationId xmlns:a16="http://schemas.microsoft.com/office/drawing/2014/main" id="{53D293FF-5D9E-449E-AE39-A92C935FA8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36" y="4006705"/>
            <a:ext cx="5635356" cy="2915743"/>
          </a:xfrm>
          <a:prstGeom prst="rect">
            <a:avLst/>
          </a:prstGeom>
        </p:spPr>
      </p:pic>
      <p:pic>
        <p:nvPicPr>
          <p:cNvPr id="17" name="Resim 16">
            <a:extLst>
              <a:ext uri="{FF2B5EF4-FFF2-40B4-BE49-F238E27FC236}">
                <a16:creationId xmlns:a16="http://schemas.microsoft.com/office/drawing/2014/main" id="{3BFF7F7B-88F3-40DC-9B40-524C3B7D6D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6511" y="1784237"/>
            <a:ext cx="2576842" cy="2087465"/>
          </a:xfrm>
          <a:prstGeom prst="rect">
            <a:avLst/>
          </a:prstGeom>
        </p:spPr>
      </p:pic>
    </p:spTree>
    <p:extLst>
      <p:ext uri="{BB962C8B-B14F-4D97-AF65-F5344CB8AC3E}">
        <p14:creationId xmlns:p14="http://schemas.microsoft.com/office/powerpoint/2010/main" val="3659469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graphicFrame>
        <p:nvGraphicFramePr>
          <p:cNvPr id="10" name="Table 1">
            <a:extLst>
              <a:ext uri="{FF2B5EF4-FFF2-40B4-BE49-F238E27FC236}">
                <a16:creationId xmlns:a16="http://schemas.microsoft.com/office/drawing/2014/main" id="{46329ED2-02F1-4A67-8235-32D33D490910}"/>
              </a:ext>
            </a:extLst>
          </p:cNvPr>
          <p:cNvGraphicFramePr/>
          <p:nvPr>
            <p:extLst>
              <p:ext uri="{D42A27DB-BD31-4B8C-83A1-F6EECF244321}">
                <p14:modId xmlns:p14="http://schemas.microsoft.com/office/powerpoint/2010/main" val="2415203163"/>
              </p:ext>
            </p:extLst>
          </p:nvPr>
        </p:nvGraphicFramePr>
        <p:xfrm>
          <a:off x="201636" y="1661747"/>
          <a:ext cx="10291716" cy="5265250"/>
        </p:xfrm>
        <a:graphic>
          <a:graphicData uri="http://schemas.openxmlformats.org/drawingml/2006/table">
            <a:tbl>
              <a:tblPr/>
              <a:tblGrid>
                <a:gridCol w="2154702">
                  <a:extLst>
                    <a:ext uri="{9D8B030D-6E8A-4147-A177-3AD203B41FA5}">
                      <a16:colId xmlns:a16="http://schemas.microsoft.com/office/drawing/2014/main" val="20000"/>
                    </a:ext>
                  </a:extLst>
                </a:gridCol>
                <a:gridCol w="1002324">
                  <a:extLst>
                    <a:ext uri="{9D8B030D-6E8A-4147-A177-3AD203B41FA5}">
                      <a16:colId xmlns:a16="http://schemas.microsoft.com/office/drawing/2014/main" val="20001"/>
                    </a:ext>
                  </a:extLst>
                </a:gridCol>
                <a:gridCol w="1090246">
                  <a:extLst>
                    <a:ext uri="{9D8B030D-6E8A-4147-A177-3AD203B41FA5}">
                      <a16:colId xmlns:a16="http://schemas.microsoft.com/office/drawing/2014/main" val="20002"/>
                    </a:ext>
                  </a:extLst>
                </a:gridCol>
                <a:gridCol w="1055077">
                  <a:extLst>
                    <a:ext uri="{9D8B030D-6E8A-4147-A177-3AD203B41FA5}">
                      <a16:colId xmlns:a16="http://schemas.microsoft.com/office/drawing/2014/main" val="20003"/>
                    </a:ext>
                  </a:extLst>
                </a:gridCol>
                <a:gridCol w="1318846">
                  <a:extLst>
                    <a:ext uri="{9D8B030D-6E8A-4147-A177-3AD203B41FA5}">
                      <a16:colId xmlns:a16="http://schemas.microsoft.com/office/drawing/2014/main" val="20004"/>
                    </a:ext>
                  </a:extLst>
                </a:gridCol>
                <a:gridCol w="1318846">
                  <a:extLst>
                    <a:ext uri="{9D8B030D-6E8A-4147-A177-3AD203B41FA5}">
                      <a16:colId xmlns:a16="http://schemas.microsoft.com/office/drawing/2014/main" val="20005"/>
                    </a:ext>
                  </a:extLst>
                </a:gridCol>
                <a:gridCol w="1284230">
                  <a:extLst>
                    <a:ext uri="{9D8B030D-6E8A-4147-A177-3AD203B41FA5}">
                      <a16:colId xmlns:a16="http://schemas.microsoft.com/office/drawing/2014/main" val="20006"/>
                    </a:ext>
                  </a:extLst>
                </a:gridCol>
                <a:gridCol w="1067445">
                  <a:extLst>
                    <a:ext uri="{9D8B030D-6E8A-4147-A177-3AD203B41FA5}">
                      <a16:colId xmlns:a16="http://schemas.microsoft.com/office/drawing/2014/main" val="20007"/>
                    </a:ext>
                  </a:extLst>
                </a:gridCol>
              </a:tblGrid>
              <a:tr h="847409">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PROJE TÜRÜ</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ÇED SÜRECİ DEVAM EDEN</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ÇED GEREKLİ DEĞİLDİR</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ÇED OLUMLU</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ÇED GEREKLİDİR (Son 1 Yıl)</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KAPSAMDIŞI</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100" b="1" strike="noStrike" kern="1200" spc="-1" dirty="0">
                          <a:solidFill>
                            <a:schemeClr val="tx1"/>
                          </a:solidFill>
                          <a:latin typeface="Times New Roman" panose="02020603050405020304" pitchFamily="18" charset="0"/>
                          <a:ea typeface="+mn-ea"/>
                          <a:cs typeface="Times New Roman" panose="02020603050405020304" pitchFamily="18" charset="0"/>
                        </a:rPr>
                        <a:t>İPTAL İADE EDİLEN/ VAZGEÇİLEN</a:t>
                      </a:r>
                      <a:endParaRPr lang="tr-TR" sz="11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100" b="1" strike="noStrike" spc="-1">
                          <a:solidFill>
                            <a:schemeClr val="tx1"/>
                          </a:solidFill>
                          <a:latin typeface="Times New Roman" panose="02020603050405020304" pitchFamily="18" charset="0"/>
                          <a:cs typeface="Times New Roman" panose="02020603050405020304" pitchFamily="18" charset="0"/>
                        </a:rPr>
                        <a:t>TOPLAM</a:t>
                      </a:r>
                      <a:endParaRPr lang="tr-TR" sz="11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13727">
                <a:tc>
                  <a:txBody>
                    <a:bodyPr/>
                    <a:lstStyle/>
                    <a:p>
                      <a:pPr>
                        <a:lnSpc>
                          <a:spcPct val="115000"/>
                        </a:lnSpc>
                      </a:pPr>
                      <a:r>
                        <a:rPr lang="tr-TR" sz="1100" b="1" strike="noStrike" spc="-1">
                          <a:solidFill>
                            <a:schemeClr val="tx1"/>
                          </a:solidFill>
                          <a:latin typeface="Times New Roman" panose="02020603050405020304" pitchFamily="18" charset="0"/>
                          <a:cs typeface="Times New Roman" panose="02020603050405020304" pitchFamily="18" charset="0"/>
                        </a:rPr>
                        <a:t>BARAJ </a:t>
                      </a:r>
                      <a:endParaRPr lang="tr-TR" sz="11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ea typeface="Calibri"/>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4</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4</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endParaRPr lang="tr-TR" sz="130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9</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13727">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NEHİR TİPİ HES</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3</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18</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45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ea typeface="Calibri"/>
                          <a:cs typeface="Times New Roman" panose="02020603050405020304" pitchFamily="18" charset="0"/>
                        </a:rPr>
                        <a:t>3</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27</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ea typeface="Calibri"/>
                          <a:cs typeface="Times New Roman" panose="02020603050405020304" pitchFamily="18" charset="0"/>
                        </a:rPr>
                        <a:t>96</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r h="564952">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tr-TR" sz="1100" b="1" strike="noStrike" kern="1200" spc="-1" dirty="0">
                          <a:solidFill>
                            <a:schemeClr val="tx1"/>
                          </a:solidFill>
                          <a:latin typeface="Times New Roman" panose="02020603050405020304" pitchFamily="18" charset="0"/>
                          <a:ea typeface="+mn-ea"/>
                          <a:cs typeface="Times New Roman" panose="02020603050405020304" pitchFamily="18" charset="0"/>
                        </a:rPr>
                        <a:t>RÜZGAR ENERJİ SANTRALİ</a:t>
                      </a:r>
                      <a:endParaRPr lang="tr-TR" sz="11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55791" marR="55791" marT="45723" marB="45723">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2</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spcAft>
                          <a:spcPts val="1001"/>
                        </a:spcAft>
                      </a:pPr>
                      <a:r>
                        <a:rPr lang="tr-TR" sz="1300" b="1" strike="noStrike" spc="-1" dirty="0">
                          <a:solidFill>
                            <a:schemeClr val="tx1"/>
                          </a:solidFill>
                          <a:latin typeface="Times New Roman" panose="02020603050405020304" pitchFamily="18" charset="0"/>
                          <a:cs typeface="Times New Roman" panose="02020603050405020304" pitchFamily="18" charset="0"/>
                        </a:rPr>
                        <a:t>2</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3029668351"/>
                  </a:ext>
                </a:extLst>
              </a:tr>
              <a:tr h="313727">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GÜNEŞ ENERJİ SANTRALİ</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4</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3"/>
                  </a:ext>
                </a:extLst>
              </a:tr>
              <a:tr h="346694">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ENERJİ İLETİM HATTI</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6</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16</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4</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27</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544874">
                <a:tc>
                  <a:txBody>
                    <a:bodyPr/>
                    <a:lstStyle/>
                    <a:p>
                      <a:pPr>
                        <a:lnSpc>
                          <a:spcPct val="115000"/>
                        </a:lnSpc>
                      </a:pPr>
                      <a:r>
                        <a:rPr lang="tr-TR" sz="1100" b="1" strike="noStrike" spc="-1">
                          <a:solidFill>
                            <a:schemeClr val="tx1"/>
                          </a:solidFill>
                          <a:latin typeface="Times New Roman" panose="02020603050405020304" pitchFamily="18" charset="0"/>
                          <a:cs typeface="Times New Roman" panose="02020603050405020304" pitchFamily="18" charset="0"/>
                        </a:rPr>
                        <a:t>KÖMÜR ELE.-DEP.-PAK. TESİSİ</a:t>
                      </a:r>
                      <a:endParaRPr lang="tr-TR" sz="11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ea typeface="Calibri"/>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1</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3</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19</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1010070">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KUM ÇAKIL OCAĞI</a:t>
                      </a:r>
                    </a:p>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(KIRMA ELEME VE HAZIR BETON OLANLAR DAHİL)</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57</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a:solidFill>
                            <a:schemeClr val="tx1"/>
                          </a:solidFill>
                          <a:latin typeface="Times New Roman" panose="02020603050405020304" pitchFamily="18" charset="0"/>
                          <a:cs typeface="Times New Roman" panose="02020603050405020304" pitchFamily="18" charset="0"/>
                        </a:rPr>
                        <a:t>3</a:t>
                      </a:r>
                      <a:endParaRPr lang="tr-TR" sz="1300" b="0" strike="noStrike" spc="-1">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65</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1010070">
                <a:tc>
                  <a:txBody>
                    <a:bodyPr/>
                    <a:lstStyle/>
                    <a:p>
                      <a:pPr>
                        <a:lnSpc>
                          <a:spcPct val="115000"/>
                        </a:lnSpc>
                      </a:pPr>
                      <a:r>
                        <a:rPr lang="tr-TR" sz="1100" b="1" strike="noStrike" spc="-1" dirty="0">
                          <a:solidFill>
                            <a:schemeClr val="tx1"/>
                          </a:solidFill>
                          <a:latin typeface="Times New Roman" panose="02020603050405020304" pitchFamily="18" charset="0"/>
                          <a:cs typeface="Times New Roman" panose="02020603050405020304" pitchFamily="18" charset="0"/>
                        </a:rPr>
                        <a:t>MADEN OCAĞI (KIRMA ELEME</a:t>
                      </a:r>
                      <a:r>
                        <a:rPr lang="tr-TR" sz="1100" b="1" strike="noStrike" spc="-1" baseline="0" dirty="0">
                          <a:solidFill>
                            <a:schemeClr val="tx1"/>
                          </a:solidFill>
                          <a:latin typeface="Times New Roman" panose="02020603050405020304" pitchFamily="18" charset="0"/>
                          <a:cs typeface="Times New Roman" panose="02020603050405020304" pitchFamily="18" charset="0"/>
                        </a:rPr>
                        <a:t> </a:t>
                      </a:r>
                      <a:r>
                        <a:rPr lang="tr-TR" sz="1100" b="1" strike="noStrike" spc="-1" dirty="0">
                          <a:solidFill>
                            <a:schemeClr val="tx1"/>
                          </a:solidFill>
                          <a:latin typeface="Times New Roman" panose="02020603050405020304" pitchFamily="18" charset="0"/>
                          <a:cs typeface="Times New Roman" panose="02020603050405020304" pitchFamily="18" charset="0"/>
                        </a:rPr>
                        <a:t>VE HAZIR BETON OLANLAR DAHİL)</a:t>
                      </a:r>
                      <a:endParaRPr lang="tr-TR" sz="11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2</a:t>
                      </a: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82</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10</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33</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pPr>
                      <a:r>
                        <a:rPr lang="tr-TR" sz="1300" b="1" strike="noStrike" spc="-1" dirty="0">
                          <a:solidFill>
                            <a:schemeClr val="tx1"/>
                          </a:solidFill>
                          <a:latin typeface="Times New Roman" panose="02020603050405020304" pitchFamily="18" charset="0"/>
                          <a:cs typeface="Times New Roman" panose="02020603050405020304" pitchFamily="18" charset="0"/>
                        </a:rPr>
                        <a:t>127</a:t>
                      </a:r>
                      <a:endParaRPr lang="tr-TR" sz="1300" b="0" strike="noStrike" spc="-1" dirty="0">
                        <a:solidFill>
                          <a:schemeClr val="tx1"/>
                        </a:solidFill>
                        <a:latin typeface="Times New Roman" panose="02020603050405020304" pitchFamily="18" charset="0"/>
                        <a:cs typeface="Times New Roman" panose="02020603050405020304" pitchFamily="18" charset="0"/>
                      </a:endParaRPr>
                    </a:p>
                  </a:txBody>
                  <a:tcPr marL="55791" marR="55791" marT="45723" marB="45723">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7888694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graphicFrame>
        <p:nvGraphicFramePr>
          <p:cNvPr id="11" name="Table 1">
            <a:extLst>
              <a:ext uri="{FF2B5EF4-FFF2-40B4-BE49-F238E27FC236}">
                <a16:creationId xmlns:a16="http://schemas.microsoft.com/office/drawing/2014/main" id="{614977B0-D68F-4E14-8821-FE02A63646DE}"/>
              </a:ext>
            </a:extLst>
          </p:cNvPr>
          <p:cNvGraphicFramePr/>
          <p:nvPr>
            <p:extLst>
              <p:ext uri="{D42A27DB-BD31-4B8C-83A1-F6EECF244321}">
                <p14:modId xmlns:p14="http://schemas.microsoft.com/office/powerpoint/2010/main" val="2373885445"/>
              </p:ext>
            </p:extLst>
          </p:nvPr>
        </p:nvGraphicFramePr>
        <p:xfrm>
          <a:off x="737937" y="1867917"/>
          <a:ext cx="8999619" cy="4784614"/>
        </p:xfrm>
        <a:graphic>
          <a:graphicData uri="http://schemas.openxmlformats.org/drawingml/2006/table">
            <a:tbl>
              <a:tblPr/>
              <a:tblGrid>
                <a:gridCol w="1340982">
                  <a:extLst>
                    <a:ext uri="{9D8B030D-6E8A-4147-A177-3AD203B41FA5}">
                      <a16:colId xmlns:a16="http://schemas.microsoft.com/office/drawing/2014/main" val="20000"/>
                    </a:ext>
                  </a:extLst>
                </a:gridCol>
                <a:gridCol w="989105">
                  <a:extLst>
                    <a:ext uri="{9D8B030D-6E8A-4147-A177-3AD203B41FA5}">
                      <a16:colId xmlns:a16="http://schemas.microsoft.com/office/drawing/2014/main" val="20001"/>
                    </a:ext>
                  </a:extLst>
                </a:gridCol>
                <a:gridCol w="1006409">
                  <a:extLst>
                    <a:ext uri="{9D8B030D-6E8A-4147-A177-3AD203B41FA5}">
                      <a16:colId xmlns:a16="http://schemas.microsoft.com/office/drawing/2014/main" val="20002"/>
                    </a:ext>
                  </a:extLst>
                </a:gridCol>
                <a:gridCol w="970644">
                  <a:extLst>
                    <a:ext uri="{9D8B030D-6E8A-4147-A177-3AD203B41FA5}">
                      <a16:colId xmlns:a16="http://schemas.microsoft.com/office/drawing/2014/main" val="20003"/>
                    </a:ext>
                  </a:extLst>
                </a:gridCol>
                <a:gridCol w="1202155">
                  <a:extLst>
                    <a:ext uri="{9D8B030D-6E8A-4147-A177-3AD203B41FA5}">
                      <a16:colId xmlns:a16="http://schemas.microsoft.com/office/drawing/2014/main" val="20004"/>
                    </a:ext>
                  </a:extLst>
                </a:gridCol>
                <a:gridCol w="1272915">
                  <a:extLst>
                    <a:ext uri="{9D8B030D-6E8A-4147-A177-3AD203B41FA5}">
                      <a16:colId xmlns:a16="http://schemas.microsoft.com/office/drawing/2014/main" val="20005"/>
                    </a:ext>
                  </a:extLst>
                </a:gridCol>
                <a:gridCol w="1270223">
                  <a:extLst>
                    <a:ext uri="{9D8B030D-6E8A-4147-A177-3AD203B41FA5}">
                      <a16:colId xmlns:a16="http://schemas.microsoft.com/office/drawing/2014/main" val="20006"/>
                    </a:ext>
                  </a:extLst>
                </a:gridCol>
                <a:gridCol w="947186">
                  <a:extLst>
                    <a:ext uri="{9D8B030D-6E8A-4147-A177-3AD203B41FA5}">
                      <a16:colId xmlns:a16="http://schemas.microsoft.com/office/drawing/2014/main" val="20007"/>
                    </a:ext>
                  </a:extLst>
                </a:gridCol>
              </a:tblGrid>
              <a:tr h="893059">
                <a:tc>
                  <a:txBody>
                    <a:bodyPr/>
                    <a:lstStyle/>
                    <a:p>
                      <a:pPr>
                        <a:lnSpc>
                          <a:spcPct val="115000"/>
                        </a:lnSpc>
                        <a:spcAft>
                          <a:spcPts val="1001"/>
                        </a:spcAft>
                      </a:pPr>
                      <a:r>
                        <a:rPr lang="tr-TR" sz="1000" b="1" strike="noStrike" spc="-1">
                          <a:solidFill>
                            <a:schemeClr val="tx1"/>
                          </a:solidFill>
                          <a:latin typeface="+mj-lt"/>
                        </a:rPr>
                        <a:t>PROJE TÜRÜ</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ÇED SÜRECİ DEVAM EDEN</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ÇED GEREKLİ DEĞİLDİR</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dirty="0">
                          <a:solidFill>
                            <a:schemeClr val="tx1"/>
                          </a:solidFill>
                          <a:latin typeface="+mj-lt"/>
                        </a:rPr>
                        <a:t>ÇED OLUMLU</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pPr>
                      <a:r>
                        <a:rPr lang="tr-TR" sz="1000" b="1" strike="noStrike" spc="-1" dirty="0">
                          <a:solidFill>
                            <a:schemeClr val="tx1"/>
                          </a:solidFill>
                          <a:latin typeface="+mj-lt"/>
                        </a:rPr>
                        <a:t>ÇED GEREKLİDİR</a:t>
                      </a:r>
                      <a:endParaRPr lang="tr-TR" sz="1000" b="0" strike="noStrike" spc="-1" dirty="0">
                        <a:solidFill>
                          <a:schemeClr val="tx1"/>
                        </a:solidFill>
                        <a:latin typeface="+mj-lt"/>
                      </a:endParaRPr>
                    </a:p>
                    <a:p>
                      <a:pPr>
                        <a:lnSpc>
                          <a:spcPct val="115000"/>
                        </a:lnSpc>
                      </a:pPr>
                      <a:r>
                        <a:rPr lang="tr-TR" sz="1000" b="1" strike="noStrike" spc="-1" dirty="0">
                          <a:solidFill>
                            <a:schemeClr val="tx1"/>
                          </a:solidFill>
                          <a:latin typeface="+mj-lt"/>
                        </a:rPr>
                        <a:t>(Son 1 Yıl)</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KAPSAMDIŞI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İPTAL ,İADE EDİLEN/ VAZGEÇİLEN</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nSpc>
                          <a:spcPct val="115000"/>
                        </a:lnSpc>
                        <a:spcAft>
                          <a:spcPts val="1001"/>
                        </a:spcAft>
                      </a:pPr>
                      <a:r>
                        <a:rPr lang="tr-TR" sz="1000" b="1" strike="noStrike" spc="-1">
                          <a:solidFill>
                            <a:schemeClr val="tx1"/>
                          </a:solidFill>
                          <a:latin typeface="+mj-lt"/>
                        </a:rPr>
                        <a:t>TOPLAM</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34972">
                <a:tc>
                  <a:txBody>
                    <a:bodyPr/>
                    <a:lstStyle/>
                    <a:p>
                      <a:pPr>
                        <a:lnSpc>
                          <a:spcPct val="115000"/>
                        </a:lnSpc>
                        <a:spcAft>
                          <a:spcPts val="1001"/>
                        </a:spcAft>
                      </a:pPr>
                      <a:r>
                        <a:rPr lang="tr-TR" sz="1000" b="1" strike="noStrike" spc="-1">
                          <a:solidFill>
                            <a:schemeClr val="tx1"/>
                          </a:solidFill>
                          <a:latin typeface="+mj-lt"/>
                          <a:ea typeface="Calibri"/>
                        </a:rPr>
                        <a:t>MADEN ARAMA</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ea typeface="Calibri"/>
                        </a:rPr>
                        <a:t>25</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ea typeface="Calibri"/>
                        </a:rPr>
                        <a:t>7</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ea typeface="Calibri"/>
                        </a:rPr>
                        <a:t>2</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ea typeface="Calibri"/>
                        </a:rPr>
                        <a:t>34</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34972">
                <a:tc>
                  <a:txBody>
                    <a:bodyPr/>
                    <a:lstStyle/>
                    <a:p>
                      <a:pPr>
                        <a:lnSpc>
                          <a:spcPct val="115000"/>
                        </a:lnSpc>
                        <a:spcAft>
                          <a:spcPts val="1001"/>
                        </a:spcAft>
                      </a:pPr>
                      <a:r>
                        <a:rPr lang="tr-TR" sz="1000" b="1" strike="noStrike" spc="-1">
                          <a:solidFill>
                            <a:schemeClr val="tx1"/>
                          </a:solidFill>
                          <a:latin typeface="+mj-lt"/>
                        </a:rPr>
                        <a:t>BALIKÇILIK</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14</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ea typeface="Calibri"/>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3</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31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45028">
                <a:tc>
                  <a:txBody>
                    <a:bodyPr/>
                    <a:lstStyle/>
                    <a:p>
                      <a:pPr>
                        <a:lnSpc>
                          <a:spcPct val="115000"/>
                        </a:lnSpc>
                        <a:spcAft>
                          <a:spcPts val="1001"/>
                        </a:spcAft>
                      </a:pPr>
                      <a:r>
                        <a:rPr lang="tr-TR" sz="1000" b="1" strike="noStrike" spc="-1">
                          <a:solidFill>
                            <a:schemeClr val="tx1"/>
                          </a:solidFill>
                          <a:latin typeface="+mj-lt"/>
                        </a:rPr>
                        <a:t>MEZBAHANE</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755148">
                <a:tc>
                  <a:txBody>
                    <a:bodyPr/>
                    <a:lstStyle/>
                    <a:p>
                      <a:pPr>
                        <a:lnSpc>
                          <a:spcPct val="115000"/>
                        </a:lnSpc>
                        <a:spcAft>
                          <a:spcPts val="1001"/>
                        </a:spcAft>
                      </a:pPr>
                      <a:r>
                        <a:rPr lang="tr-TR" sz="1000" b="1" strike="noStrike" spc="-1" dirty="0">
                          <a:solidFill>
                            <a:schemeClr val="tx1"/>
                          </a:solidFill>
                          <a:latin typeface="+mj-lt"/>
                        </a:rPr>
                        <a:t>BÜYÜKBAŞ HAYVAN YETİŞTİRİCİLİĞİ</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517541">
                <a:tc>
                  <a:txBody>
                    <a:bodyPr/>
                    <a:lstStyle/>
                    <a:p>
                      <a:pPr>
                        <a:lnSpc>
                          <a:spcPct val="115000"/>
                        </a:lnSpc>
                        <a:spcAft>
                          <a:spcPts val="1001"/>
                        </a:spcAft>
                      </a:pPr>
                      <a:r>
                        <a:rPr lang="tr-TR" sz="1000" b="1" strike="noStrike" spc="-1">
                          <a:solidFill>
                            <a:schemeClr val="tx1"/>
                          </a:solidFill>
                          <a:latin typeface="+mj-lt"/>
                        </a:rPr>
                        <a:t>ORG. ZEYTİN ÜRETİM TESİSİ</a:t>
                      </a:r>
                      <a:endParaRPr lang="tr-TR" sz="10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45028">
                <a:tc>
                  <a:txBody>
                    <a:bodyPr/>
                    <a:lstStyle/>
                    <a:p>
                      <a:pPr>
                        <a:lnSpc>
                          <a:spcPct val="115000"/>
                        </a:lnSpc>
                        <a:spcAft>
                          <a:spcPts val="1001"/>
                        </a:spcAft>
                      </a:pPr>
                      <a:r>
                        <a:rPr lang="tr-TR" sz="1000" b="1" strike="noStrike" spc="-1" dirty="0">
                          <a:solidFill>
                            <a:schemeClr val="tx1"/>
                          </a:solidFill>
                          <a:latin typeface="+mj-lt"/>
                        </a:rPr>
                        <a:t>ALT YAPI TESİSİ</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3</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23</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4</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31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334972">
                <a:tc>
                  <a:txBody>
                    <a:bodyPr/>
                    <a:lstStyle/>
                    <a:p>
                      <a:pPr>
                        <a:lnSpc>
                          <a:spcPct val="115000"/>
                        </a:lnSpc>
                        <a:spcAft>
                          <a:spcPts val="1001"/>
                        </a:spcAft>
                      </a:pPr>
                      <a:r>
                        <a:rPr lang="tr-TR" sz="1000" b="1" strike="noStrike" spc="-1" dirty="0">
                          <a:solidFill>
                            <a:schemeClr val="tx1"/>
                          </a:solidFill>
                          <a:latin typeface="+mj-lt"/>
                        </a:rPr>
                        <a:t>ATIK BARAJI</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4</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7"/>
                  </a:ext>
                </a:extLst>
              </a:tr>
              <a:tr h="345028">
                <a:tc>
                  <a:txBody>
                    <a:bodyPr/>
                    <a:lstStyle/>
                    <a:p>
                      <a:pPr>
                        <a:lnSpc>
                          <a:spcPct val="115000"/>
                        </a:lnSpc>
                        <a:spcAft>
                          <a:spcPts val="1001"/>
                        </a:spcAft>
                      </a:pPr>
                      <a:r>
                        <a:rPr lang="tr-TR" sz="1000" b="1" strike="noStrike" spc="-1" dirty="0">
                          <a:solidFill>
                            <a:schemeClr val="tx1"/>
                          </a:solidFill>
                          <a:latin typeface="+mj-lt"/>
                        </a:rPr>
                        <a:t>TURİZM TESİSİ </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7</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1</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a:solidFill>
                            <a:schemeClr val="tx1"/>
                          </a:solidFill>
                          <a:latin typeface="+mj-lt"/>
                        </a:rPr>
                        <a:t>-</a:t>
                      </a:r>
                      <a:endParaRPr lang="tr-TR" sz="1200" b="0" strike="noStrike" spc="-1">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9</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spcAft>
                          <a:spcPts val="1001"/>
                        </a:spcAft>
                      </a:pPr>
                      <a:r>
                        <a:rPr lang="tr-TR" sz="1200" b="1" strike="noStrike" spc="-1" dirty="0">
                          <a:solidFill>
                            <a:schemeClr val="tx1"/>
                          </a:solidFill>
                          <a:latin typeface="+mj-lt"/>
                        </a:rPr>
                        <a:t>18</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8"/>
                  </a:ext>
                </a:extLst>
              </a:tr>
              <a:tr h="144717">
                <a:tc>
                  <a:txBody>
                    <a:bodyPr/>
                    <a:lstStyle/>
                    <a:p>
                      <a:pPr>
                        <a:lnSpc>
                          <a:spcPct val="115000"/>
                        </a:lnSpc>
                        <a:spcAft>
                          <a:spcPts val="1001"/>
                        </a:spcAft>
                      </a:pPr>
                      <a:r>
                        <a:rPr lang="tr-TR" sz="1000" b="1" strike="noStrike" spc="-1" dirty="0">
                          <a:solidFill>
                            <a:schemeClr val="tx1"/>
                          </a:solidFill>
                          <a:latin typeface="+mj-lt"/>
                        </a:rPr>
                        <a:t>LASTİK KAPLAMA TESİSİ</a:t>
                      </a:r>
                      <a:endParaRPr lang="tr-TR" sz="10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1</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2</a:t>
                      </a:r>
                      <a:endParaRPr lang="tr-TR" sz="1200" b="0" strike="noStrike" spc="-1" dirty="0">
                        <a:solidFill>
                          <a:schemeClr val="tx1"/>
                        </a:solidFill>
                        <a:latin typeface="+mj-lt"/>
                      </a:endParaRPr>
                    </a:p>
                  </a:txBody>
                  <a:tcPr marL="50035" marR="50035">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9"/>
                  </a:ext>
                </a:extLst>
              </a:tr>
              <a:tr h="144717">
                <a:tc>
                  <a:txBody>
                    <a:bodyPr/>
                    <a:lstStyle/>
                    <a:p>
                      <a:pPr marL="0" marR="0" lvl="0" indent="0" algn="l" defTabSz="959937" rtl="0" eaLnBrk="1" fontAlgn="auto" latinLnBrk="0" hangingPunct="1">
                        <a:lnSpc>
                          <a:spcPct val="115000"/>
                        </a:lnSpc>
                        <a:spcBef>
                          <a:spcPts val="0"/>
                        </a:spcBef>
                        <a:spcAft>
                          <a:spcPts val="1001"/>
                        </a:spcAft>
                        <a:buClrTx/>
                        <a:buSzTx/>
                        <a:buFontTx/>
                        <a:buNone/>
                        <a:tabLst/>
                        <a:defRPr/>
                      </a:pPr>
                      <a:r>
                        <a:rPr lang="tr-TR" sz="1000" b="1" strike="noStrike" kern="1200" spc="-1" dirty="0">
                          <a:solidFill>
                            <a:schemeClr val="tx1"/>
                          </a:solidFill>
                          <a:latin typeface="+mn-lt"/>
                          <a:ea typeface="+mn-ea"/>
                          <a:cs typeface="+mn-cs"/>
                        </a:rPr>
                        <a:t>TAŞKIN KORUMA</a:t>
                      </a:r>
                      <a:endParaRPr lang="tr-TR" sz="1000" b="0" strike="noStrike" spc="-1" dirty="0">
                        <a:solidFill>
                          <a:schemeClr val="tx1"/>
                        </a:solidFill>
                        <a:latin typeface="Times New Roman" panose="02020603050405020304" pitchFamily="18" charset="0"/>
                        <a:cs typeface="Times New Roman" panose="02020603050405020304" pitchFamily="18" charset="0"/>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spcAft>
                          <a:spcPts val="1001"/>
                        </a:spcAft>
                      </a:pPr>
                      <a:r>
                        <a:rPr lang="tr-TR" sz="1200" b="1" strike="noStrike" spc="-1" dirty="0">
                          <a:solidFill>
                            <a:schemeClr val="tx1"/>
                          </a:solidFill>
                          <a:latin typeface="+mj-lt"/>
                        </a:rPr>
                        <a:t>-</a:t>
                      </a: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52</a:t>
                      </a: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endParaRPr lang="tr-TR" sz="1200" b="0" strike="noStrike" spc="-1" dirty="0">
                        <a:solidFill>
                          <a:schemeClr val="tx1"/>
                        </a:solidFill>
                        <a:latin typeface="+mj-lt"/>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endParaRPr lang="tr-TR" sz="1200" b="0" strike="noStrike" spc="-1" dirty="0">
                        <a:solidFill>
                          <a:schemeClr val="tx1"/>
                        </a:solidFill>
                        <a:latin typeface="+mj-lt"/>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endParaRPr lang="tr-TR" sz="1200" b="0" strike="noStrike" spc="-1" dirty="0">
                        <a:solidFill>
                          <a:schemeClr val="tx1"/>
                        </a:solidFill>
                        <a:latin typeface="+mj-lt"/>
                      </a:endParaRP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0" strike="noStrike" spc="-1" dirty="0">
                          <a:solidFill>
                            <a:schemeClr val="tx1"/>
                          </a:solidFill>
                          <a:latin typeface="+mj-lt"/>
                        </a:rPr>
                        <a:t>1</a:t>
                      </a: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spcAft>
                          <a:spcPts val="1001"/>
                        </a:spcAft>
                      </a:pPr>
                      <a:r>
                        <a:rPr lang="tr-TR" sz="1200" b="1" strike="noStrike" spc="-1" dirty="0">
                          <a:solidFill>
                            <a:schemeClr val="tx1"/>
                          </a:solidFill>
                          <a:latin typeface="+mj-lt"/>
                        </a:rPr>
                        <a:t>53</a:t>
                      </a:r>
                    </a:p>
                  </a:txBody>
                  <a:tcPr marL="50035" marR="5003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191813653"/>
                  </a:ext>
                </a:extLst>
              </a:tr>
            </a:tbl>
          </a:graphicData>
        </a:graphic>
      </p:graphicFrame>
    </p:spTree>
    <p:extLst>
      <p:ext uri="{BB962C8B-B14F-4D97-AF65-F5344CB8AC3E}">
        <p14:creationId xmlns:p14="http://schemas.microsoft.com/office/powerpoint/2010/main" val="688852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9">
            <a:extLst>
              <a:ext uri="{FF2B5EF4-FFF2-40B4-BE49-F238E27FC236}">
                <a16:creationId xmlns:a16="http://schemas.microsoft.com/office/drawing/2014/main" id="{C1C4AA53-D8A3-4230-A9AB-89FAC2E63B10}"/>
              </a:ext>
            </a:extLst>
          </p:cNvPr>
          <p:cNvSpPr/>
          <p:nvPr/>
        </p:nvSpPr>
        <p:spPr>
          <a:xfrm>
            <a:off x="201636" y="1793431"/>
            <a:ext cx="10291718" cy="4716035"/>
          </a:xfrm>
          <a:prstGeom prst="rect">
            <a:avLst/>
          </a:prstGeom>
        </p:spPr>
        <p:txBody>
          <a:bodyPr wrap="square">
            <a:spAutoFit/>
          </a:bodyPr>
          <a:lstStyle/>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u="sng" dirty="0">
                <a:latin typeface="Times New Roman" panose="02020603050405020304" pitchFamily="18" charset="0"/>
                <a:cs typeface="Times New Roman" panose="02020603050405020304" pitchFamily="18" charset="0"/>
              </a:rPr>
              <a:t>“D Tipi İller” </a:t>
            </a:r>
            <a:r>
              <a:rPr lang="tr-TR" sz="1600" b="1" dirty="0">
                <a:latin typeface="Times New Roman" panose="02020603050405020304" pitchFamily="18" charset="0"/>
                <a:cs typeface="Times New Roman" panose="02020603050405020304" pitchFamily="18" charset="0"/>
              </a:rPr>
              <a:t>kapsamına alınan  Müdürlüğümüz bünyesinde, İdari kadro olarak; 1 Adet İl Müdürü, 1 adet İl Müdür Yardımcısı, 1 adet Milli Emlak Müdürü, 1 adet Milli Emlak Müdür Yardımcısı ve İlçelerde Milli Emlak Şeflikleri, ve 8 adet Şube Müdürlüğü kadrosu, </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Yönetici sınıfında 10, Teknik Hizmetler Sınıfında 43, Genel İdari Hizmetler sınıfında 51 personel olup toplam 104 personel bulunmaktadır.</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16 Ekim 2023 tarihli ve 32341 sayılı Resmi Gazetede yayımlanan 153 sayılı Bazı Cumhurbaşkanlığı Kararnamelerinde Değişiklik Yapılması Hakkında Cumhurbaşkanlığı kararnamesine istinaden Artvin Kentsel Dönüşüm Müdürlüğü kurulmuştur.</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Taşra Teşkilatında Atık İthalatı Uygunluk Denetimde Görev Yapacak Personelin Çalışma Usul ve Esasları Hakkında Yönerge kapsamında İlimiz Sarp sınır kapısında Atık İthalatı ve Uygunluk Denetim Birimi oluşturmuş ve 7/24 esasına göre hizmet vermeye başlamıştır.</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Hizmet Binası; Bodrum + Zemin + 3 Normal Kat olmak üzere toplam 5 kat olup, Kapalı inşaat alanı 2466 m², Arsa alanı ise 5038 m²'dir. </a:t>
            </a:r>
          </a:p>
          <a:p>
            <a:pPr marL="270000" indent="-270000" algn="just">
              <a:lnSpc>
                <a:spcPct val="120000"/>
              </a:lnSpc>
              <a:spcBef>
                <a:spcPts val="378"/>
              </a:spcBef>
              <a:spcAft>
                <a:spcPts val="378"/>
              </a:spcAft>
              <a:buClr>
                <a:srgbClr val="8D89A4"/>
              </a:buClr>
              <a:buSzPct val="95000"/>
              <a:buFont typeface="Arial" panose="020B0604020202020204" pitchFamily="34" charset="0"/>
              <a:buChar char="•"/>
              <a:defRPr/>
            </a:pPr>
            <a:r>
              <a:rPr lang="tr-TR" sz="1600" b="1" dirty="0">
                <a:latin typeface="Times New Roman" panose="02020603050405020304" pitchFamily="18" charset="0"/>
                <a:cs typeface="Times New Roman" panose="02020603050405020304" pitchFamily="18" charset="0"/>
              </a:rPr>
              <a:t>Sosyal Tesis Olarak 14 Odalı ve 15 yatağa sahip Misafirhanesi faal durumdadır.</a:t>
            </a:r>
          </a:p>
        </p:txBody>
      </p:sp>
      <p:sp>
        <p:nvSpPr>
          <p:cNvPr id="11" name="Rectangle 2">
            <a:extLst>
              <a:ext uri="{FF2B5EF4-FFF2-40B4-BE49-F238E27FC236}">
                <a16:creationId xmlns:a16="http://schemas.microsoft.com/office/drawing/2014/main" id="{2A954E04-AB56-47EB-827A-19D498F47083}"/>
              </a:ext>
            </a:extLst>
          </p:cNvPr>
          <p:cNvSpPr txBox="1">
            <a:spLocks noChangeArrowheads="1"/>
          </p:cNvSpPr>
          <p:nvPr/>
        </p:nvSpPr>
        <p:spPr>
          <a:xfrm>
            <a:off x="201635" y="144374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GENEL BİLGİ</a:t>
            </a:r>
          </a:p>
        </p:txBody>
      </p:sp>
    </p:spTree>
    <p:extLst>
      <p:ext uri="{BB962C8B-B14F-4D97-AF65-F5344CB8AC3E}">
        <p14:creationId xmlns:p14="http://schemas.microsoft.com/office/powerpoint/2010/main" val="1508664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sp>
        <p:nvSpPr>
          <p:cNvPr id="10" name="Metin kutusu 9">
            <a:extLst>
              <a:ext uri="{FF2B5EF4-FFF2-40B4-BE49-F238E27FC236}">
                <a16:creationId xmlns:a16="http://schemas.microsoft.com/office/drawing/2014/main" id="{7D472F73-412F-467E-A5E2-52CF504B7261}"/>
              </a:ext>
            </a:extLst>
          </p:cNvPr>
          <p:cNvSpPr txBox="1"/>
          <p:nvPr/>
        </p:nvSpPr>
        <p:spPr>
          <a:xfrm>
            <a:off x="201636" y="1740878"/>
            <a:ext cx="10291717" cy="4516621"/>
          </a:xfrm>
          <a:prstGeom prst="rect">
            <a:avLst/>
          </a:prstGeom>
          <a:noFill/>
        </p:spPr>
        <p:txBody>
          <a:bodyPr wrap="square" rtlCol="0">
            <a:spAutoFit/>
          </a:bodyPr>
          <a:lstStyle/>
          <a:p>
            <a:pPr defTabSz="914400">
              <a:defRPr/>
            </a:pPr>
            <a:endParaRPr lang="tr-TR" sz="1500" b="1" dirty="0">
              <a:latin typeface="Times New Roman" panose="02020603050405020304" pitchFamily="18" charset="0"/>
              <a:cs typeface="Times New Roman" panose="02020603050405020304" pitchFamily="18" charset="0"/>
            </a:endParaRPr>
          </a:p>
          <a:p>
            <a:pPr fontAlgn="base">
              <a:spcBef>
                <a:spcPts val="300"/>
              </a:spcBef>
              <a:spcAft>
                <a:spcPts val="300"/>
              </a:spcAft>
              <a:defRPr/>
            </a:pPr>
            <a:r>
              <a:rPr lang="tr-TR" altLang="tr-TR" sz="1400" b="1" kern="0" dirty="0">
                <a:latin typeface="Times New Roman" panose="02020603050405020304" pitchFamily="18" charset="0"/>
                <a:ea typeface="+mj-ea"/>
                <a:cs typeface="Times New Roman" panose="02020603050405020304" pitchFamily="18" charset="0"/>
              </a:rPr>
              <a:t>ÇEVRESEL ETKİ DEĞERLENDİRME SÜRECİ DEVAM EDEN PROJELER</a:t>
            </a:r>
          </a:p>
          <a:p>
            <a:pPr defTabSz="914400">
              <a:spcBef>
                <a:spcPts val="300"/>
              </a:spcBef>
              <a:spcAft>
                <a:spcPts val="300"/>
              </a:spcAft>
              <a:defRPr/>
            </a:pPr>
            <a:r>
              <a:rPr lang="tr-TR" sz="1400" b="1" u="sng" dirty="0">
                <a:latin typeface="Times New Roman" panose="02020603050405020304" pitchFamily="18" charset="0"/>
                <a:cs typeface="Times New Roman" panose="02020603050405020304" pitchFamily="18" charset="0"/>
              </a:rPr>
              <a:t>Hidroelektrik Santraller</a:t>
            </a:r>
          </a:p>
          <a:p>
            <a:pPr marL="285750" indent="-285750" defTabSz="914400">
              <a:spcBef>
                <a:spcPts val="300"/>
              </a:spcBef>
              <a:spcAft>
                <a:spcPts val="300"/>
              </a:spcAft>
              <a:buFont typeface="Arial" panose="020B0604020202020204" pitchFamily="34" charset="0"/>
              <a:buChar char="•"/>
              <a:defRPr/>
            </a:pPr>
            <a:r>
              <a:rPr lang="tr-TR" sz="1400" b="1" dirty="0" err="1">
                <a:latin typeface="Times New Roman" panose="02020603050405020304" pitchFamily="18" charset="0"/>
                <a:cs typeface="Times New Roman" panose="02020603050405020304" pitchFamily="18" charset="0"/>
              </a:rPr>
              <a:t>İkizkavak</a:t>
            </a:r>
            <a:r>
              <a:rPr lang="tr-TR" sz="1400" b="1" dirty="0">
                <a:latin typeface="Times New Roman" panose="02020603050405020304" pitchFamily="18" charset="0"/>
                <a:cs typeface="Times New Roman" panose="02020603050405020304" pitchFamily="18" charset="0"/>
              </a:rPr>
              <a:t> </a:t>
            </a:r>
            <a:r>
              <a:rPr lang="tr-TR" sz="1400" b="1" dirty="0" err="1">
                <a:latin typeface="Times New Roman" panose="02020603050405020304" pitchFamily="18" charset="0"/>
                <a:cs typeface="Times New Roman" panose="02020603050405020304" pitchFamily="18" charset="0"/>
              </a:rPr>
              <a:t>Reg</a:t>
            </a:r>
            <a:r>
              <a:rPr lang="tr-TR" sz="1400" b="1" dirty="0">
                <a:latin typeface="Times New Roman" panose="02020603050405020304" pitchFamily="18" charset="0"/>
                <a:cs typeface="Times New Roman" panose="02020603050405020304" pitchFamily="18" charset="0"/>
              </a:rPr>
              <a:t>. ve HES – Yusufeli İlçesi, </a:t>
            </a:r>
            <a:r>
              <a:rPr lang="tr-TR" sz="1400" b="1" dirty="0" err="1">
                <a:latin typeface="Times New Roman" panose="02020603050405020304" pitchFamily="18" charset="0"/>
                <a:cs typeface="Times New Roman" panose="02020603050405020304" pitchFamily="18" charset="0"/>
              </a:rPr>
              <a:t>Barhal</a:t>
            </a:r>
            <a:r>
              <a:rPr lang="tr-TR" sz="1400" b="1" dirty="0">
                <a:latin typeface="Times New Roman" panose="02020603050405020304" pitchFamily="18" charset="0"/>
                <a:cs typeface="Times New Roman" panose="02020603050405020304" pitchFamily="18" charset="0"/>
              </a:rPr>
              <a:t> Çayı üzerinde</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Çamlıca 2 </a:t>
            </a:r>
            <a:r>
              <a:rPr lang="tr-TR" sz="1400" b="1" dirty="0" err="1">
                <a:latin typeface="Times New Roman" panose="02020603050405020304" pitchFamily="18" charset="0"/>
                <a:cs typeface="Times New Roman" panose="02020603050405020304" pitchFamily="18" charset="0"/>
              </a:rPr>
              <a:t>Reg</a:t>
            </a:r>
            <a:r>
              <a:rPr lang="tr-TR" sz="1400" b="1" dirty="0">
                <a:latin typeface="Times New Roman" panose="02020603050405020304" pitchFamily="18" charset="0"/>
                <a:cs typeface="Times New Roman" panose="02020603050405020304" pitchFamily="18" charset="0"/>
              </a:rPr>
              <a:t>. ve HES – Arhavi İlçesi, </a:t>
            </a:r>
            <a:r>
              <a:rPr lang="tr-TR" sz="1400" b="1" dirty="0" err="1">
                <a:latin typeface="Times New Roman" panose="02020603050405020304" pitchFamily="18" charset="0"/>
                <a:cs typeface="Times New Roman" panose="02020603050405020304" pitchFamily="18" charset="0"/>
              </a:rPr>
              <a:t>Agara</a:t>
            </a:r>
            <a:r>
              <a:rPr lang="tr-TR" sz="1400" b="1" dirty="0">
                <a:latin typeface="Times New Roman" panose="02020603050405020304" pitchFamily="18" charset="0"/>
                <a:cs typeface="Times New Roman" panose="02020603050405020304" pitchFamily="18" charset="0"/>
              </a:rPr>
              <a:t> Deresi üzerinde</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Karagöl Reg. Ve HES – Borçka İlçesi,</a:t>
            </a:r>
          </a:p>
          <a:p>
            <a:pPr defTabSz="914400">
              <a:spcBef>
                <a:spcPts val="300"/>
              </a:spcBef>
              <a:spcAft>
                <a:spcPts val="300"/>
              </a:spcAft>
              <a:defRPr/>
            </a:pPr>
            <a:r>
              <a:rPr lang="tr-TR" sz="1400" b="1" u="sng" dirty="0">
                <a:latin typeface="Times New Roman" panose="02020603050405020304" pitchFamily="18" charset="0"/>
                <a:cs typeface="Times New Roman" panose="02020603050405020304" pitchFamily="18" charset="0"/>
              </a:rPr>
              <a:t>Madencilik Projeleri</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201200222 Ruhsat Numaralı Sahada Yeraltı Bakır Madeni İşletmesi, Kırma Eleme Tesisi ve F47C1 Pafta Numaralı Teleferik Hattı</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RN:41666 Sahada Açık Ocak Maden (Cu, </a:t>
            </a:r>
            <a:r>
              <a:rPr lang="tr-TR" sz="1400" b="1" dirty="0" err="1">
                <a:latin typeface="Times New Roman" panose="02020603050405020304" pitchFamily="18" charset="0"/>
                <a:cs typeface="Times New Roman" panose="02020603050405020304" pitchFamily="18" charset="0"/>
              </a:rPr>
              <a:t>Au,Ag</a:t>
            </a:r>
            <a:r>
              <a:rPr lang="tr-TR" sz="1400" b="1" dirty="0">
                <a:latin typeface="Times New Roman" panose="02020603050405020304" pitchFamily="18" charset="0"/>
                <a:cs typeface="Times New Roman" panose="02020603050405020304" pitchFamily="18" charset="0"/>
              </a:rPr>
              <a:t>) İşletmesi, Mevcut Yeraltı Maden İşletmesi, Zenginleştirme Tesisi (Mevcut </a:t>
            </a:r>
            <a:r>
              <a:rPr lang="tr-TR" sz="1400" b="1" dirty="0" err="1">
                <a:latin typeface="Times New Roman" panose="02020603050405020304" pitchFamily="18" charset="0"/>
                <a:cs typeface="Times New Roman" panose="02020603050405020304" pitchFamily="18" charset="0"/>
              </a:rPr>
              <a:t>Flotasyon</a:t>
            </a:r>
            <a:r>
              <a:rPr lang="tr-TR" sz="1400" b="1" dirty="0">
                <a:latin typeface="Times New Roman" panose="02020603050405020304" pitchFamily="18" charset="0"/>
                <a:cs typeface="Times New Roman" panose="02020603050405020304" pitchFamily="18" charset="0"/>
              </a:rPr>
              <a:t>, İlave Tank </a:t>
            </a:r>
            <a:r>
              <a:rPr lang="tr-TR" sz="1400" b="1" dirty="0" err="1">
                <a:latin typeface="Times New Roman" panose="02020603050405020304" pitchFamily="18" charset="0"/>
                <a:cs typeface="Times New Roman" panose="02020603050405020304" pitchFamily="18" charset="0"/>
              </a:rPr>
              <a:t>Liç</a:t>
            </a:r>
            <a:r>
              <a:rPr lang="tr-TR" sz="1400" b="1" dirty="0">
                <a:latin typeface="Times New Roman" panose="02020603050405020304" pitchFamily="18" charset="0"/>
                <a:cs typeface="Times New Roman" panose="02020603050405020304" pitchFamily="18" charset="0"/>
              </a:rPr>
              <a:t>), Atık Depolama Tesisleri, Mevcut Kırma Eleme Tesisleri</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65842 Ruhsat Numaralı Sahada Altın-Bakır-Molibden Ocağı Alan Artışı</a:t>
            </a:r>
          </a:p>
          <a:p>
            <a:pPr marL="285750" indent="-285750" defTabSz="914400">
              <a:spcBef>
                <a:spcPts val="300"/>
              </a:spcBef>
              <a:spcAft>
                <a:spcPts val="300"/>
              </a:spcAft>
              <a:buFont typeface="Arial" panose="020B0604020202020204" pitchFamily="34" charset="0"/>
              <a:buChar char="•"/>
              <a:defRPr/>
            </a:pPr>
            <a:r>
              <a:rPr lang="tr-TR" sz="1400" b="1" dirty="0">
                <a:latin typeface="Times New Roman" panose="02020603050405020304" pitchFamily="18" charset="0"/>
                <a:cs typeface="Times New Roman" panose="02020603050405020304" pitchFamily="18" charset="0"/>
              </a:rPr>
              <a:t>08/2005-02 (ER:3050703) Hammadde Üretim İzin </a:t>
            </a:r>
            <a:r>
              <a:rPr lang="tr-TR" sz="1400" b="1" dirty="0" err="1">
                <a:latin typeface="Times New Roman" panose="02020603050405020304" pitchFamily="18" charset="0"/>
                <a:cs typeface="Times New Roman" panose="02020603050405020304" pitchFamily="18" charset="0"/>
              </a:rPr>
              <a:t>Nolu</a:t>
            </a:r>
            <a:r>
              <a:rPr lang="tr-TR" sz="1400" b="1" dirty="0">
                <a:latin typeface="Times New Roman" panose="02020603050405020304" pitchFamily="18" charset="0"/>
                <a:cs typeface="Times New Roman" panose="02020603050405020304" pitchFamily="18" charset="0"/>
              </a:rPr>
              <a:t> Bazalt Ocağı ve Kırma-Eleme Tesisi Kapasite Artışı</a:t>
            </a:r>
          </a:p>
          <a:p>
            <a:pPr>
              <a:spcBef>
                <a:spcPts val="300"/>
              </a:spcBef>
              <a:spcAft>
                <a:spcPts val="300"/>
              </a:spcAft>
            </a:pPr>
            <a:r>
              <a:rPr lang="tr-TR" sz="1400" b="1" u="sng" dirty="0">
                <a:latin typeface="Times New Roman" panose="02020603050405020304" pitchFamily="18" charset="0"/>
                <a:cs typeface="Times New Roman" panose="02020603050405020304" pitchFamily="18" charset="0"/>
              </a:rPr>
              <a:t>Elektrik Enerjisi İletim Hattı</a:t>
            </a:r>
          </a:p>
          <a:p>
            <a:pPr marL="285750" indent="-285750">
              <a:spcBef>
                <a:spcPts val="300"/>
              </a:spcBef>
              <a:spcAft>
                <a:spcPts val="300"/>
              </a:spcAft>
              <a:buFont typeface="Arial" panose="020B0604020202020204" pitchFamily="34" charset="0"/>
              <a:buChar char="•"/>
            </a:pPr>
            <a:r>
              <a:rPr lang="tr-TR" sz="1400" b="1" dirty="0">
                <a:latin typeface="Times New Roman" panose="02020603050405020304" pitchFamily="18" charset="0"/>
                <a:cs typeface="Times New Roman" panose="02020603050405020304" pitchFamily="18" charset="0"/>
              </a:rPr>
              <a:t>154 kV Alanbaşı-Aksu Anakol HES- Aksu Yankol HES Elektrik Enerjisi İletim Hattı</a:t>
            </a:r>
          </a:p>
          <a:p>
            <a:pPr marL="285750" indent="-285750">
              <a:spcBef>
                <a:spcPts val="300"/>
              </a:spcBef>
              <a:spcAft>
                <a:spcPts val="300"/>
              </a:spcAft>
              <a:buFont typeface="Arial" panose="020B0604020202020204" pitchFamily="34" charset="0"/>
              <a:buChar char="•"/>
            </a:pPr>
            <a:r>
              <a:rPr lang="tr-TR" sz="1400" b="1" dirty="0">
                <a:latin typeface="Times New Roman" panose="02020603050405020304" pitchFamily="18" charset="0"/>
                <a:cs typeface="Times New Roman" panose="02020603050405020304" pitchFamily="18" charset="0"/>
              </a:rPr>
              <a:t>154 </a:t>
            </a:r>
            <a:r>
              <a:rPr lang="tr-TR" sz="1400" b="1" dirty="0" err="1">
                <a:latin typeface="Times New Roman" panose="02020603050405020304" pitchFamily="18" charset="0"/>
                <a:cs typeface="Times New Roman" panose="02020603050405020304" pitchFamily="18" charset="0"/>
              </a:rPr>
              <a:t>kV</a:t>
            </a:r>
            <a:r>
              <a:rPr lang="tr-TR" sz="1400" b="1" dirty="0">
                <a:latin typeface="Times New Roman" panose="02020603050405020304" pitchFamily="18" charset="0"/>
                <a:cs typeface="Times New Roman" panose="02020603050405020304" pitchFamily="18" charset="0"/>
              </a:rPr>
              <a:t> Meydancık Havza TM- Posof TM Elektrik Enerjisi İletim Hattı</a:t>
            </a:r>
          </a:p>
        </p:txBody>
      </p:sp>
    </p:spTree>
    <p:extLst>
      <p:ext uri="{BB962C8B-B14F-4D97-AF65-F5344CB8AC3E}">
        <p14:creationId xmlns:p14="http://schemas.microsoft.com/office/powerpoint/2010/main" val="13183629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graphicFrame>
        <p:nvGraphicFramePr>
          <p:cNvPr id="10" name="Table 1">
            <a:extLst>
              <a:ext uri="{FF2B5EF4-FFF2-40B4-BE49-F238E27FC236}">
                <a16:creationId xmlns:a16="http://schemas.microsoft.com/office/drawing/2014/main" id="{99B5194A-3014-4C3E-A7F7-FB8078EC21B3}"/>
              </a:ext>
            </a:extLst>
          </p:cNvPr>
          <p:cNvGraphicFramePr/>
          <p:nvPr>
            <p:extLst>
              <p:ext uri="{D42A27DB-BD31-4B8C-83A1-F6EECF244321}">
                <p14:modId xmlns:p14="http://schemas.microsoft.com/office/powerpoint/2010/main" val="2231472280"/>
              </p:ext>
            </p:extLst>
          </p:nvPr>
        </p:nvGraphicFramePr>
        <p:xfrm>
          <a:off x="201635" y="2145322"/>
          <a:ext cx="10291717" cy="3724682"/>
        </p:xfrm>
        <a:graphic>
          <a:graphicData uri="http://schemas.openxmlformats.org/drawingml/2006/table">
            <a:tbl>
              <a:tblPr/>
              <a:tblGrid>
                <a:gridCol w="1449953">
                  <a:extLst>
                    <a:ext uri="{9D8B030D-6E8A-4147-A177-3AD203B41FA5}">
                      <a16:colId xmlns:a16="http://schemas.microsoft.com/office/drawing/2014/main" val="20000"/>
                    </a:ext>
                  </a:extLst>
                </a:gridCol>
                <a:gridCol w="1925355">
                  <a:extLst>
                    <a:ext uri="{9D8B030D-6E8A-4147-A177-3AD203B41FA5}">
                      <a16:colId xmlns:a16="http://schemas.microsoft.com/office/drawing/2014/main" val="20001"/>
                    </a:ext>
                  </a:extLst>
                </a:gridCol>
                <a:gridCol w="1935468">
                  <a:extLst>
                    <a:ext uri="{9D8B030D-6E8A-4147-A177-3AD203B41FA5}">
                      <a16:colId xmlns:a16="http://schemas.microsoft.com/office/drawing/2014/main" val="20002"/>
                    </a:ext>
                  </a:extLst>
                </a:gridCol>
                <a:gridCol w="1875219">
                  <a:extLst>
                    <a:ext uri="{9D8B030D-6E8A-4147-A177-3AD203B41FA5}">
                      <a16:colId xmlns:a16="http://schemas.microsoft.com/office/drawing/2014/main" val="20003"/>
                    </a:ext>
                  </a:extLst>
                </a:gridCol>
                <a:gridCol w="1764835">
                  <a:extLst>
                    <a:ext uri="{9D8B030D-6E8A-4147-A177-3AD203B41FA5}">
                      <a16:colId xmlns:a16="http://schemas.microsoft.com/office/drawing/2014/main" val="20004"/>
                    </a:ext>
                  </a:extLst>
                </a:gridCol>
                <a:gridCol w="1340887">
                  <a:extLst>
                    <a:ext uri="{9D8B030D-6E8A-4147-A177-3AD203B41FA5}">
                      <a16:colId xmlns:a16="http://schemas.microsoft.com/office/drawing/2014/main" val="20005"/>
                    </a:ext>
                  </a:extLst>
                </a:gridCol>
              </a:tblGrid>
              <a:tr h="1115705">
                <a:tc>
                  <a:txBody>
                    <a:bodyPr/>
                    <a:lstStyle/>
                    <a:p>
                      <a:pPr algn="ctr">
                        <a:lnSpc>
                          <a:spcPct val="115000"/>
                        </a:lnSpc>
                      </a:pPr>
                      <a:r>
                        <a:rPr lang="tr-TR" sz="1400" b="1" strike="noStrike" spc="-1">
                          <a:solidFill>
                            <a:schemeClr val="tx1"/>
                          </a:solidFill>
                          <a:latin typeface="+mj-lt"/>
                        </a:rPr>
                        <a:t>PROJE TÜRÜ</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dirty="0">
                          <a:solidFill>
                            <a:schemeClr val="tx1"/>
                          </a:solidFill>
                          <a:latin typeface="+mj-lt"/>
                        </a:rPr>
                        <a:t>ÇED SÜRECİ DEVAM EDEN</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İNŞAATINA BAŞLANMAMIŞ</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İNŞAATI DEVAM EDEN</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İŞLETMEDE</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15000"/>
                        </a:lnSpc>
                      </a:pPr>
                      <a:r>
                        <a:rPr lang="tr-TR" sz="1400" b="1" strike="noStrike" spc="-1">
                          <a:solidFill>
                            <a:schemeClr val="tx1"/>
                          </a:solidFill>
                          <a:latin typeface="+mj-lt"/>
                        </a:rPr>
                        <a:t>TOPLAM</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1265943">
                <a:tc>
                  <a:txBody>
                    <a:bodyPr/>
                    <a:lstStyle/>
                    <a:p>
                      <a:pPr algn="ctr">
                        <a:lnSpc>
                          <a:spcPct val="115000"/>
                        </a:lnSpc>
                      </a:pPr>
                      <a:r>
                        <a:rPr lang="tr-TR" sz="1400" b="1" strike="noStrike" spc="-1">
                          <a:solidFill>
                            <a:schemeClr val="tx1"/>
                          </a:solidFill>
                          <a:latin typeface="+mj-lt"/>
                        </a:rPr>
                        <a:t>BARAJ TİPİ HES</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chemeClr val="tx1"/>
                          </a:solidFill>
                          <a:latin typeface="+mj-lt"/>
                        </a:rPr>
                        <a:t>0</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rPr>
                        <a:t>2</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ea typeface="Calibri"/>
                        </a:rPr>
                        <a:t>1</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rPr>
                        <a:t>4</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chemeClr val="tx1"/>
                          </a:solidFill>
                          <a:latin typeface="+mj-lt"/>
                        </a:rPr>
                        <a:t>7</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1343034">
                <a:tc>
                  <a:txBody>
                    <a:bodyPr/>
                    <a:lstStyle/>
                    <a:p>
                      <a:pPr algn="ctr">
                        <a:lnSpc>
                          <a:spcPct val="115000"/>
                        </a:lnSpc>
                      </a:pPr>
                      <a:r>
                        <a:rPr lang="tr-TR" sz="1400" b="1" strike="noStrike" spc="-1">
                          <a:solidFill>
                            <a:schemeClr val="tx1"/>
                          </a:solidFill>
                          <a:latin typeface="+mj-lt"/>
                        </a:rPr>
                        <a:t>NEHİR TİPİ HES</a:t>
                      </a:r>
                      <a:endParaRPr lang="tr-TR" sz="1400" b="0" strike="noStrike" spc="-1">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400" b="1" strike="noStrike" spc="-1" dirty="0">
                          <a:solidFill>
                            <a:schemeClr val="tx1"/>
                          </a:solidFill>
                          <a:latin typeface="+mj-lt"/>
                        </a:rPr>
                        <a:t>3</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22</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6</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31</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15000"/>
                        </a:lnSpc>
                      </a:pPr>
                      <a:r>
                        <a:rPr lang="tr-TR" sz="1400" b="1" strike="noStrike" spc="-1" dirty="0">
                          <a:solidFill>
                            <a:schemeClr val="tx1"/>
                          </a:solidFill>
                          <a:latin typeface="+mj-lt"/>
                        </a:rPr>
                        <a:t>62</a:t>
                      </a:r>
                      <a:endParaRPr lang="tr-TR" sz="1400" b="0" strike="noStrike" spc="-1" dirty="0">
                        <a:solidFill>
                          <a:schemeClr val="tx1"/>
                        </a:solidFill>
                        <a:latin typeface="+mj-lt"/>
                      </a:endParaRPr>
                    </a:p>
                  </a:txBody>
                  <a:tcPr marL="62274" marR="62274" marT="45715" marB="4571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bl>
          </a:graphicData>
        </a:graphic>
      </p:graphicFrame>
      <p:sp>
        <p:nvSpPr>
          <p:cNvPr id="11" name="Metin kutusu 10">
            <a:extLst>
              <a:ext uri="{FF2B5EF4-FFF2-40B4-BE49-F238E27FC236}">
                <a16:creationId xmlns:a16="http://schemas.microsoft.com/office/drawing/2014/main" id="{BDBCDDE5-7631-48CD-B5E3-9DB08E5AC903}"/>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BARAJ ve HES PROJELERİ</a:t>
            </a:r>
          </a:p>
        </p:txBody>
      </p:sp>
      <p:sp>
        <p:nvSpPr>
          <p:cNvPr id="12" name="Dikdörtgen 11">
            <a:extLst>
              <a:ext uri="{FF2B5EF4-FFF2-40B4-BE49-F238E27FC236}">
                <a16:creationId xmlns:a16="http://schemas.microsoft.com/office/drawing/2014/main" id="{68A1F55A-5CB5-4596-85F3-C988A8BAC9B4}"/>
              </a:ext>
            </a:extLst>
          </p:cNvPr>
          <p:cNvSpPr/>
          <p:nvPr/>
        </p:nvSpPr>
        <p:spPr>
          <a:xfrm>
            <a:off x="201635" y="6008133"/>
            <a:ext cx="10291717" cy="523220"/>
          </a:xfrm>
          <a:prstGeom prst="rect">
            <a:avLst/>
          </a:prstGeom>
        </p:spPr>
        <p:txBody>
          <a:bodyPr wrap="square">
            <a:spAutoFit/>
          </a:bodyPr>
          <a:lstStyle/>
          <a:p>
            <a:pPr marL="285750" indent="-285750">
              <a:spcBef>
                <a:spcPts val="300"/>
              </a:spcBef>
              <a:spcAft>
                <a:spcPts val="300"/>
              </a:spcAft>
              <a:buFont typeface="Arial" panose="020B0604020202020204" pitchFamily="34" charset="0"/>
              <a:buChar char="•"/>
              <a:defRPr/>
            </a:pPr>
            <a:r>
              <a:rPr lang="tr-TR" sz="1400" b="1" kern="0" dirty="0">
                <a:latin typeface="Times New Roman" panose="02020603050405020304" pitchFamily="18" charset="0"/>
                <a:ea typeface="+mj-ea"/>
                <a:cs typeface="Times New Roman" panose="02020603050405020304" pitchFamily="18" charset="0"/>
              </a:rPr>
              <a:t>İlimiz Sınırları İçerisinde Yapılması Planlanan / Yapılmakta Olan Nehir Ve Baraj Tipi HES Projeleri İle İlgili Bilgiler Tabloda Belirtilmiştir.</a:t>
            </a:r>
          </a:p>
        </p:txBody>
      </p:sp>
    </p:spTree>
    <p:extLst>
      <p:ext uri="{BB962C8B-B14F-4D97-AF65-F5344CB8AC3E}">
        <p14:creationId xmlns:p14="http://schemas.microsoft.com/office/powerpoint/2010/main" val="2652182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sp>
        <p:nvSpPr>
          <p:cNvPr id="11" name="Metin kutusu 10">
            <a:extLst>
              <a:ext uri="{FF2B5EF4-FFF2-40B4-BE49-F238E27FC236}">
                <a16:creationId xmlns:a16="http://schemas.microsoft.com/office/drawing/2014/main" id="{90DF2626-A9C4-4959-9D63-7B7C3E3BDD6E}"/>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BARAJ ve HES PROJELERİ</a:t>
            </a:r>
          </a:p>
        </p:txBody>
      </p:sp>
      <p:sp>
        <p:nvSpPr>
          <p:cNvPr id="12" name="Rectangle 119">
            <a:extLst>
              <a:ext uri="{FF2B5EF4-FFF2-40B4-BE49-F238E27FC236}">
                <a16:creationId xmlns:a16="http://schemas.microsoft.com/office/drawing/2014/main" id="{8ED4B280-EC5F-4999-9004-42DFDBA2E8A8}"/>
              </a:ext>
            </a:extLst>
          </p:cNvPr>
          <p:cNvSpPr>
            <a:spLocks noChangeArrowheads="1"/>
          </p:cNvSpPr>
          <p:nvPr/>
        </p:nvSpPr>
        <p:spPr bwMode="auto">
          <a:xfrm>
            <a:off x="1663154" y="413278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None/>
              <a:defRPr/>
            </a:pPr>
            <a:endParaRPr lang="tr-TR" altLang="tr-TR" sz="1800">
              <a:solidFill>
                <a:prstClr val="black"/>
              </a:solidFill>
            </a:endParaRPr>
          </a:p>
        </p:txBody>
      </p:sp>
      <p:graphicFrame>
        <p:nvGraphicFramePr>
          <p:cNvPr id="13" name="Tablo 12">
            <a:extLst>
              <a:ext uri="{FF2B5EF4-FFF2-40B4-BE49-F238E27FC236}">
                <a16:creationId xmlns:a16="http://schemas.microsoft.com/office/drawing/2014/main" id="{53F18248-96AC-487D-B878-D7B909EA8630}"/>
              </a:ext>
            </a:extLst>
          </p:cNvPr>
          <p:cNvGraphicFramePr>
            <a:graphicFrameLocks noGrp="1"/>
          </p:cNvGraphicFramePr>
          <p:nvPr/>
        </p:nvGraphicFramePr>
        <p:xfrm>
          <a:off x="201636" y="2146018"/>
          <a:ext cx="5545137" cy="1400459"/>
        </p:xfrm>
        <a:graphic>
          <a:graphicData uri="http://schemas.openxmlformats.org/drawingml/2006/table">
            <a:tbl>
              <a:tblPr>
                <a:tableStyleId>{5C22544A-7EE6-4342-B048-85BDC9FD1C3A}</a:tableStyleId>
              </a:tblPr>
              <a:tblGrid>
                <a:gridCol w="2377531">
                  <a:extLst>
                    <a:ext uri="{9D8B030D-6E8A-4147-A177-3AD203B41FA5}">
                      <a16:colId xmlns:a16="http://schemas.microsoft.com/office/drawing/2014/main" val="777040094"/>
                    </a:ext>
                  </a:extLst>
                </a:gridCol>
                <a:gridCol w="2067782">
                  <a:extLst>
                    <a:ext uri="{9D8B030D-6E8A-4147-A177-3AD203B41FA5}">
                      <a16:colId xmlns:a16="http://schemas.microsoft.com/office/drawing/2014/main" val="2652953061"/>
                    </a:ext>
                  </a:extLst>
                </a:gridCol>
                <a:gridCol w="1099824">
                  <a:extLst>
                    <a:ext uri="{9D8B030D-6E8A-4147-A177-3AD203B41FA5}">
                      <a16:colId xmlns:a16="http://schemas.microsoft.com/office/drawing/2014/main" val="363920852"/>
                    </a:ext>
                  </a:extLst>
                </a:gridCol>
              </a:tblGrid>
              <a:tr h="231713">
                <a:tc gridSpan="3">
                  <a:txBody>
                    <a:bodyPr/>
                    <a:lstStyle/>
                    <a:p>
                      <a:pPr algn="ctr" fontAlgn="b"/>
                      <a:r>
                        <a:rPr lang="tr-TR" sz="1400" b="1" i="0" u="none" strike="noStrike" dirty="0">
                          <a:solidFill>
                            <a:schemeClr val="tx1"/>
                          </a:solidFill>
                          <a:effectLst/>
                          <a:latin typeface="Times New Roman" panose="02020603050405020304" pitchFamily="18" charset="0"/>
                          <a:cs typeface="Times New Roman" panose="02020603050405020304" pitchFamily="18" charset="0"/>
                        </a:rPr>
                        <a:t>İŞLETMEDEKİ BARAJLAR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chemeClr val="tx1"/>
                        </a:solidFill>
                        <a:effectLst/>
                        <a:latin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r" fontAlgn="ctr"/>
                      <a:endParaRPr lang="tr-TR" sz="1600" b="0" i="0" u="none" strike="noStrike" dirty="0">
                        <a:solidFill>
                          <a:schemeClr val="tx1"/>
                        </a:solidFill>
                        <a:effectLst/>
                        <a:latin typeface="Verdana" panose="020B060403050404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4806031"/>
                  </a:ext>
                </a:extLst>
              </a:tr>
              <a:tr h="231713">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Deriner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EÜAŞ</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670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5185432"/>
                  </a:ext>
                </a:extLst>
              </a:tr>
              <a:tr h="231713">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Artvin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Doğuş Enerji</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332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4078425"/>
                  </a:ext>
                </a:extLst>
              </a:tr>
              <a:tr h="231713">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Borçka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EÜAŞ</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301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9522587"/>
                  </a:ext>
                </a:extLst>
              </a:tr>
              <a:tr h="231713">
                <a:tc>
                  <a:txBody>
                    <a:bodyPr/>
                    <a:lstStyle/>
                    <a:p>
                      <a:pPr algn="l" fontAlgn="b"/>
                      <a:r>
                        <a:rPr lang="tr-TR" sz="1400" u="none" strike="noStrike" dirty="0">
                          <a:solidFill>
                            <a:schemeClr val="tx1"/>
                          </a:solidFill>
                          <a:effectLst/>
                          <a:latin typeface="Times New Roman" panose="02020603050405020304" pitchFamily="18" charset="0"/>
                          <a:cs typeface="Times New Roman" panose="02020603050405020304" pitchFamily="18" charset="0"/>
                        </a:rPr>
                        <a:t>Muratlı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EÜAŞ</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ctr"/>
                      <a:r>
                        <a:rPr lang="tr-TR" sz="1400" u="none" strike="noStrike" dirty="0">
                          <a:solidFill>
                            <a:schemeClr val="tx1"/>
                          </a:solidFill>
                          <a:effectLst/>
                          <a:latin typeface="Times New Roman" panose="02020603050405020304" pitchFamily="18" charset="0"/>
                          <a:cs typeface="Times New Roman" panose="02020603050405020304" pitchFamily="18" charset="0"/>
                        </a:rPr>
                        <a:t>115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5359053"/>
                  </a:ext>
                </a:extLst>
              </a:tr>
              <a:tr h="24189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400" u="none" strike="noStrike" dirty="0">
                          <a:solidFill>
                            <a:schemeClr val="tx1"/>
                          </a:solidFill>
                          <a:effectLst/>
                          <a:latin typeface="Times New Roman" panose="02020603050405020304" pitchFamily="18" charset="0"/>
                          <a:cs typeface="Times New Roman" panose="02020603050405020304" pitchFamily="18" charset="0"/>
                        </a:rPr>
                        <a:t>Yusufeli Barajı ve HES</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400" u="none" strike="noStrike" dirty="0">
                          <a:solidFill>
                            <a:schemeClr val="tx1"/>
                          </a:solidFill>
                          <a:effectLst/>
                          <a:latin typeface="Times New Roman" panose="02020603050405020304" pitchFamily="18" charset="0"/>
                          <a:cs typeface="Times New Roman" panose="02020603050405020304" pitchFamily="18" charset="0"/>
                        </a:rPr>
                        <a:t>EÜAŞ</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lang="tr-TR" sz="1400" u="none" strike="noStrike" dirty="0">
                          <a:solidFill>
                            <a:schemeClr val="tx1"/>
                          </a:solidFill>
                          <a:effectLst/>
                          <a:latin typeface="Times New Roman" panose="02020603050405020304" pitchFamily="18" charset="0"/>
                          <a:cs typeface="Times New Roman" panose="02020603050405020304" pitchFamily="18" charset="0"/>
                        </a:rPr>
                        <a:t>670 MW</a:t>
                      </a:r>
                      <a:endParaRPr lang="tr-TR" sz="14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508196"/>
                  </a:ext>
                </a:extLst>
              </a:tr>
            </a:tbl>
          </a:graphicData>
        </a:graphic>
      </p:graphicFrame>
      <p:graphicFrame>
        <p:nvGraphicFramePr>
          <p:cNvPr id="16" name="Tablo 15">
            <a:extLst>
              <a:ext uri="{FF2B5EF4-FFF2-40B4-BE49-F238E27FC236}">
                <a16:creationId xmlns:a16="http://schemas.microsoft.com/office/drawing/2014/main" id="{06BAF2CC-5D18-4727-9ECD-50726617BF41}"/>
              </a:ext>
            </a:extLst>
          </p:cNvPr>
          <p:cNvGraphicFramePr>
            <a:graphicFrameLocks noGrp="1"/>
          </p:cNvGraphicFramePr>
          <p:nvPr>
            <p:extLst>
              <p:ext uri="{D42A27DB-BD31-4B8C-83A1-F6EECF244321}">
                <p14:modId xmlns:p14="http://schemas.microsoft.com/office/powerpoint/2010/main" val="4106706687"/>
              </p:ext>
            </p:extLst>
          </p:nvPr>
        </p:nvGraphicFramePr>
        <p:xfrm>
          <a:off x="201636" y="3754847"/>
          <a:ext cx="5545137" cy="2552215"/>
        </p:xfrm>
        <a:graphic>
          <a:graphicData uri="http://schemas.openxmlformats.org/drawingml/2006/table">
            <a:tbl>
              <a:tblPr>
                <a:tableStyleId>{5C22544A-7EE6-4342-B048-85BDC9FD1C3A}</a:tableStyleId>
              </a:tblPr>
              <a:tblGrid>
                <a:gridCol w="2346924">
                  <a:extLst>
                    <a:ext uri="{9D8B030D-6E8A-4147-A177-3AD203B41FA5}">
                      <a16:colId xmlns:a16="http://schemas.microsoft.com/office/drawing/2014/main" val="1854386265"/>
                    </a:ext>
                  </a:extLst>
                </a:gridCol>
                <a:gridCol w="2450382">
                  <a:extLst>
                    <a:ext uri="{9D8B030D-6E8A-4147-A177-3AD203B41FA5}">
                      <a16:colId xmlns:a16="http://schemas.microsoft.com/office/drawing/2014/main" val="550030413"/>
                    </a:ext>
                  </a:extLst>
                </a:gridCol>
                <a:gridCol w="747831">
                  <a:extLst>
                    <a:ext uri="{9D8B030D-6E8A-4147-A177-3AD203B41FA5}">
                      <a16:colId xmlns:a16="http://schemas.microsoft.com/office/drawing/2014/main" val="2897632675"/>
                    </a:ext>
                  </a:extLst>
                </a:gridCol>
              </a:tblGrid>
              <a:tr h="266700">
                <a:tc gridSpan="3">
                  <a:txBody>
                    <a:bodyPr/>
                    <a:lstStyle/>
                    <a:p>
                      <a:pPr algn="ctr" fontAlgn="ctr"/>
                      <a:r>
                        <a:rPr lang="tr-TR" sz="1400" b="1" i="0" u="none" strike="noStrike" dirty="0">
                          <a:solidFill>
                            <a:srgbClr val="000000"/>
                          </a:solidFill>
                          <a:effectLst/>
                          <a:latin typeface="Times New Roman" panose="02020603050405020304" pitchFamily="18" charset="0"/>
                          <a:cs typeface="Times New Roman" panose="02020603050405020304" pitchFamily="18" charset="0"/>
                        </a:rPr>
                        <a:t>YAPIM AŞAMASINDAKİ HESLER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9957473"/>
                  </a:ext>
                </a:extLst>
              </a:tr>
              <a:tr h="266700">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Damla HES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Erarı Elektromekanik Enerji</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51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966843"/>
                  </a:ext>
                </a:extLst>
              </a:tr>
              <a:tr h="266700">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Ardanuç 5 Reg. ve HES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tr-TR" sz="1400" u="none" strike="noStrike" baseline="0" dirty="0">
                          <a:effectLst/>
                          <a:latin typeface="Times New Roman" panose="02020603050405020304" pitchFamily="18" charset="0"/>
                          <a:cs typeface="Times New Roman" panose="02020603050405020304" pitchFamily="18" charset="0"/>
                        </a:rPr>
                        <a:t>Yeşil Mavi Elektrik Üretim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13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286305"/>
                  </a:ext>
                </a:extLst>
              </a:tr>
              <a:tr h="329561">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Çağlar Reg. ve HES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400" u="none" strike="noStrike" dirty="0">
                          <a:effectLst/>
                          <a:latin typeface="Times New Roman" panose="02020603050405020304" pitchFamily="18" charset="0"/>
                          <a:cs typeface="Times New Roman" panose="02020603050405020304" pitchFamily="18" charset="0"/>
                        </a:rPr>
                        <a:t>Doğal</a:t>
                      </a:r>
                      <a:r>
                        <a:rPr lang="tr-TR" sz="1400" u="none" strike="noStrike" baseline="0" dirty="0">
                          <a:effectLst/>
                          <a:latin typeface="Times New Roman" panose="02020603050405020304" pitchFamily="18" charset="0"/>
                          <a:cs typeface="Times New Roman" panose="02020603050405020304" pitchFamily="18" charset="0"/>
                        </a:rPr>
                        <a:t> Elektrik Üretim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12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2984460"/>
                  </a:ext>
                </a:extLst>
              </a:tr>
              <a:tr h="329561">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Hanlı Reg. ve HES</a:t>
                      </a:r>
                    </a:p>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(Reg-1</a:t>
                      </a:r>
                      <a:r>
                        <a:rPr lang="tr-TR" sz="1400" b="0" i="0" u="none" strike="noStrike" baseline="0" dirty="0">
                          <a:solidFill>
                            <a:srgbClr val="000000"/>
                          </a:solidFill>
                          <a:effectLst/>
                          <a:latin typeface="Times New Roman" panose="02020603050405020304" pitchFamily="18" charset="0"/>
                          <a:cs typeface="Times New Roman" panose="02020603050405020304" pitchFamily="18" charset="0"/>
                        </a:rPr>
                        <a:t> İşletmede, Reg-2 Yapım Aşamasında</a:t>
                      </a:r>
                      <a:r>
                        <a:rPr lang="tr-TR" sz="1400" b="0" i="0" u="none" strike="noStrike" dirty="0">
                          <a:solidFill>
                            <a:srgbClr val="000000"/>
                          </a:solidFill>
                          <a:effectLst/>
                          <a:latin typeface="Times New Roman" panose="02020603050405020304" pitchFamily="18" charset="0"/>
                          <a:cs typeface="Times New Roman" panose="02020603050405020304" pitchFamily="18" charset="0"/>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400" u="none" strike="noStrike" baseline="0" dirty="0">
                          <a:effectLst/>
                          <a:latin typeface="Times New Roman" panose="02020603050405020304" pitchFamily="18" charset="0"/>
                          <a:cs typeface="Times New Roman" panose="02020603050405020304" pitchFamily="18" charset="0"/>
                        </a:rPr>
                        <a:t>Hanlı Enerji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7.5</a:t>
                      </a:r>
                      <a:r>
                        <a:rPr lang="tr-TR" sz="1400" b="0" i="0" u="none" strike="noStrike" baseline="0" dirty="0">
                          <a:solidFill>
                            <a:srgbClr val="000000"/>
                          </a:solidFill>
                          <a:effectLst/>
                          <a:latin typeface="Times New Roman" panose="02020603050405020304" pitchFamily="18" charset="0"/>
                          <a:cs typeface="Times New Roman" panose="02020603050405020304" pitchFamily="18" charset="0"/>
                        </a:rPr>
                        <a:t>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6186906"/>
                  </a:ext>
                </a:extLst>
              </a:tr>
              <a:tr h="336704">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Çermik Reg.</a:t>
                      </a:r>
                      <a:r>
                        <a:rPr lang="tr-TR" sz="1400" b="0" i="0" u="none" strike="noStrike" baseline="0" dirty="0">
                          <a:solidFill>
                            <a:srgbClr val="000000"/>
                          </a:solidFill>
                          <a:effectLst/>
                          <a:latin typeface="Times New Roman" panose="02020603050405020304" pitchFamily="18" charset="0"/>
                          <a:cs typeface="Times New Roman" panose="02020603050405020304" pitchFamily="18" charset="0"/>
                        </a:rPr>
                        <a:t> ve HES*</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Akria Enerji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12 MW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8663090"/>
                  </a:ext>
                </a:extLst>
              </a:tr>
              <a:tr h="336704">
                <a:tc>
                  <a:txBody>
                    <a:bodyPr/>
                    <a:lstStyle/>
                    <a:p>
                      <a:pPr algn="l" fontAlgn="ctr"/>
                      <a:r>
                        <a:rPr lang="tr-TR" sz="1400" b="0" i="0" u="none" strike="noStrike" dirty="0" err="1">
                          <a:solidFill>
                            <a:srgbClr val="000000"/>
                          </a:solidFill>
                          <a:effectLst/>
                          <a:latin typeface="Times New Roman" panose="02020603050405020304" pitchFamily="18" charset="0"/>
                          <a:cs typeface="Times New Roman" panose="02020603050405020304" pitchFamily="18" charset="0"/>
                        </a:rPr>
                        <a:t>Demirdöven</a:t>
                      </a:r>
                      <a:r>
                        <a:rPr lang="tr-TR" sz="1400" b="0" i="0" u="none" strike="noStrike" dirty="0">
                          <a:solidFill>
                            <a:srgbClr val="000000"/>
                          </a:solidFill>
                          <a:effectLst/>
                          <a:latin typeface="Times New Roman" panose="02020603050405020304" pitchFamily="18" charset="0"/>
                          <a:cs typeface="Times New Roman" panose="02020603050405020304" pitchFamily="18" charset="0"/>
                        </a:rPr>
                        <a:t> </a:t>
                      </a:r>
                      <a:r>
                        <a:rPr lang="tr-TR" sz="1400" b="0" i="0" u="none" strike="noStrike" dirty="0" err="1">
                          <a:solidFill>
                            <a:srgbClr val="000000"/>
                          </a:solidFill>
                          <a:effectLst/>
                          <a:latin typeface="Times New Roman" panose="02020603050405020304" pitchFamily="18" charset="0"/>
                          <a:cs typeface="Times New Roman" panose="02020603050405020304" pitchFamily="18" charset="0"/>
                        </a:rPr>
                        <a:t>Reg</a:t>
                      </a:r>
                      <a:r>
                        <a:rPr lang="tr-TR" sz="1400" b="0" i="0" u="none" strike="noStrike" dirty="0">
                          <a:solidFill>
                            <a:srgbClr val="000000"/>
                          </a:solidFill>
                          <a:effectLst/>
                          <a:latin typeface="Times New Roman" panose="02020603050405020304" pitchFamily="18" charset="0"/>
                          <a:cs typeface="Times New Roman" panose="02020603050405020304" pitchFamily="18" charset="0"/>
                        </a:rPr>
                        <a:t>. ve HES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59937" rtl="0" eaLnBrk="1" fontAlgn="ctr" latinLnBrk="0" hangingPunct="1">
                        <a:lnSpc>
                          <a:spcPct val="100000"/>
                        </a:lnSpc>
                        <a:spcBef>
                          <a:spcPts val="0"/>
                        </a:spcBef>
                        <a:spcAft>
                          <a:spcPts val="0"/>
                        </a:spcAft>
                        <a:buClrTx/>
                        <a:buSzTx/>
                        <a:buFontTx/>
                        <a:buNone/>
                        <a:tabLst/>
                        <a:defRPr/>
                      </a:pPr>
                      <a:r>
                        <a:rPr lang="tr-TR" sz="1400" b="0" i="0" u="none" strike="noStrike" dirty="0" err="1">
                          <a:solidFill>
                            <a:srgbClr val="000000"/>
                          </a:solidFill>
                          <a:effectLst/>
                          <a:latin typeface="Times New Roman" panose="02020603050405020304" pitchFamily="18" charset="0"/>
                          <a:cs typeface="Times New Roman" panose="02020603050405020304" pitchFamily="18" charset="0"/>
                        </a:rPr>
                        <a:t>Üçkıta</a:t>
                      </a:r>
                      <a:r>
                        <a:rPr lang="tr-TR" sz="1400" b="0" i="0" u="none" strike="noStrike" dirty="0">
                          <a:solidFill>
                            <a:srgbClr val="000000"/>
                          </a:solidFill>
                          <a:effectLst/>
                          <a:latin typeface="Times New Roman" panose="02020603050405020304" pitchFamily="18" charset="0"/>
                          <a:cs typeface="Times New Roman" panose="02020603050405020304" pitchFamily="18" charset="0"/>
                        </a:rPr>
                        <a:t> Elektrik Üretim San. Ve Tic. A.Ş.</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20 MW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3400806"/>
                  </a:ext>
                </a:extLst>
              </a:tr>
            </a:tbl>
          </a:graphicData>
        </a:graphic>
      </p:graphicFrame>
      <p:graphicFrame>
        <p:nvGraphicFramePr>
          <p:cNvPr id="18" name="Tablo 17">
            <a:extLst>
              <a:ext uri="{FF2B5EF4-FFF2-40B4-BE49-F238E27FC236}">
                <a16:creationId xmlns:a16="http://schemas.microsoft.com/office/drawing/2014/main" id="{8CB53658-3F47-4933-97F8-9824B2124A6C}"/>
              </a:ext>
            </a:extLst>
          </p:cNvPr>
          <p:cNvGraphicFramePr>
            <a:graphicFrameLocks noGrp="1"/>
          </p:cNvGraphicFramePr>
          <p:nvPr/>
        </p:nvGraphicFramePr>
        <p:xfrm>
          <a:off x="5812221" y="2146018"/>
          <a:ext cx="4681132" cy="1030116"/>
        </p:xfrm>
        <a:graphic>
          <a:graphicData uri="http://schemas.openxmlformats.org/drawingml/2006/table">
            <a:tbl>
              <a:tblPr>
                <a:tableStyleId>{5C22544A-7EE6-4342-B048-85BDC9FD1C3A}</a:tableStyleId>
              </a:tblPr>
              <a:tblGrid>
                <a:gridCol w="1889384">
                  <a:extLst>
                    <a:ext uri="{9D8B030D-6E8A-4147-A177-3AD203B41FA5}">
                      <a16:colId xmlns:a16="http://schemas.microsoft.com/office/drawing/2014/main" val="1854386265"/>
                    </a:ext>
                  </a:extLst>
                </a:gridCol>
                <a:gridCol w="1993588">
                  <a:extLst>
                    <a:ext uri="{9D8B030D-6E8A-4147-A177-3AD203B41FA5}">
                      <a16:colId xmlns:a16="http://schemas.microsoft.com/office/drawing/2014/main" val="550030413"/>
                    </a:ext>
                  </a:extLst>
                </a:gridCol>
                <a:gridCol w="798160">
                  <a:extLst>
                    <a:ext uri="{9D8B030D-6E8A-4147-A177-3AD203B41FA5}">
                      <a16:colId xmlns:a16="http://schemas.microsoft.com/office/drawing/2014/main" val="2897632675"/>
                    </a:ext>
                  </a:extLst>
                </a:gridCol>
              </a:tblGrid>
              <a:tr h="315530">
                <a:tc gridSpan="3">
                  <a:txBody>
                    <a:bodyPr/>
                    <a:lstStyle/>
                    <a:p>
                      <a:pPr algn="ctr" fontAlgn="ctr"/>
                      <a:r>
                        <a:rPr lang="tr-TR" sz="1400" b="1" i="0" u="none" strike="noStrike" dirty="0">
                          <a:solidFill>
                            <a:srgbClr val="000000"/>
                          </a:solidFill>
                          <a:effectLst/>
                          <a:latin typeface="Times New Roman" panose="02020603050405020304" pitchFamily="18" charset="0"/>
                          <a:cs typeface="Times New Roman" panose="02020603050405020304" pitchFamily="18" charset="0"/>
                        </a:rPr>
                        <a:t>ÇED SÜRECİ DEVAM EDEN HESLER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fontAlgn="ctr"/>
                      <a:endParaRPr lang="tr-TR" sz="16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52909214"/>
                  </a:ext>
                </a:extLst>
              </a:tr>
              <a:tr h="403294">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Karagöl Reg. ve HES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tr-TR" sz="1400" u="none" strike="noStrike" baseline="0" dirty="0">
                          <a:effectLst/>
                          <a:latin typeface="Times New Roman" panose="02020603050405020304" pitchFamily="18" charset="0"/>
                          <a:cs typeface="Times New Roman" panose="02020603050405020304" pitchFamily="18" charset="0"/>
                        </a:rPr>
                        <a:t>Uğursun Enerji Üretim San. ve Tic. A.Ş.</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b="0" i="0" u="none" strike="noStrike" dirty="0">
                          <a:solidFill>
                            <a:srgbClr val="000000"/>
                          </a:solidFill>
                          <a:effectLst/>
                          <a:latin typeface="Times New Roman" panose="02020603050405020304" pitchFamily="18" charset="0"/>
                          <a:cs typeface="Times New Roman" panose="02020603050405020304" pitchFamily="18" charset="0"/>
                        </a:rPr>
                        <a:t>4.60 MW</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01966843"/>
                  </a:ext>
                </a:extLst>
              </a:tr>
              <a:tr h="278341">
                <a:tc>
                  <a:txBody>
                    <a:bodyPr/>
                    <a:lstStyle/>
                    <a:p>
                      <a:pPr algn="l" fontAlgn="ctr"/>
                      <a:r>
                        <a:rPr lang="tr-TR" sz="1400" dirty="0">
                          <a:latin typeface="Times New Roman" panose="02020603050405020304" pitchFamily="18" charset="0"/>
                          <a:cs typeface="Times New Roman" panose="02020603050405020304" pitchFamily="18" charset="0"/>
                        </a:rPr>
                        <a:t>Çamlıca 2 Reg. ve HES </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tr-TR" sz="1400" u="none" strike="noStrike" baseline="0" dirty="0">
                          <a:effectLst/>
                          <a:latin typeface="Times New Roman" panose="02020603050405020304" pitchFamily="18" charset="0"/>
                          <a:cs typeface="Times New Roman" panose="02020603050405020304" pitchFamily="18" charset="0"/>
                        </a:rPr>
                        <a:t>Reis RS Enerji</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19.17 MW</a:t>
                      </a:r>
                      <a:endParaRPr lang="tr-TR"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286305"/>
                  </a:ext>
                </a:extLst>
              </a:tr>
            </a:tbl>
          </a:graphicData>
        </a:graphic>
      </p:graphicFrame>
    </p:spTree>
    <p:extLst>
      <p:ext uri="{BB962C8B-B14F-4D97-AF65-F5344CB8AC3E}">
        <p14:creationId xmlns:p14="http://schemas.microsoft.com/office/powerpoint/2010/main" val="1311134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ÇED VE ÇEVRE İZİNLERİ ŞUBE MÜDÜRLÜĞÜ</a:t>
            </a:r>
          </a:p>
        </p:txBody>
      </p:sp>
      <p:sp>
        <p:nvSpPr>
          <p:cNvPr id="11" name="Metin kutusu 10">
            <a:extLst>
              <a:ext uri="{FF2B5EF4-FFF2-40B4-BE49-F238E27FC236}">
                <a16:creationId xmlns:a16="http://schemas.microsoft.com/office/drawing/2014/main" id="{90DF2626-A9C4-4959-9D63-7B7C3E3BDD6E}"/>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ÇEVRE İZİN LİSANS İŞLEMLERİ</a:t>
            </a:r>
          </a:p>
        </p:txBody>
      </p:sp>
      <p:graphicFrame>
        <p:nvGraphicFramePr>
          <p:cNvPr id="14" name="Table 2">
            <a:extLst>
              <a:ext uri="{FF2B5EF4-FFF2-40B4-BE49-F238E27FC236}">
                <a16:creationId xmlns:a16="http://schemas.microsoft.com/office/drawing/2014/main" id="{C8810089-67CF-4291-9520-AFB8C07AE134}"/>
              </a:ext>
            </a:extLst>
          </p:cNvPr>
          <p:cNvGraphicFramePr/>
          <p:nvPr>
            <p:extLst>
              <p:ext uri="{D42A27DB-BD31-4B8C-83A1-F6EECF244321}">
                <p14:modId xmlns:p14="http://schemas.microsoft.com/office/powerpoint/2010/main" val="2963595668"/>
              </p:ext>
            </p:extLst>
          </p:nvPr>
        </p:nvGraphicFramePr>
        <p:xfrm>
          <a:off x="363076" y="2028706"/>
          <a:ext cx="10291717" cy="3659856"/>
        </p:xfrm>
        <a:graphic>
          <a:graphicData uri="http://schemas.openxmlformats.org/drawingml/2006/table">
            <a:tbl>
              <a:tblPr/>
              <a:tblGrid>
                <a:gridCol w="2445702">
                  <a:extLst>
                    <a:ext uri="{9D8B030D-6E8A-4147-A177-3AD203B41FA5}">
                      <a16:colId xmlns:a16="http://schemas.microsoft.com/office/drawing/2014/main" val="20000"/>
                    </a:ext>
                  </a:extLst>
                </a:gridCol>
                <a:gridCol w="2505701">
                  <a:extLst>
                    <a:ext uri="{9D8B030D-6E8A-4147-A177-3AD203B41FA5}">
                      <a16:colId xmlns:a16="http://schemas.microsoft.com/office/drawing/2014/main" val="20001"/>
                    </a:ext>
                  </a:extLst>
                </a:gridCol>
                <a:gridCol w="2277359">
                  <a:extLst>
                    <a:ext uri="{9D8B030D-6E8A-4147-A177-3AD203B41FA5}">
                      <a16:colId xmlns:a16="http://schemas.microsoft.com/office/drawing/2014/main" val="20002"/>
                    </a:ext>
                  </a:extLst>
                </a:gridCol>
                <a:gridCol w="3062955">
                  <a:extLst>
                    <a:ext uri="{9D8B030D-6E8A-4147-A177-3AD203B41FA5}">
                      <a16:colId xmlns:a16="http://schemas.microsoft.com/office/drawing/2014/main" val="20003"/>
                    </a:ext>
                  </a:extLst>
                </a:gridCol>
              </a:tblGrid>
              <a:tr h="945606">
                <a:tc>
                  <a:txBody>
                    <a:bodyPr/>
                    <a:lstStyle/>
                    <a:p>
                      <a:pPr algn="ctr">
                        <a:lnSpc>
                          <a:spcPct val="115000"/>
                        </a:lnSpc>
                      </a:pPr>
                      <a:r>
                        <a:rPr lang="tr-TR" sz="1500" b="1" strike="noStrike" spc="-1">
                          <a:solidFill>
                            <a:srgbClr val="FFFFFF"/>
                          </a:solidFill>
                          <a:latin typeface="Times New Roman" panose="02020603050405020304" pitchFamily="18" charset="0"/>
                          <a:cs typeface="Times New Roman" panose="02020603050405020304" pitchFamily="18" charset="0"/>
                        </a:rPr>
                        <a:t>YIL</a:t>
                      </a:r>
                      <a:endParaRPr lang="tr-TR" sz="1500" b="0" strike="noStrike" spc="-1">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a:solidFill>
                            <a:srgbClr val="FFFFFF"/>
                          </a:solidFill>
                          <a:latin typeface="Times New Roman" panose="02020603050405020304" pitchFamily="18" charset="0"/>
                          <a:cs typeface="Times New Roman" panose="02020603050405020304" pitchFamily="18" charset="0"/>
                        </a:rPr>
                        <a:t>GEÇİCİ FAALİYET BELGESİ (GFB)</a:t>
                      </a:r>
                      <a:endParaRPr lang="tr-TR" sz="1500" b="0" strike="noStrike" spc="-1">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a:solidFill>
                            <a:srgbClr val="FFFFFF"/>
                          </a:solidFill>
                          <a:latin typeface="Times New Roman" panose="02020603050405020304" pitchFamily="18" charset="0"/>
                          <a:cs typeface="Times New Roman" panose="02020603050405020304" pitchFamily="18" charset="0"/>
                        </a:rPr>
                        <a:t>ÇEVRE İZİN/LİSANS BELGESİ</a:t>
                      </a:r>
                      <a:endParaRPr lang="tr-TR" sz="1500" b="0" strike="noStrike" spc="-1">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FFFFFF"/>
                          </a:solidFill>
                          <a:latin typeface="Times New Roman" panose="02020603050405020304" pitchFamily="18" charset="0"/>
                          <a:cs typeface="Times New Roman" panose="02020603050405020304" pitchFamily="18" charset="0"/>
                        </a:rPr>
                        <a:t>GFB/ÇEVRE İZİN/LİSANS BELGESİ İPTAL EDİLEN TESİSLER</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87750">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2019 </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ea typeface="Calibri"/>
                          <a:cs typeface="Times New Roman" panose="02020603050405020304" pitchFamily="18" charset="0"/>
                        </a:rPr>
                        <a:t>9</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ea typeface="Calibri"/>
                          <a:cs typeface="Times New Roman" panose="02020603050405020304" pitchFamily="18" charset="0"/>
                        </a:rPr>
                        <a:t>9</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ea typeface="Calibri"/>
                          <a:cs typeface="Times New Roman" panose="02020603050405020304" pitchFamily="18" charset="0"/>
                        </a:rPr>
                        <a:t>3</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8"/>
                  </a:ext>
                </a:extLst>
              </a:tr>
              <a:tr h="387750">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2020</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9</a:t>
                      </a: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13</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0</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9"/>
                  </a:ext>
                </a:extLst>
              </a:tr>
              <a:tr h="387750">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2021</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8</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15</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2</a:t>
                      </a:r>
                      <a:endParaRPr lang="tr-TR" sz="1500" b="0" strike="noStrike" spc="-1" dirty="0">
                        <a:latin typeface="Times New Roman" panose="02020603050405020304" pitchFamily="18" charset="0"/>
                        <a:cs typeface="Times New Roman" panose="02020603050405020304" pitchFamily="18" charset="0"/>
                      </a:endParaRP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3310630856"/>
                  </a:ext>
                </a:extLst>
              </a:tr>
              <a:tr h="387750">
                <a:tc>
                  <a:txBody>
                    <a:bodyPr/>
                    <a:lstStyle/>
                    <a:p>
                      <a:pPr algn="ctr">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2022</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6</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8</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5</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795521251"/>
                  </a:ext>
                </a:extLst>
              </a:tr>
              <a:tr h="387750">
                <a:tc>
                  <a:txBody>
                    <a:bodyPr/>
                    <a:lstStyle/>
                    <a:p>
                      <a:pPr algn="ctr">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2023</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9</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10</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6</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2891085667"/>
                  </a:ext>
                </a:extLst>
              </a:tr>
              <a:tr h="387750">
                <a:tc>
                  <a:txBody>
                    <a:bodyPr/>
                    <a:lstStyle/>
                    <a:p>
                      <a:pPr algn="ctr">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2024</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11</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18</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2</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935002439"/>
                  </a:ext>
                </a:extLst>
              </a:tr>
              <a:tr h="387750">
                <a:tc>
                  <a:txBody>
                    <a:bodyPr/>
                    <a:lstStyle/>
                    <a:p>
                      <a:pPr algn="ctr">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2025</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387" marR="68387" marT="45730" marB="4573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500" b="1" strike="noStrike" spc="-1" dirty="0">
                          <a:solidFill>
                            <a:srgbClr val="000000"/>
                          </a:solidFill>
                          <a:latin typeface="Times New Roman" panose="02020603050405020304" pitchFamily="18" charset="0"/>
                          <a:cs typeface="Times New Roman" panose="02020603050405020304" pitchFamily="18" charset="0"/>
                        </a:rPr>
                        <a:t>10</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19</a:t>
                      </a:r>
                    </a:p>
                  </a:txBody>
                  <a:tcPr marL="68387" marR="68387" marT="45730" marB="4573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500" b="1" strike="noStrike" spc="-1" dirty="0">
                          <a:latin typeface="Times New Roman" panose="02020603050405020304" pitchFamily="18" charset="0"/>
                          <a:cs typeface="Times New Roman" panose="02020603050405020304" pitchFamily="18" charset="0"/>
                        </a:rPr>
                        <a:t>2</a:t>
                      </a:r>
                    </a:p>
                  </a:txBody>
                  <a:tcPr marL="68387" marR="68387" marT="45730" marB="4573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35085498"/>
                  </a:ext>
                </a:extLst>
              </a:tr>
            </a:tbl>
          </a:graphicData>
        </a:graphic>
      </p:graphicFrame>
      <p:sp>
        <p:nvSpPr>
          <p:cNvPr id="15" name="Rectangle 119">
            <a:extLst>
              <a:ext uri="{FF2B5EF4-FFF2-40B4-BE49-F238E27FC236}">
                <a16:creationId xmlns:a16="http://schemas.microsoft.com/office/drawing/2014/main" id="{672CFCBD-0F14-437C-994B-4F4427B45C86}"/>
              </a:ext>
            </a:extLst>
          </p:cNvPr>
          <p:cNvSpPr>
            <a:spLocks noChangeArrowheads="1"/>
          </p:cNvSpPr>
          <p:nvPr/>
        </p:nvSpPr>
        <p:spPr bwMode="auto">
          <a:xfrm>
            <a:off x="201640" y="7362803"/>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None/>
              <a:defRPr/>
            </a:pPr>
            <a:endParaRPr lang="tr-TR" altLang="tr-TR" sz="1800">
              <a:solidFill>
                <a:prstClr val="black"/>
              </a:solidFill>
            </a:endParaRPr>
          </a:p>
        </p:txBody>
      </p:sp>
    </p:spTree>
    <p:extLst>
      <p:ext uri="{BB962C8B-B14F-4D97-AF65-F5344CB8AC3E}">
        <p14:creationId xmlns:p14="http://schemas.microsoft.com/office/powerpoint/2010/main" val="31668194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pic>
        <p:nvPicPr>
          <p:cNvPr id="10" name="Picture 3">
            <a:extLst>
              <a:ext uri="{FF2B5EF4-FFF2-40B4-BE49-F238E27FC236}">
                <a16:creationId xmlns:a16="http://schemas.microsoft.com/office/drawing/2014/main" id="{554A1655-87DB-41BD-984E-0BA980519C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36" y="1763378"/>
            <a:ext cx="3537183" cy="21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Resim 2">
            <a:extLst>
              <a:ext uri="{FF2B5EF4-FFF2-40B4-BE49-F238E27FC236}">
                <a16:creationId xmlns:a16="http://schemas.microsoft.com/office/drawing/2014/main" id="{BC97BA5D-3CD8-4771-AA1A-37F7B57F7B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3216" y="4181017"/>
            <a:ext cx="4110138" cy="2741431"/>
          </a:xfrm>
          <a:prstGeom prst="rect">
            <a:avLst/>
          </a:prstGeom>
        </p:spPr>
      </p:pic>
      <p:pic>
        <p:nvPicPr>
          <p:cNvPr id="11" name="Resim 10">
            <a:extLst>
              <a:ext uri="{FF2B5EF4-FFF2-40B4-BE49-F238E27FC236}">
                <a16:creationId xmlns:a16="http://schemas.microsoft.com/office/drawing/2014/main" id="{38E27331-E918-4692-9E62-167E91C4D3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67243" y="1763378"/>
            <a:ext cx="3832466" cy="2108325"/>
          </a:xfrm>
          <a:prstGeom prst="rect">
            <a:avLst/>
          </a:prstGeom>
        </p:spPr>
      </p:pic>
      <p:pic>
        <p:nvPicPr>
          <p:cNvPr id="13" name="Resim 12">
            <a:extLst>
              <a:ext uri="{FF2B5EF4-FFF2-40B4-BE49-F238E27FC236}">
                <a16:creationId xmlns:a16="http://schemas.microsoft.com/office/drawing/2014/main" id="{53D293FF-5D9E-449E-AE39-A92C935FA8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36" y="4006705"/>
            <a:ext cx="5635356" cy="2915743"/>
          </a:xfrm>
          <a:prstGeom prst="rect">
            <a:avLst/>
          </a:prstGeom>
        </p:spPr>
      </p:pic>
      <p:pic>
        <p:nvPicPr>
          <p:cNvPr id="17" name="Resim 16">
            <a:extLst>
              <a:ext uri="{FF2B5EF4-FFF2-40B4-BE49-F238E27FC236}">
                <a16:creationId xmlns:a16="http://schemas.microsoft.com/office/drawing/2014/main" id="{3BFF7F7B-88F3-40DC-9B40-524C3B7D6D9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16511" y="1784237"/>
            <a:ext cx="2576842" cy="2087465"/>
          </a:xfrm>
          <a:prstGeom prst="rect">
            <a:avLst/>
          </a:prstGeom>
        </p:spPr>
      </p:pic>
    </p:spTree>
    <p:extLst>
      <p:ext uri="{BB962C8B-B14F-4D97-AF65-F5344CB8AC3E}">
        <p14:creationId xmlns:p14="http://schemas.microsoft.com/office/powerpoint/2010/main" val="9221855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6" name="Dikdörtgen 15">
            <a:extLst>
              <a:ext uri="{FF2B5EF4-FFF2-40B4-BE49-F238E27FC236}">
                <a16:creationId xmlns:a16="http://schemas.microsoft.com/office/drawing/2014/main" id="{D3813CAC-CE10-4CB7-8D24-B02591535EEC}"/>
              </a:ext>
            </a:extLst>
          </p:cNvPr>
          <p:cNvSpPr/>
          <p:nvPr/>
        </p:nvSpPr>
        <p:spPr>
          <a:xfrm>
            <a:off x="201636" y="6368496"/>
            <a:ext cx="10291717" cy="323165"/>
          </a:xfrm>
          <a:prstGeom prst="rect">
            <a:avLst/>
          </a:prstGeom>
        </p:spPr>
        <p:txBody>
          <a:bodyPr wrap="square">
            <a:spAutoFit/>
          </a:bodyPr>
          <a:lstStyle/>
          <a:p>
            <a:pPr algn="just" defTabSz="914400">
              <a:spcBef>
                <a:spcPts val="400"/>
              </a:spcBef>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2019-2025 yılları arasında 2872 sayılı Çevre Kanunu kapsamında uygulanan idari yaptırım miktarları tablodaki gibidir.</a:t>
            </a:r>
            <a:endParaRPr lang="tr-TR" sz="1500" spc="-1" dirty="0">
              <a:solidFill>
                <a:prstClr val="black"/>
              </a:solidFill>
              <a:latin typeface="Times New Roman" panose="02020603050405020304" pitchFamily="18" charset="0"/>
              <a:cs typeface="Times New Roman" panose="02020603050405020304" pitchFamily="18" charset="0"/>
            </a:endParaRP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ÇEVRE KANUNU KAPSAMINDA UYGULANAN İDARİ YAPTIRIMLAR</a:t>
            </a:r>
          </a:p>
        </p:txBody>
      </p:sp>
      <p:graphicFrame>
        <p:nvGraphicFramePr>
          <p:cNvPr id="11" name="Table 1">
            <a:extLst>
              <a:ext uri="{FF2B5EF4-FFF2-40B4-BE49-F238E27FC236}">
                <a16:creationId xmlns:a16="http://schemas.microsoft.com/office/drawing/2014/main" id="{36F669E8-0406-4CB1-94FF-26502D426F0D}"/>
              </a:ext>
            </a:extLst>
          </p:cNvPr>
          <p:cNvGraphicFramePr/>
          <p:nvPr>
            <p:extLst>
              <p:ext uri="{D42A27DB-BD31-4B8C-83A1-F6EECF244321}">
                <p14:modId xmlns:p14="http://schemas.microsoft.com/office/powerpoint/2010/main" val="1292599195"/>
              </p:ext>
            </p:extLst>
          </p:nvPr>
        </p:nvGraphicFramePr>
        <p:xfrm>
          <a:off x="201636" y="2160236"/>
          <a:ext cx="10291717" cy="3709771"/>
        </p:xfrm>
        <a:graphic>
          <a:graphicData uri="http://schemas.openxmlformats.org/drawingml/2006/table">
            <a:tbl>
              <a:tblPr/>
              <a:tblGrid>
                <a:gridCol w="4748739">
                  <a:extLst>
                    <a:ext uri="{9D8B030D-6E8A-4147-A177-3AD203B41FA5}">
                      <a16:colId xmlns:a16="http://schemas.microsoft.com/office/drawing/2014/main" val="20000"/>
                    </a:ext>
                  </a:extLst>
                </a:gridCol>
                <a:gridCol w="5542978">
                  <a:extLst>
                    <a:ext uri="{9D8B030D-6E8A-4147-A177-3AD203B41FA5}">
                      <a16:colId xmlns:a16="http://schemas.microsoft.com/office/drawing/2014/main" val="20001"/>
                    </a:ext>
                  </a:extLst>
                </a:gridCol>
              </a:tblGrid>
              <a:tr h="519577">
                <a:tc>
                  <a:txBody>
                    <a:bodyPr/>
                    <a:lstStyle/>
                    <a:p>
                      <a:pPr algn="ctr">
                        <a:lnSpc>
                          <a:spcPct val="115000"/>
                        </a:lnSpc>
                      </a:pPr>
                      <a:r>
                        <a:rPr lang="tr-TR" sz="1500" b="1" strike="noStrike" spc="-1" dirty="0">
                          <a:solidFill>
                            <a:srgbClr val="FFFFFF"/>
                          </a:solidFill>
                          <a:latin typeface="Times New Roman" panose="02020603050405020304" pitchFamily="18" charset="0"/>
                          <a:cs typeface="Times New Roman" panose="02020603050405020304" pitchFamily="18" charset="0"/>
                        </a:rPr>
                        <a:t>YIL</a:t>
                      </a:r>
                      <a:endParaRPr lang="tr-TR" sz="1500" b="0" strike="noStrike" spc="-1" dirty="0">
                        <a:latin typeface="Times New Roman" panose="02020603050405020304" pitchFamily="18" charset="0"/>
                        <a:cs typeface="Times New Roman" panose="02020603050405020304" pitchFamily="18" charset="0"/>
                      </a:endParaRPr>
                    </a:p>
                  </a:txBody>
                  <a:tcPr marL="68406" marR="68406" marT="45718" marB="45718">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1" strike="noStrike" spc="-1">
                          <a:solidFill>
                            <a:srgbClr val="FFFFFF"/>
                          </a:solidFill>
                          <a:latin typeface="Times New Roman" panose="02020603050405020304" pitchFamily="18" charset="0"/>
                          <a:cs typeface="Times New Roman" panose="02020603050405020304" pitchFamily="18" charset="0"/>
                        </a:rPr>
                        <a:t>İDARİ YAPTIRIM TUTARI (TL)</a:t>
                      </a:r>
                      <a:endParaRPr lang="tr-TR" sz="1500" b="0" strike="noStrike" spc="-1">
                        <a:latin typeface="Times New Roman" panose="02020603050405020304" pitchFamily="18" charset="0"/>
                        <a:cs typeface="Times New Roman" panose="02020603050405020304" pitchFamily="18" charset="0"/>
                      </a:endParaRPr>
                    </a:p>
                  </a:txBody>
                  <a:tcPr marL="68406" marR="68406" marT="45718" marB="45718">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55742">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2020</a:t>
                      </a:r>
                      <a:endParaRPr lang="tr-TR" sz="1500" b="0" strike="noStrike" spc="-1" dirty="0">
                        <a:latin typeface="Times New Roman" panose="02020603050405020304" pitchFamily="18" charset="0"/>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500" b="0" strike="noStrike" spc="-1" dirty="0">
                          <a:solidFill>
                            <a:srgbClr val="000000"/>
                          </a:solidFill>
                          <a:latin typeface="Times New Roman" panose="02020603050405020304" pitchFamily="18" charset="0"/>
                          <a:ea typeface="Calibri"/>
                          <a:cs typeface="Times New Roman" panose="02020603050405020304" pitchFamily="18" charset="0"/>
                        </a:rPr>
                        <a:t>187.046 </a:t>
                      </a:r>
                      <a:endParaRPr lang="tr-TR" sz="1500" b="0" strike="noStrike" spc="-1" dirty="0">
                        <a:latin typeface="Times New Roman" panose="02020603050405020304" pitchFamily="18" charset="0"/>
                        <a:cs typeface="Times New Roman" panose="02020603050405020304" pitchFamily="18" charset="0"/>
                      </a:endParaRP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455742">
                <a:tc>
                  <a:txBody>
                    <a:bodyPr/>
                    <a:lstStyle/>
                    <a:p>
                      <a:pPr algn="ctr">
                        <a:lnSpc>
                          <a:spcPct val="115000"/>
                        </a:lnSpc>
                      </a:pPr>
                      <a:r>
                        <a:rPr lang="tr-TR" sz="1500" b="1" strike="noStrike" spc="-1" dirty="0">
                          <a:solidFill>
                            <a:srgbClr val="FFFFFF"/>
                          </a:solidFill>
                          <a:latin typeface="Times New Roman" panose="02020603050405020304" pitchFamily="18" charset="0"/>
                          <a:ea typeface="Calibri"/>
                          <a:cs typeface="Times New Roman" panose="02020603050405020304" pitchFamily="18" charset="0"/>
                        </a:rPr>
                        <a:t>2021</a:t>
                      </a:r>
                      <a:endParaRPr lang="tr-TR" sz="1500" b="0" strike="noStrike" spc="-1" dirty="0">
                        <a:latin typeface="Times New Roman" panose="02020603050405020304" pitchFamily="18" charset="0"/>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721.883 </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5"/>
                  </a:ext>
                </a:extLst>
              </a:tr>
              <a:tr h="45574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2022</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579.030 </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45574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2023</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3.115.726</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69056185"/>
                  </a:ext>
                </a:extLst>
              </a:tr>
              <a:tr h="45574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2024</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1.382.072</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975703527"/>
                  </a:ext>
                </a:extLst>
              </a:tr>
              <a:tr h="455742">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2025</a:t>
                      </a:r>
                      <a:endParaRPr lang="tr-TR" sz="15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500" b="0" strike="noStrike" kern="1200" spc="-1" dirty="0">
                          <a:solidFill>
                            <a:srgbClr val="000000"/>
                          </a:solidFill>
                          <a:latin typeface="Times New Roman" panose="02020603050405020304" pitchFamily="18" charset="0"/>
                          <a:ea typeface="Calibri"/>
                          <a:cs typeface="Times New Roman" panose="02020603050405020304" pitchFamily="18" charset="0"/>
                        </a:rPr>
                        <a:t>4.485.640</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3965148000"/>
                  </a:ext>
                </a:extLst>
              </a:tr>
              <a:tr h="455742">
                <a:tc>
                  <a:txBody>
                    <a:bodyPr/>
                    <a:lstStyle/>
                    <a:p>
                      <a:pPr marL="0" algn="ctr" defTabSz="914400" rtl="0" eaLnBrk="1" latinLnBrk="0" hangingPunct="1">
                        <a:lnSpc>
                          <a:spcPct val="115000"/>
                        </a:lnSpc>
                      </a:pPr>
                      <a:r>
                        <a:rPr lang="tr-TR" sz="1500" b="1" strike="noStrike" kern="1200" spc="-1" dirty="0">
                          <a:solidFill>
                            <a:srgbClr val="FFFFFF"/>
                          </a:solidFill>
                          <a:latin typeface="Times New Roman" panose="02020603050405020304" pitchFamily="18" charset="0"/>
                          <a:ea typeface="Calibri"/>
                          <a:cs typeface="Times New Roman" panose="02020603050405020304" pitchFamily="18" charset="0"/>
                        </a:rPr>
                        <a:t>TOPLAM</a:t>
                      </a:r>
                    </a:p>
                  </a:txBody>
                  <a:tcPr marL="68406" marR="68406" marT="45718" marB="45718">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marL="0" algn="ctr" defTabSz="914400" rtl="0" eaLnBrk="1" latinLnBrk="0" hangingPunct="1">
                        <a:lnSpc>
                          <a:spcPct val="115000"/>
                        </a:lnSpc>
                      </a:pPr>
                      <a:r>
                        <a:rPr lang="tr-TR" sz="1500" b="1" strike="noStrike" kern="1200" spc="-1" dirty="0">
                          <a:solidFill>
                            <a:srgbClr val="000000"/>
                          </a:solidFill>
                          <a:latin typeface="Times New Roman" panose="02020603050405020304" pitchFamily="18" charset="0"/>
                          <a:ea typeface="Calibri"/>
                          <a:cs typeface="Times New Roman" panose="02020603050405020304" pitchFamily="18" charset="0"/>
                        </a:rPr>
                        <a:t>10.471.397</a:t>
                      </a:r>
                    </a:p>
                  </a:txBody>
                  <a:tcPr marL="68406" marR="68406" marT="45718" marB="45718">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4319386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BİRLEŞİK DENETİM FAALİYETLERİ</a:t>
            </a:r>
          </a:p>
        </p:txBody>
      </p:sp>
      <p:sp>
        <p:nvSpPr>
          <p:cNvPr id="12" name="Dikdörtgen 11">
            <a:extLst>
              <a:ext uri="{FF2B5EF4-FFF2-40B4-BE49-F238E27FC236}">
                <a16:creationId xmlns:a16="http://schemas.microsoft.com/office/drawing/2014/main" id="{9A7BD466-DB73-46DA-AFEE-B180EDDE919B}"/>
              </a:ext>
            </a:extLst>
          </p:cNvPr>
          <p:cNvSpPr/>
          <p:nvPr/>
        </p:nvSpPr>
        <p:spPr>
          <a:xfrm>
            <a:off x="201637" y="6430291"/>
            <a:ext cx="10291716" cy="553998"/>
          </a:xfrm>
          <a:prstGeom prst="rect">
            <a:avLst/>
          </a:prstGeom>
        </p:spPr>
        <p:txBody>
          <a:bodyPr wrap="square">
            <a:spAutoFit/>
          </a:bodyPr>
          <a:lstStyle/>
          <a:p>
            <a:pPr algn="just" defTabSz="914400">
              <a:spcBef>
                <a:spcPts val="400"/>
              </a:spcBef>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2025 yılı Birleşik Denetim Programı için İl Müdürlüğümüzce belirlenen tesislerin listesi yukarıda yer almakta olup denetim faaliyetleri tamamlanmıştır.</a:t>
            </a:r>
          </a:p>
        </p:txBody>
      </p:sp>
      <p:graphicFrame>
        <p:nvGraphicFramePr>
          <p:cNvPr id="11" name="Tablo 10">
            <a:extLst>
              <a:ext uri="{FF2B5EF4-FFF2-40B4-BE49-F238E27FC236}">
                <a16:creationId xmlns:a16="http://schemas.microsoft.com/office/drawing/2014/main" id="{2DB724AE-3811-4768-AE94-FED093F87B84}"/>
              </a:ext>
            </a:extLst>
          </p:cNvPr>
          <p:cNvGraphicFramePr>
            <a:graphicFrameLocks noGrp="1"/>
          </p:cNvGraphicFramePr>
          <p:nvPr>
            <p:extLst>
              <p:ext uri="{D42A27DB-BD31-4B8C-83A1-F6EECF244321}">
                <p14:modId xmlns:p14="http://schemas.microsoft.com/office/powerpoint/2010/main" val="773408815"/>
              </p:ext>
            </p:extLst>
          </p:nvPr>
        </p:nvGraphicFramePr>
        <p:xfrm>
          <a:off x="608561" y="1944132"/>
          <a:ext cx="9464586" cy="4320217"/>
        </p:xfrm>
        <a:graphic>
          <a:graphicData uri="http://schemas.openxmlformats.org/drawingml/2006/table">
            <a:tbl>
              <a:tblPr firstRow="1" bandRow="1">
                <a:tableStyleId>{5C22544A-7EE6-4342-B048-85BDC9FD1C3A}</a:tableStyleId>
              </a:tblPr>
              <a:tblGrid>
                <a:gridCol w="1577431">
                  <a:extLst>
                    <a:ext uri="{9D8B030D-6E8A-4147-A177-3AD203B41FA5}">
                      <a16:colId xmlns:a16="http://schemas.microsoft.com/office/drawing/2014/main" val="2113908742"/>
                    </a:ext>
                  </a:extLst>
                </a:gridCol>
                <a:gridCol w="1577431">
                  <a:extLst>
                    <a:ext uri="{9D8B030D-6E8A-4147-A177-3AD203B41FA5}">
                      <a16:colId xmlns:a16="http://schemas.microsoft.com/office/drawing/2014/main" val="1249262458"/>
                    </a:ext>
                  </a:extLst>
                </a:gridCol>
                <a:gridCol w="1577431">
                  <a:extLst>
                    <a:ext uri="{9D8B030D-6E8A-4147-A177-3AD203B41FA5}">
                      <a16:colId xmlns:a16="http://schemas.microsoft.com/office/drawing/2014/main" val="1992368866"/>
                    </a:ext>
                  </a:extLst>
                </a:gridCol>
                <a:gridCol w="1577431">
                  <a:extLst>
                    <a:ext uri="{9D8B030D-6E8A-4147-A177-3AD203B41FA5}">
                      <a16:colId xmlns:a16="http://schemas.microsoft.com/office/drawing/2014/main" val="1024518716"/>
                    </a:ext>
                  </a:extLst>
                </a:gridCol>
                <a:gridCol w="1577431">
                  <a:extLst>
                    <a:ext uri="{9D8B030D-6E8A-4147-A177-3AD203B41FA5}">
                      <a16:colId xmlns:a16="http://schemas.microsoft.com/office/drawing/2014/main" val="3175865490"/>
                    </a:ext>
                  </a:extLst>
                </a:gridCol>
                <a:gridCol w="1577431">
                  <a:extLst>
                    <a:ext uri="{9D8B030D-6E8A-4147-A177-3AD203B41FA5}">
                      <a16:colId xmlns:a16="http://schemas.microsoft.com/office/drawing/2014/main" val="547878557"/>
                    </a:ext>
                  </a:extLst>
                </a:gridCol>
              </a:tblGrid>
              <a:tr h="270478">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NO</a:t>
                      </a:r>
                      <a:endParaRPr lang="tr-TR" sz="7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İL</a:t>
                      </a:r>
                      <a:endParaRPr lang="tr-TR" sz="7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FAALİYET SAHİBİ FİRMA</a:t>
                      </a:r>
                      <a:endParaRPr lang="tr-TR" sz="7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TARİH</a:t>
                      </a:r>
                      <a:endParaRPr lang="tr-TR" sz="7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TESİS ADI</a:t>
                      </a:r>
                      <a:endParaRPr lang="tr-TR" sz="7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ADRES</a:t>
                      </a:r>
                      <a:endParaRPr lang="tr-TR" sz="700" b="0" strike="noStrike" spc="-1" dirty="0">
                        <a:latin typeface="Times New Roman" panose="02020603050405020304" pitchFamily="18" charset="0"/>
                        <a:cs typeface="Times New Roman" panose="02020603050405020304" pitchFamily="18" charset="0"/>
                      </a:endParaRPr>
                    </a:p>
                  </a:txBody>
                  <a:tcPr marL="9001" marR="9001" marT="45714" marB="45714"/>
                </a:tc>
                <a:extLst>
                  <a:ext uri="{0D108BD9-81ED-4DB2-BD59-A6C34878D82A}">
                    <a16:rowId xmlns:a16="http://schemas.microsoft.com/office/drawing/2014/main" val="1810924969"/>
                  </a:ext>
                </a:extLst>
              </a:tr>
              <a:tr h="374512">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1</a:t>
                      </a:r>
                      <a:endParaRPr lang="tr-TR" sz="7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ARTVİN</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err="1">
                          <a:solidFill>
                            <a:srgbClr val="000000"/>
                          </a:solidFill>
                          <a:latin typeface="Times New Roman" panose="02020603050405020304" pitchFamily="18" charset="0"/>
                          <a:cs typeface="Times New Roman" panose="02020603050405020304" pitchFamily="18" charset="0"/>
                        </a:rPr>
                        <a:t>Kuzuoğlu</a:t>
                      </a:r>
                      <a:r>
                        <a:rPr lang="tr-TR" sz="700" b="0" strike="noStrike" spc="-1" dirty="0">
                          <a:solidFill>
                            <a:srgbClr val="000000"/>
                          </a:solidFill>
                          <a:latin typeface="Times New Roman" panose="02020603050405020304" pitchFamily="18" charset="0"/>
                          <a:cs typeface="Times New Roman" panose="02020603050405020304" pitchFamily="18" charset="0"/>
                        </a:rPr>
                        <a:t> Su Ürünleri</a:t>
                      </a:r>
                    </a:p>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San. Ve Tic. A.Ş.</a:t>
                      </a: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06.05.2025</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Gıda - Sanayii</a:t>
                      </a:r>
                    </a:p>
                  </a:txBody>
                  <a:tcPr marL="9361" marR="9361" marT="45714" marB="45714"/>
                </a:tc>
                <a:tc>
                  <a:txBody>
                    <a:bodyPr/>
                    <a:lstStyle/>
                    <a:p>
                      <a:pPr algn="ctr">
                        <a:lnSpc>
                          <a:spcPct val="100000"/>
                        </a:lnSpc>
                      </a:pPr>
                      <a:r>
                        <a:rPr lang="tr-TR" sz="700" b="0" strike="noStrike" spc="-1" dirty="0" err="1">
                          <a:solidFill>
                            <a:srgbClr val="000000"/>
                          </a:solidFill>
                          <a:latin typeface="Times New Roman" panose="02020603050405020304" pitchFamily="18" charset="0"/>
                          <a:cs typeface="Times New Roman" panose="02020603050405020304" pitchFamily="18" charset="0"/>
                        </a:rPr>
                        <a:t>Aşağıhacılar</a:t>
                      </a:r>
                      <a:r>
                        <a:rPr lang="tr-TR" sz="700" b="0" strike="noStrike" spc="-1" dirty="0">
                          <a:solidFill>
                            <a:srgbClr val="000000"/>
                          </a:solidFill>
                          <a:latin typeface="Times New Roman" panose="02020603050405020304" pitchFamily="18" charset="0"/>
                          <a:cs typeface="Times New Roman" panose="02020603050405020304" pitchFamily="18" charset="0"/>
                        </a:rPr>
                        <a:t> Mah. Deniz Yönü Açıkları Arhavi / ARTVİN</a:t>
                      </a:r>
                    </a:p>
                  </a:txBody>
                  <a:tcPr marL="9361" marR="9361" marT="45714" marB="45714"/>
                </a:tc>
                <a:extLst>
                  <a:ext uri="{0D108BD9-81ED-4DB2-BD59-A6C34878D82A}">
                    <a16:rowId xmlns:a16="http://schemas.microsoft.com/office/drawing/2014/main" val="1111566642"/>
                  </a:ext>
                </a:extLst>
              </a:tr>
              <a:tr h="398227">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2</a:t>
                      </a:r>
                      <a:endParaRPr lang="tr-TR" sz="7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ARTVİN</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Jumbo İnşaat Hazır Beton Enerji Mad. San. Ve Tic. Ltd. Şti.</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07.05.2025</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baseline="0" dirty="0">
                          <a:solidFill>
                            <a:srgbClr val="000000"/>
                          </a:solidFill>
                          <a:latin typeface="Times New Roman" panose="02020603050405020304" pitchFamily="18" charset="0"/>
                          <a:cs typeface="Times New Roman" panose="02020603050405020304" pitchFamily="18" charset="0"/>
                        </a:rPr>
                        <a:t>Maden-Sanayii</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err="1">
                          <a:solidFill>
                            <a:srgbClr val="000000"/>
                          </a:solidFill>
                          <a:latin typeface="Times New Roman" panose="02020603050405020304" pitchFamily="18" charset="0"/>
                          <a:cs typeface="Times New Roman" panose="02020603050405020304" pitchFamily="18" charset="0"/>
                        </a:rPr>
                        <a:t>Yeniyol</a:t>
                      </a:r>
                      <a:r>
                        <a:rPr lang="tr-TR" sz="700" b="0" strike="noStrike" spc="-1" dirty="0">
                          <a:solidFill>
                            <a:srgbClr val="000000"/>
                          </a:solidFill>
                          <a:latin typeface="Times New Roman" panose="02020603050405020304" pitchFamily="18" charset="0"/>
                          <a:cs typeface="Times New Roman" panose="02020603050405020304" pitchFamily="18" charset="0"/>
                        </a:rPr>
                        <a:t> Mah. </a:t>
                      </a:r>
                      <a:r>
                        <a:rPr lang="tr-TR" sz="700" b="0" strike="noStrike" spc="-1" dirty="0" err="1">
                          <a:solidFill>
                            <a:srgbClr val="000000"/>
                          </a:solidFill>
                          <a:latin typeface="Times New Roman" panose="02020603050405020304" pitchFamily="18" charset="0"/>
                          <a:cs typeface="Times New Roman" panose="02020603050405020304" pitchFamily="18" charset="0"/>
                        </a:rPr>
                        <a:t>Yeniyol</a:t>
                      </a:r>
                      <a:r>
                        <a:rPr lang="tr-TR" sz="700" b="0" strike="noStrike" spc="-1" dirty="0">
                          <a:solidFill>
                            <a:srgbClr val="000000"/>
                          </a:solidFill>
                          <a:latin typeface="Times New Roman" panose="02020603050405020304" pitchFamily="18" charset="0"/>
                          <a:cs typeface="Times New Roman" panose="02020603050405020304" pitchFamily="18" charset="0"/>
                        </a:rPr>
                        <a:t> Merkez Küme Evler No: 27  Borçka / ARTVİN</a:t>
                      </a:r>
                    </a:p>
                  </a:txBody>
                  <a:tcPr marL="9361" marR="9361" marT="45714" marB="45714"/>
                </a:tc>
                <a:extLst>
                  <a:ext uri="{0D108BD9-81ED-4DB2-BD59-A6C34878D82A}">
                    <a16:rowId xmlns:a16="http://schemas.microsoft.com/office/drawing/2014/main" val="1558671540"/>
                  </a:ext>
                </a:extLst>
              </a:tr>
              <a:tr h="504312">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3</a:t>
                      </a:r>
                      <a:endParaRPr lang="tr-TR" sz="7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ARTVİN</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Efor Çay Sanayi Tic. A.Ş.</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08.05.2025</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Gıda-Sanayii</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latin typeface="Times New Roman" panose="02020603050405020304" pitchFamily="18" charset="0"/>
                          <a:cs typeface="Times New Roman" panose="02020603050405020304" pitchFamily="18" charset="0"/>
                        </a:rPr>
                        <a:t>Cumhuriyet Mah.</a:t>
                      </a:r>
                    </a:p>
                    <a:p>
                      <a:pPr algn="ctr">
                        <a:lnSpc>
                          <a:spcPct val="100000"/>
                        </a:lnSpc>
                      </a:pPr>
                      <a:r>
                        <a:rPr lang="tr-TR" sz="700" b="0" strike="noStrike" spc="-1" dirty="0">
                          <a:latin typeface="Times New Roman" panose="02020603050405020304" pitchFamily="18" charset="0"/>
                          <a:cs typeface="Times New Roman" panose="02020603050405020304" pitchFamily="18" charset="0"/>
                        </a:rPr>
                        <a:t>Cumhuriyet Cad.</a:t>
                      </a:r>
                    </a:p>
                    <a:p>
                      <a:pPr algn="ctr">
                        <a:lnSpc>
                          <a:spcPct val="100000"/>
                        </a:lnSpc>
                      </a:pPr>
                      <a:r>
                        <a:rPr lang="tr-TR" sz="700" b="0" strike="noStrike" spc="-1" dirty="0">
                          <a:latin typeface="Times New Roman" panose="02020603050405020304" pitchFamily="18" charset="0"/>
                          <a:cs typeface="Times New Roman" panose="02020603050405020304" pitchFamily="18" charset="0"/>
                        </a:rPr>
                        <a:t>No:33 /1</a:t>
                      </a:r>
                    </a:p>
                    <a:p>
                      <a:pPr algn="ctr">
                        <a:lnSpc>
                          <a:spcPct val="100000"/>
                        </a:lnSpc>
                      </a:pPr>
                      <a:r>
                        <a:rPr lang="tr-TR" sz="700" b="0" strike="noStrike" spc="-1" dirty="0">
                          <a:latin typeface="Times New Roman" panose="02020603050405020304" pitchFamily="18" charset="0"/>
                          <a:cs typeface="Times New Roman" panose="02020603050405020304" pitchFamily="18" charset="0"/>
                        </a:rPr>
                        <a:t>Arhavi / ARTVİN</a:t>
                      </a:r>
                    </a:p>
                  </a:txBody>
                  <a:tcPr marL="9361" marR="9361" marT="45714" marB="45714"/>
                </a:tc>
                <a:extLst>
                  <a:ext uri="{0D108BD9-81ED-4DB2-BD59-A6C34878D82A}">
                    <a16:rowId xmlns:a16="http://schemas.microsoft.com/office/drawing/2014/main" val="3227705241"/>
                  </a:ext>
                </a:extLst>
              </a:tr>
              <a:tr h="398227">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4</a:t>
                      </a:r>
                      <a:endParaRPr lang="tr-TR" sz="700" b="0" strike="noStrike" spc="-1" dirty="0">
                        <a:latin typeface="Times New Roman" panose="02020603050405020304" pitchFamily="18" charset="0"/>
                        <a:cs typeface="Times New Roman" panose="02020603050405020304" pitchFamily="18" charset="0"/>
                      </a:endParaRPr>
                    </a:p>
                  </a:txBody>
                  <a:tcPr marL="9001" marR="900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ARTVİN</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Park Denizcilik Ve Hopa Liman</a:t>
                      </a:r>
                    </a:p>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İşletmeleri A.Ş.</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13.05.2025</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baseline="0" dirty="0">
                          <a:solidFill>
                            <a:srgbClr val="000000"/>
                          </a:solidFill>
                          <a:latin typeface="Times New Roman" panose="02020603050405020304" pitchFamily="18" charset="0"/>
                          <a:cs typeface="Times New Roman" panose="02020603050405020304" pitchFamily="18" charset="0"/>
                        </a:rPr>
                        <a:t>Ulaşım-Kıyı</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err="1">
                          <a:solidFill>
                            <a:srgbClr val="000000"/>
                          </a:solidFill>
                          <a:latin typeface="Times New Roman" panose="02020603050405020304" pitchFamily="18" charset="0"/>
                          <a:cs typeface="Times New Roman" panose="02020603050405020304" pitchFamily="18" charset="0"/>
                        </a:rPr>
                        <a:t>Ortahopa</a:t>
                      </a:r>
                      <a:r>
                        <a:rPr lang="tr-TR" sz="700" b="0" strike="noStrike" spc="-1" dirty="0">
                          <a:solidFill>
                            <a:srgbClr val="000000"/>
                          </a:solidFill>
                          <a:latin typeface="Times New Roman" panose="02020603050405020304" pitchFamily="18" charset="0"/>
                          <a:cs typeface="Times New Roman" panose="02020603050405020304" pitchFamily="18" charset="0"/>
                        </a:rPr>
                        <a:t> Mah. Sahil Cad.</a:t>
                      </a:r>
                    </a:p>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No:1 / N-1 Hopa / ARTVİN</a:t>
                      </a:r>
                    </a:p>
                  </a:txBody>
                  <a:tcPr marL="9361" marR="9361" marT="45714" marB="45714"/>
                </a:tc>
                <a:extLst>
                  <a:ext uri="{0D108BD9-81ED-4DB2-BD59-A6C34878D82A}">
                    <a16:rowId xmlns:a16="http://schemas.microsoft.com/office/drawing/2014/main" val="2623303158"/>
                  </a:ext>
                </a:extLst>
              </a:tr>
              <a:tr h="478545">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5</a:t>
                      </a:r>
                    </a:p>
                  </a:txBody>
                  <a:tcPr marL="9001" marR="900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ARTVİN</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err="1">
                          <a:solidFill>
                            <a:srgbClr val="000000"/>
                          </a:solidFill>
                          <a:latin typeface="Times New Roman" panose="02020603050405020304" pitchFamily="18" charset="0"/>
                          <a:cs typeface="Times New Roman" panose="02020603050405020304" pitchFamily="18" charset="0"/>
                        </a:rPr>
                        <a:t>Akkömür</a:t>
                      </a:r>
                      <a:r>
                        <a:rPr lang="tr-TR" sz="700" b="0" strike="noStrike" spc="-1" dirty="0">
                          <a:solidFill>
                            <a:srgbClr val="000000"/>
                          </a:solidFill>
                          <a:latin typeface="Times New Roman" panose="02020603050405020304" pitchFamily="18" charset="0"/>
                          <a:cs typeface="Times New Roman" panose="02020603050405020304" pitchFamily="18" charset="0"/>
                        </a:rPr>
                        <a:t> Taşımacılık Madencilik</a:t>
                      </a:r>
                    </a:p>
                    <a:p>
                      <a:pPr algn="ctr">
                        <a:lnSpc>
                          <a:spcPct val="100000"/>
                        </a:lnSpc>
                      </a:pPr>
                      <a:r>
                        <a:rPr lang="tr-TR" sz="700" b="0" strike="noStrike" spc="-1" dirty="0" err="1">
                          <a:solidFill>
                            <a:srgbClr val="000000"/>
                          </a:solidFill>
                          <a:latin typeface="Times New Roman" panose="02020603050405020304" pitchFamily="18" charset="0"/>
                          <a:cs typeface="Times New Roman" panose="02020603050405020304" pitchFamily="18" charset="0"/>
                        </a:rPr>
                        <a:t>San.Ve</a:t>
                      </a:r>
                      <a:r>
                        <a:rPr lang="tr-TR" sz="700" b="0" strike="noStrike" spc="-1" dirty="0">
                          <a:solidFill>
                            <a:srgbClr val="000000"/>
                          </a:solidFill>
                          <a:latin typeface="Times New Roman" panose="02020603050405020304" pitchFamily="18" charset="0"/>
                          <a:cs typeface="Times New Roman" panose="02020603050405020304" pitchFamily="18" charset="0"/>
                        </a:rPr>
                        <a:t> </a:t>
                      </a:r>
                      <a:r>
                        <a:rPr lang="tr-TR" sz="700" b="0" strike="noStrike" spc="-1" dirty="0" err="1">
                          <a:solidFill>
                            <a:srgbClr val="000000"/>
                          </a:solidFill>
                          <a:latin typeface="Times New Roman" panose="02020603050405020304" pitchFamily="18" charset="0"/>
                          <a:cs typeface="Times New Roman" panose="02020603050405020304" pitchFamily="18" charset="0"/>
                        </a:rPr>
                        <a:t>Tic.Ltd.Şti</a:t>
                      </a:r>
                      <a:r>
                        <a:rPr lang="tr-TR" sz="700" b="0" strike="noStrike" spc="-1" dirty="0">
                          <a:solidFill>
                            <a:srgbClr val="000000"/>
                          </a:solidFill>
                          <a:latin typeface="Times New Roman" panose="02020603050405020304" pitchFamily="18" charset="0"/>
                          <a:cs typeface="Times New Roman" panose="02020603050405020304" pitchFamily="18" charset="0"/>
                        </a:rPr>
                        <a:t>.</a:t>
                      </a:r>
                    </a:p>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(Hopa Limanı Mevkii)</a:t>
                      </a: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14.05.2025</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Sanayii</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es-ES" sz="700" b="0" strike="noStrike" spc="-1" dirty="0">
                          <a:solidFill>
                            <a:srgbClr val="000000"/>
                          </a:solidFill>
                          <a:latin typeface="Times New Roman" panose="02020603050405020304" pitchFamily="18" charset="0"/>
                          <a:cs typeface="Times New Roman" panose="02020603050405020304" pitchFamily="18" charset="0"/>
                        </a:rPr>
                        <a:t>Ortahopa Mah.</a:t>
                      </a:r>
                    </a:p>
                    <a:p>
                      <a:pPr algn="ctr">
                        <a:lnSpc>
                          <a:spcPct val="100000"/>
                        </a:lnSpc>
                      </a:pPr>
                      <a:r>
                        <a:rPr lang="es-ES" sz="700" b="0" strike="noStrike" spc="-1" dirty="0">
                          <a:solidFill>
                            <a:srgbClr val="000000"/>
                          </a:solidFill>
                          <a:latin typeface="Times New Roman" panose="02020603050405020304" pitchFamily="18" charset="0"/>
                          <a:cs typeface="Times New Roman" panose="02020603050405020304" pitchFamily="18" charset="0"/>
                        </a:rPr>
                        <a:t>Sahil Cad. No:1 / B-2</a:t>
                      </a:r>
                    </a:p>
                    <a:p>
                      <a:pPr algn="ctr">
                        <a:lnSpc>
                          <a:spcPct val="100000"/>
                        </a:lnSpc>
                      </a:pPr>
                      <a:r>
                        <a:rPr lang="es-ES" sz="700" b="0" strike="noStrike" spc="-1" dirty="0">
                          <a:solidFill>
                            <a:srgbClr val="000000"/>
                          </a:solidFill>
                          <a:latin typeface="Times New Roman" panose="02020603050405020304" pitchFamily="18" charset="0"/>
                          <a:cs typeface="Times New Roman" panose="02020603050405020304" pitchFamily="18" charset="0"/>
                        </a:rPr>
                        <a:t>Hopa / ARTVİN</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extLst>
                  <a:ext uri="{0D108BD9-81ED-4DB2-BD59-A6C34878D82A}">
                    <a16:rowId xmlns:a16="http://schemas.microsoft.com/office/drawing/2014/main" val="1458538879"/>
                  </a:ext>
                </a:extLst>
              </a:tr>
              <a:tr h="400481">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6</a:t>
                      </a:r>
                    </a:p>
                  </a:txBody>
                  <a:tcPr marL="9001" marR="900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ARTVİN</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Hat-pek</a:t>
                      </a:r>
                    </a:p>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Beton </a:t>
                      </a:r>
                      <a:r>
                        <a:rPr lang="tr-TR" sz="700" b="0" strike="noStrike" spc="-1" dirty="0" err="1">
                          <a:solidFill>
                            <a:srgbClr val="000000"/>
                          </a:solidFill>
                          <a:latin typeface="Times New Roman" panose="02020603050405020304" pitchFamily="18" charset="0"/>
                          <a:cs typeface="Times New Roman" panose="02020603050405020304" pitchFamily="18" charset="0"/>
                        </a:rPr>
                        <a:t>İnş.Taah.Tic.Ltd.Şti</a:t>
                      </a:r>
                      <a:r>
                        <a:rPr lang="tr-TR" sz="700" b="0" strike="noStrike" spc="-1" dirty="0">
                          <a:solidFill>
                            <a:srgbClr val="000000"/>
                          </a:solidFill>
                          <a:latin typeface="Times New Roman" panose="02020603050405020304" pitchFamily="18" charset="0"/>
                          <a:cs typeface="Times New Roman" panose="02020603050405020304" pitchFamily="18" charset="0"/>
                        </a:rPr>
                        <a:t>.</a:t>
                      </a: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07.10.2025</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dirty="0">
                          <a:latin typeface="Times New Roman" panose="02020603050405020304" pitchFamily="18" charset="0"/>
                          <a:cs typeface="Times New Roman" panose="02020603050405020304" pitchFamily="18" charset="0"/>
                        </a:rPr>
                        <a:t>Maden-Sanayii</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baseline="0" dirty="0">
                          <a:latin typeface="Times New Roman" panose="02020603050405020304" pitchFamily="18" charset="0"/>
                          <a:cs typeface="Times New Roman" panose="02020603050405020304" pitchFamily="18" charset="0"/>
                        </a:rPr>
                        <a:t>Ortacalar Yolu Üzeri</a:t>
                      </a:r>
                    </a:p>
                    <a:p>
                      <a:pPr algn="ctr">
                        <a:lnSpc>
                          <a:spcPct val="100000"/>
                        </a:lnSpc>
                      </a:pPr>
                      <a:r>
                        <a:rPr lang="tr-TR" sz="700" b="0" strike="noStrike" spc="-1" baseline="0" dirty="0">
                          <a:latin typeface="Times New Roman" panose="02020603050405020304" pitchFamily="18" charset="0"/>
                          <a:cs typeface="Times New Roman" panose="02020603050405020304" pitchFamily="18" charset="0"/>
                        </a:rPr>
                        <a:t>7.Km Güneşli Köyü</a:t>
                      </a:r>
                    </a:p>
                    <a:p>
                      <a:pPr algn="ctr">
                        <a:lnSpc>
                          <a:spcPct val="100000"/>
                        </a:lnSpc>
                      </a:pPr>
                      <a:r>
                        <a:rPr lang="tr-TR" sz="700" b="0" strike="noStrike" spc="-1" baseline="0" dirty="0">
                          <a:latin typeface="Times New Roman" panose="02020603050405020304" pitchFamily="18" charset="0"/>
                          <a:cs typeface="Times New Roman" panose="02020603050405020304" pitchFamily="18" charset="0"/>
                        </a:rPr>
                        <a:t>Arhavi / ARTVİN</a:t>
                      </a:r>
                      <a:endParaRPr lang="tr-TR" sz="700" b="0" strike="noStrike" spc="-1" dirty="0">
                        <a:latin typeface="Times New Roman" panose="02020603050405020304" pitchFamily="18" charset="0"/>
                        <a:cs typeface="Times New Roman" panose="02020603050405020304" pitchFamily="18" charset="0"/>
                      </a:endParaRPr>
                    </a:p>
                  </a:txBody>
                  <a:tcPr marL="9361" marR="9361" marT="45714" marB="45714"/>
                </a:tc>
                <a:extLst>
                  <a:ext uri="{0D108BD9-81ED-4DB2-BD59-A6C34878D82A}">
                    <a16:rowId xmlns:a16="http://schemas.microsoft.com/office/drawing/2014/main" val="3384742331"/>
                  </a:ext>
                </a:extLst>
              </a:tr>
              <a:tr h="348565">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7</a:t>
                      </a:r>
                    </a:p>
                  </a:txBody>
                  <a:tcPr marL="9001" marR="9001" marT="45714" marB="45714"/>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lang="tr-TR" sz="700" b="0" strike="noStrike" spc="-1" dirty="0">
                          <a:solidFill>
                            <a:srgbClr val="000000"/>
                          </a:solidFill>
                          <a:latin typeface="Times New Roman" panose="02020603050405020304" pitchFamily="18" charset="0"/>
                          <a:cs typeface="Times New Roman" panose="02020603050405020304" pitchFamily="18" charset="0"/>
                        </a:rPr>
                        <a:t>ARTVİN</a:t>
                      </a:r>
                      <a:endParaRPr lang="tr-TR" sz="700" b="0" strike="noStrike" spc="-1" dirty="0">
                        <a:latin typeface="Times New Roman" panose="02020603050405020304" pitchFamily="18" charset="0"/>
                        <a:cs typeface="Times New Roman" panose="02020603050405020304" pitchFamily="18" charset="0"/>
                      </a:endParaRPr>
                    </a:p>
                    <a:p>
                      <a:pPr algn="ctr">
                        <a:lnSpc>
                          <a:spcPct val="100000"/>
                        </a:lnSpc>
                      </a:pPr>
                      <a:endParaRPr lang="tr-TR" sz="105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err="1">
                          <a:solidFill>
                            <a:srgbClr val="000000"/>
                          </a:solidFill>
                          <a:latin typeface="Times New Roman" panose="02020603050405020304" pitchFamily="18" charset="0"/>
                          <a:cs typeface="Times New Roman" panose="02020603050405020304" pitchFamily="18" charset="0"/>
                        </a:rPr>
                        <a:t>Birka</a:t>
                      </a:r>
                      <a:r>
                        <a:rPr lang="tr-TR" sz="700" b="0" strike="noStrike" spc="-1" dirty="0">
                          <a:solidFill>
                            <a:srgbClr val="000000"/>
                          </a:solidFill>
                          <a:latin typeface="Times New Roman" panose="02020603050405020304" pitchFamily="18" charset="0"/>
                          <a:cs typeface="Times New Roman" panose="02020603050405020304" pitchFamily="18" charset="0"/>
                        </a:rPr>
                        <a:t> Nakliyat</a:t>
                      </a:r>
                    </a:p>
                    <a:p>
                      <a:pPr algn="ctr">
                        <a:lnSpc>
                          <a:spcPct val="100000"/>
                        </a:lnSpc>
                      </a:pPr>
                      <a:r>
                        <a:rPr lang="tr-TR" sz="700" b="0" strike="noStrike" spc="-1" dirty="0" err="1">
                          <a:solidFill>
                            <a:srgbClr val="000000"/>
                          </a:solidFill>
                          <a:latin typeface="Times New Roman" panose="02020603050405020304" pitchFamily="18" charset="0"/>
                          <a:cs typeface="Times New Roman" panose="02020603050405020304" pitchFamily="18" charset="0"/>
                        </a:rPr>
                        <a:t>Taah</a:t>
                      </a:r>
                      <a:r>
                        <a:rPr lang="tr-TR" sz="700" b="0" strike="noStrike" spc="-1" dirty="0">
                          <a:solidFill>
                            <a:srgbClr val="000000"/>
                          </a:solidFill>
                          <a:latin typeface="Times New Roman" panose="02020603050405020304" pitchFamily="18" charset="0"/>
                          <a:cs typeface="Times New Roman" panose="02020603050405020304" pitchFamily="18" charset="0"/>
                        </a:rPr>
                        <a:t>. İnş. San. Ve Tic. Ltd. Şti.</a:t>
                      </a:r>
                    </a:p>
                  </a:txBody>
                  <a:tcPr marL="9361" marR="9361" marT="45714" marB="45714"/>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lang="tr-TR" sz="700" b="0" strike="noStrike" spc="-1" dirty="0">
                          <a:solidFill>
                            <a:srgbClr val="000000"/>
                          </a:solidFill>
                          <a:latin typeface="Times New Roman" panose="02020603050405020304" pitchFamily="18" charset="0"/>
                          <a:cs typeface="Times New Roman" panose="02020603050405020304" pitchFamily="18" charset="0"/>
                        </a:rPr>
                        <a:t>08.10.2025</a:t>
                      </a:r>
                      <a:endParaRPr lang="tr-TR" sz="700" b="0" strike="noStrike" spc="-1" dirty="0">
                        <a:latin typeface="Times New Roman" panose="02020603050405020304" pitchFamily="18" charset="0"/>
                        <a:cs typeface="Times New Roman" panose="02020603050405020304" pitchFamily="18" charset="0"/>
                      </a:endParaRPr>
                    </a:p>
                    <a:p>
                      <a:pPr algn="ctr">
                        <a:lnSpc>
                          <a:spcPct val="100000"/>
                        </a:lnSpc>
                      </a:pPr>
                      <a:endParaRPr lang="tr-TR" sz="105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latin typeface="Times New Roman" panose="02020603050405020304" pitchFamily="18" charset="0"/>
                          <a:cs typeface="Times New Roman" panose="02020603050405020304" pitchFamily="18" charset="0"/>
                        </a:rPr>
                        <a:t>Sanayii-Enerji</a:t>
                      </a:r>
                    </a:p>
                  </a:txBody>
                  <a:tcPr marL="9361" marR="9361" marT="45714" marB="45714"/>
                </a:tc>
                <a:tc>
                  <a:txBody>
                    <a:bodyPr/>
                    <a:lstStyle/>
                    <a:p>
                      <a:pPr algn="ctr">
                        <a:lnSpc>
                          <a:spcPct val="100000"/>
                        </a:lnSpc>
                      </a:pPr>
                      <a:r>
                        <a:rPr lang="tr-TR" sz="700" b="0" strike="noStrike" spc="-1" dirty="0">
                          <a:latin typeface="Times New Roman" panose="02020603050405020304" pitchFamily="18" charset="0"/>
                          <a:cs typeface="Times New Roman" panose="02020603050405020304" pitchFamily="18" charset="0"/>
                        </a:rPr>
                        <a:t>Çayağzı Mevkii Çayağzı Küme Evler No:15 / 13 Ardanuç / ARTVİN</a:t>
                      </a:r>
                    </a:p>
                  </a:txBody>
                  <a:tcPr marL="9361" marR="9361" marT="45714" marB="45714"/>
                </a:tc>
                <a:extLst>
                  <a:ext uri="{0D108BD9-81ED-4DB2-BD59-A6C34878D82A}">
                    <a16:rowId xmlns:a16="http://schemas.microsoft.com/office/drawing/2014/main" val="4274346464"/>
                  </a:ext>
                </a:extLst>
              </a:tr>
              <a:tr h="341148">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8</a:t>
                      </a:r>
                    </a:p>
                  </a:txBody>
                  <a:tcPr marL="9001" marR="9001" marT="45714" marB="45714"/>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lang="tr-TR" sz="700" b="0" strike="noStrike" spc="-1" dirty="0">
                          <a:solidFill>
                            <a:srgbClr val="000000"/>
                          </a:solidFill>
                          <a:latin typeface="Times New Roman" panose="02020603050405020304" pitchFamily="18" charset="0"/>
                          <a:cs typeface="Times New Roman" panose="02020603050405020304" pitchFamily="18" charset="0"/>
                        </a:rPr>
                        <a:t>ARTVİN</a:t>
                      </a:r>
                      <a:endParaRPr lang="tr-TR" sz="700" b="0" strike="noStrike" spc="-1" dirty="0">
                        <a:latin typeface="Times New Roman" panose="02020603050405020304" pitchFamily="18" charset="0"/>
                        <a:cs typeface="Times New Roman" panose="02020603050405020304" pitchFamily="18" charset="0"/>
                      </a:endParaRPr>
                    </a:p>
                    <a:p>
                      <a:pPr algn="ctr">
                        <a:lnSpc>
                          <a:spcPct val="100000"/>
                        </a:lnSpc>
                      </a:pPr>
                      <a:endParaRPr lang="tr-TR" sz="10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en-US" sz="700" b="0" strike="noStrike" spc="-1" dirty="0">
                          <a:solidFill>
                            <a:srgbClr val="000000"/>
                          </a:solidFill>
                          <a:latin typeface="Times New Roman" panose="02020603050405020304" pitchFamily="18" charset="0"/>
                          <a:cs typeface="Times New Roman" panose="02020603050405020304" pitchFamily="18" charset="0"/>
                        </a:rPr>
                        <a:t>Zenit </a:t>
                      </a:r>
                      <a:r>
                        <a:rPr lang="en-US" sz="700" b="0" strike="noStrike" spc="-1" dirty="0" err="1">
                          <a:solidFill>
                            <a:srgbClr val="000000"/>
                          </a:solidFill>
                          <a:latin typeface="Times New Roman" panose="02020603050405020304" pitchFamily="18" charset="0"/>
                          <a:cs typeface="Times New Roman" panose="02020603050405020304" pitchFamily="18" charset="0"/>
                        </a:rPr>
                        <a:t>Madencilik</a:t>
                      </a:r>
                      <a:endParaRPr lang="en-US" sz="700" b="0" strike="noStrike" spc="-1" dirty="0">
                        <a:solidFill>
                          <a:srgbClr val="000000"/>
                        </a:solidFill>
                        <a:latin typeface="Times New Roman" panose="02020603050405020304" pitchFamily="18" charset="0"/>
                        <a:cs typeface="Times New Roman" panose="02020603050405020304" pitchFamily="18" charset="0"/>
                      </a:endParaRPr>
                    </a:p>
                    <a:p>
                      <a:pPr algn="ctr">
                        <a:lnSpc>
                          <a:spcPct val="100000"/>
                        </a:lnSpc>
                      </a:pPr>
                      <a:r>
                        <a:rPr lang="en-US" sz="700" b="0" strike="noStrike" spc="-1" dirty="0">
                          <a:solidFill>
                            <a:srgbClr val="000000"/>
                          </a:solidFill>
                          <a:latin typeface="Times New Roman" panose="02020603050405020304" pitchFamily="18" charset="0"/>
                          <a:cs typeface="Times New Roman" panose="02020603050405020304" pitchFamily="18" charset="0"/>
                        </a:rPr>
                        <a:t>San. </a:t>
                      </a:r>
                      <a:r>
                        <a:rPr lang="tr-TR" sz="700" b="0" strike="noStrike" spc="-1" dirty="0">
                          <a:solidFill>
                            <a:srgbClr val="000000"/>
                          </a:solidFill>
                          <a:latin typeface="Times New Roman" panose="02020603050405020304" pitchFamily="18" charset="0"/>
                          <a:cs typeface="Times New Roman" panose="02020603050405020304" pitchFamily="18" charset="0"/>
                        </a:rPr>
                        <a:t>v</a:t>
                      </a:r>
                      <a:r>
                        <a:rPr lang="en-US" sz="700" b="0" strike="noStrike" spc="-1" dirty="0">
                          <a:solidFill>
                            <a:srgbClr val="000000"/>
                          </a:solidFill>
                          <a:latin typeface="Times New Roman" panose="02020603050405020304" pitchFamily="18" charset="0"/>
                          <a:cs typeface="Times New Roman" panose="02020603050405020304" pitchFamily="18" charset="0"/>
                        </a:rPr>
                        <a:t>e Tic. A.Ş.</a:t>
                      </a:r>
                      <a:endParaRPr lang="tr-TR" sz="700" b="0" strike="noStrike" spc="-1" dirty="0">
                        <a:solidFill>
                          <a:srgbClr val="000000"/>
                        </a:solidFill>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latin typeface="Times New Roman" panose="02020603050405020304" pitchFamily="18" charset="0"/>
                          <a:cs typeface="Times New Roman" panose="02020603050405020304" pitchFamily="18" charset="0"/>
                        </a:rPr>
                        <a:t>09.10.2025</a:t>
                      </a:r>
                    </a:p>
                  </a:txBody>
                  <a:tcPr marL="9361" marR="9361" marT="45714" marB="45714"/>
                </a:tc>
                <a:tc>
                  <a:txBody>
                    <a:bodyPr/>
                    <a:lstStyle/>
                    <a:p>
                      <a:pPr algn="ctr">
                        <a:lnSpc>
                          <a:spcPct val="100000"/>
                        </a:lnSpc>
                      </a:pPr>
                      <a:r>
                        <a:rPr lang="tr-TR" sz="700" b="0" strike="noStrike" spc="-1" dirty="0">
                          <a:latin typeface="Times New Roman" panose="02020603050405020304" pitchFamily="18" charset="0"/>
                          <a:cs typeface="Times New Roman" panose="02020603050405020304" pitchFamily="18" charset="0"/>
                        </a:rPr>
                        <a:t>Maden-Sanayii</a:t>
                      </a:r>
                    </a:p>
                  </a:txBody>
                  <a:tcPr marL="9361" marR="9361" marT="45714" marB="45714"/>
                </a:tc>
                <a:tc>
                  <a:txBody>
                    <a:bodyPr/>
                    <a:lstStyle/>
                    <a:p>
                      <a:pPr algn="ctr">
                        <a:lnSpc>
                          <a:spcPct val="100000"/>
                        </a:lnSpc>
                      </a:pPr>
                      <a:r>
                        <a:rPr lang="tr-TR" sz="700" b="0" strike="noStrike" spc="-1" dirty="0">
                          <a:latin typeface="Times New Roman" panose="02020603050405020304" pitchFamily="18" charset="0"/>
                          <a:cs typeface="Times New Roman" panose="02020603050405020304" pitchFamily="18" charset="0"/>
                        </a:rPr>
                        <a:t>Yıldızeli Mah.</a:t>
                      </a:r>
                    </a:p>
                    <a:p>
                      <a:pPr algn="ctr">
                        <a:lnSpc>
                          <a:spcPct val="100000"/>
                        </a:lnSpc>
                      </a:pPr>
                      <a:r>
                        <a:rPr lang="tr-TR" sz="700" b="0" strike="noStrike" spc="-1" dirty="0">
                          <a:latin typeface="Times New Roman" panose="02020603050405020304" pitchFamily="18" charset="0"/>
                          <a:cs typeface="Times New Roman" panose="02020603050405020304" pitchFamily="18" charset="0"/>
                        </a:rPr>
                        <a:t>No:11 Ardanuç / ARTVİN</a:t>
                      </a:r>
                    </a:p>
                  </a:txBody>
                  <a:tcPr marL="9361" marR="9361" marT="45714" marB="45714"/>
                </a:tc>
                <a:extLst>
                  <a:ext uri="{0D108BD9-81ED-4DB2-BD59-A6C34878D82A}">
                    <a16:rowId xmlns:a16="http://schemas.microsoft.com/office/drawing/2014/main" val="305128559"/>
                  </a:ext>
                </a:extLst>
              </a:tr>
              <a:tr h="341148">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9</a:t>
                      </a:r>
                    </a:p>
                  </a:txBody>
                  <a:tcPr marL="9001" marR="9001" marT="45714" marB="45714"/>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lang="tr-TR" sz="700" b="0" strike="noStrike" spc="-1" dirty="0">
                          <a:solidFill>
                            <a:srgbClr val="000000"/>
                          </a:solidFill>
                          <a:latin typeface="Times New Roman" panose="02020603050405020304" pitchFamily="18" charset="0"/>
                          <a:cs typeface="Times New Roman" panose="02020603050405020304" pitchFamily="18" charset="0"/>
                        </a:rPr>
                        <a:t>ARTVİN</a:t>
                      </a:r>
                      <a:endParaRPr lang="tr-TR" sz="700" b="0" strike="noStrike" spc="-1" dirty="0">
                        <a:latin typeface="Times New Roman" panose="02020603050405020304" pitchFamily="18" charset="0"/>
                        <a:cs typeface="Times New Roman" panose="02020603050405020304" pitchFamily="18" charset="0"/>
                      </a:endParaRPr>
                    </a:p>
                    <a:p>
                      <a:pPr algn="ctr">
                        <a:lnSpc>
                          <a:spcPct val="100000"/>
                        </a:lnSpc>
                      </a:pPr>
                      <a:endParaRPr lang="tr-TR" sz="10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Eti Bakır A.Ş. </a:t>
                      </a:r>
                    </a:p>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Murgul  İşletmesi</a:t>
                      </a:r>
                    </a:p>
                  </a:txBody>
                  <a:tcPr marL="9361" marR="9361" marT="45714" marB="45714"/>
                </a:tc>
                <a:tc>
                  <a:txBody>
                    <a:bodyPr/>
                    <a:lstStyle/>
                    <a:p>
                      <a:pPr algn="ctr">
                        <a:lnSpc>
                          <a:spcPct val="100000"/>
                        </a:lnSpc>
                      </a:pPr>
                      <a:r>
                        <a:rPr lang="tr-TR" sz="700" b="0" strike="noStrike" spc="-1" dirty="0">
                          <a:latin typeface="Times New Roman" panose="02020603050405020304" pitchFamily="18" charset="0"/>
                          <a:cs typeface="Times New Roman" panose="02020603050405020304" pitchFamily="18" charset="0"/>
                        </a:rPr>
                        <a:t>14.10.2025</a:t>
                      </a:r>
                    </a:p>
                  </a:txBody>
                  <a:tcPr marL="9361" marR="9361" marT="45714" marB="45714"/>
                </a:tc>
                <a:tc>
                  <a:txBody>
                    <a:bodyPr/>
                    <a:lstStyle/>
                    <a:p>
                      <a:pPr algn="ctr">
                        <a:lnSpc>
                          <a:spcPct val="100000"/>
                        </a:lnSpc>
                      </a:pPr>
                      <a:r>
                        <a:rPr lang="tr-TR" sz="700" b="0" strike="noStrike" spc="-1" dirty="0">
                          <a:latin typeface="Times New Roman" panose="02020603050405020304" pitchFamily="18" charset="0"/>
                          <a:cs typeface="Times New Roman" panose="02020603050405020304" pitchFamily="18" charset="0"/>
                        </a:rPr>
                        <a:t>Maden</a:t>
                      </a:r>
                    </a:p>
                  </a:txBody>
                  <a:tcPr marL="9361" marR="9361" marT="45714" marB="45714"/>
                </a:tc>
                <a:tc>
                  <a:txBody>
                    <a:bodyPr/>
                    <a:lstStyle/>
                    <a:p>
                      <a:pPr algn="ctr">
                        <a:lnSpc>
                          <a:spcPct val="100000"/>
                        </a:lnSpc>
                      </a:pPr>
                      <a:r>
                        <a:rPr lang="tr-TR" sz="700" b="0" strike="noStrike" spc="-1" dirty="0">
                          <a:latin typeface="Times New Roman" panose="02020603050405020304" pitchFamily="18" charset="0"/>
                          <a:cs typeface="Times New Roman" panose="02020603050405020304" pitchFamily="18" charset="0"/>
                        </a:rPr>
                        <a:t>Çarşı Mah. İşletme Sok.</a:t>
                      </a:r>
                    </a:p>
                    <a:p>
                      <a:pPr algn="ctr">
                        <a:lnSpc>
                          <a:spcPct val="100000"/>
                        </a:lnSpc>
                      </a:pPr>
                      <a:r>
                        <a:rPr lang="tr-TR" sz="700" b="0" strike="noStrike" spc="-1" dirty="0">
                          <a:latin typeface="Times New Roman" panose="02020603050405020304" pitchFamily="18" charset="0"/>
                          <a:cs typeface="Times New Roman" panose="02020603050405020304" pitchFamily="18" charset="0"/>
                        </a:rPr>
                        <a:t>No:4 Damar / Murgul / ARTVİN</a:t>
                      </a:r>
                    </a:p>
                  </a:txBody>
                  <a:tcPr marL="9361" marR="9361" marT="45714" marB="45714"/>
                </a:tc>
                <a:extLst>
                  <a:ext uri="{0D108BD9-81ED-4DB2-BD59-A6C34878D82A}">
                    <a16:rowId xmlns:a16="http://schemas.microsoft.com/office/drawing/2014/main" val="1336752963"/>
                  </a:ext>
                </a:extLst>
              </a:tr>
              <a:tr h="400481">
                <a:tc>
                  <a:txBody>
                    <a:bodyPr/>
                    <a:lstStyle/>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10</a:t>
                      </a:r>
                    </a:p>
                  </a:txBody>
                  <a:tcPr marL="9001" marR="9001" marT="45714" marB="45714"/>
                </a:tc>
                <a:tc>
                  <a:txBody>
                    <a:bodyPr/>
                    <a:lstStyle/>
                    <a:p>
                      <a:pPr marL="0" marR="0" lvl="0" indent="0" algn="ctr" defTabSz="959937" rtl="0" eaLnBrk="1" fontAlgn="auto" latinLnBrk="0" hangingPunct="1">
                        <a:lnSpc>
                          <a:spcPct val="100000"/>
                        </a:lnSpc>
                        <a:spcBef>
                          <a:spcPts val="0"/>
                        </a:spcBef>
                        <a:spcAft>
                          <a:spcPts val="0"/>
                        </a:spcAft>
                        <a:buClrTx/>
                        <a:buSzTx/>
                        <a:buFontTx/>
                        <a:buNone/>
                        <a:tabLst/>
                        <a:defRPr/>
                      </a:pPr>
                      <a:r>
                        <a:rPr lang="tr-TR" sz="700" b="0" strike="noStrike" spc="-1" dirty="0">
                          <a:solidFill>
                            <a:srgbClr val="000000"/>
                          </a:solidFill>
                          <a:latin typeface="Times New Roman" panose="02020603050405020304" pitchFamily="18" charset="0"/>
                          <a:cs typeface="Times New Roman" panose="02020603050405020304" pitchFamily="18" charset="0"/>
                        </a:rPr>
                        <a:t>ARTVİN</a:t>
                      </a:r>
                      <a:endParaRPr lang="tr-TR" sz="700" b="0" strike="noStrike" spc="-1" dirty="0">
                        <a:latin typeface="Times New Roman" panose="02020603050405020304" pitchFamily="18" charset="0"/>
                        <a:cs typeface="Times New Roman" panose="02020603050405020304" pitchFamily="18" charset="0"/>
                      </a:endParaRPr>
                    </a:p>
                    <a:p>
                      <a:pPr algn="ctr">
                        <a:lnSpc>
                          <a:spcPct val="100000"/>
                        </a:lnSpc>
                      </a:pPr>
                      <a:endParaRPr lang="tr-TR" sz="1000" b="0" strike="noStrike" spc="-1" dirty="0">
                        <a:latin typeface="Times New Roman" panose="02020603050405020304" pitchFamily="18" charset="0"/>
                        <a:cs typeface="Times New Roman" panose="02020603050405020304" pitchFamily="18" charset="0"/>
                      </a:endParaRPr>
                    </a:p>
                  </a:txBody>
                  <a:tcPr marL="9361" marR="9361" marT="45714" marB="45714"/>
                </a:tc>
                <a:tc>
                  <a:txBody>
                    <a:bodyPr/>
                    <a:lstStyle/>
                    <a:p>
                      <a:pPr algn="ctr">
                        <a:lnSpc>
                          <a:spcPct val="100000"/>
                        </a:lnSpc>
                      </a:pPr>
                      <a:r>
                        <a:rPr lang="tr-TR" sz="700" b="0" strike="noStrike" spc="-1" dirty="0" err="1">
                          <a:solidFill>
                            <a:srgbClr val="000000"/>
                          </a:solidFill>
                          <a:latin typeface="Times New Roman" panose="02020603050405020304" pitchFamily="18" charset="0"/>
                          <a:cs typeface="Times New Roman" panose="02020603050405020304" pitchFamily="18" charset="0"/>
                        </a:rPr>
                        <a:t>Deriner</a:t>
                      </a:r>
                      <a:r>
                        <a:rPr lang="tr-TR" sz="700" b="0" strike="noStrike" spc="-1" dirty="0">
                          <a:solidFill>
                            <a:srgbClr val="000000"/>
                          </a:solidFill>
                          <a:latin typeface="Times New Roman" panose="02020603050405020304" pitchFamily="18" charset="0"/>
                          <a:cs typeface="Times New Roman" panose="02020603050405020304" pitchFamily="18" charset="0"/>
                        </a:rPr>
                        <a:t> Beton Enerji</a:t>
                      </a:r>
                    </a:p>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İnş. San. İç Ve Dış Tic. A.Ş.</a:t>
                      </a:r>
                    </a:p>
                    <a:p>
                      <a:pPr algn="ctr">
                        <a:lnSpc>
                          <a:spcPct val="100000"/>
                        </a:lnSpc>
                      </a:pPr>
                      <a:r>
                        <a:rPr lang="tr-TR" sz="700" b="0" strike="noStrike" spc="-1" dirty="0">
                          <a:solidFill>
                            <a:srgbClr val="000000"/>
                          </a:solidFill>
                          <a:latin typeface="Times New Roman" panose="02020603050405020304" pitchFamily="18" charset="0"/>
                          <a:cs typeface="Times New Roman" panose="02020603050405020304" pitchFamily="18" charset="0"/>
                        </a:rPr>
                        <a:t>(Konkasör Tesisi Ve Beton Santrali)</a:t>
                      </a:r>
                    </a:p>
                  </a:txBody>
                  <a:tcPr marL="9361" marR="9361" marT="45714" marB="45714"/>
                </a:tc>
                <a:tc>
                  <a:txBody>
                    <a:bodyPr/>
                    <a:lstStyle/>
                    <a:p>
                      <a:pPr algn="ctr">
                        <a:lnSpc>
                          <a:spcPct val="100000"/>
                        </a:lnSpc>
                      </a:pPr>
                      <a:r>
                        <a:rPr lang="tr-TR" sz="700" b="0" strike="noStrike" spc="-1" dirty="0">
                          <a:latin typeface="Times New Roman" panose="02020603050405020304" pitchFamily="18" charset="0"/>
                          <a:cs typeface="Times New Roman" panose="02020603050405020304" pitchFamily="18" charset="0"/>
                        </a:rPr>
                        <a:t>15.10.2025</a:t>
                      </a:r>
                    </a:p>
                  </a:txBody>
                  <a:tcPr marL="9361" marR="9361" marT="45714" marB="45714"/>
                </a:tc>
                <a:tc>
                  <a:txBody>
                    <a:bodyPr/>
                    <a:lstStyle/>
                    <a:p>
                      <a:pPr algn="ctr">
                        <a:lnSpc>
                          <a:spcPct val="100000"/>
                        </a:lnSpc>
                      </a:pPr>
                      <a:r>
                        <a:rPr lang="tr-TR" sz="700" b="0" strike="noStrike" spc="-1" dirty="0">
                          <a:latin typeface="Times New Roman" panose="02020603050405020304" pitchFamily="18" charset="0"/>
                          <a:cs typeface="Times New Roman" panose="02020603050405020304" pitchFamily="18" charset="0"/>
                        </a:rPr>
                        <a:t>Maden-Sanayii</a:t>
                      </a:r>
                    </a:p>
                  </a:txBody>
                  <a:tcPr marL="9361" marR="9361" marT="45714" marB="45714"/>
                </a:tc>
                <a:tc>
                  <a:txBody>
                    <a:bodyPr/>
                    <a:lstStyle/>
                    <a:p>
                      <a:pPr algn="ctr">
                        <a:lnSpc>
                          <a:spcPct val="100000"/>
                        </a:lnSpc>
                      </a:pPr>
                      <a:r>
                        <a:rPr lang="tr-TR" sz="700" b="0" strike="noStrike" spc="-1" dirty="0">
                          <a:latin typeface="Times New Roman" panose="02020603050405020304" pitchFamily="18" charset="0"/>
                          <a:cs typeface="Times New Roman" panose="02020603050405020304" pitchFamily="18" charset="0"/>
                        </a:rPr>
                        <a:t>Yukarı Şehitlik Mah.</a:t>
                      </a:r>
                    </a:p>
                    <a:p>
                      <a:pPr algn="ctr">
                        <a:lnSpc>
                          <a:spcPct val="100000"/>
                        </a:lnSpc>
                      </a:pPr>
                      <a:r>
                        <a:rPr lang="tr-TR" sz="700" b="0" strike="noStrike" spc="-1" dirty="0">
                          <a:latin typeface="Times New Roman" panose="02020603050405020304" pitchFamily="18" charset="0"/>
                          <a:cs typeface="Times New Roman" panose="02020603050405020304" pitchFamily="18" charset="0"/>
                        </a:rPr>
                        <a:t>Yukarı Şehitlik Küme Evler</a:t>
                      </a:r>
                    </a:p>
                    <a:p>
                      <a:pPr algn="ctr">
                        <a:lnSpc>
                          <a:spcPct val="100000"/>
                        </a:lnSpc>
                      </a:pPr>
                      <a:r>
                        <a:rPr lang="tr-TR" sz="700" b="0" strike="noStrike" spc="-1" dirty="0">
                          <a:latin typeface="Times New Roman" panose="02020603050405020304" pitchFamily="18" charset="0"/>
                          <a:cs typeface="Times New Roman" panose="02020603050405020304" pitchFamily="18" charset="0"/>
                        </a:rPr>
                        <a:t>No:52 Merkez / ARTVİN</a:t>
                      </a:r>
                    </a:p>
                  </a:txBody>
                  <a:tcPr marL="9361" marR="9361" marT="45714" marB="45714"/>
                </a:tc>
                <a:extLst>
                  <a:ext uri="{0D108BD9-81ED-4DB2-BD59-A6C34878D82A}">
                    <a16:rowId xmlns:a16="http://schemas.microsoft.com/office/drawing/2014/main" val="3971861683"/>
                  </a:ext>
                </a:extLst>
              </a:tr>
            </a:tbl>
          </a:graphicData>
        </a:graphic>
      </p:graphicFrame>
    </p:spTree>
    <p:extLst>
      <p:ext uri="{BB962C8B-B14F-4D97-AF65-F5344CB8AC3E}">
        <p14:creationId xmlns:p14="http://schemas.microsoft.com/office/powerpoint/2010/main" val="688211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5" y="1645981"/>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HAVA YÖNETİMİ FAALİYETLERİ ve İDARİ YAPTIRIMLAR</a:t>
            </a:r>
          </a:p>
        </p:txBody>
      </p:sp>
      <p:graphicFrame>
        <p:nvGraphicFramePr>
          <p:cNvPr id="11" name="Tablo 10">
            <a:extLst>
              <a:ext uri="{FF2B5EF4-FFF2-40B4-BE49-F238E27FC236}">
                <a16:creationId xmlns:a16="http://schemas.microsoft.com/office/drawing/2014/main" id="{9D13BEA3-C94C-4843-9956-65F886AF4BDB}"/>
              </a:ext>
            </a:extLst>
          </p:cNvPr>
          <p:cNvGraphicFramePr>
            <a:graphicFrameLocks noGrp="1"/>
          </p:cNvGraphicFramePr>
          <p:nvPr/>
        </p:nvGraphicFramePr>
        <p:xfrm>
          <a:off x="201636" y="1902954"/>
          <a:ext cx="10291717" cy="1370758"/>
        </p:xfrm>
        <a:graphic>
          <a:graphicData uri="http://schemas.openxmlformats.org/drawingml/2006/table">
            <a:tbl>
              <a:tblPr/>
              <a:tblGrid>
                <a:gridCol w="5373664">
                  <a:extLst>
                    <a:ext uri="{9D8B030D-6E8A-4147-A177-3AD203B41FA5}">
                      <a16:colId xmlns:a16="http://schemas.microsoft.com/office/drawing/2014/main" val="20000"/>
                    </a:ext>
                  </a:extLst>
                </a:gridCol>
                <a:gridCol w="4918053">
                  <a:extLst>
                    <a:ext uri="{9D8B030D-6E8A-4147-A177-3AD203B41FA5}">
                      <a16:colId xmlns:a16="http://schemas.microsoft.com/office/drawing/2014/main" val="20001"/>
                    </a:ext>
                  </a:extLst>
                </a:gridCol>
              </a:tblGrid>
              <a:tr h="397014">
                <a:tc gridSpan="2">
                  <a:txBody>
                    <a:bodyPr/>
                    <a:lstStyle/>
                    <a:p>
                      <a:pPr algn="ctr">
                        <a:lnSpc>
                          <a:spcPct val="115000"/>
                        </a:lnSpc>
                      </a:pPr>
                      <a:r>
                        <a:rPr lang="tr-TR" sz="1400" b="1" strike="noStrike" spc="-1" dirty="0">
                          <a:solidFill>
                            <a:srgbClr val="FFFFFF"/>
                          </a:solidFill>
                          <a:latin typeface="Times New Roman"/>
                        </a:rPr>
                        <a:t>EGZOZ EMİSYON ÖLÇÜMÜ YAPAN İSTASYON SAYISI</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324457">
                <a:tc>
                  <a:txBody>
                    <a:bodyPr/>
                    <a:lstStyle/>
                    <a:p>
                      <a:pPr algn="ctr">
                        <a:lnSpc>
                          <a:spcPct val="115000"/>
                        </a:lnSpc>
                      </a:pPr>
                      <a:r>
                        <a:rPr lang="tr-TR" sz="1400" b="1" strike="noStrike" spc="-1" dirty="0">
                          <a:solidFill>
                            <a:srgbClr val="FFFFFF"/>
                          </a:solidFill>
                          <a:latin typeface="Times New Roman"/>
                        </a:rPr>
                        <a:t>HAREKETLİ</a:t>
                      </a:r>
                      <a:endParaRPr lang="tr-TR" sz="1400" b="0" strike="noStrike" spc="-1" dirty="0">
                        <a:latin typeface="Arial"/>
                      </a:endParaRPr>
                    </a:p>
                  </a:txBody>
                  <a:tcPr marL="68392" marR="68392" marT="45714" marB="45714">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a:rPr>
                        <a:t>1</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1"/>
                  </a:ext>
                </a:extLst>
              </a:tr>
              <a:tr h="324457">
                <a:tc>
                  <a:txBody>
                    <a:bodyPr/>
                    <a:lstStyle/>
                    <a:p>
                      <a:pPr algn="ctr">
                        <a:lnSpc>
                          <a:spcPct val="115000"/>
                        </a:lnSpc>
                      </a:pPr>
                      <a:r>
                        <a:rPr lang="tr-TR" sz="1400" b="1" strike="noStrike" spc="-1">
                          <a:solidFill>
                            <a:srgbClr val="FFFFFF"/>
                          </a:solidFill>
                          <a:latin typeface="Times New Roman"/>
                        </a:rPr>
                        <a:t>SABİT</a:t>
                      </a:r>
                      <a:endParaRPr lang="tr-TR" sz="1400" b="0" strike="noStrike" spc="-1">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a:rPr>
                        <a:t>6</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24830">
                <a:tc>
                  <a:txBody>
                    <a:bodyPr/>
                    <a:lstStyle/>
                    <a:p>
                      <a:pPr algn="ctr">
                        <a:lnSpc>
                          <a:spcPct val="115000"/>
                        </a:lnSpc>
                      </a:pPr>
                      <a:r>
                        <a:rPr lang="tr-TR" sz="1400" b="1" strike="noStrike" spc="-1" dirty="0">
                          <a:solidFill>
                            <a:srgbClr val="FFFFFF"/>
                          </a:solidFill>
                          <a:latin typeface="Times New Roman"/>
                        </a:rPr>
                        <a:t>TOPLAM</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a:rPr>
                        <a:t>7</a:t>
                      </a:r>
                      <a:endParaRPr lang="tr-TR" sz="1400" b="0" strike="noStrike" spc="-1" dirty="0">
                        <a:latin typeface="Arial"/>
                      </a:endParaRPr>
                    </a:p>
                  </a:txBody>
                  <a:tcPr marL="68392" marR="68392" marT="45714" marB="45714">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bl>
          </a:graphicData>
        </a:graphic>
      </p:graphicFrame>
      <p:sp>
        <p:nvSpPr>
          <p:cNvPr id="12" name="Dikdörtgen 11">
            <a:extLst>
              <a:ext uri="{FF2B5EF4-FFF2-40B4-BE49-F238E27FC236}">
                <a16:creationId xmlns:a16="http://schemas.microsoft.com/office/drawing/2014/main" id="{29179F6E-2835-4979-A926-C4CC1A232575}"/>
              </a:ext>
            </a:extLst>
          </p:cNvPr>
          <p:cNvSpPr/>
          <p:nvPr/>
        </p:nvSpPr>
        <p:spPr>
          <a:xfrm>
            <a:off x="201635" y="3264043"/>
            <a:ext cx="10291717" cy="292388"/>
          </a:xfrm>
          <a:prstGeom prst="rect">
            <a:avLst/>
          </a:prstGeom>
        </p:spPr>
        <p:txBody>
          <a:bodyPr wrap="square">
            <a:spAutoFit/>
          </a:bodyPr>
          <a:lstStyle/>
          <a:p>
            <a:pPr algn="just" defTabSz="914400">
              <a:spcBef>
                <a:spcPts val="400"/>
              </a:spcBef>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Egzoz Gazı Emisyonu Kontrolü Yönetmeliği kapsamında Egzoz Emisyonu Ölçüm Yapan İstasyon verileridir.</a:t>
            </a:r>
            <a:endParaRPr lang="tr-TR" sz="1300" spc="-1" dirty="0">
              <a:solidFill>
                <a:prstClr val="black"/>
              </a:solidFill>
              <a:latin typeface="Times New Roman" panose="02020603050405020304" pitchFamily="18" charset="0"/>
              <a:cs typeface="Times New Roman" panose="02020603050405020304" pitchFamily="18" charset="0"/>
            </a:endParaRPr>
          </a:p>
        </p:txBody>
      </p:sp>
      <p:sp>
        <p:nvSpPr>
          <p:cNvPr id="14" name="Rectangle 119">
            <a:extLst>
              <a:ext uri="{FF2B5EF4-FFF2-40B4-BE49-F238E27FC236}">
                <a16:creationId xmlns:a16="http://schemas.microsoft.com/office/drawing/2014/main" id="{BB289297-792D-49FC-8E53-DE5E2C67E652}"/>
              </a:ext>
            </a:extLst>
          </p:cNvPr>
          <p:cNvSpPr>
            <a:spLocks noChangeArrowheads="1"/>
          </p:cNvSpPr>
          <p:nvPr/>
        </p:nvSpPr>
        <p:spPr bwMode="auto">
          <a:xfrm>
            <a:off x="-112892" y="53739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a:spcBef>
                <a:spcPct val="0"/>
              </a:spcBef>
              <a:buNone/>
              <a:defRPr/>
            </a:pPr>
            <a:endParaRPr lang="tr-TR" altLang="tr-TR" sz="1800">
              <a:solidFill>
                <a:prstClr val="black"/>
              </a:solidFill>
            </a:endParaRPr>
          </a:p>
        </p:txBody>
      </p:sp>
      <p:sp>
        <p:nvSpPr>
          <p:cNvPr id="17" name="Metin kutusu 16">
            <a:extLst>
              <a:ext uri="{FF2B5EF4-FFF2-40B4-BE49-F238E27FC236}">
                <a16:creationId xmlns:a16="http://schemas.microsoft.com/office/drawing/2014/main" id="{273F81B9-E4EB-4323-8206-E81DE18DC17E}"/>
              </a:ext>
            </a:extLst>
          </p:cNvPr>
          <p:cNvSpPr txBox="1"/>
          <p:nvPr/>
        </p:nvSpPr>
        <p:spPr>
          <a:xfrm>
            <a:off x="201635" y="549420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İTHAL KÖMÜR DENETİMLERİ</a:t>
            </a:r>
          </a:p>
        </p:txBody>
      </p:sp>
      <p:graphicFrame>
        <p:nvGraphicFramePr>
          <p:cNvPr id="19" name="Table 1">
            <a:extLst>
              <a:ext uri="{FF2B5EF4-FFF2-40B4-BE49-F238E27FC236}">
                <a16:creationId xmlns:a16="http://schemas.microsoft.com/office/drawing/2014/main" id="{82BC2738-A032-4945-8268-3451A9E69368}"/>
              </a:ext>
            </a:extLst>
          </p:cNvPr>
          <p:cNvGraphicFramePr/>
          <p:nvPr>
            <p:extLst>
              <p:ext uri="{D42A27DB-BD31-4B8C-83A1-F6EECF244321}">
                <p14:modId xmlns:p14="http://schemas.microsoft.com/office/powerpoint/2010/main" val="1315545904"/>
              </p:ext>
            </p:extLst>
          </p:nvPr>
        </p:nvGraphicFramePr>
        <p:xfrm>
          <a:off x="201635" y="3536440"/>
          <a:ext cx="10291717" cy="1957766"/>
        </p:xfrm>
        <a:graphic>
          <a:graphicData uri="http://schemas.openxmlformats.org/drawingml/2006/table">
            <a:tbl>
              <a:tblPr/>
              <a:tblGrid>
                <a:gridCol w="6840121">
                  <a:extLst>
                    <a:ext uri="{9D8B030D-6E8A-4147-A177-3AD203B41FA5}">
                      <a16:colId xmlns:a16="http://schemas.microsoft.com/office/drawing/2014/main" val="20000"/>
                    </a:ext>
                  </a:extLst>
                </a:gridCol>
                <a:gridCol w="3451596">
                  <a:extLst>
                    <a:ext uri="{9D8B030D-6E8A-4147-A177-3AD203B41FA5}">
                      <a16:colId xmlns:a16="http://schemas.microsoft.com/office/drawing/2014/main" val="20001"/>
                    </a:ext>
                  </a:extLst>
                </a:gridCol>
              </a:tblGrid>
              <a:tr h="371561">
                <a:tc gridSpan="2">
                  <a:txBody>
                    <a:bodyPr/>
                    <a:lstStyle/>
                    <a:p>
                      <a:pPr algn="ctr">
                        <a:lnSpc>
                          <a:spcPct val="115000"/>
                        </a:lnSpc>
                      </a:pPr>
                      <a:r>
                        <a:rPr lang="tr-TR" sz="1400" b="1" strike="noStrike" spc="-1" dirty="0">
                          <a:solidFill>
                            <a:srgbClr val="FFFFFF"/>
                          </a:solidFill>
                          <a:latin typeface="Times New Roman" panose="02020603050405020304" pitchFamily="18" charset="0"/>
                          <a:cs typeface="Times New Roman" panose="02020603050405020304" pitchFamily="18" charset="0"/>
                        </a:rPr>
                        <a:t>YAPILAN EGZOZ EMİSYON ÖLÇÜMLERİNE İLİŞKİN YILLIK VERİLER (ADET) </a:t>
                      </a:r>
                      <a:endParaRPr lang="tr-TR" sz="1400" b="0" strike="noStrike" spc="-1" dirty="0">
                        <a:latin typeface="Times New Roman" panose="02020603050405020304" pitchFamily="18" charset="0"/>
                        <a:cs typeface="Times New Roman" panose="02020603050405020304" pitchFamily="18" charset="0"/>
                      </a:endParaRPr>
                    </a:p>
                  </a:txBody>
                  <a:tcPr marL="68400" marR="68400" marT="45749" marB="45749">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hMerge="1">
                  <a:txBody>
                    <a:bodyPr/>
                    <a:lstStyle/>
                    <a:p>
                      <a:endParaRPr lang="tr-TR"/>
                    </a:p>
                  </a:txBody>
                  <a:tcPr marL="90000" marR="90000">
                    <a:solidFill>
                      <a:srgbClr val="729FCF"/>
                    </a:solidFill>
                  </a:tcPr>
                </a:tc>
                <a:extLst>
                  <a:ext uri="{0D108BD9-81ED-4DB2-BD59-A6C34878D82A}">
                    <a16:rowId xmlns:a16="http://schemas.microsoft.com/office/drawing/2014/main" val="10000"/>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2021</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23.229</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5"/>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2022</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23.332</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2023</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23.490</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645286641"/>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2024</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24.563</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2869783814"/>
                  </a:ext>
                </a:extLst>
              </a:tr>
              <a:tr h="289293">
                <a:tc>
                  <a:txBody>
                    <a:bodyPr/>
                    <a:lstStyle/>
                    <a:p>
                      <a:pPr algn="ctr">
                        <a:lnSpc>
                          <a:spcPct val="115000"/>
                        </a:lnSpc>
                      </a:pPr>
                      <a:r>
                        <a:rPr lang="tr-TR" sz="1400" b="1" strike="noStrike" kern="1200" spc="-1" dirty="0">
                          <a:solidFill>
                            <a:srgbClr val="FFFFFF"/>
                          </a:solidFill>
                          <a:latin typeface="Times New Roman" panose="02020603050405020304" pitchFamily="18" charset="0"/>
                          <a:ea typeface="Calibri"/>
                          <a:cs typeface="Times New Roman" panose="02020603050405020304" pitchFamily="18" charset="0"/>
                        </a:rPr>
                        <a:t>2025</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49" marB="45749">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24.705</a:t>
                      </a:r>
                    </a:p>
                  </a:txBody>
                  <a:tcPr marL="68400" marR="68400" marT="45749" marB="45749">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314097399"/>
                  </a:ext>
                </a:extLst>
              </a:tr>
            </a:tbl>
          </a:graphicData>
        </a:graphic>
      </p:graphicFrame>
      <p:graphicFrame>
        <p:nvGraphicFramePr>
          <p:cNvPr id="20" name="Table 2">
            <a:extLst>
              <a:ext uri="{FF2B5EF4-FFF2-40B4-BE49-F238E27FC236}">
                <a16:creationId xmlns:a16="http://schemas.microsoft.com/office/drawing/2014/main" id="{A7023C61-EDB9-40D7-8D44-94F5E4489D42}"/>
              </a:ext>
            </a:extLst>
          </p:cNvPr>
          <p:cNvGraphicFramePr/>
          <p:nvPr>
            <p:extLst>
              <p:ext uri="{D42A27DB-BD31-4B8C-83A1-F6EECF244321}">
                <p14:modId xmlns:p14="http://schemas.microsoft.com/office/powerpoint/2010/main" val="2962458244"/>
              </p:ext>
            </p:extLst>
          </p:nvPr>
        </p:nvGraphicFramePr>
        <p:xfrm>
          <a:off x="201635" y="5795779"/>
          <a:ext cx="10291715" cy="1134704"/>
        </p:xfrm>
        <a:graphic>
          <a:graphicData uri="http://schemas.openxmlformats.org/drawingml/2006/table">
            <a:tbl>
              <a:tblPr/>
              <a:tblGrid>
                <a:gridCol w="2515188">
                  <a:extLst>
                    <a:ext uri="{9D8B030D-6E8A-4147-A177-3AD203B41FA5}">
                      <a16:colId xmlns:a16="http://schemas.microsoft.com/office/drawing/2014/main" val="20000"/>
                    </a:ext>
                  </a:extLst>
                </a:gridCol>
                <a:gridCol w="1345223">
                  <a:extLst>
                    <a:ext uri="{9D8B030D-6E8A-4147-A177-3AD203B41FA5}">
                      <a16:colId xmlns:a16="http://schemas.microsoft.com/office/drawing/2014/main" val="20004"/>
                    </a:ext>
                  </a:extLst>
                </a:gridCol>
                <a:gridCol w="1723292">
                  <a:extLst>
                    <a:ext uri="{9D8B030D-6E8A-4147-A177-3AD203B41FA5}">
                      <a16:colId xmlns:a16="http://schemas.microsoft.com/office/drawing/2014/main" val="20005"/>
                    </a:ext>
                  </a:extLst>
                </a:gridCol>
                <a:gridCol w="1608993">
                  <a:extLst>
                    <a:ext uri="{9D8B030D-6E8A-4147-A177-3AD203B41FA5}">
                      <a16:colId xmlns:a16="http://schemas.microsoft.com/office/drawing/2014/main" val="1744837827"/>
                    </a:ext>
                  </a:extLst>
                </a:gridCol>
                <a:gridCol w="1448718">
                  <a:extLst>
                    <a:ext uri="{9D8B030D-6E8A-4147-A177-3AD203B41FA5}">
                      <a16:colId xmlns:a16="http://schemas.microsoft.com/office/drawing/2014/main" val="2971965567"/>
                    </a:ext>
                  </a:extLst>
                </a:gridCol>
                <a:gridCol w="1650301">
                  <a:extLst>
                    <a:ext uri="{9D8B030D-6E8A-4147-A177-3AD203B41FA5}">
                      <a16:colId xmlns:a16="http://schemas.microsoft.com/office/drawing/2014/main" val="3868168780"/>
                    </a:ext>
                  </a:extLst>
                </a:gridCol>
              </a:tblGrid>
              <a:tr h="237258">
                <a:tc>
                  <a:txBody>
                    <a:bodyPr/>
                    <a:lstStyle/>
                    <a:p>
                      <a:pPr algn="ctr">
                        <a:lnSpc>
                          <a:spcPct val="115000"/>
                        </a:lnSpc>
                      </a:pPr>
                      <a:r>
                        <a:rPr lang="tr-TR" sz="1300" b="1" strike="noStrike" spc="-1" dirty="0">
                          <a:solidFill>
                            <a:srgbClr val="000000"/>
                          </a:solidFill>
                          <a:latin typeface="Times New Roman" panose="02020603050405020304" pitchFamily="18" charset="0"/>
                          <a:cs typeface="Times New Roman" panose="02020603050405020304" pitchFamily="18" charset="0"/>
                        </a:rPr>
                        <a:t>YIL</a:t>
                      </a:r>
                      <a:endParaRPr lang="tr-TR" sz="1300" b="0" strike="noStrike" spc="-1" dirty="0">
                        <a:latin typeface="Times New Roman" panose="02020603050405020304" pitchFamily="18" charset="0"/>
                        <a:cs typeface="Times New Roman" panose="02020603050405020304" pitchFamily="18" charset="0"/>
                      </a:endParaRPr>
                    </a:p>
                  </a:txBody>
                  <a:tcPr marL="68400" marR="68400" marT="45700" marB="45700">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38160">
                      <a:solidFill>
                        <a:srgbClr val="FFFFFF"/>
                      </a:solidFill>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2021</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2022</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2023</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2024</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tr-TR" sz="1300" b="1" strike="noStrike" spc="-1" dirty="0">
                          <a:latin typeface="Times New Roman" panose="02020603050405020304" pitchFamily="18" charset="0"/>
                          <a:cs typeface="Times New Roman" panose="02020603050405020304" pitchFamily="18" charset="0"/>
                        </a:rPr>
                        <a:t>2025</a:t>
                      </a:r>
                      <a:endParaRPr lang="tr-TR" sz="13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8400" marR="68400" marT="45700" marB="4570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16877">
                <a:tc>
                  <a:txBody>
                    <a:bodyPr/>
                    <a:lstStyle/>
                    <a:p>
                      <a:pPr algn="ctr">
                        <a:lnSpc>
                          <a:spcPct val="115000"/>
                        </a:lnSpc>
                      </a:pPr>
                      <a:r>
                        <a:rPr lang="tr-TR" sz="1300" b="1" strike="noStrike" spc="-1" dirty="0">
                          <a:solidFill>
                            <a:srgbClr val="000000"/>
                          </a:solidFill>
                          <a:latin typeface="Times New Roman" panose="02020603050405020304" pitchFamily="18" charset="0"/>
                          <a:cs typeface="Times New Roman" panose="02020603050405020304" pitchFamily="18" charset="0"/>
                        </a:rPr>
                        <a:t>YAKIT MİKTARI (KG)</a:t>
                      </a:r>
                      <a:endParaRPr lang="tr-TR" sz="1300" b="1" strike="noStrike" spc="-1" dirty="0">
                        <a:latin typeface="Times New Roman" panose="02020603050405020304" pitchFamily="18" charset="0"/>
                        <a:cs typeface="Times New Roman" panose="02020603050405020304" pitchFamily="18" charset="0"/>
                      </a:endParaRPr>
                    </a:p>
                  </a:txBody>
                  <a:tcPr marL="68400" marR="68400" marT="45700" marB="45700">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215.433,301</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300" b="1" strike="noStrike" kern="1200" spc="-1" dirty="0">
                          <a:solidFill>
                            <a:schemeClr val="tx1"/>
                          </a:solidFill>
                          <a:latin typeface="Times New Roman" panose="02020603050405020304" pitchFamily="18" charset="0"/>
                          <a:ea typeface="+mn-ea"/>
                          <a:cs typeface="Times New Roman" panose="02020603050405020304" pitchFamily="18" charset="0"/>
                        </a:rPr>
                        <a:t>133.619,555</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300" b="1" strike="noStrike" kern="1200" spc="-1" dirty="0">
                          <a:solidFill>
                            <a:schemeClr val="tx1"/>
                          </a:solidFill>
                          <a:latin typeface="Times New Roman" panose="02020603050405020304" pitchFamily="18" charset="0"/>
                          <a:ea typeface="+mn-ea"/>
                          <a:cs typeface="Times New Roman" panose="02020603050405020304" pitchFamily="18" charset="0"/>
                        </a:rPr>
                        <a:t>132.468,987</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300" b="1" strike="noStrike" kern="1200" spc="-1" dirty="0">
                          <a:solidFill>
                            <a:schemeClr val="tx1"/>
                          </a:solidFill>
                          <a:latin typeface="Times New Roman" panose="02020603050405020304" pitchFamily="18" charset="0"/>
                          <a:ea typeface="+mn-ea"/>
                          <a:cs typeface="Times New Roman" panose="02020603050405020304" pitchFamily="18" charset="0"/>
                        </a:rPr>
                        <a:t>70.938.838</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300" b="1" strike="noStrike" kern="1200" spc="-1" dirty="0">
                          <a:solidFill>
                            <a:schemeClr val="tx1"/>
                          </a:solidFill>
                          <a:latin typeface="Times New Roman" panose="02020603050405020304" pitchFamily="18" charset="0"/>
                          <a:ea typeface="+mn-ea"/>
                          <a:cs typeface="Times New Roman" panose="02020603050405020304" pitchFamily="18" charset="0"/>
                        </a:rPr>
                        <a:t>78.871.879</a:t>
                      </a:r>
                    </a:p>
                  </a:txBody>
                  <a:tcPr marL="68400" marR="68400" marT="45700" marB="45700">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416877">
                <a:tc>
                  <a:txBody>
                    <a:bodyPr/>
                    <a:lstStyle/>
                    <a:p>
                      <a:pPr algn="ctr">
                        <a:lnSpc>
                          <a:spcPct val="115000"/>
                        </a:lnSpc>
                      </a:pPr>
                      <a:r>
                        <a:rPr lang="tr-TR" sz="1300" b="1" strike="noStrike" spc="-1" dirty="0">
                          <a:solidFill>
                            <a:srgbClr val="000000"/>
                          </a:solidFill>
                          <a:latin typeface="Times New Roman" panose="02020603050405020304" pitchFamily="18" charset="0"/>
                          <a:cs typeface="Times New Roman" panose="02020603050405020304" pitchFamily="18" charset="0"/>
                        </a:rPr>
                        <a:t>UYGUNLUK SAYISI (ADET)</a:t>
                      </a:r>
                      <a:endParaRPr lang="tr-TR" sz="1300" b="1" strike="noStrike" spc="-1" dirty="0">
                        <a:latin typeface="Times New Roman" panose="02020603050405020304" pitchFamily="18" charset="0"/>
                        <a:cs typeface="Times New Roman" panose="02020603050405020304" pitchFamily="18" charset="0"/>
                      </a:endParaRPr>
                    </a:p>
                  </a:txBody>
                  <a:tcPr marL="68400" marR="68400" marT="45700" marB="45700">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46</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28</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29</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14</a:t>
                      </a:r>
                    </a:p>
                  </a:txBody>
                  <a:tcPr marL="68400" marR="68400" marT="45700" marB="457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300" b="1" strike="noStrike" spc="-1" dirty="0">
                          <a:latin typeface="Times New Roman" panose="02020603050405020304" pitchFamily="18" charset="0"/>
                          <a:cs typeface="Times New Roman" panose="02020603050405020304" pitchFamily="18" charset="0"/>
                        </a:rPr>
                        <a:t>18</a:t>
                      </a:r>
                    </a:p>
                  </a:txBody>
                  <a:tcPr marL="68400" marR="68400" marT="45700" marB="4570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069029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HAVA YÖNETİMİ</a:t>
            </a:r>
          </a:p>
        </p:txBody>
      </p:sp>
      <p:sp>
        <p:nvSpPr>
          <p:cNvPr id="10" name="Dikdörtgen 9">
            <a:extLst>
              <a:ext uri="{FF2B5EF4-FFF2-40B4-BE49-F238E27FC236}">
                <a16:creationId xmlns:a16="http://schemas.microsoft.com/office/drawing/2014/main" id="{1285CF73-612C-4FEF-B69A-C5714D515A5F}"/>
              </a:ext>
            </a:extLst>
          </p:cNvPr>
          <p:cNvSpPr/>
          <p:nvPr/>
        </p:nvSpPr>
        <p:spPr>
          <a:xfrm>
            <a:off x="206353" y="2044863"/>
            <a:ext cx="10286999" cy="4406334"/>
          </a:xfrm>
          <a:prstGeom prst="rect">
            <a:avLst/>
          </a:prstGeom>
        </p:spPr>
        <p:txBody>
          <a:bodyPr wrap="square">
            <a:spAutoFit/>
          </a:bodyPr>
          <a:lstStyle/>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İlimizde ısınma amaçlı yerli kömür sadece Sosyal Yardımlaşma Kömürü olarak kullanılmaktadır.</a:t>
            </a:r>
            <a:endParaRPr lang="tr-TR" sz="1300" spc="-1" dirty="0">
              <a:solidFill>
                <a:prstClr val="black"/>
              </a:solidFill>
              <a:latin typeface="Times New Roman" panose="02020603050405020304" pitchFamily="18" charset="0"/>
              <a:cs typeface="Times New Roman" panose="02020603050405020304" pitchFamily="18" charset="0"/>
            </a:endParaRP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Artvin İli sınırları içerisinde ısınma amaçlı olarak kullanılan ithal kömürlerin Isınmadan Kaynaklı Hava Kirliliği Kontrolü Yönetmeliği ve İl Mahalli Çevre Kurulu Kararları çerçevesinde belirlenen parametreler uygulanmaktadır.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İlimizde bulunan 3 adet ithalatçı firma tarafından tabloda belirtilen miktarlarda kömür ithal edilmiştir.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İlimizde Meteoroloji Müdürlüğü bahçesinde ve Hopa ilçesinde kurulu olan Hava Kalitesi Ölçüm İstasyonları, meteorolojik verilerin yanı sıra PM</a:t>
            </a:r>
            <a:r>
              <a:rPr lang="tr-TR" sz="1300" b="1" spc="-1" baseline="-25000" dirty="0">
                <a:solidFill>
                  <a:srgbClr val="000000"/>
                </a:solidFill>
                <a:latin typeface="Times New Roman" panose="02020603050405020304" pitchFamily="18" charset="0"/>
                <a:ea typeface="DejaVu Sans"/>
                <a:cs typeface="Times New Roman" panose="02020603050405020304" pitchFamily="18" charset="0"/>
              </a:rPr>
              <a:t>10 </a:t>
            </a:r>
            <a:r>
              <a:rPr lang="tr-TR" sz="1300" b="1" spc="-1" dirty="0">
                <a:solidFill>
                  <a:srgbClr val="000000"/>
                </a:solidFill>
                <a:latin typeface="Times New Roman" panose="02020603050405020304" pitchFamily="18" charset="0"/>
                <a:ea typeface="DejaVu Sans"/>
                <a:cs typeface="Times New Roman" panose="02020603050405020304" pitchFamily="18" charset="0"/>
              </a:rPr>
              <a:t>, SO</a:t>
            </a:r>
            <a:r>
              <a:rPr lang="tr-TR" sz="1300" b="1" spc="-1" baseline="-25000" dirty="0">
                <a:solidFill>
                  <a:srgbClr val="000000"/>
                </a:solidFill>
                <a:latin typeface="Times New Roman" panose="02020603050405020304" pitchFamily="18" charset="0"/>
                <a:ea typeface="DejaVu Sans"/>
                <a:cs typeface="Times New Roman" panose="02020603050405020304" pitchFamily="18" charset="0"/>
              </a:rPr>
              <a:t>2</a:t>
            </a:r>
            <a:r>
              <a:rPr lang="tr-TR" sz="1300" b="1" spc="-1" dirty="0">
                <a:solidFill>
                  <a:srgbClr val="000000"/>
                </a:solidFill>
                <a:latin typeface="Times New Roman" panose="02020603050405020304" pitchFamily="18" charset="0"/>
                <a:ea typeface="DejaVu Sans"/>
                <a:cs typeface="Times New Roman" panose="02020603050405020304" pitchFamily="18" charset="0"/>
              </a:rPr>
              <a:t> ve O</a:t>
            </a:r>
            <a:r>
              <a:rPr lang="tr-TR" sz="1300" b="1" spc="-1" baseline="-25000" dirty="0">
                <a:solidFill>
                  <a:srgbClr val="000000"/>
                </a:solidFill>
                <a:latin typeface="Times New Roman" panose="02020603050405020304" pitchFamily="18" charset="0"/>
                <a:ea typeface="DejaVu Sans"/>
                <a:cs typeface="Times New Roman" panose="02020603050405020304" pitchFamily="18" charset="0"/>
              </a:rPr>
              <a:t>3</a:t>
            </a:r>
            <a:r>
              <a:rPr lang="tr-TR" sz="1300" b="1" spc="-1" dirty="0">
                <a:solidFill>
                  <a:srgbClr val="000000"/>
                </a:solidFill>
                <a:latin typeface="Times New Roman" panose="02020603050405020304" pitchFamily="18" charset="0"/>
                <a:ea typeface="DejaVu Sans"/>
                <a:cs typeface="Times New Roman" panose="02020603050405020304" pitchFamily="18" charset="0"/>
              </a:rPr>
              <a:t> gibi kirlilik parametrelerini de saatlik olarak ölçmektedir. Bu verilere http://www.havaizleme.gov.tr adresinden ulaşılabilmektedir.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ea typeface="DejaVu Sans"/>
                <a:cs typeface="Times New Roman" panose="02020603050405020304" pitchFamily="18" charset="0"/>
              </a:rPr>
              <a:t>İlimize doğalgaz altyapısı gelmesiyle doğalgaz kullanımı yaygınlaşmış olup buna bağlı olarak hava kalitesinin artmış olduğu ve hava ile ilgili şikayetlerin azalmış olduğu gözlenmiştir.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cs typeface="Times New Roman" panose="02020603050405020304" pitchFamily="18" charset="0"/>
              </a:rPr>
              <a:t>İlimizde ısınma amaçlı yerli kömür sadece Sosyal Yardımlaşma Kömürü olarak kullanılmaktadır.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cs typeface="Times New Roman" panose="02020603050405020304" pitchFamily="18" charset="0"/>
              </a:rPr>
              <a:t>Artvin İli sınırları içerisinde ısınma amaçlı olarak kullanılan ithal kömürlerin Isınmadan Kaynaklı Hava Kirliliği Kontrolü Yönetmeliği ve İl Mahalli Çevre Kurulu Kararları çerçevesinde belirlenen parametreler uygulanmaktadır.</a:t>
            </a:r>
          </a:p>
          <a:p>
            <a:pPr marL="285840" indent="-285120" algn="just" defTabSz="914400">
              <a:lnSpc>
                <a:spcPct val="120000"/>
              </a:lnSpc>
              <a:spcBef>
                <a:spcPts val="200"/>
              </a:spcBef>
              <a:spcAft>
                <a:spcPts val="200"/>
              </a:spcAft>
              <a:buClr>
                <a:srgbClr val="000000"/>
              </a:buClr>
              <a:buFont typeface="Arial"/>
              <a:buChar char="•"/>
              <a:defRPr/>
            </a:pPr>
            <a:r>
              <a:rPr lang="tr-TR" sz="1300" b="1" spc="-1" dirty="0">
                <a:solidFill>
                  <a:srgbClr val="000000"/>
                </a:solidFill>
                <a:latin typeface="Times New Roman" panose="02020603050405020304" pitchFamily="18" charset="0"/>
                <a:cs typeface="Times New Roman" panose="02020603050405020304" pitchFamily="18" charset="0"/>
              </a:rPr>
              <a:t>İlimizde Meteoroloji Müdürlüğü bahçesinde ve Hopa ilçesinde kurulu olan Hava Kalitesi Ölçüm İstasyonları, meteorolojik verilerin yanı sıra PM10 , SO2 ve O3 gibi kirlilik parametrelerini de saatlik olarak ölçmektedir. Bu verilere http://www.havaizleme.gov.tr adresinden ulaşılabilmektedir.</a:t>
            </a:r>
          </a:p>
          <a:p>
            <a:pPr marL="285840" indent="-285120" algn="just" defTabSz="914400">
              <a:lnSpc>
                <a:spcPct val="120000"/>
              </a:lnSpc>
              <a:spcBef>
                <a:spcPts val="400"/>
              </a:spcBef>
              <a:spcAft>
                <a:spcPts val="400"/>
              </a:spcAft>
              <a:buClr>
                <a:srgbClr val="000000"/>
              </a:buClr>
              <a:buFont typeface="Arial"/>
              <a:buChar char="•"/>
              <a:defRPr/>
            </a:pPr>
            <a:endParaRPr lang="tr-TR" sz="1500" b="1" spc="-1" dirty="0">
              <a:solidFill>
                <a:srgbClr val="000000"/>
              </a:solidFill>
              <a:latin typeface="Calibri Light" panose="020F0302020204030204"/>
              <a:ea typeface="DejaVu Sans"/>
            </a:endParaRPr>
          </a:p>
        </p:txBody>
      </p:sp>
    </p:spTree>
    <p:extLst>
      <p:ext uri="{BB962C8B-B14F-4D97-AF65-F5344CB8AC3E}">
        <p14:creationId xmlns:p14="http://schemas.microsoft.com/office/powerpoint/2010/main" val="2893767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SU YÖNETİMİ</a:t>
            </a:r>
          </a:p>
        </p:txBody>
      </p:sp>
      <p:sp>
        <p:nvSpPr>
          <p:cNvPr id="10" name="Dikdörtgen 9">
            <a:extLst>
              <a:ext uri="{FF2B5EF4-FFF2-40B4-BE49-F238E27FC236}">
                <a16:creationId xmlns:a16="http://schemas.microsoft.com/office/drawing/2014/main" id="{1285CF73-612C-4FEF-B69A-C5714D515A5F}"/>
              </a:ext>
            </a:extLst>
          </p:cNvPr>
          <p:cNvSpPr/>
          <p:nvPr/>
        </p:nvSpPr>
        <p:spPr>
          <a:xfrm>
            <a:off x="206353" y="2044863"/>
            <a:ext cx="10286999" cy="1229054"/>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400" b="1" spc="-1" dirty="0">
                <a:solidFill>
                  <a:srgbClr val="000000"/>
                </a:solidFill>
                <a:latin typeface="Times New Roman" panose="02020603050405020304" pitchFamily="18" charset="0"/>
                <a:ea typeface="DejaVu Sans"/>
                <a:cs typeface="Times New Roman" panose="02020603050405020304" pitchFamily="18" charset="0"/>
              </a:rPr>
              <a:t>İlimizde 2007-2025 yılları arasında 70 adet Atık Su Arıtma Tesisi Projesi İl Müdürlüğümüzce onaylanmıştır.</a:t>
            </a:r>
          </a:p>
          <a:p>
            <a:pPr marL="286470" indent="-285750" algn="just" defTabSz="914400">
              <a:lnSpc>
                <a:spcPct val="120000"/>
              </a:lnSpc>
              <a:spcBef>
                <a:spcPts val="400"/>
              </a:spcBef>
              <a:spcAft>
                <a:spcPts val="400"/>
              </a:spcAft>
              <a:buClr>
                <a:srgbClr val="000000"/>
              </a:buClr>
              <a:buFont typeface="Arial"/>
              <a:buChar char="•"/>
              <a:defRPr/>
            </a:pPr>
            <a:r>
              <a:rPr lang="tr-TR" sz="1400" b="1" spc="-1" dirty="0">
                <a:solidFill>
                  <a:srgbClr val="000000"/>
                </a:solidFill>
                <a:latin typeface="Times New Roman" panose="02020603050405020304" pitchFamily="18" charset="0"/>
                <a:ea typeface="DejaVu Sans"/>
                <a:cs typeface="Times New Roman" panose="02020603050405020304" pitchFamily="18" charset="0"/>
              </a:rPr>
              <a:t>İlimiz sınırları içerisinde hiçbir belediyede atık su arıtma tesisi bulunmamaktadır. İlimizde bulunan tüm belediyelerden atık su arıtma tesisi iş </a:t>
            </a:r>
            <a:r>
              <a:rPr lang="tr-TR" sz="1400" b="1" spc="-1" dirty="0" err="1">
                <a:solidFill>
                  <a:srgbClr val="000000"/>
                </a:solidFill>
                <a:latin typeface="Times New Roman" panose="02020603050405020304" pitchFamily="18" charset="0"/>
                <a:ea typeface="DejaVu Sans"/>
                <a:cs typeface="Times New Roman" panose="02020603050405020304" pitchFamily="18" charset="0"/>
              </a:rPr>
              <a:t>termin</a:t>
            </a:r>
            <a:r>
              <a:rPr lang="tr-TR" sz="1400" b="1" spc="-1" dirty="0">
                <a:solidFill>
                  <a:srgbClr val="000000"/>
                </a:solidFill>
                <a:latin typeface="Times New Roman" panose="02020603050405020304" pitchFamily="18" charset="0"/>
                <a:ea typeface="DejaVu Sans"/>
                <a:cs typeface="Times New Roman" panose="02020603050405020304" pitchFamily="18" charset="0"/>
              </a:rPr>
              <a:t> planı alınmıştır. Belediyelerimiz İller Bankası uhdesinde projelerini hazırlatmış olup Arıtma Tesislerinin kurulması için çalışmalara başlanılmıştır.</a:t>
            </a:r>
            <a:endParaRPr lang="tr-TR" sz="1200" spc="-1" dirty="0">
              <a:solidFill>
                <a:prstClr val="black"/>
              </a:solidFill>
              <a:latin typeface="Times New Roman" panose="02020603050405020304" pitchFamily="18" charset="0"/>
              <a:cs typeface="Times New Roman" panose="02020603050405020304" pitchFamily="18" charset="0"/>
            </a:endParaRPr>
          </a:p>
        </p:txBody>
      </p:sp>
      <p:pic>
        <p:nvPicPr>
          <p:cNvPr id="11" name="Resim 3">
            <a:extLst>
              <a:ext uri="{FF2B5EF4-FFF2-40B4-BE49-F238E27FC236}">
                <a16:creationId xmlns:a16="http://schemas.microsoft.com/office/drawing/2014/main" id="{DEE8CD6F-F4A0-40A8-ACB8-4D7F096D72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70564" y="3110396"/>
            <a:ext cx="4522788"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53761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2"/>
          <p:cNvGrpSpPr/>
          <p:nvPr/>
        </p:nvGrpSpPr>
        <p:grpSpPr>
          <a:xfrm>
            <a:off x="1801359" y="1334151"/>
            <a:ext cx="5900268" cy="4646597"/>
            <a:chOff x="422382" y="1601274"/>
            <a:chExt cx="6225884" cy="2904217"/>
          </a:xfrm>
        </p:grpSpPr>
        <p:sp>
          <p:nvSpPr>
            <p:cNvPr id="151" name="CustomShape 14"/>
            <p:cNvSpPr/>
            <p:nvPr/>
          </p:nvSpPr>
          <p:spPr>
            <a:xfrm>
              <a:off x="3642154" y="1601274"/>
              <a:ext cx="1681357" cy="291610"/>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latin typeface="Calibri"/>
                  <a:ea typeface="DejaVu Sans"/>
                </a:rPr>
                <a:t>Katip ÇİÇEK          </a:t>
              </a:r>
            </a:p>
            <a:p>
              <a:pPr algn="ctr">
                <a:lnSpc>
                  <a:spcPct val="90000"/>
                </a:lnSpc>
                <a:spcAft>
                  <a:spcPts val="372"/>
                </a:spcAft>
              </a:pPr>
              <a:r>
                <a:rPr lang="tr-TR" sz="886" b="1" spc="-1" dirty="0">
                  <a:solidFill>
                    <a:srgbClr val="000000"/>
                  </a:solidFill>
                  <a:latin typeface="Calibri"/>
                  <a:ea typeface="DejaVu Sans"/>
                </a:rPr>
                <a:t>İL MÜDÜRÜ </a:t>
              </a:r>
              <a:endParaRPr lang="tr-TR" sz="886" spc="-1" dirty="0">
                <a:latin typeface="Arial"/>
              </a:endParaRPr>
            </a:p>
          </p:txBody>
        </p:sp>
        <p:sp>
          <p:nvSpPr>
            <p:cNvPr id="153" name="CustomShape 16"/>
            <p:cNvSpPr/>
            <p:nvPr/>
          </p:nvSpPr>
          <p:spPr>
            <a:xfrm>
              <a:off x="1823734" y="2187482"/>
              <a:ext cx="1502067" cy="309123"/>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ea typeface="DejaVu Sans"/>
                </a:rPr>
                <a:t>ENDER ÖZ</a:t>
              </a:r>
              <a:endParaRPr lang="tr-TR" sz="886" spc="-1" dirty="0"/>
            </a:p>
            <a:p>
              <a:pPr algn="ctr">
                <a:lnSpc>
                  <a:spcPct val="90000"/>
                </a:lnSpc>
                <a:spcAft>
                  <a:spcPts val="372"/>
                </a:spcAft>
              </a:pPr>
              <a:r>
                <a:rPr lang="tr-TR" sz="886" b="1" spc="-1" dirty="0">
                  <a:solidFill>
                    <a:srgbClr val="000000"/>
                  </a:solidFill>
                  <a:ea typeface="DejaVu Sans"/>
                </a:rPr>
                <a:t>İL MÜDÜR YARDIMCISI</a:t>
              </a:r>
              <a:endParaRPr lang="tr-TR" sz="886" spc="-1" dirty="0"/>
            </a:p>
          </p:txBody>
        </p:sp>
        <p:sp>
          <p:nvSpPr>
            <p:cNvPr id="155" name="CustomShape 18"/>
            <p:cNvSpPr/>
            <p:nvPr/>
          </p:nvSpPr>
          <p:spPr>
            <a:xfrm>
              <a:off x="2755974" y="3555554"/>
              <a:ext cx="1895500" cy="431754"/>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3255" tIns="53255" rIns="40499" bIns="53255" anchor="ctr">
              <a:noAutofit/>
            </a:bodyPr>
            <a:lstStyle/>
            <a:p>
              <a:pPr algn="ctr">
                <a:lnSpc>
                  <a:spcPct val="90000"/>
                </a:lnSpc>
                <a:spcAft>
                  <a:spcPts val="372"/>
                </a:spcAft>
              </a:pPr>
              <a:r>
                <a:rPr lang="tr-TR" sz="886" b="1" spc="-1" dirty="0">
                  <a:solidFill>
                    <a:srgbClr val="000000"/>
                  </a:solidFill>
                  <a:latin typeface="Calibri"/>
                  <a:ea typeface="DejaVu Sans"/>
                </a:rPr>
                <a:t>MURAT KASAPOĞLU </a:t>
              </a:r>
            </a:p>
            <a:p>
              <a:pPr algn="ctr">
                <a:lnSpc>
                  <a:spcPct val="90000"/>
                </a:lnSpc>
                <a:spcAft>
                  <a:spcPts val="372"/>
                </a:spcAft>
              </a:pPr>
              <a:r>
                <a:rPr lang="tr-TR" sz="886" b="1" spc="-1" dirty="0">
                  <a:solidFill>
                    <a:srgbClr val="000000"/>
                  </a:solidFill>
                  <a:latin typeface="Calibri"/>
                  <a:ea typeface="DejaVu Sans"/>
                </a:rPr>
                <a:t>  YAPI DENETİMİ VE YAPI MALZEMELERİ ŞUBE MÜDÜR V.</a:t>
              </a:r>
              <a:endParaRPr lang="tr-TR" sz="886" spc="-1" dirty="0">
                <a:latin typeface="Arial"/>
              </a:endParaRPr>
            </a:p>
          </p:txBody>
        </p:sp>
        <p:sp>
          <p:nvSpPr>
            <p:cNvPr id="161" name="CustomShape 24"/>
            <p:cNvSpPr/>
            <p:nvPr/>
          </p:nvSpPr>
          <p:spPr>
            <a:xfrm>
              <a:off x="422382" y="4141523"/>
              <a:ext cx="1887082" cy="363968"/>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49747" tIns="49747" rIns="36991" bIns="50066" anchor="ctr">
              <a:noAutofit/>
            </a:bodyPr>
            <a:lstStyle/>
            <a:p>
              <a:pPr algn="ctr">
                <a:lnSpc>
                  <a:spcPct val="90000"/>
                </a:lnSpc>
                <a:spcAft>
                  <a:spcPts val="342"/>
                </a:spcAft>
              </a:pPr>
              <a:r>
                <a:rPr lang="tr-TR" sz="886" b="1" spc="-1" dirty="0">
                  <a:solidFill>
                    <a:srgbClr val="000000"/>
                  </a:solidFill>
                  <a:ea typeface="DejaVu Sans"/>
                </a:rPr>
                <a:t>MUSTAFA KAYA                          </a:t>
              </a:r>
              <a:endParaRPr lang="tr-TR" sz="886" spc="-1" dirty="0"/>
            </a:p>
            <a:p>
              <a:pPr algn="ctr">
                <a:lnSpc>
                  <a:spcPct val="90000"/>
                </a:lnSpc>
                <a:spcAft>
                  <a:spcPts val="309"/>
                </a:spcAft>
              </a:pPr>
              <a:r>
                <a:rPr lang="tr-TR" sz="886" b="1" spc="-1" dirty="0">
                  <a:solidFill>
                    <a:srgbClr val="000000"/>
                  </a:solidFill>
                  <a:ea typeface="DejaVu Sans"/>
                </a:rPr>
                <a:t>ÇEVRE YÖNETİMİ VE DENETİMİ ŞUBE MÜDÜRÜ V.</a:t>
              </a:r>
              <a:endParaRPr lang="tr-TR" sz="886" spc="-1" dirty="0"/>
            </a:p>
          </p:txBody>
        </p:sp>
        <p:sp>
          <p:nvSpPr>
            <p:cNvPr id="163" name="CustomShape 26"/>
            <p:cNvSpPr/>
            <p:nvPr/>
          </p:nvSpPr>
          <p:spPr>
            <a:xfrm>
              <a:off x="2763472" y="3070313"/>
              <a:ext cx="1888002" cy="357280"/>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849" tIns="54849" rIns="40499" bIns="54530" anchor="ctr">
              <a:noAutofit/>
            </a:bodyPr>
            <a:lstStyle/>
            <a:p>
              <a:pPr algn="ctr">
                <a:lnSpc>
                  <a:spcPct val="90000"/>
                </a:lnSpc>
                <a:spcAft>
                  <a:spcPts val="372"/>
                </a:spcAft>
              </a:pPr>
              <a:r>
                <a:rPr lang="tr-TR" sz="886" b="1" spc="-1" dirty="0">
                  <a:solidFill>
                    <a:srgbClr val="000000"/>
                  </a:solidFill>
                  <a:ea typeface="DejaVu Sans"/>
                </a:rPr>
                <a:t>MİNE ÖZ            </a:t>
              </a:r>
              <a:endParaRPr lang="tr-TR" sz="886" spc="-1" dirty="0"/>
            </a:p>
            <a:p>
              <a:pPr algn="ctr">
                <a:lnSpc>
                  <a:spcPct val="90000"/>
                </a:lnSpc>
                <a:spcAft>
                  <a:spcPts val="309"/>
                </a:spcAft>
              </a:pPr>
              <a:r>
                <a:rPr lang="tr-TR" sz="886" b="1" spc="-1" dirty="0">
                  <a:solidFill>
                    <a:srgbClr val="000000"/>
                  </a:solidFill>
                  <a:ea typeface="DejaVu Sans"/>
                </a:rPr>
                <a:t>PROJE VE YAPIM İŞLERİ ŞUBE MÜDÜRÜ             </a:t>
              </a:r>
              <a:endParaRPr lang="tr-TR" sz="886" spc="-1" dirty="0"/>
            </a:p>
          </p:txBody>
        </p:sp>
        <p:sp>
          <p:nvSpPr>
            <p:cNvPr id="165" name="CustomShape 28"/>
            <p:cNvSpPr/>
            <p:nvPr/>
          </p:nvSpPr>
          <p:spPr>
            <a:xfrm>
              <a:off x="2763472" y="2591936"/>
              <a:ext cx="1888002" cy="366016"/>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2936" tIns="52936" rIns="40499" bIns="52936" anchor="ctr">
              <a:noAutofit/>
            </a:bodyPr>
            <a:lstStyle/>
            <a:p>
              <a:pPr algn="ctr">
                <a:lnSpc>
                  <a:spcPct val="90000"/>
                </a:lnSpc>
                <a:spcAft>
                  <a:spcPts val="372"/>
                </a:spcAft>
              </a:pPr>
              <a:r>
                <a:rPr lang="tr-TR" sz="886" b="1" spc="-1" dirty="0">
                  <a:solidFill>
                    <a:srgbClr val="000000"/>
                  </a:solidFill>
                  <a:ea typeface="DejaVu Sans"/>
                </a:rPr>
                <a:t>ASU KOÇ               </a:t>
              </a:r>
              <a:endParaRPr lang="tr-TR" sz="886" spc="-1" dirty="0"/>
            </a:p>
            <a:p>
              <a:pPr algn="ctr">
                <a:lnSpc>
                  <a:spcPct val="90000"/>
                </a:lnSpc>
                <a:spcAft>
                  <a:spcPts val="372"/>
                </a:spcAft>
              </a:pPr>
              <a:r>
                <a:rPr lang="tr-TR" sz="886" b="1" spc="-1" dirty="0">
                  <a:solidFill>
                    <a:srgbClr val="000000"/>
                  </a:solidFill>
                  <a:ea typeface="DejaVu Sans"/>
                </a:rPr>
                <a:t> İMAR VE PLANLAMA ŞUBE MÜDÜRÜ</a:t>
              </a:r>
              <a:endParaRPr lang="tr-TR" sz="886" spc="-1" dirty="0"/>
            </a:p>
          </p:txBody>
        </p:sp>
        <p:sp>
          <p:nvSpPr>
            <p:cNvPr id="167" name="CustomShape 30"/>
            <p:cNvSpPr/>
            <p:nvPr/>
          </p:nvSpPr>
          <p:spPr>
            <a:xfrm>
              <a:off x="422400" y="3032468"/>
              <a:ext cx="1868445" cy="500899"/>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9951" tIns="59951" rIns="40499" bIns="60270" anchor="ctr">
              <a:noAutofit/>
            </a:bodyPr>
            <a:lstStyle/>
            <a:p>
              <a:pPr algn="ctr">
                <a:lnSpc>
                  <a:spcPct val="90000"/>
                </a:lnSpc>
                <a:spcAft>
                  <a:spcPts val="372"/>
                </a:spcAft>
              </a:pPr>
              <a:r>
                <a:rPr lang="tr-TR" sz="886" b="1" spc="-1" dirty="0">
                  <a:solidFill>
                    <a:srgbClr val="000000"/>
                  </a:solidFill>
                  <a:latin typeface="Calibri"/>
                </a:rPr>
                <a:t>HALÜK KAZAN</a:t>
              </a:r>
            </a:p>
            <a:p>
              <a:pPr algn="ctr">
                <a:lnSpc>
                  <a:spcPct val="90000"/>
                </a:lnSpc>
                <a:spcAft>
                  <a:spcPts val="372"/>
                </a:spcAft>
              </a:pPr>
              <a:r>
                <a:rPr lang="tr-TR" sz="886" b="1" spc="-1" dirty="0">
                  <a:solidFill>
                    <a:srgbClr val="000000"/>
                  </a:solidFill>
                  <a:latin typeface="Calibri"/>
                  <a:ea typeface="DejaVu Sans"/>
                </a:rPr>
                <a:t>BİLGİ TEKNOLOJİLERİ, İNSAN KAYNAKLARI ve DESTEK HİZMETLERİ ŞUBE MÜDÜRÜ</a:t>
              </a:r>
              <a:endParaRPr lang="tr-TR" sz="886" spc="-1" dirty="0">
                <a:latin typeface="Arial"/>
              </a:endParaRPr>
            </a:p>
          </p:txBody>
        </p:sp>
        <p:sp>
          <p:nvSpPr>
            <p:cNvPr id="169" name="CustomShape 32"/>
            <p:cNvSpPr/>
            <p:nvPr/>
          </p:nvSpPr>
          <p:spPr>
            <a:xfrm>
              <a:off x="5017953" y="2168721"/>
              <a:ext cx="1630313" cy="302247"/>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latin typeface="Calibri"/>
                  <a:ea typeface="DejaVu Sans"/>
                </a:rPr>
                <a:t>SUAT BERKİL</a:t>
              </a:r>
            </a:p>
            <a:p>
              <a:pPr algn="ctr">
                <a:lnSpc>
                  <a:spcPct val="90000"/>
                </a:lnSpc>
                <a:spcAft>
                  <a:spcPts val="372"/>
                </a:spcAft>
              </a:pPr>
              <a:r>
                <a:rPr lang="tr-TR" sz="886" b="1" spc="-1" dirty="0">
                  <a:solidFill>
                    <a:srgbClr val="000000"/>
                  </a:solidFill>
                  <a:latin typeface="Calibri"/>
                  <a:ea typeface="DejaVu Sans"/>
                </a:rPr>
                <a:t>MİLLİ EMLAK MÜDÜRÜ </a:t>
              </a:r>
              <a:endParaRPr lang="tr-TR" sz="886" spc="-1" dirty="0">
                <a:latin typeface="Arial"/>
              </a:endParaRPr>
            </a:p>
          </p:txBody>
        </p:sp>
        <p:sp>
          <p:nvSpPr>
            <p:cNvPr id="173" name="CustomShape 36"/>
            <p:cNvSpPr/>
            <p:nvPr/>
          </p:nvSpPr>
          <p:spPr>
            <a:xfrm>
              <a:off x="2763472" y="4115268"/>
              <a:ext cx="1888002" cy="372747"/>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2936" tIns="52936" rIns="40499" bIns="53255" anchor="ctr">
              <a:noAutofit/>
            </a:bodyPr>
            <a:lstStyle/>
            <a:p>
              <a:pPr algn="ctr">
                <a:lnSpc>
                  <a:spcPct val="90000"/>
                </a:lnSpc>
                <a:spcAft>
                  <a:spcPts val="372"/>
                </a:spcAft>
              </a:pPr>
              <a:r>
                <a:rPr lang="tr-TR" sz="886" b="1" spc="-1" dirty="0">
                  <a:solidFill>
                    <a:srgbClr val="000000"/>
                  </a:solidFill>
                  <a:ea typeface="DejaVu Sans"/>
                </a:rPr>
                <a:t>MUSTAFA BÜYÜK            </a:t>
              </a:r>
              <a:endParaRPr lang="tr-TR" sz="886" spc="-1" dirty="0"/>
            </a:p>
            <a:p>
              <a:pPr algn="ctr">
                <a:lnSpc>
                  <a:spcPct val="90000"/>
                </a:lnSpc>
                <a:spcAft>
                  <a:spcPts val="309"/>
                </a:spcAft>
              </a:pPr>
              <a:r>
                <a:rPr lang="tr-TR" sz="886" b="1" spc="-1" dirty="0">
                  <a:solidFill>
                    <a:srgbClr val="000000"/>
                  </a:solidFill>
                  <a:ea typeface="DejaVu Sans"/>
                </a:rPr>
                <a:t>YEREL YÖNETİMLER ŞUBE MÜDÜRÜ</a:t>
              </a:r>
              <a:endParaRPr lang="tr-TR" sz="886" spc="-1" dirty="0"/>
            </a:p>
          </p:txBody>
        </p:sp>
      </p:grpSp>
      <p:grpSp>
        <p:nvGrpSpPr>
          <p:cNvPr id="176" name="Group 39"/>
          <p:cNvGrpSpPr/>
          <p:nvPr/>
        </p:nvGrpSpPr>
        <p:grpSpPr>
          <a:xfrm>
            <a:off x="1349970" y="562223"/>
            <a:ext cx="31889" cy="31889"/>
            <a:chOff x="0" y="0"/>
            <a:chExt cx="36000" cy="36000"/>
          </a:xfrm>
        </p:grpSpPr>
      </p:grpSp>
      <p:cxnSp>
        <p:nvCxnSpPr>
          <p:cNvPr id="84" name="Düz Bağlayıcı 83"/>
          <p:cNvCxnSpPr/>
          <p:nvPr/>
        </p:nvCxnSpPr>
        <p:spPr>
          <a:xfrm flipV="1">
            <a:off x="3850825" y="2097737"/>
            <a:ext cx="1724834" cy="298"/>
          </a:xfrm>
          <a:prstGeom prst="line">
            <a:avLst/>
          </a:prstGeom>
        </p:spPr>
        <p:style>
          <a:lnRef idx="1">
            <a:schemeClr val="accent1"/>
          </a:lnRef>
          <a:fillRef idx="0">
            <a:schemeClr val="accent1"/>
          </a:fillRef>
          <a:effectRef idx="0">
            <a:schemeClr val="accent1"/>
          </a:effectRef>
          <a:fontRef idx="minor">
            <a:schemeClr val="tx1"/>
          </a:fontRef>
        </p:style>
      </p:cxnSp>
      <p:sp>
        <p:nvSpPr>
          <p:cNvPr id="63" name="CustomShape 18"/>
          <p:cNvSpPr/>
          <p:nvPr/>
        </p:nvSpPr>
        <p:spPr>
          <a:xfrm>
            <a:off x="1798886" y="2919159"/>
            <a:ext cx="1757302" cy="599413"/>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3255" tIns="53255" rIns="40499" bIns="53255" anchor="ctr">
            <a:noAutofit/>
          </a:bodyPr>
          <a:lstStyle/>
          <a:p>
            <a:pPr algn="ctr">
              <a:lnSpc>
                <a:spcPct val="90000"/>
              </a:lnSpc>
              <a:spcAft>
                <a:spcPts val="372"/>
              </a:spcAft>
            </a:pPr>
            <a:r>
              <a:rPr lang="tr-TR" sz="886" b="1" spc="-1" dirty="0">
                <a:solidFill>
                  <a:srgbClr val="000000"/>
                </a:solidFill>
                <a:ea typeface="DejaVu Sans"/>
              </a:rPr>
              <a:t>MESUT YÜKSEL                       </a:t>
            </a:r>
            <a:endParaRPr lang="tr-TR" sz="886" spc="-1" dirty="0"/>
          </a:p>
          <a:p>
            <a:pPr algn="ctr">
              <a:lnSpc>
                <a:spcPct val="90000"/>
              </a:lnSpc>
              <a:spcAft>
                <a:spcPts val="309"/>
              </a:spcAft>
            </a:pPr>
            <a:r>
              <a:rPr lang="tr-TR" sz="886" b="1" spc="-1" dirty="0">
                <a:solidFill>
                  <a:srgbClr val="000000"/>
                </a:solidFill>
                <a:ea typeface="DejaVu Sans"/>
              </a:rPr>
              <a:t>AFET VE KOORDİNASYON ŞUBE MÜDÜRÜ</a:t>
            </a:r>
            <a:endParaRPr lang="tr-TR" sz="886" spc="-1" dirty="0"/>
          </a:p>
        </p:txBody>
      </p:sp>
      <p:sp>
        <p:nvSpPr>
          <p:cNvPr id="96" name="CustomShape 24"/>
          <p:cNvSpPr/>
          <p:nvPr/>
        </p:nvSpPr>
        <p:spPr>
          <a:xfrm>
            <a:off x="1802585" y="4582625"/>
            <a:ext cx="1770724" cy="603203"/>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49747" tIns="49747" rIns="36991" bIns="50066" anchor="ctr">
            <a:noAutofit/>
          </a:bodyPr>
          <a:lstStyle/>
          <a:p>
            <a:pPr algn="ctr">
              <a:lnSpc>
                <a:spcPct val="90000"/>
              </a:lnSpc>
              <a:spcAft>
                <a:spcPts val="342"/>
              </a:spcAft>
            </a:pPr>
            <a:r>
              <a:rPr lang="tr-TR" sz="886" b="1" spc="-1" dirty="0">
                <a:solidFill>
                  <a:srgbClr val="000000"/>
                </a:solidFill>
                <a:latin typeface="Calibri"/>
                <a:ea typeface="DejaVu Sans"/>
              </a:rPr>
              <a:t>MUSTAFA KAYA                </a:t>
            </a:r>
          </a:p>
          <a:p>
            <a:pPr algn="ctr">
              <a:lnSpc>
                <a:spcPct val="90000"/>
              </a:lnSpc>
              <a:spcAft>
                <a:spcPts val="309"/>
              </a:spcAft>
            </a:pPr>
            <a:r>
              <a:rPr lang="tr-TR" sz="886" b="1" spc="-1" dirty="0">
                <a:solidFill>
                  <a:srgbClr val="000000"/>
                </a:solidFill>
                <a:latin typeface="Calibri"/>
                <a:ea typeface="DejaVu Sans"/>
              </a:rPr>
              <a:t>ÇED VE ÇEVRE İZİNLERİ ŞUBE MÜDÜRÜ V.</a:t>
            </a:r>
            <a:endParaRPr lang="tr-TR" sz="886" spc="-1" dirty="0">
              <a:latin typeface="Arial"/>
            </a:endParaRPr>
          </a:p>
        </p:txBody>
      </p:sp>
      <p:sp>
        <p:nvSpPr>
          <p:cNvPr id="38" name="CustomShape 16"/>
          <p:cNvSpPr/>
          <p:nvPr/>
        </p:nvSpPr>
        <p:spPr>
          <a:xfrm>
            <a:off x="7701627" y="1695594"/>
            <a:ext cx="1260592" cy="489301"/>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ea typeface="DejaVu Sans"/>
              </a:rPr>
              <a:t>HUKUK BİRİMİ</a:t>
            </a:r>
          </a:p>
          <a:p>
            <a:pPr algn="ctr">
              <a:lnSpc>
                <a:spcPct val="90000"/>
              </a:lnSpc>
              <a:spcAft>
                <a:spcPts val="372"/>
              </a:spcAft>
            </a:pPr>
            <a:r>
              <a:rPr lang="tr-TR" sz="886" b="1" spc="-1" dirty="0">
                <a:solidFill>
                  <a:srgbClr val="000000"/>
                </a:solidFill>
                <a:ea typeface="DejaVu Sans"/>
              </a:rPr>
              <a:t>BAHAR ÖZÇELİK</a:t>
            </a:r>
            <a:endParaRPr lang="tr-TR" sz="886" spc="-1" dirty="0"/>
          </a:p>
          <a:p>
            <a:pPr algn="ctr">
              <a:lnSpc>
                <a:spcPct val="90000"/>
              </a:lnSpc>
              <a:spcAft>
                <a:spcPts val="372"/>
              </a:spcAft>
            </a:pPr>
            <a:r>
              <a:rPr lang="tr-TR" sz="886" b="1" spc="-1" dirty="0">
                <a:solidFill>
                  <a:srgbClr val="000000"/>
                </a:solidFill>
                <a:ea typeface="DejaVu Sans"/>
              </a:rPr>
              <a:t>AVUKAT </a:t>
            </a:r>
            <a:endParaRPr lang="tr-TR" sz="886" spc="-1" dirty="0"/>
          </a:p>
        </p:txBody>
      </p:sp>
      <p:cxnSp>
        <p:nvCxnSpPr>
          <p:cNvPr id="6" name="Düz Bağlayıcı 5"/>
          <p:cNvCxnSpPr>
            <a:cxnSpLocks/>
          </p:cNvCxnSpPr>
          <p:nvPr/>
        </p:nvCxnSpPr>
        <p:spPr>
          <a:xfrm flipH="1">
            <a:off x="3825672" y="2766634"/>
            <a:ext cx="8752" cy="2883646"/>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Düz Bağlayıcı 8"/>
          <p:cNvCxnSpPr>
            <a:cxnSpLocks/>
          </p:cNvCxnSpPr>
          <p:nvPr/>
        </p:nvCxnSpPr>
        <p:spPr>
          <a:xfrm>
            <a:off x="3556187" y="3206324"/>
            <a:ext cx="300905" cy="22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Düz Bağlayıcı 16"/>
          <p:cNvCxnSpPr>
            <a:cxnSpLocks/>
            <a:endCxn id="165" idx="1"/>
          </p:cNvCxnSpPr>
          <p:nvPr/>
        </p:nvCxnSpPr>
        <p:spPr>
          <a:xfrm>
            <a:off x="3833423" y="3211962"/>
            <a:ext cx="1865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Düz Bağlayıcı 19"/>
          <p:cNvCxnSpPr>
            <a:cxnSpLocks/>
          </p:cNvCxnSpPr>
          <p:nvPr/>
        </p:nvCxnSpPr>
        <p:spPr>
          <a:xfrm>
            <a:off x="3572100" y="3969407"/>
            <a:ext cx="26132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Düz Bağlayıcı 33"/>
          <p:cNvCxnSpPr/>
          <p:nvPr/>
        </p:nvCxnSpPr>
        <p:spPr>
          <a:xfrm>
            <a:off x="3836959" y="3973276"/>
            <a:ext cx="180516" cy="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Düz Bağlayıcı 40"/>
          <p:cNvCxnSpPr>
            <a:cxnSpLocks/>
          </p:cNvCxnSpPr>
          <p:nvPr/>
        </p:nvCxnSpPr>
        <p:spPr>
          <a:xfrm flipH="1">
            <a:off x="3556188" y="4821361"/>
            <a:ext cx="30555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Düz Bağlayıcı 54"/>
          <p:cNvCxnSpPr/>
          <p:nvPr/>
        </p:nvCxnSpPr>
        <p:spPr>
          <a:xfrm>
            <a:off x="3829889" y="4783257"/>
            <a:ext cx="70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Düz Bağlayıcı 56"/>
          <p:cNvCxnSpPr>
            <a:cxnSpLocks/>
          </p:cNvCxnSpPr>
          <p:nvPr/>
        </p:nvCxnSpPr>
        <p:spPr>
          <a:xfrm>
            <a:off x="3850825" y="4821361"/>
            <a:ext cx="1457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Düz Bağlayıcı 61"/>
          <p:cNvCxnSpPr/>
          <p:nvPr/>
        </p:nvCxnSpPr>
        <p:spPr>
          <a:xfrm flipH="1">
            <a:off x="3825550" y="5650280"/>
            <a:ext cx="1772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Düz Bağlayıcı 66"/>
          <p:cNvCxnSpPr>
            <a:cxnSpLocks/>
          </p:cNvCxnSpPr>
          <p:nvPr/>
        </p:nvCxnSpPr>
        <p:spPr>
          <a:xfrm flipH="1">
            <a:off x="3593143" y="5650279"/>
            <a:ext cx="236744" cy="3425"/>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Düz Bağlayıcı 75"/>
          <p:cNvCxnSpPr>
            <a:stCxn id="153" idx="0"/>
          </p:cNvCxnSpPr>
          <p:nvPr/>
        </p:nvCxnSpPr>
        <p:spPr>
          <a:xfrm flipH="1" flipV="1">
            <a:off x="3833423" y="2098036"/>
            <a:ext cx="7752" cy="17401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Düz Bağlayıcı 20"/>
          <p:cNvCxnSpPr/>
          <p:nvPr/>
        </p:nvCxnSpPr>
        <p:spPr>
          <a:xfrm flipV="1">
            <a:off x="5579391" y="2097739"/>
            <a:ext cx="1349713" cy="297"/>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Düz Bağlayıcı 32"/>
          <p:cNvCxnSpPr/>
          <p:nvPr/>
        </p:nvCxnSpPr>
        <p:spPr>
          <a:xfrm>
            <a:off x="6229089" y="1878775"/>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Düz Bağlayıcı 55"/>
          <p:cNvCxnSpPr/>
          <p:nvPr/>
        </p:nvCxnSpPr>
        <p:spPr>
          <a:xfrm flipH="1">
            <a:off x="5981699" y="2067056"/>
            <a:ext cx="6582" cy="1050"/>
          </a:xfrm>
          <a:prstGeom prst="line">
            <a:avLst/>
          </a:prstGeom>
        </p:spPr>
        <p:style>
          <a:lnRef idx="1">
            <a:schemeClr val="accent1"/>
          </a:lnRef>
          <a:fillRef idx="0">
            <a:schemeClr val="accent1"/>
          </a:fillRef>
          <a:effectRef idx="0">
            <a:schemeClr val="accent1"/>
          </a:effectRef>
          <a:fontRef idx="minor">
            <a:schemeClr val="tx1"/>
          </a:fontRef>
        </p:style>
      </p:cxnSp>
      <p:sp>
        <p:nvSpPr>
          <p:cNvPr id="44" name="CustomShape 34"/>
          <p:cNvSpPr/>
          <p:nvPr/>
        </p:nvSpPr>
        <p:spPr>
          <a:xfrm>
            <a:off x="6156580" y="2931805"/>
            <a:ext cx="1538303" cy="586767"/>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54211" tIns="54211" rIns="40499" bIns="54211" anchor="ctr">
            <a:noAutofit/>
          </a:bodyPr>
          <a:lstStyle/>
          <a:p>
            <a:pPr algn="ctr">
              <a:lnSpc>
                <a:spcPct val="90000"/>
              </a:lnSpc>
              <a:spcAft>
                <a:spcPts val="372"/>
              </a:spcAft>
            </a:pPr>
            <a:r>
              <a:rPr lang="tr-TR" sz="886" b="1" spc="-1" dirty="0">
                <a:solidFill>
                  <a:srgbClr val="000000"/>
                </a:solidFill>
                <a:latin typeface="Calibri"/>
                <a:ea typeface="DejaVu Sans"/>
              </a:rPr>
              <a:t>GÜRHAN TOMRUKÇU</a:t>
            </a:r>
          </a:p>
          <a:p>
            <a:pPr algn="ctr">
              <a:lnSpc>
                <a:spcPct val="90000"/>
              </a:lnSpc>
              <a:spcAft>
                <a:spcPts val="372"/>
              </a:spcAft>
            </a:pPr>
            <a:r>
              <a:rPr lang="tr-TR" sz="886" b="1" spc="-1" dirty="0">
                <a:solidFill>
                  <a:srgbClr val="000000"/>
                </a:solidFill>
                <a:latin typeface="Calibri"/>
                <a:ea typeface="DejaVu Sans"/>
              </a:rPr>
              <a:t>MİLLİ EMLAK MÜDÜR YRD. V.</a:t>
            </a:r>
            <a:endParaRPr lang="tr-TR" sz="886" spc="-1" dirty="0">
              <a:latin typeface="Arial"/>
            </a:endParaRPr>
          </a:p>
        </p:txBody>
      </p:sp>
      <p:cxnSp>
        <p:nvCxnSpPr>
          <p:cNvPr id="12" name="Düz Bağlayıcı 11"/>
          <p:cNvCxnSpPr/>
          <p:nvPr/>
        </p:nvCxnSpPr>
        <p:spPr>
          <a:xfrm flipV="1">
            <a:off x="5575659" y="1800712"/>
            <a:ext cx="0" cy="2973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Düz Bağlayıcı 24"/>
          <p:cNvCxnSpPr>
            <a:cxnSpLocks/>
          </p:cNvCxnSpPr>
          <p:nvPr/>
        </p:nvCxnSpPr>
        <p:spPr>
          <a:xfrm flipV="1">
            <a:off x="5579391" y="1941760"/>
            <a:ext cx="2115492"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Düz Bağlayıcı 30"/>
          <p:cNvCxnSpPr>
            <a:cxnSpLocks/>
            <a:stCxn id="169" idx="0"/>
          </p:cNvCxnSpPr>
          <p:nvPr/>
        </p:nvCxnSpPr>
        <p:spPr>
          <a:xfrm flipV="1">
            <a:off x="6929104" y="2097739"/>
            <a:ext cx="1" cy="144298"/>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Düz Bağlayıcı 34"/>
          <p:cNvCxnSpPr>
            <a:cxnSpLocks/>
            <a:stCxn id="169" idx="2"/>
            <a:endCxn id="44" idx="0"/>
          </p:cNvCxnSpPr>
          <p:nvPr/>
        </p:nvCxnSpPr>
        <p:spPr>
          <a:xfrm flipH="1">
            <a:off x="6925732" y="2725617"/>
            <a:ext cx="3372" cy="2061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Düz Bağlayıcı 36"/>
          <p:cNvCxnSpPr>
            <a:cxnSpLocks/>
            <a:stCxn id="44" idx="2"/>
          </p:cNvCxnSpPr>
          <p:nvPr/>
        </p:nvCxnSpPr>
        <p:spPr>
          <a:xfrm>
            <a:off x="6925732" y="3518572"/>
            <a:ext cx="0" cy="261017"/>
          </a:xfrm>
          <a:prstGeom prst="line">
            <a:avLst/>
          </a:prstGeom>
        </p:spPr>
        <p:style>
          <a:lnRef idx="1">
            <a:schemeClr val="accent1"/>
          </a:lnRef>
          <a:fillRef idx="0">
            <a:schemeClr val="accent1"/>
          </a:fillRef>
          <a:effectRef idx="0">
            <a:schemeClr val="accent1"/>
          </a:effectRef>
          <a:fontRef idx="minor">
            <a:schemeClr val="tx1"/>
          </a:fontRef>
        </p:style>
      </p:cxnSp>
      <p:pic>
        <p:nvPicPr>
          <p:cNvPr id="42" name="Resim 41">
            <a:extLst>
              <a:ext uri="{FF2B5EF4-FFF2-40B4-BE49-F238E27FC236}">
                <a16:creationId xmlns:a16="http://schemas.microsoft.com/office/drawing/2014/main" id="{34CC1009-FF07-40DC-9F56-918330243C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43" name="Resim 42">
            <a:extLst>
              <a:ext uri="{FF2B5EF4-FFF2-40B4-BE49-F238E27FC236}">
                <a16:creationId xmlns:a16="http://schemas.microsoft.com/office/drawing/2014/main" id="{8C9E29F8-C04C-4208-AC79-31D023285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45" name="Dikdörtgen 44">
            <a:extLst>
              <a:ext uri="{FF2B5EF4-FFF2-40B4-BE49-F238E27FC236}">
                <a16:creationId xmlns:a16="http://schemas.microsoft.com/office/drawing/2014/main" id="{080A4C7D-379A-4479-AF2E-A09053318798}"/>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Başlık 2">
            <a:extLst>
              <a:ext uri="{FF2B5EF4-FFF2-40B4-BE49-F238E27FC236}">
                <a16:creationId xmlns:a16="http://schemas.microsoft.com/office/drawing/2014/main" id="{93CBF1F1-84B2-4325-9E75-E3FC734B509D}"/>
              </a:ext>
            </a:extLst>
          </p:cNvPr>
          <p:cNvSpPr>
            <a:spLocks noGrp="1"/>
          </p:cNvSpPr>
          <p:nvPr>
            <p:ph type="title"/>
          </p:nvPr>
        </p:nvSpPr>
        <p:spPr>
          <a:xfrm>
            <a:off x="742484" y="383299"/>
            <a:ext cx="9314796" cy="1225137"/>
          </a:xfrm>
        </p:spPr>
        <p:txBody>
          <a:bodyPr>
            <a:normAutofit fontScale="90000"/>
          </a:bodyPr>
          <a:lstStyle/>
          <a:p>
            <a:pPr algn="ctr" eaLnBrk="1" hangingPunct="1">
              <a:defRPr/>
            </a:pPr>
            <a:r>
              <a:rPr lang="tr-TR" altLang="tr-TR" sz="2000" b="1" kern="0" dirty="0">
                <a:solidFill>
                  <a:schemeClr val="tx1"/>
                </a:solidFill>
                <a:latin typeface="Times New Roman" panose="02020603050405020304" pitchFamily="18" charset="0"/>
                <a:cs typeface="Times New Roman" panose="02020603050405020304" pitchFamily="18" charset="0"/>
              </a:rPr>
              <a:t>T.C. ARTVİN VALİLİĞİ </a:t>
            </a:r>
            <a:br>
              <a:rPr lang="tr-TR" altLang="tr-TR" sz="2000" b="1" kern="0" dirty="0">
                <a:solidFill>
                  <a:schemeClr val="tx1"/>
                </a:solidFill>
                <a:latin typeface="Times New Roman" panose="02020603050405020304" pitchFamily="18" charset="0"/>
                <a:cs typeface="Times New Roman" panose="02020603050405020304" pitchFamily="18" charset="0"/>
              </a:rPr>
            </a:br>
            <a:r>
              <a:rPr lang="tr-TR" altLang="tr-TR" sz="20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br>
              <a:rPr lang="tr-TR" altLang="tr-TR" sz="4800" b="1" kern="0" dirty="0">
                <a:solidFill>
                  <a:schemeClr val="tx1"/>
                </a:solidFill>
                <a:latin typeface="Times New Roman" panose="02020603050405020304" pitchFamily="18" charset="0"/>
                <a:cs typeface="Times New Roman" panose="02020603050405020304" pitchFamily="18" charset="0"/>
              </a:rPr>
            </a:br>
            <a:endParaRPr lang="tr-TR" dirty="0"/>
          </a:p>
        </p:txBody>
      </p:sp>
      <p:sp>
        <p:nvSpPr>
          <p:cNvPr id="46" name="CustomShape 34">
            <a:extLst>
              <a:ext uri="{FF2B5EF4-FFF2-40B4-BE49-F238E27FC236}">
                <a16:creationId xmlns:a16="http://schemas.microsoft.com/office/drawing/2014/main" id="{2B06552A-5DBC-4510-B6C1-3A51EC9F7557}"/>
              </a:ext>
            </a:extLst>
          </p:cNvPr>
          <p:cNvSpPr/>
          <p:nvPr/>
        </p:nvSpPr>
        <p:spPr>
          <a:xfrm>
            <a:off x="5968042" y="3680741"/>
            <a:ext cx="2249056" cy="2299710"/>
          </a:xfrm>
          <a:prstGeom prst="roundRect">
            <a:avLst>
              <a:gd name="adj" fmla="val 10000"/>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hueOff val="0"/>
                <a:satOff val="0"/>
                <a:lumOff val="0"/>
                <a:alphaOff val="0"/>
              </a:schemeClr>
            </a:solidFill>
            <a:round/>
          </a:ln>
        </p:spPr>
        <p:style>
          <a:lnRef idx="2">
            <a:scrgbClr r="0" g="0" b="0"/>
          </a:lnRef>
          <a:fillRef idx="0">
            <a:scrgbClr r="0" g="0" b="0"/>
          </a:fillRef>
          <a:effectRef idx="0">
            <a:scrgbClr r="0" g="0" b="0"/>
          </a:effectRef>
          <a:fontRef idx="minor"/>
        </p:style>
        <p:txBody>
          <a:bodyPr lIns="61200" tIns="61200" rIns="45720" bIns="61200" anchor="ctr">
            <a:noAutofit/>
          </a:bodyPr>
          <a:lstStyle/>
          <a:p>
            <a:pPr algn="ctr">
              <a:lnSpc>
                <a:spcPct val="90000"/>
              </a:lnSpc>
              <a:spcAft>
                <a:spcPts val="420"/>
              </a:spcAft>
            </a:pPr>
            <a:r>
              <a:rPr lang="tr-TR" sz="1000" b="1" spc="-1" dirty="0">
                <a:solidFill>
                  <a:srgbClr val="000000"/>
                </a:solidFill>
                <a:latin typeface="Times New Roman" panose="02020603050405020304" pitchFamily="18" charset="0"/>
                <a:ea typeface="DejaVu Sans"/>
                <a:cs typeface="Times New Roman" panose="02020603050405020304" pitchFamily="18" charset="0"/>
              </a:rPr>
              <a:t>İLÇE MİLLİ EMLAK ŞEFLİKLERİ</a:t>
            </a: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ARDANUÇ MİLLİ EMLAK ŞEFLİĞİ</a:t>
            </a: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ARHAVİ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BORÇKA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HOPA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KEMALPAŞA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MURGUL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ŞAVŞAT MİLLİ EMLAK ŞEFLİĞİ</a:t>
            </a:r>
            <a:endParaRPr lang="tr-TR" sz="800" spc="-1" dirty="0">
              <a:latin typeface="Times New Roman" panose="02020603050405020304" pitchFamily="18" charset="0"/>
              <a:cs typeface="Times New Roman" panose="02020603050405020304" pitchFamily="18" charset="0"/>
            </a:endParaRPr>
          </a:p>
          <a:p>
            <a:pPr>
              <a:lnSpc>
                <a:spcPct val="150000"/>
              </a:lnSpc>
              <a:spcBef>
                <a:spcPts val="200"/>
              </a:spcBef>
              <a:spcAft>
                <a:spcPts val="200"/>
              </a:spcAft>
            </a:pPr>
            <a:r>
              <a:rPr lang="tr-TR" sz="800" b="1" spc="-1" dirty="0">
                <a:solidFill>
                  <a:srgbClr val="000000"/>
                </a:solidFill>
                <a:latin typeface="Times New Roman" panose="02020603050405020304" pitchFamily="18" charset="0"/>
                <a:cs typeface="Times New Roman" panose="02020603050405020304" pitchFamily="18" charset="0"/>
              </a:rPr>
              <a:t>YUSUFELİ MİLLİ EMLAK ŞEFLİĞİ</a:t>
            </a:r>
            <a:endParaRPr lang="tr-TR" sz="800"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3202913"/>
      </p:ext>
    </p:extLst>
  </p:cSld>
  <p:clrMapOvr>
    <a:masterClrMapping/>
  </p:clrMapOvr>
  <p:transition>
    <p:wipe/>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SIFIR ATIK İŞLEMLERİ</a:t>
            </a:r>
          </a:p>
        </p:txBody>
      </p:sp>
      <p:sp>
        <p:nvSpPr>
          <p:cNvPr id="10" name="Dikdörtgen 9">
            <a:extLst>
              <a:ext uri="{FF2B5EF4-FFF2-40B4-BE49-F238E27FC236}">
                <a16:creationId xmlns:a16="http://schemas.microsoft.com/office/drawing/2014/main" id="{BA733AF5-2095-4AC9-B118-3DC132DFF2B7}"/>
              </a:ext>
            </a:extLst>
          </p:cNvPr>
          <p:cNvSpPr/>
          <p:nvPr/>
        </p:nvSpPr>
        <p:spPr>
          <a:xfrm>
            <a:off x="208767" y="2044862"/>
            <a:ext cx="10284585" cy="1941044"/>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İl Müdürlüğümüz, 12/07/2019 tarihli ve 30829 sayılı Resmi </a:t>
            </a:r>
            <a:r>
              <a:rPr lang="tr-TR" sz="1500" b="1" spc="-1" dirty="0" err="1">
                <a:solidFill>
                  <a:srgbClr val="000000"/>
                </a:solidFill>
                <a:latin typeface="Times New Roman" panose="02020603050405020304" pitchFamily="18" charset="0"/>
                <a:ea typeface="DejaVu Sans"/>
                <a:cs typeface="Times New Roman" panose="02020603050405020304" pitchFamily="18" charset="0"/>
              </a:rPr>
              <a:t>Gazete’de</a:t>
            </a:r>
            <a:r>
              <a:rPr lang="tr-TR" sz="1500" b="1" spc="-1" dirty="0">
                <a:solidFill>
                  <a:srgbClr val="000000"/>
                </a:solidFill>
                <a:latin typeface="Times New Roman" panose="02020603050405020304" pitchFamily="18" charset="0"/>
                <a:ea typeface="DejaVu Sans"/>
                <a:cs typeface="Times New Roman" panose="02020603050405020304" pitchFamily="18" charset="0"/>
              </a:rPr>
              <a:t> yayımlanarak yürürlüğe giren Sıfır Atık Yönetmeliği gereğince, Sıfır Atık Yönetim Sistemini kurarak 11/03/2020 tarihinde Sıfır Atık Belgesini almıştır. </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Artvin ili genelinde Sıfır Atık Yönetim Sistemini kuran 470 Kurum/Kuruluş ve işletmeye Sıfır Atık Belgesi verilmiştir.</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Sürdürülebilir kalkınma ilkeleri çerçevesinde atıklarımızı kontrol  altına almak, gelecek nesillere temiz ve gelişmiş bir Türkiye ile yaşanabilir bir dünya bırakmak amacıyla uygulamaya konulan projenin 2022 – 2025 yıllarında İlimizde toplanan atık miktarları aşağıdaki tabloda verilmiştir.</a:t>
            </a:r>
          </a:p>
        </p:txBody>
      </p:sp>
      <p:graphicFrame>
        <p:nvGraphicFramePr>
          <p:cNvPr id="11" name="Table 1">
            <a:extLst>
              <a:ext uri="{FF2B5EF4-FFF2-40B4-BE49-F238E27FC236}">
                <a16:creationId xmlns:a16="http://schemas.microsoft.com/office/drawing/2014/main" id="{873494C2-5345-4506-A097-A096FD38A67B}"/>
              </a:ext>
            </a:extLst>
          </p:cNvPr>
          <p:cNvGraphicFramePr>
            <a:graphicFrameLocks noGrp="1"/>
          </p:cNvGraphicFramePr>
          <p:nvPr>
            <p:extLst>
              <p:ext uri="{D42A27DB-BD31-4B8C-83A1-F6EECF244321}">
                <p14:modId xmlns:p14="http://schemas.microsoft.com/office/powerpoint/2010/main" val="1291890616"/>
              </p:ext>
            </p:extLst>
          </p:nvPr>
        </p:nvGraphicFramePr>
        <p:xfrm>
          <a:off x="208768" y="4192076"/>
          <a:ext cx="10284584" cy="2684954"/>
        </p:xfrm>
        <a:graphic>
          <a:graphicData uri="http://schemas.openxmlformats.org/drawingml/2006/table">
            <a:tbl>
              <a:tblPr/>
              <a:tblGrid>
                <a:gridCol w="5142292">
                  <a:extLst>
                    <a:ext uri="{9D8B030D-6E8A-4147-A177-3AD203B41FA5}">
                      <a16:colId xmlns:a16="http://schemas.microsoft.com/office/drawing/2014/main" val="20000"/>
                    </a:ext>
                  </a:extLst>
                </a:gridCol>
                <a:gridCol w="5142292">
                  <a:extLst>
                    <a:ext uri="{9D8B030D-6E8A-4147-A177-3AD203B41FA5}">
                      <a16:colId xmlns:a16="http://schemas.microsoft.com/office/drawing/2014/main" val="20001"/>
                    </a:ext>
                  </a:extLst>
                </a:gridCol>
              </a:tblGrid>
              <a:tr h="63743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YILLAR</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TOPLANAN ATIK MİKTARI</a:t>
                      </a:r>
                    </a:p>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(KG)</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4095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2022</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469.243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40950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2023</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137.276 </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409504">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2024</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191.952</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2471034560"/>
                  </a:ext>
                </a:extLst>
              </a:tr>
              <a:tr h="409504">
                <a:tc>
                  <a:txBody>
                    <a:bodyPr/>
                    <a:lstStyle/>
                    <a:p>
                      <a:pPr marL="0" marR="0" lvl="0" indent="0" algn="ctr" defTabSz="914400" rtl="0" eaLnBrk="1" fontAlgn="base" latinLnBrk="0" hangingPunct="1">
                        <a:lnSpc>
                          <a:spcPct val="115000"/>
                        </a:lnSpc>
                        <a:spcBef>
                          <a:spcPct val="0"/>
                        </a:spcBef>
                        <a:spcAft>
                          <a:spcPct val="0"/>
                        </a:spcAft>
                        <a:buClrTx/>
                        <a:buSzTx/>
                        <a:buFontTx/>
                        <a:buNone/>
                        <a:tabLst/>
                        <a:defRPr/>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2025</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403.762</a:t>
                      </a: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2213185003"/>
                  </a:ext>
                </a:extLst>
              </a:tr>
              <a:tr h="4095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rgbClr val="FFFFFF"/>
                          </a:solidFill>
                          <a:effectLst/>
                          <a:latin typeface="Times New Roman" panose="02020603050405020304" pitchFamily="18" charset="0"/>
                          <a:cs typeface="Times New Roman" panose="02020603050405020304" pitchFamily="18" charset="0"/>
                        </a:rPr>
                        <a:t>TOPLAM</a:t>
                      </a:r>
                      <a:endParaRPr kumimoji="0" lang="tr-TR" altLang="tr-TR" sz="1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tr-TR" altLang="tr-TR" sz="14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1.202.233</a:t>
                      </a:r>
                    </a:p>
                  </a:txBody>
                  <a:tcPr marL="62640" marR="62640" marT="45770" marB="4577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300350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MOTOR YAĞI DEĞİŞİM NOKTASI İZİN İŞLEMLERİ</a:t>
            </a:r>
          </a:p>
        </p:txBody>
      </p:sp>
      <p:sp>
        <p:nvSpPr>
          <p:cNvPr id="12" name="Dikdörtgen 11">
            <a:extLst>
              <a:ext uri="{FF2B5EF4-FFF2-40B4-BE49-F238E27FC236}">
                <a16:creationId xmlns:a16="http://schemas.microsoft.com/office/drawing/2014/main" id="{2F3B1F4B-5DDB-4F57-AECA-C12997721B13}"/>
              </a:ext>
            </a:extLst>
          </p:cNvPr>
          <p:cNvSpPr/>
          <p:nvPr/>
        </p:nvSpPr>
        <p:spPr>
          <a:xfrm>
            <a:off x="201636" y="2007193"/>
            <a:ext cx="5073749" cy="2946448"/>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21/12/2019 tarihli ve 30985 sayılı Resmi Gazete 'de yayımlanarak yürürlüğe giren "Atık Yağların Yönetimi Yönetmeliği" hükümleri kapsamında, Artvin ili genelinde Kamu Kurumu ve Özel işletme olmak üzere toplam 61 adet Motoryağı Değişim Noktası İzin Belgesi verilmiştir.</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Anılan Yönetmelik gereği, motoryağı değişimi yapılan Kurum/Kuruluş ve işletmeler bilgilendirilmiş olup sisteme atık yağ ile ilgili veri girişlerinin yapılması gerektiği bildirilmiştir.</a:t>
            </a:r>
          </a:p>
        </p:txBody>
      </p:sp>
      <p:pic>
        <p:nvPicPr>
          <p:cNvPr id="13" name="Resim 8" descr="C:\Users\nusret.coban\Desktop\crop_motor-yagi--8230-20200914154355.jpg">
            <a:extLst>
              <a:ext uri="{FF2B5EF4-FFF2-40B4-BE49-F238E27FC236}">
                <a16:creationId xmlns:a16="http://schemas.microsoft.com/office/drawing/2014/main" id="{F78274DA-4F4B-4CA4-AFC3-A3A1411155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492" y="1867917"/>
            <a:ext cx="4800635" cy="2900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6372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ATIK İTHALATI İŞLEMLERİ</a:t>
            </a:r>
          </a:p>
        </p:txBody>
      </p:sp>
      <p:graphicFrame>
        <p:nvGraphicFramePr>
          <p:cNvPr id="10" name="Table 1">
            <a:extLst>
              <a:ext uri="{FF2B5EF4-FFF2-40B4-BE49-F238E27FC236}">
                <a16:creationId xmlns:a16="http://schemas.microsoft.com/office/drawing/2014/main" id="{9F984A98-70AF-4AA1-8E96-D0AC2B13E476}"/>
              </a:ext>
            </a:extLst>
          </p:cNvPr>
          <p:cNvGraphicFramePr/>
          <p:nvPr>
            <p:extLst>
              <p:ext uri="{D42A27DB-BD31-4B8C-83A1-F6EECF244321}">
                <p14:modId xmlns:p14="http://schemas.microsoft.com/office/powerpoint/2010/main" val="949681436"/>
              </p:ext>
            </p:extLst>
          </p:nvPr>
        </p:nvGraphicFramePr>
        <p:xfrm>
          <a:off x="201635" y="2191387"/>
          <a:ext cx="10291716" cy="4784908"/>
        </p:xfrm>
        <a:graphic>
          <a:graphicData uri="http://schemas.openxmlformats.org/drawingml/2006/table">
            <a:tbl>
              <a:tblPr/>
              <a:tblGrid>
                <a:gridCol w="1477407">
                  <a:extLst>
                    <a:ext uri="{9D8B030D-6E8A-4147-A177-3AD203B41FA5}">
                      <a16:colId xmlns:a16="http://schemas.microsoft.com/office/drawing/2014/main" val="20000"/>
                    </a:ext>
                  </a:extLst>
                </a:gridCol>
                <a:gridCol w="1503857">
                  <a:extLst>
                    <a:ext uri="{9D8B030D-6E8A-4147-A177-3AD203B41FA5}">
                      <a16:colId xmlns:a16="http://schemas.microsoft.com/office/drawing/2014/main" val="20001"/>
                    </a:ext>
                  </a:extLst>
                </a:gridCol>
                <a:gridCol w="1064706">
                  <a:extLst>
                    <a:ext uri="{9D8B030D-6E8A-4147-A177-3AD203B41FA5}">
                      <a16:colId xmlns:a16="http://schemas.microsoft.com/office/drawing/2014/main" val="20002"/>
                    </a:ext>
                  </a:extLst>
                </a:gridCol>
                <a:gridCol w="1099009">
                  <a:extLst>
                    <a:ext uri="{9D8B030D-6E8A-4147-A177-3AD203B41FA5}">
                      <a16:colId xmlns:a16="http://schemas.microsoft.com/office/drawing/2014/main" val="20003"/>
                    </a:ext>
                  </a:extLst>
                </a:gridCol>
                <a:gridCol w="1728332">
                  <a:extLst>
                    <a:ext uri="{9D8B030D-6E8A-4147-A177-3AD203B41FA5}">
                      <a16:colId xmlns:a16="http://schemas.microsoft.com/office/drawing/2014/main" val="20004"/>
                    </a:ext>
                  </a:extLst>
                </a:gridCol>
                <a:gridCol w="1727453">
                  <a:extLst>
                    <a:ext uri="{9D8B030D-6E8A-4147-A177-3AD203B41FA5}">
                      <a16:colId xmlns:a16="http://schemas.microsoft.com/office/drawing/2014/main" val="20005"/>
                    </a:ext>
                  </a:extLst>
                </a:gridCol>
                <a:gridCol w="1690952">
                  <a:extLst>
                    <a:ext uri="{9D8B030D-6E8A-4147-A177-3AD203B41FA5}">
                      <a16:colId xmlns:a16="http://schemas.microsoft.com/office/drawing/2014/main" val="20006"/>
                    </a:ext>
                  </a:extLst>
                </a:gridCol>
              </a:tblGrid>
              <a:tr h="368691">
                <a:tc>
                  <a:txBody>
                    <a:bodyPr/>
                    <a:lstStyle/>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 </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gridSpan="4">
                  <a:txBody>
                    <a:bodyPr/>
                    <a:lstStyle/>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GELEN ATIK MİKTARI (KG)</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hMerge="1">
                  <a:txBody>
                    <a:bodyPr/>
                    <a:lstStyle/>
                    <a:p>
                      <a:endParaRPr lang="tr-TR"/>
                    </a:p>
                  </a:txBody>
                  <a:tcPr marL="90000" marR="90000">
                    <a:solidFill>
                      <a:srgbClr val="729FCF"/>
                    </a:solidFill>
                  </a:tcPr>
                </a:tc>
                <a:tc rowSpan="2">
                  <a:txBody>
                    <a:bodyPr/>
                    <a:lstStyle/>
                    <a:p>
                      <a:pPr algn="ctr">
                        <a:lnSpc>
                          <a:spcPct val="115000"/>
                        </a:lnSpc>
                      </a:pPr>
                      <a:endParaRPr lang="tr-TR" sz="1400" b="1" strike="noStrike" spc="-1" dirty="0">
                        <a:solidFill>
                          <a:srgbClr val="000000"/>
                        </a:solidFill>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 </a:t>
                      </a: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GELEN ARAÇ SAYISI</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rowSpan="2">
                  <a:txBody>
                    <a:bodyPr/>
                    <a:lstStyle/>
                    <a:p>
                      <a:pPr algn="ctr">
                        <a:lnSpc>
                          <a:spcPct val="115000"/>
                        </a:lnSpc>
                      </a:pPr>
                      <a:r>
                        <a:rPr lang="tr-TR" sz="1400" b="1" strike="noStrike" spc="-1">
                          <a:solidFill>
                            <a:srgbClr val="000000"/>
                          </a:solidFill>
                          <a:latin typeface="Times New Roman" panose="02020603050405020304" pitchFamily="18" charset="0"/>
                          <a:cs typeface="Times New Roman" panose="02020603050405020304" pitchFamily="18" charset="0"/>
                        </a:rPr>
                        <a:t> </a:t>
                      </a:r>
                      <a:endParaRPr lang="tr-TR" sz="1400" b="0" strike="noStrike" spc="-1">
                        <a:latin typeface="Times New Roman" panose="02020603050405020304" pitchFamily="18" charset="0"/>
                        <a:cs typeface="Times New Roman" panose="02020603050405020304" pitchFamily="18" charset="0"/>
                      </a:endParaRPr>
                    </a:p>
                    <a:p>
                      <a:pPr algn="ctr">
                        <a:lnSpc>
                          <a:spcPct val="115000"/>
                        </a:lnSpc>
                      </a:pPr>
                      <a:r>
                        <a:rPr lang="tr-TR" sz="1400" b="1" strike="noStrike" spc="-1">
                          <a:solidFill>
                            <a:srgbClr val="000000"/>
                          </a:solidFill>
                          <a:latin typeface="Times New Roman" panose="02020603050405020304" pitchFamily="18" charset="0"/>
                          <a:cs typeface="Times New Roman" panose="02020603050405020304" pitchFamily="18" charset="0"/>
                        </a:rPr>
                        <a:t>UYGUNLUK YAZISI SAYISI</a:t>
                      </a:r>
                      <a:endParaRPr lang="tr-TR" sz="1400" b="0" strike="noStrike" spc="-1">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1119099">
                <a:tc>
                  <a:txBody>
                    <a:bodyPr/>
                    <a:lstStyle/>
                    <a:p>
                      <a:pPr algn="ctr">
                        <a:lnSpc>
                          <a:spcPct val="115000"/>
                        </a:lnSpc>
                      </a:pP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YIL</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KÂĞIT- KARTON</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LASTİK</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endParaRPr lang="tr-TR" sz="1400" b="0" strike="noStrike" spc="-1" dirty="0">
                        <a:latin typeface="Times New Roman" panose="02020603050405020304" pitchFamily="18" charset="0"/>
                        <a:cs typeface="Times New Roman" panose="02020603050405020304" pitchFamily="18" charset="0"/>
                      </a:endParaRP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PLASTİK- PET</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DİĞER</a:t>
                      </a:r>
                    </a:p>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(Bakır</a:t>
                      </a:r>
                      <a:r>
                        <a:rPr lang="tr-TR" sz="1400" b="1" strike="noStrike" spc="-1" baseline="0" dirty="0">
                          <a:solidFill>
                            <a:srgbClr val="000000"/>
                          </a:solidFill>
                          <a:latin typeface="Times New Roman" panose="02020603050405020304" pitchFamily="18" charset="0"/>
                          <a:cs typeface="Times New Roman" panose="02020603050405020304" pitchFamily="18" charset="0"/>
                        </a:rPr>
                        <a:t> Cürufu, Kumaş kırpıntısı</a:t>
                      </a:r>
                      <a:r>
                        <a:rPr lang="tr-TR" sz="1400" b="1" strike="noStrike" spc="-1" dirty="0">
                          <a:solidFill>
                            <a:srgbClr val="000000"/>
                          </a:solidFill>
                          <a:latin typeface="Times New Roman" panose="02020603050405020304" pitchFamily="18" charset="0"/>
                          <a:cs typeface="Times New Roman" panose="02020603050405020304" pitchFamily="18" charset="0"/>
                        </a:rPr>
                        <a:t>)</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vMerge="1">
                  <a:txBody>
                    <a:bodyPr/>
                    <a:lstStyle/>
                    <a:p>
                      <a:endParaRPr lang="tr-TR"/>
                    </a:p>
                  </a:txBody>
                  <a:tcPr marL="90000" marR="90000">
                    <a:solidFill>
                      <a:srgbClr val="729FCF"/>
                    </a:solidFill>
                  </a:tcPr>
                </a:tc>
                <a:tc vMerge="1">
                  <a:txBody>
                    <a:bodyPr/>
                    <a:lstStyle/>
                    <a:p>
                      <a:endParaRPr lang="tr-TR"/>
                    </a:p>
                  </a:txBody>
                  <a:tcPr marL="90000" marR="90000">
                    <a:solidFill>
                      <a:srgbClr val="729FCF"/>
                    </a:solidFill>
                  </a:tcPr>
                </a:tc>
                <a:extLst>
                  <a:ext uri="{0D108BD9-81ED-4DB2-BD59-A6C34878D82A}">
                    <a16:rowId xmlns:a16="http://schemas.microsoft.com/office/drawing/2014/main" val="10001"/>
                  </a:ext>
                </a:extLst>
              </a:tr>
              <a:tr h="405924">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2019</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8.730,300</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21,172</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1.103,030</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447</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102</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405924">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2020</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6.807,387</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388,774</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346,530</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334</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84</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7"/>
                  </a:ext>
                </a:extLst>
              </a:tr>
              <a:tr h="405924">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2021</a:t>
                      </a:r>
                      <a:endParaRPr lang="tr-TR" sz="1400" b="0"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12.283.650</a:t>
                      </a: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ea typeface="Calibri"/>
                          <a:cs typeface="Times New Roman" panose="02020603050405020304" pitchFamily="18" charset="0"/>
                        </a:rPr>
                        <a:t>-</a:t>
                      </a:r>
                      <a:endParaRPr lang="tr-TR" sz="1400" b="1"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748.884</a:t>
                      </a: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1.166.128</a:t>
                      </a: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663</a:t>
                      </a: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solidFill>
                            <a:srgbClr val="000000"/>
                          </a:solidFill>
                          <a:latin typeface="Times New Roman" panose="02020603050405020304" pitchFamily="18" charset="0"/>
                          <a:cs typeface="Times New Roman" panose="02020603050405020304" pitchFamily="18" charset="0"/>
                        </a:rPr>
                        <a:t>218</a:t>
                      </a:r>
                      <a:endParaRPr lang="tr-TR" sz="1400" b="1" strike="noStrike" spc="-1" dirty="0">
                        <a:latin typeface="Times New Roman" panose="02020603050405020304" pitchFamily="18" charset="0"/>
                        <a:cs typeface="Times New Roman" panose="02020603050405020304" pitchFamily="18" charset="0"/>
                      </a:endParaRPr>
                    </a:p>
                  </a:txBody>
                  <a:tcPr marL="68388" marR="68388" marT="45716" marB="45716">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8"/>
                  </a:ext>
                </a:extLst>
              </a:tr>
              <a:tr h="472968">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2022</a:t>
                      </a: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14.499.264</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372.160</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1.679.859</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1.438.835</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824</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265</a:t>
                      </a: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9859193"/>
                  </a:ext>
                </a:extLst>
              </a:tr>
              <a:tr h="472968">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2023</a:t>
                      </a: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gridSpan="4">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19.212.872</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1007</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176</a:t>
                      </a: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2364860351"/>
                  </a:ext>
                </a:extLst>
              </a:tr>
              <a:tr h="566705">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2024</a:t>
                      </a: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4F81BD"/>
                    </a:solidFill>
                  </a:tcPr>
                </a:tc>
                <a:tc gridSpan="4">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20.578.655</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hMerge="1">
                  <a:txBody>
                    <a:bodyPr/>
                    <a:lstStyle/>
                    <a:p>
                      <a:pPr algn="ctr">
                        <a:lnSpc>
                          <a:spcPct val="115000"/>
                        </a:lnSpc>
                      </a:pPr>
                      <a:endParaRPr lang="tr-TR" sz="1200" b="1" strike="noStrike" spc="-1" dirty="0">
                        <a:latin typeface="Times New Roman" panose="02020603050405020304" pitchFamily="18" charset="0"/>
                        <a:cs typeface="Times New Roman" panose="02020603050405020304" pitchFamily="18" charset="0"/>
                      </a:endParaRP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931</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172</a:t>
                      </a: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2938789521"/>
                  </a:ext>
                </a:extLst>
              </a:tr>
              <a:tr h="566705">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2025</a:t>
                      </a:r>
                    </a:p>
                  </a:txBody>
                  <a:tcPr marL="68388" marR="68388" marT="45716" marB="45716">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gridSpan="4">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33.796.102</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hMerge="1">
                  <a:txBody>
                    <a:bodyPr/>
                    <a:lstStyle/>
                    <a:p>
                      <a:endParaRPr lang="tr-TR"/>
                    </a:p>
                  </a:txBody>
                  <a:tcPr/>
                </a:tc>
                <a:tc hMerge="1">
                  <a:txBody>
                    <a:bodyPr/>
                    <a:lstStyle/>
                    <a:p>
                      <a:endParaRPr lang="tr-TR"/>
                    </a:p>
                  </a:txBody>
                  <a:tcPr/>
                </a:tc>
                <a:tc hMerge="1">
                  <a:txBody>
                    <a:bodyPr/>
                    <a:lstStyle/>
                    <a:p>
                      <a:endParaRPr lang="tr-TR"/>
                    </a:p>
                  </a:txBody>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1461</a:t>
                      </a:r>
                    </a:p>
                  </a:txBody>
                  <a:tcPr marL="68388" marR="68388" marT="45716" marB="45716">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15000"/>
                        </a:lnSpc>
                      </a:pPr>
                      <a:r>
                        <a:rPr lang="tr-TR" sz="1400" b="1" strike="noStrike" spc="-1" dirty="0">
                          <a:latin typeface="Times New Roman" panose="02020603050405020304" pitchFamily="18" charset="0"/>
                          <a:cs typeface="Times New Roman" panose="02020603050405020304" pitchFamily="18" charset="0"/>
                        </a:rPr>
                        <a:t>270</a:t>
                      </a:r>
                    </a:p>
                  </a:txBody>
                  <a:tcPr marL="68388" marR="68388" marT="45716" marB="45716">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523475735"/>
                  </a:ext>
                </a:extLst>
              </a:tr>
            </a:tbl>
          </a:graphicData>
        </a:graphic>
      </p:graphicFrame>
    </p:spTree>
    <p:extLst>
      <p:ext uri="{BB962C8B-B14F-4D97-AF65-F5344CB8AC3E}">
        <p14:creationId xmlns:p14="http://schemas.microsoft.com/office/powerpoint/2010/main" val="1290411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KATI ATIK BERTARAF TESİSİ ve DÜZENLİ DEPOLAMA</a:t>
            </a:r>
          </a:p>
        </p:txBody>
      </p:sp>
      <p:sp>
        <p:nvSpPr>
          <p:cNvPr id="11" name="Dikdörtgen 10">
            <a:extLst>
              <a:ext uri="{FF2B5EF4-FFF2-40B4-BE49-F238E27FC236}">
                <a16:creationId xmlns:a16="http://schemas.microsoft.com/office/drawing/2014/main" id="{7E3BB0DD-B0F6-47BE-9EA1-530272007ACE}"/>
              </a:ext>
            </a:extLst>
          </p:cNvPr>
          <p:cNvSpPr/>
          <p:nvPr/>
        </p:nvSpPr>
        <p:spPr>
          <a:xfrm>
            <a:off x="201635" y="2083782"/>
            <a:ext cx="10291717" cy="3145926"/>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İlimiz sınırları içerisinde düzenli katı atık depolama tesisi bulunmamaktadır.</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Evsel nitelikli katı atıklar il ve ilçe belediyelerince belirlenen alanlarda vahşi olarak depolanmaktadır. </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İlimiz merkez ve ilçe belediyeleri ÇOKAB’a (Çoruh Kalkınma Birliği) üye olmuştur. </a:t>
            </a:r>
            <a:r>
              <a:rPr lang="tr-TR" sz="1500" b="1" spc="-1" dirty="0" err="1">
                <a:solidFill>
                  <a:srgbClr val="000000"/>
                </a:solidFill>
                <a:latin typeface="Times New Roman" panose="02020603050405020304" pitchFamily="18" charset="0"/>
                <a:ea typeface="DejaVu Sans"/>
                <a:cs typeface="Times New Roman" panose="02020603050405020304" pitchFamily="18" charset="0"/>
              </a:rPr>
              <a:t>ÇOKAB’ın</a:t>
            </a:r>
            <a:r>
              <a:rPr lang="tr-TR" sz="1500" b="1" spc="-1" dirty="0">
                <a:solidFill>
                  <a:srgbClr val="000000"/>
                </a:solidFill>
                <a:latin typeface="Times New Roman" panose="02020603050405020304" pitchFamily="18" charset="0"/>
                <a:ea typeface="DejaVu Sans"/>
                <a:cs typeface="Times New Roman" panose="02020603050405020304" pitchFamily="18" charset="0"/>
              </a:rPr>
              <a:t> Erzurum İli, Oltu İlçesinde yapmayı planladığı katı atık bertaraf tesisi hizmete girdiğinde tüm katı atıklar buraya gönderilmesi planlanmış, ÇED Süreci Erzurum Çevre ve Şehircilik İl Müdürlüğünün ÇED Gereklidir Kararı vermesini müteakip Çevre ve Şehircilik Bakanlığı ÇED, İzin ve Denetim Genel Müdürlüğü tarafından yürütülmeye başlanmıştır. ÇED Süreci nihai olduktan sonra açılan dava sonucu mahkeme süreci başlamıştır. Mahkemece herhangi bir iptal kararı verilmemiş ancak yatırıma da başlanamamıştır.</a:t>
            </a:r>
          </a:p>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cs typeface="Times New Roman" panose="02020603050405020304" pitchFamily="18" charset="0"/>
              </a:rPr>
              <a:t>Mevcut durumda Yusufeli İlçesi, Kınalıçam Köyü mevkiinde Katı Atık Depolama Tesisi için yeni alan belirlenmiş olup Milli Emlak Genel Müdürlüğü tarafından alanın ön tahsisi yapılmış olup çalışmalar devam etmektedir.</a:t>
            </a:r>
            <a:endParaRPr lang="tr-TR" sz="1400" spc="-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79367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YÖNETİMİ ve DENETİMİ ŞUBE MÜDÜRLÜĞÜ</a:t>
            </a:r>
          </a:p>
        </p:txBody>
      </p:sp>
      <p:sp>
        <p:nvSpPr>
          <p:cNvPr id="18" name="Metin kutusu 17">
            <a:extLst>
              <a:ext uri="{FF2B5EF4-FFF2-40B4-BE49-F238E27FC236}">
                <a16:creationId xmlns:a16="http://schemas.microsoft.com/office/drawing/2014/main" id="{4386C43E-1485-4602-9DC1-AAA16CF42DEC}"/>
              </a:ext>
            </a:extLst>
          </p:cNvPr>
          <p:cNvSpPr txBox="1"/>
          <p:nvPr/>
        </p:nvSpPr>
        <p:spPr>
          <a:xfrm>
            <a:off x="201636" y="1699416"/>
            <a:ext cx="8256564"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ŞARTLI NAKDİ YARDIM İŞLEMLERİ</a:t>
            </a:r>
          </a:p>
        </p:txBody>
      </p:sp>
      <p:sp>
        <p:nvSpPr>
          <p:cNvPr id="10" name="Dikdörtgen 9">
            <a:extLst>
              <a:ext uri="{FF2B5EF4-FFF2-40B4-BE49-F238E27FC236}">
                <a16:creationId xmlns:a16="http://schemas.microsoft.com/office/drawing/2014/main" id="{495EB967-465F-4F14-B784-A575883A246A}"/>
              </a:ext>
            </a:extLst>
          </p:cNvPr>
          <p:cNvSpPr/>
          <p:nvPr/>
        </p:nvSpPr>
        <p:spPr>
          <a:xfrm>
            <a:off x="201635" y="2214614"/>
            <a:ext cx="10291717" cy="1888146"/>
          </a:xfrm>
          <a:prstGeom prst="rect">
            <a:avLst/>
          </a:prstGeom>
        </p:spPr>
        <p:txBody>
          <a:bodyPr wrap="square">
            <a:spAutoFit/>
          </a:bodyPr>
          <a:lstStyle/>
          <a:p>
            <a:pPr marL="286470" indent="-285750" algn="just" defTabSz="914400">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Bakanlığımız Çevre Yönetimi Genel Müdürlüğü tarafından çevre kirliliğinin önlenmesi amacıyla yapılan Atık su Arıtma Tesisleri, Katı Atık Bertaraf Tesisleri, vb. faaliyetlere Şartlı Nakdi Yardım adı altında maddi destek vermektedir.</a:t>
            </a:r>
          </a:p>
          <a:p>
            <a:pPr marL="286470" indent="-285750" algn="just">
              <a:lnSpc>
                <a:spcPct val="120000"/>
              </a:lnSpc>
              <a:spcBef>
                <a:spcPts val="400"/>
              </a:spcBef>
              <a:spcAft>
                <a:spcPts val="400"/>
              </a:spcAft>
              <a:buClr>
                <a:srgbClr val="000000"/>
              </a:buClr>
              <a:buFont typeface="Arial"/>
              <a:buChar char="•"/>
              <a:defRPr/>
            </a:pPr>
            <a:r>
              <a:rPr lang="tr-TR" sz="1500" b="1" spc="-1" dirty="0">
                <a:solidFill>
                  <a:srgbClr val="000000"/>
                </a:solidFill>
                <a:latin typeface="Times New Roman" panose="02020603050405020304" pitchFamily="18" charset="0"/>
                <a:ea typeface="DejaVu Sans"/>
                <a:cs typeface="Times New Roman" panose="02020603050405020304" pitchFamily="18" charset="0"/>
              </a:rPr>
              <a:t>2025 yılı içerisinde Ardanuç, Arhavi, Şavşat Belediye Başkanlıkları ve Artvin İl </a:t>
            </a:r>
            <a:r>
              <a:rPr lang="tr-TR" sz="1500" b="1" spc="-1">
                <a:solidFill>
                  <a:srgbClr val="000000"/>
                </a:solidFill>
                <a:latin typeface="Times New Roman" panose="02020603050405020304" pitchFamily="18" charset="0"/>
                <a:ea typeface="DejaVu Sans"/>
                <a:cs typeface="Times New Roman" panose="02020603050405020304" pitchFamily="18" charset="0"/>
              </a:rPr>
              <a:t>Özel İdaresi tarafından </a:t>
            </a:r>
            <a:r>
              <a:rPr lang="tr-TR" sz="1500" b="1" spc="-1" dirty="0">
                <a:solidFill>
                  <a:srgbClr val="000000"/>
                </a:solidFill>
                <a:latin typeface="Times New Roman" panose="02020603050405020304" pitchFamily="18" charset="0"/>
                <a:ea typeface="DejaVu Sans"/>
                <a:cs typeface="Times New Roman" panose="02020603050405020304" pitchFamily="18" charset="0"/>
              </a:rPr>
              <a:t>Çevre Kirliliğinin Giderilmesi konusu ile ilgili olarak Bakanlığımıza Şartlı Nakdi Yardım talebinde bulunulmuştur. Bakanlığımızca ödeme yapılabilmesi için İl Müdürlüğümüzce yerinde denetim yapılmış olup toplam  </a:t>
            </a:r>
            <a:r>
              <a:rPr lang="tr-TR" sz="1500" b="1" dirty="0">
                <a:solidFill>
                  <a:srgbClr val="000000"/>
                </a:solidFill>
                <a:effectLst/>
                <a:latin typeface="Times New Roman" panose="02020603050405020304" pitchFamily="18" charset="0"/>
                <a:ea typeface="Calibri" panose="020F0502020204030204" pitchFamily="34" charset="0"/>
              </a:rPr>
              <a:t>21.399.151,20</a:t>
            </a:r>
            <a:r>
              <a:rPr lang="tr-TR" sz="1500" b="1" spc="-1" dirty="0">
                <a:solidFill>
                  <a:srgbClr val="000000"/>
                </a:solidFill>
                <a:latin typeface="Times New Roman" panose="02020603050405020304" pitchFamily="18" charset="0"/>
                <a:ea typeface="DejaVu Sans"/>
                <a:cs typeface="Times New Roman" panose="02020603050405020304" pitchFamily="18" charset="0"/>
              </a:rPr>
              <a:t> TL tutarındaki yardımın serbest bırakılması işlemleri gerçekleşmiştir. </a:t>
            </a:r>
          </a:p>
        </p:txBody>
      </p:sp>
      <p:sp>
        <p:nvSpPr>
          <p:cNvPr id="2" name="Metin kutusu 1">
            <a:extLst>
              <a:ext uri="{FF2B5EF4-FFF2-40B4-BE49-F238E27FC236}">
                <a16:creationId xmlns:a16="http://schemas.microsoft.com/office/drawing/2014/main" id="{56A04AD2-4B25-4C93-95E7-F8631D3410C0}"/>
              </a:ext>
            </a:extLst>
          </p:cNvPr>
          <p:cNvSpPr txBox="1"/>
          <p:nvPr/>
        </p:nvSpPr>
        <p:spPr>
          <a:xfrm>
            <a:off x="5499652" y="3599656"/>
            <a:ext cx="318052" cy="369332"/>
          </a:xfrm>
          <a:prstGeom prst="rect">
            <a:avLst/>
          </a:prstGeom>
          <a:noFill/>
        </p:spPr>
        <p:txBody>
          <a:bodyPr wrap="square" rtlCol="0">
            <a:spAutoFit/>
          </a:bodyPr>
          <a:lstStyle/>
          <a:p>
            <a:endParaRPr lang="tr-TR" dirty="0"/>
          </a:p>
        </p:txBody>
      </p:sp>
    </p:spTree>
    <p:extLst>
      <p:ext uri="{BB962C8B-B14F-4D97-AF65-F5344CB8AC3E}">
        <p14:creationId xmlns:p14="http://schemas.microsoft.com/office/powerpoint/2010/main" val="1117967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pic>
        <p:nvPicPr>
          <p:cNvPr id="14" name="Picture 9" descr="D:\009_kentsel_donusum\mudurluk_sunumu\ııygıu.jpg">
            <a:extLst>
              <a:ext uri="{FF2B5EF4-FFF2-40B4-BE49-F238E27FC236}">
                <a16:creationId xmlns:a16="http://schemas.microsoft.com/office/drawing/2014/main" id="{20468FE2-5332-4E6B-BE67-5601EA9677F4}"/>
              </a:ext>
            </a:extLst>
          </p:cNvPr>
          <p:cNvPicPr>
            <a:picLocks noChangeAspect="1" noChangeArrowheads="1"/>
          </p:cNvPicPr>
          <p:nvPr/>
        </p:nvPicPr>
        <p:blipFill>
          <a:blip r:embed="rId4"/>
          <a:srcRect/>
          <a:stretch>
            <a:fillRect/>
          </a:stretch>
        </p:blipFill>
        <p:spPr bwMode="auto">
          <a:xfrm>
            <a:off x="201637" y="1755474"/>
            <a:ext cx="4240656" cy="2385703"/>
          </a:xfrm>
          <a:prstGeom prst="rect">
            <a:avLst/>
          </a:prstGeom>
          <a:noFill/>
          <a:ln w="38100" cmpd="dbl">
            <a:solidFill>
              <a:schemeClr val="tx2"/>
            </a:solidFill>
          </a:ln>
          <a:effectLst>
            <a:outerShdw blurRad="76200" dist="38100" algn="l" rotWithShape="0">
              <a:schemeClr val="accent1"/>
            </a:outerShdw>
          </a:effectLst>
          <a:extLst>
            <a:ext uri="{909E8E84-426E-40DD-AFC4-6F175D3DCCD1}">
              <a14:hiddenFill xmlns:a14="http://schemas.microsoft.com/office/drawing/2010/main">
                <a:solidFill>
                  <a:srgbClr val="FFFFFF"/>
                </a:solidFill>
              </a14:hiddenFill>
            </a:ext>
          </a:extLst>
        </p:spPr>
      </p:pic>
      <p:pic>
        <p:nvPicPr>
          <p:cNvPr id="12" name="Resim 11">
            <a:extLst>
              <a:ext uri="{FF2B5EF4-FFF2-40B4-BE49-F238E27FC236}">
                <a16:creationId xmlns:a16="http://schemas.microsoft.com/office/drawing/2014/main" id="{6961E293-F5B4-4CF7-9BBC-C5320F2A51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7109" y="4284832"/>
            <a:ext cx="5206244" cy="2603122"/>
          </a:xfrm>
          <a:prstGeom prst="rect">
            <a:avLst/>
          </a:prstGeom>
        </p:spPr>
      </p:pic>
      <p:pic>
        <p:nvPicPr>
          <p:cNvPr id="16" name="Resim 15">
            <a:extLst>
              <a:ext uri="{FF2B5EF4-FFF2-40B4-BE49-F238E27FC236}">
                <a16:creationId xmlns:a16="http://schemas.microsoft.com/office/drawing/2014/main" id="{EDB0B60A-41A8-4F00-99DB-EDB50C42C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636" y="4284832"/>
            <a:ext cx="4717491" cy="2653589"/>
          </a:xfrm>
          <a:prstGeom prst="rect">
            <a:avLst/>
          </a:prstGeom>
        </p:spPr>
      </p:pic>
      <p:pic>
        <p:nvPicPr>
          <p:cNvPr id="19" name="Resim 18">
            <a:extLst>
              <a:ext uri="{FF2B5EF4-FFF2-40B4-BE49-F238E27FC236}">
                <a16:creationId xmlns:a16="http://schemas.microsoft.com/office/drawing/2014/main" id="{6C7CB0FA-07C3-434A-A31B-D1838A93F0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1602" y="1755475"/>
            <a:ext cx="2989251" cy="2426544"/>
          </a:xfrm>
          <a:prstGeom prst="rect">
            <a:avLst/>
          </a:prstGeom>
        </p:spPr>
      </p:pic>
      <p:pic>
        <p:nvPicPr>
          <p:cNvPr id="21" name="Resim 20">
            <a:extLst>
              <a:ext uri="{FF2B5EF4-FFF2-40B4-BE49-F238E27FC236}">
                <a16:creationId xmlns:a16="http://schemas.microsoft.com/office/drawing/2014/main" id="{0ADF37F3-CBD7-4ABA-95AC-1444AC1865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38398" y="1672151"/>
            <a:ext cx="2554955" cy="2509868"/>
          </a:xfrm>
          <a:prstGeom prst="rect">
            <a:avLst/>
          </a:prstGeom>
        </p:spPr>
      </p:pic>
    </p:spTree>
    <p:extLst>
      <p:ext uri="{BB962C8B-B14F-4D97-AF65-F5344CB8AC3E}">
        <p14:creationId xmlns:p14="http://schemas.microsoft.com/office/powerpoint/2010/main" val="2347939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5" name="Dikdörtgen 14">
            <a:extLst>
              <a:ext uri="{FF2B5EF4-FFF2-40B4-BE49-F238E27FC236}">
                <a16:creationId xmlns:a16="http://schemas.microsoft.com/office/drawing/2014/main" id="{DE77B1E4-3E27-42C5-89BC-713F5D6F358F}"/>
              </a:ext>
            </a:extLst>
          </p:cNvPr>
          <p:cNvSpPr/>
          <p:nvPr/>
        </p:nvSpPr>
        <p:spPr>
          <a:xfrm>
            <a:off x="201636" y="1699422"/>
            <a:ext cx="10291716" cy="925382"/>
          </a:xfrm>
          <a:prstGeom prst="rect">
            <a:avLst/>
          </a:prstGeom>
        </p:spPr>
        <p:txBody>
          <a:bodyPr wrap="square">
            <a:spAutoFit/>
          </a:bodyPr>
          <a:lstStyle/>
          <a:p>
            <a:pPr algn="just" defTabSz="914400">
              <a:spcBef>
                <a:spcPct val="20000"/>
              </a:spcBef>
              <a:buClr>
                <a:srgbClr val="8D89A4"/>
              </a:buClr>
              <a:buSzPct val="95000"/>
              <a:defRPr/>
            </a:pPr>
            <a:r>
              <a:rPr lang="tr-TR" altLang="tr-TR" sz="1500" b="1" kern="0" dirty="0">
                <a:latin typeface="Times New Roman" panose="02020603050405020304" pitchFamily="18" charset="0"/>
                <a:cs typeface="Times New Roman" panose="02020603050405020304" pitchFamily="18" charset="0"/>
              </a:rPr>
              <a:t>3621 SAYILI KIYI KANUNU KAPSAMINDA;</a:t>
            </a:r>
          </a:p>
          <a:p>
            <a:pPr marL="285750" indent="-285750" algn="just" defTabSz="914400">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3621 Sayılı Kıyı Kanununa göre Çoruh Nehri ve Baraj Gölü kıyıları ile Hopa, Arhavi, Kemalpaşa İlçelerinde kıyı kenar çizgisi envanter çalışmaları yapılmıştır. Yapılan çalışma sonucu elde edilen bilgiler aşağıdaki tabloda gösterilmiştir.</a:t>
            </a:r>
          </a:p>
        </p:txBody>
      </p:sp>
      <p:graphicFrame>
        <p:nvGraphicFramePr>
          <p:cNvPr id="17" name="9 Tablo">
            <a:extLst>
              <a:ext uri="{FF2B5EF4-FFF2-40B4-BE49-F238E27FC236}">
                <a16:creationId xmlns:a16="http://schemas.microsoft.com/office/drawing/2014/main" id="{6C3C98E5-4A3A-4285-B27F-8A6FC825E6B9}"/>
              </a:ext>
            </a:extLst>
          </p:cNvPr>
          <p:cNvGraphicFramePr>
            <a:graphicFrameLocks noGrp="1"/>
          </p:cNvGraphicFramePr>
          <p:nvPr/>
        </p:nvGraphicFramePr>
        <p:xfrm>
          <a:off x="201636" y="2796606"/>
          <a:ext cx="10291717" cy="3445931"/>
        </p:xfrm>
        <a:graphic>
          <a:graphicData uri="http://schemas.openxmlformats.org/drawingml/2006/table">
            <a:tbl>
              <a:tblPr firstRow="1" bandRow="1">
                <a:tableStyleId>{5C22544A-7EE6-4342-B048-85BDC9FD1C3A}</a:tableStyleId>
              </a:tblPr>
              <a:tblGrid>
                <a:gridCol w="1213734">
                  <a:extLst>
                    <a:ext uri="{9D8B030D-6E8A-4147-A177-3AD203B41FA5}">
                      <a16:colId xmlns:a16="http://schemas.microsoft.com/office/drawing/2014/main" val="20000"/>
                    </a:ext>
                  </a:extLst>
                </a:gridCol>
                <a:gridCol w="1483901">
                  <a:extLst>
                    <a:ext uri="{9D8B030D-6E8A-4147-A177-3AD203B41FA5}">
                      <a16:colId xmlns:a16="http://schemas.microsoft.com/office/drawing/2014/main" val="20001"/>
                    </a:ext>
                  </a:extLst>
                </a:gridCol>
                <a:gridCol w="1658478">
                  <a:extLst>
                    <a:ext uri="{9D8B030D-6E8A-4147-A177-3AD203B41FA5}">
                      <a16:colId xmlns:a16="http://schemas.microsoft.com/office/drawing/2014/main" val="20002"/>
                    </a:ext>
                  </a:extLst>
                </a:gridCol>
                <a:gridCol w="1658478">
                  <a:extLst>
                    <a:ext uri="{9D8B030D-6E8A-4147-A177-3AD203B41FA5}">
                      <a16:colId xmlns:a16="http://schemas.microsoft.com/office/drawing/2014/main" val="20003"/>
                    </a:ext>
                  </a:extLst>
                </a:gridCol>
                <a:gridCol w="2007631">
                  <a:extLst>
                    <a:ext uri="{9D8B030D-6E8A-4147-A177-3AD203B41FA5}">
                      <a16:colId xmlns:a16="http://schemas.microsoft.com/office/drawing/2014/main" val="20004"/>
                    </a:ext>
                  </a:extLst>
                </a:gridCol>
                <a:gridCol w="2269495">
                  <a:extLst>
                    <a:ext uri="{9D8B030D-6E8A-4147-A177-3AD203B41FA5}">
                      <a16:colId xmlns:a16="http://schemas.microsoft.com/office/drawing/2014/main" val="20005"/>
                    </a:ext>
                  </a:extLst>
                </a:gridCol>
              </a:tblGrid>
              <a:tr h="410139">
                <a:tc gridSpan="6">
                  <a:txBody>
                    <a:bodyPr/>
                    <a:lstStyle/>
                    <a:p>
                      <a:pPr algn="ctr"/>
                      <a:r>
                        <a:rPr lang="tr-TR" sz="1500" dirty="0">
                          <a:solidFill>
                            <a:schemeClr val="tx1"/>
                          </a:solidFill>
                          <a:latin typeface="Times New Roman" panose="02020603050405020304" pitchFamily="18" charset="0"/>
                          <a:cs typeface="Times New Roman" panose="02020603050405020304" pitchFamily="18" charset="0"/>
                        </a:rPr>
                        <a:t>3621 SAYILI</a:t>
                      </a:r>
                      <a:r>
                        <a:rPr lang="tr-TR" sz="1500" baseline="0" dirty="0">
                          <a:solidFill>
                            <a:schemeClr val="tx1"/>
                          </a:solidFill>
                          <a:latin typeface="Times New Roman" panose="02020603050405020304" pitchFamily="18" charset="0"/>
                          <a:cs typeface="Times New Roman" panose="02020603050405020304" pitchFamily="18" charset="0"/>
                        </a:rPr>
                        <a:t> KANUN KAPSAMINDA ARTVİN İLİ KIYI UZUNLUKLARI</a:t>
                      </a:r>
                      <a:endParaRPr lang="tr-TR" sz="1500" dirty="0">
                        <a:solidFill>
                          <a:schemeClr val="tx1"/>
                        </a:solidFill>
                        <a:latin typeface="Times New Roman" panose="02020603050405020304" pitchFamily="18" charset="0"/>
                        <a:cs typeface="Times New Roman" panose="02020603050405020304" pitchFamily="18" charset="0"/>
                      </a:endParaRPr>
                    </a:p>
                  </a:txBody>
                  <a:tcPr marL="91437" marR="91437" marT="45725" marB="45725"/>
                </a:tc>
                <a:tc hMerge="1">
                  <a:txBody>
                    <a:bodyPr/>
                    <a:lstStyle/>
                    <a:p>
                      <a:pPr algn="ctr"/>
                      <a:endParaRPr lang="tr-TR" sz="1800" dirty="0"/>
                    </a:p>
                  </a:txBody>
                  <a:tcPr marL="91439" marR="91439"/>
                </a:tc>
                <a:tc hMerge="1">
                  <a:txBody>
                    <a:bodyPr/>
                    <a:lstStyle/>
                    <a:p>
                      <a:pPr algn="ctr"/>
                      <a:endParaRPr lang="tr-TR" sz="1800" dirty="0"/>
                    </a:p>
                  </a:txBody>
                  <a:tcPr marL="91439" marR="91439"/>
                </a:tc>
                <a:tc hMerge="1">
                  <a:txBody>
                    <a:bodyPr/>
                    <a:lstStyle/>
                    <a:p>
                      <a:pPr algn="ctr"/>
                      <a:endParaRPr lang="tr-TR" sz="1800" dirty="0"/>
                    </a:p>
                  </a:txBody>
                  <a:tcPr marL="91439" marR="91439"/>
                </a:tc>
                <a:tc hMerge="1">
                  <a:txBody>
                    <a:bodyPr/>
                    <a:lstStyle/>
                    <a:p>
                      <a:pPr algn="ctr"/>
                      <a:endParaRPr lang="tr-TR" sz="1800" dirty="0"/>
                    </a:p>
                  </a:txBody>
                  <a:tcPr marL="91439" marR="91439"/>
                </a:tc>
                <a:tc hMerge="1">
                  <a:txBody>
                    <a:bodyPr/>
                    <a:lstStyle/>
                    <a:p>
                      <a:pPr algn="ctr"/>
                      <a:endParaRPr lang="tr-TR" sz="1800" dirty="0"/>
                    </a:p>
                  </a:txBody>
                  <a:tcPr marL="91439" marR="91439"/>
                </a:tc>
                <a:extLst>
                  <a:ext uri="{0D108BD9-81ED-4DB2-BD59-A6C34878D82A}">
                    <a16:rowId xmlns:a16="http://schemas.microsoft.com/office/drawing/2014/main" val="10000"/>
                  </a:ext>
                </a:extLst>
              </a:tr>
              <a:tr h="1538022">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KIYI TÜRÜ</a:t>
                      </a:r>
                    </a:p>
                  </a:txBody>
                  <a:tcPr marL="91437" marR="91437" marT="45725" marB="45725">
                    <a:solidFill>
                      <a:schemeClr val="accent5"/>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KKÇ TESPİTLİ KIYI UZUNLUĞU (KM)</a:t>
                      </a:r>
                    </a:p>
                  </a:txBody>
                  <a:tcPr marL="91437" marR="91437" marT="45725" marB="45725">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500" b="1" dirty="0">
                          <a:solidFill>
                            <a:schemeClr val="tx1"/>
                          </a:solidFill>
                          <a:latin typeface="Times New Roman" panose="02020603050405020304" pitchFamily="18" charset="0"/>
                          <a:cs typeface="Times New Roman" panose="02020603050405020304" pitchFamily="18" charset="0"/>
                        </a:rPr>
                        <a:t>KKÇ TESPİTSİZ KIYI UZUNLUĞU (KM)</a:t>
                      </a:r>
                    </a:p>
                    <a:p>
                      <a:pPr algn="ctr"/>
                      <a:endParaRPr lang="tr-TR" sz="1500" b="1" dirty="0">
                        <a:solidFill>
                          <a:schemeClr val="tx1"/>
                        </a:solidFill>
                        <a:latin typeface="Times New Roman" panose="02020603050405020304" pitchFamily="18" charset="0"/>
                        <a:cs typeface="Times New Roman" panose="02020603050405020304" pitchFamily="18" charset="0"/>
                      </a:endParaRPr>
                    </a:p>
                  </a:txBody>
                  <a:tcPr marL="91437" marR="91437" marT="45725" marB="45725">
                    <a:solidFill>
                      <a:schemeClr val="accent5"/>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TOPLAM KIYI UZUNLUĞU (KM)</a:t>
                      </a:r>
                    </a:p>
                  </a:txBody>
                  <a:tcPr marL="91437" marR="91437" marT="45725" marB="45725">
                    <a:solidFill>
                      <a:schemeClr val="accent5"/>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KKÇ TESPİTLİ</a:t>
                      </a:r>
                      <a:r>
                        <a:rPr lang="tr-TR" sz="1500" b="1" baseline="0" dirty="0">
                          <a:solidFill>
                            <a:schemeClr val="tx1"/>
                          </a:solidFill>
                          <a:latin typeface="Times New Roman" panose="02020603050405020304" pitchFamily="18" charset="0"/>
                          <a:cs typeface="Times New Roman" panose="02020603050405020304" pitchFamily="18" charset="0"/>
                        </a:rPr>
                        <a:t> KIYI UZUNLUĞU / TOPLAM KIYI UZUNLUĞU ORANI(%)</a:t>
                      </a:r>
                      <a:endParaRPr lang="tr-TR" sz="1500" b="1" dirty="0">
                        <a:solidFill>
                          <a:schemeClr val="tx1"/>
                        </a:solidFill>
                        <a:latin typeface="Times New Roman" panose="02020603050405020304" pitchFamily="18" charset="0"/>
                        <a:cs typeface="Times New Roman" panose="02020603050405020304" pitchFamily="18" charset="0"/>
                      </a:endParaRPr>
                    </a:p>
                  </a:txBody>
                  <a:tcPr marL="91437" marR="91437" marT="45725" marB="45725">
                    <a:solidFill>
                      <a:schemeClr val="accent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500" b="1" dirty="0">
                          <a:solidFill>
                            <a:schemeClr val="tx1"/>
                          </a:solidFill>
                          <a:latin typeface="Times New Roman" panose="02020603050405020304" pitchFamily="18" charset="0"/>
                          <a:cs typeface="Times New Roman" panose="02020603050405020304" pitchFamily="18" charset="0"/>
                        </a:rPr>
                        <a:t>KKÇ TESPİTSİZ</a:t>
                      </a:r>
                      <a:r>
                        <a:rPr lang="tr-TR" sz="1500" b="1" baseline="0" dirty="0">
                          <a:solidFill>
                            <a:schemeClr val="tx1"/>
                          </a:solidFill>
                          <a:latin typeface="Times New Roman" panose="02020603050405020304" pitchFamily="18" charset="0"/>
                          <a:cs typeface="Times New Roman" panose="02020603050405020304" pitchFamily="18" charset="0"/>
                        </a:rPr>
                        <a:t> KIYI UZUNLUĞU / TOPLAM KIYI UZUNLUĞU ORANI(%)</a:t>
                      </a:r>
                      <a:endParaRPr lang="tr-TR" sz="1500" b="1" dirty="0">
                        <a:solidFill>
                          <a:schemeClr val="tx1"/>
                        </a:solidFill>
                        <a:latin typeface="Times New Roman" panose="02020603050405020304" pitchFamily="18" charset="0"/>
                        <a:cs typeface="Times New Roman" panose="02020603050405020304" pitchFamily="18" charset="0"/>
                      </a:endParaRPr>
                    </a:p>
                  </a:txBody>
                  <a:tcPr marL="91437" marR="91437" marT="45725" marB="45725">
                    <a:solidFill>
                      <a:schemeClr val="accent5"/>
                    </a:solidFill>
                  </a:tcPr>
                </a:tc>
                <a:extLst>
                  <a:ext uri="{0D108BD9-81ED-4DB2-BD59-A6C34878D82A}">
                    <a16:rowId xmlns:a16="http://schemas.microsoft.com/office/drawing/2014/main" val="10001"/>
                  </a:ext>
                </a:extLst>
              </a:tr>
              <a:tr h="357738">
                <a:tc>
                  <a:txBody>
                    <a:bodyPr/>
                    <a:lstStyle/>
                    <a:p>
                      <a:r>
                        <a:rPr lang="tr-TR" sz="1500" b="0" dirty="0">
                          <a:solidFill>
                            <a:schemeClr val="tx1"/>
                          </a:solidFill>
                          <a:latin typeface="Times New Roman" panose="02020603050405020304" pitchFamily="18" charset="0"/>
                          <a:cs typeface="Times New Roman" panose="02020603050405020304" pitchFamily="18" charset="0"/>
                        </a:rPr>
                        <a:t>DENİZ</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36,2</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0</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36,2</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100</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0</a:t>
                      </a:r>
                    </a:p>
                  </a:txBody>
                  <a:tcPr marL="91437" marR="91437" marT="45725" marB="45725"/>
                </a:tc>
                <a:extLst>
                  <a:ext uri="{0D108BD9-81ED-4DB2-BD59-A6C34878D82A}">
                    <a16:rowId xmlns:a16="http://schemas.microsoft.com/office/drawing/2014/main" val="10002"/>
                  </a:ext>
                </a:extLst>
              </a:tr>
              <a:tr h="424556">
                <a:tc>
                  <a:txBody>
                    <a:bodyPr/>
                    <a:lstStyle/>
                    <a:p>
                      <a:r>
                        <a:rPr lang="tr-TR" sz="1500" b="0" dirty="0">
                          <a:solidFill>
                            <a:schemeClr val="tx1"/>
                          </a:solidFill>
                          <a:latin typeface="Times New Roman" panose="02020603050405020304" pitchFamily="18" charset="0"/>
                          <a:cs typeface="Times New Roman" panose="02020603050405020304" pitchFamily="18" charset="0"/>
                        </a:rPr>
                        <a:t>NEHİR</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5,1</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5,6</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10,7</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47,66</a:t>
                      </a:r>
                    </a:p>
                  </a:txBody>
                  <a:tcPr marL="91437" marR="91437" marT="45725" marB="45725"/>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52,34</a:t>
                      </a:r>
                    </a:p>
                  </a:txBody>
                  <a:tcPr marL="91437" marR="91437" marT="45725" marB="45725"/>
                </a:tc>
                <a:extLst>
                  <a:ext uri="{0D108BD9-81ED-4DB2-BD59-A6C34878D82A}">
                    <a16:rowId xmlns:a16="http://schemas.microsoft.com/office/drawing/2014/main" val="10003"/>
                  </a:ext>
                </a:extLst>
              </a:tr>
              <a:tr h="357738">
                <a:tc>
                  <a:txBody>
                    <a:bodyPr/>
                    <a:lstStyle/>
                    <a:p>
                      <a:r>
                        <a:rPr lang="tr-TR" sz="1500" b="0" dirty="0">
                          <a:solidFill>
                            <a:schemeClr val="tx1"/>
                          </a:solidFill>
                          <a:latin typeface="Times New Roman" panose="02020603050405020304" pitchFamily="18" charset="0"/>
                          <a:cs typeface="Times New Roman" panose="02020603050405020304" pitchFamily="18" charset="0"/>
                        </a:rPr>
                        <a:t>BARAJ</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26,3</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79,9</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106,2</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24,76</a:t>
                      </a:r>
                    </a:p>
                  </a:txBody>
                  <a:tcPr marL="91437" marR="91437" marT="45725" marB="45725">
                    <a:solidFill>
                      <a:schemeClr val="accent1">
                        <a:lumMod val="60000"/>
                        <a:lumOff val="40000"/>
                      </a:schemeClr>
                    </a:solidFill>
                  </a:tcPr>
                </a:tc>
                <a:tc>
                  <a:txBody>
                    <a:bodyPr/>
                    <a:lstStyle/>
                    <a:p>
                      <a:pPr algn="ctr"/>
                      <a:r>
                        <a:rPr lang="tr-TR" sz="1500" b="0" dirty="0">
                          <a:solidFill>
                            <a:schemeClr val="tx1"/>
                          </a:solidFill>
                          <a:latin typeface="Times New Roman" panose="02020603050405020304" pitchFamily="18" charset="0"/>
                          <a:cs typeface="Times New Roman" panose="02020603050405020304" pitchFamily="18" charset="0"/>
                        </a:rPr>
                        <a:t>% 75,24</a:t>
                      </a:r>
                    </a:p>
                  </a:txBody>
                  <a:tcPr marL="91437" marR="91437" marT="45725" marB="45725">
                    <a:solidFill>
                      <a:schemeClr val="accent1">
                        <a:lumMod val="60000"/>
                        <a:lumOff val="40000"/>
                      </a:schemeClr>
                    </a:solidFill>
                  </a:tcPr>
                </a:tc>
                <a:extLst>
                  <a:ext uri="{0D108BD9-81ED-4DB2-BD59-A6C34878D82A}">
                    <a16:rowId xmlns:a16="http://schemas.microsoft.com/office/drawing/2014/main" val="10004"/>
                  </a:ext>
                </a:extLst>
              </a:tr>
              <a:tr h="357738">
                <a:tc>
                  <a:txBody>
                    <a:bodyPr/>
                    <a:lstStyle/>
                    <a:p>
                      <a:r>
                        <a:rPr lang="tr-TR" sz="1500" b="1" dirty="0">
                          <a:solidFill>
                            <a:schemeClr val="tx1"/>
                          </a:solidFill>
                          <a:latin typeface="Times New Roman" panose="02020603050405020304" pitchFamily="18" charset="0"/>
                          <a:cs typeface="Times New Roman" panose="02020603050405020304" pitchFamily="18" charset="0"/>
                        </a:rPr>
                        <a:t>TOPLAM</a:t>
                      </a:r>
                    </a:p>
                  </a:txBody>
                  <a:tcPr marL="91437" marR="91437" marT="45725" marB="45725">
                    <a:solidFill>
                      <a:schemeClr val="accent1"/>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69,45</a:t>
                      </a:r>
                    </a:p>
                  </a:txBody>
                  <a:tcPr marL="91437" marR="91437" marT="45725" marB="45725">
                    <a:solidFill>
                      <a:schemeClr val="accent1"/>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83,65</a:t>
                      </a:r>
                    </a:p>
                  </a:txBody>
                  <a:tcPr marL="91437" marR="91437" marT="45725" marB="45725">
                    <a:solidFill>
                      <a:schemeClr val="accent1"/>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153,10</a:t>
                      </a:r>
                    </a:p>
                  </a:txBody>
                  <a:tcPr marL="91437" marR="91437" marT="45725" marB="45725">
                    <a:solidFill>
                      <a:schemeClr val="accent1"/>
                    </a:solidFill>
                  </a:tcPr>
                </a:tc>
                <a:tc>
                  <a:txBody>
                    <a:bodyPr/>
                    <a:lstStyle/>
                    <a:p>
                      <a:pPr algn="ctr"/>
                      <a:r>
                        <a:rPr lang="tr-TR" sz="1500" dirty="0">
                          <a:solidFill>
                            <a:schemeClr val="tx1"/>
                          </a:solidFill>
                          <a:latin typeface="Times New Roman" panose="02020603050405020304" pitchFamily="18" charset="0"/>
                          <a:cs typeface="Times New Roman" panose="02020603050405020304" pitchFamily="18" charset="0"/>
                        </a:rPr>
                        <a:t>% </a:t>
                      </a:r>
                      <a:r>
                        <a:rPr lang="tr-TR" sz="1500" b="1" dirty="0">
                          <a:solidFill>
                            <a:schemeClr val="tx1"/>
                          </a:solidFill>
                          <a:latin typeface="Times New Roman" panose="02020603050405020304" pitchFamily="18" charset="0"/>
                          <a:cs typeface="Times New Roman" panose="02020603050405020304" pitchFamily="18" charset="0"/>
                        </a:rPr>
                        <a:t>45,36</a:t>
                      </a:r>
                    </a:p>
                  </a:txBody>
                  <a:tcPr marL="91437" marR="91437" marT="45725" marB="45725">
                    <a:solidFill>
                      <a:schemeClr val="accent1"/>
                    </a:solidFill>
                  </a:tcPr>
                </a:tc>
                <a:tc>
                  <a:txBody>
                    <a:bodyPr/>
                    <a:lstStyle/>
                    <a:p>
                      <a:pPr algn="ctr"/>
                      <a:r>
                        <a:rPr lang="tr-TR" sz="1500" b="1" dirty="0">
                          <a:solidFill>
                            <a:schemeClr val="tx1"/>
                          </a:solidFill>
                          <a:latin typeface="Times New Roman" panose="02020603050405020304" pitchFamily="18" charset="0"/>
                          <a:cs typeface="Times New Roman" panose="02020603050405020304" pitchFamily="18" charset="0"/>
                        </a:rPr>
                        <a:t>% 54,63</a:t>
                      </a:r>
                    </a:p>
                  </a:txBody>
                  <a:tcPr marL="91437" marR="91437" marT="45725" marB="45725">
                    <a:solidFill>
                      <a:schemeClr val="accent1"/>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797201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0" name="Dikdörtgen 9">
            <a:extLst>
              <a:ext uri="{FF2B5EF4-FFF2-40B4-BE49-F238E27FC236}">
                <a16:creationId xmlns:a16="http://schemas.microsoft.com/office/drawing/2014/main" id="{7255A53A-3873-40B4-95D5-342842B14556}"/>
              </a:ext>
            </a:extLst>
          </p:cNvPr>
          <p:cNvSpPr/>
          <p:nvPr/>
        </p:nvSpPr>
        <p:spPr>
          <a:xfrm>
            <a:off x="201635" y="1573415"/>
            <a:ext cx="10291717" cy="5550237"/>
          </a:xfrm>
          <a:prstGeom prst="rect">
            <a:avLst/>
          </a:prstGeom>
        </p:spPr>
        <p:txBody>
          <a:bodyPr wrap="square">
            <a:spAutoFit/>
          </a:bodyPr>
          <a:lstStyle/>
          <a:p>
            <a:pPr algn="just" defTabSz="914400">
              <a:spcBef>
                <a:spcPct val="20000"/>
              </a:spcBef>
              <a:buClr>
                <a:srgbClr val="8D89A4"/>
              </a:buClr>
              <a:buSzPct val="95000"/>
              <a:defRPr/>
            </a:pPr>
            <a:r>
              <a:rPr lang="tr-TR" altLang="tr-TR" sz="1400" b="1" kern="0" dirty="0">
                <a:latin typeface="Times New Roman" panose="02020603050405020304" pitchFamily="18" charset="0"/>
                <a:cs typeface="Times New Roman" panose="02020603050405020304" pitchFamily="18" charset="0"/>
              </a:rPr>
              <a:t>ARTVİN İLİ KIYI KENAR ÇİZGİSİ ÇALIŞMALARI;</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3621 Sayılı Kıyı Kanununa göre Çoruh Nehri havzası ve Baraj Gölü kıyısı ile Arhavi, Hopa İlçelerinde kıyı kenar çizgisi envanter çalışmaları yapılmıştır. Yapılan çalışma sonucu elde edilen bilgiler aşağıdaki tabloda gösterilmiştir.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İlimiz Arhavi ve Hopa ilçeleri sahil şeridine ait halihazır haritaların tamamı Bakanlığımızca onaylıdır. </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5543 sayılı İskan Kanunu kapsamında Çağlayan Köyü yeni yerleşim yeri imar planı için 2 paftada Kıyı Kenar Çizgisi tespiti yapılmış ve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Muratlı Baraj Gölü kıyı kesimine ait Kocaman Regülatörü ve HES Projesine karşılık gelen 1 paftada kıyı kenar çizgisi tespiti yapılmış ve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Borçka Barajı Baraj Gölünde Valilik tespit programında yer alan 43 adet halihazır haritada kıyı kenar çizgisi üretimi çalışmalarında kapsamında toplamda 16 paftada kıyı kenar çizgisi tespiti yapılmış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Borçka Karagöl Kıyı Kenar Çizgisi çalışmaları kapsamında 2 adet paftada ve Muratlı Barajı Rezervuar sahasında 4 adet paftada kıyı kenar çizgisi tespiti yapılarak toplamda 6 pafta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Merkez ilçesi Zeytinlik köyü ile Ardanuç ilçesi Soğanlık köyü Kıyı Kenar Çizgisi çalışmaları kapsamında 4 adet paftada kıyı kenar çizgisi tespiti yapılarak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Borçka ilçesinde 8 paftada ve Merkez ilçesi Erenler köyünde 1 paftada üretilen güncel halihazır haritalar üzerine kıyı kenar tespiti yapılarak toplamda 9 pafta Bakanlığımızca onaylanmıştır</a:t>
            </a:r>
            <a:r>
              <a:rPr lang="tr-TR" sz="1300" dirty="0">
                <a:latin typeface="Times New Roman" panose="02020603050405020304" pitchFamily="18" charset="0"/>
                <a:cs typeface="Times New Roman" panose="02020603050405020304" pitchFamily="18" charset="0"/>
              </a:rPr>
              <a:t>.</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Merkez ilçesinde </a:t>
            </a:r>
            <a:r>
              <a:rPr lang="tr-TR" sz="1300" b="1" dirty="0" err="1">
                <a:solidFill>
                  <a:prstClr val="black"/>
                </a:solidFill>
                <a:latin typeface="Times New Roman" panose="02020603050405020304" pitchFamily="18" charset="0"/>
                <a:cs typeface="Times New Roman" panose="02020603050405020304" pitchFamily="18" charset="0"/>
              </a:rPr>
              <a:t>Çoruhpark</a:t>
            </a:r>
            <a:r>
              <a:rPr lang="tr-TR" sz="1300" b="1" dirty="0">
                <a:solidFill>
                  <a:prstClr val="black"/>
                </a:solidFill>
                <a:latin typeface="Times New Roman" panose="02020603050405020304" pitchFamily="18" charset="0"/>
                <a:cs typeface="Times New Roman" panose="02020603050405020304" pitchFamily="18" charset="0"/>
              </a:rPr>
              <a:t> mevkiinde 4 paftada güncel halihazır haritalar üzerine kıyı kenar çizgisi tespitleri yapılarak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Borçka ilçesinde İbrikli ve </a:t>
            </a:r>
            <a:r>
              <a:rPr lang="tr-TR" sz="1300" b="1" dirty="0" err="1">
                <a:solidFill>
                  <a:prstClr val="black"/>
                </a:solidFill>
                <a:latin typeface="Times New Roman" panose="02020603050405020304" pitchFamily="18" charset="0"/>
                <a:cs typeface="Times New Roman" panose="02020603050405020304" pitchFamily="18" charset="0"/>
              </a:rPr>
              <a:t>Anbarlı</a:t>
            </a:r>
            <a:r>
              <a:rPr lang="tr-TR" sz="1300" b="1" dirty="0">
                <a:solidFill>
                  <a:prstClr val="black"/>
                </a:solidFill>
                <a:latin typeface="Times New Roman" panose="02020603050405020304" pitchFamily="18" charset="0"/>
                <a:cs typeface="Times New Roman" panose="02020603050405020304" pitchFamily="18" charset="0"/>
              </a:rPr>
              <a:t> Köylerini kapsayan 16 paftada güncel halihazır haritalar üzerine kıyı kenar çizgisi tespitleri yapılarak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Merkez ilçesinde </a:t>
            </a:r>
            <a:r>
              <a:rPr lang="tr-TR" sz="1300" b="1" dirty="0" err="1">
                <a:solidFill>
                  <a:prstClr val="black"/>
                </a:solidFill>
                <a:latin typeface="Times New Roman" panose="02020603050405020304" pitchFamily="18" charset="0"/>
                <a:cs typeface="Times New Roman" panose="02020603050405020304" pitchFamily="18" charset="0"/>
              </a:rPr>
              <a:t>Kaledibi</a:t>
            </a:r>
            <a:r>
              <a:rPr lang="tr-TR" sz="1300" b="1" dirty="0">
                <a:solidFill>
                  <a:prstClr val="black"/>
                </a:solidFill>
                <a:latin typeface="Times New Roman" panose="02020603050405020304" pitchFamily="18" charset="0"/>
                <a:cs typeface="Times New Roman" panose="02020603050405020304" pitchFamily="18" charset="0"/>
              </a:rPr>
              <a:t> mevkiinde 1 paftada ve Yusufeli ilçesinde Çağlayan Köyü mevkiinde 2 paftada DSİ 26. Bölge Müdürlüğü’nce onaylı taşkın seddi projesine istinaden kıyı kenar çizgisi tespitleri revize edilerek Bakanlığımızca onaylanmıştır. </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Merkez İlçesi Erenler Köyünde 2 paftada kıyı kenar çizgisi tespiti yapılmış olup Bakanlığımızca onaylanmıştır.</a:t>
            </a:r>
          </a:p>
          <a:p>
            <a:pPr marL="285750" indent="-285750" algn="just" defTabSz="914400">
              <a:spcBef>
                <a:spcPts val="200"/>
              </a:spcBef>
              <a:spcAft>
                <a:spcPts val="200"/>
              </a:spcAft>
              <a:buClr>
                <a:srgbClr val="8D89A4"/>
              </a:buClr>
              <a:buSzPct val="95000"/>
              <a:buFont typeface="Arial" panose="020B0604020202020204" pitchFamily="34" charset="0"/>
              <a:buChar char="•"/>
              <a:defRPr/>
            </a:pPr>
            <a:r>
              <a:rPr lang="tr-TR" sz="1300" b="1" dirty="0">
                <a:solidFill>
                  <a:prstClr val="black"/>
                </a:solidFill>
                <a:latin typeface="Times New Roman" panose="02020603050405020304" pitchFamily="18" charset="0"/>
                <a:cs typeface="Times New Roman" panose="02020603050405020304" pitchFamily="18" charset="0"/>
              </a:rPr>
              <a:t>İlimiz Merkez Kalburlu Köyünde 3 paftada kıyı kenar çizgisi tespiti yapılmış olup Bakanlığımızca 2023 yılında onaylanmıştır.</a:t>
            </a:r>
          </a:p>
        </p:txBody>
      </p:sp>
    </p:spTree>
    <p:extLst>
      <p:ext uri="{BB962C8B-B14F-4D97-AF65-F5344CB8AC3E}">
        <p14:creationId xmlns:p14="http://schemas.microsoft.com/office/powerpoint/2010/main" val="12475503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0" name="Dikdörtgen 9">
            <a:extLst>
              <a:ext uri="{FF2B5EF4-FFF2-40B4-BE49-F238E27FC236}">
                <a16:creationId xmlns:a16="http://schemas.microsoft.com/office/drawing/2014/main" id="{1B8D32A3-629F-4445-9137-1553DCB9D557}"/>
              </a:ext>
            </a:extLst>
          </p:cNvPr>
          <p:cNvSpPr/>
          <p:nvPr/>
        </p:nvSpPr>
        <p:spPr>
          <a:xfrm>
            <a:off x="201636" y="1614695"/>
            <a:ext cx="10291717" cy="5655010"/>
          </a:xfrm>
          <a:prstGeom prst="rect">
            <a:avLst/>
          </a:prstGeom>
        </p:spPr>
        <p:txBody>
          <a:bodyPr wrap="square">
            <a:spAutoFit/>
          </a:bodyPr>
          <a:lstStyle/>
          <a:p>
            <a:pPr algn="just" defTabSz="914400">
              <a:spcBef>
                <a:spcPct val="20000"/>
              </a:spcBef>
              <a:buClr>
                <a:srgbClr val="8D89A4"/>
              </a:buClr>
              <a:buSzPct val="95000"/>
              <a:defRPr/>
            </a:pPr>
            <a:r>
              <a:rPr lang="tr-TR" altLang="tr-TR" sz="1300" b="1" kern="0" dirty="0">
                <a:latin typeface="Times New Roman" panose="02020603050405020304" pitchFamily="18" charset="0"/>
                <a:cs typeface="Times New Roman" panose="02020603050405020304" pitchFamily="18" charset="0"/>
              </a:rPr>
              <a:t>KIYI YAPISI – DOLGU İMAR PLANI ÇALIŞMALARI;</a:t>
            </a:r>
            <a:r>
              <a:rPr lang="tr-TR" sz="1300" b="1" dirty="0">
                <a:solidFill>
                  <a:prstClr val="black"/>
                </a:solidFill>
                <a:latin typeface="Times New Roman" panose="02020603050405020304" pitchFamily="18" charset="0"/>
                <a:cs typeface="Times New Roman" panose="02020603050405020304" pitchFamily="18" charset="0"/>
              </a:rPr>
              <a:t> </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DSİ Bölge Müdürlüğünce yapılması planlanan “</a:t>
            </a:r>
            <a:r>
              <a:rPr lang="tr-TR" sz="1300" b="1" i="1" dirty="0">
                <a:latin typeface="Times New Roman" panose="02020603050405020304" pitchFamily="18" charset="0"/>
                <a:cs typeface="Times New Roman" panose="02020603050405020304" pitchFamily="18" charset="0"/>
              </a:rPr>
              <a:t>Artvin İli, Arhavi ilçesinde yer alan </a:t>
            </a:r>
            <a:r>
              <a:rPr lang="tr-TR" sz="1300" b="1" i="1" dirty="0" err="1">
                <a:latin typeface="Times New Roman" panose="02020603050405020304" pitchFamily="18" charset="0"/>
                <a:cs typeface="Times New Roman" panose="02020603050405020304" pitchFamily="18" charset="0"/>
              </a:rPr>
              <a:t>Kabistre</a:t>
            </a:r>
            <a:r>
              <a:rPr lang="tr-TR" sz="1300" b="1" i="1" dirty="0">
                <a:latin typeface="Times New Roman" panose="02020603050405020304" pitchFamily="18" charset="0"/>
                <a:cs typeface="Times New Roman" panose="02020603050405020304" pitchFamily="18" charset="0"/>
              </a:rPr>
              <a:t> Deresinin Denize </a:t>
            </a:r>
            <a:r>
              <a:rPr lang="tr-TR" sz="1300" b="1" i="1" dirty="0" err="1">
                <a:latin typeface="Times New Roman" panose="02020603050405020304" pitchFamily="18" charset="0"/>
                <a:cs typeface="Times New Roman" panose="02020603050405020304" pitchFamily="18" charset="0"/>
              </a:rPr>
              <a:t>Mansaplandığı</a:t>
            </a:r>
            <a:r>
              <a:rPr lang="tr-TR" sz="1300" b="1" i="1" dirty="0">
                <a:latin typeface="Times New Roman" panose="02020603050405020304" pitchFamily="18" charset="0"/>
                <a:cs typeface="Times New Roman" panose="02020603050405020304" pitchFamily="18" charset="0"/>
              </a:rPr>
              <a:t> noktada      mahmuz yapılması işi</a:t>
            </a:r>
            <a:r>
              <a:rPr lang="tr-TR" sz="1300" b="1" dirty="0">
                <a:latin typeface="Times New Roman" panose="02020603050405020304" pitchFamily="18" charset="0"/>
                <a:cs typeface="Times New Roman" panose="02020603050405020304" pitchFamily="18" charset="0"/>
              </a:rPr>
              <a:t>” projesi kapsamında hazırlanan 1/1000 Ölçekli Uygulama İmar Planı ve 1/5000 Ölçekli Nazım İmar Planı Bakanlığımıza gönderilmiştir.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DSİ Bölge Müdürlüğünce yapılması planlanan “</a:t>
            </a:r>
            <a:r>
              <a:rPr lang="tr-TR" sz="1300" b="1" i="1" dirty="0">
                <a:latin typeface="Times New Roman" panose="02020603050405020304" pitchFamily="18" charset="0"/>
                <a:cs typeface="Times New Roman" panose="02020603050405020304" pitchFamily="18" charset="0"/>
              </a:rPr>
              <a:t>Artvin İli, Hopa ilçesinde yer alan Sundura Deresinin Denize </a:t>
            </a:r>
            <a:r>
              <a:rPr lang="tr-TR" sz="1300" b="1" i="1" dirty="0" err="1">
                <a:latin typeface="Times New Roman" panose="02020603050405020304" pitchFamily="18" charset="0"/>
                <a:cs typeface="Times New Roman" panose="02020603050405020304" pitchFamily="18" charset="0"/>
              </a:rPr>
              <a:t>Mansaplandığı</a:t>
            </a:r>
            <a:r>
              <a:rPr lang="tr-TR" sz="1300" b="1" i="1" dirty="0">
                <a:latin typeface="Times New Roman" panose="02020603050405020304" pitchFamily="18" charset="0"/>
                <a:cs typeface="Times New Roman" panose="02020603050405020304" pitchFamily="18" charset="0"/>
              </a:rPr>
              <a:t> noktada mahmuz yapılması işi</a:t>
            </a:r>
            <a:r>
              <a:rPr lang="tr-TR" sz="1300" b="1" dirty="0">
                <a:latin typeface="Times New Roman" panose="02020603050405020304" pitchFamily="18" charset="0"/>
                <a:cs typeface="Times New Roman" panose="02020603050405020304" pitchFamily="18" charset="0"/>
              </a:rPr>
              <a:t>” projesi kapsamında hazırlanan 1/1000 Ölçekli Uygulama İmar Planı ve 1/5000 Ölçekli Nazım İmar Planı Bakanlığımızca kurum görüşlerine sunulmuştur.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Arhavi Belediye Başkanlığı tarafından hazırlanan "Artvin İli Arhavi İlçesi Millet Bahçesi Alanı Amaçlı 1/5000 ölçekli Nazım İmar Planı   Değişikliği ve 1/1000 ölçekli Uygulama İmar Planı Değişikliği” teklifi Bakanlığımıza gönderilmiş olup Bakanlığımız tarafından dosyasında yer alan eksikliklerin tamamlanması talep edilmiştir.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Hopa Belediye Başkanlığı tarafından hazırlanan "Artvin İli, Hopa ilçesi, Fuar, Piknik ve Eğlence alanı Amaçlı 1/500 ölçekli Nazım İmar Planı ve 1/1000 ölçekli Uygulama İmar Planı ” teklifi Bakanlığımıza gönderilmiş olup söz konusu imar planı Kurum Görüşlerine açılmıştır.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Hopa Belediye Başkanlığı tarafından hazırlanan ve Artvin İl Özel İdaresi İl Meclisince onaylanan "Artvin İli, Hopa ilçesi, Fuar, Piknik ve Eğlence alanı Amaçlı 1/5000 ölçekli Nazım İmar Planı ve 1/1000 ölçekli Uygulama İmar Planı ” teklifi Bakanlığımıza gönderilmiştir.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Artvin İli, Hopa İlçesi, Sundura Deresi Mahmuz Amaçlı 1/5000 ölçekli Nazım İmar Planı ve 1/1000 ölçekli Uygulama İmar Planı 1 sayılı Cumhurbaşkanlığı Teşkilatı Hakkında Cumhurbaşkanlığı Kararnamesinin 102 (j) maddesi ile 3621 sayılı Kıyı Kanununun 7. maddesi uyarınca Bakanlığımızca onaylanmıştır.</a:t>
            </a:r>
          </a:p>
          <a:p>
            <a:pPr marL="266700" indent="-266700">
              <a:lnSpc>
                <a:spcPct val="125000"/>
              </a:lnSpc>
              <a:spcBef>
                <a:spcPts val="200"/>
              </a:spcBef>
              <a:spcAft>
                <a:spcPts val="200"/>
              </a:spcAft>
              <a:buFont typeface="Arial" panose="020B0604020202020204" pitchFamily="34" charset="0"/>
              <a:buChar char="•"/>
            </a:pPr>
            <a:r>
              <a:rPr lang="tr-TR" sz="1300" b="1" dirty="0">
                <a:latin typeface="Times New Roman" panose="02020603050405020304" pitchFamily="18" charset="0"/>
                <a:cs typeface="Times New Roman" panose="02020603050405020304" pitchFamily="18" charset="0"/>
              </a:rPr>
              <a:t>Artvin İli, Arhavi ilçesi, </a:t>
            </a:r>
            <a:r>
              <a:rPr lang="tr-TR" sz="1300" b="1" dirty="0" err="1">
                <a:latin typeface="Times New Roman" panose="02020603050405020304" pitchFamily="18" charset="0"/>
                <a:cs typeface="Times New Roman" panose="02020603050405020304" pitchFamily="18" charset="0"/>
              </a:rPr>
              <a:t>Kapisre</a:t>
            </a:r>
            <a:r>
              <a:rPr lang="tr-TR" sz="1300" b="1" dirty="0">
                <a:latin typeface="Times New Roman" panose="02020603050405020304" pitchFamily="18" charset="0"/>
                <a:cs typeface="Times New Roman" panose="02020603050405020304" pitchFamily="18" charset="0"/>
              </a:rPr>
              <a:t> Deresi Kıyı Korum Yapısı (Mahmuz) Amaçlı 1/5000 ölçekli Nazım İmar Planı ve 1/1000 ölçekli Uygulama İmar Planı 1 sayılı Cumhurbaşkanlığı Teşkilatı Hakkında Cumhurbaşkanlığı Kararnamesinin 102 (j) maddesi ile 3621 sayılı Kıyı Kanununun 7. maddesi uyarınca Bakanlığımızca onaylanmıştır.</a:t>
            </a:r>
          </a:p>
          <a:p>
            <a:pPr marL="266700" indent="-266700">
              <a:lnSpc>
                <a:spcPct val="125000"/>
              </a:lnSpc>
              <a:spcBef>
                <a:spcPts val="200"/>
              </a:spcBef>
              <a:spcAft>
                <a:spcPts val="200"/>
              </a:spcAft>
              <a:buFont typeface="Arial" panose="020B0604020202020204" pitchFamily="34" charset="0"/>
              <a:buChar char="•"/>
            </a:pPr>
            <a:endParaRPr lang="tr-TR" sz="1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5920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0" name="Dikdörtgen 9">
            <a:extLst>
              <a:ext uri="{FF2B5EF4-FFF2-40B4-BE49-F238E27FC236}">
                <a16:creationId xmlns:a16="http://schemas.microsoft.com/office/drawing/2014/main" id="{7F3589A8-B926-4539-A579-E6195BBE90B5}"/>
              </a:ext>
            </a:extLst>
          </p:cNvPr>
          <p:cNvSpPr/>
          <p:nvPr/>
        </p:nvSpPr>
        <p:spPr>
          <a:xfrm>
            <a:off x="201636" y="1661747"/>
            <a:ext cx="10291717" cy="2079031"/>
          </a:xfrm>
          <a:prstGeom prst="rect">
            <a:avLst/>
          </a:prstGeom>
        </p:spPr>
        <p:txBody>
          <a:bodyPr wrap="square">
            <a:spAutoFit/>
          </a:bodyPr>
          <a:lstStyle/>
          <a:p>
            <a:pPr algn="just" defTabSz="914400">
              <a:spcBef>
                <a:spcPct val="20000"/>
              </a:spcBef>
              <a:buClr>
                <a:srgbClr val="8D89A4"/>
              </a:buClr>
              <a:buSzPct val="95000"/>
              <a:defRPr/>
            </a:pPr>
            <a:r>
              <a:rPr lang="tr-TR" altLang="tr-TR" sz="1300" b="1" u="sng" kern="0" dirty="0">
                <a:latin typeface="Times New Roman" panose="02020603050405020304" pitchFamily="18" charset="0"/>
                <a:cs typeface="Times New Roman" panose="02020603050405020304" pitchFamily="18" charset="0"/>
              </a:rPr>
              <a:t>İMAR PLANINA ESAS JEOLOJİK – JEOTEKNİK ETÜD ÇALIŞMALARI;</a:t>
            </a:r>
          </a:p>
          <a:p>
            <a:pPr marL="285750" indent="-285750" algn="just" defTabSz="914400">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2025 yılında, İlimiz sınırları dahilinde, Müdürlüğümüzce onaylanmış İmar Planına Esas Jeolojik-</a:t>
            </a:r>
            <a:r>
              <a:rPr lang="tr-TR" sz="1300" b="1" dirty="0" err="1">
                <a:latin typeface="Times New Roman" panose="02020603050405020304" pitchFamily="18" charset="0"/>
                <a:cs typeface="Times New Roman" panose="02020603050405020304" pitchFamily="18" charset="0"/>
              </a:rPr>
              <a:t>Jeoteknik</a:t>
            </a:r>
            <a:r>
              <a:rPr lang="tr-TR" sz="1300" b="1" dirty="0">
                <a:latin typeface="Times New Roman" panose="02020603050405020304" pitchFamily="18" charset="0"/>
                <a:cs typeface="Times New Roman" panose="02020603050405020304" pitchFamily="18" charset="0"/>
              </a:rPr>
              <a:t> Etüt Raporu 22 tanedir.</a:t>
            </a:r>
          </a:p>
          <a:p>
            <a:pPr algn="just" defTabSz="914400">
              <a:lnSpc>
                <a:spcPct val="120000"/>
              </a:lnSpc>
              <a:spcBef>
                <a:spcPts val="300"/>
              </a:spcBef>
              <a:spcAft>
                <a:spcPts val="300"/>
              </a:spcAft>
              <a:buClr>
                <a:srgbClr val="8D89A4"/>
              </a:buClr>
              <a:buSzPct val="95000"/>
              <a:defRPr/>
            </a:pPr>
            <a:r>
              <a:rPr lang="tr-TR" sz="1300" b="1" u="sng" kern="0" dirty="0">
                <a:latin typeface="Times New Roman" panose="02020603050405020304" pitchFamily="18" charset="0"/>
                <a:cs typeface="Times New Roman" panose="02020603050405020304" pitchFamily="18" charset="0"/>
              </a:rPr>
              <a:t>KURUM MEVZUATI KAPSAMINDA VERİLEN GÖRÜŞLER;</a:t>
            </a:r>
          </a:p>
          <a:p>
            <a:pPr marL="285750" indent="-285750" algn="just" defTabSz="914400">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2025 yılında, İlimiz sınırları dahilinde, satış, irtifak hakkı, kiralama, vb. nedenlerden dolayı Kurum ve Kuruluşlara mevzuat kapsamında verilen görüş sayısı toplam 115 adettir.</a:t>
            </a:r>
          </a:p>
          <a:p>
            <a:pPr algn="just" defTabSz="914400">
              <a:lnSpc>
                <a:spcPct val="120000"/>
              </a:lnSpc>
              <a:spcBef>
                <a:spcPts val="300"/>
              </a:spcBef>
              <a:spcAft>
                <a:spcPts val="300"/>
              </a:spcAft>
              <a:buClr>
                <a:srgbClr val="8D89A4"/>
              </a:buClr>
              <a:buSzPct val="95000"/>
              <a:defRPr/>
            </a:pPr>
            <a:r>
              <a:rPr lang="tr-TR" sz="1300" b="1" u="sng" kern="0" dirty="0">
                <a:latin typeface="Times New Roman" panose="02020603050405020304" pitchFamily="18" charset="0"/>
                <a:cs typeface="Times New Roman" panose="02020603050405020304" pitchFamily="18" charset="0"/>
              </a:rPr>
              <a:t>İMAR PLANLARINA ESAS VERİLEN GÖRÜŞLER;</a:t>
            </a:r>
          </a:p>
          <a:p>
            <a:pPr marL="285750" indent="-285750" algn="just" defTabSz="914400">
              <a:lnSpc>
                <a:spcPct val="120000"/>
              </a:lnSpc>
              <a:spcBef>
                <a:spcPts val="300"/>
              </a:spcBef>
              <a:spcAft>
                <a:spcPts val="3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2025 yılında, İlimiz sınırları dahilinde, Kurum ve Kuruluşlara imar planlama kapsamında verilen görüş sayısı toplam 41 adettir.</a:t>
            </a:r>
          </a:p>
        </p:txBody>
      </p:sp>
    </p:spTree>
    <p:extLst>
      <p:ext uri="{BB962C8B-B14F-4D97-AF65-F5344CB8AC3E}">
        <p14:creationId xmlns:p14="http://schemas.microsoft.com/office/powerpoint/2010/main" val="35446985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11" name="Table 3">
            <a:extLst>
              <a:ext uri="{FF2B5EF4-FFF2-40B4-BE49-F238E27FC236}">
                <a16:creationId xmlns:a16="http://schemas.microsoft.com/office/drawing/2014/main" id="{A6B41D3B-A3FC-4506-8B01-A6EFD9233088}"/>
              </a:ext>
            </a:extLst>
          </p:cNvPr>
          <p:cNvGraphicFramePr/>
          <p:nvPr>
            <p:extLst>
              <p:ext uri="{D42A27DB-BD31-4B8C-83A1-F6EECF244321}">
                <p14:modId xmlns:p14="http://schemas.microsoft.com/office/powerpoint/2010/main" val="1505513425"/>
              </p:ext>
            </p:extLst>
          </p:nvPr>
        </p:nvGraphicFramePr>
        <p:xfrm>
          <a:off x="4722263" y="1732414"/>
          <a:ext cx="3763962" cy="5207027"/>
        </p:xfrm>
        <a:graphic>
          <a:graphicData uri="http://schemas.openxmlformats.org/drawingml/2006/table">
            <a:tbl>
              <a:tblPr/>
              <a:tblGrid>
                <a:gridCol w="2973420">
                  <a:extLst>
                    <a:ext uri="{9D8B030D-6E8A-4147-A177-3AD203B41FA5}">
                      <a16:colId xmlns:a16="http://schemas.microsoft.com/office/drawing/2014/main" val="20000"/>
                    </a:ext>
                  </a:extLst>
                </a:gridCol>
                <a:gridCol w="790542">
                  <a:extLst>
                    <a:ext uri="{9D8B030D-6E8A-4147-A177-3AD203B41FA5}">
                      <a16:colId xmlns:a16="http://schemas.microsoft.com/office/drawing/2014/main" val="20001"/>
                    </a:ext>
                  </a:extLst>
                </a:gridCol>
              </a:tblGrid>
              <a:tr h="366918">
                <a:tc>
                  <a:txBody>
                    <a:bodyPr/>
                    <a:lstStyle/>
                    <a:p>
                      <a:pPr>
                        <a:lnSpc>
                          <a:spcPct val="100000"/>
                        </a:lnSpc>
                      </a:pPr>
                      <a:r>
                        <a:rPr lang="tr-TR" sz="1400" b="1" strike="noStrike" spc="-1" dirty="0">
                          <a:solidFill>
                            <a:srgbClr val="FFFFFF"/>
                          </a:solidFill>
                          <a:latin typeface="+mj-lt"/>
                        </a:rPr>
                        <a:t>Teknik Hizmetler Sınıfı</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tr-TR" sz="1400">
                        <a:latin typeface="+mj-lt"/>
                      </a:endParaRPr>
                    </a:p>
                  </a:txBody>
                  <a:tcPr marL="91470" marR="91470">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extLst>
                  <a:ext uri="{0D108BD9-81ED-4DB2-BD59-A6C34878D82A}">
                    <a16:rowId xmlns:a16="http://schemas.microsoft.com/office/drawing/2014/main" val="10000"/>
                  </a:ext>
                </a:extLst>
              </a:tr>
              <a:tr h="366918">
                <a:tc>
                  <a:txBody>
                    <a:bodyPr/>
                    <a:lstStyle/>
                    <a:p>
                      <a:pPr>
                        <a:lnSpc>
                          <a:spcPct val="100000"/>
                        </a:lnSpc>
                      </a:pPr>
                      <a:r>
                        <a:rPr lang="tr-TR" sz="1400" b="1" strike="noStrike" spc="-1" dirty="0">
                          <a:solidFill>
                            <a:srgbClr val="000000"/>
                          </a:solidFill>
                          <a:latin typeface="+mj-lt"/>
                        </a:rPr>
                        <a:t>Mimar</a:t>
                      </a:r>
                      <a:endParaRPr lang="tr-TR" sz="1400" b="0" strike="noStrike" spc="-1" dirty="0">
                        <a:latin typeface="+mj-lt"/>
                      </a:endParaRPr>
                    </a:p>
                  </a:txBody>
                  <a:tcPr marL="91470" marR="9147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4</a:t>
                      </a:r>
                      <a:endParaRPr lang="tr-TR" sz="1400" b="0" strike="noStrike" spc="-1" dirty="0">
                        <a:latin typeface="+mj-lt"/>
                      </a:endParaRPr>
                    </a:p>
                  </a:txBody>
                  <a:tcPr marL="91470" marR="9147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366918">
                <a:tc>
                  <a:txBody>
                    <a:bodyPr/>
                    <a:lstStyle/>
                    <a:p>
                      <a:pPr>
                        <a:lnSpc>
                          <a:spcPct val="100000"/>
                        </a:lnSpc>
                      </a:pPr>
                      <a:r>
                        <a:rPr lang="tr-TR" sz="1400" b="1" strike="noStrike" spc="-1" dirty="0">
                          <a:solidFill>
                            <a:srgbClr val="000000"/>
                          </a:solidFill>
                          <a:latin typeface="+mj-lt"/>
                        </a:rPr>
                        <a:t>İnşaat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2</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366918">
                <a:tc>
                  <a:txBody>
                    <a:bodyPr/>
                    <a:lstStyle/>
                    <a:p>
                      <a:pPr>
                        <a:lnSpc>
                          <a:spcPct val="100000"/>
                        </a:lnSpc>
                      </a:pPr>
                      <a:r>
                        <a:rPr lang="tr-TR" sz="1400" b="1" strike="noStrike" spc="-1" dirty="0">
                          <a:solidFill>
                            <a:srgbClr val="000000"/>
                          </a:solidFill>
                          <a:latin typeface="+mj-lt"/>
                        </a:rPr>
                        <a:t>Elektrik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366918">
                <a:tc>
                  <a:txBody>
                    <a:bodyPr/>
                    <a:lstStyle/>
                    <a:p>
                      <a:pPr>
                        <a:lnSpc>
                          <a:spcPct val="100000"/>
                        </a:lnSpc>
                      </a:pPr>
                      <a:r>
                        <a:rPr lang="tr-TR" sz="1400" b="1" strike="noStrike" spc="-1" dirty="0">
                          <a:solidFill>
                            <a:srgbClr val="000000"/>
                          </a:solidFill>
                          <a:latin typeface="+mj-lt"/>
                        </a:rPr>
                        <a:t>Makine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366918">
                <a:tc>
                  <a:txBody>
                    <a:bodyPr/>
                    <a:lstStyle/>
                    <a:p>
                      <a:pPr>
                        <a:lnSpc>
                          <a:spcPct val="100000"/>
                        </a:lnSpc>
                      </a:pPr>
                      <a:r>
                        <a:rPr lang="tr-TR" sz="1400" b="1" strike="noStrike" spc="-1" dirty="0">
                          <a:solidFill>
                            <a:srgbClr val="000000"/>
                          </a:solidFill>
                          <a:latin typeface="+mj-lt"/>
                        </a:rPr>
                        <a:t>Çevre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18</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r h="366918">
                <a:tc>
                  <a:txBody>
                    <a:bodyPr/>
                    <a:lstStyle/>
                    <a:p>
                      <a:pPr>
                        <a:lnSpc>
                          <a:spcPct val="100000"/>
                        </a:lnSpc>
                      </a:pPr>
                      <a:r>
                        <a:rPr lang="tr-TR" sz="1400" b="1" strike="noStrike" spc="-1" dirty="0">
                          <a:solidFill>
                            <a:srgbClr val="000000"/>
                          </a:solidFill>
                          <a:latin typeface="+mj-lt"/>
                        </a:rPr>
                        <a:t>Jeoloji Mühendisi</a:t>
                      </a:r>
                      <a:endParaRPr lang="tr-TR" sz="1400" b="0" strike="noStrike" spc="-1" dirty="0">
                        <a:latin typeface="+mj-lt"/>
                      </a:endParaRPr>
                    </a:p>
                  </a:txBody>
                  <a:tcPr marL="91470" marR="9147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7"/>
                  </a:ext>
                </a:extLst>
              </a:tr>
              <a:tr h="366918">
                <a:tc>
                  <a:txBody>
                    <a:bodyPr/>
                    <a:lstStyle/>
                    <a:p>
                      <a:pPr>
                        <a:lnSpc>
                          <a:spcPct val="100000"/>
                        </a:lnSpc>
                      </a:pPr>
                      <a:r>
                        <a:rPr lang="tr-TR" sz="1400" b="1" strike="noStrike" spc="-1" dirty="0">
                          <a:solidFill>
                            <a:srgbClr val="000000"/>
                          </a:solidFill>
                          <a:latin typeface="+mj-lt"/>
                        </a:rPr>
                        <a:t>Jeofizik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8"/>
                  </a:ext>
                </a:extLst>
              </a:tr>
              <a:tr h="437093">
                <a:tc>
                  <a:txBody>
                    <a:bodyPr/>
                    <a:lstStyle/>
                    <a:p>
                      <a:pPr>
                        <a:lnSpc>
                          <a:spcPct val="100000"/>
                        </a:lnSpc>
                      </a:pPr>
                      <a:r>
                        <a:rPr lang="tr-TR" sz="1400" b="1" strike="noStrike" spc="-1" dirty="0">
                          <a:solidFill>
                            <a:srgbClr val="000000"/>
                          </a:solidFill>
                          <a:latin typeface="+mj-lt"/>
                        </a:rPr>
                        <a:t>Jeodezi ve Fotogrametri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9"/>
                  </a:ext>
                </a:extLst>
              </a:tr>
              <a:tr h="366918">
                <a:tc>
                  <a:txBody>
                    <a:bodyPr/>
                    <a:lstStyle/>
                    <a:p>
                      <a:pPr>
                        <a:lnSpc>
                          <a:spcPct val="100000"/>
                        </a:lnSpc>
                      </a:pPr>
                      <a:r>
                        <a:rPr lang="tr-TR" sz="1400" b="1" strike="noStrike" spc="-1" dirty="0">
                          <a:solidFill>
                            <a:srgbClr val="000000"/>
                          </a:solidFill>
                          <a:latin typeface="+mj-lt"/>
                        </a:rPr>
                        <a:t>Maden Mühendisi</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0"/>
                  </a:ext>
                </a:extLst>
              </a:tr>
              <a:tr h="366918">
                <a:tc>
                  <a:txBody>
                    <a:bodyPr/>
                    <a:lstStyle/>
                    <a:p>
                      <a:pPr>
                        <a:lnSpc>
                          <a:spcPct val="100000"/>
                        </a:lnSpc>
                      </a:pPr>
                      <a:r>
                        <a:rPr lang="tr-TR" sz="1400" b="1" strike="noStrike" spc="-1" dirty="0">
                          <a:solidFill>
                            <a:srgbClr val="000000"/>
                          </a:solidFill>
                          <a:latin typeface="+mj-lt"/>
                        </a:rPr>
                        <a:t>Tekniker</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00000"/>
                        </a:lnSpc>
                      </a:pPr>
                      <a:r>
                        <a:rPr lang="tr-TR" sz="1400" b="1" strike="noStrike" spc="-1" dirty="0">
                          <a:solidFill>
                            <a:srgbClr val="000000"/>
                          </a:solidFill>
                          <a:latin typeface="+mj-lt"/>
                        </a:rPr>
                        <a:t>8</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11"/>
                  </a:ext>
                </a:extLst>
              </a:tr>
              <a:tr h="3669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Teknisyen</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4</a:t>
                      </a:r>
                      <a:endParaRPr lang="tr-TR" sz="1400" b="0" strike="noStrike" spc="-1" dirty="0">
                        <a:latin typeface="+mj-lt"/>
                      </a:endParaRPr>
                    </a:p>
                  </a:txBody>
                  <a:tcPr marL="91470" marR="9147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2"/>
                  </a:ext>
                </a:extLst>
              </a:tr>
              <a:tr h="366918">
                <a:tc>
                  <a:txBody>
                    <a:bodyPr/>
                    <a:lstStyle/>
                    <a:p>
                      <a:pPr>
                        <a:lnSpc>
                          <a:spcPct val="100000"/>
                        </a:lnSpc>
                      </a:pPr>
                      <a:r>
                        <a:rPr lang="tr-TR" sz="1400" b="1" strike="noStrike" spc="-1" dirty="0">
                          <a:solidFill>
                            <a:srgbClr val="000000"/>
                          </a:solidFill>
                          <a:latin typeface="+mj-lt"/>
                        </a:rPr>
                        <a:t>Şehir Plancısı</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470" marR="91470">
                    <a:lnL w="12240">
                      <a:solidFill>
                        <a:srgbClr val="FFFFFF"/>
                      </a:solidFill>
                    </a:lnL>
                    <a:lnR w="12240">
                      <a:solidFill>
                        <a:srgbClr val="FFFFFF"/>
                      </a:solidFill>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13"/>
                  </a:ext>
                </a:extLst>
              </a:tr>
              <a:tr h="366918">
                <a:tc>
                  <a:txBody>
                    <a:bodyPr/>
                    <a:lstStyle/>
                    <a:p>
                      <a:pPr>
                        <a:lnSpc>
                          <a:spcPct val="100000"/>
                        </a:lnSpc>
                      </a:pPr>
                      <a:r>
                        <a:rPr lang="tr-TR" sz="1400" b="1" strike="noStrike" spc="-1" dirty="0">
                          <a:solidFill>
                            <a:srgbClr val="E46C0A"/>
                          </a:solidFill>
                          <a:latin typeface="+mj-lt"/>
                        </a:rPr>
                        <a:t>ARA TOPLAM</a:t>
                      </a:r>
                      <a:endParaRPr lang="tr-TR" sz="1400" b="0" strike="noStrike" spc="-1" dirty="0">
                        <a:latin typeface="+mj-lt"/>
                      </a:endParaRPr>
                    </a:p>
                  </a:txBody>
                  <a:tcPr marL="91110" marR="91110">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E46C0A"/>
                          </a:solidFill>
                          <a:latin typeface="+mj-lt"/>
                        </a:rPr>
                        <a:t>43</a:t>
                      </a:r>
                      <a:endParaRPr lang="tr-TR" sz="1400" b="0" strike="noStrike" spc="-1" dirty="0">
                        <a:latin typeface="+mj-lt"/>
                      </a:endParaRPr>
                    </a:p>
                  </a:txBody>
                  <a:tcPr marL="91110" marR="91110">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5"/>
                  </a:ext>
                </a:extLst>
              </a:tr>
            </a:tbl>
          </a:graphicData>
        </a:graphic>
      </p:graphicFrame>
      <p:graphicFrame>
        <p:nvGraphicFramePr>
          <p:cNvPr id="12" name="Table 5">
            <a:extLst>
              <a:ext uri="{FF2B5EF4-FFF2-40B4-BE49-F238E27FC236}">
                <a16:creationId xmlns:a16="http://schemas.microsoft.com/office/drawing/2014/main" id="{A3E053D7-68FF-4B9F-BC96-4E2D1F177907}"/>
              </a:ext>
            </a:extLst>
          </p:cNvPr>
          <p:cNvGraphicFramePr/>
          <p:nvPr>
            <p:extLst>
              <p:ext uri="{D42A27DB-BD31-4B8C-83A1-F6EECF244321}">
                <p14:modId xmlns:p14="http://schemas.microsoft.com/office/powerpoint/2010/main" val="1114955325"/>
              </p:ext>
            </p:extLst>
          </p:nvPr>
        </p:nvGraphicFramePr>
        <p:xfrm>
          <a:off x="656127" y="4134928"/>
          <a:ext cx="3646486" cy="2804513"/>
        </p:xfrm>
        <a:graphic>
          <a:graphicData uri="http://schemas.openxmlformats.org/drawingml/2006/table">
            <a:tbl>
              <a:tblPr/>
              <a:tblGrid>
                <a:gridCol w="2806414">
                  <a:extLst>
                    <a:ext uri="{9D8B030D-6E8A-4147-A177-3AD203B41FA5}">
                      <a16:colId xmlns:a16="http://schemas.microsoft.com/office/drawing/2014/main" val="20000"/>
                    </a:ext>
                  </a:extLst>
                </a:gridCol>
                <a:gridCol w="840072">
                  <a:extLst>
                    <a:ext uri="{9D8B030D-6E8A-4147-A177-3AD203B41FA5}">
                      <a16:colId xmlns:a16="http://schemas.microsoft.com/office/drawing/2014/main" val="20001"/>
                    </a:ext>
                  </a:extLst>
                </a:gridCol>
              </a:tblGrid>
              <a:tr h="366257">
                <a:tc>
                  <a:txBody>
                    <a:bodyPr/>
                    <a:lstStyle/>
                    <a:p>
                      <a:pPr>
                        <a:lnSpc>
                          <a:spcPct val="100000"/>
                        </a:lnSpc>
                      </a:pPr>
                      <a:r>
                        <a:rPr lang="tr-TR" sz="1400" b="1" strike="noStrike" spc="-1" dirty="0">
                          <a:solidFill>
                            <a:srgbClr val="FFFFFF"/>
                          </a:solidFill>
                          <a:latin typeface="+mj-lt"/>
                        </a:rPr>
                        <a:t>Genel İdari Hizmetler Sınıfı</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endParaRPr lang="tr-TR" sz="1400"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283874">
                <a:tc>
                  <a:txBody>
                    <a:bodyPr/>
                    <a:lstStyle/>
                    <a:p>
                      <a:pPr>
                        <a:lnSpc>
                          <a:spcPct val="100000"/>
                        </a:lnSpc>
                      </a:pPr>
                      <a:r>
                        <a:rPr lang="tr-TR" sz="1400" b="1" strike="noStrike" spc="-1" dirty="0">
                          <a:solidFill>
                            <a:srgbClr val="000000"/>
                          </a:solidFill>
                          <a:latin typeface="+mj-lt"/>
                        </a:rPr>
                        <a:t>Avukat</a:t>
                      </a:r>
                      <a:endParaRPr lang="tr-TR" sz="1400" b="0" strike="noStrike" spc="-1" dirty="0">
                        <a:latin typeface="+mj-lt"/>
                      </a:endParaRPr>
                    </a:p>
                  </a:txBody>
                  <a:tcPr marL="91097" marR="91097" marT="45711" marB="45711">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ctr">
                        <a:lnSpc>
                          <a:spcPct val="100000"/>
                        </a:lnSpc>
                      </a:pPr>
                      <a:r>
                        <a:rPr lang="tr-TR" sz="1400" b="1" strike="noStrike" spc="-1" dirty="0">
                          <a:latin typeface="+mj-lt"/>
                        </a:rPr>
                        <a:t>1</a:t>
                      </a: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2838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400" b="1" strike="noStrike" spc="-1" dirty="0">
                          <a:solidFill>
                            <a:srgbClr val="000000"/>
                          </a:solidFill>
                          <a:latin typeface="+mj-lt"/>
                        </a:rPr>
                        <a:t>Milli Emlak Uzmanı</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8</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2"/>
                  </a:ext>
                </a:extLst>
              </a:tr>
              <a:tr h="283874">
                <a:tc>
                  <a:txBody>
                    <a:bodyPr/>
                    <a:lstStyle/>
                    <a:p>
                      <a:pPr>
                        <a:lnSpc>
                          <a:spcPct val="100000"/>
                        </a:lnSpc>
                      </a:pPr>
                      <a:r>
                        <a:rPr lang="tr-TR" sz="1400" b="1" strike="noStrike" spc="-1" dirty="0">
                          <a:solidFill>
                            <a:srgbClr val="000000"/>
                          </a:solidFill>
                          <a:latin typeface="+mj-lt"/>
                        </a:rPr>
                        <a:t>Ayniyat Saymanı</a:t>
                      </a:r>
                      <a:endParaRPr lang="tr-TR" sz="1400" b="0" strike="noStrike" spc="-1" dirty="0">
                        <a:latin typeface="+mj-lt"/>
                      </a:endParaRPr>
                    </a:p>
                  </a:txBody>
                  <a:tcPr marL="91097" marR="91097" marT="45711" marB="4571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4"/>
                  </a:ext>
                </a:extLst>
              </a:tr>
              <a:tr h="283874">
                <a:tc>
                  <a:txBody>
                    <a:bodyPr/>
                    <a:lstStyle/>
                    <a:p>
                      <a:pPr>
                        <a:lnSpc>
                          <a:spcPct val="100000"/>
                        </a:lnSpc>
                      </a:pPr>
                      <a:r>
                        <a:rPr lang="tr-TR" sz="1400" b="1" strike="noStrike" spc="-1" dirty="0">
                          <a:solidFill>
                            <a:srgbClr val="000000"/>
                          </a:solidFill>
                          <a:latin typeface="+mj-lt"/>
                        </a:rPr>
                        <a:t>V.H.K.İ / Memur </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mj-lt"/>
                        </a:rPr>
                        <a:t>1</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5"/>
                  </a:ext>
                </a:extLst>
              </a:tr>
              <a:tr h="283874">
                <a:tc>
                  <a:txBody>
                    <a:bodyPr/>
                    <a:lstStyle/>
                    <a:p>
                      <a:pPr>
                        <a:lnSpc>
                          <a:spcPct val="100000"/>
                        </a:lnSpc>
                      </a:pPr>
                      <a:r>
                        <a:rPr lang="tr-TR" sz="1400" b="1" strike="noStrike" spc="-1" dirty="0">
                          <a:solidFill>
                            <a:srgbClr val="000000"/>
                          </a:solidFill>
                          <a:latin typeface="+mj-lt"/>
                        </a:rPr>
                        <a:t>İşçi</a:t>
                      </a:r>
                      <a:endParaRPr lang="tr-TR" sz="1400" b="0" strike="noStrike" spc="-1" dirty="0">
                        <a:latin typeface="+mj-lt"/>
                      </a:endParaRPr>
                    </a:p>
                  </a:txBody>
                  <a:tcPr marL="91097" marR="91097" marT="45711" marB="4571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1" strike="noStrike" spc="-1" dirty="0">
                          <a:solidFill>
                            <a:srgbClr val="000000"/>
                          </a:solidFill>
                          <a:latin typeface="+mj-lt"/>
                        </a:rPr>
                        <a:t>14</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6"/>
                  </a:ext>
                </a:extLst>
              </a:tr>
              <a:tr h="280856">
                <a:tc>
                  <a:txBody>
                    <a:bodyPr/>
                    <a:lstStyle/>
                    <a:p>
                      <a:pPr>
                        <a:lnSpc>
                          <a:spcPct val="100000"/>
                        </a:lnSpc>
                      </a:pPr>
                      <a:r>
                        <a:rPr lang="tr-TR" sz="1400" b="1" strike="noStrike" spc="-1" dirty="0">
                          <a:solidFill>
                            <a:srgbClr val="000000"/>
                          </a:solidFill>
                          <a:latin typeface="+mj-lt"/>
                        </a:rPr>
                        <a:t>Büro</a:t>
                      </a:r>
                      <a:r>
                        <a:rPr lang="tr-TR" sz="1400" b="1" strike="noStrike" spc="-1" baseline="0" dirty="0">
                          <a:solidFill>
                            <a:srgbClr val="000000"/>
                          </a:solidFill>
                          <a:latin typeface="+mj-lt"/>
                        </a:rPr>
                        <a:t> Görevlisi</a:t>
                      </a:r>
                      <a:endParaRPr lang="tr-TR" sz="1400" b="0" strike="noStrike" spc="-1" dirty="0">
                        <a:latin typeface="+mj-lt"/>
                      </a:endParaRPr>
                    </a:p>
                  </a:txBody>
                  <a:tcPr marL="91097" marR="91097" marT="45711" marB="45711">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1" strike="noStrike" spc="-1" dirty="0">
                          <a:solidFill>
                            <a:srgbClr val="000000"/>
                          </a:solidFill>
                          <a:latin typeface="+mj-lt"/>
                        </a:rPr>
                        <a:t>24</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7"/>
                  </a:ext>
                </a:extLst>
              </a:tr>
              <a:tr h="240428">
                <a:tc>
                  <a:txBody>
                    <a:bodyPr/>
                    <a:lstStyle/>
                    <a:p>
                      <a:pPr>
                        <a:lnSpc>
                          <a:spcPct val="100000"/>
                        </a:lnSpc>
                      </a:pPr>
                      <a:r>
                        <a:rPr lang="tr-TR" sz="1400" b="1" strike="noStrike" spc="-1" dirty="0">
                          <a:latin typeface="+mj-lt"/>
                        </a:rPr>
                        <a:t>Hizmetli</a:t>
                      </a: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1" strike="noStrike" spc="-1" dirty="0">
                          <a:latin typeface="+mj-lt"/>
                        </a:rPr>
                        <a:t>2</a:t>
                      </a:r>
                    </a:p>
                  </a:txBody>
                  <a:tcPr marL="91097" marR="91097" marT="45711" marB="4571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374736775"/>
                  </a:ext>
                </a:extLst>
              </a:tr>
              <a:tr h="283874">
                <a:tc>
                  <a:txBody>
                    <a:bodyPr/>
                    <a:lstStyle/>
                    <a:p>
                      <a:pPr>
                        <a:lnSpc>
                          <a:spcPct val="100000"/>
                        </a:lnSpc>
                      </a:pPr>
                      <a:r>
                        <a:rPr lang="tr-TR" sz="1400" b="1" strike="noStrike" spc="-1" dirty="0">
                          <a:solidFill>
                            <a:srgbClr val="E46C0A"/>
                          </a:solidFill>
                          <a:latin typeface="+mj-lt"/>
                        </a:rPr>
                        <a:t>ARA TOPLAM</a:t>
                      </a:r>
                      <a:endParaRPr lang="tr-TR" sz="1400" b="0" strike="noStrike" spc="-1" dirty="0">
                        <a:latin typeface="+mj-lt"/>
                      </a:endParaRPr>
                    </a:p>
                  </a:txBody>
                  <a:tcPr marL="91097" marR="91097" marT="45711" marB="4571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1400" b="1" strike="noStrike" spc="-1" dirty="0">
                          <a:solidFill>
                            <a:srgbClr val="E46C0A"/>
                          </a:solidFill>
                          <a:latin typeface="+mj-lt"/>
                        </a:rPr>
                        <a:t>51</a:t>
                      </a:r>
                      <a:endParaRPr lang="tr-TR" sz="1400" b="0" strike="noStrike" spc="-1" dirty="0">
                        <a:latin typeface="+mj-lt"/>
                      </a:endParaRPr>
                    </a:p>
                  </a:txBody>
                  <a:tcPr marL="91097" marR="91097" marT="45711" marB="4571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8"/>
                  </a:ext>
                </a:extLst>
              </a:tr>
            </a:tbl>
          </a:graphicData>
        </a:graphic>
      </p:graphicFrame>
      <p:graphicFrame>
        <p:nvGraphicFramePr>
          <p:cNvPr id="13" name="Tablo 12">
            <a:extLst>
              <a:ext uri="{FF2B5EF4-FFF2-40B4-BE49-F238E27FC236}">
                <a16:creationId xmlns:a16="http://schemas.microsoft.com/office/drawing/2014/main" id="{3777C6B8-59B8-44C1-A35A-11A7EBA99636}"/>
              </a:ext>
            </a:extLst>
          </p:cNvPr>
          <p:cNvGraphicFramePr>
            <a:graphicFrameLocks noGrp="1"/>
          </p:cNvGraphicFramePr>
          <p:nvPr>
            <p:extLst>
              <p:ext uri="{D42A27DB-BD31-4B8C-83A1-F6EECF244321}">
                <p14:modId xmlns:p14="http://schemas.microsoft.com/office/powerpoint/2010/main" val="2495126993"/>
              </p:ext>
            </p:extLst>
          </p:nvPr>
        </p:nvGraphicFramePr>
        <p:xfrm>
          <a:off x="656127" y="1732414"/>
          <a:ext cx="3646486" cy="2238061"/>
        </p:xfrm>
        <a:graphic>
          <a:graphicData uri="http://schemas.openxmlformats.org/drawingml/2006/table">
            <a:tbl>
              <a:tblPr/>
              <a:tblGrid>
                <a:gridCol w="2888353">
                  <a:extLst>
                    <a:ext uri="{9D8B030D-6E8A-4147-A177-3AD203B41FA5}">
                      <a16:colId xmlns:a16="http://schemas.microsoft.com/office/drawing/2014/main" val="1377776750"/>
                    </a:ext>
                  </a:extLst>
                </a:gridCol>
                <a:gridCol w="758133">
                  <a:extLst>
                    <a:ext uri="{9D8B030D-6E8A-4147-A177-3AD203B41FA5}">
                      <a16:colId xmlns:a16="http://schemas.microsoft.com/office/drawing/2014/main" val="2124451191"/>
                    </a:ext>
                  </a:extLst>
                </a:gridCol>
              </a:tblGrid>
              <a:tr h="313634">
                <a:tc>
                  <a:txBody>
                    <a:bodyPr/>
                    <a:lstStyle/>
                    <a:p>
                      <a:pPr>
                        <a:lnSpc>
                          <a:spcPct val="107000"/>
                        </a:lnSpc>
                        <a:spcAft>
                          <a:spcPts val="800"/>
                        </a:spcAft>
                      </a:pPr>
                      <a:r>
                        <a:rPr lang="tr-TR" sz="1400" b="1" kern="1200">
                          <a:solidFill>
                            <a:srgbClr val="FFFFFF"/>
                          </a:solidFill>
                          <a:effectLst/>
                          <a:latin typeface="Calibri Light" panose="020F0302020204030204" pitchFamily="34" charset="0"/>
                          <a:ea typeface="Times New Roman" panose="02020603050405020304" pitchFamily="18" charset="0"/>
                          <a:cs typeface="Times New Roman" panose="02020603050405020304" pitchFamily="18" charset="0"/>
                        </a:rPr>
                        <a:t>Yönetici Sınıfı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tc>
                  <a:txBody>
                    <a:bodyPr/>
                    <a:lstStyle/>
                    <a:p>
                      <a:pPr>
                        <a:lnSpc>
                          <a:spcPct val="107000"/>
                        </a:lnSpc>
                      </a:pPr>
                      <a:endParaRPr lang="tr-TR" sz="1100">
                        <a:effectLst/>
                        <a:latin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4209344052"/>
                  </a:ext>
                </a:extLst>
              </a:tr>
              <a:tr h="313634">
                <a:tc>
                  <a:txBody>
                    <a:bodyPr/>
                    <a:lstStyle/>
                    <a:p>
                      <a:pPr>
                        <a:lnSpc>
                          <a:spcPct val="107000"/>
                        </a:lnSpc>
                        <a:spcAft>
                          <a:spcPts val="800"/>
                        </a:spcAft>
                      </a:pPr>
                      <a:r>
                        <a:rPr lang="tr-TR" sz="1400" b="1"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İl Müdürü</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7"/>
                    </a:solidFill>
                  </a:tcPr>
                </a:tc>
                <a:tc>
                  <a:txBody>
                    <a:bodyPr/>
                    <a:lstStyle/>
                    <a:p>
                      <a:pPr algn="ctr">
                        <a:lnSpc>
                          <a:spcPct val="107000"/>
                        </a:lnSpc>
                        <a:spcAft>
                          <a:spcPts val="800"/>
                        </a:spcAft>
                      </a:pPr>
                      <a:r>
                        <a:rPr lang="tr-TR" sz="1400" b="1"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3429853890"/>
                  </a:ext>
                </a:extLst>
              </a:tr>
              <a:tr h="313634">
                <a:tc>
                  <a:txBody>
                    <a:bodyPr/>
                    <a:lstStyle/>
                    <a:p>
                      <a:pPr>
                        <a:lnSpc>
                          <a:spcPct val="107000"/>
                        </a:lnSpc>
                        <a:spcAft>
                          <a:spcPts val="800"/>
                        </a:spcAft>
                      </a:pPr>
                      <a:r>
                        <a:rPr lang="tr-TR" sz="1400" b="1" kern="120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İl Müdür Yardımcısı</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tc>
                  <a:txBody>
                    <a:bodyPr/>
                    <a:lstStyle/>
                    <a:p>
                      <a:pPr algn="ctr">
                        <a:lnSpc>
                          <a:spcPct val="107000"/>
                        </a:lnSpc>
                        <a:spcAft>
                          <a:spcPts val="800"/>
                        </a:spcAft>
                      </a:pPr>
                      <a:r>
                        <a:rPr lang="tr-TR" sz="1400" b="1" kern="1200" dirty="0">
                          <a:solidFill>
                            <a:srgbClr val="000000"/>
                          </a:solidFill>
                          <a:effectLst/>
                          <a:latin typeface="Calibri Light" panose="020F0302020204030204" pitchFamily="34" charset="0"/>
                          <a:ea typeface="Times New Roman" panose="02020603050405020304" pitchFamily="18" charset="0"/>
                          <a:cs typeface="Times New Roman" panose="02020603050405020304" pitchFamily="18" charset="0"/>
                        </a:rPr>
                        <a:t>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623809768"/>
                  </a:ext>
                </a:extLst>
              </a:tr>
              <a:tr h="313634">
                <a:tc>
                  <a:txBody>
                    <a:bodyPr/>
                    <a:lstStyle/>
                    <a:p>
                      <a:pPr>
                        <a:lnSpc>
                          <a:spcPct val="107000"/>
                        </a:lnSpc>
                        <a:spcAft>
                          <a:spcPts val="800"/>
                        </a:spcAft>
                      </a:pPr>
                      <a:r>
                        <a:rPr lang="tr-TR"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Milli Emlak Müdürü</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tc>
                  <a:txBody>
                    <a:bodyPr/>
                    <a:lstStyle/>
                    <a:p>
                      <a:pPr algn="ctr">
                        <a:lnSpc>
                          <a:spcPct val="107000"/>
                        </a:lnSpc>
                        <a:spcAft>
                          <a:spcPts val="800"/>
                        </a:spcAft>
                      </a:pPr>
                      <a:r>
                        <a:rPr lang="tr-TR" sz="14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1</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3252162042"/>
                  </a:ext>
                </a:extLst>
              </a:tr>
              <a:tr h="313634">
                <a:tc>
                  <a:txBody>
                    <a:bodyPr/>
                    <a:lstStyle/>
                    <a:p>
                      <a:pPr>
                        <a:lnSpc>
                          <a:spcPct val="107000"/>
                        </a:lnSpc>
                        <a:spcAft>
                          <a:spcPts val="800"/>
                        </a:spcAft>
                      </a:pPr>
                      <a:r>
                        <a:rPr lang="tr-TR"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Şube Müdürü</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7"/>
                    </a:solidFill>
                  </a:tcPr>
                </a:tc>
                <a:tc>
                  <a:txBody>
                    <a:bodyPr/>
                    <a:lstStyle/>
                    <a:p>
                      <a:pPr algn="ctr">
                        <a:lnSpc>
                          <a:spcPct val="107000"/>
                        </a:lnSpc>
                        <a:spcAft>
                          <a:spcPts val="800"/>
                        </a:spcAft>
                      </a:pPr>
                      <a:r>
                        <a:rPr lang="tr-TR" sz="14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6</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789960412"/>
                  </a:ext>
                </a:extLst>
              </a:tr>
              <a:tr h="313634">
                <a:tc>
                  <a:txBody>
                    <a:bodyPr/>
                    <a:lstStyle/>
                    <a:p>
                      <a:pPr marL="0" algn="l" defTabSz="959937" rtl="0" eaLnBrk="1" latinLnBrk="0" hangingPunct="1">
                        <a:lnSpc>
                          <a:spcPct val="107000"/>
                        </a:lnSpc>
                        <a:spcAft>
                          <a:spcPts val="800"/>
                        </a:spcAft>
                      </a:pPr>
                      <a:r>
                        <a:rPr lang="tr-TR" sz="1400" b="1" kern="1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Milli Emlak Müdür Yardımcısı</a:t>
                      </a:r>
                      <a:endParaRPr lang="tr-TR" sz="1400" b="1" kern="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tc>
                  <a:txBody>
                    <a:bodyPr/>
                    <a:lstStyle/>
                    <a:p>
                      <a:pPr marL="0" algn="ctr" defTabSz="959937" rtl="0" eaLnBrk="1" latinLnBrk="0" hangingPunct="1">
                        <a:lnSpc>
                          <a:spcPct val="107000"/>
                        </a:lnSpc>
                        <a:spcAft>
                          <a:spcPts val="800"/>
                        </a:spcAft>
                      </a:pPr>
                      <a:r>
                        <a:rPr lang="tr-TR" sz="1400" b="1" kern="1200" dirty="0">
                          <a:solidFill>
                            <a:srgbClr val="000000"/>
                          </a:solidFill>
                          <a:effectLst/>
                          <a:latin typeface="Calibri Light" panose="020F0302020204030204" pitchFamily="34" charset="0"/>
                          <a:ea typeface="Calibri" panose="020F0502020204030204" pitchFamily="34" charset="0"/>
                          <a:cs typeface="Times New Roman" panose="02020603050405020304" pitchFamily="18" charset="0"/>
                        </a:rPr>
                        <a:t>1</a:t>
                      </a: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2379666202"/>
                  </a:ext>
                </a:extLst>
              </a:tr>
              <a:tr h="313634">
                <a:tc>
                  <a:txBody>
                    <a:bodyPr/>
                    <a:lstStyle/>
                    <a:p>
                      <a:pPr>
                        <a:lnSpc>
                          <a:spcPct val="107000"/>
                        </a:lnSpc>
                        <a:spcAft>
                          <a:spcPts val="800"/>
                        </a:spcAft>
                      </a:pPr>
                      <a:r>
                        <a:rPr lang="tr-TR" sz="1400" b="1" kern="1200" dirty="0">
                          <a:solidFill>
                            <a:srgbClr val="E46C0A"/>
                          </a:solidFill>
                          <a:effectLst/>
                          <a:latin typeface="Calibri Light" panose="020F0302020204030204" pitchFamily="34" charset="0"/>
                          <a:ea typeface="Times New Roman" panose="02020603050405020304" pitchFamily="18" charset="0"/>
                          <a:cs typeface="Times New Roman" panose="02020603050405020304" pitchFamily="18" charset="0"/>
                        </a:rPr>
                        <a:t>ARA TOPLAM</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tc>
                  <a:txBody>
                    <a:bodyPr/>
                    <a:lstStyle/>
                    <a:p>
                      <a:pPr algn="ctr">
                        <a:lnSpc>
                          <a:spcPct val="107000"/>
                        </a:lnSpc>
                        <a:spcAft>
                          <a:spcPts val="800"/>
                        </a:spcAft>
                      </a:pPr>
                      <a:r>
                        <a:rPr lang="tr-TR" sz="1400" b="1" kern="1200" dirty="0">
                          <a:solidFill>
                            <a:srgbClr val="E46C0A"/>
                          </a:solidFill>
                          <a:effectLst/>
                          <a:latin typeface="Calibri Light" panose="020F0302020204030204" pitchFamily="34" charset="0"/>
                          <a:ea typeface="Times New Roman" panose="02020603050405020304" pitchFamily="18" charset="0"/>
                          <a:cs typeface="Times New Roman" panose="02020603050405020304" pitchFamily="18" charset="0"/>
                        </a:rPr>
                        <a:t>10</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90805" marR="90805">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723196030"/>
                  </a:ext>
                </a:extLst>
              </a:tr>
            </a:tbl>
          </a:graphicData>
        </a:graphic>
      </p:graphicFrame>
      <p:sp>
        <p:nvSpPr>
          <p:cNvPr id="14" name="Rectangle 2">
            <a:extLst>
              <a:ext uri="{FF2B5EF4-FFF2-40B4-BE49-F238E27FC236}">
                <a16:creationId xmlns:a16="http://schemas.microsoft.com/office/drawing/2014/main" id="{372E9827-CC97-46F5-9689-3F7A0679125C}"/>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PERSONEL ÖZET BİLGİSİ</a:t>
            </a:r>
          </a:p>
        </p:txBody>
      </p:sp>
    </p:spTree>
    <p:extLst>
      <p:ext uri="{BB962C8B-B14F-4D97-AF65-F5344CB8AC3E}">
        <p14:creationId xmlns:p14="http://schemas.microsoft.com/office/powerpoint/2010/main" val="1149207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Dikdörtgen 10">
            <a:extLst>
              <a:ext uri="{FF2B5EF4-FFF2-40B4-BE49-F238E27FC236}">
                <a16:creationId xmlns:a16="http://schemas.microsoft.com/office/drawing/2014/main" id="{93F6B879-3552-4F86-A8BF-7F839326373C}"/>
              </a:ext>
            </a:extLst>
          </p:cNvPr>
          <p:cNvSpPr/>
          <p:nvPr/>
        </p:nvSpPr>
        <p:spPr>
          <a:xfrm>
            <a:off x="201636" y="1697482"/>
            <a:ext cx="10291717" cy="1347100"/>
          </a:xfrm>
          <a:prstGeom prst="rect">
            <a:avLst/>
          </a:prstGeom>
        </p:spPr>
        <p:txBody>
          <a:bodyPr wrap="square">
            <a:spAutoFit/>
          </a:bodyPr>
          <a:lstStyle/>
          <a:p>
            <a:pPr algn="just" defTabSz="914400">
              <a:spcBef>
                <a:spcPct val="20000"/>
              </a:spcBef>
              <a:buClr>
                <a:srgbClr val="8D89A4"/>
              </a:buClr>
              <a:buSzPct val="95000"/>
              <a:defRPr/>
            </a:pPr>
            <a:r>
              <a:rPr lang="tr-TR" altLang="tr-TR" sz="1300" b="1" kern="0" dirty="0">
                <a:latin typeface="Times New Roman" panose="02020603050405020304" pitchFamily="18" charset="0"/>
                <a:cs typeface="Times New Roman" panose="02020603050405020304" pitchFamily="18" charset="0"/>
              </a:rPr>
              <a:t>İMAR BARIŞI KAPSAMINDA YAPILAN ÇALIŞMALAR;</a:t>
            </a:r>
          </a:p>
          <a:p>
            <a:pPr marL="285750" indent="-285750" algn="just" defTabSz="914400">
              <a:lnSpc>
                <a:spcPct val="125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3194 sayılı İmar Kanununa eklenen geçici 16. madde kapsamında “Yapı Kayıt Belgesi” verilmesine ilişkin Usul ve Esaslar 06 Haziran 2018 tarih 30443 sayılı Resmi </a:t>
            </a:r>
            <a:r>
              <a:rPr lang="tr-TR" sz="1300" b="1" dirty="0" err="1">
                <a:latin typeface="Times New Roman" panose="02020603050405020304" pitchFamily="18" charset="0"/>
                <a:cs typeface="Times New Roman" panose="02020603050405020304" pitchFamily="18" charset="0"/>
              </a:rPr>
              <a:t>Gazete’de</a:t>
            </a:r>
            <a:r>
              <a:rPr lang="tr-TR" sz="1300" b="1" dirty="0">
                <a:latin typeface="Times New Roman" panose="02020603050405020304" pitchFamily="18" charset="0"/>
                <a:cs typeface="Times New Roman" panose="02020603050405020304" pitchFamily="18" charset="0"/>
              </a:rPr>
              <a:t> yayımlanarak yürürlüğe girmiştir. 31/12/2017 tarihinden önce mevzuata aykırı olarak yapılmış yapıların kayıt altına alınmasını sağlayan düzenlemede başvuru süresi 30 Haziran 2019 tarihidir. </a:t>
            </a:r>
          </a:p>
          <a:p>
            <a:pPr marL="285750" indent="-285750" algn="just" defTabSz="914400">
              <a:lnSpc>
                <a:spcPct val="125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31 Aralık 2020 tarihi itibariyle, İlimiz genelinde oluşturulan belge sayısı ve ödeme tutarı aşağıda belirtilmiştir.</a:t>
            </a:r>
          </a:p>
        </p:txBody>
      </p:sp>
      <p:pic>
        <p:nvPicPr>
          <p:cNvPr id="12" name="Resim 6">
            <a:extLst>
              <a:ext uri="{FF2B5EF4-FFF2-40B4-BE49-F238E27FC236}">
                <a16:creationId xmlns:a16="http://schemas.microsoft.com/office/drawing/2014/main" id="{58AB2D12-2FDD-48D4-972F-B769B3A03C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636" y="3044594"/>
            <a:ext cx="10291716" cy="13954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 name="Resim 5">
            <a:extLst>
              <a:ext uri="{FF2B5EF4-FFF2-40B4-BE49-F238E27FC236}">
                <a16:creationId xmlns:a16="http://schemas.microsoft.com/office/drawing/2014/main" id="{0B5E7A8E-E5DD-428B-B820-77D3D16896F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82610" y="4510249"/>
            <a:ext cx="4704089" cy="245482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732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Metin kutusu 10">
            <a:extLst>
              <a:ext uri="{FF2B5EF4-FFF2-40B4-BE49-F238E27FC236}">
                <a16:creationId xmlns:a16="http://schemas.microsoft.com/office/drawing/2014/main" id="{6967B935-BB7F-4C1F-86E7-372C1B139873}"/>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TVK KAPSAMINDA ARTVİN İLİ SINIRLARI İÇERİSİNDE YER ALAN TABİAT VARKLIKLARI</a:t>
            </a:r>
          </a:p>
        </p:txBody>
      </p:sp>
      <p:sp>
        <p:nvSpPr>
          <p:cNvPr id="12" name="Dikdörtgen 11">
            <a:extLst>
              <a:ext uri="{FF2B5EF4-FFF2-40B4-BE49-F238E27FC236}">
                <a16:creationId xmlns:a16="http://schemas.microsoft.com/office/drawing/2014/main" id="{F5F0BC7B-820E-4E68-8D5F-9210D027BEAD}"/>
              </a:ext>
            </a:extLst>
          </p:cNvPr>
          <p:cNvSpPr/>
          <p:nvPr/>
        </p:nvSpPr>
        <p:spPr>
          <a:xfrm>
            <a:off x="201635" y="2139754"/>
            <a:ext cx="5865057" cy="4597605"/>
          </a:xfrm>
          <a:prstGeom prst="rect">
            <a:avLst/>
          </a:prstGeom>
        </p:spPr>
        <p:txBody>
          <a:bodyPr wrap="square">
            <a:spAutoFit/>
          </a:bodyPr>
          <a:lstStyle/>
          <a:p>
            <a:pPr defTabSz="914400">
              <a:lnSpc>
                <a:spcPct val="7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Artvin Ardanuç Cehennem Deresi Kanyonu</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Sit durumu:</a:t>
            </a:r>
            <a:r>
              <a:rPr lang="tr-TR" sz="1300" b="1" dirty="0">
                <a:solidFill>
                  <a:prstClr val="black"/>
                </a:solidFill>
                <a:latin typeface="Times New Roman" panose="02020603050405020304" pitchFamily="18" charset="0"/>
                <a:cs typeface="Times New Roman" panose="02020603050405020304" pitchFamily="18" charset="0"/>
              </a:rPr>
              <a:t> Nitelikli Doğal Koruma Alanı</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Karar Tarihi: </a:t>
            </a:r>
            <a:r>
              <a:rPr lang="tr-TR" sz="1300" b="1" dirty="0">
                <a:solidFill>
                  <a:prstClr val="black"/>
                </a:solidFill>
                <a:latin typeface="Times New Roman" panose="02020603050405020304" pitchFamily="18" charset="0"/>
                <a:cs typeface="Times New Roman" panose="02020603050405020304" pitchFamily="18" charset="0"/>
              </a:rPr>
              <a:t>27/04/2018 tarih 76050 sayılı Makam Olur’u.</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Yüzölçümü:</a:t>
            </a:r>
            <a:r>
              <a:rPr lang="tr-TR" sz="1300" b="1" dirty="0">
                <a:solidFill>
                  <a:prstClr val="black"/>
                </a:solidFill>
                <a:latin typeface="Times New Roman" panose="02020603050405020304" pitchFamily="18" charset="0"/>
                <a:cs typeface="Times New Roman" panose="02020603050405020304" pitchFamily="18" charset="0"/>
              </a:rPr>
              <a:t> Yaklaşık 1,68 km² . </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Niteliği:</a:t>
            </a:r>
            <a:r>
              <a:rPr lang="tr-TR" sz="1300" b="1" dirty="0">
                <a:solidFill>
                  <a:prstClr val="black"/>
                </a:solidFill>
                <a:latin typeface="Times New Roman" panose="02020603050405020304" pitchFamily="18" charset="0"/>
                <a:cs typeface="Times New Roman" panose="02020603050405020304" pitchFamily="18" charset="0"/>
              </a:rPr>
              <a:t> İçerisinde özel mülkiyete konu parsel bulunmamaktadır.  Doğal yollardan oluşmuş kanyon ve kaya yapıları içermesinden ötürü koruma alanı olarak belirlenmiştir.</a:t>
            </a:r>
          </a:p>
          <a:p>
            <a:pPr algn="just" defTabSz="914400">
              <a:lnSpc>
                <a:spcPct val="150000"/>
              </a:lnSpc>
              <a:spcBef>
                <a:spcPct val="20000"/>
              </a:spcBef>
              <a:buClr>
                <a:srgbClr val="8D89A4"/>
              </a:buClr>
              <a:buSzPct val="95000"/>
              <a:defRPr/>
            </a:pPr>
            <a:r>
              <a:rPr lang="tr-TR" sz="1300" b="1" u="sng" dirty="0">
                <a:solidFill>
                  <a:prstClr val="black"/>
                </a:solidFill>
                <a:latin typeface="Times New Roman" panose="02020603050405020304" pitchFamily="18" charset="0"/>
                <a:cs typeface="Times New Roman" panose="02020603050405020304" pitchFamily="18" charset="0"/>
              </a:rPr>
              <a:t>Özellikleri:</a:t>
            </a:r>
            <a:r>
              <a:rPr lang="tr-TR" sz="1300" b="1" dirty="0">
                <a:solidFill>
                  <a:prstClr val="black"/>
                </a:solidFill>
                <a:latin typeface="Times New Roman" panose="02020603050405020304" pitchFamily="18" charset="0"/>
                <a:cs typeface="Times New Roman" panose="02020603050405020304" pitchFamily="18" charset="0"/>
              </a:rPr>
              <a:t> Cehennem Deresi Kanyonu, Artvin’in Ardanuç ilçesine bağlıdır. İlçe merkezine uzaklığı 7 km olup, Artvin- Ardanuç karayolunun 25. km’sindedir. Cehennem Deresi tipik bir kanyon vadidir. 500 m. uzunluğunda, 70 m. genişliğinde ve 6 m. derinliğindedir. Amerika’nın Arizona eyaletine bağlı bulunan Grand Canyon’dan (Büyük Kanyon) sonra dünyanın en büyük ikinci kanyonudur. Akarsuların volkanik kayaları oymasıyla oluşan, duvarları 100-150 m yükseklikteki kanyon, kıvrım kıvrım, ıssız ve haşmetli bir şekilde devam etmektedir.</a:t>
            </a:r>
          </a:p>
        </p:txBody>
      </p:sp>
      <p:pic>
        <p:nvPicPr>
          <p:cNvPr id="13" name="Picture 7" descr="\\P08DINCERYOLACA\database_1\010_kultur_ve_tabiat_varliklari\20092013_trabzon kültür tabiat varlıklarına\ardanuç_cehennem deresi_adakale\DSC_0215.JPG">
            <a:extLst>
              <a:ext uri="{FF2B5EF4-FFF2-40B4-BE49-F238E27FC236}">
                <a16:creationId xmlns:a16="http://schemas.microsoft.com/office/drawing/2014/main" id="{88CDBEBA-2C88-44A0-86EA-AAE35DA0EB83}"/>
              </a:ext>
            </a:extLst>
          </p:cNvPr>
          <p:cNvPicPr>
            <a:picLocks noChangeAspect="1" noChangeArrowheads="1"/>
          </p:cNvPicPr>
          <p:nvPr/>
        </p:nvPicPr>
        <p:blipFill>
          <a:blip r:embed="rId4"/>
          <a:srcRect/>
          <a:stretch>
            <a:fillRect/>
          </a:stretch>
        </p:blipFill>
        <p:spPr bwMode="auto">
          <a:xfrm>
            <a:off x="6961258" y="2139754"/>
            <a:ext cx="3482792" cy="4724149"/>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3512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Metin kutusu 10">
            <a:extLst>
              <a:ext uri="{FF2B5EF4-FFF2-40B4-BE49-F238E27FC236}">
                <a16:creationId xmlns:a16="http://schemas.microsoft.com/office/drawing/2014/main" id="{6967B935-BB7F-4C1F-86E7-372C1B139873}"/>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TVK KAPSAMINDA ARTVİN İLİ SINIRLARI İÇERİSİNDE YER ALAN TABİAT VARKLIKLARI</a:t>
            </a:r>
          </a:p>
        </p:txBody>
      </p:sp>
      <p:sp>
        <p:nvSpPr>
          <p:cNvPr id="14" name="Dikdörtgen 13">
            <a:extLst>
              <a:ext uri="{FF2B5EF4-FFF2-40B4-BE49-F238E27FC236}">
                <a16:creationId xmlns:a16="http://schemas.microsoft.com/office/drawing/2014/main" id="{782F3806-5C86-485B-A077-5C83BC8C9C20}"/>
              </a:ext>
            </a:extLst>
          </p:cNvPr>
          <p:cNvSpPr/>
          <p:nvPr/>
        </p:nvSpPr>
        <p:spPr>
          <a:xfrm>
            <a:off x="201635" y="2136676"/>
            <a:ext cx="4537075" cy="3733330"/>
          </a:xfrm>
          <a:prstGeom prst="rect">
            <a:avLst/>
          </a:prstGeom>
        </p:spPr>
        <p:txBody>
          <a:bodyPr>
            <a:spAutoFit/>
          </a:bodyPr>
          <a:lstStyle/>
          <a:p>
            <a:pPr defTabSz="914400">
              <a:lnSpc>
                <a:spcPct val="7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Artvin Yusufeli Altıparmak Köyü</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Sit durumu: </a:t>
            </a:r>
            <a:r>
              <a:rPr lang="tr-TR" sz="1400" b="1" dirty="0">
                <a:latin typeface="Times New Roman" panose="02020603050405020304" pitchFamily="18" charset="0"/>
                <a:cs typeface="Times New Roman" panose="02020603050405020304" pitchFamily="18" charset="0"/>
              </a:rPr>
              <a:t>Nitelikli Doğal Koruma Alanı ile Sürdürülebilir Koruma ve Kontrollü Kul. Alanı </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Karar Tarihi: </a:t>
            </a:r>
            <a:r>
              <a:rPr lang="tr-TR" sz="1400" b="1" dirty="0">
                <a:latin typeface="Times New Roman" panose="02020603050405020304" pitchFamily="18" charset="0"/>
                <a:cs typeface="Times New Roman" panose="02020603050405020304" pitchFamily="18" charset="0"/>
              </a:rPr>
              <a:t>06.02.2013 tarih 1287 sayı(1. Kısım).</a:t>
            </a:r>
          </a:p>
          <a:p>
            <a:pPr algn="just" defTabSz="914400">
              <a:lnSpc>
                <a:spcPct val="150000"/>
              </a:lnSpc>
              <a:spcBef>
                <a:spcPct val="20000"/>
              </a:spcBef>
              <a:buClr>
                <a:srgbClr val="8D89A4"/>
              </a:buClr>
              <a:buSzPct val="95000"/>
              <a:defRPr/>
            </a:pPr>
            <a:r>
              <a:rPr lang="tr-TR" sz="1400" b="1" dirty="0">
                <a:latin typeface="Times New Roman" panose="02020603050405020304" pitchFamily="18" charset="0"/>
                <a:cs typeface="Times New Roman" panose="02020603050405020304" pitchFamily="18" charset="0"/>
              </a:rPr>
              <a:t>	      30.04.2014 tarih (2. Kısım)</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Yüzölçümü:</a:t>
            </a:r>
            <a:r>
              <a:rPr lang="tr-TR" sz="1400" b="1" dirty="0">
                <a:latin typeface="Times New Roman" panose="02020603050405020304" pitchFamily="18" charset="0"/>
                <a:cs typeface="Times New Roman" panose="02020603050405020304" pitchFamily="18" charset="0"/>
              </a:rPr>
              <a:t> 119 km² </a:t>
            </a:r>
            <a:r>
              <a:rPr lang="tr-TR" sz="1400" b="1" dirty="0" err="1">
                <a:latin typeface="Times New Roman" panose="02020603050405020304" pitchFamily="18" charset="0"/>
                <a:cs typeface="Times New Roman" panose="02020603050405020304" pitchFamily="18" charset="0"/>
              </a:rPr>
              <a:t>Nit</a:t>
            </a:r>
            <a:r>
              <a:rPr lang="tr-TR" sz="1400" b="1" dirty="0">
                <a:latin typeface="Times New Roman" panose="02020603050405020304" pitchFamily="18" charset="0"/>
                <a:cs typeface="Times New Roman" panose="02020603050405020304" pitchFamily="18" charset="0"/>
              </a:rPr>
              <a:t>. Doğal Kor. Alanı,          </a:t>
            </a:r>
          </a:p>
          <a:p>
            <a:pPr algn="just" defTabSz="914400">
              <a:lnSpc>
                <a:spcPct val="150000"/>
              </a:lnSpc>
              <a:spcBef>
                <a:spcPct val="20000"/>
              </a:spcBef>
              <a:buClr>
                <a:srgbClr val="8D89A4"/>
              </a:buClr>
              <a:buSzPct val="95000"/>
              <a:defRPr/>
            </a:pPr>
            <a:r>
              <a:rPr lang="tr-TR" sz="1400" b="1" dirty="0">
                <a:latin typeface="Times New Roman" panose="02020603050405020304" pitchFamily="18" charset="0"/>
                <a:cs typeface="Times New Roman" panose="02020603050405020304" pitchFamily="18" charset="0"/>
              </a:rPr>
              <a:t>3 km² Sürdürülebilir Kor. ve Kont. Kul. Alanı </a:t>
            </a:r>
          </a:p>
          <a:p>
            <a:pPr algn="just" defTabSz="914400">
              <a:lnSpc>
                <a:spcPct val="150000"/>
              </a:lnSpc>
              <a:spcBef>
                <a:spcPct val="20000"/>
              </a:spcBef>
              <a:buClr>
                <a:srgbClr val="8D89A4"/>
              </a:buClr>
              <a:buSzPct val="95000"/>
              <a:defRPr/>
            </a:pPr>
            <a:r>
              <a:rPr lang="tr-TR" sz="1400" b="1" dirty="0">
                <a:latin typeface="Times New Roman" panose="02020603050405020304" pitchFamily="18" charset="0"/>
                <a:cs typeface="Times New Roman" panose="02020603050405020304" pitchFamily="18" charset="0"/>
              </a:rPr>
              <a:t>Alanın 114 km² </a:t>
            </a:r>
            <a:r>
              <a:rPr lang="tr-TR" sz="1400" b="1" dirty="0" err="1">
                <a:latin typeface="Times New Roman" panose="02020603050405020304" pitchFamily="18" charset="0"/>
                <a:cs typeface="Times New Roman" panose="02020603050405020304" pitchFamily="18" charset="0"/>
              </a:rPr>
              <a:t>lik</a:t>
            </a:r>
            <a:r>
              <a:rPr lang="tr-TR" sz="1400" b="1" dirty="0">
                <a:latin typeface="Times New Roman" panose="02020603050405020304" pitchFamily="18" charset="0"/>
                <a:cs typeface="Times New Roman" panose="02020603050405020304" pitchFamily="18" charset="0"/>
              </a:rPr>
              <a:t> kısmı Orman mülkiyetinde olup, Nitelikli Doğal Koruma alanı, 5 km² </a:t>
            </a:r>
            <a:r>
              <a:rPr lang="tr-TR" sz="1400" b="1" dirty="0" err="1">
                <a:latin typeface="Times New Roman" panose="02020603050405020304" pitchFamily="18" charset="0"/>
                <a:cs typeface="Times New Roman" panose="02020603050405020304" pitchFamily="18" charset="0"/>
              </a:rPr>
              <a:t>lik</a:t>
            </a:r>
            <a:r>
              <a:rPr lang="tr-TR" sz="1400" b="1" dirty="0">
                <a:latin typeface="Times New Roman" panose="02020603050405020304" pitchFamily="18" charset="0"/>
                <a:cs typeface="Times New Roman" panose="02020603050405020304" pitchFamily="18" charset="0"/>
              </a:rPr>
              <a:t> kısmı ise özel mülkiyete konu olup, Sürdürülebilir Koruma ve kontrollü Kullanım Alanı olarak tescillenmiştir.</a:t>
            </a:r>
          </a:p>
        </p:txBody>
      </p:sp>
      <p:pic>
        <p:nvPicPr>
          <p:cNvPr id="15" name="Picture 2" descr="\\P08DINCERYOLACA\database_1\010_kultur_ve_tabiat_varliklari\20092013_trabzon kültür tabiat varlıklarına\yusufeli_barhal_altıparmak\DSC_0121.JPG">
            <a:extLst>
              <a:ext uri="{FF2B5EF4-FFF2-40B4-BE49-F238E27FC236}">
                <a16:creationId xmlns:a16="http://schemas.microsoft.com/office/drawing/2014/main" id="{E9A4EA3E-D0EB-47AD-9AD3-B56C805FB629}"/>
              </a:ext>
            </a:extLst>
          </p:cNvPr>
          <p:cNvPicPr>
            <a:picLocks noChangeAspect="1" noChangeArrowheads="1"/>
          </p:cNvPicPr>
          <p:nvPr/>
        </p:nvPicPr>
        <p:blipFill>
          <a:blip r:embed="rId4"/>
          <a:srcRect/>
          <a:stretch>
            <a:fillRect/>
          </a:stretch>
        </p:blipFill>
        <p:spPr bwMode="auto">
          <a:xfrm>
            <a:off x="7189766" y="2034447"/>
            <a:ext cx="3303587" cy="2316162"/>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6" name="Picture 3" descr="\\P08DINCERYOLACA\database_1\010_kultur_ve_tabiat_varliklari\20092013_trabzon kültür tabiat varlıklarına\yusufeli_barhal_altıparmak\DSC_0132.JPG">
            <a:extLst>
              <a:ext uri="{FF2B5EF4-FFF2-40B4-BE49-F238E27FC236}">
                <a16:creationId xmlns:a16="http://schemas.microsoft.com/office/drawing/2014/main" id="{14617F45-0240-4825-B9B0-F4C95B69FDB1}"/>
              </a:ext>
            </a:extLst>
          </p:cNvPr>
          <p:cNvPicPr>
            <a:picLocks noChangeAspect="1" noChangeArrowheads="1"/>
          </p:cNvPicPr>
          <p:nvPr/>
        </p:nvPicPr>
        <p:blipFill>
          <a:blip r:embed="rId5"/>
          <a:srcRect/>
          <a:stretch>
            <a:fillRect/>
          </a:stretch>
        </p:blipFill>
        <p:spPr bwMode="auto">
          <a:xfrm>
            <a:off x="7189766" y="4691451"/>
            <a:ext cx="3303587" cy="2244725"/>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7429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Metin kutusu 10">
            <a:extLst>
              <a:ext uri="{FF2B5EF4-FFF2-40B4-BE49-F238E27FC236}">
                <a16:creationId xmlns:a16="http://schemas.microsoft.com/office/drawing/2014/main" id="{6967B935-BB7F-4C1F-86E7-372C1B139873}"/>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TVK KAPSAMINDA ARTVİN İLİ SINIRLARI İÇERİSİNDE YER ALAN TABİAT VARKLIKLARI</a:t>
            </a:r>
          </a:p>
        </p:txBody>
      </p:sp>
      <p:sp>
        <p:nvSpPr>
          <p:cNvPr id="10" name="Dikdörtgen 9">
            <a:extLst>
              <a:ext uri="{FF2B5EF4-FFF2-40B4-BE49-F238E27FC236}">
                <a16:creationId xmlns:a16="http://schemas.microsoft.com/office/drawing/2014/main" id="{BBC9B6A1-2E06-44B2-9C72-7C78C2C8478D}"/>
              </a:ext>
            </a:extLst>
          </p:cNvPr>
          <p:cNvSpPr/>
          <p:nvPr/>
        </p:nvSpPr>
        <p:spPr>
          <a:xfrm>
            <a:off x="201635" y="2093588"/>
            <a:ext cx="6348634" cy="3737754"/>
          </a:xfrm>
          <a:prstGeom prst="rect">
            <a:avLst/>
          </a:prstGeom>
        </p:spPr>
        <p:txBody>
          <a:bodyPr wrap="square">
            <a:spAutoFit/>
          </a:bodyPr>
          <a:lstStyle/>
          <a:p>
            <a:pPr defTabSz="914400">
              <a:lnSpc>
                <a:spcPct val="7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Artvin Şavşat Meydancık Köyü</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Sit durumu: </a:t>
            </a:r>
            <a:r>
              <a:rPr lang="tr-TR" sz="1400" b="1" dirty="0">
                <a:solidFill>
                  <a:prstClr val="black"/>
                </a:solidFill>
                <a:latin typeface="Times New Roman" panose="02020603050405020304" pitchFamily="18" charset="0"/>
                <a:cs typeface="Times New Roman" panose="02020603050405020304" pitchFamily="18" charset="0"/>
              </a:rPr>
              <a:t>1. Etap Kesin Korunacak Hassas Alan</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Karar Tarihi: </a:t>
            </a:r>
            <a:r>
              <a:rPr lang="tr-TR" sz="1400" b="1" dirty="0">
                <a:solidFill>
                  <a:prstClr val="black"/>
                </a:solidFill>
                <a:latin typeface="Times New Roman" panose="02020603050405020304" pitchFamily="18" charset="0"/>
                <a:cs typeface="Times New Roman" panose="02020603050405020304" pitchFamily="18" charset="0"/>
              </a:rPr>
              <a:t>02/08/2023 tarih ve 32267 sayılı Resmi Gazete (Karar sayısı 7452)</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Sit durumu: </a:t>
            </a:r>
            <a:r>
              <a:rPr lang="tr-TR" sz="1400" b="1" dirty="0">
                <a:solidFill>
                  <a:prstClr val="black"/>
                </a:solidFill>
                <a:latin typeface="Times New Roman" panose="02020603050405020304" pitchFamily="18" charset="0"/>
                <a:cs typeface="Times New Roman" panose="02020603050405020304" pitchFamily="18" charset="0"/>
              </a:rPr>
              <a:t>2. Etap Kesin Korunacak Hassas Alan</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Karar Tarihi: </a:t>
            </a:r>
            <a:r>
              <a:rPr lang="tr-TR" sz="1400" b="1" dirty="0">
                <a:solidFill>
                  <a:prstClr val="black"/>
                </a:solidFill>
                <a:latin typeface="Times New Roman" panose="02020603050405020304" pitchFamily="18" charset="0"/>
                <a:cs typeface="Times New Roman" panose="02020603050405020304" pitchFamily="18" charset="0"/>
              </a:rPr>
              <a:t>02/08/2023 tarih ve 32267 sayılı Resmi Gazete (Karar sayısı 7453)</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Sit durumu: </a:t>
            </a:r>
            <a:r>
              <a:rPr lang="tr-TR" sz="1400" b="1" dirty="0">
                <a:solidFill>
                  <a:prstClr val="black"/>
                </a:solidFill>
                <a:latin typeface="Times New Roman" panose="02020603050405020304" pitchFamily="18" charset="0"/>
                <a:cs typeface="Times New Roman" panose="02020603050405020304" pitchFamily="18" charset="0"/>
              </a:rPr>
              <a:t>3. Etap Kesin Korunacak Hassas Alan</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Karar Tarihi: </a:t>
            </a:r>
            <a:r>
              <a:rPr lang="tr-TR" sz="1400" b="1" dirty="0">
                <a:solidFill>
                  <a:prstClr val="black"/>
                </a:solidFill>
                <a:latin typeface="Times New Roman" panose="02020603050405020304" pitchFamily="18" charset="0"/>
                <a:cs typeface="Times New Roman" panose="02020603050405020304" pitchFamily="18" charset="0"/>
              </a:rPr>
              <a:t>02/08/2023 tarih ve 32267 sayılı Resmi Gazete (Karar sayısı 7454)</a:t>
            </a:r>
          </a:p>
          <a:p>
            <a:pPr algn="just" defTabSz="914400">
              <a:lnSpc>
                <a:spcPct val="150000"/>
              </a:lnSpc>
              <a:spcBef>
                <a:spcPct val="20000"/>
              </a:spcBef>
              <a:buClr>
                <a:srgbClr val="8D89A4"/>
              </a:buClr>
              <a:buSzPct val="95000"/>
              <a:defRPr/>
            </a:pPr>
            <a:r>
              <a:rPr lang="tr-TR" sz="1400" b="1" u="sng" dirty="0">
                <a:solidFill>
                  <a:prstClr val="black"/>
                </a:solidFill>
                <a:latin typeface="Times New Roman" panose="02020603050405020304" pitchFamily="18" charset="0"/>
                <a:cs typeface="Times New Roman" panose="02020603050405020304" pitchFamily="18" charset="0"/>
              </a:rPr>
              <a:t>Yüzölçümü:</a:t>
            </a:r>
            <a:r>
              <a:rPr lang="tr-TR" sz="1400" b="1" dirty="0">
                <a:solidFill>
                  <a:prstClr val="black"/>
                </a:solidFill>
                <a:latin typeface="Times New Roman" panose="02020603050405020304" pitchFamily="18" charset="0"/>
                <a:cs typeface="Times New Roman" panose="02020603050405020304" pitchFamily="18" charset="0"/>
              </a:rPr>
              <a:t> Yaklaşık toplamda 72,3 km² alanda tescile konu olmayan Orman mülkiyetindeki parseller Nitelikli doğal Koruma alanı, Özel mülkiyete konu parseller ise Sürdürülebilir Koruma ve Kontrollü Kullanım Alanı niteliğindedir. Yusufeli Altıparmak Vadisi ile benzer özellikte bir alandır.</a:t>
            </a:r>
          </a:p>
        </p:txBody>
      </p:sp>
      <p:pic>
        <p:nvPicPr>
          <p:cNvPr id="12" name="Picture 2" descr="\\P08DINCERYOLACA\database_1\010_kultur_ve_tabiat_varliklari\20092013_trabzon kültür tabiat varlıklarına\şavşat_meydancık\134D5100\60.JPG">
            <a:extLst>
              <a:ext uri="{FF2B5EF4-FFF2-40B4-BE49-F238E27FC236}">
                <a16:creationId xmlns:a16="http://schemas.microsoft.com/office/drawing/2014/main" id="{7F2985EC-5F90-4DD6-8B46-1D43D3610689}"/>
              </a:ext>
            </a:extLst>
          </p:cNvPr>
          <p:cNvPicPr>
            <a:picLocks noChangeAspect="1" noChangeArrowheads="1"/>
          </p:cNvPicPr>
          <p:nvPr/>
        </p:nvPicPr>
        <p:blipFill>
          <a:blip r:embed="rId4"/>
          <a:srcRect/>
          <a:stretch>
            <a:fillRect/>
          </a:stretch>
        </p:blipFill>
        <p:spPr bwMode="auto">
          <a:xfrm>
            <a:off x="7188178" y="2056201"/>
            <a:ext cx="3305175" cy="2224087"/>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3" name="Picture 3" descr="\\P08DINCERYOLACA\database_1\010_kultur_ve_tabiat_varliklari\20092013_trabzon kültür tabiat varlıklarına\şavşat_meydancık\134D5100\36.JPG">
            <a:extLst>
              <a:ext uri="{FF2B5EF4-FFF2-40B4-BE49-F238E27FC236}">
                <a16:creationId xmlns:a16="http://schemas.microsoft.com/office/drawing/2014/main" id="{88F5EB22-D545-4655-8F0B-5D28AF25FD01}"/>
              </a:ext>
            </a:extLst>
          </p:cNvPr>
          <p:cNvPicPr>
            <a:picLocks noChangeAspect="1" noChangeArrowheads="1"/>
          </p:cNvPicPr>
          <p:nvPr/>
        </p:nvPicPr>
        <p:blipFill>
          <a:blip r:embed="rId5"/>
          <a:srcRect/>
          <a:stretch>
            <a:fillRect/>
          </a:stretch>
        </p:blipFill>
        <p:spPr bwMode="auto">
          <a:xfrm>
            <a:off x="7188174" y="4507297"/>
            <a:ext cx="3305175" cy="2297112"/>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851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1" name="Metin kutusu 10">
            <a:extLst>
              <a:ext uri="{FF2B5EF4-FFF2-40B4-BE49-F238E27FC236}">
                <a16:creationId xmlns:a16="http://schemas.microsoft.com/office/drawing/2014/main" id="{6967B935-BB7F-4C1F-86E7-372C1B139873}"/>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TVK KAPSAMINDA ARTVİN İLİ SINIRLARI İÇERİSİNDE YER ALAN TABİAT VARKLIKLARI</a:t>
            </a:r>
          </a:p>
        </p:txBody>
      </p:sp>
      <p:sp>
        <p:nvSpPr>
          <p:cNvPr id="10" name="Dikdörtgen 9">
            <a:extLst>
              <a:ext uri="{FF2B5EF4-FFF2-40B4-BE49-F238E27FC236}">
                <a16:creationId xmlns:a16="http://schemas.microsoft.com/office/drawing/2014/main" id="{516553BB-E42F-4902-93FD-497DF4F6FA14}"/>
              </a:ext>
            </a:extLst>
          </p:cNvPr>
          <p:cNvSpPr/>
          <p:nvPr/>
        </p:nvSpPr>
        <p:spPr>
          <a:xfrm>
            <a:off x="201635" y="2213363"/>
            <a:ext cx="5873850" cy="2272738"/>
          </a:xfrm>
          <a:prstGeom prst="rect">
            <a:avLst/>
          </a:prstGeom>
        </p:spPr>
        <p:txBody>
          <a:bodyPr wrap="square">
            <a:spAutoFit/>
          </a:bodyPr>
          <a:lstStyle/>
          <a:p>
            <a:pPr defTabSz="914400">
              <a:lnSpc>
                <a:spcPct val="7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Artvin Şavşat Karaağaç Köyü</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Sit durumu: </a:t>
            </a:r>
            <a:r>
              <a:rPr lang="tr-TR" sz="1400" b="1" dirty="0">
                <a:latin typeface="Times New Roman" panose="02020603050405020304" pitchFamily="18" charset="0"/>
                <a:cs typeface="Times New Roman" panose="02020603050405020304" pitchFamily="18" charset="0"/>
              </a:rPr>
              <a:t>Nitelikli Doğal Koruma Alanı</a:t>
            </a: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Karar Tarihi: </a:t>
            </a:r>
            <a:r>
              <a:rPr lang="tr-TR" sz="1400" b="1" dirty="0">
                <a:latin typeface="Times New Roman" panose="02020603050405020304" pitchFamily="18" charset="0"/>
                <a:cs typeface="Times New Roman" panose="02020603050405020304" pitchFamily="18" charset="0"/>
              </a:rPr>
              <a:t>25/07/2023 tarih ve 32259 sayılı Resmi Gazete </a:t>
            </a:r>
            <a:endParaRPr lang="tr-TR" sz="1400" b="1" u="sng" dirty="0">
              <a:latin typeface="Times New Roman" panose="02020603050405020304" pitchFamily="18" charset="0"/>
              <a:cs typeface="Times New Roman" panose="02020603050405020304" pitchFamily="18" charset="0"/>
            </a:endParaRPr>
          </a:p>
          <a:p>
            <a:pPr algn="just" defTabSz="914400">
              <a:lnSpc>
                <a:spcPct val="150000"/>
              </a:lnSpc>
              <a:spcBef>
                <a:spcPct val="20000"/>
              </a:spcBef>
              <a:buClr>
                <a:srgbClr val="8D89A4"/>
              </a:buClr>
              <a:buSzPct val="95000"/>
              <a:defRPr/>
            </a:pPr>
            <a:r>
              <a:rPr lang="tr-TR" sz="1400" b="1" u="sng" dirty="0">
                <a:latin typeface="Times New Roman" panose="02020603050405020304" pitchFamily="18" charset="0"/>
                <a:cs typeface="Times New Roman" panose="02020603050405020304" pitchFamily="18" charset="0"/>
              </a:rPr>
              <a:t>Yüzölçümü:</a:t>
            </a:r>
            <a:r>
              <a:rPr lang="tr-TR" sz="1400" b="1" dirty="0">
                <a:latin typeface="Times New Roman" panose="02020603050405020304" pitchFamily="18" charset="0"/>
                <a:cs typeface="Times New Roman" panose="02020603050405020304" pitchFamily="18" charset="0"/>
              </a:rPr>
              <a:t> Yaklaşık toplamda 2,12 km² alanda tescile konu olmayan Orman mülkiyetindeki parseller ve özel mülkiyete konu parseller Nitelikli Doğal Koruma Alanı niteliğindedir. Şavşat Meydancık Köyü ile benzer özellikte bir alandır.</a:t>
            </a:r>
          </a:p>
        </p:txBody>
      </p:sp>
      <p:pic>
        <p:nvPicPr>
          <p:cNvPr id="12" name="Picture 2" descr="\\P08DINCERYOLACA\database_1\010_kultur_ve_tabiat_varliklari\20092013_trabzon kültür tabiat varlıklarına\şavşat_meydancık\134D5100\60.JPG">
            <a:extLst>
              <a:ext uri="{FF2B5EF4-FFF2-40B4-BE49-F238E27FC236}">
                <a16:creationId xmlns:a16="http://schemas.microsoft.com/office/drawing/2014/main" id="{9DA585EB-4137-46B5-9DC9-82BD515108A5}"/>
              </a:ext>
            </a:extLst>
          </p:cNvPr>
          <p:cNvPicPr>
            <a:picLocks noChangeAspect="1" noChangeArrowheads="1"/>
          </p:cNvPicPr>
          <p:nvPr/>
        </p:nvPicPr>
        <p:blipFill>
          <a:blip r:embed="rId4"/>
          <a:srcRect/>
          <a:stretch>
            <a:fillRect/>
          </a:stretch>
        </p:blipFill>
        <p:spPr bwMode="auto">
          <a:xfrm>
            <a:off x="7063014" y="2044862"/>
            <a:ext cx="3430339" cy="2224087"/>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pic>
        <p:nvPicPr>
          <p:cNvPr id="13" name="Picture 3" descr="\\P08DINCERYOLACA\database_1\010_kultur_ve_tabiat_varliklari\20092013_trabzon kültür tabiat varlıklarına\şavşat_meydancık\134D5100\36.JPG">
            <a:extLst>
              <a:ext uri="{FF2B5EF4-FFF2-40B4-BE49-F238E27FC236}">
                <a16:creationId xmlns:a16="http://schemas.microsoft.com/office/drawing/2014/main" id="{8298BC17-64E9-4E31-83EB-7E2473D3D89C}"/>
              </a:ext>
            </a:extLst>
          </p:cNvPr>
          <p:cNvPicPr>
            <a:picLocks noChangeAspect="1" noChangeArrowheads="1"/>
          </p:cNvPicPr>
          <p:nvPr/>
        </p:nvPicPr>
        <p:blipFill>
          <a:blip r:embed="rId5"/>
          <a:srcRect/>
          <a:stretch>
            <a:fillRect/>
          </a:stretch>
        </p:blipFill>
        <p:spPr bwMode="auto">
          <a:xfrm>
            <a:off x="7063012" y="4495958"/>
            <a:ext cx="3430338" cy="2297112"/>
          </a:xfrm>
          <a:prstGeom prst="rect">
            <a:avLst/>
          </a:prstGeom>
          <a:noFill/>
          <a:ln w="63500" cmpd="dbl">
            <a:solidFill>
              <a:schemeClr val="accent5"/>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24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İMAR PLANLAMA ŞUBE MÜDÜRLÜĞÜ</a:t>
            </a:r>
          </a:p>
        </p:txBody>
      </p:sp>
      <p:sp>
        <p:nvSpPr>
          <p:cNvPr id="10" name="Dikdörtgen 9">
            <a:extLst>
              <a:ext uri="{FF2B5EF4-FFF2-40B4-BE49-F238E27FC236}">
                <a16:creationId xmlns:a16="http://schemas.microsoft.com/office/drawing/2014/main" id="{E36F544C-2D3C-4D34-9B04-FCDA0294EAB6}"/>
              </a:ext>
            </a:extLst>
          </p:cNvPr>
          <p:cNvSpPr/>
          <p:nvPr/>
        </p:nvSpPr>
        <p:spPr>
          <a:xfrm>
            <a:off x="201635" y="1635371"/>
            <a:ext cx="10291717" cy="5223546"/>
          </a:xfrm>
          <a:prstGeom prst="rect">
            <a:avLst/>
          </a:prstGeom>
        </p:spPr>
        <p:txBody>
          <a:bodyPr wrap="square">
            <a:spAutoFit/>
          </a:bodyPr>
          <a:lstStyle/>
          <a:p>
            <a:pPr defTabSz="914400">
              <a:spcBef>
                <a:spcPts val="200"/>
              </a:spcBef>
              <a:spcAft>
                <a:spcPts val="200"/>
              </a:spcAft>
              <a:defRPr/>
            </a:pPr>
            <a:r>
              <a:rPr lang="tr-TR" altLang="tr-TR" sz="1400" b="1" kern="0" dirty="0">
                <a:latin typeface="Times New Roman" panose="02020603050405020304" pitchFamily="18" charset="0"/>
                <a:cs typeface="Times New Roman" panose="02020603050405020304" pitchFamily="18" charset="0"/>
              </a:rPr>
              <a:t>KORUNAN ALANLARDA YAPILAN ÇALIŞMALAR;</a:t>
            </a:r>
          </a:p>
          <a:p>
            <a:pPr marL="285750" indent="-285750" algn="just" defTabSz="914400">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Ardanuç ve Şavşat ilçelerinde mevcut sit alanlarının yeniden derecelendirilmesine esas Ekolojik Temelli Bilimsel Araştırma Rapor çalışmaları tamamlanmış, Ardanuç ilçesinde 1. derece sit alanı nitelikli doğal koruma alanı olarak belirlenmiştir. </a:t>
            </a:r>
          </a:p>
          <a:p>
            <a:pPr marL="285750" indent="-285750" algn="just" defTabSz="914400">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Yine Ekolojik Temelli Bilimsel Araştırma Raporu doğrultusunda potansiyel sit alanı olabilecek Borçka-Camili, Hopa - Esenkıyı, Arhavi - Çifteköprü mevkiilerinde teknik inceleme gezileri tamamlanmıştır.</a:t>
            </a:r>
          </a:p>
          <a:p>
            <a:pPr marL="285750" indent="-285750" algn="just" defTabSz="914400">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Ardanuç Cehennem Deresi ve Kanyonu Orman ve su İşleri Bakanlığı Milli Parklar Genel Müdürlüğü 12. Bölge Müdürlüğü Artvin Şube Müdürlüğünce Tabiat Koruma Alanı ilan edilmiştir.</a:t>
            </a:r>
          </a:p>
          <a:p>
            <a:pPr marL="285750" indent="-285750" algn="just" defTabSz="914400">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İlgili Kurum ve Kuruluşlardan alınan doğal sit görüşü sayısı 72 adettir. </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Hazırlanan Ön değerlendirme Raporu neticesinde, Araştırma alanı sınırları doğal eşiklere dayandırılarak sınırları belirlenen alanlar olup Çevre, Şehircilik ve İklim Değişikliği Bakanlığı tarafından Doğal Sit Statüsü kazandırılacak alanlardır. Belirlenen bu alanların öncelikli olarak Dört Mevsim Ekolojik Temelli Bilimsel Araştırma Raporu hazırlanması gerekmektedir. Sonrasında Çevre, Şehircilik ve İklim Değişikliği Bakanlığı tarafından uygun görülürse, bu alanlara “doğal sit” statüsü kazandırılacaktır.</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Potansiyel Sit Alanları: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1- Şavşat Karagöl ve Çevresi Potansiyel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2- Sebzeli ve Şenocak Köyleri Potansiyel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3- Hopa </a:t>
            </a:r>
            <a:r>
              <a:rPr lang="tr-TR" sz="1300" b="1" dirty="0" err="1">
                <a:latin typeface="Times New Roman" panose="02020603050405020304" pitchFamily="18" charset="0"/>
                <a:cs typeface="Times New Roman" panose="02020603050405020304" pitchFamily="18" charset="0"/>
              </a:rPr>
              <a:t>Esenkıyı</a:t>
            </a:r>
            <a:r>
              <a:rPr lang="tr-TR" sz="1300" b="1" dirty="0">
                <a:latin typeface="Times New Roman" panose="02020603050405020304" pitchFamily="18" charset="0"/>
                <a:cs typeface="Times New Roman" panose="02020603050405020304" pitchFamily="18" charset="0"/>
              </a:rPr>
              <a:t> Köyü Potansiyel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4- Borçka Camili Köyü Potansiyel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5- Murgul </a:t>
            </a:r>
            <a:r>
              <a:rPr lang="tr-TR" sz="1300" b="1" dirty="0" err="1">
                <a:latin typeface="Times New Roman" panose="02020603050405020304" pitchFamily="18" charset="0"/>
                <a:cs typeface="Times New Roman" panose="02020603050405020304" pitchFamily="18" charset="0"/>
              </a:rPr>
              <a:t>Kokolet</a:t>
            </a:r>
            <a:r>
              <a:rPr lang="tr-TR" sz="1300" b="1" dirty="0">
                <a:latin typeface="Times New Roman" panose="02020603050405020304" pitchFamily="18" charset="0"/>
                <a:cs typeface="Times New Roman" panose="02020603050405020304" pitchFamily="18" charset="0"/>
              </a:rPr>
              <a:t> </a:t>
            </a:r>
            <a:r>
              <a:rPr lang="tr-TR" sz="1300" b="1" dirty="0" err="1">
                <a:latin typeface="Times New Roman" panose="02020603050405020304" pitchFamily="18" charset="0"/>
                <a:cs typeface="Times New Roman" panose="02020603050405020304" pitchFamily="18" charset="0"/>
              </a:rPr>
              <a:t>Potaniyel</a:t>
            </a:r>
            <a:r>
              <a:rPr lang="tr-TR" sz="1300" b="1" dirty="0">
                <a:latin typeface="Times New Roman" panose="02020603050405020304" pitchFamily="18" charset="0"/>
                <a:cs typeface="Times New Roman" panose="02020603050405020304" pitchFamily="18" charset="0"/>
              </a:rPr>
              <a:t> Sit Alanı,</a:t>
            </a:r>
          </a:p>
          <a:p>
            <a:pPr marL="28575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300" b="1" dirty="0">
                <a:latin typeface="Times New Roman" panose="02020603050405020304" pitchFamily="18" charset="0"/>
                <a:cs typeface="Times New Roman" panose="02020603050405020304" pitchFamily="18" charset="0"/>
              </a:rPr>
              <a:t>6- </a:t>
            </a:r>
            <a:r>
              <a:rPr lang="tr-TR" sz="1300" b="1" dirty="0" err="1">
                <a:latin typeface="Times New Roman" panose="02020603050405020304" pitchFamily="18" charset="0"/>
                <a:cs typeface="Times New Roman" panose="02020603050405020304" pitchFamily="18" charset="0"/>
              </a:rPr>
              <a:t>Kamilet</a:t>
            </a:r>
            <a:r>
              <a:rPr lang="tr-TR" sz="1300" b="1" dirty="0">
                <a:latin typeface="Times New Roman" panose="02020603050405020304" pitchFamily="18" charset="0"/>
                <a:cs typeface="Times New Roman" panose="02020603050405020304" pitchFamily="18" charset="0"/>
              </a:rPr>
              <a:t> Vadisi Potansiyel Sit Alanı </a:t>
            </a:r>
          </a:p>
        </p:txBody>
      </p:sp>
    </p:spTree>
    <p:extLst>
      <p:ext uri="{BB962C8B-B14F-4D97-AF65-F5344CB8AC3E}">
        <p14:creationId xmlns:p14="http://schemas.microsoft.com/office/powerpoint/2010/main" val="14213581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pic>
        <p:nvPicPr>
          <p:cNvPr id="13" name="Resim 12">
            <a:extLst>
              <a:ext uri="{FF2B5EF4-FFF2-40B4-BE49-F238E27FC236}">
                <a16:creationId xmlns:a16="http://schemas.microsoft.com/office/drawing/2014/main" id="{D5E21734-01F7-43B4-A253-43D82D86E9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278" y="2004431"/>
            <a:ext cx="5707933" cy="4658878"/>
          </a:xfrm>
          <a:prstGeom prst="rect">
            <a:avLst/>
          </a:prstGeom>
        </p:spPr>
      </p:pic>
      <p:pic>
        <p:nvPicPr>
          <p:cNvPr id="3" name="Resim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0537" y="2004431"/>
            <a:ext cx="4557832" cy="4658878"/>
          </a:xfrm>
          <a:prstGeom prst="rect">
            <a:avLst/>
          </a:prstGeom>
        </p:spPr>
      </p:pic>
    </p:spTree>
    <p:extLst>
      <p:ext uri="{BB962C8B-B14F-4D97-AF65-F5344CB8AC3E}">
        <p14:creationId xmlns:p14="http://schemas.microsoft.com/office/powerpoint/2010/main" val="27889658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23165"/>
          </a:xfrm>
          <a:prstGeom prst="rect">
            <a:avLst/>
          </a:prstGeom>
          <a:noFill/>
        </p:spPr>
        <p:txBody>
          <a:bodyPr wrap="square">
            <a:spAutoFit/>
          </a:bodyPr>
          <a:lstStyle/>
          <a:p>
            <a:pPr>
              <a:spcBef>
                <a:spcPts val="300"/>
              </a:spcBef>
              <a:spcAft>
                <a:spcPts val="300"/>
              </a:spcAft>
            </a:pPr>
            <a:r>
              <a:rPr lang="tr-TR" altLang="tr-TR" sz="1500" b="1" kern="0" dirty="0">
                <a:latin typeface="Times New Roman" panose="02020603050405020304" pitchFamily="18" charset="0"/>
                <a:ea typeface="+mj-ea"/>
                <a:cs typeface="Times New Roman" panose="02020603050405020304" pitchFamily="18" charset="0"/>
              </a:rPr>
              <a:t>ARTVİN İLİ YÜZÖLÇÜM VERİLERİ</a:t>
            </a:r>
          </a:p>
        </p:txBody>
      </p:sp>
      <p:graphicFrame>
        <p:nvGraphicFramePr>
          <p:cNvPr id="12" name="Table 2">
            <a:extLst>
              <a:ext uri="{FF2B5EF4-FFF2-40B4-BE49-F238E27FC236}">
                <a16:creationId xmlns:a16="http://schemas.microsoft.com/office/drawing/2014/main" id="{74F0F8FC-B143-472B-8662-FCD2307C62AE}"/>
              </a:ext>
            </a:extLst>
          </p:cNvPr>
          <p:cNvGraphicFramePr>
            <a:graphicFrameLocks noGrp="1"/>
          </p:cNvGraphicFramePr>
          <p:nvPr/>
        </p:nvGraphicFramePr>
        <p:xfrm>
          <a:off x="201635" y="2099360"/>
          <a:ext cx="9874350" cy="4840085"/>
        </p:xfrm>
        <a:graphic>
          <a:graphicData uri="http://schemas.openxmlformats.org/drawingml/2006/table">
            <a:tbl>
              <a:tblPr/>
              <a:tblGrid>
                <a:gridCol w="1880383">
                  <a:extLst>
                    <a:ext uri="{9D8B030D-6E8A-4147-A177-3AD203B41FA5}">
                      <a16:colId xmlns:a16="http://schemas.microsoft.com/office/drawing/2014/main" val="20000"/>
                    </a:ext>
                  </a:extLst>
                </a:gridCol>
                <a:gridCol w="3056792">
                  <a:extLst>
                    <a:ext uri="{9D8B030D-6E8A-4147-A177-3AD203B41FA5}">
                      <a16:colId xmlns:a16="http://schemas.microsoft.com/office/drawing/2014/main" val="20001"/>
                    </a:ext>
                  </a:extLst>
                </a:gridCol>
                <a:gridCol w="1994290">
                  <a:extLst>
                    <a:ext uri="{9D8B030D-6E8A-4147-A177-3AD203B41FA5}">
                      <a16:colId xmlns:a16="http://schemas.microsoft.com/office/drawing/2014/main" val="20002"/>
                    </a:ext>
                  </a:extLst>
                </a:gridCol>
                <a:gridCol w="2942885">
                  <a:extLst>
                    <a:ext uri="{9D8B030D-6E8A-4147-A177-3AD203B41FA5}">
                      <a16:colId xmlns:a16="http://schemas.microsoft.com/office/drawing/2014/main" val="20003"/>
                    </a:ext>
                  </a:extLst>
                </a:gridCol>
              </a:tblGrid>
              <a:tr h="691969">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İLÇE</a:t>
                      </a: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 KM</a:t>
                      </a:r>
                      <a:r>
                        <a:rPr kumimoji="0" lang="tr-TR" altLang="tr-TR" sz="1500" b="1"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İLÇE</a:t>
                      </a:r>
                      <a:endParaRPr kumimoji="0" lang="tr-TR" altLang="tr-TR" sz="15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 KM</a:t>
                      </a:r>
                      <a:r>
                        <a:rPr kumimoji="0" lang="tr-TR" altLang="tr-TR" sz="1500" b="1"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777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ARDANUÇ</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969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MERKEZ</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7.436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777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ARHAVİ</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314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MURGUL</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406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777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BORÇKA</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798,7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ŞAVŞAT</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1.317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7770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HOPA</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389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YUSUFELİ</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2.270 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103980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KEMALPAŞA</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74 km</a:t>
                      </a:r>
                      <a:r>
                        <a:rPr kumimoji="0" lang="tr-TR" altLang="tr-TR" sz="1500" b="1" i="0" u="none" strike="noStrike" cap="none" normalizeH="0" baseline="3000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TOPLAM</a:t>
                      </a: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569AE4"/>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5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13.973,7km</a:t>
                      </a:r>
                      <a:r>
                        <a:rPr kumimoji="0" lang="tr-TR" altLang="tr-TR" sz="1500" b="1" i="0" u="none" strike="noStrike" cap="none" normalizeH="0" baseline="3000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5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575513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6" y="1661747"/>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İL GENELİ HAZİNE TAŞINMAZ BİLGİLERİ</a:t>
            </a:r>
          </a:p>
        </p:txBody>
      </p:sp>
      <p:graphicFrame>
        <p:nvGraphicFramePr>
          <p:cNvPr id="11" name="Table 2">
            <a:extLst>
              <a:ext uri="{FF2B5EF4-FFF2-40B4-BE49-F238E27FC236}">
                <a16:creationId xmlns:a16="http://schemas.microsoft.com/office/drawing/2014/main" id="{D5DB014F-CFF1-4355-A205-10BABCB940B4}"/>
              </a:ext>
            </a:extLst>
          </p:cNvPr>
          <p:cNvGraphicFramePr>
            <a:graphicFrameLocks noGrp="1"/>
          </p:cNvGraphicFramePr>
          <p:nvPr/>
        </p:nvGraphicFramePr>
        <p:xfrm>
          <a:off x="201635" y="2175694"/>
          <a:ext cx="10291717" cy="4763753"/>
        </p:xfrm>
        <a:graphic>
          <a:graphicData uri="http://schemas.openxmlformats.org/drawingml/2006/table">
            <a:tbl>
              <a:tblPr/>
              <a:tblGrid>
                <a:gridCol w="1185861">
                  <a:extLst>
                    <a:ext uri="{9D8B030D-6E8A-4147-A177-3AD203B41FA5}">
                      <a16:colId xmlns:a16="http://schemas.microsoft.com/office/drawing/2014/main" val="20000"/>
                    </a:ext>
                  </a:extLst>
                </a:gridCol>
                <a:gridCol w="843858">
                  <a:extLst>
                    <a:ext uri="{9D8B030D-6E8A-4147-A177-3AD203B41FA5}">
                      <a16:colId xmlns:a16="http://schemas.microsoft.com/office/drawing/2014/main" val="20001"/>
                    </a:ext>
                  </a:extLst>
                </a:gridCol>
                <a:gridCol w="1433071">
                  <a:extLst>
                    <a:ext uri="{9D8B030D-6E8A-4147-A177-3AD203B41FA5}">
                      <a16:colId xmlns:a16="http://schemas.microsoft.com/office/drawing/2014/main" val="20002"/>
                    </a:ext>
                  </a:extLst>
                </a:gridCol>
                <a:gridCol w="758357">
                  <a:extLst>
                    <a:ext uri="{9D8B030D-6E8A-4147-A177-3AD203B41FA5}">
                      <a16:colId xmlns:a16="http://schemas.microsoft.com/office/drawing/2014/main" val="20003"/>
                    </a:ext>
                  </a:extLst>
                </a:gridCol>
                <a:gridCol w="1349429">
                  <a:extLst>
                    <a:ext uri="{9D8B030D-6E8A-4147-A177-3AD203B41FA5}">
                      <a16:colId xmlns:a16="http://schemas.microsoft.com/office/drawing/2014/main" val="20004"/>
                    </a:ext>
                  </a:extLst>
                </a:gridCol>
                <a:gridCol w="841998">
                  <a:extLst>
                    <a:ext uri="{9D8B030D-6E8A-4147-A177-3AD203B41FA5}">
                      <a16:colId xmlns:a16="http://schemas.microsoft.com/office/drawing/2014/main" val="20005"/>
                    </a:ext>
                  </a:extLst>
                </a:gridCol>
                <a:gridCol w="1399647">
                  <a:extLst>
                    <a:ext uri="{9D8B030D-6E8A-4147-A177-3AD203B41FA5}">
                      <a16:colId xmlns:a16="http://schemas.microsoft.com/office/drawing/2014/main" val="20006"/>
                    </a:ext>
                  </a:extLst>
                </a:gridCol>
                <a:gridCol w="877282">
                  <a:extLst>
                    <a:ext uri="{9D8B030D-6E8A-4147-A177-3AD203B41FA5}">
                      <a16:colId xmlns:a16="http://schemas.microsoft.com/office/drawing/2014/main" val="20007"/>
                    </a:ext>
                  </a:extLst>
                </a:gridCol>
                <a:gridCol w="1602214">
                  <a:extLst>
                    <a:ext uri="{9D8B030D-6E8A-4147-A177-3AD203B41FA5}">
                      <a16:colId xmlns:a16="http://schemas.microsoft.com/office/drawing/2014/main" val="20008"/>
                    </a:ext>
                  </a:extLst>
                </a:gridCol>
              </a:tblGrid>
              <a:tr h="335086">
                <a:tc gridSpan="3">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1-TESCİLLİ</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hMerge="1">
                  <a:txBody>
                    <a:bodyPr/>
                    <a:lstStyle/>
                    <a:p>
                      <a:endParaRPr lang="tr-TR"/>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2-DHTA</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3-İLİŞİKLİ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tc gridSpan="2">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TOPLAM</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hMerge="1">
                  <a:txBody>
                    <a:bodyPr/>
                    <a:lstStyle/>
                    <a:p>
                      <a:endParaRPr lang="tr-TR"/>
                    </a:p>
                  </a:txBody>
                  <a:tcPr/>
                </a:tc>
                <a:extLst>
                  <a:ext uri="{0D108BD9-81ED-4DB2-BD59-A6C34878D82A}">
                    <a16:rowId xmlns:a16="http://schemas.microsoft.com/office/drawing/2014/main" val="10000"/>
                  </a:ext>
                </a:extLst>
              </a:tr>
              <a:tr h="39208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İLÇELER</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Adet</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Bazlı</a:t>
                      </a:r>
                      <a:br>
                        <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Yüzölçümü(m2)</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Adet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Hazine Bazlı</a:t>
                      </a:r>
                      <a:b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b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Yüzölçümü(m2)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Adet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Bazlı</a:t>
                      </a:r>
                      <a:br>
                        <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Yüzölçümü(m2)</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Adet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75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Bazlı</a:t>
                      </a:r>
                      <a:br>
                        <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b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Yüzölçümü(m2)</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41799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ARDANUÇ</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3.138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444.491.402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87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40.183.597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73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40.436.964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3298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525.111.963</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ARHAVİ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1.688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224.118.397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81</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284.098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22.518.477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1786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246.920.972</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BORÇKA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2.307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625.201.868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80</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155.279</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124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34.810.596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2511</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660.167.743</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HOPA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1.165</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63.405.662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429.119</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1.138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1199</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63.835.919</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KEMALPAŞA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294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45.523.487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478.813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chemeClr val="tx1"/>
                          </a:solidFill>
                          <a:effectLst/>
                          <a:latin typeface="Times New Roman" panose="02020603050405020304" pitchFamily="18" charset="0"/>
                          <a:cs typeface="Times New Roman" panose="02020603050405020304" pitchFamily="18" charset="0"/>
                        </a:rPr>
                        <a:t>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chemeClr val="tx1"/>
                          </a:solidFill>
                          <a:effectLst/>
                          <a:latin typeface="Times New Roman" panose="02020603050405020304" pitchFamily="18" charset="0"/>
                          <a:cs typeface="Times New Roman" panose="02020603050405020304" pitchFamily="18" charset="0"/>
                        </a:rPr>
                        <a:t>0</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308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46.002.30</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6"/>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MERKEZ</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4.748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950.079.792</a:t>
                      </a:r>
                      <a:endParaRPr lang="tr-TR" sz="1200" dirty="0">
                        <a:solidFill>
                          <a:schemeClr val="tx1"/>
                        </a:solidFill>
                        <a:effectLst/>
                        <a:latin typeface="Times New Roman" panose="02020603050405020304" pitchFamily="18" charset="0"/>
                        <a:cs typeface="Times New Roman" panose="02020603050405020304" pitchFamily="18" charset="0"/>
                      </a:endParaRP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164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3.136.614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292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55.734.143</a:t>
                      </a:r>
                      <a:endParaRPr lang="tr-TR" sz="1200" dirty="0">
                        <a:solidFill>
                          <a:schemeClr val="tx1"/>
                        </a:solidFill>
                        <a:effectLst/>
                        <a:latin typeface="Times New Roman" panose="02020603050405020304" pitchFamily="18" charset="0"/>
                        <a:cs typeface="Times New Roman" panose="02020603050405020304" pitchFamily="18" charset="0"/>
                      </a:endParaRP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5204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1.008.950.549</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7"/>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MURGUL</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1.066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131.216.433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74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728.988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36.407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1148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131.981.828</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8"/>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ŞAVŞAT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3.732</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541.583.806</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40</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140.497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58.509.005</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3825</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600.233.305</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9"/>
                  </a:ext>
                </a:extLst>
              </a:tr>
              <a:tr h="40935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YUSUFELİ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51120" marR="5112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9.564</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1.902.446.718</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237</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1.373.665</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585</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1.269.223</a:t>
                      </a:r>
                    </a:p>
                  </a:txBody>
                  <a:tcPr marL="38100" marR="38100" marT="38100" marB="38100">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10.386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1.905.089.606</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10"/>
                  </a:ext>
                </a:extLst>
              </a:tr>
              <a:tr h="34372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TOPLAM</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27.702</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i="0" kern="1200" dirty="0">
                          <a:solidFill>
                            <a:schemeClr val="tx1"/>
                          </a:solidFill>
                          <a:effectLst/>
                          <a:latin typeface="Times New Roman" panose="02020603050405020304" pitchFamily="18" charset="0"/>
                          <a:ea typeface="+mn-ea"/>
                          <a:cs typeface="Times New Roman" panose="02020603050405020304" pitchFamily="18" charset="0"/>
                        </a:rPr>
                        <a:t>4.928.067.698</a:t>
                      </a:r>
                      <a:endParaRPr lang="tr-TR" sz="1200" b="1" dirty="0">
                        <a:solidFill>
                          <a:schemeClr val="tx1"/>
                        </a:solidFill>
                        <a:effectLst/>
                        <a:latin typeface="Times New Roman" panose="02020603050405020304" pitchFamily="18" charset="0"/>
                        <a:cs typeface="Times New Roman" panose="02020603050405020304" pitchFamily="18" charset="0"/>
                      </a:endParaRP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810</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46.910.670</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dirty="0">
                          <a:solidFill>
                            <a:schemeClr val="tx1"/>
                          </a:solidFill>
                          <a:effectLst/>
                          <a:latin typeface="Times New Roman" panose="02020603050405020304" pitchFamily="18" charset="0"/>
                          <a:cs typeface="Times New Roman" panose="02020603050405020304" pitchFamily="18" charset="0"/>
                        </a:rPr>
                        <a:t>1.154</a:t>
                      </a: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ctr"/>
                      <a:r>
                        <a:rPr lang="tr-TR" sz="1200" b="1" i="0" kern="1200" dirty="0">
                          <a:solidFill>
                            <a:schemeClr val="tx1"/>
                          </a:solidFill>
                          <a:effectLst/>
                          <a:latin typeface="Times New Roman" panose="02020603050405020304" pitchFamily="18" charset="0"/>
                          <a:ea typeface="+mn-ea"/>
                          <a:cs typeface="Times New Roman" panose="02020603050405020304" pitchFamily="18" charset="0"/>
                        </a:rPr>
                        <a:t>213.315.953</a:t>
                      </a:r>
                      <a:endParaRPr lang="tr-TR" sz="1200" b="1" dirty="0">
                        <a:solidFill>
                          <a:schemeClr val="tx1"/>
                        </a:solidFill>
                        <a:effectLst/>
                        <a:latin typeface="Times New Roman" panose="02020603050405020304" pitchFamily="18" charset="0"/>
                        <a:cs typeface="Times New Roman" panose="02020603050405020304" pitchFamily="18" charset="0"/>
                      </a:endParaRPr>
                    </a:p>
                  </a:txBody>
                  <a:tcPr marL="47625" marR="47625" marT="47625" marB="47625" anchor="ctr">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29.666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9937" rtl="0" eaLnBrk="1" fontAlgn="ctr" latinLnBrk="0" hangingPunct="1">
                        <a:lnSpc>
                          <a:spcPts val="825"/>
                        </a:lnSpc>
                        <a:spcBef>
                          <a:spcPct val="0"/>
                        </a:spcBef>
                        <a:spcAft>
                          <a:spcPct val="0"/>
                        </a:spcAft>
                        <a:buClrTx/>
                        <a:buSzTx/>
                        <a:buFontTx/>
                        <a:buNone/>
                        <a:tabLst/>
                      </a:pPr>
                      <a:endParaRPr lang="tr-TR" sz="1200" b="1"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r" defTabSz="959937" rtl="0" eaLnBrk="1" fontAlgn="ctr" latinLnBrk="0" hangingPunct="1">
                        <a:lnSpc>
                          <a:spcPts val="825"/>
                        </a:lnSpc>
                        <a:spcBef>
                          <a:spcPct val="0"/>
                        </a:spcBef>
                        <a:spcAft>
                          <a:spcPct val="0"/>
                        </a:spcAft>
                        <a:buClrTx/>
                        <a:buSzTx/>
                        <a:buFontTx/>
                        <a:buNone/>
                        <a:tabLst/>
                      </a:pPr>
                      <a:r>
                        <a:rPr lang="tr-TR" sz="1200" b="1" kern="1200" dirty="0">
                          <a:solidFill>
                            <a:schemeClr val="tx1"/>
                          </a:solidFill>
                          <a:effectLst/>
                          <a:latin typeface="Times New Roman" panose="02020603050405020304" pitchFamily="18" charset="0"/>
                          <a:ea typeface="+mn-ea"/>
                          <a:cs typeface="Times New Roman" panose="02020603050405020304" pitchFamily="18" charset="0"/>
                        </a:rPr>
                        <a:t>5.188.294.185 </a:t>
                      </a:r>
                      <a:r>
                        <a:rPr lang="tr-TR" altLang="tr-TR" sz="1200" b="1" kern="1200" dirty="0">
                          <a:solidFill>
                            <a:schemeClr val="tx1"/>
                          </a:solidFill>
                          <a:effectLst/>
                          <a:latin typeface="Times New Roman" panose="02020603050405020304" pitchFamily="18" charset="0"/>
                          <a:ea typeface="+mn-ea"/>
                          <a:cs typeface="Times New Roman" panose="02020603050405020304" pitchFamily="18" charset="0"/>
                        </a:rPr>
                        <a:t>M²</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29886074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İLÇELERE GÖRE HAZİNE TAŞINMAZ BİLGİLERİ</a:t>
            </a:r>
          </a:p>
        </p:txBody>
      </p:sp>
      <p:graphicFrame>
        <p:nvGraphicFramePr>
          <p:cNvPr id="11" name="Table 2">
            <a:extLst>
              <a:ext uri="{FF2B5EF4-FFF2-40B4-BE49-F238E27FC236}">
                <a16:creationId xmlns:a16="http://schemas.microsoft.com/office/drawing/2014/main" id="{5842D257-372F-4337-AF3C-AA9255C0DBE7}"/>
              </a:ext>
            </a:extLst>
          </p:cNvPr>
          <p:cNvGraphicFramePr>
            <a:graphicFrameLocks noGrp="1"/>
          </p:cNvGraphicFramePr>
          <p:nvPr/>
        </p:nvGraphicFramePr>
        <p:xfrm>
          <a:off x="206353" y="2058512"/>
          <a:ext cx="10287000" cy="4920678"/>
        </p:xfrm>
        <a:graphic>
          <a:graphicData uri="http://schemas.openxmlformats.org/drawingml/2006/table">
            <a:tbl>
              <a:tblPr/>
              <a:tblGrid>
                <a:gridCol w="1401201">
                  <a:extLst>
                    <a:ext uri="{9D8B030D-6E8A-4147-A177-3AD203B41FA5}">
                      <a16:colId xmlns:a16="http://schemas.microsoft.com/office/drawing/2014/main" val="20000"/>
                    </a:ext>
                  </a:extLst>
                </a:gridCol>
                <a:gridCol w="2639022">
                  <a:extLst>
                    <a:ext uri="{9D8B030D-6E8A-4147-A177-3AD203B41FA5}">
                      <a16:colId xmlns:a16="http://schemas.microsoft.com/office/drawing/2014/main" val="20001"/>
                    </a:ext>
                  </a:extLst>
                </a:gridCol>
                <a:gridCol w="3123389">
                  <a:extLst>
                    <a:ext uri="{9D8B030D-6E8A-4147-A177-3AD203B41FA5}">
                      <a16:colId xmlns:a16="http://schemas.microsoft.com/office/drawing/2014/main" val="20002"/>
                    </a:ext>
                  </a:extLst>
                </a:gridCol>
                <a:gridCol w="3123388">
                  <a:extLst>
                    <a:ext uri="{9D8B030D-6E8A-4147-A177-3AD203B41FA5}">
                      <a16:colId xmlns:a16="http://schemas.microsoft.com/office/drawing/2014/main" val="20003"/>
                    </a:ext>
                  </a:extLst>
                </a:gridCol>
              </a:tblGrid>
              <a:tr h="428324">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İLÇE</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TAŞINMAZ ADEDİ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YÜZÖLÇÜMÜ (m²)</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975"/>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HAZİNE BAZLI YÜZÖLÇÜMÜ (m²)</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42347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ARDANUÇ</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3.298</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525.370.292</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525.111.963</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44347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ARHAVİ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1.786</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246.928.658</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246.920.972</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48525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BORÇKA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2.511</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697.812.330</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660.167.876</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44537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HOPA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1.199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60.488.746</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63.835.919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46647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KEMALPAŞA</a:t>
                      </a:r>
                    </a:p>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308</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46.002.29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46.002.30</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r h="41252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MERKEZ</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5.204</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1.013.940.169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1.008.950.549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6"/>
                  </a:ext>
                </a:extLst>
              </a:tr>
              <a:tr h="44720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MURGUL</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1.148</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132.026.797</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131.981.828</a:t>
                      </a:r>
                      <a:endParaRPr lang="tr-TR" sz="12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7"/>
                  </a:ext>
                </a:extLst>
              </a:tr>
              <a:tr h="4052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ŞAVŞAT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3.825</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t"/>
                      <a:r>
                        <a:rPr lang="tr-TR" sz="1200" dirty="0">
                          <a:solidFill>
                            <a:schemeClr val="tx1"/>
                          </a:solidFill>
                          <a:effectLst/>
                          <a:latin typeface="Times New Roman" panose="02020603050405020304" pitchFamily="18" charset="0"/>
                          <a:cs typeface="Times New Roman" panose="02020603050405020304" pitchFamily="18" charset="0"/>
                        </a:rPr>
                        <a:t>600.234.282</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600.233.305</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8"/>
                  </a:ext>
                </a:extLst>
              </a:tr>
              <a:tr h="51663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YUSUFELİ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45360" marR="45360"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algn="r" fontAlgn="t"/>
                      <a:r>
                        <a:rPr lang="tr-TR" sz="1200" b="0" i="0" dirty="0">
                          <a:solidFill>
                            <a:schemeClr val="tx1"/>
                          </a:solidFill>
                          <a:effectLst/>
                          <a:latin typeface="Times New Roman" panose="02020603050405020304" pitchFamily="18" charset="0"/>
                          <a:cs typeface="Times New Roman" panose="02020603050405020304" pitchFamily="18" charset="0"/>
                        </a:rPr>
                        <a:t>10.386</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1.905.092.590</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1.905.089.606</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9"/>
                  </a:ext>
                </a:extLst>
              </a:tr>
              <a:tr h="44355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TOPLAM</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ts val="825"/>
                        </a:lnSpc>
                        <a:spcBef>
                          <a:spcPct val="0"/>
                        </a:spcBef>
                        <a:spcAft>
                          <a:spcPct val="0"/>
                        </a:spcAft>
                        <a:buClrTx/>
                        <a:buSzTx/>
                        <a:buFontTx/>
                        <a:buNone/>
                        <a:tabLst/>
                      </a:pPr>
                      <a:endPar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ts val="825"/>
                        </a:lnSpc>
                        <a:spcBef>
                          <a:spcPct val="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29.666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pPr>
                      <a:r>
                        <a:rPr lang="tr-TR" sz="1200" b="1" i="0" kern="1200" dirty="0">
                          <a:solidFill>
                            <a:schemeClr val="tx1"/>
                          </a:solidFill>
                          <a:effectLst/>
                          <a:latin typeface="Times New Roman" panose="02020603050405020304" pitchFamily="18" charset="0"/>
                          <a:ea typeface="+mn-ea"/>
                          <a:cs typeface="Times New Roman" panose="02020603050405020304" pitchFamily="18" charset="0"/>
                        </a:rPr>
                        <a:t>5.227.896.158</a:t>
                      </a: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M²</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59937" rtl="0" eaLnBrk="1" fontAlgn="ctr" latinLnBrk="0" hangingPunct="1">
                        <a:lnSpc>
                          <a:spcPts val="825"/>
                        </a:lnSpc>
                        <a:spcBef>
                          <a:spcPct val="0"/>
                        </a:spcBef>
                        <a:spcAft>
                          <a:spcPct val="0"/>
                        </a:spcAft>
                        <a:buClrTx/>
                        <a:buSzTx/>
                        <a:buFontTx/>
                        <a:buNone/>
                        <a:tabLst/>
                      </a:pPr>
                      <a:endParaRPr lang="tr-TR" sz="1200" b="1" kern="1200" dirty="0">
                        <a:solidFill>
                          <a:schemeClr val="tx1"/>
                        </a:solidFill>
                        <a:effectLst/>
                        <a:latin typeface="Times New Roman" panose="02020603050405020304" pitchFamily="18" charset="0"/>
                        <a:ea typeface="+mn-ea"/>
                        <a:cs typeface="Times New Roman" panose="02020603050405020304" pitchFamily="18" charset="0"/>
                      </a:endParaRPr>
                    </a:p>
                    <a:p>
                      <a:pPr marL="0" marR="0" lvl="0" indent="0" algn="r" defTabSz="959937" rtl="0" eaLnBrk="1" fontAlgn="ctr" latinLnBrk="0" hangingPunct="1">
                        <a:lnSpc>
                          <a:spcPts val="825"/>
                        </a:lnSpc>
                        <a:spcBef>
                          <a:spcPct val="0"/>
                        </a:spcBef>
                        <a:spcAft>
                          <a:spcPct val="0"/>
                        </a:spcAft>
                        <a:buClrTx/>
                        <a:buSzTx/>
                        <a:buFontTx/>
                        <a:buNone/>
                        <a:tabLst/>
                      </a:pPr>
                      <a:r>
                        <a:rPr lang="tr-TR" sz="1200" b="1" kern="1200" dirty="0">
                          <a:solidFill>
                            <a:schemeClr val="tx1"/>
                          </a:solidFill>
                          <a:effectLst/>
                          <a:latin typeface="Times New Roman" panose="02020603050405020304" pitchFamily="18" charset="0"/>
                          <a:ea typeface="+mn-ea"/>
                          <a:cs typeface="Times New Roman" panose="02020603050405020304" pitchFamily="18" charset="0"/>
                        </a:rPr>
                        <a:t>5.188.294.185 </a:t>
                      </a:r>
                      <a:r>
                        <a:rPr lang="tr-TR" altLang="tr-TR" sz="1200" b="1" kern="1200" dirty="0">
                          <a:solidFill>
                            <a:schemeClr val="tx1"/>
                          </a:solidFill>
                          <a:effectLst/>
                          <a:latin typeface="Times New Roman" panose="02020603050405020304" pitchFamily="18" charset="0"/>
                          <a:ea typeface="+mn-ea"/>
                          <a:cs typeface="Times New Roman" panose="02020603050405020304" pitchFamily="18" charset="0"/>
                        </a:rPr>
                        <a:t>M²</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152710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KURUMSAL FAALİYET BİRİMLERİ</a:t>
            </a:r>
          </a:p>
        </p:txBody>
      </p:sp>
      <p:pic>
        <p:nvPicPr>
          <p:cNvPr id="19" name="Picture 2">
            <a:extLst>
              <a:ext uri="{FF2B5EF4-FFF2-40B4-BE49-F238E27FC236}">
                <a16:creationId xmlns:a16="http://schemas.microsoft.com/office/drawing/2014/main" id="{0EC188A9-2EC9-49B1-9572-C3E8EA7D982E}"/>
              </a:ext>
            </a:extLst>
          </p:cNvPr>
          <p:cNvPicPr/>
          <p:nvPr/>
        </p:nvPicPr>
        <p:blipFill>
          <a:blip r:embed="rId4"/>
          <a:stretch/>
        </p:blipFill>
        <p:spPr>
          <a:xfrm>
            <a:off x="201635" y="1589470"/>
            <a:ext cx="2683947" cy="2010186"/>
          </a:xfrm>
          <a:prstGeom prst="rect">
            <a:avLst/>
          </a:prstGeom>
          <a:ln>
            <a:noFill/>
          </a:ln>
          <a:effectLst>
            <a:outerShdw blurRad="292100" dist="138988" dir="2700000" algn="tl" rotWithShape="0">
              <a:srgbClr val="333333">
                <a:alpha val="65000"/>
              </a:srgbClr>
            </a:outerShdw>
          </a:effectLst>
        </p:spPr>
      </p:pic>
      <p:pic>
        <p:nvPicPr>
          <p:cNvPr id="20" name="Picture 4">
            <a:extLst>
              <a:ext uri="{FF2B5EF4-FFF2-40B4-BE49-F238E27FC236}">
                <a16:creationId xmlns:a16="http://schemas.microsoft.com/office/drawing/2014/main" id="{1F7EADF6-0BE7-48B3-8DEA-1D649D494A7F}"/>
              </a:ext>
            </a:extLst>
          </p:cNvPr>
          <p:cNvPicPr/>
          <p:nvPr/>
        </p:nvPicPr>
        <p:blipFill>
          <a:blip r:embed="rId5"/>
          <a:stretch/>
        </p:blipFill>
        <p:spPr>
          <a:xfrm>
            <a:off x="5648945" y="1809573"/>
            <a:ext cx="2850050" cy="1964005"/>
          </a:xfrm>
          <a:prstGeom prst="rect">
            <a:avLst/>
          </a:prstGeom>
          <a:ln>
            <a:noFill/>
          </a:ln>
          <a:effectLst>
            <a:outerShdw blurRad="292100" dist="138988" dir="2700000" algn="tl" rotWithShape="0">
              <a:srgbClr val="333333">
                <a:alpha val="65000"/>
              </a:srgbClr>
            </a:outerShdw>
          </a:effectLst>
        </p:spPr>
      </p:pic>
      <p:pic>
        <p:nvPicPr>
          <p:cNvPr id="21" name="Picture 9">
            <a:extLst>
              <a:ext uri="{FF2B5EF4-FFF2-40B4-BE49-F238E27FC236}">
                <a16:creationId xmlns:a16="http://schemas.microsoft.com/office/drawing/2014/main" id="{F26F5E4B-E7F9-46BC-9100-39C1AB5503C9}"/>
              </a:ext>
            </a:extLst>
          </p:cNvPr>
          <p:cNvPicPr/>
          <p:nvPr/>
        </p:nvPicPr>
        <p:blipFill>
          <a:blip r:embed="rId6"/>
          <a:stretch/>
        </p:blipFill>
        <p:spPr>
          <a:xfrm>
            <a:off x="3010842" y="1817686"/>
            <a:ext cx="2512844" cy="1955892"/>
          </a:xfrm>
          <a:prstGeom prst="rect">
            <a:avLst/>
          </a:prstGeom>
          <a:ln w="38160">
            <a:solidFill>
              <a:schemeClr val="tx2"/>
            </a:solidFill>
            <a:round/>
          </a:ln>
          <a:effectLst>
            <a:outerShdw blurRad="76200" dist="38160" algn="l" rotWithShape="0">
              <a:schemeClr val="accent1"/>
            </a:outerShdw>
          </a:effectLst>
        </p:spPr>
      </p:pic>
      <p:pic>
        <p:nvPicPr>
          <p:cNvPr id="22" name="Picture 7">
            <a:extLst>
              <a:ext uri="{FF2B5EF4-FFF2-40B4-BE49-F238E27FC236}">
                <a16:creationId xmlns:a16="http://schemas.microsoft.com/office/drawing/2014/main" id="{58404A51-92BC-484F-A198-A260CB8BBD9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1636" y="3773578"/>
            <a:ext cx="2683947" cy="246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
            <a:extLst>
              <a:ext uri="{FF2B5EF4-FFF2-40B4-BE49-F238E27FC236}">
                <a16:creationId xmlns:a16="http://schemas.microsoft.com/office/drawing/2014/main" id="{A6801513-6518-4DCB-A54F-EE70B00FCB96}"/>
              </a:ext>
            </a:extLst>
          </p:cNvPr>
          <p:cNvPicPr/>
          <p:nvPr/>
        </p:nvPicPr>
        <p:blipFill>
          <a:blip r:embed="rId8"/>
          <a:stretch/>
        </p:blipFill>
        <p:spPr>
          <a:xfrm>
            <a:off x="8624254" y="1817686"/>
            <a:ext cx="1935366" cy="1955892"/>
          </a:xfrm>
          <a:prstGeom prst="rect">
            <a:avLst/>
          </a:prstGeom>
          <a:ln>
            <a:noFill/>
          </a:ln>
          <a:effectLst>
            <a:outerShdw blurRad="292100" dist="138988" dir="2700000" algn="tl" rotWithShape="0">
              <a:srgbClr val="333333">
                <a:alpha val="65000"/>
              </a:srgbClr>
            </a:outerShdw>
          </a:effectLst>
        </p:spPr>
      </p:pic>
      <p:pic>
        <p:nvPicPr>
          <p:cNvPr id="24" name="Picture 3">
            <a:extLst>
              <a:ext uri="{FF2B5EF4-FFF2-40B4-BE49-F238E27FC236}">
                <a16:creationId xmlns:a16="http://schemas.microsoft.com/office/drawing/2014/main" id="{5E8B2230-A7C1-45DD-9694-7ECF04E2C2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33104" y="4012935"/>
            <a:ext cx="3595958" cy="2466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Resim 25">
            <a:extLst>
              <a:ext uri="{FF2B5EF4-FFF2-40B4-BE49-F238E27FC236}">
                <a16:creationId xmlns:a16="http://schemas.microsoft.com/office/drawing/2014/main" id="{2A14BD71-FFF6-4281-AC2B-25999896B3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3837" y="4012936"/>
            <a:ext cx="3691013" cy="2466555"/>
          </a:xfrm>
          <a:prstGeom prst="rect">
            <a:avLst/>
          </a:prstGeom>
        </p:spPr>
      </p:pic>
    </p:spTree>
    <p:extLst>
      <p:ext uri="{BB962C8B-B14F-4D97-AF65-F5344CB8AC3E}">
        <p14:creationId xmlns:p14="http://schemas.microsoft.com/office/powerpoint/2010/main" val="8729787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HAZİNE TAŞINMAZLARI TAHSİS VERİLERİ</a:t>
            </a:r>
          </a:p>
        </p:txBody>
      </p:sp>
      <p:graphicFrame>
        <p:nvGraphicFramePr>
          <p:cNvPr id="11" name="Table 2">
            <a:extLst>
              <a:ext uri="{FF2B5EF4-FFF2-40B4-BE49-F238E27FC236}">
                <a16:creationId xmlns:a16="http://schemas.microsoft.com/office/drawing/2014/main" id="{4680B39B-9C4F-4CCA-B6E8-95DFC2D40FB2}"/>
              </a:ext>
            </a:extLst>
          </p:cNvPr>
          <p:cNvGraphicFramePr/>
          <p:nvPr/>
        </p:nvGraphicFramePr>
        <p:xfrm>
          <a:off x="201635" y="2044862"/>
          <a:ext cx="10393095" cy="4800079"/>
        </p:xfrm>
        <a:graphic>
          <a:graphicData uri="http://schemas.openxmlformats.org/drawingml/2006/table">
            <a:tbl>
              <a:tblPr/>
              <a:tblGrid>
                <a:gridCol w="4682407">
                  <a:extLst>
                    <a:ext uri="{9D8B030D-6E8A-4147-A177-3AD203B41FA5}">
                      <a16:colId xmlns:a16="http://schemas.microsoft.com/office/drawing/2014/main" val="20000"/>
                    </a:ext>
                  </a:extLst>
                </a:gridCol>
                <a:gridCol w="2075572">
                  <a:extLst>
                    <a:ext uri="{9D8B030D-6E8A-4147-A177-3AD203B41FA5}">
                      <a16:colId xmlns:a16="http://schemas.microsoft.com/office/drawing/2014/main" val="20001"/>
                    </a:ext>
                  </a:extLst>
                </a:gridCol>
                <a:gridCol w="3635116">
                  <a:extLst>
                    <a:ext uri="{9D8B030D-6E8A-4147-A177-3AD203B41FA5}">
                      <a16:colId xmlns:a16="http://schemas.microsoft.com/office/drawing/2014/main" val="20002"/>
                    </a:ext>
                  </a:extLst>
                </a:gridCol>
              </a:tblGrid>
              <a:tr h="571889">
                <a:tc>
                  <a:txBody>
                    <a:bodyPr/>
                    <a:lstStyle/>
                    <a:p>
                      <a:pPr>
                        <a:lnSpc>
                          <a:spcPts val="975"/>
                        </a:lnSpc>
                      </a:pPr>
                      <a:r>
                        <a:rPr lang="tr-TR" sz="1200" b="1" strike="noStrike" spc="-1" dirty="0">
                          <a:latin typeface="Times New Roman" panose="02020603050405020304" pitchFamily="18" charset="0"/>
                          <a:cs typeface="Times New Roman" panose="02020603050405020304" pitchFamily="18" charset="0"/>
                        </a:rPr>
                        <a:t>CİNSİ</a:t>
                      </a: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TAHSİS</a:t>
                      </a:r>
                      <a:r>
                        <a:rPr lang="tr-TR" sz="1200" b="0" strike="noStrike" spc="0" baseline="0" dirty="0">
                          <a:solidFill>
                            <a:schemeClr val="tx1"/>
                          </a:solidFill>
                          <a:latin typeface="Times New Roman" panose="02020603050405020304" pitchFamily="18" charset="0"/>
                          <a:cs typeface="Times New Roman" panose="02020603050405020304" pitchFamily="18" charset="0"/>
                        </a:rPr>
                        <a:t> </a:t>
                      </a:r>
                      <a:r>
                        <a:rPr lang="tr-TR" sz="1200" b="1" strike="noStrike" spc="-1" dirty="0">
                          <a:solidFill>
                            <a:srgbClr val="000000"/>
                          </a:solidFill>
                          <a:latin typeface="Times New Roman" panose="02020603050405020304" pitchFamily="18" charset="0"/>
                          <a:cs typeface="Times New Roman" panose="02020603050405020304" pitchFamily="18" charset="0"/>
                        </a:rPr>
                        <a:t>ADEDİ</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TAHSİS EDİLEN</a:t>
                      </a:r>
                      <a:r>
                        <a:rPr lang="tr-TR" sz="1200" b="0" strike="noStrike" spc="0" baseline="0" dirty="0">
                          <a:solidFill>
                            <a:schemeClr val="tx1"/>
                          </a:solidFill>
                          <a:latin typeface="Times New Roman" panose="02020603050405020304" pitchFamily="18" charset="0"/>
                          <a:cs typeface="Times New Roman" panose="02020603050405020304" pitchFamily="18" charset="0"/>
                        </a:rPr>
                        <a:t> </a:t>
                      </a:r>
                      <a:r>
                        <a:rPr lang="tr-TR" sz="1200" b="1" strike="noStrike" spc="-1" dirty="0">
                          <a:solidFill>
                            <a:srgbClr val="000000"/>
                          </a:solidFill>
                          <a:latin typeface="Times New Roman" panose="02020603050405020304" pitchFamily="18" charset="0"/>
                          <a:cs typeface="Times New Roman" panose="02020603050405020304" pitchFamily="18" charset="0"/>
                        </a:rPr>
                        <a:t>YÜZÖLÇÜMÜ</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46759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Arazi</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32</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104.287,65</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467590">
                <a:tc>
                  <a:txBody>
                    <a:bodyPr/>
                    <a:lstStyle/>
                    <a:p>
                      <a:pPr algn="l"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Arsa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8</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56.389,05</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r h="485261">
                <a:tc>
                  <a:txBody>
                    <a:bodyPr/>
                    <a:lstStyle/>
                    <a:p>
                      <a:pPr algn="l"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Bağ-Bahçe</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1</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170,90</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3"/>
                  </a:ext>
                </a:extLst>
              </a:tr>
              <a:tr h="467590">
                <a:tc>
                  <a:txBody>
                    <a:bodyPr/>
                    <a:lstStyle/>
                    <a:p>
                      <a:pPr algn="l"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Bina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12</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19.152,42</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467590">
                <a:tc>
                  <a:txBody>
                    <a:bodyPr/>
                    <a:lstStyle/>
                    <a:p>
                      <a:pPr algn="l"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Orman</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719</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85.632.162,00</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5"/>
                  </a:ext>
                </a:extLst>
              </a:tr>
              <a:tr h="46759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Orta Malları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4</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117.366,76</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46759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Tarihi ve Kültürel Alanlar</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b"/>
                      <a:r>
                        <a:rPr lang="tr-TR" sz="1200" b="0" i="0" u="none" strike="noStrike">
                          <a:solidFill>
                            <a:srgbClr val="000000"/>
                          </a:solidFill>
                          <a:effectLst/>
                          <a:latin typeface="Times New Roman" panose="02020603050405020304" pitchFamily="18" charset="0"/>
                          <a:cs typeface="Times New Roman" panose="02020603050405020304" pitchFamily="18" charset="0"/>
                        </a:rPr>
                        <a:t>2</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4.326,77</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7"/>
                  </a:ext>
                </a:extLst>
              </a:tr>
              <a:tr h="46759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Tarla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3</a:t>
                      </a:r>
                    </a:p>
                  </a:txBody>
                  <a:tcPr marL="9525" marR="9525" marT="9525" marB="0" anchor="b">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r"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10.559,63</a:t>
                      </a:r>
                    </a:p>
                  </a:txBody>
                  <a:tcPr marL="9525" marR="9525" marT="9525" marB="0" anchor="b">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8"/>
                  </a:ext>
                </a:extLst>
              </a:tr>
              <a:tr h="469799">
                <a:tc>
                  <a:txBody>
                    <a:bodyPr/>
                    <a:lstStyle/>
                    <a:p>
                      <a:pPr>
                        <a:lnSpc>
                          <a:spcPts val="975"/>
                        </a:lnSpc>
                      </a:pPr>
                      <a:endParaRPr lang="tr-TR" sz="1200" b="1" strike="noStrike" spc="-1" dirty="0">
                        <a:solidFill>
                          <a:srgbClr val="000000"/>
                        </a:solidFill>
                        <a:latin typeface="Times New Roman" panose="02020603050405020304" pitchFamily="18" charset="0"/>
                        <a:cs typeface="Times New Roman" panose="02020603050405020304" pitchFamily="18" charset="0"/>
                      </a:endParaRPr>
                    </a:p>
                    <a:p>
                      <a:pP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TOPLAM</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a:lnSpc>
                          <a:spcPct val="100000"/>
                        </a:lnSpc>
                      </a:pPr>
                      <a:r>
                        <a:rPr lang="tr-TR" sz="1200" b="1" strike="noStrike" spc="-1" dirty="0">
                          <a:latin typeface="Times New Roman" panose="02020603050405020304" pitchFamily="18" charset="0"/>
                          <a:cs typeface="Times New Roman" panose="02020603050405020304" pitchFamily="18" charset="0"/>
                        </a:rPr>
                        <a:t>781</a:t>
                      </a:r>
                    </a:p>
                  </a:txBody>
                  <a:tcPr marL="91439" marR="91439" marT="45721" marB="45721">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tr-TR" sz="1200" b="1" i="0" kern="1200" dirty="0">
                          <a:solidFill>
                            <a:schemeClr val="tx1"/>
                          </a:solidFill>
                          <a:effectLst/>
                          <a:latin typeface="Times New Roman" panose="02020603050405020304" pitchFamily="18" charset="0"/>
                          <a:ea typeface="+mn-ea"/>
                          <a:cs typeface="Times New Roman" panose="02020603050405020304" pitchFamily="18" charset="0"/>
                        </a:rPr>
                        <a:t>85.944.415,18 M</a:t>
                      </a:r>
                      <a:r>
                        <a:rPr lang="tr-TR" sz="1200" b="1" strike="noStrike" spc="-1" dirty="0">
                          <a:solidFill>
                            <a:srgbClr val="000000"/>
                          </a:solidFill>
                          <a:latin typeface="Times New Roman" panose="02020603050405020304" pitchFamily="18" charset="0"/>
                          <a:cs typeface="Times New Roman" panose="02020603050405020304" pitchFamily="18" charset="0"/>
                        </a:rPr>
                        <a:t>²</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17409595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HAZİNE TAŞINMAZLARI CİNS VERİLERİ</a:t>
            </a:r>
          </a:p>
        </p:txBody>
      </p:sp>
      <p:graphicFrame>
        <p:nvGraphicFramePr>
          <p:cNvPr id="11" name="Table 2">
            <a:extLst>
              <a:ext uri="{FF2B5EF4-FFF2-40B4-BE49-F238E27FC236}">
                <a16:creationId xmlns:a16="http://schemas.microsoft.com/office/drawing/2014/main" id="{4680B39B-9C4F-4CCA-B6E8-95DFC2D40FB2}"/>
              </a:ext>
            </a:extLst>
          </p:cNvPr>
          <p:cNvGraphicFramePr/>
          <p:nvPr/>
        </p:nvGraphicFramePr>
        <p:xfrm>
          <a:off x="201635" y="2044862"/>
          <a:ext cx="10283485" cy="4815771"/>
        </p:xfrm>
        <a:graphic>
          <a:graphicData uri="http://schemas.openxmlformats.org/drawingml/2006/table">
            <a:tbl>
              <a:tblPr/>
              <a:tblGrid>
                <a:gridCol w="4633024">
                  <a:extLst>
                    <a:ext uri="{9D8B030D-6E8A-4147-A177-3AD203B41FA5}">
                      <a16:colId xmlns:a16="http://schemas.microsoft.com/office/drawing/2014/main" val="20000"/>
                    </a:ext>
                  </a:extLst>
                </a:gridCol>
                <a:gridCol w="2053682">
                  <a:extLst>
                    <a:ext uri="{9D8B030D-6E8A-4147-A177-3AD203B41FA5}">
                      <a16:colId xmlns:a16="http://schemas.microsoft.com/office/drawing/2014/main" val="20001"/>
                    </a:ext>
                  </a:extLst>
                </a:gridCol>
                <a:gridCol w="3596779">
                  <a:extLst>
                    <a:ext uri="{9D8B030D-6E8A-4147-A177-3AD203B41FA5}">
                      <a16:colId xmlns:a16="http://schemas.microsoft.com/office/drawing/2014/main" val="20002"/>
                    </a:ext>
                  </a:extLst>
                </a:gridCol>
              </a:tblGrid>
              <a:tr h="384880">
                <a:tc>
                  <a:txBody>
                    <a:bodyPr/>
                    <a:lstStyle/>
                    <a:p>
                      <a:pP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CİNSİ</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ctr">
                        <a:lnSpc>
                          <a:spcPts val="975"/>
                        </a:lnSpc>
                      </a:pPr>
                      <a:r>
                        <a:rPr lang="tr-TR" sz="1200" b="0" strike="noStrike" spc="0" baseline="0" dirty="0">
                          <a:solidFill>
                            <a:schemeClr val="tx1"/>
                          </a:solidFill>
                          <a:latin typeface="Times New Roman" panose="02020603050405020304" pitchFamily="18" charset="0"/>
                          <a:cs typeface="Times New Roman" panose="02020603050405020304" pitchFamily="18" charset="0"/>
                        </a:rPr>
                        <a:t> </a:t>
                      </a:r>
                      <a:r>
                        <a:rPr lang="tr-TR" sz="1200" b="1" strike="noStrike" spc="-1" dirty="0">
                          <a:solidFill>
                            <a:srgbClr val="000000"/>
                          </a:solidFill>
                          <a:latin typeface="Times New Roman" panose="02020603050405020304" pitchFamily="18" charset="0"/>
                          <a:cs typeface="Times New Roman" panose="02020603050405020304" pitchFamily="18" charset="0"/>
                        </a:rPr>
                        <a:t>ADEDİ</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tc>
                  <a:txBody>
                    <a:bodyPr/>
                    <a:lstStyle/>
                    <a:p>
                      <a:pPr algn="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YÜZÖLÇÜMÜ</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Arazi</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10.041</a:t>
                      </a:r>
                    </a:p>
                  </a:txBody>
                  <a:tcPr marL="47625" marR="47625" marT="47625" marB="4762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276.316.322</a:t>
                      </a:r>
                    </a:p>
                  </a:txBody>
                  <a:tcPr marL="47625" marR="47625" marT="47625" marB="4762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Orman</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7.659</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4.253.545.574</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2"/>
                  </a:ext>
                </a:extLst>
              </a:tr>
              <a:tr h="32658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Bağ-Bahçe</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4.719</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3.706.500</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3"/>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Tarla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4.231</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12.318.381</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Orta Malları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937</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633.901.792</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5"/>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Bina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798</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1.822.782</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6"/>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Arsa</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812</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2.346.297</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7"/>
                  </a:ext>
                </a:extLst>
              </a:tr>
              <a:tr h="314687">
                <a:tc>
                  <a:txBody>
                    <a:bodyPr/>
                    <a:lstStyle/>
                    <a:p>
                      <a:pPr algn="l" fontAlgn="b"/>
                      <a:r>
                        <a:rPr lang="es-ES" sz="1200" b="0" i="0" u="none" strike="noStrike" dirty="0">
                          <a:solidFill>
                            <a:srgbClr val="000000"/>
                          </a:solidFill>
                          <a:effectLst/>
                          <a:latin typeface="Times New Roman" panose="02020603050405020304" pitchFamily="18" charset="0"/>
                          <a:cs typeface="Times New Roman" panose="02020603050405020304" pitchFamily="18" charset="0"/>
                        </a:rPr>
                        <a:t>Su ve Su Ürünü Alanları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196</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1.036.038</a:t>
                      </a:r>
                    </a:p>
                  </a:txBody>
                  <a:tcPr marL="47625" marR="47625" marT="47625" marB="47625">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8"/>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Diğer</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100</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770.691</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9"/>
                  </a:ext>
                </a:extLst>
              </a:tr>
              <a:tr h="326580">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Kıyı ve Dolgu Alanları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77</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650.763</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0"/>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Tarihi ve Kültürel Alanlar</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52</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334.813</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11"/>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Boşluk</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a:solidFill>
                        <a:srgbClr val="FFFFFF"/>
                      </a:solidFill>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25</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42.417</a:t>
                      </a:r>
                    </a:p>
                  </a:txBody>
                  <a:tcPr marL="47625" marR="47625" marT="47625" marB="47625">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2"/>
                  </a:ext>
                </a:extLst>
              </a:tr>
              <a:tr h="314687">
                <a:tc>
                  <a:txBody>
                    <a:bodyPr/>
                    <a:lstStyle/>
                    <a:p>
                      <a:pPr algn="l" fontAlgn="b"/>
                      <a:r>
                        <a:rPr lang="tr-TR" sz="1200" b="0" i="0" u="none" strike="noStrike" dirty="0">
                          <a:solidFill>
                            <a:srgbClr val="000000"/>
                          </a:solidFill>
                          <a:effectLst/>
                          <a:latin typeface="Times New Roman" panose="02020603050405020304" pitchFamily="18" charset="0"/>
                          <a:cs typeface="Times New Roman" panose="02020603050405020304" pitchFamily="18" charset="0"/>
                        </a:rPr>
                        <a:t>Maden ve Ocak Alanları</a:t>
                      </a:r>
                    </a:p>
                  </a:txBody>
                  <a:tcPr marL="9525" marR="9525" marT="9525" marB="0" anchor="b">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19</a:t>
                      </a:r>
                    </a:p>
                  </a:txBody>
                  <a:tcPr marL="47625" marR="47625" marT="47625" marB="4762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r" fontAlgn="t"/>
                      <a:r>
                        <a:rPr lang="tr-TR" sz="1200" dirty="0">
                          <a:effectLst/>
                          <a:latin typeface="Times New Roman" panose="02020603050405020304" pitchFamily="18" charset="0"/>
                          <a:cs typeface="Times New Roman" panose="02020603050405020304" pitchFamily="18" charset="0"/>
                        </a:rPr>
                        <a:t>1.505.599</a:t>
                      </a:r>
                    </a:p>
                  </a:txBody>
                  <a:tcPr marL="47625" marR="47625" marT="47625" marB="4762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4244589832"/>
                  </a:ext>
                </a:extLst>
              </a:tr>
              <a:tr h="316174">
                <a:tc>
                  <a:txBody>
                    <a:bodyPr/>
                    <a:lstStyle/>
                    <a:p>
                      <a:pPr>
                        <a:lnSpc>
                          <a:spcPts val="975"/>
                        </a:lnSpc>
                      </a:pPr>
                      <a:r>
                        <a:rPr lang="tr-TR" sz="1200" b="1" strike="noStrike" spc="-1" dirty="0">
                          <a:solidFill>
                            <a:srgbClr val="000000"/>
                          </a:solidFill>
                          <a:latin typeface="Times New Roman" panose="02020603050405020304" pitchFamily="18" charset="0"/>
                          <a:cs typeface="Times New Roman" panose="02020603050405020304" pitchFamily="18" charset="0"/>
                        </a:rPr>
                        <a:t>TOPLAM</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4F81BD"/>
                    </a:solidFill>
                  </a:tcPr>
                </a:tc>
                <a:tc>
                  <a:txBody>
                    <a:bodyPr/>
                    <a:lstStyle/>
                    <a:p>
                      <a:pPr algn="r">
                        <a:lnSpc>
                          <a:spcPct val="100000"/>
                        </a:lnSpc>
                      </a:pPr>
                      <a:r>
                        <a:rPr lang="tr-TR" sz="1200" b="1" strike="noStrike" spc="-1" dirty="0">
                          <a:latin typeface="Times New Roman" panose="02020603050405020304" pitchFamily="18" charset="0"/>
                          <a:cs typeface="Times New Roman" panose="02020603050405020304" pitchFamily="18" charset="0"/>
                        </a:rPr>
                        <a:t>29.666</a:t>
                      </a:r>
                    </a:p>
                  </a:txBody>
                  <a:tcPr marL="91439" marR="91439" marT="45721" marB="45721">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r">
                        <a:lnSpc>
                          <a:spcPct val="100000"/>
                        </a:lnSpc>
                      </a:pPr>
                      <a:r>
                        <a:rPr lang="tr-TR" sz="1200" b="1" i="0" kern="1200" dirty="0">
                          <a:solidFill>
                            <a:schemeClr val="tx1"/>
                          </a:solidFill>
                          <a:effectLst/>
                          <a:latin typeface="Times New Roman" panose="02020603050405020304" pitchFamily="18" charset="0"/>
                          <a:ea typeface="+mn-ea"/>
                          <a:cs typeface="Times New Roman" panose="02020603050405020304" pitchFamily="18" charset="0"/>
                        </a:rPr>
                        <a:t>5.188.297.969</a:t>
                      </a:r>
                      <a:r>
                        <a:rPr lang="tr-TR" sz="1200" b="1" i="0" kern="1200" baseline="0" dirty="0">
                          <a:solidFill>
                            <a:schemeClr val="tx1"/>
                          </a:solidFill>
                          <a:effectLst/>
                          <a:latin typeface="Times New Roman" panose="02020603050405020304" pitchFamily="18" charset="0"/>
                          <a:ea typeface="+mn-ea"/>
                          <a:cs typeface="Times New Roman" panose="02020603050405020304" pitchFamily="18" charset="0"/>
                        </a:rPr>
                        <a:t> M</a:t>
                      </a:r>
                      <a:r>
                        <a:rPr lang="tr-TR" sz="1200" b="1" strike="noStrike" spc="-1" dirty="0">
                          <a:solidFill>
                            <a:srgbClr val="000000"/>
                          </a:solidFill>
                          <a:latin typeface="Times New Roman" panose="02020603050405020304" pitchFamily="18" charset="0"/>
                          <a:cs typeface="Times New Roman" panose="02020603050405020304" pitchFamily="18" charset="0"/>
                        </a:rPr>
                        <a:t>²</a:t>
                      </a:r>
                      <a:endParaRPr lang="tr-TR" sz="1200" b="0" strike="noStrike" spc="-1" dirty="0">
                        <a:latin typeface="Times New Roman" panose="02020603050405020304" pitchFamily="18" charset="0"/>
                        <a:cs typeface="Times New Roman" panose="02020603050405020304" pitchFamily="18" charset="0"/>
                      </a:endParaRPr>
                    </a:p>
                  </a:txBody>
                  <a:tcPr marL="91439" marR="91439" marT="45721" marB="45721">
                    <a:lnL w="12240">
                      <a:solidFill>
                        <a:srgbClr val="FFFFFF"/>
                      </a:solidFill>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774948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MİLLİ EMLAK MÜDÜRLÜĞÜ</a:t>
            </a:r>
          </a:p>
        </p:txBody>
      </p:sp>
      <p:sp>
        <p:nvSpPr>
          <p:cNvPr id="10" name="Metin kutusu 9">
            <a:extLst>
              <a:ext uri="{FF2B5EF4-FFF2-40B4-BE49-F238E27FC236}">
                <a16:creationId xmlns:a16="http://schemas.microsoft.com/office/drawing/2014/main" id="{370AC8D1-CCF0-407B-A353-EF57D5D206CC}"/>
              </a:ext>
            </a:extLst>
          </p:cNvPr>
          <p:cNvSpPr txBox="1"/>
          <p:nvPr/>
        </p:nvSpPr>
        <p:spPr>
          <a:xfrm>
            <a:off x="201635" y="1699416"/>
            <a:ext cx="10393095" cy="307777"/>
          </a:xfrm>
          <a:prstGeom prst="rect">
            <a:avLst/>
          </a:prstGeom>
          <a:noFill/>
        </p:spPr>
        <p:txBody>
          <a:bodyPr wrap="square">
            <a:spAutoFit/>
          </a:bodyPr>
          <a:lstStyle/>
          <a:p>
            <a:pPr>
              <a:spcBef>
                <a:spcPts val="300"/>
              </a:spcBef>
              <a:spcAft>
                <a:spcPts val="300"/>
              </a:spcAft>
            </a:pPr>
            <a:r>
              <a:rPr lang="tr-TR" altLang="tr-TR" sz="1400" b="1" kern="0" dirty="0">
                <a:latin typeface="Times New Roman" panose="02020603050405020304" pitchFamily="18" charset="0"/>
                <a:ea typeface="+mj-ea"/>
                <a:cs typeface="Times New Roman" panose="02020603050405020304" pitchFamily="18" charset="0"/>
              </a:rPr>
              <a:t>KİRALANAN TAŞINMAZ BİLGİLERİ</a:t>
            </a:r>
          </a:p>
        </p:txBody>
      </p:sp>
      <p:graphicFrame>
        <p:nvGraphicFramePr>
          <p:cNvPr id="11" name="Table 2">
            <a:extLst>
              <a:ext uri="{FF2B5EF4-FFF2-40B4-BE49-F238E27FC236}">
                <a16:creationId xmlns:a16="http://schemas.microsoft.com/office/drawing/2014/main" id="{491B7B82-70D7-4966-8CDC-798C6D4489E9}"/>
              </a:ext>
            </a:extLst>
          </p:cNvPr>
          <p:cNvGraphicFramePr>
            <a:graphicFrameLocks noGrp="1"/>
          </p:cNvGraphicFramePr>
          <p:nvPr/>
        </p:nvGraphicFramePr>
        <p:xfrm>
          <a:off x="201635" y="2044862"/>
          <a:ext cx="10291717" cy="4894585"/>
        </p:xfrm>
        <a:graphic>
          <a:graphicData uri="http://schemas.openxmlformats.org/drawingml/2006/table">
            <a:tbl>
              <a:tblPr/>
              <a:tblGrid>
                <a:gridCol w="1342316">
                  <a:extLst>
                    <a:ext uri="{9D8B030D-6E8A-4147-A177-3AD203B41FA5}">
                      <a16:colId xmlns:a16="http://schemas.microsoft.com/office/drawing/2014/main" val="20000"/>
                    </a:ext>
                  </a:extLst>
                </a:gridCol>
                <a:gridCol w="1516494">
                  <a:extLst>
                    <a:ext uri="{9D8B030D-6E8A-4147-A177-3AD203B41FA5}">
                      <a16:colId xmlns:a16="http://schemas.microsoft.com/office/drawing/2014/main" val="20001"/>
                    </a:ext>
                  </a:extLst>
                </a:gridCol>
                <a:gridCol w="1728781">
                  <a:extLst>
                    <a:ext uri="{9D8B030D-6E8A-4147-A177-3AD203B41FA5}">
                      <a16:colId xmlns:a16="http://schemas.microsoft.com/office/drawing/2014/main" val="20002"/>
                    </a:ext>
                  </a:extLst>
                </a:gridCol>
                <a:gridCol w="2127774">
                  <a:extLst>
                    <a:ext uri="{9D8B030D-6E8A-4147-A177-3AD203B41FA5}">
                      <a16:colId xmlns:a16="http://schemas.microsoft.com/office/drawing/2014/main" val="20003"/>
                    </a:ext>
                  </a:extLst>
                </a:gridCol>
                <a:gridCol w="1722859">
                  <a:extLst>
                    <a:ext uri="{9D8B030D-6E8A-4147-A177-3AD203B41FA5}">
                      <a16:colId xmlns:a16="http://schemas.microsoft.com/office/drawing/2014/main" val="20004"/>
                    </a:ext>
                  </a:extLst>
                </a:gridCol>
                <a:gridCol w="1853493">
                  <a:extLst>
                    <a:ext uri="{9D8B030D-6E8A-4147-A177-3AD203B41FA5}">
                      <a16:colId xmlns:a16="http://schemas.microsoft.com/office/drawing/2014/main" val="20005"/>
                    </a:ext>
                  </a:extLst>
                </a:gridCol>
              </a:tblGrid>
              <a:tr h="112267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İLÇE</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KİRALAMA TALEBİNDE BULUNAN SAYISI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KİRALAMA TALEBİNDE BULUNULAN TAŞINMAZIN YÜZÖLÇÜMÜ</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KİRALAMA TALEBİ UYGUN GÖRÜLMEYEN KİŞİ SAYISI</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KİRALAMA YAPILAN KİŞİ SAYISI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KİRALANAN ALANIN YÜZÖLÇÜMÜ</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381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ARDANUÇ</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59</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269.916.07</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5</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228.521.88</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1"/>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ARHAVİ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15</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3.431.17</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3.431.17</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2"/>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BORÇKA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3"/>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HOPA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357.98</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357.98</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4"/>
                  </a:ext>
                </a:extLst>
              </a:tr>
              <a:tr h="51774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KEMALPAŞA</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23.075.05</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11</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22.595.31</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5"/>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MERKEZ</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109</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99.608.96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34</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75</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80.241.79</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6"/>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MURGUL</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15.453.96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15.441.64</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7"/>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ŞAVŞAT</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3</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13.290.90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4.409.76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08"/>
                  </a:ext>
                </a:extLst>
              </a:tr>
              <a:tr h="31669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YUSUFELİ</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lang="tr-TR" sz="1200" b="0" i="0" kern="1200" dirty="0">
                          <a:solidFill>
                            <a:schemeClr val="tx1"/>
                          </a:solidFill>
                          <a:effectLst/>
                          <a:latin typeface="Times New Roman" panose="02020603050405020304" pitchFamily="18" charset="0"/>
                          <a:ea typeface="+mn-ea"/>
                          <a:cs typeface="Times New Roman" panose="02020603050405020304" pitchFamily="18" charset="0"/>
                        </a:rPr>
                        <a:t>25.926.823.00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42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25.916.657.97</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D0D8E7"/>
                    </a:solidFill>
                  </a:tcPr>
                </a:tc>
                <a:extLst>
                  <a:ext uri="{0D108BD9-81ED-4DB2-BD59-A6C34878D82A}">
                    <a16:rowId xmlns:a16="http://schemas.microsoft.com/office/drawing/2014/main" val="10009"/>
                  </a:ext>
                </a:extLst>
              </a:tr>
              <a:tr h="72057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TOPLAM</a:t>
                      </a:r>
                      <a:endParaRPr kumimoji="0" lang="tr-TR" altLang="tr-TR"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257</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26.351.957.09 M²</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52</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ct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176</a:t>
                      </a: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7000"/>
                        </a:lnSpc>
                        <a:spcBef>
                          <a:spcPct val="0"/>
                        </a:spcBef>
                        <a:spcAft>
                          <a:spcPct val="0"/>
                        </a:spcAft>
                        <a:buClrTx/>
                        <a:buSzTx/>
                        <a:buFontTx/>
                        <a:buNone/>
                        <a:tabLst/>
                      </a:pP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r" defTabSz="914400" rtl="0" eaLnBrk="1" fontAlgn="base" latinLnBrk="0" hangingPunct="1">
                        <a:lnSpc>
                          <a:spcPct val="107000"/>
                        </a:lnSpc>
                        <a:spcBef>
                          <a:spcPct val="0"/>
                        </a:spcBef>
                        <a:spcAft>
                          <a:spcPct val="0"/>
                        </a:spcAft>
                        <a:buClrTx/>
                        <a:buSzTx/>
                        <a:buFontTx/>
                        <a:buNone/>
                        <a:tabLst/>
                      </a:pPr>
                      <a:r>
                        <a:rPr kumimoji="0" lang="tr-TR" altLang="tr-TR" sz="12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26.271.657.50 M²</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horzOverflow="overflow">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lnTlToBr>
                      <a:noFill/>
                    </a:lnTlToBr>
                    <a:lnBlToTr>
                      <a:noFill/>
                    </a:lnBlToTr>
                    <a:solidFill>
                      <a:srgbClr val="E9ECF3"/>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219586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pic>
        <p:nvPicPr>
          <p:cNvPr id="10" name="Resim 9">
            <a:extLst>
              <a:ext uri="{FF2B5EF4-FFF2-40B4-BE49-F238E27FC236}">
                <a16:creationId xmlns:a16="http://schemas.microsoft.com/office/drawing/2014/main" id="{9FDBBD32-D1E4-4FC0-8D4F-DF1966E92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9723" y="4540778"/>
            <a:ext cx="4033629" cy="2016815"/>
          </a:xfrm>
          <a:prstGeom prst="rect">
            <a:avLst/>
          </a:prstGeom>
        </p:spPr>
      </p:pic>
      <p:pic>
        <p:nvPicPr>
          <p:cNvPr id="11" name="Picture 2">
            <a:extLst>
              <a:ext uri="{FF2B5EF4-FFF2-40B4-BE49-F238E27FC236}">
                <a16:creationId xmlns:a16="http://schemas.microsoft.com/office/drawing/2014/main" id="{8B02EE66-27F2-40D4-9AFD-11742FB5120D}"/>
              </a:ext>
            </a:extLst>
          </p:cNvPr>
          <p:cNvPicPr/>
          <p:nvPr/>
        </p:nvPicPr>
        <p:blipFill>
          <a:blip r:embed="rId5"/>
          <a:stretch/>
        </p:blipFill>
        <p:spPr>
          <a:xfrm>
            <a:off x="6459723" y="1661746"/>
            <a:ext cx="4033629" cy="2672862"/>
          </a:xfrm>
          <a:prstGeom prst="roundRect">
            <a:avLst>
              <a:gd name="adj" fmla="val 8594"/>
            </a:avLst>
          </a:prstGeom>
          <a:ln/>
        </p:spPr>
        <p:style>
          <a:lnRef idx="1">
            <a:schemeClr val="dk1"/>
          </a:lnRef>
          <a:fillRef idx="2">
            <a:schemeClr val="dk1"/>
          </a:fillRef>
          <a:effectRef idx="1">
            <a:schemeClr val="dk1"/>
          </a:effectRef>
          <a:fontRef idx="minor">
            <a:schemeClr val="dk1"/>
          </a:fontRef>
        </p:style>
      </p:pic>
      <p:pic>
        <p:nvPicPr>
          <p:cNvPr id="3" name="Resim 2">
            <a:extLst>
              <a:ext uri="{FF2B5EF4-FFF2-40B4-BE49-F238E27FC236}">
                <a16:creationId xmlns:a16="http://schemas.microsoft.com/office/drawing/2014/main" id="{F47B1C68-AD11-4F15-8E68-B10BA903524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1634" y="1699521"/>
            <a:ext cx="6181581" cy="4858072"/>
          </a:xfrm>
          <a:prstGeom prst="rect">
            <a:avLst/>
          </a:prstGeom>
        </p:spPr>
      </p:pic>
    </p:spTree>
    <p:extLst>
      <p:ext uri="{BB962C8B-B14F-4D97-AF65-F5344CB8AC3E}">
        <p14:creationId xmlns:p14="http://schemas.microsoft.com/office/powerpoint/2010/main" val="14061737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GENEL FAALİYET VERİLERİ</a:t>
            </a:r>
          </a:p>
        </p:txBody>
      </p:sp>
      <p:graphicFrame>
        <p:nvGraphicFramePr>
          <p:cNvPr id="11" name="Tablo 10">
            <a:extLst>
              <a:ext uri="{FF2B5EF4-FFF2-40B4-BE49-F238E27FC236}">
                <a16:creationId xmlns:a16="http://schemas.microsoft.com/office/drawing/2014/main" id="{A47ED810-89FB-435D-8023-D12434734D0F}"/>
              </a:ext>
            </a:extLst>
          </p:cNvPr>
          <p:cNvGraphicFramePr>
            <a:graphicFrameLocks noGrp="1"/>
          </p:cNvGraphicFramePr>
          <p:nvPr/>
        </p:nvGraphicFramePr>
        <p:xfrm>
          <a:off x="1123157" y="1867917"/>
          <a:ext cx="8605636" cy="4016416"/>
        </p:xfrm>
        <a:graphic>
          <a:graphicData uri="http://schemas.openxmlformats.org/drawingml/2006/table">
            <a:tbl>
              <a:tblPr firstRow="1" bandRow="1">
                <a:tableStyleId>{5C22544A-7EE6-4342-B048-85BDC9FD1C3A}</a:tableStyleId>
              </a:tblPr>
              <a:tblGrid>
                <a:gridCol w="3495626">
                  <a:extLst>
                    <a:ext uri="{9D8B030D-6E8A-4147-A177-3AD203B41FA5}">
                      <a16:colId xmlns:a16="http://schemas.microsoft.com/office/drawing/2014/main" val="1522093432"/>
                    </a:ext>
                  </a:extLst>
                </a:gridCol>
                <a:gridCol w="627077">
                  <a:extLst>
                    <a:ext uri="{9D8B030D-6E8A-4147-A177-3AD203B41FA5}">
                      <a16:colId xmlns:a16="http://schemas.microsoft.com/office/drawing/2014/main" val="2709287005"/>
                    </a:ext>
                  </a:extLst>
                </a:gridCol>
                <a:gridCol w="640419">
                  <a:extLst>
                    <a:ext uri="{9D8B030D-6E8A-4147-A177-3AD203B41FA5}">
                      <a16:colId xmlns:a16="http://schemas.microsoft.com/office/drawing/2014/main" val="108997572"/>
                    </a:ext>
                  </a:extLst>
                </a:gridCol>
                <a:gridCol w="640419">
                  <a:extLst>
                    <a:ext uri="{9D8B030D-6E8A-4147-A177-3AD203B41FA5}">
                      <a16:colId xmlns:a16="http://schemas.microsoft.com/office/drawing/2014/main" val="1235192070"/>
                    </a:ext>
                  </a:extLst>
                </a:gridCol>
                <a:gridCol w="640419">
                  <a:extLst>
                    <a:ext uri="{9D8B030D-6E8A-4147-A177-3AD203B41FA5}">
                      <a16:colId xmlns:a16="http://schemas.microsoft.com/office/drawing/2014/main" val="1398949688"/>
                    </a:ext>
                  </a:extLst>
                </a:gridCol>
                <a:gridCol w="640419">
                  <a:extLst>
                    <a:ext uri="{9D8B030D-6E8A-4147-A177-3AD203B41FA5}">
                      <a16:colId xmlns:a16="http://schemas.microsoft.com/office/drawing/2014/main" val="2741580350"/>
                    </a:ext>
                  </a:extLst>
                </a:gridCol>
                <a:gridCol w="640419">
                  <a:extLst>
                    <a:ext uri="{9D8B030D-6E8A-4147-A177-3AD203B41FA5}">
                      <a16:colId xmlns:a16="http://schemas.microsoft.com/office/drawing/2014/main" val="3190321274"/>
                    </a:ext>
                  </a:extLst>
                </a:gridCol>
                <a:gridCol w="640419">
                  <a:extLst>
                    <a:ext uri="{9D8B030D-6E8A-4147-A177-3AD203B41FA5}">
                      <a16:colId xmlns:a16="http://schemas.microsoft.com/office/drawing/2014/main" val="207308733"/>
                    </a:ext>
                  </a:extLst>
                </a:gridCol>
                <a:gridCol w="640419">
                  <a:extLst>
                    <a:ext uri="{9D8B030D-6E8A-4147-A177-3AD203B41FA5}">
                      <a16:colId xmlns:a16="http://schemas.microsoft.com/office/drawing/2014/main" val="3490665256"/>
                    </a:ext>
                  </a:extLst>
                </a:gridCol>
              </a:tblGrid>
              <a:tr h="570754">
                <a:tc>
                  <a:txBody>
                    <a:bodyPr/>
                    <a:lstStyle/>
                    <a:p>
                      <a:pPr marL="0" algn="ctr" defTabSz="914400" rtl="0" eaLnBrk="1" fontAlgn="ctr" latinLnBrk="0" hangingPunct="1"/>
                      <a:r>
                        <a:rPr lang="tr-TR" sz="1200" u="none" strike="noStrike" kern="1200" dirty="0">
                          <a:solidFill>
                            <a:schemeClr val="dk1"/>
                          </a:solidFill>
                          <a:effectLst/>
                        </a:rPr>
                        <a:t>GERÇEKLEŞEN FAALİYET</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2018</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2019</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2020</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2021</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2022</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2023</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2024</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2025</a:t>
                      </a:r>
                      <a:endParaRPr lang="tr-TR" sz="1200" u="none" strike="noStrike" kern="1200" dirty="0">
                        <a:solidFill>
                          <a:schemeClr val="dk1"/>
                        </a:solidFill>
                        <a:effectLst/>
                        <a:latin typeface="+mn-lt"/>
                        <a:ea typeface="+mn-ea"/>
                        <a:cs typeface="+mn-cs"/>
                      </a:endParaRPr>
                    </a:p>
                  </a:txBody>
                  <a:tcPr marL="9525" marR="9525" marT="9525" marB="0" anchor="ctr"/>
                </a:tc>
                <a:extLst>
                  <a:ext uri="{0D108BD9-81ED-4DB2-BD59-A6C34878D82A}">
                    <a16:rowId xmlns:a16="http://schemas.microsoft.com/office/drawing/2014/main" val="2887321299"/>
                  </a:ext>
                </a:extLst>
              </a:tr>
              <a:tr h="1141507">
                <a:tc>
                  <a:txBody>
                    <a:bodyPr/>
                    <a:lstStyle/>
                    <a:p>
                      <a:pPr marL="0" algn="ctr" defTabSz="914400" rtl="0" eaLnBrk="1" fontAlgn="ctr" latinLnBrk="0" hangingPunct="1"/>
                      <a:r>
                        <a:rPr lang="tr-TR" sz="1200" u="none" strike="noStrike" kern="1200" dirty="0">
                          <a:solidFill>
                            <a:schemeClr val="dk1"/>
                          </a:solidFill>
                          <a:effectLst/>
                        </a:rPr>
                        <a:t>ÖDENEK TEMİNİNE ESAS TAHMİNİ BEDEL HESABI</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130</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98</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58</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104</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a:solidFill>
                            <a:schemeClr val="dk1"/>
                          </a:solidFill>
                          <a:effectLst/>
                        </a:rPr>
                        <a:t>106</a:t>
                      </a:r>
                      <a:endParaRPr lang="tr-TR" sz="1200" u="none" strike="noStrike" kern="120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79</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62</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38</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4065460850"/>
                  </a:ext>
                </a:extLst>
              </a:tr>
              <a:tr h="570754">
                <a:tc>
                  <a:txBody>
                    <a:bodyPr/>
                    <a:lstStyle/>
                    <a:p>
                      <a:pPr marL="0" algn="ctr" defTabSz="914400" rtl="0" eaLnBrk="1" fontAlgn="ctr" latinLnBrk="0" hangingPunct="1"/>
                      <a:r>
                        <a:rPr lang="tr-TR" sz="1200" u="none" strike="noStrike" kern="1200" dirty="0">
                          <a:solidFill>
                            <a:schemeClr val="dk1"/>
                          </a:solidFill>
                          <a:effectLst/>
                        </a:rPr>
                        <a:t>YAKLAŞIK MALİYET</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40</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18</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13</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26</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a:solidFill>
                            <a:schemeClr val="dk1"/>
                          </a:solidFill>
                          <a:effectLst/>
                        </a:rPr>
                        <a:t>46</a:t>
                      </a:r>
                      <a:endParaRPr lang="tr-TR" sz="1200" u="none" strike="noStrike" kern="120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a:solidFill>
                            <a:schemeClr val="dk1"/>
                          </a:solidFill>
                          <a:effectLst/>
                        </a:rPr>
                        <a:t>17</a:t>
                      </a:r>
                      <a:endParaRPr lang="tr-TR" sz="1200" u="none" strike="noStrike" kern="120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20</a:t>
                      </a: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8</a:t>
                      </a:r>
                    </a:p>
                  </a:txBody>
                  <a:tcPr marL="9525" marR="9525" marT="9525" marB="0" anchor="ctr"/>
                </a:tc>
                <a:extLst>
                  <a:ext uri="{0D108BD9-81ED-4DB2-BD59-A6C34878D82A}">
                    <a16:rowId xmlns:a16="http://schemas.microsoft.com/office/drawing/2014/main" val="3517594472"/>
                  </a:ext>
                </a:extLst>
              </a:tr>
              <a:tr h="591893">
                <a:tc>
                  <a:txBody>
                    <a:bodyPr/>
                    <a:lstStyle/>
                    <a:p>
                      <a:pPr marL="0" algn="ctr" defTabSz="914400" rtl="0" eaLnBrk="1" fontAlgn="ctr" latinLnBrk="0" hangingPunct="1"/>
                      <a:r>
                        <a:rPr lang="tr-TR" sz="1200" u="none" strike="noStrike" kern="1200" dirty="0">
                          <a:solidFill>
                            <a:schemeClr val="dk1"/>
                          </a:solidFill>
                          <a:effectLst/>
                        </a:rPr>
                        <a:t>TEKNİK RAPOR</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70</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32</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a:solidFill>
                            <a:schemeClr val="dk1"/>
                          </a:solidFill>
                          <a:effectLst/>
                        </a:rPr>
                        <a:t>23</a:t>
                      </a:r>
                      <a:endParaRPr lang="tr-TR" sz="1200" u="none" strike="noStrike" kern="120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40</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57</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25</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17</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10</a:t>
                      </a:r>
                    </a:p>
                  </a:txBody>
                  <a:tcPr marL="9525" marR="9525" marT="9525" marB="0" anchor="ctr">
                    <a:solidFill>
                      <a:schemeClr val="tx2">
                        <a:lumMod val="20000"/>
                        <a:lumOff val="80000"/>
                      </a:schemeClr>
                    </a:solidFill>
                  </a:tcPr>
                </a:tc>
                <a:extLst>
                  <a:ext uri="{0D108BD9-81ED-4DB2-BD59-A6C34878D82A}">
                    <a16:rowId xmlns:a16="http://schemas.microsoft.com/office/drawing/2014/main" val="1774349311"/>
                  </a:ext>
                </a:extLst>
              </a:tr>
              <a:tr h="570754">
                <a:tc>
                  <a:txBody>
                    <a:bodyPr/>
                    <a:lstStyle/>
                    <a:p>
                      <a:pPr marL="0" algn="ctr" defTabSz="914400" rtl="0" eaLnBrk="1" fontAlgn="ctr" latinLnBrk="0" hangingPunct="1"/>
                      <a:r>
                        <a:rPr lang="tr-TR" sz="1200" u="none" strike="noStrike" kern="1200" dirty="0">
                          <a:solidFill>
                            <a:schemeClr val="dk1"/>
                          </a:solidFill>
                          <a:effectLst/>
                        </a:rPr>
                        <a:t>ELEMAN GÖREVLENDİRME </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60</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25</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19</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77</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54</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rPr>
                        <a:t>44</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20</a:t>
                      </a:r>
                    </a:p>
                  </a:txBody>
                  <a:tcPr marL="9525" marR="9525" marT="9525" marB="0" anchor="ct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12</a:t>
                      </a:r>
                    </a:p>
                  </a:txBody>
                  <a:tcPr marL="9525" marR="9525" marT="9525" marB="0" anchor="ctr"/>
                </a:tc>
                <a:extLst>
                  <a:ext uri="{0D108BD9-81ED-4DB2-BD59-A6C34878D82A}">
                    <a16:rowId xmlns:a16="http://schemas.microsoft.com/office/drawing/2014/main" val="28990284"/>
                  </a:ext>
                </a:extLst>
              </a:tr>
              <a:tr h="570754">
                <a:tc>
                  <a:txBody>
                    <a:bodyPr/>
                    <a:lstStyle/>
                    <a:p>
                      <a:pPr marL="0" algn="ctr" defTabSz="914400" rtl="0" eaLnBrk="1" fontAlgn="ctr" latinLnBrk="0" hangingPunct="1"/>
                      <a:r>
                        <a:rPr lang="tr-TR" sz="1200" u="none" strike="noStrike" kern="1200" dirty="0">
                          <a:solidFill>
                            <a:schemeClr val="dk1"/>
                          </a:solidFill>
                          <a:effectLst/>
                        </a:rPr>
                        <a:t>TOPLAM</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300</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173</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113</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247</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263</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rPr>
                        <a:t>165</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119</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68</a:t>
                      </a:r>
                    </a:p>
                  </a:txBody>
                  <a:tcPr marL="9525" marR="9525" marT="9525" marB="0" anchor="ctr">
                    <a:solidFill>
                      <a:schemeClr val="tx2">
                        <a:lumMod val="20000"/>
                        <a:lumOff val="80000"/>
                      </a:schemeClr>
                    </a:solidFill>
                  </a:tcPr>
                </a:tc>
                <a:extLst>
                  <a:ext uri="{0D108BD9-81ED-4DB2-BD59-A6C34878D82A}">
                    <a16:rowId xmlns:a16="http://schemas.microsoft.com/office/drawing/2014/main" val="4075880883"/>
                  </a:ext>
                </a:extLst>
              </a:tr>
            </a:tbl>
          </a:graphicData>
        </a:graphic>
      </p:graphicFrame>
    </p:spTree>
    <p:extLst>
      <p:ext uri="{BB962C8B-B14F-4D97-AF65-F5344CB8AC3E}">
        <p14:creationId xmlns:p14="http://schemas.microsoft.com/office/powerpoint/2010/main" val="3246174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2" name="Rectangle 3">
            <a:extLst>
              <a:ext uri="{FF2B5EF4-FFF2-40B4-BE49-F238E27FC236}">
                <a16:creationId xmlns:a16="http://schemas.microsoft.com/office/drawing/2014/main" id="{45C3093D-D409-44CA-976C-C9BB77EEEC9C}"/>
              </a:ext>
            </a:extLst>
          </p:cNvPr>
          <p:cNvSpPr txBox="1">
            <a:spLocks noChangeArrowheads="1"/>
          </p:cNvSpPr>
          <p:nvPr/>
        </p:nvSpPr>
        <p:spPr>
          <a:xfrm>
            <a:off x="1023262" y="2406527"/>
            <a:ext cx="8753238" cy="4419575"/>
          </a:xfrm>
          <a:prstGeom prst="rect">
            <a:avLst/>
          </a:prstGeom>
          <a:solidFill>
            <a:schemeClr val="tx2">
              <a:lumMod val="20000"/>
              <a:lumOff val="80000"/>
            </a:schemeClr>
          </a:solidFill>
        </p:spPr>
        <p:txBody>
          <a:bodyPr>
            <a:normAutofit/>
          </a:bodyPr>
          <a:lstStyle/>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Jandarma Komutanlığı Lojman Yapımı (8 Daire+ Altyapı)</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Çevre, Şehircilik ve İklim Değişikliği İl Müdürlüğü Hizmet Binası Genel Onarım İşi</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5" y="1865326"/>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2025 YILI GENEL BÜTÇELİ FAALİYETLER</a:t>
            </a:r>
          </a:p>
        </p:txBody>
      </p:sp>
    </p:spTree>
    <p:extLst>
      <p:ext uri="{BB962C8B-B14F-4D97-AF65-F5344CB8AC3E}">
        <p14:creationId xmlns:p14="http://schemas.microsoft.com/office/powerpoint/2010/main" val="42700621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5"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GENEL BÜTÇELİ FAALİYETLER</a:t>
            </a:r>
          </a:p>
        </p:txBody>
      </p:sp>
      <p:sp>
        <p:nvSpPr>
          <p:cNvPr id="10" name="Rectangle 3">
            <a:extLst>
              <a:ext uri="{FF2B5EF4-FFF2-40B4-BE49-F238E27FC236}">
                <a16:creationId xmlns:a16="http://schemas.microsoft.com/office/drawing/2014/main" id="{5CBD6099-96E5-436F-BDAB-3399FC5D1C85}"/>
              </a:ext>
            </a:extLst>
          </p:cNvPr>
          <p:cNvSpPr txBox="1">
            <a:spLocks noChangeArrowheads="1"/>
          </p:cNvSpPr>
          <p:nvPr/>
        </p:nvSpPr>
        <p:spPr bwMode="auto">
          <a:xfrm>
            <a:off x="1123158" y="3670729"/>
            <a:ext cx="4177846" cy="1871278"/>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Ali GEZER</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4.111.111,00 TL</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70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a:t>
            </a:r>
            <a:r>
              <a:rPr lang="tr-TR" sz="1200" b="1" dirty="0">
                <a:latin typeface="Times New Roman" panose="02020603050405020304" pitchFamily="18" charset="0"/>
                <a:cs typeface="Times New Roman" panose="02020603050405020304" pitchFamily="18" charset="0"/>
              </a:rPr>
              <a:t> 03.08.2025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İmalatlar devam etmektedir.</a:t>
            </a:r>
          </a:p>
        </p:txBody>
      </p:sp>
      <p:sp>
        <p:nvSpPr>
          <p:cNvPr id="11" name="Rectangle 2">
            <a:extLst>
              <a:ext uri="{FF2B5EF4-FFF2-40B4-BE49-F238E27FC236}">
                <a16:creationId xmlns:a16="http://schemas.microsoft.com/office/drawing/2014/main" id="{3EAD1385-4C48-4DB1-8905-F0477C78028F}"/>
              </a:ext>
            </a:extLst>
          </p:cNvPr>
          <p:cNvSpPr txBox="1">
            <a:spLocks noChangeArrowheads="1"/>
          </p:cNvSpPr>
          <p:nvPr/>
        </p:nvSpPr>
        <p:spPr bwMode="auto">
          <a:xfrm>
            <a:off x="1123157"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Çevre, Şehircilik ve İklim Değişikliği İl Müdürlüğü Hizmet Binası Genel Onarım İşi</a:t>
            </a:r>
          </a:p>
        </p:txBody>
      </p:sp>
      <p:pic>
        <p:nvPicPr>
          <p:cNvPr id="3" name="Resim 2">
            <a:extLst>
              <a:ext uri="{FF2B5EF4-FFF2-40B4-BE49-F238E27FC236}">
                <a16:creationId xmlns:a16="http://schemas.microsoft.com/office/drawing/2014/main" id="{1A93E6DA-E05A-4BCE-95F8-A3934E1EB9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272" y="2408589"/>
            <a:ext cx="4174410" cy="3133417"/>
          </a:xfrm>
          <a:prstGeom prst="rect">
            <a:avLst/>
          </a:prstGeom>
        </p:spPr>
      </p:pic>
    </p:spTree>
    <p:extLst>
      <p:ext uri="{BB962C8B-B14F-4D97-AF65-F5344CB8AC3E}">
        <p14:creationId xmlns:p14="http://schemas.microsoft.com/office/powerpoint/2010/main" val="4328430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125126" y="1869216"/>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2025 YILI DİĞER İDARE FAALİYETLERİ</a:t>
            </a:r>
          </a:p>
        </p:txBody>
      </p:sp>
      <p:sp>
        <p:nvSpPr>
          <p:cNvPr id="10" name="Rectangle 3">
            <a:extLst>
              <a:ext uri="{FF2B5EF4-FFF2-40B4-BE49-F238E27FC236}">
                <a16:creationId xmlns:a16="http://schemas.microsoft.com/office/drawing/2014/main" id="{E313D4F7-DA44-420F-A978-DEFE9FA1ED95}"/>
              </a:ext>
            </a:extLst>
          </p:cNvPr>
          <p:cNvSpPr txBox="1">
            <a:spLocks noChangeArrowheads="1"/>
          </p:cNvSpPr>
          <p:nvPr/>
        </p:nvSpPr>
        <p:spPr>
          <a:xfrm>
            <a:off x="1123157" y="2407826"/>
            <a:ext cx="8760042" cy="4331447"/>
          </a:xfrm>
          <a:prstGeom prst="rect">
            <a:avLst/>
          </a:prstGeom>
          <a:solidFill>
            <a:schemeClr val="tx2">
              <a:lumMod val="20000"/>
              <a:lumOff val="80000"/>
            </a:schemeClr>
          </a:solidFill>
        </p:spPr>
        <p:txBody>
          <a:bodyPr>
            <a:normAutofit/>
          </a:bodyPr>
          <a:lstStyle/>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Murgul Devlet Hastanesi Bakım Onarım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Ortaköy Sağlık Evi Onarım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Sağlık Kompleksi ve Yusufeli ASM, TSM ve 112 Hizmet Binası Doğalgaz Dönüşüm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Devlet Hastanesi Boya İşi ve Dış Cephe Tadilat İşi</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Kemalpaşa Sağlık Kompleksi İkmal İnşaatı</a:t>
            </a:r>
          </a:p>
          <a:p>
            <a:pPr marL="273050" indent="-273050">
              <a:lnSpc>
                <a:spcPct val="120000"/>
              </a:lnSpc>
              <a:spcBef>
                <a:spcPct val="20000"/>
              </a:spcBef>
              <a:buClr>
                <a:srgbClr val="CC0000"/>
              </a:buClr>
              <a:buSzPct val="95000"/>
              <a:buFont typeface="Wingdings" pitchFamily="2" charset="2"/>
              <a:buChar char="q"/>
              <a:defRPr/>
            </a:pPr>
            <a:r>
              <a:rPr lang="tr-TR" sz="1400" dirty="0">
                <a:latin typeface="Times New Roman" panose="02020603050405020304" pitchFamily="18" charset="0"/>
                <a:cs typeface="Times New Roman" panose="02020603050405020304" pitchFamily="18" charset="0"/>
              </a:rPr>
              <a:t>Artvin Gençlik ve Spor İl Müdürlüğüne Bağlı Yurt Binası , Tesis ve İdari Binalarda Deprem Dayanımının Belirlenmesi İşi</a:t>
            </a:r>
          </a:p>
        </p:txBody>
      </p:sp>
    </p:spTree>
    <p:extLst>
      <p:ext uri="{BB962C8B-B14F-4D97-AF65-F5344CB8AC3E}">
        <p14:creationId xmlns:p14="http://schemas.microsoft.com/office/powerpoint/2010/main" val="31917793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0FD21E91-0748-4BB1-8267-902E598157E2}"/>
              </a:ext>
            </a:extLst>
          </p:cNvPr>
          <p:cNvSpPr txBox="1">
            <a:spLocks noChangeArrowheads="1"/>
          </p:cNvSpPr>
          <p:nvPr/>
        </p:nvSpPr>
        <p:spPr bwMode="auto">
          <a:xfrm>
            <a:off x="1123159" y="3670729"/>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Malik Yavuz</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1.895.700,00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100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11.06.2025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AE620917-E5C6-4DCD-8123-084B0881BC08}"/>
              </a:ext>
            </a:extLst>
          </p:cNvPr>
          <p:cNvSpPr txBox="1">
            <a:spLocks noChangeArrowheads="1"/>
          </p:cNvSpPr>
          <p:nvPr/>
        </p:nvSpPr>
        <p:spPr bwMode="auto">
          <a:xfrm>
            <a:off x="1123158" y="2406528"/>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Murgul Devlet Hastanesi Bakım Onarım İşi</a:t>
            </a:r>
          </a:p>
        </p:txBody>
      </p:sp>
      <p:pic>
        <p:nvPicPr>
          <p:cNvPr id="12" name="Resim 11">
            <a:extLst>
              <a:ext uri="{FF2B5EF4-FFF2-40B4-BE49-F238E27FC236}">
                <a16:creationId xmlns:a16="http://schemas.microsoft.com/office/drawing/2014/main" id="{E07E0430-E5EF-42D2-A6E1-9D0D180D1A29}"/>
              </a:ext>
            </a:extLst>
          </p:cNvPr>
          <p:cNvPicPr>
            <a:picLocks noChangeAspect="1"/>
          </p:cNvPicPr>
          <p:nvPr/>
        </p:nvPicPr>
        <p:blipFill>
          <a:blip r:embed="rId4"/>
          <a:stretch>
            <a:fillRect/>
          </a:stretch>
        </p:blipFill>
        <p:spPr>
          <a:xfrm>
            <a:off x="5999217" y="2406528"/>
            <a:ext cx="2120669" cy="3289200"/>
          </a:xfrm>
          <a:prstGeom prst="rect">
            <a:avLst/>
          </a:prstGeom>
        </p:spPr>
      </p:pic>
      <p:pic>
        <p:nvPicPr>
          <p:cNvPr id="13" name="Resim 12">
            <a:extLst>
              <a:ext uri="{FF2B5EF4-FFF2-40B4-BE49-F238E27FC236}">
                <a16:creationId xmlns:a16="http://schemas.microsoft.com/office/drawing/2014/main" id="{1A1415F9-D625-445B-B3A0-726453FAE3E7}"/>
              </a:ext>
            </a:extLst>
          </p:cNvPr>
          <p:cNvPicPr>
            <a:picLocks noChangeAspect="1"/>
          </p:cNvPicPr>
          <p:nvPr/>
        </p:nvPicPr>
        <p:blipFill>
          <a:blip r:embed="rId5"/>
          <a:stretch>
            <a:fillRect/>
          </a:stretch>
        </p:blipFill>
        <p:spPr>
          <a:xfrm>
            <a:off x="8119886" y="2406527"/>
            <a:ext cx="2127667" cy="3289199"/>
          </a:xfrm>
          <a:prstGeom prst="rect">
            <a:avLst/>
          </a:prstGeom>
        </p:spPr>
      </p:pic>
    </p:spTree>
    <p:extLst>
      <p:ext uri="{BB962C8B-B14F-4D97-AF65-F5344CB8AC3E}">
        <p14:creationId xmlns:p14="http://schemas.microsoft.com/office/powerpoint/2010/main" val="32078975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A4B08284-DD30-459B-9B61-30465CDDED48}"/>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Murat Sevindik</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895.000,00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100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02.01.2025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2F352EFD-6863-4E7C-9F94-A9BC1419B570}"/>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Ortaköy Sağlık Evi Onarım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2" name="Resim 1">
            <a:extLst>
              <a:ext uri="{FF2B5EF4-FFF2-40B4-BE49-F238E27FC236}">
                <a16:creationId xmlns:a16="http://schemas.microsoft.com/office/drawing/2014/main" id="{1155D710-5CF6-4430-9C40-DCAAE8E2124C}"/>
              </a:ext>
            </a:extLst>
          </p:cNvPr>
          <p:cNvPicPr>
            <a:picLocks noChangeAspect="1"/>
          </p:cNvPicPr>
          <p:nvPr/>
        </p:nvPicPr>
        <p:blipFill>
          <a:blip r:embed="rId4"/>
          <a:stretch>
            <a:fillRect/>
          </a:stretch>
        </p:blipFill>
        <p:spPr>
          <a:xfrm>
            <a:off x="5591885" y="2406527"/>
            <a:ext cx="4791871" cy="3566469"/>
          </a:xfrm>
          <a:prstGeom prst="rect">
            <a:avLst/>
          </a:prstGeom>
        </p:spPr>
      </p:pic>
    </p:spTree>
    <p:extLst>
      <p:ext uri="{BB962C8B-B14F-4D97-AF65-F5344CB8AC3E}">
        <p14:creationId xmlns:p14="http://schemas.microsoft.com/office/powerpoint/2010/main" val="8428015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pic>
        <p:nvPicPr>
          <p:cNvPr id="15" name="Resim 14">
            <a:extLst>
              <a:ext uri="{FF2B5EF4-FFF2-40B4-BE49-F238E27FC236}">
                <a16:creationId xmlns:a16="http://schemas.microsoft.com/office/drawing/2014/main" id="{9239D338-3B45-46B1-ABE5-F687A8A11E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37" y="1678995"/>
            <a:ext cx="4669301" cy="2901525"/>
          </a:xfrm>
          <a:prstGeom prst="rect">
            <a:avLst/>
          </a:prstGeom>
          <a:ln>
            <a:solidFill>
              <a:schemeClr val="accent1"/>
            </a:solidFill>
          </a:ln>
        </p:spPr>
      </p:pic>
      <p:pic>
        <p:nvPicPr>
          <p:cNvPr id="16" name="Resim 15">
            <a:extLst>
              <a:ext uri="{FF2B5EF4-FFF2-40B4-BE49-F238E27FC236}">
                <a16:creationId xmlns:a16="http://schemas.microsoft.com/office/drawing/2014/main" id="{E9958009-9078-422D-B306-34E692C614E6}"/>
              </a:ext>
            </a:extLst>
          </p:cNvPr>
          <p:cNvPicPr>
            <a:picLocks noChangeAspect="1"/>
          </p:cNvPicPr>
          <p:nvPr/>
        </p:nvPicPr>
        <p:blipFill rotWithShape="1">
          <a:blip r:embed="rId5">
            <a:extLst>
              <a:ext uri="{28A0092B-C50C-407E-A947-70E740481C1C}">
                <a14:useLocalDpi xmlns:a14="http://schemas.microsoft.com/office/drawing/2010/main" val="0"/>
              </a:ext>
            </a:extLst>
          </a:blip>
          <a:srcRect t="28167"/>
          <a:stretch/>
        </p:blipFill>
        <p:spPr>
          <a:xfrm>
            <a:off x="201636" y="4706481"/>
            <a:ext cx="4669302" cy="2232966"/>
          </a:xfrm>
          <a:prstGeom prst="rect">
            <a:avLst/>
          </a:prstGeom>
          <a:ln>
            <a:solidFill>
              <a:schemeClr val="accent1"/>
            </a:solidFill>
          </a:ln>
        </p:spPr>
      </p:pic>
      <p:pic>
        <p:nvPicPr>
          <p:cNvPr id="17" name="Resim 16">
            <a:extLst>
              <a:ext uri="{FF2B5EF4-FFF2-40B4-BE49-F238E27FC236}">
                <a16:creationId xmlns:a16="http://schemas.microsoft.com/office/drawing/2014/main" id="{295727A0-0E57-4689-AB37-D4821F68C97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8252"/>
          <a:stretch/>
        </p:blipFill>
        <p:spPr>
          <a:xfrm>
            <a:off x="5070426" y="4706480"/>
            <a:ext cx="5422927" cy="2232966"/>
          </a:xfrm>
          <a:prstGeom prst="rect">
            <a:avLst/>
          </a:prstGeom>
          <a:ln>
            <a:solidFill>
              <a:schemeClr val="accent1"/>
            </a:solidFill>
          </a:ln>
        </p:spPr>
      </p:pic>
      <p:pic>
        <p:nvPicPr>
          <p:cNvPr id="18" name="Resim 17">
            <a:extLst>
              <a:ext uri="{FF2B5EF4-FFF2-40B4-BE49-F238E27FC236}">
                <a16:creationId xmlns:a16="http://schemas.microsoft.com/office/drawing/2014/main" id="{6A40AE07-5D09-416D-A6E2-F6DCFA6BFDB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0426" y="1678991"/>
            <a:ext cx="5422927" cy="2901525"/>
          </a:xfrm>
          <a:prstGeom prst="rect">
            <a:avLst/>
          </a:prstGeom>
          <a:ln>
            <a:solidFill>
              <a:schemeClr val="accent1"/>
            </a:solidFill>
          </a:ln>
        </p:spPr>
      </p:pic>
    </p:spTree>
    <p:extLst>
      <p:ext uri="{BB962C8B-B14F-4D97-AF65-F5344CB8AC3E}">
        <p14:creationId xmlns:p14="http://schemas.microsoft.com/office/powerpoint/2010/main" val="2784741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59F89362-F38D-486A-9EA4-DD685D156DA4}"/>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FYD Mühendislik</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3.244.888,00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100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02.01.2025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kabulü yapıldı.</a:t>
            </a:r>
          </a:p>
        </p:txBody>
      </p:sp>
      <p:sp>
        <p:nvSpPr>
          <p:cNvPr id="11" name="Rectangle 2">
            <a:extLst>
              <a:ext uri="{FF2B5EF4-FFF2-40B4-BE49-F238E27FC236}">
                <a16:creationId xmlns:a16="http://schemas.microsoft.com/office/drawing/2014/main" id="{156DC19E-9E20-44E6-859E-0EF01E95AD47}"/>
              </a:ext>
            </a:extLst>
          </p:cNvPr>
          <p:cNvSpPr txBox="1">
            <a:spLocks noChangeArrowheads="1"/>
          </p:cNvSpPr>
          <p:nvPr/>
        </p:nvSpPr>
        <p:spPr bwMode="auto">
          <a:xfrm>
            <a:off x="1123158"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Sağlık Kompleksi ve Yusufeli ASM, TSM ve 112 Hizmet Binası Doğalgaz Dönüşüm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2" name="Resim 11">
            <a:extLst>
              <a:ext uri="{FF2B5EF4-FFF2-40B4-BE49-F238E27FC236}">
                <a16:creationId xmlns:a16="http://schemas.microsoft.com/office/drawing/2014/main" id="{EED88CFA-094F-453E-B6EA-162E5B672D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99218" y="2406527"/>
            <a:ext cx="4177844" cy="3133383"/>
          </a:xfrm>
          <a:prstGeom prst="rect">
            <a:avLst/>
          </a:prstGeom>
        </p:spPr>
      </p:pic>
    </p:spTree>
    <p:extLst>
      <p:ext uri="{BB962C8B-B14F-4D97-AF65-F5344CB8AC3E}">
        <p14:creationId xmlns:p14="http://schemas.microsoft.com/office/powerpoint/2010/main" val="24648272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50ACA481-459B-4111-B5BB-68074F71F976}"/>
              </a:ext>
            </a:extLst>
          </p:cNvPr>
          <p:cNvSpPr txBox="1">
            <a:spLocks noChangeArrowheads="1"/>
          </p:cNvSpPr>
          <p:nvPr/>
        </p:nvSpPr>
        <p:spPr bwMode="auto">
          <a:xfrm>
            <a:off x="1123158"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err="1">
                <a:latin typeface="Times New Roman" panose="02020603050405020304" pitchFamily="18" charset="0"/>
                <a:cs typeface="Times New Roman" panose="02020603050405020304" pitchFamily="18" charset="0"/>
              </a:rPr>
              <a:t>Metsan</a:t>
            </a:r>
            <a:r>
              <a:rPr lang="tr-TR" sz="1200" b="1" dirty="0">
                <a:latin typeface="Times New Roman" panose="02020603050405020304" pitchFamily="18" charset="0"/>
                <a:cs typeface="Times New Roman" panose="02020603050405020304" pitchFamily="18" charset="0"/>
              </a:rPr>
              <a:t> Proje İnşaat Makine</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a:t>
            </a:r>
            <a:r>
              <a:rPr lang="tr-TR" sz="1200" b="1" dirty="0" err="1">
                <a:latin typeface="Times New Roman" panose="02020603050405020304" pitchFamily="18" charset="0"/>
                <a:cs typeface="Times New Roman" panose="02020603050405020304" pitchFamily="18" charset="0"/>
              </a:rPr>
              <a:t>Tmz</a:t>
            </a:r>
            <a:r>
              <a:rPr lang="tr-TR" sz="1200" b="1" dirty="0">
                <a:latin typeface="Times New Roman" panose="02020603050405020304" pitchFamily="18" charset="0"/>
                <a:cs typeface="Times New Roman" panose="02020603050405020304" pitchFamily="18" charset="0"/>
              </a:rPr>
              <a:t>. Tur. Gıda Sn. Tic. Ltd. Şti.</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6.375.000,00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95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13.05.2025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Geçici Kabul aşamasındadır.</a:t>
            </a:r>
          </a:p>
        </p:txBody>
      </p:sp>
      <p:sp>
        <p:nvSpPr>
          <p:cNvPr id="11" name="Rectangle 2">
            <a:extLst>
              <a:ext uri="{FF2B5EF4-FFF2-40B4-BE49-F238E27FC236}">
                <a16:creationId xmlns:a16="http://schemas.microsoft.com/office/drawing/2014/main" id="{6315C2AD-B0D4-4D56-9E40-F36D54AD7F56}"/>
              </a:ext>
            </a:extLst>
          </p:cNvPr>
          <p:cNvSpPr txBox="1">
            <a:spLocks noChangeArrowheads="1"/>
          </p:cNvSpPr>
          <p:nvPr/>
        </p:nvSpPr>
        <p:spPr bwMode="auto">
          <a:xfrm>
            <a:off x="1123157"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Devlet Hastanesi Boya İşi ve Dış Cephe Tadilat İşi</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pic>
        <p:nvPicPr>
          <p:cNvPr id="13" name="Resim 12">
            <a:extLst>
              <a:ext uri="{FF2B5EF4-FFF2-40B4-BE49-F238E27FC236}">
                <a16:creationId xmlns:a16="http://schemas.microsoft.com/office/drawing/2014/main" id="{2ED683CD-81A8-4DDA-BFE2-3750A19A4A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9636" y="2350151"/>
            <a:ext cx="3616969" cy="3810018"/>
          </a:xfrm>
          <a:prstGeom prst="rect">
            <a:avLst/>
          </a:prstGeom>
        </p:spPr>
      </p:pic>
    </p:spTree>
    <p:extLst>
      <p:ext uri="{BB962C8B-B14F-4D97-AF65-F5344CB8AC3E}">
        <p14:creationId xmlns:p14="http://schemas.microsoft.com/office/powerpoint/2010/main" val="41655670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 - SAĞLIK</a:t>
            </a:r>
          </a:p>
        </p:txBody>
      </p:sp>
      <p:sp>
        <p:nvSpPr>
          <p:cNvPr id="10" name="Rectangle 3">
            <a:extLst>
              <a:ext uri="{FF2B5EF4-FFF2-40B4-BE49-F238E27FC236}">
                <a16:creationId xmlns:a16="http://schemas.microsoft.com/office/drawing/2014/main" id="{50ACA481-459B-4111-B5BB-68074F71F976}"/>
              </a:ext>
            </a:extLst>
          </p:cNvPr>
          <p:cNvSpPr txBox="1">
            <a:spLocks noChangeArrowheads="1"/>
          </p:cNvSpPr>
          <p:nvPr/>
        </p:nvSpPr>
        <p:spPr bwMode="auto">
          <a:xfrm>
            <a:off x="1123158"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CMR Grup İnşaat Taahhüt Sn.</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Tic. Ltd. Şti.</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33.745.000,00 TL</a:t>
            </a: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 0</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09.12.2025</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Yer teslimi yapıldı.</a:t>
            </a:r>
          </a:p>
        </p:txBody>
      </p:sp>
      <p:sp>
        <p:nvSpPr>
          <p:cNvPr id="11" name="Rectangle 2">
            <a:extLst>
              <a:ext uri="{FF2B5EF4-FFF2-40B4-BE49-F238E27FC236}">
                <a16:creationId xmlns:a16="http://schemas.microsoft.com/office/drawing/2014/main" id="{6315C2AD-B0D4-4D56-9E40-F36D54AD7F56}"/>
              </a:ext>
            </a:extLst>
          </p:cNvPr>
          <p:cNvSpPr txBox="1">
            <a:spLocks noChangeArrowheads="1"/>
          </p:cNvSpPr>
          <p:nvPr/>
        </p:nvSpPr>
        <p:spPr bwMode="auto">
          <a:xfrm>
            <a:off x="1123157" y="2406527"/>
            <a:ext cx="4177847" cy="972495"/>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Kemalpaşa Sağlık Kompleksi İkmal İnşaatı </a:t>
            </a:r>
          </a:p>
          <a:p>
            <a:pPr algn="ctr" fontAlgn="base">
              <a:spcBef>
                <a:spcPct val="0"/>
              </a:spcBef>
              <a:spcAft>
                <a:spcPct val="0"/>
              </a:spcAft>
            </a:pPr>
            <a:endParaRPr lang="tr-TR" sz="20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107994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5" name="Rectangle 2">
            <a:extLst>
              <a:ext uri="{FF2B5EF4-FFF2-40B4-BE49-F238E27FC236}">
                <a16:creationId xmlns:a16="http://schemas.microsoft.com/office/drawing/2014/main" id="{B051DA0B-48BD-4AE0-87D7-E356065211B9}"/>
              </a:ext>
            </a:extLst>
          </p:cNvPr>
          <p:cNvSpPr txBox="1">
            <a:spLocks noChangeArrowheads="1"/>
          </p:cNvSpPr>
          <p:nvPr/>
        </p:nvSpPr>
        <p:spPr>
          <a:xfrm>
            <a:off x="201636" y="186791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sz="1500" b="1" kern="0" dirty="0">
                <a:solidFill>
                  <a:schemeClr val="tx1"/>
                </a:solidFill>
                <a:latin typeface="Times New Roman" panose="02020603050405020304" pitchFamily="18" charset="0"/>
                <a:cs typeface="Times New Roman" panose="02020603050405020304" pitchFamily="18" charset="0"/>
              </a:rPr>
              <a:t>DİĞER İDARE İŞLERİ-GENÇLİK VE SPOR</a:t>
            </a:r>
          </a:p>
        </p:txBody>
      </p:sp>
      <p:sp>
        <p:nvSpPr>
          <p:cNvPr id="10" name="Rectangle 3">
            <a:extLst>
              <a:ext uri="{FF2B5EF4-FFF2-40B4-BE49-F238E27FC236}">
                <a16:creationId xmlns:a16="http://schemas.microsoft.com/office/drawing/2014/main" id="{1943E5C5-C240-4351-B17A-042174DF3C3E}"/>
              </a:ext>
            </a:extLst>
          </p:cNvPr>
          <p:cNvSpPr txBox="1">
            <a:spLocks noChangeArrowheads="1"/>
          </p:cNvSpPr>
          <p:nvPr/>
        </p:nvSpPr>
        <p:spPr bwMode="auto">
          <a:xfrm>
            <a:off x="1123159" y="3670728"/>
            <a:ext cx="4177846" cy="2207593"/>
          </a:xfrm>
          <a:prstGeom prst="rect">
            <a:avLst/>
          </a:prstGeom>
          <a:noFill/>
          <a:ln w="9525">
            <a:noFill/>
            <a:miter lim="800000"/>
            <a:headEnd/>
            <a:tailEnd/>
          </a:ln>
        </p:spPr>
        <p:txBody>
          <a:bodyPr anchor="ctr"/>
          <a:lstStyle/>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YÜKLENİCİ                        : </a:t>
            </a:r>
            <a:r>
              <a:rPr lang="tr-TR" sz="1200" b="1" dirty="0">
                <a:latin typeface="Times New Roman" panose="02020603050405020304" pitchFamily="18" charset="0"/>
                <a:cs typeface="Times New Roman" panose="02020603050405020304" pitchFamily="18" charset="0"/>
              </a:rPr>
              <a:t>Sayhan Mühendislik Müşavirlik</a:t>
            </a:r>
          </a:p>
          <a:p>
            <a:pPr>
              <a:lnSpc>
                <a:spcPct val="70000"/>
              </a:lnSpc>
              <a:spcBef>
                <a:spcPct val="20000"/>
              </a:spcBef>
              <a:buClr>
                <a:srgbClr val="8D89A4"/>
              </a:buClr>
              <a:buSzPct val="95000"/>
              <a:defRPr/>
            </a:pPr>
            <a:r>
              <a:rPr lang="tr-TR" sz="1200" b="1" dirty="0">
                <a:latin typeface="Times New Roman" panose="02020603050405020304" pitchFamily="18" charset="0"/>
                <a:cs typeface="Times New Roman" panose="02020603050405020304" pitchFamily="18" charset="0"/>
              </a:rPr>
              <a:t>				 İnş. </a:t>
            </a:r>
            <a:r>
              <a:rPr lang="tr-TR" sz="1200" b="1" dirty="0" err="1">
                <a:latin typeface="Times New Roman" panose="02020603050405020304" pitchFamily="18" charset="0"/>
                <a:cs typeface="Times New Roman" panose="02020603050405020304" pitchFamily="18" charset="0"/>
              </a:rPr>
              <a:t>Mak</a:t>
            </a:r>
            <a:r>
              <a:rPr lang="tr-TR" sz="1200" b="1" dirty="0">
                <a:latin typeface="Times New Roman" panose="02020603050405020304" pitchFamily="18" charset="0"/>
                <a:cs typeface="Times New Roman" panose="02020603050405020304" pitchFamily="18" charset="0"/>
              </a:rPr>
              <a:t>. Gd. Sn. ve Tic. </a:t>
            </a:r>
            <a:r>
              <a:rPr lang="tr-TR" sz="1200" b="1" dirty="0" err="1">
                <a:latin typeface="Times New Roman" panose="02020603050405020304" pitchFamily="18" charset="0"/>
                <a:cs typeface="Times New Roman" panose="02020603050405020304" pitchFamily="18" charset="0"/>
              </a:rPr>
              <a:t>Ltd.Şti</a:t>
            </a: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SÖZLEŞME BEDELİ         : </a:t>
            </a:r>
            <a:r>
              <a:rPr lang="tr-TR" sz="1200" b="1" dirty="0">
                <a:latin typeface="Times New Roman" panose="02020603050405020304" pitchFamily="18" charset="0"/>
                <a:cs typeface="Times New Roman" panose="02020603050405020304" pitchFamily="18" charset="0"/>
              </a:rPr>
              <a:t>2.950.000,00</a:t>
            </a:r>
          </a:p>
          <a:p>
            <a:pPr marL="273050" indent="-273050">
              <a:lnSpc>
                <a:spcPct val="70000"/>
              </a:lnSpc>
              <a:spcBef>
                <a:spcPct val="20000"/>
              </a:spcBef>
              <a:buClr>
                <a:srgbClr val="8D89A4"/>
              </a:buClr>
              <a:buSzPct val="95000"/>
              <a:defRPr/>
            </a:pPr>
            <a:endParaRPr lang="tr-TR" sz="1200" b="1"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FİZİKİ GERÇEKLEŞME  :  </a:t>
            </a:r>
            <a:r>
              <a:rPr lang="tr-TR" sz="1200" b="1" dirty="0">
                <a:latin typeface="Times New Roman" panose="02020603050405020304" pitchFamily="18" charset="0"/>
                <a:cs typeface="Times New Roman" panose="02020603050405020304" pitchFamily="18" charset="0"/>
              </a:rPr>
              <a:t>%</a:t>
            </a:r>
            <a:r>
              <a:rPr lang="tr-TR" sz="1200" b="1" dirty="0">
                <a:solidFill>
                  <a:srgbClr val="F79646">
                    <a:lumMod val="75000"/>
                  </a:srgbClr>
                </a:solidFill>
                <a:latin typeface="Times New Roman" panose="02020603050405020304" pitchFamily="18" charset="0"/>
                <a:cs typeface="Times New Roman" panose="02020603050405020304" pitchFamily="18" charset="0"/>
              </a:rPr>
              <a:t> </a:t>
            </a:r>
            <a:r>
              <a:rPr lang="tr-TR" sz="1200" b="1" dirty="0">
                <a:latin typeface="Times New Roman" panose="02020603050405020304" pitchFamily="18" charset="0"/>
                <a:cs typeface="Times New Roman" panose="02020603050405020304" pitchFamily="18" charset="0"/>
              </a:rPr>
              <a:t>0</a:t>
            </a:r>
          </a:p>
          <a:p>
            <a:pPr>
              <a:lnSpc>
                <a:spcPct val="70000"/>
              </a:lnSpc>
              <a:spcBef>
                <a:spcPct val="20000"/>
              </a:spcBef>
              <a:buClr>
                <a:srgbClr val="8D89A4"/>
              </a:buClr>
              <a:buSzPct val="95000"/>
              <a:defRPr/>
            </a:pPr>
            <a:endParaRPr lang="tr-TR" sz="1200" b="1" u="sng" dirty="0">
              <a:solidFill>
                <a:prstClr val="black"/>
              </a:solidFill>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BİTİM TARİHİ                    : </a:t>
            </a:r>
            <a:r>
              <a:rPr lang="tr-TR" sz="1200" b="1" dirty="0">
                <a:latin typeface="Times New Roman" panose="02020603050405020304" pitchFamily="18" charset="0"/>
                <a:cs typeface="Times New Roman" panose="02020603050405020304" pitchFamily="18" charset="0"/>
              </a:rPr>
              <a:t>20.01.2026</a:t>
            </a:r>
          </a:p>
          <a:p>
            <a:pPr>
              <a:lnSpc>
                <a:spcPct val="70000"/>
              </a:lnSpc>
              <a:spcBef>
                <a:spcPct val="20000"/>
              </a:spcBef>
              <a:buClr>
                <a:srgbClr val="8D89A4"/>
              </a:buClr>
              <a:buSzPct val="95000"/>
              <a:defRPr/>
            </a:pPr>
            <a:endParaRPr lang="tr-TR" sz="1200" b="1" dirty="0">
              <a:latin typeface="Times New Roman" panose="02020603050405020304" pitchFamily="18" charset="0"/>
              <a:cs typeface="Times New Roman" panose="02020603050405020304" pitchFamily="18" charset="0"/>
            </a:endParaRPr>
          </a:p>
          <a:p>
            <a:pPr>
              <a:lnSpc>
                <a:spcPct val="70000"/>
              </a:lnSpc>
              <a:spcBef>
                <a:spcPct val="20000"/>
              </a:spcBef>
              <a:buClr>
                <a:srgbClr val="8D89A4"/>
              </a:buClr>
              <a:buSzPct val="95000"/>
              <a:defRPr/>
            </a:pPr>
            <a:r>
              <a:rPr lang="tr-TR" sz="1200" b="1" dirty="0">
                <a:solidFill>
                  <a:srgbClr val="F79646">
                    <a:lumMod val="75000"/>
                  </a:srgbClr>
                </a:solidFill>
                <a:latin typeface="Times New Roman" panose="02020603050405020304" pitchFamily="18" charset="0"/>
                <a:cs typeface="Times New Roman" panose="02020603050405020304" pitchFamily="18" charset="0"/>
              </a:rPr>
              <a:t>DURUMU                             : </a:t>
            </a:r>
            <a:r>
              <a:rPr lang="tr-TR" sz="1200" b="1" dirty="0">
                <a:latin typeface="Times New Roman" panose="02020603050405020304" pitchFamily="18" charset="0"/>
                <a:cs typeface="Times New Roman" panose="02020603050405020304" pitchFamily="18" charset="0"/>
              </a:rPr>
              <a:t>Yer teslimi yapıldı.</a:t>
            </a:r>
          </a:p>
        </p:txBody>
      </p:sp>
      <p:sp>
        <p:nvSpPr>
          <p:cNvPr id="11" name="Rectangle 2">
            <a:extLst>
              <a:ext uri="{FF2B5EF4-FFF2-40B4-BE49-F238E27FC236}">
                <a16:creationId xmlns:a16="http://schemas.microsoft.com/office/drawing/2014/main" id="{FC6E1C9B-201B-49BD-84A7-8BECC7582451}"/>
              </a:ext>
            </a:extLst>
          </p:cNvPr>
          <p:cNvSpPr txBox="1">
            <a:spLocks noChangeArrowheads="1"/>
          </p:cNvSpPr>
          <p:nvPr/>
        </p:nvSpPr>
        <p:spPr bwMode="auto">
          <a:xfrm>
            <a:off x="1123158" y="2406527"/>
            <a:ext cx="4177847" cy="1264201"/>
          </a:xfrm>
          <a:prstGeom prst="rect">
            <a:avLst/>
          </a:prstGeom>
          <a:ln>
            <a:headEnd/>
            <a:tailEnd/>
          </a:ln>
        </p:spPr>
        <p:style>
          <a:lnRef idx="1">
            <a:schemeClr val="dk1"/>
          </a:lnRef>
          <a:fillRef idx="2">
            <a:schemeClr val="dk1"/>
          </a:fillRef>
          <a:effectRef idx="1">
            <a:schemeClr val="dk1"/>
          </a:effectRef>
          <a:fontRef idx="minor">
            <a:schemeClr val="dk1"/>
          </a:fontRef>
        </p:style>
        <p:txBody>
          <a:bodyPr lIns="0" rIns="0" bIns="0" anchor="t"/>
          <a:lstStyle/>
          <a:p>
            <a:pPr algn="ctr" fontAlgn="base">
              <a:spcBef>
                <a:spcPct val="0"/>
              </a:spcBef>
              <a:spcAft>
                <a:spcPct val="0"/>
              </a:spcAft>
            </a:pPr>
            <a:r>
              <a:rPr lang="tr-TR" sz="2000" dirty="0">
                <a:solidFill>
                  <a:srgbClr val="0070C0"/>
                </a:solidFill>
                <a:latin typeface="Times New Roman" panose="02020603050405020304" pitchFamily="18" charset="0"/>
                <a:cs typeface="Times New Roman" panose="02020603050405020304" pitchFamily="18" charset="0"/>
              </a:rPr>
              <a:t>Artvin Gençlik ve Spor İl Müdürlüğüne Bağlı Yurt Binası , Tesis ve İdari Binalarda Deprem Dayanımının Belirlenmesi İşi</a:t>
            </a:r>
          </a:p>
        </p:txBody>
      </p:sp>
    </p:spTree>
    <p:extLst>
      <p:ext uri="{BB962C8B-B14F-4D97-AF65-F5344CB8AC3E}">
        <p14:creationId xmlns:p14="http://schemas.microsoft.com/office/powerpoint/2010/main" val="9780265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PROJE ve YAPIM ŞUBE MÜDÜRLÜĞÜ</a:t>
            </a:r>
          </a:p>
        </p:txBody>
      </p:sp>
      <p:sp>
        <p:nvSpPr>
          <p:cNvPr id="10" name="10 Dikdörtgen">
            <a:extLst>
              <a:ext uri="{FF2B5EF4-FFF2-40B4-BE49-F238E27FC236}">
                <a16:creationId xmlns:a16="http://schemas.microsoft.com/office/drawing/2014/main" id="{CACDB8E2-A5B4-4285-9D14-56C58D36B66D}"/>
              </a:ext>
            </a:extLst>
          </p:cNvPr>
          <p:cNvSpPr>
            <a:spLocks noChangeArrowheads="1"/>
          </p:cNvSpPr>
          <p:nvPr/>
        </p:nvSpPr>
        <p:spPr bwMode="auto">
          <a:xfrm>
            <a:off x="1077912" y="1862472"/>
            <a:ext cx="8643938" cy="1400383"/>
          </a:xfrm>
          <a:prstGeom prst="rect">
            <a:avLst/>
          </a:prstGeom>
          <a:solidFill>
            <a:schemeClr val="tx2">
              <a:lumMod val="20000"/>
              <a:lumOff val="80000"/>
            </a:schemeClr>
          </a:solidFill>
          <a:ln>
            <a:noFill/>
          </a:ln>
        </p:spPr>
        <p:txBody>
          <a:bodyPr>
            <a:spAutoFit/>
          </a:bodyPr>
          <a:lstStyle/>
          <a:p>
            <a:pPr algn="just">
              <a:spcBef>
                <a:spcPct val="20000"/>
              </a:spcBef>
              <a:buClr>
                <a:srgbClr val="8D89A4"/>
              </a:buClr>
              <a:buSzPct val="95000"/>
              <a:buFont typeface="Wingdings" pitchFamily="2" charset="2"/>
              <a:buNone/>
            </a:pPr>
            <a:r>
              <a:rPr lang="tr-TR" sz="1700" dirty="0">
                <a:latin typeface="Times New Roman" panose="02020603050405020304" pitchFamily="18" charset="0"/>
                <a:cs typeface="Times New Roman" panose="02020603050405020304" pitchFamily="18" charset="0"/>
              </a:rPr>
              <a:t>13.12.2010 tarihi itibariyle İl Sanayi ve Ticaret Müdürlüğünden devir işlemleri  tamamlanmıştır. Genel Kurul toplantılarına % 100 katılım sağlanmıştır. 2024 yılı  içerisinde 77 adet Genel Kurul Toplantısına katılım sağlanmıştır. </a:t>
            </a:r>
            <a:r>
              <a:rPr lang="tr-TR" sz="1700" b="1" dirty="0">
                <a:latin typeface="Times New Roman" panose="02020603050405020304" pitchFamily="18" charset="0"/>
                <a:cs typeface="Times New Roman" panose="02020603050405020304" pitchFamily="18" charset="0"/>
              </a:rPr>
              <a:t>2025</a:t>
            </a:r>
            <a:r>
              <a:rPr lang="tr-TR" sz="1700" dirty="0">
                <a:latin typeface="Times New Roman" panose="02020603050405020304" pitchFamily="18" charset="0"/>
                <a:cs typeface="Times New Roman" panose="02020603050405020304" pitchFamily="18" charset="0"/>
              </a:rPr>
              <a:t> yılında ise 62 adet Genel Kurul Toplantısına katılım sağlanmıştır. Artvin ilinde </a:t>
            </a:r>
            <a:r>
              <a:rPr lang="tr-TR" sz="1700" b="1" dirty="0">
                <a:latin typeface="Times New Roman" panose="02020603050405020304" pitchFamily="18" charset="0"/>
                <a:cs typeface="Times New Roman" panose="02020603050405020304" pitchFamily="18" charset="0"/>
              </a:rPr>
              <a:t>53</a:t>
            </a:r>
            <a:r>
              <a:rPr lang="tr-TR" sz="1700" dirty="0">
                <a:latin typeface="Times New Roman" panose="02020603050405020304" pitchFamily="18" charset="0"/>
                <a:cs typeface="Times New Roman" panose="02020603050405020304" pitchFamily="18" charset="0"/>
              </a:rPr>
              <a:t> adet faal, </a:t>
            </a:r>
            <a:r>
              <a:rPr lang="tr-TR" sz="1700" b="1" dirty="0">
                <a:latin typeface="Times New Roman" panose="02020603050405020304" pitchFamily="18" charset="0"/>
                <a:cs typeface="Times New Roman" panose="02020603050405020304" pitchFamily="18" charset="0"/>
              </a:rPr>
              <a:t>12</a:t>
            </a:r>
            <a:r>
              <a:rPr lang="tr-TR" sz="1700" dirty="0">
                <a:latin typeface="Times New Roman" panose="02020603050405020304" pitchFamily="18" charset="0"/>
                <a:cs typeface="Times New Roman" panose="02020603050405020304" pitchFamily="18" charset="0"/>
              </a:rPr>
              <a:t> adet tasfiye ve </a:t>
            </a:r>
            <a:r>
              <a:rPr lang="tr-TR" sz="1700" b="1" dirty="0">
                <a:latin typeface="Times New Roman" panose="02020603050405020304" pitchFamily="18" charset="0"/>
                <a:cs typeface="Times New Roman" panose="02020603050405020304" pitchFamily="18" charset="0"/>
              </a:rPr>
              <a:t>2</a:t>
            </a:r>
            <a:r>
              <a:rPr lang="tr-TR" sz="1700" dirty="0">
                <a:latin typeface="Times New Roman" panose="02020603050405020304" pitchFamily="18" charset="0"/>
                <a:cs typeface="Times New Roman" panose="02020603050405020304" pitchFamily="18" charset="0"/>
              </a:rPr>
              <a:t> adet terkin olan kooperatiflerden </a:t>
            </a:r>
            <a:r>
              <a:rPr lang="tr-TR" sz="1700" b="1" dirty="0">
                <a:latin typeface="Times New Roman" panose="02020603050405020304" pitchFamily="18" charset="0"/>
                <a:cs typeface="Times New Roman" panose="02020603050405020304" pitchFamily="18" charset="0"/>
              </a:rPr>
              <a:t>56</a:t>
            </a:r>
            <a:r>
              <a:rPr lang="tr-TR" sz="1700" dirty="0">
                <a:latin typeface="Times New Roman" panose="02020603050405020304" pitchFamily="18" charset="0"/>
                <a:cs typeface="Times New Roman" panose="02020603050405020304" pitchFamily="18" charset="0"/>
              </a:rPr>
              <a:t> tanesi konut ve  </a:t>
            </a:r>
            <a:r>
              <a:rPr lang="tr-TR" sz="1700" b="1" dirty="0">
                <a:latin typeface="Times New Roman" panose="02020603050405020304" pitchFamily="18" charset="0"/>
                <a:cs typeface="Times New Roman" panose="02020603050405020304" pitchFamily="18" charset="0"/>
              </a:rPr>
              <a:t>10</a:t>
            </a:r>
            <a:r>
              <a:rPr lang="tr-TR" sz="1700" dirty="0">
                <a:latin typeface="Times New Roman" panose="02020603050405020304" pitchFamily="18" charset="0"/>
                <a:cs typeface="Times New Roman" panose="02020603050405020304" pitchFamily="18" charset="0"/>
              </a:rPr>
              <a:t> tanesi ise küçük sanayi sitesi kooperatifidir.</a:t>
            </a:r>
          </a:p>
        </p:txBody>
      </p:sp>
      <p:graphicFrame>
        <p:nvGraphicFramePr>
          <p:cNvPr id="11" name="Tablo 10">
            <a:extLst>
              <a:ext uri="{FF2B5EF4-FFF2-40B4-BE49-F238E27FC236}">
                <a16:creationId xmlns:a16="http://schemas.microsoft.com/office/drawing/2014/main" id="{F94D8659-2843-4ED7-B780-EF7416D64B8D}"/>
              </a:ext>
            </a:extLst>
          </p:cNvPr>
          <p:cNvGraphicFramePr>
            <a:graphicFrameLocks noGrp="1"/>
          </p:cNvGraphicFramePr>
          <p:nvPr/>
        </p:nvGraphicFramePr>
        <p:xfrm>
          <a:off x="1056482" y="3445420"/>
          <a:ext cx="8643939" cy="3572962"/>
        </p:xfrm>
        <a:graphic>
          <a:graphicData uri="http://schemas.openxmlformats.org/drawingml/2006/table">
            <a:tbl>
              <a:tblPr>
                <a:tableStyleId>{5C22544A-7EE6-4342-B048-85BDC9FD1C3A}</a:tableStyleId>
              </a:tblPr>
              <a:tblGrid>
                <a:gridCol w="1686622">
                  <a:extLst>
                    <a:ext uri="{9D8B030D-6E8A-4147-A177-3AD203B41FA5}">
                      <a16:colId xmlns:a16="http://schemas.microsoft.com/office/drawing/2014/main" val="20000"/>
                    </a:ext>
                  </a:extLst>
                </a:gridCol>
                <a:gridCol w="1686622">
                  <a:extLst>
                    <a:ext uri="{9D8B030D-6E8A-4147-A177-3AD203B41FA5}">
                      <a16:colId xmlns:a16="http://schemas.microsoft.com/office/drawing/2014/main" val="20001"/>
                    </a:ext>
                  </a:extLst>
                </a:gridCol>
                <a:gridCol w="1054139">
                  <a:extLst>
                    <a:ext uri="{9D8B030D-6E8A-4147-A177-3AD203B41FA5}">
                      <a16:colId xmlns:a16="http://schemas.microsoft.com/office/drawing/2014/main" val="20002"/>
                    </a:ext>
                  </a:extLst>
                </a:gridCol>
                <a:gridCol w="1054139">
                  <a:extLst>
                    <a:ext uri="{9D8B030D-6E8A-4147-A177-3AD203B41FA5}">
                      <a16:colId xmlns:a16="http://schemas.microsoft.com/office/drawing/2014/main" val="20003"/>
                    </a:ext>
                  </a:extLst>
                </a:gridCol>
                <a:gridCol w="1054139">
                  <a:extLst>
                    <a:ext uri="{9D8B030D-6E8A-4147-A177-3AD203B41FA5}">
                      <a16:colId xmlns:a16="http://schemas.microsoft.com/office/drawing/2014/main" val="20004"/>
                    </a:ext>
                  </a:extLst>
                </a:gridCol>
                <a:gridCol w="1054139">
                  <a:extLst>
                    <a:ext uri="{9D8B030D-6E8A-4147-A177-3AD203B41FA5}">
                      <a16:colId xmlns:a16="http://schemas.microsoft.com/office/drawing/2014/main" val="20005"/>
                    </a:ext>
                  </a:extLst>
                </a:gridCol>
                <a:gridCol w="1054139">
                  <a:extLst>
                    <a:ext uri="{9D8B030D-6E8A-4147-A177-3AD203B41FA5}">
                      <a16:colId xmlns:a16="http://schemas.microsoft.com/office/drawing/2014/main" val="20006"/>
                    </a:ext>
                  </a:extLst>
                </a:gridCol>
              </a:tblGrid>
              <a:tr h="302077">
                <a:tc>
                  <a:txBody>
                    <a:bodyPr/>
                    <a:lstStyle/>
                    <a:p>
                      <a:pPr marL="0" algn="ctr" defTabSz="914400" rtl="0" eaLnBrk="1" fontAlgn="ctr" latinLnBrk="0" hangingPunct="1"/>
                      <a:r>
                        <a:rPr lang="tr-TR" sz="1200" b="1" u="none" strike="noStrike" kern="1200" dirty="0">
                          <a:solidFill>
                            <a:schemeClr val="dk1"/>
                          </a:solidFill>
                          <a:effectLst/>
                        </a:rPr>
                        <a:t>İLÇE</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KOOP. TÜRÜ</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 FAAL</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TASFİYE</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TERKİN</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SAVCILIK</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tc>
                  <a:txBody>
                    <a:bodyPr/>
                    <a:lstStyle/>
                    <a:p>
                      <a:pPr marL="0" algn="ctr" defTabSz="914400" rtl="0" eaLnBrk="1" fontAlgn="ctr" latinLnBrk="0" hangingPunct="1"/>
                      <a:r>
                        <a:rPr lang="tr-TR" sz="1200" b="1" u="none" strike="noStrike" kern="1200" dirty="0">
                          <a:solidFill>
                            <a:schemeClr val="dk1"/>
                          </a:solidFill>
                          <a:effectLst/>
                        </a:rPr>
                        <a:t>KURULUŞ  </a:t>
                      </a:r>
                      <a:endParaRPr lang="tr-TR" sz="1200" b="1" u="none" strike="noStrike" kern="1200" dirty="0">
                        <a:solidFill>
                          <a:schemeClr val="dk1"/>
                        </a:solidFill>
                        <a:effectLst/>
                        <a:latin typeface="+mn-lt"/>
                        <a:ea typeface="+mn-ea"/>
                        <a:cs typeface="+mn-cs"/>
                      </a:endParaRPr>
                    </a:p>
                  </a:txBody>
                  <a:tcPr marL="9525" marR="9525" marT="9525" marB="0" anchor="ctr">
                    <a:solidFill>
                      <a:schemeClr val="accent1"/>
                    </a:solidFill>
                  </a:tcPr>
                </a:tc>
                <a:extLst>
                  <a:ext uri="{0D108BD9-81ED-4DB2-BD59-A6C34878D82A}">
                    <a16:rowId xmlns:a16="http://schemas.microsoft.com/office/drawing/2014/main" val="10000"/>
                  </a:ext>
                </a:extLst>
              </a:tr>
              <a:tr h="187762">
                <a:tc rowSpan="2">
                  <a:txBody>
                    <a:bodyPr/>
                    <a:lstStyle/>
                    <a:p>
                      <a:pPr algn="ctr" rtl="0" fontAlgn="ctr"/>
                      <a:r>
                        <a:rPr lang="tr-TR" sz="1200" b="1" u="none" strike="noStrike" dirty="0">
                          <a:effectLst/>
                        </a:rPr>
                        <a:t>MERKEZ</a:t>
                      </a:r>
                      <a:endParaRPr lang="tr-TR" sz="12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u="none" strike="noStrike" dirty="0">
                          <a:effectLst/>
                        </a:rPr>
                        <a:t>KONUT Y. KOOP.</a:t>
                      </a:r>
                      <a:endParaRPr lang="tr-TR" sz="1200" b="0"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8</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1"/>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02"/>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ARHAVİ</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KONUT Y. KOOP.</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28</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5</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u="none" strike="noStrike" kern="1200" dirty="0">
                          <a:solidFill>
                            <a:schemeClr val="dk1"/>
                          </a:solidFill>
                          <a:effectLst/>
                          <a:latin typeface="+mn-lt"/>
                          <a:ea typeface="+mn-ea"/>
                          <a:cs typeface="+mn-cs"/>
                        </a:rPr>
                        <a:t>3</a:t>
                      </a:r>
                    </a:p>
                  </a:txBody>
                  <a:tcPr marL="9525" marR="9525" marT="9525" marB="0" anchor="ctr">
                    <a:solidFill>
                      <a:schemeClr val="tx2">
                        <a:lumMod val="20000"/>
                        <a:lumOff val="80000"/>
                      </a:schemeClr>
                    </a:solidFill>
                  </a:tcPr>
                </a:tc>
                <a:extLst>
                  <a:ext uri="{0D108BD9-81ED-4DB2-BD59-A6C34878D82A}">
                    <a16:rowId xmlns:a16="http://schemas.microsoft.com/office/drawing/2014/main" val="10003"/>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04"/>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ARDANUÇ</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5"/>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a:solidFill>
                            <a:srgbClr val="000000"/>
                          </a:solidFill>
                          <a:effectLst/>
                        </a:rPr>
                        <a:t>-</a:t>
                      </a:r>
                      <a:endParaRPr lang="tr-TR" sz="1200" b="0" i="0" u="none" strike="noStrike" kern="120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a:solidFill>
                            <a:srgbClr val="000000"/>
                          </a:solidFill>
                          <a:effectLst/>
                        </a:rPr>
                        <a:t>-</a:t>
                      </a:r>
                      <a:endParaRPr lang="tr-TR" sz="1200" b="0" i="0" u="none" strike="noStrike" kern="120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06"/>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HOPA</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2</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07"/>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a:t>
                      </a: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08"/>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BORÇKA</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2</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solidFill>
                      <a:schemeClr val="tx2">
                        <a:lumMod val="20000"/>
                        <a:lumOff val="80000"/>
                      </a:schemeClr>
                    </a:solidFill>
                  </a:tcPr>
                </a:tc>
                <a:extLst>
                  <a:ext uri="{0D108BD9-81ED-4DB2-BD59-A6C34878D82A}">
                    <a16:rowId xmlns:a16="http://schemas.microsoft.com/office/drawing/2014/main" val="10009"/>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2</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10"/>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ŞAVŞAT</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3</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1</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11"/>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12"/>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YUSUFELİ</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10013"/>
                  </a:ext>
                </a:extLst>
              </a:tr>
              <a:tr h="187762">
                <a:tc vMerge="1">
                  <a:txBody>
                    <a:bodyPr/>
                    <a:lstStyle/>
                    <a:p>
                      <a:endParaRPr lang="tr-TR"/>
                    </a:p>
                  </a:txBody>
                  <a:tcPr/>
                </a:tc>
                <a:tc>
                  <a:txBody>
                    <a:bodyPr/>
                    <a:lstStyle/>
                    <a:p>
                      <a:pPr algn="ctr" rtl="0" fontAlgn="ctr"/>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a:t>
                      </a: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1</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10014"/>
                  </a:ext>
                </a:extLst>
              </a:tr>
              <a:tr h="187762">
                <a:tc rowSpan="2">
                  <a:txBody>
                    <a:bodyPr/>
                    <a:lstStyle/>
                    <a:p>
                      <a:pPr marL="0" algn="ctr" defTabSz="914400" rtl="0" eaLnBrk="1" fontAlgn="ctr" latinLnBrk="0" hangingPunct="1"/>
                      <a:r>
                        <a:rPr lang="tr-TR" sz="1200" b="1" u="none" strike="noStrike" kern="1200" dirty="0">
                          <a:solidFill>
                            <a:schemeClr val="dk1"/>
                          </a:solidFill>
                          <a:effectLst/>
                        </a:rPr>
                        <a:t>KEMALPAŞA</a:t>
                      </a:r>
                      <a:endParaRPr lang="tr-TR" sz="1200" b="1"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algn="ctr" rtl="0" fontAlgn="ctr"/>
                      <a:r>
                        <a:rPr lang="tr-TR" sz="1200" u="none" strike="noStrike" kern="1200" dirty="0">
                          <a:solidFill>
                            <a:schemeClr val="dk1"/>
                          </a:solidFill>
                          <a:effectLst/>
                        </a:rPr>
                        <a:t>KONUT Y. KOOP.</a:t>
                      </a:r>
                      <a:endParaRPr lang="tr-TR" sz="1200" u="none" strike="noStrike" kern="1200" dirty="0">
                        <a:solidFill>
                          <a:schemeClr val="dk1"/>
                        </a:solidFill>
                        <a:effectLst/>
                        <a:latin typeface="+mn-lt"/>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i="0" u="none" strike="noStrike" kern="1200" dirty="0">
                          <a:solidFill>
                            <a:srgbClr val="000000"/>
                          </a:solidFill>
                          <a:effectLst/>
                          <a:latin typeface="Times New Roman" panose="02020603050405020304" pitchFamily="18" charset="0"/>
                          <a:ea typeface="+mn-ea"/>
                          <a:cs typeface="+mn-cs"/>
                        </a:rPr>
                        <a:t>2</a:t>
                      </a: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solidFill>
                      <a:schemeClr val="tx2">
                        <a:lumMod val="20000"/>
                        <a:lumOff val="80000"/>
                      </a:schemeClr>
                    </a:solidFill>
                  </a:tcPr>
                </a:tc>
                <a:extLst>
                  <a:ext uri="{0D108BD9-81ED-4DB2-BD59-A6C34878D82A}">
                    <a16:rowId xmlns:a16="http://schemas.microsoft.com/office/drawing/2014/main" val="2632676069"/>
                  </a:ext>
                </a:extLst>
              </a:tr>
              <a:tr h="187762">
                <a:tc vMerge="1">
                  <a:txBody>
                    <a:bodyPr/>
                    <a:lstStyle/>
                    <a:p>
                      <a:endParaRPr lang="tr-TR"/>
                    </a:p>
                  </a:txBody>
                  <a:tcPr/>
                </a:tc>
                <a:tc>
                  <a:txBody>
                    <a:bodyPr/>
                    <a:lstStyle/>
                    <a:p>
                      <a:pPr marL="0" algn="ctr" defTabSz="914400" rtl="0" eaLnBrk="1" fontAlgn="ctr" latinLnBrk="0" hangingPunct="1"/>
                      <a:r>
                        <a:rPr lang="tr-TR" sz="1200" u="none" strike="noStrike" kern="1200" dirty="0">
                          <a:solidFill>
                            <a:schemeClr val="dk1"/>
                          </a:solidFill>
                          <a:effectLst/>
                        </a:rPr>
                        <a:t>K.S.S.Y. KOOP.</a:t>
                      </a:r>
                      <a:endParaRPr lang="tr-TR" sz="1200" u="none" strike="noStrike" kern="1200" dirty="0">
                        <a:solidFill>
                          <a:schemeClr val="dk1"/>
                        </a:solidFill>
                        <a:effectLst/>
                        <a:latin typeface="+mn-lt"/>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 -</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tc>
                  <a:txBody>
                    <a:bodyPr/>
                    <a:lstStyle/>
                    <a:p>
                      <a:pPr marL="0" algn="ctr" defTabSz="914400" rtl="0" eaLnBrk="1" fontAlgn="ctr" latinLnBrk="0" hangingPunct="1"/>
                      <a:r>
                        <a:rPr lang="tr-TR" sz="1200" b="0" u="none" strike="noStrike" kern="1200" dirty="0">
                          <a:solidFill>
                            <a:srgbClr val="000000"/>
                          </a:solidFill>
                          <a:effectLst/>
                        </a:rPr>
                        <a:t>-</a:t>
                      </a:r>
                      <a:endParaRPr lang="tr-TR" sz="1200" b="0" i="0" u="none" strike="noStrike" kern="1200" dirty="0">
                        <a:solidFill>
                          <a:srgbClr val="000000"/>
                        </a:solidFill>
                        <a:effectLst/>
                        <a:latin typeface="Times New Roman" panose="02020603050405020304" pitchFamily="18" charset="0"/>
                        <a:ea typeface="+mn-ea"/>
                        <a:cs typeface="+mn-cs"/>
                      </a:endParaRPr>
                    </a:p>
                  </a:txBody>
                  <a:tcPr marL="9525" marR="9525" marT="9525" marB="0" anchor="ctr"/>
                </a:tc>
                <a:extLst>
                  <a:ext uri="{0D108BD9-81ED-4DB2-BD59-A6C34878D82A}">
                    <a16:rowId xmlns:a16="http://schemas.microsoft.com/office/drawing/2014/main" val="427748030"/>
                  </a:ext>
                </a:extLst>
              </a:tr>
              <a:tr h="187762">
                <a:tc>
                  <a:txBody>
                    <a:bodyPr/>
                    <a:lstStyle/>
                    <a:p>
                      <a:pPr algn="ctr" rtl="0" fontAlgn="ctr"/>
                      <a:r>
                        <a:rPr lang="tr-TR" sz="1200" u="none" strike="noStrike" dirty="0">
                          <a:effectLst/>
                        </a:rPr>
                        <a:t> </a:t>
                      </a:r>
                      <a:endParaRPr lang="tr-TR" sz="1200" b="0"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b="1" u="none" strike="noStrike" dirty="0">
                          <a:effectLst/>
                        </a:rPr>
                        <a:t>TOPLAM</a:t>
                      </a:r>
                      <a:endParaRPr lang="tr-TR" sz="12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b="1" i="0" u="none" strike="noStrike" dirty="0">
                          <a:solidFill>
                            <a:srgbClr val="000000"/>
                          </a:solidFill>
                          <a:effectLst/>
                          <a:latin typeface="Times New Roman" panose="02020603050405020304" pitchFamily="18" charset="0"/>
                        </a:rPr>
                        <a:t>53</a:t>
                      </a:r>
                    </a:p>
                  </a:txBody>
                  <a:tcPr marL="9525" marR="9525" marT="9525" marB="0" anchor="ctr">
                    <a:solidFill>
                      <a:schemeClr val="tx2">
                        <a:lumMod val="20000"/>
                        <a:lumOff val="80000"/>
                      </a:schemeClr>
                    </a:solidFill>
                  </a:tcPr>
                </a:tc>
                <a:tc>
                  <a:txBody>
                    <a:bodyPr/>
                    <a:lstStyle/>
                    <a:p>
                      <a:pPr algn="ctr" rtl="0" fontAlgn="ctr"/>
                      <a:r>
                        <a:rPr lang="tr-TR" sz="1200" b="1" u="none" strike="noStrike" dirty="0">
                          <a:solidFill>
                            <a:srgbClr val="000000"/>
                          </a:solidFill>
                          <a:effectLst/>
                        </a:rPr>
                        <a:t>12</a:t>
                      </a:r>
                      <a:endParaRPr lang="tr-TR" sz="12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b="1" i="0" u="none" strike="noStrike" dirty="0">
                          <a:solidFill>
                            <a:srgbClr val="000000"/>
                          </a:solidFill>
                          <a:effectLst/>
                          <a:latin typeface="Times New Roman" panose="02020603050405020304" pitchFamily="18" charset="0"/>
                        </a:rPr>
                        <a:t>2</a:t>
                      </a:r>
                    </a:p>
                  </a:txBody>
                  <a:tcPr marL="9525" marR="9525" marT="9525" marB="0" anchor="ctr">
                    <a:solidFill>
                      <a:schemeClr val="tx2">
                        <a:lumMod val="20000"/>
                        <a:lumOff val="80000"/>
                      </a:schemeClr>
                    </a:solidFill>
                  </a:tcPr>
                </a:tc>
                <a:tc>
                  <a:txBody>
                    <a:bodyPr/>
                    <a:lstStyle/>
                    <a:p>
                      <a:pPr algn="ctr" rtl="0" fontAlgn="ctr"/>
                      <a:r>
                        <a:rPr lang="tr-TR" sz="1200" b="1" u="none" strike="noStrike" dirty="0">
                          <a:effectLst/>
                        </a:rPr>
                        <a:t>0</a:t>
                      </a:r>
                      <a:endParaRPr lang="tr-TR" sz="1200" b="1" i="0" u="none" strike="noStrike" dirty="0">
                        <a:solidFill>
                          <a:srgbClr val="000000"/>
                        </a:solidFill>
                        <a:effectLst/>
                        <a:latin typeface="Times New Roman" panose="02020603050405020304" pitchFamily="18" charset="0"/>
                      </a:endParaRPr>
                    </a:p>
                  </a:txBody>
                  <a:tcPr marL="9525" marR="9525" marT="9525" marB="0" anchor="ctr">
                    <a:solidFill>
                      <a:schemeClr val="tx2">
                        <a:lumMod val="20000"/>
                        <a:lumOff val="80000"/>
                      </a:schemeClr>
                    </a:solidFill>
                  </a:tcPr>
                </a:tc>
                <a:tc>
                  <a:txBody>
                    <a:bodyPr/>
                    <a:lstStyle/>
                    <a:p>
                      <a:pPr algn="ctr" rtl="0" fontAlgn="ctr"/>
                      <a:r>
                        <a:rPr lang="tr-TR" sz="1200" b="1" i="0" u="none" strike="noStrike" dirty="0">
                          <a:solidFill>
                            <a:srgbClr val="000000"/>
                          </a:solidFill>
                          <a:effectLst/>
                          <a:latin typeface="Times New Roman" panose="02020603050405020304" pitchFamily="18" charset="0"/>
                        </a:rPr>
                        <a:t>4</a:t>
                      </a:r>
                    </a:p>
                  </a:txBody>
                  <a:tcPr marL="9525" marR="9525" marT="9525" marB="0" anchor="ctr">
                    <a:solidFill>
                      <a:schemeClr val="tx2">
                        <a:lumMod val="20000"/>
                        <a:lumOff val="80000"/>
                      </a:schemeClr>
                    </a:solidFill>
                  </a:tcPr>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39353157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pic>
        <p:nvPicPr>
          <p:cNvPr id="10" name="Resim 9">
            <a:extLst>
              <a:ext uri="{FF2B5EF4-FFF2-40B4-BE49-F238E27FC236}">
                <a16:creationId xmlns:a16="http://schemas.microsoft.com/office/drawing/2014/main" id="{9FDBBD32-D1E4-4FC0-8D4F-DF1966E92A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36" y="4976548"/>
            <a:ext cx="4033629" cy="2016815"/>
          </a:xfrm>
          <a:prstGeom prst="rect">
            <a:avLst/>
          </a:prstGeom>
        </p:spPr>
      </p:pic>
      <p:pic>
        <p:nvPicPr>
          <p:cNvPr id="12" name="7 Resim" descr="files.jpg">
            <a:extLst>
              <a:ext uri="{FF2B5EF4-FFF2-40B4-BE49-F238E27FC236}">
                <a16:creationId xmlns:a16="http://schemas.microsoft.com/office/drawing/2014/main" id="{942C46FB-DBA5-4B40-9A10-889B8DDADE48}"/>
              </a:ext>
            </a:extLst>
          </p:cNvPr>
          <p:cNvPicPr>
            <a:picLocks noChangeAspect="1"/>
          </p:cNvPicPr>
          <p:nvPr/>
        </p:nvPicPr>
        <p:blipFill>
          <a:blip r:embed="rId5"/>
          <a:srcRect/>
          <a:stretch>
            <a:fillRect/>
          </a:stretch>
        </p:blipFill>
        <p:spPr bwMode="auto">
          <a:xfrm>
            <a:off x="201636" y="1781979"/>
            <a:ext cx="3309749" cy="3070243"/>
          </a:xfrm>
          <a:prstGeom prst="rect">
            <a:avLst/>
          </a:prstGeom>
          <a:ln>
            <a:noFill/>
          </a:ln>
          <a:effectLst>
            <a:outerShdw blurRad="190500" algn="tl" rotWithShape="0">
              <a:srgbClr val="000000">
                <a:alpha val="70000"/>
              </a:srgbClr>
            </a:outerShdw>
          </a:effectLst>
        </p:spPr>
      </p:pic>
      <p:pic>
        <p:nvPicPr>
          <p:cNvPr id="13" name="Picture 2" descr="C:\Users\mustafa.kosekul.CSB\Desktop\yapı.jpg">
            <a:extLst>
              <a:ext uri="{FF2B5EF4-FFF2-40B4-BE49-F238E27FC236}">
                <a16:creationId xmlns:a16="http://schemas.microsoft.com/office/drawing/2014/main" id="{B0211107-F107-4C13-883E-A3C84911194C}"/>
              </a:ext>
            </a:extLst>
          </p:cNvPr>
          <p:cNvPicPr>
            <a:picLocks noChangeAspect="1" noChangeArrowheads="1"/>
          </p:cNvPicPr>
          <p:nvPr/>
        </p:nvPicPr>
        <p:blipFill>
          <a:blip r:embed="rId6"/>
          <a:srcRect/>
          <a:stretch>
            <a:fillRect/>
          </a:stretch>
        </p:blipFill>
        <p:spPr bwMode="auto">
          <a:xfrm>
            <a:off x="4580047" y="1781979"/>
            <a:ext cx="5913306" cy="51875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13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sp>
        <p:nvSpPr>
          <p:cNvPr id="11" name="Dikdörtgen 10">
            <a:extLst>
              <a:ext uri="{FF2B5EF4-FFF2-40B4-BE49-F238E27FC236}">
                <a16:creationId xmlns:a16="http://schemas.microsoft.com/office/drawing/2014/main" id="{8472B371-D887-4CBA-AD2E-68D095A405C9}"/>
              </a:ext>
            </a:extLst>
          </p:cNvPr>
          <p:cNvSpPr/>
          <p:nvPr/>
        </p:nvSpPr>
        <p:spPr>
          <a:xfrm>
            <a:off x="201635" y="1685944"/>
            <a:ext cx="10291717" cy="5873403"/>
          </a:xfrm>
          <a:prstGeom prst="rect">
            <a:avLst/>
          </a:prstGeom>
        </p:spPr>
        <p:txBody>
          <a:bodyPr wrap="square">
            <a:spAutoFit/>
          </a:bodyPr>
          <a:lstStyle/>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2025 Yılında İlimiz sınırları içinde faaliyet gösteren 5 adet Yapı Denetim firması bulunmaktadır.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Artvin Yapı Denetim Ltd. Şti.,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Sahil Yapı Denetim Ltd. Şti.,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Selahaddin </a:t>
            </a:r>
            <a:r>
              <a:rPr lang="tr-TR" sz="1500" b="1" dirty="0" err="1">
                <a:latin typeface="Times New Roman" panose="02020603050405020304" pitchFamily="18" charset="0"/>
                <a:cs typeface="Times New Roman" panose="02020603050405020304" pitchFamily="18" charset="0"/>
              </a:rPr>
              <a:t>Eyyübi</a:t>
            </a:r>
            <a:r>
              <a:rPr lang="tr-TR" sz="1500" b="1" dirty="0">
                <a:latin typeface="Times New Roman" panose="02020603050405020304" pitchFamily="18" charset="0"/>
                <a:cs typeface="Times New Roman" panose="02020603050405020304" pitchFamily="18" charset="0"/>
              </a:rPr>
              <a:t> El </a:t>
            </a:r>
            <a:r>
              <a:rPr lang="tr-TR" sz="1500" b="1" dirty="0" err="1">
                <a:latin typeface="Times New Roman" panose="02020603050405020304" pitchFamily="18" charset="0"/>
                <a:cs typeface="Times New Roman" panose="02020603050405020304" pitchFamily="18" charset="0"/>
              </a:rPr>
              <a:t>Cezeri</a:t>
            </a:r>
            <a:r>
              <a:rPr lang="tr-TR" sz="1500" b="1" dirty="0">
                <a:latin typeface="Times New Roman" panose="02020603050405020304" pitchFamily="18" charset="0"/>
                <a:cs typeface="Times New Roman" panose="02020603050405020304" pitchFamily="18" charset="0"/>
              </a:rPr>
              <a:t> 2 Yapı Denetim Ltd. Şti.,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Doğu Karadeniz Yapı Denetim Ltd. Şti. </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Sarp Kale Yapı Denetim Ltd. Şti. </a:t>
            </a:r>
          </a:p>
          <a:p>
            <a:pPr marL="457920" lvl="1" algn="just">
              <a:lnSpc>
                <a:spcPct val="120000"/>
              </a:lnSpc>
              <a:spcBef>
                <a:spcPts val="200"/>
              </a:spcBef>
              <a:spcAft>
                <a:spcPts val="200"/>
              </a:spcAft>
              <a:buClr>
                <a:srgbClr val="8D89A4"/>
              </a:buClr>
              <a:buSzPct val="95000"/>
              <a:defRPr/>
            </a:pPr>
            <a:endParaRPr lang="tr-TR" sz="1500" b="1" dirty="0">
              <a:latin typeface="Times New Roman" panose="02020603050405020304" pitchFamily="18" charset="0"/>
              <a:cs typeface="Times New Roman" panose="02020603050405020304" pitchFamily="18" charset="0"/>
            </a:endParaRPr>
          </a:p>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İlimizde bulunan Yapı Denetim Kuruluşlarında 33 Denetçi ve 37 Yardımcı Kontrol Elemanı görev yapmaktadır.</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2025 yılı içerisinde kadar yapı denetim kuruluşlarına yönelik toplamda 33 adet şantiye ve 11 adet ofis denetimi yapılmıştır. </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Görev ve sorumlulukları yerine getirmediği anlaşılan; Doğu Karadeniz Yapı Denetim Limited Şirketine, 4708 Sayılı Yapı Denetimi Hakkında Kanun’un 8 inci maddesi birinci fıkrasının (ç) bendi 1. ve 2. maddesi ile 4708 Sayılı Yapı Denetimi Hakkında Kanun’un 8 inci maddesi birinci fıkrasının (d) bendi kapsamında 50.000,00 TL ayrıca 4708 Sayılı Yapı Denetimi Hakkında Kanun’un 8 inci maddesi birinci fıkrasının (g) bendi 1. ve 2. maddesi kapsamında 1 (bir) yıl süreyle yeni iş almaktan men cezası verilmiştir.</a:t>
            </a:r>
          </a:p>
          <a:p>
            <a:pPr marL="720" algn="just">
              <a:lnSpc>
                <a:spcPct val="120000"/>
              </a:lnSpc>
              <a:spcBef>
                <a:spcPts val="400"/>
              </a:spcBef>
              <a:spcAft>
                <a:spcPts val="400"/>
              </a:spcAft>
              <a:buClr>
                <a:srgbClr val="8D89A4"/>
              </a:buClr>
              <a:buSzPct val="95000"/>
              <a:defRPr/>
            </a:pPr>
            <a:endParaRPr lang="tr-TR" sz="1500" b="1" dirty="0">
              <a:latin typeface="Times New Roman" panose="02020603050405020304" pitchFamily="18" charset="0"/>
              <a:cs typeface="Times New Roman" panose="02020603050405020304" pitchFamily="18" charset="0"/>
            </a:endParaRPr>
          </a:p>
          <a:p>
            <a:pPr marL="720" algn="just">
              <a:lnSpc>
                <a:spcPct val="120000"/>
              </a:lnSpc>
              <a:spcBef>
                <a:spcPts val="200"/>
              </a:spcBef>
              <a:spcAft>
                <a:spcPts val="200"/>
              </a:spcAft>
              <a:buClr>
                <a:srgbClr val="8D89A4"/>
              </a:buClr>
              <a:buSzPct val="95000"/>
              <a:defRPr/>
            </a:pPr>
            <a:endParaRPr lang="tr-TR" sz="1600" b="1" dirty="0">
              <a:latin typeface="Times New Roman" panose="02020603050405020304" pitchFamily="18" charset="0"/>
              <a:cs typeface="Times New Roman" panose="02020603050405020304" pitchFamily="18" charset="0"/>
            </a:endParaRPr>
          </a:p>
          <a:p>
            <a:pPr marL="720" algn="just">
              <a:lnSpc>
                <a:spcPct val="120000"/>
              </a:lnSpc>
              <a:spcBef>
                <a:spcPts val="400"/>
              </a:spcBef>
              <a:spcAft>
                <a:spcPts val="400"/>
              </a:spcAft>
              <a:buClr>
                <a:srgbClr val="8D89A4"/>
              </a:buClr>
              <a:buSzPct val="95000"/>
              <a:defRPr/>
            </a:pPr>
            <a:endParaRPr lang="tr-TR" sz="1400" b="1" dirty="0"/>
          </a:p>
        </p:txBody>
      </p:sp>
    </p:spTree>
    <p:extLst>
      <p:ext uri="{BB962C8B-B14F-4D97-AF65-F5344CB8AC3E}">
        <p14:creationId xmlns:p14="http://schemas.microsoft.com/office/powerpoint/2010/main" val="35096728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sp>
        <p:nvSpPr>
          <p:cNvPr id="11" name="Dikdörtgen 10">
            <a:extLst>
              <a:ext uri="{FF2B5EF4-FFF2-40B4-BE49-F238E27FC236}">
                <a16:creationId xmlns:a16="http://schemas.microsoft.com/office/drawing/2014/main" id="{8472B371-D887-4CBA-AD2E-68D095A405C9}"/>
              </a:ext>
            </a:extLst>
          </p:cNvPr>
          <p:cNvSpPr/>
          <p:nvPr/>
        </p:nvSpPr>
        <p:spPr>
          <a:xfrm>
            <a:off x="201635" y="1685944"/>
            <a:ext cx="10291717" cy="2900281"/>
          </a:xfrm>
          <a:prstGeom prst="rect">
            <a:avLst/>
          </a:prstGeom>
        </p:spPr>
        <p:txBody>
          <a:bodyPr wrap="square">
            <a:spAutoFit/>
          </a:bodyPr>
          <a:lstStyle/>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2025 Yılında İlimiz sınırları içinde faaliyet gösteren 2 adet aktif Yapı Malzeme Laboratuvarı bulunmaktadır.</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err="1">
                <a:latin typeface="Times New Roman" panose="02020603050405020304" pitchFamily="18" charset="0"/>
                <a:cs typeface="Times New Roman" panose="02020603050405020304" pitchFamily="18" charset="0"/>
              </a:rPr>
              <a:t>Artest</a:t>
            </a:r>
            <a:r>
              <a:rPr lang="tr-TR" sz="1500" b="1" dirty="0">
                <a:latin typeface="Times New Roman" panose="02020603050405020304" pitchFamily="18" charset="0"/>
                <a:cs typeface="Times New Roman" panose="02020603050405020304" pitchFamily="18" charset="0"/>
              </a:rPr>
              <a:t> Laboratuvar Test Hizmetleri Limited Şirketi,</a:t>
            </a:r>
          </a:p>
          <a:p>
            <a:pPr marL="743670" lvl="1"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Artvin Yapı </a:t>
            </a:r>
            <a:r>
              <a:rPr lang="tr-TR" sz="1500" b="1" dirty="0" err="1">
                <a:latin typeface="Times New Roman" panose="02020603050405020304" pitchFamily="18" charset="0"/>
                <a:cs typeface="Times New Roman" panose="02020603050405020304" pitchFamily="18" charset="0"/>
              </a:rPr>
              <a:t>Malz</a:t>
            </a:r>
            <a:r>
              <a:rPr lang="tr-TR" sz="1500" b="1" dirty="0">
                <a:latin typeface="Times New Roman" panose="02020603050405020304" pitchFamily="18" charset="0"/>
                <a:cs typeface="Times New Roman" panose="02020603050405020304" pitchFamily="18" charset="0"/>
              </a:rPr>
              <a:t>. </a:t>
            </a:r>
            <a:r>
              <a:rPr lang="tr-TR" sz="1500" b="1" dirty="0" err="1">
                <a:latin typeface="Times New Roman" panose="02020603050405020304" pitchFamily="18" charset="0"/>
                <a:cs typeface="Times New Roman" panose="02020603050405020304" pitchFamily="18" charset="0"/>
              </a:rPr>
              <a:t>Araş</a:t>
            </a:r>
            <a:r>
              <a:rPr lang="tr-TR" sz="1500" b="1" dirty="0">
                <a:latin typeface="Times New Roman" panose="02020603050405020304" pitchFamily="18" charset="0"/>
                <a:cs typeface="Times New Roman" panose="02020603050405020304" pitchFamily="18" charset="0"/>
              </a:rPr>
              <a:t>. Test </a:t>
            </a:r>
            <a:r>
              <a:rPr lang="tr-TR" sz="1500" b="1" dirty="0" err="1">
                <a:latin typeface="Times New Roman" panose="02020603050405020304" pitchFamily="18" charset="0"/>
                <a:cs typeface="Times New Roman" panose="02020603050405020304" pitchFamily="18" charset="0"/>
              </a:rPr>
              <a:t>Lab</a:t>
            </a:r>
            <a:r>
              <a:rPr lang="tr-TR" sz="1500" b="1" dirty="0">
                <a:latin typeface="Times New Roman" panose="02020603050405020304" pitchFamily="18" charset="0"/>
                <a:cs typeface="Times New Roman" panose="02020603050405020304" pitchFamily="18" charset="0"/>
              </a:rPr>
              <a:t>. İnş. San. Gıda Tarım </a:t>
            </a:r>
            <a:r>
              <a:rPr lang="tr-TR" sz="1500" b="1" dirty="0" err="1">
                <a:latin typeface="Times New Roman" panose="02020603050405020304" pitchFamily="18" charset="0"/>
                <a:cs typeface="Times New Roman" panose="02020603050405020304" pitchFamily="18" charset="0"/>
              </a:rPr>
              <a:t>Hayv</a:t>
            </a:r>
            <a:r>
              <a:rPr lang="tr-TR" sz="1500" b="1" dirty="0">
                <a:latin typeface="Times New Roman" panose="02020603050405020304" pitchFamily="18" charset="0"/>
                <a:cs typeface="Times New Roman" panose="02020603050405020304" pitchFamily="18" charset="0"/>
              </a:rPr>
              <a:t>. Ve Su Ürün. Tic. Ltd. Şti.</a:t>
            </a:r>
          </a:p>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2025 yılı içerisinde laboratuvar kuruluşlarına yönelik 1 vize denetimi ve 2 ara denetim olmak üzere toplamda her bir kuruluşa 3 er adet denetim yapılmıştır. </a:t>
            </a:r>
          </a:p>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İlimizde bulunan bu Laboratuvar Kuruluşlarında birer adet Denetçi görev yapmakta olup, laboratuvar kuruluşlarının deney kapsam listelerinde demir donatı, hazır beton ve sertleşmiş beton testleri bulunmaktadır.</a:t>
            </a:r>
          </a:p>
          <a:p>
            <a:pPr marL="286470" indent="-285750" algn="just">
              <a:lnSpc>
                <a:spcPct val="120000"/>
              </a:lnSpc>
              <a:spcBef>
                <a:spcPts val="200"/>
              </a:spcBef>
              <a:spcAft>
                <a:spcPts val="200"/>
              </a:spcAft>
              <a:buClr>
                <a:srgbClr val="8D89A4"/>
              </a:buClr>
              <a:buSzPct val="95000"/>
              <a:buFont typeface="Arial" panose="020B0604020202020204" pitchFamily="34" charset="0"/>
              <a:buChar char="•"/>
              <a:defRPr/>
            </a:pPr>
            <a:endParaRPr lang="tr-TR" sz="1500" b="1" dirty="0"/>
          </a:p>
          <a:p>
            <a:pPr marL="720" algn="just">
              <a:lnSpc>
                <a:spcPct val="120000"/>
              </a:lnSpc>
              <a:spcBef>
                <a:spcPts val="400"/>
              </a:spcBef>
              <a:spcAft>
                <a:spcPts val="400"/>
              </a:spcAft>
              <a:buClr>
                <a:srgbClr val="8D89A4"/>
              </a:buClr>
              <a:buSzPct val="95000"/>
              <a:defRPr/>
            </a:pPr>
            <a:endParaRPr lang="tr-TR" sz="1400" b="1" dirty="0"/>
          </a:p>
        </p:txBody>
      </p:sp>
    </p:spTree>
    <p:extLst>
      <p:ext uri="{BB962C8B-B14F-4D97-AF65-F5344CB8AC3E}">
        <p14:creationId xmlns:p14="http://schemas.microsoft.com/office/powerpoint/2010/main" val="8060074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pic>
        <p:nvPicPr>
          <p:cNvPr id="3" name="Resim 2"/>
          <p:cNvPicPr>
            <a:picLocks noChangeAspect="1"/>
          </p:cNvPicPr>
          <p:nvPr/>
        </p:nvPicPr>
        <p:blipFill>
          <a:blip r:embed="rId4"/>
          <a:stretch>
            <a:fillRect/>
          </a:stretch>
        </p:blipFill>
        <p:spPr>
          <a:xfrm>
            <a:off x="1148853" y="1867917"/>
            <a:ext cx="8541236" cy="499915"/>
          </a:xfrm>
          <a:prstGeom prst="rect">
            <a:avLst/>
          </a:prstGeom>
        </p:spPr>
      </p:pic>
      <p:graphicFrame>
        <p:nvGraphicFramePr>
          <p:cNvPr id="11" name="Table 2"/>
          <p:cNvGraphicFramePr/>
          <p:nvPr>
            <p:extLst>
              <p:ext uri="{D42A27DB-BD31-4B8C-83A1-F6EECF244321}">
                <p14:modId xmlns:p14="http://schemas.microsoft.com/office/powerpoint/2010/main" val="1350585752"/>
              </p:ext>
            </p:extLst>
          </p:nvPr>
        </p:nvGraphicFramePr>
        <p:xfrm>
          <a:off x="1168146" y="2364064"/>
          <a:ext cx="8502650" cy="3721102"/>
        </p:xfrm>
        <a:graphic>
          <a:graphicData uri="http://schemas.openxmlformats.org/drawingml/2006/table">
            <a:tbl>
              <a:tblPr/>
              <a:tblGrid>
                <a:gridCol w="5769896">
                  <a:extLst>
                    <a:ext uri="{9D8B030D-6E8A-4147-A177-3AD203B41FA5}">
                      <a16:colId xmlns:a16="http://schemas.microsoft.com/office/drawing/2014/main" val="20000"/>
                    </a:ext>
                  </a:extLst>
                </a:gridCol>
                <a:gridCol w="2732754">
                  <a:extLst>
                    <a:ext uri="{9D8B030D-6E8A-4147-A177-3AD203B41FA5}">
                      <a16:colId xmlns:a16="http://schemas.microsoft.com/office/drawing/2014/main" val="20001"/>
                    </a:ext>
                  </a:extLst>
                </a:gridCol>
              </a:tblGrid>
              <a:tr h="619777">
                <a:tc>
                  <a:txBody>
                    <a:bodyPr/>
                    <a:lstStyle/>
                    <a:p>
                      <a:pPr>
                        <a:lnSpc>
                          <a:spcPct val="100000"/>
                        </a:lnSpc>
                      </a:pPr>
                      <a:r>
                        <a:rPr lang="tr-TR" sz="2000" b="1" strike="noStrike" spc="-1" dirty="0">
                          <a:solidFill>
                            <a:srgbClr val="000000"/>
                          </a:solidFill>
                          <a:latin typeface="Calibri"/>
                        </a:rPr>
                        <a:t>RUHSAT BEKLEYEN</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38160">
                      <a:solidFill>
                        <a:srgbClr val="FFFFFF"/>
                      </a:solidFill>
                    </a:lnB>
                    <a:solidFill>
                      <a:srgbClr val="8EB4E3"/>
                    </a:solidFill>
                  </a:tcPr>
                </a:tc>
                <a:tc>
                  <a:txBody>
                    <a:bodyPr/>
                    <a:lstStyle/>
                    <a:p>
                      <a:pPr algn="ctr">
                        <a:lnSpc>
                          <a:spcPct val="100000"/>
                        </a:lnSpc>
                      </a:pPr>
                      <a:r>
                        <a:rPr lang="tr-TR" sz="2000" b="1" strike="noStrike" spc="-1" dirty="0">
                          <a:solidFill>
                            <a:srgbClr val="000000"/>
                          </a:solidFill>
                          <a:latin typeface="Calibri"/>
                        </a:rPr>
                        <a:t>57</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38160">
                      <a:solidFill>
                        <a:srgbClr val="FFFFFF"/>
                      </a:solidFill>
                    </a:lnB>
                    <a:solidFill>
                      <a:srgbClr val="8EB4E3"/>
                    </a:solidFill>
                  </a:tcPr>
                </a:tc>
                <a:extLst>
                  <a:ext uri="{0D108BD9-81ED-4DB2-BD59-A6C34878D82A}">
                    <a16:rowId xmlns:a16="http://schemas.microsoft.com/office/drawing/2014/main" val="10000"/>
                  </a:ext>
                </a:extLst>
              </a:tr>
              <a:tr h="619777">
                <a:tc>
                  <a:txBody>
                    <a:bodyPr/>
                    <a:lstStyle/>
                    <a:p>
                      <a:pPr>
                        <a:lnSpc>
                          <a:spcPct val="100000"/>
                        </a:lnSpc>
                      </a:pPr>
                      <a:r>
                        <a:rPr lang="tr-TR" sz="2000" b="1" strike="noStrike" spc="-1" dirty="0">
                          <a:solidFill>
                            <a:srgbClr val="000000"/>
                          </a:solidFill>
                          <a:latin typeface="Calibri"/>
                        </a:rPr>
                        <a:t>RUHSATI RED EDİLEN</a:t>
                      </a:r>
                      <a:endParaRPr lang="tr-TR" sz="2000" b="0" strike="noStrike" spc="-1" dirty="0">
                        <a:latin typeface="Arial"/>
                      </a:endParaRPr>
                    </a:p>
                  </a:txBody>
                  <a:tcPr marL="91071" marR="91071">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2000" b="1" strike="noStrike" spc="-1" dirty="0">
                          <a:solidFill>
                            <a:srgbClr val="000000"/>
                          </a:solidFill>
                          <a:latin typeface="Calibri"/>
                        </a:rPr>
                        <a:t>-</a:t>
                      </a:r>
                      <a:endParaRPr lang="tr-TR" sz="2000" b="0" strike="noStrike" spc="-1" dirty="0">
                        <a:latin typeface="Arial"/>
                      </a:endParaRPr>
                    </a:p>
                  </a:txBody>
                  <a:tcPr marL="91071" marR="91071">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extLst>
                  <a:ext uri="{0D108BD9-81ED-4DB2-BD59-A6C34878D82A}">
                    <a16:rowId xmlns:a16="http://schemas.microsoft.com/office/drawing/2014/main" val="10001"/>
                  </a:ext>
                </a:extLst>
              </a:tr>
              <a:tr h="619777">
                <a:tc>
                  <a:txBody>
                    <a:bodyPr/>
                    <a:lstStyle/>
                    <a:p>
                      <a:pPr>
                        <a:lnSpc>
                          <a:spcPct val="100000"/>
                        </a:lnSpc>
                      </a:pPr>
                      <a:r>
                        <a:rPr lang="tr-TR" sz="2000" b="1" strike="noStrike" spc="-1" dirty="0">
                          <a:solidFill>
                            <a:srgbClr val="000000"/>
                          </a:solidFill>
                          <a:latin typeface="Calibri"/>
                        </a:rPr>
                        <a:t>BİTEN YAPI</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tc>
                  <a:txBody>
                    <a:bodyPr/>
                    <a:lstStyle/>
                    <a:p>
                      <a:pPr algn="ctr">
                        <a:lnSpc>
                          <a:spcPct val="100000"/>
                        </a:lnSpc>
                      </a:pPr>
                      <a:r>
                        <a:rPr lang="tr-TR" sz="2000" b="1" strike="noStrike" spc="-1" dirty="0">
                          <a:solidFill>
                            <a:srgbClr val="000000"/>
                          </a:solidFill>
                          <a:latin typeface="Calibri"/>
                        </a:rPr>
                        <a:t>26</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extLst>
                  <a:ext uri="{0D108BD9-81ED-4DB2-BD59-A6C34878D82A}">
                    <a16:rowId xmlns:a16="http://schemas.microsoft.com/office/drawing/2014/main" val="10002"/>
                  </a:ext>
                </a:extLst>
              </a:tr>
              <a:tr h="619777">
                <a:tc>
                  <a:txBody>
                    <a:bodyPr/>
                    <a:lstStyle/>
                    <a:p>
                      <a:pPr>
                        <a:lnSpc>
                          <a:spcPct val="100000"/>
                        </a:lnSpc>
                      </a:pPr>
                      <a:r>
                        <a:rPr lang="tr-TR" sz="2000" b="1" strike="noStrike" spc="-1" dirty="0">
                          <a:solidFill>
                            <a:srgbClr val="000000"/>
                          </a:solidFill>
                          <a:latin typeface="Calibri"/>
                        </a:rPr>
                        <a:t>FESİH</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algn="ctr">
                        <a:lnSpc>
                          <a:spcPct val="100000"/>
                        </a:lnSpc>
                      </a:pPr>
                      <a:r>
                        <a:rPr lang="tr-TR" sz="2000" b="1" strike="noStrike" spc="-1" dirty="0">
                          <a:solidFill>
                            <a:srgbClr val="000000"/>
                          </a:solidFill>
                          <a:latin typeface="Calibri"/>
                        </a:rPr>
                        <a:t>5</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3"/>
                  </a:ext>
                </a:extLst>
              </a:tr>
              <a:tr h="619777">
                <a:tc>
                  <a:txBody>
                    <a:bodyPr/>
                    <a:lstStyle/>
                    <a:p>
                      <a:pPr>
                        <a:lnSpc>
                          <a:spcPct val="100000"/>
                        </a:lnSpc>
                      </a:pPr>
                      <a:r>
                        <a:rPr lang="tr-TR" sz="2000" b="1" strike="noStrike" spc="-1" dirty="0">
                          <a:solidFill>
                            <a:srgbClr val="000000"/>
                          </a:solidFill>
                          <a:latin typeface="Calibri"/>
                        </a:rPr>
                        <a:t>GÜNCEL YAPI</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tc>
                  <a:txBody>
                    <a:bodyPr/>
                    <a:lstStyle/>
                    <a:p>
                      <a:pPr algn="ctr">
                        <a:lnSpc>
                          <a:spcPct val="100000"/>
                        </a:lnSpc>
                      </a:pPr>
                      <a:r>
                        <a:rPr lang="tr-TR" sz="2000" b="1" strike="noStrike" spc="-1" dirty="0">
                          <a:solidFill>
                            <a:srgbClr val="000000"/>
                          </a:solidFill>
                          <a:latin typeface="Calibri"/>
                        </a:rPr>
                        <a:t>381</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8EB4E3"/>
                    </a:solidFill>
                  </a:tcPr>
                </a:tc>
                <a:extLst>
                  <a:ext uri="{0D108BD9-81ED-4DB2-BD59-A6C34878D82A}">
                    <a16:rowId xmlns:a16="http://schemas.microsoft.com/office/drawing/2014/main" val="10004"/>
                  </a:ext>
                </a:extLst>
              </a:tr>
              <a:tr h="622217">
                <a:tc>
                  <a:txBody>
                    <a:bodyPr/>
                    <a:lstStyle/>
                    <a:p>
                      <a:pPr>
                        <a:lnSpc>
                          <a:spcPct val="100000"/>
                        </a:lnSpc>
                      </a:pPr>
                      <a:r>
                        <a:rPr lang="tr-TR" sz="2000" b="1" strike="noStrike" spc="-1" dirty="0">
                          <a:solidFill>
                            <a:srgbClr val="000000"/>
                          </a:solidFill>
                          <a:latin typeface="Calibri"/>
                        </a:rPr>
                        <a:t>DENETLENEN ALAN</a:t>
                      </a:r>
                      <a:endParaRPr lang="tr-TR" sz="2000" b="0" strike="noStrike" spc="-1" dirty="0">
                        <a:latin typeface="Arial"/>
                      </a:endParaRP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tc>
                  <a:txBody>
                    <a:bodyPr/>
                    <a:lstStyle/>
                    <a:p>
                      <a:pPr marL="0" algn="ctr" defTabSz="959937" rtl="0" eaLnBrk="1" latinLnBrk="0" hangingPunct="1">
                        <a:lnSpc>
                          <a:spcPct val="100000"/>
                        </a:lnSpc>
                      </a:pPr>
                      <a:r>
                        <a:rPr lang="tr-TR" sz="2000" b="1" strike="noStrike" kern="1200" spc="-1" dirty="0">
                          <a:solidFill>
                            <a:srgbClr val="000000"/>
                          </a:solidFill>
                          <a:latin typeface="Calibri"/>
                          <a:ea typeface="+mn-ea"/>
                          <a:cs typeface="+mn-cs"/>
                        </a:rPr>
                        <a:t>1.491.716 m2</a:t>
                      </a:r>
                    </a:p>
                  </a:txBody>
                  <a:tcPr marL="91071" marR="91071">
                    <a:lnL w="12240">
                      <a:solidFill>
                        <a:srgbClr val="FFFFFF"/>
                      </a:solidFill>
                    </a:lnL>
                    <a:lnR w="12240">
                      <a:solidFill>
                        <a:srgbClr val="FFFFFF"/>
                      </a:solidFill>
                    </a:lnR>
                    <a:lnT w="12240">
                      <a:solidFill>
                        <a:srgbClr val="FFFFFF"/>
                      </a:solidFill>
                    </a:lnT>
                    <a:lnB w="12240">
                      <a:solidFill>
                        <a:srgbClr val="FFFFFF"/>
                      </a:solidFill>
                    </a:lnB>
                    <a:solidFill>
                      <a:srgbClr val="D0D8E7"/>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925510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a:p>
            <a:pPr eaLnBrk="1" hangingPunct="1">
              <a:defRPr/>
            </a:pPr>
            <a:endParaRPr lang="tr-TR" altLang="tr-TR" sz="1800" b="1" kern="0" dirty="0">
              <a:solidFill>
                <a:schemeClr val="tx1"/>
              </a:solidFill>
              <a:latin typeface="Times New Roman" panose="02020603050405020304" pitchFamily="18" charset="0"/>
              <a:cs typeface="Times New Roman" panose="02020603050405020304" pitchFamily="18" charset="0"/>
            </a:endParaRP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LİSANSLI LABORATUVARLAR</a:t>
            </a:r>
          </a:p>
        </p:txBody>
      </p:sp>
      <p:pic>
        <p:nvPicPr>
          <p:cNvPr id="2" name="Resim 1"/>
          <p:cNvPicPr>
            <a:picLocks noChangeAspect="1"/>
          </p:cNvPicPr>
          <p:nvPr/>
        </p:nvPicPr>
        <p:blipFill>
          <a:blip r:embed="rId4"/>
          <a:stretch>
            <a:fillRect/>
          </a:stretch>
        </p:blipFill>
        <p:spPr>
          <a:xfrm>
            <a:off x="1242048" y="2199277"/>
            <a:ext cx="8315665" cy="3737172"/>
          </a:xfrm>
          <a:prstGeom prst="rect">
            <a:avLst/>
          </a:prstGeom>
        </p:spPr>
      </p:pic>
    </p:spTree>
    <p:extLst>
      <p:ext uri="{BB962C8B-B14F-4D97-AF65-F5344CB8AC3E}">
        <p14:creationId xmlns:p14="http://schemas.microsoft.com/office/powerpoint/2010/main" val="2750662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pic>
        <p:nvPicPr>
          <p:cNvPr id="12" name="Resim 11">
            <a:extLst>
              <a:ext uri="{FF2B5EF4-FFF2-40B4-BE49-F238E27FC236}">
                <a16:creationId xmlns:a16="http://schemas.microsoft.com/office/drawing/2014/main" id="{649C8B52-C231-4A71-A380-D67D2787A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636" y="1885160"/>
            <a:ext cx="10291717" cy="5124157"/>
          </a:xfrm>
          <a:prstGeom prst="rect">
            <a:avLst/>
          </a:prstGeom>
          <a:effectLst>
            <a:softEdge rad="0"/>
          </a:effectLst>
          <a:scene3d>
            <a:camera prst="orthographicFront"/>
            <a:lightRig rig="threePt" dir="t"/>
          </a:scene3d>
          <a:sp3d prstMaterial="dkEdge"/>
        </p:spPr>
      </p:pic>
    </p:spTree>
    <p:extLst>
      <p:ext uri="{BB962C8B-B14F-4D97-AF65-F5344CB8AC3E}">
        <p14:creationId xmlns:p14="http://schemas.microsoft.com/office/powerpoint/2010/main" val="547288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sp>
        <p:nvSpPr>
          <p:cNvPr id="12" name="Rectangle 2">
            <a:extLst>
              <a:ext uri="{FF2B5EF4-FFF2-40B4-BE49-F238E27FC236}">
                <a16:creationId xmlns:a16="http://schemas.microsoft.com/office/drawing/2014/main" id="{A8305F81-EAC6-4D1A-9D7B-47CBD5534121}"/>
              </a:ext>
            </a:extLst>
          </p:cNvPr>
          <p:cNvSpPr txBox="1">
            <a:spLocks noChangeArrowheads="1"/>
          </p:cNvSpPr>
          <p:nvPr/>
        </p:nvSpPr>
        <p:spPr>
          <a:xfrm>
            <a:off x="201636" y="1748614"/>
            <a:ext cx="4651718"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500" b="1" kern="0" dirty="0">
                <a:solidFill>
                  <a:schemeClr val="tx1"/>
                </a:solidFill>
                <a:latin typeface="Times New Roman" panose="02020603050405020304" pitchFamily="18" charset="0"/>
                <a:cs typeface="Times New Roman" panose="02020603050405020304" pitchFamily="18" charset="0"/>
              </a:rPr>
              <a:t>ARTVİN İLİ YAPI MÜTEAHHİTLERİ VERİLERİ</a:t>
            </a:r>
          </a:p>
        </p:txBody>
      </p:sp>
      <p:sp>
        <p:nvSpPr>
          <p:cNvPr id="10" name="Dikdörtgen 9">
            <a:extLst>
              <a:ext uri="{FF2B5EF4-FFF2-40B4-BE49-F238E27FC236}">
                <a16:creationId xmlns:a16="http://schemas.microsoft.com/office/drawing/2014/main" id="{1B0675C0-1859-4B2B-A455-1C9B0805A5DC}"/>
              </a:ext>
            </a:extLst>
          </p:cNvPr>
          <p:cNvSpPr/>
          <p:nvPr/>
        </p:nvSpPr>
        <p:spPr>
          <a:xfrm>
            <a:off x="201636" y="2167921"/>
            <a:ext cx="4001087" cy="2160591"/>
          </a:xfrm>
          <a:prstGeom prst="rect">
            <a:avLst/>
          </a:prstGeom>
        </p:spPr>
        <p:txBody>
          <a:bodyPr wrap="square">
            <a:spAutoFit/>
          </a:bodyPr>
          <a:lstStyle/>
          <a:p>
            <a:pPr marL="720" algn="just">
              <a:lnSpc>
                <a:spcPct val="120000"/>
              </a:lnSpc>
              <a:spcBef>
                <a:spcPts val="400"/>
              </a:spcBef>
              <a:spcAft>
                <a:spcPts val="400"/>
              </a:spcAft>
              <a:buClr>
                <a:srgbClr val="8D89A4"/>
              </a:buClr>
              <a:buSzPct val="95000"/>
              <a:defRPr/>
            </a:pPr>
            <a:r>
              <a:rPr lang="tr-TR" sz="1400" b="1" dirty="0">
                <a:latin typeface="Times New Roman" panose="02020603050405020304" pitchFamily="18" charset="0"/>
                <a:cs typeface="Times New Roman" panose="02020603050405020304" pitchFamily="18" charset="0"/>
              </a:rPr>
              <a:t>2/3/2019 tarihli ve 30702 sayılı Resmî </a:t>
            </a:r>
            <a:r>
              <a:rPr lang="tr-TR" sz="1400" b="1" dirty="0" err="1">
                <a:latin typeface="Times New Roman" panose="02020603050405020304" pitchFamily="18" charset="0"/>
                <a:cs typeface="Times New Roman" panose="02020603050405020304" pitchFamily="18" charset="0"/>
              </a:rPr>
              <a:t>Gazete’de</a:t>
            </a:r>
            <a:r>
              <a:rPr lang="tr-TR" sz="1400" b="1" dirty="0">
                <a:latin typeface="Times New Roman" panose="02020603050405020304" pitchFamily="18" charset="0"/>
                <a:cs typeface="Times New Roman" panose="02020603050405020304" pitchFamily="18" charset="0"/>
              </a:rPr>
              <a:t> yayımlanan YAPI MÜTEAHHİTLERİNİN SINIFLANDIRILMASI VE KAYITLARININ TUTULMASI HAKKINDA YÖNETMELİK kapsamında İl Müdürlüğümüze yapılan başvurular değerlendirilerek ŞANTİYE-M sistemi üzerinde Müteahhitlik kayıt ve sınıflandırma işlemleri yapılmaktadır.</a:t>
            </a:r>
          </a:p>
        </p:txBody>
      </p:sp>
      <p:graphicFrame>
        <p:nvGraphicFramePr>
          <p:cNvPr id="11" name="Table 2">
            <a:extLst>
              <a:ext uri="{FF2B5EF4-FFF2-40B4-BE49-F238E27FC236}">
                <a16:creationId xmlns:a16="http://schemas.microsoft.com/office/drawing/2014/main" id="{3D123F42-1D61-4DF0-890B-6572F2645E1D}"/>
              </a:ext>
            </a:extLst>
          </p:cNvPr>
          <p:cNvGraphicFramePr/>
          <p:nvPr>
            <p:extLst>
              <p:ext uri="{D42A27DB-BD31-4B8C-83A1-F6EECF244321}">
                <p14:modId xmlns:p14="http://schemas.microsoft.com/office/powerpoint/2010/main" val="3017790033"/>
              </p:ext>
            </p:extLst>
          </p:nvPr>
        </p:nvGraphicFramePr>
        <p:xfrm>
          <a:off x="5108331" y="2081054"/>
          <a:ext cx="5385022" cy="4462132"/>
        </p:xfrm>
        <a:graphic>
          <a:graphicData uri="http://schemas.openxmlformats.org/drawingml/2006/table">
            <a:tbl>
              <a:tblPr/>
              <a:tblGrid>
                <a:gridCol w="1852427">
                  <a:extLst>
                    <a:ext uri="{9D8B030D-6E8A-4147-A177-3AD203B41FA5}">
                      <a16:colId xmlns:a16="http://schemas.microsoft.com/office/drawing/2014/main" val="20000"/>
                    </a:ext>
                  </a:extLst>
                </a:gridCol>
                <a:gridCol w="3532595">
                  <a:extLst>
                    <a:ext uri="{9D8B030D-6E8A-4147-A177-3AD203B41FA5}">
                      <a16:colId xmlns:a16="http://schemas.microsoft.com/office/drawing/2014/main" val="20001"/>
                    </a:ext>
                  </a:extLst>
                </a:gridCol>
              </a:tblGrid>
              <a:tr h="878709">
                <a:tc>
                  <a:txBody>
                    <a:bodyPr/>
                    <a:lstStyle/>
                    <a:p>
                      <a:pPr algn="ctr">
                        <a:lnSpc>
                          <a:spcPct val="100000"/>
                        </a:lnSpc>
                      </a:pPr>
                      <a:r>
                        <a:rPr lang="tr-TR" sz="1400" b="1" strike="noStrike" spc="-1" dirty="0">
                          <a:solidFill>
                            <a:srgbClr val="FFFFFF"/>
                          </a:solidFill>
                          <a:latin typeface="Times New Roman" panose="02020603050405020304" pitchFamily="18" charset="0"/>
                          <a:cs typeface="Times New Roman" panose="02020603050405020304" pitchFamily="18" charset="0"/>
                        </a:rPr>
                        <a:t>Yıllar</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a:solidFill>
                        <a:srgbClr val="FFFFFF"/>
                      </a:solidFill>
                    </a:lnR>
                    <a:lnT w="12240">
                      <a:solidFill>
                        <a:srgbClr val="FFFFFF"/>
                      </a:solidFill>
                    </a:lnT>
                    <a:lnB w="38160">
                      <a:solidFill>
                        <a:srgbClr val="FFFFFF"/>
                      </a:solidFill>
                    </a:lnB>
                    <a:solidFill>
                      <a:srgbClr val="4F81BD"/>
                    </a:solidFill>
                  </a:tcPr>
                </a:tc>
                <a:tc>
                  <a:txBody>
                    <a:bodyPr/>
                    <a:lstStyle/>
                    <a:p>
                      <a:pPr algn="ctr">
                        <a:lnSpc>
                          <a:spcPct val="100000"/>
                        </a:lnSpc>
                      </a:pPr>
                      <a:r>
                        <a:rPr lang="tr-TR" sz="1400" b="1" strike="noStrike" spc="-1" dirty="0">
                          <a:solidFill>
                            <a:srgbClr val="FFFFFF"/>
                          </a:solidFill>
                          <a:latin typeface="Times New Roman" panose="02020603050405020304" pitchFamily="18" charset="0"/>
                          <a:cs typeface="Times New Roman" panose="02020603050405020304" pitchFamily="18" charset="0"/>
                        </a:rPr>
                        <a:t>Verilen Yapı Müteahhidi Yetki Belgesi Numarası Sayısı</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a:solidFill>
                        <a:srgbClr val="FFFFFF"/>
                      </a:solidFill>
                    </a:lnT>
                    <a:lnB w="3816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516855">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2015-2017</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120</a:t>
                      </a: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3816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1"/>
                  </a:ext>
                </a:extLst>
              </a:tr>
              <a:tr h="5665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0" strike="noStrike" kern="1200" spc="-1" dirty="0">
                          <a:solidFill>
                            <a:srgbClr val="000000"/>
                          </a:solidFill>
                          <a:latin typeface="Times New Roman" panose="02020603050405020304" pitchFamily="18" charset="0"/>
                          <a:ea typeface="+mn-ea"/>
                          <a:cs typeface="Times New Roman" panose="02020603050405020304" pitchFamily="18" charset="0"/>
                        </a:rPr>
                        <a:t>2018-2020</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D0D8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0" strike="noStrike" kern="1200" spc="-1" dirty="0">
                          <a:solidFill>
                            <a:srgbClr val="000000"/>
                          </a:solidFill>
                          <a:latin typeface="Times New Roman" panose="02020603050405020304" pitchFamily="18" charset="0"/>
                          <a:ea typeface="+mn-ea"/>
                          <a:cs typeface="Times New Roman" panose="02020603050405020304" pitchFamily="18" charset="0"/>
                        </a:rPr>
                        <a:t>222</a:t>
                      </a:r>
                      <a:endParaRPr lang="tr-TR" sz="1400" b="0" strike="noStrike" kern="1200" spc="-1" dirty="0">
                        <a:solidFill>
                          <a:schemeClr val="tx1"/>
                        </a:solidFill>
                        <a:latin typeface="Times New Roman" panose="02020603050405020304" pitchFamily="18" charset="0"/>
                        <a:ea typeface="+mn-ea"/>
                        <a:cs typeface="Times New Roman" panose="02020603050405020304" pitchFamily="18" charset="0"/>
                      </a:endParaRPr>
                    </a:p>
                    <a:p>
                      <a:pPr algn="ctr">
                        <a:lnSpc>
                          <a:spcPct val="100000"/>
                        </a:lnSpc>
                      </a:pP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D0D8E7"/>
                    </a:solidFill>
                  </a:tcPr>
                </a:tc>
                <a:extLst>
                  <a:ext uri="{0D108BD9-81ED-4DB2-BD59-A6C34878D82A}">
                    <a16:rowId xmlns:a16="http://schemas.microsoft.com/office/drawing/2014/main" val="10002"/>
                  </a:ext>
                </a:extLst>
              </a:tr>
              <a:tr h="516855">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2021-2022</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99</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3"/>
                  </a:ext>
                </a:extLst>
              </a:tr>
              <a:tr h="516855">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2023</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0" strike="noStrike" spc="-1" dirty="0">
                          <a:solidFill>
                            <a:srgbClr val="000000"/>
                          </a:solidFill>
                          <a:latin typeface="Times New Roman" panose="02020603050405020304" pitchFamily="18" charset="0"/>
                          <a:cs typeface="Times New Roman" panose="02020603050405020304" pitchFamily="18" charset="0"/>
                        </a:rPr>
                        <a:t>69</a:t>
                      </a:r>
                      <a:endParaRPr lang="tr-TR" sz="1400" b="0"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4"/>
                  </a:ext>
                </a:extLst>
              </a:tr>
              <a:tr h="538937">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2024</a:t>
                      </a: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49</a:t>
                      </a: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10005"/>
                  </a:ext>
                </a:extLst>
              </a:tr>
              <a:tr h="410474">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2025</a:t>
                      </a:r>
                    </a:p>
                  </a:txBody>
                  <a:tcPr marL="91422" marR="91422" marT="45695" marB="4569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tc>
                  <a:txBody>
                    <a:bodyPr/>
                    <a:lstStyle/>
                    <a:p>
                      <a:pPr algn="ctr">
                        <a:lnSpc>
                          <a:spcPct val="100000"/>
                        </a:lnSpc>
                      </a:pPr>
                      <a:r>
                        <a:rPr lang="tr-TR" sz="1400" b="0" strike="noStrike" spc="-1" dirty="0">
                          <a:latin typeface="Times New Roman" panose="02020603050405020304" pitchFamily="18" charset="0"/>
                          <a:cs typeface="Times New Roman" panose="02020603050405020304" pitchFamily="18" charset="0"/>
                        </a:rPr>
                        <a:t>64</a:t>
                      </a:r>
                    </a:p>
                  </a:txBody>
                  <a:tcPr marL="91422" marR="91422" marT="45695" marB="45695">
                    <a:lnL w="12240" cap="flat" cmpd="sng" algn="ctr">
                      <a:solidFill>
                        <a:srgbClr val="FFFFFF"/>
                      </a:solidFill>
                      <a:prstDash val="solid"/>
                      <a:round/>
                      <a:headEnd type="none" w="med" len="med"/>
                      <a:tailEnd type="none" w="med" len="med"/>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cap="flat" cmpd="sng" algn="ctr">
                      <a:solidFill>
                        <a:srgbClr val="FFFFFF"/>
                      </a:solidFill>
                      <a:prstDash val="solid"/>
                      <a:round/>
                      <a:headEnd type="none" w="med" len="med"/>
                      <a:tailEnd type="none" w="med" len="med"/>
                    </a:lnB>
                    <a:solidFill>
                      <a:srgbClr val="E9ECF3"/>
                    </a:solidFill>
                  </a:tcPr>
                </a:tc>
                <a:extLst>
                  <a:ext uri="{0D108BD9-81ED-4DB2-BD59-A6C34878D82A}">
                    <a16:rowId xmlns:a16="http://schemas.microsoft.com/office/drawing/2014/main" val="3865465073"/>
                  </a:ext>
                </a:extLst>
              </a:tr>
              <a:tr h="516855">
                <a:tc>
                  <a:txBody>
                    <a:bodyPr/>
                    <a:lstStyle/>
                    <a:p>
                      <a:pPr algn="ctr">
                        <a:lnSpc>
                          <a:spcPct val="100000"/>
                        </a:lnSpc>
                      </a:pPr>
                      <a:r>
                        <a:rPr lang="tr-TR" sz="1400" b="1" strike="noStrike" spc="-1" dirty="0">
                          <a:solidFill>
                            <a:srgbClr val="000000"/>
                          </a:solidFill>
                          <a:latin typeface="Times New Roman" panose="02020603050405020304" pitchFamily="18" charset="0"/>
                          <a:cs typeface="Times New Roman" panose="02020603050405020304" pitchFamily="18" charset="0"/>
                        </a:rPr>
                        <a:t>TOPLAM</a:t>
                      </a:r>
                      <a:endParaRPr lang="tr-TR" sz="1400" b="1" strike="noStrike" spc="-1" dirty="0">
                        <a:latin typeface="Times New Roman" panose="02020603050405020304" pitchFamily="18" charset="0"/>
                        <a:cs typeface="Times New Roman" panose="02020603050405020304" pitchFamily="18" charset="0"/>
                      </a:endParaRPr>
                    </a:p>
                  </a:txBody>
                  <a:tcPr marL="91422" marR="91422" marT="45695" marB="45695">
                    <a:lnL w="12240">
                      <a:solidFill>
                        <a:srgbClr val="FFFFFF"/>
                      </a:solidFill>
                    </a:lnL>
                    <a:lnR w="12240" cap="flat" cmpd="sng" algn="ctr">
                      <a:solidFill>
                        <a:srgbClr val="FFFFFF"/>
                      </a:solidFill>
                      <a:prstDash val="solid"/>
                      <a:round/>
                      <a:headEnd type="none" w="med" len="med"/>
                      <a:tailEnd type="none" w="med" len="med"/>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tc>
                  <a:txBody>
                    <a:bodyPr/>
                    <a:lstStyle/>
                    <a:p>
                      <a:pPr algn="ctr">
                        <a:lnSpc>
                          <a:spcPct val="100000"/>
                        </a:lnSpc>
                      </a:pPr>
                      <a:r>
                        <a:rPr lang="tr-TR" sz="1400" b="1" strike="noStrike" spc="-1" dirty="0">
                          <a:solidFill>
                            <a:srgbClr val="000000"/>
                          </a:solidFill>
                          <a:latin typeface="Times New Roman" panose="02020603050405020304" pitchFamily="18" charset="0"/>
                          <a:cs typeface="Times New Roman" panose="02020603050405020304" pitchFamily="18" charset="0"/>
                        </a:rPr>
                        <a:t>623</a:t>
                      </a:r>
                      <a:endParaRPr lang="tr-TR" sz="1400" b="1" strike="noStrike" spc="-1" dirty="0">
                        <a:latin typeface="Times New Roman" panose="02020603050405020304" pitchFamily="18" charset="0"/>
                        <a:cs typeface="Times New Roman" panose="02020603050405020304" pitchFamily="18" charset="0"/>
                      </a:endParaRPr>
                    </a:p>
                  </a:txBody>
                  <a:tcPr marL="91422" marR="91422" marT="45695" marB="45695">
                    <a:lnL w="12240" cap="flat" cmpd="sng" algn="ctr">
                      <a:solidFill>
                        <a:srgbClr val="FFFFFF"/>
                      </a:solidFill>
                      <a:prstDash val="solid"/>
                      <a:round/>
                      <a:headEnd type="none" w="med" len="med"/>
                      <a:tailEnd type="none" w="med" len="med"/>
                    </a:lnL>
                    <a:lnR w="12240">
                      <a:solidFill>
                        <a:srgbClr val="FFFFFF"/>
                      </a:solidFill>
                    </a:lnR>
                    <a:lnT w="12240" cap="flat" cmpd="sng" algn="ctr">
                      <a:solidFill>
                        <a:srgbClr val="FFFFFF"/>
                      </a:solidFill>
                      <a:prstDash val="solid"/>
                      <a:round/>
                      <a:headEnd type="none" w="med" len="med"/>
                      <a:tailEnd type="none" w="med" len="med"/>
                    </a:lnT>
                    <a:lnB w="12240">
                      <a:solidFill>
                        <a:srgbClr val="FFFFFF"/>
                      </a:solidFill>
                    </a:lnB>
                    <a:solidFill>
                      <a:srgbClr val="E9ECF3"/>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1404022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sp>
        <p:nvSpPr>
          <p:cNvPr id="12" name="Rectangle 2">
            <a:extLst>
              <a:ext uri="{FF2B5EF4-FFF2-40B4-BE49-F238E27FC236}">
                <a16:creationId xmlns:a16="http://schemas.microsoft.com/office/drawing/2014/main" id="{A8305F81-EAC6-4D1A-9D7B-47CBD5534121}"/>
              </a:ext>
            </a:extLst>
          </p:cNvPr>
          <p:cNvSpPr txBox="1">
            <a:spLocks noChangeArrowheads="1"/>
          </p:cNvSpPr>
          <p:nvPr/>
        </p:nvSpPr>
        <p:spPr>
          <a:xfrm>
            <a:off x="201636" y="1748614"/>
            <a:ext cx="5073749"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lgn="l" eaLnBrk="1" hangingPunct="1">
              <a:defRPr/>
            </a:pPr>
            <a:r>
              <a:rPr lang="tr-TR" altLang="tr-TR" sz="1500" b="1" kern="0" dirty="0">
                <a:solidFill>
                  <a:schemeClr val="tx1"/>
                </a:solidFill>
                <a:latin typeface="Times New Roman" panose="02020603050405020304" pitchFamily="18" charset="0"/>
                <a:cs typeface="Times New Roman" panose="02020603050405020304" pitchFamily="18" charset="0"/>
              </a:rPr>
              <a:t>PGD PİYASA GÖZETİM DENETİM FAALİYETLERİ</a:t>
            </a:r>
          </a:p>
        </p:txBody>
      </p:sp>
      <p:sp>
        <p:nvSpPr>
          <p:cNvPr id="10" name="Dikdörtgen 9">
            <a:extLst>
              <a:ext uri="{FF2B5EF4-FFF2-40B4-BE49-F238E27FC236}">
                <a16:creationId xmlns:a16="http://schemas.microsoft.com/office/drawing/2014/main" id="{577AF270-50EC-4D50-B615-A1A515206F3D}"/>
              </a:ext>
            </a:extLst>
          </p:cNvPr>
          <p:cNvSpPr/>
          <p:nvPr/>
        </p:nvSpPr>
        <p:spPr>
          <a:xfrm>
            <a:off x="201635" y="2167921"/>
            <a:ext cx="10291717" cy="1832746"/>
          </a:xfrm>
          <a:prstGeom prst="rect">
            <a:avLst/>
          </a:prstGeom>
        </p:spPr>
        <p:txBody>
          <a:bodyPr wrap="square">
            <a:spAutoFit/>
          </a:bodyPr>
          <a:lstStyle/>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5/3/2020 tarihli ve 7223 sayılı Ürün Güvenliği ve Teknik Düzenlemeler Kanunu’ </a:t>
            </a:r>
            <a:r>
              <a:rPr lang="tr-TR" sz="1500" b="1" dirty="0" err="1">
                <a:latin typeface="Times New Roman" panose="02020603050405020304" pitchFamily="18" charset="0"/>
                <a:cs typeface="Times New Roman" panose="02020603050405020304" pitchFamily="18" charset="0"/>
              </a:rPr>
              <a:t>na</a:t>
            </a:r>
            <a:r>
              <a:rPr lang="tr-TR" sz="1500" b="1" dirty="0">
                <a:latin typeface="Times New Roman" panose="02020603050405020304" pitchFamily="18" charset="0"/>
                <a:cs typeface="Times New Roman" panose="02020603050405020304" pitchFamily="18" charset="0"/>
              </a:rPr>
              <a:t> dayanılarak hazırlanan 28/10/2022 tarih ve 31997 sayılı Resmi Gazetede yayımlanan Yapı Malzemeleri Piyasa Gözetimi ve Denetimi Yönetmeliği kapsamında, İlimizde faaliyet gösteren G Belgeli toplamda 12 adet hazır beton santrali tarafından üretilen hazır betonların projesindeki standartlara uygun olup olmadıkları periyodik olarak denetlenmektedir. </a:t>
            </a:r>
          </a:p>
          <a:p>
            <a:pPr marL="286470" indent="-285750" algn="just">
              <a:lnSpc>
                <a:spcPct val="120000"/>
              </a:lnSpc>
              <a:spcBef>
                <a:spcPts val="400"/>
              </a:spcBef>
              <a:spcAft>
                <a:spcPts val="400"/>
              </a:spcAft>
              <a:buClr>
                <a:srgbClr val="8D89A4"/>
              </a:buClr>
              <a:buSzPct val="95000"/>
              <a:buFont typeface="Arial" panose="020B0604020202020204" pitchFamily="34" charset="0"/>
              <a:buChar char="•"/>
              <a:defRPr/>
            </a:pPr>
            <a:r>
              <a:rPr lang="tr-TR" sz="1500" b="1" dirty="0">
                <a:latin typeface="Times New Roman" panose="02020603050405020304" pitchFamily="18" charset="0"/>
                <a:cs typeface="Times New Roman" panose="02020603050405020304" pitchFamily="18" charset="0"/>
              </a:rPr>
              <a:t>2025 yılı içerisinde ilimizde faaliyet gösteren hazır beton üreticilerinden taze beton numunesi alınmak kaydıyla toplamda 43 adet hazır beton denetimi yapılmıştır.</a:t>
            </a:r>
            <a:endParaRPr lang="tr-TR"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895186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3244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YAPI DENETİMİ ve YAPI MALZEMELERİ ŞUBE MÜDÜRLÜĞÜ</a:t>
            </a:r>
          </a:p>
        </p:txBody>
      </p:sp>
      <p:pic>
        <p:nvPicPr>
          <p:cNvPr id="2" name="Resim 1"/>
          <p:cNvPicPr>
            <a:picLocks noChangeAspect="1"/>
          </p:cNvPicPr>
          <p:nvPr/>
        </p:nvPicPr>
        <p:blipFill>
          <a:blip r:embed="rId4"/>
          <a:stretch>
            <a:fillRect/>
          </a:stretch>
        </p:blipFill>
        <p:spPr>
          <a:xfrm>
            <a:off x="918490" y="1661747"/>
            <a:ext cx="9102117" cy="5200339"/>
          </a:xfrm>
          <a:prstGeom prst="rect">
            <a:avLst/>
          </a:prstGeom>
        </p:spPr>
      </p:pic>
      <p:pic>
        <p:nvPicPr>
          <p:cNvPr id="3" name="Resim 2"/>
          <p:cNvPicPr>
            <a:picLocks noChangeAspect="1"/>
          </p:cNvPicPr>
          <p:nvPr/>
        </p:nvPicPr>
        <p:blipFill>
          <a:blip r:embed="rId5"/>
          <a:stretch>
            <a:fillRect/>
          </a:stretch>
        </p:blipFill>
        <p:spPr>
          <a:xfrm>
            <a:off x="6539489" y="2807895"/>
            <a:ext cx="3481118" cy="4054191"/>
          </a:xfrm>
          <a:prstGeom prst="rect">
            <a:avLst/>
          </a:prstGeom>
        </p:spPr>
      </p:pic>
    </p:spTree>
    <p:extLst>
      <p:ext uri="{BB962C8B-B14F-4D97-AF65-F5344CB8AC3E}">
        <p14:creationId xmlns:p14="http://schemas.microsoft.com/office/powerpoint/2010/main" val="33905664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pic>
        <p:nvPicPr>
          <p:cNvPr id="8198" name="Picture 7" descr="D:\009_kentsel_donusum\brosur\kentse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610" y="1805128"/>
            <a:ext cx="10336296" cy="459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a:extLst>
              <a:ext uri="{FF2B5EF4-FFF2-40B4-BE49-F238E27FC236}">
                <a16:creationId xmlns:a16="http://schemas.microsoft.com/office/drawing/2014/main" id="{7AE4E711-C191-416F-8C65-F45E6351C6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1" name="Dikdörtgen 10">
            <a:extLst>
              <a:ext uri="{FF2B5EF4-FFF2-40B4-BE49-F238E27FC236}">
                <a16:creationId xmlns:a16="http://schemas.microsoft.com/office/drawing/2014/main" id="{2C89CF9F-58DE-4AEC-84F7-B1FF4EDDACA3}"/>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2" name="Rectangle 2">
            <a:extLst>
              <a:ext uri="{FF2B5EF4-FFF2-40B4-BE49-F238E27FC236}">
                <a16:creationId xmlns:a16="http://schemas.microsoft.com/office/drawing/2014/main" id="{44365840-107A-4B9C-9258-FE056BC1F023}"/>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3" name="Dikdörtgen 12">
            <a:extLst>
              <a:ext uri="{FF2B5EF4-FFF2-40B4-BE49-F238E27FC236}">
                <a16:creationId xmlns:a16="http://schemas.microsoft.com/office/drawing/2014/main" id="{396EE2F8-6339-43C2-AC00-F41384F909BC}"/>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9" name="Resim 8">
            <a:extLst>
              <a:ext uri="{FF2B5EF4-FFF2-40B4-BE49-F238E27FC236}">
                <a16:creationId xmlns:a16="http://schemas.microsoft.com/office/drawing/2014/main" id="{7A259761-DF8E-406C-AA49-343DEA1E83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40383557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AB711633-5948-41B5-B4AA-965B28B77B9F}"/>
              </a:ext>
            </a:extLst>
          </p:cNvPr>
          <p:cNvSpPr txBox="1"/>
          <p:nvPr/>
        </p:nvSpPr>
        <p:spPr>
          <a:xfrm>
            <a:off x="685513" y="2288808"/>
            <a:ext cx="9836824" cy="828304"/>
          </a:xfrm>
          <a:prstGeom prst="rect">
            <a:avLst/>
          </a:prstGeom>
          <a:noFill/>
        </p:spPr>
        <p:txBody>
          <a:bodyPr wrap="square">
            <a:spAutoFit/>
          </a:bodyPr>
          <a:lstStyle/>
          <a:p>
            <a:r>
              <a:rPr lang="tr-TR" sz="1594" dirty="0"/>
              <a:t>16 Ekim 2023 tarih ve 32341 sayılı Resmi Gazete 'de yayımlanan “Bazı Cumhurbaşkanlığı Kararnamelerinde Değişiklik Yapılması Hakkında Cumhurbaşkanlığı Kararnamesi" ile Çevre Şehircilik ve İklim Değişikliği Bakanlığı'na bağlı Kentsel Dönüşüm Başkanlığı kuruldu.</a:t>
            </a:r>
          </a:p>
        </p:txBody>
      </p:sp>
      <p:sp>
        <p:nvSpPr>
          <p:cNvPr id="7" name="Metin kutusu 6">
            <a:extLst>
              <a:ext uri="{FF2B5EF4-FFF2-40B4-BE49-F238E27FC236}">
                <a16:creationId xmlns:a16="http://schemas.microsoft.com/office/drawing/2014/main" id="{9DE81C17-5AE3-4A9B-94B5-3B9B19CFB278}"/>
              </a:ext>
            </a:extLst>
          </p:cNvPr>
          <p:cNvSpPr txBox="1"/>
          <p:nvPr/>
        </p:nvSpPr>
        <p:spPr>
          <a:xfrm>
            <a:off x="632876" y="3226297"/>
            <a:ext cx="9534010" cy="2054922"/>
          </a:xfrm>
          <a:prstGeom prst="rect">
            <a:avLst/>
          </a:prstGeom>
          <a:noFill/>
        </p:spPr>
        <p:txBody>
          <a:bodyPr wrap="square">
            <a:spAutoFit/>
          </a:bodyPr>
          <a:lstStyle/>
          <a:p>
            <a:pPr algn="just"/>
            <a:r>
              <a:rPr lang="tr-TR" sz="1594" dirty="0"/>
              <a:t>Anılan  Kararnamenin  geçiş  hükümleri  başlıklı  geçici  1  inci  maddesinin  ikinci  fıkrasında ''Başkanlıkça  yürütülmesi  gereken  hizmetler  ile  6306  sayılı  Kanun  kapsamında  yapılması  gereken ödemeler Başkanlıkta ilgili birimler oluşturulup faaliyete geçene kadar Bakanlığın ilgili merkez ve taşra birimleri tarafından yerine  getirilmeye devam edilir.'' hükmüne yer verilmiştir. </a:t>
            </a:r>
          </a:p>
          <a:p>
            <a:pPr algn="just"/>
            <a:endParaRPr lang="tr-TR" sz="1594" dirty="0"/>
          </a:p>
          <a:p>
            <a:pPr algn="just"/>
            <a:r>
              <a:rPr lang="tr-TR" sz="1594" dirty="0"/>
              <a:t>81 İl Kentsel Dönüşüm Müdürlüklerine bu süreçte kadroları devrolan personeller dışında Kentsel  Dönüşüm Müdürü ve personel ataması yapılmayacak olup, bu konuda atama ve personel geçişleri ile ilgili  taleplerin  dikkate  alınmayacağı,  Kentsel  Dönüşüm  Müdürlüklerinin  görev  ve işleyişi İl Müdürlükleri tarafından yürütülecektir.</a:t>
            </a:r>
          </a:p>
        </p:txBody>
      </p:sp>
      <p:pic>
        <p:nvPicPr>
          <p:cNvPr id="14" name="Resim 13">
            <a:extLst>
              <a:ext uri="{FF2B5EF4-FFF2-40B4-BE49-F238E27FC236}">
                <a16:creationId xmlns:a16="http://schemas.microsoft.com/office/drawing/2014/main" id="{DB25E3EB-ED9B-4B36-87AB-CF7330FB1E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5" name="Dikdörtgen 14">
            <a:extLst>
              <a:ext uri="{FF2B5EF4-FFF2-40B4-BE49-F238E27FC236}">
                <a16:creationId xmlns:a16="http://schemas.microsoft.com/office/drawing/2014/main" id="{F85519CD-3A68-474C-A5BE-4720C1598D51}"/>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6" name="Rectangle 2">
            <a:extLst>
              <a:ext uri="{FF2B5EF4-FFF2-40B4-BE49-F238E27FC236}">
                <a16:creationId xmlns:a16="http://schemas.microsoft.com/office/drawing/2014/main" id="{950F8049-293B-452C-8BC0-4ACDEFD44FF1}"/>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7" name="Dikdörtgen 16">
            <a:extLst>
              <a:ext uri="{FF2B5EF4-FFF2-40B4-BE49-F238E27FC236}">
                <a16:creationId xmlns:a16="http://schemas.microsoft.com/office/drawing/2014/main" id="{2164B6BF-28BE-4D18-8319-3008EFD72FD7}"/>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9" name="Resim 8">
            <a:extLst>
              <a:ext uri="{FF2B5EF4-FFF2-40B4-BE49-F238E27FC236}">
                <a16:creationId xmlns:a16="http://schemas.microsoft.com/office/drawing/2014/main" id="{214C72A6-EA46-4C3D-B04D-215B39F69E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21006413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Köşeleri Yuvarlatılmış 13">
            <a:extLst>
              <a:ext uri="{FF2B5EF4-FFF2-40B4-BE49-F238E27FC236}">
                <a16:creationId xmlns:a16="http://schemas.microsoft.com/office/drawing/2014/main" id="{06D49319-08F1-49D9-8F34-45495F2DB903}"/>
              </a:ext>
            </a:extLst>
          </p:cNvPr>
          <p:cNvSpPr/>
          <p:nvPr/>
        </p:nvSpPr>
        <p:spPr>
          <a:xfrm>
            <a:off x="3730376" y="2746946"/>
            <a:ext cx="2920395" cy="795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594" dirty="0"/>
              <a:t>KATİP ÇİÇEK</a:t>
            </a:r>
          </a:p>
          <a:p>
            <a:pPr algn="ctr"/>
            <a:r>
              <a:rPr lang="tr-TR" sz="1594" dirty="0"/>
              <a:t>KENSEL DÖNÜŞÜM MÜDÜR V.</a:t>
            </a:r>
          </a:p>
        </p:txBody>
      </p:sp>
      <p:sp>
        <p:nvSpPr>
          <p:cNvPr id="15" name="Dikdörtgen: Köşeleri Yuvarlatılmış 14">
            <a:extLst>
              <a:ext uri="{FF2B5EF4-FFF2-40B4-BE49-F238E27FC236}">
                <a16:creationId xmlns:a16="http://schemas.microsoft.com/office/drawing/2014/main" id="{A19EB369-8066-4344-8B30-D5491E294007}"/>
              </a:ext>
            </a:extLst>
          </p:cNvPr>
          <p:cNvSpPr/>
          <p:nvPr/>
        </p:nvSpPr>
        <p:spPr>
          <a:xfrm>
            <a:off x="3730376" y="3922907"/>
            <a:ext cx="2920395" cy="795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594" dirty="0"/>
              <a:t>MESUT YÜKSEL</a:t>
            </a:r>
          </a:p>
          <a:p>
            <a:pPr algn="ctr"/>
            <a:r>
              <a:rPr lang="tr-TR" sz="1594" dirty="0"/>
              <a:t>ŞUBE MÜDÜR V.</a:t>
            </a:r>
          </a:p>
        </p:txBody>
      </p:sp>
      <p:sp>
        <p:nvSpPr>
          <p:cNvPr id="16" name="Dikdörtgen: Köşeleri Yuvarlatılmış 15">
            <a:extLst>
              <a:ext uri="{FF2B5EF4-FFF2-40B4-BE49-F238E27FC236}">
                <a16:creationId xmlns:a16="http://schemas.microsoft.com/office/drawing/2014/main" id="{5D21C4FE-8718-46D0-A5E2-6FBD2CD7F321}"/>
              </a:ext>
            </a:extLst>
          </p:cNvPr>
          <p:cNvSpPr/>
          <p:nvPr/>
        </p:nvSpPr>
        <p:spPr>
          <a:xfrm>
            <a:off x="3664736" y="5098867"/>
            <a:ext cx="2920395" cy="7951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594" dirty="0"/>
              <a:t>DOĞAN SAV</a:t>
            </a:r>
          </a:p>
          <a:p>
            <a:pPr algn="ctr"/>
            <a:r>
              <a:rPr lang="tr-TR" sz="1594" dirty="0"/>
              <a:t>ŞEHİR PLANCISI</a:t>
            </a:r>
          </a:p>
        </p:txBody>
      </p:sp>
      <p:cxnSp>
        <p:nvCxnSpPr>
          <p:cNvPr id="18" name="Düz Bağlayıcı 17">
            <a:extLst>
              <a:ext uri="{FF2B5EF4-FFF2-40B4-BE49-F238E27FC236}">
                <a16:creationId xmlns:a16="http://schemas.microsoft.com/office/drawing/2014/main" id="{D8846690-3418-4026-9E91-4DDB7406A573}"/>
              </a:ext>
            </a:extLst>
          </p:cNvPr>
          <p:cNvCxnSpPr>
            <a:cxnSpLocks/>
            <a:stCxn id="15" idx="0"/>
            <a:endCxn id="14" idx="2"/>
          </p:cNvCxnSpPr>
          <p:nvPr/>
        </p:nvCxnSpPr>
        <p:spPr>
          <a:xfrm flipV="1">
            <a:off x="5190574" y="3542066"/>
            <a:ext cx="0" cy="3808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Düz Bağlayıcı 19">
            <a:extLst>
              <a:ext uri="{FF2B5EF4-FFF2-40B4-BE49-F238E27FC236}">
                <a16:creationId xmlns:a16="http://schemas.microsoft.com/office/drawing/2014/main" id="{4D4EEE4C-8956-4347-82E0-C8149DE9B1A6}"/>
              </a:ext>
            </a:extLst>
          </p:cNvPr>
          <p:cNvCxnSpPr>
            <a:cxnSpLocks/>
          </p:cNvCxnSpPr>
          <p:nvPr/>
        </p:nvCxnSpPr>
        <p:spPr>
          <a:xfrm flipV="1">
            <a:off x="5180666" y="4718027"/>
            <a:ext cx="0" cy="380840"/>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
            <a:extLst>
              <a:ext uri="{FF2B5EF4-FFF2-40B4-BE49-F238E27FC236}">
                <a16:creationId xmlns:a16="http://schemas.microsoft.com/office/drawing/2014/main" id="{E6526684-DCFC-4890-9DF4-196680E042AD}"/>
              </a:ext>
            </a:extLst>
          </p:cNvPr>
          <p:cNvSpPr txBox="1">
            <a:spLocks noChangeArrowheads="1"/>
          </p:cNvSpPr>
          <p:nvPr/>
        </p:nvSpPr>
        <p:spPr>
          <a:xfrm>
            <a:off x="1446999" y="1760580"/>
            <a:ext cx="728984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latin typeface="Arial" panose="020B0604020202020204" pitchFamily="34" charset="0"/>
                <a:cs typeface="Arial" panose="020B0604020202020204" pitchFamily="34" charset="0"/>
              </a:rPr>
              <a:t>ORGANİZASYON ŞEMASI</a:t>
            </a:r>
          </a:p>
        </p:txBody>
      </p:sp>
      <p:pic>
        <p:nvPicPr>
          <p:cNvPr id="25" name="Resim 24">
            <a:extLst>
              <a:ext uri="{FF2B5EF4-FFF2-40B4-BE49-F238E27FC236}">
                <a16:creationId xmlns:a16="http://schemas.microsoft.com/office/drawing/2014/main" id="{295E1CB9-78D0-421F-A0C5-C880994E53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26" name="Dikdörtgen 25">
            <a:extLst>
              <a:ext uri="{FF2B5EF4-FFF2-40B4-BE49-F238E27FC236}">
                <a16:creationId xmlns:a16="http://schemas.microsoft.com/office/drawing/2014/main" id="{1CD8C2E0-A1BF-43B6-949D-3512CC85BF03}"/>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27" name="Rectangle 2">
            <a:extLst>
              <a:ext uri="{FF2B5EF4-FFF2-40B4-BE49-F238E27FC236}">
                <a16:creationId xmlns:a16="http://schemas.microsoft.com/office/drawing/2014/main" id="{54A3B972-6B0B-4ADE-B304-CDAEBF076A34}"/>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28" name="Dikdörtgen 27">
            <a:extLst>
              <a:ext uri="{FF2B5EF4-FFF2-40B4-BE49-F238E27FC236}">
                <a16:creationId xmlns:a16="http://schemas.microsoft.com/office/drawing/2014/main" id="{084DE7C5-64C5-4C10-83D2-CE4E79C6D6CA}"/>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3" name="Resim 12">
            <a:extLst>
              <a:ext uri="{FF2B5EF4-FFF2-40B4-BE49-F238E27FC236}">
                <a16:creationId xmlns:a16="http://schemas.microsoft.com/office/drawing/2014/main" id="{ADE94BEB-564A-4FCD-A61B-617F8447A2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25002932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8" name="Rectangle 2"/>
          <p:cNvSpPr txBox="1">
            <a:spLocks noChangeArrowheads="1"/>
          </p:cNvSpPr>
          <p:nvPr/>
        </p:nvSpPr>
        <p:spPr>
          <a:xfrm>
            <a:off x="1379002" y="1806770"/>
            <a:ext cx="728984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cs typeface="Times New Roman" panose="02020603050405020304" pitchFamily="18" charset="0"/>
              </a:rPr>
              <a:t>KALEDİBİ KENTSEL DÖNÜŞÜM PROJESİ</a:t>
            </a:r>
          </a:p>
        </p:txBody>
      </p:sp>
      <p:sp>
        <p:nvSpPr>
          <p:cNvPr id="21" name="Rectangle 2"/>
          <p:cNvSpPr txBox="1">
            <a:spLocks noChangeArrowheads="1"/>
          </p:cNvSpPr>
          <p:nvPr/>
        </p:nvSpPr>
        <p:spPr>
          <a:xfrm>
            <a:off x="364172" y="2243635"/>
            <a:ext cx="3189305"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417" b="1" kern="0" dirty="0">
                <a:solidFill>
                  <a:schemeClr val="tx1"/>
                </a:solidFill>
                <a:cs typeface="Times New Roman" panose="02020603050405020304" pitchFamily="18" charset="0"/>
              </a:rPr>
              <a:t>RİSKLİ YAPI ALANI</a:t>
            </a:r>
          </a:p>
        </p:txBody>
      </p:sp>
      <p:sp>
        <p:nvSpPr>
          <p:cNvPr id="22" name="Rectangle 2"/>
          <p:cNvSpPr txBox="1">
            <a:spLocks noChangeArrowheads="1"/>
          </p:cNvSpPr>
          <p:nvPr/>
        </p:nvSpPr>
        <p:spPr>
          <a:xfrm>
            <a:off x="5105307" y="2245114"/>
            <a:ext cx="3189305"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417" b="1" kern="0" dirty="0">
                <a:solidFill>
                  <a:schemeClr val="tx1"/>
                </a:solidFill>
                <a:cs typeface="Times New Roman" panose="02020603050405020304" pitchFamily="18" charset="0"/>
              </a:rPr>
              <a:t>REZERV YAPI ALANI</a:t>
            </a:r>
          </a:p>
        </p:txBody>
      </p:sp>
      <p:pic>
        <p:nvPicPr>
          <p:cNvPr id="23" name="Picture 2" descr="D:\009_kentsel_donusum\mudurluk_sunumu\1.png"/>
          <p:cNvPicPr>
            <a:picLocks noChangeAspect="1" noChangeArrowheads="1"/>
          </p:cNvPicPr>
          <p:nvPr/>
        </p:nvPicPr>
        <p:blipFill>
          <a:blip r:embed="rId2"/>
          <a:srcRect/>
          <a:stretch>
            <a:fillRect/>
          </a:stretch>
        </p:blipFill>
        <p:spPr bwMode="auto">
          <a:xfrm>
            <a:off x="1340264" y="2626128"/>
            <a:ext cx="3178055" cy="2265419"/>
          </a:xfrm>
          <a:prstGeom prst="rect">
            <a:avLst/>
          </a:prstGeom>
          <a:noFill/>
          <a:ln w="38100" cmpd="dbl">
            <a:solidFill>
              <a:schemeClr val="tx1"/>
            </a:solidFill>
            <a:bevel/>
          </a:ln>
          <a:effectLst>
            <a:outerShdw blurRad="50800" dist="38100" dir="10800000" algn="r" rotWithShape="0">
              <a:schemeClr val="accent5">
                <a:alpha val="40000"/>
              </a:schemeClr>
            </a:outerShdw>
          </a:effectLst>
          <a:extLst>
            <a:ext uri="{909E8E84-426E-40DD-AFC4-6F175D3DCCD1}">
              <a14:hiddenFill xmlns:a14="http://schemas.microsoft.com/office/drawing/2010/main">
                <a:solidFill>
                  <a:srgbClr val="FFFFFF"/>
                </a:solidFill>
              </a14:hiddenFill>
            </a:ext>
          </a:extLst>
        </p:spPr>
      </p:pic>
      <p:sp>
        <p:nvSpPr>
          <p:cNvPr id="9225" name="Metin kutusu 24"/>
          <p:cNvSpPr txBox="1">
            <a:spLocks noChangeArrowheads="1"/>
          </p:cNvSpPr>
          <p:nvPr/>
        </p:nvSpPr>
        <p:spPr bwMode="auto">
          <a:xfrm>
            <a:off x="1218882" y="4994549"/>
            <a:ext cx="2830647" cy="28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240"/>
              <a:t>Yaklaşık inşaat alanı toplamı 3000 m²</a:t>
            </a:r>
          </a:p>
        </p:txBody>
      </p:sp>
      <p:pic>
        <p:nvPicPr>
          <p:cNvPr id="9226" name="Picture 2" descr="C:\Users\mesut.yuksel\Desktop\KENTSEL_DONUSUM\rezer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0958" y="2659087"/>
            <a:ext cx="3403050" cy="2269638"/>
          </a:xfrm>
          <a:prstGeom prst="rect">
            <a:avLst/>
          </a:prstGeom>
          <a:noFill/>
          <a:ln w="38100" cmpd="dbl">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227" name="Metin kutusu 26"/>
          <p:cNvSpPr txBox="1">
            <a:spLocks noChangeArrowheads="1"/>
          </p:cNvSpPr>
          <p:nvPr/>
        </p:nvSpPr>
        <p:spPr bwMode="auto">
          <a:xfrm>
            <a:off x="5964086" y="4927216"/>
            <a:ext cx="3616795" cy="47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tr-TR" altLang="tr-TR" sz="1240" dirty="0"/>
              <a:t>Toplam Arsa yüzölçümü: 25.153 m² </a:t>
            </a:r>
          </a:p>
          <a:p>
            <a:pPr>
              <a:spcBef>
                <a:spcPct val="0"/>
              </a:spcBef>
              <a:buFontTx/>
              <a:buNone/>
            </a:pPr>
            <a:r>
              <a:rPr lang="tr-TR" altLang="tr-TR" sz="1240" dirty="0"/>
              <a:t>Emsal : 0,50  Y </a:t>
            </a:r>
            <a:r>
              <a:rPr lang="tr-TR" altLang="tr-TR" sz="1240" dirty="0" err="1"/>
              <a:t>Ençok</a:t>
            </a:r>
            <a:r>
              <a:rPr lang="tr-TR" altLang="tr-TR" sz="1240" dirty="0"/>
              <a:t>: Serbest</a:t>
            </a:r>
          </a:p>
        </p:txBody>
      </p:sp>
      <p:sp>
        <p:nvSpPr>
          <p:cNvPr id="2" name="Dikdörtgen 1"/>
          <p:cNvSpPr/>
          <p:nvPr/>
        </p:nvSpPr>
        <p:spPr>
          <a:xfrm>
            <a:off x="1212299" y="5337743"/>
            <a:ext cx="3306021" cy="1046440"/>
          </a:xfrm>
          <a:prstGeom prst="rect">
            <a:avLst/>
          </a:prstGeom>
        </p:spPr>
        <p:txBody>
          <a:bodyPr>
            <a:spAutoFit/>
          </a:bodyPr>
          <a:lstStyle/>
          <a:p>
            <a:pPr algn="just">
              <a:spcBef>
                <a:spcPct val="20000"/>
              </a:spcBef>
              <a:buClr>
                <a:srgbClr val="8D89A4"/>
              </a:buClr>
              <a:buSzPct val="95000"/>
              <a:buFont typeface="Wingdings" pitchFamily="2" charset="2"/>
              <a:buNone/>
              <a:defRPr/>
            </a:pPr>
            <a:r>
              <a:rPr lang="tr-TR" sz="1240" b="1" dirty="0">
                <a:latin typeface="+mj-lt"/>
              </a:rPr>
              <a:t>İlimizde Merkez İlçe, Çayağzı Mahallesi Köprübaşı Mevkiinde yaklaşık 17 dönüm alan 12/10/2013 tarihli Resmi Gazetede yayımlanan Bakanlar Kurulu Kararı ile  ilan edilen riskli alan ilan edilmiştir.</a:t>
            </a:r>
          </a:p>
        </p:txBody>
      </p:sp>
      <p:sp>
        <p:nvSpPr>
          <p:cNvPr id="3" name="Dikdörtgen 2"/>
          <p:cNvSpPr/>
          <p:nvPr/>
        </p:nvSpPr>
        <p:spPr>
          <a:xfrm>
            <a:off x="5964085" y="5344164"/>
            <a:ext cx="3841791" cy="855619"/>
          </a:xfrm>
          <a:prstGeom prst="rect">
            <a:avLst/>
          </a:prstGeom>
        </p:spPr>
        <p:txBody>
          <a:bodyPr>
            <a:spAutoFit/>
          </a:bodyPr>
          <a:lstStyle/>
          <a:p>
            <a:pPr algn="just">
              <a:spcBef>
                <a:spcPct val="20000"/>
              </a:spcBef>
              <a:buClr>
                <a:srgbClr val="8D89A4"/>
              </a:buClr>
              <a:buSzPct val="95000"/>
              <a:buFont typeface="Wingdings" pitchFamily="2" charset="2"/>
              <a:buNone/>
              <a:defRPr/>
            </a:pPr>
            <a:r>
              <a:rPr lang="tr-TR" sz="1240" b="1" dirty="0">
                <a:latin typeface="+mj-lt"/>
              </a:rPr>
              <a:t>Bu alanın tahliye edilmesi sonrası ihtiyaç doğacak olan rezerv arsa alanı olarak düşünülen Artvin ili Merkez İlçesi Seyitler Köyü Çarbiyet Mevkii  20/05/2016 tarih 6077 sayılı Makam Olur’u ile rezerv yapı alanı ilan edilmiştir.</a:t>
            </a:r>
          </a:p>
        </p:txBody>
      </p:sp>
      <p:pic>
        <p:nvPicPr>
          <p:cNvPr id="17" name="Resim 16">
            <a:extLst>
              <a:ext uri="{FF2B5EF4-FFF2-40B4-BE49-F238E27FC236}">
                <a16:creationId xmlns:a16="http://schemas.microsoft.com/office/drawing/2014/main" id="{D020E3E8-2B14-4E80-B69B-42315512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8" name="Dikdörtgen 17">
            <a:extLst>
              <a:ext uri="{FF2B5EF4-FFF2-40B4-BE49-F238E27FC236}">
                <a16:creationId xmlns:a16="http://schemas.microsoft.com/office/drawing/2014/main" id="{76C4353A-6CE3-40C3-AF38-55271342E444}"/>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9" name="Rectangle 2">
            <a:extLst>
              <a:ext uri="{FF2B5EF4-FFF2-40B4-BE49-F238E27FC236}">
                <a16:creationId xmlns:a16="http://schemas.microsoft.com/office/drawing/2014/main" id="{C3D30CCE-A1E1-4BA6-BD9E-69A9103DB4E3}"/>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20" name="Dikdörtgen 19">
            <a:extLst>
              <a:ext uri="{FF2B5EF4-FFF2-40B4-BE49-F238E27FC236}">
                <a16:creationId xmlns:a16="http://schemas.microsoft.com/office/drawing/2014/main" id="{28B82D25-CDCF-49EA-9F62-B8A3F8B28AF7}"/>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24" name="Resim 23">
            <a:extLst>
              <a:ext uri="{FF2B5EF4-FFF2-40B4-BE49-F238E27FC236}">
                <a16:creationId xmlns:a16="http://schemas.microsoft.com/office/drawing/2014/main" id="{52E73071-5451-4B6C-B079-158DA6E9B4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109538745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graphicFrame>
        <p:nvGraphicFramePr>
          <p:cNvPr id="7" name="7 Tablo"/>
          <p:cNvGraphicFramePr>
            <a:graphicFrameLocks noGrp="1"/>
          </p:cNvGraphicFramePr>
          <p:nvPr/>
        </p:nvGraphicFramePr>
        <p:xfrm>
          <a:off x="1764102" y="2163369"/>
          <a:ext cx="7271560" cy="1205129"/>
        </p:xfrm>
        <a:graphic>
          <a:graphicData uri="http://schemas.openxmlformats.org/drawingml/2006/table">
            <a:tbl>
              <a:tblPr firstRow="1" bandRow="1">
                <a:tableStyleId>{5C22544A-7EE6-4342-B048-85BDC9FD1C3A}</a:tableStyleId>
              </a:tblPr>
              <a:tblGrid>
                <a:gridCol w="1376832">
                  <a:extLst>
                    <a:ext uri="{9D8B030D-6E8A-4147-A177-3AD203B41FA5}">
                      <a16:colId xmlns:a16="http://schemas.microsoft.com/office/drawing/2014/main" val="20000"/>
                    </a:ext>
                  </a:extLst>
                </a:gridCol>
                <a:gridCol w="1621402">
                  <a:extLst>
                    <a:ext uri="{9D8B030D-6E8A-4147-A177-3AD203B41FA5}">
                      <a16:colId xmlns:a16="http://schemas.microsoft.com/office/drawing/2014/main" val="20001"/>
                    </a:ext>
                  </a:extLst>
                </a:gridCol>
                <a:gridCol w="1424442">
                  <a:extLst>
                    <a:ext uri="{9D8B030D-6E8A-4147-A177-3AD203B41FA5}">
                      <a16:colId xmlns:a16="http://schemas.microsoft.com/office/drawing/2014/main" val="20002"/>
                    </a:ext>
                  </a:extLst>
                </a:gridCol>
                <a:gridCol w="1424442">
                  <a:extLst>
                    <a:ext uri="{9D8B030D-6E8A-4147-A177-3AD203B41FA5}">
                      <a16:colId xmlns:a16="http://schemas.microsoft.com/office/drawing/2014/main" val="20003"/>
                    </a:ext>
                  </a:extLst>
                </a:gridCol>
                <a:gridCol w="1424442">
                  <a:extLst>
                    <a:ext uri="{9D8B030D-6E8A-4147-A177-3AD203B41FA5}">
                      <a16:colId xmlns:a16="http://schemas.microsoft.com/office/drawing/2014/main" val="20004"/>
                    </a:ext>
                  </a:extLst>
                </a:gridCol>
              </a:tblGrid>
              <a:tr h="484230">
                <a:tc>
                  <a:txBody>
                    <a:bodyPr/>
                    <a:lstStyle/>
                    <a:p>
                      <a:pPr algn="ctr"/>
                      <a:r>
                        <a:rPr lang="tr-TR" sz="1200" b="1" kern="1200" dirty="0">
                          <a:solidFill>
                            <a:schemeClr val="tx1"/>
                          </a:solidFill>
                          <a:effectLst/>
                          <a:latin typeface="+mj-lt"/>
                          <a:ea typeface="+mn-ea"/>
                          <a:cs typeface="+mn-cs"/>
                        </a:rPr>
                        <a:t>YER</a:t>
                      </a:r>
                    </a:p>
                  </a:txBody>
                  <a:tcPr marL="95680" marR="95680" marT="53119" marB="53119" anchor="ctr">
                    <a:solidFill>
                      <a:srgbClr val="00B0F0"/>
                    </a:solidFill>
                  </a:tcPr>
                </a:tc>
                <a:tc>
                  <a:txBody>
                    <a:bodyPr/>
                    <a:lstStyle/>
                    <a:p>
                      <a:pPr algn="ctr"/>
                      <a:r>
                        <a:rPr lang="tr-TR" sz="1200" b="1" kern="1200" dirty="0">
                          <a:solidFill>
                            <a:schemeClr val="tx1"/>
                          </a:solidFill>
                          <a:effectLst/>
                          <a:latin typeface="+mj-lt"/>
                          <a:ea typeface="+mn-ea"/>
                          <a:cs typeface="+mn-cs"/>
                        </a:rPr>
                        <a:t>YÜZÖLÇÜMÜ m²</a:t>
                      </a:r>
                    </a:p>
                  </a:txBody>
                  <a:tcPr marL="95680" marR="95680" marT="53119" marB="53119" anchor="ctr">
                    <a:solidFill>
                      <a:srgbClr val="00B0F0"/>
                    </a:solidFill>
                  </a:tcPr>
                </a:tc>
                <a:tc>
                  <a:txBody>
                    <a:bodyPr/>
                    <a:lstStyle/>
                    <a:p>
                      <a:pPr marL="0" algn="ctr" defTabSz="914400" rtl="0" eaLnBrk="1" latinLnBrk="0" hangingPunct="1"/>
                      <a:r>
                        <a:rPr lang="tr-TR" sz="1200" b="1" kern="1200" dirty="0">
                          <a:solidFill>
                            <a:schemeClr val="tx1"/>
                          </a:solidFill>
                          <a:effectLst/>
                          <a:latin typeface="+mj-lt"/>
                          <a:ea typeface="+mn-ea"/>
                          <a:cs typeface="+mn-cs"/>
                        </a:rPr>
                        <a:t>YAPI</a:t>
                      </a:r>
                      <a:r>
                        <a:rPr lang="tr-TR" sz="1200" b="1" kern="1200" baseline="0" dirty="0">
                          <a:solidFill>
                            <a:schemeClr val="tx1"/>
                          </a:solidFill>
                          <a:effectLst/>
                          <a:latin typeface="+mj-lt"/>
                          <a:ea typeface="+mn-ea"/>
                          <a:cs typeface="+mn-cs"/>
                        </a:rPr>
                        <a:t> SAYISI</a:t>
                      </a:r>
                      <a:endParaRPr lang="tr-TR" sz="1200" b="1" kern="1200" dirty="0">
                        <a:solidFill>
                          <a:schemeClr val="tx1"/>
                        </a:solidFill>
                        <a:effectLst/>
                        <a:latin typeface="+mj-lt"/>
                        <a:ea typeface="+mn-ea"/>
                        <a:cs typeface="+mn-cs"/>
                      </a:endParaRPr>
                    </a:p>
                  </a:txBody>
                  <a:tcPr marL="95680" marR="95680" marT="53119" marB="53119" anchor="ctr">
                    <a:solidFill>
                      <a:srgbClr val="00B0F0"/>
                    </a:solidFill>
                  </a:tcPr>
                </a:tc>
                <a:tc>
                  <a:txBody>
                    <a:bodyPr/>
                    <a:lstStyle/>
                    <a:p>
                      <a:pPr marL="0" algn="ctr" defTabSz="914400" rtl="0" eaLnBrk="1" latinLnBrk="0" hangingPunct="1"/>
                      <a:r>
                        <a:rPr lang="tr-TR" sz="1200" b="1" kern="1200" dirty="0">
                          <a:solidFill>
                            <a:schemeClr val="tx1"/>
                          </a:solidFill>
                          <a:effectLst/>
                          <a:latin typeface="+mj-lt"/>
                          <a:ea typeface="+mn-ea"/>
                          <a:cs typeface="+mn-cs"/>
                        </a:rPr>
                        <a:t>BAĞIMSIZ</a:t>
                      </a:r>
                      <a:r>
                        <a:rPr lang="tr-TR" sz="1200" b="1" kern="1200" baseline="0" dirty="0">
                          <a:solidFill>
                            <a:schemeClr val="tx1"/>
                          </a:solidFill>
                          <a:effectLst/>
                          <a:latin typeface="+mj-lt"/>
                          <a:ea typeface="+mn-ea"/>
                          <a:cs typeface="+mn-cs"/>
                        </a:rPr>
                        <a:t> BÖLÜM </a:t>
                      </a:r>
                      <a:endParaRPr lang="tr-TR" sz="1200" b="1" kern="1200" dirty="0">
                        <a:solidFill>
                          <a:schemeClr val="tx1"/>
                        </a:solidFill>
                        <a:effectLst/>
                        <a:latin typeface="+mj-lt"/>
                        <a:ea typeface="+mn-ea"/>
                        <a:cs typeface="+mn-cs"/>
                      </a:endParaRPr>
                    </a:p>
                  </a:txBody>
                  <a:tcPr marL="95680" marR="95680" marT="53119" marB="53119" anchor="ctr">
                    <a:solidFill>
                      <a:srgbClr val="00B0F0"/>
                    </a:solidFill>
                  </a:tcPr>
                </a:tc>
                <a:tc>
                  <a:txBody>
                    <a:bodyPr/>
                    <a:lstStyle/>
                    <a:p>
                      <a:pPr marL="0" algn="ctr" defTabSz="914400" rtl="0" eaLnBrk="1" latinLnBrk="0" hangingPunct="1"/>
                      <a:r>
                        <a:rPr lang="tr-TR" sz="1200" b="1" kern="1200" dirty="0">
                          <a:solidFill>
                            <a:schemeClr val="tx1"/>
                          </a:solidFill>
                          <a:effectLst/>
                          <a:latin typeface="+mj-lt"/>
                          <a:ea typeface="+mn-ea"/>
                          <a:cs typeface="+mn-cs"/>
                        </a:rPr>
                        <a:t>AÇIKLAMA</a:t>
                      </a:r>
                    </a:p>
                  </a:txBody>
                  <a:tcPr marL="95680" marR="95680" marT="53119" marB="53119" anchor="ctr">
                    <a:solidFill>
                      <a:srgbClr val="00B0F0"/>
                    </a:solidFill>
                  </a:tcPr>
                </a:tc>
                <a:extLst>
                  <a:ext uri="{0D108BD9-81ED-4DB2-BD59-A6C34878D82A}">
                    <a16:rowId xmlns:a16="http://schemas.microsoft.com/office/drawing/2014/main" val="10000"/>
                  </a:ext>
                </a:extLst>
              </a:tr>
              <a:tr h="720899">
                <a:tc>
                  <a:txBody>
                    <a:bodyPr/>
                    <a:lstStyle/>
                    <a:p>
                      <a:pPr algn="ctr"/>
                      <a:r>
                        <a:rPr lang="tr-TR" sz="1200" b="0" kern="1200" dirty="0">
                          <a:solidFill>
                            <a:schemeClr val="tx1"/>
                          </a:solidFill>
                          <a:latin typeface="+mj-lt"/>
                          <a:ea typeface="+mn-ea"/>
                          <a:cs typeface="+mn-cs"/>
                        </a:rPr>
                        <a:t>ARTVİN-MERKEZ-ÇAYAĞZI MAH.</a:t>
                      </a:r>
                    </a:p>
                  </a:txBody>
                  <a:tcPr marL="95680" marR="95680" marT="53119" marB="53119" anchor="ctr">
                    <a:solidFill>
                      <a:srgbClr val="00B0F0"/>
                    </a:solidFill>
                  </a:tcPr>
                </a:tc>
                <a:tc>
                  <a:txBody>
                    <a:bodyPr/>
                    <a:lstStyle/>
                    <a:p>
                      <a:pPr algn="ctr"/>
                      <a:r>
                        <a:rPr lang="tr-TR" sz="1200" b="0" kern="1200" dirty="0">
                          <a:solidFill>
                            <a:schemeClr val="tx1"/>
                          </a:solidFill>
                          <a:latin typeface="+mj-lt"/>
                          <a:ea typeface="+mn-ea"/>
                          <a:cs typeface="+mn-cs"/>
                        </a:rPr>
                        <a:t>17.000</a:t>
                      </a:r>
                    </a:p>
                  </a:txBody>
                  <a:tcPr marL="95680" marR="95680" marT="53119" marB="53119" anchor="ctr">
                    <a:solidFill>
                      <a:srgbClr val="00B0F0"/>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200" b="0" kern="1200" dirty="0">
                          <a:solidFill>
                            <a:schemeClr val="tx1"/>
                          </a:solidFill>
                          <a:latin typeface="+mj-lt"/>
                          <a:ea typeface="+mn-ea"/>
                          <a:cs typeface="+mn-cs"/>
                        </a:rPr>
                        <a:t>40 adet</a:t>
                      </a:r>
                    </a:p>
                  </a:txBody>
                  <a:tcPr marL="95680" marR="95680" marT="53119" marB="53119" anchor="ctr">
                    <a:solidFill>
                      <a:srgbClr val="00B0F0"/>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200" b="0" kern="1200" dirty="0">
                          <a:solidFill>
                            <a:schemeClr val="tx1"/>
                          </a:solidFill>
                          <a:latin typeface="+mj-lt"/>
                          <a:ea typeface="+mn-ea"/>
                          <a:cs typeface="+mn-cs"/>
                        </a:rPr>
                        <a:t>65 adet</a:t>
                      </a:r>
                    </a:p>
                  </a:txBody>
                  <a:tcPr marL="95680" marR="95680" marT="53119" marB="53119" anchor="ctr">
                    <a:solidFill>
                      <a:srgbClr val="00B0F0"/>
                    </a:solidFill>
                  </a:tcPr>
                </a:tc>
                <a:tc>
                  <a:txBody>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lang="tr-TR" sz="1200" b="0" kern="1200" dirty="0">
                          <a:solidFill>
                            <a:schemeClr val="tx1"/>
                          </a:solidFill>
                          <a:latin typeface="+mj-lt"/>
                          <a:ea typeface="+mn-ea"/>
                          <a:cs typeface="+mn-cs"/>
                        </a:rPr>
                        <a:t>İlan edildi.</a:t>
                      </a:r>
                    </a:p>
                  </a:txBody>
                  <a:tcPr marL="95680" marR="95680" marT="53119" marB="53119" anchor="ctr">
                    <a:solidFill>
                      <a:srgbClr val="00B0F0"/>
                    </a:solidFill>
                  </a:tcPr>
                </a:tc>
                <a:extLst>
                  <a:ext uri="{0D108BD9-81ED-4DB2-BD59-A6C34878D82A}">
                    <a16:rowId xmlns:a16="http://schemas.microsoft.com/office/drawing/2014/main" val="10001"/>
                  </a:ext>
                </a:extLst>
              </a:tr>
            </a:tbl>
          </a:graphicData>
        </a:graphic>
      </p:graphicFrame>
      <p:sp>
        <p:nvSpPr>
          <p:cNvPr id="2" name="Dikdörtgen 1"/>
          <p:cNvSpPr/>
          <p:nvPr/>
        </p:nvSpPr>
        <p:spPr>
          <a:xfrm>
            <a:off x="181507" y="3368498"/>
            <a:ext cx="10370832" cy="3108800"/>
          </a:xfrm>
          <a:prstGeom prst="rect">
            <a:avLst/>
          </a:prstGeom>
        </p:spPr>
        <p:txBody>
          <a:bodyPr wrap="square">
            <a:spAutoFit/>
          </a:bodyPr>
          <a:lstStyle/>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2013/5299 sayılı Bakanlar Kurulu kararı ile ilan edilen riskli alana ilişkin «Hak Sahipliği Tespiti ve Kıymet Takdiri Hazırlanması» işi Müdürlüğümüzce tamamlanmıştır.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Artvin İli Merkez İlçesi Seyitler Köyü Çarbiyet Mevkii Sınırları İçerisinde Bulunan Rezerv Yapı Alanında Uygulanacak Kentsel Dönüşüm Projesi Kapsamında 1. Etap 32 Bağımsız Bölümlü (16 Blok) Konut ve Altyapı Yapım İşi Müdürlüğümüzce 3.450.000,00 TL bedelle ihale edilmiş, 2. Etap </a:t>
            </a:r>
            <a:r>
              <a:rPr lang="tr-TR" sz="1240" b="1" dirty="0"/>
              <a:t>4 Bağımsız Bölümlü (2 Blok) Konut ve Altyapı Yapım İşi Müdürlüğümüzce 728.000,00 TL bedelle ihale edilmiş </a:t>
            </a:r>
            <a:r>
              <a:rPr lang="tr-TR" sz="1240" b="1" dirty="0">
                <a:latin typeface="+mj-lt"/>
              </a:rPr>
              <a:t>olup inşaat imalatları tamamlanmıştır.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Konutların hak sahiplerine teslimi için Noter huzurunda kura işlemi yapılmış, taşınma işlemleri gerçekleştirilmiştir.</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Rezerv yapı alanında üretilen 36 adet konut maliyeti toplam 4.625.025,00 TL olup, 32 hak sahibinin riskli alandaki gayrimenkul bedelleri ile mahsuplaşma yapılmış ve toplamda 2.450.945,00 TL borçlanma sözleşmesi hak sahipleriyle imzalanmıştır.</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Konut istemeyen hak sahipleri için nakdi karşılık ödeme işlemleri de bir yandan devam etmiş, tapu Müdürlüğünde </a:t>
            </a:r>
            <a:r>
              <a:rPr lang="tr-TR" sz="1240" b="1" dirty="0" err="1">
                <a:latin typeface="+mj-lt"/>
              </a:rPr>
              <a:t>muhdesat</a:t>
            </a:r>
            <a:r>
              <a:rPr lang="tr-TR" sz="1240" b="1" dirty="0">
                <a:latin typeface="+mj-lt"/>
              </a:rPr>
              <a:t> terkini veya tapu devri yapan toplamda 45 hak sahibine 2.352.000,00 TL ödeme gerçekleştirilmiştir..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240" b="1" dirty="0">
                <a:latin typeface="+mj-lt"/>
              </a:rPr>
              <a:t>Riskli alanda mevcut olan 42 adet yapı ve toplamda 65 bağımsız bölümün tahliye ve yıkım işlemleri tamamlanmıştır. </a:t>
            </a:r>
          </a:p>
        </p:txBody>
      </p:sp>
      <p:sp>
        <p:nvSpPr>
          <p:cNvPr id="12" name="Rectangle 2">
            <a:extLst>
              <a:ext uri="{FF2B5EF4-FFF2-40B4-BE49-F238E27FC236}">
                <a16:creationId xmlns:a16="http://schemas.microsoft.com/office/drawing/2014/main" id="{64CDEA67-3D62-48FA-816D-4E37297FB44E}"/>
              </a:ext>
            </a:extLst>
          </p:cNvPr>
          <p:cNvSpPr txBox="1">
            <a:spLocks noChangeArrowheads="1"/>
          </p:cNvSpPr>
          <p:nvPr/>
        </p:nvSpPr>
        <p:spPr>
          <a:xfrm>
            <a:off x="1614752" y="1760304"/>
            <a:ext cx="728984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cs typeface="Times New Roman" panose="02020603050405020304" pitchFamily="18" charset="0"/>
              </a:rPr>
              <a:t>KALEDİBİ KENTSEL DÖNÜŞÜM PROJESİ</a:t>
            </a:r>
          </a:p>
        </p:txBody>
      </p:sp>
      <p:pic>
        <p:nvPicPr>
          <p:cNvPr id="9" name="Resim 8">
            <a:extLst>
              <a:ext uri="{FF2B5EF4-FFF2-40B4-BE49-F238E27FC236}">
                <a16:creationId xmlns:a16="http://schemas.microsoft.com/office/drawing/2014/main" id="{DD928665-8C37-4640-8B8F-9B9624ED4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8971E595-9891-4E64-A9D2-18D067C9ED77}"/>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BC1FBFFB-4AEF-475C-9B7E-8BCF474D0D9F}"/>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DB1663BF-FD7D-4F3D-8176-B86E74465A46}"/>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1" name="Resim 10">
            <a:extLst>
              <a:ext uri="{FF2B5EF4-FFF2-40B4-BE49-F238E27FC236}">
                <a16:creationId xmlns:a16="http://schemas.microsoft.com/office/drawing/2014/main" id="{A0960BE1-16A1-4217-ABCC-7D9637AFFE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0587" y="764043"/>
            <a:ext cx="1606528" cy="725678"/>
          </a:xfrm>
          <a:prstGeom prst="rect">
            <a:avLst/>
          </a:prstGeom>
        </p:spPr>
      </p:pic>
    </p:spTree>
    <p:extLst>
      <p:ext uri="{BB962C8B-B14F-4D97-AF65-F5344CB8AC3E}">
        <p14:creationId xmlns:p14="http://schemas.microsoft.com/office/powerpoint/2010/main" val="6388508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8" name="Rectangle 2"/>
          <p:cNvSpPr txBox="1">
            <a:spLocks noChangeArrowheads="1"/>
          </p:cNvSpPr>
          <p:nvPr/>
        </p:nvSpPr>
        <p:spPr>
          <a:xfrm>
            <a:off x="368167" y="1717188"/>
            <a:ext cx="8806584"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cs typeface="Times New Roman" panose="02020603050405020304" pitchFamily="18" charset="0"/>
              </a:rPr>
              <a:t>ÇAYAĞZI MAHALLESİ RİSKLİ ALAN                              SEYİTLER KÖYÜ REZERV YAPI ALANI</a:t>
            </a:r>
          </a:p>
        </p:txBody>
      </p:sp>
      <p:pic>
        <p:nvPicPr>
          <p:cNvPr id="5" name="Resim 4">
            <a:extLst>
              <a:ext uri="{FF2B5EF4-FFF2-40B4-BE49-F238E27FC236}">
                <a16:creationId xmlns:a16="http://schemas.microsoft.com/office/drawing/2014/main" id="{EAD0F42D-F754-4B6C-A61A-3B47E4C92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47" y="2004301"/>
            <a:ext cx="9547869" cy="4464245"/>
          </a:xfrm>
          <a:prstGeom prst="rect">
            <a:avLst/>
          </a:prstGeom>
        </p:spPr>
      </p:pic>
      <p:pic>
        <p:nvPicPr>
          <p:cNvPr id="12" name="Resim 11">
            <a:extLst>
              <a:ext uri="{FF2B5EF4-FFF2-40B4-BE49-F238E27FC236}">
                <a16:creationId xmlns:a16="http://schemas.microsoft.com/office/drawing/2014/main" id="{0CB55649-AA12-47F9-B58F-D49BB46022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5D5BF2CE-6D64-4B7E-A6AE-D332BC82D42D}"/>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15FD5301-9BB4-44F9-A689-B1B45E8844D2}"/>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035DE8A8-22B5-4D4A-A8A7-3B8F4484F822}"/>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0" name="Resim 9">
            <a:extLst>
              <a:ext uri="{FF2B5EF4-FFF2-40B4-BE49-F238E27FC236}">
                <a16:creationId xmlns:a16="http://schemas.microsoft.com/office/drawing/2014/main" id="{BAE0ABFD-48BD-4F19-8555-7DB9C57433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128196449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8" name="Rectangle 2"/>
          <p:cNvSpPr txBox="1">
            <a:spLocks noChangeArrowheads="1"/>
          </p:cNvSpPr>
          <p:nvPr/>
        </p:nvSpPr>
        <p:spPr>
          <a:xfrm>
            <a:off x="4272924" y="1943167"/>
            <a:ext cx="260299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949" b="1" kern="0" dirty="0">
                <a:solidFill>
                  <a:schemeClr val="tx1"/>
                </a:solidFill>
                <a:cs typeface="Times New Roman" panose="02020603050405020304" pitchFamily="18" charset="0"/>
              </a:rPr>
              <a:t>SEYİTLER KÖYÜ REZERV YAPI ALANI</a:t>
            </a:r>
          </a:p>
        </p:txBody>
      </p:sp>
      <p:pic>
        <p:nvPicPr>
          <p:cNvPr id="11269" name="Picture 2" descr="\\P08NAS\İmar ve Planlama\009_KENTSEL_DONUSUM\KENTSEL_DONUSUM\resimlerbitti\11.jpg"/>
          <p:cNvPicPr>
            <a:picLocks noChangeAspect="1" noChangeArrowheads="1"/>
          </p:cNvPicPr>
          <p:nvPr/>
        </p:nvPicPr>
        <p:blipFill>
          <a:blip r:embed="rId2" cstate="print">
            <a:extLst>
              <a:ext uri="{28A0092B-C50C-407E-A947-70E740481C1C}">
                <a14:useLocalDpi xmlns:a14="http://schemas.microsoft.com/office/drawing/2010/main" val="0"/>
              </a:ext>
            </a:extLst>
          </a:blip>
          <a:srcRect t="33333" r="16000" b="13335"/>
          <a:stretch>
            <a:fillRect/>
          </a:stretch>
        </p:blipFill>
        <p:spPr bwMode="auto">
          <a:xfrm>
            <a:off x="290181" y="1802675"/>
            <a:ext cx="3633670" cy="2152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Resim 6"/>
          <p:cNvPicPr>
            <a:picLocks noChangeAspect="1"/>
          </p:cNvPicPr>
          <p:nvPr/>
        </p:nvPicPr>
        <p:blipFill>
          <a:blip r:embed="rId3" cstate="print">
            <a:extLst>
              <a:ext uri="{28A0092B-C50C-407E-A947-70E740481C1C}">
                <a14:useLocalDpi xmlns:a14="http://schemas.microsoft.com/office/drawing/2010/main" val="0"/>
              </a:ext>
            </a:extLst>
          </a:blip>
          <a:srcRect l="15004" t="20024" r="2226" b="15594"/>
          <a:stretch>
            <a:fillRect/>
          </a:stretch>
        </p:blipFill>
        <p:spPr bwMode="auto">
          <a:xfrm>
            <a:off x="290181" y="3983982"/>
            <a:ext cx="3633670" cy="242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Resim 8"/>
          <p:cNvPicPr>
            <a:picLocks noChangeAspect="1"/>
          </p:cNvPicPr>
          <p:nvPr/>
        </p:nvPicPr>
        <p:blipFill>
          <a:blip r:embed="rId4" cstate="print">
            <a:extLst>
              <a:ext uri="{28A0092B-C50C-407E-A947-70E740481C1C}">
                <a14:useLocalDpi xmlns:a14="http://schemas.microsoft.com/office/drawing/2010/main" val="0"/>
              </a:ext>
            </a:extLst>
          </a:blip>
          <a:srcRect l="4149" t="8353" r="20728" b="19363"/>
          <a:stretch>
            <a:fillRect/>
          </a:stretch>
        </p:blipFill>
        <p:spPr bwMode="auto">
          <a:xfrm>
            <a:off x="7126219" y="1776959"/>
            <a:ext cx="3383363" cy="2169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Resim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9031" y="3983981"/>
            <a:ext cx="3380551" cy="2431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Resim 13">
            <a:extLst>
              <a:ext uri="{FF2B5EF4-FFF2-40B4-BE49-F238E27FC236}">
                <a16:creationId xmlns:a16="http://schemas.microsoft.com/office/drawing/2014/main" id="{FECB1A4B-9D5C-4BA4-8762-446DDA56796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5" name="Dikdörtgen 14">
            <a:extLst>
              <a:ext uri="{FF2B5EF4-FFF2-40B4-BE49-F238E27FC236}">
                <a16:creationId xmlns:a16="http://schemas.microsoft.com/office/drawing/2014/main" id="{9AC07F33-ACB7-45A8-A5FC-2462128DEE1D}"/>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6" name="Rectangle 2">
            <a:extLst>
              <a:ext uri="{FF2B5EF4-FFF2-40B4-BE49-F238E27FC236}">
                <a16:creationId xmlns:a16="http://schemas.microsoft.com/office/drawing/2014/main" id="{9BD7EAA3-A547-4A83-A3C9-5C5ADDF19680}"/>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7" name="Dikdörtgen 16">
            <a:extLst>
              <a:ext uri="{FF2B5EF4-FFF2-40B4-BE49-F238E27FC236}">
                <a16:creationId xmlns:a16="http://schemas.microsoft.com/office/drawing/2014/main" id="{087E60A0-60CA-4136-A1C5-9425E6D607A2}"/>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8" name="Resim 17">
            <a:extLst>
              <a:ext uri="{FF2B5EF4-FFF2-40B4-BE49-F238E27FC236}">
                <a16:creationId xmlns:a16="http://schemas.microsoft.com/office/drawing/2014/main" id="{112B4386-E34B-4FA0-BF5A-27A4F30E50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03054" y="750981"/>
            <a:ext cx="1606528" cy="725678"/>
          </a:xfrm>
          <a:prstGeom prst="rect">
            <a:avLst/>
          </a:prstGeom>
        </p:spPr>
      </p:pic>
    </p:spTree>
    <p:extLst>
      <p:ext uri="{BB962C8B-B14F-4D97-AF65-F5344CB8AC3E}">
        <p14:creationId xmlns:p14="http://schemas.microsoft.com/office/powerpoint/2010/main" val="16500433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sp>
        <p:nvSpPr>
          <p:cNvPr id="10" name="Dikdörtgen 9">
            <a:extLst>
              <a:ext uri="{FF2B5EF4-FFF2-40B4-BE49-F238E27FC236}">
                <a16:creationId xmlns:a16="http://schemas.microsoft.com/office/drawing/2014/main" id="{2D5C55B8-94DB-4943-A2B1-47D857CF9943}"/>
              </a:ext>
            </a:extLst>
          </p:cNvPr>
          <p:cNvSpPr/>
          <p:nvPr/>
        </p:nvSpPr>
        <p:spPr>
          <a:xfrm>
            <a:off x="201636" y="1802422"/>
            <a:ext cx="10291718" cy="5544018"/>
          </a:xfrm>
          <a:prstGeom prst="rect">
            <a:avLst/>
          </a:prstGeom>
        </p:spPr>
        <p:txBody>
          <a:bodyPr wrap="square">
            <a:spAutoFit/>
          </a:bodyPr>
          <a:lstStyle/>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05.07.2015 tarih ve 29407 sayılı resmi gazetede yayımlanarak yürürlüğe giren Bakanlar Kurulu kararı gereğince Yusufeli Barajı ve HES yapımından etkilenen ailelerden 2668 aile şehirsel, 495 aile ise tarımsal iskandan devlet eliyle iskan hak sahibi olmuştur.</a:t>
            </a:r>
          </a:p>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Yeni yerleşim yeri olarak yapımı tamamlanan 7 köyün (</a:t>
            </a:r>
            <a:r>
              <a:rPr lang="tr-TR" sz="1500" b="1" dirty="0" err="1">
                <a:latin typeface="Times New Roman" panose="02020603050405020304" pitchFamily="18" charset="0"/>
                <a:cs typeface="Times New Roman" panose="02020603050405020304" pitchFamily="18" charset="0"/>
              </a:rPr>
              <a:t>Çeltikdüzü</a:t>
            </a:r>
            <a:r>
              <a:rPr lang="tr-TR" sz="1500" b="1" dirty="0">
                <a:latin typeface="Times New Roman" panose="02020603050405020304" pitchFamily="18" charset="0"/>
                <a:cs typeface="Times New Roman" panose="02020603050405020304" pitchFamily="18" charset="0"/>
              </a:rPr>
              <a:t>, Çevreli, </a:t>
            </a:r>
            <a:r>
              <a:rPr lang="tr-TR" sz="1500" b="1" dirty="0" err="1">
                <a:latin typeface="Times New Roman" panose="02020603050405020304" pitchFamily="18" charset="0"/>
                <a:cs typeface="Times New Roman" panose="02020603050405020304" pitchFamily="18" charset="0"/>
              </a:rPr>
              <a:t>Irmakyanı</a:t>
            </a:r>
            <a:r>
              <a:rPr lang="tr-TR" sz="1500" b="1" dirty="0">
                <a:latin typeface="Times New Roman" panose="02020603050405020304" pitchFamily="18" charset="0"/>
                <a:cs typeface="Times New Roman" panose="02020603050405020304" pitchFamily="18" charset="0"/>
              </a:rPr>
              <a:t>, </a:t>
            </a:r>
            <a:r>
              <a:rPr lang="tr-TR" sz="1500" b="1" dirty="0" err="1">
                <a:latin typeface="Times New Roman" panose="02020603050405020304" pitchFamily="18" charset="0"/>
                <a:cs typeface="Times New Roman" panose="02020603050405020304" pitchFamily="18" charset="0"/>
              </a:rPr>
              <a:t>İşhan</a:t>
            </a:r>
            <a:r>
              <a:rPr lang="tr-TR" sz="1500" b="1" dirty="0">
                <a:latin typeface="Times New Roman" panose="02020603050405020304" pitchFamily="18" charset="0"/>
                <a:cs typeface="Times New Roman" panose="02020603050405020304" pitchFamily="18" charset="0"/>
              </a:rPr>
              <a:t>, Meşecik, </a:t>
            </a:r>
            <a:r>
              <a:rPr lang="tr-TR" sz="1500" b="1" dirty="0" err="1">
                <a:latin typeface="Times New Roman" panose="02020603050405020304" pitchFamily="18" charset="0"/>
                <a:cs typeface="Times New Roman" panose="02020603050405020304" pitchFamily="18" charset="0"/>
              </a:rPr>
              <a:t>Tekkale</a:t>
            </a:r>
            <a:r>
              <a:rPr lang="tr-TR" sz="1500" b="1" dirty="0">
                <a:latin typeface="Times New Roman" panose="02020603050405020304" pitchFamily="18" charset="0"/>
                <a:cs typeface="Times New Roman" panose="02020603050405020304" pitchFamily="18" charset="0"/>
              </a:rPr>
              <a:t>, Yeniköy) imar planı çalışmalarına TOKİ tarafından başlanılmıştır. </a:t>
            </a:r>
            <a:r>
              <a:rPr lang="tr-TR" sz="1500" b="1" dirty="0" err="1">
                <a:latin typeface="Times New Roman" panose="02020603050405020304" pitchFamily="18" charset="0"/>
                <a:cs typeface="Times New Roman" panose="02020603050405020304" pitchFamily="18" charset="0"/>
              </a:rPr>
              <a:t>İşhan</a:t>
            </a:r>
            <a:r>
              <a:rPr lang="tr-TR" sz="1500" b="1" dirty="0">
                <a:latin typeface="Times New Roman" panose="02020603050405020304" pitchFamily="18" charset="0"/>
                <a:cs typeface="Times New Roman" panose="02020603050405020304" pitchFamily="18" charset="0"/>
              </a:rPr>
              <a:t>, Çevreli, Yeniköy, Meşecik, </a:t>
            </a:r>
            <a:r>
              <a:rPr lang="tr-TR" sz="1500" b="1" dirty="0" err="1">
                <a:latin typeface="Times New Roman" panose="02020603050405020304" pitchFamily="18" charset="0"/>
                <a:cs typeface="Times New Roman" panose="02020603050405020304" pitchFamily="18" charset="0"/>
              </a:rPr>
              <a:t>Tekkale</a:t>
            </a:r>
            <a:r>
              <a:rPr lang="tr-TR" sz="1500" b="1" dirty="0">
                <a:latin typeface="Times New Roman" panose="02020603050405020304" pitchFamily="18" charset="0"/>
                <a:cs typeface="Times New Roman" panose="02020603050405020304" pitchFamily="18" charset="0"/>
              </a:rPr>
              <a:t> ve </a:t>
            </a:r>
            <a:r>
              <a:rPr lang="tr-TR" sz="1500" b="1" dirty="0" err="1">
                <a:latin typeface="Times New Roman" panose="02020603050405020304" pitchFamily="18" charset="0"/>
                <a:cs typeface="Times New Roman" panose="02020603050405020304" pitchFamily="18" charset="0"/>
              </a:rPr>
              <a:t>Irmakyanı</a:t>
            </a:r>
            <a:r>
              <a:rPr lang="tr-TR" sz="1500" b="1" dirty="0">
                <a:latin typeface="Times New Roman" panose="02020603050405020304" pitchFamily="18" charset="0"/>
                <a:cs typeface="Times New Roman" panose="02020603050405020304" pitchFamily="18" charset="0"/>
              </a:rPr>
              <a:t> köylerinin planları Bakanlığımızca onaylanarak kesinlik kazanmıştır. Çeltikdüzü köyü yeni yerleşim yeri olarak düşünülen alanlarda imar plan süreci devam etmektedir. </a:t>
            </a:r>
            <a:r>
              <a:rPr lang="tr-TR" sz="1500" b="1" dirty="0" err="1">
                <a:latin typeface="Times New Roman" panose="02020603050405020304" pitchFamily="18" charset="0"/>
                <a:cs typeface="Times New Roman" panose="02020603050405020304" pitchFamily="18" charset="0"/>
              </a:rPr>
              <a:t>İşhan</a:t>
            </a:r>
            <a:r>
              <a:rPr lang="tr-TR" sz="1500" b="1" dirty="0">
                <a:latin typeface="Times New Roman" panose="02020603050405020304" pitchFamily="18" charset="0"/>
                <a:cs typeface="Times New Roman" panose="02020603050405020304" pitchFamily="18" charset="0"/>
              </a:rPr>
              <a:t> köyünde parselasyon işlemleri tamamlanmış olup imar planı onaylanan diğer köylerde parselasyon ve kat mülkiyeti işlemlerinin tamamlanması yüklenici firmalardan beklenmektedir.</a:t>
            </a:r>
          </a:p>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Gerek şehirsel iskan kapsamında gerekse tarımsal iskan kapsamındaki hak sahiplerine yönelik borçlandırma işlemleri 20.07.2022-18.09.2022 tarihleri arasında yapılmış, hak sahipleri konut ve iş yerlerine taşınmıştır. </a:t>
            </a:r>
          </a:p>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Devlet Eliyle İskan kapsamında eski yerleşim yerlerini terk etmek zorunda kalan ve yeni yerleşim yerine taşınan ailelere hane başına 3.000 TL taşınma yardımı yapılmıştır. </a:t>
            </a:r>
          </a:p>
          <a:p>
            <a:pPr marL="285750" indent="-285750" algn="just">
              <a:lnSpc>
                <a:spcPct val="130000"/>
              </a:lnSpc>
              <a:spcBef>
                <a:spcPts val="300"/>
              </a:spcBef>
              <a:spcAft>
                <a:spcPts val="300"/>
              </a:spcAft>
              <a:buSzPct val="95000"/>
              <a:buFont typeface="Wingdings" panose="05000000000000000000" pitchFamily="2" charset="2"/>
              <a:buChar char="§"/>
              <a:defRPr/>
            </a:pPr>
            <a:r>
              <a:rPr lang="tr-TR" sz="1500" b="1" dirty="0">
                <a:latin typeface="Times New Roman" panose="02020603050405020304" pitchFamily="18" charset="0"/>
                <a:cs typeface="Times New Roman" panose="02020603050405020304" pitchFamily="18" charset="0"/>
              </a:rPr>
              <a:t>Yine tarımsal iskan kapsamında köylerde tarımsal altyapının geliştirilmesi maksadıyla hak sahibi ailelere  işletme binalarını yapabilecekleri ahır yerleri ile tarım arazileri oluşturulması yönünde planlama çalışmaları devam etmekte olup, yer seçimi kesinleşen köylerde arsa ve arazi teslimleri yapılmaya başlanmıştır.</a:t>
            </a:r>
            <a:endParaRPr lang="tr-TR" sz="1500" b="1" u="sng" dirty="0">
              <a:solidFill>
                <a:srgbClr val="0000FF"/>
              </a:solidFill>
              <a:latin typeface="Times New Roman" panose="02020603050405020304" pitchFamily="18" charset="0"/>
              <a:cs typeface="Times New Roman" panose="02020603050405020304" pitchFamily="18" charset="0"/>
            </a:endParaRPr>
          </a:p>
          <a:p>
            <a:pPr marL="285750" indent="-285750" algn="just">
              <a:lnSpc>
                <a:spcPct val="120000"/>
              </a:lnSpc>
              <a:spcBef>
                <a:spcPts val="400"/>
              </a:spcBef>
              <a:spcAft>
                <a:spcPts val="400"/>
              </a:spcAft>
              <a:buClr>
                <a:srgbClr val="8D89A4"/>
              </a:buClr>
              <a:buSzPct val="95000"/>
              <a:buFont typeface="Arial" panose="020B0604020202020204" pitchFamily="34" charset="0"/>
              <a:buChar char="•"/>
              <a:defRPr/>
            </a:pPr>
            <a:endParaRPr lang="tr-TR" sz="1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79790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a:blip r:embed="rId2"/>
          <a:stretch>
            <a:fillRect/>
          </a:stretch>
        </p:blipFill>
        <p:spPr>
          <a:xfrm rot="10800000">
            <a:off x="350421" y="2070593"/>
            <a:ext cx="3203682" cy="2301644"/>
          </a:xfrm>
          <a:prstGeom prst="rect">
            <a:avLst/>
          </a:prstGeom>
          <a:ln>
            <a:solidFill>
              <a:schemeClr val="accent1"/>
            </a:solidFill>
          </a:ln>
        </p:spPr>
      </p:pic>
      <p:pic>
        <p:nvPicPr>
          <p:cNvPr id="3" name="Resim 2"/>
          <p:cNvPicPr>
            <a:picLocks noChangeAspect="1"/>
          </p:cNvPicPr>
          <p:nvPr/>
        </p:nvPicPr>
        <p:blipFill>
          <a:blip r:embed="rId3"/>
          <a:stretch>
            <a:fillRect/>
          </a:stretch>
        </p:blipFill>
        <p:spPr>
          <a:xfrm>
            <a:off x="7705976" y="2039768"/>
            <a:ext cx="2743365" cy="2301644"/>
          </a:xfrm>
          <a:prstGeom prst="rect">
            <a:avLst/>
          </a:prstGeom>
          <a:ln>
            <a:solidFill>
              <a:schemeClr val="accent1"/>
            </a:solidFill>
          </a:ln>
        </p:spPr>
      </p:pic>
      <p:sp>
        <p:nvSpPr>
          <p:cNvPr id="5" name="Dikdörtgen 4"/>
          <p:cNvSpPr/>
          <p:nvPr/>
        </p:nvSpPr>
        <p:spPr>
          <a:xfrm>
            <a:off x="257908" y="4403062"/>
            <a:ext cx="10317909" cy="2015039"/>
          </a:xfrm>
          <a:prstGeom prst="rect">
            <a:avLst/>
          </a:prstGeom>
        </p:spPr>
        <p:txBody>
          <a:bodyPr wrap="square">
            <a:spAutoFit/>
          </a:bodyPr>
          <a:lstStyle/>
          <a:p>
            <a:pPr algn="just">
              <a:spcBef>
                <a:spcPct val="20000"/>
              </a:spcBef>
              <a:buClr>
                <a:srgbClr val="8D89A4"/>
              </a:buClr>
              <a:buSzPct val="95000"/>
              <a:buFont typeface="Wingdings" pitchFamily="2" charset="2"/>
              <a:buNone/>
              <a:defRPr/>
            </a:pPr>
            <a:r>
              <a:rPr lang="tr-TR" sz="1329" dirty="0"/>
              <a:t>Artvin ili, Yusufeli ilçesi, </a:t>
            </a:r>
            <a:r>
              <a:rPr lang="tr-TR" sz="1329" dirty="0" err="1"/>
              <a:t>Dereiçi</a:t>
            </a:r>
            <a:r>
              <a:rPr lang="tr-TR" sz="1329" dirty="0"/>
              <a:t> köyü sınırları içerisinde yaklaşık 1,54 hektar yüzölçümlü alan, 17 Mart 2021 tarihinde </a:t>
            </a:r>
            <a:r>
              <a:rPr lang="tr-TR" sz="1329" dirty="0" err="1"/>
              <a:t>Dereiçi</a:t>
            </a:r>
            <a:r>
              <a:rPr lang="tr-TR" sz="1329" dirty="0"/>
              <a:t> köyünde meydana gelen yangın afeti sonrasında Bakanlığımızın 02.04.2021 tarihli ve 697921 sayılı Olur’u ile 6360 sayılı Afet Riski Altındaki Alanların Dönüştürülmesi Hakkında Kanun’un 2 </a:t>
            </a:r>
            <a:r>
              <a:rPr lang="tr-TR" sz="1329" dirty="0" err="1"/>
              <a:t>nci</a:t>
            </a:r>
            <a:r>
              <a:rPr lang="tr-TR" sz="1329" dirty="0"/>
              <a:t> maddesinin birinci fıkrasının (c) bendi uyarınca “Rezerv Yapı Alanı” olarak belirlenmiştir.</a:t>
            </a:r>
          </a:p>
          <a:p>
            <a:pPr algn="just">
              <a:spcBef>
                <a:spcPct val="20000"/>
              </a:spcBef>
              <a:buClr>
                <a:srgbClr val="8D89A4"/>
              </a:buClr>
              <a:buSzPct val="95000"/>
              <a:defRPr/>
            </a:pPr>
            <a:r>
              <a:rPr lang="tr-TR" sz="1329" dirty="0"/>
              <a:t>Bakanlığımız </a:t>
            </a:r>
            <a:r>
              <a:rPr lang="tr-TR" sz="1329" dirty="0" err="1"/>
              <a:t>Makamı'nın</a:t>
            </a:r>
            <a:r>
              <a:rPr lang="tr-TR" sz="1329" dirty="0"/>
              <a:t> 16.02.2022 tarihli ve 2963413 sayılı Oluru ile söz konusu “Rezerv Yapı Alanında” yer alan taşınmazların 6306 sayılı Kanun 6 </a:t>
            </a:r>
            <a:r>
              <a:rPr lang="tr-TR" sz="1329" dirty="0" err="1"/>
              <a:t>ncı</a:t>
            </a:r>
            <a:r>
              <a:rPr lang="tr-TR" sz="1329" dirty="0"/>
              <a:t> maddesinin ikinci fıkrası uyarınca 2942 sayılı Kamulaştırma Kanunu'na göre Hazine adına Kamulaştırılmasının uygun olduğu değerlendirilmiş olup bu kapsamda Kamulaştırma çalışmaları tamamlanmıştır. Uzlaşma sağlanamayan hak sahiplerinin tapuları 6/A Maddesi kapsamında resen Maliye Hazinesi adına devredilmiştir. Devir işlemi yapılan hisselere ilişkin ödemeler hak sahiplerine yapılmıştır. </a:t>
            </a:r>
          </a:p>
          <a:p>
            <a:pPr algn="just">
              <a:spcBef>
                <a:spcPct val="20000"/>
              </a:spcBef>
              <a:buClr>
                <a:srgbClr val="8D89A4"/>
              </a:buClr>
              <a:buSzPct val="95000"/>
              <a:defRPr/>
            </a:pPr>
            <a:r>
              <a:rPr lang="tr-TR" sz="1329" dirty="0"/>
              <a:t>Rezerv yapı alanına yönelik imar planı Müdürlüğümüzce hazırlanmış ve Artvin İl Özel İdaresince onaylanmış olup imar uygulaması askı aşamasındadır. Parselasyon işlemlerini müteakip kat mülkiyeti işlemlerine başlanacaktır.</a:t>
            </a:r>
          </a:p>
        </p:txBody>
      </p:sp>
      <p:sp>
        <p:nvSpPr>
          <p:cNvPr id="11" name="Dikdörtgen 10">
            <a:extLst>
              <a:ext uri="{FF2B5EF4-FFF2-40B4-BE49-F238E27FC236}">
                <a16:creationId xmlns:a16="http://schemas.microsoft.com/office/drawing/2014/main" id="{D541C48F-15E7-407E-A183-DF31A7310823}"/>
              </a:ext>
            </a:extLst>
          </p:cNvPr>
          <p:cNvSpPr/>
          <p:nvPr/>
        </p:nvSpPr>
        <p:spPr>
          <a:xfrm>
            <a:off x="3505651" y="1743436"/>
            <a:ext cx="4264309" cy="337657"/>
          </a:xfrm>
          <a:prstGeom prst="rect">
            <a:avLst/>
          </a:prstGeom>
        </p:spPr>
        <p:txBody>
          <a:bodyPr wrap="none">
            <a:spAutoFit/>
          </a:bodyPr>
          <a:lstStyle/>
          <a:p>
            <a:pPr eaLnBrk="1" hangingPunct="1">
              <a:defRPr/>
            </a:pPr>
            <a:r>
              <a:rPr lang="tr-TR" altLang="tr-TR" sz="1594" b="1" kern="0" dirty="0">
                <a:cs typeface="Times New Roman" panose="02020603050405020304" pitchFamily="18" charset="0"/>
              </a:rPr>
              <a:t>YUSUFELİ(DEREİÇİ) KENTSEL DÖNÜŞÜM PROJESİ</a:t>
            </a:r>
          </a:p>
        </p:txBody>
      </p:sp>
      <p:pic>
        <p:nvPicPr>
          <p:cNvPr id="12" name="Resim 11">
            <a:extLst>
              <a:ext uri="{FF2B5EF4-FFF2-40B4-BE49-F238E27FC236}">
                <a16:creationId xmlns:a16="http://schemas.microsoft.com/office/drawing/2014/main" id="{DC3C021C-C896-4C6E-8F20-0344157357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13C49EB1-0D96-4977-B0EF-3B2BB62A33CD}"/>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BBEA86E4-C8F0-4317-8B04-C043A4817DB7}"/>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0B287D8C-B1AE-4E54-80C6-225C0D553C3B}"/>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6" name="Resim 15">
            <a:extLst>
              <a:ext uri="{FF2B5EF4-FFF2-40B4-BE49-F238E27FC236}">
                <a16:creationId xmlns:a16="http://schemas.microsoft.com/office/drawing/2014/main" id="{0A80AE3D-747F-40EF-8958-914B64BC83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4200" y="750981"/>
            <a:ext cx="1606528" cy="725678"/>
          </a:xfrm>
          <a:prstGeom prst="rect">
            <a:avLst/>
          </a:prstGeom>
        </p:spPr>
      </p:pic>
    </p:spTree>
    <p:extLst>
      <p:ext uri="{BB962C8B-B14F-4D97-AF65-F5344CB8AC3E}">
        <p14:creationId xmlns:p14="http://schemas.microsoft.com/office/powerpoint/2010/main" val="14439366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968630" y="1783814"/>
            <a:ext cx="4264309" cy="337657"/>
          </a:xfrm>
          <a:prstGeom prst="rect">
            <a:avLst/>
          </a:prstGeom>
        </p:spPr>
        <p:txBody>
          <a:bodyPr wrap="none">
            <a:spAutoFit/>
          </a:bodyPr>
          <a:lstStyle/>
          <a:p>
            <a:pPr eaLnBrk="1" hangingPunct="1">
              <a:defRPr/>
            </a:pPr>
            <a:r>
              <a:rPr lang="tr-TR" altLang="tr-TR" sz="1594" b="1" kern="0" dirty="0">
                <a:cs typeface="Times New Roman" panose="02020603050405020304" pitchFamily="18" charset="0"/>
              </a:rPr>
              <a:t>YUSUFELİ(DEREİÇİ) KENTSEL DÖNÜŞÜM PROJESİ</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6084" y="2203431"/>
            <a:ext cx="4978545" cy="4203466"/>
          </a:xfrm>
          <a:prstGeom prst="rect">
            <a:avLst/>
          </a:prstGeom>
          <a:ln>
            <a:solidFill>
              <a:schemeClr val="tx1"/>
            </a:solidFill>
          </a:ln>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945" y="2228219"/>
            <a:ext cx="4153604" cy="2333805"/>
          </a:xfrm>
          <a:prstGeom prst="rect">
            <a:avLst/>
          </a:prstGeom>
          <a:ln>
            <a:solidFill>
              <a:schemeClr val="tx1"/>
            </a:solidFill>
          </a:ln>
        </p:spPr>
      </p:pic>
      <p:pic>
        <p:nvPicPr>
          <p:cNvPr id="7" name="Resim 6"/>
          <p:cNvPicPr>
            <a:picLocks noChangeAspect="1"/>
          </p:cNvPicPr>
          <p:nvPr/>
        </p:nvPicPr>
        <p:blipFill rotWithShape="1">
          <a:blip r:embed="rId4" cstate="print">
            <a:extLst>
              <a:ext uri="{28A0092B-C50C-407E-A947-70E740481C1C}">
                <a14:useLocalDpi xmlns:a14="http://schemas.microsoft.com/office/drawing/2010/main" val="0"/>
              </a:ext>
            </a:extLst>
          </a:blip>
          <a:srcRect t="26686"/>
          <a:stretch/>
        </p:blipFill>
        <p:spPr>
          <a:xfrm>
            <a:off x="223945" y="4623673"/>
            <a:ext cx="4153604" cy="1783225"/>
          </a:xfrm>
          <a:prstGeom prst="rect">
            <a:avLst/>
          </a:prstGeom>
          <a:ln>
            <a:solidFill>
              <a:schemeClr val="tx1"/>
            </a:solidFill>
          </a:ln>
        </p:spPr>
      </p:pic>
      <p:pic>
        <p:nvPicPr>
          <p:cNvPr id="10" name="Resim 9">
            <a:extLst>
              <a:ext uri="{FF2B5EF4-FFF2-40B4-BE49-F238E27FC236}">
                <a16:creationId xmlns:a16="http://schemas.microsoft.com/office/drawing/2014/main" id="{E8FD0E39-2292-4D12-BE76-9B55842230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1" name="Dikdörtgen 10">
            <a:extLst>
              <a:ext uri="{FF2B5EF4-FFF2-40B4-BE49-F238E27FC236}">
                <a16:creationId xmlns:a16="http://schemas.microsoft.com/office/drawing/2014/main" id="{3E210D70-AC84-4A3D-81C9-F09F9269FE5D}"/>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2" name="Rectangle 2">
            <a:extLst>
              <a:ext uri="{FF2B5EF4-FFF2-40B4-BE49-F238E27FC236}">
                <a16:creationId xmlns:a16="http://schemas.microsoft.com/office/drawing/2014/main" id="{32AAD9EF-1622-4246-B1DD-9E37EC9F4B12}"/>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3" name="Dikdörtgen 12">
            <a:extLst>
              <a:ext uri="{FF2B5EF4-FFF2-40B4-BE49-F238E27FC236}">
                <a16:creationId xmlns:a16="http://schemas.microsoft.com/office/drawing/2014/main" id="{DDA5BA03-9A39-4ED1-93D6-0ABD064E6161}"/>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4" name="Resim 13">
            <a:extLst>
              <a:ext uri="{FF2B5EF4-FFF2-40B4-BE49-F238E27FC236}">
                <a16:creationId xmlns:a16="http://schemas.microsoft.com/office/drawing/2014/main" id="{016F2C0D-7CE2-48FC-8305-CB09338FA4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8101" y="750981"/>
            <a:ext cx="1606528" cy="725678"/>
          </a:xfrm>
          <a:prstGeom prst="rect">
            <a:avLst/>
          </a:prstGeom>
        </p:spPr>
      </p:pic>
    </p:spTree>
    <p:extLst>
      <p:ext uri="{BB962C8B-B14F-4D97-AF65-F5344CB8AC3E}">
        <p14:creationId xmlns:p14="http://schemas.microsoft.com/office/powerpoint/2010/main" val="9675562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8" name="Rectangle 2"/>
          <p:cNvSpPr txBox="1">
            <a:spLocks noChangeArrowheads="1"/>
          </p:cNvSpPr>
          <p:nvPr/>
        </p:nvSpPr>
        <p:spPr>
          <a:xfrm>
            <a:off x="1671995" y="956122"/>
            <a:ext cx="7289840"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endParaRPr lang="tr-TR" altLang="tr-TR" sz="1949" b="1" kern="0" dirty="0">
              <a:solidFill>
                <a:srgbClr val="0000FF"/>
              </a:solidFill>
              <a:cs typeface="Times New Roman" panose="02020603050405020304" pitchFamily="18" charset="0"/>
            </a:endParaRPr>
          </a:p>
        </p:txBody>
      </p:sp>
      <p:sp>
        <p:nvSpPr>
          <p:cNvPr id="6" name="Rectangle 2"/>
          <p:cNvSpPr txBox="1">
            <a:spLocks noChangeArrowheads="1"/>
          </p:cNvSpPr>
          <p:nvPr/>
        </p:nvSpPr>
        <p:spPr>
          <a:xfrm>
            <a:off x="3240871" y="1778867"/>
            <a:ext cx="4657398"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cs typeface="Times New Roman" panose="02020603050405020304" pitchFamily="18" charset="0"/>
              </a:rPr>
              <a:t>RİSKLİ YAPI TESPİT ÇALIŞMALARI</a:t>
            </a:r>
          </a:p>
        </p:txBody>
      </p:sp>
      <p:sp>
        <p:nvSpPr>
          <p:cNvPr id="2" name="Dikdörtgen 1"/>
          <p:cNvSpPr/>
          <p:nvPr/>
        </p:nvSpPr>
        <p:spPr>
          <a:xfrm>
            <a:off x="6406888" y="2200495"/>
            <a:ext cx="3514704" cy="3692293"/>
          </a:xfrm>
          <a:prstGeom prst="rect">
            <a:avLst/>
          </a:prstGeom>
        </p:spPr>
        <p:txBody>
          <a:bodyPr wrap="square">
            <a:spAutoFit/>
          </a:bodyPr>
          <a:lstStyle/>
          <a:p>
            <a:pPr marL="253117" indent="-253117" algn="just">
              <a:spcBef>
                <a:spcPct val="20000"/>
              </a:spcBef>
              <a:buClr>
                <a:srgbClr val="8D89A4"/>
              </a:buClr>
              <a:buSzPct val="95000"/>
              <a:buFont typeface="Arial" panose="020B0604020202020204" pitchFamily="34" charset="0"/>
              <a:buChar char="•"/>
              <a:defRPr/>
            </a:pPr>
            <a:r>
              <a:rPr lang="tr-TR" sz="1329" b="1" dirty="0">
                <a:latin typeface="+mj-lt"/>
              </a:rPr>
              <a:t>6306 sayılı yasa çerçevesinde, Bakanlığımızca Lisanslandırılmış yetkili kuruluşlar aracılığıyla riskli bina tespit raporlarını hazırlatarak  Müdürlüğümüze sunulan ve onay işlemleri yapılmaktadır.</a:t>
            </a:r>
          </a:p>
          <a:p>
            <a:pPr marL="253117" indent="-253117" algn="just">
              <a:spcBef>
                <a:spcPct val="20000"/>
              </a:spcBef>
              <a:buClr>
                <a:srgbClr val="8D89A4"/>
              </a:buClr>
              <a:buSzPct val="95000"/>
              <a:buFont typeface="Arial" panose="020B0604020202020204" pitchFamily="34" charset="0"/>
              <a:buChar char="•"/>
              <a:defRPr/>
            </a:pPr>
            <a:r>
              <a:rPr lang="tr-TR" sz="1329" b="1" dirty="0">
                <a:latin typeface="+mj-lt"/>
              </a:rPr>
              <a:t>Onay işlemine müteakip ilgili Tapu Dairelerine bildirilmektedir.</a:t>
            </a:r>
          </a:p>
          <a:p>
            <a:pPr marL="253117" indent="-253117" algn="just">
              <a:spcBef>
                <a:spcPct val="20000"/>
              </a:spcBef>
              <a:buClr>
                <a:srgbClr val="8D89A4"/>
              </a:buClr>
              <a:buSzPct val="95000"/>
              <a:buFont typeface="Arial" panose="020B0604020202020204" pitchFamily="34" charset="0"/>
              <a:buChar char="•"/>
              <a:defRPr/>
            </a:pPr>
            <a:r>
              <a:rPr lang="tr-TR" sz="1329" b="1" dirty="0">
                <a:latin typeface="+mj-lt"/>
              </a:rPr>
              <a:t>Artvin ili genelinde toplamda 226 adet binada risk tespiti yapılmıştır. 225 tanesi riskli olarak tespit edilmiş, 1 tanesi kapsam dışı olarak belirlenmiştir. </a:t>
            </a:r>
          </a:p>
          <a:p>
            <a:pPr marL="253117" indent="-253117" algn="just">
              <a:spcBef>
                <a:spcPct val="20000"/>
              </a:spcBef>
              <a:buClr>
                <a:srgbClr val="8D89A4"/>
              </a:buClr>
              <a:buSzPct val="95000"/>
              <a:buFont typeface="Arial" panose="020B0604020202020204" pitchFamily="34" charset="0"/>
              <a:buChar char="•"/>
              <a:defRPr/>
            </a:pPr>
            <a:r>
              <a:rPr lang="tr-TR" sz="1329" b="1" dirty="0">
                <a:latin typeface="+mj-lt"/>
              </a:rPr>
              <a:t>Yıkımı beklenen 41 adet yapının 7 tanesinin yıkımı için verilen süreler henüz bitmemiştir. Yıkım süresi geçmiş 25 adet yapının bir an önce tahliye ve yıkım işlemlerinin yapılması adına ilgili İdareleri ile yazışmalar yapılmaktadır.</a:t>
            </a:r>
          </a:p>
        </p:txBody>
      </p:sp>
      <p:graphicFrame>
        <p:nvGraphicFramePr>
          <p:cNvPr id="5" name="Tablo 4"/>
          <p:cNvGraphicFramePr>
            <a:graphicFrameLocks noGrp="1"/>
          </p:cNvGraphicFramePr>
          <p:nvPr/>
        </p:nvGraphicFramePr>
        <p:xfrm>
          <a:off x="302160" y="2246903"/>
          <a:ext cx="5695455" cy="4086488"/>
        </p:xfrm>
        <a:graphic>
          <a:graphicData uri="http://schemas.openxmlformats.org/drawingml/2006/table">
            <a:tbl>
              <a:tblPr firstRow="1" bandRow="1">
                <a:tableStyleId>{5C22544A-7EE6-4342-B048-85BDC9FD1C3A}</a:tableStyleId>
              </a:tblPr>
              <a:tblGrid>
                <a:gridCol w="2837951">
                  <a:extLst>
                    <a:ext uri="{9D8B030D-6E8A-4147-A177-3AD203B41FA5}">
                      <a16:colId xmlns:a16="http://schemas.microsoft.com/office/drawing/2014/main" val="1803351882"/>
                    </a:ext>
                  </a:extLst>
                </a:gridCol>
                <a:gridCol w="2857504">
                  <a:extLst>
                    <a:ext uri="{9D8B030D-6E8A-4147-A177-3AD203B41FA5}">
                      <a16:colId xmlns:a16="http://schemas.microsoft.com/office/drawing/2014/main" val="1156947918"/>
                    </a:ext>
                  </a:extLst>
                </a:gridCol>
              </a:tblGrid>
              <a:tr h="313478">
                <a:tc>
                  <a:txBody>
                    <a:bodyPr/>
                    <a:lstStyle/>
                    <a:p>
                      <a:pPr algn="ctr" fontAlgn="b"/>
                      <a:r>
                        <a:rPr lang="tr-TR" sz="1000" b="0" i="0" u="none" strike="noStrike" dirty="0">
                          <a:solidFill>
                            <a:srgbClr val="000000"/>
                          </a:solidFill>
                          <a:effectLst/>
                          <a:latin typeface="Calibri" panose="020F0502020204030204" pitchFamily="34" charset="0"/>
                        </a:rPr>
                        <a:t>Durum</a:t>
                      </a:r>
                    </a:p>
                  </a:txBody>
                  <a:tcPr marL="8437" marR="8437" marT="8437" marB="0" anchor="ctr"/>
                </a:tc>
                <a:tc>
                  <a:txBody>
                    <a:bodyPr/>
                    <a:lstStyle/>
                    <a:p>
                      <a:pPr algn="ctr" fontAlgn="b"/>
                      <a:r>
                        <a:rPr lang="tr-TR" sz="1000" b="0" i="0" u="none" strike="noStrike">
                          <a:solidFill>
                            <a:srgbClr val="000000"/>
                          </a:solidFill>
                          <a:effectLst/>
                          <a:latin typeface="Calibri" panose="020F0502020204030204" pitchFamily="34" charset="0"/>
                        </a:rPr>
                        <a:t>Sayı</a:t>
                      </a:r>
                    </a:p>
                  </a:txBody>
                  <a:tcPr marL="8437" marR="8437" marT="8437" marB="0" anchor="ctr"/>
                </a:tc>
                <a:extLst>
                  <a:ext uri="{0D108BD9-81ED-4DB2-BD59-A6C34878D82A}">
                    <a16:rowId xmlns:a16="http://schemas.microsoft.com/office/drawing/2014/main" val="1365509054"/>
                  </a:ext>
                </a:extLst>
              </a:tr>
              <a:tr h="313478">
                <a:tc>
                  <a:txBody>
                    <a:bodyPr/>
                    <a:lstStyle/>
                    <a:p>
                      <a:pPr algn="ctr" fontAlgn="b"/>
                      <a:r>
                        <a:rPr lang="tr-TR" sz="1000" b="0" i="0" u="none" strike="noStrike" dirty="0">
                          <a:solidFill>
                            <a:srgbClr val="000000"/>
                          </a:solidFill>
                          <a:effectLst/>
                          <a:latin typeface="Calibri" panose="020F0502020204030204" pitchFamily="34" charset="0"/>
                        </a:rPr>
                        <a:t>Riskli Yapı Tespiti Yapılan Bina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225</a:t>
                      </a:r>
                    </a:p>
                  </a:txBody>
                  <a:tcPr marL="8437" marR="8437" marT="8437" marB="0" anchor="ctr"/>
                </a:tc>
                <a:extLst>
                  <a:ext uri="{0D108BD9-81ED-4DB2-BD59-A6C34878D82A}">
                    <a16:rowId xmlns:a16="http://schemas.microsoft.com/office/drawing/2014/main" val="3904570881"/>
                  </a:ext>
                </a:extLst>
              </a:tr>
              <a:tr h="317236">
                <a:tc>
                  <a:txBody>
                    <a:bodyPr/>
                    <a:lstStyle/>
                    <a:p>
                      <a:pPr algn="ctr" fontAlgn="b"/>
                      <a:r>
                        <a:rPr lang="tr-TR" sz="1000" b="0" i="0" u="none" strike="noStrike" dirty="0">
                          <a:solidFill>
                            <a:srgbClr val="000000"/>
                          </a:solidFill>
                          <a:effectLst/>
                          <a:latin typeface="Calibri" panose="020F0502020204030204" pitchFamily="34" charset="0"/>
                        </a:rPr>
                        <a:t>Riskli Yapı Tespiti Yapılan Konut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545</a:t>
                      </a:r>
                    </a:p>
                  </a:txBody>
                  <a:tcPr marL="8437" marR="8437" marT="8437" marB="0" anchor="ctr"/>
                </a:tc>
                <a:extLst>
                  <a:ext uri="{0D108BD9-81ED-4DB2-BD59-A6C34878D82A}">
                    <a16:rowId xmlns:a16="http://schemas.microsoft.com/office/drawing/2014/main" val="3828766388"/>
                  </a:ext>
                </a:extLst>
              </a:tr>
              <a:tr h="317236">
                <a:tc>
                  <a:txBody>
                    <a:bodyPr/>
                    <a:lstStyle/>
                    <a:p>
                      <a:pPr algn="ctr" fontAlgn="b"/>
                      <a:r>
                        <a:rPr lang="tr-TR" sz="1000" b="0" i="0" u="none" strike="noStrike" dirty="0">
                          <a:solidFill>
                            <a:srgbClr val="000000"/>
                          </a:solidFill>
                          <a:effectLst/>
                          <a:latin typeface="Calibri" panose="020F0502020204030204" pitchFamily="34" charset="0"/>
                        </a:rPr>
                        <a:t>Riskli Yapı Tespiti Yapılan İşyeri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177</a:t>
                      </a:r>
                    </a:p>
                  </a:txBody>
                  <a:tcPr marL="8437" marR="8437" marT="8437" marB="0" anchor="ctr"/>
                </a:tc>
                <a:extLst>
                  <a:ext uri="{0D108BD9-81ED-4DB2-BD59-A6C34878D82A}">
                    <a16:rowId xmlns:a16="http://schemas.microsoft.com/office/drawing/2014/main" val="1432293634"/>
                  </a:ext>
                </a:extLst>
              </a:tr>
              <a:tr h="317236">
                <a:tc>
                  <a:txBody>
                    <a:bodyPr/>
                    <a:lstStyle/>
                    <a:p>
                      <a:pPr algn="ctr" fontAlgn="b"/>
                      <a:r>
                        <a:rPr lang="tr-TR" sz="1000" b="0" i="0" u="none" strike="noStrike" dirty="0">
                          <a:solidFill>
                            <a:srgbClr val="000000"/>
                          </a:solidFill>
                          <a:effectLst/>
                          <a:latin typeface="Calibri" panose="020F0502020204030204" pitchFamily="34" charset="0"/>
                        </a:rPr>
                        <a:t>Riskli Yapı Tespiti Yapılan Toplam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722</a:t>
                      </a:r>
                    </a:p>
                  </a:txBody>
                  <a:tcPr marL="8437" marR="8437" marT="8437" marB="0" anchor="ctr"/>
                </a:tc>
                <a:extLst>
                  <a:ext uri="{0D108BD9-81ED-4DB2-BD59-A6C34878D82A}">
                    <a16:rowId xmlns:a16="http://schemas.microsoft.com/office/drawing/2014/main" val="125271598"/>
                  </a:ext>
                </a:extLst>
              </a:tr>
              <a:tr h="313478">
                <a:tc>
                  <a:txBody>
                    <a:bodyPr/>
                    <a:lstStyle/>
                    <a:p>
                      <a:pPr algn="ctr" fontAlgn="b"/>
                      <a:r>
                        <a:rPr lang="tr-TR" sz="1000" b="0" i="0" u="none" strike="noStrike">
                          <a:solidFill>
                            <a:srgbClr val="000000"/>
                          </a:solidFill>
                          <a:effectLst/>
                          <a:latin typeface="Calibri" panose="020F0502020204030204" pitchFamily="34" charset="0"/>
                        </a:rPr>
                        <a:t>Yıkılan Bina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184</a:t>
                      </a:r>
                    </a:p>
                  </a:txBody>
                  <a:tcPr marL="8437" marR="8437" marT="8437" marB="0" anchor="ctr"/>
                </a:tc>
                <a:extLst>
                  <a:ext uri="{0D108BD9-81ED-4DB2-BD59-A6C34878D82A}">
                    <a16:rowId xmlns:a16="http://schemas.microsoft.com/office/drawing/2014/main" val="3499919311"/>
                  </a:ext>
                </a:extLst>
              </a:tr>
              <a:tr h="313478">
                <a:tc>
                  <a:txBody>
                    <a:bodyPr/>
                    <a:lstStyle/>
                    <a:p>
                      <a:pPr algn="ctr" fontAlgn="b"/>
                      <a:r>
                        <a:rPr lang="tr-TR" sz="1000" b="0" i="0" u="none" strike="noStrike">
                          <a:solidFill>
                            <a:srgbClr val="000000"/>
                          </a:solidFill>
                          <a:effectLst/>
                          <a:latin typeface="Calibri" panose="020F0502020204030204" pitchFamily="34" charset="0"/>
                        </a:rPr>
                        <a:t>Yıkılan Konut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472</a:t>
                      </a:r>
                    </a:p>
                  </a:txBody>
                  <a:tcPr marL="8437" marR="8437" marT="8437" marB="0" anchor="ctr"/>
                </a:tc>
                <a:extLst>
                  <a:ext uri="{0D108BD9-81ED-4DB2-BD59-A6C34878D82A}">
                    <a16:rowId xmlns:a16="http://schemas.microsoft.com/office/drawing/2014/main" val="3793158130"/>
                  </a:ext>
                </a:extLst>
              </a:tr>
              <a:tr h="313478">
                <a:tc>
                  <a:txBody>
                    <a:bodyPr/>
                    <a:lstStyle/>
                    <a:p>
                      <a:pPr algn="ctr" fontAlgn="b"/>
                      <a:r>
                        <a:rPr lang="tr-TR" sz="1000" b="0" i="0" u="none" strike="noStrike">
                          <a:solidFill>
                            <a:srgbClr val="000000"/>
                          </a:solidFill>
                          <a:effectLst/>
                          <a:latin typeface="Calibri" panose="020F0502020204030204" pitchFamily="34" charset="0"/>
                        </a:rPr>
                        <a:t>Yıkılan İşyeri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121</a:t>
                      </a:r>
                    </a:p>
                  </a:txBody>
                  <a:tcPr marL="8437" marR="8437" marT="8437" marB="0" anchor="ctr"/>
                </a:tc>
                <a:extLst>
                  <a:ext uri="{0D108BD9-81ED-4DB2-BD59-A6C34878D82A}">
                    <a16:rowId xmlns:a16="http://schemas.microsoft.com/office/drawing/2014/main" val="958553591"/>
                  </a:ext>
                </a:extLst>
              </a:tr>
              <a:tr h="313478">
                <a:tc>
                  <a:txBody>
                    <a:bodyPr/>
                    <a:lstStyle/>
                    <a:p>
                      <a:pPr algn="ctr" fontAlgn="b"/>
                      <a:r>
                        <a:rPr lang="tr-TR" sz="1000" b="0" i="0" u="none" strike="noStrike" dirty="0">
                          <a:solidFill>
                            <a:srgbClr val="000000"/>
                          </a:solidFill>
                          <a:effectLst/>
                          <a:latin typeface="Calibri" panose="020F0502020204030204" pitchFamily="34" charset="0"/>
                        </a:rPr>
                        <a:t>Yıkılan Toplam Bağımsız Birim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593</a:t>
                      </a:r>
                    </a:p>
                  </a:txBody>
                  <a:tcPr marL="8437" marR="8437" marT="8437" marB="0" anchor="ctr"/>
                </a:tc>
                <a:extLst>
                  <a:ext uri="{0D108BD9-81ED-4DB2-BD59-A6C34878D82A}">
                    <a16:rowId xmlns:a16="http://schemas.microsoft.com/office/drawing/2014/main" val="4087491768"/>
                  </a:ext>
                </a:extLst>
              </a:tr>
              <a:tr h="313478">
                <a:tc>
                  <a:txBody>
                    <a:bodyPr/>
                    <a:lstStyle/>
                    <a:p>
                      <a:pPr algn="ctr" fontAlgn="b"/>
                      <a:r>
                        <a:rPr lang="tr-TR" sz="1000" b="0" i="0" u="none" strike="noStrike">
                          <a:solidFill>
                            <a:srgbClr val="000000"/>
                          </a:solidFill>
                          <a:effectLst/>
                          <a:latin typeface="Calibri" panose="020F0502020204030204" pitchFamily="34" charset="0"/>
                        </a:rPr>
                        <a:t>Geri Bildirim Aşamasında Olan Yapı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0</a:t>
                      </a:r>
                    </a:p>
                  </a:txBody>
                  <a:tcPr marL="8437" marR="8437" marT="8437" marB="0" anchor="ctr"/>
                </a:tc>
                <a:extLst>
                  <a:ext uri="{0D108BD9-81ED-4DB2-BD59-A6C34878D82A}">
                    <a16:rowId xmlns:a16="http://schemas.microsoft.com/office/drawing/2014/main" val="59188950"/>
                  </a:ext>
                </a:extLst>
              </a:tr>
              <a:tr h="313478">
                <a:tc>
                  <a:txBody>
                    <a:bodyPr/>
                    <a:lstStyle/>
                    <a:p>
                      <a:pPr algn="ctr" fontAlgn="b"/>
                      <a:r>
                        <a:rPr lang="tr-TR" sz="1000" b="0" i="0" u="none" strike="noStrike">
                          <a:solidFill>
                            <a:srgbClr val="000000"/>
                          </a:solidFill>
                          <a:effectLst/>
                          <a:latin typeface="Calibri" panose="020F0502020204030204" pitchFamily="34" charset="0"/>
                        </a:rPr>
                        <a:t>Uygun Bulundu Aşamasında Olan Yapı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8</a:t>
                      </a:r>
                    </a:p>
                  </a:txBody>
                  <a:tcPr marL="8437" marR="8437" marT="8437" marB="0" anchor="ctr"/>
                </a:tc>
                <a:extLst>
                  <a:ext uri="{0D108BD9-81ED-4DB2-BD59-A6C34878D82A}">
                    <a16:rowId xmlns:a16="http://schemas.microsoft.com/office/drawing/2014/main" val="4140316436"/>
                  </a:ext>
                </a:extLst>
              </a:tr>
              <a:tr h="313478">
                <a:tc>
                  <a:txBody>
                    <a:bodyPr/>
                    <a:lstStyle/>
                    <a:p>
                      <a:pPr algn="ctr" fontAlgn="b"/>
                      <a:r>
                        <a:rPr lang="tr-TR" sz="1000" b="0" i="0" u="none" strike="noStrike">
                          <a:solidFill>
                            <a:srgbClr val="000000"/>
                          </a:solidFill>
                          <a:effectLst/>
                          <a:latin typeface="Calibri" panose="020F0502020204030204" pitchFamily="34" charset="0"/>
                        </a:rPr>
                        <a:t>Kapsam Dışına Alınan Bina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1</a:t>
                      </a:r>
                    </a:p>
                  </a:txBody>
                  <a:tcPr marL="8437" marR="8437" marT="8437" marB="0" anchor="ctr"/>
                </a:tc>
                <a:extLst>
                  <a:ext uri="{0D108BD9-81ED-4DB2-BD59-A6C34878D82A}">
                    <a16:rowId xmlns:a16="http://schemas.microsoft.com/office/drawing/2014/main" val="128740883"/>
                  </a:ext>
                </a:extLst>
              </a:tr>
              <a:tr h="313478">
                <a:tc>
                  <a:txBody>
                    <a:bodyPr/>
                    <a:lstStyle/>
                    <a:p>
                      <a:pPr algn="ctr" fontAlgn="b"/>
                      <a:r>
                        <a:rPr lang="tr-TR" sz="1000" b="0" i="0" u="none" strike="noStrike">
                          <a:solidFill>
                            <a:srgbClr val="000000"/>
                          </a:solidFill>
                          <a:effectLst/>
                          <a:latin typeface="Calibri" panose="020F0502020204030204" pitchFamily="34" charset="0"/>
                        </a:rPr>
                        <a:t>Güçlendirilmiş Bina Sayısı</a:t>
                      </a:r>
                    </a:p>
                  </a:txBody>
                  <a:tcPr marL="8437" marR="8437" marT="8437" marB="0" anchor="ctr"/>
                </a:tc>
                <a:tc>
                  <a:txBody>
                    <a:bodyPr/>
                    <a:lstStyle/>
                    <a:p>
                      <a:pPr algn="ctr" fontAlgn="b"/>
                      <a:r>
                        <a:rPr lang="tr-TR" sz="1000" b="0" i="0" u="none" strike="noStrike" dirty="0">
                          <a:solidFill>
                            <a:srgbClr val="000000"/>
                          </a:solidFill>
                          <a:effectLst/>
                          <a:latin typeface="Calibri" panose="020F0502020204030204" pitchFamily="34" charset="0"/>
                        </a:rPr>
                        <a:t>0</a:t>
                      </a:r>
                    </a:p>
                  </a:txBody>
                  <a:tcPr marL="8437" marR="8437" marT="8437" marB="0" anchor="ctr"/>
                </a:tc>
                <a:extLst>
                  <a:ext uri="{0D108BD9-81ED-4DB2-BD59-A6C34878D82A}">
                    <a16:rowId xmlns:a16="http://schemas.microsoft.com/office/drawing/2014/main" val="439661445"/>
                  </a:ext>
                </a:extLst>
              </a:tr>
            </a:tbl>
          </a:graphicData>
        </a:graphic>
      </p:graphicFrame>
      <p:pic>
        <p:nvPicPr>
          <p:cNvPr id="12" name="Resim 11">
            <a:extLst>
              <a:ext uri="{FF2B5EF4-FFF2-40B4-BE49-F238E27FC236}">
                <a16:creationId xmlns:a16="http://schemas.microsoft.com/office/drawing/2014/main" id="{6DAB90EF-8946-4CF8-8C08-38BF9F8AB4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3B550F49-F0A9-4B5B-A553-B473910943BE}"/>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525A208B-B3A6-42F9-B5DB-04B73E8C804A}"/>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C87FA3B6-82B4-4E9F-A0EE-F5E8F90D8A47}"/>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6" name="Resim 15">
            <a:extLst>
              <a:ext uri="{FF2B5EF4-FFF2-40B4-BE49-F238E27FC236}">
                <a16:creationId xmlns:a16="http://schemas.microsoft.com/office/drawing/2014/main" id="{6AE5520B-F3B7-4B08-86A9-4DF5655978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40587" y="750981"/>
            <a:ext cx="1606528" cy="725678"/>
          </a:xfrm>
          <a:prstGeom prst="rect">
            <a:avLst/>
          </a:prstGeom>
        </p:spPr>
      </p:pic>
    </p:spTree>
    <p:extLst>
      <p:ext uri="{BB962C8B-B14F-4D97-AF65-F5344CB8AC3E}">
        <p14:creationId xmlns:p14="http://schemas.microsoft.com/office/powerpoint/2010/main" val="22958372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6" name="Rectangle 2"/>
          <p:cNvSpPr txBox="1">
            <a:spLocks noChangeArrowheads="1"/>
          </p:cNvSpPr>
          <p:nvPr/>
        </p:nvSpPr>
        <p:spPr>
          <a:xfrm>
            <a:off x="2766771" y="1838848"/>
            <a:ext cx="4657398" cy="382492"/>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cs typeface="Times New Roman" panose="02020603050405020304" pitchFamily="18" charset="0"/>
              </a:rPr>
              <a:t>FİNANSAL DESTEKLER</a:t>
            </a:r>
          </a:p>
        </p:txBody>
      </p:sp>
      <p:sp>
        <p:nvSpPr>
          <p:cNvPr id="2" name="Dikdörtgen 1"/>
          <p:cNvSpPr/>
          <p:nvPr/>
        </p:nvSpPr>
        <p:spPr>
          <a:xfrm>
            <a:off x="5887600" y="2702947"/>
            <a:ext cx="4468677" cy="3717364"/>
          </a:xfrm>
          <a:prstGeom prst="rect">
            <a:avLst/>
          </a:prstGeom>
        </p:spPr>
        <p:txBody>
          <a:bodyPr wrap="square">
            <a:spAutoFit/>
          </a:bodyPr>
          <a:lstStyle/>
          <a:p>
            <a:pPr algn="just">
              <a:spcBef>
                <a:spcPct val="20000"/>
              </a:spcBef>
              <a:buClr>
                <a:srgbClr val="8D89A4"/>
              </a:buClr>
              <a:buSzPct val="95000"/>
              <a:defRPr/>
            </a:pPr>
            <a:r>
              <a:rPr lang="tr-TR" altLang="tr-TR" sz="1417" b="1" kern="0" dirty="0">
                <a:latin typeface="+mj-lt"/>
                <a:cs typeface="Times New Roman" panose="02020603050405020304" pitchFamily="18" charset="0"/>
              </a:rPr>
              <a:t>KİRA YARDIMI</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2024 yılı için İlimiz dahilinde uygulanacak kira yardımı tutarı bağımsız bölüm başına 3.000 ₺ olarak belirlenmiştir.</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2024 yılında, 49 malik adına toplamda 51 bağımsız bölüm malik adına kira yardımı desteğinden yararlanmıştır.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2024 yılında, kiracı kira yardımı desteğinden yararlanılmamıştır. </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Bu kapsamda 2024 yılında hak sahiplerine toplamda 961.500,00  ₺ destek sağlanmıştır.</a:t>
            </a:r>
          </a:p>
          <a:p>
            <a:pPr algn="just">
              <a:spcBef>
                <a:spcPct val="20000"/>
              </a:spcBef>
              <a:buClr>
                <a:srgbClr val="8D89A4"/>
              </a:buClr>
              <a:buSzPct val="95000"/>
              <a:defRPr/>
            </a:pPr>
            <a:r>
              <a:rPr lang="tr-TR" altLang="tr-TR" sz="1417" b="1" kern="0" dirty="0">
                <a:latin typeface="+mj-lt"/>
                <a:cs typeface="Times New Roman" panose="02020603050405020304" pitchFamily="18" charset="0"/>
              </a:rPr>
              <a:t>FAİZ DESTEĞİ</a:t>
            </a:r>
          </a:p>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Artvin Merkez ilçesinde yapılan olan bir bina için Türkiye İş Bankası tarafından 2014 yılında verilen 325.000 ₺ tutarındaki kredi için Bakanlığımızca faiz desteği sağlanmaktadır.</a:t>
            </a:r>
          </a:p>
        </p:txBody>
      </p:sp>
      <p:graphicFrame>
        <p:nvGraphicFramePr>
          <p:cNvPr id="3" name="Tablo 2">
            <a:extLst>
              <a:ext uri="{FF2B5EF4-FFF2-40B4-BE49-F238E27FC236}">
                <a16:creationId xmlns:a16="http://schemas.microsoft.com/office/drawing/2014/main" id="{091BAA89-72E0-4A18-9FBE-9DA389E93042}"/>
              </a:ext>
            </a:extLst>
          </p:cNvPr>
          <p:cNvGraphicFramePr>
            <a:graphicFrameLocks noGrp="1"/>
          </p:cNvGraphicFramePr>
          <p:nvPr/>
        </p:nvGraphicFramePr>
        <p:xfrm>
          <a:off x="223946" y="2379618"/>
          <a:ext cx="4941587" cy="3976582"/>
        </p:xfrm>
        <a:graphic>
          <a:graphicData uri="http://schemas.openxmlformats.org/drawingml/2006/table">
            <a:tbl>
              <a:tblPr>
                <a:effectLst/>
                <a:tableStyleId>{5C22544A-7EE6-4342-B048-85BDC9FD1C3A}</a:tableStyleId>
              </a:tblPr>
              <a:tblGrid>
                <a:gridCol w="662097">
                  <a:extLst>
                    <a:ext uri="{9D8B030D-6E8A-4147-A177-3AD203B41FA5}">
                      <a16:colId xmlns:a16="http://schemas.microsoft.com/office/drawing/2014/main" val="2114214782"/>
                    </a:ext>
                  </a:extLst>
                </a:gridCol>
                <a:gridCol w="662097">
                  <a:extLst>
                    <a:ext uri="{9D8B030D-6E8A-4147-A177-3AD203B41FA5}">
                      <a16:colId xmlns:a16="http://schemas.microsoft.com/office/drawing/2014/main" val="2888436022"/>
                    </a:ext>
                  </a:extLst>
                </a:gridCol>
                <a:gridCol w="813827">
                  <a:extLst>
                    <a:ext uri="{9D8B030D-6E8A-4147-A177-3AD203B41FA5}">
                      <a16:colId xmlns:a16="http://schemas.microsoft.com/office/drawing/2014/main" val="1355242464"/>
                    </a:ext>
                  </a:extLst>
                </a:gridCol>
                <a:gridCol w="817275">
                  <a:extLst>
                    <a:ext uri="{9D8B030D-6E8A-4147-A177-3AD203B41FA5}">
                      <a16:colId xmlns:a16="http://schemas.microsoft.com/office/drawing/2014/main" val="132807045"/>
                    </a:ext>
                  </a:extLst>
                </a:gridCol>
                <a:gridCol w="662097">
                  <a:extLst>
                    <a:ext uri="{9D8B030D-6E8A-4147-A177-3AD203B41FA5}">
                      <a16:colId xmlns:a16="http://schemas.microsoft.com/office/drawing/2014/main" val="1421655851"/>
                    </a:ext>
                  </a:extLst>
                </a:gridCol>
                <a:gridCol w="662097">
                  <a:extLst>
                    <a:ext uri="{9D8B030D-6E8A-4147-A177-3AD203B41FA5}">
                      <a16:colId xmlns:a16="http://schemas.microsoft.com/office/drawing/2014/main" val="4168779511"/>
                    </a:ext>
                  </a:extLst>
                </a:gridCol>
                <a:gridCol w="662097">
                  <a:extLst>
                    <a:ext uri="{9D8B030D-6E8A-4147-A177-3AD203B41FA5}">
                      <a16:colId xmlns:a16="http://schemas.microsoft.com/office/drawing/2014/main" val="381084869"/>
                    </a:ext>
                  </a:extLst>
                </a:gridCol>
              </a:tblGrid>
              <a:tr h="332107">
                <a:tc rowSpan="2">
                  <a:txBody>
                    <a:bodyPr/>
                    <a:lstStyle/>
                    <a:p>
                      <a:pPr algn="ctr" fontAlgn="ctr"/>
                      <a:r>
                        <a:rPr lang="tr-TR" sz="1000" b="1" u="none" strike="noStrike" dirty="0">
                          <a:effectLst/>
                        </a:rPr>
                        <a:t>YIL</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gridSpan="3">
                  <a:txBody>
                    <a:bodyPr/>
                    <a:lstStyle/>
                    <a:p>
                      <a:pPr algn="ctr" fontAlgn="ctr"/>
                      <a:r>
                        <a:rPr lang="tr-TR" sz="1000" b="1" u="none" strike="noStrike">
                          <a:effectLst/>
                        </a:rPr>
                        <a:t>MALİK </a:t>
                      </a:r>
                      <a:endParaRPr lang="tr-TR" sz="1000" b="1"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hMerge="1">
                  <a:txBody>
                    <a:bodyPr/>
                    <a:lstStyle/>
                    <a:p>
                      <a:endParaRPr lang="tr-TR"/>
                    </a:p>
                  </a:txBody>
                  <a:tcPr/>
                </a:tc>
                <a:tc hMerge="1">
                  <a:txBody>
                    <a:bodyPr/>
                    <a:lstStyle/>
                    <a:p>
                      <a:endParaRPr lang="tr-TR"/>
                    </a:p>
                  </a:txBody>
                  <a:tcPr/>
                </a:tc>
                <a:tc gridSpan="3">
                  <a:txBody>
                    <a:bodyPr/>
                    <a:lstStyle/>
                    <a:p>
                      <a:pPr algn="ctr" fontAlgn="ctr"/>
                      <a:r>
                        <a:rPr lang="tr-TR" sz="1000" b="1" u="none" strike="noStrike" dirty="0">
                          <a:effectLst/>
                        </a:rPr>
                        <a:t>KİRACI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590412547"/>
                  </a:ext>
                </a:extLst>
              </a:tr>
              <a:tr h="571962">
                <a:tc vMerge="1">
                  <a:txBody>
                    <a:bodyPr/>
                    <a:lstStyle/>
                    <a:p>
                      <a:endParaRPr lang="tr-TR"/>
                    </a:p>
                  </a:txBody>
                  <a:tcPr/>
                </a:tc>
                <a:tc>
                  <a:txBody>
                    <a:bodyPr/>
                    <a:lstStyle/>
                    <a:p>
                      <a:pPr algn="ctr" fontAlgn="ctr"/>
                      <a:r>
                        <a:rPr lang="tr-TR" sz="1000" b="1" u="none" strike="noStrike" dirty="0">
                          <a:effectLst/>
                        </a:rPr>
                        <a:t>HAK SAHİBİ SAYISI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KİRA YARDIMI SAYISI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TUTAR</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HAK SAHİBİ SAYISI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KİRA YARDIMI SAYISI</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ctr"/>
                      <a:r>
                        <a:rPr lang="tr-TR" sz="1000" b="1" u="none" strike="noStrike" dirty="0">
                          <a:effectLst/>
                        </a:rPr>
                        <a:t>TUTAR</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041708697"/>
                  </a:ext>
                </a:extLst>
              </a:tr>
              <a:tr h="193729">
                <a:tc>
                  <a:txBody>
                    <a:bodyPr/>
                    <a:lstStyle/>
                    <a:p>
                      <a:pPr algn="ctr" fontAlgn="b"/>
                      <a:r>
                        <a:rPr lang="tr-TR" sz="1000" b="1" u="none" strike="noStrike" dirty="0">
                          <a:effectLst/>
                        </a:rPr>
                        <a:t>2014</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5</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₺10,624.97</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779240547"/>
                  </a:ext>
                </a:extLst>
              </a:tr>
              <a:tr h="184504">
                <a:tc>
                  <a:txBody>
                    <a:bodyPr/>
                    <a:lstStyle/>
                    <a:p>
                      <a:pPr algn="ctr" fontAlgn="b"/>
                      <a:r>
                        <a:rPr lang="tr-TR" sz="1000" b="1" u="none" strike="noStrike" dirty="0">
                          <a:effectLst/>
                        </a:rPr>
                        <a:t>2015</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16</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25</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₺50,555.17</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₺3,640.00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718835118"/>
                  </a:ext>
                </a:extLst>
              </a:tr>
              <a:tr h="333952">
                <a:tc>
                  <a:txBody>
                    <a:bodyPr/>
                    <a:lstStyle/>
                    <a:p>
                      <a:pPr algn="ctr" fontAlgn="b"/>
                      <a:r>
                        <a:rPr lang="tr-TR" sz="1000" b="1" u="none" strike="noStrike" dirty="0">
                          <a:effectLst/>
                        </a:rPr>
                        <a:t>2016</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41</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49</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₺131,026.53</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₺1,980.00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016037713"/>
                  </a:ext>
                </a:extLst>
              </a:tr>
              <a:tr h="333952">
                <a:tc>
                  <a:txBody>
                    <a:bodyPr/>
                    <a:lstStyle/>
                    <a:p>
                      <a:pPr algn="ctr" fontAlgn="b"/>
                      <a:r>
                        <a:rPr lang="tr-TR" sz="1000" b="1" u="none" strike="noStrike">
                          <a:effectLst/>
                        </a:rPr>
                        <a:t>2017</a:t>
                      </a:r>
                      <a:endParaRPr lang="tr-TR" sz="1000" b="1"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39</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39</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₺169,130.04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490432668"/>
                  </a:ext>
                </a:extLst>
              </a:tr>
              <a:tr h="184504">
                <a:tc>
                  <a:txBody>
                    <a:bodyPr/>
                    <a:lstStyle/>
                    <a:p>
                      <a:pPr algn="ctr" fontAlgn="b"/>
                      <a:r>
                        <a:rPr lang="tr-TR" sz="1000" b="1" u="none" strike="noStrike" dirty="0">
                          <a:effectLst/>
                        </a:rPr>
                        <a:t>2018</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₺57,397.59</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768904332"/>
                  </a:ext>
                </a:extLst>
              </a:tr>
              <a:tr h="184504">
                <a:tc>
                  <a:txBody>
                    <a:bodyPr/>
                    <a:lstStyle/>
                    <a:p>
                      <a:pPr algn="ctr" fontAlgn="b"/>
                      <a:r>
                        <a:rPr lang="tr-TR" sz="1000" b="1" u="none" strike="noStrike">
                          <a:effectLst/>
                        </a:rPr>
                        <a:t>2019</a:t>
                      </a:r>
                      <a:endParaRPr lang="tr-TR" sz="1000" b="1"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17</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17</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₺78,649.98</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897526196"/>
                  </a:ext>
                </a:extLst>
              </a:tr>
              <a:tr h="321560">
                <a:tc>
                  <a:txBody>
                    <a:bodyPr/>
                    <a:lstStyle/>
                    <a:p>
                      <a:pPr algn="ctr" fontAlgn="b"/>
                      <a:r>
                        <a:rPr lang="tr-TR" sz="1000" b="1" u="none" strike="noStrike" dirty="0">
                          <a:effectLst/>
                        </a:rPr>
                        <a:t>2020</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23</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₺47,726.18</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2029633608"/>
                  </a:ext>
                </a:extLst>
              </a:tr>
              <a:tr h="333952">
                <a:tc>
                  <a:txBody>
                    <a:bodyPr/>
                    <a:lstStyle/>
                    <a:p>
                      <a:pPr algn="ctr" fontAlgn="b"/>
                      <a:r>
                        <a:rPr lang="tr-TR" sz="1000" b="1" u="none" strike="noStrike" dirty="0">
                          <a:effectLst/>
                        </a:rPr>
                        <a:t>2021</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39</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₺222,051.29</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1</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₺1,430.00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506221677"/>
                  </a:ext>
                </a:extLst>
              </a:tr>
              <a:tr h="333952">
                <a:tc>
                  <a:txBody>
                    <a:bodyPr/>
                    <a:lstStyle/>
                    <a:p>
                      <a:pPr algn="ctr" fontAlgn="b"/>
                      <a:r>
                        <a:rPr lang="tr-TR" sz="1000" b="1" u="none" strike="noStrike" dirty="0">
                          <a:effectLst/>
                        </a:rPr>
                        <a:t>2022</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56</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62</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₺275,951.58</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₺2.00</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1730065761"/>
                  </a:ext>
                </a:extLst>
              </a:tr>
              <a:tr h="333952">
                <a:tc>
                  <a:txBody>
                    <a:bodyPr/>
                    <a:lstStyle/>
                    <a:p>
                      <a:pPr algn="ctr" fontAlgn="b"/>
                      <a:r>
                        <a:rPr lang="tr-TR" sz="1000" b="1" u="none" strike="noStrike" dirty="0">
                          <a:effectLst/>
                        </a:rPr>
                        <a:t>2023</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34</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₺457,500.06</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1</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a:effectLst/>
                        </a:rPr>
                        <a:t>1</a:t>
                      </a:r>
                      <a:endParaRPr lang="tr-TR" sz="1000" b="0" i="0" u="none" strike="noStrike">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₺4,000.00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3620006907"/>
                  </a:ext>
                </a:extLst>
              </a:tr>
              <a:tr h="333952">
                <a:tc>
                  <a:txBody>
                    <a:bodyPr/>
                    <a:lstStyle/>
                    <a:p>
                      <a:pPr algn="ctr" fontAlgn="b"/>
                      <a:r>
                        <a:rPr lang="tr-TR" sz="1000" b="1" u="none" strike="noStrike" dirty="0">
                          <a:effectLst/>
                        </a:rPr>
                        <a:t>2024</a:t>
                      </a:r>
                      <a:endParaRPr lang="tr-TR" sz="1000" b="1"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49</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51</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₺961,500.00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tc>
                  <a:txBody>
                    <a:bodyPr/>
                    <a:lstStyle/>
                    <a:p>
                      <a:pPr algn="ctr" fontAlgn="b"/>
                      <a:r>
                        <a:rPr lang="tr-TR" sz="1000" u="none" strike="noStrike" dirty="0">
                          <a:effectLst/>
                        </a:rPr>
                        <a:t>₺0.00</a:t>
                      </a:r>
                      <a:endParaRPr lang="tr-TR" sz="1000" b="0" i="0" u="none" strike="noStrike" dirty="0">
                        <a:solidFill>
                          <a:srgbClr val="000000"/>
                        </a:solidFill>
                        <a:effectLst/>
                        <a:latin typeface="Calibri" panose="020F0502020204030204" pitchFamily="34" charset="0"/>
                      </a:endParaRPr>
                    </a:p>
                  </a:txBody>
                  <a:tcPr marL="8437" marR="8437" marT="8437" marB="0" anchor="ct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tcPr>
                </a:tc>
                <a:extLst>
                  <a:ext uri="{0D108BD9-81ED-4DB2-BD59-A6C34878D82A}">
                    <a16:rowId xmlns:a16="http://schemas.microsoft.com/office/drawing/2014/main" val="797233336"/>
                  </a:ext>
                </a:extLst>
              </a:tr>
            </a:tbl>
          </a:graphicData>
        </a:graphic>
      </p:graphicFrame>
      <p:pic>
        <p:nvPicPr>
          <p:cNvPr id="12" name="Resim 11">
            <a:extLst>
              <a:ext uri="{FF2B5EF4-FFF2-40B4-BE49-F238E27FC236}">
                <a16:creationId xmlns:a16="http://schemas.microsoft.com/office/drawing/2014/main" id="{BDF16BCF-6DF3-492E-A403-325691FB06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3" name="Dikdörtgen 12">
            <a:extLst>
              <a:ext uri="{FF2B5EF4-FFF2-40B4-BE49-F238E27FC236}">
                <a16:creationId xmlns:a16="http://schemas.microsoft.com/office/drawing/2014/main" id="{5C2DED72-81E2-4C88-843F-847C4427D54F}"/>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14" name="Rectangle 2">
            <a:extLst>
              <a:ext uri="{FF2B5EF4-FFF2-40B4-BE49-F238E27FC236}">
                <a16:creationId xmlns:a16="http://schemas.microsoft.com/office/drawing/2014/main" id="{84C7DFC8-1DAD-4605-9CE4-3E3521B55B1F}"/>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15" name="Dikdörtgen 14">
            <a:extLst>
              <a:ext uri="{FF2B5EF4-FFF2-40B4-BE49-F238E27FC236}">
                <a16:creationId xmlns:a16="http://schemas.microsoft.com/office/drawing/2014/main" id="{1358EF69-FE84-4591-8052-78E3FD45DE1E}"/>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1" name="Resim 10">
            <a:extLst>
              <a:ext uri="{FF2B5EF4-FFF2-40B4-BE49-F238E27FC236}">
                <a16:creationId xmlns:a16="http://schemas.microsoft.com/office/drawing/2014/main" id="{70EB19A4-C48C-4797-845C-C32890239E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4410" y="750981"/>
            <a:ext cx="1606528" cy="725678"/>
          </a:xfrm>
          <a:prstGeom prst="rect">
            <a:avLst/>
          </a:prstGeom>
        </p:spPr>
      </p:pic>
    </p:spTree>
    <p:extLst>
      <p:ext uri="{BB962C8B-B14F-4D97-AF65-F5344CB8AC3E}">
        <p14:creationId xmlns:p14="http://schemas.microsoft.com/office/powerpoint/2010/main" val="6182134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119"/>
          <p:cNvSpPr>
            <a:spLocks noChangeArrowheads="1"/>
          </p:cNvSpPr>
          <p:nvPr/>
        </p:nvSpPr>
        <p:spPr bwMode="auto">
          <a:xfrm>
            <a:off x="1349971" y="4035502"/>
            <a:ext cx="184731" cy="337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tr-TR" altLang="tr-TR" sz="1594"/>
          </a:p>
        </p:txBody>
      </p:sp>
      <p:sp>
        <p:nvSpPr>
          <p:cNvPr id="2" name="Dikdörtgen 1"/>
          <p:cNvSpPr/>
          <p:nvPr/>
        </p:nvSpPr>
        <p:spPr>
          <a:xfrm>
            <a:off x="1722706" y="5057767"/>
            <a:ext cx="7288434" cy="1057790"/>
          </a:xfrm>
          <a:prstGeom prst="rect">
            <a:avLst/>
          </a:prstGeom>
        </p:spPr>
        <p:txBody>
          <a:bodyPr>
            <a:spAutoFit/>
          </a:bodyPr>
          <a:lstStyle/>
          <a:p>
            <a:pPr marL="253117" indent="-253117" algn="just">
              <a:lnSpc>
                <a:spcPct val="120000"/>
              </a:lnSpc>
              <a:spcBef>
                <a:spcPts val="354"/>
              </a:spcBef>
              <a:spcAft>
                <a:spcPts val="354"/>
              </a:spcAft>
              <a:buClr>
                <a:srgbClr val="8D89A4"/>
              </a:buClr>
              <a:buSzPct val="95000"/>
              <a:buFont typeface="Arial" panose="020B0604020202020204" pitchFamily="34" charset="0"/>
              <a:buChar char="•"/>
              <a:defRPr/>
            </a:pPr>
            <a:r>
              <a:rPr lang="tr-TR" sz="1329" b="1" dirty="0">
                <a:latin typeface="+mj-lt"/>
              </a:rPr>
              <a:t>6306 sayılı yasa çerçevesinde Şavşat Merkez’de onaylanan riskli binaya ilişkin yıkım işlemleri 26 Kasım 2013 tarihinde gerçekleştirilmiştir. Artvin ilindeki ilk uygulama olması bakımından tespit yapan lisanslı kuruluş ve Müdürlüğümüz yıkım anında orada bulunmuşlardır.  İnşaat sahibi olan  </a:t>
            </a:r>
            <a:r>
              <a:rPr lang="tr-TR" sz="1329" b="1" dirty="0" err="1">
                <a:latin typeface="+mj-lt"/>
              </a:rPr>
              <a:t>Altun</a:t>
            </a:r>
            <a:r>
              <a:rPr lang="tr-TR" sz="1329" b="1" dirty="0">
                <a:latin typeface="+mj-lt"/>
              </a:rPr>
              <a:t> Orman Ürünleri San. Tic. Ltd. Şti. Bakanlığımız desteklerinden kira yardımı desteğinden yararlandırılmıştır.</a:t>
            </a:r>
          </a:p>
        </p:txBody>
      </p:sp>
      <p:pic>
        <p:nvPicPr>
          <p:cNvPr id="14343" name="Picture 3" descr="D:\009_kentsel_donusum\riskli_yapi_alan_tespiti\mithat_altun\yikim\20131126_1543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74609" y="2125038"/>
            <a:ext cx="3293365" cy="2631035"/>
          </a:xfrm>
          <a:prstGeom prst="rect">
            <a:avLst/>
          </a:prstGeom>
          <a:noFill/>
          <a:ln w="635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4344" name="Picture 2" descr="F:\kentsel_donusum\mithat_altun\yikim\20131126_15315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789" y="2125038"/>
            <a:ext cx="3504298" cy="2628223"/>
          </a:xfrm>
          <a:prstGeom prst="rect">
            <a:avLst/>
          </a:prstGeom>
          <a:noFill/>
          <a:ln w="635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8" name="Resim 17">
            <a:extLst>
              <a:ext uri="{FF2B5EF4-FFF2-40B4-BE49-F238E27FC236}">
                <a16:creationId xmlns:a16="http://schemas.microsoft.com/office/drawing/2014/main" id="{2F5549C3-E0FE-4C8E-9B1E-3219F4D5BB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611" y="707489"/>
            <a:ext cx="816290" cy="812662"/>
          </a:xfrm>
          <a:prstGeom prst="rect">
            <a:avLst/>
          </a:prstGeom>
        </p:spPr>
      </p:pic>
      <p:sp>
        <p:nvSpPr>
          <p:cNvPr id="19" name="Dikdörtgen 18">
            <a:extLst>
              <a:ext uri="{FF2B5EF4-FFF2-40B4-BE49-F238E27FC236}">
                <a16:creationId xmlns:a16="http://schemas.microsoft.com/office/drawing/2014/main" id="{1F44E376-287C-493A-89F7-7694BD054BB4}"/>
              </a:ext>
            </a:extLst>
          </p:cNvPr>
          <p:cNvSpPr/>
          <p:nvPr/>
        </p:nvSpPr>
        <p:spPr>
          <a:xfrm>
            <a:off x="112694" y="672830"/>
            <a:ext cx="10508458" cy="88198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sp>
        <p:nvSpPr>
          <p:cNvPr id="20" name="Rectangle 2">
            <a:extLst>
              <a:ext uri="{FF2B5EF4-FFF2-40B4-BE49-F238E27FC236}">
                <a16:creationId xmlns:a16="http://schemas.microsoft.com/office/drawing/2014/main" id="{1A417B1A-8D68-4F5B-AC23-39A69F5478A9}"/>
              </a:ext>
            </a:extLst>
          </p:cNvPr>
          <p:cNvSpPr txBox="1">
            <a:spLocks noChangeArrowheads="1"/>
          </p:cNvSpPr>
          <p:nvPr/>
        </p:nvSpPr>
        <p:spPr>
          <a:xfrm>
            <a:off x="1155912" y="792415"/>
            <a:ext cx="8720345" cy="642811"/>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594" b="1" kern="0" dirty="0">
                <a:solidFill>
                  <a:schemeClr val="tx1"/>
                </a:solidFill>
                <a:latin typeface="Times New Roman" panose="02020603050405020304" pitchFamily="18" charset="0"/>
                <a:cs typeface="Times New Roman" panose="02020603050405020304" pitchFamily="18" charset="0"/>
              </a:rPr>
              <a:t>ARTVİN KENTSEL DÖNÜŞÜM MÜDÜRLÜĞÜ</a:t>
            </a:r>
          </a:p>
        </p:txBody>
      </p:sp>
      <p:sp>
        <p:nvSpPr>
          <p:cNvPr id="21" name="Dikdörtgen 20">
            <a:extLst>
              <a:ext uri="{FF2B5EF4-FFF2-40B4-BE49-F238E27FC236}">
                <a16:creationId xmlns:a16="http://schemas.microsoft.com/office/drawing/2014/main" id="{A4E963ED-E23F-4BB6-89A3-D15B5AD2D1E4}"/>
              </a:ext>
            </a:extLst>
          </p:cNvPr>
          <p:cNvSpPr/>
          <p:nvPr/>
        </p:nvSpPr>
        <p:spPr>
          <a:xfrm>
            <a:off x="138084" y="1739733"/>
            <a:ext cx="10437733" cy="4728813"/>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594"/>
          </a:p>
        </p:txBody>
      </p:sp>
      <p:pic>
        <p:nvPicPr>
          <p:cNvPr id="11" name="Resim 10">
            <a:extLst>
              <a:ext uri="{FF2B5EF4-FFF2-40B4-BE49-F238E27FC236}">
                <a16:creationId xmlns:a16="http://schemas.microsoft.com/office/drawing/2014/main" id="{17A379AD-833A-4D50-BFA7-AFFFA9997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9289" y="750981"/>
            <a:ext cx="1606528" cy="725678"/>
          </a:xfrm>
          <a:prstGeom prst="rect">
            <a:avLst/>
          </a:prstGeom>
        </p:spPr>
      </p:pic>
    </p:spTree>
    <p:extLst>
      <p:ext uri="{BB962C8B-B14F-4D97-AF65-F5344CB8AC3E}">
        <p14:creationId xmlns:p14="http://schemas.microsoft.com/office/powerpoint/2010/main" val="281643235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Rectangle 4">
            <a:extLst>
              <a:ext uri="{FF2B5EF4-FFF2-40B4-BE49-F238E27FC236}">
                <a16:creationId xmlns:a16="http://schemas.microsoft.com/office/drawing/2014/main" id="{B8F275C2-75A2-47FA-ACB4-B175330CDFB9}"/>
              </a:ext>
            </a:extLst>
          </p:cNvPr>
          <p:cNvSpPr>
            <a:spLocks noChangeArrowheads="1"/>
          </p:cNvSpPr>
          <p:nvPr/>
        </p:nvSpPr>
        <p:spPr bwMode="auto">
          <a:xfrm>
            <a:off x="3056074" y="3599656"/>
            <a:ext cx="4687613"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tr-TR" altLang="tr-TR" sz="2000" b="1" dirty="0">
                <a:latin typeface="Times New Roman" panose="02020603050405020304" pitchFamily="18" charset="0"/>
                <a:cs typeface="Times New Roman" panose="02020603050405020304" pitchFamily="18" charset="0"/>
              </a:rPr>
              <a:t>ARZ EDERİM.</a:t>
            </a:r>
          </a:p>
          <a:p>
            <a:pPr algn="ctr" eaLnBrk="1" hangingPunct="1">
              <a:spcBef>
                <a:spcPct val="0"/>
              </a:spcBef>
              <a:buFontTx/>
              <a:buNone/>
            </a:pPr>
            <a:endParaRPr lang="tr-TR" altLang="tr-TR" sz="2000" b="1" dirty="0">
              <a:latin typeface="Times New Roman" panose="02020603050405020304" pitchFamily="18" charset="0"/>
              <a:cs typeface="Times New Roman" panose="02020603050405020304" pitchFamily="18" charset="0"/>
            </a:endParaRPr>
          </a:p>
          <a:p>
            <a:pPr algn="ctr" eaLnBrk="1" hangingPunct="1">
              <a:spcBef>
                <a:spcPct val="0"/>
              </a:spcBef>
              <a:buFontTx/>
              <a:buNone/>
            </a:pPr>
            <a:r>
              <a:rPr lang="tr-TR" altLang="tr-TR" sz="1500" b="1" dirty="0">
                <a:latin typeface="Times New Roman" panose="02020603050405020304" pitchFamily="18" charset="0"/>
                <a:cs typeface="Times New Roman" panose="02020603050405020304" pitchFamily="18" charset="0"/>
              </a:rPr>
              <a:t>Katip ÇİÇEK</a:t>
            </a:r>
          </a:p>
          <a:p>
            <a:pPr algn="ctr" eaLnBrk="1" hangingPunct="1">
              <a:spcBef>
                <a:spcPct val="0"/>
              </a:spcBef>
              <a:buFontTx/>
              <a:buNone/>
            </a:pPr>
            <a:r>
              <a:rPr lang="tr-TR" altLang="tr-TR" sz="1500" b="1" dirty="0">
                <a:latin typeface="Times New Roman" panose="02020603050405020304" pitchFamily="18" charset="0"/>
                <a:cs typeface="Times New Roman" panose="02020603050405020304" pitchFamily="18" charset="0"/>
              </a:rPr>
              <a:t>Artvin Çevre, Şehircilik ve İklim Değişikliği İl Müdürü</a:t>
            </a:r>
          </a:p>
        </p:txBody>
      </p:sp>
    </p:spTree>
    <p:extLst>
      <p:ext uri="{BB962C8B-B14F-4D97-AF65-F5344CB8AC3E}">
        <p14:creationId xmlns:p14="http://schemas.microsoft.com/office/powerpoint/2010/main" val="595135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6FF91D52-B3D9-4C61-B3B7-0123285F7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636" y="163993"/>
            <a:ext cx="921521" cy="917425"/>
          </a:xfrm>
          <a:prstGeom prst="rect">
            <a:avLst/>
          </a:prstGeom>
        </p:spPr>
      </p:pic>
      <p:pic>
        <p:nvPicPr>
          <p:cNvPr id="6" name="Resim 5">
            <a:extLst>
              <a:ext uri="{FF2B5EF4-FFF2-40B4-BE49-F238E27FC236}">
                <a16:creationId xmlns:a16="http://schemas.microsoft.com/office/drawing/2014/main" id="{AAD4A7EF-CBE5-4919-9657-728688409B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86825" y="259867"/>
            <a:ext cx="1606528" cy="725678"/>
          </a:xfrm>
          <a:prstGeom prst="rect">
            <a:avLst/>
          </a:prstGeom>
        </p:spPr>
      </p:pic>
      <p:sp>
        <p:nvSpPr>
          <p:cNvPr id="7" name="Dikdörtgen 6">
            <a:extLst>
              <a:ext uri="{FF2B5EF4-FFF2-40B4-BE49-F238E27FC236}">
                <a16:creationId xmlns:a16="http://schemas.microsoft.com/office/drawing/2014/main" id="{669C8293-7AD7-4803-8E99-25D4CEE609F2}"/>
              </a:ext>
            </a:extLst>
          </p:cNvPr>
          <p:cNvSpPr/>
          <p:nvPr/>
        </p:nvSpPr>
        <p:spPr>
          <a:xfrm>
            <a:off x="127222" y="124866"/>
            <a:ext cx="10550303" cy="995680"/>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2">
            <a:extLst>
              <a:ext uri="{FF2B5EF4-FFF2-40B4-BE49-F238E27FC236}">
                <a16:creationId xmlns:a16="http://schemas.microsoft.com/office/drawing/2014/main" id="{CE0C1EFE-49A3-4EED-A421-405BE0421BE0}"/>
              </a:ext>
            </a:extLst>
          </p:cNvPr>
          <p:cNvSpPr txBox="1">
            <a:spLocks noChangeArrowheads="1"/>
          </p:cNvSpPr>
          <p:nvPr/>
        </p:nvSpPr>
        <p:spPr>
          <a:xfrm>
            <a:off x="1304926" y="259867"/>
            <a:ext cx="7397728" cy="725678"/>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T.C. ARTVİN VALİLİĞİ </a:t>
            </a:r>
          </a:p>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ÇEVRE ŞEHİRCİLİK ve İKLİM DEĞİŞİKLİĞİ İL MÜDÜRLÜĞÜ</a:t>
            </a:r>
          </a:p>
        </p:txBody>
      </p:sp>
      <p:sp>
        <p:nvSpPr>
          <p:cNvPr id="9" name="Dikdörtgen 8">
            <a:extLst>
              <a:ext uri="{FF2B5EF4-FFF2-40B4-BE49-F238E27FC236}">
                <a16:creationId xmlns:a16="http://schemas.microsoft.com/office/drawing/2014/main" id="{BE1E62C5-F887-42E6-88F6-8D3EA5253AD7}"/>
              </a:ext>
            </a:extLst>
          </p:cNvPr>
          <p:cNvSpPr/>
          <p:nvPr/>
        </p:nvSpPr>
        <p:spPr>
          <a:xfrm>
            <a:off x="125126" y="1326716"/>
            <a:ext cx="10549510" cy="5708604"/>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Rectangle 2">
            <a:extLst>
              <a:ext uri="{FF2B5EF4-FFF2-40B4-BE49-F238E27FC236}">
                <a16:creationId xmlns:a16="http://schemas.microsoft.com/office/drawing/2014/main" id="{0A5CCA16-26E0-4E73-8CD2-17B5CC899E53}"/>
              </a:ext>
            </a:extLst>
          </p:cNvPr>
          <p:cNvSpPr txBox="1">
            <a:spLocks noChangeArrowheads="1"/>
          </p:cNvSpPr>
          <p:nvPr/>
        </p:nvSpPr>
        <p:spPr>
          <a:xfrm>
            <a:off x="201636" y="1329307"/>
            <a:ext cx="10291717" cy="34968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tr-TR" altLang="tr-TR" sz="1800" b="1" kern="0" dirty="0">
                <a:solidFill>
                  <a:schemeClr val="tx1"/>
                </a:solidFill>
                <a:latin typeface="Times New Roman" panose="02020603050405020304" pitchFamily="18" charset="0"/>
                <a:cs typeface="Times New Roman" panose="02020603050405020304" pitchFamily="18" charset="0"/>
              </a:rPr>
              <a:t>AFET ve KOORDİNASYON ŞUBE MÜDÜRLÜĞÜ</a:t>
            </a:r>
          </a:p>
        </p:txBody>
      </p:sp>
      <p:pic>
        <p:nvPicPr>
          <p:cNvPr id="28" name="Resim 27">
            <a:extLst>
              <a:ext uri="{FF2B5EF4-FFF2-40B4-BE49-F238E27FC236}">
                <a16:creationId xmlns:a16="http://schemas.microsoft.com/office/drawing/2014/main" id="{6C56D1B9-257E-4F80-A4F8-A2F0982ADD0A}"/>
              </a:ext>
            </a:extLst>
          </p:cNvPr>
          <p:cNvPicPr>
            <a:picLocks noChangeAspect="1"/>
          </p:cNvPicPr>
          <p:nvPr/>
        </p:nvPicPr>
        <p:blipFill rotWithShape="1">
          <a:blip r:embed="rId4">
            <a:extLst>
              <a:ext uri="{28A0092B-C50C-407E-A947-70E740481C1C}">
                <a14:useLocalDpi xmlns:a14="http://schemas.microsoft.com/office/drawing/2010/main" val="0"/>
              </a:ext>
            </a:extLst>
          </a:blip>
          <a:srcRect t="12820" b="13402"/>
          <a:stretch/>
        </p:blipFill>
        <p:spPr>
          <a:xfrm>
            <a:off x="3038765" y="5363056"/>
            <a:ext cx="2042649" cy="1263101"/>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29" name="Resim 28">
            <a:extLst>
              <a:ext uri="{FF2B5EF4-FFF2-40B4-BE49-F238E27FC236}">
                <a16:creationId xmlns:a16="http://schemas.microsoft.com/office/drawing/2014/main" id="{4AEE64C1-49AE-44B1-935C-6525912D0D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4335" y="3282035"/>
            <a:ext cx="2042649" cy="1361766"/>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0" name="Resim 29">
            <a:extLst>
              <a:ext uri="{FF2B5EF4-FFF2-40B4-BE49-F238E27FC236}">
                <a16:creationId xmlns:a16="http://schemas.microsoft.com/office/drawing/2014/main" id="{9F15E8AA-8672-473A-93AA-6B47C9F3B7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5204" y="3282035"/>
            <a:ext cx="2064035" cy="1349607"/>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1" name="Resim 30">
            <a:extLst>
              <a:ext uri="{FF2B5EF4-FFF2-40B4-BE49-F238E27FC236}">
                <a16:creationId xmlns:a16="http://schemas.microsoft.com/office/drawing/2014/main" id="{3BE310A3-3DC9-464E-9F95-2EA3D8435DD2}"/>
              </a:ext>
            </a:extLst>
          </p:cNvPr>
          <p:cNvPicPr>
            <a:picLocks noChangeAspect="1"/>
          </p:cNvPicPr>
          <p:nvPr/>
        </p:nvPicPr>
        <p:blipFill rotWithShape="1">
          <a:blip r:embed="rId7">
            <a:extLst>
              <a:ext uri="{28A0092B-C50C-407E-A947-70E740481C1C}">
                <a14:useLocalDpi xmlns:a14="http://schemas.microsoft.com/office/drawing/2010/main" val="0"/>
              </a:ext>
            </a:extLst>
          </a:blip>
          <a:srcRect r="21519" b="14804"/>
          <a:stretch/>
        </p:blipFill>
        <p:spPr>
          <a:xfrm>
            <a:off x="225204" y="5360325"/>
            <a:ext cx="2075820" cy="1276253"/>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32" name="Dikdörtgen: Köşeleri Yuvarlatılmış 31">
            <a:extLst>
              <a:ext uri="{FF2B5EF4-FFF2-40B4-BE49-F238E27FC236}">
                <a16:creationId xmlns:a16="http://schemas.microsoft.com/office/drawing/2014/main" id="{48BBCCE5-F7BC-4ADF-9161-096BB3CC9AE0}"/>
              </a:ext>
            </a:extLst>
          </p:cNvPr>
          <p:cNvSpPr/>
          <p:nvPr/>
        </p:nvSpPr>
        <p:spPr>
          <a:xfrm>
            <a:off x="225204" y="2643000"/>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2643</a:t>
            </a:r>
            <a:r>
              <a:rPr lang="tr-TR" dirty="0">
                <a:latin typeface="Times New Roman" panose="02020603050405020304" pitchFamily="18" charset="0"/>
                <a:cs typeface="Times New Roman" panose="02020603050405020304" pitchFamily="18" charset="0"/>
              </a:rPr>
              <a:t> </a:t>
            </a:r>
            <a:r>
              <a:rPr lang="tr-TR" dirty="0">
                <a:solidFill>
                  <a:schemeClr val="tx1"/>
                </a:solidFill>
                <a:latin typeface="Times New Roman" panose="02020603050405020304" pitchFamily="18" charset="0"/>
                <a:cs typeface="Times New Roman" panose="02020603050405020304" pitchFamily="18" charset="0"/>
              </a:rPr>
              <a:t>KONUT</a:t>
            </a:r>
          </a:p>
        </p:txBody>
      </p:sp>
      <p:sp>
        <p:nvSpPr>
          <p:cNvPr id="33" name="Dikdörtgen: Köşeleri Yuvarlatılmış 32">
            <a:extLst>
              <a:ext uri="{FF2B5EF4-FFF2-40B4-BE49-F238E27FC236}">
                <a16:creationId xmlns:a16="http://schemas.microsoft.com/office/drawing/2014/main" id="{5B1C67B8-10D5-46E4-BC3E-36CDA0A5E021}"/>
              </a:ext>
            </a:extLst>
          </p:cNvPr>
          <p:cNvSpPr/>
          <p:nvPr/>
        </p:nvSpPr>
        <p:spPr>
          <a:xfrm>
            <a:off x="213420" y="4750469"/>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35 KSS DÜKKANI</a:t>
            </a:r>
          </a:p>
        </p:txBody>
      </p:sp>
      <p:sp>
        <p:nvSpPr>
          <p:cNvPr id="34" name="Dikdörtgen: Köşeleri Yuvarlatılmış 33">
            <a:extLst>
              <a:ext uri="{FF2B5EF4-FFF2-40B4-BE49-F238E27FC236}">
                <a16:creationId xmlns:a16="http://schemas.microsoft.com/office/drawing/2014/main" id="{9FC89437-1B2C-4F60-8386-D1345E7C02F1}"/>
              </a:ext>
            </a:extLst>
          </p:cNvPr>
          <p:cNvSpPr/>
          <p:nvPr/>
        </p:nvSpPr>
        <p:spPr>
          <a:xfrm>
            <a:off x="2988842" y="4750469"/>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dirty="0">
                <a:solidFill>
                  <a:schemeClr val="tx1"/>
                </a:solidFill>
                <a:latin typeface="Times New Roman" panose="02020603050405020304" pitchFamily="18" charset="0"/>
                <a:cs typeface="Times New Roman" panose="02020603050405020304" pitchFamily="18" charset="0"/>
              </a:rPr>
              <a:t>20 KONUT ARSASI</a:t>
            </a:r>
          </a:p>
          <a:p>
            <a:pPr algn="ctr"/>
            <a:r>
              <a:rPr lang="tr-TR" sz="1600" dirty="0">
                <a:solidFill>
                  <a:schemeClr val="tx1"/>
                </a:solidFill>
                <a:latin typeface="Times New Roman" panose="02020603050405020304" pitchFamily="18" charset="0"/>
                <a:cs typeface="Times New Roman" panose="02020603050405020304" pitchFamily="18" charset="0"/>
              </a:rPr>
              <a:t>12 İŞ YERİ </a:t>
            </a:r>
            <a:r>
              <a:rPr lang="tr-TR" dirty="0">
                <a:solidFill>
                  <a:schemeClr val="tx1"/>
                </a:solidFill>
                <a:latin typeface="Times New Roman" panose="02020603050405020304" pitchFamily="18" charset="0"/>
                <a:cs typeface="Times New Roman" panose="02020603050405020304" pitchFamily="18" charset="0"/>
              </a:rPr>
              <a:t>ARSASI</a:t>
            </a:r>
          </a:p>
        </p:txBody>
      </p:sp>
      <p:sp>
        <p:nvSpPr>
          <p:cNvPr id="35" name="Dikdörtgen: Köşeleri Yuvarlatılmış 34">
            <a:extLst>
              <a:ext uri="{FF2B5EF4-FFF2-40B4-BE49-F238E27FC236}">
                <a16:creationId xmlns:a16="http://schemas.microsoft.com/office/drawing/2014/main" id="{9C34F5C9-333B-480E-9E14-FF53F5213B96}"/>
              </a:ext>
            </a:extLst>
          </p:cNvPr>
          <p:cNvSpPr/>
          <p:nvPr/>
        </p:nvSpPr>
        <p:spPr>
          <a:xfrm>
            <a:off x="2997749" y="2657554"/>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266</a:t>
            </a:r>
            <a:r>
              <a:rPr lang="tr-TR" dirty="0">
                <a:latin typeface="Times New Roman" panose="02020603050405020304" pitchFamily="18" charset="0"/>
                <a:cs typeface="Times New Roman" panose="02020603050405020304" pitchFamily="18" charset="0"/>
              </a:rPr>
              <a:t> </a:t>
            </a:r>
            <a:r>
              <a:rPr lang="tr-TR" dirty="0">
                <a:solidFill>
                  <a:schemeClr val="tx1"/>
                </a:solidFill>
                <a:latin typeface="Times New Roman" panose="02020603050405020304" pitchFamily="18" charset="0"/>
                <a:cs typeface="Times New Roman" panose="02020603050405020304" pitchFamily="18" charset="0"/>
              </a:rPr>
              <a:t>İŞ YERİ</a:t>
            </a:r>
          </a:p>
        </p:txBody>
      </p:sp>
      <p:sp>
        <p:nvSpPr>
          <p:cNvPr id="36" name="Dikdörtgen: Köşeleri Yuvarlatılmış 35">
            <a:extLst>
              <a:ext uri="{FF2B5EF4-FFF2-40B4-BE49-F238E27FC236}">
                <a16:creationId xmlns:a16="http://schemas.microsoft.com/office/drawing/2014/main" id="{3FFAD1A5-29BC-4C3D-B197-14EBEF93CB25}"/>
              </a:ext>
            </a:extLst>
          </p:cNvPr>
          <p:cNvSpPr/>
          <p:nvPr/>
        </p:nvSpPr>
        <p:spPr>
          <a:xfrm>
            <a:off x="201636" y="2025506"/>
            <a:ext cx="4855348"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ŞEHİRSEL İSKAN</a:t>
            </a:r>
          </a:p>
        </p:txBody>
      </p:sp>
      <p:pic>
        <p:nvPicPr>
          <p:cNvPr id="37" name="Resim 36">
            <a:extLst>
              <a:ext uri="{FF2B5EF4-FFF2-40B4-BE49-F238E27FC236}">
                <a16:creationId xmlns:a16="http://schemas.microsoft.com/office/drawing/2014/main" id="{19D46FC4-548C-4FF1-B6C2-01467D139D68}"/>
              </a:ext>
            </a:extLst>
          </p:cNvPr>
          <p:cNvPicPr>
            <a:picLocks noChangeAspect="1"/>
          </p:cNvPicPr>
          <p:nvPr/>
        </p:nvPicPr>
        <p:blipFill rotWithShape="1">
          <a:blip r:embed="rId8">
            <a:extLst>
              <a:ext uri="{28A0092B-C50C-407E-A947-70E740481C1C}">
                <a14:useLocalDpi xmlns:a14="http://schemas.microsoft.com/office/drawing/2010/main" val="0"/>
              </a:ext>
            </a:extLst>
          </a:blip>
          <a:srcRect l="18391" t="34045" r="41595" b="22405"/>
          <a:stretch/>
        </p:blipFill>
        <p:spPr>
          <a:xfrm>
            <a:off x="8396857" y="3321788"/>
            <a:ext cx="2065482" cy="1361766"/>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8" name="Resim 37">
            <a:extLst>
              <a:ext uri="{FF2B5EF4-FFF2-40B4-BE49-F238E27FC236}">
                <a16:creationId xmlns:a16="http://schemas.microsoft.com/office/drawing/2014/main" id="{1190EED0-A6CD-41C0-851E-4E128BF26DFF}"/>
              </a:ext>
            </a:extLst>
          </p:cNvPr>
          <p:cNvPicPr>
            <a:picLocks noChangeAspect="1"/>
          </p:cNvPicPr>
          <p:nvPr/>
        </p:nvPicPr>
        <p:blipFill rotWithShape="1">
          <a:blip r:embed="rId9">
            <a:extLst>
              <a:ext uri="{28A0092B-C50C-407E-A947-70E740481C1C}">
                <a14:useLocalDpi xmlns:a14="http://schemas.microsoft.com/office/drawing/2010/main" val="0"/>
              </a:ext>
            </a:extLst>
          </a:blip>
          <a:srcRect r="4939"/>
          <a:stretch/>
        </p:blipFill>
        <p:spPr>
          <a:xfrm>
            <a:off x="8396857" y="5447625"/>
            <a:ext cx="2032312" cy="1270200"/>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39" name="Resim 38">
            <a:extLst>
              <a:ext uri="{FF2B5EF4-FFF2-40B4-BE49-F238E27FC236}">
                <a16:creationId xmlns:a16="http://schemas.microsoft.com/office/drawing/2014/main" id="{8DEEEB67-A5E4-4931-8DD5-B37ABD7F9F3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81170" y="5437753"/>
            <a:ext cx="2075819" cy="1259633"/>
          </a:xfrm>
          <a:prstGeom prst="rect">
            <a:avLst/>
          </a:prstGeom>
        </p:spPr>
        <p:style>
          <a:lnRef idx="2">
            <a:schemeClr val="dk1">
              <a:shade val="50000"/>
            </a:schemeClr>
          </a:lnRef>
          <a:fillRef idx="1">
            <a:schemeClr val="dk1"/>
          </a:fillRef>
          <a:effectRef idx="0">
            <a:schemeClr val="dk1"/>
          </a:effectRef>
          <a:fontRef idx="minor">
            <a:schemeClr val="lt1"/>
          </a:fontRef>
        </p:style>
      </p:pic>
      <p:sp>
        <p:nvSpPr>
          <p:cNvPr id="40" name="Dikdörtgen: Köşeleri Yuvarlatılmış 39">
            <a:extLst>
              <a:ext uri="{FF2B5EF4-FFF2-40B4-BE49-F238E27FC236}">
                <a16:creationId xmlns:a16="http://schemas.microsoft.com/office/drawing/2014/main" id="{4B83AD5E-0041-4F95-88C9-FFBE8D393702}"/>
              </a:ext>
            </a:extLst>
          </p:cNvPr>
          <p:cNvSpPr/>
          <p:nvPr/>
        </p:nvSpPr>
        <p:spPr>
          <a:xfrm>
            <a:off x="6124431" y="2695358"/>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490 KÖY EVİ</a:t>
            </a:r>
          </a:p>
        </p:txBody>
      </p:sp>
      <p:sp>
        <p:nvSpPr>
          <p:cNvPr id="41" name="Dikdörtgen: Köşeleri Yuvarlatılmış 40">
            <a:extLst>
              <a:ext uri="{FF2B5EF4-FFF2-40B4-BE49-F238E27FC236}">
                <a16:creationId xmlns:a16="http://schemas.microsoft.com/office/drawing/2014/main" id="{E3DA502C-7721-4680-B125-F41D1569C3C1}"/>
              </a:ext>
            </a:extLst>
          </p:cNvPr>
          <p:cNvSpPr/>
          <p:nvPr/>
        </p:nvSpPr>
        <p:spPr>
          <a:xfrm>
            <a:off x="6169385" y="4811842"/>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TARIM ARAZİLERİ</a:t>
            </a:r>
          </a:p>
        </p:txBody>
      </p:sp>
      <p:sp>
        <p:nvSpPr>
          <p:cNvPr id="42" name="Dikdörtgen: Köşeleri Yuvarlatılmış 41">
            <a:extLst>
              <a:ext uri="{FF2B5EF4-FFF2-40B4-BE49-F238E27FC236}">
                <a16:creationId xmlns:a16="http://schemas.microsoft.com/office/drawing/2014/main" id="{F13918CF-7502-471C-9AC4-FBD0655E21E1}"/>
              </a:ext>
            </a:extLst>
          </p:cNvPr>
          <p:cNvSpPr/>
          <p:nvPr/>
        </p:nvSpPr>
        <p:spPr>
          <a:xfrm>
            <a:off x="8396857" y="4808094"/>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İŞLETME BİNALARI</a:t>
            </a:r>
          </a:p>
        </p:txBody>
      </p:sp>
      <p:sp>
        <p:nvSpPr>
          <p:cNvPr id="43" name="Dikdörtgen: Köşeleri Yuvarlatılmış 42">
            <a:extLst>
              <a:ext uri="{FF2B5EF4-FFF2-40B4-BE49-F238E27FC236}">
                <a16:creationId xmlns:a16="http://schemas.microsoft.com/office/drawing/2014/main" id="{405ED094-B0D9-4226-A07D-2412433F8FBA}"/>
              </a:ext>
            </a:extLst>
          </p:cNvPr>
          <p:cNvSpPr/>
          <p:nvPr/>
        </p:nvSpPr>
        <p:spPr>
          <a:xfrm>
            <a:off x="8386520" y="2695358"/>
            <a:ext cx="207581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6 İŞ YERİ</a:t>
            </a:r>
          </a:p>
        </p:txBody>
      </p:sp>
      <p:sp>
        <p:nvSpPr>
          <p:cNvPr id="45" name="Dikdörtgen: Köşeleri Yuvarlatılmış 44">
            <a:extLst>
              <a:ext uri="{FF2B5EF4-FFF2-40B4-BE49-F238E27FC236}">
                <a16:creationId xmlns:a16="http://schemas.microsoft.com/office/drawing/2014/main" id="{1CE0C172-6920-4135-B463-A1CD32642A57}"/>
              </a:ext>
            </a:extLst>
          </p:cNvPr>
          <p:cNvSpPr/>
          <p:nvPr/>
        </p:nvSpPr>
        <p:spPr>
          <a:xfrm>
            <a:off x="6086354" y="2025506"/>
            <a:ext cx="4406999" cy="56416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latin typeface="Times New Roman" panose="02020603050405020304" pitchFamily="18" charset="0"/>
                <a:cs typeface="Times New Roman" panose="02020603050405020304" pitchFamily="18" charset="0"/>
              </a:rPr>
              <a:t>TARIMSAL İSKAN</a:t>
            </a:r>
          </a:p>
        </p:txBody>
      </p:sp>
      <p:pic>
        <p:nvPicPr>
          <p:cNvPr id="46" name="Resim 45">
            <a:extLst>
              <a:ext uri="{FF2B5EF4-FFF2-40B4-BE49-F238E27FC236}">
                <a16:creationId xmlns:a16="http://schemas.microsoft.com/office/drawing/2014/main" id="{CA4B8A22-7FAF-4305-A31C-AD0342DCF7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57601" y="3306048"/>
            <a:ext cx="2042649" cy="1377506"/>
          </a:xfrm>
          <a:prstGeom prst="rect">
            <a:avLst/>
          </a:prstGeom>
        </p:spPr>
        <p:style>
          <a:lnRef idx="2">
            <a:schemeClr val="dk1">
              <a:shade val="50000"/>
            </a:schemeClr>
          </a:lnRef>
          <a:fillRef idx="1">
            <a:schemeClr val="dk1"/>
          </a:fillRef>
          <a:effectRef idx="0">
            <a:schemeClr val="dk1"/>
          </a:effectRef>
          <a:fontRef idx="minor">
            <a:schemeClr val="lt1"/>
          </a:fontRef>
        </p:style>
      </p:pic>
    </p:spTree>
    <p:extLst>
      <p:ext uri="{BB962C8B-B14F-4D97-AF65-F5344CB8AC3E}">
        <p14:creationId xmlns:p14="http://schemas.microsoft.com/office/powerpoint/2010/main" val="3266508011"/>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3910</TotalTime>
  <Words>9408</Words>
  <Application>Microsoft Office PowerPoint</Application>
  <PresentationFormat>Özel</PresentationFormat>
  <Paragraphs>2038</Paragraphs>
  <Slides>85</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85</vt:i4>
      </vt:variant>
    </vt:vector>
  </HeadingPairs>
  <TitlesOfParts>
    <vt:vector size="91" baseType="lpstr">
      <vt:lpstr>Arial</vt:lpstr>
      <vt:lpstr>Calibri</vt:lpstr>
      <vt:lpstr>Calibri Light</vt:lpstr>
      <vt:lpstr>Times New Roman</vt:lpstr>
      <vt:lpstr>Wingdings</vt:lpstr>
      <vt:lpstr>Office Teması</vt:lpstr>
      <vt:lpstr>PowerPoint Sunusu</vt:lpstr>
      <vt:lpstr>PowerPoint Sunusu</vt:lpstr>
      <vt:lpstr>T.C. ARTVİN VALİLİĞİ  ÇEVRE ŞEHİRCİLİK ve İKLİM DEĞİŞİKLİĞİ İL MÜDÜRLÜĞÜ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Mücahit Emre Seslikaya</dc:creator>
  <cp:lastModifiedBy>Ender Öz</cp:lastModifiedBy>
  <cp:revision>162</cp:revision>
  <cp:lastPrinted>2024-10-30T09:07:50Z</cp:lastPrinted>
  <dcterms:modified xsi:type="dcterms:W3CDTF">2026-01-30T10:23:15Z</dcterms:modified>
</cp:coreProperties>
</file>