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6" r:id="rId2"/>
    <p:sldId id="335" r:id="rId3"/>
    <p:sldId id="324" r:id="rId4"/>
    <p:sldId id="336" r:id="rId5"/>
    <p:sldId id="331" r:id="rId6"/>
    <p:sldId id="299" r:id="rId7"/>
    <p:sldId id="289" r:id="rId8"/>
    <p:sldId id="329" r:id="rId9"/>
    <p:sldId id="333" r:id="rId10"/>
    <p:sldId id="301" r:id="rId11"/>
    <p:sldId id="302" r:id="rId12"/>
    <p:sldId id="292" r:id="rId13"/>
    <p:sldId id="303" r:id="rId14"/>
    <p:sldId id="304" r:id="rId15"/>
    <p:sldId id="322" r:id="rId16"/>
    <p:sldId id="305" r:id="rId17"/>
    <p:sldId id="306" r:id="rId18"/>
    <p:sldId id="307" r:id="rId19"/>
    <p:sldId id="308" r:id="rId20"/>
    <p:sldId id="310" r:id="rId21"/>
    <p:sldId id="316" r:id="rId22"/>
    <p:sldId id="323" r:id="rId23"/>
    <p:sldId id="314" r:id="rId24"/>
    <p:sldId id="321" r:id="rId25"/>
    <p:sldId id="330" r:id="rId26"/>
    <p:sldId id="348" r:id="rId27"/>
    <p:sldId id="358" r:id="rId28"/>
    <p:sldId id="353" r:id="rId29"/>
    <p:sldId id="357" r:id="rId30"/>
    <p:sldId id="352" r:id="rId31"/>
    <p:sldId id="339" r:id="rId32"/>
    <p:sldId id="337" r:id="rId33"/>
    <p:sldId id="338" r:id="rId34"/>
    <p:sldId id="317" r:id="rId35"/>
    <p:sldId id="318" r:id="rId36"/>
    <p:sldId id="349" r:id="rId37"/>
    <p:sldId id="340" r:id="rId38"/>
    <p:sldId id="320" r:id="rId39"/>
    <p:sldId id="319" r:id="rId40"/>
    <p:sldId id="334" r:id="rId41"/>
    <p:sldId id="359" r:id="rId42"/>
    <p:sldId id="362" r:id="rId43"/>
    <p:sldId id="361" r:id="rId44"/>
    <p:sldId id="297" r:id="rId45"/>
    <p:sldId id="286" r:id="rId46"/>
    <p:sldId id="258" r:id="rId4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ullanıcısı" initials="WK" lastIdx="0" clrIdx="0">
    <p:extLst>
      <p:ext uri="{19B8F6BF-5375-455C-9EA6-DF929625EA0E}">
        <p15:presenceInfo xmlns:p15="http://schemas.microsoft.com/office/powerpoint/2012/main" userId="Windows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00"/>
    <a:srgbClr val="F58700"/>
    <a:srgbClr val="80B8EB"/>
    <a:srgbClr val="B9D6D0"/>
    <a:srgbClr val="E6B70A"/>
    <a:srgbClr val="00AA87"/>
    <a:srgbClr val="7AAF04"/>
    <a:srgbClr val="F7F902"/>
    <a:srgbClr val="94C6BB"/>
    <a:srgbClr val="00B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6404" autoAdjust="0"/>
  </p:normalViewPr>
  <p:slideViewPr>
    <p:cSldViewPr snapToGrid="0">
      <p:cViewPr varScale="1">
        <p:scale>
          <a:sx n="108" d="100"/>
          <a:sy n="108" d="100"/>
        </p:scale>
        <p:origin x="81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39EF5-4BBB-4832-A83B-5CBF8609B162}" type="datetimeFigureOut">
              <a:rPr lang="tr-TR" smtClean="0"/>
              <a:t>28.11.2025</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B19005-B8C0-4ED2-ABD0-5E40B63B8F68}" type="slidenum">
              <a:rPr lang="tr-TR" smtClean="0"/>
              <a:t>‹#›</a:t>
            </a:fld>
            <a:endParaRPr lang="tr-TR" dirty="0"/>
          </a:p>
        </p:txBody>
      </p:sp>
    </p:spTree>
    <p:extLst>
      <p:ext uri="{BB962C8B-B14F-4D97-AF65-F5344CB8AC3E}">
        <p14:creationId xmlns:p14="http://schemas.microsoft.com/office/powerpoint/2010/main" val="1986970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t>2</a:t>
            </a:fld>
            <a:endParaRPr lang="tr-TR" dirty="0"/>
          </a:p>
        </p:txBody>
      </p:sp>
    </p:spTree>
    <p:extLst>
      <p:ext uri="{BB962C8B-B14F-4D97-AF65-F5344CB8AC3E}">
        <p14:creationId xmlns:p14="http://schemas.microsoft.com/office/powerpoint/2010/main" val="322569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t>12</a:t>
            </a:fld>
            <a:endParaRPr lang="tr-TR" dirty="0"/>
          </a:p>
        </p:txBody>
      </p:sp>
    </p:spTree>
    <p:extLst>
      <p:ext uri="{BB962C8B-B14F-4D97-AF65-F5344CB8AC3E}">
        <p14:creationId xmlns:p14="http://schemas.microsoft.com/office/powerpoint/2010/main" val="795861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t>13</a:t>
            </a:fld>
            <a:endParaRPr lang="tr-TR" dirty="0"/>
          </a:p>
        </p:txBody>
      </p:sp>
    </p:spTree>
    <p:extLst>
      <p:ext uri="{BB962C8B-B14F-4D97-AF65-F5344CB8AC3E}">
        <p14:creationId xmlns:p14="http://schemas.microsoft.com/office/powerpoint/2010/main" val="2405626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t>14</a:t>
            </a:fld>
            <a:endParaRPr lang="tr-TR" dirty="0"/>
          </a:p>
        </p:txBody>
      </p:sp>
    </p:spTree>
    <p:extLst>
      <p:ext uri="{BB962C8B-B14F-4D97-AF65-F5344CB8AC3E}">
        <p14:creationId xmlns:p14="http://schemas.microsoft.com/office/powerpoint/2010/main" val="1410384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t>15</a:t>
            </a:fld>
            <a:endParaRPr lang="tr-TR" dirty="0"/>
          </a:p>
        </p:txBody>
      </p:sp>
    </p:spTree>
    <p:extLst>
      <p:ext uri="{BB962C8B-B14F-4D97-AF65-F5344CB8AC3E}">
        <p14:creationId xmlns:p14="http://schemas.microsoft.com/office/powerpoint/2010/main" val="3922642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t>16</a:t>
            </a:fld>
            <a:endParaRPr lang="tr-TR" dirty="0"/>
          </a:p>
        </p:txBody>
      </p:sp>
    </p:spTree>
    <p:extLst>
      <p:ext uri="{BB962C8B-B14F-4D97-AF65-F5344CB8AC3E}">
        <p14:creationId xmlns:p14="http://schemas.microsoft.com/office/powerpoint/2010/main" val="1945831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t>17</a:t>
            </a:fld>
            <a:endParaRPr lang="tr-TR" dirty="0"/>
          </a:p>
        </p:txBody>
      </p:sp>
    </p:spTree>
    <p:extLst>
      <p:ext uri="{BB962C8B-B14F-4D97-AF65-F5344CB8AC3E}">
        <p14:creationId xmlns:p14="http://schemas.microsoft.com/office/powerpoint/2010/main" val="967759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19005-B8C0-4ED2-ABD0-5E40B63B8F6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2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19005-B8C0-4ED2-ABD0-5E40B63B8F6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498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19005-B8C0-4ED2-ABD0-5E40B63B8F6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63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19005-B8C0-4ED2-ABD0-5E40B63B8F6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92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t>3</a:t>
            </a:fld>
            <a:endParaRPr lang="tr-TR" dirty="0"/>
          </a:p>
        </p:txBody>
      </p:sp>
    </p:spTree>
    <p:extLst>
      <p:ext uri="{BB962C8B-B14F-4D97-AF65-F5344CB8AC3E}">
        <p14:creationId xmlns:p14="http://schemas.microsoft.com/office/powerpoint/2010/main" val="2417065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19005-B8C0-4ED2-ABD0-5E40B63B8F6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599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19005-B8C0-4ED2-ABD0-5E40B63B8F6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2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19005-B8C0-4ED2-ABD0-5E40B63B8F6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432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t>25</a:t>
            </a:fld>
            <a:endParaRPr lang="tr-TR" dirty="0"/>
          </a:p>
        </p:txBody>
      </p:sp>
    </p:spTree>
    <p:extLst>
      <p:ext uri="{BB962C8B-B14F-4D97-AF65-F5344CB8AC3E}">
        <p14:creationId xmlns:p14="http://schemas.microsoft.com/office/powerpoint/2010/main" val="282212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19005-B8C0-4ED2-ABD0-5E40B63B8F6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456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19005-B8C0-4ED2-ABD0-5E40B63B8F6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076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19005-B8C0-4ED2-ABD0-5E40B63B8F6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143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19005-B8C0-4ED2-ABD0-5E40B63B8F6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9669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19005-B8C0-4ED2-ABD0-5E40B63B8F6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196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solidFill>
                  <a:prstClr val="black"/>
                </a:solidFill>
              </a:rPr>
              <a:pPr/>
              <a:t>32</a:t>
            </a:fld>
            <a:endParaRPr lang="tr-TR" dirty="0">
              <a:solidFill>
                <a:prstClr val="black"/>
              </a:solidFill>
            </a:endParaRPr>
          </a:p>
        </p:txBody>
      </p:sp>
    </p:spTree>
    <p:extLst>
      <p:ext uri="{BB962C8B-B14F-4D97-AF65-F5344CB8AC3E}">
        <p14:creationId xmlns:p14="http://schemas.microsoft.com/office/powerpoint/2010/main" val="3634199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t>4</a:t>
            </a:fld>
            <a:endParaRPr lang="tr-TR" dirty="0"/>
          </a:p>
        </p:txBody>
      </p:sp>
    </p:spTree>
    <p:extLst>
      <p:ext uri="{BB962C8B-B14F-4D97-AF65-F5344CB8AC3E}">
        <p14:creationId xmlns:p14="http://schemas.microsoft.com/office/powerpoint/2010/main" val="4199243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solidFill>
                  <a:prstClr val="black"/>
                </a:solidFill>
              </a:rPr>
              <a:pPr/>
              <a:t>33</a:t>
            </a:fld>
            <a:endParaRPr lang="tr-TR" dirty="0">
              <a:solidFill>
                <a:prstClr val="black"/>
              </a:solidFill>
            </a:endParaRPr>
          </a:p>
        </p:txBody>
      </p:sp>
    </p:spTree>
    <p:extLst>
      <p:ext uri="{BB962C8B-B14F-4D97-AF65-F5344CB8AC3E}">
        <p14:creationId xmlns:p14="http://schemas.microsoft.com/office/powerpoint/2010/main" val="3605739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solidFill>
                  <a:prstClr val="black"/>
                </a:solidFill>
              </a:rPr>
              <a:pPr/>
              <a:t>34</a:t>
            </a:fld>
            <a:endParaRPr lang="tr-TR" dirty="0">
              <a:solidFill>
                <a:prstClr val="black"/>
              </a:solidFill>
            </a:endParaRPr>
          </a:p>
        </p:txBody>
      </p:sp>
    </p:spTree>
    <p:extLst>
      <p:ext uri="{BB962C8B-B14F-4D97-AF65-F5344CB8AC3E}">
        <p14:creationId xmlns:p14="http://schemas.microsoft.com/office/powerpoint/2010/main" val="1261729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solidFill>
                  <a:prstClr val="black"/>
                </a:solidFill>
              </a:rPr>
              <a:pPr/>
              <a:t>35</a:t>
            </a:fld>
            <a:endParaRPr lang="tr-TR" dirty="0">
              <a:solidFill>
                <a:prstClr val="black"/>
              </a:solidFill>
            </a:endParaRPr>
          </a:p>
        </p:txBody>
      </p:sp>
    </p:spTree>
    <p:extLst>
      <p:ext uri="{BB962C8B-B14F-4D97-AF65-F5344CB8AC3E}">
        <p14:creationId xmlns:p14="http://schemas.microsoft.com/office/powerpoint/2010/main" val="1410318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solidFill>
                  <a:prstClr val="black"/>
                </a:solidFill>
              </a:rPr>
              <a:pPr/>
              <a:t>36</a:t>
            </a:fld>
            <a:endParaRPr lang="tr-TR" dirty="0">
              <a:solidFill>
                <a:prstClr val="black"/>
              </a:solidFill>
            </a:endParaRPr>
          </a:p>
        </p:txBody>
      </p:sp>
    </p:spTree>
    <p:extLst>
      <p:ext uri="{BB962C8B-B14F-4D97-AF65-F5344CB8AC3E}">
        <p14:creationId xmlns:p14="http://schemas.microsoft.com/office/powerpoint/2010/main" val="2616563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solidFill>
                  <a:prstClr val="black"/>
                </a:solidFill>
              </a:rPr>
              <a:pPr/>
              <a:t>37</a:t>
            </a:fld>
            <a:endParaRPr lang="tr-TR" dirty="0">
              <a:solidFill>
                <a:prstClr val="black"/>
              </a:solidFill>
            </a:endParaRPr>
          </a:p>
        </p:txBody>
      </p:sp>
    </p:spTree>
    <p:extLst>
      <p:ext uri="{BB962C8B-B14F-4D97-AF65-F5344CB8AC3E}">
        <p14:creationId xmlns:p14="http://schemas.microsoft.com/office/powerpoint/2010/main" val="1003285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solidFill>
                  <a:prstClr val="black"/>
                </a:solidFill>
              </a:rPr>
              <a:pPr/>
              <a:t>38</a:t>
            </a:fld>
            <a:endParaRPr lang="tr-TR" dirty="0">
              <a:solidFill>
                <a:prstClr val="black"/>
              </a:solidFill>
            </a:endParaRPr>
          </a:p>
        </p:txBody>
      </p:sp>
    </p:spTree>
    <p:extLst>
      <p:ext uri="{BB962C8B-B14F-4D97-AF65-F5344CB8AC3E}">
        <p14:creationId xmlns:p14="http://schemas.microsoft.com/office/powerpoint/2010/main" val="3373415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solidFill>
                  <a:prstClr val="black"/>
                </a:solidFill>
              </a:rPr>
              <a:pPr/>
              <a:t>39</a:t>
            </a:fld>
            <a:endParaRPr lang="tr-TR" dirty="0">
              <a:solidFill>
                <a:prstClr val="black"/>
              </a:solidFill>
            </a:endParaRPr>
          </a:p>
        </p:txBody>
      </p:sp>
    </p:spTree>
    <p:extLst>
      <p:ext uri="{BB962C8B-B14F-4D97-AF65-F5344CB8AC3E}">
        <p14:creationId xmlns:p14="http://schemas.microsoft.com/office/powerpoint/2010/main" val="3247021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solidFill>
                  <a:prstClr val="black"/>
                </a:solidFill>
              </a:rPr>
              <a:pPr/>
              <a:t>40</a:t>
            </a:fld>
            <a:endParaRPr lang="tr-TR" dirty="0">
              <a:solidFill>
                <a:prstClr val="black"/>
              </a:solidFill>
            </a:endParaRPr>
          </a:p>
        </p:txBody>
      </p:sp>
    </p:spTree>
    <p:extLst>
      <p:ext uri="{BB962C8B-B14F-4D97-AF65-F5344CB8AC3E}">
        <p14:creationId xmlns:p14="http://schemas.microsoft.com/office/powerpoint/2010/main" val="24399986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solidFill>
                  <a:prstClr val="black"/>
                </a:solidFill>
              </a:rPr>
              <a:pPr/>
              <a:t>41</a:t>
            </a:fld>
            <a:endParaRPr lang="tr-TR" dirty="0">
              <a:solidFill>
                <a:prstClr val="black"/>
              </a:solidFill>
            </a:endParaRPr>
          </a:p>
        </p:txBody>
      </p:sp>
    </p:spTree>
    <p:extLst>
      <p:ext uri="{BB962C8B-B14F-4D97-AF65-F5344CB8AC3E}">
        <p14:creationId xmlns:p14="http://schemas.microsoft.com/office/powerpoint/2010/main" val="3143648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19005-B8C0-4ED2-ABD0-5E40B63B8F6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705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t>5</a:t>
            </a:fld>
            <a:endParaRPr lang="tr-TR" dirty="0"/>
          </a:p>
        </p:txBody>
      </p:sp>
    </p:spTree>
    <p:extLst>
      <p:ext uri="{BB962C8B-B14F-4D97-AF65-F5344CB8AC3E}">
        <p14:creationId xmlns:p14="http://schemas.microsoft.com/office/powerpoint/2010/main" val="28108449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solidFill>
                  <a:prstClr val="black"/>
                </a:solidFill>
              </a:rPr>
              <a:pPr/>
              <a:t>44</a:t>
            </a:fld>
            <a:endParaRPr lang="tr-TR" dirty="0">
              <a:solidFill>
                <a:prstClr val="black"/>
              </a:solidFill>
            </a:endParaRPr>
          </a:p>
        </p:txBody>
      </p:sp>
    </p:spTree>
    <p:extLst>
      <p:ext uri="{BB962C8B-B14F-4D97-AF65-F5344CB8AC3E}">
        <p14:creationId xmlns:p14="http://schemas.microsoft.com/office/powerpoint/2010/main" val="7777770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solidFill>
                  <a:prstClr val="black"/>
                </a:solidFill>
              </a:rPr>
              <a:pPr/>
              <a:t>45</a:t>
            </a:fld>
            <a:endParaRPr lang="tr-TR" dirty="0">
              <a:solidFill>
                <a:prstClr val="black"/>
              </a:solidFill>
            </a:endParaRPr>
          </a:p>
        </p:txBody>
      </p:sp>
    </p:spTree>
    <p:extLst>
      <p:ext uri="{BB962C8B-B14F-4D97-AF65-F5344CB8AC3E}">
        <p14:creationId xmlns:p14="http://schemas.microsoft.com/office/powerpoint/2010/main" val="3046779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t>6</a:t>
            </a:fld>
            <a:endParaRPr lang="tr-TR" dirty="0"/>
          </a:p>
        </p:txBody>
      </p:sp>
    </p:spTree>
    <p:extLst>
      <p:ext uri="{BB962C8B-B14F-4D97-AF65-F5344CB8AC3E}">
        <p14:creationId xmlns:p14="http://schemas.microsoft.com/office/powerpoint/2010/main" val="175037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t>7</a:t>
            </a:fld>
            <a:endParaRPr lang="tr-TR" dirty="0"/>
          </a:p>
        </p:txBody>
      </p:sp>
    </p:spTree>
    <p:extLst>
      <p:ext uri="{BB962C8B-B14F-4D97-AF65-F5344CB8AC3E}">
        <p14:creationId xmlns:p14="http://schemas.microsoft.com/office/powerpoint/2010/main" val="4144754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t>9</a:t>
            </a:fld>
            <a:endParaRPr lang="tr-TR" dirty="0"/>
          </a:p>
        </p:txBody>
      </p:sp>
    </p:spTree>
    <p:extLst>
      <p:ext uri="{BB962C8B-B14F-4D97-AF65-F5344CB8AC3E}">
        <p14:creationId xmlns:p14="http://schemas.microsoft.com/office/powerpoint/2010/main" val="2646014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t>10</a:t>
            </a:fld>
            <a:endParaRPr lang="tr-TR" dirty="0"/>
          </a:p>
        </p:txBody>
      </p:sp>
    </p:spTree>
    <p:extLst>
      <p:ext uri="{BB962C8B-B14F-4D97-AF65-F5344CB8AC3E}">
        <p14:creationId xmlns:p14="http://schemas.microsoft.com/office/powerpoint/2010/main" val="3026154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t>11</a:t>
            </a:fld>
            <a:endParaRPr lang="tr-TR" dirty="0"/>
          </a:p>
        </p:txBody>
      </p:sp>
    </p:spTree>
    <p:extLst>
      <p:ext uri="{BB962C8B-B14F-4D97-AF65-F5344CB8AC3E}">
        <p14:creationId xmlns:p14="http://schemas.microsoft.com/office/powerpoint/2010/main" val="1076964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04EF34C-018D-4AD1-A520-AC495705CF94}" type="datetime1">
              <a:rPr lang="tr-TR" smtClean="0"/>
              <a:t>28.11.2025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dirty="0"/>
          </a:p>
        </p:txBody>
      </p:sp>
    </p:spTree>
    <p:extLst>
      <p:ext uri="{BB962C8B-B14F-4D97-AF65-F5344CB8AC3E}">
        <p14:creationId xmlns:p14="http://schemas.microsoft.com/office/powerpoint/2010/main" val="133416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5371F99-57DD-47A7-A348-00E15CE36A9D}" type="datetime1">
              <a:rPr lang="tr-TR" smtClean="0"/>
              <a:t>28.11.2025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dirty="0"/>
          </a:p>
        </p:txBody>
      </p:sp>
    </p:spTree>
    <p:extLst>
      <p:ext uri="{BB962C8B-B14F-4D97-AF65-F5344CB8AC3E}">
        <p14:creationId xmlns:p14="http://schemas.microsoft.com/office/powerpoint/2010/main" val="167141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29DA38A-0549-4EDC-9108-9A26D6156484}" type="datetime1">
              <a:rPr lang="tr-TR" smtClean="0"/>
              <a:t>28.11.2025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dirty="0"/>
          </a:p>
        </p:txBody>
      </p:sp>
    </p:spTree>
    <p:extLst>
      <p:ext uri="{BB962C8B-B14F-4D97-AF65-F5344CB8AC3E}">
        <p14:creationId xmlns:p14="http://schemas.microsoft.com/office/powerpoint/2010/main" val="85145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3E13706-2BA9-45C9-841D-C0F656A79E63}" type="datetime1">
              <a:rPr lang="tr-TR" smtClean="0"/>
              <a:t>28.11.2025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dirty="0"/>
          </a:p>
        </p:txBody>
      </p:sp>
    </p:spTree>
    <p:extLst>
      <p:ext uri="{BB962C8B-B14F-4D97-AF65-F5344CB8AC3E}">
        <p14:creationId xmlns:p14="http://schemas.microsoft.com/office/powerpoint/2010/main" val="96082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492609E-E2C0-4E5D-A920-32F1F473CDB7}" type="datetime1">
              <a:rPr lang="tr-TR" smtClean="0"/>
              <a:t>28.11.2025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dirty="0"/>
          </a:p>
        </p:txBody>
      </p:sp>
    </p:spTree>
    <p:extLst>
      <p:ext uri="{BB962C8B-B14F-4D97-AF65-F5344CB8AC3E}">
        <p14:creationId xmlns:p14="http://schemas.microsoft.com/office/powerpoint/2010/main" val="6651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294616E-A55D-431E-9669-6A33F01E88A2}" type="datetime1">
              <a:rPr lang="tr-TR" smtClean="0"/>
              <a:t>28.11.2025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16449A80-6FDC-475E-9293-1C17F140D77C}" type="slidenum">
              <a:rPr lang="tr-TR" smtClean="0"/>
              <a:t>‹#›</a:t>
            </a:fld>
            <a:endParaRPr lang="tr-TR" dirty="0"/>
          </a:p>
        </p:txBody>
      </p:sp>
    </p:spTree>
    <p:extLst>
      <p:ext uri="{BB962C8B-B14F-4D97-AF65-F5344CB8AC3E}">
        <p14:creationId xmlns:p14="http://schemas.microsoft.com/office/powerpoint/2010/main" val="355272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EE36C5B-8A8B-464F-92A6-DB9310DBDC12}" type="datetime1">
              <a:rPr lang="tr-TR" smtClean="0"/>
              <a:t>28.11.2025</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16449A80-6FDC-475E-9293-1C17F140D77C}" type="slidenum">
              <a:rPr lang="tr-TR" smtClean="0"/>
              <a:t>‹#›</a:t>
            </a:fld>
            <a:endParaRPr lang="tr-TR" dirty="0"/>
          </a:p>
        </p:txBody>
      </p:sp>
    </p:spTree>
    <p:extLst>
      <p:ext uri="{BB962C8B-B14F-4D97-AF65-F5344CB8AC3E}">
        <p14:creationId xmlns:p14="http://schemas.microsoft.com/office/powerpoint/2010/main" val="290025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79AA12D-A0FC-4B32-8233-A69308A51C1E}" type="datetime1">
              <a:rPr lang="tr-TR" smtClean="0"/>
              <a:t>28.11.2025</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16449A80-6FDC-475E-9293-1C17F140D77C}" type="slidenum">
              <a:rPr lang="tr-TR" smtClean="0"/>
              <a:t>‹#›</a:t>
            </a:fld>
            <a:endParaRPr lang="tr-TR" dirty="0"/>
          </a:p>
        </p:txBody>
      </p:sp>
    </p:spTree>
    <p:extLst>
      <p:ext uri="{BB962C8B-B14F-4D97-AF65-F5344CB8AC3E}">
        <p14:creationId xmlns:p14="http://schemas.microsoft.com/office/powerpoint/2010/main" val="18336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94BF91B-7D44-40DC-BE8C-10C4412F21C2}" type="datetime1">
              <a:rPr lang="tr-TR" smtClean="0"/>
              <a:t>28.11.2025</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16449A80-6FDC-475E-9293-1C17F140D77C}" type="slidenum">
              <a:rPr lang="tr-TR" smtClean="0"/>
              <a:t>‹#›</a:t>
            </a:fld>
            <a:endParaRPr lang="tr-TR" dirty="0"/>
          </a:p>
        </p:txBody>
      </p:sp>
    </p:spTree>
    <p:extLst>
      <p:ext uri="{BB962C8B-B14F-4D97-AF65-F5344CB8AC3E}">
        <p14:creationId xmlns:p14="http://schemas.microsoft.com/office/powerpoint/2010/main" val="178566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7994AA7-A783-4870-8681-EDCEB81FE3D7}" type="datetime1">
              <a:rPr lang="tr-TR" smtClean="0"/>
              <a:t>28.11.2025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16449A80-6FDC-475E-9293-1C17F140D77C}" type="slidenum">
              <a:rPr lang="tr-TR" smtClean="0"/>
              <a:t>‹#›</a:t>
            </a:fld>
            <a:endParaRPr lang="tr-TR" dirty="0"/>
          </a:p>
        </p:txBody>
      </p:sp>
    </p:spTree>
    <p:extLst>
      <p:ext uri="{BB962C8B-B14F-4D97-AF65-F5344CB8AC3E}">
        <p14:creationId xmlns:p14="http://schemas.microsoft.com/office/powerpoint/2010/main" val="257524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714D7B7-969E-4F71-AE28-5458DCBA328C}" type="datetime1">
              <a:rPr lang="tr-TR" smtClean="0"/>
              <a:t>28.11.2025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16449A80-6FDC-475E-9293-1C17F140D77C}" type="slidenum">
              <a:rPr lang="tr-TR" smtClean="0"/>
              <a:t>‹#›</a:t>
            </a:fld>
            <a:endParaRPr lang="tr-TR" dirty="0"/>
          </a:p>
        </p:txBody>
      </p:sp>
    </p:spTree>
    <p:extLst>
      <p:ext uri="{BB962C8B-B14F-4D97-AF65-F5344CB8AC3E}">
        <p14:creationId xmlns:p14="http://schemas.microsoft.com/office/powerpoint/2010/main" val="313047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4D72C-D041-4F87-9E27-B3C57106FFA6}" type="datetime1">
              <a:rPr lang="tr-TR" smtClean="0"/>
              <a:t>28.11.2025</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49A80-6FDC-475E-9293-1C17F140D77C}" type="slidenum">
              <a:rPr lang="tr-TR" smtClean="0"/>
              <a:t>‹#›</a:t>
            </a:fld>
            <a:endParaRPr lang="tr-TR" dirty="0"/>
          </a:p>
        </p:txBody>
      </p:sp>
    </p:spTree>
    <p:extLst>
      <p:ext uri="{BB962C8B-B14F-4D97-AF65-F5344CB8AC3E}">
        <p14:creationId xmlns:p14="http://schemas.microsoft.com/office/powerpoint/2010/main" val="3264445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www.gib.gov.tr/yardim-kaynaklar/rehber-ve-brosurler?page=rehberler-ve-brosurl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www.gib.gov.tr/yardim-kaynaklar/rehber-ve-brosurler?page=rehberler-ve-brosurler"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hyperlink" Target="https://www.gib.gov.tr/yardim-kaynaklar/rehber-ve-brosurler?page=rehberler-ve-brosurler" TargetMode="External"/><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hyperlink" Target="https://www.gib.gov.tr/yardim-kaynaklar/rehber-ve-brosurler?page=rehberler-ve-brosurler" TargetMode="External"/><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www.gib.gov.tr/yardim-kaynaklar/rehber-ve-brosurler?page=rehberler-ve-brosurler"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www.gib.gov.tr/yardim-kaynaklar/rehber-ve-brosurler?page=rehberler-ve-brosurle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https://www.gib.gov.tr/yardim-kaynaklar/rehber-ve-brosurler?page=rehberler-ve-brosurler"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https://www.gib.gov.tr/yardim-kaynaklar/rehber-ve-brosurler?page=rehberler-ve-brosurler"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5.png"/><Relationship Id="rId9" Type="http://schemas.openxmlformats.org/officeDocument/2006/relationships/hyperlink" Target="https://www.gib.gov.tr/yardim-kaynaklar/rehber-ve-brosurler?page=rehberler-ve-brosurler"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https://www.gib.gov.tr/yardim-kaynaklar/rehber-ve-brosurler?page=rehberler-ve-brosurl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dijital.gib.gov.tr/"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6.png"/><Relationship Id="rId7"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42.png"/><Relationship Id="rId4" Type="http://schemas.openxmlformats.org/officeDocument/2006/relationships/hyperlink" Target="https://www.gib.gov.tr/yardim-ve-kaynaklar/vergi-takvimi" TargetMode="External"/><Relationship Id="rId9" Type="http://schemas.openxmlformats.org/officeDocument/2006/relationships/hyperlink" Target="https://www.gib.gov.tr/yardim-kaynaklar/yararli-bilgiler"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png"/><Relationship Id="rId7"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6.png"/><Relationship Id="rId7"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chrome-extension://efaidnbmnnnibpcajpcglclefindmkaj/https:/ynokc.gib.gov.tr/UploadedFiles/Files/okckullanimindanmuaftutulanlar.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5.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53.png"/><Relationship Id="rId3" Type="http://schemas.openxmlformats.org/officeDocument/2006/relationships/image" Target="../media/image6.png"/><Relationship Id="rId7" Type="http://schemas.openxmlformats.org/officeDocument/2006/relationships/image" Target="../media/image48.png"/><Relationship Id="rId12"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1.png"/><Relationship Id="rId5" Type="http://schemas.openxmlformats.org/officeDocument/2006/relationships/image" Target="../media/image5.png"/><Relationship Id="rId10" Type="http://schemas.openxmlformats.org/officeDocument/2006/relationships/image" Target="../media/image50.png"/><Relationship Id="rId4" Type="http://schemas.openxmlformats.org/officeDocument/2006/relationships/image" Target="../media/image4.png"/><Relationship Id="rId9" Type="http://schemas.openxmlformats.org/officeDocument/2006/relationships/image" Target="../media/image49.png"/><Relationship Id="rId14" Type="http://schemas.openxmlformats.org/officeDocument/2006/relationships/image" Target="../media/image54.png"/></Relationships>
</file>

<file path=ppt/slides/_rels/slide4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png"/><Relationship Id="rId7"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www.gib.gov.tr/node/91" TargetMode="External"/><Relationship Id="rId5" Type="http://schemas.openxmlformats.org/officeDocument/2006/relationships/image" Target="../media/image5.png"/><Relationship Id="rId10" Type="http://schemas.openxmlformats.org/officeDocument/2006/relationships/image" Target="../media/image57.png"/><Relationship Id="rId4" Type="http://schemas.openxmlformats.org/officeDocument/2006/relationships/image" Target="../media/image4.png"/><Relationship Id="rId9"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Unvan 1"/>
          <p:cNvSpPr txBox="1">
            <a:spLocks/>
          </p:cNvSpPr>
          <p:nvPr/>
        </p:nvSpPr>
        <p:spPr>
          <a:xfrm>
            <a:off x="1524000" y="3522256"/>
            <a:ext cx="9144000" cy="7954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000" b="1" dirty="0" smtClean="0">
                <a:solidFill>
                  <a:schemeClr val="bg1"/>
                </a:solidFill>
                <a:latin typeface="Arial" panose="020B0604020202020204" pitchFamily="34" charset="0"/>
                <a:cs typeface="Arial" panose="020B0604020202020204" pitchFamily="34" charset="0"/>
              </a:rPr>
              <a:t>MÜKELLEF HAKLARI VE ÖDEVLERİ</a:t>
            </a:r>
            <a:endParaRPr lang="tr-TR" sz="4000" b="1" dirty="0">
              <a:solidFill>
                <a:schemeClr val="bg1"/>
              </a:solidFill>
              <a:latin typeface="Arial" panose="020B0604020202020204" pitchFamily="34" charset="0"/>
              <a:cs typeface="Arial" panose="020B0604020202020204" pitchFamily="34" charset="0"/>
            </a:endParaRPr>
          </a:p>
        </p:txBody>
      </p:sp>
      <p:sp>
        <p:nvSpPr>
          <p:cNvPr id="10" name="Unvan 1"/>
          <p:cNvSpPr txBox="1">
            <a:spLocks/>
          </p:cNvSpPr>
          <p:nvPr/>
        </p:nvSpPr>
        <p:spPr>
          <a:xfrm>
            <a:off x="1600200" y="5716077"/>
            <a:ext cx="9144000" cy="6524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tr-TR" sz="2000" b="1" dirty="0" smtClean="0">
                <a:solidFill>
                  <a:schemeClr val="bg1"/>
                </a:solidFill>
                <a:latin typeface="Arial" panose="020B0604020202020204" pitchFamily="34" charset="0"/>
                <a:cs typeface="Arial" panose="020B0604020202020204" pitchFamily="34" charset="0"/>
              </a:rPr>
              <a:t>MÜKELLEF HİZMETLERİ DAİRE BAŞKANLIĞI </a:t>
            </a:r>
          </a:p>
          <a:p>
            <a:pPr>
              <a:lnSpc>
                <a:spcPct val="120000"/>
              </a:lnSpc>
            </a:pPr>
            <a:r>
              <a:rPr lang="tr-TR" sz="1600" b="1" dirty="0" smtClean="0">
                <a:solidFill>
                  <a:schemeClr val="bg1"/>
                </a:solidFill>
                <a:latin typeface="Arial" panose="020B0604020202020204" pitchFamily="34" charset="0"/>
                <a:cs typeface="Arial" panose="020B0604020202020204" pitchFamily="34" charset="0"/>
              </a:rPr>
              <a:t> </a:t>
            </a:r>
          </a:p>
          <a:p>
            <a:pPr>
              <a:lnSpc>
                <a:spcPct val="120000"/>
              </a:lnSpc>
            </a:pPr>
            <a:r>
              <a:rPr lang="tr-TR" sz="1600" b="1" dirty="0" smtClean="0">
                <a:solidFill>
                  <a:schemeClr val="bg1"/>
                </a:solidFill>
                <a:latin typeface="Arial" panose="020B0604020202020204" pitchFamily="34" charset="0"/>
                <a:cs typeface="Arial" panose="020B0604020202020204" pitchFamily="34" charset="0"/>
              </a:rPr>
              <a:t>KASIM/2025</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0473" y="1510772"/>
            <a:ext cx="3051054" cy="1018034"/>
          </a:xfrm>
          <a:prstGeom prst="rect">
            <a:avLst/>
          </a:prstGeom>
        </p:spPr>
      </p:pic>
    </p:spTree>
    <p:extLst>
      <p:ext uri="{BB962C8B-B14F-4D97-AF65-F5344CB8AC3E}">
        <p14:creationId xmlns:p14="http://schemas.microsoft.com/office/powerpoint/2010/main" val="1370463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1090863" y="241427"/>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solidFill>
                  <a:srgbClr val="16647A"/>
                </a:solidFill>
                <a:latin typeface="Arial" panose="020B0604020202020204" pitchFamily="34" charset="0"/>
                <a:cs typeface="Arial" panose="020B0604020202020204" pitchFamily="34" charset="0"/>
              </a:rPr>
              <a:t>Mükelleflerin </a:t>
            </a:r>
            <a:r>
              <a:rPr lang="tr-TR" sz="2800" b="1" dirty="0" smtClean="0">
                <a:solidFill>
                  <a:srgbClr val="16647A"/>
                </a:solidFill>
                <a:latin typeface="Arial" panose="020B0604020202020204" pitchFamily="34" charset="0"/>
                <a:cs typeface="Arial" panose="020B0604020202020204" pitchFamily="34" charset="0"/>
              </a:rPr>
              <a:t>Hakları</a:t>
            </a:r>
            <a:endParaRPr lang="tr-TR" sz="2800" b="1" dirty="0">
              <a:solidFill>
                <a:srgbClr val="16647A"/>
              </a:solidFill>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schemeClr val="bg1"/>
                </a:solidFill>
                <a:latin typeface="Arial" panose="020B0604020202020204" pitchFamily="34" charset="0"/>
                <a:cs typeface="Arial" panose="020B0604020202020204" pitchFamily="34" charset="0"/>
              </a:rPr>
              <a:t>10</a:t>
            </a:fld>
            <a:endParaRPr lang="tr-TR" sz="1400" dirty="0">
              <a:solidFill>
                <a:schemeClr val="bg1"/>
              </a:solidFill>
              <a:latin typeface="Arial" panose="020B0604020202020204" pitchFamily="34" charset="0"/>
              <a:cs typeface="Arial" panose="020B0604020202020204" pitchFamily="34" charset="0"/>
            </a:endParaRP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87" name="Rectangle 5">
            <a:extLst>
              <a:ext uri="{FF2B5EF4-FFF2-40B4-BE49-F238E27FC236}">
                <a16:creationId xmlns:a16="http://schemas.microsoft.com/office/drawing/2014/main" id="{F3170FFD-1FDC-43EE-881B-5D21C1DE5196}"/>
              </a:ext>
            </a:extLst>
          </p:cNvPr>
          <p:cNvSpPr/>
          <p:nvPr/>
        </p:nvSpPr>
        <p:spPr>
          <a:xfrm>
            <a:off x="467252" y="1228004"/>
            <a:ext cx="7591904" cy="5420446"/>
          </a:xfrm>
          <a:prstGeom prst="rect">
            <a:avLst/>
          </a:prstGeom>
          <a:gradFill flip="none" rotWithShape="1">
            <a:gsLst>
              <a:gs pos="100000">
                <a:schemeClr val="bg1"/>
              </a:gs>
              <a:gs pos="0">
                <a:schemeClr val="bg1">
                  <a:lumMod val="95000"/>
                </a:schemeClr>
              </a:gs>
            </a:gsLst>
            <a:lin ang="5400000" scaled="1"/>
            <a:tileRect/>
          </a:gradFill>
          <a:ln w="28575">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88" name="Freeform: Shape 8">
            <a:extLst>
              <a:ext uri="{FF2B5EF4-FFF2-40B4-BE49-F238E27FC236}">
                <a16:creationId xmlns:a16="http://schemas.microsoft.com/office/drawing/2014/main" id="{48FA055A-2529-4FA9-9C7C-A452094C41A6}"/>
              </a:ext>
            </a:extLst>
          </p:cNvPr>
          <p:cNvSpPr/>
          <p:nvPr/>
        </p:nvSpPr>
        <p:spPr>
          <a:xfrm flipV="1">
            <a:off x="463483" y="876937"/>
            <a:ext cx="7592246" cy="1020849"/>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gradFill flip="none" rotWithShape="1">
            <a:gsLst>
              <a:gs pos="0">
                <a:srgbClr val="8193DF">
                  <a:shade val="30000"/>
                  <a:satMod val="115000"/>
                </a:srgbClr>
              </a:gs>
              <a:gs pos="50000">
                <a:srgbClr val="8193DF">
                  <a:shade val="67500"/>
                  <a:satMod val="115000"/>
                </a:srgbClr>
              </a:gs>
              <a:gs pos="100000">
                <a:srgbClr val="8193DF">
                  <a:shade val="100000"/>
                  <a:satMod val="115000"/>
                </a:srgbClr>
              </a:gs>
            </a:gsLst>
            <a:path path="circle">
              <a:fillToRect l="50000" t="50000" r="50000" b="50000"/>
            </a:path>
            <a:tileRect/>
          </a:gradFill>
          <a:ln w="12700">
            <a:noFill/>
            <a:miter lim="4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45718" tIns="45718" rIns="45718" bIns="45718" anchor="ctr"/>
          <a:lstStyle/>
          <a:p>
            <a:pPr algn="ctr"/>
            <a:endParaRPr lang="en-US" dirty="0">
              <a:solidFill>
                <a:srgbClr val="FFFFFF"/>
              </a:solidFill>
              <a:latin typeface="Arial" panose="020B0604020202020204" pitchFamily="34" charset="0"/>
              <a:cs typeface="Arial" panose="020B0604020202020204" pitchFamily="34" charset="0"/>
            </a:endParaRPr>
          </a:p>
        </p:txBody>
      </p:sp>
      <p:sp>
        <p:nvSpPr>
          <p:cNvPr id="84" name="TextBox 1">
            <a:extLst>
              <a:ext uri="{FF2B5EF4-FFF2-40B4-BE49-F238E27FC236}">
                <a16:creationId xmlns:a16="http://schemas.microsoft.com/office/drawing/2014/main" id="{1EF9D6C6-49C5-454F-A394-800A537A39B1}"/>
              </a:ext>
            </a:extLst>
          </p:cNvPr>
          <p:cNvSpPr txBox="1"/>
          <p:nvPr/>
        </p:nvSpPr>
        <p:spPr>
          <a:xfrm>
            <a:off x="733497" y="1048049"/>
            <a:ext cx="2812127" cy="400110"/>
          </a:xfrm>
          <a:prstGeom prst="rect">
            <a:avLst/>
          </a:prstGeom>
          <a:noFill/>
        </p:spPr>
        <p:txBody>
          <a:bodyPr wrap="square" rtlCol="0">
            <a:spAutoFit/>
          </a:bodyPr>
          <a:lstStyle/>
          <a:p>
            <a:r>
              <a:rPr lang="en-US" sz="2000" b="1" dirty="0">
                <a:solidFill>
                  <a:srgbClr val="002060"/>
                </a:solidFill>
                <a:latin typeface="Arial" panose="020B0604020202020204" pitchFamily="34" charset="0"/>
                <a:cs typeface="Arial" panose="020B0604020202020204" pitchFamily="34" charset="0"/>
              </a:rPr>
              <a:t>Vergi </a:t>
            </a:r>
            <a:r>
              <a:rPr lang="en-US" sz="2000" b="1" dirty="0" smtClean="0">
                <a:solidFill>
                  <a:srgbClr val="002060"/>
                </a:solidFill>
                <a:latin typeface="Arial" panose="020B0604020202020204" pitchFamily="34" charset="0"/>
                <a:cs typeface="Arial" panose="020B0604020202020204" pitchFamily="34" charset="0"/>
              </a:rPr>
              <a:t>Mahremiyeti</a:t>
            </a:r>
            <a:endParaRPr lang="en-US" sz="2000" b="1" dirty="0">
              <a:solidFill>
                <a:srgbClr val="002060"/>
              </a:solidFill>
              <a:latin typeface="Arial" panose="020B0604020202020204" pitchFamily="34" charset="0"/>
              <a:cs typeface="Arial" panose="020B0604020202020204" pitchFamily="34" charset="0"/>
            </a:endParaRPr>
          </a:p>
        </p:txBody>
      </p:sp>
      <p:sp>
        <p:nvSpPr>
          <p:cNvPr id="30" name="Metin kutusu 29"/>
          <p:cNvSpPr txBox="1"/>
          <p:nvPr/>
        </p:nvSpPr>
        <p:spPr>
          <a:xfrm>
            <a:off x="6647030" y="1058310"/>
            <a:ext cx="2277373" cy="369332"/>
          </a:xfrm>
          <a:prstGeom prst="rect">
            <a:avLst/>
          </a:prstGeom>
          <a:noFill/>
        </p:spPr>
        <p:txBody>
          <a:bodyPr wrap="square" rtlCol="0">
            <a:spAutoFit/>
          </a:bodyPr>
          <a:lstStyle/>
          <a:p>
            <a:r>
              <a:rPr lang="tr-TR" b="1" dirty="0" smtClean="0">
                <a:solidFill>
                  <a:srgbClr val="002060"/>
                </a:solidFill>
                <a:latin typeface="Arial" panose="020B0604020202020204" pitchFamily="34" charset="0"/>
                <a:cs typeface="Arial" panose="020B0604020202020204" pitchFamily="34" charset="0"/>
              </a:rPr>
              <a:t>VUK/5.Md.</a:t>
            </a:r>
            <a:endParaRPr lang="tr-TR" b="1" dirty="0">
              <a:solidFill>
                <a:srgbClr val="002060"/>
              </a:solidFill>
              <a:latin typeface="Arial" panose="020B0604020202020204" pitchFamily="34" charset="0"/>
              <a:cs typeface="Arial" panose="020B0604020202020204" pitchFamily="34" charset="0"/>
            </a:endParaRPr>
          </a:p>
        </p:txBody>
      </p:sp>
      <p:sp>
        <p:nvSpPr>
          <p:cNvPr id="3" name="Metin kutusu 2"/>
          <p:cNvSpPr txBox="1"/>
          <p:nvPr/>
        </p:nvSpPr>
        <p:spPr>
          <a:xfrm>
            <a:off x="733496" y="2018957"/>
            <a:ext cx="7052220" cy="452431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just"/>
            <a:r>
              <a:rPr lang="en-US" dirty="0" err="1">
                <a:latin typeface="Arial" panose="020B0604020202020204" pitchFamily="34" charset="0"/>
                <a:cs typeface="Arial" panose="020B0604020202020204" pitchFamily="34" charset="0"/>
              </a:rPr>
              <a:t>Mükelleflerin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kişisel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verileri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vergi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işlemleri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sırasında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gizli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tutulur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sadece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vergi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yükümlülüklerini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yerine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getirme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amacıyla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kullanılabilir</a:t>
            </a:r>
            <a:r>
              <a:rPr lang="en-US" dirty="0" smtClean="0">
                <a:latin typeface="Arial" panose="020B0604020202020204" pitchFamily="34" charset="0"/>
                <a:cs typeface="Arial" panose="020B0604020202020204" pitchFamily="34" charset="0"/>
              </a:rPr>
              <a:t>.</a:t>
            </a:r>
            <a:endParaRPr lang="tr-TR" dirty="0" smtClean="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r>
              <a:rPr lang="tr-TR" dirty="0" smtClean="0">
                <a:latin typeface="Arial" panose="020B0604020202020204" pitchFamily="34" charset="0"/>
                <a:cs typeface="Arial" panose="020B0604020202020204" pitchFamily="34" charset="0"/>
              </a:rPr>
              <a:t>Vergi </a:t>
            </a:r>
            <a:r>
              <a:rPr lang="tr-TR" dirty="0">
                <a:latin typeface="Arial" panose="020B0604020202020204" pitchFamily="34" charset="0"/>
                <a:cs typeface="Arial" panose="020B0604020202020204" pitchFamily="34" charset="0"/>
              </a:rPr>
              <a:t>ile ilgili gizlilik kavramı, Vergi Usul Kanununun </a:t>
            </a:r>
            <a:r>
              <a:rPr lang="tr-TR" dirty="0" smtClean="0">
                <a:latin typeface="Arial" panose="020B0604020202020204" pitchFamily="34" charset="0"/>
                <a:cs typeface="Arial" panose="020B0604020202020204" pitchFamily="34" charset="0"/>
              </a:rPr>
              <a:t>5’inci </a:t>
            </a:r>
            <a:r>
              <a:rPr lang="tr-TR" dirty="0">
                <a:latin typeface="Arial" panose="020B0604020202020204" pitchFamily="34" charset="0"/>
                <a:cs typeface="Arial" panose="020B0604020202020204" pitchFamily="34" charset="0"/>
              </a:rPr>
              <a:t>maddesinde sayılan istisnai haller dışında, vergi uygulamasında görev alan memurların görevlerini ifa </a:t>
            </a:r>
            <a:r>
              <a:rPr lang="tr-TR" dirty="0" smtClean="0">
                <a:latin typeface="Arial" panose="020B0604020202020204" pitchFamily="34" charset="0"/>
                <a:cs typeface="Arial" panose="020B0604020202020204" pitchFamily="34" charset="0"/>
              </a:rPr>
              <a:t>ederken mükelleflerin;</a:t>
            </a:r>
          </a:p>
          <a:p>
            <a:pPr algn="just"/>
            <a:endParaRPr lang="tr-TR"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tr-TR" dirty="0" smtClean="0">
                <a:latin typeface="Arial" panose="020B0604020202020204" pitchFamily="34" charset="0"/>
                <a:cs typeface="Arial" panose="020B0604020202020204" pitchFamily="34" charset="0"/>
              </a:rPr>
              <a:t>Şahısları, </a:t>
            </a:r>
          </a:p>
          <a:p>
            <a:pPr marL="285750" indent="-285750" algn="just">
              <a:buFont typeface="Wingdings" panose="05000000000000000000" pitchFamily="2" charset="2"/>
              <a:buChar char="§"/>
            </a:pPr>
            <a:r>
              <a:rPr lang="tr-TR" dirty="0" smtClean="0">
                <a:latin typeface="Arial" panose="020B0604020202020204" pitchFamily="34" charset="0"/>
                <a:cs typeface="Arial" panose="020B0604020202020204" pitchFamily="34" charset="0"/>
              </a:rPr>
              <a:t>Ailevi Durumları, </a:t>
            </a:r>
          </a:p>
          <a:p>
            <a:pPr marL="285750" indent="-285750" algn="just">
              <a:buFont typeface="Wingdings" panose="05000000000000000000" pitchFamily="2" charset="2"/>
              <a:buChar char="§"/>
            </a:pPr>
            <a:r>
              <a:rPr lang="tr-TR" dirty="0" smtClean="0">
                <a:latin typeface="Arial" panose="020B0604020202020204" pitchFamily="34" charset="0"/>
                <a:cs typeface="Arial" panose="020B0604020202020204" pitchFamily="34" charset="0"/>
              </a:rPr>
              <a:t>Servetleri, </a:t>
            </a:r>
          </a:p>
          <a:p>
            <a:pPr marL="285750" indent="-285750" algn="just">
              <a:buFont typeface="Wingdings" panose="05000000000000000000" pitchFamily="2" charset="2"/>
              <a:buChar char="§"/>
            </a:pPr>
            <a:r>
              <a:rPr lang="tr-TR" dirty="0" smtClean="0">
                <a:latin typeface="Arial" panose="020B0604020202020204" pitchFamily="34" charset="0"/>
                <a:cs typeface="Arial" panose="020B0604020202020204" pitchFamily="34" charset="0"/>
              </a:rPr>
              <a:t>Faaliyetleri Ve Faaliyet Alanları, </a:t>
            </a:r>
          </a:p>
          <a:p>
            <a:pPr marL="285750" indent="-285750" algn="just">
              <a:buFont typeface="Wingdings" panose="05000000000000000000" pitchFamily="2" charset="2"/>
              <a:buChar char="§"/>
            </a:pPr>
            <a:r>
              <a:rPr lang="tr-TR" dirty="0" smtClean="0">
                <a:latin typeface="Arial" panose="020B0604020202020204" pitchFamily="34" charset="0"/>
                <a:cs typeface="Arial" panose="020B0604020202020204" pitchFamily="34" charset="0"/>
              </a:rPr>
              <a:t>Gelir Durumları, </a:t>
            </a:r>
          </a:p>
          <a:p>
            <a:pPr marL="285750" indent="-285750" algn="just">
              <a:buFont typeface="Wingdings" panose="05000000000000000000" pitchFamily="2" charset="2"/>
              <a:buChar char="§"/>
            </a:pPr>
            <a:r>
              <a:rPr lang="tr-TR" dirty="0" smtClean="0">
                <a:latin typeface="Arial" panose="020B0604020202020204" pitchFamily="34" charset="0"/>
                <a:cs typeface="Arial" panose="020B0604020202020204" pitchFamily="34" charset="0"/>
              </a:rPr>
              <a:t>Meslek Sırları Ve Benzeri Durumları</a:t>
            </a:r>
          </a:p>
          <a:p>
            <a:pPr algn="just"/>
            <a:endParaRPr lang="tr-TR" dirty="0" smtClean="0">
              <a:latin typeface="Arial" panose="020B0604020202020204" pitchFamily="34" charset="0"/>
              <a:cs typeface="Arial" panose="020B0604020202020204" pitchFamily="34" charset="0"/>
            </a:endParaRPr>
          </a:p>
          <a:p>
            <a:pPr algn="just"/>
            <a:r>
              <a:rPr lang="tr-TR" dirty="0" smtClean="0">
                <a:latin typeface="Arial" panose="020B0604020202020204" pitchFamily="34" charset="0"/>
                <a:cs typeface="Arial" panose="020B0604020202020204" pitchFamily="34" charset="0"/>
              </a:rPr>
              <a:t> ile ilgili </a:t>
            </a:r>
            <a:r>
              <a:rPr lang="tr-TR" dirty="0">
                <a:latin typeface="Arial" panose="020B0604020202020204" pitchFamily="34" charset="0"/>
                <a:cs typeface="Arial" panose="020B0604020202020204" pitchFamily="34" charset="0"/>
              </a:rPr>
              <a:t>olarak öğrendikleri bilgilerin açıklanmaması ve kendileri ile üçüncü kişilerin kullanımına sunulmamasıdır.</a:t>
            </a:r>
          </a:p>
        </p:txBody>
      </p:sp>
      <p:pic>
        <p:nvPicPr>
          <p:cNvPr id="2" name="Resim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2431" y="934729"/>
            <a:ext cx="5550751" cy="5550751"/>
          </a:xfrm>
          <a:prstGeom prst="rect">
            <a:avLst/>
          </a:prstGeom>
        </p:spPr>
      </p:pic>
    </p:spTree>
    <p:extLst>
      <p:ext uri="{BB962C8B-B14F-4D97-AF65-F5344CB8AC3E}">
        <p14:creationId xmlns:p14="http://schemas.microsoft.com/office/powerpoint/2010/main" val="396616484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3" name="Rectangle 18">
            <a:extLst>
              <a:ext uri="{FF2B5EF4-FFF2-40B4-BE49-F238E27FC236}">
                <a16:creationId xmlns:a16="http://schemas.microsoft.com/office/drawing/2014/main" id="{FCBD6FA9-07F9-4D1E-8F2A-B5AA8C77D81F}"/>
              </a:ext>
            </a:extLst>
          </p:cNvPr>
          <p:cNvSpPr/>
          <p:nvPr/>
        </p:nvSpPr>
        <p:spPr>
          <a:xfrm>
            <a:off x="1091204" y="1006083"/>
            <a:ext cx="7393995" cy="4871676"/>
          </a:xfrm>
          <a:prstGeom prst="rect">
            <a:avLst/>
          </a:prstGeom>
          <a:gradFill flip="none" rotWithShape="1">
            <a:gsLst>
              <a:gs pos="100000">
                <a:schemeClr val="bg1"/>
              </a:gs>
              <a:gs pos="0">
                <a:schemeClr val="bg1">
                  <a:lumMod val="95000"/>
                </a:schemeClr>
              </a:gs>
            </a:gsLst>
            <a:lin ang="5400000" scaled="1"/>
            <a:tileRect/>
          </a:gradFill>
          <a:ln w="28575">
            <a:solidFill>
              <a:srgbClr val="86B0BF"/>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24" name="Freeform: Shape 19">
            <a:extLst>
              <a:ext uri="{FF2B5EF4-FFF2-40B4-BE49-F238E27FC236}">
                <a16:creationId xmlns:a16="http://schemas.microsoft.com/office/drawing/2014/main" id="{41D7193C-94B5-4C66-A4CF-3DB8A9019A8E}"/>
              </a:ext>
            </a:extLst>
          </p:cNvPr>
          <p:cNvSpPr/>
          <p:nvPr/>
        </p:nvSpPr>
        <p:spPr>
          <a:xfrm flipV="1">
            <a:off x="1090863" y="1002527"/>
            <a:ext cx="7394336" cy="1020849"/>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gradFill flip="none" rotWithShape="1">
            <a:gsLst>
              <a:gs pos="0">
                <a:srgbClr val="00CC99"/>
              </a:gs>
              <a:gs pos="100000">
                <a:srgbClr val="006666"/>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25" name="TextBox 21">
            <a:extLst>
              <a:ext uri="{FF2B5EF4-FFF2-40B4-BE49-F238E27FC236}">
                <a16:creationId xmlns:a16="http://schemas.microsoft.com/office/drawing/2014/main" id="{3FFEC7E5-9AAA-420D-9D59-9AD5230E6B3C}"/>
              </a:ext>
            </a:extLst>
          </p:cNvPr>
          <p:cNvSpPr txBox="1"/>
          <p:nvPr/>
        </p:nvSpPr>
        <p:spPr>
          <a:xfrm>
            <a:off x="1548808" y="1144313"/>
            <a:ext cx="2187009" cy="400110"/>
          </a:xfrm>
          <a:prstGeom prst="rect">
            <a:avLst/>
          </a:prstGeom>
          <a:noFill/>
        </p:spPr>
        <p:txBody>
          <a:bodyPr wrap="none" rtlCol="0">
            <a:spAutoFit/>
          </a:bodyPr>
          <a:lstStyle/>
          <a:p>
            <a:r>
              <a:rPr lang="en-US" sz="2000" b="1" dirty="0">
                <a:solidFill>
                  <a:srgbClr val="002060"/>
                </a:solidFill>
                <a:latin typeface="Arial" panose="020B0604020202020204" pitchFamily="34" charset="0"/>
                <a:cs typeface="Arial" panose="020B0604020202020204" pitchFamily="34" charset="0"/>
              </a:rPr>
              <a:t>Düzeltme </a:t>
            </a:r>
            <a:r>
              <a:rPr lang="en-US" sz="2000" b="1" dirty="0" smtClean="0">
                <a:solidFill>
                  <a:srgbClr val="002060"/>
                </a:solidFill>
                <a:latin typeface="Arial" panose="020B0604020202020204" pitchFamily="34" charset="0"/>
                <a:cs typeface="Arial" panose="020B0604020202020204" pitchFamily="34" charset="0"/>
              </a:rPr>
              <a:t>Talebi</a:t>
            </a:r>
            <a:endParaRPr lang="en-US" sz="2000" b="1" dirty="0">
              <a:solidFill>
                <a:srgbClr val="002060"/>
              </a:solidFill>
              <a:latin typeface="Arial" panose="020B0604020202020204" pitchFamily="34" charset="0"/>
              <a:cs typeface="Arial" panose="020B0604020202020204" pitchFamily="34" charset="0"/>
            </a:endParaRPr>
          </a:p>
        </p:txBody>
      </p:sp>
      <p:sp>
        <p:nvSpPr>
          <p:cNvPr id="28" name="Metin kutusu 27"/>
          <p:cNvSpPr txBox="1"/>
          <p:nvPr/>
        </p:nvSpPr>
        <p:spPr>
          <a:xfrm>
            <a:off x="5120913" y="1175091"/>
            <a:ext cx="3684786" cy="369332"/>
          </a:xfrm>
          <a:prstGeom prst="rect">
            <a:avLst/>
          </a:prstGeom>
          <a:noFill/>
        </p:spPr>
        <p:txBody>
          <a:bodyPr wrap="square" rtlCol="0">
            <a:spAutoFit/>
          </a:bodyPr>
          <a:lstStyle/>
          <a:p>
            <a:pPr algn="ctr"/>
            <a:r>
              <a:rPr lang="tr-TR" b="1" dirty="0" smtClean="0">
                <a:solidFill>
                  <a:srgbClr val="002060"/>
                </a:solidFill>
                <a:latin typeface="Arial" panose="020B0604020202020204" pitchFamily="34" charset="0"/>
                <a:cs typeface="Arial" panose="020B0604020202020204" pitchFamily="34" charset="0"/>
              </a:rPr>
              <a:t>VUK / 116 ila 126 </a:t>
            </a:r>
            <a:r>
              <a:rPr lang="tr-TR" b="1" dirty="0">
                <a:solidFill>
                  <a:srgbClr val="002060"/>
                </a:solidFill>
                <a:latin typeface="Arial" panose="020B0604020202020204" pitchFamily="34" charset="0"/>
                <a:cs typeface="Arial" panose="020B0604020202020204" pitchFamily="34" charset="0"/>
              </a:rPr>
              <a:t>Md.</a:t>
            </a:r>
          </a:p>
        </p:txBody>
      </p:sp>
      <p:sp>
        <p:nvSpPr>
          <p:cNvPr id="30" name="Unvan 1"/>
          <p:cNvSpPr txBox="1">
            <a:spLocks/>
          </p:cNvSpPr>
          <p:nvPr/>
        </p:nvSpPr>
        <p:spPr>
          <a:xfrm>
            <a:off x="1239139" y="2023376"/>
            <a:ext cx="7246059" cy="349326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tr-TR"/>
            </a:defPPr>
            <a:lvl1pPr>
              <a:defRPr sz="2000">
                <a:latin typeface="Arial" panose="020B0604020202020204" pitchFamily="34" charset="0"/>
                <a:cs typeface="Arial" panose="020B0604020202020204" pitchFamily="34" charset="0"/>
              </a:defRPr>
            </a:lvl1pPr>
          </a:lstStyle>
          <a:p>
            <a:r>
              <a:rPr lang="tr-TR" sz="1700" dirty="0"/>
              <a:t>Vergi beyannamesinde yanlış veya eksik bilgi verilmesi </a:t>
            </a:r>
            <a:r>
              <a:rPr lang="tr-TR" sz="1700" dirty="0" smtClean="0"/>
              <a:t>durumunda </a:t>
            </a:r>
            <a:r>
              <a:rPr lang="tr-TR" sz="1700" dirty="0"/>
              <a:t>mükellef, düzeltme talebinde bulunarak beyannamesini düzeltebilir</a:t>
            </a:r>
            <a:r>
              <a:rPr lang="tr-TR" sz="1700" dirty="0" smtClean="0"/>
              <a:t>.</a:t>
            </a:r>
          </a:p>
          <a:p>
            <a:endParaRPr lang="tr-TR" sz="1700" dirty="0"/>
          </a:p>
          <a:p>
            <a:r>
              <a:rPr lang="tr-TR" sz="1700" dirty="0" smtClean="0"/>
              <a:t>Mükellefin </a:t>
            </a:r>
            <a:r>
              <a:rPr lang="tr-TR" sz="1700" dirty="0"/>
              <a:t>vergilendirme </a:t>
            </a:r>
            <a:r>
              <a:rPr lang="tr-TR" sz="1700" dirty="0" smtClean="0"/>
              <a:t>işlemlerindeki </a:t>
            </a:r>
            <a:r>
              <a:rPr lang="tr-TR" sz="1700" dirty="0"/>
              <a:t>hataların düzeltilmesi talebini</a:t>
            </a:r>
            <a:r>
              <a:rPr lang="tr-TR" sz="1700" dirty="0" smtClean="0"/>
              <a:t>;</a:t>
            </a:r>
          </a:p>
          <a:p>
            <a:endParaRPr lang="tr-TR" sz="1700" dirty="0"/>
          </a:p>
          <a:p>
            <a:pPr marL="342900" indent="-342900">
              <a:buFont typeface="Wingdings" panose="05000000000000000000" pitchFamily="2" charset="2"/>
              <a:buChar char="§"/>
            </a:pPr>
            <a:r>
              <a:rPr lang="tr-TR" sz="1700" dirty="0"/>
              <a:t>Vergi dairesine yazılı bir şekilde </a:t>
            </a:r>
            <a:r>
              <a:rPr lang="tr-TR" sz="1700" dirty="0" smtClean="0"/>
              <a:t>veya </a:t>
            </a:r>
            <a:r>
              <a:rPr lang="tr-TR" sz="1700" dirty="0"/>
              <a:t>posta ile taahhütlü olarak göndermesi,</a:t>
            </a:r>
          </a:p>
          <a:p>
            <a:pPr marL="342900" indent="-342900">
              <a:buFont typeface="Wingdings" panose="05000000000000000000" pitchFamily="2" charset="2"/>
              <a:buChar char="§"/>
            </a:pPr>
            <a:r>
              <a:rPr lang="tr-TR" sz="1700" dirty="0"/>
              <a:t>Vergi dairesinin uygun bulması, </a:t>
            </a:r>
          </a:p>
          <a:p>
            <a:pPr marL="342900" indent="-342900">
              <a:buFont typeface="Wingdings" panose="05000000000000000000" pitchFamily="2" charset="2"/>
              <a:buChar char="§"/>
            </a:pPr>
            <a:r>
              <a:rPr lang="tr-TR" sz="1700" dirty="0"/>
              <a:t>Vergi alacağının doğduğu takvim yılını takip eden yılın başından başlayarak 5 yıl içinde </a:t>
            </a:r>
            <a:r>
              <a:rPr lang="tr-TR" sz="1700" dirty="0" smtClean="0"/>
              <a:t>vermesi gerekmektedir.</a:t>
            </a:r>
          </a:p>
          <a:p>
            <a:endParaRPr lang="tr-TR" sz="1700" dirty="0"/>
          </a:p>
          <a:p>
            <a:r>
              <a:rPr lang="tr-TR" sz="1700" dirty="0"/>
              <a:t>Ayrıca, vergi hatalarının düzeltilmesinde tutar olarak herhangi bir sınırlama bulunmamaktadır.</a:t>
            </a:r>
          </a:p>
        </p:txBody>
      </p:sp>
      <p:sp>
        <p:nvSpPr>
          <p:cNvPr id="29" name="Unvan 1"/>
          <p:cNvSpPr txBox="1">
            <a:spLocks/>
          </p:cNvSpPr>
          <p:nvPr/>
        </p:nvSpPr>
        <p:spPr>
          <a:xfrm>
            <a:off x="1090863" y="241427"/>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solidFill>
                  <a:srgbClr val="16647A"/>
                </a:solidFill>
                <a:latin typeface="Arial" panose="020B0604020202020204" pitchFamily="34" charset="0"/>
                <a:cs typeface="Arial" panose="020B0604020202020204" pitchFamily="34" charset="0"/>
              </a:rPr>
              <a:t>Mükelleflerin </a:t>
            </a:r>
            <a:r>
              <a:rPr lang="tr-TR" sz="2800" b="1" dirty="0" smtClean="0">
                <a:solidFill>
                  <a:srgbClr val="16647A"/>
                </a:solidFill>
                <a:latin typeface="Arial" panose="020B0604020202020204" pitchFamily="34" charset="0"/>
                <a:cs typeface="Arial" panose="020B0604020202020204" pitchFamily="34" charset="0"/>
              </a:rPr>
              <a:t>Hakları</a:t>
            </a:r>
            <a:endParaRPr lang="tr-TR" sz="2800" b="1" dirty="0">
              <a:solidFill>
                <a:srgbClr val="16647A"/>
              </a:solidFill>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776837" y="3198584"/>
            <a:ext cx="5051825" cy="3659416"/>
          </a:xfrm>
          <a:prstGeom prst="rect">
            <a:avLst/>
          </a:prstGeom>
          <a:effectLst>
            <a:outerShdw blurRad="76200" dir="13500000" sy="23000" kx="1200000" algn="br" rotWithShape="0">
              <a:prstClr val="black">
                <a:alpha val="20000"/>
              </a:prstClr>
            </a:outerShdw>
          </a:effectLst>
        </p:spPr>
      </p:pic>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schemeClr val="bg1"/>
                </a:solidFill>
                <a:latin typeface="Arial" panose="020B0604020202020204" pitchFamily="34" charset="0"/>
                <a:cs typeface="Arial" panose="020B0604020202020204" pitchFamily="34" charset="0"/>
              </a:rPr>
              <a:t>11</a:t>
            </a:fld>
            <a:endParaRPr lang="tr-TR"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06137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1090863" y="241427"/>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solidFill>
                  <a:srgbClr val="16647A"/>
                </a:solidFill>
                <a:latin typeface="Arial" panose="020B0604020202020204" pitchFamily="34" charset="0"/>
                <a:cs typeface="Arial" panose="020B0604020202020204" pitchFamily="34" charset="0"/>
              </a:rPr>
              <a:t>Mükelleflerin </a:t>
            </a:r>
            <a:r>
              <a:rPr lang="tr-TR" sz="2800" b="1" dirty="0" smtClean="0">
                <a:solidFill>
                  <a:srgbClr val="16647A"/>
                </a:solidFill>
                <a:latin typeface="Arial" panose="020B0604020202020204" pitchFamily="34" charset="0"/>
                <a:cs typeface="Arial" panose="020B0604020202020204" pitchFamily="34" charset="0"/>
              </a:rPr>
              <a:t>Hakları</a:t>
            </a:r>
            <a:endParaRPr lang="tr-TR" sz="2800" b="1" dirty="0">
              <a:solidFill>
                <a:srgbClr val="16647A"/>
              </a:solidFill>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schemeClr val="bg1"/>
                </a:solidFill>
                <a:latin typeface="Arial" panose="020B0604020202020204" pitchFamily="34" charset="0"/>
                <a:cs typeface="Arial" panose="020B0604020202020204" pitchFamily="34" charset="0"/>
              </a:rPr>
              <a:t>12</a:t>
            </a:fld>
            <a:endParaRPr lang="tr-TR" sz="1400" dirty="0">
              <a:solidFill>
                <a:schemeClr val="bg1"/>
              </a:solidFill>
              <a:latin typeface="Arial" panose="020B0604020202020204" pitchFamily="34" charset="0"/>
              <a:cs typeface="Arial" panose="020B0604020202020204" pitchFamily="34" charset="0"/>
            </a:endParaRP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80" name="Rectangle 15">
            <a:extLst>
              <a:ext uri="{FF2B5EF4-FFF2-40B4-BE49-F238E27FC236}">
                <a16:creationId xmlns:a16="http://schemas.microsoft.com/office/drawing/2014/main" id="{5996725C-6D51-46FF-8D49-6E4D2DAE3444}"/>
              </a:ext>
            </a:extLst>
          </p:cNvPr>
          <p:cNvSpPr/>
          <p:nvPr/>
        </p:nvSpPr>
        <p:spPr>
          <a:xfrm>
            <a:off x="481385" y="898407"/>
            <a:ext cx="2879658" cy="5150940"/>
          </a:xfrm>
          <a:prstGeom prst="rect">
            <a:avLst/>
          </a:prstGeom>
          <a:gradFill flip="none" rotWithShape="1">
            <a:gsLst>
              <a:gs pos="100000">
                <a:schemeClr val="bg1"/>
              </a:gs>
              <a:gs pos="0">
                <a:schemeClr val="bg1">
                  <a:lumMod val="95000"/>
                </a:schemeClr>
              </a:gs>
            </a:gsLst>
            <a:lin ang="5400000" scaled="1"/>
            <a:tileRect/>
          </a:gradFill>
          <a:ln w="38100">
            <a:solidFill>
              <a:srgbClr val="CE3A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1" name="Freeform: Shape 16">
            <a:extLst>
              <a:ext uri="{FF2B5EF4-FFF2-40B4-BE49-F238E27FC236}">
                <a16:creationId xmlns:a16="http://schemas.microsoft.com/office/drawing/2014/main" id="{E9B77711-E0CC-408B-8C52-1DA02F689693}"/>
              </a:ext>
            </a:extLst>
          </p:cNvPr>
          <p:cNvSpPr/>
          <p:nvPr/>
        </p:nvSpPr>
        <p:spPr>
          <a:xfrm flipV="1">
            <a:off x="481043" y="894852"/>
            <a:ext cx="2879658" cy="1020849"/>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gradFill flip="none" rotWithShape="1">
            <a:gsLst>
              <a:gs pos="0">
                <a:srgbClr val="FF9900"/>
              </a:gs>
              <a:gs pos="100000">
                <a:srgbClr val="CC3300"/>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26" name="Text 1"/>
          <p:cNvSpPr/>
          <p:nvPr/>
        </p:nvSpPr>
        <p:spPr>
          <a:xfrm>
            <a:off x="83975" y="928216"/>
            <a:ext cx="3673793" cy="660321"/>
          </a:xfrm>
          <a:prstGeom prst="rect">
            <a:avLst/>
          </a:prstGeom>
          <a:noFill/>
          <a:ln/>
        </p:spPr>
        <p:txBody>
          <a:bodyPr wrap="square" lIns="0" tIns="0" rIns="0" bIns="0" rtlCol="0" anchor="t"/>
          <a:lstStyle/>
          <a:p>
            <a:pPr marL="0" indent="0" algn="ctr">
              <a:lnSpc>
                <a:spcPts val="2600"/>
              </a:lnSpc>
              <a:buNone/>
            </a:pPr>
            <a:r>
              <a:rPr lang="tr-TR" sz="2000" b="1" dirty="0" smtClean="0">
                <a:solidFill>
                  <a:srgbClr val="002060"/>
                </a:solidFill>
                <a:latin typeface="Arial" panose="020B0604020202020204" pitchFamily="34" charset="0"/>
                <a:ea typeface="Raleway" pitchFamily="34" charset="-122"/>
                <a:cs typeface="Arial" panose="020B0604020202020204" pitchFamily="34" charset="0"/>
              </a:rPr>
              <a:t>Ş</a:t>
            </a:r>
            <a:r>
              <a:rPr lang="en-US" sz="2000" b="1" dirty="0" smtClean="0">
                <a:solidFill>
                  <a:srgbClr val="002060"/>
                </a:solidFill>
                <a:latin typeface="Arial" panose="020B0604020202020204" pitchFamily="34" charset="0"/>
                <a:ea typeface="Raleway" pitchFamily="34" charset="-122"/>
                <a:cs typeface="Arial" panose="020B0604020202020204" pitchFamily="34" charset="0"/>
              </a:rPr>
              <a:t>ikayet </a:t>
            </a:r>
            <a:r>
              <a:rPr lang="en-US" sz="2000" b="1" dirty="0">
                <a:solidFill>
                  <a:srgbClr val="002060"/>
                </a:solidFill>
                <a:latin typeface="Arial" panose="020B0604020202020204" pitchFamily="34" charset="0"/>
                <a:ea typeface="Raleway" pitchFamily="34" charset="-122"/>
                <a:cs typeface="Arial" panose="020B0604020202020204" pitchFamily="34" charset="0"/>
              </a:rPr>
              <a:t>Yolu İle </a:t>
            </a:r>
            <a:endParaRPr lang="tr-TR" sz="2000" b="1" dirty="0" smtClean="0">
              <a:solidFill>
                <a:srgbClr val="002060"/>
              </a:solidFill>
              <a:latin typeface="Arial" panose="020B0604020202020204" pitchFamily="34" charset="0"/>
              <a:ea typeface="Raleway" pitchFamily="34" charset="-122"/>
              <a:cs typeface="Arial" panose="020B0604020202020204" pitchFamily="34" charset="0"/>
            </a:endParaRPr>
          </a:p>
          <a:p>
            <a:pPr marL="0" indent="0" algn="ctr">
              <a:lnSpc>
                <a:spcPts val="2600"/>
              </a:lnSpc>
              <a:buNone/>
            </a:pPr>
            <a:r>
              <a:rPr lang="en-US" sz="2000" b="1" dirty="0" smtClean="0">
                <a:solidFill>
                  <a:srgbClr val="002060"/>
                </a:solidFill>
                <a:latin typeface="Arial" panose="020B0604020202020204" pitchFamily="34" charset="0"/>
                <a:ea typeface="Raleway" pitchFamily="34" charset="-122"/>
                <a:cs typeface="Arial" panose="020B0604020202020204" pitchFamily="34" charset="0"/>
              </a:rPr>
              <a:t>Müracaat</a:t>
            </a:r>
            <a:endParaRPr lang="en-US" sz="2000" b="1" dirty="0">
              <a:solidFill>
                <a:srgbClr val="002060"/>
              </a:solidFill>
              <a:latin typeface="Arial" panose="020B0604020202020204" pitchFamily="34" charset="0"/>
              <a:cs typeface="Arial" panose="020B0604020202020204" pitchFamily="34" charset="0"/>
            </a:endParaRPr>
          </a:p>
        </p:txBody>
      </p:sp>
      <p:sp>
        <p:nvSpPr>
          <p:cNvPr id="27" name="Text 2"/>
          <p:cNvSpPr/>
          <p:nvPr/>
        </p:nvSpPr>
        <p:spPr>
          <a:xfrm>
            <a:off x="679412" y="2170135"/>
            <a:ext cx="2452194" cy="2299064"/>
          </a:xfrm>
          <a:prstGeom prst="rect">
            <a:avLst/>
          </a:prstGeom>
          <a:noFill/>
          <a:ln/>
        </p:spPr>
        <p:txBody>
          <a:bodyPr wrap="square" lIns="0" tIns="0" rIns="0" bIns="0" rtlCol="0" anchor="t"/>
          <a:lstStyle/>
          <a:p>
            <a:pPr marL="0" indent="0" algn="ctr">
              <a:lnSpc>
                <a:spcPts val="2650"/>
              </a:lnSpc>
              <a:buNone/>
            </a:pPr>
            <a:endParaRPr lang="tr-TR" dirty="0" smtClean="0">
              <a:latin typeface="Arial" panose="020B0604020202020204" pitchFamily="34" charset="0"/>
              <a:ea typeface="Roboto" pitchFamily="34" charset="-122"/>
              <a:cs typeface="Arial" panose="020B0604020202020204" pitchFamily="34" charset="0"/>
            </a:endParaRPr>
          </a:p>
          <a:p>
            <a:pPr algn="ctr">
              <a:lnSpc>
                <a:spcPts val="2650"/>
              </a:lnSpc>
            </a:pPr>
            <a:r>
              <a:rPr lang="tr-TR" dirty="0">
                <a:latin typeface="Arial" panose="020B0604020202020204" pitchFamily="34" charset="0"/>
                <a:ea typeface="Roboto" pitchFamily="34" charset="-122"/>
                <a:cs typeface="Arial" panose="020B0604020202020204" pitchFamily="34" charset="0"/>
              </a:rPr>
              <a:t>Vergi mahkemesinde dava açma süresi geçtikten sonra yaptıkları düzeltme talepleri </a:t>
            </a:r>
            <a:r>
              <a:rPr lang="tr-TR" dirty="0" err="1">
                <a:latin typeface="Arial" panose="020B0604020202020204" pitchFamily="34" charset="0"/>
                <a:ea typeface="Roboto" pitchFamily="34" charset="-122"/>
                <a:cs typeface="Arial" panose="020B0604020202020204" pitchFamily="34" charset="0"/>
              </a:rPr>
              <a:t>reddolunanlar</a:t>
            </a:r>
            <a:r>
              <a:rPr lang="tr-TR" dirty="0">
                <a:latin typeface="Arial" panose="020B0604020202020204" pitchFamily="34" charset="0"/>
                <a:ea typeface="Roboto" pitchFamily="34" charset="-122"/>
                <a:cs typeface="Arial" panose="020B0604020202020204" pitchFamily="34" charset="0"/>
              </a:rPr>
              <a:t> şikâyet yolu ile Maliye Bakanlığına müracaat edebilirler.</a:t>
            </a:r>
            <a:endParaRPr lang="en-US" dirty="0">
              <a:latin typeface="Arial" panose="020B0604020202020204" pitchFamily="34" charset="0"/>
              <a:cs typeface="Arial" panose="020B0604020202020204" pitchFamily="34" charset="0"/>
            </a:endParaRPr>
          </a:p>
        </p:txBody>
      </p:sp>
      <p:sp>
        <p:nvSpPr>
          <p:cNvPr id="40" name="Metin kutusu 39"/>
          <p:cNvSpPr txBox="1"/>
          <p:nvPr/>
        </p:nvSpPr>
        <p:spPr>
          <a:xfrm>
            <a:off x="1184358" y="1885174"/>
            <a:ext cx="2277373" cy="369332"/>
          </a:xfrm>
          <a:prstGeom prst="rect">
            <a:avLst/>
          </a:prstGeom>
          <a:noFill/>
        </p:spPr>
        <p:txBody>
          <a:bodyPr wrap="square" rtlCol="0">
            <a:spAutoFit/>
          </a:bodyPr>
          <a:lstStyle/>
          <a:p>
            <a:r>
              <a:rPr lang="tr-TR" b="1" dirty="0" smtClean="0">
                <a:solidFill>
                  <a:schemeClr val="accent2">
                    <a:lumMod val="75000"/>
                  </a:schemeClr>
                </a:solidFill>
                <a:latin typeface="Arial" panose="020B0604020202020204" pitchFamily="34" charset="0"/>
                <a:cs typeface="Arial" panose="020B0604020202020204" pitchFamily="34" charset="0"/>
              </a:rPr>
              <a:t>VUK/124.Md.</a:t>
            </a:r>
            <a:endParaRPr lang="tr-TR" b="1" dirty="0">
              <a:solidFill>
                <a:schemeClr val="accent2">
                  <a:lumMod val="75000"/>
                </a:schemeClr>
              </a:solidFill>
              <a:latin typeface="Arial" panose="020B0604020202020204" pitchFamily="34" charset="0"/>
              <a:cs typeface="Arial" panose="020B0604020202020204" pitchFamily="34" charset="0"/>
            </a:endParaRPr>
          </a:p>
        </p:txBody>
      </p:sp>
      <p:sp>
        <p:nvSpPr>
          <p:cNvPr id="24" name="Metin kutusu 23"/>
          <p:cNvSpPr txBox="1"/>
          <p:nvPr/>
        </p:nvSpPr>
        <p:spPr>
          <a:xfrm>
            <a:off x="3570304" y="882355"/>
            <a:ext cx="6867493" cy="5959085"/>
          </a:xfrm>
          <a:prstGeom prst="rect">
            <a:avLst/>
          </a:prstGeom>
          <a:gradFill flip="none" rotWithShape="1">
            <a:gsLst>
              <a:gs pos="21000">
                <a:schemeClr val="accent2">
                  <a:lumMod val="40000"/>
                  <a:lumOff val="60000"/>
                </a:schemeClr>
              </a:gs>
              <a:gs pos="0">
                <a:srgbClr val="FF9900"/>
              </a:gs>
              <a:gs pos="100000">
                <a:schemeClr val="bg1"/>
              </a:gs>
            </a:gsLst>
            <a:lin ang="13800000" scaled="0"/>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tr-TR"/>
            </a:defPPr>
            <a:lvl1pPr algn="ctr">
              <a:defRPr>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tr-TR" b="1" dirty="0">
                <a:solidFill>
                  <a:schemeClr val="tx1"/>
                </a:solidFill>
              </a:rPr>
              <a:t>Vergi Mahkemesinde Dava Açma Süresi Geçtikten Sonra Yapılan Düzeltme Talepleri</a:t>
            </a:r>
          </a:p>
          <a:p>
            <a:pPr algn="l"/>
            <a:r>
              <a:rPr lang="tr-TR" dirty="0">
                <a:solidFill>
                  <a:schemeClr val="tx1"/>
                </a:solidFill>
              </a:rPr>
              <a:t> </a:t>
            </a:r>
          </a:p>
          <a:p>
            <a:pPr algn="just"/>
            <a:r>
              <a:rPr lang="tr-TR" sz="1700" dirty="0">
                <a:solidFill>
                  <a:schemeClr val="tx1"/>
                </a:solidFill>
              </a:rPr>
              <a:t>Mükelleflerin, vergi mahkemesinde dava açma süresi geçtikten sonra yaptıkları düzeltme talepleri reddedilirse, </a:t>
            </a:r>
          </a:p>
          <a:p>
            <a:pPr algn="just"/>
            <a:endParaRPr lang="tr-TR" sz="1700" dirty="0">
              <a:solidFill>
                <a:schemeClr val="tx1"/>
              </a:solidFill>
            </a:endParaRPr>
          </a:p>
          <a:p>
            <a:pPr algn="just"/>
            <a:r>
              <a:rPr lang="tr-TR" sz="1700" dirty="0">
                <a:solidFill>
                  <a:schemeClr val="tx1"/>
                </a:solidFill>
              </a:rPr>
              <a:t>Şikâyet yoluyla Hazine ve Maliye Bakanlığı'na başvurabilirler.</a:t>
            </a:r>
          </a:p>
          <a:p>
            <a:pPr lvl="1" algn="just"/>
            <a:r>
              <a:rPr lang="tr-TR" sz="1700" dirty="0" smtClean="0">
                <a:solidFill>
                  <a:schemeClr val="tx1"/>
                </a:solidFill>
                <a:latin typeface="Arial" panose="020B0604020202020204" pitchFamily="34" charset="0"/>
                <a:cs typeface="Arial" panose="020B0604020202020204" pitchFamily="34" charset="0"/>
              </a:rPr>
              <a:t>Başvuru </a:t>
            </a:r>
            <a:r>
              <a:rPr lang="tr-TR" sz="1700" dirty="0">
                <a:solidFill>
                  <a:schemeClr val="tx1"/>
                </a:solidFill>
                <a:latin typeface="Arial" panose="020B0604020202020204" pitchFamily="34" charset="0"/>
                <a:cs typeface="Arial" panose="020B0604020202020204" pitchFamily="34" charset="0"/>
              </a:rPr>
              <a:t>Merci</a:t>
            </a:r>
          </a:p>
          <a:p>
            <a:pPr marL="742950" lvl="1" indent="-285750" algn="just">
              <a:buFont typeface="Wingdings" panose="05000000000000000000" pitchFamily="2" charset="2"/>
              <a:buChar char="§"/>
            </a:pPr>
            <a:r>
              <a:rPr lang="tr-TR" sz="1700" dirty="0">
                <a:solidFill>
                  <a:schemeClr val="tx1"/>
                </a:solidFill>
                <a:latin typeface="Arial" panose="020B0604020202020204" pitchFamily="34" charset="0"/>
                <a:cs typeface="Arial" panose="020B0604020202020204" pitchFamily="34" charset="0"/>
              </a:rPr>
              <a:t>İl özel idare vergileri hakkında → Valiliğe</a:t>
            </a:r>
          </a:p>
          <a:p>
            <a:pPr marL="742950" lvl="1" indent="-285750" algn="just">
              <a:buFont typeface="Wingdings" panose="05000000000000000000" pitchFamily="2" charset="2"/>
              <a:buChar char="§"/>
            </a:pPr>
            <a:r>
              <a:rPr lang="tr-TR" sz="1700" dirty="0">
                <a:solidFill>
                  <a:schemeClr val="tx1"/>
                </a:solidFill>
                <a:latin typeface="Arial" panose="020B0604020202020204" pitchFamily="34" charset="0"/>
                <a:cs typeface="Arial" panose="020B0604020202020204" pitchFamily="34" charset="0"/>
              </a:rPr>
              <a:t>Belediye vergileri hakkında → Belediyeye</a:t>
            </a:r>
          </a:p>
          <a:p>
            <a:pPr algn="just"/>
            <a:endParaRPr lang="tr-TR" sz="1700" dirty="0">
              <a:solidFill>
                <a:schemeClr val="tx1"/>
              </a:solidFill>
            </a:endParaRPr>
          </a:p>
          <a:p>
            <a:pPr algn="just"/>
            <a:r>
              <a:rPr lang="tr-TR" sz="1700" dirty="0">
                <a:solidFill>
                  <a:schemeClr val="tx1"/>
                </a:solidFill>
              </a:rPr>
              <a:t>Şikâyet Süreci ve Sonrası</a:t>
            </a:r>
          </a:p>
          <a:p>
            <a:pPr lvl="1" algn="just"/>
            <a:r>
              <a:rPr lang="tr-TR" sz="1700" dirty="0">
                <a:solidFill>
                  <a:schemeClr val="tx1"/>
                </a:solidFill>
                <a:latin typeface="Arial" panose="020B0604020202020204" pitchFamily="34" charset="0"/>
                <a:cs typeface="Arial" panose="020B0604020202020204" pitchFamily="34" charset="0"/>
              </a:rPr>
              <a:t>Düzeltme dilekçesi verildikten sonra 30 gün içinde Bakanlık cevap vermezse, talep reddedilmiş sayılır.</a:t>
            </a:r>
          </a:p>
          <a:p>
            <a:pPr lvl="1" algn="just"/>
            <a:endParaRPr lang="tr-TR" sz="1700" dirty="0">
              <a:solidFill>
                <a:schemeClr val="tx1"/>
              </a:solidFill>
              <a:latin typeface="Arial" panose="020B0604020202020204" pitchFamily="34" charset="0"/>
              <a:cs typeface="Arial" panose="020B0604020202020204" pitchFamily="34" charset="0"/>
            </a:endParaRPr>
          </a:p>
          <a:p>
            <a:pPr algn="just"/>
            <a:r>
              <a:rPr lang="tr-TR" sz="1700" dirty="0">
                <a:solidFill>
                  <a:schemeClr val="tx1"/>
                </a:solidFill>
              </a:rPr>
              <a:t>İdarenin şikâyeti reddetmesi veya 30 gün içinde yanıt vermemesi durumunda, </a:t>
            </a:r>
            <a:r>
              <a:rPr lang="tr-TR" sz="1700" dirty="0" smtClean="0">
                <a:solidFill>
                  <a:schemeClr val="tx1"/>
                </a:solidFill>
              </a:rPr>
              <a:t>mükellefler;</a:t>
            </a:r>
            <a:endParaRPr lang="tr-TR" sz="1700" dirty="0">
              <a:solidFill>
                <a:schemeClr val="tx1"/>
              </a:solidFill>
            </a:endParaRPr>
          </a:p>
          <a:p>
            <a:pPr lvl="1" algn="just"/>
            <a:r>
              <a:rPr lang="tr-TR" sz="1700" dirty="0">
                <a:solidFill>
                  <a:schemeClr val="tx1"/>
                </a:solidFill>
                <a:latin typeface="Arial" panose="020B0604020202020204" pitchFamily="34" charset="0"/>
                <a:cs typeface="Arial" panose="020B0604020202020204" pitchFamily="34" charset="0"/>
              </a:rPr>
              <a:t>İdari Yargılama Usulü Kanunu uyarınca,</a:t>
            </a:r>
          </a:p>
          <a:p>
            <a:pPr lvl="1" algn="just"/>
            <a:r>
              <a:rPr lang="tr-TR" sz="1700" dirty="0">
                <a:solidFill>
                  <a:schemeClr val="tx1"/>
                </a:solidFill>
                <a:latin typeface="Arial" panose="020B0604020202020204" pitchFamily="34" charset="0"/>
                <a:cs typeface="Arial" panose="020B0604020202020204" pitchFamily="34" charset="0"/>
              </a:rPr>
              <a:t>30 gün içinde, söz konusu idari işlemi vergi mahkemesinde dava edebilirler</a:t>
            </a:r>
            <a:r>
              <a:rPr lang="tr-TR" sz="1700" dirty="0" smtClean="0">
                <a:solidFill>
                  <a:schemeClr val="tx1"/>
                </a:solidFill>
                <a:latin typeface="Arial" panose="020B0604020202020204" pitchFamily="34" charset="0"/>
                <a:cs typeface="Arial" panose="020B0604020202020204" pitchFamily="34" charset="0"/>
              </a:rPr>
              <a:t>.</a:t>
            </a:r>
            <a:endParaRPr lang="tr-TR" sz="1700" dirty="0">
              <a:latin typeface="Arial" panose="020B0604020202020204" pitchFamily="34" charset="0"/>
              <a:cs typeface="Arial" panose="020B0604020202020204" pitchFamily="34" charset="0"/>
            </a:endParaRPr>
          </a:p>
        </p:txBody>
      </p:sp>
      <p:grpSp>
        <p:nvGrpSpPr>
          <p:cNvPr id="8" name="Grup 7"/>
          <p:cNvGrpSpPr/>
          <p:nvPr/>
        </p:nvGrpSpPr>
        <p:grpSpPr>
          <a:xfrm>
            <a:off x="9310911" y="372999"/>
            <a:ext cx="3949419" cy="3969810"/>
            <a:chOff x="3254262" y="933942"/>
            <a:chExt cx="4876800" cy="4876800"/>
          </a:xfrm>
          <a:effectLst>
            <a:outerShdw blurRad="76200" dir="13500000" sy="23000" kx="1200000" algn="br" rotWithShape="0">
              <a:prstClr val="black">
                <a:alpha val="20000"/>
              </a:prstClr>
            </a:outerShdw>
          </a:effectLst>
        </p:grpSpPr>
        <p:pic>
          <p:nvPicPr>
            <p:cNvPr id="3" name="Resim 2"/>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54262" y="933942"/>
              <a:ext cx="4876800" cy="4876800"/>
            </a:xfrm>
            <a:prstGeom prst="rect">
              <a:avLst/>
            </a:prstGeom>
          </p:spPr>
        </p:pic>
        <p:sp>
          <p:nvSpPr>
            <p:cNvPr id="5" name="Dikdörtgen 4"/>
            <p:cNvSpPr/>
            <p:nvPr/>
          </p:nvSpPr>
          <p:spPr>
            <a:xfrm>
              <a:off x="4838701" y="2028825"/>
              <a:ext cx="1762124" cy="51702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Arial" panose="020B0604020202020204" pitchFamily="34" charset="0"/>
                <a:cs typeface="Arial" panose="020B0604020202020204" pitchFamily="34" charset="0"/>
              </a:endParaRPr>
            </a:p>
          </p:txBody>
        </p:sp>
        <p:sp>
          <p:nvSpPr>
            <p:cNvPr id="6" name="Metin kutusu 5"/>
            <p:cNvSpPr txBox="1"/>
            <p:nvPr/>
          </p:nvSpPr>
          <p:spPr>
            <a:xfrm>
              <a:off x="5181479" y="2102673"/>
              <a:ext cx="1495425" cy="418805"/>
            </a:xfrm>
            <a:prstGeom prst="rect">
              <a:avLst/>
            </a:prstGeom>
            <a:noFill/>
          </p:spPr>
          <p:txBody>
            <a:bodyPr wrap="square" rtlCol="0">
              <a:spAutoFit/>
            </a:bodyPr>
            <a:lstStyle/>
            <a:p>
              <a:r>
                <a:rPr lang="tr-TR" b="1" dirty="0" smtClean="0">
                  <a:solidFill>
                    <a:schemeClr val="bg1">
                      <a:lumMod val="50000"/>
                    </a:schemeClr>
                  </a:solidFill>
                  <a:latin typeface="Arial" panose="020B0604020202020204" pitchFamily="34" charset="0"/>
                  <a:cs typeface="Arial" panose="020B0604020202020204" pitchFamily="34" charset="0"/>
                </a:rPr>
                <a:t>DİLEKÇE</a:t>
              </a:r>
              <a:endParaRPr lang="tr-TR" b="1" dirty="0">
                <a:solidFill>
                  <a:schemeClr val="bg1">
                    <a:lumMod val="50000"/>
                  </a:schemeClr>
                </a:solidFill>
                <a:latin typeface="Arial" panose="020B0604020202020204" pitchFamily="34" charset="0"/>
                <a:cs typeface="Arial" panose="020B0604020202020204" pitchFamily="34" charset="0"/>
              </a:endParaRPr>
            </a:p>
          </p:txBody>
        </p:sp>
      </p:grpSp>
      <p:sp>
        <p:nvSpPr>
          <p:cNvPr id="2" name="Dikdörtgen 1"/>
          <p:cNvSpPr/>
          <p:nvPr/>
        </p:nvSpPr>
        <p:spPr>
          <a:xfrm>
            <a:off x="10295924" y="5643565"/>
            <a:ext cx="2023285" cy="615553"/>
          </a:xfrm>
          <a:prstGeom prst="rect">
            <a:avLst/>
          </a:prstGeom>
        </p:spPr>
        <p:txBody>
          <a:bodyPr wrap="square">
            <a:spAutoFit/>
          </a:bodyPr>
          <a:lstStyle/>
          <a:p>
            <a:endParaRPr lang="tr-TR" sz="800" dirty="0">
              <a:latin typeface="Cambria Math" panose="02040503050406030204" pitchFamily="18" charset="0"/>
            </a:endParaRPr>
          </a:p>
          <a:p>
            <a:endParaRPr lang="tr-TR" sz="800" dirty="0">
              <a:latin typeface="Cambria Math" panose="02040503050406030204" pitchFamily="18" charset="0"/>
            </a:endParaRPr>
          </a:p>
          <a:p>
            <a:pPr algn="ctr"/>
            <a:r>
              <a:rPr lang="tr-TR" sz="600" dirty="0">
                <a:latin typeface="Cambria Math" panose="02040503050406030204" pitchFamily="18" charset="0"/>
              </a:rPr>
              <a:t> </a:t>
            </a:r>
            <a:r>
              <a:rPr lang="tr-TR" sz="600" b="1" dirty="0">
                <a:latin typeface="Arial" panose="020B0604020202020204" pitchFamily="34" charset="0"/>
                <a:cs typeface="Arial" panose="020B0604020202020204" pitchFamily="34" charset="0"/>
              </a:rPr>
              <a:t>MÜKELLEFLERİN </a:t>
            </a:r>
            <a:r>
              <a:rPr lang="tr-TR" sz="600" b="1" dirty="0" smtClean="0">
                <a:latin typeface="Arial" panose="020B0604020202020204" pitchFamily="34" charset="0"/>
                <a:cs typeface="Arial" panose="020B0604020202020204" pitchFamily="34" charset="0"/>
              </a:rPr>
              <a:t>HAKLARI VE </a:t>
            </a:r>
            <a:r>
              <a:rPr lang="tr-TR" sz="600" b="1" dirty="0">
                <a:latin typeface="Arial" panose="020B0604020202020204" pitchFamily="34" charset="0"/>
                <a:cs typeface="Arial" panose="020B0604020202020204" pitchFamily="34" charset="0"/>
              </a:rPr>
              <a:t>ÖDEVLERİ </a:t>
            </a:r>
          </a:p>
          <a:p>
            <a:pPr algn="ctr"/>
            <a:r>
              <a:rPr lang="tr-TR" sz="600" b="1" dirty="0">
                <a:latin typeface="Arial" panose="020B0604020202020204" pitchFamily="34" charset="0"/>
                <a:cs typeface="Arial" panose="020B0604020202020204" pitchFamily="34" charset="0"/>
              </a:rPr>
              <a:t>ELEKTRONİK </a:t>
            </a:r>
            <a:r>
              <a:rPr lang="tr-TR" sz="600" b="1" dirty="0" smtClean="0">
                <a:latin typeface="Arial" panose="020B0604020202020204" pitchFamily="34" charset="0"/>
                <a:cs typeface="Arial" panose="020B0604020202020204" pitchFamily="34" charset="0"/>
              </a:rPr>
              <a:t>UYGULAMALAR</a:t>
            </a:r>
          </a:p>
          <a:p>
            <a:pPr algn="ctr"/>
            <a:r>
              <a:rPr lang="tr-TR" sz="600" b="1" dirty="0" smtClean="0">
                <a:latin typeface="Arial" panose="020B0604020202020204" pitchFamily="34" charset="0"/>
                <a:cs typeface="Arial" panose="020B0604020202020204" pitchFamily="34" charset="0"/>
              </a:rPr>
              <a:t>CEZAİ MÜEYYEDELER REHBERİ</a:t>
            </a:r>
            <a:endParaRPr lang="tr-TR" sz="600" b="1" dirty="0">
              <a:latin typeface="Arial" panose="020B0604020202020204" pitchFamily="34" charset="0"/>
              <a:cs typeface="Arial" panose="020B0604020202020204" pitchFamily="34" charset="0"/>
            </a:endParaRPr>
          </a:p>
        </p:txBody>
      </p:sp>
      <p:pic>
        <p:nvPicPr>
          <p:cNvPr id="19" name="Resim 18"/>
          <p:cNvPicPr>
            <a:picLocks noChangeAspect="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30889" t="31036" r="31865" b="24533"/>
          <a:stretch/>
        </p:blipFill>
        <p:spPr>
          <a:xfrm>
            <a:off x="11037726" y="5041919"/>
            <a:ext cx="878889" cy="878891"/>
          </a:xfrm>
          <a:prstGeom prst="rect">
            <a:avLst/>
          </a:prstGeom>
        </p:spPr>
      </p:pic>
      <p:sp>
        <p:nvSpPr>
          <p:cNvPr id="20" name="Metin kutusu 19"/>
          <p:cNvSpPr txBox="1"/>
          <p:nvPr/>
        </p:nvSpPr>
        <p:spPr>
          <a:xfrm>
            <a:off x="10788720" y="4665917"/>
            <a:ext cx="993798" cy="369332"/>
          </a:xfrm>
          <a:prstGeom prst="rect">
            <a:avLst/>
          </a:prstGeom>
          <a:noFill/>
        </p:spPr>
        <p:txBody>
          <a:bodyPr wrap="square" rtlCol="0">
            <a:spAutoFit/>
          </a:bodyPr>
          <a:lstStyle/>
          <a:p>
            <a:r>
              <a:rPr lang="tr-TR" dirty="0" smtClean="0">
                <a:latin typeface="Arial" panose="020B0604020202020204" pitchFamily="34" charset="0"/>
                <a:cs typeface="Arial" panose="020B0604020202020204" pitchFamily="34" charset="0"/>
                <a:hlinkClick r:id="rId9"/>
              </a:rPr>
              <a:t>Rehber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53577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22846">
              <a:srgbClr val="FFFFFF"/>
            </a:gs>
            <a:gs pos="63322">
              <a:srgbClr val="E6EAEB"/>
            </a:gs>
            <a:gs pos="99960">
              <a:srgbClr val="CDD5D8"/>
            </a:gs>
          </a:gsLst>
          <a:lin ang="1149276" scaled="0"/>
        </a:gradFill>
        <a:effectLst/>
      </p:bgPr>
    </p:bg>
    <p:spTree>
      <p:nvGrpSpPr>
        <p:cNvPr id="1" name=""/>
        <p:cNvGrpSpPr/>
        <p:nvPr/>
      </p:nvGrpSpPr>
      <p:grpSpPr>
        <a:xfrm>
          <a:off x="0" y="0"/>
          <a:ext cx="0" cy="0"/>
          <a:chOff x="0" y="0"/>
          <a:chExt cx="0" cy="0"/>
        </a:xfrm>
      </p:grpSpPr>
      <p:sp>
        <p:nvSpPr>
          <p:cNvPr id="7" name="Unvan 1"/>
          <p:cNvSpPr txBox="1">
            <a:spLocks/>
          </p:cNvSpPr>
          <p:nvPr/>
        </p:nvSpPr>
        <p:spPr>
          <a:xfrm>
            <a:off x="1090863" y="241427"/>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solidFill>
                  <a:srgbClr val="16647A"/>
                </a:solidFill>
                <a:latin typeface="Arial" panose="020B0604020202020204" pitchFamily="34" charset="0"/>
                <a:cs typeface="Arial" panose="020B0604020202020204" pitchFamily="34" charset="0"/>
              </a:rPr>
              <a:t>Mükelleflerin Hakları</a:t>
            </a:r>
            <a:endParaRPr lang="tr-TR" sz="2800" b="1" dirty="0">
              <a:solidFill>
                <a:srgbClr val="16647A"/>
              </a:solidFill>
              <a:latin typeface="Arial" panose="020B0604020202020204" pitchFamily="34" charset="0"/>
              <a:cs typeface="Arial" panose="020B0604020202020204" pitchFamily="34" charset="0"/>
            </a:endParaRP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87" name="Rectangle 5">
            <a:extLst>
              <a:ext uri="{FF2B5EF4-FFF2-40B4-BE49-F238E27FC236}">
                <a16:creationId xmlns:a16="http://schemas.microsoft.com/office/drawing/2014/main" id="{F3170FFD-1FDC-43EE-881B-5D21C1DE5196}"/>
              </a:ext>
            </a:extLst>
          </p:cNvPr>
          <p:cNvSpPr/>
          <p:nvPr/>
        </p:nvSpPr>
        <p:spPr>
          <a:xfrm>
            <a:off x="545143" y="1235675"/>
            <a:ext cx="3100640" cy="5149406"/>
          </a:xfrm>
          <a:prstGeom prst="rect">
            <a:avLst/>
          </a:prstGeom>
          <a:gradFill flip="none" rotWithShape="1">
            <a:gsLst>
              <a:gs pos="100000">
                <a:schemeClr val="bg1"/>
              </a:gs>
              <a:gs pos="0">
                <a:schemeClr val="bg1">
                  <a:lumMod val="95000"/>
                </a:schemeClr>
              </a:gs>
            </a:gsLst>
            <a:lin ang="5400000" scaled="1"/>
            <a:tileRect/>
          </a:gradFill>
          <a:ln w="38100">
            <a:solidFill>
              <a:srgbClr val="336699"/>
            </a:solid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8" name="Freeform: Shape 8">
            <a:extLst>
              <a:ext uri="{FF2B5EF4-FFF2-40B4-BE49-F238E27FC236}">
                <a16:creationId xmlns:a16="http://schemas.microsoft.com/office/drawing/2014/main" id="{48FA055A-2529-4FA9-9C7C-A452094C41A6}"/>
              </a:ext>
            </a:extLst>
          </p:cNvPr>
          <p:cNvSpPr/>
          <p:nvPr/>
        </p:nvSpPr>
        <p:spPr>
          <a:xfrm flipV="1">
            <a:off x="545143" y="1230586"/>
            <a:ext cx="3100298" cy="102085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gradFill flip="none" rotWithShape="1">
            <a:gsLst>
              <a:gs pos="0">
                <a:srgbClr val="029EFE"/>
              </a:gs>
              <a:gs pos="83000">
                <a:srgbClr val="0070C4"/>
              </a:gs>
            </a:gsLst>
            <a:lin ang="16200000" scaled="1"/>
            <a:tileRect/>
          </a:gradFill>
          <a:ln>
            <a:noFill/>
          </a:ln>
          <a:effectLst>
            <a:innerShdw blurRad="571500" dist="50800" dir="16200000">
              <a:srgbClr val="0070C4">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29" name="Text 7"/>
          <p:cNvSpPr/>
          <p:nvPr/>
        </p:nvSpPr>
        <p:spPr>
          <a:xfrm>
            <a:off x="439197" y="1263038"/>
            <a:ext cx="3491270" cy="692944"/>
          </a:xfrm>
          <a:prstGeom prst="rect">
            <a:avLst/>
          </a:prstGeom>
          <a:noFill/>
          <a:ln/>
        </p:spPr>
        <p:txBody>
          <a:bodyPr wrap="square" lIns="0" tIns="0" rIns="0" bIns="0" rtlCol="0" anchor="t"/>
          <a:lstStyle/>
          <a:p>
            <a:pPr marL="0" indent="0" algn="ctr">
              <a:lnSpc>
                <a:spcPts val="2700"/>
              </a:lnSpc>
              <a:buNone/>
            </a:pPr>
            <a:r>
              <a:rPr lang="en-US" sz="2000" b="1" dirty="0" smtClean="0">
                <a:solidFill>
                  <a:srgbClr val="002060"/>
                </a:solidFill>
                <a:latin typeface="Arial" panose="020B0604020202020204" pitchFamily="34" charset="0"/>
                <a:ea typeface="Raleway" pitchFamily="34" charset="-122"/>
                <a:cs typeface="Arial" panose="020B0604020202020204" pitchFamily="34" charset="0"/>
              </a:rPr>
              <a:t>Vergi </a:t>
            </a:r>
            <a:r>
              <a:rPr lang="en-US" sz="2000" b="1" dirty="0">
                <a:solidFill>
                  <a:srgbClr val="002060"/>
                </a:solidFill>
                <a:latin typeface="Arial" panose="020B0604020202020204" pitchFamily="34" charset="0"/>
                <a:ea typeface="Raleway" pitchFamily="34" charset="-122"/>
                <a:cs typeface="Arial" panose="020B0604020202020204" pitchFamily="34" charset="0"/>
              </a:rPr>
              <a:t>İncelemesi </a:t>
            </a:r>
          </a:p>
          <a:p>
            <a:pPr marL="0" indent="0" algn="ctr">
              <a:lnSpc>
                <a:spcPts val="2700"/>
              </a:lnSpc>
              <a:buNone/>
            </a:pPr>
            <a:r>
              <a:rPr lang="en-US" sz="2000" b="1" dirty="0" smtClean="0">
                <a:solidFill>
                  <a:srgbClr val="002060"/>
                </a:solidFill>
                <a:latin typeface="Arial" panose="020B0604020202020204" pitchFamily="34" charset="0"/>
                <a:ea typeface="Raleway" pitchFamily="34" charset="-122"/>
                <a:cs typeface="Arial" panose="020B0604020202020204" pitchFamily="34" charset="0"/>
              </a:rPr>
              <a:t>Sırasındaki Haklar</a:t>
            </a:r>
            <a:endParaRPr lang="en-US" sz="2000" b="1" dirty="0">
              <a:solidFill>
                <a:srgbClr val="002060"/>
              </a:solidFill>
              <a:latin typeface="Arial" panose="020B0604020202020204" pitchFamily="34" charset="0"/>
              <a:cs typeface="Arial" panose="020B0604020202020204" pitchFamily="34" charset="0"/>
            </a:endParaRPr>
          </a:p>
        </p:txBody>
      </p:sp>
      <p:sp>
        <p:nvSpPr>
          <p:cNvPr id="41" name="Metin kutusu 40"/>
          <p:cNvSpPr txBox="1"/>
          <p:nvPr/>
        </p:nvSpPr>
        <p:spPr>
          <a:xfrm>
            <a:off x="994371" y="2203532"/>
            <a:ext cx="2277373" cy="646331"/>
          </a:xfrm>
          <a:prstGeom prst="rect">
            <a:avLst/>
          </a:prstGeom>
          <a:noFill/>
        </p:spPr>
        <p:txBody>
          <a:bodyPr wrap="square" rtlCol="0">
            <a:spAutoFit/>
          </a:bodyPr>
          <a:lstStyle/>
          <a:p>
            <a:pPr algn="ctr"/>
            <a:r>
              <a:rPr lang="tr-TR" b="1" dirty="0" smtClean="0">
                <a:solidFill>
                  <a:srgbClr val="0070C0"/>
                </a:solidFill>
                <a:latin typeface="Arial" panose="020B0604020202020204" pitchFamily="34" charset="0"/>
                <a:cs typeface="Arial" panose="020B0604020202020204" pitchFamily="34" charset="0"/>
              </a:rPr>
              <a:t>VUK/134 ila 141.Md</a:t>
            </a:r>
            <a:r>
              <a:rPr lang="tr-TR" b="1" dirty="0">
                <a:solidFill>
                  <a:srgbClr val="0070C0"/>
                </a:solidFill>
                <a:latin typeface="Arial" panose="020B0604020202020204" pitchFamily="34" charset="0"/>
                <a:cs typeface="Arial" panose="020B0604020202020204" pitchFamily="34" charset="0"/>
              </a:rPr>
              <a:t>.</a:t>
            </a:r>
          </a:p>
        </p:txBody>
      </p:sp>
      <p:sp>
        <p:nvSpPr>
          <p:cNvPr id="2" name="Metin kutusu 1"/>
          <p:cNvSpPr txBox="1"/>
          <p:nvPr/>
        </p:nvSpPr>
        <p:spPr>
          <a:xfrm>
            <a:off x="4017121" y="1055322"/>
            <a:ext cx="8040444" cy="5478423"/>
          </a:xfrm>
          <a:prstGeom prst="rect">
            <a:avLst/>
          </a:prstGeom>
          <a:gradFill flip="none" rotWithShape="1">
            <a:gsLst>
              <a:gs pos="0">
                <a:srgbClr val="0293F1"/>
              </a:gs>
              <a:gs pos="21000">
                <a:srgbClr val="86B0BF">
                  <a:tint val="44500"/>
                  <a:satMod val="160000"/>
                </a:srgbClr>
              </a:gs>
              <a:gs pos="100000">
                <a:srgbClr val="86B0BF">
                  <a:tint val="23500"/>
                  <a:satMod val="160000"/>
                </a:srgbClr>
              </a:gs>
            </a:gsLst>
            <a:lin ang="120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tr-TR" sz="1400" dirty="0" smtClean="0">
                <a:latin typeface="Arial" panose="020B0604020202020204" pitchFamily="34" charset="0"/>
                <a:cs typeface="Arial" panose="020B0604020202020204" pitchFamily="34" charset="0"/>
              </a:rPr>
              <a:t> </a:t>
            </a:r>
          </a:p>
          <a:p>
            <a:pPr algn="ctr"/>
            <a:r>
              <a:rPr lang="tr-TR" sz="1400" b="1" dirty="0" smtClean="0">
                <a:solidFill>
                  <a:srgbClr val="002060"/>
                </a:solidFill>
                <a:latin typeface="Arial" panose="020B0604020202020204" pitchFamily="34" charset="0"/>
                <a:cs typeface="Arial" panose="020B0604020202020204" pitchFamily="34" charset="0"/>
              </a:rPr>
              <a:t>Vergi İncelemesi Sürecinde Mükellefin Bazı Haklarını Şu Şekilde Sıralayabiliriz</a:t>
            </a:r>
          </a:p>
          <a:p>
            <a:pPr marL="285750" indent="-285750" algn="ctr">
              <a:buFont typeface="Wingdings" panose="05000000000000000000" pitchFamily="2" charset="2"/>
              <a:buChar char="§"/>
            </a:pPr>
            <a:endParaRPr lang="tr-TR" sz="1400" b="1" dirty="0" smtClean="0">
              <a:latin typeface="Arial" panose="020B0604020202020204" pitchFamily="34" charset="0"/>
              <a:cs typeface="Arial" panose="020B0604020202020204" pitchFamily="34" charset="0"/>
            </a:endParaRPr>
          </a:p>
          <a:p>
            <a:pPr marL="285750" indent="-285750">
              <a:buClr>
                <a:schemeClr val="accent5">
                  <a:lumMod val="75000"/>
                </a:schemeClr>
              </a:buClr>
              <a:buFont typeface="Wingdings" panose="05000000000000000000" pitchFamily="2" charset="2"/>
              <a:buChar char="§"/>
            </a:pPr>
            <a:r>
              <a:rPr lang="tr-TR" sz="1400" dirty="0">
                <a:latin typeface="Arial" panose="020B0604020202020204" pitchFamily="34" charset="0"/>
                <a:cs typeface="Arial" panose="020B0604020202020204" pitchFamily="34" charset="0"/>
              </a:rPr>
              <a:t>Kimlik İbraz Edilmesini İsteme Hakkı</a:t>
            </a:r>
          </a:p>
          <a:p>
            <a:pPr marL="285750" indent="-285750">
              <a:buClr>
                <a:schemeClr val="accent5">
                  <a:lumMod val="75000"/>
                </a:schemeClr>
              </a:buClr>
              <a:buFont typeface="Wingdings" panose="05000000000000000000" pitchFamily="2" charset="2"/>
              <a:buChar char="§"/>
            </a:pPr>
            <a:r>
              <a:rPr lang="tr-TR" sz="1400" dirty="0">
                <a:latin typeface="Arial" panose="020B0604020202020204" pitchFamily="34" charset="0"/>
                <a:cs typeface="Arial" panose="020B0604020202020204" pitchFamily="34" charset="0"/>
              </a:rPr>
              <a:t>İncelemenin Gerekçesini, Konusunu, Dönemini ve Kapsamını Öğrenme Hakkı</a:t>
            </a:r>
          </a:p>
          <a:p>
            <a:pPr marL="285750" indent="-285750">
              <a:buClr>
                <a:schemeClr val="accent5">
                  <a:lumMod val="75000"/>
                </a:schemeClr>
              </a:buClr>
              <a:buFont typeface="Wingdings" panose="05000000000000000000" pitchFamily="2" charset="2"/>
              <a:buChar char="§"/>
            </a:pPr>
            <a:r>
              <a:rPr lang="tr-TR" sz="1400" dirty="0">
                <a:latin typeface="Arial" panose="020B0604020202020204" pitchFamily="34" charset="0"/>
                <a:cs typeface="Arial" panose="020B0604020202020204" pitchFamily="34" charset="0"/>
              </a:rPr>
              <a:t>Defter ve Belgelerin Kendisinden Yazılı Olarak İstenilmesini Talep Etme Hakkı</a:t>
            </a:r>
          </a:p>
          <a:p>
            <a:pPr marL="285750" indent="-285750">
              <a:buClr>
                <a:schemeClr val="accent5">
                  <a:lumMod val="75000"/>
                </a:schemeClr>
              </a:buClr>
              <a:buFont typeface="Wingdings" panose="05000000000000000000" pitchFamily="2" charset="2"/>
              <a:buChar char="§"/>
            </a:pPr>
            <a:r>
              <a:rPr lang="tr-TR" sz="1400" dirty="0">
                <a:latin typeface="Arial" panose="020B0604020202020204" pitchFamily="34" charset="0"/>
                <a:cs typeface="Arial" panose="020B0604020202020204" pitchFamily="34" charset="0"/>
              </a:rPr>
              <a:t>Defter ve Belgelerini İbraz Etmek İçin Ek Süre Talep Hakkı</a:t>
            </a:r>
          </a:p>
          <a:p>
            <a:pPr marL="285750" indent="-285750">
              <a:buClr>
                <a:schemeClr val="accent5">
                  <a:lumMod val="75000"/>
                </a:schemeClr>
              </a:buClr>
              <a:buFont typeface="Wingdings" panose="05000000000000000000" pitchFamily="2" charset="2"/>
              <a:buChar char="§"/>
            </a:pPr>
            <a:r>
              <a:rPr lang="tr-TR" sz="1400" dirty="0">
                <a:latin typeface="Arial" panose="020B0604020202020204" pitchFamily="34" charset="0"/>
                <a:cs typeface="Arial" panose="020B0604020202020204" pitchFamily="34" charset="0"/>
              </a:rPr>
              <a:t>İş Yerinin Müsait Olması Halinde İncelemenin İş Yerinde Yapılmasını Talep Etme Hakkı</a:t>
            </a:r>
          </a:p>
          <a:p>
            <a:pPr marL="285750" indent="-285750">
              <a:buClr>
                <a:schemeClr val="accent5">
                  <a:lumMod val="75000"/>
                </a:schemeClr>
              </a:buClr>
              <a:buFont typeface="Wingdings" panose="05000000000000000000" pitchFamily="2" charset="2"/>
              <a:buChar char="§"/>
            </a:pPr>
            <a:r>
              <a:rPr lang="tr-TR" sz="1400" dirty="0" smtClean="0">
                <a:latin typeface="Arial" panose="020B0604020202020204" pitchFamily="34" charset="0"/>
                <a:cs typeface="Arial" panose="020B0604020202020204" pitchFamily="34" charset="0"/>
              </a:rPr>
              <a:t>İncelemenin </a:t>
            </a:r>
            <a:r>
              <a:rPr lang="tr-TR" sz="1400" dirty="0">
                <a:latin typeface="Arial" panose="020B0604020202020204" pitchFamily="34" charset="0"/>
                <a:cs typeface="Arial" panose="020B0604020202020204" pitchFamily="34" charset="0"/>
              </a:rPr>
              <a:t>İş Yerinde Yapılması Halinde Resmi Çalışma Saatleri Dışında İnceleme Yapılmamasını ve İnceleme Kapsamında Alınan Emniyetle İlgili Tedbirlerin İşyerindeki Faaliyetleri Aksatmamasını İsteme Hakkı</a:t>
            </a:r>
          </a:p>
          <a:p>
            <a:pPr marL="285750" indent="-285750">
              <a:buClr>
                <a:schemeClr val="accent5">
                  <a:lumMod val="75000"/>
                </a:schemeClr>
              </a:buClr>
              <a:buFont typeface="Wingdings" panose="05000000000000000000" pitchFamily="2" charset="2"/>
              <a:buChar char="§"/>
            </a:pPr>
            <a:r>
              <a:rPr lang="tr-TR" sz="1400" dirty="0">
                <a:latin typeface="Arial" panose="020B0604020202020204" pitchFamily="34" charset="0"/>
                <a:cs typeface="Arial" panose="020B0604020202020204" pitchFamily="34" charset="0"/>
              </a:rPr>
              <a:t>Fiili Envanterin Yapılmasının Gerektirdiği ve İncelemeyi Yapan Tarafından Tasdik Edilen Giderlerin Hazinece Kendisine Ödenmesini Talep Hakkı</a:t>
            </a:r>
          </a:p>
          <a:p>
            <a:pPr marL="285750" indent="-285750">
              <a:buClr>
                <a:schemeClr val="accent5">
                  <a:lumMod val="75000"/>
                </a:schemeClr>
              </a:buClr>
              <a:buFont typeface="Wingdings" panose="05000000000000000000" pitchFamily="2" charset="2"/>
              <a:buChar char="§"/>
            </a:pPr>
            <a:r>
              <a:rPr lang="tr-TR" sz="1400" dirty="0">
                <a:latin typeface="Arial" panose="020B0604020202020204" pitchFamily="34" charset="0"/>
                <a:cs typeface="Arial" panose="020B0604020202020204" pitchFamily="34" charset="0"/>
              </a:rPr>
              <a:t>İnceleme Sırasında Düzenlenen Tutanaklardan Bir Nüsha Alma, İtiraz veya Mülahazalarının veya İbraz Ettikleri </a:t>
            </a:r>
            <a:r>
              <a:rPr lang="tr-TR" sz="1400" dirty="0" err="1">
                <a:latin typeface="Arial" panose="020B0604020202020204" pitchFamily="34" charset="0"/>
                <a:cs typeface="Arial" panose="020B0604020202020204" pitchFamily="34" charset="0"/>
              </a:rPr>
              <a:t>Özelgelerin</a:t>
            </a:r>
            <a:r>
              <a:rPr lang="tr-TR" sz="1400" dirty="0">
                <a:latin typeface="Arial" panose="020B0604020202020204" pitchFamily="34" charset="0"/>
                <a:cs typeface="Arial" panose="020B0604020202020204" pitchFamily="34" charset="0"/>
              </a:rPr>
              <a:t> Bu Tutanaklara Geçirilmesini İsteme Hakkı</a:t>
            </a:r>
          </a:p>
          <a:p>
            <a:pPr marL="285750" indent="-285750">
              <a:buClr>
                <a:schemeClr val="accent5">
                  <a:lumMod val="75000"/>
                </a:schemeClr>
              </a:buClr>
              <a:buFont typeface="Wingdings" panose="05000000000000000000" pitchFamily="2" charset="2"/>
              <a:buChar char="§"/>
            </a:pPr>
            <a:r>
              <a:rPr lang="tr-TR" sz="1400" dirty="0">
                <a:latin typeface="Arial" panose="020B0604020202020204" pitchFamily="34" charset="0"/>
                <a:cs typeface="Arial" panose="020B0604020202020204" pitchFamily="34" charset="0"/>
              </a:rPr>
              <a:t>Taslak Vergi İnceleme Tutanağını Talep Etme Hakkı</a:t>
            </a:r>
          </a:p>
          <a:p>
            <a:pPr marL="285750" indent="-285750">
              <a:buClr>
                <a:schemeClr val="accent5">
                  <a:lumMod val="75000"/>
                </a:schemeClr>
              </a:buClr>
              <a:buFont typeface="Wingdings" panose="05000000000000000000" pitchFamily="2" charset="2"/>
              <a:buChar char="§"/>
            </a:pPr>
            <a:r>
              <a:rPr lang="tr-TR" sz="1400" dirty="0">
                <a:latin typeface="Arial" panose="020B0604020202020204" pitchFamily="34" charset="0"/>
                <a:cs typeface="Arial" panose="020B0604020202020204" pitchFamily="34" charset="0"/>
              </a:rPr>
              <a:t>İncelemenin Her Safhasında Bilgi Alabilme Hakkı</a:t>
            </a:r>
          </a:p>
          <a:p>
            <a:pPr marL="285750" indent="-285750">
              <a:buClr>
                <a:schemeClr val="accent5">
                  <a:lumMod val="75000"/>
                </a:schemeClr>
              </a:buClr>
              <a:buFont typeface="Wingdings" panose="05000000000000000000" pitchFamily="2" charset="2"/>
              <a:buChar char="§"/>
            </a:pPr>
            <a:r>
              <a:rPr lang="tr-TR" sz="1400" dirty="0">
                <a:latin typeface="Arial" panose="020B0604020202020204" pitchFamily="34" charset="0"/>
                <a:cs typeface="Arial" panose="020B0604020202020204" pitchFamily="34" charset="0"/>
              </a:rPr>
              <a:t>İnceleme Sırasında Temsilci Bulundurma Hakkı</a:t>
            </a:r>
          </a:p>
          <a:p>
            <a:pPr marL="285750" indent="-285750">
              <a:buClr>
                <a:schemeClr val="accent5">
                  <a:lumMod val="75000"/>
                </a:schemeClr>
              </a:buClr>
              <a:buFont typeface="Wingdings" panose="05000000000000000000" pitchFamily="2" charset="2"/>
              <a:buChar char="§"/>
            </a:pPr>
            <a:r>
              <a:rPr lang="tr-TR" sz="1400" dirty="0">
                <a:latin typeface="Arial" panose="020B0604020202020204" pitchFamily="34" charset="0"/>
                <a:cs typeface="Arial" panose="020B0604020202020204" pitchFamily="34" charset="0"/>
              </a:rPr>
              <a:t>Vergi İncelemesinin Süresinde Bitirilmemesinin Nedenini Öğrenme Hakkı</a:t>
            </a:r>
          </a:p>
          <a:p>
            <a:pPr marL="285750" indent="-285750">
              <a:buClr>
                <a:schemeClr val="accent5">
                  <a:lumMod val="75000"/>
                </a:schemeClr>
              </a:buClr>
              <a:buFont typeface="Wingdings" panose="05000000000000000000" pitchFamily="2" charset="2"/>
              <a:buChar char="§"/>
            </a:pPr>
            <a:r>
              <a:rPr lang="tr-TR" sz="1400" dirty="0">
                <a:latin typeface="Arial" panose="020B0604020202020204" pitchFamily="34" charset="0"/>
                <a:cs typeface="Arial" panose="020B0604020202020204" pitchFamily="34" charset="0"/>
              </a:rPr>
              <a:t>Rapor Özeti Talep Etme Hakkı</a:t>
            </a:r>
          </a:p>
          <a:p>
            <a:pPr marL="285750" indent="-285750">
              <a:buClr>
                <a:schemeClr val="accent5">
                  <a:lumMod val="75000"/>
                </a:schemeClr>
              </a:buClr>
              <a:buFont typeface="Wingdings" panose="05000000000000000000" pitchFamily="2" charset="2"/>
              <a:buChar char="§"/>
            </a:pPr>
            <a:r>
              <a:rPr lang="tr-TR" sz="1400" dirty="0">
                <a:latin typeface="Arial" panose="020B0604020202020204" pitchFamily="34" charset="0"/>
                <a:cs typeface="Arial" panose="020B0604020202020204" pitchFamily="34" charset="0"/>
              </a:rPr>
              <a:t>Rapor Değerlendirme Komisyonlarınca Dinlenme Talep Hakkı</a:t>
            </a:r>
          </a:p>
          <a:p>
            <a:pPr marL="285750" indent="-285750">
              <a:buClr>
                <a:schemeClr val="accent5">
                  <a:lumMod val="75000"/>
                </a:schemeClr>
              </a:buClr>
              <a:buFont typeface="Wingdings" panose="05000000000000000000" pitchFamily="2" charset="2"/>
              <a:buChar char="§"/>
            </a:pPr>
            <a:r>
              <a:rPr lang="tr-TR" sz="1400" dirty="0">
                <a:latin typeface="Arial" panose="020B0604020202020204" pitchFamily="34" charset="0"/>
                <a:cs typeface="Arial" panose="020B0604020202020204" pitchFamily="34" charset="0"/>
              </a:rPr>
              <a:t>Tarhiyat Öncesi Uzlaşma Talep Hakkı</a:t>
            </a:r>
          </a:p>
          <a:p>
            <a:pPr marL="285750" indent="-285750">
              <a:buClr>
                <a:schemeClr val="accent5">
                  <a:lumMod val="75000"/>
                </a:schemeClr>
              </a:buClr>
              <a:buFont typeface="Wingdings" panose="05000000000000000000" pitchFamily="2" charset="2"/>
              <a:buChar char="§"/>
            </a:pPr>
            <a:r>
              <a:rPr lang="tr-TR" sz="1400" dirty="0">
                <a:latin typeface="Arial" panose="020B0604020202020204" pitchFamily="34" charset="0"/>
                <a:cs typeface="Arial" panose="020B0604020202020204" pitchFamily="34" charset="0"/>
              </a:rPr>
              <a:t>Mali Tatile İlişkin Hükümlerden Yararlanma Hakkı</a:t>
            </a:r>
          </a:p>
          <a:p>
            <a:pPr marL="285750" indent="-285750">
              <a:buClr>
                <a:schemeClr val="accent5">
                  <a:lumMod val="75000"/>
                </a:schemeClr>
              </a:buClr>
              <a:buFont typeface="Wingdings" panose="05000000000000000000" pitchFamily="2" charset="2"/>
              <a:buChar char="§"/>
            </a:pPr>
            <a:r>
              <a:rPr lang="tr-TR" sz="1400" dirty="0">
                <a:latin typeface="Arial" panose="020B0604020202020204" pitchFamily="34" charset="0"/>
                <a:cs typeface="Arial" panose="020B0604020202020204" pitchFamily="34" charset="0"/>
              </a:rPr>
              <a:t>İnceleme Sırasında ve Sonrasında Vergi Mahremiyetinin Sağlanmasını/Korunmasını İsteme </a:t>
            </a:r>
            <a:r>
              <a:rPr lang="tr-TR" sz="1400" dirty="0" smtClean="0">
                <a:latin typeface="Arial" panose="020B0604020202020204" pitchFamily="34" charset="0"/>
                <a:cs typeface="Arial" panose="020B0604020202020204" pitchFamily="34" charset="0"/>
              </a:rPr>
              <a:t>Hakkı</a:t>
            </a:r>
            <a:endParaRPr lang="tr-TR" sz="1400" b="1" dirty="0" smtClean="0">
              <a:latin typeface="Arial" panose="020B0604020202020204" pitchFamily="34" charset="0"/>
              <a:cs typeface="Arial" panose="020B0604020202020204" pitchFamily="34" charset="0"/>
            </a:endParaRPr>
          </a:p>
        </p:txBody>
      </p:sp>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schemeClr val="bg1"/>
                </a:solidFill>
                <a:latin typeface="Arial" panose="020B0604020202020204" pitchFamily="34" charset="0"/>
                <a:cs typeface="Arial" panose="020B0604020202020204" pitchFamily="34" charset="0"/>
              </a:rPr>
              <a:t>13</a:t>
            </a:fld>
            <a:endParaRPr lang="tr-TR" sz="1400" dirty="0">
              <a:solidFill>
                <a:schemeClr val="bg1"/>
              </a:solidFill>
              <a:latin typeface="Arial" panose="020B0604020202020204" pitchFamily="34" charset="0"/>
              <a:cs typeface="Arial" panose="020B0604020202020204" pitchFamily="34" charset="0"/>
            </a:endParaRPr>
          </a:p>
        </p:txBody>
      </p:sp>
      <p:sp>
        <p:nvSpPr>
          <p:cNvPr id="30" name="Text 8"/>
          <p:cNvSpPr/>
          <p:nvPr/>
        </p:nvSpPr>
        <p:spPr>
          <a:xfrm>
            <a:off x="698220" y="2768184"/>
            <a:ext cx="2869673" cy="2128123"/>
          </a:xfrm>
          <a:prstGeom prst="rect">
            <a:avLst/>
          </a:prstGeom>
          <a:noFill/>
          <a:ln/>
        </p:spPr>
        <p:txBody>
          <a:bodyPr wrap="square" lIns="0" tIns="0" rIns="0" bIns="0" rtlCol="0" anchor="t"/>
          <a:lstStyle/>
          <a:p>
            <a:pPr marL="0" indent="0" algn="ctr">
              <a:lnSpc>
                <a:spcPts val="2750"/>
              </a:lnSpc>
              <a:buNone/>
            </a:pPr>
            <a:r>
              <a:rPr lang="en-US" sz="1700" dirty="0">
                <a:solidFill>
                  <a:srgbClr val="3C3939"/>
                </a:solidFill>
                <a:latin typeface="Arial" panose="020B0604020202020204" pitchFamily="34" charset="0"/>
                <a:ea typeface="Roboto" pitchFamily="34" charset="-122"/>
                <a:cs typeface="Arial" panose="020B0604020202020204" pitchFamily="34" charset="0"/>
              </a:rPr>
              <a:t>Vergi incelemesi sırasında, mükellef inceleme raporuna itiraz etme, inceleme sırasında kendisini savunma ve incelemede kullanılan belgeleri inceleme haklarına sahiptir.</a:t>
            </a:r>
            <a:endParaRPr lang="en-US" sz="1700" dirty="0">
              <a:latin typeface="Arial" panose="020B0604020202020204" pitchFamily="34" charset="0"/>
              <a:cs typeface="Arial" panose="020B0604020202020204" pitchFamily="34" charset="0"/>
            </a:endParaRPr>
          </a:p>
        </p:txBody>
      </p:sp>
      <p:pic>
        <p:nvPicPr>
          <p:cNvPr id="31" name="Resim 30"/>
          <p:cNvPicPr>
            <a:picLocks noChangeAspect="1"/>
          </p:cNvPicPr>
          <p:nvPr/>
        </p:nvPicPr>
        <p:blipFill>
          <a:blip r:embed="rId6" cstate="print">
            <a:extLst>
              <a:ext uri="{BEBA8EAE-BF5A-486C-A8C5-ECC9F3942E4B}">
                <a14:imgProps xmlns:a14="http://schemas.microsoft.com/office/drawing/2010/main">
                  <a14:imgLayer r:embed="rId7">
                    <a14:imgEffect>
                      <a14:artisticCrisscrossEtching/>
                    </a14:imgEffect>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957844" y="5192448"/>
            <a:ext cx="1793885" cy="1665552"/>
          </a:xfrm>
          <a:prstGeom prst="rect">
            <a:avLst/>
          </a:prstGeom>
        </p:spPr>
      </p:pic>
    </p:spTree>
    <p:extLst>
      <p:ext uri="{BB962C8B-B14F-4D97-AF65-F5344CB8AC3E}">
        <p14:creationId xmlns:p14="http://schemas.microsoft.com/office/powerpoint/2010/main" val="1506709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Unvan 1"/>
          <p:cNvSpPr txBox="1">
            <a:spLocks/>
          </p:cNvSpPr>
          <p:nvPr/>
        </p:nvSpPr>
        <p:spPr>
          <a:xfrm>
            <a:off x="1090863" y="241427"/>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solidFill>
                  <a:srgbClr val="16647A"/>
                </a:solidFill>
                <a:latin typeface="Arial" panose="020B0604020202020204" pitchFamily="34" charset="0"/>
                <a:cs typeface="Arial" panose="020B0604020202020204" pitchFamily="34" charset="0"/>
              </a:rPr>
              <a:t>Mükelleflerin </a:t>
            </a:r>
            <a:r>
              <a:rPr lang="tr-TR" sz="2800" b="1" dirty="0" smtClean="0">
                <a:solidFill>
                  <a:srgbClr val="16647A"/>
                </a:solidFill>
                <a:latin typeface="Arial" panose="020B0604020202020204" pitchFamily="34" charset="0"/>
                <a:cs typeface="Arial" panose="020B0604020202020204" pitchFamily="34" charset="0"/>
              </a:rPr>
              <a:t>Hakları</a:t>
            </a:r>
            <a:endParaRPr lang="tr-TR" sz="2800" b="1" dirty="0">
              <a:solidFill>
                <a:srgbClr val="16647A"/>
              </a:solidFill>
              <a:latin typeface="Arial" panose="020B0604020202020204" pitchFamily="34" charset="0"/>
              <a:cs typeface="Arial" panose="020B0604020202020204" pitchFamily="34" charset="0"/>
            </a:endParaRP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94" name="Rectangle 18">
            <a:extLst>
              <a:ext uri="{FF2B5EF4-FFF2-40B4-BE49-F238E27FC236}">
                <a16:creationId xmlns:a16="http://schemas.microsoft.com/office/drawing/2014/main" id="{FCBD6FA9-07F9-4D1E-8F2A-B5AA8C77D81F}"/>
              </a:ext>
            </a:extLst>
          </p:cNvPr>
          <p:cNvSpPr/>
          <p:nvPr/>
        </p:nvSpPr>
        <p:spPr>
          <a:xfrm>
            <a:off x="472810" y="1040646"/>
            <a:ext cx="4329253" cy="5149162"/>
          </a:xfrm>
          <a:prstGeom prst="rect">
            <a:avLst/>
          </a:prstGeom>
          <a:gradFill flip="none" rotWithShape="1">
            <a:gsLst>
              <a:gs pos="100000">
                <a:schemeClr val="bg1"/>
              </a:gs>
              <a:gs pos="0">
                <a:schemeClr val="bg1">
                  <a:lumMod val="95000"/>
                </a:schemeClr>
              </a:gs>
            </a:gsLst>
            <a:lin ang="5400000" scaled="1"/>
            <a:tileRect/>
          </a:gradFill>
          <a:ln w="38100">
            <a:solidFill>
              <a:srgbClr val="DC7C33"/>
            </a:solid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5" name="Freeform: Shape 19">
            <a:extLst>
              <a:ext uri="{FF2B5EF4-FFF2-40B4-BE49-F238E27FC236}">
                <a16:creationId xmlns:a16="http://schemas.microsoft.com/office/drawing/2014/main" id="{41D7193C-94B5-4C66-A4CF-3DB8A9019A8E}"/>
              </a:ext>
            </a:extLst>
          </p:cNvPr>
          <p:cNvSpPr/>
          <p:nvPr/>
        </p:nvSpPr>
        <p:spPr>
          <a:xfrm flipV="1">
            <a:off x="472469" y="1037090"/>
            <a:ext cx="4329594" cy="1020849"/>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FFC000"/>
          </a:solidFill>
          <a:ln>
            <a:noFill/>
          </a:ln>
          <a:effectLst>
            <a:innerShdw blurRad="571500" dist="50800" dir="16200000">
              <a:srgbClr val="B1257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32" name="Text 5"/>
          <p:cNvSpPr/>
          <p:nvPr/>
        </p:nvSpPr>
        <p:spPr>
          <a:xfrm>
            <a:off x="1457162" y="1204838"/>
            <a:ext cx="2835235" cy="354330"/>
          </a:xfrm>
          <a:prstGeom prst="rect">
            <a:avLst/>
          </a:prstGeom>
          <a:noFill/>
          <a:ln/>
          <a:scene3d>
            <a:camera prst="obliqueTopRight"/>
            <a:lightRig rig="threePt" dir="t"/>
          </a:scene3d>
        </p:spPr>
        <p:txBody>
          <a:bodyPr wrap="none" lIns="0" tIns="0" rIns="0" bIns="0" rtlCol="0" anchor="t"/>
          <a:lstStyle/>
          <a:p>
            <a:pPr marL="0" indent="0">
              <a:lnSpc>
                <a:spcPts val="2750"/>
              </a:lnSpc>
              <a:buNone/>
            </a:pPr>
            <a:r>
              <a:rPr lang="en-US" sz="2000" b="1" dirty="0" err="1" smtClean="0">
                <a:solidFill>
                  <a:srgbClr val="002060"/>
                </a:solidFill>
                <a:latin typeface="Arial" panose="020B0604020202020204" pitchFamily="34" charset="0"/>
                <a:ea typeface="Raleway" pitchFamily="34" charset="-122"/>
                <a:cs typeface="Arial" panose="020B0604020202020204" pitchFamily="34" charset="0"/>
              </a:rPr>
              <a:t>Pişmanlık</a:t>
            </a:r>
            <a:r>
              <a:rPr lang="tr-TR" sz="2000" b="1" dirty="0" smtClean="0">
                <a:solidFill>
                  <a:srgbClr val="002060"/>
                </a:solidFill>
                <a:latin typeface="Arial" panose="020B0604020202020204" pitchFamily="34" charset="0"/>
                <a:ea typeface="Raleway" pitchFamily="34" charset="-122"/>
                <a:cs typeface="Arial" panose="020B0604020202020204" pitchFamily="34" charset="0"/>
              </a:rPr>
              <a:t> Talep Hakkı </a:t>
            </a:r>
            <a:endParaRPr lang="en-US" sz="2000" b="1" dirty="0">
              <a:solidFill>
                <a:srgbClr val="002060"/>
              </a:solidFill>
              <a:latin typeface="Arial" panose="020B0604020202020204" pitchFamily="34" charset="0"/>
              <a:cs typeface="Arial" panose="020B0604020202020204" pitchFamily="34" charset="0"/>
            </a:endParaRPr>
          </a:p>
        </p:txBody>
      </p:sp>
      <p:sp>
        <p:nvSpPr>
          <p:cNvPr id="33" name="Text 6"/>
          <p:cNvSpPr/>
          <p:nvPr/>
        </p:nvSpPr>
        <p:spPr>
          <a:xfrm>
            <a:off x="673915" y="2389628"/>
            <a:ext cx="3926701" cy="3418745"/>
          </a:xfrm>
          <a:prstGeom prst="rect">
            <a:avLst/>
          </a:prstGeom>
          <a:noFill/>
          <a:ln/>
          <a:scene3d>
            <a:camera prst="obliqueTopRight"/>
            <a:lightRig rig="threePt" dir="t"/>
          </a:scene3d>
        </p:spPr>
        <p:txBody>
          <a:bodyPr wrap="square" lIns="0" tIns="0" rIns="0" bIns="0" rtlCol="0" anchor="t"/>
          <a:lstStyle/>
          <a:p>
            <a:pPr algn="just">
              <a:lnSpc>
                <a:spcPts val="2850"/>
              </a:lnSpc>
            </a:pPr>
            <a:r>
              <a:rPr lang="tr-TR" dirty="0">
                <a:solidFill>
                  <a:schemeClr val="tx1">
                    <a:lumMod val="95000"/>
                    <a:lumOff val="5000"/>
                  </a:schemeClr>
                </a:solidFill>
                <a:latin typeface="Arial" panose="020B0604020202020204" pitchFamily="34" charset="0"/>
                <a:ea typeface="Roboto" pitchFamily="34" charset="-122"/>
                <a:cs typeface="Arial" panose="020B0604020202020204" pitchFamily="34" charset="0"/>
              </a:rPr>
              <a:t>Beyana dayanan vergilerde vergi </a:t>
            </a:r>
            <a:r>
              <a:rPr lang="tr-TR" dirty="0" err="1">
                <a:solidFill>
                  <a:schemeClr val="tx1">
                    <a:lumMod val="95000"/>
                    <a:lumOff val="5000"/>
                  </a:schemeClr>
                </a:solidFill>
                <a:latin typeface="Arial" panose="020B0604020202020204" pitchFamily="34" charset="0"/>
                <a:ea typeface="Roboto" pitchFamily="34" charset="-122"/>
                <a:cs typeface="Arial" panose="020B0604020202020204" pitchFamily="34" charset="0"/>
              </a:rPr>
              <a:t>ziyaı</a:t>
            </a:r>
            <a:r>
              <a:rPr lang="tr-TR" dirty="0">
                <a:solidFill>
                  <a:schemeClr val="tx1">
                    <a:lumMod val="95000"/>
                    <a:lumOff val="5000"/>
                  </a:schemeClr>
                </a:solidFill>
                <a:latin typeface="Arial" panose="020B0604020202020204" pitchFamily="34" charset="0"/>
                <a:ea typeface="Roboto" pitchFamily="34" charset="-122"/>
                <a:cs typeface="Arial" panose="020B0604020202020204" pitchFamily="34" charset="0"/>
              </a:rPr>
              <a:t> cezasını gerektiren fiilleri işleyen mükelleflerle bunların işlenişine iştirak eden diğer kişilerin kanuna aykırı hareketlerini ilgili makamlara kendiliğinden dilekçe ile haber vermesi hâlinde, kanunda belirtilen şartları sağlaması </a:t>
            </a:r>
            <a:r>
              <a:rPr lang="tr-TR" dirty="0" smtClean="0">
                <a:solidFill>
                  <a:schemeClr val="tx1">
                    <a:lumMod val="95000"/>
                    <a:lumOff val="5000"/>
                  </a:schemeClr>
                </a:solidFill>
                <a:latin typeface="Arial" panose="020B0604020202020204" pitchFamily="34" charset="0"/>
                <a:ea typeface="Roboto" pitchFamily="34" charset="-122"/>
                <a:cs typeface="Arial" panose="020B0604020202020204" pitchFamily="34" charset="0"/>
              </a:rPr>
              <a:t>durumunda </a:t>
            </a:r>
            <a:r>
              <a:rPr lang="tr-TR" dirty="0">
                <a:solidFill>
                  <a:schemeClr val="tx1">
                    <a:lumMod val="95000"/>
                    <a:lumOff val="5000"/>
                  </a:schemeClr>
                </a:solidFill>
                <a:latin typeface="Arial" panose="020B0604020202020204" pitchFamily="34" charset="0"/>
                <a:ea typeface="Roboto" pitchFamily="34" charset="-122"/>
                <a:cs typeface="Arial" panose="020B0604020202020204" pitchFamily="34" charset="0"/>
              </a:rPr>
              <a:t>haklarında vergi </a:t>
            </a:r>
            <a:r>
              <a:rPr lang="tr-TR" dirty="0" err="1">
                <a:solidFill>
                  <a:schemeClr val="tx1">
                    <a:lumMod val="95000"/>
                    <a:lumOff val="5000"/>
                  </a:schemeClr>
                </a:solidFill>
                <a:latin typeface="Arial" panose="020B0604020202020204" pitchFamily="34" charset="0"/>
                <a:ea typeface="Roboto" pitchFamily="34" charset="-122"/>
                <a:cs typeface="Arial" panose="020B0604020202020204" pitchFamily="34" charset="0"/>
              </a:rPr>
              <a:t>ziyaı</a:t>
            </a:r>
            <a:r>
              <a:rPr lang="tr-TR" dirty="0">
                <a:solidFill>
                  <a:schemeClr val="tx1">
                    <a:lumMod val="95000"/>
                    <a:lumOff val="5000"/>
                  </a:schemeClr>
                </a:solidFill>
                <a:latin typeface="Arial" panose="020B0604020202020204" pitchFamily="34" charset="0"/>
                <a:ea typeface="Roboto" pitchFamily="34" charset="-122"/>
                <a:cs typeface="Arial" panose="020B0604020202020204" pitchFamily="34" charset="0"/>
              </a:rPr>
              <a:t> cezası kesilmez.</a:t>
            </a:r>
            <a:endParaRPr lang="en-US" dirty="0">
              <a:solidFill>
                <a:schemeClr val="tx1">
                  <a:lumMod val="95000"/>
                  <a:lumOff val="5000"/>
                </a:schemeClr>
              </a:solidFill>
              <a:latin typeface="Arial" panose="020B0604020202020204" pitchFamily="34" charset="0"/>
              <a:ea typeface="Roboto" pitchFamily="34" charset="-122"/>
              <a:cs typeface="Arial" panose="020B0604020202020204" pitchFamily="34" charset="0"/>
            </a:endParaRPr>
          </a:p>
        </p:txBody>
      </p:sp>
      <p:sp>
        <p:nvSpPr>
          <p:cNvPr id="42" name="Metin kutusu 41"/>
          <p:cNvSpPr txBox="1"/>
          <p:nvPr/>
        </p:nvSpPr>
        <p:spPr>
          <a:xfrm>
            <a:off x="1902576" y="2001994"/>
            <a:ext cx="1638954" cy="369332"/>
          </a:xfrm>
          <a:prstGeom prst="rect">
            <a:avLst/>
          </a:prstGeom>
          <a:noFill/>
        </p:spPr>
        <p:txBody>
          <a:bodyPr wrap="square" rtlCol="0">
            <a:spAutoFit/>
          </a:bodyPr>
          <a:lstStyle/>
          <a:p>
            <a:r>
              <a:rPr lang="tr-TR" b="1" dirty="0">
                <a:solidFill>
                  <a:schemeClr val="tx1">
                    <a:lumMod val="95000"/>
                    <a:lumOff val="5000"/>
                  </a:schemeClr>
                </a:solidFill>
                <a:latin typeface="Arial" panose="020B0604020202020204" pitchFamily="34" charset="0"/>
                <a:cs typeface="Arial" panose="020B0604020202020204" pitchFamily="34" charset="0"/>
              </a:rPr>
              <a:t>VUK/371.Md.</a:t>
            </a:r>
          </a:p>
        </p:txBody>
      </p:sp>
      <p:sp>
        <p:nvSpPr>
          <p:cNvPr id="22" name="Metin kutusu 21"/>
          <p:cNvSpPr txBox="1"/>
          <p:nvPr/>
        </p:nvSpPr>
        <p:spPr>
          <a:xfrm>
            <a:off x="5242655" y="635290"/>
            <a:ext cx="6525087" cy="6124754"/>
          </a:xfrm>
          <a:prstGeom prst="rect">
            <a:avLst/>
          </a:prstGeom>
          <a:gradFill flip="none" rotWithShape="1">
            <a:gsLst>
              <a:gs pos="2000">
                <a:srgbClr val="FBF702"/>
              </a:gs>
              <a:gs pos="21000">
                <a:srgbClr val="86B0BF">
                  <a:tint val="23500"/>
                  <a:satMod val="160000"/>
                </a:srgbClr>
              </a:gs>
            </a:gsLst>
            <a:lin ang="11400000" scaled="0"/>
            <a:tileRect/>
          </a:gradFill>
          <a:ln>
            <a:solidFill>
              <a:srgbClr val="99CCFF"/>
            </a:solid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tr-TR" sz="1600" b="1" dirty="0" smtClean="0">
                <a:solidFill>
                  <a:srgbClr val="F58700"/>
                </a:solidFill>
                <a:latin typeface="Arial" panose="020B0604020202020204" pitchFamily="34" charset="0"/>
                <a:cs typeface="Arial" panose="020B0604020202020204" pitchFamily="34" charset="0"/>
              </a:rPr>
              <a:t>Faydalanma Şartları</a:t>
            </a:r>
          </a:p>
          <a:p>
            <a:pPr algn="ctr"/>
            <a:endParaRPr lang="tr-TR" sz="1400" b="1" dirty="0">
              <a:solidFill>
                <a:schemeClr val="tx1">
                  <a:lumMod val="95000"/>
                  <a:lumOff val="5000"/>
                </a:schemeClr>
              </a:solidFill>
              <a:latin typeface="Arial" panose="020B0604020202020204" pitchFamily="34" charset="0"/>
              <a:cs typeface="Arial" panose="020B0604020202020204" pitchFamily="34" charset="0"/>
            </a:endParaRPr>
          </a:p>
          <a:p>
            <a:pPr marL="285750" lvl="0" indent="-285750">
              <a:buClr>
                <a:srgbClr val="002060"/>
              </a:buClr>
              <a:buFont typeface="Wingdings" panose="05000000000000000000" pitchFamily="2" charset="2"/>
              <a:buChar char="§"/>
            </a:pPr>
            <a:r>
              <a:rPr lang="tr-TR" sz="1400" b="1" dirty="0">
                <a:solidFill>
                  <a:schemeClr val="tx1">
                    <a:lumMod val="95000"/>
                    <a:lumOff val="5000"/>
                  </a:schemeClr>
                </a:solidFill>
                <a:latin typeface="Arial" panose="020B0604020202020204" pitchFamily="34" charset="0"/>
                <a:cs typeface="Arial" panose="020B0604020202020204" pitchFamily="34" charset="0"/>
              </a:rPr>
              <a:t>Daha Önce Başkası Tarafından Bildirilmemiş </a:t>
            </a:r>
            <a:r>
              <a:rPr lang="tr-TR" sz="1400" b="1" dirty="0" smtClean="0">
                <a:solidFill>
                  <a:schemeClr val="tx1">
                    <a:lumMod val="95000"/>
                    <a:lumOff val="5000"/>
                  </a:schemeClr>
                </a:solidFill>
                <a:latin typeface="Arial" panose="020B0604020202020204" pitchFamily="34" charset="0"/>
                <a:cs typeface="Arial" panose="020B0604020202020204" pitchFamily="34" charset="0"/>
              </a:rPr>
              <a:t>Olmalı</a:t>
            </a:r>
            <a:r>
              <a:rPr lang="tr-TR" sz="1400" dirty="0">
                <a:solidFill>
                  <a:schemeClr val="tx1">
                    <a:lumMod val="95000"/>
                    <a:lumOff val="5000"/>
                  </a:schemeClr>
                </a:solidFill>
                <a:latin typeface="Arial" panose="020B0604020202020204" pitchFamily="34" charset="0"/>
                <a:cs typeface="Arial" panose="020B0604020202020204" pitchFamily="34" charset="0"/>
              </a:rPr>
              <a:t/>
            </a:r>
            <a:br>
              <a:rPr lang="tr-TR" sz="1400" dirty="0">
                <a:solidFill>
                  <a:schemeClr val="tx1">
                    <a:lumMod val="95000"/>
                    <a:lumOff val="5000"/>
                  </a:schemeClr>
                </a:solidFill>
                <a:latin typeface="Arial" panose="020B0604020202020204" pitchFamily="34" charset="0"/>
                <a:cs typeface="Arial" panose="020B0604020202020204" pitchFamily="34" charset="0"/>
              </a:rPr>
            </a:br>
            <a:r>
              <a:rPr lang="tr-TR" sz="1400" dirty="0">
                <a:solidFill>
                  <a:schemeClr val="tx1">
                    <a:lumMod val="95000"/>
                    <a:lumOff val="5000"/>
                  </a:schemeClr>
                </a:solidFill>
                <a:latin typeface="Arial" panose="020B0604020202020204" pitchFamily="34" charset="0"/>
                <a:cs typeface="Arial" panose="020B0604020202020204" pitchFamily="34" charset="0"/>
              </a:rPr>
              <a:t>Mükellef tarafından bildirilen konu, mükellefin haber verdiği tarihten </a:t>
            </a:r>
            <a:r>
              <a:rPr lang="tr-TR" sz="1400" b="1" dirty="0">
                <a:solidFill>
                  <a:schemeClr val="tx1">
                    <a:lumMod val="95000"/>
                    <a:lumOff val="5000"/>
                  </a:schemeClr>
                </a:solidFill>
                <a:latin typeface="Arial" panose="020B0604020202020204" pitchFamily="34" charset="0"/>
                <a:cs typeface="Arial" panose="020B0604020202020204" pitchFamily="34" charset="0"/>
              </a:rPr>
              <a:t>önce</a:t>
            </a:r>
            <a:r>
              <a:rPr lang="tr-TR" sz="1400" dirty="0">
                <a:solidFill>
                  <a:schemeClr val="tx1">
                    <a:lumMod val="95000"/>
                    <a:lumOff val="5000"/>
                  </a:schemeClr>
                </a:solidFill>
                <a:latin typeface="Arial" panose="020B0604020202020204" pitchFamily="34" charset="0"/>
                <a:cs typeface="Arial" panose="020B0604020202020204" pitchFamily="34" charset="0"/>
              </a:rPr>
              <a:t> herhangi bir kişi tarafından bir resmi makama dilekçe ile ya da tutanak altına alınan sözlü beyanla ihbar edilmemiş olmalıdır.</a:t>
            </a:r>
            <a:br>
              <a:rPr lang="tr-TR" sz="1400" dirty="0">
                <a:solidFill>
                  <a:schemeClr val="tx1">
                    <a:lumMod val="95000"/>
                    <a:lumOff val="5000"/>
                  </a:schemeClr>
                </a:solidFill>
                <a:latin typeface="Arial" panose="020B0604020202020204" pitchFamily="34" charset="0"/>
                <a:cs typeface="Arial" panose="020B0604020202020204" pitchFamily="34" charset="0"/>
              </a:rPr>
            </a:br>
            <a:r>
              <a:rPr lang="tr-TR" sz="1400" i="1" dirty="0">
                <a:solidFill>
                  <a:schemeClr val="tx1">
                    <a:lumMod val="95000"/>
                    <a:lumOff val="5000"/>
                  </a:schemeClr>
                </a:solidFill>
                <a:latin typeface="Arial" panose="020B0604020202020204" pitchFamily="34" charset="0"/>
                <a:cs typeface="Arial" panose="020B0604020202020204" pitchFamily="34" charset="0"/>
              </a:rPr>
              <a:t>(Bu dilekçe veya tutanak, mutlaka resmi kayıtlara geçmiş olmalıdır.)</a:t>
            </a:r>
            <a:endParaRPr lang="tr-TR" sz="1400" dirty="0">
              <a:solidFill>
                <a:schemeClr val="tx1">
                  <a:lumMod val="95000"/>
                  <a:lumOff val="5000"/>
                </a:schemeClr>
              </a:solidFill>
              <a:latin typeface="Arial" panose="020B0604020202020204" pitchFamily="34" charset="0"/>
              <a:cs typeface="Arial" panose="020B0604020202020204" pitchFamily="34" charset="0"/>
            </a:endParaRPr>
          </a:p>
          <a:p>
            <a:pPr marL="285750" lvl="0" indent="-285750">
              <a:buClr>
                <a:srgbClr val="002060"/>
              </a:buClr>
              <a:buFont typeface="Wingdings" panose="05000000000000000000" pitchFamily="2" charset="2"/>
              <a:buChar char="§"/>
            </a:pPr>
            <a:r>
              <a:rPr lang="tr-TR" sz="1400" b="1" dirty="0">
                <a:solidFill>
                  <a:schemeClr val="tx1">
                    <a:lumMod val="95000"/>
                    <a:lumOff val="5000"/>
                  </a:schemeClr>
                </a:solidFill>
                <a:latin typeface="Arial" panose="020B0604020202020204" pitchFamily="34" charset="0"/>
                <a:cs typeface="Arial" panose="020B0604020202020204" pitchFamily="34" charset="0"/>
              </a:rPr>
              <a:t>İnceleme veya Takdire Sevk Edilmemiş </a:t>
            </a:r>
            <a:r>
              <a:rPr lang="tr-TR" sz="1400" b="1" dirty="0" smtClean="0">
                <a:solidFill>
                  <a:schemeClr val="tx1">
                    <a:lumMod val="95000"/>
                    <a:lumOff val="5000"/>
                  </a:schemeClr>
                </a:solidFill>
                <a:latin typeface="Arial" panose="020B0604020202020204" pitchFamily="34" charset="0"/>
                <a:cs typeface="Arial" panose="020B0604020202020204" pitchFamily="34" charset="0"/>
              </a:rPr>
              <a:t>Olmalı</a:t>
            </a:r>
            <a:r>
              <a:rPr lang="tr-TR" sz="1400" dirty="0">
                <a:solidFill>
                  <a:schemeClr val="tx1">
                    <a:lumMod val="95000"/>
                    <a:lumOff val="5000"/>
                  </a:schemeClr>
                </a:solidFill>
                <a:latin typeface="Arial" panose="020B0604020202020204" pitchFamily="34" charset="0"/>
                <a:cs typeface="Arial" panose="020B0604020202020204" pitchFamily="34" charset="0"/>
              </a:rPr>
              <a:t/>
            </a:r>
            <a:br>
              <a:rPr lang="tr-TR" sz="1400" dirty="0">
                <a:solidFill>
                  <a:schemeClr val="tx1">
                    <a:lumMod val="95000"/>
                    <a:lumOff val="5000"/>
                  </a:schemeClr>
                </a:solidFill>
                <a:latin typeface="Arial" panose="020B0604020202020204" pitchFamily="34" charset="0"/>
                <a:cs typeface="Arial" panose="020B0604020202020204" pitchFamily="34" charset="0"/>
              </a:rPr>
            </a:br>
            <a:r>
              <a:rPr lang="tr-TR" sz="1400" dirty="0">
                <a:solidFill>
                  <a:schemeClr val="tx1">
                    <a:lumMod val="95000"/>
                    <a:lumOff val="5000"/>
                  </a:schemeClr>
                </a:solidFill>
                <a:latin typeface="Arial" panose="020B0604020202020204" pitchFamily="34" charset="0"/>
                <a:cs typeface="Arial" panose="020B0604020202020204" pitchFamily="34" charset="0"/>
              </a:rPr>
              <a:t>Mükellefin dilekçesi, ilgili olay hakkında bir </a:t>
            </a:r>
            <a:r>
              <a:rPr lang="tr-TR" sz="1400" b="1" dirty="0">
                <a:solidFill>
                  <a:schemeClr val="tx1">
                    <a:lumMod val="95000"/>
                    <a:lumOff val="5000"/>
                  </a:schemeClr>
                </a:solidFill>
                <a:latin typeface="Arial" panose="020B0604020202020204" pitchFamily="34" charset="0"/>
                <a:cs typeface="Arial" panose="020B0604020202020204" pitchFamily="34" charset="0"/>
              </a:rPr>
              <a:t>vergi incelemesine başlanmadan veya olay takdir komisyonuna sevk edilmeden önce</a:t>
            </a:r>
            <a:r>
              <a:rPr lang="tr-TR" sz="1400" dirty="0">
                <a:solidFill>
                  <a:schemeClr val="tx1">
                    <a:lumMod val="95000"/>
                    <a:lumOff val="5000"/>
                  </a:schemeClr>
                </a:solidFill>
                <a:latin typeface="Arial" panose="020B0604020202020204" pitchFamily="34" charset="0"/>
                <a:cs typeface="Arial" panose="020B0604020202020204" pitchFamily="34" charset="0"/>
              </a:rPr>
              <a:t> verilmiş ve kayda alınmış olmalıdır.</a:t>
            </a:r>
            <a:br>
              <a:rPr lang="tr-TR" sz="1400" dirty="0">
                <a:solidFill>
                  <a:schemeClr val="tx1">
                    <a:lumMod val="95000"/>
                    <a:lumOff val="5000"/>
                  </a:schemeClr>
                </a:solidFill>
                <a:latin typeface="Arial" panose="020B0604020202020204" pitchFamily="34" charset="0"/>
                <a:cs typeface="Arial" panose="020B0604020202020204" pitchFamily="34" charset="0"/>
              </a:rPr>
            </a:br>
            <a:r>
              <a:rPr lang="tr-TR" sz="1400" i="1" dirty="0">
                <a:solidFill>
                  <a:schemeClr val="tx1">
                    <a:lumMod val="95000"/>
                    <a:lumOff val="5000"/>
                  </a:schemeClr>
                </a:solidFill>
                <a:latin typeface="Arial" panose="020B0604020202020204" pitchFamily="34" charset="0"/>
                <a:cs typeface="Arial" panose="020B0604020202020204" pitchFamily="34" charset="0"/>
              </a:rPr>
              <a:t>(Ayrıca, olayın “kaçakçılık suçu” kapsamında tespit edilmemiş olması gerekir.)</a:t>
            </a:r>
            <a:endParaRPr lang="tr-TR" sz="1400" dirty="0">
              <a:solidFill>
                <a:schemeClr val="tx1">
                  <a:lumMod val="95000"/>
                  <a:lumOff val="5000"/>
                </a:schemeClr>
              </a:solidFill>
              <a:latin typeface="Arial" panose="020B0604020202020204" pitchFamily="34" charset="0"/>
              <a:cs typeface="Arial" panose="020B0604020202020204" pitchFamily="34" charset="0"/>
            </a:endParaRPr>
          </a:p>
          <a:p>
            <a:pPr marL="285750" lvl="0" indent="-285750">
              <a:buClr>
                <a:srgbClr val="002060"/>
              </a:buClr>
              <a:buFont typeface="Wingdings" panose="05000000000000000000" pitchFamily="2" charset="2"/>
              <a:buChar char="§"/>
            </a:pPr>
            <a:r>
              <a:rPr lang="tr-TR" sz="1400" b="1" dirty="0">
                <a:solidFill>
                  <a:schemeClr val="tx1">
                    <a:lumMod val="95000"/>
                    <a:lumOff val="5000"/>
                  </a:schemeClr>
                </a:solidFill>
                <a:latin typeface="Arial" panose="020B0604020202020204" pitchFamily="34" charset="0"/>
                <a:cs typeface="Arial" panose="020B0604020202020204" pitchFamily="34" charset="0"/>
              </a:rPr>
              <a:t>Hiç Verilmemiş Beyannameler 15 Gün İçinde </a:t>
            </a:r>
            <a:r>
              <a:rPr lang="tr-TR" sz="1400" b="1" dirty="0" smtClean="0">
                <a:solidFill>
                  <a:schemeClr val="tx1">
                    <a:lumMod val="95000"/>
                    <a:lumOff val="5000"/>
                  </a:schemeClr>
                </a:solidFill>
                <a:latin typeface="Arial" panose="020B0604020202020204" pitchFamily="34" charset="0"/>
                <a:cs typeface="Arial" panose="020B0604020202020204" pitchFamily="34" charset="0"/>
              </a:rPr>
              <a:t>Verilmeli</a:t>
            </a:r>
            <a:r>
              <a:rPr lang="tr-TR" sz="1400" dirty="0">
                <a:solidFill>
                  <a:schemeClr val="tx1">
                    <a:lumMod val="95000"/>
                    <a:lumOff val="5000"/>
                  </a:schemeClr>
                </a:solidFill>
                <a:latin typeface="Arial" panose="020B0604020202020204" pitchFamily="34" charset="0"/>
                <a:cs typeface="Arial" panose="020B0604020202020204" pitchFamily="34" charset="0"/>
              </a:rPr>
              <a:t/>
            </a:r>
            <a:br>
              <a:rPr lang="tr-TR" sz="1400" dirty="0">
                <a:solidFill>
                  <a:schemeClr val="tx1">
                    <a:lumMod val="95000"/>
                    <a:lumOff val="5000"/>
                  </a:schemeClr>
                </a:solidFill>
                <a:latin typeface="Arial" panose="020B0604020202020204" pitchFamily="34" charset="0"/>
                <a:cs typeface="Arial" panose="020B0604020202020204" pitchFamily="34" charset="0"/>
              </a:rPr>
            </a:br>
            <a:r>
              <a:rPr lang="tr-TR" sz="1400" dirty="0">
                <a:solidFill>
                  <a:schemeClr val="tx1">
                    <a:lumMod val="95000"/>
                    <a:lumOff val="5000"/>
                  </a:schemeClr>
                </a:solidFill>
                <a:latin typeface="Arial" panose="020B0604020202020204" pitchFamily="34" charset="0"/>
                <a:cs typeface="Arial" panose="020B0604020202020204" pitchFamily="34" charset="0"/>
              </a:rPr>
              <a:t>Daha önce hiç verilmemiş olan vergi beyannameleri, pişmanlık dilekçesinin verildiği tarihten itibaren </a:t>
            </a:r>
            <a:r>
              <a:rPr lang="tr-TR" sz="1400" b="1" dirty="0">
                <a:solidFill>
                  <a:schemeClr val="tx1">
                    <a:lumMod val="95000"/>
                    <a:lumOff val="5000"/>
                  </a:schemeClr>
                </a:solidFill>
                <a:latin typeface="Arial" panose="020B0604020202020204" pitchFamily="34" charset="0"/>
                <a:cs typeface="Arial" panose="020B0604020202020204" pitchFamily="34" charset="0"/>
              </a:rPr>
              <a:t>15 gün içinde</a:t>
            </a:r>
            <a:r>
              <a:rPr lang="tr-TR" sz="1400" dirty="0">
                <a:solidFill>
                  <a:schemeClr val="tx1">
                    <a:lumMod val="95000"/>
                    <a:lumOff val="5000"/>
                  </a:schemeClr>
                </a:solidFill>
                <a:latin typeface="Arial" panose="020B0604020202020204" pitchFamily="34" charset="0"/>
                <a:cs typeface="Arial" panose="020B0604020202020204" pitchFamily="34" charset="0"/>
              </a:rPr>
              <a:t> vergi dairesine sunulmalıdır.</a:t>
            </a:r>
          </a:p>
          <a:p>
            <a:pPr marL="285750" lvl="0" indent="-285750">
              <a:buClr>
                <a:srgbClr val="002060"/>
              </a:buClr>
              <a:buFont typeface="Wingdings" panose="05000000000000000000" pitchFamily="2" charset="2"/>
              <a:buChar char="§"/>
            </a:pPr>
            <a:r>
              <a:rPr lang="tr-TR" sz="1400" b="1" dirty="0">
                <a:solidFill>
                  <a:schemeClr val="tx1">
                    <a:lumMod val="95000"/>
                    <a:lumOff val="5000"/>
                  </a:schemeClr>
                </a:solidFill>
                <a:latin typeface="Arial" panose="020B0604020202020204" pitchFamily="34" charset="0"/>
                <a:cs typeface="Arial" panose="020B0604020202020204" pitchFamily="34" charset="0"/>
              </a:rPr>
              <a:t>Eksik veya Yanlış Beyanlar 15 Gün İçinde </a:t>
            </a:r>
            <a:r>
              <a:rPr lang="tr-TR" sz="1400" b="1" dirty="0" smtClean="0">
                <a:solidFill>
                  <a:schemeClr val="tx1">
                    <a:lumMod val="95000"/>
                    <a:lumOff val="5000"/>
                  </a:schemeClr>
                </a:solidFill>
                <a:latin typeface="Arial" panose="020B0604020202020204" pitchFamily="34" charset="0"/>
                <a:cs typeface="Arial" panose="020B0604020202020204" pitchFamily="34" charset="0"/>
              </a:rPr>
              <a:t>Düzeltilmeli</a:t>
            </a:r>
            <a:r>
              <a:rPr lang="tr-TR" sz="1400" dirty="0">
                <a:solidFill>
                  <a:schemeClr val="tx1">
                    <a:lumMod val="95000"/>
                    <a:lumOff val="5000"/>
                  </a:schemeClr>
                </a:solidFill>
                <a:latin typeface="Arial" panose="020B0604020202020204" pitchFamily="34" charset="0"/>
                <a:cs typeface="Arial" panose="020B0604020202020204" pitchFamily="34" charset="0"/>
              </a:rPr>
              <a:t/>
            </a:r>
            <a:br>
              <a:rPr lang="tr-TR" sz="1400" dirty="0">
                <a:solidFill>
                  <a:schemeClr val="tx1">
                    <a:lumMod val="95000"/>
                    <a:lumOff val="5000"/>
                  </a:schemeClr>
                </a:solidFill>
                <a:latin typeface="Arial" panose="020B0604020202020204" pitchFamily="34" charset="0"/>
                <a:cs typeface="Arial" panose="020B0604020202020204" pitchFamily="34" charset="0"/>
              </a:rPr>
            </a:br>
            <a:r>
              <a:rPr lang="tr-TR" sz="1400" dirty="0">
                <a:solidFill>
                  <a:schemeClr val="tx1">
                    <a:lumMod val="95000"/>
                    <a:lumOff val="5000"/>
                  </a:schemeClr>
                </a:solidFill>
                <a:latin typeface="Arial" panose="020B0604020202020204" pitchFamily="34" charset="0"/>
                <a:cs typeface="Arial" panose="020B0604020202020204" pitchFamily="34" charset="0"/>
              </a:rPr>
              <a:t>Eğer beyanda eksiklik ya da hata varsa, mükellef bu beyanı, haber verdiği tarihten itibaren </a:t>
            </a:r>
            <a:r>
              <a:rPr lang="tr-TR" sz="1400" b="1" dirty="0">
                <a:solidFill>
                  <a:schemeClr val="tx1">
                    <a:lumMod val="95000"/>
                    <a:lumOff val="5000"/>
                  </a:schemeClr>
                </a:solidFill>
                <a:latin typeface="Arial" panose="020B0604020202020204" pitchFamily="34" charset="0"/>
                <a:cs typeface="Arial" panose="020B0604020202020204" pitchFamily="34" charset="0"/>
              </a:rPr>
              <a:t>15 gün içinde tamamlamalı veya düzeltmelidir.</a:t>
            </a:r>
            <a:endParaRPr lang="tr-TR" sz="1400" dirty="0">
              <a:solidFill>
                <a:schemeClr val="tx1">
                  <a:lumMod val="95000"/>
                  <a:lumOff val="5000"/>
                </a:schemeClr>
              </a:solidFill>
              <a:latin typeface="Arial" panose="020B0604020202020204" pitchFamily="34" charset="0"/>
              <a:cs typeface="Arial" panose="020B0604020202020204" pitchFamily="34" charset="0"/>
            </a:endParaRPr>
          </a:p>
          <a:p>
            <a:pPr marL="285750" lvl="0" indent="-285750">
              <a:buClr>
                <a:srgbClr val="002060"/>
              </a:buClr>
              <a:buFont typeface="Wingdings" panose="05000000000000000000" pitchFamily="2" charset="2"/>
              <a:buChar char="§"/>
            </a:pPr>
            <a:r>
              <a:rPr lang="tr-TR" sz="1400" b="1" dirty="0">
                <a:solidFill>
                  <a:schemeClr val="tx1">
                    <a:lumMod val="95000"/>
                    <a:lumOff val="5000"/>
                  </a:schemeClr>
                </a:solidFill>
                <a:latin typeface="Arial" panose="020B0604020202020204" pitchFamily="34" charset="0"/>
                <a:cs typeface="Arial" panose="020B0604020202020204" pitchFamily="34" charset="0"/>
              </a:rPr>
              <a:t>Vergi Borcu 15 Gün İçinde G</a:t>
            </a:r>
            <a:r>
              <a:rPr lang="tr-TR" sz="1400" b="1" dirty="0" smtClean="0">
                <a:solidFill>
                  <a:schemeClr val="tx1">
                    <a:lumMod val="95000"/>
                    <a:lumOff val="5000"/>
                  </a:schemeClr>
                </a:solidFill>
                <a:latin typeface="Arial" panose="020B0604020202020204" pitchFamily="34" charset="0"/>
                <a:cs typeface="Arial" panose="020B0604020202020204" pitchFamily="34" charset="0"/>
              </a:rPr>
              <a:t>ecikme </a:t>
            </a:r>
            <a:r>
              <a:rPr lang="tr-TR" sz="1400" b="1" dirty="0">
                <a:solidFill>
                  <a:schemeClr val="tx1">
                    <a:lumMod val="95000"/>
                    <a:lumOff val="5000"/>
                  </a:schemeClr>
                </a:solidFill>
                <a:latin typeface="Arial" panose="020B0604020202020204" pitchFamily="34" charset="0"/>
                <a:cs typeface="Arial" panose="020B0604020202020204" pitchFamily="34" charset="0"/>
              </a:rPr>
              <a:t>Z</a:t>
            </a:r>
            <a:r>
              <a:rPr lang="tr-TR" sz="1400" b="1" dirty="0" smtClean="0">
                <a:solidFill>
                  <a:schemeClr val="tx1">
                    <a:lumMod val="95000"/>
                    <a:lumOff val="5000"/>
                  </a:schemeClr>
                </a:solidFill>
                <a:latin typeface="Arial" panose="020B0604020202020204" pitchFamily="34" charset="0"/>
                <a:cs typeface="Arial" panose="020B0604020202020204" pitchFamily="34" charset="0"/>
              </a:rPr>
              <a:t>ammı </a:t>
            </a:r>
            <a:r>
              <a:rPr lang="tr-TR" sz="1400" b="1" dirty="0">
                <a:solidFill>
                  <a:schemeClr val="tx1">
                    <a:lumMod val="95000"/>
                    <a:lumOff val="5000"/>
                  </a:schemeClr>
                </a:solidFill>
                <a:latin typeface="Arial" panose="020B0604020202020204" pitchFamily="34" charset="0"/>
                <a:cs typeface="Arial" panose="020B0604020202020204" pitchFamily="34" charset="0"/>
              </a:rPr>
              <a:t>O</a:t>
            </a:r>
            <a:r>
              <a:rPr lang="tr-TR" sz="1400" b="1" dirty="0" smtClean="0">
                <a:solidFill>
                  <a:schemeClr val="tx1">
                    <a:lumMod val="95000"/>
                    <a:lumOff val="5000"/>
                  </a:schemeClr>
                </a:solidFill>
                <a:latin typeface="Arial" panose="020B0604020202020204" pitchFamily="34" charset="0"/>
                <a:cs typeface="Arial" panose="020B0604020202020204" pitchFamily="34" charset="0"/>
              </a:rPr>
              <a:t>ranında Bir </a:t>
            </a:r>
            <a:r>
              <a:rPr lang="tr-TR" sz="1400" b="1" dirty="0">
                <a:solidFill>
                  <a:schemeClr val="tx1">
                    <a:lumMod val="95000"/>
                    <a:lumOff val="5000"/>
                  </a:schemeClr>
                </a:solidFill>
                <a:latin typeface="Arial" panose="020B0604020202020204" pitchFamily="34" charset="0"/>
                <a:cs typeface="Arial" panose="020B0604020202020204" pitchFamily="34" charset="0"/>
              </a:rPr>
              <a:t>Z</a:t>
            </a:r>
            <a:r>
              <a:rPr lang="tr-TR" sz="1400" b="1" dirty="0" smtClean="0">
                <a:solidFill>
                  <a:schemeClr val="tx1">
                    <a:lumMod val="95000"/>
                    <a:lumOff val="5000"/>
                  </a:schemeClr>
                </a:solidFill>
                <a:latin typeface="Arial" panose="020B0604020202020204" pitchFamily="34" charset="0"/>
                <a:cs typeface="Arial" panose="020B0604020202020204" pitchFamily="34" charset="0"/>
              </a:rPr>
              <a:t>amla Ödenmeli</a:t>
            </a:r>
          </a:p>
          <a:p>
            <a:pPr lvl="0"/>
            <a:r>
              <a:rPr lang="tr-TR" sz="1400" dirty="0" smtClean="0">
                <a:solidFill>
                  <a:schemeClr val="tx1">
                    <a:lumMod val="95000"/>
                    <a:lumOff val="5000"/>
                  </a:schemeClr>
                </a:solidFill>
                <a:latin typeface="Arial" panose="020B0604020202020204" pitchFamily="34" charset="0"/>
                <a:cs typeface="Arial" panose="020B0604020202020204" pitchFamily="34" charset="0"/>
              </a:rPr>
              <a:t>Süresi </a:t>
            </a:r>
            <a:r>
              <a:rPr lang="tr-TR" sz="1400" dirty="0">
                <a:solidFill>
                  <a:schemeClr val="tx1">
                    <a:lumMod val="95000"/>
                    <a:lumOff val="5000"/>
                  </a:schemeClr>
                </a:solidFill>
                <a:latin typeface="Arial" panose="020B0604020202020204" pitchFamily="34" charset="0"/>
                <a:cs typeface="Arial" panose="020B0604020202020204" pitchFamily="34" charset="0"/>
              </a:rPr>
              <a:t>geçmiş vergiler, </a:t>
            </a:r>
            <a:r>
              <a:rPr lang="tr-TR" sz="1400" b="1" dirty="0" smtClean="0">
                <a:solidFill>
                  <a:schemeClr val="tx1">
                    <a:lumMod val="95000"/>
                    <a:lumOff val="5000"/>
                  </a:schemeClr>
                </a:solidFill>
                <a:latin typeface="Arial" panose="020B0604020202020204" pitchFamily="34" charset="0"/>
                <a:cs typeface="Arial" panose="020B0604020202020204" pitchFamily="34" charset="0"/>
              </a:rPr>
              <a:t>gecikme zammı</a:t>
            </a:r>
            <a:r>
              <a:rPr lang="tr-TR" sz="1400" dirty="0" smtClean="0">
                <a:solidFill>
                  <a:schemeClr val="tx1">
                    <a:lumMod val="95000"/>
                    <a:lumOff val="5000"/>
                  </a:schemeClr>
                </a:solidFill>
                <a:latin typeface="Arial" panose="020B0604020202020204" pitchFamily="34" charset="0"/>
                <a:cs typeface="Arial" panose="020B0604020202020204" pitchFamily="34" charset="0"/>
              </a:rPr>
              <a:t> oranında biz zamla (her </a:t>
            </a:r>
            <a:r>
              <a:rPr lang="tr-TR" sz="1400" dirty="0">
                <a:solidFill>
                  <a:schemeClr val="tx1">
                    <a:lumMod val="95000"/>
                    <a:lumOff val="5000"/>
                  </a:schemeClr>
                </a:solidFill>
                <a:latin typeface="Arial" panose="020B0604020202020204" pitchFamily="34" charset="0"/>
                <a:cs typeface="Arial" panose="020B0604020202020204" pitchFamily="34" charset="0"/>
              </a:rPr>
              <a:t>ay ve ay kesri için 6183 sayılı Kanun’daki oran uygulanır), pişmanlık dilekçesinin verildiği tarihten itibaren </a:t>
            </a:r>
            <a:r>
              <a:rPr lang="tr-TR" sz="1400" b="1" dirty="0">
                <a:solidFill>
                  <a:schemeClr val="tx1">
                    <a:lumMod val="95000"/>
                    <a:lumOff val="5000"/>
                  </a:schemeClr>
                </a:solidFill>
                <a:latin typeface="Arial" panose="020B0604020202020204" pitchFamily="34" charset="0"/>
                <a:cs typeface="Arial" panose="020B0604020202020204" pitchFamily="34" charset="0"/>
              </a:rPr>
              <a:t>15 gün içinde</a:t>
            </a:r>
            <a:r>
              <a:rPr lang="tr-TR" sz="1400" dirty="0">
                <a:solidFill>
                  <a:schemeClr val="tx1">
                    <a:lumMod val="95000"/>
                    <a:lumOff val="5000"/>
                  </a:schemeClr>
                </a:solidFill>
                <a:latin typeface="Arial" panose="020B0604020202020204" pitchFamily="34" charset="0"/>
                <a:cs typeface="Arial" panose="020B0604020202020204" pitchFamily="34" charset="0"/>
              </a:rPr>
              <a:t> ödenmelidir.</a:t>
            </a:r>
          </a:p>
          <a:p>
            <a:r>
              <a:rPr lang="tr-TR" sz="1400" dirty="0">
                <a:solidFill>
                  <a:schemeClr val="tx1">
                    <a:lumMod val="95000"/>
                    <a:lumOff val="5000"/>
                  </a:schemeClr>
                </a:solidFill>
                <a:latin typeface="Arial" panose="020B0604020202020204" pitchFamily="34" charset="0"/>
                <a:cs typeface="Arial" panose="020B0604020202020204" pitchFamily="34" charset="0"/>
              </a:rPr>
              <a:t> </a:t>
            </a:r>
          </a:p>
          <a:p>
            <a:r>
              <a:rPr lang="tr-TR" sz="1400" dirty="0">
                <a:solidFill>
                  <a:schemeClr val="tx1">
                    <a:lumMod val="95000"/>
                    <a:lumOff val="5000"/>
                  </a:schemeClr>
                </a:solidFill>
                <a:latin typeface="Arial" panose="020B0604020202020204" pitchFamily="34" charset="0"/>
                <a:cs typeface="Arial" panose="020B0604020202020204" pitchFamily="34" charset="0"/>
              </a:rPr>
              <a:t>Bu şartlar yerine getirildiğinde, mükellef pişmanlık hükümlerinden yararlanabilir ve ceza uygulanmaksızın vergisel yükümlülüklerini yerine getirmiş olur.</a:t>
            </a:r>
          </a:p>
          <a:p>
            <a:r>
              <a:rPr lang="tr-TR" sz="1400" dirty="0">
                <a:solidFill>
                  <a:schemeClr val="tx1">
                    <a:lumMod val="95000"/>
                    <a:lumOff val="5000"/>
                  </a:schemeClr>
                </a:solidFill>
                <a:latin typeface="Arial" panose="020B0604020202020204" pitchFamily="34" charset="0"/>
                <a:cs typeface="Arial" panose="020B0604020202020204" pitchFamily="34" charset="0"/>
              </a:rPr>
              <a:t> </a:t>
            </a:r>
          </a:p>
        </p:txBody>
      </p:sp>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rcRect r="27218"/>
          <a:stretch>
            <a:fillRect/>
          </a:stretch>
        </p:blipFill>
        <p:spPr>
          <a:xfrm>
            <a:off x="11491527"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63" y="6493153"/>
            <a:ext cx="390525" cy="365125"/>
          </a:xfrm>
        </p:spPr>
        <p:txBody>
          <a:bodyPr/>
          <a:lstStyle/>
          <a:p>
            <a:fld id="{16449A80-6FDC-475E-9293-1C17F140D77C}" type="slidenum">
              <a:rPr lang="tr-TR" sz="1400" smtClean="0">
                <a:solidFill>
                  <a:schemeClr val="bg1"/>
                </a:solidFill>
                <a:latin typeface="Arial" panose="020B0604020202020204" pitchFamily="34" charset="0"/>
                <a:cs typeface="Arial" panose="020B0604020202020204" pitchFamily="34" charset="0"/>
              </a:rPr>
              <a:t>14</a:t>
            </a:fld>
            <a:endParaRPr lang="tr-TR"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240911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1090863" y="241427"/>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solidFill>
                  <a:srgbClr val="16647A"/>
                </a:solidFill>
                <a:latin typeface="Arial" panose="020B0604020202020204" pitchFamily="34" charset="0"/>
                <a:cs typeface="Arial" panose="020B0604020202020204" pitchFamily="34" charset="0"/>
              </a:rPr>
              <a:t>Mükelleflerin Hakları</a:t>
            </a:r>
          </a:p>
        </p:txBody>
      </p:sp>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schemeClr val="bg1"/>
                </a:solidFill>
                <a:latin typeface="Arial" panose="020B0604020202020204" pitchFamily="34" charset="0"/>
                <a:cs typeface="Arial" panose="020B0604020202020204" pitchFamily="34" charset="0"/>
              </a:rPr>
              <a:t>15</a:t>
            </a:fld>
            <a:endParaRPr lang="tr-TR" sz="1400" dirty="0">
              <a:solidFill>
                <a:schemeClr val="bg1"/>
              </a:solidFill>
              <a:latin typeface="Arial" panose="020B0604020202020204" pitchFamily="34" charset="0"/>
              <a:cs typeface="Arial" panose="020B0604020202020204" pitchFamily="34" charset="0"/>
            </a:endParaRP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80" name="Rectangle 15">
            <a:extLst>
              <a:ext uri="{FF2B5EF4-FFF2-40B4-BE49-F238E27FC236}">
                <a16:creationId xmlns:a16="http://schemas.microsoft.com/office/drawing/2014/main" id="{5996725C-6D51-46FF-8D49-6E4D2DAE3444}"/>
              </a:ext>
            </a:extLst>
          </p:cNvPr>
          <p:cNvSpPr/>
          <p:nvPr/>
        </p:nvSpPr>
        <p:spPr>
          <a:xfrm>
            <a:off x="565928" y="865471"/>
            <a:ext cx="3171221" cy="5860433"/>
          </a:xfrm>
          <a:prstGeom prst="rect">
            <a:avLst/>
          </a:prstGeom>
          <a:gradFill flip="none" rotWithShape="1">
            <a:gsLst>
              <a:gs pos="100000">
                <a:schemeClr val="bg1"/>
              </a:gs>
              <a:gs pos="0">
                <a:schemeClr val="bg1">
                  <a:lumMod val="95000"/>
                </a:schemeClr>
              </a:gs>
            </a:gsLst>
            <a:lin ang="5400000" scaled="1"/>
            <a:tileRect/>
          </a:gradFill>
          <a:ln w="38100">
            <a:solidFill>
              <a:srgbClr val="7CAC05"/>
            </a:solid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latin typeface="Arial" panose="020B0604020202020204" pitchFamily="34" charset="0"/>
                <a:cs typeface="Arial" panose="020B0604020202020204" pitchFamily="34" charset="0"/>
              </a:rPr>
              <a:t>Mükellefler veya vergi sorumluları adına düzenlenmiş olan vergi ziyaı cezası, usulsüzlük ve özel usulsüzlük cezalarında belli bir oranda indirim yapılmak suretiyle kalan tutarın ödenmesine imkan sağlayan bir kolaylıktır</a:t>
            </a:r>
            <a:endParaRPr lang="en-US" dirty="0">
              <a:solidFill>
                <a:schemeClr val="tx1"/>
              </a:solidFill>
              <a:latin typeface="Arial" panose="020B0604020202020204" pitchFamily="34" charset="0"/>
              <a:cs typeface="Arial" panose="020B0604020202020204" pitchFamily="34" charset="0"/>
            </a:endParaRPr>
          </a:p>
        </p:txBody>
      </p:sp>
      <p:sp>
        <p:nvSpPr>
          <p:cNvPr id="81" name="Freeform: Shape 16">
            <a:extLst>
              <a:ext uri="{FF2B5EF4-FFF2-40B4-BE49-F238E27FC236}">
                <a16:creationId xmlns:a16="http://schemas.microsoft.com/office/drawing/2014/main" id="{E9B77711-E0CC-408B-8C52-1DA02F689693}"/>
              </a:ext>
            </a:extLst>
          </p:cNvPr>
          <p:cNvSpPr/>
          <p:nvPr/>
        </p:nvSpPr>
        <p:spPr>
          <a:xfrm flipV="1">
            <a:off x="565928" y="861916"/>
            <a:ext cx="3170879" cy="1020849"/>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B050"/>
          </a:solidFill>
          <a:ln>
            <a:noFill/>
          </a:ln>
          <a:effectLst>
            <a:innerShdw blurRad="571500" dist="50800" dir="16200000">
              <a:srgbClr val="B1257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26" name="Text 11"/>
          <p:cNvSpPr/>
          <p:nvPr/>
        </p:nvSpPr>
        <p:spPr>
          <a:xfrm>
            <a:off x="663972" y="944743"/>
            <a:ext cx="3005852" cy="346472"/>
          </a:xfrm>
          <a:prstGeom prst="rect">
            <a:avLst/>
          </a:prstGeom>
          <a:noFill/>
          <a:ln/>
        </p:spPr>
        <p:txBody>
          <a:bodyPr wrap="none" lIns="0" tIns="0" rIns="0" bIns="0" rtlCol="0" anchor="t"/>
          <a:lstStyle/>
          <a:p>
            <a:pPr marL="0" indent="0" algn="ctr">
              <a:lnSpc>
                <a:spcPts val="2700"/>
              </a:lnSpc>
              <a:buNone/>
            </a:pPr>
            <a:r>
              <a:rPr lang="en-US" sz="2000" b="1" dirty="0" err="1" smtClean="0">
                <a:solidFill>
                  <a:srgbClr val="002060"/>
                </a:solidFill>
                <a:latin typeface="Arial" panose="020B0604020202020204" pitchFamily="34" charset="0"/>
                <a:ea typeface="Raleway" pitchFamily="34" charset="-122"/>
                <a:cs typeface="Arial" panose="020B0604020202020204" pitchFamily="34" charset="0"/>
              </a:rPr>
              <a:t>Cezalarda</a:t>
            </a:r>
            <a:r>
              <a:rPr lang="en-US" sz="2000" b="1" dirty="0" smtClean="0">
                <a:solidFill>
                  <a:srgbClr val="002060"/>
                </a:solidFill>
                <a:latin typeface="Arial" panose="020B0604020202020204" pitchFamily="34" charset="0"/>
                <a:ea typeface="Raleway" pitchFamily="34" charset="-122"/>
                <a:cs typeface="Arial" panose="020B0604020202020204" pitchFamily="34" charset="0"/>
              </a:rPr>
              <a:t> </a:t>
            </a:r>
            <a:r>
              <a:rPr lang="en-US" sz="2000" b="1" dirty="0" err="1" smtClean="0">
                <a:solidFill>
                  <a:srgbClr val="002060"/>
                </a:solidFill>
                <a:latin typeface="Arial" panose="020B0604020202020204" pitchFamily="34" charset="0"/>
                <a:ea typeface="Raleway" pitchFamily="34" charset="-122"/>
                <a:cs typeface="Arial" panose="020B0604020202020204" pitchFamily="34" charset="0"/>
              </a:rPr>
              <a:t>İndirim</a:t>
            </a:r>
            <a:endParaRPr lang="tr-TR" sz="2000" b="1" dirty="0" smtClean="0">
              <a:solidFill>
                <a:srgbClr val="002060"/>
              </a:solidFill>
              <a:latin typeface="Arial" panose="020B0604020202020204" pitchFamily="34" charset="0"/>
              <a:ea typeface="Raleway" pitchFamily="34" charset="-122"/>
              <a:cs typeface="Arial" panose="020B0604020202020204" pitchFamily="34" charset="0"/>
            </a:endParaRPr>
          </a:p>
          <a:p>
            <a:pPr marL="0" indent="0" algn="ctr">
              <a:lnSpc>
                <a:spcPts val="2700"/>
              </a:lnSpc>
              <a:buNone/>
            </a:pPr>
            <a:r>
              <a:rPr lang="tr-TR" sz="2000" b="1" dirty="0" smtClean="0">
                <a:solidFill>
                  <a:srgbClr val="002060"/>
                </a:solidFill>
                <a:latin typeface="Arial" panose="020B0604020202020204" pitchFamily="34" charset="0"/>
                <a:ea typeface="Raleway" pitchFamily="34" charset="-122"/>
                <a:cs typeface="Arial" panose="020B0604020202020204" pitchFamily="34" charset="0"/>
              </a:rPr>
              <a:t>Hakkı</a:t>
            </a:r>
            <a:endParaRPr lang="en-US" sz="2000" b="1" dirty="0">
              <a:solidFill>
                <a:srgbClr val="002060"/>
              </a:solidFill>
              <a:latin typeface="Arial" panose="020B0604020202020204" pitchFamily="34" charset="0"/>
              <a:cs typeface="Arial" panose="020B0604020202020204" pitchFamily="34" charset="0"/>
            </a:endParaRPr>
          </a:p>
        </p:txBody>
      </p:sp>
      <p:sp>
        <p:nvSpPr>
          <p:cNvPr id="27" name="Text 12"/>
          <p:cNvSpPr/>
          <p:nvPr/>
        </p:nvSpPr>
        <p:spPr>
          <a:xfrm>
            <a:off x="650271" y="2414113"/>
            <a:ext cx="3019553" cy="2970300"/>
          </a:xfrm>
          <a:prstGeom prst="rect">
            <a:avLst/>
          </a:prstGeom>
          <a:noFill/>
          <a:ln/>
        </p:spPr>
        <p:txBody>
          <a:bodyPr wrap="square" lIns="0" tIns="0" rIns="0" bIns="0" rtlCol="0" anchor="t"/>
          <a:lstStyle/>
          <a:p>
            <a:pPr algn="ctr"/>
            <a:r>
              <a:rPr lang="tr-TR" dirty="0" smtClean="0">
                <a:latin typeface="Arial" panose="020B0604020202020204" pitchFamily="34" charset="0"/>
                <a:cs typeface="Arial" panose="020B0604020202020204" pitchFamily="34" charset="0"/>
              </a:rPr>
              <a:t>Cezalarda indirim, mükellefler </a:t>
            </a:r>
            <a:r>
              <a:rPr lang="tr-TR" dirty="0">
                <a:latin typeface="Arial" panose="020B0604020202020204" pitchFamily="34" charset="0"/>
                <a:cs typeface="Arial" panose="020B0604020202020204" pitchFamily="34" charset="0"/>
              </a:rPr>
              <a:t>veya vergi sorumluları adına düzenlenmiş olan vergi ziyaı cezası, usulsüzlük ve özel usulsüzlük cezalarında belli bir oranda indirim yapılmak suretiyle kalan tutarın ödenmesine imkan sağlayan bir kolaylıktır.</a:t>
            </a:r>
          </a:p>
        </p:txBody>
      </p:sp>
      <p:sp>
        <p:nvSpPr>
          <p:cNvPr id="29" name="Metin kutusu 28"/>
          <p:cNvSpPr txBox="1"/>
          <p:nvPr/>
        </p:nvSpPr>
        <p:spPr>
          <a:xfrm>
            <a:off x="1523978" y="1843078"/>
            <a:ext cx="1638954" cy="369332"/>
          </a:xfrm>
          <a:prstGeom prst="rect">
            <a:avLst/>
          </a:prstGeom>
          <a:noFill/>
        </p:spPr>
        <p:txBody>
          <a:bodyPr wrap="square" rtlCol="0">
            <a:spAutoFit/>
          </a:bodyPr>
          <a:lstStyle/>
          <a:p>
            <a:r>
              <a:rPr lang="tr-TR" b="1" dirty="0" smtClean="0">
                <a:solidFill>
                  <a:srgbClr val="8D7F2A"/>
                </a:solidFill>
                <a:latin typeface="Arial" panose="020B0604020202020204" pitchFamily="34" charset="0"/>
                <a:cs typeface="Arial" panose="020B0604020202020204" pitchFamily="34" charset="0"/>
              </a:rPr>
              <a:t>VUK/376.Md.</a:t>
            </a:r>
            <a:endParaRPr lang="tr-TR" b="1" dirty="0">
              <a:solidFill>
                <a:srgbClr val="8D7F2A"/>
              </a:solidFill>
              <a:latin typeface="Arial" panose="020B0604020202020204" pitchFamily="34" charset="0"/>
              <a:cs typeface="Arial" panose="020B0604020202020204" pitchFamily="34" charset="0"/>
            </a:endParaRPr>
          </a:p>
        </p:txBody>
      </p:sp>
      <p:sp>
        <p:nvSpPr>
          <p:cNvPr id="3" name="Metin kutusu 2"/>
          <p:cNvSpPr txBox="1"/>
          <p:nvPr/>
        </p:nvSpPr>
        <p:spPr>
          <a:xfrm>
            <a:off x="4126482" y="816595"/>
            <a:ext cx="4426968" cy="5755422"/>
          </a:xfrm>
          <a:prstGeom prst="rect">
            <a:avLst/>
          </a:prstGeom>
          <a:gradFill flip="none" rotWithShape="1">
            <a:gsLst>
              <a:gs pos="0">
                <a:srgbClr val="7AAF03"/>
              </a:gs>
              <a:gs pos="32000">
                <a:schemeClr val="bg1"/>
              </a:gs>
              <a:gs pos="100000">
                <a:srgbClr val="8193DF">
                  <a:tint val="23500"/>
                  <a:satMod val="160000"/>
                </a:srgbClr>
              </a:gs>
            </a:gsLst>
            <a:lin ang="12000000" scaled="0"/>
            <a:tileRect/>
          </a:gra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600" dirty="0" smtClean="0">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Mükellef veya vergi sorumlusu; </a:t>
            </a:r>
            <a:endParaRPr lang="tr-TR" sz="1600" dirty="0" smtClean="0">
              <a:latin typeface="Arial" panose="020B0604020202020204" pitchFamily="34" charset="0"/>
              <a:cs typeface="Arial" panose="020B0604020202020204" pitchFamily="34" charset="0"/>
            </a:endParaRPr>
          </a:p>
          <a:p>
            <a:endParaRPr lang="tr-TR" sz="1600" dirty="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İkmalen</a:t>
            </a:r>
            <a:r>
              <a:rPr lang="tr-TR" sz="1600" dirty="0">
                <a:latin typeface="Arial" panose="020B0604020202020204" pitchFamily="34" charset="0"/>
                <a:cs typeface="Arial" panose="020B0604020202020204" pitchFamily="34" charset="0"/>
              </a:rPr>
              <a:t>, resen veya idarece tarh edilen vergiyi veya vergi farkını ve vergi ziyaı, usulsüzlük ve özel usulsüzlük cezalarının yarısını ihbarnamelerin tebliğ tarihinden itibaren otuz gün içinde ilgili vergi dairesine başvurarak vadesinde ya da 6183 sayılı Kanunda belirtilen türden teminat göstererek vadenin bitmesinden itibaren üç ay içinde ödeyeceğini bildirirse kesilen </a:t>
            </a:r>
            <a:r>
              <a:rPr lang="tr-TR" sz="1600" b="1" dirty="0">
                <a:latin typeface="Arial" panose="020B0604020202020204" pitchFamily="34" charset="0"/>
                <a:cs typeface="Arial" panose="020B0604020202020204" pitchFamily="34" charset="0"/>
              </a:rPr>
              <a:t>cezanın </a:t>
            </a:r>
            <a:r>
              <a:rPr lang="tr-TR" sz="1600" b="1" dirty="0" smtClean="0">
                <a:latin typeface="Arial" panose="020B0604020202020204" pitchFamily="34" charset="0"/>
                <a:cs typeface="Arial" panose="020B0604020202020204" pitchFamily="34" charset="0"/>
              </a:rPr>
              <a:t>% 50’si </a:t>
            </a:r>
            <a:r>
              <a:rPr lang="tr-TR" sz="1600" dirty="0" smtClean="0">
                <a:latin typeface="Arial" panose="020B0604020202020204" pitchFamily="34" charset="0"/>
                <a:cs typeface="Arial" panose="020B0604020202020204" pitchFamily="34" charset="0"/>
              </a:rPr>
              <a:t>indirilir.</a:t>
            </a:r>
          </a:p>
          <a:p>
            <a:pPr algn="just"/>
            <a:endParaRPr lang="tr-TR" sz="1600" dirty="0" smtClean="0">
              <a:latin typeface="Arial" panose="020B0604020202020204" pitchFamily="34" charset="0"/>
              <a:cs typeface="Arial" panose="020B0604020202020204" pitchFamily="34" charset="0"/>
            </a:endParaRPr>
          </a:p>
          <a:p>
            <a:pPr algn="just"/>
            <a:r>
              <a:rPr lang="tr-TR" sz="1600" dirty="0">
                <a:latin typeface="Arial" panose="020B0604020202020204" pitchFamily="34" charset="0"/>
                <a:cs typeface="Arial" panose="020B0604020202020204" pitchFamily="34" charset="0"/>
              </a:rPr>
              <a:t>33.000 Türk Lirasını aşmayan usulsüzlük ve özel usulsüzlük cezaları için Kanunun 376 </a:t>
            </a:r>
            <a:r>
              <a:rPr lang="tr-TR" sz="1600" dirty="0" err="1">
                <a:latin typeface="Arial" panose="020B0604020202020204" pitchFamily="34" charset="0"/>
                <a:cs typeface="Arial" panose="020B0604020202020204" pitchFamily="34" charset="0"/>
              </a:rPr>
              <a:t>ncı</a:t>
            </a:r>
            <a:r>
              <a:rPr lang="tr-TR" sz="1600" dirty="0">
                <a:latin typeface="Arial" panose="020B0604020202020204" pitchFamily="34" charset="0"/>
                <a:cs typeface="Arial" panose="020B0604020202020204" pitchFamily="34" charset="0"/>
              </a:rPr>
              <a:t> maddesindeki indirim oranı %50 artırımlı olarak uygulanır.</a:t>
            </a:r>
          </a:p>
          <a:p>
            <a:pPr algn="just"/>
            <a:r>
              <a:rPr lang="tr-TR" sz="1600" dirty="0" smtClean="0">
                <a:latin typeface="Arial" panose="020B0604020202020204" pitchFamily="34" charset="0"/>
                <a:cs typeface="Arial" panose="020B0604020202020204" pitchFamily="34" charset="0"/>
              </a:rPr>
              <a:t> </a:t>
            </a:r>
          </a:p>
          <a:p>
            <a:pPr algn="just"/>
            <a:r>
              <a:rPr lang="tr-TR" sz="1600" dirty="0" smtClean="0">
                <a:latin typeface="Arial" panose="020B0604020202020204" pitchFamily="34" charset="0"/>
                <a:cs typeface="Arial" panose="020B0604020202020204" pitchFamily="34" charset="0"/>
              </a:rPr>
              <a:t>Mükellef veya vergi sorumlusu ödeyeceğini bildirdiği vergi ve vergi cezasını yukarıda yazılı süre içinde ödemez veya dava konusu yaparsa bu hükümden faydalanamaz. Yukarıdaki hükümler vergi aslına tabi olmaksızın kesilen usulsüzlük cezaları hakkında da uygulanır.</a:t>
            </a:r>
            <a:endParaRPr lang="tr-TR" sz="1600" dirty="0">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7"/>
          <a:stretch>
            <a:fillRect/>
          </a:stretch>
        </p:blipFill>
        <p:spPr>
          <a:xfrm>
            <a:off x="8714661" y="861916"/>
            <a:ext cx="3410426" cy="4753638"/>
          </a:xfrm>
          <a:prstGeom prst="rect">
            <a:avLst/>
          </a:prstGeom>
          <a:effectLst>
            <a:outerShdw blurRad="63500" sx="102000" sy="102000" algn="ctr" rotWithShape="0">
              <a:prstClr val="black">
                <a:alpha val="40000"/>
              </a:prstClr>
            </a:outerShdw>
          </a:effectLst>
        </p:spPr>
      </p:pic>
      <p:pic>
        <p:nvPicPr>
          <p:cNvPr id="2" name="Resim 1"/>
          <p:cNvPicPr>
            <a:picLocks noChangeAspect="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30889" t="31036" r="31865" b="24533"/>
          <a:stretch/>
        </p:blipFill>
        <p:spPr>
          <a:xfrm>
            <a:off x="10419874" y="5847013"/>
            <a:ext cx="878889" cy="878891"/>
          </a:xfrm>
          <a:prstGeom prst="rect">
            <a:avLst/>
          </a:prstGeom>
        </p:spPr>
      </p:pic>
      <p:sp>
        <p:nvSpPr>
          <p:cNvPr id="16" name="Metin kutusu 15"/>
          <p:cNvSpPr txBox="1"/>
          <p:nvPr/>
        </p:nvSpPr>
        <p:spPr>
          <a:xfrm>
            <a:off x="9660832" y="5766205"/>
            <a:ext cx="1376039" cy="369332"/>
          </a:xfrm>
          <a:prstGeom prst="rect">
            <a:avLst/>
          </a:prstGeom>
          <a:noFill/>
        </p:spPr>
        <p:txBody>
          <a:bodyPr wrap="square" rtlCol="0">
            <a:spAutoFit/>
          </a:bodyPr>
          <a:lstStyle/>
          <a:p>
            <a:r>
              <a:rPr lang="tr-TR" dirty="0" smtClean="0">
                <a:latin typeface="Arial" panose="020B0604020202020204" pitchFamily="34" charset="0"/>
                <a:cs typeface="Arial" panose="020B0604020202020204" pitchFamily="34" charset="0"/>
                <a:hlinkClick r:id="rId9"/>
              </a:rPr>
              <a:t>Broşür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10900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5" name="Resim 14"/>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flipH="1">
            <a:off x="6608434" y="1153927"/>
            <a:ext cx="5484975" cy="5044630"/>
          </a:xfrm>
          <a:prstGeom prst="rect">
            <a:avLst/>
          </a:prstGeom>
        </p:spPr>
      </p:pic>
      <p:sp>
        <p:nvSpPr>
          <p:cNvPr id="7" name="Unvan 1"/>
          <p:cNvSpPr txBox="1">
            <a:spLocks/>
          </p:cNvSpPr>
          <p:nvPr/>
        </p:nvSpPr>
        <p:spPr>
          <a:xfrm>
            <a:off x="1090863" y="241427"/>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solidFill>
                  <a:srgbClr val="16647A"/>
                </a:solidFill>
                <a:latin typeface="Arial" panose="020B0604020202020204" pitchFamily="34" charset="0"/>
                <a:cs typeface="Arial" panose="020B0604020202020204" pitchFamily="34" charset="0"/>
              </a:rPr>
              <a:t>Mükelleflerin Hakları</a:t>
            </a: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87" name="Rectangle 5">
            <a:extLst>
              <a:ext uri="{FF2B5EF4-FFF2-40B4-BE49-F238E27FC236}">
                <a16:creationId xmlns:a16="http://schemas.microsoft.com/office/drawing/2014/main" id="{F3170FFD-1FDC-43EE-881B-5D21C1DE5196}"/>
              </a:ext>
            </a:extLst>
          </p:cNvPr>
          <p:cNvSpPr/>
          <p:nvPr/>
        </p:nvSpPr>
        <p:spPr>
          <a:xfrm>
            <a:off x="207435" y="1029012"/>
            <a:ext cx="6499589" cy="5632311"/>
          </a:xfrm>
          <a:prstGeom prst="rect">
            <a:avLst/>
          </a:prstGeom>
          <a:gradFill flip="none" rotWithShape="1">
            <a:gsLst>
              <a:gs pos="100000">
                <a:schemeClr val="bg1"/>
              </a:gs>
              <a:gs pos="0">
                <a:schemeClr val="bg1">
                  <a:lumMod val="95000"/>
                </a:schemeClr>
              </a:gs>
            </a:gsLst>
            <a:lin ang="5400000" scaled="1"/>
            <a:tileRect/>
          </a:gradFill>
          <a:ln w="38100">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8" name="Freeform: Shape 8">
            <a:extLst>
              <a:ext uri="{FF2B5EF4-FFF2-40B4-BE49-F238E27FC236}">
                <a16:creationId xmlns:a16="http://schemas.microsoft.com/office/drawing/2014/main" id="{48FA055A-2529-4FA9-9C7C-A452094C41A6}"/>
              </a:ext>
            </a:extLst>
          </p:cNvPr>
          <p:cNvSpPr/>
          <p:nvPr/>
        </p:nvSpPr>
        <p:spPr>
          <a:xfrm flipV="1">
            <a:off x="207094" y="999767"/>
            <a:ext cx="6499930" cy="1118503"/>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FFC000"/>
          </a:solidFill>
          <a:ln>
            <a:noFill/>
          </a:ln>
          <a:effectLst>
            <a:innerShdw blurRad="571500" dist="50800" dir="16200000">
              <a:srgbClr val="00666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84" name="TextBox 1">
            <a:extLst>
              <a:ext uri="{FF2B5EF4-FFF2-40B4-BE49-F238E27FC236}">
                <a16:creationId xmlns:a16="http://schemas.microsoft.com/office/drawing/2014/main" id="{1EF9D6C6-49C5-454F-A394-800A537A39B1}"/>
              </a:ext>
            </a:extLst>
          </p:cNvPr>
          <p:cNvSpPr txBox="1"/>
          <p:nvPr/>
        </p:nvSpPr>
        <p:spPr>
          <a:xfrm>
            <a:off x="2428015" y="1222013"/>
            <a:ext cx="2313582" cy="400110"/>
          </a:xfrm>
          <a:prstGeom prst="rect">
            <a:avLst/>
          </a:prstGeom>
          <a:noFill/>
        </p:spPr>
        <p:txBody>
          <a:bodyPr wrap="none" rtlCol="0">
            <a:spAutoFit/>
          </a:bodyPr>
          <a:lstStyle/>
          <a:p>
            <a:r>
              <a:rPr lang="tr-TR" sz="2000" b="1" dirty="0" smtClean="0">
                <a:solidFill>
                  <a:srgbClr val="002060"/>
                </a:solidFill>
                <a:latin typeface="Arial" panose="020B0604020202020204" pitchFamily="34" charset="0"/>
                <a:cs typeface="Arial" panose="020B0604020202020204" pitchFamily="34" charset="0"/>
              </a:rPr>
              <a:t>Dava Açma Hakkı</a:t>
            </a:r>
            <a:endParaRPr lang="en-US" sz="2000" b="1" dirty="0">
              <a:solidFill>
                <a:srgbClr val="002060"/>
              </a:solidFill>
              <a:latin typeface="Arial" panose="020B0604020202020204" pitchFamily="34" charset="0"/>
              <a:cs typeface="Arial" panose="020B0604020202020204" pitchFamily="34" charset="0"/>
            </a:endParaRPr>
          </a:p>
        </p:txBody>
      </p:sp>
      <p:sp>
        <p:nvSpPr>
          <p:cNvPr id="2" name="Dikdörtgen 1"/>
          <p:cNvSpPr/>
          <p:nvPr/>
        </p:nvSpPr>
        <p:spPr>
          <a:xfrm>
            <a:off x="650271" y="2974045"/>
            <a:ext cx="5869070" cy="3139321"/>
          </a:xfrm>
          <a:prstGeom prst="rect">
            <a:avLst/>
          </a:prstGeom>
        </p:spPr>
        <p:txBody>
          <a:bodyPr wrap="square">
            <a:spAutoFit/>
          </a:bodyPr>
          <a:lstStyle/>
          <a:p>
            <a:pPr algn="just"/>
            <a:r>
              <a:rPr lang="tr-TR" dirty="0">
                <a:latin typeface="Arial" panose="020B0604020202020204" pitchFamily="34" charset="0"/>
                <a:cs typeface="Arial" panose="020B0604020202020204" pitchFamily="34" charset="0"/>
              </a:rPr>
              <a:t>Mükellefler ve kendilerine vergi cezası kesilenler, tarh edilen vergilere ve kesilen cezalara karşı belirli sürelerde vergi mahkemesinde dava açabilirler.</a:t>
            </a:r>
          </a:p>
          <a:p>
            <a:pPr algn="ctr"/>
            <a:endParaRPr lang="tr-TR" dirty="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Özel </a:t>
            </a:r>
            <a:r>
              <a:rPr lang="tr-TR" dirty="0">
                <a:latin typeface="Arial" panose="020B0604020202020204" pitchFamily="34" charset="0"/>
                <a:cs typeface="Arial" panose="020B0604020202020204" pitchFamily="34" charset="0"/>
              </a:rPr>
              <a:t>kanunlarında ayrı süre gösterilmeyen </a:t>
            </a:r>
            <a:r>
              <a:rPr lang="tr-TR" dirty="0" smtClean="0">
                <a:latin typeface="Arial" panose="020B0604020202020204" pitchFamily="34" charset="0"/>
                <a:cs typeface="Arial" panose="020B0604020202020204" pitchFamily="34" charset="0"/>
              </a:rPr>
              <a:t>hallerde İYUK 7. Maddesine göre dava açma süresi; </a:t>
            </a:r>
          </a:p>
          <a:p>
            <a:endParaRPr lang="tr-TR" dirty="0">
              <a:latin typeface="Arial" panose="020B0604020202020204" pitchFamily="34" charset="0"/>
              <a:cs typeface="Arial" panose="020B0604020202020204" pitchFamily="34" charset="0"/>
            </a:endParaRPr>
          </a:p>
          <a:p>
            <a:pPr marL="285750" indent="-285750">
              <a:buClr>
                <a:schemeClr val="accent4">
                  <a:lumMod val="75000"/>
                </a:schemeClr>
              </a:buClr>
              <a:buFont typeface="Wingdings" panose="05000000000000000000" pitchFamily="2" charset="2"/>
              <a:buChar char="§"/>
            </a:pPr>
            <a:r>
              <a:rPr lang="tr-TR" dirty="0" smtClean="0">
                <a:latin typeface="Arial" panose="020B0604020202020204" pitchFamily="34" charset="0"/>
                <a:cs typeface="Arial" panose="020B0604020202020204" pitchFamily="34" charset="0"/>
              </a:rPr>
              <a:t>Danıştay’da </a:t>
            </a:r>
            <a:r>
              <a:rPr lang="tr-TR" dirty="0">
                <a:latin typeface="Arial" panose="020B0604020202020204" pitchFamily="34" charset="0"/>
                <a:cs typeface="Arial" panose="020B0604020202020204" pitchFamily="34" charset="0"/>
              </a:rPr>
              <a:t>ve idare mahkemelerinde </a:t>
            </a:r>
            <a:r>
              <a:rPr lang="tr-TR" dirty="0" smtClean="0">
                <a:latin typeface="Arial" panose="020B0604020202020204" pitchFamily="34" charset="0"/>
                <a:cs typeface="Arial" panose="020B0604020202020204" pitchFamily="34" charset="0"/>
              </a:rPr>
              <a:t>60,</a:t>
            </a:r>
            <a:endParaRPr lang="tr-TR" dirty="0">
              <a:latin typeface="Arial" panose="020B0604020202020204" pitchFamily="34" charset="0"/>
              <a:cs typeface="Arial" panose="020B0604020202020204" pitchFamily="34" charset="0"/>
            </a:endParaRPr>
          </a:p>
          <a:p>
            <a:pPr marL="285750" indent="-285750">
              <a:buClr>
                <a:schemeClr val="accent4">
                  <a:lumMod val="75000"/>
                </a:schemeClr>
              </a:buClr>
              <a:buFont typeface="Wingdings" panose="05000000000000000000" pitchFamily="2" charset="2"/>
              <a:buChar char="§"/>
            </a:pPr>
            <a:r>
              <a:rPr lang="tr-TR" dirty="0">
                <a:latin typeface="Arial" panose="020B0604020202020204" pitchFamily="34" charset="0"/>
                <a:cs typeface="Arial" panose="020B0604020202020204" pitchFamily="34" charset="0"/>
              </a:rPr>
              <a:t>Vergi mahkemelerinde </a:t>
            </a:r>
            <a:r>
              <a:rPr lang="tr-TR" dirty="0" smtClean="0">
                <a:latin typeface="Arial" panose="020B0604020202020204" pitchFamily="34" charset="0"/>
                <a:cs typeface="Arial" panose="020B0604020202020204" pitchFamily="34" charset="0"/>
              </a:rPr>
              <a:t>30 gündür. </a:t>
            </a:r>
            <a:endParaRPr lang="tr-TR" dirty="0">
              <a:latin typeface="Arial" panose="020B0604020202020204" pitchFamily="34" charset="0"/>
              <a:cs typeface="Arial" panose="020B0604020202020204" pitchFamily="34" charset="0"/>
            </a:endParaRPr>
          </a:p>
          <a:p>
            <a:pPr algn="ctr"/>
            <a:endParaRPr lang="tr-TR" dirty="0">
              <a:latin typeface="Arial" panose="020B0604020202020204" pitchFamily="34" charset="0"/>
              <a:cs typeface="Arial" panose="020B0604020202020204" pitchFamily="34" charset="0"/>
            </a:endParaRPr>
          </a:p>
          <a:p>
            <a:pPr algn="ctr"/>
            <a:endParaRPr lang="tr-TR" dirty="0">
              <a:latin typeface="Arial" panose="020B0604020202020204" pitchFamily="34" charset="0"/>
              <a:cs typeface="Arial" panose="020B0604020202020204" pitchFamily="34" charset="0"/>
            </a:endParaRPr>
          </a:p>
        </p:txBody>
      </p:sp>
      <p:sp>
        <p:nvSpPr>
          <p:cNvPr id="30" name="Metin kutusu 29"/>
          <p:cNvSpPr txBox="1"/>
          <p:nvPr/>
        </p:nvSpPr>
        <p:spPr>
          <a:xfrm>
            <a:off x="1090863" y="2124010"/>
            <a:ext cx="4634143" cy="646331"/>
          </a:xfrm>
          <a:prstGeom prst="rect">
            <a:avLst/>
          </a:prstGeom>
          <a:noFill/>
        </p:spPr>
        <p:txBody>
          <a:bodyPr wrap="square" rtlCol="0">
            <a:spAutoFit/>
          </a:bodyPr>
          <a:lstStyle/>
          <a:p>
            <a:pPr algn="ctr"/>
            <a:r>
              <a:rPr lang="tr-TR" b="1" dirty="0" smtClean="0">
                <a:solidFill>
                  <a:schemeClr val="accent4">
                    <a:lumMod val="50000"/>
                  </a:schemeClr>
                </a:solidFill>
                <a:latin typeface="Arial" panose="020B0604020202020204" pitchFamily="34" charset="0"/>
                <a:cs typeface="Arial" panose="020B0604020202020204" pitchFamily="34" charset="0"/>
              </a:rPr>
              <a:t>VUK/377-378.Md. MÜK 378. Md.</a:t>
            </a:r>
          </a:p>
          <a:p>
            <a:pPr algn="ctr"/>
            <a:r>
              <a:rPr lang="tr-TR" b="1" dirty="0" smtClean="0">
                <a:solidFill>
                  <a:schemeClr val="accent4">
                    <a:lumMod val="50000"/>
                  </a:schemeClr>
                </a:solidFill>
                <a:latin typeface="Arial" panose="020B0604020202020204" pitchFamily="34" charset="0"/>
                <a:cs typeface="Arial" panose="020B0604020202020204" pitchFamily="34" charset="0"/>
              </a:rPr>
              <a:t>İYUK/7. Md.</a:t>
            </a:r>
            <a:endParaRPr lang="tr-TR" b="1" dirty="0">
              <a:solidFill>
                <a:schemeClr val="accent4">
                  <a:lumMod val="50000"/>
                </a:schemeClr>
              </a:solidFill>
              <a:latin typeface="Arial" panose="020B0604020202020204" pitchFamily="34" charset="0"/>
              <a:cs typeface="Arial" panose="020B0604020202020204" pitchFamily="34" charset="0"/>
            </a:endParaRPr>
          </a:p>
        </p:txBody>
      </p:sp>
      <p:pic>
        <p:nvPicPr>
          <p:cNvPr id="13" name="Resim 12"/>
          <p:cNvPicPr>
            <a:picLocks noChangeAspect="1"/>
          </p:cNvPicPr>
          <p:nvPr/>
        </p:nvPicPr>
        <p:blipFill>
          <a:blip r:embed="rId8"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schemeClr val="bg1"/>
                </a:solidFill>
                <a:latin typeface="Arial" panose="020B0604020202020204" pitchFamily="34" charset="0"/>
                <a:cs typeface="Arial" panose="020B0604020202020204" pitchFamily="34" charset="0"/>
              </a:rPr>
              <a:t>16</a:t>
            </a:fld>
            <a:endParaRPr lang="tr-TR"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39891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Unvan 1"/>
          <p:cNvSpPr txBox="1">
            <a:spLocks/>
          </p:cNvSpPr>
          <p:nvPr/>
        </p:nvSpPr>
        <p:spPr>
          <a:xfrm>
            <a:off x="1090863" y="241427"/>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solidFill>
                  <a:srgbClr val="16647A"/>
                </a:solidFill>
                <a:latin typeface="Arial" panose="020B0604020202020204" pitchFamily="34" charset="0"/>
                <a:cs typeface="Arial" panose="020B0604020202020204" pitchFamily="34" charset="0"/>
              </a:rPr>
              <a:t>Mükelleflerin Hakları</a:t>
            </a: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94" name="Rectangle 18">
            <a:extLst>
              <a:ext uri="{FF2B5EF4-FFF2-40B4-BE49-F238E27FC236}">
                <a16:creationId xmlns:a16="http://schemas.microsoft.com/office/drawing/2014/main" id="{FCBD6FA9-07F9-4D1E-8F2A-B5AA8C77D81F}"/>
              </a:ext>
            </a:extLst>
          </p:cNvPr>
          <p:cNvSpPr/>
          <p:nvPr/>
        </p:nvSpPr>
        <p:spPr>
          <a:xfrm>
            <a:off x="384035" y="908256"/>
            <a:ext cx="2879658" cy="5641968"/>
          </a:xfrm>
          <a:prstGeom prst="rect">
            <a:avLst/>
          </a:prstGeom>
          <a:gradFill flip="none" rotWithShape="1">
            <a:gsLst>
              <a:gs pos="100000">
                <a:schemeClr val="bg1"/>
              </a:gs>
              <a:gs pos="0">
                <a:schemeClr val="bg1">
                  <a:lumMod val="95000"/>
                </a:schemeClr>
              </a:gs>
            </a:gsLst>
            <a:lin ang="5400000" scaled="1"/>
            <a:tileRect/>
          </a:gradFill>
          <a:ln w="38100">
            <a:solidFill>
              <a:srgbClr val="7CAC05"/>
            </a:solid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95" name="Freeform: Shape 19">
            <a:extLst>
              <a:ext uri="{FF2B5EF4-FFF2-40B4-BE49-F238E27FC236}">
                <a16:creationId xmlns:a16="http://schemas.microsoft.com/office/drawing/2014/main" id="{41D7193C-94B5-4C66-A4CF-3DB8A9019A8E}"/>
              </a:ext>
            </a:extLst>
          </p:cNvPr>
          <p:cNvSpPr/>
          <p:nvPr/>
        </p:nvSpPr>
        <p:spPr>
          <a:xfrm flipV="1">
            <a:off x="383693" y="903410"/>
            <a:ext cx="2879658" cy="1019072"/>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gradFill flip="none" rotWithShape="1">
            <a:gsLst>
              <a:gs pos="0">
                <a:srgbClr val="00CC99"/>
              </a:gs>
              <a:gs pos="83000">
                <a:srgbClr val="006666"/>
              </a:gs>
            </a:gsLst>
            <a:lin ang="16200000" scaled="1"/>
            <a:tileRect/>
          </a:gradFill>
          <a:ln>
            <a:noFill/>
          </a:ln>
          <a:effectLst>
            <a:innerShdw blurRad="571500" dist="50800" dir="16200000">
              <a:srgbClr val="00666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32" name="Text 11"/>
          <p:cNvSpPr/>
          <p:nvPr/>
        </p:nvSpPr>
        <p:spPr>
          <a:xfrm>
            <a:off x="891182" y="939656"/>
            <a:ext cx="3005852" cy="346472"/>
          </a:xfrm>
          <a:prstGeom prst="rect">
            <a:avLst/>
          </a:prstGeom>
          <a:noFill/>
          <a:ln/>
        </p:spPr>
        <p:txBody>
          <a:bodyPr wrap="none" lIns="0" tIns="0" rIns="0" bIns="0" rtlCol="0" anchor="t"/>
          <a:lstStyle/>
          <a:p>
            <a:r>
              <a:rPr lang="tr-TR" sz="2000" b="1" dirty="0">
                <a:solidFill>
                  <a:srgbClr val="002060"/>
                </a:solidFill>
                <a:latin typeface="Arial" panose="020B0604020202020204" pitchFamily="34" charset="0"/>
                <a:cs typeface="Arial" panose="020B0604020202020204" pitchFamily="34" charset="0"/>
              </a:rPr>
              <a:t>Kanun </a:t>
            </a:r>
            <a:r>
              <a:rPr lang="tr-TR" sz="2000" b="1" dirty="0" smtClean="0">
                <a:solidFill>
                  <a:srgbClr val="002060"/>
                </a:solidFill>
                <a:latin typeface="Arial" panose="020B0604020202020204" pitchFamily="34" charset="0"/>
                <a:cs typeface="Arial" panose="020B0604020202020204" pitchFamily="34" charset="0"/>
              </a:rPr>
              <a:t>Yolundan</a:t>
            </a:r>
          </a:p>
          <a:p>
            <a:r>
              <a:rPr lang="tr-TR" sz="2000" b="1" dirty="0" smtClean="0">
                <a:solidFill>
                  <a:srgbClr val="002060"/>
                </a:solidFill>
                <a:latin typeface="Arial" panose="020B0604020202020204" pitchFamily="34" charset="0"/>
                <a:cs typeface="Arial" panose="020B0604020202020204" pitchFamily="34" charset="0"/>
              </a:rPr>
              <a:t>Vazgeçme </a:t>
            </a:r>
            <a:r>
              <a:rPr lang="tr-TR" sz="2000" b="1" dirty="0">
                <a:solidFill>
                  <a:srgbClr val="002060"/>
                </a:solidFill>
                <a:latin typeface="Arial" panose="020B0604020202020204" pitchFamily="34" charset="0"/>
                <a:cs typeface="Arial" panose="020B0604020202020204" pitchFamily="34" charset="0"/>
              </a:rPr>
              <a:t>Hakkı</a:t>
            </a:r>
          </a:p>
        </p:txBody>
      </p:sp>
      <p:sp>
        <p:nvSpPr>
          <p:cNvPr id="24" name="Text 4"/>
          <p:cNvSpPr/>
          <p:nvPr/>
        </p:nvSpPr>
        <p:spPr>
          <a:xfrm>
            <a:off x="451520" y="1742641"/>
            <a:ext cx="2744004" cy="2425137"/>
          </a:xfrm>
          <a:prstGeom prst="rect">
            <a:avLst/>
          </a:prstGeom>
          <a:noFill/>
          <a:ln>
            <a:noFill/>
          </a:ln>
        </p:spPr>
        <p:txBody>
          <a:bodyPr wrap="square" lIns="0" tIns="0" rIns="0" bIns="0" rtlCol="0" anchor="t"/>
          <a:lstStyle/>
          <a:p>
            <a:pPr algn="ctr">
              <a:lnSpc>
                <a:spcPts val="2750"/>
              </a:lnSpc>
            </a:pPr>
            <a:endParaRPr lang="tr-TR" sz="1700" dirty="0" smtClean="0">
              <a:latin typeface="Arial" panose="020B0604020202020204" pitchFamily="34" charset="0"/>
              <a:ea typeface="Roboto" pitchFamily="34" charset="-122"/>
              <a:cs typeface="Arial" panose="020B0604020202020204" pitchFamily="34" charset="0"/>
            </a:endParaRPr>
          </a:p>
          <a:p>
            <a:pPr algn="ctr">
              <a:lnSpc>
                <a:spcPts val="2750"/>
              </a:lnSpc>
            </a:pPr>
            <a:endParaRPr lang="tr-TR" sz="1700" dirty="0">
              <a:latin typeface="Arial" panose="020B0604020202020204" pitchFamily="34" charset="0"/>
              <a:ea typeface="Roboto" pitchFamily="34" charset="-122"/>
              <a:cs typeface="Arial" panose="020B0604020202020204" pitchFamily="34" charset="0"/>
            </a:endParaRPr>
          </a:p>
          <a:p>
            <a:pPr algn="ctr">
              <a:lnSpc>
                <a:spcPts val="2750"/>
              </a:lnSpc>
            </a:pPr>
            <a:r>
              <a:rPr lang="en-US" sz="1700" dirty="0" smtClean="0">
                <a:latin typeface="Arial" panose="020B0604020202020204" pitchFamily="34" charset="0"/>
                <a:ea typeface="Roboto" pitchFamily="34" charset="-122"/>
                <a:cs typeface="Arial" panose="020B0604020202020204" pitchFamily="34" charset="0"/>
              </a:rPr>
              <a:t>Vergi/ceza </a:t>
            </a:r>
            <a:r>
              <a:rPr lang="en-US" sz="1700" dirty="0">
                <a:latin typeface="Arial" panose="020B0604020202020204" pitchFamily="34" charset="0"/>
                <a:ea typeface="Roboto" pitchFamily="34" charset="-122"/>
                <a:cs typeface="Arial" panose="020B0604020202020204" pitchFamily="34" charset="0"/>
              </a:rPr>
              <a:t>ihbarnamesine karşı süresinde açılan davalarda, verilen kararlara karşı (Danıştayın bozma kararı üzerine verilen kararlar hariç), mükelleflerin, istinaf veya temyiz başvuru süresi içerisinde kanun yolundan vazgeçme hakkıdır.</a:t>
            </a:r>
            <a:endParaRPr lang="en-US" sz="1700" dirty="0">
              <a:latin typeface="Arial" panose="020B0604020202020204" pitchFamily="34" charset="0"/>
              <a:cs typeface="Arial" panose="020B0604020202020204" pitchFamily="34" charset="0"/>
            </a:endParaRPr>
          </a:p>
        </p:txBody>
      </p:sp>
      <p:sp>
        <p:nvSpPr>
          <p:cNvPr id="31" name="Metin kutusu 30"/>
          <p:cNvSpPr txBox="1"/>
          <p:nvPr/>
        </p:nvSpPr>
        <p:spPr>
          <a:xfrm>
            <a:off x="1139346" y="1891946"/>
            <a:ext cx="1638954" cy="369332"/>
          </a:xfrm>
          <a:prstGeom prst="rect">
            <a:avLst/>
          </a:prstGeom>
          <a:noFill/>
        </p:spPr>
        <p:txBody>
          <a:bodyPr wrap="square" rtlCol="0">
            <a:spAutoFit/>
          </a:bodyPr>
          <a:lstStyle/>
          <a:p>
            <a:r>
              <a:rPr lang="tr-TR" b="1" dirty="0">
                <a:solidFill>
                  <a:schemeClr val="accent6">
                    <a:lumMod val="50000"/>
                  </a:schemeClr>
                </a:solidFill>
                <a:latin typeface="Arial" panose="020B0604020202020204" pitchFamily="34" charset="0"/>
                <a:cs typeface="Arial" panose="020B0604020202020204" pitchFamily="34" charset="0"/>
              </a:rPr>
              <a:t>VUK/379.Md.</a:t>
            </a:r>
          </a:p>
        </p:txBody>
      </p:sp>
      <p:sp>
        <p:nvSpPr>
          <p:cNvPr id="15" name="Metin kutusu 14"/>
          <p:cNvSpPr txBox="1"/>
          <p:nvPr/>
        </p:nvSpPr>
        <p:spPr>
          <a:xfrm>
            <a:off x="3445423" y="827958"/>
            <a:ext cx="6651077" cy="5909310"/>
          </a:xfrm>
          <a:prstGeom prst="rect">
            <a:avLst/>
          </a:prstGeom>
          <a:gradFill flip="none" rotWithShape="1">
            <a:gsLst>
              <a:gs pos="0">
                <a:srgbClr val="00B98F"/>
              </a:gs>
              <a:gs pos="50000">
                <a:schemeClr val="bg1"/>
              </a:gs>
            </a:gsLst>
            <a:lin ang="13500000" scaled="1"/>
            <a:tileRect/>
          </a:gra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dirty="0" smtClean="0">
                <a:latin typeface="Arial" panose="020B0604020202020204" pitchFamily="34" charset="0"/>
                <a:cs typeface="Arial" panose="020B0604020202020204" pitchFamily="34" charset="0"/>
              </a:rPr>
              <a:t>Kanun </a:t>
            </a:r>
            <a:r>
              <a:rPr lang="tr-TR" dirty="0">
                <a:latin typeface="Arial" panose="020B0604020202020204" pitchFamily="34" charset="0"/>
                <a:cs typeface="Arial" panose="020B0604020202020204" pitchFamily="34" charset="0"/>
              </a:rPr>
              <a:t>yolundan vazgeçme </a:t>
            </a:r>
            <a:r>
              <a:rPr lang="tr-TR" dirty="0" smtClean="0">
                <a:latin typeface="Arial" panose="020B0604020202020204" pitchFamily="34" charset="0"/>
                <a:cs typeface="Arial" panose="020B0604020202020204" pitchFamily="34" charset="0"/>
              </a:rPr>
              <a:t>hakkı, mükellefe </a:t>
            </a:r>
            <a:r>
              <a:rPr lang="tr-TR" dirty="0">
                <a:latin typeface="Arial" panose="020B0604020202020204" pitchFamily="34" charset="0"/>
                <a:cs typeface="Arial" panose="020B0604020202020204" pitchFamily="34" charset="0"/>
              </a:rPr>
              <a:t>dava konusu vergi ve cezalarla ilgili önemli indirimler sağlamaktadır. Mükellef bu hakkını kullandığında</a:t>
            </a:r>
            <a:r>
              <a:rPr lang="tr-TR" dirty="0" smtClean="0">
                <a:latin typeface="Arial" panose="020B0604020202020204" pitchFamily="34" charset="0"/>
                <a:cs typeface="Arial" panose="020B0604020202020204" pitchFamily="34" charset="0"/>
              </a:rPr>
              <a:t>;</a:t>
            </a:r>
            <a:endParaRPr lang="tr-TR" dirty="0">
              <a:latin typeface="Arial" panose="020B0604020202020204" pitchFamily="34" charset="0"/>
              <a:cs typeface="Arial" panose="020B0604020202020204" pitchFamily="34" charset="0"/>
            </a:endParaRPr>
          </a:p>
          <a:p>
            <a:pPr marL="285750" lvl="0" indent="-285750">
              <a:lnSpc>
                <a:spcPct val="150000"/>
              </a:lnSpc>
              <a:buClr>
                <a:srgbClr val="006665"/>
              </a:buClr>
              <a:buFont typeface="Wingdings" panose="05000000000000000000" pitchFamily="2" charset="2"/>
              <a:buChar char="§"/>
            </a:pPr>
            <a:r>
              <a:rPr lang="tr-TR" dirty="0">
                <a:latin typeface="Arial" panose="020B0604020202020204" pitchFamily="34" charset="0"/>
                <a:cs typeface="Arial" panose="020B0604020202020204" pitchFamily="34" charset="0"/>
              </a:rPr>
              <a:t>Dilekçenin vergi dairesine verildiği tarih, kanun yolundan vazgeçme tarihi olarak kabul edilir.</a:t>
            </a:r>
          </a:p>
          <a:p>
            <a:pPr marL="285750" lvl="0" indent="-285750">
              <a:lnSpc>
                <a:spcPct val="150000"/>
              </a:lnSpc>
              <a:buClr>
                <a:srgbClr val="006665"/>
              </a:buClr>
              <a:buFont typeface="Wingdings" panose="05000000000000000000" pitchFamily="2" charset="2"/>
              <a:buChar char="§"/>
            </a:pPr>
            <a:r>
              <a:rPr lang="tr-TR" dirty="0">
                <a:latin typeface="Arial" panose="020B0604020202020204" pitchFamily="34" charset="0"/>
                <a:cs typeface="Arial" panose="020B0604020202020204" pitchFamily="34" charset="0"/>
              </a:rPr>
              <a:t>Dilekçe verildikten sonra, başkaca bir işleme gerek kalmadan vergi ve/veya ceza tutarı tahakkuk eder.</a:t>
            </a:r>
          </a:p>
          <a:p>
            <a:pPr marL="285750" lvl="0" indent="-285750">
              <a:lnSpc>
                <a:spcPct val="150000"/>
              </a:lnSpc>
              <a:buClr>
                <a:srgbClr val="006665"/>
              </a:buClr>
              <a:buFont typeface="Wingdings" panose="05000000000000000000" pitchFamily="2" charset="2"/>
              <a:buChar char="§"/>
            </a:pPr>
            <a:r>
              <a:rPr lang="tr-TR" dirty="0">
                <a:latin typeface="Arial" panose="020B0604020202020204" pitchFamily="34" charset="0"/>
                <a:cs typeface="Arial" panose="020B0604020202020204" pitchFamily="34" charset="0"/>
              </a:rPr>
              <a:t>Verilen yargı kararının niteliğine göre vergi ve/veya cezalar indirimli olarak tahakkuk etmektedir.</a:t>
            </a:r>
          </a:p>
          <a:p>
            <a:pPr marL="285750" lvl="0" indent="-285750">
              <a:lnSpc>
                <a:spcPct val="150000"/>
              </a:lnSpc>
              <a:buClr>
                <a:srgbClr val="006665"/>
              </a:buClr>
              <a:buFont typeface="Wingdings" panose="05000000000000000000" pitchFamily="2" charset="2"/>
              <a:buChar char="§"/>
            </a:pPr>
            <a:r>
              <a:rPr lang="tr-TR" dirty="0">
                <a:latin typeface="Arial" panose="020B0604020202020204" pitchFamily="34" charset="0"/>
                <a:cs typeface="Arial" panose="020B0604020202020204" pitchFamily="34" charset="0"/>
              </a:rPr>
              <a:t> Vergi ve ceza, tahakkuk tarihinden itibaren 1 ay içinde ödenmelidir.</a:t>
            </a:r>
          </a:p>
          <a:p>
            <a:pPr marL="285750" lvl="0" indent="-285750">
              <a:lnSpc>
                <a:spcPct val="150000"/>
              </a:lnSpc>
              <a:buClr>
                <a:srgbClr val="006665"/>
              </a:buClr>
              <a:buFont typeface="Wingdings" panose="05000000000000000000" pitchFamily="2" charset="2"/>
              <a:buChar char="§"/>
            </a:pPr>
            <a:r>
              <a:rPr lang="tr-TR" dirty="0">
                <a:latin typeface="Arial" panose="020B0604020202020204" pitchFamily="34" charset="0"/>
                <a:cs typeface="Arial" panose="020B0604020202020204" pitchFamily="34" charset="0"/>
              </a:rPr>
              <a:t>Gecikme faizi </a:t>
            </a:r>
            <a:r>
              <a:rPr lang="tr-TR" dirty="0" smtClean="0">
                <a:latin typeface="Arial" panose="020B0604020202020204" pitchFamily="34" charset="0"/>
                <a:cs typeface="Arial" panose="020B0604020202020204" pitchFamily="34" charset="0"/>
              </a:rPr>
              <a:t>de dahil </a:t>
            </a:r>
            <a:r>
              <a:rPr lang="tr-TR" dirty="0">
                <a:latin typeface="Arial" panose="020B0604020202020204" pitchFamily="34" charset="0"/>
                <a:cs typeface="Arial" panose="020B0604020202020204" pitchFamily="34" charset="0"/>
              </a:rPr>
              <a:t>olmak üzere, belirtilen tutar </a:t>
            </a:r>
            <a:r>
              <a:rPr lang="tr-TR" dirty="0" smtClean="0">
                <a:latin typeface="Arial" panose="020B0604020202020204" pitchFamily="34" charset="0"/>
                <a:cs typeface="Arial" panose="020B0604020202020204" pitchFamily="34" charset="0"/>
              </a:rPr>
              <a:t>tam</a:t>
            </a:r>
          </a:p>
          <a:p>
            <a:pPr lvl="0">
              <a:lnSpc>
                <a:spcPct val="150000"/>
              </a:lnSpc>
              <a:buClr>
                <a:srgbClr val="006665"/>
              </a:buClr>
            </a:pPr>
            <a:r>
              <a:rPr lang="tr-TR" dirty="0" smtClean="0">
                <a:latin typeface="Arial" panose="020B0604020202020204" pitchFamily="34" charset="0"/>
                <a:cs typeface="Arial" panose="020B0604020202020204" pitchFamily="34" charset="0"/>
              </a:rPr>
              <a:t>olarak </a:t>
            </a:r>
            <a:r>
              <a:rPr lang="tr-TR" dirty="0">
                <a:latin typeface="Arial" panose="020B0604020202020204" pitchFamily="34" charset="0"/>
                <a:cs typeface="Arial" panose="020B0604020202020204" pitchFamily="34" charset="0"/>
              </a:rPr>
              <a:t>ödenmelidir.</a:t>
            </a:r>
          </a:p>
          <a:p>
            <a:pPr marL="285750" lvl="0" indent="-285750">
              <a:lnSpc>
                <a:spcPct val="150000"/>
              </a:lnSpc>
              <a:buClr>
                <a:srgbClr val="006665"/>
              </a:buClr>
              <a:buFont typeface="Wingdings" panose="05000000000000000000" pitchFamily="2" charset="2"/>
              <a:buChar char="§"/>
            </a:pPr>
            <a:r>
              <a:rPr lang="tr-TR" dirty="0">
                <a:latin typeface="Arial" panose="020B0604020202020204" pitchFamily="34" charset="0"/>
                <a:cs typeface="Arial" panose="020B0604020202020204" pitchFamily="34" charset="0"/>
              </a:rPr>
              <a:t>Kanun yolundan vazgeçildiğinde, vergi dairesi de ihtilafı sürdürmez ve bu konuda herhangi bir işlem </a:t>
            </a:r>
            <a:r>
              <a:rPr lang="tr-TR" dirty="0" smtClean="0">
                <a:latin typeface="Arial" panose="020B0604020202020204" pitchFamily="34" charset="0"/>
                <a:cs typeface="Arial" panose="020B0604020202020204" pitchFamily="34" charset="0"/>
              </a:rPr>
              <a:t>yapmaz.</a:t>
            </a:r>
            <a:endParaRPr lang="tr-TR" dirty="0">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91950" y="4235460"/>
            <a:ext cx="2857505" cy="2857505"/>
          </a:xfrm>
          <a:prstGeom prst="rect">
            <a:avLst/>
          </a:prstGeom>
        </p:spPr>
      </p:pic>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schemeClr val="bg1"/>
                </a:solidFill>
                <a:latin typeface="Arial" panose="020B0604020202020204" pitchFamily="34" charset="0"/>
                <a:cs typeface="Arial" panose="020B0604020202020204" pitchFamily="34" charset="0"/>
              </a:rPr>
              <a:t>17</a:t>
            </a:fld>
            <a:endParaRPr lang="tr-TR"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01763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Unvan 1"/>
          <p:cNvSpPr txBox="1">
            <a:spLocks/>
          </p:cNvSpPr>
          <p:nvPr/>
        </p:nvSpPr>
        <p:spPr>
          <a:xfrm>
            <a:off x="1090863" y="241427"/>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800" b="1" i="0" u="none" strike="noStrike" kern="1200" cap="none" spc="0" normalizeH="0" baseline="0" noProof="0" dirty="0">
                <a:ln>
                  <a:noFill/>
                </a:ln>
                <a:solidFill>
                  <a:srgbClr val="16647A"/>
                </a:solidFill>
                <a:effectLst/>
                <a:uLnTx/>
                <a:uFillTx/>
                <a:latin typeface="Arial" panose="020B0604020202020204" pitchFamily="34" charset="0"/>
                <a:cs typeface="Arial" panose="020B0604020202020204" pitchFamily="34" charset="0"/>
              </a:rPr>
              <a:t>Mükelleflerin Hakları </a:t>
            </a: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grpSp>
        <p:nvGrpSpPr>
          <p:cNvPr id="2" name="Grup 1"/>
          <p:cNvGrpSpPr/>
          <p:nvPr/>
        </p:nvGrpSpPr>
        <p:grpSpPr>
          <a:xfrm>
            <a:off x="309533" y="891206"/>
            <a:ext cx="10099995" cy="5725493"/>
            <a:chOff x="4279899" y="1186197"/>
            <a:chExt cx="7081090" cy="5121066"/>
          </a:xfrm>
          <a:effectLst>
            <a:outerShdw blurRad="63500" sx="102000" sy="102000" algn="ctr" rotWithShape="0">
              <a:prstClr val="black">
                <a:alpha val="40000"/>
              </a:prstClr>
            </a:outerShdw>
          </a:effectLst>
          <a:scene3d>
            <a:camera prst="orthographicFront">
              <a:rot lat="0" lon="0" rev="0"/>
            </a:camera>
            <a:lightRig rig="soft" dir="t">
              <a:rot lat="0" lon="0" rev="0"/>
            </a:lightRig>
          </a:scene3d>
        </p:grpSpPr>
        <p:sp>
          <p:nvSpPr>
            <p:cNvPr id="80" name="Rectangle 15">
              <a:extLst>
                <a:ext uri="{FF2B5EF4-FFF2-40B4-BE49-F238E27FC236}">
                  <a16:creationId xmlns:a16="http://schemas.microsoft.com/office/drawing/2014/main" id="{5996725C-6D51-46FF-8D49-6E4D2DAE3444}"/>
                </a:ext>
              </a:extLst>
            </p:cNvPr>
            <p:cNvSpPr/>
            <p:nvPr/>
          </p:nvSpPr>
          <p:spPr>
            <a:xfrm>
              <a:off x="4279899" y="1248618"/>
              <a:ext cx="7081089" cy="5058645"/>
            </a:xfrm>
            <a:prstGeom prst="rect">
              <a:avLst/>
            </a:prstGeom>
            <a:gradFill flip="none" rotWithShape="1">
              <a:gsLst>
                <a:gs pos="100000">
                  <a:schemeClr val="bg1"/>
                </a:gs>
                <a:gs pos="0">
                  <a:schemeClr val="bg1">
                    <a:lumMod val="95000"/>
                  </a:schemeClr>
                </a:gs>
              </a:gsLst>
              <a:lin ang="5400000" scaled="1"/>
              <a:tileRect/>
            </a:gradFill>
            <a:ln w="28575">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1" name="Freeform: Shape 16">
              <a:extLst>
                <a:ext uri="{FF2B5EF4-FFF2-40B4-BE49-F238E27FC236}">
                  <a16:creationId xmlns:a16="http://schemas.microsoft.com/office/drawing/2014/main" id="{E9B77711-E0CC-408B-8C52-1DA02F689693}"/>
                </a:ext>
              </a:extLst>
            </p:cNvPr>
            <p:cNvSpPr/>
            <p:nvPr/>
          </p:nvSpPr>
          <p:spPr>
            <a:xfrm flipV="1">
              <a:off x="4279899" y="1186197"/>
              <a:ext cx="7081090" cy="1020849"/>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gradFill flip="none" rotWithShape="1">
              <a:gsLst>
                <a:gs pos="0">
                  <a:srgbClr val="107385"/>
                </a:gs>
                <a:gs pos="50000">
                  <a:srgbClr val="86B0BF"/>
                </a:gs>
                <a:gs pos="100000">
                  <a:srgbClr val="8193DF"/>
                </a:gs>
              </a:gsLst>
              <a:lin ang="8100000" scaled="1"/>
              <a:tileRect/>
            </a:gradFill>
            <a:ln w="28575">
              <a:noFill/>
              <a:miter lim="400000"/>
            </a:ln>
            <a:effectLst>
              <a:outerShdw blurRad="107950" dist="12700" dir="5400000" algn="ctr">
                <a:srgbClr val="000000"/>
              </a:outerShdw>
            </a:effectLst>
            <a:sp3d contourW="44450" prstMaterial="matte">
              <a:bevelT w="63500" h="63500" prst="artDeco"/>
              <a:contourClr>
                <a:srgbClr val="FFFFFF"/>
              </a:contourClr>
            </a:sp3d>
          </p:spPr>
          <p:txBody>
            <a:bodyPr lIns="45718" tIns="45718" rIns="45718" bIns="4571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78" name="TextBox 20">
            <a:extLst>
              <a:ext uri="{FF2B5EF4-FFF2-40B4-BE49-F238E27FC236}">
                <a16:creationId xmlns:a16="http://schemas.microsoft.com/office/drawing/2014/main" id="{5CCEA2C2-84AD-4A64-B53E-576282DE9A25}"/>
              </a:ext>
            </a:extLst>
          </p:cNvPr>
          <p:cNvSpPr txBox="1"/>
          <p:nvPr/>
        </p:nvSpPr>
        <p:spPr>
          <a:xfrm>
            <a:off x="650271" y="1134835"/>
            <a:ext cx="5102872" cy="400110"/>
          </a:xfrm>
          <a:prstGeom prst="rect">
            <a:avLst/>
          </a:prstGeom>
          <a:noFill/>
        </p:spPr>
        <p:txBody>
          <a:bodyPr wrap="none" rtlCol="0">
            <a:spAutoFit/>
          </a:bodyPr>
          <a:lstStyle/>
          <a:p>
            <a:pPr lvl="0">
              <a:defRPr/>
            </a:pPr>
            <a:r>
              <a:rPr lang="tr-TR" sz="2000" b="1" dirty="0" smtClean="0">
                <a:solidFill>
                  <a:srgbClr val="002060"/>
                </a:solidFill>
                <a:latin typeface="Arial" panose="020B0604020202020204" pitchFamily="34" charset="0"/>
                <a:cs typeface="Arial" panose="020B0604020202020204" pitchFamily="34" charset="0"/>
              </a:rPr>
              <a:t>Mükelleflerin İzahat </a:t>
            </a:r>
            <a:r>
              <a:rPr lang="tr-TR" sz="2000" b="1" dirty="0">
                <a:solidFill>
                  <a:srgbClr val="002060"/>
                </a:solidFill>
                <a:latin typeface="Arial" panose="020B0604020202020204" pitchFamily="34" charset="0"/>
                <a:cs typeface="Arial" panose="020B0604020202020204" pitchFamily="34" charset="0"/>
              </a:rPr>
              <a:t>(</a:t>
            </a:r>
            <a:r>
              <a:rPr lang="tr-TR" sz="2000" b="1" dirty="0" err="1">
                <a:solidFill>
                  <a:srgbClr val="002060"/>
                </a:solidFill>
                <a:latin typeface="Arial" panose="020B0604020202020204" pitchFamily="34" charset="0"/>
                <a:cs typeface="Arial" panose="020B0604020202020204" pitchFamily="34" charset="0"/>
              </a:rPr>
              <a:t>Özelge</a:t>
            </a:r>
            <a:r>
              <a:rPr lang="tr-TR" sz="2000" b="1" dirty="0">
                <a:solidFill>
                  <a:srgbClr val="002060"/>
                </a:solidFill>
                <a:latin typeface="Arial" panose="020B0604020202020204" pitchFamily="34" charset="0"/>
                <a:cs typeface="Arial" panose="020B0604020202020204" pitchFamily="34" charset="0"/>
              </a:rPr>
              <a:t>)</a:t>
            </a:r>
            <a:r>
              <a:rPr lang="tr-TR" sz="2000" b="1" dirty="0" smtClean="0">
                <a:solidFill>
                  <a:srgbClr val="002060"/>
                </a:solidFill>
                <a:latin typeface="Arial" panose="020B0604020202020204" pitchFamily="34" charset="0"/>
                <a:cs typeface="Arial" panose="020B0604020202020204" pitchFamily="34" charset="0"/>
              </a:rPr>
              <a:t> Talep Hakkı</a:t>
            </a:r>
            <a:endParaRPr kumimoji="0" lang="tr-TR"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3" name="Dikdörtgen 2"/>
          <p:cNvSpPr/>
          <p:nvPr/>
        </p:nvSpPr>
        <p:spPr>
          <a:xfrm>
            <a:off x="470792" y="1982975"/>
            <a:ext cx="9777475" cy="4401205"/>
          </a:xfrm>
          <a:prstGeom prst="rect">
            <a:avLst/>
          </a:prstGeom>
        </p:spPr>
        <p:txBody>
          <a:bodyPr wrap="square">
            <a:spAutoFit/>
          </a:bodyPr>
          <a:lstStyle/>
          <a:p>
            <a:pPr lvl="0" algn="just">
              <a:defRPr/>
            </a:pPr>
            <a:r>
              <a:rPr lang="tr-TR" sz="2000" dirty="0">
                <a:solidFill>
                  <a:prstClr val="black"/>
                </a:solidFill>
                <a:latin typeface="Arial" panose="020B0604020202020204" pitchFamily="34" charset="0"/>
                <a:ea typeface="Roboto" pitchFamily="34" charset="-122"/>
                <a:cs typeface="Arial" panose="020B0604020202020204" pitchFamily="34" charset="0"/>
              </a:rPr>
              <a:t>Vergi Usul Kanunu'na (VUK) göre, mükellefler vergi idaresine </a:t>
            </a:r>
            <a:r>
              <a:rPr lang="tr-TR" sz="2000" dirty="0" err="1">
                <a:solidFill>
                  <a:prstClr val="black"/>
                </a:solidFill>
                <a:latin typeface="Arial" panose="020B0604020202020204" pitchFamily="34" charset="0"/>
                <a:ea typeface="Roboto" pitchFamily="34" charset="-122"/>
                <a:cs typeface="Arial" panose="020B0604020202020204" pitchFamily="34" charset="0"/>
              </a:rPr>
              <a:t>özelge</a:t>
            </a:r>
            <a:r>
              <a:rPr lang="tr-TR" sz="2000" dirty="0">
                <a:solidFill>
                  <a:prstClr val="black"/>
                </a:solidFill>
                <a:latin typeface="Arial" panose="020B0604020202020204" pitchFamily="34" charset="0"/>
                <a:ea typeface="Roboto" pitchFamily="34" charset="-122"/>
                <a:cs typeface="Arial" panose="020B0604020202020204" pitchFamily="34" charset="0"/>
              </a:rPr>
              <a:t> talebinde bulunabilir. </a:t>
            </a:r>
            <a:r>
              <a:rPr lang="tr-TR" sz="2000" dirty="0" err="1">
                <a:solidFill>
                  <a:prstClr val="black"/>
                </a:solidFill>
                <a:latin typeface="Arial" panose="020B0604020202020204" pitchFamily="34" charset="0"/>
                <a:ea typeface="Roboto" pitchFamily="34" charset="-122"/>
                <a:cs typeface="Arial" panose="020B0604020202020204" pitchFamily="34" charset="0"/>
              </a:rPr>
              <a:t>Özelge</a:t>
            </a:r>
            <a:r>
              <a:rPr lang="tr-TR" sz="2000" dirty="0">
                <a:solidFill>
                  <a:prstClr val="black"/>
                </a:solidFill>
                <a:latin typeface="Arial" panose="020B0604020202020204" pitchFamily="34" charset="0"/>
                <a:ea typeface="Roboto" pitchFamily="34" charset="-122"/>
                <a:cs typeface="Arial" panose="020B0604020202020204" pitchFamily="34" charset="0"/>
              </a:rPr>
              <a:t> talep hakkı, vergi mükelleflerinin, vergi mevzuatı veya uygulamalarına yönelik olarak karşılaştıkları sorunlar ile ilgili </a:t>
            </a:r>
            <a:r>
              <a:rPr lang="tr-TR" sz="2000" dirty="0" err="1" smtClean="0">
                <a:solidFill>
                  <a:prstClr val="black"/>
                </a:solidFill>
                <a:latin typeface="Arial" panose="020B0604020202020204" pitchFamily="34" charset="0"/>
                <a:ea typeface="Roboto" pitchFamily="34" charset="-122"/>
                <a:cs typeface="Arial" panose="020B0604020202020204" pitchFamily="34" charset="0"/>
              </a:rPr>
              <a:t>iadereden</a:t>
            </a:r>
            <a:r>
              <a:rPr lang="tr-TR" sz="2000" dirty="0" smtClean="0">
                <a:solidFill>
                  <a:prstClr val="black"/>
                </a:solidFill>
                <a:latin typeface="Arial" panose="020B0604020202020204" pitchFamily="34" charset="0"/>
                <a:ea typeface="Roboto" pitchFamily="34" charset="-122"/>
                <a:cs typeface="Arial" panose="020B0604020202020204" pitchFamily="34" charset="0"/>
              </a:rPr>
              <a:t> görüş </a:t>
            </a:r>
            <a:r>
              <a:rPr lang="tr-TR" sz="2000" dirty="0">
                <a:solidFill>
                  <a:prstClr val="black"/>
                </a:solidFill>
                <a:latin typeface="Arial" panose="020B0604020202020204" pitchFamily="34" charset="0"/>
                <a:ea typeface="Roboto" pitchFamily="34" charset="-122"/>
                <a:cs typeface="Arial" panose="020B0604020202020204" pitchFamily="34" charset="0"/>
              </a:rPr>
              <a:t>talep etmesidir. </a:t>
            </a:r>
            <a:endParaRPr lang="tr-TR" sz="2000" dirty="0" smtClean="0">
              <a:solidFill>
                <a:prstClr val="black"/>
              </a:solidFill>
              <a:latin typeface="Arial" panose="020B0604020202020204" pitchFamily="34" charset="0"/>
              <a:ea typeface="Roboto" pitchFamily="34" charset="-122"/>
              <a:cs typeface="Arial" panose="020B0604020202020204" pitchFamily="34" charset="0"/>
            </a:endParaRPr>
          </a:p>
          <a:p>
            <a:pPr lvl="0" algn="just">
              <a:defRPr/>
            </a:pPr>
            <a:endParaRPr lang="tr-TR" sz="2000" dirty="0" smtClean="0">
              <a:solidFill>
                <a:prstClr val="black"/>
              </a:solidFill>
              <a:latin typeface="Arial" panose="020B0604020202020204" pitchFamily="34" charset="0"/>
              <a:ea typeface="Roboto" pitchFamily="34" charset="-122"/>
              <a:cs typeface="Arial" panose="020B0604020202020204" pitchFamily="34" charset="0"/>
            </a:endParaRPr>
          </a:p>
          <a:p>
            <a:pPr lvl="0" algn="just">
              <a:defRPr/>
            </a:pPr>
            <a:r>
              <a:rPr lang="tr-TR" sz="2000" dirty="0">
                <a:solidFill>
                  <a:prstClr val="black"/>
                </a:solidFill>
                <a:latin typeface="Arial" panose="020B0604020202020204" pitchFamily="34" charset="0"/>
                <a:ea typeface="Roboto" pitchFamily="34" charset="-122"/>
                <a:cs typeface="Arial" panose="020B0604020202020204" pitchFamily="34" charset="0"/>
              </a:rPr>
              <a:t>Mükelleflerin </a:t>
            </a:r>
            <a:r>
              <a:rPr lang="tr-TR" sz="2000" dirty="0" err="1">
                <a:solidFill>
                  <a:prstClr val="black"/>
                </a:solidFill>
                <a:latin typeface="Arial" panose="020B0604020202020204" pitchFamily="34" charset="0"/>
                <a:ea typeface="Roboto" pitchFamily="34" charset="-122"/>
                <a:cs typeface="Arial" panose="020B0604020202020204" pitchFamily="34" charset="0"/>
              </a:rPr>
              <a:t>özelge</a:t>
            </a:r>
            <a:r>
              <a:rPr lang="tr-TR" sz="2000" dirty="0">
                <a:solidFill>
                  <a:prstClr val="black"/>
                </a:solidFill>
                <a:latin typeface="Arial" panose="020B0604020202020204" pitchFamily="34" charset="0"/>
                <a:ea typeface="Roboto" pitchFamily="34" charset="-122"/>
                <a:cs typeface="Arial" panose="020B0604020202020204" pitchFamily="34" charset="0"/>
              </a:rPr>
              <a:t> talepleri için Gelir İdaresi Başkanlığı merkezine doğrudan başvurma imkanı bulunmamakta olup </a:t>
            </a:r>
            <a:r>
              <a:rPr lang="tr-TR" sz="2000" dirty="0" err="1">
                <a:solidFill>
                  <a:prstClr val="black"/>
                </a:solidFill>
                <a:latin typeface="Arial" panose="020B0604020202020204" pitchFamily="34" charset="0"/>
                <a:ea typeface="Roboto" pitchFamily="34" charset="-122"/>
                <a:cs typeface="Arial" panose="020B0604020202020204" pitchFamily="34" charset="0"/>
              </a:rPr>
              <a:t>özelge</a:t>
            </a:r>
            <a:r>
              <a:rPr lang="tr-TR" sz="2000" dirty="0">
                <a:solidFill>
                  <a:prstClr val="black"/>
                </a:solidFill>
                <a:latin typeface="Arial" panose="020B0604020202020204" pitchFamily="34" charset="0"/>
                <a:ea typeface="Roboto" pitchFamily="34" charset="-122"/>
                <a:cs typeface="Arial" panose="020B0604020202020204" pitchFamily="34" charset="0"/>
              </a:rPr>
              <a:t> taleplerinin </a:t>
            </a:r>
            <a:r>
              <a:rPr lang="tr-TR" sz="2000" dirty="0" err="1">
                <a:solidFill>
                  <a:prstClr val="black"/>
                </a:solidFill>
                <a:latin typeface="Arial" panose="020B0604020202020204" pitchFamily="34" charset="0"/>
                <a:ea typeface="Roboto" pitchFamily="34" charset="-122"/>
                <a:cs typeface="Arial" panose="020B0604020202020204" pitchFamily="34" charset="0"/>
              </a:rPr>
              <a:t>özelge</a:t>
            </a:r>
            <a:r>
              <a:rPr lang="tr-TR" sz="2000" dirty="0">
                <a:solidFill>
                  <a:prstClr val="black"/>
                </a:solidFill>
                <a:latin typeface="Arial" panose="020B0604020202020204" pitchFamily="34" charset="0"/>
                <a:ea typeface="Roboto" pitchFamily="34" charset="-122"/>
                <a:cs typeface="Arial" panose="020B0604020202020204" pitchFamily="34" charset="0"/>
              </a:rPr>
              <a:t> talep formu ile Defterdarlıklara yapılması esastır.</a:t>
            </a:r>
          </a:p>
          <a:p>
            <a:pPr lvl="0" algn="just">
              <a:defRPr/>
            </a:pPr>
            <a:endParaRPr lang="tr-TR" sz="2000" dirty="0">
              <a:solidFill>
                <a:prstClr val="black"/>
              </a:solidFill>
              <a:latin typeface="Arial" panose="020B0604020202020204" pitchFamily="34" charset="0"/>
              <a:ea typeface="Roboto" pitchFamily="34" charset="-122"/>
              <a:cs typeface="Arial" panose="020B0604020202020204" pitchFamily="34" charset="0"/>
            </a:endParaRPr>
          </a:p>
          <a:p>
            <a:pPr lvl="0" algn="just">
              <a:defRPr/>
            </a:pPr>
            <a:r>
              <a:rPr lang="tr-TR" sz="2000" dirty="0" smtClean="0">
                <a:solidFill>
                  <a:prstClr val="black"/>
                </a:solidFill>
                <a:latin typeface="Arial" panose="020B0604020202020204" pitchFamily="34" charset="0"/>
                <a:ea typeface="Roboto" pitchFamily="34" charset="-122"/>
                <a:cs typeface="Arial" panose="020B0604020202020204" pitchFamily="34" charset="0"/>
              </a:rPr>
              <a:t>Verilen </a:t>
            </a:r>
            <a:r>
              <a:rPr lang="tr-TR" sz="2000" dirty="0" err="1">
                <a:solidFill>
                  <a:prstClr val="black"/>
                </a:solidFill>
                <a:latin typeface="Arial" panose="020B0604020202020204" pitchFamily="34" charset="0"/>
                <a:ea typeface="Roboto" pitchFamily="34" charset="-122"/>
                <a:cs typeface="Arial" panose="020B0604020202020204" pitchFamily="34" charset="0"/>
              </a:rPr>
              <a:t>özelge</a:t>
            </a:r>
            <a:r>
              <a:rPr lang="tr-TR" sz="2000" dirty="0">
                <a:solidFill>
                  <a:prstClr val="black"/>
                </a:solidFill>
                <a:latin typeface="Arial" panose="020B0604020202020204" pitchFamily="34" charset="0"/>
                <a:ea typeface="Roboto" pitchFamily="34" charset="-122"/>
                <a:cs typeface="Arial" panose="020B0604020202020204" pitchFamily="34" charset="0"/>
              </a:rPr>
              <a:t>, başvuru sahibine yönelik bağlayıcıdır ve mükellefin ilgili işlemle ilgili olarak ne yapması gerektiği konusunda bir yönlendirme sağlar</a:t>
            </a:r>
            <a:r>
              <a:rPr lang="tr-TR" sz="2000" dirty="0" smtClean="0">
                <a:solidFill>
                  <a:prstClr val="black"/>
                </a:solidFill>
                <a:latin typeface="Arial" panose="020B0604020202020204" pitchFamily="34" charset="0"/>
                <a:ea typeface="Roboto" pitchFamily="34" charset="-122"/>
                <a:cs typeface="Arial" panose="020B0604020202020204" pitchFamily="34" charset="0"/>
              </a:rPr>
              <a:t>.</a:t>
            </a:r>
          </a:p>
          <a:p>
            <a:pPr lvl="0" algn="just">
              <a:defRPr/>
            </a:pPr>
            <a:endParaRPr lang="tr-TR" sz="2000" dirty="0">
              <a:solidFill>
                <a:prstClr val="black"/>
              </a:solidFill>
              <a:latin typeface="Arial" panose="020B0604020202020204" pitchFamily="34" charset="0"/>
              <a:ea typeface="Roboto" pitchFamily="34" charset="-122"/>
              <a:cs typeface="Arial" panose="020B0604020202020204" pitchFamily="34" charset="0"/>
            </a:endParaRPr>
          </a:p>
          <a:p>
            <a:pPr lvl="0" algn="just">
              <a:defRPr/>
            </a:pPr>
            <a:r>
              <a:rPr lang="tr-TR" sz="2000" dirty="0">
                <a:solidFill>
                  <a:prstClr val="black"/>
                </a:solidFill>
                <a:latin typeface="Arial" panose="020B0604020202020204" pitchFamily="34" charset="0"/>
                <a:ea typeface="Roboto" pitchFamily="34" charset="-122"/>
                <a:cs typeface="Arial" panose="020B0604020202020204" pitchFamily="34" charset="0"/>
              </a:rPr>
              <a:t>Sirküler ve vergi mahremiyetine ilişkin hükümler </a:t>
            </a:r>
            <a:r>
              <a:rPr lang="tr-TR" sz="2000" dirty="0" err="1">
                <a:solidFill>
                  <a:prstClr val="black"/>
                </a:solidFill>
                <a:latin typeface="Arial" panose="020B0604020202020204" pitchFamily="34" charset="0"/>
                <a:ea typeface="Roboto" pitchFamily="34" charset="-122"/>
                <a:cs typeface="Arial" panose="020B0604020202020204" pitchFamily="34" charset="0"/>
              </a:rPr>
              <a:t>gözönünde</a:t>
            </a:r>
            <a:r>
              <a:rPr lang="tr-TR" sz="2000" dirty="0">
                <a:solidFill>
                  <a:prstClr val="black"/>
                </a:solidFill>
                <a:latin typeface="Arial" panose="020B0604020202020204" pitchFamily="34" charset="0"/>
                <a:ea typeface="Roboto" pitchFamily="34" charset="-122"/>
                <a:cs typeface="Arial" panose="020B0604020202020204" pitchFamily="34" charset="0"/>
              </a:rPr>
              <a:t> bulundurulmak şartıyla </a:t>
            </a:r>
            <a:r>
              <a:rPr lang="tr-TR" sz="2000" dirty="0" err="1">
                <a:solidFill>
                  <a:prstClr val="black"/>
                </a:solidFill>
                <a:latin typeface="Arial" panose="020B0604020202020204" pitchFamily="34" charset="0"/>
                <a:ea typeface="Roboto" pitchFamily="34" charset="-122"/>
                <a:cs typeface="Arial" panose="020B0604020202020204" pitchFamily="34" charset="0"/>
              </a:rPr>
              <a:t>özelgeler</a:t>
            </a:r>
            <a:r>
              <a:rPr lang="tr-TR" sz="2000" dirty="0">
                <a:solidFill>
                  <a:prstClr val="black"/>
                </a:solidFill>
                <a:latin typeface="Arial" panose="020B0604020202020204" pitchFamily="34" charset="0"/>
                <a:ea typeface="Roboto" pitchFamily="34" charset="-122"/>
                <a:cs typeface="Arial" panose="020B0604020202020204" pitchFamily="34" charset="0"/>
              </a:rPr>
              <a:t>, Gelir İdaresi Başkanlığınca internet ortamında yayımlanır.</a:t>
            </a:r>
          </a:p>
        </p:txBody>
      </p:sp>
      <p:sp>
        <p:nvSpPr>
          <p:cNvPr id="29" name="Metin kutusu 28"/>
          <p:cNvSpPr txBox="1"/>
          <p:nvPr/>
        </p:nvSpPr>
        <p:spPr>
          <a:xfrm>
            <a:off x="8790670" y="1109164"/>
            <a:ext cx="16389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VUK/413.Md.</a:t>
            </a:r>
            <a:endParaRPr kumimoji="0" lang="tr-TR" sz="1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8" name="Oval 27"/>
          <p:cNvSpPr/>
          <p:nvPr/>
        </p:nvSpPr>
        <p:spPr>
          <a:xfrm>
            <a:off x="10248267" y="4660777"/>
            <a:ext cx="2131289" cy="2197500"/>
          </a:xfrm>
          <a:prstGeom prst="ellipse">
            <a:avLst/>
          </a:prstGeom>
          <a: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effectLst>
            <a:outerShdw blurRad="63500" sx="102000" sy="102000" algn="ctr" rotWithShape="0">
              <a:prstClr val="black">
                <a:alpha val="40000"/>
              </a:prstClr>
            </a:outerShdw>
          </a:effectLst>
        </p:spPr>
        <p:style>
          <a:lnRef idx="2">
            <a:schemeClr val="lt1">
              <a:hueOff val="0"/>
              <a:satOff val="0"/>
              <a:lumOff val="0"/>
              <a:alphaOff val="0"/>
            </a:schemeClr>
          </a:lnRef>
          <a:fillRef idx="1">
            <a:scrgbClr r="0" g="0" b="0"/>
          </a:fillRef>
          <a:effectRef idx="0">
            <a:schemeClr val="accent5">
              <a:tint val="50000"/>
              <a:hueOff val="-3694485"/>
              <a:satOff val="-6499"/>
              <a:lumOff val="-836"/>
              <a:alphaOff val="0"/>
            </a:schemeClr>
          </a:effectRef>
          <a:fontRef idx="minor">
            <a:schemeClr val="lt1">
              <a:hueOff val="0"/>
              <a:satOff val="0"/>
              <a:lumOff val="0"/>
              <a:alphaOff val="0"/>
            </a:schemeClr>
          </a:fontRef>
        </p:style>
      </p:sp>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49A80-6FDC-475E-9293-1C17F140D77C}" type="slidenum">
              <a:rPr kumimoji="0" lang="tr-TR" sz="1400" b="0"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r-TR"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248949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Rectangle 2"/>
          <p:cNvSpPr/>
          <p:nvPr/>
        </p:nvSpPr>
        <p:spPr>
          <a:xfrm>
            <a:off x="8276370" y="811762"/>
            <a:ext cx="3495574" cy="3948197"/>
          </a:xfrm>
          <a:prstGeom prst="rect">
            <a:avLst/>
          </a:prstGeom>
          <a:gradFill>
            <a:gsLst>
              <a:gs pos="0">
                <a:schemeClr val="bg1">
                  <a:lumMod val="50000"/>
                </a:schemeClr>
              </a:gs>
              <a:gs pos="50000">
                <a:schemeClr val="bg1">
                  <a:lumMod val="95000"/>
                </a:schemeClr>
              </a:gs>
              <a:gs pos="100000">
                <a:schemeClr val="bg1">
                  <a:lumMod val="50000"/>
                  <a:shade val="100000"/>
                  <a:satMod val="115000"/>
                </a:schemeClr>
              </a:gs>
            </a:gsLst>
            <a:lin ang="16200000" scaled="1"/>
          </a:gradFill>
          <a:ln w="19050">
            <a:solidFill>
              <a:schemeClr val="bg1">
                <a:lumMod val="6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Rectangle 2"/>
          <p:cNvSpPr/>
          <p:nvPr/>
        </p:nvSpPr>
        <p:spPr>
          <a:xfrm>
            <a:off x="4907599" y="827741"/>
            <a:ext cx="3004278" cy="3875345"/>
          </a:xfrm>
          <a:prstGeom prst="rect">
            <a:avLst/>
          </a:prstGeom>
          <a:gradFill>
            <a:gsLst>
              <a:gs pos="0">
                <a:schemeClr val="bg1">
                  <a:lumMod val="50000"/>
                </a:schemeClr>
              </a:gs>
              <a:gs pos="50000">
                <a:schemeClr val="bg1">
                  <a:lumMod val="95000"/>
                </a:schemeClr>
              </a:gs>
              <a:gs pos="100000">
                <a:schemeClr val="bg1">
                  <a:lumMod val="50000"/>
                  <a:shade val="100000"/>
                  <a:satMod val="115000"/>
                </a:schemeClr>
              </a:gs>
            </a:gsLst>
            <a:lin ang="16200000" scaled="1"/>
          </a:gradFill>
          <a:ln w="19050">
            <a:solidFill>
              <a:schemeClr val="bg1">
                <a:lumMod val="6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Unvan 1"/>
          <p:cNvSpPr txBox="1">
            <a:spLocks/>
          </p:cNvSpPr>
          <p:nvPr/>
        </p:nvSpPr>
        <p:spPr>
          <a:xfrm>
            <a:off x="1090863" y="241427"/>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sz="2800" b="1" dirty="0">
                <a:solidFill>
                  <a:srgbClr val="16647A"/>
                </a:solidFill>
                <a:latin typeface="Arial" panose="020B0604020202020204" pitchFamily="34" charset="0"/>
                <a:cs typeface="Arial" panose="020B0604020202020204" pitchFamily="34" charset="0"/>
              </a:rPr>
              <a:t>Mükelleflerin Hakları </a:t>
            </a: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87" name="Rectangle 5">
            <a:extLst>
              <a:ext uri="{FF2B5EF4-FFF2-40B4-BE49-F238E27FC236}">
                <a16:creationId xmlns:a16="http://schemas.microsoft.com/office/drawing/2014/main" id="{F3170FFD-1FDC-43EE-881B-5D21C1DE5196}"/>
              </a:ext>
            </a:extLst>
          </p:cNvPr>
          <p:cNvSpPr/>
          <p:nvPr/>
        </p:nvSpPr>
        <p:spPr>
          <a:xfrm>
            <a:off x="677990" y="831300"/>
            <a:ext cx="3451828" cy="5887512"/>
          </a:xfrm>
          <a:prstGeom prst="rect">
            <a:avLst/>
          </a:prstGeom>
          <a:gradFill flip="none" rotWithShape="1">
            <a:gsLst>
              <a:gs pos="100000">
                <a:schemeClr val="bg1"/>
              </a:gs>
              <a:gs pos="0">
                <a:schemeClr val="bg1">
                  <a:lumMod val="95000"/>
                </a:schemeClr>
              </a:gs>
            </a:gsLst>
            <a:lin ang="5400000" scaled="1"/>
            <a:tileRect/>
          </a:gradFill>
          <a:ln w="28575">
            <a:solidFill>
              <a:srgbClr val="107385"/>
            </a:solid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8" name="Freeform: Shape 8">
            <a:extLst>
              <a:ext uri="{FF2B5EF4-FFF2-40B4-BE49-F238E27FC236}">
                <a16:creationId xmlns:a16="http://schemas.microsoft.com/office/drawing/2014/main" id="{48FA055A-2529-4FA9-9C7C-A452094C41A6}"/>
              </a:ext>
            </a:extLst>
          </p:cNvPr>
          <p:cNvSpPr/>
          <p:nvPr/>
        </p:nvSpPr>
        <p:spPr>
          <a:xfrm flipV="1">
            <a:off x="677989" y="827741"/>
            <a:ext cx="3451828" cy="770147"/>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gradFill flip="none" rotWithShape="1">
            <a:gsLst>
              <a:gs pos="0">
                <a:srgbClr val="FF9900"/>
              </a:gs>
              <a:gs pos="83000">
                <a:srgbClr val="CC3300"/>
              </a:gs>
            </a:gsLst>
            <a:lin ang="16200000" scaled="1"/>
            <a:tileRect/>
          </a:gra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84" name="TextBox 1">
            <a:extLst>
              <a:ext uri="{FF2B5EF4-FFF2-40B4-BE49-F238E27FC236}">
                <a16:creationId xmlns:a16="http://schemas.microsoft.com/office/drawing/2014/main" id="{1EF9D6C6-49C5-454F-A394-800A537A39B1}"/>
              </a:ext>
            </a:extLst>
          </p:cNvPr>
          <p:cNvSpPr txBox="1"/>
          <p:nvPr/>
        </p:nvSpPr>
        <p:spPr>
          <a:xfrm>
            <a:off x="1413888" y="883092"/>
            <a:ext cx="198002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Uzlaşma Hakkı</a:t>
            </a:r>
          </a:p>
        </p:txBody>
      </p:sp>
      <p:sp>
        <p:nvSpPr>
          <p:cNvPr id="30" name="Text 3"/>
          <p:cNvSpPr/>
          <p:nvPr/>
        </p:nvSpPr>
        <p:spPr>
          <a:xfrm>
            <a:off x="797934" y="1864527"/>
            <a:ext cx="3232528" cy="4002185"/>
          </a:xfrm>
          <a:prstGeom prst="rect">
            <a:avLst/>
          </a:prstGeom>
          <a:noFill/>
          <a:ln/>
        </p:spPr>
        <p:txBody>
          <a:bodyPr wrap="square" lIns="0" tIns="0" rIns="0" bIns="0" rtlCol="0" anchor="t"/>
          <a:lstStyle/>
          <a:p>
            <a:pPr algn="just"/>
            <a:r>
              <a:rPr lang="en-US" dirty="0" err="1">
                <a:latin typeface="Arial" panose="020B0604020202020204" pitchFamily="34" charset="0"/>
                <a:cs typeface="Arial" panose="020B0604020202020204" pitchFamily="34" charset="0"/>
              </a:rPr>
              <a:t>Uzlaşma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mükelleflerin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ikmalen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re’sen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idarece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tarh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edilecek</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edilen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vergilere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ilişkin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kesilecek</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kesilen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vergi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ziyaı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cezaları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ile</a:t>
            </a:r>
            <a:r>
              <a:rPr lang="en-US"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2025 yılı için 33.000 </a:t>
            </a:r>
            <a:r>
              <a:rPr lang="tr-TR" dirty="0" smtClean="0">
                <a:latin typeface="Arial" panose="020B0604020202020204" pitchFamily="34" charset="0"/>
                <a:cs typeface="Arial" panose="020B0604020202020204" pitchFamily="34" charset="0"/>
              </a:rPr>
              <a:t>TL’yi</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aşan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usulsüzlük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özel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usulsüzlük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cezaları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konusunda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yargı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yoluna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başvurmadan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vergi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idaresi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anlaşmak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amacıyla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başvurabilecekleri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idari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çözüm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yoludur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Uzlaşma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tarhiyat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öncesi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tarhiyat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sonrası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uzlaşma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olarak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ikiye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ayrılır</a:t>
            </a:r>
            <a:r>
              <a:rPr lang="en-US" dirty="0">
                <a:latin typeface="Arial" panose="020B0604020202020204" pitchFamily="34" charset="0"/>
                <a:cs typeface="Arial" panose="020B0604020202020204" pitchFamily="34" charset="0"/>
              </a:rPr>
              <a:t>.</a:t>
            </a:r>
            <a:endParaRPr lang="tr-TR" dirty="0">
              <a:latin typeface="Arial" panose="020B0604020202020204" pitchFamily="34" charset="0"/>
              <a:cs typeface="Arial" panose="020B0604020202020204" pitchFamily="34" charset="0"/>
            </a:endParaRPr>
          </a:p>
        </p:txBody>
      </p:sp>
      <p:pic>
        <p:nvPicPr>
          <p:cNvPr id="31" name="Resim 30"/>
          <p:cNvPicPr>
            <a:picLocks noChangeAspect="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632655" y="4703086"/>
            <a:ext cx="2898890" cy="2154914"/>
          </a:xfrm>
          <a:prstGeom prst="rect">
            <a:avLst/>
          </a:prstGeom>
        </p:spPr>
      </p:pic>
      <p:sp>
        <p:nvSpPr>
          <p:cNvPr id="34" name="Metin kutusu 33"/>
          <p:cNvSpPr txBox="1"/>
          <p:nvPr/>
        </p:nvSpPr>
        <p:spPr>
          <a:xfrm>
            <a:off x="1118581" y="1495195"/>
            <a:ext cx="2827235" cy="369332"/>
          </a:xfrm>
          <a:prstGeom prst="rect">
            <a:avLst/>
          </a:prstGeom>
          <a:noFill/>
        </p:spPr>
        <p:txBody>
          <a:bodyPr wrap="square" rtlCol="0">
            <a:spAutoFit/>
          </a:bodyPr>
          <a:lstStyle/>
          <a:p>
            <a:pPr>
              <a:defRPr/>
            </a:pPr>
            <a:r>
              <a:rPr lang="tr-TR" b="1" dirty="0">
                <a:solidFill>
                  <a:srgbClr val="CE3A00"/>
                </a:solidFill>
                <a:latin typeface="Arial" panose="020B0604020202020204" pitchFamily="34" charset="0"/>
                <a:cs typeface="Arial" panose="020B0604020202020204" pitchFamily="34" charset="0"/>
              </a:rPr>
              <a:t>VUK/Ek Madde 1 </a:t>
            </a:r>
            <a:r>
              <a:rPr lang="tr-TR" b="1" dirty="0" smtClean="0">
                <a:solidFill>
                  <a:srgbClr val="CE3A00"/>
                </a:solidFill>
                <a:latin typeface="Arial" panose="020B0604020202020204" pitchFamily="34" charset="0"/>
                <a:cs typeface="Arial" panose="020B0604020202020204" pitchFamily="34" charset="0"/>
              </a:rPr>
              <a:t>ila 12</a:t>
            </a:r>
            <a:endParaRPr lang="tr-TR" b="1" dirty="0">
              <a:solidFill>
                <a:srgbClr val="CE3A00"/>
              </a:solidFill>
              <a:latin typeface="Arial" panose="020B0604020202020204" pitchFamily="34" charset="0"/>
              <a:cs typeface="Arial" panose="020B0604020202020204" pitchFamily="34" charset="0"/>
            </a:endParaRPr>
          </a:p>
        </p:txBody>
      </p:sp>
      <p:sp>
        <p:nvSpPr>
          <p:cNvPr id="5" name="Dikdörtgen 4"/>
          <p:cNvSpPr/>
          <p:nvPr/>
        </p:nvSpPr>
        <p:spPr>
          <a:xfrm>
            <a:off x="5029200" y="914667"/>
            <a:ext cx="2806578" cy="3698897"/>
          </a:xfrm>
          <a:prstGeom prst="rect">
            <a:avLst/>
          </a:prstGeom>
          <a:gradFill flip="none" rotWithShape="1">
            <a:gsLst>
              <a:gs pos="34000">
                <a:schemeClr val="bg1"/>
              </a:gs>
              <a:gs pos="0">
                <a:srgbClr val="F58700"/>
              </a:gs>
              <a:gs pos="100000">
                <a:srgbClr val="8193DF">
                  <a:tint val="23500"/>
                  <a:satMod val="160000"/>
                </a:srgbClr>
              </a:gs>
            </a:gsLst>
            <a:lin ang="9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Arial" panose="020B0604020202020204" pitchFamily="34" charset="0"/>
              <a:cs typeface="Arial" panose="020B0604020202020204" pitchFamily="34" charset="0"/>
            </a:endParaRPr>
          </a:p>
        </p:txBody>
      </p:sp>
      <p:sp>
        <p:nvSpPr>
          <p:cNvPr id="2" name="Dikdörtgen 1"/>
          <p:cNvSpPr/>
          <p:nvPr/>
        </p:nvSpPr>
        <p:spPr>
          <a:xfrm>
            <a:off x="5009104" y="883092"/>
            <a:ext cx="2701954" cy="3385542"/>
          </a:xfrm>
          <a:prstGeom prst="rect">
            <a:avLst/>
          </a:prstGeom>
        </p:spPr>
        <p:txBody>
          <a:bodyPr wrap="square">
            <a:spAutoFit/>
          </a:bodyPr>
          <a:lstStyle/>
          <a:p>
            <a:pPr algn="ctr"/>
            <a:r>
              <a:rPr lang="tr-TR" b="1" dirty="0">
                <a:latin typeface="Arial" panose="020B0604020202020204" pitchFamily="34" charset="0"/>
                <a:cs typeface="Arial" panose="020B0604020202020204" pitchFamily="34" charset="0"/>
              </a:rPr>
              <a:t>Tarhiyat Öncesi </a:t>
            </a:r>
            <a:r>
              <a:rPr lang="tr-TR" b="1" dirty="0" smtClean="0">
                <a:latin typeface="Arial" panose="020B0604020202020204" pitchFamily="34" charset="0"/>
                <a:cs typeface="Arial" panose="020B0604020202020204" pitchFamily="34" charset="0"/>
              </a:rPr>
              <a:t>Uzlaşma</a:t>
            </a:r>
          </a:p>
          <a:p>
            <a:pPr algn="ctr"/>
            <a:endParaRPr lang="tr-TR" b="1"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Tarhiyat </a:t>
            </a:r>
            <a:r>
              <a:rPr lang="tr-TR" sz="1600" dirty="0">
                <a:latin typeface="Arial" panose="020B0604020202020204" pitchFamily="34" charset="0"/>
                <a:cs typeface="Arial" panose="020B0604020202020204" pitchFamily="34" charset="0"/>
              </a:rPr>
              <a:t>öncesi uzlaşma, haklarında vergi incelemesine başlanmış mükelleflerin, bu inceleme kapsamında kendilerine vergilere ilişkin vergi ziyaı cezası veya usulsüzlük ile özel usulsüzlük cezası kesilmeden önce kullanabilecekleri bir haktır.</a:t>
            </a:r>
          </a:p>
        </p:txBody>
      </p:sp>
      <p:sp>
        <p:nvSpPr>
          <p:cNvPr id="21" name="Dikdörtgen 20"/>
          <p:cNvSpPr/>
          <p:nvPr/>
        </p:nvSpPr>
        <p:spPr>
          <a:xfrm>
            <a:off x="8372565" y="927995"/>
            <a:ext cx="3351097" cy="3737998"/>
          </a:xfrm>
          <a:prstGeom prst="rect">
            <a:avLst/>
          </a:prstGeom>
          <a:gradFill flip="none" rotWithShape="1">
            <a:gsLst>
              <a:gs pos="34000">
                <a:schemeClr val="bg1"/>
              </a:gs>
              <a:gs pos="0">
                <a:srgbClr val="F58700"/>
              </a:gs>
              <a:gs pos="100000">
                <a:srgbClr val="8193DF">
                  <a:tint val="23500"/>
                  <a:satMod val="160000"/>
                </a:srgb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Arial" panose="020B0604020202020204" pitchFamily="34" charset="0"/>
              <a:cs typeface="Arial" panose="020B0604020202020204" pitchFamily="34" charset="0"/>
            </a:endParaRPr>
          </a:p>
        </p:txBody>
      </p:sp>
      <p:sp>
        <p:nvSpPr>
          <p:cNvPr id="3" name="Dikdörtgen 2"/>
          <p:cNvSpPr/>
          <p:nvPr/>
        </p:nvSpPr>
        <p:spPr>
          <a:xfrm>
            <a:off x="8338375" y="990815"/>
            <a:ext cx="3385287" cy="3600986"/>
          </a:xfrm>
          <a:prstGeom prst="rect">
            <a:avLst/>
          </a:prstGeom>
        </p:spPr>
        <p:txBody>
          <a:bodyPr wrap="square">
            <a:spAutoFit/>
          </a:bodyPr>
          <a:lstStyle/>
          <a:p>
            <a:pPr algn="ctr"/>
            <a:r>
              <a:rPr lang="tr-TR" b="1" dirty="0">
                <a:latin typeface="Arial" panose="020B0604020202020204" pitchFamily="34" charset="0"/>
                <a:cs typeface="Arial" panose="020B0604020202020204" pitchFamily="34" charset="0"/>
              </a:rPr>
              <a:t>Tarhiyat Sonrası </a:t>
            </a:r>
            <a:r>
              <a:rPr lang="tr-TR" b="1" dirty="0" smtClean="0">
                <a:latin typeface="Arial" panose="020B0604020202020204" pitchFamily="34" charset="0"/>
                <a:cs typeface="Arial" panose="020B0604020202020204" pitchFamily="34" charset="0"/>
              </a:rPr>
              <a:t>Uzlaşma</a:t>
            </a:r>
          </a:p>
          <a:p>
            <a:pPr algn="ctr"/>
            <a:endParaRPr lang="tr-TR" sz="1600" b="1" dirty="0" smtClean="0">
              <a:latin typeface="Arial" panose="020B0604020202020204" pitchFamily="34" charset="0"/>
              <a:cs typeface="Arial" panose="020B0604020202020204" pitchFamily="34" charset="0"/>
            </a:endParaRPr>
          </a:p>
          <a:p>
            <a:pPr algn="just"/>
            <a:r>
              <a:rPr lang="tr-TR" sz="1400" dirty="0" smtClean="0">
                <a:latin typeface="Arial" panose="020B0604020202020204" pitchFamily="34" charset="0"/>
                <a:cs typeface="Arial" panose="020B0604020202020204" pitchFamily="34" charset="0"/>
              </a:rPr>
              <a:t>Vergi </a:t>
            </a:r>
            <a:r>
              <a:rPr lang="tr-TR" sz="1400" dirty="0">
                <a:latin typeface="Arial" panose="020B0604020202020204" pitchFamily="34" charset="0"/>
                <a:cs typeface="Arial" panose="020B0604020202020204" pitchFamily="34" charset="0"/>
              </a:rPr>
              <a:t>daireleri tarafından mükellef </a:t>
            </a:r>
          </a:p>
          <a:p>
            <a:pPr algn="just"/>
            <a:r>
              <a:rPr lang="tr-TR" sz="1400" dirty="0">
                <a:latin typeface="Arial" panose="020B0604020202020204" pitchFamily="34" charset="0"/>
                <a:cs typeface="Arial" panose="020B0604020202020204" pitchFamily="34" charset="0"/>
              </a:rPr>
              <a:t>adına </a:t>
            </a:r>
            <a:r>
              <a:rPr lang="tr-TR" sz="1400" dirty="0" err="1">
                <a:latin typeface="Arial" panose="020B0604020202020204" pitchFamily="34" charset="0"/>
                <a:cs typeface="Arial" panose="020B0604020202020204" pitchFamily="34" charset="0"/>
              </a:rPr>
              <a:t>ikmalen</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re’sen</a:t>
            </a:r>
            <a:r>
              <a:rPr lang="tr-TR" sz="1400" dirty="0">
                <a:latin typeface="Arial" panose="020B0604020202020204" pitchFamily="34" charset="0"/>
                <a:cs typeface="Arial" panose="020B0604020202020204" pitchFamily="34" charset="0"/>
              </a:rPr>
              <a:t> veya idarece tarh edilen ve vergi dairelerinin tarha </a:t>
            </a:r>
          </a:p>
          <a:p>
            <a:pPr algn="just"/>
            <a:r>
              <a:rPr lang="tr-TR" sz="1400" dirty="0">
                <a:latin typeface="Arial" panose="020B0604020202020204" pitchFamily="34" charset="0"/>
                <a:cs typeface="Arial" panose="020B0604020202020204" pitchFamily="34" charset="0"/>
              </a:rPr>
              <a:t>yetkili olduğu bütün vergi, resim ve harçlara ilişkin olarak kesilecek vergi </a:t>
            </a:r>
          </a:p>
          <a:p>
            <a:pPr algn="just"/>
            <a:r>
              <a:rPr lang="tr-TR" sz="1400" dirty="0" err="1">
                <a:latin typeface="Arial" panose="020B0604020202020204" pitchFamily="34" charset="0"/>
                <a:cs typeface="Arial" panose="020B0604020202020204" pitchFamily="34" charset="0"/>
              </a:rPr>
              <a:t>ziyaı</a:t>
            </a:r>
            <a:r>
              <a:rPr lang="tr-TR" sz="1400" dirty="0">
                <a:latin typeface="Arial" panose="020B0604020202020204" pitchFamily="34" charset="0"/>
                <a:cs typeface="Arial" panose="020B0604020202020204" pitchFamily="34" charset="0"/>
              </a:rPr>
              <a:t> cezaları ile </a:t>
            </a:r>
            <a:r>
              <a:rPr lang="tr-TR" sz="1400" dirty="0" smtClean="0">
                <a:latin typeface="Arial" panose="020B0604020202020204" pitchFamily="34" charset="0"/>
                <a:cs typeface="Arial" panose="020B0604020202020204" pitchFamily="34" charset="0"/>
              </a:rPr>
              <a:t>belirli tutarı aşan </a:t>
            </a:r>
            <a:endParaRPr lang="tr-TR" sz="1400" dirty="0">
              <a:latin typeface="Arial" panose="020B0604020202020204" pitchFamily="34" charset="0"/>
              <a:cs typeface="Arial" panose="020B0604020202020204" pitchFamily="34" charset="0"/>
            </a:endParaRPr>
          </a:p>
          <a:p>
            <a:pPr algn="just"/>
            <a:r>
              <a:rPr lang="tr-TR" sz="1400" dirty="0">
                <a:latin typeface="Arial" panose="020B0604020202020204" pitchFamily="34" charset="0"/>
                <a:cs typeface="Arial" panose="020B0604020202020204" pitchFamily="34" charset="0"/>
              </a:rPr>
              <a:t>usulsüzlük ve özel usulsüzlük cezaları (kaçakçılık ve iştirak suçundan dolayı </a:t>
            </a:r>
          </a:p>
          <a:p>
            <a:pPr algn="just"/>
            <a:r>
              <a:rPr lang="tr-TR" sz="1400" dirty="0">
                <a:latin typeface="Arial" panose="020B0604020202020204" pitchFamily="34" charset="0"/>
                <a:cs typeface="Arial" panose="020B0604020202020204" pitchFamily="34" charset="0"/>
              </a:rPr>
              <a:t>kesilen vergi </a:t>
            </a:r>
            <a:r>
              <a:rPr lang="tr-TR" sz="1400" dirty="0" err="1">
                <a:latin typeface="Arial" panose="020B0604020202020204" pitchFamily="34" charset="0"/>
                <a:cs typeface="Arial" panose="020B0604020202020204" pitchFamily="34" charset="0"/>
              </a:rPr>
              <a:t>ziyaı</a:t>
            </a:r>
            <a:r>
              <a:rPr lang="tr-TR" sz="1400" dirty="0">
                <a:latin typeface="Arial" panose="020B0604020202020204" pitchFamily="34" charset="0"/>
                <a:cs typeface="Arial" panose="020B0604020202020204" pitchFamily="34" charset="0"/>
              </a:rPr>
              <a:t> cezaları ile Vergi Usul Kanununun </a:t>
            </a:r>
            <a:r>
              <a:rPr lang="tr-TR" sz="1400" dirty="0" smtClean="0">
                <a:latin typeface="Arial" panose="020B0604020202020204" pitchFamily="34" charset="0"/>
                <a:cs typeface="Arial" panose="020B0604020202020204" pitchFamily="34" charset="0"/>
              </a:rPr>
              <a:t>370’inci </a:t>
            </a:r>
            <a:r>
              <a:rPr lang="tr-TR" sz="1400" dirty="0">
                <a:latin typeface="Arial" panose="020B0604020202020204" pitchFamily="34" charset="0"/>
                <a:cs typeface="Arial" panose="020B0604020202020204" pitchFamily="34" charset="0"/>
              </a:rPr>
              <a:t>maddesinin </a:t>
            </a:r>
          </a:p>
          <a:p>
            <a:pPr algn="just"/>
            <a:r>
              <a:rPr lang="tr-TR" sz="1400" dirty="0">
                <a:latin typeface="Arial" panose="020B0604020202020204" pitchFamily="34" charset="0"/>
                <a:cs typeface="Arial" panose="020B0604020202020204" pitchFamily="34" charset="0"/>
              </a:rPr>
              <a:t>(b) fıkrası kapsamında kendilerine ön tespite ilişkin yazı tebliğ edilen </a:t>
            </a:r>
          </a:p>
          <a:p>
            <a:pPr algn="just"/>
            <a:r>
              <a:rPr lang="tr-TR" sz="1400" dirty="0">
                <a:latin typeface="Arial" panose="020B0604020202020204" pitchFamily="34" charset="0"/>
                <a:cs typeface="Arial" panose="020B0604020202020204" pitchFamily="34" charset="0"/>
              </a:rPr>
              <a:t>mükelleflere mezkur maddeye göre kesilen ceza hariç) </a:t>
            </a:r>
            <a:r>
              <a:rPr lang="tr-TR" sz="1400" dirty="0" smtClean="0">
                <a:latin typeface="Arial" panose="020B0604020202020204" pitchFamily="34" charset="0"/>
                <a:cs typeface="Arial" panose="020B0604020202020204" pitchFamily="34" charset="0"/>
              </a:rPr>
              <a:t>girer.</a:t>
            </a:r>
            <a:endParaRPr lang="tr-TR" sz="1400" dirty="0">
              <a:latin typeface="Arial" panose="020B0604020202020204" pitchFamily="34" charset="0"/>
              <a:cs typeface="Arial" panose="020B0604020202020204" pitchFamily="34" charset="0"/>
            </a:endParaRPr>
          </a:p>
        </p:txBody>
      </p:sp>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49A80-6FDC-475E-9293-1C17F140D77C}" type="slidenum">
              <a:rPr kumimoji="0" lang="tr-TR" sz="1400" b="0"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 name="Metin kutusu 5"/>
          <p:cNvSpPr txBox="1"/>
          <p:nvPr/>
        </p:nvSpPr>
        <p:spPr>
          <a:xfrm>
            <a:off x="10337355" y="5409125"/>
            <a:ext cx="1376039" cy="369332"/>
          </a:xfrm>
          <a:prstGeom prst="rect">
            <a:avLst/>
          </a:prstGeom>
          <a:noFill/>
        </p:spPr>
        <p:txBody>
          <a:bodyPr wrap="square" rtlCol="0">
            <a:spAutoFit/>
          </a:bodyPr>
          <a:lstStyle/>
          <a:p>
            <a:r>
              <a:rPr lang="tr-TR" dirty="0" smtClean="0">
                <a:latin typeface="Arial" panose="020B0604020202020204" pitchFamily="34" charset="0"/>
                <a:cs typeface="Arial" panose="020B0604020202020204" pitchFamily="34" charset="0"/>
                <a:hlinkClick r:id="rId8"/>
              </a:rPr>
              <a:t>Broşür</a:t>
            </a:r>
            <a:endParaRPr lang="tr-TR" dirty="0">
              <a:latin typeface="Arial" panose="020B0604020202020204" pitchFamily="34" charset="0"/>
              <a:cs typeface="Arial" panose="020B0604020202020204" pitchFamily="34" charset="0"/>
            </a:endParaRPr>
          </a:p>
        </p:txBody>
      </p:sp>
      <p:pic>
        <p:nvPicPr>
          <p:cNvPr id="22" name="Resim 21"/>
          <p:cNvPicPr>
            <a:picLocks noChangeAspect="1"/>
          </p:cNvPicPr>
          <p:nvPr/>
        </p:nvPicPr>
        <p:blipFill rotWithShape="1">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l="30889" t="31036" r="31865" b="24533"/>
          <a:stretch/>
        </p:blipFill>
        <p:spPr>
          <a:xfrm>
            <a:off x="11048137" y="5427266"/>
            <a:ext cx="878889" cy="878891"/>
          </a:xfrm>
          <a:prstGeom prst="rect">
            <a:avLst/>
          </a:prstGeom>
        </p:spPr>
      </p:pic>
    </p:spTree>
    <p:extLst>
      <p:ext uri="{BB962C8B-B14F-4D97-AF65-F5344CB8AC3E}">
        <p14:creationId xmlns:p14="http://schemas.microsoft.com/office/powerpoint/2010/main" val="265929554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1375097" y="210895"/>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solidFill>
                  <a:srgbClr val="16647A"/>
                </a:solidFill>
                <a:latin typeface="Arial" panose="020B0604020202020204" pitchFamily="34" charset="0"/>
                <a:cs typeface="Arial" panose="020B0604020202020204" pitchFamily="34" charset="0"/>
              </a:rPr>
              <a:t>Mükellef </a:t>
            </a:r>
            <a:r>
              <a:rPr lang="tr-TR" sz="2800" b="1" dirty="0" smtClean="0">
                <a:solidFill>
                  <a:srgbClr val="16647A"/>
                </a:solidFill>
                <a:latin typeface="Arial" panose="020B0604020202020204" pitchFamily="34" charset="0"/>
                <a:cs typeface="Arial" panose="020B0604020202020204" pitchFamily="34" charset="0"/>
              </a:rPr>
              <a:t>Hak ve Ödevlerinin İlişkisi</a:t>
            </a:r>
            <a:endParaRPr lang="tr-TR" sz="2800" b="1" dirty="0">
              <a:solidFill>
                <a:srgbClr val="16647A"/>
              </a:solidFill>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schemeClr val="bg1"/>
                </a:solidFill>
                <a:latin typeface="Arial" panose="020B0604020202020204" pitchFamily="34" charset="0"/>
                <a:cs typeface="Arial" panose="020B0604020202020204" pitchFamily="34" charset="0"/>
              </a:rPr>
              <a:t>2</a:t>
            </a:fld>
            <a:endParaRPr lang="tr-TR" sz="1400" dirty="0">
              <a:solidFill>
                <a:schemeClr val="bg1"/>
              </a:solidFill>
              <a:latin typeface="Arial" panose="020B0604020202020204" pitchFamily="34" charset="0"/>
              <a:cs typeface="Arial" panose="020B0604020202020204" pitchFamily="34" charset="0"/>
            </a:endParaRP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14" name="Graphic 2"/>
          <p:cNvSpPr/>
          <p:nvPr/>
        </p:nvSpPr>
        <p:spPr>
          <a:xfrm>
            <a:off x="5222634" y="1262524"/>
            <a:ext cx="2924376" cy="4655719"/>
          </a:xfrm>
          <a:custGeom>
            <a:avLst/>
            <a:gdLst/>
            <a:ahLst/>
            <a:cxnLst>
              <a:cxn ang="0">
                <a:pos x="wd2" y="hd2"/>
              </a:cxn>
              <a:cxn ang="5400000">
                <a:pos x="wd2" y="hd2"/>
              </a:cxn>
              <a:cxn ang="10800000">
                <a:pos x="wd2" y="hd2"/>
              </a:cxn>
              <a:cxn ang="16200000">
                <a:pos x="wd2" y="hd2"/>
              </a:cxn>
            </a:cxnLst>
            <a:rect l="0" t="0" r="r" b="b"/>
            <a:pathLst>
              <a:path w="21237" h="21566" extrusionOk="0">
                <a:moveTo>
                  <a:pt x="7811" y="0"/>
                </a:moveTo>
                <a:lnTo>
                  <a:pt x="10377" y="1773"/>
                </a:lnTo>
                <a:cubicBezTo>
                  <a:pt x="10845" y="2101"/>
                  <a:pt x="10845" y="2601"/>
                  <a:pt x="10377" y="2929"/>
                </a:cubicBezTo>
                <a:lnTo>
                  <a:pt x="7450" y="4953"/>
                </a:lnTo>
                <a:cubicBezTo>
                  <a:pt x="12000" y="5837"/>
                  <a:pt x="14565" y="8906"/>
                  <a:pt x="13180" y="11808"/>
                </a:cubicBezTo>
                <a:cubicBezTo>
                  <a:pt x="12146" y="13975"/>
                  <a:pt x="9133" y="15514"/>
                  <a:pt x="5593" y="15686"/>
                </a:cubicBezTo>
                <a:lnTo>
                  <a:pt x="5593" y="14877"/>
                </a:lnTo>
                <a:cubicBezTo>
                  <a:pt x="5595" y="14706"/>
                  <a:pt x="5379" y="14566"/>
                  <a:pt x="5111" y="14565"/>
                </a:cubicBezTo>
                <a:cubicBezTo>
                  <a:pt x="4968" y="14564"/>
                  <a:pt x="4833" y="14604"/>
                  <a:pt x="4739" y="14672"/>
                </a:cubicBezTo>
                <a:lnTo>
                  <a:pt x="129" y="17859"/>
                </a:lnTo>
                <a:cubicBezTo>
                  <a:pt x="-43" y="17977"/>
                  <a:pt x="-43" y="18161"/>
                  <a:pt x="129" y="18279"/>
                </a:cubicBezTo>
                <a:lnTo>
                  <a:pt x="4739" y="21466"/>
                </a:lnTo>
                <a:cubicBezTo>
                  <a:pt x="4921" y="21592"/>
                  <a:pt x="5228" y="21600"/>
                  <a:pt x="5426" y="21484"/>
                </a:cubicBezTo>
                <a:cubicBezTo>
                  <a:pt x="5526" y="21426"/>
                  <a:pt x="5583" y="21343"/>
                  <a:pt x="5583" y="21256"/>
                </a:cubicBezTo>
                <a:lnTo>
                  <a:pt x="5583" y="20569"/>
                </a:lnTo>
                <a:cubicBezTo>
                  <a:pt x="14553" y="20358"/>
                  <a:pt x="21557" y="15548"/>
                  <a:pt x="21226" y="9826"/>
                </a:cubicBezTo>
                <a:cubicBezTo>
                  <a:pt x="20944" y="4945"/>
                  <a:pt x="15358" y="852"/>
                  <a:pt x="7818" y="0"/>
                </a:cubicBezTo>
                <a:close/>
              </a:path>
            </a:pathLst>
          </a:custGeom>
          <a:gradFill>
            <a:gsLst>
              <a:gs pos="47000">
                <a:srgbClr val="107385"/>
              </a:gs>
              <a:gs pos="100000">
                <a:srgbClr val="1C3F60"/>
              </a:gs>
            </a:gsLst>
            <a:lin ang="5400000" scaled="1"/>
          </a:gradFill>
          <a:ln w="12700" cap="flat">
            <a:noFill/>
            <a:miter lim="400000"/>
          </a:ln>
          <a:effectLst/>
        </p:spPr>
        <p:txBody>
          <a:bodyPr wrap="square" lIns="45720" tIns="45720" rIns="45720" bIns="45720" numCol="1" anchor="ctr">
            <a:noAutofit/>
          </a:bodyPr>
          <a:lstStyle/>
          <a:p>
            <a:pPr algn="ctr">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15" name="Graphic 2"/>
          <p:cNvSpPr/>
          <p:nvPr/>
        </p:nvSpPr>
        <p:spPr>
          <a:xfrm>
            <a:off x="3451993" y="1014985"/>
            <a:ext cx="2923757" cy="4654740"/>
          </a:xfrm>
          <a:custGeom>
            <a:avLst/>
            <a:gdLst/>
            <a:ahLst/>
            <a:cxnLst>
              <a:cxn ang="0">
                <a:pos x="wd2" y="hd2"/>
              </a:cxn>
              <a:cxn ang="5400000">
                <a:pos x="wd2" y="hd2"/>
              </a:cxn>
              <a:cxn ang="10800000">
                <a:pos x="wd2" y="hd2"/>
              </a:cxn>
              <a:cxn ang="16200000">
                <a:pos x="wd2" y="hd2"/>
              </a:cxn>
            </a:cxnLst>
            <a:rect l="0" t="0" r="r" b="b"/>
            <a:pathLst>
              <a:path w="21236" h="21566" extrusionOk="0">
                <a:moveTo>
                  <a:pt x="21111" y="3289"/>
                </a:moveTo>
                <a:lnTo>
                  <a:pt x="16498" y="101"/>
                </a:lnTo>
                <a:cubicBezTo>
                  <a:pt x="16319" y="-25"/>
                  <a:pt x="16013" y="-34"/>
                  <a:pt x="15815" y="81"/>
                </a:cubicBezTo>
                <a:cubicBezTo>
                  <a:pt x="15714" y="140"/>
                  <a:pt x="15656" y="224"/>
                  <a:pt x="15657" y="311"/>
                </a:cubicBezTo>
                <a:lnTo>
                  <a:pt x="15657" y="993"/>
                </a:lnTo>
                <a:cubicBezTo>
                  <a:pt x="6685" y="1204"/>
                  <a:pt x="-320" y="6015"/>
                  <a:pt x="11" y="11738"/>
                </a:cubicBezTo>
                <a:cubicBezTo>
                  <a:pt x="293" y="16620"/>
                  <a:pt x="5880" y="20714"/>
                  <a:pt x="13422" y="21566"/>
                </a:cubicBezTo>
                <a:lnTo>
                  <a:pt x="10855" y="19793"/>
                </a:lnTo>
                <a:cubicBezTo>
                  <a:pt x="10386" y="19466"/>
                  <a:pt x="10386" y="18964"/>
                  <a:pt x="10855" y="18637"/>
                </a:cubicBezTo>
                <a:lnTo>
                  <a:pt x="13784" y="16613"/>
                </a:lnTo>
                <a:cubicBezTo>
                  <a:pt x="9232" y="15730"/>
                  <a:pt x="6664" y="12661"/>
                  <a:pt x="8048" y="9758"/>
                </a:cubicBezTo>
                <a:cubicBezTo>
                  <a:pt x="9083" y="7587"/>
                  <a:pt x="12103" y="6045"/>
                  <a:pt x="15651" y="5877"/>
                </a:cubicBezTo>
                <a:lnTo>
                  <a:pt x="15651" y="6686"/>
                </a:lnTo>
                <a:cubicBezTo>
                  <a:pt x="15652" y="6857"/>
                  <a:pt x="15870" y="6995"/>
                  <a:pt x="16138" y="6995"/>
                </a:cubicBezTo>
                <a:cubicBezTo>
                  <a:pt x="16273" y="6994"/>
                  <a:pt x="16401" y="6959"/>
                  <a:pt x="16492" y="6896"/>
                </a:cubicBezTo>
                <a:lnTo>
                  <a:pt x="21105" y="3708"/>
                </a:lnTo>
                <a:cubicBezTo>
                  <a:pt x="21277" y="3591"/>
                  <a:pt x="21280" y="3408"/>
                  <a:pt x="21111" y="3289"/>
                </a:cubicBezTo>
                <a:close/>
              </a:path>
            </a:pathLst>
          </a:custGeom>
          <a:gradFill>
            <a:gsLst>
              <a:gs pos="0">
                <a:srgbClr val="107385"/>
              </a:gs>
              <a:gs pos="100000">
                <a:srgbClr val="1C3F60"/>
              </a:gs>
            </a:gsLst>
            <a:lin ang="5400000" scaled="1"/>
          </a:gradFill>
          <a:ln w="12700" cap="flat">
            <a:noFill/>
            <a:miter lim="400000"/>
          </a:ln>
          <a:effectLst/>
        </p:spPr>
        <p:txBody>
          <a:bodyPr wrap="square" lIns="45720" tIns="45720" rIns="45720" bIns="45720" numCol="1" anchor="ctr">
            <a:noAutofit/>
          </a:bodyPr>
          <a:lstStyle/>
          <a:p>
            <a:pPr algn="ctr">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grpSp>
        <p:nvGrpSpPr>
          <p:cNvPr id="18" name="Group"/>
          <p:cNvGrpSpPr/>
          <p:nvPr/>
        </p:nvGrpSpPr>
        <p:grpSpPr>
          <a:xfrm flipH="1">
            <a:off x="7354856" y="3495921"/>
            <a:ext cx="4241622" cy="388472"/>
            <a:chOff x="0" y="0"/>
            <a:chExt cx="2768193" cy="631089"/>
          </a:xfrm>
        </p:grpSpPr>
        <p:sp>
          <p:nvSpPr>
            <p:cNvPr id="19" name="Freeform 292"/>
            <p:cNvSpPr/>
            <p:nvPr/>
          </p:nvSpPr>
          <p:spPr>
            <a:xfrm>
              <a:off x="934343" y="482279"/>
              <a:ext cx="148273" cy="148811"/>
            </a:xfrm>
            <a:prstGeom prst="ellipse">
              <a:avLst/>
            </a:prstGeom>
            <a:solidFill>
              <a:srgbClr val="1C3F60"/>
            </a:solidFill>
            <a:ln w="12700" cap="flat">
              <a:solidFill>
                <a:srgbClr val="1C3F60"/>
              </a:solidFill>
              <a:miter lim="400000"/>
            </a:ln>
            <a:effectLst/>
          </p:spPr>
          <p:txBody>
            <a:bodyPr wrap="square" lIns="45720" tIns="45720" rIns="45720" bIns="45720" numCol="1" anchor="ctr">
              <a:noAutofit/>
            </a:bodyPr>
            <a:lstStyle/>
            <a:p>
              <a:pPr algn="ctr">
                <a:defRPr sz="3600">
                  <a:solidFill>
                    <a:srgbClr val="000000"/>
                  </a:solidFill>
                  <a:latin typeface="Calibri"/>
                  <a:ea typeface="Calibri"/>
                  <a:cs typeface="Calibri"/>
                  <a:sym typeface="Calibri"/>
                </a:defRPr>
              </a:pPr>
              <a:endParaRPr dirty="0">
                <a:latin typeface="Arial" panose="020B0604020202020204" pitchFamily="34" charset="0"/>
                <a:cs typeface="Arial" panose="020B0604020202020204" pitchFamily="34" charset="0"/>
              </a:endParaRPr>
            </a:p>
          </p:txBody>
        </p:sp>
        <p:sp>
          <p:nvSpPr>
            <p:cNvPr id="20" name="Freeform 293"/>
            <p:cNvSpPr/>
            <p:nvPr/>
          </p:nvSpPr>
          <p:spPr>
            <a:xfrm>
              <a:off x="0" y="362163"/>
              <a:ext cx="148272" cy="148811"/>
            </a:xfrm>
            <a:prstGeom prst="ellipse">
              <a:avLst/>
            </a:prstGeom>
            <a:solidFill>
              <a:srgbClr val="1C3F60"/>
            </a:solidFill>
            <a:ln w="12700" cap="flat">
              <a:solidFill>
                <a:srgbClr val="1C3F60"/>
              </a:solidFill>
              <a:miter lim="400000"/>
            </a:ln>
            <a:effectLst/>
          </p:spPr>
          <p:txBody>
            <a:bodyPr wrap="square" lIns="45720" tIns="45720" rIns="45720" bIns="45720" numCol="1" anchor="ctr">
              <a:noAutofit/>
            </a:bodyPr>
            <a:lstStyle/>
            <a:p>
              <a:pPr algn="ctr">
                <a:defRPr sz="3600">
                  <a:solidFill>
                    <a:srgbClr val="000000"/>
                  </a:solidFill>
                  <a:latin typeface="Calibri"/>
                  <a:ea typeface="Calibri"/>
                  <a:cs typeface="Calibri"/>
                  <a:sym typeface="Calibri"/>
                </a:defRPr>
              </a:pPr>
              <a:endParaRPr dirty="0">
                <a:latin typeface="Arial" panose="020B0604020202020204" pitchFamily="34" charset="0"/>
                <a:cs typeface="Arial" panose="020B0604020202020204" pitchFamily="34" charset="0"/>
              </a:endParaRPr>
            </a:p>
          </p:txBody>
        </p:sp>
        <p:sp>
          <p:nvSpPr>
            <p:cNvPr id="21" name="Freeform 327"/>
            <p:cNvSpPr/>
            <p:nvPr/>
          </p:nvSpPr>
          <p:spPr>
            <a:xfrm>
              <a:off x="112744" y="90817"/>
              <a:ext cx="2571683" cy="34064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31" y="21600"/>
                  </a:lnTo>
                  <a:lnTo>
                    <a:pt x="0" y="21600"/>
                  </a:lnTo>
                </a:path>
              </a:pathLst>
            </a:custGeom>
            <a:noFill/>
            <a:ln w="28575" cap="flat">
              <a:solidFill>
                <a:srgbClr val="1C3F60"/>
              </a:solidFill>
              <a:prstDash val="solid"/>
              <a:miter lim="800000"/>
            </a:ln>
            <a:effectLst/>
          </p:spPr>
          <p:txBody>
            <a:bodyPr wrap="square" lIns="45720" tIns="45720" rIns="45720" bIns="45720" numCol="1" anchor="ctr">
              <a:noAutofit/>
            </a:bodyPr>
            <a:lstStyle/>
            <a:p>
              <a:pPr algn="ctr">
                <a:defRPr sz="3600">
                  <a:solidFill>
                    <a:srgbClr val="000000"/>
                  </a:solidFill>
                  <a:latin typeface="Calibri"/>
                  <a:ea typeface="Calibri"/>
                  <a:cs typeface="Calibri"/>
                  <a:sym typeface="Calibri"/>
                </a:defRPr>
              </a:pPr>
              <a:endParaRPr dirty="0">
                <a:latin typeface="Arial" panose="020B0604020202020204" pitchFamily="34" charset="0"/>
                <a:cs typeface="Arial" panose="020B0604020202020204" pitchFamily="34" charset="0"/>
              </a:endParaRPr>
            </a:p>
          </p:txBody>
        </p:sp>
        <p:sp>
          <p:nvSpPr>
            <p:cNvPr id="22" name="Freeform 328"/>
            <p:cNvSpPr/>
            <p:nvPr/>
          </p:nvSpPr>
          <p:spPr>
            <a:xfrm>
              <a:off x="1015832" y="565025"/>
              <a:ext cx="1265744" cy="1"/>
            </a:xfrm>
            <a:prstGeom prst="line">
              <a:avLst/>
            </a:prstGeom>
            <a:noFill/>
            <a:ln w="28575" cap="flat">
              <a:solidFill>
                <a:srgbClr val="1C3F60"/>
              </a:solidFill>
              <a:prstDash val="solid"/>
              <a:miter lim="800000"/>
            </a:ln>
            <a:effectLst/>
          </p:spPr>
          <p:txBody>
            <a:bodyPr wrap="square" lIns="45720" tIns="45720" rIns="45720" bIns="45720" numCol="1" anchor="t">
              <a:noAutofit/>
            </a:bodyPr>
            <a:lstStyle/>
            <a:p>
              <a:pPr algn="ctr">
                <a:defRPr sz="3600">
                  <a:solidFill>
                    <a:srgbClr val="000000"/>
                  </a:solidFill>
                  <a:latin typeface="Calibri"/>
                  <a:ea typeface="Calibri"/>
                  <a:cs typeface="Calibri"/>
                  <a:sym typeface="Calibri"/>
                </a:defRPr>
              </a:pPr>
              <a:endParaRPr dirty="0">
                <a:latin typeface="Arial" panose="020B0604020202020204" pitchFamily="34" charset="0"/>
                <a:cs typeface="Arial" panose="020B0604020202020204" pitchFamily="34" charset="0"/>
              </a:endParaRPr>
            </a:p>
          </p:txBody>
        </p:sp>
        <p:sp>
          <p:nvSpPr>
            <p:cNvPr id="23" name="Freeform 291"/>
            <p:cNvSpPr/>
            <p:nvPr/>
          </p:nvSpPr>
          <p:spPr>
            <a:xfrm>
              <a:off x="2619922" y="0"/>
              <a:ext cx="148272" cy="148811"/>
            </a:xfrm>
            <a:prstGeom prst="ellipse">
              <a:avLst/>
            </a:prstGeom>
            <a:solidFill>
              <a:srgbClr val="FFFFFF"/>
            </a:solidFill>
            <a:ln w="12700" cap="flat">
              <a:solidFill>
                <a:srgbClr val="1C3F60"/>
              </a:solidFill>
              <a:miter lim="400000"/>
            </a:ln>
            <a:effectLst/>
          </p:spPr>
          <p:txBody>
            <a:bodyPr wrap="square" lIns="45720" tIns="45720" rIns="45720" bIns="45720" numCol="1" anchor="ctr">
              <a:noAutofit/>
            </a:bodyPr>
            <a:lstStyle/>
            <a:p>
              <a:pPr algn="ctr">
                <a:defRPr sz="3600">
                  <a:solidFill>
                    <a:srgbClr val="000000"/>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grpSp>
      <p:grpSp>
        <p:nvGrpSpPr>
          <p:cNvPr id="24" name="Group"/>
          <p:cNvGrpSpPr/>
          <p:nvPr/>
        </p:nvGrpSpPr>
        <p:grpSpPr>
          <a:xfrm rot="10800000" flipH="1">
            <a:off x="467252" y="3190520"/>
            <a:ext cx="3614360" cy="388473"/>
            <a:chOff x="0" y="0"/>
            <a:chExt cx="2768193" cy="631089"/>
          </a:xfrm>
        </p:grpSpPr>
        <p:sp>
          <p:nvSpPr>
            <p:cNvPr id="25" name="Freeform 292"/>
            <p:cNvSpPr/>
            <p:nvPr/>
          </p:nvSpPr>
          <p:spPr>
            <a:xfrm>
              <a:off x="934343" y="482279"/>
              <a:ext cx="148273" cy="148811"/>
            </a:xfrm>
            <a:prstGeom prst="ellipse">
              <a:avLst/>
            </a:prstGeom>
            <a:solidFill>
              <a:srgbClr val="107385"/>
            </a:solidFill>
            <a:ln w="12700" cap="flat">
              <a:solidFill>
                <a:srgbClr val="107385"/>
              </a:solidFill>
              <a:miter lim="400000"/>
            </a:ln>
            <a:effectLst/>
          </p:spPr>
          <p:txBody>
            <a:bodyPr wrap="square" lIns="45720" tIns="45720" rIns="45720" bIns="45720" numCol="1" anchor="ctr">
              <a:noAutofit/>
            </a:bodyPr>
            <a:lstStyle/>
            <a:p>
              <a:pPr algn="ctr">
                <a:defRPr sz="3600">
                  <a:solidFill>
                    <a:srgbClr val="000000"/>
                  </a:solidFill>
                  <a:latin typeface="Calibri"/>
                  <a:ea typeface="Calibri"/>
                  <a:cs typeface="Calibri"/>
                  <a:sym typeface="Calibri"/>
                </a:defRPr>
              </a:pPr>
              <a:endParaRPr dirty="0">
                <a:latin typeface="Arial" panose="020B0604020202020204" pitchFamily="34" charset="0"/>
                <a:cs typeface="Arial" panose="020B0604020202020204" pitchFamily="34" charset="0"/>
              </a:endParaRPr>
            </a:p>
          </p:txBody>
        </p:sp>
        <p:sp>
          <p:nvSpPr>
            <p:cNvPr id="26" name="Freeform 293"/>
            <p:cNvSpPr/>
            <p:nvPr/>
          </p:nvSpPr>
          <p:spPr>
            <a:xfrm>
              <a:off x="0" y="362163"/>
              <a:ext cx="148272" cy="148811"/>
            </a:xfrm>
            <a:prstGeom prst="ellipse">
              <a:avLst/>
            </a:prstGeom>
            <a:solidFill>
              <a:srgbClr val="107385"/>
            </a:solidFill>
            <a:ln w="12700" cap="flat">
              <a:solidFill>
                <a:srgbClr val="107385"/>
              </a:solidFill>
              <a:miter lim="400000"/>
            </a:ln>
            <a:effectLst/>
          </p:spPr>
          <p:txBody>
            <a:bodyPr wrap="square" lIns="45720" tIns="45720" rIns="45720" bIns="45720" numCol="1" anchor="ctr">
              <a:noAutofit/>
            </a:bodyPr>
            <a:lstStyle/>
            <a:p>
              <a:pPr algn="ctr">
                <a:defRPr sz="3600">
                  <a:solidFill>
                    <a:srgbClr val="000000"/>
                  </a:solidFill>
                  <a:latin typeface="Calibri"/>
                  <a:ea typeface="Calibri"/>
                  <a:cs typeface="Calibri"/>
                  <a:sym typeface="Calibri"/>
                </a:defRPr>
              </a:pPr>
              <a:endParaRPr dirty="0">
                <a:latin typeface="Arial" panose="020B0604020202020204" pitchFamily="34" charset="0"/>
                <a:cs typeface="Arial" panose="020B0604020202020204" pitchFamily="34" charset="0"/>
              </a:endParaRPr>
            </a:p>
          </p:txBody>
        </p:sp>
        <p:sp>
          <p:nvSpPr>
            <p:cNvPr id="27" name="Freeform 327"/>
            <p:cNvSpPr/>
            <p:nvPr/>
          </p:nvSpPr>
          <p:spPr>
            <a:xfrm>
              <a:off x="112744" y="90817"/>
              <a:ext cx="2571683" cy="34064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31" y="21600"/>
                  </a:lnTo>
                  <a:lnTo>
                    <a:pt x="0" y="21600"/>
                  </a:lnTo>
                </a:path>
              </a:pathLst>
            </a:custGeom>
            <a:noFill/>
            <a:ln w="28575" cap="flat">
              <a:solidFill>
                <a:srgbClr val="107385"/>
              </a:solidFill>
              <a:prstDash val="solid"/>
              <a:miter lim="800000"/>
            </a:ln>
            <a:effectLst/>
          </p:spPr>
          <p:txBody>
            <a:bodyPr wrap="square" lIns="45720" tIns="45720" rIns="45720" bIns="45720" numCol="1" anchor="ctr">
              <a:noAutofit/>
            </a:bodyPr>
            <a:lstStyle/>
            <a:p>
              <a:pPr algn="ctr">
                <a:defRPr sz="3600">
                  <a:solidFill>
                    <a:srgbClr val="000000"/>
                  </a:solidFill>
                  <a:latin typeface="Calibri"/>
                  <a:ea typeface="Calibri"/>
                  <a:cs typeface="Calibri"/>
                  <a:sym typeface="Calibri"/>
                </a:defRPr>
              </a:pPr>
              <a:endParaRPr dirty="0">
                <a:latin typeface="Arial" panose="020B0604020202020204" pitchFamily="34" charset="0"/>
                <a:cs typeface="Arial" panose="020B0604020202020204" pitchFamily="34" charset="0"/>
              </a:endParaRPr>
            </a:p>
          </p:txBody>
        </p:sp>
        <p:sp>
          <p:nvSpPr>
            <p:cNvPr id="28" name="Freeform 328"/>
            <p:cNvSpPr/>
            <p:nvPr/>
          </p:nvSpPr>
          <p:spPr>
            <a:xfrm>
              <a:off x="1015832" y="565025"/>
              <a:ext cx="1265744" cy="1"/>
            </a:xfrm>
            <a:prstGeom prst="line">
              <a:avLst/>
            </a:prstGeom>
            <a:noFill/>
            <a:ln w="28575" cap="flat">
              <a:solidFill>
                <a:srgbClr val="107385"/>
              </a:solidFill>
              <a:prstDash val="solid"/>
              <a:miter lim="800000"/>
            </a:ln>
            <a:effectLst/>
          </p:spPr>
          <p:txBody>
            <a:bodyPr wrap="square" lIns="45720" tIns="45720" rIns="45720" bIns="45720" numCol="1" anchor="t">
              <a:noAutofit/>
            </a:bodyPr>
            <a:lstStyle/>
            <a:p>
              <a:pPr algn="ctr">
                <a:defRPr sz="3600">
                  <a:solidFill>
                    <a:srgbClr val="000000"/>
                  </a:solidFill>
                  <a:latin typeface="Calibri"/>
                  <a:ea typeface="Calibri"/>
                  <a:cs typeface="Calibri"/>
                  <a:sym typeface="Calibri"/>
                </a:defRPr>
              </a:pPr>
              <a:endParaRPr dirty="0">
                <a:latin typeface="Arial" panose="020B0604020202020204" pitchFamily="34" charset="0"/>
                <a:cs typeface="Arial" panose="020B0604020202020204" pitchFamily="34" charset="0"/>
              </a:endParaRPr>
            </a:p>
          </p:txBody>
        </p:sp>
        <p:sp>
          <p:nvSpPr>
            <p:cNvPr id="29" name="Freeform 291"/>
            <p:cNvSpPr/>
            <p:nvPr/>
          </p:nvSpPr>
          <p:spPr>
            <a:xfrm>
              <a:off x="2619922" y="0"/>
              <a:ext cx="148272" cy="148811"/>
            </a:xfrm>
            <a:prstGeom prst="ellipse">
              <a:avLst/>
            </a:prstGeom>
            <a:solidFill>
              <a:srgbClr val="FFFFFF"/>
            </a:solidFill>
            <a:ln w="12700" cap="flat">
              <a:solidFill>
                <a:srgbClr val="107385"/>
              </a:solidFill>
              <a:miter lim="400000"/>
            </a:ln>
            <a:effectLst/>
          </p:spPr>
          <p:txBody>
            <a:bodyPr wrap="square" lIns="45720" tIns="45720" rIns="45720" bIns="45720" numCol="1" anchor="ctr">
              <a:noAutofit/>
            </a:bodyPr>
            <a:lstStyle/>
            <a:p>
              <a:pPr algn="ctr">
                <a:defRPr sz="3600">
                  <a:solidFill>
                    <a:srgbClr val="000000"/>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grpSp>
      <p:sp>
        <p:nvSpPr>
          <p:cNvPr id="30" name="Line"/>
          <p:cNvSpPr/>
          <p:nvPr/>
        </p:nvSpPr>
        <p:spPr>
          <a:xfrm flipV="1">
            <a:off x="11596480" y="2279015"/>
            <a:ext cx="0" cy="1235551"/>
          </a:xfrm>
          <a:prstGeom prst="line">
            <a:avLst/>
          </a:prstGeom>
          <a:ln w="76200">
            <a:solidFill>
              <a:srgbClr val="1C3F60"/>
            </a:solidFill>
          </a:ln>
        </p:spPr>
        <p:txBody>
          <a:bodyPr lIns="45719" tIns="45719" rIns="45719" bIns="45719"/>
          <a:lstStyle/>
          <a:p>
            <a:pPr algn="ctr">
              <a:defRPr sz="3600">
                <a:solidFill>
                  <a:srgbClr val="000000"/>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31" name="Line"/>
          <p:cNvSpPr/>
          <p:nvPr/>
        </p:nvSpPr>
        <p:spPr>
          <a:xfrm flipV="1">
            <a:off x="467253" y="1698171"/>
            <a:ext cx="0" cy="1295914"/>
          </a:xfrm>
          <a:prstGeom prst="line">
            <a:avLst/>
          </a:prstGeom>
          <a:ln w="76200">
            <a:solidFill>
              <a:srgbClr val="107385"/>
            </a:solidFill>
          </a:ln>
        </p:spPr>
        <p:txBody>
          <a:bodyPr lIns="45719" tIns="45719" rIns="45719" bIns="45719"/>
          <a:lstStyle/>
          <a:p>
            <a:pPr algn="ctr">
              <a:defRPr sz="3600">
                <a:solidFill>
                  <a:srgbClr val="000000"/>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2" name="Metin kutusu 1"/>
          <p:cNvSpPr txBox="1"/>
          <p:nvPr/>
        </p:nvSpPr>
        <p:spPr>
          <a:xfrm>
            <a:off x="4444905" y="3131533"/>
            <a:ext cx="2674477" cy="646331"/>
          </a:xfrm>
          <a:prstGeom prst="rect">
            <a:avLst/>
          </a:prstGeom>
          <a:noFill/>
        </p:spPr>
        <p:txBody>
          <a:bodyPr wrap="square" rtlCol="0">
            <a:spAutoFit/>
          </a:bodyPr>
          <a:lstStyle/>
          <a:p>
            <a:r>
              <a:rPr lang="tr-TR"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MÜKELLEF</a:t>
            </a:r>
            <a:endParaRPr lang="tr-TR"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p:txBody>
      </p:sp>
      <p:sp>
        <p:nvSpPr>
          <p:cNvPr id="3" name="Metin kutusu 2"/>
          <p:cNvSpPr txBox="1"/>
          <p:nvPr/>
        </p:nvSpPr>
        <p:spPr>
          <a:xfrm>
            <a:off x="467252" y="2279015"/>
            <a:ext cx="3504989" cy="830997"/>
          </a:xfrm>
          <a:prstGeom prst="rect">
            <a:avLst/>
          </a:prstGeom>
          <a:noFill/>
          <a:ln>
            <a:noFill/>
          </a:ln>
        </p:spPr>
        <p:txBody>
          <a:bodyPr wrap="square" rtlCol="0">
            <a:spAutoFit/>
          </a:bodyPr>
          <a:lstStyle/>
          <a:p>
            <a:r>
              <a:rPr lang="tr-TR" sz="4600" b="1" dirty="0" smtClean="0">
                <a:solidFill>
                  <a:srgbClr val="107385"/>
                </a:solidFill>
                <a:latin typeface="Arial" panose="020B0604020202020204" pitchFamily="34" charset="0"/>
                <a:cs typeface="Arial" panose="020B0604020202020204" pitchFamily="34" charset="0"/>
              </a:rPr>
              <a:t>HAKLARI</a:t>
            </a:r>
            <a:endParaRPr lang="tr-TR" sz="4600" b="1" dirty="0">
              <a:solidFill>
                <a:srgbClr val="107385"/>
              </a:solidFill>
              <a:latin typeface="Arial" panose="020B0604020202020204" pitchFamily="34" charset="0"/>
              <a:cs typeface="Arial" panose="020B0604020202020204" pitchFamily="34" charset="0"/>
            </a:endParaRPr>
          </a:p>
        </p:txBody>
      </p:sp>
      <p:sp>
        <p:nvSpPr>
          <p:cNvPr id="32" name="Metin kutusu 31"/>
          <p:cNvSpPr txBox="1"/>
          <p:nvPr/>
        </p:nvSpPr>
        <p:spPr>
          <a:xfrm>
            <a:off x="8194351" y="2887856"/>
            <a:ext cx="3573986" cy="830997"/>
          </a:xfrm>
          <a:prstGeom prst="rect">
            <a:avLst/>
          </a:prstGeom>
          <a:noFill/>
        </p:spPr>
        <p:txBody>
          <a:bodyPr wrap="square" rtlCol="0">
            <a:spAutoFit/>
          </a:bodyPr>
          <a:lstStyle/>
          <a:p>
            <a:r>
              <a:rPr lang="tr-TR" sz="4600" b="1" dirty="0" smtClean="0">
                <a:solidFill>
                  <a:srgbClr val="1C3F60"/>
                </a:solidFill>
                <a:latin typeface="Arial" panose="020B0604020202020204" pitchFamily="34" charset="0"/>
                <a:cs typeface="Arial" panose="020B0604020202020204" pitchFamily="34" charset="0"/>
              </a:rPr>
              <a:t>ÖDEVLERİ</a:t>
            </a:r>
            <a:endParaRPr lang="tr-TR" sz="4600" b="1" dirty="0">
              <a:solidFill>
                <a:srgbClr val="1C3F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482626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1090863" y="241427"/>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800" b="1" i="0" u="none" strike="noStrike" kern="1200" cap="none" spc="0" normalizeH="0" baseline="0" noProof="0" dirty="0">
                <a:ln>
                  <a:noFill/>
                </a:ln>
                <a:solidFill>
                  <a:srgbClr val="16647A"/>
                </a:solidFill>
                <a:effectLst/>
                <a:uLnTx/>
                <a:uFillTx/>
                <a:latin typeface="Arial" panose="020B0604020202020204" pitchFamily="34" charset="0"/>
                <a:cs typeface="Arial" panose="020B0604020202020204" pitchFamily="34" charset="0"/>
              </a:rPr>
              <a:t>Mükelleflerin </a:t>
            </a:r>
            <a:r>
              <a:rPr kumimoji="0" lang="tr-TR" sz="2800" b="1" i="0" u="none" strike="noStrike" kern="1200" cap="none" spc="0" normalizeH="0" baseline="0" noProof="0" dirty="0" smtClean="0">
                <a:ln>
                  <a:noFill/>
                </a:ln>
                <a:solidFill>
                  <a:srgbClr val="16647A"/>
                </a:solidFill>
                <a:effectLst/>
                <a:uLnTx/>
                <a:uFillTx/>
                <a:latin typeface="Arial" panose="020B0604020202020204" pitchFamily="34" charset="0"/>
                <a:cs typeface="Arial" panose="020B0604020202020204" pitchFamily="34" charset="0"/>
              </a:rPr>
              <a:t>Hakları</a:t>
            </a:r>
            <a:endParaRPr kumimoji="0" lang="tr-TR" sz="2800" b="1" i="0" u="none" strike="noStrike" kern="1200" cap="none" spc="0" normalizeH="0" baseline="0" noProof="0" dirty="0">
              <a:ln>
                <a:noFill/>
              </a:ln>
              <a:solidFill>
                <a:srgbClr val="16647A"/>
              </a:solidFill>
              <a:effectLst/>
              <a:uLnTx/>
              <a:uFillTx/>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a:xfrm>
            <a:off x="11600482" y="6493153"/>
            <a:ext cx="3905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49A80-6FDC-475E-9293-1C17F140D77C}" type="slidenum">
              <a:rPr kumimoji="0" lang="tr-TR" sz="1400" b="0"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80" name="Rectangle 15">
            <a:extLst>
              <a:ext uri="{FF2B5EF4-FFF2-40B4-BE49-F238E27FC236}">
                <a16:creationId xmlns:a16="http://schemas.microsoft.com/office/drawing/2014/main" id="{5996725C-6D51-46FF-8D49-6E4D2DAE3444}"/>
              </a:ext>
            </a:extLst>
          </p:cNvPr>
          <p:cNvSpPr/>
          <p:nvPr/>
        </p:nvSpPr>
        <p:spPr>
          <a:xfrm>
            <a:off x="259150" y="1340651"/>
            <a:ext cx="2756701" cy="5114297"/>
          </a:xfrm>
          <a:prstGeom prst="rect">
            <a:avLst/>
          </a:prstGeom>
          <a:gradFill flip="none" rotWithShape="1">
            <a:gsLst>
              <a:gs pos="100000">
                <a:schemeClr val="bg1"/>
              </a:gs>
              <a:gs pos="0">
                <a:schemeClr val="bg1">
                  <a:lumMod val="95000"/>
                </a:schemeClr>
              </a:gs>
            </a:gsLst>
            <a:lin ang="5400000" scaled="1"/>
            <a:tileRect/>
          </a:gradFill>
          <a:ln w="38100">
            <a:solidFill>
              <a:schemeClr val="accent1">
                <a:lumMod val="75000"/>
              </a:schemeClr>
            </a:solid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1" name="Freeform: Shape 16">
            <a:extLst>
              <a:ext uri="{FF2B5EF4-FFF2-40B4-BE49-F238E27FC236}">
                <a16:creationId xmlns:a16="http://schemas.microsoft.com/office/drawing/2014/main" id="{E9B77711-E0CC-408B-8C52-1DA02F689693}"/>
              </a:ext>
            </a:extLst>
          </p:cNvPr>
          <p:cNvSpPr/>
          <p:nvPr/>
        </p:nvSpPr>
        <p:spPr>
          <a:xfrm flipV="1">
            <a:off x="221200" y="1058470"/>
            <a:ext cx="2794651" cy="115399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gradFill flip="none" rotWithShape="1">
            <a:gsLst>
              <a:gs pos="0">
                <a:srgbClr val="029EFE"/>
              </a:gs>
              <a:gs pos="83000">
                <a:srgbClr val="0070C4"/>
              </a:gs>
            </a:gsLst>
            <a:lin ang="16200000" scaled="1"/>
            <a:tileRect/>
          </a:gradFill>
          <a:ln>
            <a:noFill/>
          </a:ln>
          <a:effectLst>
            <a:innerShdw blurRad="571500" dist="50800" dir="16200000">
              <a:srgbClr val="0070C4">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78" name="TextBox 20">
            <a:extLst>
              <a:ext uri="{FF2B5EF4-FFF2-40B4-BE49-F238E27FC236}">
                <a16:creationId xmlns:a16="http://schemas.microsoft.com/office/drawing/2014/main" id="{5CCEA2C2-84AD-4A64-B53E-576282DE9A25}"/>
              </a:ext>
            </a:extLst>
          </p:cNvPr>
          <p:cNvSpPr txBox="1"/>
          <p:nvPr/>
        </p:nvSpPr>
        <p:spPr>
          <a:xfrm>
            <a:off x="66929" y="998749"/>
            <a:ext cx="3015851" cy="923330"/>
          </a:xfrm>
          <a:prstGeom prst="rect">
            <a:avLst/>
          </a:prstGeom>
          <a:noFill/>
        </p:spPr>
        <p:txBody>
          <a:bodyPr wrap="square" rtlCol="0">
            <a:spAutoFit/>
          </a:bodyPr>
          <a:lstStyle/>
          <a:p>
            <a:pPr algn="ctr">
              <a:defRPr/>
            </a:pPr>
            <a:r>
              <a:rPr lang="tr-TR" b="1" dirty="0">
                <a:solidFill>
                  <a:srgbClr val="002060"/>
                </a:solidFill>
                <a:latin typeface="Arial" panose="020B0604020202020204" pitchFamily="34" charset="0"/>
                <a:cs typeface="Arial" panose="020B0604020202020204" pitchFamily="34" charset="0"/>
              </a:rPr>
              <a:t>Vergiye Uyumlu</a:t>
            </a:r>
          </a:p>
          <a:p>
            <a:pPr algn="ctr">
              <a:defRPr/>
            </a:pPr>
            <a:r>
              <a:rPr lang="tr-TR" b="1" dirty="0">
                <a:solidFill>
                  <a:srgbClr val="002060"/>
                </a:solidFill>
                <a:latin typeface="Arial" panose="020B0604020202020204" pitchFamily="34" charset="0"/>
                <a:cs typeface="Arial" panose="020B0604020202020204" pitchFamily="34" charset="0"/>
              </a:rPr>
              <a:t>Mükelleflere Vergi İndirimi</a:t>
            </a:r>
          </a:p>
        </p:txBody>
      </p:sp>
      <p:sp>
        <p:nvSpPr>
          <p:cNvPr id="18" name="Rectangle: Top Corners Rounded 14">
            <a:extLst>
              <a:ext uri="{FF2B5EF4-FFF2-40B4-BE49-F238E27FC236}">
                <a16:creationId xmlns:a16="http://schemas.microsoft.com/office/drawing/2014/main" id="{6C90D299-5340-438E-A62B-883CADA51767}"/>
              </a:ext>
            </a:extLst>
          </p:cNvPr>
          <p:cNvSpPr/>
          <p:nvPr/>
        </p:nvSpPr>
        <p:spPr>
          <a:xfrm>
            <a:off x="5676224" y="1023715"/>
            <a:ext cx="6314783" cy="919565"/>
          </a:xfrm>
          <a:prstGeom prst="round2SameRect">
            <a:avLst>
              <a:gd name="adj1" fmla="val 12063"/>
              <a:gd name="adj2" fmla="val 0"/>
            </a:avLst>
          </a:prstGeom>
          <a:gradFill flip="none" rotWithShape="1">
            <a:gsLst>
              <a:gs pos="0">
                <a:srgbClr val="029EFE"/>
              </a:gs>
              <a:gs pos="83000">
                <a:srgbClr val="0070C4"/>
              </a:gs>
            </a:gsLst>
            <a:lin ang="16200000" scaled="1"/>
            <a:tileRect/>
          </a:gradFill>
          <a:ln>
            <a:noFill/>
          </a:ln>
          <a:effectLst>
            <a:innerShdw blurRad="571500" dist="50800" dir="16200000">
              <a:srgbClr val="0070C4">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Freeform: Shape 15">
            <a:extLst>
              <a:ext uri="{FF2B5EF4-FFF2-40B4-BE49-F238E27FC236}">
                <a16:creationId xmlns:a16="http://schemas.microsoft.com/office/drawing/2014/main" id="{FD33F448-D5EA-4698-93DE-C12876411D16}"/>
              </a:ext>
            </a:extLst>
          </p:cNvPr>
          <p:cNvSpPr/>
          <p:nvPr/>
        </p:nvSpPr>
        <p:spPr>
          <a:xfrm flipV="1">
            <a:off x="5676224" y="1154095"/>
            <a:ext cx="6314783" cy="5300851"/>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gradFill>
            <a:gsLst>
              <a:gs pos="0">
                <a:srgbClr val="029EFE"/>
              </a:gs>
              <a:gs pos="96067">
                <a:schemeClr val="bg1"/>
              </a:gs>
              <a:gs pos="24000">
                <a:schemeClr val="bg1"/>
              </a:gs>
            </a:gsLst>
            <a:lin ang="5400000" scaled="0"/>
          </a:gradFill>
          <a:ln w="38100">
            <a:solidFill>
              <a:schemeClr val="accent1">
                <a:lumMod val="75000"/>
              </a:schemeClr>
            </a:solid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3" name="Text 2"/>
          <p:cNvSpPr/>
          <p:nvPr/>
        </p:nvSpPr>
        <p:spPr>
          <a:xfrm>
            <a:off x="5822470" y="1828749"/>
            <a:ext cx="6121330" cy="3621717"/>
          </a:xfrm>
          <a:prstGeom prst="rect">
            <a:avLst/>
          </a:prstGeom>
          <a:noFill/>
          <a:ln>
            <a:noFill/>
          </a:ln>
        </p:spPr>
        <p:txBody>
          <a:bodyPr wrap="square" lIns="0" tIns="0" rIns="0" bIns="0" rtlCol="0" anchor="t"/>
          <a:lstStyle/>
          <a:p>
            <a:pPr algn="just"/>
            <a:endParaRPr lang="tr-TR" sz="1250" b="1" dirty="0">
              <a:solidFill>
                <a:srgbClr val="FF0000"/>
              </a:solidFill>
              <a:latin typeface="Arial" panose="020B0604020202020204" pitchFamily="34" charset="0"/>
              <a:cs typeface="Arial" panose="020B0604020202020204" pitchFamily="34" charset="0"/>
            </a:endParaRPr>
          </a:p>
          <a:p>
            <a:pPr algn="just"/>
            <a:r>
              <a:rPr lang="tr-TR" sz="1200" dirty="0">
                <a:latin typeface="Arial" panose="020B0604020202020204" pitchFamily="34" charset="0"/>
                <a:cs typeface="Arial" panose="020B0604020202020204" pitchFamily="34" charset="0"/>
              </a:rPr>
              <a:t>İndirimin hesaplanacağı beyannamenin ait olduğu yıl ile bu yıldan önceki son iki yıla ait vergi beyannamelerinin kanuni süresinde verilmiş olması gerekmektedir. </a:t>
            </a:r>
          </a:p>
          <a:p>
            <a:pPr algn="just"/>
            <a:r>
              <a:rPr lang="tr-TR" sz="1200" dirty="0">
                <a:latin typeface="Arial" panose="020B0604020202020204" pitchFamily="34" charset="0"/>
                <a:cs typeface="Arial" panose="020B0604020202020204" pitchFamily="34" charset="0"/>
              </a:rPr>
              <a:t>Vergi </a:t>
            </a:r>
            <a:r>
              <a:rPr lang="tr-TR" sz="1200" dirty="0" smtClean="0">
                <a:latin typeface="Arial" panose="020B0604020202020204" pitchFamily="34" charset="0"/>
                <a:cs typeface="Arial" panose="020B0604020202020204" pitchFamily="34" charset="0"/>
              </a:rPr>
              <a:t>beyannameleri;</a:t>
            </a:r>
          </a:p>
          <a:p>
            <a:pPr marL="171450" indent="-171450" algn="just">
              <a:buFont typeface="Wingdings" panose="05000000000000000000" pitchFamily="2" charset="2"/>
              <a:buChar char="§"/>
            </a:pPr>
            <a:r>
              <a:rPr lang="tr-TR" sz="1200" dirty="0" smtClean="0">
                <a:latin typeface="Arial" panose="020B0604020202020204" pitchFamily="34" charset="0"/>
                <a:cs typeface="Arial" panose="020B0604020202020204" pitchFamily="34" charset="0"/>
              </a:rPr>
              <a:t>Gelir ve Kurumlar Vergisi Beyannameleri,</a:t>
            </a:r>
          </a:p>
          <a:p>
            <a:pPr marL="171450" indent="-171450" algn="just">
              <a:buFont typeface="Wingdings" panose="05000000000000000000" pitchFamily="2" charset="2"/>
              <a:buChar char="§"/>
            </a:pPr>
            <a:r>
              <a:rPr lang="tr-TR" sz="1200" dirty="0" smtClean="0">
                <a:latin typeface="Arial" panose="020B0604020202020204" pitchFamily="34" charset="0"/>
                <a:cs typeface="Arial" panose="020B0604020202020204" pitchFamily="34" charset="0"/>
              </a:rPr>
              <a:t>Geçici Vergi Beyannameleri,</a:t>
            </a:r>
            <a:endParaRPr lang="tr-TR" sz="12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
            </a:pPr>
            <a:r>
              <a:rPr lang="tr-TR" sz="1200" dirty="0" smtClean="0">
                <a:latin typeface="Arial" panose="020B0604020202020204" pitchFamily="34" charset="0"/>
                <a:cs typeface="Arial" panose="020B0604020202020204" pitchFamily="34" charset="0"/>
              </a:rPr>
              <a:t>Muhtasar</a:t>
            </a:r>
            <a:r>
              <a:rPr lang="tr-TR" sz="1200" dirty="0">
                <a:latin typeface="Arial" panose="020B0604020202020204" pitchFamily="34" charset="0"/>
                <a:cs typeface="Arial" panose="020B0604020202020204" pitchFamily="34" charset="0"/>
              </a:rPr>
              <a:t>, </a:t>
            </a:r>
          </a:p>
          <a:p>
            <a:pPr marL="171450" indent="-171450" algn="just">
              <a:buFont typeface="Wingdings" panose="05000000000000000000" pitchFamily="2" charset="2"/>
              <a:buChar char="§"/>
            </a:pPr>
            <a:r>
              <a:rPr lang="tr-TR" sz="1200" dirty="0" smtClean="0">
                <a:latin typeface="Arial" panose="020B0604020202020204" pitchFamily="34" charset="0"/>
                <a:cs typeface="Arial" panose="020B0604020202020204" pitchFamily="34" charset="0"/>
              </a:rPr>
              <a:t>Muhtasar </a:t>
            </a:r>
            <a:r>
              <a:rPr lang="tr-TR" sz="1200" dirty="0">
                <a:latin typeface="Arial" panose="020B0604020202020204" pitchFamily="34" charset="0"/>
                <a:cs typeface="Arial" panose="020B0604020202020204" pitchFamily="34" charset="0"/>
              </a:rPr>
              <a:t>ve </a:t>
            </a:r>
            <a:r>
              <a:rPr lang="tr-TR" sz="1200" dirty="0" smtClean="0">
                <a:latin typeface="Arial" panose="020B0604020202020204" pitchFamily="34" charset="0"/>
                <a:cs typeface="Arial" panose="020B0604020202020204" pitchFamily="34" charset="0"/>
              </a:rPr>
              <a:t>Prim </a:t>
            </a:r>
            <a:r>
              <a:rPr lang="tr-TR" sz="1200" dirty="0">
                <a:latin typeface="Arial" panose="020B0604020202020204" pitchFamily="34" charset="0"/>
                <a:cs typeface="Arial" panose="020B0604020202020204" pitchFamily="34" charset="0"/>
              </a:rPr>
              <a:t>H</a:t>
            </a:r>
            <a:r>
              <a:rPr lang="tr-TR" sz="1200" dirty="0" smtClean="0">
                <a:latin typeface="Arial" panose="020B0604020202020204" pitchFamily="34" charset="0"/>
                <a:cs typeface="Arial" panose="020B0604020202020204" pitchFamily="34" charset="0"/>
              </a:rPr>
              <a:t>izmet Beyannameleri,</a:t>
            </a:r>
            <a:endParaRPr lang="tr-TR" sz="12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
            </a:pPr>
            <a:r>
              <a:rPr lang="tr-TR" sz="1200" dirty="0" smtClean="0">
                <a:latin typeface="Arial" panose="020B0604020202020204" pitchFamily="34" charset="0"/>
                <a:cs typeface="Arial" panose="020B0604020202020204" pitchFamily="34" charset="0"/>
              </a:rPr>
              <a:t>Katma </a:t>
            </a:r>
            <a:r>
              <a:rPr lang="tr-TR" sz="1200" dirty="0">
                <a:latin typeface="Arial" panose="020B0604020202020204" pitchFamily="34" charset="0"/>
                <a:cs typeface="Arial" panose="020B0604020202020204" pitchFamily="34" charset="0"/>
              </a:rPr>
              <a:t>D</a:t>
            </a:r>
            <a:r>
              <a:rPr lang="tr-TR" sz="1200" dirty="0" smtClean="0">
                <a:latin typeface="Arial" panose="020B0604020202020204" pitchFamily="34" charset="0"/>
                <a:cs typeface="Arial" panose="020B0604020202020204" pitchFamily="34" charset="0"/>
              </a:rPr>
              <a:t>eğer </a:t>
            </a:r>
            <a:r>
              <a:rPr lang="tr-TR" sz="1200" dirty="0">
                <a:latin typeface="Arial" panose="020B0604020202020204" pitchFamily="34" charset="0"/>
                <a:cs typeface="Arial" panose="020B0604020202020204" pitchFamily="34" charset="0"/>
              </a:rPr>
              <a:t>V</a:t>
            </a:r>
            <a:r>
              <a:rPr lang="tr-TR" sz="1200" dirty="0" smtClean="0">
                <a:latin typeface="Arial" panose="020B0604020202020204" pitchFamily="34" charset="0"/>
                <a:cs typeface="Arial" panose="020B0604020202020204" pitchFamily="34" charset="0"/>
              </a:rPr>
              <a:t>ergisi </a:t>
            </a:r>
            <a:r>
              <a:rPr lang="tr-TR" sz="1200" dirty="0">
                <a:latin typeface="Arial" panose="020B0604020202020204" pitchFamily="34" charset="0"/>
                <a:cs typeface="Arial" panose="020B0604020202020204" pitchFamily="34" charset="0"/>
              </a:rPr>
              <a:t>ve </a:t>
            </a:r>
          </a:p>
          <a:p>
            <a:pPr marL="171450" indent="-171450" algn="just">
              <a:buFont typeface="Wingdings" panose="05000000000000000000" pitchFamily="2" charset="2"/>
              <a:buChar char="§"/>
            </a:pPr>
            <a:r>
              <a:rPr lang="tr-TR" sz="1200" dirty="0" smtClean="0">
                <a:latin typeface="Arial" panose="020B0604020202020204" pitchFamily="34" charset="0"/>
                <a:cs typeface="Arial" panose="020B0604020202020204" pitchFamily="34" charset="0"/>
              </a:rPr>
              <a:t>Özel </a:t>
            </a:r>
            <a:r>
              <a:rPr lang="tr-TR" sz="1200" dirty="0">
                <a:latin typeface="Arial" panose="020B0604020202020204" pitchFamily="34" charset="0"/>
                <a:cs typeface="Arial" panose="020B0604020202020204" pitchFamily="34" charset="0"/>
              </a:rPr>
              <a:t>T</a:t>
            </a:r>
            <a:r>
              <a:rPr lang="tr-TR" sz="1200" dirty="0" smtClean="0">
                <a:latin typeface="Arial" panose="020B0604020202020204" pitchFamily="34" charset="0"/>
                <a:cs typeface="Arial" panose="020B0604020202020204" pitchFamily="34" charset="0"/>
              </a:rPr>
              <a:t>üketim </a:t>
            </a:r>
            <a:r>
              <a:rPr lang="tr-TR" sz="1200" dirty="0">
                <a:latin typeface="Arial" panose="020B0604020202020204" pitchFamily="34" charset="0"/>
                <a:cs typeface="Arial" panose="020B0604020202020204" pitchFamily="34" charset="0"/>
              </a:rPr>
              <a:t>V</a:t>
            </a:r>
            <a:r>
              <a:rPr lang="tr-TR" sz="1200" dirty="0" smtClean="0">
                <a:latin typeface="Arial" panose="020B0604020202020204" pitchFamily="34" charset="0"/>
                <a:cs typeface="Arial" panose="020B0604020202020204" pitchFamily="34" charset="0"/>
              </a:rPr>
              <a:t>ergisi </a:t>
            </a:r>
            <a:r>
              <a:rPr lang="tr-TR" sz="1200" dirty="0">
                <a:latin typeface="Arial" panose="020B0604020202020204" pitchFamily="34" charset="0"/>
                <a:cs typeface="Arial" panose="020B0604020202020204" pitchFamily="34" charset="0"/>
              </a:rPr>
              <a:t>beyannamelerini ifade eder. </a:t>
            </a:r>
          </a:p>
          <a:p>
            <a:pPr algn="just"/>
            <a:r>
              <a:rPr lang="tr-TR" sz="1200" dirty="0">
                <a:latin typeface="Arial" panose="020B0604020202020204" pitchFamily="34" charset="0"/>
                <a:cs typeface="Arial" panose="020B0604020202020204" pitchFamily="34" charset="0"/>
              </a:rPr>
              <a:t>(Kanuni süresinde verilen bir beyannameye ilişkin olarak kanuni süresinden sonra düzeltme amacıyla veya pişmanlıkla verilen beyannameler bu şartın ihlali sayılmayacaktır.)</a:t>
            </a:r>
          </a:p>
          <a:p>
            <a:pPr algn="just"/>
            <a:endParaRPr lang="tr-TR" sz="1200" dirty="0">
              <a:latin typeface="Arial" panose="020B0604020202020204" pitchFamily="34" charset="0"/>
              <a:cs typeface="Arial" panose="020B0604020202020204" pitchFamily="34" charset="0"/>
            </a:endParaRPr>
          </a:p>
          <a:p>
            <a:pPr algn="just"/>
            <a:r>
              <a:rPr lang="tr-TR" sz="1200" dirty="0">
                <a:latin typeface="Arial" panose="020B0604020202020204" pitchFamily="34" charset="0"/>
                <a:cs typeface="Arial" panose="020B0604020202020204" pitchFamily="34" charset="0"/>
              </a:rPr>
              <a:t>Belirtilen süre içerisinde kesinleşmiş olması koşuluyla vergi beyannamelerindeki vergi türleri itibarıyla </a:t>
            </a:r>
            <a:r>
              <a:rPr lang="tr-TR" sz="1200" dirty="0" err="1">
                <a:latin typeface="Arial" panose="020B0604020202020204" pitchFamily="34" charset="0"/>
                <a:cs typeface="Arial" panose="020B0604020202020204" pitchFamily="34" charset="0"/>
              </a:rPr>
              <a:t>ikmalen</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re'sen</a:t>
            </a:r>
            <a:r>
              <a:rPr lang="tr-TR" sz="1200" dirty="0">
                <a:latin typeface="Arial" panose="020B0604020202020204" pitchFamily="34" charset="0"/>
                <a:cs typeface="Arial" panose="020B0604020202020204" pitchFamily="34" charset="0"/>
              </a:rPr>
              <a:t> veya idarece yapılmış bir tarhiyat bulunmaması gerekmektedir. Kesinleşen tarhiyatların, indirimin hesaplanacağı beyannamenin ait olduğu yıl için geçerli olan, yıllık indirim tutar sınırının %1’ini aşmaması durumunda bu şart ihlal edilmiş sayılmayacaktır. </a:t>
            </a:r>
          </a:p>
          <a:p>
            <a:pPr algn="just"/>
            <a:endParaRPr lang="tr-TR" sz="1200" dirty="0">
              <a:latin typeface="Arial" panose="020B0604020202020204" pitchFamily="34" charset="0"/>
              <a:cs typeface="Arial" panose="020B0604020202020204" pitchFamily="34" charset="0"/>
            </a:endParaRPr>
          </a:p>
          <a:p>
            <a:pPr algn="just"/>
            <a:r>
              <a:rPr lang="tr-TR" sz="1200" dirty="0">
                <a:latin typeface="Arial" panose="020B0604020202020204" pitchFamily="34" charset="0"/>
                <a:cs typeface="Arial" panose="020B0604020202020204" pitchFamily="34" charset="0"/>
              </a:rPr>
              <a:t> İndirimin hesaplanacağı beyannamenin verildiği tarih itibarıyla, kapsam dahilindeki vergi beyannameleri üzerine tahakkuk eden vergilerin ödenmiş olması gerekmektedir.</a:t>
            </a:r>
          </a:p>
          <a:p>
            <a:pPr algn="just"/>
            <a:r>
              <a:rPr lang="tr-TR" sz="1200" dirty="0">
                <a:latin typeface="Arial" panose="020B0604020202020204" pitchFamily="34" charset="0"/>
                <a:cs typeface="Arial" panose="020B0604020202020204" pitchFamily="34" charset="0"/>
              </a:rPr>
              <a:t>Ayrıca, vergi aslı (vergi cezaları ile </a:t>
            </a:r>
            <a:r>
              <a:rPr lang="tr-TR" sz="1200" dirty="0" err="1">
                <a:latin typeface="Arial" panose="020B0604020202020204" pitchFamily="34" charset="0"/>
                <a:cs typeface="Arial" panose="020B0604020202020204" pitchFamily="34" charset="0"/>
              </a:rPr>
              <a:t>fer'i</a:t>
            </a:r>
            <a:r>
              <a:rPr lang="tr-TR" sz="1200" dirty="0">
                <a:latin typeface="Arial" panose="020B0604020202020204" pitchFamily="34" charset="0"/>
                <a:cs typeface="Arial" panose="020B0604020202020204" pitchFamily="34" charset="0"/>
              </a:rPr>
              <a:t> alacaklar dahil) 1.000 TL’nin üzerinde vadesi geçmiş borcunun bulunmaması gerekmektedir.</a:t>
            </a:r>
          </a:p>
        </p:txBody>
      </p:sp>
      <p:sp>
        <p:nvSpPr>
          <p:cNvPr id="30" name="Metin kutusu 29"/>
          <p:cNvSpPr txBox="1"/>
          <p:nvPr/>
        </p:nvSpPr>
        <p:spPr>
          <a:xfrm>
            <a:off x="259150" y="2113533"/>
            <a:ext cx="32223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700" b="1" i="0" u="none" strike="noStrike" kern="1200" cap="none" spc="0" normalizeH="0" baseline="0" noProof="0" dirty="0" smtClean="0">
                <a:ln>
                  <a:noFill/>
                </a:ln>
                <a:solidFill>
                  <a:srgbClr val="107385"/>
                </a:solidFill>
                <a:effectLst/>
                <a:uLnTx/>
                <a:uFillTx/>
                <a:latin typeface="Arial" panose="020B0604020202020204" pitchFamily="34" charset="0"/>
                <a:cs typeface="Arial" panose="020B0604020202020204" pitchFamily="34" charset="0"/>
              </a:rPr>
              <a:t>GVK/Mükerrer </a:t>
            </a:r>
            <a:r>
              <a:rPr kumimoji="0" lang="tr-TR" sz="1700" b="1" i="0" u="none" strike="noStrike" kern="1200" cap="none" spc="0" normalizeH="0" baseline="0" noProof="0" dirty="0">
                <a:ln>
                  <a:noFill/>
                </a:ln>
                <a:solidFill>
                  <a:srgbClr val="107385"/>
                </a:solidFill>
                <a:effectLst/>
                <a:uLnTx/>
                <a:uFillTx/>
                <a:latin typeface="Arial" panose="020B0604020202020204" pitchFamily="34" charset="0"/>
                <a:cs typeface="Arial" panose="020B0604020202020204" pitchFamily="34" charset="0"/>
              </a:rPr>
              <a:t>Madde 121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srgbClr val="E28000"/>
              </a:solidFill>
              <a:effectLst/>
              <a:uLnTx/>
              <a:uFillTx/>
              <a:latin typeface="Arial" panose="020B0604020202020204" pitchFamily="34" charset="0"/>
              <a:cs typeface="Arial" panose="020B0604020202020204" pitchFamily="34" charset="0"/>
            </a:endParaRPr>
          </a:p>
        </p:txBody>
      </p:sp>
      <p:sp>
        <p:nvSpPr>
          <p:cNvPr id="3" name="Metin kutusu 2"/>
          <p:cNvSpPr txBox="1"/>
          <p:nvPr/>
        </p:nvSpPr>
        <p:spPr>
          <a:xfrm>
            <a:off x="303822" y="2689900"/>
            <a:ext cx="2577965" cy="3539430"/>
          </a:xfrm>
          <a:prstGeom prst="rect">
            <a:avLst/>
          </a:prstGeom>
          <a:noFill/>
        </p:spPr>
        <p:txBody>
          <a:bodyPr wrap="square" rtlCol="0">
            <a:spAutoFit/>
          </a:bodyPr>
          <a:lstStyle/>
          <a:p>
            <a:pPr algn="just"/>
            <a:r>
              <a:rPr lang="tr-TR" sz="1600" dirty="0">
                <a:latin typeface="Arial" panose="020B0604020202020204" pitchFamily="34" charset="0"/>
                <a:cs typeface="Arial" panose="020B0604020202020204" pitchFamily="34" charset="0"/>
              </a:rPr>
              <a:t>Gelir Vergisi Kanununun mükerrer </a:t>
            </a:r>
            <a:r>
              <a:rPr lang="tr-TR" sz="1600" dirty="0" smtClean="0">
                <a:latin typeface="Arial" panose="020B0604020202020204" pitchFamily="34" charset="0"/>
                <a:cs typeface="Arial" panose="020B0604020202020204" pitchFamily="34" charset="0"/>
              </a:rPr>
              <a:t>121’inci </a:t>
            </a:r>
            <a:r>
              <a:rPr lang="tr-TR" sz="1600" dirty="0">
                <a:latin typeface="Arial" panose="020B0604020202020204" pitchFamily="34" charset="0"/>
                <a:cs typeface="Arial" panose="020B0604020202020204" pitchFamily="34" charset="0"/>
              </a:rPr>
              <a:t>maddesine göre, belirlenen şartları taşıyan gelir ve kurumlar vergisi mükelleflerinin, 1/1/2018 tarihinden itibaren verilecek yıllık gelir veya kurumlar vergisi beyannameleri üzerinden hesaplanan verginin %5’ini, ödenmesi gereken vergiden indirme imkânı bulunmaktadır.</a:t>
            </a:r>
          </a:p>
        </p:txBody>
      </p:sp>
      <p:pic>
        <p:nvPicPr>
          <p:cNvPr id="8" name="Resim 7"/>
          <p:cNvPicPr>
            <a:picLocks noChangeAspect="1"/>
          </p:cNvPicPr>
          <p:nvPr/>
        </p:nvPicPr>
        <p:blipFill>
          <a:blip r:embed="rId7">
            <a:duotone>
              <a:schemeClr val="accent1">
                <a:shade val="45000"/>
                <a:satMod val="135000"/>
              </a:schemeClr>
              <a:prstClr val="white"/>
            </a:duotone>
          </a:blip>
          <a:stretch>
            <a:fillRect/>
          </a:stretch>
        </p:blipFill>
        <p:spPr>
          <a:xfrm>
            <a:off x="3082780" y="1073355"/>
            <a:ext cx="2468287" cy="4903443"/>
          </a:xfrm>
          <a:prstGeom prst="rect">
            <a:avLst/>
          </a:prstGeom>
          <a:effectLst>
            <a:outerShdw blurRad="63500" sx="102000" sy="102000" algn="ctr" rotWithShape="0">
              <a:prstClr val="black">
                <a:alpha val="40000"/>
              </a:prstClr>
            </a:outerShdw>
          </a:effectLst>
        </p:spPr>
      </p:pic>
      <p:sp>
        <p:nvSpPr>
          <p:cNvPr id="17" name="Metin kutusu 16"/>
          <p:cNvSpPr txBox="1"/>
          <p:nvPr/>
        </p:nvSpPr>
        <p:spPr>
          <a:xfrm>
            <a:off x="3794901" y="6019122"/>
            <a:ext cx="993798" cy="369332"/>
          </a:xfrm>
          <a:prstGeom prst="rect">
            <a:avLst/>
          </a:prstGeom>
          <a:noFill/>
        </p:spPr>
        <p:txBody>
          <a:bodyPr wrap="square" rtlCol="0">
            <a:spAutoFit/>
          </a:bodyPr>
          <a:lstStyle/>
          <a:p>
            <a:r>
              <a:rPr lang="tr-TR" dirty="0" smtClean="0">
                <a:latin typeface="Arial" panose="020B0604020202020204" pitchFamily="34" charset="0"/>
                <a:cs typeface="Arial" panose="020B0604020202020204" pitchFamily="34" charset="0"/>
                <a:hlinkClick r:id="rId8"/>
              </a:rPr>
              <a:t>Rehber</a:t>
            </a:r>
            <a:endParaRPr lang="tr-TR" dirty="0">
              <a:latin typeface="Arial" panose="020B0604020202020204" pitchFamily="34" charset="0"/>
              <a:cs typeface="Arial" panose="020B0604020202020204" pitchFamily="34" charset="0"/>
            </a:endParaRPr>
          </a:p>
        </p:txBody>
      </p:sp>
      <p:pic>
        <p:nvPicPr>
          <p:cNvPr id="20" name="Resim 19"/>
          <p:cNvPicPr>
            <a:picLocks noChangeAspect="1"/>
          </p:cNvPicPr>
          <p:nvPr/>
        </p:nvPicPr>
        <p:blipFill rotWithShape="1">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l="30889" t="31036" r="31865" b="24533"/>
          <a:stretch/>
        </p:blipFill>
        <p:spPr>
          <a:xfrm>
            <a:off x="4596342" y="5949008"/>
            <a:ext cx="878889" cy="878891"/>
          </a:xfrm>
          <a:prstGeom prst="rect">
            <a:avLst/>
          </a:prstGeom>
        </p:spPr>
      </p:pic>
      <p:sp>
        <p:nvSpPr>
          <p:cNvPr id="21" name="Text 2"/>
          <p:cNvSpPr/>
          <p:nvPr/>
        </p:nvSpPr>
        <p:spPr>
          <a:xfrm>
            <a:off x="8246896" y="1300037"/>
            <a:ext cx="1557504" cy="432001"/>
          </a:xfrm>
          <a:prstGeom prst="rect">
            <a:avLst/>
          </a:prstGeom>
          <a:noFill/>
          <a:ln>
            <a:noFill/>
          </a:ln>
        </p:spPr>
        <p:txBody>
          <a:bodyPr wrap="square" lIns="0" tIns="0" rIns="0" bIns="0" rtlCol="0" anchor="t"/>
          <a:lstStyle/>
          <a:p>
            <a:pPr>
              <a:defRPr/>
            </a:pPr>
            <a:r>
              <a:rPr lang="tr-TR" sz="2000" b="1" dirty="0">
                <a:solidFill>
                  <a:srgbClr val="002060"/>
                </a:solidFill>
                <a:latin typeface="Arial" panose="020B0604020202020204" pitchFamily="34" charset="0"/>
                <a:cs typeface="Arial" panose="020B0604020202020204" pitchFamily="34" charset="0"/>
              </a:rPr>
              <a:t>ŞARTLARI</a:t>
            </a:r>
          </a:p>
        </p:txBody>
      </p:sp>
    </p:spTree>
    <p:extLst>
      <p:ext uri="{BB962C8B-B14F-4D97-AF65-F5344CB8AC3E}">
        <p14:creationId xmlns:p14="http://schemas.microsoft.com/office/powerpoint/2010/main" val="77098784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1090863" y="241427"/>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800" b="1" i="0" u="none" strike="noStrike" kern="1200" cap="none" spc="0" normalizeH="0" baseline="0" noProof="0" dirty="0">
                <a:ln>
                  <a:noFill/>
                </a:ln>
                <a:solidFill>
                  <a:srgbClr val="16647A"/>
                </a:solidFill>
                <a:effectLst/>
                <a:uLnTx/>
                <a:uFillTx/>
                <a:latin typeface="Arial" panose="020B0604020202020204" pitchFamily="34" charset="0"/>
                <a:cs typeface="Arial" panose="020B0604020202020204" pitchFamily="34" charset="0"/>
              </a:rPr>
              <a:t>Mükelleflerin </a:t>
            </a:r>
            <a:r>
              <a:rPr kumimoji="0" lang="tr-TR" sz="2800" b="1" i="0" u="none" strike="noStrike" kern="1200" cap="none" spc="0" normalizeH="0" baseline="0" noProof="0" dirty="0" smtClean="0">
                <a:ln>
                  <a:noFill/>
                </a:ln>
                <a:solidFill>
                  <a:srgbClr val="16647A"/>
                </a:solidFill>
                <a:effectLst/>
                <a:uLnTx/>
                <a:uFillTx/>
                <a:latin typeface="Arial" panose="020B0604020202020204" pitchFamily="34" charset="0"/>
                <a:cs typeface="Arial" panose="020B0604020202020204" pitchFamily="34" charset="0"/>
              </a:rPr>
              <a:t>Hakları</a:t>
            </a:r>
            <a:endParaRPr kumimoji="0" lang="tr-TR" sz="2800" b="1" i="0" u="none" strike="noStrike" kern="1200" cap="none" spc="0" normalizeH="0" baseline="0" noProof="0" dirty="0">
              <a:ln>
                <a:noFill/>
              </a:ln>
              <a:solidFill>
                <a:srgbClr val="16647A"/>
              </a:solidFill>
              <a:effectLst/>
              <a:uLnTx/>
              <a:uFillTx/>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a:xfrm>
            <a:off x="11600482" y="6493153"/>
            <a:ext cx="5915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49A80-6FDC-475E-9293-1C17F140D77C}" type="slidenum">
              <a:rPr kumimoji="0" lang="tr-TR" sz="1400" b="0"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r-TR"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17" name="Rectangle 18">
            <a:extLst>
              <a:ext uri="{FF2B5EF4-FFF2-40B4-BE49-F238E27FC236}">
                <a16:creationId xmlns:a16="http://schemas.microsoft.com/office/drawing/2014/main" id="{FCBD6FA9-07F9-4D1E-8F2A-B5AA8C77D81F}"/>
              </a:ext>
            </a:extLst>
          </p:cNvPr>
          <p:cNvSpPr/>
          <p:nvPr/>
        </p:nvSpPr>
        <p:spPr>
          <a:xfrm>
            <a:off x="127520" y="1161956"/>
            <a:ext cx="2472711" cy="5114016"/>
          </a:xfrm>
          <a:prstGeom prst="rect">
            <a:avLst/>
          </a:prstGeom>
          <a:gradFill flip="none" rotWithShape="1">
            <a:gsLst>
              <a:gs pos="100000">
                <a:schemeClr val="bg1"/>
              </a:gs>
              <a:gs pos="0">
                <a:schemeClr val="bg1">
                  <a:lumMod val="95000"/>
                </a:schemeClr>
              </a:gs>
            </a:gsLst>
            <a:lin ang="5400000" scaled="1"/>
            <a:tileRect/>
          </a:gradFill>
          <a:ln w="38100">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8" name="Freeform: Shape 19">
            <a:extLst>
              <a:ext uri="{FF2B5EF4-FFF2-40B4-BE49-F238E27FC236}">
                <a16:creationId xmlns:a16="http://schemas.microsoft.com/office/drawing/2014/main" id="{41D7193C-94B5-4C66-A4CF-3DB8A9019A8E}"/>
              </a:ext>
            </a:extLst>
          </p:cNvPr>
          <p:cNvSpPr/>
          <p:nvPr/>
        </p:nvSpPr>
        <p:spPr>
          <a:xfrm flipV="1">
            <a:off x="127520" y="1117488"/>
            <a:ext cx="2472711" cy="966856"/>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FFC000"/>
          </a:solidFill>
          <a:ln>
            <a:noFill/>
          </a:ln>
          <a:effectLst>
            <a:innerShdw blurRad="571500" dist="50800" dir="16200000">
              <a:srgbClr val="B1257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5" name="Metin kutusu 4"/>
          <p:cNvSpPr txBox="1"/>
          <p:nvPr/>
        </p:nvSpPr>
        <p:spPr>
          <a:xfrm>
            <a:off x="150609" y="2282261"/>
            <a:ext cx="2503272" cy="3785652"/>
          </a:xfrm>
          <a:prstGeom prst="rect">
            <a:avLst/>
          </a:prstGeom>
          <a:noFill/>
        </p:spPr>
        <p:txBody>
          <a:bodyPr wrap="square" rtlCol="0">
            <a:spAutoFit/>
          </a:bodyPr>
          <a:lstStyle/>
          <a:p>
            <a:r>
              <a:rPr lang="tr-TR" sz="1600" dirty="0" smtClean="0">
                <a:latin typeface="Arial" panose="020B0604020202020204" pitchFamily="34" charset="0"/>
                <a:ea typeface="Calibri" panose="020F0502020204030204" pitchFamily="34" charset="0"/>
                <a:cs typeface="Arial" panose="020B0604020202020204" pitchFamily="34" charset="0"/>
              </a:rPr>
              <a:t>Amme alacağının vadesinde ödenmesi, haciz uygulanması veya haczedilen malın paraya çevrilmesi hallerinin, amme borçlusunu çok zor duruma düşüreceğinin anlaşıldığı durumlarda, Kanunun ve alacaklı amme idarelerinin öngördüğü şartlarla, amme alacağı 36 ayı geçmemek üzere tecil edilerek taksite bağlanabilmektedir.</a:t>
            </a:r>
            <a:endParaRPr lang="tr-TR" sz="1600" dirty="0">
              <a:latin typeface="Arial" panose="020B0604020202020204" pitchFamily="34" charset="0"/>
              <a:cs typeface="Arial" panose="020B0604020202020204" pitchFamily="34" charset="0"/>
            </a:endParaRPr>
          </a:p>
        </p:txBody>
      </p:sp>
      <p:sp>
        <p:nvSpPr>
          <p:cNvPr id="20" name="TextBox 21">
            <a:extLst>
              <a:ext uri="{FF2B5EF4-FFF2-40B4-BE49-F238E27FC236}">
                <a16:creationId xmlns:a16="http://schemas.microsoft.com/office/drawing/2014/main" id="{3FFEC7E5-9AAA-420D-9D59-9AD5230E6B3C}"/>
              </a:ext>
            </a:extLst>
          </p:cNvPr>
          <p:cNvSpPr txBox="1"/>
          <p:nvPr/>
        </p:nvSpPr>
        <p:spPr>
          <a:xfrm>
            <a:off x="66558" y="1237958"/>
            <a:ext cx="260879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Tecil </a:t>
            </a:r>
            <a:r>
              <a:rPr kumimoji="0" lang="tr-TR" sz="20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Taksitlendirme</a:t>
            </a:r>
            <a:endParaRPr kumimoji="0" lang="tr-TR"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32" name="Metin kutusu 31"/>
          <p:cNvSpPr txBox="1"/>
          <p:nvPr/>
        </p:nvSpPr>
        <p:spPr>
          <a:xfrm>
            <a:off x="642654" y="1942912"/>
            <a:ext cx="1957577" cy="646331"/>
          </a:xfrm>
          <a:prstGeom prst="rect">
            <a:avLst/>
          </a:prstGeom>
          <a:noFill/>
        </p:spPr>
        <p:txBody>
          <a:bodyPr wrap="square" rtlCol="0">
            <a:spAutoFit/>
          </a:bodyPr>
          <a:lstStyle/>
          <a:p>
            <a:pPr>
              <a:defRPr/>
            </a:pPr>
            <a:r>
              <a:rPr lang="tr-TR" b="1" dirty="0">
                <a:solidFill>
                  <a:schemeClr val="accent2">
                    <a:lumMod val="75000"/>
                  </a:schemeClr>
                </a:solidFill>
                <a:latin typeface="Arial" panose="020B0604020202020204" pitchFamily="34" charset="0"/>
                <a:cs typeface="Arial" panose="020B0604020202020204" pitchFamily="34" charset="0"/>
              </a:rPr>
              <a:t>6183/ Madde 48</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1" dirty="0">
              <a:latin typeface="Arial" panose="020B0604020202020204" pitchFamily="34" charset="0"/>
              <a:cs typeface="Arial" panose="020B0604020202020204" pitchFamily="34" charset="0"/>
            </a:endParaRPr>
          </a:p>
        </p:txBody>
      </p:sp>
      <p:sp>
        <p:nvSpPr>
          <p:cNvPr id="22" name="Rectangle 18">
            <a:extLst>
              <a:ext uri="{FF2B5EF4-FFF2-40B4-BE49-F238E27FC236}">
                <a16:creationId xmlns:a16="http://schemas.microsoft.com/office/drawing/2014/main" id="{FCBD6FA9-07F9-4D1E-8F2A-B5AA8C77D81F}"/>
              </a:ext>
            </a:extLst>
          </p:cNvPr>
          <p:cNvSpPr/>
          <p:nvPr/>
        </p:nvSpPr>
        <p:spPr>
          <a:xfrm>
            <a:off x="2687164" y="1148462"/>
            <a:ext cx="1958338" cy="5159228"/>
          </a:xfrm>
          <a:prstGeom prst="rect">
            <a:avLst/>
          </a:prstGeom>
          <a:gradFill flip="none" rotWithShape="1">
            <a:gsLst>
              <a:gs pos="100000">
                <a:schemeClr val="bg1"/>
              </a:gs>
              <a:gs pos="0">
                <a:schemeClr val="bg1">
                  <a:lumMod val="95000"/>
                </a:schemeClr>
              </a:gs>
            </a:gsLst>
            <a:lin ang="5400000" scaled="1"/>
            <a:tileRect/>
          </a:gra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 name="Freeform: Shape 19">
            <a:extLst>
              <a:ext uri="{FF2B5EF4-FFF2-40B4-BE49-F238E27FC236}">
                <a16:creationId xmlns:a16="http://schemas.microsoft.com/office/drawing/2014/main" id="{41D7193C-94B5-4C66-A4CF-3DB8A9019A8E}"/>
              </a:ext>
            </a:extLst>
          </p:cNvPr>
          <p:cNvSpPr/>
          <p:nvPr/>
        </p:nvSpPr>
        <p:spPr>
          <a:xfrm flipV="1">
            <a:off x="2687164" y="1154700"/>
            <a:ext cx="1958338" cy="823872"/>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24" name="Metin kutusu 23"/>
          <p:cNvSpPr txBox="1"/>
          <p:nvPr/>
        </p:nvSpPr>
        <p:spPr>
          <a:xfrm>
            <a:off x="2699092" y="2091731"/>
            <a:ext cx="1943310" cy="2308324"/>
          </a:xfrm>
          <a:prstGeom prst="rect">
            <a:avLst/>
          </a:prstGeom>
          <a:noFill/>
        </p:spPr>
        <p:txBody>
          <a:bodyPr wrap="square" rtlCol="0">
            <a:spAutoFit/>
          </a:bodyPr>
          <a:lstStyle/>
          <a:p>
            <a:pPr marL="285750" indent="-285750">
              <a:buClr>
                <a:schemeClr val="accent2">
                  <a:lumMod val="75000"/>
                </a:schemeClr>
              </a:buClr>
              <a:buFont typeface="Wingdings" panose="05000000000000000000" pitchFamily="2" charset="2"/>
              <a:buChar char="§"/>
            </a:pPr>
            <a:r>
              <a:rPr lang="tr-TR" sz="1600" dirty="0" smtClean="0">
                <a:latin typeface="Arial" panose="020B0604020202020204" pitchFamily="34" charset="0"/>
                <a:ea typeface="Calibri" panose="020F0502020204030204" pitchFamily="34" charset="0"/>
                <a:cs typeface="Arial" panose="020B0604020202020204" pitchFamily="34" charset="0"/>
              </a:rPr>
              <a:t>Borçludan Teminat Alınması</a:t>
            </a:r>
          </a:p>
          <a:p>
            <a:pPr marL="285750" indent="-285750">
              <a:buClr>
                <a:schemeClr val="accent2">
                  <a:lumMod val="75000"/>
                </a:schemeClr>
              </a:buClr>
              <a:buFont typeface="Wingdings" panose="05000000000000000000" pitchFamily="2" charset="2"/>
              <a:buChar char="§"/>
            </a:pPr>
            <a:r>
              <a:rPr lang="tr-TR" sz="1600" dirty="0" smtClean="0">
                <a:latin typeface="Arial" panose="020B0604020202020204" pitchFamily="34" charset="0"/>
                <a:cs typeface="Arial" panose="020B0604020202020204" pitchFamily="34" charset="0"/>
              </a:rPr>
              <a:t>Borç Ödemede İyi Niyet Sahibi Olma</a:t>
            </a:r>
          </a:p>
          <a:p>
            <a:pPr marL="285750" indent="-285750">
              <a:buClr>
                <a:schemeClr val="accent2">
                  <a:lumMod val="75000"/>
                </a:schemeClr>
              </a:buClr>
              <a:buFont typeface="Wingdings" panose="05000000000000000000" pitchFamily="2" charset="2"/>
              <a:buChar char="§"/>
            </a:pPr>
            <a:r>
              <a:rPr lang="tr-TR" sz="1600" dirty="0" smtClean="0">
                <a:latin typeface="Arial" panose="020B0604020202020204" pitchFamily="34" charset="0"/>
                <a:cs typeface="Arial" panose="020B0604020202020204" pitchFamily="34" charset="0"/>
              </a:rPr>
              <a:t>Borçlunun Yazılı Müracaatının Olması</a:t>
            </a:r>
            <a:endParaRPr lang="tr-TR" sz="1600" dirty="0">
              <a:latin typeface="Arial" panose="020B0604020202020204" pitchFamily="34" charset="0"/>
              <a:cs typeface="Arial" panose="020B0604020202020204" pitchFamily="34" charset="0"/>
            </a:endParaRPr>
          </a:p>
        </p:txBody>
      </p:sp>
      <p:sp>
        <p:nvSpPr>
          <p:cNvPr id="25" name="TextBox 21">
            <a:extLst>
              <a:ext uri="{FF2B5EF4-FFF2-40B4-BE49-F238E27FC236}">
                <a16:creationId xmlns:a16="http://schemas.microsoft.com/office/drawing/2014/main" id="{3FFEC7E5-9AAA-420D-9D59-9AD5230E6B3C}"/>
              </a:ext>
            </a:extLst>
          </p:cNvPr>
          <p:cNvSpPr txBox="1"/>
          <p:nvPr/>
        </p:nvSpPr>
        <p:spPr>
          <a:xfrm>
            <a:off x="2935013" y="1268736"/>
            <a:ext cx="18803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schemeClr val="bg2">
                    <a:lumMod val="50000"/>
                  </a:schemeClr>
                </a:solidFill>
                <a:effectLst/>
                <a:uLnTx/>
                <a:uFillTx/>
                <a:latin typeface="Arial" panose="020B0604020202020204" pitchFamily="34" charset="0"/>
                <a:cs typeface="Arial" panose="020B0604020202020204" pitchFamily="34" charset="0"/>
              </a:rPr>
              <a:t>Tecil </a:t>
            </a:r>
            <a:r>
              <a:rPr kumimoji="0" lang="tr-TR" sz="1600" b="1" i="0" u="none" strike="noStrike" kern="1200" cap="none" spc="0" normalizeH="0" baseline="0" noProof="0" dirty="0" smtClean="0">
                <a:ln>
                  <a:noFill/>
                </a:ln>
                <a:solidFill>
                  <a:schemeClr val="bg2">
                    <a:lumMod val="50000"/>
                  </a:schemeClr>
                </a:solidFill>
                <a:effectLst/>
                <a:uLnTx/>
                <a:uFillTx/>
                <a:latin typeface="Arial" panose="020B0604020202020204" pitchFamily="34" charset="0"/>
                <a:cs typeface="Arial" panose="020B0604020202020204" pitchFamily="34" charset="0"/>
              </a:rPr>
              <a:t>Şartları</a:t>
            </a:r>
            <a:endParaRPr kumimoji="0" lang="tr-TR" sz="1600" b="1" i="0" u="none" strike="noStrike" kern="1200" cap="none" spc="0" normalizeH="0" baseline="0" noProof="0" dirty="0">
              <a:ln>
                <a:noFill/>
              </a:ln>
              <a:solidFill>
                <a:schemeClr val="bg2">
                  <a:lumMod val="50000"/>
                </a:schemeClr>
              </a:solidFill>
              <a:effectLst/>
              <a:uLnTx/>
              <a:uFillTx/>
              <a:latin typeface="Arial" panose="020B0604020202020204" pitchFamily="34" charset="0"/>
              <a:cs typeface="Arial" panose="020B0604020202020204" pitchFamily="34" charset="0"/>
            </a:endParaRPr>
          </a:p>
        </p:txBody>
      </p:sp>
      <p:sp>
        <p:nvSpPr>
          <p:cNvPr id="36" name="Rectangle 18">
            <a:extLst>
              <a:ext uri="{FF2B5EF4-FFF2-40B4-BE49-F238E27FC236}">
                <a16:creationId xmlns:a16="http://schemas.microsoft.com/office/drawing/2014/main" id="{FCBD6FA9-07F9-4D1E-8F2A-B5AA8C77D81F}"/>
              </a:ext>
            </a:extLst>
          </p:cNvPr>
          <p:cNvSpPr/>
          <p:nvPr/>
        </p:nvSpPr>
        <p:spPr>
          <a:xfrm>
            <a:off x="4767465" y="1380621"/>
            <a:ext cx="2632799" cy="4888907"/>
          </a:xfrm>
          <a:prstGeom prst="rect">
            <a:avLst/>
          </a:prstGeom>
          <a:gradFill flip="none" rotWithShape="1">
            <a:gsLst>
              <a:gs pos="100000">
                <a:schemeClr val="bg1"/>
              </a:gs>
              <a:gs pos="0">
                <a:schemeClr val="bg1">
                  <a:lumMod val="95000"/>
                </a:schemeClr>
              </a:gs>
            </a:gsLst>
            <a:lin ang="5400000" scaled="1"/>
            <a:tileRect/>
          </a:gra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7" name="Freeform: Shape 19">
            <a:extLst>
              <a:ext uri="{FF2B5EF4-FFF2-40B4-BE49-F238E27FC236}">
                <a16:creationId xmlns:a16="http://schemas.microsoft.com/office/drawing/2014/main" id="{41D7193C-94B5-4C66-A4CF-3DB8A9019A8E}"/>
              </a:ext>
            </a:extLst>
          </p:cNvPr>
          <p:cNvSpPr/>
          <p:nvPr/>
        </p:nvSpPr>
        <p:spPr>
          <a:xfrm flipV="1">
            <a:off x="4767465" y="1125214"/>
            <a:ext cx="2632799" cy="1043895"/>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38" name="TextBox 21">
            <a:extLst>
              <a:ext uri="{FF2B5EF4-FFF2-40B4-BE49-F238E27FC236}">
                <a16:creationId xmlns:a16="http://schemas.microsoft.com/office/drawing/2014/main" id="{3FFEC7E5-9AAA-420D-9D59-9AD5230E6B3C}"/>
              </a:ext>
            </a:extLst>
          </p:cNvPr>
          <p:cNvSpPr txBox="1"/>
          <p:nvPr/>
        </p:nvSpPr>
        <p:spPr>
          <a:xfrm>
            <a:off x="4706464" y="1208792"/>
            <a:ext cx="2775072" cy="584775"/>
          </a:xfrm>
          <a:prstGeom prst="rect">
            <a:avLst/>
          </a:prstGeom>
          <a:noFill/>
        </p:spPr>
        <p:txBody>
          <a:bodyPr wrap="square" rtlCol="0">
            <a:spAutoFit/>
          </a:bodyPr>
          <a:lstStyle/>
          <a:p>
            <a:pPr lvl="0" algn="ctr">
              <a:defRPr/>
            </a:pPr>
            <a:r>
              <a:rPr lang="tr-TR" sz="1600" b="1" dirty="0">
                <a:solidFill>
                  <a:schemeClr val="bg2">
                    <a:lumMod val="50000"/>
                  </a:schemeClr>
                </a:solidFill>
                <a:latin typeface="Arial" panose="020B0604020202020204" pitchFamily="34" charset="0"/>
                <a:cs typeface="Arial" panose="020B0604020202020204" pitchFamily="34" charset="0"/>
              </a:rPr>
              <a:t>Tecil Kapsamındaki Borçlar</a:t>
            </a:r>
          </a:p>
        </p:txBody>
      </p:sp>
      <p:sp>
        <p:nvSpPr>
          <p:cNvPr id="3" name="Dikdörtgen 2"/>
          <p:cNvSpPr/>
          <p:nvPr/>
        </p:nvSpPr>
        <p:spPr>
          <a:xfrm>
            <a:off x="4814944" y="2102939"/>
            <a:ext cx="2714910" cy="3554819"/>
          </a:xfrm>
          <a:prstGeom prst="rect">
            <a:avLst/>
          </a:prstGeom>
          <a:noFill/>
        </p:spPr>
        <p:txBody>
          <a:bodyPr wrap="square">
            <a:spAutoFit/>
          </a:bodyPr>
          <a:lstStyle/>
          <a:p>
            <a:pPr marL="285750" indent="-285750">
              <a:buClr>
                <a:schemeClr val="accent2">
                  <a:lumMod val="75000"/>
                </a:schemeClr>
              </a:buClr>
              <a:buFont typeface="Wingdings" panose="05000000000000000000" pitchFamily="2" charset="2"/>
              <a:buChar char="§"/>
            </a:pPr>
            <a:r>
              <a:rPr lang="tr-TR" sz="1500" dirty="0" smtClean="0">
                <a:latin typeface="Arial" panose="020B0604020202020204" pitchFamily="34" charset="0"/>
                <a:cs typeface="Arial" panose="020B0604020202020204" pitchFamily="34" charset="0"/>
              </a:rPr>
              <a:t>Gelir </a:t>
            </a:r>
            <a:r>
              <a:rPr lang="tr-TR" sz="1500" dirty="0">
                <a:latin typeface="Arial" panose="020B0604020202020204" pitchFamily="34" charset="0"/>
                <a:cs typeface="Arial" panose="020B0604020202020204" pitchFamily="34" charset="0"/>
              </a:rPr>
              <a:t>ve kurumlar </a:t>
            </a:r>
            <a:r>
              <a:rPr lang="tr-TR" sz="1500" dirty="0" smtClean="0">
                <a:latin typeface="Arial" panose="020B0604020202020204" pitchFamily="34" charset="0"/>
                <a:cs typeface="Arial" panose="020B0604020202020204" pitchFamily="34" charset="0"/>
              </a:rPr>
              <a:t>vergisi,</a:t>
            </a:r>
          </a:p>
          <a:p>
            <a:pPr marL="285750" indent="-285750">
              <a:buClr>
                <a:schemeClr val="accent2">
                  <a:lumMod val="75000"/>
                </a:schemeClr>
              </a:buClr>
              <a:buFont typeface="Wingdings" panose="05000000000000000000" pitchFamily="2" charset="2"/>
              <a:buChar char="§"/>
            </a:pPr>
            <a:r>
              <a:rPr lang="tr-TR" sz="1500" dirty="0" smtClean="0">
                <a:latin typeface="Arial" panose="020B0604020202020204" pitchFamily="34" charset="0"/>
                <a:cs typeface="Arial" panose="020B0604020202020204" pitchFamily="34" charset="0"/>
              </a:rPr>
              <a:t>Katma </a:t>
            </a:r>
            <a:r>
              <a:rPr lang="tr-TR" sz="1500" dirty="0">
                <a:latin typeface="Arial" panose="020B0604020202020204" pitchFamily="34" charset="0"/>
                <a:cs typeface="Arial" panose="020B0604020202020204" pitchFamily="34" charset="0"/>
              </a:rPr>
              <a:t>değer </a:t>
            </a:r>
            <a:r>
              <a:rPr lang="tr-TR" sz="1500" dirty="0" smtClean="0">
                <a:latin typeface="Arial" panose="020B0604020202020204" pitchFamily="34" charset="0"/>
                <a:cs typeface="Arial" panose="020B0604020202020204" pitchFamily="34" charset="0"/>
              </a:rPr>
              <a:t>vergisi,</a:t>
            </a:r>
          </a:p>
          <a:p>
            <a:pPr marL="285750" indent="-285750">
              <a:buClr>
                <a:schemeClr val="accent2">
                  <a:lumMod val="75000"/>
                </a:schemeClr>
              </a:buClr>
              <a:buFont typeface="Wingdings" panose="05000000000000000000" pitchFamily="2" charset="2"/>
              <a:buChar char="§"/>
            </a:pPr>
            <a:r>
              <a:rPr lang="tr-TR" sz="1500" dirty="0" smtClean="0">
                <a:latin typeface="Arial" panose="020B0604020202020204" pitchFamily="34" charset="0"/>
                <a:cs typeface="Arial" panose="020B0604020202020204" pitchFamily="34" charset="0"/>
              </a:rPr>
              <a:t>Muhtasar </a:t>
            </a:r>
            <a:r>
              <a:rPr lang="tr-TR" sz="1500" dirty="0">
                <a:latin typeface="Arial" panose="020B0604020202020204" pitchFamily="34" charset="0"/>
                <a:cs typeface="Arial" panose="020B0604020202020204" pitchFamily="34" charset="0"/>
              </a:rPr>
              <a:t>ve prim hizmet </a:t>
            </a:r>
            <a:r>
              <a:rPr lang="tr-TR" sz="1500" dirty="0" smtClean="0">
                <a:latin typeface="Arial" panose="020B0604020202020204" pitchFamily="34" charset="0"/>
                <a:cs typeface="Arial" panose="020B0604020202020204" pitchFamily="34" charset="0"/>
              </a:rPr>
              <a:t>              beyannamesi,</a:t>
            </a:r>
          </a:p>
          <a:p>
            <a:pPr marL="285750" indent="-285750">
              <a:buClr>
                <a:schemeClr val="accent2">
                  <a:lumMod val="75000"/>
                </a:schemeClr>
              </a:buClr>
              <a:buFont typeface="Wingdings" panose="05000000000000000000" pitchFamily="2" charset="2"/>
              <a:buChar char="§"/>
            </a:pPr>
            <a:r>
              <a:rPr lang="tr-TR" sz="1500" dirty="0" smtClean="0">
                <a:latin typeface="Arial" panose="020B0604020202020204" pitchFamily="34" charset="0"/>
                <a:cs typeface="Arial" panose="020B0604020202020204" pitchFamily="34" charset="0"/>
              </a:rPr>
              <a:t>Motorlu </a:t>
            </a:r>
            <a:r>
              <a:rPr lang="tr-TR" sz="1500" dirty="0">
                <a:latin typeface="Arial" panose="020B0604020202020204" pitchFamily="34" charset="0"/>
                <a:cs typeface="Arial" panose="020B0604020202020204" pitchFamily="34" charset="0"/>
              </a:rPr>
              <a:t>taşıtlar </a:t>
            </a:r>
            <a:r>
              <a:rPr lang="tr-TR" sz="1500" dirty="0" smtClean="0">
                <a:latin typeface="Arial" panose="020B0604020202020204" pitchFamily="34" charset="0"/>
                <a:cs typeface="Arial" panose="020B0604020202020204" pitchFamily="34" charset="0"/>
              </a:rPr>
              <a:t>vergisi,</a:t>
            </a:r>
          </a:p>
          <a:p>
            <a:pPr marL="285750" indent="-285750">
              <a:buClr>
                <a:schemeClr val="accent2">
                  <a:lumMod val="75000"/>
                </a:schemeClr>
              </a:buClr>
              <a:buFont typeface="Wingdings" panose="05000000000000000000" pitchFamily="2" charset="2"/>
              <a:buChar char="§"/>
            </a:pPr>
            <a:r>
              <a:rPr lang="tr-TR" sz="1500" dirty="0" smtClean="0">
                <a:latin typeface="Arial" panose="020B0604020202020204" pitchFamily="34" charset="0"/>
                <a:cs typeface="Arial" panose="020B0604020202020204" pitchFamily="34" charset="0"/>
              </a:rPr>
              <a:t>Trafik </a:t>
            </a:r>
            <a:r>
              <a:rPr lang="tr-TR" sz="1500" dirty="0">
                <a:latin typeface="Arial" panose="020B0604020202020204" pitchFamily="34" charset="0"/>
                <a:cs typeface="Arial" panose="020B0604020202020204" pitchFamily="34" charset="0"/>
              </a:rPr>
              <a:t>idari para </a:t>
            </a:r>
            <a:r>
              <a:rPr lang="tr-TR" sz="1500" dirty="0" smtClean="0">
                <a:latin typeface="Arial" panose="020B0604020202020204" pitchFamily="34" charset="0"/>
                <a:cs typeface="Arial" panose="020B0604020202020204" pitchFamily="34" charset="0"/>
              </a:rPr>
              <a:t>cezaları,</a:t>
            </a:r>
          </a:p>
          <a:p>
            <a:pPr marL="285750" indent="-285750">
              <a:buClr>
                <a:schemeClr val="accent2">
                  <a:lumMod val="75000"/>
                </a:schemeClr>
              </a:buClr>
              <a:buFont typeface="Wingdings" panose="05000000000000000000" pitchFamily="2" charset="2"/>
              <a:buChar char="§"/>
            </a:pPr>
            <a:r>
              <a:rPr lang="tr-TR" sz="1500" dirty="0" smtClean="0">
                <a:latin typeface="Arial" panose="020B0604020202020204" pitchFamily="34" charset="0"/>
                <a:cs typeface="Arial" panose="020B0604020202020204" pitchFamily="34" charset="0"/>
              </a:rPr>
              <a:t>Yükseköğrenim </a:t>
            </a:r>
            <a:r>
              <a:rPr lang="tr-TR" sz="1500" dirty="0">
                <a:latin typeface="Arial" panose="020B0604020202020204" pitchFamily="34" charset="0"/>
                <a:cs typeface="Arial" panose="020B0604020202020204" pitchFamily="34" charset="0"/>
              </a:rPr>
              <a:t>kredi </a:t>
            </a:r>
            <a:r>
              <a:rPr lang="tr-TR" sz="1500" dirty="0" smtClean="0">
                <a:latin typeface="Arial" panose="020B0604020202020204" pitchFamily="34" charset="0"/>
                <a:cs typeface="Arial" panose="020B0604020202020204" pitchFamily="34" charset="0"/>
              </a:rPr>
              <a:t>borcu,</a:t>
            </a:r>
          </a:p>
          <a:p>
            <a:pPr marL="285750" indent="-285750">
              <a:buClr>
                <a:schemeClr val="accent2">
                  <a:lumMod val="75000"/>
                </a:schemeClr>
              </a:buClr>
              <a:buFont typeface="Wingdings" panose="05000000000000000000" pitchFamily="2" charset="2"/>
              <a:buChar char="§"/>
            </a:pPr>
            <a:r>
              <a:rPr lang="tr-TR" sz="1500" dirty="0" smtClean="0">
                <a:latin typeface="Arial" panose="020B0604020202020204" pitchFamily="34" charset="0"/>
                <a:cs typeface="Arial" panose="020B0604020202020204" pitchFamily="34" charset="0"/>
              </a:rPr>
              <a:t>Yükseköğrenim </a:t>
            </a:r>
            <a:r>
              <a:rPr lang="tr-TR" sz="1500" dirty="0">
                <a:latin typeface="Arial" panose="020B0604020202020204" pitchFamily="34" charset="0"/>
                <a:cs typeface="Arial" panose="020B0604020202020204" pitchFamily="34" charset="0"/>
              </a:rPr>
              <a:t>harç </a:t>
            </a:r>
            <a:r>
              <a:rPr lang="tr-TR" sz="1500" dirty="0" smtClean="0">
                <a:latin typeface="Arial" panose="020B0604020202020204" pitchFamily="34" charset="0"/>
                <a:cs typeface="Arial" panose="020B0604020202020204" pitchFamily="34" charset="0"/>
              </a:rPr>
              <a:t>kredisi,</a:t>
            </a:r>
          </a:p>
          <a:p>
            <a:pPr marL="285750" indent="-285750">
              <a:buClr>
                <a:schemeClr val="accent2">
                  <a:lumMod val="75000"/>
                </a:schemeClr>
              </a:buClr>
              <a:buFont typeface="Wingdings" panose="05000000000000000000" pitchFamily="2" charset="2"/>
              <a:buChar char="§"/>
            </a:pPr>
            <a:r>
              <a:rPr lang="tr-TR" sz="1500" dirty="0" smtClean="0">
                <a:latin typeface="Arial" panose="020B0604020202020204" pitchFamily="34" charset="0"/>
                <a:cs typeface="Arial" panose="020B0604020202020204" pitchFamily="34" charset="0"/>
              </a:rPr>
              <a:t>Karayolu </a:t>
            </a:r>
            <a:r>
              <a:rPr lang="tr-TR" sz="1500" dirty="0">
                <a:latin typeface="Arial" panose="020B0604020202020204" pitchFamily="34" charset="0"/>
                <a:cs typeface="Arial" panose="020B0604020202020204" pitchFamily="34" charset="0"/>
              </a:rPr>
              <a:t>taşıma kanununa göre verilen idari para cezaları, geçiş </a:t>
            </a:r>
            <a:r>
              <a:rPr lang="tr-TR" sz="1500" dirty="0" smtClean="0">
                <a:latin typeface="Arial" panose="020B0604020202020204" pitchFamily="34" charset="0"/>
                <a:cs typeface="Arial" panose="020B0604020202020204" pitchFamily="34" charset="0"/>
              </a:rPr>
              <a:t>ücretleri,</a:t>
            </a:r>
          </a:p>
          <a:p>
            <a:pPr marL="285750" indent="-285750">
              <a:buClr>
                <a:schemeClr val="accent2">
                  <a:lumMod val="75000"/>
                </a:schemeClr>
              </a:buClr>
              <a:buFont typeface="Wingdings" panose="05000000000000000000" pitchFamily="2" charset="2"/>
              <a:buChar char="§"/>
            </a:pPr>
            <a:r>
              <a:rPr lang="tr-TR" sz="1500" dirty="0" smtClean="0">
                <a:latin typeface="Arial" panose="020B0604020202020204" pitchFamily="34" charset="0"/>
                <a:cs typeface="Arial" panose="020B0604020202020204" pitchFamily="34" charset="0"/>
              </a:rPr>
              <a:t>Ecrimisil </a:t>
            </a:r>
            <a:r>
              <a:rPr lang="tr-TR" sz="1500" dirty="0">
                <a:latin typeface="Arial" panose="020B0604020202020204" pitchFamily="34" charset="0"/>
                <a:cs typeface="Arial" panose="020B0604020202020204" pitchFamily="34" charset="0"/>
              </a:rPr>
              <a:t>ve haklar.</a:t>
            </a:r>
          </a:p>
        </p:txBody>
      </p:sp>
      <p:sp>
        <p:nvSpPr>
          <p:cNvPr id="27" name="Rectangle 18">
            <a:extLst>
              <a:ext uri="{FF2B5EF4-FFF2-40B4-BE49-F238E27FC236}">
                <a16:creationId xmlns:a16="http://schemas.microsoft.com/office/drawing/2014/main" id="{FCBD6FA9-07F9-4D1E-8F2A-B5AA8C77D81F}"/>
              </a:ext>
            </a:extLst>
          </p:cNvPr>
          <p:cNvSpPr/>
          <p:nvPr/>
        </p:nvSpPr>
        <p:spPr>
          <a:xfrm>
            <a:off x="7529855" y="1375635"/>
            <a:ext cx="3323824" cy="4893893"/>
          </a:xfrm>
          <a:prstGeom prst="rect">
            <a:avLst/>
          </a:prstGeom>
          <a:gradFill flip="none" rotWithShape="1">
            <a:gsLst>
              <a:gs pos="100000">
                <a:schemeClr val="bg1"/>
              </a:gs>
              <a:gs pos="0">
                <a:schemeClr val="bg1">
                  <a:lumMod val="95000"/>
                </a:schemeClr>
              </a:gs>
            </a:gsLst>
            <a:lin ang="5400000" scaled="1"/>
            <a:tileRect/>
          </a:gra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 name="Freeform: Shape 19">
            <a:extLst>
              <a:ext uri="{FF2B5EF4-FFF2-40B4-BE49-F238E27FC236}">
                <a16:creationId xmlns:a16="http://schemas.microsoft.com/office/drawing/2014/main" id="{41D7193C-94B5-4C66-A4CF-3DB8A9019A8E}"/>
              </a:ext>
            </a:extLst>
          </p:cNvPr>
          <p:cNvSpPr/>
          <p:nvPr/>
        </p:nvSpPr>
        <p:spPr>
          <a:xfrm flipV="1">
            <a:off x="7529854" y="1144040"/>
            <a:ext cx="3323825" cy="1020083"/>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29" name="TextBox 21">
            <a:extLst>
              <a:ext uri="{FF2B5EF4-FFF2-40B4-BE49-F238E27FC236}">
                <a16:creationId xmlns:a16="http://schemas.microsoft.com/office/drawing/2014/main" id="{3FFEC7E5-9AAA-420D-9D59-9AD5230E6B3C}"/>
              </a:ext>
            </a:extLst>
          </p:cNvPr>
          <p:cNvSpPr txBox="1"/>
          <p:nvPr/>
        </p:nvSpPr>
        <p:spPr>
          <a:xfrm>
            <a:off x="7757304" y="1208793"/>
            <a:ext cx="2774267" cy="584775"/>
          </a:xfrm>
          <a:prstGeom prst="rect">
            <a:avLst/>
          </a:prstGeom>
          <a:noFill/>
        </p:spPr>
        <p:txBody>
          <a:bodyPr wrap="square" rtlCol="0">
            <a:spAutoFit/>
          </a:bodyPr>
          <a:lstStyle/>
          <a:p>
            <a:pPr lvl="0" algn="ctr">
              <a:defRPr/>
            </a:pPr>
            <a:r>
              <a:rPr lang="tr-TR" sz="1600" b="1" dirty="0">
                <a:solidFill>
                  <a:schemeClr val="bg2">
                    <a:lumMod val="50000"/>
                  </a:schemeClr>
                </a:solidFill>
                <a:latin typeface="Arial" panose="020B0604020202020204" pitchFamily="34" charset="0"/>
                <a:cs typeface="Arial" panose="020B0604020202020204" pitchFamily="34" charset="0"/>
              </a:rPr>
              <a:t>Tecil </a:t>
            </a:r>
            <a:r>
              <a:rPr lang="tr-TR" sz="1600" b="1" dirty="0" smtClean="0">
                <a:solidFill>
                  <a:schemeClr val="bg2">
                    <a:lumMod val="50000"/>
                  </a:schemeClr>
                </a:solidFill>
                <a:latin typeface="Arial" panose="020B0604020202020204" pitchFamily="34" charset="0"/>
                <a:cs typeface="Arial" panose="020B0604020202020204" pitchFamily="34" charset="0"/>
              </a:rPr>
              <a:t>Kapsamına Girmeyen </a:t>
            </a:r>
            <a:r>
              <a:rPr lang="tr-TR" sz="1600" b="1" dirty="0">
                <a:solidFill>
                  <a:schemeClr val="bg2">
                    <a:lumMod val="50000"/>
                  </a:schemeClr>
                </a:solidFill>
                <a:latin typeface="Arial" panose="020B0604020202020204" pitchFamily="34" charset="0"/>
                <a:cs typeface="Arial" panose="020B0604020202020204" pitchFamily="34" charset="0"/>
              </a:rPr>
              <a:t>Borçlar</a:t>
            </a:r>
          </a:p>
        </p:txBody>
      </p:sp>
      <p:sp>
        <p:nvSpPr>
          <p:cNvPr id="30" name="Dikdörtgen 29"/>
          <p:cNvSpPr/>
          <p:nvPr/>
        </p:nvSpPr>
        <p:spPr>
          <a:xfrm>
            <a:off x="7476205" y="2081420"/>
            <a:ext cx="3448494" cy="4016484"/>
          </a:xfrm>
          <a:prstGeom prst="rect">
            <a:avLst/>
          </a:prstGeom>
          <a:noFill/>
        </p:spPr>
        <p:txBody>
          <a:bodyPr wrap="square">
            <a:spAutoFit/>
          </a:bodyPr>
          <a:lstStyle/>
          <a:p>
            <a:pPr marL="285750" indent="-285750">
              <a:buClr>
                <a:schemeClr val="accent2">
                  <a:lumMod val="75000"/>
                </a:schemeClr>
              </a:buClr>
              <a:buFont typeface="Wingdings" panose="05000000000000000000" pitchFamily="2" charset="2"/>
              <a:buChar char="§"/>
            </a:pPr>
            <a:r>
              <a:rPr lang="tr-TR" sz="1500" dirty="0" smtClean="0">
                <a:latin typeface="Arial" panose="020B0604020202020204" pitchFamily="34" charset="0"/>
                <a:cs typeface="Arial" panose="020B0604020202020204" pitchFamily="34" charset="0"/>
              </a:rPr>
              <a:t>Geçici </a:t>
            </a:r>
            <a:r>
              <a:rPr lang="tr-TR" sz="1500" dirty="0">
                <a:latin typeface="Arial" panose="020B0604020202020204" pitchFamily="34" charset="0"/>
                <a:cs typeface="Arial" panose="020B0604020202020204" pitchFamily="34" charset="0"/>
              </a:rPr>
              <a:t>vergi, </a:t>
            </a:r>
            <a:endParaRPr lang="tr-TR" sz="1500" dirty="0" smtClean="0">
              <a:latin typeface="Arial" panose="020B0604020202020204" pitchFamily="34" charset="0"/>
              <a:cs typeface="Arial" panose="020B0604020202020204" pitchFamily="34" charset="0"/>
            </a:endParaRPr>
          </a:p>
          <a:p>
            <a:pPr marL="285750" indent="-285750">
              <a:buClr>
                <a:schemeClr val="accent2">
                  <a:lumMod val="75000"/>
                </a:schemeClr>
              </a:buClr>
              <a:buFont typeface="Wingdings" panose="05000000000000000000" pitchFamily="2" charset="2"/>
              <a:buChar char="§"/>
            </a:pPr>
            <a:r>
              <a:rPr lang="tr-TR" sz="1500" dirty="0" smtClean="0">
                <a:latin typeface="Arial" panose="020B0604020202020204" pitchFamily="34" charset="0"/>
                <a:cs typeface="Arial" panose="020B0604020202020204" pitchFamily="34" charset="0"/>
              </a:rPr>
              <a:t>Özel </a:t>
            </a:r>
            <a:r>
              <a:rPr lang="tr-TR" sz="1500" dirty="0">
                <a:latin typeface="Arial" panose="020B0604020202020204" pitchFamily="34" charset="0"/>
                <a:cs typeface="Arial" panose="020B0604020202020204" pitchFamily="34" charset="0"/>
              </a:rPr>
              <a:t>tüketim vergisi, </a:t>
            </a:r>
            <a:endParaRPr lang="tr-TR" sz="1500" dirty="0" smtClean="0">
              <a:latin typeface="Arial" panose="020B0604020202020204" pitchFamily="34" charset="0"/>
              <a:cs typeface="Arial" panose="020B0604020202020204" pitchFamily="34" charset="0"/>
            </a:endParaRPr>
          </a:p>
          <a:p>
            <a:pPr marL="285750" indent="-285750">
              <a:buClr>
                <a:schemeClr val="accent2">
                  <a:lumMod val="75000"/>
                </a:schemeClr>
              </a:buClr>
              <a:buFont typeface="Wingdings" panose="05000000000000000000" pitchFamily="2" charset="2"/>
              <a:buChar char="§"/>
            </a:pPr>
            <a:r>
              <a:rPr lang="tr-TR" sz="1500" dirty="0" smtClean="0">
                <a:latin typeface="Arial" panose="020B0604020202020204" pitchFamily="34" charset="0"/>
                <a:cs typeface="Arial" panose="020B0604020202020204" pitchFamily="34" charset="0"/>
              </a:rPr>
              <a:t>Banka </a:t>
            </a:r>
            <a:r>
              <a:rPr lang="tr-TR" sz="1500" dirty="0">
                <a:latin typeface="Arial" panose="020B0604020202020204" pitchFamily="34" charset="0"/>
                <a:cs typeface="Arial" panose="020B0604020202020204" pitchFamily="34" charset="0"/>
              </a:rPr>
              <a:t>ve sigorta muameleleri vergisi, </a:t>
            </a:r>
            <a:endParaRPr lang="tr-TR" sz="1500" dirty="0" smtClean="0">
              <a:latin typeface="Arial" panose="020B0604020202020204" pitchFamily="34" charset="0"/>
              <a:cs typeface="Arial" panose="020B0604020202020204" pitchFamily="34" charset="0"/>
            </a:endParaRPr>
          </a:p>
          <a:p>
            <a:pPr marL="285750" indent="-285750">
              <a:buClr>
                <a:schemeClr val="accent2">
                  <a:lumMod val="75000"/>
                </a:schemeClr>
              </a:buClr>
              <a:buFont typeface="Wingdings" panose="05000000000000000000" pitchFamily="2" charset="2"/>
              <a:buChar char="§"/>
            </a:pPr>
            <a:r>
              <a:rPr lang="tr-TR" sz="1500" dirty="0" smtClean="0">
                <a:latin typeface="Arial" panose="020B0604020202020204" pitchFamily="34" charset="0"/>
                <a:cs typeface="Arial" panose="020B0604020202020204" pitchFamily="34" charset="0"/>
              </a:rPr>
              <a:t>Özel </a:t>
            </a:r>
            <a:r>
              <a:rPr lang="tr-TR" sz="1500" dirty="0">
                <a:latin typeface="Arial" panose="020B0604020202020204" pitchFamily="34" charset="0"/>
                <a:cs typeface="Arial" panose="020B0604020202020204" pitchFamily="34" charset="0"/>
              </a:rPr>
              <a:t>iletişim vergisi</a:t>
            </a:r>
            <a:r>
              <a:rPr lang="tr-TR" sz="1500" dirty="0" smtClean="0">
                <a:latin typeface="Arial" panose="020B0604020202020204" pitchFamily="34" charset="0"/>
                <a:cs typeface="Arial" panose="020B0604020202020204" pitchFamily="34" charset="0"/>
              </a:rPr>
              <a:t>,</a:t>
            </a:r>
          </a:p>
          <a:p>
            <a:pPr marL="285750" indent="-285750">
              <a:buClr>
                <a:schemeClr val="accent2">
                  <a:lumMod val="75000"/>
                </a:schemeClr>
              </a:buClr>
              <a:buFont typeface="Wingdings" panose="05000000000000000000" pitchFamily="2" charset="2"/>
              <a:buChar char="§"/>
            </a:pPr>
            <a:r>
              <a:rPr lang="tr-TR" sz="1500" dirty="0">
                <a:latin typeface="Arial" panose="020B0604020202020204" pitchFamily="34" charset="0"/>
                <a:cs typeface="Arial" panose="020B0604020202020204" pitchFamily="34" charset="0"/>
              </a:rPr>
              <a:t>Harçlar (</a:t>
            </a:r>
            <a:r>
              <a:rPr lang="tr-TR" sz="1500" dirty="0" err="1">
                <a:latin typeface="Arial" panose="020B0604020202020204" pitchFamily="34" charset="0"/>
                <a:cs typeface="Arial" panose="020B0604020202020204" pitchFamily="34" charset="0"/>
              </a:rPr>
              <a:t>ikmalen</a:t>
            </a:r>
            <a:r>
              <a:rPr lang="tr-TR" sz="1500" dirty="0">
                <a:latin typeface="Arial" panose="020B0604020202020204" pitchFamily="34" charset="0"/>
                <a:cs typeface="Arial" panose="020B0604020202020204" pitchFamily="34" charset="0"/>
              </a:rPr>
              <a:t> tarhiyata dayanan tapu harçları hariç), fonlar, paylar (turizm payı, eğitime katkı payı ve buna ait gecikme zammı dâhil) ve ek vergiler</a:t>
            </a:r>
            <a:r>
              <a:rPr lang="tr-TR" sz="1500" dirty="0" smtClean="0">
                <a:latin typeface="Arial" panose="020B0604020202020204" pitchFamily="34" charset="0"/>
                <a:cs typeface="Arial" panose="020B0604020202020204" pitchFamily="34" charset="0"/>
              </a:rPr>
              <a:t>,</a:t>
            </a:r>
          </a:p>
          <a:p>
            <a:pPr marL="285750" indent="-285750">
              <a:buClr>
                <a:schemeClr val="accent2">
                  <a:lumMod val="75000"/>
                </a:schemeClr>
              </a:buClr>
              <a:buFont typeface="Wingdings" panose="05000000000000000000" pitchFamily="2" charset="2"/>
              <a:buChar char="§"/>
            </a:pPr>
            <a:r>
              <a:rPr lang="tr-TR" sz="1500" dirty="0">
                <a:latin typeface="Arial" panose="020B0604020202020204" pitchFamily="34" charset="0"/>
                <a:cs typeface="Arial" panose="020B0604020202020204" pitchFamily="34" charset="0"/>
              </a:rPr>
              <a:t>4734 sayılı Kamu İhale Kanunu kapsamındaki ihaleler ile bu Kanuna tabi olmayan kamu kurum ve kuruluşlarının yaptığı ihalelere ilişkin kararlardan ve bu kapsamda imzalanan sözleşmelerden kaynaklı damga vergileri.</a:t>
            </a:r>
          </a:p>
        </p:txBody>
      </p:sp>
      <p:pic>
        <p:nvPicPr>
          <p:cNvPr id="2" name="Resim 1"/>
          <p:cNvPicPr>
            <a:picLocks noChangeAspect="1"/>
          </p:cNvPicPr>
          <p:nvPr/>
        </p:nvPicPr>
        <p:blipFill>
          <a:blip r:embed="rId7"/>
          <a:stretch>
            <a:fillRect/>
          </a:stretch>
        </p:blipFill>
        <p:spPr>
          <a:xfrm>
            <a:off x="10990939" y="1131658"/>
            <a:ext cx="1094926" cy="1556699"/>
          </a:xfrm>
          <a:prstGeom prst="rect">
            <a:avLst/>
          </a:prstGeom>
        </p:spPr>
      </p:pic>
      <p:pic>
        <p:nvPicPr>
          <p:cNvPr id="31" name="Resim 30"/>
          <p:cNvPicPr>
            <a:picLocks noChangeAspect="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30889" t="31036" r="31865" b="24533"/>
          <a:stretch/>
        </p:blipFill>
        <p:spPr>
          <a:xfrm>
            <a:off x="11161037" y="3183834"/>
            <a:ext cx="878889" cy="878891"/>
          </a:xfrm>
          <a:prstGeom prst="rect">
            <a:avLst/>
          </a:prstGeom>
        </p:spPr>
      </p:pic>
      <p:sp>
        <p:nvSpPr>
          <p:cNvPr id="33" name="Metin kutusu 32"/>
          <p:cNvSpPr txBox="1"/>
          <p:nvPr/>
        </p:nvSpPr>
        <p:spPr>
          <a:xfrm>
            <a:off x="10990939" y="2867142"/>
            <a:ext cx="993798" cy="369332"/>
          </a:xfrm>
          <a:prstGeom prst="rect">
            <a:avLst/>
          </a:prstGeom>
          <a:noFill/>
        </p:spPr>
        <p:txBody>
          <a:bodyPr wrap="square" rtlCol="0">
            <a:spAutoFit/>
          </a:bodyPr>
          <a:lstStyle/>
          <a:p>
            <a:r>
              <a:rPr lang="tr-TR" dirty="0" smtClean="0">
                <a:latin typeface="Arial" panose="020B0604020202020204" pitchFamily="34" charset="0"/>
                <a:cs typeface="Arial" panose="020B0604020202020204" pitchFamily="34" charset="0"/>
                <a:hlinkClick r:id="rId9"/>
              </a:rPr>
              <a:t>Rehber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019112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5" name="Grup 14"/>
          <p:cNvGrpSpPr/>
          <p:nvPr/>
        </p:nvGrpSpPr>
        <p:grpSpPr>
          <a:xfrm>
            <a:off x="183432" y="786060"/>
            <a:ext cx="8381620" cy="5552395"/>
            <a:chOff x="388334" y="575161"/>
            <a:chExt cx="4318782" cy="6375218"/>
          </a:xfrm>
        </p:grpSpPr>
        <p:sp>
          <p:nvSpPr>
            <p:cNvPr id="16" name="Rectangle: Rounded Corners 3">
              <a:extLst>
                <a:ext uri="{FF2B5EF4-FFF2-40B4-BE49-F238E27FC236}">
                  <a16:creationId xmlns:a16="http://schemas.microsoft.com/office/drawing/2014/main" id="{EF6BA78A-4F6A-46B1-A466-79E503883DA0}"/>
                </a:ext>
              </a:extLst>
            </p:cNvPr>
            <p:cNvSpPr/>
            <p:nvPr/>
          </p:nvSpPr>
          <p:spPr>
            <a:xfrm>
              <a:off x="388334" y="869620"/>
              <a:ext cx="4318782" cy="6080759"/>
            </a:xfrm>
            <a:prstGeom prst="roundRect">
              <a:avLst>
                <a:gd name="adj" fmla="val 4904"/>
              </a:avLst>
            </a:prstGeom>
            <a:gradFill flip="none" rotWithShape="1">
              <a:gsLst>
                <a:gs pos="0">
                  <a:srgbClr val="1C3F60"/>
                </a:gs>
                <a:gs pos="50000">
                  <a:srgbClr val="107385"/>
                </a:gs>
                <a:gs pos="100000">
                  <a:srgbClr val="8193DF"/>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Rectangle 8">
              <a:extLst>
                <a:ext uri="{FF2B5EF4-FFF2-40B4-BE49-F238E27FC236}">
                  <a16:creationId xmlns:a16="http://schemas.microsoft.com/office/drawing/2014/main" id="{A7FF30AE-80ED-4B8C-9887-DAE7482AD45D}"/>
                </a:ext>
              </a:extLst>
            </p:cNvPr>
            <p:cNvSpPr/>
            <p:nvPr/>
          </p:nvSpPr>
          <p:spPr>
            <a:xfrm>
              <a:off x="1135931" y="684199"/>
              <a:ext cx="2786743" cy="792533"/>
            </a:xfrm>
            <a:prstGeom prst="rect">
              <a:avLst/>
            </a:prstGeom>
            <a:gradFill flip="none" rotWithShape="1">
              <a:gsLst>
                <a:gs pos="7000">
                  <a:srgbClr val="C2C2C2"/>
                </a:gs>
                <a:gs pos="51000">
                  <a:schemeClr val="bg1">
                    <a:lumMod val="0"/>
                    <a:lumOff val="100000"/>
                  </a:schemeClr>
                </a:gs>
                <a:gs pos="100000">
                  <a:srgbClr val="C2C2C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7FD32477-BE2E-4930-9E87-5C679E043AED}"/>
                </a:ext>
              </a:extLst>
            </p:cNvPr>
            <p:cNvSpPr/>
            <p:nvPr/>
          </p:nvSpPr>
          <p:spPr>
            <a:xfrm>
              <a:off x="1244789" y="755320"/>
              <a:ext cx="228600" cy="228600"/>
            </a:xfrm>
            <a:prstGeom prst="ellipse">
              <a:avLst/>
            </a:prstGeom>
            <a:gradFill flip="none" rotWithShape="1">
              <a:gsLst>
                <a:gs pos="7000">
                  <a:schemeClr val="bg1">
                    <a:lumMod val="75000"/>
                  </a:schemeClr>
                </a:gs>
                <a:gs pos="43000">
                  <a:schemeClr val="bg1">
                    <a:lumMod val="85000"/>
                  </a:schemeClr>
                </a:gs>
                <a:gs pos="100000">
                  <a:schemeClr val="bg1">
                    <a:lumMod val="50000"/>
                  </a:scheme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19" name="Rectangle 24">
              <a:extLst>
                <a:ext uri="{FF2B5EF4-FFF2-40B4-BE49-F238E27FC236}">
                  <a16:creationId xmlns:a16="http://schemas.microsoft.com/office/drawing/2014/main" id="{540A5303-B350-4CE6-A800-E6B2946C66EA}"/>
                </a:ext>
              </a:extLst>
            </p:cNvPr>
            <p:cNvSpPr/>
            <p:nvPr/>
          </p:nvSpPr>
          <p:spPr>
            <a:xfrm>
              <a:off x="569874" y="1270213"/>
              <a:ext cx="3933372" cy="5279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FE0B32FA-979F-4C0F-8B20-6277AB44528C}"/>
                </a:ext>
              </a:extLst>
            </p:cNvPr>
            <p:cNvSpPr/>
            <p:nvPr/>
          </p:nvSpPr>
          <p:spPr>
            <a:xfrm>
              <a:off x="3610618" y="780357"/>
              <a:ext cx="228600" cy="228600"/>
            </a:xfrm>
            <a:prstGeom prst="ellipse">
              <a:avLst/>
            </a:prstGeom>
            <a:gradFill flip="none" rotWithShape="1">
              <a:gsLst>
                <a:gs pos="7000">
                  <a:schemeClr val="bg1">
                    <a:lumMod val="75000"/>
                  </a:schemeClr>
                </a:gs>
                <a:gs pos="43000">
                  <a:schemeClr val="bg1">
                    <a:lumMod val="85000"/>
                  </a:schemeClr>
                </a:gs>
                <a:gs pos="100000">
                  <a:schemeClr val="bg1">
                    <a:lumMod val="50000"/>
                  </a:scheme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21" name="Freeform: Shape 14">
              <a:extLst>
                <a:ext uri="{FF2B5EF4-FFF2-40B4-BE49-F238E27FC236}">
                  <a16:creationId xmlns:a16="http://schemas.microsoft.com/office/drawing/2014/main" id="{47F257EF-6FA6-4FFC-B70A-8558A513CD65}"/>
                </a:ext>
              </a:extLst>
            </p:cNvPr>
            <p:cNvSpPr/>
            <p:nvPr/>
          </p:nvSpPr>
          <p:spPr>
            <a:xfrm>
              <a:off x="787589" y="684200"/>
              <a:ext cx="3468914" cy="1129022"/>
            </a:xfrm>
            <a:custGeom>
              <a:avLst/>
              <a:gdLst>
                <a:gd name="connsiteX0" fmla="*/ 350858 w 3788229"/>
                <a:gd name="connsiteY0" fmla="*/ 59690 h 961209"/>
                <a:gd name="connsiteX1" fmla="*/ 108857 w 3788229"/>
                <a:gd name="connsiteY1" fmla="*/ 301691 h 961209"/>
                <a:gd name="connsiteX2" fmla="*/ 108857 w 3788229"/>
                <a:gd name="connsiteY2" fmla="*/ 659518 h 961209"/>
                <a:gd name="connsiteX3" fmla="*/ 350858 w 3788229"/>
                <a:gd name="connsiteY3" fmla="*/ 901519 h 961209"/>
                <a:gd name="connsiteX4" fmla="*/ 3437371 w 3788229"/>
                <a:gd name="connsiteY4" fmla="*/ 901519 h 961209"/>
                <a:gd name="connsiteX5" fmla="*/ 3679372 w 3788229"/>
                <a:gd name="connsiteY5" fmla="*/ 659518 h 961209"/>
                <a:gd name="connsiteX6" fmla="*/ 3679372 w 3788229"/>
                <a:gd name="connsiteY6" fmla="*/ 301691 h 961209"/>
                <a:gd name="connsiteX7" fmla="*/ 3437371 w 3788229"/>
                <a:gd name="connsiteY7" fmla="*/ 59690 h 961209"/>
                <a:gd name="connsiteX8" fmla="*/ 276319 w 3788229"/>
                <a:gd name="connsiteY8" fmla="*/ 0 h 961209"/>
                <a:gd name="connsiteX9" fmla="*/ 3511910 w 3788229"/>
                <a:gd name="connsiteY9" fmla="*/ 0 h 961209"/>
                <a:gd name="connsiteX10" fmla="*/ 3788229 w 3788229"/>
                <a:gd name="connsiteY10" fmla="*/ 276319 h 961209"/>
                <a:gd name="connsiteX11" fmla="*/ 3788229 w 3788229"/>
                <a:gd name="connsiteY11" fmla="*/ 684890 h 961209"/>
                <a:gd name="connsiteX12" fmla="*/ 3511910 w 3788229"/>
                <a:gd name="connsiteY12" fmla="*/ 961209 h 961209"/>
                <a:gd name="connsiteX13" fmla="*/ 276319 w 3788229"/>
                <a:gd name="connsiteY13" fmla="*/ 961209 h 961209"/>
                <a:gd name="connsiteX14" fmla="*/ 0 w 3788229"/>
                <a:gd name="connsiteY14" fmla="*/ 684890 h 961209"/>
                <a:gd name="connsiteX15" fmla="*/ 0 w 3788229"/>
                <a:gd name="connsiteY15" fmla="*/ 276319 h 961209"/>
                <a:gd name="connsiteX16" fmla="*/ 276319 w 3788229"/>
                <a:gd name="connsiteY16" fmla="*/ 0 h 96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88229" h="961209">
                  <a:moveTo>
                    <a:pt x="350858" y="59690"/>
                  </a:moveTo>
                  <a:cubicBezTo>
                    <a:pt x="217205" y="59690"/>
                    <a:pt x="108857" y="168038"/>
                    <a:pt x="108857" y="301691"/>
                  </a:cubicBezTo>
                  <a:lnTo>
                    <a:pt x="108857" y="659518"/>
                  </a:lnTo>
                  <a:cubicBezTo>
                    <a:pt x="108857" y="793171"/>
                    <a:pt x="217205" y="901519"/>
                    <a:pt x="350858" y="901519"/>
                  </a:cubicBezTo>
                  <a:lnTo>
                    <a:pt x="3437371" y="901519"/>
                  </a:lnTo>
                  <a:cubicBezTo>
                    <a:pt x="3571024" y="901519"/>
                    <a:pt x="3679372" y="793171"/>
                    <a:pt x="3679372" y="659518"/>
                  </a:cubicBezTo>
                  <a:lnTo>
                    <a:pt x="3679372" y="301691"/>
                  </a:lnTo>
                  <a:cubicBezTo>
                    <a:pt x="3679372" y="168038"/>
                    <a:pt x="3571024" y="59690"/>
                    <a:pt x="3437371" y="59690"/>
                  </a:cubicBezTo>
                  <a:close/>
                  <a:moveTo>
                    <a:pt x="276319" y="0"/>
                  </a:moveTo>
                  <a:lnTo>
                    <a:pt x="3511910" y="0"/>
                  </a:lnTo>
                  <a:cubicBezTo>
                    <a:pt x="3664517" y="0"/>
                    <a:pt x="3788229" y="123712"/>
                    <a:pt x="3788229" y="276319"/>
                  </a:cubicBezTo>
                  <a:lnTo>
                    <a:pt x="3788229" y="684890"/>
                  </a:lnTo>
                  <a:cubicBezTo>
                    <a:pt x="3788229" y="837497"/>
                    <a:pt x="3664517" y="961209"/>
                    <a:pt x="3511910" y="961209"/>
                  </a:cubicBezTo>
                  <a:lnTo>
                    <a:pt x="276319" y="961209"/>
                  </a:lnTo>
                  <a:cubicBezTo>
                    <a:pt x="123712" y="961209"/>
                    <a:pt x="0" y="837497"/>
                    <a:pt x="0" y="684890"/>
                  </a:cubicBezTo>
                  <a:lnTo>
                    <a:pt x="0" y="276319"/>
                  </a:lnTo>
                  <a:cubicBezTo>
                    <a:pt x="0" y="123712"/>
                    <a:pt x="123712" y="0"/>
                    <a:pt x="276319" y="0"/>
                  </a:cubicBezTo>
                  <a:close/>
                </a:path>
              </a:pathLst>
            </a:custGeom>
            <a:gradFill flip="none" rotWithShape="1">
              <a:gsLst>
                <a:gs pos="30000">
                  <a:schemeClr val="bg1"/>
                </a:gs>
                <a:gs pos="0">
                  <a:schemeClr val="tx1"/>
                </a:gs>
                <a:gs pos="100000">
                  <a:schemeClr val="bg2">
                    <a:lumMod val="75000"/>
                  </a:schemeClr>
                </a:gs>
                <a:gs pos="79000">
                  <a:schemeClr val="bg1"/>
                </a:gs>
              </a:gsLst>
              <a:lin ang="2700000" scaled="1"/>
              <a:tileRect/>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Freeform: Shape 20">
              <a:extLst>
                <a:ext uri="{FF2B5EF4-FFF2-40B4-BE49-F238E27FC236}">
                  <a16:creationId xmlns:a16="http://schemas.microsoft.com/office/drawing/2014/main" id="{CBB257C8-BDE5-41D7-98B3-B04AF48FCA41}"/>
                </a:ext>
              </a:extLst>
            </p:cNvPr>
            <p:cNvSpPr/>
            <p:nvPr/>
          </p:nvSpPr>
          <p:spPr>
            <a:xfrm>
              <a:off x="787589" y="1270214"/>
              <a:ext cx="341084" cy="616988"/>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4" name="Freeform: Shape 21">
              <a:extLst>
                <a:ext uri="{FF2B5EF4-FFF2-40B4-BE49-F238E27FC236}">
                  <a16:creationId xmlns:a16="http://schemas.microsoft.com/office/drawing/2014/main" id="{F562789A-595D-422B-BA8B-4A34C192F551}"/>
                </a:ext>
              </a:extLst>
            </p:cNvPr>
            <p:cNvSpPr/>
            <p:nvPr/>
          </p:nvSpPr>
          <p:spPr>
            <a:xfrm flipV="1">
              <a:off x="787940" y="682567"/>
              <a:ext cx="341084" cy="284843"/>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5" name="Freeform: Shape 22">
              <a:extLst>
                <a:ext uri="{FF2B5EF4-FFF2-40B4-BE49-F238E27FC236}">
                  <a16:creationId xmlns:a16="http://schemas.microsoft.com/office/drawing/2014/main" id="{AEC28B4B-95C6-4FB7-A731-3E7C4B4D1DBF}"/>
                </a:ext>
              </a:extLst>
            </p:cNvPr>
            <p:cNvSpPr/>
            <p:nvPr/>
          </p:nvSpPr>
          <p:spPr>
            <a:xfrm flipH="1">
              <a:off x="3915419" y="1270214"/>
              <a:ext cx="341084" cy="543009"/>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6" name="Freeform: Shape 23">
              <a:extLst>
                <a:ext uri="{FF2B5EF4-FFF2-40B4-BE49-F238E27FC236}">
                  <a16:creationId xmlns:a16="http://schemas.microsoft.com/office/drawing/2014/main" id="{60BD3587-A691-4F56-8B25-3692F32C3E9E}"/>
                </a:ext>
              </a:extLst>
            </p:cNvPr>
            <p:cNvSpPr/>
            <p:nvPr/>
          </p:nvSpPr>
          <p:spPr>
            <a:xfrm flipH="1" flipV="1">
              <a:off x="3915419" y="685620"/>
              <a:ext cx="341084" cy="284843"/>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Rectangle 15">
              <a:extLst>
                <a:ext uri="{FF2B5EF4-FFF2-40B4-BE49-F238E27FC236}">
                  <a16:creationId xmlns:a16="http://schemas.microsoft.com/office/drawing/2014/main" id="{E2D5DAB5-C2FA-4C43-96CB-5DDD5B78E9C7}"/>
                </a:ext>
              </a:extLst>
            </p:cNvPr>
            <p:cNvSpPr/>
            <p:nvPr/>
          </p:nvSpPr>
          <p:spPr>
            <a:xfrm>
              <a:off x="1135930" y="575161"/>
              <a:ext cx="2786743" cy="195943"/>
            </a:xfrm>
            <a:prstGeom prst="rect">
              <a:avLst/>
            </a:prstGeom>
            <a:gradFill flip="none" rotWithShape="1">
              <a:gsLst>
                <a:gs pos="7000">
                  <a:schemeClr val="tx1">
                    <a:lumMod val="65000"/>
                    <a:lumOff val="35000"/>
                  </a:schemeClr>
                </a:gs>
                <a:gs pos="51000">
                  <a:schemeClr val="bg1">
                    <a:lumMod val="0"/>
                    <a:lumOff val="100000"/>
                  </a:schemeClr>
                </a:gs>
                <a:gs pos="100000">
                  <a:schemeClr val="tx1">
                    <a:lumMod val="50000"/>
                    <a:lumOff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1090863" y="241427"/>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2800" b="1" dirty="0">
                <a:solidFill>
                  <a:srgbClr val="16647A"/>
                </a:solidFill>
                <a:latin typeface="Arial" panose="020B0604020202020204" pitchFamily="34" charset="0"/>
                <a:cs typeface="Arial" panose="020B0604020202020204" pitchFamily="34" charset="0"/>
              </a:rPr>
              <a:t>Mükelleflerin </a:t>
            </a:r>
            <a:r>
              <a:rPr kumimoji="0" lang="tr-TR" sz="2800" b="1" i="0" u="none" strike="noStrike" kern="1200" cap="none" spc="0" normalizeH="0" baseline="0" noProof="0" dirty="0" smtClean="0">
                <a:ln>
                  <a:noFill/>
                </a:ln>
                <a:solidFill>
                  <a:srgbClr val="16647A"/>
                </a:solidFill>
                <a:effectLst/>
                <a:uLnTx/>
                <a:uFillTx/>
                <a:latin typeface="Arial" panose="020B0604020202020204" pitchFamily="34" charset="0"/>
                <a:cs typeface="Arial" panose="020B0604020202020204" pitchFamily="34" charset="0"/>
              </a:rPr>
              <a:t>Hakları</a:t>
            </a:r>
            <a:endParaRPr kumimoji="0" lang="tr-TR" sz="2800" b="1" i="0" u="none" strike="noStrike" kern="1200" cap="none" spc="0" normalizeH="0" baseline="0" noProof="0" dirty="0">
              <a:ln>
                <a:noFill/>
              </a:ln>
              <a:solidFill>
                <a:srgbClr val="16647A"/>
              </a:solidFill>
              <a:effectLst/>
              <a:uLnTx/>
              <a:uFillTx/>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a:xfrm>
            <a:off x="11600482" y="6493153"/>
            <a:ext cx="3905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49A80-6FDC-475E-9293-1C17F140D77C}" type="slidenum">
              <a:rPr kumimoji="0" lang="tr-TR" sz="1400" b="0"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tr-TR"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78" name="TextBox 20">
            <a:extLst>
              <a:ext uri="{FF2B5EF4-FFF2-40B4-BE49-F238E27FC236}">
                <a16:creationId xmlns:a16="http://schemas.microsoft.com/office/drawing/2014/main" id="{5CCEA2C2-84AD-4A64-B53E-576282DE9A25}"/>
              </a:ext>
            </a:extLst>
          </p:cNvPr>
          <p:cNvSpPr txBox="1"/>
          <p:nvPr/>
        </p:nvSpPr>
        <p:spPr>
          <a:xfrm>
            <a:off x="2629187" y="969286"/>
            <a:ext cx="341471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Ödeme Emrine </a:t>
            </a:r>
            <a:r>
              <a:rPr kumimoji="0" lang="tr-TR" sz="20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İtiraz Hakkı</a:t>
            </a:r>
            <a:endParaRPr kumimoji="0" lang="tr-TR"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3" name="Text 4"/>
          <p:cNvSpPr/>
          <p:nvPr/>
        </p:nvSpPr>
        <p:spPr>
          <a:xfrm>
            <a:off x="666321" y="2083629"/>
            <a:ext cx="7316169" cy="1655090"/>
          </a:xfrm>
          <a:prstGeom prst="rect">
            <a:avLst/>
          </a:prstGeom>
          <a:noFill/>
          <a:ln/>
        </p:spPr>
        <p:txBody>
          <a:bodyPr wrap="square" lIns="0" tIns="0" rIns="0" bIns="0" rtlCol="0" anchor="t"/>
          <a:lstStyle/>
          <a:p>
            <a:pPr marL="0" marR="0" lvl="0" indent="0" algn="just" defTabSz="914400" rtl="0" eaLnBrk="1" fontAlgn="auto" latinLnBrk="0" hangingPunct="1">
              <a:lnSpc>
                <a:spcPts val="265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Ödeme </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emrini alan borçlu; böyle bir borcunun olmadığı, borcunu kısmen ödediği, borcun zamanaşımına uğradığı, iddiasıyla tebliğ tarihinden itibaren 15 gün içinde, borcun türüne göre; 213 sayılı Vergi Usul Kanunu kapsamındaki borçlar için vergi mahkemesinde, diğer borçlar için idare mahkemesinde dava açabilir.</a:t>
            </a:r>
          </a:p>
        </p:txBody>
      </p:sp>
      <p:sp>
        <p:nvSpPr>
          <p:cNvPr id="34" name="Metin kutusu 33"/>
          <p:cNvSpPr txBox="1"/>
          <p:nvPr/>
        </p:nvSpPr>
        <p:spPr>
          <a:xfrm>
            <a:off x="3413106" y="1481721"/>
            <a:ext cx="2215134" cy="646331"/>
          </a:xfrm>
          <a:prstGeom prst="rect">
            <a:avLst/>
          </a:prstGeom>
          <a:noFill/>
        </p:spPr>
        <p:txBody>
          <a:bodyPr wrap="square" rtlCol="0">
            <a:spAutoFit/>
          </a:bodyPr>
          <a:lstStyle/>
          <a:p>
            <a:pPr>
              <a:defRPr/>
            </a:pPr>
            <a:r>
              <a:rPr lang="tr-TR" b="1" dirty="0">
                <a:latin typeface="Arial" panose="020B0604020202020204" pitchFamily="34" charset="0"/>
                <a:cs typeface="Arial" panose="020B0604020202020204" pitchFamily="34" charset="0"/>
              </a:rPr>
              <a:t>6183/ Madde 58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Dikdörtgen 1"/>
          <p:cNvSpPr/>
          <p:nvPr/>
        </p:nvSpPr>
        <p:spPr>
          <a:xfrm>
            <a:off x="647554" y="3873963"/>
            <a:ext cx="7377985" cy="2169825"/>
          </a:xfrm>
          <a:prstGeom prst="rect">
            <a:avLst/>
          </a:prstGeom>
          <a:noFill/>
          <a:ln/>
        </p:spPr>
        <p:txBody>
          <a:bodyPr wrap="square" lIns="0" tIns="0" rIns="0" bIns="0" rtlCol="0" anchor="t"/>
          <a:lstStyle/>
          <a:p>
            <a:pPr algn="just">
              <a:lnSpc>
                <a:spcPts val="2650"/>
              </a:lnSpc>
            </a:pPr>
            <a:r>
              <a:rPr lang="tr-TR" dirty="0">
                <a:solidFill>
                  <a:prstClr val="black"/>
                </a:solidFill>
                <a:latin typeface="Arial" panose="020B0604020202020204" pitchFamily="34" charset="0"/>
                <a:cs typeface="Arial" panose="020B0604020202020204" pitchFamily="34" charset="0"/>
              </a:rPr>
              <a:t>Ödeme emri, 6183 sayılı Amme Alacaklarının Tahsil Usulü Hakkında Kanuna göre vadesinde ödenmeyen kamu alacakları için düzenlenir. Kamu alacağını vadesinde ödemeyenler adına vergi dairesince düzenlenen ödeme emri; borçlulara, 15 gün içinde borçlarını ödemeleri veya bu borçlarla ilgili 15 gün içinde mal bildiriminde bulunmaları konusunda yapılan bir bildirimdir. </a:t>
            </a:r>
          </a:p>
        </p:txBody>
      </p:sp>
      <p:pic>
        <p:nvPicPr>
          <p:cNvPr id="3" name="Resim 2"/>
          <p:cNvPicPr>
            <a:picLocks noChangeAspect="1"/>
          </p:cNvPicPr>
          <p:nvPr/>
        </p:nvPicPr>
        <p:blipFill>
          <a:blip r:embed="rId7">
            <a:duotone>
              <a:schemeClr val="accent1">
                <a:shade val="45000"/>
                <a:satMod val="135000"/>
              </a:schemeClr>
              <a:prstClr val="white"/>
            </a:duotone>
          </a:blip>
          <a:stretch>
            <a:fillRect/>
          </a:stretch>
        </p:blipFill>
        <p:spPr>
          <a:xfrm>
            <a:off x="8590553" y="942967"/>
            <a:ext cx="3534739" cy="4804385"/>
          </a:xfrm>
          <a:prstGeom prst="rect">
            <a:avLst/>
          </a:prstGeom>
          <a:effectLst>
            <a:outerShdw blurRad="63500" sx="102000" sy="102000" algn="ctr" rotWithShape="0">
              <a:prstClr val="black">
                <a:alpha val="40000"/>
              </a:prstClr>
            </a:outerShdw>
          </a:effectLst>
        </p:spPr>
      </p:pic>
      <p:pic>
        <p:nvPicPr>
          <p:cNvPr id="29" name="Resim 28"/>
          <p:cNvPicPr>
            <a:picLocks noChangeAspect="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30889" t="31036" r="31865" b="24533"/>
          <a:stretch/>
        </p:blipFill>
        <p:spPr>
          <a:xfrm>
            <a:off x="10411664" y="5938297"/>
            <a:ext cx="878889" cy="878891"/>
          </a:xfrm>
          <a:prstGeom prst="rect">
            <a:avLst/>
          </a:prstGeom>
        </p:spPr>
      </p:pic>
      <p:sp>
        <p:nvSpPr>
          <p:cNvPr id="30" name="Metin kutusu 29"/>
          <p:cNvSpPr txBox="1"/>
          <p:nvPr/>
        </p:nvSpPr>
        <p:spPr>
          <a:xfrm>
            <a:off x="9599035" y="5859122"/>
            <a:ext cx="1376039" cy="369332"/>
          </a:xfrm>
          <a:prstGeom prst="rect">
            <a:avLst/>
          </a:prstGeom>
          <a:noFill/>
        </p:spPr>
        <p:txBody>
          <a:bodyPr wrap="square" rtlCol="0">
            <a:spAutoFit/>
          </a:bodyPr>
          <a:lstStyle/>
          <a:p>
            <a:r>
              <a:rPr lang="tr-TR" dirty="0" smtClean="0">
                <a:latin typeface="Arial" panose="020B0604020202020204" pitchFamily="34" charset="0"/>
                <a:cs typeface="Arial" panose="020B0604020202020204" pitchFamily="34" charset="0"/>
                <a:hlinkClick r:id="rId9"/>
              </a:rPr>
              <a:t>Broşür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72767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7" name="Unvan 1"/>
          <p:cNvSpPr txBox="1">
            <a:spLocks/>
          </p:cNvSpPr>
          <p:nvPr/>
        </p:nvSpPr>
        <p:spPr>
          <a:xfrm>
            <a:off x="1090863" y="241427"/>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800" b="1" i="0" u="none" strike="noStrike" kern="1200" cap="none" spc="0" normalizeH="0" baseline="0" noProof="0" dirty="0">
                <a:ln>
                  <a:noFill/>
                </a:ln>
                <a:solidFill>
                  <a:srgbClr val="16647A"/>
                </a:solidFill>
                <a:effectLst/>
                <a:uLnTx/>
                <a:uFillTx/>
                <a:latin typeface="Arial" panose="020B0604020202020204" pitchFamily="34" charset="0"/>
                <a:cs typeface="Arial" panose="020B0604020202020204" pitchFamily="34" charset="0"/>
              </a:rPr>
              <a:t>Mükelleflerin </a:t>
            </a:r>
            <a:r>
              <a:rPr kumimoji="0" lang="tr-TR" sz="2800" b="1" i="0" u="none" strike="noStrike" kern="1200" cap="none" spc="0" normalizeH="0" baseline="0" noProof="0" dirty="0" smtClean="0">
                <a:ln>
                  <a:noFill/>
                </a:ln>
                <a:solidFill>
                  <a:srgbClr val="16647A"/>
                </a:solidFill>
                <a:effectLst/>
                <a:uLnTx/>
                <a:uFillTx/>
                <a:latin typeface="Arial" panose="020B0604020202020204" pitchFamily="34" charset="0"/>
                <a:cs typeface="Arial" panose="020B0604020202020204" pitchFamily="34" charset="0"/>
              </a:rPr>
              <a:t>Hakları</a:t>
            </a:r>
            <a:endParaRPr kumimoji="0" lang="tr-TR" sz="2800" b="1" i="0" u="none" strike="noStrike" kern="1200" cap="none" spc="0" normalizeH="0" baseline="0" noProof="0" dirty="0">
              <a:ln>
                <a:noFill/>
              </a:ln>
              <a:solidFill>
                <a:srgbClr val="16647A"/>
              </a:solidFill>
              <a:effectLst/>
              <a:uLnTx/>
              <a:uFillTx/>
              <a:latin typeface="Arial" panose="020B0604020202020204" pitchFamily="34" charset="0"/>
              <a:cs typeface="Arial" panose="020B0604020202020204" pitchFamily="34" charset="0"/>
            </a:endParaRP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87" name="Rectangle 5">
            <a:extLst>
              <a:ext uri="{FF2B5EF4-FFF2-40B4-BE49-F238E27FC236}">
                <a16:creationId xmlns:a16="http://schemas.microsoft.com/office/drawing/2014/main" id="{F3170FFD-1FDC-43EE-881B-5D21C1DE5196}"/>
              </a:ext>
            </a:extLst>
          </p:cNvPr>
          <p:cNvSpPr/>
          <p:nvPr/>
        </p:nvSpPr>
        <p:spPr>
          <a:xfrm>
            <a:off x="284234" y="1189754"/>
            <a:ext cx="4884667" cy="5474532"/>
          </a:xfrm>
          <a:prstGeom prst="rect">
            <a:avLst/>
          </a:prstGeom>
          <a:gradFill flip="none" rotWithShape="1">
            <a:gsLst>
              <a:gs pos="100000">
                <a:schemeClr val="bg1"/>
              </a:gs>
              <a:gs pos="0">
                <a:schemeClr val="bg1">
                  <a:lumMod val="95000"/>
                </a:schemeClr>
              </a:gs>
            </a:gsLst>
            <a:lin ang="5400000" scaled="1"/>
            <a:tileRect/>
          </a:gradFill>
          <a:ln w="38100">
            <a:solidFill>
              <a:srgbClr val="8D7F2A"/>
            </a:solid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8" name="Freeform: Shape 8">
            <a:extLst>
              <a:ext uri="{FF2B5EF4-FFF2-40B4-BE49-F238E27FC236}">
                <a16:creationId xmlns:a16="http://schemas.microsoft.com/office/drawing/2014/main" id="{48FA055A-2529-4FA9-9C7C-A452094C41A6}"/>
              </a:ext>
            </a:extLst>
          </p:cNvPr>
          <p:cNvSpPr/>
          <p:nvPr/>
        </p:nvSpPr>
        <p:spPr>
          <a:xfrm flipV="1">
            <a:off x="284235" y="1186196"/>
            <a:ext cx="4884666" cy="845803"/>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B050"/>
          </a:solidFill>
          <a:ln>
            <a:noFill/>
          </a:ln>
          <a:effectLst>
            <a:innerShdw blurRad="571500" dist="50800" dir="16200000">
              <a:srgbClr val="B1257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lt1"/>
                </a:solidFill>
                <a:latin typeface="Arial" panose="020B0604020202020204" pitchFamily="34" charset="0"/>
                <a:cs typeface="Arial" panose="020B0604020202020204" pitchFamily="34" charset="0"/>
              </a:rPr>
              <a:t>«</a:t>
            </a:r>
            <a:endParaRPr lang="en-US" dirty="0">
              <a:solidFill>
                <a:schemeClr val="lt1"/>
              </a:solidFill>
              <a:latin typeface="Arial" panose="020B0604020202020204" pitchFamily="34" charset="0"/>
              <a:cs typeface="Arial" panose="020B0604020202020204" pitchFamily="34" charset="0"/>
            </a:endParaRPr>
          </a:p>
        </p:txBody>
      </p:sp>
      <p:sp>
        <p:nvSpPr>
          <p:cNvPr id="84" name="TextBox 1">
            <a:extLst>
              <a:ext uri="{FF2B5EF4-FFF2-40B4-BE49-F238E27FC236}">
                <a16:creationId xmlns:a16="http://schemas.microsoft.com/office/drawing/2014/main" id="{1EF9D6C6-49C5-454F-A394-800A537A39B1}"/>
              </a:ext>
            </a:extLst>
          </p:cNvPr>
          <p:cNvSpPr txBox="1"/>
          <p:nvPr/>
        </p:nvSpPr>
        <p:spPr>
          <a:xfrm>
            <a:off x="229058" y="1253072"/>
            <a:ext cx="506044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9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Bazı Hallerde Haczin Kaldırılması Hakkı</a:t>
            </a:r>
          </a:p>
        </p:txBody>
      </p:sp>
      <p:sp>
        <p:nvSpPr>
          <p:cNvPr id="25" name="Text 8"/>
          <p:cNvSpPr/>
          <p:nvPr/>
        </p:nvSpPr>
        <p:spPr>
          <a:xfrm>
            <a:off x="410771" y="2599759"/>
            <a:ext cx="4631592" cy="4900216"/>
          </a:xfrm>
          <a:prstGeom prst="rect">
            <a:avLst/>
          </a:prstGeom>
          <a:noFill/>
          <a:ln/>
        </p:spPr>
        <p:txBody>
          <a:bodyPr wrap="square" lIns="0" tIns="0" rIns="0" bIns="0" rtlCol="0" anchor="t"/>
          <a:lstStyle/>
          <a:p>
            <a:pPr marL="0" marR="0" lvl="0" indent="0" algn="just" defTabSz="914400" rtl="0" eaLnBrk="1" fontAlgn="auto" latinLnBrk="0" hangingPunct="1">
              <a:lnSpc>
                <a:spcPts val="2750"/>
              </a:lnSpc>
              <a:spcBef>
                <a:spcPts val="0"/>
              </a:spcBef>
              <a:spcAft>
                <a:spcPts val="0"/>
              </a:spcAft>
              <a:buClrTx/>
              <a:buSzTx/>
              <a:buFontTx/>
              <a:buNone/>
              <a:tabLst/>
              <a:defRPr/>
            </a:pPr>
            <a:r>
              <a:rPr kumimoji="0" lang="tr-TR" sz="1750" b="0" i="0" u="none" strike="noStrike" kern="1200" cap="none" spc="0" normalizeH="0" baseline="0" noProof="0" dirty="0">
                <a:ln>
                  <a:noFill/>
                </a:ln>
                <a:solidFill>
                  <a:srgbClr val="3C3939"/>
                </a:solidFill>
                <a:effectLst/>
                <a:uLnTx/>
                <a:uFillTx/>
                <a:latin typeface="Arial" panose="020B0604020202020204" pitchFamily="34" charset="0"/>
                <a:ea typeface="Roboto" pitchFamily="34" charset="-122"/>
                <a:cs typeface="Arial" panose="020B0604020202020204" pitchFamily="34" charset="0"/>
              </a:rPr>
              <a:t>6183 sayılı Kanunun 74/A maddesi ile Hazine ve Maliye Bakanlığına bağlı tahsil dairelerince amme alacağına karşılık haczedilmiş olan mallar üzerindeki haczin, maddede sayılan şartların sağlanması halinde, kaldırılmasına imkân sağlanmaktadır</a:t>
            </a:r>
            <a:r>
              <a:rPr kumimoji="0" lang="tr-TR" sz="1750" b="0" i="0" u="none" strike="noStrike" kern="1200" cap="none" spc="0" normalizeH="0" baseline="0" noProof="0" dirty="0" smtClean="0">
                <a:ln>
                  <a:noFill/>
                </a:ln>
                <a:solidFill>
                  <a:srgbClr val="3C3939"/>
                </a:solidFill>
                <a:effectLst/>
                <a:uLnTx/>
                <a:uFillTx/>
                <a:latin typeface="Arial" panose="020B0604020202020204" pitchFamily="34" charset="0"/>
                <a:ea typeface="Roboto" pitchFamily="34" charset="-122"/>
                <a:cs typeface="Arial" panose="020B0604020202020204" pitchFamily="34" charset="0"/>
              </a:rPr>
              <a:t>.</a:t>
            </a:r>
            <a:endParaRPr kumimoji="0" lang="tr-TR" sz="1750" b="0" i="0" u="none" strike="noStrike" kern="1200" cap="none" spc="0" normalizeH="0" baseline="0" noProof="0" dirty="0">
              <a:ln>
                <a:noFill/>
              </a:ln>
              <a:solidFill>
                <a:srgbClr val="3C3939"/>
              </a:solidFill>
              <a:effectLst/>
              <a:uLnTx/>
              <a:uFillTx/>
              <a:latin typeface="Arial" panose="020B0604020202020204" pitchFamily="34" charset="0"/>
              <a:ea typeface="Roboto" pitchFamily="34" charset="-122"/>
              <a:cs typeface="Arial" panose="020B0604020202020204" pitchFamily="34" charset="0"/>
            </a:endParaRPr>
          </a:p>
          <a:p>
            <a:pPr marL="0" marR="0" lvl="0" indent="0" algn="just" defTabSz="914400" rtl="0" eaLnBrk="1" fontAlgn="auto" latinLnBrk="0" hangingPunct="1">
              <a:lnSpc>
                <a:spcPts val="2750"/>
              </a:lnSpc>
              <a:spcBef>
                <a:spcPts val="0"/>
              </a:spcBef>
              <a:spcAft>
                <a:spcPts val="0"/>
              </a:spcAft>
              <a:buClrTx/>
              <a:buSzTx/>
              <a:buFontTx/>
              <a:buNone/>
              <a:tabLst/>
              <a:defRPr/>
            </a:pPr>
            <a:r>
              <a:rPr lang="en-US" sz="1750" dirty="0">
                <a:solidFill>
                  <a:srgbClr val="3C3939"/>
                </a:solidFill>
                <a:latin typeface="Arial" panose="020B0604020202020204" pitchFamily="34" charset="0"/>
                <a:ea typeface="Roboto" pitchFamily="34" charset="-122"/>
                <a:cs typeface="Arial" panose="020B0604020202020204" pitchFamily="34" charset="0"/>
              </a:rPr>
              <a:t>Bu düzenleme, rızaen ödeme esasına dayalı </a:t>
            </a:r>
            <a:r>
              <a:rPr lang="en-US" sz="1750" dirty="0" err="1">
                <a:solidFill>
                  <a:srgbClr val="3C3939"/>
                </a:solidFill>
                <a:latin typeface="Arial" panose="020B0604020202020204" pitchFamily="34" charset="0"/>
                <a:ea typeface="Roboto" pitchFamily="34" charset="-122"/>
                <a:cs typeface="Arial" panose="020B0604020202020204" pitchFamily="34" charset="0"/>
              </a:rPr>
              <a:t>olarak</a:t>
            </a:r>
            <a:r>
              <a:rPr lang="en-US" sz="1750" dirty="0">
                <a:solidFill>
                  <a:srgbClr val="3C3939"/>
                </a:solidFill>
                <a:latin typeface="Arial" panose="020B0604020202020204" pitchFamily="34" charset="0"/>
                <a:ea typeface="Roboto" pitchFamily="34" charset="-122"/>
                <a:cs typeface="Arial" panose="020B0604020202020204" pitchFamily="34" charset="0"/>
              </a:rPr>
              <a:t> </a:t>
            </a:r>
            <a:r>
              <a:rPr lang="tr-TR" sz="1750" dirty="0" smtClean="0">
                <a:solidFill>
                  <a:srgbClr val="3C3939"/>
                </a:solidFill>
                <a:latin typeface="Arial" panose="020B0604020202020204" pitchFamily="34" charset="0"/>
                <a:ea typeface="Roboto" pitchFamily="34" charset="-122"/>
                <a:cs typeface="Arial" panose="020B0604020202020204" pitchFamily="34" charset="0"/>
              </a:rPr>
              <a:t>hacizli</a:t>
            </a:r>
            <a:r>
              <a:rPr lang="en-US" sz="1750" dirty="0" smtClean="0">
                <a:solidFill>
                  <a:srgbClr val="3C3939"/>
                </a:solidFill>
                <a:latin typeface="Arial" panose="020B0604020202020204" pitchFamily="34" charset="0"/>
                <a:ea typeface="Roboto" pitchFamily="34" charset="-122"/>
                <a:cs typeface="Arial" panose="020B0604020202020204" pitchFamily="34" charset="0"/>
              </a:rPr>
              <a:t> </a:t>
            </a:r>
            <a:r>
              <a:rPr lang="en-US" sz="1750" dirty="0">
                <a:solidFill>
                  <a:srgbClr val="3C3939"/>
                </a:solidFill>
                <a:latin typeface="Arial" panose="020B0604020202020204" pitchFamily="34" charset="0"/>
                <a:ea typeface="Roboto" pitchFamily="34" charset="-122"/>
                <a:cs typeface="Arial" panose="020B0604020202020204" pitchFamily="34" charset="0"/>
              </a:rPr>
              <a:t>mal </a:t>
            </a:r>
            <a:r>
              <a:rPr lang="tr-TR" sz="1750" dirty="0" smtClean="0">
                <a:solidFill>
                  <a:srgbClr val="3C3939"/>
                </a:solidFill>
                <a:latin typeface="Arial" panose="020B0604020202020204" pitchFamily="34" charset="0"/>
                <a:ea typeface="Roboto" pitchFamily="34" charset="-122"/>
                <a:cs typeface="Arial" panose="020B0604020202020204" pitchFamily="34" charset="0"/>
              </a:rPr>
              <a:t>ilgili</a:t>
            </a:r>
            <a:r>
              <a:rPr lang="en-US" sz="1750" dirty="0" smtClean="0">
                <a:solidFill>
                  <a:srgbClr val="3C3939"/>
                </a:solidFill>
                <a:latin typeface="Arial" panose="020B0604020202020204" pitchFamily="34" charset="0"/>
                <a:ea typeface="Roboto" pitchFamily="34" charset="-122"/>
                <a:cs typeface="Arial" panose="020B0604020202020204" pitchFamily="34" charset="0"/>
              </a:rPr>
              <a:t> </a:t>
            </a:r>
            <a:r>
              <a:rPr lang="en-US" sz="1750" dirty="0">
                <a:solidFill>
                  <a:srgbClr val="3C3939"/>
                </a:solidFill>
                <a:latin typeface="Arial" panose="020B0604020202020204" pitchFamily="34" charset="0"/>
                <a:ea typeface="Roboto" pitchFamily="34" charset="-122"/>
                <a:cs typeface="Arial" panose="020B0604020202020204" pitchFamily="34" charset="0"/>
              </a:rPr>
              <a:t>dairelerince tatbik edilen hacizlerin kaldırılmasına imkân vermektedir. </a:t>
            </a:r>
          </a:p>
        </p:txBody>
      </p:sp>
      <p:sp>
        <p:nvSpPr>
          <p:cNvPr id="35" name="Metin kutusu 34"/>
          <p:cNvSpPr txBox="1"/>
          <p:nvPr/>
        </p:nvSpPr>
        <p:spPr>
          <a:xfrm>
            <a:off x="1719663" y="2031999"/>
            <a:ext cx="2215134"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rgbClr val="1C3F60"/>
                </a:solidFill>
                <a:effectLst/>
                <a:uLnTx/>
                <a:uFillTx/>
                <a:latin typeface="Arial" panose="020B0604020202020204" pitchFamily="34" charset="0"/>
                <a:cs typeface="Arial" panose="020B0604020202020204" pitchFamily="34" charset="0"/>
              </a:rPr>
              <a:t>6183/ Madde 74/A</a:t>
            </a:r>
            <a:endParaRPr kumimoji="0" lang="tr-TR" sz="1600" b="1" i="0" u="none" strike="noStrike" kern="1200" cap="none" spc="0" normalizeH="0" baseline="0" noProof="0" dirty="0">
              <a:ln>
                <a:noFill/>
              </a:ln>
              <a:solidFill>
                <a:srgbClr val="1C3F6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schemeClr val="accent4">
                  <a:lumMod val="75000"/>
                </a:schemeClr>
              </a:solidFill>
              <a:effectLst/>
              <a:uLnTx/>
              <a:uFillTx/>
              <a:latin typeface="Arial" panose="020B0604020202020204" pitchFamily="34" charset="0"/>
              <a:cs typeface="Arial" panose="020B0604020202020204" pitchFamily="34" charset="0"/>
            </a:endParaRPr>
          </a:p>
        </p:txBody>
      </p:sp>
      <p:grpSp>
        <p:nvGrpSpPr>
          <p:cNvPr id="16" name="Grup 15"/>
          <p:cNvGrpSpPr/>
          <p:nvPr/>
        </p:nvGrpSpPr>
        <p:grpSpPr>
          <a:xfrm>
            <a:off x="5529342" y="1428286"/>
            <a:ext cx="6208667" cy="4296109"/>
            <a:chOff x="4212524" y="1370988"/>
            <a:chExt cx="2569812" cy="2815730"/>
          </a:xfrm>
          <a:gradFill>
            <a:gsLst>
              <a:gs pos="16000">
                <a:schemeClr val="bg1"/>
              </a:gs>
              <a:gs pos="0">
                <a:srgbClr val="7CAF04"/>
              </a:gs>
            </a:gsLst>
            <a:lin ang="16200000" scaled="0"/>
          </a:gradFill>
        </p:grpSpPr>
        <p:sp>
          <p:nvSpPr>
            <p:cNvPr id="20" name="Freeform: Shape 82">
              <a:extLst>
                <a:ext uri="{FF2B5EF4-FFF2-40B4-BE49-F238E27FC236}">
                  <a16:creationId xmlns:a16="http://schemas.microsoft.com/office/drawing/2014/main" id="{1622866E-6ED5-4D4E-A833-3B6AC9A96EA1}"/>
                </a:ext>
              </a:extLst>
            </p:cNvPr>
            <p:cNvSpPr/>
            <p:nvPr/>
          </p:nvSpPr>
          <p:spPr>
            <a:xfrm>
              <a:off x="4212524" y="1435563"/>
              <a:ext cx="2569812" cy="2751155"/>
            </a:xfrm>
            <a:custGeom>
              <a:avLst/>
              <a:gdLst>
                <a:gd name="connsiteX0" fmla="*/ 24751 w 1754816"/>
                <a:gd name="connsiteY0" fmla="*/ 0 h 2293366"/>
                <a:gd name="connsiteX1" fmla="*/ 1754693 w 1754816"/>
                <a:gd name="connsiteY1" fmla="*/ 0 h 2293366"/>
                <a:gd name="connsiteX2" fmla="*/ 1754693 w 1754816"/>
                <a:gd name="connsiteY2" fmla="*/ 2170691 h 2293366"/>
                <a:gd name="connsiteX3" fmla="*/ 1631974 w 1754816"/>
                <a:gd name="connsiteY3" fmla="*/ 2293366 h 2293366"/>
                <a:gd name="connsiteX4" fmla="*/ 125812 w 1754816"/>
                <a:gd name="connsiteY4" fmla="*/ 2293366 h 2293366"/>
                <a:gd name="connsiteX5" fmla="*/ 0 w 1754816"/>
                <a:gd name="connsiteY5" fmla="*/ 2167567 h 2293366"/>
                <a:gd name="connsiteX6" fmla="*/ 0 w 1754816"/>
                <a:gd name="connsiteY6" fmla="*/ 139885 h 2293366"/>
                <a:gd name="connsiteX7" fmla="*/ 9041 w 1754816"/>
                <a:gd name="connsiteY7" fmla="*/ 50425 h 229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4816" h="2293366">
                  <a:moveTo>
                    <a:pt x="24751" y="0"/>
                  </a:moveTo>
                  <a:lnTo>
                    <a:pt x="1754693" y="0"/>
                  </a:lnTo>
                  <a:lnTo>
                    <a:pt x="1754693" y="2170691"/>
                  </a:lnTo>
                  <a:cubicBezTo>
                    <a:pt x="1757786" y="2238096"/>
                    <a:pt x="1702530" y="2293366"/>
                    <a:pt x="1631974" y="2293366"/>
                  </a:cubicBezTo>
                  <a:lnTo>
                    <a:pt x="125812" y="2293366"/>
                  </a:lnTo>
                  <a:cubicBezTo>
                    <a:pt x="58268" y="2293366"/>
                    <a:pt x="0" y="2238096"/>
                    <a:pt x="0" y="2167567"/>
                  </a:cubicBezTo>
                  <a:lnTo>
                    <a:pt x="0" y="139885"/>
                  </a:lnTo>
                  <a:cubicBezTo>
                    <a:pt x="0" y="109202"/>
                    <a:pt x="3116" y="79286"/>
                    <a:pt x="9041" y="50425"/>
                  </a:cubicBezTo>
                  <a:close/>
                </a:path>
              </a:pathLst>
            </a:custGeom>
            <a:grpFill/>
            <a:ln w="38100">
              <a:solidFill>
                <a:srgbClr val="7CAC05"/>
              </a:solidFill>
              <a:miter lim="400000"/>
            </a:ln>
            <a:effectLst>
              <a:outerShdw blurRad="63500" sx="102000" sy="102000" algn="ctr" rotWithShape="0">
                <a:prstClr val="black">
                  <a:alpha val="40000"/>
                </a:prstClr>
              </a:outerShdw>
            </a:effectLst>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 name="Freeform: Shape 128">
              <a:extLst>
                <a:ext uri="{FF2B5EF4-FFF2-40B4-BE49-F238E27FC236}">
                  <a16:creationId xmlns:a16="http://schemas.microsoft.com/office/drawing/2014/main" id="{CB2B212D-97B9-4338-B2AD-9C8FC6ED26E0}"/>
                </a:ext>
              </a:extLst>
            </p:cNvPr>
            <p:cNvSpPr/>
            <p:nvPr/>
          </p:nvSpPr>
          <p:spPr>
            <a:xfrm>
              <a:off x="4226377" y="1370988"/>
              <a:ext cx="2539965" cy="348176"/>
            </a:xfrm>
            <a:custGeom>
              <a:avLst/>
              <a:gdLst>
                <a:gd name="connsiteX0" fmla="*/ 24751 w 1754678"/>
                <a:gd name="connsiteY0" fmla="*/ 0 h 611156"/>
                <a:gd name="connsiteX1" fmla="*/ 1754678 w 1754678"/>
                <a:gd name="connsiteY1" fmla="*/ 0 h 611156"/>
                <a:gd name="connsiteX2" fmla="*/ 1754678 w 1754678"/>
                <a:gd name="connsiteY2" fmla="*/ 365140 h 611156"/>
                <a:gd name="connsiteX3" fmla="*/ 960227 w 1754678"/>
                <a:gd name="connsiteY3" fmla="*/ 365140 h 611156"/>
                <a:gd name="connsiteX4" fmla="*/ 768380 w 1754678"/>
                <a:gd name="connsiteY4" fmla="*/ 454618 h 611156"/>
                <a:gd name="connsiteX5" fmla="*/ 758429 w 1754678"/>
                <a:gd name="connsiteY5" fmla="*/ 463992 h 611156"/>
                <a:gd name="connsiteX6" fmla="*/ 746660 w 1754678"/>
                <a:gd name="connsiteY6" fmla="*/ 478040 h 611156"/>
                <a:gd name="connsiteX7" fmla="*/ 420375 w 1754678"/>
                <a:gd name="connsiteY7" fmla="*/ 611156 h 611156"/>
                <a:gd name="connsiteX8" fmla="*/ 37744 w 1754678"/>
                <a:gd name="connsiteY8" fmla="*/ 410778 h 611156"/>
                <a:gd name="connsiteX9" fmla="*/ 0 w 1754678"/>
                <a:gd name="connsiteY9" fmla="*/ 342287 h 611156"/>
                <a:gd name="connsiteX10" fmla="*/ 0 w 1754678"/>
                <a:gd name="connsiteY10" fmla="*/ 139885 h 611156"/>
                <a:gd name="connsiteX11" fmla="*/ 9041 w 1754678"/>
                <a:gd name="connsiteY11" fmla="*/ 50425 h 6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4678" h="611156">
                  <a:moveTo>
                    <a:pt x="24751" y="0"/>
                  </a:moveTo>
                  <a:lnTo>
                    <a:pt x="1754678" y="0"/>
                  </a:lnTo>
                  <a:lnTo>
                    <a:pt x="1754678" y="365140"/>
                  </a:lnTo>
                  <a:lnTo>
                    <a:pt x="960227" y="365140"/>
                  </a:lnTo>
                  <a:cubicBezTo>
                    <a:pt x="886125" y="365140"/>
                    <a:pt x="815498" y="398253"/>
                    <a:pt x="768380" y="454618"/>
                  </a:cubicBezTo>
                  <a:lnTo>
                    <a:pt x="758429" y="463992"/>
                  </a:lnTo>
                  <a:lnTo>
                    <a:pt x="746660" y="478040"/>
                  </a:lnTo>
                  <a:cubicBezTo>
                    <a:pt x="663156" y="560286"/>
                    <a:pt x="547797" y="611156"/>
                    <a:pt x="420375" y="611156"/>
                  </a:cubicBezTo>
                  <a:cubicBezTo>
                    <a:pt x="261097" y="611156"/>
                    <a:pt x="120668" y="531672"/>
                    <a:pt x="37744" y="410778"/>
                  </a:cubicBezTo>
                  <a:lnTo>
                    <a:pt x="0" y="342287"/>
                  </a:lnTo>
                  <a:lnTo>
                    <a:pt x="0" y="139885"/>
                  </a:lnTo>
                  <a:cubicBezTo>
                    <a:pt x="0" y="109202"/>
                    <a:pt x="3116" y="79286"/>
                    <a:pt x="9041" y="50425"/>
                  </a:cubicBezTo>
                  <a:close/>
                </a:path>
              </a:pathLst>
            </a:custGeom>
            <a:grpFill/>
            <a:ln w="38100">
              <a:solidFill>
                <a:srgbClr val="7CAC05"/>
              </a:solidFill>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7" name="Freeform: Shape 77">
            <a:extLst>
              <a:ext uri="{FF2B5EF4-FFF2-40B4-BE49-F238E27FC236}">
                <a16:creationId xmlns:a16="http://schemas.microsoft.com/office/drawing/2014/main" id="{F2A847C8-3983-46D1-8CF3-6582DCDDA1CD}"/>
              </a:ext>
            </a:extLst>
          </p:cNvPr>
          <p:cNvSpPr/>
          <p:nvPr/>
        </p:nvSpPr>
        <p:spPr>
          <a:xfrm>
            <a:off x="5562810" y="1039413"/>
            <a:ext cx="6208670" cy="992586"/>
          </a:xfrm>
          <a:custGeom>
            <a:avLst/>
            <a:gdLst>
              <a:gd name="connsiteX0" fmla="*/ 420594 w 1995635"/>
              <a:gd name="connsiteY0" fmla="*/ 0 h 841245"/>
              <a:gd name="connsiteX1" fmla="*/ 1872946 w 1995635"/>
              <a:gd name="connsiteY1" fmla="*/ 0 h 841245"/>
              <a:gd name="connsiteX2" fmla="*/ 1920561 w 1995635"/>
              <a:gd name="connsiteY2" fmla="*/ 9682 h 841245"/>
              <a:gd name="connsiteX3" fmla="*/ 1995635 w 1995635"/>
              <a:gd name="connsiteY3" fmla="*/ 122702 h 841245"/>
              <a:gd name="connsiteX4" fmla="*/ 1995635 w 1995635"/>
              <a:gd name="connsiteY4" fmla="*/ 490854 h 841245"/>
              <a:gd name="connsiteX5" fmla="*/ 1872931 w 1995635"/>
              <a:gd name="connsiteY5" fmla="*/ 613558 h 841245"/>
              <a:gd name="connsiteX6" fmla="*/ 912728 w 1995635"/>
              <a:gd name="connsiteY6" fmla="*/ 613558 h 841245"/>
              <a:gd name="connsiteX7" fmla="*/ 737849 w 1995635"/>
              <a:gd name="connsiteY7" fmla="*/ 696370 h 841245"/>
              <a:gd name="connsiteX8" fmla="*/ 728778 w 1995635"/>
              <a:gd name="connsiteY8" fmla="*/ 705045 h 841245"/>
              <a:gd name="connsiteX9" fmla="*/ 718050 w 1995635"/>
              <a:gd name="connsiteY9" fmla="*/ 718047 h 841245"/>
              <a:gd name="connsiteX10" fmla="*/ 420624 w 1995635"/>
              <a:gd name="connsiteY10" fmla="*/ 841245 h 841245"/>
              <a:gd name="connsiteX11" fmla="*/ 0 w 1995635"/>
              <a:gd name="connsiteY11" fmla="*/ 420621 h 841245"/>
              <a:gd name="connsiteX12" fmla="*/ 335854 w 1995635"/>
              <a:gd name="connsiteY12" fmla="*/ 8543 h 84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5635" h="841245">
                <a:moveTo>
                  <a:pt x="420594" y="0"/>
                </a:moveTo>
                <a:lnTo>
                  <a:pt x="1872946" y="0"/>
                </a:lnTo>
                <a:lnTo>
                  <a:pt x="1920561" y="9682"/>
                </a:lnTo>
                <a:cubicBezTo>
                  <a:pt x="1964558" y="28379"/>
                  <a:pt x="1995635" y="72100"/>
                  <a:pt x="1995635" y="122702"/>
                </a:cubicBezTo>
                <a:lnTo>
                  <a:pt x="1995635" y="490854"/>
                </a:lnTo>
                <a:cubicBezTo>
                  <a:pt x="1995635" y="558323"/>
                  <a:pt x="1940386" y="613558"/>
                  <a:pt x="1872931" y="613558"/>
                </a:cubicBezTo>
                <a:lnTo>
                  <a:pt x="912728" y="613558"/>
                </a:lnTo>
                <a:cubicBezTo>
                  <a:pt x="845180" y="613558"/>
                  <a:pt x="780800" y="644204"/>
                  <a:pt x="737849" y="696370"/>
                </a:cubicBezTo>
                <a:lnTo>
                  <a:pt x="728778" y="705045"/>
                </a:lnTo>
                <a:lnTo>
                  <a:pt x="718050" y="718047"/>
                </a:lnTo>
                <a:cubicBezTo>
                  <a:pt x="641932" y="794165"/>
                  <a:pt x="536776" y="841245"/>
                  <a:pt x="420624" y="841245"/>
                </a:cubicBezTo>
                <a:cubicBezTo>
                  <a:pt x="188320" y="841245"/>
                  <a:pt x="0" y="652925"/>
                  <a:pt x="0" y="420621"/>
                </a:cubicBezTo>
                <a:cubicBezTo>
                  <a:pt x="0" y="217355"/>
                  <a:pt x="144183" y="47765"/>
                  <a:pt x="335854" y="8543"/>
                </a:cubicBezTo>
                <a:close/>
              </a:path>
            </a:pathLst>
          </a:custGeom>
          <a:solidFill>
            <a:srgbClr val="7AB501"/>
          </a:solidFill>
          <a:ln>
            <a:noFill/>
          </a:ln>
          <a:effectLst>
            <a:innerShdw blurRad="571500" dist="50800" dir="16200000">
              <a:srgbClr val="B12575">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solidFill>
                <a:schemeClr val="lt1"/>
              </a:solidFill>
              <a:latin typeface="Arial" panose="020B0604020202020204" pitchFamily="34" charset="0"/>
              <a:cs typeface="Arial" panose="020B0604020202020204" pitchFamily="34" charset="0"/>
            </a:endParaRPr>
          </a:p>
        </p:txBody>
      </p:sp>
      <p:sp>
        <p:nvSpPr>
          <p:cNvPr id="18" name="Circle">
            <a:extLst>
              <a:ext uri="{FF2B5EF4-FFF2-40B4-BE49-F238E27FC236}">
                <a16:creationId xmlns:a16="http://schemas.microsoft.com/office/drawing/2014/main" id="{A09F4056-6ACE-4354-A8EC-80118A699B7B}"/>
              </a:ext>
            </a:extLst>
          </p:cNvPr>
          <p:cNvSpPr/>
          <p:nvPr/>
        </p:nvSpPr>
        <p:spPr>
          <a:xfrm>
            <a:off x="5823976" y="1122143"/>
            <a:ext cx="1788434" cy="774592"/>
          </a:xfrm>
          <a:prstGeom prst="ellipse">
            <a:avLst/>
          </a:prstGeom>
          <a:solidFill>
            <a:sysClr val="window" lastClr="FFFFFF"/>
          </a:solidFill>
          <a:ln w="38100">
            <a:solidFill>
              <a:srgbClr val="365679"/>
            </a:solidFill>
            <a:miter lim="400000"/>
          </a:ln>
          <a:effectLst>
            <a:outerShdw blurRad="50800" dist="38100" dir="2700000" algn="tl" rotWithShape="0">
              <a:prstClr val="black">
                <a:alpha val="40000"/>
              </a:prstClr>
            </a:outerShdw>
          </a:effectLst>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 name="Dikdörtgen 1"/>
          <p:cNvSpPr/>
          <p:nvPr/>
        </p:nvSpPr>
        <p:spPr>
          <a:xfrm>
            <a:off x="5675480" y="2441504"/>
            <a:ext cx="6096000" cy="2862322"/>
          </a:xfrm>
          <a:prstGeom prst="rect">
            <a:avLst/>
          </a:prstGeom>
        </p:spPr>
        <p:txBody>
          <a:bodyPr>
            <a:spAutoFit/>
          </a:bodyPr>
          <a:lstStyle/>
          <a:p>
            <a:pPr algn="just"/>
            <a:r>
              <a:rPr lang="tr-TR" b="1" dirty="0" smtClean="0">
                <a:latin typeface="Arial" panose="020B0604020202020204" pitchFamily="34" charset="0"/>
                <a:cs typeface="Arial" panose="020B0604020202020204" pitchFamily="34" charset="0"/>
              </a:rPr>
              <a:t>1</a:t>
            </a:r>
            <a:r>
              <a:rPr lang="tr-TR" b="1"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Hacizli </a:t>
            </a:r>
            <a:r>
              <a:rPr lang="tr-TR" dirty="0">
                <a:latin typeface="Arial" panose="020B0604020202020204" pitchFamily="34" charset="0"/>
                <a:cs typeface="Arial" panose="020B0604020202020204" pitchFamily="34" charset="0"/>
              </a:rPr>
              <a:t>malın bu Kanunun </a:t>
            </a:r>
            <a:r>
              <a:rPr lang="tr-TR" dirty="0" smtClean="0">
                <a:latin typeface="Arial" panose="020B0604020202020204" pitchFamily="34" charset="0"/>
                <a:cs typeface="Arial" panose="020B0604020202020204" pitchFamily="34" charset="0"/>
              </a:rPr>
              <a:t>10’uncu </a:t>
            </a:r>
            <a:r>
              <a:rPr lang="tr-TR" dirty="0">
                <a:latin typeface="Arial" panose="020B0604020202020204" pitchFamily="34" charset="0"/>
                <a:cs typeface="Arial" panose="020B0604020202020204" pitchFamily="34" charset="0"/>
              </a:rPr>
              <a:t>maddesinin birinci fıkrasının (5) numaralı bendinde sayılan mallardan </a:t>
            </a:r>
            <a:r>
              <a:rPr lang="tr-TR" dirty="0" smtClean="0">
                <a:latin typeface="Arial" panose="020B0604020202020204" pitchFamily="34" charset="0"/>
                <a:cs typeface="Arial" panose="020B0604020202020204" pitchFamily="34" charset="0"/>
              </a:rPr>
              <a:t>olması,</a:t>
            </a:r>
            <a:endParaRPr lang="tr-TR" dirty="0">
              <a:latin typeface="Arial" panose="020B0604020202020204" pitchFamily="34" charset="0"/>
              <a:cs typeface="Arial" panose="020B0604020202020204" pitchFamily="34" charset="0"/>
            </a:endParaRPr>
          </a:p>
          <a:p>
            <a:pPr algn="just"/>
            <a:endParaRPr lang="tr-TR" dirty="0" smtClean="0">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2</a:t>
            </a:r>
            <a:r>
              <a:rPr lang="tr-TR" b="1"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Hacizli </a:t>
            </a:r>
            <a:r>
              <a:rPr lang="tr-TR" dirty="0">
                <a:latin typeface="Arial" panose="020B0604020202020204" pitchFamily="34" charset="0"/>
                <a:cs typeface="Arial" panose="020B0604020202020204" pitchFamily="34" charset="0"/>
              </a:rPr>
              <a:t>mala biçilen değer ile %10 fazlasının, ilk sırada haciz tatbik eden tahsil dairesine </a:t>
            </a:r>
            <a:r>
              <a:rPr lang="tr-TR" dirty="0" smtClean="0">
                <a:latin typeface="Arial" panose="020B0604020202020204" pitchFamily="34" charset="0"/>
                <a:cs typeface="Arial" panose="020B0604020202020204" pitchFamily="34" charset="0"/>
              </a:rPr>
              <a:t>ödenmesi,</a:t>
            </a:r>
          </a:p>
          <a:p>
            <a:pPr algn="just"/>
            <a:endParaRPr lang="tr-TR" dirty="0" smtClean="0">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3</a:t>
            </a:r>
            <a:r>
              <a:rPr lang="tr-TR" b="1"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Hacizli </a:t>
            </a:r>
            <a:r>
              <a:rPr lang="tr-TR" dirty="0">
                <a:latin typeface="Arial" panose="020B0604020202020204" pitchFamily="34" charset="0"/>
                <a:cs typeface="Arial" panose="020B0604020202020204" pitchFamily="34" charset="0"/>
              </a:rPr>
              <a:t>mala ilişkin takip masraflarının ayrıca </a:t>
            </a:r>
            <a:r>
              <a:rPr lang="tr-TR" dirty="0" smtClean="0">
                <a:latin typeface="Arial" panose="020B0604020202020204" pitchFamily="34" charset="0"/>
                <a:cs typeface="Arial" panose="020B0604020202020204" pitchFamily="34" charset="0"/>
              </a:rPr>
              <a:t>ödenmesi,</a:t>
            </a:r>
            <a:endParaRPr lang="tr-TR" dirty="0">
              <a:latin typeface="Arial" panose="020B0604020202020204" pitchFamily="34" charset="0"/>
              <a:cs typeface="Arial" panose="020B0604020202020204" pitchFamily="34" charset="0"/>
            </a:endParaRPr>
          </a:p>
          <a:p>
            <a:pPr algn="just"/>
            <a:endParaRPr lang="tr-TR" dirty="0" smtClean="0">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4</a:t>
            </a:r>
            <a:r>
              <a:rPr lang="tr-TR" b="1"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Hacze karşı dava açılmaması veya açılmış davalardan vazgeçilmesi.</a:t>
            </a:r>
            <a:endParaRPr lang="tr-TR" b="0" i="0" dirty="0">
              <a:effectLst/>
              <a:latin typeface="Arial" panose="020B0604020202020204" pitchFamily="34" charset="0"/>
              <a:cs typeface="Arial" panose="020B0604020202020204" pitchFamily="34" charset="0"/>
            </a:endParaRPr>
          </a:p>
        </p:txBody>
      </p:sp>
      <p:sp>
        <p:nvSpPr>
          <p:cNvPr id="22" name="TextBox 1">
            <a:extLst>
              <a:ext uri="{FF2B5EF4-FFF2-40B4-BE49-F238E27FC236}">
                <a16:creationId xmlns:a16="http://schemas.microsoft.com/office/drawing/2014/main" id="{1EF9D6C6-49C5-454F-A394-800A537A39B1}"/>
              </a:ext>
            </a:extLst>
          </p:cNvPr>
          <p:cNvSpPr txBox="1"/>
          <p:nvPr/>
        </p:nvSpPr>
        <p:spPr>
          <a:xfrm>
            <a:off x="7477750" y="1160801"/>
            <a:ext cx="361110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Şartları</a:t>
            </a:r>
            <a:endParaRPr kumimoji="0" lang="tr-TR"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26" name="Resim 25"/>
          <p:cNvPicPr>
            <a:picLocks noChangeAspect="1"/>
          </p:cNvPicPr>
          <p:nvPr/>
        </p:nvPicPr>
        <p:blipFill>
          <a:blip r:embed="rId5"/>
          <a:stretch>
            <a:fillRect/>
          </a:stretch>
        </p:blipFill>
        <p:spPr>
          <a:xfrm>
            <a:off x="6171601" y="1231712"/>
            <a:ext cx="1150733" cy="468670"/>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49A80-6FDC-475E-9293-1C17F140D77C}" type="slidenum">
              <a:rPr kumimoji="0" lang="tr-TR" sz="1400" b="0"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tr-TR"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61406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Rectangle 2"/>
          <p:cNvSpPr/>
          <p:nvPr/>
        </p:nvSpPr>
        <p:spPr>
          <a:xfrm>
            <a:off x="284234" y="2613559"/>
            <a:ext cx="3932659" cy="4118405"/>
          </a:xfrm>
          <a:prstGeom prst="rect">
            <a:avLst/>
          </a:prstGeom>
          <a:gradFill>
            <a:gsLst>
              <a:gs pos="0">
                <a:schemeClr val="bg1">
                  <a:lumMod val="50000"/>
                </a:schemeClr>
              </a:gs>
              <a:gs pos="50000">
                <a:schemeClr val="bg1">
                  <a:lumMod val="95000"/>
                </a:schemeClr>
              </a:gs>
              <a:gs pos="100000">
                <a:schemeClr val="bg1">
                  <a:lumMod val="50000"/>
                  <a:shade val="100000"/>
                  <a:satMod val="115000"/>
                </a:schemeClr>
              </a:gs>
            </a:gsLst>
            <a:lin ang="16200000" scaled="1"/>
          </a:gradFill>
          <a:ln w="19050">
            <a:solidFill>
              <a:schemeClr val="bg1">
                <a:lumMod val="6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 name="Rectangle 2"/>
          <p:cNvSpPr/>
          <p:nvPr/>
        </p:nvSpPr>
        <p:spPr>
          <a:xfrm>
            <a:off x="4471430" y="2631299"/>
            <a:ext cx="7567250" cy="4102917"/>
          </a:xfrm>
          <a:prstGeom prst="rect">
            <a:avLst/>
          </a:prstGeom>
          <a:gradFill>
            <a:gsLst>
              <a:gs pos="0">
                <a:schemeClr val="bg1">
                  <a:lumMod val="50000"/>
                </a:schemeClr>
              </a:gs>
              <a:gs pos="50000">
                <a:schemeClr val="bg1">
                  <a:lumMod val="95000"/>
                </a:schemeClr>
              </a:gs>
              <a:gs pos="100000">
                <a:schemeClr val="bg1">
                  <a:lumMod val="50000"/>
                  <a:shade val="100000"/>
                  <a:satMod val="115000"/>
                </a:schemeClr>
              </a:gs>
            </a:gsLst>
            <a:lin ang="16200000" scaled="1"/>
          </a:gradFill>
          <a:ln w="19050">
            <a:solidFill>
              <a:schemeClr val="bg1">
                <a:lumMod val="6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Rectangle 18">
            <a:extLst>
              <a:ext uri="{FF2B5EF4-FFF2-40B4-BE49-F238E27FC236}">
                <a16:creationId xmlns:a16="http://schemas.microsoft.com/office/drawing/2014/main" id="{FCBD6FA9-07F9-4D1E-8F2A-B5AA8C77D81F}"/>
              </a:ext>
            </a:extLst>
          </p:cNvPr>
          <p:cNvSpPr/>
          <p:nvPr/>
        </p:nvSpPr>
        <p:spPr>
          <a:xfrm>
            <a:off x="545431" y="914376"/>
            <a:ext cx="11048391" cy="1448801"/>
          </a:xfrm>
          <a:prstGeom prst="rect">
            <a:avLst/>
          </a:prstGeom>
          <a:gradFill flip="none" rotWithShape="1">
            <a:gsLst>
              <a:gs pos="100000">
                <a:schemeClr val="bg1"/>
              </a:gs>
              <a:gs pos="0">
                <a:schemeClr val="bg1">
                  <a:lumMod val="95000"/>
                </a:schemeClr>
              </a:gs>
            </a:gsLst>
            <a:lin ang="5400000" scaled="1"/>
            <a:tileRect/>
          </a:gradFill>
          <a:ln w="38100">
            <a:solidFill>
              <a:srgbClr val="86B0BF"/>
            </a:solid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 name="Unvan 1"/>
          <p:cNvSpPr txBox="1">
            <a:spLocks/>
          </p:cNvSpPr>
          <p:nvPr/>
        </p:nvSpPr>
        <p:spPr>
          <a:xfrm>
            <a:off x="1090863" y="241427"/>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2800" b="1" dirty="0">
                <a:solidFill>
                  <a:srgbClr val="16647A"/>
                </a:solidFill>
                <a:latin typeface="Arial" panose="020B0604020202020204" pitchFamily="34" charset="0"/>
                <a:cs typeface="Arial" panose="020B0604020202020204" pitchFamily="34" charset="0"/>
              </a:rPr>
              <a:t>Mükelleflerin </a:t>
            </a:r>
            <a:r>
              <a:rPr kumimoji="0" lang="tr-TR" sz="2800" b="1" i="0" u="none" strike="noStrike" kern="1200" cap="none" spc="0" normalizeH="0" baseline="0" noProof="0" dirty="0" smtClean="0">
                <a:ln>
                  <a:noFill/>
                </a:ln>
                <a:solidFill>
                  <a:srgbClr val="16647A"/>
                </a:solidFill>
                <a:effectLst/>
                <a:uLnTx/>
                <a:uFillTx/>
                <a:latin typeface="Arial" panose="020B0604020202020204" pitchFamily="34" charset="0"/>
                <a:cs typeface="Arial" panose="020B0604020202020204" pitchFamily="34" charset="0"/>
              </a:rPr>
              <a:t>Hakları</a:t>
            </a:r>
            <a:endParaRPr kumimoji="0" lang="tr-TR" sz="2800" b="1" i="0" u="none" strike="noStrike" kern="1200" cap="none" spc="0" normalizeH="0" baseline="0" noProof="0" dirty="0">
              <a:ln>
                <a:noFill/>
              </a:ln>
              <a:solidFill>
                <a:srgbClr val="16647A"/>
              </a:solidFill>
              <a:effectLst/>
              <a:uLnTx/>
              <a:uFillTx/>
              <a:latin typeface="Arial" panose="020B0604020202020204" pitchFamily="34" charset="0"/>
              <a:cs typeface="Arial" panose="020B0604020202020204" pitchFamily="34" charset="0"/>
            </a:endParaRPr>
          </a:p>
        </p:txBody>
      </p:sp>
      <p:sp>
        <p:nvSpPr>
          <p:cNvPr id="15" name="Freeform: Shape 19">
            <a:extLst>
              <a:ext uri="{FF2B5EF4-FFF2-40B4-BE49-F238E27FC236}">
                <a16:creationId xmlns:a16="http://schemas.microsoft.com/office/drawing/2014/main" id="{41D7193C-94B5-4C66-A4CF-3DB8A9019A8E}"/>
              </a:ext>
            </a:extLst>
          </p:cNvPr>
          <p:cNvSpPr/>
          <p:nvPr/>
        </p:nvSpPr>
        <p:spPr>
          <a:xfrm flipV="1">
            <a:off x="552091" y="930583"/>
            <a:ext cx="11048391" cy="580386"/>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FFC000"/>
          </a:solidFill>
          <a:ln>
            <a:noFill/>
          </a:ln>
          <a:effectLst>
            <a:innerShdw blurRad="571500" dist="50800" dir="16200000">
              <a:srgbClr val="00666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16" name="TextBox 21">
            <a:extLst>
              <a:ext uri="{FF2B5EF4-FFF2-40B4-BE49-F238E27FC236}">
                <a16:creationId xmlns:a16="http://schemas.microsoft.com/office/drawing/2014/main" id="{3FFEC7E5-9AAA-420D-9D59-9AD5230E6B3C}"/>
              </a:ext>
            </a:extLst>
          </p:cNvPr>
          <p:cNvSpPr txBox="1"/>
          <p:nvPr/>
        </p:nvSpPr>
        <p:spPr>
          <a:xfrm>
            <a:off x="2026296" y="942579"/>
            <a:ext cx="809998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Mahsup ve İade </a:t>
            </a:r>
            <a:r>
              <a:rPr kumimoji="0" lang="tr-TR" sz="20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Talebi</a:t>
            </a:r>
            <a:endParaRPr kumimoji="0" lang="tr-TR" sz="2000" b="1" i="0" u="none" strike="sng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6" name="Metin kutusu 5"/>
          <p:cNvSpPr txBox="1"/>
          <p:nvPr/>
        </p:nvSpPr>
        <p:spPr>
          <a:xfrm>
            <a:off x="538771" y="1455737"/>
            <a:ext cx="11041731" cy="1323439"/>
          </a:xfrm>
          <a:prstGeom prst="rect">
            <a:avLst/>
          </a:prstGeom>
          <a:noFill/>
        </p:spPr>
        <p:txBody>
          <a:bodyPr wrap="square" rtlCol="0">
            <a:spAutoFit/>
          </a:bodyPr>
          <a:lstStyle/>
          <a:p>
            <a:pPr algn="just">
              <a:defRPr/>
            </a:pPr>
            <a:r>
              <a:rPr lang="en-US" sz="1600" dirty="0">
                <a:solidFill>
                  <a:srgbClr val="3C3939"/>
                </a:solidFill>
                <a:latin typeface="Arial" panose="020B0604020202020204" pitchFamily="34" charset="0"/>
                <a:ea typeface="Roboto" pitchFamily="34" charset="-122"/>
                <a:cs typeface="Arial" panose="020B0604020202020204" pitchFamily="34" charset="0"/>
              </a:rPr>
              <a:t>Mükellef, ödemekle yükümlü olduğu vergileri, daha önce ödediği vergilerle mahsup etme veya fazladan ödediği vergileri iade alma hakkına </a:t>
            </a:r>
            <a:r>
              <a:rPr lang="en-US" sz="1600" dirty="0" smtClean="0">
                <a:solidFill>
                  <a:srgbClr val="3C3939"/>
                </a:solidFill>
                <a:latin typeface="Arial" panose="020B0604020202020204" pitchFamily="34" charset="0"/>
                <a:ea typeface="Roboto" pitchFamily="34" charset="-122"/>
                <a:cs typeface="Arial" panose="020B0604020202020204" pitchFamily="34" charset="0"/>
              </a:rPr>
              <a:t>sahiptir.</a:t>
            </a:r>
            <a:r>
              <a:rPr lang="tr-TR" sz="1600" dirty="0" smtClean="0">
                <a:solidFill>
                  <a:srgbClr val="3C3939"/>
                </a:solidFill>
                <a:latin typeface="Arial" panose="020B0604020202020204" pitchFamily="34" charset="0"/>
                <a:ea typeface="Roboto" pitchFamily="34" charset="-122"/>
                <a:cs typeface="Arial" panose="020B0604020202020204" pitchFamily="34" charset="0"/>
              </a:rPr>
              <a:t> Mükellefler b</a:t>
            </a:r>
            <a:r>
              <a:rPr lang="en-US" sz="1600" dirty="0" smtClean="0">
                <a:solidFill>
                  <a:srgbClr val="3C3939"/>
                </a:solidFill>
                <a:latin typeface="Arial" panose="020B0604020202020204" pitchFamily="34" charset="0"/>
                <a:ea typeface="Roboto" pitchFamily="34" charset="-122"/>
                <a:cs typeface="Arial" panose="020B0604020202020204" pitchFamily="34" charset="0"/>
              </a:rPr>
              <a:t>u </a:t>
            </a:r>
            <a:r>
              <a:rPr lang="en-US" sz="1600" dirty="0" err="1" smtClean="0">
                <a:solidFill>
                  <a:srgbClr val="3C3939"/>
                </a:solidFill>
                <a:latin typeface="Arial" panose="020B0604020202020204" pitchFamily="34" charset="0"/>
                <a:ea typeface="Roboto" pitchFamily="34" charset="-122"/>
                <a:cs typeface="Arial" panose="020B0604020202020204" pitchFamily="34" charset="0"/>
              </a:rPr>
              <a:t>hak</a:t>
            </a:r>
            <a:r>
              <a:rPr lang="tr-TR" sz="1600" dirty="0" err="1" smtClean="0">
                <a:solidFill>
                  <a:srgbClr val="3C3939"/>
                </a:solidFill>
                <a:latin typeface="Arial" panose="020B0604020202020204" pitchFamily="34" charset="0"/>
                <a:ea typeface="Roboto" pitchFamily="34" charset="-122"/>
                <a:cs typeface="Arial" panose="020B0604020202020204" pitchFamily="34" charset="0"/>
              </a:rPr>
              <a:t>larını</a:t>
            </a:r>
            <a:r>
              <a:rPr lang="tr-TR" sz="1600" dirty="0" smtClean="0">
                <a:solidFill>
                  <a:srgbClr val="3C3939"/>
                </a:solidFill>
                <a:latin typeface="Arial" panose="020B0604020202020204" pitchFamily="34" charset="0"/>
                <a:ea typeface="Roboto" pitchFamily="34" charset="-122"/>
                <a:cs typeface="Arial" panose="020B0604020202020204" pitchFamily="34" charset="0"/>
              </a:rPr>
              <a:t> </a:t>
            </a:r>
            <a:r>
              <a:rPr lang="en-US" sz="1600" dirty="0">
                <a:solidFill>
                  <a:srgbClr val="3C3939"/>
                </a:solidFill>
                <a:latin typeface="Arial" panose="020B0604020202020204" pitchFamily="34" charset="0"/>
                <a:ea typeface="Roboto" pitchFamily="34" charset="-122"/>
                <a:cs typeface="Arial" panose="020B0604020202020204" pitchFamily="34" charset="0"/>
              </a:rPr>
              <a:t>“KDV </a:t>
            </a:r>
            <a:r>
              <a:rPr lang="en-US" sz="1600" dirty="0" err="1">
                <a:solidFill>
                  <a:srgbClr val="3C3939"/>
                </a:solidFill>
                <a:latin typeface="Arial" panose="020B0604020202020204" pitchFamily="34" charset="0"/>
                <a:ea typeface="Roboto" pitchFamily="34" charset="-122"/>
                <a:cs typeface="Arial" panose="020B0604020202020204" pitchFamily="34" charset="0"/>
              </a:rPr>
              <a:t>İadesi</a:t>
            </a:r>
            <a:r>
              <a:rPr lang="en-US" sz="1600" dirty="0">
                <a:solidFill>
                  <a:srgbClr val="3C3939"/>
                </a:solidFill>
                <a:latin typeface="Arial" panose="020B0604020202020204" pitchFamily="34" charset="0"/>
                <a:ea typeface="Roboto" pitchFamily="34" charset="-122"/>
                <a:cs typeface="Arial" panose="020B0604020202020204" pitchFamily="34" charset="0"/>
              </a:rPr>
              <a:t> Risk </a:t>
            </a:r>
            <a:r>
              <a:rPr lang="en-US" sz="1600" dirty="0" err="1" smtClean="0">
                <a:solidFill>
                  <a:srgbClr val="3C3939"/>
                </a:solidFill>
                <a:latin typeface="Arial" panose="020B0604020202020204" pitchFamily="34" charset="0"/>
                <a:ea typeface="Roboto" pitchFamily="34" charset="-122"/>
                <a:cs typeface="Arial" panose="020B0604020202020204" pitchFamily="34" charset="0"/>
              </a:rPr>
              <a:t>Analiz</a:t>
            </a:r>
            <a:r>
              <a:rPr lang="tr-TR" sz="1600" dirty="0" smtClean="0">
                <a:solidFill>
                  <a:srgbClr val="3C3939"/>
                </a:solidFill>
                <a:latin typeface="Arial" panose="020B0604020202020204" pitchFamily="34" charset="0"/>
                <a:ea typeface="Roboto" pitchFamily="34" charset="-122"/>
                <a:cs typeface="Arial" panose="020B0604020202020204" pitchFamily="34" charset="0"/>
              </a:rPr>
              <a:t> </a:t>
            </a:r>
            <a:r>
              <a:rPr lang="en-US" sz="1600" dirty="0" smtClean="0">
                <a:solidFill>
                  <a:srgbClr val="3C3939"/>
                </a:solidFill>
                <a:latin typeface="Arial" panose="020B0604020202020204" pitchFamily="34" charset="0"/>
                <a:ea typeface="Roboto" pitchFamily="34" charset="-122"/>
                <a:cs typeface="Arial" panose="020B0604020202020204" pitchFamily="34" charset="0"/>
              </a:rPr>
              <a:t>(</a:t>
            </a:r>
            <a:r>
              <a:rPr lang="en-US" sz="1600" dirty="0">
                <a:solidFill>
                  <a:srgbClr val="3C3939"/>
                </a:solidFill>
                <a:latin typeface="Arial" panose="020B0604020202020204" pitchFamily="34" charset="0"/>
                <a:ea typeface="Roboto" pitchFamily="34" charset="-122"/>
                <a:cs typeface="Arial" panose="020B0604020202020204" pitchFamily="34" charset="0"/>
              </a:rPr>
              <a:t>KDVİRA</a:t>
            </a:r>
            <a:r>
              <a:rPr lang="en-US" sz="1600" dirty="0" smtClean="0">
                <a:solidFill>
                  <a:srgbClr val="3C3939"/>
                </a:solidFill>
                <a:latin typeface="Arial" panose="020B0604020202020204" pitchFamily="34" charset="0"/>
                <a:ea typeface="Roboto" pitchFamily="34" charset="-122"/>
                <a:cs typeface="Arial" panose="020B0604020202020204" pitchFamily="34" charset="0"/>
              </a:rPr>
              <a:t>) Sistemi”</a:t>
            </a:r>
            <a:r>
              <a:rPr lang="tr-TR" sz="1600" dirty="0" smtClean="0">
                <a:solidFill>
                  <a:srgbClr val="3C3939"/>
                </a:solidFill>
                <a:latin typeface="Arial" panose="020B0604020202020204" pitchFamily="34" charset="0"/>
                <a:ea typeface="Roboto" pitchFamily="34" charset="-122"/>
                <a:cs typeface="Arial" panose="020B0604020202020204" pitchFamily="34" charset="0"/>
              </a:rPr>
              <a:t>, </a:t>
            </a:r>
            <a:r>
              <a:rPr lang="en-US" sz="1600" dirty="0" err="1" smtClean="0">
                <a:solidFill>
                  <a:srgbClr val="3C3939"/>
                </a:solidFill>
                <a:latin typeface="Arial" panose="020B0604020202020204" pitchFamily="34" charset="0"/>
                <a:ea typeface="Roboto" pitchFamily="34" charset="-122"/>
                <a:cs typeface="Arial" panose="020B0604020202020204" pitchFamily="34" charset="0"/>
              </a:rPr>
              <a:t>İade</a:t>
            </a:r>
            <a:r>
              <a:rPr lang="tr-TR" sz="1600" dirty="0" smtClean="0">
                <a:solidFill>
                  <a:srgbClr val="3C3939"/>
                </a:solidFill>
                <a:latin typeface="Arial" panose="020B0604020202020204" pitchFamily="34" charset="0"/>
                <a:ea typeface="Roboto" pitchFamily="34" charset="-122"/>
                <a:cs typeface="Arial" panose="020B0604020202020204" pitchFamily="34" charset="0"/>
              </a:rPr>
              <a:t>m Nerede ve </a:t>
            </a:r>
            <a:r>
              <a:rPr lang="en-US" sz="1600" dirty="0" err="1" smtClean="0">
                <a:solidFill>
                  <a:srgbClr val="3C3939"/>
                </a:solidFill>
                <a:latin typeface="Arial" panose="020B0604020202020204" pitchFamily="34" charset="0"/>
                <a:ea typeface="Roboto" pitchFamily="34" charset="-122"/>
                <a:cs typeface="Arial" panose="020B0604020202020204" pitchFamily="34" charset="0"/>
              </a:rPr>
              <a:t>Gelir</a:t>
            </a:r>
            <a:r>
              <a:rPr lang="en-US" sz="1600" dirty="0" smtClean="0">
                <a:solidFill>
                  <a:srgbClr val="3C3939"/>
                </a:solidFill>
                <a:latin typeface="Arial" panose="020B0604020202020204" pitchFamily="34" charset="0"/>
                <a:ea typeface="Roboto" pitchFamily="34" charset="-122"/>
                <a:cs typeface="Arial" panose="020B0604020202020204" pitchFamily="34" charset="0"/>
              </a:rPr>
              <a:t> </a:t>
            </a:r>
            <a:r>
              <a:rPr lang="en-US" sz="1600" dirty="0">
                <a:solidFill>
                  <a:srgbClr val="3C3939"/>
                </a:solidFill>
                <a:latin typeface="Arial" panose="020B0604020202020204" pitchFamily="34" charset="0"/>
                <a:ea typeface="Roboto" pitchFamily="34" charset="-122"/>
                <a:cs typeface="Arial" panose="020B0604020202020204" pitchFamily="34" charset="0"/>
              </a:rPr>
              <a:t>ve Kurumlar Vergisi Standart </a:t>
            </a:r>
            <a:r>
              <a:rPr lang="en-US" sz="1600" dirty="0" err="1">
                <a:solidFill>
                  <a:srgbClr val="3C3939"/>
                </a:solidFill>
                <a:latin typeface="Arial" panose="020B0604020202020204" pitchFamily="34" charset="0"/>
                <a:ea typeface="Roboto" pitchFamily="34" charset="-122"/>
                <a:cs typeface="Arial" panose="020B0604020202020204" pitchFamily="34" charset="0"/>
              </a:rPr>
              <a:t>İade</a:t>
            </a:r>
            <a:r>
              <a:rPr lang="en-US" sz="1600" dirty="0">
                <a:solidFill>
                  <a:srgbClr val="3C3939"/>
                </a:solidFill>
                <a:latin typeface="Arial" panose="020B0604020202020204" pitchFamily="34" charset="0"/>
                <a:ea typeface="Roboto" pitchFamily="34" charset="-122"/>
                <a:cs typeface="Arial" panose="020B0604020202020204" pitchFamily="34" charset="0"/>
              </a:rPr>
              <a:t> </a:t>
            </a:r>
            <a:r>
              <a:rPr lang="en-US" sz="1600" dirty="0" smtClean="0">
                <a:solidFill>
                  <a:srgbClr val="3C3939"/>
                </a:solidFill>
                <a:latin typeface="Arial" panose="020B0604020202020204" pitchFamily="34" charset="0"/>
                <a:ea typeface="Roboto" pitchFamily="34" charset="-122"/>
                <a:cs typeface="Arial" panose="020B0604020202020204" pitchFamily="34" charset="0"/>
              </a:rPr>
              <a:t>Sistemi </a:t>
            </a:r>
            <a:r>
              <a:rPr lang="en-US" sz="1600" dirty="0">
                <a:solidFill>
                  <a:srgbClr val="3C3939"/>
                </a:solidFill>
                <a:latin typeface="Arial" panose="020B0604020202020204" pitchFamily="34" charset="0"/>
                <a:ea typeface="Roboto" pitchFamily="34" charset="-122"/>
                <a:cs typeface="Arial" panose="020B0604020202020204" pitchFamily="34" charset="0"/>
              </a:rPr>
              <a:t>(GEKSİS</a:t>
            </a:r>
            <a:r>
              <a:rPr lang="en-US" sz="1600" dirty="0" smtClean="0">
                <a:solidFill>
                  <a:srgbClr val="3C3939"/>
                </a:solidFill>
                <a:latin typeface="Arial" panose="020B0604020202020204" pitchFamily="34" charset="0"/>
                <a:ea typeface="Roboto" pitchFamily="34" charset="-122"/>
                <a:cs typeface="Arial" panose="020B0604020202020204" pitchFamily="34" charset="0"/>
              </a:rPr>
              <a:t>)</a:t>
            </a:r>
            <a:r>
              <a:rPr lang="tr-TR" sz="1600" dirty="0" smtClean="0">
                <a:solidFill>
                  <a:srgbClr val="3C3939"/>
                </a:solidFill>
                <a:latin typeface="Arial" panose="020B0604020202020204" pitchFamily="34" charset="0"/>
                <a:ea typeface="Roboto" pitchFamily="34" charset="-122"/>
                <a:cs typeface="Arial" panose="020B0604020202020204" pitchFamily="34" charset="0"/>
              </a:rPr>
              <a:t> üzerinden</a:t>
            </a:r>
            <a:r>
              <a:rPr lang="en-US" sz="1600" dirty="0" smtClean="0">
                <a:solidFill>
                  <a:srgbClr val="3C3939"/>
                </a:solidFill>
                <a:latin typeface="Arial" panose="020B0604020202020204" pitchFamily="34" charset="0"/>
                <a:ea typeface="Roboto" pitchFamily="34" charset="-122"/>
                <a:cs typeface="Arial" panose="020B0604020202020204" pitchFamily="34" charset="0"/>
              </a:rPr>
              <a:t> </a:t>
            </a:r>
            <a:r>
              <a:rPr lang="en-US" sz="1600" dirty="0" err="1" smtClean="0">
                <a:solidFill>
                  <a:srgbClr val="3C3939"/>
                </a:solidFill>
                <a:latin typeface="Arial" panose="020B0604020202020204" pitchFamily="34" charset="0"/>
                <a:ea typeface="Roboto" pitchFamily="34" charset="-122"/>
                <a:cs typeface="Arial" panose="020B0604020202020204" pitchFamily="34" charset="0"/>
              </a:rPr>
              <a:t>kullan</a:t>
            </a:r>
            <a:r>
              <a:rPr lang="tr-TR" sz="1600" dirty="0" smtClean="0">
                <a:solidFill>
                  <a:srgbClr val="3C3939"/>
                </a:solidFill>
                <a:latin typeface="Arial" panose="020B0604020202020204" pitchFamily="34" charset="0"/>
                <a:ea typeface="Roboto" pitchFamily="34" charset="-122"/>
                <a:cs typeface="Arial" panose="020B0604020202020204" pitchFamily="34" charset="0"/>
              </a:rPr>
              <a:t>maktadır.</a:t>
            </a:r>
            <a:endParaRPr lang="tr-TR" sz="1600" dirty="0">
              <a:solidFill>
                <a:prstClr val="black"/>
              </a:solidFill>
              <a:latin typeface="Arial" panose="020B0604020202020204" pitchFamily="34" charset="0"/>
              <a:cs typeface="Arial" panose="020B0604020202020204" pitchFamily="34" charset="0"/>
            </a:endParaRPr>
          </a:p>
          <a:p>
            <a:pPr lvl="0" algn="just">
              <a:defRPr/>
            </a:pPr>
            <a:endParaRPr lang="tr-TR" sz="1600" dirty="0">
              <a:solidFill>
                <a:srgbClr val="3C3939"/>
              </a:solidFill>
              <a:latin typeface="Arial" panose="020B0604020202020204" pitchFamily="34" charset="0"/>
              <a:ea typeface="Roboto" pitchFamily="34" charset="-122"/>
              <a:cs typeface="Arial" panose="020B0604020202020204" pitchFamily="34" charset="0"/>
            </a:endParaRPr>
          </a:p>
          <a:p>
            <a:endParaRPr lang="tr-TR" sz="1600" dirty="0">
              <a:latin typeface="Arial" panose="020B0604020202020204" pitchFamily="34" charset="0"/>
              <a:cs typeface="Arial" panose="020B0604020202020204" pitchFamily="34" charset="0"/>
            </a:endParaRP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1" name="Rectangle 3"/>
          <p:cNvSpPr/>
          <p:nvPr/>
        </p:nvSpPr>
        <p:spPr>
          <a:xfrm>
            <a:off x="355534" y="2697489"/>
            <a:ext cx="3701561" cy="3922558"/>
          </a:xfrm>
          <a:prstGeom prst="rect">
            <a:avLst/>
          </a:prstGeom>
          <a:gradFill>
            <a:gsLst>
              <a:gs pos="29000">
                <a:schemeClr val="bg1"/>
              </a:gs>
              <a:gs pos="100000">
                <a:schemeClr val="bg1"/>
              </a:gs>
              <a:gs pos="0">
                <a:srgbClr val="F7F902"/>
              </a:gs>
            </a:gsLst>
            <a:lin ang="14400000" scaled="0"/>
          </a:gradFill>
          <a:ln>
            <a:noFill/>
          </a:ln>
          <a:effectLst>
            <a:innerShdw blurRad="571500" dist="50800" dir="16200000">
              <a:srgbClr val="00666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3" name="Dikdörtgen 2"/>
          <p:cNvSpPr/>
          <p:nvPr/>
        </p:nvSpPr>
        <p:spPr>
          <a:xfrm>
            <a:off x="552091" y="2738531"/>
            <a:ext cx="3185289" cy="3170099"/>
          </a:xfrm>
          <a:prstGeom prst="rect">
            <a:avLst/>
          </a:prstGeom>
        </p:spPr>
        <p:txBody>
          <a:bodyPr wrap="square">
            <a:spAutoFit/>
          </a:bodyPr>
          <a:lstStyle/>
          <a:p>
            <a:pPr algn="just"/>
            <a:r>
              <a:rPr lang="tr-TR" b="1" dirty="0">
                <a:latin typeface="Arial" panose="020B0604020202020204" pitchFamily="34" charset="0"/>
                <a:cs typeface="Arial" panose="020B0604020202020204" pitchFamily="34" charset="0"/>
              </a:rPr>
              <a:t>Gelir veya Kurumlar Vergisi Kanunlarına </a:t>
            </a:r>
            <a:r>
              <a:rPr lang="tr-TR" b="1" dirty="0" smtClean="0">
                <a:latin typeface="Arial" panose="020B0604020202020204" pitchFamily="34" charset="0"/>
                <a:cs typeface="Arial" panose="020B0604020202020204" pitchFamily="34" charset="0"/>
              </a:rPr>
              <a:t>Göre (252 </a:t>
            </a:r>
            <a:r>
              <a:rPr lang="tr-TR" b="1" dirty="0">
                <a:latin typeface="Arial" panose="020B0604020202020204" pitchFamily="34" charset="0"/>
                <a:cs typeface="Arial" panose="020B0604020202020204" pitchFamily="34" charset="0"/>
              </a:rPr>
              <a:t>Seri No.lu GV Genel </a:t>
            </a:r>
            <a:r>
              <a:rPr lang="tr-TR" b="1" dirty="0" smtClean="0">
                <a:latin typeface="Arial" panose="020B0604020202020204" pitchFamily="34" charset="0"/>
                <a:cs typeface="Arial" panose="020B0604020202020204" pitchFamily="34" charset="0"/>
              </a:rPr>
              <a:t>Tebliği)</a:t>
            </a:r>
            <a:endParaRPr lang="tr-TR" dirty="0">
              <a:latin typeface="Arial" panose="020B0604020202020204" pitchFamily="34" charset="0"/>
              <a:cs typeface="Arial" panose="020B0604020202020204" pitchFamily="34" charset="0"/>
            </a:endParaRPr>
          </a:p>
          <a:p>
            <a:pPr algn="just"/>
            <a:endParaRPr lang="tr-TR" b="1" dirty="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Beyana </a:t>
            </a:r>
            <a:r>
              <a:rPr lang="tr-TR" sz="1600" dirty="0">
                <a:latin typeface="Arial" panose="020B0604020202020204" pitchFamily="34" charset="0"/>
                <a:cs typeface="Arial" panose="020B0604020202020204" pitchFamily="34" charset="0"/>
              </a:rPr>
              <a:t>konu kazanç ve iratlardan Gelir veya Kurumlar Vergisi Kanunlarına göre yıl içinde tevkif suretiyle kesilmiş bulunan vergiler, beyanname üzerinden hesaplanan gelir veya kurumlar vergisinden mahsup edilmektedir. </a:t>
            </a:r>
          </a:p>
        </p:txBody>
      </p:sp>
      <p:sp>
        <p:nvSpPr>
          <p:cNvPr id="22" name="Rectangle 3"/>
          <p:cNvSpPr/>
          <p:nvPr/>
        </p:nvSpPr>
        <p:spPr>
          <a:xfrm>
            <a:off x="4616388" y="2680544"/>
            <a:ext cx="7302345" cy="3939503"/>
          </a:xfrm>
          <a:prstGeom prst="rect">
            <a:avLst/>
          </a:prstGeom>
          <a:gradFill>
            <a:gsLst>
              <a:gs pos="25000">
                <a:schemeClr val="bg1"/>
              </a:gs>
              <a:gs pos="100000">
                <a:schemeClr val="bg1"/>
              </a:gs>
              <a:gs pos="0">
                <a:srgbClr val="F7F902"/>
              </a:gs>
            </a:gsLst>
            <a:lin ang="18000000" scaled="0"/>
          </a:gradFill>
          <a:ln>
            <a:noFill/>
          </a:ln>
          <a:effectLst>
            <a:innerShdw blurRad="571500" dist="50800" dir="16200000">
              <a:srgbClr val="00666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5" name="Dikdörtgen 4"/>
          <p:cNvSpPr/>
          <p:nvPr/>
        </p:nvSpPr>
        <p:spPr>
          <a:xfrm>
            <a:off x="4770729" y="2742869"/>
            <a:ext cx="6993662" cy="3877985"/>
          </a:xfrm>
          <a:prstGeom prst="rect">
            <a:avLst/>
          </a:prstGeom>
        </p:spPr>
        <p:txBody>
          <a:bodyPr wrap="square">
            <a:spAutoFit/>
          </a:bodyPr>
          <a:lstStyle/>
          <a:p>
            <a:pPr algn="ctr"/>
            <a:r>
              <a:rPr lang="tr-TR" b="1" dirty="0">
                <a:latin typeface="Arial" panose="020B0604020202020204" pitchFamily="34" charset="0"/>
                <a:cs typeface="Arial" panose="020B0604020202020204" pitchFamily="34" charset="0"/>
              </a:rPr>
              <a:t>Katma Değer Vergisi İade </a:t>
            </a:r>
            <a:r>
              <a:rPr lang="tr-TR" b="1" dirty="0" smtClean="0">
                <a:latin typeface="Arial" panose="020B0604020202020204" pitchFamily="34" charset="0"/>
                <a:cs typeface="Arial" panose="020B0604020202020204" pitchFamily="34" charset="0"/>
              </a:rPr>
              <a:t>Talebi</a:t>
            </a:r>
          </a:p>
          <a:p>
            <a:pPr algn="ctr"/>
            <a:r>
              <a:rPr lang="tr-TR" b="1" dirty="0" smtClean="0">
                <a:latin typeface="Arial" panose="020B0604020202020204" pitchFamily="34" charset="0"/>
                <a:cs typeface="Arial" panose="020B0604020202020204" pitchFamily="34" charset="0"/>
              </a:rPr>
              <a:t>(KDV </a:t>
            </a:r>
            <a:r>
              <a:rPr lang="tr-TR" b="1" dirty="0">
                <a:latin typeface="Arial" panose="020B0604020202020204" pitchFamily="34" charset="0"/>
                <a:cs typeface="Arial" panose="020B0604020202020204" pitchFamily="34" charset="0"/>
              </a:rPr>
              <a:t>Genel Uygulama </a:t>
            </a:r>
            <a:r>
              <a:rPr lang="tr-TR" b="1" dirty="0" smtClean="0">
                <a:latin typeface="Arial" panose="020B0604020202020204" pitchFamily="34" charset="0"/>
                <a:cs typeface="Arial" panose="020B0604020202020204" pitchFamily="34" charset="0"/>
              </a:rPr>
              <a:t>Tebliğ)</a:t>
            </a:r>
          </a:p>
          <a:p>
            <a:pPr algn="ctr"/>
            <a:endParaRPr lang="tr-TR" b="1" dirty="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3065 </a:t>
            </a:r>
            <a:r>
              <a:rPr lang="tr-TR" sz="1600" dirty="0">
                <a:latin typeface="Arial" panose="020B0604020202020204" pitchFamily="34" charset="0"/>
                <a:cs typeface="Arial" panose="020B0604020202020204" pitchFamily="34" charset="0"/>
              </a:rPr>
              <a:t>sayılı KDV Kanununa göre mükelleflerin yaptıkları işlemlerden bazılarında KDV iadesi yapılması mümkündür. Bu iade hakkı, işlemin üzerinden KDV tahsil edilmemesi ve tahsil edilmeyen bu KDV’nin indirim yoluyla telafi edilememesinden kaynaklanmaktadır. </a:t>
            </a:r>
            <a:endParaRPr lang="tr-TR" sz="1600" dirty="0" smtClean="0">
              <a:latin typeface="Arial" panose="020B0604020202020204" pitchFamily="34" charset="0"/>
              <a:cs typeface="Arial" panose="020B0604020202020204" pitchFamily="34" charset="0"/>
            </a:endParaRPr>
          </a:p>
          <a:p>
            <a:pPr algn="just"/>
            <a:endParaRPr lang="tr-TR" sz="1600" dirty="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KDV </a:t>
            </a:r>
            <a:r>
              <a:rPr lang="tr-TR" sz="1600" dirty="0">
                <a:latin typeface="Arial" panose="020B0604020202020204" pitchFamily="34" charset="0"/>
                <a:cs typeface="Arial" panose="020B0604020202020204" pitchFamily="34" charset="0"/>
              </a:rPr>
              <a:t>iade uygulamasına ilişkin usul ve esaslar, KDV Genel Uygulama Tebliğinin ilgili bölümlerinde detaylı olarak açıklanmıştır. Mahsuben iade talebinin gerçekleştirilebilmesi için iade talep dilekçesinin </a:t>
            </a:r>
            <a:r>
              <a:rPr lang="tr-TR" sz="1600" dirty="0" smtClean="0">
                <a:latin typeface="Arial" panose="020B0604020202020204" pitchFamily="34" charset="0"/>
                <a:cs typeface="Arial" panose="020B0604020202020204" pitchFamily="34" charset="0"/>
              </a:rPr>
              <a:t>süresinde verilmesi</a:t>
            </a:r>
            <a:r>
              <a:rPr lang="tr-TR" sz="1600" dirty="0">
                <a:latin typeface="Arial" panose="020B0604020202020204" pitchFamily="34" charset="0"/>
                <a:cs typeface="Arial" panose="020B0604020202020204" pitchFamily="34" charset="0"/>
              </a:rPr>
              <a:t>, iadeye ilişkin KDV Genel Uygulama Tebliğinin ilgili bölümlerinde sayılan belgelerin eksiksiz ibraz edilmesi, herhangi bir eksiklik tespiti durumunda eksikliğin süresinde giderilmesi vb. hususların yerine getirilmesi gerekmektedir.</a:t>
            </a:r>
          </a:p>
        </p:txBody>
      </p:sp>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49A80-6FDC-475E-9293-1C17F140D77C}" type="slidenum">
              <a:rPr kumimoji="0" lang="tr-TR" sz="1400" b="0"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tr-TR"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89846"/>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Unvan 1"/>
          <p:cNvSpPr txBox="1">
            <a:spLocks/>
          </p:cNvSpPr>
          <p:nvPr/>
        </p:nvSpPr>
        <p:spPr>
          <a:xfrm>
            <a:off x="2354559" y="2422690"/>
            <a:ext cx="9144000" cy="25883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nSpc>
                <a:spcPct val="150000"/>
              </a:lnSpc>
              <a:defRPr/>
            </a:pPr>
            <a:r>
              <a:rPr kumimoji="0" lang="tr-TR" sz="4000" b="1" i="0" u="none" strike="noStrike" kern="1200" cap="none" spc="0" normalizeH="0" baseline="0" noProof="0" dirty="0" smtClean="0">
                <a:ln>
                  <a:noFill/>
                </a:ln>
                <a:solidFill>
                  <a:srgbClr val="E20613"/>
                </a:solidFill>
                <a:effectLst/>
                <a:uLnTx/>
                <a:uFillTx/>
                <a:latin typeface="Arial" panose="020B0604020202020204" pitchFamily="34" charset="0"/>
                <a:cs typeface="Arial" panose="020B0604020202020204" pitchFamily="34" charset="0"/>
              </a:rPr>
              <a:t>MÜKELLEFLERİN</a:t>
            </a:r>
            <a:r>
              <a:rPr kumimoji="0" lang="tr-TR" sz="4000" b="1" i="0" u="none" strike="noStrike" kern="1200" cap="none" spc="0" normalizeH="0" noProof="0" dirty="0" smtClean="0">
                <a:ln>
                  <a:noFill/>
                </a:ln>
                <a:solidFill>
                  <a:srgbClr val="E20613"/>
                </a:solidFill>
                <a:effectLst/>
                <a:uLnTx/>
                <a:uFillTx/>
                <a:latin typeface="Arial" panose="020B0604020202020204" pitchFamily="34" charset="0"/>
                <a:cs typeface="Arial" panose="020B0604020202020204" pitchFamily="34" charset="0"/>
              </a:rPr>
              <a:t> </a:t>
            </a:r>
            <a:r>
              <a:rPr lang="tr-TR" sz="4000" b="1" dirty="0" smtClean="0">
                <a:solidFill>
                  <a:srgbClr val="E20613"/>
                </a:solidFill>
                <a:latin typeface="Arial" panose="020B0604020202020204" pitchFamily="34" charset="0"/>
                <a:cs typeface="Arial" panose="020B0604020202020204" pitchFamily="34" charset="0"/>
              </a:rPr>
              <a:t>GÜNCEL VERGİ KANUNLARINDA YER ALAN DİĞER BAZI HAKLARI</a:t>
            </a:r>
            <a:endParaRPr lang="tr-TR" sz="4000" b="1" dirty="0">
              <a:solidFill>
                <a:srgbClr val="E20613"/>
              </a:solidFill>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397" y="0"/>
            <a:ext cx="1789871" cy="6858000"/>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00" y="2723614"/>
            <a:ext cx="1111932" cy="1410772"/>
          </a:xfrm>
          <a:prstGeom prst="rect">
            <a:avLst/>
          </a:prstGeom>
        </p:spPr>
      </p:pic>
    </p:spTree>
    <p:extLst>
      <p:ext uri="{BB962C8B-B14F-4D97-AF65-F5344CB8AC3E}">
        <p14:creationId xmlns:p14="http://schemas.microsoft.com/office/powerpoint/2010/main" val="41765783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Unvan 1"/>
          <p:cNvSpPr txBox="1">
            <a:spLocks/>
          </p:cNvSpPr>
          <p:nvPr/>
        </p:nvSpPr>
        <p:spPr>
          <a:xfrm>
            <a:off x="1090863" y="241427"/>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2800" b="1" dirty="0">
                <a:solidFill>
                  <a:srgbClr val="16647A"/>
                </a:solidFill>
                <a:latin typeface="Arial" panose="020B0604020202020204" pitchFamily="34" charset="0"/>
                <a:cs typeface="Arial" panose="020B0604020202020204" pitchFamily="34" charset="0"/>
              </a:rPr>
              <a:t>Mükelleflerin </a:t>
            </a:r>
            <a:r>
              <a:rPr kumimoji="0" lang="tr-TR" sz="2800" b="1" i="0" u="none" strike="noStrike" kern="1200" cap="none" spc="0" normalizeH="0" baseline="0" noProof="0" dirty="0" smtClean="0">
                <a:ln>
                  <a:noFill/>
                </a:ln>
                <a:solidFill>
                  <a:srgbClr val="16647A"/>
                </a:solidFill>
                <a:effectLst/>
                <a:uLnTx/>
                <a:uFillTx/>
                <a:latin typeface="Arial" panose="020B0604020202020204" pitchFamily="34" charset="0"/>
                <a:cs typeface="Arial" panose="020B0604020202020204" pitchFamily="34" charset="0"/>
              </a:rPr>
              <a:t>Hakları</a:t>
            </a:r>
            <a:endParaRPr kumimoji="0" lang="tr-TR" sz="2800" b="1" i="0" u="none" strike="noStrike" kern="1200" cap="none" spc="0" normalizeH="0" baseline="0" noProof="0" dirty="0">
              <a:ln>
                <a:noFill/>
              </a:ln>
              <a:solidFill>
                <a:srgbClr val="16647A"/>
              </a:solidFill>
              <a:effectLst/>
              <a:uLnTx/>
              <a:uFillTx/>
              <a:latin typeface="Arial" panose="020B0604020202020204" pitchFamily="34" charset="0"/>
              <a:cs typeface="Arial" panose="020B0604020202020204" pitchFamily="34" charset="0"/>
            </a:endParaRP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49A80-6FDC-475E-9293-1C17F140D77C}" type="slidenum">
              <a:rPr kumimoji="0" lang="tr-TR" sz="1400" b="0"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tr-TR"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7" name="Rectangle 5">
            <a:extLst>
              <a:ext uri="{FF2B5EF4-FFF2-40B4-BE49-F238E27FC236}">
                <a16:creationId xmlns:a16="http://schemas.microsoft.com/office/drawing/2014/main" id="{F3170FFD-1FDC-43EE-881B-5D21C1DE5196}"/>
              </a:ext>
            </a:extLst>
          </p:cNvPr>
          <p:cNvSpPr/>
          <p:nvPr/>
        </p:nvSpPr>
        <p:spPr>
          <a:xfrm>
            <a:off x="703184" y="1033963"/>
            <a:ext cx="10133817" cy="5735138"/>
          </a:xfrm>
          <a:prstGeom prst="rect">
            <a:avLst/>
          </a:prstGeom>
          <a:gradFill flip="none" rotWithShape="1">
            <a:gsLst>
              <a:gs pos="100000">
                <a:schemeClr val="bg1"/>
              </a:gs>
              <a:gs pos="0">
                <a:schemeClr val="bg1">
                  <a:lumMod val="95000"/>
                </a:schemeClr>
              </a:gs>
            </a:gsLst>
            <a:lin ang="5400000" scaled="1"/>
            <a:tileRect/>
          </a:gradFill>
          <a:ln w="38100">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 name="Freeform: Shape 8">
            <a:extLst>
              <a:ext uri="{FF2B5EF4-FFF2-40B4-BE49-F238E27FC236}">
                <a16:creationId xmlns:a16="http://schemas.microsoft.com/office/drawing/2014/main" id="{48FA055A-2529-4FA9-9C7C-A452094C41A6}"/>
              </a:ext>
            </a:extLst>
          </p:cNvPr>
          <p:cNvSpPr/>
          <p:nvPr/>
        </p:nvSpPr>
        <p:spPr>
          <a:xfrm flipV="1">
            <a:off x="703184" y="1029183"/>
            <a:ext cx="10133817" cy="1033028"/>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FFFF00"/>
          </a:solidFill>
          <a:ln>
            <a:noFill/>
          </a:ln>
          <a:effectLst>
            <a:innerShdw blurRad="571500" dist="50800" dir="16200000">
              <a:srgbClr val="00666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29" name="TextBox 1">
            <a:extLst>
              <a:ext uri="{FF2B5EF4-FFF2-40B4-BE49-F238E27FC236}">
                <a16:creationId xmlns:a16="http://schemas.microsoft.com/office/drawing/2014/main" id="{1EF9D6C6-49C5-454F-A394-800A537A39B1}"/>
              </a:ext>
            </a:extLst>
          </p:cNvPr>
          <p:cNvSpPr txBox="1"/>
          <p:nvPr/>
        </p:nvSpPr>
        <p:spPr>
          <a:xfrm>
            <a:off x="764010" y="1211459"/>
            <a:ext cx="10012164" cy="369332"/>
          </a:xfrm>
          <a:prstGeom prst="rect">
            <a:avLst/>
          </a:prstGeom>
          <a:noFill/>
        </p:spPr>
        <p:txBody>
          <a:bodyPr wrap="square" rtlCol="0">
            <a:spAutoFit/>
          </a:bodyPr>
          <a:lstStyle/>
          <a:p>
            <a:r>
              <a:rPr lang="tr-TR" altLang="tr-TR" b="1" dirty="0">
                <a:solidFill>
                  <a:srgbClr val="002060"/>
                </a:solidFill>
                <a:latin typeface="Arial" panose="020B0604020202020204" pitchFamily="34" charset="0"/>
                <a:ea typeface="DIN Next CYR Medium"/>
                <a:cs typeface="Arial" panose="020B0604020202020204" pitchFamily="34" charset="0"/>
              </a:rPr>
              <a:t>EVLERDE ÜRETİLEN ÜRÜNLERİN İNTERNET ÜZERİNDEN SATIŞINDA ESNAF MUAFLIĞI</a:t>
            </a:r>
            <a:endParaRPr lang="tr-TR" dirty="0">
              <a:solidFill>
                <a:srgbClr val="002060"/>
              </a:solidFill>
              <a:latin typeface="Arial" panose="020B0604020202020204" pitchFamily="34" charset="0"/>
              <a:cs typeface="Arial" panose="020B0604020202020204" pitchFamily="34" charset="0"/>
            </a:endParaRPr>
          </a:p>
        </p:txBody>
      </p:sp>
      <p:graphicFrame>
        <p:nvGraphicFramePr>
          <p:cNvPr id="34" name="Tablo 33"/>
          <p:cNvGraphicFramePr>
            <a:graphicFrameLocks noGrp="1"/>
          </p:cNvGraphicFramePr>
          <p:nvPr>
            <p:extLst>
              <p:ext uri="{D42A27DB-BD31-4B8C-83A1-F6EECF244321}">
                <p14:modId xmlns:p14="http://schemas.microsoft.com/office/powerpoint/2010/main" val="2558570769"/>
              </p:ext>
            </p:extLst>
          </p:nvPr>
        </p:nvGraphicFramePr>
        <p:xfrm>
          <a:off x="880481" y="2383891"/>
          <a:ext cx="9956520" cy="4287455"/>
        </p:xfrm>
        <a:graphic>
          <a:graphicData uri="http://schemas.openxmlformats.org/drawingml/2006/table">
            <a:tbl>
              <a:tblPr firstRow="1" firstCol="1" lastRow="1" lastCol="1" bandRow="1" bandCol="1">
                <a:tableStyleId>{ED083AE6-46FA-4A59-8FB0-9F97EB10719F}</a:tableStyleId>
              </a:tblPr>
              <a:tblGrid>
                <a:gridCol w="4747962">
                  <a:extLst>
                    <a:ext uri="{9D8B030D-6E8A-4147-A177-3AD203B41FA5}">
                      <a16:colId xmlns:a16="http://schemas.microsoft.com/office/drawing/2014/main" val="1829634634"/>
                    </a:ext>
                  </a:extLst>
                </a:gridCol>
                <a:gridCol w="5208558">
                  <a:extLst>
                    <a:ext uri="{9D8B030D-6E8A-4147-A177-3AD203B41FA5}">
                      <a16:colId xmlns:a16="http://schemas.microsoft.com/office/drawing/2014/main" val="1323572148"/>
                    </a:ext>
                  </a:extLst>
                </a:gridCol>
              </a:tblGrid>
              <a:tr h="187230">
                <a:tc gridSpan="2">
                  <a:txBody>
                    <a:bodyPr/>
                    <a:lstStyle/>
                    <a:p>
                      <a:pPr marL="3175" algn="ctr">
                        <a:spcBef>
                          <a:spcPts val="440"/>
                        </a:spcBef>
                        <a:spcAft>
                          <a:spcPts val="0"/>
                        </a:spcAft>
                      </a:pPr>
                      <a:r>
                        <a:rPr lang="tr-TR" sz="1200" b="0" dirty="0">
                          <a:effectLst/>
                          <a:latin typeface="Arial" panose="020B0604020202020204" pitchFamily="34" charset="0"/>
                          <a:cs typeface="Arial" panose="020B0604020202020204" pitchFamily="34" charset="0"/>
                        </a:rPr>
                        <a:t>İş yeri </a:t>
                      </a:r>
                      <a:r>
                        <a:rPr lang="tr-TR" sz="1200" b="0" spc="-10" dirty="0">
                          <a:effectLst/>
                          <a:latin typeface="Arial" panose="020B0604020202020204" pitchFamily="34" charset="0"/>
                          <a:cs typeface="Arial" panose="020B0604020202020204" pitchFamily="34" charset="0"/>
                        </a:rPr>
                        <a:t>açılmamalıdır.</a:t>
                      </a:r>
                      <a:endParaRPr lang="tr-TR" sz="1200" b="0" dirty="0">
                        <a:effectLst/>
                        <a:latin typeface="Arial" panose="020B0604020202020204" pitchFamily="34" charset="0"/>
                        <a:ea typeface="DIN Next CYR"/>
                        <a:cs typeface="Arial" panose="020B0604020202020204" pitchFamily="34" charset="0"/>
                      </a:endParaRPr>
                    </a:p>
                  </a:txBody>
                  <a:tcPr marL="0" marR="0" marT="0" marB="0"/>
                </a:tc>
                <a:tc hMerge="1">
                  <a:txBody>
                    <a:bodyPr/>
                    <a:lstStyle/>
                    <a:p>
                      <a:endParaRPr lang="tr-TR"/>
                    </a:p>
                  </a:txBody>
                  <a:tcPr/>
                </a:tc>
                <a:extLst>
                  <a:ext uri="{0D108BD9-81ED-4DB2-BD59-A6C34878D82A}">
                    <a16:rowId xmlns:a16="http://schemas.microsoft.com/office/drawing/2014/main" val="1274862533"/>
                  </a:ext>
                </a:extLst>
              </a:tr>
              <a:tr h="463972">
                <a:tc gridSpan="2">
                  <a:txBody>
                    <a:bodyPr/>
                    <a:lstStyle/>
                    <a:p>
                      <a:pPr marL="3175" algn="ctr">
                        <a:spcBef>
                          <a:spcPts val="430"/>
                        </a:spcBef>
                        <a:spcAft>
                          <a:spcPts val="0"/>
                        </a:spcAft>
                      </a:pPr>
                      <a:r>
                        <a:rPr lang="tr-TR" sz="1200" b="0" dirty="0">
                          <a:effectLst/>
                          <a:latin typeface="Arial" panose="020B0604020202020204" pitchFamily="34" charset="0"/>
                          <a:cs typeface="Arial" panose="020B0604020202020204" pitchFamily="34" charset="0"/>
                        </a:rPr>
                        <a:t>Oturulan</a:t>
                      </a:r>
                      <a:r>
                        <a:rPr lang="tr-TR" sz="1200" b="0" spc="-1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evlerde</a:t>
                      </a:r>
                      <a:r>
                        <a:rPr lang="tr-TR" sz="1200" b="0" spc="-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imalat</a:t>
                      </a:r>
                      <a:r>
                        <a:rPr lang="tr-TR" sz="1200" b="0" spc="-5"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yapılmalıdır.</a:t>
                      </a:r>
                      <a:endParaRPr lang="tr-TR" sz="1200" b="0" dirty="0">
                        <a:effectLst/>
                        <a:latin typeface="Arial" panose="020B0604020202020204" pitchFamily="34" charset="0"/>
                        <a:cs typeface="Arial" panose="020B0604020202020204" pitchFamily="34" charset="0"/>
                      </a:endParaRPr>
                    </a:p>
                    <a:p>
                      <a:pPr marL="3175" algn="ctr">
                        <a:spcBef>
                          <a:spcPts val="835"/>
                        </a:spcBef>
                        <a:spcAft>
                          <a:spcPts val="0"/>
                        </a:spcAft>
                      </a:pPr>
                      <a:r>
                        <a:rPr lang="tr-TR" sz="1200" b="0" dirty="0">
                          <a:effectLst/>
                          <a:latin typeface="Arial" panose="020B0604020202020204" pitchFamily="34" charset="0"/>
                          <a:cs typeface="Arial" panose="020B0604020202020204" pitchFamily="34" charset="0"/>
                        </a:rPr>
                        <a:t>Sanayi</a:t>
                      </a:r>
                      <a:r>
                        <a:rPr lang="tr-TR" sz="1200" b="0" spc="-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tipi</a:t>
                      </a:r>
                      <a:r>
                        <a:rPr lang="tr-TR" sz="1200" b="0" spc="-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veya seri</a:t>
                      </a:r>
                      <a:r>
                        <a:rPr lang="tr-TR" sz="1200" b="0" spc="-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üretim</a:t>
                      </a:r>
                      <a:r>
                        <a:rPr lang="tr-TR" sz="1200" b="0" spc="-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yapabilen makine</a:t>
                      </a:r>
                      <a:r>
                        <a:rPr lang="tr-TR" sz="1200" b="0" spc="-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ve</a:t>
                      </a:r>
                      <a:r>
                        <a:rPr lang="tr-TR" sz="1200" b="0" spc="-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alet </a:t>
                      </a:r>
                      <a:r>
                        <a:rPr lang="tr-TR" sz="1200" b="0" spc="-10" dirty="0">
                          <a:effectLst/>
                          <a:latin typeface="Arial" panose="020B0604020202020204" pitchFamily="34" charset="0"/>
                          <a:cs typeface="Arial" panose="020B0604020202020204" pitchFamily="34" charset="0"/>
                        </a:rPr>
                        <a:t>kullanılmamalıdır.</a:t>
                      </a:r>
                      <a:endParaRPr lang="tr-TR" sz="1200" b="0" dirty="0">
                        <a:effectLst/>
                        <a:latin typeface="Arial" panose="020B0604020202020204" pitchFamily="34" charset="0"/>
                        <a:ea typeface="DIN Next CYR"/>
                        <a:cs typeface="Arial" panose="020B0604020202020204" pitchFamily="34" charset="0"/>
                      </a:endParaRPr>
                    </a:p>
                  </a:txBody>
                  <a:tcPr marL="0" marR="0" marT="0" marB="0"/>
                </a:tc>
                <a:tc hMerge="1">
                  <a:txBody>
                    <a:bodyPr/>
                    <a:lstStyle/>
                    <a:p>
                      <a:endParaRPr lang="tr-TR"/>
                    </a:p>
                  </a:txBody>
                  <a:tcPr/>
                </a:tc>
                <a:extLst>
                  <a:ext uri="{0D108BD9-81ED-4DB2-BD59-A6C34878D82A}">
                    <a16:rowId xmlns:a16="http://schemas.microsoft.com/office/drawing/2014/main" val="4736897"/>
                  </a:ext>
                </a:extLst>
              </a:tr>
              <a:tr h="245370">
                <a:tc gridSpan="2">
                  <a:txBody>
                    <a:bodyPr/>
                    <a:lstStyle/>
                    <a:p>
                      <a:pPr marL="1706245" indent="-1485900" algn="ctr">
                        <a:spcBef>
                          <a:spcPts val="190"/>
                        </a:spcBef>
                        <a:spcAft>
                          <a:spcPts val="0"/>
                        </a:spcAft>
                      </a:pPr>
                      <a:r>
                        <a:rPr lang="tr-TR" sz="1200" b="0" dirty="0">
                          <a:effectLst/>
                          <a:latin typeface="Arial" panose="020B0604020202020204" pitchFamily="34" charset="0"/>
                          <a:cs typeface="Arial" panose="020B0604020202020204" pitchFamily="34" charset="0"/>
                        </a:rPr>
                        <a:t>Faaliyet,</a:t>
                      </a:r>
                      <a:r>
                        <a:rPr lang="tr-TR" sz="1200" b="0" spc="-3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gelir</a:t>
                      </a:r>
                      <a:r>
                        <a:rPr lang="tr-TR" sz="1200" b="0" spc="-3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ve</a:t>
                      </a:r>
                      <a:r>
                        <a:rPr lang="tr-TR" sz="1200" b="0" spc="-3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kurumlar</a:t>
                      </a:r>
                      <a:r>
                        <a:rPr lang="tr-TR" sz="1200" b="0" spc="-3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vergisi</a:t>
                      </a:r>
                      <a:r>
                        <a:rPr lang="tr-TR" sz="1200" b="0" spc="-3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mükelleflerine</a:t>
                      </a:r>
                      <a:r>
                        <a:rPr lang="tr-TR" sz="1200" b="0" spc="-3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bağlılık</a:t>
                      </a:r>
                      <a:r>
                        <a:rPr lang="tr-TR" sz="1200" b="0" spc="-3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arz</a:t>
                      </a:r>
                      <a:r>
                        <a:rPr lang="tr-TR" sz="1200" b="0" spc="-3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edecek</a:t>
                      </a:r>
                      <a:r>
                        <a:rPr lang="tr-TR" sz="1200" b="0" spc="-3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şekilde </a:t>
                      </a:r>
                      <a:r>
                        <a:rPr lang="tr-TR" sz="1200" b="0" spc="-10" dirty="0">
                          <a:effectLst/>
                          <a:latin typeface="Arial" panose="020B0604020202020204" pitchFamily="34" charset="0"/>
                          <a:cs typeface="Arial" panose="020B0604020202020204" pitchFamily="34" charset="0"/>
                        </a:rPr>
                        <a:t>yapılmamalıdır.</a:t>
                      </a:r>
                      <a:endParaRPr lang="tr-TR" sz="1200" b="0" dirty="0">
                        <a:effectLst/>
                        <a:latin typeface="Arial" panose="020B0604020202020204" pitchFamily="34" charset="0"/>
                        <a:ea typeface="DIN Next CYR"/>
                        <a:cs typeface="Arial" panose="020B0604020202020204" pitchFamily="34" charset="0"/>
                      </a:endParaRPr>
                    </a:p>
                  </a:txBody>
                  <a:tcPr marL="0" marR="0" marT="0" marB="0"/>
                </a:tc>
                <a:tc hMerge="1">
                  <a:txBody>
                    <a:bodyPr/>
                    <a:lstStyle/>
                    <a:p>
                      <a:endParaRPr lang="tr-TR"/>
                    </a:p>
                  </a:txBody>
                  <a:tcPr/>
                </a:tc>
                <a:extLst>
                  <a:ext uri="{0D108BD9-81ED-4DB2-BD59-A6C34878D82A}">
                    <a16:rowId xmlns:a16="http://schemas.microsoft.com/office/drawing/2014/main" val="2060838676"/>
                  </a:ext>
                </a:extLst>
              </a:tr>
              <a:tr h="451364">
                <a:tc gridSpan="2">
                  <a:txBody>
                    <a:bodyPr/>
                    <a:lstStyle/>
                    <a:p>
                      <a:pPr marL="3175" marR="1270" algn="ctr">
                        <a:spcBef>
                          <a:spcPts val="190"/>
                        </a:spcBef>
                        <a:spcAft>
                          <a:spcPts val="0"/>
                        </a:spcAft>
                      </a:pPr>
                      <a:r>
                        <a:rPr lang="tr-TR" sz="1200" b="0" dirty="0">
                          <a:effectLst/>
                          <a:latin typeface="Arial" panose="020B0604020202020204" pitchFamily="34" charset="0"/>
                          <a:cs typeface="Arial" panose="020B0604020202020204" pitchFamily="34" charset="0"/>
                        </a:rPr>
                        <a:t>Ticarî,</a:t>
                      </a:r>
                      <a:r>
                        <a:rPr lang="tr-TR" sz="1200" b="0" spc="-2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ziraî</a:t>
                      </a:r>
                      <a:r>
                        <a:rPr lang="tr-TR" sz="1200" b="0" spc="-2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veya</a:t>
                      </a:r>
                      <a:r>
                        <a:rPr lang="tr-TR" sz="1200" b="0" spc="-2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meslekî</a:t>
                      </a:r>
                      <a:r>
                        <a:rPr lang="tr-TR" sz="1200" b="0" spc="-2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kazancı</a:t>
                      </a:r>
                      <a:r>
                        <a:rPr lang="tr-TR" sz="1200" b="0" spc="-2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dolayısı</a:t>
                      </a:r>
                      <a:r>
                        <a:rPr lang="tr-TR" sz="1200" b="0" spc="-2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ile</a:t>
                      </a:r>
                      <a:r>
                        <a:rPr lang="tr-TR" sz="1200" b="0" spc="-2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gerçek</a:t>
                      </a:r>
                      <a:r>
                        <a:rPr lang="tr-TR" sz="1200" b="0" spc="-2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usulde</a:t>
                      </a:r>
                      <a:r>
                        <a:rPr lang="tr-TR" sz="1200" b="0" spc="-2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gelir</a:t>
                      </a:r>
                      <a:r>
                        <a:rPr lang="tr-TR" sz="1200" b="0" spc="-2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vergisine</a:t>
                      </a:r>
                      <a:r>
                        <a:rPr lang="tr-TR" sz="1200" b="0" spc="-2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tâbi </a:t>
                      </a:r>
                      <a:r>
                        <a:rPr lang="tr-TR" sz="1200" b="0" spc="-10" dirty="0">
                          <a:effectLst/>
                          <a:latin typeface="Arial" panose="020B0604020202020204" pitchFamily="34" charset="0"/>
                          <a:cs typeface="Arial" panose="020B0604020202020204" pitchFamily="34" charset="0"/>
                        </a:rPr>
                        <a:t>olunmamalıdır.</a:t>
                      </a:r>
                      <a:endParaRPr lang="tr-TR" sz="1200" b="0" dirty="0">
                        <a:effectLst/>
                        <a:latin typeface="Arial" panose="020B0604020202020204" pitchFamily="34" charset="0"/>
                        <a:cs typeface="Arial" panose="020B0604020202020204" pitchFamily="34" charset="0"/>
                      </a:endParaRPr>
                    </a:p>
                    <a:p>
                      <a:pPr marL="3175" marR="1270" algn="ctr">
                        <a:spcBef>
                          <a:spcPts val="665"/>
                        </a:spcBef>
                        <a:spcAft>
                          <a:spcPts val="0"/>
                        </a:spcAft>
                      </a:pPr>
                      <a:r>
                        <a:rPr lang="tr-TR" sz="1200" b="0" dirty="0">
                          <a:effectLst/>
                          <a:latin typeface="Arial" panose="020B0604020202020204" pitchFamily="34" charset="0"/>
                          <a:cs typeface="Arial" panose="020B0604020202020204" pitchFamily="34" charset="0"/>
                        </a:rPr>
                        <a:t>Satın</a:t>
                      </a:r>
                      <a:r>
                        <a:rPr lang="tr-TR" sz="1200" b="0" spc="-3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alınan</a:t>
                      </a:r>
                      <a:r>
                        <a:rPr lang="tr-TR" sz="1200" b="0" spc="-3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mallara</a:t>
                      </a:r>
                      <a:r>
                        <a:rPr lang="tr-TR" sz="1200" b="0" spc="-3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ve</a:t>
                      </a:r>
                      <a:r>
                        <a:rPr lang="tr-TR" sz="1200" b="0" spc="-3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giderlere</a:t>
                      </a:r>
                      <a:r>
                        <a:rPr lang="tr-TR" sz="1200" b="0" spc="-3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ilişkin</a:t>
                      </a:r>
                      <a:r>
                        <a:rPr lang="tr-TR" sz="1200" b="0" spc="-3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belgelerin</a:t>
                      </a:r>
                      <a:r>
                        <a:rPr lang="tr-TR" sz="1200" b="0" spc="-3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muhafaza</a:t>
                      </a:r>
                      <a:r>
                        <a:rPr lang="tr-TR" sz="1200" b="0" spc="-3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ve</a:t>
                      </a:r>
                      <a:r>
                        <a:rPr lang="tr-TR" sz="1200" b="0" spc="-3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ibraz</a:t>
                      </a:r>
                      <a:r>
                        <a:rPr lang="tr-TR" sz="1200" b="0" spc="-3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yükümlülüğü </a:t>
                      </a:r>
                      <a:r>
                        <a:rPr lang="tr-TR" sz="1200" b="0" spc="-10" dirty="0">
                          <a:effectLst/>
                          <a:latin typeface="Arial" panose="020B0604020202020204" pitchFamily="34" charset="0"/>
                          <a:cs typeface="Arial" panose="020B0604020202020204" pitchFamily="34" charset="0"/>
                        </a:rPr>
                        <a:t>bulunmaktadır.</a:t>
                      </a:r>
                      <a:endParaRPr lang="tr-TR" sz="1200" b="0" dirty="0">
                        <a:effectLst/>
                        <a:latin typeface="Arial" panose="020B0604020202020204" pitchFamily="34" charset="0"/>
                        <a:ea typeface="DIN Next CYR"/>
                        <a:cs typeface="Arial" panose="020B0604020202020204" pitchFamily="34" charset="0"/>
                      </a:endParaRPr>
                    </a:p>
                  </a:txBody>
                  <a:tcPr marL="0" marR="0" marT="0" marB="0"/>
                </a:tc>
                <a:tc hMerge="1">
                  <a:txBody>
                    <a:bodyPr/>
                    <a:lstStyle/>
                    <a:p>
                      <a:endParaRPr lang="tr-TR"/>
                    </a:p>
                  </a:txBody>
                  <a:tcPr/>
                </a:tc>
                <a:extLst>
                  <a:ext uri="{0D108BD9-81ED-4DB2-BD59-A6C34878D82A}">
                    <a16:rowId xmlns:a16="http://schemas.microsoft.com/office/drawing/2014/main" val="18907098"/>
                  </a:ext>
                </a:extLst>
              </a:tr>
              <a:tr h="413540">
                <a:tc>
                  <a:txBody>
                    <a:bodyPr/>
                    <a:lstStyle/>
                    <a:p>
                      <a:pPr marL="238760" indent="-171450" algn="just">
                        <a:spcBef>
                          <a:spcPts val="180"/>
                        </a:spcBef>
                        <a:spcAft>
                          <a:spcPts val="0"/>
                        </a:spcAft>
                        <a:buFont typeface="Wingdings" panose="05000000000000000000" pitchFamily="2" charset="2"/>
                        <a:buChar char="§"/>
                      </a:pPr>
                      <a:r>
                        <a:rPr lang="tr-TR" sz="1200" b="0" dirty="0">
                          <a:effectLst/>
                          <a:latin typeface="Arial" panose="020B0604020202020204" pitchFamily="34" charset="0"/>
                          <a:cs typeface="Arial" panose="020B0604020202020204" pitchFamily="34" charset="0"/>
                        </a:rPr>
                        <a:t> </a:t>
                      </a:r>
                      <a:r>
                        <a:rPr lang="tr-TR" sz="1200" b="0" spc="-20" dirty="0" smtClean="0">
                          <a:effectLst/>
                          <a:latin typeface="Arial" panose="020B0604020202020204" pitchFamily="34" charset="0"/>
                          <a:cs typeface="Arial" panose="020B0604020202020204" pitchFamily="34" charset="0"/>
                        </a:rPr>
                        <a:t>Dışardan</a:t>
                      </a:r>
                      <a:r>
                        <a:rPr lang="tr-TR" sz="1200" b="0" spc="15" dirty="0" smtClean="0">
                          <a:effectLst/>
                          <a:latin typeface="Arial" panose="020B0604020202020204" pitchFamily="34" charset="0"/>
                          <a:cs typeface="Arial" panose="020B0604020202020204" pitchFamily="34" charset="0"/>
                        </a:rPr>
                        <a:t> </a:t>
                      </a:r>
                      <a:r>
                        <a:rPr lang="tr-TR" sz="1200" b="0" spc="-20" dirty="0">
                          <a:effectLst/>
                          <a:latin typeface="Arial" panose="020B0604020202020204" pitchFamily="34" charset="0"/>
                          <a:cs typeface="Arial" panose="020B0604020202020204" pitchFamily="34" charset="0"/>
                        </a:rPr>
                        <a:t>işçi</a:t>
                      </a:r>
                      <a:r>
                        <a:rPr lang="tr-TR" sz="1200" b="0" spc="15" dirty="0">
                          <a:effectLst/>
                          <a:latin typeface="Arial" panose="020B0604020202020204" pitchFamily="34" charset="0"/>
                          <a:cs typeface="Arial" panose="020B0604020202020204" pitchFamily="34" charset="0"/>
                        </a:rPr>
                        <a:t> </a:t>
                      </a:r>
                      <a:r>
                        <a:rPr lang="tr-TR" sz="1200" b="0" spc="-20" dirty="0" smtClean="0">
                          <a:effectLst/>
                          <a:latin typeface="Arial" panose="020B0604020202020204" pitchFamily="34" charset="0"/>
                          <a:cs typeface="Arial" panose="020B0604020202020204" pitchFamily="34" charset="0"/>
                        </a:rPr>
                        <a:t>çalıştırılmamalıdır</a:t>
                      </a:r>
                      <a:r>
                        <a:rPr lang="tr-TR" sz="1200" b="0" spc="-20" dirty="0">
                          <a:effectLst/>
                          <a:latin typeface="Arial" panose="020B0604020202020204" pitchFamily="34" charset="0"/>
                          <a:cs typeface="Arial" panose="020B0604020202020204" pitchFamily="34" charset="0"/>
                        </a:rPr>
                        <a:t>.</a:t>
                      </a:r>
                      <a:endParaRPr lang="tr-TR" sz="1200" b="0" dirty="0">
                        <a:effectLst/>
                        <a:latin typeface="Arial" panose="020B0604020202020204" pitchFamily="34" charset="0"/>
                        <a:ea typeface="DIN Next CYR"/>
                        <a:cs typeface="Arial" panose="020B0604020202020204" pitchFamily="34" charset="0"/>
                      </a:endParaRPr>
                    </a:p>
                  </a:txBody>
                  <a:tcPr marL="0" marR="0" marT="0" marB="0" anchor="ctr"/>
                </a:tc>
                <a:tc>
                  <a:txBody>
                    <a:bodyPr/>
                    <a:lstStyle/>
                    <a:p>
                      <a:pPr marL="238760" indent="-171450" algn="just">
                        <a:spcBef>
                          <a:spcPts val="180"/>
                        </a:spcBef>
                        <a:spcAft>
                          <a:spcPts val="0"/>
                        </a:spcAft>
                        <a:buFont typeface="Wingdings" panose="05000000000000000000" pitchFamily="2" charset="2"/>
                        <a:buChar char="§"/>
                      </a:pPr>
                      <a:r>
                        <a:rPr lang="tr-TR" sz="1200" b="0" dirty="0">
                          <a:effectLst/>
                          <a:latin typeface="Arial" panose="020B0604020202020204" pitchFamily="34" charset="0"/>
                          <a:cs typeface="Arial" panose="020B0604020202020204" pitchFamily="34" charset="0"/>
                        </a:rPr>
                        <a:t> </a:t>
                      </a:r>
                      <a:r>
                        <a:rPr lang="tr-TR" sz="1200" b="0" spc="-20" dirty="0" smtClean="0">
                          <a:effectLst/>
                          <a:latin typeface="Arial" panose="020B0604020202020204" pitchFamily="34" charset="0"/>
                          <a:cs typeface="Arial" panose="020B0604020202020204" pitchFamily="34" charset="0"/>
                        </a:rPr>
                        <a:t>Dışarıdan</a:t>
                      </a:r>
                      <a:r>
                        <a:rPr lang="tr-TR" sz="1200" b="0" spc="20" dirty="0" smtClean="0">
                          <a:effectLst/>
                          <a:latin typeface="Arial" panose="020B0604020202020204" pitchFamily="34" charset="0"/>
                          <a:cs typeface="Arial" panose="020B0604020202020204" pitchFamily="34" charset="0"/>
                        </a:rPr>
                        <a:t> </a:t>
                      </a:r>
                      <a:r>
                        <a:rPr lang="tr-TR" sz="1200" b="0" spc="-20" dirty="0">
                          <a:effectLst/>
                          <a:latin typeface="Arial" panose="020B0604020202020204" pitchFamily="34" charset="0"/>
                          <a:cs typeface="Arial" panose="020B0604020202020204" pitchFamily="34" charset="0"/>
                        </a:rPr>
                        <a:t>işçi</a:t>
                      </a:r>
                      <a:r>
                        <a:rPr lang="tr-TR" sz="1200" b="0" spc="25" dirty="0">
                          <a:effectLst/>
                          <a:latin typeface="Arial" panose="020B0604020202020204" pitchFamily="34" charset="0"/>
                          <a:cs typeface="Arial" panose="020B0604020202020204" pitchFamily="34" charset="0"/>
                        </a:rPr>
                        <a:t> </a:t>
                      </a:r>
                      <a:r>
                        <a:rPr lang="tr-TR" sz="1200" b="0" spc="-20" dirty="0">
                          <a:effectLst/>
                          <a:latin typeface="Arial" panose="020B0604020202020204" pitchFamily="34" charset="0"/>
                          <a:cs typeface="Arial" panose="020B0604020202020204" pitchFamily="34" charset="0"/>
                        </a:rPr>
                        <a:t>çalıştırılabilmektedir.</a:t>
                      </a:r>
                      <a:endParaRPr lang="tr-TR" sz="1200" b="0" dirty="0">
                        <a:effectLst/>
                        <a:latin typeface="Arial" panose="020B0604020202020204" pitchFamily="34" charset="0"/>
                        <a:ea typeface="DIN Next CYR"/>
                        <a:cs typeface="Arial" panose="020B0604020202020204" pitchFamily="34" charset="0"/>
                      </a:endParaRPr>
                    </a:p>
                  </a:txBody>
                  <a:tcPr marL="0" marR="0" marT="0" marB="0" anchor="ctr"/>
                </a:tc>
                <a:extLst>
                  <a:ext uri="{0D108BD9-81ED-4DB2-BD59-A6C34878D82A}">
                    <a16:rowId xmlns:a16="http://schemas.microsoft.com/office/drawing/2014/main" val="2774125276"/>
                  </a:ext>
                </a:extLst>
              </a:tr>
              <a:tr h="384809">
                <a:tc>
                  <a:txBody>
                    <a:bodyPr/>
                    <a:lstStyle/>
                    <a:p>
                      <a:pPr marL="243205" marR="71120" indent="-171450" algn="just">
                        <a:lnSpc>
                          <a:spcPct val="103000"/>
                        </a:lnSpc>
                        <a:spcBef>
                          <a:spcPts val="420"/>
                        </a:spcBef>
                        <a:spcAft>
                          <a:spcPts val="0"/>
                        </a:spcAft>
                        <a:buFont typeface="Wingdings" panose="05000000000000000000" pitchFamily="2" charset="2"/>
                        <a:buChar char="§"/>
                      </a:pPr>
                      <a:r>
                        <a:rPr lang="tr-TR" sz="1200" b="0" dirty="0">
                          <a:effectLst/>
                          <a:latin typeface="Arial" panose="020B0604020202020204" pitchFamily="34" charset="0"/>
                          <a:cs typeface="Arial" panose="020B0604020202020204" pitchFamily="34" charset="0"/>
                        </a:rPr>
                        <a:t>Hem internet ve benzeri elektronik ortamlardan</a:t>
                      </a:r>
                      <a:r>
                        <a:rPr lang="tr-TR" sz="1200" b="0" spc="-4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hem</a:t>
                      </a:r>
                      <a:r>
                        <a:rPr lang="tr-TR" sz="1200" b="0" spc="-4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de</a:t>
                      </a:r>
                      <a:r>
                        <a:rPr lang="tr-TR" sz="1200" b="0" spc="-4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diğer</a:t>
                      </a:r>
                      <a:r>
                        <a:rPr lang="tr-TR" sz="1200" b="0" spc="-4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yollarla</a:t>
                      </a:r>
                      <a:r>
                        <a:rPr lang="tr-TR" sz="1200" b="0" spc="-4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satış </a:t>
                      </a:r>
                      <a:r>
                        <a:rPr lang="tr-TR" sz="1200" b="0" spc="-10" dirty="0">
                          <a:effectLst/>
                          <a:latin typeface="Arial" panose="020B0604020202020204" pitchFamily="34" charset="0"/>
                          <a:cs typeface="Arial" panose="020B0604020202020204" pitchFamily="34" charset="0"/>
                        </a:rPr>
                        <a:t>yapılabilmektedir.</a:t>
                      </a:r>
                      <a:endParaRPr lang="tr-TR" sz="1200" b="0" dirty="0">
                        <a:effectLst/>
                        <a:latin typeface="Arial" panose="020B0604020202020204" pitchFamily="34" charset="0"/>
                        <a:ea typeface="DIN Next CYR"/>
                        <a:cs typeface="Arial" panose="020B0604020202020204" pitchFamily="34" charset="0"/>
                      </a:endParaRPr>
                    </a:p>
                  </a:txBody>
                  <a:tcPr marL="0" marR="0" marT="0" marB="0" anchor="ctr"/>
                </a:tc>
                <a:tc>
                  <a:txBody>
                    <a:bodyPr/>
                    <a:lstStyle/>
                    <a:p>
                      <a:pPr marL="238760" indent="-171450" algn="just">
                        <a:lnSpc>
                          <a:spcPct val="103000"/>
                        </a:lnSpc>
                        <a:spcBef>
                          <a:spcPts val="420"/>
                        </a:spcBef>
                        <a:spcAft>
                          <a:spcPts val="0"/>
                        </a:spcAft>
                        <a:buFont typeface="Wingdings" panose="05000000000000000000" pitchFamily="2" charset="2"/>
                        <a:buChar char="§"/>
                      </a:pPr>
                      <a:r>
                        <a:rPr lang="tr-TR" sz="1200" b="0" dirty="0">
                          <a:effectLst/>
                          <a:latin typeface="Arial" panose="020B0604020202020204" pitchFamily="34" charset="0"/>
                          <a:cs typeface="Arial" panose="020B0604020202020204" pitchFamily="34" charset="0"/>
                        </a:rPr>
                        <a:t>Sadece</a:t>
                      </a:r>
                      <a:r>
                        <a:rPr lang="tr-TR" sz="1200" b="0" spc="20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internet</a:t>
                      </a:r>
                      <a:r>
                        <a:rPr lang="tr-TR" sz="1200" b="0" spc="20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ve</a:t>
                      </a:r>
                      <a:r>
                        <a:rPr lang="tr-TR" sz="1200" b="0" spc="20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benzeri</a:t>
                      </a:r>
                      <a:r>
                        <a:rPr lang="tr-TR" sz="1200" b="0" spc="20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elektronik ortamdan</a:t>
                      </a:r>
                      <a:r>
                        <a:rPr lang="tr-TR" sz="1200" b="0" spc="-5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satış</a:t>
                      </a:r>
                      <a:r>
                        <a:rPr lang="tr-TR" sz="1200" b="0" spc="-5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yapılabilmektedir.</a:t>
                      </a:r>
                      <a:endParaRPr lang="tr-TR" sz="1200" b="0" dirty="0">
                        <a:effectLst/>
                        <a:latin typeface="Arial" panose="020B0604020202020204" pitchFamily="34" charset="0"/>
                        <a:ea typeface="DIN Next CYR"/>
                        <a:cs typeface="Arial" panose="020B0604020202020204" pitchFamily="34" charset="0"/>
                      </a:endParaRPr>
                    </a:p>
                  </a:txBody>
                  <a:tcPr marL="0" marR="0" marT="0" marB="0" anchor="ctr"/>
                </a:tc>
                <a:extLst>
                  <a:ext uri="{0D108BD9-81ED-4DB2-BD59-A6C34878D82A}">
                    <a16:rowId xmlns:a16="http://schemas.microsoft.com/office/drawing/2014/main" val="2102208863"/>
                  </a:ext>
                </a:extLst>
              </a:tr>
              <a:tr h="280845">
                <a:tc>
                  <a:txBody>
                    <a:bodyPr/>
                    <a:lstStyle/>
                    <a:p>
                      <a:pPr marL="243205" indent="-171450" algn="just">
                        <a:lnSpc>
                          <a:spcPct val="103000"/>
                        </a:lnSpc>
                        <a:spcBef>
                          <a:spcPts val="420"/>
                        </a:spcBef>
                        <a:spcAft>
                          <a:spcPts val="0"/>
                        </a:spcAft>
                        <a:buFont typeface="Wingdings" panose="05000000000000000000" pitchFamily="2" charset="2"/>
                        <a:buChar char="§"/>
                      </a:pPr>
                      <a:r>
                        <a:rPr lang="tr-TR" sz="1200" b="0" spc="-10" dirty="0">
                          <a:effectLst/>
                          <a:latin typeface="Arial" panose="020B0604020202020204" pitchFamily="34" charset="0"/>
                          <a:cs typeface="Arial" panose="020B0604020202020204" pitchFamily="34" charset="0"/>
                        </a:rPr>
                        <a:t>Esnaf</a:t>
                      </a:r>
                      <a:r>
                        <a:rPr lang="tr-TR" sz="1200" b="0" spc="170"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Vergi</a:t>
                      </a:r>
                      <a:r>
                        <a:rPr lang="tr-TR" sz="1200" b="0" spc="190"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Muafiyeti</a:t>
                      </a:r>
                      <a:r>
                        <a:rPr lang="tr-TR" sz="1200" b="0" spc="190"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Belgesi</a:t>
                      </a:r>
                      <a:r>
                        <a:rPr lang="tr-TR" sz="1200" b="0" spc="190"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alınması </a:t>
                      </a:r>
                      <a:r>
                        <a:rPr lang="tr-TR" sz="1200" b="0" dirty="0">
                          <a:effectLst/>
                          <a:latin typeface="Arial" panose="020B0604020202020204" pitchFamily="34" charset="0"/>
                          <a:cs typeface="Arial" panose="020B0604020202020204" pitchFamily="34" charset="0"/>
                        </a:rPr>
                        <a:t>isteğe</a:t>
                      </a:r>
                      <a:r>
                        <a:rPr lang="tr-TR" sz="1200" b="0" spc="-5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bağlıdır.</a:t>
                      </a:r>
                      <a:endParaRPr lang="tr-TR" sz="1200" b="0" dirty="0">
                        <a:effectLst/>
                        <a:latin typeface="Arial" panose="020B0604020202020204" pitchFamily="34" charset="0"/>
                        <a:ea typeface="DIN Next CYR"/>
                        <a:cs typeface="Arial" panose="020B0604020202020204" pitchFamily="34" charset="0"/>
                      </a:endParaRPr>
                    </a:p>
                  </a:txBody>
                  <a:tcPr marL="0" marR="0" marT="0" marB="0" anchor="ctr"/>
                </a:tc>
                <a:tc>
                  <a:txBody>
                    <a:bodyPr/>
                    <a:lstStyle/>
                    <a:p>
                      <a:pPr marL="238760" indent="-171450" algn="just">
                        <a:lnSpc>
                          <a:spcPct val="103000"/>
                        </a:lnSpc>
                        <a:spcBef>
                          <a:spcPts val="420"/>
                        </a:spcBef>
                        <a:spcAft>
                          <a:spcPts val="0"/>
                        </a:spcAft>
                        <a:buFont typeface="Wingdings" panose="05000000000000000000" pitchFamily="2" charset="2"/>
                        <a:buChar char="§"/>
                      </a:pPr>
                      <a:r>
                        <a:rPr lang="tr-TR" sz="1200" b="0" spc="-10" dirty="0">
                          <a:effectLst/>
                          <a:latin typeface="Arial" panose="020B0604020202020204" pitchFamily="34" charset="0"/>
                          <a:cs typeface="Arial" panose="020B0604020202020204" pitchFamily="34" charset="0"/>
                        </a:rPr>
                        <a:t>Esnaf</a:t>
                      </a:r>
                      <a:r>
                        <a:rPr lang="tr-TR" sz="1200" b="0" spc="170"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Vergi</a:t>
                      </a:r>
                      <a:r>
                        <a:rPr lang="tr-TR" sz="1200" b="0" spc="190"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Muafiyeti</a:t>
                      </a:r>
                      <a:r>
                        <a:rPr lang="tr-TR" sz="1200" b="0" spc="190"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Belgesi</a:t>
                      </a:r>
                      <a:r>
                        <a:rPr lang="tr-TR" sz="1200" b="0" spc="190"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alınması zorunludur.</a:t>
                      </a:r>
                      <a:endParaRPr lang="tr-TR" sz="1200" b="0" dirty="0">
                        <a:effectLst/>
                        <a:latin typeface="Arial" panose="020B0604020202020204" pitchFamily="34" charset="0"/>
                        <a:ea typeface="DIN Next CYR"/>
                        <a:cs typeface="Arial" panose="020B0604020202020204" pitchFamily="34" charset="0"/>
                      </a:endParaRPr>
                    </a:p>
                  </a:txBody>
                  <a:tcPr marL="0" marR="0" marT="0" marB="0" anchor="ctr"/>
                </a:tc>
                <a:extLst>
                  <a:ext uri="{0D108BD9-81ED-4DB2-BD59-A6C34878D82A}">
                    <a16:rowId xmlns:a16="http://schemas.microsoft.com/office/drawing/2014/main" val="654049876"/>
                  </a:ext>
                </a:extLst>
              </a:tr>
              <a:tr h="366386">
                <a:tc>
                  <a:txBody>
                    <a:bodyPr/>
                    <a:lstStyle/>
                    <a:p>
                      <a:pPr marL="243205" marR="71120" indent="-171450" algn="just">
                        <a:lnSpc>
                          <a:spcPct val="103000"/>
                        </a:lnSpc>
                        <a:spcBef>
                          <a:spcPts val="420"/>
                        </a:spcBef>
                        <a:spcAft>
                          <a:spcPts val="0"/>
                        </a:spcAft>
                        <a:buFont typeface="Wingdings" panose="05000000000000000000" pitchFamily="2" charset="2"/>
                        <a:buChar char="§"/>
                      </a:pPr>
                      <a:r>
                        <a:rPr lang="tr-TR" sz="1200" b="0">
                          <a:effectLst/>
                          <a:latin typeface="Arial" panose="020B0604020202020204" pitchFamily="34" charset="0"/>
                          <a:cs typeface="Arial" panose="020B0604020202020204" pitchFamily="34" charset="0"/>
                        </a:rPr>
                        <a:t>Ticari bir hesap açılması ve hasılatın</a:t>
                      </a:r>
                      <a:r>
                        <a:rPr lang="tr-TR" sz="1200" b="0" spc="400">
                          <a:effectLst/>
                          <a:latin typeface="Arial" panose="020B0604020202020204" pitchFamily="34" charset="0"/>
                          <a:cs typeface="Arial" panose="020B0604020202020204" pitchFamily="34" charset="0"/>
                        </a:rPr>
                        <a:t> </a:t>
                      </a:r>
                      <a:r>
                        <a:rPr lang="tr-TR" sz="1200" b="0">
                          <a:effectLst/>
                          <a:latin typeface="Arial" panose="020B0604020202020204" pitchFamily="34" charset="0"/>
                          <a:cs typeface="Arial" panose="020B0604020202020204" pitchFamily="34" charset="0"/>
                        </a:rPr>
                        <a:t>bu hesap aracılığı ile elde edilmesi zorunluluğu</a:t>
                      </a:r>
                      <a:r>
                        <a:rPr lang="tr-TR" sz="1200" b="0" spc="-55">
                          <a:effectLst/>
                          <a:latin typeface="Arial" panose="020B0604020202020204" pitchFamily="34" charset="0"/>
                          <a:cs typeface="Arial" panose="020B0604020202020204" pitchFamily="34" charset="0"/>
                        </a:rPr>
                        <a:t> </a:t>
                      </a:r>
                      <a:r>
                        <a:rPr lang="tr-TR" sz="1200" b="0">
                          <a:effectLst/>
                          <a:latin typeface="Arial" panose="020B0604020202020204" pitchFamily="34" charset="0"/>
                          <a:cs typeface="Arial" panose="020B0604020202020204" pitchFamily="34" charset="0"/>
                        </a:rPr>
                        <a:t>yoktur.</a:t>
                      </a:r>
                      <a:endParaRPr lang="tr-TR" sz="1200" b="0">
                        <a:effectLst/>
                        <a:latin typeface="Arial" panose="020B0604020202020204" pitchFamily="34" charset="0"/>
                        <a:ea typeface="DIN Next CYR"/>
                        <a:cs typeface="Arial" panose="020B0604020202020204" pitchFamily="34" charset="0"/>
                      </a:endParaRPr>
                    </a:p>
                  </a:txBody>
                  <a:tcPr marL="0" marR="0" marT="0" marB="0" anchor="ctr"/>
                </a:tc>
                <a:tc>
                  <a:txBody>
                    <a:bodyPr/>
                    <a:lstStyle/>
                    <a:p>
                      <a:pPr marL="238760" marR="73025" indent="-171450" algn="just">
                        <a:lnSpc>
                          <a:spcPct val="103000"/>
                        </a:lnSpc>
                        <a:spcBef>
                          <a:spcPts val="420"/>
                        </a:spcBef>
                        <a:spcAft>
                          <a:spcPts val="0"/>
                        </a:spcAft>
                        <a:buFont typeface="Wingdings" panose="05000000000000000000" pitchFamily="2" charset="2"/>
                        <a:buChar char="§"/>
                      </a:pPr>
                      <a:r>
                        <a:rPr lang="tr-TR" sz="1200" b="0" dirty="0">
                          <a:effectLst/>
                          <a:latin typeface="Arial" panose="020B0604020202020204" pitchFamily="34" charset="0"/>
                          <a:cs typeface="Arial" panose="020B0604020202020204" pitchFamily="34" charset="0"/>
                        </a:rPr>
                        <a:t>Türkiye’de bulunan bankadan ticari bir hesap açılması ve hasılatın bu </a:t>
                      </a:r>
                      <a:r>
                        <a:rPr lang="tr-TR" sz="1200" b="0" dirty="0" smtClean="0">
                          <a:effectLst/>
                          <a:latin typeface="Arial" panose="020B0604020202020204" pitchFamily="34" charset="0"/>
                          <a:cs typeface="Arial" panose="020B0604020202020204" pitchFamily="34" charset="0"/>
                        </a:rPr>
                        <a:t>hesap </a:t>
                      </a:r>
                      <a:r>
                        <a:rPr lang="tr-TR" sz="1200" b="0" spc="-10" dirty="0" smtClean="0">
                          <a:effectLst/>
                          <a:latin typeface="Arial" panose="020B0604020202020204" pitchFamily="34" charset="0"/>
                          <a:cs typeface="Arial" panose="020B0604020202020204" pitchFamily="34" charset="0"/>
                        </a:rPr>
                        <a:t>aracılığı</a:t>
                      </a:r>
                      <a:r>
                        <a:rPr lang="tr-TR" sz="1200" b="0" spc="-30" dirty="0" smtClean="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ile</a:t>
                      </a:r>
                      <a:r>
                        <a:rPr lang="tr-TR" sz="1200" b="0" spc="-30"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tahsil</a:t>
                      </a:r>
                      <a:r>
                        <a:rPr lang="tr-TR" sz="1200" b="0" spc="-30"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edilmesi</a:t>
                      </a:r>
                      <a:r>
                        <a:rPr lang="tr-TR" sz="1200" b="0" spc="-30"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zorunludur.</a:t>
                      </a:r>
                      <a:endParaRPr lang="tr-TR" sz="1200" b="0" dirty="0">
                        <a:effectLst/>
                        <a:latin typeface="Arial" panose="020B0604020202020204" pitchFamily="34" charset="0"/>
                        <a:ea typeface="DIN Next CYR"/>
                        <a:cs typeface="Arial" panose="020B0604020202020204" pitchFamily="34" charset="0"/>
                      </a:endParaRPr>
                    </a:p>
                  </a:txBody>
                  <a:tcPr marL="0" marR="0" marT="0" marB="0" anchor="ctr"/>
                </a:tc>
                <a:extLst>
                  <a:ext uri="{0D108BD9-81ED-4DB2-BD59-A6C34878D82A}">
                    <a16:rowId xmlns:a16="http://schemas.microsoft.com/office/drawing/2014/main" val="3476960542"/>
                  </a:ext>
                </a:extLst>
              </a:tr>
              <a:tr h="540588">
                <a:tc>
                  <a:txBody>
                    <a:bodyPr/>
                    <a:lstStyle/>
                    <a:p>
                      <a:pPr marL="243205" marR="69850" indent="-171450" algn="just">
                        <a:lnSpc>
                          <a:spcPct val="103000"/>
                        </a:lnSpc>
                        <a:spcBef>
                          <a:spcPts val="420"/>
                        </a:spcBef>
                        <a:spcAft>
                          <a:spcPts val="0"/>
                        </a:spcAft>
                        <a:buFont typeface="Wingdings" panose="05000000000000000000" pitchFamily="2" charset="2"/>
                        <a:buChar char="§"/>
                      </a:pPr>
                      <a:r>
                        <a:rPr lang="tr-TR" sz="1200" b="0" spc="-10" dirty="0">
                          <a:effectLst/>
                          <a:latin typeface="Arial" panose="020B0604020202020204" pitchFamily="34" charset="0"/>
                          <a:cs typeface="Arial" panose="020B0604020202020204" pitchFamily="34" charset="0"/>
                        </a:rPr>
                        <a:t>İnternet</a:t>
                      </a:r>
                      <a:r>
                        <a:rPr lang="tr-TR" sz="1200" b="0" spc="55"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ve</a:t>
                      </a:r>
                      <a:r>
                        <a:rPr lang="tr-TR" sz="1200" b="0" spc="60"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benzeri</a:t>
                      </a:r>
                      <a:r>
                        <a:rPr lang="tr-TR" sz="1200" b="0" spc="55"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elektronik</a:t>
                      </a:r>
                      <a:r>
                        <a:rPr lang="tr-TR" sz="1200" b="0" spc="60"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ortamdan </a:t>
                      </a:r>
                      <a:r>
                        <a:rPr lang="tr-TR" sz="1200" b="0" dirty="0">
                          <a:effectLst/>
                          <a:latin typeface="Arial" panose="020B0604020202020204" pitchFamily="34" charset="0"/>
                          <a:cs typeface="Arial" panose="020B0604020202020204" pitchFamily="34" charset="0"/>
                        </a:rPr>
                        <a:t>elde</a:t>
                      </a:r>
                      <a:r>
                        <a:rPr lang="tr-TR" sz="1200" b="0" spc="13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edilen</a:t>
                      </a:r>
                      <a:r>
                        <a:rPr lang="tr-TR" sz="1200" b="0" spc="14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hasılat</a:t>
                      </a:r>
                      <a:r>
                        <a:rPr lang="tr-TR" sz="1200" b="0" spc="13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sınırı</a:t>
                      </a:r>
                      <a:r>
                        <a:rPr lang="tr-TR" sz="1200" b="0" spc="14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2025</a:t>
                      </a:r>
                      <a:r>
                        <a:rPr lang="tr-TR" sz="1200" b="0" spc="13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yılı</a:t>
                      </a:r>
                      <a:r>
                        <a:rPr lang="tr-TR" sz="1200" b="0" spc="135" dirty="0">
                          <a:effectLst/>
                          <a:latin typeface="Arial" panose="020B0604020202020204" pitchFamily="34" charset="0"/>
                          <a:cs typeface="Arial" panose="020B0604020202020204" pitchFamily="34" charset="0"/>
                        </a:rPr>
                        <a:t> </a:t>
                      </a:r>
                      <a:r>
                        <a:rPr lang="tr-TR" sz="1200" b="0" spc="-20" dirty="0" smtClean="0">
                          <a:effectLst/>
                          <a:latin typeface="Arial" panose="020B0604020202020204" pitchFamily="34" charset="0"/>
                          <a:cs typeface="Arial" panose="020B0604020202020204" pitchFamily="34" charset="0"/>
                        </a:rPr>
                        <a:t>için </a:t>
                      </a:r>
                      <a:r>
                        <a:rPr lang="tr-TR" sz="1200" b="0" spc="-10" dirty="0" smtClean="0">
                          <a:effectLst/>
                          <a:latin typeface="Arial" panose="020B0604020202020204" pitchFamily="34" charset="0"/>
                          <a:cs typeface="Arial" panose="020B0604020202020204" pitchFamily="34" charset="0"/>
                        </a:rPr>
                        <a:t>312.066</a:t>
                      </a:r>
                      <a:r>
                        <a:rPr lang="tr-TR" sz="1200" b="0" spc="-40" dirty="0" smtClean="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TL’dir.</a:t>
                      </a:r>
                      <a:endParaRPr lang="tr-TR" sz="1200" b="0" dirty="0">
                        <a:effectLst/>
                        <a:latin typeface="Arial" panose="020B0604020202020204" pitchFamily="34" charset="0"/>
                        <a:ea typeface="DIN Next CYR"/>
                        <a:cs typeface="Arial" panose="020B0604020202020204" pitchFamily="34" charset="0"/>
                      </a:endParaRPr>
                    </a:p>
                  </a:txBody>
                  <a:tcPr marL="0" marR="0" marT="0" marB="0" anchor="ctr"/>
                </a:tc>
                <a:tc>
                  <a:txBody>
                    <a:bodyPr/>
                    <a:lstStyle/>
                    <a:p>
                      <a:pPr marL="238760" marR="71120" indent="-171450" algn="just">
                        <a:lnSpc>
                          <a:spcPct val="103000"/>
                        </a:lnSpc>
                        <a:spcBef>
                          <a:spcPts val="420"/>
                        </a:spcBef>
                        <a:spcAft>
                          <a:spcPts val="0"/>
                        </a:spcAft>
                        <a:buFont typeface="Wingdings" panose="05000000000000000000" pitchFamily="2" charset="2"/>
                        <a:buChar char="§"/>
                      </a:pPr>
                      <a:r>
                        <a:rPr lang="tr-TR" sz="1200" b="0" spc="-10" dirty="0">
                          <a:effectLst/>
                          <a:latin typeface="Arial" panose="020B0604020202020204" pitchFamily="34" charset="0"/>
                          <a:cs typeface="Arial" panose="020B0604020202020204" pitchFamily="34" charset="0"/>
                        </a:rPr>
                        <a:t>İnternet</a:t>
                      </a:r>
                      <a:r>
                        <a:rPr lang="tr-TR" sz="1200" b="0" spc="55"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ve</a:t>
                      </a:r>
                      <a:r>
                        <a:rPr lang="tr-TR" sz="1200" b="0" spc="60"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benzeri</a:t>
                      </a:r>
                      <a:r>
                        <a:rPr lang="tr-TR" sz="1200" b="0" spc="55"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elektronik</a:t>
                      </a:r>
                      <a:r>
                        <a:rPr lang="tr-TR" sz="1200" b="0" spc="60"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ortamdan </a:t>
                      </a:r>
                      <a:r>
                        <a:rPr lang="tr-TR" sz="1200" b="0" dirty="0">
                          <a:effectLst/>
                          <a:latin typeface="Arial" panose="020B0604020202020204" pitchFamily="34" charset="0"/>
                          <a:cs typeface="Arial" panose="020B0604020202020204" pitchFamily="34" charset="0"/>
                        </a:rPr>
                        <a:t>elde</a:t>
                      </a:r>
                      <a:r>
                        <a:rPr lang="tr-TR" sz="1200" b="0" spc="13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edilen</a:t>
                      </a:r>
                      <a:r>
                        <a:rPr lang="tr-TR" sz="1200" b="0" spc="14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hasılat</a:t>
                      </a:r>
                      <a:r>
                        <a:rPr lang="tr-TR" sz="1200" b="0" spc="13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sınırı</a:t>
                      </a:r>
                      <a:r>
                        <a:rPr lang="tr-TR" sz="1200" b="0" spc="14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2025</a:t>
                      </a:r>
                      <a:r>
                        <a:rPr lang="tr-TR" sz="1200" b="0" spc="13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yılı</a:t>
                      </a:r>
                      <a:r>
                        <a:rPr lang="tr-TR" sz="1200" b="0" spc="135" dirty="0">
                          <a:effectLst/>
                          <a:latin typeface="Arial" panose="020B0604020202020204" pitchFamily="34" charset="0"/>
                          <a:cs typeface="Arial" panose="020B0604020202020204" pitchFamily="34" charset="0"/>
                        </a:rPr>
                        <a:t> </a:t>
                      </a:r>
                      <a:r>
                        <a:rPr lang="tr-TR" sz="1200" b="0" spc="-20" dirty="0" smtClean="0">
                          <a:effectLst/>
                          <a:latin typeface="Arial" panose="020B0604020202020204" pitchFamily="34" charset="0"/>
                          <a:cs typeface="Arial" panose="020B0604020202020204" pitchFamily="34" charset="0"/>
                        </a:rPr>
                        <a:t>için </a:t>
                      </a:r>
                      <a:r>
                        <a:rPr lang="tr-TR" sz="1200" b="0" spc="-10" dirty="0" smtClean="0">
                          <a:effectLst/>
                          <a:latin typeface="Arial" panose="020B0604020202020204" pitchFamily="34" charset="0"/>
                          <a:cs typeface="Arial" panose="020B0604020202020204" pitchFamily="34" charset="0"/>
                        </a:rPr>
                        <a:t>1.580.000</a:t>
                      </a:r>
                      <a:r>
                        <a:rPr lang="tr-TR" sz="1200" b="0" spc="-50" dirty="0" smtClean="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TL’dir.</a:t>
                      </a:r>
                      <a:endParaRPr lang="tr-TR" sz="1200" b="0" dirty="0">
                        <a:effectLst/>
                        <a:latin typeface="Arial" panose="020B0604020202020204" pitchFamily="34" charset="0"/>
                        <a:ea typeface="DIN Next CYR"/>
                        <a:cs typeface="Arial" panose="020B0604020202020204" pitchFamily="34" charset="0"/>
                      </a:endParaRPr>
                    </a:p>
                  </a:txBody>
                  <a:tcPr marL="0" marR="0" marT="0" marB="0" anchor="ctr"/>
                </a:tc>
                <a:extLst>
                  <a:ext uri="{0D108BD9-81ED-4DB2-BD59-A6C34878D82A}">
                    <a16:rowId xmlns:a16="http://schemas.microsoft.com/office/drawing/2014/main" val="3809716351"/>
                  </a:ext>
                </a:extLst>
              </a:tr>
              <a:tr h="820219">
                <a:tc>
                  <a:txBody>
                    <a:bodyPr/>
                    <a:lstStyle/>
                    <a:p>
                      <a:pPr marL="243205" marR="71755" indent="-171450" algn="just">
                        <a:lnSpc>
                          <a:spcPct val="103000"/>
                        </a:lnSpc>
                        <a:spcBef>
                          <a:spcPts val="420"/>
                        </a:spcBef>
                        <a:spcAft>
                          <a:spcPts val="0"/>
                        </a:spcAft>
                        <a:buFont typeface="Wingdings" panose="05000000000000000000" pitchFamily="2" charset="2"/>
                        <a:buChar char="§"/>
                      </a:pPr>
                      <a:r>
                        <a:rPr lang="tr-TR" sz="1200" b="0" spc="-30" dirty="0">
                          <a:effectLst/>
                          <a:latin typeface="Arial" panose="020B0604020202020204" pitchFamily="34" charset="0"/>
                          <a:cs typeface="Arial" panose="020B0604020202020204" pitchFamily="34" charset="0"/>
                        </a:rPr>
                        <a:t>GVK</a:t>
                      </a:r>
                      <a:r>
                        <a:rPr lang="tr-TR" sz="1200" b="0" spc="-5" dirty="0">
                          <a:effectLst/>
                          <a:latin typeface="Arial" panose="020B0604020202020204" pitchFamily="34" charset="0"/>
                          <a:cs typeface="Arial" panose="020B0604020202020204" pitchFamily="34" charset="0"/>
                        </a:rPr>
                        <a:t> </a:t>
                      </a:r>
                      <a:r>
                        <a:rPr lang="tr-TR" sz="1200" b="0" spc="-30" dirty="0" smtClean="0">
                          <a:effectLst/>
                          <a:latin typeface="Arial" panose="020B0604020202020204" pitchFamily="34" charset="0"/>
                          <a:cs typeface="Arial" panose="020B0604020202020204" pitchFamily="34" charset="0"/>
                        </a:rPr>
                        <a:t>94</a:t>
                      </a:r>
                      <a:r>
                        <a:rPr lang="tr-TR" sz="1200" b="0" spc="-5" dirty="0" smtClean="0">
                          <a:effectLst/>
                          <a:latin typeface="Arial" panose="020B0604020202020204" pitchFamily="34" charset="0"/>
                          <a:cs typeface="Arial" panose="020B0604020202020204" pitchFamily="34" charset="0"/>
                        </a:rPr>
                        <a:t>’</a:t>
                      </a:r>
                      <a:r>
                        <a:rPr lang="tr-TR" sz="1200" b="0" spc="-30" dirty="0" smtClean="0">
                          <a:effectLst/>
                          <a:latin typeface="Arial" panose="020B0604020202020204" pitchFamily="34" charset="0"/>
                          <a:cs typeface="Arial" panose="020B0604020202020204" pitchFamily="34" charset="0"/>
                        </a:rPr>
                        <a:t>üncü</a:t>
                      </a:r>
                      <a:r>
                        <a:rPr lang="tr-TR" sz="1200" b="0" spc="-5" dirty="0" smtClean="0">
                          <a:effectLst/>
                          <a:latin typeface="Arial" panose="020B0604020202020204" pitchFamily="34" charset="0"/>
                          <a:cs typeface="Arial" panose="020B0604020202020204" pitchFamily="34" charset="0"/>
                        </a:rPr>
                        <a:t> </a:t>
                      </a:r>
                      <a:r>
                        <a:rPr lang="tr-TR" sz="1200" b="0" spc="-30" dirty="0">
                          <a:effectLst/>
                          <a:latin typeface="Arial" panose="020B0604020202020204" pitchFamily="34" charset="0"/>
                          <a:cs typeface="Arial" panose="020B0604020202020204" pitchFamily="34" charset="0"/>
                        </a:rPr>
                        <a:t>madde</a:t>
                      </a:r>
                      <a:r>
                        <a:rPr lang="tr-TR" sz="1200" b="0" spc="-5" dirty="0">
                          <a:effectLst/>
                          <a:latin typeface="Arial" panose="020B0604020202020204" pitchFamily="34" charset="0"/>
                          <a:cs typeface="Arial" panose="020B0604020202020204" pitchFamily="34" charset="0"/>
                        </a:rPr>
                        <a:t> </a:t>
                      </a:r>
                      <a:r>
                        <a:rPr lang="tr-TR" sz="1200" b="0" spc="-30" dirty="0">
                          <a:effectLst/>
                          <a:latin typeface="Arial" panose="020B0604020202020204" pitchFamily="34" charset="0"/>
                          <a:cs typeface="Arial" panose="020B0604020202020204" pitchFamily="34" charset="0"/>
                        </a:rPr>
                        <a:t>kapsamındaki</a:t>
                      </a:r>
                      <a:r>
                        <a:rPr lang="tr-TR" sz="1200" b="0" spc="-5" dirty="0">
                          <a:effectLst/>
                          <a:latin typeface="Arial" panose="020B0604020202020204" pitchFamily="34" charset="0"/>
                          <a:cs typeface="Arial" panose="020B0604020202020204" pitchFamily="34" charset="0"/>
                        </a:rPr>
                        <a:t> </a:t>
                      </a:r>
                      <a:r>
                        <a:rPr lang="tr-TR" sz="1200" b="0" spc="-30" dirty="0">
                          <a:effectLst/>
                          <a:latin typeface="Arial" panose="020B0604020202020204" pitchFamily="34" charset="0"/>
                          <a:cs typeface="Arial" panose="020B0604020202020204" pitchFamily="34" charset="0"/>
                        </a:rPr>
                        <a:t>alıcılar</a:t>
                      </a:r>
                      <a:r>
                        <a:rPr lang="tr-TR" sz="1200" b="0" spc="-10" dirty="0">
                          <a:effectLst/>
                          <a:latin typeface="Arial" panose="020B0604020202020204" pitchFamily="34" charset="0"/>
                          <a:cs typeface="Arial" panose="020B0604020202020204" pitchFamily="34" charset="0"/>
                        </a:rPr>
                        <a:t> gelir</a:t>
                      </a:r>
                      <a:r>
                        <a:rPr lang="tr-TR" sz="1200" b="0" spc="-55"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vergisi</a:t>
                      </a:r>
                      <a:r>
                        <a:rPr lang="tr-TR" sz="1200" b="0" spc="-50" dirty="0">
                          <a:effectLst/>
                          <a:latin typeface="Arial" panose="020B0604020202020204" pitchFamily="34" charset="0"/>
                          <a:cs typeface="Arial" panose="020B0604020202020204" pitchFamily="34" charset="0"/>
                        </a:rPr>
                        <a:t> </a:t>
                      </a:r>
                      <a:r>
                        <a:rPr lang="tr-TR" sz="1200" b="0" spc="-10" dirty="0" err="1">
                          <a:effectLst/>
                          <a:latin typeface="Arial" panose="020B0604020202020204" pitchFamily="34" charset="0"/>
                          <a:cs typeface="Arial" panose="020B0604020202020204" pitchFamily="34" charset="0"/>
                        </a:rPr>
                        <a:t>tevkifatı</a:t>
                      </a:r>
                      <a:r>
                        <a:rPr lang="tr-TR" sz="1200" b="0" spc="-50"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yapmak</a:t>
                      </a:r>
                      <a:r>
                        <a:rPr lang="tr-TR" sz="1200" b="0" spc="-50"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zorundadır</a:t>
                      </a:r>
                      <a:r>
                        <a:rPr lang="tr-TR" sz="1200" b="0" spc="-10" dirty="0" smtClean="0">
                          <a:effectLst/>
                          <a:latin typeface="Arial" panose="020B0604020202020204" pitchFamily="34" charset="0"/>
                          <a:cs typeface="Arial" panose="020B0604020202020204" pitchFamily="34" charset="0"/>
                        </a:rPr>
                        <a:t>.</a:t>
                      </a:r>
                      <a:r>
                        <a:rPr lang="tr-TR" sz="1200" b="0" dirty="0">
                          <a:effectLst/>
                          <a:latin typeface="Arial" panose="020B0604020202020204" pitchFamily="34" charset="0"/>
                          <a:cs typeface="Arial" panose="020B0604020202020204" pitchFamily="34" charset="0"/>
                        </a:rPr>
                        <a:t> </a:t>
                      </a:r>
                      <a:r>
                        <a:rPr lang="tr-TR" sz="1200" b="0" dirty="0" smtClean="0">
                          <a:effectLst/>
                          <a:latin typeface="Arial" panose="020B0604020202020204" pitchFamily="34" charset="0"/>
                          <a:cs typeface="Arial" panose="020B0604020202020204" pitchFamily="34" charset="0"/>
                        </a:rPr>
                        <a:t> Alıcı</a:t>
                      </a:r>
                      <a:r>
                        <a:rPr lang="tr-TR" sz="1200" b="0" dirty="0">
                          <a:effectLst/>
                          <a:latin typeface="Arial" panose="020B0604020202020204" pitchFamily="34" charset="0"/>
                          <a:cs typeface="Arial" panose="020B0604020202020204" pitchFamily="34" charset="0"/>
                        </a:rPr>
                        <a:t>, GVK </a:t>
                      </a:r>
                      <a:r>
                        <a:rPr lang="tr-TR" sz="1200" b="0" dirty="0" smtClean="0">
                          <a:effectLst/>
                          <a:latin typeface="Arial" panose="020B0604020202020204" pitchFamily="34" charset="0"/>
                          <a:cs typeface="Arial" panose="020B0604020202020204" pitchFamily="34" charset="0"/>
                        </a:rPr>
                        <a:t>94’üncü </a:t>
                      </a:r>
                      <a:r>
                        <a:rPr lang="tr-TR" sz="1200" b="0" dirty="0">
                          <a:effectLst/>
                          <a:latin typeface="Arial" panose="020B0604020202020204" pitchFamily="34" charset="0"/>
                          <a:cs typeface="Arial" panose="020B0604020202020204" pitchFamily="34" charset="0"/>
                        </a:rPr>
                        <a:t>madde kapsamında ise </a:t>
                      </a:r>
                      <a:r>
                        <a:rPr lang="tr-TR" sz="1200" b="0" dirty="0" err="1">
                          <a:effectLst/>
                          <a:latin typeface="Arial" panose="020B0604020202020204" pitchFamily="34" charset="0"/>
                          <a:cs typeface="Arial" panose="020B0604020202020204" pitchFamily="34" charset="0"/>
                        </a:rPr>
                        <a:t>tevkifat</a:t>
                      </a:r>
                      <a:r>
                        <a:rPr lang="tr-TR" sz="1200" b="0" dirty="0">
                          <a:effectLst/>
                          <a:latin typeface="Arial" panose="020B0604020202020204" pitchFamily="34" charset="0"/>
                          <a:cs typeface="Arial" panose="020B0604020202020204" pitchFamily="34" charset="0"/>
                        </a:rPr>
                        <a:t> oranı %2, değilse </a:t>
                      </a:r>
                      <a:r>
                        <a:rPr lang="tr-TR" sz="1200" b="0" dirty="0" err="1">
                          <a:effectLst/>
                          <a:latin typeface="Arial" panose="020B0604020202020204" pitchFamily="34" charset="0"/>
                          <a:cs typeface="Arial" panose="020B0604020202020204" pitchFamily="34" charset="0"/>
                        </a:rPr>
                        <a:t>tevkifat</a:t>
                      </a:r>
                      <a:r>
                        <a:rPr lang="tr-TR" sz="1200" b="0" dirty="0">
                          <a:effectLst/>
                          <a:latin typeface="Arial" panose="020B0604020202020204" pitchFamily="34" charset="0"/>
                          <a:cs typeface="Arial" panose="020B0604020202020204" pitchFamily="34" charset="0"/>
                        </a:rPr>
                        <a:t> </a:t>
                      </a:r>
                      <a:r>
                        <a:rPr lang="tr-TR" sz="1200" b="0" spc="-10" dirty="0">
                          <a:effectLst/>
                          <a:latin typeface="Arial" panose="020B0604020202020204" pitchFamily="34" charset="0"/>
                          <a:cs typeface="Arial" panose="020B0604020202020204" pitchFamily="34" charset="0"/>
                        </a:rPr>
                        <a:t>yapılmamaktadır.</a:t>
                      </a:r>
                      <a:endParaRPr lang="tr-TR" sz="1200" b="0" dirty="0">
                        <a:effectLst/>
                        <a:latin typeface="Arial" panose="020B0604020202020204" pitchFamily="34" charset="0"/>
                        <a:ea typeface="DIN Next CYR"/>
                        <a:cs typeface="Arial" panose="020B0604020202020204" pitchFamily="34" charset="0"/>
                      </a:endParaRPr>
                    </a:p>
                  </a:txBody>
                  <a:tcPr marL="0" marR="0" marT="0" marB="0" anchor="ctr"/>
                </a:tc>
                <a:tc>
                  <a:txBody>
                    <a:bodyPr/>
                    <a:lstStyle/>
                    <a:p>
                      <a:pPr marL="238760" marR="73025" indent="-171450" algn="just">
                        <a:lnSpc>
                          <a:spcPct val="103000"/>
                        </a:lnSpc>
                        <a:spcBef>
                          <a:spcPts val="420"/>
                        </a:spcBef>
                        <a:spcAft>
                          <a:spcPts val="0"/>
                        </a:spcAft>
                        <a:buFont typeface="Wingdings" panose="05000000000000000000" pitchFamily="2" charset="2"/>
                        <a:buChar char="§"/>
                      </a:pPr>
                      <a:r>
                        <a:rPr lang="tr-TR" sz="1200" b="0" dirty="0">
                          <a:effectLst/>
                          <a:latin typeface="Arial" panose="020B0604020202020204" pitchFamily="34" charset="0"/>
                          <a:cs typeface="Arial" panose="020B0604020202020204" pitchFamily="34" charset="0"/>
                        </a:rPr>
                        <a:t>Sadece</a:t>
                      </a:r>
                      <a:r>
                        <a:rPr lang="tr-TR" sz="1200" b="0" spc="-5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bankalar</a:t>
                      </a:r>
                      <a:r>
                        <a:rPr lang="tr-TR" sz="1200" b="0" spc="-5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hasılat</a:t>
                      </a:r>
                      <a:r>
                        <a:rPr lang="tr-TR" sz="1200" b="0" spc="-5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üzerinden</a:t>
                      </a:r>
                      <a:r>
                        <a:rPr lang="tr-TR" sz="1200" b="0" spc="-50"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gelir </a:t>
                      </a:r>
                      <a:r>
                        <a:rPr lang="tr-TR" sz="1200" b="0" spc="-10" dirty="0">
                          <a:effectLst/>
                          <a:latin typeface="Arial" panose="020B0604020202020204" pitchFamily="34" charset="0"/>
                          <a:cs typeface="Arial" panose="020B0604020202020204" pitchFamily="34" charset="0"/>
                        </a:rPr>
                        <a:t>vergisi </a:t>
                      </a:r>
                      <a:r>
                        <a:rPr lang="tr-TR" sz="1200" b="0" spc="-10" dirty="0" err="1">
                          <a:effectLst/>
                          <a:latin typeface="Arial" panose="020B0604020202020204" pitchFamily="34" charset="0"/>
                          <a:cs typeface="Arial" panose="020B0604020202020204" pitchFamily="34" charset="0"/>
                        </a:rPr>
                        <a:t>tevkifatı</a:t>
                      </a:r>
                      <a:r>
                        <a:rPr lang="tr-TR" sz="1200" b="0" spc="-10" dirty="0">
                          <a:effectLst/>
                          <a:latin typeface="Arial" panose="020B0604020202020204" pitchFamily="34" charset="0"/>
                          <a:cs typeface="Arial" panose="020B0604020202020204" pitchFamily="34" charset="0"/>
                        </a:rPr>
                        <a:t> yapmak zorundadır</a:t>
                      </a:r>
                      <a:r>
                        <a:rPr lang="tr-TR" sz="1200" b="0" spc="-10" dirty="0" smtClean="0">
                          <a:effectLst/>
                          <a:latin typeface="Arial" panose="020B0604020202020204" pitchFamily="34" charset="0"/>
                          <a:cs typeface="Arial" panose="020B0604020202020204" pitchFamily="34" charset="0"/>
                        </a:rPr>
                        <a:t>.</a:t>
                      </a:r>
                      <a:r>
                        <a:rPr lang="tr-TR" sz="1200" b="0" dirty="0">
                          <a:effectLst/>
                          <a:latin typeface="Arial" panose="020B0604020202020204" pitchFamily="34" charset="0"/>
                          <a:cs typeface="Arial" panose="020B0604020202020204" pitchFamily="34" charset="0"/>
                        </a:rPr>
                        <a:t> </a:t>
                      </a:r>
                    </a:p>
                    <a:p>
                      <a:pPr marL="238760" marR="73025" indent="-171450" algn="just">
                        <a:lnSpc>
                          <a:spcPct val="102000"/>
                        </a:lnSpc>
                        <a:spcBef>
                          <a:spcPts val="5"/>
                        </a:spcBef>
                        <a:spcAft>
                          <a:spcPts val="0"/>
                        </a:spcAft>
                        <a:buFont typeface="Wingdings" panose="05000000000000000000" pitchFamily="2" charset="2"/>
                        <a:buChar char="§"/>
                      </a:pPr>
                      <a:r>
                        <a:rPr lang="tr-TR" sz="1200" b="0" dirty="0">
                          <a:effectLst/>
                          <a:latin typeface="Arial" panose="020B0604020202020204" pitchFamily="34" charset="0"/>
                          <a:cs typeface="Arial" panose="020B0604020202020204" pitchFamily="34" charset="0"/>
                        </a:rPr>
                        <a:t>Alıcı, GVK </a:t>
                      </a:r>
                      <a:r>
                        <a:rPr lang="tr-TR" sz="1200" b="0" dirty="0" smtClean="0">
                          <a:effectLst/>
                          <a:latin typeface="Arial" panose="020B0604020202020204" pitchFamily="34" charset="0"/>
                          <a:cs typeface="Arial" panose="020B0604020202020204" pitchFamily="34" charset="0"/>
                        </a:rPr>
                        <a:t>94’üncü </a:t>
                      </a:r>
                      <a:r>
                        <a:rPr lang="tr-TR" sz="1200" b="0" dirty="0">
                          <a:effectLst/>
                          <a:latin typeface="Arial" panose="020B0604020202020204" pitchFamily="34" charset="0"/>
                          <a:cs typeface="Arial" panose="020B0604020202020204" pitchFamily="34" charset="0"/>
                        </a:rPr>
                        <a:t>madde kapsamında </a:t>
                      </a:r>
                      <a:r>
                        <a:rPr lang="tr-TR" sz="1200" b="0" spc="-20" dirty="0">
                          <a:effectLst/>
                          <a:latin typeface="Arial" panose="020B0604020202020204" pitchFamily="34" charset="0"/>
                          <a:cs typeface="Arial" panose="020B0604020202020204" pitchFamily="34" charset="0"/>
                        </a:rPr>
                        <a:t>olsun</a:t>
                      </a:r>
                      <a:r>
                        <a:rPr lang="tr-TR" sz="1200" b="0" spc="-35" dirty="0">
                          <a:effectLst/>
                          <a:latin typeface="Arial" panose="020B0604020202020204" pitchFamily="34" charset="0"/>
                          <a:cs typeface="Arial" panose="020B0604020202020204" pitchFamily="34" charset="0"/>
                        </a:rPr>
                        <a:t> </a:t>
                      </a:r>
                      <a:r>
                        <a:rPr lang="tr-TR" sz="1200" b="0" spc="-20" dirty="0">
                          <a:effectLst/>
                          <a:latin typeface="Arial" panose="020B0604020202020204" pitchFamily="34" charset="0"/>
                          <a:cs typeface="Arial" panose="020B0604020202020204" pitchFamily="34" charset="0"/>
                        </a:rPr>
                        <a:t>ya</a:t>
                      </a:r>
                      <a:r>
                        <a:rPr lang="tr-TR" sz="1200" b="0" spc="-35" dirty="0">
                          <a:effectLst/>
                          <a:latin typeface="Arial" panose="020B0604020202020204" pitchFamily="34" charset="0"/>
                          <a:cs typeface="Arial" panose="020B0604020202020204" pitchFamily="34" charset="0"/>
                        </a:rPr>
                        <a:t> </a:t>
                      </a:r>
                      <a:r>
                        <a:rPr lang="tr-TR" sz="1200" b="0" spc="-20" dirty="0">
                          <a:effectLst/>
                          <a:latin typeface="Arial" panose="020B0604020202020204" pitchFamily="34" charset="0"/>
                          <a:cs typeface="Arial" panose="020B0604020202020204" pitchFamily="34" charset="0"/>
                        </a:rPr>
                        <a:t>da</a:t>
                      </a:r>
                      <a:r>
                        <a:rPr lang="tr-TR" sz="1200" b="0" spc="-30" dirty="0">
                          <a:effectLst/>
                          <a:latin typeface="Arial" panose="020B0604020202020204" pitchFamily="34" charset="0"/>
                          <a:cs typeface="Arial" panose="020B0604020202020204" pitchFamily="34" charset="0"/>
                        </a:rPr>
                        <a:t> </a:t>
                      </a:r>
                      <a:r>
                        <a:rPr lang="tr-TR" sz="1200" b="0" spc="-20" dirty="0">
                          <a:effectLst/>
                          <a:latin typeface="Arial" panose="020B0604020202020204" pitchFamily="34" charset="0"/>
                          <a:cs typeface="Arial" panose="020B0604020202020204" pitchFamily="34" charset="0"/>
                        </a:rPr>
                        <a:t>olmasın</a:t>
                      </a:r>
                      <a:r>
                        <a:rPr lang="tr-TR" sz="1200" b="0" spc="-35" dirty="0">
                          <a:effectLst/>
                          <a:latin typeface="Arial" panose="020B0604020202020204" pitchFamily="34" charset="0"/>
                          <a:cs typeface="Arial" panose="020B0604020202020204" pitchFamily="34" charset="0"/>
                        </a:rPr>
                        <a:t> </a:t>
                      </a:r>
                      <a:r>
                        <a:rPr lang="tr-TR" sz="1200" b="0" spc="-20" dirty="0">
                          <a:effectLst/>
                          <a:latin typeface="Arial" panose="020B0604020202020204" pitchFamily="34" charset="0"/>
                          <a:cs typeface="Arial" panose="020B0604020202020204" pitchFamily="34" charset="0"/>
                        </a:rPr>
                        <a:t>vergiden</a:t>
                      </a:r>
                      <a:r>
                        <a:rPr lang="tr-TR" sz="1200" b="0" spc="-30" dirty="0">
                          <a:effectLst/>
                          <a:latin typeface="Arial" panose="020B0604020202020204" pitchFamily="34" charset="0"/>
                          <a:cs typeface="Arial" panose="020B0604020202020204" pitchFamily="34" charset="0"/>
                        </a:rPr>
                        <a:t> </a:t>
                      </a:r>
                      <a:r>
                        <a:rPr lang="tr-TR" sz="1200" b="0" spc="-20" dirty="0">
                          <a:effectLst/>
                          <a:latin typeface="Arial" panose="020B0604020202020204" pitchFamily="34" charset="0"/>
                          <a:cs typeface="Arial" panose="020B0604020202020204" pitchFamily="34" charset="0"/>
                        </a:rPr>
                        <a:t>muaf</a:t>
                      </a:r>
                      <a:r>
                        <a:rPr lang="tr-TR" sz="1200" b="0" spc="-35" dirty="0">
                          <a:effectLst/>
                          <a:latin typeface="Arial" panose="020B0604020202020204" pitchFamily="34" charset="0"/>
                          <a:cs typeface="Arial" panose="020B0604020202020204" pitchFamily="34" charset="0"/>
                        </a:rPr>
                        <a:t> </a:t>
                      </a:r>
                      <a:r>
                        <a:rPr lang="tr-TR" sz="1200" b="0" spc="-20" dirty="0">
                          <a:effectLst/>
                          <a:latin typeface="Arial" panose="020B0604020202020204" pitchFamily="34" charset="0"/>
                          <a:cs typeface="Arial" panose="020B0604020202020204" pitchFamily="34" charset="0"/>
                        </a:rPr>
                        <a:t>esnaf</a:t>
                      </a:r>
                      <a:r>
                        <a:rPr lang="tr-TR" sz="1200" b="0" dirty="0">
                          <a:effectLst/>
                          <a:latin typeface="Arial" panose="020B0604020202020204" pitchFamily="34" charset="0"/>
                          <a:cs typeface="Arial" panose="020B0604020202020204" pitchFamily="34" charset="0"/>
                        </a:rPr>
                        <a:t> </a:t>
                      </a:r>
                      <a:r>
                        <a:rPr lang="tr-TR" sz="1200" b="0" spc="-20" dirty="0">
                          <a:effectLst/>
                          <a:latin typeface="Arial" panose="020B0604020202020204" pitchFamily="34" charset="0"/>
                          <a:cs typeface="Arial" panose="020B0604020202020204" pitchFamily="34" charset="0"/>
                        </a:rPr>
                        <a:t>işçi</a:t>
                      </a:r>
                      <a:r>
                        <a:rPr lang="tr-TR" sz="1200" b="0" spc="-35" dirty="0">
                          <a:effectLst/>
                          <a:latin typeface="Arial" panose="020B0604020202020204" pitchFamily="34" charset="0"/>
                          <a:cs typeface="Arial" panose="020B0604020202020204" pitchFamily="34" charset="0"/>
                        </a:rPr>
                        <a:t> </a:t>
                      </a:r>
                      <a:r>
                        <a:rPr lang="tr-TR" sz="1200" b="0" spc="-20" dirty="0">
                          <a:effectLst/>
                          <a:latin typeface="Arial" panose="020B0604020202020204" pitchFamily="34" charset="0"/>
                          <a:cs typeface="Arial" panose="020B0604020202020204" pitchFamily="34" charset="0"/>
                        </a:rPr>
                        <a:t>çalıştırıyorsa</a:t>
                      </a:r>
                      <a:r>
                        <a:rPr lang="tr-TR" sz="1200" b="0" spc="-30" dirty="0">
                          <a:effectLst/>
                          <a:latin typeface="Arial" panose="020B0604020202020204" pitchFamily="34" charset="0"/>
                          <a:cs typeface="Arial" panose="020B0604020202020204" pitchFamily="34" charset="0"/>
                        </a:rPr>
                        <a:t> </a:t>
                      </a:r>
                      <a:r>
                        <a:rPr lang="tr-TR" sz="1200" b="0" spc="-20" dirty="0">
                          <a:effectLst/>
                          <a:latin typeface="Arial" panose="020B0604020202020204" pitchFamily="34" charset="0"/>
                          <a:cs typeface="Arial" panose="020B0604020202020204" pitchFamily="34" charset="0"/>
                        </a:rPr>
                        <a:t>%2,</a:t>
                      </a:r>
                      <a:r>
                        <a:rPr lang="tr-TR" sz="1200" b="0" spc="-35" dirty="0">
                          <a:effectLst/>
                          <a:latin typeface="Arial" panose="020B0604020202020204" pitchFamily="34" charset="0"/>
                          <a:cs typeface="Arial" panose="020B0604020202020204" pitchFamily="34" charset="0"/>
                        </a:rPr>
                        <a:t> </a:t>
                      </a:r>
                      <a:r>
                        <a:rPr lang="tr-TR" sz="1200" b="0" spc="-20" dirty="0">
                          <a:effectLst/>
                          <a:latin typeface="Arial" panose="020B0604020202020204" pitchFamily="34" charset="0"/>
                          <a:cs typeface="Arial" panose="020B0604020202020204" pitchFamily="34" charset="0"/>
                        </a:rPr>
                        <a:t>çalıştırılmıyorsa</a:t>
                      </a:r>
                      <a:r>
                        <a:rPr lang="tr-TR" sz="1200" b="0" spc="-30" dirty="0">
                          <a:effectLst/>
                          <a:latin typeface="Arial" panose="020B0604020202020204" pitchFamily="34" charset="0"/>
                          <a:cs typeface="Arial" panose="020B0604020202020204" pitchFamily="34" charset="0"/>
                        </a:rPr>
                        <a:t> </a:t>
                      </a:r>
                      <a:r>
                        <a:rPr lang="tr-TR" sz="1200" b="0" spc="-20" dirty="0">
                          <a:effectLst/>
                          <a:latin typeface="Arial" panose="020B0604020202020204" pitchFamily="34" charset="0"/>
                          <a:cs typeface="Arial" panose="020B0604020202020204" pitchFamily="34" charset="0"/>
                        </a:rPr>
                        <a:t>%4</a:t>
                      </a:r>
                      <a:r>
                        <a:rPr lang="tr-TR" sz="1200" b="0" dirty="0">
                          <a:effectLst/>
                          <a:latin typeface="Arial" panose="020B0604020202020204" pitchFamily="34" charset="0"/>
                          <a:cs typeface="Arial" panose="020B0604020202020204" pitchFamily="34" charset="0"/>
                        </a:rPr>
                        <a:t> oranında</a:t>
                      </a:r>
                      <a:r>
                        <a:rPr lang="tr-TR" sz="1200" b="0" spc="-55" dirty="0">
                          <a:effectLst/>
                          <a:latin typeface="Arial" panose="020B0604020202020204" pitchFamily="34" charset="0"/>
                          <a:cs typeface="Arial" panose="020B0604020202020204" pitchFamily="34" charset="0"/>
                        </a:rPr>
                        <a:t> </a:t>
                      </a:r>
                      <a:r>
                        <a:rPr lang="tr-TR" sz="1200" b="0" dirty="0" err="1">
                          <a:effectLst/>
                          <a:latin typeface="Arial" panose="020B0604020202020204" pitchFamily="34" charset="0"/>
                          <a:cs typeface="Arial" panose="020B0604020202020204" pitchFamily="34" charset="0"/>
                        </a:rPr>
                        <a:t>tevkifat</a:t>
                      </a:r>
                      <a:r>
                        <a:rPr lang="tr-TR" sz="1200" b="0" spc="-55" dirty="0">
                          <a:effectLst/>
                          <a:latin typeface="Arial" panose="020B0604020202020204" pitchFamily="34" charset="0"/>
                          <a:cs typeface="Arial" panose="020B0604020202020204" pitchFamily="34" charset="0"/>
                        </a:rPr>
                        <a:t> </a:t>
                      </a:r>
                      <a:r>
                        <a:rPr lang="tr-TR" sz="1200" b="0" dirty="0">
                          <a:effectLst/>
                          <a:latin typeface="Arial" panose="020B0604020202020204" pitchFamily="34" charset="0"/>
                          <a:cs typeface="Arial" panose="020B0604020202020204" pitchFamily="34" charset="0"/>
                        </a:rPr>
                        <a:t>yapılmaktadır.</a:t>
                      </a:r>
                      <a:endParaRPr lang="tr-TR" sz="1200" b="0" dirty="0">
                        <a:effectLst/>
                        <a:latin typeface="Arial" panose="020B0604020202020204" pitchFamily="34" charset="0"/>
                        <a:ea typeface="DIN Next CYR"/>
                        <a:cs typeface="Arial" panose="020B0604020202020204" pitchFamily="34" charset="0"/>
                      </a:endParaRPr>
                    </a:p>
                  </a:txBody>
                  <a:tcPr marL="0" marR="0" marT="0" marB="0" anchor="ctr"/>
                </a:tc>
                <a:extLst>
                  <a:ext uri="{0D108BD9-81ED-4DB2-BD59-A6C34878D82A}">
                    <a16:rowId xmlns:a16="http://schemas.microsoft.com/office/drawing/2014/main" val="775220879"/>
                  </a:ext>
                </a:extLst>
              </a:tr>
            </a:tbl>
          </a:graphicData>
        </a:graphic>
      </p:graphicFrame>
      <p:sp>
        <p:nvSpPr>
          <p:cNvPr id="37" name="Textbox 353"/>
          <p:cNvSpPr txBox="1"/>
          <p:nvPr/>
        </p:nvSpPr>
        <p:spPr>
          <a:xfrm>
            <a:off x="703183" y="1732596"/>
            <a:ext cx="4700715" cy="55245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ctr">
              <a:defRPr>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tr-TR" sz="1400" b="1" dirty="0" err="1">
                <a:solidFill>
                  <a:schemeClr val="tx1"/>
                </a:solidFill>
              </a:rPr>
              <a:t>GVK’nın</a:t>
            </a:r>
            <a:r>
              <a:rPr lang="tr-TR" sz="1400" b="1" dirty="0">
                <a:solidFill>
                  <a:schemeClr val="tx1"/>
                </a:solidFill>
              </a:rPr>
              <a:t> </a:t>
            </a:r>
            <a:r>
              <a:rPr lang="tr-TR" sz="1400" b="1" dirty="0" smtClean="0">
                <a:solidFill>
                  <a:srgbClr val="FF0000"/>
                </a:solidFill>
              </a:rPr>
              <a:t>9</a:t>
            </a:r>
            <a:r>
              <a:rPr lang="tr-TR" sz="1400" b="1" dirty="0" smtClean="0">
                <a:solidFill>
                  <a:schemeClr val="tx1"/>
                </a:solidFill>
              </a:rPr>
              <a:t>’uncu </a:t>
            </a:r>
            <a:r>
              <a:rPr lang="tr-TR" sz="1400" b="1" dirty="0">
                <a:solidFill>
                  <a:schemeClr val="tx1"/>
                </a:solidFill>
              </a:rPr>
              <a:t>Maddesinin </a:t>
            </a:r>
            <a:r>
              <a:rPr lang="tr-TR" sz="1400" b="1" dirty="0">
                <a:solidFill>
                  <a:srgbClr val="FF0000"/>
                </a:solidFill>
              </a:rPr>
              <a:t>Birinci</a:t>
            </a:r>
            <a:r>
              <a:rPr lang="tr-TR" sz="1400" b="1" dirty="0">
                <a:solidFill>
                  <a:schemeClr val="tx1"/>
                </a:solidFill>
              </a:rPr>
              <a:t> Fıkrasının </a:t>
            </a:r>
            <a:r>
              <a:rPr lang="tr-TR" sz="1400" b="1" dirty="0">
                <a:solidFill>
                  <a:srgbClr val="FF0000"/>
                </a:solidFill>
              </a:rPr>
              <a:t>(6)</a:t>
            </a:r>
            <a:r>
              <a:rPr lang="tr-TR" sz="1400" b="1" dirty="0">
                <a:solidFill>
                  <a:schemeClr val="tx1"/>
                </a:solidFill>
              </a:rPr>
              <a:t> Numaralı Bendi Kapsamındaki Vergiden Muaf Esnaf</a:t>
            </a:r>
          </a:p>
        </p:txBody>
      </p:sp>
      <p:sp>
        <p:nvSpPr>
          <p:cNvPr id="40" name="Textbox 356"/>
          <p:cNvSpPr txBox="1"/>
          <p:nvPr/>
        </p:nvSpPr>
        <p:spPr>
          <a:xfrm>
            <a:off x="6072326" y="1730062"/>
            <a:ext cx="4764675" cy="55245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ctr">
              <a:defRPr sz="1400" b="1">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tr-TR" dirty="0" err="1">
                <a:solidFill>
                  <a:schemeClr val="tx1"/>
                </a:solidFill>
              </a:rPr>
              <a:t>GVK’nın</a:t>
            </a:r>
            <a:r>
              <a:rPr lang="tr-TR" dirty="0">
                <a:solidFill>
                  <a:schemeClr val="tx1"/>
                </a:solidFill>
              </a:rPr>
              <a:t> </a:t>
            </a:r>
            <a:r>
              <a:rPr lang="tr-TR" dirty="0" smtClean="0">
                <a:solidFill>
                  <a:srgbClr val="FF0000"/>
                </a:solidFill>
              </a:rPr>
              <a:t>9</a:t>
            </a:r>
            <a:r>
              <a:rPr lang="tr-TR" dirty="0" smtClean="0">
                <a:solidFill>
                  <a:schemeClr val="tx1"/>
                </a:solidFill>
              </a:rPr>
              <a:t>’uncu </a:t>
            </a:r>
            <a:r>
              <a:rPr lang="tr-TR" dirty="0">
                <a:solidFill>
                  <a:schemeClr val="tx1"/>
                </a:solidFill>
              </a:rPr>
              <a:t>Maddesinin </a:t>
            </a:r>
            <a:r>
              <a:rPr lang="tr-TR" dirty="0">
                <a:solidFill>
                  <a:srgbClr val="FF0000"/>
                </a:solidFill>
              </a:rPr>
              <a:t>Birinci</a:t>
            </a:r>
            <a:r>
              <a:rPr lang="tr-TR" dirty="0">
                <a:solidFill>
                  <a:schemeClr val="tx1"/>
                </a:solidFill>
              </a:rPr>
              <a:t> Fıkrasının </a:t>
            </a:r>
            <a:r>
              <a:rPr lang="tr-TR" dirty="0">
                <a:solidFill>
                  <a:srgbClr val="FF0000"/>
                </a:solidFill>
              </a:rPr>
              <a:t>(10) </a:t>
            </a:r>
            <a:r>
              <a:rPr lang="tr-TR" dirty="0">
                <a:solidFill>
                  <a:schemeClr val="tx1"/>
                </a:solidFill>
              </a:rPr>
              <a:t>Numaralı Bendi Kapsamındaki Vergiden Muaf Esnaf</a:t>
            </a:r>
          </a:p>
        </p:txBody>
      </p:sp>
      <p:cxnSp>
        <p:nvCxnSpPr>
          <p:cNvPr id="5" name="Düz Bağlayıcı 4"/>
          <p:cNvCxnSpPr/>
          <p:nvPr/>
        </p:nvCxnSpPr>
        <p:spPr>
          <a:xfrm flipH="1" flipV="1">
            <a:off x="5637318" y="3730969"/>
            <a:ext cx="2" cy="2940377"/>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8" name="Düz Bağlayıcı 17"/>
          <p:cNvCxnSpPr/>
          <p:nvPr/>
        </p:nvCxnSpPr>
        <p:spPr>
          <a:xfrm flipH="1" flipV="1">
            <a:off x="881959" y="2797947"/>
            <a:ext cx="9955042" cy="16274"/>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0" name="Düz Bağlayıcı 19"/>
          <p:cNvCxnSpPr/>
          <p:nvPr/>
        </p:nvCxnSpPr>
        <p:spPr>
          <a:xfrm flipH="1" flipV="1">
            <a:off x="881959" y="3515942"/>
            <a:ext cx="9955042" cy="26248"/>
          </a:xfrm>
          <a:prstGeom prst="line">
            <a:avLst/>
          </a:prstGeom>
          <a:ln w="19050"/>
        </p:spPr>
        <p:style>
          <a:lnRef idx="1">
            <a:schemeClr val="accent4"/>
          </a:lnRef>
          <a:fillRef idx="0">
            <a:schemeClr val="accent4"/>
          </a:fillRef>
          <a:effectRef idx="0">
            <a:schemeClr val="accent4"/>
          </a:effectRef>
          <a:fontRef idx="minor">
            <a:schemeClr val="tx1"/>
          </a:fontRef>
        </p:style>
      </p:cxnSp>
      <p:pic>
        <p:nvPicPr>
          <p:cNvPr id="14" name="Resim 13"/>
          <p:cNvPicPr>
            <a:picLocks noChangeAspect="1"/>
          </p:cNvPicPr>
          <p:nvPr/>
        </p:nvPicPr>
        <p:blipFill>
          <a:blip r:embed="rId7"/>
          <a:stretch>
            <a:fillRect/>
          </a:stretch>
        </p:blipFill>
        <p:spPr>
          <a:xfrm>
            <a:off x="10944837" y="1009580"/>
            <a:ext cx="1093418" cy="1550191"/>
          </a:xfrm>
          <a:prstGeom prst="rect">
            <a:avLst/>
          </a:prstGeom>
        </p:spPr>
      </p:pic>
      <p:pic>
        <p:nvPicPr>
          <p:cNvPr id="19" name="Resim 18"/>
          <p:cNvPicPr>
            <a:picLocks noChangeAspect="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30889" t="31036" r="31865" b="24533"/>
          <a:stretch/>
        </p:blipFill>
        <p:spPr>
          <a:xfrm>
            <a:off x="11112118" y="2915250"/>
            <a:ext cx="878889" cy="878891"/>
          </a:xfrm>
          <a:prstGeom prst="rect">
            <a:avLst/>
          </a:prstGeom>
        </p:spPr>
      </p:pic>
      <p:sp>
        <p:nvSpPr>
          <p:cNvPr id="21" name="Metin kutusu 20"/>
          <p:cNvSpPr txBox="1"/>
          <p:nvPr/>
        </p:nvSpPr>
        <p:spPr>
          <a:xfrm>
            <a:off x="10942020" y="2598558"/>
            <a:ext cx="993798" cy="369332"/>
          </a:xfrm>
          <a:prstGeom prst="rect">
            <a:avLst/>
          </a:prstGeom>
          <a:noFill/>
        </p:spPr>
        <p:txBody>
          <a:bodyPr wrap="square" rtlCol="0">
            <a:spAutoFit/>
          </a:bodyPr>
          <a:lstStyle/>
          <a:p>
            <a:r>
              <a:rPr lang="tr-TR" dirty="0" smtClean="0">
                <a:latin typeface="Arial" panose="020B0604020202020204" pitchFamily="34" charset="0"/>
                <a:cs typeface="Arial" panose="020B0604020202020204" pitchFamily="34" charset="0"/>
                <a:hlinkClick r:id="rId9"/>
              </a:rPr>
              <a:t>Rehber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238919"/>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Unvan 1"/>
          <p:cNvSpPr txBox="1">
            <a:spLocks/>
          </p:cNvSpPr>
          <p:nvPr/>
        </p:nvSpPr>
        <p:spPr>
          <a:xfrm>
            <a:off x="1090863" y="241427"/>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2800" b="1" dirty="0">
                <a:solidFill>
                  <a:srgbClr val="16647A"/>
                </a:solidFill>
                <a:latin typeface="Arial" panose="020B0604020202020204" pitchFamily="34" charset="0"/>
                <a:cs typeface="Arial" panose="020B0604020202020204" pitchFamily="34" charset="0"/>
              </a:rPr>
              <a:t>Mükelleflerin </a:t>
            </a:r>
            <a:r>
              <a:rPr kumimoji="0" lang="tr-TR" sz="2800" b="1" i="0" u="none" strike="noStrike" kern="1200" cap="none" spc="0" normalizeH="0" baseline="0" noProof="0" dirty="0" smtClean="0">
                <a:ln>
                  <a:noFill/>
                </a:ln>
                <a:solidFill>
                  <a:srgbClr val="16647A"/>
                </a:solidFill>
                <a:effectLst/>
                <a:uLnTx/>
                <a:uFillTx/>
                <a:latin typeface="Arial" panose="020B0604020202020204" pitchFamily="34" charset="0"/>
                <a:cs typeface="Arial" panose="020B0604020202020204" pitchFamily="34" charset="0"/>
              </a:rPr>
              <a:t>Hakları</a:t>
            </a:r>
            <a:endParaRPr kumimoji="0" lang="tr-TR" sz="2800" b="1" i="0" u="none" strike="noStrike" kern="1200" cap="none" spc="0" normalizeH="0" baseline="0" noProof="0" dirty="0">
              <a:ln>
                <a:noFill/>
              </a:ln>
              <a:solidFill>
                <a:srgbClr val="16647A"/>
              </a:solidFill>
              <a:effectLst/>
              <a:uLnTx/>
              <a:uFillTx/>
              <a:latin typeface="Arial" panose="020B0604020202020204" pitchFamily="34" charset="0"/>
              <a:cs typeface="Arial" panose="020B0604020202020204" pitchFamily="34" charset="0"/>
            </a:endParaRP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49A80-6FDC-475E-9293-1C17F140D77C}" type="slidenum">
              <a:rPr kumimoji="0" lang="tr-TR" sz="1400" b="0"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tr-TR"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7" name="Rectangle 18">
            <a:extLst>
              <a:ext uri="{FF2B5EF4-FFF2-40B4-BE49-F238E27FC236}">
                <a16:creationId xmlns:a16="http://schemas.microsoft.com/office/drawing/2014/main" id="{FCBD6FA9-07F9-4D1E-8F2A-B5AA8C77D81F}"/>
              </a:ext>
            </a:extLst>
          </p:cNvPr>
          <p:cNvSpPr/>
          <p:nvPr/>
        </p:nvSpPr>
        <p:spPr>
          <a:xfrm>
            <a:off x="236759" y="1085321"/>
            <a:ext cx="4727016" cy="5633868"/>
          </a:xfrm>
          <a:prstGeom prst="rect">
            <a:avLst/>
          </a:prstGeom>
          <a:gradFill flip="none" rotWithShape="1">
            <a:gsLst>
              <a:gs pos="0">
                <a:srgbClr val="00CC99"/>
              </a:gs>
              <a:gs pos="22000">
                <a:schemeClr val="bg1"/>
              </a:gs>
            </a:gsLst>
            <a:lin ang="13800000" scaled="0"/>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18" name="Freeform: Shape 19">
            <a:extLst>
              <a:ext uri="{FF2B5EF4-FFF2-40B4-BE49-F238E27FC236}">
                <a16:creationId xmlns:a16="http://schemas.microsoft.com/office/drawing/2014/main" id="{41D7193C-94B5-4C66-A4CF-3DB8A9019A8E}"/>
              </a:ext>
            </a:extLst>
          </p:cNvPr>
          <p:cNvSpPr/>
          <p:nvPr/>
        </p:nvSpPr>
        <p:spPr>
          <a:xfrm flipV="1">
            <a:off x="236195" y="1079753"/>
            <a:ext cx="4727016" cy="1143957"/>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gradFill flip="none" rotWithShape="1">
            <a:gsLst>
              <a:gs pos="0">
                <a:srgbClr val="00CC99"/>
              </a:gs>
              <a:gs pos="100000">
                <a:srgbClr val="006666"/>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16" name="TextBox 21">
            <a:extLst>
              <a:ext uri="{FF2B5EF4-FFF2-40B4-BE49-F238E27FC236}">
                <a16:creationId xmlns:a16="http://schemas.microsoft.com/office/drawing/2014/main" id="{3FFEC7E5-9AAA-420D-9D59-9AD5230E6B3C}"/>
              </a:ext>
            </a:extLst>
          </p:cNvPr>
          <p:cNvSpPr txBox="1"/>
          <p:nvPr/>
        </p:nvSpPr>
        <p:spPr>
          <a:xfrm>
            <a:off x="1236034" y="1108813"/>
            <a:ext cx="2877425" cy="741684"/>
          </a:xfrm>
          <a:prstGeom prst="rect">
            <a:avLst/>
          </a:prstGeom>
          <a:noFill/>
          <a:ln w="12700">
            <a:miter lim="400000"/>
          </a:ln>
        </p:spPr>
        <p:txBody>
          <a:bodyPr lIns="45718" tIns="45718" rIns="45718" bIns="45718" anchor="ctr"/>
          <a:lstStyle>
            <a:defPPr>
              <a:defRPr lang="tr-TR"/>
            </a:defPPr>
            <a:lvl1pPr algn="ctr">
              <a:defRPr>
                <a:solidFill>
                  <a:srgbClr val="FFFFFF"/>
                </a:solidFill>
              </a:defRPr>
            </a:lvl1pPr>
          </a:lstStyle>
          <a:p>
            <a:pPr lvl="0">
              <a:defRPr/>
            </a:pPr>
            <a:r>
              <a:rPr lang="tr-TR" sz="2000" b="1" dirty="0" smtClean="0">
                <a:solidFill>
                  <a:srgbClr val="002060"/>
                </a:solidFill>
                <a:latin typeface="Arial" panose="020B0604020202020204" pitchFamily="34" charset="0"/>
                <a:cs typeface="Arial" panose="020B0604020202020204" pitchFamily="34" charset="0"/>
              </a:rPr>
              <a:t>Genç Girişimcilerde Kazanç İstisnası</a:t>
            </a:r>
            <a:endParaRPr kumimoji="0" lang="tr-TR"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3" name="Rectangle 3"/>
          <p:cNvSpPr/>
          <p:nvPr/>
        </p:nvSpPr>
        <p:spPr>
          <a:xfrm>
            <a:off x="363727" y="2982974"/>
            <a:ext cx="4384962" cy="2976951"/>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1700" dirty="0">
              <a:solidFill>
                <a:schemeClr val="tx1"/>
              </a:solidFill>
              <a:latin typeface="Arial" panose="020B0604020202020204" pitchFamily="34" charset="0"/>
              <a:cs typeface="Arial" panose="020B0604020202020204" pitchFamily="34" charset="0"/>
            </a:endParaRPr>
          </a:p>
          <a:p>
            <a:pPr algn="just"/>
            <a:r>
              <a:rPr lang="tr-TR" sz="1600" dirty="0">
                <a:solidFill>
                  <a:schemeClr val="tx1"/>
                </a:solidFill>
                <a:latin typeface="Arial" panose="020B0604020202020204" pitchFamily="34" charset="0"/>
                <a:cs typeface="Arial" panose="020B0604020202020204" pitchFamily="34" charset="0"/>
              </a:rPr>
              <a:t>Faaliyete başladıkları takvim yılından itibaren üç vergilendirme dönemi boyunca elde ettikleri bu kazançlarının </a:t>
            </a:r>
            <a:r>
              <a:rPr lang="tr-TR" sz="1600" dirty="0" smtClean="0">
                <a:solidFill>
                  <a:schemeClr val="tx1"/>
                </a:solidFill>
                <a:latin typeface="Arial" panose="020B0604020202020204" pitchFamily="34" charset="0"/>
                <a:cs typeface="Arial" panose="020B0604020202020204" pitchFamily="34" charset="0"/>
              </a:rPr>
              <a:t>103’üncü </a:t>
            </a:r>
            <a:r>
              <a:rPr lang="tr-TR" sz="1600" dirty="0">
                <a:solidFill>
                  <a:schemeClr val="tx1"/>
                </a:solidFill>
                <a:latin typeface="Arial" panose="020B0604020202020204" pitchFamily="34" charset="0"/>
                <a:cs typeface="Arial" panose="020B0604020202020204" pitchFamily="34" charset="0"/>
              </a:rPr>
              <a:t>maddede yazılı tarifenin ikinci diliminde yer alan tutara kadar olan kısmı </a:t>
            </a:r>
            <a:r>
              <a:rPr lang="tr-TR" sz="1600" dirty="0" smtClean="0">
                <a:solidFill>
                  <a:schemeClr val="tx1"/>
                </a:solidFill>
                <a:latin typeface="Arial" panose="020B0604020202020204" pitchFamily="34" charset="0"/>
                <a:cs typeface="Arial" panose="020B0604020202020204" pitchFamily="34" charset="0"/>
              </a:rPr>
              <a:t>gelir </a:t>
            </a:r>
            <a:r>
              <a:rPr lang="tr-TR" sz="1600" dirty="0">
                <a:solidFill>
                  <a:schemeClr val="tx1"/>
                </a:solidFill>
                <a:latin typeface="Arial" panose="020B0604020202020204" pitchFamily="34" charset="0"/>
                <a:cs typeface="Arial" panose="020B0604020202020204" pitchFamily="34" charset="0"/>
              </a:rPr>
              <a:t>vergisinden müstesnadır. </a:t>
            </a:r>
            <a:endParaRPr lang="tr-TR" sz="1600" dirty="0" smtClean="0">
              <a:solidFill>
                <a:schemeClr val="tx1"/>
              </a:solidFill>
              <a:latin typeface="Arial" panose="020B0604020202020204" pitchFamily="34" charset="0"/>
              <a:cs typeface="Arial" panose="020B0604020202020204" pitchFamily="34" charset="0"/>
            </a:endParaRPr>
          </a:p>
          <a:p>
            <a:pPr algn="just"/>
            <a:r>
              <a:rPr lang="tr-TR" sz="1600" dirty="0" smtClean="0">
                <a:solidFill>
                  <a:schemeClr val="tx1"/>
                </a:solidFill>
                <a:latin typeface="Arial" panose="020B0604020202020204" pitchFamily="34" charset="0"/>
                <a:cs typeface="Arial" panose="020B0604020202020204" pitchFamily="34" charset="0"/>
              </a:rPr>
              <a:t>-Ticari, </a:t>
            </a:r>
            <a:r>
              <a:rPr lang="tr-TR" sz="1600" dirty="0">
                <a:solidFill>
                  <a:schemeClr val="tx1"/>
                </a:solidFill>
                <a:latin typeface="Arial" panose="020B0604020202020204" pitchFamily="34" charset="0"/>
                <a:cs typeface="Arial" panose="020B0604020202020204" pitchFamily="34" charset="0"/>
              </a:rPr>
              <a:t>zirai veya mesleki faaliyeti nedeniyle adlarına ilk defa gelir vergisi mükellefiyeti tesis olunan tam mükellef gerçek </a:t>
            </a:r>
            <a:r>
              <a:rPr lang="tr-TR" sz="1600" dirty="0" smtClean="0">
                <a:solidFill>
                  <a:schemeClr val="tx1"/>
                </a:solidFill>
                <a:latin typeface="Arial" panose="020B0604020202020204" pitchFamily="34" charset="0"/>
                <a:cs typeface="Arial" panose="020B0604020202020204" pitchFamily="34" charset="0"/>
              </a:rPr>
              <a:t>kişi,</a:t>
            </a:r>
          </a:p>
          <a:p>
            <a:pPr algn="just"/>
            <a:r>
              <a:rPr lang="tr-TR" sz="1600" dirty="0" smtClean="0">
                <a:solidFill>
                  <a:schemeClr val="tx1"/>
                </a:solidFill>
                <a:latin typeface="Arial" panose="020B0604020202020204" pitchFamily="34" charset="0"/>
                <a:cs typeface="Arial" panose="020B0604020202020204" pitchFamily="34" charset="0"/>
              </a:rPr>
              <a:t>-Mükellefiyet başlangıç tarihi itibarıyla yirmi dokuz yaşını doldurmamış,</a:t>
            </a:r>
          </a:p>
          <a:p>
            <a:pPr algn="just"/>
            <a:r>
              <a:rPr lang="tr-TR" sz="1600" dirty="0" smtClean="0">
                <a:solidFill>
                  <a:schemeClr val="tx1"/>
                </a:solidFill>
                <a:latin typeface="Arial" panose="020B0604020202020204" pitchFamily="34" charset="0"/>
                <a:cs typeface="Arial" panose="020B0604020202020204" pitchFamily="34" charset="0"/>
              </a:rPr>
              <a:t>-</a:t>
            </a:r>
            <a:r>
              <a:rPr lang="tr-TR" sz="1600" dirty="0">
                <a:solidFill>
                  <a:schemeClr val="tx1"/>
                </a:solidFill>
                <a:latin typeface="Arial" panose="020B0604020202020204" pitchFamily="34" charset="0"/>
                <a:cs typeface="Arial" panose="020B0604020202020204" pitchFamily="34" charset="0"/>
              </a:rPr>
              <a:t>İşe başlamanın kanuni süresi içinde bildirilmiş olması gibi 292 </a:t>
            </a:r>
            <a:r>
              <a:rPr lang="tr-TR" sz="1600" dirty="0" smtClean="0">
                <a:solidFill>
                  <a:schemeClr val="tx1"/>
                </a:solidFill>
                <a:latin typeface="Arial" panose="020B0604020202020204" pitchFamily="34" charset="0"/>
                <a:cs typeface="Arial" panose="020B0604020202020204" pitchFamily="34" charset="0"/>
              </a:rPr>
              <a:t>no.lu GV </a:t>
            </a:r>
            <a:r>
              <a:rPr lang="tr-TR" sz="1600" dirty="0">
                <a:solidFill>
                  <a:schemeClr val="tx1"/>
                </a:solidFill>
                <a:latin typeface="Arial" panose="020B0604020202020204" pitchFamily="34" charset="0"/>
                <a:cs typeface="Arial" panose="020B0604020202020204" pitchFamily="34" charset="0"/>
              </a:rPr>
              <a:t>tebliğindeki koşulları sağlıyor olması gerekir. </a:t>
            </a:r>
          </a:p>
        </p:txBody>
      </p:sp>
      <p:sp>
        <p:nvSpPr>
          <p:cNvPr id="27" name="Rectangle 18">
            <a:extLst>
              <a:ext uri="{FF2B5EF4-FFF2-40B4-BE49-F238E27FC236}">
                <a16:creationId xmlns:a16="http://schemas.microsoft.com/office/drawing/2014/main" id="{FCBD6FA9-07F9-4D1E-8F2A-B5AA8C77D81F}"/>
              </a:ext>
            </a:extLst>
          </p:cNvPr>
          <p:cNvSpPr/>
          <p:nvPr/>
        </p:nvSpPr>
        <p:spPr>
          <a:xfrm>
            <a:off x="5098166" y="1067938"/>
            <a:ext cx="4962958" cy="5633868"/>
          </a:xfrm>
          <a:prstGeom prst="rect">
            <a:avLst/>
          </a:prstGeom>
          <a:gradFill flip="none" rotWithShape="1">
            <a:gsLst>
              <a:gs pos="0">
                <a:srgbClr val="00CC99"/>
              </a:gs>
              <a:gs pos="22000">
                <a:schemeClr val="bg1"/>
              </a:gs>
            </a:gsLst>
            <a:lin ang="13800000" scaled="0"/>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28" name="Freeform: Shape 19">
            <a:extLst>
              <a:ext uri="{FF2B5EF4-FFF2-40B4-BE49-F238E27FC236}">
                <a16:creationId xmlns:a16="http://schemas.microsoft.com/office/drawing/2014/main" id="{41D7193C-94B5-4C66-A4CF-3DB8A9019A8E}"/>
              </a:ext>
            </a:extLst>
          </p:cNvPr>
          <p:cNvSpPr/>
          <p:nvPr/>
        </p:nvSpPr>
        <p:spPr>
          <a:xfrm flipV="1">
            <a:off x="5097602" y="1062369"/>
            <a:ext cx="4963522" cy="1143957"/>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gradFill flip="none" rotWithShape="1">
            <a:gsLst>
              <a:gs pos="0">
                <a:srgbClr val="00CC99"/>
              </a:gs>
              <a:gs pos="83000">
                <a:srgbClr val="006666"/>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6" name="TextBox 21">
            <a:extLst>
              <a:ext uri="{FF2B5EF4-FFF2-40B4-BE49-F238E27FC236}">
                <a16:creationId xmlns:a16="http://schemas.microsoft.com/office/drawing/2014/main" id="{3FFEC7E5-9AAA-420D-9D59-9AD5230E6B3C}"/>
              </a:ext>
            </a:extLst>
          </p:cNvPr>
          <p:cNvSpPr txBox="1"/>
          <p:nvPr/>
        </p:nvSpPr>
        <p:spPr>
          <a:xfrm>
            <a:off x="5369942" y="1079753"/>
            <a:ext cx="4691182" cy="741684"/>
          </a:xfrm>
          <a:prstGeom prst="rect">
            <a:avLst/>
          </a:prstGeom>
          <a:noFill/>
          <a:ln w="12700">
            <a:miter lim="400000"/>
          </a:ln>
        </p:spPr>
        <p:txBody>
          <a:bodyPr lIns="45718" tIns="45718" rIns="45718" bIns="45718" anchor="ctr"/>
          <a:lstStyle>
            <a:defPPr>
              <a:defRPr lang="tr-TR"/>
            </a:defPPr>
            <a:lvl1pPr algn="ctr">
              <a:defRPr>
                <a:solidFill>
                  <a:srgbClr val="FFFFFF"/>
                </a:solidFill>
              </a:defRPr>
            </a:lvl1pPr>
          </a:lstStyle>
          <a:p>
            <a:pPr lvl="0">
              <a:defRPr/>
            </a:pPr>
            <a:r>
              <a:rPr lang="tr-TR" sz="2000" b="1" dirty="0" smtClean="0">
                <a:solidFill>
                  <a:schemeClr val="bg2">
                    <a:lumMod val="90000"/>
                  </a:schemeClr>
                </a:solidFill>
                <a:latin typeface="Arial" panose="020B0604020202020204" pitchFamily="34" charset="0"/>
                <a:cs typeface="Arial" panose="020B0604020202020204" pitchFamily="34" charset="0"/>
              </a:rPr>
              <a:t>Faydalanabilme Şartları</a:t>
            </a:r>
            <a:endParaRPr kumimoji="0" lang="tr-TR" sz="2000" b="1" i="0" u="none" strike="noStrike" kern="1200" cap="none" spc="0" normalizeH="0" baseline="0" noProof="0" dirty="0">
              <a:ln>
                <a:noFill/>
              </a:ln>
              <a:solidFill>
                <a:schemeClr val="bg2">
                  <a:lumMod val="90000"/>
                </a:schemeClr>
              </a:solidFill>
              <a:effectLst/>
              <a:uLnTx/>
              <a:uFillTx/>
              <a:latin typeface="Arial" panose="020B0604020202020204" pitchFamily="34" charset="0"/>
              <a:cs typeface="Arial" panose="020B0604020202020204" pitchFamily="34" charset="0"/>
            </a:endParaRPr>
          </a:p>
        </p:txBody>
      </p:sp>
      <p:sp>
        <p:nvSpPr>
          <p:cNvPr id="3" name="Metin kutusu 2"/>
          <p:cNvSpPr txBox="1"/>
          <p:nvPr/>
        </p:nvSpPr>
        <p:spPr>
          <a:xfrm>
            <a:off x="5072711" y="2333685"/>
            <a:ext cx="4964369" cy="4524315"/>
          </a:xfrm>
          <a:prstGeom prst="rect">
            <a:avLst/>
          </a:prstGeom>
          <a:noFill/>
        </p:spPr>
        <p:txBody>
          <a:bodyPr wrap="square" rtlCol="0">
            <a:spAutoFit/>
          </a:bodyPr>
          <a:lstStyle/>
          <a:p>
            <a:r>
              <a:rPr lang="tr-TR" sz="1500" b="1" dirty="0">
                <a:latin typeface="Arial" panose="020B0604020202020204" pitchFamily="34" charset="0"/>
                <a:cs typeface="Arial" panose="020B0604020202020204" pitchFamily="34" charset="0"/>
              </a:rPr>
              <a:t>1. </a:t>
            </a:r>
            <a:r>
              <a:rPr lang="tr-TR" sz="1500" dirty="0">
                <a:latin typeface="Arial" panose="020B0604020202020204" pitchFamily="34" charset="0"/>
                <a:cs typeface="Arial" panose="020B0604020202020204" pitchFamily="34" charset="0"/>
              </a:rPr>
              <a:t>İşe başlamanın kanuni süresi içinde bildirilmiş olması,</a:t>
            </a:r>
          </a:p>
          <a:p>
            <a:r>
              <a:rPr lang="tr-TR" sz="1500" b="1" dirty="0">
                <a:latin typeface="Arial" panose="020B0604020202020204" pitchFamily="34" charset="0"/>
                <a:cs typeface="Arial" panose="020B0604020202020204" pitchFamily="34" charset="0"/>
              </a:rPr>
              <a:t>2. </a:t>
            </a:r>
            <a:r>
              <a:rPr lang="tr-TR" sz="1500" dirty="0">
                <a:latin typeface="Arial" panose="020B0604020202020204" pitchFamily="34" charset="0"/>
                <a:cs typeface="Arial" panose="020B0604020202020204" pitchFamily="34" charset="0"/>
              </a:rPr>
              <a:t>Kendi işinde bilfiil çalışılması veya işin kendisi tarafından sevk ve idare edilmesi (Çırak, kalfa veya yardımcı işçi çalıştırmak ya da seyahat, hastalık, askerlik, tutukluluk ve hükümlülük gibi zaruri ayrılmalar dolayısıyla geçici olarak işinde bilfiil çalışmamak bu şartı bozmaz.),</a:t>
            </a:r>
          </a:p>
          <a:p>
            <a:r>
              <a:rPr lang="tr-TR" sz="1500" b="1" dirty="0">
                <a:latin typeface="Arial" panose="020B0604020202020204" pitchFamily="34" charset="0"/>
                <a:cs typeface="Arial" panose="020B0604020202020204" pitchFamily="34" charset="0"/>
              </a:rPr>
              <a:t>3. </a:t>
            </a:r>
            <a:r>
              <a:rPr lang="tr-TR" sz="1500" dirty="0">
                <a:latin typeface="Arial" panose="020B0604020202020204" pitchFamily="34" charset="0"/>
                <a:cs typeface="Arial" panose="020B0604020202020204" pitchFamily="34" charset="0"/>
              </a:rPr>
              <a:t>Faaliyetin adi ortaklık veya şahıs şirketi bünyesinde yapılması halinde tüm ortakların işe başlama tarihi itibarıyla bu maddedeki şartları taşıması,</a:t>
            </a:r>
          </a:p>
          <a:p>
            <a:r>
              <a:rPr lang="tr-TR" sz="1500" b="1" dirty="0">
                <a:latin typeface="Arial" panose="020B0604020202020204" pitchFamily="34" charset="0"/>
                <a:cs typeface="Arial" panose="020B0604020202020204" pitchFamily="34" charset="0"/>
              </a:rPr>
              <a:t>4. </a:t>
            </a:r>
            <a:r>
              <a:rPr lang="tr-TR" sz="1500" dirty="0">
                <a:latin typeface="Arial" panose="020B0604020202020204" pitchFamily="34" charset="0"/>
                <a:cs typeface="Arial" panose="020B0604020202020204" pitchFamily="34" charset="0"/>
              </a:rPr>
              <a:t>Ölüm nedeniyle faaliyetin eş ve çocuklar tarafından devralınması hali hariç olmak üzere, faaliyeti durdurulan veya faaliyetine devam eden bir işletmenin ya da mesleki faaliyetin eş veya üçüncü dereceye kadar (bu derece dahil) kan veya kayın hısımlarından devralınmamış olması,</a:t>
            </a:r>
          </a:p>
          <a:p>
            <a:r>
              <a:rPr lang="tr-TR" sz="1500" b="1" dirty="0">
                <a:latin typeface="Arial" panose="020B0604020202020204" pitchFamily="34" charset="0"/>
                <a:cs typeface="Arial" panose="020B0604020202020204" pitchFamily="34" charset="0"/>
              </a:rPr>
              <a:t>5. </a:t>
            </a:r>
            <a:r>
              <a:rPr lang="tr-TR" sz="1500" dirty="0">
                <a:latin typeface="Arial" panose="020B0604020202020204" pitchFamily="34" charset="0"/>
                <a:cs typeface="Arial" panose="020B0604020202020204" pitchFamily="34" charset="0"/>
              </a:rPr>
              <a:t>Mevcut bir işletmeye veya mesleki faaliyete sonradan ortak olunmaması.</a:t>
            </a:r>
          </a:p>
          <a:p>
            <a:endParaRPr lang="tr-TR" dirty="0">
              <a:latin typeface="Arial" panose="020B0604020202020204" pitchFamily="34" charset="0"/>
              <a:cs typeface="Arial" panose="020B0604020202020204" pitchFamily="34" charset="0"/>
            </a:endParaRPr>
          </a:p>
        </p:txBody>
      </p:sp>
      <p:sp>
        <p:nvSpPr>
          <p:cNvPr id="2" name="Dikdörtgen 1"/>
          <p:cNvSpPr/>
          <p:nvPr/>
        </p:nvSpPr>
        <p:spPr>
          <a:xfrm>
            <a:off x="1528429" y="2224123"/>
            <a:ext cx="2245295" cy="584775"/>
          </a:xfrm>
          <a:prstGeom prst="rect">
            <a:avLst/>
          </a:prstGeom>
        </p:spPr>
        <p:txBody>
          <a:bodyPr wrap="none">
            <a:spAutoFit/>
          </a:bodyPr>
          <a:lstStyle/>
          <a:p>
            <a:pPr algn="ctr"/>
            <a:r>
              <a:rPr lang="tr-TR" sz="1600" b="1" dirty="0" smtClean="0">
                <a:solidFill>
                  <a:srgbClr val="00AA87"/>
                </a:solidFill>
                <a:latin typeface="Arial" panose="020B0604020202020204" pitchFamily="34" charset="0"/>
                <a:cs typeface="Arial" panose="020B0604020202020204" pitchFamily="34" charset="0"/>
              </a:rPr>
              <a:t>GVK </a:t>
            </a:r>
            <a:r>
              <a:rPr lang="tr-TR" sz="1600" b="1" dirty="0">
                <a:solidFill>
                  <a:srgbClr val="00AA87"/>
                </a:solidFill>
                <a:latin typeface="Arial" panose="020B0604020202020204" pitchFamily="34" charset="0"/>
                <a:cs typeface="Arial" panose="020B0604020202020204" pitchFamily="34" charset="0"/>
              </a:rPr>
              <a:t>Mükerrer </a:t>
            </a:r>
            <a:r>
              <a:rPr lang="tr-TR" sz="1600" b="1" dirty="0" smtClean="0">
                <a:solidFill>
                  <a:srgbClr val="00AA87"/>
                </a:solidFill>
                <a:latin typeface="Arial" panose="020B0604020202020204" pitchFamily="34" charset="0"/>
                <a:cs typeface="Arial" panose="020B0604020202020204" pitchFamily="34" charset="0"/>
              </a:rPr>
              <a:t>20</a:t>
            </a:r>
          </a:p>
          <a:p>
            <a:pPr algn="ctr"/>
            <a:r>
              <a:rPr lang="tr-TR" sz="1600" b="1" dirty="0" smtClean="0">
                <a:solidFill>
                  <a:srgbClr val="00AA87"/>
                </a:solidFill>
                <a:latin typeface="Arial" panose="020B0604020202020204" pitchFamily="34" charset="0"/>
                <a:cs typeface="Arial" panose="020B0604020202020204" pitchFamily="34" charset="0"/>
              </a:rPr>
              <a:t>GVK 292 No.lu Tebliğ</a:t>
            </a:r>
            <a:endParaRPr lang="tr-TR" sz="1600" dirty="0">
              <a:solidFill>
                <a:srgbClr val="00AA87"/>
              </a:solidFill>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7"/>
          <a:stretch>
            <a:fillRect/>
          </a:stretch>
        </p:blipFill>
        <p:spPr>
          <a:xfrm>
            <a:off x="10061406" y="1079753"/>
            <a:ext cx="2018064" cy="3965318"/>
          </a:xfrm>
          <a:prstGeom prst="rect">
            <a:avLst/>
          </a:prstGeom>
        </p:spPr>
      </p:pic>
      <p:pic>
        <p:nvPicPr>
          <p:cNvPr id="19" name="Resim 18"/>
          <p:cNvPicPr>
            <a:picLocks noChangeAspect="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30889" t="31036" r="31865" b="24533"/>
          <a:stretch/>
        </p:blipFill>
        <p:spPr>
          <a:xfrm>
            <a:off x="10721593" y="5472746"/>
            <a:ext cx="878889" cy="878891"/>
          </a:xfrm>
          <a:prstGeom prst="rect">
            <a:avLst/>
          </a:prstGeom>
        </p:spPr>
      </p:pic>
      <p:sp>
        <p:nvSpPr>
          <p:cNvPr id="20" name="Metin kutusu 19"/>
          <p:cNvSpPr txBox="1"/>
          <p:nvPr/>
        </p:nvSpPr>
        <p:spPr>
          <a:xfrm>
            <a:off x="10551495" y="5156054"/>
            <a:ext cx="993798" cy="369332"/>
          </a:xfrm>
          <a:prstGeom prst="rect">
            <a:avLst/>
          </a:prstGeom>
          <a:noFill/>
        </p:spPr>
        <p:txBody>
          <a:bodyPr wrap="square" rtlCol="0">
            <a:spAutoFit/>
          </a:bodyPr>
          <a:lstStyle/>
          <a:p>
            <a:r>
              <a:rPr lang="tr-TR" dirty="0" smtClean="0">
                <a:latin typeface="Arial" panose="020B0604020202020204" pitchFamily="34" charset="0"/>
                <a:cs typeface="Arial" panose="020B0604020202020204" pitchFamily="34" charset="0"/>
                <a:hlinkClick r:id="rId9"/>
              </a:rPr>
              <a:t>Rehber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57493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4"/>
          <a:stretch>
            <a:fillRect/>
          </a:stretch>
        </p:blipFill>
        <p:spPr>
          <a:xfrm>
            <a:off x="10412501" y="884398"/>
            <a:ext cx="1578506" cy="2454615"/>
          </a:xfrm>
          <a:prstGeom prst="rect">
            <a:avLst/>
          </a:prstGeom>
        </p:spPr>
      </p:pic>
      <p:sp>
        <p:nvSpPr>
          <p:cNvPr id="19" name="Rectangle 2"/>
          <p:cNvSpPr/>
          <p:nvPr/>
        </p:nvSpPr>
        <p:spPr>
          <a:xfrm>
            <a:off x="384724" y="940392"/>
            <a:ext cx="9972588" cy="5762189"/>
          </a:xfrm>
          <a:prstGeom prst="rect">
            <a:avLst/>
          </a:prstGeom>
          <a:gradFill>
            <a:gsLst>
              <a:gs pos="0">
                <a:schemeClr val="bg1">
                  <a:lumMod val="50000"/>
                </a:schemeClr>
              </a:gs>
              <a:gs pos="50000">
                <a:schemeClr val="bg1">
                  <a:lumMod val="95000"/>
                </a:schemeClr>
              </a:gs>
              <a:gs pos="100000">
                <a:schemeClr val="bg1">
                  <a:lumMod val="50000"/>
                  <a:shade val="100000"/>
                  <a:satMod val="115000"/>
                </a:schemeClr>
              </a:gs>
            </a:gsLst>
            <a:lin ang="16200000" scaled="1"/>
          </a:gradFill>
          <a:ln w="19050">
            <a:solidFill>
              <a:schemeClr val="bg1">
                <a:lumMod val="6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Unvan 1"/>
          <p:cNvSpPr txBox="1">
            <a:spLocks/>
          </p:cNvSpPr>
          <p:nvPr/>
        </p:nvSpPr>
        <p:spPr>
          <a:xfrm>
            <a:off x="1090863" y="241427"/>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2800" b="1" dirty="0">
                <a:solidFill>
                  <a:srgbClr val="16647A"/>
                </a:solidFill>
                <a:latin typeface="Arial" panose="020B0604020202020204" pitchFamily="34" charset="0"/>
                <a:cs typeface="Arial" panose="020B0604020202020204" pitchFamily="34" charset="0"/>
              </a:rPr>
              <a:t>Mükelleflerin </a:t>
            </a:r>
            <a:r>
              <a:rPr kumimoji="0" lang="tr-TR" sz="2800" b="1" i="0" u="none" strike="noStrike" kern="1200" cap="none" spc="0" normalizeH="0" baseline="0" noProof="0" dirty="0" smtClean="0">
                <a:ln>
                  <a:noFill/>
                </a:ln>
                <a:solidFill>
                  <a:srgbClr val="16647A"/>
                </a:solidFill>
                <a:effectLst/>
                <a:uLnTx/>
                <a:uFillTx/>
                <a:latin typeface="Arial" panose="020B0604020202020204" pitchFamily="34" charset="0"/>
                <a:cs typeface="Arial" panose="020B0604020202020204" pitchFamily="34" charset="0"/>
              </a:rPr>
              <a:t>Hakları</a:t>
            </a:r>
            <a:endParaRPr kumimoji="0" lang="tr-TR" sz="2800" b="1" i="0" u="none" strike="noStrike" kern="1200" cap="none" spc="0" normalizeH="0" baseline="0" noProof="0" dirty="0">
              <a:ln>
                <a:noFill/>
              </a:ln>
              <a:solidFill>
                <a:srgbClr val="16647A"/>
              </a:solidFill>
              <a:effectLst/>
              <a:uLnTx/>
              <a:uFillTx/>
              <a:latin typeface="Arial" panose="020B0604020202020204" pitchFamily="34" charset="0"/>
              <a:cs typeface="Arial" panose="020B0604020202020204" pitchFamily="34" charset="0"/>
            </a:endParaRP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1" name="Rectangle 3"/>
          <p:cNvSpPr/>
          <p:nvPr/>
        </p:nvSpPr>
        <p:spPr>
          <a:xfrm>
            <a:off x="502652" y="1057146"/>
            <a:ext cx="9708856" cy="5528679"/>
          </a:xfrm>
          <a:prstGeom prst="rect">
            <a:avLst/>
          </a:prstGeom>
          <a:gradFill flip="none" rotWithShape="1">
            <a:gsLst>
              <a:gs pos="0">
                <a:srgbClr val="FF9900"/>
              </a:gs>
              <a:gs pos="39000">
                <a:schemeClr val="bg1"/>
              </a:gs>
            </a:gsLst>
            <a:lin ang="15000000" scaled="0"/>
            <a:tileRect/>
          </a:gra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700" b="1" dirty="0" smtClean="0">
                <a:solidFill>
                  <a:srgbClr val="002060"/>
                </a:solidFill>
                <a:latin typeface="Arial" panose="020B0604020202020204" pitchFamily="34" charset="0"/>
                <a:cs typeface="Arial" panose="020B0604020202020204" pitchFamily="34" charset="0"/>
              </a:rPr>
              <a:t>Kazançları Basit Usulde Tespit Edilen Mükelleflere Sağlanan Avantaj Ve Kolaylıklar </a:t>
            </a:r>
          </a:p>
          <a:p>
            <a:pPr algn="ctr"/>
            <a:r>
              <a:rPr lang="tr-TR" sz="1700" b="1" dirty="0" smtClean="0">
                <a:solidFill>
                  <a:srgbClr val="002060"/>
                </a:solidFill>
                <a:latin typeface="Arial" panose="020B0604020202020204" pitchFamily="34" charset="0"/>
                <a:cs typeface="Arial" panose="020B0604020202020204" pitchFamily="34" charset="0"/>
              </a:rPr>
              <a:t>(</a:t>
            </a:r>
            <a:r>
              <a:rPr lang="tr-TR" sz="1700" b="1" dirty="0">
                <a:solidFill>
                  <a:srgbClr val="002060"/>
                </a:solidFill>
                <a:latin typeface="Arial" panose="020B0604020202020204" pitchFamily="34" charset="0"/>
                <a:cs typeface="Arial" panose="020B0604020202020204" pitchFamily="34" charset="0"/>
              </a:rPr>
              <a:t>GVK Mükerrer </a:t>
            </a:r>
            <a:r>
              <a:rPr lang="tr-TR" sz="1700" b="1" dirty="0" smtClean="0">
                <a:solidFill>
                  <a:srgbClr val="002060"/>
                </a:solidFill>
                <a:latin typeface="Arial" panose="020B0604020202020204" pitchFamily="34" charset="0"/>
                <a:cs typeface="Arial" panose="020B0604020202020204" pitchFamily="34" charset="0"/>
              </a:rPr>
              <a:t>20/A - GVK 320 No.lu Tebliğ)</a:t>
            </a:r>
          </a:p>
          <a:p>
            <a:pPr algn="ctr"/>
            <a:r>
              <a:rPr lang="tr-TR" sz="1700" b="1" dirty="0" smtClean="0">
                <a:solidFill>
                  <a:srgbClr val="002060"/>
                </a:solidFill>
                <a:latin typeface="Arial" panose="020B0604020202020204" pitchFamily="34" charset="0"/>
                <a:cs typeface="Arial" panose="020B0604020202020204" pitchFamily="34" charset="0"/>
              </a:rPr>
              <a:t> </a:t>
            </a:r>
            <a:endParaRPr lang="tr-TR" sz="17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tr-TR" sz="1600" dirty="0" smtClean="0">
                <a:solidFill>
                  <a:schemeClr val="tx1"/>
                </a:solidFill>
                <a:latin typeface="Arial" panose="020B0604020202020204" pitchFamily="34" charset="0"/>
                <a:cs typeface="Arial" panose="020B0604020202020204" pitchFamily="34" charset="0"/>
              </a:rPr>
              <a:t>Kazançları </a:t>
            </a:r>
            <a:r>
              <a:rPr lang="tr-TR" sz="1600" dirty="0">
                <a:solidFill>
                  <a:schemeClr val="tx1"/>
                </a:solidFill>
                <a:latin typeface="Arial" panose="020B0604020202020204" pitchFamily="34" charset="0"/>
                <a:cs typeface="Arial" panose="020B0604020202020204" pitchFamily="34" charset="0"/>
              </a:rPr>
              <a:t>basit usulde tespit edilen mükelleflerin </a:t>
            </a:r>
            <a:r>
              <a:rPr lang="tr-TR" sz="1600" dirty="0" smtClean="0">
                <a:solidFill>
                  <a:schemeClr val="tx1"/>
                </a:solidFill>
                <a:latin typeface="Arial" panose="020B0604020202020204" pitchFamily="34" charset="0"/>
                <a:cs typeface="Arial" panose="020B0604020202020204" pitchFamily="34" charset="0"/>
              </a:rPr>
              <a:t>46 </a:t>
            </a:r>
            <a:r>
              <a:rPr lang="tr-TR" sz="1600" dirty="0" err="1" smtClean="0">
                <a:solidFill>
                  <a:schemeClr val="tx1"/>
                </a:solidFill>
                <a:latin typeface="Arial" panose="020B0604020202020204" pitchFamily="34" charset="0"/>
                <a:cs typeface="Arial" panose="020B0604020202020204" pitchFamily="34" charset="0"/>
              </a:rPr>
              <a:t>ncı</a:t>
            </a:r>
            <a:r>
              <a:rPr lang="tr-TR" sz="1600" dirty="0" smtClean="0">
                <a:solidFill>
                  <a:schemeClr val="tx1"/>
                </a:solidFill>
                <a:latin typeface="Arial" panose="020B0604020202020204" pitchFamily="34" charset="0"/>
                <a:cs typeface="Arial" panose="020B0604020202020204" pitchFamily="34" charset="0"/>
              </a:rPr>
              <a:t> maddeye göre tespit edilen kazançları gelir </a:t>
            </a:r>
            <a:r>
              <a:rPr lang="tr-TR" sz="1600" dirty="0">
                <a:solidFill>
                  <a:schemeClr val="tx1"/>
                </a:solidFill>
                <a:latin typeface="Arial" panose="020B0604020202020204" pitchFamily="34" charset="0"/>
                <a:cs typeface="Arial" panose="020B0604020202020204" pitchFamily="34" charset="0"/>
              </a:rPr>
              <a:t>vergisinden istisnadır</a:t>
            </a:r>
            <a:r>
              <a:rPr lang="tr-TR" sz="1600" dirty="0" smtClean="0">
                <a:solidFill>
                  <a:schemeClr val="tx1"/>
                </a:solidFill>
                <a:latin typeface="Arial" panose="020B0604020202020204" pitchFamily="34" charset="0"/>
                <a:cs typeface="Arial" panose="020B0604020202020204" pitchFamily="34" charset="0"/>
              </a:rPr>
              <a:t>.</a:t>
            </a:r>
          </a:p>
          <a:p>
            <a:r>
              <a:rPr lang="tr-TR" sz="1600" dirty="0" smtClean="0">
                <a:solidFill>
                  <a:schemeClr val="tx1"/>
                </a:solidFill>
                <a:latin typeface="Arial" panose="020B0604020202020204" pitchFamily="34" charset="0"/>
                <a:cs typeface="Arial" panose="020B0604020202020204" pitchFamily="34" charset="0"/>
              </a:rPr>
              <a:t> </a:t>
            </a:r>
            <a:endParaRPr lang="tr-TR" sz="16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tr-TR" sz="1600" dirty="0" smtClean="0">
                <a:solidFill>
                  <a:schemeClr val="tx1"/>
                </a:solidFill>
                <a:latin typeface="Arial" panose="020B0604020202020204" pitchFamily="34" charset="0"/>
                <a:cs typeface="Arial" panose="020B0604020202020204" pitchFamily="34" charset="0"/>
              </a:rPr>
              <a:t>Basit </a:t>
            </a:r>
            <a:r>
              <a:rPr lang="tr-TR" sz="1600" dirty="0">
                <a:solidFill>
                  <a:schemeClr val="tx1"/>
                </a:solidFill>
                <a:latin typeface="Arial" panose="020B0604020202020204" pitchFamily="34" charset="0"/>
                <a:cs typeface="Arial" panose="020B0604020202020204" pitchFamily="34" charset="0"/>
              </a:rPr>
              <a:t>usulde kazanç istisnasından yararlanacak olan mükellefler, istisna kapsamındaki bu kazançlar için yıllık beyanname vermeyecek ve diğer gelirleri (gayrimenkul sermaye iradı, menkul sermaye iradı vb.) dolayısıyla beyanname vermeleri halinde de bu kazançlarını beyannameye </a:t>
            </a:r>
            <a:r>
              <a:rPr lang="tr-TR" sz="1600" dirty="0" smtClean="0">
                <a:solidFill>
                  <a:schemeClr val="tx1"/>
                </a:solidFill>
                <a:latin typeface="Arial" panose="020B0604020202020204" pitchFamily="34" charset="0"/>
                <a:cs typeface="Arial" panose="020B0604020202020204" pitchFamily="34" charset="0"/>
              </a:rPr>
              <a:t>dâhil etmeyeceklerdir</a:t>
            </a:r>
            <a:r>
              <a:rPr lang="tr-TR" sz="1600" dirty="0">
                <a:solidFill>
                  <a:schemeClr val="tx1"/>
                </a:solidFill>
                <a:latin typeface="Arial" panose="020B0604020202020204" pitchFamily="34" charset="0"/>
                <a:cs typeface="Arial" panose="020B0604020202020204" pitchFamily="34" charset="0"/>
              </a:rPr>
              <a:t>. </a:t>
            </a:r>
            <a:endParaRPr lang="tr-TR" sz="1600" dirty="0" smtClean="0">
              <a:solidFill>
                <a:schemeClr val="tx1"/>
              </a:solidFill>
              <a:latin typeface="Arial" panose="020B0604020202020204" pitchFamily="34" charset="0"/>
              <a:cs typeface="Arial" panose="020B0604020202020204" pitchFamily="34" charset="0"/>
            </a:endParaRPr>
          </a:p>
          <a:p>
            <a:endParaRPr lang="tr-TR" sz="1600"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tr-TR" sz="1600" dirty="0" smtClean="0">
                <a:solidFill>
                  <a:schemeClr val="tx1"/>
                </a:solidFill>
                <a:latin typeface="Arial" panose="020B0604020202020204" pitchFamily="34" charset="0"/>
                <a:cs typeface="Arial" panose="020B0604020202020204" pitchFamily="34" charset="0"/>
              </a:rPr>
              <a:t>Kazançları </a:t>
            </a:r>
            <a:r>
              <a:rPr lang="tr-TR" sz="1600" dirty="0">
                <a:solidFill>
                  <a:schemeClr val="tx1"/>
                </a:solidFill>
                <a:latin typeface="Arial" panose="020B0604020202020204" pitchFamily="34" charset="0"/>
                <a:cs typeface="Arial" panose="020B0604020202020204" pitchFamily="34" charset="0"/>
              </a:rPr>
              <a:t>basit usulde tespit edilen mükellefler tarafından defter tutulmaz. Alınan ve verilen belgelerin kayıtları “aracılık ve sorumluluk sözleşmesi” düzenlenen meslek odası veya meslek mensupları aracılığıyla Defter-Beyan Sistemi üzerinden tutulur. </a:t>
            </a:r>
            <a:endParaRPr lang="tr-TR" sz="1600" dirty="0" smtClean="0">
              <a:solidFill>
                <a:schemeClr val="tx1"/>
              </a:solidFill>
              <a:latin typeface="Arial" panose="020B0604020202020204" pitchFamily="34" charset="0"/>
              <a:cs typeface="Arial" panose="020B0604020202020204" pitchFamily="34" charset="0"/>
            </a:endParaRPr>
          </a:p>
          <a:p>
            <a:endParaRPr lang="tr-TR" sz="16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tr-TR" sz="1600" dirty="0" smtClean="0">
                <a:solidFill>
                  <a:schemeClr val="tx1"/>
                </a:solidFill>
                <a:latin typeface="Arial" panose="020B0604020202020204" pitchFamily="34" charset="0"/>
                <a:cs typeface="Arial" panose="020B0604020202020204" pitchFamily="34" charset="0"/>
              </a:rPr>
              <a:t>Vergi </a:t>
            </a:r>
            <a:r>
              <a:rPr lang="tr-TR" sz="1600" dirty="0" err="1">
                <a:solidFill>
                  <a:schemeClr val="tx1"/>
                </a:solidFill>
                <a:latin typeface="Arial" panose="020B0604020202020204" pitchFamily="34" charset="0"/>
                <a:cs typeface="Arial" panose="020B0604020202020204" pitchFamily="34" charset="0"/>
              </a:rPr>
              <a:t>tevkifatı</a:t>
            </a:r>
            <a:r>
              <a:rPr lang="tr-TR" sz="1600" dirty="0">
                <a:solidFill>
                  <a:schemeClr val="tx1"/>
                </a:solidFill>
                <a:latin typeface="Arial" panose="020B0604020202020204" pitchFamily="34" charset="0"/>
                <a:cs typeface="Arial" panose="020B0604020202020204" pitchFamily="34" charset="0"/>
              </a:rPr>
              <a:t> yapılmaz ve muhtasar ve prim hizmet beyannamesi verilmez (Ancak 5510 sayılı Kanuna göre sigortalı çalışanları bildirmekle yükümlü olanlar, muhtasar ve prim hizmet beyannamesi vermek zorundadırlar</a:t>
            </a:r>
            <a:r>
              <a:rPr lang="tr-TR" sz="1600" dirty="0" smtClean="0">
                <a:solidFill>
                  <a:schemeClr val="tx1"/>
                </a:solidFill>
                <a:latin typeface="Arial" panose="020B0604020202020204" pitchFamily="34" charset="0"/>
                <a:cs typeface="Arial" panose="020B0604020202020204" pitchFamily="34" charset="0"/>
              </a:rPr>
              <a:t>.)</a:t>
            </a:r>
          </a:p>
          <a:p>
            <a:endParaRPr lang="tr-TR" sz="16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tr-TR" sz="1600" dirty="0" smtClean="0">
                <a:solidFill>
                  <a:schemeClr val="tx1"/>
                </a:solidFill>
                <a:latin typeface="Arial" panose="020B0604020202020204" pitchFamily="34" charset="0"/>
                <a:cs typeface="Arial" panose="020B0604020202020204" pitchFamily="34" charset="0"/>
              </a:rPr>
              <a:t>Geçici </a:t>
            </a:r>
            <a:r>
              <a:rPr lang="tr-TR" sz="1600" dirty="0">
                <a:solidFill>
                  <a:schemeClr val="tx1"/>
                </a:solidFill>
                <a:latin typeface="Arial" panose="020B0604020202020204" pitchFamily="34" charset="0"/>
                <a:cs typeface="Arial" panose="020B0604020202020204" pitchFamily="34" charset="0"/>
              </a:rPr>
              <a:t>vergi beyannamesi verilmez</a:t>
            </a:r>
            <a:r>
              <a:rPr lang="tr-TR" sz="1600" dirty="0" smtClean="0">
                <a:solidFill>
                  <a:schemeClr val="tx1"/>
                </a:solidFill>
                <a:latin typeface="Arial" panose="020B0604020202020204" pitchFamily="34" charset="0"/>
                <a:cs typeface="Arial" panose="020B0604020202020204" pitchFamily="34" charset="0"/>
              </a:rPr>
              <a:t>.</a:t>
            </a:r>
          </a:p>
          <a:p>
            <a:endParaRPr lang="tr-TR" sz="16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tr-TR" sz="1600" dirty="0" smtClean="0">
                <a:solidFill>
                  <a:schemeClr val="tx1"/>
                </a:solidFill>
                <a:latin typeface="Arial" panose="020B0604020202020204" pitchFamily="34" charset="0"/>
                <a:cs typeface="Arial" panose="020B0604020202020204" pitchFamily="34" charset="0"/>
              </a:rPr>
              <a:t>Kazançları </a:t>
            </a:r>
            <a:r>
              <a:rPr lang="tr-TR" sz="1600" dirty="0">
                <a:solidFill>
                  <a:schemeClr val="tx1"/>
                </a:solidFill>
                <a:latin typeface="Arial" panose="020B0604020202020204" pitchFamily="34" charset="0"/>
                <a:cs typeface="Arial" panose="020B0604020202020204" pitchFamily="34" charset="0"/>
              </a:rPr>
              <a:t>basit usulde tespit edilen mükelleflerin teslim ve hizmetleri KDV’den istisna edilmiş olup, bu mükellefler tarafından KDV Beyannamesi verilmeyecektir.</a:t>
            </a:r>
          </a:p>
        </p:txBody>
      </p:sp>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49A80-6FDC-475E-9293-1C17F140D77C}" type="slidenum">
              <a:rPr kumimoji="0" lang="tr-TR" sz="1400" b="0"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tr-TR"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15" name="Resim 14"/>
          <p:cNvPicPr>
            <a:picLocks noChangeAspect="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30889" t="31036" r="31865" b="24533"/>
          <a:stretch/>
        </p:blipFill>
        <p:spPr>
          <a:xfrm>
            <a:off x="10969243" y="3863579"/>
            <a:ext cx="878889" cy="878891"/>
          </a:xfrm>
          <a:prstGeom prst="rect">
            <a:avLst/>
          </a:prstGeom>
        </p:spPr>
      </p:pic>
      <p:sp>
        <p:nvSpPr>
          <p:cNvPr id="16" name="Metin kutusu 15"/>
          <p:cNvSpPr txBox="1"/>
          <p:nvPr/>
        </p:nvSpPr>
        <p:spPr>
          <a:xfrm>
            <a:off x="10799145" y="3546887"/>
            <a:ext cx="993798" cy="369332"/>
          </a:xfrm>
          <a:prstGeom prst="rect">
            <a:avLst/>
          </a:prstGeom>
          <a:noFill/>
        </p:spPr>
        <p:txBody>
          <a:bodyPr wrap="square" rtlCol="0">
            <a:spAutoFit/>
          </a:bodyPr>
          <a:lstStyle/>
          <a:p>
            <a:r>
              <a:rPr lang="tr-TR" dirty="0" smtClean="0">
                <a:latin typeface="Arial" panose="020B0604020202020204" pitchFamily="34" charset="0"/>
                <a:cs typeface="Arial" panose="020B0604020202020204" pitchFamily="34" charset="0"/>
                <a:hlinkClick r:id="rId9"/>
              </a:rPr>
              <a:t>Rehber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97570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Unvan 1"/>
          <p:cNvSpPr txBox="1">
            <a:spLocks/>
          </p:cNvSpPr>
          <p:nvPr/>
        </p:nvSpPr>
        <p:spPr>
          <a:xfrm>
            <a:off x="1090863" y="241427"/>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2800" b="1" dirty="0">
                <a:solidFill>
                  <a:srgbClr val="16647A"/>
                </a:solidFill>
                <a:latin typeface="Arial" panose="020B0604020202020204" pitchFamily="34" charset="0"/>
                <a:cs typeface="Arial" panose="020B0604020202020204" pitchFamily="34" charset="0"/>
              </a:rPr>
              <a:t>Mükelleflerin </a:t>
            </a:r>
            <a:r>
              <a:rPr kumimoji="0" lang="tr-TR" sz="2800" b="1" i="0" u="none" strike="noStrike" kern="1200" cap="none" spc="0" normalizeH="0" baseline="0" noProof="0" dirty="0" smtClean="0">
                <a:ln>
                  <a:noFill/>
                </a:ln>
                <a:solidFill>
                  <a:srgbClr val="16647A"/>
                </a:solidFill>
                <a:effectLst/>
                <a:uLnTx/>
                <a:uFillTx/>
                <a:latin typeface="Arial" panose="020B0604020202020204" pitchFamily="34" charset="0"/>
                <a:cs typeface="Arial" panose="020B0604020202020204" pitchFamily="34" charset="0"/>
              </a:rPr>
              <a:t>Hakları</a:t>
            </a:r>
            <a:endParaRPr kumimoji="0" lang="tr-TR" sz="2800" b="1" i="0" u="none" strike="noStrike" kern="1200" cap="none" spc="0" normalizeH="0" baseline="0" noProof="0" dirty="0">
              <a:ln>
                <a:noFill/>
              </a:ln>
              <a:solidFill>
                <a:srgbClr val="16647A"/>
              </a:solidFill>
              <a:effectLst/>
              <a:uLnTx/>
              <a:uFillTx/>
              <a:latin typeface="Arial" panose="020B0604020202020204" pitchFamily="34" charset="0"/>
              <a:cs typeface="Arial" panose="020B0604020202020204" pitchFamily="34" charset="0"/>
            </a:endParaRP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49A80-6FDC-475E-9293-1C17F140D77C}" type="slidenum">
              <a:rPr kumimoji="0" lang="tr-TR" sz="1400" b="0"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tr-TR"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7" name="Rectangle 18">
            <a:extLst>
              <a:ext uri="{FF2B5EF4-FFF2-40B4-BE49-F238E27FC236}">
                <a16:creationId xmlns:a16="http://schemas.microsoft.com/office/drawing/2014/main" id="{FCBD6FA9-07F9-4D1E-8F2A-B5AA8C77D81F}"/>
              </a:ext>
            </a:extLst>
          </p:cNvPr>
          <p:cNvSpPr/>
          <p:nvPr/>
        </p:nvSpPr>
        <p:spPr>
          <a:xfrm>
            <a:off x="340285" y="1084431"/>
            <a:ext cx="4727015" cy="5633868"/>
          </a:xfrm>
          <a:prstGeom prst="rect">
            <a:avLst/>
          </a:prstGeom>
          <a:gradFill flip="none" rotWithShape="1">
            <a:gsLst>
              <a:gs pos="0">
                <a:srgbClr val="029EFE"/>
              </a:gs>
              <a:gs pos="21000">
                <a:schemeClr val="bg1"/>
              </a:gs>
            </a:gsLst>
            <a:lin ang="12000000" scaled="0"/>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18" name="Freeform: Shape 19">
            <a:extLst>
              <a:ext uri="{FF2B5EF4-FFF2-40B4-BE49-F238E27FC236}">
                <a16:creationId xmlns:a16="http://schemas.microsoft.com/office/drawing/2014/main" id="{41D7193C-94B5-4C66-A4CF-3DB8A9019A8E}"/>
              </a:ext>
            </a:extLst>
          </p:cNvPr>
          <p:cNvSpPr/>
          <p:nvPr/>
        </p:nvSpPr>
        <p:spPr>
          <a:xfrm flipV="1">
            <a:off x="339721" y="1078863"/>
            <a:ext cx="4727015" cy="1143957"/>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gradFill flip="none" rotWithShape="1">
            <a:gsLst>
              <a:gs pos="0">
                <a:srgbClr val="029EFE"/>
              </a:gs>
              <a:gs pos="100000">
                <a:srgbClr val="0070C4"/>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16" name="TextBox 21">
            <a:extLst>
              <a:ext uri="{FF2B5EF4-FFF2-40B4-BE49-F238E27FC236}">
                <a16:creationId xmlns:a16="http://schemas.microsoft.com/office/drawing/2014/main" id="{3FFEC7E5-9AAA-420D-9D59-9AD5230E6B3C}"/>
              </a:ext>
            </a:extLst>
          </p:cNvPr>
          <p:cNvSpPr txBox="1"/>
          <p:nvPr/>
        </p:nvSpPr>
        <p:spPr>
          <a:xfrm>
            <a:off x="602880" y="1089104"/>
            <a:ext cx="4463856" cy="741684"/>
          </a:xfrm>
          <a:prstGeom prst="rect">
            <a:avLst/>
          </a:prstGeom>
          <a:noFill/>
          <a:ln w="12700">
            <a:miter lim="400000"/>
          </a:ln>
        </p:spPr>
        <p:txBody>
          <a:bodyPr lIns="45718" tIns="45718" rIns="45718" bIns="45718" anchor="ctr"/>
          <a:lstStyle>
            <a:defPPr>
              <a:defRPr lang="tr-TR"/>
            </a:defPPr>
            <a:lvl1pPr algn="ctr">
              <a:defRPr>
                <a:solidFill>
                  <a:srgbClr val="FFFFFF"/>
                </a:solidFill>
              </a:defRPr>
            </a:lvl1pPr>
          </a:lstStyle>
          <a:p>
            <a:pPr lvl="0">
              <a:defRPr/>
            </a:pPr>
            <a:r>
              <a:rPr lang="tr-TR" sz="2000" b="1" dirty="0" smtClean="0">
                <a:solidFill>
                  <a:srgbClr val="002060"/>
                </a:solidFill>
                <a:latin typeface="Arial" panose="020B0604020202020204" pitchFamily="34" charset="0"/>
                <a:cs typeface="Arial" panose="020B0604020202020204" pitchFamily="34" charset="0"/>
              </a:rPr>
              <a:t>Sosyal İçerik Üreticiliği Kazanç İstisnası</a:t>
            </a:r>
            <a:endParaRPr kumimoji="0" lang="tr-TR"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3" name="Rectangle 3"/>
          <p:cNvSpPr/>
          <p:nvPr/>
        </p:nvSpPr>
        <p:spPr>
          <a:xfrm>
            <a:off x="339721" y="2982334"/>
            <a:ext cx="4384962" cy="3095017"/>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700" b="1" dirty="0" smtClean="0">
                <a:solidFill>
                  <a:schemeClr val="tx1"/>
                </a:solidFill>
                <a:latin typeface="Arial" panose="020B0604020202020204" pitchFamily="34" charset="0"/>
                <a:cs typeface="Arial" panose="020B0604020202020204" pitchFamily="34" charset="0"/>
              </a:rPr>
              <a:t> </a:t>
            </a:r>
            <a:endParaRPr lang="tr-TR" sz="1700" dirty="0">
              <a:solidFill>
                <a:schemeClr val="tx1"/>
              </a:solidFill>
              <a:latin typeface="Arial" panose="020B0604020202020204" pitchFamily="34" charset="0"/>
              <a:cs typeface="Arial" panose="020B0604020202020204" pitchFamily="34" charset="0"/>
            </a:endParaRPr>
          </a:p>
          <a:p>
            <a:pPr algn="just"/>
            <a:r>
              <a:rPr lang="tr-TR" dirty="0">
                <a:solidFill>
                  <a:schemeClr val="tx1"/>
                </a:solidFill>
                <a:latin typeface="Arial" panose="020B0604020202020204" pitchFamily="34" charset="0"/>
                <a:cs typeface="Arial" panose="020B0604020202020204" pitchFamily="34" charset="0"/>
              </a:rPr>
              <a:t>İnternet ve  benzeri elektronik ortamlar üzerinden metin, görüntü, ses, video gibi içerikler paylaşan sosyal içerik üreticilerinin bu faaliyetlerinden elde ettikleri kazançlar ve </a:t>
            </a:r>
            <a:r>
              <a:rPr lang="tr-TR" dirty="0" smtClean="0">
                <a:solidFill>
                  <a:schemeClr val="tx1"/>
                </a:solidFill>
                <a:latin typeface="Arial" panose="020B0604020202020204" pitchFamily="34" charset="0"/>
                <a:cs typeface="Arial" panose="020B0604020202020204" pitchFamily="34" charset="0"/>
              </a:rPr>
              <a:t>bu </a:t>
            </a:r>
            <a:r>
              <a:rPr lang="tr-TR" dirty="0">
                <a:solidFill>
                  <a:schemeClr val="tx1"/>
                </a:solidFill>
                <a:latin typeface="Arial" panose="020B0604020202020204" pitchFamily="34" charset="0"/>
                <a:cs typeface="Arial" panose="020B0604020202020204" pitchFamily="34" charset="0"/>
              </a:rPr>
              <a:t>ortamlar üzerinden verilen bireysel kurs, eğitim, veri işleme ve geliştirme, ürün tanıtımı gibi hizmetlerden sağlanan kazançlar ile </a:t>
            </a:r>
          </a:p>
          <a:p>
            <a:pPr algn="just"/>
            <a:r>
              <a:rPr lang="tr-TR" dirty="0" smtClean="0">
                <a:solidFill>
                  <a:schemeClr val="tx1"/>
                </a:solidFill>
                <a:latin typeface="Arial" panose="020B0604020202020204" pitchFamily="34" charset="0"/>
                <a:cs typeface="Arial" panose="020B0604020202020204" pitchFamily="34" charset="0"/>
              </a:rPr>
              <a:t>akıllı </a:t>
            </a:r>
            <a:r>
              <a:rPr lang="tr-TR" dirty="0">
                <a:solidFill>
                  <a:schemeClr val="tx1"/>
                </a:solidFill>
                <a:latin typeface="Arial" panose="020B0604020202020204" pitchFamily="34" charset="0"/>
                <a:cs typeface="Arial" panose="020B0604020202020204" pitchFamily="34" charset="0"/>
              </a:rPr>
              <a:t>telefon veya tablet gibi mobil cihazlar için uygulama geliştirenlerin elektronik uygulama paylaşım ve satış platformları üzerinden elde ettikleri kazançlar gelir vergisinden müstesnadır.</a:t>
            </a:r>
            <a:r>
              <a:rPr lang="tr-TR" dirty="0" smtClean="0">
                <a:solidFill>
                  <a:schemeClr val="tx1"/>
                </a:solidFill>
                <a:latin typeface="Arial" panose="020B0604020202020204" pitchFamily="34" charset="0"/>
                <a:cs typeface="Arial" panose="020B0604020202020204" pitchFamily="34" charset="0"/>
              </a:rPr>
              <a:t> </a:t>
            </a:r>
            <a:endParaRPr lang="tr-TR" dirty="0">
              <a:solidFill>
                <a:schemeClr val="tx1"/>
              </a:solidFill>
              <a:latin typeface="Arial" panose="020B0604020202020204" pitchFamily="34" charset="0"/>
              <a:cs typeface="Arial" panose="020B0604020202020204" pitchFamily="34" charset="0"/>
            </a:endParaRPr>
          </a:p>
        </p:txBody>
      </p:sp>
      <p:sp>
        <p:nvSpPr>
          <p:cNvPr id="24" name="Dikdörtgen 23"/>
          <p:cNvSpPr/>
          <p:nvPr/>
        </p:nvSpPr>
        <p:spPr>
          <a:xfrm>
            <a:off x="1448874" y="2140061"/>
            <a:ext cx="2565639" cy="646331"/>
          </a:xfrm>
          <a:prstGeom prst="rect">
            <a:avLst/>
          </a:prstGeom>
        </p:spPr>
        <p:txBody>
          <a:bodyPr wrap="none">
            <a:spAutoFit/>
          </a:bodyPr>
          <a:lstStyle/>
          <a:p>
            <a:pPr algn="ctr"/>
            <a:r>
              <a:rPr lang="tr-TR" b="1" dirty="0" smtClean="0">
                <a:solidFill>
                  <a:schemeClr val="accent1">
                    <a:lumMod val="75000"/>
                  </a:schemeClr>
                </a:solidFill>
                <a:latin typeface="Arial" panose="020B0604020202020204" pitchFamily="34" charset="0"/>
                <a:cs typeface="Arial" panose="020B0604020202020204" pitchFamily="34" charset="0"/>
              </a:rPr>
              <a:t>GVK </a:t>
            </a:r>
            <a:r>
              <a:rPr lang="tr-TR" b="1" dirty="0">
                <a:solidFill>
                  <a:schemeClr val="accent1">
                    <a:lumMod val="75000"/>
                  </a:schemeClr>
                </a:solidFill>
                <a:latin typeface="Arial" panose="020B0604020202020204" pitchFamily="34" charset="0"/>
                <a:cs typeface="Arial" panose="020B0604020202020204" pitchFamily="34" charset="0"/>
              </a:rPr>
              <a:t>Mükerrer </a:t>
            </a:r>
            <a:r>
              <a:rPr lang="tr-TR" b="1" dirty="0" smtClean="0">
                <a:solidFill>
                  <a:schemeClr val="accent1">
                    <a:lumMod val="75000"/>
                  </a:schemeClr>
                </a:solidFill>
                <a:latin typeface="Arial" panose="020B0604020202020204" pitchFamily="34" charset="0"/>
                <a:cs typeface="Arial" panose="020B0604020202020204" pitchFamily="34" charset="0"/>
              </a:rPr>
              <a:t>20/B </a:t>
            </a:r>
          </a:p>
          <a:p>
            <a:pPr algn="ctr"/>
            <a:r>
              <a:rPr lang="tr-TR" b="1" dirty="0" smtClean="0">
                <a:solidFill>
                  <a:schemeClr val="accent1">
                    <a:lumMod val="75000"/>
                  </a:schemeClr>
                </a:solidFill>
                <a:latin typeface="Arial" panose="020B0604020202020204" pitchFamily="34" charset="0"/>
                <a:cs typeface="Arial" panose="020B0604020202020204" pitchFamily="34" charset="0"/>
              </a:rPr>
              <a:t>GVK </a:t>
            </a:r>
            <a:r>
              <a:rPr lang="tr-TR" b="1" dirty="0">
                <a:solidFill>
                  <a:schemeClr val="accent1">
                    <a:lumMod val="75000"/>
                  </a:schemeClr>
                </a:solidFill>
                <a:latin typeface="Arial" panose="020B0604020202020204" pitchFamily="34" charset="0"/>
                <a:cs typeface="Arial" panose="020B0604020202020204" pitchFamily="34" charset="0"/>
              </a:rPr>
              <a:t>318 No.lu Tebliğ </a:t>
            </a:r>
          </a:p>
        </p:txBody>
      </p:sp>
      <p:sp>
        <p:nvSpPr>
          <p:cNvPr id="28" name="Rectangle 18">
            <a:extLst>
              <a:ext uri="{FF2B5EF4-FFF2-40B4-BE49-F238E27FC236}">
                <a16:creationId xmlns:a16="http://schemas.microsoft.com/office/drawing/2014/main" id="{FCBD6FA9-07F9-4D1E-8F2A-B5AA8C77D81F}"/>
              </a:ext>
            </a:extLst>
          </p:cNvPr>
          <p:cNvSpPr/>
          <p:nvPr/>
        </p:nvSpPr>
        <p:spPr>
          <a:xfrm>
            <a:off x="5289300" y="1059826"/>
            <a:ext cx="4727016" cy="5633868"/>
          </a:xfrm>
          <a:prstGeom prst="rect">
            <a:avLst/>
          </a:prstGeom>
          <a:gradFill flip="none" rotWithShape="1">
            <a:gsLst>
              <a:gs pos="0">
                <a:srgbClr val="029EFE"/>
              </a:gs>
              <a:gs pos="21000">
                <a:schemeClr val="bg1"/>
              </a:gs>
            </a:gsLst>
            <a:lin ang="20400000" scaled="0"/>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29" name="Freeform: Shape 19">
            <a:extLst>
              <a:ext uri="{FF2B5EF4-FFF2-40B4-BE49-F238E27FC236}">
                <a16:creationId xmlns:a16="http://schemas.microsoft.com/office/drawing/2014/main" id="{41D7193C-94B5-4C66-A4CF-3DB8A9019A8E}"/>
              </a:ext>
            </a:extLst>
          </p:cNvPr>
          <p:cNvSpPr/>
          <p:nvPr/>
        </p:nvSpPr>
        <p:spPr>
          <a:xfrm flipV="1">
            <a:off x="5288736" y="1054258"/>
            <a:ext cx="4727016" cy="1143957"/>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gradFill flip="none" rotWithShape="1">
            <a:gsLst>
              <a:gs pos="0">
                <a:srgbClr val="029EFE"/>
              </a:gs>
              <a:gs pos="83000">
                <a:srgbClr val="0070C4"/>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1">
            <a:extLst>
              <a:ext uri="{FF2B5EF4-FFF2-40B4-BE49-F238E27FC236}">
                <a16:creationId xmlns:a16="http://schemas.microsoft.com/office/drawing/2014/main" id="{3FFEC7E5-9AAA-420D-9D59-9AD5230E6B3C}"/>
              </a:ext>
            </a:extLst>
          </p:cNvPr>
          <p:cNvSpPr txBox="1"/>
          <p:nvPr/>
        </p:nvSpPr>
        <p:spPr>
          <a:xfrm>
            <a:off x="5548917" y="1049673"/>
            <a:ext cx="4454958" cy="741684"/>
          </a:xfrm>
          <a:prstGeom prst="rect">
            <a:avLst/>
          </a:prstGeom>
          <a:noFill/>
          <a:ln w="12700">
            <a:miter lim="400000"/>
          </a:ln>
        </p:spPr>
        <p:txBody>
          <a:bodyPr lIns="45718" tIns="45718" rIns="45718" bIns="45718" anchor="ctr"/>
          <a:lstStyle>
            <a:defPPr>
              <a:defRPr lang="tr-TR"/>
            </a:defPPr>
            <a:lvl1pPr algn="ctr">
              <a:defRPr>
                <a:solidFill>
                  <a:srgbClr val="FFFFFF"/>
                </a:solidFill>
              </a:defRPr>
            </a:lvl1pPr>
          </a:lstStyle>
          <a:p>
            <a:pPr lvl="0">
              <a:defRPr/>
            </a:pPr>
            <a:r>
              <a:rPr lang="tr-TR" sz="2000" b="1" dirty="0" smtClean="0">
                <a:solidFill>
                  <a:schemeClr val="accent1">
                    <a:lumMod val="40000"/>
                    <a:lumOff val="60000"/>
                  </a:schemeClr>
                </a:solidFill>
                <a:latin typeface="Arial" panose="020B0604020202020204" pitchFamily="34" charset="0"/>
                <a:cs typeface="Arial" panose="020B0604020202020204" pitchFamily="34" charset="0"/>
              </a:rPr>
              <a:t>Faydalanabilme Şartları</a:t>
            </a:r>
            <a:endParaRPr kumimoji="0" lang="tr-TR" sz="2000" b="1" i="0" u="none" strike="noStrike" kern="1200" cap="none" spc="0" normalizeH="0" baseline="0" noProof="0" dirty="0">
              <a:ln>
                <a:noFill/>
              </a:ln>
              <a:solidFill>
                <a:schemeClr val="accent1">
                  <a:lumMod val="40000"/>
                  <a:lumOff val="60000"/>
                </a:schemeClr>
              </a:solidFill>
              <a:effectLst/>
              <a:uLnTx/>
              <a:uFillTx/>
              <a:latin typeface="Arial" panose="020B0604020202020204" pitchFamily="34" charset="0"/>
              <a:cs typeface="Arial" panose="020B0604020202020204" pitchFamily="34" charset="0"/>
            </a:endParaRPr>
          </a:p>
        </p:txBody>
      </p:sp>
      <p:sp>
        <p:nvSpPr>
          <p:cNvPr id="30" name="Rectangle 3"/>
          <p:cNvSpPr/>
          <p:nvPr/>
        </p:nvSpPr>
        <p:spPr>
          <a:xfrm>
            <a:off x="5427540" y="2283814"/>
            <a:ext cx="4697712" cy="4302985"/>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1600" u="sng" dirty="0">
                <a:solidFill>
                  <a:schemeClr val="tx1"/>
                </a:solidFill>
                <a:latin typeface="Arial" panose="020B0604020202020204" pitchFamily="34" charset="0"/>
                <a:cs typeface="Arial" panose="020B0604020202020204" pitchFamily="34" charset="0"/>
              </a:rPr>
              <a:t>Bu istisnadan faydalanılabilmesi </a:t>
            </a:r>
            <a:r>
              <a:rPr lang="tr-TR" sz="1600" u="sng" dirty="0" smtClean="0">
                <a:solidFill>
                  <a:schemeClr val="tx1"/>
                </a:solidFill>
                <a:latin typeface="Arial" panose="020B0604020202020204" pitchFamily="34" charset="0"/>
                <a:cs typeface="Arial" panose="020B0604020202020204" pitchFamily="34" charset="0"/>
              </a:rPr>
              <a:t>için</a:t>
            </a:r>
            <a:r>
              <a:rPr lang="tr-TR" sz="1600" u="sng" dirty="0">
                <a:solidFill>
                  <a:schemeClr val="tx1"/>
                </a:solidFill>
                <a:latin typeface="Arial" panose="020B0604020202020204" pitchFamily="34" charset="0"/>
                <a:cs typeface="Arial" panose="020B0604020202020204" pitchFamily="34" charset="0"/>
              </a:rPr>
              <a:t>;</a:t>
            </a:r>
            <a:r>
              <a:rPr lang="tr-TR" sz="1600" u="sng" dirty="0" smtClean="0">
                <a:solidFill>
                  <a:schemeClr val="tx1"/>
                </a:solidFill>
                <a:latin typeface="Arial" panose="020B0604020202020204" pitchFamily="34" charset="0"/>
                <a:cs typeface="Arial" panose="020B0604020202020204" pitchFamily="34" charset="0"/>
              </a:rPr>
              <a:t> </a:t>
            </a:r>
            <a:endParaRPr lang="tr-TR" sz="1600" u="sng" dirty="0">
              <a:solidFill>
                <a:schemeClr val="tx1"/>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tr-TR" sz="1600" dirty="0">
                <a:solidFill>
                  <a:schemeClr val="tx1"/>
                </a:solidFill>
                <a:latin typeface="Arial" panose="020B0604020202020204" pitchFamily="34" charset="0"/>
                <a:cs typeface="Arial" panose="020B0604020202020204" pitchFamily="34" charset="0"/>
              </a:rPr>
              <a:t>Türkiye ’de kurulu bankalarda bir hesap açılması ve bu faaliyetlere ilişkin tüm hasılatın münhasıran bu hesap aracılığıyla tahsil edilmesi </a:t>
            </a:r>
          </a:p>
          <a:p>
            <a:pPr marL="285750" lvl="0" indent="-285750">
              <a:buFont typeface="Wingdings" panose="05000000000000000000" pitchFamily="2" charset="2"/>
              <a:buChar char="§"/>
            </a:pPr>
            <a:r>
              <a:rPr lang="tr-TR" sz="1600" dirty="0">
                <a:solidFill>
                  <a:schemeClr val="tx1"/>
                </a:solidFill>
                <a:latin typeface="Arial" panose="020B0604020202020204" pitchFamily="34" charset="0"/>
                <a:cs typeface="Arial" panose="020B0604020202020204" pitchFamily="34" charset="0"/>
              </a:rPr>
              <a:t>Mükelleflerin ikametgâhlarının bulunduğu yerdeki tarha yetkili vergi dairesine başvurarak istisna kapsamındaki faaliyetlerine ilişkin olarak ilgili vergi dairelerinden istisna belgelerini almaları şarttır.</a:t>
            </a:r>
          </a:p>
          <a:p>
            <a:pPr lvl="0"/>
            <a:r>
              <a:rPr lang="tr-TR" sz="1600" dirty="0">
                <a:solidFill>
                  <a:schemeClr val="tx1"/>
                </a:solidFill>
                <a:latin typeface="Arial" panose="020B0604020202020204" pitchFamily="34" charset="0"/>
                <a:cs typeface="Arial" panose="020B0604020202020204" pitchFamily="34" charset="0"/>
              </a:rPr>
              <a:t> </a:t>
            </a:r>
            <a:r>
              <a:rPr lang="tr-TR" sz="1600" b="1" dirty="0">
                <a:solidFill>
                  <a:schemeClr val="tx1"/>
                </a:solidFill>
                <a:latin typeface="Arial" panose="020B0604020202020204" pitchFamily="34" charset="0"/>
                <a:cs typeface="Arial" panose="020B0604020202020204" pitchFamily="34" charset="0"/>
              </a:rPr>
              <a:t>Ayrıca; </a:t>
            </a:r>
            <a:r>
              <a:rPr lang="tr-TR" sz="1600" dirty="0">
                <a:solidFill>
                  <a:schemeClr val="tx1"/>
                </a:solidFill>
                <a:latin typeface="Arial" panose="020B0604020202020204" pitchFamily="34" charset="0"/>
                <a:cs typeface="Arial" panose="020B0604020202020204" pitchFamily="34" charset="0"/>
              </a:rPr>
              <a:t>bankada hesap açan veya hesaplarını bu amaçla kullanmaya başlayan mükelleflerin banka hesaplarına ilişkin bilgilerini bir ay içerisinde bağlı bulundukları vergi dairesine bildirmeleri şarttır. </a:t>
            </a:r>
            <a:r>
              <a:rPr lang="tr-TR" sz="1600" i="1" dirty="0">
                <a:solidFill>
                  <a:schemeClr val="tx1"/>
                </a:solidFill>
                <a:latin typeface="Arial" panose="020B0604020202020204" pitchFamily="34" charset="0"/>
                <a:cs typeface="Arial" panose="020B0604020202020204" pitchFamily="34" charset="0"/>
              </a:rPr>
              <a:t>(</a:t>
            </a:r>
            <a:r>
              <a:rPr lang="tr-TR" sz="1600" i="1" dirty="0" smtClean="0">
                <a:solidFill>
                  <a:schemeClr val="tx1"/>
                </a:solidFill>
                <a:latin typeface="Arial" panose="020B0604020202020204" pitchFamily="34" charset="0"/>
                <a:cs typeface="Arial" panose="020B0604020202020204" pitchFamily="34" charset="0"/>
              </a:rPr>
              <a:t>GVK 325 No.lu </a:t>
            </a:r>
            <a:r>
              <a:rPr lang="tr-TR" sz="1600" i="1" dirty="0">
                <a:solidFill>
                  <a:schemeClr val="tx1"/>
                </a:solidFill>
                <a:latin typeface="Arial" panose="020B0604020202020204" pitchFamily="34" charset="0"/>
                <a:cs typeface="Arial" panose="020B0604020202020204" pitchFamily="34" charset="0"/>
              </a:rPr>
              <a:t>T</a:t>
            </a:r>
            <a:r>
              <a:rPr lang="tr-TR" sz="1600" i="1" dirty="0" smtClean="0">
                <a:solidFill>
                  <a:schemeClr val="tx1"/>
                </a:solidFill>
                <a:latin typeface="Arial" panose="020B0604020202020204" pitchFamily="34" charset="0"/>
                <a:cs typeface="Arial" panose="020B0604020202020204" pitchFamily="34" charset="0"/>
              </a:rPr>
              <a:t>ebliğ</a:t>
            </a:r>
            <a:r>
              <a:rPr lang="tr-TR" sz="1600" i="1" dirty="0">
                <a:solidFill>
                  <a:schemeClr val="tx1"/>
                </a:solidFill>
                <a:latin typeface="Arial" panose="020B0604020202020204" pitchFamily="34" charset="0"/>
                <a:cs typeface="Arial" panose="020B0604020202020204" pitchFamily="34" charset="0"/>
              </a:rPr>
              <a:t>) </a:t>
            </a:r>
          </a:p>
          <a:p>
            <a:pPr lvl="0"/>
            <a:r>
              <a:rPr lang="tr-TR" sz="1600" i="1" dirty="0">
                <a:solidFill>
                  <a:schemeClr val="tx1"/>
                </a:solidFill>
                <a:latin typeface="Arial" panose="020B0604020202020204" pitchFamily="34" charset="0"/>
                <a:cs typeface="Arial" panose="020B0604020202020204" pitchFamily="34" charset="0"/>
              </a:rPr>
              <a:t>Tüm bildirimlerini vergi dairesine gitmeden interaktif vergi dairesi aracılığıyla yapabilirler.</a:t>
            </a:r>
            <a:endParaRPr lang="tr-TR" sz="1600" dirty="0">
              <a:solidFill>
                <a:schemeClr val="tx1"/>
              </a:solidFill>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7"/>
          <a:stretch>
            <a:fillRect/>
          </a:stretch>
        </p:blipFill>
        <p:spPr>
          <a:xfrm>
            <a:off x="10237188" y="1010796"/>
            <a:ext cx="1793407" cy="2546036"/>
          </a:xfrm>
          <a:prstGeom prst="rect">
            <a:avLst/>
          </a:prstGeom>
        </p:spPr>
      </p:pic>
      <p:pic>
        <p:nvPicPr>
          <p:cNvPr id="20" name="Resim 19"/>
          <p:cNvPicPr>
            <a:picLocks noChangeAspect="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30889" t="31036" r="31865" b="24533"/>
          <a:stretch/>
        </p:blipFill>
        <p:spPr>
          <a:xfrm>
            <a:off x="10921618" y="3972489"/>
            <a:ext cx="878889" cy="878891"/>
          </a:xfrm>
          <a:prstGeom prst="rect">
            <a:avLst/>
          </a:prstGeom>
        </p:spPr>
      </p:pic>
      <p:sp>
        <p:nvSpPr>
          <p:cNvPr id="21" name="Metin kutusu 20"/>
          <p:cNvSpPr txBox="1"/>
          <p:nvPr/>
        </p:nvSpPr>
        <p:spPr>
          <a:xfrm>
            <a:off x="10751520" y="3655797"/>
            <a:ext cx="993798" cy="369332"/>
          </a:xfrm>
          <a:prstGeom prst="rect">
            <a:avLst/>
          </a:prstGeom>
          <a:noFill/>
        </p:spPr>
        <p:txBody>
          <a:bodyPr wrap="square" rtlCol="0">
            <a:spAutoFit/>
          </a:bodyPr>
          <a:lstStyle/>
          <a:p>
            <a:r>
              <a:rPr lang="tr-TR" dirty="0" smtClean="0">
                <a:latin typeface="Arial" panose="020B0604020202020204" pitchFamily="34" charset="0"/>
                <a:cs typeface="Arial" panose="020B0604020202020204" pitchFamily="34" charset="0"/>
                <a:hlinkClick r:id="rId9"/>
              </a:rPr>
              <a:t>Rehber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494580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1375097" y="210895"/>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solidFill>
                  <a:srgbClr val="16647A"/>
                </a:solidFill>
                <a:latin typeface="Arial" panose="020B0604020202020204" pitchFamily="34" charset="0"/>
                <a:cs typeface="Arial" panose="020B0604020202020204" pitchFamily="34" charset="0"/>
              </a:rPr>
              <a:t>Gelir İdaresi Başkanlığı’nın Bazı Görevleri</a:t>
            </a:r>
            <a:endParaRPr lang="tr-TR" sz="2800" b="1" dirty="0">
              <a:solidFill>
                <a:srgbClr val="16647A"/>
              </a:solidFill>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schemeClr val="bg1"/>
                </a:solidFill>
                <a:latin typeface="Arial" panose="020B0604020202020204" pitchFamily="34" charset="0"/>
                <a:cs typeface="Arial" panose="020B0604020202020204" pitchFamily="34" charset="0"/>
              </a:rPr>
              <a:t>3</a:t>
            </a:fld>
            <a:endParaRPr lang="tr-TR" sz="1400" dirty="0">
              <a:solidFill>
                <a:schemeClr val="bg1"/>
              </a:solidFill>
              <a:latin typeface="Arial" panose="020B0604020202020204" pitchFamily="34" charset="0"/>
              <a:cs typeface="Arial" panose="020B0604020202020204" pitchFamily="34" charset="0"/>
            </a:endParaRPr>
          </a:p>
        </p:txBody>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124080"/>
            <a:ext cx="1090863" cy="661983"/>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234" y="209708"/>
            <a:ext cx="366037" cy="490724"/>
          </a:xfrm>
          <a:prstGeom prst="rect">
            <a:avLst/>
          </a:prstGeom>
        </p:spPr>
      </p:pic>
      <p:sp>
        <p:nvSpPr>
          <p:cNvPr id="51" name="Rectangle 10">
            <a:extLst>
              <a:ext uri="{FF2B5EF4-FFF2-40B4-BE49-F238E27FC236}">
                <a16:creationId xmlns:a16="http://schemas.microsoft.com/office/drawing/2014/main" id="{A50F0C03-B045-42BE-A817-20144CE627B7}"/>
              </a:ext>
            </a:extLst>
          </p:cNvPr>
          <p:cNvSpPr/>
          <p:nvPr/>
        </p:nvSpPr>
        <p:spPr>
          <a:xfrm>
            <a:off x="474962" y="1215730"/>
            <a:ext cx="5069568" cy="1106629"/>
          </a:xfrm>
          <a:prstGeom prst="roundRect">
            <a:avLst/>
          </a:prstGeom>
          <a:solidFill>
            <a:srgbClr val="1C3F60"/>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35" name="Rectangle 9">
            <a:extLst>
              <a:ext uri="{FF2B5EF4-FFF2-40B4-BE49-F238E27FC236}">
                <a16:creationId xmlns:a16="http://schemas.microsoft.com/office/drawing/2014/main" id="{A58B2B3D-C3CD-49CD-A4C3-9DA2FA8CB608}"/>
              </a:ext>
            </a:extLst>
          </p:cNvPr>
          <p:cNvSpPr/>
          <p:nvPr/>
        </p:nvSpPr>
        <p:spPr>
          <a:xfrm>
            <a:off x="488123" y="2363969"/>
            <a:ext cx="3983403" cy="1188003"/>
          </a:xfrm>
          <a:prstGeom prst="roundRect">
            <a:avLst/>
          </a:prstGeom>
          <a:solidFill>
            <a:srgbClr val="107385"/>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lvl="0"/>
            <a:r>
              <a:rPr lang="tr-TR" b="1" dirty="0" smtClean="0">
                <a:solidFill>
                  <a:schemeClr val="bg1"/>
                </a:solidFill>
                <a:latin typeface="Arial" panose="020B0604020202020204" pitchFamily="34" charset="0"/>
                <a:ea typeface="Open Sans" panose="020B0606030504020204" pitchFamily="34" charset="0"/>
                <a:cs typeface="Arial" panose="020B0604020202020204" pitchFamily="34" charset="0"/>
              </a:rPr>
              <a:t>Devlet alacaklarının </a:t>
            </a:r>
            <a:r>
              <a:rPr lang="tr-TR" b="1" dirty="0">
                <a:solidFill>
                  <a:schemeClr val="bg1"/>
                </a:solidFill>
                <a:latin typeface="Arial" panose="020B0604020202020204" pitchFamily="34" charset="0"/>
                <a:ea typeface="Open Sans" panose="020B0606030504020204" pitchFamily="34" charset="0"/>
                <a:cs typeface="Arial" panose="020B0604020202020204" pitchFamily="34" charset="0"/>
              </a:rPr>
              <a:t>tahsilini sağlamak ve bu konuda gerekli tedbirleri almak</a:t>
            </a:r>
          </a:p>
          <a:p>
            <a:pPr lvl="0"/>
            <a:endParaRPr lang="tr-TR" sz="1200" b="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36" name="Rectangle 12">
            <a:extLst>
              <a:ext uri="{FF2B5EF4-FFF2-40B4-BE49-F238E27FC236}">
                <a16:creationId xmlns:a16="http://schemas.microsoft.com/office/drawing/2014/main" id="{F3C78EC2-46A7-4636-A2A9-C6AC64660EEC}"/>
              </a:ext>
            </a:extLst>
          </p:cNvPr>
          <p:cNvSpPr/>
          <p:nvPr/>
        </p:nvSpPr>
        <p:spPr>
          <a:xfrm>
            <a:off x="467252" y="3624342"/>
            <a:ext cx="3862950" cy="1188001"/>
          </a:xfrm>
          <a:prstGeom prst="roundRect">
            <a:avLst/>
          </a:prstGeom>
          <a:solidFill>
            <a:schemeClr val="accent2"/>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endParaRPr lang="tr-TR" sz="1600" b="1" dirty="0" smtClean="0">
              <a:solidFill>
                <a:schemeClr val="bg1"/>
              </a:solidFill>
              <a:latin typeface="Arial" panose="020B0604020202020204" pitchFamily="34" charset="0"/>
              <a:ea typeface="Open Sans" panose="020B0606030504020204" pitchFamily="34" charset="0"/>
              <a:cs typeface="Arial" panose="020B0604020202020204" pitchFamily="34" charset="0"/>
            </a:endParaRPr>
          </a:p>
          <a:p>
            <a:r>
              <a:rPr lang="tr-TR" sz="1600" b="1" dirty="0" smtClean="0">
                <a:solidFill>
                  <a:schemeClr val="bg1"/>
                </a:solidFill>
                <a:latin typeface="Arial" panose="020B0604020202020204" pitchFamily="34" charset="0"/>
                <a:ea typeface="Open Sans" panose="020B0606030504020204" pitchFamily="34" charset="0"/>
                <a:cs typeface="Arial" panose="020B0604020202020204" pitchFamily="34" charset="0"/>
              </a:rPr>
              <a:t>Gelirleri </a:t>
            </a:r>
            <a:r>
              <a:rPr lang="tr-TR" sz="1600" b="1" dirty="0">
                <a:solidFill>
                  <a:schemeClr val="bg1"/>
                </a:solidFill>
                <a:latin typeface="Arial" panose="020B0604020202020204" pitchFamily="34" charset="0"/>
                <a:ea typeface="Open Sans" panose="020B0606030504020204" pitchFamily="34" charset="0"/>
                <a:cs typeface="Arial" panose="020B0604020202020204" pitchFamily="34" charset="0"/>
              </a:rPr>
              <a:t>etkileyen her türlü mevzuat tekliflerini, vergi tekniği ve uygulamaları açısından inceleyerek görüş bildirmek</a:t>
            </a:r>
          </a:p>
          <a:p>
            <a:pPr lvl="0"/>
            <a:endParaRPr lang="tr-TR" sz="1600" b="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37" name="TextBox 29">
            <a:extLst>
              <a:ext uri="{FF2B5EF4-FFF2-40B4-BE49-F238E27FC236}">
                <a16:creationId xmlns:a16="http://schemas.microsoft.com/office/drawing/2014/main" id="{BAAA6B2A-4307-4278-8DFA-7B7F201BC332}"/>
              </a:ext>
            </a:extLst>
          </p:cNvPr>
          <p:cNvSpPr txBox="1"/>
          <p:nvPr/>
        </p:nvSpPr>
        <p:spPr>
          <a:xfrm>
            <a:off x="772778" y="4812343"/>
            <a:ext cx="3867765" cy="1634490"/>
          </a:xfrm>
          <a:prstGeom prst="roundRect">
            <a:avLst/>
          </a:prstGeom>
          <a:noFill/>
        </p:spPr>
        <p:txBody>
          <a:bodyPr wrap="square" rtlCol="0">
            <a:spAutoFit/>
          </a:bodyPr>
          <a:lstStyle/>
          <a:p>
            <a:pPr algn="just"/>
            <a:r>
              <a:rPr lang="tr-TR" b="1" dirty="0" smtClean="0">
                <a:solidFill>
                  <a:schemeClr val="bg1"/>
                </a:solidFill>
                <a:latin typeface="Arial" panose="020B0604020202020204" pitchFamily="34" charset="0"/>
                <a:ea typeface="Open Sans" panose="020B0606030504020204" pitchFamily="34" charset="0"/>
                <a:cs typeface="Arial" panose="020B0604020202020204" pitchFamily="34" charset="0"/>
              </a:rPr>
              <a:t>Gelirleri etkileyen her türlü kanun tasarı ve tekliflerini, vergi tekniği ve uygulamaları açısından inceleyerek görüş bildirmek</a:t>
            </a:r>
            <a:endParaRPr lang="tr-TR" b="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38" name="Rectangle 11">
            <a:extLst>
              <a:ext uri="{FF2B5EF4-FFF2-40B4-BE49-F238E27FC236}">
                <a16:creationId xmlns:a16="http://schemas.microsoft.com/office/drawing/2014/main" id="{43950F78-A2EA-442B-9249-E2FBAD664BCC}"/>
              </a:ext>
            </a:extLst>
          </p:cNvPr>
          <p:cNvSpPr/>
          <p:nvPr/>
        </p:nvSpPr>
        <p:spPr>
          <a:xfrm>
            <a:off x="467252" y="4878194"/>
            <a:ext cx="4453091" cy="1568639"/>
          </a:xfrm>
          <a:prstGeom prst="roundRect">
            <a:avLst/>
          </a:prstGeom>
          <a:solidFill>
            <a:srgbClr val="8193DF"/>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lvl="0"/>
            <a:endParaRPr lang="tr-TR" sz="1400" b="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49" name="Rectangle 6">
            <a:extLst>
              <a:ext uri="{FF2B5EF4-FFF2-40B4-BE49-F238E27FC236}">
                <a16:creationId xmlns:a16="http://schemas.microsoft.com/office/drawing/2014/main" id="{8BE353CB-2C3D-4F41-B9A7-ADD8247F4D04}"/>
              </a:ext>
            </a:extLst>
          </p:cNvPr>
          <p:cNvSpPr/>
          <p:nvPr/>
        </p:nvSpPr>
        <p:spPr>
          <a:xfrm>
            <a:off x="6489270" y="1239536"/>
            <a:ext cx="5281218" cy="1156298"/>
          </a:xfrm>
          <a:prstGeom prst="roundRect">
            <a:avLst/>
          </a:prstGeom>
          <a:solidFill>
            <a:srgbClr val="92D050"/>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50" name="TextBox 30">
            <a:extLst>
              <a:ext uri="{FF2B5EF4-FFF2-40B4-BE49-F238E27FC236}">
                <a16:creationId xmlns:a16="http://schemas.microsoft.com/office/drawing/2014/main" id="{93E02412-E1B7-4316-9AE8-1CB6F958B0A7}"/>
              </a:ext>
            </a:extLst>
          </p:cNvPr>
          <p:cNvSpPr txBox="1"/>
          <p:nvPr/>
        </p:nvSpPr>
        <p:spPr>
          <a:xfrm>
            <a:off x="7599929" y="1331559"/>
            <a:ext cx="4170559" cy="1021556"/>
          </a:xfrm>
          <a:prstGeom prst="roundRect">
            <a:avLst/>
          </a:prstGeom>
          <a:noFill/>
          <a:ln>
            <a:no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effectLst/>
                <a:uLnTx/>
                <a:uFillTx/>
                <a:latin typeface="Arial" panose="020B0604020202020204" pitchFamily="34" charset="0"/>
                <a:ea typeface="Open Sans" panose="020B0606030504020204" pitchFamily="34" charset="0"/>
                <a:cs typeface="Arial" panose="020B0604020202020204" pitchFamily="34" charset="0"/>
              </a:rPr>
              <a:t>Mükelleflerin vergiye uyumunu kolaylaştırmak ve hizmetlerini yerine getirmek</a:t>
            </a:r>
          </a:p>
        </p:txBody>
      </p:sp>
      <p:sp>
        <p:nvSpPr>
          <p:cNvPr id="47" name="Rectangle 5">
            <a:extLst>
              <a:ext uri="{FF2B5EF4-FFF2-40B4-BE49-F238E27FC236}">
                <a16:creationId xmlns:a16="http://schemas.microsoft.com/office/drawing/2014/main" id="{28B14C37-1572-4A63-83A3-1A717AF9D4B4}"/>
              </a:ext>
            </a:extLst>
          </p:cNvPr>
          <p:cNvSpPr/>
          <p:nvPr/>
        </p:nvSpPr>
        <p:spPr>
          <a:xfrm>
            <a:off x="6370488" y="2436338"/>
            <a:ext cx="5400000" cy="1188004"/>
          </a:xfrm>
          <a:prstGeom prst="roundRect">
            <a:avLst/>
          </a:prstGeom>
          <a:solidFill>
            <a:srgbClr val="AFC1D0"/>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48" name="TextBox 31">
            <a:extLst>
              <a:ext uri="{FF2B5EF4-FFF2-40B4-BE49-F238E27FC236}">
                <a16:creationId xmlns:a16="http://schemas.microsoft.com/office/drawing/2014/main" id="{572573A6-1D27-4E3C-9F7B-9396A372F2DE}"/>
              </a:ext>
            </a:extLst>
          </p:cNvPr>
          <p:cNvSpPr txBox="1"/>
          <p:nvPr/>
        </p:nvSpPr>
        <p:spPr>
          <a:xfrm>
            <a:off x="7910270" y="2501935"/>
            <a:ext cx="3931291" cy="1021559"/>
          </a:xfrm>
          <a:prstGeom prst="roundRect">
            <a:avLst/>
          </a:prstGeom>
          <a:noFill/>
          <a:ln>
            <a:noFill/>
          </a:ln>
          <a:effectLst/>
        </p:spPr>
        <p:txBody>
          <a:bodyPr wrap="square" rtlCol="0">
            <a:spAutoFit/>
          </a:bodyPr>
          <a:lstStyle/>
          <a:p>
            <a:pPr lvl="0">
              <a:defRPr/>
            </a:pPr>
            <a:r>
              <a:rPr lang="tr-TR" b="1" kern="0" dirty="0">
                <a:latin typeface="Arial" panose="020B0604020202020204" pitchFamily="34" charset="0"/>
                <a:ea typeface="Open Sans" panose="020B0606030504020204" pitchFamily="34" charset="0"/>
                <a:cs typeface="Arial" panose="020B0604020202020204" pitchFamily="34" charset="0"/>
              </a:rPr>
              <a:t>Vergilendirmeyle ilgili bilgileri toplamak ve bilgi işlem faaliyetlerini yürütmek</a:t>
            </a:r>
            <a:endParaRPr kumimoji="0" lang="tr-TR" sz="1800" b="1" i="0" u="none" strike="noStrike" kern="0" cap="none" spc="0" normalizeH="0" baseline="0" noProof="0" dirty="0" smtClean="0">
              <a:ln>
                <a:noFill/>
              </a:ln>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41" name="Rectangle 8">
            <a:extLst>
              <a:ext uri="{FF2B5EF4-FFF2-40B4-BE49-F238E27FC236}">
                <a16:creationId xmlns:a16="http://schemas.microsoft.com/office/drawing/2014/main" id="{212E3033-3808-41BE-8D5A-8E8393B62242}"/>
              </a:ext>
            </a:extLst>
          </p:cNvPr>
          <p:cNvSpPr/>
          <p:nvPr/>
        </p:nvSpPr>
        <p:spPr>
          <a:xfrm>
            <a:off x="6407856" y="3690193"/>
            <a:ext cx="5400000" cy="1188001"/>
          </a:xfrm>
          <a:prstGeom prst="roundRect">
            <a:avLst/>
          </a:prstGeom>
          <a:solidFill>
            <a:srgbClr val="DBD4D4"/>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lvl="0" algn="r">
              <a:defRPr/>
            </a:pPr>
            <a:endParaRPr lang="tr-TR" b="1" kern="0" dirty="0">
              <a:latin typeface="Arial" panose="020B0604020202020204" pitchFamily="34" charset="0"/>
              <a:ea typeface="Open Sans" panose="020B0606030504020204" pitchFamily="34" charset="0"/>
              <a:cs typeface="Arial" panose="020B0604020202020204" pitchFamily="34" charset="0"/>
            </a:endParaRPr>
          </a:p>
        </p:txBody>
      </p:sp>
      <p:sp>
        <p:nvSpPr>
          <p:cNvPr id="42" name="Rectangle 7">
            <a:extLst>
              <a:ext uri="{FF2B5EF4-FFF2-40B4-BE49-F238E27FC236}">
                <a16:creationId xmlns:a16="http://schemas.microsoft.com/office/drawing/2014/main" id="{C3C90CC4-D530-4032-A0AC-F511CF61A60D}"/>
              </a:ext>
            </a:extLst>
          </p:cNvPr>
          <p:cNvSpPr/>
          <p:nvPr/>
        </p:nvSpPr>
        <p:spPr>
          <a:xfrm>
            <a:off x="6929727" y="4965706"/>
            <a:ext cx="4884801" cy="1437561"/>
          </a:xfrm>
          <a:prstGeom prst="roundRect">
            <a:avLst/>
          </a:prstGeom>
          <a:solidFill>
            <a:schemeClr val="accent4">
              <a:lumMod val="60000"/>
              <a:lumOff val="40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lvl="0">
              <a:defRPr/>
            </a:pPr>
            <a:endParaRPr lang="tr-TR" sz="1400" b="1" kern="0" dirty="0">
              <a:latin typeface="Arial" panose="020B0604020202020204" pitchFamily="34" charset="0"/>
              <a:ea typeface="Open Sans" panose="020B0606030504020204" pitchFamily="34" charset="0"/>
              <a:cs typeface="Arial" panose="020B0604020202020204" pitchFamily="34" charset="0"/>
            </a:endParaRPr>
          </a:p>
        </p:txBody>
      </p:sp>
      <p:sp>
        <p:nvSpPr>
          <p:cNvPr id="43" name="Oval 42">
            <a:extLst>
              <a:ext uri="{FF2B5EF4-FFF2-40B4-BE49-F238E27FC236}">
                <a16:creationId xmlns:a16="http://schemas.microsoft.com/office/drawing/2014/main" id="{FE9B7F7B-FA6A-4FE5-A443-C86163CEC246}"/>
              </a:ext>
            </a:extLst>
          </p:cNvPr>
          <p:cNvSpPr/>
          <p:nvPr/>
        </p:nvSpPr>
        <p:spPr>
          <a:xfrm>
            <a:off x="4330202" y="891761"/>
            <a:ext cx="3626116" cy="5344807"/>
          </a:xfrm>
          <a:prstGeom prst="ellipse">
            <a:avLst/>
          </a:prstGeom>
          <a:solidFill>
            <a:srgbClr val="DBD4D4"/>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pic>
        <p:nvPicPr>
          <p:cNvPr id="44" name="Resim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4540" y="2217729"/>
            <a:ext cx="2111392" cy="2635697"/>
          </a:xfrm>
          <a:prstGeom prst="rect">
            <a:avLst/>
          </a:prstGeom>
          <a:effectLst>
            <a:reflection blurRad="6350" stA="50000" endA="300" endPos="38500" dist="50800" dir="5400000" sy="-100000" algn="bl" rotWithShape="0"/>
          </a:effectLst>
        </p:spPr>
      </p:pic>
      <p:sp>
        <p:nvSpPr>
          <p:cNvPr id="45" name="TextBox 33">
            <a:extLst>
              <a:ext uri="{FF2B5EF4-FFF2-40B4-BE49-F238E27FC236}">
                <a16:creationId xmlns:a16="http://schemas.microsoft.com/office/drawing/2014/main" id="{2DC008B2-4DAE-4D90-8DF7-FE4E464A7081}"/>
              </a:ext>
            </a:extLst>
          </p:cNvPr>
          <p:cNvSpPr txBox="1"/>
          <p:nvPr/>
        </p:nvSpPr>
        <p:spPr>
          <a:xfrm>
            <a:off x="7776838" y="4883584"/>
            <a:ext cx="4337675" cy="1549360"/>
          </a:xfrm>
          <a:prstGeom prst="roundRect">
            <a:avLst/>
          </a:prstGeom>
          <a:noFill/>
        </p:spPr>
        <p:txBody>
          <a:bodyPr wrap="square" rtlCol="0">
            <a:spAutoFit/>
          </a:bodyPr>
          <a:lstStyle/>
          <a:p>
            <a:r>
              <a:rPr lang="tr-TR" sz="1700" b="1" dirty="0" smtClean="0">
                <a:latin typeface="Arial" panose="020B0604020202020204" pitchFamily="34" charset="0"/>
                <a:ea typeface="Open Sans" panose="020B0606030504020204" pitchFamily="34" charset="0"/>
                <a:cs typeface="Arial" panose="020B0604020202020204" pitchFamily="34" charset="0"/>
              </a:rPr>
              <a:t>Nitelikli insan kaynağının kazandırılması, yetkinliklerin geliştirilmesi, kariyer planlarının yapılması ve performanslarının ölçülmesini sağlamak</a:t>
            </a:r>
            <a:endParaRPr lang="tr-TR" sz="1700" b="1" dirty="0">
              <a:latin typeface="Arial" panose="020B0604020202020204" pitchFamily="34" charset="0"/>
              <a:ea typeface="Open Sans" panose="020B0606030504020204" pitchFamily="34" charset="0"/>
              <a:cs typeface="Arial" panose="020B0604020202020204" pitchFamily="34" charset="0"/>
            </a:endParaRPr>
          </a:p>
        </p:txBody>
      </p:sp>
      <p:sp>
        <p:nvSpPr>
          <p:cNvPr id="46" name="Dikdörtgen 45"/>
          <p:cNvSpPr/>
          <p:nvPr/>
        </p:nvSpPr>
        <p:spPr>
          <a:xfrm>
            <a:off x="7956318" y="3793707"/>
            <a:ext cx="3525973" cy="923330"/>
          </a:xfrm>
          <a:prstGeom prst="rect">
            <a:avLst/>
          </a:prstGeom>
        </p:spPr>
        <p:txBody>
          <a:bodyPr wrap="square">
            <a:spAutoFit/>
          </a:bodyPr>
          <a:lstStyle/>
          <a:p>
            <a:pPr lvl="0">
              <a:defRPr/>
            </a:pPr>
            <a:r>
              <a:rPr lang="tr-TR" b="1" kern="0" dirty="0">
                <a:latin typeface="Arial" panose="020B0604020202020204" pitchFamily="34" charset="0"/>
                <a:ea typeface="Open Sans" panose="020B0606030504020204" pitchFamily="34" charset="0"/>
                <a:cs typeface="Arial" panose="020B0604020202020204" pitchFamily="34" charset="0"/>
              </a:rPr>
              <a:t>Vergi kayıp ve kaçağının önlenmesi konusunda gerekli tedbirleri almak</a:t>
            </a:r>
          </a:p>
        </p:txBody>
      </p:sp>
      <p:sp>
        <p:nvSpPr>
          <p:cNvPr id="52" name="TextBox 26">
            <a:extLst>
              <a:ext uri="{FF2B5EF4-FFF2-40B4-BE49-F238E27FC236}">
                <a16:creationId xmlns:a16="http://schemas.microsoft.com/office/drawing/2014/main" id="{52B42847-0B24-406A-B674-8C6C4D2C0069}"/>
              </a:ext>
            </a:extLst>
          </p:cNvPr>
          <p:cNvSpPr txBox="1"/>
          <p:nvPr/>
        </p:nvSpPr>
        <p:spPr>
          <a:xfrm>
            <a:off x="442185" y="4812343"/>
            <a:ext cx="4357767" cy="1736646"/>
          </a:xfrm>
          <a:prstGeom prst="roundRect">
            <a:avLst/>
          </a:prstGeom>
          <a:noFill/>
          <a:ln>
            <a:noFill/>
          </a:ln>
          <a:effectLst/>
        </p:spPr>
        <p:txBody>
          <a:bodyPr wrap="square" rtlCol="0">
            <a:spAutoFit/>
          </a:bodyPr>
          <a:lstStyle/>
          <a:p>
            <a:pPr lvl="0" algn="just">
              <a:defRPr/>
            </a:pPr>
            <a:r>
              <a:rPr lang="tr-TR" sz="1600" b="1" kern="0" dirty="0">
                <a:solidFill>
                  <a:schemeClr val="bg1"/>
                </a:solidFill>
                <a:latin typeface="Arial" panose="020B0604020202020204" pitchFamily="34" charset="0"/>
                <a:ea typeface="Open Sans" panose="020B0606030504020204" pitchFamily="34" charset="0"/>
                <a:cs typeface="Arial" panose="020B0604020202020204" pitchFamily="34" charset="0"/>
              </a:rPr>
              <a:t>Devlet gelirleri politikasının plan, program, genel ekonomik politika ve stratejiler çerçevesinde oluşturulmasına ilişkin çalışmalar yapmak ve Devlet gelirlerinin maliye politikalarıyla uyumlu şekilde tatbikini </a:t>
            </a:r>
            <a:r>
              <a:rPr lang="tr-TR" sz="1600" b="1" kern="0" dirty="0" smtClean="0">
                <a:solidFill>
                  <a:schemeClr val="bg1"/>
                </a:solidFill>
                <a:latin typeface="Arial" panose="020B0604020202020204" pitchFamily="34" charset="0"/>
                <a:ea typeface="Open Sans" panose="020B0606030504020204" pitchFamily="34" charset="0"/>
                <a:cs typeface="Arial" panose="020B0604020202020204" pitchFamily="34" charset="0"/>
              </a:rPr>
              <a:t>sağlamak</a:t>
            </a:r>
            <a:endParaRPr kumimoji="0" lang="tr-TR" sz="1600" b="1" i="0" u="none" strike="noStrike" kern="0" cap="none" spc="0" normalizeH="0" baseline="0" noProof="0" dirty="0" smtClean="0">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2" name="Metin kutusu 1"/>
          <p:cNvSpPr txBox="1"/>
          <p:nvPr/>
        </p:nvSpPr>
        <p:spPr>
          <a:xfrm>
            <a:off x="650271" y="1331559"/>
            <a:ext cx="3832952" cy="1200329"/>
          </a:xfrm>
          <a:prstGeom prst="rect">
            <a:avLst/>
          </a:prstGeom>
          <a:noFill/>
        </p:spPr>
        <p:txBody>
          <a:bodyPr wrap="square" rtlCol="0">
            <a:spAutoFit/>
          </a:bodyPr>
          <a:lstStyle/>
          <a:p>
            <a:pPr lvl="0"/>
            <a:r>
              <a:rPr lang="tr-TR" b="1" dirty="0">
                <a:solidFill>
                  <a:schemeClr val="bg1"/>
                </a:solidFill>
                <a:latin typeface="Arial" panose="020B0604020202020204" pitchFamily="34" charset="0"/>
                <a:ea typeface="Open Sans" panose="020B0606030504020204" pitchFamily="34" charset="0"/>
                <a:cs typeface="Arial" panose="020B0604020202020204" pitchFamily="34" charset="0"/>
              </a:rPr>
              <a:t>Mükellefleri vergi mevzuatından doğan hakları ve ödevleri konusunda bilgilendirmek</a:t>
            </a:r>
          </a:p>
          <a:p>
            <a:endParaRPr lang="tr-TR" dirty="0"/>
          </a:p>
        </p:txBody>
      </p:sp>
      <p:sp>
        <p:nvSpPr>
          <p:cNvPr id="3" name="Metin kutusu 2"/>
          <p:cNvSpPr txBox="1"/>
          <p:nvPr/>
        </p:nvSpPr>
        <p:spPr>
          <a:xfrm>
            <a:off x="4148677" y="6462621"/>
            <a:ext cx="3761593" cy="369332"/>
          </a:xfrm>
          <a:prstGeom prst="rect">
            <a:avLst/>
          </a:prstGeom>
          <a:noFill/>
        </p:spPr>
        <p:txBody>
          <a:bodyPr wrap="square" rtlCol="0">
            <a:spAutoFit/>
          </a:bodyPr>
          <a:lstStyle/>
          <a:p>
            <a:r>
              <a:rPr lang="tr-TR" dirty="0">
                <a:solidFill>
                  <a:schemeClr val="bg2">
                    <a:lumMod val="50000"/>
                  </a:schemeClr>
                </a:solidFill>
              </a:rPr>
              <a:t>4 Sayılı </a:t>
            </a:r>
            <a:r>
              <a:rPr lang="tr-TR" dirty="0" smtClean="0">
                <a:solidFill>
                  <a:schemeClr val="bg2">
                    <a:lumMod val="50000"/>
                  </a:schemeClr>
                </a:solidFill>
              </a:rPr>
              <a:t>Cumhurbaşkanlığı Kararnamesi</a:t>
            </a:r>
            <a:endParaRPr lang="tr-TR" dirty="0">
              <a:solidFill>
                <a:schemeClr val="bg2">
                  <a:lumMod val="50000"/>
                </a:schemeClr>
              </a:solidFill>
            </a:endParaRPr>
          </a:p>
        </p:txBody>
      </p:sp>
    </p:spTree>
    <p:extLst>
      <p:ext uri="{BB962C8B-B14F-4D97-AF65-F5344CB8AC3E}">
        <p14:creationId xmlns:p14="http://schemas.microsoft.com/office/powerpoint/2010/main" val="183014143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Rectangle 2"/>
          <p:cNvSpPr/>
          <p:nvPr/>
        </p:nvSpPr>
        <p:spPr>
          <a:xfrm>
            <a:off x="330255" y="895551"/>
            <a:ext cx="8839145" cy="5703211"/>
          </a:xfrm>
          <a:prstGeom prst="rect">
            <a:avLst/>
          </a:prstGeom>
          <a:gradFill flip="none" rotWithShape="1">
            <a:gsLst>
              <a:gs pos="0">
                <a:srgbClr val="00CC99"/>
              </a:gs>
              <a:gs pos="83000">
                <a:srgbClr val="006666"/>
              </a:gs>
            </a:gsLst>
            <a:lin ang="16200000" scaled="1"/>
            <a:tileRect/>
          </a:gradFill>
          <a:ln>
            <a:noFill/>
          </a:ln>
          <a:effectLst>
            <a:innerShdw blurRad="571500" dist="50800" dir="16200000">
              <a:srgbClr val="00666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Unvan 1"/>
          <p:cNvSpPr txBox="1">
            <a:spLocks/>
          </p:cNvSpPr>
          <p:nvPr/>
        </p:nvSpPr>
        <p:spPr>
          <a:xfrm>
            <a:off x="1090863" y="241427"/>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2800" b="1" dirty="0">
                <a:solidFill>
                  <a:srgbClr val="16647A"/>
                </a:solidFill>
                <a:latin typeface="Arial" panose="020B0604020202020204" pitchFamily="34" charset="0"/>
                <a:cs typeface="Arial" panose="020B0604020202020204" pitchFamily="34" charset="0"/>
              </a:rPr>
              <a:t>Mükelleflerin </a:t>
            </a:r>
            <a:r>
              <a:rPr kumimoji="0" lang="tr-TR" sz="2800" b="1" i="0" u="none" strike="noStrike" kern="1200" cap="none" spc="0" normalizeH="0" baseline="0" noProof="0" dirty="0" smtClean="0">
                <a:ln>
                  <a:noFill/>
                </a:ln>
                <a:solidFill>
                  <a:srgbClr val="16647A"/>
                </a:solidFill>
                <a:effectLst/>
                <a:uLnTx/>
                <a:uFillTx/>
                <a:latin typeface="Arial" panose="020B0604020202020204" pitchFamily="34" charset="0"/>
                <a:cs typeface="Arial" panose="020B0604020202020204" pitchFamily="34" charset="0"/>
              </a:rPr>
              <a:t>Hakları</a:t>
            </a:r>
            <a:endParaRPr kumimoji="0" lang="tr-TR" sz="2800" b="1" i="0" u="none" strike="noStrike" kern="1200" cap="none" spc="0" normalizeH="0" baseline="0" noProof="0" dirty="0">
              <a:ln>
                <a:noFill/>
              </a:ln>
              <a:solidFill>
                <a:srgbClr val="16647A"/>
              </a:solidFill>
              <a:effectLst/>
              <a:uLnTx/>
              <a:uFillTx/>
              <a:latin typeface="Arial" panose="020B0604020202020204" pitchFamily="34" charset="0"/>
              <a:cs typeface="Arial" panose="020B0604020202020204" pitchFamily="34" charset="0"/>
            </a:endParaRP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1" name="Rectangle 3"/>
          <p:cNvSpPr/>
          <p:nvPr/>
        </p:nvSpPr>
        <p:spPr>
          <a:xfrm>
            <a:off x="467252" y="970442"/>
            <a:ext cx="8582892" cy="5522712"/>
          </a:xfrm>
          <a:prstGeom prst="rect">
            <a:avLst/>
          </a:prstGeom>
          <a:gradFill flip="none" rotWithShape="1">
            <a:gsLst>
              <a:gs pos="0">
                <a:srgbClr val="00CC99"/>
              </a:gs>
              <a:gs pos="17000">
                <a:schemeClr val="bg1"/>
              </a:gs>
            </a:gsLst>
            <a:lin ang="60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err="1">
                <a:solidFill>
                  <a:srgbClr val="002060"/>
                </a:solidFill>
                <a:latin typeface="Arial" panose="020B0604020202020204" pitchFamily="34" charset="0"/>
                <a:cs typeface="Arial" panose="020B0604020202020204" pitchFamily="34" charset="0"/>
              </a:rPr>
              <a:t>İhtirazi</a:t>
            </a:r>
            <a:r>
              <a:rPr lang="tr-TR" b="1" dirty="0">
                <a:solidFill>
                  <a:srgbClr val="002060"/>
                </a:solidFill>
                <a:latin typeface="Arial" panose="020B0604020202020204" pitchFamily="34" charset="0"/>
                <a:cs typeface="Arial" panose="020B0604020202020204" pitchFamily="34" charset="0"/>
              </a:rPr>
              <a:t> </a:t>
            </a:r>
            <a:r>
              <a:rPr lang="tr-TR" b="1" dirty="0" smtClean="0">
                <a:solidFill>
                  <a:srgbClr val="002060"/>
                </a:solidFill>
                <a:latin typeface="Arial" panose="020B0604020202020204" pitchFamily="34" charset="0"/>
                <a:cs typeface="Arial" panose="020B0604020202020204" pitchFamily="34" charset="0"/>
              </a:rPr>
              <a:t>Kayıt İle Verilen Beyanname</a:t>
            </a:r>
          </a:p>
          <a:p>
            <a:pPr algn="ctr"/>
            <a:endParaRPr lang="tr-TR" b="1" dirty="0">
              <a:solidFill>
                <a:schemeClr val="tx1"/>
              </a:solidFill>
              <a:latin typeface="Arial" panose="020B0604020202020204" pitchFamily="34" charset="0"/>
              <a:cs typeface="Arial" panose="020B0604020202020204" pitchFamily="34" charset="0"/>
            </a:endParaRPr>
          </a:p>
          <a:p>
            <a:pPr algn="just"/>
            <a:r>
              <a:rPr lang="tr-TR" sz="1600" dirty="0" smtClean="0">
                <a:solidFill>
                  <a:schemeClr val="tx1"/>
                </a:solidFill>
                <a:latin typeface="Arial" panose="020B0604020202020204" pitchFamily="34" charset="0"/>
                <a:cs typeface="Arial" panose="020B0604020202020204" pitchFamily="34" charset="0"/>
              </a:rPr>
              <a:t>Vergi </a:t>
            </a:r>
            <a:r>
              <a:rPr lang="tr-TR" sz="1600" dirty="0">
                <a:solidFill>
                  <a:schemeClr val="tx1"/>
                </a:solidFill>
                <a:latin typeface="Arial" panose="020B0604020202020204" pitchFamily="34" charset="0"/>
                <a:cs typeface="Arial" panose="020B0604020202020204" pitchFamily="34" charset="0"/>
              </a:rPr>
              <a:t>Usul Kanununun 378'nci maddesine </a:t>
            </a:r>
            <a:r>
              <a:rPr lang="tr-TR" sz="1600" dirty="0" smtClean="0">
                <a:solidFill>
                  <a:schemeClr val="tx1"/>
                </a:solidFill>
                <a:latin typeface="Arial" panose="020B0604020202020204" pitchFamily="34" charset="0"/>
                <a:cs typeface="Arial" panose="020B0604020202020204" pitchFamily="34" charset="0"/>
              </a:rPr>
              <a:t>göre; </a:t>
            </a:r>
            <a:r>
              <a:rPr lang="tr-TR" sz="1600" dirty="0">
                <a:solidFill>
                  <a:schemeClr val="tx1"/>
                </a:solidFill>
                <a:latin typeface="Arial" panose="020B0604020202020204" pitchFamily="34" charset="0"/>
                <a:cs typeface="Arial" panose="020B0604020202020204" pitchFamily="34" charset="0"/>
              </a:rPr>
              <a:t>"Mükellefler beyan ettikleri matrahlara ve bu matrahlar üzerinden tarh edilen vergilere karşı dava açamazlar. Bu Kanunun vergi hatalarına ait hükümleri mahfuzdur.” şeklinde yer almaktadır. Ancak </a:t>
            </a:r>
            <a:r>
              <a:rPr lang="tr-TR" sz="1600" dirty="0" err="1">
                <a:solidFill>
                  <a:schemeClr val="tx1"/>
                </a:solidFill>
                <a:latin typeface="Arial" panose="020B0604020202020204" pitchFamily="34" charset="0"/>
                <a:cs typeface="Arial" panose="020B0604020202020204" pitchFamily="34" charset="0"/>
              </a:rPr>
              <a:t>İhtirazi</a:t>
            </a:r>
            <a:r>
              <a:rPr lang="tr-TR" sz="1600" dirty="0">
                <a:solidFill>
                  <a:schemeClr val="tx1"/>
                </a:solidFill>
                <a:latin typeface="Arial" panose="020B0604020202020204" pitchFamily="34" charset="0"/>
                <a:cs typeface="Arial" panose="020B0604020202020204" pitchFamily="34" charset="0"/>
              </a:rPr>
              <a:t> kayıt, vergi mükelleflerinin vergi kanunları çerçevesinde beyan ettikleri matrahlarda tereddüt ettikleri durumlarda, vergi idaresinin belirlediği çerçevede beyanlarını sunarken, bu beyana karşı yargı yolunu açık tutmalarını sağlayan bir mekanizmadır</a:t>
            </a:r>
            <a:r>
              <a:rPr lang="tr-TR" sz="1600" dirty="0" smtClean="0">
                <a:solidFill>
                  <a:schemeClr val="tx1"/>
                </a:solidFill>
                <a:latin typeface="Arial" panose="020B0604020202020204" pitchFamily="34" charset="0"/>
                <a:cs typeface="Arial" panose="020B0604020202020204" pitchFamily="34" charset="0"/>
              </a:rPr>
              <a:t>.</a:t>
            </a:r>
          </a:p>
          <a:p>
            <a:pPr algn="just"/>
            <a:endParaRPr lang="tr-TR" sz="1600" dirty="0">
              <a:solidFill>
                <a:schemeClr val="tx1"/>
              </a:solidFill>
              <a:latin typeface="Arial" panose="020B0604020202020204" pitchFamily="34" charset="0"/>
              <a:cs typeface="Arial" panose="020B0604020202020204" pitchFamily="34" charset="0"/>
            </a:endParaRPr>
          </a:p>
          <a:p>
            <a:pPr algn="just"/>
            <a:r>
              <a:rPr lang="tr-TR" sz="1600" dirty="0">
                <a:solidFill>
                  <a:schemeClr val="tx1"/>
                </a:solidFill>
                <a:latin typeface="Arial" panose="020B0604020202020204" pitchFamily="34" charset="0"/>
                <a:cs typeface="Arial" panose="020B0604020202020204" pitchFamily="34" charset="0"/>
              </a:rPr>
              <a:t>2577 sayılı İdari Yargılama Usulü Kanunu’na konulan 27 </a:t>
            </a:r>
            <a:r>
              <a:rPr lang="tr-TR" sz="1600" dirty="0" err="1">
                <a:solidFill>
                  <a:schemeClr val="tx1"/>
                </a:solidFill>
                <a:latin typeface="Arial" panose="020B0604020202020204" pitchFamily="34" charset="0"/>
                <a:cs typeface="Arial" panose="020B0604020202020204" pitchFamily="34" charset="0"/>
              </a:rPr>
              <a:t>nci</a:t>
            </a:r>
            <a:r>
              <a:rPr lang="tr-TR" sz="1600" dirty="0">
                <a:solidFill>
                  <a:schemeClr val="tx1"/>
                </a:solidFill>
                <a:latin typeface="Arial" panose="020B0604020202020204" pitchFamily="34" charset="0"/>
                <a:cs typeface="Arial" panose="020B0604020202020204" pitchFamily="34" charset="0"/>
              </a:rPr>
              <a:t> maddesinin </a:t>
            </a:r>
            <a:r>
              <a:rPr lang="tr-TR" sz="1600" dirty="0" smtClean="0">
                <a:solidFill>
                  <a:schemeClr val="tx1"/>
                </a:solidFill>
                <a:latin typeface="Arial" panose="020B0604020202020204" pitchFamily="34" charset="0"/>
                <a:cs typeface="Arial" panose="020B0604020202020204" pitchFamily="34" charset="0"/>
              </a:rPr>
              <a:t>4’üncü </a:t>
            </a:r>
            <a:r>
              <a:rPr lang="tr-TR" sz="1600" dirty="0">
                <a:solidFill>
                  <a:schemeClr val="tx1"/>
                </a:solidFill>
                <a:latin typeface="Arial" panose="020B0604020202020204" pitchFamily="34" charset="0"/>
                <a:cs typeface="Arial" panose="020B0604020202020204" pitchFamily="34" charset="0"/>
              </a:rPr>
              <a:t>fıkrası </a:t>
            </a:r>
            <a:r>
              <a:rPr lang="tr-TR" sz="1600" dirty="0" smtClean="0">
                <a:solidFill>
                  <a:schemeClr val="tx1"/>
                </a:solidFill>
                <a:latin typeface="Arial" panose="020B0604020202020204" pitchFamily="34" charset="0"/>
                <a:cs typeface="Arial" panose="020B0604020202020204" pitchFamily="34" charset="0"/>
              </a:rPr>
              <a:t>ile </a:t>
            </a:r>
            <a:r>
              <a:rPr lang="tr-TR" sz="1600" dirty="0" err="1" smtClean="0">
                <a:solidFill>
                  <a:schemeClr val="tx1"/>
                </a:solidFill>
                <a:latin typeface="Arial" panose="020B0604020202020204" pitchFamily="34" charset="0"/>
                <a:cs typeface="Arial" panose="020B0604020202020204" pitchFamily="34" charset="0"/>
              </a:rPr>
              <a:t>ihtirazi</a:t>
            </a:r>
            <a:r>
              <a:rPr lang="tr-TR" sz="1600" dirty="0" smtClean="0">
                <a:solidFill>
                  <a:schemeClr val="tx1"/>
                </a:solidFill>
                <a:latin typeface="Arial" panose="020B0604020202020204" pitchFamily="34" charset="0"/>
                <a:cs typeface="Arial" panose="020B0604020202020204" pitchFamily="34" charset="0"/>
              </a:rPr>
              <a:t> </a:t>
            </a:r>
            <a:r>
              <a:rPr lang="tr-TR" sz="1600" dirty="0">
                <a:solidFill>
                  <a:schemeClr val="tx1"/>
                </a:solidFill>
                <a:latin typeface="Arial" panose="020B0604020202020204" pitchFamily="34" charset="0"/>
                <a:cs typeface="Arial" panose="020B0604020202020204" pitchFamily="34" charset="0"/>
              </a:rPr>
              <a:t>kayıtla verilen beyannameler üzerine yapılan işlemlerle tahsilât işlemlerinden dolayı açılan davalar, tahsil işlemini durdurmaz. Bunlar hakkında yürütmenin durdurulması istenebilir” şeklindedir. Bu durum </a:t>
            </a:r>
            <a:r>
              <a:rPr lang="tr-TR" sz="1600" dirty="0" err="1">
                <a:solidFill>
                  <a:schemeClr val="tx1"/>
                </a:solidFill>
                <a:latin typeface="Arial" panose="020B0604020202020204" pitchFamily="34" charset="0"/>
                <a:cs typeface="Arial" panose="020B0604020202020204" pitchFamily="34" charset="0"/>
              </a:rPr>
              <a:t>ihtirazi</a:t>
            </a:r>
            <a:r>
              <a:rPr lang="tr-TR" sz="1600" dirty="0">
                <a:solidFill>
                  <a:schemeClr val="tx1"/>
                </a:solidFill>
                <a:latin typeface="Arial" panose="020B0604020202020204" pitchFamily="34" charset="0"/>
                <a:cs typeface="Arial" panose="020B0604020202020204" pitchFamily="34" charset="0"/>
              </a:rPr>
              <a:t> kayıtla beyanname verilmesi ve buna karşı dava açılması esası yasal zemine oturtulmuştur. </a:t>
            </a:r>
          </a:p>
          <a:p>
            <a:pPr algn="just"/>
            <a:endParaRPr lang="tr-TR" sz="1600" dirty="0" smtClean="0">
              <a:solidFill>
                <a:schemeClr val="tx1"/>
              </a:solidFill>
              <a:latin typeface="Arial" panose="020B0604020202020204" pitchFamily="34" charset="0"/>
              <a:cs typeface="Arial" panose="020B0604020202020204" pitchFamily="34" charset="0"/>
            </a:endParaRPr>
          </a:p>
          <a:p>
            <a:pPr algn="just"/>
            <a:r>
              <a:rPr lang="tr-TR" sz="1600" dirty="0" smtClean="0">
                <a:solidFill>
                  <a:schemeClr val="tx1"/>
                </a:solidFill>
                <a:latin typeface="Arial" panose="020B0604020202020204" pitchFamily="34" charset="0"/>
                <a:cs typeface="Arial" panose="020B0604020202020204" pitchFamily="34" charset="0"/>
              </a:rPr>
              <a:t>Ayrıca</a:t>
            </a:r>
            <a:r>
              <a:rPr lang="tr-TR" sz="1600" dirty="0">
                <a:solidFill>
                  <a:schemeClr val="tx1"/>
                </a:solidFill>
                <a:latin typeface="Arial" panose="020B0604020202020204" pitchFamily="34" charset="0"/>
                <a:cs typeface="Arial" panose="020B0604020202020204" pitchFamily="34" charset="0"/>
              </a:rPr>
              <a:t>;</a:t>
            </a:r>
          </a:p>
          <a:p>
            <a:pPr algn="just"/>
            <a:r>
              <a:rPr lang="tr-TR" sz="1600" dirty="0">
                <a:solidFill>
                  <a:schemeClr val="tx1"/>
                </a:solidFill>
                <a:latin typeface="Arial" panose="020B0604020202020204" pitchFamily="34" charset="0"/>
                <a:cs typeface="Arial" panose="020B0604020202020204" pitchFamily="34" charset="0"/>
              </a:rPr>
              <a:t>Hazine  ve Maliye Bakanlığı da, vergi dairesi işlem yönergelerinde, “</a:t>
            </a:r>
            <a:r>
              <a:rPr lang="tr-TR" sz="1600" dirty="0" err="1">
                <a:solidFill>
                  <a:schemeClr val="tx1"/>
                </a:solidFill>
                <a:latin typeface="Arial" panose="020B0604020202020204" pitchFamily="34" charset="0"/>
                <a:cs typeface="Arial" panose="020B0604020202020204" pitchFamily="34" charset="0"/>
              </a:rPr>
              <a:t>İhtirazi</a:t>
            </a:r>
            <a:r>
              <a:rPr lang="tr-TR" sz="1600" dirty="0">
                <a:solidFill>
                  <a:schemeClr val="tx1"/>
                </a:solidFill>
                <a:latin typeface="Arial" panose="020B0604020202020204" pitchFamily="34" charset="0"/>
                <a:cs typeface="Arial" panose="020B0604020202020204" pitchFamily="34" charset="0"/>
              </a:rPr>
              <a:t> Kayıtla Verilen Beyannameler Üzerine Yapılacak İşlemler" başlığı altında mükelleflere kanuni gerekçe gösterilerek beyan edilen matrah veya matrah kısmı üzerinden tarh edilen vergiye dava hakkının saklı tutulması yolunda beyannameye yazılı nota </a:t>
            </a:r>
            <a:r>
              <a:rPr lang="tr-TR" sz="1600" dirty="0" err="1">
                <a:solidFill>
                  <a:schemeClr val="tx1"/>
                </a:solidFill>
                <a:latin typeface="Arial" panose="020B0604020202020204" pitchFamily="34" charset="0"/>
                <a:cs typeface="Arial" panose="020B0604020202020204" pitchFamily="34" charset="0"/>
              </a:rPr>
              <a:t>ihtirazi</a:t>
            </a:r>
            <a:r>
              <a:rPr lang="tr-TR" sz="1600" dirty="0">
                <a:solidFill>
                  <a:schemeClr val="tx1"/>
                </a:solidFill>
                <a:latin typeface="Arial" panose="020B0604020202020204" pitchFamily="34" charset="0"/>
                <a:cs typeface="Arial" panose="020B0604020202020204" pitchFamily="34" charset="0"/>
              </a:rPr>
              <a:t> kayıt adı verildiğini belirterek bu beyannamelere yapılan itirazı, kabul etmiş ve uygulamayı bu şekilde yönlendirmiştir. </a:t>
            </a:r>
            <a:endParaRPr lang="tr-TR" sz="1600" dirty="0">
              <a:latin typeface="Arial" panose="020B0604020202020204" pitchFamily="34" charset="0"/>
              <a:cs typeface="Arial" panose="020B0604020202020204" pitchFamily="34" charset="0"/>
            </a:endParaRPr>
          </a:p>
        </p:txBody>
      </p:sp>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49A80-6FDC-475E-9293-1C17F140D77C}" type="slidenum">
              <a:rPr kumimoji="0" lang="tr-TR" sz="1400" b="0"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tr-TR"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2" name="Resim 1"/>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l="32535" t="28702" r="33932" b="26993"/>
          <a:stretch/>
        </p:blipFill>
        <p:spPr>
          <a:xfrm>
            <a:off x="9050144" y="816595"/>
            <a:ext cx="3224766" cy="3571876"/>
          </a:xfrm>
          <a:prstGeom prst="rect">
            <a:avLst/>
          </a:prstGeom>
        </p:spPr>
      </p:pic>
    </p:spTree>
    <p:extLst>
      <p:ext uri="{BB962C8B-B14F-4D97-AF65-F5344CB8AC3E}">
        <p14:creationId xmlns:p14="http://schemas.microsoft.com/office/powerpoint/2010/main" val="2449140309"/>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Unvan 1"/>
          <p:cNvSpPr txBox="1">
            <a:spLocks/>
          </p:cNvSpPr>
          <p:nvPr/>
        </p:nvSpPr>
        <p:spPr>
          <a:xfrm>
            <a:off x="1490566" y="2586161"/>
            <a:ext cx="9144000" cy="12211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000" b="1" i="0" u="none" strike="noStrike" kern="1200" cap="none" spc="0" normalizeH="0" baseline="0" noProof="0" dirty="0" smtClean="0">
                <a:ln>
                  <a:noFill/>
                </a:ln>
                <a:solidFill>
                  <a:srgbClr val="E20613"/>
                </a:solidFill>
                <a:effectLst/>
                <a:uLnTx/>
                <a:uFillTx/>
                <a:latin typeface="Arial" panose="020B0604020202020204" pitchFamily="34" charset="0"/>
                <a:cs typeface="Arial" panose="020B0604020202020204" pitchFamily="34" charset="0"/>
              </a:rPr>
              <a:t>MÜKELLEFİN ÖDEVLERİ</a:t>
            </a:r>
            <a:endParaRPr kumimoji="0" lang="tr-TR" sz="4000" b="1" i="0" u="none" strike="noStrike" kern="1200" cap="none" spc="0" normalizeH="0" baseline="0" noProof="0" dirty="0">
              <a:ln>
                <a:noFill/>
              </a:ln>
              <a:solidFill>
                <a:srgbClr val="E20613"/>
              </a:solidFill>
              <a:effectLst/>
              <a:uLnTx/>
              <a:uFillTx/>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397" y="0"/>
            <a:ext cx="1789871" cy="685800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600" y="2723614"/>
            <a:ext cx="1111932" cy="1410772"/>
          </a:xfrm>
          <a:prstGeom prst="rect">
            <a:avLst/>
          </a:prstGeom>
        </p:spPr>
      </p:pic>
    </p:spTree>
    <p:extLst>
      <p:ext uri="{BB962C8B-B14F-4D97-AF65-F5344CB8AC3E}">
        <p14:creationId xmlns:p14="http://schemas.microsoft.com/office/powerpoint/2010/main" val="470433349"/>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Rectangle 2"/>
          <p:cNvSpPr/>
          <p:nvPr/>
        </p:nvSpPr>
        <p:spPr>
          <a:xfrm>
            <a:off x="4943947" y="2830184"/>
            <a:ext cx="3076104" cy="3435474"/>
          </a:xfrm>
          <a:prstGeom prst="rect">
            <a:avLst/>
          </a:prstGeom>
          <a:gradFill>
            <a:gsLst>
              <a:gs pos="0">
                <a:schemeClr val="bg1">
                  <a:lumMod val="50000"/>
                </a:schemeClr>
              </a:gs>
              <a:gs pos="50000">
                <a:schemeClr val="bg1">
                  <a:lumMod val="95000"/>
                </a:schemeClr>
              </a:gs>
              <a:gs pos="100000">
                <a:schemeClr val="bg1">
                  <a:lumMod val="50000"/>
                  <a:shade val="100000"/>
                  <a:satMod val="115000"/>
                </a:schemeClr>
              </a:gs>
            </a:gsLst>
            <a:lin ang="16200000" scaled="1"/>
          </a:gradFill>
          <a:ln w="19050">
            <a:solidFill>
              <a:schemeClr val="bg1">
                <a:lumMod val="6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2" name="Rectangle 2"/>
          <p:cNvSpPr/>
          <p:nvPr/>
        </p:nvSpPr>
        <p:spPr>
          <a:xfrm>
            <a:off x="388442" y="2830185"/>
            <a:ext cx="4256458" cy="3435473"/>
          </a:xfrm>
          <a:prstGeom prst="rect">
            <a:avLst/>
          </a:prstGeom>
          <a:gradFill>
            <a:gsLst>
              <a:gs pos="0">
                <a:schemeClr val="bg1">
                  <a:lumMod val="50000"/>
                </a:schemeClr>
              </a:gs>
              <a:gs pos="50000">
                <a:schemeClr val="bg1">
                  <a:lumMod val="95000"/>
                </a:schemeClr>
              </a:gs>
              <a:gs pos="100000">
                <a:schemeClr val="bg1">
                  <a:lumMod val="50000"/>
                  <a:shade val="100000"/>
                  <a:satMod val="115000"/>
                </a:schemeClr>
              </a:gs>
            </a:gsLst>
            <a:lin ang="16200000" scaled="1"/>
          </a:gradFill>
          <a:ln w="19050">
            <a:solidFill>
              <a:schemeClr val="bg1">
                <a:lumMod val="6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86" name="Unvan 1"/>
          <p:cNvSpPr txBox="1">
            <a:spLocks/>
          </p:cNvSpPr>
          <p:nvPr/>
        </p:nvSpPr>
        <p:spPr>
          <a:xfrm>
            <a:off x="878360" y="93797"/>
            <a:ext cx="11650117" cy="57516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sz="2800" b="1" dirty="0" smtClean="0">
                <a:solidFill>
                  <a:srgbClr val="16647A"/>
                </a:solidFill>
                <a:latin typeface="Arial" panose="020B0604020202020204" pitchFamily="34" charset="0"/>
                <a:cs typeface="Arial" panose="020B0604020202020204" pitchFamily="34" charset="0"/>
              </a:rPr>
              <a:t>Mükellefin Ödevleri</a:t>
            </a:r>
            <a:endParaRPr lang="tr-TR" sz="2800" b="1" dirty="0">
              <a:solidFill>
                <a:srgbClr val="16647A"/>
              </a:solidFill>
              <a:latin typeface="Arial" panose="020B0604020202020204" pitchFamily="34" charset="0"/>
              <a:cs typeface="Arial" panose="020B0604020202020204" pitchFamily="34" charset="0"/>
            </a:endParaRPr>
          </a:p>
        </p:txBody>
      </p:sp>
      <p:sp>
        <p:nvSpPr>
          <p:cNvPr id="34" name="Rectangle 3"/>
          <p:cNvSpPr/>
          <p:nvPr/>
        </p:nvSpPr>
        <p:spPr>
          <a:xfrm>
            <a:off x="5056562" y="2979871"/>
            <a:ext cx="2801563" cy="3029412"/>
          </a:xfrm>
          <a:prstGeom prst="rect">
            <a:avLst/>
          </a:prstGeom>
          <a:gradFill>
            <a:gsLst>
              <a:gs pos="0">
                <a:srgbClr val="BCD61A"/>
              </a:gs>
              <a:gs pos="35000">
                <a:schemeClr val="bg1"/>
              </a:gs>
            </a:gsLst>
            <a:lin ang="13500000" scaled="1"/>
          </a:gradFill>
          <a:ln>
            <a:noFill/>
          </a:ln>
          <a:effectLst>
            <a:innerShdw blurRad="571500" dist="50800" dir="16200000">
              <a:srgbClr val="00666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36" name="Rectangle 3"/>
          <p:cNvSpPr/>
          <p:nvPr/>
        </p:nvSpPr>
        <p:spPr>
          <a:xfrm>
            <a:off x="463518" y="3008154"/>
            <a:ext cx="4039340" cy="3001129"/>
          </a:xfrm>
          <a:prstGeom prst="rect">
            <a:avLst/>
          </a:prstGeom>
          <a:gradFill>
            <a:gsLst>
              <a:gs pos="0">
                <a:srgbClr val="BCD61A"/>
              </a:gs>
              <a:gs pos="30000">
                <a:schemeClr val="bg1"/>
              </a:gs>
            </a:gsLst>
            <a:lin ang="13500000" scaled="1"/>
          </a:gradFill>
          <a:ln>
            <a:noFill/>
          </a:ln>
          <a:effectLst>
            <a:innerShdw blurRad="571500" dist="50800" dir="16200000">
              <a:srgbClr val="00666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15" name="Metin kutusu 14"/>
          <p:cNvSpPr txBox="1"/>
          <p:nvPr/>
        </p:nvSpPr>
        <p:spPr>
          <a:xfrm>
            <a:off x="5073203" y="3012012"/>
            <a:ext cx="2593750" cy="2246769"/>
          </a:xfrm>
          <a:prstGeom prst="rect">
            <a:avLst/>
          </a:prstGeom>
          <a:noFill/>
        </p:spPr>
        <p:txBody>
          <a:bodyPr wrap="square" rtlCol="0">
            <a:spAutoFit/>
          </a:bodyPr>
          <a:lstStyle/>
          <a:p>
            <a:pPr algn="just"/>
            <a:r>
              <a:rPr lang="tr-TR" sz="1400" dirty="0" smtClean="0">
                <a:latin typeface="Arial" panose="020B0604020202020204" pitchFamily="34" charset="0"/>
                <a:cs typeface="Arial" panose="020B0604020202020204" pitchFamily="34" charset="0"/>
              </a:rPr>
              <a:t>Mükellefler;</a:t>
            </a:r>
          </a:p>
          <a:p>
            <a:pPr algn="just"/>
            <a:endParaRPr lang="tr-TR" sz="14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tr-TR" sz="1400" dirty="0" smtClean="0">
                <a:latin typeface="Arial" panose="020B0604020202020204" pitchFamily="34" charset="0"/>
                <a:cs typeface="Arial" panose="020B0604020202020204" pitchFamily="34" charset="0"/>
              </a:rPr>
              <a:t>Adres Değişikliklerini,</a:t>
            </a:r>
          </a:p>
          <a:p>
            <a:pPr marL="285750" indent="-285750" algn="just">
              <a:buFont typeface="Wingdings" panose="05000000000000000000" pitchFamily="2" charset="2"/>
              <a:buChar char="§"/>
            </a:pPr>
            <a:r>
              <a:rPr lang="tr-TR" sz="1400" dirty="0" smtClean="0">
                <a:latin typeface="Arial" panose="020B0604020202020204" pitchFamily="34" charset="0"/>
                <a:cs typeface="Arial" panose="020B0604020202020204" pitchFamily="34" charset="0"/>
              </a:rPr>
              <a:t>İş Değişikliklerini,</a:t>
            </a:r>
          </a:p>
          <a:p>
            <a:pPr marL="285750" indent="-285750" algn="just">
              <a:buFont typeface="Wingdings" panose="05000000000000000000" pitchFamily="2" charset="2"/>
              <a:buChar char="§"/>
            </a:pPr>
            <a:r>
              <a:rPr lang="tr-TR" sz="1400" dirty="0" smtClean="0">
                <a:latin typeface="Arial" panose="020B0604020202020204" pitchFamily="34" charset="0"/>
                <a:cs typeface="Arial" panose="020B0604020202020204" pitchFamily="34" charset="0"/>
              </a:rPr>
              <a:t>İşletme Değişikliklerini,</a:t>
            </a:r>
          </a:p>
          <a:p>
            <a:pPr algn="just"/>
            <a:endParaRPr lang="tr-TR" sz="1400" dirty="0">
              <a:latin typeface="Arial" panose="020B0604020202020204" pitchFamily="34" charset="0"/>
              <a:cs typeface="Arial" panose="020B0604020202020204" pitchFamily="34" charset="0"/>
            </a:endParaRPr>
          </a:p>
          <a:p>
            <a:pPr algn="just"/>
            <a:r>
              <a:rPr lang="tr-TR" sz="1400" b="1" dirty="0">
                <a:solidFill>
                  <a:srgbClr val="000000"/>
                </a:solidFill>
                <a:latin typeface="Arial" panose="020B0604020202020204" pitchFamily="34" charset="0"/>
                <a:cs typeface="Arial" panose="020B0604020202020204" pitchFamily="34" charset="0"/>
              </a:rPr>
              <a:t>bir ay içerisinde </a:t>
            </a:r>
            <a:r>
              <a:rPr lang="tr-TR" sz="1400" dirty="0">
                <a:solidFill>
                  <a:srgbClr val="000000"/>
                </a:solidFill>
                <a:latin typeface="Arial" panose="020B0604020202020204" pitchFamily="34" charset="0"/>
                <a:cs typeface="Arial" panose="020B0604020202020204" pitchFamily="34" charset="0"/>
              </a:rPr>
              <a:t>bağlı bulundukları vergi dairesine bildirmesi gerekmektedir.</a:t>
            </a:r>
            <a:endParaRPr lang="tr-TR" sz="1400" dirty="0" smtClean="0">
              <a:latin typeface="Arial" panose="020B0604020202020204" pitchFamily="34" charset="0"/>
              <a:cs typeface="Arial" panose="020B0604020202020204" pitchFamily="34" charset="0"/>
            </a:endParaRPr>
          </a:p>
          <a:p>
            <a:pPr algn="just"/>
            <a:r>
              <a:rPr lang="tr-TR" sz="1400" dirty="0" smtClean="0">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	</a:t>
            </a:r>
          </a:p>
        </p:txBody>
      </p:sp>
      <p:sp>
        <p:nvSpPr>
          <p:cNvPr id="76" name="Dikdörtgen 75"/>
          <p:cNvSpPr/>
          <p:nvPr/>
        </p:nvSpPr>
        <p:spPr>
          <a:xfrm>
            <a:off x="802924" y="3070908"/>
            <a:ext cx="2688313" cy="769441"/>
          </a:xfrm>
          <a:prstGeom prst="rect">
            <a:avLst/>
          </a:prstGeom>
        </p:spPr>
        <p:txBody>
          <a:bodyPr wrap="square">
            <a:spAutoFit/>
          </a:bodyPr>
          <a:lstStyle/>
          <a:p>
            <a:pPr algn="ctr"/>
            <a:r>
              <a:rPr lang="tr-TR" sz="1600" b="1" dirty="0" smtClean="0">
                <a:latin typeface="Arial" panose="020B0604020202020204" pitchFamily="34" charset="0"/>
                <a:cs typeface="Arial" panose="020B0604020202020204" pitchFamily="34" charset="0"/>
              </a:rPr>
              <a:t>İşe Başlama/Bırakma</a:t>
            </a:r>
          </a:p>
          <a:p>
            <a:pPr algn="ctr"/>
            <a:endParaRPr lang="tr-TR" sz="1600" b="1" dirty="0">
              <a:latin typeface="Arial" panose="020B0604020202020204" pitchFamily="34" charset="0"/>
              <a:cs typeface="Arial" panose="020B0604020202020204" pitchFamily="34" charset="0"/>
            </a:endParaRPr>
          </a:p>
          <a:p>
            <a:pPr algn="ctr"/>
            <a:r>
              <a:rPr lang="tr-TR" sz="1200" dirty="0">
                <a:solidFill>
                  <a:srgbClr val="000000"/>
                </a:solidFill>
                <a:latin typeface="Arial" panose="020B0604020202020204" pitchFamily="34" charset="0"/>
                <a:cs typeface="Arial" panose="020B0604020202020204" pitchFamily="34" charset="0"/>
              </a:rPr>
              <a:t>	</a:t>
            </a:r>
          </a:p>
        </p:txBody>
      </p:sp>
      <p:sp>
        <p:nvSpPr>
          <p:cNvPr id="2" name="Metin kutusu 1"/>
          <p:cNvSpPr txBox="1"/>
          <p:nvPr/>
        </p:nvSpPr>
        <p:spPr>
          <a:xfrm>
            <a:off x="463517" y="3408571"/>
            <a:ext cx="3956775" cy="2600712"/>
          </a:xfrm>
          <a:prstGeom prst="rect">
            <a:avLst/>
          </a:prstGeom>
          <a:noFill/>
        </p:spPr>
        <p:txBody>
          <a:bodyPr wrap="square" rtlCol="0">
            <a:spAutoFit/>
          </a:bodyPr>
          <a:lstStyle/>
          <a:p>
            <a:r>
              <a:rPr lang="tr-TR" sz="1450" dirty="0">
                <a:latin typeface="Arial" panose="020B0604020202020204" pitchFamily="34" charset="0"/>
                <a:cs typeface="Arial" panose="020B0604020202020204" pitchFamily="34" charset="0"/>
              </a:rPr>
              <a:t>Aşağıda yazılı mükelleflerden işe </a:t>
            </a:r>
            <a:r>
              <a:rPr lang="tr-TR" sz="1450" dirty="0" smtClean="0">
                <a:latin typeface="Arial" panose="020B0604020202020204" pitchFamily="34" charset="0"/>
                <a:cs typeface="Arial" panose="020B0604020202020204" pitchFamily="34" charset="0"/>
              </a:rPr>
              <a:t>başlayanlar, </a:t>
            </a:r>
            <a:r>
              <a:rPr lang="tr-TR" sz="1450" dirty="0">
                <a:latin typeface="Arial" panose="020B0604020202020204" pitchFamily="34" charset="0"/>
                <a:cs typeface="Arial" panose="020B0604020202020204" pitchFamily="34" charset="0"/>
              </a:rPr>
              <a:t>işe başlama tarihinden itibaren </a:t>
            </a:r>
            <a:r>
              <a:rPr lang="tr-TR" sz="1450" b="1" dirty="0">
                <a:latin typeface="Arial" panose="020B0604020202020204" pitchFamily="34" charset="0"/>
                <a:cs typeface="Arial" panose="020B0604020202020204" pitchFamily="34" charset="0"/>
              </a:rPr>
              <a:t>on gün </a:t>
            </a:r>
            <a:r>
              <a:rPr lang="tr-TR" sz="1450" dirty="0" smtClean="0">
                <a:latin typeface="Arial" panose="020B0604020202020204" pitchFamily="34" charset="0"/>
                <a:cs typeface="Arial" panose="020B0604020202020204" pitchFamily="34" charset="0"/>
              </a:rPr>
              <a:t>içinde, bırakanlar </a:t>
            </a:r>
            <a:r>
              <a:rPr lang="tr-TR" sz="1450" b="1" dirty="0" smtClean="0">
                <a:latin typeface="Arial" panose="020B0604020202020204" pitchFamily="34" charset="0"/>
                <a:cs typeface="Arial" panose="020B0604020202020204" pitchFamily="34" charset="0"/>
              </a:rPr>
              <a:t>bir ay </a:t>
            </a:r>
            <a:r>
              <a:rPr lang="tr-TR" sz="1450" dirty="0" smtClean="0">
                <a:latin typeface="Arial" panose="020B0604020202020204" pitchFamily="34" charset="0"/>
                <a:cs typeface="Arial" panose="020B0604020202020204" pitchFamily="34" charset="0"/>
              </a:rPr>
              <a:t>içinde </a:t>
            </a:r>
            <a:r>
              <a:rPr lang="tr-TR" sz="1450" dirty="0">
                <a:latin typeface="Arial" panose="020B0604020202020204" pitchFamily="34" charset="0"/>
                <a:cs typeface="Arial" panose="020B0604020202020204" pitchFamily="34" charset="0"/>
              </a:rPr>
              <a:t>keyfiyeti vergi dairesine bildirmeye </a:t>
            </a:r>
            <a:r>
              <a:rPr lang="tr-TR" sz="1450" dirty="0" smtClean="0">
                <a:latin typeface="Arial" panose="020B0604020202020204" pitchFamily="34" charset="0"/>
                <a:cs typeface="Arial" panose="020B0604020202020204" pitchFamily="34" charset="0"/>
              </a:rPr>
              <a:t>mecburdurlar.</a:t>
            </a:r>
          </a:p>
          <a:p>
            <a:endParaRPr lang="tr-TR" sz="1450" dirty="0">
              <a:latin typeface="Arial" panose="020B0604020202020204" pitchFamily="34" charset="0"/>
              <a:cs typeface="Arial" panose="020B0604020202020204" pitchFamily="34" charset="0"/>
            </a:endParaRPr>
          </a:p>
          <a:p>
            <a:r>
              <a:rPr lang="tr-TR" sz="1450" dirty="0">
                <a:latin typeface="Arial" panose="020B0604020202020204" pitchFamily="34" charset="0"/>
                <a:cs typeface="Arial" panose="020B0604020202020204" pitchFamily="34" charset="0"/>
              </a:rPr>
              <a:t>1. Vergiye tabi ticaret ve sanat </a:t>
            </a:r>
            <a:r>
              <a:rPr lang="tr-TR" sz="1450" dirty="0" smtClean="0">
                <a:latin typeface="Arial" panose="020B0604020202020204" pitchFamily="34" charset="0"/>
                <a:cs typeface="Arial" panose="020B0604020202020204" pitchFamily="34" charset="0"/>
              </a:rPr>
              <a:t>erbabı</a:t>
            </a:r>
            <a:endParaRPr lang="tr-TR" sz="1450" dirty="0">
              <a:latin typeface="Arial" panose="020B0604020202020204" pitchFamily="34" charset="0"/>
              <a:cs typeface="Arial" panose="020B0604020202020204" pitchFamily="34" charset="0"/>
            </a:endParaRPr>
          </a:p>
          <a:p>
            <a:r>
              <a:rPr lang="tr-TR" sz="1450" dirty="0">
                <a:latin typeface="Arial" panose="020B0604020202020204" pitchFamily="34" charset="0"/>
                <a:cs typeface="Arial" panose="020B0604020202020204" pitchFamily="34" charset="0"/>
              </a:rPr>
              <a:t>2. Serbest meslek </a:t>
            </a:r>
            <a:r>
              <a:rPr lang="tr-TR" sz="1450" dirty="0" smtClean="0">
                <a:latin typeface="Arial" panose="020B0604020202020204" pitchFamily="34" charset="0"/>
                <a:cs typeface="Arial" panose="020B0604020202020204" pitchFamily="34" charset="0"/>
              </a:rPr>
              <a:t>erbabı</a:t>
            </a:r>
            <a:endParaRPr lang="tr-TR" sz="1450" dirty="0">
              <a:latin typeface="Arial" panose="020B0604020202020204" pitchFamily="34" charset="0"/>
              <a:cs typeface="Arial" panose="020B0604020202020204" pitchFamily="34" charset="0"/>
            </a:endParaRPr>
          </a:p>
          <a:p>
            <a:r>
              <a:rPr lang="tr-TR" sz="1450" dirty="0">
                <a:latin typeface="Arial" panose="020B0604020202020204" pitchFamily="34" charset="0"/>
                <a:cs typeface="Arial" panose="020B0604020202020204" pitchFamily="34" charset="0"/>
              </a:rPr>
              <a:t>3. Kurumlar Vergisi </a:t>
            </a:r>
            <a:r>
              <a:rPr lang="tr-TR" sz="1450" dirty="0" smtClean="0">
                <a:latin typeface="Arial" panose="020B0604020202020204" pitchFamily="34" charset="0"/>
                <a:cs typeface="Arial" panose="020B0604020202020204" pitchFamily="34" charset="0"/>
              </a:rPr>
              <a:t>mükellefleri</a:t>
            </a:r>
            <a:endParaRPr lang="tr-TR" sz="1450" dirty="0">
              <a:latin typeface="Arial" panose="020B0604020202020204" pitchFamily="34" charset="0"/>
              <a:cs typeface="Arial" panose="020B0604020202020204" pitchFamily="34" charset="0"/>
            </a:endParaRPr>
          </a:p>
          <a:p>
            <a:r>
              <a:rPr lang="tr-TR" sz="1450" dirty="0">
                <a:latin typeface="Arial" panose="020B0604020202020204" pitchFamily="34" charset="0"/>
                <a:cs typeface="Arial" panose="020B0604020202020204" pitchFamily="34" charset="0"/>
              </a:rPr>
              <a:t>4. Kolektif ve </a:t>
            </a:r>
            <a:r>
              <a:rPr lang="tr-TR" sz="1450" dirty="0" err="1">
                <a:latin typeface="Arial" panose="020B0604020202020204" pitchFamily="34" charset="0"/>
                <a:cs typeface="Arial" panose="020B0604020202020204" pitchFamily="34" charset="0"/>
              </a:rPr>
              <a:t>âdi</a:t>
            </a:r>
            <a:r>
              <a:rPr lang="tr-TR" sz="1450" dirty="0">
                <a:latin typeface="Arial" panose="020B0604020202020204" pitchFamily="34" charset="0"/>
                <a:cs typeface="Arial" panose="020B0604020202020204" pitchFamily="34" charset="0"/>
              </a:rPr>
              <a:t> şirket </a:t>
            </a:r>
            <a:r>
              <a:rPr lang="tr-TR" sz="1450" dirty="0" smtClean="0">
                <a:latin typeface="Arial" panose="020B0604020202020204" pitchFamily="34" charset="0"/>
                <a:cs typeface="Arial" panose="020B0604020202020204" pitchFamily="34" charset="0"/>
              </a:rPr>
              <a:t>ortaklarıyla </a:t>
            </a:r>
            <a:r>
              <a:rPr lang="tr-TR" sz="1450" dirty="0">
                <a:latin typeface="Arial" panose="020B0604020202020204" pitchFamily="34" charset="0"/>
                <a:cs typeface="Arial" panose="020B0604020202020204" pitchFamily="34" charset="0"/>
              </a:rPr>
              <a:t>komandit şirketlerin komandite </a:t>
            </a:r>
            <a:r>
              <a:rPr lang="tr-TR" sz="1450" dirty="0" smtClean="0">
                <a:latin typeface="Arial" panose="020B0604020202020204" pitchFamily="34" charset="0"/>
                <a:cs typeface="Arial" panose="020B0604020202020204" pitchFamily="34" charset="0"/>
              </a:rPr>
              <a:t>ortakları</a:t>
            </a:r>
            <a:endParaRPr lang="tr-TR" sz="1450"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sp>
        <p:nvSpPr>
          <p:cNvPr id="50" name="Text 9"/>
          <p:cNvSpPr/>
          <p:nvPr/>
        </p:nvSpPr>
        <p:spPr>
          <a:xfrm>
            <a:off x="858220" y="933577"/>
            <a:ext cx="2053709" cy="185408"/>
          </a:xfrm>
          <a:prstGeom prst="rect">
            <a:avLst/>
          </a:prstGeom>
          <a:noFill/>
          <a:ln/>
        </p:spPr>
        <p:txBody>
          <a:bodyPr wrap="none" lIns="0" tIns="0" rIns="0" bIns="0" rtlCol="0" anchor="t"/>
          <a:lstStyle/>
          <a:p>
            <a:pPr marL="0" indent="0" algn="l">
              <a:lnSpc>
                <a:spcPts val="2000"/>
              </a:lnSpc>
              <a:buNone/>
            </a:pPr>
            <a:r>
              <a:rPr lang="tr-TR" sz="2000" b="1" dirty="0" smtClean="0">
                <a:solidFill>
                  <a:schemeClr val="bg1"/>
                </a:solidFill>
                <a:latin typeface="Arial" panose="020B0604020202020204" pitchFamily="34" charset="0"/>
                <a:ea typeface="Raleway" pitchFamily="34" charset="-122"/>
                <a:cs typeface="Arial" panose="020B0604020202020204" pitchFamily="34" charset="0"/>
              </a:rPr>
              <a:t>Bildirimler</a:t>
            </a:r>
            <a:endParaRPr lang="en-US" sz="2000" b="1" dirty="0">
              <a:solidFill>
                <a:schemeClr val="bg1"/>
              </a:solidFill>
              <a:latin typeface="Arial" panose="020B0604020202020204" pitchFamily="34" charset="0"/>
              <a:cs typeface="Arial" panose="020B0604020202020204" pitchFamily="34" charset="0"/>
            </a:endParaRPr>
          </a:p>
        </p:txBody>
      </p:sp>
      <p:sp>
        <p:nvSpPr>
          <p:cNvPr id="51" name="Rectangle: Rounded Corners 6">
            <a:extLst>
              <a:ext uri="{FF2B5EF4-FFF2-40B4-BE49-F238E27FC236}">
                <a16:creationId xmlns:a16="http://schemas.microsoft.com/office/drawing/2014/main" id="{69796038-62E7-4081-82DC-7B1141DBC49D}"/>
              </a:ext>
            </a:extLst>
          </p:cNvPr>
          <p:cNvSpPr/>
          <p:nvPr/>
        </p:nvSpPr>
        <p:spPr>
          <a:xfrm>
            <a:off x="391257" y="1246704"/>
            <a:ext cx="11055597" cy="1336698"/>
          </a:xfrm>
          <a:prstGeom prst="round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Rectangle: Rounded Corners 7">
            <a:extLst>
              <a:ext uri="{FF2B5EF4-FFF2-40B4-BE49-F238E27FC236}">
                <a16:creationId xmlns:a16="http://schemas.microsoft.com/office/drawing/2014/main" id="{CECD3A9D-C8DB-418D-BC43-A596CE5DDD92}"/>
              </a:ext>
            </a:extLst>
          </p:cNvPr>
          <p:cNvSpPr/>
          <p:nvPr/>
        </p:nvSpPr>
        <p:spPr>
          <a:xfrm>
            <a:off x="992131" y="1373659"/>
            <a:ext cx="10221970" cy="1082786"/>
          </a:xfrm>
          <a:prstGeom prst="roundRect">
            <a:avLst/>
          </a:prstGeom>
          <a:gradFill>
            <a:gsLst>
              <a:gs pos="85000">
                <a:schemeClr val="bg1"/>
              </a:gs>
              <a:gs pos="100000">
                <a:srgbClr val="E6B70A"/>
              </a:gs>
            </a:gsLst>
            <a:lin ang="2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Rectangle: Top Corners Rounded 8">
            <a:extLst>
              <a:ext uri="{FF2B5EF4-FFF2-40B4-BE49-F238E27FC236}">
                <a16:creationId xmlns:a16="http://schemas.microsoft.com/office/drawing/2014/main" id="{95BE17D1-5031-42D4-8D82-B4C5C6F7B12B}"/>
              </a:ext>
            </a:extLst>
          </p:cNvPr>
          <p:cNvSpPr/>
          <p:nvPr/>
        </p:nvSpPr>
        <p:spPr>
          <a:xfrm rot="5400000">
            <a:off x="540364" y="1489017"/>
            <a:ext cx="1039655" cy="808945"/>
          </a:xfrm>
          <a:prstGeom prst="round2SameRect">
            <a:avLst/>
          </a:prstGeom>
          <a:gradFill>
            <a:gsLst>
              <a:gs pos="0">
                <a:srgbClr val="BEA91A"/>
              </a:gs>
              <a:gs pos="52000">
                <a:srgbClr val="C7AB15"/>
              </a:gs>
            </a:gsLst>
            <a:lin ang="13500000" scaled="1"/>
          </a:gradFill>
          <a:ln>
            <a:noFill/>
          </a:ln>
          <a:effectLst>
            <a:innerShdw blurRad="571500" dist="50800" dir="16200000">
              <a:srgbClr val="00666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5" name="Text 10"/>
          <p:cNvSpPr/>
          <p:nvPr/>
        </p:nvSpPr>
        <p:spPr>
          <a:xfrm>
            <a:off x="1568322" y="1790526"/>
            <a:ext cx="9825367" cy="589861"/>
          </a:xfrm>
          <a:prstGeom prst="rect">
            <a:avLst/>
          </a:prstGeom>
          <a:noFill/>
          <a:ln/>
        </p:spPr>
        <p:txBody>
          <a:bodyPr wrap="none" lIns="0" tIns="0" rIns="0" bIns="0" rtlCol="0" anchor="t"/>
          <a:lstStyle/>
          <a:p>
            <a:pPr>
              <a:lnSpc>
                <a:spcPts val="2050"/>
              </a:lnSpc>
            </a:pPr>
            <a:r>
              <a:rPr lang="tr-TR" sz="1600" dirty="0" smtClean="0">
                <a:latin typeface="Arial" panose="020B0604020202020204" pitchFamily="34" charset="0"/>
                <a:ea typeface="Roboto" pitchFamily="34" charset="-122"/>
                <a:cs typeface="Arial" panose="020B0604020202020204" pitchFamily="34" charset="0"/>
              </a:rPr>
              <a:t>Mükellefler, işe başlama, </a:t>
            </a:r>
            <a:r>
              <a:rPr lang="tr-TR" sz="1600" dirty="0" smtClean="0">
                <a:solidFill>
                  <a:srgbClr val="3C3939"/>
                </a:solidFill>
                <a:latin typeface="Arial" panose="020B0604020202020204" pitchFamily="34" charset="0"/>
                <a:ea typeface="Roboto" pitchFamily="34" charset="-122"/>
                <a:cs typeface="Arial" panose="020B0604020202020204" pitchFamily="34" charset="0"/>
              </a:rPr>
              <a:t>işi bırakma ve işle ilgili değişikliklerini </a:t>
            </a:r>
            <a:r>
              <a:rPr lang="en-US" sz="1600" dirty="0" err="1" smtClean="0">
                <a:solidFill>
                  <a:srgbClr val="3C3939"/>
                </a:solidFill>
                <a:latin typeface="Arial" panose="020B0604020202020204" pitchFamily="34" charset="0"/>
                <a:ea typeface="Roboto" pitchFamily="34" charset="-122"/>
                <a:cs typeface="Arial" panose="020B0604020202020204" pitchFamily="34" charset="0"/>
              </a:rPr>
              <a:t>vergi</a:t>
            </a:r>
            <a:r>
              <a:rPr lang="tr-TR" sz="1600" dirty="0" smtClean="0">
                <a:solidFill>
                  <a:srgbClr val="3C3939"/>
                </a:solidFill>
                <a:latin typeface="Arial" panose="020B0604020202020204" pitchFamily="34" charset="0"/>
                <a:ea typeface="Roboto" pitchFamily="34" charset="-122"/>
                <a:cs typeface="Arial" panose="020B0604020202020204" pitchFamily="34" charset="0"/>
              </a:rPr>
              <a:t> </a:t>
            </a:r>
            <a:r>
              <a:rPr lang="en-US" sz="1600" dirty="0" err="1" smtClean="0">
                <a:solidFill>
                  <a:srgbClr val="3C3939"/>
                </a:solidFill>
                <a:latin typeface="Arial" panose="020B0604020202020204" pitchFamily="34" charset="0"/>
                <a:ea typeface="Roboto" pitchFamily="34" charset="-122"/>
                <a:cs typeface="Arial" panose="020B0604020202020204" pitchFamily="34" charset="0"/>
              </a:rPr>
              <a:t>dairesine</a:t>
            </a:r>
            <a:r>
              <a:rPr lang="en-US" sz="1600" dirty="0" smtClean="0">
                <a:solidFill>
                  <a:srgbClr val="3C3939"/>
                </a:solidFill>
                <a:latin typeface="Arial" panose="020B0604020202020204" pitchFamily="34" charset="0"/>
                <a:ea typeface="Roboto" pitchFamily="34" charset="-122"/>
                <a:cs typeface="Arial" panose="020B0604020202020204" pitchFamily="34" charset="0"/>
              </a:rPr>
              <a:t> </a:t>
            </a:r>
            <a:r>
              <a:rPr lang="en-US" sz="1600" dirty="0" err="1" smtClean="0">
                <a:solidFill>
                  <a:srgbClr val="3C3939"/>
                </a:solidFill>
                <a:latin typeface="Arial" panose="020B0604020202020204" pitchFamily="34" charset="0"/>
                <a:ea typeface="Roboto" pitchFamily="34" charset="-122"/>
                <a:cs typeface="Arial" panose="020B0604020202020204" pitchFamily="34" charset="0"/>
              </a:rPr>
              <a:t>bildirmek</a:t>
            </a:r>
            <a:r>
              <a:rPr lang="tr-TR" sz="1600" dirty="0" smtClean="0">
                <a:solidFill>
                  <a:srgbClr val="3C3939"/>
                </a:solidFill>
                <a:latin typeface="Arial" panose="020B0604020202020204" pitchFamily="34" charset="0"/>
                <a:ea typeface="Roboto" pitchFamily="34" charset="-122"/>
                <a:cs typeface="Arial" panose="020B0604020202020204" pitchFamily="34" charset="0"/>
              </a:rPr>
              <a:t> zorundadırlar. </a:t>
            </a:r>
          </a:p>
          <a:p>
            <a:pPr>
              <a:lnSpc>
                <a:spcPts val="2050"/>
              </a:lnSpc>
            </a:pPr>
            <a:endParaRPr lang="en-US" sz="1600" dirty="0">
              <a:latin typeface="Arial" panose="020B0604020202020204" pitchFamily="34" charset="0"/>
              <a:cs typeface="Arial" panose="020B0604020202020204" pitchFamily="34" charset="0"/>
            </a:endParaRPr>
          </a:p>
        </p:txBody>
      </p:sp>
      <p:sp>
        <p:nvSpPr>
          <p:cNvPr id="66" name="Rectangle: Rounded Corners 25">
            <a:extLst>
              <a:ext uri="{FF2B5EF4-FFF2-40B4-BE49-F238E27FC236}">
                <a16:creationId xmlns:a16="http://schemas.microsoft.com/office/drawing/2014/main" id="{636526F6-B06C-4FB6-BFCA-E85EAE12B876}"/>
              </a:ext>
            </a:extLst>
          </p:cNvPr>
          <p:cNvSpPr/>
          <p:nvPr/>
        </p:nvSpPr>
        <p:spPr>
          <a:xfrm>
            <a:off x="1464664" y="691256"/>
            <a:ext cx="4004953" cy="506662"/>
          </a:xfrm>
          <a:prstGeom prst="roundRect">
            <a:avLst/>
          </a:prstGeom>
          <a:solidFill>
            <a:srgbClr val="FFC000"/>
          </a:solidFill>
          <a:ln>
            <a:noFill/>
          </a:ln>
          <a:effectLst>
            <a:innerShdw blurRad="571500" dist="50800" dir="16200000">
              <a:srgbClr val="00666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7" name="Text 9"/>
          <p:cNvSpPr/>
          <p:nvPr/>
        </p:nvSpPr>
        <p:spPr>
          <a:xfrm>
            <a:off x="1706423" y="830845"/>
            <a:ext cx="2053709" cy="185408"/>
          </a:xfrm>
          <a:prstGeom prst="rect">
            <a:avLst/>
          </a:prstGeom>
          <a:noFill/>
          <a:ln/>
        </p:spPr>
        <p:txBody>
          <a:bodyPr wrap="none" lIns="0" tIns="0" rIns="0" bIns="0" rtlCol="0" anchor="t"/>
          <a:lstStyle/>
          <a:p>
            <a:pPr marL="0" indent="0" algn="l">
              <a:lnSpc>
                <a:spcPts val="2000"/>
              </a:lnSpc>
              <a:buNone/>
            </a:pPr>
            <a:r>
              <a:rPr lang="tr-TR" sz="2000" b="1" dirty="0" smtClean="0">
                <a:solidFill>
                  <a:srgbClr val="002060"/>
                </a:solidFill>
                <a:latin typeface="Arial" panose="020B0604020202020204" pitchFamily="34" charset="0"/>
                <a:ea typeface="Raleway" pitchFamily="34" charset="-122"/>
                <a:cs typeface="Arial" panose="020B0604020202020204" pitchFamily="34" charset="0"/>
              </a:rPr>
              <a:t>Bildirimler-1</a:t>
            </a:r>
            <a:endParaRPr lang="en-US" sz="2000" b="1" dirty="0">
              <a:solidFill>
                <a:srgbClr val="002060"/>
              </a:solidFill>
              <a:latin typeface="Arial" panose="020B0604020202020204" pitchFamily="34" charset="0"/>
              <a:cs typeface="Arial" panose="020B0604020202020204" pitchFamily="34" charset="0"/>
            </a:endParaRPr>
          </a:p>
        </p:txBody>
      </p:sp>
      <p:sp>
        <p:nvSpPr>
          <p:cNvPr id="25" name="Rectangle 2"/>
          <p:cNvSpPr/>
          <p:nvPr/>
        </p:nvSpPr>
        <p:spPr>
          <a:xfrm>
            <a:off x="8132666" y="2830184"/>
            <a:ext cx="3858341" cy="3435474"/>
          </a:xfrm>
          <a:prstGeom prst="rect">
            <a:avLst/>
          </a:prstGeom>
          <a:gradFill>
            <a:gsLst>
              <a:gs pos="0">
                <a:schemeClr val="bg1">
                  <a:lumMod val="50000"/>
                </a:schemeClr>
              </a:gs>
              <a:gs pos="50000">
                <a:schemeClr val="bg1">
                  <a:lumMod val="95000"/>
                </a:schemeClr>
              </a:gs>
              <a:gs pos="100000">
                <a:schemeClr val="bg1">
                  <a:lumMod val="50000"/>
                  <a:shade val="100000"/>
                  <a:satMod val="115000"/>
                </a:schemeClr>
              </a:gs>
            </a:gsLst>
            <a:lin ang="16200000" scaled="1"/>
          </a:gradFill>
          <a:ln w="19050">
            <a:solidFill>
              <a:schemeClr val="bg1">
                <a:lumMod val="6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6" name="Rectangle 3"/>
          <p:cNvSpPr/>
          <p:nvPr/>
        </p:nvSpPr>
        <p:spPr>
          <a:xfrm>
            <a:off x="8319098" y="2979871"/>
            <a:ext cx="3559291" cy="3029412"/>
          </a:xfrm>
          <a:prstGeom prst="rect">
            <a:avLst/>
          </a:prstGeom>
          <a:gradFill>
            <a:gsLst>
              <a:gs pos="0">
                <a:srgbClr val="BCD61A"/>
              </a:gs>
              <a:gs pos="35000">
                <a:schemeClr val="bg1"/>
              </a:gs>
            </a:gsLst>
            <a:lin ang="13500000" scaled="1"/>
          </a:gradFill>
          <a:ln>
            <a:noFill/>
          </a:ln>
          <a:effectLst>
            <a:innerShdw blurRad="571500" dist="50800" dir="16200000">
              <a:srgbClr val="00666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28" name="Metin kutusu 27"/>
          <p:cNvSpPr txBox="1"/>
          <p:nvPr/>
        </p:nvSpPr>
        <p:spPr>
          <a:xfrm>
            <a:off x="8338442" y="2947117"/>
            <a:ext cx="3457302" cy="3293209"/>
          </a:xfrm>
          <a:prstGeom prst="rect">
            <a:avLst/>
          </a:prstGeom>
          <a:noFill/>
        </p:spPr>
        <p:txBody>
          <a:bodyPr wrap="square" rtlCol="0">
            <a:spAutoFit/>
          </a:bodyPr>
          <a:lstStyle/>
          <a:p>
            <a:pPr algn="just"/>
            <a:r>
              <a:rPr lang="tr-TR" sz="1300" dirty="0" smtClean="0">
                <a:latin typeface="Arial" panose="020B0604020202020204" pitchFamily="34" charset="0"/>
                <a:cs typeface="Arial" panose="020B0604020202020204" pitchFamily="34" charset="0"/>
              </a:rPr>
              <a:t>Mükellefler;</a:t>
            </a:r>
          </a:p>
          <a:p>
            <a:pPr algn="just"/>
            <a:endParaRPr lang="tr-TR" sz="13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tr-TR" sz="1300" dirty="0">
                <a:latin typeface="Arial" panose="020B0604020202020204" pitchFamily="34" charset="0"/>
                <a:cs typeface="Arial" panose="020B0604020202020204" pitchFamily="34" charset="0"/>
              </a:rPr>
              <a:t>İşe Başlama </a:t>
            </a:r>
            <a:r>
              <a:rPr lang="tr-TR" sz="1300" dirty="0" smtClean="0">
                <a:latin typeface="Arial" panose="020B0604020202020204" pitchFamily="34" charset="0"/>
                <a:cs typeface="Arial" panose="020B0604020202020204" pitchFamily="34" charset="0"/>
              </a:rPr>
              <a:t>Bildirimi,</a:t>
            </a:r>
            <a:endParaRPr lang="tr-TR" sz="13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tr-TR" sz="1300" dirty="0">
                <a:latin typeface="Arial" panose="020B0604020202020204" pitchFamily="34" charset="0"/>
                <a:cs typeface="Arial" panose="020B0604020202020204" pitchFamily="34" charset="0"/>
              </a:rPr>
              <a:t>Ek Faaliyete Başlama Bildirimi</a:t>
            </a:r>
            <a:r>
              <a:rPr lang="tr-TR" sz="13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r>
              <a:rPr lang="tr-TR" sz="1300" dirty="0">
                <a:latin typeface="Arial" panose="020B0604020202020204" pitchFamily="34" charset="0"/>
                <a:cs typeface="Arial" panose="020B0604020202020204" pitchFamily="34" charset="0"/>
              </a:rPr>
              <a:t>İşi Bırakma </a:t>
            </a:r>
            <a:r>
              <a:rPr lang="tr-TR" sz="1300" dirty="0" smtClean="0">
                <a:latin typeface="Arial" panose="020B0604020202020204" pitchFamily="34" charset="0"/>
                <a:cs typeface="Arial" panose="020B0604020202020204" pitchFamily="34" charset="0"/>
              </a:rPr>
              <a:t>Bildirimi,</a:t>
            </a:r>
            <a:endParaRPr lang="tr-TR" sz="13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tr-TR" sz="1300" dirty="0">
                <a:latin typeface="Arial" panose="020B0604020202020204" pitchFamily="34" charset="0"/>
                <a:cs typeface="Arial" panose="020B0604020202020204" pitchFamily="34" charset="0"/>
              </a:rPr>
              <a:t>İş Yeri Adres Değişikliği Bildirimi</a:t>
            </a:r>
            <a:r>
              <a:rPr lang="tr-TR" sz="13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r>
              <a:rPr lang="tr-TR" sz="1300" dirty="0">
                <a:latin typeface="Arial" panose="020B0604020202020204" pitchFamily="34" charset="0"/>
                <a:cs typeface="Arial" panose="020B0604020202020204" pitchFamily="34" charset="0"/>
              </a:rPr>
              <a:t>Adi Ortaklık İşe Başlama Bildirimi</a:t>
            </a:r>
            <a:r>
              <a:rPr lang="tr-TR" sz="13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r>
              <a:rPr lang="tr-TR" sz="1300" dirty="0">
                <a:latin typeface="Arial" panose="020B0604020202020204" pitchFamily="34" charset="0"/>
                <a:cs typeface="Arial" panose="020B0604020202020204" pitchFamily="34" charset="0"/>
              </a:rPr>
              <a:t>İş Ortaklığı İşe Başlama </a:t>
            </a:r>
            <a:r>
              <a:rPr lang="tr-TR" sz="1300" dirty="0" smtClean="0">
                <a:latin typeface="Arial" panose="020B0604020202020204" pitchFamily="34" charset="0"/>
                <a:cs typeface="Arial" panose="020B0604020202020204" pitchFamily="34" charset="0"/>
              </a:rPr>
              <a:t>Bildirimi,</a:t>
            </a:r>
          </a:p>
          <a:p>
            <a:pPr marL="285750" indent="-285750" algn="just">
              <a:buFont typeface="Wingdings" panose="05000000000000000000" pitchFamily="2" charset="2"/>
              <a:buChar char="§"/>
            </a:pPr>
            <a:r>
              <a:rPr lang="tr-TR" sz="1300" dirty="0">
                <a:latin typeface="Arial" panose="020B0604020202020204" pitchFamily="34" charset="0"/>
                <a:cs typeface="Arial" panose="020B0604020202020204" pitchFamily="34" charset="0"/>
              </a:rPr>
              <a:t>Şube İş Yeri Açılış </a:t>
            </a:r>
            <a:r>
              <a:rPr lang="tr-TR" sz="1300" dirty="0" smtClean="0">
                <a:latin typeface="Arial" panose="020B0604020202020204" pitchFamily="34" charset="0"/>
                <a:cs typeface="Arial" panose="020B0604020202020204" pitchFamily="34" charset="0"/>
              </a:rPr>
              <a:t>Bildirimi,</a:t>
            </a:r>
          </a:p>
          <a:p>
            <a:pPr marL="285750" indent="-285750" algn="just">
              <a:buFont typeface="Wingdings" panose="05000000000000000000" pitchFamily="2" charset="2"/>
              <a:buChar char="§"/>
            </a:pPr>
            <a:r>
              <a:rPr lang="tr-TR" sz="1300" dirty="0">
                <a:latin typeface="Arial" panose="020B0604020202020204" pitchFamily="34" charset="0"/>
                <a:cs typeface="Arial" panose="020B0604020202020204" pitchFamily="34" charset="0"/>
              </a:rPr>
              <a:t>Şube İş Yeri Kapanış </a:t>
            </a:r>
            <a:r>
              <a:rPr lang="tr-TR" sz="1300" dirty="0" smtClean="0">
                <a:latin typeface="Arial" panose="020B0604020202020204" pitchFamily="34" charset="0"/>
                <a:cs typeface="Arial" panose="020B0604020202020204" pitchFamily="34" charset="0"/>
              </a:rPr>
              <a:t>Bildirimi,</a:t>
            </a:r>
          </a:p>
          <a:p>
            <a:pPr marL="285750" indent="-285750" algn="just">
              <a:buFont typeface="Wingdings" panose="05000000000000000000" pitchFamily="2" charset="2"/>
              <a:buChar char="§"/>
            </a:pPr>
            <a:r>
              <a:rPr lang="tr-TR" sz="1300" dirty="0">
                <a:latin typeface="Arial" panose="020B0604020202020204" pitchFamily="34" charset="0"/>
                <a:cs typeface="Arial" panose="020B0604020202020204" pitchFamily="34" charset="0"/>
              </a:rPr>
              <a:t>Faaliyet Konusu Değişikliği </a:t>
            </a:r>
            <a:r>
              <a:rPr lang="tr-TR" sz="1300" dirty="0" smtClean="0">
                <a:latin typeface="Arial" panose="020B0604020202020204" pitchFamily="34" charset="0"/>
                <a:cs typeface="Arial" panose="020B0604020202020204" pitchFamily="34" charset="0"/>
              </a:rPr>
              <a:t>Bildirimi,</a:t>
            </a:r>
          </a:p>
          <a:p>
            <a:pPr algn="just"/>
            <a:endParaRPr lang="tr-TR" sz="1300" dirty="0">
              <a:latin typeface="Arial" panose="020B0604020202020204" pitchFamily="34" charset="0"/>
              <a:cs typeface="Arial" panose="020B0604020202020204" pitchFamily="34" charset="0"/>
            </a:endParaRPr>
          </a:p>
          <a:p>
            <a:pPr algn="just"/>
            <a:r>
              <a:rPr lang="tr-TR" sz="1300" dirty="0">
                <a:solidFill>
                  <a:srgbClr val="000000"/>
                </a:solidFill>
                <a:latin typeface="Arial" panose="020B0604020202020204" pitchFamily="34" charset="0"/>
                <a:cs typeface="Arial" panose="020B0604020202020204" pitchFamily="34" charset="0"/>
              </a:rPr>
              <a:t>g</a:t>
            </a:r>
            <a:r>
              <a:rPr lang="tr-TR" sz="1300" dirty="0" smtClean="0">
                <a:solidFill>
                  <a:srgbClr val="000000"/>
                </a:solidFill>
                <a:latin typeface="Arial" panose="020B0604020202020204" pitchFamily="34" charset="0"/>
                <a:cs typeface="Arial" panose="020B0604020202020204" pitchFamily="34" charset="0"/>
              </a:rPr>
              <a:t>ibi bildirimleri ve </a:t>
            </a:r>
            <a:r>
              <a:rPr lang="tr-TR" sz="1300" b="1" dirty="0" smtClean="0">
                <a:solidFill>
                  <a:srgbClr val="FF0000"/>
                </a:solidFill>
                <a:latin typeface="Arial" panose="020B0604020202020204" pitchFamily="34" charset="0"/>
                <a:cs typeface="Arial" panose="020B0604020202020204" pitchFamily="34" charset="0"/>
              </a:rPr>
              <a:t>200’ün üzerinde hizmete </a:t>
            </a:r>
            <a:r>
              <a:rPr lang="tr-TR" sz="1300" dirty="0" smtClean="0">
                <a:solidFill>
                  <a:srgbClr val="000000"/>
                </a:solidFill>
                <a:latin typeface="Arial" panose="020B0604020202020204" pitchFamily="34" charset="0"/>
                <a:cs typeface="Arial" panose="020B0604020202020204" pitchFamily="34" charset="0"/>
              </a:rPr>
              <a:t>ilişkin işlemlerini  </a:t>
            </a:r>
            <a:r>
              <a:rPr lang="tr-TR" sz="1300" b="1" u="sng" dirty="0" smtClean="0">
                <a:solidFill>
                  <a:srgbClr val="0070C0"/>
                </a:solidFill>
                <a:latin typeface="Arial" panose="020B0604020202020204" pitchFamily="34" charset="0"/>
                <a:cs typeface="Arial" panose="020B0604020202020204" pitchFamily="34" charset="0"/>
                <a:hlinkClick r:id="rId6"/>
              </a:rPr>
              <a:t>Dijital Vergi Dairesi </a:t>
            </a:r>
            <a:r>
              <a:rPr lang="tr-TR" sz="1300" dirty="0" smtClean="0">
                <a:solidFill>
                  <a:srgbClr val="000000"/>
                </a:solidFill>
                <a:latin typeface="Arial" panose="020B0604020202020204" pitchFamily="34" charset="0"/>
                <a:cs typeface="Arial" panose="020B0604020202020204" pitchFamily="34" charset="0"/>
              </a:rPr>
              <a:t>üzerinden yapabilmektedirler.</a:t>
            </a:r>
            <a:endParaRPr lang="tr-TR" sz="1300" dirty="0" smtClean="0">
              <a:latin typeface="Arial" panose="020B0604020202020204" pitchFamily="34" charset="0"/>
              <a:cs typeface="Arial" panose="020B0604020202020204" pitchFamily="34" charset="0"/>
            </a:endParaRPr>
          </a:p>
          <a:p>
            <a:pPr algn="just"/>
            <a:r>
              <a:rPr lang="tr-TR" sz="1300" dirty="0" smtClean="0">
                <a:latin typeface="Arial" panose="020B0604020202020204" pitchFamily="34" charset="0"/>
                <a:cs typeface="Arial" panose="020B0604020202020204" pitchFamily="34" charset="0"/>
              </a:rPr>
              <a:t> </a:t>
            </a:r>
            <a:r>
              <a:rPr lang="tr-TR" sz="1300" dirty="0">
                <a:latin typeface="Arial" panose="020B0604020202020204" pitchFamily="34" charset="0"/>
                <a:cs typeface="Arial" panose="020B0604020202020204" pitchFamily="34" charset="0"/>
              </a:rPr>
              <a:t>	</a:t>
            </a:r>
          </a:p>
        </p:txBody>
      </p:sp>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prstClr val="white"/>
                </a:solidFill>
                <a:latin typeface="Arial" panose="020B0604020202020204" pitchFamily="34" charset="0"/>
                <a:cs typeface="Arial" panose="020B0604020202020204" pitchFamily="34" charset="0"/>
              </a:rPr>
              <a:pPr/>
              <a:t>32</a:t>
            </a:fld>
            <a:endParaRPr lang="tr-TR" sz="1400" dirty="0">
              <a:solidFill>
                <a:prstClr val="white"/>
              </a:solidFill>
              <a:latin typeface="Arial" panose="020B0604020202020204" pitchFamily="34" charset="0"/>
              <a:cs typeface="Arial" panose="020B0604020202020204" pitchFamily="34" charset="0"/>
            </a:endParaRPr>
          </a:p>
        </p:txBody>
      </p:sp>
      <p:pic>
        <p:nvPicPr>
          <p:cNvPr id="29" name="Resim 28"/>
          <p:cNvPicPr>
            <a:picLocks noChangeAspect="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30889" t="31036" r="31865" b="24533"/>
          <a:stretch/>
        </p:blipFill>
        <p:spPr>
          <a:xfrm>
            <a:off x="11574724" y="5700186"/>
            <a:ext cx="358987" cy="358988"/>
          </a:xfrm>
          <a:prstGeom prst="rect">
            <a:avLst/>
          </a:prstGeom>
        </p:spPr>
      </p:pic>
    </p:spTree>
    <p:extLst>
      <p:ext uri="{BB962C8B-B14F-4D97-AF65-F5344CB8AC3E}">
        <p14:creationId xmlns:p14="http://schemas.microsoft.com/office/powerpoint/2010/main" val="11898221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86" name="Unvan 1"/>
          <p:cNvSpPr txBox="1">
            <a:spLocks/>
          </p:cNvSpPr>
          <p:nvPr/>
        </p:nvSpPr>
        <p:spPr>
          <a:xfrm>
            <a:off x="878360" y="93797"/>
            <a:ext cx="11650117" cy="57516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sz="2800" b="1" dirty="0" smtClean="0">
                <a:solidFill>
                  <a:srgbClr val="16647A"/>
                </a:solidFill>
                <a:latin typeface="Arial" panose="020B0604020202020204" pitchFamily="34" charset="0"/>
                <a:cs typeface="Arial" panose="020B0604020202020204" pitchFamily="34" charset="0"/>
              </a:rPr>
              <a:t>Mükellefin Ödevleri</a:t>
            </a:r>
            <a:endParaRPr lang="tr-TR" sz="2800" b="1" dirty="0">
              <a:solidFill>
                <a:srgbClr val="16647A"/>
              </a:solidFill>
              <a:latin typeface="Arial" panose="020B0604020202020204" pitchFamily="34" charset="0"/>
              <a:cs typeface="Arial" panose="020B0604020202020204" pitchFamily="34" charset="0"/>
            </a:endParaRPr>
          </a:p>
        </p:txBody>
      </p:sp>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prstClr val="white"/>
                </a:solidFill>
                <a:latin typeface="Arial" panose="020B0604020202020204" pitchFamily="34" charset="0"/>
                <a:cs typeface="Arial" panose="020B0604020202020204" pitchFamily="34" charset="0"/>
              </a:rPr>
              <a:pPr/>
              <a:t>33</a:t>
            </a:fld>
            <a:endParaRPr lang="tr-TR" sz="1400" dirty="0">
              <a:solidFill>
                <a:prstClr val="white"/>
              </a:solidFill>
              <a:latin typeface="Arial" panose="020B0604020202020204" pitchFamily="34" charset="0"/>
              <a:cs typeface="Arial" panose="020B0604020202020204" pitchFamily="34" charset="0"/>
            </a:endParaRPr>
          </a:p>
        </p:txBody>
      </p:sp>
      <p:sp>
        <p:nvSpPr>
          <p:cNvPr id="50" name="Text 9"/>
          <p:cNvSpPr/>
          <p:nvPr/>
        </p:nvSpPr>
        <p:spPr>
          <a:xfrm>
            <a:off x="858220" y="933577"/>
            <a:ext cx="2053709" cy="185408"/>
          </a:xfrm>
          <a:prstGeom prst="rect">
            <a:avLst/>
          </a:prstGeom>
          <a:noFill/>
          <a:ln/>
        </p:spPr>
        <p:txBody>
          <a:bodyPr wrap="none" lIns="0" tIns="0" rIns="0" bIns="0" rtlCol="0" anchor="t"/>
          <a:lstStyle/>
          <a:p>
            <a:pPr marL="0" indent="0" algn="l">
              <a:lnSpc>
                <a:spcPts val="2000"/>
              </a:lnSpc>
              <a:buNone/>
            </a:pPr>
            <a:r>
              <a:rPr lang="tr-TR" sz="2000" b="1" dirty="0" smtClean="0">
                <a:solidFill>
                  <a:schemeClr val="bg1"/>
                </a:solidFill>
                <a:latin typeface="Arial" panose="020B0604020202020204" pitchFamily="34" charset="0"/>
                <a:ea typeface="Raleway" pitchFamily="34" charset="-122"/>
                <a:cs typeface="Arial" panose="020B0604020202020204" pitchFamily="34" charset="0"/>
              </a:rPr>
              <a:t>Bildirimler</a:t>
            </a:r>
            <a:endParaRPr lang="en-US" sz="2000" b="1" dirty="0">
              <a:solidFill>
                <a:schemeClr val="bg1"/>
              </a:solidFill>
              <a:latin typeface="Arial" panose="020B0604020202020204" pitchFamily="34" charset="0"/>
              <a:cs typeface="Arial" panose="020B0604020202020204" pitchFamily="34" charset="0"/>
            </a:endParaRPr>
          </a:p>
        </p:txBody>
      </p:sp>
      <p:sp>
        <p:nvSpPr>
          <p:cNvPr id="68" name="Google Shape;27;p1"/>
          <p:cNvSpPr txBox="1"/>
          <p:nvPr/>
        </p:nvSpPr>
        <p:spPr>
          <a:xfrm>
            <a:off x="812543" y="1501713"/>
            <a:ext cx="495296" cy="7693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5000">
                <a:solidFill>
                  <a:srgbClr val="FFFFFF"/>
                </a:solidFill>
                <a:latin typeface="Avenir"/>
                <a:ea typeface="Avenir"/>
                <a:cs typeface="Avenir"/>
                <a:sym typeface="Avenir Roman"/>
              </a:defRPr>
            </a:lvl1pPr>
          </a:lstStyle>
          <a:p>
            <a:pPr algn="ctr"/>
            <a:r>
              <a:rPr lang="tr-TR" sz="4400" dirty="0" smtClean="0">
                <a:latin typeface="Arial" panose="020B0604020202020204" pitchFamily="34" charset="0"/>
                <a:cs typeface="Arial" panose="020B0604020202020204" pitchFamily="34" charset="0"/>
              </a:rPr>
              <a:t>1</a:t>
            </a:r>
            <a:endParaRPr sz="4400"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rotWithShape="1">
          <a:blip r:embed="rId7"/>
          <a:srcRect l="2259" r="1006" b="2642"/>
          <a:stretch/>
        </p:blipFill>
        <p:spPr>
          <a:xfrm>
            <a:off x="4658918" y="683580"/>
            <a:ext cx="3586579" cy="5895132"/>
          </a:xfrm>
          <a:prstGeom prst="rect">
            <a:avLst/>
          </a:prstGeom>
          <a:ln>
            <a:noFill/>
          </a:ln>
          <a:effectLst>
            <a:glow rad="101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Resim 5"/>
          <p:cNvPicPr>
            <a:picLocks noChangeAspect="1"/>
          </p:cNvPicPr>
          <p:nvPr/>
        </p:nvPicPr>
        <p:blipFill rotWithShape="1">
          <a:blip r:embed="rId8"/>
          <a:srcRect l="2397" t="2717" r="1476" b="3182"/>
          <a:stretch/>
        </p:blipFill>
        <p:spPr>
          <a:xfrm>
            <a:off x="8362765" y="683580"/>
            <a:ext cx="3684233" cy="3755255"/>
          </a:xfrm>
          <a:prstGeom prst="rect">
            <a:avLst/>
          </a:prstGeom>
          <a:ln>
            <a:noFill/>
          </a:ln>
          <a:effectLst>
            <a:glow rad="101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8" name="Rectangle: Rounded Corners 25">
            <a:extLst>
              <a:ext uri="{FF2B5EF4-FFF2-40B4-BE49-F238E27FC236}">
                <a16:creationId xmlns:a16="http://schemas.microsoft.com/office/drawing/2014/main" id="{636526F6-B06C-4FB6-BFCA-E85EAE12B876}"/>
              </a:ext>
            </a:extLst>
          </p:cNvPr>
          <p:cNvSpPr/>
          <p:nvPr/>
        </p:nvSpPr>
        <p:spPr>
          <a:xfrm>
            <a:off x="391352" y="783543"/>
            <a:ext cx="4004953" cy="506662"/>
          </a:xfrm>
          <a:prstGeom prst="roundRect">
            <a:avLst/>
          </a:prstGeom>
          <a:gradFill flip="none" rotWithShape="1">
            <a:gsLst>
              <a:gs pos="0">
                <a:srgbClr val="00CC99"/>
              </a:gs>
              <a:gs pos="83000">
                <a:srgbClr val="006666"/>
              </a:gs>
            </a:gsLst>
            <a:lin ang="16200000" scaled="1"/>
            <a:tileRect/>
          </a:gradFill>
          <a:ln>
            <a:noFill/>
          </a:ln>
          <a:effectLst>
            <a:innerShdw blurRad="571500" dist="50800" dir="16200000">
              <a:srgbClr val="00666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Text 9"/>
          <p:cNvSpPr/>
          <p:nvPr/>
        </p:nvSpPr>
        <p:spPr>
          <a:xfrm>
            <a:off x="633111" y="923132"/>
            <a:ext cx="2053709" cy="185408"/>
          </a:xfrm>
          <a:prstGeom prst="rect">
            <a:avLst/>
          </a:prstGeom>
          <a:noFill/>
          <a:ln/>
        </p:spPr>
        <p:txBody>
          <a:bodyPr wrap="none" lIns="0" tIns="0" rIns="0" bIns="0" rtlCol="0" anchor="t"/>
          <a:lstStyle/>
          <a:p>
            <a:pPr marL="0" indent="0" algn="l">
              <a:lnSpc>
                <a:spcPts val="2000"/>
              </a:lnSpc>
              <a:buNone/>
            </a:pPr>
            <a:r>
              <a:rPr lang="tr-TR" sz="2000" b="1" dirty="0" smtClean="0">
                <a:solidFill>
                  <a:srgbClr val="002060"/>
                </a:solidFill>
                <a:latin typeface="Arial" panose="020B0604020202020204" pitchFamily="34" charset="0"/>
                <a:ea typeface="Raleway" pitchFamily="34" charset="-122"/>
                <a:cs typeface="Arial" panose="020B0604020202020204" pitchFamily="34" charset="0"/>
              </a:rPr>
              <a:t>Bildirimler-2</a:t>
            </a:r>
            <a:endParaRPr lang="en-US" sz="2000" b="1" dirty="0">
              <a:solidFill>
                <a:srgbClr val="002060"/>
              </a:solidFill>
              <a:latin typeface="Arial" panose="020B0604020202020204" pitchFamily="34" charset="0"/>
              <a:cs typeface="Arial" panose="020B0604020202020204" pitchFamily="34" charset="0"/>
            </a:endParaRPr>
          </a:p>
        </p:txBody>
      </p:sp>
      <p:sp>
        <p:nvSpPr>
          <p:cNvPr id="15" name="Rectangle 2"/>
          <p:cNvSpPr/>
          <p:nvPr/>
        </p:nvSpPr>
        <p:spPr>
          <a:xfrm>
            <a:off x="335176" y="1384464"/>
            <a:ext cx="4061129" cy="5389198"/>
          </a:xfrm>
          <a:prstGeom prst="rect">
            <a:avLst/>
          </a:prstGeom>
          <a:gradFill flip="none" rotWithShape="1">
            <a:gsLst>
              <a:gs pos="0">
                <a:srgbClr val="00CC99"/>
              </a:gs>
              <a:gs pos="83000">
                <a:srgbClr val="006666"/>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Rectangle 3"/>
          <p:cNvSpPr/>
          <p:nvPr/>
        </p:nvSpPr>
        <p:spPr>
          <a:xfrm>
            <a:off x="489622" y="1498584"/>
            <a:ext cx="3789415" cy="5115279"/>
          </a:xfrm>
          <a:prstGeom prst="rect">
            <a:avLst/>
          </a:prstGeom>
          <a:gradFill flip="none" rotWithShape="1">
            <a:gsLst>
              <a:gs pos="0">
                <a:srgbClr val="00CC99"/>
              </a:gs>
              <a:gs pos="24000">
                <a:schemeClr val="bg1"/>
              </a:gs>
            </a:gsLst>
            <a:lin ang="13800000" scaled="0"/>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2" name="Dikdörtgen 1"/>
          <p:cNvSpPr/>
          <p:nvPr/>
        </p:nvSpPr>
        <p:spPr>
          <a:xfrm>
            <a:off x="536830" y="1499004"/>
            <a:ext cx="3694998" cy="4939814"/>
          </a:xfrm>
          <a:prstGeom prst="rect">
            <a:avLst/>
          </a:prstGeom>
        </p:spPr>
        <p:txBody>
          <a:bodyPr wrap="square">
            <a:spAutoFit/>
          </a:bodyPr>
          <a:lstStyle/>
          <a:p>
            <a:pPr algn="just">
              <a:lnSpc>
                <a:spcPts val="2050"/>
              </a:lnSpc>
            </a:pPr>
            <a:r>
              <a:rPr lang="tr-TR" sz="1550" dirty="0">
                <a:latin typeface="Arial" panose="020B0604020202020204" pitchFamily="34" charset="0"/>
                <a:ea typeface="Roboto" pitchFamily="34" charset="-122"/>
                <a:cs typeface="Arial" panose="020B0604020202020204" pitchFamily="34" charset="0"/>
              </a:rPr>
              <a:t>Kurumlar vergisi mükellefi olan anonim şirket, </a:t>
            </a:r>
            <a:r>
              <a:rPr lang="tr-TR" sz="1550" dirty="0" err="1">
                <a:latin typeface="Arial" panose="020B0604020202020204" pitchFamily="34" charset="0"/>
                <a:ea typeface="Roboto" pitchFamily="34" charset="-122"/>
                <a:cs typeface="Arial" panose="020B0604020202020204" pitchFamily="34" charset="0"/>
              </a:rPr>
              <a:t>limited</a:t>
            </a:r>
            <a:r>
              <a:rPr lang="tr-TR" sz="1550" dirty="0">
                <a:latin typeface="Arial" panose="020B0604020202020204" pitchFamily="34" charset="0"/>
                <a:ea typeface="Roboto" pitchFamily="34" charset="-122"/>
                <a:cs typeface="Arial" panose="020B0604020202020204" pitchFamily="34" charset="0"/>
              </a:rPr>
              <a:t> şirket ve sermayesi paylara </a:t>
            </a:r>
            <a:r>
              <a:rPr lang="tr-TR" sz="1550" dirty="0" smtClean="0">
                <a:latin typeface="Arial" panose="020B0604020202020204" pitchFamily="34" charset="0"/>
                <a:ea typeface="Roboto" pitchFamily="34" charset="-122"/>
                <a:cs typeface="Arial" panose="020B0604020202020204" pitchFamily="34" charset="0"/>
              </a:rPr>
              <a:t>bölünmüş komandit </a:t>
            </a:r>
            <a:r>
              <a:rPr lang="tr-TR" sz="1550" dirty="0">
                <a:latin typeface="Arial" panose="020B0604020202020204" pitchFamily="34" charset="0"/>
                <a:ea typeface="Roboto" pitchFamily="34" charset="-122"/>
                <a:cs typeface="Arial" panose="020B0604020202020204" pitchFamily="34" charset="0"/>
              </a:rPr>
              <a:t>şirketlerin ticaret sicil müdürlüklerinde tescil işlemini yaptırması sonrasında </a:t>
            </a:r>
            <a:r>
              <a:rPr lang="tr-TR" sz="1550" dirty="0" smtClean="0">
                <a:latin typeface="Arial" panose="020B0604020202020204" pitchFamily="34" charset="0"/>
                <a:ea typeface="Roboto" pitchFamily="34" charset="-122"/>
                <a:cs typeface="Arial" panose="020B0604020202020204" pitchFamily="34" charset="0"/>
              </a:rPr>
              <a:t>elektronik ortamda </a:t>
            </a:r>
            <a:r>
              <a:rPr lang="tr-TR" sz="1550" dirty="0">
                <a:latin typeface="Arial" panose="020B0604020202020204" pitchFamily="34" charset="0"/>
                <a:ea typeface="Roboto" pitchFamily="34" charset="-122"/>
                <a:cs typeface="Arial" panose="020B0604020202020204" pitchFamily="34" charset="0"/>
              </a:rPr>
              <a:t>ilgili vergi dairesi müdürlüğü </a:t>
            </a:r>
            <a:r>
              <a:rPr lang="tr-TR" sz="1550" dirty="0" smtClean="0">
                <a:latin typeface="Arial" panose="020B0604020202020204" pitchFamily="34" charset="0"/>
                <a:ea typeface="Roboto" pitchFamily="34" charset="-122"/>
                <a:cs typeface="Arial" panose="020B0604020202020204" pitchFamily="34" charset="0"/>
              </a:rPr>
              <a:t>sistemlerine </a:t>
            </a:r>
            <a:r>
              <a:rPr lang="tr-TR" sz="1550" dirty="0">
                <a:latin typeface="Arial" panose="020B0604020202020204" pitchFamily="34" charset="0"/>
                <a:ea typeface="Roboto" pitchFamily="34" charset="-122"/>
                <a:cs typeface="Arial" panose="020B0604020202020204" pitchFamily="34" charset="0"/>
              </a:rPr>
              <a:t>veriler aktarılarak, tescil bilgileri </a:t>
            </a:r>
            <a:r>
              <a:rPr lang="tr-TR" sz="1550" dirty="0" smtClean="0">
                <a:latin typeface="Arial" panose="020B0604020202020204" pitchFamily="34" charset="0"/>
                <a:ea typeface="Roboto" pitchFamily="34" charset="-122"/>
                <a:cs typeface="Arial" panose="020B0604020202020204" pitchFamily="34" charset="0"/>
              </a:rPr>
              <a:t>doğrultusunda mükellefiyet </a:t>
            </a:r>
            <a:r>
              <a:rPr lang="tr-TR" sz="1550" dirty="0">
                <a:latin typeface="Arial" panose="020B0604020202020204" pitchFamily="34" charset="0"/>
                <a:ea typeface="Roboto" pitchFamily="34" charset="-122"/>
                <a:cs typeface="Arial" panose="020B0604020202020204" pitchFamily="34" charset="0"/>
              </a:rPr>
              <a:t>kaydı açılışı yapılmaktadır. </a:t>
            </a:r>
            <a:endParaRPr lang="tr-TR" sz="1550" dirty="0" smtClean="0">
              <a:latin typeface="Arial" panose="020B0604020202020204" pitchFamily="34" charset="0"/>
              <a:ea typeface="Roboto" pitchFamily="34" charset="-122"/>
              <a:cs typeface="Arial" panose="020B0604020202020204" pitchFamily="34" charset="0"/>
            </a:endParaRPr>
          </a:p>
          <a:p>
            <a:pPr algn="just">
              <a:lnSpc>
                <a:spcPts val="2050"/>
              </a:lnSpc>
            </a:pPr>
            <a:endParaRPr lang="tr-TR" sz="1550" dirty="0">
              <a:latin typeface="Arial" panose="020B0604020202020204" pitchFamily="34" charset="0"/>
              <a:ea typeface="Roboto" pitchFamily="34" charset="-122"/>
              <a:cs typeface="Arial" panose="020B0604020202020204" pitchFamily="34" charset="0"/>
            </a:endParaRPr>
          </a:p>
          <a:p>
            <a:pPr algn="just">
              <a:lnSpc>
                <a:spcPts val="2050"/>
              </a:lnSpc>
            </a:pPr>
            <a:endParaRPr lang="tr-TR" sz="1550" dirty="0" smtClean="0">
              <a:latin typeface="Arial" panose="020B0604020202020204" pitchFamily="34" charset="0"/>
              <a:ea typeface="Roboto" pitchFamily="34" charset="-122"/>
              <a:cs typeface="Arial" panose="020B0604020202020204" pitchFamily="34" charset="0"/>
            </a:endParaRPr>
          </a:p>
          <a:p>
            <a:pPr algn="just">
              <a:lnSpc>
                <a:spcPts val="2050"/>
              </a:lnSpc>
            </a:pPr>
            <a:endParaRPr lang="tr-TR" sz="1550" dirty="0">
              <a:latin typeface="Arial" panose="020B0604020202020204" pitchFamily="34" charset="0"/>
              <a:ea typeface="Roboto" pitchFamily="34" charset="-122"/>
              <a:cs typeface="Arial" panose="020B0604020202020204" pitchFamily="34" charset="0"/>
            </a:endParaRPr>
          </a:p>
          <a:p>
            <a:pPr algn="just">
              <a:lnSpc>
                <a:spcPts val="2050"/>
              </a:lnSpc>
            </a:pPr>
            <a:r>
              <a:rPr lang="tr-TR" sz="1550" dirty="0" smtClean="0">
                <a:latin typeface="Arial" panose="020B0604020202020204" pitchFamily="34" charset="0"/>
                <a:ea typeface="Roboto" pitchFamily="34" charset="-122"/>
                <a:cs typeface="Arial" panose="020B0604020202020204" pitchFamily="34" charset="0"/>
              </a:rPr>
              <a:t>Ticaret </a:t>
            </a:r>
            <a:r>
              <a:rPr lang="tr-TR" sz="1550" dirty="0">
                <a:latin typeface="Arial" panose="020B0604020202020204" pitchFamily="34" charset="0"/>
                <a:ea typeface="Roboto" pitchFamily="34" charset="-122"/>
                <a:cs typeface="Arial" panose="020B0604020202020204" pitchFamily="34" charset="0"/>
              </a:rPr>
              <a:t>sicili müdürlüğünce tescil edilmekle birlikte bilgileri Gelir İdaresi Başkanlığı tarafından elektronik ortamda alınmayan tüzel kişiler ve tüzel kişiliği olmayanlarda işe başlama bildirimi, bunlar tarafından yapılır.</a:t>
            </a:r>
          </a:p>
        </p:txBody>
      </p:sp>
      <p:sp>
        <p:nvSpPr>
          <p:cNvPr id="17" name="Text 9"/>
          <p:cNvSpPr/>
          <p:nvPr/>
        </p:nvSpPr>
        <p:spPr>
          <a:xfrm>
            <a:off x="9178026" y="4567019"/>
            <a:ext cx="2053709" cy="185408"/>
          </a:xfrm>
          <a:prstGeom prst="rect">
            <a:avLst/>
          </a:prstGeom>
          <a:noFill/>
          <a:ln/>
        </p:spPr>
        <p:txBody>
          <a:bodyPr wrap="none" lIns="0" tIns="0" rIns="0" bIns="0" rtlCol="0" anchor="t"/>
          <a:lstStyle/>
          <a:p>
            <a:pPr marL="0" indent="0" algn="l">
              <a:lnSpc>
                <a:spcPts val="2000"/>
              </a:lnSpc>
              <a:buNone/>
            </a:pPr>
            <a:r>
              <a:rPr lang="tr-TR" sz="1200" b="1" dirty="0" smtClean="0">
                <a:latin typeface="Arial" panose="020B0604020202020204" pitchFamily="34" charset="0"/>
                <a:ea typeface="Raleway" pitchFamily="34" charset="-122"/>
                <a:cs typeface="Arial" panose="020B0604020202020204" pitchFamily="34" charset="0"/>
              </a:rPr>
              <a:t>VUK-546 Sıra No.lu Genel Tebliğ</a:t>
            </a:r>
            <a:endParaRPr lang="en-US" sz="1200" b="1" dirty="0">
              <a:latin typeface="Arial" panose="020B0604020202020204" pitchFamily="34" charset="0"/>
              <a:cs typeface="Arial" panose="020B0604020202020204" pitchFamily="34" charset="0"/>
            </a:endParaRPr>
          </a:p>
        </p:txBody>
      </p:sp>
      <p:sp>
        <p:nvSpPr>
          <p:cNvPr id="18" name="Dikdörtgen 17"/>
          <p:cNvSpPr/>
          <p:nvPr/>
        </p:nvSpPr>
        <p:spPr>
          <a:xfrm>
            <a:off x="536830" y="3857712"/>
            <a:ext cx="3859475" cy="1169551"/>
          </a:xfrm>
          <a:prstGeom prst="rect">
            <a:avLst/>
          </a:prstGeom>
        </p:spPr>
        <p:txBody>
          <a:bodyPr wrap="square">
            <a:spAutoFit/>
          </a:bodyPr>
          <a:lstStyle/>
          <a:p>
            <a:pPr>
              <a:lnSpc>
                <a:spcPts val="2050"/>
              </a:lnSpc>
            </a:pPr>
            <a:r>
              <a:rPr lang="tr-TR" sz="1550" dirty="0" smtClean="0">
                <a:latin typeface="Arial" panose="020B0604020202020204" pitchFamily="34" charset="0"/>
                <a:ea typeface="Roboto" pitchFamily="34" charset="-122"/>
                <a:cs typeface="Arial" panose="020B0604020202020204" pitchFamily="34" charset="0"/>
              </a:rPr>
              <a:t>Bu mükelleflerin </a:t>
            </a:r>
            <a:r>
              <a:rPr lang="tr-TR" sz="1550" dirty="0">
                <a:latin typeface="Arial" panose="020B0604020202020204" pitchFamily="34" charset="0"/>
                <a:ea typeface="Roboto" pitchFamily="34" charset="-122"/>
                <a:cs typeface="Arial" panose="020B0604020202020204" pitchFamily="34" charset="0"/>
              </a:rPr>
              <a:t>ayrıca </a:t>
            </a:r>
            <a:r>
              <a:rPr lang="tr-TR" sz="1550" dirty="0" smtClean="0">
                <a:latin typeface="Arial" panose="020B0604020202020204" pitchFamily="34" charset="0"/>
                <a:ea typeface="Roboto" pitchFamily="34" charset="-122"/>
                <a:cs typeface="Arial" panose="020B0604020202020204" pitchFamily="34" charset="0"/>
              </a:rPr>
              <a:t>İşe Başlama Bırakma </a:t>
            </a:r>
            <a:r>
              <a:rPr lang="tr-TR" sz="1550" dirty="0">
                <a:latin typeface="Arial" panose="020B0604020202020204" pitchFamily="34" charset="0"/>
                <a:ea typeface="Roboto" pitchFamily="34" charset="-122"/>
                <a:cs typeface="Arial" panose="020B0604020202020204" pitchFamily="34" charset="0"/>
              </a:rPr>
              <a:t>Bildirimi </a:t>
            </a:r>
            <a:r>
              <a:rPr lang="tr-TR" sz="1550" dirty="0" smtClean="0">
                <a:latin typeface="Arial" panose="020B0604020202020204" pitchFamily="34" charset="0"/>
                <a:ea typeface="Roboto" pitchFamily="34" charset="-122"/>
                <a:cs typeface="Arial" panose="020B0604020202020204" pitchFamily="34" charset="0"/>
              </a:rPr>
              <a:t>vermelerine </a:t>
            </a:r>
            <a:r>
              <a:rPr lang="tr-TR" sz="1550" dirty="0">
                <a:latin typeface="Arial" panose="020B0604020202020204" pitchFamily="34" charset="0"/>
                <a:ea typeface="Roboto" pitchFamily="34" charset="-122"/>
                <a:cs typeface="Arial" panose="020B0604020202020204" pitchFamily="34" charset="0"/>
              </a:rPr>
              <a:t>gerek bulunmamaktadır</a:t>
            </a:r>
            <a:r>
              <a:rPr lang="tr-TR" sz="1550" dirty="0" smtClean="0">
                <a:latin typeface="Arial" panose="020B0604020202020204" pitchFamily="34" charset="0"/>
                <a:ea typeface="Roboto" pitchFamily="34" charset="-122"/>
                <a:cs typeface="Arial" panose="020B0604020202020204" pitchFamily="34" charset="0"/>
              </a:rPr>
              <a:t>.</a:t>
            </a:r>
          </a:p>
          <a:p>
            <a:pPr>
              <a:lnSpc>
                <a:spcPts val="2050"/>
              </a:lnSpc>
            </a:pPr>
            <a:endParaRPr lang="tr-TR" sz="1550" dirty="0">
              <a:latin typeface="Arial" panose="020B0604020202020204" pitchFamily="34" charset="0"/>
              <a:ea typeface="Roboto" pitchFamily="34" charset="-122"/>
              <a:cs typeface="Arial" panose="020B0604020202020204" pitchFamily="34" charset="0"/>
            </a:endParaRPr>
          </a:p>
        </p:txBody>
      </p:sp>
    </p:spTree>
    <p:extLst>
      <p:ext uri="{BB962C8B-B14F-4D97-AF65-F5344CB8AC3E}">
        <p14:creationId xmlns:p14="http://schemas.microsoft.com/office/powerpoint/2010/main" val="3027452146"/>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Freeform 77"/>
          <p:cNvSpPr/>
          <p:nvPr/>
        </p:nvSpPr>
        <p:spPr>
          <a:xfrm>
            <a:off x="1295596" y="2586661"/>
            <a:ext cx="9416589" cy="3349089"/>
          </a:xfrm>
          <a:custGeom>
            <a:avLst/>
            <a:gdLst/>
            <a:ahLst/>
            <a:cxnLst>
              <a:cxn ang="0">
                <a:pos x="wd2" y="hd2"/>
              </a:cxn>
              <a:cxn ang="5400000">
                <a:pos x="wd2" y="hd2"/>
              </a:cxn>
              <a:cxn ang="10800000">
                <a:pos x="wd2" y="hd2"/>
              </a:cxn>
              <a:cxn ang="16200000">
                <a:pos x="wd2" y="hd2"/>
              </a:cxn>
            </a:cxnLst>
            <a:rect l="0" t="0" r="r" b="b"/>
            <a:pathLst>
              <a:path w="21600" h="21600" extrusionOk="0">
                <a:moveTo>
                  <a:pt x="20057" y="0"/>
                </a:moveTo>
                <a:cubicBezTo>
                  <a:pt x="20909" y="0"/>
                  <a:pt x="21600" y="0"/>
                  <a:pt x="21600" y="0"/>
                </a:cubicBezTo>
                <a:lnTo>
                  <a:pt x="21600" y="21600"/>
                </a:lnTo>
                <a:cubicBezTo>
                  <a:pt x="21600" y="21600"/>
                  <a:pt x="20909" y="21600"/>
                  <a:pt x="20057" y="21600"/>
                </a:cubicBezTo>
                <a:lnTo>
                  <a:pt x="1543" y="21600"/>
                </a:lnTo>
                <a:cubicBezTo>
                  <a:pt x="691" y="21600"/>
                  <a:pt x="0" y="21600"/>
                  <a:pt x="0" y="21600"/>
                </a:cubicBezTo>
                <a:lnTo>
                  <a:pt x="0" y="0"/>
                </a:lnTo>
                <a:cubicBezTo>
                  <a:pt x="0" y="0"/>
                  <a:pt x="691" y="0"/>
                  <a:pt x="1543" y="0"/>
                </a:cubicBezTo>
                <a:close/>
              </a:path>
            </a:pathLst>
          </a:custGeom>
          <a:gradFill>
            <a:gsLst>
              <a:gs pos="22846">
                <a:srgbClr val="FFFFFF"/>
              </a:gs>
              <a:gs pos="63322">
                <a:srgbClr val="E6EAEB"/>
              </a:gs>
              <a:gs pos="99960">
                <a:srgbClr val="CDD5D8"/>
              </a:gs>
            </a:gsLst>
            <a:lin ang="2089253"/>
          </a:gradFill>
          <a:ln w="12700">
            <a:miter lim="400000"/>
          </a:ln>
          <a:effectLst>
            <a:outerShdw blurRad="304800" dist="177800" dir="2315233" rotWithShape="0">
              <a:srgbClr val="000000">
                <a:alpha val="38297"/>
              </a:srgbClr>
            </a:outerShdw>
          </a:effectLst>
        </p:spPr>
        <p:txBody>
          <a:bodyPr tIns="91439" bIns="91439" anchor="ctr"/>
          <a:lstStyle/>
          <a:p>
            <a:pPr algn="ctr" defTabSz="1828800">
              <a:defRPr sz="3600">
                <a:solidFill>
                  <a:srgbClr val="FFFFFF"/>
                </a:solidFill>
                <a:latin typeface="Avenir Next Regular"/>
                <a:ea typeface="Avenir Next Regular"/>
                <a:cs typeface="Avenir Next Regular"/>
                <a:sym typeface="Avenir Next Regular"/>
              </a:defRPr>
            </a:pPr>
            <a:endParaRPr dirty="0">
              <a:latin typeface="Arial" panose="020B0604020202020204" pitchFamily="34" charset="0"/>
              <a:cs typeface="Arial" panose="020B0604020202020204" pitchFamily="34" charset="0"/>
            </a:endParaRPr>
          </a:p>
        </p:txBody>
      </p:sp>
      <p:sp>
        <p:nvSpPr>
          <p:cNvPr id="33" name="Freeform 78">
            <a:hlinkClick r:id="rId4"/>
          </p:cNvPr>
          <p:cNvSpPr/>
          <p:nvPr/>
        </p:nvSpPr>
        <p:spPr>
          <a:xfrm>
            <a:off x="1305812" y="2617295"/>
            <a:ext cx="9416589" cy="3287820"/>
          </a:xfrm>
          <a:custGeom>
            <a:avLst/>
            <a:gdLst/>
            <a:ahLst/>
            <a:cxnLst>
              <a:cxn ang="0">
                <a:pos x="wd2" y="hd2"/>
              </a:cxn>
              <a:cxn ang="5400000">
                <a:pos x="wd2" y="hd2"/>
              </a:cxn>
              <a:cxn ang="10800000">
                <a:pos x="wd2" y="hd2"/>
              </a:cxn>
              <a:cxn ang="16200000">
                <a:pos x="wd2" y="hd2"/>
              </a:cxn>
            </a:cxnLst>
            <a:rect l="0" t="0" r="r" b="b"/>
            <a:pathLst>
              <a:path w="21598" h="21600" extrusionOk="0">
                <a:moveTo>
                  <a:pt x="1361" y="0"/>
                </a:moveTo>
                <a:lnTo>
                  <a:pt x="20239" y="0"/>
                </a:lnTo>
                <a:cubicBezTo>
                  <a:pt x="20990" y="1"/>
                  <a:pt x="21599" y="578"/>
                  <a:pt x="21598" y="1288"/>
                </a:cubicBezTo>
                <a:cubicBezTo>
                  <a:pt x="21598" y="1289"/>
                  <a:pt x="21598" y="1289"/>
                  <a:pt x="21598" y="1289"/>
                </a:cubicBezTo>
                <a:lnTo>
                  <a:pt x="21598" y="20313"/>
                </a:lnTo>
                <a:cubicBezTo>
                  <a:pt x="21598" y="21024"/>
                  <a:pt x="20989" y="21600"/>
                  <a:pt x="20237" y="21600"/>
                </a:cubicBezTo>
                <a:lnTo>
                  <a:pt x="1359" y="21600"/>
                </a:lnTo>
                <a:cubicBezTo>
                  <a:pt x="608" y="21599"/>
                  <a:pt x="0" y="21023"/>
                  <a:pt x="0" y="20313"/>
                </a:cubicBezTo>
                <a:lnTo>
                  <a:pt x="0" y="1289"/>
                </a:lnTo>
                <a:cubicBezTo>
                  <a:pt x="-1" y="578"/>
                  <a:pt x="607" y="1"/>
                  <a:pt x="1359" y="0"/>
                </a:cubicBezTo>
                <a:cubicBezTo>
                  <a:pt x="1360" y="0"/>
                  <a:pt x="1360" y="0"/>
                  <a:pt x="1361" y="0"/>
                </a:cubicBezTo>
                <a:close/>
              </a:path>
            </a:pathLst>
          </a:custGeom>
          <a:gradFill>
            <a:gsLst>
              <a:gs pos="22846">
                <a:srgbClr val="FFFFFF"/>
              </a:gs>
              <a:gs pos="80000">
                <a:srgbClr val="E6EAEB"/>
              </a:gs>
              <a:gs pos="99960">
                <a:srgbClr val="80B8EB"/>
              </a:gs>
            </a:gsLst>
            <a:lin ang="5400000" scaled="0"/>
          </a:gradFill>
          <a:ln w="12700">
            <a:miter lim="400000"/>
          </a:ln>
          <a:effectLst>
            <a:outerShdw blurRad="76200" dist="50800" dir="2315233" rotWithShape="0">
              <a:srgbClr val="000000">
                <a:alpha val="28814"/>
              </a:srgbClr>
            </a:outerShdw>
          </a:effectLst>
        </p:spPr>
        <p:txBody>
          <a:bodyPr tIns="91439" bIns="91439" anchor="ctr"/>
          <a:lstStyle/>
          <a:p>
            <a:pPr algn="ctr" defTabSz="1828800">
              <a:defRPr sz="3600">
                <a:solidFill>
                  <a:srgbClr val="FFFFFF"/>
                </a:solidFill>
                <a:latin typeface="Avenir Next Regular"/>
                <a:ea typeface="Avenir Next Regular"/>
                <a:cs typeface="Avenir Next Regular"/>
                <a:sym typeface="Avenir Next Regular"/>
              </a:defRPr>
            </a:pPr>
            <a:endParaRPr dirty="0">
              <a:latin typeface="Arial" panose="020B0604020202020204" pitchFamily="34" charset="0"/>
              <a:cs typeface="Arial" panose="020B0604020202020204" pitchFamily="34" charset="0"/>
            </a:endParaRPr>
          </a:p>
        </p:txBody>
      </p:sp>
      <p:sp>
        <p:nvSpPr>
          <p:cNvPr id="34" name="Freeform 79"/>
          <p:cNvSpPr/>
          <p:nvPr/>
        </p:nvSpPr>
        <p:spPr>
          <a:xfrm>
            <a:off x="8702293" y="5784813"/>
            <a:ext cx="1941852" cy="1509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20783" y="8661"/>
                  <a:pt x="18594" y="5"/>
                  <a:pt x="16138" y="0"/>
                </a:cubicBezTo>
                <a:lnTo>
                  <a:pt x="5462" y="0"/>
                </a:lnTo>
                <a:cubicBezTo>
                  <a:pt x="3006" y="10"/>
                  <a:pt x="818" y="8664"/>
                  <a:pt x="0" y="21600"/>
                </a:cubicBezTo>
                <a:close/>
              </a:path>
            </a:pathLst>
          </a:custGeom>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0" scaled="1"/>
            <a:tileRect/>
          </a:gradFill>
          <a:ln w="12700">
            <a:miter lim="400000"/>
          </a:ln>
        </p:spPr>
        <p:txBody>
          <a:bodyPr tIns="91439" bIns="91439" anchor="ctr"/>
          <a:lstStyle/>
          <a:p>
            <a:pPr algn="ctr"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grpSp>
        <p:nvGrpSpPr>
          <p:cNvPr id="5" name="Grup 4"/>
          <p:cNvGrpSpPr/>
          <p:nvPr/>
        </p:nvGrpSpPr>
        <p:grpSpPr>
          <a:xfrm rot="10800000">
            <a:off x="1336844" y="5628733"/>
            <a:ext cx="3340594" cy="582267"/>
            <a:chOff x="3091379" y="2239845"/>
            <a:chExt cx="5577356" cy="972136"/>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grpSpPr>
        <p:sp>
          <p:nvSpPr>
            <p:cNvPr id="24" name="Freeform 76"/>
            <p:cNvSpPr/>
            <p:nvPr/>
          </p:nvSpPr>
          <p:spPr>
            <a:xfrm>
              <a:off x="3091379" y="2239845"/>
              <a:ext cx="5577356" cy="458284"/>
            </a:xfrm>
            <a:custGeom>
              <a:avLst/>
              <a:gdLst/>
              <a:ahLst/>
              <a:cxnLst>
                <a:cxn ang="0">
                  <a:pos x="wd2" y="hd2"/>
                </a:cxn>
                <a:cxn ang="5400000">
                  <a:pos x="wd2" y="hd2"/>
                </a:cxn>
                <a:cxn ang="10800000">
                  <a:pos x="wd2" y="hd2"/>
                </a:cxn>
                <a:cxn ang="16200000">
                  <a:pos x="wd2" y="hd2"/>
                </a:cxn>
              </a:cxnLst>
              <a:rect l="0" t="0" r="r" b="b"/>
              <a:pathLst>
                <a:path w="21600" h="21600" extrusionOk="0">
                  <a:moveTo>
                    <a:pt x="2532" y="0"/>
                  </a:moveTo>
                  <a:lnTo>
                    <a:pt x="0" y="21600"/>
                  </a:lnTo>
                  <a:lnTo>
                    <a:pt x="21600" y="21426"/>
                  </a:lnTo>
                  <a:lnTo>
                    <a:pt x="19325" y="0"/>
                  </a:lnTo>
                  <a:lnTo>
                    <a:pt x="2532" y="0"/>
                  </a:lnTo>
                  <a:close/>
                </a:path>
              </a:pathLst>
            </a:custGeom>
            <a:solidFill>
              <a:srgbClr val="004158"/>
            </a:solidFill>
            <a:ln w="12700">
              <a:miter lim="400000"/>
            </a:ln>
          </p:spPr>
          <p:txBody>
            <a:bodyPr tIns="91439" bIns="91439" anchor="ctr"/>
            <a:lstStyle/>
            <a:p>
              <a:pPr algn="ctr" defTabSz="1828800">
                <a:defRPr sz="3600">
                  <a:solidFill>
                    <a:srgbClr val="000000"/>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35" name="Freeform 81"/>
            <p:cNvSpPr/>
            <p:nvPr/>
          </p:nvSpPr>
          <p:spPr>
            <a:xfrm>
              <a:off x="3711887" y="2239958"/>
              <a:ext cx="4336343" cy="9720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569"/>
                  </a:lnTo>
                  <a:cubicBezTo>
                    <a:pt x="0" y="19348"/>
                    <a:pt x="1163" y="21600"/>
                    <a:pt x="2597" y="21600"/>
                  </a:cubicBezTo>
                  <a:cubicBezTo>
                    <a:pt x="2599" y="21600"/>
                    <a:pt x="2601" y="21600"/>
                    <a:pt x="2602" y="21600"/>
                  </a:cubicBezTo>
                  <a:lnTo>
                    <a:pt x="19003" y="21600"/>
                  </a:lnTo>
                  <a:cubicBezTo>
                    <a:pt x="20437" y="21600"/>
                    <a:pt x="21600" y="19348"/>
                    <a:pt x="21600" y="16569"/>
                  </a:cubicBezTo>
                  <a:lnTo>
                    <a:pt x="21600" y="0"/>
                  </a:lnTo>
                  <a:close/>
                </a:path>
              </a:pathLst>
            </a:custGeom>
            <a:grpFill/>
            <a:ln w="12700">
              <a:miter lim="400000"/>
            </a:ln>
            <a:effectLst>
              <a:outerShdw blurRad="76200" dist="50800" dir="2315233" rotWithShape="0">
                <a:srgbClr val="000000">
                  <a:alpha val="28814"/>
                </a:srgbClr>
              </a:outerShdw>
            </a:effectLst>
          </p:spPr>
          <p:txBody>
            <a:bodyPr tIns="91439" bIns="91439" anchor="ctr"/>
            <a:lstStyle/>
            <a:p>
              <a:pPr algn="ctr"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grpSp>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prstClr val="white"/>
                </a:solidFill>
                <a:latin typeface="Arial" panose="020B0604020202020204" pitchFamily="34" charset="0"/>
                <a:cs typeface="Arial" panose="020B0604020202020204" pitchFamily="34" charset="0"/>
              </a:rPr>
              <a:pPr/>
              <a:t>34</a:t>
            </a:fld>
            <a:endParaRPr lang="tr-TR" sz="1400" dirty="0">
              <a:solidFill>
                <a:prstClr val="white"/>
              </a:solidFill>
              <a:latin typeface="Arial" panose="020B0604020202020204" pitchFamily="34" charset="0"/>
              <a:cs typeface="Arial" panose="020B0604020202020204" pitchFamily="34" charset="0"/>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86" name="Unvan 1"/>
          <p:cNvSpPr txBox="1">
            <a:spLocks/>
          </p:cNvSpPr>
          <p:nvPr/>
        </p:nvSpPr>
        <p:spPr>
          <a:xfrm>
            <a:off x="878360" y="93797"/>
            <a:ext cx="11650117" cy="57516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sz="2800" b="1" dirty="0" smtClean="0">
                <a:solidFill>
                  <a:srgbClr val="16647A"/>
                </a:solidFill>
                <a:latin typeface="Arial" panose="020B0604020202020204" pitchFamily="34" charset="0"/>
                <a:cs typeface="Arial" panose="020B0604020202020204" pitchFamily="34" charset="0"/>
              </a:rPr>
              <a:t>Mükellefin Ödevleri</a:t>
            </a:r>
            <a:endParaRPr lang="tr-TR" sz="2800" b="1" dirty="0">
              <a:solidFill>
                <a:srgbClr val="16647A"/>
              </a:solidFill>
              <a:latin typeface="Arial" panose="020B0604020202020204" pitchFamily="34" charset="0"/>
              <a:cs typeface="Arial" panose="020B0604020202020204" pitchFamily="34" charset="0"/>
            </a:endParaRPr>
          </a:p>
        </p:txBody>
      </p:sp>
      <p:grpSp>
        <p:nvGrpSpPr>
          <p:cNvPr id="8" name="Grup 7"/>
          <p:cNvGrpSpPr/>
          <p:nvPr/>
        </p:nvGrpSpPr>
        <p:grpSpPr>
          <a:xfrm>
            <a:off x="1130762" y="381381"/>
            <a:ext cx="12878009" cy="1943485"/>
            <a:chOff x="1360274" y="1570006"/>
            <a:chExt cx="12878009" cy="1943485"/>
          </a:xfrm>
        </p:grpSpPr>
        <p:pic>
          <p:nvPicPr>
            <p:cNvPr id="30" name="Google Shape;26;p1" descr="Google Shape;26;p1"/>
            <p:cNvPicPr>
              <a:picLocks noChangeAspect="1"/>
            </p:cNvPicPr>
            <p:nvPr/>
          </p:nvPicPr>
          <p:blipFill>
            <a:blip r:embed="rId8">
              <a:alphaModFix amt="60323"/>
            </a:blip>
            <a:srcRect l="9717" t="84849" r="7960"/>
            <a:stretch>
              <a:fillRect/>
            </a:stretch>
          </p:blipFill>
          <p:spPr>
            <a:xfrm rot="16200000">
              <a:off x="682469" y="2412646"/>
              <a:ext cx="1943485" cy="258205"/>
            </a:xfrm>
            <a:prstGeom prst="rect">
              <a:avLst/>
            </a:prstGeom>
            <a:ln w="12700">
              <a:miter lim="400000"/>
            </a:ln>
          </p:spPr>
        </p:pic>
        <p:grpSp>
          <p:nvGrpSpPr>
            <p:cNvPr id="3" name="Grup 2"/>
            <p:cNvGrpSpPr/>
            <p:nvPr/>
          </p:nvGrpSpPr>
          <p:grpSpPr>
            <a:xfrm>
              <a:off x="1360274" y="2061751"/>
              <a:ext cx="12878009" cy="1231694"/>
              <a:chOff x="1322666" y="479797"/>
              <a:chExt cx="12878009" cy="1699028"/>
            </a:xfrm>
          </p:grpSpPr>
          <p:sp>
            <p:nvSpPr>
              <p:cNvPr id="2" name="Dikdörtgen 1"/>
              <p:cNvSpPr/>
              <p:nvPr/>
            </p:nvSpPr>
            <p:spPr>
              <a:xfrm>
                <a:off x="1532109" y="479797"/>
                <a:ext cx="4351106" cy="508402"/>
              </a:xfrm>
              <a:prstGeom prst="rect">
                <a:avLst/>
              </a:prstGeom>
              <a:gradFill>
                <a:gsLst>
                  <a:gs pos="924">
                    <a:srgbClr val="86B0BF"/>
                  </a:gs>
                  <a:gs pos="53178">
                    <a:schemeClr val="accent1">
                      <a:lumMod val="60000"/>
                      <a:lumOff val="40000"/>
                    </a:schemeClr>
                  </a:gs>
                  <a:gs pos="100000">
                    <a:srgbClr val="336699"/>
                  </a:gs>
                </a:gsLst>
              </a:gradFill>
              <a:ln w="12700">
                <a:miter lim="400000"/>
              </a:ln>
            </p:spPr>
            <p:txBody>
              <a:bodyPr lIns="45718" tIns="45718" rIns="45718" bIns="45718" anchor="ctr"/>
              <a:lstStyle/>
              <a:p>
                <a:pPr algn="ctr"/>
                <a:endParaRPr lang="tr-TR" dirty="0">
                  <a:solidFill>
                    <a:srgbClr val="FFFFFF"/>
                  </a:solidFill>
                  <a:latin typeface="Arial" panose="020B0604020202020204" pitchFamily="34" charset="0"/>
                  <a:cs typeface="Arial" panose="020B0604020202020204" pitchFamily="34" charset="0"/>
                </a:endParaRPr>
              </a:p>
            </p:txBody>
          </p:sp>
          <p:pic>
            <p:nvPicPr>
              <p:cNvPr id="26" name="Google Shape;22;p1" descr="Google Shape;22;p1"/>
              <p:cNvPicPr>
                <a:picLocks noChangeAspect="1"/>
              </p:cNvPicPr>
              <p:nvPr/>
            </p:nvPicPr>
            <p:blipFill>
              <a:blip r:embed="rId8">
                <a:alphaModFix amt="65337"/>
              </a:blip>
              <a:srcRect l="9717" t="84849" r="7960"/>
              <a:stretch>
                <a:fillRect/>
              </a:stretch>
            </p:blipFill>
            <p:spPr>
              <a:xfrm>
                <a:off x="1322666" y="1906007"/>
                <a:ext cx="12878009" cy="272818"/>
              </a:xfrm>
              <a:prstGeom prst="rect">
                <a:avLst/>
              </a:prstGeom>
              <a:ln w="12700">
                <a:miter lim="400000"/>
              </a:ln>
            </p:spPr>
          </p:pic>
          <p:sp>
            <p:nvSpPr>
              <p:cNvPr id="27" name="Google Shape;23;p1"/>
              <p:cNvSpPr/>
              <p:nvPr/>
            </p:nvSpPr>
            <p:spPr>
              <a:xfrm>
                <a:off x="8280955" y="1008976"/>
                <a:ext cx="3133892" cy="8995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330" y="0"/>
                    </a:lnTo>
                    <a:lnTo>
                      <a:pt x="21600" y="10826"/>
                    </a:lnTo>
                    <a:lnTo>
                      <a:pt x="19330" y="21600"/>
                    </a:lnTo>
                    <a:lnTo>
                      <a:pt x="0" y="21600"/>
                    </a:lnTo>
                    <a:lnTo>
                      <a:pt x="0" y="0"/>
                    </a:lnTo>
                    <a:close/>
                  </a:path>
                </a:pathLst>
              </a:custGeom>
              <a:gradFill flip="none" rotWithShape="1">
                <a:gsLst>
                  <a:gs pos="0">
                    <a:srgbClr val="99CCFF"/>
                  </a:gs>
                  <a:gs pos="50000">
                    <a:srgbClr val="67A5D7"/>
                  </a:gs>
                  <a:gs pos="100000">
                    <a:srgbClr val="365679"/>
                  </a:gs>
                </a:gsLst>
                <a:lin ang="16200000" scaled="1"/>
                <a:tileRect/>
              </a:gradFill>
              <a:ln w="12700">
                <a:miter lim="400000"/>
              </a:ln>
            </p:spPr>
            <p:txBody>
              <a:bodyPr lIns="45718" tIns="45718" rIns="45718" bIns="45718" anchor="ctr"/>
              <a:lstStyle/>
              <a:p>
                <a:pPr algn="ctr">
                  <a:defRPr>
                    <a:solidFill>
                      <a:srgbClr val="FFFFFF"/>
                    </a:solidFill>
                  </a:defRPr>
                </a:pPr>
                <a:endParaRPr dirty="0">
                  <a:latin typeface="Arial" panose="020B0604020202020204" pitchFamily="34" charset="0"/>
                  <a:cs typeface="Arial" panose="020B0604020202020204" pitchFamily="34" charset="0"/>
                </a:endParaRPr>
              </a:p>
            </p:txBody>
          </p:sp>
          <p:sp>
            <p:nvSpPr>
              <p:cNvPr id="28" name="Google Shape;24;p1"/>
              <p:cNvSpPr/>
              <p:nvPr/>
            </p:nvSpPr>
            <p:spPr>
              <a:xfrm rot="10800000" flipH="1">
                <a:off x="1487500" y="1040992"/>
                <a:ext cx="9128403" cy="960253"/>
              </a:xfrm>
              <a:custGeom>
                <a:avLst/>
                <a:gdLst/>
                <a:ahLst/>
                <a:cxnLst>
                  <a:cxn ang="0">
                    <a:pos x="wd2" y="hd2"/>
                  </a:cxn>
                  <a:cxn ang="5400000">
                    <a:pos x="wd2" y="hd2"/>
                  </a:cxn>
                  <a:cxn ang="10800000">
                    <a:pos x="wd2" y="hd2"/>
                  </a:cxn>
                  <a:cxn ang="16200000">
                    <a:pos x="wd2" y="hd2"/>
                  </a:cxn>
                </a:cxnLst>
                <a:rect l="0" t="0" r="r" b="b"/>
                <a:pathLst>
                  <a:path w="21600" h="21600" extrusionOk="0">
                    <a:moveTo>
                      <a:pt x="0" y="56"/>
                    </a:moveTo>
                    <a:lnTo>
                      <a:pt x="21600" y="0"/>
                    </a:lnTo>
                    <a:lnTo>
                      <a:pt x="16112" y="21600"/>
                    </a:lnTo>
                    <a:lnTo>
                      <a:pt x="0" y="21341"/>
                    </a:lnTo>
                    <a:lnTo>
                      <a:pt x="0" y="56"/>
                    </a:lnTo>
                    <a:close/>
                  </a:path>
                </a:pathLst>
              </a:custGeom>
              <a:gradFill>
                <a:gsLst>
                  <a:gs pos="0">
                    <a:srgbClr val="FFFFFF"/>
                  </a:gs>
                  <a:gs pos="47806">
                    <a:srgbClr val="FFFFFF"/>
                  </a:gs>
                  <a:gs pos="100000">
                    <a:srgbClr val="EAEEF1"/>
                  </a:gs>
                </a:gsLst>
                <a:lin ang="9645362"/>
              </a:gradFill>
              <a:ln w="12700">
                <a:miter lim="400000"/>
              </a:ln>
              <a:effectLst>
                <a:outerShdw blurRad="50800" dist="56020" dir="1109177" rotWithShape="0">
                  <a:srgbClr val="000000">
                    <a:alpha val="21568"/>
                  </a:srgbClr>
                </a:outerShdw>
              </a:effectLst>
            </p:spPr>
            <p:txBody>
              <a:bodyPr lIns="45718" tIns="45718" rIns="45718" bIns="45718" anchor="ctr"/>
              <a:lstStyle/>
              <a:p>
                <a:pPr algn="ctr">
                  <a:defRPr sz="1800">
                    <a:solidFill>
                      <a:srgbClr val="A9E800"/>
                    </a:solidFill>
                    <a:latin typeface="Calibri"/>
                    <a:ea typeface="Calibri"/>
                    <a:cs typeface="Calibri"/>
                    <a:sym typeface="Calibri"/>
                  </a:defRPr>
                </a:pPr>
                <a:endParaRPr dirty="0">
                  <a:latin typeface="Arial" panose="020B0604020202020204" pitchFamily="34" charset="0"/>
                  <a:cs typeface="Arial" panose="020B0604020202020204" pitchFamily="34" charset="0"/>
                </a:endParaRPr>
              </a:p>
            </p:txBody>
          </p:sp>
          <p:sp>
            <p:nvSpPr>
              <p:cNvPr id="29" name="Google Shape;25;p1"/>
              <p:cNvSpPr/>
              <p:nvPr/>
            </p:nvSpPr>
            <p:spPr>
              <a:xfrm>
                <a:off x="1528748" y="990704"/>
                <a:ext cx="9128403" cy="806487"/>
              </a:xfrm>
              <a:custGeom>
                <a:avLst/>
                <a:gdLst/>
                <a:ahLst/>
                <a:cxnLst>
                  <a:cxn ang="0">
                    <a:pos x="wd2" y="hd2"/>
                  </a:cxn>
                  <a:cxn ang="5400000">
                    <a:pos x="wd2" y="hd2"/>
                  </a:cxn>
                  <a:cxn ang="10800000">
                    <a:pos x="wd2" y="hd2"/>
                  </a:cxn>
                  <a:cxn ang="16200000">
                    <a:pos x="wd2" y="hd2"/>
                  </a:cxn>
                </a:cxnLst>
                <a:rect l="0" t="0" r="r" b="b"/>
                <a:pathLst>
                  <a:path w="21600" h="21600" extrusionOk="0">
                    <a:moveTo>
                      <a:pt x="0" y="56"/>
                    </a:moveTo>
                    <a:lnTo>
                      <a:pt x="21600" y="0"/>
                    </a:lnTo>
                    <a:lnTo>
                      <a:pt x="16112" y="21600"/>
                    </a:lnTo>
                    <a:lnTo>
                      <a:pt x="0" y="21341"/>
                    </a:lnTo>
                    <a:lnTo>
                      <a:pt x="0" y="56"/>
                    </a:lnTo>
                    <a:close/>
                  </a:path>
                </a:pathLst>
              </a:custGeom>
              <a:gradFill>
                <a:gsLst>
                  <a:gs pos="0">
                    <a:srgbClr val="FFFFFF"/>
                  </a:gs>
                  <a:gs pos="47806">
                    <a:srgbClr val="FFFFFF"/>
                  </a:gs>
                  <a:gs pos="100000">
                    <a:srgbClr val="EAEEF1"/>
                  </a:gs>
                </a:gsLst>
                <a:lin ang="9645362"/>
              </a:gradFill>
              <a:ln w="12700">
                <a:miter lim="400000"/>
              </a:ln>
              <a:effectLst>
                <a:outerShdw blurRad="50800" dist="38100" dir="16200000" rotWithShape="0">
                  <a:prstClr val="black">
                    <a:alpha val="40000"/>
                  </a:prstClr>
                </a:outerShdw>
              </a:effectLst>
            </p:spPr>
            <p:txBody>
              <a:bodyPr lIns="45718" tIns="45718" rIns="45718" bIns="45718" anchor="ctr"/>
              <a:lstStyle/>
              <a:p>
                <a:pPr algn="ctr">
                  <a:defRPr sz="1800">
                    <a:solidFill>
                      <a:srgbClr val="A9E800"/>
                    </a:solidFill>
                    <a:latin typeface="Calibri"/>
                    <a:ea typeface="Calibri"/>
                    <a:cs typeface="Calibri"/>
                    <a:sym typeface="Calibri"/>
                  </a:defRPr>
                </a:pPr>
                <a:endParaRPr dirty="0">
                  <a:latin typeface="Arial" panose="020B0604020202020204" pitchFamily="34" charset="0"/>
                  <a:cs typeface="Arial" panose="020B0604020202020204" pitchFamily="34" charset="0"/>
                </a:endParaRPr>
              </a:p>
            </p:txBody>
          </p:sp>
          <p:sp>
            <p:nvSpPr>
              <p:cNvPr id="65" name="Text 6"/>
              <p:cNvSpPr/>
              <p:nvPr/>
            </p:nvSpPr>
            <p:spPr>
              <a:xfrm>
                <a:off x="1528748" y="1091967"/>
                <a:ext cx="8379529" cy="585859"/>
              </a:xfrm>
              <a:prstGeom prst="rect">
                <a:avLst/>
              </a:prstGeom>
              <a:noFill/>
              <a:ln/>
            </p:spPr>
            <p:txBody>
              <a:bodyPr wrap="none" lIns="0" tIns="0" rIns="0" bIns="0" rtlCol="0" anchor="t"/>
              <a:lstStyle/>
              <a:p>
                <a:pPr marL="0" indent="0">
                  <a:lnSpc>
                    <a:spcPts val="2050"/>
                  </a:lnSpc>
                  <a:buNone/>
                </a:pPr>
                <a:r>
                  <a:rPr lang="tr-TR" dirty="0" smtClean="0">
                    <a:solidFill>
                      <a:srgbClr val="3C3939"/>
                    </a:solidFill>
                    <a:latin typeface="Arial" panose="020B0604020202020204" pitchFamily="34" charset="0"/>
                    <a:ea typeface="Roboto" pitchFamily="34" charset="-122"/>
                    <a:cs typeface="Arial" panose="020B0604020202020204" pitchFamily="34" charset="0"/>
                  </a:rPr>
                  <a:t>Mükellefler, v</a:t>
                </a:r>
                <a:r>
                  <a:rPr lang="en-US" dirty="0" err="1" smtClean="0">
                    <a:solidFill>
                      <a:srgbClr val="3C3939"/>
                    </a:solidFill>
                    <a:latin typeface="Arial" panose="020B0604020202020204" pitchFamily="34" charset="0"/>
                    <a:ea typeface="Roboto" pitchFamily="34" charset="-122"/>
                    <a:cs typeface="Arial" panose="020B0604020202020204" pitchFamily="34" charset="0"/>
                  </a:rPr>
                  <a:t>ergi</a:t>
                </a:r>
                <a:r>
                  <a:rPr lang="en-US" dirty="0" smtClean="0">
                    <a:solidFill>
                      <a:srgbClr val="3C3939"/>
                    </a:solidFill>
                    <a:latin typeface="Arial" panose="020B0604020202020204" pitchFamily="34" charset="0"/>
                    <a:ea typeface="Roboto" pitchFamily="34" charset="-122"/>
                    <a:cs typeface="Arial" panose="020B0604020202020204" pitchFamily="34" charset="0"/>
                  </a:rPr>
                  <a:t> </a:t>
                </a:r>
                <a:r>
                  <a:rPr lang="en-US" dirty="0">
                    <a:solidFill>
                      <a:srgbClr val="3C3939"/>
                    </a:solidFill>
                    <a:latin typeface="Arial" panose="020B0604020202020204" pitchFamily="34" charset="0"/>
                    <a:ea typeface="Roboto" pitchFamily="34" charset="-122"/>
                    <a:cs typeface="Arial" panose="020B0604020202020204" pitchFamily="34" charset="0"/>
                  </a:rPr>
                  <a:t>beyannamelerini zamanında ve doğru bir şekilde düzenleyip </a:t>
                </a:r>
                <a:r>
                  <a:rPr lang="en-US" dirty="0" err="1">
                    <a:solidFill>
                      <a:srgbClr val="3C3939"/>
                    </a:solidFill>
                    <a:latin typeface="Arial" panose="020B0604020202020204" pitchFamily="34" charset="0"/>
                    <a:ea typeface="Roboto" pitchFamily="34" charset="-122"/>
                    <a:cs typeface="Arial" panose="020B0604020202020204" pitchFamily="34" charset="0"/>
                  </a:rPr>
                  <a:t>vergi</a:t>
                </a:r>
                <a:r>
                  <a:rPr lang="en-US" dirty="0">
                    <a:solidFill>
                      <a:srgbClr val="3C3939"/>
                    </a:solidFill>
                    <a:latin typeface="Arial" panose="020B0604020202020204" pitchFamily="34" charset="0"/>
                    <a:ea typeface="Roboto" pitchFamily="34" charset="-122"/>
                    <a:cs typeface="Arial" panose="020B0604020202020204" pitchFamily="34" charset="0"/>
                  </a:rPr>
                  <a:t> </a:t>
                </a:r>
                <a:endParaRPr lang="tr-TR" dirty="0" smtClean="0">
                  <a:solidFill>
                    <a:srgbClr val="3C3939"/>
                  </a:solidFill>
                  <a:latin typeface="Arial" panose="020B0604020202020204" pitchFamily="34" charset="0"/>
                  <a:ea typeface="Roboto" pitchFamily="34" charset="-122"/>
                  <a:cs typeface="Arial" panose="020B0604020202020204" pitchFamily="34" charset="0"/>
                </a:endParaRPr>
              </a:p>
              <a:p>
                <a:pPr marL="0" indent="0">
                  <a:lnSpc>
                    <a:spcPts val="2050"/>
                  </a:lnSpc>
                  <a:buNone/>
                </a:pPr>
                <a:r>
                  <a:rPr lang="en-US" dirty="0" err="1" smtClean="0">
                    <a:solidFill>
                      <a:srgbClr val="3C3939"/>
                    </a:solidFill>
                    <a:latin typeface="Arial" panose="020B0604020202020204" pitchFamily="34" charset="0"/>
                    <a:ea typeface="Roboto" pitchFamily="34" charset="-122"/>
                    <a:cs typeface="Arial" panose="020B0604020202020204" pitchFamily="34" charset="0"/>
                  </a:rPr>
                  <a:t>dairesine</a:t>
                </a:r>
                <a:r>
                  <a:rPr lang="en-US" dirty="0" smtClean="0">
                    <a:solidFill>
                      <a:srgbClr val="3C3939"/>
                    </a:solidFill>
                    <a:latin typeface="Arial" panose="020B0604020202020204" pitchFamily="34" charset="0"/>
                    <a:ea typeface="Roboto" pitchFamily="34" charset="-122"/>
                    <a:cs typeface="Arial" panose="020B0604020202020204" pitchFamily="34" charset="0"/>
                  </a:rPr>
                  <a:t> </a:t>
                </a:r>
                <a:r>
                  <a:rPr lang="tr-TR" dirty="0" smtClean="0">
                    <a:solidFill>
                      <a:srgbClr val="3C3939"/>
                    </a:solidFill>
                    <a:latin typeface="Arial" panose="020B0604020202020204" pitchFamily="34" charset="0"/>
                    <a:ea typeface="Roboto" pitchFamily="34" charset="-122"/>
                    <a:cs typeface="Arial" panose="020B0604020202020204" pitchFamily="34" charset="0"/>
                  </a:rPr>
                  <a:t>g</a:t>
                </a:r>
                <a:r>
                  <a:rPr lang="en-US" dirty="0" err="1" smtClean="0">
                    <a:solidFill>
                      <a:srgbClr val="3C3939"/>
                    </a:solidFill>
                    <a:latin typeface="Arial" panose="020B0604020202020204" pitchFamily="34" charset="0"/>
                    <a:ea typeface="Roboto" pitchFamily="34" charset="-122"/>
                    <a:cs typeface="Arial" panose="020B0604020202020204" pitchFamily="34" charset="0"/>
                  </a:rPr>
                  <a:t>öndermek</a:t>
                </a:r>
                <a:r>
                  <a:rPr lang="tr-TR" dirty="0" smtClean="0">
                    <a:solidFill>
                      <a:srgbClr val="3C3939"/>
                    </a:solidFill>
                    <a:latin typeface="Arial" panose="020B0604020202020204" pitchFamily="34" charset="0"/>
                    <a:ea typeface="Roboto" pitchFamily="34" charset="-122"/>
                    <a:cs typeface="Arial" panose="020B0604020202020204" pitchFamily="34" charset="0"/>
                  </a:rPr>
                  <a:t> ve tahakkuk eden vergiyi zamanında ödemekle yükümlüdürler. </a:t>
                </a:r>
                <a:endParaRPr lang="en-US" dirty="0">
                  <a:solidFill>
                    <a:srgbClr val="FF0000"/>
                  </a:solidFill>
                  <a:latin typeface="Arial" panose="020B0604020202020204" pitchFamily="34" charset="0"/>
                  <a:cs typeface="Arial" panose="020B0604020202020204" pitchFamily="34" charset="0"/>
                </a:endParaRPr>
              </a:p>
            </p:txBody>
          </p:sp>
          <p:sp>
            <p:nvSpPr>
              <p:cNvPr id="54" name="Text 5"/>
              <p:cNvSpPr/>
              <p:nvPr/>
            </p:nvSpPr>
            <p:spPr>
              <a:xfrm>
                <a:off x="1751244" y="570407"/>
                <a:ext cx="2053709" cy="256698"/>
              </a:xfrm>
              <a:prstGeom prst="rect">
                <a:avLst/>
              </a:prstGeom>
              <a:noFill/>
              <a:ln/>
            </p:spPr>
            <p:txBody>
              <a:bodyPr wrap="none" lIns="0" tIns="0" rIns="0" bIns="0" rtlCol="0" anchor="t"/>
              <a:lstStyle/>
              <a:p>
                <a:pPr marL="0" indent="0" algn="l">
                  <a:lnSpc>
                    <a:spcPts val="2000"/>
                  </a:lnSpc>
                  <a:buNone/>
                </a:pPr>
                <a:r>
                  <a:rPr lang="tr-TR" sz="2000" b="1" dirty="0" smtClean="0">
                    <a:solidFill>
                      <a:srgbClr val="002060"/>
                    </a:solidFill>
                    <a:latin typeface="Arial" panose="020B0604020202020204" pitchFamily="34" charset="0"/>
                    <a:ea typeface="Raleway" pitchFamily="34" charset="-122"/>
                    <a:cs typeface="Arial" panose="020B0604020202020204" pitchFamily="34" charset="0"/>
                  </a:rPr>
                  <a:t>Beyanname Verme ve Ödeme</a:t>
                </a:r>
                <a:endParaRPr lang="en-US" sz="2000" b="1" dirty="0">
                  <a:solidFill>
                    <a:srgbClr val="002060"/>
                  </a:solidFill>
                  <a:latin typeface="Arial" panose="020B0604020202020204" pitchFamily="34" charset="0"/>
                  <a:cs typeface="Arial" panose="020B0604020202020204" pitchFamily="34" charset="0"/>
                </a:endParaRPr>
              </a:p>
            </p:txBody>
          </p:sp>
        </p:grpSp>
      </p:grpSp>
      <p:sp>
        <p:nvSpPr>
          <p:cNvPr id="14" name="Dikdörtgen 13"/>
          <p:cNvSpPr/>
          <p:nvPr/>
        </p:nvSpPr>
        <p:spPr>
          <a:xfrm>
            <a:off x="1314626" y="2880258"/>
            <a:ext cx="9090342" cy="2062103"/>
          </a:xfrm>
          <a:prstGeom prst="rect">
            <a:avLst/>
          </a:prstGeom>
        </p:spPr>
        <p:txBody>
          <a:bodyPr wrap="square">
            <a:spAutoFit/>
          </a:bodyPr>
          <a:lstStyle/>
          <a:p>
            <a:endParaRPr lang="tr-TR" sz="1600" dirty="0">
              <a:solidFill>
                <a:srgbClr val="000000"/>
              </a:solidFill>
              <a:latin typeface="Arial" panose="020B0604020202020204" pitchFamily="34" charset="0"/>
              <a:cs typeface="Arial" panose="020B0604020202020204" pitchFamily="34" charset="0"/>
            </a:endParaRPr>
          </a:p>
          <a:p>
            <a:pPr algn="just"/>
            <a:r>
              <a:rPr lang="tr-TR" sz="1600" dirty="0">
                <a:latin typeface="Arial" panose="020B0604020202020204" pitchFamily="34" charset="0"/>
                <a:cs typeface="Arial" panose="020B0604020202020204" pitchFamily="34" charset="0"/>
              </a:rPr>
              <a:t>Mükelleflerin faaliyet konuları itibariyle vermek zorunda oldukları beyannamelerin verilme ve ödeme süreleri vergi kanunlarında </a:t>
            </a:r>
            <a:r>
              <a:rPr lang="tr-TR" sz="1600" dirty="0" smtClean="0">
                <a:latin typeface="Arial" panose="020B0604020202020204" pitchFamily="34" charset="0"/>
                <a:cs typeface="Arial" panose="020B0604020202020204" pitchFamily="34" charset="0"/>
              </a:rPr>
              <a:t>belirtilmiştir</a:t>
            </a:r>
            <a:r>
              <a:rPr lang="tr-TR" sz="1600" dirty="0">
                <a:latin typeface="Arial" panose="020B0604020202020204" pitchFamily="34" charset="0"/>
                <a:cs typeface="Arial" panose="020B0604020202020204" pitchFamily="34" charset="0"/>
              </a:rPr>
              <a:t>. Elektronik ortamda gönderilen beyanname ile kâğıt ortamında gönderilen beyanname arasında hukuki sonuçları itibariyle hiçbir fark bulunmamaktadır.</a:t>
            </a:r>
          </a:p>
          <a:p>
            <a:pPr algn="just"/>
            <a:endParaRPr lang="tr-TR" sz="1600" dirty="0">
              <a:latin typeface="Arial" panose="020B0604020202020204" pitchFamily="34" charset="0"/>
              <a:cs typeface="Arial" panose="020B0604020202020204" pitchFamily="34" charset="0"/>
            </a:endParaRPr>
          </a:p>
          <a:p>
            <a:pPr algn="just"/>
            <a:r>
              <a:rPr lang="tr-TR" sz="1600" dirty="0">
                <a:latin typeface="Arial" panose="020B0604020202020204" pitchFamily="34" charset="0"/>
                <a:cs typeface="Arial" panose="020B0604020202020204" pitchFamily="34" charset="0"/>
              </a:rPr>
              <a:t>Beyanname verme ve ödeme süreleri gib.gov.tr internet sitesinde yer alan vergi takviminde toplu bir şekilde yer almaktadır.</a:t>
            </a:r>
          </a:p>
          <a:p>
            <a:pPr algn="just"/>
            <a:endParaRPr lang="tr-TR" sz="1600" dirty="0">
              <a:latin typeface="Arial" panose="020B0604020202020204" pitchFamily="34" charset="0"/>
              <a:cs typeface="Arial" panose="020B0604020202020204" pitchFamily="34" charset="0"/>
            </a:endParaRPr>
          </a:p>
        </p:txBody>
      </p:sp>
      <p:sp>
        <p:nvSpPr>
          <p:cNvPr id="15" name="Dikdörtgen 14"/>
          <p:cNvSpPr/>
          <p:nvPr/>
        </p:nvSpPr>
        <p:spPr>
          <a:xfrm>
            <a:off x="1459656" y="4553044"/>
            <a:ext cx="1703766" cy="861774"/>
          </a:xfrm>
          <a:prstGeom prst="rect">
            <a:avLst/>
          </a:prstGeom>
        </p:spPr>
        <p:txBody>
          <a:bodyPr wrap="square">
            <a:spAutoFit/>
          </a:bodyPr>
          <a:lstStyle/>
          <a:p>
            <a:endParaRPr lang="tr-TR" sz="1400" dirty="0">
              <a:solidFill>
                <a:srgbClr val="000000"/>
              </a:solidFill>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hlinkClick r:id="rId9"/>
              </a:rPr>
              <a:t>Vergi </a:t>
            </a:r>
            <a:r>
              <a:rPr lang="tr-TR" dirty="0" smtClean="0">
                <a:latin typeface="Arial" panose="020B0604020202020204" pitchFamily="34" charset="0"/>
                <a:cs typeface="Arial" panose="020B0604020202020204" pitchFamily="34" charset="0"/>
                <a:hlinkClick r:id="rId9"/>
              </a:rPr>
              <a:t>Takvimi</a:t>
            </a:r>
            <a:endParaRPr lang="tr-TR" dirty="0">
              <a:solidFill>
                <a:srgbClr val="FF0065"/>
              </a:solidFill>
              <a:latin typeface="Arial" panose="020B0604020202020204" pitchFamily="34" charset="0"/>
              <a:cs typeface="Arial" panose="020B0604020202020204" pitchFamily="34" charset="0"/>
            </a:endParaRPr>
          </a:p>
        </p:txBody>
      </p:sp>
      <p:pic>
        <p:nvPicPr>
          <p:cNvPr id="37" name="Google Shape;26;p1" descr="Google Shape;26;p1"/>
          <p:cNvPicPr>
            <a:picLocks noChangeAspect="1"/>
          </p:cNvPicPr>
          <p:nvPr/>
        </p:nvPicPr>
        <p:blipFill>
          <a:blip r:embed="rId8">
            <a:alphaModFix amt="60323"/>
          </a:blip>
          <a:srcRect l="9717" t="84849" r="7960"/>
          <a:stretch>
            <a:fillRect/>
          </a:stretch>
        </p:blipFill>
        <p:spPr>
          <a:xfrm rot="16200000">
            <a:off x="-1346095" y="4006140"/>
            <a:ext cx="5589195" cy="742562"/>
          </a:xfrm>
          <a:prstGeom prst="rect">
            <a:avLst/>
          </a:prstGeom>
          <a:ln w="12700">
            <a:miter lim="400000"/>
          </a:ln>
        </p:spPr>
      </p:pic>
      <p:sp>
        <p:nvSpPr>
          <p:cNvPr id="36" name="Freeform 79"/>
          <p:cNvSpPr/>
          <p:nvPr/>
        </p:nvSpPr>
        <p:spPr>
          <a:xfrm rot="10800000">
            <a:off x="1340614" y="2642700"/>
            <a:ext cx="1941852" cy="1509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20783" y="8661"/>
                  <a:pt x="18594" y="5"/>
                  <a:pt x="16138" y="0"/>
                </a:cubicBezTo>
                <a:lnTo>
                  <a:pt x="5462" y="0"/>
                </a:lnTo>
                <a:cubicBezTo>
                  <a:pt x="3006" y="10"/>
                  <a:pt x="818" y="8664"/>
                  <a:pt x="0" y="21600"/>
                </a:cubicBezTo>
                <a:close/>
              </a:path>
            </a:pathLst>
          </a:custGeom>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6200000" scaled="1"/>
            <a:tileRect/>
          </a:gradFill>
          <a:ln w="12700">
            <a:miter lim="400000"/>
          </a:ln>
        </p:spPr>
        <p:txBody>
          <a:bodyPr tIns="91439" bIns="91439" anchor="ctr"/>
          <a:lstStyle/>
          <a:p>
            <a:pPr algn="ctr"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pic>
        <p:nvPicPr>
          <p:cNvPr id="38" name="Google Shape;26;p1" descr="Google Shape;26;p1"/>
          <p:cNvPicPr>
            <a:picLocks noChangeAspect="1"/>
          </p:cNvPicPr>
          <p:nvPr/>
        </p:nvPicPr>
        <p:blipFill>
          <a:blip r:embed="rId8">
            <a:alphaModFix amt="60323"/>
          </a:blip>
          <a:srcRect l="9717" t="84849" r="7960"/>
          <a:stretch>
            <a:fillRect/>
          </a:stretch>
        </p:blipFill>
        <p:spPr>
          <a:xfrm>
            <a:off x="311850" y="2558853"/>
            <a:ext cx="5589195" cy="742562"/>
          </a:xfrm>
          <a:prstGeom prst="rect">
            <a:avLst/>
          </a:prstGeom>
          <a:ln w="12700">
            <a:miter lim="400000"/>
          </a:ln>
        </p:spPr>
      </p:pic>
      <p:sp>
        <p:nvSpPr>
          <p:cNvPr id="6" name="Metin kutusu 5"/>
          <p:cNvSpPr txBox="1"/>
          <p:nvPr/>
        </p:nvSpPr>
        <p:spPr>
          <a:xfrm>
            <a:off x="6527800" y="5166804"/>
            <a:ext cx="4116345" cy="369332"/>
          </a:xfrm>
          <a:prstGeom prst="rect">
            <a:avLst/>
          </a:prstGeom>
          <a:noFill/>
        </p:spPr>
        <p:txBody>
          <a:bodyPr wrap="square" rtlCol="0">
            <a:spAutoFit/>
          </a:bodyPr>
          <a:lstStyle/>
          <a:p>
            <a:r>
              <a:rPr lang="tr-TR" dirty="0" smtClean="0">
                <a:latin typeface="Arial" panose="020B0604020202020204" pitchFamily="34" charset="0"/>
                <a:cs typeface="Arial" panose="020B0604020202020204" pitchFamily="34" charset="0"/>
                <a:hlinkClick r:id="rId9"/>
              </a:rPr>
              <a:t>Beyanname Verme ve Ödeme Süreleri</a:t>
            </a:r>
            <a:endParaRPr lang="tr-TR" dirty="0">
              <a:latin typeface="Arial" panose="020B0604020202020204" pitchFamily="34" charset="0"/>
              <a:cs typeface="Arial" panose="020B0604020202020204" pitchFamily="34" charset="0"/>
            </a:endParaRPr>
          </a:p>
        </p:txBody>
      </p:sp>
      <p:pic>
        <p:nvPicPr>
          <p:cNvPr id="39" name="Resim 38"/>
          <p:cNvPicPr>
            <a:picLocks noChangeAspect="1"/>
          </p:cNvPicPr>
          <p:nvPr/>
        </p:nvPicPr>
        <p:blipFill rotWithShape="1">
          <a:blip r:embed="rId10" cstate="print">
            <a:duotone>
              <a:schemeClr val="accent5">
                <a:shade val="45000"/>
                <a:satMod val="135000"/>
              </a:schemeClr>
              <a:prstClr val="white"/>
            </a:duotone>
            <a:extLst>
              <a:ext uri="{28A0092B-C50C-407E-A947-70E740481C1C}">
                <a14:useLocalDpi xmlns:a14="http://schemas.microsoft.com/office/drawing/2010/main" val="0"/>
              </a:ext>
            </a:extLst>
          </a:blip>
          <a:srcRect l="30889" t="31036" r="31865" b="24533"/>
          <a:stretch/>
        </p:blipFill>
        <p:spPr>
          <a:xfrm>
            <a:off x="2984367" y="5056769"/>
            <a:ext cx="596197" cy="596199"/>
          </a:xfrm>
          <a:prstGeom prst="rect">
            <a:avLst/>
          </a:prstGeom>
        </p:spPr>
      </p:pic>
      <p:pic>
        <p:nvPicPr>
          <p:cNvPr id="40" name="Resim 39"/>
          <p:cNvPicPr>
            <a:picLocks noChangeAspect="1"/>
          </p:cNvPicPr>
          <p:nvPr/>
        </p:nvPicPr>
        <p:blipFill rotWithShape="1">
          <a:blip r:embed="rId10" cstate="print">
            <a:duotone>
              <a:schemeClr val="accent5">
                <a:shade val="45000"/>
                <a:satMod val="135000"/>
              </a:schemeClr>
              <a:prstClr val="white"/>
            </a:duotone>
            <a:extLst>
              <a:ext uri="{28A0092B-C50C-407E-A947-70E740481C1C}">
                <a14:useLocalDpi xmlns:a14="http://schemas.microsoft.com/office/drawing/2010/main" val="0"/>
              </a:ext>
            </a:extLst>
          </a:blip>
          <a:srcRect l="30889" t="31036" r="31865" b="24533"/>
          <a:stretch/>
        </p:blipFill>
        <p:spPr>
          <a:xfrm>
            <a:off x="10548599" y="5238036"/>
            <a:ext cx="596197" cy="596199"/>
          </a:xfrm>
          <a:prstGeom prst="rect">
            <a:avLst/>
          </a:prstGeom>
        </p:spPr>
      </p:pic>
    </p:spTree>
    <p:extLst>
      <p:ext uri="{BB962C8B-B14F-4D97-AF65-F5344CB8AC3E}">
        <p14:creationId xmlns:p14="http://schemas.microsoft.com/office/powerpoint/2010/main" val="2495420658"/>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Freeform 78"/>
          <p:cNvSpPr/>
          <p:nvPr/>
        </p:nvSpPr>
        <p:spPr>
          <a:xfrm>
            <a:off x="205128" y="3156613"/>
            <a:ext cx="5352076" cy="3422387"/>
          </a:xfrm>
          <a:custGeom>
            <a:avLst/>
            <a:gdLst/>
            <a:ahLst/>
            <a:cxnLst>
              <a:cxn ang="0">
                <a:pos x="wd2" y="hd2"/>
              </a:cxn>
              <a:cxn ang="5400000">
                <a:pos x="wd2" y="hd2"/>
              </a:cxn>
              <a:cxn ang="10800000">
                <a:pos x="wd2" y="hd2"/>
              </a:cxn>
              <a:cxn ang="16200000">
                <a:pos x="wd2" y="hd2"/>
              </a:cxn>
            </a:cxnLst>
            <a:rect l="0" t="0" r="r" b="b"/>
            <a:pathLst>
              <a:path w="21598" h="21600" extrusionOk="0">
                <a:moveTo>
                  <a:pt x="1361" y="0"/>
                </a:moveTo>
                <a:lnTo>
                  <a:pt x="20239" y="0"/>
                </a:lnTo>
                <a:cubicBezTo>
                  <a:pt x="20990" y="1"/>
                  <a:pt x="21599" y="578"/>
                  <a:pt x="21598" y="1288"/>
                </a:cubicBezTo>
                <a:cubicBezTo>
                  <a:pt x="21598" y="1289"/>
                  <a:pt x="21598" y="1289"/>
                  <a:pt x="21598" y="1289"/>
                </a:cubicBezTo>
                <a:lnTo>
                  <a:pt x="21598" y="20313"/>
                </a:lnTo>
                <a:cubicBezTo>
                  <a:pt x="21598" y="21024"/>
                  <a:pt x="20989" y="21600"/>
                  <a:pt x="20237" y="21600"/>
                </a:cubicBezTo>
                <a:lnTo>
                  <a:pt x="1359" y="21600"/>
                </a:lnTo>
                <a:cubicBezTo>
                  <a:pt x="608" y="21599"/>
                  <a:pt x="0" y="21023"/>
                  <a:pt x="0" y="20313"/>
                </a:cubicBezTo>
                <a:lnTo>
                  <a:pt x="0" y="1289"/>
                </a:lnTo>
                <a:cubicBezTo>
                  <a:pt x="-1" y="578"/>
                  <a:pt x="607" y="1"/>
                  <a:pt x="1359" y="0"/>
                </a:cubicBezTo>
                <a:cubicBezTo>
                  <a:pt x="1360" y="0"/>
                  <a:pt x="1360" y="0"/>
                  <a:pt x="1361" y="0"/>
                </a:cubicBezTo>
                <a:close/>
              </a:path>
            </a:pathLst>
          </a:custGeom>
          <a:gradFill flip="none" rotWithShape="1">
            <a:gsLst>
              <a:gs pos="79000">
                <a:schemeClr val="bg1"/>
              </a:gs>
              <a:gs pos="100000">
                <a:srgbClr val="CC3300"/>
              </a:gs>
            </a:gsLst>
            <a:lin ang="3600000" scaled="0"/>
            <a:tileRect/>
          </a:gra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solidFill>
                <a:schemeClr val="lt1"/>
              </a:solidFill>
              <a:latin typeface="Arial" panose="020B0604020202020204" pitchFamily="34" charset="0"/>
              <a:cs typeface="Arial" panose="020B0604020202020204" pitchFamily="34" charset="0"/>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prstClr val="white"/>
                </a:solidFill>
                <a:latin typeface="Arial" panose="020B0604020202020204" pitchFamily="34" charset="0"/>
                <a:cs typeface="Arial" panose="020B0604020202020204" pitchFamily="34" charset="0"/>
              </a:rPr>
              <a:pPr/>
              <a:t>35</a:t>
            </a:fld>
            <a:endParaRPr lang="tr-TR" sz="1400" dirty="0">
              <a:solidFill>
                <a:prstClr val="white"/>
              </a:solidFill>
              <a:latin typeface="Arial" panose="020B0604020202020204" pitchFamily="34" charset="0"/>
              <a:cs typeface="Arial" panose="020B0604020202020204" pitchFamily="34" charset="0"/>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86" name="Unvan 1"/>
          <p:cNvSpPr txBox="1">
            <a:spLocks/>
          </p:cNvSpPr>
          <p:nvPr/>
        </p:nvSpPr>
        <p:spPr>
          <a:xfrm>
            <a:off x="878360" y="93797"/>
            <a:ext cx="11650117" cy="57516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sz="2800" b="1" dirty="0" smtClean="0">
                <a:solidFill>
                  <a:srgbClr val="16647A"/>
                </a:solidFill>
                <a:latin typeface="Arial" panose="020B0604020202020204" pitchFamily="34" charset="0"/>
                <a:cs typeface="Arial" panose="020B0604020202020204" pitchFamily="34" charset="0"/>
              </a:rPr>
              <a:t>Mükellefin Ödevleri</a:t>
            </a:r>
            <a:endParaRPr lang="tr-TR" sz="2800" b="1" dirty="0">
              <a:solidFill>
                <a:srgbClr val="16647A"/>
              </a:solidFill>
              <a:latin typeface="Arial" panose="020B0604020202020204" pitchFamily="34" charset="0"/>
              <a:cs typeface="Arial" panose="020B0604020202020204" pitchFamily="34" charset="0"/>
            </a:endParaRPr>
          </a:p>
        </p:txBody>
      </p:sp>
      <p:pic>
        <p:nvPicPr>
          <p:cNvPr id="45" name="Google Shape;45;p1" descr="Google Shape;45;p1"/>
          <p:cNvPicPr>
            <a:picLocks noChangeAspect="1"/>
          </p:cNvPicPr>
          <p:nvPr/>
        </p:nvPicPr>
        <p:blipFill>
          <a:blip r:embed="rId7">
            <a:alphaModFix amt="60323"/>
          </a:blip>
          <a:srcRect l="9717" t="84849" r="7960"/>
          <a:stretch>
            <a:fillRect/>
          </a:stretch>
        </p:blipFill>
        <p:spPr>
          <a:xfrm rot="16200000">
            <a:off x="-835335" y="1523676"/>
            <a:ext cx="2542794" cy="258204"/>
          </a:xfrm>
          <a:prstGeom prst="rect">
            <a:avLst/>
          </a:prstGeom>
          <a:ln w="12700">
            <a:miter lim="400000"/>
          </a:ln>
        </p:spPr>
      </p:pic>
      <p:sp>
        <p:nvSpPr>
          <p:cNvPr id="86" name="Dikdörtgen 85"/>
          <p:cNvSpPr/>
          <p:nvPr/>
        </p:nvSpPr>
        <p:spPr>
          <a:xfrm>
            <a:off x="381741" y="900018"/>
            <a:ext cx="4351106" cy="447675"/>
          </a:xfrm>
          <a:prstGeom prst="rect">
            <a:avLst/>
          </a:prstGeom>
          <a:gradFill flip="none" rotWithShape="1">
            <a:gsLst>
              <a:gs pos="49000">
                <a:srgbClr val="FF9900"/>
              </a:gs>
              <a:gs pos="100000">
                <a:srgbClr val="CC3300"/>
              </a:gs>
            </a:gsLst>
            <a:lin ang="19200000" scaled="0"/>
            <a:tileRect/>
          </a:gra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lt1"/>
              </a:solidFill>
              <a:latin typeface="Arial" panose="020B0604020202020204" pitchFamily="34" charset="0"/>
              <a:cs typeface="Arial" panose="020B0604020202020204" pitchFamily="34" charset="0"/>
            </a:endParaRPr>
          </a:p>
        </p:txBody>
      </p:sp>
      <p:pic>
        <p:nvPicPr>
          <p:cNvPr id="34" name="Google Shape;32;p1" descr="Google Shape;32;p1"/>
          <p:cNvPicPr>
            <a:picLocks noChangeAspect="1"/>
          </p:cNvPicPr>
          <p:nvPr/>
        </p:nvPicPr>
        <p:blipFill>
          <a:blip r:embed="rId7">
            <a:alphaModFix amt="65337"/>
          </a:blip>
          <a:srcRect l="9717" t="84849" r="7960"/>
          <a:stretch>
            <a:fillRect/>
          </a:stretch>
        </p:blipFill>
        <p:spPr>
          <a:xfrm>
            <a:off x="1326400" y="2261771"/>
            <a:ext cx="10165146" cy="203587"/>
          </a:xfrm>
          <a:prstGeom prst="rect">
            <a:avLst/>
          </a:prstGeom>
          <a:ln w="12700">
            <a:miter lim="400000"/>
          </a:ln>
        </p:spPr>
      </p:pic>
      <p:sp>
        <p:nvSpPr>
          <p:cNvPr id="35" name="Google Shape;33;p1"/>
          <p:cNvSpPr/>
          <p:nvPr/>
        </p:nvSpPr>
        <p:spPr>
          <a:xfrm>
            <a:off x="5468645" y="1396804"/>
            <a:ext cx="5949740" cy="1159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330" y="0"/>
                </a:lnTo>
                <a:lnTo>
                  <a:pt x="21600" y="10826"/>
                </a:lnTo>
                <a:lnTo>
                  <a:pt x="19330" y="21600"/>
                </a:lnTo>
                <a:lnTo>
                  <a:pt x="0" y="21600"/>
                </a:lnTo>
                <a:lnTo>
                  <a:pt x="0" y="0"/>
                </a:lnTo>
                <a:close/>
              </a:path>
            </a:pathLst>
          </a:custGeom>
          <a:gradFill flip="none" rotWithShape="1">
            <a:gsLst>
              <a:gs pos="0">
                <a:schemeClr val="bg1"/>
              </a:gs>
              <a:gs pos="100000">
                <a:srgbClr val="CC3300"/>
              </a:gs>
            </a:gsLst>
            <a:lin ang="19800000" scaled="0"/>
            <a:tileRect/>
          </a:gra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solidFill>
                <a:schemeClr val="lt1"/>
              </a:solidFill>
              <a:latin typeface="Arial" panose="020B0604020202020204" pitchFamily="34" charset="0"/>
              <a:cs typeface="Arial" panose="020B0604020202020204" pitchFamily="34" charset="0"/>
            </a:endParaRPr>
          </a:p>
        </p:txBody>
      </p:sp>
      <p:sp>
        <p:nvSpPr>
          <p:cNvPr id="36" name="Google Shape;34;p1"/>
          <p:cNvSpPr/>
          <p:nvPr/>
        </p:nvSpPr>
        <p:spPr>
          <a:xfrm rot="10800000" flipH="1">
            <a:off x="381741" y="1522820"/>
            <a:ext cx="10275409" cy="1033268"/>
          </a:xfrm>
          <a:custGeom>
            <a:avLst/>
            <a:gdLst/>
            <a:ahLst/>
            <a:cxnLst>
              <a:cxn ang="0">
                <a:pos x="wd2" y="hd2"/>
              </a:cxn>
              <a:cxn ang="5400000">
                <a:pos x="wd2" y="hd2"/>
              </a:cxn>
              <a:cxn ang="10800000">
                <a:pos x="wd2" y="hd2"/>
              </a:cxn>
              <a:cxn ang="16200000">
                <a:pos x="wd2" y="hd2"/>
              </a:cxn>
            </a:cxnLst>
            <a:rect l="0" t="0" r="r" b="b"/>
            <a:pathLst>
              <a:path w="21600" h="21600" extrusionOk="0">
                <a:moveTo>
                  <a:pt x="0" y="56"/>
                </a:moveTo>
                <a:lnTo>
                  <a:pt x="21600" y="0"/>
                </a:lnTo>
                <a:lnTo>
                  <a:pt x="16112" y="21600"/>
                </a:lnTo>
                <a:lnTo>
                  <a:pt x="0" y="21341"/>
                </a:lnTo>
                <a:lnTo>
                  <a:pt x="0" y="56"/>
                </a:lnTo>
                <a:close/>
              </a:path>
            </a:pathLst>
          </a:custGeom>
          <a:gradFill>
            <a:gsLst>
              <a:gs pos="0">
                <a:srgbClr val="FFFFFF"/>
              </a:gs>
              <a:gs pos="47806">
                <a:srgbClr val="FFFFFF"/>
              </a:gs>
              <a:gs pos="100000">
                <a:srgbClr val="EAEEF1"/>
              </a:gs>
            </a:gsLst>
            <a:lin ang="9645362"/>
          </a:gradFill>
          <a:ln w="12700">
            <a:miter lim="400000"/>
          </a:ln>
          <a:effectLst>
            <a:outerShdw blurRad="50800" dist="56020" dir="1109177" rotWithShape="0">
              <a:srgbClr val="000000">
                <a:alpha val="21568"/>
              </a:srgbClr>
            </a:outerShdw>
          </a:effectLst>
        </p:spPr>
        <p:txBody>
          <a:bodyPr lIns="45718" tIns="45718" rIns="45718" bIns="45718" anchor="ctr"/>
          <a:lstStyle/>
          <a:p>
            <a:pPr algn="ctr">
              <a:defRPr sz="1800">
                <a:solidFill>
                  <a:srgbClr val="A9E800"/>
                </a:solidFill>
                <a:latin typeface="Calibri"/>
                <a:ea typeface="Calibri"/>
                <a:cs typeface="Calibri"/>
                <a:sym typeface="Calibri"/>
              </a:defRPr>
            </a:pPr>
            <a:endParaRPr dirty="0">
              <a:latin typeface="Arial" panose="020B0604020202020204" pitchFamily="34" charset="0"/>
              <a:cs typeface="Arial" panose="020B0604020202020204" pitchFamily="34" charset="0"/>
            </a:endParaRPr>
          </a:p>
        </p:txBody>
      </p:sp>
      <p:sp>
        <p:nvSpPr>
          <p:cNvPr id="37" name="Google Shape;35;p1"/>
          <p:cNvSpPr/>
          <p:nvPr/>
        </p:nvSpPr>
        <p:spPr>
          <a:xfrm>
            <a:off x="381741" y="1396805"/>
            <a:ext cx="10275410" cy="762135"/>
          </a:xfrm>
          <a:custGeom>
            <a:avLst/>
            <a:gdLst/>
            <a:ahLst/>
            <a:cxnLst>
              <a:cxn ang="0">
                <a:pos x="wd2" y="hd2"/>
              </a:cxn>
              <a:cxn ang="5400000">
                <a:pos x="wd2" y="hd2"/>
              </a:cxn>
              <a:cxn ang="10800000">
                <a:pos x="wd2" y="hd2"/>
              </a:cxn>
              <a:cxn ang="16200000">
                <a:pos x="wd2" y="hd2"/>
              </a:cxn>
            </a:cxnLst>
            <a:rect l="0" t="0" r="r" b="b"/>
            <a:pathLst>
              <a:path w="21600" h="21600" extrusionOk="0">
                <a:moveTo>
                  <a:pt x="0" y="56"/>
                </a:moveTo>
                <a:lnTo>
                  <a:pt x="21600" y="0"/>
                </a:lnTo>
                <a:lnTo>
                  <a:pt x="16112" y="21600"/>
                </a:lnTo>
                <a:lnTo>
                  <a:pt x="0" y="21341"/>
                </a:lnTo>
                <a:lnTo>
                  <a:pt x="0" y="56"/>
                </a:lnTo>
                <a:close/>
              </a:path>
            </a:pathLst>
          </a:custGeom>
          <a:gradFill>
            <a:gsLst>
              <a:gs pos="0">
                <a:srgbClr val="FFFFFF"/>
              </a:gs>
              <a:gs pos="47806">
                <a:srgbClr val="FFFFFF"/>
              </a:gs>
              <a:gs pos="100000">
                <a:srgbClr val="EAEEF1"/>
              </a:gs>
            </a:gsLst>
            <a:lin ang="9645362"/>
          </a:gradFill>
          <a:ln w="12700">
            <a:miter lim="400000"/>
          </a:ln>
          <a:effectLst>
            <a:outerShdw blurRad="50800" dist="38100" dir="16200000" rotWithShape="0">
              <a:prstClr val="black">
                <a:alpha val="40000"/>
              </a:prstClr>
            </a:outerShdw>
          </a:effectLst>
        </p:spPr>
        <p:txBody>
          <a:bodyPr lIns="45718" tIns="45718" rIns="45718" bIns="45718" anchor="ctr"/>
          <a:lstStyle/>
          <a:p>
            <a:pPr algn="ctr">
              <a:defRPr sz="1800">
                <a:solidFill>
                  <a:srgbClr val="A9E800"/>
                </a:solidFill>
                <a:latin typeface="Calibri"/>
                <a:ea typeface="Calibri"/>
                <a:cs typeface="Calibri"/>
                <a:sym typeface="Calibri"/>
              </a:defRPr>
            </a:pPr>
            <a:endParaRPr dirty="0">
              <a:latin typeface="Arial" panose="020B0604020202020204" pitchFamily="34" charset="0"/>
              <a:cs typeface="Arial" panose="020B0604020202020204" pitchFamily="34" charset="0"/>
            </a:endParaRPr>
          </a:p>
        </p:txBody>
      </p:sp>
      <p:sp>
        <p:nvSpPr>
          <p:cNvPr id="68" name="Text 9"/>
          <p:cNvSpPr/>
          <p:nvPr/>
        </p:nvSpPr>
        <p:spPr>
          <a:xfrm>
            <a:off x="820711" y="1040026"/>
            <a:ext cx="2053709" cy="242582"/>
          </a:xfrm>
          <a:prstGeom prst="rect">
            <a:avLst/>
          </a:prstGeom>
          <a:noFill/>
          <a:ln/>
        </p:spPr>
        <p:txBody>
          <a:bodyPr wrap="none" lIns="0" tIns="0" rIns="0" bIns="0" rtlCol="0" anchor="t"/>
          <a:lstStyle/>
          <a:p>
            <a:pPr marL="0" indent="0" algn="l">
              <a:lnSpc>
                <a:spcPts val="2000"/>
              </a:lnSpc>
              <a:buNone/>
            </a:pPr>
            <a:r>
              <a:rPr lang="en-US" sz="2000" b="1" dirty="0" smtClean="0">
                <a:solidFill>
                  <a:srgbClr val="002060"/>
                </a:solidFill>
                <a:latin typeface="Arial" panose="020B0604020202020204" pitchFamily="34" charset="0"/>
                <a:ea typeface="Raleway" pitchFamily="34" charset="-122"/>
                <a:cs typeface="Arial" panose="020B0604020202020204" pitchFamily="34" charset="0"/>
              </a:rPr>
              <a:t>Defter </a:t>
            </a:r>
            <a:r>
              <a:rPr lang="en-US" sz="2000" b="1" dirty="0" err="1" smtClean="0">
                <a:solidFill>
                  <a:srgbClr val="002060"/>
                </a:solidFill>
                <a:latin typeface="Arial" panose="020B0604020202020204" pitchFamily="34" charset="0"/>
                <a:ea typeface="Raleway" pitchFamily="34" charset="-122"/>
                <a:cs typeface="Arial" panose="020B0604020202020204" pitchFamily="34" charset="0"/>
              </a:rPr>
              <a:t>Tutma</a:t>
            </a:r>
            <a:r>
              <a:rPr lang="tr-TR" sz="2000" b="1" dirty="0" smtClean="0">
                <a:solidFill>
                  <a:srgbClr val="002060"/>
                </a:solidFill>
                <a:latin typeface="Arial" panose="020B0604020202020204" pitchFamily="34" charset="0"/>
                <a:ea typeface="Raleway" pitchFamily="34" charset="-122"/>
                <a:cs typeface="Arial" panose="020B0604020202020204" pitchFamily="34" charset="0"/>
              </a:rPr>
              <a:t>-1</a:t>
            </a:r>
            <a:endParaRPr lang="en-US" sz="2000" b="1" dirty="0">
              <a:solidFill>
                <a:srgbClr val="002060"/>
              </a:solidFill>
              <a:latin typeface="Arial" panose="020B0604020202020204" pitchFamily="34" charset="0"/>
              <a:cs typeface="Arial" panose="020B0604020202020204" pitchFamily="34" charset="0"/>
            </a:endParaRPr>
          </a:p>
        </p:txBody>
      </p:sp>
      <p:sp>
        <p:nvSpPr>
          <p:cNvPr id="14" name="Dikdörtgen 13"/>
          <p:cNvSpPr/>
          <p:nvPr/>
        </p:nvSpPr>
        <p:spPr>
          <a:xfrm>
            <a:off x="466462" y="1461905"/>
            <a:ext cx="9325608" cy="1077218"/>
          </a:xfrm>
          <a:prstGeom prst="rect">
            <a:avLst/>
          </a:prstGeom>
        </p:spPr>
        <p:txBody>
          <a:bodyPr wrap="square">
            <a:spAutoFit/>
          </a:bodyPr>
          <a:lstStyle/>
          <a:p>
            <a:pPr algn="just"/>
            <a:r>
              <a:rPr lang="tr-TR" sz="1600" dirty="0">
                <a:latin typeface="Arial" panose="020B0604020202020204" pitchFamily="34" charset="0"/>
                <a:cs typeface="Arial" panose="020B0604020202020204" pitchFamily="34" charset="0"/>
              </a:rPr>
              <a:t>Mükelleflerin; vergi ile ilgili servet, sermaye ve hesap </a:t>
            </a:r>
            <a:r>
              <a:rPr lang="tr-TR" sz="1600" dirty="0" smtClean="0">
                <a:latin typeface="Arial" panose="020B0604020202020204" pitchFamily="34" charset="0"/>
                <a:cs typeface="Arial" panose="020B0604020202020204" pitchFamily="34" charset="0"/>
              </a:rPr>
              <a:t>durumlarının, faaliyet </a:t>
            </a:r>
            <a:r>
              <a:rPr lang="tr-TR" sz="1600" dirty="0">
                <a:latin typeface="Arial" panose="020B0604020202020204" pitchFamily="34" charset="0"/>
                <a:cs typeface="Arial" panose="020B0604020202020204" pitchFamily="34" charset="0"/>
              </a:rPr>
              <a:t>ve hesap neticelerinin tespit edilmesini, vergi ile </a:t>
            </a:r>
            <a:r>
              <a:rPr lang="tr-TR" sz="1600" dirty="0" smtClean="0">
                <a:latin typeface="Arial" panose="020B0604020202020204" pitchFamily="34" charset="0"/>
                <a:cs typeface="Arial" panose="020B0604020202020204" pitchFamily="34" charset="0"/>
              </a:rPr>
              <a:t>ilgili muamelelerinin </a:t>
            </a:r>
            <a:r>
              <a:rPr lang="tr-TR" sz="1600" dirty="0">
                <a:latin typeface="Arial" panose="020B0604020202020204" pitchFamily="34" charset="0"/>
                <a:cs typeface="Arial" panose="020B0604020202020204" pitchFamily="34" charset="0"/>
              </a:rPr>
              <a:t>belli edilmesini, kendilerinin/üçüncü şahısların </a:t>
            </a:r>
            <a:r>
              <a:rPr lang="tr-TR" sz="1600" dirty="0" smtClean="0">
                <a:latin typeface="Arial" panose="020B0604020202020204" pitchFamily="34" charset="0"/>
                <a:cs typeface="Arial" panose="020B0604020202020204" pitchFamily="34" charset="0"/>
              </a:rPr>
              <a:t>vergi karşısındaki </a:t>
            </a:r>
            <a:r>
              <a:rPr lang="tr-TR" sz="1600" dirty="0">
                <a:latin typeface="Arial" panose="020B0604020202020204" pitchFamily="34" charset="0"/>
                <a:cs typeface="Arial" panose="020B0604020202020204" pitchFamily="34" charset="0"/>
              </a:rPr>
              <a:t>durumunun hesap üzerinden kontrol edilmesini </a:t>
            </a:r>
            <a:r>
              <a:rPr lang="tr-TR" sz="1600" dirty="0" smtClean="0">
                <a:latin typeface="Arial" panose="020B0604020202020204" pitchFamily="34" charset="0"/>
                <a:cs typeface="Arial" panose="020B0604020202020204" pitchFamily="34" charset="0"/>
              </a:rPr>
              <a:t>ve incelenmesini </a:t>
            </a:r>
            <a:r>
              <a:rPr lang="tr-TR" sz="1600" dirty="0">
                <a:latin typeface="Arial" panose="020B0604020202020204" pitchFamily="34" charset="0"/>
                <a:cs typeface="Arial" panose="020B0604020202020204" pitchFamily="34" charset="0"/>
              </a:rPr>
              <a:t>sağlayacak şekilde defter tutmaları zorunludur .</a:t>
            </a:r>
          </a:p>
        </p:txBody>
      </p:sp>
      <p:sp>
        <p:nvSpPr>
          <p:cNvPr id="56" name="Right Triangle 38">
            <a:extLst>
              <a:ext uri="{FF2B5EF4-FFF2-40B4-BE49-F238E27FC236}">
                <a16:creationId xmlns:a16="http://schemas.microsoft.com/office/drawing/2014/main" id="{565B680D-617B-4A8A-A1F3-6995192C2CCF}"/>
              </a:ext>
            </a:extLst>
          </p:cNvPr>
          <p:cNvSpPr/>
          <p:nvPr/>
        </p:nvSpPr>
        <p:spPr>
          <a:xfrm flipH="1" flipV="1">
            <a:off x="306958" y="3269200"/>
            <a:ext cx="541646" cy="201642"/>
          </a:xfrm>
          <a:prstGeom prst="rtTriangle">
            <a:avLst/>
          </a:prstGeom>
          <a:gradFill flip="none" rotWithShape="1">
            <a:gsLst>
              <a:gs pos="0">
                <a:srgbClr val="FF9900"/>
              </a:gs>
              <a:gs pos="24000">
                <a:srgbClr val="CC3300"/>
              </a:gs>
            </a:gsLst>
            <a:lin ang="16200000" scaled="1"/>
            <a:tileRect/>
          </a:gra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57" name="Right Triangle 78">
            <a:extLst>
              <a:ext uri="{FF2B5EF4-FFF2-40B4-BE49-F238E27FC236}">
                <a16:creationId xmlns:a16="http://schemas.microsoft.com/office/drawing/2014/main" id="{7E9DFCF6-2E4F-4B56-8FB4-02DB1B664A4D}"/>
              </a:ext>
            </a:extLst>
          </p:cNvPr>
          <p:cNvSpPr/>
          <p:nvPr/>
        </p:nvSpPr>
        <p:spPr>
          <a:xfrm flipH="1" flipV="1">
            <a:off x="2149193" y="3233403"/>
            <a:ext cx="2440148" cy="109377"/>
          </a:xfrm>
          <a:prstGeom prst="rtTriangle">
            <a:avLst/>
          </a:prstGeom>
          <a:gradFill flip="none" rotWithShape="1">
            <a:gsLst>
              <a:gs pos="0">
                <a:srgbClr val="FF9900"/>
              </a:gs>
              <a:gs pos="83000">
                <a:srgbClr val="CC3300"/>
              </a:gs>
            </a:gsLst>
            <a:lin ang="16200000" scaled="1"/>
            <a:tileRect/>
          </a:gra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58" name="Arrow: Pentagon 40">
            <a:extLst>
              <a:ext uri="{FF2B5EF4-FFF2-40B4-BE49-F238E27FC236}">
                <a16:creationId xmlns:a16="http://schemas.microsoft.com/office/drawing/2014/main" id="{82C363AB-F2BB-450B-979E-8DE4224CF3FA}"/>
              </a:ext>
            </a:extLst>
          </p:cNvPr>
          <p:cNvSpPr/>
          <p:nvPr/>
        </p:nvSpPr>
        <p:spPr>
          <a:xfrm>
            <a:off x="306959" y="2780271"/>
            <a:ext cx="5007478" cy="488929"/>
          </a:xfrm>
          <a:prstGeom prst="homePlate">
            <a:avLst/>
          </a:prstGeom>
          <a:gradFill flip="none" rotWithShape="1">
            <a:gsLst>
              <a:gs pos="0">
                <a:srgbClr val="FF9900"/>
              </a:gs>
              <a:gs pos="83000">
                <a:srgbClr val="CC3300"/>
              </a:gs>
            </a:gsLst>
            <a:lin ang="16200000" scaled="1"/>
            <a:tileRect/>
          </a:gra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59" name="Rectangle 41">
            <a:extLst>
              <a:ext uri="{FF2B5EF4-FFF2-40B4-BE49-F238E27FC236}">
                <a16:creationId xmlns:a16="http://schemas.microsoft.com/office/drawing/2014/main" id="{788286DE-6208-4DEB-A0D6-DFC29E04B8C7}"/>
              </a:ext>
            </a:extLst>
          </p:cNvPr>
          <p:cNvSpPr/>
          <p:nvPr/>
        </p:nvSpPr>
        <p:spPr>
          <a:xfrm>
            <a:off x="383534" y="2873558"/>
            <a:ext cx="306429" cy="354403"/>
          </a:xfrm>
          <a:prstGeom prst="rect">
            <a:avLst/>
          </a:prstGeom>
          <a:gradFill flip="none" rotWithShape="1">
            <a:gsLst>
              <a:gs pos="0">
                <a:srgbClr val="FF9900"/>
              </a:gs>
              <a:gs pos="29000">
                <a:srgbClr val="CC3300"/>
              </a:gs>
            </a:gsLst>
            <a:lin ang="16200000" scaled="1"/>
            <a:tileRect/>
          </a:gra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15" name="Dikdörtgen 14"/>
          <p:cNvSpPr/>
          <p:nvPr/>
        </p:nvSpPr>
        <p:spPr>
          <a:xfrm>
            <a:off x="397247" y="3517970"/>
            <a:ext cx="4866543" cy="2831544"/>
          </a:xfrm>
          <a:prstGeom prst="rect">
            <a:avLst/>
          </a:prstGeom>
        </p:spPr>
        <p:txBody>
          <a:bodyPr wrap="square">
            <a:spAutoFit/>
          </a:bodyPr>
          <a:lstStyle/>
          <a:p>
            <a:pPr algn="ctr"/>
            <a:r>
              <a:rPr lang="tr-TR" b="1" dirty="0" smtClean="0">
                <a:solidFill>
                  <a:srgbClr val="002186"/>
                </a:solidFill>
                <a:latin typeface="Arial" panose="020B0604020202020204" pitchFamily="34" charset="0"/>
                <a:cs typeface="Arial" panose="020B0604020202020204" pitchFamily="34" charset="0"/>
              </a:rPr>
              <a:t>    </a:t>
            </a:r>
            <a:endParaRPr lang="tr-TR" sz="1600" b="1" dirty="0" smtClean="0">
              <a:solidFill>
                <a:srgbClr val="002186"/>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tr-TR" sz="1600" dirty="0" smtClean="0">
                <a:solidFill>
                  <a:srgbClr val="000000"/>
                </a:solidFill>
                <a:latin typeface="Arial" panose="020B0604020202020204" pitchFamily="34" charset="0"/>
                <a:cs typeface="Arial" panose="020B0604020202020204" pitchFamily="34" charset="0"/>
              </a:rPr>
              <a:t>Ticaret </a:t>
            </a:r>
            <a:r>
              <a:rPr lang="tr-TR" sz="1600" dirty="0">
                <a:solidFill>
                  <a:srgbClr val="000000"/>
                </a:solidFill>
                <a:latin typeface="Arial" panose="020B0604020202020204" pitchFamily="34" charset="0"/>
                <a:cs typeface="Arial" panose="020B0604020202020204" pitchFamily="34" charset="0"/>
              </a:rPr>
              <a:t>ve sanat </a:t>
            </a:r>
            <a:r>
              <a:rPr lang="tr-TR" sz="1600" dirty="0" smtClean="0">
                <a:solidFill>
                  <a:srgbClr val="000000"/>
                </a:solidFill>
                <a:latin typeface="Arial" panose="020B0604020202020204" pitchFamily="34" charset="0"/>
                <a:cs typeface="Arial" panose="020B0604020202020204" pitchFamily="34" charset="0"/>
              </a:rPr>
              <a:t>erbabı </a:t>
            </a:r>
            <a:endParaRPr lang="tr-TR" sz="160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tr-TR" sz="1600" dirty="0" smtClean="0">
                <a:solidFill>
                  <a:srgbClr val="000000"/>
                </a:solidFill>
                <a:latin typeface="Arial" panose="020B0604020202020204" pitchFamily="34" charset="0"/>
                <a:cs typeface="Arial" panose="020B0604020202020204" pitchFamily="34" charset="0"/>
              </a:rPr>
              <a:t>Ticaret şirketleri </a:t>
            </a:r>
            <a:endParaRPr lang="tr-TR" sz="160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tr-TR" sz="1600" dirty="0" smtClean="0">
                <a:solidFill>
                  <a:srgbClr val="000000"/>
                </a:solidFill>
                <a:latin typeface="Arial" panose="020B0604020202020204" pitchFamily="34" charset="0"/>
                <a:cs typeface="Arial" panose="020B0604020202020204" pitchFamily="34" charset="0"/>
              </a:rPr>
              <a:t>İktisadi </a:t>
            </a:r>
            <a:r>
              <a:rPr lang="tr-TR" sz="1600" dirty="0">
                <a:solidFill>
                  <a:srgbClr val="000000"/>
                </a:solidFill>
                <a:latin typeface="Arial" panose="020B0604020202020204" pitchFamily="34" charset="0"/>
                <a:cs typeface="Arial" panose="020B0604020202020204" pitchFamily="34" charset="0"/>
              </a:rPr>
              <a:t>kamu </a:t>
            </a:r>
            <a:r>
              <a:rPr lang="tr-TR" sz="1600" dirty="0" smtClean="0">
                <a:solidFill>
                  <a:srgbClr val="000000"/>
                </a:solidFill>
                <a:latin typeface="Arial" panose="020B0604020202020204" pitchFamily="34" charset="0"/>
                <a:cs typeface="Arial" panose="020B0604020202020204" pitchFamily="34" charset="0"/>
              </a:rPr>
              <a:t>müesseseleri </a:t>
            </a:r>
            <a:endParaRPr lang="tr-TR" sz="160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tr-TR" sz="1600" dirty="0" smtClean="0">
                <a:solidFill>
                  <a:srgbClr val="000000"/>
                </a:solidFill>
                <a:latin typeface="Arial" panose="020B0604020202020204" pitchFamily="34" charset="0"/>
                <a:cs typeface="Arial" panose="020B0604020202020204" pitchFamily="34" charset="0"/>
              </a:rPr>
              <a:t>Dernek </a:t>
            </a:r>
            <a:r>
              <a:rPr lang="tr-TR" sz="1600" dirty="0">
                <a:solidFill>
                  <a:srgbClr val="000000"/>
                </a:solidFill>
                <a:latin typeface="Arial" panose="020B0604020202020204" pitchFamily="34" charset="0"/>
                <a:cs typeface="Arial" panose="020B0604020202020204" pitchFamily="34" charset="0"/>
              </a:rPr>
              <a:t>ve vakıflara ait iktisadi </a:t>
            </a:r>
            <a:r>
              <a:rPr lang="tr-TR" sz="1600" dirty="0" smtClean="0">
                <a:solidFill>
                  <a:srgbClr val="000000"/>
                </a:solidFill>
                <a:latin typeface="Arial" panose="020B0604020202020204" pitchFamily="34" charset="0"/>
                <a:cs typeface="Arial" panose="020B0604020202020204" pitchFamily="34" charset="0"/>
              </a:rPr>
              <a:t>işletmeler </a:t>
            </a:r>
            <a:endParaRPr lang="tr-TR" sz="160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tr-TR" sz="1600" dirty="0" smtClean="0">
                <a:solidFill>
                  <a:srgbClr val="000000"/>
                </a:solidFill>
                <a:latin typeface="Arial" panose="020B0604020202020204" pitchFamily="34" charset="0"/>
                <a:cs typeface="Arial" panose="020B0604020202020204" pitchFamily="34" charset="0"/>
              </a:rPr>
              <a:t>Serbest </a:t>
            </a:r>
            <a:r>
              <a:rPr lang="tr-TR" sz="1600" dirty="0">
                <a:solidFill>
                  <a:srgbClr val="000000"/>
                </a:solidFill>
                <a:latin typeface="Arial" panose="020B0604020202020204" pitchFamily="34" charset="0"/>
                <a:cs typeface="Arial" panose="020B0604020202020204" pitchFamily="34" charset="0"/>
              </a:rPr>
              <a:t>meslek </a:t>
            </a:r>
            <a:r>
              <a:rPr lang="tr-TR" sz="1600" dirty="0" smtClean="0">
                <a:solidFill>
                  <a:srgbClr val="000000"/>
                </a:solidFill>
                <a:latin typeface="Arial" panose="020B0604020202020204" pitchFamily="34" charset="0"/>
                <a:cs typeface="Arial" panose="020B0604020202020204" pitchFamily="34" charset="0"/>
              </a:rPr>
              <a:t>erbabı</a:t>
            </a:r>
            <a:endParaRPr lang="tr-TR" sz="160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tr-TR" sz="1600" dirty="0" smtClean="0">
                <a:solidFill>
                  <a:srgbClr val="000000"/>
                </a:solidFill>
                <a:latin typeface="Arial" panose="020B0604020202020204" pitchFamily="34" charset="0"/>
                <a:cs typeface="Arial" panose="020B0604020202020204" pitchFamily="34" charset="0"/>
              </a:rPr>
              <a:t>Çiftçiler </a:t>
            </a:r>
            <a:r>
              <a:rPr lang="tr-TR" sz="1600" dirty="0">
                <a:solidFill>
                  <a:srgbClr val="000000"/>
                </a:solidFill>
                <a:latin typeface="Arial" panose="020B0604020202020204" pitchFamily="34" charset="0"/>
                <a:cs typeface="Arial" panose="020B0604020202020204" pitchFamily="34" charset="0"/>
              </a:rPr>
              <a:t>(Gerçek usulde mükellef olanlar</a:t>
            </a:r>
            <a:r>
              <a:rPr lang="tr-TR" sz="1600" dirty="0" smtClean="0">
                <a:solidFill>
                  <a:srgbClr val="000000"/>
                </a:solidFill>
                <a:latin typeface="Arial" panose="020B0604020202020204" pitchFamily="34" charset="0"/>
                <a:cs typeface="Arial" panose="020B0604020202020204" pitchFamily="34" charset="0"/>
              </a:rPr>
              <a:t>)</a:t>
            </a:r>
          </a:p>
          <a:p>
            <a:pPr algn="just"/>
            <a:endParaRPr lang="tr-TR" sz="1600" dirty="0">
              <a:solidFill>
                <a:srgbClr val="000000"/>
              </a:solidFill>
              <a:latin typeface="Arial" panose="020B0604020202020204" pitchFamily="34" charset="0"/>
              <a:cs typeface="Arial" panose="020B0604020202020204" pitchFamily="34" charset="0"/>
            </a:endParaRPr>
          </a:p>
          <a:p>
            <a:pPr algn="just"/>
            <a:r>
              <a:rPr lang="tr-TR" sz="1600" dirty="0">
                <a:solidFill>
                  <a:srgbClr val="000000"/>
                </a:solidFill>
                <a:latin typeface="Arial" panose="020B0604020202020204" pitchFamily="34" charset="0"/>
                <a:cs typeface="Arial" panose="020B0604020202020204" pitchFamily="34" charset="0"/>
              </a:rPr>
              <a:t>İktisadi kamu müesseseleri ile dernek ve vakıflara ait iktisadi işletmeler defter tutma bakımından tüccarların tabi olduğu hükümlere tabidirler. </a:t>
            </a:r>
            <a:endParaRPr lang="tr-TR" sz="1600" dirty="0">
              <a:latin typeface="Arial" panose="020B0604020202020204" pitchFamily="34" charset="0"/>
              <a:cs typeface="Arial" panose="020B0604020202020204" pitchFamily="34" charset="0"/>
            </a:endParaRPr>
          </a:p>
        </p:txBody>
      </p:sp>
      <p:sp>
        <p:nvSpPr>
          <p:cNvPr id="41" name="Dikdörtgen 40"/>
          <p:cNvSpPr/>
          <p:nvPr/>
        </p:nvSpPr>
        <p:spPr>
          <a:xfrm>
            <a:off x="184341" y="3293795"/>
            <a:ext cx="4866543" cy="369332"/>
          </a:xfrm>
          <a:prstGeom prst="rect">
            <a:avLst/>
          </a:prstGeom>
        </p:spPr>
        <p:txBody>
          <a:bodyPr wrap="square">
            <a:spAutoFit/>
          </a:bodyPr>
          <a:lstStyle/>
          <a:p>
            <a:pPr algn="ctr"/>
            <a:r>
              <a:rPr lang="tr-TR" b="1" dirty="0" smtClean="0">
                <a:solidFill>
                  <a:schemeClr val="accent2">
                    <a:lumMod val="75000"/>
                  </a:schemeClr>
                </a:solidFill>
                <a:latin typeface="Arial" panose="020B0604020202020204" pitchFamily="34" charset="0"/>
                <a:cs typeface="Arial" panose="020B0604020202020204" pitchFamily="34" charset="0"/>
              </a:rPr>
              <a:t>VUK 172. Md.</a:t>
            </a:r>
            <a:endParaRPr lang="tr-TR" dirty="0">
              <a:solidFill>
                <a:schemeClr val="bg1"/>
              </a:solidFill>
              <a:latin typeface="Arial" panose="020B0604020202020204" pitchFamily="34" charset="0"/>
              <a:cs typeface="Arial" panose="020B0604020202020204" pitchFamily="34" charset="0"/>
            </a:endParaRPr>
          </a:p>
        </p:txBody>
      </p:sp>
      <p:sp>
        <p:nvSpPr>
          <p:cNvPr id="42" name="Freeform 78"/>
          <p:cNvSpPr/>
          <p:nvPr/>
        </p:nvSpPr>
        <p:spPr>
          <a:xfrm>
            <a:off x="6000583" y="3117456"/>
            <a:ext cx="5723753" cy="3461544"/>
          </a:xfrm>
          <a:custGeom>
            <a:avLst/>
            <a:gdLst/>
            <a:ahLst/>
            <a:cxnLst>
              <a:cxn ang="0">
                <a:pos x="wd2" y="hd2"/>
              </a:cxn>
              <a:cxn ang="5400000">
                <a:pos x="wd2" y="hd2"/>
              </a:cxn>
              <a:cxn ang="10800000">
                <a:pos x="wd2" y="hd2"/>
              </a:cxn>
              <a:cxn ang="16200000">
                <a:pos x="wd2" y="hd2"/>
              </a:cxn>
            </a:cxnLst>
            <a:rect l="0" t="0" r="r" b="b"/>
            <a:pathLst>
              <a:path w="21598" h="21600" extrusionOk="0">
                <a:moveTo>
                  <a:pt x="1361" y="0"/>
                </a:moveTo>
                <a:lnTo>
                  <a:pt x="20239" y="0"/>
                </a:lnTo>
                <a:cubicBezTo>
                  <a:pt x="20990" y="1"/>
                  <a:pt x="21599" y="578"/>
                  <a:pt x="21598" y="1288"/>
                </a:cubicBezTo>
                <a:cubicBezTo>
                  <a:pt x="21598" y="1289"/>
                  <a:pt x="21598" y="1289"/>
                  <a:pt x="21598" y="1289"/>
                </a:cubicBezTo>
                <a:lnTo>
                  <a:pt x="21598" y="20313"/>
                </a:lnTo>
                <a:cubicBezTo>
                  <a:pt x="21598" y="21024"/>
                  <a:pt x="20989" y="21600"/>
                  <a:pt x="20237" y="21600"/>
                </a:cubicBezTo>
                <a:lnTo>
                  <a:pt x="1359" y="21600"/>
                </a:lnTo>
                <a:cubicBezTo>
                  <a:pt x="608" y="21599"/>
                  <a:pt x="0" y="21023"/>
                  <a:pt x="0" y="20313"/>
                </a:cubicBezTo>
                <a:lnTo>
                  <a:pt x="0" y="1289"/>
                </a:lnTo>
                <a:cubicBezTo>
                  <a:pt x="-1" y="578"/>
                  <a:pt x="607" y="1"/>
                  <a:pt x="1359" y="0"/>
                </a:cubicBezTo>
                <a:cubicBezTo>
                  <a:pt x="1360" y="0"/>
                  <a:pt x="1360" y="0"/>
                  <a:pt x="1361" y="0"/>
                </a:cubicBezTo>
                <a:close/>
              </a:path>
            </a:pathLst>
          </a:custGeom>
          <a:gradFill flip="none" rotWithShape="1">
            <a:gsLst>
              <a:gs pos="79000">
                <a:schemeClr val="bg1"/>
              </a:gs>
              <a:gs pos="100000">
                <a:srgbClr val="CC3300"/>
              </a:gs>
            </a:gsLst>
            <a:lin ang="7200000" scaled="0"/>
            <a:tileRect/>
          </a:gra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solidFill>
                <a:schemeClr val="lt1"/>
              </a:solidFill>
              <a:latin typeface="Arial" panose="020B0604020202020204" pitchFamily="34" charset="0"/>
              <a:cs typeface="Arial" panose="020B0604020202020204" pitchFamily="34" charset="0"/>
            </a:endParaRPr>
          </a:p>
        </p:txBody>
      </p:sp>
      <p:grpSp>
        <p:nvGrpSpPr>
          <p:cNvPr id="43" name="Grup 42"/>
          <p:cNvGrpSpPr/>
          <p:nvPr/>
        </p:nvGrpSpPr>
        <p:grpSpPr>
          <a:xfrm>
            <a:off x="6048572" y="2741114"/>
            <a:ext cx="5675764" cy="690571"/>
            <a:chOff x="144340" y="671308"/>
            <a:chExt cx="3779983" cy="1043853"/>
          </a:xfrm>
          <a:gradFill>
            <a:gsLst>
              <a:gs pos="100000">
                <a:srgbClr val="005654"/>
              </a:gs>
              <a:gs pos="0">
                <a:srgbClr val="1C3F60"/>
              </a:gs>
            </a:gsLst>
            <a:lin ang="5400000" scaled="1"/>
          </a:gradFill>
        </p:grpSpPr>
        <p:sp>
          <p:nvSpPr>
            <p:cNvPr id="44" name="Right Triangle 38">
              <a:extLst>
                <a:ext uri="{FF2B5EF4-FFF2-40B4-BE49-F238E27FC236}">
                  <a16:creationId xmlns:a16="http://schemas.microsoft.com/office/drawing/2014/main" id="{565B680D-617B-4A8A-A1F3-6995192C2CCF}"/>
                </a:ext>
              </a:extLst>
            </p:cNvPr>
            <p:cNvSpPr/>
            <p:nvPr/>
          </p:nvSpPr>
          <p:spPr>
            <a:xfrm flipH="1" flipV="1">
              <a:off x="144340" y="1410363"/>
              <a:ext cx="408871" cy="304798"/>
            </a:xfrm>
            <a:prstGeom prst="rtTriangle">
              <a:avLst/>
            </a:prstGeom>
            <a:gradFill flip="none" rotWithShape="1">
              <a:gsLst>
                <a:gs pos="0">
                  <a:srgbClr val="FF9900"/>
                </a:gs>
                <a:gs pos="7000">
                  <a:srgbClr val="CC3300"/>
                </a:gs>
              </a:gsLst>
              <a:lin ang="16200000" scaled="1"/>
              <a:tileRect/>
            </a:gra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46" name="Right Triangle 78">
              <a:extLst>
                <a:ext uri="{FF2B5EF4-FFF2-40B4-BE49-F238E27FC236}">
                  <a16:creationId xmlns:a16="http://schemas.microsoft.com/office/drawing/2014/main" id="{7E9DFCF6-2E4F-4B56-8FB4-02DB1B664A4D}"/>
                </a:ext>
              </a:extLst>
            </p:cNvPr>
            <p:cNvSpPr/>
            <p:nvPr/>
          </p:nvSpPr>
          <p:spPr>
            <a:xfrm flipH="1" flipV="1">
              <a:off x="1534983" y="1356253"/>
              <a:ext cx="1841988" cy="165332"/>
            </a:xfrm>
            <a:prstGeom prst="rtTriangle">
              <a:avLst/>
            </a:prstGeom>
            <a:gradFill flip="none" rotWithShape="1">
              <a:gsLst>
                <a:gs pos="0">
                  <a:srgbClr val="FF9900"/>
                </a:gs>
                <a:gs pos="83000">
                  <a:srgbClr val="CC3300"/>
                </a:gs>
              </a:gsLst>
              <a:lin ang="16200000" scaled="1"/>
              <a:tileRect/>
            </a:gra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47" name="Arrow: Pentagon 40">
              <a:extLst>
                <a:ext uri="{FF2B5EF4-FFF2-40B4-BE49-F238E27FC236}">
                  <a16:creationId xmlns:a16="http://schemas.microsoft.com/office/drawing/2014/main" id="{82C363AB-F2BB-450B-979E-8DE4224CF3FA}"/>
                </a:ext>
              </a:extLst>
            </p:cNvPr>
            <p:cNvSpPr/>
            <p:nvPr/>
          </p:nvSpPr>
          <p:spPr>
            <a:xfrm>
              <a:off x="144341" y="671308"/>
              <a:ext cx="3779982" cy="739055"/>
            </a:xfrm>
            <a:prstGeom prst="homePlate">
              <a:avLst/>
            </a:prstGeom>
            <a:gradFill flip="none" rotWithShape="1">
              <a:gsLst>
                <a:gs pos="0">
                  <a:srgbClr val="FF9900"/>
                </a:gs>
                <a:gs pos="83000">
                  <a:srgbClr val="CC3300"/>
                </a:gs>
              </a:gsLst>
              <a:lin ang="16200000" scaled="1"/>
              <a:tileRect/>
            </a:gra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48" name="Rectangle 41">
              <a:extLst>
                <a:ext uri="{FF2B5EF4-FFF2-40B4-BE49-F238E27FC236}">
                  <a16:creationId xmlns:a16="http://schemas.microsoft.com/office/drawing/2014/main" id="{788286DE-6208-4DEB-A0D6-DFC29E04B8C7}"/>
                </a:ext>
              </a:extLst>
            </p:cNvPr>
            <p:cNvSpPr/>
            <p:nvPr/>
          </p:nvSpPr>
          <p:spPr>
            <a:xfrm>
              <a:off x="202145" y="812319"/>
              <a:ext cx="231313" cy="535708"/>
            </a:xfrm>
            <a:prstGeom prst="rect">
              <a:avLst/>
            </a:prstGeom>
            <a:gradFill flip="none" rotWithShape="1">
              <a:gsLst>
                <a:gs pos="0">
                  <a:srgbClr val="FF9900"/>
                </a:gs>
                <a:gs pos="16000">
                  <a:srgbClr val="CC3300"/>
                </a:gs>
              </a:gsLst>
              <a:lin ang="16200000" scaled="1"/>
              <a:tileRect/>
            </a:gra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grpSp>
      <p:sp>
        <p:nvSpPr>
          <p:cNvPr id="51" name="Dikdörtgen 50"/>
          <p:cNvSpPr/>
          <p:nvPr/>
        </p:nvSpPr>
        <p:spPr>
          <a:xfrm>
            <a:off x="5628336" y="2598480"/>
            <a:ext cx="6096000" cy="584775"/>
          </a:xfrm>
          <a:prstGeom prst="rect">
            <a:avLst/>
          </a:prstGeom>
        </p:spPr>
        <p:txBody>
          <a:bodyPr>
            <a:spAutoFit/>
          </a:bodyPr>
          <a:lstStyle/>
          <a:p>
            <a:endParaRPr lang="tr-TR" sz="1400" dirty="0">
              <a:solidFill>
                <a:srgbClr val="000000"/>
              </a:solidFill>
              <a:latin typeface="Arial" panose="020B0604020202020204" pitchFamily="34" charset="0"/>
              <a:cs typeface="Arial" panose="020B0604020202020204" pitchFamily="34" charset="0"/>
            </a:endParaRPr>
          </a:p>
          <a:p>
            <a:pPr algn="ctr"/>
            <a:r>
              <a:rPr lang="tr-TR" b="1" dirty="0" smtClean="0">
                <a:solidFill>
                  <a:srgbClr val="002186"/>
                </a:solidFill>
                <a:latin typeface="Arial" panose="020B0604020202020204" pitchFamily="34" charset="0"/>
                <a:cs typeface="Arial" panose="020B0604020202020204" pitchFamily="34" charset="0"/>
              </a:rPr>
              <a:t>            </a:t>
            </a:r>
            <a:r>
              <a:rPr lang="tr-TR" b="1" dirty="0" smtClean="0">
                <a:solidFill>
                  <a:schemeClr val="bg1"/>
                </a:solidFill>
                <a:latin typeface="Arial" panose="020B0604020202020204" pitchFamily="34" charset="0"/>
                <a:cs typeface="Arial" panose="020B0604020202020204" pitchFamily="34" charset="0"/>
              </a:rPr>
              <a:t>Defter </a:t>
            </a:r>
            <a:r>
              <a:rPr lang="tr-TR" b="1" dirty="0">
                <a:solidFill>
                  <a:schemeClr val="bg1"/>
                </a:solidFill>
                <a:latin typeface="Arial" panose="020B0604020202020204" pitchFamily="34" charset="0"/>
                <a:cs typeface="Arial" panose="020B0604020202020204" pitchFamily="34" charset="0"/>
              </a:rPr>
              <a:t>T</a:t>
            </a:r>
            <a:r>
              <a:rPr lang="tr-TR" b="1" dirty="0" smtClean="0">
                <a:solidFill>
                  <a:schemeClr val="bg1"/>
                </a:solidFill>
                <a:latin typeface="Arial" panose="020B0604020202020204" pitchFamily="34" charset="0"/>
                <a:cs typeface="Arial" panose="020B0604020202020204" pitchFamily="34" charset="0"/>
              </a:rPr>
              <a:t>utmak Zorunda </a:t>
            </a:r>
            <a:r>
              <a:rPr lang="tr-TR" b="1" dirty="0">
                <a:solidFill>
                  <a:schemeClr val="bg1"/>
                </a:solidFill>
                <a:latin typeface="Arial" panose="020B0604020202020204" pitchFamily="34" charset="0"/>
                <a:cs typeface="Arial" panose="020B0604020202020204" pitchFamily="34" charset="0"/>
              </a:rPr>
              <a:t>Olmayan </a:t>
            </a:r>
            <a:r>
              <a:rPr lang="tr-TR" b="1" dirty="0" smtClean="0">
                <a:solidFill>
                  <a:schemeClr val="bg1"/>
                </a:solidFill>
                <a:latin typeface="Arial" panose="020B0604020202020204" pitchFamily="34" charset="0"/>
                <a:cs typeface="Arial" panose="020B0604020202020204" pitchFamily="34" charset="0"/>
              </a:rPr>
              <a:t>Mükellefler</a:t>
            </a:r>
            <a:r>
              <a:rPr lang="tr-TR" sz="1600" b="1" dirty="0" smtClean="0">
                <a:solidFill>
                  <a:srgbClr val="002186"/>
                </a:solidFill>
                <a:latin typeface="Arial" panose="020B0604020202020204" pitchFamily="34" charset="0"/>
                <a:cs typeface="Arial" panose="020B0604020202020204" pitchFamily="34" charset="0"/>
              </a:rPr>
              <a:t> </a:t>
            </a:r>
            <a:endParaRPr lang="tr-TR" sz="1600" dirty="0">
              <a:solidFill>
                <a:srgbClr val="002186"/>
              </a:solidFill>
              <a:latin typeface="Arial" panose="020B0604020202020204" pitchFamily="34" charset="0"/>
              <a:cs typeface="Arial" panose="020B0604020202020204" pitchFamily="34" charset="0"/>
            </a:endParaRPr>
          </a:p>
        </p:txBody>
      </p:sp>
      <p:sp>
        <p:nvSpPr>
          <p:cNvPr id="16" name="Dikdörtgen 15"/>
          <p:cNvSpPr/>
          <p:nvPr/>
        </p:nvSpPr>
        <p:spPr>
          <a:xfrm>
            <a:off x="6440810" y="3543471"/>
            <a:ext cx="5269660" cy="2769989"/>
          </a:xfrm>
          <a:prstGeom prst="rect">
            <a:avLst/>
          </a:prstGeom>
        </p:spPr>
        <p:txBody>
          <a:bodyPr wrap="square">
            <a:spAutoFit/>
          </a:bodyPr>
          <a:lstStyle/>
          <a:p>
            <a:endParaRPr lang="tr-TR" sz="140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tr-TR" sz="1600" dirty="0" smtClean="0">
                <a:solidFill>
                  <a:srgbClr val="000000"/>
                </a:solidFill>
                <a:latin typeface="Arial" panose="020B0604020202020204" pitchFamily="34" charset="0"/>
                <a:cs typeface="Arial" panose="020B0604020202020204" pitchFamily="34" charset="0"/>
              </a:rPr>
              <a:t>Gelir </a:t>
            </a:r>
            <a:r>
              <a:rPr lang="tr-TR" sz="1600" dirty="0">
                <a:solidFill>
                  <a:srgbClr val="000000"/>
                </a:solidFill>
                <a:latin typeface="Arial" panose="020B0604020202020204" pitchFamily="34" charset="0"/>
                <a:cs typeface="Arial" panose="020B0604020202020204" pitchFamily="34" charset="0"/>
              </a:rPr>
              <a:t>vergisinden muaf olan esnaf ve gerçek usulde vergiye tabi olmayan </a:t>
            </a:r>
            <a:r>
              <a:rPr lang="tr-TR" sz="1600" dirty="0" smtClean="0">
                <a:solidFill>
                  <a:srgbClr val="000000"/>
                </a:solidFill>
                <a:latin typeface="Arial" panose="020B0604020202020204" pitchFamily="34" charset="0"/>
                <a:cs typeface="Arial" panose="020B0604020202020204" pitchFamily="34" charset="0"/>
              </a:rPr>
              <a:t>çiftçiler</a:t>
            </a:r>
            <a:endParaRPr lang="tr-TR" sz="160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tr-TR" sz="1600" dirty="0" smtClean="0">
                <a:solidFill>
                  <a:srgbClr val="000000"/>
                </a:solidFill>
                <a:latin typeface="Arial" panose="020B0604020202020204" pitchFamily="34" charset="0"/>
                <a:cs typeface="Arial" panose="020B0604020202020204" pitchFamily="34" charset="0"/>
              </a:rPr>
              <a:t>Gelir </a:t>
            </a:r>
            <a:r>
              <a:rPr lang="tr-TR" sz="1600" dirty="0">
                <a:solidFill>
                  <a:srgbClr val="000000"/>
                </a:solidFill>
                <a:latin typeface="Arial" panose="020B0604020202020204" pitchFamily="34" charset="0"/>
                <a:cs typeface="Arial" panose="020B0604020202020204" pitchFamily="34" charset="0"/>
              </a:rPr>
              <a:t>Vergisi Kanununa göre kazançları basit usulde tespit </a:t>
            </a:r>
            <a:r>
              <a:rPr lang="tr-TR" sz="1600" dirty="0" smtClean="0">
                <a:solidFill>
                  <a:srgbClr val="000000"/>
                </a:solidFill>
                <a:latin typeface="Arial" panose="020B0604020202020204" pitchFamily="34" charset="0"/>
                <a:cs typeface="Arial" panose="020B0604020202020204" pitchFamily="34" charset="0"/>
              </a:rPr>
              <a:t>edilenler </a:t>
            </a:r>
            <a:endParaRPr lang="tr-TR" sz="160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tr-TR" sz="1600" dirty="0" smtClean="0">
                <a:solidFill>
                  <a:srgbClr val="000000"/>
                </a:solidFill>
                <a:latin typeface="Arial" panose="020B0604020202020204" pitchFamily="34" charset="0"/>
                <a:cs typeface="Arial" panose="020B0604020202020204" pitchFamily="34" charset="0"/>
              </a:rPr>
              <a:t>Kurumlar vergisinden muaf olan;</a:t>
            </a:r>
          </a:p>
          <a:p>
            <a:pPr marL="800100" lvl="1" indent="-342900" algn="just">
              <a:buFont typeface="+mj-lt"/>
              <a:buAutoNum type="alphaLcPeriod"/>
            </a:pPr>
            <a:r>
              <a:rPr lang="tr-TR" sz="1600" dirty="0" smtClean="0">
                <a:solidFill>
                  <a:srgbClr val="000000"/>
                </a:solidFill>
                <a:latin typeface="Arial" panose="020B0604020202020204" pitchFamily="34" charset="0"/>
                <a:cs typeface="Arial" panose="020B0604020202020204" pitchFamily="34" charset="0"/>
              </a:rPr>
              <a:t>İktisadi kamu müesseseleri</a:t>
            </a:r>
          </a:p>
          <a:p>
            <a:pPr marL="800100" lvl="1" indent="-342900" algn="just">
              <a:buFont typeface="+mj-lt"/>
              <a:buAutoNum type="alphaLcPeriod"/>
            </a:pPr>
            <a:r>
              <a:rPr lang="tr-TR" sz="1600" dirty="0" smtClean="0">
                <a:solidFill>
                  <a:srgbClr val="000000"/>
                </a:solidFill>
                <a:latin typeface="Arial" panose="020B0604020202020204" pitchFamily="34" charset="0"/>
                <a:cs typeface="Arial" panose="020B0604020202020204" pitchFamily="34" charset="0"/>
              </a:rPr>
              <a:t>Dernek ve vakıflara ait iktisadi işletmeler</a:t>
            </a:r>
          </a:p>
          <a:p>
            <a:pPr algn="just"/>
            <a:r>
              <a:rPr lang="tr-TR" sz="1600" dirty="0" smtClean="0">
                <a:solidFill>
                  <a:srgbClr val="000000"/>
                </a:solidFill>
                <a:latin typeface="Arial" panose="020B0604020202020204" pitchFamily="34" charset="0"/>
                <a:cs typeface="Arial" panose="020B0604020202020204" pitchFamily="34" charset="0"/>
              </a:rPr>
              <a:t> </a:t>
            </a:r>
            <a:endParaRPr lang="tr-TR" sz="1600" dirty="0">
              <a:solidFill>
                <a:srgbClr val="000000"/>
              </a:solidFill>
              <a:latin typeface="Arial" panose="020B0604020202020204" pitchFamily="34" charset="0"/>
              <a:cs typeface="Arial" panose="020B0604020202020204" pitchFamily="34" charset="0"/>
            </a:endParaRPr>
          </a:p>
          <a:p>
            <a:pPr algn="just"/>
            <a:r>
              <a:rPr lang="tr-TR" sz="1600" dirty="0">
                <a:solidFill>
                  <a:srgbClr val="000000"/>
                </a:solidFill>
                <a:latin typeface="Arial" panose="020B0604020202020204" pitchFamily="34" charset="0"/>
                <a:cs typeface="Arial" panose="020B0604020202020204" pitchFamily="34" charset="0"/>
              </a:rPr>
              <a:t>A</a:t>
            </a:r>
            <a:r>
              <a:rPr lang="tr-TR" sz="1600" dirty="0" smtClean="0">
                <a:solidFill>
                  <a:srgbClr val="000000"/>
                </a:solidFill>
                <a:latin typeface="Arial" panose="020B0604020202020204" pitchFamily="34" charset="0"/>
                <a:cs typeface="Arial" panose="020B0604020202020204" pitchFamily="34" charset="0"/>
              </a:rPr>
              <a:t>ncak </a:t>
            </a:r>
            <a:r>
              <a:rPr lang="tr-TR" sz="1600" dirty="0">
                <a:solidFill>
                  <a:srgbClr val="000000"/>
                </a:solidFill>
                <a:latin typeface="Arial" panose="020B0604020202020204" pitchFamily="34" charset="0"/>
                <a:cs typeface="Arial" panose="020B0604020202020204" pitchFamily="34" charset="0"/>
              </a:rPr>
              <a:t>bu mükellefler muaf olmadıkları vergiler için defter tutmak zorundadırlar. </a:t>
            </a:r>
            <a:endParaRPr lang="tr-TR" sz="1600" dirty="0">
              <a:latin typeface="Arial" panose="020B0604020202020204" pitchFamily="34" charset="0"/>
              <a:cs typeface="Arial" panose="020B0604020202020204" pitchFamily="34" charset="0"/>
            </a:endParaRPr>
          </a:p>
        </p:txBody>
      </p:sp>
      <p:sp>
        <p:nvSpPr>
          <p:cNvPr id="40" name="Dikdörtgen 39"/>
          <p:cNvSpPr/>
          <p:nvPr/>
        </p:nvSpPr>
        <p:spPr>
          <a:xfrm>
            <a:off x="335176" y="2648111"/>
            <a:ext cx="4866543" cy="584775"/>
          </a:xfrm>
          <a:prstGeom prst="rect">
            <a:avLst/>
          </a:prstGeom>
        </p:spPr>
        <p:txBody>
          <a:bodyPr wrap="square">
            <a:spAutoFit/>
          </a:bodyPr>
          <a:lstStyle/>
          <a:p>
            <a:endParaRPr lang="tr-TR" sz="1400" dirty="0">
              <a:solidFill>
                <a:schemeClr val="bg1"/>
              </a:solidFill>
              <a:latin typeface="Arial" panose="020B0604020202020204" pitchFamily="34" charset="0"/>
              <a:cs typeface="Arial" panose="020B0604020202020204" pitchFamily="34" charset="0"/>
            </a:endParaRPr>
          </a:p>
          <a:p>
            <a:pPr algn="ctr"/>
            <a:r>
              <a:rPr lang="tr-TR" b="1" dirty="0" smtClean="0">
                <a:solidFill>
                  <a:schemeClr val="bg1"/>
                </a:solidFill>
                <a:latin typeface="Arial" panose="020B0604020202020204" pitchFamily="34" charset="0"/>
                <a:cs typeface="Arial" panose="020B0604020202020204" pitchFamily="34" charset="0"/>
              </a:rPr>
              <a:t>     Defter </a:t>
            </a:r>
            <a:r>
              <a:rPr lang="tr-TR" b="1" dirty="0">
                <a:solidFill>
                  <a:schemeClr val="bg1"/>
                </a:solidFill>
                <a:latin typeface="Arial" panose="020B0604020202020204" pitchFamily="34" charset="0"/>
                <a:cs typeface="Arial" panose="020B0604020202020204" pitchFamily="34" charset="0"/>
              </a:rPr>
              <a:t>Tutmak Zorunda Olan </a:t>
            </a:r>
            <a:r>
              <a:rPr lang="tr-TR" b="1" dirty="0" smtClean="0">
                <a:solidFill>
                  <a:schemeClr val="bg1"/>
                </a:solidFill>
                <a:latin typeface="Arial" panose="020B0604020202020204" pitchFamily="34" charset="0"/>
                <a:cs typeface="Arial" panose="020B0604020202020204" pitchFamily="34" charset="0"/>
              </a:rPr>
              <a:t>Mükellefler</a:t>
            </a:r>
          </a:p>
        </p:txBody>
      </p:sp>
      <p:sp>
        <p:nvSpPr>
          <p:cNvPr id="49" name="Dikdörtgen 48"/>
          <p:cNvSpPr/>
          <p:nvPr/>
        </p:nvSpPr>
        <p:spPr>
          <a:xfrm>
            <a:off x="6000583" y="3278492"/>
            <a:ext cx="6096000" cy="369332"/>
          </a:xfrm>
          <a:prstGeom prst="rect">
            <a:avLst/>
          </a:prstGeom>
        </p:spPr>
        <p:txBody>
          <a:bodyPr>
            <a:spAutoFit/>
          </a:bodyPr>
          <a:lstStyle/>
          <a:p>
            <a:pPr algn="ctr"/>
            <a:r>
              <a:rPr lang="tr-TR" b="1" dirty="0" smtClean="0">
                <a:solidFill>
                  <a:schemeClr val="accent2">
                    <a:lumMod val="75000"/>
                  </a:schemeClr>
                </a:solidFill>
                <a:latin typeface="Arial" panose="020B0604020202020204" pitchFamily="34" charset="0"/>
                <a:cs typeface="Arial" panose="020B0604020202020204" pitchFamily="34" charset="0"/>
              </a:rPr>
              <a:t>VUK 173. Md.</a:t>
            </a:r>
            <a:endParaRPr lang="tr-TR" sz="1600" dirty="0">
              <a:solidFill>
                <a:srgbClr val="00218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0249390"/>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Graphic 2"/>
          <p:cNvSpPr/>
          <p:nvPr/>
        </p:nvSpPr>
        <p:spPr>
          <a:xfrm>
            <a:off x="159742" y="727313"/>
            <a:ext cx="8965980" cy="5637976"/>
          </a:xfrm>
          <a:custGeom>
            <a:avLst/>
            <a:gdLst/>
            <a:ahLst/>
            <a:cxnLst>
              <a:cxn ang="0">
                <a:pos x="wd2" y="hd2"/>
              </a:cxn>
              <a:cxn ang="5400000">
                <a:pos x="wd2" y="hd2"/>
              </a:cxn>
              <a:cxn ang="10800000">
                <a:pos x="wd2" y="hd2"/>
              </a:cxn>
              <a:cxn ang="16200000">
                <a:pos x="wd2" y="hd2"/>
              </a:cxn>
            </a:cxnLst>
            <a:rect l="0" t="0" r="r" b="b"/>
            <a:pathLst>
              <a:path w="21561" h="21600" extrusionOk="0">
                <a:moveTo>
                  <a:pt x="2260" y="0"/>
                </a:moveTo>
                <a:lnTo>
                  <a:pt x="19302" y="0"/>
                </a:lnTo>
                <a:cubicBezTo>
                  <a:pt x="20570" y="0"/>
                  <a:pt x="21561" y="349"/>
                  <a:pt x="21561" y="764"/>
                </a:cubicBezTo>
                <a:lnTo>
                  <a:pt x="21561" y="20836"/>
                </a:lnTo>
                <a:cubicBezTo>
                  <a:pt x="21561" y="21265"/>
                  <a:pt x="20531" y="21600"/>
                  <a:pt x="19302" y="21600"/>
                </a:cubicBezTo>
                <a:lnTo>
                  <a:pt x="2260" y="21600"/>
                </a:lnTo>
                <a:cubicBezTo>
                  <a:pt x="991" y="21600"/>
                  <a:pt x="1" y="21251"/>
                  <a:pt x="1" y="20836"/>
                </a:cubicBezTo>
                <a:lnTo>
                  <a:pt x="1" y="764"/>
                </a:lnTo>
                <a:cubicBezTo>
                  <a:pt x="-39" y="349"/>
                  <a:pt x="991" y="0"/>
                  <a:pt x="2260" y="0"/>
                </a:cubicBezTo>
                <a:close/>
              </a:path>
            </a:pathLst>
          </a:custGeom>
          <a:gradFill>
            <a:gsLst>
              <a:gs pos="22846">
                <a:srgbClr val="FFFFFF"/>
              </a:gs>
              <a:gs pos="63322">
                <a:srgbClr val="E6EAEB"/>
              </a:gs>
              <a:gs pos="99960">
                <a:srgbClr val="CDD5D8"/>
              </a:gs>
            </a:gsLst>
            <a:lin ang="1149276"/>
          </a:gradFill>
          <a:ln w="12700">
            <a:miter lim="400000"/>
          </a:ln>
          <a:effectLst>
            <a:outerShdw blurRad="76200" dist="50800" dir="2315233" rotWithShape="0">
              <a:srgbClr val="000000">
                <a:alpha val="28814"/>
              </a:srgbClr>
            </a:outerShdw>
          </a:effectLst>
        </p:spPr>
        <p:txBody>
          <a:bodyPr tIns="91439" bIns="91439" anchor="ctr"/>
          <a:lstStyle/>
          <a:p>
            <a:pPr algn="l" defTabSz="1828800">
              <a:defRPr sz="3600">
                <a:solidFill>
                  <a:srgbClr val="FFFFFF"/>
                </a:solidFill>
                <a:latin typeface="Avenir Next Regular"/>
                <a:ea typeface="Avenir Next Regular"/>
                <a:cs typeface="Avenir Next Regular"/>
                <a:sym typeface="Avenir Next Regular"/>
              </a:defRPr>
            </a:pPr>
            <a:endParaRPr>
              <a:latin typeface="Arial" panose="020B0604020202020204" pitchFamily="34" charset="0"/>
              <a:cs typeface="Arial" panose="020B0604020202020204" pitchFamily="34" charset="0"/>
            </a:endParaRPr>
          </a:p>
        </p:txBody>
      </p:sp>
      <p:sp>
        <p:nvSpPr>
          <p:cNvPr id="16" name="Freeform 1325"/>
          <p:cNvSpPr/>
          <p:nvPr/>
        </p:nvSpPr>
        <p:spPr>
          <a:xfrm>
            <a:off x="204166" y="792343"/>
            <a:ext cx="8921555" cy="1355805"/>
          </a:xfrm>
          <a:custGeom>
            <a:avLst/>
            <a:gdLst/>
            <a:ahLst/>
            <a:cxnLst>
              <a:cxn ang="0">
                <a:pos x="wd2" y="hd2"/>
              </a:cxn>
              <a:cxn ang="5400000">
                <a:pos x="wd2" y="hd2"/>
              </a:cxn>
              <a:cxn ang="10800000">
                <a:pos x="wd2" y="hd2"/>
              </a:cxn>
              <a:cxn ang="16200000">
                <a:pos x="wd2" y="hd2"/>
              </a:cxn>
            </a:cxnLst>
            <a:rect l="0" t="0" r="r" b="b"/>
            <a:pathLst>
              <a:path w="21561" h="21334" extrusionOk="0">
                <a:moveTo>
                  <a:pt x="19297" y="0"/>
                </a:moveTo>
                <a:lnTo>
                  <a:pt x="2263" y="0"/>
                </a:lnTo>
                <a:cubicBezTo>
                  <a:pt x="993" y="0"/>
                  <a:pt x="0" y="749"/>
                  <a:pt x="0" y="1642"/>
                </a:cubicBezTo>
                <a:lnTo>
                  <a:pt x="0" y="15725"/>
                </a:lnTo>
                <a:cubicBezTo>
                  <a:pt x="0" y="17136"/>
                  <a:pt x="1588" y="18288"/>
                  <a:pt x="3534" y="18288"/>
                </a:cubicBezTo>
                <a:cubicBezTo>
                  <a:pt x="4487" y="18288"/>
                  <a:pt x="5360" y="18547"/>
                  <a:pt x="6035" y="19037"/>
                </a:cubicBezTo>
                <a:lnTo>
                  <a:pt x="8100" y="20534"/>
                </a:lnTo>
                <a:cubicBezTo>
                  <a:pt x="9569" y="21600"/>
                  <a:pt x="11951" y="21600"/>
                  <a:pt x="13421" y="20534"/>
                </a:cubicBezTo>
                <a:cubicBezTo>
                  <a:pt x="13421" y="20534"/>
                  <a:pt x="13421" y="20534"/>
                  <a:pt x="13421" y="20534"/>
                </a:cubicBezTo>
                <a:lnTo>
                  <a:pt x="15485" y="19037"/>
                </a:lnTo>
                <a:cubicBezTo>
                  <a:pt x="16160" y="18547"/>
                  <a:pt x="17074" y="18288"/>
                  <a:pt x="17987" y="18288"/>
                </a:cubicBezTo>
                <a:cubicBezTo>
                  <a:pt x="19932" y="18288"/>
                  <a:pt x="21521" y="17136"/>
                  <a:pt x="21560" y="15725"/>
                </a:cubicBezTo>
                <a:lnTo>
                  <a:pt x="21560" y="1642"/>
                </a:lnTo>
                <a:cubicBezTo>
                  <a:pt x="21600" y="749"/>
                  <a:pt x="20568" y="0"/>
                  <a:pt x="19297" y="0"/>
                </a:cubicBezTo>
                <a:cubicBezTo>
                  <a:pt x="19297" y="0"/>
                  <a:pt x="19297" y="0"/>
                  <a:pt x="19297" y="0"/>
                </a:cubicBezTo>
                <a:close/>
              </a:path>
            </a:pathLst>
          </a:custGeom>
          <a:gradFill>
            <a:gsLst>
              <a:gs pos="0">
                <a:srgbClr val="365679"/>
              </a:gs>
              <a:gs pos="41897">
                <a:srgbClr val="28CFFE"/>
              </a:gs>
              <a:gs pos="97514">
                <a:srgbClr val="DBD4D4"/>
              </a:gs>
            </a:gsLst>
          </a:gradFill>
          <a:ln w="12700">
            <a:miter lim="400000"/>
          </a:ln>
        </p:spPr>
        <p:txBody>
          <a:bodyPr tIns="91439" bIns="91439" anchor="ctr"/>
          <a:lstStyle/>
          <a:p>
            <a:pPr algn="l" defTabSz="1828800">
              <a:defRPr sz="3600">
                <a:solidFill>
                  <a:srgbClr val="FFFFFF"/>
                </a:solidFill>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grpSp>
        <p:nvGrpSpPr>
          <p:cNvPr id="17" name="Grup 16"/>
          <p:cNvGrpSpPr/>
          <p:nvPr/>
        </p:nvGrpSpPr>
        <p:grpSpPr>
          <a:xfrm>
            <a:off x="5118165" y="1013776"/>
            <a:ext cx="2835896" cy="713823"/>
            <a:chOff x="1680155" y="3337507"/>
            <a:chExt cx="1460255" cy="1455531"/>
          </a:xfrm>
        </p:grpSpPr>
        <p:sp>
          <p:nvSpPr>
            <p:cNvPr id="18" name="Graphic 2"/>
            <p:cNvSpPr/>
            <p:nvPr/>
          </p:nvSpPr>
          <p:spPr>
            <a:xfrm>
              <a:off x="1695136" y="3352433"/>
              <a:ext cx="1430301" cy="1425674"/>
            </a:xfrm>
            <a:prstGeom prst="ellipse">
              <a:avLst/>
            </a:prstGeom>
            <a:gradFill>
              <a:gsLst>
                <a:gs pos="22846">
                  <a:srgbClr val="FFFFFF"/>
                </a:gs>
                <a:gs pos="63322">
                  <a:srgbClr val="E6EAEB"/>
                </a:gs>
                <a:gs pos="99960">
                  <a:srgbClr val="CDD5D8"/>
                </a:gs>
              </a:gsLst>
              <a:lin ang="2089253"/>
            </a:gradFill>
            <a:ln w="12700">
              <a:miter lim="400000"/>
            </a:ln>
            <a:effectLst>
              <a:outerShdw blurRad="76200" dist="50800" dir="2315233" rotWithShape="0">
                <a:srgbClr val="000000">
                  <a:alpha val="28814"/>
                </a:srgbClr>
              </a:outerShdw>
            </a:effectLst>
          </p:spPr>
          <p:txBody>
            <a:bodyPr tIns="91439" bIns="91439" anchor="ctr"/>
            <a:lstStyle/>
            <a:p>
              <a:pPr algn="l" defTabSz="1828800">
                <a:defRPr sz="3600">
                  <a:solidFill>
                    <a:srgbClr val="FFFFFF"/>
                  </a:solidFill>
                  <a:latin typeface="Avenir Next Regular"/>
                  <a:ea typeface="Avenir Next Regular"/>
                  <a:cs typeface="Avenir Next Regular"/>
                  <a:sym typeface="Avenir Next Regular"/>
                </a:defRPr>
              </a:pPr>
              <a:endParaRPr>
                <a:latin typeface="Arial" panose="020B0604020202020204" pitchFamily="34" charset="0"/>
                <a:cs typeface="Arial" panose="020B0604020202020204" pitchFamily="34" charset="0"/>
              </a:endParaRPr>
            </a:p>
          </p:txBody>
        </p:sp>
        <p:sp>
          <p:nvSpPr>
            <p:cNvPr id="19" name="Graphic 2"/>
            <p:cNvSpPr/>
            <p:nvPr/>
          </p:nvSpPr>
          <p:spPr>
            <a:xfrm>
              <a:off x="1680155" y="3337507"/>
              <a:ext cx="1460255" cy="145553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18" y="21600"/>
                    <a:pt x="0" y="16782"/>
                    <a:pt x="0" y="10800"/>
                  </a:cubicBezTo>
                  <a:cubicBezTo>
                    <a:pt x="0" y="4818"/>
                    <a:pt x="4818" y="0"/>
                    <a:pt x="10800" y="0"/>
                  </a:cubicBezTo>
                  <a:cubicBezTo>
                    <a:pt x="16782" y="0"/>
                    <a:pt x="21600" y="4818"/>
                    <a:pt x="21600" y="10800"/>
                  </a:cubicBezTo>
                  <a:cubicBezTo>
                    <a:pt x="21600" y="10800"/>
                    <a:pt x="21600" y="10800"/>
                    <a:pt x="21600" y="10800"/>
                  </a:cubicBezTo>
                  <a:cubicBezTo>
                    <a:pt x="21600" y="16782"/>
                    <a:pt x="16782" y="21600"/>
                    <a:pt x="10800" y="21600"/>
                  </a:cubicBezTo>
                  <a:close/>
                  <a:moveTo>
                    <a:pt x="10800" y="498"/>
                  </a:moveTo>
                  <a:cubicBezTo>
                    <a:pt x="5095" y="498"/>
                    <a:pt x="498" y="5095"/>
                    <a:pt x="498" y="10800"/>
                  </a:cubicBezTo>
                  <a:cubicBezTo>
                    <a:pt x="498" y="16505"/>
                    <a:pt x="5095" y="21102"/>
                    <a:pt x="10800" y="21102"/>
                  </a:cubicBezTo>
                  <a:cubicBezTo>
                    <a:pt x="16505" y="21102"/>
                    <a:pt x="21102" y="16505"/>
                    <a:pt x="21102" y="10800"/>
                  </a:cubicBezTo>
                  <a:cubicBezTo>
                    <a:pt x="21102" y="10800"/>
                    <a:pt x="21102" y="10800"/>
                    <a:pt x="21102" y="10800"/>
                  </a:cubicBezTo>
                  <a:cubicBezTo>
                    <a:pt x="21102" y="5095"/>
                    <a:pt x="16505" y="498"/>
                    <a:pt x="10800" y="498"/>
                  </a:cubicBezTo>
                  <a:close/>
                </a:path>
              </a:pathLst>
            </a:custGeom>
            <a:solidFill>
              <a:srgbClr val="FFFFFF"/>
            </a:solidFill>
            <a:ln w="12700">
              <a:miter lim="400000"/>
            </a:ln>
          </p:spPr>
          <p:txBody>
            <a:bodyPr tIns="91439" bIns="91439" anchor="ctr"/>
            <a:lstStyle/>
            <a:p>
              <a:pPr algn="l" defTabSz="1828800">
                <a:defRPr sz="3600">
                  <a:solidFill>
                    <a:srgbClr val="000000"/>
                  </a:solidFill>
                  <a:latin typeface="Calibri"/>
                  <a:ea typeface="Calibri"/>
                  <a:cs typeface="Calibri"/>
                  <a:sym typeface="Calibri"/>
                </a:defRPr>
              </a:pPr>
              <a:endParaRPr>
                <a:latin typeface="Arial" panose="020B0604020202020204" pitchFamily="34" charset="0"/>
                <a:cs typeface="Arial" panose="020B0604020202020204" pitchFamily="34" charset="0"/>
              </a:endParaRPr>
            </a:p>
          </p:txBody>
        </p:sp>
      </p:gr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prstClr val="white"/>
                </a:solidFill>
                <a:latin typeface="Arial" panose="020B0604020202020204" pitchFamily="34" charset="0"/>
                <a:cs typeface="Arial" panose="020B0604020202020204" pitchFamily="34" charset="0"/>
              </a:rPr>
              <a:pPr/>
              <a:t>36</a:t>
            </a:fld>
            <a:endParaRPr lang="tr-TR" sz="1400" dirty="0">
              <a:solidFill>
                <a:prstClr val="white"/>
              </a:solidFill>
              <a:latin typeface="Arial" panose="020B0604020202020204" pitchFamily="34" charset="0"/>
              <a:cs typeface="Arial" panose="020B0604020202020204" pitchFamily="34" charset="0"/>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86" name="Unvan 1"/>
          <p:cNvSpPr txBox="1">
            <a:spLocks/>
          </p:cNvSpPr>
          <p:nvPr/>
        </p:nvSpPr>
        <p:spPr>
          <a:xfrm>
            <a:off x="878360" y="93797"/>
            <a:ext cx="11650117" cy="57516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solidFill>
                  <a:srgbClr val="16647A"/>
                </a:solidFill>
                <a:latin typeface="Arial" panose="020B0604020202020204" pitchFamily="34" charset="0"/>
                <a:cs typeface="Arial" panose="020B0604020202020204" pitchFamily="34" charset="0"/>
              </a:rPr>
              <a:t>Mükellefin Ödevleri</a:t>
            </a:r>
            <a:endParaRPr lang="tr-TR" sz="2800" b="1" dirty="0">
              <a:solidFill>
                <a:srgbClr val="16647A"/>
              </a:solidFill>
              <a:latin typeface="Arial" panose="020B0604020202020204" pitchFamily="34" charset="0"/>
              <a:cs typeface="Arial" panose="020B0604020202020204" pitchFamily="34" charset="0"/>
            </a:endParaRPr>
          </a:p>
        </p:txBody>
      </p:sp>
      <p:sp>
        <p:nvSpPr>
          <p:cNvPr id="23" name="Dikdörtgen 22"/>
          <p:cNvSpPr/>
          <p:nvPr/>
        </p:nvSpPr>
        <p:spPr>
          <a:xfrm>
            <a:off x="203891" y="789939"/>
            <a:ext cx="4351106" cy="447675"/>
          </a:xfrm>
          <a:prstGeom prst="rect">
            <a:avLst/>
          </a:prstGeom>
          <a:gradFill>
            <a:gsLst>
              <a:gs pos="0">
                <a:srgbClr val="365679"/>
              </a:gs>
              <a:gs pos="41897">
                <a:srgbClr val="28CFFE"/>
              </a:gs>
              <a:gs pos="97514">
                <a:srgbClr val="DBD4D4"/>
              </a:gs>
            </a:gsLst>
          </a:gradFill>
          <a:ln w="12700">
            <a:miter lim="400000"/>
          </a:ln>
          <a:effectLst>
            <a:outerShdw blurRad="50800" dist="38100" dir="5400000" algn="t" rotWithShape="0">
              <a:prstClr val="black">
                <a:alpha val="40000"/>
              </a:prstClr>
            </a:outerShdw>
          </a:effectLst>
        </p:spPr>
        <p:txBody>
          <a:bodyPr tIns="91439" bIns="91439" anchor="ctr"/>
          <a:lstStyle/>
          <a:p>
            <a:pPr defTabSz="1828800"/>
            <a:endParaRPr lang="tr-TR" sz="3600" dirty="0">
              <a:solidFill>
                <a:srgbClr val="FFFFFF"/>
              </a:solidFill>
              <a:latin typeface="Arial" panose="020B0604020202020204" pitchFamily="34" charset="0"/>
              <a:ea typeface="Helvetica"/>
              <a:cs typeface="Arial" panose="020B0604020202020204" pitchFamily="34" charset="0"/>
            </a:endParaRPr>
          </a:p>
        </p:txBody>
      </p:sp>
      <p:sp>
        <p:nvSpPr>
          <p:cNvPr id="24" name="Text 9"/>
          <p:cNvSpPr/>
          <p:nvPr/>
        </p:nvSpPr>
        <p:spPr>
          <a:xfrm>
            <a:off x="1352589" y="893867"/>
            <a:ext cx="2053709" cy="242582"/>
          </a:xfrm>
          <a:prstGeom prst="rect">
            <a:avLst/>
          </a:prstGeom>
          <a:noFill/>
          <a:ln/>
        </p:spPr>
        <p:txBody>
          <a:bodyPr wrap="none" lIns="0" tIns="0" rIns="0" bIns="0" rtlCol="0" anchor="t"/>
          <a:lstStyle/>
          <a:p>
            <a:pPr marL="0" indent="0" algn="l">
              <a:lnSpc>
                <a:spcPts val="2000"/>
              </a:lnSpc>
              <a:buNone/>
            </a:pPr>
            <a:r>
              <a:rPr lang="en-US" sz="2000" b="1" dirty="0" smtClean="0">
                <a:solidFill>
                  <a:srgbClr val="002060"/>
                </a:solidFill>
                <a:latin typeface="Arial" panose="020B0604020202020204" pitchFamily="34" charset="0"/>
                <a:ea typeface="Raleway" pitchFamily="34" charset="-122"/>
                <a:cs typeface="Arial" panose="020B0604020202020204" pitchFamily="34" charset="0"/>
              </a:rPr>
              <a:t>Defter </a:t>
            </a:r>
            <a:r>
              <a:rPr lang="en-US" sz="2000" b="1" dirty="0" err="1" smtClean="0">
                <a:solidFill>
                  <a:srgbClr val="002060"/>
                </a:solidFill>
                <a:latin typeface="Arial" panose="020B0604020202020204" pitchFamily="34" charset="0"/>
                <a:ea typeface="Raleway" pitchFamily="34" charset="-122"/>
                <a:cs typeface="Arial" panose="020B0604020202020204" pitchFamily="34" charset="0"/>
              </a:rPr>
              <a:t>Tutma</a:t>
            </a:r>
            <a:r>
              <a:rPr lang="tr-TR" sz="2000" b="1" dirty="0" smtClean="0">
                <a:solidFill>
                  <a:srgbClr val="002060"/>
                </a:solidFill>
                <a:latin typeface="Arial" panose="020B0604020202020204" pitchFamily="34" charset="0"/>
                <a:ea typeface="Raleway" pitchFamily="34" charset="-122"/>
                <a:cs typeface="Arial" panose="020B0604020202020204" pitchFamily="34" charset="0"/>
              </a:rPr>
              <a:t>-2</a:t>
            </a:r>
            <a:endParaRPr lang="en-US" sz="2000" b="1" dirty="0">
              <a:solidFill>
                <a:srgbClr val="002060"/>
              </a:solidFill>
              <a:latin typeface="Arial" panose="020B0604020202020204" pitchFamily="34" charset="0"/>
              <a:cs typeface="Arial" panose="020B0604020202020204" pitchFamily="34" charset="0"/>
            </a:endParaRPr>
          </a:p>
        </p:txBody>
      </p:sp>
      <p:pic>
        <p:nvPicPr>
          <p:cNvPr id="9" name="Resi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6113" y="3353523"/>
            <a:ext cx="6029454" cy="3976055"/>
          </a:xfrm>
          <a:prstGeom prst="rect">
            <a:avLst/>
          </a:prstGeom>
        </p:spPr>
      </p:pic>
      <p:sp>
        <p:nvSpPr>
          <p:cNvPr id="20" name="Dikdörtgen 19"/>
          <p:cNvSpPr/>
          <p:nvPr/>
        </p:nvSpPr>
        <p:spPr>
          <a:xfrm>
            <a:off x="79843" y="2059447"/>
            <a:ext cx="8790509" cy="1846659"/>
          </a:xfrm>
          <a:prstGeom prst="rect">
            <a:avLst/>
          </a:prstGeom>
        </p:spPr>
        <p:txBody>
          <a:bodyPr wrap="square">
            <a:spAutoFit/>
          </a:bodyPr>
          <a:lstStyle/>
          <a:p>
            <a:pPr algn="ctr">
              <a:buClr>
                <a:schemeClr val="accent1">
                  <a:lumMod val="75000"/>
                </a:schemeClr>
              </a:buClr>
            </a:pPr>
            <a:r>
              <a:rPr lang="tr-TR" b="1" dirty="0" smtClean="0">
                <a:solidFill>
                  <a:srgbClr val="002186"/>
                </a:solidFill>
                <a:latin typeface="Arial" panose="020B0604020202020204" pitchFamily="34" charset="0"/>
                <a:cs typeface="Arial" panose="020B0604020202020204" pitchFamily="34" charset="0"/>
              </a:rPr>
              <a:t>    </a:t>
            </a:r>
            <a:endParaRPr lang="tr-TR" sz="1600" b="1" dirty="0" smtClean="0">
              <a:solidFill>
                <a:srgbClr val="002186"/>
              </a:solidFill>
              <a:latin typeface="Arial" panose="020B0604020202020204" pitchFamily="34" charset="0"/>
              <a:cs typeface="Arial" panose="020B0604020202020204" pitchFamily="34" charset="0"/>
            </a:endParaRPr>
          </a:p>
          <a:p>
            <a:pPr algn="just">
              <a:buClr>
                <a:schemeClr val="accent1">
                  <a:lumMod val="75000"/>
                </a:schemeClr>
              </a:buClr>
            </a:pPr>
            <a:r>
              <a:rPr lang="tr-TR" sz="1600" b="1" dirty="0" smtClean="0">
                <a:latin typeface="Arial" panose="020B0604020202020204" pitchFamily="34" charset="0"/>
                <a:cs typeface="Arial" panose="020B0604020202020204" pitchFamily="34" charset="0"/>
              </a:rPr>
              <a:t>e-Defter: </a:t>
            </a:r>
            <a:r>
              <a:rPr lang="tr-TR" sz="1600" dirty="0">
                <a:latin typeface="Arial" panose="020B0604020202020204" pitchFamily="34" charset="0"/>
                <a:cs typeface="Arial" panose="020B0604020202020204" pitchFamily="34" charset="0"/>
              </a:rPr>
              <a:t>Vergi Usul Kanunu ve Türk Ticaret Kanunu hükümleri gereğince tutulması zorunlu olan defterlerde yer alması gereken bilgileri kapsayan elektronik kayıtlar bütünüdür. Bu uygulama yoluyla defter dosyalarının elektronik dosya biçiminde hazırlanması, kağıda bastırılmaksızın oluşturulması, kaydedilmesi, değişmezliğinin, bütünlüğünün ve kaynağının doğruluğunun elektronik imza/mali mühür araçları ile garanti altına alınması ve ilgililer nezdinde ispat aracı olarak kullanılabilmesi sağlanmaktadır.</a:t>
            </a:r>
          </a:p>
        </p:txBody>
      </p:sp>
      <p:sp>
        <p:nvSpPr>
          <p:cNvPr id="21" name="Metin kutusu 20"/>
          <p:cNvSpPr txBox="1"/>
          <p:nvPr/>
        </p:nvSpPr>
        <p:spPr>
          <a:xfrm>
            <a:off x="79843" y="4157989"/>
            <a:ext cx="7271107" cy="1815882"/>
          </a:xfrm>
          <a:prstGeom prst="rect">
            <a:avLst/>
          </a:prstGeom>
          <a:noFill/>
        </p:spPr>
        <p:txBody>
          <a:bodyPr wrap="square" rtlCol="0">
            <a:spAutoFit/>
          </a:bodyPr>
          <a:lstStyle/>
          <a:p>
            <a:r>
              <a:rPr lang="tr-TR" sz="1600" b="1" dirty="0">
                <a:latin typeface="Arial" panose="020B0604020202020204" pitchFamily="34" charset="0"/>
                <a:cs typeface="Arial" panose="020B0604020202020204" pitchFamily="34" charset="0"/>
              </a:rPr>
              <a:t>Defter Beyan Sistemi: </a:t>
            </a:r>
            <a:r>
              <a:rPr lang="tr-TR" sz="1600" dirty="0">
                <a:latin typeface="Arial" panose="020B0604020202020204" pitchFamily="34" charset="0"/>
                <a:cs typeface="Arial" panose="020B0604020202020204" pitchFamily="34" charset="0"/>
              </a:rPr>
              <a:t>Serbest meslek erbabı, işletme hesabı esasına göre defter tutan mükellefler ile basit usule tabi olan mükelleflerin kayıtlarının elektronik ortamda tutulması, bu mükelleflerden defter tutmak zorunda olanların defterlerinin bu kayıtlardan hareketle elektronik ortamda oluşturulması ve saklanması, vergi beyannamesi, bildirim ve dilekçelerin elektronik ortamda verilebilmesi ile elektronik ortamda belge düzenlenebilmesi amacıyla geliştirilen </a:t>
            </a:r>
            <a:r>
              <a:rPr lang="tr-TR" sz="1600" dirty="0" smtClean="0">
                <a:latin typeface="Arial" panose="020B0604020202020204" pitchFamily="34" charset="0"/>
                <a:cs typeface="Arial" panose="020B0604020202020204" pitchFamily="34" charset="0"/>
              </a:rPr>
              <a:t>sistemdir.</a:t>
            </a:r>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462162"/>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Freeform 78"/>
          <p:cNvSpPr/>
          <p:nvPr/>
        </p:nvSpPr>
        <p:spPr>
          <a:xfrm>
            <a:off x="672958" y="2197183"/>
            <a:ext cx="5352076" cy="4574866"/>
          </a:xfrm>
          <a:custGeom>
            <a:avLst/>
            <a:gdLst/>
            <a:ahLst/>
            <a:cxnLst>
              <a:cxn ang="0">
                <a:pos x="wd2" y="hd2"/>
              </a:cxn>
              <a:cxn ang="5400000">
                <a:pos x="wd2" y="hd2"/>
              </a:cxn>
              <a:cxn ang="10800000">
                <a:pos x="wd2" y="hd2"/>
              </a:cxn>
              <a:cxn ang="16200000">
                <a:pos x="wd2" y="hd2"/>
              </a:cxn>
            </a:cxnLst>
            <a:rect l="0" t="0" r="r" b="b"/>
            <a:pathLst>
              <a:path w="21598" h="21600" extrusionOk="0">
                <a:moveTo>
                  <a:pt x="1361" y="0"/>
                </a:moveTo>
                <a:lnTo>
                  <a:pt x="20239" y="0"/>
                </a:lnTo>
                <a:cubicBezTo>
                  <a:pt x="20990" y="1"/>
                  <a:pt x="21599" y="578"/>
                  <a:pt x="21598" y="1288"/>
                </a:cubicBezTo>
                <a:cubicBezTo>
                  <a:pt x="21598" y="1289"/>
                  <a:pt x="21598" y="1289"/>
                  <a:pt x="21598" y="1289"/>
                </a:cubicBezTo>
                <a:lnTo>
                  <a:pt x="21598" y="20313"/>
                </a:lnTo>
                <a:cubicBezTo>
                  <a:pt x="21598" y="21024"/>
                  <a:pt x="20989" y="21600"/>
                  <a:pt x="20237" y="21600"/>
                </a:cubicBezTo>
                <a:lnTo>
                  <a:pt x="1359" y="21600"/>
                </a:lnTo>
                <a:cubicBezTo>
                  <a:pt x="608" y="21599"/>
                  <a:pt x="0" y="21023"/>
                  <a:pt x="0" y="20313"/>
                </a:cubicBezTo>
                <a:lnTo>
                  <a:pt x="0" y="1289"/>
                </a:lnTo>
                <a:cubicBezTo>
                  <a:pt x="-1" y="578"/>
                  <a:pt x="607" y="1"/>
                  <a:pt x="1359" y="0"/>
                </a:cubicBezTo>
                <a:cubicBezTo>
                  <a:pt x="1360" y="0"/>
                  <a:pt x="1360" y="0"/>
                  <a:pt x="1361" y="0"/>
                </a:cubicBezTo>
                <a:close/>
              </a:path>
            </a:pathLst>
          </a:custGeom>
          <a:gradFill>
            <a:gsLst>
              <a:gs pos="75000">
                <a:schemeClr val="bg1"/>
              </a:gs>
              <a:gs pos="98000">
                <a:srgbClr val="E6BC21"/>
              </a:gs>
            </a:gsLst>
            <a:lin ang="2089253" scaled="0"/>
          </a:gradFill>
          <a:ln>
            <a:noFill/>
          </a:ln>
          <a:effectLst>
            <a:innerShdw blurRad="571500" dist="50800" dir="16200000">
              <a:srgbClr val="B12575">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latin typeface="Arial" panose="020B0604020202020204" pitchFamily="34" charset="0"/>
              <a:cs typeface="Arial" panose="020B0604020202020204" pitchFamily="34" charset="0"/>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prstClr val="white"/>
                </a:solidFill>
                <a:latin typeface="Arial" panose="020B0604020202020204" pitchFamily="34" charset="0"/>
                <a:cs typeface="Arial" panose="020B0604020202020204" pitchFamily="34" charset="0"/>
              </a:rPr>
              <a:pPr/>
              <a:t>37</a:t>
            </a:fld>
            <a:endParaRPr lang="tr-TR" sz="1400" dirty="0">
              <a:solidFill>
                <a:prstClr val="white"/>
              </a:solidFill>
              <a:latin typeface="Arial" panose="020B0604020202020204" pitchFamily="34" charset="0"/>
              <a:cs typeface="Arial" panose="020B0604020202020204" pitchFamily="34" charset="0"/>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86" name="Unvan 1"/>
          <p:cNvSpPr txBox="1">
            <a:spLocks/>
          </p:cNvSpPr>
          <p:nvPr/>
        </p:nvSpPr>
        <p:spPr>
          <a:xfrm>
            <a:off x="878360" y="93797"/>
            <a:ext cx="11650117" cy="57516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sz="2800" b="1" dirty="0" smtClean="0">
                <a:solidFill>
                  <a:srgbClr val="16647A"/>
                </a:solidFill>
                <a:latin typeface="Arial" panose="020B0604020202020204" pitchFamily="34" charset="0"/>
                <a:cs typeface="Arial" panose="020B0604020202020204" pitchFamily="34" charset="0"/>
              </a:rPr>
              <a:t>Mükellefin Ödevleri</a:t>
            </a:r>
            <a:endParaRPr lang="tr-TR" sz="2800" b="1" dirty="0">
              <a:solidFill>
                <a:srgbClr val="16647A"/>
              </a:solidFill>
              <a:latin typeface="Arial" panose="020B0604020202020204" pitchFamily="34" charset="0"/>
              <a:cs typeface="Arial" panose="020B0604020202020204" pitchFamily="34" charset="0"/>
            </a:endParaRPr>
          </a:p>
        </p:txBody>
      </p:sp>
      <p:sp>
        <p:nvSpPr>
          <p:cNvPr id="86" name="Dikdörtgen 85"/>
          <p:cNvSpPr/>
          <p:nvPr/>
        </p:nvSpPr>
        <p:spPr>
          <a:xfrm>
            <a:off x="851364" y="1058774"/>
            <a:ext cx="4351106" cy="292339"/>
          </a:xfrm>
          <a:prstGeom prst="rect">
            <a:avLst/>
          </a:prstGeom>
          <a:solidFill>
            <a:srgbClr val="FFFF00"/>
          </a:solidFill>
          <a:ln>
            <a:noFill/>
          </a:ln>
          <a:effectLst>
            <a:innerShdw blurRad="571500" dist="50800" dir="16200000">
              <a:srgbClr val="B12575">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a:solidFill>
                <a:schemeClr val="lt1"/>
              </a:solidFill>
              <a:latin typeface="Arial" panose="020B0604020202020204" pitchFamily="34" charset="0"/>
              <a:cs typeface="Arial" panose="020B0604020202020204" pitchFamily="34" charset="0"/>
            </a:endParaRPr>
          </a:p>
        </p:txBody>
      </p:sp>
      <p:pic>
        <p:nvPicPr>
          <p:cNvPr id="34" name="Google Shape;32;p1" descr="Google Shape;32;p1"/>
          <p:cNvPicPr>
            <a:picLocks noChangeAspect="1"/>
          </p:cNvPicPr>
          <p:nvPr/>
        </p:nvPicPr>
        <p:blipFill>
          <a:blip r:embed="rId7">
            <a:alphaModFix amt="65337"/>
          </a:blip>
          <a:srcRect l="9717" t="84849" r="7960"/>
          <a:stretch>
            <a:fillRect/>
          </a:stretch>
        </p:blipFill>
        <p:spPr>
          <a:xfrm>
            <a:off x="-1002137" y="1343592"/>
            <a:ext cx="10165146" cy="132946"/>
          </a:xfrm>
          <a:prstGeom prst="rect">
            <a:avLst/>
          </a:prstGeom>
          <a:ln w="12700">
            <a:miter lim="400000"/>
          </a:ln>
        </p:spPr>
      </p:pic>
      <p:sp>
        <p:nvSpPr>
          <p:cNvPr id="68" name="Text 9"/>
          <p:cNvSpPr/>
          <p:nvPr/>
        </p:nvSpPr>
        <p:spPr>
          <a:xfrm>
            <a:off x="1194646" y="1100047"/>
            <a:ext cx="2053709" cy="158410"/>
          </a:xfrm>
          <a:prstGeom prst="rect">
            <a:avLst/>
          </a:prstGeom>
          <a:noFill/>
          <a:ln/>
        </p:spPr>
        <p:txBody>
          <a:bodyPr wrap="none" lIns="0" tIns="0" rIns="0" bIns="0" rtlCol="0" anchor="t"/>
          <a:lstStyle/>
          <a:p>
            <a:pPr marL="0" indent="0" algn="l">
              <a:lnSpc>
                <a:spcPts val="2000"/>
              </a:lnSpc>
              <a:buNone/>
            </a:pPr>
            <a:r>
              <a:rPr lang="en-US" sz="2000" b="1" dirty="0" smtClean="0">
                <a:solidFill>
                  <a:srgbClr val="002060"/>
                </a:solidFill>
                <a:latin typeface="Arial" panose="020B0604020202020204" pitchFamily="34" charset="0"/>
                <a:ea typeface="Raleway" pitchFamily="34" charset="-122"/>
                <a:cs typeface="Arial" panose="020B0604020202020204" pitchFamily="34" charset="0"/>
              </a:rPr>
              <a:t>Defter </a:t>
            </a:r>
            <a:r>
              <a:rPr lang="en-US" sz="2000" b="1" dirty="0" err="1" smtClean="0">
                <a:solidFill>
                  <a:srgbClr val="002060"/>
                </a:solidFill>
                <a:latin typeface="Arial" panose="020B0604020202020204" pitchFamily="34" charset="0"/>
                <a:ea typeface="Raleway" pitchFamily="34" charset="-122"/>
                <a:cs typeface="Arial" panose="020B0604020202020204" pitchFamily="34" charset="0"/>
              </a:rPr>
              <a:t>Tutma</a:t>
            </a:r>
            <a:r>
              <a:rPr lang="tr-TR" sz="2000" b="1" dirty="0" smtClean="0">
                <a:solidFill>
                  <a:srgbClr val="002060"/>
                </a:solidFill>
                <a:latin typeface="Arial" panose="020B0604020202020204" pitchFamily="34" charset="0"/>
                <a:ea typeface="Raleway" pitchFamily="34" charset="-122"/>
                <a:cs typeface="Arial" panose="020B0604020202020204" pitchFamily="34" charset="0"/>
              </a:rPr>
              <a:t>-3</a:t>
            </a:r>
            <a:endParaRPr lang="en-US" sz="2000" b="1" dirty="0">
              <a:solidFill>
                <a:srgbClr val="002060"/>
              </a:solidFill>
              <a:latin typeface="Arial" panose="020B0604020202020204" pitchFamily="34" charset="0"/>
              <a:cs typeface="Arial" panose="020B0604020202020204" pitchFamily="34" charset="0"/>
            </a:endParaRPr>
          </a:p>
        </p:txBody>
      </p:sp>
      <p:sp>
        <p:nvSpPr>
          <p:cNvPr id="56" name="Right Triangle 38">
            <a:extLst>
              <a:ext uri="{FF2B5EF4-FFF2-40B4-BE49-F238E27FC236}">
                <a16:creationId xmlns:a16="http://schemas.microsoft.com/office/drawing/2014/main" id="{565B680D-617B-4A8A-A1F3-6995192C2CCF}"/>
              </a:ext>
            </a:extLst>
          </p:cNvPr>
          <p:cNvSpPr/>
          <p:nvPr/>
        </p:nvSpPr>
        <p:spPr>
          <a:xfrm flipH="1" flipV="1">
            <a:off x="774788" y="2309770"/>
            <a:ext cx="541646" cy="201642"/>
          </a:xfrm>
          <a:prstGeom prst="rtTriangle">
            <a:avLst/>
          </a:prstGeom>
          <a:solidFill>
            <a:srgbClr val="FFC000"/>
          </a:solidFill>
          <a:ln>
            <a:noFill/>
          </a:ln>
          <a:effectLst>
            <a:innerShdw blurRad="571500" dist="50800" dir="16200000">
              <a:srgbClr val="B1257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58" name="Arrow: Pentagon 40">
            <a:extLst>
              <a:ext uri="{FF2B5EF4-FFF2-40B4-BE49-F238E27FC236}">
                <a16:creationId xmlns:a16="http://schemas.microsoft.com/office/drawing/2014/main" id="{82C363AB-F2BB-450B-979E-8DE4224CF3FA}"/>
              </a:ext>
            </a:extLst>
          </p:cNvPr>
          <p:cNvSpPr/>
          <p:nvPr/>
        </p:nvSpPr>
        <p:spPr>
          <a:xfrm>
            <a:off x="774789" y="1820841"/>
            <a:ext cx="5007478" cy="488929"/>
          </a:xfrm>
          <a:prstGeom prst="homePlate">
            <a:avLst/>
          </a:prstGeom>
          <a:solidFill>
            <a:srgbClr val="FFC000"/>
          </a:solidFill>
          <a:ln>
            <a:noFill/>
          </a:ln>
          <a:effectLst>
            <a:innerShdw blurRad="571500" dist="50800" dir="16200000">
              <a:srgbClr val="B1257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59" name="Rectangle 41">
            <a:extLst>
              <a:ext uri="{FF2B5EF4-FFF2-40B4-BE49-F238E27FC236}">
                <a16:creationId xmlns:a16="http://schemas.microsoft.com/office/drawing/2014/main" id="{788286DE-6208-4DEB-A0D6-DFC29E04B8C7}"/>
              </a:ext>
            </a:extLst>
          </p:cNvPr>
          <p:cNvSpPr/>
          <p:nvPr/>
        </p:nvSpPr>
        <p:spPr>
          <a:xfrm>
            <a:off x="851364" y="1914128"/>
            <a:ext cx="306429" cy="354403"/>
          </a:xfrm>
          <a:prstGeom prst="rect">
            <a:avLst/>
          </a:prstGeom>
          <a:solidFill>
            <a:srgbClr val="FFC000"/>
          </a:solidFill>
          <a:ln>
            <a:noFill/>
          </a:ln>
          <a:effectLst>
            <a:innerShdw blurRad="571500" dist="50800" dir="16200000">
              <a:srgbClr val="B1257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15" name="Dikdörtgen 14"/>
          <p:cNvSpPr/>
          <p:nvPr/>
        </p:nvSpPr>
        <p:spPr>
          <a:xfrm>
            <a:off x="774489" y="2186178"/>
            <a:ext cx="4995650" cy="4585871"/>
          </a:xfrm>
          <a:prstGeom prst="rect">
            <a:avLst/>
          </a:prstGeom>
        </p:spPr>
        <p:txBody>
          <a:bodyPr wrap="square">
            <a:spAutoFit/>
          </a:bodyPr>
          <a:lstStyle/>
          <a:p>
            <a:pPr algn="ctr"/>
            <a:r>
              <a:rPr lang="tr-TR" b="1" dirty="0" smtClean="0">
                <a:solidFill>
                  <a:srgbClr val="002186"/>
                </a:solidFill>
                <a:latin typeface="Arial" panose="020B0604020202020204" pitchFamily="34" charset="0"/>
                <a:cs typeface="Arial" panose="020B0604020202020204" pitchFamily="34" charset="0"/>
              </a:rPr>
              <a:t>    </a:t>
            </a:r>
            <a:endParaRPr lang="tr-TR" sz="1600" b="1" dirty="0" smtClean="0">
              <a:solidFill>
                <a:srgbClr val="002186"/>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tr-TR" sz="1300" dirty="0" smtClean="0">
                <a:latin typeface="Arial" panose="020B0604020202020204" pitchFamily="34" charset="0"/>
                <a:cs typeface="Arial" panose="020B0604020202020204" pitchFamily="34" charset="0"/>
              </a:rPr>
              <a:t>e-Fatura </a:t>
            </a:r>
            <a:r>
              <a:rPr lang="tr-TR" sz="1300" dirty="0">
                <a:latin typeface="Arial" panose="020B0604020202020204" pitchFamily="34" charset="0"/>
                <a:cs typeface="Arial" panose="020B0604020202020204" pitchFamily="34" charset="0"/>
              </a:rPr>
              <a:t>uygulamasına geçiş zorunluluğu bulunan mükellefler.</a:t>
            </a:r>
            <a:endParaRPr lang="tr-TR" sz="130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tr-TR" sz="1300" dirty="0" smtClean="0">
                <a:latin typeface="Arial" panose="020B0604020202020204" pitchFamily="34" charset="0"/>
                <a:cs typeface="Arial" panose="020B0604020202020204" pitchFamily="34" charset="0"/>
              </a:rPr>
              <a:t>Türk </a:t>
            </a:r>
            <a:r>
              <a:rPr lang="tr-TR" sz="1300" dirty="0">
                <a:latin typeface="Arial" panose="020B0604020202020204" pitchFamily="34" charset="0"/>
                <a:cs typeface="Arial" panose="020B0604020202020204" pitchFamily="34" charset="0"/>
              </a:rPr>
              <a:t>Ticaret Kanununun 397 </a:t>
            </a:r>
            <a:r>
              <a:rPr lang="tr-TR" sz="1300" dirty="0" err="1">
                <a:latin typeface="Arial" panose="020B0604020202020204" pitchFamily="34" charset="0"/>
                <a:cs typeface="Arial" panose="020B0604020202020204" pitchFamily="34" charset="0"/>
              </a:rPr>
              <a:t>nci</a:t>
            </a:r>
            <a:r>
              <a:rPr lang="tr-TR" sz="1300" dirty="0">
                <a:latin typeface="Arial" panose="020B0604020202020204" pitchFamily="34" charset="0"/>
                <a:cs typeface="Arial" panose="020B0604020202020204" pitchFamily="34" charset="0"/>
              </a:rPr>
              <a:t> maddesinin dördüncü fıkrası uyarınca bağımsız denetime tabi olan şirketler</a:t>
            </a:r>
            <a:r>
              <a:rPr lang="tr-TR" sz="13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r>
              <a:rPr lang="tr-TR" sz="1300" dirty="0">
                <a:latin typeface="Arial" panose="020B0604020202020204" pitchFamily="34" charset="0"/>
                <a:cs typeface="Arial" panose="020B0604020202020204" pitchFamily="34" charset="0"/>
              </a:rPr>
              <a:t>Başkanlık, yapılan analiz veya inceleme çalışmaları neticesinde riskli ya da vergiye uyum düzeyi düşük olduğu tespit edilen </a:t>
            </a:r>
            <a:r>
              <a:rPr lang="tr-TR" sz="1300" dirty="0" smtClean="0">
                <a:latin typeface="Arial" panose="020B0604020202020204" pitchFamily="34" charset="0"/>
                <a:cs typeface="Arial" panose="020B0604020202020204" pitchFamily="34" charset="0"/>
              </a:rPr>
              <a:t>mükellefler.</a:t>
            </a:r>
          </a:p>
          <a:p>
            <a:pPr marL="285750" indent="-285750" algn="just">
              <a:buFont typeface="Wingdings" panose="05000000000000000000" pitchFamily="2" charset="2"/>
              <a:buChar char="§"/>
            </a:pPr>
            <a:r>
              <a:rPr lang="tr-TR" sz="1300" dirty="0">
                <a:latin typeface="Arial" panose="020B0604020202020204" pitchFamily="34" charset="0"/>
                <a:cs typeface="Arial" panose="020B0604020202020204" pitchFamily="34" charset="0"/>
              </a:rPr>
              <a:t>Bilanço esasına göre defter tutmak zorunda olan mükellefler ile ihtiyari olarak bilanço esasına göre defter tutmayı tercih </a:t>
            </a:r>
            <a:r>
              <a:rPr lang="tr-TR" sz="1300" dirty="0" smtClean="0">
                <a:latin typeface="Arial" panose="020B0604020202020204" pitchFamily="34" charset="0"/>
                <a:cs typeface="Arial" panose="020B0604020202020204" pitchFamily="34" charset="0"/>
              </a:rPr>
              <a:t>eden mükellefler.</a:t>
            </a:r>
          </a:p>
          <a:p>
            <a:pPr marL="285750" indent="-285750" algn="just">
              <a:buFont typeface="Wingdings" panose="05000000000000000000" pitchFamily="2" charset="2"/>
              <a:buChar char="§"/>
            </a:pPr>
            <a:r>
              <a:rPr lang="tr-TR" sz="1300" dirty="0">
                <a:latin typeface="Arial" panose="020B0604020202020204" pitchFamily="34" charset="0"/>
                <a:cs typeface="Arial" panose="020B0604020202020204" pitchFamily="34" charset="0"/>
              </a:rPr>
              <a:t>T</a:t>
            </a:r>
            <a:r>
              <a:rPr lang="tr-TR" sz="1300" dirty="0" smtClean="0">
                <a:latin typeface="Arial" panose="020B0604020202020204" pitchFamily="34" charset="0"/>
                <a:cs typeface="Arial" panose="020B0604020202020204" pitchFamily="34" charset="0"/>
              </a:rPr>
              <a:t>am </a:t>
            </a:r>
            <a:r>
              <a:rPr lang="tr-TR" sz="1300" dirty="0">
                <a:latin typeface="Arial" panose="020B0604020202020204" pitchFamily="34" charset="0"/>
                <a:cs typeface="Arial" panose="020B0604020202020204" pitchFamily="34" charset="0"/>
              </a:rPr>
              <a:t>bölünme, birleşme (devralma şeklinde birleşme ve yeni kuruluş şeklinde birleşme) veya tür (nev’i) değişikliğine </a:t>
            </a:r>
            <a:r>
              <a:rPr lang="tr-TR" sz="1300" dirty="0" smtClean="0">
                <a:latin typeface="Arial" panose="020B0604020202020204" pitchFamily="34" charset="0"/>
                <a:cs typeface="Arial" panose="020B0604020202020204" pitchFamily="34" charset="0"/>
              </a:rPr>
              <a:t>gidenler.</a:t>
            </a:r>
          </a:p>
          <a:p>
            <a:pPr marL="285750" indent="-285750" algn="just">
              <a:buFont typeface="Wingdings" panose="05000000000000000000" pitchFamily="2" charset="2"/>
              <a:buChar char="§"/>
            </a:pPr>
            <a:r>
              <a:rPr lang="tr-TR" sz="1300" dirty="0">
                <a:latin typeface="Arial" panose="020B0604020202020204" pitchFamily="34" charset="0"/>
                <a:cs typeface="Arial" panose="020B0604020202020204" pitchFamily="34" charset="0"/>
              </a:rPr>
              <a:t>e-Defter uygulamasından yararlanma zorunluluğu bulunmamakla birlikte isteğe bağlı olarak uygulamaya dâhil olan 5018 sayılı Kamu Malî Yönetimi ve Kontrol Kanununa ekli cetvellerde yer alan idare, kurum ve kuruluşlar ile iktisadi kamu </a:t>
            </a:r>
            <a:r>
              <a:rPr lang="tr-TR" sz="1300" dirty="0" smtClean="0">
                <a:latin typeface="Arial" panose="020B0604020202020204" pitchFamily="34" charset="0"/>
                <a:cs typeface="Arial" panose="020B0604020202020204" pitchFamily="34" charset="0"/>
              </a:rPr>
              <a:t>kuruluşları.</a:t>
            </a:r>
          </a:p>
          <a:p>
            <a:pPr marL="285750" indent="-285750" algn="just">
              <a:buFont typeface="Wingdings" panose="05000000000000000000" pitchFamily="2" charset="2"/>
              <a:buChar char="q"/>
            </a:pPr>
            <a:endParaRPr lang="tr-TR" sz="1300" dirty="0">
              <a:latin typeface="Arial" panose="020B0604020202020204" pitchFamily="34" charset="0"/>
              <a:cs typeface="Arial" panose="020B0604020202020204" pitchFamily="34" charset="0"/>
            </a:endParaRPr>
          </a:p>
          <a:p>
            <a:pPr algn="just"/>
            <a:r>
              <a:rPr lang="tr-TR" sz="1300" dirty="0" smtClean="0">
                <a:latin typeface="Arial" panose="020B0604020202020204" pitchFamily="34" charset="0"/>
                <a:cs typeface="Arial" panose="020B0604020202020204" pitchFamily="34" charset="0"/>
              </a:rPr>
              <a:t>Detaylı Bilgi İçin: </a:t>
            </a:r>
            <a:r>
              <a:rPr lang="tr-TR" sz="1300" dirty="0" smtClean="0">
                <a:solidFill>
                  <a:schemeClr val="bg2">
                    <a:lumMod val="50000"/>
                  </a:schemeClr>
                </a:solidFill>
                <a:latin typeface="Arial" panose="020B0604020202020204" pitchFamily="34" charset="0"/>
                <a:cs typeface="Arial" panose="020B0604020202020204" pitchFamily="34" charset="0"/>
              </a:rPr>
              <a:t>VUK-ELEKTRONİK DEFTER GENEL TEBLİĞ (SIRA NO:1)</a:t>
            </a:r>
            <a:endParaRPr lang="tr-TR" sz="1300" dirty="0">
              <a:solidFill>
                <a:schemeClr val="bg2">
                  <a:lumMod val="50000"/>
                </a:schemeClr>
              </a:solidFill>
              <a:latin typeface="Arial" panose="020B0604020202020204" pitchFamily="34" charset="0"/>
              <a:cs typeface="Arial" panose="020B0604020202020204" pitchFamily="34" charset="0"/>
            </a:endParaRPr>
          </a:p>
        </p:txBody>
      </p:sp>
      <p:sp>
        <p:nvSpPr>
          <p:cNvPr id="41" name="Dikdörtgen 40"/>
          <p:cNvSpPr/>
          <p:nvPr/>
        </p:nvSpPr>
        <p:spPr>
          <a:xfrm>
            <a:off x="274286" y="1664988"/>
            <a:ext cx="5508281" cy="861774"/>
          </a:xfrm>
          <a:prstGeom prst="rect">
            <a:avLst/>
          </a:prstGeom>
        </p:spPr>
        <p:txBody>
          <a:bodyPr wrap="square">
            <a:spAutoFit/>
          </a:bodyPr>
          <a:lstStyle/>
          <a:p>
            <a:endParaRPr lang="tr-TR" sz="1400" dirty="0">
              <a:latin typeface="Arial" panose="020B0604020202020204" pitchFamily="34" charset="0"/>
              <a:cs typeface="Arial" panose="020B0604020202020204" pitchFamily="34" charset="0"/>
            </a:endParaRPr>
          </a:p>
          <a:p>
            <a:pPr algn="ctr"/>
            <a:r>
              <a:rPr lang="tr-TR" b="1" dirty="0" smtClean="0">
                <a:latin typeface="Arial" panose="020B0604020202020204" pitchFamily="34" charset="0"/>
                <a:cs typeface="Arial" panose="020B0604020202020204" pitchFamily="34" charset="0"/>
              </a:rPr>
              <a:t>     e-Defter Tutmak </a:t>
            </a:r>
            <a:r>
              <a:rPr lang="tr-TR" b="1" dirty="0">
                <a:latin typeface="Arial" panose="020B0604020202020204" pitchFamily="34" charset="0"/>
                <a:cs typeface="Arial" panose="020B0604020202020204" pitchFamily="34" charset="0"/>
              </a:rPr>
              <a:t>Zorunda Olan Mükellefler</a:t>
            </a:r>
          </a:p>
          <a:p>
            <a:pPr algn="just"/>
            <a:endParaRPr lang="tr-TR" dirty="0">
              <a:solidFill>
                <a:schemeClr val="bg1"/>
              </a:solidFill>
              <a:latin typeface="Arial" panose="020B0604020202020204" pitchFamily="34" charset="0"/>
              <a:cs typeface="Arial" panose="020B0604020202020204" pitchFamily="34" charset="0"/>
            </a:endParaRPr>
          </a:p>
        </p:txBody>
      </p:sp>
      <p:sp>
        <p:nvSpPr>
          <p:cNvPr id="42" name="Freeform 78"/>
          <p:cNvSpPr/>
          <p:nvPr/>
        </p:nvSpPr>
        <p:spPr>
          <a:xfrm>
            <a:off x="6726432" y="2460885"/>
            <a:ext cx="3930718" cy="3422387"/>
          </a:xfrm>
          <a:custGeom>
            <a:avLst/>
            <a:gdLst/>
            <a:ahLst/>
            <a:cxnLst>
              <a:cxn ang="0">
                <a:pos x="wd2" y="hd2"/>
              </a:cxn>
              <a:cxn ang="5400000">
                <a:pos x="wd2" y="hd2"/>
              </a:cxn>
              <a:cxn ang="10800000">
                <a:pos x="wd2" y="hd2"/>
              </a:cxn>
              <a:cxn ang="16200000">
                <a:pos x="wd2" y="hd2"/>
              </a:cxn>
            </a:cxnLst>
            <a:rect l="0" t="0" r="r" b="b"/>
            <a:pathLst>
              <a:path w="21598" h="21600" extrusionOk="0">
                <a:moveTo>
                  <a:pt x="1361" y="0"/>
                </a:moveTo>
                <a:lnTo>
                  <a:pt x="20239" y="0"/>
                </a:lnTo>
                <a:cubicBezTo>
                  <a:pt x="20990" y="1"/>
                  <a:pt x="21599" y="578"/>
                  <a:pt x="21598" y="1288"/>
                </a:cubicBezTo>
                <a:cubicBezTo>
                  <a:pt x="21598" y="1289"/>
                  <a:pt x="21598" y="1289"/>
                  <a:pt x="21598" y="1289"/>
                </a:cubicBezTo>
                <a:lnTo>
                  <a:pt x="21598" y="20313"/>
                </a:lnTo>
                <a:cubicBezTo>
                  <a:pt x="21598" y="21024"/>
                  <a:pt x="20989" y="21600"/>
                  <a:pt x="20237" y="21600"/>
                </a:cubicBezTo>
                <a:lnTo>
                  <a:pt x="1359" y="21600"/>
                </a:lnTo>
                <a:cubicBezTo>
                  <a:pt x="608" y="21599"/>
                  <a:pt x="0" y="21023"/>
                  <a:pt x="0" y="20313"/>
                </a:cubicBezTo>
                <a:lnTo>
                  <a:pt x="0" y="1289"/>
                </a:lnTo>
                <a:cubicBezTo>
                  <a:pt x="-1" y="578"/>
                  <a:pt x="607" y="1"/>
                  <a:pt x="1359" y="0"/>
                </a:cubicBezTo>
                <a:cubicBezTo>
                  <a:pt x="1360" y="0"/>
                  <a:pt x="1360" y="0"/>
                  <a:pt x="1361" y="0"/>
                </a:cubicBezTo>
                <a:close/>
              </a:path>
            </a:pathLst>
          </a:custGeom>
          <a:gradFill>
            <a:gsLst>
              <a:gs pos="75000">
                <a:schemeClr val="bg1"/>
              </a:gs>
              <a:gs pos="98000">
                <a:srgbClr val="E6BC21"/>
              </a:gs>
            </a:gsLst>
            <a:lin ang="2089253" scaled="0"/>
          </a:gradFill>
          <a:ln>
            <a:noFill/>
          </a:ln>
          <a:effectLst>
            <a:innerShdw blurRad="571500" dist="50800" dir="16200000">
              <a:srgbClr val="B12575">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solidFill>
                <a:schemeClr val="lt1"/>
              </a:solidFill>
              <a:latin typeface="Arial" panose="020B0604020202020204" pitchFamily="34" charset="0"/>
              <a:cs typeface="Arial" panose="020B0604020202020204" pitchFamily="34" charset="0"/>
            </a:endParaRPr>
          </a:p>
        </p:txBody>
      </p:sp>
      <p:grpSp>
        <p:nvGrpSpPr>
          <p:cNvPr id="43" name="Grup 42"/>
          <p:cNvGrpSpPr/>
          <p:nvPr/>
        </p:nvGrpSpPr>
        <p:grpSpPr>
          <a:xfrm>
            <a:off x="6774421" y="2084543"/>
            <a:ext cx="3727862" cy="1084280"/>
            <a:chOff x="144340" y="671308"/>
            <a:chExt cx="3779983" cy="1043853"/>
          </a:xfrm>
          <a:gradFill>
            <a:gsLst>
              <a:gs pos="100000">
                <a:srgbClr val="005654"/>
              </a:gs>
              <a:gs pos="0">
                <a:srgbClr val="1C3F60"/>
              </a:gs>
            </a:gsLst>
            <a:lin ang="5400000" scaled="1"/>
          </a:gradFill>
        </p:grpSpPr>
        <p:sp>
          <p:nvSpPr>
            <p:cNvPr id="44" name="Right Triangle 38">
              <a:extLst>
                <a:ext uri="{FF2B5EF4-FFF2-40B4-BE49-F238E27FC236}">
                  <a16:creationId xmlns:a16="http://schemas.microsoft.com/office/drawing/2014/main" id="{565B680D-617B-4A8A-A1F3-6995192C2CCF}"/>
                </a:ext>
              </a:extLst>
            </p:cNvPr>
            <p:cNvSpPr/>
            <p:nvPr/>
          </p:nvSpPr>
          <p:spPr>
            <a:xfrm flipH="1" flipV="1">
              <a:off x="144340" y="1410363"/>
              <a:ext cx="408871" cy="304798"/>
            </a:xfrm>
            <a:prstGeom prst="rtTriangle">
              <a:avLst/>
            </a:prstGeom>
            <a:solidFill>
              <a:srgbClr val="FFC000"/>
            </a:solidFill>
            <a:ln>
              <a:noFill/>
            </a:ln>
            <a:effectLst>
              <a:innerShdw blurRad="571500" dist="50800" dir="16200000">
                <a:srgbClr val="B1257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47" name="Arrow: Pentagon 40">
              <a:extLst>
                <a:ext uri="{FF2B5EF4-FFF2-40B4-BE49-F238E27FC236}">
                  <a16:creationId xmlns:a16="http://schemas.microsoft.com/office/drawing/2014/main" id="{82C363AB-F2BB-450B-979E-8DE4224CF3FA}"/>
                </a:ext>
              </a:extLst>
            </p:cNvPr>
            <p:cNvSpPr/>
            <p:nvPr/>
          </p:nvSpPr>
          <p:spPr>
            <a:xfrm>
              <a:off x="144341" y="671308"/>
              <a:ext cx="3779982" cy="739055"/>
            </a:xfrm>
            <a:prstGeom prst="homePlate">
              <a:avLst/>
            </a:prstGeom>
            <a:solidFill>
              <a:srgbClr val="FFC000"/>
            </a:solidFill>
            <a:ln>
              <a:noFill/>
            </a:ln>
            <a:effectLst>
              <a:innerShdw blurRad="571500" dist="50800" dir="16200000">
                <a:srgbClr val="B1257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48" name="Rectangle 41">
              <a:extLst>
                <a:ext uri="{FF2B5EF4-FFF2-40B4-BE49-F238E27FC236}">
                  <a16:creationId xmlns:a16="http://schemas.microsoft.com/office/drawing/2014/main" id="{788286DE-6208-4DEB-A0D6-DFC29E04B8C7}"/>
                </a:ext>
              </a:extLst>
            </p:cNvPr>
            <p:cNvSpPr/>
            <p:nvPr/>
          </p:nvSpPr>
          <p:spPr>
            <a:xfrm>
              <a:off x="233118" y="759201"/>
              <a:ext cx="231313" cy="535708"/>
            </a:xfrm>
            <a:prstGeom prst="rect">
              <a:avLst/>
            </a:prstGeom>
            <a:solidFill>
              <a:srgbClr val="FFC000"/>
            </a:solidFill>
            <a:ln>
              <a:noFill/>
            </a:ln>
            <a:effectLst>
              <a:innerShdw blurRad="571500" dist="50800" dir="16200000">
                <a:srgbClr val="B1257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grpSp>
      <p:sp>
        <p:nvSpPr>
          <p:cNvPr id="51" name="Dikdörtgen 50"/>
          <p:cNvSpPr/>
          <p:nvPr/>
        </p:nvSpPr>
        <p:spPr>
          <a:xfrm>
            <a:off x="7190963" y="1843498"/>
            <a:ext cx="2944694" cy="1523494"/>
          </a:xfrm>
          <a:prstGeom prst="rect">
            <a:avLst/>
          </a:prstGeom>
        </p:spPr>
        <p:txBody>
          <a:bodyPr wrap="square">
            <a:spAutoFit/>
          </a:bodyPr>
          <a:lstStyle/>
          <a:p>
            <a:pPr algn="ctr"/>
            <a:endParaRPr lang="tr-TR" sz="1500" dirty="0">
              <a:solidFill>
                <a:srgbClr val="000000"/>
              </a:solidFill>
              <a:latin typeface="Arial" panose="020B0604020202020204" pitchFamily="34" charset="0"/>
              <a:cs typeface="Arial" panose="020B0604020202020204" pitchFamily="34" charset="0"/>
            </a:endParaRPr>
          </a:p>
          <a:p>
            <a:pPr algn="ctr"/>
            <a:r>
              <a:rPr lang="tr-TR" sz="1600" b="1" dirty="0" smtClean="0">
                <a:latin typeface="Arial" panose="020B0604020202020204" pitchFamily="34" charset="0"/>
                <a:cs typeface="Arial" panose="020B0604020202020204" pitchFamily="34" charset="0"/>
              </a:rPr>
              <a:t>Defter-Beyan Sistemini</a:t>
            </a:r>
          </a:p>
          <a:p>
            <a:pPr algn="ctr"/>
            <a:r>
              <a:rPr lang="tr-TR" sz="1600" b="1" dirty="0" smtClean="0">
                <a:latin typeface="Arial" panose="020B0604020202020204" pitchFamily="34" charset="0"/>
                <a:cs typeface="Arial" panose="020B0604020202020204" pitchFamily="34" charset="0"/>
              </a:rPr>
              <a:t>Kullanmak Zorunda Olan</a:t>
            </a:r>
          </a:p>
          <a:p>
            <a:pPr algn="ctr"/>
            <a:r>
              <a:rPr lang="tr-TR" sz="1600" b="1" dirty="0" smtClean="0">
                <a:latin typeface="Arial" panose="020B0604020202020204" pitchFamily="34" charset="0"/>
                <a:cs typeface="Arial" panose="020B0604020202020204" pitchFamily="34" charset="0"/>
              </a:rPr>
              <a:t>Mükellefler</a:t>
            </a:r>
            <a:endParaRPr lang="tr-TR" sz="1600" b="1" dirty="0">
              <a:latin typeface="Arial" panose="020B0604020202020204" pitchFamily="34" charset="0"/>
              <a:cs typeface="Arial" panose="020B0604020202020204" pitchFamily="34" charset="0"/>
            </a:endParaRPr>
          </a:p>
          <a:p>
            <a:pPr algn="ctr"/>
            <a:endParaRPr lang="tr-TR" sz="1500" b="1" dirty="0" smtClean="0">
              <a:solidFill>
                <a:srgbClr val="002186"/>
              </a:solidFill>
              <a:latin typeface="Arial" panose="020B0604020202020204" pitchFamily="34" charset="0"/>
              <a:cs typeface="Arial" panose="020B0604020202020204" pitchFamily="34" charset="0"/>
            </a:endParaRPr>
          </a:p>
          <a:p>
            <a:pPr algn="ctr"/>
            <a:r>
              <a:rPr lang="tr-TR" sz="1500" b="1" dirty="0" smtClean="0">
                <a:solidFill>
                  <a:srgbClr val="002186"/>
                </a:solidFill>
                <a:latin typeface="Arial" panose="020B0604020202020204" pitchFamily="34" charset="0"/>
                <a:cs typeface="Arial" panose="020B0604020202020204" pitchFamily="34" charset="0"/>
              </a:rPr>
              <a:t> </a:t>
            </a:r>
            <a:endParaRPr lang="tr-TR" sz="1500" dirty="0">
              <a:solidFill>
                <a:srgbClr val="002186"/>
              </a:solidFill>
              <a:latin typeface="Arial" panose="020B0604020202020204" pitchFamily="34" charset="0"/>
              <a:cs typeface="Arial" panose="020B0604020202020204" pitchFamily="34" charset="0"/>
            </a:endParaRPr>
          </a:p>
        </p:txBody>
      </p:sp>
      <p:sp>
        <p:nvSpPr>
          <p:cNvPr id="16" name="Dikdörtgen 15"/>
          <p:cNvSpPr/>
          <p:nvPr/>
        </p:nvSpPr>
        <p:spPr>
          <a:xfrm>
            <a:off x="6643889" y="5007033"/>
            <a:ext cx="3858394" cy="492443"/>
          </a:xfrm>
          <a:prstGeom prst="rect">
            <a:avLst/>
          </a:prstGeom>
        </p:spPr>
        <p:txBody>
          <a:bodyPr wrap="square">
            <a:spAutoFit/>
          </a:bodyPr>
          <a:lstStyle/>
          <a:p>
            <a:pPr algn="ctr"/>
            <a:r>
              <a:rPr lang="tr-TR" sz="1300" dirty="0">
                <a:solidFill>
                  <a:schemeClr val="bg2">
                    <a:lumMod val="50000"/>
                  </a:schemeClr>
                </a:solidFill>
                <a:latin typeface="Arial" panose="020B0604020202020204" pitchFamily="34" charset="0"/>
                <a:cs typeface="Arial" panose="020B0604020202020204" pitchFamily="34" charset="0"/>
              </a:rPr>
              <a:t>486 SIRA </a:t>
            </a:r>
            <a:r>
              <a:rPr lang="tr-TR" sz="1300" dirty="0" smtClean="0">
                <a:solidFill>
                  <a:schemeClr val="bg2">
                    <a:lumMod val="50000"/>
                  </a:schemeClr>
                </a:solidFill>
                <a:latin typeface="Arial" panose="020B0604020202020204" pitchFamily="34" charset="0"/>
                <a:cs typeface="Arial" panose="020B0604020202020204" pitchFamily="34" charset="0"/>
              </a:rPr>
              <a:t>NOLU</a:t>
            </a:r>
          </a:p>
          <a:p>
            <a:pPr algn="ctr"/>
            <a:r>
              <a:rPr lang="tr-TR" sz="1300" dirty="0" smtClean="0">
                <a:solidFill>
                  <a:schemeClr val="bg2">
                    <a:lumMod val="50000"/>
                  </a:schemeClr>
                </a:solidFill>
                <a:latin typeface="Arial" panose="020B0604020202020204" pitchFamily="34" charset="0"/>
                <a:cs typeface="Arial" panose="020B0604020202020204" pitchFamily="34" charset="0"/>
              </a:rPr>
              <a:t>VERGİ </a:t>
            </a:r>
            <a:r>
              <a:rPr lang="tr-TR" sz="1300" dirty="0">
                <a:solidFill>
                  <a:schemeClr val="bg2">
                    <a:lumMod val="50000"/>
                  </a:schemeClr>
                </a:solidFill>
                <a:latin typeface="Arial" panose="020B0604020202020204" pitchFamily="34" charset="0"/>
                <a:cs typeface="Arial" panose="020B0604020202020204" pitchFamily="34" charset="0"/>
              </a:rPr>
              <a:t>USUL KANUNU GENEL TEBLİĞİ</a:t>
            </a:r>
          </a:p>
        </p:txBody>
      </p:sp>
      <p:sp>
        <p:nvSpPr>
          <p:cNvPr id="61" name="Dikdörtgen 60"/>
          <p:cNvSpPr/>
          <p:nvPr/>
        </p:nvSpPr>
        <p:spPr>
          <a:xfrm>
            <a:off x="6142436" y="2614166"/>
            <a:ext cx="2621249" cy="307777"/>
          </a:xfrm>
          <a:prstGeom prst="rect">
            <a:avLst/>
          </a:prstGeom>
        </p:spPr>
        <p:txBody>
          <a:bodyPr wrap="square">
            <a:spAutoFit/>
          </a:bodyPr>
          <a:lstStyle/>
          <a:p>
            <a:endParaRPr lang="tr-TR" sz="1400" dirty="0">
              <a:solidFill>
                <a:srgbClr val="000000"/>
              </a:solidFill>
              <a:latin typeface="Arial" panose="020B0604020202020204" pitchFamily="34" charset="0"/>
              <a:cs typeface="Arial" panose="020B0604020202020204" pitchFamily="34" charset="0"/>
            </a:endParaRPr>
          </a:p>
        </p:txBody>
      </p:sp>
      <p:sp>
        <p:nvSpPr>
          <p:cNvPr id="62" name="Dikdörtgen 61"/>
          <p:cNvSpPr/>
          <p:nvPr/>
        </p:nvSpPr>
        <p:spPr>
          <a:xfrm>
            <a:off x="6817595" y="2914398"/>
            <a:ext cx="3684688" cy="1569660"/>
          </a:xfrm>
          <a:prstGeom prst="rect">
            <a:avLst/>
          </a:prstGeom>
        </p:spPr>
        <p:txBody>
          <a:bodyPr wrap="square">
            <a:spAutoFit/>
          </a:bodyPr>
          <a:lstStyle/>
          <a:p>
            <a:endParaRPr lang="tr-TR" sz="1600" dirty="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tr-TR" sz="1600" dirty="0" smtClean="0">
                <a:latin typeface="Arial" panose="020B0604020202020204" pitchFamily="34" charset="0"/>
                <a:cs typeface="Arial" panose="020B0604020202020204" pitchFamily="34" charset="0"/>
              </a:rPr>
              <a:t>Serbest </a:t>
            </a:r>
            <a:r>
              <a:rPr lang="tr-TR" sz="1600" dirty="0">
                <a:latin typeface="Arial" panose="020B0604020202020204" pitchFamily="34" charset="0"/>
                <a:cs typeface="Arial" panose="020B0604020202020204" pitchFamily="34" charset="0"/>
              </a:rPr>
              <a:t>Meslek Kazancı Elde Eden Mükellefler</a:t>
            </a:r>
          </a:p>
          <a:p>
            <a:pPr marL="285750" indent="-285750">
              <a:buFont typeface="Wingdings" panose="05000000000000000000" pitchFamily="2" charset="2"/>
              <a:buChar char="§"/>
            </a:pPr>
            <a:r>
              <a:rPr lang="tr-TR" sz="1600" dirty="0">
                <a:latin typeface="Arial" panose="020B0604020202020204" pitchFamily="34" charset="0"/>
                <a:cs typeface="Arial" panose="020B0604020202020204" pitchFamily="34" charset="0"/>
              </a:rPr>
              <a:t>Basit Usule Tabi Mükellefler</a:t>
            </a:r>
          </a:p>
          <a:p>
            <a:pPr marL="285750" indent="-285750">
              <a:buFont typeface="Wingdings" panose="05000000000000000000" pitchFamily="2" charset="2"/>
              <a:buChar char="§"/>
            </a:pPr>
            <a:r>
              <a:rPr lang="tr-TR" sz="1600" dirty="0">
                <a:latin typeface="Arial" panose="020B0604020202020204" pitchFamily="34" charset="0"/>
                <a:cs typeface="Arial" panose="020B0604020202020204" pitchFamily="34" charset="0"/>
              </a:rPr>
              <a:t>İşletme Hesabı Esasına Göre Defter Tutan </a:t>
            </a:r>
            <a:r>
              <a:rPr lang="tr-TR" sz="1600" dirty="0" smtClean="0">
                <a:latin typeface="Arial" panose="020B0604020202020204" pitchFamily="34" charset="0"/>
                <a:cs typeface="Arial" panose="020B0604020202020204" pitchFamily="34" charset="0"/>
              </a:rPr>
              <a:t>Mükellefler</a:t>
            </a:r>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846683"/>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9" name="Freeform 78"/>
          <p:cNvSpPr/>
          <p:nvPr/>
        </p:nvSpPr>
        <p:spPr>
          <a:xfrm>
            <a:off x="7302564" y="2883494"/>
            <a:ext cx="4539209" cy="3740054"/>
          </a:xfrm>
          <a:custGeom>
            <a:avLst/>
            <a:gdLst/>
            <a:ahLst/>
            <a:cxnLst>
              <a:cxn ang="0">
                <a:pos x="wd2" y="hd2"/>
              </a:cxn>
              <a:cxn ang="5400000">
                <a:pos x="wd2" y="hd2"/>
              </a:cxn>
              <a:cxn ang="10800000">
                <a:pos x="wd2" y="hd2"/>
              </a:cxn>
              <a:cxn ang="16200000">
                <a:pos x="wd2" y="hd2"/>
              </a:cxn>
            </a:cxnLst>
            <a:rect l="0" t="0" r="r" b="b"/>
            <a:pathLst>
              <a:path w="21598" h="21600" extrusionOk="0">
                <a:moveTo>
                  <a:pt x="1361" y="0"/>
                </a:moveTo>
                <a:lnTo>
                  <a:pt x="20239" y="0"/>
                </a:lnTo>
                <a:cubicBezTo>
                  <a:pt x="20990" y="1"/>
                  <a:pt x="21599" y="578"/>
                  <a:pt x="21598" y="1288"/>
                </a:cubicBezTo>
                <a:cubicBezTo>
                  <a:pt x="21598" y="1289"/>
                  <a:pt x="21598" y="1289"/>
                  <a:pt x="21598" y="1289"/>
                </a:cubicBezTo>
                <a:lnTo>
                  <a:pt x="21598" y="20313"/>
                </a:lnTo>
                <a:cubicBezTo>
                  <a:pt x="21598" y="21024"/>
                  <a:pt x="20989" y="21600"/>
                  <a:pt x="20237" y="21600"/>
                </a:cubicBezTo>
                <a:lnTo>
                  <a:pt x="1359" y="21600"/>
                </a:lnTo>
                <a:cubicBezTo>
                  <a:pt x="608" y="21599"/>
                  <a:pt x="0" y="21023"/>
                  <a:pt x="0" y="20313"/>
                </a:cubicBezTo>
                <a:lnTo>
                  <a:pt x="0" y="1289"/>
                </a:lnTo>
                <a:cubicBezTo>
                  <a:pt x="-1" y="578"/>
                  <a:pt x="607" y="1"/>
                  <a:pt x="1359" y="0"/>
                </a:cubicBezTo>
                <a:cubicBezTo>
                  <a:pt x="1360" y="0"/>
                  <a:pt x="1360" y="0"/>
                  <a:pt x="1361" y="0"/>
                </a:cubicBezTo>
                <a:close/>
              </a:path>
            </a:pathLst>
          </a:custGeom>
          <a:gradFill>
            <a:gsLst>
              <a:gs pos="22846">
                <a:srgbClr val="FFFFFF"/>
              </a:gs>
              <a:gs pos="77000">
                <a:srgbClr val="E6EAEB"/>
              </a:gs>
              <a:gs pos="99960">
                <a:srgbClr val="7DAC08"/>
              </a:gs>
            </a:gsLst>
            <a:lin ang="2089253"/>
          </a:gradFill>
          <a:ln w="12700">
            <a:miter lim="400000"/>
          </a:ln>
          <a:effectLst>
            <a:outerShdw blurRad="76200" dist="50800" dir="2315233" rotWithShape="0">
              <a:srgbClr val="000000">
                <a:alpha val="28814"/>
              </a:srgbClr>
            </a:outerShdw>
          </a:effectLst>
        </p:spPr>
        <p:txBody>
          <a:bodyPr tIns="91439" bIns="91439" anchor="ctr"/>
          <a:lstStyle/>
          <a:p>
            <a:pPr algn="ctr" defTabSz="1828800">
              <a:defRPr sz="3600">
                <a:solidFill>
                  <a:srgbClr val="FFFFFF"/>
                </a:solidFill>
                <a:latin typeface="Avenir Next Regular"/>
                <a:ea typeface="Avenir Next Regular"/>
                <a:cs typeface="Avenir Next Regular"/>
                <a:sym typeface="Avenir Next Regular"/>
              </a:defRPr>
            </a:pPr>
            <a:endParaRPr dirty="0">
              <a:latin typeface="Arial" panose="020B0604020202020204" pitchFamily="34" charset="0"/>
              <a:cs typeface="Arial" panose="020B0604020202020204" pitchFamily="34" charset="0"/>
            </a:endParaRPr>
          </a:p>
        </p:txBody>
      </p:sp>
      <p:sp>
        <p:nvSpPr>
          <p:cNvPr id="38" name="Freeform 78"/>
          <p:cNvSpPr/>
          <p:nvPr/>
        </p:nvSpPr>
        <p:spPr>
          <a:xfrm>
            <a:off x="3610241" y="2827700"/>
            <a:ext cx="3278675" cy="2866089"/>
          </a:xfrm>
          <a:custGeom>
            <a:avLst/>
            <a:gdLst/>
            <a:ahLst/>
            <a:cxnLst>
              <a:cxn ang="0">
                <a:pos x="wd2" y="hd2"/>
              </a:cxn>
              <a:cxn ang="5400000">
                <a:pos x="wd2" y="hd2"/>
              </a:cxn>
              <a:cxn ang="10800000">
                <a:pos x="wd2" y="hd2"/>
              </a:cxn>
              <a:cxn ang="16200000">
                <a:pos x="wd2" y="hd2"/>
              </a:cxn>
            </a:cxnLst>
            <a:rect l="0" t="0" r="r" b="b"/>
            <a:pathLst>
              <a:path w="21598" h="21600" extrusionOk="0">
                <a:moveTo>
                  <a:pt x="1361" y="0"/>
                </a:moveTo>
                <a:lnTo>
                  <a:pt x="20239" y="0"/>
                </a:lnTo>
                <a:cubicBezTo>
                  <a:pt x="20990" y="1"/>
                  <a:pt x="21599" y="578"/>
                  <a:pt x="21598" y="1288"/>
                </a:cubicBezTo>
                <a:cubicBezTo>
                  <a:pt x="21598" y="1289"/>
                  <a:pt x="21598" y="1289"/>
                  <a:pt x="21598" y="1289"/>
                </a:cubicBezTo>
                <a:lnTo>
                  <a:pt x="21598" y="20313"/>
                </a:lnTo>
                <a:cubicBezTo>
                  <a:pt x="21598" y="21024"/>
                  <a:pt x="20989" y="21600"/>
                  <a:pt x="20237" y="21600"/>
                </a:cubicBezTo>
                <a:lnTo>
                  <a:pt x="1359" y="21600"/>
                </a:lnTo>
                <a:cubicBezTo>
                  <a:pt x="608" y="21599"/>
                  <a:pt x="0" y="21023"/>
                  <a:pt x="0" y="20313"/>
                </a:cubicBezTo>
                <a:lnTo>
                  <a:pt x="0" y="1289"/>
                </a:lnTo>
                <a:cubicBezTo>
                  <a:pt x="-1" y="578"/>
                  <a:pt x="607" y="1"/>
                  <a:pt x="1359" y="0"/>
                </a:cubicBezTo>
                <a:cubicBezTo>
                  <a:pt x="1360" y="0"/>
                  <a:pt x="1360" y="0"/>
                  <a:pt x="1361" y="0"/>
                </a:cubicBezTo>
                <a:close/>
              </a:path>
            </a:pathLst>
          </a:custGeom>
          <a:gradFill>
            <a:gsLst>
              <a:gs pos="22846">
                <a:srgbClr val="FFFFFF"/>
              </a:gs>
              <a:gs pos="63322">
                <a:srgbClr val="E6EAEB"/>
              </a:gs>
              <a:gs pos="99960">
                <a:srgbClr val="7BAC06"/>
              </a:gs>
            </a:gsLst>
            <a:lin ang="2089253"/>
          </a:gradFill>
          <a:ln w="12700">
            <a:miter lim="400000"/>
          </a:ln>
          <a:effectLst>
            <a:outerShdw blurRad="76200" dist="50800" dir="2315233" rotWithShape="0">
              <a:srgbClr val="000000">
                <a:alpha val="28814"/>
              </a:srgbClr>
            </a:outerShdw>
          </a:effectLst>
        </p:spPr>
        <p:txBody>
          <a:bodyPr tIns="91439" bIns="91439" anchor="ctr"/>
          <a:lstStyle/>
          <a:p>
            <a:pPr algn="ctr" defTabSz="1828800">
              <a:defRPr sz="3600">
                <a:solidFill>
                  <a:srgbClr val="FFFFFF"/>
                </a:solidFill>
                <a:latin typeface="Avenir Next Regular"/>
                <a:ea typeface="Avenir Next Regular"/>
                <a:cs typeface="Avenir Next Regular"/>
                <a:sym typeface="Avenir Next Regular"/>
              </a:defRPr>
            </a:pPr>
            <a:endParaRPr dirty="0">
              <a:latin typeface="Arial" panose="020B0604020202020204" pitchFamily="34" charset="0"/>
              <a:cs typeface="Arial" panose="020B0604020202020204" pitchFamily="34" charset="0"/>
            </a:endParaRPr>
          </a:p>
        </p:txBody>
      </p:sp>
      <p:sp>
        <p:nvSpPr>
          <p:cNvPr id="37" name="Freeform 78"/>
          <p:cNvSpPr/>
          <p:nvPr/>
        </p:nvSpPr>
        <p:spPr>
          <a:xfrm>
            <a:off x="280555" y="2898386"/>
            <a:ext cx="2848497" cy="3694630"/>
          </a:xfrm>
          <a:custGeom>
            <a:avLst/>
            <a:gdLst/>
            <a:ahLst/>
            <a:cxnLst>
              <a:cxn ang="0">
                <a:pos x="wd2" y="hd2"/>
              </a:cxn>
              <a:cxn ang="5400000">
                <a:pos x="wd2" y="hd2"/>
              </a:cxn>
              <a:cxn ang="10800000">
                <a:pos x="wd2" y="hd2"/>
              </a:cxn>
              <a:cxn ang="16200000">
                <a:pos x="wd2" y="hd2"/>
              </a:cxn>
            </a:cxnLst>
            <a:rect l="0" t="0" r="r" b="b"/>
            <a:pathLst>
              <a:path w="21598" h="21600" extrusionOk="0">
                <a:moveTo>
                  <a:pt x="1361" y="0"/>
                </a:moveTo>
                <a:lnTo>
                  <a:pt x="20239" y="0"/>
                </a:lnTo>
                <a:cubicBezTo>
                  <a:pt x="20990" y="1"/>
                  <a:pt x="21599" y="578"/>
                  <a:pt x="21598" y="1288"/>
                </a:cubicBezTo>
                <a:cubicBezTo>
                  <a:pt x="21598" y="1289"/>
                  <a:pt x="21598" y="1289"/>
                  <a:pt x="21598" y="1289"/>
                </a:cubicBezTo>
                <a:lnTo>
                  <a:pt x="21598" y="20313"/>
                </a:lnTo>
                <a:cubicBezTo>
                  <a:pt x="21598" y="21024"/>
                  <a:pt x="20989" y="21600"/>
                  <a:pt x="20237" y="21600"/>
                </a:cubicBezTo>
                <a:lnTo>
                  <a:pt x="1359" y="21600"/>
                </a:lnTo>
                <a:cubicBezTo>
                  <a:pt x="608" y="21599"/>
                  <a:pt x="0" y="21023"/>
                  <a:pt x="0" y="20313"/>
                </a:cubicBezTo>
                <a:lnTo>
                  <a:pt x="0" y="1289"/>
                </a:lnTo>
                <a:cubicBezTo>
                  <a:pt x="-1" y="578"/>
                  <a:pt x="607" y="1"/>
                  <a:pt x="1359" y="0"/>
                </a:cubicBezTo>
                <a:cubicBezTo>
                  <a:pt x="1360" y="0"/>
                  <a:pt x="1360" y="0"/>
                  <a:pt x="1361" y="0"/>
                </a:cubicBezTo>
                <a:close/>
              </a:path>
            </a:pathLst>
          </a:custGeom>
          <a:gradFill>
            <a:gsLst>
              <a:gs pos="22846">
                <a:srgbClr val="FFFFFF"/>
              </a:gs>
              <a:gs pos="63322">
                <a:srgbClr val="E6EAEB"/>
              </a:gs>
              <a:gs pos="99960">
                <a:srgbClr val="7CAC05"/>
              </a:gs>
            </a:gsLst>
            <a:lin ang="2089253"/>
          </a:gradFill>
          <a:ln w="12700">
            <a:miter lim="400000"/>
          </a:ln>
          <a:effectLst>
            <a:outerShdw blurRad="76200" dist="50800" dir="2315233" rotWithShape="0">
              <a:srgbClr val="000000">
                <a:alpha val="28814"/>
              </a:srgbClr>
            </a:outerShdw>
          </a:effectLst>
        </p:spPr>
        <p:txBody>
          <a:bodyPr tIns="91439" bIns="91439" anchor="ctr"/>
          <a:lstStyle/>
          <a:p>
            <a:pPr algn="ctr" defTabSz="1828800">
              <a:defRPr sz="3600">
                <a:solidFill>
                  <a:srgbClr val="FFFFFF"/>
                </a:solidFill>
                <a:latin typeface="Avenir Next Regular"/>
                <a:ea typeface="Avenir Next Regular"/>
                <a:cs typeface="Avenir Next Regular"/>
                <a:sym typeface="Avenir Next Regular"/>
              </a:defRPr>
            </a:pPr>
            <a:endParaRPr dirty="0">
              <a:latin typeface="Arial" panose="020B0604020202020204" pitchFamily="34" charset="0"/>
              <a:cs typeface="Arial" panose="020B0604020202020204" pitchFamily="34" charset="0"/>
            </a:endParaRPr>
          </a:p>
        </p:txBody>
      </p:sp>
      <p:sp>
        <p:nvSpPr>
          <p:cNvPr id="35" name="Rectangle: Top Corners Snipped 8">
            <a:extLst>
              <a:ext uri="{FF2B5EF4-FFF2-40B4-BE49-F238E27FC236}">
                <a16:creationId xmlns:a16="http://schemas.microsoft.com/office/drawing/2014/main" id="{054D45AB-6FA3-42EF-BEA5-FB8E11A192C3}"/>
              </a:ext>
            </a:extLst>
          </p:cNvPr>
          <p:cNvSpPr/>
          <p:nvPr/>
        </p:nvSpPr>
        <p:spPr>
          <a:xfrm rot="10800000">
            <a:off x="8337913" y="2226012"/>
            <a:ext cx="2468507" cy="626950"/>
          </a:xfrm>
          <a:prstGeom prst="snip2SameRect">
            <a:avLst>
              <a:gd name="adj1" fmla="val 0"/>
              <a:gd name="adj2" fmla="val 14972"/>
            </a:avLst>
          </a:prstGeom>
          <a:solidFill>
            <a:srgbClr val="7AB501"/>
          </a:solidFill>
          <a:ln>
            <a:noFill/>
          </a:ln>
          <a:effectLst>
            <a:innerShdw blurRad="571500" dist="50800" dir="16200000">
              <a:srgbClr val="B12575">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36" name="Freeform: Shape 11">
            <a:extLst>
              <a:ext uri="{FF2B5EF4-FFF2-40B4-BE49-F238E27FC236}">
                <a16:creationId xmlns:a16="http://schemas.microsoft.com/office/drawing/2014/main" id="{05ECAAD4-7B9B-4761-8BB1-AE0E38E68ED7}"/>
              </a:ext>
            </a:extLst>
          </p:cNvPr>
          <p:cNvSpPr/>
          <p:nvPr/>
        </p:nvSpPr>
        <p:spPr>
          <a:xfrm rot="10800000">
            <a:off x="8441726" y="2232433"/>
            <a:ext cx="2260878" cy="178168"/>
          </a:xfrm>
          <a:custGeom>
            <a:avLst/>
            <a:gdLst>
              <a:gd name="connsiteX0" fmla="*/ 860584 w 1721169"/>
              <a:gd name="connsiteY0" fmla="*/ 0 h 876046"/>
              <a:gd name="connsiteX1" fmla="*/ 1686794 w 1721169"/>
              <a:gd name="connsiteY1" fmla="*/ 588345 h 876046"/>
              <a:gd name="connsiteX2" fmla="*/ 1721169 w 1721169"/>
              <a:gd name="connsiteY2" fmla="*/ 673720 h 876046"/>
              <a:gd name="connsiteX3" fmla="*/ 1518842 w 1721169"/>
              <a:gd name="connsiteY3" fmla="*/ 876046 h 876046"/>
              <a:gd name="connsiteX4" fmla="*/ 202327 w 1721169"/>
              <a:gd name="connsiteY4" fmla="*/ 876046 h 876046"/>
              <a:gd name="connsiteX5" fmla="*/ 0 w 1721169"/>
              <a:gd name="connsiteY5" fmla="*/ 673719 h 876046"/>
              <a:gd name="connsiteX6" fmla="*/ 34374 w 1721169"/>
              <a:gd name="connsiteY6" fmla="*/ 588345 h 876046"/>
              <a:gd name="connsiteX7" fmla="*/ 860584 w 1721169"/>
              <a:gd name="connsiteY7" fmla="*/ 0 h 8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169" h="876046">
                <a:moveTo>
                  <a:pt x="860584" y="0"/>
                </a:moveTo>
                <a:cubicBezTo>
                  <a:pt x="1217353" y="0"/>
                  <a:pt x="1527680" y="237900"/>
                  <a:pt x="1686794" y="588345"/>
                </a:cubicBezTo>
                <a:lnTo>
                  <a:pt x="1721169" y="673720"/>
                </a:lnTo>
                <a:lnTo>
                  <a:pt x="1518842" y="876046"/>
                </a:lnTo>
                <a:lnTo>
                  <a:pt x="202327" y="876046"/>
                </a:lnTo>
                <a:lnTo>
                  <a:pt x="0" y="673719"/>
                </a:lnTo>
                <a:lnTo>
                  <a:pt x="34374" y="588345"/>
                </a:lnTo>
                <a:cubicBezTo>
                  <a:pt x="193488" y="237900"/>
                  <a:pt x="503816" y="0"/>
                  <a:pt x="860584" y="0"/>
                </a:cubicBezTo>
                <a:close/>
              </a:path>
            </a:pathLst>
          </a:custGeom>
          <a:solidFill>
            <a:srgbClr val="00B050"/>
          </a:solidFill>
          <a:ln>
            <a:noFill/>
          </a:ln>
          <a:effectLst>
            <a:innerShdw blurRad="571500" dist="50800" dir="16200000">
              <a:srgbClr val="B1257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2" name="Rectangle: Top Corners Snipped 8">
            <a:extLst>
              <a:ext uri="{FF2B5EF4-FFF2-40B4-BE49-F238E27FC236}">
                <a16:creationId xmlns:a16="http://schemas.microsoft.com/office/drawing/2014/main" id="{054D45AB-6FA3-42EF-BEA5-FB8E11A192C3}"/>
              </a:ext>
            </a:extLst>
          </p:cNvPr>
          <p:cNvSpPr/>
          <p:nvPr/>
        </p:nvSpPr>
        <p:spPr>
          <a:xfrm rot="10800000">
            <a:off x="4015327" y="2226012"/>
            <a:ext cx="2468507" cy="626950"/>
          </a:xfrm>
          <a:prstGeom prst="snip2SameRect">
            <a:avLst>
              <a:gd name="adj1" fmla="val 0"/>
              <a:gd name="adj2" fmla="val 14972"/>
            </a:avLst>
          </a:prstGeom>
          <a:solidFill>
            <a:srgbClr val="7AB501"/>
          </a:solidFill>
          <a:ln>
            <a:noFill/>
          </a:ln>
          <a:effectLst>
            <a:innerShdw blurRad="571500" dist="50800" dir="16200000">
              <a:srgbClr val="B12575">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33" name="Freeform: Shape 11">
            <a:extLst>
              <a:ext uri="{FF2B5EF4-FFF2-40B4-BE49-F238E27FC236}">
                <a16:creationId xmlns:a16="http://schemas.microsoft.com/office/drawing/2014/main" id="{05ECAAD4-7B9B-4761-8BB1-AE0E38E68ED7}"/>
              </a:ext>
            </a:extLst>
          </p:cNvPr>
          <p:cNvSpPr/>
          <p:nvPr/>
        </p:nvSpPr>
        <p:spPr>
          <a:xfrm rot="10800000">
            <a:off x="4119140" y="2232433"/>
            <a:ext cx="2260878" cy="178168"/>
          </a:xfrm>
          <a:custGeom>
            <a:avLst/>
            <a:gdLst>
              <a:gd name="connsiteX0" fmla="*/ 860584 w 1721169"/>
              <a:gd name="connsiteY0" fmla="*/ 0 h 876046"/>
              <a:gd name="connsiteX1" fmla="*/ 1686794 w 1721169"/>
              <a:gd name="connsiteY1" fmla="*/ 588345 h 876046"/>
              <a:gd name="connsiteX2" fmla="*/ 1721169 w 1721169"/>
              <a:gd name="connsiteY2" fmla="*/ 673720 h 876046"/>
              <a:gd name="connsiteX3" fmla="*/ 1518842 w 1721169"/>
              <a:gd name="connsiteY3" fmla="*/ 876046 h 876046"/>
              <a:gd name="connsiteX4" fmla="*/ 202327 w 1721169"/>
              <a:gd name="connsiteY4" fmla="*/ 876046 h 876046"/>
              <a:gd name="connsiteX5" fmla="*/ 0 w 1721169"/>
              <a:gd name="connsiteY5" fmla="*/ 673719 h 876046"/>
              <a:gd name="connsiteX6" fmla="*/ 34374 w 1721169"/>
              <a:gd name="connsiteY6" fmla="*/ 588345 h 876046"/>
              <a:gd name="connsiteX7" fmla="*/ 860584 w 1721169"/>
              <a:gd name="connsiteY7" fmla="*/ 0 h 8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169" h="876046">
                <a:moveTo>
                  <a:pt x="860584" y="0"/>
                </a:moveTo>
                <a:cubicBezTo>
                  <a:pt x="1217353" y="0"/>
                  <a:pt x="1527680" y="237900"/>
                  <a:pt x="1686794" y="588345"/>
                </a:cubicBezTo>
                <a:lnTo>
                  <a:pt x="1721169" y="673720"/>
                </a:lnTo>
                <a:lnTo>
                  <a:pt x="1518842" y="876046"/>
                </a:lnTo>
                <a:lnTo>
                  <a:pt x="202327" y="876046"/>
                </a:lnTo>
                <a:lnTo>
                  <a:pt x="0" y="673719"/>
                </a:lnTo>
                <a:lnTo>
                  <a:pt x="34374" y="588345"/>
                </a:lnTo>
                <a:cubicBezTo>
                  <a:pt x="193488" y="237900"/>
                  <a:pt x="503816" y="0"/>
                  <a:pt x="860584" y="0"/>
                </a:cubicBezTo>
                <a:close/>
              </a:path>
            </a:pathLst>
          </a:custGeom>
          <a:solidFill>
            <a:srgbClr val="00B050"/>
          </a:solidFill>
          <a:ln>
            <a:noFill/>
          </a:ln>
          <a:effectLst>
            <a:innerShdw blurRad="571500" dist="50800" dir="16200000">
              <a:srgbClr val="B1257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8" name="Rectangle: Top Corners Snipped 8">
            <a:extLst>
              <a:ext uri="{FF2B5EF4-FFF2-40B4-BE49-F238E27FC236}">
                <a16:creationId xmlns:a16="http://schemas.microsoft.com/office/drawing/2014/main" id="{054D45AB-6FA3-42EF-BEA5-FB8E11A192C3}"/>
              </a:ext>
            </a:extLst>
          </p:cNvPr>
          <p:cNvSpPr/>
          <p:nvPr/>
        </p:nvSpPr>
        <p:spPr>
          <a:xfrm rot="10800000">
            <a:off x="503924" y="2226012"/>
            <a:ext cx="2468507" cy="626950"/>
          </a:xfrm>
          <a:prstGeom prst="snip2SameRect">
            <a:avLst>
              <a:gd name="adj1" fmla="val 0"/>
              <a:gd name="adj2" fmla="val 14972"/>
            </a:avLst>
          </a:prstGeom>
          <a:solidFill>
            <a:srgbClr val="7AB501"/>
          </a:solidFill>
          <a:ln>
            <a:noFill/>
          </a:ln>
          <a:effectLst>
            <a:innerShdw blurRad="571500" dist="50800" dir="16200000">
              <a:srgbClr val="B12575">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prstClr val="white"/>
                </a:solidFill>
                <a:latin typeface="Arial" panose="020B0604020202020204" pitchFamily="34" charset="0"/>
                <a:cs typeface="Arial" panose="020B0604020202020204" pitchFamily="34" charset="0"/>
              </a:rPr>
              <a:pPr/>
              <a:t>38</a:t>
            </a:fld>
            <a:endParaRPr lang="tr-TR" sz="1400" dirty="0">
              <a:solidFill>
                <a:prstClr val="white"/>
              </a:solidFill>
              <a:latin typeface="Arial" panose="020B0604020202020204" pitchFamily="34" charset="0"/>
              <a:cs typeface="Arial" panose="020B0604020202020204" pitchFamily="34" charset="0"/>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86" name="Unvan 1"/>
          <p:cNvSpPr txBox="1">
            <a:spLocks/>
          </p:cNvSpPr>
          <p:nvPr/>
        </p:nvSpPr>
        <p:spPr>
          <a:xfrm>
            <a:off x="878360" y="93797"/>
            <a:ext cx="11650117" cy="57516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sz="2800" b="1" dirty="0" smtClean="0">
                <a:solidFill>
                  <a:srgbClr val="16647A"/>
                </a:solidFill>
                <a:latin typeface="Arial" panose="020B0604020202020204" pitchFamily="34" charset="0"/>
                <a:cs typeface="Arial" panose="020B0604020202020204" pitchFamily="34" charset="0"/>
              </a:rPr>
              <a:t>Mükellefin </a:t>
            </a:r>
            <a:r>
              <a:rPr lang="tr-TR" sz="2800" b="1" dirty="0">
                <a:solidFill>
                  <a:srgbClr val="16647A"/>
                </a:solidFill>
                <a:latin typeface="Arial" panose="020B0604020202020204" pitchFamily="34" charset="0"/>
                <a:cs typeface="Arial" panose="020B0604020202020204" pitchFamily="34" charset="0"/>
              </a:rPr>
              <a:t>Ödevleri</a:t>
            </a:r>
          </a:p>
        </p:txBody>
      </p:sp>
      <p:pic>
        <p:nvPicPr>
          <p:cNvPr id="48" name="Google Shape;50;p1" descr="Google Shape;50;p1"/>
          <p:cNvPicPr>
            <a:picLocks noChangeAspect="1"/>
          </p:cNvPicPr>
          <p:nvPr/>
        </p:nvPicPr>
        <p:blipFill>
          <a:blip r:embed="rId7">
            <a:alphaModFix amt="65337"/>
          </a:blip>
          <a:srcRect l="9717" t="84849" r="7961"/>
          <a:stretch>
            <a:fillRect/>
          </a:stretch>
        </p:blipFill>
        <p:spPr>
          <a:xfrm>
            <a:off x="1254005" y="1848404"/>
            <a:ext cx="10237542" cy="272818"/>
          </a:xfrm>
          <a:prstGeom prst="rect">
            <a:avLst/>
          </a:prstGeom>
          <a:ln w="12700">
            <a:miter lim="400000"/>
          </a:ln>
        </p:spPr>
      </p:pic>
      <p:sp>
        <p:nvSpPr>
          <p:cNvPr id="88" name="Dikdörtgen 87"/>
          <p:cNvSpPr/>
          <p:nvPr/>
        </p:nvSpPr>
        <p:spPr>
          <a:xfrm>
            <a:off x="617958" y="814916"/>
            <a:ext cx="5687591" cy="351677"/>
          </a:xfrm>
          <a:prstGeom prst="rect">
            <a:avLst/>
          </a:prstGeom>
          <a:solidFill>
            <a:srgbClr val="7AB501"/>
          </a:solidFill>
          <a:ln>
            <a:noFill/>
          </a:ln>
          <a:effectLst>
            <a:innerShdw blurRad="571500" dist="50800" dir="16200000">
              <a:srgbClr val="B12575">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a:solidFill>
                <a:schemeClr val="lt1"/>
              </a:solidFill>
              <a:latin typeface="Arial" panose="020B0604020202020204" pitchFamily="34" charset="0"/>
              <a:cs typeface="Arial" panose="020B0604020202020204" pitchFamily="34" charset="0"/>
            </a:endParaRPr>
          </a:p>
        </p:txBody>
      </p:sp>
      <p:sp>
        <p:nvSpPr>
          <p:cNvPr id="49" name="Google Shape;51;p1"/>
          <p:cNvSpPr/>
          <p:nvPr/>
        </p:nvSpPr>
        <p:spPr>
          <a:xfrm>
            <a:off x="8221526" y="1188499"/>
            <a:ext cx="3133889" cy="6191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330" y="0"/>
                </a:lnTo>
                <a:lnTo>
                  <a:pt x="21600" y="10826"/>
                </a:lnTo>
                <a:lnTo>
                  <a:pt x="19330" y="21600"/>
                </a:lnTo>
                <a:lnTo>
                  <a:pt x="0" y="21600"/>
                </a:lnTo>
                <a:lnTo>
                  <a:pt x="0" y="0"/>
                </a:lnTo>
                <a:close/>
              </a:path>
            </a:pathLst>
          </a:custGeom>
          <a:solidFill>
            <a:srgbClr val="7AB501"/>
          </a:solidFill>
          <a:ln>
            <a:noFill/>
          </a:ln>
          <a:effectLst>
            <a:innerShdw blurRad="571500" dist="50800" dir="16200000">
              <a:srgbClr val="B12575">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solidFill>
                <a:schemeClr val="lt1"/>
              </a:solidFill>
              <a:latin typeface="Arial" panose="020B0604020202020204" pitchFamily="34" charset="0"/>
              <a:cs typeface="Arial" panose="020B0604020202020204" pitchFamily="34" charset="0"/>
            </a:endParaRPr>
          </a:p>
        </p:txBody>
      </p:sp>
      <p:sp>
        <p:nvSpPr>
          <p:cNvPr id="50" name="Google Shape;52;p1"/>
          <p:cNvSpPr/>
          <p:nvPr/>
        </p:nvSpPr>
        <p:spPr>
          <a:xfrm rot="10800000" flipH="1">
            <a:off x="1486981" y="1267706"/>
            <a:ext cx="9110739" cy="555112"/>
          </a:xfrm>
          <a:custGeom>
            <a:avLst/>
            <a:gdLst/>
            <a:ahLst/>
            <a:cxnLst>
              <a:cxn ang="0">
                <a:pos x="wd2" y="hd2"/>
              </a:cxn>
              <a:cxn ang="5400000">
                <a:pos x="wd2" y="hd2"/>
              </a:cxn>
              <a:cxn ang="10800000">
                <a:pos x="wd2" y="hd2"/>
              </a:cxn>
              <a:cxn ang="16200000">
                <a:pos x="wd2" y="hd2"/>
              </a:cxn>
            </a:cxnLst>
            <a:rect l="0" t="0" r="r" b="b"/>
            <a:pathLst>
              <a:path w="21600" h="21600" extrusionOk="0">
                <a:moveTo>
                  <a:pt x="0" y="56"/>
                </a:moveTo>
                <a:lnTo>
                  <a:pt x="21600" y="0"/>
                </a:lnTo>
                <a:lnTo>
                  <a:pt x="16112" y="21600"/>
                </a:lnTo>
                <a:lnTo>
                  <a:pt x="0" y="21341"/>
                </a:lnTo>
                <a:lnTo>
                  <a:pt x="0" y="56"/>
                </a:lnTo>
                <a:close/>
              </a:path>
            </a:pathLst>
          </a:custGeom>
          <a:gradFill>
            <a:gsLst>
              <a:gs pos="0">
                <a:srgbClr val="FFFFFF"/>
              </a:gs>
              <a:gs pos="47806">
                <a:srgbClr val="FFFFFF"/>
              </a:gs>
              <a:gs pos="100000">
                <a:srgbClr val="EAEEF1"/>
              </a:gs>
            </a:gsLst>
            <a:lin ang="9645362"/>
          </a:gradFill>
          <a:ln w="12700">
            <a:miter lim="400000"/>
          </a:ln>
          <a:effectLst>
            <a:outerShdw blurRad="50800" dist="56020" dir="1109177" rotWithShape="0">
              <a:srgbClr val="000000">
                <a:alpha val="21568"/>
              </a:srgbClr>
            </a:outerShdw>
          </a:effectLst>
        </p:spPr>
        <p:txBody>
          <a:bodyPr lIns="45718" tIns="45718" rIns="45718" bIns="45718" anchor="ctr"/>
          <a:lstStyle/>
          <a:p>
            <a:pPr algn="ctr">
              <a:defRPr sz="1800">
                <a:solidFill>
                  <a:srgbClr val="A9E800"/>
                </a:solidFill>
                <a:latin typeface="Calibri"/>
                <a:ea typeface="Calibri"/>
                <a:cs typeface="Calibri"/>
                <a:sym typeface="Calibri"/>
              </a:defRPr>
            </a:pPr>
            <a:endParaRPr dirty="0">
              <a:latin typeface="Arial" panose="020B0604020202020204" pitchFamily="34" charset="0"/>
              <a:cs typeface="Arial" panose="020B0604020202020204" pitchFamily="34" charset="0"/>
            </a:endParaRPr>
          </a:p>
        </p:txBody>
      </p:sp>
      <p:sp>
        <p:nvSpPr>
          <p:cNvPr id="51" name="Google Shape;53;p1"/>
          <p:cNvSpPr/>
          <p:nvPr/>
        </p:nvSpPr>
        <p:spPr>
          <a:xfrm>
            <a:off x="617959" y="1175921"/>
            <a:ext cx="9979762" cy="672483"/>
          </a:xfrm>
          <a:custGeom>
            <a:avLst/>
            <a:gdLst/>
            <a:ahLst/>
            <a:cxnLst>
              <a:cxn ang="0">
                <a:pos x="wd2" y="hd2"/>
              </a:cxn>
              <a:cxn ang="5400000">
                <a:pos x="wd2" y="hd2"/>
              </a:cxn>
              <a:cxn ang="10800000">
                <a:pos x="wd2" y="hd2"/>
              </a:cxn>
              <a:cxn ang="16200000">
                <a:pos x="wd2" y="hd2"/>
              </a:cxn>
            </a:cxnLst>
            <a:rect l="0" t="0" r="r" b="b"/>
            <a:pathLst>
              <a:path w="21600" h="21600" extrusionOk="0">
                <a:moveTo>
                  <a:pt x="0" y="56"/>
                </a:moveTo>
                <a:lnTo>
                  <a:pt x="21600" y="0"/>
                </a:lnTo>
                <a:lnTo>
                  <a:pt x="16112" y="21600"/>
                </a:lnTo>
                <a:lnTo>
                  <a:pt x="0" y="21341"/>
                </a:lnTo>
                <a:lnTo>
                  <a:pt x="0" y="56"/>
                </a:lnTo>
                <a:close/>
              </a:path>
            </a:pathLst>
          </a:custGeom>
          <a:gradFill>
            <a:gsLst>
              <a:gs pos="0">
                <a:srgbClr val="FFFFFF"/>
              </a:gs>
              <a:gs pos="47806">
                <a:srgbClr val="FFFFFF"/>
              </a:gs>
              <a:gs pos="100000">
                <a:srgbClr val="EAEEF1"/>
              </a:gs>
            </a:gsLst>
            <a:lin ang="9645362"/>
          </a:gradFill>
          <a:ln w="12700">
            <a:miter lim="400000"/>
          </a:ln>
          <a:effectLst>
            <a:outerShdw blurRad="50800" dist="38100" dir="16200000" rotWithShape="0">
              <a:prstClr val="black">
                <a:alpha val="40000"/>
              </a:prstClr>
            </a:outerShdw>
          </a:effectLst>
        </p:spPr>
        <p:txBody>
          <a:bodyPr lIns="45718" tIns="45718" rIns="45718" bIns="45718" anchor="ctr"/>
          <a:lstStyle/>
          <a:p>
            <a:pPr algn="ctr">
              <a:defRPr sz="1800">
                <a:solidFill>
                  <a:srgbClr val="A9E800"/>
                </a:solidFill>
                <a:latin typeface="Calibri"/>
                <a:ea typeface="Calibri"/>
                <a:cs typeface="Calibri"/>
                <a:sym typeface="Calibri"/>
              </a:defRPr>
            </a:pPr>
            <a:endParaRPr dirty="0">
              <a:latin typeface="Arial" panose="020B0604020202020204" pitchFamily="34" charset="0"/>
              <a:cs typeface="Arial" panose="020B0604020202020204" pitchFamily="34" charset="0"/>
            </a:endParaRPr>
          </a:p>
        </p:txBody>
      </p:sp>
      <p:pic>
        <p:nvPicPr>
          <p:cNvPr id="52" name="Google Shape;54;p1" descr="Google Shape;54;p1"/>
          <p:cNvPicPr>
            <a:picLocks noChangeAspect="1"/>
          </p:cNvPicPr>
          <p:nvPr/>
        </p:nvPicPr>
        <p:blipFill>
          <a:blip r:embed="rId7">
            <a:alphaModFix amt="60323"/>
          </a:blip>
          <a:srcRect l="9717" t="84849" r="7960"/>
          <a:stretch>
            <a:fillRect/>
          </a:stretch>
        </p:blipFill>
        <p:spPr>
          <a:xfrm rot="16200000">
            <a:off x="40227" y="1323260"/>
            <a:ext cx="1337719" cy="258204"/>
          </a:xfrm>
          <a:prstGeom prst="rect">
            <a:avLst/>
          </a:prstGeom>
          <a:ln w="12700">
            <a:miter lim="400000"/>
          </a:ln>
        </p:spPr>
      </p:pic>
      <p:sp>
        <p:nvSpPr>
          <p:cNvPr id="79" name="Text 17"/>
          <p:cNvSpPr/>
          <p:nvPr/>
        </p:nvSpPr>
        <p:spPr>
          <a:xfrm>
            <a:off x="1096871" y="881529"/>
            <a:ext cx="3516392" cy="548832"/>
          </a:xfrm>
          <a:prstGeom prst="rect">
            <a:avLst/>
          </a:prstGeom>
          <a:noFill/>
          <a:ln/>
        </p:spPr>
        <p:txBody>
          <a:bodyPr wrap="none" lIns="0" tIns="0" rIns="0" bIns="0" rtlCol="0" anchor="t"/>
          <a:lstStyle/>
          <a:p>
            <a:pPr marL="0" indent="0" algn="l">
              <a:lnSpc>
                <a:spcPts val="2000"/>
              </a:lnSpc>
              <a:buNone/>
            </a:pPr>
            <a:r>
              <a:rPr lang="en-US" sz="2000" b="1" dirty="0" smtClean="0">
                <a:solidFill>
                  <a:srgbClr val="002060"/>
                </a:solidFill>
                <a:latin typeface="Arial" panose="020B0604020202020204" pitchFamily="34" charset="0"/>
                <a:ea typeface="Raleway" pitchFamily="34" charset="-122"/>
                <a:cs typeface="Arial" panose="020B0604020202020204" pitchFamily="34" charset="0"/>
              </a:rPr>
              <a:t>Belge </a:t>
            </a:r>
            <a:r>
              <a:rPr lang="en-US" sz="2000" b="1" dirty="0">
                <a:solidFill>
                  <a:srgbClr val="002060"/>
                </a:solidFill>
                <a:latin typeface="Arial" panose="020B0604020202020204" pitchFamily="34" charset="0"/>
                <a:ea typeface="Raleway" pitchFamily="34" charset="-122"/>
                <a:cs typeface="Arial" panose="020B0604020202020204" pitchFamily="34" charset="0"/>
              </a:rPr>
              <a:t>Düzenleme, Muhafaza ve İbraz</a:t>
            </a:r>
            <a:endParaRPr lang="en-US" sz="2000" b="1" dirty="0">
              <a:solidFill>
                <a:srgbClr val="002060"/>
              </a:solidFill>
              <a:latin typeface="Arial" panose="020B0604020202020204" pitchFamily="34" charset="0"/>
              <a:cs typeface="Arial" panose="020B0604020202020204" pitchFamily="34" charset="0"/>
            </a:endParaRPr>
          </a:p>
        </p:txBody>
      </p:sp>
      <p:sp>
        <p:nvSpPr>
          <p:cNvPr id="80" name="Text 18"/>
          <p:cNvSpPr/>
          <p:nvPr/>
        </p:nvSpPr>
        <p:spPr>
          <a:xfrm>
            <a:off x="617959" y="1286363"/>
            <a:ext cx="10953108" cy="361899"/>
          </a:xfrm>
          <a:prstGeom prst="rect">
            <a:avLst/>
          </a:prstGeom>
          <a:noFill/>
          <a:ln/>
        </p:spPr>
        <p:txBody>
          <a:bodyPr wrap="square" lIns="0" tIns="0" rIns="0" bIns="0" rtlCol="0" anchor="t"/>
          <a:lstStyle/>
          <a:p>
            <a:pPr marL="0" indent="0" algn="l">
              <a:lnSpc>
                <a:spcPts val="2050"/>
              </a:lnSpc>
              <a:buNone/>
            </a:pPr>
            <a:r>
              <a:rPr lang="en-US" dirty="0">
                <a:solidFill>
                  <a:srgbClr val="3C3939"/>
                </a:solidFill>
                <a:latin typeface="Arial" panose="020B0604020202020204" pitchFamily="34" charset="0"/>
                <a:ea typeface="Roboto" pitchFamily="34" charset="-122"/>
                <a:cs typeface="Arial" panose="020B0604020202020204" pitchFamily="34" charset="0"/>
              </a:rPr>
              <a:t>Ticari işlemlerine ilişkin belgeleri doğru ve düzenli bir şekilde düzenlemek, </a:t>
            </a:r>
            <a:endParaRPr lang="tr-TR" dirty="0">
              <a:solidFill>
                <a:srgbClr val="3C3939"/>
              </a:solidFill>
              <a:latin typeface="Arial" panose="020B0604020202020204" pitchFamily="34" charset="0"/>
              <a:ea typeface="Roboto" pitchFamily="34" charset="-122"/>
              <a:cs typeface="Arial" panose="020B0604020202020204" pitchFamily="34" charset="0"/>
            </a:endParaRPr>
          </a:p>
          <a:p>
            <a:pPr marL="0" indent="0" algn="l">
              <a:lnSpc>
                <a:spcPts val="2050"/>
              </a:lnSpc>
              <a:buNone/>
            </a:pPr>
            <a:r>
              <a:rPr lang="en-US" dirty="0">
                <a:solidFill>
                  <a:srgbClr val="3C3939"/>
                </a:solidFill>
                <a:latin typeface="Arial" panose="020B0604020202020204" pitchFamily="34" charset="0"/>
                <a:ea typeface="Roboto" pitchFamily="34" charset="-122"/>
                <a:cs typeface="Arial" panose="020B0604020202020204" pitchFamily="34" charset="0"/>
              </a:rPr>
              <a:t>muhafaza etmek ve vergi dairesinin isteği üzerine ibraz etmek.</a:t>
            </a:r>
          </a:p>
        </p:txBody>
      </p:sp>
      <p:pic>
        <p:nvPicPr>
          <p:cNvPr id="73" name="Google Shape;50;p1" descr="Google Shape;50;p1"/>
          <p:cNvPicPr>
            <a:picLocks noChangeAspect="1"/>
          </p:cNvPicPr>
          <p:nvPr/>
        </p:nvPicPr>
        <p:blipFill>
          <a:blip r:embed="rId7">
            <a:alphaModFix amt="65337"/>
          </a:blip>
          <a:srcRect l="9717" t="84849" r="7961"/>
          <a:stretch>
            <a:fillRect/>
          </a:stretch>
        </p:blipFill>
        <p:spPr>
          <a:xfrm>
            <a:off x="-384201" y="1880446"/>
            <a:ext cx="12853101" cy="272818"/>
          </a:xfrm>
          <a:prstGeom prst="rect">
            <a:avLst/>
          </a:prstGeom>
          <a:ln w="12700">
            <a:miter lim="400000"/>
          </a:ln>
        </p:spPr>
      </p:pic>
      <p:sp>
        <p:nvSpPr>
          <p:cNvPr id="8" name="Dikdörtgen 7"/>
          <p:cNvSpPr/>
          <p:nvPr/>
        </p:nvSpPr>
        <p:spPr>
          <a:xfrm>
            <a:off x="476679" y="2402968"/>
            <a:ext cx="2662936" cy="3416320"/>
          </a:xfrm>
          <a:prstGeom prst="rect">
            <a:avLst/>
          </a:prstGeom>
        </p:spPr>
        <p:txBody>
          <a:bodyPr wrap="square">
            <a:spAutoFit/>
          </a:bodyPr>
          <a:lstStyle/>
          <a:p>
            <a:pPr algn="ctr"/>
            <a:r>
              <a:rPr lang="tr-TR" b="1" dirty="0" smtClean="0">
                <a:solidFill>
                  <a:schemeClr val="bg1"/>
                </a:solidFill>
                <a:latin typeface="Arial" panose="020B0604020202020204" pitchFamily="34" charset="0"/>
                <a:cs typeface="Arial" panose="020B0604020202020204" pitchFamily="34" charset="0"/>
              </a:rPr>
              <a:t>Belge Düzenleme</a:t>
            </a:r>
          </a:p>
          <a:p>
            <a:pPr algn="ctr"/>
            <a:endParaRPr lang="tr-TR" b="1"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Vergi </a:t>
            </a:r>
            <a:r>
              <a:rPr lang="tr-TR" sz="1600" dirty="0">
                <a:latin typeface="Arial" panose="020B0604020202020204" pitchFamily="34" charset="0"/>
                <a:cs typeface="Arial" panose="020B0604020202020204" pitchFamily="34" charset="0"/>
              </a:rPr>
              <a:t>Usul Kanununa göre tutulan ve üçüncü şahıslarla olan ilişki ve işlemlere ait olan </a:t>
            </a:r>
            <a:r>
              <a:rPr lang="tr-TR" sz="1600" dirty="0" smtClean="0">
                <a:latin typeface="Arial" panose="020B0604020202020204" pitchFamily="34" charset="0"/>
                <a:cs typeface="Arial" panose="020B0604020202020204" pitchFamily="34" charset="0"/>
              </a:rPr>
              <a:t>kayıtların belgelendirilmesi </a:t>
            </a:r>
            <a:r>
              <a:rPr lang="tr-TR" sz="1600" dirty="0">
                <a:latin typeface="Arial" panose="020B0604020202020204" pitchFamily="34" charset="0"/>
                <a:cs typeface="Arial" panose="020B0604020202020204" pitchFamily="34" charset="0"/>
              </a:rPr>
              <a:t>zorunludur. Mükellefler, üçüncü şahıslarla olan ilişki ve işlemlerin yanı sıra, kendi iç işlemlerini de belgelendirmek zorundadırlar. </a:t>
            </a:r>
          </a:p>
        </p:txBody>
      </p:sp>
      <p:sp>
        <p:nvSpPr>
          <p:cNvPr id="14" name="Dikdörtgen 13"/>
          <p:cNvSpPr/>
          <p:nvPr/>
        </p:nvSpPr>
        <p:spPr>
          <a:xfrm>
            <a:off x="3620804" y="2402968"/>
            <a:ext cx="3257550" cy="2369880"/>
          </a:xfrm>
          <a:prstGeom prst="rect">
            <a:avLst/>
          </a:prstGeom>
        </p:spPr>
        <p:txBody>
          <a:bodyPr wrap="square">
            <a:spAutoFit/>
          </a:bodyPr>
          <a:lstStyle/>
          <a:p>
            <a:pPr algn="ctr"/>
            <a:r>
              <a:rPr lang="tr-TR" b="1" dirty="0" smtClean="0">
                <a:solidFill>
                  <a:schemeClr val="bg1"/>
                </a:solidFill>
                <a:latin typeface="Arial" panose="020B0604020202020204" pitchFamily="34" charset="0"/>
                <a:cs typeface="Arial" panose="020B0604020202020204" pitchFamily="34" charset="0"/>
              </a:rPr>
              <a:t>Muhafaza</a:t>
            </a:r>
          </a:p>
          <a:p>
            <a:pPr algn="ctr"/>
            <a:endParaRPr lang="tr-TR" b="1"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Vergi </a:t>
            </a:r>
            <a:r>
              <a:rPr lang="tr-TR" sz="1600" dirty="0">
                <a:latin typeface="Arial" panose="020B0604020202020204" pitchFamily="34" charset="0"/>
                <a:cs typeface="Arial" panose="020B0604020202020204" pitchFamily="34" charset="0"/>
              </a:rPr>
              <a:t>Usul Kanununa göre defter tutmak mecburiyetinde olanlar, tuttukları defterlerle vesikaları ilgili bulundukları yılı takip eden takvim yılından başlayarak </a:t>
            </a:r>
            <a:r>
              <a:rPr lang="tr-TR" sz="1600" b="1" dirty="0">
                <a:latin typeface="Arial" panose="020B0604020202020204" pitchFamily="34" charset="0"/>
                <a:cs typeface="Arial" panose="020B0604020202020204" pitchFamily="34" charset="0"/>
              </a:rPr>
              <a:t>beş yıl </a:t>
            </a:r>
            <a:r>
              <a:rPr lang="tr-TR" sz="1600" dirty="0">
                <a:latin typeface="Arial" panose="020B0604020202020204" pitchFamily="34" charset="0"/>
                <a:cs typeface="Arial" panose="020B0604020202020204" pitchFamily="34" charset="0"/>
              </a:rPr>
              <a:t>süreyle muhafaza etmeye mecburdurlar. </a:t>
            </a:r>
          </a:p>
        </p:txBody>
      </p:sp>
      <p:sp>
        <p:nvSpPr>
          <p:cNvPr id="15" name="Dikdörtgen 14"/>
          <p:cNvSpPr/>
          <p:nvPr/>
        </p:nvSpPr>
        <p:spPr>
          <a:xfrm>
            <a:off x="7302565" y="2423101"/>
            <a:ext cx="4539208" cy="3600986"/>
          </a:xfrm>
          <a:prstGeom prst="rect">
            <a:avLst/>
          </a:prstGeom>
        </p:spPr>
        <p:txBody>
          <a:bodyPr wrap="square">
            <a:spAutoFit/>
          </a:bodyPr>
          <a:lstStyle/>
          <a:p>
            <a:pPr algn="ctr"/>
            <a:r>
              <a:rPr lang="tr-TR" b="1" dirty="0" smtClean="0">
                <a:solidFill>
                  <a:schemeClr val="bg1"/>
                </a:solidFill>
                <a:latin typeface="Arial" panose="020B0604020202020204" pitchFamily="34" charset="0"/>
                <a:cs typeface="Arial" panose="020B0604020202020204" pitchFamily="34" charset="0"/>
              </a:rPr>
              <a:t>İbraz</a:t>
            </a:r>
          </a:p>
          <a:p>
            <a:pPr algn="ctr"/>
            <a:endParaRPr lang="tr-TR" b="1"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Gerçek </a:t>
            </a:r>
            <a:r>
              <a:rPr lang="tr-TR" sz="1600" dirty="0">
                <a:latin typeface="Arial" panose="020B0604020202020204" pitchFamily="34" charset="0"/>
                <a:cs typeface="Arial" panose="020B0604020202020204" pitchFamily="34" charset="0"/>
              </a:rPr>
              <a:t>ve tüzel kişiler ile Vergi Usul Kanununun mükerrer 257 nci maddesiyle getirilen zorunluluklara tabi olanlar, muhafaza etmek zorunda oldukları her türlü defter, belge ve karneler ile vermek zorunda bulundukları bilgilere ilişkin mikro fiş, mikro film, manyetik teyp, disket ve benzeri ortamlardaki kayıtlarını ve bu kayıtlara erişim veya kayıtları okunabilir hale getirmek için gerekli tüm bilgi ve şifreleri muhafaza süresi içerisinde yetkili makam ve memurların talebi üzerine ibraz ve inceleme için arz etmek zorundadırlar . </a:t>
            </a:r>
          </a:p>
        </p:txBody>
      </p:sp>
      <p:sp>
        <p:nvSpPr>
          <p:cNvPr id="43" name="Freeform: Shape 11">
            <a:extLst>
              <a:ext uri="{FF2B5EF4-FFF2-40B4-BE49-F238E27FC236}">
                <a16:creationId xmlns:a16="http://schemas.microsoft.com/office/drawing/2014/main" id="{05ECAAD4-7B9B-4761-8BB1-AE0E38E68ED7}"/>
              </a:ext>
            </a:extLst>
          </p:cNvPr>
          <p:cNvSpPr/>
          <p:nvPr/>
        </p:nvSpPr>
        <p:spPr>
          <a:xfrm rot="10800000">
            <a:off x="617959" y="2234567"/>
            <a:ext cx="2260878" cy="178168"/>
          </a:xfrm>
          <a:custGeom>
            <a:avLst/>
            <a:gdLst>
              <a:gd name="connsiteX0" fmla="*/ 860584 w 1721169"/>
              <a:gd name="connsiteY0" fmla="*/ 0 h 876046"/>
              <a:gd name="connsiteX1" fmla="*/ 1686794 w 1721169"/>
              <a:gd name="connsiteY1" fmla="*/ 588345 h 876046"/>
              <a:gd name="connsiteX2" fmla="*/ 1721169 w 1721169"/>
              <a:gd name="connsiteY2" fmla="*/ 673720 h 876046"/>
              <a:gd name="connsiteX3" fmla="*/ 1518842 w 1721169"/>
              <a:gd name="connsiteY3" fmla="*/ 876046 h 876046"/>
              <a:gd name="connsiteX4" fmla="*/ 202327 w 1721169"/>
              <a:gd name="connsiteY4" fmla="*/ 876046 h 876046"/>
              <a:gd name="connsiteX5" fmla="*/ 0 w 1721169"/>
              <a:gd name="connsiteY5" fmla="*/ 673719 h 876046"/>
              <a:gd name="connsiteX6" fmla="*/ 34374 w 1721169"/>
              <a:gd name="connsiteY6" fmla="*/ 588345 h 876046"/>
              <a:gd name="connsiteX7" fmla="*/ 860584 w 1721169"/>
              <a:gd name="connsiteY7" fmla="*/ 0 h 8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169" h="876046">
                <a:moveTo>
                  <a:pt x="860584" y="0"/>
                </a:moveTo>
                <a:cubicBezTo>
                  <a:pt x="1217353" y="0"/>
                  <a:pt x="1527680" y="237900"/>
                  <a:pt x="1686794" y="588345"/>
                </a:cubicBezTo>
                <a:lnTo>
                  <a:pt x="1721169" y="673720"/>
                </a:lnTo>
                <a:lnTo>
                  <a:pt x="1518842" y="876046"/>
                </a:lnTo>
                <a:lnTo>
                  <a:pt x="202327" y="876046"/>
                </a:lnTo>
                <a:lnTo>
                  <a:pt x="0" y="673719"/>
                </a:lnTo>
                <a:lnTo>
                  <a:pt x="34374" y="588345"/>
                </a:lnTo>
                <a:cubicBezTo>
                  <a:pt x="193488" y="237900"/>
                  <a:pt x="503816" y="0"/>
                  <a:pt x="860584" y="0"/>
                </a:cubicBezTo>
                <a:close/>
              </a:path>
            </a:pathLst>
          </a:custGeom>
          <a:solidFill>
            <a:srgbClr val="00B050"/>
          </a:solidFill>
          <a:ln>
            <a:noFill/>
          </a:ln>
          <a:effectLst>
            <a:innerShdw blurRad="571500" dist="50800" dir="16200000">
              <a:srgbClr val="B1257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82" name="Resim 81"/>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442766" y="5116246"/>
            <a:ext cx="3448510" cy="2004550"/>
          </a:xfrm>
          <a:prstGeom prst="rect">
            <a:avLst/>
          </a:prstGeom>
        </p:spPr>
      </p:pic>
    </p:spTree>
    <p:extLst>
      <p:ext uri="{BB962C8B-B14F-4D97-AF65-F5344CB8AC3E}">
        <p14:creationId xmlns:p14="http://schemas.microsoft.com/office/powerpoint/2010/main" val="37632433"/>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 name="Freeform 78"/>
          <p:cNvSpPr/>
          <p:nvPr/>
        </p:nvSpPr>
        <p:spPr>
          <a:xfrm>
            <a:off x="6630733" y="3391721"/>
            <a:ext cx="4885339" cy="3474230"/>
          </a:xfrm>
          <a:custGeom>
            <a:avLst/>
            <a:gdLst/>
            <a:ahLst/>
            <a:cxnLst>
              <a:cxn ang="0">
                <a:pos x="wd2" y="hd2"/>
              </a:cxn>
              <a:cxn ang="5400000">
                <a:pos x="wd2" y="hd2"/>
              </a:cxn>
              <a:cxn ang="10800000">
                <a:pos x="wd2" y="hd2"/>
              </a:cxn>
              <a:cxn ang="16200000">
                <a:pos x="wd2" y="hd2"/>
              </a:cxn>
            </a:cxnLst>
            <a:rect l="0" t="0" r="r" b="b"/>
            <a:pathLst>
              <a:path w="21598" h="21600" extrusionOk="0">
                <a:moveTo>
                  <a:pt x="1361" y="0"/>
                </a:moveTo>
                <a:lnTo>
                  <a:pt x="20239" y="0"/>
                </a:lnTo>
                <a:cubicBezTo>
                  <a:pt x="20990" y="1"/>
                  <a:pt x="21599" y="578"/>
                  <a:pt x="21598" y="1288"/>
                </a:cubicBezTo>
                <a:cubicBezTo>
                  <a:pt x="21598" y="1289"/>
                  <a:pt x="21598" y="1289"/>
                  <a:pt x="21598" y="1289"/>
                </a:cubicBezTo>
                <a:lnTo>
                  <a:pt x="21598" y="20313"/>
                </a:lnTo>
                <a:cubicBezTo>
                  <a:pt x="21598" y="21024"/>
                  <a:pt x="20989" y="21600"/>
                  <a:pt x="20237" y="21600"/>
                </a:cubicBezTo>
                <a:lnTo>
                  <a:pt x="1359" y="21600"/>
                </a:lnTo>
                <a:cubicBezTo>
                  <a:pt x="608" y="21599"/>
                  <a:pt x="0" y="21023"/>
                  <a:pt x="0" y="20313"/>
                </a:cubicBezTo>
                <a:lnTo>
                  <a:pt x="0" y="1289"/>
                </a:lnTo>
                <a:cubicBezTo>
                  <a:pt x="-1" y="578"/>
                  <a:pt x="607" y="1"/>
                  <a:pt x="1359" y="0"/>
                </a:cubicBezTo>
                <a:cubicBezTo>
                  <a:pt x="1360" y="0"/>
                  <a:pt x="1360" y="0"/>
                  <a:pt x="1361" y="0"/>
                </a:cubicBezTo>
                <a:close/>
              </a:path>
            </a:pathLst>
          </a:custGeom>
          <a:gradFill>
            <a:gsLst>
              <a:gs pos="22846">
                <a:srgbClr val="FFFFFF"/>
              </a:gs>
              <a:gs pos="63322">
                <a:srgbClr val="E6EAEB"/>
              </a:gs>
              <a:gs pos="99960">
                <a:srgbClr val="CDD5D8"/>
              </a:gs>
            </a:gsLst>
            <a:lin ang="2089253"/>
          </a:gradFill>
          <a:ln w="12700">
            <a:miter lim="400000"/>
          </a:ln>
          <a:effectLst>
            <a:outerShdw blurRad="76200" dist="50800" dir="2315233" rotWithShape="0">
              <a:srgbClr val="000000">
                <a:alpha val="28814"/>
              </a:srgbClr>
            </a:outerShdw>
          </a:effectLst>
        </p:spPr>
        <p:txBody>
          <a:bodyPr tIns="91439" bIns="91439" anchor="ctr"/>
          <a:lstStyle/>
          <a:p>
            <a:pPr algn="ctr" defTabSz="1828800">
              <a:defRPr sz="3600">
                <a:solidFill>
                  <a:srgbClr val="FFFFFF"/>
                </a:solidFill>
                <a:latin typeface="Avenir Next Regular"/>
                <a:ea typeface="Avenir Next Regular"/>
                <a:cs typeface="Avenir Next Regular"/>
                <a:sym typeface="Avenir Next Regular"/>
              </a:defRPr>
            </a:pPr>
            <a:endParaRPr dirty="0">
              <a:latin typeface="Arial" panose="020B0604020202020204" pitchFamily="34" charset="0"/>
              <a:cs typeface="Arial" panose="020B0604020202020204" pitchFamily="34" charset="0"/>
            </a:endParaRPr>
          </a:p>
        </p:txBody>
      </p:sp>
      <p:sp>
        <p:nvSpPr>
          <p:cNvPr id="29" name="Freeform 78"/>
          <p:cNvSpPr/>
          <p:nvPr/>
        </p:nvSpPr>
        <p:spPr>
          <a:xfrm>
            <a:off x="548867" y="3234154"/>
            <a:ext cx="4885339" cy="3422386"/>
          </a:xfrm>
          <a:custGeom>
            <a:avLst/>
            <a:gdLst/>
            <a:ahLst/>
            <a:cxnLst>
              <a:cxn ang="0">
                <a:pos x="wd2" y="hd2"/>
              </a:cxn>
              <a:cxn ang="5400000">
                <a:pos x="wd2" y="hd2"/>
              </a:cxn>
              <a:cxn ang="10800000">
                <a:pos x="wd2" y="hd2"/>
              </a:cxn>
              <a:cxn ang="16200000">
                <a:pos x="wd2" y="hd2"/>
              </a:cxn>
            </a:cxnLst>
            <a:rect l="0" t="0" r="r" b="b"/>
            <a:pathLst>
              <a:path w="21598" h="21600" extrusionOk="0">
                <a:moveTo>
                  <a:pt x="1361" y="0"/>
                </a:moveTo>
                <a:lnTo>
                  <a:pt x="20239" y="0"/>
                </a:lnTo>
                <a:cubicBezTo>
                  <a:pt x="20990" y="1"/>
                  <a:pt x="21599" y="578"/>
                  <a:pt x="21598" y="1288"/>
                </a:cubicBezTo>
                <a:cubicBezTo>
                  <a:pt x="21598" y="1289"/>
                  <a:pt x="21598" y="1289"/>
                  <a:pt x="21598" y="1289"/>
                </a:cubicBezTo>
                <a:lnTo>
                  <a:pt x="21598" y="20313"/>
                </a:lnTo>
                <a:cubicBezTo>
                  <a:pt x="21598" y="21024"/>
                  <a:pt x="20989" y="21600"/>
                  <a:pt x="20237" y="21600"/>
                </a:cubicBezTo>
                <a:lnTo>
                  <a:pt x="1359" y="21600"/>
                </a:lnTo>
                <a:cubicBezTo>
                  <a:pt x="608" y="21599"/>
                  <a:pt x="0" y="21023"/>
                  <a:pt x="0" y="20313"/>
                </a:cubicBezTo>
                <a:lnTo>
                  <a:pt x="0" y="1289"/>
                </a:lnTo>
                <a:cubicBezTo>
                  <a:pt x="-1" y="578"/>
                  <a:pt x="607" y="1"/>
                  <a:pt x="1359" y="0"/>
                </a:cubicBezTo>
                <a:cubicBezTo>
                  <a:pt x="1360" y="0"/>
                  <a:pt x="1360" y="0"/>
                  <a:pt x="1361" y="0"/>
                </a:cubicBezTo>
                <a:close/>
              </a:path>
            </a:pathLst>
          </a:custGeom>
          <a:gradFill>
            <a:gsLst>
              <a:gs pos="22846">
                <a:srgbClr val="FFFFFF"/>
              </a:gs>
              <a:gs pos="63322">
                <a:srgbClr val="E6EAEB"/>
              </a:gs>
              <a:gs pos="99960">
                <a:srgbClr val="CDD5D8"/>
              </a:gs>
            </a:gsLst>
            <a:lin ang="2089253"/>
          </a:gradFill>
          <a:ln w="12700">
            <a:miter lim="400000"/>
          </a:ln>
          <a:effectLst>
            <a:outerShdw blurRad="76200" dist="50800" dir="2315233" rotWithShape="0">
              <a:srgbClr val="000000">
                <a:alpha val="28814"/>
              </a:srgbClr>
            </a:outerShdw>
          </a:effectLst>
        </p:spPr>
        <p:txBody>
          <a:bodyPr tIns="91439" bIns="91439" anchor="ctr"/>
          <a:lstStyle/>
          <a:p>
            <a:pPr algn="ctr" defTabSz="1828800">
              <a:defRPr sz="3600">
                <a:solidFill>
                  <a:srgbClr val="FFFFFF"/>
                </a:solidFill>
                <a:latin typeface="Avenir Next Regular"/>
                <a:ea typeface="Avenir Next Regular"/>
                <a:cs typeface="Avenir Next Regular"/>
                <a:sym typeface="Avenir Next Regular"/>
              </a:defRPr>
            </a:pPr>
            <a:endParaRPr dirty="0">
              <a:latin typeface="Arial" panose="020B0604020202020204" pitchFamily="34" charset="0"/>
              <a:cs typeface="Arial" panose="020B0604020202020204" pitchFamily="34" charset="0"/>
            </a:endParaRPr>
          </a:p>
        </p:txBody>
      </p:sp>
      <p:grpSp>
        <p:nvGrpSpPr>
          <p:cNvPr id="26" name="Grup 25"/>
          <p:cNvGrpSpPr/>
          <p:nvPr/>
        </p:nvGrpSpPr>
        <p:grpSpPr>
          <a:xfrm rot="5400000">
            <a:off x="8728268" y="730313"/>
            <a:ext cx="792370" cy="4734186"/>
            <a:chOff x="654069" y="2407162"/>
            <a:chExt cx="1874174" cy="714197"/>
          </a:xfrm>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0800000" scaled="1"/>
            <a:tileRect/>
          </a:gradFill>
        </p:grpSpPr>
        <p:sp>
          <p:nvSpPr>
            <p:cNvPr id="27" name="Rectangle: Top Corners Snipped 31">
              <a:extLst>
                <a:ext uri="{FF2B5EF4-FFF2-40B4-BE49-F238E27FC236}">
                  <a16:creationId xmlns:a16="http://schemas.microsoft.com/office/drawing/2014/main" id="{F74BABBC-6A2F-4998-AC96-DBA9D9E3CE42}"/>
                </a:ext>
              </a:extLst>
            </p:cNvPr>
            <p:cNvSpPr/>
            <p:nvPr/>
          </p:nvSpPr>
          <p:spPr>
            <a:xfrm rot="5400000">
              <a:off x="1234057" y="1827174"/>
              <a:ext cx="714197" cy="1874174"/>
            </a:xfrm>
            <a:prstGeom prst="snip2SameRect">
              <a:avLst>
                <a:gd name="adj1" fmla="val 0"/>
                <a:gd name="adj2" fmla="val 14972"/>
              </a:avLst>
            </a:prstGeom>
            <a:grp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28" name="Freeform: Shape 32">
              <a:extLst>
                <a:ext uri="{FF2B5EF4-FFF2-40B4-BE49-F238E27FC236}">
                  <a16:creationId xmlns:a16="http://schemas.microsoft.com/office/drawing/2014/main" id="{CD63E994-D7C5-4148-B49F-73B912C389B8}"/>
                </a:ext>
              </a:extLst>
            </p:cNvPr>
            <p:cNvSpPr/>
            <p:nvPr/>
          </p:nvSpPr>
          <p:spPr>
            <a:xfrm rot="5400000">
              <a:off x="612502" y="2497958"/>
              <a:ext cx="654125" cy="532607"/>
            </a:xfrm>
            <a:custGeom>
              <a:avLst/>
              <a:gdLst>
                <a:gd name="connsiteX0" fmla="*/ 860584 w 1721169"/>
                <a:gd name="connsiteY0" fmla="*/ 0 h 876046"/>
                <a:gd name="connsiteX1" fmla="*/ 1686794 w 1721169"/>
                <a:gd name="connsiteY1" fmla="*/ 588345 h 876046"/>
                <a:gd name="connsiteX2" fmla="*/ 1721169 w 1721169"/>
                <a:gd name="connsiteY2" fmla="*/ 673720 h 876046"/>
                <a:gd name="connsiteX3" fmla="*/ 1518842 w 1721169"/>
                <a:gd name="connsiteY3" fmla="*/ 876046 h 876046"/>
                <a:gd name="connsiteX4" fmla="*/ 202327 w 1721169"/>
                <a:gd name="connsiteY4" fmla="*/ 876046 h 876046"/>
                <a:gd name="connsiteX5" fmla="*/ 0 w 1721169"/>
                <a:gd name="connsiteY5" fmla="*/ 673719 h 876046"/>
                <a:gd name="connsiteX6" fmla="*/ 34374 w 1721169"/>
                <a:gd name="connsiteY6" fmla="*/ 588345 h 876046"/>
                <a:gd name="connsiteX7" fmla="*/ 860584 w 1721169"/>
                <a:gd name="connsiteY7" fmla="*/ 0 h 8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169" h="876046">
                  <a:moveTo>
                    <a:pt x="860584" y="0"/>
                  </a:moveTo>
                  <a:cubicBezTo>
                    <a:pt x="1217353" y="0"/>
                    <a:pt x="1527680" y="237900"/>
                    <a:pt x="1686794" y="588345"/>
                  </a:cubicBezTo>
                  <a:lnTo>
                    <a:pt x="1721169" y="673720"/>
                  </a:lnTo>
                  <a:lnTo>
                    <a:pt x="1518842" y="876046"/>
                  </a:lnTo>
                  <a:lnTo>
                    <a:pt x="202327" y="876046"/>
                  </a:lnTo>
                  <a:lnTo>
                    <a:pt x="0" y="673719"/>
                  </a:lnTo>
                  <a:lnTo>
                    <a:pt x="34374" y="588345"/>
                  </a:lnTo>
                  <a:cubicBezTo>
                    <a:pt x="193488" y="237900"/>
                    <a:pt x="503816" y="0"/>
                    <a:pt x="860584" y="0"/>
                  </a:cubicBezTo>
                  <a:close/>
                </a:path>
              </a:pathLst>
            </a:custGeom>
            <a:solidFill>
              <a:srgbClr val="00B0F0"/>
            </a:soli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2" name="Grup 1"/>
          <p:cNvGrpSpPr/>
          <p:nvPr/>
        </p:nvGrpSpPr>
        <p:grpSpPr>
          <a:xfrm rot="5400000">
            <a:off x="2643450" y="465255"/>
            <a:ext cx="792370" cy="4789149"/>
            <a:chOff x="654069" y="2407162"/>
            <a:chExt cx="1874174" cy="714197"/>
          </a:xfrm>
        </p:grpSpPr>
        <p:sp>
          <p:nvSpPr>
            <p:cNvPr id="23" name="Rectangle: Top Corners Snipped 31">
              <a:extLst>
                <a:ext uri="{FF2B5EF4-FFF2-40B4-BE49-F238E27FC236}">
                  <a16:creationId xmlns:a16="http://schemas.microsoft.com/office/drawing/2014/main" id="{F74BABBC-6A2F-4998-AC96-DBA9D9E3CE42}"/>
                </a:ext>
              </a:extLst>
            </p:cNvPr>
            <p:cNvSpPr/>
            <p:nvPr/>
          </p:nvSpPr>
          <p:spPr>
            <a:xfrm rot="5400000">
              <a:off x="1234057" y="1827174"/>
              <a:ext cx="714197" cy="1874174"/>
            </a:xfrm>
            <a:prstGeom prst="snip2SameRect">
              <a:avLst>
                <a:gd name="adj1" fmla="val 0"/>
                <a:gd name="adj2" fmla="val 14972"/>
              </a:avLst>
            </a:prstGeom>
            <a:gradFill flip="none" rotWithShape="1">
              <a:gsLst>
                <a:gs pos="0">
                  <a:srgbClr val="1C3F60"/>
                </a:gs>
                <a:gs pos="50000">
                  <a:srgbClr val="0099CC">
                    <a:shade val="67500"/>
                    <a:satMod val="115000"/>
                  </a:srgbClr>
                </a:gs>
                <a:gs pos="100000">
                  <a:srgbClr val="0099CC">
                    <a:shade val="100000"/>
                    <a:satMod val="115000"/>
                  </a:srgbClr>
                </a:gs>
              </a:gsLst>
              <a:lin ang="16200000" scaled="1"/>
              <a:tileRect/>
            </a:gra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24" name="Freeform: Shape 32">
              <a:extLst>
                <a:ext uri="{FF2B5EF4-FFF2-40B4-BE49-F238E27FC236}">
                  <a16:creationId xmlns:a16="http://schemas.microsoft.com/office/drawing/2014/main" id="{CD63E994-D7C5-4148-B49F-73B912C389B8}"/>
                </a:ext>
              </a:extLst>
            </p:cNvPr>
            <p:cNvSpPr/>
            <p:nvPr/>
          </p:nvSpPr>
          <p:spPr>
            <a:xfrm rot="5400000">
              <a:off x="612502" y="2497958"/>
              <a:ext cx="654125" cy="532607"/>
            </a:xfrm>
            <a:custGeom>
              <a:avLst/>
              <a:gdLst>
                <a:gd name="connsiteX0" fmla="*/ 860584 w 1721169"/>
                <a:gd name="connsiteY0" fmla="*/ 0 h 876046"/>
                <a:gd name="connsiteX1" fmla="*/ 1686794 w 1721169"/>
                <a:gd name="connsiteY1" fmla="*/ 588345 h 876046"/>
                <a:gd name="connsiteX2" fmla="*/ 1721169 w 1721169"/>
                <a:gd name="connsiteY2" fmla="*/ 673720 h 876046"/>
                <a:gd name="connsiteX3" fmla="*/ 1518842 w 1721169"/>
                <a:gd name="connsiteY3" fmla="*/ 876046 h 876046"/>
                <a:gd name="connsiteX4" fmla="*/ 202327 w 1721169"/>
                <a:gd name="connsiteY4" fmla="*/ 876046 h 876046"/>
                <a:gd name="connsiteX5" fmla="*/ 0 w 1721169"/>
                <a:gd name="connsiteY5" fmla="*/ 673719 h 876046"/>
                <a:gd name="connsiteX6" fmla="*/ 34374 w 1721169"/>
                <a:gd name="connsiteY6" fmla="*/ 588345 h 876046"/>
                <a:gd name="connsiteX7" fmla="*/ 860584 w 1721169"/>
                <a:gd name="connsiteY7" fmla="*/ 0 h 8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169" h="876046">
                  <a:moveTo>
                    <a:pt x="860584" y="0"/>
                  </a:moveTo>
                  <a:cubicBezTo>
                    <a:pt x="1217353" y="0"/>
                    <a:pt x="1527680" y="237900"/>
                    <a:pt x="1686794" y="588345"/>
                  </a:cubicBezTo>
                  <a:lnTo>
                    <a:pt x="1721169" y="673720"/>
                  </a:lnTo>
                  <a:lnTo>
                    <a:pt x="1518842" y="876046"/>
                  </a:lnTo>
                  <a:lnTo>
                    <a:pt x="202327" y="876046"/>
                  </a:lnTo>
                  <a:lnTo>
                    <a:pt x="0" y="673719"/>
                  </a:lnTo>
                  <a:lnTo>
                    <a:pt x="34374" y="588345"/>
                  </a:lnTo>
                  <a:cubicBezTo>
                    <a:pt x="193488" y="237900"/>
                    <a:pt x="503816" y="0"/>
                    <a:pt x="860584" y="0"/>
                  </a:cubicBezTo>
                  <a:close/>
                </a:path>
              </a:pathLst>
            </a:custGeom>
            <a:solidFill>
              <a:srgbClr val="00B0F0"/>
            </a:soli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prstClr val="white"/>
                </a:solidFill>
                <a:latin typeface="Arial" panose="020B0604020202020204" pitchFamily="34" charset="0"/>
                <a:cs typeface="Arial" panose="020B0604020202020204" pitchFamily="34" charset="0"/>
              </a:rPr>
              <a:pPr/>
              <a:t>39</a:t>
            </a:fld>
            <a:endParaRPr lang="tr-TR" sz="1400" dirty="0">
              <a:solidFill>
                <a:prstClr val="white"/>
              </a:solidFill>
              <a:latin typeface="Arial" panose="020B0604020202020204" pitchFamily="34" charset="0"/>
              <a:cs typeface="Arial" panose="020B0604020202020204" pitchFamily="34" charset="0"/>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86" name="Unvan 1"/>
          <p:cNvSpPr txBox="1">
            <a:spLocks/>
          </p:cNvSpPr>
          <p:nvPr/>
        </p:nvSpPr>
        <p:spPr>
          <a:xfrm>
            <a:off x="878360" y="93797"/>
            <a:ext cx="11650117" cy="57516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solidFill>
                  <a:srgbClr val="16647A"/>
                </a:solidFill>
                <a:latin typeface="Arial" panose="020B0604020202020204" pitchFamily="34" charset="0"/>
                <a:cs typeface="Arial" panose="020B0604020202020204" pitchFamily="34" charset="0"/>
              </a:rPr>
              <a:t>Mükellefin Ödevleri</a:t>
            </a:r>
            <a:endParaRPr lang="tr-TR" sz="2800" b="1" dirty="0">
              <a:solidFill>
                <a:srgbClr val="16647A"/>
              </a:solidFill>
              <a:latin typeface="Arial" panose="020B0604020202020204" pitchFamily="34" charset="0"/>
              <a:cs typeface="Arial" panose="020B0604020202020204" pitchFamily="34" charset="0"/>
            </a:endParaRPr>
          </a:p>
        </p:txBody>
      </p:sp>
      <p:pic>
        <p:nvPicPr>
          <p:cNvPr id="45" name="Google Shape;45;p1" descr="Google Shape;45;p1"/>
          <p:cNvPicPr>
            <a:picLocks noChangeAspect="1"/>
          </p:cNvPicPr>
          <p:nvPr/>
        </p:nvPicPr>
        <p:blipFill>
          <a:blip r:embed="rId7">
            <a:alphaModFix amt="60323"/>
          </a:blip>
          <a:srcRect l="9717" t="84849" r="7960"/>
          <a:stretch>
            <a:fillRect/>
          </a:stretch>
        </p:blipFill>
        <p:spPr>
          <a:xfrm rot="16200000">
            <a:off x="-176330" y="1400651"/>
            <a:ext cx="1943484" cy="258204"/>
          </a:xfrm>
          <a:prstGeom prst="rect">
            <a:avLst/>
          </a:prstGeom>
          <a:ln w="12700">
            <a:miter lim="400000"/>
          </a:ln>
        </p:spPr>
      </p:pic>
      <p:pic>
        <p:nvPicPr>
          <p:cNvPr id="83" name="Resim 82"/>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76596" y="4744481"/>
            <a:ext cx="3215705" cy="2031085"/>
          </a:xfrm>
          <a:prstGeom prst="rect">
            <a:avLst/>
          </a:prstGeom>
        </p:spPr>
      </p:pic>
      <p:sp>
        <p:nvSpPr>
          <p:cNvPr id="87" name="Dikdörtgen 86"/>
          <p:cNvSpPr/>
          <p:nvPr/>
        </p:nvSpPr>
        <p:spPr>
          <a:xfrm>
            <a:off x="672959" y="878745"/>
            <a:ext cx="4966207" cy="402033"/>
          </a:xfrm>
          <a:prstGeom prst="rect">
            <a:avLst/>
          </a:prstGeom>
          <a:gradFill>
            <a:gsLst>
              <a:gs pos="0">
                <a:srgbClr val="2397AC"/>
              </a:gs>
              <a:gs pos="36657">
                <a:srgbClr val="8093DE"/>
              </a:gs>
              <a:gs pos="77153">
                <a:srgbClr val="0A73C2"/>
              </a:gs>
            </a:gsLst>
          </a:gradFill>
          <a:ln w="12700">
            <a:miter lim="400000"/>
          </a:ln>
        </p:spPr>
        <p:txBody>
          <a:bodyPr lIns="45718" tIns="45718" rIns="45718" bIns="45718" anchor="ctr"/>
          <a:lstStyle/>
          <a:p>
            <a:pPr algn="ctr"/>
            <a:endParaRPr lang="tr-TR" dirty="0">
              <a:solidFill>
                <a:srgbClr val="FFFFFF"/>
              </a:solidFill>
              <a:latin typeface="Arial" panose="020B0604020202020204" pitchFamily="34" charset="0"/>
              <a:cs typeface="Arial" panose="020B0604020202020204" pitchFamily="34" charset="0"/>
            </a:endParaRPr>
          </a:p>
        </p:txBody>
      </p:sp>
      <p:pic>
        <p:nvPicPr>
          <p:cNvPr id="41" name="Google Shape;41;p1" descr="Google Shape;41;p1"/>
          <p:cNvPicPr>
            <a:picLocks noChangeAspect="1"/>
          </p:cNvPicPr>
          <p:nvPr/>
        </p:nvPicPr>
        <p:blipFill>
          <a:blip r:embed="rId7">
            <a:alphaModFix amt="65337"/>
          </a:blip>
          <a:srcRect l="9717" t="84849" r="7961"/>
          <a:stretch>
            <a:fillRect/>
          </a:stretch>
        </p:blipFill>
        <p:spPr>
          <a:xfrm>
            <a:off x="1062096" y="1955767"/>
            <a:ext cx="3326346" cy="199008"/>
          </a:xfrm>
          <a:prstGeom prst="rect">
            <a:avLst/>
          </a:prstGeom>
          <a:ln w="12700">
            <a:miter lim="400000"/>
          </a:ln>
        </p:spPr>
      </p:pic>
      <p:sp>
        <p:nvSpPr>
          <p:cNvPr id="42" name="Google Shape;42;p1"/>
          <p:cNvSpPr/>
          <p:nvPr/>
        </p:nvSpPr>
        <p:spPr>
          <a:xfrm>
            <a:off x="7824355" y="1301428"/>
            <a:ext cx="3315992" cy="9154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330" y="0"/>
                </a:lnTo>
                <a:lnTo>
                  <a:pt x="21600" y="10826"/>
                </a:lnTo>
                <a:lnTo>
                  <a:pt x="19330" y="21600"/>
                </a:lnTo>
                <a:lnTo>
                  <a:pt x="0" y="21600"/>
                </a:lnTo>
                <a:lnTo>
                  <a:pt x="0" y="0"/>
                </a:lnTo>
                <a:close/>
              </a:path>
            </a:pathLst>
          </a:custGeom>
          <a:gradFill>
            <a:gsLst>
              <a:gs pos="0">
                <a:srgbClr val="009999"/>
              </a:gs>
              <a:gs pos="58000">
                <a:srgbClr val="8193DF"/>
              </a:gs>
              <a:gs pos="100000">
                <a:srgbClr val="0070C0"/>
              </a:gs>
            </a:gsLst>
          </a:gradFill>
          <a:ln w="12700">
            <a:miter lim="400000"/>
          </a:ln>
        </p:spPr>
        <p:txBody>
          <a:bodyPr lIns="45718" tIns="45718" rIns="45718" bIns="45718" anchor="ctr"/>
          <a:lstStyle/>
          <a:p>
            <a:pPr algn="ctr">
              <a:defRPr>
                <a:solidFill>
                  <a:srgbClr val="FFFFFF"/>
                </a:solidFill>
              </a:defRPr>
            </a:pPr>
            <a:endParaRPr dirty="0">
              <a:latin typeface="Arial" panose="020B0604020202020204" pitchFamily="34" charset="0"/>
              <a:cs typeface="Arial" panose="020B0604020202020204" pitchFamily="34" charset="0"/>
            </a:endParaRPr>
          </a:p>
        </p:txBody>
      </p:sp>
      <p:sp>
        <p:nvSpPr>
          <p:cNvPr id="43" name="Google Shape;43;p1"/>
          <p:cNvSpPr/>
          <p:nvPr/>
        </p:nvSpPr>
        <p:spPr>
          <a:xfrm rot="10800000" flipH="1">
            <a:off x="725811" y="1288892"/>
            <a:ext cx="10566630" cy="927952"/>
          </a:xfrm>
          <a:custGeom>
            <a:avLst/>
            <a:gdLst/>
            <a:ahLst/>
            <a:cxnLst>
              <a:cxn ang="0">
                <a:pos x="wd2" y="hd2"/>
              </a:cxn>
              <a:cxn ang="5400000">
                <a:pos x="wd2" y="hd2"/>
              </a:cxn>
              <a:cxn ang="10800000">
                <a:pos x="wd2" y="hd2"/>
              </a:cxn>
              <a:cxn ang="16200000">
                <a:pos x="wd2" y="hd2"/>
              </a:cxn>
            </a:cxnLst>
            <a:rect l="0" t="0" r="r" b="b"/>
            <a:pathLst>
              <a:path w="21600" h="21600" extrusionOk="0">
                <a:moveTo>
                  <a:pt x="0" y="56"/>
                </a:moveTo>
                <a:lnTo>
                  <a:pt x="21600" y="0"/>
                </a:lnTo>
                <a:lnTo>
                  <a:pt x="16112" y="21600"/>
                </a:lnTo>
                <a:lnTo>
                  <a:pt x="0" y="21341"/>
                </a:lnTo>
                <a:lnTo>
                  <a:pt x="0" y="56"/>
                </a:lnTo>
                <a:close/>
              </a:path>
            </a:pathLst>
          </a:custGeom>
          <a:gradFill>
            <a:gsLst>
              <a:gs pos="0">
                <a:srgbClr val="FFFFFF"/>
              </a:gs>
              <a:gs pos="47806">
                <a:srgbClr val="FFFFFF"/>
              </a:gs>
              <a:gs pos="100000">
                <a:srgbClr val="EAEEF1"/>
              </a:gs>
            </a:gsLst>
            <a:lin ang="9645362"/>
          </a:gradFill>
          <a:ln w="12700">
            <a:miter lim="400000"/>
          </a:ln>
          <a:effectLst>
            <a:outerShdw blurRad="50800" dist="56020" dir="1109177" rotWithShape="0">
              <a:srgbClr val="000000">
                <a:alpha val="21568"/>
              </a:srgbClr>
            </a:outerShdw>
          </a:effectLst>
        </p:spPr>
        <p:txBody>
          <a:bodyPr lIns="45718" tIns="45718" rIns="45718" bIns="45718" anchor="ctr"/>
          <a:lstStyle/>
          <a:p>
            <a:pPr algn="ctr">
              <a:defRPr sz="1800">
                <a:solidFill>
                  <a:srgbClr val="A9E800"/>
                </a:solidFill>
                <a:latin typeface="Calibri"/>
                <a:ea typeface="Calibri"/>
                <a:cs typeface="Calibri"/>
                <a:sym typeface="Calibri"/>
              </a:defRPr>
            </a:pPr>
            <a:endParaRPr dirty="0">
              <a:latin typeface="Arial" panose="020B0604020202020204" pitchFamily="34" charset="0"/>
              <a:cs typeface="Arial" panose="020B0604020202020204" pitchFamily="34" charset="0"/>
            </a:endParaRPr>
          </a:p>
        </p:txBody>
      </p:sp>
      <p:sp>
        <p:nvSpPr>
          <p:cNvPr id="77" name="Text 13"/>
          <p:cNvSpPr/>
          <p:nvPr/>
        </p:nvSpPr>
        <p:spPr>
          <a:xfrm>
            <a:off x="1125651" y="965838"/>
            <a:ext cx="2053709" cy="187250"/>
          </a:xfrm>
          <a:prstGeom prst="rect">
            <a:avLst/>
          </a:prstGeom>
          <a:noFill/>
          <a:ln/>
        </p:spPr>
        <p:txBody>
          <a:bodyPr wrap="none" lIns="0" tIns="0" rIns="0" bIns="0" rtlCol="0" anchor="t"/>
          <a:lstStyle/>
          <a:p>
            <a:pPr marL="0" indent="0" algn="l">
              <a:lnSpc>
                <a:spcPts val="2000"/>
              </a:lnSpc>
              <a:buNone/>
            </a:pPr>
            <a:r>
              <a:rPr lang="en-US" sz="2000" b="1" dirty="0" smtClean="0">
                <a:solidFill>
                  <a:srgbClr val="002060"/>
                </a:solidFill>
                <a:latin typeface="Arial" panose="020B0604020202020204" pitchFamily="34" charset="0"/>
                <a:ea typeface="Raleway" pitchFamily="34" charset="-122"/>
                <a:cs typeface="Arial" panose="020B0604020202020204" pitchFamily="34" charset="0"/>
              </a:rPr>
              <a:t>Belge </a:t>
            </a:r>
            <a:r>
              <a:rPr lang="en-US" sz="2000" b="1" dirty="0">
                <a:solidFill>
                  <a:srgbClr val="002060"/>
                </a:solidFill>
                <a:latin typeface="Arial" panose="020B0604020202020204" pitchFamily="34" charset="0"/>
                <a:ea typeface="Raleway" pitchFamily="34" charset="-122"/>
                <a:cs typeface="Arial" panose="020B0604020202020204" pitchFamily="34" charset="0"/>
              </a:rPr>
              <a:t>Temini ve İptali</a:t>
            </a:r>
            <a:endParaRPr lang="en-US" sz="2000" b="1" dirty="0">
              <a:solidFill>
                <a:srgbClr val="002060"/>
              </a:solidFill>
              <a:latin typeface="Arial" panose="020B0604020202020204" pitchFamily="34" charset="0"/>
              <a:cs typeface="Arial" panose="020B0604020202020204" pitchFamily="34" charset="0"/>
            </a:endParaRPr>
          </a:p>
        </p:txBody>
      </p:sp>
      <p:sp>
        <p:nvSpPr>
          <p:cNvPr id="78" name="Text 14"/>
          <p:cNvSpPr/>
          <p:nvPr/>
        </p:nvSpPr>
        <p:spPr>
          <a:xfrm>
            <a:off x="795412" y="1409067"/>
            <a:ext cx="8471455" cy="383532"/>
          </a:xfrm>
          <a:prstGeom prst="rect">
            <a:avLst/>
          </a:prstGeom>
          <a:noFill/>
          <a:ln/>
        </p:spPr>
        <p:txBody>
          <a:bodyPr wrap="square" lIns="0" tIns="0" rIns="0" bIns="0" rtlCol="0" anchor="t"/>
          <a:lstStyle/>
          <a:p>
            <a:pPr marL="0" indent="0" algn="l">
              <a:lnSpc>
                <a:spcPts val="2050"/>
              </a:lnSpc>
              <a:buNone/>
            </a:pPr>
            <a:r>
              <a:rPr lang="tr-TR" dirty="0" smtClean="0">
                <a:latin typeface="Arial" panose="020B0604020202020204" pitchFamily="34" charset="0"/>
                <a:ea typeface="Roboto" pitchFamily="34" charset="-122"/>
                <a:cs typeface="Arial" panose="020B0604020202020204" pitchFamily="34" charset="0"/>
              </a:rPr>
              <a:t>Mükellefler, t</a:t>
            </a:r>
            <a:r>
              <a:rPr lang="en-US" dirty="0" smtClean="0">
                <a:latin typeface="Arial" panose="020B0604020202020204" pitchFamily="34" charset="0"/>
                <a:ea typeface="Roboto" pitchFamily="34" charset="-122"/>
                <a:cs typeface="Arial" panose="020B0604020202020204" pitchFamily="34" charset="0"/>
              </a:rPr>
              <a:t>icari </a:t>
            </a:r>
            <a:r>
              <a:rPr lang="en-US" dirty="0">
                <a:latin typeface="Arial" panose="020B0604020202020204" pitchFamily="34" charset="0"/>
                <a:ea typeface="Roboto" pitchFamily="34" charset="-122"/>
                <a:cs typeface="Arial" panose="020B0604020202020204" pitchFamily="34" charset="0"/>
              </a:rPr>
              <a:t>işlemlerine ilişkin gerekli belgeleri düzenlemek, muhafaza </a:t>
            </a:r>
            <a:r>
              <a:rPr lang="en-US" dirty="0" err="1">
                <a:latin typeface="Arial" panose="020B0604020202020204" pitchFamily="34" charset="0"/>
                <a:ea typeface="Roboto" pitchFamily="34" charset="-122"/>
                <a:cs typeface="Arial" panose="020B0604020202020204" pitchFamily="34" charset="0"/>
              </a:rPr>
              <a:t>etmek</a:t>
            </a:r>
            <a:r>
              <a:rPr lang="en-US" dirty="0">
                <a:latin typeface="Arial" panose="020B0604020202020204" pitchFamily="34" charset="0"/>
                <a:ea typeface="Roboto" pitchFamily="34" charset="-122"/>
                <a:cs typeface="Arial" panose="020B0604020202020204" pitchFamily="34" charset="0"/>
              </a:rPr>
              <a:t> </a:t>
            </a:r>
            <a:r>
              <a:rPr lang="en-US" dirty="0" err="1" smtClean="0">
                <a:latin typeface="Arial" panose="020B0604020202020204" pitchFamily="34" charset="0"/>
                <a:ea typeface="Roboto" pitchFamily="34" charset="-122"/>
                <a:cs typeface="Arial" panose="020B0604020202020204" pitchFamily="34" charset="0"/>
              </a:rPr>
              <a:t>ve</a:t>
            </a:r>
            <a:r>
              <a:rPr lang="tr-TR" dirty="0" smtClean="0">
                <a:latin typeface="Arial" panose="020B0604020202020204" pitchFamily="34" charset="0"/>
                <a:ea typeface="Roboto" pitchFamily="34" charset="-122"/>
                <a:cs typeface="Arial" panose="020B0604020202020204" pitchFamily="34" charset="0"/>
              </a:rPr>
              <a:t> </a:t>
            </a:r>
            <a:r>
              <a:rPr lang="en-US" dirty="0" err="1" smtClean="0">
                <a:latin typeface="Arial" panose="020B0604020202020204" pitchFamily="34" charset="0"/>
                <a:ea typeface="Roboto" pitchFamily="34" charset="-122"/>
                <a:cs typeface="Arial" panose="020B0604020202020204" pitchFamily="34" charset="0"/>
              </a:rPr>
              <a:t>iptal</a:t>
            </a:r>
            <a:r>
              <a:rPr lang="en-US" dirty="0" smtClean="0">
                <a:latin typeface="Arial" panose="020B0604020202020204" pitchFamily="34" charset="0"/>
                <a:ea typeface="Roboto" pitchFamily="34" charset="-122"/>
                <a:cs typeface="Arial" panose="020B0604020202020204" pitchFamily="34" charset="0"/>
              </a:rPr>
              <a:t> </a:t>
            </a:r>
            <a:r>
              <a:rPr lang="tr-TR" dirty="0" smtClean="0">
                <a:latin typeface="Arial" panose="020B0604020202020204" pitchFamily="34" charset="0"/>
                <a:ea typeface="Roboto" pitchFamily="34" charset="-122"/>
                <a:cs typeface="Arial" panose="020B0604020202020204" pitchFamily="34" charset="0"/>
              </a:rPr>
              <a:t>edilmesi </a:t>
            </a:r>
            <a:r>
              <a:rPr lang="en-US" dirty="0" err="1" smtClean="0">
                <a:latin typeface="Arial" panose="020B0604020202020204" pitchFamily="34" charset="0"/>
                <a:ea typeface="Roboto" pitchFamily="34" charset="-122"/>
                <a:cs typeface="Arial" panose="020B0604020202020204" pitchFamily="34" charset="0"/>
              </a:rPr>
              <a:t>gereken</a:t>
            </a:r>
            <a:r>
              <a:rPr lang="en-US" dirty="0" smtClean="0">
                <a:latin typeface="Arial" panose="020B0604020202020204" pitchFamily="34" charset="0"/>
                <a:ea typeface="Roboto" pitchFamily="34" charset="-122"/>
                <a:cs typeface="Arial" panose="020B0604020202020204" pitchFamily="34" charset="0"/>
              </a:rPr>
              <a:t> </a:t>
            </a:r>
            <a:r>
              <a:rPr lang="en-US" dirty="0">
                <a:latin typeface="Arial" panose="020B0604020202020204" pitchFamily="34" charset="0"/>
                <a:ea typeface="Roboto" pitchFamily="34" charset="-122"/>
                <a:cs typeface="Arial" panose="020B0604020202020204" pitchFamily="34" charset="0"/>
              </a:rPr>
              <a:t>belgeleri düzenli bir şekilde iptal </a:t>
            </a:r>
            <a:r>
              <a:rPr lang="en-US" dirty="0" err="1" smtClean="0">
                <a:latin typeface="Arial" panose="020B0604020202020204" pitchFamily="34" charset="0"/>
                <a:ea typeface="Roboto" pitchFamily="34" charset="-122"/>
                <a:cs typeface="Arial" panose="020B0604020202020204" pitchFamily="34" charset="0"/>
              </a:rPr>
              <a:t>etmek</a:t>
            </a:r>
            <a:r>
              <a:rPr lang="tr-TR" dirty="0">
                <a:latin typeface="Arial" panose="020B0604020202020204" pitchFamily="34" charset="0"/>
                <a:ea typeface="Roboto" pitchFamily="34" charset="-122"/>
                <a:cs typeface="Arial" panose="020B0604020202020204" pitchFamily="34" charset="0"/>
              </a:rPr>
              <a:t> </a:t>
            </a:r>
            <a:r>
              <a:rPr lang="tr-TR" dirty="0" smtClean="0">
                <a:latin typeface="Arial" panose="020B0604020202020204" pitchFamily="34" charset="0"/>
                <a:ea typeface="Roboto" pitchFamily="34" charset="-122"/>
                <a:cs typeface="Arial" panose="020B0604020202020204" pitchFamily="34" charset="0"/>
              </a:rPr>
              <a:t>zorundadırlar.</a:t>
            </a:r>
            <a:endParaRPr lang="en-US" dirty="0">
              <a:latin typeface="Arial" panose="020B0604020202020204" pitchFamily="34" charset="0"/>
              <a:ea typeface="Roboto" pitchFamily="34" charset="-122"/>
              <a:cs typeface="Arial" panose="020B0604020202020204" pitchFamily="34" charset="0"/>
            </a:endParaRPr>
          </a:p>
        </p:txBody>
      </p:sp>
      <p:pic>
        <p:nvPicPr>
          <p:cNvPr id="73" name="Google Shape;50;p1" descr="Google Shape;50;p1"/>
          <p:cNvPicPr>
            <a:picLocks noChangeAspect="1"/>
          </p:cNvPicPr>
          <p:nvPr/>
        </p:nvPicPr>
        <p:blipFill>
          <a:blip r:embed="rId7">
            <a:alphaModFix amt="65337"/>
          </a:blip>
          <a:srcRect l="9717" t="84849" r="7961"/>
          <a:stretch>
            <a:fillRect/>
          </a:stretch>
        </p:blipFill>
        <p:spPr>
          <a:xfrm>
            <a:off x="618556" y="2219387"/>
            <a:ext cx="10673885" cy="272818"/>
          </a:xfrm>
          <a:prstGeom prst="rect">
            <a:avLst/>
          </a:prstGeom>
          <a:ln w="12700">
            <a:miter lim="400000"/>
          </a:ln>
        </p:spPr>
      </p:pic>
      <p:sp>
        <p:nvSpPr>
          <p:cNvPr id="8" name="Dikdörtgen 7"/>
          <p:cNvSpPr/>
          <p:nvPr/>
        </p:nvSpPr>
        <p:spPr>
          <a:xfrm>
            <a:off x="6757358" y="2990155"/>
            <a:ext cx="4734188" cy="1754326"/>
          </a:xfrm>
          <a:prstGeom prst="rect">
            <a:avLst/>
          </a:prstGeom>
        </p:spPr>
        <p:txBody>
          <a:bodyPr wrap="square">
            <a:spAutoFit/>
          </a:bodyPr>
          <a:lstStyle/>
          <a:p>
            <a:pPr algn="ctr"/>
            <a:r>
              <a:rPr lang="tr-TR" b="1" dirty="0" smtClean="0">
                <a:solidFill>
                  <a:schemeClr val="bg1"/>
                </a:solidFill>
                <a:latin typeface="Arial" panose="020B0604020202020204" pitchFamily="34" charset="0"/>
                <a:cs typeface="Arial" panose="020B0604020202020204" pitchFamily="34" charset="0"/>
              </a:rPr>
              <a:t>Belge İptali </a:t>
            </a:r>
          </a:p>
          <a:p>
            <a:pPr algn="just"/>
            <a:endParaRPr lang="tr-TR" b="1" dirty="0" smtClean="0">
              <a:latin typeface="Arial" panose="020B0604020202020204" pitchFamily="34" charset="0"/>
              <a:cs typeface="Arial" panose="020B0604020202020204" pitchFamily="34" charset="0"/>
            </a:endParaRPr>
          </a:p>
          <a:p>
            <a:pPr algn="just"/>
            <a:r>
              <a:rPr lang="tr-TR" dirty="0" smtClean="0">
                <a:latin typeface="Arial" panose="020B0604020202020204" pitchFamily="34" charset="0"/>
                <a:cs typeface="Arial" panose="020B0604020202020204" pitchFamily="34" charset="0"/>
              </a:rPr>
              <a:t>İşlerini </a:t>
            </a:r>
            <a:r>
              <a:rPr lang="tr-TR" dirty="0">
                <a:latin typeface="Arial" panose="020B0604020202020204" pitchFamily="34" charset="0"/>
                <a:cs typeface="Arial" panose="020B0604020202020204" pitchFamily="34" charset="0"/>
              </a:rPr>
              <a:t>terk ettiğini vergi dairesine bildiren mükelleflerce kullanılmamış olarak ellerinde kalan belgelerin vergi dairesince tutanakla iptal edilmesi gerekir. </a:t>
            </a:r>
          </a:p>
        </p:txBody>
      </p:sp>
      <p:sp>
        <p:nvSpPr>
          <p:cNvPr id="14" name="Dikdörtgen 13"/>
          <p:cNvSpPr/>
          <p:nvPr/>
        </p:nvSpPr>
        <p:spPr>
          <a:xfrm>
            <a:off x="725811" y="2781293"/>
            <a:ext cx="4734188" cy="369332"/>
          </a:xfrm>
          <a:prstGeom prst="rect">
            <a:avLst/>
          </a:prstGeom>
        </p:spPr>
        <p:txBody>
          <a:bodyPr wrap="square">
            <a:spAutoFit/>
          </a:bodyPr>
          <a:lstStyle/>
          <a:p>
            <a:pPr algn="ctr"/>
            <a:r>
              <a:rPr lang="tr-TR" b="1" dirty="0" smtClean="0">
                <a:solidFill>
                  <a:schemeClr val="bg1"/>
                </a:solidFill>
                <a:latin typeface="Arial" panose="020B0604020202020204" pitchFamily="34" charset="0"/>
                <a:cs typeface="Arial" panose="020B0604020202020204" pitchFamily="34" charset="0"/>
              </a:rPr>
              <a:t>Belge Temini</a:t>
            </a:r>
            <a:endParaRPr lang="tr-TR" sz="1600" dirty="0">
              <a:solidFill>
                <a:schemeClr val="bg1"/>
              </a:solidFill>
              <a:latin typeface="Arial" panose="020B0604020202020204" pitchFamily="34" charset="0"/>
              <a:cs typeface="Arial" panose="020B0604020202020204" pitchFamily="34" charset="0"/>
            </a:endParaRPr>
          </a:p>
        </p:txBody>
      </p:sp>
      <p:sp>
        <p:nvSpPr>
          <p:cNvPr id="33" name="Dikdörtgen 32"/>
          <p:cNvSpPr/>
          <p:nvPr/>
        </p:nvSpPr>
        <p:spPr>
          <a:xfrm>
            <a:off x="672959" y="3234154"/>
            <a:ext cx="4734188" cy="3539430"/>
          </a:xfrm>
          <a:prstGeom prst="rect">
            <a:avLst/>
          </a:prstGeom>
        </p:spPr>
        <p:txBody>
          <a:bodyPr wrap="square">
            <a:spAutoFit/>
          </a:bodyPr>
          <a:lstStyle/>
          <a:p>
            <a:pPr algn="just"/>
            <a:r>
              <a:rPr lang="tr-TR" sz="1600" dirty="0" smtClean="0">
                <a:latin typeface="Arial" panose="020B0604020202020204" pitchFamily="34" charset="0"/>
                <a:cs typeface="Arial" panose="020B0604020202020204" pitchFamily="34" charset="0"/>
              </a:rPr>
              <a:t>Vergi Usul Kanunu Vergi Mükellefleri Tarafından Kullanılan Belgelerin Basım Ve Dağıtımı Hakkında Yönetmelik Kapsamında Mükelleflerin Kullanacağı Belgeler;</a:t>
            </a:r>
          </a:p>
          <a:p>
            <a:pPr algn="just"/>
            <a:endParaRPr lang="tr-TR"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tr-TR" sz="1600" dirty="0" smtClean="0">
                <a:latin typeface="Arial" panose="020B0604020202020204" pitchFamily="34" charset="0"/>
                <a:cs typeface="Arial" panose="020B0604020202020204" pitchFamily="34" charset="0"/>
              </a:rPr>
              <a:t>Fatura</a:t>
            </a:r>
          </a:p>
          <a:p>
            <a:pPr marL="285750" indent="-285750" algn="just">
              <a:buFont typeface="Wingdings" panose="05000000000000000000" pitchFamily="2" charset="2"/>
              <a:buChar char="§"/>
            </a:pPr>
            <a:r>
              <a:rPr lang="tr-TR" sz="1600" dirty="0" smtClean="0">
                <a:latin typeface="Arial" panose="020B0604020202020204" pitchFamily="34" charset="0"/>
                <a:cs typeface="Arial" panose="020B0604020202020204" pitchFamily="34" charset="0"/>
              </a:rPr>
              <a:t>Perakende Satış Fişi</a:t>
            </a:r>
          </a:p>
          <a:p>
            <a:pPr marL="285750" indent="-285750" algn="just">
              <a:buFont typeface="Wingdings" panose="05000000000000000000" pitchFamily="2" charset="2"/>
              <a:buChar char="§"/>
            </a:pPr>
            <a:r>
              <a:rPr lang="tr-TR" sz="1600" dirty="0" smtClean="0">
                <a:latin typeface="Arial" panose="020B0604020202020204" pitchFamily="34" charset="0"/>
                <a:cs typeface="Arial" panose="020B0604020202020204" pitchFamily="34" charset="0"/>
              </a:rPr>
              <a:t>Gider Pusulası</a:t>
            </a:r>
          </a:p>
          <a:p>
            <a:pPr marL="285750" indent="-285750" algn="just">
              <a:buFont typeface="Wingdings" panose="05000000000000000000" pitchFamily="2" charset="2"/>
              <a:buChar char="§"/>
            </a:pPr>
            <a:r>
              <a:rPr lang="tr-TR" sz="1600" dirty="0" smtClean="0">
                <a:latin typeface="Arial" panose="020B0604020202020204" pitchFamily="34" charset="0"/>
                <a:cs typeface="Arial" panose="020B0604020202020204" pitchFamily="34" charset="0"/>
              </a:rPr>
              <a:t>Müstahsil Makbuzu</a:t>
            </a:r>
          </a:p>
          <a:p>
            <a:pPr marL="285750" indent="-285750" algn="just">
              <a:buFont typeface="Wingdings" panose="05000000000000000000" pitchFamily="2" charset="2"/>
              <a:buChar char="§"/>
            </a:pPr>
            <a:r>
              <a:rPr lang="tr-TR" sz="1600" dirty="0" smtClean="0">
                <a:latin typeface="Arial" panose="020B0604020202020204" pitchFamily="34" charset="0"/>
                <a:cs typeface="Arial" panose="020B0604020202020204" pitchFamily="34" charset="0"/>
              </a:rPr>
              <a:t>Giriş Veya Yolcu Taşıma Bileti</a:t>
            </a:r>
          </a:p>
          <a:p>
            <a:pPr marL="285750" indent="-285750" algn="just">
              <a:buFont typeface="Wingdings" panose="05000000000000000000" pitchFamily="2" charset="2"/>
              <a:buChar char="§"/>
            </a:pPr>
            <a:r>
              <a:rPr lang="tr-TR" sz="1600" dirty="0" smtClean="0">
                <a:latin typeface="Arial" panose="020B0604020202020204" pitchFamily="34" charset="0"/>
                <a:cs typeface="Arial" panose="020B0604020202020204" pitchFamily="34" charset="0"/>
              </a:rPr>
              <a:t>Serbest Meslek Makbuzu </a:t>
            </a:r>
          </a:p>
          <a:p>
            <a:pPr marL="285750" indent="-285750" algn="just">
              <a:buFont typeface="Wingdings" panose="05000000000000000000" pitchFamily="2" charset="2"/>
              <a:buChar char="§"/>
            </a:pPr>
            <a:r>
              <a:rPr lang="tr-TR" sz="1600" dirty="0" smtClean="0">
                <a:latin typeface="Arial" panose="020B0604020202020204" pitchFamily="34" charset="0"/>
                <a:cs typeface="Arial" panose="020B0604020202020204" pitchFamily="34" charset="0"/>
              </a:rPr>
              <a:t>Sevk İrsaliyesi</a:t>
            </a:r>
          </a:p>
          <a:p>
            <a:pPr marL="285750" indent="-285750" algn="just">
              <a:buFont typeface="Wingdings" panose="05000000000000000000" pitchFamily="2" charset="2"/>
              <a:buChar char="§"/>
            </a:pPr>
            <a:r>
              <a:rPr lang="tr-TR" sz="1600" dirty="0" smtClean="0">
                <a:latin typeface="Arial" panose="020B0604020202020204" pitchFamily="34" charset="0"/>
                <a:cs typeface="Arial" panose="020B0604020202020204" pitchFamily="34" charset="0"/>
              </a:rPr>
              <a:t>Taşıma İrsaliyesi</a:t>
            </a:r>
          </a:p>
          <a:p>
            <a:pPr algn="just"/>
            <a:r>
              <a:rPr lang="tr-TR" sz="1600" dirty="0" smtClean="0">
                <a:latin typeface="Arial" panose="020B0604020202020204" pitchFamily="34" charset="0"/>
                <a:cs typeface="Arial" panose="020B0604020202020204" pitchFamily="34" charset="0"/>
              </a:rPr>
              <a:t> </a:t>
            </a:r>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0071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Resim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24" y="786060"/>
            <a:ext cx="12484100" cy="6197926"/>
          </a:xfrm>
          <a:prstGeom prst="rect">
            <a:avLst/>
          </a:prstGeom>
        </p:spPr>
      </p:pic>
      <p:sp>
        <p:nvSpPr>
          <p:cNvPr id="2" name="Dikdörtgen 1"/>
          <p:cNvSpPr/>
          <p:nvPr/>
        </p:nvSpPr>
        <p:spPr>
          <a:xfrm>
            <a:off x="553169" y="1222592"/>
            <a:ext cx="11176514" cy="4666639"/>
          </a:xfrm>
          <a:prstGeom prst="rect">
            <a:avLst/>
          </a:prstGeom>
          <a:gradFill flip="none" rotWithShape="1">
            <a:gsLst>
              <a:gs pos="46000">
                <a:schemeClr val="bg1"/>
              </a:gs>
              <a:gs pos="0">
                <a:srgbClr val="F7F902"/>
              </a:gs>
              <a:gs pos="100000">
                <a:srgbClr val="107385">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Arial" panose="020B0604020202020204" pitchFamily="34" charset="0"/>
              <a:cs typeface="Arial" panose="020B0604020202020204" pitchFamily="34" charset="0"/>
            </a:endParaRPr>
          </a:p>
        </p:txBody>
      </p:sp>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1375097" y="210895"/>
            <a:ext cx="10615910"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solidFill>
                  <a:srgbClr val="16647A"/>
                </a:solidFill>
                <a:latin typeface="Arial" panose="020B0604020202020204" pitchFamily="34" charset="0"/>
                <a:cs typeface="Arial" panose="020B0604020202020204" pitchFamily="34" charset="0"/>
              </a:rPr>
              <a:t>Mükellef Hizmetleri Daire Başkanlığının Görevleri</a:t>
            </a:r>
          </a:p>
        </p:txBody>
      </p:sp>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schemeClr val="bg1"/>
                </a:solidFill>
                <a:latin typeface="Arial" panose="020B0604020202020204" pitchFamily="34" charset="0"/>
                <a:cs typeface="Arial" panose="020B0604020202020204" pitchFamily="34" charset="0"/>
              </a:rPr>
              <a:t>4</a:t>
            </a:fld>
            <a:endParaRPr lang="tr-TR" sz="1400" dirty="0">
              <a:solidFill>
                <a:schemeClr val="bg1"/>
              </a:solidFill>
              <a:latin typeface="Arial" panose="020B0604020202020204" pitchFamily="34" charset="0"/>
              <a:cs typeface="Arial" panose="020B0604020202020204" pitchFamily="34" charset="0"/>
            </a:endParaRP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3" name="Metin kutusu 2"/>
          <p:cNvSpPr txBox="1"/>
          <p:nvPr/>
        </p:nvSpPr>
        <p:spPr>
          <a:xfrm>
            <a:off x="650271" y="1273027"/>
            <a:ext cx="10950211" cy="4821833"/>
          </a:xfrm>
          <a:prstGeom prst="rect">
            <a:avLst/>
          </a:prstGeom>
          <a:noFill/>
        </p:spPr>
        <p:txBody>
          <a:bodyPr wrap="square" rtlCol="0">
            <a:spAutoFit/>
          </a:bodyPr>
          <a:lstStyle/>
          <a:p>
            <a:pPr marL="342900" indent="-342900" algn="just">
              <a:lnSpc>
                <a:spcPts val="3400"/>
              </a:lnSpc>
              <a:buClr>
                <a:srgbClr val="1C3F60"/>
              </a:buClr>
              <a:buFont typeface="Wingdings" panose="05000000000000000000" pitchFamily="2" charset="2"/>
              <a:buChar char="§"/>
            </a:pPr>
            <a:r>
              <a:rPr lang="tr-TR" sz="2400" dirty="0">
                <a:solidFill>
                  <a:srgbClr val="FF0000"/>
                </a:solidFill>
                <a:latin typeface="Arial" panose="020B0604020202020204" pitchFamily="34" charset="0"/>
                <a:cs typeface="Arial" panose="020B0604020202020204" pitchFamily="34" charset="0"/>
              </a:rPr>
              <a:t>Vergi bilincinin </a:t>
            </a:r>
            <a:r>
              <a:rPr lang="tr-TR" sz="2400" dirty="0">
                <a:latin typeface="Arial" panose="020B0604020202020204" pitchFamily="34" charset="0"/>
                <a:cs typeface="Arial" panose="020B0604020202020204" pitchFamily="34" charset="0"/>
              </a:rPr>
              <a:t>artırılması için gerekli çalışmaları yapmak.</a:t>
            </a:r>
          </a:p>
          <a:p>
            <a:pPr marL="342900" indent="-342900" algn="just">
              <a:lnSpc>
                <a:spcPts val="3400"/>
              </a:lnSpc>
              <a:buClr>
                <a:srgbClr val="1C3F60"/>
              </a:buClr>
              <a:buFont typeface="Wingdings" panose="05000000000000000000" pitchFamily="2" charset="2"/>
              <a:buChar char="§"/>
            </a:pPr>
            <a:r>
              <a:rPr lang="tr-TR" sz="2400" dirty="0">
                <a:latin typeface="Arial" panose="020B0604020202020204" pitchFamily="34" charset="0"/>
                <a:cs typeface="Arial" panose="020B0604020202020204" pitchFamily="34" charset="0"/>
              </a:rPr>
              <a:t>Mükellefleri vergi mevzuatından doğan </a:t>
            </a:r>
            <a:r>
              <a:rPr lang="tr-TR" sz="2400" dirty="0">
                <a:solidFill>
                  <a:srgbClr val="FF0000"/>
                </a:solidFill>
                <a:latin typeface="Arial" panose="020B0604020202020204" pitchFamily="34" charset="0"/>
                <a:cs typeface="Arial" panose="020B0604020202020204" pitchFamily="34" charset="0"/>
              </a:rPr>
              <a:t>hakları ve ödevleri</a:t>
            </a:r>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konusunda bilgilendirmek</a:t>
            </a:r>
            <a:r>
              <a:rPr lang="tr-TR" sz="2400" dirty="0">
                <a:latin typeface="Arial" panose="020B0604020202020204" pitchFamily="34" charset="0"/>
                <a:cs typeface="Arial" panose="020B0604020202020204" pitchFamily="34" charset="0"/>
              </a:rPr>
              <a:t>.</a:t>
            </a:r>
          </a:p>
          <a:p>
            <a:pPr marL="342900" indent="-342900" algn="just">
              <a:lnSpc>
                <a:spcPts val="3400"/>
              </a:lnSpc>
              <a:buClr>
                <a:srgbClr val="1C3F60"/>
              </a:buClr>
              <a:buFont typeface="Wingdings" panose="05000000000000000000" pitchFamily="2" charset="2"/>
              <a:buChar char="§"/>
            </a:pPr>
            <a:r>
              <a:rPr lang="tr-TR" sz="2400" dirty="0">
                <a:latin typeface="Arial" panose="020B0604020202020204" pitchFamily="34" charset="0"/>
                <a:cs typeface="Arial" panose="020B0604020202020204" pitchFamily="34" charset="0"/>
              </a:rPr>
              <a:t>Mükelleflere yönelik hizmetlerin ve </a:t>
            </a:r>
            <a:r>
              <a:rPr lang="tr-TR" sz="2400" dirty="0">
                <a:solidFill>
                  <a:srgbClr val="FF0000"/>
                </a:solidFill>
                <a:latin typeface="Arial" panose="020B0604020202020204" pitchFamily="34" charset="0"/>
                <a:cs typeface="Arial" panose="020B0604020202020204" pitchFamily="34" charset="0"/>
              </a:rPr>
              <a:t>her türlü iletişimin</a:t>
            </a:r>
            <a:r>
              <a:rPr lang="tr-TR" sz="2400" dirty="0">
                <a:latin typeface="Arial" panose="020B0604020202020204" pitchFamily="34" charset="0"/>
                <a:cs typeface="Arial" panose="020B0604020202020204" pitchFamily="34" charset="0"/>
              </a:rPr>
              <a:t>, hızlı ve etkin bir şekilde yürütülmesi için gerekli tedbirleri almak.</a:t>
            </a:r>
          </a:p>
          <a:p>
            <a:pPr marL="342900" indent="-342900" algn="just">
              <a:lnSpc>
                <a:spcPts val="3400"/>
              </a:lnSpc>
              <a:buClr>
                <a:srgbClr val="1C3F60"/>
              </a:buClr>
              <a:buFont typeface="Wingdings" panose="05000000000000000000" pitchFamily="2" charset="2"/>
              <a:buChar char="§"/>
            </a:pPr>
            <a:r>
              <a:rPr lang="tr-TR" sz="2400" dirty="0">
                <a:solidFill>
                  <a:srgbClr val="FF0000"/>
                </a:solidFill>
                <a:latin typeface="Arial" panose="020B0604020202020204" pitchFamily="34" charset="0"/>
                <a:cs typeface="Arial" panose="020B0604020202020204" pitchFamily="34" charset="0"/>
              </a:rPr>
              <a:t>Mükellef haklarının </a:t>
            </a:r>
            <a:r>
              <a:rPr lang="tr-TR" sz="2400" dirty="0">
                <a:latin typeface="Arial" panose="020B0604020202020204" pitchFamily="34" charset="0"/>
                <a:cs typeface="Arial" panose="020B0604020202020204" pitchFamily="34" charset="0"/>
              </a:rPr>
              <a:t>korunmasını sağlamak ve buna ilişkin gerekli alt yapıyı hazırlamak.</a:t>
            </a:r>
          </a:p>
          <a:p>
            <a:pPr marL="342900" indent="-342900" algn="just">
              <a:lnSpc>
                <a:spcPts val="3400"/>
              </a:lnSpc>
              <a:buClr>
                <a:srgbClr val="1C3F60"/>
              </a:buClr>
              <a:buFont typeface="Wingdings" panose="05000000000000000000" pitchFamily="2" charset="2"/>
              <a:buChar char="§"/>
            </a:pPr>
            <a:r>
              <a:rPr lang="tr-TR" sz="2400" dirty="0">
                <a:solidFill>
                  <a:srgbClr val="FF0000"/>
                </a:solidFill>
                <a:latin typeface="Arial" panose="020B0604020202020204" pitchFamily="34" charset="0"/>
                <a:cs typeface="Arial" panose="020B0604020202020204" pitchFamily="34" charset="0"/>
              </a:rPr>
              <a:t>Mükellef şikâyetlerini </a:t>
            </a:r>
            <a:r>
              <a:rPr lang="tr-TR" sz="2400" dirty="0">
                <a:latin typeface="Arial" panose="020B0604020202020204" pitchFamily="34" charset="0"/>
                <a:cs typeface="Arial" panose="020B0604020202020204" pitchFamily="34" charset="0"/>
              </a:rPr>
              <a:t>değerlendirmek ve bu konuda gerekli tedbirleri almak.</a:t>
            </a:r>
          </a:p>
          <a:p>
            <a:pPr marL="342900" indent="-342900" algn="just">
              <a:lnSpc>
                <a:spcPts val="3400"/>
              </a:lnSpc>
              <a:buClr>
                <a:srgbClr val="1C3F60"/>
              </a:buClr>
              <a:buFont typeface="Wingdings" panose="05000000000000000000" pitchFamily="2" charset="2"/>
              <a:buChar char="§"/>
            </a:pPr>
            <a:r>
              <a:rPr lang="tr-TR" sz="2400" dirty="0">
                <a:solidFill>
                  <a:srgbClr val="FF0000"/>
                </a:solidFill>
                <a:latin typeface="Arial" panose="020B0604020202020204" pitchFamily="34" charset="0"/>
                <a:cs typeface="Arial" panose="020B0604020202020204" pitchFamily="34" charset="0"/>
              </a:rPr>
              <a:t>Mükellef memnuniyetini ölçmek </a:t>
            </a:r>
            <a:r>
              <a:rPr lang="tr-TR" sz="2400" dirty="0">
                <a:latin typeface="Arial" panose="020B0604020202020204" pitchFamily="34" charset="0"/>
                <a:cs typeface="Arial" panose="020B0604020202020204" pitchFamily="34" charset="0"/>
              </a:rPr>
              <a:t>ve değerlendirmek.</a:t>
            </a:r>
          </a:p>
          <a:p>
            <a:pPr marL="342900" indent="-342900" algn="just">
              <a:lnSpc>
                <a:spcPts val="3400"/>
              </a:lnSpc>
              <a:buClr>
                <a:srgbClr val="1C3F60"/>
              </a:buClr>
              <a:buFont typeface="Wingdings" panose="05000000000000000000" pitchFamily="2" charset="2"/>
              <a:buChar char="§"/>
            </a:pPr>
            <a:r>
              <a:rPr lang="tr-TR" sz="2400" dirty="0">
                <a:latin typeface="Arial" panose="020B0604020202020204" pitchFamily="34" charset="0"/>
                <a:cs typeface="Arial" panose="020B0604020202020204" pitchFamily="34" charset="0"/>
              </a:rPr>
              <a:t>Vergi mevzuatının </a:t>
            </a:r>
            <a:r>
              <a:rPr lang="tr-TR" sz="2400" dirty="0">
                <a:solidFill>
                  <a:srgbClr val="FF0000"/>
                </a:solidFill>
                <a:latin typeface="Arial" panose="020B0604020202020204" pitchFamily="34" charset="0"/>
                <a:cs typeface="Arial" panose="020B0604020202020204" pitchFamily="34" charset="0"/>
              </a:rPr>
              <a:t>adil uygulanmasını </a:t>
            </a:r>
            <a:r>
              <a:rPr lang="tr-TR" sz="2400" dirty="0">
                <a:latin typeface="Arial" panose="020B0604020202020204" pitchFamily="34" charset="0"/>
                <a:cs typeface="Arial" panose="020B0604020202020204" pitchFamily="34" charset="0"/>
              </a:rPr>
              <a:t>sağlamak için gerekli tedbirleri almak.</a:t>
            </a: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288724"/>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Dikdörtgen 22"/>
          <p:cNvSpPr/>
          <p:nvPr/>
        </p:nvSpPr>
        <p:spPr>
          <a:xfrm>
            <a:off x="5830651" y="381381"/>
            <a:ext cx="6132469" cy="1200329"/>
          </a:xfrm>
          <a:prstGeom prst="rect">
            <a:avLst/>
          </a:prstGeom>
          <a:gradFill>
            <a:gsLst>
              <a:gs pos="0">
                <a:srgbClr val="00AA87"/>
              </a:gs>
              <a:gs pos="25000">
                <a:schemeClr val="bg2"/>
              </a:gs>
              <a:gs pos="100000">
                <a:schemeClr val="accent6">
                  <a:lumMod val="20000"/>
                  <a:lumOff val="80000"/>
                </a:schemeClr>
              </a:gs>
            </a:gsLst>
            <a:lin ang="9000000" scaled="0"/>
          </a:gradFill>
          <a:ln w="12700">
            <a:noFill/>
            <a:miter lim="4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tIns="91439" bIns="91439" anchor="ctr"/>
          <a:lstStyle/>
          <a:p>
            <a:pPr defTabSz="1828800"/>
            <a:endParaRPr lang="tr-TR" sz="3600" dirty="0">
              <a:solidFill>
                <a:srgbClr val="FFFFFF"/>
              </a:solidFill>
              <a:latin typeface="Arial" panose="020B0604020202020204" pitchFamily="34" charset="0"/>
              <a:ea typeface="Helvetica"/>
              <a:cs typeface="Arial" panose="020B0604020202020204" pitchFamily="34" charset="0"/>
            </a:endParaRPr>
          </a:p>
        </p:txBody>
      </p:sp>
      <p:sp>
        <p:nvSpPr>
          <p:cNvPr id="21" name="Freeform 78"/>
          <p:cNvSpPr/>
          <p:nvPr/>
        </p:nvSpPr>
        <p:spPr>
          <a:xfrm>
            <a:off x="5790270" y="1581711"/>
            <a:ext cx="6181222" cy="5164032"/>
          </a:xfrm>
          <a:custGeom>
            <a:avLst/>
            <a:gdLst/>
            <a:ahLst/>
            <a:cxnLst>
              <a:cxn ang="0">
                <a:pos x="wd2" y="hd2"/>
              </a:cxn>
              <a:cxn ang="5400000">
                <a:pos x="wd2" y="hd2"/>
              </a:cxn>
              <a:cxn ang="10800000">
                <a:pos x="wd2" y="hd2"/>
              </a:cxn>
              <a:cxn ang="16200000">
                <a:pos x="wd2" y="hd2"/>
              </a:cxn>
            </a:cxnLst>
            <a:rect l="0" t="0" r="r" b="b"/>
            <a:pathLst>
              <a:path w="21598" h="21600" extrusionOk="0">
                <a:moveTo>
                  <a:pt x="1361" y="0"/>
                </a:moveTo>
                <a:lnTo>
                  <a:pt x="20239" y="0"/>
                </a:lnTo>
                <a:cubicBezTo>
                  <a:pt x="20990" y="1"/>
                  <a:pt x="21599" y="578"/>
                  <a:pt x="21598" y="1288"/>
                </a:cubicBezTo>
                <a:cubicBezTo>
                  <a:pt x="21598" y="1289"/>
                  <a:pt x="21598" y="1289"/>
                  <a:pt x="21598" y="1289"/>
                </a:cubicBezTo>
                <a:lnTo>
                  <a:pt x="21598" y="20313"/>
                </a:lnTo>
                <a:cubicBezTo>
                  <a:pt x="21598" y="21024"/>
                  <a:pt x="20989" y="21600"/>
                  <a:pt x="20237" y="21600"/>
                </a:cubicBezTo>
                <a:lnTo>
                  <a:pt x="1359" y="21600"/>
                </a:lnTo>
                <a:cubicBezTo>
                  <a:pt x="608" y="21599"/>
                  <a:pt x="0" y="21023"/>
                  <a:pt x="0" y="20313"/>
                </a:cubicBezTo>
                <a:lnTo>
                  <a:pt x="0" y="1289"/>
                </a:lnTo>
                <a:cubicBezTo>
                  <a:pt x="-1" y="578"/>
                  <a:pt x="607" y="1"/>
                  <a:pt x="1359" y="0"/>
                </a:cubicBezTo>
                <a:cubicBezTo>
                  <a:pt x="1360" y="0"/>
                  <a:pt x="1360" y="0"/>
                  <a:pt x="1361" y="0"/>
                </a:cubicBezTo>
                <a:close/>
              </a:path>
            </a:pathLst>
          </a:custGeom>
          <a:gradFill flip="none" rotWithShape="1">
            <a:gsLst>
              <a:gs pos="0">
                <a:schemeClr val="bg1"/>
              </a:gs>
              <a:gs pos="100000">
                <a:srgbClr val="B9D6D0"/>
              </a:gs>
            </a:gsLst>
            <a:lin ang="3600000" scaled="0"/>
            <a:tileRect/>
          </a:gra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solidFill>
                <a:schemeClr val="lt1"/>
              </a:solidFill>
              <a:latin typeface="Arial" panose="020B0604020202020204" pitchFamily="34" charset="0"/>
              <a:cs typeface="Arial" panose="020B0604020202020204" pitchFamily="34" charset="0"/>
            </a:endParaRPr>
          </a:p>
        </p:txBody>
      </p:sp>
      <p:sp>
        <p:nvSpPr>
          <p:cNvPr id="15" name="Graphic 2"/>
          <p:cNvSpPr/>
          <p:nvPr/>
        </p:nvSpPr>
        <p:spPr>
          <a:xfrm>
            <a:off x="203891" y="792344"/>
            <a:ext cx="5402003" cy="5670278"/>
          </a:xfrm>
          <a:custGeom>
            <a:avLst/>
            <a:gdLst/>
            <a:ahLst/>
            <a:cxnLst>
              <a:cxn ang="0">
                <a:pos x="wd2" y="hd2"/>
              </a:cxn>
              <a:cxn ang="5400000">
                <a:pos x="wd2" y="hd2"/>
              </a:cxn>
              <a:cxn ang="10800000">
                <a:pos x="wd2" y="hd2"/>
              </a:cxn>
              <a:cxn ang="16200000">
                <a:pos x="wd2" y="hd2"/>
              </a:cxn>
            </a:cxnLst>
            <a:rect l="0" t="0" r="r" b="b"/>
            <a:pathLst>
              <a:path w="21561" h="21600" extrusionOk="0">
                <a:moveTo>
                  <a:pt x="2260" y="0"/>
                </a:moveTo>
                <a:lnTo>
                  <a:pt x="19302" y="0"/>
                </a:lnTo>
                <a:cubicBezTo>
                  <a:pt x="20570" y="0"/>
                  <a:pt x="21561" y="349"/>
                  <a:pt x="21561" y="764"/>
                </a:cubicBezTo>
                <a:lnTo>
                  <a:pt x="21561" y="20836"/>
                </a:lnTo>
                <a:cubicBezTo>
                  <a:pt x="21561" y="21265"/>
                  <a:pt x="20531" y="21600"/>
                  <a:pt x="19302" y="21600"/>
                </a:cubicBezTo>
                <a:lnTo>
                  <a:pt x="2260" y="21600"/>
                </a:lnTo>
                <a:cubicBezTo>
                  <a:pt x="991" y="21600"/>
                  <a:pt x="1" y="21251"/>
                  <a:pt x="1" y="20836"/>
                </a:cubicBezTo>
                <a:lnTo>
                  <a:pt x="1" y="764"/>
                </a:lnTo>
                <a:cubicBezTo>
                  <a:pt x="-39" y="349"/>
                  <a:pt x="991" y="0"/>
                  <a:pt x="2260" y="0"/>
                </a:cubicBezTo>
                <a:close/>
              </a:path>
            </a:pathLst>
          </a:custGeom>
          <a:gradFill>
            <a:gsLst>
              <a:gs pos="22846">
                <a:srgbClr val="FFFFFF"/>
              </a:gs>
              <a:gs pos="63322">
                <a:srgbClr val="E6EAEB"/>
              </a:gs>
              <a:gs pos="99960">
                <a:srgbClr val="94C6BB"/>
              </a:gs>
            </a:gsLst>
            <a:lin ang="1149276"/>
          </a:gradFill>
          <a:ln w="12700">
            <a:miter lim="400000"/>
          </a:ln>
          <a:effectLst>
            <a:outerShdw blurRad="76200" dist="50800" dir="2315233" rotWithShape="0">
              <a:srgbClr val="000000">
                <a:alpha val="28814"/>
              </a:srgbClr>
            </a:outerShdw>
          </a:effectLst>
        </p:spPr>
        <p:txBody>
          <a:bodyPr tIns="91439" bIns="91439" anchor="ctr"/>
          <a:lstStyle/>
          <a:p>
            <a:pPr algn="l" defTabSz="1828800">
              <a:defRPr sz="3600">
                <a:solidFill>
                  <a:srgbClr val="FFFFFF"/>
                </a:solidFill>
                <a:latin typeface="Avenir Next Regular"/>
                <a:ea typeface="Avenir Next Regular"/>
                <a:cs typeface="Avenir Next Regular"/>
                <a:sym typeface="Avenir Next Regular"/>
              </a:defRPr>
            </a:pPr>
            <a:endParaRPr>
              <a:latin typeface="Arial" panose="020B0604020202020204" pitchFamily="34" charset="0"/>
              <a:cs typeface="Arial" panose="020B0604020202020204" pitchFamily="34" charset="0"/>
            </a:endParaRPr>
          </a:p>
        </p:txBody>
      </p:sp>
      <p:sp>
        <p:nvSpPr>
          <p:cNvPr id="16" name="Freeform 1325"/>
          <p:cNvSpPr/>
          <p:nvPr/>
        </p:nvSpPr>
        <p:spPr>
          <a:xfrm>
            <a:off x="204167" y="792343"/>
            <a:ext cx="5392076" cy="1355805"/>
          </a:xfrm>
          <a:custGeom>
            <a:avLst/>
            <a:gdLst/>
            <a:ahLst/>
            <a:cxnLst>
              <a:cxn ang="0">
                <a:pos x="wd2" y="hd2"/>
              </a:cxn>
              <a:cxn ang="5400000">
                <a:pos x="wd2" y="hd2"/>
              </a:cxn>
              <a:cxn ang="10800000">
                <a:pos x="wd2" y="hd2"/>
              </a:cxn>
              <a:cxn ang="16200000">
                <a:pos x="wd2" y="hd2"/>
              </a:cxn>
            </a:cxnLst>
            <a:rect l="0" t="0" r="r" b="b"/>
            <a:pathLst>
              <a:path w="21561" h="21334" extrusionOk="0">
                <a:moveTo>
                  <a:pt x="19297" y="0"/>
                </a:moveTo>
                <a:lnTo>
                  <a:pt x="2263" y="0"/>
                </a:lnTo>
                <a:cubicBezTo>
                  <a:pt x="993" y="0"/>
                  <a:pt x="0" y="749"/>
                  <a:pt x="0" y="1642"/>
                </a:cubicBezTo>
                <a:lnTo>
                  <a:pt x="0" y="15725"/>
                </a:lnTo>
                <a:cubicBezTo>
                  <a:pt x="0" y="17136"/>
                  <a:pt x="1588" y="18288"/>
                  <a:pt x="3534" y="18288"/>
                </a:cubicBezTo>
                <a:cubicBezTo>
                  <a:pt x="4487" y="18288"/>
                  <a:pt x="5360" y="18547"/>
                  <a:pt x="6035" y="19037"/>
                </a:cubicBezTo>
                <a:lnTo>
                  <a:pt x="8100" y="20534"/>
                </a:lnTo>
                <a:cubicBezTo>
                  <a:pt x="9569" y="21600"/>
                  <a:pt x="11951" y="21600"/>
                  <a:pt x="13421" y="20534"/>
                </a:cubicBezTo>
                <a:cubicBezTo>
                  <a:pt x="13421" y="20534"/>
                  <a:pt x="13421" y="20534"/>
                  <a:pt x="13421" y="20534"/>
                </a:cubicBezTo>
                <a:lnTo>
                  <a:pt x="15485" y="19037"/>
                </a:lnTo>
                <a:cubicBezTo>
                  <a:pt x="16160" y="18547"/>
                  <a:pt x="17074" y="18288"/>
                  <a:pt x="17987" y="18288"/>
                </a:cubicBezTo>
                <a:cubicBezTo>
                  <a:pt x="19932" y="18288"/>
                  <a:pt x="21521" y="17136"/>
                  <a:pt x="21560" y="15725"/>
                </a:cubicBezTo>
                <a:lnTo>
                  <a:pt x="21560" y="1642"/>
                </a:lnTo>
                <a:cubicBezTo>
                  <a:pt x="21600" y="749"/>
                  <a:pt x="20568" y="0"/>
                  <a:pt x="19297" y="0"/>
                </a:cubicBezTo>
                <a:cubicBezTo>
                  <a:pt x="19297" y="0"/>
                  <a:pt x="19297" y="0"/>
                  <a:pt x="19297" y="0"/>
                </a:cubicBezTo>
                <a:close/>
              </a:path>
            </a:pathLst>
          </a:custGeom>
          <a:gradFill>
            <a:gsLst>
              <a:gs pos="0">
                <a:srgbClr val="006665"/>
              </a:gs>
              <a:gs pos="41897">
                <a:srgbClr val="00AA87"/>
              </a:gs>
              <a:gs pos="97514">
                <a:srgbClr val="DBD4D4"/>
              </a:gs>
            </a:gsLst>
          </a:gradFill>
          <a:ln w="12700">
            <a:miter lim="400000"/>
          </a:ln>
        </p:spPr>
        <p:txBody>
          <a:bodyPr tIns="91439" bIns="91439" anchor="ctr"/>
          <a:lstStyle/>
          <a:p>
            <a:pPr algn="l" defTabSz="1828800">
              <a:defRPr sz="3600">
                <a:solidFill>
                  <a:srgbClr val="FFFFFF"/>
                </a:solidFill>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grpSp>
        <p:nvGrpSpPr>
          <p:cNvPr id="17" name="Grup 16"/>
          <p:cNvGrpSpPr/>
          <p:nvPr/>
        </p:nvGrpSpPr>
        <p:grpSpPr>
          <a:xfrm>
            <a:off x="466462" y="989302"/>
            <a:ext cx="4867537" cy="713823"/>
            <a:chOff x="1680155" y="3337507"/>
            <a:chExt cx="1460255" cy="1455531"/>
          </a:xfrm>
        </p:grpSpPr>
        <p:sp>
          <p:nvSpPr>
            <p:cNvPr id="18" name="Graphic 2"/>
            <p:cNvSpPr/>
            <p:nvPr/>
          </p:nvSpPr>
          <p:spPr>
            <a:xfrm>
              <a:off x="1695136" y="3352433"/>
              <a:ext cx="1430301" cy="1425674"/>
            </a:xfrm>
            <a:prstGeom prst="ellipse">
              <a:avLst/>
            </a:prstGeom>
            <a:gradFill>
              <a:gsLst>
                <a:gs pos="22846">
                  <a:srgbClr val="FFFFFF"/>
                </a:gs>
                <a:gs pos="63322">
                  <a:srgbClr val="E6EAEB"/>
                </a:gs>
                <a:gs pos="99960">
                  <a:srgbClr val="CDD5D8"/>
                </a:gs>
              </a:gsLst>
              <a:lin ang="2089253"/>
            </a:gradFill>
            <a:ln w="12700">
              <a:miter lim="400000"/>
            </a:ln>
            <a:effectLst>
              <a:outerShdw blurRad="76200" dist="50800" dir="2315233" rotWithShape="0">
                <a:srgbClr val="000000">
                  <a:alpha val="28814"/>
                </a:srgbClr>
              </a:outerShdw>
            </a:effectLst>
          </p:spPr>
          <p:txBody>
            <a:bodyPr tIns="91439" bIns="91439" anchor="ctr"/>
            <a:lstStyle/>
            <a:p>
              <a:pPr algn="l" defTabSz="1828800">
                <a:defRPr sz="3600">
                  <a:solidFill>
                    <a:srgbClr val="FFFFFF"/>
                  </a:solidFill>
                  <a:latin typeface="Avenir Next Regular"/>
                  <a:ea typeface="Avenir Next Regular"/>
                  <a:cs typeface="Avenir Next Regular"/>
                  <a:sym typeface="Avenir Next Regular"/>
                </a:defRPr>
              </a:pPr>
              <a:endParaRPr>
                <a:latin typeface="Arial" panose="020B0604020202020204" pitchFamily="34" charset="0"/>
                <a:cs typeface="Arial" panose="020B0604020202020204" pitchFamily="34" charset="0"/>
              </a:endParaRPr>
            </a:p>
          </p:txBody>
        </p:sp>
        <p:sp>
          <p:nvSpPr>
            <p:cNvPr id="19" name="Graphic 2"/>
            <p:cNvSpPr/>
            <p:nvPr/>
          </p:nvSpPr>
          <p:spPr>
            <a:xfrm>
              <a:off x="1680155" y="3337507"/>
              <a:ext cx="1460255" cy="145553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18" y="21600"/>
                    <a:pt x="0" y="16782"/>
                    <a:pt x="0" y="10800"/>
                  </a:cubicBezTo>
                  <a:cubicBezTo>
                    <a:pt x="0" y="4818"/>
                    <a:pt x="4818" y="0"/>
                    <a:pt x="10800" y="0"/>
                  </a:cubicBezTo>
                  <a:cubicBezTo>
                    <a:pt x="16782" y="0"/>
                    <a:pt x="21600" y="4818"/>
                    <a:pt x="21600" y="10800"/>
                  </a:cubicBezTo>
                  <a:cubicBezTo>
                    <a:pt x="21600" y="10800"/>
                    <a:pt x="21600" y="10800"/>
                    <a:pt x="21600" y="10800"/>
                  </a:cubicBezTo>
                  <a:cubicBezTo>
                    <a:pt x="21600" y="16782"/>
                    <a:pt x="16782" y="21600"/>
                    <a:pt x="10800" y="21600"/>
                  </a:cubicBezTo>
                  <a:close/>
                  <a:moveTo>
                    <a:pt x="10800" y="498"/>
                  </a:moveTo>
                  <a:cubicBezTo>
                    <a:pt x="5095" y="498"/>
                    <a:pt x="498" y="5095"/>
                    <a:pt x="498" y="10800"/>
                  </a:cubicBezTo>
                  <a:cubicBezTo>
                    <a:pt x="498" y="16505"/>
                    <a:pt x="5095" y="21102"/>
                    <a:pt x="10800" y="21102"/>
                  </a:cubicBezTo>
                  <a:cubicBezTo>
                    <a:pt x="16505" y="21102"/>
                    <a:pt x="21102" y="16505"/>
                    <a:pt x="21102" y="10800"/>
                  </a:cubicBezTo>
                  <a:cubicBezTo>
                    <a:pt x="21102" y="10800"/>
                    <a:pt x="21102" y="10800"/>
                    <a:pt x="21102" y="10800"/>
                  </a:cubicBezTo>
                  <a:cubicBezTo>
                    <a:pt x="21102" y="5095"/>
                    <a:pt x="16505" y="498"/>
                    <a:pt x="10800" y="498"/>
                  </a:cubicBezTo>
                  <a:close/>
                </a:path>
              </a:pathLst>
            </a:custGeom>
            <a:solidFill>
              <a:srgbClr val="FFFFFF"/>
            </a:solidFill>
            <a:ln w="12700">
              <a:miter lim="400000"/>
            </a:ln>
          </p:spPr>
          <p:txBody>
            <a:bodyPr tIns="91439" bIns="91439" anchor="ctr"/>
            <a:lstStyle/>
            <a:p>
              <a:pPr algn="l" defTabSz="1828800">
                <a:defRPr sz="3600">
                  <a:solidFill>
                    <a:srgbClr val="000000"/>
                  </a:solidFill>
                  <a:latin typeface="Calibri"/>
                  <a:ea typeface="Calibri"/>
                  <a:cs typeface="Calibri"/>
                  <a:sym typeface="Calibri"/>
                </a:defRPr>
              </a:pPr>
              <a:endParaRPr>
                <a:latin typeface="Arial" panose="020B0604020202020204" pitchFamily="34" charset="0"/>
                <a:cs typeface="Arial" panose="020B0604020202020204" pitchFamily="34" charset="0"/>
              </a:endParaRPr>
            </a:p>
          </p:txBody>
        </p:sp>
      </p:gr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prstClr val="white"/>
                </a:solidFill>
                <a:latin typeface="Arial" panose="020B0604020202020204" pitchFamily="34" charset="0"/>
                <a:cs typeface="Arial" panose="020B0604020202020204" pitchFamily="34" charset="0"/>
              </a:rPr>
              <a:pPr/>
              <a:t>40</a:t>
            </a:fld>
            <a:endParaRPr lang="tr-TR" sz="1400" dirty="0">
              <a:solidFill>
                <a:prstClr val="white"/>
              </a:solidFill>
              <a:latin typeface="Arial" panose="020B0604020202020204" pitchFamily="34" charset="0"/>
              <a:cs typeface="Arial" panose="020B0604020202020204" pitchFamily="34" charset="0"/>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86" name="Unvan 1"/>
          <p:cNvSpPr txBox="1">
            <a:spLocks/>
          </p:cNvSpPr>
          <p:nvPr/>
        </p:nvSpPr>
        <p:spPr>
          <a:xfrm>
            <a:off x="878360" y="93797"/>
            <a:ext cx="11650117" cy="57516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solidFill>
                  <a:srgbClr val="16647A"/>
                </a:solidFill>
                <a:latin typeface="Arial" panose="020B0604020202020204" pitchFamily="34" charset="0"/>
                <a:cs typeface="Arial" panose="020B0604020202020204" pitchFamily="34" charset="0"/>
              </a:rPr>
              <a:t>Mükellefin Ödevleri</a:t>
            </a:r>
            <a:endParaRPr lang="tr-TR" sz="2800" b="1" dirty="0">
              <a:solidFill>
                <a:srgbClr val="16647A"/>
              </a:solidFill>
              <a:latin typeface="Arial" panose="020B0604020202020204" pitchFamily="34" charset="0"/>
              <a:cs typeface="Arial" panose="020B0604020202020204" pitchFamily="34" charset="0"/>
            </a:endParaRPr>
          </a:p>
        </p:txBody>
      </p:sp>
      <p:sp>
        <p:nvSpPr>
          <p:cNvPr id="14" name="Dikdörtgen 13"/>
          <p:cNvSpPr/>
          <p:nvPr/>
        </p:nvSpPr>
        <p:spPr>
          <a:xfrm>
            <a:off x="517393" y="1698206"/>
            <a:ext cx="4866543" cy="5047536"/>
          </a:xfrm>
          <a:prstGeom prst="rect">
            <a:avLst/>
          </a:prstGeom>
        </p:spPr>
        <p:txBody>
          <a:bodyPr wrap="square">
            <a:spAutoFit/>
          </a:bodyPr>
          <a:lstStyle/>
          <a:p>
            <a:pPr algn="ctr">
              <a:buClr>
                <a:schemeClr val="accent1">
                  <a:lumMod val="75000"/>
                </a:schemeClr>
              </a:buClr>
            </a:pPr>
            <a:r>
              <a:rPr lang="tr-TR" b="1" dirty="0" smtClean="0">
                <a:solidFill>
                  <a:srgbClr val="002186"/>
                </a:solidFill>
                <a:latin typeface="Arial" panose="020B0604020202020204" pitchFamily="34" charset="0"/>
                <a:cs typeface="Arial" panose="020B0604020202020204" pitchFamily="34" charset="0"/>
              </a:rPr>
              <a:t>    </a:t>
            </a:r>
            <a:endParaRPr lang="tr-TR" sz="1600" b="1" dirty="0" smtClean="0">
              <a:solidFill>
                <a:srgbClr val="002186"/>
              </a:solidFill>
              <a:latin typeface="Arial" panose="020B0604020202020204" pitchFamily="34" charset="0"/>
              <a:cs typeface="Arial" panose="020B0604020202020204" pitchFamily="34" charset="0"/>
            </a:endParaRPr>
          </a:p>
          <a:p>
            <a:pPr marL="285750" indent="-285750" algn="just">
              <a:lnSpc>
                <a:spcPct val="150000"/>
              </a:lnSpc>
              <a:buClr>
                <a:schemeClr val="accent1">
                  <a:lumMod val="75000"/>
                </a:schemeClr>
              </a:buClr>
              <a:buFont typeface="Wingdings" panose="05000000000000000000" pitchFamily="2" charset="2"/>
              <a:buChar char="§"/>
            </a:pPr>
            <a:r>
              <a:rPr lang="tr-TR" sz="1600" dirty="0" smtClean="0">
                <a:solidFill>
                  <a:srgbClr val="000000"/>
                </a:solidFill>
                <a:latin typeface="Arial" panose="020B0604020202020204" pitchFamily="34" charset="0"/>
                <a:cs typeface="Arial" panose="020B0604020202020204" pitchFamily="34" charset="0"/>
              </a:rPr>
              <a:t>e-Fatura</a:t>
            </a:r>
          </a:p>
          <a:p>
            <a:pPr marL="285750" indent="-285750" algn="just">
              <a:lnSpc>
                <a:spcPct val="150000"/>
              </a:lnSpc>
              <a:buClr>
                <a:schemeClr val="accent1">
                  <a:lumMod val="75000"/>
                </a:schemeClr>
              </a:buClr>
              <a:buFont typeface="Wingdings" panose="05000000000000000000" pitchFamily="2" charset="2"/>
              <a:buChar char="§"/>
            </a:pPr>
            <a:r>
              <a:rPr lang="tr-TR" sz="1600" dirty="0" smtClean="0">
                <a:solidFill>
                  <a:srgbClr val="000000"/>
                </a:solidFill>
                <a:latin typeface="Arial" panose="020B0604020202020204" pitchFamily="34" charset="0"/>
                <a:cs typeface="Arial" panose="020B0604020202020204" pitchFamily="34" charset="0"/>
              </a:rPr>
              <a:t>e-Arşiv Fatura</a:t>
            </a:r>
          </a:p>
          <a:p>
            <a:pPr marL="285750" indent="-285750" algn="just">
              <a:lnSpc>
                <a:spcPct val="150000"/>
              </a:lnSpc>
              <a:buClr>
                <a:schemeClr val="accent1">
                  <a:lumMod val="75000"/>
                </a:schemeClr>
              </a:buClr>
              <a:buFont typeface="Wingdings" panose="05000000000000000000" pitchFamily="2" charset="2"/>
              <a:buChar char="§"/>
            </a:pPr>
            <a:r>
              <a:rPr lang="tr-TR" sz="1600" dirty="0" smtClean="0">
                <a:solidFill>
                  <a:srgbClr val="000000"/>
                </a:solidFill>
                <a:latin typeface="Arial" panose="020B0604020202020204" pitchFamily="34" charset="0"/>
                <a:cs typeface="Arial" panose="020B0604020202020204" pitchFamily="34" charset="0"/>
              </a:rPr>
              <a:t>e-SMM</a:t>
            </a:r>
          </a:p>
          <a:p>
            <a:pPr marL="285750" indent="-285750" algn="just">
              <a:lnSpc>
                <a:spcPct val="150000"/>
              </a:lnSpc>
              <a:buClr>
                <a:schemeClr val="accent1">
                  <a:lumMod val="75000"/>
                </a:schemeClr>
              </a:buClr>
              <a:buFont typeface="Wingdings" panose="05000000000000000000" pitchFamily="2" charset="2"/>
              <a:buChar char="§"/>
            </a:pPr>
            <a:r>
              <a:rPr lang="tr-TR" sz="1600" dirty="0">
                <a:solidFill>
                  <a:srgbClr val="000000"/>
                </a:solidFill>
                <a:latin typeface="Arial" panose="020B0604020202020204" pitchFamily="34" charset="0"/>
                <a:cs typeface="Arial" panose="020B0604020202020204" pitchFamily="34" charset="0"/>
              </a:rPr>
              <a:t>e</a:t>
            </a:r>
            <a:r>
              <a:rPr lang="tr-TR" sz="1600" dirty="0" smtClean="0">
                <a:solidFill>
                  <a:srgbClr val="000000"/>
                </a:solidFill>
                <a:latin typeface="Arial" panose="020B0604020202020204" pitchFamily="34" charset="0"/>
                <a:cs typeface="Arial" panose="020B0604020202020204" pitchFamily="34" charset="0"/>
              </a:rPr>
              <a:t>-İrsaliye</a:t>
            </a:r>
          </a:p>
          <a:p>
            <a:pPr marL="285750" indent="-285750" algn="just">
              <a:lnSpc>
                <a:spcPct val="150000"/>
              </a:lnSpc>
              <a:buClr>
                <a:schemeClr val="accent1">
                  <a:lumMod val="75000"/>
                </a:schemeClr>
              </a:buClr>
              <a:buFont typeface="Wingdings" panose="05000000000000000000" pitchFamily="2" charset="2"/>
              <a:buChar char="§"/>
            </a:pPr>
            <a:r>
              <a:rPr lang="tr-TR" sz="1600" dirty="0">
                <a:solidFill>
                  <a:srgbClr val="000000"/>
                </a:solidFill>
                <a:latin typeface="Arial" panose="020B0604020202020204" pitchFamily="34" charset="0"/>
                <a:cs typeface="Arial" panose="020B0604020202020204" pitchFamily="34" charset="0"/>
              </a:rPr>
              <a:t>e</a:t>
            </a:r>
            <a:r>
              <a:rPr lang="tr-TR" sz="1600" dirty="0" smtClean="0">
                <a:solidFill>
                  <a:srgbClr val="000000"/>
                </a:solidFill>
                <a:latin typeface="Arial" panose="020B0604020202020204" pitchFamily="34" charset="0"/>
                <a:cs typeface="Arial" panose="020B0604020202020204" pitchFamily="34" charset="0"/>
              </a:rPr>
              <a:t>-Müstahsil Makbuzu</a:t>
            </a:r>
          </a:p>
          <a:p>
            <a:pPr marL="285750" indent="-285750" algn="just">
              <a:lnSpc>
                <a:spcPct val="150000"/>
              </a:lnSpc>
              <a:buClr>
                <a:schemeClr val="accent1">
                  <a:lumMod val="75000"/>
                </a:schemeClr>
              </a:buClr>
              <a:buFont typeface="Wingdings" panose="05000000000000000000" pitchFamily="2" charset="2"/>
              <a:buChar char="§"/>
            </a:pPr>
            <a:r>
              <a:rPr lang="tr-TR" sz="1600" dirty="0" smtClean="0">
                <a:solidFill>
                  <a:srgbClr val="000000"/>
                </a:solidFill>
                <a:latin typeface="Arial" panose="020B0604020202020204" pitchFamily="34" charset="0"/>
                <a:cs typeface="Arial" panose="020B0604020202020204" pitchFamily="34" charset="0"/>
              </a:rPr>
              <a:t>e-Gider Pusulası</a:t>
            </a:r>
          </a:p>
          <a:p>
            <a:pPr marL="285750" indent="-285750" algn="just">
              <a:lnSpc>
                <a:spcPct val="150000"/>
              </a:lnSpc>
              <a:buClr>
                <a:schemeClr val="accent1">
                  <a:lumMod val="75000"/>
                </a:schemeClr>
              </a:buClr>
              <a:buFont typeface="Wingdings" panose="05000000000000000000" pitchFamily="2" charset="2"/>
              <a:buChar char="§"/>
            </a:pPr>
            <a:r>
              <a:rPr lang="tr-TR" sz="1600" dirty="0">
                <a:solidFill>
                  <a:srgbClr val="000000"/>
                </a:solidFill>
                <a:latin typeface="Arial" panose="020B0604020202020204" pitchFamily="34" charset="0"/>
                <a:cs typeface="Arial" panose="020B0604020202020204" pitchFamily="34" charset="0"/>
              </a:rPr>
              <a:t>e</a:t>
            </a:r>
            <a:r>
              <a:rPr lang="tr-TR" sz="1600" dirty="0" smtClean="0">
                <a:solidFill>
                  <a:srgbClr val="000000"/>
                </a:solidFill>
                <a:latin typeface="Arial" panose="020B0604020202020204" pitchFamily="34" charset="0"/>
                <a:cs typeface="Arial" panose="020B0604020202020204" pitchFamily="34" charset="0"/>
              </a:rPr>
              <a:t>-Bilet</a:t>
            </a:r>
          </a:p>
          <a:p>
            <a:pPr marL="285750" indent="-285750" algn="just">
              <a:lnSpc>
                <a:spcPct val="150000"/>
              </a:lnSpc>
              <a:buClr>
                <a:schemeClr val="accent1">
                  <a:lumMod val="75000"/>
                </a:schemeClr>
              </a:buClr>
              <a:buFont typeface="Wingdings" panose="05000000000000000000" pitchFamily="2" charset="2"/>
              <a:buChar char="§"/>
            </a:pPr>
            <a:r>
              <a:rPr lang="tr-TR" sz="1600" dirty="0" smtClean="0">
                <a:solidFill>
                  <a:srgbClr val="000000"/>
                </a:solidFill>
                <a:latin typeface="Arial" panose="020B0604020202020204" pitchFamily="34" charset="0"/>
                <a:cs typeface="Arial" panose="020B0604020202020204" pitchFamily="34" charset="0"/>
              </a:rPr>
              <a:t>e-Sigorta Komisyon Belgesi</a:t>
            </a:r>
          </a:p>
          <a:p>
            <a:pPr marL="285750" indent="-285750" algn="just">
              <a:lnSpc>
                <a:spcPct val="150000"/>
              </a:lnSpc>
              <a:buClr>
                <a:schemeClr val="accent1">
                  <a:lumMod val="75000"/>
                </a:schemeClr>
              </a:buClr>
              <a:buFont typeface="Wingdings" panose="05000000000000000000" pitchFamily="2" charset="2"/>
              <a:buChar char="§"/>
            </a:pPr>
            <a:r>
              <a:rPr lang="tr-TR" sz="1600" dirty="0" smtClean="0">
                <a:solidFill>
                  <a:srgbClr val="000000"/>
                </a:solidFill>
                <a:latin typeface="Arial" panose="020B0604020202020204" pitchFamily="34" charset="0"/>
                <a:cs typeface="Arial" panose="020B0604020202020204" pitchFamily="34" charset="0"/>
              </a:rPr>
              <a:t>e-Sigorta Poliçesi</a:t>
            </a:r>
          </a:p>
          <a:p>
            <a:pPr marL="285750" indent="-285750" algn="just">
              <a:lnSpc>
                <a:spcPct val="150000"/>
              </a:lnSpc>
              <a:buClr>
                <a:schemeClr val="accent1">
                  <a:lumMod val="75000"/>
                </a:schemeClr>
              </a:buClr>
              <a:buFont typeface="Wingdings" panose="05000000000000000000" pitchFamily="2" charset="2"/>
              <a:buChar char="§"/>
            </a:pPr>
            <a:r>
              <a:rPr lang="tr-TR" sz="1600" dirty="0" smtClean="0">
                <a:solidFill>
                  <a:srgbClr val="000000"/>
                </a:solidFill>
                <a:latin typeface="Arial" panose="020B0604020202020204" pitchFamily="34" charset="0"/>
                <a:cs typeface="Arial" panose="020B0604020202020204" pitchFamily="34" charset="0"/>
              </a:rPr>
              <a:t>e-Döviz Alım-Satım Belgesi</a:t>
            </a:r>
          </a:p>
          <a:p>
            <a:pPr marL="285750" indent="-285750" algn="just">
              <a:lnSpc>
                <a:spcPct val="150000"/>
              </a:lnSpc>
              <a:buClr>
                <a:schemeClr val="accent1">
                  <a:lumMod val="75000"/>
                </a:schemeClr>
              </a:buClr>
              <a:buFont typeface="Wingdings" panose="05000000000000000000" pitchFamily="2" charset="2"/>
              <a:buChar char="§"/>
            </a:pPr>
            <a:r>
              <a:rPr lang="tr-TR" sz="1600" dirty="0" smtClean="0">
                <a:solidFill>
                  <a:srgbClr val="000000"/>
                </a:solidFill>
                <a:latin typeface="Arial" panose="020B0604020202020204" pitchFamily="34" charset="0"/>
                <a:cs typeface="Arial" panose="020B0604020202020204" pitchFamily="34" charset="0"/>
              </a:rPr>
              <a:t>e-Dekont</a:t>
            </a:r>
          </a:p>
          <a:p>
            <a:pPr marL="285750" indent="-285750" algn="just">
              <a:lnSpc>
                <a:spcPct val="150000"/>
              </a:lnSpc>
              <a:buClr>
                <a:schemeClr val="accent1">
                  <a:lumMod val="75000"/>
                </a:schemeClr>
              </a:buClr>
              <a:buFont typeface="Wingdings" panose="05000000000000000000" pitchFamily="2" charset="2"/>
              <a:buChar char="§"/>
            </a:pPr>
            <a:r>
              <a:rPr lang="tr-TR" sz="1600" dirty="0" smtClean="0">
                <a:solidFill>
                  <a:srgbClr val="000000"/>
                </a:solidFill>
                <a:latin typeface="Arial" panose="020B0604020202020204" pitchFamily="34" charset="0"/>
                <a:cs typeface="Arial" panose="020B0604020202020204" pitchFamily="34" charset="0"/>
              </a:rPr>
              <a:t>e-Adisyon</a:t>
            </a:r>
          </a:p>
          <a:p>
            <a:pPr marL="285750" indent="-285750" algn="just">
              <a:buClr>
                <a:schemeClr val="accent1">
                  <a:lumMod val="75000"/>
                </a:schemeClr>
              </a:buClr>
              <a:buFont typeface="Wingdings" panose="05000000000000000000" pitchFamily="2" charset="2"/>
              <a:buChar char="q"/>
            </a:pPr>
            <a:endParaRPr lang="tr-TR" sz="1600" dirty="0">
              <a:latin typeface="Arial" panose="020B0604020202020204" pitchFamily="34" charset="0"/>
              <a:cs typeface="Arial" panose="020B0604020202020204" pitchFamily="34" charset="0"/>
            </a:endParaRPr>
          </a:p>
        </p:txBody>
      </p:sp>
      <p:sp>
        <p:nvSpPr>
          <p:cNvPr id="5" name="Metin kutusu 4"/>
          <p:cNvSpPr txBox="1"/>
          <p:nvPr/>
        </p:nvSpPr>
        <p:spPr>
          <a:xfrm>
            <a:off x="2035287" y="1146157"/>
            <a:ext cx="3390900" cy="400110"/>
          </a:xfrm>
          <a:prstGeom prst="rect">
            <a:avLst/>
          </a:prstGeom>
          <a:noFill/>
        </p:spPr>
        <p:txBody>
          <a:bodyPr wrap="square" rtlCol="0">
            <a:spAutoFit/>
          </a:bodyPr>
          <a:lstStyle/>
          <a:p>
            <a:r>
              <a:rPr lang="tr-TR" sz="2000" b="1" dirty="0" smtClean="0">
                <a:solidFill>
                  <a:srgbClr val="002060"/>
                </a:solidFill>
                <a:latin typeface="Arial" panose="020B0604020202020204" pitchFamily="34" charset="0"/>
                <a:cs typeface="Arial" panose="020B0604020202020204" pitchFamily="34" charset="0"/>
              </a:rPr>
              <a:t>E-Belgeler</a:t>
            </a:r>
            <a:endParaRPr lang="tr-TR" sz="2000" b="1" dirty="0">
              <a:solidFill>
                <a:srgbClr val="002060"/>
              </a:solidFill>
              <a:latin typeface="Arial" panose="020B0604020202020204" pitchFamily="34" charset="0"/>
              <a:cs typeface="Arial" panose="020B0604020202020204" pitchFamily="34" charset="0"/>
            </a:endParaRPr>
          </a:p>
        </p:txBody>
      </p:sp>
      <p:sp>
        <p:nvSpPr>
          <p:cNvPr id="22" name="Dikdörtgen 21"/>
          <p:cNvSpPr/>
          <p:nvPr/>
        </p:nvSpPr>
        <p:spPr>
          <a:xfrm>
            <a:off x="-96624" y="6501553"/>
            <a:ext cx="4866543" cy="338554"/>
          </a:xfrm>
          <a:prstGeom prst="rect">
            <a:avLst/>
          </a:prstGeom>
        </p:spPr>
        <p:txBody>
          <a:bodyPr wrap="square">
            <a:spAutoFit/>
          </a:bodyPr>
          <a:lstStyle/>
          <a:p>
            <a:pPr algn="ctr">
              <a:buClr>
                <a:schemeClr val="accent1">
                  <a:lumMod val="75000"/>
                </a:schemeClr>
              </a:buClr>
            </a:pPr>
            <a:r>
              <a:rPr lang="tr-TR" sz="1600" dirty="0" smtClean="0">
                <a:solidFill>
                  <a:schemeClr val="bg2">
                    <a:lumMod val="50000"/>
                  </a:schemeClr>
                </a:solidFill>
                <a:latin typeface="Arial" panose="020B0604020202020204" pitchFamily="34" charset="0"/>
                <a:cs typeface="Arial" panose="020B0604020202020204" pitchFamily="34" charset="0"/>
              </a:rPr>
              <a:t>Detaylı Bilgi İçin: VUK 509 No.lu Tebliğ</a:t>
            </a:r>
            <a:endParaRPr lang="tr-TR" sz="1400" dirty="0" smtClean="0">
              <a:solidFill>
                <a:schemeClr val="bg2">
                  <a:lumMod val="50000"/>
                </a:schemeClr>
              </a:solidFill>
              <a:latin typeface="Arial" panose="020B0604020202020204" pitchFamily="34" charset="0"/>
              <a:cs typeface="Arial" panose="020B0604020202020204" pitchFamily="34" charset="0"/>
            </a:endParaRPr>
          </a:p>
        </p:txBody>
      </p:sp>
      <p:pic>
        <p:nvPicPr>
          <p:cNvPr id="9" name="Resi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2130" y="5076541"/>
            <a:ext cx="1960090" cy="1470068"/>
          </a:xfrm>
          <a:prstGeom prst="rect">
            <a:avLst/>
          </a:prstGeom>
        </p:spPr>
      </p:pic>
      <p:sp>
        <p:nvSpPr>
          <p:cNvPr id="20" name="Dikdörtgen 19"/>
          <p:cNvSpPr/>
          <p:nvPr/>
        </p:nvSpPr>
        <p:spPr>
          <a:xfrm>
            <a:off x="5830652" y="1658064"/>
            <a:ext cx="6132469" cy="5401479"/>
          </a:xfrm>
          <a:prstGeom prst="rect">
            <a:avLst/>
          </a:prstGeom>
        </p:spPr>
        <p:txBody>
          <a:bodyPr wrap="square">
            <a:spAutoFit/>
          </a:bodyPr>
          <a:lstStyle/>
          <a:p>
            <a:pPr algn="just">
              <a:buClr>
                <a:schemeClr val="accent1">
                  <a:lumMod val="75000"/>
                </a:schemeClr>
              </a:buClr>
            </a:pPr>
            <a:r>
              <a:rPr lang="tr-TR" sz="1350" b="1" dirty="0">
                <a:solidFill>
                  <a:srgbClr val="002186"/>
                </a:solidFill>
                <a:latin typeface="Arial" panose="020B0604020202020204" pitchFamily="34" charset="0"/>
                <a:cs typeface="Arial" panose="020B0604020202020204" pitchFamily="34" charset="0"/>
              </a:rPr>
              <a:t>e</a:t>
            </a:r>
            <a:r>
              <a:rPr lang="tr-TR" sz="1350" b="1" dirty="0" smtClean="0">
                <a:solidFill>
                  <a:srgbClr val="002186"/>
                </a:solidFill>
                <a:latin typeface="Arial" panose="020B0604020202020204" pitchFamily="34" charset="0"/>
                <a:cs typeface="Arial" panose="020B0604020202020204" pitchFamily="34" charset="0"/>
              </a:rPr>
              <a:t>-Fatura: </a:t>
            </a:r>
            <a:r>
              <a:rPr lang="tr-TR" sz="1350" dirty="0" smtClean="0">
                <a:solidFill>
                  <a:srgbClr val="000000"/>
                </a:solidFill>
                <a:latin typeface="Arial" panose="020B0604020202020204" pitchFamily="34" charset="0"/>
                <a:cs typeface="Arial" panose="020B0604020202020204" pitchFamily="34" charset="0"/>
              </a:rPr>
              <a:t>VUK 509 Sıra No.lu Genel Tebliğinin </a:t>
            </a:r>
            <a:r>
              <a:rPr lang="tr-TR" sz="1350" dirty="0">
                <a:solidFill>
                  <a:srgbClr val="000000"/>
                </a:solidFill>
                <a:latin typeface="Arial" panose="020B0604020202020204" pitchFamily="34" charset="0"/>
                <a:cs typeface="Arial" panose="020B0604020202020204" pitchFamily="34" charset="0"/>
              </a:rPr>
              <a:t>IV.1.4. maddesinde sayılan mükellefler e-Fatura düzenlemek </a:t>
            </a:r>
            <a:r>
              <a:rPr lang="tr-TR" sz="1350" dirty="0" smtClean="0">
                <a:solidFill>
                  <a:srgbClr val="000000"/>
                </a:solidFill>
                <a:latin typeface="Arial" panose="020B0604020202020204" pitchFamily="34" charset="0"/>
                <a:cs typeface="Arial" panose="020B0604020202020204" pitchFamily="34" charset="0"/>
              </a:rPr>
              <a:t>zorundadır.</a:t>
            </a:r>
          </a:p>
          <a:p>
            <a:pPr algn="just">
              <a:buClr>
                <a:schemeClr val="accent1">
                  <a:lumMod val="75000"/>
                </a:schemeClr>
              </a:buClr>
            </a:pPr>
            <a:endParaRPr lang="tr-TR" sz="1350" dirty="0" smtClean="0">
              <a:solidFill>
                <a:srgbClr val="000000"/>
              </a:solidFill>
              <a:latin typeface="Arial" panose="020B0604020202020204" pitchFamily="34" charset="0"/>
              <a:cs typeface="Arial" panose="020B0604020202020204" pitchFamily="34" charset="0"/>
            </a:endParaRPr>
          </a:p>
          <a:p>
            <a:r>
              <a:rPr lang="tr-TR" sz="1350" b="1" dirty="0" smtClean="0">
                <a:solidFill>
                  <a:srgbClr val="002186"/>
                </a:solidFill>
                <a:latin typeface="Arial" panose="020B0604020202020204" pitchFamily="34" charset="0"/>
                <a:cs typeface="Arial" panose="020B0604020202020204" pitchFamily="34" charset="0"/>
              </a:rPr>
              <a:t>e-Arşiv </a:t>
            </a:r>
            <a:r>
              <a:rPr lang="tr-TR" sz="1350" b="1" dirty="0">
                <a:solidFill>
                  <a:srgbClr val="002186"/>
                </a:solidFill>
                <a:latin typeface="Arial" panose="020B0604020202020204" pitchFamily="34" charset="0"/>
                <a:cs typeface="Arial" panose="020B0604020202020204" pitchFamily="34" charset="0"/>
              </a:rPr>
              <a:t>Fatura</a:t>
            </a:r>
            <a:r>
              <a:rPr lang="tr-TR" sz="1350" b="1" dirty="0" smtClean="0">
                <a:solidFill>
                  <a:srgbClr val="002186"/>
                </a:solidFill>
                <a:latin typeface="Arial" panose="020B0604020202020204" pitchFamily="34" charset="0"/>
                <a:cs typeface="Arial" panose="020B0604020202020204" pitchFamily="34" charset="0"/>
              </a:rPr>
              <a:t>: </a:t>
            </a:r>
            <a:r>
              <a:rPr lang="tr-TR" sz="1350" dirty="0">
                <a:latin typeface="Arial" panose="020B0604020202020204" pitchFamily="34" charset="0"/>
                <a:cs typeface="Arial" panose="020B0604020202020204" pitchFamily="34" charset="0"/>
              </a:rPr>
              <a:t>E-Fatura uygulamasına dahil olma zorunluluğu bulunan mükellefler ile isteğe bağlı olarak e-Fatura uygulamasına geçmiş olan mükellefler e-arşiv faturaya geçmek zorunludur. </a:t>
            </a:r>
            <a:endParaRPr lang="tr-TR" sz="1350" dirty="0" smtClean="0">
              <a:latin typeface="Arial" panose="020B0604020202020204" pitchFamily="34" charset="0"/>
              <a:cs typeface="Arial" panose="020B0604020202020204" pitchFamily="34" charset="0"/>
            </a:endParaRPr>
          </a:p>
          <a:p>
            <a:endParaRPr lang="tr-TR" sz="1350" dirty="0" smtClean="0">
              <a:latin typeface="Arial" panose="020B0604020202020204" pitchFamily="34" charset="0"/>
              <a:cs typeface="Arial" panose="020B0604020202020204" pitchFamily="34" charset="0"/>
            </a:endParaRPr>
          </a:p>
          <a:p>
            <a:r>
              <a:rPr lang="tr-TR" sz="1350" b="1" dirty="0" smtClean="0">
                <a:solidFill>
                  <a:srgbClr val="002186"/>
                </a:solidFill>
                <a:latin typeface="Arial" panose="020B0604020202020204" pitchFamily="34" charset="0"/>
                <a:cs typeface="Arial" panose="020B0604020202020204" pitchFamily="34" charset="0"/>
              </a:rPr>
              <a:t>e-SMM: </a:t>
            </a:r>
            <a:r>
              <a:rPr lang="tr-TR" sz="1350" dirty="0">
                <a:latin typeface="Arial" panose="020B0604020202020204" pitchFamily="34" charset="0"/>
                <a:cs typeface="Arial" panose="020B0604020202020204" pitchFamily="34" charset="0"/>
              </a:rPr>
              <a:t>Vergiden muaf olmayan serbest meslek erbaplarının </a:t>
            </a:r>
            <a:r>
              <a:rPr lang="tr-TR" sz="1350" dirty="0" smtClean="0">
                <a:latin typeface="Arial" panose="020B0604020202020204" pitchFamily="34" charset="0"/>
                <a:cs typeface="Arial" panose="020B0604020202020204" pitchFamily="34" charset="0"/>
              </a:rPr>
              <a:t>VUK 509 No.lu Tebliğ’in “IV.4.5</a:t>
            </a:r>
            <a:r>
              <a:rPr lang="tr-TR" sz="1350" dirty="0">
                <a:latin typeface="Arial" panose="020B0604020202020204" pitchFamily="34" charset="0"/>
                <a:cs typeface="Arial" panose="020B0604020202020204" pitchFamily="34" charset="0"/>
              </a:rPr>
              <a:t>.” numaralı bölümünde belirtilen sürelerde e-Serbest Meslek Makbuzu uygulamasına dahil olması ve belirtilen tarihlerden itibaren serbest meslek makbuzlarını “e-Serbest Meslek Makbuzu” olarak düzenlemeleri zorunludur. </a:t>
            </a:r>
            <a:endParaRPr lang="tr-TR" sz="1350" dirty="0" smtClean="0">
              <a:latin typeface="Arial" panose="020B0604020202020204" pitchFamily="34" charset="0"/>
              <a:cs typeface="Arial" panose="020B0604020202020204" pitchFamily="34" charset="0"/>
            </a:endParaRPr>
          </a:p>
          <a:p>
            <a:endParaRPr lang="tr-TR" sz="1350" dirty="0">
              <a:latin typeface="Arial" panose="020B0604020202020204" pitchFamily="34" charset="0"/>
              <a:cs typeface="Arial" panose="020B0604020202020204" pitchFamily="34" charset="0"/>
            </a:endParaRPr>
          </a:p>
          <a:p>
            <a:r>
              <a:rPr lang="tr-TR" sz="1350" b="1" dirty="0">
                <a:solidFill>
                  <a:srgbClr val="002186"/>
                </a:solidFill>
                <a:latin typeface="Arial" panose="020B0604020202020204" pitchFamily="34" charset="0"/>
                <a:cs typeface="Arial" panose="020B0604020202020204" pitchFamily="34" charset="0"/>
              </a:rPr>
              <a:t>E-İrsaliye: </a:t>
            </a:r>
            <a:r>
              <a:rPr lang="tr-TR" sz="1350" dirty="0">
                <a:latin typeface="Arial" panose="020B0604020202020204" pitchFamily="34" charset="0"/>
                <a:cs typeface="Arial" panose="020B0604020202020204" pitchFamily="34" charset="0"/>
              </a:rPr>
              <a:t>Mal hareketlerinin elektronik ortamda düzenli bir şekilde izlenebilmesi amacıyla, elektronik belge olarak elektronik ortamda düzenlenmesi, alıcısına elektronik ortamda iletilmesi ve elektronik ortamda muhafaza ve ibraz edilmesine ilişkin elektronik belgedir. VUK 509 No.lu tebliğin IV.3.5. bölümünde sayılanlar e-irsaliye uygulamasına geçmek zorundadır</a:t>
            </a:r>
            <a:r>
              <a:rPr lang="tr-TR" sz="1350" dirty="0" smtClean="0">
                <a:latin typeface="Arial" panose="020B0604020202020204" pitchFamily="34" charset="0"/>
                <a:cs typeface="Arial" panose="020B0604020202020204" pitchFamily="34" charset="0"/>
              </a:rPr>
              <a:t>.</a:t>
            </a:r>
          </a:p>
          <a:p>
            <a:endParaRPr lang="tr-TR" sz="1350" dirty="0">
              <a:latin typeface="Arial" panose="020B0604020202020204" pitchFamily="34" charset="0"/>
              <a:cs typeface="Arial" panose="020B0604020202020204" pitchFamily="34" charset="0"/>
            </a:endParaRPr>
          </a:p>
          <a:p>
            <a:r>
              <a:rPr lang="tr-TR" sz="1350" b="1" dirty="0">
                <a:solidFill>
                  <a:srgbClr val="002186"/>
                </a:solidFill>
                <a:latin typeface="Arial" panose="020B0604020202020204" pitchFamily="34" charset="0"/>
                <a:cs typeface="Arial" panose="020B0604020202020204" pitchFamily="34" charset="0"/>
              </a:rPr>
              <a:t>E-Müstahsil Makbuzu: </a:t>
            </a:r>
            <a:r>
              <a:rPr lang="tr-TR" sz="1350" dirty="0">
                <a:latin typeface="Arial" panose="020B0604020202020204" pitchFamily="34" charset="0"/>
                <a:cs typeface="Arial" panose="020B0604020202020204" pitchFamily="34" charset="0"/>
              </a:rPr>
              <a:t>Ger</a:t>
            </a:r>
            <a:r>
              <a:rPr lang="tr-TR" sz="1350" dirty="0" smtClean="0">
                <a:latin typeface="Arial" panose="020B0604020202020204" pitchFamily="34" charset="0"/>
                <a:cs typeface="Arial" panose="020B0604020202020204" pitchFamily="34" charset="0"/>
              </a:rPr>
              <a:t>çek </a:t>
            </a:r>
            <a:r>
              <a:rPr lang="tr-TR" sz="1350" dirty="0">
                <a:latin typeface="Arial" panose="020B0604020202020204" pitchFamily="34" charset="0"/>
                <a:cs typeface="Arial" panose="020B0604020202020204" pitchFamily="34" charset="0"/>
              </a:rPr>
              <a:t>usulde vergiye tabi olmayan çiftçilerden mal satın alınmasında fatura yerine geçen ticari bir vesika olarak kullanılmakta olan müstahsil </a:t>
            </a:r>
            <a:r>
              <a:rPr lang="tr-TR" sz="1350" dirty="0" smtClean="0">
                <a:latin typeface="Arial" panose="020B0604020202020204" pitchFamily="34" charset="0"/>
                <a:cs typeface="Arial" panose="020B0604020202020204" pitchFamily="34" charset="0"/>
              </a:rPr>
              <a:t>makbuzunu VUK 509 No.lu tebliğin IV.5.4. </a:t>
            </a:r>
            <a:r>
              <a:rPr lang="tr-TR" sz="1350" dirty="0">
                <a:latin typeface="Arial" panose="020B0604020202020204" pitchFamily="34" charset="0"/>
                <a:cs typeface="Arial" panose="020B0604020202020204" pitchFamily="34" charset="0"/>
              </a:rPr>
              <a:t>bölümünde sayılanlar </a:t>
            </a:r>
            <a:r>
              <a:rPr lang="tr-TR" sz="1350" dirty="0" smtClean="0">
                <a:latin typeface="Arial" panose="020B0604020202020204" pitchFamily="34" charset="0"/>
                <a:cs typeface="Arial" panose="020B0604020202020204" pitchFamily="34" charset="0"/>
              </a:rPr>
              <a:t>e-Müstahsil Makbuzu </a:t>
            </a:r>
            <a:r>
              <a:rPr lang="tr-TR" sz="1350" dirty="0">
                <a:latin typeface="Arial" panose="020B0604020202020204" pitchFamily="34" charset="0"/>
                <a:cs typeface="Arial" panose="020B0604020202020204" pitchFamily="34" charset="0"/>
              </a:rPr>
              <a:t>uygulamasına geçmek zorundadır.</a:t>
            </a:r>
            <a:endParaRPr lang="tr-TR" sz="1350" b="1" dirty="0">
              <a:solidFill>
                <a:srgbClr val="002186"/>
              </a:solidFill>
              <a:latin typeface="Arial" panose="020B0604020202020204" pitchFamily="34" charset="0"/>
              <a:cs typeface="Arial" panose="020B0604020202020204" pitchFamily="34" charset="0"/>
            </a:endParaRPr>
          </a:p>
          <a:p>
            <a:pPr algn="just">
              <a:lnSpc>
                <a:spcPct val="150000"/>
              </a:lnSpc>
              <a:buClr>
                <a:schemeClr val="accent1">
                  <a:lumMod val="75000"/>
                </a:schemeClr>
              </a:buClr>
            </a:pPr>
            <a:endParaRPr lang="tr-TR" sz="1400" dirty="0">
              <a:solidFill>
                <a:srgbClr val="000000"/>
              </a:solidFill>
              <a:latin typeface="Arial" panose="020B0604020202020204" pitchFamily="34" charset="0"/>
              <a:cs typeface="Arial" panose="020B0604020202020204" pitchFamily="34" charset="0"/>
            </a:endParaRPr>
          </a:p>
        </p:txBody>
      </p:sp>
      <p:sp>
        <p:nvSpPr>
          <p:cNvPr id="2" name="Dikdörtgen 1"/>
          <p:cNvSpPr/>
          <p:nvPr/>
        </p:nvSpPr>
        <p:spPr>
          <a:xfrm>
            <a:off x="5809785" y="381381"/>
            <a:ext cx="6096000" cy="1077218"/>
          </a:xfrm>
          <a:prstGeom prst="rect">
            <a:avLst/>
          </a:prstGeom>
        </p:spPr>
        <p:txBody>
          <a:bodyPr>
            <a:spAutoFit/>
          </a:bodyPr>
          <a:lstStyle/>
          <a:p>
            <a:pPr algn="just"/>
            <a:r>
              <a:rPr lang="tr-TR" sz="1600" dirty="0" smtClean="0">
                <a:latin typeface="Arial" panose="020B0604020202020204" pitchFamily="34" charset="0"/>
                <a:cs typeface="Arial" panose="020B0604020202020204" pitchFamily="34" charset="0"/>
              </a:rPr>
              <a:t>VUK 509 No.lu Tebliğde </a:t>
            </a:r>
            <a:r>
              <a:rPr lang="tr-TR" sz="1600" dirty="0">
                <a:latin typeface="Arial" panose="020B0604020202020204" pitchFamily="34" charset="0"/>
                <a:cs typeface="Arial" panose="020B0604020202020204" pitchFamily="34" charset="0"/>
              </a:rPr>
              <a:t>belirtilen e-Belge uygulamaları kapsamında belirlenen format ve standartlara uygun olarak düzenlenen e-Belgeler yeni bir belge türü olmayıp kâğıt ortamda düzenlenen belgelerle aynı hukuki niteliklere sahiptir. </a:t>
            </a:r>
          </a:p>
        </p:txBody>
      </p:sp>
    </p:spTree>
    <p:extLst>
      <p:ext uri="{BB962C8B-B14F-4D97-AF65-F5344CB8AC3E}">
        <p14:creationId xmlns:p14="http://schemas.microsoft.com/office/powerpoint/2010/main" val="284605244"/>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78"/>
          <p:cNvSpPr/>
          <p:nvPr/>
        </p:nvSpPr>
        <p:spPr>
          <a:xfrm>
            <a:off x="128439" y="3125098"/>
            <a:ext cx="3218058" cy="2830629"/>
          </a:xfrm>
          <a:custGeom>
            <a:avLst/>
            <a:gdLst/>
            <a:ahLst/>
            <a:cxnLst>
              <a:cxn ang="0">
                <a:pos x="wd2" y="hd2"/>
              </a:cxn>
              <a:cxn ang="5400000">
                <a:pos x="wd2" y="hd2"/>
              </a:cxn>
              <a:cxn ang="10800000">
                <a:pos x="wd2" y="hd2"/>
              </a:cxn>
              <a:cxn ang="16200000">
                <a:pos x="wd2" y="hd2"/>
              </a:cxn>
            </a:cxnLst>
            <a:rect l="0" t="0" r="r" b="b"/>
            <a:pathLst>
              <a:path w="21598" h="21600" extrusionOk="0">
                <a:moveTo>
                  <a:pt x="1361" y="0"/>
                </a:moveTo>
                <a:lnTo>
                  <a:pt x="20239" y="0"/>
                </a:lnTo>
                <a:cubicBezTo>
                  <a:pt x="20990" y="1"/>
                  <a:pt x="21599" y="578"/>
                  <a:pt x="21598" y="1288"/>
                </a:cubicBezTo>
                <a:cubicBezTo>
                  <a:pt x="21598" y="1289"/>
                  <a:pt x="21598" y="1289"/>
                  <a:pt x="21598" y="1289"/>
                </a:cubicBezTo>
                <a:lnTo>
                  <a:pt x="21598" y="20313"/>
                </a:lnTo>
                <a:cubicBezTo>
                  <a:pt x="21598" y="21024"/>
                  <a:pt x="20989" y="21600"/>
                  <a:pt x="20237" y="21600"/>
                </a:cubicBezTo>
                <a:lnTo>
                  <a:pt x="1359" y="21600"/>
                </a:lnTo>
                <a:cubicBezTo>
                  <a:pt x="608" y="21599"/>
                  <a:pt x="0" y="21023"/>
                  <a:pt x="0" y="20313"/>
                </a:cubicBezTo>
                <a:lnTo>
                  <a:pt x="0" y="1289"/>
                </a:lnTo>
                <a:cubicBezTo>
                  <a:pt x="-1" y="578"/>
                  <a:pt x="607" y="1"/>
                  <a:pt x="1359" y="0"/>
                </a:cubicBezTo>
                <a:cubicBezTo>
                  <a:pt x="1360" y="0"/>
                  <a:pt x="1360" y="0"/>
                  <a:pt x="1361" y="0"/>
                </a:cubicBezTo>
                <a:close/>
              </a:path>
            </a:pathLst>
          </a:custGeom>
          <a:gradFill flip="none" rotWithShape="1">
            <a:gsLst>
              <a:gs pos="79000">
                <a:schemeClr val="bg1"/>
              </a:gs>
              <a:gs pos="100000">
                <a:srgbClr val="CC3300"/>
              </a:gs>
            </a:gsLst>
            <a:lin ang="3600000" scaled="0"/>
            <a:tileRect/>
          </a:gra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solidFill>
                <a:schemeClr val="lt1"/>
              </a:solidFill>
              <a:latin typeface="Arial" panose="020B0604020202020204" pitchFamily="34" charset="0"/>
              <a:cs typeface="Arial" panose="020B0604020202020204" pitchFamily="34"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prstClr val="white"/>
                </a:solidFill>
                <a:latin typeface="Arial" panose="020B0604020202020204" pitchFamily="34" charset="0"/>
                <a:cs typeface="Arial" panose="020B0604020202020204" pitchFamily="34" charset="0"/>
              </a:rPr>
              <a:pPr/>
              <a:t>41</a:t>
            </a:fld>
            <a:endParaRPr lang="tr-TR" sz="1400" dirty="0">
              <a:solidFill>
                <a:prstClr val="white"/>
              </a:solidFill>
              <a:latin typeface="Arial" panose="020B0604020202020204" pitchFamily="34" charset="0"/>
              <a:cs typeface="Arial" panose="020B0604020202020204" pitchFamily="34" charset="0"/>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86" name="Unvan 1"/>
          <p:cNvSpPr txBox="1">
            <a:spLocks/>
          </p:cNvSpPr>
          <p:nvPr/>
        </p:nvSpPr>
        <p:spPr>
          <a:xfrm>
            <a:off x="878360" y="93797"/>
            <a:ext cx="11650117" cy="57516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sz="2800" b="1" dirty="0" smtClean="0">
                <a:solidFill>
                  <a:srgbClr val="16647A"/>
                </a:solidFill>
                <a:latin typeface="Arial" panose="020B0604020202020204" pitchFamily="34" charset="0"/>
                <a:cs typeface="Arial" panose="020B0604020202020204" pitchFamily="34" charset="0"/>
              </a:rPr>
              <a:t>Mükellefin Ödevleri</a:t>
            </a:r>
            <a:endParaRPr lang="tr-TR" sz="2800" b="1" dirty="0">
              <a:solidFill>
                <a:srgbClr val="16647A"/>
              </a:solidFill>
              <a:latin typeface="Arial" panose="020B0604020202020204" pitchFamily="34" charset="0"/>
              <a:cs typeface="Arial" panose="020B0604020202020204" pitchFamily="34" charset="0"/>
            </a:endParaRPr>
          </a:p>
        </p:txBody>
      </p:sp>
      <p:pic>
        <p:nvPicPr>
          <p:cNvPr id="45" name="Google Shape;45;p1" descr="Google Shape;45;p1"/>
          <p:cNvPicPr>
            <a:picLocks noChangeAspect="1"/>
          </p:cNvPicPr>
          <p:nvPr/>
        </p:nvPicPr>
        <p:blipFill>
          <a:blip r:embed="rId6">
            <a:alphaModFix amt="60323"/>
          </a:blip>
          <a:srcRect l="9717" t="84849" r="7960"/>
          <a:stretch>
            <a:fillRect/>
          </a:stretch>
        </p:blipFill>
        <p:spPr>
          <a:xfrm rot="16200000">
            <a:off x="309959" y="1523676"/>
            <a:ext cx="2542794" cy="258204"/>
          </a:xfrm>
          <a:prstGeom prst="rect">
            <a:avLst/>
          </a:prstGeom>
          <a:ln w="12700">
            <a:miter lim="400000"/>
          </a:ln>
        </p:spPr>
      </p:pic>
      <p:sp>
        <p:nvSpPr>
          <p:cNvPr id="86" name="Dikdörtgen 85"/>
          <p:cNvSpPr/>
          <p:nvPr/>
        </p:nvSpPr>
        <p:spPr>
          <a:xfrm>
            <a:off x="203891" y="582303"/>
            <a:ext cx="6806509" cy="447675"/>
          </a:xfrm>
          <a:prstGeom prst="rect">
            <a:avLst/>
          </a:prstGeom>
          <a:gradFill flip="none" rotWithShape="1">
            <a:gsLst>
              <a:gs pos="49000">
                <a:srgbClr val="FF9900"/>
              </a:gs>
              <a:gs pos="100000">
                <a:srgbClr val="CC3300"/>
              </a:gs>
            </a:gsLst>
            <a:lin ang="19200000" scaled="0"/>
            <a:tileRect/>
          </a:gra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lt1"/>
              </a:solidFill>
              <a:latin typeface="Arial" panose="020B0604020202020204" pitchFamily="34" charset="0"/>
              <a:cs typeface="Arial" panose="020B0604020202020204" pitchFamily="34" charset="0"/>
            </a:endParaRPr>
          </a:p>
        </p:txBody>
      </p:sp>
      <p:pic>
        <p:nvPicPr>
          <p:cNvPr id="34" name="Google Shape;32;p1" descr="Google Shape;32;p1"/>
          <p:cNvPicPr>
            <a:picLocks noChangeAspect="1"/>
          </p:cNvPicPr>
          <p:nvPr/>
        </p:nvPicPr>
        <p:blipFill>
          <a:blip r:embed="rId6">
            <a:alphaModFix amt="65337"/>
          </a:blip>
          <a:srcRect l="9717" t="84849" r="7960"/>
          <a:stretch>
            <a:fillRect/>
          </a:stretch>
        </p:blipFill>
        <p:spPr>
          <a:xfrm>
            <a:off x="765340" y="1944056"/>
            <a:ext cx="10165146" cy="203587"/>
          </a:xfrm>
          <a:prstGeom prst="rect">
            <a:avLst/>
          </a:prstGeom>
          <a:ln w="12700">
            <a:miter lim="400000"/>
          </a:ln>
        </p:spPr>
      </p:pic>
      <p:sp>
        <p:nvSpPr>
          <p:cNvPr id="36" name="Google Shape;34;p1"/>
          <p:cNvSpPr/>
          <p:nvPr/>
        </p:nvSpPr>
        <p:spPr>
          <a:xfrm rot="10800000" flipH="1">
            <a:off x="971423" y="1205105"/>
            <a:ext cx="9124667" cy="1111282"/>
          </a:xfrm>
          <a:custGeom>
            <a:avLst/>
            <a:gdLst/>
            <a:ahLst/>
            <a:cxnLst>
              <a:cxn ang="0">
                <a:pos x="wd2" y="hd2"/>
              </a:cxn>
              <a:cxn ang="5400000">
                <a:pos x="wd2" y="hd2"/>
              </a:cxn>
              <a:cxn ang="10800000">
                <a:pos x="wd2" y="hd2"/>
              </a:cxn>
              <a:cxn ang="16200000">
                <a:pos x="wd2" y="hd2"/>
              </a:cxn>
            </a:cxnLst>
            <a:rect l="0" t="0" r="r" b="b"/>
            <a:pathLst>
              <a:path w="21600" h="21600" extrusionOk="0">
                <a:moveTo>
                  <a:pt x="0" y="56"/>
                </a:moveTo>
                <a:lnTo>
                  <a:pt x="21600" y="0"/>
                </a:lnTo>
                <a:lnTo>
                  <a:pt x="16112" y="21600"/>
                </a:lnTo>
                <a:lnTo>
                  <a:pt x="0" y="21341"/>
                </a:lnTo>
                <a:lnTo>
                  <a:pt x="0" y="56"/>
                </a:lnTo>
                <a:close/>
              </a:path>
            </a:pathLst>
          </a:custGeom>
          <a:gradFill>
            <a:gsLst>
              <a:gs pos="0">
                <a:srgbClr val="FFFFFF"/>
              </a:gs>
              <a:gs pos="47806">
                <a:srgbClr val="FFFFFF"/>
              </a:gs>
              <a:gs pos="100000">
                <a:srgbClr val="EAEEF1"/>
              </a:gs>
            </a:gsLst>
            <a:lin ang="9645362"/>
          </a:gradFill>
          <a:ln w="12700">
            <a:miter lim="400000"/>
          </a:ln>
          <a:effectLst>
            <a:outerShdw blurRad="50800" dist="56020" dir="1109177" rotWithShape="0">
              <a:srgbClr val="000000">
                <a:alpha val="21568"/>
              </a:srgbClr>
            </a:outerShdw>
          </a:effectLst>
        </p:spPr>
        <p:txBody>
          <a:bodyPr lIns="45718" tIns="45718" rIns="45718" bIns="45718" anchor="ctr"/>
          <a:lstStyle/>
          <a:p>
            <a:pPr algn="ctr">
              <a:defRPr sz="1800">
                <a:solidFill>
                  <a:srgbClr val="A9E800"/>
                </a:solidFill>
                <a:latin typeface="Calibri"/>
                <a:ea typeface="Calibri"/>
                <a:cs typeface="Calibri"/>
                <a:sym typeface="Calibri"/>
              </a:defRPr>
            </a:pPr>
            <a:endParaRPr dirty="0">
              <a:latin typeface="Arial" panose="020B0604020202020204" pitchFamily="34" charset="0"/>
              <a:cs typeface="Arial" panose="020B0604020202020204" pitchFamily="34" charset="0"/>
            </a:endParaRPr>
          </a:p>
        </p:txBody>
      </p:sp>
      <p:sp>
        <p:nvSpPr>
          <p:cNvPr id="37" name="Google Shape;35;p1"/>
          <p:cNvSpPr/>
          <p:nvPr/>
        </p:nvSpPr>
        <p:spPr>
          <a:xfrm>
            <a:off x="214103" y="1079090"/>
            <a:ext cx="11484205" cy="762135"/>
          </a:xfrm>
          <a:custGeom>
            <a:avLst/>
            <a:gdLst/>
            <a:ahLst/>
            <a:cxnLst>
              <a:cxn ang="0">
                <a:pos x="wd2" y="hd2"/>
              </a:cxn>
              <a:cxn ang="5400000">
                <a:pos x="wd2" y="hd2"/>
              </a:cxn>
              <a:cxn ang="10800000">
                <a:pos x="wd2" y="hd2"/>
              </a:cxn>
              <a:cxn ang="16200000">
                <a:pos x="wd2" y="hd2"/>
              </a:cxn>
            </a:cxnLst>
            <a:rect l="0" t="0" r="r" b="b"/>
            <a:pathLst>
              <a:path w="21600" h="21600" extrusionOk="0">
                <a:moveTo>
                  <a:pt x="0" y="56"/>
                </a:moveTo>
                <a:lnTo>
                  <a:pt x="21600" y="0"/>
                </a:lnTo>
                <a:lnTo>
                  <a:pt x="16112" y="21600"/>
                </a:lnTo>
                <a:lnTo>
                  <a:pt x="0" y="21341"/>
                </a:lnTo>
                <a:lnTo>
                  <a:pt x="0" y="56"/>
                </a:lnTo>
                <a:close/>
              </a:path>
            </a:pathLst>
          </a:custGeom>
          <a:gradFill>
            <a:gsLst>
              <a:gs pos="0">
                <a:srgbClr val="FFFFFF"/>
              </a:gs>
              <a:gs pos="47806">
                <a:srgbClr val="FFFFFF"/>
              </a:gs>
              <a:gs pos="100000">
                <a:srgbClr val="EAEEF1"/>
              </a:gs>
            </a:gsLst>
            <a:lin ang="9645362"/>
          </a:gradFill>
          <a:ln w="12700">
            <a:miter lim="400000"/>
          </a:ln>
          <a:effectLst>
            <a:outerShdw blurRad="50800" dist="38100" dir="16200000" rotWithShape="0">
              <a:prstClr val="black">
                <a:alpha val="40000"/>
              </a:prstClr>
            </a:outerShdw>
          </a:effectLst>
        </p:spPr>
        <p:txBody>
          <a:bodyPr lIns="45718" tIns="45718" rIns="45718" bIns="45718" anchor="ctr"/>
          <a:lstStyle/>
          <a:p>
            <a:pPr algn="ctr">
              <a:defRPr sz="1800">
                <a:solidFill>
                  <a:srgbClr val="A9E800"/>
                </a:solidFill>
                <a:latin typeface="Calibri"/>
                <a:ea typeface="Calibri"/>
                <a:cs typeface="Calibri"/>
                <a:sym typeface="Calibri"/>
              </a:defRPr>
            </a:pPr>
            <a:endParaRPr dirty="0">
              <a:latin typeface="Arial" panose="020B0604020202020204" pitchFamily="34" charset="0"/>
              <a:cs typeface="Arial" panose="020B0604020202020204" pitchFamily="34" charset="0"/>
            </a:endParaRPr>
          </a:p>
        </p:txBody>
      </p:sp>
      <p:sp>
        <p:nvSpPr>
          <p:cNvPr id="68" name="Text 9"/>
          <p:cNvSpPr/>
          <p:nvPr/>
        </p:nvSpPr>
        <p:spPr>
          <a:xfrm>
            <a:off x="425398" y="740394"/>
            <a:ext cx="2053709" cy="242582"/>
          </a:xfrm>
          <a:prstGeom prst="rect">
            <a:avLst/>
          </a:prstGeom>
          <a:noFill/>
          <a:ln/>
        </p:spPr>
        <p:txBody>
          <a:bodyPr wrap="none" lIns="0" tIns="0" rIns="0" bIns="0" rtlCol="0" anchor="t"/>
          <a:lstStyle/>
          <a:p>
            <a:pPr>
              <a:lnSpc>
                <a:spcPts val="2000"/>
              </a:lnSpc>
            </a:pPr>
            <a:r>
              <a:rPr lang="it-IT" sz="2000" b="1" dirty="0" smtClean="0">
                <a:solidFill>
                  <a:srgbClr val="002060"/>
                </a:solidFill>
                <a:latin typeface="Arial" panose="020B0604020202020204" pitchFamily="34" charset="0"/>
                <a:ea typeface="Raleway" pitchFamily="34" charset="-122"/>
                <a:cs typeface="Arial" panose="020B0604020202020204" pitchFamily="34" charset="0"/>
              </a:rPr>
              <a:t>Ödeme Kaydedici Cihaz </a:t>
            </a:r>
            <a:r>
              <a:rPr lang="tr-TR" sz="2000" b="1" dirty="0" smtClean="0">
                <a:solidFill>
                  <a:srgbClr val="002060"/>
                </a:solidFill>
                <a:latin typeface="Arial" panose="020B0604020202020204" pitchFamily="34" charset="0"/>
                <a:ea typeface="Raleway" pitchFamily="34" charset="-122"/>
                <a:cs typeface="Arial" panose="020B0604020202020204" pitchFamily="34" charset="0"/>
              </a:rPr>
              <a:t>v</a:t>
            </a:r>
            <a:r>
              <a:rPr lang="it-IT" sz="2000" b="1" dirty="0" smtClean="0">
                <a:solidFill>
                  <a:srgbClr val="002060"/>
                </a:solidFill>
                <a:latin typeface="Arial" panose="020B0604020202020204" pitchFamily="34" charset="0"/>
                <a:ea typeface="Raleway" pitchFamily="34" charset="-122"/>
                <a:cs typeface="Arial" panose="020B0604020202020204" pitchFamily="34" charset="0"/>
              </a:rPr>
              <a:t>e Belge Düzeni </a:t>
            </a:r>
            <a:endParaRPr lang="en-US" sz="2000" b="1" dirty="0">
              <a:solidFill>
                <a:srgbClr val="002060"/>
              </a:solidFill>
              <a:latin typeface="Arial" panose="020B0604020202020204" pitchFamily="34" charset="0"/>
              <a:cs typeface="Arial" panose="020B0604020202020204" pitchFamily="34" charset="0"/>
            </a:endParaRPr>
          </a:p>
        </p:txBody>
      </p:sp>
      <p:sp>
        <p:nvSpPr>
          <p:cNvPr id="42" name="Freeform 78"/>
          <p:cNvSpPr/>
          <p:nvPr/>
        </p:nvSpPr>
        <p:spPr>
          <a:xfrm>
            <a:off x="3449878" y="3126434"/>
            <a:ext cx="8248430" cy="2829293"/>
          </a:xfrm>
          <a:custGeom>
            <a:avLst/>
            <a:gdLst/>
            <a:ahLst/>
            <a:cxnLst>
              <a:cxn ang="0">
                <a:pos x="wd2" y="hd2"/>
              </a:cxn>
              <a:cxn ang="5400000">
                <a:pos x="wd2" y="hd2"/>
              </a:cxn>
              <a:cxn ang="10800000">
                <a:pos x="wd2" y="hd2"/>
              </a:cxn>
              <a:cxn ang="16200000">
                <a:pos x="wd2" y="hd2"/>
              </a:cxn>
            </a:cxnLst>
            <a:rect l="0" t="0" r="r" b="b"/>
            <a:pathLst>
              <a:path w="21598" h="21600" extrusionOk="0">
                <a:moveTo>
                  <a:pt x="1361" y="0"/>
                </a:moveTo>
                <a:lnTo>
                  <a:pt x="20239" y="0"/>
                </a:lnTo>
                <a:cubicBezTo>
                  <a:pt x="20990" y="1"/>
                  <a:pt x="21599" y="578"/>
                  <a:pt x="21598" y="1288"/>
                </a:cubicBezTo>
                <a:cubicBezTo>
                  <a:pt x="21598" y="1289"/>
                  <a:pt x="21598" y="1289"/>
                  <a:pt x="21598" y="1289"/>
                </a:cubicBezTo>
                <a:lnTo>
                  <a:pt x="21598" y="20313"/>
                </a:lnTo>
                <a:cubicBezTo>
                  <a:pt x="21598" y="21024"/>
                  <a:pt x="20989" y="21600"/>
                  <a:pt x="20237" y="21600"/>
                </a:cubicBezTo>
                <a:lnTo>
                  <a:pt x="1359" y="21600"/>
                </a:lnTo>
                <a:cubicBezTo>
                  <a:pt x="608" y="21599"/>
                  <a:pt x="0" y="21023"/>
                  <a:pt x="0" y="20313"/>
                </a:cubicBezTo>
                <a:lnTo>
                  <a:pt x="0" y="1289"/>
                </a:lnTo>
                <a:cubicBezTo>
                  <a:pt x="-1" y="578"/>
                  <a:pt x="607" y="1"/>
                  <a:pt x="1359" y="0"/>
                </a:cubicBezTo>
                <a:cubicBezTo>
                  <a:pt x="1360" y="0"/>
                  <a:pt x="1360" y="0"/>
                  <a:pt x="1361" y="0"/>
                </a:cubicBezTo>
                <a:close/>
              </a:path>
            </a:pathLst>
          </a:custGeom>
          <a:gradFill flip="none" rotWithShape="1">
            <a:gsLst>
              <a:gs pos="79000">
                <a:schemeClr val="bg1"/>
              </a:gs>
              <a:gs pos="100000">
                <a:srgbClr val="CC3300"/>
              </a:gs>
            </a:gsLst>
            <a:lin ang="7200000" scaled="0"/>
            <a:tileRect/>
          </a:gra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solidFill>
                <a:schemeClr val="lt1"/>
              </a:solidFill>
              <a:latin typeface="Arial" panose="020B0604020202020204" pitchFamily="34" charset="0"/>
              <a:cs typeface="Arial" panose="020B0604020202020204" pitchFamily="34" charset="0"/>
            </a:endParaRPr>
          </a:p>
        </p:txBody>
      </p:sp>
      <p:sp>
        <p:nvSpPr>
          <p:cNvPr id="40" name="Metin kutusu 39"/>
          <p:cNvSpPr txBox="1"/>
          <p:nvPr/>
        </p:nvSpPr>
        <p:spPr>
          <a:xfrm>
            <a:off x="133135" y="3139886"/>
            <a:ext cx="3111039" cy="369332"/>
          </a:xfrm>
          <a:prstGeom prst="rect">
            <a:avLst/>
          </a:prstGeom>
          <a:noFill/>
        </p:spPr>
        <p:txBody>
          <a:bodyPr wrap="square" rtlCol="0">
            <a:spAutoFit/>
          </a:bodyPr>
          <a:lstStyle/>
          <a:p>
            <a:pPr algn="ctr"/>
            <a:r>
              <a:rPr lang="tr-TR" b="1" dirty="0" smtClean="0">
                <a:latin typeface="Arial" panose="020B0604020202020204" pitchFamily="34" charset="0"/>
                <a:cs typeface="Arial" panose="020B0604020202020204" pitchFamily="34" charset="0"/>
              </a:rPr>
              <a:t>YNÖKC Çeşitleri</a:t>
            </a:r>
            <a:endParaRPr lang="tr-TR" dirty="0">
              <a:latin typeface="Arial" panose="020B0604020202020204" pitchFamily="34" charset="0"/>
              <a:cs typeface="Arial" panose="020B0604020202020204" pitchFamily="34" charset="0"/>
            </a:endParaRPr>
          </a:p>
        </p:txBody>
      </p:sp>
      <p:sp>
        <p:nvSpPr>
          <p:cNvPr id="49" name="Metin kutusu 48"/>
          <p:cNvSpPr txBox="1"/>
          <p:nvPr/>
        </p:nvSpPr>
        <p:spPr>
          <a:xfrm>
            <a:off x="81277" y="3488854"/>
            <a:ext cx="3368601" cy="2031325"/>
          </a:xfrm>
          <a:prstGeom prst="rect">
            <a:avLst/>
          </a:prstGeom>
          <a:noFill/>
        </p:spPr>
        <p:txBody>
          <a:bodyPr wrap="square" rtlCol="0">
            <a:spAutoFit/>
          </a:bodyPr>
          <a:lstStyle/>
          <a:p>
            <a:pPr marL="285750" lvl="0" indent="-285750">
              <a:buFont typeface="Wingdings" panose="05000000000000000000" pitchFamily="2" charset="2"/>
              <a:buChar char="§"/>
            </a:pPr>
            <a:r>
              <a:rPr lang="tr-TR" sz="1400" dirty="0" smtClean="0">
                <a:latin typeface="Arial" panose="020B0604020202020204" pitchFamily="34" charset="0"/>
                <a:cs typeface="Arial" panose="020B0604020202020204" pitchFamily="34" charset="0"/>
              </a:rPr>
              <a:t>Basit Bilgisayar Bağlantılı YNÖKC (Pos cihazını harici olarak kullanabilen tek ÖKC türüdür)</a:t>
            </a:r>
          </a:p>
          <a:p>
            <a:pPr lvl="0"/>
            <a:endParaRPr lang="tr-TR" sz="1400" dirty="0" smtClean="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tr-TR" sz="1400" dirty="0" smtClean="0">
                <a:latin typeface="Arial" panose="020B0604020202020204" pitchFamily="34" charset="0"/>
                <a:cs typeface="Arial" panose="020B0604020202020204" pitchFamily="34" charset="0"/>
              </a:rPr>
              <a:t>EFT-POS Özellikli YNÖKC (POS uygulama olarak cihazla bütünleşik olduğundan harici POS((seyyar-masaüstü) fark etmeksizin kullanamaz)</a:t>
            </a:r>
            <a:endParaRPr lang="tr-TR" sz="1400" dirty="0">
              <a:latin typeface="Arial" panose="020B0604020202020204" pitchFamily="34" charset="0"/>
              <a:cs typeface="Arial" panose="020B0604020202020204" pitchFamily="34" charset="0"/>
            </a:endParaRPr>
          </a:p>
        </p:txBody>
      </p:sp>
      <p:sp>
        <p:nvSpPr>
          <p:cNvPr id="50" name="Metin kutusu 49"/>
          <p:cNvSpPr txBox="1"/>
          <p:nvPr/>
        </p:nvSpPr>
        <p:spPr>
          <a:xfrm>
            <a:off x="4866918" y="3168861"/>
            <a:ext cx="5229172" cy="369332"/>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YNÖKC Kullanmak Zorunda Olmayanlar </a:t>
            </a:r>
            <a:endParaRPr lang="tr-TR" dirty="0">
              <a:latin typeface="Arial" panose="020B0604020202020204" pitchFamily="34" charset="0"/>
              <a:cs typeface="Arial" panose="020B0604020202020204" pitchFamily="34" charset="0"/>
            </a:endParaRPr>
          </a:p>
        </p:txBody>
      </p:sp>
      <p:sp>
        <p:nvSpPr>
          <p:cNvPr id="52" name="Metin kutusu 51"/>
          <p:cNvSpPr txBox="1"/>
          <p:nvPr/>
        </p:nvSpPr>
        <p:spPr>
          <a:xfrm>
            <a:off x="3656640" y="3487664"/>
            <a:ext cx="7770226" cy="2092881"/>
          </a:xfrm>
          <a:prstGeom prst="rect">
            <a:avLst/>
          </a:prstGeom>
          <a:noFill/>
        </p:spPr>
        <p:txBody>
          <a:bodyPr wrap="square" rtlCol="0">
            <a:spAutoFit/>
          </a:bodyPr>
          <a:lstStyle/>
          <a:p>
            <a:pPr marL="285750" lvl="0" indent="-285750">
              <a:buFont typeface="Wingdings" panose="05000000000000000000" pitchFamily="2" charset="2"/>
              <a:buChar char="§"/>
            </a:pPr>
            <a:r>
              <a:rPr lang="tr-TR" sz="1300" dirty="0">
                <a:latin typeface="Arial" panose="020B0604020202020204" pitchFamily="34" charset="0"/>
                <a:cs typeface="Arial" panose="020B0604020202020204" pitchFamily="34" charset="0"/>
              </a:rPr>
              <a:t>Basit Usul </a:t>
            </a:r>
            <a:r>
              <a:rPr lang="tr-TR" sz="1300" dirty="0" smtClean="0">
                <a:latin typeface="Arial" panose="020B0604020202020204" pitchFamily="34" charset="0"/>
                <a:cs typeface="Arial" panose="020B0604020202020204" pitchFamily="34" charset="0"/>
              </a:rPr>
              <a:t>Mükellefler  </a:t>
            </a:r>
          </a:p>
          <a:p>
            <a:pPr marL="285750" lvl="0" indent="-285750">
              <a:buFont typeface="Wingdings" panose="05000000000000000000" pitchFamily="2" charset="2"/>
              <a:buChar char="§"/>
            </a:pPr>
            <a:r>
              <a:rPr lang="tr-TR" sz="1300" dirty="0" smtClean="0">
                <a:latin typeface="Arial" panose="020B0604020202020204" pitchFamily="34" charset="0"/>
                <a:cs typeface="Arial" panose="020B0604020202020204" pitchFamily="34" charset="0"/>
              </a:rPr>
              <a:t>Serbest </a:t>
            </a:r>
            <a:r>
              <a:rPr lang="tr-TR" sz="1300" dirty="0">
                <a:latin typeface="Arial" panose="020B0604020202020204" pitchFamily="34" charset="0"/>
                <a:cs typeface="Arial" panose="020B0604020202020204" pitchFamily="34" charset="0"/>
              </a:rPr>
              <a:t>Meslek </a:t>
            </a:r>
            <a:r>
              <a:rPr lang="tr-TR" sz="1300" dirty="0" smtClean="0">
                <a:latin typeface="Arial" panose="020B0604020202020204" pitchFamily="34" charset="0"/>
                <a:cs typeface="Arial" panose="020B0604020202020204" pitchFamily="34" charset="0"/>
              </a:rPr>
              <a:t>Erbapları</a:t>
            </a:r>
            <a:endParaRPr lang="tr-TR" sz="13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tr-TR" sz="1300" dirty="0">
                <a:latin typeface="Arial" panose="020B0604020202020204" pitchFamily="34" charset="0"/>
                <a:cs typeface="Arial" panose="020B0604020202020204" pitchFamily="34" charset="0"/>
              </a:rPr>
              <a:t>Zirai Kazanç Mükellefi</a:t>
            </a:r>
          </a:p>
          <a:p>
            <a:pPr marL="285750" lvl="0" indent="-285750">
              <a:buFont typeface="Wingdings" panose="05000000000000000000" pitchFamily="2" charset="2"/>
              <a:buChar char="§"/>
            </a:pPr>
            <a:r>
              <a:rPr lang="tr-TR" sz="1300" dirty="0">
                <a:latin typeface="Arial" panose="020B0604020202020204" pitchFamily="34" charset="0"/>
                <a:cs typeface="Arial" panose="020B0604020202020204" pitchFamily="34" charset="0"/>
              </a:rPr>
              <a:t>Gerçek Usulde vergilendirilmeyen MSİ</a:t>
            </a:r>
          </a:p>
          <a:p>
            <a:pPr marL="285750" lvl="0" indent="-285750">
              <a:buFont typeface="Wingdings" panose="05000000000000000000" pitchFamily="2" charset="2"/>
              <a:buChar char="§"/>
            </a:pPr>
            <a:r>
              <a:rPr lang="tr-TR" sz="1300" dirty="0">
                <a:latin typeface="Arial" panose="020B0604020202020204" pitchFamily="34" charset="0"/>
                <a:cs typeface="Arial" panose="020B0604020202020204" pitchFamily="34" charset="0"/>
              </a:rPr>
              <a:t>GMSİ</a:t>
            </a:r>
          </a:p>
          <a:p>
            <a:pPr marL="285750" lvl="0" indent="-285750">
              <a:buFont typeface="Wingdings" panose="05000000000000000000" pitchFamily="2" charset="2"/>
              <a:buChar char="§"/>
            </a:pPr>
            <a:r>
              <a:rPr lang="tr-TR" sz="1300" dirty="0">
                <a:latin typeface="Arial" panose="020B0604020202020204" pitchFamily="34" charset="0"/>
                <a:cs typeface="Arial" panose="020B0604020202020204" pitchFamily="34" charset="0"/>
              </a:rPr>
              <a:t>Ücret</a:t>
            </a:r>
          </a:p>
          <a:p>
            <a:pPr marL="285750" lvl="0" indent="-285750">
              <a:buFont typeface="Wingdings" panose="05000000000000000000" pitchFamily="2" charset="2"/>
              <a:buChar char="§"/>
            </a:pPr>
            <a:r>
              <a:rPr lang="tr-TR" sz="1300" dirty="0">
                <a:latin typeface="Arial" panose="020B0604020202020204" pitchFamily="34" charset="0"/>
                <a:cs typeface="Arial" panose="020B0604020202020204" pitchFamily="34" charset="0"/>
              </a:rPr>
              <a:t>Diğer Kazanç ve İrat geliri elde edenler</a:t>
            </a:r>
          </a:p>
          <a:p>
            <a:pPr marL="285750" lvl="0" indent="-285750">
              <a:buFont typeface="Wingdings" panose="05000000000000000000" pitchFamily="2" charset="2"/>
              <a:buChar char="§"/>
            </a:pPr>
            <a:r>
              <a:rPr lang="tr-TR" sz="1300" dirty="0">
                <a:latin typeface="Arial" panose="020B0604020202020204" pitchFamily="34" charset="0"/>
                <a:cs typeface="Arial" panose="020B0604020202020204" pitchFamily="34" charset="0"/>
              </a:rPr>
              <a:t>Toptancılar (I. ve II. Sınıf tüccar olsalar dahi)</a:t>
            </a:r>
          </a:p>
          <a:p>
            <a:pPr marL="285750" lvl="0" indent="-285750">
              <a:buFont typeface="Wingdings" panose="05000000000000000000" pitchFamily="2" charset="2"/>
              <a:buChar char="§"/>
            </a:pPr>
            <a:r>
              <a:rPr lang="tr-TR" sz="1300" dirty="0">
                <a:latin typeface="Arial" panose="020B0604020202020204" pitchFamily="34" charset="0"/>
                <a:cs typeface="Arial" panose="020B0604020202020204" pitchFamily="34" charset="0"/>
              </a:rPr>
              <a:t>Perakende mal ve hizmet satışları için Güvenli Mobil Ödeme ve Elektronik Belge Yönetim Sistemine (GMÖEBYS) dahil </a:t>
            </a:r>
            <a:r>
              <a:rPr lang="tr-TR" sz="1300" dirty="0" smtClean="0">
                <a:latin typeface="Arial" panose="020B0604020202020204" pitchFamily="34" charset="0"/>
                <a:cs typeface="Arial" panose="020B0604020202020204" pitchFamily="34" charset="0"/>
              </a:rPr>
              <a:t>olanlar</a:t>
            </a:r>
            <a:endParaRPr lang="tr-TR" sz="1300" dirty="0">
              <a:latin typeface="Arial" panose="020B0604020202020204" pitchFamily="34" charset="0"/>
              <a:cs typeface="Arial" panose="020B0604020202020204" pitchFamily="34" charset="0"/>
            </a:endParaRPr>
          </a:p>
        </p:txBody>
      </p:sp>
      <p:sp>
        <p:nvSpPr>
          <p:cNvPr id="53" name="Metin kutusu 52"/>
          <p:cNvSpPr txBox="1"/>
          <p:nvPr/>
        </p:nvSpPr>
        <p:spPr>
          <a:xfrm>
            <a:off x="3656640" y="5463284"/>
            <a:ext cx="7943842" cy="492443"/>
          </a:xfrm>
          <a:prstGeom prst="rect">
            <a:avLst/>
          </a:prstGeom>
          <a:noFill/>
        </p:spPr>
        <p:txBody>
          <a:bodyPr wrap="square" rtlCol="0">
            <a:spAutoFit/>
          </a:bodyPr>
          <a:lstStyle/>
          <a:p>
            <a:pPr marL="285750" lvl="0" indent="-285750">
              <a:buFont typeface="Wingdings" panose="05000000000000000000" pitchFamily="2" charset="2"/>
              <a:buChar char="§"/>
            </a:pPr>
            <a:r>
              <a:rPr lang="tr-TR" sz="1300" dirty="0" smtClean="0">
                <a:latin typeface="Arial" panose="020B0604020202020204" pitchFamily="34" charset="0"/>
                <a:cs typeface="Arial" panose="020B0604020202020204" pitchFamily="34" charset="0"/>
              </a:rPr>
              <a:t>Hazine </a:t>
            </a:r>
            <a:r>
              <a:rPr lang="tr-TR" sz="1300" dirty="0">
                <a:latin typeface="Arial" panose="020B0604020202020204" pitchFamily="34" charset="0"/>
                <a:cs typeface="Arial" panose="020B0604020202020204" pitchFamily="34" charset="0"/>
              </a:rPr>
              <a:t>ve Maliye Bakanlığınca yayımlanan Genel Tebliğler kapsamında YN ÖKC kullanım zorunluluğu dışında bırakılan mükellefler </a:t>
            </a:r>
            <a:r>
              <a:rPr lang="tr-TR" sz="1300" dirty="0" smtClean="0">
                <a:latin typeface="Arial" panose="020B0604020202020204" pitchFamily="34" charset="0"/>
                <a:cs typeface="Arial" panose="020B0604020202020204" pitchFamily="34" charset="0"/>
              </a:rPr>
              <a:t>Liste </a:t>
            </a:r>
            <a:r>
              <a:rPr lang="tr-TR" sz="1300" dirty="0">
                <a:latin typeface="Arial" panose="020B0604020202020204" pitchFamily="34" charset="0"/>
                <a:cs typeface="Arial" panose="020B0604020202020204" pitchFamily="34" charset="0"/>
              </a:rPr>
              <a:t>için tıklayınız </a:t>
            </a:r>
            <a:r>
              <a:rPr lang="tr-TR" sz="1300" dirty="0" smtClean="0">
                <a:latin typeface="Arial" panose="020B0604020202020204" pitchFamily="34" charset="0"/>
                <a:cs typeface="Arial" panose="020B0604020202020204" pitchFamily="34" charset="0"/>
              </a:rPr>
              <a:t>&gt;&gt;&gt;&gt;&gt; </a:t>
            </a:r>
            <a:r>
              <a:rPr lang="tr-TR" sz="1300" dirty="0" smtClean="0">
                <a:latin typeface="Arial" panose="020B0604020202020204" pitchFamily="34" charset="0"/>
                <a:cs typeface="Arial" panose="020B0604020202020204" pitchFamily="34" charset="0"/>
                <a:hlinkClick r:id="rId7"/>
              </a:rPr>
              <a:t>Muafiyet Listesi</a:t>
            </a:r>
            <a:endParaRPr lang="tr-TR" sz="1300" dirty="0">
              <a:latin typeface="Arial" panose="020B0604020202020204" pitchFamily="34" charset="0"/>
              <a:cs typeface="Arial" panose="020B0604020202020204" pitchFamily="34" charset="0"/>
            </a:endParaRPr>
          </a:p>
        </p:txBody>
      </p:sp>
      <p:sp>
        <p:nvSpPr>
          <p:cNvPr id="3" name="Dikdörtgen 2"/>
          <p:cNvSpPr/>
          <p:nvPr/>
        </p:nvSpPr>
        <p:spPr>
          <a:xfrm>
            <a:off x="175565" y="2009357"/>
            <a:ext cx="11596247" cy="1018227"/>
          </a:xfrm>
          <a:prstGeom prst="rect">
            <a:avLst/>
          </a:prstGeom>
          <a:gradFill flip="none" rotWithShape="1">
            <a:gsLst>
              <a:gs pos="0">
                <a:srgbClr val="F58700">
                  <a:tint val="66000"/>
                  <a:satMod val="160000"/>
                </a:srgbClr>
              </a:gs>
              <a:gs pos="50000">
                <a:srgbClr val="F58700">
                  <a:tint val="44500"/>
                  <a:satMod val="160000"/>
                </a:srgbClr>
              </a:gs>
              <a:gs pos="100000">
                <a:srgbClr val="F58700">
                  <a:tint val="23500"/>
                  <a:satMod val="160000"/>
                </a:srgb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nSpc>
                <a:spcPct val="107000"/>
              </a:lnSpc>
              <a:spcAft>
                <a:spcPts val="800"/>
              </a:spcAft>
            </a:pPr>
            <a:r>
              <a:rPr lang="tr-TR" b="1" dirty="0" smtClean="0">
                <a:latin typeface="Arial" panose="020B0604020202020204" pitchFamily="34" charset="0"/>
                <a:ea typeface="Calibri" panose="020F0502020204030204" pitchFamily="34" charset="0"/>
                <a:cs typeface="Arial" panose="020B0604020202020204" pitchFamily="34" charset="0"/>
              </a:rPr>
              <a:t>Kimler Yeni Nesil Ödeme Kaydedici Cihaz (YNÖKC) Kullanmak Zorundadır?</a:t>
            </a:r>
            <a:endParaRPr lang="tr-TR"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tr-TR" sz="1600" dirty="0" smtClean="0">
                <a:latin typeface="Arial" panose="020B0604020202020204" pitchFamily="34" charset="0"/>
                <a:ea typeface="Calibri" panose="020F0502020204030204" pitchFamily="34" charset="0"/>
                <a:cs typeface="Arial" panose="020B0604020202020204" pitchFamily="34" charset="0"/>
              </a:rPr>
              <a:t>3100 </a:t>
            </a:r>
            <a:r>
              <a:rPr lang="tr-TR" sz="1600" dirty="0">
                <a:latin typeface="Arial" panose="020B0604020202020204" pitchFamily="34" charset="0"/>
                <a:ea typeface="Calibri" panose="020F0502020204030204" pitchFamily="34" charset="0"/>
                <a:cs typeface="Arial" panose="020B0604020202020204" pitchFamily="34" charset="0"/>
              </a:rPr>
              <a:t>sayılı </a:t>
            </a:r>
            <a:r>
              <a:rPr lang="tr-TR" sz="1600" dirty="0" smtClean="0">
                <a:latin typeface="Arial" panose="020B0604020202020204" pitchFamily="34" charset="0"/>
                <a:ea typeface="Calibri" panose="020F0502020204030204" pitchFamily="34" charset="0"/>
                <a:cs typeface="Arial" panose="020B0604020202020204" pitchFamily="34" charset="0"/>
              </a:rPr>
              <a:t>ÖKC </a:t>
            </a:r>
            <a:r>
              <a:rPr lang="tr-TR" sz="1600" dirty="0">
                <a:latin typeface="Arial" panose="020B0604020202020204" pitchFamily="34" charset="0"/>
                <a:ea typeface="Calibri" panose="020F0502020204030204" pitchFamily="34" charset="0"/>
                <a:cs typeface="Arial" panose="020B0604020202020204" pitchFamily="34" charset="0"/>
              </a:rPr>
              <a:t>kanunu; perakende mal satışı ve hizmet ifası ile iştigal eden I. Sınıf ve II. Sınıf tüccarlar </a:t>
            </a:r>
            <a:r>
              <a:rPr lang="tr-TR" sz="1600" dirty="0" smtClean="0">
                <a:latin typeface="Arial" panose="020B0604020202020204" pitchFamily="34" charset="0"/>
                <a:ea typeface="Calibri" panose="020F0502020204030204" pitchFamily="34" charset="0"/>
                <a:cs typeface="Arial" panose="020B0604020202020204" pitchFamily="34" charset="0"/>
              </a:rPr>
              <a:t>ÖKC </a:t>
            </a:r>
            <a:r>
              <a:rPr lang="tr-TR" sz="1600" dirty="0">
                <a:latin typeface="Arial" panose="020B0604020202020204" pitchFamily="34" charset="0"/>
                <a:ea typeface="Calibri" panose="020F0502020204030204" pitchFamily="34" charset="0"/>
                <a:cs typeface="Arial" panose="020B0604020202020204" pitchFamily="34" charset="0"/>
              </a:rPr>
              <a:t>kullanmak zorundadır. </a:t>
            </a:r>
            <a:endParaRPr lang="tr-TR"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Metin kutusu 4"/>
          <p:cNvSpPr txBox="1"/>
          <p:nvPr/>
        </p:nvSpPr>
        <p:spPr>
          <a:xfrm>
            <a:off x="268571" y="6097602"/>
            <a:ext cx="11222975" cy="52322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p:spPr>
        <p:txBody>
          <a:bodyPr wrap="square" rtlCol="0">
            <a:spAutoFit/>
          </a:bodyPr>
          <a:lstStyle/>
          <a:p>
            <a:r>
              <a:rPr lang="tr-TR" sz="1400" b="1" dirty="0">
                <a:latin typeface="Arial" panose="020B0604020202020204" pitchFamily="34" charset="0"/>
                <a:cs typeface="Arial" panose="020B0604020202020204" pitchFamily="34" charset="0"/>
              </a:rPr>
              <a:t>557 Sayılı VUK Tebliğe göre</a:t>
            </a:r>
            <a:r>
              <a:rPr lang="tr-TR" sz="1400" dirty="0">
                <a:latin typeface="Arial" panose="020B0604020202020204" pitchFamily="34" charset="0"/>
                <a:cs typeface="Arial" panose="020B0604020202020204" pitchFamily="34" charset="0"/>
              </a:rPr>
              <a:t> Ödeme Kaydedici Cihaz kullananlar en az bir banka veya diğer kuruluş ya da ödeme hizmet sağlayıcısı ile üye iş yeri anlaşması yapmak ve </a:t>
            </a:r>
            <a:r>
              <a:rPr lang="tr-TR" sz="1400" u="sng" dirty="0">
                <a:latin typeface="Arial" panose="020B0604020202020204" pitchFamily="34" charset="0"/>
                <a:cs typeface="Arial" panose="020B0604020202020204" pitchFamily="34" charset="0"/>
              </a:rPr>
              <a:t>banka kartları ile ödeme taleplerini kabul etmek zorundadırlar</a:t>
            </a:r>
            <a:r>
              <a:rPr lang="tr-TR" sz="1400" u="sng" dirty="0" smtClean="0">
                <a:latin typeface="Arial" panose="020B0604020202020204" pitchFamily="34" charset="0"/>
                <a:cs typeface="Arial" panose="020B0604020202020204" pitchFamily="34" charset="0"/>
              </a:rPr>
              <a:t>.</a:t>
            </a:r>
            <a:endParaRPr lang="tr-TR" dirty="0"/>
          </a:p>
        </p:txBody>
      </p:sp>
      <p:sp>
        <p:nvSpPr>
          <p:cNvPr id="2" name="Dikdörtgen 1"/>
          <p:cNvSpPr/>
          <p:nvPr/>
        </p:nvSpPr>
        <p:spPr>
          <a:xfrm>
            <a:off x="214103" y="1079090"/>
            <a:ext cx="11396591" cy="813968"/>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175565" y="1062061"/>
            <a:ext cx="10716382" cy="830997"/>
          </a:xfrm>
          <a:prstGeom prst="rect">
            <a:avLst/>
          </a:prstGeom>
        </p:spPr>
        <p:txBody>
          <a:bodyPr wrap="square">
            <a:spAutoFit/>
          </a:bodyPr>
          <a:lstStyle/>
          <a:p>
            <a:r>
              <a:rPr lang="tr-TR" sz="1600" dirty="0">
                <a:latin typeface="Arial" panose="020B0604020202020204" pitchFamily="34" charset="0"/>
                <a:cs typeface="Arial" panose="020B0604020202020204" pitchFamily="34" charset="0"/>
              </a:rPr>
              <a:t>3100 sayılı Kanunla ve Maliye ve Gümrük Bakanlığınca belirlenen şartları taşıyan elektronik yazar kasalar, yazıcı tertibatı bulunan elektronik teraziler veya elektronik terminaller gibi cihazlardır. Bu cihazlardan elde edilen </a:t>
            </a:r>
            <a:r>
              <a:rPr lang="tr-TR" sz="1600" dirty="0" smtClean="0">
                <a:latin typeface="Arial" panose="020B0604020202020204" pitchFamily="34" charset="0"/>
                <a:cs typeface="Arial" panose="020B0604020202020204" pitchFamily="34" charset="0"/>
              </a:rPr>
              <a:t>ÖKC </a:t>
            </a:r>
            <a:r>
              <a:rPr lang="tr-TR" sz="1600" dirty="0">
                <a:latin typeface="Arial" panose="020B0604020202020204" pitchFamily="34" charset="0"/>
                <a:cs typeface="Arial" panose="020B0604020202020204" pitchFamily="34" charset="0"/>
              </a:rPr>
              <a:t>Satış Fişi, 213 sayılı </a:t>
            </a:r>
            <a:r>
              <a:rPr lang="tr-TR" sz="1600" dirty="0" err="1">
                <a:latin typeface="Arial" panose="020B0604020202020204" pitchFamily="34" charset="0"/>
                <a:cs typeface="Arial" panose="020B0604020202020204" pitchFamily="34" charset="0"/>
              </a:rPr>
              <a:t>VUK’a</a:t>
            </a:r>
            <a:r>
              <a:rPr lang="tr-TR" sz="1600" dirty="0">
                <a:latin typeface="Arial" panose="020B0604020202020204" pitchFamily="34" charset="0"/>
                <a:cs typeface="Arial" panose="020B0604020202020204" pitchFamily="34" charset="0"/>
              </a:rPr>
              <a:t> </a:t>
            </a:r>
            <a:r>
              <a:rPr lang="tr-TR" sz="1600" dirty="0" smtClean="0">
                <a:latin typeface="Arial" panose="020B0604020202020204" pitchFamily="34" charset="0"/>
                <a:cs typeface="Arial" panose="020B0604020202020204" pitchFamily="34" charset="0"/>
              </a:rPr>
              <a:t>göre </a:t>
            </a:r>
            <a:r>
              <a:rPr lang="tr-TR" sz="1600" dirty="0">
                <a:latin typeface="Arial" panose="020B0604020202020204" pitchFamily="34" charset="0"/>
                <a:cs typeface="Arial" panose="020B0604020202020204" pitchFamily="34" charset="0"/>
              </a:rPr>
              <a:t>Perakende Satış Fişi niteliğindedir. </a:t>
            </a:r>
            <a:r>
              <a:rPr lang="tr-TR" sz="1600" dirty="0" smtClean="0">
                <a:latin typeface="Arial" panose="020B0604020202020204" pitchFamily="34" charset="0"/>
                <a:cs typeface="Arial" panose="020B0604020202020204" pitchFamily="34" charset="0"/>
              </a:rPr>
              <a:t>ÖKC </a:t>
            </a:r>
            <a:r>
              <a:rPr lang="tr-TR" sz="1600" dirty="0">
                <a:latin typeface="Arial" panose="020B0604020202020204" pitchFamily="34" charset="0"/>
                <a:cs typeface="Arial" panose="020B0604020202020204" pitchFamily="34" charset="0"/>
              </a:rPr>
              <a:t>Bilgi Fişi ise Faturaya bağlanmak zorundadır.</a:t>
            </a:r>
          </a:p>
        </p:txBody>
      </p:sp>
    </p:spTree>
    <p:extLst>
      <p:ext uri="{BB962C8B-B14F-4D97-AF65-F5344CB8AC3E}">
        <p14:creationId xmlns:p14="http://schemas.microsoft.com/office/powerpoint/2010/main" val="3616106872"/>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 name="Freeform 78"/>
          <p:cNvSpPr/>
          <p:nvPr/>
        </p:nvSpPr>
        <p:spPr>
          <a:xfrm>
            <a:off x="284234" y="5656755"/>
            <a:ext cx="11515880" cy="1189427"/>
          </a:xfrm>
          <a:custGeom>
            <a:avLst/>
            <a:gdLst/>
            <a:ahLst/>
            <a:cxnLst>
              <a:cxn ang="0">
                <a:pos x="wd2" y="hd2"/>
              </a:cxn>
              <a:cxn ang="5400000">
                <a:pos x="wd2" y="hd2"/>
              </a:cxn>
              <a:cxn ang="10800000">
                <a:pos x="wd2" y="hd2"/>
              </a:cxn>
              <a:cxn ang="16200000">
                <a:pos x="wd2" y="hd2"/>
              </a:cxn>
            </a:cxnLst>
            <a:rect l="0" t="0" r="r" b="b"/>
            <a:pathLst>
              <a:path w="21598" h="21600" extrusionOk="0">
                <a:moveTo>
                  <a:pt x="1361" y="0"/>
                </a:moveTo>
                <a:lnTo>
                  <a:pt x="20239" y="0"/>
                </a:lnTo>
                <a:cubicBezTo>
                  <a:pt x="20990" y="1"/>
                  <a:pt x="21599" y="578"/>
                  <a:pt x="21598" y="1288"/>
                </a:cubicBezTo>
                <a:cubicBezTo>
                  <a:pt x="21598" y="1289"/>
                  <a:pt x="21598" y="1289"/>
                  <a:pt x="21598" y="1289"/>
                </a:cubicBezTo>
                <a:lnTo>
                  <a:pt x="21598" y="20313"/>
                </a:lnTo>
                <a:cubicBezTo>
                  <a:pt x="21598" y="21024"/>
                  <a:pt x="20989" y="21600"/>
                  <a:pt x="20237" y="21600"/>
                </a:cubicBezTo>
                <a:lnTo>
                  <a:pt x="1359" y="21600"/>
                </a:lnTo>
                <a:cubicBezTo>
                  <a:pt x="608" y="21599"/>
                  <a:pt x="0" y="21023"/>
                  <a:pt x="0" y="20313"/>
                </a:cubicBezTo>
                <a:lnTo>
                  <a:pt x="0" y="1289"/>
                </a:lnTo>
                <a:cubicBezTo>
                  <a:pt x="-1" y="578"/>
                  <a:pt x="607" y="1"/>
                  <a:pt x="1359" y="0"/>
                </a:cubicBezTo>
                <a:cubicBezTo>
                  <a:pt x="1360" y="0"/>
                  <a:pt x="1360" y="0"/>
                  <a:pt x="1361" y="0"/>
                </a:cubicBezTo>
                <a:close/>
              </a:path>
            </a:pathLst>
          </a:custGeom>
          <a:gradFill>
            <a:gsLst>
              <a:gs pos="75000">
                <a:schemeClr val="bg1"/>
              </a:gs>
              <a:gs pos="98000">
                <a:srgbClr val="E6BC21"/>
              </a:gs>
            </a:gsLst>
            <a:lin ang="2089253" scaled="0"/>
          </a:gradFill>
          <a:ln>
            <a:noFill/>
          </a:ln>
          <a:effectLst>
            <a:innerShdw blurRad="571500" dist="50800" dir="16200000">
              <a:srgbClr val="B12575">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latin typeface="Arial" panose="020B0604020202020204" pitchFamily="34" charset="0"/>
              <a:cs typeface="Arial" panose="020B0604020202020204" pitchFamily="34" charset="0"/>
            </a:endParaRPr>
          </a:p>
        </p:txBody>
      </p:sp>
      <p:grpSp>
        <p:nvGrpSpPr>
          <p:cNvPr id="14" name="Grup 13"/>
          <p:cNvGrpSpPr/>
          <p:nvPr/>
        </p:nvGrpSpPr>
        <p:grpSpPr>
          <a:xfrm>
            <a:off x="435949" y="871691"/>
            <a:ext cx="11055597" cy="1220905"/>
            <a:chOff x="417251" y="2221532"/>
            <a:chExt cx="11055597" cy="1336698"/>
          </a:xfrm>
        </p:grpSpPr>
        <p:sp>
          <p:nvSpPr>
            <p:cNvPr id="27" name="Rectangle: Rounded Corners 6">
              <a:extLst>
                <a:ext uri="{FF2B5EF4-FFF2-40B4-BE49-F238E27FC236}">
                  <a16:creationId xmlns:a16="http://schemas.microsoft.com/office/drawing/2014/main" id="{69796038-62E7-4081-82DC-7B1141DBC49D}"/>
                </a:ext>
              </a:extLst>
            </p:cNvPr>
            <p:cNvSpPr/>
            <p:nvPr/>
          </p:nvSpPr>
          <p:spPr>
            <a:xfrm>
              <a:off x="417251" y="2221532"/>
              <a:ext cx="11055597" cy="1336698"/>
            </a:xfrm>
            <a:prstGeom prst="round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8" name="Rectangle: Rounded Corners 7">
              <a:extLst>
                <a:ext uri="{FF2B5EF4-FFF2-40B4-BE49-F238E27FC236}">
                  <a16:creationId xmlns:a16="http://schemas.microsoft.com/office/drawing/2014/main" id="{CECD3A9D-C8DB-418D-BC43-A596CE5DDD92}"/>
                </a:ext>
              </a:extLst>
            </p:cNvPr>
            <p:cNvSpPr/>
            <p:nvPr/>
          </p:nvSpPr>
          <p:spPr>
            <a:xfrm>
              <a:off x="1018125" y="2348487"/>
              <a:ext cx="10221970" cy="1082786"/>
            </a:xfrm>
            <a:prstGeom prst="roundRect">
              <a:avLst/>
            </a:prstGeom>
            <a:gradFill>
              <a:gsLst>
                <a:gs pos="85000">
                  <a:schemeClr val="bg1"/>
                </a:gs>
                <a:gs pos="100000">
                  <a:srgbClr val="E6B70A"/>
                </a:gs>
              </a:gsLst>
              <a:lin ang="2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Rectangle: Top Corners Rounded 8">
              <a:extLst>
                <a:ext uri="{FF2B5EF4-FFF2-40B4-BE49-F238E27FC236}">
                  <a16:creationId xmlns:a16="http://schemas.microsoft.com/office/drawing/2014/main" id="{95BE17D1-5031-42D4-8D82-B4C5C6F7B12B}"/>
                </a:ext>
              </a:extLst>
            </p:cNvPr>
            <p:cNvSpPr/>
            <p:nvPr/>
          </p:nvSpPr>
          <p:spPr>
            <a:xfrm rot="5400000">
              <a:off x="566358" y="2463845"/>
              <a:ext cx="1039655" cy="808945"/>
            </a:xfrm>
            <a:prstGeom prst="round2SameRect">
              <a:avLst/>
            </a:prstGeom>
            <a:gradFill>
              <a:gsLst>
                <a:gs pos="0">
                  <a:srgbClr val="BEA91A"/>
                </a:gs>
                <a:gs pos="52000">
                  <a:srgbClr val="C7AB15"/>
                </a:gs>
              </a:gsLst>
              <a:lin ang="13500000" scaled="1"/>
            </a:gradFill>
            <a:ln>
              <a:noFill/>
            </a:ln>
            <a:effectLst>
              <a:innerShdw blurRad="571500" dist="50800" dir="16200000">
                <a:srgbClr val="00666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49A80-6FDC-475E-9293-1C17F140D77C}" type="slidenum">
              <a:rPr kumimoji="0" lang="tr-TR" sz="1400" b="0"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tr-TR"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 name="Metin kutusu 2"/>
          <p:cNvSpPr txBox="1"/>
          <p:nvPr/>
        </p:nvSpPr>
        <p:spPr>
          <a:xfrm>
            <a:off x="1539522" y="1014437"/>
            <a:ext cx="9527358" cy="923330"/>
          </a:xfrm>
          <a:prstGeom prst="rect">
            <a:avLst/>
          </a:prstGeom>
          <a:noFill/>
        </p:spPr>
        <p:txBody>
          <a:bodyPr wrap="square" rtlCol="0">
            <a:spAutoFit/>
          </a:bodyPr>
          <a:lstStyle/>
          <a:p>
            <a:pPr algn="just"/>
            <a:r>
              <a:rPr lang="tr-TR" dirty="0">
                <a:latin typeface="Arial" panose="020B0604020202020204" pitchFamily="34" charset="0"/>
                <a:cs typeface="Arial" panose="020B0604020202020204" pitchFamily="34" charset="0"/>
              </a:rPr>
              <a:t>Vergi mevzuatı çerçevesinde mükelleflere tevdi edilen ödevlerin tam ve zamanında yerine getirilmemesi durumunda, bu fiillerin mahiyetine uygun olarak 213 sayılı Vergi Usul Kanunu'nun ilgili maddeleri </a:t>
            </a:r>
            <a:r>
              <a:rPr lang="tr-TR" dirty="0" smtClean="0">
                <a:latin typeface="Arial" panose="020B0604020202020204" pitchFamily="34" charset="0"/>
                <a:cs typeface="Arial" panose="020B0604020202020204" pitchFamily="34" charset="0"/>
              </a:rPr>
              <a:t>uyarınca yasal </a:t>
            </a:r>
            <a:r>
              <a:rPr lang="tr-TR" dirty="0">
                <a:latin typeface="Arial" panose="020B0604020202020204" pitchFamily="34" charset="0"/>
                <a:cs typeface="Arial" panose="020B0604020202020204" pitchFamily="34" charset="0"/>
              </a:rPr>
              <a:t>müeyyideler tesis edilmektedir</a:t>
            </a:r>
            <a:r>
              <a:rPr lang="tr-TR" dirty="0" smtClean="0">
                <a:latin typeface="Arial" panose="020B0604020202020204" pitchFamily="34" charset="0"/>
                <a:cs typeface="Arial" panose="020B0604020202020204" pitchFamily="34" charset="0"/>
              </a:rPr>
              <a:t>.</a:t>
            </a:r>
            <a:endParaRPr lang="tr-TR" dirty="0">
              <a:latin typeface="Arial" panose="020B0604020202020204" pitchFamily="34" charset="0"/>
              <a:cs typeface="Arial" panose="020B0604020202020204" pitchFamily="34" charset="0"/>
            </a:endParaRPr>
          </a:p>
        </p:txBody>
      </p:sp>
      <p:grpSp>
        <p:nvGrpSpPr>
          <p:cNvPr id="18" name="Grup 17"/>
          <p:cNvGrpSpPr/>
          <p:nvPr/>
        </p:nvGrpSpPr>
        <p:grpSpPr>
          <a:xfrm>
            <a:off x="435949" y="2246174"/>
            <a:ext cx="3993849" cy="2746684"/>
            <a:chOff x="390293" y="2400185"/>
            <a:chExt cx="3993849" cy="2746684"/>
          </a:xfrm>
        </p:grpSpPr>
        <p:grpSp>
          <p:nvGrpSpPr>
            <p:cNvPr id="6" name="Grup 5"/>
            <p:cNvGrpSpPr/>
            <p:nvPr/>
          </p:nvGrpSpPr>
          <p:grpSpPr>
            <a:xfrm>
              <a:off x="390293" y="2400185"/>
              <a:ext cx="3773333" cy="2746684"/>
              <a:chOff x="4971379" y="947924"/>
              <a:chExt cx="3563021" cy="3417371"/>
            </a:xfrm>
          </p:grpSpPr>
          <p:sp>
            <p:nvSpPr>
              <p:cNvPr id="20" name="Rectangle 2"/>
              <p:cNvSpPr/>
              <p:nvPr/>
            </p:nvSpPr>
            <p:spPr>
              <a:xfrm>
                <a:off x="4971379" y="947924"/>
                <a:ext cx="3563021" cy="3417371"/>
              </a:xfrm>
              <a:prstGeom prst="rect">
                <a:avLst/>
              </a:prstGeom>
              <a:solidFill>
                <a:srgbClr val="FFC0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Rectangle 3"/>
              <p:cNvSpPr/>
              <p:nvPr/>
            </p:nvSpPr>
            <p:spPr>
              <a:xfrm>
                <a:off x="5136566" y="1177535"/>
                <a:ext cx="3216859" cy="2911624"/>
              </a:xfrm>
              <a:prstGeom prst="rect">
                <a:avLst/>
              </a:prstGeom>
              <a:gradFill flip="none" rotWithShape="1">
                <a:gsLst>
                  <a:gs pos="0">
                    <a:schemeClr val="accent4">
                      <a:lumMod val="20000"/>
                      <a:lumOff val="80000"/>
                    </a:schemeClr>
                  </a:gs>
                  <a:gs pos="79000">
                    <a:srgbClr val="86B0BF">
                      <a:tint val="23500"/>
                      <a:satMod val="160000"/>
                    </a:srgbClr>
                  </a:gs>
                </a:gsLst>
                <a:lin ang="2700000" scaled="1"/>
                <a:tileRect/>
              </a:gra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1500" dirty="0" smtClean="0">
                    <a:solidFill>
                      <a:schemeClr val="tx1"/>
                    </a:solidFill>
                    <a:latin typeface="Arial" panose="020B0604020202020204" pitchFamily="34" charset="0"/>
                    <a:cs typeface="Arial" panose="020B0604020202020204" pitchFamily="34" charset="0"/>
                  </a:rPr>
                  <a:t> </a:t>
                </a:r>
                <a:endParaRPr lang="tr-TR" sz="1500" dirty="0">
                  <a:solidFill>
                    <a:schemeClr val="tx1"/>
                  </a:solidFill>
                  <a:latin typeface="Arial" panose="020B0604020202020204" pitchFamily="34" charset="0"/>
                  <a:cs typeface="Arial" panose="020B0604020202020204" pitchFamily="34" charset="0"/>
                </a:endParaRPr>
              </a:p>
            </p:txBody>
          </p:sp>
          <p:sp>
            <p:nvSpPr>
              <p:cNvPr id="5" name="Metin kutusu 4"/>
              <p:cNvSpPr txBox="1"/>
              <p:nvPr/>
            </p:nvSpPr>
            <p:spPr>
              <a:xfrm>
                <a:off x="5281319" y="1890045"/>
                <a:ext cx="3180847" cy="1416839"/>
              </a:xfrm>
              <a:prstGeom prst="rect">
                <a:avLst/>
              </a:prstGeom>
              <a:noFill/>
            </p:spPr>
            <p:txBody>
              <a:bodyPr wrap="square" rtlCol="0">
                <a:spAutoFit/>
              </a:bodyPr>
              <a:lstStyle/>
              <a:p>
                <a:pPr marL="285750" indent="-285750">
                  <a:buFont typeface="Wingdings" panose="05000000000000000000" pitchFamily="2" charset="2"/>
                  <a:buChar char="§"/>
                </a:pPr>
                <a:r>
                  <a:rPr lang="tr-TR" sz="1700" dirty="0">
                    <a:latin typeface="Arial" panose="020B0604020202020204" pitchFamily="34" charset="0"/>
                    <a:cs typeface="Arial" panose="020B0604020202020204" pitchFamily="34" charset="0"/>
                  </a:rPr>
                  <a:t>Vergi </a:t>
                </a:r>
                <a:r>
                  <a:rPr lang="tr-TR" sz="1700" dirty="0" err="1">
                    <a:latin typeface="Arial" panose="020B0604020202020204" pitchFamily="34" charset="0"/>
                    <a:cs typeface="Arial" panose="020B0604020202020204" pitchFamily="34" charset="0"/>
                  </a:rPr>
                  <a:t>Ziyaı</a:t>
                </a:r>
                <a:r>
                  <a:rPr lang="tr-TR" sz="1700" dirty="0">
                    <a:latin typeface="Arial" panose="020B0604020202020204" pitchFamily="34" charset="0"/>
                    <a:cs typeface="Arial" panose="020B0604020202020204" pitchFamily="34" charset="0"/>
                  </a:rPr>
                  <a:t> </a:t>
                </a:r>
                <a:r>
                  <a:rPr lang="tr-TR" sz="1700" dirty="0" smtClean="0">
                    <a:latin typeface="Arial" panose="020B0604020202020204" pitchFamily="34" charset="0"/>
                    <a:cs typeface="Arial" panose="020B0604020202020204" pitchFamily="34" charset="0"/>
                  </a:rPr>
                  <a:t>Cezası</a:t>
                </a:r>
                <a:endParaRPr lang="tr-TR" sz="17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tr-TR" sz="1700" dirty="0" smtClean="0">
                    <a:latin typeface="Arial" panose="020B0604020202020204" pitchFamily="34" charset="0"/>
                    <a:cs typeface="Arial" panose="020B0604020202020204" pitchFamily="34" charset="0"/>
                  </a:rPr>
                  <a:t>Usulsüzlük Cezaları</a:t>
                </a:r>
              </a:p>
              <a:p>
                <a:r>
                  <a:rPr lang="tr-TR" sz="1700" dirty="0" smtClean="0">
                    <a:latin typeface="Arial" panose="020B0604020202020204" pitchFamily="34" charset="0"/>
                    <a:cs typeface="Arial" panose="020B0604020202020204" pitchFamily="34" charset="0"/>
                  </a:rPr>
                  <a:t>     ( </a:t>
                </a:r>
                <a:r>
                  <a:rPr lang="tr-TR" sz="1700" dirty="0">
                    <a:latin typeface="Arial" panose="020B0604020202020204" pitchFamily="34" charset="0"/>
                    <a:cs typeface="Arial" panose="020B0604020202020204" pitchFamily="34" charset="0"/>
                  </a:rPr>
                  <a:t>I. Derece, II. </a:t>
                </a:r>
                <a:r>
                  <a:rPr lang="tr-TR" sz="1700" dirty="0" smtClean="0">
                    <a:latin typeface="Arial" panose="020B0604020202020204" pitchFamily="34" charset="0"/>
                    <a:cs typeface="Arial" panose="020B0604020202020204" pitchFamily="34" charset="0"/>
                  </a:rPr>
                  <a:t>Derece)</a:t>
                </a:r>
              </a:p>
              <a:p>
                <a:pPr marL="285750" indent="-285750">
                  <a:buFont typeface="Wingdings" panose="05000000000000000000" pitchFamily="2" charset="2"/>
                  <a:buChar char="§"/>
                </a:pPr>
                <a:r>
                  <a:rPr lang="tr-TR" sz="1700" dirty="0" smtClean="0">
                    <a:latin typeface="Arial" panose="020B0604020202020204" pitchFamily="34" charset="0"/>
                    <a:cs typeface="Arial" panose="020B0604020202020204" pitchFamily="34" charset="0"/>
                  </a:rPr>
                  <a:t>Özel </a:t>
                </a:r>
                <a:r>
                  <a:rPr lang="tr-TR" sz="1700" dirty="0">
                    <a:latin typeface="Arial" panose="020B0604020202020204" pitchFamily="34" charset="0"/>
                    <a:cs typeface="Arial" panose="020B0604020202020204" pitchFamily="34" charset="0"/>
                  </a:rPr>
                  <a:t>Usulsüzlük Cezaları </a:t>
                </a:r>
              </a:p>
            </p:txBody>
          </p:sp>
        </p:grpSp>
        <p:sp>
          <p:nvSpPr>
            <p:cNvPr id="23" name="Metin kutusu 22"/>
            <p:cNvSpPr txBox="1"/>
            <p:nvPr/>
          </p:nvSpPr>
          <p:spPr>
            <a:xfrm>
              <a:off x="617926" y="2658196"/>
              <a:ext cx="3766216" cy="369332"/>
            </a:xfrm>
            <a:prstGeom prst="rect">
              <a:avLst/>
            </a:prstGeom>
            <a:noFill/>
          </p:spPr>
          <p:txBody>
            <a:bodyPr wrap="square" rtlCol="0">
              <a:spAutoFit/>
            </a:bodyPr>
            <a:lstStyle/>
            <a:p>
              <a:r>
                <a:rPr lang="tr-TR" b="1" dirty="0" smtClean="0">
                  <a:latin typeface="Arial" panose="020B0604020202020204" pitchFamily="34" charset="0"/>
                  <a:cs typeface="Arial" panose="020B0604020202020204" pitchFamily="34" charset="0"/>
                </a:rPr>
                <a:t>Uygulanacak Başlıca Cezalar</a:t>
              </a:r>
              <a:endParaRPr lang="tr-TR" dirty="0">
                <a:latin typeface="Arial" panose="020B0604020202020204" pitchFamily="34" charset="0"/>
                <a:cs typeface="Arial" panose="020B0604020202020204" pitchFamily="34" charset="0"/>
              </a:endParaRPr>
            </a:p>
          </p:txBody>
        </p:sp>
      </p:grpSp>
      <p:grpSp>
        <p:nvGrpSpPr>
          <p:cNvPr id="32" name="Grup 31"/>
          <p:cNvGrpSpPr/>
          <p:nvPr/>
        </p:nvGrpSpPr>
        <p:grpSpPr>
          <a:xfrm>
            <a:off x="4521855" y="2246174"/>
            <a:ext cx="6915745" cy="3326325"/>
            <a:chOff x="4575800" y="2091647"/>
            <a:chExt cx="6915745" cy="3326325"/>
          </a:xfrm>
        </p:grpSpPr>
        <p:sp>
          <p:nvSpPr>
            <p:cNvPr id="19" name="Rectangle 2"/>
            <p:cNvSpPr/>
            <p:nvPr/>
          </p:nvSpPr>
          <p:spPr>
            <a:xfrm>
              <a:off x="4575800" y="2091647"/>
              <a:ext cx="6915745" cy="3326325"/>
            </a:xfrm>
            <a:prstGeom prst="rect">
              <a:avLst/>
            </a:prstGeom>
            <a:solidFill>
              <a:srgbClr val="FFC0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1" name="Rectangle 3"/>
            <p:cNvSpPr/>
            <p:nvPr/>
          </p:nvSpPr>
          <p:spPr>
            <a:xfrm>
              <a:off x="4813189" y="2240561"/>
              <a:ext cx="6468013" cy="3008444"/>
            </a:xfrm>
            <a:prstGeom prst="rect">
              <a:avLst/>
            </a:prstGeom>
            <a:gradFill flip="none" rotWithShape="1">
              <a:gsLst>
                <a:gs pos="0">
                  <a:schemeClr val="accent4">
                    <a:lumMod val="20000"/>
                    <a:lumOff val="80000"/>
                  </a:schemeClr>
                </a:gs>
                <a:gs pos="66000">
                  <a:srgbClr val="86B0BF">
                    <a:tint val="23500"/>
                    <a:satMod val="160000"/>
                  </a:srgbClr>
                </a:gs>
              </a:gsLst>
              <a:lin ang="10800000" scaled="1"/>
              <a:tileRect/>
            </a:gra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600" dirty="0">
                <a:solidFill>
                  <a:schemeClr val="tx1"/>
                </a:solidFill>
                <a:latin typeface="Arial" panose="020B0604020202020204" pitchFamily="34" charset="0"/>
                <a:cs typeface="Arial" panose="020B0604020202020204" pitchFamily="34" charset="0"/>
              </a:endParaRPr>
            </a:p>
          </p:txBody>
        </p:sp>
        <p:sp>
          <p:nvSpPr>
            <p:cNvPr id="24" name="Metin kutusu 23"/>
            <p:cNvSpPr txBox="1"/>
            <p:nvPr/>
          </p:nvSpPr>
          <p:spPr>
            <a:xfrm>
              <a:off x="5424454" y="2324817"/>
              <a:ext cx="5681511" cy="369332"/>
            </a:xfrm>
            <a:prstGeom prst="rect">
              <a:avLst/>
            </a:prstGeom>
            <a:noFill/>
          </p:spPr>
          <p:txBody>
            <a:bodyPr wrap="square" rtlCol="0">
              <a:spAutoFit/>
            </a:bodyPr>
            <a:lstStyle/>
            <a:p>
              <a:r>
                <a:rPr lang="tr-TR" b="1" dirty="0" smtClean="0">
                  <a:latin typeface="Arial" panose="020B0604020202020204" pitchFamily="34" charset="0"/>
                  <a:cs typeface="Arial" panose="020B0604020202020204" pitchFamily="34" charset="0"/>
                </a:rPr>
                <a:t>Cezanın Miktarı ve Niteliğini Etkileyen Unsurlar</a:t>
              </a:r>
              <a:endParaRPr lang="tr-TR" dirty="0">
                <a:latin typeface="Arial" panose="020B0604020202020204" pitchFamily="34" charset="0"/>
                <a:cs typeface="Arial" panose="020B0604020202020204" pitchFamily="34" charset="0"/>
              </a:endParaRPr>
            </a:p>
          </p:txBody>
        </p:sp>
        <p:sp>
          <p:nvSpPr>
            <p:cNvPr id="25" name="Metin kutusu 24"/>
            <p:cNvSpPr txBox="1"/>
            <p:nvPr/>
          </p:nvSpPr>
          <p:spPr>
            <a:xfrm>
              <a:off x="4895426" y="2649052"/>
              <a:ext cx="6417312" cy="2723823"/>
            </a:xfrm>
            <a:prstGeom prst="rect">
              <a:avLst/>
            </a:prstGeom>
            <a:noFill/>
          </p:spPr>
          <p:txBody>
            <a:bodyPr wrap="square" rtlCol="0">
              <a:spAutoFit/>
            </a:bodyPr>
            <a:lstStyle/>
            <a:p>
              <a:pPr marL="285750" indent="-285750">
                <a:buFont typeface="Wingdings" panose="05000000000000000000" pitchFamily="2" charset="2"/>
                <a:buChar char="§"/>
              </a:pPr>
              <a:r>
                <a:rPr lang="tr-TR" sz="1700" dirty="0" smtClean="0">
                  <a:latin typeface="Arial" panose="020B0604020202020204" pitchFamily="34" charset="0"/>
                  <a:cs typeface="Arial" panose="020B0604020202020204" pitchFamily="34" charset="0"/>
                </a:rPr>
                <a:t>Cezayı Gerektiren Fiilin Niteliği Ve Kapsamı (Vergi </a:t>
              </a:r>
              <a:r>
                <a:rPr lang="tr-TR" sz="1700" dirty="0" err="1" smtClean="0">
                  <a:latin typeface="Arial" panose="020B0604020202020204" pitchFamily="34" charset="0"/>
                  <a:cs typeface="Arial" panose="020B0604020202020204" pitchFamily="34" charset="0"/>
                </a:rPr>
                <a:t>Ziyaı</a:t>
              </a:r>
              <a:r>
                <a:rPr lang="tr-TR" sz="1700" dirty="0" smtClean="0">
                  <a:latin typeface="Arial" panose="020B0604020202020204" pitchFamily="34" charset="0"/>
                  <a:cs typeface="Arial" panose="020B0604020202020204" pitchFamily="34" charset="0"/>
                </a:rPr>
                <a:t>, Usulsüzlük, Özel Usulsüzlük</a:t>
              </a:r>
            </a:p>
            <a:p>
              <a:pPr marL="285750" indent="-285750">
                <a:buFont typeface="Wingdings" panose="05000000000000000000" pitchFamily="2" charset="2"/>
                <a:buChar char="§"/>
              </a:pPr>
              <a:r>
                <a:rPr lang="tr-TR" sz="1700" dirty="0" smtClean="0">
                  <a:latin typeface="Arial" panose="020B0604020202020204" pitchFamily="34" charset="0"/>
                  <a:cs typeface="Arial" panose="020B0604020202020204" pitchFamily="34" charset="0"/>
                </a:rPr>
                <a:t>Mükellefiyet Durumu, ( Sermaye Şirketi, İkinci Sınıf Tüccar Gibi )</a:t>
              </a:r>
            </a:p>
            <a:p>
              <a:pPr marL="285750" indent="-285750">
                <a:buFont typeface="Wingdings" panose="05000000000000000000" pitchFamily="2" charset="2"/>
                <a:buChar char="§"/>
              </a:pPr>
              <a:r>
                <a:rPr lang="tr-TR" sz="1700" dirty="0" smtClean="0">
                  <a:latin typeface="Arial" panose="020B0604020202020204" pitchFamily="34" charset="0"/>
                  <a:cs typeface="Arial" panose="020B0604020202020204" pitchFamily="34" charset="0"/>
                </a:rPr>
                <a:t>Cezayı Gerektiren Fiilin Tekerrür Etmesi,</a:t>
              </a:r>
            </a:p>
            <a:p>
              <a:pPr marL="285750" indent="-285750">
                <a:buFont typeface="Wingdings" panose="05000000000000000000" pitchFamily="2" charset="2"/>
                <a:buChar char="§"/>
              </a:pPr>
              <a:r>
                <a:rPr lang="tr-TR" sz="1700" dirty="0" smtClean="0">
                  <a:latin typeface="Arial" panose="020B0604020202020204" pitchFamily="34" charset="0"/>
                  <a:cs typeface="Arial" panose="020B0604020202020204" pitchFamily="34" charset="0"/>
                </a:rPr>
                <a:t>Cezayı Gerektiren Fiile İştirak</a:t>
              </a:r>
            </a:p>
            <a:p>
              <a:pPr marL="285750" indent="-285750">
                <a:buFont typeface="Wingdings" panose="05000000000000000000" pitchFamily="2" charset="2"/>
                <a:buChar char="§"/>
              </a:pPr>
              <a:r>
                <a:rPr lang="sv-SE" sz="1700" dirty="0">
                  <a:latin typeface="Arial" panose="020B0604020202020204" pitchFamily="34" charset="0"/>
                  <a:cs typeface="Arial" panose="020B0604020202020204" pitchFamily="34" charset="0"/>
                </a:rPr>
                <a:t>Pişmanlık ve Islah Hükümlerinden Yararlanma</a:t>
              </a:r>
              <a:endParaRPr lang="tr-TR" sz="17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tr-TR" sz="1700" dirty="0">
                  <a:latin typeface="Arial" panose="020B0604020202020204" pitchFamily="34" charset="0"/>
                  <a:cs typeface="Arial" panose="020B0604020202020204" pitchFamily="34" charset="0"/>
                </a:rPr>
                <a:t>Cezada İndirim Talebi</a:t>
              </a:r>
            </a:p>
            <a:p>
              <a:pPr marL="285750" indent="-285750">
                <a:buFont typeface="Wingdings" panose="05000000000000000000" pitchFamily="2" charset="2"/>
                <a:buChar char="§"/>
              </a:pPr>
              <a:r>
                <a:rPr lang="tr-TR" sz="1700" dirty="0" smtClean="0">
                  <a:latin typeface="Arial" panose="020B0604020202020204" pitchFamily="34" charset="0"/>
                  <a:cs typeface="Arial" panose="020B0604020202020204" pitchFamily="34" charset="0"/>
                </a:rPr>
                <a:t>Uzlaşma Talebi</a:t>
              </a:r>
            </a:p>
            <a:p>
              <a:endParaRPr lang="tr-TR" dirty="0"/>
            </a:p>
          </p:txBody>
        </p:sp>
      </p:grpSp>
      <p:sp>
        <p:nvSpPr>
          <p:cNvPr id="26" name="Metin kutusu 25"/>
          <p:cNvSpPr txBox="1"/>
          <p:nvPr/>
        </p:nvSpPr>
        <p:spPr>
          <a:xfrm>
            <a:off x="435949" y="5639954"/>
            <a:ext cx="11133230" cy="1138773"/>
          </a:xfrm>
          <a:prstGeom prst="rect">
            <a:avLst/>
          </a:prstGeom>
          <a:noFill/>
        </p:spPr>
        <p:txBody>
          <a:bodyPr wrap="square" rtlCol="0">
            <a:spAutoFit/>
          </a:bodyPr>
          <a:lstStyle/>
          <a:p>
            <a:pPr algn="just"/>
            <a:r>
              <a:rPr lang="tr-TR" sz="1700" dirty="0" smtClean="0"/>
              <a:t>Ceza niteliğinde olmamakla birlikte, vergi </a:t>
            </a:r>
            <a:r>
              <a:rPr lang="tr-TR" sz="1700" dirty="0"/>
              <a:t>mevzuatında mükelleflere tanınan muafiyet ve istisna gibi haklardan yararlanılabilmesi, ilgili hakların tesisi için kanunla öngörülen şartların mükellefler tarafından tam ve süresinde yerine getirilmesine bağlıdır. Bu şartlara riayet edilmemesi durumunda, mükelleflerin bahsi geçen haklardan faydalanma imkânı ortadan kalkacaktır.</a:t>
            </a:r>
            <a:endParaRPr lang="tr-TR" sz="1700" dirty="0">
              <a:latin typeface="Arial" panose="020B0604020202020204" pitchFamily="34" charset="0"/>
              <a:cs typeface="Arial" panose="020B0604020202020204" pitchFamily="34" charset="0"/>
            </a:endParaRPr>
          </a:p>
        </p:txBody>
      </p:sp>
      <p:sp>
        <p:nvSpPr>
          <p:cNvPr id="31" name="Unvan 1"/>
          <p:cNvSpPr txBox="1">
            <a:spLocks/>
          </p:cNvSpPr>
          <p:nvPr/>
        </p:nvSpPr>
        <p:spPr>
          <a:xfrm>
            <a:off x="1153568" y="228443"/>
            <a:ext cx="11650117" cy="57516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sz="2800" b="1" dirty="0" smtClean="0">
                <a:solidFill>
                  <a:srgbClr val="16647A"/>
                </a:solidFill>
                <a:latin typeface="Arial" panose="020B0604020202020204" pitchFamily="34" charset="0"/>
                <a:cs typeface="Arial" panose="020B0604020202020204" pitchFamily="34" charset="0"/>
              </a:rPr>
              <a:t>Mükellefin Ödevleri-Ceza Hükümleri</a:t>
            </a:r>
            <a:endParaRPr lang="tr-TR" sz="2800" b="1" dirty="0">
              <a:solidFill>
                <a:srgbClr val="16647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17297"/>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Unvan 1"/>
          <p:cNvSpPr txBox="1">
            <a:spLocks/>
          </p:cNvSpPr>
          <p:nvPr/>
        </p:nvSpPr>
        <p:spPr>
          <a:xfrm>
            <a:off x="2484032" y="2008204"/>
            <a:ext cx="9144000" cy="34956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nSpc>
                <a:spcPct val="200000"/>
              </a:lnSpc>
            </a:pPr>
            <a:r>
              <a:rPr kumimoji="0" lang="tr-TR" sz="3600" b="1" i="0" u="none" strike="noStrike" kern="1200" cap="none" spc="0" normalizeH="0" baseline="0" noProof="0" dirty="0" smtClean="0">
                <a:ln>
                  <a:noFill/>
                </a:ln>
                <a:solidFill>
                  <a:srgbClr val="E20613"/>
                </a:solidFill>
                <a:effectLst/>
                <a:uLnTx/>
                <a:uFillTx/>
                <a:latin typeface="Arial" panose="020B0604020202020204" pitchFamily="34" charset="0"/>
                <a:cs typeface="Arial" panose="020B0604020202020204" pitchFamily="34" charset="0"/>
              </a:rPr>
              <a:t>BAŞKANLIĞIMIZ </a:t>
            </a:r>
            <a:r>
              <a:rPr lang="tr-TR" sz="3600" b="1" dirty="0" smtClean="0">
                <a:solidFill>
                  <a:srgbClr val="E20613"/>
                </a:solidFill>
                <a:latin typeface="Arial" panose="020B0604020202020204" pitchFamily="34" charset="0"/>
                <a:cs typeface="Arial" panose="020B0604020202020204" pitchFamily="34" charset="0"/>
              </a:rPr>
              <a:t>İLETİŞİM KANALLARI,</a:t>
            </a:r>
            <a:endParaRPr lang="tr-TR" sz="3600" b="1" dirty="0">
              <a:solidFill>
                <a:srgbClr val="E20613"/>
              </a:solidFill>
              <a:latin typeface="Arial" panose="020B0604020202020204" pitchFamily="34" charset="0"/>
              <a:cs typeface="Arial" panose="020B0604020202020204" pitchFamily="34" charset="0"/>
            </a:endParaRPr>
          </a:p>
          <a:p>
            <a:pPr lvl="0">
              <a:lnSpc>
                <a:spcPct val="200000"/>
              </a:lnSpc>
            </a:pPr>
            <a:r>
              <a:rPr lang="tr-TR" sz="3600" b="1" dirty="0" smtClean="0">
                <a:solidFill>
                  <a:srgbClr val="E20613"/>
                </a:solidFill>
                <a:latin typeface="Arial" panose="020B0604020202020204" pitchFamily="34" charset="0"/>
                <a:cs typeface="Arial" panose="020B0604020202020204" pitchFamily="34" charset="0"/>
              </a:rPr>
              <a:t>YAZILI VE GÖRSEL KAYNAKLAR</a:t>
            </a:r>
          </a:p>
          <a:p>
            <a:pPr marL="0" marR="0" lvl="0" indent="0" algn="ctr" defTabSz="914400" rtl="0" eaLnBrk="1" fontAlgn="auto" latinLnBrk="0" hangingPunct="1">
              <a:lnSpc>
                <a:spcPct val="200000"/>
              </a:lnSpc>
              <a:spcBef>
                <a:spcPct val="0"/>
              </a:spcBef>
              <a:spcAft>
                <a:spcPts val="0"/>
              </a:spcAft>
              <a:buClrTx/>
              <a:buSzTx/>
              <a:buFontTx/>
              <a:buNone/>
              <a:tabLst/>
              <a:defRPr/>
            </a:pPr>
            <a:endParaRPr kumimoji="0" lang="tr-TR" sz="4000" b="1" i="0" u="none" strike="noStrike" kern="1200" cap="none" spc="0" normalizeH="0" baseline="0" noProof="0" dirty="0">
              <a:ln>
                <a:noFill/>
              </a:ln>
              <a:solidFill>
                <a:srgbClr val="E20613"/>
              </a:solidFill>
              <a:effectLst/>
              <a:uLnTx/>
              <a:uFillTx/>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397" y="0"/>
            <a:ext cx="1789871" cy="685800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600" y="2723614"/>
            <a:ext cx="1111932" cy="1410772"/>
          </a:xfrm>
          <a:prstGeom prst="rect">
            <a:avLst/>
          </a:prstGeom>
        </p:spPr>
      </p:pic>
    </p:spTree>
    <p:extLst>
      <p:ext uri="{BB962C8B-B14F-4D97-AF65-F5344CB8AC3E}">
        <p14:creationId xmlns:p14="http://schemas.microsoft.com/office/powerpoint/2010/main" val="3577115844"/>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4" name="Rectangle 22">
            <a:extLst>
              <a:ext uri="{FF2B5EF4-FFF2-40B4-BE49-F238E27FC236}">
                <a16:creationId xmlns:a16="http://schemas.microsoft.com/office/drawing/2014/main" id="{86407707-CC6F-4102-8A37-F584952029A2}"/>
              </a:ext>
            </a:extLst>
          </p:cNvPr>
          <p:cNvSpPr/>
          <p:nvPr/>
        </p:nvSpPr>
        <p:spPr>
          <a:xfrm rot="5400000">
            <a:off x="10965379" y="6125339"/>
            <a:ext cx="714197" cy="147183"/>
          </a:xfrm>
          <a:prstGeom prst="rect">
            <a:avLst/>
          </a:prstGeom>
          <a:solidFill>
            <a:srgbClr val="7BAF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86" name="Unvan 1"/>
          <p:cNvSpPr txBox="1">
            <a:spLocks/>
          </p:cNvSpPr>
          <p:nvPr/>
        </p:nvSpPr>
        <p:spPr>
          <a:xfrm>
            <a:off x="878360" y="93797"/>
            <a:ext cx="11650117"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solidFill>
                  <a:srgbClr val="16647A"/>
                </a:solidFill>
                <a:latin typeface="Arial" panose="020B0604020202020204" pitchFamily="34" charset="0"/>
                <a:cs typeface="Arial" panose="020B0604020202020204" pitchFamily="34" charset="0"/>
              </a:rPr>
              <a:t>Başkanlığımız İletişim Kanalları</a:t>
            </a:r>
            <a:endParaRPr lang="tr-TR" sz="2800" b="1" dirty="0">
              <a:solidFill>
                <a:srgbClr val="16647A"/>
              </a:solidFill>
              <a:latin typeface="Arial" panose="020B0604020202020204" pitchFamily="34" charset="0"/>
              <a:cs typeface="Arial" panose="020B0604020202020204" pitchFamily="34" charset="0"/>
            </a:endParaRPr>
          </a:p>
        </p:txBody>
      </p:sp>
      <p:sp>
        <p:nvSpPr>
          <p:cNvPr id="70" name="Rectangle: Top Corners Snipped 8">
            <a:extLst>
              <a:ext uri="{FF2B5EF4-FFF2-40B4-BE49-F238E27FC236}">
                <a16:creationId xmlns:a16="http://schemas.microsoft.com/office/drawing/2014/main" id="{054D45AB-6FA3-42EF-BEA5-FB8E11A192C3}"/>
              </a:ext>
            </a:extLst>
          </p:cNvPr>
          <p:cNvSpPr/>
          <p:nvPr/>
        </p:nvSpPr>
        <p:spPr>
          <a:xfrm rot="5400000">
            <a:off x="1252859" y="2678228"/>
            <a:ext cx="714197" cy="1874174"/>
          </a:xfrm>
          <a:prstGeom prst="snip2SameRect">
            <a:avLst>
              <a:gd name="adj1" fmla="val 0"/>
              <a:gd name="adj2" fmla="val 14972"/>
            </a:avLst>
          </a:prstGeom>
          <a:gradFill flip="none" rotWithShape="1">
            <a:gsLst>
              <a:gs pos="0">
                <a:srgbClr val="029EFE"/>
              </a:gs>
              <a:gs pos="100000">
                <a:srgbClr val="0070C4"/>
              </a:gs>
            </a:gsLst>
            <a:lin ang="16200000" scaled="1"/>
            <a:tileRect/>
          </a:gradFill>
          <a:ln>
            <a:noFill/>
          </a:ln>
          <a:effectLst>
            <a:innerShdw blurRad="571500" dist="50800" dir="16200000">
              <a:srgbClr val="0070C4">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71" name="Freeform: Shape 11">
            <a:extLst>
              <a:ext uri="{FF2B5EF4-FFF2-40B4-BE49-F238E27FC236}">
                <a16:creationId xmlns:a16="http://schemas.microsoft.com/office/drawing/2014/main" id="{05ECAAD4-7B9B-4761-8BB1-AE0E38E68ED7}"/>
              </a:ext>
            </a:extLst>
          </p:cNvPr>
          <p:cNvSpPr/>
          <p:nvPr/>
        </p:nvSpPr>
        <p:spPr>
          <a:xfrm rot="5400000">
            <a:off x="631304" y="3349012"/>
            <a:ext cx="654125" cy="532607"/>
          </a:xfrm>
          <a:custGeom>
            <a:avLst/>
            <a:gdLst>
              <a:gd name="connsiteX0" fmla="*/ 860584 w 1721169"/>
              <a:gd name="connsiteY0" fmla="*/ 0 h 876046"/>
              <a:gd name="connsiteX1" fmla="*/ 1686794 w 1721169"/>
              <a:gd name="connsiteY1" fmla="*/ 588345 h 876046"/>
              <a:gd name="connsiteX2" fmla="*/ 1721169 w 1721169"/>
              <a:gd name="connsiteY2" fmla="*/ 673720 h 876046"/>
              <a:gd name="connsiteX3" fmla="*/ 1518842 w 1721169"/>
              <a:gd name="connsiteY3" fmla="*/ 876046 h 876046"/>
              <a:gd name="connsiteX4" fmla="*/ 202327 w 1721169"/>
              <a:gd name="connsiteY4" fmla="*/ 876046 h 876046"/>
              <a:gd name="connsiteX5" fmla="*/ 0 w 1721169"/>
              <a:gd name="connsiteY5" fmla="*/ 673719 h 876046"/>
              <a:gd name="connsiteX6" fmla="*/ 34374 w 1721169"/>
              <a:gd name="connsiteY6" fmla="*/ 588345 h 876046"/>
              <a:gd name="connsiteX7" fmla="*/ 860584 w 1721169"/>
              <a:gd name="connsiteY7" fmla="*/ 0 h 8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169" h="876046">
                <a:moveTo>
                  <a:pt x="860584" y="0"/>
                </a:moveTo>
                <a:cubicBezTo>
                  <a:pt x="1217353" y="0"/>
                  <a:pt x="1527680" y="237900"/>
                  <a:pt x="1686794" y="588345"/>
                </a:cubicBezTo>
                <a:lnTo>
                  <a:pt x="1721169" y="673720"/>
                </a:lnTo>
                <a:lnTo>
                  <a:pt x="1518842" y="876046"/>
                </a:lnTo>
                <a:lnTo>
                  <a:pt x="202327" y="876046"/>
                </a:lnTo>
                <a:lnTo>
                  <a:pt x="0" y="673719"/>
                </a:lnTo>
                <a:lnTo>
                  <a:pt x="34374" y="588345"/>
                </a:lnTo>
                <a:cubicBezTo>
                  <a:pt x="193488" y="237900"/>
                  <a:pt x="503816" y="0"/>
                  <a:pt x="860584" y="0"/>
                </a:cubicBezTo>
                <a:close/>
              </a:path>
            </a:pathLst>
          </a:custGeom>
          <a:gradFill flip="none" rotWithShape="1">
            <a:gsLst>
              <a:gs pos="0">
                <a:srgbClr val="029EFE"/>
              </a:gs>
              <a:gs pos="83000">
                <a:srgbClr val="0070C4"/>
              </a:gs>
            </a:gsLst>
            <a:lin ang="16200000" scaled="1"/>
            <a:tileRect/>
          </a:gradFill>
          <a:ln>
            <a:noFill/>
          </a:ln>
          <a:effectLst>
            <a:innerShdw blurRad="571500" dist="50800" dir="16200000">
              <a:srgbClr val="0070C4">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2" name="Rectangle: Top Corners Rounded 7">
            <a:extLst>
              <a:ext uri="{FF2B5EF4-FFF2-40B4-BE49-F238E27FC236}">
                <a16:creationId xmlns:a16="http://schemas.microsoft.com/office/drawing/2014/main" id="{F80AF908-6C6E-4C09-9367-BC3CF496C9CB}"/>
              </a:ext>
            </a:extLst>
          </p:cNvPr>
          <p:cNvSpPr/>
          <p:nvPr/>
        </p:nvSpPr>
        <p:spPr>
          <a:xfrm rot="5400000">
            <a:off x="6349368" y="-1021055"/>
            <a:ext cx="714197" cy="9272742"/>
          </a:xfrm>
          <a:prstGeom prst="round2SameRect">
            <a:avLst>
              <a:gd name="adj1" fmla="val 0"/>
              <a:gd name="adj2" fmla="val 33996"/>
            </a:avLst>
          </a:prstGeom>
          <a:gradFill>
            <a:gsLst>
              <a:gs pos="0">
                <a:schemeClr val="bg1"/>
              </a:gs>
              <a:gs pos="100000">
                <a:srgbClr val="E1F4FF"/>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3" name="Rectangle 13">
            <a:extLst>
              <a:ext uri="{FF2B5EF4-FFF2-40B4-BE49-F238E27FC236}">
                <a16:creationId xmlns:a16="http://schemas.microsoft.com/office/drawing/2014/main" id="{C056DA96-C98C-4D0A-8F0E-3EE2DE045EBB}"/>
              </a:ext>
            </a:extLst>
          </p:cNvPr>
          <p:cNvSpPr/>
          <p:nvPr/>
        </p:nvSpPr>
        <p:spPr>
          <a:xfrm rot="5400000">
            <a:off x="10982592" y="3558938"/>
            <a:ext cx="714197" cy="112756"/>
          </a:xfrm>
          <a:prstGeom prst="rect">
            <a:avLst/>
          </a:prstGeom>
          <a:solidFill>
            <a:srgbClr val="007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18" name="Grup 17"/>
          <p:cNvGrpSpPr/>
          <p:nvPr/>
        </p:nvGrpSpPr>
        <p:grpSpPr>
          <a:xfrm>
            <a:off x="672871" y="4115545"/>
            <a:ext cx="10723198" cy="714198"/>
            <a:chOff x="1052750" y="5615378"/>
            <a:chExt cx="10084408" cy="1074452"/>
          </a:xfrm>
        </p:grpSpPr>
        <p:sp>
          <p:nvSpPr>
            <p:cNvPr id="80" name="Rectangle: Top Corners Snipped 19">
              <a:extLst>
                <a:ext uri="{FF2B5EF4-FFF2-40B4-BE49-F238E27FC236}">
                  <a16:creationId xmlns:a16="http://schemas.microsoft.com/office/drawing/2014/main" id="{7E55584A-1BC6-486F-B4C7-1263A3B6268E}"/>
                </a:ext>
              </a:extLst>
            </p:cNvPr>
            <p:cNvSpPr/>
            <p:nvPr/>
          </p:nvSpPr>
          <p:spPr>
            <a:xfrm rot="5400000">
              <a:off x="1396789" y="5271339"/>
              <a:ext cx="1074450" cy="1762528"/>
            </a:xfrm>
            <a:prstGeom prst="snip2SameRect">
              <a:avLst>
                <a:gd name="adj1" fmla="val 0"/>
                <a:gd name="adj2" fmla="val 14972"/>
              </a:avLst>
            </a:prstGeom>
            <a:gradFill flip="none" rotWithShape="1">
              <a:gsLst>
                <a:gs pos="0">
                  <a:srgbClr val="E32581"/>
                </a:gs>
                <a:gs pos="100000">
                  <a:srgbClr val="D74197"/>
                </a:gs>
              </a:gsLst>
              <a:lin ang="16200000" scaled="1"/>
              <a:tileRect/>
            </a:gradFill>
            <a:ln>
              <a:noFill/>
            </a:ln>
            <a:effectLst>
              <a:innerShdw blurRad="571500" dist="50800" dir="16200000">
                <a:srgbClr val="B12575">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81" name="Freeform: Shape 20">
              <a:extLst>
                <a:ext uri="{FF2B5EF4-FFF2-40B4-BE49-F238E27FC236}">
                  <a16:creationId xmlns:a16="http://schemas.microsoft.com/office/drawing/2014/main" id="{22289468-9E29-441F-AEBE-F27930601CB1}"/>
                </a:ext>
              </a:extLst>
            </p:cNvPr>
            <p:cNvSpPr/>
            <p:nvPr/>
          </p:nvSpPr>
          <p:spPr>
            <a:xfrm rot="5400000">
              <a:off x="829201" y="5902164"/>
              <a:ext cx="984077" cy="500879"/>
            </a:xfrm>
            <a:custGeom>
              <a:avLst/>
              <a:gdLst>
                <a:gd name="connsiteX0" fmla="*/ 860584 w 1721169"/>
                <a:gd name="connsiteY0" fmla="*/ 0 h 876046"/>
                <a:gd name="connsiteX1" fmla="*/ 1686794 w 1721169"/>
                <a:gd name="connsiteY1" fmla="*/ 588345 h 876046"/>
                <a:gd name="connsiteX2" fmla="*/ 1721169 w 1721169"/>
                <a:gd name="connsiteY2" fmla="*/ 673720 h 876046"/>
                <a:gd name="connsiteX3" fmla="*/ 1518842 w 1721169"/>
                <a:gd name="connsiteY3" fmla="*/ 876046 h 876046"/>
                <a:gd name="connsiteX4" fmla="*/ 202327 w 1721169"/>
                <a:gd name="connsiteY4" fmla="*/ 876046 h 876046"/>
                <a:gd name="connsiteX5" fmla="*/ 0 w 1721169"/>
                <a:gd name="connsiteY5" fmla="*/ 673719 h 876046"/>
                <a:gd name="connsiteX6" fmla="*/ 34374 w 1721169"/>
                <a:gd name="connsiteY6" fmla="*/ 588345 h 876046"/>
                <a:gd name="connsiteX7" fmla="*/ 860584 w 1721169"/>
                <a:gd name="connsiteY7" fmla="*/ 0 h 8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169" h="876046">
                  <a:moveTo>
                    <a:pt x="860584" y="0"/>
                  </a:moveTo>
                  <a:cubicBezTo>
                    <a:pt x="1217353" y="0"/>
                    <a:pt x="1527680" y="237900"/>
                    <a:pt x="1686794" y="588345"/>
                  </a:cubicBezTo>
                  <a:lnTo>
                    <a:pt x="1721169" y="673720"/>
                  </a:lnTo>
                  <a:lnTo>
                    <a:pt x="1518842" y="876046"/>
                  </a:lnTo>
                  <a:lnTo>
                    <a:pt x="202327" y="876046"/>
                  </a:lnTo>
                  <a:lnTo>
                    <a:pt x="0" y="673719"/>
                  </a:lnTo>
                  <a:lnTo>
                    <a:pt x="34374" y="588345"/>
                  </a:lnTo>
                  <a:cubicBezTo>
                    <a:pt x="193488" y="237900"/>
                    <a:pt x="503816" y="0"/>
                    <a:pt x="860584" y="0"/>
                  </a:cubicBezTo>
                  <a:close/>
                </a:path>
              </a:pathLst>
            </a:custGeom>
            <a:gradFill flip="none" rotWithShape="1">
              <a:gsLst>
                <a:gs pos="87000">
                  <a:srgbClr val="E32581"/>
                </a:gs>
                <a:gs pos="2000">
                  <a:srgbClr val="D74197"/>
                </a:gs>
              </a:gsLst>
              <a:lin ang="16200000" scaled="1"/>
              <a:tileRect/>
            </a:gradFill>
            <a:ln>
              <a:noFill/>
            </a:ln>
            <a:effectLst>
              <a:innerShdw blurRad="571500" dist="50800" dir="16200000">
                <a:srgbClr val="B1257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2" name="Rectangle: Top Corners Rounded 21">
              <a:extLst>
                <a:ext uri="{FF2B5EF4-FFF2-40B4-BE49-F238E27FC236}">
                  <a16:creationId xmlns:a16="http://schemas.microsoft.com/office/drawing/2014/main" id="{9FBDC078-1111-4280-96EE-325511750F7D}"/>
                </a:ext>
              </a:extLst>
            </p:cNvPr>
            <p:cNvSpPr/>
            <p:nvPr/>
          </p:nvSpPr>
          <p:spPr>
            <a:xfrm rot="5400000">
              <a:off x="6189694" y="1792425"/>
              <a:ext cx="1074450" cy="8720359"/>
            </a:xfrm>
            <a:prstGeom prst="round2SameRect">
              <a:avLst>
                <a:gd name="adj1" fmla="val 0"/>
                <a:gd name="adj2" fmla="val 25105"/>
              </a:avLst>
            </a:prstGeom>
            <a:gradFill>
              <a:gsLst>
                <a:gs pos="0">
                  <a:schemeClr val="bg1"/>
                </a:gs>
                <a:gs pos="100000">
                  <a:srgbClr val="E1F4FF"/>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3" name="Rectangle 22">
              <a:extLst>
                <a:ext uri="{FF2B5EF4-FFF2-40B4-BE49-F238E27FC236}">
                  <a16:creationId xmlns:a16="http://schemas.microsoft.com/office/drawing/2014/main" id="{86407707-CC6F-4102-8A37-F584952029A2}"/>
                </a:ext>
              </a:extLst>
            </p:cNvPr>
            <p:cNvSpPr/>
            <p:nvPr/>
          </p:nvSpPr>
          <p:spPr>
            <a:xfrm rot="5400000">
              <a:off x="10546914" y="6099585"/>
              <a:ext cx="1074450" cy="106039"/>
            </a:xfrm>
            <a:prstGeom prst="rect">
              <a:avLst/>
            </a:prstGeom>
            <a:solidFill>
              <a:srgbClr val="DD3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90" name="Rectangle: Top Corners Snipped 31">
            <a:extLst>
              <a:ext uri="{FF2B5EF4-FFF2-40B4-BE49-F238E27FC236}">
                <a16:creationId xmlns:a16="http://schemas.microsoft.com/office/drawing/2014/main" id="{F74BABBC-6A2F-4998-AC96-DBA9D9E3CE42}"/>
              </a:ext>
            </a:extLst>
          </p:cNvPr>
          <p:cNvSpPr/>
          <p:nvPr/>
        </p:nvSpPr>
        <p:spPr>
          <a:xfrm rot="5400000">
            <a:off x="1234057" y="1827174"/>
            <a:ext cx="714197" cy="1874174"/>
          </a:xfrm>
          <a:prstGeom prst="snip2SameRect">
            <a:avLst>
              <a:gd name="adj1" fmla="val 0"/>
              <a:gd name="adj2" fmla="val 14972"/>
            </a:avLst>
          </a:prstGeom>
          <a:gradFill flip="none" rotWithShape="1">
            <a:gsLst>
              <a:gs pos="0">
                <a:srgbClr val="FF9900"/>
              </a:gs>
              <a:gs pos="100000">
                <a:srgbClr val="CC3300"/>
              </a:gs>
            </a:gsLst>
            <a:lin ang="16200000" scaled="1"/>
            <a:tileRect/>
          </a:gra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91" name="Freeform: Shape 32">
            <a:extLst>
              <a:ext uri="{FF2B5EF4-FFF2-40B4-BE49-F238E27FC236}">
                <a16:creationId xmlns:a16="http://schemas.microsoft.com/office/drawing/2014/main" id="{CD63E994-D7C5-4148-B49F-73B912C389B8}"/>
              </a:ext>
            </a:extLst>
          </p:cNvPr>
          <p:cNvSpPr/>
          <p:nvPr/>
        </p:nvSpPr>
        <p:spPr>
          <a:xfrm rot="5400000">
            <a:off x="612502" y="2497958"/>
            <a:ext cx="654125" cy="532607"/>
          </a:xfrm>
          <a:custGeom>
            <a:avLst/>
            <a:gdLst>
              <a:gd name="connsiteX0" fmla="*/ 860584 w 1721169"/>
              <a:gd name="connsiteY0" fmla="*/ 0 h 876046"/>
              <a:gd name="connsiteX1" fmla="*/ 1686794 w 1721169"/>
              <a:gd name="connsiteY1" fmla="*/ 588345 h 876046"/>
              <a:gd name="connsiteX2" fmla="*/ 1721169 w 1721169"/>
              <a:gd name="connsiteY2" fmla="*/ 673720 h 876046"/>
              <a:gd name="connsiteX3" fmla="*/ 1518842 w 1721169"/>
              <a:gd name="connsiteY3" fmla="*/ 876046 h 876046"/>
              <a:gd name="connsiteX4" fmla="*/ 202327 w 1721169"/>
              <a:gd name="connsiteY4" fmla="*/ 876046 h 876046"/>
              <a:gd name="connsiteX5" fmla="*/ 0 w 1721169"/>
              <a:gd name="connsiteY5" fmla="*/ 673719 h 876046"/>
              <a:gd name="connsiteX6" fmla="*/ 34374 w 1721169"/>
              <a:gd name="connsiteY6" fmla="*/ 588345 h 876046"/>
              <a:gd name="connsiteX7" fmla="*/ 860584 w 1721169"/>
              <a:gd name="connsiteY7" fmla="*/ 0 h 8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169" h="876046">
                <a:moveTo>
                  <a:pt x="860584" y="0"/>
                </a:moveTo>
                <a:cubicBezTo>
                  <a:pt x="1217353" y="0"/>
                  <a:pt x="1527680" y="237900"/>
                  <a:pt x="1686794" y="588345"/>
                </a:cubicBezTo>
                <a:lnTo>
                  <a:pt x="1721169" y="673720"/>
                </a:lnTo>
                <a:lnTo>
                  <a:pt x="1518842" y="876046"/>
                </a:lnTo>
                <a:lnTo>
                  <a:pt x="202327" y="876046"/>
                </a:lnTo>
                <a:lnTo>
                  <a:pt x="0" y="673719"/>
                </a:lnTo>
                <a:lnTo>
                  <a:pt x="34374" y="588345"/>
                </a:lnTo>
                <a:cubicBezTo>
                  <a:pt x="193488" y="237900"/>
                  <a:pt x="503816" y="0"/>
                  <a:pt x="860584" y="0"/>
                </a:cubicBezTo>
                <a:close/>
              </a:path>
            </a:pathLst>
          </a:custGeom>
          <a:gradFill flip="none" rotWithShape="1">
            <a:gsLst>
              <a:gs pos="0">
                <a:srgbClr val="FF9900"/>
              </a:gs>
              <a:gs pos="83000">
                <a:srgbClr val="CC3300"/>
              </a:gs>
            </a:gsLst>
            <a:lin ang="16200000" scaled="1"/>
            <a:tileRect/>
          </a:gradFill>
          <a:ln>
            <a:noFill/>
          </a:ln>
          <a:effectLst>
            <a:innerShdw blurRad="571500" dist="50800" dir="16200000">
              <a:srgbClr val="CC3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2" name="Rectangle: Top Corners Rounded 33">
            <a:extLst>
              <a:ext uri="{FF2B5EF4-FFF2-40B4-BE49-F238E27FC236}">
                <a16:creationId xmlns:a16="http://schemas.microsoft.com/office/drawing/2014/main" id="{68D9BE8E-BBB5-4AB6-8B47-9D2C300BFCFE}"/>
              </a:ext>
            </a:extLst>
          </p:cNvPr>
          <p:cNvSpPr/>
          <p:nvPr/>
        </p:nvSpPr>
        <p:spPr>
          <a:xfrm rot="5400000">
            <a:off x="6335534" y="-1867142"/>
            <a:ext cx="723066" cy="9253939"/>
          </a:xfrm>
          <a:prstGeom prst="round2SameRect">
            <a:avLst>
              <a:gd name="adj1" fmla="val 0"/>
              <a:gd name="adj2" fmla="val 34039"/>
            </a:avLst>
          </a:prstGeom>
          <a:gradFill>
            <a:gsLst>
              <a:gs pos="0">
                <a:schemeClr val="bg1"/>
              </a:gs>
              <a:gs pos="100000">
                <a:srgbClr val="E1F4FF"/>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3" name="Rectangle 34">
            <a:extLst>
              <a:ext uri="{FF2B5EF4-FFF2-40B4-BE49-F238E27FC236}">
                <a16:creationId xmlns:a16="http://schemas.microsoft.com/office/drawing/2014/main" id="{CE6C6D53-5E15-489F-9B10-1A7A1D841310}"/>
              </a:ext>
            </a:extLst>
          </p:cNvPr>
          <p:cNvSpPr/>
          <p:nvPr/>
        </p:nvSpPr>
        <p:spPr>
          <a:xfrm rot="5400000">
            <a:off x="10982592" y="2707884"/>
            <a:ext cx="714197" cy="112756"/>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0" name="Rectangle: Top Corners Snipped 43">
            <a:extLst>
              <a:ext uri="{FF2B5EF4-FFF2-40B4-BE49-F238E27FC236}">
                <a16:creationId xmlns:a16="http://schemas.microsoft.com/office/drawing/2014/main" id="{ADC5ABE2-B0CC-4C75-8995-2E075E9143DC}"/>
              </a:ext>
            </a:extLst>
          </p:cNvPr>
          <p:cNvSpPr/>
          <p:nvPr/>
        </p:nvSpPr>
        <p:spPr>
          <a:xfrm rot="5400000">
            <a:off x="1276270" y="173615"/>
            <a:ext cx="714197" cy="1874174"/>
          </a:xfrm>
          <a:prstGeom prst="snip2SameRect">
            <a:avLst>
              <a:gd name="adj1" fmla="val 0"/>
              <a:gd name="adj2" fmla="val 14972"/>
            </a:avLst>
          </a:prstGeom>
          <a:solidFill>
            <a:srgbClr val="FFFF00"/>
          </a:solidFill>
          <a:ln>
            <a:noFill/>
          </a:ln>
          <a:effectLst>
            <a:innerShdw blurRad="571500" dist="50800" dir="16200000">
              <a:srgbClr val="00666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101" name="Freeform: Shape 44">
            <a:extLst>
              <a:ext uri="{FF2B5EF4-FFF2-40B4-BE49-F238E27FC236}">
                <a16:creationId xmlns:a16="http://schemas.microsoft.com/office/drawing/2014/main" id="{FFB4CE4E-F6E7-4BB8-9AAA-77AAF584F08A}"/>
              </a:ext>
            </a:extLst>
          </p:cNvPr>
          <p:cNvSpPr/>
          <p:nvPr/>
        </p:nvSpPr>
        <p:spPr>
          <a:xfrm rot="5400000">
            <a:off x="654715" y="844399"/>
            <a:ext cx="654125" cy="532607"/>
          </a:xfrm>
          <a:custGeom>
            <a:avLst/>
            <a:gdLst>
              <a:gd name="connsiteX0" fmla="*/ 860584 w 1721169"/>
              <a:gd name="connsiteY0" fmla="*/ 0 h 876046"/>
              <a:gd name="connsiteX1" fmla="*/ 1686794 w 1721169"/>
              <a:gd name="connsiteY1" fmla="*/ 588345 h 876046"/>
              <a:gd name="connsiteX2" fmla="*/ 1721169 w 1721169"/>
              <a:gd name="connsiteY2" fmla="*/ 673720 h 876046"/>
              <a:gd name="connsiteX3" fmla="*/ 1518842 w 1721169"/>
              <a:gd name="connsiteY3" fmla="*/ 876046 h 876046"/>
              <a:gd name="connsiteX4" fmla="*/ 202327 w 1721169"/>
              <a:gd name="connsiteY4" fmla="*/ 876046 h 876046"/>
              <a:gd name="connsiteX5" fmla="*/ 0 w 1721169"/>
              <a:gd name="connsiteY5" fmla="*/ 673719 h 876046"/>
              <a:gd name="connsiteX6" fmla="*/ 34374 w 1721169"/>
              <a:gd name="connsiteY6" fmla="*/ 588345 h 876046"/>
              <a:gd name="connsiteX7" fmla="*/ 860584 w 1721169"/>
              <a:gd name="connsiteY7" fmla="*/ 0 h 8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169" h="876046">
                <a:moveTo>
                  <a:pt x="860584" y="0"/>
                </a:moveTo>
                <a:cubicBezTo>
                  <a:pt x="1217353" y="0"/>
                  <a:pt x="1527680" y="237900"/>
                  <a:pt x="1686794" y="588345"/>
                </a:cubicBezTo>
                <a:lnTo>
                  <a:pt x="1721169" y="673720"/>
                </a:lnTo>
                <a:lnTo>
                  <a:pt x="1518842" y="876046"/>
                </a:lnTo>
                <a:lnTo>
                  <a:pt x="202327" y="876046"/>
                </a:lnTo>
                <a:lnTo>
                  <a:pt x="0" y="673719"/>
                </a:lnTo>
                <a:lnTo>
                  <a:pt x="34374" y="588345"/>
                </a:lnTo>
                <a:cubicBezTo>
                  <a:pt x="193488" y="237900"/>
                  <a:pt x="503816" y="0"/>
                  <a:pt x="860584" y="0"/>
                </a:cubicBezTo>
                <a:close/>
              </a:path>
            </a:pathLst>
          </a:custGeom>
          <a:solidFill>
            <a:srgbClr val="FFC000"/>
          </a:solidFill>
          <a:ln>
            <a:noFill/>
          </a:ln>
          <a:effectLst>
            <a:innerShdw blurRad="571500" dist="50800" dir="16200000">
              <a:srgbClr val="00666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2" name="Rectangle: Top Corners Rounded 45">
            <a:extLst>
              <a:ext uri="{FF2B5EF4-FFF2-40B4-BE49-F238E27FC236}">
                <a16:creationId xmlns:a16="http://schemas.microsoft.com/office/drawing/2014/main" id="{C0F734E6-C36D-44DA-9CD9-49D5283E3EC2}"/>
              </a:ext>
            </a:extLst>
          </p:cNvPr>
          <p:cNvSpPr/>
          <p:nvPr/>
        </p:nvSpPr>
        <p:spPr>
          <a:xfrm rot="5400000">
            <a:off x="6349370" y="-3525667"/>
            <a:ext cx="714197" cy="9272739"/>
          </a:xfrm>
          <a:prstGeom prst="round2SameRect">
            <a:avLst>
              <a:gd name="adj1" fmla="val 0"/>
              <a:gd name="adj2" fmla="val 32598"/>
            </a:avLst>
          </a:prstGeom>
          <a:gradFill>
            <a:gsLst>
              <a:gs pos="0">
                <a:schemeClr val="bg1"/>
              </a:gs>
              <a:gs pos="100000">
                <a:srgbClr val="E1F4FF"/>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atin typeface="Arial" panose="020B0604020202020204" pitchFamily="34" charset="0"/>
                <a:cs typeface="Arial" panose="020B0604020202020204" pitchFamily="34" charset="0"/>
              </a:rPr>
              <a:t>WWW</a:t>
            </a:r>
            <a:endParaRPr lang="en-US" dirty="0">
              <a:latin typeface="Arial" panose="020B0604020202020204" pitchFamily="34" charset="0"/>
              <a:cs typeface="Arial" panose="020B0604020202020204" pitchFamily="34" charset="0"/>
            </a:endParaRPr>
          </a:p>
        </p:txBody>
      </p:sp>
      <p:sp>
        <p:nvSpPr>
          <p:cNvPr id="103" name="Rectangle 46">
            <a:extLst>
              <a:ext uri="{FF2B5EF4-FFF2-40B4-BE49-F238E27FC236}">
                <a16:creationId xmlns:a16="http://schemas.microsoft.com/office/drawing/2014/main" id="{B6349F4C-5180-4BA6-BF37-28410BB6F15F}"/>
              </a:ext>
            </a:extLst>
          </p:cNvPr>
          <p:cNvSpPr/>
          <p:nvPr/>
        </p:nvSpPr>
        <p:spPr>
          <a:xfrm rot="5400000">
            <a:off x="10980903" y="1052635"/>
            <a:ext cx="714197" cy="116134"/>
          </a:xfrm>
          <a:prstGeom prst="rect">
            <a:avLst/>
          </a:prstGeom>
          <a:solidFill>
            <a:srgbClr val="F5F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0" name="Rectangle: Top Corners Snipped 43">
            <a:extLst>
              <a:ext uri="{FF2B5EF4-FFF2-40B4-BE49-F238E27FC236}">
                <a16:creationId xmlns:a16="http://schemas.microsoft.com/office/drawing/2014/main" id="{ADC5ABE2-B0CC-4C75-8995-2E075E9143DC}"/>
              </a:ext>
            </a:extLst>
          </p:cNvPr>
          <p:cNvSpPr/>
          <p:nvPr/>
        </p:nvSpPr>
        <p:spPr>
          <a:xfrm rot="5400000">
            <a:off x="1252859" y="968748"/>
            <a:ext cx="714196" cy="1874174"/>
          </a:xfrm>
          <a:prstGeom prst="snip2SameRect">
            <a:avLst>
              <a:gd name="adj1" fmla="val 0"/>
              <a:gd name="adj2" fmla="val 14972"/>
            </a:avLst>
          </a:prstGeom>
          <a:gradFill flip="none" rotWithShape="1">
            <a:gsLst>
              <a:gs pos="0">
                <a:srgbClr val="00CC99"/>
              </a:gs>
              <a:gs pos="100000">
                <a:srgbClr val="006666"/>
              </a:gs>
            </a:gsLst>
            <a:lin ang="16200000" scaled="1"/>
            <a:tileRect/>
          </a:gradFill>
          <a:ln>
            <a:noFill/>
          </a:ln>
          <a:effectLst>
            <a:innerShdw blurRad="571500" dist="50800" dir="16200000">
              <a:srgbClr val="00666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111" name="Freeform: Shape 44">
            <a:extLst>
              <a:ext uri="{FF2B5EF4-FFF2-40B4-BE49-F238E27FC236}">
                <a16:creationId xmlns:a16="http://schemas.microsoft.com/office/drawing/2014/main" id="{FFB4CE4E-F6E7-4BB8-9AAA-77AAF584F08A}"/>
              </a:ext>
            </a:extLst>
          </p:cNvPr>
          <p:cNvSpPr/>
          <p:nvPr/>
        </p:nvSpPr>
        <p:spPr>
          <a:xfrm rot="5400000">
            <a:off x="631304" y="1639531"/>
            <a:ext cx="654125" cy="532607"/>
          </a:xfrm>
          <a:custGeom>
            <a:avLst/>
            <a:gdLst>
              <a:gd name="connsiteX0" fmla="*/ 860584 w 1721169"/>
              <a:gd name="connsiteY0" fmla="*/ 0 h 876046"/>
              <a:gd name="connsiteX1" fmla="*/ 1686794 w 1721169"/>
              <a:gd name="connsiteY1" fmla="*/ 588345 h 876046"/>
              <a:gd name="connsiteX2" fmla="*/ 1721169 w 1721169"/>
              <a:gd name="connsiteY2" fmla="*/ 673720 h 876046"/>
              <a:gd name="connsiteX3" fmla="*/ 1518842 w 1721169"/>
              <a:gd name="connsiteY3" fmla="*/ 876046 h 876046"/>
              <a:gd name="connsiteX4" fmla="*/ 202327 w 1721169"/>
              <a:gd name="connsiteY4" fmla="*/ 876046 h 876046"/>
              <a:gd name="connsiteX5" fmla="*/ 0 w 1721169"/>
              <a:gd name="connsiteY5" fmla="*/ 673719 h 876046"/>
              <a:gd name="connsiteX6" fmla="*/ 34374 w 1721169"/>
              <a:gd name="connsiteY6" fmla="*/ 588345 h 876046"/>
              <a:gd name="connsiteX7" fmla="*/ 860584 w 1721169"/>
              <a:gd name="connsiteY7" fmla="*/ 0 h 8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169" h="876046">
                <a:moveTo>
                  <a:pt x="860584" y="0"/>
                </a:moveTo>
                <a:cubicBezTo>
                  <a:pt x="1217353" y="0"/>
                  <a:pt x="1527680" y="237900"/>
                  <a:pt x="1686794" y="588345"/>
                </a:cubicBezTo>
                <a:lnTo>
                  <a:pt x="1721169" y="673720"/>
                </a:lnTo>
                <a:lnTo>
                  <a:pt x="1518842" y="876046"/>
                </a:lnTo>
                <a:lnTo>
                  <a:pt x="202327" y="876046"/>
                </a:lnTo>
                <a:lnTo>
                  <a:pt x="0" y="673719"/>
                </a:lnTo>
                <a:lnTo>
                  <a:pt x="34374" y="588345"/>
                </a:lnTo>
                <a:cubicBezTo>
                  <a:pt x="193488" y="237900"/>
                  <a:pt x="503816" y="0"/>
                  <a:pt x="860584" y="0"/>
                </a:cubicBezTo>
                <a:close/>
              </a:path>
            </a:pathLst>
          </a:custGeom>
          <a:gradFill flip="none" rotWithShape="1">
            <a:gsLst>
              <a:gs pos="0">
                <a:srgbClr val="00CC99"/>
              </a:gs>
              <a:gs pos="83000">
                <a:srgbClr val="006666"/>
              </a:gs>
            </a:gsLst>
            <a:lin ang="16200000" scaled="1"/>
            <a:tileRect/>
          </a:gradFill>
          <a:ln>
            <a:noFill/>
          </a:ln>
          <a:effectLst>
            <a:innerShdw blurRad="571500" dist="50800" dir="16200000">
              <a:srgbClr val="00666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2" name="Rectangle: Top Corners Rounded 45">
            <a:extLst>
              <a:ext uri="{FF2B5EF4-FFF2-40B4-BE49-F238E27FC236}">
                <a16:creationId xmlns:a16="http://schemas.microsoft.com/office/drawing/2014/main" id="{C0F734E6-C36D-44DA-9CD9-49D5283E3EC2}"/>
              </a:ext>
            </a:extLst>
          </p:cNvPr>
          <p:cNvSpPr/>
          <p:nvPr/>
        </p:nvSpPr>
        <p:spPr>
          <a:xfrm rot="5400000">
            <a:off x="6337665" y="-2718830"/>
            <a:ext cx="714196" cy="9249329"/>
          </a:xfrm>
          <a:prstGeom prst="round2SameRect">
            <a:avLst>
              <a:gd name="adj1" fmla="val 0"/>
              <a:gd name="adj2" fmla="val 30111"/>
            </a:avLst>
          </a:prstGeom>
          <a:gradFill>
            <a:gsLst>
              <a:gs pos="0">
                <a:schemeClr val="bg1"/>
              </a:gs>
              <a:gs pos="100000">
                <a:srgbClr val="E1F4FF"/>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3" name="Rectangle 46">
            <a:extLst>
              <a:ext uri="{FF2B5EF4-FFF2-40B4-BE49-F238E27FC236}">
                <a16:creationId xmlns:a16="http://schemas.microsoft.com/office/drawing/2014/main" id="{B6349F4C-5180-4BA6-BF37-28410BB6F15F}"/>
              </a:ext>
            </a:extLst>
          </p:cNvPr>
          <p:cNvSpPr/>
          <p:nvPr/>
        </p:nvSpPr>
        <p:spPr>
          <a:xfrm rot="5400000">
            <a:off x="10982593" y="1849458"/>
            <a:ext cx="714196" cy="112756"/>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22" name="Resim 121"/>
          <p:cNvPicPr>
            <a:picLocks noChangeAspect="1"/>
          </p:cNvPicPr>
          <p:nvPr/>
        </p:nvPicPr>
        <p:blipFill>
          <a:blip r:embed="rId6"/>
          <a:stretch>
            <a:fillRect/>
          </a:stretch>
        </p:blipFill>
        <p:spPr>
          <a:xfrm>
            <a:off x="10095282" y="3267218"/>
            <a:ext cx="1179129" cy="674113"/>
          </a:xfrm>
          <a:prstGeom prst="rect">
            <a:avLst/>
          </a:prstGeom>
        </p:spPr>
      </p:pic>
      <p:grpSp>
        <p:nvGrpSpPr>
          <p:cNvPr id="128" name="Grup 127"/>
          <p:cNvGrpSpPr/>
          <p:nvPr/>
        </p:nvGrpSpPr>
        <p:grpSpPr>
          <a:xfrm>
            <a:off x="672871" y="5014255"/>
            <a:ext cx="10723198" cy="714198"/>
            <a:chOff x="1052750" y="5615378"/>
            <a:chExt cx="10084408" cy="1074452"/>
          </a:xfrm>
        </p:grpSpPr>
        <p:sp>
          <p:nvSpPr>
            <p:cNvPr id="129" name="Rectangle: Top Corners Snipped 19">
              <a:extLst>
                <a:ext uri="{FF2B5EF4-FFF2-40B4-BE49-F238E27FC236}">
                  <a16:creationId xmlns:a16="http://schemas.microsoft.com/office/drawing/2014/main" id="{7E55584A-1BC6-486F-B4C7-1263A3B6268E}"/>
                </a:ext>
              </a:extLst>
            </p:cNvPr>
            <p:cNvSpPr/>
            <p:nvPr/>
          </p:nvSpPr>
          <p:spPr>
            <a:xfrm rot="5400000">
              <a:off x="1396789" y="5271339"/>
              <a:ext cx="1074450" cy="1762528"/>
            </a:xfrm>
            <a:prstGeom prst="snip2SameRect">
              <a:avLst>
                <a:gd name="adj1" fmla="val 0"/>
                <a:gd name="adj2" fmla="val 14972"/>
              </a:avLst>
            </a:prstGeom>
            <a:solidFill>
              <a:srgbClr val="FFFF00"/>
            </a:solidFill>
            <a:ln>
              <a:noFill/>
            </a:ln>
            <a:effectLst>
              <a:innerShdw blurRad="571500" dist="50800" dir="16200000">
                <a:srgbClr val="B12575">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130" name="Freeform: Shape 20">
              <a:extLst>
                <a:ext uri="{FF2B5EF4-FFF2-40B4-BE49-F238E27FC236}">
                  <a16:creationId xmlns:a16="http://schemas.microsoft.com/office/drawing/2014/main" id="{22289468-9E29-441F-AEBE-F27930601CB1}"/>
                </a:ext>
              </a:extLst>
            </p:cNvPr>
            <p:cNvSpPr/>
            <p:nvPr/>
          </p:nvSpPr>
          <p:spPr>
            <a:xfrm rot="5400000">
              <a:off x="829201" y="5902164"/>
              <a:ext cx="984077" cy="500879"/>
            </a:xfrm>
            <a:custGeom>
              <a:avLst/>
              <a:gdLst>
                <a:gd name="connsiteX0" fmla="*/ 860584 w 1721169"/>
                <a:gd name="connsiteY0" fmla="*/ 0 h 876046"/>
                <a:gd name="connsiteX1" fmla="*/ 1686794 w 1721169"/>
                <a:gd name="connsiteY1" fmla="*/ 588345 h 876046"/>
                <a:gd name="connsiteX2" fmla="*/ 1721169 w 1721169"/>
                <a:gd name="connsiteY2" fmla="*/ 673720 h 876046"/>
                <a:gd name="connsiteX3" fmla="*/ 1518842 w 1721169"/>
                <a:gd name="connsiteY3" fmla="*/ 876046 h 876046"/>
                <a:gd name="connsiteX4" fmla="*/ 202327 w 1721169"/>
                <a:gd name="connsiteY4" fmla="*/ 876046 h 876046"/>
                <a:gd name="connsiteX5" fmla="*/ 0 w 1721169"/>
                <a:gd name="connsiteY5" fmla="*/ 673719 h 876046"/>
                <a:gd name="connsiteX6" fmla="*/ 34374 w 1721169"/>
                <a:gd name="connsiteY6" fmla="*/ 588345 h 876046"/>
                <a:gd name="connsiteX7" fmla="*/ 860584 w 1721169"/>
                <a:gd name="connsiteY7" fmla="*/ 0 h 8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169" h="876046">
                  <a:moveTo>
                    <a:pt x="860584" y="0"/>
                  </a:moveTo>
                  <a:cubicBezTo>
                    <a:pt x="1217353" y="0"/>
                    <a:pt x="1527680" y="237900"/>
                    <a:pt x="1686794" y="588345"/>
                  </a:cubicBezTo>
                  <a:lnTo>
                    <a:pt x="1721169" y="673720"/>
                  </a:lnTo>
                  <a:lnTo>
                    <a:pt x="1518842" y="876046"/>
                  </a:lnTo>
                  <a:lnTo>
                    <a:pt x="202327" y="876046"/>
                  </a:lnTo>
                  <a:lnTo>
                    <a:pt x="0" y="673719"/>
                  </a:lnTo>
                  <a:lnTo>
                    <a:pt x="34374" y="588345"/>
                  </a:lnTo>
                  <a:cubicBezTo>
                    <a:pt x="193488" y="237900"/>
                    <a:pt x="503816" y="0"/>
                    <a:pt x="860584" y="0"/>
                  </a:cubicBezTo>
                  <a:close/>
                </a:path>
              </a:pathLst>
            </a:custGeom>
            <a:solidFill>
              <a:srgbClr val="FFC000"/>
            </a:solidFill>
            <a:ln>
              <a:noFill/>
            </a:ln>
            <a:effectLst>
              <a:innerShdw blurRad="571500" dist="50800" dir="16200000">
                <a:srgbClr val="B1257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1" name="Rectangle: Top Corners Rounded 21">
              <a:extLst>
                <a:ext uri="{FF2B5EF4-FFF2-40B4-BE49-F238E27FC236}">
                  <a16:creationId xmlns:a16="http://schemas.microsoft.com/office/drawing/2014/main" id="{9FBDC078-1111-4280-96EE-325511750F7D}"/>
                </a:ext>
              </a:extLst>
            </p:cNvPr>
            <p:cNvSpPr/>
            <p:nvPr/>
          </p:nvSpPr>
          <p:spPr>
            <a:xfrm rot="5400000">
              <a:off x="6198534" y="1801265"/>
              <a:ext cx="1074450" cy="8702679"/>
            </a:xfrm>
            <a:prstGeom prst="round2SameRect">
              <a:avLst>
                <a:gd name="adj1" fmla="val 0"/>
                <a:gd name="adj2" fmla="val 33996"/>
              </a:avLst>
            </a:prstGeom>
            <a:gradFill>
              <a:gsLst>
                <a:gs pos="0">
                  <a:schemeClr val="bg1"/>
                </a:gs>
                <a:gs pos="100000">
                  <a:srgbClr val="E1F4FF"/>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2" name="Rectangle 22">
              <a:extLst>
                <a:ext uri="{FF2B5EF4-FFF2-40B4-BE49-F238E27FC236}">
                  <a16:creationId xmlns:a16="http://schemas.microsoft.com/office/drawing/2014/main" id="{86407707-CC6F-4102-8A37-F584952029A2}"/>
                </a:ext>
              </a:extLst>
            </p:cNvPr>
            <p:cNvSpPr/>
            <p:nvPr/>
          </p:nvSpPr>
          <p:spPr>
            <a:xfrm rot="5400000">
              <a:off x="10546914" y="6099585"/>
              <a:ext cx="1074450" cy="106039"/>
            </a:xfrm>
            <a:prstGeom prst="rect">
              <a:avLst/>
            </a:prstGeom>
            <a:solidFill>
              <a:srgbClr val="FCF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138" name="Text 5"/>
          <p:cNvSpPr/>
          <p:nvPr/>
        </p:nvSpPr>
        <p:spPr>
          <a:xfrm>
            <a:off x="2787571" y="1050725"/>
            <a:ext cx="2190024" cy="227892"/>
          </a:xfrm>
          <a:prstGeom prst="rect">
            <a:avLst/>
          </a:prstGeom>
          <a:noFill/>
          <a:ln/>
        </p:spPr>
        <p:txBody>
          <a:bodyPr wrap="none" lIns="0" tIns="0" rIns="0" bIns="0" rtlCol="0" anchor="t"/>
          <a:lstStyle/>
          <a:p>
            <a:pPr>
              <a:lnSpc>
                <a:spcPts val="2000"/>
              </a:lnSpc>
            </a:pPr>
            <a:r>
              <a:rPr lang="tr-TR" sz="2400" b="1" dirty="0" smtClean="0">
                <a:solidFill>
                  <a:schemeClr val="accent1">
                    <a:lumMod val="50000"/>
                  </a:schemeClr>
                </a:solidFill>
                <a:latin typeface="Arial" panose="020B0604020202020204" pitchFamily="34" charset="0"/>
                <a:cs typeface="Arial" panose="020B0604020202020204" pitchFamily="34" charset="0"/>
              </a:rPr>
              <a:t>gib.gov.tr</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sp>
        <p:nvSpPr>
          <p:cNvPr id="140" name="Text 9"/>
          <p:cNvSpPr/>
          <p:nvPr/>
        </p:nvSpPr>
        <p:spPr>
          <a:xfrm>
            <a:off x="2748435" y="1849645"/>
            <a:ext cx="2190024" cy="227892"/>
          </a:xfrm>
          <a:prstGeom prst="rect">
            <a:avLst/>
          </a:prstGeom>
          <a:noFill/>
          <a:ln/>
        </p:spPr>
        <p:txBody>
          <a:bodyPr wrap="none" lIns="0" tIns="0" rIns="0" bIns="0" rtlCol="0" anchor="t"/>
          <a:lstStyle/>
          <a:p>
            <a:pPr marL="0" indent="0" algn="l">
              <a:lnSpc>
                <a:spcPts val="2000"/>
              </a:lnSpc>
              <a:buNone/>
            </a:pPr>
            <a:r>
              <a:rPr lang="tr-TR" sz="2400" b="1" dirty="0" smtClean="0">
                <a:solidFill>
                  <a:schemeClr val="accent1">
                    <a:lumMod val="50000"/>
                  </a:schemeClr>
                </a:solidFill>
                <a:latin typeface="Arial" panose="020B0604020202020204" pitchFamily="34" charset="0"/>
                <a:cs typeface="Arial" panose="020B0604020202020204" pitchFamily="34" charset="0"/>
              </a:rPr>
              <a:t>Vergi İletişim Merkezi (VİMER)</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sp>
        <p:nvSpPr>
          <p:cNvPr id="142" name="Text 13"/>
          <p:cNvSpPr/>
          <p:nvPr/>
        </p:nvSpPr>
        <p:spPr>
          <a:xfrm>
            <a:off x="2787571" y="2727664"/>
            <a:ext cx="2190024" cy="227892"/>
          </a:xfrm>
          <a:prstGeom prst="rect">
            <a:avLst/>
          </a:prstGeom>
          <a:noFill/>
          <a:ln/>
        </p:spPr>
        <p:txBody>
          <a:bodyPr wrap="none" lIns="0" tIns="0" rIns="0" bIns="0" rtlCol="0" anchor="t"/>
          <a:lstStyle/>
          <a:p>
            <a:pPr>
              <a:lnSpc>
                <a:spcPts val="2000"/>
              </a:lnSpc>
            </a:pPr>
            <a:r>
              <a:rPr lang="tr-TR" sz="2400" b="1" dirty="0">
                <a:solidFill>
                  <a:schemeClr val="accent1">
                    <a:lumMod val="50000"/>
                  </a:schemeClr>
                </a:solidFill>
                <a:latin typeface="Arial" panose="020B0604020202020204" pitchFamily="34" charset="0"/>
                <a:cs typeface="Arial" panose="020B0604020202020204" pitchFamily="34" charset="0"/>
              </a:rPr>
              <a:t>Dijital Vergi </a:t>
            </a:r>
            <a:r>
              <a:rPr lang="tr-TR" sz="2400" b="1" dirty="0" smtClean="0">
                <a:solidFill>
                  <a:schemeClr val="accent1">
                    <a:lumMod val="50000"/>
                  </a:schemeClr>
                </a:solidFill>
                <a:latin typeface="Arial" panose="020B0604020202020204" pitchFamily="34" charset="0"/>
                <a:cs typeface="Arial" panose="020B0604020202020204" pitchFamily="34" charset="0"/>
              </a:rPr>
              <a:t>Asistanı (GİBİ)</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sp>
        <p:nvSpPr>
          <p:cNvPr id="144" name="Text 17"/>
          <p:cNvSpPr/>
          <p:nvPr/>
        </p:nvSpPr>
        <p:spPr>
          <a:xfrm>
            <a:off x="2748435" y="3604274"/>
            <a:ext cx="3749792" cy="227892"/>
          </a:xfrm>
          <a:prstGeom prst="rect">
            <a:avLst/>
          </a:prstGeom>
          <a:noFill/>
          <a:ln/>
        </p:spPr>
        <p:txBody>
          <a:bodyPr wrap="none" lIns="0" tIns="0" rIns="0" bIns="0" rtlCol="0" anchor="t"/>
          <a:lstStyle/>
          <a:p>
            <a:pPr marL="0" indent="0" algn="l">
              <a:lnSpc>
                <a:spcPts val="2000"/>
              </a:lnSpc>
              <a:buNone/>
            </a:pPr>
            <a:r>
              <a:rPr lang="tr-TR" sz="2400" b="1" dirty="0" smtClean="0">
                <a:solidFill>
                  <a:schemeClr val="accent1">
                    <a:lumMod val="50000"/>
                  </a:schemeClr>
                </a:solidFill>
                <a:latin typeface="Arial" panose="020B0604020202020204" pitchFamily="34" charset="0"/>
                <a:ea typeface="Raleway" pitchFamily="34" charset="-122"/>
                <a:cs typeface="Arial" panose="020B0604020202020204" pitchFamily="34" charset="0"/>
              </a:rPr>
              <a:t>Mükellef Geri Bildirim Sistemi</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sp>
        <p:nvSpPr>
          <p:cNvPr id="146" name="Metin kutusu 145"/>
          <p:cNvSpPr txBox="1"/>
          <p:nvPr/>
        </p:nvSpPr>
        <p:spPr>
          <a:xfrm>
            <a:off x="2585424" y="4363212"/>
            <a:ext cx="6344584" cy="348813"/>
          </a:xfrm>
          <a:prstGeom prst="rect">
            <a:avLst/>
          </a:prstGeom>
          <a:noFill/>
        </p:spPr>
        <p:txBody>
          <a:bodyPr wrap="square" rtlCol="0">
            <a:spAutoFit/>
          </a:bodyPr>
          <a:lstStyle/>
          <a:p>
            <a:pPr>
              <a:lnSpc>
                <a:spcPts val="2000"/>
              </a:lnSpc>
            </a:pPr>
            <a:r>
              <a:rPr lang="tr-TR" sz="2400" b="1" dirty="0">
                <a:solidFill>
                  <a:schemeClr val="accent1">
                    <a:lumMod val="50000"/>
                  </a:schemeClr>
                </a:solidFill>
                <a:latin typeface="Arial" panose="020B0604020202020204" pitchFamily="34" charset="0"/>
                <a:ea typeface="Raleway" pitchFamily="34" charset="-122"/>
                <a:cs typeface="Arial" panose="020B0604020202020204" pitchFamily="34" charset="0"/>
              </a:rPr>
              <a:t>Mükellef E-Posta İletişim Sistemi (MEİS)</a:t>
            </a:r>
          </a:p>
        </p:txBody>
      </p:sp>
      <p:sp>
        <p:nvSpPr>
          <p:cNvPr id="56" name="Metin kutusu 55"/>
          <p:cNvSpPr txBox="1"/>
          <p:nvPr/>
        </p:nvSpPr>
        <p:spPr>
          <a:xfrm>
            <a:off x="2585424" y="5261922"/>
            <a:ext cx="5717057" cy="348813"/>
          </a:xfrm>
          <a:prstGeom prst="rect">
            <a:avLst/>
          </a:prstGeom>
          <a:noFill/>
        </p:spPr>
        <p:txBody>
          <a:bodyPr wrap="square" rtlCol="0">
            <a:spAutoFit/>
          </a:bodyPr>
          <a:lstStyle/>
          <a:p>
            <a:pPr>
              <a:lnSpc>
                <a:spcPts val="2000"/>
              </a:lnSpc>
            </a:pPr>
            <a:r>
              <a:rPr lang="tr-TR" sz="2400" b="1" dirty="0" smtClean="0">
                <a:solidFill>
                  <a:schemeClr val="accent1">
                    <a:lumMod val="50000"/>
                  </a:schemeClr>
                </a:solidFill>
                <a:latin typeface="Arial" panose="020B0604020202020204" pitchFamily="34" charset="0"/>
                <a:ea typeface="Raleway" pitchFamily="34" charset="-122"/>
                <a:cs typeface="Arial" panose="020B0604020202020204" pitchFamily="34" charset="0"/>
              </a:rPr>
              <a:t>GİB </a:t>
            </a:r>
            <a:r>
              <a:rPr lang="tr-TR" sz="2400" b="1" dirty="0">
                <a:solidFill>
                  <a:schemeClr val="accent1">
                    <a:lumMod val="50000"/>
                  </a:schemeClr>
                </a:solidFill>
                <a:latin typeface="Arial" panose="020B0604020202020204" pitchFamily="34" charset="0"/>
                <a:ea typeface="Raleway" pitchFamily="34" charset="-122"/>
                <a:cs typeface="Arial" panose="020B0604020202020204" pitchFamily="34" charset="0"/>
              </a:rPr>
              <a:t>Sosyal Medya </a:t>
            </a:r>
            <a:r>
              <a:rPr lang="tr-TR" sz="2400" b="1" dirty="0" smtClean="0">
                <a:solidFill>
                  <a:schemeClr val="accent1">
                    <a:lumMod val="50000"/>
                  </a:schemeClr>
                </a:solidFill>
                <a:latin typeface="Arial" panose="020B0604020202020204" pitchFamily="34" charset="0"/>
                <a:ea typeface="Raleway" pitchFamily="34" charset="-122"/>
                <a:cs typeface="Arial" panose="020B0604020202020204" pitchFamily="34" charset="0"/>
              </a:rPr>
              <a:t>Hesapları</a:t>
            </a:r>
            <a:endParaRPr lang="tr-TR" sz="2400" b="1" dirty="0">
              <a:solidFill>
                <a:schemeClr val="accent1">
                  <a:lumMod val="50000"/>
                </a:schemeClr>
              </a:solidFill>
              <a:latin typeface="Arial" panose="020B0604020202020204" pitchFamily="34" charset="0"/>
              <a:ea typeface="Raleway" pitchFamily="34" charset="-122"/>
              <a:cs typeface="Arial" panose="020B0604020202020204" pitchFamily="34" charset="0"/>
            </a:endParaRPr>
          </a:p>
        </p:txBody>
      </p:sp>
      <p:grpSp>
        <p:nvGrpSpPr>
          <p:cNvPr id="7" name="Grup 6"/>
          <p:cNvGrpSpPr/>
          <p:nvPr/>
        </p:nvGrpSpPr>
        <p:grpSpPr>
          <a:xfrm>
            <a:off x="10201307" y="4082771"/>
            <a:ext cx="1043185" cy="800629"/>
            <a:chOff x="5725825" y="5819241"/>
            <a:chExt cx="1236950" cy="1137080"/>
          </a:xfrm>
        </p:grpSpPr>
        <p:sp>
          <p:nvSpPr>
            <p:cNvPr id="6" name="Dikdörtgen 5"/>
            <p:cNvSpPr/>
            <p:nvPr/>
          </p:nvSpPr>
          <p:spPr>
            <a:xfrm>
              <a:off x="5725825" y="5848350"/>
              <a:ext cx="1236950"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5825" y="5819241"/>
              <a:ext cx="1232786" cy="1137080"/>
            </a:xfrm>
            <a:prstGeom prst="rect">
              <a:avLst/>
            </a:prstGeom>
          </p:spPr>
        </p:pic>
      </p:grpSp>
      <p:sp>
        <p:nvSpPr>
          <p:cNvPr id="61" name="Rectangle: Top Corners Snipped 19">
            <a:extLst>
              <a:ext uri="{FF2B5EF4-FFF2-40B4-BE49-F238E27FC236}">
                <a16:creationId xmlns:a16="http://schemas.microsoft.com/office/drawing/2014/main" id="{7E55584A-1BC6-486F-B4C7-1263A3B6268E}"/>
              </a:ext>
            </a:extLst>
          </p:cNvPr>
          <p:cNvSpPr/>
          <p:nvPr/>
        </p:nvSpPr>
        <p:spPr>
          <a:xfrm rot="5400000">
            <a:off x="1199630" y="5261842"/>
            <a:ext cx="714197" cy="1874174"/>
          </a:xfrm>
          <a:prstGeom prst="snip2SameRect">
            <a:avLst>
              <a:gd name="adj1" fmla="val 0"/>
              <a:gd name="adj2" fmla="val 14972"/>
            </a:avLst>
          </a:prstGeom>
          <a:solidFill>
            <a:srgbClr val="7AB501"/>
          </a:solidFill>
          <a:ln>
            <a:noFill/>
          </a:ln>
          <a:effectLst>
            <a:innerShdw blurRad="571500" dist="50800" dir="16200000">
              <a:srgbClr val="B12575">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cs typeface="Arial" panose="020B0604020202020204" pitchFamily="34" charset="0"/>
            </a:endParaRPr>
          </a:p>
        </p:txBody>
      </p:sp>
      <p:sp>
        <p:nvSpPr>
          <p:cNvPr id="62" name="Freeform: Shape 20">
            <a:extLst>
              <a:ext uri="{FF2B5EF4-FFF2-40B4-BE49-F238E27FC236}">
                <a16:creationId xmlns:a16="http://schemas.microsoft.com/office/drawing/2014/main" id="{22289468-9E29-441F-AEBE-F27930601CB1}"/>
              </a:ext>
            </a:extLst>
          </p:cNvPr>
          <p:cNvSpPr/>
          <p:nvPr/>
        </p:nvSpPr>
        <p:spPr>
          <a:xfrm rot="5400000">
            <a:off x="578075" y="5932626"/>
            <a:ext cx="654125" cy="532607"/>
          </a:xfrm>
          <a:custGeom>
            <a:avLst/>
            <a:gdLst>
              <a:gd name="connsiteX0" fmla="*/ 860584 w 1721169"/>
              <a:gd name="connsiteY0" fmla="*/ 0 h 876046"/>
              <a:gd name="connsiteX1" fmla="*/ 1686794 w 1721169"/>
              <a:gd name="connsiteY1" fmla="*/ 588345 h 876046"/>
              <a:gd name="connsiteX2" fmla="*/ 1721169 w 1721169"/>
              <a:gd name="connsiteY2" fmla="*/ 673720 h 876046"/>
              <a:gd name="connsiteX3" fmla="*/ 1518842 w 1721169"/>
              <a:gd name="connsiteY3" fmla="*/ 876046 h 876046"/>
              <a:gd name="connsiteX4" fmla="*/ 202327 w 1721169"/>
              <a:gd name="connsiteY4" fmla="*/ 876046 h 876046"/>
              <a:gd name="connsiteX5" fmla="*/ 0 w 1721169"/>
              <a:gd name="connsiteY5" fmla="*/ 673719 h 876046"/>
              <a:gd name="connsiteX6" fmla="*/ 34374 w 1721169"/>
              <a:gd name="connsiteY6" fmla="*/ 588345 h 876046"/>
              <a:gd name="connsiteX7" fmla="*/ 860584 w 1721169"/>
              <a:gd name="connsiteY7" fmla="*/ 0 h 8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169" h="876046">
                <a:moveTo>
                  <a:pt x="860584" y="0"/>
                </a:moveTo>
                <a:cubicBezTo>
                  <a:pt x="1217353" y="0"/>
                  <a:pt x="1527680" y="237900"/>
                  <a:pt x="1686794" y="588345"/>
                </a:cubicBezTo>
                <a:lnTo>
                  <a:pt x="1721169" y="673720"/>
                </a:lnTo>
                <a:lnTo>
                  <a:pt x="1518842" y="876046"/>
                </a:lnTo>
                <a:lnTo>
                  <a:pt x="202327" y="876046"/>
                </a:lnTo>
                <a:lnTo>
                  <a:pt x="0" y="673719"/>
                </a:lnTo>
                <a:lnTo>
                  <a:pt x="34374" y="588345"/>
                </a:lnTo>
                <a:cubicBezTo>
                  <a:pt x="193488" y="237900"/>
                  <a:pt x="503816" y="0"/>
                  <a:pt x="860584" y="0"/>
                </a:cubicBezTo>
                <a:close/>
              </a:path>
            </a:pathLst>
          </a:custGeom>
          <a:solidFill>
            <a:srgbClr val="00B050"/>
          </a:solidFill>
          <a:ln>
            <a:noFill/>
          </a:ln>
          <a:effectLst>
            <a:innerShdw blurRad="571500" dist="50800" dir="16200000">
              <a:srgbClr val="B1257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3" name="Rectangle: Top Corners Rounded 21">
            <a:extLst>
              <a:ext uri="{FF2B5EF4-FFF2-40B4-BE49-F238E27FC236}">
                <a16:creationId xmlns:a16="http://schemas.microsoft.com/office/drawing/2014/main" id="{9FBDC078-1111-4280-96EE-325511750F7D}"/>
              </a:ext>
            </a:extLst>
          </p:cNvPr>
          <p:cNvSpPr/>
          <p:nvPr/>
        </p:nvSpPr>
        <p:spPr>
          <a:xfrm rot="5400000">
            <a:off x="6319602" y="1592321"/>
            <a:ext cx="714197" cy="9213222"/>
          </a:xfrm>
          <a:prstGeom prst="round2SameRect">
            <a:avLst>
              <a:gd name="adj1" fmla="val 0"/>
              <a:gd name="adj2" fmla="val 30440"/>
            </a:avLst>
          </a:prstGeom>
          <a:gradFill>
            <a:gsLst>
              <a:gs pos="0">
                <a:schemeClr val="bg1"/>
              </a:gs>
              <a:gs pos="100000">
                <a:srgbClr val="E1F4FF"/>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5" name="Metin kutusu 64"/>
          <p:cNvSpPr txBox="1"/>
          <p:nvPr/>
        </p:nvSpPr>
        <p:spPr>
          <a:xfrm>
            <a:off x="2589086" y="6022727"/>
            <a:ext cx="4777019" cy="352404"/>
          </a:xfrm>
          <a:prstGeom prst="rect">
            <a:avLst/>
          </a:prstGeom>
          <a:noFill/>
        </p:spPr>
        <p:txBody>
          <a:bodyPr wrap="square" rtlCol="0">
            <a:spAutoFit/>
          </a:bodyPr>
          <a:lstStyle/>
          <a:p>
            <a:pPr>
              <a:lnSpc>
                <a:spcPts val="2000"/>
              </a:lnSpc>
            </a:pPr>
            <a:r>
              <a:rPr lang="tr-TR" sz="2400" b="1" dirty="0" smtClean="0">
                <a:solidFill>
                  <a:schemeClr val="accent1">
                    <a:lumMod val="50000"/>
                  </a:schemeClr>
                </a:solidFill>
                <a:latin typeface="Arial" panose="020B0604020202020204" pitchFamily="34" charset="0"/>
                <a:ea typeface="Raleway" pitchFamily="34" charset="-122"/>
                <a:cs typeface="Arial" panose="020B0604020202020204" pitchFamily="34" charset="0"/>
              </a:rPr>
              <a:t>SMS-Mektup</a:t>
            </a:r>
            <a:endParaRPr lang="tr-TR" sz="2400" b="1" dirty="0">
              <a:solidFill>
                <a:schemeClr val="accent1">
                  <a:lumMod val="50000"/>
                </a:schemeClr>
              </a:solidFill>
              <a:latin typeface="Arial" panose="020B0604020202020204" pitchFamily="34" charset="0"/>
              <a:ea typeface="Raleway" pitchFamily="34" charset="-122"/>
              <a:cs typeface="Arial" panose="020B0604020202020204" pitchFamily="34" charset="0"/>
            </a:endParaRPr>
          </a:p>
        </p:txBody>
      </p:sp>
      <p:pic>
        <p:nvPicPr>
          <p:cNvPr id="13" name="Resim 12"/>
          <p:cNvPicPr>
            <a:picLocks noChangeAspect="1"/>
          </p:cNvPicPr>
          <p:nvPr/>
        </p:nvPicPr>
        <p:blipFill>
          <a:blip r:embed="rId8"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prstClr val="white"/>
                </a:solidFill>
                <a:latin typeface="Arial" panose="020B0604020202020204" pitchFamily="34" charset="0"/>
                <a:cs typeface="Arial" panose="020B0604020202020204" pitchFamily="34" charset="0"/>
              </a:rPr>
              <a:pPr/>
              <a:t>44</a:t>
            </a:fld>
            <a:endParaRPr lang="tr-TR" sz="1400" dirty="0">
              <a:solidFill>
                <a:prstClr val="white"/>
              </a:solidFill>
              <a:latin typeface="Arial" panose="020B0604020202020204" pitchFamily="34" charset="0"/>
              <a:cs typeface="Arial" panose="020B0604020202020204" pitchFamily="34" charset="0"/>
            </a:endParaRPr>
          </a:p>
        </p:txBody>
      </p:sp>
      <p:pic>
        <p:nvPicPr>
          <p:cNvPr id="19" name="Resim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26451" y="5935824"/>
            <a:ext cx="621576" cy="621576"/>
          </a:xfrm>
          <a:prstGeom prst="rect">
            <a:avLst/>
          </a:prstGeom>
        </p:spPr>
      </p:pic>
      <p:pic>
        <p:nvPicPr>
          <p:cNvPr id="20" name="Resim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54849" y="5953205"/>
            <a:ext cx="602823" cy="602823"/>
          </a:xfrm>
          <a:prstGeom prst="rect">
            <a:avLst/>
          </a:prstGeom>
        </p:spPr>
      </p:pic>
      <p:pic>
        <p:nvPicPr>
          <p:cNvPr id="55" name="Resim 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28513" y="1597047"/>
            <a:ext cx="852672" cy="721064"/>
          </a:xfrm>
          <a:prstGeom prst="rect">
            <a:avLst/>
          </a:prstGeom>
        </p:spPr>
      </p:pic>
      <p:pic>
        <p:nvPicPr>
          <p:cNvPr id="2" name="Resim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85733" y="2478121"/>
            <a:ext cx="1179129" cy="595584"/>
          </a:xfrm>
          <a:prstGeom prst="rect">
            <a:avLst/>
          </a:prstGeom>
        </p:spPr>
      </p:pic>
      <p:pic>
        <p:nvPicPr>
          <p:cNvPr id="3" name="Resim 2"/>
          <p:cNvPicPr>
            <a:picLocks noChangeAspect="1"/>
          </p:cNvPicPr>
          <p:nvPr/>
        </p:nvPicPr>
        <p:blipFill>
          <a:blip r:embed="rId13"/>
          <a:stretch>
            <a:fillRect/>
          </a:stretch>
        </p:blipFill>
        <p:spPr>
          <a:xfrm>
            <a:off x="9693890" y="776314"/>
            <a:ext cx="1532813" cy="668775"/>
          </a:xfrm>
          <a:prstGeom prst="rect">
            <a:avLst/>
          </a:prstGeom>
        </p:spPr>
      </p:pic>
      <p:pic>
        <p:nvPicPr>
          <p:cNvPr id="9" name="Resim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55316" y="5087611"/>
            <a:ext cx="1309546" cy="640841"/>
          </a:xfrm>
          <a:prstGeom prst="rect">
            <a:avLst/>
          </a:prstGeom>
        </p:spPr>
      </p:pic>
    </p:spTree>
    <p:extLst>
      <p:ext uri="{BB962C8B-B14F-4D97-AF65-F5344CB8AC3E}">
        <p14:creationId xmlns:p14="http://schemas.microsoft.com/office/powerpoint/2010/main" val="3437545148"/>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6" name="Freeform 27"/>
          <p:cNvSpPr/>
          <p:nvPr/>
        </p:nvSpPr>
        <p:spPr>
          <a:xfrm>
            <a:off x="4390625" y="642863"/>
            <a:ext cx="4401917" cy="6120671"/>
          </a:xfrm>
          <a:prstGeom prst="ellipse">
            <a:avLst/>
          </a:prstGeom>
          <a:gradFill>
            <a:gsLst>
              <a:gs pos="22846">
                <a:srgbClr val="FFFFFF"/>
              </a:gs>
              <a:gs pos="63322">
                <a:srgbClr val="E6EAEB"/>
              </a:gs>
              <a:gs pos="99960">
                <a:srgbClr val="CDD5D8"/>
              </a:gs>
            </a:gsLst>
            <a:lin ang="5331332"/>
          </a:gradFill>
          <a:ln w="25400">
            <a:solidFill>
              <a:srgbClr val="FFFFFF"/>
            </a:solidFill>
            <a:miter lim="400000"/>
          </a:ln>
          <a:effectLst>
            <a:outerShdw blurRad="1193800" dist="635000" dir="2767676" rotWithShape="0">
              <a:srgbClr val="000000">
                <a:alpha val="35229"/>
              </a:srgbClr>
            </a:outerShdw>
          </a:effectLst>
        </p:spPr>
        <p:txBody>
          <a:bodyPr tIns="91439" bIns="91439" anchor="ctr"/>
          <a:lstStyle/>
          <a:p>
            <a:pPr algn="l" defTabSz="1828800">
              <a:defRPr sz="3600">
                <a:solidFill>
                  <a:srgbClr val="FFFFFF"/>
                </a:solidFill>
                <a:latin typeface="Avenir Next Regular"/>
                <a:ea typeface="Avenir Next Regular"/>
                <a:cs typeface="Avenir Next Regular"/>
                <a:sym typeface="Avenir Next Regular"/>
              </a:defRPr>
            </a:pPr>
            <a:endParaRPr dirty="0">
              <a:latin typeface="Arial" panose="020B0604020202020204" pitchFamily="34" charset="0"/>
              <a:cs typeface="Arial" panose="020B0604020202020204" pitchFamily="34" charset="0"/>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86" name="Unvan 1"/>
          <p:cNvSpPr txBox="1">
            <a:spLocks/>
          </p:cNvSpPr>
          <p:nvPr/>
        </p:nvSpPr>
        <p:spPr>
          <a:xfrm>
            <a:off x="878360" y="93797"/>
            <a:ext cx="12037540"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solidFill>
                  <a:srgbClr val="16647A"/>
                </a:solidFill>
                <a:latin typeface="Arial" panose="020B0604020202020204" pitchFamily="34" charset="0"/>
                <a:cs typeface="Arial" panose="020B0604020202020204" pitchFamily="34" charset="0"/>
              </a:rPr>
              <a:t>Mükellefler İçin Hazırlanan Yazılı ve Görsel Kaynaklar</a:t>
            </a:r>
            <a:endParaRPr lang="tr-TR" sz="2800" b="1" dirty="0">
              <a:solidFill>
                <a:srgbClr val="16647A"/>
              </a:solidFill>
              <a:latin typeface="Arial" panose="020B0604020202020204" pitchFamily="34" charset="0"/>
              <a:cs typeface="Arial" panose="020B0604020202020204" pitchFamily="34" charset="0"/>
            </a:endParaRPr>
          </a:p>
        </p:txBody>
      </p:sp>
      <p:sp>
        <p:nvSpPr>
          <p:cNvPr id="3" name="Dikdörtgen 2"/>
          <p:cNvSpPr/>
          <p:nvPr/>
        </p:nvSpPr>
        <p:spPr>
          <a:xfrm>
            <a:off x="-158483" y="1320542"/>
            <a:ext cx="4647468" cy="4801314"/>
          </a:xfrm>
          <a:prstGeom prst="rect">
            <a:avLst/>
          </a:prstGeom>
        </p:spPr>
        <p:txBody>
          <a:bodyPr wrap="square">
            <a:spAutoFit/>
          </a:bodyPr>
          <a:lstStyle/>
          <a:p>
            <a:pPr marL="480695" marR="482600" indent="449580" algn="just">
              <a:spcAft>
                <a:spcPts val="0"/>
              </a:spcAft>
            </a:pPr>
            <a:r>
              <a:rPr lang="tr-TR"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Başkanlığımız tarafından kamuoyuna ve mükelleflere yönelik olarak; vergi kanunları ve uygulamalarına ilişkin detaylı bilgilerin yer aldığı rehber ve broşürler ile verilmek istenen bilgilerin kısa, anlaşılır ve dikkat çekici görsel tasarımlar ile zenginleştirildiği afiş, </a:t>
            </a:r>
            <a:r>
              <a:rPr lang="tr-TR" dirty="0" err="1">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slider</a:t>
            </a:r>
            <a:r>
              <a:rPr lang="tr-TR"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tr-TR" dirty="0" err="1">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infografik</a:t>
            </a:r>
            <a:r>
              <a:rPr lang="tr-TR"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pop-</a:t>
            </a:r>
            <a:r>
              <a:rPr lang="tr-TR" dirty="0" err="1">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up</a:t>
            </a:r>
            <a:r>
              <a:rPr lang="tr-TR"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video, kamu spotu, radyo spotu, alt bant vb. yazılı ve görsel içerikler hazırlanmaktadır</a:t>
            </a:r>
            <a:r>
              <a:rPr lang="tr-TR"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a:t>
            </a:r>
          </a:p>
          <a:p>
            <a:pPr marL="480695" marR="482600" indent="449580" algn="just">
              <a:spcAft>
                <a:spcPts val="0"/>
              </a:spcAft>
            </a:pPr>
            <a:endParaRPr lang="tr-TR"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480695" marR="482600" indent="449580" algn="ctr">
              <a:spcAft>
                <a:spcPts val="0"/>
              </a:spcAft>
            </a:pPr>
            <a:r>
              <a:rPr lang="tr-TR" dirty="0" smtClean="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hlinkClick r:id="rId6"/>
              </a:rPr>
              <a:t>Mükelleflerin Hakları ve Ödevleri Rehberi İçin Tıklayınız</a:t>
            </a:r>
            <a:endParaRPr lang="tr-TR"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480695" marR="482600" indent="449580" algn="ctr">
              <a:spcAft>
                <a:spcPts val="0"/>
              </a:spcAft>
            </a:pPr>
            <a:endParaRPr lang="tr-TR"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14" name="Grup 13"/>
          <p:cNvGrpSpPr/>
          <p:nvPr/>
        </p:nvGrpSpPr>
        <p:grpSpPr>
          <a:xfrm rot="16200000">
            <a:off x="3126557" y="1791306"/>
            <a:ext cx="6018350" cy="3773668"/>
            <a:chOff x="3999738" y="2079101"/>
            <a:chExt cx="16384524" cy="7777309"/>
          </a:xfrm>
        </p:grpSpPr>
        <p:sp>
          <p:nvSpPr>
            <p:cNvPr id="15" name="Freeform 5"/>
            <p:cNvSpPr/>
            <p:nvPr/>
          </p:nvSpPr>
          <p:spPr>
            <a:xfrm>
              <a:off x="19122049" y="5688328"/>
              <a:ext cx="317662" cy="318548"/>
            </a:xfrm>
            <a:custGeom>
              <a:avLst/>
              <a:gdLst/>
              <a:ahLst/>
              <a:cxnLst>
                <a:cxn ang="0">
                  <a:pos x="wd2" y="hd2"/>
                </a:cxn>
                <a:cxn ang="5400000">
                  <a:pos x="wd2" y="hd2"/>
                </a:cxn>
                <a:cxn ang="10800000">
                  <a:pos x="wd2" y="hd2"/>
                </a:cxn>
                <a:cxn ang="16200000">
                  <a:pos x="wd2" y="hd2"/>
                </a:cxn>
              </a:cxnLst>
              <a:rect l="0" t="0" r="r" b="b"/>
              <a:pathLst>
                <a:path w="21463" h="21531" extrusionOk="0">
                  <a:moveTo>
                    <a:pt x="21463" y="10640"/>
                  </a:moveTo>
                  <a:cubicBezTo>
                    <a:pt x="21532" y="16585"/>
                    <a:pt x="16785" y="21461"/>
                    <a:pt x="10858" y="21531"/>
                  </a:cubicBezTo>
                  <a:cubicBezTo>
                    <a:pt x="4933" y="21600"/>
                    <a:pt x="73" y="16837"/>
                    <a:pt x="1" y="10892"/>
                  </a:cubicBezTo>
                  <a:cubicBezTo>
                    <a:pt x="-68" y="4947"/>
                    <a:pt x="4682" y="71"/>
                    <a:pt x="10606" y="1"/>
                  </a:cubicBezTo>
                  <a:cubicBezTo>
                    <a:pt x="10660" y="0"/>
                    <a:pt x="10710" y="0"/>
                    <a:pt x="10763" y="0"/>
                  </a:cubicBezTo>
                  <a:cubicBezTo>
                    <a:pt x="16637" y="0"/>
                    <a:pt x="21413" y="4749"/>
                    <a:pt x="21463" y="10640"/>
                  </a:cubicBezTo>
                  <a:close/>
                </a:path>
              </a:pathLst>
            </a:custGeom>
            <a:solidFill>
              <a:srgbClr val="485259"/>
            </a:solidFill>
            <a:ln w="12700">
              <a:miter lim="400000"/>
            </a:ln>
          </p:spPr>
          <p:txBody>
            <a:bodyPr tIns="91439" bIns="91439" anchor="ctr"/>
            <a:lstStyle/>
            <a:p>
              <a:pPr algn="ctr" defTabSz="1828800">
                <a:defRPr sz="3600">
                  <a:solidFill>
                    <a:srgbClr val="000000"/>
                  </a:solidFill>
                  <a:latin typeface="Calibri"/>
                  <a:ea typeface="Calibri"/>
                  <a:cs typeface="Calibri"/>
                  <a:sym typeface="Calibri"/>
                </a:defRPr>
              </a:pPr>
              <a:endParaRPr dirty="0">
                <a:latin typeface="Arial" panose="020B0604020202020204" pitchFamily="34" charset="0"/>
                <a:cs typeface="Arial" panose="020B0604020202020204" pitchFamily="34" charset="0"/>
              </a:endParaRPr>
            </a:p>
          </p:txBody>
        </p:sp>
        <p:sp>
          <p:nvSpPr>
            <p:cNvPr id="16" name="Freeform 6"/>
            <p:cNvSpPr/>
            <p:nvPr/>
          </p:nvSpPr>
          <p:spPr>
            <a:xfrm>
              <a:off x="4943389" y="5688329"/>
              <a:ext cx="317638" cy="318546"/>
            </a:xfrm>
            <a:prstGeom prst="ellipse">
              <a:avLst/>
            </a:prstGeom>
            <a:solidFill>
              <a:srgbClr val="485259"/>
            </a:solidFill>
            <a:ln w="12700">
              <a:miter lim="400000"/>
            </a:ln>
          </p:spPr>
          <p:txBody>
            <a:bodyPr tIns="91439" bIns="91439" anchor="ctr"/>
            <a:lstStyle/>
            <a:p>
              <a:pPr algn="ctr" defTabSz="1828800">
                <a:defRPr sz="3600">
                  <a:solidFill>
                    <a:srgbClr val="000000"/>
                  </a:solidFill>
                  <a:latin typeface="Calibri"/>
                  <a:ea typeface="Calibri"/>
                  <a:cs typeface="Calibri"/>
                  <a:sym typeface="Calibri"/>
                </a:defRPr>
              </a:pPr>
              <a:endParaRPr dirty="0">
                <a:latin typeface="Arial" panose="020B0604020202020204" pitchFamily="34" charset="0"/>
                <a:cs typeface="Arial" panose="020B0604020202020204" pitchFamily="34" charset="0"/>
              </a:endParaRPr>
            </a:p>
          </p:txBody>
        </p:sp>
        <p:sp>
          <p:nvSpPr>
            <p:cNvPr id="17" name="Freeform 7"/>
            <p:cNvSpPr/>
            <p:nvPr/>
          </p:nvSpPr>
          <p:spPr>
            <a:xfrm>
              <a:off x="12192000" y="2079102"/>
              <a:ext cx="2791435" cy="520201"/>
            </a:xfrm>
            <a:custGeom>
              <a:avLst/>
              <a:gdLst/>
              <a:ahLst/>
              <a:cxnLst>
                <a:cxn ang="0">
                  <a:pos x="wd2" y="hd2"/>
                </a:cxn>
                <a:cxn ang="5400000">
                  <a:pos x="wd2" y="hd2"/>
                </a:cxn>
                <a:cxn ang="10800000">
                  <a:pos x="wd2" y="hd2"/>
                </a:cxn>
                <a:cxn ang="16200000">
                  <a:pos x="wd2" y="hd2"/>
                </a:cxn>
              </a:cxnLst>
              <a:rect l="0" t="0" r="r" b="b"/>
              <a:pathLst>
                <a:path w="21600" h="21581" extrusionOk="0">
                  <a:moveTo>
                    <a:pt x="21251" y="21581"/>
                  </a:moveTo>
                  <a:cubicBezTo>
                    <a:pt x="14298" y="12359"/>
                    <a:pt x="7162" y="7707"/>
                    <a:pt x="0" y="7728"/>
                  </a:cubicBezTo>
                  <a:lnTo>
                    <a:pt x="0" y="0"/>
                  </a:lnTo>
                  <a:cubicBezTo>
                    <a:pt x="7280" y="-19"/>
                    <a:pt x="14532" y="4710"/>
                    <a:pt x="21600" y="14085"/>
                  </a:cubicBezTo>
                  <a:close/>
                </a:path>
              </a:pathLst>
            </a:custGeom>
            <a:gradFill>
              <a:gsLst>
                <a:gs pos="0">
                  <a:srgbClr val="FFC203"/>
                </a:gs>
                <a:gs pos="36657">
                  <a:srgbClr val="FF7D25"/>
                </a:gs>
                <a:gs pos="77153">
                  <a:srgbClr val="FF3847"/>
                </a:gs>
              </a:gsLst>
            </a:gradFill>
            <a:ln w="12700">
              <a:miter lim="400000"/>
            </a:ln>
          </p:spPr>
          <p:txBody>
            <a:bodyPr tIns="91439" bIns="91439" anchor="ctr"/>
            <a:lstStyle/>
            <a:p>
              <a:pPr algn="l"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18" name="Freeform 8"/>
            <p:cNvSpPr/>
            <p:nvPr/>
          </p:nvSpPr>
          <p:spPr>
            <a:xfrm>
              <a:off x="14938384" y="2418603"/>
              <a:ext cx="2860165" cy="1271848"/>
            </a:xfrm>
            <a:custGeom>
              <a:avLst/>
              <a:gdLst/>
              <a:ahLst/>
              <a:cxnLst>
                <a:cxn ang="0">
                  <a:pos x="wd2" y="hd2"/>
                </a:cxn>
                <a:cxn ang="5400000">
                  <a:pos x="wd2" y="hd2"/>
                </a:cxn>
                <a:cxn ang="10800000">
                  <a:pos x="wd2" y="hd2"/>
                </a:cxn>
                <a:cxn ang="16200000">
                  <a:pos x="wd2" y="hd2"/>
                </a:cxn>
              </a:cxnLst>
              <a:rect l="0" t="0" r="r" b="b"/>
              <a:pathLst>
                <a:path w="21600" h="21600" extrusionOk="0">
                  <a:moveTo>
                    <a:pt x="20920" y="21600"/>
                  </a:moveTo>
                  <a:cubicBezTo>
                    <a:pt x="14338" y="13375"/>
                    <a:pt x="7304" y="7144"/>
                    <a:pt x="0" y="3069"/>
                  </a:cubicBezTo>
                  <a:lnTo>
                    <a:pt x="351" y="0"/>
                  </a:lnTo>
                  <a:cubicBezTo>
                    <a:pt x="7770" y="4145"/>
                    <a:pt x="14915" y="10477"/>
                    <a:pt x="21600" y="18832"/>
                  </a:cubicBezTo>
                  <a:close/>
                </a:path>
              </a:pathLst>
            </a:custGeom>
            <a:gradFill>
              <a:gsLst>
                <a:gs pos="0">
                  <a:srgbClr val="FFEA03"/>
                </a:gs>
                <a:gs pos="70683">
                  <a:srgbClr val="FFBA02"/>
                </a:gs>
                <a:gs pos="97580">
                  <a:srgbClr val="FF8A00"/>
                </a:gs>
              </a:gsLst>
            </a:gradFill>
            <a:ln w="12700">
              <a:miter lim="400000"/>
            </a:ln>
          </p:spPr>
          <p:txBody>
            <a:bodyPr tIns="91439" bIns="91439" anchor="ctr"/>
            <a:lstStyle/>
            <a:p>
              <a:pPr algn="l"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19" name="Freeform 9"/>
            <p:cNvSpPr/>
            <p:nvPr/>
          </p:nvSpPr>
          <p:spPr>
            <a:xfrm>
              <a:off x="17708458" y="3527450"/>
              <a:ext cx="2675804" cy="2086368"/>
            </a:xfrm>
            <a:custGeom>
              <a:avLst/>
              <a:gdLst/>
              <a:ahLst/>
              <a:cxnLst>
                <a:cxn ang="0">
                  <a:pos x="wd2" y="hd2"/>
                </a:cxn>
                <a:cxn ang="5400000">
                  <a:pos x="wd2" y="hd2"/>
                </a:cxn>
                <a:cxn ang="10800000">
                  <a:pos x="wd2" y="hd2"/>
                </a:cxn>
                <a:cxn ang="16200000">
                  <a:pos x="wd2" y="hd2"/>
                </a:cxn>
              </a:cxnLst>
              <a:rect l="0" t="0" r="r" b="b"/>
              <a:pathLst>
                <a:path w="21600" h="21600" extrusionOk="0">
                  <a:moveTo>
                    <a:pt x="20543" y="21600"/>
                  </a:moveTo>
                  <a:cubicBezTo>
                    <a:pt x="14451" y="13763"/>
                    <a:pt x="7536" y="7060"/>
                    <a:pt x="0" y="1688"/>
                  </a:cubicBezTo>
                  <a:lnTo>
                    <a:pt x="727" y="0"/>
                  </a:lnTo>
                  <a:cubicBezTo>
                    <a:pt x="8385" y="5464"/>
                    <a:pt x="15411" y="12280"/>
                    <a:pt x="21600" y="20250"/>
                  </a:cubicBezTo>
                  <a:close/>
                </a:path>
              </a:pathLst>
            </a:custGeom>
            <a:gradFill>
              <a:gsLst>
                <a:gs pos="924">
                  <a:srgbClr val="C3EA03"/>
                </a:gs>
                <a:gs pos="53179">
                  <a:srgbClr val="67CE02"/>
                </a:gs>
                <a:gs pos="100000">
                  <a:srgbClr val="0CB100"/>
                </a:gs>
              </a:gsLst>
            </a:gradFill>
            <a:ln w="12700">
              <a:miter lim="400000"/>
            </a:ln>
          </p:spPr>
          <p:txBody>
            <a:bodyPr tIns="91439" bIns="91439" anchor="ctr"/>
            <a:lstStyle/>
            <a:p>
              <a:pPr algn="l"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20" name="Freeform 10"/>
            <p:cNvSpPr/>
            <p:nvPr/>
          </p:nvSpPr>
          <p:spPr>
            <a:xfrm>
              <a:off x="9399171" y="2079101"/>
              <a:ext cx="2792829" cy="520202"/>
            </a:xfrm>
            <a:custGeom>
              <a:avLst/>
              <a:gdLst/>
              <a:ahLst/>
              <a:cxnLst>
                <a:cxn ang="0">
                  <a:pos x="wd2" y="hd2"/>
                </a:cxn>
                <a:cxn ang="5400000">
                  <a:pos x="wd2" y="hd2"/>
                </a:cxn>
                <a:cxn ang="10800000">
                  <a:pos x="wd2" y="hd2"/>
                </a:cxn>
                <a:cxn ang="16200000">
                  <a:pos x="wd2" y="hd2"/>
                </a:cxn>
              </a:cxnLst>
              <a:rect l="0" t="0" r="r" b="b"/>
              <a:pathLst>
                <a:path w="21600" h="21576" extrusionOk="0">
                  <a:moveTo>
                    <a:pt x="359" y="21576"/>
                  </a:moveTo>
                  <a:lnTo>
                    <a:pt x="0" y="14081"/>
                  </a:lnTo>
                  <a:cubicBezTo>
                    <a:pt x="7068" y="4705"/>
                    <a:pt x="14321" y="-24"/>
                    <a:pt x="21600" y="0"/>
                  </a:cubicBezTo>
                  <a:lnTo>
                    <a:pt x="21600" y="7726"/>
                  </a:lnTo>
                  <a:cubicBezTo>
                    <a:pt x="14442" y="7705"/>
                    <a:pt x="7309" y="12356"/>
                    <a:pt x="359" y="21576"/>
                  </a:cubicBezTo>
                  <a:close/>
                </a:path>
              </a:pathLst>
            </a:custGeom>
            <a:gradFill>
              <a:gsLst>
                <a:gs pos="849">
                  <a:srgbClr val="FF00A2"/>
                </a:gs>
                <a:gs pos="62947">
                  <a:srgbClr val="FF0071"/>
                </a:gs>
                <a:gs pos="97628">
                  <a:srgbClr val="FF0040"/>
                </a:gs>
              </a:gsLst>
            </a:gradFill>
            <a:ln w="12700">
              <a:miter lim="400000"/>
            </a:ln>
          </p:spPr>
          <p:txBody>
            <a:bodyPr tIns="91439" bIns="91439" anchor="ctr"/>
            <a:lstStyle/>
            <a:p>
              <a:pPr algn="l"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21" name="Freeform 11"/>
            <p:cNvSpPr/>
            <p:nvPr/>
          </p:nvSpPr>
          <p:spPr>
            <a:xfrm>
              <a:off x="6585446" y="2418603"/>
              <a:ext cx="2861558" cy="1271848"/>
            </a:xfrm>
            <a:custGeom>
              <a:avLst/>
              <a:gdLst/>
              <a:ahLst/>
              <a:cxnLst>
                <a:cxn ang="0">
                  <a:pos x="wd2" y="hd2"/>
                </a:cxn>
                <a:cxn ang="5400000">
                  <a:pos x="wd2" y="hd2"/>
                </a:cxn>
                <a:cxn ang="10800000">
                  <a:pos x="wd2" y="hd2"/>
                </a:cxn>
                <a:cxn ang="16200000">
                  <a:pos x="wd2" y="hd2"/>
                </a:cxn>
              </a:cxnLst>
              <a:rect l="0" t="0" r="r" b="b"/>
              <a:pathLst>
                <a:path w="21600" h="21600" extrusionOk="0">
                  <a:moveTo>
                    <a:pt x="680" y="21600"/>
                  </a:moveTo>
                  <a:lnTo>
                    <a:pt x="0" y="18832"/>
                  </a:lnTo>
                  <a:cubicBezTo>
                    <a:pt x="6686" y="10475"/>
                    <a:pt x="13830" y="4143"/>
                    <a:pt x="21249" y="0"/>
                  </a:cubicBezTo>
                  <a:lnTo>
                    <a:pt x="21600" y="3069"/>
                  </a:lnTo>
                  <a:cubicBezTo>
                    <a:pt x="14296" y="7142"/>
                    <a:pt x="7262" y="13373"/>
                    <a:pt x="680" y="21600"/>
                  </a:cubicBezTo>
                  <a:close/>
                </a:path>
              </a:pathLst>
            </a:custGeom>
            <a:gradFill>
              <a:gsLst>
                <a:gs pos="0">
                  <a:srgbClr val="F000C6"/>
                </a:gs>
                <a:gs pos="46532">
                  <a:srgbClr val="B800C4"/>
                </a:gs>
                <a:gs pos="100000">
                  <a:srgbClr val="8000C2"/>
                </a:gs>
              </a:gsLst>
            </a:gradFill>
            <a:ln w="12700">
              <a:miter lim="400000"/>
            </a:ln>
          </p:spPr>
          <p:txBody>
            <a:bodyPr tIns="91439" bIns="91439" anchor="ctr"/>
            <a:lstStyle/>
            <a:p>
              <a:pPr algn="l"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22" name="Freeform 12"/>
            <p:cNvSpPr/>
            <p:nvPr/>
          </p:nvSpPr>
          <p:spPr>
            <a:xfrm>
              <a:off x="3999738" y="3526056"/>
              <a:ext cx="2675804" cy="2087766"/>
            </a:xfrm>
            <a:custGeom>
              <a:avLst/>
              <a:gdLst/>
              <a:ahLst/>
              <a:cxnLst>
                <a:cxn ang="0">
                  <a:pos x="wd2" y="hd2"/>
                </a:cxn>
                <a:cxn ang="5400000">
                  <a:pos x="wd2" y="hd2"/>
                </a:cxn>
                <a:cxn ang="10800000">
                  <a:pos x="wd2" y="hd2"/>
                </a:cxn>
                <a:cxn ang="16200000">
                  <a:pos x="wd2" y="hd2"/>
                </a:cxn>
              </a:cxnLst>
              <a:rect l="0" t="0" r="r" b="b"/>
              <a:pathLst>
                <a:path w="21600" h="21600" extrusionOk="0">
                  <a:moveTo>
                    <a:pt x="1057" y="21600"/>
                  </a:moveTo>
                  <a:lnTo>
                    <a:pt x="0" y="20236"/>
                  </a:lnTo>
                  <a:cubicBezTo>
                    <a:pt x="6189" y="12272"/>
                    <a:pt x="13215" y="5460"/>
                    <a:pt x="20873" y="0"/>
                  </a:cubicBezTo>
                  <a:lnTo>
                    <a:pt x="21600" y="1686"/>
                  </a:lnTo>
                  <a:cubicBezTo>
                    <a:pt x="14063" y="7060"/>
                    <a:pt x="7149" y="13763"/>
                    <a:pt x="1057" y="21600"/>
                  </a:cubicBezTo>
                  <a:close/>
                </a:path>
              </a:pathLst>
            </a:custGeom>
            <a:gradFill>
              <a:gsLst>
                <a:gs pos="0">
                  <a:srgbClr val="00F2FE"/>
                </a:gs>
                <a:gs pos="41897">
                  <a:srgbClr val="28CFFE"/>
                </a:gs>
                <a:gs pos="97514">
                  <a:srgbClr val="4FACFE"/>
                </a:gs>
              </a:gsLst>
            </a:gradFill>
            <a:ln w="12700">
              <a:miter lim="400000"/>
            </a:ln>
          </p:spPr>
          <p:txBody>
            <a:bodyPr tIns="91439" bIns="91439" anchor="ctr"/>
            <a:lstStyle/>
            <a:p>
              <a:pPr algn="l"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23" name="Freeform 13"/>
            <p:cNvSpPr/>
            <p:nvPr/>
          </p:nvSpPr>
          <p:spPr>
            <a:xfrm>
              <a:off x="5019718" y="5854586"/>
              <a:ext cx="65571" cy="66609"/>
            </a:xfrm>
            <a:custGeom>
              <a:avLst/>
              <a:gdLst/>
              <a:ahLst/>
              <a:cxnLst>
                <a:cxn ang="0">
                  <a:pos x="wd2" y="hd2"/>
                </a:cxn>
                <a:cxn ang="5400000">
                  <a:pos x="wd2" y="hd2"/>
                </a:cxn>
                <a:cxn ang="10800000">
                  <a:pos x="wd2" y="hd2"/>
                </a:cxn>
                <a:cxn ang="16200000">
                  <a:pos x="wd2" y="hd2"/>
                </a:cxn>
              </a:cxnLst>
              <a:rect l="0" t="0" r="r" b="b"/>
              <a:pathLst>
                <a:path w="19686" h="20533" extrusionOk="0">
                  <a:moveTo>
                    <a:pt x="9983" y="20531"/>
                  </a:moveTo>
                  <a:cubicBezTo>
                    <a:pt x="7281" y="20587"/>
                    <a:pt x="4687" y="19435"/>
                    <a:pt x="2873" y="17372"/>
                  </a:cubicBezTo>
                  <a:cubicBezTo>
                    <a:pt x="-957" y="13399"/>
                    <a:pt x="-957" y="6990"/>
                    <a:pt x="2873" y="3016"/>
                  </a:cubicBezTo>
                  <a:cubicBezTo>
                    <a:pt x="6645" y="-948"/>
                    <a:pt x="12824" y="-1013"/>
                    <a:pt x="16674" y="2871"/>
                  </a:cubicBezTo>
                  <a:cubicBezTo>
                    <a:pt x="16721" y="2918"/>
                    <a:pt x="16768" y="2968"/>
                    <a:pt x="16815" y="3016"/>
                  </a:cubicBezTo>
                  <a:cubicBezTo>
                    <a:pt x="20643" y="6990"/>
                    <a:pt x="20643" y="13399"/>
                    <a:pt x="16815" y="17372"/>
                  </a:cubicBezTo>
                  <a:cubicBezTo>
                    <a:pt x="15002" y="19268"/>
                    <a:pt x="12564" y="20396"/>
                    <a:pt x="9983" y="20531"/>
                  </a:cubicBezTo>
                  <a:close/>
                </a:path>
              </a:pathLst>
            </a:custGeom>
            <a:solidFill>
              <a:srgbClr val="485259"/>
            </a:solidFill>
            <a:ln w="12700">
              <a:miter lim="400000"/>
            </a:ln>
          </p:spPr>
          <p:txBody>
            <a:bodyPr tIns="91439" bIns="91439" anchor="ctr"/>
            <a:lstStyle/>
            <a:p>
              <a:pPr algn="ctr" defTabSz="1828800">
                <a:defRPr sz="3600">
                  <a:solidFill>
                    <a:srgbClr val="000000"/>
                  </a:solidFill>
                  <a:latin typeface="Calibri"/>
                  <a:ea typeface="Calibri"/>
                  <a:cs typeface="Calibri"/>
                  <a:sym typeface="Calibri"/>
                </a:defRPr>
              </a:pPr>
              <a:endParaRPr dirty="0">
                <a:latin typeface="Arial" panose="020B0604020202020204" pitchFamily="34" charset="0"/>
                <a:cs typeface="Arial" panose="020B0604020202020204" pitchFamily="34" charset="0"/>
              </a:endParaRPr>
            </a:p>
          </p:txBody>
        </p:sp>
        <p:sp>
          <p:nvSpPr>
            <p:cNvPr id="24" name="Freeform 14"/>
            <p:cNvSpPr/>
            <p:nvPr/>
          </p:nvSpPr>
          <p:spPr>
            <a:xfrm>
              <a:off x="5123660" y="3071513"/>
              <a:ext cx="14138081" cy="2756972"/>
            </a:xfrm>
            <a:custGeom>
              <a:avLst/>
              <a:gdLst/>
              <a:ahLst/>
              <a:cxnLst>
                <a:cxn ang="0">
                  <a:pos x="wd2" y="hd2"/>
                </a:cxn>
                <a:cxn ang="5400000">
                  <a:pos x="wd2" y="hd2"/>
                </a:cxn>
                <a:cxn ang="10800000">
                  <a:pos x="wd2" y="hd2"/>
                </a:cxn>
                <a:cxn ang="16200000">
                  <a:pos x="wd2" y="hd2"/>
                </a:cxn>
              </a:cxnLst>
              <a:rect l="0" t="0" r="r" b="b"/>
              <a:pathLst>
                <a:path w="21589" h="21587" extrusionOk="0">
                  <a:moveTo>
                    <a:pt x="50" y="21584"/>
                  </a:moveTo>
                  <a:cubicBezTo>
                    <a:pt x="36" y="21584"/>
                    <a:pt x="22" y="21554"/>
                    <a:pt x="12" y="21500"/>
                  </a:cubicBezTo>
                  <a:cubicBezTo>
                    <a:pt x="-6" y="21393"/>
                    <a:pt x="-4" y="21230"/>
                    <a:pt x="17" y="21135"/>
                  </a:cubicBezTo>
                  <a:lnTo>
                    <a:pt x="50" y="21325"/>
                  </a:lnTo>
                  <a:lnTo>
                    <a:pt x="14" y="21124"/>
                  </a:lnTo>
                  <a:cubicBezTo>
                    <a:pt x="35" y="21031"/>
                    <a:pt x="67" y="21039"/>
                    <a:pt x="85" y="21142"/>
                  </a:cubicBezTo>
                  <a:cubicBezTo>
                    <a:pt x="105" y="21238"/>
                    <a:pt x="106" y="21397"/>
                    <a:pt x="87" y="21498"/>
                  </a:cubicBezTo>
                  <a:cubicBezTo>
                    <a:pt x="87" y="21501"/>
                    <a:pt x="86" y="21504"/>
                    <a:pt x="85" y="21507"/>
                  </a:cubicBezTo>
                  <a:cubicBezTo>
                    <a:pt x="76" y="21557"/>
                    <a:pt x="63" y="21585"/>
                    <a:pt x="50" y="21584"/>
                  </a:cubicBezTo>
                  <a:close/>
                  <a:moveTo>
                    <a:pt x="21536" y="21584"/>
                  </a:moveTo>
                  <a:cubicBezTo>
                    <a:pt x="21524" y="21585"/>
                    <a:pt x="21512" y="21563"/>
                    <a:pt x="21503" y="21522"/>
                  </a:cubicBezTo>
                  <a:cubicBezTo>
                    <a:pt x="21483" y="21428"/>
                    <a:pt x="21481" y="21267"/>
                    <a:pt x="21499" y="21161"/>
                  </a:cubicBezTo>
                  <a:cubicBezTo>
                    <a:pt x="21499" y="21160"/>
                    <a:pt x="21499" y="21158"/>
                    <a:pt x="21500" y="21157"/>
                  </a:cubicBezTo>
                  <a:cubicBezTo>
                    <a:pt x="21519" y="21057"/>
                    <a:pt x="21551" y="21057"/>
                    <a:pt x="21571" y="21157"/>
                  </a:cubicBezTo>
                  <a:lnTo>
                    <a:pt x="21537" y="21347"/>
                  </a:lnTo>
                  <a:lnTo>
                    <a:pt x="21571" y="21161"/>
                  </a:lnTo>
                  <a:cubicBezTo>
                    <a:pt x="21592" y="21255"/>
                    <a:pt x="21594" y="21418"/>
                    <a:pt x="21576" y="21525"/>
                  </a:cubicBezTo>
                  <a:cubicBezTo>
                    <a:pt x="21564" y="21575"/>
                    <a:pt x="21549" y="21596"/>
                    <a:pt x="21535" y="21584"/>
                  </a:cubicBezTo>
                  <a:close/>
                  <a:moveTo>
                    <a:pt x="210" y="20854"/>
                  </a:moveTo>
                  <a:cubicBezTo>
                    <a:pt x="196" y="20855"/>
                    <a:pt x="182" y="20823"/>
                    <a:pt x="173" y="20767"/>
                  </a:cubicBezTo>
                  <a:cubicBezTo>
                    <a:pt x="155" y="20666"/>
                    <a:pt x="155" y="20507"/>
                    <a:pt x="175" y="20411"/>
                  </a:cubicBezTo>
                  <a:cubicBezTo>
                    <a:pt x="176" y="20408"/>
                    <a:pt x="176" y="20405"/>
                    <a:pt x="177" y="20402"/>
                  </a:cubicBezTo>
                  <a:cubicBezTo>
                    <a:pt x="198" y="20310"/>
                    <a:pt x="230" y="20323"/>
                    <a:pt x="248" y="20431"/>
                  </a:cubicBezTo>
                  <a:cubicBezTo>
                    <a:pt x="265" y="20542"/>
                    <a:pt x="262" y="20705"/>
                    <a:pt x="241" y="20796"/>
                  </a:cubicBezTo>
                  <a:cubicBezTo>
                    <a:pt x="232" y="20832"/>
                    <a:pt x="221" y="20853"/>
                    <a:pt x="210" y="20854"/>
                  </a:cubicBezTo>
                  <a:close/>
                  <a:moveTo>
                    <a:pt x="21374" y="20854"/>
                  </a:moveTo>
                  <a:cubicBezTo>
                    <a:pt x="21362" y="20854"/>
                    <a:pt x="21351" y="20832"/>
                    <a:pt x="21342" y="20792"/>
                  </a:cubicBezTo>
                  <a:cubicBezTo>
                    <a:pt x="21321" y="20699"/>
                    <a:pt x="21319" y="20536"/>
                    <a:pt x="21337" y="20428"/>
                  </a:cubicBezTo>
                  <a:cubicBezTo>
                    <a:pt x="21353" y="20321"/>
                    <a:pt x="21384" y="20303"/>
                    <a:pt x="21404" y="20388"/>
                  </a:cubicBezTo>
                  <a:cubicBezTo>
                    <a:pt x="21406" y="20393"/>
                    <a:pt x="21407" y="20397"/>
                    <a:pt x="21408" y="20402"/>
                  </a:cubicBezTo>
                  <a:cubicBezTo>
                    <a:pt x="21428" y="20491"/>
                    <a:pt x="21431" y="20650"/>
                    <a:pt x="21414" y="20757"/>
                  </a:cubicBezTo>
                  <a:cubicBezTo>
                    <a:pt x="21404" y="20816"/>
                    <a:pt x="21390" y="20849"/>
                    <a:pt x="21375" y="20847"/>
                  </a:cubicBezTo>
                  <a:close/>
                  <a:moveTo>
                    <a:pt x="373" y="20125"/>
                  </a:moveTo>
                  <a:cubicBezTo>
                    <a:pt x="358" y="20124"/>
                    <a:pt x="344" y="20091"/>
                    <a:pt x="335" y="20034"/>
                  </a:cubicBezTo>
                  <a:cubicBezTo>
                    <a:pt x="317" y="19929"/>
                    <a:pt x="319" y="19767"/>
                    <a:pt x="339" y="19674"/>
                  </a:cubicBezTo>
                  <a:cubicBezTo>
                    <a:pt x="339" y="19672"/>
                    <a:pt x="340" y="19671"/>
                    <a:pt x="340" y="19669"/>
                  </a:cubicBezTo>
                  <a:cubicBezTo>
                    <a:pt x="362" y="19584"/>
                    <a:pt x="393" y="19606"/>
                    <a:pt x="409" y="19719"/>
                  </a:cubicBezTo>
                  <a:cubicBezTo>
                    <a:pt x="425" y="19823"/>
                    <a:pt x="422" y="19970"/>
                    <a:pt x="404" y="20059"/>
                  </a:cubicBezTo>
                  <a:cubicBezTo>
                    <a:pt x="395" y="20099"/>
                    <a:pt x="384" y="20122"/>
                    <a:pt x="373" y="20125"/>
                  </a:cubicBezTo>
                  <a:close/>
                  <a:moveTo>
                    <a:pt x="21212" y="20125"/>
                  </a:moveTo>
                  <a:cubicBezTo>
                    <a:pt x="21200" y="20124"/>
                    <a:pt x="21189" y="20102"/>
                    <a:pt x="21180" y="20063"/>
                  </a:cubicBezTo>
                  <a:cubicBezTo>
                    <a:pt x="21159" y="19971"/>
                    <a:pt x="21156" y="19808"/>
                    <a:pt x="21174" y="19698"/>
                  </a:cubicBezTo>
                  <a:cubicBezTo>
                    <a:pt x="21190" y="19589"/>
                    <a:pt x="21221" y="19570"/>
                    <a:pt x="21242" y="19656"/>
                  </a:cubicBezTo>
                  <a:cubicBezTo>
                    <a:pt x="21243" y="19659"/>
                    <a:pt x="21244" y="19662"/>
                    <a:pt x="21244" y="19666"/>
                  </a:cubicBezTo>
                  <a:cubicBezTo>
                    <a:pt x="21266" y="19758"/>
                    <a:pt x="21268" y="19921"/>
                    <a:pt x="21250" y="20030"/>
                  </a:cubicBezTo>
                  <a:cubicBezTo>
                    <a:pt x="21241" y="20089"/>
                    <a:pt x="21227" y="20124"/>
                    <a:pt x="21212" y="20125"/>
                  </a:cubicBezTo>
                  <a:close/>
                  <a:moveTo>
                    <a:pt x="536" y="19425"/>
                  </a:moveTo>
                  <a:cubicBezTo>
                    <a:pt x="521" y="19425"/>
                    <a:pt x="507" y="19390"/>
                    <a:pt x="497" y="19330"/>
                  </a:cubicBezTo>
                  <a:cubicBezTo>
                    <a:pt x="480" y="19222"/>
                    <a:pt x="483" y="19061"/>
                    <a:pt x="504" y="18971"/>
                  </a:cubicBezTo>
                  <a:cubicBezTo>
                    <a:pt x="504" y="18969"/>
                    <a:pt x="505" y="18967"/>
                    <a:pt x="505" y="18965"/>
                  </a:cubicBezTo>
                  <a:lnTo>
                    <a:pt x="536" y="19162"/>
                  </a:lnTo>
                  <a:lnTo>
                    <a:pt x="505" y="18965"/>
                  </a:lnTo>
                  <a:cubicBezTo>
                    <a:pt x="525" y="18867"/>
                    <a:pt x="556" y="18869"/>
                    <a:pt x="575" y="18969"/>
                  </a:cubicBezTo>
                  <a:cubicBezTo>
                    <a:pt x="595" y="19070"/>
                    <a:pt x="594" y="19232"/>
                    <a:pt x="575" y="19330"/>
                  </a:cubicBezTo>
                  <a:cubicBezTo>
                    <a:pt x="573" y="19338"/>
                    <a:pt x="571" y="19345"/>
                    <a:pt x="570" y="19352"/>
                  </a:cubicBezTo>
                  <a:cubicBezTo>
                    <a:pt x="561" y="19396"/>
                    <a:pt x="549" y="19422"/>
                    <a:pt x="536" y="19425"/>
                  </a:cubicBezTo>
                  <a:close/>
                  <a:moveTo>
                    <a:pt x="21048" y="19425"/>
                  </a:moveTo>
                  <a:cubicBezTo>
                    <a:pt x="21037" y="19424"/>
                    <a:pt x="21026" y="19403"/>
                    <a:pt x="21017" y="19367"/>
                  </a:cubicBezTo>
                  <a:cubicBezTo>
                    <a:pt x="20996" y="19281"/>
                    <a:pt x="20992" y="19123"/>
                    <a:pt x="21009" y="19013"/>
                  </a:cubicBezTo>
                  <a:cubicBezTo>
                    <a:pt x="21009" y="19009"/>
                    <a:pt x="21010" y="19006"/>
                    <a:pt x="21010" y="19002"/>
                  </a:cubicBezTo>
                  <a:cubicBezTo>
                    <a:pt x="21027" y="18891"/>
                    <a:pt x="21059" y="18873"/>
                    <a:pt x="21080" y="18960"/>
                  </a:cubicBezTo>
                  <a:cubicBezTo>
                    <a:pt x="21081" y="18962"/>
                    <a:pt x="21081" y="18964"/>
                    <a:pt x="21081" y="18965"/>
                  </a:cubicBezTo>
                  <a:lnTo>
                    <a:pt x="21050" y="19162"/>
                  </a:lnTo>
                  <a:lnTo>
                    <a:pt x="21082" y="18969"/>
                  </a:lnTo>
                  <a:cubicBezTo>
                    <a:pt x="21104" y="19056"/>
                    <a:pt x="21107" y="19217"/>
                    <a:pt x="21090" y="19328"/>
                  </a:cubicBezTo>
                  <a:cubicBezTo>
                    <a:pt x="21081" y="19390"/>
                    <a:pt x="21066" y="19426"/>
                    <a:pt x="21051" y="19425"/>
                  </a:cubicBezTo>
                  <a:close/>
                  <a:moveTo>
                    <a:pt x="702" y="18728"/>
                  </a:moveTo>
                  <a:cubicBezTo>
                    <a:pt x="675" y="18731"/>
                    <a:pt x="653" y="18620"/>
                    <a:pt x="653" y="18481"/>
                  </a:cubicBezTo>
                  <a:cubicBezTo>
                    <a:pt x="652" y="18403"/>
                    <a:pt x="659" y="18329"/>
                    <a:pt x="671" y="18280"/>
                  </a:cubicBezTo>
                  <a:cubicBezTo>
                    <a:pt x="692" y="18190"/>
                    <a:pt x="724" y="18205"/>
                    <a:pt x="741" y="18313"/>
                  </a:cubicBezTo>
                  <a:cubicBezTo>
                    <a:pt x="741" y="18316"/>
                    <a:pt x="742" y="18318"/>
                    <a:pt x="742" y="18320"/>
                  </a:cubicBezTo>
                  <a:cubicBezTo>
                    <a:pt x="759" y="18431"/>
                    <a:pt x="756" y="18594"/>
                    <a:pt x="734" y="18684"/>
                  </a:cubicBezTo>
                  <a:cubicBezTo>
                    <a:pt x="734" y="18684"/>
                    <a:pt x="734" y="18684"/>
                    <a:pt x="734" y="18685"/>
                  </a:cubicBezTo>
                  <a:cubicBezTo>
                    <a:pt x="725" y="18717"/>
                    <a:pt x="714" y="18732"/>
                    <a:pt x="702" y="18728"/>
                  </a:cubicBezTo>
                  <a:close/>
                  <a:moveTo>
                    <a:pt x="20882" y="18728"/>
                  </a:moveTo>
                  <a:cubicBezTo>
                    <a:pt x="20871" y="18728"/>
                    <a:pt x="20860" y="18709"/>
                    <a:pt x="20851" y="18674"/>
                  </a:cubicBezTo>
                  <a:cubicBezTo>
                    <a:pt x="20829" y="18587"/>
                    <a:pt x="20825" y="18427"/>
                    <a:pt x="20842" y="18316"/>
                  </a:cubicBezTo>
                  <a:cubicBezTo>
                    <a:pt x="20842" y="18313"/>
                    <a:pt x="20843" y="18311"/>
                    <a:pt x="20843" y="18309"/>
                  </a:cubicBezTo>
                  <a:cubicBezTo>
                    <a:pt x="20859" y="18197"/>
                    <a:pt x="20890" y="18173"/>
                    <a:pt x="20912" y="18255"/>
                  </a:cubicBezTo>
                  <a:cubicBezTo>
                    <a:pt x="20912" y="18258"/>
                    <a:pt x="20913" y="18262"/>
                    <a:pt x="20914" y="18265"/>
                  </a:cubicBezTo>
                  <a:cubicBezTo>
                    <a:pt x="20936" y="18352"/>
                    <a:pt x="20940" y="18512"/>
                    <a:pt x="20923" y="18623"/>
                  </a:cubicBezTo>
                  <a:cubicBezTo>
                    <a:pt x="20923" y="18626"/>
                    <a:pt x="20922" y="18628"/>
                    <a:pt x="20922" y="18630"/>
                  </a:cubicBezTo>
                  <a:cubicBezTo>
                    <a:pt x="20912" y="18691"/>
                    <a:pt x="20898" y="18726"/>
                    <a:pt x="20882" y="18725"/>
                  </a:cubicBezTo>
                  <a:close/>
                  <a:moveTo>
                    <a:pt x="870" y="18050"/>
                  </a:moveTo>
                  <a:cubicBezTo>
                    <a:pt x="854" y="18052"/>
                    <a:pt x="840" y="18015"/>
                    <a:pt x="831" y="17952"/>
                  </a:cubicBezTo>
                  <a:cubicBezTo>
                    <a:pt x="813" y="17845"/>
                    <a:pt x="816" y="17687"/>
                    <a:pt x="837" y="17597"/>
                  </a:cubicBezTo>
                  <a:cubicBezTo>
                    <a:pt x="837" y="17594"/>
                    <a:pt x="838" y="17590"/>
                    <a:pt x="839" y="17587"/>
                  </a:cubicBezTo>
                  <a:lnTo>
                    <a:pt x="870" y="17788"/>
                  </a:lnTo>
                  <a:lnTo>
                    <a:pt x="840" y="17583"/>
                  </a:lnTo>
                  <a:cubicBezTo>
                    <a:pt x="861" y="17494"/>
                    <a:pt x="892" y="17509"/>
                    <a:pt x="910" y="17617"/>
                  </a:cubicBezTo>
                  <a:cubicBezTo>
                    <a:pt x="910" y="17619"/>
                    <a:pt x="910" y="17621"/>
                    <a:pt x="911" y="17624"/>
                  </a:cubicBezTo>
                  <a:cubicBezTo>
                    <a:pt x="928" y="17735"/>
                    <a:pt x="925" y="17898"/>
                    <a:pt x="903" y="17988"/>
                  </a:cubicBezTo>
                  <a:cubicBezTo>
                    <a:pt x="903" y="17988"/>
                    <a:pt x="903" y="17988"/>
                    <a:pt x="903" y="17988"/>
                  </a:cubicBezTo>
                  <a:cubicBezTo>
                    <a:pt x="894" y="18029"/>
                    <a:pt x="882" y="18051"/>
                    <a:pt x="870" y="18050"/>
                  </a:cubicBezTo>
                  <a:close/>
                  <a:moveTo>
                    <a:pt x="20715" y="18050"/>
                  </a:moveTo>
                  <a:cubicBezTo>
                    <a:pt x="20704" y="18050"/>
                    <a:pt x="20693" y="18031"/>
                    <a:pt x="20684" y="17996"/>
                  </a:cubicBezTo>
                  <a:cubicBezTo>
                    <a:pt x="20662" y="17910"/>
                    <a:pt x="20658" y="17750"/>
                    <a:pt x="20675" y="17638"/>
                  </a:cubicBezTo>
                  <a:cubicBezTo>
                    <a:pt x="20675" y="17635"/>
                    <a:pt x="20675" y="17633"/>
                    <a:pt x="20676" y="17631"/>
                  </a:cubicBezTo>
                  <a:cubicBezTo>
                    <a:pt x="20692" y="17519"/>
                    <a:pt x="20722" y="17495"/>
                    <a:pt x="20744" y="17577"/>
                  </a:cubicBezTo>
                  <a:cubicBezTo>
                    <a:pt x="20745" y="17580"/>
                    <a:pt x="20746" y="17584"/>
                    <a:pt x="20747" y="17587"/>
                  </a:cubicBezTo>
                  <a:cubicBezTo>
                    <a:pt x="20769" y="17672"/>
                    <a:pt x="20773" y="17832"/>
                    <a:pt x="20756" y="17945"/>
                  </a:cubicBezTo>
                  <a:cubicBezTo>
                    <a:pt x="20756" y="17947"/>
                    <a:pt x="20756" y="17949"/>
                    <a:pt x="20755" y="17952"/>
                  </a:cubicBezTo>
                  <a:cubicBezTo>
                    <a:pt x="20745" y="18013"/>
                    <a:pt x="20730" y="18047"/>
                    <a:pt x="20715" y="18043"/>
                  </a:cubicBezTo>
                  <a:close/>
                  <a:moveTo>
                    <a:pt x="1039" y="17379"/>
                  </a:moveTo>
                  <a:cubicBezTo>
                    <a:pt x="1012" y="17385"/>
                    <a:pt x="989" y="17276"/>
                    <a:pt x="987" y="17136"/>
                  </a:cubicBezTo>
                  <a:cubicBezTo>
                    <a:pt x="987" y="17051"/>
                    <a:pt x="994" y="16970"/>
                    <a:pt x="1007" y="16920"/>
                  </a:cubicBezTo>
                  <a:cubicBezTo>
                    <a:pt x="1029" y="16832"/>
                    <a:pt x="1060" y="16849"/>
                    <a:pt x="1077" y="16960"/>
                  </a:cubicBezTo>
                  <a:cubicBezTo>
                    <a:pt x="1077" y="16962"/>
                    <a:pt x="1078" y="16965"/>
                    <a:pt x="1078" y="16967"/>
                  </a:cubicBezTo>
                  <a:cubicBezTo>
                    <a:pt x="1095" y="17080"/>
                    <a:pt x="1091" y="17243"/>
                    <a:pt x="1069" y="17330"/>
                  </a:cubicBezTo>
                  <a:cubicBezTo>
                    <a:pt x="1069" y="17331"/>
                    <a:pt x="1069" y="17331"/>
                    <a:pt x="1069" y="17332"/>
                  </a:cubicBezTo>
                  <a:cubicBezTo>
                    <a:pt x="1060" y="17363"/>
                    <a:pt x="1050" y="17379"/>
                    <a:pt x="1039" y="17379"/>
                  </a:cubicBezTo>
                  <a:close/>
                  <a:moveTo>
                    <a:pt x="20545" y="17379"/>
                  </a:moveTo>
                  <a:cubicBezTo>
                    <a:pt x="20517" y="17377"/>
                    <a:pt x="20495" y="17259"/>
                    <a:pt x="20496" y="17116"/>
                  </a:cubicBezTo>
                  <a:cubicBezTo>
                    <a:pt x="20496" y="17062"/>
                    <a:pt x="20499" y="17010"/>
                    <a:pt x="20506" y="16967"/>
                  </a:cubicBezTo>
                  <a:cubicBezTo>
                    <a:pt x="20521" y="16853"/>
                    <a:pt x="20552" y="16826"/>
                    <a:pt x="20574" y="16905"/>
                  </a:cubicBezTo>
                  <a:cubicBezTo>
                    <a:pt x="20575" y="16909"/>
                    <a:pt x="20576" y="16912"/>
                    <a:pt x="20576" y="16916"/>
                  </a:cubicBezTo>
                  <a:cubicBezTo>
                    <a:pt x="20598" y="16998"/>
                    <a:pt x="20603" y="17156"/>
                    <a:pt x="20587" y="17268"/>
                  </a:cubicBezTo>
                  <a:cubicBezTo>
                    <a:pt x="20586" y="17272"/>
                    <a:pt x="20586" y="17277"/>
                    <a:pt x="20585" y="17281"/>
                  </a:cubicBezTo>
                  <a:cubicBezTo>
                    <a:pt x="20575" y="17342"/>
                    <a:pt x="20561" y="17376"/>
                    <a:pt x="20545" y="17372"/>
                  </a:cubicBezTo>
                  <a:close/>
                  <a:moveTo>
                    <a:pt x="1211" y="16716"/>
                  </a:moveTo>
                  <a:cubicBezTo>
                    <a:pt x="1184" y="16721"/>
                    <a:pt x="1161" y="16613"/>
                    <a:pt x="1160" y="16474"/>
                  </a:cubicBezTo>
                  <a:cubicBezTo>
                    <a:pt x="1159" y="16390"/>
                    <a:pt x="1167" y="16309"/>
                    <a:pt x="1180" y="16260"/>
                  </a:cubicBezTo>
                  <a:cubicBezTo>
                    <a:pt x="1201" y="16166"/>
                    <a:pt x="1232" y="16175"/>
                    <a:pt x="1250" y="16280"/>
                  </a:cubicBezTo>
                  <a:cubicBezTo>
                    <a:pt x="1269" y="16385"/>
                    <a:pt x="1267" y="16546"/>
                    <a:pt x="1246" y="16640"/>
                  </a:cubicBezTo>
                  <a:cubicBezTo>
                    <a:pt x="1244" y="16651"/>
                    <a:pt x="1242" y="16660"/>
                    <a:pt x="1239" y="16668"/>
                  </a:cubicBezTo>
                  <a:cubicBezTo>
                    <a:pt x="1231" y="16699"/>
                    <a:pt x="1221" y="16716"/>
                    <a:pt x="1211" y="16716"/>
                  </a:cubicBezTo>
                  <a:close/>
                  <a:moveTo>
                    <a:pt x="20374" y="16716"/>
                  </a:moveTo>
                  <a:cubicBezTo>
                    <a:pt x="20363" y="16716"/>
                    <a:pt x="20354" y="16699"/>
                    <a:pt x="20345" y="16668"/>
                  </a:cubicBezTo>
                  <a:cubicBezTo>
                    <a:pt x="20323" y="16587"/>
                    <a:pt x="20318" y="16430"/>
                    <a:pt x="20334" y="16317"/>
                  </a:cubicBezTo>
                  <a:cubicBezTo>
                    <a:pt x="20335" y="16312"/>
                    <a:pt x="20335" y="16308"/>
                    <a:pt x="20336" y="16304"/>
                  </a:cubicBezTo>
                  <a:cubicBezTo>
                    <a:pt x="20352" y="16189"/>
                    <a:pt x="20383" y="16164"/>
                    <a:pt x="20405" y="16246"/>
                  </a:cubicBezTo>
                  <a:cubicBezTo>
                    <a:pt x="20406" y="16248"/>
                    <a:pt x="20407" y="16250"/>
                    <a:pt x="20407" y="16252"/>
                  </a:cubicBezTo>
                  <a:lnTo>
                    <a:pt x="20377" y="16457"/>
                  </a:lnTo>
                  <a:lnTo>
                    <a:pt x="20407" y="16256"/>
                  </a:lnTo>
                  <a:cubicBezTo>
                    <a:pt x="20429" y="16335"/>
                    <a:pt x="20435" y="16491"/>
                    <a:pt x="20420" y="16606"/>
                  </a:cubicBezTo>
                  <a:cubicBezTo>
                    <a:pt x="20419" y="16611"/>
                    <a:pt x="20418" y="16616"/>
                    <a:pt x="20418" y="16621"/>
                  </a:cubicBezTo>
                  <a:cubicBezTo>
                    <a:pt x="20407" y="16687"/>
                    <a:pt x="20390" y="16722"/>
                    <a:pt x="20374" y="16712"/>
                  </a:cubicBezTo>
                  <a:close/>
                  <a:moveTo>
                    <a:pt x="1383" y="16066"/>
                  </a:moveTo>
                  <a:cubicBezTo>
                    <a:pt x="1367" y="16067"/>
                    <a:pt x="1352" y="16027"/>
                    <a:pt x="1343" y="15961"/>
                  </a:cubicBezTo>
                  <a:cubicBezTo>
                    <a:pt x="1326" y="15852"/>
                    <a:pt x="1329" y="15694"/>
                    <a:pt x="1350" y="15607"/>
                  </a:cubicBezTo>
                  <a:cubicBezTo>
                    <a:pt x="1351" y="15603"/>
                    <a:pt x="1352" y="15600"/>
                    <a:pt x="1353" y="15596"/>
                  </a:cubicBezTo>
                  <a:cubicBezTo>
                    <a:pt x="1376" y="15516"/>
                    <a:pt x="1407" y="15544"/>
                    <a:pt x="1422" y="15660"/>
                  </a:cubicBezTo>
                  <a:cubicBezTo>
                    <a:pt x="1438" y="15776"/>
                    <a:pt x="1433" y="15935"/>
                    <a:pt x="1410" y="16015"/>
                  </a:cubicBezTo>
                  <a:cubicBezTo>
                    <a:pt x="1402" y="16045"/>
                    <a:pt x="1393" y="16063"/>
                    <a:pt x="1383" y="16066"/>
                  </a:cubicBezTo>
                  <a:close/>
                  <a:moveTo>
                    <a:pt x="20201" y="16066"/>
                  </a:moveTo>
                  <a:cubicBezTo>
                    <a:pt x="20191" y="16065"/>
                    <a:pt x="20181" y="16048"/>
                    <a:pt x="20172" y="16019"/>
                  </a:cubicBezTo>
                  <a:cubicBezTo>
                    <a:pt x="20150" y="15934"/>
                    <a:pt x="20145" y="15771"/>
                    <a:pt x="20161" y="15654"/>
                  </a:cubicBezTo>
                  <a:cubicBezTo>
                    <a:pt x="20175" y="15539"/>
                    <a:pt x="20205" y="15506"/>
                    <a:pt x="20228" y="15580"/>
                  </a:cubicBezTo>
                  <a:cubicBezTo>
                    <a:pt x="20229" y="15585"/>
                    <a:pt x="20231" y="15590"/>
                    <a:pt x="20232" y="15596"/>
                  </a:cubicBezTo>
                  <a:cubicBezTo>
                    <a:pt x="20254" y="15673"/>
                    <a:pt x="20260" y="15829"/>
                    <a:pt x="20245" y="15945"/>
                  </a:cubicBezTo>
                  <a:cubicBezTo>
                    <a:pt x="20245" y="15950"/>
                    <a:pt x="20244" y="15956"/>
                    <a:pt x="20243" y="15961"/>
                  </a:cubicBezTo>
                  <a:cubicBezTo>
                    <a:pt x="20234" y="16030"/>
                    <a:pt x="20218" y="16069"/>
                    <a:pt x="20201" y="16066"/>
                  </a:cubicBezTo>
                  <a:close/>
                  <a:moveTo>
                    <a:pt x="1557" y="15432"/>
                  </a:moveTo>
                  <a:cubicBezTo>
                    <a:pt x="1541" y="15433"/>
                    <a:pt x="1526" y="15392"/>
                    <a:pt x="1517" y="15323"/>
                  </a:cubicBezTo>
                  <a:cubicBezTo>
                    <a:pt x="1500" y="15213"/>
                    <a:pt x="1504" y="15055"/>
                    <a:pt x="1525" y="14969"/>
                  </a:cubicBezTo>
                  <a:cubicBezTo>
                    <a:pt x="1526" y="14965"/>
                    <a:pt x="1527" y="14962"/>
                    <a:pt x="1528" y="14958"/>
                  </a:cubicBezTo>
                  <a:cubicBezTo>
                    <a:pt x="1551" y="14879"/>
                    <a:pt x="1582" y="14910"/>
                    <a:pt x="1597" y="15027"/>
                  </a:cubicBezTo>
                  <a:cubicBezTo>
                    <a:pt x="1613" y="15143"/>
                    <a:pt x="1607" y="15302"/>
                    <a:pt x="1584" y="15381"/>
                  </a:cubicBezTo>
                  <a:cubicBezTo>
                    <a:pt x="1576" y="15410"/>
                    <a:pt x="1566" y="15425"/>
                    <a:pt x="1556" y="15425"/>
                  </a:cubicBezTo>
                  <a:close/>
                  <a:moveTo>
                    <a:pt x="20027" y="15432"/>
                  </a:moveTo>
                  <a:cubicBezTo>
                    <a:pt x="20017" y="15431"/>
                    <a:pt x="20007" y="15416"/>
                    <a:pt x="19999" y="15388"/>
                  </a:cubicBezTo>
                  <a:cubicBezTo>
                    <a:pt x="19976" y="15308"/>
                    <a:pt x="19969" y="15147"/>
                    <a:pt x="19985" y="15029"/>
                  </a:cubicBezTo>
                  <a:cubicBezTo>
                    <a:pt x="19985" y="15027"/>
                    <a:pt x="19986" y="15025"/>
                    <a:pt x="19986" y="15024"/>
                  </a:cubicBezTo>
                  <a:cubicBezTo>
                    <a:pt x="20000" y="14906"/>
                    <a:pt x="20030" y="14871"/>
                    <a:pt x="20053" y="14946"/>
                  </a:cubicBezTo>
                  <a:cubicBezTo>
                    <a:pt x="20055" y="14950"/>
                    <a:pt x="20056" y="14954"/>
                    <a:pt x="20057" y="14958"/>
                  </a:cubicBezTo>
                  <a:cubicBezTo>
                    <a:pt x="20079" y="15040"/>
                    <a:pt x="20084" y="15199"/>
                    <a:pt x="20068" y="15314"/>
                  </a:cubicBezTo>
                  <a:cubicBezTo>
                    <a:pt x="20059" y="15381"/>
                    <a:pt x="20044" y="15420"/>
                    <a:pt x="20028" y="15421"/>
                  </a:cubicBezTo>
                  <a:close/>
                  <a:moveTo>
                    <a:pt x="1732" y="14816"/>
                  </a:moveTo>
                  <a:cubicBezTo>
                    <a:pt x="1715" y="14815"/>
                    <a:pt x="1700" y="14773"/>
                    <a:pt x="1691" y="14703"/>
                  </a:cubicBezTo>
                  <a:cubicBezTo>
                    <a:pt x="1675" y="14589"/>
                    <a:pt x="1680" y="14429"/>
                    <a:pt x="1702" y="14346"/>
                  </a:cubicBezTo>
                  <a:cubicBezTo>
                    <a:pt x="1703" y="14343"/>
                    <a:pt x="1703" y="14341"/>
                    <a:pt x="1704" y="14338"/>
                  </a:cubicBezTo>
                  <a:lnTo>
                    <a:pt x="1732" y="14550"/>
                  </a:lnTo>
                  <a:lnTo>
                    <a:pt x="1706" y="14334"/>
                  </a:lnTo>
                  <a:cubicBezTo>
                    <a:pt x="1728" y="14251"/>
                    <a:pt x="1759" y="14275"/>
                    <a:pt x="1775" y="14389"/>
                  </a:cubicBezTo>
                  <a:cubicBezTo>
                    <a:pt x="1776" y="14393"/>
                    <a:pt x="1776" y="14396"/>
                    <a:pt x="1777" y="14400"/>
                  </a:cubicBezTo>
                  <a:cubicBezTo>
                    <a:pt x="1793" y="14516"/>
                    <a:pt x="1787" y="14678"/>
                    <a:pt x="1765" y="14761"/>
                  </a:cubicBezTo>
                  <a:cubicBezTo>
                    <a:pt x="1765" y="14762"/>
                    <a:pt x="1764" y="14764"/>
                    <a:pt x="1764" y="14765"/>
                  </a:cubicBezTo>
                  <a:cubicBezTo>
                    <a:pt x="1755" y="14798"/>
                    <a:pt x="1744" y="14814"/>
                    <a:pt x="1733" y="14812"/>
                  </a:cubicBezTo>
                  <a:close/>
                  <a:moveTo>
                    <a:pt x="19850" y="14816"/>
                  </a:moveTo>
                  <a:cubicBezTo>
                    <a:pt x="19841" y="14815"/>
                    <a:pt x="19831" y="14800"/>
                    <a:pt x="19823" y="14772"/>
                  </a:cubicBezTo>
                  <a:cubicBezTo>
                    <a:pt x="19800" y="14698"/>
                    <a:pt x="19793" y="14542"/>
                    <a:pt x="19808" y="14425"/>
                  </a:cubicBezTo>
                  <a:cubicBezTo>
                    <a:pt x="19808" y="14419"/>
                    <a:pt x="19809" y="14413"/>
                    <a:pt x="19810" y="14407"/>
                  </a:cubicBezTo>
                  <a:cubicBezTo>
                    <a:pt x="19825" y="14289"/>
                    <a:pt x="19855" y="14254"/>
                    <a:pt x="19879" y="14330"/>
                  </a:cubicBezTo>
                  <a:cubicBezTo>
                    <a:pt x="19879" y="14332"/>
                    <a:pt x="19880" y="14335"/>
                    <a:pt x="19881" y="14338"/>
                  </a:cubicBezTo>
                  <a:cubicBezTo>
                    <a:pt x="19904" y="14414"/>
                    <a:pt x="19911" y="14572"/>
                    <a:pt x="19896" y="14691"/>
                  </a:cubicBezTo>
                  <a:cubicBezTo>
                    <a:pt x="19895" y="14695"/>
                    <a:pt x="19895" y="14699"/>
                    <a:pt x="19894" y="14703"/>
                  </a:cubicBezTo>
                  <a:cubicBezTo>
                    <a:pt x="19884" y="14773"/>
                    <a:pt x="19868" y="14812"/>
                    <a:pt x="19851" y="14805"/>
                  </a:cubicBezTo>
                  <a:close/>
                  <a:moveTo>
                    <a:pt x="1910" y="14207"/>
                  </a:moveTo>
                  <a:cubicBezTo>
                    <a:pt x="1894" y="14208"/>
                    <a:pt x="1878" y="14167"/>
                    <a:pt x="1869" y="14097"/>
                  </a:cubicBezTo>
                  <a:cubicBezTo>
                    <a:pt x="1853" y="13983"/>
                    <a:pt x="1858" y="13824"/>
                    <a:pt x="1880" y="13741"/>
                  </a:cubicBezTo>
                  <a:cubicBezTo>
                    <a:pt x="1881" y="13738"/>
                    <a:pt x="1881" y="13735"/>
                    <a:pt x="1882" y="13733"/>
                  </a:cubicBezTo>
                  <a:cubicBezTo>
                    <a:pt x="1905" y="13652"/>
                    <a:pt x="1936" y="13680"/>
                    <a:pt x="1951" y="13795"/>
                  </a:cubicBezTo>
                  <a:cubicBezTo>
                    <a:pt x="1952" y="13800"/>
                    <a:pt x="1953" y="13805"/>
                    <a:pt x="1953" y="13809"/>
                  </a:cubicBezTo>
                  <a:cubicBezTo>
                    <a:pt x="1968" y="13924"/>
                    <a:pt x="1963" y="14080"/>
                    <a:pt x="1941" y="14159"/>
                  </a:cubicBezTo>
                  <a:cubicBezTo>
                    <a:pt x="1932" y="14190"/>
                    <a:pt x="1921" y="14206"/>
                    <a:pt x="1911" y="14203"/>
                  </a:cubicBezTo>
                  <a:close/>
                  <a:moveTo>
                    <a:pt x="19672" y="14207"/>
                  </a:moveTo>
                  <a:cubicBezTo>
                    <a:pt x="19663" y="14207"/>
                    <a:pt x="19654" y="14193"/>
                    <a:pt x="19646" y="14167"/>
                  </a:cubicBezTo>
                  <a:cubicBezTo>
                    <a:pt x="19623" y="14091"/>
                    <a:pt x="19616" y="13933"/>
                    <a:pt x="19631" y="13814"/>
                  </a:cubicBezTo>
                  <a:cubicBezTo>
                    <a:pt x="19632" y="13810"/>
                    <a:pt x="19632" y="13806"/>
                    <a:pt x="19633" y="13802"/>
                  </a:cubicBezTo>
                  <a:cubicBezTo>
                    <a:pt x="19649" y="13682"/>
                    <a:pt x="19680" y="13651"/>
                    <a:pt x="19704" y="13733"/>
                  </a:cubicBezTo>
                  <a:lnTo>
                    <a:pt x="19675" y="13944"/>
                  </a:lnTo>
                  <a:lnTo>
                    <a:pt x="19704" y="13736"/>
                  </a:lnTo>
                  <a:cubicBezTo>
                    <a:pt x="19726" y="13815"/>
                    <a:pt x="19732" y="13974"/>
                    <a:pt x="19717" y="14091"/>
                  </a:cubicBezTo>
                  <a:cubicBezTo>
                    <a:pt x="19708" y="14161"/>
                    <a:pt x="19692" y="14203"/>
                    <a:pt x="19676" y="14203"/>
                  </a:cubicBezTo>
                  <a:close/>
                  <a:moveTo>
                    <a:pt x="2086" y="13612"/>
                  </a:moveTo>
                  <a:cubicBezTo>
                    <a:pt x="2069" y="13612"/>
                    <a:pt x="2054" y="13566"/>
                    <a:pt x="2045" y="13492"/>
                  </a:cubicBezTo>
                  <a:cubicBezTo>
                    <a:pt x="2029" y="13380"/>
                    <a:pt x="2033" y="13223"/>
                    <a:pt x="2055" y="13140"/>
                  </a:cubicBezTo>
                  <a:cubicBezTo>
                    <a:pt x="2056" y="13136"/>
                    <a:pt x="2058" y="13131"/>
                    <a:pt x="2059" y="13127"/>
                  </a:cubicBezTo>
                  <a:cubicBezTo>
                    <a:pt x="2082" y="13045"/>
                    <a:pt x="2114" y="13075"/>
                    <a:pt x="2130" y="13195"/>
                  </a:cubicBezTo>
                  <a:cubicBezTo>
                    <a:pt x="2146" y="13315"/>
                    <a:pt x="2140" y="13479"/>
                    <a:pt x="2117" y="13561"/>
                  </a:cubicBezTo>
                  <a:cubicBezTo>
                    <a:pt x="2109" y="13585"/>
                    <a:pt x="2099" y="13598"/>
                    <a:pt x="2090" y="13598"/>
                  </a:cubicBezTo>
                  <a:close/>
                  <a:moveTo>
                    <a:pt x="19491" y="13612"/>
                  </a:moveTo>
                  <a:cubicBezTo>
                    <a:pt x="19481" y="13611"/>
                    <a:pt x="19472" y="13598"/>
                    <a:pt x="19464" y="13572"/>
                  </a:cubicBezTo>
                  <a:cubicBezTo>
                    <a:pt x="19440" y="13495"/>
                    <a:pt x="19433" y="13333"/>
                    <a:pt x="19448" y="13210"/>
                  </a:cubicBezTo>
                  <a:cubicBezTo>
                    <a:pt x="19448" y="13209"/>
                    <a:pt x="19448" y="13208"/>
                    <a:pt x="19448" y="13208"/>
                  </a:cubicBezTo>
                  <a:cubicBezTo>
                    <a:pt x="19462" y="13087"/>
                    <a:pt x="19492" y="13045"/>
                    <a:pt x="19515" y="13114"/>
                  </a:cubicBezTo>
                  <a:cubicBezTo>
                    <a:pt x="19516" y="13118"/>
                    <a:pt x="19518" y="13122"/>
                    <a:pt x="19519" y="13127"/>
                  </a:cubicBezTo>
                  <a:cubicBezTo>
                    <a:pt x="19543" y="13201"/>
                    <a:pt x="19550" y="13358"/>
                    <a:pt x="19536" y="13478"/>
                  </a:cubicBezTo>
                  <a:cubicBezTo>
                    <a:pt x="19535" y="13483"/>
                    <a:pt x="19535" y="13488"/>
                    <a:pt x="19534" y="13492"/>
                  </a:cubicBezTo>
                  <a:cubicBezTo>
                    <a:pt x="19525" y="13557"/>
                    <a:pt x="19510" y="13595"/>
                    <a:pt x="19494" y="13594"/>
                  </a:cubicBezTo>
                  <a:close/>
                  <a:moveTo>
                    <a:pt x="2267" y="13029"/>
                  </a:moveTo>
                  <a:cubicBezTo>
                    <a:pt x="2249" y="13030"/>
                    <a:pt x="2234" y="12984"/>
                    <a:pt x="2225" y="12909"/>
                  </a:cubicBezTo>
                  <a:cubicBezTo>
                    <a:pt x="2209" y="12795"/>
                    <a:pt x="2214" y="12638"/>
                    <a:pt x="2236" y="12558"/>
                  </a:cubicBezTo>
                  <a:cubicBezTo>
                    <a:pt x="2238" y="12553"/>
                    <a:pt x="2239" y="12548"/>
                    <a:pt x="2240" y="12544"/>
                  </a:cubicBezTo>
                  <a:lnTo>
                    <a:pt x="2267" y="12759"/>
                  </a:lnTo>
                  <a:lnTo>
                    <a:pt x="2241" y="12540"/>
                  </a:lnTo>
                  <a:cubicBezTo>
                    <a:pt x="2264" y="12460"/>
                    <a:pt x="2295" y="12490"/>
                    <a:pt x="2310" y="12606"/>
                  </a:cubicBezTo>
                  <a:cubicBezTo>
                    <a:pt x="2311" y="12610"/>
                    <a:pt x="2311" y="12615"/>
                    <a:pt x="2312" y="12621"/>
                  </a:cubicBezTo>
                  <a:cubicBezTo>
                    <a:pt x="2328" y="12734"/>
                    <a:pt x="2323" y="12891"/>
                    <a:pt x="2301" y="12971"/>
                  </a:cubicBezTo>
                  <a:cubicBezTo>
                    <a:pt x="2299" y="12976"/>
                    <a:pt x="2298" y="12981"/>
                    <a:pt x="2296" y="12985"/>
                  </a:cubicBezTo>
                  <a:cubicBezTo>
                    <a:pt x="2288" y="13006"/>
                    <a:pt x="2279" y="13015"/>
                    <a:pt x="2270" y="13011"/>
                  </a:cubicBezTo>
                  <a:close/>
                  <a:moveTo>
                    <a:pt x="19310" y="13029"/>
                  </a:moveTo>
                  <a:cubicBezTo>
                    <a:pt x="19301" y="13028"/>
                    <a:pt x="19292" y="13014"/>
                    <a:pt x="19285" y="12989"/>
                  </a:cubicBezTo>
                  <a:cubicBezTo>
                    <a:pt x="19261" y="12920"/>
                    <a:pt x="19252" y="12764"/>
                    <a:pt x="19266" y="12641"/>
                  </a:cubicBezTo>
                  <a:cubicBezTo>
                    <a:pt x="19279" y="12518"/>
                    <a:pt x="19309" y="12475"/>
                    <a:pt x="19333" y="12544"/>
                  </a:cubicBezTo>
                  <a:cubicBezTo>
                    <a:pt x="19334" y="12546"/>
                    <a:pt x="19335" y="12549"/>
                    <a:pt x="19336" y="12551"/>
                  </a:cubicBezTo>
                  <a:cubicBezTo>
                    <a:pt x="19359" y="12624"/>
                    <a:pt x="19367" y="12783"/>
                    <a:pt x="19353" y="12906"/>
                  </a:cubicBezTo>
                  <a:cubicBezTo>
                    <a:pt x="19353" y="12909"/>
                    <a:pt x="19352" y="12913"/>
                    <a:pt x="19352" y="12916"/>
                  </a:cubicBezTo>
                  <a:cubicBezTo>
                    <a:pt x="19342" y="12974"/>
                    <a:pt x="19328" y="13007"/>
                    <a:pt x="19314" y="13007"/>
                  </a:cubicBezTo>
                  <a:close/>
                  <a:moveTo>
                    <a:pt x="2452" y="12438"/>
                  </a:moveTo>
                  <a:cubicBezTo>
                    <a:pt x="2435" y="12437"/>
                    <a:pt x="2419" y="12391"/>
                    <a:pt x="2410" y="12314"/>
                  </a:cubicBezTo>
                  <a:cubicBezTo>
                    <a:pt x="2395" y="12197"/>
                    <a:pt x="2401" y="12039"/>
                    <a:pt x="2424" y="11960"/>
                  </a:cubicBezTo>
                  <a:cubicBezTo>
                    <a:pt x="2425" y="11956"/>
                    <a:pt x="2426" y="11953"/>
                    <a:pt x="2427" y="11950"/>
                  </a:cubicBezTo>
                  <a:lnTo>
                    <a:pt x="2452" y="12168"/>
                  </a:lnTo>
                  <a:lnTo>
                    <a:pt x="2425" y="11961"/>
                  </a:lnTo>
                  <a:cubicBezTo>
                    <a:pt x="2448" y="11881"/>
                    <a:pt x="2479" y="11912"/>
                    <a:pt x="2494" y="12028"/>
                  </a:cubicBezTo>
                  <a:cubicBezTo>
                    <a:pt x="2495" y="12034"/>
                    <a:pt x="2496" y="12039"/>
                    <a:pt x="2496" y="12044"/>
                  </a:cubicBezTo>
                  <a:cubicBezTo>
                    <a:pt x="2512" y="12158"/>
                    <a:pt x="2507" y="12315"/>
                    <a:pt x="2484" y="12395"/>
                  </a:cubicBezTo>
                  <a:cubicBezTo>
                    <a:pt x="2483" y="12400"/>
                    <a:pt x="2482" y="12405"/>
                    <a:pt x="2480" y="12409"/>
                  </a:cubicBezTo>
                  <a:cubicBezTo>
                    <a:pt x="2472" y="12433"/>
                    <a:pt x="2462" y="12443"/>
                    <a:pt x="2452" y="12438"/>
                  </a:cubicBezTo>
                  <a:close/>
                  <a:moveTo>
                    <a:pt x="19132" y="12438"/>
                  </a:moveTo>
                  <a:cubicBezTo>
                    <a:pt x="19123" y="12439"/>
                    <a:pt x="19114" y="12426"/>
                    <a:pt x="19106" y="12402"/>
                  </a:cubicBezTo>
                  <a:cubicBezTo>
                    <a:pt x="19082" y="12330"/>
                    <a:pt x="19074" y="12172"/>
                    <a:pt x="19088" y="12048"/>
                  </a:cubicBezTo>
                  <a:cubicBezTo>
                    <a:pt x="19088" y="12044"/>
                    <a:pt x="19088" y="12041"/>
                    <a:pt x="19089" y="12037"/>
                  </a:cubicBezTo>
                  <a:cubicBezTo>
                    <a:pt x="19103" y="11917"/>
                    <a:pt x="19133" y="11878"/>
                    <a:pt x="19156" y="11949"/>
                  </a:cubicBezTo>
                  <a:cubicBezTo>
                    <a:pt x="19156" y="11949"/>
                    <a:pt x="19156" y="11949"/>
                    <a:pt x="19156" y="11950"/>
                  </a:cubicBezTo>
                  <a:cubicBezTo>
                    <a:pt x="19179" y="12025"/>
                    <a:pt x="19186" y="12183"/>
                    <a:pt x="19171" y="12302"/>
                  </a:cubicBezTo>
                  <a:cubicBezTo>
                    <a:pt x="19162" y="12375"/>
                    <a:pt x="19147" y="12419"/>
                    <a:pt x="19130" y="12420"/>
                  </a:cubicBezTo>
                  <a:close/>
                  <a:moveTo>
                    <a:pt x="2638" y="11869"/>
                  </a:moveTo>
                  <a:cubicBezTo>
                    <a:pt x="2621" y="11870"/>
                    <a:pt x="2604" y="11823"/>
                    <a:pt x="2595" y="11745"/>
                  </a:cubicBezTo>
                  <a:cubicBezTo>
                    <a:pt x="2580" y="11628"/>
                    <a:pt x="2586" y="11470"/>
                    <a:pt x="2609" y="11391"/>
                  </a:cubicBezTo>
                  <a:cubicBezTo>
                    <a:pt x="2610" y="11388"/>
                    <a:pt x="2611" y="11384"/>
                    <a:pt x="2612" y="11381"/>
                  </a:cubicBezTo>
                  <a:cubicBezTo>
                    <a:pt x="2634" y="11302"/>
                    <a:pt x="2665" y="11332"/>
                    <a:pt x="2680" y="11447"/>
                  </a:cubicBezTo>
                  <a:cubicBezTo>
                    <a:pt x="2681" y="11455"/>
                    <a:pt x="2682" y="11463"/>
                    <a:pt x="2683" y="11472"/>
                  </a:cubicBezTo>
                  <a:cubicBezTo>
                    <a:pt x="2698" y="11590"/>
                    <a:pt x="2692" y="11748"/>
                    <a:pt x="2669" y="11826"/>
                  </a:cubicBezTo>
                  <a:cubicBezTo>
                    <a:pt x="2668" y="11829"/>
                    <a:pt x="2666" y="11833"/>
                    <a:pt x="2665" y="11837"/>
                  </a:cubicBezTo>
                  <a:cubicBezTo>
                    <a:pt x="2657" y="11859"/>
                    <a:pt x="2648" y="11871"/>
                    <a:pt x="2638" y="11869"/>
                  </a:cubicBezTo>
                  <a:close/>
                  <a:moveTo>
                    <a:pt x="18948" y="11869"/>
                  </a:moveTo>
                  <a:cubicBezTo>
                    <a:pt x="18939" y="11869"/>
                    <a:pt x="18930" y="11857"/>
                    <a:pt x="18922" y="11833"/>
                  </a:cubicBezTo>
                  <a:cubicBezTo>
                    <a:pt x="18898" y="11768"/>
                    <a:pt x="18889" y="11616"/>
                    <a:pt x="18902" y="11493"/>
                  </a:cubicBezTo>
                  <a:cubicBezTo>
                    <a:pt x="18902" y="11485"/>
                    <a:pt x="18903" y="11476"/>
                    <a:pt x="18904" y="11468"/>
                  </a:cubicBezTo>
                  <a:cubicBezTo>
                    <a:pt x="18918" y="11348"/>
                    <a:pt x="18948" y="11308"/>
                    <a:pt x="18972" y="11377"/>
                  </a:cubicBezTo>
                  <a:lnTo>
                    <a:pt x="18947" y="11600"/>
                  </a:lnTo>
                  <a:lnTo>
                    <a:pt x="18973" y="11381"/>
                  </a:lnTo>
                  <a:cubicBezTo>
                    <a:pt x="18997" y="11450"/>
                    <a:pt x="19006" y="11606"/>
                    <a:pt x="18992" y="11728"/>
                  </a:cubicBezTo>
                  <a:cubicBezTo>
                    <a:pt x="18983" y="11810"/>
                    <a:pt x="18966" y="11859"/>
                    <a:pt x="18948" y="11858"/>
                  </a:cubicBezTo>
                  <a:close/>
                  <a:moveTo>
                    <a:pt x="2822" y="11319"/>
                  </a:moveTo>
                  <a:cubicBezTo>
                    <a:pt x="2804" y="11319"/>
                    <a:pt x="2788" y="11270"/>
                    <a:pt x="2780" y="11191"/>
                  </a:cubicBezTo>
                  <a:cubicBezTo>
                    <a:pt x="2767" y="11071"/>
                    <a:pt x="2774" y="10918"/>
                    <a:pt x="2798" y="10848"/>
                  </a:cubicBezTo>
                  <a:cubicBezTo>
                    <a:pt x="2822" y="10781"/>
                    <a:pt x="2852" y="10827"/>
                    <a:pt x="2865" y="10950"/>
                  </a:cubicBezTo>
                  <a:cubicBezTo>
                    <a:pt x="2878" y="11074"/>
                    <a:pt x="2869" y="11229"/>
                    <a:pt x="2845" y="11297"/>
                  </a:cubicBezTo>
                  <a:cubicBezTo>
                    <a:pt x="2838" y="11314"/>
                    <a:pt x="2830" y="11322"/>
                    <a:pt x="2822" y="11319"/>
                  </a:cubicBezTo>
                  <a:close/>
                  <a:moveTo>
                    <a:pt x="18763" y="11319"/>
                  </a:moveTo>
                  <a:cubicBezTo>
                    <a:pt x="18755" y="11319"/>
                    <a:pt x="18746" y="11307"/>
                    <a:pt x="18738" y="11286"/>
                  </a:cubicBezTo>
                  <a:cubicBezTo>
                    <a:pt x="18714" y="11216"/>
                    <a:pt x="18705" y="11056"/>
                    <a:pt x="18718" y="10929"/>
                  </a:cubicBezTo>
                  <a:cubicBezTo>
                    <a:pt x="18719" y="10927"/>
                    <a:pt x="18719" y="10924"/>
                    <a:pt x="18719" y="10921"/>
                  </a:cubicBezTo>
                  <a:cubicBezTo>
                    <a:pt x="18731" y="10797"/>
                    <a:pt x="18761" y="10745"/>
                    <a:pt x="18785" y="10807"/>
                  </a:cubicBezTo>
                  <a:cubicBezTo>
                    <a:pt x="18787" y="10812"/>
                    <a:pt x="18789" y="10817"/>
                    <a:pt x="18790" y="10823"/>
                  </a:cubicBezTo>
                  <a:cubicBezTo>
                    <a:pt x="18814" y="10892"/>
                    <a:pt x="18823" y="11046"/>
                    <a:pt x="18809" y="11169"/>
                  </a:cubicBezTo>
                  <a:cubicBezTo>
                    <a:pt x="18801" y="11261"/>
                    <a:pt x="18783" y="11320"/>
                    <a:pt x="18763" y="11319"/>
                  </a:cubicBezTo>
                  <a:close/>
                  <a:moveTo>
                    <a:pt x="3008" y="10786"/>
                  </a:moveTo>
                  <a:cubicBezTo>
                    <a:pt x="2989" y="10787"/>
                    <a:pt x="2973" y="10736"/>
                    <a:pt x="2964" y="10655"/>
                  </a:cubicBezTo>
                  <a:cubicBezTo>
                    <a:pt x="2949" y="10530"/>
                    <a:pt x="2957" y="10369"/>
                    <a:pt x="2982" y="10296"/>
                  </a:cubicBezTo>
                  <a:cubicBezTo>
                    <a:pt x="2982" y="10294"/>
                    <a:pt x="2983" y="10292"/>
                    <a:pt x="2984" y="10290"/>
                  </a:cubicBezTo>
                  <a:lnTo>
                    <a:pt x="3008" y="10517"/>
                  </a:lnTo>
                  <a:lnTo>
                    <a:pt x="2984" y="10290"/>
                  </a:lnTo>
                  <a:cubicBezTo>
                    <a:pt x="3008" y="10215"/>
                    <a:pt x="3039" y="10253"/>
                    <a:pt x="3054" y="10374"/>
                  </a:cubicBezTo>
                  <a:cubicBezTo>
                    <a:pt x="3054" y="10379"/>
                    <a:pt x="3055" y="10384"/>
                    <a:pt x="3055" y="10389"/>
                  </a:cubicBezTo>
                  <a:cubicBezTo>
                    <a:pt x="3070" y="10511"/>
                    <a:pt x="3062" y="10670"/>
                    <a:pt x="3039" y="10745"/>
                  </a:cubicBezTo>
                  <a:cubicBezTo>
                    <a:pt x="3038" y="10748"/>
                    <a:pt x="3037" y="10751"/>
                    <a:pt x="3036" y="10754"/>
                  </a:cubicBezTo>
                  <a:cubicBezTo>
                    <a:pt x="3027" y="10780"/>
                    <a:pt x="3018" y="10791"/>
                    <a:pt x="3008" y="10786"/>
                  </a:cubicBezTo>
                  <a:close/>
                  <a:moveTo>
                    <a:pt x="18577" y="10786"/>
                  </a:moveTo>
                  <a:cubicBezTo>
                    <a:pt x="18568" y="10788"/>
                    <a:pt x="18559" y="10777"/>
                    <a:pt x="18552" y="10754"/>
                  </a:cubicBezTo>
                  <a:cubicBezTo>
                    <a:pt x="18528" y="10689"/>
                    <a:pt x="18518" y="10535"/>
                    <a:pt x="18531" y="10410"/>
                  </a:cubicBezTo>
                  <a:cubicBezTo>
                    <a:pt x="18531" y="10403"/>
                    <a:pt x="18532" y="10396"/>
                    <a:pt x="18533" y="10389"/>
                  </a:cubicBezTo>
                  <a:cubicBezTo>
                    <a:pt x="18546" y="10266"/>
                    <a:pt x="18575" y="10220"/>
                    <a:pt x="18599" y="10286"/>
                  </a:cubicBezTo>
                  <a:cubicBezTo>
                    <a:pt x="18599" y="10286"/>
                    <a:pt x="18599" y="10286"/>
                    <a:pt x="18600" y="10287"/>
                  </a:cubicBezTo>
                  <a:cubicBezTo>
                    <a:pt x="18623" y="10352"/>
                    <a:pt x="18633" y="10504"/>
                    <a:pt x="18620" y="10627"/>
                  </a:cubicBezTo>
                  <a:cubicBezTo>
                    <a:pt x="18611" y="10711"/>
                    <a:pt x="18594" y="10763"/>
                    <a:pt x="18575" y="10761"/>
                  </a:cubicBezTo>
                  <a:close/>
                  <a:moveTo>
                    <a:pt x="3196" y="10258"/>
                  </a:moveTo>
                  <a:cubicBezTo>
                    <a:pt x="3169" y="10257"/>
                    <a:pt x="3147" y="10142"/>
                    <a:pt x="3147" y="10001"/>
                  </a:cubicBezTo>
                  <a:cubicBezTo>
                    <a:pt x="3147" y="9909"/>
                    <a:pt x="3157" y="9825"/>
                    <a:pt x="3172" y="9780"/>
                  </a:cubicBezTo>
                  <a:cubicBezTo>
                    <a:pt x="3196" y="9713"/>
                    <a:pt x="3227" y="9761"/>
                    <a:pt x="3239" y="9886"/>
                  </a:cubicBezTo>
                  <a:cubicBezTo>
                    <a:pt x="3252" y="10011"/>
                    <a:pt x="3243" y="10166"/>
                    <a:pt x="3219" y="10232"/>
                  </a:cubicBezTo>
                  <a:cubicBezTo>
                    <a:pt x="3212" y="10249"/>
                    <a:pt x="3204" y="10258"/>
                    <a:pt x="3196" y="10258"/>
                  </a:cubicBezTo>
                  <a:close/>
                  <a:moveTo>
                    <a:pt x="18389" y="10258"/>
                  </a:moveTo>
                  <a:cubicBezTo>
                    <a:pt x="18381" y="10257"/>
                    <a:pt x="18373" y="10246"/>
                    <a:pt x="18365" y="10225"/>
                  </a:cubicBezTo>
                  <a:cubicBezTo>
                    <a:pt x="18341" y="10159"/>
                    <a:pt x="18332" y="10004"/>
                    <a:pt x="18344" y="9878"/>
                  </a:cubicBezTo>
                  <a:cubicBezTo>
                    <a:pt x="18357" y="9755"/>
                    <a:pt x="18386" y="9707"/>
                    <a:pt x="18410" y="9771"/>
                  </a:cubicBezTo>
                  <a:cubicBezTo>
                    <a:pt x="18410" y="9771"/>
                    <a:pt x="18411" y="9772"/>
                    <a:pt x="18411" y="9773"/>
                  </a:cubicBezTo>
                  <a:cubicBezTo>
                    <a:pt x="18435" y="9838"/>
                    <a:pt x="18444" y="9993"/>
                    <a:pt x="18432" y="10118"/>
                  </a:cubicBezTo>
                  <a:cubicBezTo>
                    <a:pt x="18432" y="10118"/>
                    <a:pt x="18432" y="10119"/>
                    <a:pt x="18431" y="10119"/>
                  </a:cubicBezTo>
                  <a:cubicBezTo>
                    <a:pt x="18423" y="10201"/>
                    <a:pt x="18407" y="10253"/>
                    <a:pt x="18389" y="10258"/>
                  </a:cubicBezTo>
                  <a:close/>
                  <a:moveTo>
                    <a:pt x="3384" y="9747"/>
                  </a:moveTo>
                  <a:cubicBezTo>
                    <a:pt x="3357" y="9744"/>
                    <a:pt x="3335" y="9628"/>
                    <a:pt x="3336" y="9487"/>
                  </a:cubicBezTo>
                  <a:cubicBezTo>
                    <a:pt x="3336" y="9394"/>
                    <a:pt x="3346" y="9309"/>
                    <a:pt x="3362" y="9266"/>
                  </a:cubicBezTo>
                  <a:lnTo>
                    <a:pt x="3384" y="9492"/>
                  </a:lnTo>
                  <a:lnTo>
                    <a:pt x="3362" y="9266"/>
                  </a:lnTo>
                  <a:cubicBezTo>
                    <a:pt x="3386" y="9192"/>
                    <a:pt x="3417" y="9232"/>
                    <a:pt x="3431" y="9354"/>
                  </a:cubicBezTo>
                  <a:cubicBezTo>
                    <a:pt x="3432" y="9360"/>
                    <a:pt x="3433" y="9366"/>
                    <a:pt x="3433" y="9372"/>
                  </a:cubicBezTo>
                  <a:cubicBezTo>
                    <a:pt x="3446" y="9494"/>
                    <a:pt x="3437" y="9646"/>
                    <a:pt x="3413" y="9712"/>
                  </a:cubicBezTo>
                  <a:cubicBezTo>
                    <a:pt x="3413" y="9713"/>
                    <a:pt x="3413" y="9714"/>
                    <a:pt x="3413" y="9714"/>
                  </a:cubicBezTo>
                  <a:cubicBezTo>
                    <a:pt x="3404" y="9739"/>
                    <a:pt x="3394" y="9751"/>
                    <a:pt x="3384" y="9747"/>
                  </a:cubicBezTo>
                  <a:close/>
                  <a:moveTo>
                    <a:pt x="18200" y="9747"/>
                  </a:moveTo>
                  <a:cubicBezTo>
                    <a:pt x="18192" y="9748"/>
                    <a:pt x="18184" y="9738"/>
                    <a:pt x="18177" y="9718"/>
                  </a:cubicBezTo>
                  <a:cubicBezTo>
                    <a:pt x="18153" y="9653"/>
                    <a:pt x="18143" y="9500"/>
                    <a:pt x="18156" y="9375"/>
                  </a:cubicBezTo>
                  <a:cubicBezTo>
                    <a:pt x="18169" y="9250"/>
                    <a:pt x="18198" y="9202"/>
                    <a:pt x="18223" y="9266"/>
                  </a:cubicBezTo>
                  <a:cubicBezTo>
                    <a:pt x="18247" y="9328"/>
                    <a:pt x="18257" y="9479"/>
                    <a:pt x="18245" y="9604"/>
                  </a:cubicBezTo>
                  <a:cubicBezTo>
                    <a:pt x="18245" y="9605"/>
                    <a:pt x="18244" y="9607"/>
                    <a:pt x="18244" y="9609"/>
                  </a:cubicBezTo>
                  <a:cubicBezTo>
                    <a:pt x="18235" y="9693"/>
                    <a:pt x="18218" y="9745"/>
                    <a:pt x="18200" y="9743"/>
                  </a:cubicBezTo>
                  <a:close/>
                  <a:moveTo>
                    <a:pt x="3576" y="9248"/>
                  </a:moveTo>
                  <a:cubicBezTo>
                    <a:pt x="3548" y="9249"/>
                    <a:pt x="3526" y="9135"/>
                    <a:pt x="3526" y="8994"/>
                  </a:cubicBezTo>
                  <a:cubicBezTo>
                    <a:pt x="3525" y="8899"/>
                    <a:pt x="3536" y="8811"/>
                    <a:pt x="3552" y="8766"/>
                  </a:cubicBezTo>
                  <a:cubicBezTo>
                    <a:pt x="3577" y="8704"/>
                    <a:pt x="3607" y="8756"/>
                    <a:pt x="3619" y="8883"/>
                  </a:cubicBezTo>
                  <a:cubicBezTo>
                    <a:pt x="3631" y="9010"/>
                    <a:pt x="3621" y="9163"/>
                    <a:pt x="3596" y="9226"/>
                  </a:cubicBezTo>
                  <a:cubicBezTo>
                    <a:pt x="3590" y="9240"/>
                    <a:pt x="3583" y="9247"/>
                    <a:pt x="3576" y="9248"/>
                  </a:cubicBezTo>
                  <a:close/>
                  <a:moveTo>
                    <a:pt x="18009" y="9248"/>
                  </a:moveTo>
                  <a:cubicBezTo>
                    <a:pt x="18001" y="9248"/>
                    <a:pt x="17994" y="9239"/>
                    <a:pt x="17988" y="9222"/>
                  </a:cubicBezTo>
                  <a:cubicBezTo>
                    <a:pt x="17963" y="9158"/>
                    <a:pt x="17953" y="9003"/>
                    <a:pt x="17966" y="8877"/>
                  </a:cubicBezTo>
                  <a:cubicBezTo>
                    <a:pt x="17978" y="8752"/>
                    <a:pt x="18008" y="8702"/>
                    <a:pt x="18033" y="8766"/>
                  </a:cubicBezTo>
                  <a:lnTo>
                    <a:pt x="18010" y="8992"/>
                  </a:lnTo>
                  <a:lnTo>
                    <a:pt x="18033" y="8770"/>
                  </a:lnTo>
                  <a:cubicBezTo>
                    <a:pt x="18057" y="8835"/>
                    <a:pt x="18067" y="8989"/>
                    <a:pt x="18054" y="9114"/>
                  </a:cubicBezTo>
                  <a:cubicBezTo>
                    <a:pt x="18045" y="9197"/>
                    <a:pt x="18029" y="9249"/>
                    <a:pt x="18011" y="9251"/>
                  </a:cubicBezTo>
                  <a:close/>
                  <a:moveTo>
                    <a:pt x="3768" y="8763"/>
                  </a:moveTo>
                  <a:cubicBezTo>
                    <a:pt x="3748" y="8763"/>
                    <a:pt x="3731" y="8706"/>
                    <a:pt x="3722" y="8617"/>
                  </a:cubicBezTo>
                  <a:cubicBezTo>
                    <a:pt x="3711" y="8493"/>
                    <a:pt x="3720" y="8343"/>
                    <a:pt x="3744" y="8281"/>
                  </a:cubicBezTo>
                  <a:cubicBezTo>
                    <a:pt x="3769" y="8224"/>
                    <a:pt x="3799" y="8278"/>
                    <a:pt x="3811" y="8405"/>
                  </a:cubicBezTo>
                  <a:cubicBezTo>
                    <a:pt x="3823" y="8533"/>
                    <a:pt x="3812" y="8685"/>
                    <a:pt x="3787" y="8744"/>
                  </a:cubicBezTo>
                  <a:cubicBezTo>
                    <a:pt x="3787" y="8744"/>
                    <a:pt x="3787" y="8744"/>
                    <a:pt x="3787" y="8744"/>
                  </a:cubicBezTo>
                  <a:cubicBezTo>
                    <a:pt x="3781" y="8756"/>
                    <a:pt x="3774" y="8762"/>
                    <a:pt x="3768" y="8763"/>
                  </a:cubicBezTo>
                  <a:close/>
                  <a:moveTo>
                    <a:pt x="17817" y="8763"/>
                  </a:moveTo>
                  <a:cubicBezTo>
                    <a:pt x="17810" y="8763"/>
                    <a:pt x="17803" y="8754"/>
                    <a:pt x="17796" y="8737"/>
                  </a:cubicBezTo>
                  <a:cubicBezTo>
                    <a:pt x="17771" y="8677"/>
                    <a:pt x="17761" y="8525"/>
                    <a:pt x="17772" y="8398"/>
                  </a:cubicBezTo>
                  <a:cubicBezTo>
                    <a:pt x="17784" y="8270"/>
                    <a:pt x="17813" y="8215"/>
                    <a:pt x="17838" y="8275"/>
                  </a:cubicBezTo>
                  <a:cubicBezTo>
                    <a:pt x="17839" y="8276"/>
                    <a:pt x="17839" y="8277"/>
                    <a:pt x="17839" y="8278"/>
                  </a:cubicBezTo>
                  <a:lnTo>
                    <a:pt x="17817" y="8507"/>
                  </a:lnTo>
                  <a:lnTo>
                    <a:pt x="17841" y="8281"/>
                  </a:lnTo>
                  <a:cubicBezTo>
                    <a:pt x="17865" y="8345"/>
                    <a:pt x="17875" y="8497"/>
                    <a:pt x="17863" y="8624"/>
                  </a:cubicBezTo>
                  <a:cubicBezTo>
                    <a:pt x="17855" y="8712"/>
                    <a:pt x="17837" y="8764"/>
                    <a:pt x="17817" y="8759"/>
                  </a:cubicBezTo>
                  <a:close/>
                  <a:moveTo>
                    <a:pt x="3960" y="8292"/>
                  </a:moveTo>
                  <a:cubicBezTo>
                    <a:pt x="3940" y="8293"/>
                    <a:pt x="3923" y="8234"/>
                    <a:pt x="3915" y="8143"/>
                  </a:cubicBezTo>
                  <a:cubicBezTo>
                    <a:pt x="3903" y="8015"/>
                    <a:pt x="3914" y="7864"/>
                    <a:pt x="3939" y="7804"/>
                  </a:cubicBezTo>
                  <a:lnTo>
                    <a:pt x="3959" y="8037"/>
                  </a:lnTo>
                  <a:lnTo>
                    <a:pt x="3939" y="7804"/>
                  </a:lnTo>
                  <a:cubicBezTo>
                    <a:pt x="3965" y="7753"/>
                    <a:pt x="3994" y="7819"/>
                    <a:pt x="4003" y="7951"/>
                  </a:cubicBezTo>
                  <a:cubicBezTo>
                    <a:pt x="4012" y="8068"/>
                    <a:pt x="4003" y="8200"/>
                    <a:pt x="3982" y="8263"/>
                  </a:cubicBezTo>
                  <a:cubicBezTo>
                    <a:pt x="3975" y="8282"/>
                    <a:pt x="3968" y="8292"/>
                    <a:pt x="3960" y="8292"/>
                  </a:cubicBezTo>
                  <a:close/>
                  <a:moveTo>
                    <a:pt x="17624" y="8292"/>
                  </a:moveTo>
                  <a:cubicBezTo>
                    <a:pt x="17617" y="8291"/>
                    <a:pt x="17610" y="8282"/>
                    <a:pt x="17603" y="8267"/>
                  </a:cubicBezTo>
                  <a:cubicBezTo>
                    <a:pt x="17579" y="8210"/>
                    <a:pt x="17567" y="8061"/>
                    <a:pt x="17578" y="7934"/>
                  </a:cubicBezTo>
                  <a:cubicBezTo>
                    <a:pt x="17579" y="7932"/>
                    <a:pt x="17579" y="7930"/>
                    <a:pt x="17579" y="7927"/>
                  </a:cubicBezTo>
                  <a:cubicBezTo>
                    <a:pt x="17591" y="7800"/>
                    <a:pt x="17620" y="7744"/>
                    <a:pt x="17645" y="7803"/>
                  </a:cubicBezTo>
                  <a:cubicBezTo>
                    <a:pt x="17645" y="7803"/>
                    <a:pt x="17645" y="7803"/>
                    <a:pt x="17645" y="7804"/>
                  </a:cubicBezTo>
                  <a:cubicBezTo>
                    <a:pt x="17670" y="7862"/>
                    <a:pt x="17680" y="8011"/>
                    <a:pt x="17669" y="8138"/>
                  </a:cubicBezTo>
                  <a:cubicBezTo>
                    <a:pt x="17669" y="8139"/>
                    <a:pt x="17669" y="8141"/>
                    <a:pt x="17668" y="8143"/>
                  </a:cubicBezTo>
                  <a:cubicBezTo>
                    <a:pt x="17661" y="8231"/>
                    <a:pt x="17643" y="8289"/>
                    <a:pt x="17624" y="8289"/>
                  </a:cubicBezTo>
                  <a:close/>
                  <a:moveTo>
                    <a:pt x="4155" y="7829"/>
                  </a:moveTo>
                  <a:cubicBezTo>
                    <a:pt x="4135" y="7830"/>
                    <a:pt x="4117" y="7771"/>
                    <a:pt x="4109" y="7680"/>
                  </a:cubicBezTo>
                  <a:cubicBezTo>
                    <a:pt x="4098" y="7553"/>
                    <a:pt x="4109" y="7403"/>
                    <a:pt x="4133" y="7344"/>
                  </a:cubicBezTo>
                  <a:cubicBezTo>
                    <a:pt x="4158" y="7286"/>
                    <a:pt x="4188" y="7343"/>
                    <a:pt x="4199" y="7472"/>
                  </a:cubicBezTo>
                  <a:cubicBezTo>
                    <a:pt x="4210" y="7601"/>
                    <a:pt x="4199" y="7752"/>
                    <a:pt x="4174" y="7811"/>
                  </a:cubicBezTo>
                  <a:cubicBezTo>
                    <a:pt x="4168" y="7823"/>
                    <a:pt x="4162" y="7829"/>
                    <a:pt x="4155" y="7829"/>
                  </a:cubicBezTo>
                  <a:close/>
                  <a:moveTo>
                    <a:pt x="17430" y="7829"/>
                  </a:moveTo>
                  <a:cubicBezTo>
                    <a:pt x="17423" y="7829"/>
                    <a:pt x="17416" y="7820"/>
                    <a:pt x="17410" y="7804"/>
                  </a:cubicBezTo>
                  <a:cubicBezTo>
                    <a:pt x="17385" y="7744"/>
                    <a:pt x="17374" y="7594"/>
                    <a:pt x="17384" y="7464"/>
                  </a:cubicBezTo>
                  <a:cubicBezTo>
                    <a:pt x="17395" y="7337"/>
                    <a:pt x="17424" y="7280"/>
                    <a:pt x="17449" y="7337"/>
                  </a:cubicBezTo>
                  <a:cubicBezTo>
                    <a:pt x="17474" y="7395"/>
                    <a:pt x="17485" y="7544"/>
                    <a:pt x="17474" y="7672"/>
                  </a:cubicBezTo>
                  <a:cubicBezTo>
                    <a:pt x="17467" y="7764"/>
                    <a:pt x="17449" y="7824"/>
                    <a:pt x="17430" y="7829"/>
                  </a:cubicBezTo>
                  <a:close/>
                  <a:moveTo>
                    <a:pt x="4349" y="7384"/>
                  </a:moveTo>
                  <a:cubicBezTo>
                    <a:pt x="4329" y="7386"/>
                    <a:pt x="4311" y="7325"/>
                    <a:pt x="4304" y="7231"/>
                  </a:cubicBezTo>
                  <a:cubicBezTo>
                    <a:pt x="4293" y="7104"/>
                    <a:pt x="4304" y="6955"/>
                    <a:pt x="4328" y="6898"/>
                  </a:cubicBezTo>
                  <a:cubicBezTo>
                    <a:pt x="4329" y="6897"/>
                    <a:pt x="4329" y="6896"/>
                    <a:pt x="4329" y="6896"/>
                  </a:cubicBezTo>
                  <a:lnTo>
                    <a:pt x="4349" y="7129"/>
                  </a:lnTo>
                  <a:lnTo>
                    <a:pt x="4330" y="6896"/>
                  </a:lnTo>
                  <a:cubicBezTo>
                    <a:pt x="4355" y="6837"/>
                    <a:pt x="4384" y="6893"/>
                    <a:pt x="4396" y="7021"/>
                  </a:cubicBezTo>
                  <a:cubicBezTo>
                    <a:pt x="4396" y="7022"/>
                    <a:pt x="4396" y="7023"/>
                    <a:pt x="4396" y="7023"/>
                  </a:cubicBezTo>
                  <a:cubicBezTo>
                    <a:pt x="4407" y="7153"/>
                    <a:pt x="4395" y="7303"/>
                    <a:pt x="4371" y="7362"/>
                  </a:cubicBezTo>
                  <a:cubicBezTo>
                    <a:pt x="4364" y="7376"/>
                    <a:pt x="4357" y="7383"/>
                    <a:pt x="4349" y="7384"/>
                  </a:cubicBezTo>
                  <a:close/>
                  <a:moveTo>
                    <a:pt x="17235" y="7384"/>
                  </a:moveTo>
                  <a:cubicBezTo>
                    <a:pt x="17228" y="7384"/>
                    <a:pt x="17222" y="7377"/>
                    <a:pt x="17215" y="7362"/>
                  </a:cubicBezTo>
                  <a:cubicBezTo>
                    <a:pt x="17191" y="7302"/>
                    <a:pt x="17180" y="7150"/>
                    <a:pt x="17192" y="7022"/>
                  </a:cubicBezTo>
                  <a:cubicBezTo>
                    <a:pt x="17203" y="6903"/>
                    <a:pt x="17230" y="6847"/>
                    <a:pt x="17254" y="6892"/>
                  </a:cubicBezTo>
                  <a:cubicBezTo>
                    <a:pt x="17278" y="6950"/>
                    <a:pt x="17290" y="7098"/>
                    <a:pt x="17279" y="7227"/>
                  </a:cubicBezTo>
                  <a:cubicBezTo>
                    <a:pt x="17272" y="7318"/>
                    <a:pt x="17254" y="7378"/>
                    <a:pt x="17235" y="7381"/>
                  </a:cubicBezTo>
                  <a:close/>
                  <a:moveTo>
                    <a:pt x="4542" y="6958"/>
                  </a:moveTo>
                  <a:cubicBezTo>
                    <a:pt x="4522" y="6958"/>
                    <a:pt x="4504" y="6894"/>
                    <a:pt x="4496" y="6797"/>
                  </a:cubicBezTo>
                  <a:cubicBezTo>
                    <a:pt x="4486" y="6669"/>
                    <a:pt x="4497" y="6521"/>
                    <a:pt x="4522" y="6467"/>
                  </a:cubicBezTo>
                  <a:cubicBezTo>
                    <a:pt x="4522" y="6467"/>
                    <a:pt x="4523" y="6466"/>
                    <a:pt x="4523" y="6465"/>
                  </a:cubicBezTo>
                  <a:lnTo>
                    <a:pt x="4542" y="6702"/>
                  </a:lnTo>
                  <a:lnTo>
                    <a:pt x="4524" y="6465"/>
                  </a:lnTo>
                  <a:cubicBezTo>
                    <a:pt x="4548" y="6401"/>
                    <a:pt x="4578" y="6450"/>
                    <a:pt x="4591" y="6575"/>
                  </a:cubicBezTo>
                  <a:cubicBezTo>
                    <a:pt x="4603" y="6700"/>
                    <a:pt x="4594" y="6854"/>
                    <a:pt x="4569" y="6919"/>
                  </a:cubicBezTo>
                  <a:cubicBezTo>
                    <a:pt x="4567" y="6924"/>
                    <a:pt x="4565" y="6928"/>
                    <a:pt x="4563" y="6932"/>
                  </a:cubicBezTo>
                  <a:cubicBezTo>
                    <a:pt x="4558" y="6945"/>
                    <a:pt x="4552" y="6953"/>
                    <a:pt x="4546" y="6954"/>
                  </a:cubicBezTo>
                  <a:close/>
                  <a:moveTo>
                    <a:pt x="17035" y="6958"/>
                  </a:moveTo>
                  <a:cubicBezTo>
                    <a:pt x="17028" y="6958"/>
                    <a:pt x="17022" y="6950"/>
                    <a:pt x="17015" y="6936"/>
                  </a:cubicBezTo>
                  <a:cubicBezTo>
                    <a:pt x="16990" y="6880"/>
                    <a:pt x="16978" y="6731"/>
                    <a:pt x="16988" y="6600"/>
                  </a:cubicBezTo>
                  <a:cubicBezTo>
                    <a:pt x="16998" y="6471"/>
                    <a:pt x="17027" y="6408"/>
                    <a:pt x="17052" y="6460"/>
                  </a:cubicBezTo>
                  <a:cubicBezTo>
                    <a:pt x="17052" y="6460"/>
                    <a:pt x="17053" y="6461"/>
                    <a:pt x="17053" y="6462"/>
                  </a:cubicBezTo>
                  <a:cubicBezTo>
                    <a:pt x="17078" y="6518"/>
                    <a:pt x="17090" y="6667"/>
                    <a:pt x="17079" y="6797"/>
                  </a:cubicBezTo>
                  <a:cubicBezTo>
                    <a:pt x="17072" y="6883"/>
                    <a:pt x="17057" y="6941"/>
                    <a:pt x="17039" y="6950"/>
                  </a:cubicBezTo>
                  <a:close/>
                  <a:moveTo>
                    <a:pt x="4744" y="6531"/>
                  </a:moveTo>
                  <a:cubicBezTo>
                    <a:pt x="4724" y="6533"/>
                    <a:pt x="4706" y="6470"/>
                    <a:pt x="4698" y="6374"/>
                  </a:cubicBezTo>
                  <a:cubicBezTo>
                    <a:pt x="4687" y="6246"/>
                    <a:pt x="4699" y="6098"/>
                    <a:pt x="4724" y="6044"/>
                  </a:cubicBezTo>
                  <a:cubicBezTo>
                    <a:pt x="4724" y="6043"/>
                    <a:pt x="4724" y="6043"/>
                    <a:pt x="4724" y="6042"/>
                  </a:cubicBezTo>
                  <a:cubicBezTo>
                    <a:pt x="4751" y="6000"/>
                    <a:pt x="4778" y="6075"/>
                    <a:pt x="4787" y="6210"/>
                  </a:cubicBezTo>
                  <a:cubicBezTo>
                    <a:pt x="4794" y="6331"/>
                    <a:pt x="4783" y="6462"/>
                    <a:pt x="4761" y="6516"/>
                  </a:cubicBezTo>
                  <a:cubicBezTo>
                    <a:pt x="4755" y="6526"/>
                    <a:pt x="4750" y="6530"/>
                    <a:pt x="4744" y="6531"/>
                  </a:cubicBezTo>
                  <a:close/>
                  <a:moveTo>
                    <a:pt x="16841" y="6531"/>
                  </a:moveTo>
                  <a:cubicBezTo>
                    <a:pt x="16835" y="6536"/>
                    <a:pt x="16829" y="6536"/>
                    <a:pt x="16822" y="6531"/>
                  </a:cubicBezTo>
                  <a:cubicBezTo>
                    <a:pt x="16797" y="6479"/>
                    <a:pt x="16785" y="6330"/>
                    <a:pt x="16795" y="6199"/>
                  </a:cubicBezTo>
                  <a:cubicBezTo>
                    <a:pt x="16805" y="6068"/>
                    <a:pt x="16834" y="6004"/>
                    <a:pt x="16859" y="6057"/>
                  </a:cubicBezTo>
                  <a:cubicBezTo>
                    <a:pt x="16885" y="6109"/>
                    <a:pt x="16897" y="6258"/>
                    <a:pt x="16887" y="6389"/>
                  </a:cubicBezTo>
                  <a:cubicBezTo>
                    <a:pt x="16879" y="6486"/>
                    <a:pt x="16861" y="6549"/>
                    <a:pt x="16841" y="6549"/>
                  </a:cubicBezTo>
                  <a:close/>
                  <a:moveTo>
                    <a:pt x="4943" y="6126"/>
                  </a:moveTo>
                  <a:cubicBezTo>
                    <a:pt x="4922" y="6126"/>
                    <a:pt x="4904" y="6061"/>
                    <a:pt x="4896" y="5962"/>
                  </a:cubicBezTo>
                  <a:cubicBezTo>
                    <a:pt x="4886" y="5833"/>
                    <a:pt x="4898" y="5687"/>
                    <a:pt x="4923" y="5635"/>
                  </a:cubicBezTo>
                  <a:cubicBezTo>
                    <a:pt x="4923" y="5634"/>
                    <a:pt x="4923" y="5634"/>
                    <a:pt x="4924" y="5634"/>
                  </a:cubicBezTo>
                  <a:cubicBezTo>
                    <a:pt x="4949" y="5585"/>
                    <a:pt x="4978" y="5652"/>
                    <a:pt x="4987" y="5783"/>
                  </a:cubicBezTo>
                  <a:cubicBezTo>
                    <a:pt x="4999" y="5914"/>
                    <a:pt x="4987" y="6067"/>
                    <a:pt x="4962" y="6125"/>
                  </a:cubicBezTo>
                  <a:cubicBezTo>
                    <a:pt x="4955" y="6141"/>
                    <a:pt x="4948" y="6149"/>
                    <a:pt x="4941" y="6148"/>
                  </a:cubicBezTo>
                  <a:close/>
                  <a:moveTo>
                    <a:pt x="16643" y="6126"/>
                  </a:moveTo>
                  <a:cubicBezTo>
                    <a:pt x="16637" y="6131"/>
                    <a:pt x="16631" y="6131"/>
                    <a:pt x="16625" y="6126"/>
                  </a:cubicBezTo>
                  <a:cubicBezTo>
                    <a:pt x="16599" y="6074"/>
                    <a:pt x="16587" y="5925"/>
                    <a:pt x="16597" y="5794"/>
                  </a:cubicBezTo>
                  <a:cubicBezTo>
                    <a:pt x="16597" y="5794"/>
                    <a:pt x="16597" y="5794"/>
                    <a:pt x="16597" y="5794"/>
                  </a:cubicBezTo>
                  <a:cubicBezTo>
                    <a:pt x="16606" y="5666"/>
                    <a:pt x="16634" y="5601"/>
                    <a:pt x="16659" y="5648"/>
                  </a:cubicBezTo>
                  <a:cubicBezTo>
                    <a:pt x="16660" y="5650"/>
                    <a:pt x="16660" y="5651"/>
                    <a:pt x="16661" y="5652"/>
                  </a:cubicBezTo>
                  <a:lnTo>
                    <a:pt x="16643" y="5889"/>
                  </a:lnTo>
                  <a:lnTo>
                    <a:pt x="16662" y="5652"/>
                  </a:lnTo>
                  <a:cubicBezTo>
                    <a:pt x="16688" y="5704"/>
                    <a:pt x="16700" y="5853"/>
                    <a:pt x="16690" y="5984"/>
                  </a:cubicBezTo>
                  <a:cubicBezTo>
                    <a:pt x="16682" y="6080"/>
                    <a:pt x="16665" y="6143"/>
                    <a:pt x="16644" y="6144"/>
                  </a:cubicBezTo>
                  <a:close/>
                  <a:moveTo>
                    <a:pt x="5141" y="5736"/>
                  </a:moveTo>
                  <a:cubicBezTo>
                    <a:pt x="5121" y="5736"/>
                    <a:pt x="5102" y="5671"/>
                    <a:pt x="5095" y="5572"/>
                  </a:cubicBezTo>
                  <a:cubicBezTo>
                    <a:pt x="5086" y="5439"/>
                    <a:pt x="5099" y="5291"/>
                    <a:pt x="5124" y="5240"/>
                  </a:cubicBezTo>
                  <a:lnTo>
                    <a:pt x="5141" y="5481"/>
                  </a:lnTo>
                  <a:lnTo>
                    <a:pt x="5125" y="5240"/>
                  </a:lnTo>
                  <a:cubicBezTo>
                    <a:pt x="5151" y="5190"/>
                    <a:pt x="5179" y="5255"/>
                    <a:pt x="5190" y="5386"/>
                  </a:cubicBezTo>
                  <a:cubicBezTo>
                    <a:pt x="5199" y="5519"/>
                    <a:pt x="5186" y="5665"/>
                    <a:pt x="5160" y="5718"/>
                  </a:cubicBezTo>
                  <a:cubicBezTo>
                    <a:pt x="5154" y="5730"/>
                    <a:pt x="5148" y="5737"/>
                    <a:pt x="5141" y="5736"/>
                  </a:cubicBezTo>
                  <a:close/>
                  <a:moveTo>
                    <a:pt x="16442" y="5736"/>
                  </a:moveTo>
                  <a:cubicBezTo>
                    <a:pt x="16437" y="5741"/>
                    <a:pt x="16431" y="5741"/>
                    <a:pt x="16425" y="5736"/>
                  </a:cubicBezTo>
                  <a:cubicBezTo>
                    <a:pt x="16399" y="5692"/>
                    <a:pt x="16384" y="5548"/>
                    <a:pt x="16393" y="5414"/>
                  </a:cubicBezTo>
                  <a:cubicBezTo>
                    <a:pt x="16401" y="5280"/>
                    <a:pt x="16429" y="5207"/>
                    <a:pt x="16455" y="5250"/>
                  </a:cubicBezTo>
                  <a:cubicBezTo>
                    <a:pt x="16457" y="5253"/>
                    <a:pt x="16458" y="5255"/>
                    <a:pt x="16459" y="5258"/>
                  </a:cubicBezTo>
                  <a:cubicBezTo>
                    <a:pt x="16485" y="5305"/>
                    <a:pt x="16499" y="5451"/>
                    <a:pt x="16490" y="5584"/>
                  </a:cubicBezTo>
                  <a:cubicBezTo>
                    <a:pt x="16483" y="5688"/>
                    <a:pt x="16463" y="5757"/>
                    <a:pt x="16442" y="5754"/>
                  </a:cubicBezTo>
                  <a:close/>
                  <a:moveTo>
                    <a:pt x="5343" y="5371"/>
                  </a:moveTo>
                  <a:cubicBezTo>
                    <a:pt x="5322" y="5371"/>
                    <a:pt x="5304" y="5305"/>
                    <a:pt x="5296" y="5204"/>
                  </a:cubicBezTo>
                  <a:cubicBezTo>
                    <a:pt x="5286" y="5071"/>
                    <a:pt x="5300" y="4925"/>
                    <a:pt x="5325" y="4876"/>
                  </a:cubicBezTo>
                  <a:cubicBezTo>
                    <a:pt x="5325" y="4876"/>
                    <a:pt x="5326" y="4876"/>
                    <a:pt x="5326" y="4875"/>
                  </a:cubicBezTo>
                  <a:cubicBezTo>
                    <a:pt x="5351" y="4827"/>
                    <a:pt x="5379" y="4894"/>
                    <a:pt x="5389" y="5024"/>
                  </a:cubicBezTo>
                  <a:cubicBezTo>
                    <a:pt x="5389" y="5026"/>
                    <a:pt x="5389" y="5027"/>
                    <a:pt x="5389" y="5029"/>
                  </a:cubicBezTo>
                  <a:cubicBezTo>
                    <a:pt x="5398" y="5160"/>
                    <a:pt x="5385" y="5305"/>
                    <a:pt x="5359" y="5353"/>
                  </a:cubicBezTo>
                  <a:cubicBezTo>
                    <a:pt x="5354" y="5359"/>
                    <a:pt x="5349" y="5360"/>
                    <a:pt x="5343" y="5357"/>
                  </a:cubicBezTo>
                  <a:close/>
                  <a:moveTo>
                    <a:pt x="16242" y="5371"/>
                  </a:moveTo>
                  <a:cubicBezTo>
                    <a:pt x="16236" y="5377"/>
                    <a:pt x="16230" y="5377"/>
                    <a:pt x="16225" y="5371"/>
                  </a:cubicBezTo>
                  <a:cubicBezTo>
                    <a:pt x="16199" y="5323"/>
                    <a:pt x="16185" y="5177"/>
                    <a:pt x="16194" y="5043"/>
                  </a:cubicBezTo>
                  <a:cubicBezTo>
                    <a:pt x="16203" y="4912"/>
                    <a:pt x="16231" y="4843"/>
                    <a:pt x="16257" y="4889"/>
                  </a:cubicBezTo>
                  <a:cubicBezTo>
                    <a:pt x="16257" y="4889"/>
                    <a:pt x="16257" y="4889"/>
                    <a:pt x="16257" y="4890"/>
                  </a:cubicBezTo>
                  <a:cubicBezTo>
                    <a:pt x="16283" y="4940"/>
                    <a:pt x="16296" y="5085"/>
                    <a:pt x="16287" y="5218"/>
                  </a:cubicBezTo>
                  <a:cubicBezTo>
                    <a:pt x="16278" y="5305"/>
                    <a:pt x="16261" y="5357"/>
                    <a:pt x="16242" y="5353"/>
                  </a:cubicBezTo>
                  <a:close/>
                  <a:moveTo>
                    <a:pt x="5546" y="4992"/>
                  </a:moveTo>
                  <a:cubicBezTo>
                    <a:pt x="5524" y="4992"/>
                    <a:pt x="5505" y="4924"/>
                    <a:pt x="5498" y="4821"/>
                  </a:cubicBezTo>
                  <a:cubicBezTo>
                    <a:pt x="5489" y="4688"/>
                    <a:pt x="5503" y="4543"/>
                    <a:pt x="5529" y="4496"/>
                  </a:cubicBezTo>
                  <a:cubicBezTo>
                    <a:pt x="5555" y="4453"/>
                    <a:pt x="5583" y="4524"/>
                    <a:pt x="5592" y="4657"/>
                  </a:cubicBezTo>
                  <a:cubicBezTo>
                    <a:pt x="5600" y="4790"/>
                    <a:pt x="5587" y="4935"/>
                    <a:pt x="5561" y="4981"/>
                  </a:cubicBezTo>
                  <a:cubicBezTo>
                    <a:pt x="5561" y="4981"/>
                    <a:pt x="5560" y="4981"/>
                    <a:pt x="5560" y="4981"/>
                  </a:cubicBezTo>
                  <a:cubicBezTo>
                    <a:pt x="5556" y="4988"/>
                    <a:pt x="5551" y="4992"/>
                    <a:pt x="5546" y="4992"/>
                  </a:cubicBezTo>
                  <a:close/>
                  <a:moveTo>
                    <a:pt x="16040" y="4992"/>
                  </a:moveTo>
                  <a:cubicBezTo>
                    <a:pt x="16035" y="4996"/>
                    <a:pt x="16029" y="4996"/>
                    <a:pt x="16024" y="4992"/>
                  </a:cubicBezTo>
                  <a:cubicBezTo>
                    <a:pt x="15998" y="4948"/>
                    <a:pt x="15985" y="4806"/>
                    <a:pt x="15993" y="4674"/>
                  </a:cubicBezTo>
                  <a:cubicBezTo>
                    <a:pt x="15993" y="4672"/>
                    <a:pt x="15993" y="4670"/>
                    <a:pt x="15994" y="4668"/>
                  </a:cubicBezTo>
                  <a:cubicBezTo>
                    <a:pt x="16002" y="4537"/>
                    <a:pt x="16029" y="4466"/>
                    <a:pt x="16054" y="4508"/>
                  </a:cubicBezTo>
                  <a:cubicBezTo>
                    <a:pt x="16055" y="4509"/>
                    <a:pt x="16055" y="4510"/>
                    <a:pt x="16056" y="4511"/>
                  </a:cubicBezTo>
                  <a:cubicBezTo>
                    <a:pt x="16082" y="4557"/>
                    <a:pt x="16096" y="4701"/>
                    <a:pt x="16087" y="4835"/>
                  </a:cubicBezTo>
                  <a:cubicBezTo>
                    <a:pt x="16079" y="4931"/>
                    <a:pt x="16061" y="4991"/>
                    <a:pt x="16040" y="4988"/>
                  </a:cubicBezTo>
                  <a:close/>
                  <a:moveTo>
                    <a:pt x="5746" y="4627"/>
                  </a:moveTo>
                  <a:cubicBezTo>
                    <a:pt x="5719" y="4623"/>
                    <a:pt x="5697" y="4505"/>
                    <a:pt x="5698" y="4364"/>
                  </a:cubicBezTo>
                  <a:cubicBezTo>
                    <a:pt x="5699" y="4259"/>
                    <a:pt x="5712" y="4166"/>
                    <a:pt x="5731" y="4131"/>
                  </a:cubicBezTo>
                  <a:lnTo>
                    <a:pt x="5746" y="4372"/>
                  </a:lnTo>
                  <a:lnTo>
                    <a:pt x="5732" y="4128"/>
                  </a:lnTo>
                  <a:cubicBezTo>
                    <a:pt x="5758" y="4084"/>
                    <a:pt x="5786" y="4156"/>
                    <a:pt x="5794" y="4288"/>
                  </a:cubicBezTo>
                  <a:cubicBezTo>
                    <a:pt x="5804" y="4419"/>
                    <a:pt x="5791" y="4563"/>
                    <a:pt x="5765" y="4611"/>
                  </a:cubicBezTo>
                  <a:cubicBezTo>
                    <a:pt x="5765" y="4611"/>
                    <a:pt x="5764" y="4612"/>
                    <a:pt x="5764" y="4613"/>
                  </a:cubicBezTo>
                  <a:cubicBezTo>
                    <a:pt x="5758" y="4628"/>
                    <a:pt x="5752" y="4637"/>
                    <a:pt x="5746" y="4642"/>
                  </a:cubicBezTo>
                  <a:close/>
                  <a:moveTo>
                    <a:pt x="15838" y="4627"/>
                  </a:moveTo>
                  <a:cubicBezTo>
                    <a:pt x="15832" y="4631"/>
                    <a:pt x="15827" y="4631"/>
                    <a:pt x="15822" y="4627"/>
                  </a:cubicBezTo>
                  <a:cubicBezTo>
                    <a:pt x="15796" y="4582"/>
                    <a:pt x="15781" y="4439"/>
                    <a:pt x="15789" y="4303"/>
                  </a:cubicBezTo>
                  <a:cubicBezTo>
                    <a:pt x="15798" y="4169"/>
                    <a:pt x="15826" y="4096"/>
                    <a:pt x="15852" y="4139"/>
                  </a:cubicBezTo>
                  <a:cubicBezTo>
                    <a:pt x="15878" y="4186"/>
                    <a:pt x="15891" y="4331"/>
                    <a:pt x="15882" y="4464"/>
                  </a:cubicBezTo>
                  <a:cubicBezTo>
                    <a:pt x="15875" y="4565"/>
                    <a:pt x="15857" y="4633"/>
                    <a:pt x="15836" y="4635"/>
                  </a:cubicBezTo>
                  <a:close/>
                  <a:moveTo>
                    <a:pt x="5950" y="4307"/>
                  </a:moveTo>
                  <a:cubicBezTo>
                    <a:pt x="5922" y="4306"/>
                    <a:pt x="5900" y="4191"/>
                    <a:pt x="5900" y="4050"/>
                  </a:cubicBezTo>
                  <a:cubicBezTo>
                    <a:pt x="5900" y="3938"/>
                    <a:pt x="5915" y="3839"/>
                    <a:pt x="5936" y="3807"/>
                  </a:cubicBezTo>
                  <a:lnTo>
                    <a:pt x="5950" y="4051"/>
                  </a:lnTo>
                  <a:lnTo>
                    <a:pt x="5936" y="3807"/>
                  </a:lnTo>
                  <a:cubicBezTo>
                    <a:pt x="5962" y="3756"/>
                    <a:pt x="5991" y="3821"/>
                    <a:pt x="6000" y="3953"/>
                  </a:cubicBezTo>
                  <a:cubicBezTo>
                    <a:pt x="6010" y="4084"/>
                    <a:pt x="5998" y="4232"/>
                    <a:pt x="5972" y="4283"/>
                  </a:cubicBezTo>
                  <a:cubicBezTo>
                    <a:pt x="5970" y="4287"/>
                    <a:pt x="5969" y="4289"/>
                    <a:pt x="5967" y="4292"/>
                  </a:cubicBezTo>
                  <a:close/>
                  <a:moveTo>
                    <a:pt x="15634" y="4307"/>
                  </a:moveTo>
                  <a:cubicBezTo>
                    <a:pt x="15629" y="4310"/>
                    <a:pt x="15624" y="4310"/>
                    <a:pt x="15618" y="4307"/>
                  </a:cubicBezTo>
                  <a:cubicBezTo>
                    <a:pt x="15592" y="4264"/>
                    <a:pt x="15577" y="4121"/>
                    <a:pt x="15585" y="3986"/>
                  </a:cubicBezTo>
                  <a:cubicBezTo>
                    <a:pt x="15593" y="3851"/>
                    <a:pt x="15621" y="3774"/>
                    <a:pt x="15647" y="3814"/>
                  </a:cubicBezTo>
                  <a:cubicBezTo>
                    <a:pt x="15673" y="3861"/>
                    <a:pt x="15686" y="4005"/>
                    <a:pt x="15678" y="4139"/>
                  </a:cubicBezTo>
                  <a:cubicBezTo>
                    <a:pt x="15671" y="4234"/>
                    <a:pt x="15654" y="4298"/>
                    <a:pt x="15634" y="4303"/>
                  </a:cubicBezTo>
                  <a:close/>
                  <a:moveTo>
                    <a:pt x="6155" y="3982"/>
                  </a:moveTo>
                  <a:cubicBezTo>
                    <a:pt x="6133" y="3981"/>
                    <a:pt x="6114" y="3908"/>
                    <a:pt x="6107" y="3800"/>
                  </a:cubicBezTo>
                  <a:cubicBezTo>
                    <a:pt x="6099" y="3666"/>
                    <a:pt x="6114" y="3524"/>
                    <a:pt x="6140" y="3482"/>
                  </a:cubicBezTo>
                  <a:cubicBezTo>
                    <a:pt x="6166" y="3442"/>
                    <a:pt x="6194" y="3519"/>
                    <a:pt x="6201" y="3654"/>
                  </a:cubicBezTo>
                  <a:cubicBezTo>
                    <a:pt x="6209" y="3790"/>
                    <a:pt x="6194" y="3931"/>
                    <a:pt x="6167" y="3971"/>
                  </a:cubicBezTo>
                  <a:cubicBezTo>
                    <a:pt x="6164" y="3977"/>
                    <a:pt x="6159" y="3981"/>
                    <a:pt x="6155" y="3982"/>
                  </a:cubicBezTo>
                  <a:close/>
                  <a:moveTo>
                    <a:pt x="15430" y="3982"/>
                  </a:moveTo>
                  <a:cubicBezTo>
                    <a:pt x="15425" y="3986"/>
                    <a:pt x="15420" y="3986"/>
                    <a:pt x="15416" y="3982"/>
                  </a:cubicBezTo>
                  <a:cubicBezTo>
                    <a:pt x="15390" y="3935"/>
                    <a:pt x="15376" y="3790"/>
                    <a:pt x="15385" y="3657"/>
                  </a:cubicBezTo>
                  <a:cubicBezTo>
                    <a:pt x="15394" y="3532"/>
                    <a:pt x="15419" y="3462"/>
                    <a:pt x="15444" y="3493"/>
                  </a:cubicBezTo>
                  <a:lnTo>
                    <a:pt x="15430" y="3738"/>
                  </a:lnTo>
                  <a:lnTo>
                    <a:pt x="15445" y="3493"/>
                  </a:lnTo>
                  <a:cubicBezTo>
                    <a:pt x="15472" y="3540"/>
                    <a:pt x="15486" y="3688"/>
                    <a:pt x="15476" y="3823"/>
                  </a:cubicBezTo>
                  <a:cubicBezTo>
                    <a:pt x="15470" y="3923"/>
                    <a:pt x="15452" y="3992"/>
                    <a:pt x="15431" y="3997"/>
                  </a:cubicBezTo>
                  <a:close/>
                  <a:moveTo>
                    <a:pt x="6360" y="3672"/>
                  </a:moveTo>
                  <a:cubicBezTo>
                    <a:pt x="6333" y="3680"/>
                    <a:pt x="6310" y="3574"/>
                    <a:pt x="6309" y="3435"/>
                  </a:cubicBezTo>
                  <a:cubicBezTo>
                    <a:pt x="6307" y="3314"/>
                    <a:pt x="6323" y="3204"/>
                    <a:pt x="6346" y="3176"/>
                  </a:cubicBezTo>
                  <a:cubicBezTo>
                    <a:pt x="6373" y="3138"/>
                    <a:pt x="6400" y="3217"/>
                    <a:pt x="6407" y="3353"/>
                  </a:cubicBezTo>
                  <a:cubicBezTo>
                    <a:pt x="6415" y="3489"/>
                    <a:pt x="6399" y="3630"/>
                    <a:pt x="6373" y="3668"/>
                  </a:cubicBezTo>
                  <a:cubicBezTo>
                    <a:pt x="6369" y="3672"/>
                    <a:pt x="6365" y="3674"/>
                    <a:pt x="6360" y="3672"/>
                  </a:cubicBezTo>
                  <a:close/>
                  <a:moveTo>
                    <a:pt x="15224" y="3672"/>
                  </a:moveTo>
                  <a:lnTo>
                    <a:pt x="15211" y="3672"/>
                  </a:lnTo>
                  <a:cubicBezTo>
                    <a:pt x="15184" y="3633"/>
                    <a:pt x="15169" y="3491"/>
                    <a:pt x="15177" y="3355"/>
                  </a:cubicBezTo>
                  <a:cubicBezTo>
                    <a:pt x="15184" y="3219"/>
                    <a:pt x="15212" y="3140"/>
                    <a:pt x="15238" y="3180"/>
                  </a:cubicBezTo>
                  <a:lnTo>
                    <a:pt x="15225" y="3424"/>
                  </a:lnTo>
                  <a:lnTo>
                    <a:pt x="15239" y="3183"/>
                  </a:lnTo>
                  <a:cubicBezTo>
                    <a:pt x="15265" y="3221"/>
                    <a:pt x="15281" y="3361"/>
                    <a:pt x="15274" y="3497"/>
                  </a:cubicBezTo>
                  <a:cubicBezTo>
                    <a:pt x="15267" y="3606"/>
                    <a:pt x="15246" y="3678"/>
                    <a:pt x="15224" y="3672"/>
                  </a:cubicBezTo>
                  <a:close/>
                  <a:moveTo>
                    <a:pt x="6567" y="3380"/>
                  </a:moveTo>
                  <a:cubicBezTo>
                    <a:pt x="6539" y="3388"/>
                    <a:pt x="6516" y="3280"/>
                    <a:pt x="6514" y="3139"/>
                  </a:cubicBezTo>
                  <a:cubicBezTo>
                    <a:pt x="6513" y="3016"/>
                    <a:pt x="6529" y="2906"/>
                    <a:pt x="6552" y="2877"/>
                  </a:cubicBezTo>
                  <a:cubicBezTo>
                    <a:pt x="6579" y="2841"/>
                    <a:pt x="6605" y="2920"/>
                    <a:pt x="6612" y="3054"/>
                  </a:cubicBezTo>
                  <a:cubicBezTo>
                    <a:pt x="6613" y="3056"/>
                    <a:pt x="6613" y="3058"/>
                    <a:pt x="6613" y="3059"/>
                  </a:cubicBezTo>
                  <a:cubicBezTo>
                    <a:pt x="6619" y="3195"/>
                    <a:pt x="6604" y="3334"/>
                    <a:pt x="6577" y="3369"/>
                  </a:cubicBezTo>
                  <a:cubicBezTo>
                    <a:pt x="6574" y="3375"/>
                    <a:pt x="6570" y="3379"/>
                    <a:pt x="6567" y="3380"/>
                  </a:cubicBezTo>
                  <a:close/>
                  <a:moveTo>
                    <a:pt x="15019" y="3380"/>
                  </a:moveTo>
                  <a:cubicBezTo>
                    <a:pt x="15015" y="3384"/>
                    <a:pt x="15010" y="3384"/>
                    <a:pt x="15006" y="3380"/>
                  </a:cubicBezTo>
                  <a:cubicBezTo>
                    <a:pt x="14981" y="3348"/>
                    <a:pt x="14965" y="3214"/>
                    <a:pt x="14971" y="3081"/>
                  </a:cubicBezTo>
                  <a:cubicBezTo>
                    <a:pt x="14971" y="3076"/>
                    <a:pt x="14971" y="3071"/>
                    <a:pt x="14972" y="3067"/>
                  </a:cubicBezTo>
                  <a:cubicBezTo>
                    <a:pt x="14979" y="2932"/>
                    <a:pt x="15005" y="2852"/>
                    <a:pt x="15031" y="2887"/>
                  </a:cubicBezTo>
                  <a:cubicBezTo>
                    <a:pt x="15032" y="2888"/>
                    <a:pt x="15032" y="2888"/>
                    <a:pt x="15032" y="2888"/>
                  </a:cubicBezTo>
                  <a:cubicBezTo>
                    <a:pt x="15059" y="2922"/>
                    <a:pt x="15075" y="3061"/>
                    <a:pt x="15068" y="3197"/>
                  </a:cubicBezTo>
                  <a:cubicBezTo>
                    <a:pt x="15068" y="3198"/>
                    <a:pt x="15068" y="3198"/>
                    <a:pt x="15068" y="3198"/>
                  </a:cubicBezTo>
                  <a:cubicBezTo>
                    <a:pt x="15061" y="3308"/>
                    <a:pt x="15041" y="3381"/>
                    <a:pt x="15019" y="3377"/>
                  </a:cubicBezTo>
                  <a:close/>
                  <a:moveTo>
                    <a:pt x="6774" y="3103"/>
                  </a:moveTo>
                  <a:cubicBezTo>
                    <a:pt x="6751" y="3104"/>
                    <a:pt x="6731" y="3024"/>
                    <a:pt x="6725" y="2910"/>
                  </a:cubicBezTo>
                  <a:cubicBezTo>
                    <a:pt x="6718" y="2776"/>
                    <a:pt x="6733" y="2637"/>
                    <a:pt x="6759" y="2601"/>
                  </a:cubicBezTo>
                  <a:cubicBezTo>
                    <a:pt x="6759" y="2600"/>
                    <a:pt x="6759" y="2600"/>
                    <a:pt x="6760" y="2600"/>
                  </a:cubicBezTo>
                  <a:cubicBezTo>
                    <a:pt x="6786" y="2565"/>
                    <a:pt x="6813" y="2646"/>
                    <a:pt x="6820" y="2782"/>
                  </a:cubicBezTo>
                  <a:cubicBezTo>
                    <a:pt x="6827" y="2919"/>
                    <a:pt x="6811" y="3058"/>
                    <a:pt x="6784" y="3092"/>
                  </a:cubicBezTo>
                  <a:cubicBezTo>
                    <a:pt x="6784" y="3092"/>
                    <a:pt x="6784" y="3092"/>
                    <a:pt x="6784" y="3092"/>
                  </a:cubicBezTo>
                  <a:close/>
                  <a:moveTo>
                    <a:pt x="14812" y="3103"/>
                  </a:moveTo>
                  <a:lnTo>
                    <a:pt x="14799" y="3103"/>
                  </a:lnTo>
                  <a:cubicBezTo>
                    <a:pt x="14773" y="3069"/>
                    <a:pt x="14757" y="2931"/>
                    <a:pt x="14763" y="2794"/>
                  </a:cubicBezTo>
                  <a:cubicBezTo>
                    <a:pt x="14763" y="2794"/>
                    <a:pt x="14763" y="2793"/>
                    <a:pt x="14763" y="2793"/>
                  </a:cubicBezTo>
                  <a:cubicBezTo>
                    <a:pt x="14769" y="2658"/>
                    <a:pt x="14796" y="2574"/>
                    <a:pt x="14822" y="2606"/>
                  </a:cubicBezTo>
                  <a:cubicBezTo>
                    <a:pt x="14822" y="2607"/>
                    <a:pt x="14823" y="2607"/>
                    <a:pt x="14823" y="2607"/>
                  </a:cubicBezTo>
                  <a:cubicBezTo>
                    <a:pt x="14849" y="2641"/>
                    <a:pt x="14866" y="2779"/>
                    <a:pt x="14859" y="2916"/>
                  </a:cubicBezTo>
                  <a:cubicBezTo>
                    <a:pt x="14854" y="3031"/>
                    <a:pt x="14834" y="3111"/>
                    <a:pt x="14811" y="3110"/>
                  </a:cubicBezTo>
                  <a:close/>
                  <a:moveTo>
                    <a:pt x="6981" y="2837"/>
                  </a:moveTo>
                  <a:cubicBezTo>
                    <a:pt x="6958" y="2837"/>
                    <a:pt x="6937" y="2756"/>
                    <a:pt x="6932" y="2640"/>
                  </a:cubicBezTo>
                  <a:cubicBezTo>
                    <a:pt x="6925" y="2505"/>
                    <a:pt x="6941" y="2369"/>
                    <a:pt x="6967" y="2335"/>
                  </a:cubicBezTo>
                  <a:cubicBezTo>
                    <a:pt x="6968" y="2334"/>
                    <a:pt x="6968" y="2334"/>
                    <a:pt x="6968" y="2334"/>
                  </a:cubicBezTo>
                  <a:cubicBezTo>
                    <a:pt x="6995" y="2310"/>
                    <a:pt x="7021" y="2404"/>
                    <a:pt x="7025" y="2543"/>
                  </a:cubicBezTo>
                  <a:cubicBezTo>
                    <a:pt x="7029" y="2670"/>
                    <a:pt x="7015" y="2792"/>
                    <a:pt x="6991" y="2830"/>
                  </a:cubicBezTo>
                  <a:close/>
                  <a:moveTo>
                    <a:pt x="14604" y="2837"/>
                  </a:moveTo>
                  <a:lnTo>
                    <a:pt x="14593" y="2837"/>
                  </a:lnTo>
                  <a:cubicBezTo>
                    <a:pt x="14566" y="2803"/>
                    <a:pt x="14550" y="2666"/>
                    <a:pt x="14555" y="2527"/>
                  </a:cubicBezTo>
                  <a:cubicBezTo>
                    <a:pt x="14561" y="2391"/>
                    <a:pt x="14587" y="2306"/>
                    <a:pt x="14614" y="2336"/>
                  </a:cubicBezTo>
                  <a:cubicBezTo>
                    <a:pt x="14614" y="2336"/>
                    <a:pt x="14615" y="2337"/>
                    <a:pt x="14615" y="2337"/>
                  </a:cubicBezTo>
                  <a:cubicBezTo>
                    <a:pt x="14641" y="2368"/>
                    <a:pt x="14658" y="2502"/>
                    <a:pt x="14652" y="2638"/>
                  </a:cubicBezTo>
                  <a:cubicBezTo>
                    <a:pt x="14652" y="2640"/>
                    <a:pt x="14652" y="2642"/>
                    <a:pt x="14652" y="2644"/>
                  </a:cubicBezTo>
                  <a:cubicBezTo>
                    <a:pt x="14646" y="2755"/>
                    <a:pt x="14627" y="2832"/>
                    <a:pt x="14604" y="2833"/>
                  </a:cubicBezTo>
                  <a:close/>
                  <a:moveTo>
                    <a:pt x="7189" y="2585"/>
                  </a:moveTo>
                  <a:cubicBezTo>
                    <a:pt x="7165" y="2585"/>
                    <a:pt x="7145" y="2502"/>
                    <a:pt x="7140" y="2385"/>
                  </a:cubicBezTo>
                  <a:cubicBezTo>
                    <a:pt x="7134" y="2249"/>
                    <a:pt x="7150" y="2115"/>
                    <a:pt x="7176" y="2082"/>
                  </a:cubicBezTo>
                  <a:cubicBezTo>
                    <a:pt x="7203" y="2053"/>
                    <a:pt x="7230" y="2138"/>
                    <a:pt x="7236" y="2275"/>
                  </a:cubicBezTo>
                  <a:cubicBezTo>
                    <a:pt x="7242" y="2413"/>
                    <a:pt x="7225" y="2550"/>
                    <a:pt x="7199" y="2581"/>
                  </a:cubicBezTo>
                  <a:cubicBezTo>
                    <a:pt x="7199" y="2581"/>
                    <a:pt x="7199" y="2582"/>
                    <a:pt x="7198" y="2582"/>
                  </a:cubicBezTo>
                  <a:close/>
                  <a:moveTo>
                    <a:pt x="14397" y="2585"/>
                  </a:moveTo>
                  <a:lnTo>
                    <a:pt x="14386" y="2585"/>
                  </a:lnTo>
                  <a:cubicBezTo>
                    <a:pt x="14359" y="2552"/>
                    <a:pt x="14342" y="2411"/>
                    <a:pt x="14348" y="2270"/>
                  </a:cubicBezTo>
                  <a:cubicBezTo>
                    <a:pt x="14354" y="2129"/>
                    <a:pt x="14382" y="2042"/>
                    <a:pt x="14409" y="2075"/>
                  </a:cubicBezTo>
                  <a:cubicBezTo>
                    <a:pt x="14436" y="2107"/>
                    <a:pt x="14453" y="2244"/>
                    <a:pt x="14447" y="2381"/>
                  </a:cubicBezTo>
                  <a:cubicBezTo>
                    <a:pt x="14442" y="2502"/>
                    <a:pt x="14421" y="2586"/>
                    <a:pt x="14397" y="2582"/>
                  </a:cubicBezTo>
                  <a:close/>
                  <a:moveTo>
                    <a:pt x="7396" y="2348"/>
                  </a:moveTo>
                  <a:cubicBezTo>
                    <a:pt x="7369" y="2343"/>
                    <a:pt x="7347" y="2225"/>
                    <a:pt x="7348" y="2084"/>
                  </a:cubicBezTo>
                  <a:cubicBezTo>
                    <a:pt x="7349" y="1970"/>
                    <a:pt x="7365" y="1872"/>
                    <a:pt x="7386" y="1845"/>
                  </a:cubicBezTo>
                  <a:lnTo>
                    <a:pt x="7396" y="2093"/>
                  </a:lnTo>
                  <a:lnTo>
                    <a:pt x="7387" y="1841"/>
                  </a:lnTo>
                  <a:cubicBezTo>
                    <a:pt x="7414" y="1810"/>
                    <a:pt x="7441" y="1897"/>
                    <a:pt x="7447" y="2035"/>
                  </a:cubicBezTo>
                  <a:cubicBezTo>
                    <a:pt x="7453" y="2173"/>
                    <a:pt x="7436" y="2310"/>
                    <a:pt x="7409" y="2341"/>
                  </a:cubicBezTo>
                  <a:lnTo>
                    <a:pt x="7396" y="2341"/>
                  </a:lnTo>
                  <a:close/>
                  <a:moveTo>
                    <a:pt x="14187" y="2348"/>
                  </a:moveTo>
                  <a:lnTo>
                    <a:pt x="14177" y="2348"/>
                  </a:lnTo>
                  <a:cubicBezTo>
                    <a:pt x="14150" y="2316"/>
                    <a:pt x="14133" y="2180"/>
                    <a:pt x="14138" y="2042"/>
                  </a:cubicBezTo>
                  <a:cubicBezTo>
                    <a:pt x="14144" y="1906"/>
                    <a:pt x="14170" y="1820"/>
                    <a:pt x="14197" y="1849"/>
                  </a:cubicBezTo>
                  <a:cubicBezTo>
                    <a:pt x="14197" y="1849"/>
                    <a:pt x="14197" y="1849"/>
                    <a:pt x="14197" y="1849"/>
                  </a:cubicBezTo>
                  <a:cubicBezTo>
                    <a:pt x="14223" y="1882"/>
                    <a:pt x="14240" y="2020"/>
                    <a:pt x="14233" y="2157"/>
                  </a:cubicBezTo>
                  <a:cubicBezTo>
                    <a:pt x="14228" y="2270"/>
                    <a:pt x="14208" y="2349"/>
                    <a:pt x="14186" y="2352"/>
                  </a:cubicBezTo>
                  <a:close/>
                  <a:moveTo>
                    <a:pt x="7605" y="2130"/>
                  </a:moveTo>
                  <a:cubicBezTo>
                    <a:pt x="7578" y="2132"/>
                    <a:pt x="7555" y="2020"/>
                    <a:pt x="7555" y="1879"/>
                  </a:cubicBezTo>
                  <a:cubicBezTo>
                    <a:pt x="7554" y="1753"/>
                    <a:pt x="7572" y="1644"/>
                    <a:pt x="7596" y="1623"/>
                  </a:cubicBezTo>
                  <a:lnTo>
                    <a:pt x="7605" y="1874"/>
                  </a:lnTo>
                  <a:lnTo>
                    <a:pt x="7597" y="1623"/>
                  </a:lnTo>
                  <a:cubicBezTo>
                    <a:pt x="7623" y="1592"/>
                    <a:pt x="7649" y="1676"/>
                    <a:pt x="7655" y="1809"/>
                  </a:cubicBezTo>
                  <a:cubicBezTo>
                    <a:pt x="7655" y="1813"/>
                    <a:pt x="7655" y="1816"/>
                    <a:pt x="7655" y="1820"/>
                  </a:cubicBezTo>
                  <a:cubicBezTo>
                    <a:pt x="7661" y="1956"/>
                    <a:pt x="7644" y="2091"/>
                    <a:pt x="7618" y="2122"/>
                  </a:cubicBezTo>
                  <a:lnTo>
                    <a:pt x="7605" y="2122"/>
                  </a:lnTo>
                  <a:close/>
                  <a:moveTo>
                    <a:pt x="13978" y="2130"/>
                  </a:moveTo>
                  <a:lnTo>
                    <a:pt x="13968" y="2130"/>
                  </a:lnTo>
                  <a:cubicBezTo>
                    <a:pt x="13941" y="2100"/>
                    <a:pt x="13924" y="1966"/>
                    <a:pt x="13929" y="1827"/>
                  </a:cubicBezTo>
                  <a:cubicBezTo>
                    <a:pt x="13934" y="1690"/>
                    <a:pt x="13960" y="1602"/>
                    <a:pt x="13987" y="1626"/>
                  </a:cubicBezTo>
                  <a:cubicBezTo>
                    <a:pt x="14013" y="1656"/>
                    <a:pt x="14031" y="1788"/>
                    <a:pt x="14026" y="1925"/>
                  </a:cubicBezTo>
                  <a:cubicBezTo>
                    <a:pt x="14020" y="2038"/>
                    <a:pt x="14001" y="2117"/>
                    <a:pt x="13978" y="2119"/>
                  </a:cubicBezTo>
                  <a:close/>
                  <a:moveTo>
                    <a:pt x="7815" y="1914"/>
                  </a:moveTo>
                  <a:cubicBezTo>
                    <a:pt x="7791" y="1913"/>
                    <a:pt x="7770" y="1824"/>
                    <a:pt x="7766" y="1703"/>
                  </a:cubicBezTo>
                  <a:cubicBezTo>
                    <a:pt x="7761" y="1564"/>
                    <a:pt x="7779" y="1432"/>
                    <a:pt x="7806" y="1408"/>
                  </a:cubicBezTo>
                  <a:cubicBezTo>
                    <a:pt x="7806" y="1408"/>
                    <a:pt x="7806" y="1408"/>
                    <a:pt x="7806" y="1408"/>
                  </a:cubicBezTo>
                  <a:lnTo>
                    <a:pt x="7815" y="1659"/>
                  </a:lnTo>
                  <a:lnTo>
                    <a:pt x="7807" y="1404"/>
                  </a:lnTo>
                  <a:cubicBezTo>
                    <a:pt x="7834" y="1378"/>
                    <a:pt x="7860" y="1469"/>
                    <a:pt x="7865" y="1608"/>
                  </a:cubicBezTo>
                  <a:cubicBezTo>
                    <a:pt x="7870" y="1747"/>
                    <a:pt x="7852" y="1881"/>
                    <a:pt x="7825" y="1907"/>
                  </a:cubicBezTo>
                  <a:close/>
                  <a:moveTo>
                    <a:pt x="13771" y="1914"/>
                  </a:moveTo>
                  <a:lnTo>
                    <a:pt x="13762" y="1914"/>
                  </a:lnTo>
                  <a:cubicBezTo>
                    <a:pt x="13735" y="1889"/>
                    <a:pt x="13717" y="1755"/>
                    <a:pt x="13722" y="1615"/>
                  </a:cubicBezTo>
                  <a:cubicBezTo>
                    <a:pt x="13726" y="1478"/>
                    <a:pt x="13751" y="1387"/>
                    <a:pt x="13778" y="1410"/>
                  </a:cubicBezTo>
                  <a:cubicBezTo>
                    <a:pt x="13778" y="1411"/>
                    <a:pt x="13779" y="1411"/>
                    <a:pt x="13779" y="1411"/>
                  </a:cubicBezTo>
                  <a:cubicBezTo>
                    <a:pt x="13806" y="1435"/>
                    <a:pt x="13824" y="1567"/>
                    <a:pt x="13820" y="1706"/>
                  </a:cubicBezTo>
                  <a:cubicBezTo>
                    <a:pt x="13816" y="1830"/>
                    <a:pt x="13794" y="1920"/>
                    <a:pt x="13770" y="1918"/>
                  </a:cubicBezTo>
                  <a:close/>
                  <a:moveTo>
                    <a:pt x="8027" y="1721"/>
                  </a:moveTo>
                  <a:cubicBezTo>
                    <a:pt x="8003" y="1722"/>
                    <a:pt x="7982" y="1633"/>
                    <a:pt x="7978" y="1510"/>
                  </a:cubicBezTo>
                  <a:cubicBezTo>
                    <a:pt x="7973" y="1373"/>
                    <a:pt x="7990" y="1241"/>
                    <a:pt x="8016" y="1215"/>
                  </a:cubicBezTo>
                  <a:cubicBezTo>
                    <a:pt x="8017" y="1215"/>
                    <a:pt x="8017" y="1214"/>
                    <a:pt x="8017" y="1214"/>
                  </a:cubicBezTo>
                  <a:cubicBezTo>
                    <a:pt x="8044" y="1186"/>
                    <a:pt x="8070" y="1275"/>
                    <a:pt x="8075" y="1413"/>
                  </a:cubicBezTo>
                  <a:cubicBezTo>
                    <a:pt x="8081" y="1551"/>
                    <a:pt x="8064" y="1686"/>
                    <a:pt x="8037" y="1714"/>
                  </a:cubicBezTo>
                  <a:cubicBezTo>
                    <a:pt x="8035" y="1716"/>
                    <a:pt x="8034" y="1717"/>
                    <a:pt x="8033" y="1718"/>
                  </a:cubicBezTo>
                  <a:close/>
                  <a:moveTo>
                    <a:pt x="13558" y="1721"/>
                  </a:moveTo>
                  <a:lnTo>
                    <a:pt x="13549" y="1721"/>
                  </a:lnTo>
                  <a:cubicBezTo>
                    <a:pt x="13521" y="1710"/>
                    <a:pt x="13501" y="1587"/>
                    <a:pt x="13503" y="1447"/>
                  </a:cubicBezTo>
                  <a:cubicBezTo>
                    <a:pt x="13505" y="1306"/>
                    <a:pt x="13529" y="1201"/>
                    <a:pt x="13556" y="1212"/>
                  </a:cubicBezTo>
                  <a:cubicBezTo>
                    <a:pt x="13560" y="1214"/>
                    <a:pt x="13563" y="1217"/>
                    <a:pt x="13566" y="1222"/>
                  </a:cubicBezTo>
                  <a:lnTo>
                    <a:pt x="13557" y="1470"/>
                  </a:lnTo>
                  <a:lnTo>
                    <a:pt x="13567" y="1222"/>
                  </a:lnTo>
                  <a:cubicBezTo>
                    <a:pt x="13594" y="1244"/>
                    <a:pt x="13612" y="1373"/>
                    <a:pt x="13608" y="1510"/>
                  </a:cubicBezTo>
                  <a:cubicBezTo>
                    <a:pt x="13607" y="1511"/>
                    <a:pt x="13607" y="1512"/>
                    <a:pt x="13607" y="1513"/>
                  </a:cubicBezTo>
                  <a:cubicBezTo>
                    <a:pt x="13603" y="1633"/>
                    <a:pt x="13582" y="1718"/>
                    <a:pt x="13558" y="1718"/>
                  </a:cubicBezTo>
                  <a:close/>
                  <a:moveTo>
                    <a:pt x="8240" y="1528"/>
                  </a:moveTo>
                  <a:cubicBezTo>
                    <a:pt x="8216" y="1528"/>
                    <a:pt x="8195" y="1437"/>
                    <a:pt x="8190" y="1313"/>
                  </a:cubicBezTo>
                  <a:cubicBezTo>
                    <a:pt x="8186" y="1176"/>
                    <a:pt x="8204" y="1046"/>
                    <a:pt x="8230" y="1022"/>
                  </a:cubicBezTo>
                  <a:cubicBezTo>
                    <a:pt x="8230" y="1021"/>
                    <a:pt x="8231" y="1021"/>
                    <a:pt x="8231" y="1021"/>
                  </a:cubicBezTo>
                  <a:cubicBezTo>
                    <a:pt x="8258" y="1001"/>
                    <a:pt x="8283" y="1098"/>
                    <a:pt x="8287" y="1238"/>
                  </a:cubicBezTo>
                  <a:cubicBezTo>
                    <a:pt x="8291" y="1378"/>
                    <a:pt x="8272" y="1508"/>
                    <a:pt x="8245" y="1528"/>
                  </a:cubicBezTo>
                  <a:close/>
                  <a:moveTo>
                    <a:pt x="13346" y="1528"/>
                  </a:moveTo>
                  <a:lnTo>
                    <a:pt x="13336" y="1528"/>
                  </a:lnTo>
                  <a:cubicBezTo>
                    <a:pt x="13309" y="1514"/>
                    <a:pt x="13289" y="1389"/>
                    <a:pt x="13292" y="1249"/>
                  </a:cubicBezTo>
                  <a:cubicBezTo>
                    <a:pt x="13295" y="1109"/>
                    <a:pt x="13319" y="1006"/>
                    <a:pt x="13346" y="1020"/>
                  </a:cubicBezTo>
                  <a:cubicBezTo>
                    <a:pt x="13348" y="1021"/>
                    <a:pt x="13350" y="1022"/>
                    <a:pt x="13352" y="1025"/>
                  </a:cubicBezTo>
                  <a:lnTo>
                    <a:pt x="13344" y="1276"/>
                  </a:lnTo>
                  <a:lnTo>
                    <a:pt x="13353" y="1025"/>
                  </a:lnTo>
                  <a:cubicBezTo>
                    <a:pt x="13380" y="1047"/>
                    <a:pt x="13398" y="1177"/>
                    <a:pt x="13395" y="1316"/>
                  </a:cubicBezTo>
                  <a:cubicBezTo>
                    <a:pt x="13391" y="1439"/>
                    <a:pt x="13370" y="1528"/>
                    <a:pt x="13346" y="1528"/>
                  </a:cubicBezTo>
                  <a:close/>
                  <a:moveTo>
                    <a:pt x="8453" y="1371"/>
                  </a:moveTo>
                  <a:cubicBezTo>
                    <a:pt x="8428" y="1371"/>
                    <a:pt x="8407" y="1278"/>
                    <a:pt x="8403" y="1152"/>
                  </a:cubicBezTo>
                  <a:cubicBezTo>
                    <a:pt x="8399" y="1015"/>
                    <a:pt x="8418" y="887"/>
                    <a:pt x="8444" y="864"/>
                  </a:cubicBezTo>
                  <a:cubicBezTo>
                    <a:pt x="8472" y="846"/>
                    <a:pt x="8496" y="945"/>
                    <a:pt x="8500" y="1085"/>
                  </a:cubicBezTo>
                  <a:cubicBezTo>
                    <a:pt x="8504" y="1225"/>
                    <a:pt x="8484" y="1353"/>
                    <a:pt x="8457" y="1371"/>
                  </a:cubicBezTo>
                  <a:close/>
                  <a:moveTo>
                    <a:pt x="13139" y="1371"/>
                  </a:moveTo>
                  <a:lnTo>
                    <a:pt x="13131" y="1371"/>
                  </a:lnTo>
                  <a:cubicBezTo>
                    <a:pt x="13103" y="1363"/>
                    <a:pt x="13082" y="1243"/>
                    <a:pt x="13084" y="1102"/>
                  </a:cubicBezTo>
                  <a:cubicBezTo>
                    <a:pt x="13085" y="962"/>
                    <a:pt x="13109" y="854"/>
                    <a:pt x="13136" y="861"/>
                  </a:cubicBezTo>
                  <a:cubicBezTo>
                    <a:pt x="13139" y="862"/>
                    <a:pt x="13142" y="864"/>
                    <a:pt x="13145" y="868"/>
                  </a:cubicBezTo>
                  <a:lnTo>
                    <a:pt x="13138" y="1120"/>
                  </a:lnTo>
                  <a:lnTo>
                    <a:pt x="13146" y="868"/>
                  </a:lnTo>
                  <a:cubicBezTo>
                    <a:pt x="13173" y="887"/>
                    <a:pt x="13192" y="1014"/>
                    <a:pt x="13188" y="1152"/>
                  </a:cubicBezTo>
                  <a:cubicBezTo>
                    <a:pt x="13185" y="1288"/>
                    <a:pt x="13162" y="1387"/>
                    <a:pt x="13135" y="1373"/>
                  </a:cubicBezTo>
                  <a:cubicBezTo>
                    <a:pt x="13134" y="1372"/>
                    <a:pt x="13134" y="1372"/>
                    <a:pt x="13133" y="1371"/>
                  </a:cubicBezTo>
                  <a:close/>
                  <a:moveTo>
                    <a:pt x="8663" y="1222"/>
                  </a:moveTo>
                  <a:cubicBezTo>
                    <a:pt x="8639" y="1221"/>
                    <a:pt x="8617" y="1126"/>
                    <a:pt x="8614" y="999"/>
                  </a:cubicBezTo>
                  <a:cubicBezTo>
                    <a:pt x="8611" y="859"/>
                    <a:pt x="8630" y="732"/>
                    <a:pt x="8657" y="715"/>
                  </a:cubicBezTo>
                  <a:cubicBezTo>
                    <a:pt x="8657" y="715"/>
                    <a:pt x="8657" y="715"/>
                    <a:pt x="8657" y="715"/>
                  </a:cubicBezTo>
                  <a:lnTo>
                    <a:pt x="8663" y="966"/>
                  </a:lnTo>
                  <a:lnTo>
                    <a:pt x="8658" y="711"/>
                  </a:lnTo>
                  <a:cubicBezTo>
                    <a:pt x="8685" y="692"/>
                    <a:pt x="8710" y="790"/>
                    <a:pt x="8714" y="930"/>
                  </a:cubicBezTo>
                  <a:cubicBezTo>
                    <a:pt x="8718" y="1070"/>
                    <a:pt x="8699" y="1199"/>
                    <a:pt x="8671" y="1218"/>
                  </a:cubicBezTo>
                  <a:lnTo>
                    <a:pt x="8663" y="1218"/>
                  </a:lnTo>
                  <a:close/>
                  <a:moveTo>
                    <a:pt x="12928" y="1222"/>
                  </a:moveTo>
                  <a:lnTo>
                    <a:pt x="12920" y="1222"/>
                  </a:lnTo>
                  <a:cubicBezTo>
                    <a:pt x="12893" y="1203"/>
                    <a:pt x="12874" y="1074"/>
                    <a:pt x="12877" y="934"/>
                  </a:cubicBezTo>
                  <a:cubicBezTo>
                    <a:pt x="12880" y="796"/>
                    <a:pt x="12905" y="697"/>
                    <a:pt x="12931" y="714"/>
                  </a:cubicBezTo>
                  <a:cubicBezTo>
                    <a:pt x="12932" y="714"/>
                    <a:pt x="12932" y="715"/>
                    <a:pt x="12932" y="715"/>
                  </a:cubicBezTo>
                  <a:cubicBezTo>
                    <a:pt x="12960" y="724"/>
                    <a:pt x="12981" y="845"/>
                    <a:pt x="12979" y="986"/>
                  </a:cubicBezTo>
                  <a:cubicBezTo>
                    <a:pt x="12977" y="1127"/>
                    <a:pt x="12953" y="1234"/>
                    <a:pt x="12926" y="1225"/>
                  </a:cubicBezTo>
                  <a:close/>
                  <a:moveTo>
                    <a:pt x="8875" y="1087"/>
                  </a:moveTo>
                  <a:cubicBezTo>
                    <a:pt x="8850" y="1084"/>
                    <a:pt x="8829" y="988"/>
                    <a:pt x="8826" y="861"/>
                  </a:cubicBezTo>
                  <a:cubicBezTo>
                    <a:pt x="8823" y="720"/>
                    <a:pt x="8843" y="593"/>
                    <a:pt x="8870" y="576"/>
                  </a:cubicBezTo>
                  <a:lnTo>
                    <a:pt x="8875" y="831"/>
                  </a:lnTo>
                  <a:lnTo>
                    <a:pt x="8871" y="576"/>
                  </a:lnTo>
                  <a:cubicBezTo>
                    <a:pt x="8898" y="559"/>
                    <a:pt x="8922" y="657"/>
                    <a:pt x="8926" y="795"/>
                  </a:cubicBezTo>
                  <a:cubicBezTo>
                    <a:pt x="8926" y="796"/>
                    <a:pt x="8926" y="797"/>
                    <a:pt x="8926" y="799"/>
                  </a:cubicBezTo>
                  <a:cubicBezTo>
                    <a:pt x="8929" y="939"/>
                    <a:pt x="8910" y="1066"/>
                    <a:pt x="8883" y="1083"/>
                  </a:cubicBezTo>
                  <a:cubicBezTo>
                    <a:pt x="8883" y="1083"/>
                    <a:pt x="8883" y="1083"/>
                    <a:pt x="8883" y="1083"/>
                  </a:cubicBezTo>
                  <a:lnTo>
                    <a:pt x="8875" y="1083"/>
                  </a:lnTo>
                  <a:close/>
                  <a:moveTo>
                    <a:pt x="12715" y="1087"/>
                  </a:moveTo>
                  <a:lnTo>
                    <a:pt x="12708" y="1087"/>
                  </a:lnTo>
                  <a:cubicBezTo>
                    <a:pt x="12680" y="1070"/>
                    <a:pt x="12661" y="943"/>
                    <a:pt x="12664" y="802"/>
                  </a:cubicBezTo>
                  <a:cubicBezTo>
                    <a:pt x="12666" y="664"/>
                    <a:pt x="12690" y="562"/>
                    <a:pt x="12717" y="575"/>
                  </a:cubicBezTo>
                  <a:cubicBezTo>
                    <a:pt x="12717" y="576"/>
                    <a:pt x="12718" y="576"/>
                    <a:pt x="12718" y="576"/>
                  </a:cubicBezTo>
                  <a:cubicBezTo>
                    <a:pt x="12745" y="599"/>
                    <a:pt x="12763" y="731"/>
                    <a:pt x="12759" y="870"/>
                  </a:cubicBezTo>
                  <a:cubicBezTo>
                    <a:pt x="12755" y="990"/>
                    <a:pt x="12735" y="1079"/>
                    <a:pt x="12712" y="1083"/>
                  </a:cubicBezTo>
                  <a:close/>
                  <a:moveTo>
                    <a:pt x="9088" y="966"/>
                  </a:moveTo>
                  <a:cubicBezTo>
                    <a:pt x="9060" y="973"/>
                    <a:pt x="9037" y="865"/>
                    <a:pt x="9035" y="724"/>
                  </a:cubicBezTo>
                  <a:cubicBezTo>
                    <a:pt x="9034" y="583"/>
                    <a:pt x="9055" y="463"/>
                    <a:pt x="9083" y="456"/>
                  </a:cubicBezTo>
                  <a:lnTo>
                    <a:pt x="9088" y="711"/>
                  </a:lnTo>
                  <a:lnTo>
                    <a:pt x="9084" y="456"/>
                  </a:lnTo>
                  <a:cubicBezTo>
                    <a:pt x="9111" y="448"/>
                    <a:pt x="9135" y="556"/>
                    <a:pt x="9136" y="697"/>
                  </a:cubicBezTo>
                  <a:cubicBezTo>
                    <a:pt x="9138" y="827"/>
                    <a:pt x="9120" y="942"/>
                    <a:pt x="9095" y="963"/>
                  </a:cubicBezTo>
                  <a:lnTo>
                    <a:pt x="9088" y="963"/>
                  </a:lnTo>
                  <a:close/>
                  <a:moveTo>
                    <a:pt x="12503" y="966"/>
                  </a:moveTo>
                  <a:lnTo>
                    <a:pt x="12495" y="966"/>
                  </a:lnTo>
                  <a:cubicBezTo>
                    <a:pt x="12467" y="951"/>
                    <a:pt x="12448" y="826"/>
                    <a:pt x="12450" y="686"/>
                  </a:cubicBezTo>
                  <a:cubicBezTo>
                    <a:pt x="12453" y="547"/>
                    <a:pt x="12477" y="446"/>
                    <a:pt x="12504" y="459"/>
                  </a:cubicBezTo>
                  <a:cubicBezTo>
                    <a:pt x="12504" y="459"/>
                    <a:pt x="12504" y="459"/>
                    <a:pt x="12504" y="459"/>
                  </a:cubicBezTo>
                  <a:cubicBezTo>
                    <a:pt x="12531" y="475"/>
                    <a:pt x="12551" y="600"/>
                    <a:pt x="12548" y="740"/>
                  </a:cubicBezTo>
                  <a:cubicBezTo>
                    <a:pt x="12545" y="866"/>
                    <a:pt x="12524" y="962"/>
                    <a:pt x="12500" y="963"/>
                  </a:cubicBezTo>
                  <a:close/>
                  <a:moveTo>
                    <a:pt x="9300" y="857"/>
                  </a:moveTo>
                  <a:cubicBezTo>
                    <a:pt x="9273" y="847"/>
                    <a:pt x="9252" y="725"/>
                    <a:pt x="9254" y="585"/>
                  </a:cubicBezTo>
                  <a:cubicBezTo>
                    <a:pt x="9256" y="466"/>
                    <a:pt x="9273" y="368"/>
                    <a:pt x="9296" y="350"/>
                  </a:cubicBezTo>
                  <a:lnTo>
                    <a:pt x="9300" y="602"/>
                  </a:lnTo>
                  <a:lnTo>
                    <a:pt x="9297" y="350"/>
                  </a:lnTo>
                  <a:cubicBezTo>
                    <a:pt x="9324" y="342"/>
                    <a:pt x="9347" y="450"/>
                    <a:pt x="9349" y="591"/>
                  </a:cubicBezTo>
                  <a:cubicBezTo>
                    <a:pt x="9350" y="721"/>
                    <a:pt x="9332" y="836"/>
                    <a:pt x="9307" y="857"/>
                  </a:cubicBezTo>
                  <a:lnTo>
                    <a:pt x="9300" y="857"/>
                  </a:lnTo>
                  <a:close/>
                  <a:moveTo>
                    <a:pt x="12291" y="857"/>
                  </a:moveTo>
                  <a:lnTo>
                    <a:pt x="12282" y="857"/>
                  </a:lnTo>
                  <a:cubicBezTo>
                    <a:pt x="12255" y="846"/>
                    <a:pt x="12234" y="723"/>
                    <a:pt x="12236" y="582"/>
                  </a:cubicBezTo>
                  <a:cubicBezTo>
                    <a:pt x="12238" y="441"/>
                    <a:pt x="12262" y="335"/>
                    <a:pt x="12290" y="346"/>
                  </a:cubicBezTo>
                  <a:cubicBezTo>
                    <a:pt x="12317" y="369"/>
                    <a:pt x="12335" y="500"/>
                    <a:pt x="12331" y="639"/>
                  </a:cubicBezTo>
                  <a:cubicBezTo>
                    <a:pt x="12327" y="757"/>
                    <a:pt x="12308" y="846"/>
                    <a:pt x="12285" y="853"/>
                  </a:cubicBezTo>
                  <a:close/>
                  <a:moveTo>
                    <a:pt x="9514" y="766"/>
                  </a:moveTo>
                  <a:cubicBezTo>
                    <a:pt x="9486" y="766"/>
                    <a:pt x="9464" y="651"/>
                    <a:pt x="9464" y="511"/>
                  </a:cubicBezTo>
                  <a:cubicBezTo>
                    <a:pt x="9464" y="370"/>
                    <a:pt x="9486" y="255"/>
                    <a:pt x="9514" y="255"/>
                  </a:cubicBezTo>
                  <a:lnTo>
                    <a:pt x="9514" y="511"/>
                  </a:lnTo>
                  <a:lnTo>
                    <a:pt x="9514" y="255"/>
                  </a:lnTo>
                  <a:cubicBezTo>
                    <a:pt x="9541" y="245"/>
                    <a:pt x="9565" y="349"/>
                    <a:pt x="9567" y="489"/>
                  </a:cubicBezTo>
                  <a:cubicBezTo>
                    <a:pt x="9569" y="627"/>
                    <a:pt x="9550" y="749"/>
                    <a:pt x="9523" y="762"/>
                  </a:cubicBezTo>
                  <a:cubicBezTo>
                    <a:pt x="9522" y="762"/>
                    <a:pt x="9522" y="762"/>
                    <a:pt x="9522" y="762"/>
                  </a:cubicBezTo>
                  <a:lnTo>
                    <a:pt x="9517" y="762"/>
                  </a:lnTo>
                  <a:close/>
                  <a:moveTo>
                    <a:pt x="12078" y="766"/>
                  </a:moveTo>
                  <a:lnTo>
                    <a:pt x="12069" y="766"/>
                  </a:lnTo>
                  <a:cubicBezTo>
                    <a:pt x="12042" y="754"/>
                    <a:pt x="12022" y="632"/>
                    <a:pt x="12024" y="492"/>
                  </a:cubicBezTo>
                  <a:cubicBezTo>
                    <a:pt x="12026" y="354"/>
                    <a:pt x="12049" y="249"/>
                    <a:pt x="12076" y="259"/>
                  </a:cubicBezTo>
                  <a:cubicBezTo>
                    <a:pt x="12076" y="259"/>
                    <a:pt x="12076" y="259"/>
                    <a:pt x="12076" y="259"/>
                  </a:cubicBezTo>
                  <a:cubicBezTo>
                    <a:pt x="12103" y="270"/>
                    <a:pt x="12123" y="392"/>
                    <a:pt x="12121" y="530"/>
                  </a:cubicBezTo>
                  <a:cubicBezTo>
                    <a:pt x="12121" y="532"/>
                    <a:pt x="12121" y="534"/>
                    <a:pt x="12121" y="536"/>
                  </a:cubicBezTo>
                  <a:cubicBezTo>
                    <a:pt x="12118" y="660"/>
                    <a:pt x="12099" y="756"/>
                    <a:pt x="12074" y="762"/>
                  </a:cubicBezTo>
                  <a:close/>
                  <a:moveTo>
                    <a:pt x="9726" y="686"/>
                  </a:moveTo>
                  <a:cubicBezTo>
                    <a:pt x="9699" y="686"/>
                    <a:pt x="9677" y="571"/>
                    <a:pt x="9677" y="430"/>
                  </a:cubicBezTo>
                  <a:cubicBezTo>
                    <a:pt x="9677" y="289"/>
                    <a:pt x="9699" y="175"/>
                    <a:pt x="9726" y="175"/>
                  </a:cubicBezTo>
                  <a:lnTo>
                    <a:pt x="9726" y="430"/>
                  </a:lnTo>
                  <a:lnTo>
                    <a:pt x="9726" y="175"/>
                  </a:lnTo>
                  <a:cubicBezTo>
                    <a:pt x="9754" y="164"/>
                    <a:pt x="9778" y="269"/>
                    <a:pt x="9780" y="410"/>
                  </a:cubicBezTo>
                  <a:cubicBezTo>
                    <a:pt x="9782" y="551"/>
                    <a:pt x="9762" y="674"/>
                    <a:pt x="9734" y="686"/>
                  </a:cubicBezTo>
                  <a:lnTo>
                    <a:pt x="9729" y="686"/>
                  </a:lnTo>
                  <a:close/>
                  <a:moveTo>
                    <a:pt x="11864" y="686"/>
                  </a:moveTo>
                  <a:lnTo>
                    <a:pt x="11857" y="686"/>
                  </a:lnTo>
                  <a:cubicBezTo>
                    <a:pt x="11829" y="676"/>
                    <a:pt x="11808" y="554"/>
                    <a:pt x="11810" y="412"/>
                  </a:cubicBezTo>
                  <a:cubicBezTo>
                    <a:pt x="11811" y="273"/>
                    <a:pt x="11834" y="167"/>
                    <a:pt x="11861" y="175"/>
                  </a:cubicBezTo>
                  <a:cubicBezTo>
                    <a:pt x="11861" y="175"/>
                    <a:pt x="11861" y="175"/>
                    <a:pt x="11862" y="175"/>
                  </a:cubicBezTo>
                  <a:cubicBezTo>
                    <a:pt x="11889" y="188"/>
                    <a:pt x="11909" y="309"/>
                    <a:pt x="11908" y="449"/>
                  </a:cubicBezTo>
                  <a:cubicBezTo>
                    <a:pt x="11905" y="575"/>
                    <a:pt x="11885" y="674"/>
                    <a:pt x="11861" y="682"/>
                  </a:cubicBezTo>
                  <a:close/>
                  <a:moveTo>
                    <a:pt x="9941" y="620"/>
                  </a:moveTo>
                  <a:cubicBezTo>
                    <a:pt x="9915" y="620"/>
                    <a:pt x="9893" y="515"/>
                    <a:pt x="9891" y="379"/>
                  </a:cubicBezTo>
                  <a:cubicBezTo>
                    <a:pt x="9889" y="241"/>
                    <a:pt x="9910" y="121"/>
                    <a:pt x="9937" y="113"/>
                  </a:cubicBezTo>
                  <a:cubicBezTo>
                    <a:pt x="9937" y="113"/>
                    <a:pt x="9937" y="113"/>
                    <a:pt x="9937" y="113"/>
                  </a:cubicBezTo>
                  <a:cubicBezTo>
                    <a:pt x="9964" y="107"/>
                    <a:pt x="9988" y="216"/>
                    <a:pt x="9989" y="357"/>
                  </a:cubicBezTo>
                  <a:cubicBezTo>
                    <a:pt x="9989" y="357"/>
                    <a:pt x="9989" y="357"/>
                    <a:pt x="9989" y="357"/>
                  </a:cubicBezTo>
                  <a:cubicBezTo>
                    <a:pt x="9990" y="496"/>
                    <a:pt x="9970" y="615"/>
                    <a:pt x="9943" y="623"/>
                  </a:cubicBezTo>
                  <a:cubicBezTo>
                    <a:pt x="9942" y="623"/>
                    <a:pt x="9942" y="624"/>
                    <a:pt x="9941" y="624"/>
                  </a:cubicBezTo>
                  <a:close/>
                  <a:moveTo>
                    <a:pt x="11651" y="620"/>
                  </a:moveTo>
                  <a:lnTo>
                    <a:pt x="11644" y="620"/>
                  </a:lnTo>
                  <a:cubicBezTo>
                    <a:pt x="11616" y="612"/>
                    <a:pt x="11595" y="491"/>
                    <a:pt x="11597" y="350"/>
                  </a:cubicBezTo>
                  <a:cubicBezTo>
                    <a:pt x="11599" y="209"/>
                    <a:pt x="11622" y="101"/>
                    <a:pt x="11650" y="109"/>
                  </a:cubicBezTo>
                  <a:lnTo>
                    <a:pt x="11650" y="365"/>
                  </a:lnTo>
                  <a:lnTo>
                    <a:pt x="11653" y="109"/>
                  </a:lnTo>
                  <a:cubicBezTo>
                    <a:pt x="11681" y="109"/>
                    <a:pt x="11703" y="224"/>
                    <a:pt x="11703" y="365"/>
                  </a:cubicBezTo>
                  <a:cubicBezTo>
                    <a:pt x="11703" y="506"/>
                    <a:pt x="11681" y="620"/>
                    <a:pt x="11653" y="620"/>
                  </a:cubicBezTo>
                  <a:close/>
                  <a:moveTo>
                    <a:pt x="10155" y="569"/>
                  </a:moveTo>
                  <a:cubicBezTo>
                    <a:pt x="10128" y="569"/>
                    <a:pt x="10106" y="459"/>
                    <a:pt x="10105" y="321"/>
                  </a:cubicBezTo>
                  <a:cubicBezTo>
                    <a:pt x="10104" y="184"/>
                    <a:pt x="10124" y="67"/>
                    <a:pt x="10150" y="59"/>
                  </a:cubicBezTo>
                  <a:cubicBezTo>
                    <a:pt x="10151" y="59"/>
                    <a:pt x="10151" y="58"/>
                    <a:pt x="10151" y="58"/>
                  </a:cubicBezTo>
                  <a:cubicBezTo>
                    <a:pt x="10178" y="52"/>
                    <a:pt x="10201" y="160"/>
                    <a:pt x="10202" y="299"/>
                  </a:cubicBezTo>
                  <a:cubicBezTo>
                    <a:pt x="10202" y="300"/>
                    <a:pt x="10202" y="301"/>
                    <a:pt x="10202" y="303"/>
                  </a:cubicBezTo>
                  <a:cubicBezTo>
                    <a:pt x="10203" y="443"/>
                    <a:pt x="10182" y="563"/>
                    <a:pt x="10155" y="569"/>
                  </a:cubicBezTo>
                  <a:cubicBezTo>
                    <a:pt x="10155" y="569"/>
                    <a:pt x="10155" y="569"/>
                    <a:pt x="10155" y="569"/>
                  </a:cubicBezTo>
                  <a:close/>
                  <a:moveTo>
                    <a:pt x="11438" y="569"/>
                  </a:moveTo>
                  <a:cubicBezTo>
                    <a:pt x="11410" y="578"/>
                    <a:pt x="11386" y="472"/>
                    <a:pt x="11385" y="332"/>
                  </a:cubicBezTo>
                  <a:cubicBezTo>
                    <a:pt x="11383" y="191"/>
                    <a:pt x="11403" y="69"/>
                    <a:pt x="11431" y="60"/>
                  </a:cubicBezTo>
                  <a:cubicBezTo>
                    <a:pt x="11434" y="58"/>
                    <a:pt x="11438" y="59"/>
                    <a:pt x="11442" y="62"/>
                  </a:cubicBezTo>
                  <a:lnTo>
                    <a:pt x="11442" y="314"/>
                  </a:lnTo>
                  <a:lnTo>
                    <a:pt x="11442" y="62"/>
                  </a:lnTo>
                  <a:cubicBezTo>
                    <a:pt x="11469" y="62"/>
                    <a:pt x="11491" y="176"/>
                    <a:pt x="11491" y="317"/>
                  </a:cubicBezTo>
                  <a:cubicBezTo>
                    <a:pt x="11491" y="458"/>
                    <a:pt x="11469" y="573"/>
                    <a:pt x="11442" y="573"/>
                  </a:cubicBezTo>
                  <a:close/>
                  <a:moveTo>
                    <a:pt x="10367" y="532"/>
                  </a:moveTo>
                  <a:cubicBezTo>
                    <a:pt x="10340" y="531"/>
                    <a:pt x="10318" y="420"/>
                    <a:pt x="10317" y="281"/>
                  </a:cubicBezTo>
                  <a:cubicBezTo>
                    <a:pt x="10316" y="142"/>
                    <a:pt x="10338" y="26"/>
                    <a:pt x="10365" y="22"/>
                  </a:cubicBezTo>
                  <a:cubicBezTo>
                    <a:pt x="10365" y="22"/>
                    <a:pt x="10365" y="22"/>
                    <a:pt x="10365" y="22"/>
                  </a:cubicBezTo>
                  <a:cubicBezTo>
                    <a:pt x="10392" y="22"/>
                    <a:pt x="10414" y="134"/>
                    <a:pt x="10414" y="274"/>
                  </a:cubicBezTo>
                  <a:cubicBezTo>
                    <a:pt x="10414" y="413"/>
                    <a:pt x="10392" y="527"/>
                    <a:pt x="10365" y="532"/>
                  </a:cubicBezTo>
                  <a:close/>
                  <a:moveTo>
                    <a:pt x="11222" y="532"/>
                  </a:moveTo>
                  <a:cubicBezTo>
                    <a:pt x="11194" y="532"/>
                    <a:pt x="11172" y="418"/>
                    <a:pt x="11172" y="277"/>
                  </a:cubicBezTo>
                  <a:cubicBezTo>
                    <a:pt x="11172" y="136"/>
                    <a:pt x="11194" y="22"/>
                    <a:pt x="11222" y="22"/>
                  </a:cubicBezTo>
                  <a:lnTo>
                    <a:pt x="11222" y="277"/>
                  </a:lnTo>
                  <a:lnTo>
                    <a:pt x="11222" y="22"/>
                  </a:lnTo>
                  <a:cubicBezTo>
                    <a:pt x="11249" y="22"/>
                    <a:pt x="11272" y="136"/>
                    <a:pt x="11272" y="277"/>
                  </a:cubicBezTo>
                  <a:cubicBezTo>
                    <a:pt x="11272" y="418"/>
                    <a:pt x="11249" y="532"/>
                    <a:pt x="11222" y="532"/>
                  </a:cubicBezTo>
                  <a:close/>
                  <a:moveTo>
                    <a:pt x="10584" y="511"/>
                  </a:moveTo>
                  <a:cubicBezTo>
                    <a:pt x="10557" y="509"/>
                    <a:pt x="10535" y="398"/>
                    <a:pt x="10533" y="259"/>
                  </a:cubicBezTo>
                  <a:cubicBezTo>
                    <a:pt x="10533" y="120"/>
                    <a:pt x="10554" y="4"/>
                    <a:pt x="10581" y="0"/>
                  </a:cubicBezTo>
                  <a:cubicBezTo>
                    <a:pt x="10581" y="0"/>
                    <a:pt x="10581" y="0"/>
                    <a:pt x="10582" y="0"/>
                  </a:cubicBezTo>
                  <a:cubicBezTo>
                    <a:pt x="10609" y="-4"/>
                    <a:pt x="10631" y="105"/>
                    <a:pt x="10632" y="244"/>
                  </a:cubicBezTo>
                  <a:cubicBezTo>
                    <a:pt x="10632" y="247"/>
                    <a:pt x="10632" y="249"/>
                    <a:pt x="10632" y="252"/>
                  </a:cubicBezTo>
                  <a:cubicBezTo>
                    <a:pt x="10632" y="393"/>
                    <a:pt x="10610" y="508"/>
                    <a:pt x="10583" y="511"/>
                  </a:cubicBezTo>
                  <a:cubicBezTo>
                    <a:pt x="10583" y="511"/>
                    <a:pt x="10583" y="511"/>
                    <a:pt x="10583" y="511"/>
                  </a:cubicBezTo>
                  <a:close/>
                  <a:moveTo>
                    <a:pt x="11009" y="511"/>
                  </a:moveTo>
                  <a:cubicBezTo>
                    <a:pt x="10982" y="509"/>
                    <a:pt x="10960" y="393"/>
                    <a:pt x="10960" y="252"/>
                  </a:cubicBezTo>
                  <a:cubicBezTo>
                    <a:pt x="10960" y="113"/>
                    <a:pt x="10981" y="0"/>
                    <a:pt x="11008" y="0"/>
                  </a:cubicBezTo>
                  <a:cubicBezTo>
                    <a:pt x="11009" y="0"/>
                    <a:pt x="11009" y="0"/>
                    <a:pt x="11009" y="0"/>
                  </a:cubicBezTo>
                  <a:cubicBezTo>
                    <a:pt x="11036" y="0"/>
                    <a:pt x="11058" y="113"/>
                    <a:pt x="11058" y="252"/>
                  </a:cubicBezTo>
                  <a:cubicBezTo>
                    <a:pt x="11058" y="254"/>
                    <a:pt x="11058" y="256"/>
                    <a:pt x="11058" y="259"/>
                  </a:cubicBezTo>
                  <a:cubicBezTo>
                    <a:pt x="11057" y="402"/>
                    <a:pt x="11034" y="515"/>
                    <a:pt x="11006" y="511"/>
                  </a:cubicBezTo>
                  <a:cubicBezTo>
                    <a:pt x="11006" y="511"/>
                    <a:pt x="11006" y="511"/>
                    <a:pt x="11006" y="511"/>
                  </a:cubicBezTo>
                  <a:close/>
                  <a:moveTo>
                    <a:pt x="10796" y="511"/>
                  </a:moveTo>
                  <a:cubicBezTo>
                    <a:pt x="10769" y="513"/>
                    <a:pt x="10747" y="400"/>
                    <a:pt x="10746" y="259"/>
                  </a:cubicBezTo>
                  <a:cubicBezTo>
                    <a:pt x="10746" y="258"/>
                    <a:pt x="10746" y="257"/>
                    <a:pt x="10746" y="255"/>
                  </a:cubicBezTo>
                  <a:cubicBezTo>
                    <a:pt x="10746" y="116"/>
                    <a:pt x="10767" y="2"/>
                    <a:pt x="10794" y="0"/>
                  </a:cubicBezTo>
                  <a:cubicBezTo>
                    <a:pt x="10795" y="0"/>
                    <a:pt x="10795" y="0"/>
                    <a:pt x="10795" y="0"/>
                  </a:cubicBezTo>
                  <a:cubicBezTo>
                    <a:pt x="10822" y="0"/>
                    <a:pt x="10845" y="114"/>
                    <a:pt x="10845" y="255"/>
                  </a:cubicBezTo>
                  <a:cubicBezTo>
                    <a:pt x="10845" y="396"/>
                    <a:pt x="10822" y="511"/>
                    <a:pt x="10795" y="511"/>
                  </a:cubicBezTo>
                  <a:close/>
                </a:path>
              </a:pathLst>
            </a:custGeom>
            <a:solidFill>
              <a:srgbClr val="485259"/>
            </a:solidFill>
            <a:ln w="12700">
              <a:miter lim="400000"/>
            </a:ln>
          </p:spPr>
          <p:txBody>
            <a:bodyPr tIns="91439" bIns="91439" anchor="ctr"/>
            <a:lstStyle/>
            <a:p>
              <a:pPr algn="l" defTabSz="1828800">
                <a:defRPr sz="3600">
                  <a:solidFill>
                    <a:srgbClr val="000000"/>
                  </a:solidFill>
                  <a:latin typeface="Calibri"/>
                  <a:ea typeface="Calibri"/>
                  <a:cs typeface="Calibri"/>
                  <a:sym typeface="Calibri"/>
                </a:defRPr>
              </a:pPr>
              <a:endParaRPr dirty="0">
                <a:latin typeface="Arial" panose="020B0604020202020204" pitchFamily="34" charset="0"/>
                <a:cs typeface="Arial" panose="020B0604020202020204" pitchFamily="34" charset="0"/>
              </a:endParaRPr>
            </a:p>
          </p:txBody>
        </p:sp>
        <p:sp>
          <p:nvSpPr>
            <p:cNvPr id="25" name="Freeform 15"/>
            <p:cNvSpPr/>
            <p:nvPr/>
          </p:nvSpPr>
          <p:spPr>
            <a:xfrm>
              <a:off x="19292929" y="5852039"/>
              <a:ext cx="68760" cy="69148"/>
            </a:xfrm>
            <a:custGeom>
              <a:avLst/>
              <a:gdLst/>
              <a:ahLst/>
              <a:cxnLst>
                <a:cxn ang="0">
                  <a:pos x="wd2" y="hd2"/>
                </a:cxn>
                <a:cxn ang="5400000">
                  <a:pos x="wd2" y="hd2"/>
                </a:cxn>
                <a:cxn ang="10800000">
                  <a:pos x="wd2" y="hd2"/>
                </a:cxn>
                <a:cxn ang="16200000">
                  <a:pos x="wd2" y="hd2"/>
                </a:cxn>
              </a:cxnLst>
              <a:rect l="0" t="0" r="r" b="b"/>
              <a:pathLst>
                <a:path w="19383" h="20228" extrusionOk="0">
                  <a:moveTo>
                    <a:pt x="10610" y="20227"/>
                  </a:moveTo>
                  <a:cubicBezTo>
                    <a:pt x="8267" y="20257"/>
                    <a:pt x="6015" y="19329"/>
                    <a:pt x="4326" y="17640"/>
                  </a:cubicBezTo>
                  <a:cubicBezTo>
                    <a:pt x="33" y="14861"/>
                    <a:pt x="-1290" y="8982"/>
                    <a:pt x="1381" y="4507"/>
                  </a:cubicBezTo>
                  <a:cubicBezTo>
                    <a:pt x="4052" y="33"/>
                    <a:pt x="9693" y="-1343"/>
                    <a:pt x="14000" y="1437"/>
                  </a:cubicBezTo>
                  <a:cubicBezTo>
                    <a:pt x="15035" y="2105"/>
                    <a:pt x="15924" y="2982"/>
                    <a:pt x="16631" y="4016"/>
                  </a:cubicBezTo>
                  <a:cubicBezTo>
                    <a:pt x="20245" y="7702"/>
                    <a:pt x="20310" y="13741"/>
                    <a:pt x="16762" y="17501"/>
                  </a:cubicBezTo>
                  <a:cubicBezTo>
                    <a:pt x="16724" y="17548"/>
                    <a:pt x="16671" y="17594"/>
                    <a:pt x="16631" y="17640"/>
                  </a:cubicBezTo>
                  <a:cubicBezTo>
                    <a:pt x="14995" y="19230"/>
                    <a:pt x="12848" y="20148"/>
                    <a:pt x="10610" y="20227"/>
                  </a:cubicBezTo>
                  <a:close/>
                </a:path>
              </a:pathLst>
            </a:custGeom>
            <a:solidFill>
              <a:srgbClr val="485259"/>
            </a:solidFill>
            <a:ln w="12700">
              <a:miter lim="400000"/>
            </a:ln>
          </p:spPr>
          <p:txBody>
            <a:bodyPr tIns="91439" bIns="91439" anchor="ctr"/>
            <a:lstStyle/>
            <a:p>
              <a:pPr algn="ctr" defTabSz="1828800">
                <a:defRPr sz="3600">
                  <a:solidFill>
                    <a:srgbClr val="000000"/>
                  </a:solidFill>
                  <a:latin typeface="Calibri"/>
                  <a:ea typeface="Calibri"/>
                  <a:cs typeface="Calibri"/>
                  <a:sym typeface="Calibri"/>
                </a:defRPr>
              </a:pPr>
              <a:endParaRPr dirty="0">
                <a:latin typeface="Arial" panose="020B0604020202020204" pitchFamily="34" charset="0"/>
                <a:cs typeface="Arial" panose="020B0604020202020204" pitchFamily="34" charset="0"/>
              </a:endParaRPr>
            </a:p>
          </p:txBody>
        </p:sp>
        <p:sp>
          <p:nvSpPr>
            <p:cNvPr id="26" name="Freeform 16"/>
            <p:cNvSpPr/>
            <p:nvPr/>
          </p:nvSpPr>
          <p:spPr>
            <a:xfrm>
              <a:off x="6190138" y="5446441"/>
              <a:ext cx="428834" cy="472898"/>
            </a:xfrm>
            <a:custGeom>
              <a:avLst/>
              <a:gdLst/>
              <a:ahLst/>
              <a:cxnLst>
                <a:cxn ang="0">
                  <a:pos x="wd2" y="hd2"/>
                </a:cxn>
                <a:cxn ang="5400000">
                  <a:pos x="wd2" y="hd2"/>
                </a:cxn>
                <a:cxn ang="10800000">
                  <a:pos x="wd2" y="hd2"/>
                </a:cxn>
                <a:cxn ang="16200000">
                  <a:pos x="wd2" y="hd2"/>
                </a:cxn>
              </a:cxnLst>
              <a:rect l="0" t="0" r="r" b="b"/>
              <a:pathLst>
                <a:path w="21340" h="21405" extrusionOk="0">
                  <a:moveTo>
                    <a:pt x="2132" y="198"/>
                  </a:moveTo>
                  <a:lnTo>
                    <a:pt x="20619" y="9052"/>
                  </a:lnTo>
                  <a:cubicBezTo>
                    <a:pt x="21291" y="9387"/>
                    <a:pt x="21537" y="10156"/>
                    <a:pt x="21169" y="10768"/>
                  </a:cubicBezTo>
                  <a:cubicBezTo>
                    <a:pt x="21078" y="10920"/>
                    <a:pt x="20954" y="11053"/>
                    <a:pt x="20804" y="11160"/>
                  </a:cubicBezTo>
                  <a:lnTo>
                    <a:pt x="5737" y="21173"/>
                  </a:lnTo>
                  <a:cubicBezTo>
                    <a:pt x="5099" y="21580"/>
                    <a:pt x="4220" y="21439"/>
                    <a:pt x="3773" y="20857"/>
                  </a:cubicBezTo>
                  <a:cubicBezTo>
                    <a:pt x="3657" y="20705"/>
                    <a:pt x="3578" y="20533"/>
                    <a:pt x="3542" y="20351"/>
                  </a:cubicBezTo>
                  <a:lnTo>
                    <a:pt x="6" y="1379"/>
                  </a:lnTo>
                  <a:cubicBezTo>
                    <a:pt x="-63" y="683"/>
                    <a:pt x="499" y="68"/>
                    <a:pt x="1262" y="5"/>
                  </a:cubicBezTo>
                  <a:cubicBezTo>
                    <a:pt x="1567" y="-20"/>
                    <a:pt x="1873" y="48"/>
                    <a:pt x="2132" y="198"/>
                  </a:cubicBezTo>
                  <a:close/>
                </a:path>
              </a:pathLst>
            </a:custGeom>
            <a:gradFill>
              <a:gsLst>
                <a:gs pos="0">
                  <a:srgbClr val="00F2FE"/>
                </a:gs>
                <a:gs pos="41897">
                  <a:srgbClr val="28CFFE"/>
                </a:gs>
                <a:gs pos="97514">
                  <a:srgbClr val="4FACFE"/>
                </a:gs>
              </a:gsLst>
            </a:gradFill>
            <a:ln w="12700">
              <a:miter lim="400000"/>
            </a:ln>
          </p:spPr>
          <p:txBody>
            <a:bodyPr tIns="91439" bIns="91439" anchor="ctr"/>
            <a:lstStyle/>
            <a:p>
              <a:pPr algn="ctr"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27" name="Freeform 17"/>
            <p:cNvSpPr/>
            <p:nvPr/>
          </p:nvSpPr>
          <p:spPr>
            <a:xfrm>
              <a:off x="8513429" y="4267004"/>
              <a:ext cx="404900" cy="474234"/>
            </a:xfrm>
            <a:custGeom>
              <a:avLst/>
              <a:gdLst/>
              <a:ahLst/>
              <a:cxnLst>
                <a:cxn ang="0">
                  <a:pos x="wd2" y="hd2"/>
                </a:cxn>
                <a:cxn ang="5400000">
                  <a:pos x="wd2" y="hd2"/>
                </a:cxn>
                <a:cxn ang="10800000">
                  <a:pos x="wd2" y="hd2"/>
                </a:cxn>
                <a:cxn ang="16200000">
                  <a:pos x="wd2" y="hd2"/>
                </a:cxn>
              </a:cxnLst>
              <a:rect l="0" t="0" r="r" b="b"/>
              <a:pathLst>
                <a:path w="21420" h="21359" extrusionOk="0">
                  <a:moveTo>
                    <a:pt x="4602" y="356"/>
                  </a:moveTo>
                  <a:lnTo>
                    <a:pt x="20939" y="13088"/>
                  </a:lnTo>
                  <a:cubicBezTo>
                    <a:pt x="21541" y="13556"/>
                    <a:pt x="21583" y="14352"/>
                    <a:pt x="21035" y="14866"/>
                  </a:cubicBezTo>
                  <a:cubicBezTo>
                    <a:pt x="20888" y="15005"/>
                    <a:pt x="20703" y="15115"/>
                    <a:pt x="20497" y="15185"/>
                  </a:cubicBezTo>
                  <a:lnTo>
                    <a:pt x="2023" y="21268"/>
                  </a:lnTo>
                  <a:cubicBezTo>
                    <a:pt x="1267" y="21527"/>
                    <a:pt x="409" y="21214"/>
                    <a:pt x="106" y="20569"/>
                  </a:cubicBezTo>
                  <a:cubicBezTo>
                    <a:pt x="17" y="20378"/>
                    <a:pt x="-17" y="20172"/>
                    <a:pt x="8" y="19968"/>
                  </a:cubicBezTo>
                  <a:lnTo>
                    <a:pt x="2146" y="1090"/>
                  </a:lnTo>
                  <a:cubicBezTo>
                    <a:pt x="2241" y="411"/>
                    <a:pt x="2962" y="-73"/>
                    <a:pt x="3757" y="8"/>
                  </a:cubicBezTo>
                  <a:cubicBezTo>
                    <a:pt x="4076" y="41"/>
                    <a:pt x="4374" y="163"/>
                    <a:pt x="4602" y="356"/>
                  </a:cubicBezTo>
                  <a:close/>
                </a:path>
              </a:pathLst>
            </a:custGeom>
            <a:gradFill>
              <a:gsLst>
                <a:gs pos="0">
                  <a:srgbClr val="F000C6"/>
                </a:gs>
                <a:gs pos="46532">
                  <a:srgbClr val="B800C4"/>
                </a:gs>
                <a:gs pos="100000">
                  <a:srgbClr val="8000C2"/>
                </a:gs>
              </a:gsLst>
            </a:gradFill>
            <a:ln w="12700">
              <a:miter lim="400000"/>
            </a:ln>
          </p:spPr>
          <p:txBody>
            <a:bodyPr tIns="91439" bIns="91439" anchor="ctr"/>
            <a:lstStyle/>
            <a:p>
              <a:pPr algn="l"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28" name="Freeform 18"/>
            <p:cNvSpPr/>
            <p:nvPr/>
          </p:nvSpPr>
          <p:spPr>
            <a:xfrm>
              <a:off x="10827991" y="3662890"/>
              <a:ext cx="431672" cy="507392"/>
            </a:xfrm>
            <a:custGeom>
              <a:avLst/>
              <a:gdLst/>
              <a:ahLst/>
              <a:cxnLst>
                <a:cxn ang="0">
                  <a:pos x="wd2" y="hd2"/>
                </a:cxn>
                <a:cxn ang="5400000">
                  <a:pos x="wd2" y="hd2"/>
                </a:cxn>
                <a:cxn ang="10800000">
                  <a:pos x="wd2" y="hd2"/>
                </a:cxn>
                <a:cxn ang="16200000">
                  <a:pos x="wd2" y="hd2"/>
                </a:cxn>
              </a:cxnLst>
              <a:rect l="0" t="0" r="r" b="b"/>
              <a:pathLst>
                <a:path w="21394" h="21415" extrusionOk="0">
                  <a:moveTo>
                    <a:pt x="9350" y="554"/>
                  </a:moveTo>
                  <a:lnTo>
                    <a:pt x="21202" y="17674"/>
                  </a:lnTo>
                  <a:cubicBezTo>
                    <a:pt x="21589" y="18235"/>
                    <a:pt x="21373" y="18958"/>
                    <a:pt x="20714" y="19289"/>
                  </a:cubicBezTo>
                  <a:cubicBezTo>
                    <a:pt x="20553" y="19370"/>
                    <a:pt x="20376" y="19422"/>
                    <a:pt x="20190" y="19443"/>
                  </a:cubicBezTo>
                  <a:lnTo>
                    <a:pt x="1547" y="21408"/>
                  </a:lnTo>
                  <a:cubicBezTo>
                    <a:pt x="776" y="21476"/>
                    <a:pt x="86" y="20997"/>
                    <a:pt x="7" y="20338"/>
                  </a:cubicBezTo>
                  <a:cubicBezTo>
                    <a:pt x="-11" y="20189"/>
                    <a:pt x="5" y="20039"/>
                    <a:pt x="51" y="19895"/>
                  </a:cubicBezTo>
                  <a:lnTo>
                    <a:pt x="6841" y="888"/>
                  </a:lnTo>
                  <a:cubicBezTo>
                    <a:pt x="7030" y="257"/>
                    <a:pt x="7782" y="-124"/>
                    <a:pt x="8521" y="37"/>
                  </a:cubicBezTo>
                  <a:cubicBezTo>
                    <a:pt x="8864" y="112"/>
                    <a:pt x="9161" y="297"/>
                    <a:pt x="9350" y="554"/>
                  </a:cubicBezTo>
                  <a:close/>
                </a:path>
              </a:pathLst>
            </a:custGeom>
            <a:gradFill>
              <a:gsLst>
                <a:gs pos="849">
                  <a:srgbClr val="FF00A2"/>
                </a:gs>
                <a:gs pos="62947">
                  <a:srgbClr val="FF0071"/>
                </a:gs>
                <a:gs pos="97628">
                  <a:srgbClr val="FF0040"/>
                </a:gs>
              </a:gsLst>
            </a:gradFill>
            <a:ln w="12700">
              <a:miter lim="400000"/>
            </a:ln>
          </p:spPr>
          <p:txBody>
            <a:bodyPr tIns="91439" bIns="91439" anchor="ctr"/>
            <a:lstStyle/>
            <a:p>
              <a:pPr algn="l"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30" name="Freeform 19"/>
            <p:cNvSpPr/>
            <p:nvPr/>
          </p:nvSpPr>
          <p:spPr>
            <a:xfrm>
              <a:off x="13146651" y="3662605"/>
              <a:ext cx="432307" cy="509611"/>
            </a:xfrm>
            <a:custGeom>
              <a:avLst/>
              <a:gdLst/>
              <a:ahLst/>
              <a:cxnLst>
                <a:cxn ang="0">
                  <a:pos x="wd2" y="hd2"/>
                </a:cxn>
                <a:cxn ang="5400000">
                  <a:pos x="wd2" y="hd2"/>
                </a:cxn>
                <a:cxn ang="10800000">
                  <a:pos x="wd2" y="hd2"/>
                </a:cxn>
                <a:cxn ang="16200000">
                  <a:pos x="wd2" y="hd2"/>
                </a:cxn>
              </a:cxnLst>
              <a:rect l="0" t="0" r="r" b="b"/>
              <a:pathLst>
                <a:path w="21362" h="21423" extrusionOk="0">
                  <a:moveTo>
                    <a:pt x="14601" y="857"/>
                  </a:moveTo>
                  <a:lnTo>
                    <a:pt x="21301" y="19905"/>
                  </a:lnTo>
                  <a:cubicBezTo>
                    <a:pt x="21524" y="20526"/>
                    <a:pt x="21113" y="21182"/>
                    <a:pt x="20386" y="21371"/>
                  </a:cubicBezTo>
                  <a:cubicBezTo>
                    <a:pt x="20200" y="21420"/>
                    <a:pt x="20003" y="21434"/>
                    <a:pt x="19810" y="21413"/>
                  </a:cubicBezTo>
                  <a:lnTo>
                    <a:pt x="1223" y="19455"/>
                  </a:lnTo>
                  <a:cubicBezTo>
                    <a:pt x="468" y="19382"/>
                    <a:pt x="-76" y="18801"/>
                    <a:pt x="9" y="18156"/>
                  </a:cubicBezTo>
                  <a:cubicBezTo>
                    <a:pt x="32" y="17993"/>
                    <a:pt x="91" y="17835"/>
                    <a:pt x="190" y="17693"/>
                  </a:cubicBezTo>
                  <a:lnTo>
                    <a:pt x="12100" y="563"/>
                  </a:lnTo>
                  <a:cubicBezTo>
                    <a:pt x="12494" y="9"/>
                    <a:pt x="13343" y="-166"/>
                    <a:pt x="13993" y="172"/>
                  </a:cubicBezTo>
                  <a:cubicBezTo>
                    <a:pt x="14289" y="326"/>
                    <a:pt x="14507" y="571"/>
                    <a:pt x="14601" y="857"/>
                  </a:cubicBezTo>
                  <a:close/>
                </a:path>
              </a:pathLst>
            </a:custGeom>
            <a:gradFill>
              <a:gsLst>
                <a:gs pos="0">
                  <a:srgbClr val="FFC203"/>
                </a:gs>
                <a:gs pos="36657">
                  <a:srgbClr val="FF7D25"/>
                </a:gs>
                <a:gs pos="77153">
                  <a:srgbClr val="FF3847"/>
                </a:gs>
              </a:gsLst>
            </a:gradFill>
            <a:ln w="12700">
              <a:miter lim="400000"/>
            </a:ln>
          </p:spPr>
          <p:txBody>
            <a:bodyPr tIns="91439" bIns="91439" anchor="ctr"/>
            <a:lstStyle/>
            <a:p>
              <a:pPr algn="l"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31" name="Freeform 20"/>
            <p:cNvSpPr/>
            <p:nvPr/>
          </p:nvSpPr>
          <p:spPr>
            <a:xfrm>
              <a:off x="15451650" y="4226870"/>
              <a:ext cx="409052" cy="512916"/>
            </a:xfrm>
            <a:custGeom>
              <a:avLst/>
              <a:gdLst/>
              <a:ahLst/>
              <a:cxnLst>
                <a:cxn ang="0">
                  <a:pos x="wd2" y="hd2"/>
                </a:cxn>
                <a:cxn ang="5400000">
                  <a:pos x="wd2" y="hd2"/>
                </a:cxn>
                <a:cxn ang="10800000">
                  <a:pos x="wd2" y="hd2"/>
                </a:cxn>
                <a:cxn ang="16200000">
                  <a:pos x="wd2" y="hd2"/>
                </a:cxn>
              </a:cxnLst>
              <a:rect l="0" t="0" r="r" b="b"/>
              <a:pathLst>
                <a:path w="21373" h="21475" extrusionOk="0">
                  <a:moveTo>
                    <a:pt x="19914" y="1173"/>
                  </a:moveTo>
                  <a:lnTo>
                    <a:pt x="21370" y="20242"/>
                  </a:lnTo>
                  <a:cubicBezTo>
                    <a:pt x="21414" y="20887"/>
                    <a:pt x="20798" y="21438"/>
                    <a:pt x="19995" y="21473"/>
                  </a:cubicBezTo>
                  <a:cubicBezTo>
                    <a:pt x="19786" y="21482"/>
                    <a:pt x="19575" y="21455"/>
                    <a:pt x="19381" y="21393"/>
                  </a:cubicBezTo>
                  <a:lnTo>
                    <a:pt x="964" y="15718"/>
                  </a:lnTo>
                  <a:cubicBezTo>
                    <a:pt x="207" y="15500"/>
                    <a:pt x="-186" y="14830"/>
                    <a:pt x="86" y="14222"/>
                  </a:cubicBezTo>
                  <a:cubicBezTo>
                    <a:pt x="163" y="14050"/>
                    <a:pt x="289" y="13895"/>
                    <a:pt x="454" y="13769"/>
                  </a:cubicBezTo>
                  <a:lnTo>
                    <a:pt x="17439" y="334"/>
                  </a:lnTo>
                  <a:cubicBezTo>
                    <a:pt x="18014" y="-118"/>
                    <a:pt x="18936" y="-111"/>
                    <a:pt x="19497" y="351"/>
                  </a:cubicBezTo>
                  <a:cubicBezTo>
                    <a:pt x="19766" y="570"/>
                    <a:pt x="19914" y="866"/>
                    <a:pt x="19914" y="1173"/>
                  </a:cubicBezTo>
                  <a:close/>
                </a:path>
              </a:pathLst>
            </a:custGeom>
            <a:gradFill>
              <a:gsLst>
                <a:gs pos="0">
                  <a:srgbClr val="FFEA03"/>
                </a:gs>
                <a:gs pos="70683">
                  <a:srgbClr val="FFBA02"/>
                </a:gs>
                <a:gs pos="97580">
                  <a:srgbClr val="FF8A00"/>
                </a:gs>
              </a:gsLst>
            </a:gradFill>
            <a:ln w="12700">
              <a:miter lim="400000"/>
            </a:ln>
          </p:spPr>
          <p:txBody>
            <a:bodyPr tIns="91439" bIns="91439" anchor="ctr"/>
            <a:lstStyle/>
            <a:p>
              <a:pPr algn="l"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32" name="Freeform 21"/>
            <p:cNvSpPr/>
            <p:nvPr/>
          </p:nvSpPr>
          <p:spPr>
            <a:xfrm>
              <a:off x="17775704" y="5462635"/>
              <a:ext cx="425643" cy="466538"/>
            </a:xfrm>
            <a:custGeom>
              <a:avLst/>
              <a:gdLst/>
              <a:ahLst/>
              <a:cxnLst>
                <a:cxn ang="0">
                  <a:pos x="wd2" y="hd2"/>
                </a:cxn>
                <a:cxn ang="5400000">
                  <a:pos x="wd2" y="hd2"/>
                </a:cxn>
                <a:cxn ang="10800000">
                  <a:pos x="wd2" y="hd2"/>
                </a:cxn>
                <a:cxn ang="16200000">
                  <a:pos x="wd2" y="hd2"/>
                </a:cxn>
              </a:cxnLst>
              <a:rect l="0" t="0" r="r" b="b"/>
              <a:pathLst>
                <a:path w="21401" h="21323" extrusionOk="0">
                  <a:moveTo>
                    <a:pt x="21392" y="1418"/>
                  </a:moveTo>
                  <a:lnTo>
                    <a:pt x="17936" y="20256"/>
                  </a:lnTo>
                  <a:cubicBezTo>
                    <a:pt x="17810" y="20952"/>
                    <a:pt x="17087" y="21422"/>
                    <a:pt x="16325" y="21306"/>
                  </a:cubicBezTo>
                  <a:cubicBezTo>
                    <a:pt x="16115" y="21274"/>
                    <a:pt x="15914" y="21199"/>
                    <a:pt x="15742" y="21086"/>
                  </a:cubicBezTo>
                  <a:lnTo>
                    <a:pt x="542" y="10976"/>
                  </a:lnTo>
                  <a:cubicBezTo>
                    <a:pt x="-70" y="10543"/>
                    <a:pt x="-180" y="9740"/>
                    <a:pt x="294" y="9184"/>
                  </a:cubicBezTo>
                  <a:cubicBezTo>
                    <a:pt x="413" y="9045"/>
                    <a:pt x="560" y="8931"/>
                    <a:pt x="728" y="8847"/>
                  </a:cubicBezTo>
                  <a:lnTo>
                    <a:pt x="19407" y="120"/>
                  </a:lnTo>
                  <a:cubicBezTo>
                    <a:pt x="20108" y="-178"/>
                    <a:pt x="20941" y="98"/>
                    <a:pt x="21268" y="738"/>
                  </a:cubicBezTo>
                  <a:cubicBezTo>
                    <a:pt x="21378" y="950"/>
                    <a:pt x="21420" y="1186"/>
                    <a:pt x="21392" y="1418"/>
                  </a:cubicBezTo>
                  <a:close/>
                </a:path>
              </a:pathLst>
            </a:custGeom>
            <a:gradFill>
              <a:gsLst>
                <a:gs pos="924">
                  <a:srgbClr val="C3EA03"/>
                </a:gs>
                <a:gs pos="53179">
                  <a:srgbClr val="67CE02"/>
                </a:gs>
                <a:gs pos="100000">
                  <a:srgbClr val="0CB100"/>
                </a:gs>
              </a:gsLst>
            </a:gradFill>
            <a:ln w="12700">
              <a:miter lim="400000"/>
            </a:ln>
          </p:spPr>
          <p:txBody>
            <a:bodyPr tIns="91439" bIns="91439" anchor="ctr"/>
            <a:lstStyle/>
            <a:p>
              <a:pPr algn="ctr"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33" name="Freeform 22"/>
            <p:cNvSpPr/>
            <p:nvPr/>
          </p:nvSpPr>
          <p:spPr>
            <a:xfrm>
              <a:off x="12418619" y="4001542"/>
              <a:ext cx="1682941" cy="4312447"/>
            </a:xfrm>
            <a:custGeom>
              <a:avLst/>
              <a:gdLst/>
              <a:ahLst/>
              <a:cxnLst>
                <a:cxn ang="0">
                  <a:pos x="wd2" y="hd2"/>
                </a:cxn>
                <a:cxn ang="5400000">
                  <a:pos x="wd2" y="hd2"/>
                </a:cxn>
                <a:cxn ang="10800000">
                  <a:pos x="wd2" y="hd2"/>
                </a:cxn>
                <a:cxn ang="16200000">
                  <a:pos x="wd2" y="hd2"/>
                </a:cxn>
              </a:cxnLst>
              <a:rect l="0" t="0" r="r" b="b"/>
              <a:pathLst>
                <a:path w="21600" h="21600" extrusionOk="0">
                  <a:moveTo>
                    <a:pt x="21600" y="17373"/>
                  </a:moveTo>
                  <a:cubicBezTo>
                    <a:pt x="21600" y="19708"/>
                    <a:pt x="16764" y="21600"/>
                    <a:pt x="10800" y="21600"/>
                  </a:cubicBezTo>
                  <a:cubicBezTo>
                    <a:pt x="4836" y="21600"/>
                    <a:pt x="0" y="19708"/>
                    <a:pt x="0" y="17373"/>
                  </a:cubicBezTo>
                  <a:lnTo>
                    <a:pt x="0" y="4227"/>
                  </a:lnTo>
                  <a:cubicBezTo>
                    <a:pt x="0" y="1892"/>
                    <a:pt x="4836" y="0"/>
                    <a:pt x="10800" y="0"/>
                  </a:cubicBezTo>
                  <a:cubicBezTo>
                    <a:pt x="16764" y="0"/>
                    <a:pt x="21600" y="1892"/>
                    <a:pt x="21600" y="4227"/>
                  </a:cubicBezTo>
                  <a:close/>
                </a:path>
              </a:pathLst>
            </a:custGeom>
            <a:gradFill>
              <a:gsLst>
                <a:gs pos="0">
                  <a:srgbClr val="FFC203"/>
                </a:gs>
                <a:gs pos="36657">
                  <a:srgbClr val="FF7D25"/>
                </a:gs>
                <a:gs pos="77153">
                  <a:srgbClr val="FF3847"/>
                </a:gs>
              </a:gsLst>
            </a:gradFill>
            <a:ln w="12700">
              <a:miter lim="400000"/>
            </a:ln>
          </p:spPr>
          <p:txBody>
            <a:bodyPr tIns="91439" bIns="91439" anchor="ctr"/>
            <a:lstStyle/>
            <a:p>
              <a:pPr algn="l"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34" name="Freeform 23"/>
            <p:cNvSpPr/>
            <p:nvPr/>
          </p:nvSpPr>
          <p:spPr>
            <a:xfrm>
              <a:off x="12558395" y="4141718"/>
              <a:ext cx="1403380" cy="1407370"/>
            </a:xfrm>
            <a:prstGeom prst="ellipse">
              <a:avLst/>
            </a:prstGeom>
            <a:gradFill>
              <a:gsLst>
                <a:gs pos="22846">
                  <a:srgbClr val="FFFFFF"/>
                </a:gs>
                <a:gs pos="63322">
                  <a:srgbClr val="E6EAEB"/>
                </a:gs>
                <a:gs pos="99960">
                  <a:srgbClr val="CDD5D8"/>
                </a:gs>
              </a:gsLst>
              <a:lin ang="2089253"/>
            </a:gradFill>
            <a:ln w="12700">
              <a:miter lim="400000"/>
            </a:ln>
            <a:effectLst>
              <a:outerShdw blurRad="76200" dist="50800" dir="2315233" rotWithShape="0">
                <a:srgbClr val="000000">
                  <a:alpha val="28814"/>
                </a:srgbClr>
              </a:outerShdw>
            </a:effectLst>
          </p:spPr>
          <p:txBody>
            <a:bodyPr tIns="91439" bIns="91439" anchor="ctr"/>
            <a:lstStyle/>
            <a:p>
              <a:pPr algn="l" defTabSz="1828800">
                <a:defRPr sz="3600">
                  <a:solidFill>
                    <a:srgbClr val="FFFFFF"/>
                  </a:solidFill>
                  <a:latin typeface="Avenir Next Regular"/>
                  <a:ea typeface="Avenir Next Regular"/>
                  <a:cs typeface="Avenir Next Regular"/>
                  <a:sym typeface="Avenir Next Regular"/>
                </a:defRPr>
              </a:pPr>
              <a:endParaRPr dirty="0">
                <a:latin typeface="Arial" panose="020B0604020202020204" pitchFamily="34" charset="0"/>
                <a:cs typeface="Arial" panose="020B0604020202020204" pitchFamily="34" charset="0"/>
              </a:endParaRPr>
            </a:p>
          </p:txBody>
        </p:sp>
        <p:sp>
          <p:nvSpPr>
            <p:cNvPr id="35" name="Freeform 25"/>
            <p:cNvSpPr/>
            <p:nvPr/>
          </p:nvSpPr>
          <p:spPr>
            <a:xfrm>
              <a:off x="10282437" y="4001541"/>
              <a:ext cx="1682942" cy="4663707"/>
            </a:xfrm>
            <a:custGeom>
              <a:avLst/>
              <a:gdLst/>
              <a:ahLst/>
              <a:cxnLst>
                <a:cxn ang="0">
                  <a:pos x="wd2" y="hd2"/>
                </a:cxn>
                <a:cxn ang="5400000">
                  <a:pos x="wd2" y="hd2"/>
                </a:cxn>
                <a:cxn ang="10800000">
                  <a:pos x="wd2" y="hd2"/>
                </a:cxn>
                <a:cxn ang="16200000">
                  <a:pos x="wd2" y="hd2"/>
                </a:cxn>
              </a:cxnLst>
              <a:rect l="0" t="0" r="r" b="b"/>
              <a:pathLst>
                <a:path w="21600" h="21600" extrusionOk="0">
                  <a:moveTo>
                    <a:pt x="21600" y="17373"/>
                  </a:moveTo>
                  <a:cubicBezTo>
                    <a:pt x="21600" y="19708"/>
                    <a:pt x="16764" y="21600"/>
                    <a:pt x="10800" y="21600"/>
                  </a:cubicBezTo>
                  <a:cubicBezTo>
                    <a:pt x="4836" y="21600"/>
                    <a:pt x="0" y="19708"/>
                    <a:pt x="0" y="17373"/>
                  </a:cubicBezTo>
                  <a:lnTo>
                    <a:pt x="0" y="4227"/>
                  </a:lnTo>
                  <a:cubicBezTo>
                    <a:pt x="0" y="1892"/>
                    <a:pt x="4836" y="0"/>
                    <a:pt x="10800" y="0"/>
                  </a:cubicBezTo>
                  <a:cubicBezTo>
                    <a:pt x="16764" y="0"/>
                    <a:pt x="21600" y="1892"/>
                    <a:pt x="21600" y="4227"/>
                  </a:cubicBezTo>
                  <a:close/>
                </a:path>
              </a:pathLst>
            </a:custGeom>
            <a:gradFill>
              <a:gsLst>
                <a:gs pos="849">
                  <a:srgbClr val="FF00A2"/>
                </a:gs>
                <a:gs pos="62947">
                  <a:srgbClr val="FF0071"/>
                </a:gs>
                <a:gs pos="97628">
                  <a:srgbClr val="FF0040"/>
                </a:gs>
              </a:gsLst>
            </a:gradFill>
            <a:ln w="12700">
              <a:miter lim="400000"/>
            </a:ln>
          </p:spPr>
          <p:txBody>
            <a:bodyPr tIns="91439" bIns="91439" anchor="ctr"/>
            <a:lstStyle/>
            <a:p>
              <a:pPr algn="l"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36" name="Freeform 26"/>
            <p:cNvSpPr/>
            <p:nvPr/>
          </p:nvSpPr>
          <p:spPr>
            <a:xfrm>
              <a:off x="10422210" y="4141718"/>
              <a:ext cx="1403380" cy="1407370"/>
            </a:xfrm>
            <a:prstGeom prst="ellipse">
              <a:avLst/>
            </a:prstGeom>
            <a:gradFill>
              <a:gsLst>
                <a:gs pos="22846">
                  <a:srgbClr val="FFFFFF"/>
                </a:gs>
                <a:gs pos="63322">
                  <a:srgbClr val="E6EAEB"/>
                </a:gs>
                <a:gs pos="99960">
                  <a:srgbClr val="CDD5D8"/>
                </a:gs>
              </a:gsLst>
              <a:lin ang="2089253"/>
            </a:gradFill>
            <a:ln w="12700">
              <a:miter lim="400000"/>
            </a:ln>
            <a:effectLst>
              <a:outerShdw blurRad="76200" dist="50800" dir="2315233" rotWithShape="0">
                <a:srgbClr val="000000">
                  <a:alpha val="28814"/>
                </a:srgbClr>
              </a:outerShdw>
            </a:effectLst>
          </p:spPr>
          <p:txBody>
            <a:bodyPr tIns="91439" bIns="91439" anchor="ctr"/>
            <a:lstStyle/>
            <a:p>
              <a:pPr algn="l" defTabSz="1828800">
                <a:defRPr sz="3600">
                  <a:solidFill>
                    <a:srgbClr val="FFFFFF"/>
                  </a:solidFill>
                  <a:latin typeface="Avenir Next Regular"/>
                  <a:ea typeface="Avenir Next Regular"/>
                  <a:cs typeface="Avenir Next Regular"/>
                  <a:sym typeface="Avenir Next Regular"/>
                </a:defRPr>
              </a:pPr>
              <a:endParaRPr dirty="0">
                <a:latin typeface="Arial" panose="020B0604020202020204" pitchFamily="34" charset="0"/>
                <a:cs typeface="Arial" panose="020B0604020202020204" pitchFamily="34" charset="0"/>
              </a:endParaRPr>
            </a:p>
          </p:txBody>
        </p:sp>
        <p:sp>
          <p:nvSpPr>
            <p:cNvPr id="37" name="Freeform 28"/>
            <p:cNvSpPr/>
            <p:nvPr/>
          </p:nvSpPr>
          <p:spPr>
            <a:xfrm>
              <a:off x="16690987" y="5543030"/>
              <a:ext cx="1682941" cy="4313380"/>
            </a:xfrm>
            <a:custGeom>
              <a:avLst/>
              <a:gdLst/>
              <a:ahLst/>
              <a:cxnLst>
                <a:cxn ang="0">
                  <a:pos x="wd2" y="hd2"/>
                </a:cxn>
                <a:cxn ang="5400000">
                  <a:pos x="wd2" y="hd2"/>
                </a:cxn>
                <a:cxn ang="10800000">
                  <a:pos x="wd2" y="hd2"/>
                </a:cxn>
                <a:cxn ang="16200000">
                  <a:pos x="wd2" y="hd2"/>
                </a:cxn>
              </a:cxnLst>
              <a:rect l="0" t="0" r="r" b="b"/>
              <a:pathLst>
                <a:path w="21600" h="21600" extrusionOk="0">
                  <a:moveTo>
                    <a:pt x="21600" y="17374"/>
                  </a:moveTo>
                  <a:cubicBezTo>
                    <a:pt x="21600" y="19708"/>
                    <a:pt x="16764" y="21600"/>
                    <a:pt x="10800" y="21600"/>
                  </a:cubicBezTo>
                  <a:cubicBezTo>
                    <a:pt x="4836" y="21600"/>
                    <a:pt x="0" y="19708"/>
                    <a:pt x="0" y="17374"/>
                  </a:cubicBezTo>
                  <a:lnTo>
                    <a:pt x="0" y="4226"/>
                  </a:lnTo>
                  <a:cubicBezTo>
                    <a:pt x="0" y="1892"/>
                    <a:pt x="4836" y="0"/>
                    <a:pt x="10800" y="0"/>
                  </a:cubicBezTo>
                  <a:cubicBezTo>
                    <a:pt x="16764" y="0"/>
                    <a:pt x="21600" y="1892"/>
                    <a:pt x="21600" y="4226"/>
                  </a:cubicBezTo>
                  <a:close/>
                </a:path>
              </a:pathLst>
            </a:custGeom>
            <a:gradFill>
              <a:gsLst>
                <a:gs pos="924">
                  <a:srgbClr val="C3EA03"/>
                </a:gs>
                <a:gs pos="53179">
                  <a:srgbClr val="67CE02"/>
                </a:gs>
                <a:gs pos="100000">
                  <a:srgbClr val="0CB100"/>
                </a:gs>
              </a:gsLst>
            </a:gradFill>
            <a:ln w="12700">
              <a:miter lim="400000"/>
            </a:ln>
          </p:spPr>
          <p:txBody>
            <a:bodyPr tIns="91439" bIns="91439" anchor="ctr"/>
            <a:lstStyle/>
            <a:p>
              <a:pPr algn="ctr"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38" name="Freeform 29"/>
            <p:cNvSpPr/>
            <p:nvPr/>
          </p:nvSpPr>
          <p:spPr>
            <a:xfrm>
              <a:off x="16831226" y="5684140"/>
              <a:ext cx="1403380" cy="1407365"/>
            </a:xfrm>
            <a:prstGeom prst="ellipse">
              <a:avLst/>
            </a:prstGeom>
            <a:gradFill>
              <a:gsLst>
                <a:gs pos="22846">
                  <a:srgbClr val="FFFFFF"/>
                </a:gs>
                <a:gs pos="63322">
                  <a:srgbClr val="E6EAEB"/>
                </a:gs>
                <a:gs pos="99960">
                  <a:srgbClr val="CDD5D8"/>
                </a:gs>
              </a:gsLst>
              <a:lin ang="2089253"/>
            </a:gradFill>
            <a:ln w="12700">
              <a:miter lim="400000"/>
            </a:ln>
            <a:effectLst>
              <a:outerShdw blurRad="76200" dist="50800" dir="2315233" rotWithShape="0">
                <a:srgbClr val="000000">
                  <a:alpha val="28814"/>
                </a:srgbClr>
              </a:outerShdw>
            </a:effectLst>
          </p:spPr>
          <p:txBody>
            <a:bodyPr tIns="91439" bIns="91439" anchor="ctr"/>
            <a:lstStyle/>
            <a:p>
              <a:pPr algn="ctr" defTabSz="1828800">
                <a:defRPr sz="3600">
                  <a:solidFill>
                    <a:srgbClr val="FFFFFF"/>
                  </a:solidFill>
                  <a:latin typeface="Avenir Next Regular"/>
                  <a:ea typeface="Avenir Next Regular"/>
                  <a:cs typeface="Avenir Next Regular"/>
                  <a:sym typeface="Avenir Next Regular"/>
                </a:defRPr>
              </a:pPr>
              <a:endParaRPr dirty="0">
                <a:latin typeface="Arial" panose="020B0604020202020204" pitchFamily="34" charset="0"/>
                <a:cs typeface="Arial" panose="020B0604020202020204" pitchFamily="34" charset="0"/>
              </a:endParaRPr>
            </a:p>
          </p:txBody>
        </p:sp>
        <p:sp>
          <p:nvSpPr>
            <p:cNvPr id="39" name="Freeform 31"/>
            <p:cNvSpPr/>
            <p:nvPr/>
          </p:nvSpPr>
          <p:spPr>
            <a:xfrm>
              <a:off x="8146250" y="4485414"/>
              <a:ext cx="1682945" cy="4659861"/>
            </a:xfrm>
            <a:custGeom>
              <a:avLst/>
              <a:gdLst/>
              <a:ahLst/>
              <a:cxnLst>
                <a:cxn ang="0">
                  <a:pos x="wd2" y="hd2"/>
                </a:cxn>
                <a:cxn ang="5400000">
                  <a:pos x="wd2" y="hd2"/>
                </a:cxn>
                <a:cxn ang="10800000">
                  <a:pos x="wd2" y="hd2"/>
                </a:cxn>
                <a:cxn ang="16200000">
                  <a:pos x="wd2" y="hd2"/>
                </a:cxn>
              </a:cxnLst>
              <a:rect l="0" t="0" r="r" b="b"/>
              <a:pathLst>
                <a:path w="21600" h="21600" extrusionOk="0">
                  <a:moveTo>
                    <a:pt x="21600" y="17373"/>
                  </a:moveTo>
                  <a:cubicBezTo>
                    <a:pt x="21600" y="19708"/>
                    <a:pt x="16764" y="21600"/>
                    <a:pt x="10800" y="21600"/>
                  </a:cubicBezTo>
                  <a:cubicBezTo>
                    <a:pt x="4835" y="21600"/>
                    <a:pt x="0" y="19708"/>
                    <a:pt x="0" y="17373"/>
                  </a:cubicBezTo>
                  <a:lnTo>
                    <a:pt x="0" y="4227"/>
                  </a:lnTo>
                  <a:cubicBezTo>
                    <a:pt x="0" y="1892"/>
                    <a:pt x="4835" y="0"/>
                    <a:pt x="10800" y="0"/>
                  </a:cubicBezTo>
                  <a:cubicBezTo>
                    <a:pt x="16764" y="0"/>
                    <a:pt x="21600" y="1892"/>
                    <a:pt x="21600" y="4227"/>
                  </a:cubicBezTo>
                  <a:close/>
                </a:path>
              </a:pathLst>
            </a:custGeom>
            <a:gradFill>
              <a:gsLst>
                <a:gs pos="0">
                  <a:srgbClr val="F000C6"/>
                </a:gs>
                <a:gs pos="46532">
                  <a:srgbClr val="B800C4"/>
                </a:gs>
                <a:gs pos="100000">
                  <a:srgbClr val="8000C2"/>
                </a:gs>
              </a:gsLst>
            </a:gradFill>
            <a:ln w="12700">
              <a:miter lim="400000"/>
            </a:ln>
          </p:spPr>
          <p:txBody>
            <a:bodyPr tIns="91439" bIns="91439" anchor="ctr"/>
            <a:lstStyle/>
            <a:p>
              <a:pPr algn="ctr"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40" name="Freeform 32"/>
            <p:cNvSpPr/>
            <p:nvPr/>
          </p:nvSpPr>
          <p:spPr>
            <a:xfrm>
              <a:off x="8286026" y="4625589"/>
              <a:ext cx="1403380" cy="1407370"/>
            </a:xfrm>
            <a:prstGeom prst="ellipse">
              <a:avLst/>
            </a:prstGeom>
            <a:gradFill>
              <a:gsLst>
                <a:gs pos="22846">
                  <a:srgbClr val="FFFFFF"/>
                </a:gs>
                <a:gs pos="63322">
                  <a:srgbClr val="E6EAEB"/>
                </a:gs>
                <a:gs pos="99960">
                  <a:srgbClr val="CDD5D8"/>
                </a:gs>
              </a:gsLst>
              <a:lin ang="2089253"/>
            </a:gradFill>
            <a:ln w="12700">
              <a:miter lim="400000"/>
            </a:ln>
            <a:effectLst>
              <a:outerShdw blurRad="76200" dist="50800" dir="2315233" rotWithShape="0">
                <a:srgbClr val="000000">
                  <a:alpha val="28814"/>
                </a:srgbClr>
              </a:outerShdw>
            </a:effectLst>
          </p:spPr>
          <p:txBody>
            <a:bodyPr tIns="91439" bIns="91439" anchor="ctr"/>
            <a:lstStyle/>
            <a:p>
              <a:pPr algn="ctr" defTabSz="1828800">
                <a:defRPr sz="3600">
                  <a:solidFill>
                    <a:srgbClr val="FFFFFF"/>
                  </a:solidFill>
                  <a:latin typeface="Avenir Next Regular"/>
                  <a:ea typeface="Avenir Next Regular"/>
                  <a:cs typeface="Avenir Next Regular"/>
                  <a:sym typeface="Avenir Next Regular"/>
                </a:defRPr>
              </a:pPr>
              <a:endParaRPr dirty="0">
                <a:latin typeface="Arial" panose="020B0604020202020204" pitchFamily="34" charset="0"/>
                <a:cs typeface="Arial" panose="020B0604020202020204" pitchFamily="34" charset="0"/>
              </a:endParaRPr>
            </a:p>
          </p:txBody>
        </p:sp>
        <p:sp>
          <p:nvSpPr>
            <p:cNvPr id="41" name="Freeform 34"/>
            <p:cNvSpPr/>
            <p:nvPr/>
          </p:nvSpPr>
          <p:spPr>
            <a:xfrm>
              <a:off x="14554803" y="4485412"/>
              <a:ext cx="1682941" cy="4312447"/>
            </a:xfrm>
            <a:custGeom>
              <a:avLst/>
              <a:gdLst/>
              <a:ahLst/>
              <a:cxnLst>
                <a:cxn ang="0">
                  <a:pos x="wd2" y="hd2"/>
                </a:cxn>
                <a:cxn ang="5400000">
                  <a:pos x="wd2" y="hd2"/>
                </a:cxn>
                <a:cxn ang="10800000">
                  <a:pos x="wd2" y="hd2"/>
                </a:cxn>
                <a:cxn ang="16200000">
                  <a:pos x="wd2" y="hd2"/>
                </a:cxn>
              </a:cxnLst>
              <a:rect l="0" t="0" r="r" b="b"/>
              <a:pathLst>
                <a:path w="21600" h="21600" extrusionOk="0">
                  <a:moveTo>
                    <a:pt x="21600" y="17373"/>
                  </a:moveTo>
                  <a:cubicBezTo>
                    <a:pt x="21600" y="19708"/>
                    <a:pt x="16764" y="21600"/>
                    <a:pt x="10800" y="21600"/>
                  </a:cubicBezTo>
                  <a:cubicBezTo>
                    <a:pt x="4836" y="21600"/>
                    <a:pt x="0" y="19708"/>
                    <a:pt x="0" y="17373"/>
                  </a:cubicBezTo>
                  <a:lnTo>
                    <a:pt x="0" y="4227"/>
                  </a:lnTo>
                  <a:cubicBezTo>
                    <a:pt x="0" y="1892"/>
                    <a:pt x="4836" y="0"/>
                    <a:pt x="10800" y="0"/>
                  </a:cubicBezTo>
                  <a:cubicBezTo>
                    <a:pt x="16764" y="0"/>
                    <a:pt x="21600" y="1892"/>
                    <a:pt x="21600" y="4227"/>
                  </a:cubicBezTo>
                  <a:close/>
                </a:path>
              </a:pathLst>
            </a:custGeom>
            <a:gradFill>
              <a:gsLst>
                <a:gs pos="0">
                  <a:srgbClr val="FFEA03"/>
                </a:gs>
                <a:gs pos="70683">
                  <a:srgbClr val="FFBA02"/>
                </a:gs>
                <a:gs pos="97580">
                  <a:srgbClr val="FF8A00"/>
                </a:gs>
              </a:gsLst>
            </a:gradFill>
            <a:ln w="12700">
              <a:miter lim="400000"/>
            </a:ln>
          </p:spPr>
          <p:txBody>
            <a:bodyPr tIns="91439" bIns="91439" anchor="ctr"/>
            <a:lstStyle/>
            <a:p>
              <a:pPr algn="ctr"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42" name="Freeform 35"/>
            <p:cNvSpPr/>
            <p:nvPr/>
          </p:nvSpPr>
          <p:spPr>
            <a:xfrm>
              <a:off x="14695042" y="4625589"/>
              <a:ext cx="1403380" cy="1407370"/>
            </a:xfrm>
            <a:prstGeom prst="ellipse">
              <a:avLst/>
            </a:prstGeom>
            <a:gradFill>
              <a:gsLst>
                <a:gs pos="22846">
                  <a:srgbClr val="FFFFFF"/>
                </a:gs>
                <a:gs pos="63322">
                  <a:srgbClr val="E6EAEB"/>
                </a:gs>
                <a:gs pos="99960">
                  <a:srgbClr val="CDD5D8"/>
                </a:gs>
              </a:gsLst>
              <a:lin ang="2089253"/>
            </a:gradFill>
            <a:ln w="12700">
              <a:miter lim="400000"/>
            </a:ln>
            <a:effectLst>
              <a:outerShdw blurRad="76200" dist="50800" dir="2315233" rotWithShape="0">
                <a:srgbClr val="000000">
                  <a:alpha val="28814"/>
                </a:srgbClr>
              </a:outerShdw>
            </a:effectLst>
          </p:spPr>
          <p:txBody>
            <a:bodyPr tIns="91439" bIns="91439" anchor="ctr"/>
            <a:lstStyle/>
            <a:p>
              <a:pPr algn="ctr" defTabSz="1828800">
                <a:defRPr sz="3600">
                  <a:solidFill>
                    <a:srgbClr val="FFFFFF"/>
                  </a:solidFill>
                  <a:latin typeface="Avenir Next Regular"/>
                  <a:ea typeface="Avenir Next Regular"/>
                  <a:cs typeface="Avenir Next Regular"/>
                  <a:sym typeface="Avenir Next Regular"/>
                </a:defRPr>
              </a:pPr>
              <a:endParaRPr dirty="0">
                <a:latin typeface="Arial" panose="020B0604020202020204" pitchFamily="34" charset="0"/>
                <a:cs typeface="Arial" panose="020B0604020202020204" pitchFamily="34" charset="0"/>
              </a:endParaRPr>
            </a:p>
          </p:txBody>
        </p:sp>
        <p:sp>
          <p:nvSpPr>
            <p:cNvPr id="43" name="Freeform 37"/>
            <p:cNvSpPr/>
            <p:nvPr/>
          </p:nvSpPr>
          <p:spPr>
            <a:xfrm>
              <a:off x="6010072" y="5543030"/>
              <a:ext cx="1682946" cy="4313380"/>
            </a:xfrm>
            <a:custGeom>
              <a:avLst/>
              <a:gdLst/>
              <a:ahLst/>
              <a:cxnLst>
                <a:cxn ang="0">
                  <a:pos x="wd2" y="hd2"/>
                </a:cxn>
                <a:cxn ang="5400000">
                  <a:pos x="wd2" y="hd2"/>
                </a:cxn>
                <a:cxn ang="10800000">
                  <a:pos x="wd2" y="hd2"/>
                </a:cxn>
                <a:cxn ang="16200000">
                  <a:pos x="wd2" y="hd2"/>
                </a:cxn>
              </a:cxnLst>
              <a:rect l="0" t="0" r="r" b="b"/>
              <a:pathLst>
                <a:path w="21600" h="21600" extrusionOk="0">
                  <a:moveTo>
                    <a:pt x="21600" y="17374"/>
                  </a:moveTo>
                  <a:cubicBezTo>
                    <a:pt x="21600" y="19708"/>
                    <a:pt x="16765" y="21600"/>
                    <a:pt x="10800" y="21600"/>
                  </a:cubicBezTo>
                  <a:cubicBezTo>
                    <a:pt x="4835" y="21600"/>
                    <a:pt x="0" y="19708"/>
                    <a:pt x="0" y="17374"/>
                  </a:cubicBezTo>
                  <a:lnTo>
                    <a:pt x="0" y="4226"/>
                  </a:lnTo>
                  <a:cubicBezTo>
                    <a:pt x="0" y="1892"/>
                    <a:pt x="4835" y="0"/>
                    <a:pt x="10800" y="0"/>
                  </a:cubicBezTo>
                  <a:cubicBezTo>
                    <a:pt x="16765" y="0"/>
                    <a:pt x="21600" y="1892"/>
                    <a:pt x="21600" y="4226"/>
                  </a:cubicBezTo>
                  <a:close/>
                </a:path>
              </a:pathLst>
            </a:custGeom>
            <a:gradFill>
              <a:gsLst>
                <a:gs pos="0">
                  <a:srgbClr val="00F2FE"/>
                </a:gs>
                <a:gs pos="41897">
                  <a:srgbClr val="28CFFE"/>
                </a:gs>
                <a:gs pos="97514">
                  <a:srgbClr val="4FACFE"/>
                </a:gs>
              </a:gsLst>
            </a:gradFill>
            <a:ln w="12700">
              <a:miter lim="400000"/>
            </a:ln>
          </p:spPr>
          <p:txBody>
            <a:bodyPr tIns="91439" bIns="91439" anchor="ctr"/>
            <a:lstStyle/>
            <a:p>
              <a:pPr algn="ctr"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44" name="Freeform 38"/>
            <p:cNvSpPr/>
            <p:nvPr/>
          </p:nvSpPr>
          <p:spPr>
            <a:xfrm>
              <a:off x="6149847" y="5684140"/>
              <a:ext cx="1403380" cy="1407365"/>
            </a:xfrm>
            <a:prstGeom prst="ellipse">
              <a:avLst/>
            </a:prstGeom>
            <a:gradFill>
              <a:gsLst>
                <a:gs pos="22846">
                  <a:srgbClr val="FFFFFF"/>
                </a:gs>
                <a:gs pos="63322">
                  <a:srgbClr val="E6EAEB"/>
                </a:gs>
                <a:gs pos="99960">
                  <a:srgbClr val="CDD5D8"/>
                </a:gs>
              </a:gsLst>
              <a:lin ang="2089253"/>
            </a:gradFill>
            <a:ln w="12700">
              <a:miter lim="400000"/>
            </a:ln>
            <a:effectLst>
              <a:outerShdw blurRad="76200" dist="50800" dir="2315233" rotWithShape="0">
                <a:srgbClr val="000000">
                  <a:alpha val="28814"/>
                </a:srgbClr>
              </a:outerShdw>
            </a:effectLst>
          </p:spPr>
          <p:txBody>
            <a:bodyPr tIns="91439" bIns="91439" anchor="ctr"/>
            <a:lstStyle/>
            <a:p>
              <a:pPr algn="ctr" defTabSz="1828800">
                <a:defRPr sz="3600">
                  <a:solidFill>
                    <a:srgbClr val="FFFFFF"/>
                  </a:solidFill>
                  <a:latin typeface="Avenir Next Regular"/>
                  <a:ea typeface="Avenir Next Regular"/>
                  <a:cs typeface="Avenir Next Regular"/>
                  <a:sym typeface="Avenir Next Regular"/>
                </a:defRPr>
              </a:pPr>
              <a:endParaRPr dirty="0">
                <a:latin typeface="Arial" panose="020B0604020202020204" pitchFamily="34" charset="0"/>
                <a:cs typeface="Arial" panose="020B0604020202020204" pitchFamily="34" charset="0"/>
              </a:endParaRPr>
            </a:p>
          </p:txBody>
        </p:sp>
        <p:sp>
          <p:nvSpPr>
            <p:cNvPr id="45" name="Freeform 40"/>
            <p:cNvSpPr/>
            <p:nvPr/>
          </p:nvSpPr>
          <p:spPr>
            <a:xfrm>
              <a:off x="5809453" y="4976729"/>
              <a:ext cx="317645" cy="318545"/>
            </a:xfrm>
            <a:prstGeom prst="ellipse">
              <a:avLst/>
            </a:prstGeom>
            <a:gradFill>
              <a:gsLst>
                <a:gs pos="22846">
                  <a:srgbClr val="FFFFFF"/>
                </a:gs>
                <a:gs pos="63322">
                  <a:srgbClr val="E6EAEB"/>
                </a:gs>
                <a:gs pos="99960">
                  <a:srgbClr val="CDD5D8"/>
                </a:gs>
              </a:gsLst>
              <a:lin ang="2089253"/>
            </a:gradFill>
            <a:ln w="12700">
              <a:miter lim="400000"/>
            </a:ln>
            <a:effectLst>
              <a:outerShdw blurRad="76200" dist="50800" dir="2315233" rotWithShape="0">
                <a:srgbClr val="000000">
                  <a:alpha val="28814"/>
                </a:srgbClr>
              </a:outerShdw>
            </a:effectLst>
          </p:spPr>
          <p:txBody>
            <a:bodyPr tIns="91439" bIns="91439" anchor="ctr"/>
            <a:lstStyle/>
            <a:p>
              <a:pPr algn="ctr" defTabSz="1828800">
                <a:defRPr sz="3600">
                  <a:solidFill>
                    <a:srgbClr val="FFFFFF"/>
                  </a:solidFill>
                  <a:latin typeface="Avenir Next Regular"/>
                  <a:ea typeface="Avenir Next Regular"/>
                  <a:cs typeface="Avenir Next Regular"/>
                  <a:sym typeface="Avenir Next Regular"/>
                </a:defRPr>
              </a:pPr>
              <a:endParaRPr dirty="0">
                <a:latin typeface="Arial" panose="020B0604020202020204" pitchFamily="34" charset="0"/>
                <a:cs typeface="Arial" panose="020B0604020202020204" pitchFamily="34" charset="0"/>
              </a:endParaRPr>
            </a:p>
          </p:txBody>
        </p:sp>
        <p:sp>
          <p:nvSpPr>
            <p:cNvPr id="46" name="Freeform 41"/>
            <p:cNvSpPr/>
            <p:nvPr/>
          </p:nvSpPr>
          <p:spPr>
            <a:xfrm>
              <a:off x="8233095" y="3649932"/>
              <a:ext cx="317645" cy="318544"/>
            </a:xfrm>
            <a:prstGeom prst="ellipse">
              <a:avLst/>
            </a:prstGeom>
            <a:gradFill>
              <a:gsLst>
                <a:gs pos="22846">
                  <a:srgbClr val="FFFFFF"/>
                </a:gs>
                <a:gs pos="63322">
                  <a:srgbClr val="E6EAEB"/>
                </a:gs>
                <a:gs pos="99960">
                  <a:srgbClr val="CDD5D8"/>
                </a:gs>
              </a:gsLst>
              <a:lin ang="2089253"/>
            </a:gradFill>
            <a:ln w="12700">
              <a:miter lim="400000"/>
            </a:ln>
            <a:effectLst>
              <a:outerShdw blurRad="76200" dist="50800" dir="2315233" rotWithShape="0">
                <a:srgbClr val="000000">
                  <a:alpha val="28814"/>
                </a:srgbClr>
              </a:outerShdw>
            </a:effectLst>
          </p:spPr>
          <p:txBody>
            <a:bodyPr tIns="91439" bIns="91439" anchor="ctr"/>
            <a:lstStyle/>
            <a:p>
              <a:pPr algn="l" defTabSz="1828800">
                <a:defRPr sz="3600">
                  <a:solidFill>
                    <a:srgbClr val="FFFFFF"/>
                  </a:solidFill>
                  <a:latin typeface="Avenir Next Regular"/>
                  <a:ea typeface="Avenir Next Regular"/>
                  <a:cs typeface="Avenir Next Regular"/>
                  <a:sym typeface="Avenir Next Regular"/>
                </a:defRPr>
              </a:pPr>
              <a:endParaRPr dirty="0">
                <a:latin typeface="Arial" panose="020B0604020202020204" pitchFamily="34" charset="0"/>
                <a:cs typeface="Arial" panose="020B0604020202020204" pitchFamily="34" charset="0"/>
              </a:endParaRPr>
            </a:p>
          </p:txBody>
        </p:sp>
        <p:sp>
          <p:nvSpPr>
            <p:cNvPr id="47" name="Freeform 42"/>
            <p:cNvSpPr/>
            <p:nvPr/>
          </p:nvSpPr>
          <p:spPr>
            <a:xfrm>
              <a:off x="10772368" y="3018903"/>
              <a:ext cx="317641" cy="318545"/>
            </a:xfrm>
            <a:prstGeom prst="ellipse">
              <a:avLst/>
            </a:prstGeom>
            <a:gradFill>
              <a:gsLst>
                <a:gs pos="22846">
                  <a:srgbClr val="FFFFFF"/>
                </a:gs>
                <a:gs pos="63322">
                  <a:srgbClr val="E6EAEB"/>
                </a:gs>
                <a:gs pos="99960">
                  <a:srgbClr val="CDD5D8"/>
                </a:gs>
              </a:gsLst>
              <a:lin ang="2089253"/>
            </a:gradFill>
            <a:ln w="12700">
              <a:miter lim="400000"/>
            </a:ln>
            <a:effectLst>
              <a:outerShdw blurRad="76200" dist="50800" dir="2315233" rotWithShape="0">
                <a:srgbClr val="000000">
                  <a:alpha val="28814"/>
                </a:srgbClr>
              </a:outerShdw>
            </a:effectLst>
          </p:spPr>
          <p:txBody>
            <a:bodyPr tIns="91439" bIns="91439" anchor="ctr"/>
            <a:lstStyle/>
            <a:p>
              <a:pPr algn="l" defTabSz="1828800">
                <a:defRPr sz="3600">
                  <a:solidFill>
                    <a:srgbClr val="FFFFFF"/>
                  </a:solidFill>
                  <a:latin typeface="Avenir Next Regular"/>
                  <a:ea typeface="Avenir Next Regular"/>
                  <a:cs typeface="Avenir Next Regular"/>
                  <a:sym typeface="Avenir Next Regular"/>
                </a:defRPr>
              </a:pPr>
              <a:endParaRPr dirty="0">
                <a:latin typeface="Arial" panose="020B0604020202020204" pitchFamily="34" charset="0"/>
                <a:cs typeface="Arial" panose="020B0604020202020204" pitchFamily="34" charset="0"/>
              </a:endParaRPr>
            </a:p>
          </p:txBody>
        </p:sp>
        <p:sp>
          <p:nvSpPr>
            <p:cNvPr id="48" name="Freeform 43"/>
            <p:cNvSpPr/>
            <p:nvPr/>
          </p:nvSpPr>
          <p:spPr>
            <a:xfrm>
              <a:off x="13339041" y="3019367"/>
              <a:ext cx="317642" cy="318545"/>
            </a:xfrm>
            <a:prstGeom prst="ellipse">
              <a:avLst/>
            </a:prstGeom>
            <a:gradFill>
              <a:gsLst>
                <a:gs pos="22846">
                  <a:srgbClr val="FFFFFF"/>
                </a:gs>
                <a:gs pos="63322">
                  <a:srgbClr val="E6EAEB"/>
                </a:gs>
                <a:gs pos="99960">
                  <a:srgbClr val="CDD5D8"/>
                </a:gs>
              </a:gsLst>
              <a:lin ang="2089253"/>
            </a:gradFill>
            <a:ln w="12700">
              <a:miter lim="400000"/>
            </a:ln>
            <a:effectLst>
              <a:outerShdw blurRad="76200" dist="50800" dir="2315233" rotWithShape="0">
                <a:srgbClr val="000000">
                  <a:alpha val="28814"/>
                </a:srgbClr>
              </a:outerShdw>
            </a:effectLst>
          </p:spPr>
          <p:txBody>
            <a:bodyPr tIns="91439" bIns="91439" anchor="ctr"/>
            <a:lstStyle/>
            <a:p>
              <a:pPr algn="l" defTabSz="1828800">
                <a:defRPr sz="3600">
                  <a:solidFill>
                    <a:srgbClr val="FFFFFF"/>
                  </a:solidFill>
                  <a:latin typeface="Avenir Next Regular"/>
                  <a:ea typeface="Avenir Next Regular"/>
                  <a:cs typeface="Avenir Next Regular"/>
                  <a:sym typeface="Avenir Next Regular"/>
                </a:defRPr>
              </a:pPr>
              <a:endParaRPr dirty="0">
                <a:latin typeface="Arial" panose="020B0604020202020204" pitchFamily="34" charset="0"/>
                <a:cs typeface="Arial" panose="020B0604020202020204" pitchFamily="34" charset="0"/>
              </a:endParaRPr>
            </a:p>
          </p:txBody>
        </p:sp>
        <p:sp>
          <p:nvSpPr>
            <p:cNvPr id="49" name="Freeform 44"/>
            <p:cNvSpPr/>
            <p:nvPr/>
          </p:nvSpPr>
          <p:spPr>
            <a:xfrm>
              <a:off x="15821657" y="3645742"/>
              <a:ext cx="317641" cy="318545"/>
            </a:xfrm>
            <a:prstGeom prst="ellipse">
              <a:avLst/>
            </a:prstGeom>
            <a:gradFill>
              <a:gsLst>
                <a:gs pos="22846">
                  <a:srgbClr val="FFFFFF"/>
                </a:gs>
                <a:gs pos="63322">
                  <a:srgbClr val="E6EAEB"/>
                </a:gs>
                <a:gs pos="99960">
                  <a:srgbClr val="CDD5D8"/>
                </a:gs>
              </a:gsLst>
              <a:lin ang="2089253"/>
            </a:gradFill>
            <a:ln w="12700">
              <a:miter lim="400000"/>
            </a:ln>
            <a:effectLst>
              <a:outerShdw blurRad="76200" dist="50800" dir="2315233" rotWithShape="0">
                <a:srgbClr val="000000">
                  <a:alpha val="28814"/>
                </a:srgbClr>
              </a:outerShdw>
            </a:effectLst>
          </p:spPr>
          <p:txBody>
            <a:bodyPr tIns="91439" bIns="91439" anchor="ctr"/>
            <a:lstStyle/>
            <a:p>
              <a:pPr algn="l" defTabSz="1828800">
                <a:defRPr sz="3600">
                  <a:solidFill>
                    <a:srgbClr val="FFFFFF"/>
                  </a:solidFill>
                  <a:latin typeface="Avenir Next Regular"/>
                  <a:ea typeface="Avenir Next Regular"/>
                  <a:cs typeface="Avenir Next Regular"/>
                  <a:sym typeface="Avenir Next Regular"/>
                </a:defRPr>
              </a:pPr>
              <a:endParaRPr dirty="0">
                <a:latin typeface="Arial" panose="020B0604020202020204" pitchFamily="34" charset="0"/>
                <a:cs typeface="Arial" panose="020B0604020202020204" pitchFamily="34" charset="0"/>
              </a:endParaRPr>
            </a:p>
          </p:txBody>
        </p:sp>
        <p:sp>
          <p:nvSpPr>
            <p:cNvPr id="50" name="Freeform 45"/>
            <p:cNvSpPr/>
            <p:nvPr/>
          </p:nvSpPr>
          <p:spPr>
            <a:xfrm>
              <a:off x="18250403" y="4970677"/>
              <a:ext cx="317642" cy="318545"/>
            </a:xfrm>
            <a:prstGeom prst="ellipse">
              <a:avLst/>
            </a:prstGeom>
            <a:gradFill>
              <a:gsLst>
                <a:gs pos="22846">
                  <a:srgbClr val="FFFFFF"/>
                </a:gs>
                <a:gs pos="63322">
                  <a:srgbClr val="E6EAEB"/>
                </a:gs>
                <a:gs pos="99960">
                  <a:srgbClr val="CDD5D8"/>
                </a:gs>
              </a:gsLst>
              <a:lin ang="2089253"/>
            </a:gradFill>
            <a:ln w="12700">
              <a:miter lim="400000"/>
            </a:ln>
            <a:effectLst>
              <a:outerShdw blurRad="76200" dist="50800" dir="2315233" rotWithShape="0">
                <a:srgbClr val="000000">
                  <a:alpha val="28814"/>
                </a:srgbClr>
              </a:outerShdw>
            </a:effectLst>
          </p:spPr>
          <p:txBody>
            <a:bodyPr tIns="91439" bIns="91439" anchor="ctr"/>
            <a:lstStyle/>
            <a:p>
              <a:pPr algn="ctr" defTabSz="1828800">
                <a:defRPr sz="3600">
                  <a:solidFill>
                    <a:srgbClr val="FFFFFF"/>
                  </a:solidFill>
                  <a:latin typeface="Avenir Next Regular"/>
                  <a:ea typeface="Avenir Next Regular"/>
                  <a:cs typeface="Avenir Next Regular"/>
                  <a:sym typeface="Avenir Next Regular"/>
                </a:defRPr>
              </a:pPr>
              <a:endParaRPr dirty="0">
                <a:latin typeface="Arial" panose="020B0604020202020204" pitchFamily="34" charset="0"/>
                <a:cs typeface="Arial" panose="020B0604020202020204" pitchFamily="34" charset="0"/>
              </a:endParaRPr>
            </a:p>
          </p:txBody>
        </p:sp>
        <p:sp>
          <p:nvSpPr>
            <p:cNvPr id="51" name="Freeform 46"/>
            <p:cNvSpPr/>
            <p:nvPr/>
          </p:nvSpPr>
          <p:spPr>
            <a:xfrm>
              <a:off x="5783447" y="4950186"/>
              <a:ext cx="371516" cy="37256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35" y="21600"/>
                    <a:pt x="0" y="16765"/>
                    <a:pt x="0" y="10800"/>
                  </a:cubicBezTo>
                  <a:cubicBezTo>
                    <a:pt x="0" y="4835"/>
                    <a:pt x="4835" y="0"/>
                    <a:pt x="10800" y="0"/>
                  </a:cubicBezTo>
                  <a:cubicBezTo>
                    <a:pt x="16765" y="0"/>
                    <a:pt x="21600" y="4835"/>
                    <a:pt x="21600" y="10800"/>
                  </a:cubicBezTo>
                  <a:cubicBezTo>
                    <a:pt x="21600" y="16765"/>
                    <a:pt x="16765" y="21600"/>
                    <a:pt x="10800" y="21600"/>
                  </a:cubicBezTo>
                  <a:close/>
                  <a:moveTo>
                    <a:pt x="10800" y="3159"/>
                  </a:moveTo>
                  <a:cubicBezTo>
                    <a:pt x="6595" y="3159"/>
                    <a:pt x="3186" y="6568"/>
                    <a:pt x="3186" y="10773"/>
                  </a:cubicBezTo>
                  <a:cubicBezTo>
                    <a:pt x="3186" y="14978"/>
                    <a:pt x="6595" y="18387"/>
                    <a:pt x="10800" y="18387"/>
                  </a:cubicBezTo>
                  <a:cubicBezTo>
                    <a:pt x="15005" y="18387"/>
                    <a:pt x="18414" y="14978"/>
                    <a:pt x="18414" y="10773"/>
                  </a:cubicBezTo>
                  <a:cubicBezTo>
                    <a:pt x="18414" y="6568"/>
                    <a:pt x="15005" y="3159"/>
                    <a:pt x="10800" y="3159"/>
                  </a:cubicBezTo>
                  <a:close/>
                </a:path>
              </a:pathLst>
            </a:custGeom>
            <a:gradFill>
              <a:gsLst>
                <a:gs pos="0">
                  <a:srgbClr val="00F2FE"/>
                </a:gs>
                <a:gs pos="41897">
                  <a:srgbClr val="28CFFE"/>
                </a:gs>
                <a:gs pos="97514">
                  <a:srgbClr val="4FACFE"/>
                </a:gs>
              </a:gsLst>
            </a:gradFill>
            <a:ln w="12700">
              <a:miter lim="400000"/>
            </a:ln>
          </p:spPr>
          <p:txBody>
            <a:bodyPr tIns="91439" bIns="91439" anchor="ctr"/>
            <a:lstStyle/>
            <a:p>
              <a:pPr algn="ctr"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52" name="Freeform 47"/>
            <p:cNvSpPr/>
            <p:nvPr/>
          </p:nvSpPr>
          <p:spPr>
            <a:xfrm>
              <a:off x="8206160" y="3623852"/>
              <a:ext cx="371515" cy="37256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35" y="21600"/>
                    <a:pt x="0" y="16765"/>
                    <a:pt x="0" y="10800"/>
                  </a:cubicBezTo>
                  <a:cubicBezTo>
                    <a:pt x="0" y="4835"/>
                    <a:pt x="4835" y="0"/>
                    <a:pt x="10800" y="0"/>
                  </a:cubicBezTo>
                  <a:cubicBezTo>
                    <a:pt x="16765" y="0"/>
                    <a:pt x="21600" y="4835"/>
                    <a:pt x="21600" y="10800"/>
                  </a:cubicBezTo>
                  <a:cubicBezTo>
                    <a:pt x="21600" y="16765"/>
                    <a:pt x="16765" y="21600"/>
                    <a:pt x="10800" y="21600"/>
                  </a:cubicBezTo>
                  <a:close/>
                  <a:moveTo>
                    <a:pt x="10800" y="3132"/>
                  </a:moveTo>
                  <a:cubicBezTo>
                    <a:pt x="6595" y="3147"/>
                    <a:pt x="3198" y="6568"/>
                    <a:pt x="3213" y="10773"/>
                  </a:cubicBezTo>
                  <a:cubicBezTo>
                    <a:pt x="3228" y="14978"/>
                    <a:pt x="6649" y="18375"/>
                    <a:pt x="10854" y="18360"/>
                  </a:cubicBezTo>
                  <a:cubicBezTo>
                    <a:pt x="15049" y="18345"/>
                    <a:pt x="18441" y="14941"/>
                    <a:pt x="18441" y="10746"/>
                  </a:cubicBezTo>
                  <a:cubicBezTo>
                    <a:pt x="18441" y="6541"/>
                    <a:pt x="15032" y="3132"/>
                    <a:pt x="10827" y="3132"/>
                  </a:cubicBezTo>
                  <a:cubicBezTo>
                    <a:pt x="10818" y="3132"/>
                    <a:pt x="10809" y="3132"/>
                    <a:pt x="10800" y="3132"/>
                  </a:cubicBezTo>
                  <a:close/>
                </a:path>
              </a:pathLst>
            </a:custGeom>
            <a:gradFill>
              <a:gsLst>
                <a:gs pos="0">
                  <a:srgbClr val="F000C6"/>
                </a:gs>
                <a:gs pos="46532">
                  <a:srgbClr val="B800C4"/>
                </a:gs>
                <a:gs pos="100000">
                  <a:srgbClr val="8000C2"/>
                </a:gs>
              </a:gsLst>
            </a:gradFill>
            <a:ln w="12700">
              <a:miter lim="400000"/>
            </a:ln>
          </p:spPr>
          <p:txBody>
            <a:bodyPr tIns="91439" bIns="91439" anchor="ctr"/>
            <a:lstStyle/>
            <a:p>
              <a:pPr algn="l"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53" name="Freeform 48"/>
            <p:cNvSpPr/>
            <p:nvPr/>
          </p:nvSpPr>
          <p:spPr>
            <a:xfrm>
              <a:off x="10745434" y="2992353"/>
              <a:ext cx="371515" cy="37256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36" y="21600"/>
                    <a:pt x="0" y="16765"/>
                    <a:pt x="0" y="10800"/>
                  </a:cubicBezTo>
                  <a:cubicBezTo>
                    <a:pt x="0" y="4835"/>
                    <a:pt x="4836" y="0"/>
                    <a:pt x="10800" y="0"/>
                  </a:cubicBezTo>
                  <a:cubicBezTo>
                    <a:pt x="16764" y="0"/>
                    <a:pt x="21600" y="4835"/>
                    <a:pt x="21600" y="10800"/>
                  </a:cubicBezTo>
                  <a:cubicBezTo>
                    <a:pt x="21600" y="16765"/>
                    <a:pt x="16764" y="21600"/>
                    <a:pt x="10800" y="21600"/>
                  </a:cubicBezTo>
                  <a:close/>
                  <a:moveTo>
                    <a:pt x="10800" y="3159"/>
                  </a:moveTo>
                  <a:cubicBezTo>
                    <a:pt x="6596" y="3159"/>
                    <a:pt x="3186" y="6568"/>
                    <a:pt x="3186" y="10773"/>
                  </a:cubicBezTo>
                  <a:cubicBezTo>
                    <a:pt x="3186" y="14978"/>
                    <a:pt x="6596" y="18387"/>
                    <a:pt x="10800" y="18387"/>
                  </a:cubicBezTo>
                  <a:cubicBezTo>
                    <a:pt x="15006" y="18387"/>
                    <a:pt x="18414" y="14978"/>
                    <a:pt x="18414" y="10773"/>
                  </a:cubicBezTo>
                  <a:cubicBezTo>
                    <a:pt x="18414" y="10764"/>
                    <a:pt x="18414" y="10755"/>
                    <a:pt x="18414" y="10746"/>
                  </a:cubicBezTo>
                  <a:cubicBezTo>
                    <a:pt x="18400" y="6551"/>
                    <a:pt x="14996" y="3159"/>
                    <a:pt x="10800" y="3159"/>
                  </a:cubicBezTo>
                  <a:close/>
                </a:path>
              </a:pathLst>
            </a:custGeom>
            <a:gradFill>
              <a:gsLst>
                <a:gs pos="849">
                  <a:srgbClr val="FF00A2"/>
                </a:gs>
                <a:gs pos="62947">
                  <a:srgbClr val="FF0071"/>
                </a:gs>
                <a:gs pos="97628">
                  <a:srgbClr val="FF0040"/>
                </a:gs>
              </a:gsLst>
            </a:gradFill>
            <a:ln w="12700">
              <a:miter lim="400000"/>
            </a:ln>
          </p:spPr>
          <p:txBody>
            <a:bodyPr tIns="91439" bIns="91439" anchor="ctr"/>
            <a:lstStyle/>
            <a:p>
              <a:pPr algn="l"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54" name="Freeform 49"/>
            <p:cNvSpPr/>
            <p:nvPr/>
          </p:nvSpPr>
          <p:spPr>
            <a:xfrm>
              <a:off x="13312102" y="2992818"/>
              <a:ext cx="371515" cy="37256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36" y="21600"/>
                    <a:pt x="0" y="16765"/>
                    <a:pt x="0" y="10800"/>
                  </a:cubicBezTo>
                  <a:cubicBezTo>
                    <a:pt x="0" y="4835"/>
                    <a:pt x="4836" y="0"/>
                    <a:pt x="10800" y="0"/>
                  </a:cubicBezTo>
                  <a:cubicBezTo>
                    <a:pt x="16764" y="0"/>
                    <a:pt x="21600" y="4835"/>
                    <a:pt x="21600" y="10800"/>
                  </a:cubicBezTo>
                  <a:cubicBezTo>
                    <a:pt x="21600" y="16765"/>
                    <a:pt x="16764" y="21600"/>
                    <a:pt x="10800" y="21600"/>
                  </a:cubicBezTo>
                  <a:close/>
                  <a:moveTo>
                    <a:pt x="10800" y="3159"/>
                  </a:moveTo>
                  <a:cubicBezTo>
                    <a:pt x="6596" y="3159"/>
                    <a:pt x="3186" y="6568"/>
                    <a:pt x="3186" y="10773"/>
                  </a:cubicBezTo>
                  <a:cubicBezTo>
                    <a:pt x="3186" y="14978"/>
                    <a:pt x="6596" y="18387"/>
                    <a:pt x="10800" y="18387"/>
                  </a:cubicBezTo>
                  <a:cubicBezTo>
                    <a:pt x="15004" y="18387"/>
                    <a:pt x="18414" y="14978"/>
                    <a:pt x="18414" y="10773"/>
                  </a:cubicBezTo>
                  <a:cubicBezTo>
                    <a:pt x="18414" y="10764"/>
                    <a:pt x="18414" y="10755"/>
                    <a:pt x="18414" y="10746"/>
                  </a:cubicBezTo>
                  <a:cubicBezTo>
                    <a:pt x="18398" y="6551"/>
                    <a:pt x="14996" y="3159"/>
                    <a:pt x="10800" y="3159"/>
                  </a:cubicBezTo>
                  <a:close/>
                </a:path>
              </a:pathLst>
            </a:custGeom>
            <a:gradFill>
              <a:gsLst>
                <a:gs pos="0">
                  <a:srgbClr val="FFC203"/>
                </a:gs>
                <a:gs pos="36657">
                  <a:srgbClr val="FF7D25"/>
                </a:gs>
                <a:gs pos="77153">
                  <a:srgbClr val="FF3847"/>
                </a:gs>
              </a:gsLst>
            </a:gradFill>
            <a:ln w="12700">
              <a:miter lim="400000"/>
            </a:ln>
          </p:spPr>
          <p:txBody>
            <a:bodyPr tIns="91439" bIns="91439" anchor="ctr"/>
            <a:lstStyle/>
            <a:p>
              <a:pPr algn="l"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55" name="Freeform 50"/>
            <p:cNvSpPr/>
            <p:nvPr/>
          </p:nvSpPr>
          <p:spPr>
            <a:xfrm>
              <a:off x="15794718" y="3619198"/>
              <a:ext cx="371510" cy="37256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36" y="21600"/>
                    <a:pt x="0" y="16765"/>
                    <a:pt x="0" y="10800"/>
                  </a:cubicBezTo>
                  <a:cubicBezTo>
                    <a:pt x="0" y="4835"/>
                    <a:pt x="4836" y="0"/>
                    <a:pt x="10800" y="0"/>
                  </a:cubicBezTo>
                  <a:cubicBezTo>
                    <a:pt x="16765" y="0"/>
                    <a:pt x="21600" y="4835"/>
                    <a:pt x="21600" y="10800"/>
                  </a:cubicBezTo>
                  <a:cubicBezTo>
                    <a:pt x="21600" y="16765"/>
                    <a:pt x="16765" y="21600"/>
                    <a:pt x="10800" y="21600"/>
                  </a:cubicBezTo>
                  <a:close/>
                  <a:moveTo>
                    <a:pt x="10800" y="3159"/>
                  </a:moveTo>
                  <a:cubicBezTo>
                    <a:pt x="6596" y="3144"/>
                    <a:pt x="3175" y="6541"/>
                    <a:pt x="3159" y="10746"/>
                  </a:cubicBezTo>
                  <a:cubicBezTo>
                    <a:pt x="3146" y="14951"/>
                    <a:pt x="6542" y="18372"/>
                    <a:pt x="10746" y="18387"/>
                  </a:cubicBezTo>
                  <a:cubicBezTo>
                    <a:pt x="14950" y="18402"/>
                    <a:pt x="18371" y="15005"/>
                    <a:pt x="18387" y="10800"/>
                  </a:cubicBezTo>
                  <a:cubicBezTo>
                    <a:pt x="18387" y="10782"/>
                    <a:pt x="18387" y="10764"/>
                    <a:pt x="18387" y="10746"/>
                  </a:cubicBezTo>
                  <a:cubicBezTo>
                    <a:pt x="18387" y="6556"/>
                    <a:pt x="14990" y="3159"/>
                    <a:pt x="10800" y="3159"/>
                  </a:cubicBezTo>
                  <a:close/>
                </a:path>
              </a:pathLst>
            </a:custGeom>
            <a:gradFill>
              <a:gsLst>
                <a:gs pos="0">
                  <a:srgbClr val="FFEA03"/>
                </a:gs>
                <a:gs pos="70683">
                  <a:srgbClr val="FFBA02"/>
                </a:gs>
                <a:gs pos="97580">
                  <a:srgbClr val="FF8A00"/>
                </a:gs>
              </a:gsLst>
            </a:gradFill>
            <a:ln w="12700">
              <a:miter lim="400000"/>
            </a:ln>
          </p:spPr>
          <p:txBody>
            <a:bodyPr tIns="91439" bIns="91439" anchor="ctr"/>
            <a:lstStyle/>
            <a:p>
              <a:pPr algn="l"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sp>
          <p:nvSpPr>
            <p:cNvPr id="56" name="Freeform 51"/>
            <p:cNvSpPr/>
            <p:nvPr/>
          </p:nvSpPr>
          <p:spPr>
            <a:xfrm>
              <a:off x="18217889" y="4939008"/>
              <a:ext cx="382660" cy="383744"/>
            </a:xfrm>
            <a:custGeom>
              <a:avLst/>
              <a:gdLst/>
              <a:ahLst/>
              <a:cxnLst>
                <a:cxn ang="0">
                  <a:pos x="wd2" y="hd2"/>
                </a:cxn>
                <a:cxn ang="5400000">
                  <a:pos x="wd2" y="hd2"/>
                </a:cxn>
                <a:cxn ang="10800000">
                  <a:pos x="wd2" y="hd2"/>
                </a:cxn>
                <a:cxn ang="16200000">
                  <a:pos x="wd2" y="hd2"/>
                </a:cxn>
              </a:cxnLst>
              <a:rect l="0" t="0" r="r" b="b"/>
              <a:pathLst>
                <a:path w="21571" h="21600" extrusionOk="0">
                  <a:moveTo>
                    <a:pt x="10786" y="21600"/>
                  </a:moveTo>
                  <a:cubicBezTo>
                    <a:pt x="4830" y="21600"/>
                    <a:pt x="0" y="16764"/>
                    <a:pt x="0" y="10800"/>
                  </a:cubicBezTo>
                  <a:cubicBezTo>
                    <a:pt x="0" y="4835"/>
                    <a:pt x="4830" y="0"/>
                    <a:pt x="10786" y="0"/>
                  </a:cubicBezTo>
                  <a:cubicBezTo>
                    <a:pt x="16713" y="1"/>
                    <a:pt x="21529" y="4788"/>
                    <a:pt x="21571" y="10721"/>
                  </a:cubicBezTo>
                  <a:cubicBezTo>
                    <a:pt x="21600" y="16701"/>
                    <a:pt x="16783" y="21571"/>
                    <a:pt x="10812" y="21600"/>
                  </a:cubicBezTo>
                  <a:cubicBezTo>
                    <a:pt x="10804" y="21600"/>
                    <a:pt x="10794" y="21600"/>
                    <a:pt x="10786" y="21600"/>
                  </a:cubicBezTo>
                  <a:close/>
                  <a:moveTo>
                    <a:pt x="10786" y="3696"/>
                  </a:moveTo>
                  <a:cubicBezTo>
                    <a:pt x="6854" y="3682"/>
                    <a:pt x="3655" y="6863"/>
                    <a:pt x="3639" y="10801"/>
                  </a:cubicBezTo>
                  <a:cubicBezTo>
                    <a:pt x="3626" y="14739"/>
                    <a:pt x="6801" y="17942"/>
                    <a:pt x="10736" y="17956"/>
                  </a:cubicBezTo>
                  <a:cubicBezTo>
                    <a:pt x="14668" y="17970"/>
                    <a:pt x="17867" y="14790"/>
                    <a:pt x="17880" y="10852"/>
                  </a:cubicBezTo>
                  <a:cubicBezTo>
                    <a:pt x="17880" y="10808"/>
                    <a:pt x="17880" y="10765"/>
                    <a:pt x="17880" y="10721"/>
                  </a:cubicBezTo>
                  <a:cubicBezTo>
                    <a:pt x="17823" y="6835"/>
                    <a:pt x="14668" y="3710"/>
                    <a:pt x="10786" y="3696"/>
                  </a:cubicBezTo>
                  <a:close/>
                </a:path>
              </a:pathLst>
            </a:custGeom>
            <a:gradFill>
              <a:gsLst>
                <a:gs pos="924">
                  <a:srgbClr val="C3EA03"/>
                </a:gs>
                <a:gs pos="53179">
                  <a:srgbClr val="67CE02"/>
                </a:gs>
                <a:gs pos="100000">
                  <a:srgbClr val="0CB100"/>
                </a:gs>
              </a:gsLst>
            </a:gradFill>
            <a:ln w="12700">
              <a:miter lim="400000"/>
            </a:ln>
          </p:spPr>
          <p:txBody>
            <a:bodyPr tIns="91439" bIns="91439" anchor="ctr"/>
            <a:lstStyle/>
            <a:p>
              <a:pPr algn="ctr" defTabSz="1828800">
                <a:defRPr sz="3600">
                  <a:solidFill>
                    <a:srgbClr val="FFFFFF"/>
                  </a:solidFill>
                  <a:latin typeface="Helvetica"/>
                  <a:ea typeface="Helvetica"/>
                  <a:cs typeface="Helvetica"/>
                  <a:sym typeface="Helvetica"/>
                </a:defRPr>
              </a:pPr>
              <a:endParaRPr dirty="0">
                <a:latin typeface="Arial" panose="020B0604020202020204" pitchFamily="34" charset="0"/>
                <a:cs typeface="Arial" panose="020B0604020202020204" pitchFamily="34" charset="0"/>
              </a:endParaRPr>
            </a:p>
          </p:txBody>
        </p:sp>
      </p:grpSp>
      <p:sp>
        <p:nvSpPr>
          <p:cNvPr id="57" name="Dikdörtgen 56"/>
          <p:cNvSpPr/>
          <p:nvPr/>
        </p:nvSpPr>
        <p:spPr>
          <a:xfrm>
            <a:off x="5747981" y="1544869"/>
            <a:ext cx="2680206" cy="369332"/>
          </a:xfrm>
          <a:prstGeom prst="rect">
            <a:avLst/>
          </a:prstGeom>
        </p:spPr>
        <p:txBody>
          <a:bodyPr wrap="square">
            <a:spAutoFit/>
          </a:bodyPr>
          <a:lstStyle/>
          <a:p>
            <a:pPr marL="480695" marR="482600" indent="449580">
              <a:spcAft>
                <a:spcPts val="0"/>
              </a:spcAft>
            </a:pPr>
            <a:r>
              <a:rPr lang="tr-TR" dirty="0" smtClean="0">
                <a:latin typeface="Arial" panose="020B0604020202020204" pitchFamily="34" charset="0"/>
                <a:ea typeface="Times New Roman" panose="02020603050405020304" pitchFamily="18" charset="0"/>
                <a:cs typeface="Arial" panose="020B0604020202020204" pitchFamily="34" charset="0"/>
              </a:rPr>
              <a:t>REHBER</a:t>
            </a:r>
            <a:endParaRPr lang="tr-TR" dirty="0">
              <a:latin typeface="Arial" panose="020B0604020202020204" pitchFamily="34" charset="0"/>
              <a:ea typeface="Times New Roman" panose="02020603050405020304" pitchFamily="18" charset="0"/>
              <a:cs typeface="Arial" panose="020B0604020202020204" pitchFamily="34" charset="0"/>
            </a:endParaRPr>
          </a:p>
        </p:txBody>
      </p:sp>
      <p:sp>
        <p:nvSpPr>
          <p:cNvPr id="59" name="Dikdörtgen 58"/>
          <p:cNvSpPr/>
          <p:nvPr/>
        </p:nvSpPr>
        <p:spPr>
          <a:xfrm>
            <a:off x="5220232" y="2325667"/>
            <a:ext cx="2680206" cy="369332"/>
          </a:xfrm>
          <a:prstGeom prst="rect">
            <a:avLst/>
          </a:prstGeom>
        </p:spPr>
        <p:txBody>
          <a:bodyPr wrap="square">
            <a:spAutoFit/>
          </a:bodyPr>
          <a:lstStyle/>
          <a:p>
            <a:pPr marL="480695" marR="482600" indent="449580">
              <a:spcAft>
                <a:spcPts val="0"/>
              </a:spcAft>
            </a:pPr>
            <a:r>
              <a:rPr lang="tr-TR" dirty="0" smtClean="0">
                <a:latin typeface="Arial" panose="020B0604020202020204" pitchFamily="34" charset="0"/>
                <a:ea typeface="Times New Roman" panose="02020603050405020304" pitchFamily="18" charset="0"/>
                <a:cs typeface="Arial" panose="020B0604020202020204" pitchFamily="34" charset="0"/>
              </a:rPr>
              <a:t>BROŞÜR</a:t>
            </a:r>
            <a:endParaRPr lang="tr-TR" dirty="0">
              <a:latin typeface="Arial" panose="020B0604020202020204" pitchFamily="34" charset="0"/>
              <a:ea typeface="Times New Roman" panose="02020603050405020304" pitchFamily="18" charset="0"/>
              <a:cs typeface="Arial" panose="020B0604020202020204" pitchFamily="34" charset="0"/>
            </a:endParaRPr>
          </a:p>
        </p:txBody>
      </p:sp>
      <p:sp>
        <p:nvSpPr>
          <p:cNvPr id="63" name="Dikdörtgen 62"/>
          <p:cNvSpPr/>
          <p:nvPr/>
        </p:nvSpPr>
        <p:spPr>
          <a:xfrm>
            <a:off x="4941810" y="3099650"/>
            <a:ext cx="3176228" cy="338554"/>
          </a:xfrm>
          <a:prstGeom prst="rect">
            <a:avLst/>
          </a:prstGeom>
        </p:spPr>
        <p:txBody>
          <a:bodyPr wrap="square">
            <a:spAutoFit/>
          </a:bodyPr>
          <a:lstStyle/>
          <a:p>
            <a:pPr marL="480695" marR="482600" indent="449580">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İNFOGRAFİK</a:t>
            </a:r>
            <a:endParaRPr lang="tr-TR"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64" name="Dikdörtgen 63"/>
          <p:cNvSpPr/>
          <p:nvPr/>
        </p:nvSpPr>
        <p:spPr>
          <a:xfrm>
            <a:off x="4910979" y="3893668"/>
            <a:ext cx="3176228" cy="369332"/>
          </a:xfrm>
          <a:prstGeom prst="rect">
            <a:avLst/>
          </a:prstGeom>
        </p:spPr>
        <p:txBody>
          <a:bodyPr wrap="square">
            <a:spAutoFit/>
          </a:bodyPr>
          <a:lstStyle/>
          <a:p>
            <a:pPr marL="480695" marR="482600" indent="449580">
              <a:spcAft>
                <a:spcPts val="0"/>
              </a:spcAft>
            </a:pPr>
            <a:r>
              <a:rPr lang="tr-TR" sz="1750" dirty="0" smtClean="0">
                <a:latin typeface="Arial" panose="020B0604020202020204" pitchFamily="34" charset="0"/>
                <a:ea typeface="Times New Roman" panose="02020603050405020304" pitchFamily="18" charset="0"/>
                <a:cs typeface="Arial" panose="020B0604020202020204" pitchFamily="34" charset="0"/>
              </a:rPr>
              <a:t>KAMU SPOTU</a:t>
            </a:r>
            <a:endParaRPr lang="tr-TR" sz="1750" dirty="0">
              <a:latin typeface="Arial" panose="020B0604020202020204" pitchFamily="34" charset="0"/>
              <a:ea typeface="Times New Roman" panose="02020603050405020304" pitchFamily="18" charset="0"/>
              <a:cs typeface="Arial" panose="020B0604020202020204" pitchFamily="34" charset="0"/>
            </a:endParaRPr>
          </a:p>
        </p:txBody>
      </p:sp>
      <p:sp>
        <p:nvSpPr>
          <p:cNvPr id="65" name="Dikdörtgen 64"/>
          <p:cNvSpPr/>
          <p:nvPr/>
        </p:nvSpPr>
        <p:spPr>
          <a:xfrm>
            <a:off x="5484492" y="4638150"/>
            <a:ext cx="3176228" cy="369332"/>
          </a:xfrm>
          <a:prstGeom prst="rect">
            <a:avLst/>
          </a:prstGeom>
        </p:spPr>
        <p:txBody>
          <a:bodyPr wrap="square">
            <a:spAutoFit/>
          </a:bodyPr>
          <a:lstStyle/>
          <a:p>
            <a:pPr marL="480695" marR="482600" indent="449580">
              <a:spcAft>
                <a:spcPts val="0"/>
              </a:spcAft>
            </a:pPr>
            <a:r>
              <a:rPr lang="tr-TR" dirty="0" smtClean="0">
                <a:latin typeface="Arial" panose="020B0604020202020204" pitchFamily="34" charset="0"/>
                <a:ea typeface="Times New Roman" panose="02020603050405020304" pitchFamily="18" charset="0"/>
                <a:cs typeface="Arial" panose="020B0604020202020204" pitchFamily="34" charset="0"/>
              </a:rPr>
              <a:t>VİDEO</a:t>
            </a:r>
            <a:endParaRPr lang="tr-TR" dirty="0">
              <a:latin typeface="Arial" panose="020B0604020202020204" pitchFamily="34" charset="0"/>
              <a:ea typeface="Times New Roman" panose="02020603050405020304" pitchFamily="18" charset="0"/>
              <a:cs typeface="Arial" panose="020B0604020202020204" pitchFamily="34" charset="0"/>
            </a:endParaRPr>
          </a:p>
        </p:txBody>
      </p:sp>
      <p:sp>
        <p:nvSpPr>
          <p:cNvPr id="62" name="Dikdörtgen 61"/>
          <p:cNvSpPr/>
          <p:nvPr/>
        </p:nvSpPr>
        <p:spPr>
          <a:xfrm>
            <a:off x="5400817" y="5318499"/>
            <a:ext cx="3176228" cy="646331"/>
          </a:xfrm>
          <a:prstGeom prst="rect">
            <a:avLst/>
          </a:prstGeom>
        </p:spPr>
        <p:txBody>
          <a:bodyPr wrap="square">
            <a:spAutoFit/>
          </a:bodyPr>
          <a:lstStyle/>
          <a:p>
            <a:pPr marL="480695" marR="482600" indent="449580" algn="ctr">
              <a:spcAft>
                <a:spcPts val="0"/>
              </a:spcAft>
            </a:pPr>
            <a:r>
              <a:rPr lang="tr-TR" dirty="0" smtClean="0">
                <a:latin typeface="Arial" panose="020B0604020202020204" pitchFamily="34" charset="0"/>
                <a:ea typeface="Times New Roman" panose="02020603050405020304" pitchFamily="18" charset="0"/>
                <a:cs typeface="Arial" panose="020B0604020202020204" pitchFamily="34" charset="0"/>
              </a:rPr>
              <a:t>VERGİ</a:t>
            </a:r>
          </a:p>
          <a:p>
            <a:pPr marL="480695" marR="482600" indent="449580" algn="ctr">
              <a:spcAft>
                <a:spcPts val="0"/>
              </a:spcAft>
            </a:pPr>
            <a:r>
              <a:rPr lang="tr-TR" dirty="0" smtClean="0">
                <a:latin typeface="Arial" panose="020B0604020202020204" pitchFamily="34" charset="0"/>
                <a:ea typeface="Times New Roman" panose="02020603050405020304" pitchFamily="18" charset="0"/>
                <a:cs typeface="Arial" panose="020B0604020202020204" pitchFamily="34" charset="0"/>
              </a:rPr>
              <a:t>TAKVİMİ</a:t>
            </a:r>
            <a:endParaRPr lang="tr-TR" dirty="0">
              <a:latin typeface="Arial" panose="020B0604020202020204" pitchFamily="34" charset="0"/>
              <a:ea typeface="Times New Roman" panose="02020603050405020304" pitchFamily="18" charset="0"/>
              <a:cs typeface="Arial" panose="020B0604020202020204" pitchFamily="34" charset="0"/>
            </a:endParaRPr>
          </a:p>
        </p:txBody>
      </p:sp>
      <p:pic>
        <p:nvPicPr>
          <p:cNvPr id="2" name="Resim 1"/>
          <p:cNvPicPr>
            <a:picLocks noChangeAspect="1"/>
          </p:cNvPicPr>
          <p:nvPr/>
        </p:nvPicPr>
        <p:blipFill>
          <a:blip r:embed="rId7"/>
          <a:stretch>
            <a:fillRect/>
          </a:stretch>
        </p:blipFill>
        <p:spPr>
          <a:xfrm>
            <a:off x="8123949" y="821265"/>
            <a:ext cx="1936779" cy="2741590"/>
          </a:xfrm>
          <a:prstGeom prst="rect">
            <a:avLst/>
          </a:prstGeom>
        </p:spPr>
      </p:pic>
      <p:pic>
        <p:nvPicPr>
          <p:cNvPr id="6" name="Resim 5"/>
          <p:cNvPicPr>
            <a:picLocks noChangeAspect="1"/>
          </p:cNvPicPr>
          <p:nvPr/>
        </p:nvPicPr>
        <p:blipFill>
          <a:blip r:embed="rId8"/>
          <a:stretch>
            <a:fillRect/>
          </a:stretch>
        </p:blipFill>
        <p:spPr>
          <a:xfrm>
            <a:off x="10337382" y="821265"/>
            <a:ext cx="1542149" cy="3084297"/>
          </a:xfrm>
          <a:prstGeom prst="rect">
            <a:avLst/>
          </a:prstGeom>
        </p:spPr>
      </p:pic>
      <p:pic>
        <p:nvPicPr>
          <p:cNvPr id="13" name="Resim 12"/>
          <p:cNvPicPr>
            <a:picLocks noChangeAspect="1"/>
          </p:cNvPicPr>
          <p:nvPr/>
        </p:nvPicPr>
        <p:blipFill>
          <a:blip r:embed="rId9"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prstClr val="white"/>
                </a:solidFill>
                <a:latin typeface="Arial" panose="020B0604020202020204" pitchFamily="34" charset="0"/>
                <a:cs typeface="Arial" panose="020B0604020202020204" pitchFamily="34" charset="0"/>
              </a:rPr>
              <a:pPr/>
              <a:t>45</a:t>
            </a:fld>
            <a:endParaRPr lang="tr-TR" sz="1400" dirty="0">
              <a:solidFill>
                <a:prstClr val="white"/>
              </a:solidFill>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10"/>
          <a:stretch>
            <a:fillRect/>
          </a:stretch>
        </p:blipFill>
        <p:spPr>
          <a:xfrm>
            <a:off x="8256472" y="4238473"/>
            <a:ext cx="3709969" cy="2207898"/>
          </a:xfrm>
          <a:prstGeom prst="rect">
            <a:avLst/>
          </a:prstGeom>
        </p:spPr>
      </p:pic>
    </p:spTree>
    <p:extLst>
      <p:ext uri="{BB962C8B-B14F-4D97-AF65-F5344CB8AC3E}">
        <p14:creationId xmlns:p14="http://schemas.microsoft.com/office/powerpoint/2010/main" val="342346836"/>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Unvan 1"/>
          <p:cNvSpPr>
            <a:spLocks noGrp="1"/>
          </p:cNvSpPr>
          <p:nvPr>
            <p:ph type="ctrTitle"/>
          </p:nvPr>
        </p:nvSpPr>
        <p:spPr>
          <a:xfrm>
            <a:off x="3218679" y="2604781"/>
            <a:ext cx="5949950" cy="789966"/>
          </a:xfrm>
        </p:spPr>
        <p:txBody>
          <a:bodyPr>
            <a:noAutofit/>
          </a:bodyPr>
          <a:lstStyle/>
          <a:p>
            <a:r>
              <a:rPr lang="tr-TR" sz="4400" b="1" spc="1000" dirty="0" smtClean="0">
                <a:solidFill>
                  <a:schemeClr val="bg1"/>
                </a:solidFill>
                <a:latin typeface="Arial" panose="020B0604020202020204" pitchFamily="34" charset="0"/>
                <a:cs typeface="Arial" panose="020B0604020202020204" pitchFamily="34" charset="0"/>
              </a:rPr>
              <a:t>TEŞEKKÜRLER</a:t>
            </a:r>
            <a:endParaRPr lang="tr-TR" sz="4400" b="1" spc="1000" dirty="0">
              <a:solidFill>
                <a:schemeClr val="bg1"/>
              </a:solidFill>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3222" y="692458"/>
            <a:ext cx="3696525" cy="1233406"/>
          </a:xfrm>
          <a:prstGeom prst="rect">
            <a:avLst/>
          </a:prstGeom>
        </p:spPr>
      </p:pic>
      <p:sp>
        <p:nvSpPr>
          <p:cNvPr id="5" name="Unvan 1"/>
          <p:cNvSpPr txBox="1">
            <a:spLocks/>
          </p:cNvSpPr>
          <p:nvPr/>
        </p:nvSpPr>
        <p:spPr>
          <a:xfrm>
            <a:off x="557813" y="5316245"/>
            <a:ext cx="11076373" cy="9915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nSpc>
                <a:spcPct val="150000"/>
              </a:lnSpc>
            </a:pPr>
            <a:r>
              <a:rPr kumimoji="0" lang="tr-TR" sz="18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DAVRANIŞSAL KAMU POLİTİKALARI GELİŞTİRME VE UYGULAMA MÜDÜRLÜĞÜ</a:t>
            </a:r>
          </a:p>
          <a:p>
            <a:pPr lvl="0">
              <a:lnSpc>
                <a:spcPct val="150000"/>
              </a:lnSpc>
            </a:pPr>
            <a:r>
              <a:rPr kumimoji="0" lang="tr-TR" sz="20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(111)</a:t>
            </a:r>
            <a:endParaRPr kumimoji="0" lang="tr-TR"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6" name="Unvan 1"/>
          <p:cNvSpPr txBox="1">
            <a:spLocks/>
          </p:cNvSpPr>
          <p:nvPr/>
        </p:nvSpPr>
        <p:spPr>
          <a:xfrm>
            <a:off x="1621654" y="4237003"/>
            <a:ext cx="9144000" cy="9915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nSpc>
                <a:spcPct val="150000"/>
              </a:lnSpc>
            </a:pPr>
            <a:r>
              <a:rPr kumimoji="0" lang="tr-TR" sz="28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MÜKELLEF HİZMETLERİ DAİRE BAŞKANLIĞI</a:t>
            </a:r>
            <a:endParaRPr kumimoji="0" lang="tr-TR" sz="2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20259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1375097" y="210895"/>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solidFill>
                  <a:srgbClr val="16647A"/>
                </a:solidFill>
                <a:latin typeface="Arial" panose="020B0604020202020204" pitchFamily="34" charset="0"/>
                <a:cs typeface="Arial" panose="020B0604020202020204" pitchFamily="34" charset="0"/>
              </a:rPr>
              <a:t>Mükellef Hakları Bildirgesi</a:t>
            </a:r>
          </a:p>
        </p:txBody>
      </p:sp>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schemeClr val="bg1"/>
                </a:solidFill>
                <a:latin typeface="Arial" panose="020B0604020202020204" pitchFamily="34" charset="0"/>
                <a:cs typeface="Arial" panose="020B0604020202020204" pitchFamily="34" charset="0"/>
              </a:rPr>
              <a:t>5</a:t>
            </a:fld>
            <a:endParaRPr lang="tr-TR" sz="1400" dirty="0">
              <a:solidFill>
                <a:schemeClr val="bg1"/>
              </a:solidFill>
              <a:latin typeface="Arial" panose="020B0604020202020204" pitchFamily="34" charset="0"/>
              <a:cs typeface="Arial" panose="020B0604020202020204" pitchFamily="34" charset="0"/>
            </a:endParaRP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9" name="Yuvarlatılmış Dikdörtgen 28"/>
          <p:cNvSpPr/>
          <p:nvPr/>
        </p:nvSpPr>
        <p:spPr>
          <a:xfrm>
            <a:off x="545431" y="1217476"/>
            <a:ext cx="5834709" cy="3913817"/>
          </a:xfrm>
          <a:prstGeom prst="round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tr-TR" b="1" dirty="0">
                <a:solidFill>
                  <a:schemeClr val="bg1"/>
                </a:solidFill>
                <a:latin typeface="Arial" panose="020B0604020202020204" pitchFamily="34" charset="0"/>
                <a:cs typeface="Arial" panose="020B0604020202020204" pitchFamily="34" charset="0"/>
              </a:rPr>
              <a:t>Bu bildirge, Türk Gelir İdaresinin mükellef odaklı, kaliteli hizmet sunma anlayışı içerisinde, saygılı ve dürüst olma temel ilkesiyle çalışmaya, vergi ödemenin sadece bir yükümlülük değil vatandaş olma ve sorgulama hakkı olduğu bilinciyle kendisinden hizmet alan herkesi memnun etmeye ve sorunları çözmeye olan bağlılığını onaylar.</a:t>
            </a:r>
            <a:endParaRPr lang="tr-TR" sz="1400" b="1" dirty="0">
              <a:solidFill>
                <a:schemeClr val="bg1"/>
              </a:solidFill>
              <a:latin typeface="Arial" panose="020B0604020202020204" pitchFamily="34" charset="0"/>
              <a:ea typeface="Calibri"/>
              <a:cs typeface="Arial" panose="020B0604020202020204" pitchFamily="34" charset="0"/>
            </a:endParaRPr>
          </a:p>
        </p:txBody>
      </p:sp>
      <p:grpSp>
        <p:nvGrpSpPr>
          <p:cNvPr id="8" name="Grup 7"/>
          <p:cNvGrpSpPr/>
          <p:nvPr/>
        </p:nvGrpSpPr>
        <p:grpSpPr>
          <a:xfrm>
            <a:off x="6696605" y="394310"/>
            <a:ext cx="4684309" cy="6068311"/>
            <a:chOff x="6696605" y="394310"/>
            <a:chExt cx="4684309" cy="6068311"/>
          </a:xfrm>
        </p:grpSpPr>
        <p:grpSp>
          <p:nvGrpSpPr>
            <p:cNvPr id="14" name="Grup 13"/>
            <p:cNvGrpSpPr/>
            <p:nvPr/>
          </p:nvGrpSpPr>
          <p:grpSpPr>
            <a:xfrm>
              <a:off x="6696605" y="394310"/>
              <a:ext cx="4684309" cy="6068311"/>
              <a:chOff x="1547664" y="627258"/>
              <a:chExt cx="4608512" cy="5970119"/>
            </a:xfrm>
          </p:grpSpPr>
          <p:grpSp>
            <p:nvGrpSpPr>
              <p:cNvPr id="15" name="Grup 14"/>
              <p:cNvGrpSpPr/>
              <p:nvPr/>
            </p:nvGrpSpPr>
            <p:grpSpPr>
              <a:xfrm>
                <a:off x="1547664" y="627258"/>
                <a:ext cx="4608512" cy="5970119"/>
                <a:chOff x="1547664" y="627258"/>
                <a:chExt cx="4608512" cy="5970119"/>
              </a:xfrm>
            </p:grpSpPr>
            <p:pic>
              <p:nvPicPr>
                <p:cNvPr id="1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7664" y="627258"/>
                  <a:ext cx="4608512" cy="597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ikdörtgen 17"/>
                <p:cNvSpPr/>
                <p:nvPr/>
              </p:nvSpPr>
              <p:spPr>
                <a:xfrm>
                  <a:off x="2195736" y="5517232"/>
                  <a:ext cx="144016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6" name="Resim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99792" y="5612090"/>
                <a:ext cx="576065" cy="487777"/>
              </a:xfrm>
              <a:prstGeom prst="rect">
                <a:avLst/>
              </a:prstGeom>
            </p:spPr>
          </p:pic>
        </p:grpSp>
        <p:sp>
          <p:nvSpPr>
            <p:cNvPr id="6" name="Dikdörtgen 5"/>
            <p:cNvSpPr/>
            <p:nvPr/>
          </p:nvSpPr>
          <p:spPr>
            <a:xfrm>
              <a:off x="8194752" y="994299"/>
              <a:ext cx="1659462" cy="577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2626" y="940721"/>
              <a:ext cx="1651545" cy="553510"/>
            </a:xfrm>
            <a:prstGeom prst="rect">
              <a:avLst/>
            </a:prstGeom>
          </p:spPr>
        </p:pic>
      </p:grpSp>
    </p:spTree>
    <p:extLst>
      <p:ext uri="{BB962C8B-B14F-4D97-AF65-F5344CB8AC3E}">
        <p14:creationId xmlns:p14="http://schemas.microsoft.com/office/powerpoint/2010/main" val="330781481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1375097" y="210895"/>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solidFill>
                  <a:srgbClr val="16647A"/>
                </a:solidFill>
                <a:latin typeface="Arial" panose="020B0604020202020204" pitchFamily="34" charset="0"/>
                <a:cs typeface="Arial" panose="020B0604020202020204" pitchFamily="34" charset="0"/>
              </a:rPr>
              <a:t>Mükellef Haklarının Önemi</a:t>
            </a:r>
          </a:p>
        </p:txBody>
      </p:sp>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schemeClr val="bg1"/>
                </a:solidFill>
                <a:latin typeface="Arial" panose="020B0604020202020204" pitchFamily="34" charset="0"/>
                <a:cs typeface="Arial" panose="020B0604020202020204" pitchFamily="34" charset="0"/>
              </a:rPr>
              <a:t>6</a:t>
            </a:fld>
            <a:endParaRPr lang="tr-TR" sz="1400" dirty="0">
              <a:solidFill>
                <a:schemeClr val="bg1"/>
              </a:solidFill>
              <a:latin typeface="Arial" panose="020B0604020202020204" pitchFamily="34" charset="0"/>
              <a:cs typeface="Arial" panose="020B0604020202020204" pitchFamily="34" charset="0"/>
            </a:endParaRP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15" name="Rectangle: Rounded Corners 1">
            <a:extLst>
              <a:ext uri="{FF2B5EF4-FFF2-40B4-BE49-F238E27FC236}">
                <a16:creationId xmlns:a16="http://schemas.microsoft.com/office/drawing/2014/main" id="{A547A658-9E35-4587-9C97-9933535F81A7}"/>
              </a:ext>
            </a:extLst>
          </p:cNvPr>
          <p:cNvSpPr/>
          <p:nvPr/>
        </p:nvSpPr>
        <p:spPr>
          <a:xfrm>
            <a:off x="410005" y="871691"/>
            <a:ext cx="3091816" cy="5872037"/>
          </a:xfrm>
          <a:prstGeom prst="roundRect">
            <a:avLst>
              <a:gd name="adj" fmla="val 13684"/>
            </a:avLst>
          </a:prstGeom>
          <a:solidFill>
            <a:sysClr val="windowText" lastClr="000000">
              <a:lumMod val="75000"/>
              <a:lumOff val="25000"/>
            </a:sysClr>
          </a:solidFill>
          <a:ln w="12700" cap="flat" cmpd="sng" algn="ctr">
            <a:noFill/>
            <a:prstDash val="solid"/>
            <a:miter lim="800000"/>
          </a:ln>
          <a:effectLst>
            <a:outerShdw blurRad="2286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3" name="Grup 2"/>
          <p:cNvGrpSpPr/>
          <p:nvPr/>
        </p:nvGrpSpPr>
        <p:grpSpPr>
          <a:xfrm>
            <a:off x="3556341" y="871693"/>
            <a:ext cx="8044141" cy="5872036"/>
            <a:chOff x="3556342" y="871693"/>
            <a:chExt cx="8333900" cy="5872036"/>
          </a:xfrm>
        </p:grpSpPr>
        <p:sp>
          <p:nvSpPr>
            <p:cNvPr id="16" name="Rectangle: Top Corners Rounded 16">
              <a:extLst>
                <a:ext uri="{FF2B5EF4-FFF2-40B4-BE49-F238E27FC236}">
                  <a16:creationId xmlns:a16="http://schemas.microsoft.com/office/drawing/2014/main" id="{A8F17F08-304F-49DB-9B40-672157D75DB3}"/>
                </a:ext>
              </a:extLst>
            </p:cNvPr>
            <p:cNvSpPr/>
            <p:nvPr/>
          </p:nvSpPr>
          <p:spPr>
            <a:xfrm rot="5400000">
              <a:off x="4787274" y="-359239"/>
              <a:ext cx="5872036" cy="8333900"/>
            </a:xfrm>
            <a:prstGeom prst="round2SameRect">
              <a:avLst>
                <a:gd name="adj1" fmla="val 10917"/>
                <a:gd name="adj2" fmla="val 1522"/>
              </a:avLst>
            </a:prstGeom>
            <a:solidFill>
              <a:srgbClr val="107385"/>
            </a:solidFill>
            <a:ln w="12700" cap="flat" cmpd="sng" algn="ctr">
              <a:noFill/>
              <a:prstDash val="solid"/>
              <a:miter lim="800000"/>
            </a:ln>
            <a:effectLst>
              <a:outerShdw blurRad="152400" dist="38100" algn="l"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7" name="Rectangle: Top Corners Rounded 17">
              <a:extLst>
                <a:ext uri="{FF2B5EF4-FFF2-40B4-BE49-F238E27FC236}">
                  <a16:creationId xmlns:a16="http://schemas.microsoft.com/office/drawing/2014/main" id="{304108DE-482C-42B1-B289-45131DE5C50B}"/>
                </a:ext>
              </a:extLst>
            </p:cNvPr>
            <p:cNvSpPr/>
            <p:nvPr/>
          </p:nvSpPr>
          <p:spPr>
            <a:xfrm rot="5400000">
              <a:off x="4760736" y="-255854"/>
              <a:ext cx="5781301" cy="8114493"/>
            </a:xfrm>
            <a:prstGeom prst="round2SameRect">
              <a:avLst>
                <a:gd name="adj1" fmla="val 10917"/>
                <a:gd name="adj2" fmla="val 1522"/>
              </a:avLst>
            </a:prstGeom>
            <a:solidFill>
              <a:sysClr val="window" lastClr="FFFFFF"/>
            </a:solidFill>
            <a:ln w="12700" cap="flat" cmpd="sng" algn="ctr">
              <a:noFill/>
              <a:prstDash val="solid"/>
              <a:miter lim="800000"/>
            </a:ln>
            <a:effectLst>
              <a:outerShdw blurRad="152400" dist="38100" algn="l"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pic>
        <p:nvPicPr>
          <p:cNvPr id="18" name="Picture 21" descr="One glowing star standing among other dim stars on green pastel color background">
            <a:extLst>
              <a:ext uri="{FF2B5EF4-FFF2-40B4-BE49-F238E27FC236}">
                <a16:creationId xmlns:a16="http://schemas.microsoft.com/office/drawing/2014/main" id="{7BB5C4D2-C70B-4629-8B2A-BCEE28729D44}"/>
              </a:ext>
            </a:extLst>
          </p:cNvPr>
          <p:cNvPicPr>
            <a:picLocks noChangeAspect="1"/>
          </p:cNvPicPr>
          <p:nvPr/>
        </p:nvPicPr>
        <p:blipFill>
          <a:blip r:embed="rId7" cstate="print">
            <a:extLst>
              <a:ext uri="{28A0092B-C50C-407E-A947-70E740481C1C}">
                <a14:useLocalDpi xmlns:a14="http://schemas.microsoft.com/office/drawing/2010/main" val="0"/>
              </a:ext>
            </a:extLst>
          </a:blip>
          <a:srcRect l="57408" r="494" b="212"/>
          <a:stretch>
            <a:fillRect/>
          </a:stretch>
        </p:blipFill>
        <p:spPr>
          <a:xfrm>
            <a:off x="454180" y="997023"/>
            <a:ext cx="3003466" cy="5704241"/>
          </a:xfrm>
          <a:custGeom>
            <a:avLst/>
            <a:gdLst>
              <a:gd name="connsiteX0" fmla="*/ 424525 w 3102348"/>
              <a:gd name="connsiteY0" fmla="*/ 0 h 5515287"/>
              <a:gd name="connsiteX1" fmla="*/ 2677823 w 3102348"/>
              <a:gd name="connsiteY1" fmla="*/ 0 h 5515287"/>
              <a:gd name="connsiteX2" fmla="*/ 3102348 w 3102348"/>
              <a:gd name="connsiteY2" fmla="*/ 424525 h 5515287"/>
              <a:gd name="connsiteX3" fmla="*/ 3102348 w 3102348"/>
              <a:gd name="connsiteY3" fmla="*/ 5090762 h 5515287"/>
              <a:gd name="connsiteX4" fmla="*/ 2677823 w 3102348"/>
              <a:gd name="connsiteY4" fmla="*/ 5515287 h 5515287"/>
              <a:gd name="connsiteX5" fmla="*/ 424525 w 3102348"/>
              <a:gd name="connsiteY5" fmla="*/ 5515287 h 5515287"/>
              <a:gd name="connsiteX6" fmla="*/ 0 w 3102348"/>
              <a:gd name="connsiteY6" fmla="*/ 5090762 h 5515287"/>
              <a:gd name="connsiteX7" fmla="*/ 0 w 3102348"/>
              <a:gd name="connsiteY7" fmla="*/ 424525 h 5515287"/>
              <a:gd name="connsiteX8" fmla="*/ 424525 w 3102348"/>
              <a:gd name="connsiteY8" fmla="*/ 0 h 55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2348" h="5515287">
                <a:moveTo>
                  <a:pt x="424525" y="0"/>
                </a:moveTo>
                <a:lnTo>
                  <a:pt x="2677823" y="0"/>
                </a:lnTo>
                <a:cubicBezTo>
                  <a:pt x="2912282" y="0"/>
                  <a:pt x="3102348" y="190066"/>
                  <a:pt x="3102348" y="424525"/>
                </a:cubicBezTo>
                <a:lnTo>
                  <a:pt x="3102348" y="5090762"/>
                </a:lnTo>
                <a:cubicBezTo>
                  <a:pt x="3102348" y="5325221"/>
                  <a:pt x="2912282" y="5515287"/>
                  <a:pt x="2677823" y="5515287"/>
                </a:cubicBezTo>
                <a:lnTo>
                  <a:pt x="424525" y="5515287"/>
                </a:lnTo>
                <a:cubicBezTo>
                  <a:pt x="190066" y="5515287"/>
                  <a:pt x="0" y="5325221"/>
                  <a:pt x="0" y="5090762"/>
                </a:cubicBezTo>
                <a:lnTo>
                  <a:pt x="0" y="424525"/>
                </a:lnTo>
                <a:cubicBezTo>
                  <a:pt x="0" y="190066"/>
                  <a:pt x="190066" y="0"/>
                  <a:pt x="424525" y="0"/>
                </a:cubicBezTo>
                <a:close/>
              </a:path>
            </a:pathLst>
          </a:custGeom>
          <a:solidFill>
            <a:srgbClr val="107385"/>
          </a:solidFill>
        </p:spPr>
      </p:pic>
      <p:sp>
        <p:nvSpPr>
          <p:cNvPr id="19" name="Rectangle: Top Corners Rounded 3">
            <a:extLst>
              <a:ext uri="{FF2B5EF4-FFF2-40B4-BE49-F238E27FC236}">
                <a16:creationId xmlns:a16="http://schemas.microsoft.com/office/drawing/2014/main" id="{C2CBD0E4-9717-40CD-8EFD-BF85A25C8623}"/>
              </a:ext>
            </a:extLst>
          </p:cNvPr>
          <p:cNvSpPr/>
          <p:nvPr/>
        </p:nvSpPr>
        <p:spPr>
          <a:xfrm rot="10800000">
            <a:off x="1156724" y="997023"/>
            <a:ext cx="1622968" cy="345119"/>
          </a:xfrm>
          <a:prstGeom prst="round2SameRect">
            <a:avLst>
              <a:gd name="adj1" fmla="val 42121"/>
              <a:gd name="adj2" fmla="val 0"/>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EE4BCBBA-D33C-4EF4-9FE6-01866E468F3D}"/>
              </a:ext>
            </a:extLst>
          </p:cNvPr>
          <p:cNvSpPr/>
          <p:nvPr/>
        </p:nvSpPr>
        <p:spPr>
          <a:xfrm>
            <a:off x="2570055" y="1141994"/>
            <a:ext cx="115419" cy="123304"/>
          </a:xfrm>
          <a:prstGeom prst="ellipse">
            <a:avLst/>
          </a:prstGeom>
          <a:solidFill>
            <a:sysClr val="windowText" lastClr="000000">
              <a:lumMod val="65000"/>
              <a:lumOff val="35000"/>
            </a:sysClr>
          </a:solidFill>
          <a:ln w="22225" cap="flat" cmpd="sng" algn="ctr">
            <a:solidFill>
              <a:sysClr val="windowText" lastClr="000000">
                <a:lumMod val="85000"/>
                <a:lumOff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DB48098A-9D9F-49A1-8C91-9BEF83F8205F}"/>
              </a:ext>
            </a:extLst>
          </p:cNvPr>
          <p:cNvSpPr/>
          <p:nvPr/>
        </p:nvSpPr>
        <p:spPr>
          <a:xfrm>
            <a:off x="2418127" y="1141994"/>
            <a:ext cx="115419" cy="123304"/>
          </a:xfrm>
          <a:prstGeom prst="ellipse">
            <a:avLst/>
          </a:prstGeom>
          <a:solidFill>
            <a:sysClr val="windowText" lastClr="000000">
              <a:lumMod val="65000"/>
              <a:lumOff val="35000"/>
            </a:sysClr>
          </a:solidFill>
          <a:ln w="22225" cap="flat" cmpd="sng" algn="ctr">
            <a:solidFill>
              <a:sysClr val="windowText" lastClr="000000">
                <a:lumMod val="85000"/>
                <a:lumOff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2468E4D4-10D8-48AB-9B97-8315E2731EC7}"/>
              </a:ext>
            </a:extLst>
          </p:cNvPr>
          <p:cNvSpPr/>
          <p:nvPr/>
        </p:nvSpPr>
        <p:spPr>
          <a:xfrm>
            <a:off x="1234713" y="1141994"/>
            <a:ext cx="115419" cy="123304"/>
          </a:xfrm>
          <a:prstGeom prst="ellipse">
            <a:avLst/>
          </a:prstGeom>
          <a:solidFill>
            <a:sysClr val="windowText" lastClr="000000">
              <a:lumMod val="65000"/>
              <a:lumOff val="35000"/>
            </a:sysClr>
          </a:solidFill>
          <a:ln w="22225" cap="flat" cmpd="sng" algn="ctr">
            <a:solidFill>
              <a:sysClr val="windowText" lastClr="000000">
                <a:lumMod val="85000"/>
                <a:lumOff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24" name="Group 26">
            <a:extLst>
              <a:ext uri="{FF2B5EF4-FFF2-40B4-BE49-F238E27FC236}">
                <a16:creationId xmlns:a16="http://schemas.microsoft.com/office/drawing/2014/main" id="{3ACED7D8-23FB-4504-8FC9-83BC46983F7A}"/>
              </a:ext>
            </a:extLst>
          </p:cNvPr>
          <p:cNvGrpSpPr/>
          <p:nvPr/>
        </p:nvGrpSpPr>
        <p:grpSpPr>
          <a:xfrm>
            <a:off x="3223834" y="1596074"/>
            <a:ext cx="573582" cy="157656"/>
            <a:chOff x="5780701" y="961046"/>
            <a:chExt cx="592466" cy="152433"/>
          </a:xfrm>
        </p:grpSpPr>
        <p:sp>
          <p:nvSpPr>
            <p:cNvPr id="25" name="Oval 24">
              <a:extLst>
                <a:ext uri="{FF2B5EF4-FFF2-40B4-BE49-F238E27FC236}">
                  <a16:creationId xmlns:a16="http://schemas.microsoft.com/office/drawing/2014/main" id="{65C72465-E9E8-4EE9-8874-EB58F895B244}"/>
                </a:ext>
              </a:extLst>
            </p:cNvPr>
            <p:cNvSpPr/>
            <p:nvPr/>
          </p:nvSpPr>
          <p:spPr>
            <a:xfrm>
              <a:off x="5780701" y="961046"/>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A337D040-EED8-45B3-ACAC-C9CE51110D86}"/>
                </a:ext>
              </a:extLst>
            </p:cNvPr>
            <p:cNvSpPr/>
            <p:nvPr/>
          </p:nvSpPr>
          <p:spPr>
            <a:xfrm flipH="1">
              <a:off x="6220735" y="961047"/>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7" name="Rectangle: Rounded Corners 25">
              <a:extLst>
                <a:ext uri="{FF2B5EF4-FFF2-40B4-BE49-F238E27FC236}">
                  <a16:creationId xmlns:a16="http://schemas.microsoft.com/office/drawing/2014/main" id="{FFAB218A-B08C-4FD2-BF46-AD33E2AA6D9A}"/>
                </a:ext>
              </a:extLst>
            </p:cNvPr>
            <p:cNvSpPr/>
            <p:nvPr/>
          </p:nvSpPr>
          <p:spPr>
            <a:xfrm>
              <a:off x="5857352" y="1007496"/>
              <a:ext cx="457200" cy="59531"/>
            </a:xfrm>
            <a:prstGeom prst="roundRect">
              <a:avLst>
                <a:gd name="adj" fmla="val 50000"/>
              </a:avLst>
            </a:prstGeom>
            <a:gradFill flip="none" rotWithShape="1">
              <a:gsLst>
                <a:gs pos="68000">
                  <a:sysClr val="window" lastClr="FFFFFF"/>
                </a:gs>
                <a:gs pos="38000">
                  <a:sysClr val="window" lastClr="FFFFFF"/>
                </a:gs>
                <a:gs pos="0">
                  <a:srgbClr val="363636"/>
                </a:gs>
                <a:gs pos="100000">
                  <a:srgbClr val="363636"/>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5E3FE510-9D8E-4F20-A97D-087C88EAE69B}"/>
              </a:ext>
            </a:extLst>
          </p:cNvPr>
          <p:cNvGrpSpPr/>
          <p:nvPr/>
        </p:nvGrpSpPr>
        <p:grpSpPr>
          <a:xfrm>
            <a:off x="3223834" y="1959218"/>
            <a:ext cx="573582" cy="157656"/>
            <a:chOff x="5780701" y="961046"/>
            <a:chExt cx="592466" cy="152433"/>
          </a:xfrm>
        </p:grpSpPr>
        <p:sp>
          <p:nvSpPr>
            <p:cNvPr id="29" name="Oval 28">
              <a:extLst>
                <a:ext uri="{FF2B5EF4-FFF2-40B4-BE49-F238E27FC236}">
                  <a16:creationId xmlns:a16="http://schemas.microsoft.com/office/drawing/2014/main" id="{29436B0E-E8B8-4F69-BEF6-04483150EE56}"/>
                </a:ext>
              </a:extLst>
            </p:cNvPr>
            <p:cNvSpPr/>
            <p:nvPr/>
          </p:nvSpPr>
          <p:spPr>
            <a:xfrm>
              <a:off x="5780701" y="961046"/>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EEB2DDBA-8A85-4220-B980-E70F212AAC23}"/>
                </a:ext>
              </a:extLst>
            </p:cNvPr>
            <p:cNvSpPr/>
            <p:nvPr/>
          </p:nvSpPr>
          <p:spPr>
            <a:xfrm flipH="1">
              <a:off x="6220735" y="961047"/>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id="{47D1518E-74D4-46CD-A2C4-E5010CDC4C0F}"/>
                </a:ext>
              </a:extLst>
            </p:cNvPr>
            <p:cNvSpPr/>
            <p:nvPr/>
          </p:nvSpPr>
          <p:spPr>
            <a:xfrm>
              <a:off x="5857352" y="1007496"/>
              <a:ext cx="457200" cy="59531"/>
            </a:xfrm>
            <a:prstGeom prst="roundRect">
              <a:avLst>
                <a:gd name="adj" fmla="val 50000"/>
              </a:avLst>
            </a:prstGeom>
            <a:gradFill flip="none" rotWithShape="1">
              <a:gsLst>
                <a:gs pos="68000">
                  <a:sysClr val="window" lastClr="FFFFFF"/>
                </a:gs>
                <a:gs pos="38000">
                  <a:sysClr val="window" lastClr="FFFFFF"/>
                </a:gs>
                <a:gs pos="0">
                  <a:srgbClr val="363636"/>
                </a:gs>
                <a:gs pos="100000">
                  <a:srgbClr val="363636"/>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224CDC42-653A-4038-A005-C0C9311CFF1E}"/>
              </a:ext>
            </a:extLst>
          </p:cNvPr>
          <p:cNvGrpSpPr/>
          <p:nvPr/>
        </p:nvGrpSpPr>
        <p:grpSpPr>
          <a:xfrm>
            <a:off x="3223834" y="2322361"/>
            <a:ext cx="573582" cy="157656"/>
            <a:chOff x="5780701" y="961046"/>
            <a:chExt cx="592466" cy="152433"/>
          </a:xfrm>
        </p:grpSpPr>
        <p:sp>
          <p:nvSpPr>
            <p:cNvPr id="33" name="Oval 32">
              <a:extLst>
                <a:ext uri="{FF2B5EF4-FFF2-40B4-BE49-F238E27FC236}">
                  <a16:creationId xmlns:a16="http://schemas.microsoft.com/office/drawing/2014/main" id="{69C9F051-74B7-450D-BBE3-8DD88CFF61A2}"/>
                </a:ext>
              </a:extLst>
            </p:cNvPr>
            <p:cNvSpPr/>
            <p:nvPr/>
          </p:nvSpPr>
          <p:spPr>
            <a:xfrm>
              <a:off x="5780701" y="961046"/>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B60D45E4-693A-44C4-8B0F-5E6D896212E1}"/>
                </a:ext>
              </a:extLst>
            </p:cNvPr>
            <p:cNvSpPr/>
            <p:nvPr/>
          </p:nvSpPr>
          <p:spPr>
            <a:xfrm flipH="1">
              <a:off x="6220735" y="961047"/>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E8D77FA0-F2CC-4354-B15D-A3ABA7695B16}"/>
                </a:ext>
              </a:extLst>
            </p:cNvPr>
            <p:cNvSpPr/>
            <p:nvPr/>
          </p:nvSpPr>
          <p:spPr>
            <a:xfrm>
              <a:off x="5857352" y="1007496"/>
              <a:ext cx="457200" cy="59531"/>
            </a:xfrm>
            <a:prstGeom prst="roundRect">
              <a:avLst>
                <a:gd name="adj" fmla="val 50000"/>
              </a:avLst>
            </a:prstGeom>
            <a:gradFill flip="none" rotWithShape="1">
              <a:gsLst>
                <a:gs pos="68000">
                  <a:sysClr val="window" lastClr="FFFFFF"/>
                </a:gs>
                <a:gs pos="38000">
                  <a:sysClr val="window" lastClr="FFFFFF"/>
                </a:gs>
                <a:gs pos="0">
                  <a:srgbClr val="363636"/>
                </a:gs>
                <a:gs pos="100000">
                  <a:srgbClr val="363636"/>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ABC11434-2455-4C9D-A2EB-86A5C20F9781}"/>
              </a:ext>
            </a:extLst>
          </p:cNvPr>
          <p:cNvGrpSpPr/>
          <p:nvPr/>
        </p:nvGrpSpPr>
        <p:grpSpPr>
          <a:xfrm>
            <a:off x="3223834" y="2685504"/>
            <a:ext cx="573582" cy="157656"/>
            <a:chOff x="5780701" y="961046"/>
            <a:chExt cx="592466" cy="152433"/>
          </a:xfrm>
        </p:grpSpPr>
        <p:sp>
          <p:nvSpPr>
            <p:cNvPr id="37" name="Oval 36">
              <a:extLst>
                <a:ext uri="{FF2B5EF4-FFF2-40B4-BE49-F238E27FC236}">
                  <a16:creationId xmlns:a16="http://schemas.microsoft.com/office/drawing/2014/main" id="{A4BE78FF-033E-48F3-BB2E-E640AA682848}"/>
                </a:ext>
              </a:extLst>
            </p:cNvPr>
            <p:cNvSpPr/>
            <p:nvPr/>
          </p:nvSpPr>
          <p:spPr>
            <a:xfrm>
              <a:off x="5780701" y="961046"/>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4ED3EE90-1A7B-480F-8376-9A4F66E4EA25}"/>
                </a:ext>
              </a:extLst>
            </p:cNvPr>
            <p:cNvSpPr/>
            <p:nvPr/>
          </p:nvSpPr>
          <p:spPr>
            <a:xfrm flipH="1">
              <a:off x="6220735" y="961047"/>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9" name="Rectangle: Rounded Corners 38">
              <a:extLst>
                <a:ext uri="{FF2B5EF4-FFF2-40B4-BE49-F238E27FC236}">
                  <a16:creationId xmlns:a16="http://schemas.microsoft.com/office/drawing/2014/main" id="{80E798FB-8A9A-4B84-8740-1CD472E64000}"/>
                </a:ext>
              </a:extLst>
            </p:cNvPr>
            <p:cNvSpPr/>
            <p:nvPr/>
          </p:nvSpPr>
          <p:spPr>
            <a:xfrm>
              <a:off x="5857352" y="1007496"/>
              <a:ext cx="457200" cy="59531"/>
            </a:xfrm>
            <a:prstGeom prst="roundRect">
              <a:avLst>
                <a:gd name="adj" fmla="val 50000"/>
              </a:avLst>
            </a:prstGeom>
            <a:gradFill flip="none" rotWithShape="1">
              <a:gsLst>
                <a:gs pos="68000">
                  <a:sysClr val="window" lastClr="FFFFFF"/>
                </a:gs>
                <a:gs pos="38000">
                  <a:sysClr val="window" lastClr="FFFFFF"/>
                </a:gs>
                <a:gs pos="0">
                  <a:srgbClr val="363636"/>
                </a:gs>
                <a:gs pos="100000">
                  <a:srgbClr val="363636"/>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BE679AC3-0CE6-4116-9DDD-85D695467BBF}"/>
              </a:ext>
            </a:extLst>
          </p:cNvPr>
          <p:cNvGrpSpPr/>
          <p:nvPr/>
        </p:nvGrpSpPr>
        <p:grpSpPr>
          <a:xfrm>
            <a:off x="3223834" y="3048648"/>
            <a:ext cx="573582" cy="157656"/>
            <a:chOff x="5780701" y="961046"/>
            <a:chExt cx="592466" cy="152433"/>
          </a:xfrm>
        </p:grpSpPr>
        <p:sp>
          <p:nvSpPr>
            <p:cNvPr id="41" name="Oval 40">
              <a:extLst>
                <a:ext uri="{FF2B5EF4-FFF2-40B4-BE49-F238E27FC236}">
                  <a16:creationId xmlns:a16="http://schemas.microsoft.com/office/drawing/2014/main" id="{501D784E-36E9-4173-A6F4-CB48EDEA8DEF}"/>
                </a:ext>
              </a:extLst>
            </p:cNvPr>
            <p:cNvSpPr/>
            <p:nvPr/>
          </p:nvSpPr>
          <p:spPr>
            <a:xfrm>
              <a:off x="5780701" y="961046"/>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59340895-2545-41DE-8045-539759F2142C}"/>
                </a:ext>
              </a:extLst>
            </p:cNvPr>
            <p:cNvSpPr/>
            <p:nvPr/>
          </p:nvSpPr>
          <p:spPr>
            <a:xfrm flipH="1">
              <a:off x="6220735" y="961047"/>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3" name="Rectangle: Rounded Corners 42">
              <a:extLst>
                <a:ext uri="{FF2B5EF4-FFF2-40B4-BE49-F238E27FC236}">
                  <a16:creationId xmlns:a16="http://schemas.microsoft.com/office/drawing/2014/main" id="{E06D5F2E-4293-42D6-8FDC-8F2DBAF00529}"/>
                </a:ext>
              </a:extLst>
            </p:cNvPr>
            <p:cNvSpPr/>
            <p:nvPr/>
          </p:nvSpPr>
          <p:spPr>
            <a:xfrm>
              <a:off x="5857352" y="1007496"/>
              <a:ext cx="457200" cy="59531"/>
            </a:xfrm>
            <a:prstGeom prst="roundRect">
              <a:avLst>
                <a:gd name="adj" fmla="val 50000"/>
              </a:avLst>
            </a:prstGeom>
            <a:gradFill flip="none" rotWithShape="1">
              <a:gsLst>
                <a:gs pos="68000">
                  <a:sysClr val="window" lastClr="FFFFFF"/>
                </a:gs>
                <a:gs pos="38000">
                  <a:sysClr val="window" lastClr="FFFFFF"/>
                </a:gs>
                <a:gs pos="0">
                  <a:srgbClr val="363636"/>
                </a:gs>
                <a:gs pos="100000">
                  <a:srgbClr val="363636"/>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A93E393D-4044-4847-87AF-150BE5ED30A0}"/>
              </a:ext>
            </a:extLst>
          </p:cNvPr>
          <p:cNvGrpSpPr/>
          <p:nvPr/>
        </p:nvGrpSpPr>
        <p:grpSpPr>
          <a:xfrm>
            <a:off x="3223834" y="3411791"/>
            <a:ext cx="573582" cy="157656"/>
            <a:chOff x="5780701" y="961046"/>
            <a:chExt cx="592466" cy="152433"/>
          </a:xfrm>
        </p:grpSpPr>
        <p:sp>
          <p:nvSpPr>
            <p:cNvPr id="45" name="Oval 44">
              <a:extLst>
                <a:ext uri="{FF2B5EF4-FFF2-40B4-BE49-F238E27FC236}">
                  <a16:creationId xmlns:a16="http://schemas.microsoft.com/office/drawing/2014/main" id="{AABE2C15-E3D5-417B-920D-8A601EB42BAF}"/>
                </a:ext>
              </a:extLst>
            </p:cNvPr>
            <p:cNvSpPr/>
            <p:nvPr/>
          </p:nvSpPr>
          <p:spPr>
            <a:xfrm>
              <a:off x="5780701" y="961046"/>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4BAE5692-2353-41DF-AFD1-4E71B42CBA98}"/>
                </a:ext>
              </a:extLst>
            </p:cNvPr>
            <p:cNvSpPr/>
            <p:nvPr/>
          </p:nvSpPr>
          <p:spPr>
            <a:xfrm flipH="1">
              <a:off x="6220735" y="961047"/>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7" name="Rectangle: Rounded Corners 46">
              <a:extLst>
                <a:ext uri="{FF2B5EF4-FFF2-40B4-BE49-F238E27FC236}">
                  <a16:creationId xmlns:a16="http://schemas.microsoft.com/office/drawing/2014/main" id="{B1F38DCE-B767-4478-982E-710FE14A0A03}"/>
                </a:ext>
              </a:extLst>
            </p:cNvPr>
            <p:cNvSpPr/>
            <p:nvPr/>
          </p:nvSpPr>
          <p:spPr>
            <a:xfrm>
              <a:off x="5857352" y="1007496"/>
              <a:ext cx="457200" cy="59531"/>
            </a:xfrm>
            <a:prstGeom prst="roundRect">
              <a:avLst>
                <a:gd name="adj" fmla="val 50000"/>
              </a:avLst>
            </a:prstGeom>
            <a:gradFill flip="none" rotWithShape="1">
              <a:gsLst>
                <a:gs pos="68000">
                  <a:sysClr val="window" lastClr="FFFFFF"/>
                </a:gs>
                <a:gs pos="38000">
                  <a:sysClr val="window" lastClr="FFFFFF"/>
                </a:gs>
                <a:gs pos="0">
                  <a:srgbClr val="363636"/>
                </a:gs>
                <a:gs pos="100000">
                  <a:srgbClr val="363636"/>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CD05B1DE-4F04-4426-AEF3-D2AB453BA1FC}"/>
              </a:ext>
            </a:extLst>
          </p:cNvPr>
          <p:cNvGrpSpPr/>
          <p:nvPr/>
        </p:nvGrpSpPr>
        <p:grpSpPr>
          <a:xfrm>
            <a:off x="3223834" y="3774935"/>
            <a:ext cx="573582" cy="157656"/>
            <a:chOff x="5780701" y="961046"/>
            <a:chExt cx="592466" cy="152433"/>
          </a:xfrm>
        </p:grpSpPr>
        <p:sp>
          <p:nvSpPr>
            <p:cNvPr id="49" name="Oval 48">
              <a:extLst>
                <a:ext uri="{FF2B5EF4-FFF2-40B4-BE49-F238E27FC236}">
                  <a16:creationId xmlns:a16="http://schemas.microsoft.com/office/drawing/2014/main" id="{01CA6537-0DF9-4306-9C00-3E9DCDE0A62B}"/>
                </a:ext>
              </a:extLst>
            </p:cNvPr>
            <p:cNvSpPr/>
            <p:nvPr/>
          </p:nvSpPr>
          <p:spPr>
            <a:xfrm>
              <a:off x="5780701" y="961046"/>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AEE2E80-D521-4301-BE66-4AF7E2114C1B}"/>
                </a:ext>
              </a:extLst>
            </p:cNvPr>
            <p:cNvSpPr/>
            <p:nvPr/>
          </p:nvSpPr>
          <p:spPr>
            <a:xfrm flipH="1">
              <a:off x="6220735" y="961047"/>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1" name="Rectangle: Rounded Corners 50">
              <a:extLst>
                <a:ext uri="{FF2B5EF4-FFF2-40B4-BE49-F238E27FC236}">
                  <a16:creationId xmlns:a16="http://schemas.microsoft.com/office/drawing/2014/main" id="{658A0B1A-3B15-46A5-8E4F-A5190E37D200}"/>
                </a:ext>
              </a:extLst>
            </p:cNvPr>
            <p:cNvSpPr/>
            <p:nvPr/>
          </p:nvSpPr>
          <p:spPr>
            <a:xfrm>
              <a:off x="5857352" y="1007496"/>
              <a:ext cx="457200" cy="59531"/>
            </a:xfrm>
            <a:prstGeom prst="roundRect">
              <a:avLst>
                <a:gd name="adj" fmla="val 50000"/>
              </a:avLst>
            </a:prstGeom>
            <a:gradFill flip="none" rotWithShape="1">
              <a:gsLst>
                <a:gs pos="68000">
                  <a:sysClr val="window" lastClr="FFFFFF"/>
                </a:gs>
                <a:gs pos="38000">
                  <a:sysClr val="window" lastClr="FFFFFF"/>
                </a:gs>
                <a:gs pos="0">
                  <a:srgbClr val="363636"/>
                </a:gs>
                <a:gs pos="100000">
                  <a:srgbClr val="363636"/>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023D35BD-A002-4D26-82FF-FCB2B8FDF722}"/>
              </a:ext>
            </a:extLst>
          </p:cNvPr>
          <p:cNvGrpSpPr/>
          <p:nvPr/>
        </p:nvGrpSpPr>
        <p:grpSpPr>
          <a:xfrm>
            <a:off x="3223834" y="4138078"/>
            <a:ext cx="573582" cy="157656"/>
            <a:chOff x="5780701" y="961046"/>
            <a:chExt cx="592466" cy="152433"/>
          </a:xfrm>
        </p:grpSpPr>
        <p:sp>
          <p:nvSpPr>
            <p:cNvPr id="53" name="Oval 52">
              <a:extLst>
                <a:ext uri="{FF2B5EF4-FFF2-40B4-BE49-F238E27FC236}">
                  <a16:creationId xmlns:a16="http://schemas.microsoft.com/office/drawing/2014/main" id="{6D11C7FC-50F0-40D3-9B63-2FFBEF1C687B}"/>
                </a:ext>
              </a:extLst>
            </p:cNvPr>
            <p:cNvSpPr/>
            <p:nvPr/>
          </p:nvSpPr>
          <p:spPr>
            <a:xfrm>
              <a:off x="5780701" y="961046"/>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4" name="Oval 53">
              <a:extLst>
                <a:ext uri="{FF2B5EF4-FFF2-40B4-BE49-F238E27FC236}">
                  <a16:creationId xmlns:a16="http://schemas.microsoft.com/office/drawing/2014/main" id="{CDF12ECB-9D3A-493D-B170-912FB9D86D24}"/>
                </a:ext>
              </a:extLst>
            </p:cNvPr>
            <p:cNvSpPr/>
            <p:nvPr/>
          </p:nvSpPr>
          <p:spPr>
            <a:xfrm flipH="1">
              <a:off x="6220735" y="961047"/>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5" name="Rectangle: Rounded Corners 54">
              <a:extLst>
                <a:ext uri="{FF2B5EF4-FFF2-40B4-BE49-F238E27FC236}">
                  <a16:creationId xmlns:a16="http://schemas.microsoft.com/office/drawing/2014/main" id="{1CE16ACA-8180-471C-A261-F5851C9A8404}"/>
                </a:ext>
              </a:extLst>
            </p:cNvPr>
            <p:cNvSpPr/>
            <p:nvPr/>
          </p:nvSpPr>
          <p:spPr>
            <a:xfrm>
              <a:off x="5857352" y="1007496"/>
              <a:ext cx="457200" cy="59531"/>
            </a:xfrm>
            <a:prstGeom prst="roundRect">
              <a:avLst>
                <a:gd name="adj" fmla="val 50000"/>
              </a:avLst>
            </a:prstGeom>
            <a:gradFill flip="none" rotWithShape="1">
              <a:gsLst>
                <a:gs pos="68000">
                  <a:sysClr val="window" lastClr="FFFFFF"/>
                </a:gs>
                <a:gs pos="38000">
                  <a:sysClr val="window" lastClr="FFFFFF"/>
                </a:gs>
                <a:gs pos="0">
                  <a:srgbClr val="363636"/>
                </a:gs>
                <a:gs pos="100000">
                  <a:srgbClr val="363636"/>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56" name="Group 55">
            <a:extLst>
              <a:ext uri="{FF2B5EF4-FFF2-40B4-BE49-F238E27FC236}">
                <a16:creationId xmlns:a16="http://schemas.microsoft.com/office/drawing/2014/main" id="{9A25431B-D231-4B8F-A513-DAFA85780470}"/>
              </a:ext>
            </a:extLst>
          </p:cNvPr>
          <p:cNvGrpSpPr/>
          <p:nvPr/>
        </p:nvGrpSpPr>
        <p:grpSpPr>
          <a:xfrm>
            <a:off x="3223834" y="4501221"/>
            <a:ext cx="573582" cy="157656"/>
            <a:chOff x="5780701" y="961046"/>
            <a:chExt cx="592466" cy="152433"/>
          </a:xfrm>
        </p:grpSpPr>
        <p:sp>
          <p:nvSpPr>
            <p:cNvPr id="57" name="Oval 56">
              <a:extLst>
                <a:ext uri="{FF2B5EF4-FFF2-40B4-BE49-F238E27FC236}">
                  <a16:creationId xmlns:a16="http://schemas.microsoft.com/office/drawing/2014/main" id="{66411FDB-E754-4E6B-8379-33885D654A1A}"/>
                </a:ext>
              </a:extLst>
            </p:cNvPr>
            <p:cNvSpPr/>
            <p:nvPr/>
          </p:nvSpPr>
          <p:spPr>
            <a:xfrm>
              <a:off x="5780701" y="961046"/>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8" name="Oval 57">
              <a:extLst>
                <a:ext uri="{FF2B5EF4-FFF2-40B4-BE49-F238E27FC236}">
                  <a16:creationId xmlns:a16="http://schemas.microsoft.com/office/drawing/2014/main" id="{250785E4-8FEB-443F-A15C-F153F5368D91}"/>
                </a:ext>
              </a:extLst>
            </p:cNvPr>
            <p:cNvSpPr/>
            <p:nvPr/>
          </p:nvSpPr>
          <p:spPr>
            <a:xfrm flipH="1">
              <a:off x="6220735" y="961047"/>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9" name="Rectangle: Rounded Corners 58">
              <a:extLst>
                <a:ext uri="{FF2B5EF4-FFF2-40B4-BE49-F238E27FC236}">
                  <a16:creationId xmlns:a16="http://schemas.microsoft.com/office/drawing/2014/main" id="{D5CEBDA0-6126-460C-A5E5-C10D19CB0518}"/>
                </a:ext>
              </a:extLst>
            </p:cNvPr>
            <p:cNvSpPr/>
            <p:nvPr/>
          </p:nvSpPr>
          <p:spPr>
            <a:xfrm>
              <a:off x="5857352" y="1007496"/>
              <a:ext cx="457200" cy="59531"/>
            </a:xfrm>
            <a:prstGeom prst="roundRect">
              <a:avLst>
                <a:gd name="adj" fmla="val 50000"/>
              </a:avLst>
            </a:prstGeom>
            <a:gradFill flip="none" rotWithShape="1">
              <a:gsLst>
                <a:gs pos="68000">
                  <a:sysClr val="window" lastClr="FFFFFF"/>
                </a:gs>
                <a:gs pos="38000">
                  <a:sysClr val="window" lastClr="FFFFFF"/>
                </a:gs>
                <a:gs pos="0">
                  <a:srgbClr val="363636"/>
                </a:gs>
                <a:gs pos="100000">
                  <a:srgbClr val="363636"/>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60" name="Group 59">
            <a:extLst>
              <a:ext uri="{FF2B5EF4-FFF2-40B4-BE49-F238E27FC236}">
                <a16:creationId xmlns:a16="http://schemas.microsoft.com/office/drawing/2014/main" id="{475AAB1C-0C9A-43F7-9931-E644E76C0929}"/>
              </a:ext>
            </a:extLst>
          </p:cNvPr>
          <p:cNvGrpSpPr/>
          <p:nvPr/>
        </p:nvGrpSpPr>
        <p:grpSpPr>
          <a:xfrm>
            <a:off x="3223834" y="4864365"/>
            <a:ext cx="573582" cy="157656"/>
            <a:chOff x="5780701" y="961046"/>
            <a:chExt cx="592466" cy="152433"/>
          </a:xfrm>
        </p:grpSpPr>
        <p:sp>
          <p:nvSpPr>
            <p:cNvPr id="61" name="Oval 60">
              <a:extLst>
                <a:ext uri="{FF2B5EF4-FFF2-40B4-BE49-F238E27FC236}">
                  <a16:creationId xmlns:a16="http://schemas.microsoft.com/office/drawing/2014/main" id="{62E25CAC-44C2-4C86-ABE4-C84CDBF38AD5}"/>
                </a:ext>
              </a:extLst>
            </p:cNvPr>
            <p:cNvSpPr/>
            <p:nvPr/>
          </p:nvSpPr>
          <p:spPr>
            <a:xfrm>
              <a:off x="5780701" y="961046"/>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2" name="Oval 61">
              <a:extLst>
                <a:ext uri="{FF2B5EF4-FFF2-40B4-BE49-F238E27FC236}">
                  <a16:creationId xmlns:a16="http://schemas.microsoft.com/office/drawing/2014/main" id="{AEECC29B-0E96-4A47-AD7F-BBE22D422640}"/>
                </a:ext>
              </a:extLst>
            </p:cNvPr>
            <p:cNvSpPr/>
            <p:nvPr/>
          </p:nvSpPr>
          <p:spPr>
            <a:xfrm flipH="1">
              <a:off x="6220735" y="961047"/>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3" name="Rectangle: Rounded Corners 62">
              <a:extLst>
                <a:ext uri="{FF2B5EF4-FFF2-40B4-BE49-F238E27FC236}">
                  <a16:creationId xmlns:a16="http://schemas.microsoft.com/office/drawing/2014/main" id="{651D220C-46C2-403C-A9A5-76C26FF844EC}"/>
                </a:ext>
              </a:extLst>
            </p:cNvPr>
            <p:cNvSpPr/>
            <p:nvPr/>
          </p:nvSpPr>
          <p:spPr>
            <a:xfrm>
              <a:off x="5857352" y="1007496"/>
              <a:ext cx="457200" cy="59531"/>
            </a:xfrm>
            <a:prstGeom prst="roundRect">
              <a:avLst>
                <a:gd name="adj" fmla="val 50000"/>
              </a:avLst>
            </a:prstGeom>
            <a:gradFill flip="none" rotWithShape="1">
              <a:gsLst>
                <a:gs pos="68000">
                  <a:sysClr val="window" lastClr="FFFFFF"/>
                </a:gs>
                <a:gs pos="38000">
                  <a:sysClr val="window" lastClr="FFFFFF"/>
                </a:gs>
                <a:gs pos="0">
                  <a:srgbClr val="363636"/>
                </a:gs>
                <a:gs pos="100000">
                  <a:srgbClr val="363636"/>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64" name="Group 63">
            <a:extLst>
              <a:ext uri="{FF2B5EF4-FFF2-40B4-BE49-F238E27FC236}">
                <a16:creationId xmlns:a16="http://schemas.microsoft.com/office/drawing/2014/main" id="{3996A15E-32FA-4FCB-96D5-02C30E5BB663}"/>
              </a:ext>
            </a:extLst>
          </p:cNvPr>
          <p:cNvGrpSpPr/>
          <p:nvPr/>
        </p:nvGrpSpPr>
        <p:grpSpPr>
          <a:xfrm>
            <a:off x="3223834" y="5227508"/>
            <a:ext cx="573582" cy="157656"/>
            <a:chOff x="5780701" y="961046"/>
            <a:chExt cx="592466" cy="152433"/>
          </a:xfrm>
        </p:grpSpPr>
        <p:sp>
          <p:nvSpPr>
            <p:cNvPr id="65" name="Oval 64">
              <a:extLst>
                <a:ext uri="{FF2B5EF4-FFF2-40B4-BE49-F238E27FC236}">
                  <a16:creationId xmlns:a16="http://schemas.microsoft.com/office/drawing/2014/main" id="{F1CF9EE9-BEF4-4024-8FD5-4AB534E3A04E}"/>
                </a:ext>
              </a:extLst>
            </p:cNvPr>
            <p:cNvSpPr/>
            <p:nvPr/>
          </p:nvSpPr>
          <p:spPr>
            <a:xfrm>
              <a:off x="5780701" y="961046"/>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6" name="Oval 65">
              <a:extLst>
                <a:ext uri="{FF2B5EF4-FFF2-40B4-BE49-F238E27FC236}">
                  <a16:creationId xmlns:a16="http://schemas.microsoft.com/office/drawing/2014/main" id="{DC0DA64C-4CA8-4323-83BF-7F29327FFB2F}"/>
                </a:ext>
              </a:extLst>
            </p:cNvPr>
            <p:cNvSpPr/>
            <p:nvPr/>
          </p:nvSpPr>
          <p:spPr>
            <a:xfrm flipH="1">
              <a:off x="6220735" y="961047"/>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7" name="Rectangle: Rounded Corners 66">
              <a:extLst>
                <a:ext uri="{FF2B5EF4-FFF2-40B4-BE49-F238E27FC236}">
                  <a16:creationId xmlns:a16="http://schemas.microsoft.com/office/drawing/2014/main" id="{B257B714-A05D-4FE3-A095-50B29BFDEDA8}"/>
                </a:ext>
              </a:extLst>
            </p:cNvPr>
            <p:cNvSpPr/>
            <p:nvPr/>
          </p:nvSpPr>
          <p:spPr>
            <a:xfrm>
              <a:off x="5857352" y="1007496"/>
              <a:ext cx="457200" cy="59531"/>
            </a:xfrm>
            <a:prstGeom prst="roundRect">
              <a:avLst>
                <a:gd name="adj" fmla="val 50000"/>
              </a:avLst>
            </a:prstGeom>
            <a:gradFill flip="none" rotWithShape="1">
              <a:gsLst>
                <a:gs pos="68000">
                  <a:sysClr val="window" lastClr="FFFFFF"/>
                </a:gs>
                <a:gs pos="38000">
                  <a:sysClr val="window" lastClr="FFFFFF"/>
                </a:gs>
                <a:gs pos="0">
                  <a:srgbClr val="363636"/>
                </a:gs>
                <a:gs pos="100000">
                  <a:srgbClr val="363636"/>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id="{86BDD028-83BF-49BD-B82A-7A89E642E42B}"/>
              </a:ext>
            </a:extLst>
          </p:cNvPr>
          <p:cNvGrpSpPr/>
          <p:nvPr/>
        </p:nvGrpSpPr>
        <p:grpSpPr>
          <a:xfrm>
            <a:off x="3223834" y="5590651"/>
            <a:ext cx="573582" cy="157656"/>
            <a:chOff x="5780701" y="961046"/>
            <a:chExt cx="592466" cy="152433"/>
          </a:xfrm>
        </p:grpSpPr>
        <p:sp>
          <p:nvSpPr>
            <p:cNvPr id="69" name="Oval 68">
              <a:extLst>
                <a:ext uri="{FF2B5EF4-FFF2-40B4-BE49-F238E27FC236}">
                  <a16:creationId xmlns:a16="http://schemas.microsoft.com/office/drawing/2014/main" id="{9A06B6EF-5D04-4442-BE6B-0A3612722C6D}"/>
                </a:ext>
              </a:extLst>
            </p:cNvPr>
            <p:cNvSpPr/>
            <p:nvPr/>
          </p:nvSpPr>
          <p:spPr>
            <a:xfrm>
              <a:off x="5780701" y="961046"/>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0" name="Oval 69">
              <a:extLst>
                <a:ext uri="{FF2B5EF4-FFF2-40B4-BE49-F238E27FC236}">
                  <a16:creationId xmlns:a16="http://schemas.microsoft.com/office/drawing/2014/main" id="{D6FA78FB-8DD2-467B-9933-230BB8EC9A9F}"/>
                </a:ext>
              </a:extLst>
            </p:cNvPr>
            <p:cNvSpPr/>
            <p:nvPr/>
          </p:nvSpPr>
          <p:spPr>
            <a:xfrm flipH="1">
              <a:off x="6220735" y="961047"/>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1" name="Rectangle: Rounded Corners 70">
              <a:extLst>
                <a:ext uri="{FF2B5EF4-FFF2-40B4-BE49-F238E27FC236}">
                  <a16:creationId xmlns:a16="http://schemas.microsoft.com/office/drawing/2014/main" id="{B5B1B366-A125-4098-834D-D04B912F379A}"/>
                </a:ext>
              </a:extLst>
            </p:cNvPr>
            <p:cNvSpPr/>
            <p:nvPr/>
          </p:nvSpPr>
          <p:spPr>
            <a:xfrm>
              <a:off x="5857352" y="1007496"/>
              <a:ext cx="457200" cy="59531"/>
            </a:xfrm>
            <a:prstGeom prst="roundRect">
              <a:avLst>
                <a:gd name="adj" fmla="val 50000"/>
              </a:avLst>
            </a:prstGeom>
            <a:gradFill flip="none" rotWithShape="1">
              <a:gsLst>
                <a:gs pos="68000">
                  <a:sysClr val="window" lastClr="FFFFFF"/>
                </a:gs>
                <a:gs pos="38000">
                  <a:sysClr val="window" lastClr="FFFFFF"/>
                </a:gs>
                <a:gs pos="0">
                  <a:srgbClr val="363636"/>
                </a:gs>
                <a:gs pos="100000">
                  <a:srgbClr val="363636"/>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72" name="Group 71">
            <a:extLst>
              <a:ext uri="{FF2B5EF4-FFF2-40B4-BE49-F238E27FC236}">
                <a16:creationId xmlns:a16="http://schemas.microsoft.com/office/drawing/2014/main" id="{5CF673D8-C5AF-4469-9843-D79BA371D648}"/>
              </a:ext>
            </a:extLst>
          </p:cNvPr>
          <p:cNvGrpSpPr/>
          <p:nvPr/>
        </p:nvGrpSpPr>
        <p:grpSpPr>
          <a:xfrm>
            <a:off x="3223834" y="5953795"/>
            <a:ext cx="573582" cy="157656"/>
            <a:chOff x="5780701" y="961046"/>
            <a:chExt cx="592466" cy="152433"/>
          </a:xfrm>
        </p:grpSpPr>
        <p:sp>
          <p:nvSpPr>
            <p:cNvPr id="73" name="Oval 72">
              <a:extLst>
                <a:ext uri="{FF2B5EF4-FFF2-40B4-BE49-F238E27FC236}">
                  <a16:creationId xmlns:a16="http://schemas.microsoft.com/office/drawing/2014/main" id="{BFED39B0-465E-4EF9-B25A-3A4896CCA139}"/>
                </a:ext>
              </a:extLst>
            </p:cNvPr>
            <p:cNvSpPr/>
            <p:nvPr/>
          </p:nvSpPr>
          <p:spPr>
            <a:xfrm>
              <a:off x="5780701" y="961046"/>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4" name="Oval 73">
              <a:extLst>
                <a:ext uri="{FF2B5EF4-FFF2-40B4-BE49-F238E27FC236}">
                  <a16:creationId xmlns:a16="http://schemas.microsoft.com/office/drawing/2014/main" id="{3D41461F-8D04-47D9-8F64-6826EFBE81DD}"/>
                </a:ext>
              </a:extLst>
            </p:cNvPr>
            <p:cNvSpPr/>
            <p:nvPr/>
          </p:nvSpPr>
          <p:spPr>
            <a:xfrm flipH="1">
              <a:off x="6220735" y="961047"/>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5" name="Rectangle: Rounded Corners 74">
              <a:extLst>
                <a:ext uri="{FF2B5EF4-FFF2-40B4-BE49-F238E27FC236}">
                  <a16:creationId xmlns:a16="http://schemas.microsoft.com/office/drawing/2014/main" id="{FC89EA6B-97DF-4BD7-8344-C88F1B23611F}"/>
                </a:ext>
              </a:extLst>
            </p:cNvPr>
            <p:cNvSpPr/>
            <p:nvPr/>
          </p:nvSpPr>
          <p:spPr>
            <a:xfrm>
              <a:off x="5857352" y="1007496"/>
              <a:ext cx="457200" cy="59531"/>
            </a:xfrm>
            <a:prstGeom prst="roundRect">
              <a:avLst>
                <a:gd name="adj" fmla="val 50000"/>
              </a:avLst>
            </a:prstGeom>
            <a:gradFill flip="none" rotWithShape="1">
              <a:gsLst>
                <a:gs pos="68000">
                  <a:sysClr val="window" lastClr="FFFFFF"/>
                </a:gs>
                <a:gs pos="38000">
                  <a:sysClr val="window" lastClr="FFFFFF"/>
                </a:gs>
                <a:gs pos="0">
                  <a:srgbClr val="363636"/>
                </a:gs>
                <a:gs pos="100000">
                  <a:srgbClr val="363636"/>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76" name="Group 75">
            <a:extLst>
              <a:ext uri="{FF2B5EF4-FFF2-40B4-BE49-F238E27FC236}">
                <a16:creationId xmlns:a16="http://schemas.microsoft.com/office/drawing/2014/main" id="{23C37CC1-9802-47FE-97A0-B8439774EC3A}"/>
              </a:ext>
            </a:extLst>
          </p:cNvPr>
          <p:cNvGrpSpPr/>
          <p:nvPr/>
        </p:nvGrpSpPr>
        <p:grpSpPr>
          <a:xfrm>
            <a:off x="3223834" y="6316938"/>
            <a:ext cx="573582" cy="157656"/>
            <a:chOff x="5780701" y="961046"/>
            <a:chExt cx="592466" cy="152433"/>
          </a:xfrm>
        </p:grpSpPr>
        <p:sp>
          <p:nvSpPr>
            <p:cNvPr id="77" name="Oval 76">
              <a:extLst>
                <a:ext uri="{FF2B5EF4-FFF2-40B4-BE49-F238E27FC236}">
                  <a16:creationId xmlns:a16="http://schemas.microsoft.com/office/drawing/2014/main" id="{40343B8A-987E-40F5-8A0D-8A9900EEFF2E}"/>
                </a:ext>
              </a:extLst>
            </p:cNvPr>
            <p:cNvSpPr/>
            <p:nvPr/>
          </p:nvSpPr>
          <p:spPr>
            <a:xfrm>
              <a:off x="5780701" y="961046"/>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8" name="Oval 77">
              <a:extLst>
                <a:ext uri="{FF2B5EF4-FFF2-40B4-BE49-F238E27FC236}">
                  <a16:creationId xmlns:a16="http://schemas.microsoft.com/office/drawing/2014/main" id="{43A3429B-7314-4511-B03C-679D20A0EE41}"/>
                </a:ext>
              </a:extLst>
            </p:cNvPr>
            <p:cNvSpPr/>
            <p:nvPr/>
          </p:nvSpPr>
          <p:spPr>
            <a:xfrm flipH="1">
              <a:off x="6220735" y="961047"/>
              <a:ext cx="152432" cy="152432"/>
            </a:xfrm>
            <a:prstGeom prst="ellipse">
              <a:avLst/>
            </a:prstGeom>
            <a:solidFill>
              <a:sysClr val="windowText" lastClr="000000">
                <a:lumMod val="75000"/>
                <a:lumOff val="25000"/>
              </a:sysClr>
            </a:solidFill>
            <a:ln w="12700" cap="flat" cmpd="sng" algn="ctr">
              <a:noFill/>
              <a:prstDash val="solid"/>
              <a:miter lim="800000"/>
            </a:ln>
            <a:effectLst>
              <a:innerShdw blurRad="63500" dist="50800" dir="10800000">
                <a:prstClr val="black">
                  <a:alpha val="89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9" name="Rectangle: Rounded Corners 78">
              <a:extLst>
                <a:ext uri="{FF2B5EF4-FFF2-40B4-BE49-F238E27FC236}">
                  <a16:creationId xmlns:a16="http://schemas.microsoft.com/office/drawing/2014/main" id="{2491B335-39F9-4B44-A5D6-43D3228E1C5F}"/>
                </a:ext>
              </a:extLst>
            </p:cNvPr>
            <p:cNvSpPr/>
            <p:nvPr/>
          </p:nvSpPr>
          <p:spPr>
            <a:xfrm>
              <a:off x="5857352" y="1007496"/>
              <a:ext cx="457200" cy="59531"/>
            </a:xfrm>
            <a:prstGeom prst="roundRect">
              <a:avLst>
                <a:gd name="adj" fmla="val 50000"/>
              </a:avLst>
            </a:prstGeom>
            <a:gradFill flip="none" rotWithShape="1">
              <a:gsLst>
                <a:gs pos="68000">
                  <a:sysClr val="window" lastClr="FFFFFF"/>
                </a:gs>
                <a:gs pos="38000">
                  <a:sysClr val="window" lastClr="FFFFFF"/>
                </a:gs>
                <a:gs pos="0">
                  <a:srgbClr val="363636"/>
                </a:gs>
                <a:gs pos="100000">
                  <a:srgbClr val="363636"/>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80" name="TextBox 85">
            <a:extLst>
              <a:ext uri="{FF2B5EF4-FFF2-40B4-BE49-F238E27FC236}">
                <a16:creationId xmlns:a16="http://schemas.microsoft.com/office/drawing/2014/main" id="{CFB7E235-330D-4C41-97A9-8FDA248A4DFC}"/>
              </a:ext>
            </a:extLst>
          </p:cNvPr>
          <p:cNvSpPr txBox="1"/>
          <p:nvPr/>
        </p:nvSpPr>
        <p:spPr>
          <a:xfrm>
            <a:off x="585469" y="1806668"/>
            <a:ext cx="2609400" cy="2123658"/>
          </a:xfrm>
          <a:prstGeom prst="rect">
            <a:avLst/>
          </a:prstGeom>
          <a:noFill/>
        </p:spPr>
        <p:txBody>
          <a:bodyPr wrap="square" rtlCol="0" anchor="ctr">
            <a:spAutoFit/>
          </a:bodyPr>
          <a:lstStyle/>
          <a:p>
            <a:pPr algn="ctr"/>
            <a:endParaRPr lang="tr-TR" sz="4400" b="1" i="1" dirty="0">
              <a:solidFill>
                <a:prstClr val="white"/>
              </a:solidFill>
              <a:effectLst>
                <a:outerShdw blurRad="228600" dist="38100" dir="2700000" algn="tl" rotWithShape="0">
                  <a:prstClr val="black">
                    <a:alpha val="40000"/>
                  </a:prstClr>
                </a:outerShdw>
              </a:effectLst>
              <a:latin typeface="Arial" panose="020B0604020202020204" pitchFamily="34" charset="0"/>
              <a:ea typeface="Open Sans" pitchFamily="2" charset="0"/>
              <a:cs typeface="Arial" panose="020B0604020202020204" pitchFamily="34" charset="0"/>
            </a:endParaRPr>
          </a:p>
          <a:p>
            <a:pPr algn="ctr"/>
            <a:r>
              <a:rPr lang="tr-TR" sz="4400" b="1" i="1" dirty="0" smtClean="0">
                <a:solidFill>
                  <a:prstClr val="white"/>
                </a:solidFill>
                <a:effectLst>
                  <a:outerShdw blurRad="228600" dist="38100" dir="2700000" algn="tl" rotWithShape="0">
                    <a:prstClr val="black">
                      <a:alpha val="40000"/>
                    </a:prstClr>
                  </a:outerShdw>
                </a:effectLst>
                <a:latin typeface="Arial" panose="020B0604020202020204" pitchFamily="34" charset="0"/>
                <a:ea typeface="Open Sans" pitchFamily="2" charset="0"/>
                <a:cs typeface="Arial" panose="020B0604020202020204" pitchFamily="34" charset="0"/>
              </a:rPr>
              <a:t>Mükellef</a:t>
            </a:r>
          </a:p>
          <a:p>
            <a:pPr algn="ctr"/>
            <a:r>
              <a:rPr lang="tr-TR" sz="4400" b="1" i="1" dirty="0" smtClean="0">
                <a:solidFill>
                  <a:prstClr val="white"/>
                </a:solidFill>
                <a:effectLst>
                  <a:outerShdw blurRad="228600" dist="38100" dir="2700000" algn="tl" rotWithShape="0">
                    <a:prstClr val="black">
                      <a:alpha val="40000"/>
                    </a:prstClr>
                  </a:outerShdw>
                </a:effectLst>
                <a:latin typeface="Arial" panose="020B0604020202020204" pitchFamily="34" charset="0"/>
                <a:ea typeface="Open Sans" pitchFamily="2" charset="0"/>
                <a:cs typeface="Arial" panose="020B0604020202020204" pitchFamily="34" charset="0"/>
              </a:rPr>
              <a:t>Hakları</a:t>
            </a:r>
            <a:endParaRPr lang="en-IN" sz="4400" b="1" i="1" dirty="0">
              <a:solidFill>
                <a:prstClr val="white"/>
              </a:solidFill>
              <a:effectLst>
                <a:outerShdw blurRad="228600" dist="38100" dir="2700000" algn="tl" rotWithShape="0">
                  <a:prstClr val="black">
                    <a:alpha val="40000"/>
                  </a:prstClr>
                </a:outerShdw>
              </a:effectLst>
              <a:latin typeface="Arial" panose="020B0604020202020204" pitchFamily="34" charset="0"/>
              <a:ea typeface="Open Sans" pitchFamily="2" charset="0"/>
              <a:cs typeface="Arial" panose="020B0604020202020204" pitchFamily="34" charset="0"/>
            </a:endParaRPr>
          </a:p>
        </p:txBody>
      </p:sp>
      <p:pic>
        <p:nvPicPr>
          <p:cNvPr id="91" name="Graphic 98" descr="Woman">
            <a:extLst>
              <a:ext uri="{FF2B5EF4-FFF2-40B4-BE49-F238E27FC236}">
                <a16:creationId xmlns:a16="http://schemas.microsoft.com/office/drawing/2014/main" id="{FDB7803B-4AD2-4B46-9389-29AA0B5AA4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4125" y="4342253"/>
            <a:ext cx="885255" cy="885255"/>
          </a:xfrm>
          <a:prstGeom prst="rect">
            <a:avLst/>
          </a:prstGeom>
        </p:spPr>
      </p:pic>
      <p:pic>
        <p:nvPicPr>
          <p:cNvPr id="112" name="Graphic 72" descr="Man">
            <a:extLst>
              <a:ext uri="{FF2B5EF4-FFF2-40B4-BE49-F238E27FC236}">
                <a16:creationId xmlns:a16="http://schemas.microsoft.com/office/drawing/2014/main" id="{3640A668-4AD5-4E38-B729-63666B5A166D}"/>
              </a:ext>
            </a:extLst>
          </p:cNvPr>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a:off x="2216514" y="4335897"/>
            <a:ext cx="885255" cy="885255"/>
          </a:xfrm>
          <a:prstGeom prst="rect">
            <a:avLst/>
          </a:prstGeom>
        </p:spPr>
      </p:pic>
      <p:sp>
        <p:nvSpPr>
          <p:cNvPr id="87" name="Text 4"/>
          <p:cNvSpPr/>
          <p:nvPr/>
        </p:nvSpPr>
        <p:spPr>
          <a:xfrm>
            <a:off x="4036775" y="1004908"/>
            <a:ext cx="7246319" cy="5445964"/>
          </a:xfrm>
          <a:prstGeom prst="rect">
            <a:avLst/>
          </a:prstGeom>
          <a:noFill/>
          <a:ln/>
        </p:spPr>
        <p:txBody>
          <a:bodyPr wrap="square" lIns="0" tIns="0" rIns="0" bIns="0" rtlCol="0" anchor="t"/>
          <a:lstStyle/>
          <a:p>
            <a:pPr marL="285750" indent="-285750" algn="just">
              <a:spcBef>
                <a:spcPts val="1200"/>
              </a:spcBef>
              <a:spcAft>
                <a:spcPts val="1200"/>
              </a:spcAft>
              <a:buClr>
                <a:srgbClr val="2397AC"/>
              </a:buClr>
              <a:buFont typeface="Wingdings" panose="05000000000000000000" pitchFamily="2" charset="2"/>
              <a:buChar char="§"/>
            </a:pPr>
            <a:r>
              <a:rPr lang="tr-TR" dirty="0" smtClean="0">
                <a:latin typeface="Arial" panose="020B0604020202020204" pitchFamily="34" charset="0"/>
                <a:cs typeface="Arial" panose="020B0604020202020204" pitchFamily="34" charset="0"/>
              </a:rPr>
              <a:t>Vergiye gönüllü uyumun arttırılmasına,</a:t>
            </a:r>
          </a:p>
          <a:p>
            <a:pPr marL="285750" indent="-285750" algn="just">
              <a:spcBef>
                <a:spcPts val="1200"/>
              </a:spcBef>
              <a:spcAft>
                <a:spcPts val="1200"/>
              </a:spcAft>
              <a:buClr>
                <a:srgbClr val="2397AC"/>
              </a:buClr>
              <a:buFont typeface="Wingdings" panose="05000000000000000000" pitchFamily="2" charset="2"/>
              <a:buChar char="§"/>
            </a:pPr>
            <a:r>
              <a:rPr lang="tr-TR" dirty="0" smtClean="0">
                <a:latin typeface="Arial" panose="020B0604020202020204" pitchFamily="34" charset="0"/>
                <a:ea typeface="Roboto" pitchFamily="34" charset="-122"/>
                <a:cs typeface="Arial" panose="020B0604020202020204" pitchFamily="34" charset="0"/>
              </a:rPr>
              <a:t>M</a:t>
            </a:r>
            <a:r>
              <a:rPr lang="en-US" dirty="0" smtClean="0">
                <a:latin typeface="Arial" panose="020B0604020202020204" pitchFamily="34" charset="0"/>
                <a:ea typeface="Roboto" pitchFamily="34" charset="-122"/>
                <a:cs typeface="Arial" panose="020B0604020202020204" pitchFamily="34" charset="0"/>
              </a:rPr>
              <a:t>ükelleflerin </a:t>
            </a:r>
            <a:r>
              <a:rPr lang="en-US" dirty="0">
                <a:latin typeface="Arial" panose="020B0604020202020204" pitchFamily="34" charset="0"/>
                <a:ea typeface="Roboto" pitchFamily="34" charset="-122"/>
                <a:cs typeface="Arial" panose="020B0604020202020204" pitchFamily="34" charset="0"/>
              </a:rPr>
              <a:t>vergi sistemiyle ilgili farkındalıklarını </a:t>
            </a:r>
            <a:r>
              <a:rPr lang="en-US" dirty="0" smtClean="0">
                <a:latin typeface="Arial" panose="020B0604020202020204" pitchFamily="34" charset="0"/>
                <a:ea typeface="Roboto" pitchFamily="34" charset="-122"/>
                <a:cs typeface="Arial" panose="020B0604020202020204" pitchFamily="34" charset="0"/>
              </a:rPr>
              <a:t>artırarak</a:t>
            </a:r>
            <a:r>
              <a:rPr lang="tr-TR" dirty="0" smtClean="0">
                <a:latin typeface="Arial" panose="020B0604020202020204" pitchFamily="34" charset="0"/>
                <a:ea typeface="Roboto" pitchFamily="34" charset="-122"/>
                <a:cs typeface="Arial" panose="020B0604020202020204" pitchFamily="34" charset="0"/>
              </a:rPr>
              <a:t> bilinçli hareket etmelerine,</a:t>
            </a:r>
          </a:p>
          <a:p>
            <a:pPr marL="285750" indent="-285750" algn="just">
              <a:spcBef>
                <a:spcPts val="1200"/>
              </a:spcBef>
              <a:spcAft>
                <a:spcPts val="1200"/>
              </a:spcAft>
              <a:buClr>
                <a:srgbClr val="2397AC"/>
              </a:buClr>
              <a:buFont typeface="Wingdings" panose="05000000000000000000" pitchFamily="2" charset="2"/>
              <a:buChar char="§"/>
            </a:pPr>
            <a:r>
              <a:rPr lang="tr-TR" dirty="0">
                <a:latin typeface="Arial" panose="020B0604020202020204" pitchFamily="34" charset="0"/>
                <a:ea typeface="Roboto" pitchFamily="34" charset="-122"/>
                <a:cs typeface="Arial" panose="020B0604020202020204" pitchFamily="34" charset="0"/>
              </a:rPr>
              <a:t> </a:t>
            </a:r>
            <a:r>
              <a:rPr lang="tr-TR" dirty="0" smtClean="0">
                <a:latin typeface="Arial" panose="020B0604020202020204" pitchFamily="34" charset="0"/>
                <a:ea typeface="Roboto" pitchFamily="34" charset="-122"/>
                <a:cs typeface="Arial" panose="020B0604020202020204" pitchFamily="34" charset="0"/>
              </a:rPr>
              <a:t>Adil</a:t>
            </a:r>
            <a:r>
              <a:rPr lang="tr-TR" dirty="0">
                <a:latin typeface="Arial" panose="020B0604020202020204" pitchFamily="34" charset="0"/>
                <a:ea typeface="Roboto" pitchFamily="34" charset="-122"/>
                <a:cs typeface="Arial" panose="020B0604020202020204" pitchFamily="34" charset="0"/>
              </a:rPr>
              <a:t>, şeffaf ve etkin bir vergi sisteminin </a:t>
            </a:r>
            <a:r>
              <a:rPr lang="tr-TR" dirty="0" smtClean="0">
                <a:latin typeface="Arial" panose="020B0604020202020204" pitchFamily="34" charset="0"/>
                <a:ea typeface="Roboto" pitchFamily="34" charset="-122"/>
                <a:cs typeface="Arial" panose="020B0604020202020204" pitchFamily="34" charset="0"/>
              </a:rPr>
              <a:t>oluşmasına,</a:t>
            </a:r>
          </a:p>
          <a:p>
            <a:pPr marL="285750" indent="-285750" algn="just">
              <a:spcBef>
                <a:spcPts val="1200"/>
              </a:spcBef>
              <a:spcAft>
                <a:spcPts val="1200"/>
              </a:spcAft>
              <a:buClr>
                <a:srgbClr val="2397AC"/>
              </a:buClr>
              <a:buFont typeface="Wingdings" panose="05000000000000000000" pitchFamily="2" charset="2"/>
              <a:buChar char="§"/>
            </a:pPr>
            <a:r>
              <a:rPr lang="tr-TR" dirty="0" smtClean="0">
                <a:latin typeface="Arial" panose="020B0604020202020204" pitchFamily="34" charset="0"/>
                <a:ea typeface="Roboto" pitchFamily="34" charset="-122"/>
                <a:cs typeface="Arial" panose="020B0604020202020204" pitchFamily="34" charset="0"/>
              </a:rPr>
              <a:t>V</a:t>
            </a:r>
            <a:r>
              <a:rPr lang="en-US" dirty="0" smtClean="0">
                <a:latin typeface="Arial" panose="020B0604020202020204" pitchFamily="34" charset="0"/>
                <a:ea typeface="Roboto" pitchFamily="34" charset="-122"/>
                <a:cs typeface="Arial" panose="020B0604020202020204" pitchFamily="34" charset="0"/>
              </a:rPr>
              <a:t>ergi </a:t>
            </a:r>
            <a:r>
              <a:rPr lang="tr-TR" dirty="0">
                <a:latin typeface="Arial" panose="020B0604020202020204" pitchFamily="34" charset="0"/>
                <a:ea typeface="Roboto" pitchFamily="34" charset="-122"/>
                <a:cs typeface="Arial" panose="020B0604020202020204" pitchFamily="34" charset="0"/>
              </a:rPr>
              <a:t>idaresi ile daha doğru ve etkili iletişim </a:t>
            </a:r>
            <a:r>
              <a:rPr lang="tr-TR" dirty="0" smtClean="0">
                <a:latin typeface="Arial" panose="020B0604020202020204" pitchFamily="34" charset="0"/>
                <a:ea typeface="Roboto" pitchFamily="34" charset="-122"/>
                <a:cs typeface="Arial" panose="020B0604020202020204" pitchFamily="34" charset="0"/>
              </a:rPr>
              <a:t>kurulmasına,</a:t>
            </a:r>
          </a:p>
          <a:p>
            <a:pPr marL="285750" indent="-285750" algn="just">
              <a:spcBef>
                <a:spcPts val="1200"/>
              </a:spcBef>
              <a:spcAft>
                <a:spcPts val="1200"/>
              </a:spcAft>
              <a:buClr>
                <a:srgbClr val="2397AC"/>
              </a:buClr>
              <a:buFont typeface="Wingdings" panose="05000000000000000000" pitchFamily="2" charset="2"/>
              <a:buChar char="§"/>
            </a:pPr>
            <a:r>
              <a:rPr lang="tr-TR" dirty="0">
                <a:latin typeface="Arial" panose="020B0604020202020204" pitchFamily="34" charset="0"/>
                <a:ea typeface="Roboto" pitchFamily="34" charset="-122"/>
                <a:cs typeface="Arial" panose="020B0604020202020204" pitchFamily="34" charset="0"/>
              </a:rPr>
              <a:t>Mükelleflerin haklarının korunması, vergi sistemine olan güveni </a:t>
            </a:r>
            <a:r>
              <a:rPr lang="tr-TR" dirty="0" smtClean="0">
                <a:latin typeface="Arial" panose="020B0604020202020204" pitchFamily="34" charset="0"/>
                <a:ea typeface="Roboto" pitchFamily="34" charset="-122"/>
                <a:cs typeface="Arial" panose="020B0604020202020204" pitchFamily="34" charset="0"/>
              </a:rPr>
              <a:t>güçlenmesine </a:t>
            </a:r>
            <a:r>
              <a:rPr lang="tr-TR" dirty="0">
                <a:latin typeface="Arial" panose="020B0604020202020204" pitchFamily="34" charset="0"/>
                <a:ea typeface="Roboto" pitchFamily="34" charset="-122"/>
                <a:cs typeface="Arial" panose="020B0604020202020204" pitchFamily="34" charset="0"/>
              </a:rPr>
              <a:t>ve kayıt dışı ekonomiyle </a:t>
            </a:r>
            <a:r>
              <a:rPr lang="tr-TR" dirty="0" smtClean="0">
                <a:latin typeface="Arial" panose="020B0604020202020204" pitchFamily="34" charset="0"/>
                <a:ea typeface="Roboto" pitchFamily="34" charset="-122"/>
                <a:cs typeface="Arial" panose="020B0604020202020204" pitchFamily="34" charset="0"/>
              </a:rPr>
              <a:t>mücadelenin etkinliğine,</a:t>
            </a:r>
          </a:p>
          <a:p>
            <a:pPr marL="285750" indent="-285750" algn="just">
              <a:spcBef>
                <a:spcPts val="1200"/>
              </a:spcBef>
              <a:spcAft>
                <a:spcPts val="1200"/>
              </a:spcAft>
              <a:buClr>
                <a:srgbClr val="2397AC"/>
              </a:buClr>
              <a:buFont typeface="Wingdings" panose="05000000000000000000" pitchFamily="2" charset="2"/>
              <a:buChar char="§"/>
            </a:pPr>
            <a:r>
              <a:rPr lang="tr-TR" dirty="0" smtClean="0">
                <a:latin typeface="Arial" panose="020B0604020202020204" pitchFamily="34" charset="0"/>
                <a:cs typeface="Arial" panose="020B0604020202020204" pitchFamily="34" charset="0"/>
              </a:rPr>
              <a:t>Anayasa </a:t>
            </a:r>
            <a:r>
              <a:rPr lang="tr-TR" dirty="0">
                <a:latin typeface="Arial" panose="020B0604020202020204" pitchFamily="34" charset="0"/>
                <a:cs typeface="Arial" panose="020B0604020202020204" pitchFamily="34" charset="0"/>
              </a:rPr>
              <a:t>ve vergi kanunlarıyla güvence altına alınan mükellef </a:t>
            </a:r>
            <a:r>
              <a:rPr lang="tr-TR" dirty="0" smtClean="0">
                <a:latin typeface="Arial" panose="020B0604020202020204" pitchFamily="34" charset="0"/>
                <a:cs typeface="Arial" panose="020B0604020202020204" pitchFamily="34" charset="0"/>
              </a:rPr>
              <a:t>haklarının</a:t>
            </a:r>
            <a:r>
              <a:rPr lang="tr-TR" dirty="0">
                <a:latin typeface="Arial" panose="020B0604020202020204" pitchFamily="34" charset="0"/>
                <a:cs typeface="Arial" panose="020B0604020202020204" pitchFamily="34" charset="0"/>
              </a:rPr>
              <a:t> keyfi </a:t>
            </a:r>
            <a:r>
              <a:rPr lang="tr-TR" dirty="0" smtClean="0">
                <a:latin typeface="Arial" panose="020B0604020202020204" pitchFamily="34" charset="0"/>
                <a:cs typeface="Arial" panose="020B0604020202020204" pitchFamily="34" charset="0"/>
              </a:rPr>
              <a:t>uygulamaların önlenmesine,</a:t>
            </a:r>
          </a:p>
          <a:p>
            <a:pPr marL="285750" indent="-285750" algn="just">
              <a:spcBef>
                <a:spcPts val="1200"/>
              </a:spcBef>
              <a:spcAft>
                <a:spcPts val="1200"/>
              </a:spcAft>
              <a:buClr>
                <a:srgbClr val="2397AC"/>
              </a:buClr>
              <a:buFont typeface="Wingdings" panose="05000000000000000000" pitchFamily="2" charset="2"/>
              <a:buChar char="§"/>
            </a:pPr>
            <a:r>
              <a:rPr lang="tr-TR" dirty="0">
                <a:latin typeface="Arial" panose="020B0604020202020204" pitchFamily="34" charset="0"/>
                <a:cs typeface="Arial" panose="020B0604020202020204" pitchFamily="34" charset="0"/>
              </a:rPr>
              <a:t>Bilgi edinme, itiraz ve dava açma hakları sayesinde </a:t>
            </a:r>
            <a:r>
              <a:rPr lang="tr-TR" dirty="0" smtClean="0">
                <a:latin typeface="Arial" panose="020B0604020202020204" pitchFamily="34" charset="0"/>
                <a:cs typeface="Arial" panose="020B0604020202020204" pitchFamily="34" charset="0"/>
              </a:rPr>
              <a:t>mükelleflerin,</a:t>
            </a:r>
            <a:r>
              <a:rPr lang="tr-TR" dirty="0">
                <a:latin typeface="Arial" panose="020B0604020202020204" pitchFamily="34" charset="0"/>
                <a:cs typeface="Arial" panose="020B0604020202020204" pitchFamily="34" charset="0"/>
              </a:rPr>
              <a:t> haksız vergi uygulamalarına </a:t>
            </a:r>
            <a:r>
              <a:rPr lang="tr-TR" dirty="0" smtClean="0">
                <a:latin typeface="Arial" panose="020B0604020202020204" pitchFamily="34" charset="0"/>
                <a:cs typeface="Arial" panose="020B0604020202020204" pitchFamily="34" charset="0"/>
              </a:rPr>
              <a:t>karşı hukuki koruma elde etmelerine,</a:t>
            </a:r>
          </a:p>
          <a:p>
            <a:pPr>
              <a:spcBef>
                <a:spcPts val="1200"/>
              </a:spcBef>
              <a:spcAft>
                <a:spcPts val="1200"/>
              </a:spcAft>
              <a:buClr>
                <a:srgbClr val="2397AC"/>
              </a:buClr>
            </a:pPr>
            <a:r>
              <a:rPr lang="tr-TR" dirty="0">
                <a:latin typeface="Arial" panose="020B0604020202020204" pitchFamily="34" charset="0"/>
                <a:cs typeface="Arial" panose="020B0604020202020204" pitchFamily="34" charset="0"/>
              </a:rPr>
              <a:t>k</a:t>
            </a:r>
            <a:r>
              <a:rPr lang="tr-TR" dirty="0" smtClean="0">
                <a:latin typeface="Arial" panose="020B0604020202020204" pitchFamily="34" charset="0"/>
                <a:cs typeface="Arial" panose="020B0604020202020204" pitchFamily="34" charset="0"/>
              </a:rPr>
              <a:t>atkı sağlar</a:t>
            </a:r>
            <a:r>
              <a:rPr lang="tr-TR" b="1" dirty="0" smtClean="0">
                <a:latin typeface="Arial" panose="020B0604020202020204" pitchFamily="34" charset="0"/>
                <a:cs typeface="Arial" panose="020B0604020202020204" pitchFamily="34" charset="0"/>
              </a:rPr>
              <a:t>.</a:t>
            </a:r>
          </a:p>
          <a:p>
            <a:pPr marL="285750" indent="-285750">
              <a:spcBef>
                <a:spcPts val="1200"/>
              </a:spcBef>
              <a:spcAft>
                <a:spcPts val="1200"/>
              </a:spcAft>
              <a:buFont typeface="Wingdings" panose="05000000000000000000" pitchFamily="2" charset="2"/>
              <a:buChar char="v"/>
            </a:pPr>
            <a:endParaRPr lang="tr-TR" sz="1750" b="1" dirty="0" smtClean="0">
              <a:latin typeface="Arial" panose="020B0604020202020204" pitchFamily="34" charset="0"/>
              <a:ea typeface="Roboto" pitchFamily="34" charset="-122"/>
              <a:cs typeface="Arial" panose="020B0604020202020204" pitchFamily="34" charset="0"/>
            </a:endParaRPr>
          </a:p>
          <a:p>
            <a:pPr>
              <a:spcBef>
                <a:spcPts val="1200"/>
              </a:spcBef>
              <a:spcAft>
                <a:spcPts val="1200"/>
              </a:spcAft>
            </a:pPr>
            <a:endParaRPr lang="tr-TR" sz="17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631147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1090863" y="241427"/>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solidFill>
                  <a:srgbClr val="16647A"/>
                </a:solidFill>
                <a:latin typeface="Arial" panose="020B0604020202020204" pitchFamily="34" charset="0"/>
                <a:cs typeface="Arial" panose="020B0604020202020204" pitchFamily="34" charset="0"/>
              </a:rPr>
              <a:t>Anayasada Vergi Ödeme Ödevi</a:t>
            </a:r>
            <a:endParaRPr lang="tr-TR" sz="2800" b="1" dirty="0">
              <a:solidFill>
                <a:srgbClr val="16647A"/>
              </a:solidFill>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schemeClr val="bg1"/>
                </a:solidFill>
                <a:latin typeface="Arial" panose="020B0604020202020204" pitchFamily="34" charset="0"/>
                <a:cs typeface="Arial" panose="020B0604020202020204" pitchFamily="34" charset="0"/>
              </a:rPr>
              <a:t>7</a:t>
            </a:fld>
            <a:endParaRPr lang="tr-TR" sz="1400" dirty="0">
              <a:solidFill>
                <a:schemeClr val="bg1"/>
              </a:solidFill>
              <a:latin typeface="Arial" panose="020B0604020202020204" pitchFamily="34" charset="0"/>
              <a:cs typeface="Arial" panose="020B0604020202020204" pitchFamily="34" charset="0"/>
            </a:endParaRPr>
          </a:p>
        </p:txBody>
      </p:sp>
      <p:grpSp>
        <p:nvGrpSpPr>
          <p:cNvPr id="10" name="Grup 9"/>
          <p:cNvGrpSpPr/>
          <p:nvPr/>
        </p:nvGrpSpPr>
        <p:grpSpPr>
          <a:xfrm>
            <a:off x="0" y="124080"/>
            <a:ext cx="1090863" cy="6619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grpSp>
        <p:nvGrpSpPr>
          <p:cNvPr id="5" name="Grup 4"/>
          <p:cNvGrpSpPr/>
          <p:nvPr/>
        </p:nvGrpSpPr>
        <p:grpSpPr>
          <a:xfrm>
            <a:off x="180494" y="1170571"/>
            <a:ext cx="4940900" cy="4877010"/>
            <a:chOff x="4478174" y="1201103"/>
            <a:chExt cx="3129582" cy="4877010"/>
          </a:xfrm>
          <a:effectLst>
            <a:outerShdw blurRad="50800" dist="38100" dir="10800000" algn="r" rotWithShape="0">
              <a:prstClr val="black">
                <a:alpha val="40000"/>
              </a:prstClr>
            </a:outerShdw>
          </a:effectLst>
          <a:scene3d>
            <a:camera prst="orthographicFront">
              <a:rot lat="0" lon="0" rev="0"/>
            </a:camera>
            <a:lightRig rig="soft" dir="t">
              <a:rot lat="0" lon="0" rev="0"/>
            </a:lightRig>
          </a:scene3d>
        </p:grpSpPr>
        <p:sp>
          <p:nvSpPr>
            <p:cNvPr id="80" name="Rectangle 15">
              <a:extLst>
                <a:ext uri="{FF2B5EF4-FFF2-40B4-BE49-F238E27FC236}">
                  <a16:creationId xmlns:a16="http://schemas.microsoft.com/office/drawing/2014/main" id="{5996725C-6D51-46FF-8D49-6E4D2DAE3444}"/>
                </a:ext>
              </a:extLst>
            </p:cNvPr>
            <p:cNvSpPr/>
            <p:nvPr/>
          </p:nvSpPr>
          <p:spPr>
            <a:xfrm>
              <a:off x="4478515" y="1204657"/>
              <a:ext cx="2879658" cy="4873456"/>
            </a:xfrm>
            <a:prstGeom prst="rect">
              <a:avLst/>
            </a:prstGeom>
            <a:gradFill flip="none" rotWithShape="1">
              <a:gsLst>
                <a:gs pos="100000">
                  <a:schemeClr val="bg1"/>
                </a:gs>
                <a:gs pos="0">
                  <a:schemeClr val="bg1">
                    <a:lumMod val="95000"/>
                  </a:schemeClr>
                </a:gs>
              </a:gsLst>
              <a:lin ang="5400000" scaled="1"/>
              <a:tileRect/>
            </a:gradFill>
            <a:ln w="28575">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81" name="Freeform: Shape 16">
              <a:extLst>
                <a:ext uri="{FF2B5EF4-FFF2-40B4-BE49-F238E27FC236}">
                  <a16:creationId xmlns:a16="http://schemas.microsoft.com/office/drawing/2014/main" id="{E9B77711-E0CC-408B-8C52-1DA02F689693}"/>
                </a:ext>
              </a:extLst>
            </p:cNvPr>
            <p:cNvSpPr/>
            <p:nvPr/>
          </p:nvSpPr>
          <p:spPr>
            <a:xfrm flipV="1">
              <a:off x="4478174" y="1201103"/>
              <a:ext cx="2879658" cy="102085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B050"/>
            </a:solidFill>
            <a:ln w="12700">
              <a:noFill/>
              <a:miter lim="400000"/>
            </a:ln>
            <a:effectLst>
              <a:outerShdw blurRad="107950" dist="12700" dir="5400000" algn="ctr">
                <a:srgbClr val="000000"/>
              </a:outerShdw>
            </a:effectLst>
            <a:sp3d contourW="44450" prstMaterial="matte">
              <a:bevelT w="63500" h="63500" prst="artDeco"/>
              <a:contourClr>
                <a:srgbClr val="FFFFFF"/>
              </a:contourClr>
            </a:sp3d>
          </p:spPr>
          <p:txBody>
            <a:bodyPr lIns="45718" tIns="45718" rIns="45718" bIns="45718" anchor="ctr"/>
            <a:lstStyle/>
            <a:p>
              <a:pPr algn="ctr"/>
              <a:endParaRPr lang="en-US" dirty="0">
                <a:solidFill>
                  <a:srgbClr val="FFFFFF"/>
                </a:solidFill>
                <a:latin typeface="Arial" panose="020B0604020202020204" pitchFamily="34" charset="0"/>
                <a:cs typeface="Arial" panose="020B0604020202020204" pitchFamily="34" charset="0"/>
              </a:endParaRPr>
            </a:p>
          </p:txBody>
        </p:sp>
        <p:sp>
          <p:nvSpPr>
            <p:cNvPr id="78" name="TextBox 20">
              <a:extLst>
                <a:ext uri="{FF2B5EF4-FFF2-40B4-BE49-F238E27FC236}">
                  <a16:creationId xmlns:a16="http://schemas.microsoft.com/office/drawing/2014/main" id="{5CCEA2C2-84AD-4A64-B53E-576282DE9A25}"/>
                </a:ext>
              </a:extLst>
            </p:cNvPr>
            <p:cNvSpPr txBox="1"/>
            <p:nvPr/>
          </p:nvSpPr>
          <p:spPr>
            <a:xfrm>
              <a:off x="5398507" y="1353435"/>
              <a:ext cx="1147122" cy="400111"/>
            </a:xfrm>
            <a:prstGeom prst="rect">
              <a:avLst/>
            </a:prstGeom>
            <a:no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r>
                <a:rPr lang="en-US" sz="2000" b="1" dirty="0" err="1">
                  <a:solidFill>
                    <a:srgbClr val="002060"/>
                  </a:solidFill>
                  <a:latin typeface="Arial" panose="020B0604020202020204" pitchFamily="34" charset="0"/>
                  <a:cs typeface="Arial" panose="020B0604020202020204" pitchFamily="34" charset="0"/>
                </a:rPr>
                <a:t>Vergi</a:t>
              </a:r>
              <a:r>
                <a:rPr lang="en-US" sz="2000" b="1" dirty="0">
                  <a:solidFill>
                    <a:srgbClr val="002060"/>
                  </a:solidFill>
                  <a:latin typeface="Arial" panose="020B0604020202020204" pitchFamily="34" charset="0"/>
                  <a:cs typeface="Arial" panose="020B0604020202020204" pitchFamily="34" charset="0"/>
                </a:rPr>
                <a:t> </a:t>
              </a:r>
              <a:r>
                <a:rPr lang="tr-TR" sz="2000" b="1" dirty="0" smtClean="0">
                  <a:solidFill>
                    <a:srgbClr val="002060"/>
                  </a:solidFill>
                  <a:latin typeface="Arial" panose="020B0604020202020204" pitchFamily="34" charset="0"/>
                  <a:cs typeface="Arial" panose="020B0604020202020204" pitchFamily="34" charset="0"/>
                </a:rPr>
                <a:t>Ödevi</a:t>
              </a:r>
              <a:endParaRPr lang="en-US" sz="2000" b="1" dirty="0">
                <a:solidFill>
                  <a:srgbClr val="002060"/>
                </a:solidFill>
                <a:latin typeface="Arial" panose="020B0604020202020204" pitchFamily="34" charset="0"/>
                <a:cs typeface="Arial" panose="020B0604020202020204" pitchFamily="34" charset="0"/>
              </a:endParaRPr>
            </a:p>
          </p:txBody>
        </p:sp>
        <p:sp>
          <p:nvSpPr>
            <p:cNvPr id="2" name="Metin kutusu 1"/>
            <p:cNvSpPr txBox="1"/>
            <p:nvPr/>
          </p:nvSpPr>
          <p:spPr>
            <a:xfrm>
              <a:off x="5330383" y="2207780"/>
              <a:ext cx="2277373" cy="400110"/>
            </a:xfrm>
            <a:prstGeom prst="rect">
              <a:avLst/>
            </a:prstGeom>
            <a:no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endParaRPr lang="tr-TR" sz="2000" b="1" dirty="0">
                <a:solidFill>
                  <a:srgbClr val="1C3F60"/>
                </a:solidFill>
                <a:latin typeface="Arial" panose="020B0604020202020204" pitchFamily="34" charset="0"/>
                <a:cs typeface="Arial" panose="020B0604020202020204" pitchFamily="34" charset="0"/>
              </a:endParaRPr>
            </a:p>
          </p:txBody>
        </p:sp>
        <p:sp>
          <p:nvSpPr>
            <p:cNvPr id="79" name="TextBox 22">
              <a:extLst>
                <a:ext uri="{FF2B5EF4-FFF2-40B4-BE49-F238E27FC236}">
                  <a16:creationId xmlns:a16="http://schemas.microsoft.com/office/drawing/2014/main" id="{60D441B5-F96D-4774-BB84-7A6C12673C8D}"/>
                </a:ext>
              </a:extLst>
            </p:cNvPr>
            <p:cNvSpPr txBox="1"/>
            <p:nvPr/>
          </p:nvSpPr>
          <p:spPr>
            <a:xfrm>
              <a:off x="4553160" y="3026175"/>
              <a:ext cx="2729685" cy="1631216"/>
            </a:xfrm>
            <a:prstGeom prst="rect">
              <a:avLst/>
            </a:prstGeom>
            <a:no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2000" dirty="0">
                  <a:latin typeface="Arial" panose="020B0604020202020204" pitchFamily="34" charset="0"/>
                  <a:cs typeface="Arial" panose="020B0604020202020204" pitchFamily="34" charset="0"/>
                </a:rPr>
                <a:t>Mükellef, vergi yükümlülüklerini yerine getirmek için vergilerini ödeme hakkına sahiptir. Bu hak, vergi sisteminin adil ve işler bir şekilde çalışmasını sağlar.</a:t>
              </a:r>
            </a:p>
          </p:txBody>
        </p:sp>
      </p:grpSp>
      <p:pic>
        <p:nvPicPr>
          <p:cNvPr id="6" name="Resim 5"/>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32452" y="4216621"/>
            <a:ext cx="2459094" cy="2459094"/>
          </a:xfrm>
          <a:prstGeom prst="rect">
            <a:avLst/>
          </a:prstGeom>
        </p:spPr>
      </p:pic>
      <p:sp>
        <p:nvSpPr>
          <p:cNvPr id="22" name="Shape">
            <a:extLst>
              <a:ext uri="{FF2B5EF4-FFF2-40B4-BE49-F238E27FC236}">
                <a16:creationId xmlns:a16="http://schemas.microsoft.com/office/drawing/2014/main" id="{80982655-FD76-44AD-80BE-EA04D7D1C950}"/>
              </a:ext>
            </a:extLst>
          </p:cNvPr>
          <p:cNvSpPr/>
          <p:nvPr/>
        </p:nvSpPr>
        <p:spPr>
          <a:xfrm rot="10800000" flipV="1">
            <a:off x="8785800" y="523277"/>
            <a:ext cx="3085743" cy="2409180"/>
          </a:xfrm>
          <a:custGeom>
            <a:avLst/>
            <a:gdLst/>
            <a:ahLst/>
            <a:cxnLst>
              <a:cxn ang="0">
                <a:pos x="wd2" y="hd2"/>
              </a:cxn>
              <a:cxn ang="5400000">
                <a:pos x="wd2" y="hd2"/>
              </a:cxn>
              <a:cxn ang="10800000">
                <a:pos x="wd2" y="hd2"/>
              </a:cxn>
              <a:cxn ang="16200000">
                <a:pos x="wd2" y="hd2"/>
              </a:cxn>
            </a:cxnLst>
            <a:rect l="0" t="0" r="r" b="b"/>
            <a:pathLst>
              <a:path w="21600" h="21600" extrusionOk="0">
                <a:moveTo>
                  <a:pt x="17619" y="4417"/>
                </a:moveTo>
                <a:lnTo>
                  <a:pt x="5050" y="4417"/>
                </a:lnTo>
                <a:lnTo>
                  <a:pt x="5050" y="1234"/>
                </a:lnTo>
                <a:cubicBezTo>
                  <a:pt x="5050" y="548"/>
                  <a:pt x="4608" y="0"/>
                  <a:pt x="4055" y="0"/>
                </a:cubicBezTo>
                <a:lnTo>
                  <a:pt x="995" y="0"/>
                </a:lnTo>
                <a:cubicBezTo>
                  <a:pt x="442" y="0"/>
                  <a:pt x="0" y="548"/>
                  <a:pt x="0" y="1234"/>
                </a:cubicBezTo>
                <a:lnTo>
                  <a:pt x="0" y="5027"/>
                </a:lnTo>
                <a:cubicBezTo>
                  <a:pt x="0" y="5712"/>
                  <a:pt x="442" y="6261"/>
                  <a:pt x="995" y="6261"/>
                </a:cubicBezTo>
                <a:lnTo>
                  <a:pt x="1843" y="6261"/>
                </a:lnTo>
                <a:lnTo>
                  <a:pt x="1843" y="20320"/>
                </a:lnTo>
                <a:cubicBezTo>
                  <a:pt x="1843" y="21036"/>
                  <a:pt x="2310" y="21600"/>
                  <a:pt x="2875" y="21600"/>
                </a:cubicBezTo>
                <a:lnTo>
                  <a:pt x="21600" y="21600"/>
                </a:lnTo>
                <a:lnTo>
                  <a:pt x="21600" y="9338"/>
                </a:lnTo>
                <a:cubicBezTo>
                  <a:pt x="21600" y="6626"/>
                  <a:pt x="19818" y="4417"/>
                  <a:pt x="17619" y="4417"/>
                </a:cubicBezTo>
                <a:close/>
                <a:moveTo>
                  <a:pt x="4595" y="4463"/>
                </a:moveTo>
                <a:cubicBezTo>
                  <a:pt x="4595" y="5149"/>
                  <a:pt x="4153" y="5697"/>
                  <a:pt x="3600" y="5697"/>
                </a:cubicBezTo>
                <a:lnTo>
                  <a:pt x="1450" y="5697"/>
                </a:lnTo>
                <a:cubicBezTo>
                  <a:pt x="897" y="5697"/>
                  <a:pt x="455" y="5149"/>
                  <a:pt x="455" y="4463"/>
                </a:cubicBezTo>
                <a:lnTo>
                  <a:pt x="455" y="1797"/>
                </a:lnTo>
                <a:cubicBezTo>
                  <a:pt x="455" y="1112"/>
                  <a:pt x="897" y="564"/>
                  <a:pt x="1450" y="564"/>
                </a:cubicBezTo>
                <a:lnTo>
                  <a:pt x="3600" y="564"/>
                </a:lnTo>
                <a:cubicBezTo>
                  <a:pt x="4153" y="564"/>
                  <a:pt x="4595" y="1112"/>
                  <a:pt x="4595" y="1797"/>
                </a:cubicBezTo>
                <a:lnTo>
                  <a:pt x="4595" y="4463"/>
                </a:lnTo>
                <a:close/>
              </a:path>
            </a:pathLst>
          </a:custGeom>
          <a:gradFill flip="none" rotWithShape="1">
            <a:gsLst>
              <a:gs pos="0">
                <a:srgbClr val="7AAF04"/>
              </a:gs>
              <a:gs pos="50000">
                <a:srgbClr val="8193DF">
                  <a:shade val="67500"/>
                  <a:satMod val="115000"/>
                </a:srgbClr>
              </a:gs>
              <a:gs pos="100000">
                <a:srgbClr val="00B050"/>
              </a:gs>
            </a:gsLst>
            <a:path path="circle">
              <a:fillToRect t="100000" r="100000"/>
            </a:path>
            <a:tileRect l="-100000" b="-100000"/>
          </a:gradFill>
          <a:ln w="12700">
            <a:miter lim="400000"/>
          </a:ln>
          <a:effectLst>
            <a:outerShdw blurRad="50800" dist="38100" dir="16200000" rotWithShape="0">
              <a:prstClr val="black">
                <a:alpha val="40000"/>
              </a:prstClr>
            </a:outerShdw>
          </a:effectLst>
        </p:spPr>
        <p:txBody>
          <a:bodyPr lIns="38100" tIns="38100" rIns="38100" bIns="38100" anchor="ctr"/>
          <a:lstStyle/>
          <a:p>
            <a:pPr>
              <a:defRPr sz="3000">
                <a:solidFill>
                  <a:srgbClr val="FFFFFF"/>
                </a:solidFill>
              </a:defRPr>
            </a:pPr>
            <a:endParaRPr>
              <a:latin typeface="Arial" panose="020B0604020202020204" pitchFamily="34" charset="0"/>
              <a:cs typeface="Arial" panose="020B0604020202020204" pitchFamily="34" charset="0"/>
            </a:endParaRPr>
          </a:p>
        </p:txBody>
      </p:sp>
      <p:sp>
        <p:nvSpPr>
          <p:cNvPr id="23" name="Shape">
            <a:extLst>
              <a:ext uri="{FF2B5EF4-FFF2-40B4-BE49-F238E27FC236}">
                <a16:creationId xmlns:a16="http://schemas.microsoft.com/office/drawing/2014/main" id="{80982655-FD76-44AD-80BE-EA04D7D1C950}"/>
              </a:ext>
            </a:extLst>
          </p:cNvPr>
          <p:cNvSpPr/>
          <p:nvPr/>
        </p:nvSpPr>
        <p:spPr>
          <a:xfrm rot="10800000" flipH="1">
            <a:off x="4770850" y="2932458"/>
            <a:ext cx="3005146" cy="2064945"/>
          </a:xfrm>
          <a:custGeom>
            <a:avLst/>
            <a:gdLst/>
            <a:ahLst/>
            <a:cxnLst>
              <a:cxn ang="0">
                <a:pos x="wd2" y="hd2"/>
              </a:cxn>
              <a:cxn ang="5400000">
                <a:pos x="wd2" y="hd2"/>
              </a:cxn>
              <a:cxn ang="10800000">
                <a:pos x="wd2" y="hd2"/>
              </a:cxn>
              <a:cxn ang="16200000">
                <a:pos x="wd2" y="hd2"/>
              </a:cxn>
            </a:cxnLst>
            <a:rect l="0" t="0" r="r" b="b"/>
            <a:pathLst>
              <a:path w="21600" h="21600" extrusionOk="0">
                <a:moveTo>
                  <a:pt x="17619" y="4417"/>
                </a:moveTo>
                <a:lnTo>
                  <a:pt x="5050" y="4417"/>
                </a:lnTo>
                <a:lnTo>
                  <a:pt x="5050" y="1234"/>
                </a:lnTo>
                <a:cubicBezTo>
                  <a:pt x="5050" y="548"/>
                  <a:pt x="4608" y="0"/>
                  <a:pt x="4055" y="0"/>
                </a:cubicBezTo>
                <a:lnTo>
                  <a:pt x="995" y="0"/>
                </a:lnTo>
                <a:cubicBezTo>
                  <a:pt x="442" y="0"/>
                  <a:pt x="0" y="548"/>
                  <a:pt x="0" y="1234"/>
                </a:cubicBezTo>
                <a:lnTo>
                  <a:pt x="0" y="5027"/>
                </a:lnTo>
                <a:cubicBezTo>
                  <a:pt x="0" y="5712"/>
                  <a:pt x="442" y="6261"/>
                  <a:pt x="995" y="6261"/>
                </a:cubicBezTo>
                <a:lnTo>
                  <a:pt x="1843" y="6261"/>
                </a:lnTo>
                <a:lnTo>
                  <a:pt x="1843" y="20320"/>
                </a:lnTo>
                <a:cubicBezTo>
                  <a:pt x="1843" y="21036"/>
                  <a:pt x="2310" y="21600"/>
                  <a:pt x="2875" y="21600"/>
                </a:cubicBezTo>
                <a:lnTo>
                  <a:pt x="21600" y="21600"/>
                </a:lnTo>
                <a:lnTo>
                  <a:pt x="21600" y="9338"/>
                </a:lnTo>
                <a:cubicBezTo>
                  <a:pt x="21600" y="6626"/>
                  <a:pt x="19818" y="4417"/>
                  <a:pt x="17619" y="4417"/>
                </a:cubicBezTo>
                <a:close/>
                <a:moveTo>
                  <a:pt x="4595" y="4463"/>
                </a:moveTo>
                <a:cubicBezTo>
                  <a:pt x="4595" y="5149"/>
                  <a:pt x="4153" y="5697"/>
                  <a:pt x="3600" y="5697"/>
                </a:cubicBezTo>
                <a:lnTo>
                  <a:pt x="1450" y="5697"/>
                </a:lnTo>
                <a:cubicBezTo>
                  <a:pt x="897" y="5697"/>
                  <a:pt x="455" y="5149"/>
                  <a:pt x="455" y="4463"/>
                </a:cubicBezTo>
                <a:lnTo>
                  <a:pt x="455" y="1797"/>
                </a:lnTo>
                <a:cubicBezTo>
                  <a:pt x="455" y="1112"/>
                  <a:pt x="897" y="564"/>
                  <a:pt x="1450" y="564"/>
                </a:cubicBezTo>
                <a:lnTo>
                  <a:pt x="3600" y="564"/>
                </a:lnTo>
                <a:cubicBezTo>
                  <a:pt x="4153" y="564"/>
                  <a:pt x="4595" y="1112"/>
                  <a:pt x="4595" y="1797"/>
                </a:cubicBezTo>
                <a:lnTo>
                  <a:pt x="4595" y="4463"/>
                </a:lnTo>
                <a:close/>
              </a:path>
            </a:pathLst>
          </a:custGeom>
          <a:gradFill flip="none" rotWithShape="1">
            <a:gsLst>
              <a:gs pos="0">
                <a:srgbClr val="7AAF04"/>
              </a:gs>
              <a:gs pos="50000">
                <a:srgbClr val="8193DF">
                  <a:shade val="67500"/>
                  <a:satMod val="115000"/>
                </a:srgbClr>
              </a:gs>
              <a:gs pos="100000">
                <a:srgbClr val="00B050"/>
              </a:gs>
            </a:gsLst>
            <a:path path="circle">
              <a:fillToRect t="100000" r="100000"/>
            </a:path>
            <a:tileRect l="-100000" b="-100000"/>
          </a:gradFill>
          <a:ln w="12700">
            <a:miter lim="400000"/>
          </a:ln>
          <a:effectLst>
            <a:outerShdw blurRad="50800" dist="38100" dir="16200000" rotWithShape="0">
              <a:prstClr val="black">
                <a:alpha val="40000"/>
              </a:prstClr>
            </a:outerShdw>
          </a:effectLst>
        </p:spPr>
        <p:txBody>
          <a:bodyPr lIns="38100" tIns="38100" rIns="38100" bIns="38100" anchor="ctr"/>
          <a:lstStyle/>
          <a:p>
            <a:endParaRPr sz="3000">
              <a:solidFill>
                <a:srgbClr val="FFFFFF"/>
              </a:solidFill>
              <a:latin typeface="Arial" panose="020B0604020202020204" pitchFamily="34" charset="0"/>
              <a:cs typeface="Arial" panose="020B0604020202020204" pitchFamily="34" charset="0"/>
            </a:endParaRPr>
          </a:p>
        </p:txBody>
      </p:sp>
      <p:sp>
        <p:nvSpPr>
          <p:cNvPr id="15" name="Metin kutusu 14"/>
          <p:cNvSpPr txBox="1"/>
          <p:nvPr/>
        </p:nvSpPr>
        <p:spPr>
          <a:xfrm>
            <a:off x="5332128" y="1425595"/>
            <a:ext cx="5888996" cy="2985433"/>
          </a:xfrm>
          <a:prstGeom prst="rect">
            <a:avLst/>
          </a:prstGeom>
          <a:gradFill flip="none" rotWithShape="1">
            <a:gsLst>
              <a:gs pos="0">
                <a:srgbClr val="AFC1D0">
                  <a:shade val="67500"/>
                  <a:satMod val="115000"/>
                </a:srgbClr>
              </a:gs>
              <a:gs pos="100000">
                <a:schemeClr val="bg1"/>
              </a:gs>
            </a:gsLst>
            <a:lin ang="13500000" scaled="1"/>
            <a:tileRect/>
          </a:gradFill>
          <a:ln>
            <a:noFill/>
          </a:ln>
          <a:effectLst>
            <a:outerShdw blurRad="50800" dist="38100" dir="16200000"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endParaRPr lang="tr-TR" sz="2400" b="1" dirty="0" smtClean="0">
              <a:solidFill>
                <a:srgbClr val="FF0000"/>
              </a:solidFill>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Anayasa Madde </a:t>
            </a:r>
            <a:r>
              <a:rPr lang="tr-TR" b="1" dirty="0">
                <a:latin typeface="Arial" panose="020B0604020202020204" pitchFamily="34" charset="0"/>
                <a:cs typeface="Arial" panose="020B0604020202020204" pitchFamily="34" charset="0"/>
              </a:rPr>
              <a:t>73 </a:t>
            </a:r>
            <a:r>
              <a:rPr lang="tr-TR" sz="2400"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Herkes, kamu giderlerini karşılamak üzere, mali gücüne göre, vergi ödemekle yükümlüdür. Vergi yükünün adaletli ve dengeli dağılımı, maliye politikasının sosyal amacıdır. Vergi, resim, harç ve benzeri mali yükümlülükler kanunla konulur, değiştirilir veya kaldırılır</a:t>
            </a:r>
            <a:r>
              <a:rPr lang="tr-TR" sz="2000" dirty="0" smtClean="0">
                <a:latin typeface="Arial" panose="020B0604020202020204" pitchFamily="34" charset="0"/>
                <a:cs typeface="Arial" panose="020B0604020202020204" pitchFamily="34" charset="0"/>
              </a:rPr>
              <a:t>.</a:t>
            </a:r>
          </a:p>
          <a:p>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92793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Unvan 1"/>
          <p:cNvSpPr txBox="1">
            <a:spLocks/>
          </p:cNvSpPr>
          <p:nvPr/>
        </p:nvSpPr>
        <p:spPr>
          <a:xfrm>
            <a:off x="1490566" y="2586161"/>
            <a:ext cx="9144000" cy="12211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000" b="1" i="0" u="none" strike="noStrike" kern="1200" cap="none" spc="0" normalizeH="0" baseline="0" noProof="0" dirty="0" smtClean="0">
                <a:ln>
                  <a:noFill/>
                </a:ln>
                <a:solidFill>
                  <a:srgbClr val="E20613"/>
                </a:solidFill>
                <a:effectLst/>
                <a:uLnTx/>
                <a:uFillTx/>
                <a:latin typeface="Arial" panose="020B0604020202020204" pitchFamily="34" charset="0"/>
                <a:cs typeface="Arial" panose="020B0604020202020204" pitchFamily="34" charset="0"/>
              </a:rPr>
              <a:t>MÜKELLEF HAKLARI</a:t>
            </a:r>
            <a:endParaRPr kumimoji="0" lang="tr-TR" sz="4000" b="1" i="0" u="none" strike="noStrike" kern="1200" cap="none" spc="0" normalizeH="0" baseline="0" noProof="0" dirty="0">
              <a:ln>
                <a:noFill/>
              </a:ln>
              <a:solidFill>
                <a:srgbClr val="E20613"/>
              </a:solidFill>
              <a:effectLst/>
              <a:uLnTx/>
              <a:uFillTx/>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397" y="0"/>
            <a:ext cx="1789871" cy="685800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600" y="2723614"/>
            <a:ext cx="1111932" cy="1410772"/>
          </a:xfrm>
          <a:prstGeom prst="rect">
            <a:avLst/>
          </a:prstGeom>
        </p:spPr>
      </p:pic>
    </p:spTree>
    <p:extLst>
      <p:ext uri="{BB962C8B-B14F-4D97-AF65-F5344CB8AC3E}">
        <p14:creationId xmlns:p14="http://schemas.microsoft.com/office/powerpoint/2010/main" val="154018273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1375097" y="210895"/>
            <a:ext cx="11466494"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solidFill>
                  <a:srgbClr val="16647A"/>
                </a:solidFill>
                <a:latin typeface="Arial" panose="020B0604020202020204" pitchFamily="34" charset="0"/>
                <a:cs typeface="Arial" panose="020B0604020202020204" pitchFamily="34" charset="0"/>
              </a:rPr>
              <a:t>Vergi Kanunlarında </a:t>
            </a:r>
            <a:r>
              <a:rPr lang="tr-TR" sz="2800" b="1" dirty="0">
                <a:solidFill>
                  <a:srgbClr val="16647A"/>
                </a:solidFill>
                <a:latin typeface="Arial" panose="020B0604020202020204" pitchFamily="34" charset="0"/>
                <a:cs typeface="Arial" panose="020B0604020202020204" pitchFamily="34" charset="0"/>
              </a:rPr>
              <a:t>Y</a:t>
            </a:r>
            <a:r>
              <a:rPr lang="tr-TR" sz="2800" b="1" dirty="0" smtClean="0">
                <a:solidFill>
                  <a:srgbClr val="16647A"/>
                </a:solidFill>
                <a:latin typeface="Arial" panose="020B0604020202020204" pitchFamily="34" charset="0"/>
                <a:cs typeface="Arial" panose="020B0604020202020204" pitchFamily="34" charset="0"/>
              </a:rPr>
              <a:t>er Alan Bazı Mükellef </a:t>
            </a:r>
            <a:r>
              <a:rPr lang="tr-TR" sz="2800" b="1" dirty="0">
                <a:solidFill>
                  <a:srgbClr val="16647A"/>
                </a:solidFill>
                <a:latin typeface="Arial" panose="020B0604020202020204" pitchFamily="34" charset="0"/>
                <a:cs typeface="Arial" panose="020B0604020202020204" pitchFamily="34" charset="0"/>
              </a:rPr>
              <a:t>Hakları</a:t>
            </a:r>
          </a:p>
        </p:txBody>
      </p:sp>
      <p:sp>
        <p:nvSpPr>
          <p:cNvPr id="4" name="Slayt Numarası Yer Tutucusu 3"/>
          <p:cNvSpPr>
            <a:spLocks noGrp="1"/>
          </p:cNvSpPr>
          <p:nvPr>
            <p:ph type="sldNum" sz="quarter" idx="12"/>
          </p:nvPr>
        </p:nvSpPr>
        <p:spPr>
          <a:xfrm>
            <a:off x="11600482" y="6493153"/>
            <a:ext cx="390525" cy="365125"/>
          </a:xfrm>
        </p:spPr>
        <p:txBody>
          <a:bodyPr/>
          <a:lstStyle/>
          <a:p>
            <a:fld id="{16449A80-6FDC-475E-9293-1C17F140D77C}" type="slidenum">
              <a:rPr lang="tr-TR" sz="1400" smtClean="0">
                <a:solidFill>
                  <a:schemeClr val="bg1"/>
                </a:solidFill>
                <a:latin typeface="Arial" panose="020B0604020202020204" pitchFamily="34" charset="0"/>
                <a:cs typeface="Arial" panose="020B0604020202020204" pitchFamily="34" charset="0"/>
              </a:rPr>
              <a:t>9</a:t>
            </a:fld>
            <a:endParaRPr lang="tr-TR" sz="1400" dirty="0">
              <a:solidFill>
                <a:schemeClr val="bg1"/>
              </a:solidFill>
              <a:latin typeface="Arial" panose="020B0604020202020204" pitchFamily="34" charset="0"/>
              <a:cs typeface="Arial" panose="020B0604020202020204" pitchFamily="34" charset="0"/>
            </a:endParaRPr>
          </a:p>
        </p:txBody>
      </p:sp>
      <p:grpSp>
        <p:nvGrpSpPr>
          <p:cNvPr id="3" name="Grup 2"/>
          <p:cNvGrpSpPr/>
          <p:nvPr/>
        </p:nvGrpSpPr>
        <p:grpSpPr>
          <a:xfrm>
            <a:off x="809020" y="873514"/>
            <a:ext cx="5053618" cy="660495"/>
            <a:chOff x="530938" y="813189"/>
            <a:chExt cx="5098335" cy="660495"/>
          </a:xfrm>
          <a:gradFill flip="none" rotWithShape="1">
            <a:gsLst>
              <a:gs pos="0">
                <a:srgbClr val="1C3F60">
                  <a:shade val="30000"/>
                  <a:satMod val="115000"/>
                </a:srgbClr>
              </a:gs>
              <a:gs pos="50000">
                <a:srgbClr val="1C3F60">
                  <a:shade val="67500"/>
                  <a:satMod val="115000"/>
                </a:srgbClr>
              </a:gs>
              <a:gs pos="100000">
                <a:srgbClr val="1C3F60">
                  <a:shade val="100000"/>
                  <a:satMod val="115000"/>
                </a:srgbClr>
              </a:gs>
            </a:gsLst>
            <a:lin ang="10800000" scaled="1"/>
            <a:tileRect/>
          </a:gradFill>
        </p:grpSpPr>
        <p:sp>
          <p:nvSpPr>
            <p:cNvPr id="86" name="Yuvarlatılmış Dikdörtgen 85"/>
            <p:cNvSpPr/>
            <p:nvPr/>
          </p:nvSpPr>
          <p:spPr>
            <a:xfrm>
              <a:off x="530938" y="817214"/>
              <a:ext cx="5095874" cy="656470"/>
            </a:xfrm>
            <a:prstGeom prst="roundRect">
              <a:avLst/>
            </a:prstGeom>
            <a:solidFill>
              <a:srgbClr val="FFFF00"/>
            </a:solidFill>
            <a:ln>
              <a:noFill/>
            </a:ln>
            <a:effectLst>
              <a:innerShdw blurRad="571500" dist="50800" dir="16200000">
                <a:srgbClr val="00666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a:latin typeface="Arial" panose="020B0604020202020204" pitchFamily="34" charset="0"/>
                <a:cs typeface="Arial" panose="020B0604020202020204" pitchFamily="34" charset="0"/>
              </a:endParaRPr>
            </a:p>
          </p:txBody>
        </p:sp>
        <p:sp>
          <p:nvSpPr>
            <p:cNvPr id="85" name="Yuvarlatılmış Dikdörtgen 84"/>
            <p:cNvSpPr/>
            <p:nvPr/>
          </p:nvSpPr>
          <p:spPr>
            <a:xfrm>
              <a:off x="533400" y="813189"/>
              <a:ext cx="5095873" cy="656470"/>
            </a:xfrm>
            <a:prstGeom prst="roundRect">
              <a:avLst/>
            </a:prstGeom>
            <a:solidFill>
              <a:srgbClr val="FFFF00"/>
            </a:solidFill>
            <a:ln>
              <a:noFill/>
            </a:ln>
            <a:effectLst>
              <a:innerShdw blurRad="571500" dist="50800" dir="16200000">
                <a:srgbClr val="00666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a:latin typeface="Arial" panose="020B0604020202020204" pitchFamily="34" charset="0"/>
                <a:cs typeface="Arial" panose="020B0604020202020204" pitchFamily="34" charset="0"/>
              </a:endParaRPr>
            </a:p>
          </p:txBody>
        </p:sp>
      </p:grpSp>
      <p:sp>
        <p:nvSpPr>
          <p:cNvPr id="82" name="Metin kutusu 81"/>
          <p:cNvSpPr txBox="1"/>
          <p:nvPr/>
        </p:nvSpPr>
        <p:spPr>
          <a:xfrm>
            <a:off x="2000506" y="1013721"/>
            <a:ext cx="2318961" cy="400110"/>
          </a:xfrm>
          <a:prstGeom prst="rect">
            <a:avLst/>
          </a:prstGeom>
          <a:noFill/>
          <a:ln>
            <a:noFill/>
          </a:ln>
        </p:spPr>
        <p:txBody>
          <a:bodyPr wrap="square" rtlCol="0">
            <a:spAutoFit/>
          </a:bodyPr>
          <a:lstStyle/>
          <a:p>
            <a:pPr algn="ctr"/>
            <a:r>
              <a:rPr lang="tr-TR" sz="2000" b="1" dirty="0" smtClean="0">
                <a:solidFill>
                  <a:srgbClr val="002060"/>
                </a:solidFill>
                <a:latin typeface="Arial" panose="020B0604020202020204" pitchFamily="34" charset="0"/>
                <a:cs typeface="Arial" panose="020B0604020202020204" pitchFamily="34" charset="0"/>
              </a:rPr>
              <a:t>Mükellef Hakkı</a:t>
            </a:r>
            <a:endParaRPr lang="tr-TR" sz="2000" b="1" dirty="0">
              <a:solidFill>
                <a:srgbClr val="002060"/>
              </a:solidFill>
              <a:latin typeface="Arial" panose="020B0604020202020204" pitchFamily="34" charset="0"/>
              <a:cs typeface="Arial" panose="020B0604020202020204" pitchFamily="34" charset="0"/>
            </a:endParaRPr>
          </a:p>
        </p:txBody>
      </p:sp>
      <p:grpSp>
        <p:nvGrpSpPr>
          <p:cNvPr id="6" name="Grup 5"/>
          <p:cNvGrpSpPr/>
          <p:nvPr/>
        </p:nvGrpSpPr>
        <p:grpSpPr>
          <a:xfrm>
            <a:off x="5900740" y="885541"/>
            <a:ext cx="2486723" cy="656470"/>
            <a:chOff x="10533776" y="292466"/>
            <a:chExt cx="2282983" cy="656470"/>
          </a:xfrm>
          <a:gradFill flip="none" rotWithShape="1">
            <a:gsLst>
              <a:gs pos="0">
                <a:srgbClr val="1C3F60">
                  <a:shade val="30000"/>
                  <a:satMod val="115000"/>
                </a:srgbClr>
              </a:gs>
              <a:gs pos="50000">
                <a:srgbClr val="1C3F60">
                  <a:shade val="67500"/>
                  <a:satMod val="115000"/>
                </a:srgbClr>
              </a:gs>
              <a:gs pos="100000">
                <a:srgbClr val="1C3F60">
                  <a:shade val="100000"/>
                  <a:satMod val="115000"/>
                </a:srgbClr>
              </a:gs>
            </a:gsLst>
            <a:lin ang="10800000" scaled="1"/>
            <a:tileRect/>
          </a:gradFill>
        </p:grpSpPr>
        <p:sp>
          <p:nvSpPr>
            <p:cNvPr id="88" name="Yuvarlatılmış Dikdörtgen 87"/>
            <p:cNvSpPr/>
            <p:nvPr/>
          </p:nvSpPr>
          <p:spPr>
            <a:xfrm>
              <a:off x="10533776" y="292466"/>
              <a:ext cx="2282983" cy="656470"/>
            </a:xfrm>
            <a:prstGeom prst="roundRect">
              <a:avLst/>
            </a:prstGeom>
            <a:solidFill>
              <a:srgbClr val="FFFF00"/>
            </a:solidFill>
            <a:ln>
              <a:noFill/>
            </a:ln>
            <a:effectLst>
              <a:innerShdw blurRad="571500" dist="50800" dir="16200000">
                <a:srgbClr val="00666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2000" dirty="0">
                <a:solidFill>
                  <a:srgbClr val="002060"/>
                </a:solidFill>
                <a:latin typeface="Arial" panose="020B0604020202020204" pitchFamily="34" charset="0"/>
                <a:cs typeface="Arial" panose="020B0604020202020204" pitchFamily="34" charset="0"/>
              </a:endParaRPr>
            </a:p>
          </p:txBody>
        </p:sp>
        <p:sp>
          <p:nvSpPr>
            <p:cNvPr id="83" name="Metin kutusu 82"/>
            <p:cNvSpPr txBox="1"/>
            <p:nvPr/>
          </p:nvSpPr>
          <p:spPr>
            <a:xfrm>
              <a:off x="10812252" y="385607"/>
              <a:ext cx="1726030" cy="400110"/>
            </a:xfrm>
            <a:prstGeom prst="rect">
              <a:avLst/>
            </a:prstGeom>
            <a:noFill/>
            <a:ln>
              <a:noFill/>
            </a:ln>
          </p:spPr>
          <p:txBody>
            <a:bodyPr wrap="square" rtlCol="0">
              <a:spAutoFit/>
            </a:bodyPr>
            <a:lstStyle>
              <a:defPPr>
                <a:defRPr lang="tr-TR"/>
              </a:defPPr>
              <a:lvl1pPr algn="ctr">
                <a:defRPr sz="2400" b="1">
                  <a:solidFill>
                    <a:schemeClr val="tx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tr-TR" sz="2000" dirty="0">
                  <a:solidFill>
                    <a:srgbClr val="002060"/>
                  </a:solidFill>
                </a:rPr>
                <a:t>Kanun</a:t>
              </a:r>
            </a:p>
          </p:txBody>
        </p:sp>
      </p:grpSp>
      <p:sp>
        <p:nvSpPr>
          <p:cNvPr id="87" name="Yuvarlatılmış Dikdörtgen 86"/>
          <p:cNvSpPr/>
          <p:nvPr/>
        </p:nvSpPr>
        <p:spPr>
          <a:xfrm>
            <a:off x="5900739" y="885541"/>
            <a:ext cx="2486724" cy="65647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Arial" panose="020B0604020202020204" pitchFamily="34" charset="0"/>
              <a:cs typeface="Arial" panose="020B0604020202020204" pitchFamily="34" charset="0"/>
            </a:endParaRPr>
          </a:p>
        </p:txBody>
      </p:sp>
      <p:sp>
        <p:nvSpPr>
          <p:cNvPr id="90" name="Yuvarlatılmış Dikdörtgen 89"/>
          <p:cNvSpPr/>
          <p:nvPr/>
        </p:nvSpPr>
        <p:spPr>
          <a:xfrm>
            <a:off x="8420351" y="867316"/>
            <a:ext cx="2656618" cy="656470"/>
          </a:xfrm>
          <a:prstGeom prst="roundRect">
            <a:avLst/>
          </a:prstGeom>
          <a:solidFill>
            <a:srgbClr val="FFFF00"/>
          </a:solidFill>
          <a:ln>
            <a:noFill/>
          </a:ln>
          <a:effectLst>
            <a:innerShdw blurRad="571500" dist="50800" dir="16200000">
              <a:srgbClr val="00666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a:latin typeface="Arial" panose="020B0604020202020204" pitchFamily="34" charset="0"/>
              <a:cs typeface="Arial" panose="020B0604020202020204" pitchFamily="34" charset="0"/>
            </a:endParaRPr>
          </a:p>
        </p:txBody>
      </p:sp>
      <p:grpSp>
        <p:nvGrpSpPr>
          <p:cNvPr id="95" name="Grup 94"/>
          <p:cNvGrpSpPr/>
          <p:nvPr/>
        </p:nvGrpSpPr>
        <p:grpSpPr>
          <a:xfrm>
            <a:off x="8420350" y="867316"/>
            <a:ext cx="2656618" cy="656470"/>
            <a:chOff x="7944611" y="789627"/>
            <a:chExt cx="2889090" cy="656470"/>
          </a:xfrm>
        </p:grpSpPr>
        <p:sp>
          <p:nvSpPr>
            <p:cNvPr id="84" name="Metin kutusu 83"/>
            <p:cNvSpPr txBox="1"/>
            <p:nvPr/>
          </p:nvSpPr>
          <p:spPr>
            <a:xfrm>
              <a:off x="8231083" y="919560"/>
              <a:ext cx="2360620" cy="400110"/>
            </a:xfrm>
            <a:prstGeom prst="rect">
              <a:avLst/>
            </a:prstGeom>
            <a:noFill/>
          </p:spPr>
          <p:txBody>
            <a:bodyPr wrap="square" rtlCol="0">
              <a:spAutoFit/>
            </a:bodyPr>
            <a:lstStyle/>
            <a:p>
              <a:pPr algn="ctr"/>
              <a:r>
                <a:rPr lang="tr-TR" sz="2000" b="1" dirty="0" smtClean="0">
                  <a:solidFill>
                    <a:srgbClr val="002060"/>
                  </a:solidFill>
                  <a:latin typeface="Arial" panose="020B0604020202020204" pitchFamily="34" charset="0"/>
                  <a:cs typeface="Arial" panose="020B0604020202020204" pitchFamily="34" charset="0"/>
                </a:rPr>
                <a:t>Madde</a:t>
              </a:r>
              <a:endParaRPr lang="tr-TR" sz="2000" b="1" dirty="0">
                <a:solidFill>
                  <a:srgbClr val="002060"/>
                </a:solidFill>
                <a:latin typeface="Arial" panose="020B0604020202020204" pitchFamily="34" charset="0"/>
                <a:cs typeface="Arial" panose="020B0604020202020204" pitchFamily="34" charset="0"/>
              </a:endParaRPr>
            </a:p>
          </p:txBody>
        </p:sp>
        <p:sp>
          <p:nvSpPr>
            <p:cNvPr id="89" name="Yuvarlatılmış Dikdörtgen 88"/>
            <p:cNvSpPr/>
            <p:nvPr/>
          </p:nvSpPr>
          <p:spPr>
            <a:xfrm>
              <a:off x="7944611" y="789627"/>
              <a:ext cx="2889090" cy="65647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dirty="0">
                <a:solidFill>
                  <a:srgbClr val="002060"/>
                </a:solidFill>
                <a:latin typeface="Arial" panose="020B0604020202020204" pitchFamily="34" charset="0"/>
                <a:cs typeface="Arial" panose="020B0604020202020204" pitchFamily="34" charset="0"/>
              </a:endParaRPr>
            </a:p>
          </p:txBody>
        </p:sp>
      </p:grpSp>
      <p:graphicFrame>
        <p:nvGraphicFramePr>
          <p:cNvPr id="2" name="Tablo 1"/>
          <p:cNvGraphicFramePr>
            <a:graphicFrameLocks noGrp="1"/>
          </p:cNvGraphicFramePr>
          <p:nvPr>
            <p:extLst>
              <p:ext uri="{D42A27DB-BD31-4B8C-83A1-F6EECF244321}">
                <p14:modId xmlns:p14="http://schemas.microsoft.com/office/powerpoint/2010/main" val="356011295"/>
              </p:ext>
            </p:extLst>
          </p:nvPr>
        </p:nvGraphicFramePr>
        <p:xfrm>
          <a:off x="809021" y="1560236"/>
          <a:ext cx="10267949" cy="4598458"/>
        </p:xfrm>
        <a:graphic>
          <a:graphicData uri="http://schemas.openxmlformats.org/drawingml/2006/table">
            <a:tbl>
              <a:tblPr firstRow="1" bandRow="1">
                <a:tableStyleId>{E8B1032C-EA38-4F05-BA0D-38AFFFC7BED3}</a:tableStyleId>
              </a:tblPr>
              <a:tblGrid>
                <a:gridCol w="5067300">
                  <a:extLst>
                    <a:ext uri="{9D8B030D-6E8A-4147-A177-3AD203B41FA5}">
                      <a16:colId xmlns:a16="http://schemas.microsoft.com/office/drawing/2014/main" val="3837259772"/>
                    </a:ext>
                  </a:extLst>
                </a:gridCol>
                <a:gridCol w="2540604">
                  <a:extLst>
                    <a:ext uri="{9D8B030D-6E8A-4147-A177-3AD203B41FA5}">
                      <a16:colId xmlns:a16="http://schemas.microsoft.com/office/drawing/2014/main" val="3527970633"/>
                    </a:ext>
                  </a:extLst>
                </a:gridCol>
                <a:gridCol w="2660045">
                  <a:extLst>
                    <a:ext uri="{9D8B030D-6E8A-4147-A177-3AD203B41FA5}">
                      <a16:colId xmlns:a16="http://schemas.microsoft.com/office/drawing/2014/main" val="4133137834"/>
                    </a:ext>
                  </a:extLst>
                </a:gridCol>
              </a:tblGrid>
              <a:tr h="259816">
                <a:tc>
                  <a:txBody>
                    <a:bodyPr/>
                    <a:lstStyle/>
                    <a:p>
                      <a:r>
                        <a:rPr lang="tr-TR" sz="1300" b="0" dirty="0" smtClean="0">
                          <a:latin typeface="Arial" panose="020B0604020202020204" pitchFamily="34" charset="0"/>
                          <a:cs typeface="Arial" panose="020B0604020202020204" pitchFamily="34" charset="0"/>
                        </a:rPr>
                        <a:t>Vergi Mahremiyeti Hakkı</a:t>
                      </a:r>
                      <a:endParaRPr lang="tr-TR" sz="1300" b="0" dirty="0">
                        <a:latin typeface="Arial" panose="020B0604020202020204" pitchFamily="34" charset="0"/>
                        <a:cs typeface="Arial" panose="020B0604020202020204" pitchFamily="34" charset="0"/>
                      </a:endParaRPr>
                    </a:p>
                  </a:txBody>
                  <a:tcPr marL="76468" marR="76468" marT="38234" marB="38234" anchor="ctr"/>
                </a:tc>
                <a:tc rowSpan="10">
                  <a:txBody>
                    <a:bodyPr/>
                    <a:lstStyle/>
                    <a:p>
                      <a:pPr algn="ctr"/>
                      <a:r>
                        <a:rPr lang="tr-TR" sz="1400" b="0" dirty="0" smtClean="0">
                          <a:latin typeface="Arial" panose="020B0604020202020204" pitchFamily="34" charset="0"/>
                          <a:cs typeface="Arial" panose="020B0604020202020204" pitchFamily="34" charset="0"/>
                        </a:rPr>
                        <a:t>VUK (213 Sayılı Kanun)</a:t>
                      </a:r>
                      <a:endParaRPr lang="tr-TR" sz="1400" b="0" dirty="0">
                        <a:latin typeface="Arial" panose="020B0604020202020204" pitchFamily="34" charset="0"/>
                        <a:cs typeface="Arial" panose="020B0604020202020204" pitchFamily="34" charset="0"/>
                      </a:endParaRPr>
                    </a:p>
                  </a:txBody>
                  <a:tcPr marL="76468" marR="76468" marT="38234" marB="38234" anchor="ctr"/>
                </a:tc>
                <a:tc>
                  <a:txBody>
                    <a:bodyPr/>
                    <a:lstStyle/>
                    <a:p>
                      <a:r>
                        <a:rPr lang="tr-TR" sz="1300" b="0" dirty="0" smtClean="0"/>
                        <a:t>5</a:t>
                      </a:r>
                      <a:endParaRPr lang="tr-TR" sz="1300" b="0" dirty="0"/>
                    </a:p>
                  </a:txBody>
                  <a:tcPr marL="76468" marR="76468" marT="38234" marB="38234" anchor="ctr"/>
                </a:tc>
                <a:extLst>
                  <a:ext uri="{0D108BD9-81ED-4DB2-BD59-A6C34878D82A}">
                    <a16:rowId xmlns:a16="http://schemas.microsoft.com/office/drawing/2014/main" val="2213689829"/>
                  </a:ext>
                </a:extLst>
              </a:tr>
              <a:tr h="259816">
                <a:tc>
                  <a:txBody>
                    <a:bodyPr/>
                    <a:lstStyle/>
                    <a:p>
                      <a:r>
                        <a:rPr lang="tr-TR" sz="1300" dirty="0" smtClean="0">
                          <a:latin typeface="Arial" panose="020B0604020202020204" pitchFamily="34" charset="0"/>
                          <a:cs typeface="Arial" panose="020B0604020202020204" pitchFamily="34" charset="0"/>
                        </a:rPr>
                        <a:t>Düzeltme Talebi Hakkı</a:t>
                      </a:r>
                      <a:endParaRPr lang="tr-TR" sz="1300" b="1" dirty="0">
                        <a:latin typeface="Arial" panose="020B0604020202020204" pitchFamily="34" charset="0"/>
                        <a:cs typeface="Arial" panose="020B0604020202020204" pitchFamily="34" charset="0"/>
                      </a:endParaRPr>
                    </a:p>
                  </a:txBody>
                  <a:tcPr marL="76468" marR="76468" marT="38234" marB="38234" anchor="ctr"/>
                </a:tc>
                <a:tc vMerge="1">
                  <a:txBody>
                    <a:bodyPr/>
                    <a:lstStyle/>
                    <a:p>
                      <a:endParaRPr lang="tr-TR" sz="1300" b="1" dirty="0"/>
                    </a:p>
                  </a:txBody>
                  <a:tcPr marL="76468" marR="76468" marT="38234" marB="3823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dirty="0" smtClean="0">
                          <a:latin typeface="Arial" panose="020B0604020202020204" pitchFamily="34" charset="0"/>
                          <a:cs typeface="Arial" panose="020B0604020202020204" pitchFamily="34" charset="0"/>
                        </a:rPr>
                        <a:t>120-121-122-123</a:t>
                      </a:r>
                      <a:endParaRPr lang="tr-TR" sz="1300" b="1" dirty="0" smtClean="0">
                        <a:latin typeface="Arial" panose="020B0604020202020204" pitchFamily="34" charset="0"/>
                        <a:cs typeface="Arial" panose="020B0604020202020204" pitchFamily="34" charset="0"/>
                      </a:endParaRPr>
                    </a:p>
                  </a:txBody>
                  <a:tcPr marL="76468" marR="76468" marT="38234" marB="38234" anchor="ctr"/>
                </a:tc>
                <a:extLst>
                  <a:ext uri="{0D108BD9-81ED-4DB2-BD59-A6C34878D82A}">
                    <a16:rowId xmlns:a16="http://schemas.microsoft.com/office/drawing/2014/main" val="1487308411"/>
                  </a:ext>
                </a:extLst>
              </a:tr>
              <a:tr h="259816">
                <a:tc>
                  <a:txBody>
                    <a:bodyPr/>
                    <a:lstStyle/>
                    <a:p>
                      <a:r>
                        <a:rPr lang="tr-TR" sz="1300" dirty="0" smtClean="0">
                          <a:latin typeface="Arial" panose="020B0604020202020204" pitchFamily="34" charset="0"/>
                          <a:cs typeface="Arial" panose="020B0604020202020204" pitchFamily="34" charset="0"/>
                        </a:rPr>
                        <a:t>Şikayet Yolu ile Müracaat Hakkı</a:t>
                      </a:r>
                      <a:endParaRPr lang="tr-TR" sz="1300" b="1" dirty="0">
                        <a:latin typeface="Arial" panose="020B0604020202020204" pitchFamily="34" charset="0"/>
                        <a:cs typeface="Arial" panose="020B0604020202020204" pitchFamily="34" charset="0"/>
                      </a:endParaRPr>
                    </a:p>
                  </a:txBody>
                  <a:tcPr marL="76468" marR="76468" marT="38234" marB="38234" anchor="ctr"/>
                </a:tc>
                <a:tc vMerge="1">
                  <a:txBody>
                    <a:bodyPr/>
                    <a:lstStyle/>
                    <a:p>
                      <a:endParaRPr lang="tr-TR" sz="1300" b="1" dirty="0"/>
                    </a:p>
                  </a:txBody>
                  <a:tcPr marL="76468" marR="76468" marT="38234" marB="38234" anchor="ctr"/>
                </a:tc>
                <a:tc>
                  <a:txBody>
                    <a:bodyPr/>
                    <a:lstStyle/>
                    <a:p>
                      <a:r>
                        <a:rPr lang="tr-TR" sz="1300" dirty="0" smtClean="0">
                          <a:latin typeface="Arial" panose="020B0604020202020204" pitchFamily="34" charset="0"/>
                          <a:cs typeface="Arial" panose="020B0604020202020204" pitchFamily="34" charset="0"/>
                        </a:rPr>
                        <a:t>124</a:t>
                      </a:r>
                      <a:endParaRPr lang="tr-TR" sz="1300" b="1" dirty="0">
                        <a:latin typeface="Arial" panose="020B0604020202020204" pitchFamily="34" charset="0"/>
                        <a:cs typeface="Arial" panose="020B0604020202020204" pitchFamily="34" charset="0"/>
                      </a:endParaRPr>
                    </a:p>
                  </a:txBody>
                  <a:tcPr marL="76468" marR="76468" marT="38234" marB="38234" anchor="ctr"/>
                </a:tc>
                <a:extLst>
                  <a:ext uri="{0D108BD9-81ED-4DB2-BD59-A6C34878D82A}">
                    <a16:rowId xmlns:a16="http://schemas.microsoft.com/office/drawing/2014/main" val="2284545301"/>
                  </a:ext>
                </a:extLst>
              </a:tr>
              <a:tr h="259816">
                <a:tc>
                  <a:txBody>
                    <a:bodyPr/>
                    <a:lstStyle/>
                    <a:p>
                      <a:r>
                        <a:rPr lang="tr-TR" sz="1300" dirty="0" smtClean="0">
                          <a:latin typeface="Arial" panose="020B0604020202020204" pitchFamily="34" charset="0"/>
                          <a:cs typeface="Arial" panose="020B0604020202020204" pitchFamily="34" charset="0"/>
                        </a:rPr>
                        <a:t>Vergi İncelemesi Sırasındaki Haklar</a:t>
                      </a:r>
                      <a:endParaRPr lang="tr-TR" sz="1300" b="1" dirty="0">
                        <a:latin typeface="Arial" panose="020B0604020202020204" pitchFamily="34" charset="0"/>
                        <a:cs typeface="Arial" panose="020B0604020202020204" pitchFamily="34" charset="0"/>
                      </a:endParaRPr>
                    </a:p>
                  </a:txBody>
                  <a:tcPr marL="76468" marR="76468" marT="38234" marB="38234" anchor="ctr"/>
                </a:tc>
                <a:tc vMerge="1">
                  <a:txBody>
                    <a:bodyPr/>
                    <a:lstStyle/>
                    <a:p>
                      <a:endParaRPr lang="tr-TR" sz="1300" b="1" dirty="0"/>
                    </a:p>
                  </a:txBody>
                  <a:tcPr marL="76468" marR="76468" marT="38234" marB="38234" anchor="ctr"/>
                </a:tc>
                <a:tc>
                  <a:txBody>
                    <a:bodyPr/>
                    <a:lstStyle/>
                    <a:p>
                      <a:r>
                        <a:rPr lang="tr-TR" sz="1300" dirty="0" smtClean="0">
                          <a:latin typeface="Arial" panose="020B0604020202020204" pitchFamily="34" charset="0"/>
                          <a:cs typeface="Arial" panose="020B0604020202020204" pitchFamily="34" charset="0"/>
                        </a:rPr>
                        <a:t>134 ila 141</a:t>
                      </a:r>
                      <a:endParaRPr lang="tr-TR" sz="1300" b="1" dirty="0">
                        <a:latin typeface="Arial" panose="020B0604020202020204" pitchFamily="34" charset="0"/>
                        <a:cs typeface="Arial" panose="020B0604020202020204" pitchFamily="34" charset="0"/>
                      </a:endParaRPr>
                    </a:p>
                  </a:txBody>
                  <a:tcPr marL="76468" marR="76468" marT="38234" marB="38234" anchor="ctr"/>
                </a:tc>
                <a:extLst>
                  <a:ext uri="{0D108BD9-81ED-4DB2-BD59-A6C34878D82A}">
                    <a16:rowId xmlns:a16="http://schemas.microsoft.com/office/drawing/2014/main" val="951449226"/>
                  </a:ext>
                </a:extLst>
              </a:tr>
              <a:tr h="259816">
                <a:tc>
                  <a:txBody>
                    <a:bodyPr/>
                    <a:lstStyle/>
                    <a:p>
                      <a:r>
                        <a:rPr lang="tr-TR" sz="1300" dirty="0" smtClean="0">
                          <a:latin typeface="Arial" panose="020B0604020202020204" pitchFamily="34" charset="0"/>
                          <a:cs typeface="Arial" panose="020B0604020202020204" pitchFamily="34" charset="0"/>
                        </a:rPr>
                        <a:t>Pişmanlık Hakkı</a:t>
                      </a:r>
                      <a:endParaRPr lang="tr-TR" sz="1300" b="1" dirty="0">
                        <a:latin typeface="Arial" panose="020B0604020202020204" pitchFamily="34" charset="0"/>
                        <a:cs typeface="Arial" panose="020B0604020202020204" pitchFamily="34" charset="0"/>
                      </a:endParaRPr>
                    </a:p>
                  </a:txBody>
                  <a:tcPr marL="76468" marR="76468" marT="38234" marB="38234" anchor="ctr"/>
                </a:tc>
                <a:tc vMerge="1">
                  <a:txBody>
                    <a:bodyPr/>
                    <a:lstStyle/>
                    <a:p>
                      <a:endParaRPr lang="tr-TR" sz="1300" b="1" dirty="0"/>
                    </a:p>
                  </a:txBody>
                  <a:tcPr marL="76468" marR="76468" marT="38234" marB="38234" anchor="ctr"/>
                </a:tc>
                <a:tc>
                  <a:txBody>
                    <a:bodyPr/>
                    <a:lstStyle/>
                    <a:p>
                      <a:r>
                        <a:rPr lang="tr-TR" sz="1300" dirty="0" smtClean="0">
                          <a:latin typeface="Arial" panose="020B0604020202020204" pitchFamily="34" charset="0"/>
                          <a:cs typeface="Arial" panose="020B0604020202020204" pitchFamily="34" charset="0"/>
                        </a:rPr>
                        <a:t>371</a:t>
                      </a:r>
                      <a:endParaRPr lang="tr-TR" sz="1300" b="1" dirty="0">
                        <a:latin typeface="Arial" panose="020B0604020202020204" pitchFamily="34" charset="0"/>
                        <a:cs typeface="Arial" panose="020B0604020202020204" pitchFamily="34" charset="0"/>
                      </a:endParaRPr>
                    </a:p>
                  </a:txBody>
                  <a:tcPr marL="76468" marR="76468" marT="38234" marB="38234" anchor="ctr"/>
                </a:tc>
                <a:extLst>
                  <a:ext uri="{0D108BD9-81ED-4DB2-BD59-A6C34878D82A}">
                    <a16:rowId xmlns:a16="http://schemas.microsoft.com/office/drawing/2014/main" val="1328532374"/>
                  </a:ext>
                </a:extLst>
              </a:tr>
              <a:tr h="259816">
                <a:tc>
                  <a:txBody>
                    <a:bodyPr/>
                    <a:lstStyle/>
                    <a:p>
                      <a:r>
                        <a:rPr lang="tr-TR" sz="1300" dirty="0" smtClean="0">
                          <a:latin typeface="Arial" panose="020B0604020202020204" pitchFamily="34" charset="0"/>
                          <a:cs typeface="Arial" panose="020B0604020202020204" pitchFamily="34" charset="0"/>
                        </a:rPr>
                        <a:t>Cezalarda İndirim Hakkı</a:t>
                      </a:r>
                      <a:endParaRPr lang="tr-TR" sz="1300" b="1" dirty="0">
                        <a:latin typeface="Arial" panose="020B0604020202020204" pitchFamily="34" charset="0"/>
                        <a:cs typeface="Arial" panose="020B0604020202020204" pitchFamily="34" charset="0"/>
                      </a:endParaRPr>
                    </a:p>
                  </a:txBody>
                  <a:tcPr marL="76468" marR="76468" marT="38234" marB="38234" anchor="ctr"/>
                </a:tc>
                <a:tc vMerge="1">
                  <a:txBody>
                    <a:bodyPr/>
                    <a:lstStyle/>
                    <a:p>
                      <a:endParaRPr lang="tr-TR" sz="1300" b="1" dirty="0"/>
                    </a:p>
                  </a:txBody>
                  <a:tcPr marL="76468" marR="76468" marT="38234" marB="38234" anchor="ctr"/>
                </a:tc>
                <a:tc>
                  <a:txBody>
                    <a:bodyPr/>
                    <a:lstStyle/>
                    <a:p>
                      <a:r>
                        <a:rPr lang="tr-TR" sz="1300" dirty="0" smtClean="0">
                          <a:latin typeface="Arial" panose="020B0604020202020204" pitchFamily="34" charset="0"/>
                          <a:cs typeface="Arial" panose="020B0604020202020204" pitchFamily="34" charset="0"/>
                        </a:rPr>
                        <a:t>376</a:t>
                      </a:r>
                      <a:endParaRPr lang="tr-TR" sz="1300" b="1" dirty="0">
                        <a:latin typeface="Arial" panose="020B0604020202020204" pitchFamily="34" charset="0"/>
                        <a:cs typeface="Arial" panose="020B0604020202020204" pitchFamily="34" charset="0"/>
                      </a:endParaRPr>
                    </a:p>
                  </a:txBody>
                  <a:tcPr marL="76468" marR="76468" marT="38234" marB="38234" anchor="ctr"/>
                </a:tc>
                <a:extLst>
                  <a:ext uri="{0D108BD9-81ED-4DB2-BD59-A6C34878D82A}">
                    <a16:rowId xmlns:a16="http://schemas.microsoft.com/office/drawing/2014/main" val="3491033124"/>
                  </a:ext>
                </a:extLst>
              </a:tr>
              <a:tr h="259816">
                <a:tc>
                  <a:txBody>
                    <a:bodyPr/>
                    <a:lstStyle/>
                    <a:p>
                      <a:r>
                        <a:rPr lang="tr-TR" sz="1300" dirty="0" smtClean="0">
                          <a:latin typeface="Arial" panose="020B0604020202020204" pitchFamily="34" charset="0"/>
                          <a:cs typeface="Arial" panose="020B0604020202020204" pitchFamily="34" charset="0"/>
                        </a:rPr>
                        <a:t>Dava Hakkı</a:t>
                      </a:r>
                      <a:endParaRPr lang="tr-TR" sz="1300" b="1" dirty="0">
                        <a:latin typeface="Arial" panose="020B0604020202020204" pitchFamily="34" charset="0"/>
                        <a:cs typeface="Arial" panose="020B0604020202020204" pitchFamily="34" charset="0"/>
                      </a:endParaRPr>
                    </a:p>
                  </a:txBody>
                  <a:tcPr marL="76468" marR="76468" marT="38234" marB="38234" anchor="ctr"/>
                </a:tc>
                <a:tc vMerge="1">
                  <a:txBody>
                    <a:bodyPr/>
                    <a:lstStyle/>
                    <a:p>
                      <a:endParaRPr lang="tr-TR" sz="1300" b="1" dirty="0"/>
                    </a:p>
                  </a:txBody>
                  <a:tcPr marL="76468" marR="76468" marT="38234" marB="38234" anchor="ctr"/>
                </a:tc>
                <a:tc>
                  <a:txBody>
                    <a:bodyPr/>
                    <a:lstStyle/>
                    <a:p>
                      <a:r>
                        <a:rPr lang="tr-TR" sz="1300" dirty="0" smtClean="0">
                          <a:latin typeface="Arial" panose="020B0604020202020204" pitchFamily="34" charset="0"/>
                          <a:cs typeface="Arial" panose="020B0604020202020204" pitchFamily="34" charset="0"/>
                        </a:rPr>
                        <a:t>377</a:t>
                      </a:r>
                      <a:endParaRPr lang="tr-TR" sz="1300" b="1" dirty="0">
                        <a:latin typeface="Arial" panose="020B0604020202020204" pitchFamily="34" charset="0"/>
                        <a:cs typeface="Arial" panose="020B0604020202020204" pitchFamily="34" charset="0"/>
                      </a:endParaRPr>
                    </a:p>
                  </a:txBody>
                  <a:tcPr marL="76468" marR="76468" marT="38234" marB="38234" anchor="ctr"/>
                </a:tc>
                <a:extLst>
                  <a:ext uri="{0D108BD9-81ED-4DB2-BD59-A6C34878D82A}">
                    <a16:rowId xmlns:a16="http://schemas.microsoft.com/office/drawing/2014/main" val="994947159"/>
                  </a:ext>
                </a:extLst>
              </a:tr>
              <a:tr h="259816">
                <a:tc>
                  <a:txBody>
                    <a:bodyPr/>
                    <a:lstStyle/>
                    <a:p>
                      <a:r>
                        <a:rPr lang="tr-TR" sz="1300" dirty="0" smtClean="0">
                          <a:latin typeface="Arial" panose="020B0604020202020204" pitchFamily="34" charset="0"/>
                          <a:cs typeface="Arial" panose="020B0604020202020204" pitchFamily="34" charset="0"/>
                        </a:rPr>
                        <a:t>Kanun Yolundan Vazgeçme Hakkı</a:t>
                      </a:r>
                      <a:endParaRPr lang="tr-TR" sz="1300" b="1" dirty="0">
                        <a:latin typeface="Arial" panose="020B0604020202020204" pitchFamily="34" charset="0"/>
                        <a:cs typeface="Arial" panose="020B0604020202020204" pitchFamily="34" charset="0"/>
                      </a:endParaRPr>
                    </a:p>
                  </a:txBody>
                  <a:tcPr marL="76468" marR="76468" marT="38234" marB="38234" anchor="ctr"/>
                </a:tc>
                <a:tc vMerge="1">
                  <a:txBody>
                    <a:bodyPr/>
                    <a:lstStyle/>
                    <a:p>
                      <a:endParaRPr lang="tr-TR" sz="1300" b="1" dirty="0"/>
                    </a:p>
                  </a:txBody>
                  <a:tcPr marL="76468" marR="76468" marT="38234" marB="38234" anchor="ctr"/>
                </a:tc>
                <a:tc>
                  <a:txBody>
                    <a:bodyPr/>
                    <a:lstStyle/>
                    <a:p>
                      <a:r>
                        <a:rPr lang="tr-TR" sz="1300" dirty="0" smtClean="0">
                          <a:latin typeface="Arial" panose="020B0604020202020204" pitchFamily="34" charset="0"/>
                          <a:cs typeface="Arial" panose="020B0604020202020204" pitchFamily="34" charset="0"/>
                        </a:rPr>
                        <a:t>379</a:t>
                      </a:r>
                      <a:endParaRPr lang="tr-TR" sz="1300" b="1" dirty="0">
                        <a:latin typeface="Arial" panose="020B0604020202020204" pitchFamily="34" charset="0"/>
                        <a:cs typeface="Arial" panose="020B0604020202020204" pitchFamily="34" charset="0"/>
                      </a:endParaRPr>
                    </a:p>
                  </a:txBody>
                  <a:tcPr marL="76468" marR="76468" marT="38234" marB="38234" anchor="ctr"/>
                </a:tc>
                <a:extLst>
                  <a:ext uri="{0D108BD9-81ED-4DB2-BD59-A6C34878D82A}">
                    <a16:rowId xmlns:a16="http://schemas.microsoft.com/office/drawing/2014/main" val="607372132"/>
                  </a:ext>
                </a:extLst>
              </a:tr>
              <a:tr h="259816">
                <a:tc>
                  <a:txBody>
                    <a:bodyPr/>
                    <a:lstStyle/>
                    <a:p>
                      <a:r>
                        <a:rPr lang="tr-TR" sz="1300" dirty="0" smtClean="0">
                          <a:latin typeface="Arial" panose="020B0604020202020204" pitchFamily="34" charset="0"/>
                          <a:cs typeface="Arial" panose="020B0604020202020204" pitchFamily="34" charset="0"/>
                        </a:rPr>
                        <a:t>İzahat (</a:t>
                      </a:r>
                      <a:r>
                        <a:rPr lang="tr-TR" sz="1300" dirty="0" err="1" smtClean="0">
                          <a:latin typeface="Arial" panose="020B0604020202020204" pitchFamily="34" charset="0"/>
                          <a:cs typeface="Arial" panose="020B0604020202020204" pitchFamily="34" charset="0"/>
                        </a:rPr>
                        <a:t>Özelge</a:t>
                      </a:r>
                      <a:r>
                        <a:rPr lang="tr-TR" sz="1300" dirty="0" smtClean="0">
                          <a:latin typeface="Arial" panose="020B0604020202020204" pitchFamily="34" charset="0"/>
                          <a:cs typeface="Arial" panose="020B0604020202020204" pitchFamily="34" charset="0"/>
                        </a:rPr>
                        <a:t>) Talep Hakkı</a:t>
                      </a:r>
                      <a:endParaRPr lang="tr-TR" sz="1300" b="1" dirty="0">
                        <a:latin typeface="Arial" panose="020B0604020202020204" pitchFamily="34" charset="0"/>
                        <a:cs typeface="Arial" panose="020B0604020202020204" pitchFamily="34" charset="0"/>
                      </a:endParaRPr>
                    </a:p>
                  </a:txBody>
                  <a:tcPr marL="76468" marR="76468" marT="38234" marB="38234" anchor="ctr"/>
                </a:tc>
                <a:tc vMerge="1">
                  <a:txBody>
                    <a:bodyPr/>
                    <a:lstStyle/>
                    <a:p>
                      <a:endParaRPr lang="tr-TR" sz="1300" b="1" dirty="0"/>
                    </a:p>
                  </a:txBody>
                  <a:tcPr marL="76468" marR="76468" marT="38234" marB="38234" anchor="ctr"/>
                </a:tc>
                <a:tc>
                  <a:txBody>
                    <a:bodyPr/>
                    <a:lstStyle/>
                    <a:p>
                      <a:r>
                        <a:rPr lang="tr-TR" sz="1300" dirty="0" smtClean="0">
                          <a:latin typeface="Arial" panose="020B0604020202020204" pitchFamily="34" charset="0"/>
                          <a:cs typeface="Arial" panose="020B0604020202020204" pitchFamily="34" charset="0"/>
                        </a:rPr>
                        <a:t>413</a:t>
                      </a:r>
                      <a:endParaRPr lang="tr-TR" sz="1300" b="1" dirty="0">
                        <a:latin typeface="Arial" panose="020B0604020202020204" pitchFamily="34" charset="0"/>
                        <a:cs typeface="Arial" panose="020B0604020202020204" pitchFamily="34" charset="0"/>
                      </a:endParaRPr>
                    </a:p>
                  </a:txBody>
                  <a:tcPr marL="76468" marR="76468" marT="38234" marB="38234" anchor="ctr"/>
                </a:tc>
                <a:extLst>
                  <a:ext uri="{0D108BD9-81ED-4DB2-BD59-A6C34878D82A}">
                    <a16:rowId xmlns:a16="http://schemas.microsoft.com/office/drawing/2014/main" val="3359778871"/>
                  </a:ext>
                </a:extLst>
              </a:tr>
              <a:tr h="259816">
                <a:tc>
                  <a:txBody>
                    <a:bodyPr/>
                    <a:lstStyle/>
                    <a:p>
                      <a:r>
                        <a:rPr lang="tr-TR" sz="1300" dirty="0" smtClean="0">
                          <a:latin typeface="Arial" panose="020B0604020202020204" pitchFamily="34" charset="0"/>
                          <a:cs typeface="Arial" panose="020B0604020202020204" pitchFamily="34" charset="0"/>
                        </a:rPr>
                        <a:t>Uzlaşma</a:t>
                      </a:r>
                      <a:r>
                        <a:rPr lang="tr-TR" sz="1300" baseline="0" dirty="0" smtClean="0">
                          <a:latin typeface="Arial" panose="020B0604020202020204" pitchFamily="34" charset="0"/>
                          <a:cs typeface="Arial" panose="020B0604020202020204" pitchFamily="34" charset="0"/>
                        </a:rPr>
                        <a:t> Hakkı</a:t>
                      </a:r>
                      <a:endParaRPr lang="tr-TR" sz="1300" b="1" dirty="0">
                        <a:latin typeface="Arial" panose="020B0604020202020204" pitchFamily="34" charset="0"/>
                        <a:cs typeface="Arial" panose="020B0604020202020204" pitchFamily="34" charset="0"/>
                      </a:endParaRPr>
                    </a:p>
                  </a:txBody>
                  <a:tcPr marL="76468" marR="76468" marT="38234" marB="38234" anchor="ctr"/>
                </a:tc>
                <a:tc vMerge="1">
                  <a:txBody>
                    <a:bodyPr/>
                    <a:lstStyle/>
                    <a:p>
                      <a:endParaRPr lang="tr-TR" sz="1300" b="1" dirty="0"/>
                    </a:p>
                  </a:txBody>
                  <a:tcPr marL="76468" marR="76468" marT="38234" marB="38234" anchor="ctr"/>
                </a:tc>
                <a:tc>
                  <a:txBody>
                    <a:bodyPr/>
                    <a:lstStyle/>
                    <a:p>
                      <a:r>
                        <a:rPr lang="tr-TR" sz="1300" dirty="0" smtClean="0">
                          <a:latin typeface="Arial" panose="020B0604020202020204" pitchFamily="34" charset="0"/>
                          <a:cs typeface="Arial" panose="020B0604020202020204" pitchFamily="34" charset="0"/>
                        </a:rPr>
                        <a:t>Ek Madde</a:t>
                      </a:r>
                      <a:r>
                        <a:rPr lang="tr-TR" sz="1300" baseline="0" dirty="0" smtClean="0">
                          <a:latin typeface="Arial" panose="020B0604020202020204" pitchFamily="34" charset="0"/>
                          <a:cs typeface="Arial" panose="020B0604020202020204" pitchFamily="34" charset="0"/>
                        </a:rPr>
                        <a:t> 1 ila 12</a:t>
                      </a:r>
                      <a:endParaRPr lang="tr-TR" sz="1300" b="1" dirty="0">
                        <a:latin typeface="Arial" panose="020B0604020202020204" pitchFamily="34" charset="0"/>
                        <a:cs typeface="Arial" panose="020B0604020202020204" pitchFamily="34" charset="0"/>
                      </a:endParaRPr>
                    </a:p>
                  </a:txBody>
                  <a:tcPr marL="76468" marR="76468" marT="38234" marB="38234" anchor="ctr"/>
                </a:tc>
                <a:extLst>
                  <a:ext uri="{0D108BD9-81ED-4DB2-BD59-A6C34878D82A}">
                    <a16:rowId xmlns:a16="http://schemas.microsoft.com/office/drawing/2014/main" val="1175671317"/>
                  </a:ext>
                </a:extLst>
              </a:tr>
              <a:tr h="259816">
                <a:tc>
                  <a:txBody>
                    <a:bodyPr/>
                    <a:lstStyle/>
                    <a:p>
                      <a:r>
                        <a:rPr lang="tr-TR" sz="1300" dirty="0" smtClean="0">
                          <a:latin typeface="Arial" panose="020B0604020202020204" pitchFamily="34" charset="0"/>
                          <a:cs typeface="Arial" panose="020B0604020202020204" pitchFamily="34" charset="0"/>
                        </a:rPr>
                        <a:t>Vergiye Uyumlu Mükelleflere Vergi İndirimi Hakkı</a:t>
                      </a:r>
                      <a:endParaRPr lang="tr-TR" sz="1300" b="1" dirty="0">
                        <a:latin typeface="Arial" panose="020B0604020202020204" pitchFamily="34" charset="0"/>
                        <a:cs typeface="Arial" panose="020B0604020202020204" pitchFamily="34" charset="0"/>
                      </a:endParaRPr>
                    </a:p>
                  </a:txBody>
                  <a:tcPr marL="76468" marR="76468" marT="38234" marB="38234" anchor="ctr"/>
                </a:tc>
                <a:tc>
                  <a:txBody>
                    <a:bodyPr/>
                    <a:lstStyle/>
                    <a:p>
                      <a:pPr algn="ctr"/>
                      <a:r>
                        <a:rPr lang="tr-TR" sz="1400" b="0" dirty="0" smtClean="0">
                          <a:latin typeface="Arial" panose="020B0604020202020204" pitchFamily="34" charset="0"/>
                          <a:cs typeface="Arial" panose="020B0604020202020204" pitchFamily="34" charset="0"/>
                        </a:rPr>
                        <a:t>GVK (193</a:t>
                      </a:r>
                      <a:r>
                        <a:rPr lang="tr-TR" sz="1400" b="0" baseline="0" dirty="0" smtClean="0">
                          <a:latin typeface="Arial" panose="020B0604020202020204" pitchFamily="34" charset="0"/>
                          <a:cs typeface="Arial" panose="020B0604020202020204" pitchFamily="34" charset="0"/>
                        </a:rPr>
                        <a:t> Sayılı Kanun)</a:t>
                      </a:r>
                      <a:endParaRPr lang="tr-TR" sz="1400" b="0" dirty="0">
                        <a:latin typeface="Arial" panose="020B0604020202020204" pitchFamily="34" charset="0"/>
                        <a:cs typeface="Arial" panose="020B0604020202020204" pitchFamily="34" charset="0"/>
                      </a:endParaRPr>
                    </a:p>
                  </a:txBody>
                  <a:tcPr marL="76468" marR="76468" marT="38234" marB="38234" anchor="ctr"/>
                </a:tc>
                <a:tc>
                  <a:txBody>
                    <a:bodyPr/>
                    <a:lstStyle/>
                    <a:p>
                      <a:r>
                        <a:rPr lang="tr-TR" sz="1300" dirty="0" smtClean="0">
                          <a:latin typeface="Arial" panose="020B0604020202020204" pitchFamily="34" charset="0"/>
                          <a:cs typeface="Arial" panose="020B0604020202020204" pitchFamily="34" charset="0"/>
                        </a:rPr>
                        <a:t>Mükerrer</a:t>
                      </a:r>
                      <a:r>
                        <a:rPr lang="tr-TR" sz="1300" baseline="0" dirty="0" smtClean="0">
                          <a:latin typeface="Arial" panose="020B0604020202020204" pitchFamily="34" charset="0"/>
                          <a:cs typeface="Arial" panose="020B0604020202020204" pitchFamily="34" charset="0"/>
                        </a:rPr>
                        <a:t> Madde 121</a:t>
                      </a:r>
                      <a:endParaRPr lang="tr-TR" sz="1300" b="1" dirty="0">
                        <a:latin typeface="Arial" panose="020B0604020202020204" pitchFamily="34" charset="0"/>
                        <a:cs typeface="Arial" panose="020B0604020202020204" pitchFamily="34" charset="0"/>
                      </a:endParaRPr>
                    </a:p>
                  </a:txBody>
                  <a:tcPr marL="76468" marR="76468" marT="38234" marB="38234" anchor="ctr"/>
                </a:tc>
                <a:extLst>
                  <a:ext uri="{0D108BD9-81ED-4DB2-BD59-A6C34878D82A}">
                    <a16:rowId xmlns:a16="http://schemas.microsoft.com/office/drawing/2014/main" val="2900581067"/>
                  </a:ext>
                </a:extLst>
              </a:tr>
              <a:tr h="217392">
                <a:tc>
                  <a:txBody>
                    <a:bodyPr/>
                    <a:lstStyle/>
                    <a:p>
                      <a:r>
                        <a:rPr lang="tr-TR" sz="1300" dirty="0" smtClean="0">
                          <a:latin typeface="Arial" panose="020B0604020202020204" pitchFamily="34" charset="0"/>
                          <a:cs typeface="Arial" panose="020B0604020202020204" pitchFamily="34" charset="0"/>
                        </a:rPr>
                        <a:t>Tecil Taksitlendirme</a:t>
                      </a:r>
                      <a:r>
                        <a:rPr lang="tr-TR" sz="1300" baseline="0" dirty="0" smtClean="0">
                          <a:latin typeface="Arial" panose="020B0604020202020204" pitchFamily="34" charset="0"/>
                          <a:cs typeface="Arial" panose="020B0604020202020204" pitchFamily="34" charset="0"/>
                        </a:rPr>
                        <a:t> Hakkı</a:t>
                      </a:r>
                      <a:endParaRPr lang="tr-TR" sz="1300" b="1" dirty="0">
                        <a:latin typeface="Arial" panose="020B0604020202020204" pitchFamily="34" charset="0"/>
                        <a:cs typeface="Arial" panose="020B0604020202020204" pitchFamily="34" charset="0"/>
                      </a:endParaRPr>
                    </a:p>
                  </a:txBody>
                  <a:tcPr marL="76468" marR="76468" marT="38234" marB="38234" anchor="ctr"/>
                </a:tc>
                <a:tc rowSpan="3">
                  <a:txBody>
                    <a:bodyPr/>
                    <a:lstStyle/>
                    <a:p>
                      <a:pPr algn="ctr"/>
                      <a:r>
                        <a:rPr lang="tr-TR" sz="1400" b="0" dirty="0" smtClean="0">
                          <a:latin typeface="Arial" panose="020B0604020202020204" pitchFamily="34" charset="0"/>
                          <a:cs typeface="Arial" panose="020B0604020202020204" pitchFamily="34" charset="0"/>
                        </a:rPr>
                        <a:t>AATUHK (6183 Sayılı Kanun)</a:t>
                      </a:r>
                      <a:endParaRPr lang="tr-TR" sz="1400" b="0" dirty="0">
                        <a:latin typeface="Arial" panose="020B0604020202020204" pitchFamily="34" charset="0"/>
                        <a:cs typeface="Arial" panose="020B0604020202020204" pitchFamily="34" charset="0"/>
                      </a:endParaRPr>
                    </a:p>
                  </a:txBody>
                  <a:tcPr marL="76468" marR="76468" marT="38234" marB="3823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dirty="0" smtClean="0">
                          <a:latin typeface="Arial" panose="020B0604020202020204" pitchFamily="34" charset="0"/>
                          <a:cs typeface="Arial" panose="020B0604020202020204" pitchFamily="34" charset="0"/>
                        </a:rPr>
                        <a:t>48 </a:t>
                      </a:r>
                      <a:endParaRPr lang="tr-TR" sz="1300" b="1" dirty="0">
                        <a:latin typeface="Arial" panose="020B0604020202020204" pitchFamily="34" charset="0"/>
                        <a:cs typeface="Arial" panose="020B0604020202020204" pitchFamily="34" charset="0"/>
                      </a:endParaRPr>
                    </a:p>
                  </a:txBody>
                  <a:tcPr marL="76468" marR="76468" marT="38234" marB="38234" anchor="ctr"/>
                </a:tc>
                <a:extLst>
                  <a:ext uri="{0D108BD9-81ED-4DB2-BD59-A6C34878D82A}">
                    <a16:rowId xmlns:a16="http://schemas.microsoft.com/office/drawing/2014/main" val="4218960526"/>
                  </a:ext>
                </a:extLst>
              </a:tr>
              <a:tr h="3924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dirty="0" smtClean="0">
                          <a:latin typeface="Arial" panose="020B0604020202020204" pitchFamily="34" charset="0"/>
                          <a:cs typeface="Arial" panose="020B0604020202020204" pitchFamily="34" charset="0"/>
                        </a:rPr>
                        <a:t>Ödeme Emrine İtiraz Hakkı</a:t>
                      </a:r>
                      <a:endParaRPr lang="tr-TR" sz="1300" b="1" dirty="0">
                        <a:latin typeface="Arial" panose="020B0604020202020204" pitchFamily="34" charset="0"/>
                        <a:cs typeface="Arial" panose="020B0604020202020204" pitchFamily="34" charset="0"/>
                      </a:endParaRPr>
                    </a:p>
                  </a:txBody>
                  <a:tcPr marL="76468" marR="76468" marT="38234" marB="38234" anchor="ctr"/>
                </a:tc>
                <a:tc vMerge="1">
                  <a:txBody>
                    <a:bodyPr/>
                    <a:lstStyle/>
                    <a:p>
                      <a:endParaRPr lang="tr-TR" sz="1300" b="1" dirty="0"/>
                    </a:p>
                  </a:txBody>
                  <a:tcPr marL="76468" marR="76468" marT="38234" marB="3823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dirty="0" smtClean="0">
                          <a:latin typeface="Arial" panose="020B0604020202020204" pitchFamily="34" charset="0"/>
                          <a:cs typeface="Arial" panose="020B0604020202020204" pitchFamily="34" charset="0"/>
                        </a:rPr>
                        <a:t>58</a:t>
                      </a:r>
                      <a:endParaRPr lang="tr-TR" sz="1300" b="1" dirty="0">
                        <a:latin typeface="Arial" panose="020B0604020202020204" pitchFamily="34" charset="0"/>
                        <a:cs typeface="Arial" panose="020B0604020202020204" pitchFamily="34" charset="0"/>
                      </a:endParaRPr>
                    </a:p>
                  </a:txBody>
                  <a:tcPr marL="76468" marR="76468" marT="38234" marB="38234" anchor="ctr"/>
                </a:tc>
                <a:extLst>
                  <a:ext uri="{0D108BD9-81ED-4DB2-BD59-A6C34878D82A}">
                    <a16:rowId xmlns:a16="http://schemas.microsoft.com/office/drawing/2014/main" val="3574089929"/>
                  </a:ext>
                </a:extLst>
              </a:tr>
              <a:tr h="392487">
                <a:tc>
                  <a:txBody>
                    <a:bodyPr/>
                    <a:lstStyle/>
                    <a:p>
                      <a:r>
                        <a:rPr lang="tr-TR" sz="1300" dirty="0" smtClean="0">
                          <a:latin typeface="Arial" panose="020B0604020202020204" pitchFamily="34" charset="0"/>
                          <a:cs typeface="Arial" panose="020B0604020202020204" pitchFamily="34" charset="0"/>
                        </a:rPr>
                        <a:t>Bazı Hallerde Haczin Kaldırılması Hakkı</a:t>
                      </a:r>
                      <a:endParaRPr lang="tr-TR" sz="1300" b="1" dirty="0">
                        <a:latin typeface="Arial" panose="020B0604020202020204" pitchFamily="34" charset="0"/>
                        <a:cs typeface="Arial" panose="020B0604020202020204" pitchFamily="34" charset="0"/>
                      </a:endParaRPr>
                    </a:p>
                  </a:txBody>
                  <a:tcPr marL="76468" marR="76468" marT="38234" marB="38234" anchor="ctr"/>
                </a:tc>
                <a:tc vMerge="1">
                  <a:txBody>
                    <a:bodyPr/>
                    <a:lstStyle/>
                    <a:p>
                      <a:endParaRPr lang="tr-TR" sz="1300" b="1" dirty="0"/>
                    </a:p>
                  </a:txBody>
                  <a:tcPr marL="76468" marR="76468" marT="38234" marB="38234" anchor="ctr"/>
                </a:tc>
                <a:tc>
                  <a:txBody>
                    <a:bodyPr/>
                    <a:lstStyle/>
                    <a:p>
                      <a:r>
                        <a:rPr lang="tr-TR" sz="1300" dirty="0" smtClean="0">
                          <a:latin typeface="Arial" panose="020B0604020202020204" pitchFamily="34" charset="0"/>
                          <a:cs typeface="Arial" panose="020B0604020202020204" pitchFamily="34" charset="0"/>
                        </a:rPr>
                        <a:t>74/A</a:t>
                      </a:r>
                      <a:endParaRPr lang="tr-TR" sz="1300" b="1" dirty="0">
                        <a:latin typeface="Arial" panose="020B0604020202020204" pitchFamily="34" charset="0"/>
                        <a:cs typeface="Arial" panose="020B0604020202020204" pitchFamily="34" charset="0"/>
                      </a:endParaRPr>
                    </a:p>
                  </a:txBody>
                  <a:tcPr marL="76468" marR="76468" marT="38234" marB="38234" anchor="ctr"/>
                </a:tc>
                <a:extLst>
                  <a:ext uri="{0D108BD9-81ED-4DB2-BD59-A6C34878D82A}">
                    <a16:rowId xmlns:a16="http://schemas.microsoft.com/office/drawing/2014/main" val="1778700499"/>
                  </a:ext>
                </a:extLst>
              </a:tr>
              <a:tr h="3924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kern="1200" dirty="0" smtClean="0">
                          <a:latin typeface="Arial" panose="020B0604020202020204" pitchFamily="34" charset="0"/>
                          <a:cs typeface="Arial" panose="020B0604020202020204" pitchFamily="34" charset="0"/>
                        </a:rPr>
                        <a:t>Mahsup ve İade Talep Hakkı</a:t>
                      </a:r>
                      <a:endParaRPr lang="tr-TR" sz="1300" b="1" strike="sngStrike" kern="1200" dirty="0">
                        <a:solidFill>
                          <a:srgbClr val="FF0000"/>
                        </a:solidFill>
                        <a:latin typeface="Arial" panose="020B0604020202020204" pitchFamily="34" charset="0"/>
                        <a:ea typeface="+mn-ea"/>
                        <a:cs typeface="Arial" panose="020B0604020202020204" pitchFamily="34" charset="0"/>
                      </a:endParaRPr>
                    </a:p>
                  </a:txBody>
                  <a:tcPr marL="76468" marR="76468" marT="38234" marB="382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0" dirty="0" smtClean="0">
                          <a:latin typeface="Arial" panose="020B0604020202020204" pitchFamily="34" charset="0"/>
                          <a:cs typeface="Arial" panose="020B0604020202020204" pitchFamily="34" charset="0"/>
                        </a:rPr>
                        <a:t> GV-KDV (193-3065 Sayılı Kanun)</a:t>
                      </a:r>
                      <a:endParaRPr lang="tr-TR" sz="1400" b="0" dirty="0">
                        <a:solidFill>
                          <a:schemeClr val="tx1"/>
                        </a:solidFill>
                        <a:latin typeface="Arial" panose="020B0604020202020204" pitchFamily="34" charset="0"/>
                        <a:cs typeface="Arial" panose="020B0604020202020204" pitchFamily="34" charset="0"/>
                      </a:endParaRPr>
                    </a:p>
                  </a:txBody>
                  <a:tcPr marL="76468" marR="76468" marT="38234" marB="3823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dirty="0" smtClean="0">
                          <a:latin typeface="Arial" panose="020B0604020202020204" pitchFamily="34" charset="0"/>
                          <a:cs typeface="Arial" panose="020B0604020202020204" pitchFamily="34" charset="0"/>
                        </a:rPr>
                        <a:t>252 Seri No.lu GV Genel Tebliği-</a:t>
                      </a:r>
                    </a:p>
                    <a:p>
                      <a:pPr marL="0" marR="0" indent="0" algn="l" defTabSz="914400" rtl="0" eaLnBrk="1" fontAlgn="auto" latinLnBrk="0" hangingPunct="1">
                        <a:lnSpc>
                          <a:spcPct val="100000"/>
                        </a:lnSpc>
                        <a:spcBef>
                          <a:spcPts val="0"/>
                        </a:spcBef>
                        <a:spcAft>
                          <a:spcPts val="0"/>
                        </a:spcAft>
                        <a:buClrTx/>
                        <a:buSzTx/>
                        <a:buFontTx/>
                        <a:buNone/>
                        <a:tabLst/>
                        <a:defRPr/>
                      </a:pPr>
                      <a:r>
                        <a:rPr lang="tr-TR" sz="1300" dirty="0" smtClean="0">
                          <a:latin typeface="Arial" panose="020B0604020202020204" pitchFamily="34" charset="0"/>
                          <a:cs typeface="Arial" panose="020B0604020202020204" pitchFamily="34" charset="0"/>
                        </a:rPr>
                        <a:t>KDV Genel Uygulama Tebliğ</a:t>
                      </a:r>
                      <a:endParaRPr lang="tr-TR" sz="1300" b="1" dirty="0">
                        <a:solidFill>
                          <a:schemeClr val="tx1"/>
                        </a:solidFill>
                        <a:latin typeface="Arial" panose="020B0604020202020204" pitchFamily="34" charset="0"/>
                        <a:cs typeface="Arial" panose="020B0604020202020204" pitchFamily="34" charset="0"/>
                      </a:endParaRPr>
                    </a:p>
                  </a:txBody>
                  <a:tcPr marL="76468" marR="76468" marT="38234" marB="38234" anchor="ctr"/>
                </a:tc>
                <a:extLst>
                  <a:ext uri="{0D108BD9-81ED-4DB2-BD59-A6C34878D82A}">
                    <a16:rowId xmlns:a16="http://schemas.microsoft.com/office/drawing/2014/main" val="1265366817"/>
                  </a:ext>
                </a:extLst>
              </a:tr>
            </a:tbl>
          </a:graphicData>
        </a:graphic>
      </p:graphicFrame>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124080"/>
            <a:ext cx="1090863" cy="661983"/>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234" y="209708"/>
            <a:ext cx="366037" cy="490724"/>
          </a:xfrm>
          <a:prstGeom prst="rect">
            <a:avLst/>
          </a:prstGeom>
        </p:spPr>
      </p:pic>
    </p:spTree>
    <p:extLst>
      <p:ext uri="{BB962C8B-B14F-4D97-AF65-F5344CB8AC3E}">
        <p14:creationId xmlns:p14="http://schemas.microsoft.com/office/powerpoint/2010/main" val="146120226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18996</TotalTime>
  <Words>5365</Words>
  <Application>Microsoft Office PowerPoint</Application>
  <PresentationFormat>Geniş ekran</PresentationFormat>
  <Paragraphs>726</Paragraphs>
  <Slides>46</Slides>
  <Notes>41</Notes>
  <HiddenSlides>0</HiddenSlides>
  <MMClips>0</MMClips>
  <ScaleCrop>false</ScaleCrop>
  <HeadingPairs>
    <vt:vector size="6" baseType="variant">
      <vt:variant>
        <vt:lpstr>Kullanılan Yazı Tipleri</vt:lpstr>
      </vt:variant>
      <vt:variant>
        <vt:i4>15</vt:i4>
      </vt:variant>
      <vt:variant>
        <vt:lpstr>Tema</vt:lpstr>
      </vt:variant>
      <vt:variant>
        <vt:i4>1</vt:i4>
      </vt:variant>
      <vt:variant>
        <vt:lpstr>Slayt Başlıkları</vt:lpstr>
      </vt:variant>
      <vt:variant>
        <vt:i4>46</vt:i4>
      </vt:variant>
    </vt:vector>
  </HeadingPairs>
  <TitlesOfParts>
    <vt:vector size="62" baseType="lpstr">
      <vt:lpstr>Arial</vt:lpstr>
      <vt:lpstr>Avenir</vt:lpstr>
      <vt:lpstr>Avenir Next Regular</vt:lpstr>
      <vt:lpstr>Avenir Roman</vt:lpstr>
      <vt:lpstr>Calibri</vt:lpstr>
      <vt:lpstr>Calibri Light</vt:lpstr>
      <vt:lpstr>Cambria Math</vt:lpstr>
      <vt:lpstr>DIN Next CYR</vt:lpstr>
      <vt:lpstr>DIN Next CYR Medium</vt:lpstr>
      <vt:lpstr>Helvetica</vt:lpstr>
      <vt:lpstr>Open Sans</vt:lpstr>
      <vt:lpstr>Raleway</vt:lpstr>
      <vt:lpstr>Roboto</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Windows Kullanıcısı</cp:lastModifiedBy>
  <cp:revision>589</cp:revision>
  <dcterms:created xsi:type="dcterms:W3CDTF">2023-04-27T10:13:53Z</dcterms:created>
  <dcterms:modified xsi:type="dcterms:W3CDTF">2025-11-28T06:39:59Z</dcterms:modified>
</cp:coreProperties>
</file>