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63" r:id="rId2"/>
    <p:sldId id="261" r:id="rId3"/>
    <p:sldId id="330" r:id="rId4"/>
    <p:sldId id="264" r:id="rId5"/>
    <p:sldId id="311" r:id="rId6"/>
    <p:sldId id="312" r:id="rId7"/>
    <p:sldId id="310" r:id="rId8"/>
    <p:sldId id="309" r:id="rId9"/>
    <p:sldId id="308" r:id="rId10"/>
    <p:sldId id="307" r:id="rId11"/>
    <p:sldId id="306" r:id="rId12"/>
    <p:sldId id="305" r:id="rId13"/>
    <p:sldId id="304" r:id="rId14"/>
    <p:sldId id="303" r:id="rId15"/>
    <p:sldId id="313" r:id="rId16"/>
    <p:sldId id="314" r:id="rId17"/>
    <p:sldId id="320" r:id="rId18"/>
    <p:sldId id="322" r:id="rId19"/>
    <p:sldId id="302" r:id="rId20"/>
    <p:sldId id="301" r:id="rId21"/>
    <p:sldId id="300" r:id="rId22"/>
    <p:sldId id="315" r:id="rId23"/>
    <p:sldId id="316" r:id="rId24"/>
    <p:sldId id="317" r:id="rId25"/>
    <p:sldId id="299" r:id="rId26"/>
    <p:sldId id="327" r:id="rId27"/>
    <p:sldId id="298" r:id="rId28"/>
    <p:sldId id="297" r:id="rId29"/>
    <p:sldId id="296" r:id="rId30"/>
    <p:sldId id="319" r:id="rId31"/>
    <p:sldId id="295" r:id="rId32"/>
    <p:sldId id="294" r:id="rId33"/>
    <p:sldId id="293" r:id="rId34"/>
    <p:sldId id="325" r:id="rId35"/>
    <p:sldId id="291" r:id="rId36"/>
    <p:sldId id="324" r:id="rId37"/>
    <p:sldId id="287" r:id="rId38"/>
    <p:sldId id="286" r:id="rId39"/>
    <p:sldId id="285" r:id="rId40"/>
    <p:sldId id="284" r:id="rId41"/>
    <p:sldId id="331" r:id="rId42"/>
    <p:sldId id="283" r:id="rId43"/>
    <p:sldId id="282" r:id="rId44"/>
    <p:sldId id="329" r:id="rId45"/>
    <p:sldId id="280" r:id="rId46"/>
    <p:sldId id="266" r:id="rId47"/>
    <p:sldId id="260"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C00000"/>
    <a:srgbClr val="A6A0A1"/>
    <a:srgbClr val="15396B"/>
    <a:srgbClr val="E20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7390" autoAdjust="0"/>
  </p:normalViewPr>
  <p:slideViewPr>
    <p:cSldViewPr snapToGrid="0">
      <p:cViewPr varScale="1">
        <p:scale>
          <a:sx n="115" d="100"/>
          <a:sy n="115" d="100"/>
        </p:scale>
        <p:origin x="25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1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549B4-704C-4050-B48F-389DD5ED8E31}" type="datetimeFigureOut">
              <a:rPr lang="tr-TR" smtClean="0"/>
              <a:t>21.10.2025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E405C-9D55-4193-8063-4FFFBD2FB454}" type="slidenum">
              <a:rPr lang="tr-TR" smtClean="0"/>
              <a:t>‹#›</a:t>
            </a:fld>
            <a:endParaRPr lang="tr-TR"/>
          </a:p>
        </p:txBody>
      </p:sp>
    </p:spTree>
    <p:extLst>
      <p:ext uri="{BB962C8B-B14F-4D97-AF65-F5344CB8AC3E}">
        <p14:creationId xmlns:p14="http://schemas.microsoft.com/office/powerpoint/2010/main" val="299557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C7E405C-9D55-4193-8063-4FFFBD2FB454}" type="slidenum">
              <a:rPr lang="tr-TR" smtClean="0"/>
              <a:t>32</a:t>
            </a:fld>
            <a:endParaRPr lang="tr-TR"/>
          </a:p>
        </p:txBody>
      </p:sp>
    </p:spTree>
    <p:extLst>
      <p:ext uri="{BB962C8B-B14F-4D97-AF65-F5344CB8AC3E}">
        <p14:creationId xmlns:p14="http://schemas.microsoft.com/office/powerpoint/2010/main" val="87876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C7E405C-9D55-4193-8063-4FFFBD2FB454}" type="slidenum">
              <a:rPr lang="tr-TR" smtClean="0"/>
              <a:t>34</a:t>
            </a:fld>
            <a:endParaRPr lang="tr-TR"/>
          </a:p>
        </p:txBody>
      </p:sp>
    </p:spTree>
    <p:extLst>
      <p:ext uri="{BB962C8B-B14F-4D97-AF65-F5344CB8AC3E}">
        <p14:creationId xmlns:p14="http://schemas.microsoft.com/office/powerpoint/2010/main" val="133438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C7E405C-9D55-4193-8063-4FFFBD2FB454}" type="slidenum">
              <a:rPr lang="tr-TR" smtClean="0"/>
              <a:t>41</a:t>
            </a:fld>
            <a:endParaRPr lang="tr-TR"/>
          </a:p>
        </p:txBody>
      </p:sp>
    </p:spTree>
    <p:extLst>
      <p:ext uri="{BB962C8B-B14F-4D97-AF65-F5344CB8AC3E}">
        <p14:creationId xmlns:p14="http://schemas.microsoft.com/office/powerpoint/2010/main" val="377928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C7E405C-9D55-4193-8063-4FFFBD2FB454}" type="slidenum">
              <a:rPr lang="tr-TR" smtClean="0"/>
              <a:t>43</a:t>
            </a:fld>
            <a:endParaRPr lang="tr-TR"/>
          </a:p>
        </p:txBody>
      </p:sp>
    </p:spTree>
    <p:extLst>
      <p:ext uri="{BB962C8B-B14F-4D97-AF65-F5344CB8AC3E}">
        <p14:creationId xmlns:p14="http://schemas.microsoft.com/office/powerpoint/2010/main" val="1631750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22ABF78-06B7-4349-8B4F-03D09BBB698C}"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33416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B608F7-E53C-4370-A7F2-74036475CC1A}"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67141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710279E-25ED-4E43-AAEC-4B80C12D9087}"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85145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D41B1A-7441-4336-BDA6-719BD257F7C5}"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96082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2956CA6A-AEE7-4D39-8D8D-8EA8ABBFC99C}" type="datetime1">
              <a:rPr lang="tr-TR" smtClean="0"/>
              <a:t>21.10.2025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6651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C633B7B-EF4A-423E-A509-62521132F094}" type="datetime1">
              <a:rPr lang="tr-TR" smtClean="0"/>
              <a:t>21.10.2025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35527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45C4F78-3DA5-4E13-BA06-DC482258B76C}" type="datetime1">
              <a:rPr lang="tr-TR" smtClean="0"/>
              <a:t>21.10.2025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290025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ABA0CAF-AA8F-4B63-A8C5-EA5CCE14452E}" type="datetime1">
              <a:rPr lang="tr-TR" smtClean="0"/>
              <a:t>21.10.2025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8336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892116F-9F85-4E13-B563-96FF35888697}" type="datetime1">
              <a:rPr lang="tr-TR" smtClean="0"/>
              <a:t>21.10.2025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78566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AA1AA5E-12B7-4914-8BA3-212B8ADA2F11}" type="datetime1">
              <a:rPr lang="tr-TR" smtClean="0"/>
              <a:t>21.10.2025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257524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DE5C25F-6366-4DAC-8310-F5F91ADC0C40}" type="datetime1">
              <a:rPr lang="tr-TR" smtClean="0"/>
              <a:t>21.10.2025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313047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8DE2-7F2F-42B6-9D37-F03E31A95F19}" type="datetime1">
              <a:rPr lang="tr-TR" smtClean="0"/>
              <a:t>21.10.2025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49A80-6FDC-475E-9293-1C17F140D77C}" type="slidenum">
              <a:rPr lang="tr-TR" smtClean="0"/>
              <a:t>‹#›</a:t>
            </a:fld>
            <a:endParaRPr lang="tr-TR"/>
          </a:p>
        </p:txBody>
      </p:sp>
    </p:spTree>
    <p:extLst>
      <p:ext uri="{BB962C8B-B14F-4D97-AF65-F5344CB8AC3E}">
        <p14:creationId xmlns:p14="http://schemas.microsoft.com/office/powerpoint/2010/main" val="3264445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png"/><Relationship Id="rId7"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59.png"/><Relationship Id="rId5" Type="http://schemas.openxmlformats.org/officeDocument/2006/relationships/image" Target="../media/image6.pn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62.png"/><Relationship Id="rId4" Type="http://schemas.openxmlformats.org/officeDocument/2006/relationships/image" Target="../media/image5.png"/><Relationship Id="rId9"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png"/><Relationship Id="rId7" Type="http://schemas.openxmlformats.org/officeDocument/2006/relationships/image" Target="../media/image6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60.png"/><Relationship Id="rId5" Type="http://schemas.openxmlformats.org/officeDocument/2006/relationships/image" Target="../media/image7.png"/><Relationship Id="rId10" Type="http://schemas.openxmlformats.org/officeDocument/2006/relationships/image" Target="../media/image70.png"/><Relationship Id="rId4" Type="http://schemas.openxmlformats.org/officeDocument/2006/relationships/image" Target="../media/image6.png"/><Relationship Id="rId9"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7.png"/><Relationship Id="rId10" Type="http://schemas.openxmlformats.org/officeDocument/2006/relationships/image" Target="../media/image28.png"/><Relationship Id="rId4" Type="http://schemas.openxmlformats.org/officeDocument/2006/relationships/image" Target="../media/image6.pn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5.png"/><Relationship Id="rId7" Type="http://schemas.openxmlformats.org/officeDocument/2006/relationships/image" Target="../media/image7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4.png"/><Relationship Id="rId7" Type="http://schemas.openxmlformats.org/officeDocument/2006/relationships/image" Target="../media/image7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png"/><Relationship Id="rId3" Type="http://schemas.openxmlformats.org/officeDocument/2006/relationships/image" Target="../media/image4.png"/><Relationship Id="rId21" Type="http://schemas.openxmlformats.org/officeDocument/2006/relationships/image" Target="../media/image94.png"/><Relationship Id="rId7" Type="http://schemas.openxmlformats.org/officeDocument/2006/relationships/image" Target="../media/image7.png"/><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notesSlide" Target="../notesSlides/notesSlide4.xml"/><Relationship Id="rId16" Type="http://schemas.openxmlformats.org/officeDocument/2006/relationships/image" Target="../media/image89.png"/><Relationship Id="rId20"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4.png"/><Relationship Id="rId5" Type="http://schemas.openxmlformats.org/officeDocument/2006/relationships/image" Target="../media/image5.png"/><Relationship Id="rId15" Type="http://schemas.openxmlformats.org/officeDocument/2006/relationships/image" Target="../media/image88.png"/><Relationship Id="rId10" Type="http://schemas.openxmlformats.org/officeDocument/2006/relationships/image" Target="../media/image83.png"/><Relationship Id="rId19" Type="http://schemas.openxmlformats.org/officeDocument/2006/relationships/image" Target="../media/image92.png"/><Relationship Id="rId4" Type="http://schemas.openxmlformats.org/officeDocument/2006/relationships/image" Target="../media/image80.pn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9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75.png"/><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5.png"/><Relationship Id="rId7" Type="http://schemas.openxmlformats.org/officeDocument/2006/relationships/image" Target="../media/image10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7.png"/><Relationship Id="rId10" Type="http://schemas.openxmlformats.org/officeDocument/2006/relationships/image" Target="../media/image103.png"/><Relationship Id="rId4" Type="http://schemas.openxmlformats.org/officeDocument/2006/relationships/image" Target="../media/image6.png"/><Relationship Id="rId9" Type="http://schemas.openxmlformats.org/officeDocument/2006/relationships/image" Target="../media/image10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837037" y="3097428"/>
            <a:ext cx="9086335" cy="914400"/>
          </a:xfrm>
          <a:ln>
            <a:noFill/>
          </a:ln>
        </p:spPr>
        <p:txBody>
          <a:bodyPr>
            <a:noAutofit/>
          </a:bodyPr>
          <a:lstStyle/>
          <a:p>
            <a:pPr marL="808038" indent="-808038">
              <a:tabLst>
                <a:tab pos="2244725" algn="l"/>
                <a:tab pos="2695575" algn="l"/>
              </a:tabLst>
              <a:defRPr/>
            </a:pPr>
            <a:r>
              <a:rPr lang="tr-TR" sz="2800" b="1" dirty="0" smtClean="0">
                <a:solidFill>
                  <a:schemeClr val="bg1"/>
                </a:solidFill>
                <a:latin typeface="GalanoGrotesque-Bold" panose="00000800000000000000" pitchFamily="50" charset="-94"/>
              </a:rPr>
              <a:t>MÜKELLEFLERİN VERGİSEL YÜKÜMLÜLÜKLERİ </a:t>
            </a:r>
            <a:br>
              <a:rPr lang="tr-TR" sz="2800" b="1" dirty="0" smtClean="0">
                <a:solidFill>
                  <a:schemeClr val="bg1"/>
                </a:solidFill>
                <a:latin typeface="GalanoGrotesque-Bold" panose="00000800000000000000" pitchFamily="50" charset="-94"/>
              </a:rPr>
            </a:br>
            <a:r>
              <a:rPr lang="tr-TR" sz="2800" b="1" dirty="0" smtClean="0">
                <a:solidFill>
                  <a:schemeClr val="bg1"/>
                </a:solidFill>
                <a:latin typeface="GalanoGrotesque-Bold" panose="00000800000000000000" pitchFamily="50" charset="-94"/>
              </a:rPr>
              <a:t>VE</a:t>
            </a:r>
            <a:br>
              <a:rPr lang="tr-TR" sz="2800" b="1" dirty="0" smtClean="0">
                <a:solidFill>
                  <a:schemeClr val="bg1"/>
                </a:solidFill>
                <a:latin typeface="GalanoGrotesque-Bold" panose="00000800000000000000" pitchFamily="50" charset="-94"/>
              </a:rPr>
            </a:br>
            <a:r>
              <a:rPr lang="tr-TR" sz="2800" b="1" dirty="0" smtClean="0">
                <a:solidFill>
                  <a:schemeClr val="bg1"/>
                </a:solidFill>
                <a:latin typeface="GalanoGrotesque-Bold" panose="00000800000000000000" pitchFamily="50" charset="-94"/>
              </a:rPr>
              <a:t>E- UYGULAMALAR</a:t>
            </a:r>
            <a:endParaRPr lang="tr-TR" sz="2800" dirty="0">
              <a:solidFill>
                <a:schemeClr val="bg1"/>
              </a:solidFill>
              <a:latin typeface="GalanoGrotesque-Bold" panose="00000800000000000000" pitchFamily="50" charset="-94"/>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473" y="550494"/>
            <a:ext cx="3051054" cy="101803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347" y="0"/>
            <a:ext cx="1792224" cy="6858000"/>
          </a:xfrm>
          <a:prstGeom prst="rect">
            <a:avLst/>
          </a:prstGeom>
        </p:spPr>
      </p:pic>
      <p:sp>
        <p:nvSpPr>
          <p:cNvPr id="4" name="Dikdörtgen 3"/>
          <p:cNvSpPr/>
          <p:nvPr/>
        </p:nvSpPr>
        <p:spPr>
          <a:xfrm>
            <a:off x="3048000" y="6127329"/>
            <a:ext cx="6096000" cy="646331"/>
          </a:xfrm>
          <a:prstGeom prst="rect">
            <a:avLst/>
          </a:prstGeom>
        </p:spPr>
        <p:txBody>
          <a:bodyPr>
            <a:noAutofit/>
          </a:bodyPr>
          <a:lstStyle/>
          <a:p>
            <a:pPr algn="ctr"/>
            <a:r>
              <a:rPr lang="tr-TR" dirty="0" smtClean="0">
                <a:solidFill>
                  <a:schemeClr val="bg1"/>
                </a:solidFill>
                <a:latin typeface="GalanoGrotesque-Medium" panose="00000600000000000000" pitchFamily="50" charset="-94"/>
              </a:rPr>
              <a:t>MÜKELLEF HİZMETLERİ DAİRE BAŞKANLIĞI</a:t>
            </a:r>
            <a:endParaRPr lang="tr-TR" dirty="0">
              <a:solidFill>
                <a:schemeClr val="bg1"/>
              </a:solidFill>
              <a:latin typeface="GalanoGrotesque-Medium" panose="00000600000000000000" pitchFamily="50" charset="-94"/>
            </a:endParaRPr>
          </a:p>
          <a:p>
            <a:pPr algn="ctr"/>
            <a:r>
              <a:rPr lang="tr-TR" dirty="0" smtClean="0">
                <a:solidFill>
                  <a:schemeClr val="bg1"/>
                </a:solidFill>
                <a:latin typeface="GalanoGrotesque-Medium" panose="00000600000000000000" pitchFamily="50" charset="-94"/>
              </a:rPr>
              <a:t>Ekim 2025</a:t>
            </a:r>
            <a:endParaRPr lang="tr-TR" dirty="0">
              <a:solidFill>
                <a:schemeClr val="bg1"/>
              </a:solidFill>
              <a:latin typeface="GalanoGrotesque-Medium" panose="00000600000000000000" pitchFamily="50" charset="-94"/>
            </a:endParaRPr>
          </a:p>
        </p:txBody>
      </p:sp>
    </p:spTree>
    <p:extLst>
      <p:ext uri="{BB962C8B-B14F-4D97-AF65-F5344CB8AC3E}">
        <p14:creationId xmlns:p14="http://schemas.microsoft.com/office/powerpoint/2010/main" val="172238220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İŞİ BIRAKMA BİLDİRİMİ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a:solidFill>
                  <a:schemeClr val="bg1"/>
                </a:solidFill>
                <a:latin typeface="GalanoGrotesque-Medium" panose="00000600000000000000" pitchFamily="50" charset="-94"/>
              </a:rPr>
              <a:t>9</a:t>
            </a: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İçerik Yer Tutucusu 1"/>
          <p:cNvSpPr>
            <a:spLocks noGrp="1"/>
          </p:cNvSpPr>
          <p:nvPr>
            <p:ph idx="1"/>
          </p:nvPr>
        </p:nvSpPr>
        <p:spPr>
          <a:xfrm>
            <a:off x="680484" y="1414553"/>
            <a:ext cx="10909004" cy="4571577"/>
          </a:xfrm>
        </p:spPr>
        <p:txBody>
          <a:bodyPr>
            <a:normAutofit/>
          </a:bodyPr>
          <a:lstStyle/>
          <a:p>
            <a:pPr marL="0" lvl="0" indent="0" algn="just" eaLnBrk="0" fontAlgn="base" hangingPunct="0">
              <a:lnSpc>
                <a:spcPct val="150000"/>
              </a:lnSpc>
              <a:spcAft>
                <a:spcPct val="0"/>
              </a:spcAft>
              <a:buClr>
                <a:srgbClr val="C00000"/>
              </a:buClr>
              <a:buSzPct val="103000"/>
              <a:buNone/>
              <a:defRPr/>
            </a:pPr>
            <a:endParaRPr lang="tr-TR" sz="2000" i="1" kern="0" dirty="0" smtClean="0">
              <a:solidFill>
                <a:srgbClr val="000000"/>
              </a:solidFill>
            </a:endParaRPr>
          </a:p>
          <a:p>
            <a:pPr algn="just" eaLnBrk="0" fontAlgn="base" hangingPunct="0">
              <a:lnSpc>
                <a:spcPct val="150000"/>
              </a:lnSpc>
              <a:spcAft>
                <a:spcPct val="0"/>
              </a:spcAft>
              <a:buClr>
                <a:srgbClr val="C00000"/>
              </a:buClr>
              <a:buSzPct val="103000"/>
              <a:buFont typeface="Arial" pitchFamily="34" charset="0"/>
              <a:buChar char="►"/>
              <a:defRPr/>
            </a:pPr>
            <a:r>
              <a:rPr lang="tr-TR" sz="2000" b="1" i="1" kern="0" dirty="0" smtClean="0"/>
              <a:t>İşi Bırakma:</a:t>
            </a:r>
            <a:r>
              <a:rPr lang="tr-TR" sz="2000" i="1" kern="0" dirty="0" smtClean="0">
                <a:solidFill>
                  <a:srgbClr val="FF0000"/>
                </a:solidFill>
              </a:rPr>
              <a:t> </a:t>
            </a:r>
            <a:r>
              <a:rPr lang="tr-TR" sz="2000" i="1" kern="0" dirty="0">
                <a:solidFill>
                  <a:srgbClr val="000000"/>
                </a:solidFill>
              </a:rPr>
              <a:t>Vergiye tabi olmayı gerektiren muamelelerin tamamen durdurulması ve sona ermesini ifade eder. İşlerin herhangi bir sebep yüzünden geçici bir süre için durdurulması işi bırakma sayılmaz. </a:t>
            </a:r>
          </a:p>
          <a:p>
            <a:pPr lvl="0" algn="just" eaLnBrk="0" fontAlgn="base" hangingPunct="0">
              <a:lnSpc>
                <a:spcPct val="150000"/>
              </a:lnSpc>
              <a:spcAft>
                <a:spcPct val="0"/>
              </a:spcAft>
              <a:buClr>
                <a:srgbClr val="C00000"/>
              </a:buClr>
              <a:buSzPct val="103000"/>
              <a:buFont typeface="Arial" pitchFamily="34" charset="0"/>
              <a:buChar char="►"/>
              <a:defRPr/>
            </a:pPr>
            <a:r>
              <a:rPr lang="en-US" sz="2000" i="1" kern="0" dirty="0" err="1" smtClean="0">
                <a:solidFill>
                  <a:srgbClr val="000000"/>
                </a:solidFill>
              </a:rPr>
              <a:t>Gerçek</a:t>
            </a:r>
            <a:r>
              <a:rPr lang="en-US" sz="2000" i="1" kern="0" dirty="0" smtClean="0">
                <a:solidFill>
                  <a:srgbClr val="000000"/>
                </a:solidFill>
              </a:rPr>
              <a:t> </a:t>
            </a:r>
            <a:r>
              <a:rPr lang="en-US" sz="2000" i="1" kern="0" dirty="0">
                <a:solidFill>
                  <a:srgbClr val="000000"/>
                </a:solidFill>
              </a:rPr>
              <a:t>kişilerde ölüm işi bırakma hükmündedir. </a:t>
            </a:r>
            <a:r>
              <a:rPr lang="tr-TR" sz="2000" i="1" kern="0" dirty="0">
                <a:solidFill>
                  <a:srgbClr val="000000"/>
                </a:solidFill>
              </a:rPr>
              <a:t>M</a:t>
            </a:r>
            <a:r>
              <a:rPr lang="en-US" sz="2000" i="1" kern="0" dirty="0">
                <a:solidFill>
                  <a:srgbClr val="000000"/>
                </a:solidFill>
              </a:rPr>
              <a:t>ükellefin ölümünün </a:t>
            </a:r>
            <a:r>
              <a:rPr lang="tr-TR" sz="2000" i="1" kern="0" dirty="0">
                <a:solidFill>
                  <a:srgbClr val="000000"/>
                </a:solidFill>
              </a:rPr>
              <a:t>m</a:t>
            </a:r>
            <a:r>
              <a:rPr lang="en-US" sz="2000" i="1" kern="0" dirty="0">
                <a:solidFill>
                  <a:srgbClr val="000000"/>
                </a:solidFill>
              </a:rPr>
              <a:t>irası reddetmemiş</a:t>
            </a:r>
            <a:r>
              <a:rPr lang="tr-TR" sz="2000" i="1" kern="0" dirty="0">
                <a:solidFill>
                  <a:srgbClr val="000000"/>
                </a:solidFill>
              </a:rPr>
              <a:t> </a:t>
            </a:r>
            <a:r>
              <a:rPr lang="en-US" sz="2000" i="1" kern="0" dirty="0">
                <a:solidFill>
                  <a:srgbClr val="000000"/>
                </a:solidFill>
              </a:rPr>
              <a:t>mirasçılardan herhangi biri tarafından bildir</a:t>
            </a:r>
            <a:r>
              <a:rPr lang="tr-TR" sz="2000" i="1" kern="0" dirty="0">
                <a:solidFill>
                  <a:srgbClr val="000000"/>
                </a:solidFill>
              </a:rPr>
              <a:t>il</a:t>
            </a:r>
            <a:r>
              <a:rPr lang="en-US" sz="2000" i="1" kern="0" dirty="0">
                <a:solidFill>
                  <a:srgbClr val="000000"/>
                </a:solidFill>
              </a:rPr>
              <a:t>mesi diğer mirasçıları bu ödevden </a:t>
            </a:r>
            <a:r>
              <a:rPr lang="en-US" sz="2000" i="1" kern="0" dirty="0" err="1">
                <a:solidFill>
                  <a:srgbClr val="000000"/>
                </a:solidFill>
              </a:rPr>
              <a:t>kurtarır</a:t>
            </a:r>
            <a:r>
              <a:rPr lang="en-US" sz="2000" i="1" kern="0" dirty="0" smtClean="0">
                <a:solidFill>
                  <a:srgbClr val="000000"/>
                </a:solidFill>
              </a:rPr>
              <a:t>.</a:t>
            </a:r>
            <a:endParaRPr lang="tr-TR" sz="2000" i="1" kern="0" dirty="0" smtClean="0">
              <a:solidFill>
                <a:srgbClr val="000000"/>
              </a:solidFill>
            </a:endParaRPr>
          </a:p>
          <a:p>
            <a:pPr algn="just" eaLnBrk="0" fontAlgn="base" hangingPunct="0">
              <a:lnSpc>
                <a:spcPct val="150000"/>
              </a:lnSpc>
              <a:spcAft>
                <a:spcPct val="0"/>
              </a:spcAft>
              <a:buClr>
                <a:srgbClr val="C00000"/>
              </a:buClr>
              <a:buSzPct val="103000"/>
              <a:buFont typeface="Arial" pitchFamily="34" charset="0"/>
              <a:buChar char="►"/>
              <a:defRPr/>
            </a:pPr>
            <a:r>
              <a:rPr lang="en-US" sz="2000" i="1" kern="0" dirty="0" err="1">
                <a:solidFill>
                  <a:srgbClr val="000000"/>
                </a:solidFill>
              </a:rPr>
              <a:t>Mükelleflerden</a:t>
            </a:r>
            <a:r>
              <a:rPr lang="en-US" sz="2000" i="1" kern="0" dirty="0">
                <a:solidFill>
                  <a:srgbClr val="000000"/>
                </a:solidFill>
              </a:rPr>
              <a:t> </a:t>
            </a:r>
            <a:r>
              <a:rPr lang="en-US" sz="2000" i="1" kern="0" dirty="0" err="1">
                <a:solidFill>
                  <a:srgbClr val="000000"/>
                </a:solidFill>
              </a:rPr>
              <a:t>işi</a:t>
            </a:r>
            <a:r>
              <a:rPr lang="en-US" sz="2000" i="1" kern="0" dirty="0">
                <a:solidFill>
                  <a:srgbClr val="000000"/>
                </a:solidFill>
              </a:rPr>
              <a:t> </a:t>
            </a:r>
            <a:r>
              <a:rPr lang="en-US" sz="2000" i="1" kern="0" dirty="0" err="1">
                <a:solidFill>
                  <a:srgbClr val="000000"/>
                </a:solidFill>
              </a:rPr>
              <a:t>bırakanların</a:t>
            </a:r>
            <a:r>
              <a:rPr lang="en-US" sz="2000" i="1" kern="0" dirty="0">
                <a:solidFill>
                  <a:srgbClr val="000000"/>
                </a:solidFill>
              </a:rPr>
              <a:t>, </a:t>
            </a:r>
            <a:r>
              <a:rPr lang="en-US" sz="2000" i="1" kern="0" dirty="0" err="1">
                <a:solidFill>
                  <a:srgbClr val="000000"/>
                </a:solidFill>
              </a:rPr>
              <a:t>faaliyetlerinin</a:t>
            </a:r>
            <a:r>
              <a:rPr lang="en-US" sz="2000" i="1" kern="0" dirty="0">
                <a:solidFill>
                  <a:srgbClr val="000000"/>
                </a:solidFill>
              </a:rPr>
              <a:t> </a:t>
            </a:r>
            <a:r>
              <a:rPr lang="en-US" sz="2000" i="1" kern="0" dirty="0" err="1">
                <a:solidFill>
                  <a:srgbClr val="000000"/>
                </a:solidFill>
              </a:rPr>
              <a:t>sona</a:t>
            </a:r>
            <a:r>
              <a:rPr lang="en-US" sz="2000" i="1" kern="0" dirty="0">
                <a:solidFill>
                  <a:srgbClr val="000000"/>
                </a:solidFill>
              </a:rPr>
              <a:t> </a:t>
            </a:r>
            <a:r>
              <a:rPr lang="en-US" sz="2000" i="1" kern="0" dirty="0" err="1">
                <a:solidFill>
                  <a:srgbClr val="000000"/>
                </a:solidFill>
              </a:rPr>
              <a:t>erdiği</a:t>
            </a:r>
            <a:r>
              <a:rPr lang="en-US" sz="2000" i="1" kern="0" dirty="0">
                <a:solidFill>
                  <a:srgbClr val="000000"/>
                </a:solidFill>
              </a:rPr>
              <a:t> </a:t>
            </a:r>
            <a:r>
              <a:rPr lang="en-US" sz="2000" i="1" kern="0" dirty="0" err="1">
                <a:solidFill>
                  <a:srgbClr val="000000"/>
                </a:solidFill>
              </a:rPr>
              <a:t>tarihten</a:t>
            </a:r>
            <a:r>
              <a:rPr lang="en-US" sz="2000" i="1" kern="0" dirty="0">
                <a:solidFill>
                  <a:srgbClr val="000000"/>
                </a:solidFill>
              </a:rPr>
              <a:t> </a:t>
            </a:r>
            <a:r>
              <a:rPr lang="en-US" sz="2000" i="1" kern="0" dirty="0" err="1">
                <a:solidFill>
                  <a:srgbClr val="000000"/>
                </a:solidFill>
              </a:rPr>
              <a:t>itibaren</a:t>
            </a:r>
            <a:r>
              <a:rPr lang="en-US" sz="2000" i="1" kern="0" dirty="0">
                <a:solidFill>
                  <a:srgbClr val="000000"/>
                </a:solidFill>
              </a:rPr>
              <a:t> </a:t>
            </a:r>
            <a:r>
              <a:rPr lang="en-US" sz="2000" b="1" i="1" kern="0" dirty="0" err="1">
                <a:solidFill>
                  <a:srgbClr val="C00000"/>
                </a:solidFill>
              </a:rPr>
              <a:t>bir</a:t>
            </a:r>
            <a:r>
              <a:rPr lang="en-US" sz="2000" b="1" i="1" kern="0" dirty="0">
                <a:solidFill>
                  <a:srgbClr val="C00000"/>
                </a:solidFill>
              </a:rPr>
              <a:t> ay</a:t>
            </a:r>
            <a:r>
              <a:rPr lang="en-US" sz="2000" b="1" i="1" kern="0" dirty="0">
                <a:solidFill>
                  <a:srgbClr val="000000"/>
                </a:solidFill>
              </a:rPr>
              <a:t> </a:t>
            </a:r>
            <a:r>
              <a:rPr lang="en-US" sz="2000" i="1" kern="0" dirty="0" err="1">
                <a:solidFill>
                  <a:srgbClr val="000000"/>
                </a:solidFill>
              </a:rPr>
              <a:t>içerisinde</a:t>
            </a:r>
            <a:r>
              <a:rPr lang="en-US" sz="2000" i="1" kern="0" dirty="0">
                <a:solidFill>
                  <a:srgbClr val="000000"/>
                </a:solidFill>
              </a:rPr>
              <a:t> </a:t>
            </a:r>
            <a:r>
              <a:rPr lang="tr-TR" sz="2000" i="1" kern="0" dirty="0">
                <a:solidFill>
                  <a:srgbClr val="000000"/>
                </a:solidFill>
              </a:rPr>
              <a:t>bu </a:t>
            </a:r>
            <a:r>
              <a:rPr lang="en-US" sz="2000" i="1" kern="0" dirty="0" err="1">
                <a:solidFill>
                  <a:srgbClr val="000000"/>
                </a:solidFill>
              </a:rPr>
              <a:t>durumu</a:t>
            </a:r>
            <a:r>
              <a:rPr lang="en-US" sz="2000" i="1" kern="0" dirty="0">
                <a:solidFill>
                  <a:srgbClr val="000000"/>
                </a:solidFill>
              </a:rPr>
              <a:t> </a:t>
            </a:r>
            <a:r>
              <a:rPr lang="en-US" sz="2000" i="1" kern="0" dirty="0" err="1">
                <a:solidFill>
                  <a:srgbClr val="000000"/>
                </a:solidFill>
              </a:rPr>
              <a:t>bağlı</a:t>
            </a:r>
            <a:r>
              <a:rPr lang="en-US" sz="2000" i="1" kern="0" dirty="0">
                <a:solidFill>
                  <a:srgbClr val="000000"/>
                </a:solidFill>
              </a:rPr>
              <a:t> </a:t>
            </a:r>
            <a:r>
              <a:rPr lang="en-US" sz="2000" i="1" kern="0" dirty="0" err="1">
                <a:solidFill>
                  <a:srgbClr val="000000"/>
                </a:solidFill>
              </a:rPr>
              <a:t>bulundukları</a:t>
            </a:r>
            <a:r>
              <a:rPr lang="en-US" sz="2000" i="1" kern="0" dirty="0">
                <a:solidFill>
                  <a:srgbClr val="000000"/>
                </a:solidFill>
              </a:rPr>
              <a:t> </a:t>
            </a:r>
            <a:r>
              <a:rPr lang="en-US" sz="2000" i="1" kern="0" dirty="0" err="1">
                <a:solidFill>
                  <a:srgbClr val="000000"/>
                </a:solidFill>
              </a:rPr>
              <a:t>vergi</a:t>
            </a:r>
            <a:r>
              <a:rPr lang="en-US" sz="2000" i="1" kern="0" dirty="0">
                <a:solidFill>
                  <a:srgbClr val="000000"/>
                </a:solidFill>
              </a:rPr>
              <a:t> </a:t>
            </a:r>
            <a:r>
              <a:rPr lang="en-US" sz="2000" i="1" kern="0" dirty="0" err="1">
                <a:solidFill>
                  <a:srgbClr val="000000"/>
                </a:solidFill>
              </a:rPr>
              <a:t>dairesine</a:t>
            </a:r>
            <a:r>
              <a:rPr lang="en-US" sz="2000" i="1" kern="0" dirty="0">
                <a:solidFill>
                  <a:srgbClr val="000000"/>
                </a:solidFill>
              </a:rPr>
              <a:t> </a:t>
            </a:r>
            <a:r>
              <a:rPr lang="en-US" sz="2000" i="1" kern="0" dirty="0">
                <a:solidFill>
                  <a:srgbClr val="C00000"/>
                </a:solidFill>
              </a:rPr>
              <a:t>“</a:t>
            </a:r>
            <a:r>
              <a:rPr lang="en-US" sz="2000" b="1" i="1" kern="0" dirty="0" err="1">
                <a:solidFill>
                  <a:srgbClr val="C00000"/>
                </a:solidFill>
              </a:rPr>
              <a:t>İşe</a:t>
            </a:r>
            <a:r>
              <a:rPr lang="en-US" sz="2000" b="1" i="1" kern="0" dirty="0">
                <a:solidFill>
                  <a:srgbClr val="C00000"/>
                </a:solidFill>
              </a:rPr>
              <a:t> </a:t>
            </a:r>
            <a:r>
              <a:rPr lang="en-US" sz="2000" b="1" i="1" kern="0" dirty="0" err="1">
                <a:solidFill>
                  <a:srgbClr val="C00000"/>
                </a:solidFill>
              </a:rPr>
              <a:t>Başlama</a:t>
            </a:r>
            <a:r>
              <a:rPr lang="en-US" sz="2000" b="1" i="1" kern="0" dirty="0">
                <a:solidFill>
                  <a:srgbClr val="C00000"/>
                </a:solidFill>
              </a:rPr>
              <a:t>/</a:t>
            </a:r>
            <a:r>
              <a:rPr lang="en-US" sz="2000" b="1" i="1" kern="0" dirty="0" err="1">
                <a:solidFill>
                  <a:srgbClr val="C00000"/>
                </a:solidFill>
              </a:rPr>
              <a:t>İşi</a:t>
            </a:r>
            <a:r>
              <a:rPr lang="en-US" sz="2000" b="1" i="1" kern="0" dirty="0">
                <a:solidFill>
                  <a:srgbClr val="C00000"/>
                </a:solidFill>
              </a:rPr>
              <a:t> </a:t>
            </a:r>
            <a:r>
              <a:rPr lang="en-US" sz="2000" b="1" i="1" kern="0" dirty="0" err="1">
                <a:solidFill>
                  <a:srgbClr val="C00000"/>
                </a:solidFill>
              </a:rPr>
              <a:t>Bırakma</a:t>
            </a:r>
            <a:r>
              <a:rPr lang="en-US" sz="2000" b="1" i="1" kern="0" dirty="0">
                <a:solidFill>
                  <a:srgbClr val="C00000"/>
                </a:solidFill>
              </a:rPr>
              <a:t> </a:t>
            </a:r>
            <a:r>
              <a:rPr lang="en-US" sz="2000" b="1" i="1" kern="0" dirty="0" err="1">
                <a:solidFill>
                  <a:srgbClr val="C00000"/>
                </a:solidFill>
              </a:rPr>
              <a:t>Bildirimi</a:t>
            </a:r>
            <a:r>
              <a:rPr lang="en-US" sz="2000" b="1" i="1" kern="0" dirty="0">
                <a:solidFill>
                  <a:srgbClr val="C00000"/>
                </a:solidFill>
              </a:rPr>
              <a:t>” </a:t>
            </a:r>
            <a:r>
              <a:rPr lang="en-US" sz="2000" i="1" kern="0" dirty="0" err="1">
                <a:solidFill>
                  <a:srgbClr val="000000"/>
                </a:solidFill>
              </a:rPr>
              <a:t>veya</a:t>
            </a:r>
            <a:r>
              <a:rPr lang="en-US" sz="2000" i="1" kern="0" dirty="0">
                <a:solidFill>
                  <a:srgbClr val="000000"/>
                </a:solidFill>
              </a:rPr>
              <a:t> </a:t>
            </a:r>
            <a:r>
              <a:rPr lang="en-US" sz="2000" b="1" i="1" kern="0" dirty="0" err="1">
                <a:solidFill>
                  <a:srgbClr val="C00000"/>
                </a:solidFill>
              </a:rPr>
              <a:t>dilekçe</a:t>
            </a:r>
            <a:r>
              <a:rPr lang="en-US" sz="2000" b="1" i="1" kern="0" dirty="0">
                <a:solidFill>
                  <a:srgbClr val="000000"/>
                </a:solidFill>
              </a:rPr>
              <a:t> </a:t>
            </a:r>
            <a:r>
              <a:rPr lang="en-US" sz="2000" i="1" kern="0" dirty="0" err="1">
                <a:solidFill>
                  <a:srgbClr val="000000"/>
                </a:solidFill>
              </a:rPr>
              <a:t>ile</a:t>
            </a:r>
            <a:r>
              <a:rPr lang="en-US" sz="2000" i="1" kern="0" dirty="0">
                <a:solidFill>
                  <a:srgbClr val="000000"/>
                </a:solidFill>
              </a:rPr>
              <a:t> </a:t>
            </a:r>
            <a:r>
              <a:rPr lang="en-US" sz="2000" i="1" kern="0" dirty="0" err="1">
                <a:solidFill>
                  <a:srgbClr val="000000"/>
                </a:solidFill>
              </a:rPr>
              <a:t>bildirmesi</a:t>
            </a:r>
            <a:r>
              <a:rPr lang="en-US" sz="2000" i="1" kern="0" dirty="0">
                <a:solidFill>
                  <a:srgbClr val="000000"/>
                </a:solidFill>
              </a:rPr>
              <a:t> </a:t>
            </a:r>
            <a:r>
              <a:rPr lang="en-US" sz="2000" i="1" kern="0" dirty="0" err="1">
                <a:solidFill>
                  <a:srgbClr val="000000"/>
                </a:solidFill>
              </a:rPr>
              <a:t>gerekmektedir</a:t>
            </a:r>
            <a:r>
              <a:rPr lang="en-US" sz="2000" i="1" kern="0" dirty="0">
                <a:solidFill>
                  <a:srgbClr val="000000"/>
                </a:solidFill>
              </a:rPr>
              <a:t>. </a:t>
            </a:r>
            <a:endParaRPr lang="tr-TR" sz="2000" i="1" kern="0" dirty="0">
              <a:solidFill>
                <a:srgbClr val="000000"/>
              </a:solidFill>
            </a:endParaRPr>
          </a:p>
        </p:txBody>
      </p:sp>
      <p:pic>
        <p:nvPicPr>
          <p:cNvPr id="9" name="Picture 3" descr="Apps-knotes-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6800">
            <a:off x="446853" y="1060872"/>
            <a:ext cx="708677" cy="707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2116" y="5130931"/>
            <a:ext cx="901700" cy="896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64840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7" y="213903"/>
            <a:ext cx="11019811"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BİLDİRİMİN SÜRESİNDE </a:t>
            </a:r>
            <a:r>
              <a:rPr lang="tr-TR" sz="2400" dirty="0" smtClean="0">
                <a:solidFill>
                  <a:schemeClr val="accent5">
                    <a:lumMod val="75000"/>
                  </a:schemeClr>
                </a:solidFill>
                <a:latin typeface="GalanoGrotesque-Medium" panose="00000600000000000000" pitchFamily="50" charset="-94"/>
              </a:rPr>
              <a:t>YAPILMAMASININ YAPTIRIMLARI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10</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Dikdörtgen 7"/>
          <p:cNvSpPr/>
          <p:nvPr/>
        </p:nvSpPr>
        <p:spPr>
          <a:xfrm>
            <a:off x="827088" y="1696638"/>
            <a:ext cx="10536509" cy="3323987"/>
          </a:xfrm>
          <a:prstGeom prst="rect">
            <a:avLst/>
          </a:prstGeom>
        </p:spPr>
        <p:txBody>
          <a:bodyPr wrap="square">
            <a:spAutoFit/>
          </a:bodyPr>
          <a:lstStyle/>
          <a:p>
            <a:pPr marL="342900" marR="0" lvl="0" indent="-342900" algn="just"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en-US" sz="2000" b="0" i="1" u="none" strike="noStrike" kern="0" cap="none" spc="0" normalizeH="0" baseline="0" noProof="0" dirty="0">
                <a:ln>
                  <a:noFill/>
                </a:ln>
                <a:solidFill>
                  <a:sysClr val="windowText" lastClr="000000"/>
                </a:solidFill>
                <a:effectLst/>
                <a:uLnTx/>
                <a:uFillTx/>
              </a:rPr>
              <a:t>İşe başlamanın </a:t>
            </a:r>
            <a:r>
              <a:rPr kumimoji="0" lang="en-US" sz="2000" b="1" i="1" u="none" strike="noStrike" kern="0" cap="none" spc="0" normalizeH="0" baseline="0" noProof="0" dirty="0">
                <a:ln>
                  <a:noFill/>
                </a:ln>
                <a:solidFill>
                  <a:sysClr val="windowText" lastClr="000000"/>
                </a:solidFill>
                <a:effectLst/>
                <a:uLnTx/>
                <a:uFillTx/>
              </a:rPr>
              <a:t>on gün</a:t>
            </a:r>
            <a:r>
              <a:rPr kumimoji="0" lang="en-US" sz="2000" b="0" i="1" u="none" strike="noStrike" kern="0" cap="none" spc="0" normalizeH="0" baseline="0" noProof="0" dirty="0">
                <a:ln>
                  <a:noFill/>
                </a:ln>
                <a:solidFill>
                  <a:sysClr val="windowText" lastClr="000000"/>
                </a:solidFill>
                <a:effectLst/>
                <a:uLnTx/>
                <a:uFillTx/>
              </a:rPr>
              <a:t> içinde bağlı bulunulan vergi dairesine bildirilmemesi halinde </a:t>
            </a:r>
            <a:r>
              <a:rPr kumimoji="0" lang="en-US" sz="2000" b="1" i="1" u="none" strike="noStrike" kern="0" cap="none" spc="0" normalizeH="0" baseline="0" noProof="0" dirty="0">
                <a:ln>
                  <a:noFill/>
                </a:ln>
                <a:solidFill>
                  <a:srgbClr val="C00000"/>
                </a:solidFill>
                <a:effectLst/>
                <a:uLnTx/>
                <a:uFillTx/>
              </a:rPr>
              <a:t>birinci derece usulsüzlük cezası</a:t>
            </a:r>
            <a:r>
              <a:rPr kumimoji="0" lang="en-US" sz="2000" b="1" i="1" u="none" strike="noStrike" kern="0" cap="none" spc="0" normalizeH="0" baseline="0" noProof="0" dirty="0">
                <a:ln>
                  <a:noFill/>
                </a:ln>
                <a:solidFill>
                  <a:sysClr val="windowText" lastClr="000000"/>
                </a:solidFill>
                <a:effectLst/>
                <a:uLnTx/>
                <a:uFillTx/>
              </a:rPr>
              <a:t> </a:t>
            </a:r>
            <a:r>
              <a:rPr kumimoji="0" lang="en-US" sz="2000" b="0" i="1" u="none" strike="noStrike" kern="0" cap="none" spc="0" normalizeH="0" baseline="0" noProof="0" dirty="0">
                <a:ln>
                  <a:noFill/>
                </a:ln>
                <a:solidFill>
                  <a:sysClr val="windowText" lastClr="000000"/>
                </a:solidFill>
                <a:effectLst/>
                <a:uLnTx/>
                <a:uFillTx/>
              </a:rPr>
              <a:t>kesilecektir</a:t>
            </a:r>
            <a:r>
              <a:rPr kumimoji="0" lang="en-US" sz="2000" b="0" i="1" u="none" strike="noStrike" kern="0" cap="none" spc="0" normalizeH="0" baseline="0" noProof="0" dirty="0" smtClean="0">
                <a:ln>
                  <a:noFill/>
                </a:ln>
                <a:solidFill>
                  <a:sysClr val="windowText" lastClr="000000"/>
                </a:solidFill>
                <a:effectLst/>
                <a:uLnTx/>
                <a:uFillTx/>
              </a:rPr>
              <a:t>.</a:t>
            </a:r>
            <a:endParaRPr kumimoji="0" lang="tr-TR" sz="2000" b="0" i="1" u="none" strike="noStrike" kern="0" cap="none" spc="0" normalizeH="0" baseline="0" noProof="0" dirty="0" smtClean="0">
              <a:ln>
                <a:noFill/>
              </a:ln>
              <a:solidFill>
                <a:sysClr val="windowText" lastClr="000000"/>
              </a:solidFill>
              <a:effectLst/>
              <a:uLnTx/>
              <a:uFillTx/>
            </a:endParaRPr>
          </a:p>
          <a:p>
            <a:pPr marR="0" lvl="0" algn="just" defTabSz="914400" eaLnBrk="1" fontAlgn="auto" latinLnBrk="0" hangingPunct="1">
              <a:lnSpc>
                <a:spcPct val="150000"/>
              </a:lnSpc>
              <a:spcBef>
                <a:spcPts val="0"/>
              </a:spcBef>
              <a:spcAft>
                <a:spcPts val="0"/>
              </a:spcAft>
              <a:buClr>
                <a:srgbClr val="C00000"/>
              </a:buClr>
              <a:buSzTx/>
              <a:tabLst/>
              <a:defRPr/>
            </a:pPr>
            <a:endParaRPr kumimoji="0" lang="tr-TR" sz="2000" b="0" i="1" u="none" strike="noStrike" kern="0" cap="none" spc="0" normalizeH="0" baseline="0" noProof="0" dirty="0" smtClean="0">
              <a:ln>
                <a:noFill/>
              </a:ln>
              <a:solidFill>
                <a:sysClr val="windowText" lastClr="000000"/>
              </a:solidFill>
              <a:effectLst/>
              <a:uLnTx/>
              <a:uFillTx/>
            </a:endParaRPr>
          </a:p>
          <a:p>
            <a:pPr marR="0" lvl="0" algn="just" defTabSz="914400" eaLnBrk="1" fontAlgn="auto" latinLnBrk="0" hangingPunct="1">
              <a:lnSpc>
                <a:spcPct val="150000"/>
              </a:lnSpc>
              <a:spcBef>
                <a:spcPts val="0"/>
              </a:spcBef>
              <a:spcAft>
                <a:spcPts val="0"/>
              </a:spcAft>
              <a:buClr>
                <a:srgbClr val="C00000"/>
              </a:buClr>
              <a:buSzTx/>
              <a:tabLst/>
              <a:defRPr/>
            </a:pPr>
            <a:endParaRPr kumimoji="0" lang="tr-TR" sz="2000" b="0" i="1" u="none" strike="noStrike" kern="0" cap="none" spc="0" normalizeH="0" baseline="0" noProof="0" dirty="0">
              <a:ln>
                <a:noFill/>
              </a:ln>
              <a:solidFill>
                <a:sysClr val="windowText" lastClr="000000"/>
              </a:solidFill>
              <a:effectLst/>
              <a:uLnTx/>
              <a:uFillTx/>
            </a:endParaRPr>
          </a:p>
          <a:p>
            <a:pPr marL="342900" marR="0" lvl="0" indent="-342900" algn="just"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tr-TR" sz="2000" b="0" i="1" u="none" strike="noStrike" kern="0" cap="none" spc="0" normalizeH="0" baseline="0" noProof="0" dirty="0">
                <a:ln>
                  <a:noFill/>
                </a:ln>
                <a:solidFill>
                  <a:sysClr val="windowText" lastClr="000000"/>
                </a:solidFill>
                <a:effectLst/>
                <a:uLnTx/>
                <a:uFillTx/>
              </a:rPr>
              <a:t>Mükelleflerin değişiklik ve işi bırakma bildirimlerinin durumun vukuu tarihinden itibaren </a:t>
            </a:r>
            <a:r>
              <a:rPr kumimoji="0" lang="tr-TR" sz="2000" b="1" i="1" u="none" strike="noStrike" kern="0" cap="none" spc="0" normalizeH="0" baseline="0" noProof="0" dirty="0">
                <a:ln>
                  <a:noFill/>
                </a:ln>
                <a:solidFill>
                  <a:sysClr val="windowText" lastClr="000000"/>
                </a:solidFill>
                <a:effectLst/>
                <a:uLnTx/>
                <a:uFillTx/>
              </a:rPr>
              <a:t>bir ay</a:t>
            </a:r>
            <a:r>
              <a:rPr kumimoji="0" lang="tr-TR" sz="2000" b="0" i="1" u="none" strike="noStrike" kern="0" cap="none" spc="0" normalizeH="0" baseline="0" noProof="0" dirty="0">
                <a:ln>
                  <a:noFill/>
                </a:ln>
                <a:solidFill>
                  <a:sysClr val="windowText" lastClr="000000"/>
                </a:solidFill>
                <a:effectLst/>
                <a:uLnTx/>
                <a:uFillTx/>
              </a:rPr>
              <a:t> içerisinde yapılmaması halinde </a:t>
            </a:r>
            <a:r>
              <a:rPr kumimoji="0" lang="tr-TR" sz="2000" b="1" i="1" u="none" strike="noStrike" kern="0" cap="none" spc="0" normalizeH="0" baseline="0" noProof="0" dirty="0">
                <a:ln>
                  <a:noFill/>
                </a:ln>
                <a:solidFill>
                  <a:srgbClr val="C00000"/>
                </a:solidFill>
                <a:effectLst/>
                <a:uLnTx/>
                <a:uFillTx/>
              </a:rPr>
              <a:t>ikinci derece usulsüzlük cezası </a:t>
            </a:r>
            <a:r>
              <a:rPr kumimoji="0" lang="tr-TR" sz="2000" b="0" i="1" u="none" strike="noStrike" kern="0" cap="none" spc="0" normalizeH="0" baseline="0" noProof="0" dirty="0">
                <a:ln>
                  <a:noFill/>
                </a:ln>
                <a:solidFill>
                  <a:sysClr val="windowText" lastClr="000000"/>
                </a:solidFill>
                <a:effectLst/>
                <a:uLnTx/>
                <a:uFillTx/>
              </a:rPr>
              <a:t>uygulanır. </a:t>
            </a:r>
            <a:endParaRPr kumimoji="0" lang="tr-TR" sz="2000" b="0" i="1" u="none" strike="noStrike" kern="0" cap="none" spc="0" normalizeH="0" baseline="0" noProof="0" dirty="0" smtClean="0">
              <a:ln>
                <a:noFill/>
              </a:ln>
              <a:solidFill>
                <a:sysClr val="windowText" lastClr="000000"/>
              </a:solidFill>
              <a:effectLst/>
              <a:uLnTx/>
              <a:uFillTx/>
            </a:endParaRPr>
          </a:p>
          <a:p>
            <a:pPr marR="0" lvl="0" algn="just" defTabSz="914400" eaLnBrk="1" fontAlgn="auto" latinLnBrk="0" hangingPunct="1">
              <a:lnSpc>
                <a:spcPct val="150000"/>
              </a:lnSpc>
              <a:spcBef>
                <a:spcPts val="0"/>
              </a:spcBef>
              <a:spcAft>
                <a:spcPts val="0"/>
              </a:spcAft>
              <a:buClr>
                <a:srgbClr val="C00000"/>
              </a:buClr>
              <a:buSzTx/>
              <a:tabLst/>
              <a:defRPr/>
            </a:pPr>
            <a:endParaRPr kumimoji="0" lang="tr-TR" sz="2000" b="0"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1336511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BELGE DÜZENLEME - TEMİNİ -</a:t>
            </a:r>
            <a:r>
              <a:rPr lang="tr-TR" sz="2400" dirty="0" smtClean="0">
                <a:solidFill>
                  <a:schemeClr val="accent5">
                    <a:lumMod val="75000"/>
                  </a:schemeClr>
                </a:solidFill>
                <a:latin typeface="GalanoGrotesque-Medium" panose="00000600000000000000" pitchFamily="50" charset="-94"/>
              </a:rPr>
              <a:t> İPTALİ </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11</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txBox="1">
            <a:spLocks noChangeArrowheads="1"/>
          </p:cNvSpPr>
          <p:nvPr/>
        </p:nvSpPr>
        <p:spPr bwMode="auto">
          <a:xfrm>
            <a:off x="556838" y="1508900"/>
            <a:ext cx="10979488" cy="343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4988" marR="0" lvl="0" indent="-357188" algn="l" defTabSz="914400" rtl="0" eaLnBrk="0" fontAlgn="base" latinLnBrk="0" hangingPunct="0">
              <a:lnSpc>
                <a:spcPct val="90000"/>
              </a:lnSpc>
              <a:spcBef>
                <a:spcPct val="20000"/>
              </a:spcBef>
              <a:spcAft>
                <a:spcPct val="0"/>
              </a:spcAft>
              <a:buClrTx/>
              <a:buSzTx/>
              <a:buFontTx/>
              <a:buNone/>
              <a:tabLst/>
              <a:defRPr/>
            </a:pPr>
            <a:r>
              <a:rPr kumimoji="0" lang="tr-TR" altLang="tr-TR" sz="2000" b="0" i="0" u="none" strike="noStrike" kern="0" cap="none" spc="0" normalizeH="0" baseline="0" noProof="0" dirty="0" smtClean="0">
                <a:ln>
                  <a:noFill/>
                </a:ln>
                <a:solidFill>
                  <a:srgbClr val="000000"/>
                </a:solidFill>
                <a:effectLst/>
                <a:uLnTx/>
                <a:uFillTx/>
                <a:latin typeface="Arial"/>
                <a:ea typeface="+mn-ea"/>
                <a:cs typeface="+mn-cs"/>
              </a:rPr>
              <a:t>   </a:t>
            </a:r>
          </a:p>
          <a:p>
            <a:pPr marL="520700" marR="0" lvl="0" indent="-342900" algn="just" defTabSz="914400" rtl="0" eaLnBrk="0" fontAlgn="base" latinLnBrk="0" hangingPunct="0">
              <a:lnSpc>
                <a:spcPct val="90000"/>
              </a:lnSpc>
              <a:spcBef>
                <a:spcPct val="0"/>
              </a:spcBef>
              <a:spcAft>
                <a:spcPct val="0"/>
              </a:spcAft>
              <a:buClr>
                <a:srgbClr val="C00000"/>
              </a:buClr>
              <a:buSzTx/>
              <a:buFont typeface="Arial" pitchFamily="34" charset="0"/>
              <a:buChar char="►"/>
              <a:tabLst/>
              <a:defRPr/>
            </a:pPr>
            <a:r>
              <a:rPr kumimoji="0" lang="tr-TR" altLang="tr-TR" sz="2000" b="0" i="1" u="none" strike="noStrike" kern="0" cap="none" spc="0" normalizeH="0" baseline="0" noProof="0" dirty="0" smtClean="0">
                <a:ln>
                  <a:noFill/>
                </a:ln>
                <a:solidFill>
                  <a:srgbClr val="000000"/>
                </a:solidFill>
                <a:effectLst/>
                <a:uLnTx/>
                <a:uFillTx/>
                <a:ea typeface="+mn-ea"/>
                <a:cs typeface="+mn-cs"/>
              </a:rPr>
              <a:t>Mükelleflerin tutulan kayıtları ve üçüncü şahıslarla olan ilişki ve işlemlere ait kayıtlarını belgelendirmesi bir zorunluluktur.  </a:t>
            </a:r>
          </a:p>
          <a:p>
            <a:pPr marL="534988" marR="0" lvl="0" indent="-357188"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endParaRPr kumimoji="0" lang="tr-TR" altLang="tr-TR" sz="2000" b="0" i="1" u="none" strike="noStrike" kern="0" cap="none" spc="0" normalizeH="0" baseline="0" noProof="0" dirty="0" smtClean="0">
              <a:ln>
                <a:noFill/>
              </a:ln>
              <a:solidFill>
                <a:srgbClr val="000000"/>
              </a:solidFill>
              <a:effectLst/>
              <a:uLnTx/>
              <a:uFillTx/>
              <a:ea typeface="+mn-ea"/>
              <a:cs typeface="+mn-cs"/>
            </a:endParaRPr>
          </a:p>
          <a:p>
            <a:pPr marL="520700" marR="0" lvl="0" indent="-342900" algn="just" defTabSz="914400" rtl="0" eaLnBrk="0" fontAlgn="base" latinLnBrk="0" hangingPunct="0">
              <a:lnSpc>
                <a:spcPct val="90000"/>
              </a:lnSpc>
              <a:spcBef>
                <a:spcPct val="0"/>
              </a:spcBef>
              <a:spcAft>
                <a:spcPct val="0"/>
              </a:spcAft>
              <a:buClr>
                <a:srgbClr val="C00000"/>
              </a:buClr>
              <a:buSzTx/>
              <a:buFont typeface="Arial" pitchFamily="34" charset="0"/>
              <a:buChar char="►"/>
              <a:tabLst/>
              <a:defRPr/>
            </a:pPr>
            <a:r>
              <a:rPr kumimoji="0" lang="tr-TR" altLang="tr-TR" sz="2000" b="0" i="1" u="none" strike="noStrike" kern="0" cap="none" spc="0" normalizeH="0" baseline="0" noProof="0" dirty="0" smtClean="0">
                <a:ln>
                  <a:noFill/>
                </a:ln>
                <a:solidFill>
                  <a:srgbClr val="000000"/>
                </a:solidFill>
                <a:effectLst/>
                <a:uLnTx/>
                <a:uFillTx/>
                <a:ea typeface="+mn-ea"/>
                <a:cs typeface="+mn-cs"/>
              </a:rPr>
              <a:t>Kullanılacak belgelerin, </a:t>
            </a:r>
            <a:r>
              <a:rPr kumimoji="0" lang="en-US" sz="2000" b="0" i="1" u="none" strike="noStrike" kern="0" cap="none" spc="0" normalizeH="0" baseline="0" noProof="0" dirty="0" smtClean="0">
                <a:ln>
                  <a:noFill/>
                </a:ln>
                <a:solidFill>
                  <a:srgbClr val="000000"/>
                </a:solidFill>
                <a:effectLst/>
                <a:uLnTx/>
                <a:uFillTx/>
                <a:ea typeface="+mn-ea"/>
                <a:cs typeface="+mn-cs"/>
              </a:rPr>
              <a:t>bağlı bulundukları vergi dairesinin il sınırları içerisinde kalan </a:t>
            </a:r>
            <a:r>
              <a:rPr kumimoji="0" lang="tr-TR" altLang="tr-TR" sz="2000" b="0" i="1" u="none" strike="noStrike" kern="0" cap="none" spc="0" normalizeH="0" baseline="0" noProof="0" dirty="0" smtClean="0">
                <a:ln>
                  <a:noFill/>
                </a:ln>
                <a:solidFill>
                  <a:srgbClr val="000000"/>
                </a:solidFill>
                <a:effectLst/>
                <a:uLnTx/>
                <a:uFillTx/>
                <a:ea typeface="+mn-ea"/>
                <a:cs typeface="+mn-cs"/>
              </a:rPr>
              <a:t>anlaşmalı matbaalarca basılmış olması veya noterlere tasdik ettirilmiş olması gerekmektedir. </a:t>
            </a:r>
          </a:p>
          <a:p>
            <a:pPr marL="534988" marR="0" lvl="0" indent="-357188"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endParaRPr kumimoji="0" lang="tr-TR" altLang="tr-TR" sz="2000" b="0" i="1" u="none" strike="noStrike" kern="0" cap="none" spc="0" normalizeH="0" baseline="0" noProof="0" dirty="0" smtClean="0">
              <a:ln>
                <a:noFill/>
              </a:ln>
              <a:solidFill>
                <a:srgbClr val="000000"/>
              </a:solidFill>
              <a:effectLst/>
              <a:uLnTx/>
              <a:uFillTx/>
              <a:ea typeface="+mn-ea"/>
              <a:cs typeface="+mn-cs"/>
            </a:endParaRPr>
          </a:p>
          <a:p>
            <a:pPr marL="520700" marR="0" lvl="0" indent="-342900" algn="just" defTabSz="914400" rtl="0" eaLnBrk="0" fontAlgn="base" latinLnBrk="0" hangingPunct="0">
              <a:lnSpc>
                <a:spcPct val="90000"/>
              </a:lnSpc>
              <a:spcBef>
                <a:spcPct val="0"/>
              </a:spcBef>
              <a:spcAft>
                <a:spcPct val="0"/>
              </a:spcAft>
              <a:buClr>
                <a:srgbClr val="C00000"/>
              </a:buClr>
              <a:buSzTx/>
              <a:buFont typeface="Arial" pitchFamily="34" charset="0"/>
              <a:buChar char="►"/>
              <a:tabLst/>
              <a:defRPr/>
            </a:pPr>
            <a:r>
              <a:rPr kumimoji="0" lang="tr-TR" altLang="tr-TR" sz="2000" b="0" i="1" u="none" strike="noStrike" kern="0" cap="none" spc="0" normalizeH="0" baseline="0" noProof="0" dirty="0" smtClean="0">
                <a:ln>
                  <a:noFill/>
                </a:ln>
                <a:solidFill>
                  <a:srgbClr val="000000"/>
                </a:solidFill>
                <a:effectLst/>
                <a:uLnTx/>
                <a:uFillTx/>
                <a:ea typeface="+mn-ea"/>
                <a:cs typeface="+mn-cs"/>
              </a:rPr>
              <a:t>Mükelleflerin işi bıraktıklarında, kullanılmamış belgeler ile en son kullanılan ciltleri, </a:t>
            </a:r>
            <a:r>
              <a:rPr kumimoji="0" lang="en-US" sz="2000" b="0" i="1" u="none" strike="noStrike" kern="0" cap="none" spc="0" normalizeH="0" baseline="0" noProof="0" dirty="0" smtClean="0">
                <a:ln>
                  <a:noFill/>
                </a:ln>
                <a:solidFill>
                  <a:srgbClr val="000000"/>
                </a:solidFill>
                <a:effectLst/>
                <a:uLnTx/>
                <a:uFillTx/>
                <a:ea typeface="+mn-ea"/>
                <a:cs typeface="+mn-cs"/>
              </a:rPr>
              <a:t>işi bırakma bildiriminde bulunacakları süre içinde</a:t>
            </a:r>
            <a:r>
              <a:rPr kumimoji="0" lang="tr-TR" sz="2000" b="0" i="1" u="none" strike="noStrike" kern="0" cap="none" spc="0" normalizeH="0" baseline="0" noProof="0" dirty="0" smtClean="0">
                <a:ln>
                  <a:noFill/>
                </a:ln>
                <a:solidFill>
                  <a:srgbClr val="000000"/>
                </a:solidFill>
                <a:effectLst/>
                <a:uLnTx/>
                <a:uFillTx/>
                <a:ea typeface="+mn-ea"/>
                <a:cs typeface="+mn-cs"/>
              </a:rPr>
              <a:t> </a:t>
            </a:r>
            <a:r>
              <a:rPr kumimoji="0" lang="tr-TR" altLang="tr-TR" sz="2000" b="0" i="1" u="none" strike="noStrike" kern="0" cap="none" spc="0" normalizeH="0" baseline="0" noProof="0" dirty="0" smtClean="0">
                <a:ln>
                  <a:noFill/>
                </a:ln>
                <a:solidFill>
                  <a:srgbClr val="000000"/>
                </a:solidFill>
                <a:effectLst/>
                <a:uLnTx/>
                <a:uFillTx/>
                <a:ea typeface="+mn-ea"/>
                <a:cs typeface="+mn-cs"/>
              </a:rPr>
              <a:t>vergi dairesine ibraz ederek kullanılmamış belgelerin iptalini sağlaması gerekmektedir.</a:t>
            </a:r>
          </a:p>
        </p:txBody>
      </p:sp>
      <p:pic>
        <p:nvPicPr>
          <p:cNvPr id="9" name="Picture 5" descr="Documents-ico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21391">
            <a:off x="1720853" y="5203790"/>
            <a:ext cx="991305" cy="10632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4474" y="5068107"/>
            <a:ext cx="1215599" cy="10534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Folders-Documents-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78837">
            <a:off x="9005262" y="5115818"/>
            <a:ext cx="1227137" cy="121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10553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e-FATURA</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12</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723331" y="1255594"/>
            <a:ext cx="10640266" cy="485860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Unvan 1"/>
          <p:cNvSpPr txBox="1">
            <a:spLocks/>
          </p:cNvSpPr>
          <p:nvPr/>
        </p:nvSpPr>
        <p:spPr>
          <a:xfrm>
            <a:off x="709237" y="1242587"/>
            <a:ext cx="10654359" cy="47351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chemeClr val="accent5">
                  <a:lumMod val="75000"/>
                </a:schemeClr>
              </a:solidFill>
              <a:latin typeface="GalanoGrotesque-Medium" panose="00000600000000000000" pitchFamily="50" charset="-94"/>
            </a:endParaRPr>
          </a:p>
        </p:txBody>
      </p:sp>
      <p:sp>
        <p:nvSpPr>
          <p:cNvPr id="2" name="Dikdörtgen 1"/>
          <p:cNvSpPr/>
          <p:nvPr/>
        </p:nvSpPr>
        <p:spPr>
          <a:xfrm>
            <a:off x="556838" y="1242586"/>
            <a:ext cx="10806758" cy="2862322"/>
          </a:xfrm>
          <a:prstGeom prst="rect">
            <a:avLst/>
          </a:prstGeom>
        </p:spPr>
        <p:txBody>
          <a:bodyPr wrap="square">
            <a:spAutoFit/>
          </a:bodyPr>
          <a:lstStyle/>
          <a:p>
            <a:pPr lvl="2">
              <a:buFont typeface="Wingdings" pitchFamily="2" charset="2"/>
              <a:buChar char="v"/>
              <a:defRPr/>
            </a:pPr>
            <a:endParaRPr lang="tr-TR" sz="2000" i="1" dirty="0" smtClean="0"/>
          </a:p>
          <a:p>
            <a:pPr lvl="2">
              <a:buFont typeface="Wingdings" pitchFamily="2" charset="2"/>
              <a:buChar char="v"/>
              <a:defRPr/>
            </a:pPr>
            <a:endParaRPr lang="tr-TR" sz="2000" i="1" dirty="0"/>
          </a:p>
          <a:p>
            <a:pPr lvl="2">
              <a:defRPr/>
            </a:pPr>
            <a:endParaRPr lang="tr-TR" sz="2000" i="1" dirty="0" smtClean="0"/>
          </a:p>
          <a:p>
            <a:pPr marL="1200150" lvl="2" indent="-285750" algn="just">
              <a:buFont typeface="Wingdings" pitchFamily="2" charset="2"/>
              <a:buChar char="Ø"/>
              <a:defRPr/>
            </a:pPr>
            <a:r>
              <a:rPr lang="tr-TR" sz="2000" i="1" dirty="0" smtClean="0"/>
              <a:t>e-Fatura </a:t>
            </a:r>
            <a:r>
              <a:rPr lang="tr-TR" sz="2000" i="1" dirty="0"/>
              <a:t>Vergi Usul Kanunu mükerrer </a:t>
            </a:r>
            <a:r>
              <a:rPr lang="tr-TR" sz="2000" i="1" dirty="0" smtClean="0"/>
              <a:t>242 </a:t>
            </a:r>
            <a:r>
              <a:rPr lang="tr-TR" sz="2000" i="1" dirty="0" err="1" smtClean="0"/>
              <a:t>nci</a:t>
            </a:r>
            <a:r>
              <a:rPr lang="tr-TR" sz="2000" i="1" dirty="0" smtClean="0"/>
              <a:t> </a:t>
            </a:r>
            <a:r>
              <a:rPr lang="tr-TR" sz="2000" i="1" dirty="0"/>
              <a:t>maddesine göre; elektronik belge, şekil hükümlerinden bağımsız olarak bu Kanuna göre düzenlenmesi zorunlu olan belgelerde yer alan bilgileri içeren elektronik kayıtlar bütünüdür</a:t>
            </a:r>
            <a:r>
              <a:rPr lang="tr-TR" sz="2000" i="1" dirty="0" smtClean="0"/>
              <a:t>.</a:t>
            </a:r>
          </a:p>
          <a:p>
            <a:pPr lvl="2">
              <a:defRPr/>
            </a:pPr>
            <a:endParaRPr lang="tr-TR" sz="2000" i="1" dirty="0"/>
          </a:p>
          <a:p>
            <a:pPr marL="1200150" lvl="2" indent="-285750">
              <a:buFont typeface="Wingdings" pitchFamily="2" charset="2"/>
              <a:buChar char="Ø"/>
              <a:defRPr/>
            </a:pPr>
            <a:r>
              <a:rPr lang="tr-TR" sz="2000" i="1" dirty="0" smtClean="0"/>
              <a:t>e-Fatura </a:t>
            </a:r>
            <a:r>
              <a:rPr lang="tr-TR" sz="2000" i="1" dirty="0"/>
              <a:t>belgesi, yeni bir belge türü olmayıp, </a:t>
            </a:r>
            <a:r>
              <a:rPr lang="tr-TR" sz="2000" b="1" i="1" dirty="0"/>
              <a:t>kâğıt ortamdaki “Fatura” belgesi ile aynı hukuki niteliklere sahiptir</a:t>
            </a:r>
            <a:endParaRPr lang="tr-TR" sz="2000" dirty="0"/>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5971" y="4690209"/>
            <a:ext cx="2488067" cy="14239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75294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e-FATURA UYGULAMASINA GEÇİŞ ZORUNLULUĞU</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13</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Metin kutusu 7"/>
          <p:cNvSpPr txBox="1"/>
          <p:nvPr/>
        </p:nvSpPr>
        <p:spPr>
          <a:xfrm>
            <a:off x="1254858" y="1798950"/>
            <a:ext cx="7495429" cy="2577629"/>
          </a:xfrm>
          <a:prstGeom prst="rect">
            <a:avLst/>
          </a:prstGeom>
          <a:noFill/>
        </p:spPr>
        <p:txBody>
          <a:bodyPr wrap="square" rtlCol="0">
            <a:spAutoFit/>
          </a:bodyPr>
          <a:lstStyle/>
          <a:p>
            <a:pPr lvl="0" algn="just"/>
            <a:r>
              <a:rPr lang="tr-TR" sz="1900" b="1" i="1" dirty="0" smtClean="0">
                <a:cs typeface="Times New Roman" pitchFamily="18" charset="0"/>
              </a:rPr>
              <a:t>1) </a:t>
            </a:r>
            <a:r>
              <a:rPr lang="tr-TR" sz="1900" i="1" dirty="0" smtClean="0">
                <a:cs typeface="Times New Roman" pitchFamily="18" charset="0"/>
              </a:rPr>
              <a:t>Brüt </a:t>
            </a:r>
            <a:r>
              <a:rPr lang="tr-TR" sz="1900" i="1" dirty="0">
                <a:cs typeface="Times New Roman" pitchFamily="18" charset="0"/>
              </a:rPr>
              <a:t>satış hasılatı;</a:t>
            </a:r>
          </a:p>
          <a:p>
            <a:pPr lvl="0" algn="just"/>
            <a:endParaRPr lang="tr-TR" sz="1900" i="1" dirty="0">
              <a:cs typeface="Times New Roman" pitchFamily="18" charset="0"/>
            </a:endParaRPr>
          </a:p>
          <a:p>
            <a:pPr marL="1739900" lvl="2" indent="-342900" algn="just" eaLnBrk="0" fontAlgn="base" hangingPunct="0">
              <a:lnSpc>
                <a:spcPct val="150000"/>
              </a:lnSpc>
              <a:spcAft>
                <a:spcPct val="0"/>
              </a:spcAft>
              <a:buClr>
                <a:srgbClr val="C00000"/>
              </a:buClr>
              <a:buSzPct val="120000"/>
              <a:buFont typeface="Arial" charset="0"/>
              <a:buChar char="►"/>
              <a:defRPr/>
            </a:pPr>
            <a:r>
              <a:rPr lang="tr-TR" sz="1900" i="1" kern="0" dirty="0">
                <a:solidFill>
                  <a:srgbClr val="000000"/>
                </a:solidFill>
                <a:cs typeface="Times New Roman" pitchFamily="18" charset="0"/>
              </a:rPr>
              <a:t>2018, 2019 veya 2020 hesap dönemleri için 5 Milyon TL, </a:t>
            </a:r>
          </a:p>
          <a:p>
            <a:pPr marL="1739900" lvl="2" indent="-342900" algn="just" eaLnBrk="0" fontAlgn="base" hangingPunct="0">
              <a:lnSpc>
                <a:spcPct val="150000"/>
              </a:lnSpc>
              <a:spcAft>
                <a:spcPct val="0"/>
              </a:spcAft>
              <a:buClr>
                <a:srgbClr val="C00000"/>
              </a:buClr>
              <a:buSzPct val="120000"/>
              <a:buFont typeface="Arial" charset="0"/>
              <a:buChar char="►"/>
              <a:defRPr/>
            </a:pPr>
            <a:r>
              <a:rPr lang="tr-TR" sz="1900" i="1" kern="0" dirty="0">
                <a:solidFill>
                  <a:srgbClr val="000000"/>
                </a:solidFill>
                <a:cs typeface="Times New Roman" pitchFamily="18" charset="0"/>
              </a:rPr>
              <a:t>2021 hesap dönemi için 4 Milyon TL,</a:t>
            </a:r>
          </a:p>
          <a:p>
            <a:pPr marL="1739900" lvl="2" indent="-342900" algn="just" eaLnBrk="0" fontAlgn="base" hangingPunct="0">
              <a:lnSpc>
                <a:spcPct val="150000"/>
              </a:lnSpc>
              <a:spcAft>
                <a:spcPct val="0"/>
              </a:spcAft>
              <a:buClr>
                <a:srgbClr val="C00000"/>
              </a:buClr>
              <a:buSzPct val="120000"/>
              <a:buFont typeface="Arial" charset="0"/>
              <a:buChar char="►"/>
              <a:defRPr/>
            </a:pPr>
            <a:r>
              <a:rPr lang="tr-TR" sz="1900" i="1" kern="0" dirty="0">
                <a:solidFill>
                  <a:srgbClr val="000000"/>
                </a:solidFill>
                <a:cs typeface="Times New Roman" pitchFamily="18" charset="0"/>
              </a:rPr>
              <a:t>2022 </a:t>
            </a:r>
            <a:r>
              <a:rPr lang="tr-TR" sz="1900" i="1" kern="0" dirty="0" smtClean="0">
                <a:solidFill>
                  <a:srgbClr val="000000"/>
                </a:solidFill>
                <a:cs typeface="Times New Roman" pitchFamily="18" charset="0"/>
              </a:rPr>
              <a:t>veya müteakip </a:t>
            </a:r>
            <a:r>
              <a:rPr lang="tr-TR" sz="1900" i="1" kern="0" dirty="0">
                <a:solidFill>
                  <a:srgbClr val="000000"/>
                </a:solidFill>
                <a:cs typeface="Times New Roman" pitchFamily="18" charset="0"/>
              </a:rPr>
              <a:t>hesap dönemleri için 3 Milyon TL</a:t>
            </a:r>
          </a:p>
          <a:p>
            <a:pPr lvl="1" algn="just">
              <a:buClr>
                <a:srgbClr val="FF0000"/>
              </a:buClr>
              <a:buSzPct val="140000"/>
            </a:pPr>
            <a:endParaRPr lang="tr-TR" sz="1900" i="1" dirty="0">
              <a:cs typeface="Times New Roman" pitchFamily="18" charset="0"/>
            </a:endParaRPr>
          </a:p>
          <a:p>
            <a:pPr algn="just">
              <a:buClr>
                <a:srgbClr val="FF0000"/>
              </a:buClr>
              <a:buSzPct val="140000"/>
            </a:pPr>
            <a:r>
              <a:rPr lang="tr-TR" sz="1900" i="1" dirty="0">
                <a:cs typeface="Times New Roman" pitchFamily="18" charset="0"/>
              </a:rPr>
              <a:t> ve üzeri olan mükellefler  </a:t>
            </a:r>
            <a:r>
              <a:rPr lang="tr-TR" sz="1900" b="1" i="1" dirty="0">
                <a:cs typeface="Times New Roman" pitchFamily="18" charset="0"/>
              </a:rPr>
              <a:t>e-faturaya</a:t>
            </a:r>
            <a:r>
              <a:rPr lang="tr-TR" sz="1900" i="1" dirty="0">
                <a:cs typeface="Times New Roman" pitchFamily="18" charset="0"/>
              </a:rPr>
              <a:t> geçmek zorundadırlar.</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0851" y="4674264"/>
            <a:ext cx="2488067" cy="14239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50034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e-FATURA UYGULAMASINA GEÇİŞ ZORUNLULUĞU</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14</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Metin kutusu 7"/>
          <p:cNvSpPr txBox="1"/>
          <p:nvPr/>
        </p:nvSpPr>
        <p:spPr>
          <a:xfrm>
            <a:off x="1332564" y="1587428"/>
            <a:ext cx="9526873" cy="3831818"/>
          </a:xfrm>
          <a:prstGeom prst="rect">
            <a:avLst/>
          </a:prstGeom>
          <a:noFill/>
        </p:spPr>
        <p:txBody>
          <a:bodyPr wrap="square" rtlCol="0">
            <a:spAutoFit/>
          </a:bodyPr>
          <a:lstStyle/>
          <a:p>
            <a:pPr algn="just">
              <a:lnSpc>
                <a:spcPct val="150000"/>
              </a:lnSpc>
            </a:pPr>
            <a:r>
              <a:rPr lang="tr-TR" b="1" i="1" dirty="0" smtClean="0">
                <a:cs typeface="Times New Roman" pitchFamily="18" charset="0"/>
              </a:rPr>
              <a:t>2) </a:t>
            </a:r>
            <a:r>
              <a:rPr lang="tr-TR" i="1" dirty="0" smtClean="0">
                <a:cs typeface="Times New Roman" pitchFamily="18" charset="0"/>
              </a:rPr>
              <a:t>Mal </a:t>
            </a:r>
            <a:r>
              <a:rPr lang="tr-TR" i="1" dirty="0">
                <a:cs typeface="Times New Roman" pitchFamily="18" charset="0"/>
              </a:rPr>
              <a:t>veya hizmetlerin alınması, satılması, kiralanması veya dağıtımı işlemlerinin gerçekleştirilmesine aracılık etmek üzere internet ortamında başkalarına ait iktisadi ve ticari faaliyetlerin yapılmasına elektronik ticaret ortamını sağlayan gerçek ya da tüzel kişi aracı hizmet sağlayıcıları, internet ortamında reklamların yayınlanmasına aracılık faaliyetinde bulunan internet reklamcılığı hizmet aracıları ile kendilerine veya aracı hizmet sağlayıcılarına ait internet sitelerinde veya diğer her türlü elektronik ortamda mal veya hizmet satışını gerçekleştiren mükelleflerden,</a:t>
            </a:r>
          </a:p>
          <a:p>
            <a:pPr marL="1739900" lvl="2" indent="-342900" algn="just" eaLnBrk="0" fontAlgn="base" hangingPunct="0">
              <a:lnSpc>
                <a:spcPct val="150000"/>
              </a:lnSpc>
              <a:spcAft>
                <a:spcPct val="0"/>
              </a:spcAft>
              <a:buClr>
                <a:srgbClr val="C00000"/>
              </a:buClr>
              <a:buSzPct val="120000"/>
              <a:buFont typeface="Arial" charset="0"/>
              <a:buChar char="►"/>
              <a:defRPr/>
            </a:pPr>
            <a:r>
              <a:rPr lang="tr-TR" i="1" kern="0" dirty="0">
                <a:solidFill>
                  <a:srgbClr val="000000"/>
                </a:solidFill>
                <a:cs typeface="Times New Roman" pitchFamily="18" charset="0"/>
              </a:rPr>
              <a:t>2020 veya 2021 hesap dönemleri için 1 Milyon TL, </a:t>
            </a:r>
          </a:p>
          <a:p>
            <a:pPr marL="1739900" lvl="2" indent="-342900" algn="just" eaLnBrk="0" fontAlgn="base" hangingPunct="0">
              <a:lnSpc>
                <a:spcPct val="150000"/>
              </a:lnSpc>
              <a:spcAft>
                <a:spcPct val="0"/>
              </a:spcAft>
              <a:buClr>
                <a:srgbClr val="C00000"/>
              </a:buClr>
              <a:buSzPct val="120000"/>
              <a:buFont typeface="Arial" charset="0"/>
              <a:buChar char="►"/>
              <a:defRPr/>
            </a:pPr>
            <a:r>
              <a:rPr lang="tr-TR" i="1" kern="0" dirty="0">
                <a:solidFill>
                  <a:srgbClr val="000000"/>
                </a:solidFill>
                <a:cs typeface="Times New Roman" pitchFamily="18" charset="0"/>
              </a:rPr>
              <a:t>2022 veya müteakip hesap dönemleri için 500 Bin TL  </a:t>
            </a:r>
            <a:endParaRPr lang="tr-TR" i="1" dirty="0">
              <a:cs typeface="Times New Roman" pitchFamily="18" charset="0"/>
            </a:endParaRPr>
          </a:p>
          <a:p>
            <a:pPr algn="just">
              <a:lnSpc>
                <a:spcPct val="150000"/>
              </a:lnSpc>
            </a:pPr>
            <a:r>
              <a:rPr lang="tr-TR" i="1" dirty="0">
                <a:cs typeface="Times New Roman" pitchFamily="18" charset="0"/>
              </a:rPr>
              <a:t>ve üzeri </a:t>
            </a:r>
            <a:r>
              <a:rPr lang="tr-TR" i="1" kern="0" dirty="0">
                <a:solidFill>
                  <a:srgbClr val="000000"/>
                </a:solidFill>
                <a:cs typeface="Times New Roman" pitchFamily="18" charset="0"/>
              </a:rPr>
              <a:t>brüt </a:t>
            </a:r>
            <a:r>
              <a:rPr lang="tr-TR" i="1" dirty="0">
                <a:cs typeface="Times New Roman" pitchFamily="18" charset="0"/>
              </a:rPr>
              <a:t>satış hasılatı olan mükellefler </a:t>
            </a:r>
            <a:r>
              <a:rPr lang="tr-TR" b="1" i="1" dirty="0">
                <a:cs typeface="Times New Roman" pitchFamily="18" charset="0"/>
              </a:rPr>
              <a:t>e-faturaya </a:t>
            </a:r>
            <a:r>
              <a:rPr lang="tr-TR" i="1" dirty="0">
                <a:cs typeface="Times New Roman" pitchFamily="18" charset="0"/>
              </a:rPr>
              <a:t>geçmek zorundadırlar.</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3932" y="4829377"/>
            <a:ext cx="2488067" cy="14239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94787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e-FATURA UYGULAMASINA GEÇİŞ ZORUNLULUĞU</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15</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Metin kutusu 7"/>
          <p:cNvSpPr txBox="1"/>
          <p:nvPr/>
        </p:nvSpPr>
        <p:spPr>
          <a:xfrm>
            <a:off x="1254858" y="1798950"/>
            <a:ext cx="9526873" cy="2169825"/>
          </a:xfrm>
          <a:prstGeom prst="rect">
            <a:avLst/>
          </a:prstGeom>
          <a:noFill/>
        </p:spPr>
        <p:txBody>
          <a:bodyPr wrap="square" rtlCol="0">
            <a:spAutoFit/>
          </a:bodyPr>
          <a:lstStyle/>
          <a:p>
            <a:pPr>
              <a:lnSpc>
                <a:spcPct val="150000"/>
              </a:lnSpc>
            </a:pPr>
            <a:r>
              <a:rPr lang="tr-TR" b="1" i="1" dirty="0" smtClean="0"/>
              <a:t>3) </a:t>
            </a:r>
            <a:r>
              <a:rPr lang="tr-TR" i="1" dirty="0" smtClean="0"/>
              <a:t>Gayrimenkul </a:t>
            </a:r>
            <a:r>
              <a:rPr lang="tr-TR" i="1" dirty="0"/>
              <a:t>ve/veya motorlu taşıt, inşa, imal, alım, satım veya kiralama işlemlerini yapanlar ile bu işlemlere aracılık faaliyetinde bulunan mükelleflerden,</a:t>
            </a:r>
          </a:p>
          <a:p>
            <a:pPr marL="1739900" lvl="2" indent="-342900" algn="just" eaLnBrk="0" fontAlgn="base" hangingPunct="0">
              <a:lnSpc>
                <a:spcPct val="150000"/>
              </a:lnSpc>
              <a:spcAft>
                <a:spcPct val="0"/>
              </a:spcAft>
              <a:buClr>
                <a:srgbClr val="C00000"/>
              </a:buClr>
              <a:buSzPct val="120000"/>
              <a:buFont typeface="Arial" charset="0"/>
              <a:buChar char="►"/>
              <a:defRPr/>
            </a:pPr>
            <a:r>
              <a:rPr lang="tr-TR" i="1" kern="0" dirty="0">
                <a:solidFill>
                  <a:srgbClr val="000000"/>
                </a:solidFill>
                <a:cs typeface="Times New Roman" pitchFamily="18" charset="0"/>
              </a:rPr>
              <a:t>2020 veya 2021 hesap dönemleri için 1 Milyon TL,</a:t>
            </a:r>
          </a:p>
          <a:p>
            <a:pPr marL="1739900" lvl="2" indent="-342900" algn="just" eaLnBrk="0" fontAlgn="base" hangingPunct="0">
              <a:lnSpc>
                <a:spcPct val="150000"/>
              </a:lnSpc>
              <a:spcAft>
                <a:spcPct val="0"/>
              </a:spcAft>
              <a:buClr>
                <a:srgbClr val="C00000"/>
              </a:buClr>
              <a:buSzPct val="120000"/>
              <a:buFont typeface="Arial" charset="0"/>
              <a:buChar char="►"/>
              <a:defRPr/>
            </a:pPr>
            <a:r>
              <a:rPr lang="tr-TR" i="1" kern="0" dirty="0">
                <a:solidFill>
                  <a:srgbClr val="000000"/>
                </a:solidFill>
                <a:cs typeface="Times New Roman" pitchFamily="18" charset="0"/>
              </a:rPr>
              <a:t>2022 veya müteakip hesap dönemleri için 500 Bin TL</a:t>
            </a:r>
          </a:p>
          <a:p>
            <a:pPr>
              <a:lnSpc>
                <a:spcPct val="150000"/>
              </a:lnSpc>
            </a:pPr>
            <a:r>
              <a:rPr lang="tr-TR" i="1" dirty="0"/>
              <a:t>ve üzeri </a:t>
            </a:r>
            <a:r>
              <a:rPr lang="tr-TR" i="1" kern="0" dirty="0">
                <a:solidFill>
                  <a:srgbClr val="000000"/>
                </a:solidFill>
              </a:rPr>
              <a:t>brüt </a:t>
            </a:r>
            <a:r>
              <a:rPr lang="tr-TR" i="1" dirty="0"/>
              <a:t>satış hasılatı olan mükellefler </a:t>
            </a:r>
            <a:r>
              <a:rPr lang="tr-TR" b="1" i="1" dirty="0"/>
              <a:t>e-faturaya </a:t>
            </a:r>
            <a:r>
              <a:rPr lang="tr-TR" i="1" dirty="0"/>
              <a:t>geçmek zorundadırlar.</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3932" y="4829377"/>
            <a:ext cx="2488067" cy="14239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01619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e-FATURA UYGULAMASINA GEÇİŞ ZORUNLULUĞU</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16</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Metin kutusu 7"/>
          <p:cNvSpPr txBox="1"/>
          <p:nvPr/>
        </p:nvSpPr>
        <p:spPr>
          <a:xfrm>
            <a:off x="556838" y="1253883"/>
            <a:ext cx="9526873" cy="6417141"/>
          </a:xfrm>
          <a:prstGeom prst="rect">
            <a:avLst/>
          </a:prstGeom>
          <a:noFill/>
        </p:spPr>
        <p:txBody>
          <a:bodyPr wrap="square" rtlCol="0">
            <a:spAutoFit/>
          </a:bodyPr>
          <a:lstStyle/>
          <a:p>
            <a:pPr algn="just"/>
            <a:r>
              <a:rPr lang="tr-TR" i="1" dirty="0" smtClean="0">
                <a:solidFill>
                  <a:srgbClr val="FF0000"/>
                </a:solidFill>
              </a:rPr>
              <a:t>	</a:t>
            </a:r>
            <a:r>
              <a:rPr lang="tr-TR" b="1" i="1" dirty="0"/>
              <a:t>4) </a:t>
            </a:r>
            <a:r>
              <a:rPr lang="tr-TR" i="1" dirty="0"/>
              <a:t>Sosyal Güvenlik Kurumu ile sözleşme imzalayan sağlık hizmeti sunucuları ile medikal 	malzeme ve ilaç/etken madde temin eden tüm mükellefler (hastane, tıp merkezleri, 	eczaneler, tıbbi cihaz ve malzeme tedarikçileri vb.),</a:t>
            </a:r>
          </a:p>
          <a:p>
            <a:pPr algn="just"/>
            <a:endParaRPr lang="tr-TR" i="1" dirty="0"/>
          </a:p>
          <a:p>
            <a:pPr algn="just"/>
            <a:r>
              <a:rPr lang="tr-TR" i="1" dirty="0"/>
              <a:t>	</a:t>
            </a:r>
            <a:r>
              <a:rPr lang="tr-TR" b="1" i="1" dirty="0"/>
              <a:t>5) </a:t>
            </a:r>
            <a:r>
              <a:rPr lang="tr-TR" i="1" dirty="0"/>
              <a:t>Kültür ve Turizm Bakanlığı ile belediyelerden yatırım ve/veya işletme belgesi almak 	suretiyle konaklama hizmeti veren otel işletmeleri,</a:t>
            </a:r>
          </a:p>
          <a:p>
            <a:pPr algn="just"/>
            <a:endParaRPr lang="tr-TR" i="1" dirty="0"/>
          </a:p>
          <a:p>
            <a:pPr algn="just"/>
            <a:r>
              <a:rPr lang="tr-TR" i="1" dirty="0"/>
              <a:t>	</a:t>
            </a:r>
            <a:r>
              <a:rPr lang="tr-TR" b="1" i="1" dirty="0"/>
              <a:t>6) </a:t>
            </a:r>
            <a:r>
              <a:rPr lang="tr-TR" i="1" dirty="0"/>
              <a:t>ÖTV Kanununa ekli I sayılı listedeki malların imali, ithali, teslimi vb. faaliyetleri 	nedeniyle EPDK’dan lisans alan (bayilik lisansı dâhil) mükellefler,</a:t>
            </a:r>
          </a:p>
          <a:p>
            <a:endParaRPr lang="tr-TR" i="1" dirty="0"/>
          </a:p>
          <a:p>
            <a:pPr algn="just"/>
            <a:r>
              <a:rPr lang="tr-TR" i="1" dirty="0"/>
              <a:t>	</a:t>
            </a:r>
            <a:r>
              <a:rPr lang="tr-TR" b="1" i="1" dirty="0"/>
              <a:t>7) </a:t>
            </a:r>
            <a:r>
              <a:rPr lang="tr-TR" i="1" dirty="0"/>
              <a:t>ÖTV Kanununa ekli (III) sayılı listedeki malları imal, inşa ve/veya ithal edenler,</a:t>
            </a:r>
          </a:p>
          <a:p>
            <a:pPr algn="just"/>
            <a:endParaRPr lang="tr-TR" i="1" dirty="0"/>
          </a:p>
          <a:p>
            <a:pPr algn="just">
              <a:spcAft>
                <a:spcPts val="600"/>
              </a:spcAft>
            </a:pPr>
            <a:r>
              <a:rPr lang="tr-TR" i="1" dirty="0"/>
              <a:t>	</a:t>
            </a:r>
            <a:r>
              <a:rPr lang="tr-TR" b="1" i="1" dirty="0"/>
              <a:t>8) </a:t>
            </a:r>
            <a:r>
              <a:rPr lang="tr-TR" i="1" dirty="0"/>
              <a:t>Sebze ve Meyveler ile Yeterli Arz ve Talep Derinliği Bulunan Diğer Malların Ticaretinin 	Düzenlenmesi Hakkında Kanun hükümlerine göre komisyoncu veya tüccar olarak sebze ve 	meyve ticaretiyle iştigal eden mükellefler</a:t>
            </a:r>
            <a:r>
              <a:rPr lang="tr-TR" i="1" dirty="0" smtClean="0"/>
              <a:t>,</a:t>
            </a:r>
          </a:p>
          <a:p>
            <a:pPr marL="355600" algn="just">
              <a:spcAft>
                <a:spcPts val="800"/>
              </a:spcAft>
            </a:pPr>
            <a:r>
              <a:rPr lang="tr-TR" i="1" dirty="0" smtClean="0"/>
              <a:t>	</a:t>
            </a:r>
            <a:r>
              <a:rPr lang="tr-TR" b="1" i="1" dirty="0"/>
              <a:t>9</a:t>
            </a:r>
            <a:r>
              <a:rPr lang="tr-TR" b="1" i="1" dirty="0" smtClean="0"/>
              <a:t>) </a:t>
            </a:r>
            <a:r>
              <a:rPr lang="tr-TR" i="1" dirty="0" smtClean="0"/>
              <a:t>Şarj </a:t>
            </a:r>
            <a:r>
              <a:rPr lang="tr-TR" i="1" dirty="0"/>
              <a:t>Hizmeti Yönetmeliği kapsamında Enerji Piyasası Düzenleme Kurumundan şarj ağı 	işletmeci lisansı alan mükellefler ile bu mükellefler tarafından sertifika verilen şarj istasyonu 	işletmecileri,</a:t>
            </a:r>
          </a:p>
          <a:p>
            <a:pPr algn="just"/>
            <a:endParaRPr lang="tr-TR" i="1" dirty="0"/>
          </a:p>
          <a:p>
            <a:pPr algn="just"/>
            <a:endParaRPr lang="tr-TR" i="1" dirty="0" smtClean="0">
              <a:solidFill>
                <a:srgbClr val="FF0000"/>
              </a:solidFill>
            </a:endParaRPr>
          </a:p>
          <a:p>
            <a:pPr algn="just"/>
            <a:endParaRPr lang="tr-TR" i="1" dirty="0">
              <a:solidFill>
                <a:srgbClr val="FF0000"/>
              </a:solidFill>
            </a:endParaRPr>
          </a:p>
          <a:p>
            <a:pPr algn="just"/>
            <a:endParaRPr lang="tr-TR" i="1" dirty="0"/>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8891" y="5476135"/>
            <a:ext cx="1618907" cy="9265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91668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e-FATURA UYGULAMASINA GEÇİŞ ZORUNLULUĞU</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17</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Metin kutusu 7"/>
          <p:cNvSpPr txBox="1"/>
          <p:nvPr/>
        </p:nvSpPr>
        <p:spPr>
          <a:xfrm>
            <a:off x="232845" y="1067659"/>
            <a:ext cx="9526873" cy="5355312"/>
          </a:xfrm>
          <a:prstGeom prst="rect">
            <a:avLst/>
          </a:prstGeom>
          <a:noFill/>
        </p:spPr>
        <p:txBody>
          <a:bodyPr wrap="square" rtlCol="0">
            <a:spAutoFit/>
          </a:bodyPr>
          <a:lstStyle/>
          <a:p>
            <a:pPr marL="0" lvl="2" algn="just" eaLnBrk="0" fontAlgn="base" hangingPunct="0">
              <a:lnSpc>
                <a:spcPct val="150000"/>
              </a:lnSpc>
              <a:spcAft>
                <a:spcPct val="0"/>
              </a:spcAft>
              <a:buClr>
                <a:srgbClr val="C00000"/>
              </a:buClr>
              <a:buSzPct val="120000"/>
              <a:defRPr/>
            </a:pPr>
            <a:r>
              <a:rPr lang="tr-TR" i="1" kern="0" dirty="0" smtClean="0">
                <a:solidFill>
                  <a:srgbClr val="FF0000"/>
                </a:solidFill>
                <a:cs typeface="Times New Roman" pitchFamily="18" charset="0"/>
              </a:rPr>
              <a:t> 	</a:t>
            </a:r>
            <a:r>
              <a:rPr lang="tr-TR" b="1" i="1" kern="0" dirty="0" smtClean="0">
                <a:cs typeface="Times New Roman" pitchFamily="18" charset="0"/>
              </a:rPr>
              <a:t>10</a:t>
            </a:r>
            <a:r>
              <a:rPr lang="tr-TR" b="1" i="1" dirty="0" smtClean="0"/>
              <a:t>/a- </a:t>
            </a:r>
            <a:r>
              <a:rPr lang="tr-TR" i="1" dirty="0"/>
              <a:t>Mal veya hizmetlerin alınması, satılması, kiralanması veya dağıtımı işlemlerinin 	gerçekleştirilmesine aracılık etmek üzere internet ortamında başkalarına ait iktisadi ve 	ticari faaliyetlerin yapılmasına elektronik ticaret ortamını sağlayan gerçek ya da tüzel kişi 	aracı hizmet sağlayıcıları,</a:t>
            </a:r>
          </a:p>
          <a:p>
            <a:pPr marL="0" lvl="2" algn="just" eaLnBrk="0" fontAlgn="base" hangingPunct="0">
              <a:lnSpc>
                <a:spcPct val="150000"/>
              </a:lnSpc>
              <a:spcAft>
                <a:spcPct val="0"/>
              </a:spcAft>
              <a:buClr>
                <a:srgbClr val="C00000"/>
              </a:buClr>
              <a:buSzPct val="120000"/>
              <a:defRPr/>
            </a:pPr>
            <a:endParaRPr lang="tr-TR" i="1" dirty="0" smtClean="0"/>
          </a:p>
          <a:p>
            <a:pPr marL="0" lvl="2" algn="just" eaLnBrk="0" fontAlgn="base" hangingPunct="0">
              <a:lnSpc>
                <a:spcPct val="150000"/>
              </a:lnSpc>
              <a:spcAft>
                <a:spcPct val="0"/>
              </a:spcAft>
              <a:buClr>
                <a:srgbClr val="C00000"/>
              </a:buClr>
              <a:buSzPct val="120000"/>
              <a:defRPr/>
            </a:pPr>
            <a:r>
              <a:rPr lang="tr-TR" i="1" dirty="0"/>
              <a:t>	</a:t>
            </a:r>
            <a:r>
              <a:rPr lang="tr-TR" b="1" i="1" dirty="0" smtClean="0"/>
              <a:t>10/b- </a:t>
            </a:r>
            <a:r>
              <a:rPr lang="tr-TR" i="1" dirty="0"/>
              <a:t>İnternet ortamında gerçek ve tüzel kişilere ait gayrimenkul, motorlu araçların 	satılmasına veya kiralanmasına ilişkin ilanları yayınlayan internet sitelerinin sahipleri veya 	işleticileri,</a:t>
            </a:r>
          </a:p>
          <a:p>
            <a:pPr marL="0" lvl="2" algn="just" eaLnBrk="0" fontAlgn="base" hangingPunct="0">
              <a:lnSpc>
                <a:spcPct val="150000"/>
              </a:lnSpc>
              <a:spcAft>
                <a:spcPct val="0"/>
              </a:spcAft>
              <a:buClr>
                <a:srgbClr val="C00000"/>
              </a:buClr>
              <a:buSzPct val="120000"/>
              <a:defRPr/>
            </a:pPr>
            <a:endParaRPr lang="tr-TR" i="1" dirty="0" smtClean="0"/>
          </a:p>
          <a:p>
            <a:pPr marL="0" lvl="2" algn="just" eaLnBrk="0" fontAlgn="base" hangingPunct="0">
              <a:lnSpc>
                <a:spcPct val="150000"/>
              </a:lnSpc>
              <a:spcAft>
                <a:spcPct val="0"/>
              </a:spcAft>
              <a:buClr>
                <a:srgbClr val="C00000"/>
              </a:buClr>
              <a:buSzPct val="120000"/>
              <a:defRPr/>
            </a:pPr>
            <a:r>
              <a:rPr lang="tr-TR" i="1" dirty="0"/>
              <a:t>	</a:t>
            </a:r>
            <a:r>
              <a:rPr lang="tr-TR" b="1" i="1" dirty="0" smtClean="0"/>
              <a:t>10/c- </a:t>
            </a:r>
            <a:r>
              <a:rPr lang="tr-TR" i="1" dirty="0"/>
              <a:t>İnternet ortamında reklamların yayınlanmasına aracılık faaliyetinde bulunan internet 	reklamcılığı hizmet aracıları;</a:t>
            </a:r>
          </a:p>
          <a:p>
            <a:pPr marL="0" lvl="2" algn="just" eaLnBrk="0" fontAlgn="base" hangingPunct="0">
              <a:lnSpc>
                <a:spcPct val="150000"/>
              </a:lnSpc>
              <a:spcAft>
                <a:spcPct val="0"/>
              </a:spcAft>
              <a:buClr>
                <a:srgbClr val="C00000"/>
              </a:buClr>
              <a:buSzPct val="120000"/>
              <a:defRPr/>
            </a:pPr>
            <a:endParaRPr lang="tr-TR" dirty="0">
              <a:solidFill>
                <a:srgbClr val="FF0000"/>
              </a:solidFill>
            </a:endParaRPr>
          </a:p>
          <a:p>
            <a:pPr algn="just"/>
            <a:r>
              <a:rPr lang="tr-TR" i="1" dirty="0"/>
              <a:t>e-faturaya geçmek zorundadır.</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1211" y="5582233"/>
            <a:ext cx="1618907" cy="9265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96937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e-ARŞİV </a:t>
            </a:r>
            <a:r>
              <a:rPr lang="tr-TR" sz="2400" dirty="0" smtClean="0">
                <a:solidFill>
                  <a:schemeClr val="accent5">
                    <a:lumMod val="75000"/>
                  </a:schemeClr>
                </a:solidFill>
                <a:latin typeface="GalanoGrotesque-Medium" panose="00000600000000000000" pitchFamily="50" charset="-94"/>
              </a:rPr>
              <a:t>FATURA</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18</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İçerik Yer Tutucusu 2"/>
          <p:cNvSpPr>
            <a:spLocks noGrp="1"/>
          </p:cNvSpPr>
          <p:nvPr>
            <p:ph idx="1"/>
          </p:nvPr>
        </p:nvSpPr>
        <p:spPr>
          <a:xfrm>
            <a:off x="585728" y="789071"/>
            <a:ext cx="10911857" cy="5868403"/>
          </a:xfrm>
        </p:spPr>
        <p:txBody>
          <a:bodyPr>
            <a:noAutofit/>
          </a:bodyPr>
          <a:lstStyle/>
          <a:p>
            <a:pPr marL="342900" lvl="2" indent="-342900" algn="just" eaLnBrk="0" fontAlgn="base" hangingPunct="0">
              <a:lnSpc>
                <a:spcPct val="150000"/>
              </a:lnSpc>
              <a:spcAft>
                <a:spcPct val="0"/>
              </a:spcAft>
              <a:buClr>
                <a:srgbClr val="C00000"/>
              </a:buClr>
              <a:buSzPct val="120000"/>
              <a:buFont typeface="Arial" charset="0"/>
              <a:buChar char="►"/>
              <a:defRPr/>
            </a:pPr>
            <a:r>
              <a:rPr lang="tr-TR" sz="1800" i="1" dirty="0"/>
              <a:t>e-Fatura uygulamasına dahil olan </a:t>
            </a:r>
            <a:r>
              <a:rPr lang="tr-TR" sz="1800" i="1" dirty="0" smtClean="0"/>
              <a:t>mükellefler, </a:t>
            </a:r>
            <a:endParaRPr lang="tr-TR" sz="1800" i="1" dirty="0"/>
          </a:p>
          <a:p>
            <a:pPr marL="342900" lvl="2" indent="-342900" algn="just" eaLnBrk="0" fontAlgn="base" hangingPunct="0">
              <a:lnSpc>
                <a:spcPct val="150000"/>
              </a:lnSpc>
              <a:spcAft>
                <a:spcPct val="0"/>
              </a:spcAft>
              <a:buClr>
                <a:srgbClr val="C00000"/>
              </a:buClr>
              <a:buSzPct val="120000"/>
              <a:buFont typeface="Arial" charset="0"/>
              <a:buChar char="►"/>
              <a:defRPr/>
            </a:pPr>
            <a:r>
              <a:rPr lang="tr-TR" sz="1800" i="1" dirty="0"/>
              <a:t>Aracı hizmet sağlayıcıları, internet ortamında ilan yayınlayanlar, internet reklamcılığı hizmet aracıları ile kendilerine veya aracı hizmet sağlayıcılarına ait internet sitelerinde veya diğer her türlü elektronik ortamlarda mal veya hizmet satışını </a:t>
            </a:r>
            <a:r>
              <a:rPr lang="tr-TR" sz="1800" i="1" dirty="0" smtClean="0"/>
              <a:t>gerçekleştirenler, </a:t>
            </a:r>
          </a:p>
          <a:p>
            <a:pPr marL="342900" lvl="2" indent="-342900" algn="just" eaLnBrk="0" fontAlgn="base" hangingPunct="0">
              <a:lnSpc>
                <a:spcPct val="150000"/>
              </a:lnSpc>
              <a:spcAft>
                <a:spcPct val="0"/>
              </a:spcAft>
              <a:buClr>
                <a:srgbClr val="C00000"/>
              </a:buClr>
              <a:buSzPct val="120000"/>
              <a:buFont typeface="Arial" charset="0"/>
              <a:buChar char="►"/>
              <a:defRPr/>
            </a:pPr>
            <a:r>
              <a:rPr lang="tr-TR" sz="1800" i="1" dirty="0"/>
              <a:t>Kendilerine veya aracı hizmet sağlayıcılarına ait internet sitelerinde veya diğer her türlü elektronik ortamlarda mal veya hizmet satışını gerçekleştiren mükelleflerden 2022 veya müteakip hesap dönemleri için 500 Bin TL ve üzeri brüt satış hasılatı (veya satışları ile gayrisafi iş hasılatı) olanlar,</a:t>
            </a:r>
          </a:p>
          <a:p>
            <a:pPr marL="0" lvl="2" indent="0" algn="just" eaLnBrk="0" fontAlgn="base" hangingPunct="0">
              <a:lnSpc>
                <a:spcPct val="150000"/>
              </a:lnSpc>
              <a:spcAft>
                <a:spcPct val="0"/>
              </a:spcAft>
              <a:buClr>
                <a:srgbClr val="C00000"/>
              </a:buClr>
              <a:buSzPct val="120000"/>
              <a:buNone/>
              <a:defRPr/>
            </a:pPr>
            <a:r>
              <a:rPr lang="tr-TR" sz="1800" i="1" dirty="0" smtClean="0"/>
              <a:t>e-arşiv faturaya </a:t>
            </a:r>
            <a:r>
              <a:rPr lang="tr-TR" sz="1800" i="1" dirty="0"/>
              <a:t>geçmek </a:t>
            </a:r>
            <a:r>
              <a:rPr lang="tr-TR" sz="1800" i="1" dirty="0" smtClean="0"/>
              <a:t>zorundadır.</a:t>
            </a:r>
          </a:p>
          <a:p>
            <a:pPr marL="0" indent="0" algn="just">
              <a:buNone/>
            </a:pPr>
            <a:r>
              <a:rPr lang="tr-TR" sz="1800" i="1" dirty="0"/>
              <a:t>e-Fatura ve e-Arşiv Fatura uygulamasına kayıtlı olmayan mükelleflerce vergi mükelleflerine veya mükellef olmayanlara düzenlenecek faturaların; vergiler dahil toplam tutarın 3 Bin TL’yi aşması, 2026 yılı başından itibaren ise tutarına bakılmaksızın Başkanlığın “earsivportal.efatura.gov.tr/intragiris.html” adresinde yer alan e-Arşiv Fatura </a:t>
            </a:r>
            <a:r>
              <a:rPr lang="tr-TR" sz="1800" i="1" dirty="0" err="1"/>
              <a:t>Portalı</a:t>
            </a:r>
            <a:r>
              <a:rPr lang="tr-TR" sz="1800" i="1" dirty="0"/>
              <a:t> (İnteraktif) üzerinden Dijital Vergi Dairesi kullanıcı kodu ve şifresi ile giriş yaparak e-Arşiv Fatura olarak düzenlenmesi gerekir.</a:t>
            </a:r>
          </a:p>
        </p:txBody>
      </p:sp>
      <p:pic>
        <p:nvPicPr>
          <p:cNvPr id="9" name="Picture 4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9663" y="5796896"/>
            <a:ext cx="1691002" cy="12808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058691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65076" y="255092"/>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SUNUM PLANI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a:solidFill>
                  <a:schemeClr val="bg1"/>
                </a:solidFill>
                <a:latin typeface="GalanoGrotesque-Medium" panose="00000600000000000000" pitchFamily="50" charset="-94"/>
              </a:rPr>
              <a:t>1</a:t>
            </a:r>
          </a:p>
        </p:txBody>
      </p:sp>
      <p:sp>
        <p:nvSpPr>
          <p:cNvPr id="22" name="Dikdörtgen 21"/>
          <p:cNvSpPr/>
          <p:nvPr/>
        </p:nvSpPr>
        <p:spPr>
          <a:xfrm>
            <a:off x="1749843" y="1882624"/>
            <a:ext cx="9404189" cy="369332"/>
          </a:xfrm>
          <a:prstGeom prst="rect">
            <a:avLst/>
          </a:prstGeom>
        </p:spPr>
        <p:txBody>
          <a:bodyPr wrap="square">
            <a:spAutoFit/>
          </a:bodyPr>
          <a:lstStyle/>
          <a:p>
            <a:pPr algn="just">
              <a:buClr>
                <a:srgbClr val="C00000"/>
              </a:buClr>
              <a:defRPr/>
            </a:pPr>
            <a:r>
              <a:rPr lang="tr-TR" dirty="0" smtClean="0">
                <a:latin typeface="GalanoGrotesque-Bold" panose="00000800000000000000" pitchFamily="50" charset="-94"/>
              </a:rPr>
              <a:t>İşe Başlayan Ve İşi Bırakan Mükelleflerin Vergisel Yükümlülükleri</a:t>
            </a:r>
            <a:endParaRPr lang="tr-TR" i="1" dirty="0"/>
          </a:p>
        </p:txBody>
      </p:sp>
      <p:sp>
        <p:nvSpPr>
          <p:cNvPr id="31" name="Dikdörtgen 30"/>
          <p:cNvSpPr/>
          <p:nvPr/>
        </p:nvSpPr>
        <p:spPr>
          <a:xfrm>
            <a:off x="1828101" y="3040041"/>
            <a:ext cx="9416548" cy="369332"/>
          </a:xfrm>
          <a:prstGeom prst="rect">
            <a:avLst/>
          </a:prstGeom>
        </p:spPr>
        <p:txBody>
          <a:bodyPr wrap="square">
            <a:spAutoFit/>
          </a:bodyPr>
          <a:lstStyle/>
          <a:p>
            <a:pPr algn="just">
              <a:buClr>
                <a:srgbClr val="C00000"/>
              </a:buClr>
              <a:defRPr/>
            </a:pPr>
            <a:r>
              <a:rPr lang="tr-TR" dirty="0" smtClean="0">
                <a:latin typeface="GalanoGrotesque-Bold" panose="00000800000000000000" pitchFamily="50" charset="-94"/>
              </a:rPr>
              <a:t>E-</a:t>
            </a:r>
            <a:r>
              <a:rPr lang="tr-TR" b="1" dirty="0" smtClean="0">
                <a:latin typeface="GalanoGrotesque-Bold" panose="00000800000000000000" pitchFamily="50" charset="-94"/>
              </a:rPr>
              <a:t> </a:t>
            </a:r>
            <a:r>
              <a:rPr lang="tr-TR" dirty="0" smtClean="0">
                <a:latin typeface="GalanoGrotesque-Bold" panose="00000800000000000000" pitchFamily="50" charset="-94"/>
              </a:rPr>
              <a:t>Vergi Uygulamaları</a:t>
            </a:r>
            <a:endParaRPr lang="tr-TR" i="1" dirty="0"/>
          </a:p>
        </p:txBody>
      </p:sp>
      <p:sp>
        <p:nvSpPr>
          <p:cNvPr id="32" name="Dikdörtgen 31"/>
          <p:cNvSpPr/>
          <p:nvPr/>
        </p:nvSpPr>
        <p:spPr>
          <a:xfrm>
            <a:off x="1762200" y="4119197"/>
            <a:ext cx="8922276" cy="369332"/>
          </a:xfrm>
          <a:prstGeom prst="rect">
            <a:avLst/>
          </a:prstGeom>
        </p:spPr>
        <p:txBody>
          <a:bodyPr wrap="square">
            <a:spAutoFit/>
          </a:bodyPr>
          <a:lstStyle/>
          <a:p>
            <a:pPr algn="just">
              <a:buClr>
                <a:srgbClr val="C00000"/>
              </a:buClr>
              <a:defRPr/>
            </a:pPr>
            <a:r>
              <a:rPr lang="tr-TR" dirty="0" smtClean="0">
                <a:latin typeface="GalanoGrotesque-Bold" panose="00000800000000000000" pitchFamily="50" charset="-94"/>
              </a:rPr>
              <a:t>Mükelleflerin İdare İle İletişim Kanalları</a:t>
            </a:r>
            <a:endParaRPr lang="tr-TR" i="1" dirty="0"/>
          </a:p>
        </p:txBody>
      </p:sp>
      <p:sp>
        <p:nvSpPr>
          <p:cNvPr id="33" name="Sağ Ok 32"/>
          <p:cNvSpPr/>
          <p:nvPr/>
        </p:nvSpPr>
        <p:spPr>
          <a:xfrm>
            <a:off x="741406" y="1919416"/>
            <a:ext cx="922638" cy="337752"/>
          </a:xfrm>
          <a:prstGeom prst="rightArrow">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Sağ Ok 33"/>
          <p:cNvSpPr/>
          <p:nvPr/>
        </p:nvSpPr>
        <p:spPr>
          <a:xfrm>
            <a:off x="753763" y="3052119"/>
            <a:ext cx="922638" cy="337752"/>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Sağ Ok 34"/>
          <p:cNvSpPr/>
          <p:nvPr/>
        </p:nvSpPr>
        <p:spPr>
          <a:xfrm>
            <a:off x="790833" y="4143633"/>
            <a:ext cx="922638" cy="337752"/>
          </a:xfrm>
          <a:prstGeom prst="rightArrow">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1526535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18214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sym typeface="Roboto Condensed"/>
              </a:rPr>
              <a:t>TAHSİLAT - ÖDEMELERİN </a:t>
            </a:r>
            <a:r>
              <a:rPr lang="tr-TR" sz="2400" dirty="0" smtClean="0">
                <a:solidFill>
                  <a:schemeClr val="accent5">
                    <a:lumMod val="75000"/>
                  </a:schemeClr>
                </a:solidFill>
                <a:latin typeface="GalanoGrotesque-Medium" panose="00000600000000000000" pitchFamily="50" charset="-94"/>
                <a:sym typeface="Roboto Condensed"/>
              </a:rPr>
              <a:t>BELGELENDİRİLMESİ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19</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txBox="1">
            <a:spLocks noChangeArrowheads="1"/>
          </p:cNvSpPr>
          <p:nvPr/>
        </p:nvSpPr>
        <p:spPr bwMode="auto">
          <a:xfrm>
            <a:off x="232845" y="1125434"/>
            <a:ext cx="7396254" cy="235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08038" marR="0" lvl="0" indent="9525" algn="just" defTabSz="914400" rtl="0" eaLnBrk="0" fontAlgn="base" latinLnBrk="0" hangingPunct="0">
              <a:lnSpc>
                <a:spcPct val="100000"/>
              </a:lnSpc>
              <a:spcBef>
                <a:spcPct val="20000"/>
              </a:spcBef>
              <a:spcAft>
                <a:spcPct val="0"/>
              </a:spcAft>
              <a:buClrTx/>
              <a:buSzTx/>
              <a:buFontTx/>
              <a:buNone/>
              <a:tabLst/>
              <a:defRPr/>
            </a:pPr>
            <a:endParaRPr kumimoji="0" lang="tr-TR" altLang="tr-TR" sz="700" b="0" i="0" u="none" strike="noStrike" kern="0" cap="none" spc="0" normalizeH="0" baseline="0" noProof="0" dirty="0" smtClean="0">
              <a:ln>
                <a:noFill/>
              </a:ln>
              <a:solidFill>
                <a:srgbClr val="000000"/>
              </a:solidFill>
              <a:effectLst/>
              <a:uLnTx/>
              <a:uFillTx/>
              <a:latin typeface="Arial"/>
              <a:ea typeface="+mn-ea"/>
              <a:cs typeface="+mn-cs"/>
            </a:endParaRPr>
          </a:p>
          <a:p>
            <a:pPr marL="1739900" marR="0" lvl="2" indent="-342900" algn="just" defTabSz="914400" rtl="0" eaLnBrk="0" fontAlgn="base" latinLnBrk="0" hangingPunct="0">
              <a:lnSpc>
                <a:spcPct val="100000"/>
              </a:lnSpc>
              <a:spcBef>
                <a:spcPct val="20000"/>
              </a:spcBef>
              <a:spcAft>
                <a:spcPct val="0"/>
              </a:spcAft>
              <a:buClr>
                <a:srgbClr val="C00000"/>
              </a:buClr>
              <a:buSzPct val="120000"/>
              <a:buFont typeface="Arial" charset="0"/>
              <a:buChar char="►"/>
              <a:tabLst/>
              <a:defRPr/>
            </a:pPr>
            <a:r>
              <a:rPr kumimoji="0" lang="tr-TR" altLang="tr-TR" sz="2000" b="0" i="1" u="none" strike="noStrike" kern="0" cap="none" spc="0" normalizeH="0" baseline="0" noProof="0" dirty="0" smtClean="0">
                <a:ln>
                  <a:noFill/>
                </a:ln>
                <a:solidFill>
                  <a:srgbClr val="000000"/>
                </a:solidFill>
                <a:effectLst/>
                <a:uLnTx/>
                <a:uFillTx/>
                <a:latin typeface="Arial"/>
              </a:rPr>
              <a:t> </a:t>
            </a:r>
            <a:r>
              <a:rPr kumimoji="0" lang="tr-TR" altLang="tr-TR" sz="2000" b="0" i="1" u="none" strike="noStrike" kern="0" cap="none" spc="0" normalizeH="0" baseline="0" noProof="0" dirty="0" smtClean="0">
                <a:ln>
                  <a:noFill/>
                </a:ln>
                <a:solidFill>
                  <a:srgbClr val="000000"/>
                </a:solidFill>
                <a:effectLst/>
                <a:uLnTx/>
                <a:uFillTx/>
              </a:rPr>
              <a:t>Birinci ve ikinci sınıf tüccarların,</a:t>
            </a:r>
          </a:p>
          <a:p>
            <a:pPr marL="1739900" marR="0" lvl="2" indent="-342900" algn="just" defTabSz="914400" rtl="0" eaLnBrk="0" fontAlgn="base" latinLnBrk="0" hangingPunct="0">
              <a:lnSpc>
                <a:spcPct val="100000"/>
              </a:lnSpc>
              <a:spcBef>
                <a:spcPct val="20000"/>
              </a:spcBef>
              <a:spcAft>
                <a:spcPct val="0"/>
              </a:spcAft>
              <a:buClr>
                <a:srgbClr val="C00000"/>
              </a:buClr>
              <a:buSzPct val="120000"/>
              <a:buFont typeface="Arial" charset="0"/>
              <a:buChar char="►"/>
              <a:tabLst/>
              <a:defRPr/>
            </a:pPr>
            <a:r>
              <a:rPr kumimoji="0" lang="tr-TR" altLang="tr-TR" sz="2000" b="0" i="1" u="none" strike="noStrike" kern="0" cap="none" spc="0" normalizeH="0" baseline="0" noProof="0" dirty="0" smtClean="0">
                <a:ln>
                  <a:noFill/>
                </a:ln>
                <a:solidFill>
                  <a:srgbClr val="000000"/>
                </a:solidFill>
                <a:effectLst/>
                <a:uLnTx/>
                <a:uFillTx/>
              </a:rPr>
              <a:t> Kazancı basit usulde tespit edilenlerin,</a:t>
            </a:r>
          </a:p>
          <a:p>
            <a:pPr marL="1739900" marR="0" lvl="2" indent="-342900" algn="just" defTabSz="914400" rtl="0" eaLnBrk="0" fontAlgn="base" latinLnBrk="0" hangingPunct="0">
              <a:lnSpc>
                <a:spcPct val="100000"/>
              </a:lnSpc>
              <a:spcBef>
                <a:spcPct val="20000"/>
              </a:spcBef>
              <a:spcAft>
                <a:spcPct val="0"/>
              </a:spcAft>
              <a:buClr>
                <a:srgbClr val="C00000"/>
              </a:buClr>
              <a:buSzPct val="120000"/>
              <a:buFont typeface="Arial" charset="0"/>
              <a:buChar char="►"/>
              <a:tabLst/>
              <a:defRPr/>
            </a:pPr>
            <a:r>
              <a:rPr kumimoji="0" lang="tr-TR" altLang="tr-TR" sz="2000" b="0" i="1" u="none" strike="noStrike" kern="0" cap="none" spc="0" normalizeH="0" baseline="0" noProof="0" dirty="0" smtClean="0">
                <a:ln>
                  <a:noFill/>
                </a:ln>
                <a:solidFill>
                  <a:srgbClr val="000000"/>
                </a:solidFill>
                <a:effectLst/>
                <a:uLnTx/>
                <a:uFillTx/>
              </a:rPr>
              <a:t> Defter </a:t>
            </a:r>
            <a:r>
              <a:rPr lang="tr-TR" altLang="tr-TR" sz="2000" i="1" kern="0" noProof="0" dirty="0" smtClean="0"/>
              <a:t>tutan </a:t>
            </a:r>
            <a:r>
              <a:rPr kumimoji="0" lang="tr-TR" altLang="tr-TR" sz="2000" b="0" i="1" u="none" strike="noStrike" kern="0" cap="none" spc="0" normalizeH="0" baseline="0" noProof="0" dirty="0" smtClean="0">
                <a:ln>
                  <a:noFill/>
                </a:ln>
                <a:effectLst/>
                <a:uLnTx/>
                <a:uFillTx/>
              </a:rPr>
              <a:t>çiftçilerin</a:t>
            </a:r>
            <a:r>
              <a:rPr kumimoji="0" lang="tr-TR" altLang="tr-TR" sz="2000" b="0" i="1" u="none" strike="noStrike" kern="0" cap="none" spc="0" normalizeH="0" baseline="0" noProof="0" dirty="0" smtClean="0">
                <a:ln>
                  <a:noFill/>
                </a:ln>
                <a:solidFill>
                  <a:srgbClr val="000000"/>
                </a:solidFill>
                <a:effectLst/>
                <a:uLnTx/>
                <a:uFillTx/>
              </a:rPr>
              <a:t>,</a:t>
            </a:r>
          </a:p>
          <a:p>
            <a:pPr marL="1739900" marR="0" lvl="2" indent="-342900" algn="just" defTabSz="914400" rtl="0" eaLnBrk="0" fontAlgn="base" latinLnBrk="0" hangingPunct="0">
              <a:lnSpc>
                <a:spcPct val="100000"/>
              </a:lnSpc>
              <a:spcBef>
                <a:spcPct val="20000"/>
              </a:spcBef>
              <a:spcAft>
                <a:spcPct val="0"/>
              </a:spcAft>
              <a:buClr>
                <a:srgbClr val="C00000"/>
              </a:buClr>
              <a:buSzPct val="120000"/>
              <a:buFont typeface="Arial" charset="0"/>
              <a:buChar char="►"/>
              <a:tabLst/>
              <a:defRPr/>
            </a:pPr>
            <a:r>
              <a:rPr kumimoji="0" lang="tr-TR" altLang="tr-TR" sz="2000" b="0" i="1" u="none" strike="noStrike" kern="0" cap="none" spc="0" normalizeH="0" baseline="0" noProof="0" dirty="0" smtClean="0">
                <a:ln>
                  <a:noFill/>
                </a:ln>
                <a:solidFill>
                  <a:srgbClr val="000000"/>
                </a:solidFill>
                <a:effectLst/>
                <a:uLnTx/>
                <a:uFillTx/>
              </a:rPr>
              <a:t> Serbest meslek erbaplarının,</a:t>
            </a:r>
          </a:p>
          <a:p>
            <a:pPr marL="1739900" marR="0" lvl="2" indent="-342900" algn="just" defTabSz="914400" rtl="0" eaLnBrk="0" fontAlgn="base" latinLnBrk="0" hangingPunct="0">
              <a:lnSpc>
                <a:spcPct val="100000"/>
              </a:lnSpc>
              <a:spcBef>
                <a:spcPct val="20000"/>
              </a:spcBef>
              <a:spcAft>
                <a:spcPct val="0"/>
              </a:spcAft>
              <a:buClr>
                <a:srgbClr val="C00000"/>
              </a:buClr>
              <a:buSzPct val="120000"/>
              <a:buFont typeface="Arial" charset="0"/>
              <a:buChar char="►"/>
              <a:tabLst/>
              <a:defRPr/>
            </a:pPr>
            <a:r>
              <a:rPr kumimoji="0" lang="tr-TR" altLang="tr-TR" sz="2000" b="0" i="1" u="none" strike="noStrike" kern="0" cap="none" spc="0" normalizeH="0" baseline="0" noProof="0" dirty="0" smtClean="0">
                <a:ln>
                  <a:noFill/>
                </a:ln>
                <a:solidFill>
                  <a:srgbClr val="000000"/>
                </a:solidFill>
                <a:effectLst/>
                <a:uLnTx/>
                <a:uFillTx/>
              </a:rPr>
              <a:t> Vergiden muaf esnafların,</a:t>
            </a:r>
          </a:p>
          <a:p>
            <a:pPr marL="1739900" lvl="2" indent="-342900" algn="just">
              <a:buClr>
                <a:srgbClr val="C00000"/>
              </a:buClr>
              <a:buSzPct val="120000"/>
              <a:buFont typeface="Arial" charset="0"/>
              <a:buChar char="►"/>
              <a:defRPr/>
            </a:pPr>
            <a:r>
              <a:rPr lang="tr-TR" sz="2000" dirty="0"/>
              <a:t>Mükellef </a:t>
            </a:r>
            <a:r>
              <a:rPr lang="tr-TR" sz="2000" dirty="0" smtClean="0"/>
              <a:t>Olmayanların </a:t>
            </a:r>
            <a:r>
              <a:rPr lang="tr-TR" sz="2000" dirty="0"/>
              <a:t>(Nihai Tüketiciler Dahil),</a:t>
            </a:r>
            <a:endParaRPr kumimoji="0" lang="tr-TR" altLang="tr-TR" sz="2000" b="0" i="1" u="none" strike="noStrike" kern="0" cap="none" spc="0" normalizeH="0" baseline="0" noProof="0" dirty="0" smtClean="0">
              <a:ln>
                <a:noFill/>
              </a:ln>
              <a:effectLst/>
              <a:uLnTx/>
              <a:uFillTx/>
            </a:endParaRPr>
          </a:p>
        </p:txBody>
      </p:sp>
      <p:pic>
        <p:nvPicPr>
          <p:cNvPr id="9"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4125" y="1377761"/>
            <a:ext cx="2069472" cy="13311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2"/>
          <p:cNvSpPr>
            <a:spLocks noChangeArrowheads="1"/>
          </p:cNvSpPr>
          <p:nvPr/>
        </p:nvSpPr>
        <p:spPr bwMode="auto">
          <a:xfrm>
            <a:off x="556838" y="4057592"/>
            <a:ext cx="7261440" cy="173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9525" algn="just" eaLnBrk="0" hangingPunct="0">
              <a:lnSpc>
                <a:spcPct val="90000"/>
              </a:lnSpc>
              <a:spcBef>
                <a:spcPct val="20000"/>
              </a:spcBef>
            </a:pPr>
            <a:r>
              <a:rPr lang="tr-TR" sz="1600" dirty="0" smtClean="0"/>
              <a:t>(</a:t>
            </a:r>
            <a:r>
              <a:rPr lang="tr-TR" sz="1600" dirty="0"/>
              <a:t>mükellef olmayanların kendi aralarında yapacakları işlemler hariç olmak üzere) kendi aralarında ve bu kapsamda olmayanlarla yapacakları </a:t>
            </a:r>
            <a:r>
              <a:rPr lang="tr-TR" sz="1600" dirty="0" smtClean="0"/>
              <a:t>KDV dahil 30.000 </a:t>
            </a:r>
            <a:r>
              <a:rPr lang="tr-TR" sz="1600" dirty="0"/>
              <a:t>TL’yi aşan tahsilat ve ödemelerini, aracı finansal kurumlar </a:t>
            </a:r>
            <a:r>
              <a:rPr lang="tr-TR" sz="1600" dirty="0" smtClean="0"/>
              <a:t>kanalıyla </a:t>
            </a:r>
            <a:r>
              <a:rPr lang="tr-TR" sz="1600" dirty="0"/>
              <a:t>yapmaları ve bu tahsilat ve ödemeleri söz konusu kurumlarca </a:t>
            </a:r>
            <a:r>
              <a:rPr lang="tr-TR" sz="1600" dirty="0" smtClean="0"/>
              <a:t>düzenlenen belgelerle </a:t>
            </a:r>
            <a:r>
              <a:rPr lang="tr-TR" sz="1600" dirty="0"/>
              <a:t>tevsik etmeleri zorunludur.</a:t>
            </a:r>
            <a:endParaRPr lang="tr-TR" altLang="tr-TR" sz="1600" b="0" i="1" strike="sngStrike" dirty="0"/>
          </a:p>
        </p:txBody>
      </p:sp>
      <p:pic>
        <p:nvPicPr>
          <p:cNvPr id="15" name="Picture 62" descr="AB'den Visa ve MasterCard kararı | Dünya haberle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8017" y="3933056"/>
            <a:ext cx="1945580" cy="13681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59464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DEFTER TUTMAYA İLİŞKİN KURALLAR </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20</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a:spLocks noGrp="1" noChangeArrowheads="1"/>
          </p:cNvSpPr>
          <p:nvPr>
            <p:ph idx="1"/>
          </p:nvPr>
        </p:nvSpPr>
        <p:spPr>
          <a:xfrm>
            <a:off x="457200" y="1340768"/>
            <a:ext cx="8714096" cy="5112568"/>
          </a:xfrm>
          <a:prstGeom prst="rect">
            <a:avLst/>
          </a:prstGeom>
        </p:spPr>
        <p:txBody>
          <a:bodyPr>
            <a:noAutofit/>
          </a:bodyPr>
          <a:lstStyle/>
          <a:p>
            <a:pPr marL="446088" marR="0" lvl="0" indent="-268288" algn="ctr" defTabSz="914400" eaLnBrk="1" fontAlgn="auto" latinLnBrk="0" hangingPunct="1">
              <a:lnSpc>
                <a:spcPct val="100000"/>
              </a:lnSpc>
              <a:spcBef>
                <a:spcPts val="0"/>
              </a:spcBef>
              <a:spcAft>
                <a:spcPts val="0"/>
              </a:spcAft>
              <a:buClrTx/>
              <a:buSzTx/>
              <a:buFontTx/>
              <a:buNone/>
              <a:tabLst/>
              <a:defRPr/>
            </a:pPr>
            <a:r>
              <a:rPr kumimoji="0" lang="tr-TR" altLang="tr-TR" sz="2000" b="1" i="1" u="none" strike="noStrike" kern="0" cap="none" spc="0" normalizeH="0" baseline="0" noProof="0" dirty="0" smtClean="0">
                <a:ln>
                  <a:noFill/>
                </a:ln>
                <a:solidFill>
                  <a:srgbClr val="C00000"/>
                </a:solidFill>
                <a:effectLst/>
                <a:uLnTx/>
                <a:uFillTx/>
              </a:rPr>
              <a:t>DEFTER TUTMA MECBURİYETİ BULUNANLAR</a:t>
            </a:r>
          </a:p>
          <a:p>
            <a:pPr marL="446088" marR="0" lvl="0" indent="-268288" algn="ctr" defTabSz="914400" eaLnBrk="1" fontAlgn="auto" latinLnBrk="0" hangingPunct="1">
              <a:lnSpc>
                <a:spcPct val="100000"/>
              </a:lnSpc>
              <a:spcBef>
                <a:spcPts val="0"/>
              </a:spcBef>
              <a:spcAft>
                <a:spcPts val="0"/>
              </a:spcAft>
              <a:buClrTx/>
              <a:buSzTx/>
              <a:buFontTx/>
              <a:buNone/>
              <a:tabLst/>
              <a:defRPr/>
            </a:pPr>
            <a:endParaRPr kumimoji="0" lang="tr-TR" altLang="tr-TR" sz="2000" b="1" i="1" u="none" strike="noStrike" kern="0" cap="none" spc="0" normalizeH="0" baseline="0" noProof="0" dirty="0" smtClean="0">
              <a:ln>
                <a:noFill/>
              </a:ln>
              <a:solidFill>
                <a:srgbClr val="C00000"/>
              </a:solidFill>
              <a:effectLst/>
              <a:uLnTx/>
              <a:uFillTx/>
            </a:endParaRPr>
          </a:p>
          <a:p>
            <a:pPr marL="52070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lang="tr-TR" altLang="tr-TR" sz="2000" i="1" dirty="0" smtClean="0"/>
              <a:t>Ticaret </a:t>
            </a:r>
            <a:r>
              <a:rPr lang="tr-TR" altLang="tr-TR" sz="2000" i="1" dirty="0"/>
              <a:t>ve sanat erbabı, </a:t>
            </a:r>
          </a:p>
          <a:p>
            <a:pPr marL="52070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lang="tr-TR" altLang="tr-TR" sz="2000" i="1" dirty="0"/>
              <a:t>Ticaret şirketleri, </a:t>
            </a:r>
          </a:p>
          <a:p>
            <a:pPr marL="52070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lang="tr-TR" altLang="tr-TR" sz="2000" i="1" dirty="0"/>
              <a:t>İktisadi kamu müesseseleri,</a:t>
            </a:r>
          </a:p>
          <a:p>
            <a:pPr marL="52070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lang="tr-TR" altLang="tr-TR" sz="2000" i="1" dirty="0"/>
              <a:t>Dernek ve vakıflara ait  iktisadi işletmeler, </a:t>
            </a:r>
          </a:p>
          <a:p>
            <a:pPr marL="52070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lang="tr-TR" altLang="tr-TR" sz="2000" i="1" dirty="0"/>
              <a:t>Serbest meslek erbabı,</a:t>
            </a:r>
          </a:p>
          <a:p>
            <a:pPr marL="52070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lang="tr-TR" altLang="tr-TR" sz="2000" i="1" dirty="0"/>
              <a:t>Çiftçiler </a:t>
            </a:r>
            <a:r>
              <a:rPr lang="en-US" sz="2000" i="1" dirty="0"/>
              <a:t>(Gerçek usulde mükellef olanlar)</a:t>
            </a:r>
            <a:r>
              <a:rPr lang="tr-TR" sz="2000" i="1" dirty="0"/>
              <a:t>,</a:t>
            </a:r>
          </a:p>
          <a:p>
            <a:pPr marL="52070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lang="en-US" sz="2000" i="1" dirty="0"/>
              <a:t>İktisadi kamu müesseseleri ile dernek ve vakıflara ait iktisadi işletmeler defter tutma bakımından tüccarların tabi </a:t>
            </a:r>
            <a:r>
              <a:rPr lang="en-US" sz="2000" i="1" dirty="0" err="1"/>
              <a:t>olduğu</a:t>
            </a:r>
            <a:r>
              <a:rPr lang="en-US" sz="2000" i="1" dirty="0"/>
              <a:t> </a:t>
            </a:r>
            <a:r>
              <a:rPr lang="en-US" sz="2000" i="1" dirty="0" smtClean="0"/>
              <a:t>hükümlere </a:t>
            </a:r>
            <a:r>
              <a:rPr lang="en-US" sz="2000" i="1" dirty="0"/>
              <a:t>tabidirler.</a:t>
            </a:r>
            <a:endParaRPr lang="tr-TR" altLang="tr-TR" sz="2000" i="1" dirty="0"/>
          </a:p>
        </p:txBody>
      </p:sp>
      <p:pic>
        <p:nvPicPr>
          <p:cNvPr id="9" name="Picture 155" descr="D:\Users\yuksel_sinem\Desktop\LOGOLAR ve AFİŞLER\DBS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2205" y="1754227"/>
            <a:ext cx="1613299" cy="1304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2205" y="3811345"/>
            <a:ext cx="1480935" cy="9815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5" name="Picture 4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30882" y="5267076"/>
            <a:ext cx="936104" cy="939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22917" y="5301207"/>
            <a:ext cx="936104" cy="939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1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98934" y="5358244"/>
            <a:ext cx="376294" cy="3786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34739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DEFTER TUTMAYA İLİŞKİN KURALLAR </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21</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18" name="Rectangle 3"/>
          <p:cNvSpPr txBox="1">
            <a:spLocks noChangeArrowheads="1"/>
          </p:cNvSpPr>
          <p:nvPr/>
        </p:nvSpPr>
        <p:spPr>
          <a:xfrm>
            <a:off x="381662" y="1094583"/>
            <a:ext cx="8714096" cy="5112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6088" indent="-268288" algn="ctr">
              <a:lnSpc>
                <a:spcPct val="100000"/>
              </a:lnSpc>
              <a:spcBef>
                <a:spcPts val="0"/>
              </a:spcBef>
              <a:buFontTx/>
              <a:buNone/>
              <a:defRPr/>
            </a:pPr>
            <a:r>
              <a:rPr lang="tr-TR" altLang="tr-TR" sz="2000" b="1" i="1" kern="0" dirty="0" smtClean="0">
                <a:solidFill>
                  <a:srgbClr val="C00000"/>
                </a:solidFill>
              </a:rPr>
              <a:t>DEFTER TUTMA MECBURİYETİ </a:t>
            </a:r>
            <a:r>
              <a:rPr lang="tr-TR" altLang="tr-TR" sz="2000" b="1" i="1" kern="0" dirty="0">
                <a:solidFill>
                  <a:srgbClr val="C00000"/>
                </a:solidFill>
              </a:rPr>
              <a:t>BULUNMAYANLAR</a:t>
            </a:r>
          </a:p>
          <a:p>
            <a:pPr marL="446088" indent="-268288" algn="ctr">
              <a:lnSpc>
                <a:spcPct val="100000"/>
              </a:lnSpc>
              <a:spcBef>
                <a:spcPts val="0"/>
              </a:spcBef>
              <a:buFontTx/>
              <a:buNone/>
              <a:defRPr/>
            </a:pPr>
            <a:endParaRPr lang="tr-TR" altLang="tr-TR" sz="2000" b="1" i="1" kern="0" dirty="0" smtClean="0">
              <a:solidFill>
                <a:srgbClr val="C00000"/>
              </a:solidFill>
            </a:endParaRPr>
          </a:p>
          <a:p>
            <a:pPr marL="425450" lvl="0" indent="-342900" eaLnBrk="0" hangingPunct="0">
              <a:lnSpc>
                <a:spcPct val="150000"/>
              </a:lnSpc>
              <a:spcBef>
                <a:spcPct val="20000"/>
              </a:spcBef>
              <a:buClr>
                <a:srgbClr val="C00000"/>
              </a:buClr>
              <a:buSzPct val="60000"/>
              <a:buFont typeface="Arial" pitchFamily="34" charset="0"/>
              <a:buChar char="►"/>
              <a:defRPr/>
            </a:pPr>
            <a:r>
              <a:rPr lang="tr-TR" altLang="tr-TR" sz="2000" i="1" kern="0" dirty="0">
                <a:solidFill>
                  <a:sysClr val="windowText" lastClr="000000"/>
                </a:solidFill>
              </a:rPr>
              <a:t>Gelir vergisinden muaf olan esnaf ve gerçek usulde vergiye tabi olmayan çiftçiler,</a:t>
            </a:r>
          </a:p>
          <a:p>
            <a:pPr marL="425450" lvl="0" indent="-342900" eaLnBrk="0" hangingPunct="0">
              <a:lnSpc>
                <a:spcPct val="150000"/>
              </a:lnSpc>
              <a:spcBef>
                <a:spcPct val="20000"/>
              </a:spcBef>
              <a:buClr>
                <a:srgbClr val="C00000"/>
              </a:buClr>
              <a:buSzPct val="60000"/>
              <a:buFont typeface="Arial" pitchFamily="34" charset="0"/>
              <a:buChar char="►"/>
              <a:defRPr/>
            </a:pPr>
            <a:r>
              <a:rPr lang="tr-TR" altLang="tr-TR" sz="2000" i="1" kern="0" dirty="0">
                <a:solidFill>
                  <a:sysClr val="windowText" lastClr="000000"/>
                </a:solidFill>
              </a:rPr>
              <a:t>Gelir Vergisi Kanununa göre kazançları basit usulde tespit edilenler,</a:t>
            </a:r>
          </a:p>
          <a:p>
            <a:pPr marL="425450" lvl="0" indent="-342900" eaLnBrk="0" hangingPunct="0">
              <a:lnSpc>
                <a:spcPct val="150000"/>
              </a:lnSpc>
              <a:spcBef>
                <a:spcPct val="20000"/>
              </a:spcBef>
              <a:buClr>
                <a:srgbClr val="C00000"/>
              </a:buClr>
              <a:buSzPct val="60000"/>
              <a:buFont typeface="Arial" pitchFamily="34" charset="0"/>
              <a:buChar char="►"/>
              <a:defRPr/>
            </a:pPr>
            <a:r>
              <a:rPr lang="tr-TR" altLang="tr-TR" sz="2000" i="1" kern="0" dirty="0">
                <a:solidFill>
                  <a:sysClr val="windowText" lastClr="000000"/>
                </a:solidFill>
              </a:rPr>
              <a:t>Kurumlar vergisinden muaf olan</a:t>
            </a:r>
          </a:p>
          <a:p>
            <a:pPr marL="82550" lvl="0" indent="0" eaLnBrk="0" hangingPunct="0">
              <a:lnSpc>
                <a:spcPct val="150000"/>
              </a:lnSpc>
              <a:spcBef>
                <a:spcPct val="20000"/>
              </a:spcBef>
              <a:buClr>
                <a:srgbClr val="C00000"/>
              </a:buClr>
              <a:buNone/>
              <a:defRPr/>
            </a:pPr>
            <a:r>
              <a:rPr lang="tr-TR" altLang="tr-TR" sz="2000" i="1" kern="0" dirty="0">
                <a:solidFill>
                  <a:sysClr val="windowText" lastClr="000000"/>
                </a:solidFill>
              </a:rPr>
              <a:t>    a) İktisadi kamu müesseseleri,</a:t>
            </a:r>
          </a:p>
          <a:p>
            <a:pPr marL="82550" lvl="0" indent="0" eaLnBrk="0" hangingPunct="0">
              <a:lnSpc>
                <a:spcPct val="150000"/>
              </a:lnSpc>
              <a:spcBef>
                <a:spcPct val="20000"/>
              </a:spcBef>
              <a:buClr>
                <a:srgbClr val="C00000"/>
              </a:buClr>
              <a:buNone/>
              <a:defRPr/>
            </a:pPr>
            <a:r>
              <a:rPr lang="tr-TR" altLang="tr-TR" sz="2000" i="1" kern="0" dirty="0">
                <a:solidFill>
                  <a:sysClr val="windowText" lastClr="000000"/>
                </a:solidFill>
              </a:rPr>
              <a:t>    b) Dernek ve vakıflara ait iktisadi </a:t>
            </a:r>
            <a:r>
              <a:rPr lang="tr-TR" altLang="tr-TR" sz="2000" i="1" kern="0" dirty="0" smtClean="0">
                <a:solidFill>
                  <a:sysClr val="windowText" lastClr="000000"/>
                </a:solidFill>
              </a:rPr>
              <a:t>işletmeler,</a:t>
            </a:r>
          </a:p>
          <a:p>
            <a:pPr marL="82550" lvl="0" indent="0" eaLnBrk="0" hangingPunct="0">
              <a:lnSpc>
                <a:spcPct val="150000"/>
              </a:lnSpc>
              <a:spcBef>
                <a:spcPct val="20000"/>
              </a:spcBef>
              <a:buClr>
                <a:srgbClr val="C00000"/>
              </a:buClr>
              <a:buNone/>
              <a:defRPr/>
            </a:pPr>
            <a:r>
              <a:rPr lang="tr-TR" altLang="tr-TR" sz="2000" i="1" kern="0" dirty="0">
                <a:solidFill>
                  <a:sysClr val="windowText" lastClr="000000"/>
                </a:solidFill>
              </a:rPr>
              <a:t>defter tutmak zorunda değildir.</a:t>
            </a:r>
          </a:p>
        </p:txBody>
      </p:sp>
      <p:pic>
        <p:nvPicPr>
          <p:cNvPr id="19" name="Picture 23"/>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rot="20658160">
            <a:off x="475520" y="5407795"/>
            <a:ext cx="804742" cy="804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1382935" y="5686910"/>
            <a:ext cx="8538732" cy="400110"/>
          </a:xfrm>
          <a:prstGeom prst="rect">
            <a:avLst/>
          </a:prstGeom>
        </p:spPr>
        <p:txBody>
          <a:bodyPr wrap="square">
            <a:spAutoFit/>
          </a:bodyPr>
          <a:lstStyle/>
          <a:p>
            <a:r>
              <a:rPr lang="en-US" sz="2000" i="1" kern="0" dirty="0" err="1">
                <a:solidFill>
                  <a:sysClr val="windowText" lastClr="000000"/>
                </a:solidFill>
              </a:rPr>
              <a:t>Ancak</a:t>
            </a:r>
            <a:r>
              <a:rPr lang="en-US" sz="2000" i="1" kern="0" dirty="0">
                <a:solidFill>
                  <a:sysClr val="windowText" lastClr="000000"/>
                </a:solidFill>
              </a:rPr>
              <a:t> </a:t>
            </a:r>
            <a:r>
              <a:rPr lang="en-US" sz="2000" i="1" kern="0" dirty="0" err="1">
                <a:solidFill>
                  <a:sysClr val="windowText" lastClr="000000"/>
                </a:solidFill>
              </a:rPr>
              <a:t>bu</a:t>
            </a:r>
            <a:r>
              <a:rPr lang="en-US" sz="2000" i="1" kern="0" dirty="0">
                <a:solidFill>
                  <a:sysClr val="windowText" lastClr="000000"/>
                </a:solidFill>
              </a:rPr>
              <a:t> </a:t>
            </a:r>
            <a:r>
              <a:rPr lang="en-US" sz="2000" i="1" kern="0" dirty="0" err="1">
                <a:solidFill>
                  <a:sysClr val="windowText" lastClr="000000"/>
                </a:solidFill>
              </a:rPr>
              <a:t>mükellefler</a:t>
            </a:r>
            <a:r>
              <a:rPr lang="en-US" sz="2000" i="1" kern="0" dirty="0">
                <a:solidFill>
                  <a:sysClr val="windowText" lastClr="000000"/>
                </a:solidFill>
              </a:rPr>
              <a:t> </a:t>
            </a:r>
            <a:r>
              <a:rPr lang="en-US" sz="2000" i="1" kern="0" dirty="0" err="1">
                <a:solidFill>
                  <a:sysClr val="windowText" lastClr="000000"/>
                </a:solidFill>
              </a:rPr>
              <a:t>muaf</a:t>
            </a:r>
            <a:r>
              <a:rPr lang="en-US" sz="2000" i="1" kern="0" dirty="0">
                <a:solidFill>
                  <a:sysClr val="windowText" lastClr="000000"/>
                </a:solidFill>
              </a:rPr>
              <a:t> </a:t>
            </a:r>
            <a:r>
              <a:rPr lang="en-US" sz="2000" i="1" kern="0" dirty="0" err="1">
                <a:solidFill>
                  <a:sysClr val="windowText" lastClr="000000"/>
                </a:solidFill>
              </a:rPr>
              <a:t>olmadıkları</a:t>
            </a:r>
            <a:r>
              <a:rPr lang="en-US" sz="2000" i="1" kern="0" dirty="0">
                <a:solidFill>
                  <a:sysClr val="windowText" lastClr="000000"/>
                </a:solidFill>
              </a:rPr>
              <a:t> </a:t>
            </a:r>
            <a:r>
              <a:rPr lang="en-US" sz="2000" i="1" kern="0" dirty="0" err="1">
                <a:solidFill>
                  <a:sysClr val="windowText" lastClr="000000"/>
                </a:solidFill>
              </a:rPr>
              <a:t>vergiler</a:t>
            </a:r>
            <a:r>
              <a:rPr lang="en-US" sz="2000" i="1" kern="0" dirty="0">
                <a:solidFill>
                  <a:sysClr val="windowText" lastClr="000000"/>
                </a:solidFill>
              </a:rPr>
              <a:t> </a:t>
            </a:r>
            <a:r>
              <a:rPr lang="en-US" sz="2000" i="1" kern="0" dirty="0" err="1">
                <a:solidFill>
                  <a:sysClr val="windowText" lastClr="000000"/>
                </a:solidFill>
              </a:rPr>
              <a:t>için</a:t>
            </a:r>
            <a:r>
              <a:rPr lang="en-US" sz="2000" i="1" kern="0" dirty="0">
                <a:solidFill>
                  <a:sysClr val="windowText" lastClr="000000"/>
                </a:solidFill>
              </a:rPr>
              <a:t> defter </a:t>
            </a:r>
            <a:r>
              <a:rPr lang="en-US" sz="2000" i="1" kern="0" dirty="0" err="1">
                <a:solidFill>
                  <a:sysClr val="windowText" lastClr="000000"/>
                </a:solidFill>
              </a:rPr>
              <a:t>tutmak</a:t>
            </a:r>
            <a:r>
              <a:rPr lang="en-US" sz="2000" i="1" kern="0" dirty="0">
                <a:solidFill>
                  <a:sysClr val="windowText" lastClr="000000"/>
                </a:solidFill>
              </a:rPr>
              <a:t> </a:t>
            </a:r>
            <a:r>
              <a:rPr lang="en-US" sz="2000" i="1" kern="0" dirty="0" err="1">
                <a:solidFill>
                  <a:sysClr val="windowText" lastClr="000000"/>
                </a:solidFill>
              </a:rPr>
              <a:t>zorundadır</a:t>
            </a:r>
            <a:r>
              <a:rPr lang="tr-TR" sz="2000" i="1" kern="0" dirty="0">
                <a:solidFill>
                  <a:sysClr val="windowText" lastClr="000000"/>
                </a:solidFill>
              </a:rPr>
              <a:t>.</a:t>
            </a:r>
          </a:p>
        </p:txBody>
      </p:sp>
    </p:spTree>
    <p:extLst>
      <p:ext uri="{BB962C8B-B14F-4D97-AF65-F5344CB8AC3E}">
        <p14:creationId xmlns:p14="http://schemas.microsoft.com/office/powerpoint/2010/main" val="327686060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DEFTER TUTMAYA İLİŞKİN KURALLAR </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22</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15" name="Rectangle 3"/>
          <p:cNvSpPr txBox="1">
            <a:spLocks noChangeArrowheads="1"/>
          </p:cNvSpPr>
          <p:nvPr/>
        </p:nvSpPr>
        <p:spPr bwMode="auto">
          <a:xfrm>
            <a:off x="556838" y="1241423"/>
            <a:ext cx="10969078" cy="4923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100000"/>
              </a:lnSpc>
              <a:spcBef>
                <a:spcPct val="20000"/>
              </a:spcBef>
              <a:spcAft>
                <a:spcPct val="0"/>
              </a:spcAft>
              <a:buClr>
                <a:srgbClr val="C00000"/>
              </a:buClr>
              <a:buSzTx/>
              <a:buFont typeface="Arial" pitchFamily="34" charset="0"/>
              <a:buChar char="►"/>
              <a:tabLst/>
              <a:defRPr/>
            </a:pPr>
            <a:r>
              <a:rPr kumimoji="0" lang="en-US" sz="2000" b="0" i="1" u="none" strike="noStrike" kern="0" cap="none" spc="0" normalizeH="0" baseline="0" noProof="0" dirty="0" smtClean="0">
                <a:ln>
                  <a:noFill/>
                </a:ln>
                <a:solidFill>
                  <a:srgbClr val="000000"/>
                </a:solidFill>
                <a:effectLst/>
                <a:uLnTx/>
                <a:uFillTx/>
                <a:ea typeface="+mn-ea"/>
                <a:cs typeface="+mn-cs"/>
              </a:rPr>
              <a:t>1 inci sınıf tüccarlar, </a:t>
            </a:r>
            <a:r>
              <a:rPr kumimoji="0" lang="en-US" sz="2000" b="1" i="1" u="none" strike="noStrike" kern="0" cap="none" spc="0" normalizeH="0" baseline="0" noProof="0" dirty="0" smtClean="0">
                <a:ln>
                  <a:noFill/>
                </a:ln>
                <a:solidFill>
                  <a:srgbClr val="C00000"/>
                </a:solidFill>
                <a:effectLst/>
                <a:uLnTx/>
                <a:uFillTx/>
                <a:ea typeface="+mn-ea"/>
                <a:cs typeface="+mn-cs"/>
              </a:rPr>
              <a:t>bilanço</a:t>
            </a:r>
            <a:r>
              <a:rPr kumimoji="0" lang="en-US" sz="2000" b="0" i="1" u="none" strike="noStrike" kern="0" cap="none" spc="0" normalizeH="0" baseline="0" noProof="0" dirty="0" smtClean="0">
                <a:ln>
                  <a:noFill/>
                </a:ln>
                <a:solidFill>
                  <a:srgbClr val="000000"/>
                </a:solidFill>
                <a:effectLst/>
                <a:uLnTx/>
                <a:uFillTx/>
                <a:ea typeface="+mn-ea"/>
                <a:cs typeface="+mn-cs"/>
              </a:rPr>
              <a:t> esasına göre,</a:t>
            </a:r>
            <a:endParaRPr kumimoji="0" lang="tr-TR" sz="2000" b="0" i="1" u="none" strike="noStrike" kern="0" cap="none" spc="0" normalizeH="0" baseline="0" noProof="0" dirty="0" smtClean="0">
              <a:ln>
                <a:noFill/>
              </a:ln>
              <a:solidFill>
                <a:srgbClr val="000000"/>
              </a:solidFill>
              <a:effectLst/>
              <a:uLnTx/>
              <a:uFillTx/>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C00000"/>
              </a:buClr>
              <a:buSzTx/>
              <a:buFont typeface="Arial" pitchFamily="34" charset="0"/>
              <a:buChar char="►"/>
              <a:tabLst/>
              <a:defRPr/>
            </a:pPr>
            <a:r>
              <a:rPr kumimoji="0" lang="en-US" sz="2000" b="0" i="1" u="none" strike="noStrike" kern="0" cap="none" spc="0" normalizeH="0" baseline="0" noProof="0" dirty="0" smtClean="0">
                <a:ln>
                  <a:noFill/>
                </a:ln>
                <a:solidFill>
                  <a:srgbClr val="000000"/>
                </a:solidFill>
                <a:effectLst/>
                <a:uLnTx/>
                <a:uFillTx/>
                <a:ea typeface="+mn-ea"/>
                <a:cs typeface="+mn-cs"/>
              </a:rPr>
              <a:t>2 nci sınıf tüccarlar, </a:t>
            </a:r>
            <a:r>
              <a:rPr kumimoji="0" lang="en-US" sz="2000" b="1" i="1" u="none" strike="noStrike" kern="0" cap="none" spc="0" normalizeH="0" baseline="0" noProof="0" dirty="0" smtClean="0">
                <a:ln>
                  <a:noFill/>
                </a:ln>
                <a:solidFill>
                  <a:srgbClr val="C00000"/>
                </a:solidFill>
                <a:effectLst/>
                <a:uLnTx/>
                <a:uFillTx/>
                <a:ea typeface="+mn-ea"/>
                <a:cs typeface="+mn-cs"/>
              </a:rPr>
              <a:t>işletme</a:t>
            </a:r>
            <a:r>
              <a:rPr kumimoji="0" lang="en-US" sz="2000" b="0" i="1" u="none" strike="noStrike" kern="0" cap="none" spc="0" normalizeH="0" baseline="0" noProof="0" dirty="0" smtClean="0">
                <a:ln>
                  <a:noFill/>
                </a:ln>
                <a:solidFill>
                  <a:srgbClr val="C00000"/>
                </a:solidFill>
                <a:effectLst/>
                <a:uLnTx/>
                <a:uFillTx/>
                <a:ea typeface="+mn-ea"/>
                <a:cs typeface="+mn-cs"/>
              </a:rPr>
              <a:t> </a:t>
            </a:r>
            <a:r>
              <a:rPr kumimoji="0" lang="en-US" sz="2000" b="1" i="1" u="none" strike="noStrike" kern="0" cap="none" spc="0" normalizeH="0" baseline="0" noProof="0" dirty="0" smtClean="0">
                <a:ln>
                  <a:noFill/>
                </a:ln>
                <a:solidFill>
                  <a:srgbClr val="C00000"/>
                </a:solidFill>
                <a:effectLst/>
                <a:uLnTx/>
                <a:uFillTx/>
                <a:ea typeface="+mn-ea"/>
                <a:cs typeface="+mn-cs"/>
              </a:rPr>
              <a:t>hesabı</a:t>
            </a:r>
            <a:r>
              <a:rPr kumimoji="0" lang="en-US" sz="2000" b="0" i="1" u="none" strike="noStrike" kern="0" cap="none" spc="0" normalizeH="0" baseline="0" noProof="0" dirty="0" smtClean="0">
                <a:ln>
                  <a:noFill/>
                </a:ln>
                <a:solidFill>
                  <a:srgbClr val="000000"/>
                </a:solidFill>
                <a:effectLst/>
                <a:uLnTx/>
                <a:uFillTx/>
                <a:ea typeface="+mn-ea"/>
                <a:cs typeface="+mn-cs"/>
              </a:rPr>
              <a:t> </a:t>
            </a:r>
            <a:r>
              <a:rPr kumimoji="0" lang="en-US" sz="2000" b="0" i="1" u="none" strike="noStrike" kern="0" cap="none" spc="0" normalizeH="0" baseline="0" noProof="0" dirty="0" err="1" smtClean="0">
                <a:ln>
                  <a:noFill/>
                </a:ln>
                <a:solidFill>
                  <a:srgbClr val="000000"/>
                </a:solidFill>
                <a:effectLst/>
                <a:uLnTx/>
                <a:uFillTx/>
                <a:ea typeface="+mn-ea"/>
                <a:cs typeface="+mn-cs"/>
              </a:rPr>
              <a:t>esasına</a:t>
            </a:r>
            <a:r>
              <a:rPr kumimoji="0" lang="en-US" sz="2000" b="0" i="1" u="none" strike="noStrike" kern="0" cap="none" spc="0" normalizeH="0" baseline="0" noProof="0" dirty="0" smtClean="0">
                <a:ln>
                  <a:noFill/>
                </a:ln>
                <a:solidFill>
                  <a:srgbClr val="000000"/>
                </a:solidFill>
                <a:effectLst/>
                <a:uLnTx/>
                <a:uFillTx/>
                <a:ea typeface="+mn-ea"/>
                <a:cs typeface="+mn-cs"/>
              </a:rPr>
              <a:t> </a:t>
            </a:r>
            <a:r>
              <a:rPr kumimoji="0" lang="en-US" sz="2000" b="0" i="1" u="none" strike="noStrike" kern="0" cap="none" spc="0" normalizeH="0" baseline="0" noProof="0" dirty="0" err="1" smtClean="0">
                <a:ln>
                  <a:noFill/>
                </a:ln>
                <a:solidFill>
                  <a:srgbClr val="000000"/>
                </a:solidFill>
                <a:effectLst/>
                <a:uLnTx/>
                <a:uFillTx/>
                <a:ea typeface="+mn-ea"/>
                <a:cs typeface="+mn-cs"/>
              </a:rPr>
              <a:t>göre</a:t>
            </a:r>
            <a:r>
              <a:rPr kumimoji="0" lang="tr-TR" sz="2000" b="0" i="1" u="none" strike="noStrike" kern="0" cap="none" spc="0" normalizeH="0" baseline="0" noProof="0" dirty="0" smtClean="0">
                <a:ln>
                  <a:noFill/>
                </a:ln>
                <a:solidFill>
                  <a:srgbClr val="000000"/>
                </a:solidFill>
                <a:effectLst/>
                <a:uLnTx/>
                <a:uFillTx/>
                <a:ea typeface="+mn-ea"/>
                <a:cs typeface="+mn-cs"/>
              </a:rPr>
              <a:t>,</a:t>
            </a:r>
          </a:p>
          <a:p>
            <a:pPr marL="0" marR="0" lvl="0" indent="0" algn="just" defTabSz="914400" rtl="0" eaLnBrk="0" fontAlgn="base" latinLnBrk="0" hangingPunct="0">
              <a:lnSpc>
                <a:spcPct val="100000"/>
              </a:lnSpc>
              <a:spcBef>
                <a:spcPct val="20000"/>
              </a:spcBef>
              <a:spcAft>
                <a:spcPct val="0"/>
              </a:spcAft>
              <a:buClr>
                <a:srgbClr val="C00000"/>
              </a:buClr>
              <a:buSzTx/>
              <a:buFontTx/>
              <a:buNone/>
              <a:tabLst/>
              <a:defRPr/>
            </a:pPr>
            <a:r>
              <a:rPr kumimoji="0" lang="en-US" sz="2000" b="0" i="1" u="none" strike="noStrike" kern="0" cap="none" spc="0" normalizeH="0" baseline="0" noProof="0" dirty="0" smtClean="0">
                <a:ln>
                  <a:noFill/>
                </a:ln>
                <a:solidFill>
                  <a:srgbClr val="000000"/>
                </a:solidFill>
                <a:effectLst/>
                <a:uLnTx/>
                <a:uFillTx/>
                <a:ea typeface="+mn-ea"/>
                <a:cs typeface="+mn-cs"/>
              </a:rPr>
              <a:t>defter tutarlar.</a:t>
            </a:r>
            <a:endParaRPr kumimoji="0" lang="tr-TR" sz="2000" b="0" i="1" u="none" strike="noStrike" kern="0" cap="none" spc="0" normalizeH="0" baseline="0" noProof="0" dirty="0" smtClean="0">
              <a:ln>
                <a:noFill/>
              </a:ln>
              <a:solidFill>
                <a:srgbClr val="000000"/>
              </a:solidFill>
              <a:effectLst/>
              <a:uLnTx/>
              <a:uFillTx/>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tr-TR" sz="2000" b="1" i="1" u="none" strike="noStrike" kern="0" cap="none" spc="0" normalizeH="0" baseline="0" noProof="0" dirty="0" smtClean="0">
              <a:ln>
                <a:noFill/>
              </a:ln>
              <a:solidFill>
                <a:srgbClr val="3333FF"/>
              </a:solidFill>
              <a:effectLst>
                <a:outerShdw blurRad="38100" dist="38100" dir="2700000" algn="tl">
                  <a:srgbClr val="C0C0C0"/>
                </a:outerShdw>
              </a:effectLst>
              <a:uLnTx/>
              <a:uFillTx/>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tr-TR" sz="2000" b="1" i="1" u="none" strike="noStrike" kern="0" cap="none" spc="0" normalizeH="0" baseline="0" noProof="0" dirty="0" smtClean="0">
                <a:ln>
                  <a:noFill/>
                </a:ln>
                <a:solidFill>
                  <a:srgbClr val="C00000"/>
                </a:solidFill>
                <a:effectLst>
                  <a:outerShdw blurRad="38100" dist="38100" dir="2700000" algn="tl">
                    <a:srgbClr val="C0C0C0"/>
                  </a:outerShdw>
                </a:effectLst>
                <a:uLnTx/>
                <a:uFillTx/>
                <a:ea typeface="+mn-ea"/>
                <a:cs typeface="+mn-cs"/>
              </a:rPr>
              <a:t>Ticari Kazanç Elde Eden Mükellefler;</a:t>
            </a: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tr-TR" sz="2000" b="0" i="1" u="none" strike="noStrike" kern="0" cap="none" spc="0" normalizeH="0" baseline="0" noProof="0" dirty="0" smtClean="0">
                <a:ln>
                  <a:noFill/>
                </a:ln>
                <a:solidFill>
                  <a:srgbClr val="000000"/>
                </a:solidFill>
                <a:effectLst/>
                <a:uLnTx/>
                <a:uFillTx/>
                <a:ea typeface="+mn-ea"/>
                <a:cs typeface="+mn-cs"/>
              </a:rPr>
              <a:t>Bilanço esasında; </a:t>
            </a:r>
          </a:p>
          <a:p>
            <a:pPr marL="342900" marR="0" lvl="0" indent="-342900" algn="l"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r>
              <a:rPr kumimoji="0" lang="tr-TR" sz="2000" b="0" i="1" u="none" strike="noStrike" kern="0" cap="none" spc="0" normalizeH="0" baseline="0" noProof="0" dirty="0" smtClean="0">
                <a:ln>
                  <a:noFill/>
                </a:ln>
                <a:solidFill>
                  <a:srgbClr val="000000"/>
                </a:solidFill>
                <a:effectLst/>
                <a:uLnTx/>
                <a:uFillTx/>
                <a:ea typeface="+mn-ea"/>
                <a:cs typeface="+mn-cs"/>
              </a:rPr>
              <a:t>Yevmiye defteri (günlük defter), </a:t>
            </a:r>
          </a:p>
          <a:p>
            <a:pPr marL="342900" marR="0" lvl="0" indent="-342900"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r>
              <a:rPr kumimoji="0" lang="tr-TR" sz="2000" b="0" i="1" u="none" strike="noStrike" kern="0" cap="none" spc="0" normalizeH="0" baseline="0" noProof="0" dirty="0" smtClean="0">
                <a:ln>
                  <a:noFill/>
                </a:ln>
                <a:solidFill>
                  <a:srgbClr val="000000"/>
                </a:solidFill>
                <a:effectLst/>
                <a:uLnTx/>
                <a:uFillTx/>
                <a:ea typeface="+mn-ea"/>
                <a:cs typeface="+mn-cs"/>
              </a:rPr>
              <a:t>Defteri kebir (büyük defter) ve </a:t>
            </a:r>
          </a:p>
          <a:p>
            <a:pPr marL="342900" marR="0" lvl="0" indent="-342900" algn="l"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r>
              <a:rPr kumimoji="0" lang="tr-TR" sz="2000" b="0" i="1" u="none" strike="noStrike" kern="0" cap="none" spc="0" normalizeH="0" baseline="0" noProof="0" dirty="0" smtClean="0">
                <a:ln>
                  <a:noFill/>
                </a:ln>
                <a:solidFill>
                  <a:srgbClr val="000000"/>
                </a:solidFill>
                <a:effectLst/>
                <a:uLnTx/>
                <a:uFillTx/>
                <a:ea typeface="+mn-ea"/>
                <a:cs typeface="+mn-cs"/>
              </a:rPr>
              <a:t>Envanter defteri ,</a:t>
            </a:r>
          </a:p>
          <a:p>
            <a:pPr marL="0" marR="0" lvl="0" indent="0" algn="l" defTabSz="914400" rtl="0" eaLnBrk="0" fontAlgn="base" latinLnBrk="0" hangingPunct="0">
              <a:lnSpc>
                <a:spcPct val="90000"/>
              </a:lnSpc>
              <a:spcBef>
                <a:spcPct val="20000"/>
              </a:spcBef>
              <a:spcAft>
                <a:spcPct val="0"/>
              </a:spcAft>
              <a:buClr>
                <a:srgbClr val="C00000"/>
              </a:buClr>
              <a:buSzTx/>
              <a:buFontTx/>
              <a:buNone/>
              <a:tabLst/>
              <a:defRPr/>
            </a:pPr>
            <a:r>
              <a:rPr kumimoji="0" lang="tr-TR" sz="2000" b="0" i="1" u="none" strike="noStrike" kern="0" cap="none" spc="0" normalizeH="0" baseline="0" noProof="0" dirty="0" smtClean="0">
                <a:ln>
                  <a:noFill/>
                </a:ln>
                <a:solidFill>
                  <a:srgbClr val="000000"/>
                </a:solidFill>
                <a:effectLst/>
                <a:uLnTx/>
                <a:uFillTx/>
                <a:ea typeface="+mn-ea"/>
                <a:cs typeface="+mn-cs"/>
              </a:rPr>
              <a:t>tutarlar.</a:t>
            </a:r>
          </a:p>
          <a:p>
            <a:pPr marL="0" marR="0" lvl="0" indent="0" algn="l" defTabSz="914400" rtl="0" eaLnBrk="0" fontAlgn="base" latinLnBrk="0" hangingPunct="0">
              <a:lnSpc>
                <a:spcPct val="90000"/>
              </a:lnSpc>
              <a:spcBef>
                <a:spcPct val="20000"/>
              </a:spcBef>
              <a:spcAft>
                <a:spcPct val="0"/>
              </a:spcAft>
              <a:buClrTx/>
              <a:buSzTx/>
              <a:buFontTx/>
              <a:buNone/>
              <a:tabLst/>
              <a:defRPr/>
            </a:pPr>
            <a:endParaRPr kumimoji="0" lang="tr-TR" sz="2000" b="0" i="1" u="none" strike="noStrike" kern="0" cap="none" spc="0" normalizeH="0" baseline="0" noProof="0" dirty="0" smtClean="0">
              <a:ln>
                <a:noFill/>
              </a:ln>
              <a:solidFill>
                <a:srgbClr val="000000"/>
              </a:solidFill>
              <a:effectLst/>
              <a:uLnTx/>
              <a:uFillTx/>
              <a:ea typeface="+mn-ea"/>
              <a:cs typeface="+mn-cs"/>
            </a:endParaRP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tr-TR" sz="2000" b="0" i="1" u="none" strike="noStrike" kern="0" cap="none" spc="0" normalizeH="0" baseline="0" noProof="0" dirty="0" smtClean="0">
                <a:ln>
                  <a:noFill/>
                </a:ln>
                <a:solidFill>
                  <a:srgbClr val="000000"/>
                </a:solidFill>
                <a:effectLst/>
                <a:uLnTx/>
                <a:uFillTx/>
                <a:ea typeface="+mn-ea"/>
                <a:cs typeface="+mn-cs"/>
              </a:rPr>
              <a:t>İşletme hesabı esasında,</a:t>
            </a:r>
          </a:p>
          <a:p>
            <a:pPr marL="342900" marR="0" lvl="0" indent="-342900"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r>
              <a:rPr kumimoji="0" lang="tr-TR" sz="2000" b="0" i="1" u="none" strike="noStrike" kern="0" cap="none" spc="0" normalizeH="0" baseline="0" noProof="0" dirty="0" smtClean="0">
                <a:ln>
                  <a:noFill/>
                </a:ln>
                <a:solidFill>
                  <a:srgbClr val="000000"/>
                </a:solidFill>
                <a:effectLst/>
                <a:uLnTx/>
                <a:uFillTx/>
                <a:ea typeface="+mn-ea"/>
                <a:cs typeface="+mn-cs"/>
              </a:rPr>
              <a:t>İşletme hesabı defteri (Defter Beyan Sistemi üzerinden) tutarlar.</a:t>
            </a:r>
          </a:p>
        </p:txBody>
      </p:sp>
      <p:pic>
        <p:nvPicPr>
          <p:cNvPr id="16" name="Picture 4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1010" y="2873895"/>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7178" y="2829025"/>
            <a:ext cx="1000125" cy="100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3155" y="2909386"/>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17305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DEFTER TUTMAYA İLİŞKİN KURALLAR </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23</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pic>
        <p:nvPicPr>
          <p:cNvPr id="16" name="Picture 4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2655" y="3930054"/>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6446" y="4256284"/>
            <a:ext cx="1000125" cy="100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0216" y="4054900"/>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Dikdörtgen 17"/>
          <p:cNvSpPr/>
          <p:nvPr/>
        </p:nvSpPr>
        <p:spPr>
          <a:xfrm>
            <a:off x="467543" y="1307951"/>
            <a:ext cx="10896053" cy="4647426"/>
          </a:xfrm>
          <a:prstGeom prst="rect">
            <a:avLst/>
          </a:prstGeom>
        </p:spPr>
        <p:txBody>
          <a:bodyPr wrap="square">
            <a:spAutoFit/>
          </a:bodyPr>
          <a:lstStyle/>
          <a:p>
            <a:pPr marL="0" marR="0" lvl="0" indent="0" defTabSz="914400" eaLnBrk="0" fontAlgn="auto" latinLnBrk="0" hangingPunct="0">
              <a:lnSpc>
                <a:spcPct val="90000"/>
              </a:lnSpc>
              <a:spcBef>
                <a:spcPct val="20000"/>
              </a:spcBef>
              <a:spcAft>
                <a:spcPts val="0"/>
              </a:spcAft>
              <a:buClrTx/>
              <a:buSzTx/>
              <a:buFontTx/>
              <a:buNone/>
              <a:tabLst/>
              <a:defRPr/>
            </a:pPr>
            <a:r>
              <a:rPr lang="tr-TR" sz="2000" b="1" i="1" kern="0" dirty="0">
                <a:solidFill>
                  <a:srgbClr val="C00000"/>
                </a:solidFill>
                <a:effectLst>
                  <a:outerShdw blurRad="38100" dist="38100" dir="2700000" algn="tl">
                    <a:srgbClr val="C0C0C0"/>
                  </a:outerShdw>
                </a:effectLst>
              </a:rPr>
              <a:t>Serbest Meslek Kazancı Elde Eden Mükellefler;</a:t>
            </a:r>
          </a:p>
          <a:p>
            <a:pPr marL="0" marR="0" lvl="0" indent="0" defTabSz="914400" eaLnBrk="0" fontAlgn="auto" latinLnBrk="0" hangingPunct="0">
              <a:lnSpc>
                <a:spcPct val="90000"/>
              </a:lnSpc>
              <a:spcBef>
                <a:spcPct val="20000"/>
              </a:spcBef>
              <a:spcAft>
                <a:spcPts val="0"/>
              </a:spcAft>
              <a:buClrTx/>
              <a:buSzTx/>
              <a:buFontTx/>
              <a:buNone/>
              <a:tabLst/>
              <a:defRPr/>
            </a:pPr>
            <a:endParaRPr kumimoji="0" lang="tr-TR" sz="2000" b="0" i="1" u="none" strike="noStrike" kern="0" cap="none" spc="0" normalizeH="0" baseline="0" noProof="0" dirty="0">
              <a:ln>
                <a:noFill/>
              </a:ln>
              <a:solidFill>
                <a:srgbClr val="C00000"/>
              </a:solidFill>
              <a:effectLst>
                <a:outerShdw blurRad="38100" dist="38100" dir="2700000" algn="tl">
                  <a:srgbClr val="C0C0C0"/>
                </a:outerShdw>
              </a:effectLst>
              <a:uLnTx/>
              <a:uFillTx/>
            </a:endParaRPr>
          </a:p>
          <a:p>
            <a:pPr marL="342900" marR="0" lvl="0" indent="-342900" algn="just" defTabSz="914400" eaLnBrk="0" fontAlgn="auto" latinLnBrk="0" hangingPunct="0">
              <a:lnSpc>
                <a:spcPct val="90000"/>
              </a:lnSpc>
              <a:spcBef>
                <a:spcPct val="20000"/>
              </a:spcBef>
              <a:spcAft>
                <a:spcPts val="0"/>
              </a:spcAft>
              <a:buClr>
                <a:srgbClr val="C00000"/>
              </a:buClr>
              <a:buSzTx/>
              <a:buFont typeface="Arial" pitchFamily="34" charset="0"/>
              <a:buChar char="►"/>
              <a:tabLst/>
              <a:defRPr/>
            </a:pPr>
            <a:r>
              <a:rPr kumimoji="0" lang="tr-TR" sz="2000" b="0" i="1" u="none" strike="noStrike" kern="0" cap="none" spc="0" normalizeH="0" baseline="0" noProof="0" dirty="0">
                <a:ln>
                  <a:noFill/>
                </a:ln>
                <a:solidFill>
                  <a:srgbClr val="000000"/>
                </a:solidFill>
                <a:effectLst/>
                <a:uLnTx/>
                <a:uFillTx/>
              </a:rPr>
              <a:t>Serbest meslek kazanç </a:t>
            </a:r>
            <a:r>
              <a:rPr kumimoji="0" lang="tr-TR" sz="2000" b="0" i="1" u="none" strike="noStrike" kern="0" cap="none" spc="0" normalizeH="0" baseline="0" noProof="0" dirty="0" smtClean="0">
                <a:ln>
                  <a:noFill/>
                </a:ln>
                <a:solidFill>
                  <a:srgbClr val="000000"/>
                </a:solidFill>
                <a:effectLst/>
                <a:uLnTx/>
                <a:uFillTx/>
              </a:rPr>
              <a:t>defteri</a:t>
            </a:r>
          </a:p>
          <a:p>
            <a:pPr marR="0" lvl="0" algn="just" defTabSz="914400" eaLnBrk="0" fontAlgn="auto" latinLnBrk="0" hangingPunct="0">
              <a:lnSpc>
                <a:spcPct val="90000"/>
              </a:lnSpc>
              <a:spcBef>
                <a:spcPct val="20000"/>
              </a:spcBef>
              <a:spcAft>
                <a:spcPts val="0"/>
              </a:spcAft>
              <a:buClr>
                <a:srgbClr val="C00000"/>
              </a:buClr>
              <a:buSzTx/>
              <a:tabLst/>
              <a:defRPr/>
            </a:pPr>
            <a:r>
              <a:rPr kumimoji="0" lang="tr-TR" sz="2000" b="0" i="1" u="none" strike="noStrike" kern="0" cap="none" spc="0" normalizeH="0" baseline="0" noProof="0" dirty="0" smtClean="0">
                <a:ln>
                  <a:noFill/>
                </a:ln>
                <a:solidFill>
                  <a:srgbClr val="000000"/>
                </a:solidFill>
                <a:effectLst/>
                <a:uLnTx/>
                <a:uFillTx/>
              </a:rPr>
              <a:t>(Defter </a:t>
            </a:r>
            <a:r>
              <a:rPr kumimoji="0" lang="tr-TR" sz="2000" b="0" i="1" u="none" strike="noStrike" kern="0" cap="none" spc="0" normalizeH="0" baseline="0" noProof="0" dirty="0">
                <a:ln>
                  <a:noFill/>
                </a:ln>
                <a:solidFill>
                  <a:srgbClr val="000000"/>
                </a:solidFill>
                <a:effectLst/>
                <a:uLnTx/>
                <a:uFillTx/>
              </a:rPr>
              <a:t>Beyan Sistemi üzerinden) tutarlar.</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rgbClr val="C00000"/>
              </a:solidFill>
              <a:effectLst>
                <a:outerShdw blurRad="38100" dist="38100" dir="2700000" algn="tl">
                  <a:srgbClr val="C0C0C0"/>
                </a:outerShdw>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rgbClr val="C00000"/>
              </a:solidFill>
              <a:effectLst>
                <a:outerShdw blurRad="38100" dist="38100" dir="2700000" algn="tl">
                  <a:srgbClr val="C0C0C0"/>
                </a:outerShdw>
              </a:effectLst>
              <a:uLnTx/>
              <a:uFillTx/>
            </a:endParaRPr>
          </a:p>
          <a:p>
            <a:pPr eaLnBrk="0" hangingPunct="0">
              <a:lnSpc>
                <a:spcPct val="90000"/>
              </a:lnSpc>
              <a:spcBef>
                <a:spcPct val="20000"/>
              </a:spcBef>
              <a:defRPr/>
            </a:pPr>
            <a:r>
              <a:rPr lang="tr-TR" sz="2000" b="1" i="1" kern="0" dirty="0">
                <a:solidFill>
                  <a:srgbClr val="C00000"/>
                </a:solidFill>
                <a:effectLst>
                  <a:outerShdw blurRad="38100" dist="38100" dir="2700000" algn="tl">
                    <a:srgbClr val="C0C0C0"/>
                  </a:outerShdw>
                </a:effectLst>
              </a:rPr>
              <a:t>Zirai Kazanç Elde Eden Mükellefler;</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a:ln>
                  <a:noFill/>
                </a:ln>
                <a:solidFill>
                  <a:sysClr val="windowText" lastClr="000000"/>
                </a:solidFill>
                <a:effectLst/>
                <a:uLnTx/>
                <a:uFillTx/>
              </a:rPr>
              <a:t>Gerçek usulde vergiye tabi çiftçiler;</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tr-TR" sz="2000" b="0" i="1" u="none" strike="noStrike" kern="0" cap="none" spc="0" normalizeH="0" baseline="0" noProof="0" dirty="0">
                <a:ln>
                  <a:noFill/>
                </a:ln>
                <a:solidFill>
                  <a:sysClr val="windowText" lastClr="000000"/>
                </a:solidFill>
                <a:effectLst/>
                <a:uLnTx/>
                <a:uFillTx/>
              </a:rPr>
              <a:t>Çiftçi işletme defteri,</a:t>
            </a:r>
          </a:p>
          <a:p>
            <a:pPr marL="342900" marR="0" lvl="0" indent="-34290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tr-TR" sz="2000" b="0" i="1" u="none" strike="noStrike" kern="0" cap="none" spc="0" normalizeH="0" baseline="0" noProof="0" dirty="0">
                <a:ln>
                  <a:noFill/>
                </a:ln>
                <a:solidFill>
                  <a:sysClr val="windowText" lastClr="000000"/>
                </a:solidFill>
                <a:effectLst/>
                <a:uLnTx/>
                <a:uFillTx/>
              </a:rPr>
              <a:t>İsterlerse </a:t>
            </a:r>
            <a:r>
              <a:rPr kumimoji="0" lang="tr-TR" sz="2000" b="0" i="1" u="none" strike="noStrike" kern="0" cap="none" spc="0" normalizeH="0" baseline="0" noProof="0" dirty="0" smtClean="0">
                <a:ln>
                  <a:noFill/>
                </a:ln>
                <a:solidFill>
                  <a:sysClr val="windowText" lastClr="000000"/>
                </a:solidFill>
                <a:effectLst/>
                <a:uLnTx/>
                <a:uFillTx/>
              </a:rPr>
              <a:t>bilanço </a:t>
            </a:r>
            <a:r>
              <a:rPr lang="tr-TR" sz="2000" i="1" kern="0" dirty="0" smtClean="0">
                <a:solidFill>
                  <a:sysClr val="windowText" lastClr="000000"/>
                </a:solidFill>
              </a:rPr>
              <a:t>defteri</a:t>
            </a:r>
            <a:r>
              <a:rPr kumimoji="0" lang="tr-TR" sz="2000" b="0" i="1" u="none" strike="noStrike" kern="0" cap="none" spc="0" normalizeH="0" baseline="0" noProof="0" dirty="0" smtClean="0">
                <a:ln>
                  <a:noFill/>
                </a:ln>
                <a:solidFill>
                  <a:sysClr val="windowText" lastClr="000000"/>
                </a:solidFill>
                <a:effectLst/>
                <a:uLnTx/>
                <a:uFillTx/>
              </a:rPr>
              <a:t>,</a:t>
            </a:r>
          </a:p>
          <a:p>
            <a:pPr marR="0" lvl="0" defTabSz="914400" eaLnBrk="1" fontAlgn="auto" latinLnBrk="0" hangingPunct="1">
              <a:lnSpc>
                <a:spcPct val="150000"/>
              </a:lnSpc>
              <a:spcBef>
                <a:spcPts val="0"/>
              </a:spcBef>
              <a:spcAft>
                <a:spcPts val="0"/>
              </a:spcAft>
              <a:buClr>
                <a:srgbClr val="C00000"/>
              </a:buClr>
              <a:buSzTx/>
              <a:tabLst/>
              <a:defRPr/>
            </a:pPr>
            <a:r>
              <a:rPr kumimoji="0" lang="tr-TR" sz="2000" b="0" i="1" u="none" strike="noStrike" kern="0" cap="none" spc="0" normalizeH="0" baseline="0" noProof="0" dirty="0" smtClean="0">
                <a:ln>
                  <a:noFill/>
                </a:ln>
                <a:solidFill>
                  <a:sysClr val="windowText" lastClr="000000"/>
                </a:solidFill>
                <a:effectLst/>
                <a:uLnTx/>
                <a:uFillTx/>
              </a:rPr>
              <a:t>tutarlar</a:t>
            </a:r>
            <a:r>
              <a:rPr kumimoji="0" lang="tr-TR" sz="2000" b="0" i="1" u="none" strike="noStrike" kern="0" cap="none" spc="0" normalizeH="0" baseline="0" noProof="0" dirty="0">
                <a:ln>
                  <a:noFill/>
                </a:ln>
                <a:solidFill>
                  <a:sysClr val="windowText" lastClr="000000"/>
                </a:solidFill>
                <a:effectLst/>
                <a:uLnTx/>
                <a:uFillTx/>
              </a:rPr>
              <a:t>.</a:t>
            </a:r>
          </a:p>
        </p:txBody>
      </p:sp>
      <p:pic>
        <p:nvPicPr>
          <p:cNvPr id="19" name="Picture 155" descr="D:\Users\yuksel_sinem\Desktop\LOGOLAR ve AFİŞLER\DBS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78904" y="1355013"/>
            <a:ext cx="1804360" cy="14587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83476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ELEKTRONİK ORTAMDA DEFTER TUTMA</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24</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İçerik Yer Tutucusu 8"/>
          <p:cNvSpPr>
            <a:spLocks noGrp="1"/>
          </p:cNvSpPr>
          <p:nvPr>
            <p:ph idx="1"/>
          </p:nvPr>
        </p:nvSpPr>
        <p:spPr>
          <a:xfrm>
            <a:off x="457199" y="1268760"/>
            <a:ext cx="10906397" cy="5016758"/>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2000" b="0" i="0" u="none" strike="noStrike" kern="0" cap="none" spc="0" normalizeH="0" baseline="0" noProof="0" dirty="0">
              <a:ln>
                <a:noFill/>
              </a:ln>
              <a:solidFill>
                <a:sysClr val="windowText" lastClr="000000"/>
              </a:solidFill>
              <a:effectLst/>
              <a:uLnTx/>
              <a:uFillTx/>
              <a:latin typeface="Aria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a:ln>
                  <a:noFill/>
                </a:ln>
                <a:solidFill>
                  <a:sysClr val="windowText" lastClr="000000"/>
                </a:solidFill>
                <a:effectLst/>
                <a:uLnTx/>
                <a:uFillTx/>
              </a:rPr>
              <a:t>E</a:t>
            </a:r>
            <a:r>
              <a:rPr kumimoji="0" lang="en-US" sz="2000" b="0" i="1" u="none" strike="noStrike" kern="0" cap="none" spc="0" normalizeH="0" baseline="0" noProof="0" dirty="0">
                <a:ln>
                  <a:noFill/>
                </a:ln>
                <a:solidFill>
                  <a:sysClr val="windowText" lastClr="000000"/>
                </a:solidFill>
                <a:effectLst/>
                <a:uLnTx/>
                <a:uFillTx/>
              </a:rPr>
              <a:t>lektronik defter (e-Defter) uygulamasından yararlanmak isteyen mükellefler</a:t>
            </a:r>
            <a:r>
              <a:rPr kumimoji="0" lang="tr-TR" sz="2000" b="0" i="1" u="none" strike="noStrike" kern="0" cap="none" spc="0" normalizeH="0" baseline="0" noProof="0" dirty="0" smtClean="0">
                <a:ln>
                  <a:noFill/>
                </a:ln>
                <a:solidFill>
                  <a:sysClr val="windowText" lastClr="000000"/>
                </a:solidFill>
                <a:effectLst/>
                <a:uLnTx/>
                <a:uFillTx/>
              </a:rPr>
              <a:t>in;</a:t>
            </a:r>
            <a:r>
              <a:rPr kumimoji="0" lang="en-US" sz="2000" b="0" i="1" u="none" strike="noStrike" kern="0" cap="none" spc="0" normalizeH="0" baseline="0" noProof="0" dirty="0" smtClean="0">
                <a:ln>
                  <a:noFill/>
                </a:ln>
                <a:solidFill>
                  <a:sysClr val="windowText" lastClr="000000"/>
                </a:solidFill>
                <a:effectLst/>
                <a:uLnTx/>
                <a:uFillTx/>
              </a:rPr>
              <a:t> </a:t>
            </a:r>
            <a:endParaRPr kumimoji="0" lang="tr-TR" sz="2000" b="0" i="1"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ysClr val="windowText" lastClr="000000"/>
                </a:solidFill>
                <a:effectLst/>
                <a:uLnTx/>
                <a:uFillTx/>
              </a:rPr>
              <a:t> </a:t>
            </a:r>
            <a:endParaRPr kumimoji="0" lang="tr-TR" sz="2000" b="0" i="1" u="none" strike="noStrike" kern="0" cap="none" spc="0" normalizeH="0" baseline="0" noProof="0" dirty="0">
              <a:ln>
                <a:noFill/>
              </a:ln>
              <a:solidFill>
                <a:sysClr val="windowText" lastClr="000000"/>
              </a:solidFill>
              <a:effectLst/>
              <a:uLnTx/>
              <a:uFillTx/>
            </a:endParaRPr>
          </a:p>
          <a:p>
            <a:pPr marL="342900" marR="0" lvl="0" indent="-34290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en-US" sz="2000" b="0" i="1" u="none" strike="noStrike" kern="0" cap="none" spc="0" normalizeH="0" baseline="0" noProof="0" dirty="0">
                <a:ln>
                  <a:noFill/>
                </a:ln>
                <a:solidFill>
                  <a:sysClr val="windowText" lastClr="000000"/>
                </a:solidFill>
                <a:effectLst/>
                <a:uLnTx/>
                <a:uFillTx/>
              </a:rPr>
              <a:t>Bilanço esasına göre defter tut</a:t>
            </a:r>
            <a:r>
              <a:rPr kumimoji="0" lang="tr-TR" sz="2000" b="0" i="1" u="none" strike="noStrike" kern="0" cap="none" spc="0" normalizeH="0" baseline="0" noProof="0" dirty="0">
                <a:ln>
                  <a:noFill/>
                </a:ln>
                <a:solidFill>
                  <a:sysClr val="windowText" lastClr="000000"/>
                </a:solidFill>
                <a:effectLst/>
                <a:uLnTx/>
                <a:uFillTx/>
              </a:rPr>
              <a:t>ması ve</a:t>
            </a:r>
          </a:p>
          <a:p>
            <a:pPr marL="342900" marR="0" lvl="0" indent="-34290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tr-TR" sz="2000" b="0" i="1" u="none" strike="noStrike" kern="0" cap="none" spc="0" normalizeH="0" baseline="0" noProof="0" dirty="0" err="1" smtClean="0">
                <a:ln>
                  <a:noFill/>
                </a:ln>
                <a:solidFill>
                  <a:srgbClr val="C00000"/>
                </a:solidFill>
                <a:effectLst/>
                <a:uLnTx/>
                <a:uFillTx/>
              </a:rPr>
              <a:t>edefter.gov.tr</a:t>
            </a:r>
            <a:r>
              <a:rPr kumimoji="0" lang="tr-TR" sz="2000" b="0" i="1" u="none" strike="noStrike" kern="0" cap="none" spc="0" normalizeH="0" baseline="0" noProof="0" dirty="0" err="1" smtClean="0">
                <a:ln>
                  <a:noFill/>
                </a:ln>
                <a:solidFill>
                  <a:sysClr val="windowText" lastClr="000000"/>
                </a:solidFill>
                <a:effectLst/>
                <a:uLnTx/>
                <a:uFillTx/>
              </a:rPr>
              <a:t>’de</a:t>
            </a:r>
            <a:r>
              <a:rPr kumimoji="0" lang="tr-TR" sz="2000" b="0" i="1" u="none" strike="noStrike" kern="0" cap="none" spc="0" normalizeH="0" baseline="0" noProof="0" dirty="0" smtClean="0">
                <a:ln>
                  <a:noFill/>
                </a:ln>
                <a:solidFill>
                  <a:sysClr val="windowText" lastClr="000000"/>
                </a:solidFill>
                <a:effectLst/>
                <a:uLnTx/>
                <a:uFillTx/>
              </a:rPr>
              <a:t> </a:t>
            </a:r>
            <a:r>
              <a:rPr kumimoji="0" lang="en-US" sz="2000" b="0" i="1" u="none" strike="noStrike" kern="0" cap="none" spc="0" normalizeH="0" baseline="0" noProof="0" dirty="0" err="1">
                <a:ln>
                  <a:noFill/>
                </a:ln>
                <a:solidFill>
                  <a:sysClr val="windowText" lastClr="000000"/>
                </a:solidFill>
                <a:effectLst/>
                <a:uLnTx/>
                <a:uFillTx/>
              </a:rPr>
              <a:t>yayımlanan</a:t>
            </a:r>
            <a:r>
              <a:rPr kumimoji="0" lang="en-US" sz="2000" b="0" i="1" u="none" strike="noStrike" kern="0" cap="none" spc="0" normalizeH="0" baseline="0" noProof="0" dirty="0">
                <a:ln>
                  <a:noFill/>
                </a:ln>
                <a:solidFill>
                  <a:sysClr val="windowText" lastClr="000000"/>
                </a:solidFill>
                <a:effectLst/>
                <a:uLnTx/>
                <a:uFillTx/>
              </a:rPr>
              <a:t> </a:t>
            </a:r>
            <a:r>
              <a:rPr kumimoji="0" lang="tr-TR" sz="2000" b="0" i="1" u="none" strike="noStrike" kern="0" cap="none" spc="0" normalizeH="0" baseline="0" noProof="0" dirty="0" smtClean="0">
                <a:ln>
                  <a:noFill/>
                </a:ln>
                <a:solidFill>
                  <a:sysClr val="windowText" lastClr="000000"/>
                </a:solidFill>
                <a:effectLst/>
                <a:uLnTx/>
                <a:uFillTx/>
              </a:rPr>
              <a:t>u</a:t>
            </a:r>
            <a:r>
              <a:rPr kumimoji="0" lang="en-US" sz="2000" b="0" i="1" u="none" strike="noStrike" kern="0" cap="none" spc="0" normalizeH="0" baseline="0" noProof="0" dirty="0" err="1" smtClean="0">
                <a:ln>
                  <a:noFill/>
                </a:ln>
                <a:solidFill>
                  <a:sysClr val="windowText" lastClr="000000"/>
                </a:solidFill>
                <a:effectLst/>
                <a:uLnTx/>
                <a:uFillTx/>
              </a:rPr>
              <a:t>yumlu</a:t>
            </a:r>
            <a:r>
              <a:rPr kumimoji="0" lang="en-US" sz="2000" b="0" i="1" u="none" strike="noStrike" kern="0" cap="none" spc="0" normalizeH="0" baseline="0" noProof="0" dirty="0" smtClean="0">
                <a:ln>
                  <a:noFill/>
                </a:ln>
                <a:solidFill>
                  <a:sysClr val="windowText" lastClr="000000"/>
                </a:solidFill>
                <a:effectLst/>
                <a:uLnTx/>
                <a:uFillTx/>
              </a:rPr>
              <a:t> </a:t>
            </a:r>
            <a:r>
              <a:rPr lang="tr-TR" sz="2000" i="1" kern="0" dirty="0">
                <a:solidFill>
                  <a:sysClr val="windowText" lastClr="000000"/>
                </a:solidFill>
              </a:rPr>
              <a:t>y</a:t>
            </a:r>
            <a:r>
              <a:rPr kumimoji="0" lang="en-US" sz="2000" b="0" i="1" u="none" strike="noStrike" kern="0" cap="none" spc="0" normalizeH="0" baseline="0" noProof="0" dirty="0" smtClean="0">
                <a:ln>
                  <a:noFill/>
                </a:ln>
                <a:solidFill>
                  <a:sysClr val="windowText" lastClr="000000"/>
                </a:solidFill>
                <a:effectLst/>
                <a:uLnTx/>
                <a:uFillTx/>
              </a:rPr>
              <a:t>azılımcılar</a:t>
            </a:r>
            <a:r>
              <a:rPr kumimoji="0" lang="tr-TR" sz="2000" b="0" i="1" u="none" strike="noStrike" kern="0" cap="none" spc="0" normalizeH="0" baseline="0" noProof="0" dirty="0" err="1" smtClean="0">
                <a:ln>
                  <a:noFill/>
                </a:ln>
                <a:solidFill>
                  <a:sysClr val="windowText" lastClr="000000"/>
                </a:solidFill>
                <a:effectLst/>
                <a:uLnTx/>
                <a:uFillTx/>
              </a:rPr>
              <a:t>ın</a:t>
            </a:r>
            <a:r>
              <a:rPr kumimoji="0" lang="en-US" sz="2000" b="0" i="1" u="none" strike="noStrike" kern="0" cap="none" spc="0" normalizeH="0" baseline="0" noProof="0" dirty="0" smtClean="0">
                <a:ln>
                  <a:noFill/>
                </a:ln>
                <a:solidFill>
                  <a:sysClr val="windowText" lastClr="000000"/>
                </a:solidFill>
                <a:effectLst/>
                <a:uLnTx/>
                <a:uFillTx/>
              </a:rPr>
              <a:t> birinden</a:t>
            </a:r>
            <a:r>
              <a:rPr lang="tr-TR" sz="2000" i="1" kern="0" noProof="0" dirty="0">
                <a:solidFill>
                  <a:sysClr val="windowText" lastClr="000000"/>
                </a:solidFill>
              </a:rPr>
              <a:t> </a:t>
            </a:r>
            <a:r>
              <a:rPr kumimoji="0" lang="en-US" sz="2000" b="0" i="1" u="none" strike="noStrike" kern="0" cap="none" spc="0" normalizeH="0" baseline="0" noProof="0" dirty="0" smtClean="0">
                <a:ln>
                  <a:noFill/>
                </a:ln>
                <a:solidFill>
                  <a:sysClr val="windowText" lastClr="000000"/>
                </a:solidFill>
                <a:effectLst/>
                <a:uLnTx/>
                <a:uFillTx/>
              </a:rPr>
              <a:t>e</a:t>
            </a:r>
            <a:r>
              <a:rPr kumimoji="0" lang="tr-TR" sz="2000" b="0" i="1" u="none" strike="noStrike" kern="0" cap="none" spc="0" normalizeH="0" baseline="0" noProof="0" dirty="0" smtClean="0">
                <a:ln>
                  <a:noFill/>
                </a:ln>
                <a:solidFill>
                  <a:sysClr val="windowText" lastClr="000000"/>
                </a:solidFill>
                <a:effectLst/>
                <a:uLnTx/>
                <a:uFillTx/>
              </a:rPr>
              <a:t>-</a:t>
            </a:r>
            <a:r>
              <a:rPr kumimoji="0" lang="en-US" sz="2000" b="0" i="1" u="none" strike="noStrike" kern="0" cap="none" spc="0" normalizeH="0" baseline="0" noProof="0" dirty="0" smtClean="0">
                <a:ln>
                  <a:noFill/>
                </a:ln>
                <a:solidFill>
                  <a:sysClr val="windowText" lastClr="000000"/>
                </a:solidFill>
                <a:effectLst/>
                <a:uLnTx/>
                <a:uFillTx/>
              </a:rPr>
              <a:t>Defter </a:t>
            </a:r>
            <a:r>
              <a:rPr kumimoji="0" lang="en-US" sz="2000" b="0" i="1" u="none" strike="noStrike" kern="0" cap="none" spc="0" normalizeH="0" baseline="0" noProof="0" dirty="0">
                <a:ln>
                  <a:noFill/>
                </a:ln>
                <a:solidFill>
                  <a:sysClr val="windowText" lastClr="000000"/>
                </a:solidFill>
                <a:effectLst/>
                <a:uLnTx/>
                <a:uFillTx/>
              </a:rPr>
              <a:t>uyumlu yazılım hizmeti al</a:t>
            </a:r>
            <a:r>
              <a:rPr kumimoji="0" lang="tr-TR" sz="2000" b="0" i="1" u="none" strike="noStrike" kern="0" cap="none" spc="0" normalizeH="0" baseline="0" noProof="0" dirty="0">
                <a:ln>
                  <a:noFill/>
                </a:ln>
                <a:solidFill>
                  <a:sysClr val="windowText" lastClr="000000"/>
                </a:solidFill>
                <a:effectLst/>
                <a:uLnTx/>
                <a:uFillTx/>
              </a:rPr>
              <a:t>m</a:t>
            </a:r>
            <a:r>
              <a:rPr kumimoji="0" lang="en-US" sz="2000" b="0" i="1" u="none" strike="noStrike" kern="0" cap="none" spc="0" normalizeH="0" baseline="0" noProof="0" dirty="0">
                <a:ln>
                  <a:noFill/>
                </a:ln>
                <a:solidFill>
                  <a:sysClr val="windowText" lastClr="000000"/>
                </a:solidFill>
                <a:effectLst/>
                <a:uLnTx/>
                <a:uFillTx/>
              </a:rPr>
              <a:t>a</a:t>
            </a:r>
            <a:r>
              <a:rPr kumimoji="0" lang="tr-TR" sz="2000" b="0" i="1" u="none" strike="noStrike" kern="0" cap="none" spc="0" normalizeH="0" baseline="0" noProof="0" dirty="0">
                <a:ln>
                  <a:noFill/>
                </a:ln>
                <a:solidFill>
                  <a:sysClr val="windowText" lastClr="000000"/>
                </a:solidFill>
                <a:effectLst/>
                <a:uLnTx/>
                <a:uFillTx/>
              </a:rPr>
              <a:t>sı </a:t>
            </a:r>
            <a:r>
              <a:rPr kumimoji="0" lang="en-US" sz="2000" b="0" i="1" u="none" strike="noStrike" kern="0" cap="none" spc="0" normalizeH="0" baseline="0" noProof="0" dirty="0">
                <a:ln>
                  <a:noFill/>
                </a:ln>
                <a:solidFill>
                  <a:sysClr val="windowText" lastClr="000000"/>
                </a:solidFill>
                <a:effectLst/>
                <a:uLnTx/>
                <a:uFillTx/>
              </a:rPr>
              <a:t>halinde</a:t>
            </a:r>
            <a:r>
              <a:rPr kumimoji="0" lang="tr-TR" sz="2000" b="0" i="1" u="none" strike="noStrike" kern="0" cap="none" spc="0" normalizeH="0" baseline="0" noProof="0" dirty="0">
                <a:ln>
                  <a:noFill/>
                </a:ln>
                <a:solidFill>
                  <a:sysClr val="windowText" lastClr="000000"/>
                </a:solidFill>
                <a:effectLst/>
                <a:uLnTx/>
                <a:uFillTx/>
              </a:rPr>
              <a:t>,</a:t>
            </a:r>
            <a:endParaRPr kumimoji="0" lang="tr-TR" sz="2000" b="0" i="1" u="none" strike="noStrike" kern="0" cap="none" spc="0" normalizeH="0" baseline="0" noProof="0" dirty="0">
              <a:ln>
                <a:noFill/>
              </a:ln>
              <a:solidFill>
                <a:srgbClr val="FF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ysClr val="windowText" lastClr="000000"/>
                </a:solidFill>
                <a:effectLst/>
                <a:uLnTx/>
                <a:uFillTx/>
              </a:rPr>
              <a:t>e-Defter uygulamasına geçmeleri için Gelir İdaresi Başkanlığınca izin verilebilecektir</a:t>
            </a:r>
            <a:r>
              <a:rPr kumimoji="0" lang="tr-TR" sz="2000" b="0" i="1" u="none" strike="noStrike" kern="0" cap="none" spc="0" normalizeH="0" baseline="0" noProof="0" dirty="0">
                <a:ln>
                  <a:noFill/>
                </a:ln>
                <a:solidFill>
                  <a:sysClr val="windowText" lastClr="000000"/>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a:ln>
                  <a:noFill/>
                </a:ln>
                <a:solidFill>
                  <a:sysClr val="windowText" lastClr="000000"/>
                </a:solidFill>
                <a:effectLst/>
                <a:uLnTx/>
                <a:uFillTx/>
              </a:rPr>
              <a:t>Zorunluluk kapsamına giren defterler</a:t>
            </a:r>
            <a:r>
              <a:rPr kumimoji="0" lang="tr-TR" sz="2000" b="0" i="1" u="none" strike="noStrike" kern="0" cap="none" spc="0" normalizeH="0" baseline="0" noProof="0" dirty="0" smtClean="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tr-TR" sz="2000" b="0" i="1" u="none" strike="noStrike" kern="0" cap="none" spc="0" normalizeH="0" baseline="0" noProof="0" dirty="0">
                <a:ln>
                  <a:noFill/>
                </a:ln>
                <a:solidFill>
                  <a:sysClr val="windowText" lastClr="000000"/>
                </a:solidFill>
                <a:effectLst/>
                <a:uLnTx/>
                <a:uFillTx/>
              </a:rPr>
              <a:t>Yevmiye </a:t>
            </a:r>
            <a:r>
              <a:rPr kumimoji="0" lang="tr-TR" sz="2000" b="0" i="1" u="none" strike="noStrike" kern="0" cap="none" spc="0" normalizeH="0" baseline="0" noProof="0" dirty="0" smtClean="0">
                <a:ln>
                  <a:noFill/>
                </a:ln>
                <a:solidFill>
                  <a:sysClr val="windowText" lastClr="000000"/>
                </a:solidFill>
                <a:effectLst/>
                <a:uLnTx/>
                <a:uFillTx/>
              </a:rPr>
              <a:t>Defteri</a:t>
            </a:r>
            <a:endParaRPr kumimoji="0" lang="tr-TR" sz="2000" b="0" i="1"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tr-TR" sz="2000" b="0" i="1" u="none" strike="noStrike" kern="0" cap="none" spc="0" normalizeH="0" baseline="0" noProof="0" dirty="0">
                <a:ln>
                  <a:noFill/>
                </a:ln>
                <a:solidFill>
                  <a:sysClr val="windowText" lastClr="000000"/>
                </a:solidFill>
                <a:effectLst/>
                <a:uLnTx/>
                <a:uFillTx/>
              </a:rPr>
              <a:t>Büyük </a:t>
            </a:r>
            <a:r>
              <a:rPr kumimoji="0" lang="tr-TR" sz="2000" b="0" i="1" u="none" strike="noStrike" kern="0" cap="none" spc="0" normalizeH="0" baseline="0" noProof="0" dirty="0" smtClean="0">
                <a:ln>
                  <a:noFill/>
                </a:ln>
                <a:solidFill>
                  <a:sysClr val="windowText" lastClr="000000"/>
                </a:solidFill>
                <a:effectLst/>
                <a:uLnTx/>
                <a:uFillTx/>
              </a:rPr>
              <a:t>Defter </a:t>
            </a:r>
            <a:r>
              <a:rPr kumimoji="0" lang="tr-TR" sz="2000" b="0" i="1" u="none" strike="noStrike" kern="0" cap="none" spc="0" normalizeH="0" baseline="0" noProof="0" dirty="0">
                <a:ln>
                  <a:noFill/>
                </a:ln>
                <a:solidFill>
                  <a:sysClr val="windowText" lastClr="000000"/>
                </a:solidFill>
                <a:effectLst/>
                <a:uLnTx/>
                <a:uFillTx/>
              </a:rPr>
              <a:t>(Defter-i Kebir)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2000" b="0" i="1"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sng" strike="noStrike" kern="0" cap="none" spc="0" normalizeH="0" baseline="0" noProof="0" dirty="0">
                <a:ln>
                  <a:noFill/>
                </a:ln>
                <a:solidFill>
                  <a:srgbClr val="C00000"/>
                </a:solidFill>
                <a:effectLst/>
                <a:uLnTx/>
                <a:uFillTx/>
              </a:rPr>
              <a:t>Uygulamaya geçil</a:t>
            </a:r>
            <a:r>
              <a:rPr kumimoji="0" lang="tr-TR" sz="2000" b="1" i="1" u="sng" strike="noStrike" kern="0" cap="none" spc="0" normalizeH="0" baseline="0" noProof="0" dirty="0">
                <a:ln>
                  <a:noFill/>
                </a:ln>
                <a:solidFill>
                  <a:srgbClr val="C00000"/>
                </a:solidFill>
                <a:effectLst/>
                <a:uLnTx/>
                <a:uFillTx/>
              </a:rPr>
              <a:t>mesi,</a:t>
            </a:r>
            <a:r>
              <a:rPr kumimoji="0" lang="en-US" sz="2000" b="1" i="1" u="sng" strike="noStrike" kern="0" cap="none" spc="0" normalizeH="0" baseline="0" noProof="0" dirty="0">
                <a:ln>
                  <a:noFill/>
                </a:ln>
                <a:solidFill>
                  <a:srgbClr val="C00000"/>
                </a:solidFill>
                <a:effectLst/>
                <a:uLnTx/>
                <a:uFillTx/>
              </a:rPr>
              <a:t> mükelleflerin defter ve </a:t>
            </a:r>
            <a:r>
              <a:rPr kumimoji="0" lang="en-US" sz="2000" b="1" i="1" u="sng" strike="noStrike" kern="0" cap="none" spc="0" normalizeH="0" baseline="0" noProof="0" dirty="0" err="1">
                <a:ln>
                  <a:noFill/>
                </a:ln>
                <a:solidFill>
                  <a:srgbClr val="C00000"/>
                </a:solidFill>
                <a:effectLst/>
                <a:uLnTx/>
                <a:uFillTx/>
              </a:rPr>
              <a:t>belgelere</a:t>
            </a:r>
            <a:r>
              <a:rPr kumimoji="0" lang="en-US" sz="2000" b="1" i="1" u="sng" strike="noStrike" kern="0" cap="none" spc="0" normalizeH="0" baseline="0" noProof="0" dirty="0">
                <a:ln>
                  <a:noFill/>
                </a:ln>
                <a:solidFill>
                  <a:srgbClr val="C00000"/>
                </a:solidFill>
                <a:effectLst/>
                <a:uLnTx/>
                <a:uFillTx/>
              </a:rPr>
              <a:t> </a:t>
            </a:r>
            <a:r>
              <a:rPr kumimoji="0" lang="en-US" sz="2000" b="1" i="1" u="sng" strike="noStrike" kern="0" cap="none" spc="0" normalizeH="0" baseline="0" noProof="0" dirty="0" err="1" smtClean="0">
                <a:ln>
                  <a:noFill/>
                </a:ln>
                <a:solidFill>
                  <a:srgbClr val="C00000"/>
                </a:solidFill>
                <a:effectLst/>
                <a:uLnTx/>
                <a:uFillTx/>
              </a:rPr>
              <a:t>ilişkin</a:t>
            </a:r>
            <a:r>
              <a:rPr kumimoji="0" lang="tr-TR" sz="2000" b="1" i="1" u="sng" strike="noStrike" kern="0" cap="none" spc="0" normalizeH="0" noProof="0" dirty="0" smtClean="0">
                <a:ln>
                  <a:noFill/>
                </a:ln>
                <a:solidFill>
                  <a:srgbClr val="C00000"/>
                </a:solidFill>
                <a:effectLst/>
                <a:uLnTx/>
                <a:uFillTx/>
              </a:rPr>
              <a:t> </a:t>
            </a:r>
            <a:r>
              <a:rPr kumimoji="0" lang="en-US" sz="2000" b="1" i="1" u="sng" strike="noStrike" kern="0" cap="none" spc="0" normalizeH="0" baseline="0" noProof="0" dirty="0" err="1" smtClean="0">
                <a:ln>
                  <a:noFill/>
                </a:ln>
                <a:solidFill>
                  <a:srgbClr val="C00000"/>
                </a:solidFill>
                <a:effectLst/>
                <a:uLnTx/>
                <a:uFillTx/>
              </a:rPr>
              <a:t>muhafaza</a:t>
            </a:r>
            <a:r>
              <a:rPr kumimoji="0" lang="en-US" sz="2000" b="1" i="1" u="sng" strike="noStrike" kern="0" cap="none" spc="0" normalizeH="0" baseline="0" noProof="0" dirty="0" smtClean="0">
                <a:ln>
                  <a:noFill/>
                </a:ln>
                <a:solidFill>
                  <a:srgbClr val="C00000"/>
                </a:solidFill>
                <a:effectLst/>
                <a:uLnTx/>
                <a:uFillTx/>
              </a:rPr>
              <a:t> </a:t>
            </a:r>
            <a:r>
              <a:rPr kumimoji="0" lang="en-US" sz="2000" b="1" i="1" u="sng" strike="noStrike" kern="0" cap="none" spc="0" normalizeH="0" baseline="0" noProof="0" dirty="0">
                <a:ln>
                  <a:noFill/>
                </a:ln>
                <a:solidFill>
                  <a:srgbClr val="C00000"/>
                </a:solidFill>
                <a:effectLst/>
                <a:uLnTx/>
                <a:uFillTx/>
              </a:rPr>
              <a:t>ve ibraz ödevlerini ortadan </a:t>
            </a:r>
            <a:r>
              <a:rPr kumimoji="0" lang="en-US" sz="2000" b="1" i="1" u="sng" strike="noStrike" kern="0" cap="none" spc="0" normalizeH="0" baseline="0" noProof="0" dirty="0" err="1">
                <a:ln>
                  <a:noFill/>
                </a:ln>
                <a:solidFill>
                  <a:srgbClr val="C00000"/>
                </a:solidFill>
                <a:effectLst/>
                <a:uLnTx/>
                <a:uFillTx/>
              </a:rPr>
              <a:t>kaldırmamaktadır</a:t>
            </a:r>
            <a:r>
              <a:rPr kumimoji="0" lang="en-US" sz="2000" b="1" i="1" u="sng" strike="noStrike" kern="0" cap="none" spc="0" normalizeH="0" baseline="0" noProof="0" dirty="0" smtClean="0">
                <a:ln>
                  <a:noFill/>
                </a:ln>
                <a:solidFill>
                  <a:srgbClr val="C00000"/>
                </a:solidFill>
                <a:effectLst/>
                <a:uLnTx/>
                <a:uFillTx/>
              </a:rPr>
              <a:t>.</a:t>
            </a:r>
            <a:endParaRPr kumimoji="0" lang="tr-TR" sz="2000" b="0" i="1" strike="noStrike" kern="0" cap="none" spc="0" normalizeH="0" baseline="0" noProof="0" dirty="0">
              <a:ln>
                <a:noFill/>
              </a:ln>
              <a:solidFill>
                <a:srgbClr val="C00000"/>
              </a:solidFill>
              <a:effectLst/>
              <a:uLnTx/>
              <a:uFillTx/>
            </a:endParaRPr>
          </a:p>
        </p:txBody>
      </p:sp>
      <p:pic>
        <p:nvPicPr>
          <p:cNvPr id="9"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4781" y="3535015"/>
            <a:ext cx="1547813" cy="1463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3780174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499173" y="222141"/>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ELEKTRONİK ORTAMDA DEFTER TUTMA</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25</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10" name="İçerik Yer Tutucusu 2"/>
          <p:cNvSpPr txBox="1">
            <a:spLocks/>
          </p:cNvSpPr>
          <p:nvPr/>
        </p:nvSpPr>
        <p:spPr>
          <a:xfrm>
            <a:off x="381663" y="789071"/>
            <a:ext cx="10906397" cy="5687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FF0000"/>
              </a:buClr>
              <a:buNone/>
              <a:defRPr/>
            </a:pPr>
            <a:endParaRPr lang="tr-TR" sz="1800" i="1" kern="0" dirty="0" smtClean="0">
              <a:solidFill>
                <a:sysClr val="windowText" lastClr="000000"/>
              </a:solidFill>
            </a:endParaRPr>
          </a:p>
          <a:p>
            <a:pPr marL="0" indent="0" algn="just">
              <a:spcBef>
                <a:spcPts val="0"/>
              </a:spcBef>
              <a:buClr>
                <a:srgbClr val="FF0000"/>
              </a:buClr>
              <a:buNone/>
              <a:defRPr/>
            </a:pPr>
            <a:endParaRPr lang="tr-TR" sz="1800" i="1" kern="0" dirty="0">
              <a:solidFill>
                <a:sysClr val="windowText" lastClr="000000"/>
              </a:solidFill>
            </a:endParaRPr>
          </a:p>
          <a:p>
            <a:pPr algn="just">
              <a:spcBef>
                <a:spcPts val="0"/>
              </a:spcBef>
              <a:buClr>
                <a:srgbClr val="FF0000"/>
              </a:buClr>
              <a:buFont typeface="Wingdings" pitchFamily="2" charset="2"/>
              <a:buChar char="v"/>
              <a:defRPr/>
            </a:pPr>
            <a:r>
              <a:rPr lang="tr-TR" sz="1800" i="1" kern="0" dirty="0" smtClean="0">
                <a:solidFill>
                  <a:sysClr val="windowText" lastClr="000000"/>
                </a:solidFill>
              </a:rPr>
              <a:t>e-Defter uygulamasına dahil olanlar </a:t>
            </a:r>
            <a:r>
              <a:rPr lang="tr-TR" sz="1800" i="1" kern="0" dirty="0" smtClean="0">
                <a:solidFill>
                  <a:srgbClr val="FF0000"/>
                </a:solidFill>
              </a:rPr>
              <a:t>edefter.gov.tr</a:t>
            </a:r>
            <a:r>
              <a:rPr lang="tr-TR" sz="1800" i="1" kern="0" dirty="0" smtClean="0">
                <a:solidFill>
                  <a:sysClr val="windowText" lastClr="000000"/>
                </a:solidFill>
              </a:rPr>
              <a:t> internet adresinde duyurulan format ve standartlara uygun olarak </a:t>
            </a:r>
            <a:r>
              <a:rPr lang="tr-TR" sz="1800" i="1" kern="0" dirty="0" smtClean="0">
                <a:solidFill>
                  <a:srgbClr val="FF0000"/>
                </a:solidFill>
              </a:rPr>
              <a:t>aylık</a:t>
            </a:r>
            <a:r>
              <a:rPr lang="tr-TR" sz="1800" i="1" kern="0" dirty="0" smtClean="0">
                <a:solidFill>
                  <a:sysClr val="windowText" lastClr="000000"/>
                </a:solidFill>
              </a:rPr>
              <a:t> veya </a:t>
            </a:r>
            <a:r>
              <a:rPr lang="tr-TR" sz="1800" i="1" kern="0" dirty="0" smtClean="0">
                <a:solidFill>
                  <a:srgbClr val="FF0000"/>
                </a:solidFill>
              </a:rPr>
              <a:t>geçici vergi dönemleri</a:t>
            </a:r>
            <a:r>
              <a:rPr lang="tr-TR" sz="1800" i="1" kern="0" dirty="0" smtClean="0">
                <a:solidFill>
                  <a:sysClr val="windowText" lastClr="000000"/>
                </a:solidFill>
              </a:rPr>
              <a:t> bazında elektronik defterlerini oluşturmaya ve saklamaya başlayacaklardır.</a:t>
            </a:r>
          </a:p>
          <a:p>
            <a:pPr algn="just">
              <a:spcBef>
                <a:spcPts val="0"/>
              </a:spcBef>
              <a:buClr>
                <a:srgbClr val="FF0000"/>
              </a:buClr>
              <a:buFont typeface="Wingdings" pitchFamily="2" charset="2"/>
              <a:buChar char="v"/>
              <a:defRPr/>
            </a:pPr>
            <a:endParaRPr lang="tr-TR" sz="1800" i="1" kern="0" dirty="0" smtClean="0">
              <a:solidFill>
                <a:sysClr val="windowText" lastClr="000000"/>
              </a:solidFill>
            </a:endParaRPr>
          </a:p>
          <a:p>
            <a:pPr algn="just">
              <a:spcBef>
                <a:spcPts val="0"/>
              </a:spcBef>
              <a:buClr>
                <a:srgbClr val="FF0000"/>
              </a:buClr>
              <a:buFont typeface="Wingdings" pitchFamily="2" charset="2"/>
              <a:buChar char="v"/>
              <a:defRPr/>
            </a:pPr>
            <a:endParaRPr lang="tr-TR" sz="1800" i="1" kern="0" dirty="0">
              <a:solidFill>
                <a:sysClr val="windowText" lastClr="000000"/>
              </a:solidFill>
            </a:endParaRPr>
          </a:p>
          <a:p>
            <a:pPr algn="just">
              <a:spcBef>
                <a:spcPts val="0"/>
              </a:spcBef>
              <a:buClr>
                <a:srgbClr val="FF0000"/>
              </a:buClr>
              <a:buFont typeface="Wingdings" pitchFamily="2" charset="2"/>
              <a:buChar char="v"/>
              <a:defRPr/>
            </a:pPr>
            <a:endParaRPr lang="tr-TR" sz="1800" i="1" kern="0" dirty="0" smtClean="0">
              <a:solidFill>
                <a:sysClr val="windowText" lastClr="000000"/>
              </a:solidFill>
            </a:endParaRPr>
          </a:p>
          <a:p>
            <a:pPr algn="just">
              <a:spcBef>
                <a:spcPts val="0"/>
              </a:spcBef>
              <a:buClr>
                <a:srgbClr val="FF0000"/>
              </a:buClr>
              <a:buFont typeface="Wingdings" pitchFamily="2" charset="2"/>
              <a:buChar char="v"/>
              <a:defRPr/>
            </a:pPr>
            <a:r>
              <a:rPr lang="tr-TR" sz="1800" i="1" kern="0" dirty="0" smtClean="0">
                <a:solidFill>
                  <a:sysClr val="windowText" lastClr="000000"/>
                </a:solidFill>
              </a:rPr>
              <a:t>e-Defteri, gerçek kişi mükellefler e-imza veya mali mühür ile</a:t>
            </a:r>
          </a:p>
          <a:p>
            <a:pPr marL="0" indent="0" algn="just">
              <a:spcBef>
                <a:spcPts val="0"/>
              </a:spcBef>
              <a:buClr>
                <a:srgbClr val="FF0000"/>
              </a:buClr>
              <a:buNone/>
              <a:defRPr/>
            </a:pPr>
            <a:r>
              <a:rPr lang="tr-TR" sz="1800" i="1" kern="0" dirty="0" smtClean="0">
                <a:solidFill>
                  <a:sysClr val="windowText" lastClr="000000"/>
                </a:solidFill>
              </a:rPr>
              <a:t>tüzel kişi mükellefler ise mali mühür ile imzalar.</a:t>
            </a:r>
          </a:p>
          <a:p>
            <a:pPr marL="0" indent="0" algn="just">
              <a:spcBef>
                <a:spcPts val="0"/>
              </a:spcBef>
              <a:buClr>
                <a:srgbClr val="FF0000"/>
              </a:buClr>
              <a:buNone/>
              <a:defRPr/>
            </a:pPr>
            <a:endParaRPr lang="tr-TR" sz="1800" i="1" kern="0" dirty="0" smtClean="0">
              <a:solidFill>
                <a:sysClr val="windowText" lastClr="000000"/>
              </a:solidFill>
            </a:endParaRPr>
          </a:p>
          <a:p>
            <a:pPr marL="0" indent="0" algn="just">
              <a:spcBef>
                <a:spcPts val="0"/>
              </a:spcBef>
              <a:buClr>
                <a:srgbClr val="FF0000"/>
              </a:buClr>
              <a:buNone/>
              <a:defRPr/>
            </a:pPr>
            <a:endParaRPr lang="tr-TR" sz="1800" i="1" kern="0" dirty="0">
              <a:solidFill>
                <a:sysClr val="windowText" lastClr="000000"/>
              </a:solidFill>
            </a:endParaRPr>
          </a:p>
          <a:p>
            <a:pPr marL="0" indent="0" algn="just">
              <a:spcBef>
                <a:spcPts val="0"/>
              </a:spcBef>
              <a:buClr>
                <a:srgbClr val="FF0000"/>
              </a:buClr>
              <a:buNone/>
              <a:defRPr/>
            </a:pPr>
            <a:endParaRPr lang="tr-TR" sz="1800" i="1" kern="0" dirty="0" smtClean="0">
              <a:solidFill>
                <a:sysClr val="windowText" lastClr="000000"/>
              </a:solidFill>
            </a:endParaRPr>
          </a:p>
          <a:p>
            <a:pPr marL="127000" indent="0" algn="just">
              <a:spcBef>
                <a:spcPts val="0"/>
              </a:spcBef>
              <a:buClr>
                <a:srgbClr val="FF0000"/>
              </a:buClr>
              <a:buNone/>
              <a:defRPr/>
            </a:pPr>
            <a:endParaRPr lang="tr-TR" sz="1800" i="1" kern="0" dirty="0" smtClean="0">
              <a:solidFill>
                <a:sysClr val="windowText" lastClr="000000"/>
              </a:solidFill>
            </a:endParaRPr>
          </a:p>
          <a:p>
            <a:pPr algn="just">
              <a:spcBef>
                <a:spcPts val="0"/>
              </a:spcBef>
              <a:buClr>
                <a:srgbClr val="FF0000"/>
              </a:buClr>
              <a:buFont typeface="Wingdings" panose="05000000000000000000" pitchFamily="2" charset="2"/>
              <a:buChar char="v"/>
              <a:defRPr/>
            </a:pPr>
            <a:r>
              <a:rPr lang="tr-TR" sz="1800" i="1" kern="0" dirty="0" smtClean="0">
                <a:solidFill>
                  <a:sysClr val="windowText" lastClr="000000"/>
                </a:solidFill>
              </a:rPr>
              <a:t>Hesap döneminin ilk ayına ait beratın alınması </a:t>
            </a:r>
            <a:r>
              <a:rPr lang="tr-TR" sz="1800" i="1" kern="0" dirty="0" smtClean="0">
                <a:solidFill>
                  <a:srgbClr val="FF0000"/>
                </a:solidFill>
              </a:rPr>
              <a:t>açılış onayı</a:t>
            </a:r>
            <a:r>
              <a:rPr lang="tr-TR" sz="1800" i="1" kern="0" dirty="0" smtClean="0">
                <a:solidFill>
                  <a:sysClr val="windowText" lastClr="000000"/>
                </a:solidFill>
              </a:rPr>
              <a:t>, </a:t>
            </a:r>
          </a:p>
          <a:p>
            <a:pPr marL="0" indent="0" algn="just">
              <a:spcBef>
                <a:spcPts val="0"/>
              </a:spcBef>
              <a:buClr>
                <a:srgbClr val="FF0000"/>
              </a:buClr>
              <a:buNone/>
              <a:defRPr/>
            </a:pPr>
            <a:r>
              <a:rPr lang="tr-TR" sz="1800" i="1" kern="0" dirty="0" smtClean="0">
                <a:solidFill>
                  <a:sysClr val="windowText" lastClr="000000"/>
                </a:solidFill>
              </a:rPr>
              <a:t>son ayına ait beratın alınması </a:t>
            </a:r>
            <a:r>
              <a:rPr lang="tr-TR" sz="1800" i="1" kern="0" dirty="0" smtClean="0">
                <a:solidFill>
                  <a:srgbClr val="FF0000"/>
                </a:solidFill>
              </a:rPr>
              <a:t>kapanış onayı</a:t>
            </a:r>
            <a:r>
              <a:rPr lang="tr-TR" sz="1800" i="1" kern="0" dirty="0" smtClean="0">
                <a:solidFill>
                  <a:sysClr val="windowText" lastClr="000000"/>
                </a:solidFill>
              </a:rPr>
              <a:t>, </a:t>
            </a:r>
          </a:p>
          <a:p>
            <a:pPr marL="0" indent="0" algn="just">
              <a:spcBef>
                <a:spcPts val="0"/>
              </a:spcBef>
              <a:buClr>
                <a:srgbClr val="FF0000"/>
              </a:buClr>
              <a:buNone/>
              <a:defRPr/>
            </a:pPr>
            <a:r>
              <a:rPr lang="tr-TR" sz="1800" i="1" kern="0" dirty="0" smtClean="0">
                <a:solidFill>
                  <a:sysClr val="windowText" lastClr="000000"/>
                </a:solidFill>
              </a:rPr>
              <a:t>diğer aylara ait beratların alınması is ilgili aylara ait defterlerin</a:t>
            </a:r>
          </a:p>
          <a:p>
            <a:pPr marL="0" indent="0" algn="just">
              <a:spcBef>
                <a:spcPts val="0"/>
              </a:spcBef>
              <a:buClr>
                <a:srgbClr val="FF0000"/>
              </a:buClr>
              <a:buNone/>
              <a:defRPr/>
            </a:pPr>
            <a:r>
              <a:rPr lang="tr-TR" sz="1800" i="1" kern="0" dirty="0" smtClean="0">
                <a:solidFill>
                  <a:srgbClr val="FF0000"/>
                </a:solidFill>
              </a:rPr>
              <a:t>noter onayı </a:t>
            </a:r>
            <a:r>
              <a:rPr lang="tr-TR" sz="1800" i="1" kern="0" dirty="0" smtClean="0">
                <a:solidFill>
                  <a:sysClr val="windowText" lastClr="000000"/>
                </a:solidFill>
              </a:rPr>
              <a:t>yerine geçer.</a:t>
            </a:r>
          </a:p>
        </p:txBody>
      </p:sp>
      <p:graphicFrame>
        <p:nvGraphicFramePr>
          <p:cNvPr id="2" name="Tablo 1"/>
          <p:cNvGraphicFramePr>
            <a:graphicFrameLocks noGrp="1"/>
          </p:cNvGraphicFramePr>
          <p:nvPr>
            <p:extLst>
              <p:ext uri="{D42A27DB-BD31-4B8C-83A1-F6EECF244321}">
                <p14:modId xmlns:p14="http://schemas.microsoft.com/office/powerpoint/2010/main" val="2159624884"/>
              </p:ext>
            </p:extLst>
          </p:nvPr>
        </p:nvGraphicFramePr>
        <p:xfrm>
          <a:off x="6633487" y="2001909"/>
          <a:ext cx="4594683" cy="4549204"/>
        </p:xfrm>
        <a:graphic>
          <a:graphicData uri="http://schemas.openxmlformats.org/drawingml/2006/table">
            <a:tbl>
              <a:tblPr firstRow="1" firstCol="1" bandRow="1">
                <a:tableStyleId>{5C22544A-7EE6-4342-B048-85BDC9FD1C3A}</a:tableStyleId>
              </a:tblPr>
              <a:tblGrid>
                <a:gridCol w="508334">
                  <a:extLst>
                    <a:ext uri="{9D8B030D-6E8A-4147-A177-3AD203B41FA5}">
                      <a16:colId xmlns:a16="http://schemas.microsoft.com/office/drawing/2014/main" val="2055914925"/>
                    </a:ext>
                  </a:extLst>
                </a:gridCol>
                <a:gridCol w="937958">
                  <a:extLst>
                    <a:ext uri="{9D8B030D-6E8A-4147-A177-3AD203B41FA5}">
                      <a16:colId xmlns:a16="http://schemas.microsoft.com/office/drawing/2014/main" val="3143366771"/>
                    </a:ext>
                  </a:extLst>
                </a:gridCol>
                <a:gridCol w="900243">
                  <a:extLst>
                    <a:ext uri="{9D8B030D-6E8A-4147-A177-3AD203B41FA5}">
                      <a16:colId xmlns:a16="http://schemas.microsoft.com/office/drawing/2014/main" val="3539424672"/>
                    </a:ext>
                  </a:extLst>
                </a:gridCol>
                <a:gridCol w="553701">
                  <a:extLst>
                    <a:ext uri="{9D8B030D-6E8A-4147-A177-3AD203B41FA5}">
                      <a16:colId xmlns:a16="http://schemas.microsoft.com/office/drawing/2014/main" val="3395401451"/>
                    </a:ext>
                  </a:extLst>
                </a:gridCol>
                <a:gridCol w="847770">
                  <a:extLst>
                    <a:ext uri="{9D8B030D-6E8A-4147-A177-3AD203B41FA5}">
                      <a16:colId xmlns:a16="http://schemas.microsoft.com/office/drawing/2014/main" val="1918102627"/>
                    </a:ext>
                  </a:extLst>
                </a:gridCol>
                <a:gridCol w="846677">
                  <a:extLst>
                    <a:ext uri="{9D8B030D-6E8A-4147-A177-3AD203B41FA5}">
                      <a16:colId xmlns:a16="http://schemas.microsoft.com/office/drawing/2014/main" val="1250038967"/>
                    </a:ext>
                  </a:extLst>
                </a:gridCol>
              </a:tblGrid>
              <a:tr h="0">
                <a:tc gridSpan="3">
                  <a:txBody>
                    <a:bodyPr/>
                    <a:lstStyle/>
                    <a:p>
                      <a:pPr algn="ctr">
                        <a:lnSpc>
                          <a:spcPct val="107000"/>
                        </a:lnSpc>
                        <a:spcAft>
                          <a:spcPts val="0"/>
                        </a:spcAft>
                      </a:pPr>
                      <a:r>
                        <a:rPr lang="tr-TR" sz="900" dirty="0">
                          <a:effectLst/>
                        </a:rPr>
                        <a:t>Aylık Yükleme Tercihinde Bulunulması Halinde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900" dirty="0">
                          <a:effectLst/>
                        </a:rPr>
                        <a:t>Geçici Vergi Dönemleri Bazında Yükleme Tercihinde Bulunulması Halinde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43893878"/>
                  </a:ext>
                </a:extLst>
              </a:tr>
              <a:tr h="280731">
                <a:tc>
                  <a:txBody>
                    <a:bodyPr/>
                    <a:lstStyle/>
                    <a:p>
                      <a:pPr algn="ctr">
                        <a:lnSpc>
                          <a:spcPct val="107000"/>
                        </a:lnSpc>
                        <a:spcAft>
                          <a:spcPts val="0"/>
                        </a:spcAft>
                      </a:pPr>
                      <a:r>
                        <a:rPr lang="tr-TR" sz="900">
                          <a:effectLst/>
                        </a:rPr>
                        <a:t>Dönem</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Gelir Vergisi Mükellefleri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Diğer Mükellefler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Dönem</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Gelir Vergisi Mükellefleri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Diğer Mükellefler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extLst>
                  <a:ext uri="{0D108BD9-81ED-4DB2-BD59-A6C34878D82A}">
                    <a16:rowId xmlns:a16="http://schemas.microsoft.com/office/drawing/2014/main" val="3420215274"/>
                  </a:ext>
                </a:extLst>
              </a:tr>
              <a:tr h="280731">
                <a:tc>
                  <a:txBody>
                    <a:bodyPr/>
                    <a:lstStyle/>
                    <a:p>
                      <a:pPr algn="ctr">
                        <a:lnSpc>
                          <a:spcPct val="107000"/>
                        </a:lnSpc>
                        <a:spcAft>
                          <a:spcPts val="0"/>
                        </a:spcAft>
                      </a:pPr>
                      <a:r>
                        <a:rPr lang="tr-TR" sz="900">
                          <a:effectLst/>
                        </a:rPr>
                        <a:t>Ocak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Mayıs ayının 10 uncu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Mayıs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dirty="0">
                          <a:effectLst/>
                        </a:rPr>
                        <a:t>Ocak- Şubat-Mart</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dirty="0">
                          <a:effectLst/>
                        </a:rPr>
                        <a:t>Haziran ayının 10 uncu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Haziran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extLst>
                  <a:ext uri="{0D108BD9-81ED-4DB2-BD59-A6C34878D82A}">
                    <a16:rowId xmlns:a16="http://schemas.microsoft.com/office/drawing/2014/main" val="153871472"/>
                  </a:ext>
                </a:extLst>
              </a:tr>
              <a:tr h="280731">
                <a:tc>
                  <a:txBody>
                    <a:bodyPr/>
                    <a:lstStyle/>
                    <a:p>
                      <a:pPr algn="ctr">
                        <a:lnSpc>
                          <a:spcPct val="107000"/>
                        </a:lnSpc>
                        <a:spcAft>
                          <a:spcPts val="0"/>
                        </a:spcAft>
                      </a:pPr>
                      <a:r>
                        <a:rPr lang="tr-TR" sz="900">
                          <a:effectLst/>
                        </a:rPr>
                        <a:t>Şubat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Haziran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Haziran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807936554"/>
                  </a:ext>
                </a:extLst>
              </a:tr>
              <a:tr h="280731">
                <a:tc>
                  <a:txBody>
                    <a:bodyPr/>
                    <a:lstStyle/>
                    <a:p>
                      <a:pPr algn="ctr">
                        <a:lnSpc>
                          <a:spcPct val="107000"/>
                        </a:lnSpc>
                        <a:spcAft>
                          <a:spcPts val="0"/>
                        </a:spcAft>
                      </a:pPr>
                      <a:r>
                        <a:rPr lang="tr-TR" sz="900">
                          <a:effectLst/>
                        </a:rPr>
                        <a:t>Mart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Temmuz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Temmuz ayının 14 üncü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46385831"/>
                  </a:ext>
                </a:extLst>
              </a:tr>
              <a:tr h="280731">
                <a:tc>
                  <a:txBody>
                    <a:bodyPr/>
                    <a:lstStyle/>
                    <a:p>
                      <a:pPr algn="ctr">
                        <a:lnSpc>
                          <a:spcPct val="107000"/>
                        </a:lnSpc>
                        <a:spcAft>
                          <a:spcPts val="0"/>
                        </a:spcAft>
                      </a:pPr>
                      <a:r>
                        <a:rPr lang="tr-TR" sz="900">
                          <a:effectLst/>
                        </a:rPr>
                        <a:t>Nisan</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Ağustos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Ağustos ayının 14 üncü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dirty="0">
                          <a:effectLst/>
                        </a:rPr>
                        <a:t>Nisan-Mayıs-Haziran</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dirty="0">
                          <a:effectLst/>
                        </a:rPr>
                        <a:t>Eylül ayının 10 uncu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Eylül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extLst>
                  <a:ext uri="{0D108BD9-81ED-4DB2-BD59-A6C34878D82A}">
                    <a16:rowId xmlns:a16="http://schemas.microsoft.com/office/drawing/2014/main" val="276791203"/>
                  </a:ext>
                </a:extLst>
              </a:tr>
              <a:tr h="280731">
                <a:tc>
                  <a:txBody>
                    <a:bodyPr/>
                    <a:lstStyle/>
                    <a:p>
                      <a:pPr algn="ctr">
                        <a:lnSpc>
                          <a:spcPct val="107000"/>
                        </a:lnSpc>
                        <a:spcAft>
                          <a:spcPts val="0"/>
                        </a:spcAft>
                      </a:pPr>
                      <a:r>
                        <a:rPr lang="tr-TR" sz="900">
                          <a:effectLst/>
                        </a:rPr>
                        <a:t>Mayıs</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Eylül ayının 10 uncu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Eylül ayının 14 üncü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279657511"/>
                  </a:ext>
                </a:extLst>
              </a:tr>
              <a:tr h="280731">
                <a:tc>
                  <a:txBody>
                    <a:bodyPr/>
                    <a:lstStyle/>
                    <a:p>
                      <a:pPr algn="ctr">
                        <a:lnSpc>
                          <a:spcPct val="107000"/>
                        </a:lnSpc>
                        <a:spcAft>
                          <a:spcPts val="0"/>
                        </a:spcAft>
                      </a:pPr>
                      <a:r>
                        <a:rPr lang="tr-TR" sz="900">
                          <a:effectLst/>
                        </a:rPr>
                        <a:t>Haziran</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Ekim ayının 10 uncu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Ekim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967586144"/>
                  </a:ext>
                </a:extLst>
              </a:tr>
              <a:tr h="280731">
                <a:tc>
                  <a:txBody>
                    <a:bodyPr/>
                    <a:lstStyle/>
                    <a:p>
                      <a:pPr algn="ctr">
                        <a:lnSpc>
                          <a:spcPct val="107000"/>
                        </a:lnSpc>
                        <a:spcAft>
                          <a:spcPts val="0"/>
                        </a:spcAft>
                      </a:pPr>
                      <a:r>
                        <a:rPr lang="tr-TR" sz="900">
                          <a:effectLst/>
                        </a:rPr>
                        <a:t>Temmuz</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Kasım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Kasım ayının 14 üncü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Temmuz-Ağustos-Eylül</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Aralık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Aralık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extLst>
                  <a:ext uri="{0D108BD9-81ED-4DB2-BD59-A6C34878D82A}">
                    <a16:rowId xmlns:a16="http://schemas.microsoft.com/office/drawing/2014/main" val="2609053253"/>
                  </a:ext>
                </a:extLst>
              </a:tr>
              <a:tr h="280731">
                <a:tc>
                  <a:txBody>
                    <a:bodyPr/>
                    <a:lstStyle/>
                    <a:p>
                      <a:pPr algn="ctr">
                        <a:lnSpc>
                          <a:spcPct val="107000"/>
                        </a:lnSpc>
                        <a:spcAft>
                          <a:spcPts val="0"/>
                        </a:spcAft>
                      </a:pPr>
                      <a:r>
                        <a:rPr lang="tr-TR" sz="900">
                          <a:effectLst/>
                        </a:rPr>
                        <a:t>Ağustos</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Aralık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Aralık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73468953"/>
                  </a:ext>
                </a:extLst>
              </a:tr>
              <a:tr h="280731">
                <a:tc>
                  <a:txBody>
                    <a:bodyPr/>
                    <a:lstStyle/>
                    <a:p>
                      <a:pPr algn="ctr">
                        <a:lnSpc>
                          <a:spcPct val="107000"/>
                        </a:lnSpc>
                        <a:spcAft>
                          <a:spcPts val="0"/>
                        </a:spcAft>
                      </a:pPr>
                      <a:r>
                        <a:rPr lang="tr-TR" sz="900">
                          <a:effectLst/>
                        </a:rPr>
                        <a:t>Eylül</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Ocak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Ocak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785678960"/>
                  </a:ext>
                </a:extLst>
              </a:tr>
              <a:tr h="280731">
                <a:tc>
                  <a:txBody>
                    <a:bodyPr/>
                    <a:lstStyle/>
                    <a:p>
                      <a:pPr algn="ctr">
                        <a:lnSpc>
                          <a:spcPct val="107000"/>
                        </a:lnSpc>
                        <a:spcAft>
                          <a:spcPts val="0"/>
                        </a:spcAft>
                      </a:pPr>
                      <a:r>
                        <a:rPr lang="tr-TR" sz="900">
                          <a:effectLst/>
                        </a:rPr>
                        <a:t>Ekim</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Şubat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Şubat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Ekim-Kasım-Aralık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Gelir vergisi beyannamesinin verileceği ayı takip eden ayın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rowSpan="3">
                  <a:txBody>
                    <a:bodyPr/>
                    <a:lstStyle/>
                    <a:p>
                      <a:pPr algn="ctr">
                        <a:lnSpc>
                          <a:spcPct val="107000"/>
                        </a:lnSpc>
                        <a:spcAft>
                          <a:spcPts val="0"/>
                        </a:spcAft>
                      </a:pPr>
                      <a:r>
                        <a:rPr lang="tr-TR" sz="900">
                          <a:effectLst/>
                        </a:rPr>
                        <a:t>Kurumlar vergisi beyannamesinin verileceği ayı takip eden ayın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extLst>
                  <a:ext uri="{0D108BD9-81ED-4DB2-BD59-A6C34878D82A}">
                    <a16:rowId xmlns:a16="http://schemas.microsoft.com/office/drawing/2014/main" val="3853988623"/>
                  </a:ext>
                </a:extLst>
              </a:tr>
              <a:tr h="280731">
                <a:tc>
                  <a:txBody>
                    <a:bodyPr/>
                    <a:lstStyle/>
                    <a:p>
                      <a:pPr algn="ctr">
                        <a:lnSpc>
                          <a:spcPct val="107000"/>
                        </a:lnSpc>
                        <a:spcAft>
                          <a:spcPts val="0"/>
                        </a:spcAft>
                      </a:pPr>
                      <a:r>
                        <a:rPr lang="tr-TR" sz="900">
                          <a:effectLst/>
                        </a:rPr>
                        <a:t>Kasım</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Mart ayının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Mart ayının 14 üncü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638840008"/>
                  </a:ext>
                </a:extLst>
              </a:tr>
              <a:tr h="701829">
                <a:tc>
                  <a:txBody>
                    <a:bodyPr/>
                    <a:lstStyle/>
                    <a:p>
                      <a:pPr algn="ctr">
                        <a:lnSpc>
                          <a:spcPct val="107000"/>
                        </a:lnSpc>
                        <a:spcAft>
                          <a:spcPts val="0"/>
                        </a:spcAft>
                      </a:pPr>
                      <a:r>
                        <a:rPr lang="tr-TR" sz="900">
                          <a:effectLst/>
                        </a:rPr>
                        <a:t>Aralık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a:effectLst/>
                        </a:rPr>
                        <a:t>Gelir vergisi beyannamesinin verileceği ayı takip eden ayın 10 uncu gün sonu</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a:txBody>
                    <a:bodyPr/>
                    <a:lstStyle/>
                    <a:p>
                      <a:pPr algn="ctr">
                        <a:lnSpc>
                          <a:spcPct val="107000"/>
                        </a:lnSpc>
                        <a:spcAft>
                          <a:spcPts val="0"/>
                        </a:spcAft>
                      </a:pPr>
                      <a:r>
                        <a:rPr lang="tr-TR" sz="900" dirty="0">
                          <a:effectLst/>
                        </a:rPr>
                        <a:t>Kurumlar vergisi beyannamesinin verileceği ayı takip eden ayın 14 üncü gün sonu</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262" marR="38262" marT="0" marB="0" anchor="ct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578394253"/>
                  </a:ext>
                </a:extLst>
              </a:tr>
            </a:tbl>
          </a:graphicData>
        </a:graphic>
      </p:graphicFrame>
    </p:spTree>
    <p:extLst>
      <p:ext uri="{BB962C8B-B14F-4D97-AF65-F5344CB8AC3E}">
        <p14:creationId xmlns:p14="http://schemas.microsoft.com/office/powerpoint/2010/main" val="117104383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DEFTER-BEYAN </a:t>
            </a:r>
            <a:r>
              <a:rPr lang="tr-TR" sz="2400" dirty="0" smtClean="0">
                <a:solidFill>
                  <a:schemeClr val="accent5">
                    <a:lumMod val="75000"/>
                  </a:schemeClr>
                </a:solidFill>
                <a:latin typeface="GalanoGrotesque-Medium" panose="00000600000000000000" pitchFamily="50" charset="-94"/>
              </a:rPr>
              <a:t>SİSTEMİ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26</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İçerik Yer Tutucusu 2"/>
          <p:cNvSpPr>
            <a:spLocks noGrp="1"/>
          </p:cNvSpPr>
          <p:nvPr>
            <p:ph idx="1"/>
          </p:nvPr>
        </p:nvSpPr>
        <p:spPr>
          <a:xfrm>
            <a:off x="530625" y="1196753"/>
            <a:ext cx="11130751" cy="2592287"/>
          </a:xfrm>
          <a:prstGeom prst="rect">
            <a:avLst/>
          </a:prstGeom>
        </p:spPr>
        <p:txBody>
          <a:bodyPr>
            <a:normAutofit/>
          </a:bodyPr>
          <a:lstStyle/>
          <a:p>
            <a:pPr marL="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tr-TR" sz="1800" b="0" i="1" u="none" strike="noStrike" kern="0" cap="none" spc="0" normalizeH="0" baseline="0" noProof="0" dirty="0" smtClean="0">
                <a:ln>
                  <a:noFill/>
                </a:ln>
                <a:solidFill>
                  <a:sysClr val="windowText" lastClr="000000"/>
                </a:solidFill>
                <a:effectLst/>
                <a:uLnTx/>
                <a:uFillTx/>
              </a:rPr>
              <a:t>Serbest meslek kazancı elde eden,</a:t>
            </a:r>
          </a:p>
          <a:p>
            <a:pPr marL="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tr-TR" sz="1800" b="0" i="1" u="none" strike="noStrike" kern="0" cap="none" spc="0" normalizeH="0" baseline="0" noProof="0" dirty="0" smtClean="0">
                <a:ln>
                  <a:noFill/>
                </a:ln>
                <a:solidFill>
                  <a:sysClr val="windowText" lastClr="000000"/>
                </a:solidFill>
                <a:effectLst/>
                <a:uLnTx/>
                <a:uFillTx/>
              </a:rPr>
              <a:t>İşletme </a:t>
            </a:r>
            <a:r>
              <a:rPr kumimoji="0" lang="tr-TR" sz="1800" b="0" i="1" u="none" strike="noStrike" kern="0" cap="none" spc="0" normalizeH="0" baseline="0" noProof="0" dirty="0">
                <a:ln>
                  <a:noFill/>
                </a:ln>
                <a:solidFill>
                  <a:sysClr val="windowText" lastClr="000000"/>
                </a:solidFill>
                <a:effectLst/>
                <a:uLnTx/>
                <a:uFillTx/>
              </a:rPr>
              <a:t>hesabı esasına göre defter tutan,</a:t>
            </a:r>
          </a:p>
          <a:p>
            <a:pPr marL="0" marR="0" lvl="0" indent="0" defTabSz="914400" eaLnBrk="1" fontAlgn="auto" latinLnBrk="0" hangingPunct="1">
              <a:lnSpc>
                <a:spcPct val="150000"/>
              </a:lnSpc>
              <a:spcBef>
                <a:spcPts val="0"/>
              </a:spcBef>
              <a:spcAft>
                <a:spcPts val="0"/>
              </a:spcAft>
              <a:buClr>
                <a:srgbClr val="C00000"/>
              </a:buClr>
              <a:buSzTx/>
              <a:buFont typeface="Arial" pitchFamily="34" charset="0"/>
              <a:buChar char="►"/>
              <a:tabLst/>
              <a:defRPr/>
            </a:pPr>
            <a:r>
              <a:rPr kumimoji="0" lang="tr-TR" sz="1800" b="0" i="1" u="none" strike="noStrike" kern="0" cap="none" spc="0" normalizeH="0" baseline="0" noProof="0" dirty="0" smtClean="0">
                <a:ln>
                  <a:noFill/>
                </a:ln>
                <a:solidFill>
                  <a:sysClr val="windowText" lastClr="000000"/>
                </a:solidFill>
                <a:effectLst/>
                <a:uLnTx/>
                <a:uFillTx/>
              </a:rPr>
              <a:t>Basit </a:t>
            </a:r>
            <a:r>
              <a:rPr kumimoji="0" lang="tr-TR" sz="1800" b="0" i="1" u="none" strike="noStrike" kern="0" cap="none" spc="0" normalizeH="0" baseline="0" noProof="0" dirty="0">
                <a:ln>
                  <a:noFill/>
                </a:ln>
                <a:solidFill>
                  <a:sysClr val="windowText" lastClr="000000"/>
                </a:solidFill>
                <a:effectLst/>
                <a:uLnTx/>
                <a:uFillTx/>
              </a:rPr>
              <a:t>usule tabi </a:t>
            </a:r>
            <a:r>
              <a:rPr kumimoji="0" lang="tr-TR" sz="1800" b="0" i="1" u="none" strike="noStrike" kern="0" cap="none" spc="0" normalizeH="0" baseline="0" noProof="0" dirty="0" smtClean="0">
                <a:ln>
                  <a:noFill/>
                </a:ln>
                <a:solidFill>
                  <a:sysClr val="windowText" lastClr="000000"/>
                </a:solidFill>
                <a:effectLst/>
                <a:uLnTx/>
                <a:uFillTx/>
              </a:rPr>
              <a:t>olan,</a:t>
            </a:r>
          </a:p>
          <a:p>
            <a:pPr marL="0" marR="0" lvl="0" indent="0" defTabSz="914400" eaLnBrk="1" fontAlgn="auto" latinLnBrk="0" hangingPunct="1">
              <a:lnSpc>
                <a:spcPct val="150000"/>
              </a:lnSpc>
              <a:spcBef>
                <a:spcPts val="0"/>
              </a:spcBef>
              <a:spcAft>
                <a:spcPts val="0"/>
              </a:spcAft>
              <a:buClrTx/>
              <a:buSzTx/>
              <a:buFontTx/>
              <a:buNone/>
              <a:tabLst/>
              <a:defRPr/>
            </a:pPr>
            <a:r>
              <a:rPr kumimoji="0" lang="tr-TR" sz="1800" b="0" i="1" u="none" strike="noStrike" kern="0" cap="none" spc="0" normalizeH="0" baseline="0" noProof="0" dirty="0" smtClean="0">
                <a:ln>
                  <a:noFill/>
                </a:ln>
                <a:solidFill>
                  <a:sysClr val="windowText" lastClr="000000"/>
                </a:solidFill>
                <a:effectLst/>
                <a:uLnTx/>
                <a:uFillTx/>
              </a:rPr>
              <a:t>mükelleflerin </a:t>
            </a:r>
            <a:r>
              <a:rPr kumimoji="0" lang="tr-TR" sz="1800" b="0" i="1" u="none" strike="noStrike" kern="0" cap="none" spc="0" normalizeH="0" baseline="0" noProof="0" dirty="0">
                <a:ln>
                  <a:noFill/>
                </a:ln>
                <a:solidFill>
                  <a:sysClr val="windowText" lastClr="000000"/>
                </a:solidFill>
                <a:effectLst/>
                <a:uLnTx/>
                <a:uFillTx/>
              </a:rPr>
              <a:t>Defter-Beyan Sistemini kullanması </a:t>
            </a:r>
            <a:r>
              <a:rPr kumimoji="0" lang="tr-TR" sz="1800" b="1" i="1" u="none" strike="noStrike" kern="0" cap="none" spc="0" normalizeH="0" baseline="0" noProof="0" dirty="0">
                <a:ln>
                  <a:noFill/>
                </a:ln>
                <a:solidFill>
                  <a:srgbClr val="C00000"/>
                </a:solidFill>
                <a:effectLst/>
                <a:uLnTx/>
                <a:uFillTx/>
              </a:rPr>
              <a:t>zorunlu</a:t>
            </a:r>
            <a:r>
              <a:rPr kumimoji="0" lang="tr-TR" sz="1800" b="0" i="1" u="none" strike="noStrike" kern="0" cap="none" spc="0" normalizeH="0" baseline="0" noProof="0" dirty="0">
                <a:ln>
                  <a:noFill/>
                </a:ln>
                <a:solidFill>
                  <a:sysClr val="windowText" lastClr="000000"/>
                </a:solidFill>
                <a:effectLst/>
                <a:uLnTx/>
                <a:uFillTx/>
              </a:rPr>
              <a:t>dur. </a:t>
            </a:r>
            <a:endParaRPr kumimoji="0" lang="tr-TR" sz="1800" b="0" i="1"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tr-TR" sz="1800" b="0" i="1" u="none" strike="noStrike" kern="0" cap="none" spc="0" normalizeH="0" baseline="0" noProof="0" dirty="0" smtClean="0">
                <a:ln>
                  <a:noFill/>
                </a:ln>
                <a:solidFill>
                  <a:sysClr val="windowText" lastClr="000000"/>
                </a:solidFill>
                <a:effectLst/>
                <a:uLnTx/>
                <a:uFillTx/>
              </a:rPr>
              <a:t>Sisteme </a:t>
            </a:r>
            <a:r>
              <a:rPr kumimoji="0" lang="tr-TR" sz="1800" b="1" i="1" u="none" strike="noStrike" kern="0" cap="none" spc="0" normalizeH="0" baseline="0" noProof="0" dirty="0" smtClean="0">
                <a:ln>
                  <a:noFill/>
                </a:ln>
                <a:solidFill>
                  <a:srgbClr val="C00000"/>
                </a:solidFill>
                <a:effectLst/>
                <a:uLnTx/>
                <a:uFillTx/>
              </a:rPr>
              <a:t>defterbeyan.gov.tr</a:t>
            </a:r>
            <a:r>
              <a:rPr kumimoji="0" lang="tr-TR" sz="1800" b="0" i="1" u="none" strike="noStrike" kern="0" cap="none" spc="0" normalizeH="0" baseline="0" noProof="0" dirty="0" smtClean="0">
                <a:ln>
                  <a:noFill/>
                </a:ln>
                <a:solidFill>
                  <a:sysClr val="windowText" lastClr="000000"/>
                </a:solidFill>
                <a:effectLst/>
                <a:uLnTx/>
                <a:uFillTx/>
              </a:rPr>
              <a:t> adresi </a:t>
            </a:r>
            <a:r>
              <a:rPr kumimoji="0" lang="tr-TR" sz="1800" b="0" i="1" u="none" strike="noStrike" kern="0" cap="none" spc="0" normalizeH="0" baseline="0" noProof="0" dirty="0">
                <a:ln>
                  <a:noFill/>
                </a:ln>
                <a:solidFill>
                  <a:sysClr val="windowText" lastClr="000000"/>
                </a:solidFill>
                <a:effectLst/>
                <a:uLnTx/>
                <a:uFillTx/>
              </a:rPr>
              <a:t>üzerinden giriş yapılabilir.</a:t>
            </a:r>
          </a:p>
        </p:txBody>
      </p:sp>
      <p:pic>
        <p:nvPicPr>
          <p:cNvPr id="9" name="Resim 8"/>
          <p:cNvPicPr>
            <a:picLocks noChangeAspect="1"/>
          </p:cNvPicPr>
          <p:nvPr/>
        </p:nvPicPr>
        <p:blipFill>
          <a:blip r:embed="rId6"/>
          <a:stretch>
            <a:fillRect/>
          </a:stretch>
        </p:blipFill>
        <p:spPr>
          <a:xfrm>
            <a:off x="556838" y="3728704"/>
            <a:ext cx="7981619" cy="2780073"/>
          </a:xfrm>
          <a:prstGeom prst="rect">
            <a:avLst/>
          </a:prstGeom>
        </p:spPr>
      </p:pic>
    </p:spTree>
    <p:extLst>
      <p:ext uri="{BB962C8B-B14F-4D97-AF65-F5344CB8AC3E}">
        <p14:creationId xmlns:p14="http://schemas.microsoft.com/office/powerpoint/2010/main" val="310827243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DEFTER KAYIT SÜRELERİ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27</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txBox="1">
            <a:spLocks noChangeArrowheads="1"/>
          </p:cNvSpPr>
          <p:nvPr/>
        </p:nvSpPr>
        <p:spPr bwMode="auto">
          <a:xfrm>
            <a:off x="457200" y="1600200"/>
            <a:ext cx="11087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endParaRPr kumimoji="0" lang="tr-TR" sz="2800" b="1" i="1" u="none" strike="noStrike" kern="0" cap="none" spc="0" normalizeH="0" baseline="0" noProof="0" dirty="0" smtClean="0">
              <a:ln>
                <a:noFill/>
              </a:ln>
              <a:solidFill>
                <a:srgbClr val="C00000"/>
              </a:solidFill>
              <a:effectLst>
                <a:outerShdw blurRad="38100" dist="38100" dir="2700000" algn="tl">
                  <a:srgbClr val="C0C0C0"/>
                </a:outerShdw>
              </a:effectLst>
              <a:uLnTx/>
              <a:uFillTx/>
              <a:ea typeface="+mn-ea"/>
              <a:cs typeface="+mn-cs"/>
            </a:endParaRPr>
          </a:p>
          <a:p>
            <a:pPr marL="342900" marR="0" lvl="0" indent="-342900"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endParaRPr kumimoji="0" lang="tr-TR" sz="2800" b="1" i="1" u="none" strike="noStrike" kern="0" cap="none" spc="0" normalizeH="0" baseline="0" noProof="0" dirty="0" smtClean="0">
              <a:ln>
                <a:noFill/>
              </a:ln>
              <a:solidFill>
                <a:srgbClr val="C00000"/>
              </a:solidFill>
              <a:effectLst>
                <a:outerShdw blurRad="38100" dist="38100" dir="2700000" algn="tl">
                  <a:srgbClr val="C0C0C0"/>
                </a:outerShdw>
              </a:effectLst>
              <a:uLnTx/>
              <a:uFillTx/>
              <a:ea typeface="+mn-ea"/>
              <a:cs typeface="+mn-cs"/>
            </a:endParaRPr>
          </a:p>
          <a:p>
            <a:pPr marL="342900" marR="0" lvl="0" indent="-342900"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r>
              <a:rPr kumimoji="0" lang="tr-TR" sz="2800" b="1" i="1" u="none" strike="noStrike" kern="0" cap="none" spc="0" normalizeH="0" baseline="0" noProof="0" dirty="0" smtClean="0">
                <a:ln>
                  <a:noFill/>
                </a:ln>
                <a:solidFill>
                  <a:srgbClr val="C00000"/>
                </a:solidFill>
                <a:effectLst>
                  <a:outerShdw blurRad="38100" dist="38100" dir="2700000" algn="tl">
                    <a:srgbClr val="C0C0C0"/>
                  </a:outerShdw>
                </a:effectLst>
                <a:uLnTx/>
                <a:uFillTx/>
                <a:ea typeface="+mn-ea"/>
                <a:cs typeface="+mn-cs"/>
              </a:rPr>
              <a:t>Ticari Kazanç Elde Eden Mükellefler,</a:t>
            </a:r>
            <a:r>
              <a:rPr kumimoji="0" lang="tr-TR" sz="2800" b="1" i="1" u="none" strike="noStrike" kern="0" cap="none" spc="0" normalizeH="0" baseline="0" noProof="0" dirty="0" smtClean="0">
                <a:ln>
                  <a:noFill/>
                </a:ln>
                <a:solidFill>
                  <a:srgbClr val="C00000"/>
                </a:solidFill>
                <a:effectLst/>
                <a:uLnTx/>
                <a:uFillTx/>
                <a:ea typeface="+mn-ea"/>
                <a:cs typeface="+mn-cs"/>
              </a:rPr>
              <a:t> </a:t>
            </a:r>
            <a:r>
              <a:rPr kumimoji="0" lang="tr-TR" sz="2800" b="0" i="1" u="none" strike="noStrike" kern="0" cap="none" spc="0" normalizeH="0" baseline="0" noProof="0" dirty="0" smtClean="0">
                <a:ln>
                  <a:noFill/>
                </a:ln>
                <a:solidFill>
                  <a:srgbClr val="000000"/>
                </a:solidFill>
                <a:effectLst/>
                <a:uLnTx/>
                <a:uFillTx/>
                <a:ea typeface="+mn-ea"/>
                <a:cs typeface="+mn-cs"/>
              </a:rPr>
              <a:t>tutmak zorunda olduğu  defterlere, işlemleri </a:t>
            </a:r>
            <a:r>
              <a:rPr kumimoji="0" lang="tr-TR" sz="2800" b="1" i="1" u="none" strike="noStrike" kern="0" cap="none" spc="0" normalizeH="0" baseline="0" noProof="0" dirty="0" smtClean="0">
                <a:ln>
                  <a:noFill/>
                </a:ln>
                <a:solidFill>
                  <a:srgbClr val="C00000"/>
                </a:solidFill>
                <a:effectLst/>
                <a:uLnTx/>
                <a:uFillTx/>
                <a:ea typeface="+mn-ea"/>
                <a:cs typeface="+mn-cs"/>
              </a:rPr>
              <a:t>10</a:t>
            </a:r>
            <a:r>
              <a:rPr kumimoji="0" lang="tr-TR" sz="2800" b="0" i="1" u="none" strike="noStrike" kern="0" cap="none" spc="0" normalizeH="0" baseline="0" noProof="0" dirty="0" smtClean="0">
                <a:ln>
                  <a:noFill/>
                </a:ln>
                <a:solidFill>
                  <a:srgbClr val="C00000"/>
                </a:solidFill>
                <a:effectLst/>
                <a:uLnTx/>
                <a:uFillTx/>
                <a:ea typeface="+mn-ea"/>
                <a:cs typeface="+mn-cs"/>
              </a:rPr>
              <a:t> </a:t>
            </a:r>
            <a:r>
              <a:rPr kumimoji="0" lang="tr-TR" sz="2800" b="1" i="1" u="none" strike="noStrike" kern="0" cap="none" spc="0" normalizeH="0" baseline="0" noProof="0" dirty="0" smtClean="0">
                <a:ln>
                  <a:noFill/>
                </a:ln>
                <a:solidFill>
                  <a:srgbClr val="C00000"/>
                </a:solidFill>
                <a:effectLst/>
                <a:uLnTx/>
                <a:uFillTx/>
                <a:ea typeface="+mn-ea"/>
                <a:cs typeface="+mn-cs"/>
              </a:rPr>
              <a:t>gün</a:t>
            </a:r>
            <a:r>
              <a:rPr kumimoji="0" lang="tr-TR" sz="2800" b="0" i="1" u="none" strike="noStrike" kern="0" cap="none" spc="0" normalizeH="0" baseline="0" noProof="0" dirty="0" smtClean="0">
                <a:ln>
                  <a:noFill/>
                </a:ln>
                <a:solidFill>
                  <a:srgbClr val="000000"/>
                </a:solidFill>
                <a:effectLst/>
                <a:uLnTx/>
                <a:uFillTx/>
                <a:ea typeface="+mn-ea"/>
                <a:cs typeface="+mn-cs"/>
              </a:rPr>
              <a:t> içinde kaydetmelidir. </a:t>
            </a:r>
          </a:p>
        </p:txBody>
      </p:sp>
      <p:pic>
        <p:nvPicPr>
          <p:cNvPr id="9"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1634" y="4614387"/>
            <a:ext cx="1731963" cy="1511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09291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DEFTER TASDİKİ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28</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4"/>
          <p:cNvSpPr>
            <a:spLocks noChangeArrowheads="1"/>
          </p:cNvSpPr>
          <p:nvPr/>
        </p:nvSpPr>
        <p:spPr bwMode="auto">
          <a:xfrm>
            <a:off x="538163" y="1196975"/>
            <a:ext cx="10825434"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endParaRPr lang="tr-TR" altLang="tr-TR" i="1" dirty="0">
              <a:solidFill>
                <a:srgbClr val="0033CC"/>
              </a:solidFill>
              <a:latin typeface="Arial Black" pitchFamily="34" charset="0"/>
            </a:endParaRPr>
          </a:p>
          <a:p>
            <a:pPr marL="342900" indent="-342900" algn="just" eaLnBrk="0" hangingPunct="0">
              <a:lnSpc>
                <a:spcPct val="115000"/>
              </a:lnSpc>
              <a:buFont typeface="Wingdings" panose="05000000000000000000" pitchFamily="2" charset="2"/>
              <a:buChar char="Ø"/>
            </a:pPr>
            <a:r>
              <a:rPr lang="tr-TR" altLang="tr-TR" sz="2200" b="0" i="1" dirty="0"/>
              <a:t>Bilanço ve işletme hesabı esasına göre defter tutan mükellefler ile </a:t>
            </a:r>
          </a:p>
          <a:p>
            <a:pPr marL="342900" indent="-342900" algn="just" eaLnBrk="0" hangingPunct="0">
              <a:buFont typeface="Wingdings" panose="05000000000000000000" pitchFamily="2" charset="2"/>
              <a:buChar char="Ø"/>
            </a:pPr>
            <a:endParaRPr lang="tr-TR" altLang="tr-TR" sz="2200" b="0" i="1" dirty="0"/>
          </a:p>
          <a:p>
            <a:pPr marL="342900" indent="-342900" algn="just" eaLnBrk="0" hangingPunct="0">
              <a:lnSpc>
                <a:spcPct val="115000"/>
              </a:lnSpc>
              <a:buFont typeface="Wingdings" panose="05000000000000000000" pitchFamily="2" charset="2"/>
              <a:buChar char="Ø"/>
            </a:pPr>
            <a:r>
              <a:rPr lang="tr-TR" altLang="tr-TR" sz="2200" b="0" i="1" dirty="0"/>
              <a:t>Serbest meslek kazancı elde eden mükellefler</a:t>
            </a:r>
          </a:p>
          <a:p>
            <a:pPr algn="just" eaLnBrk="0" hangingPunct="0">
              <a:lnSpc>
                <a:spcPct val="115000"/>
              </a:lnSpc>
            </a:pPr>
            <a:endParaRPr lang="tr-TR" altLang="tr-TR" sz="2200" b="0" i="1" dirty="0"/>
          </a:p>
          <a:p>
            <a:pPr algn="just" eaLnBrk="0" hangingPunct="0">
              <a:lnSpc>
                <a:spcPct val="115000"/>
              </a:lnSpc>
            </a:pPr>
            <a:r>
              <a:rPr lang="tr-TR" altLang="tr-TR" sz="2200" b="0" i="1" dirty="0"/>
              <a:t>tutacakları defterleri </a:t>
            </a:r>
            <a:r>
              <a:rPr lang="tr-TR" altLang="tr-TR" sz="2200" b="1" i="1" dirty="0">
                <a:solidFill>
                  <a:srgbClr val="C00000"/>
                </a:solidFill>
              </a:rPr>
              <a:t>işe başlamadan önce</a:t>
            </a:r>
            <a:r>
              <a:rPr lang="tr-TR" altLang="tr-TR" sz="2200" b="1" i="1" dirty="0"/>
              <a:t> </a:t>
            </a:r>
            <a:r>
              <a:rPr lang="tr-TR" altLang="tr-TR" sz="2200" b="0" i="1" dirty="0"/>
              <a:t>tasdik ettirmek zorundadırlar.</a:t>
            </a:r>
            <a:r>
              <a:rPr lang="tr-TR" altLang="tr-TR" sz="2200" b="0" dirty="0"/>
              <a:t> </a:t>
            </a:r>
          </a:p>
          <a:p>
            <a:pPr algn="just" eaLnBrk="0" hangingPunct="0"/>
            <a:endParaRPr lang="tr-TR" altLang="tr-TR" sz="3200" b="0" dirty="0">
              <a:latin typeface="Arial" charset="0"/>
            </a:endParaRPr>
          </a:p>
        </p:txBody>
      </p:sp>
      <p:sp>
        <p:nvSpPr>
          <p:cNvPr id="9" name="Dikdörtgen 8"/>
          <p:cNvSpPr/>
          <p:nvPr/>
        </p:nvSpPr>
        <p:spPr>
          <a:xfrm>
            <a:off x="552449" y="4797425"/>
            <a:ext cx="8816723"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tr-TR" sz="2200" i="1" kern="0" dirty="0">
                <a:solidFill>
                  <a:srgbClr val="C00000"/>
                </a:solidFill>
              </a:rPr>
              <a:t>	</a:t>
            </a:r>
            <a:r>
              <a:rPr kumimoji="0" lang="tr-TR" sz="2200" b="0" i="1" u="none" strike="noStrike" kern="0" cap="none" spc="0" normalizeH="0" baseline="0" noProof="0" dirty="0" smtClean="0">
                <a:ln>
                  <a:noFill/>
                </a:ln>
                <a:solidFill>
                  <a:sysClr val="windowText" lastClr="000000"/>
                </a:solidFill>
                <a:effectLst/>
                <a:uLnTx/>
                <a:uFillTx/>
              </a:rPr>
              <a:t>Elektronik </a:t>
            </a:r>
            <a:r>
              <a:rPr kumimoji="0" lang="tr-TR" sz="2200" b="0" i="1" u="none" strike="noStrike" kern="0" cap="none" spc="0" normalizeH="0" baseline="0" noProof="0" dirty="0">
                <a:ln>
                  <a:noFill/>
                </a:ln>
                <a:solidFill>
                  <a:sysClr val="windowText" lastClr="000000"/>
                </a:solidFill>
                <a:effectLst/>
                <a:uLnTx/>
                <a:uFillTx/>
              </a:rPr>
              <a:t>ortamda tutulan defterlerin</a:t>
            </a:r>
            <a:r>
              <a:rPr kumimoji="0" lang="tr-TR" sz="2200" b="0" i="1" u="none" strike="noStrike" kern="0" cap="none" spc="0" normalizeH="0" baseline="0" noProof="0" dirty="0">
                <a:ln>
                  <a:noFill/>
                </a:ln>
                <a:solidFill>
                  <a:srgbClr val="C00000"/>
                </a:solidFill>
                <a:effectLst/>
                <a:uLnTx/>
                <a:uFillTx/>
              </a:rPr>
              <a:t> </a:t>
            </a:r>
            <a:r>
              <a:rPr kumimoji="0" lang="tr-TR" sz="2200" b="1" i="1" u="none" strike="noStrike" kern="0" cap="none" spc="0" normalizeH="0" baseline="0" noProof="0" dirty="0">
                <a:ln>
                  <a:noFill/>
                </a:ln>
                <a:solidFill>
                  <a:srgbClr val="C00000"/>
                </a:solidFill>
                <a:effectLst/>
                <a:uLnTx/>
                <a:uFillTx/>
              </a:rPr>
              <a:t>tasdik zorunluluğu yoktur.</a:t>
            </a:r>
          </a:p>
        </p:txBody>
      </p:sp>
      <p:pic>
        <p:nvPicPr>
          <p:cNvPr id="10" name="Picture 4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3" y="4244181"/>
            <a:ext cx="944563" cy="938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420" y="5331961"/>
            <a:ext cx="1440160" cy="933450"/>
          </a:xfrm>
          <a:prstGeom prst="rect">
            <a:avLst/>
          </a:prstGeom>
          <a:ln w="1270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17" name="Picture 4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6885" y="5012868"/>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5358" y="5008231"/>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1588" y="5008231"/>
            <a:ext cx="1000125" cy="100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18466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İŞE </a:t>
            </a:r>
            <a:r>
              <a:rPr lang="tr-TR" sz="2400" dirty="0">
                <a:solidFill>
                  <a:schemeClr val="accent5">
                    <a:lumMod val="75000"/>
                  </a:schemeClr>
                </a:solidFill>
                <a:latin typeface="GalanoGrotesque-Medium" panose="00000600000000000000" pitchFamily="50" charset="-94"/>
              </a:rPr>
              <a:t>BAŞLAMA SÜREÇLERİ</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a:solidFill>
                  <a:schemeClr val="bg1"/>
                </a:solidFill>
                <a:latin typeface="GalanoGrotesque-Medium" panose="00000600000000000000" pitchFamily="50" charset="-94"/>
              </a:rPr>
              <a:t>2</a:t>
            </a: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pic>
        <p:nvPicPr>
          <p:cNvPr id="8" name="Picture 438"/>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436406" y="804796"/>
            <a:ext cx="3337806" cy="143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1562986" y="642310"/>
            <a:ext cx="9112102" cy="4539704"/>
          </a:xfrm>
          <a:prstGeom prst="rect">
            <a:avLst/>
          </a:prstGeom>
        </p:spPr>
        <p:txBody>
          <a:bodyPr wrap="square">
            <a:spAutoFit/>
          </a:bodyPr>
          <a:lstStyle/>
          <a:p>
            <a:endParaRPr lang="tr-TR" sz="2000" b="1" dirty="0">
              <a:solidFill>
                <a:prstClr val="black"/>
              </a:solidFill>
              <a:cs typeface="Arial" charset="0"/>
            </a:endParaRPr>
          </a:p>
          <a:p>
            <a:endParaRPr lang="tr-TR" sz="1700" b="1" dirty="0" smtClean="0">
              <a:cs typeface="Arial" charset="0"/>
            </a:endParaRPr>
          </a:p>
          <a:p>
            <a:pPr marL="457200" indent="-457200">
              <a:buAutoNum type="arabicParenR"/>
            </a:pPr>
            <a:endParaRPr lang="tr-TR" sz="2400" b="1" dirty="0" smtClean="0">
              <a:cs typeface="Arial" charset="0"/>
            </a:endParaRPr>
          </a:p>
          <a:p>
            <a:pPr marL="457200" indent="-457200">
              <a:buAutoNum type="arabicParenR"/>
            </a:pPr>
            <a:endParaRPr lang="tr-TR" sz="2400" b="1" dirty="0" smtClean="0">
              <a:cs typeface="Arial" charset="0"/>
            </a:endParaRPr>
          </a:p>
          <a:p>
            <a:pPr marL="457200" indent="-457200">
              <a:buAutoNum type="arabicParenR"/>
            </a:pPr>
            <a:endParaRPr lang="tr-TR" sz="2400" b="1" dirty="0" smtClean="0">
              <a:cs typeface="Arial" charset="0"/>
            </a:endParaRPr>
          </a:p>
          <a:p>
            <a:endParaRPr lang="tr-TR" b="1" dirty="0">
              <a:cs typeface="Arial" charset="0"/>
            </a:endParaRPr>
          </a:p>
          <a:p>
            <a:r>
              <a:rPr lang="tr-TR" b="1" dirty="0" smtClean="0">
                <a:cs typeface="Arial" charset="0"/>
              </a:rPr>
              <a:t> </a:t>
            </a:r>
          </a:p>
          <a:p>
            <a:endParaRPr lang="tr-TR" b="1" dirty="0">
              <a:solidFill>
                <a:prstClr val="white"/>
              </a:solidFill>
              <a:cs typeface="Arial" charset="0"/>
            </a:endParaRPr>
          </a:p>
          <a:p>
            <a:endParaRPr lang="tr-TR" b="1" dirty="0" smtClean="0">
              <a:solidFill>
                <a:prstClr val="white"/>
              </a:solidFill>
              <a:cs typeface="Arial" charset="0"/>
            </a:endParaRPr>
          </a:p>
          <a:p>
            <a:endParaRPr lang="tr-TR" b="1" dirty="0">
              <a:solidFill>
                <a:prstClr val="white"/>
              </a:solidFill>
              <a:cs typeface="Arial" charset="0"/>
            </a:endParaRPr>
          </a:p>
          <a:p>
            <a:endParaRPr lang="tr-TR" b="1" dirty="0" smtClean="0">
              <a:solidFill>
                <a:prstClr val="white"/>
              </a:solidFill>
              <a:cs typeface="Arial" charset="0"/>
            </a:endParaRPr>
          </a:p>
          <a:p>
            <a:endParaRPr lang="tr-TR" b="1" dirty="0">
              <a:solidFill>
                <a:prstClr val="white"/>
              </a:solidFill>
              <a:cs typeface="Arial" charset="0"/>
            </a:endParaRPr>
          </a:p>
          <a:p>
            <a:endParaRPr lang="tr-TR" b="1" dirty="0" smtClean="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p:txBody>
      </p:sp>
      <p:pic>
        <p:nvPicPr>
          <p:cNvPr id="10" name="Picture 4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0460" y="1529317"/>
            <a:ext cx="3344559" cy="150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3811" y="1525197"/>
            <a:ext cx="3344558" cy="143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7181" y="3205590"/>
            <a:ext cx="3337223" cy="143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6077" y="4918445"/>
            <a:ext cx="3337223" cy="143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2"/>
          <p:cNvSpPr txBox="1">
            <a:spLocks noChangeArrowheads="1"/>
          </p:cNvSpPr>
          <p:nvPr/>
        </p:nvSpPr>
        <p:spPr bwMode="auto">
          <a:xfrm>
            <a:off x="3343488" y="5282077"/>
            <a:ext cx="2870845" cy="68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algn="ctr" eaLnBrk="1" hangingPunct="1"/>
            <a:r>
              <a:rPr lang="tr-TR" altLang="tr-TR" sz="1500" i="1" dirty="0">
                <a:latin typeface="Bookman Old Style" pitchFamily="18" charset="0"/>
              </a:rPr>
              <a:t>ELEKTRONİK</a:t>
            </a:r>
          </a:p>
          <a:p>
            <a:pPr algn="ctr" eaLnBrk="1" hangingPunct="1"/>
            <a:r>
              <a:rPr lang="tr-TR" altLang="tr-TR" sz="1500" i="1" dirty="0">
                <a:latin typeface="Bookman Old Style" pitchFamily="18" charset="0"/>
              </a:rPr>
              <a:t> HİZMETLER</a:t>
            </a:r>
          </a:p>
        </p:txBody>
      </p:sp>
      <p:pic>
        <p:nvPicPr>
          <p:cNvPr id="19" name="Picture 4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3168" y="3236762"/>
            <a:ext cx="3337223" cy="143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0980" y="4850557"/>
            <a:ext cx="3344559" cy="150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8274" y="2764761"/>
            <a:ext cx="2246210" cy="216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7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84172" y="2293649"/>
            <a:ext cx="788393" cy="7841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5" name="Picture 47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6334" y="2508380"/>
            <a:ext cx="841967" cy="8961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Lst>
        </p:spPr>
      </p:pic>
      <p:pic>
        <p:nvPicPr>
          <p:cNvPr id="26" name="Picture 47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88301" y="4434368"/>
            <a:ext cx="756667" cy="6957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0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66820" y="5611630"/>
            <a:ext cx="707738" cy="7455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Resim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496254" y="4997989"/>
            <a:ext cx="1025217" cy="866977"/>
          </a:xfrm>
          <a:prstGeom prst="rect">
            <a:avLst/>
          </a:prstGeom>
        </p:spPr>
      </p:pic>
      <p:pic>
        <p:nvPicPr>
          <p:cNvPr id="30" name="Resim 29"/>
          <p:cNvPicPr>
            <a:picLocks noChangeAspect="1"/>
          </p:cNvPicPr>
          <p:nvPr/>
        </p:nvPicPr>
        <p:blipFill>
          <a:blip r:embed="rId19"/>
          <a:stretch>
            <a:fillRect/>
          </a:stretch>
        </p:blipFill>
        <p:spPr>
          <a:xfrm>
            <a:off x="5698711" y="1822394"/>
            <a:ext cx="863474" cy="728163"/>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8" name="Resim 27"/>
          <p:cNvPicPr>
            <a:picLocks noChangeAspect="1"/>
          </p:cNvPicPr>
          <p:nvPr/>
        </p:nvPicPr>
        <p:blipFill rotWithShape="1">
          <a:blip r:embed="rId20" cstate="print">
            <a:extLst>
              <a:ext uri="{28A0092B-C50C-407E-A947-70E740481C1C}">
                <a14:useLocalDpi xmlns:a14="http://schemas.microsoft.com/office/drawing/2010/main" val="0"/>
              </a:ext>
            </a:extLst>
          </a:blip>
          <a:srcRect l="15502" t="29207" r="13598" b="29947"/>
          <a:stretch/>
        </p:blipFill>
        <p:spPr>
          <a:xfrm>
            <a:off x="8681965" y="5864966"/>
            <a:ext cx="1326897" cy="764451"/>
          </a:xfrm>
          <a:prstGeom prst="rect">
            <a:avLst/>
          </a:prstGeom>
          <a:effectLst>
            <a:outerShdw blurRad="63500" sx="102000" sy="102000" algn="ctr" rotWithShape="0">
              <a:prstClr val="black">
                <a:alpha val="40000"/>
              </a:prstClr>
            </a:outerShdw>
          </a:effectLst>
        </p:spPr>
      </p:pic>
      <p:grpSp>
        <p:nvGrpSpPr>
          <p:cNvPr id="5" name="Grup 4"/>
          <p:cNvGrpSpPr/>
          <p:nvPr/>
        </p:nvGrpSpPr>
        <p:grpSpPr>
          <a:xfrm>
            <a:off x="7323168" y="3205590"/>
            <a:ext cx="3381401" cy="1523531"/>
            <a:chOff x="8523400" y="540224"/>
            <a:chExt cx="3013557" cy="1322037"/>
          </a:xfrm>
        </p:grpSpPr>
        <p:sp>
          <p:nvSpPr>
            <p:cNvPr id="2" name="Oval 1"/>
            <p:cNvSpPr/>
            <p:nvPr/>
          </p:nvSpPr>
          <p:spPr>
            <a:xfrm>
              <a:off x="8523400" y="540224"/>
              <a:ext cx="3013557" cy="1322037"/>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p>
          </p:txBody>
        </p:sp>
        <p:sp>
          <p:nvSpPr>
            <p:cNvPr id="3" name="Metin kutusu 2"/>
            <p:cNvSpPr txBox="1"/>
            <p:nvPr/>
          </p:nvSpPr>
          <p:spPr>
            <a:xfrm>
              <a:off x="9037526" y="934352"/>
              <a:ext cx="1935039" cy="587557"/>
            </a:xfrm>
            <a:prstGeom prst="rect">
              <a:avLst/>
            </a:prstGeom>
            <a:noFill/>
          </p:spPr>
          <p:txBody>
            <a:bodyPr wrap="square" rtlCol="0">
              <a:spAutoFit/>
            </a:bodyPr>
            <a:lstStyle/>
            <a:p>
              <a:pPr algn="ctr"/>
              <a:r>
                <a:rPr lang="tr-TR" sz="1900" b="1" i="1" dirty="0" smtClean="0">
                  <a:latin typeface="Rockwell" panose="02060603020205020403" pitchFamily="18" charset="0"/>
                </a:rPr>
                <a:t>YENİ NESİL ÖKC</a:t>
              </a:r>
            </a:p>
            <a:p>
              <a:pPr algn="ctr"/>
              <a:r>
                <a:rPr lang="tr-TR" sz="1900" b="1" i="1" dirty="0" smtClean="0">
                  <a:latin typeface="Rockwell" panose="02060603020205020403" pitchFamily="18" charset="0"/>
                </a:rPr>
                <a:t>KULLANIMI</a:t>
              </a:r>
              <a:endParaRPr lang="tr-TR" sz="1900" b="1" i="1" dirty="0">
                <a:latin typeface="Rockwell" panose="02060603020205020403" pitchFamily="18" charset="0"/>
              </a:endParaRPr>
            </a:p>
          </p:txBody>
        </p:sp>
      </p:grpSp>
      <p:pic>
        <p:nvPicPr>
          <p:cNvPr id="23" name="Picture 44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100767" y="3891222"/>
            <a:ext cx="913944" cy="8379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5777130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DEFTER TASDİK ZAMANLARI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29</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16" name="Rectangle 3"/>
          <p:cNvSpPr>
            <a:spLocks noGrp="1" noChangeArrowheads="1"/>
          </p:cNvSpPr>
          <p:nvPr>
            <p:ph idx="1"/>
          </p:nvPr>
        </p:nvSpPr>
        <p:spPr>
          <a:xfrm>
            <a:off x="990600" y="934352"/>
            <a:ext cx="10372996" cy="5472336"/>
          </a:xfrm>
          <a:prstGeom prst="rect">
            <a:avLst/>
          </a:prstGeom>
        </p:spPr>
        <p:txBody>
          <a:bodyPr anchor="ctr">
            <a:normAutofit/>
          </a:bodyPr>
          <a:lstStyle/>
          <a:p>
            <a:pPr marL="0" marR="0" lvl="0" indent="-77788" algn="just" defTabSz="914400" eaLnBrk="1" fontAlgn="auto" latinLnBrk="0" hangingPunct="1">
              <a:lnSpc>
                <a:spcPct val="80000"/>
              </a:lnSpc>
              <a:spcBef>
                <a:spcPts val="0"/>
              </a:spcBef>
              <a:spcAft>
                <a:spcPts val="0"/>
              </a:spcAft>
              <a:buClrTx/>
              <a:buSzTx/>
              <a:buFont typeface="Wingdings" pitchFamily="2" charset="2"/>
              <a:buNone/>
              <a:tabLst/>
              <a:defRPr/>
            </a:pPr>
            <a:r>
              <a:rPr lang="tr-TR" sz="2000" i="1" dirty="0" smtClean="0"/>
              <a:t>Öteden </a:t>
            </a:r>
            <a:r>
              <a:rPr lang="tr-TR" sz="2000" i="1" dirty="0"/>
              <a:t>beri işe devam etmekte olanlar, </a:t>
            </a:r>
            <a:r>
              <a:rPr kumimoji="0" lang="tr-TR" sz="2000" b="1" i="1" u="none" strike="noStrike" kern="0" cap="none" spc="0" normalizeH="0" baseline="0" noProof="0" dirty="0" smtClean="0">
                <a:ln>
                  <a:noFill/>
                </a:ln>
                <a:solidFill>
                  <a:srgbClr val="C00000"/>
                </a:solidFill>
                <a:effectLst>
                  <a:outerShdw blurRad="38100" dist="38100" dir="2700000" algn="tl">
                    <a:srgbClr val="C0C0C0"/>
                  </a:outerShdw>
                </a:effectLst>
                <a:uLnTx/>
                <a:uFillTx/>
              </a:rPr>
              <a:t>defterin kullanılacağı yıldan önce gelen son ayda,</a:t>
            </a:r>
          </a:p>
          <a:p>
            <a:pPr marL="0" marR="0" lvl="0" indent="-77788" algn="just" defTabSz="914400" eaLnBrk="1" fontAlgn="auto" latinLnBrk="0" hangingPunct="1">
              <a:lnSpc>
                <a:spcPct val="80000"/>
              </a:lnSpc>
              <a:spcBef>
                <a:spcPts val="0"/>
              </a:spcBef>
              <a:spcAft>
                <a:spcPts val="0"/>
              </a:spcAft>
              <a:buClrTx/>
              <a:buSzTx/>
              <a:buFont typeface="Wingdings" pitchFamily="2" charset="2"/>
              <a:buNone/>
              <a:tabLst/>
              <a:defRPr/>
            </a:pPr>
            <a:endParaRPr lang="tr-TR" sz="2000" b="1" i="1" kern="0" dirty="0">
              <a:solidFill>
                <a:srgbClr val="3333FF"/>
              </a:solidFill>
              <a:effectLst>
                <a:outerShdw blurRad="38100" dist="38100" dir="2700000" algn="tl">
                  <a:srgbClr val="C0C0C0"/>
                </a:outerShdw>
              </a:effectLst>
            </a:endParaRPr>
          </a:p>
          <a:p>
            <a:pPr marL="0" marR="0" lvl="0" indent="-77788" algn="just" defTabSz="914400" eaLnBrk="1" fontAlgn="auto" latinLnBrk="0" hangingPunct="1">
              <a:lnSpc>
                <a:spcPct val="80000"/>
              </a:lnSpc>
              <a:spcBef>
                <a:spcPts val="0"/>
              </a:spcBef>
              <a:spcAft>
                <a:spcPts val="0"/>
              </a:spcAft>
              <a:buClrTx/>
              <a:buSzTx/>
              <a:buFont typeface="Wingdings" pitchFamily="2" charset="2"/>
              <a:buNone/>
              <a:tabLst/>
              <a:defRPr/>
            </a:pPr>
            <a:r>
              <a:rPr kumimoji="0" lang="tr-TR" sz="2000" b="0" i="1" u="none" strike="noStrike" kern="0" cap="none" spc="0" normalizeH="0" baseline="0" noProof="0" dirty="0" smtClean="0">
                <a:ln>
                  <a:noFill/>
                </a:ln>
                <a:solidFill>
                  <a:sysClr val="windowText" lastClr="000000"/>
                </a:solidFill>
                <a:effectLst/>
                <a:uLnTx/>
                <a:uFillTx/>
              </a:rPr>
              <a:t>Hesap dönemleri Hazine ve Maliye Bakanlığı tarafından tespit edilenler, </a:t>
            </a:r>
            <a:r>
              <a:rPr kumimoji="0" lang="tr-TR" sz="2000" b="1" i="1" u="none" strike="noStrike" kern="0" cap="none" spc="0" normalizeH="0" baseline="0" noProof="0" dirty="0" smtClean="0">
                <a:ln>
                  <a:noFill/>
                </a:ln>
                <a:solidFill>
                  <a:srgbClr val="C00000"/>
                </a:solidFill>
                <a:effectLst>
                  <a:outerShdw blurRad="38100" dist="38100" dir="2700000" algn="tl">
                    <a:srgbClr val="C0C0C0"/>
                  </a:outerShdw>
                </a:effectLst>
                <a:uLnTx/>
                <a:uFillTx/>
              </a:rPr>
              <a:t>defterin kullanılacağı hesap döneminden önce gelen son ayda,</a:t>
            </a:r>
          </a:p>
          <a:p>
            <a:pPr marL="0" marR="0" lvl="0" indent="-77788" algn="just" defTabSz="914400" eaLnBrk="1" fontAlgn="auto" latinLnBrk="0" hangingPunct="1">
              <a:lnSpc>
                <a:spcPct val="80000"/>
              </a:lnSpc>
              <a:spcBef>
                <a:spcPts val="0"/>
              </a:spcBef>
              <a:spcAft>
                <a:spcPts val="0"/>
              </a:spcAft>
              <a:buClrTx/>
              <a:buSzTx/>
              <a:buFont typeface="Wingdings" pitchFamily="2" charset="2"/>
              <a:buNone/>
              <a:tabLst/>
              <a:defRPr/>
            </a:pPr>
            <a:endParaRPr lang="tr-TR" sz="2000" b="1" i="1" kern="0" dirty="0">
              <a:solidFill>
                <a:srgbClr val="3333FF"/>
              </a:solidFill>
              <a:effectLst>
                <a:outerShdw blurRad="38100" dist="38100" dir="2700000" algn="tl">
                  <a:srgbClr val="C0C0C0"/>
                </a:outerShdw>
              </a:effectLst>
            </a:endParaRPr>
          </a:p>
          <a:p>
            <a:pPr marL="0" marR="0" lvl="0" indent="-77788" algn="just" defTabSz="914400" eaLnBrk="1" fontAlgn="auto" latinLnBrk="0" hangingPunct="1">
              <a:lnSpc>
                <a:spcPct val="80000"/>
              </a:lnSpc>
              <a:spcBef>
                <a:spcPts val="0"/>
              </a:spcBef>
              <a:spcAft>
                <a:spcPts val="0"/>
              </a:spcAft>
              <a:buClrTx/>
              <a:buSzTx/>
              <a:buFont typeface="Wingdings" pitchFamily="2" charset="2"/>
              <a:buNone/>
              <a:tabLst/>
              <a:defRPr/>
            </a:pPr>
            <a:r>
              <a:rPr kumimoji="0" lang="tr-TR" sz="2000" b="0" i="1" u="none" strike="noStrike" kern="0" cap="none" spc="0" normalizeH="0" baseline="0" noProof="0" dirty="0" smtClean="0">
                <a:ln>
                  <a:noFill/>
                </a:ln>
                <a:solidFill>
                  <a:sysClr val="windowText" lastClr="000000"/>
                </a:solidFill>
                <a:effectLst/>
                <a:uLnTx/>
                <a:uFillTx/>
              </a:rPr>
              <a:t>Yeniden işe başlayanlar, sınıf değiştirenler ve yeni bir mükellefiyete girenler, </a:t>
            </a:r>
            <a:r>
              <a:rPr kumimoji="0" lang="tr-TR" sz="2000" b="1" i="1" u="none" strike="noStrike" kern="0" cap="none" spc="0" normalizeH="0" baseline="0" noProof="0" dirty="0" smtClean="0">
                <a:ln>
                  <a:noFill/>
                </a:ln>
                <a:solidFill>
                  <a:srgbClr val="C00000"/>
                </a:solidFill>
                <a:effectLst>
                  <a:outerShdw blurRad="38100" dist="38100" dir="2700000" algn="tl">
                    <a:srgbClr val="C0C0C0"/>
                  </a:outerShdw>
                </a:effectLst>
                <a:uLnTx/>
                <a:uFillTx/>
              </a:rPr>
              <a:t>işe başlama, sınıf değiştirme ve yeni mükellefiyete girme tarihinden önce,</a:t>
            </a:r>
          </a:p>
          <a:p>
            <a:pPr marL="0" marR="0" lvl="0" indent="-77788" algn="just" defTabSz="914400" eaLnBrk="1" fontAlgn="auto" latinLnBrk="0" hangingPunct="1">
              <a:lnSpc>
                <a:spcPct val="80000"/>
              </a:lnSpc>
              <a:spcBef>
                <a:spcPts val="0"/>
              </a:spcBef>
              <a:spcAft>
                <a:spcPts val="0"/>
              </a:spcAft>
              <a:buClrTx/>
              <a:buSzTx/>
              <a:buFont typeface="Wingdings" pitchFamily="2" charset="2"/>
              <a:buNone/>
              <a:tabLst/>
              <a:defRPr/>
            </a:pPr>
            <a:endParaRPr lang="tr-TR" sz="2000" b="1" i="1" kern="0" dirty="0">
              <a:solidFill>
                <a:srgbClr val="C00000"/>
              </a:solidFill>
              <a:effectLst>
                <a:outerShdw blurRad="38100" dist="38100" dir="2700000" algn="tl">
                  <a:srgbClr val="C0C0C0"/>
                </a:outerShdw>
              </a:effectLst>
            </a:endParaRPr>
          </a:p>
          <a:p>
            <a:pPr marL="0" lvl="0" indent="-77788" algn="just">
              <a:lnSpc>
                <a:spcPct val="80000"/>
              </a:lnSpc>
              <a:spcBef>
                <a:spcPts val="0"/>
              </a:spcBef>
              <a:buNone/>
              <a:defRPr/>
            </a:pPr>
            <a:r>
              <a:rPr lang="tr-TR" sz="2000" i="1" kern="0" dirty="0">
                <a:solidFill>
                  <a:sysClr val="windowText" lastClr="000000"/>
                </a:solidFill>
              </a:rPr>
              <a:t>Vergi muafiyeti kalkanlar, muaflıktan çıkma tarihinden başlayarak </a:t>
            </a:r>
            <a:r>
              <a:rPr lang="tr-TR" sz="2000" b="1" i="1" kern="0" dirty="0">
                <a:solidFill>
                  <a:srgbClr val="C00000"/>
                </a:solidFill>
                <a:effectLst>
                  <a:outerShdw blurRad="38100" dist="38100" dir="2700000" algn="tl">
                    <a:srgbClr val="C0C0C0"/>
                  </a:outerShdw>
                </a:effectLst>
              </a:rPr>
              <a:t>on gün içinde,</a:t>
            </a:r>
          </a:p>
          <a:p>
            <a:pPr marL="0" lvl="0" indent="-77788" algn="just">
              <a:lnSpc>
                <a:spcPct val="80000"/>
              </a:lnSpc>
              <a:spcBef>
                <a:spcPts val="0"/>
              </a:spcBef>
              <a:buNone/>
              <a:defRPr/>
            </a:pPr>
            <a:endParaRPr lang="tr-TR" sz="2000" b="1" i="1" kern="0" dirty="0">
              <a:solidFill>
                <a:srgbClr val="C00000"/>
              </a:solidFill>
              <a:effectLst>
                <a:outerShdw blurRad="38100" dist="38100" dir="2700000" algn="tl">
                  <a:srgbClr val="C0C0C0"/>
                </a:outerShdw>
              </a:effectLst>
            </a:endParaRPr>
          </a:p>
          <a:p>
            <a:pPr marL="0" lvl="0" indent="-77788" algn="just">
              <a:lnSpc>
                <a:spcPct val="80000"/>
              </a:lnSpc>
              <a:spcBef>
                <a:spcPts val="0"/>
              </a:spcBef>
              <a:buNone/>
              <a:defRPr/>
            </a:pPr>
            <a:r>
              <a:rPr lang="tr-TR" sz="2000" i="1" kern="0" dirty="0" smtClean="0">
                <a:solidFill>
                  <a:sysClr val="windowText" lastClr="000000"/>
                </a:solidFill>
              </a:rPr>
              <a:t>Defterlerin </a:t>
            </a:r>
            <a:r>
              <a:rPr lang="tr-TR" sz="2000" i="1" kern="0" dirty="0">
                <a:solidFill>
                  <a:sysClr val="windowText" lastClr="000000"/>
                </a:solidFill>
              </a:rPr>
              <a:t>dolması dolayısıyla veya diğer sebeplerle yıl içinde yeni defter kullanmaya zorunlu olanlar, bunları</a:t>
            </a:r>
            <a:r>
              <a:rPr lang="tr-TR" sz="2000" b="1" i="1" kern="0" dirty="0">
                <a:solidFill>
                  <a:srgbClr val="C00000"/>
                </a:solidFill>
                <a:effectLst>
                  <a:outerShdw blurRad="38100" dist="38100" dir="2700000" algn="tl">
                    <a:srgbClr val="C0C0C0"/>
                  </a:outerShdw>
                </a:effectLst>
              </a:rPr>
              <a:t> kullanmaya başlamadan önce,</a:t>
            </a:r>
          </a:p>
          <a:p>
            <a:pPr marL="0" lvl="0" indent="-77788" algn="just">
              <a:lnSpc>
                <a:spcPct val="80000"/>
              </a:lnSpc>
              <a:spcBef>
                <a:spcPts val="0"/>
              </a:spcBef>
              <a:buNone/>
              <a:defRPr/>
            </a:pPr>
            <a:endParaRPr lang="tr-TR" sz="2000" b="1" i="1" kern="0" dirty="0">
              <a:solidFill>
                <a:srgbClr val="C00000"/>
              </a:solidFill>
              <a:effectLst>
                <a:outerShdw blurRad="38100" dist="38100" dir="2700000" algn="tl">
                  <a:srgbClr val="C0C0C0"/>
                </a:outerShdw>
              </a:effectLst>
            </a:endParaRPr>
          </a:p>
          <a:p>
            <a:pPr marL="0" lvl="0" indent="-77788" algn="just">
              <a:lnSpc>
                <a:spcPct val="80000"/>
              </a:lnSpc>
              <a:spcBef>
                <a:spcPts val="0"/>
              </a:spcBef>
              <a:buNone/>
              <a:defRPr/>
            </a:pPr>
            <a:r>
              <a:rPr lang="tr-TR" sz="2000" i="1" kern="0" dirty="0" smtClean="0">
                <a:solidFill>
                  <a:sysClr val="windowText" lastClr="000000"/>
                </a:solidFill>
              </a:rPr>
              <a:t>Defterlerini </a:t>
            </a:r>
            <a:r>
              <a:rPr lang="tr-TR" sz="2000" i="1" kern="0" dirty="0">
                <a:solidFill>
                  <a:sysClr val="windowText" lastClr="000000"/>
                </a:solidFill>
              </a:rPr>
              <a:t>ertesi yıl da kullanmak isteyenler </a:t>
            </a:r>
            <a:r>
              <a:rPr lang="tr-TR" sz="2000" b="1" i="1" kern="0" dirty="0">
                <a:solidFill>
                  <a:srgbClr val="C00000"/>
                </a:solidFill>
                <a:effectLst>
                  <a:outerShdw blurRad="38100" dist="38100" dir="2700000" algn="tl">
                    <a:srgbClr val="C0C0C0"/>
                  </a:outerShdw>
                </a:effectLst>
              </a:rPr>
              <a:t>o</a:t>
            </a:r>
            <a:r>
              <a:rPr lang="tr-TR" sz="2000" b="1" i="1" kern="0" dirty="0" smtClean="0">
                <a:solidFill>
                  <a:srgbClr val="C00000"/>
                </a:solidFill>
                <a:effectLst>
                  <a:outerShdw blurRad="38100" dist="38100" dir="2700000" algn="tl">
                    <a:srgbClr val="C0C0C0"/>
                  </a:outerShdw>
                </a:effectLst>
              </a:rPr>
              <a:t>cak </a:t>
            </a:r>
            <a:r>
              <a:rPr lang="tr-TR" sz="2000" b="1" i="1" kern="0" dirty="0">
                <a:solidFill>
                  <a:srgbClr val="C00000"/>
                </a:solidFill>
                <a:effectLst>
                  <a:outerShdw blurRad="38100" dist="38100" dir="2700000" algn="tl">
                    <a:srgbClr val="C0C0C0"/>
                  </a:outerShdw>
                </a:effectLst>
              </a:rPr>
              <a:t>ayı içinde, </a:t>
            </a:r>
            <a:r>
              <a:rPr lang="tr-TR" sz="2000" i="1" kern="0" dirty="0">
                <a:solidFill>
                  <a:sysClr val="windowText" lastClr="000000"/>
                </a:solidFill>
              </a:rPr>
              <a:t>hesap dönemleri Hazine ve Maliye Bakanlığınca tespit edilenler bu dönemin</a:t>
            </a:r>
            <a:r>
              <a:rPr lang="tr-TR" sz="2000" b="1" i="1" kern="0" dirty="0">
                <a:solidFill>
                  <a:srgbClr val="C00000"/>
                </a:solidFill>
                <a:effectLst>
                  <a:outerShdw blurRad="38100" dist="38100" dir="2700000" algn="tl">
                    <a:srgbClr val="C0C0C0"/>
                  </a:outerShdw>
                </a:effectLst>
              </a:rPr>
              <a:t> ilk ayı içinde</a:t>
            </a:r>
          </a:p>
          <a:p>
            <a:pPr marL="0" lvl="0" indent="-77788" algn="just">
              <a:lnSpc>
                <a:spcPct val="80000"/>
              </a:lnSpc>
              <a:spcBef>
                <a:spcPts val="0"/>
              </a:spcBef>
              <a:buNone/>
              <a:defRPr/>
            </a:pPr>
            <a:endParaRPr lang="tr-TR" sz="2000" b="1" i="1" kern="0" dirty="0" smtClean="0">
              <a:solidFill>
                <a:srgbClr val="C00000"/>
              </a:solidFill>
              <a:effectLst>
                <a:outerShdw blurRad="38100" dist="38100" dir="2700000" algn="tl">
                  <a:srgbClr val="C0C0C0"/>
                </a:outerShdw>
              </a:effectLst>
            </a:endParaRPr>
          </a:p>
          <a:p>
            <a:pPr marL="0" lvl="0" indent="-77788" algn="just">
              <a:lnSpc>
                <a:spcPct val="80000"/>
              </a:lnSpc>
              <a:spcBef>
                <a:spcPts val="0"/>
              </a:spcBef>
              <a:buNone/>
              <a:defRPr/>
            </a:pPr>
            <a:r>
              <a:rPr lang="tr-TR" sz="2000" b="1" i="1" u="sng" kern="0" dirty="0" smtClean="0">
                <a:solidFill>
                  <a:srgbClr val="C00000"/>
                </a:solidFill>
                <a:effectLst>
                  <a:outerShdw blurRad="38100" dist="38100" dir="2700000" algn="tl">
                    <a:srgbClr val="C0C0C0"/>
                  </a:outerShdw>
                </a:effectLst>
              </a:rPr>
              <a:t>tasdik </a:t>
            </a:r>
            <a:r>
              <a:rPr lang="tr-TR" sz="2000" b="1" i="1" u="sng" kern="0" dirty="0">
                <a:solidFill>
                  <a:srgbClr val="C00000"/>
                </a:solidFill>
                <a:effectLst>
                  <a:outerShdw blurRad="38100" dist="38100" dir="2700000" algn="tl">
                    <a:srgbClr val="C0C0C0"/>
                  </a:outerShdw>
                </a:effectLst>
              </a:rPr>
              <a:t>ettirmek zorundadırlar</a:t>
            </a:r>
            <a:r>
              <a:rPr lang="tr-TR" sz="2000" b="1" i="1" u="sng" kern="0" dirty="0" smtClean="0">
                <a:solidFill>
                  <a:srgbClr val="C00000"/>
                </a:solidFill>
                <a:effectLst>
                  <a:outerShdw blurRad="38100" dist="38100" dir="2700000" algn="tl">
                    <a:srgbClr val="C0C0C0"/>
                  </a:outerShdw>
                </a:effectLst>
              </a:rPr>
              <a:t>.</a:t>
            </a:r>
            <a:endParaRPr lang="tr-TR" sz="2000" b="1" i="1" u="sng" kern="0" dirty="0">
              <a:solidFill>
                <a:srgbClr val="C00000"/>
              </a:solidFill>
              <a:effectLst>
                <a:outerShdw blurRad="38100" dist="38100" dir="2700000" algn="tl">
                  <a:srgbClr val="C0C0C0"/>
                </a:outerShdw>
              </a:effectLst>
            </a:endParaRPr>
          </a:p>
        </p:txBody>
      </p:sp>
      <p:pic>
        <p:nvPicPr>
          <p:cNvPr id="20" name="Picture 2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663" y="1520949"/>
            <a:ext cx="360363" cy="36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663" y="2072426"/>
            <a:ext cx="360363" cy="36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956" y="2842341"/>
            <a:ext cx="360363" cy="36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61" y="3409651"/>
            <a:ext cx="360363" cy="36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62" y="4004717"/>
            <a:ext cx="360363" cy="36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62" y="4727967"/>
            <a:ext cx="360363" cy="360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714725"/>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7" y="213903"/>
            <a:ext cx="10806759"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400" dirty="0">
                <a:solidFill>
                  <a:schemeClr val="accent5">
                    <a:lumMod val="75000"/>
                  </a:schemeClr>
                </a:solidFill>
                <a:latin typeface="GalanoGrotesque-Medium" panose="00000600000000000000" pitchFamily="50" charset="-94"/>
              </a:rPr>
              <a:t>MUHAFAZA - İBRAZ VE BİLGİ VERME ÖDEVİ </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30</a:t>
            </a:r>
            <a:endParaRPr lang="tr-TR" dirty="0">
              <a:solidFill>
                <a:schemeClr val="bg1"/>
              </a:solidFill>
              <a:latin typeface="GalanoGrotesque-Medium" panose="00000600000000000000" pitchFamily="50" charset="-94"/>
            </a:endParaRPr>
          </a:p>
        </p:txBody>
      </p:sp>
      <p:sp>
        <p:nvSpPr>
          <p:cNvPr id="8" name="Metin kutusu 7"/>
          <p:cNvSpPr txBox="1"/>
          <p:nvPr/>
        </p:nvSpPr>
        <p:spPr>
          <a:xfrm>
            <a:off x="1942830" y="1690063"/>
            <a:ext cx="9420766" cy="3785652"/>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smtClean="0">
                <a:ln>
                  <a:noFill/>
                </a:ln>
                <a:solidFill>
                  <a:sysClr val="windowText" lastClr="000000"/>
                </a:solidFill>
                <a:effectLst/>
                <a:uLnTx/>
                <a:uFillTx/>
              </a:rPr>
              <a:t>Defter </a:t>
            </a:r>
            <a:r>
              <a:rPr kumimoji="0" lang="tr-TR" sz="2000" b="0" i="1" u="none" strike="noStrike" kern="0" cap="none" spc="0" normalizeH="0" baseline="0" noProof="0" dirty="0">
                <a:ln>
                  <a:noFill/>
                </a:ln>
                <a:solidFill>
                  <a:sysClr val="windowText" lastClr="000000"/>
                </a:solidFill>
                <a:effectLst/>
                <a:uLnTx/>
                <a:uFillTx/>
              </a:rPr>
              <a:t>tutmak mecburiyetinde </a:t>
            </a:r>
            <a:r>
              <a:rPr kumimoji="0" lang="tr-TR" sz="2000" b="0" i="1" u="none" strike="noStrike" kern="0" cap="none" spc="0" normalizeH="0" baseline="0" noProof="0" dirty="0" smtClean="0">
                <a:ln>
                  <a:noFill/>
                </a:ln>
                <a:solidFill>
                  <a:sysClr val="windowText" lastClr="000000"/>
                </a:solidFill>
                <a:effectLst/>
                <a:uLnTx/>
                <a:uFillTx/>
              </a:rPr>
              <a:t>olanların; </a:t>
            </a:r>
            <a:r>
              <a:rPr kumimoji="0" lang="tr-TR" sz="2000" b="0" i="1" u="none" strike="noStrike" kern="0" cap="none" spc="0" normalizeH="0" baseline="0" noProof="0" dirty="0">
                <a:ln>
                  <a:noFill/>
                </a:ln>
                <a:solidFill>
                  <a:sysClr val="windowText" lastClr="000000"/>
                </a:solidFill>
                <a:effectLst/>
                <a:uLnTx/>
                <a:uFillTx/>
              </a:rPr>
              <a:t>defter ve belgeleri, ilgili bulundukları yılı takip eden takvim yılından başlayarak </a:t>
            </a:r>
            <a:r>
              <a:rPr kumimoji="0" lang="tr-TR" sz="2000" b="1" i="1" u="none" strike="noStrike" kern="0" cap="none" spc="0" normalizeH="0" baseline="0" noProof="0" dirty="0">
                <a:ln>
                  <a:noFill/>
                </a:ln>
                <a:solidFill>
                  <a:srgbClr val="C00000"/>
                </a:solidFill>
                <a:effectLst/>
                <a:uLnTx/>
                <a:uFillTx/>
              </a:rPr>
              <a:t>5 yıl</a:t>
            </a:r>
            <a:r>
              <a:rPr kumimoji="0" lang="tr-TR" sz="2000" b="1" i="1" u="none" strike="noStrike" kern="0" cap="none" spc="0" normalizeH="0" baseline="0" noProof="0" dirty="0">
                <a:ln>
                  <a:noFill/>
                </a:ln>
                <a:solidFill>
                  <a:sysClr val="windowText" lastClr="000000"/>
                </a:solidFill>
                <a:effectLst/>
                <a:uLnTx/>
                <a:uFillTx/>
              </a:rPr>
              <a:t> </a:t>
            </a:r>
            <a:r>
              <a:rPr kumimoji="0" lang="tr-TR" sz="2000" b="0" i="1" u="none" strike="noStrike" kern="0" cap="none" spc="0" normalizeH="0" baseline="0" noProof="0" dirty="0">
                <a:ln>
                  <a:noFill/>
                </a:ln>
                <a:solidFill>
                  <a:sysClr val="windowText" lastClr="000000"/>
                </a:solidFill>
                <a:effectLst/>
                <a:uLnTx/>
                <a:uFillTx/>
              </a:rPr>
              <a:t>süreyle muhafaza etme zorunluluğu bulunmaktadır.</a:t>
            </a:r>
            <a:r>
              <a:rPr kumimoji="0" lang="tr-TR" altLang="tr-TR" sz="2000" b="0" i="1" u="none" strike="noStrike" kern="0" cap="none" spc="0" normalizeH="0" baseline="0" noProof="0" dirty="0">
                <a:ln>
                  <a:noFill/>
                </a:ln>
                <a:solidFill>
                  <a:srgbClr val="C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2000" b="0" i="1" u="none" strike="noStrike" kern="0" cap="none" spc="0" normalizeH="0" baseline="0" noProof="0" dirty="0">
              <a:ln>
                <a:noFill/>
              </a:ln>
              <a:solidFill>
                <a:srgbClr val="C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altLang="tr-TR" sz="2000" b="0" i="1"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tr-TR" altLang="tr-TR" sz="2000" i="1" kern="0" dirty="0">
              <a:solidFill>
                <a:sysClr val="windowText" lastClr="00000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altLang="tr-TR" sz="2000" b="0" i="1" u="none" strike="noStrike" kern="0" cap="none" spc="0" normalizeH="0" baseline="0" noProof="0" dirty="0" smtClean="0">
                <a:ln>
                  <a:noFill/>
                </a:ln>
                <a:solidFill>
                  <a:sysClr val="windowText" lastClr="000000"/>
                </a:solidFill>
                <a:effectLst/>
                <a:uLnTx/>
                <a:uFillTx/>
              </a:rPr>
              <a:t>Defter</a:t>
            </a:r>
            <a:r>
              <a:rPr kumimoji="0" lang="tr-TR" altLang="tr-TR" sz="2000" b="0" i="1" u="none" strike="noStrike" kern="0" cap="none" spc="0" normalizeH="0" baseline="0" noProof="0" dirty="0">
                <a:ln>
                  <a:noFill/>
                </a:ln>
                <a:solidFill>
                  <a:sysClr val="windowText" lastClr="000000"/>
                </a:solidFill>
                <a:effectLst/>
                <a:uLnTx/>
                <a:uFillTx/>
              </a:rPr>
              <a:t>, belge ve diğer kayıtlarınızı bu </a:t>
            </a:r>
            <a:r>
              <a:rPr kumimoji="0" lang="tr-TR" altLang="tr-TR" sz="2000" b="1" i="1" u="none" strike="noStrike" kern="0" cap="none" spc="0" normalizeH="0" baseline="0" noProof="0" dirty="0">
                <a:ln>
                  <a:noFill/>
                </a:ln>
                <a:solidFill>
                  <a:srgbClr val="C00000"/>
                </a:solidFill>
                <a:effectLst/>
                <a:uLnTx/>
                <a:uFillTx/>
              </a:rPr>
              <a:t>5 yıl </a:t>
            </a:r>
            <a:r>
              <a:rPr kumimoji="0" lang="tr-TR" altLang="tr-TR" sz="2000" b="0" i="1" u="none" strike="noStrike" kern="0" cap="none" spc="0" normalizeH="0" baseline="0" noProof="0" dirty="0">
                <a:ln>
                  <a:noFill/>
                </a:ln>
                <a:solidFill>
                  <a:sysClr val="windowText" lastClr="000000"/>
                </a:solidFill>
                <a:effectLst/>
                <a:uLnTx/>
                <a:uFillTx/>
              </a:rPr>
              <a:t>içinde, yetkili makam ve memurlar talep ettiğinde ibraz etmek zorunda olduğunuzu unutmayınız. </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2000" b="0" i="1" u="none" strike="noStrike" kern="0" cap="none" spc="0" normalizeH="0" baseline="0" noProof="0" dirty="0">
              <a:ln>
                <a:noFill/>
              </a:ln>
              <a:solidFill>
                <a:srgbClr val="C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altLang="tr-TR" sz="2000" b="0" i="1"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tr-TR" altLang="tr-TR" sz="2000" i="1" kern="0" dirty="0">
              <a:solidFill>
                <a:sysClr val="windowText" lastClr="00000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altLang="tr-TR" sz="2000" b="0" i="1" u="none" strike="noStrike" kern="0" cap="none" spc="0" normalizeH="0" baseline="0" noProof="0" dirty="0" smtClean="0">
                <a:ln>
                  <a:noFill/>
                </a:ln>
                <a:solidFill>
                  <a:sysClr val="windowText" lastClr="000000"/>
                </a:solidFill>
                <a:effectLst/>
                <a:uLnTx/>
                <a:uFillTx/>
              </a:rPr>
              <a:t>Defter-Beyan </a:t>
            </a:r>
            <a:r>
              <a:rPr kumimoji="0" lang="tr-TR" altLang="tr-TR" sz="2000" b="0" i="1" u="none" strike="noStrike" kern="0" cap="none" spc="0" normalizeH="0" baseline="0" noProof="0" dirty="0">
                <a:ln>
                  <a:noFill/>
                </a:ln>
                <a:solidFill>
                  <a:sysClr val="windowText" lastClr="000000"/>
                </a:solidFill>
                <a:effectLst/>
                <a:uLnTx/>
                <a:uFillTx/>
              </a:rPr>
              <a:t>Sistemi kapsamındaki mükelleflerin Sistem’de tuttukları defter ve kayıtlarının muhafaza yükümlülüğü Gelir İdaresi Başkanlığına aittir</a:t>
            </a:r>
            <a:r>
              <a:rPr kumimoji="0" lang="tr-TR" altLang="tr-TR" sz="2000" b="0" i="1" u="none" strike="noStrike" kern="0" cap="none" spc="0" normalizeH="0" baseline="0" noProof="0" dirty="0" smtClean="0">
                <a:ln>
                  <a:noFill/>
                </a:ln>
                <a:solidFill>
                  <a:sysClr val="windowText" lastClr="000000"/>
                </a:solidFill>
                <a:effectLst/>
                <a:uLnTx/>
                <a:uFillTx/>
              </a:rPr>
              <a:t>.</a:t>
            </a:r>
            <a:endParaRPr kumimoji="0" lang="tr-TR" altLang="tr-TR" sz="2000" b="0" i="1" u="none" strike="noStrike" kern="0" cap="none" spc="0" normalizeH="0" baseline="0" noProof="0" dirty="0">
              <a:ln>
                <a:noFill/>
              </a:ln>
              <a:solidFill>
                <a:sysClr val="windowText" lastClr="000000"/>
              </a:solidFill>
              <a:effectLst/>
              <a:uLnTx/>
              <a:uFillTx/>
            </a:endParaRPr>
          </a:p>
        </p:txBody>
      </p:sp>
      <p:pic>
        <p:nvPicPr>
          <p:cNvPr id="9" name="Picture 4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254" y="1690063"/>
            <a:ext cx="906923" cy="911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04" y="2966740"/>
            <a:ext cx="906923" cy="9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312" y="4857676"/>
            <a:ext cx="777215" cy="6180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061070"/>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7" y="213903"/>
            <a:ext cx="10806759"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ÖDEME KAYDEDİCİ </a:t>
            </a:r>
            <a:r>
              <a:rPr lang="tr-TR" sz="2400" dirty="0" smtClean="0">
                <a:solidFill>
                  <a:schemeClr val="accent5">
                    <a:lumMod val="75000"/>
                  </a:schemeClr>
                </a:solidFill>
                <a:latin typeface="GalanoGrotesque-Medium" panose="00000600000000000000" pitchFamily="50" charset="-94"/>
              </a:rPr>
              <a:t>CİHAZ / YENİ </a:t>
            </a:r>
            <a:r>
              <a:rPr lang="tr-TR" sz="2400" dirty="0">
                <a:solidFill>
                  <a:schemeClr val="accent5">
                    <a:lumMod val="75000"/>
                  </a:schemeClr>
                </a:solidFill>
                <a:latin typeface="GalanoGrotesque-Medium" panose="00000600000000000000" pitchFamily="50" charset="-94"/>
              </a:rPr>
              <a:t>NESİL ÖKC </a:t>
            </a:r>
            <a:r>
              <a:rPr lang="tr-TR" sz="2400" dirty="0" smtClean="0">
                <a:solidFill>
                  <a:schemeClr val="accent5">
                    <a:lumMod val="75000"/>
                  </a:schemeClr>
                </a:solidFill>
                <a:latin typeface="GalanoGrotesque-Medium" panose="00000600000000000000" pitchFamily="50" charset="-94"/>
              </a:rPr>
              <a:t>KULLANIMI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31</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a:spLocks noGrp="1" noChangeArrowheads="1"/>
          </p:cNvSpPr>
          <p:nvPr>
            <p:ph idx="1"/>
          </p:nvPr>
        </p:nvSpPr>
        <p:spPr>
          <a:xfrm>
            <a:off x="435716" y="1136962"/>
            <a:ext cx="11049000" cy="4203704"/>
          </a:xfrm>
          <a:prstGeom prst="rect">
            <a:avLst/>
          </a:prstGeom>
        </p:spPr>
        <p:txBody>
          <a:bodyPr>
            <a:normAutofit/>
          </a:bodyPr>
          <a:lstStyle/>
          <a:p>
            <a:pPr marL="0" marR="0" lvl="0" indent="0" defTabSz="914400" eaLnBrk="1" fontAlgn="auto" latinLnBrk="0" hangingPunct="1">
              <a:lnSpc>
                <a:spcPct val="80000"/>
              </a:lnSpc>
              <a:spcBef>
                <a:spcPts val="0"/>
              </a:spcBef>
              <a:spcAft>
                <a:spcPts val="0"/>
              </a:spcAft>
              <a:buClrTx/>
              <a:buSzTx/>
              <a:buFontTx/>
              <a:buNone/>
              <a:tabLst/>
              <a:defRPr/>
            </a:pPr>
            <a:endParaRPr kumimoji="0" lang="tr-TR" altLang="tr-TR" sz="1800" b="0" i="0" u="none" strike="noStrike" kern="0" cap="none" spc="0" normalizeH="0" baseline="0" noProof="0" dirty="0" smtClean="0">
              <a:ln>
                <a:noFill/>
              </a:ln>
              <a:solidFill>
                <a:sysClr val="windowText" lastClr="000000"/>
              </a:solidFill>
              <a:effectLst/>
              <a:uLnTx/>
              <a:uFillTx/>
            </a:endParaRPr>
          </a:p>
          <a:p>
            <a:pPr marL="0" lvl="0" indent="0" algn="just">
              <a:lnSpc>
                <a:spcPct val="80000"/>
              </a:lnSpc>
              <a:spcBef>
                <a:spcPts val="0"/>
              </a:spcBef>
              <a:buSzPct val="200000"/>
              <a:buBlip>
                <a:blip r:embed="rId7"/>
              </a:buBlip>
              <a:defRPr/>
            </a:pPr>
            <a:r>
              <a:rPr lang="tr-TR" sz="1800" dirty="0" smtClean="0"/>
              <a:t>Perakende </a:t>
            </a:r>
            <a:r>
              <a:rPr lang="tr-TR" sz="1800" dirty="0"/>
              <a:t>ticaretle uğraşan birinci ve ikinci sınıf tüccarlar, fatura vermek mecburiyetinde olmadıkları satışların ve yaptıkları işlerin belgelendirilmesinde YN ÖKC veya Güvenli Mobil Ödeme ve Elektronik Belge Yönetim Sistemi (GMÖEBYS) kullanmak zorundadır. İşe yeni başlayan veya sonradan YN ÖKC kullanma mecburiyeti kapsamına giren mükelleflerin bu mecburiyetleri, işe başlama ve mecburiyet kapsamına girme tarihinden itibaren </a:t>
            </a:r>
            <a:r>
              <a:rPr lang="tr-TR" sz="1800" dirty="0">
                <a:solidFill>
                  <a:srgbClr val="FF0000"/>
                </a:solidFill>
              </a:rPr>
              <a:t>30 gün </a:t>
            </a:r>
            <a:r>
              <a:rPr lang="tr-TR" sz="1800" dirty="0"/>
              <a:t>içinde başlamaktadır. Bu süre, kalkınmada birinci ve ikinci derecede öncelikli yörelerdeki faaliyetleri ile ilgili olarak </a:t>
            </a:r>
            <a:r>
              <a:rPr lang="tr-TR" sz="1800" dirty="0">
                <a:solidFill>
                  <a:srgbClr val="FF0000"/>
                </a:solidFill>
              </a:rPr>
              <a:t>60 gün </a:t>
            </a:r>
            <a:r>
              <a:rPr lang="tr-TR" sz="1800" dirty="0"/>
              <a:t>olarak belirlenmiştir</a:t>
            </a:r>
            <a:r>
              <a:rPr lang="tr-TR" sz="1800" dirty="0" smtClean="0"/>
              <a:t>.</a:t>
            </a:r>
          </a:p>
          <a:p>
            <a:pPr marL="0" lvl="0" indent="0" algn="just">
              <a:lnSpc>
                <a:spcPct val="80000"/>
              </a:lnSpc>
              <a:spcBef>
                <a:spcPts val="0"/>
              </a:spcBef>
              <a:buSzPct val="200000"/>
              <a:buBlip>
                <a:blip r:embed="rId7"/>
              </a:buBlip>
              <a:defRPr/>
            </a:pPr>
            <a:endParaRPr lang="tr-TR" sz="1800" dirty="0" smtClean="0"/>
          </a:p>
          <a:p>
            <a:pPr marL="0" lvl="0" indent="0" algn="just">
              <a:lnSpc>
                <a:spcPct val="80000"/>
              </a:lnSpc>
              <a:spcBef>
                <a:spcPts val="0"/>
              </a:spcBef>
              <a:buSzPct val="200000"/>
              <a:buNone/>
              <a:defRPr/>
            </a:pPr>
            <a:endParaRPr lang="tr-TR" sz="1800" dirty="0" smtClean="0"/>
          </a:p>
          <a:p>
            <a:pPr marL="0" lvl="0" indent="0" algn="just">
              <a:lnSpc>
                <a:spcPct val="80000"/>
              </a:lnSpc>
              <a:spcBef>
                <a:spcPts val="0"/>
              </a:spcBef>
              <a:buSzPct val="200000"/>
              <a:buNone/>
              <a:defRPr/>
            </a:pPr>
            <a:endParaRPr lang="tr-TR" sz="1800" dirty="0"/>
          </a:p>
          <a:p>
            <a:pPr marL="0" lvl="0" indent="0" algn="just">
              <a:lnSpc>
                <a:spcPct val="80000"/>
              </a:lnSpc>
              <a:spcBef>
                <a:spcPts val="0"/>
              </a:spcBef>
              <a:buSzPct val="200000"/>
              <a:buBlip>
                <a:blip r:embed="rId7"/>
              </a:buBlip>
              <a:defRPr/>
            </a:pPr>
            <a:r>
              <a:rPr lang="tr-TR" sz="1800" dirty="0" smtClean="0"/>
              <a:t> </a:t>
            </a:r>
            <a:r>
              <a:rPr lang="tr-TR" sz="1800" dirty="0"/>
              <a:t>YN ÖKC veya </a:t>
            </a:r>
            <a:r>
              <a:rPr lang="tr-TR" sz="1800" dirty="0" err="1"/>
              <a:t>GMÖEBYS’ye</a:t>
            </a:r>
            <a:r>
              <a:rPr lang="tr-TR" sz="1800" dirty="0"/>
              <a:t> ilişkin cihaz kullananların en az bir banka veya diğer kuruluş ya da ödeme hizmet sağlayıcısı ile üye iş yeri anlaşması yaparak banka veya kredi kartı ile ödeme imkânı </a:t>
            </a:r>
            <a:r>
              <a:rPr lang="tr-TR" sz="1800" dirty="0" smtClean="0"/>
              <a:t>sunması da </a:t>
            </a:r>
            <a:r>
              <a:rPr lang="tr-TR" sz="1800" dirty="0"/>
              <a:t>zorunludur</a:t>
            </a:r>
            <a:r>
              <a:rPr lang="tr-TR" sz="1800" dirty="0" smtClean="0"/>
              <a:t>.</a:t>
            </a:r>
          </a:p>
          <a:p>
            <a:pPr marL="0" lvl="0" indent="0" algn="just">
              <a:lnSpc>
                <a:spcPct val="80000"/>
              </a:lnSpc>
              <a:spcBef>
                <a:spcPts val="0"/>
              </a:spcBef>
              <a:buSzPct val="200000"/>
              <a:buBlip>
                <a:blip r:embed="rId7"/>
              </a:buBlip>
              <a:defRPr/>
            </a:pPr>
            <a:endParaRPr kumimoji="0" lang="tr-TR" altLang="tr-TR" sz="1800" b="0" i="0" u="none" strike="noStrike" kern="0" cap="none" spc="0" normalizeH="0" baseline="0" noProof="0" dirty="0">
              <a:ln>
                <a:noFill/>
              </a:ln>
              <a:solidFill>
                <a:sysClr val="windowText" lastClr="000000"/>
              </a:solidFill>
              <a:effectLst/>
              <a:uLnTx/>
              <a:uFillTx/>
            </a:endParaRPr>
          </a:p>
          <a:p>
            <a:pPr marL="0" lvl="0" indent="0" algn="just">
              <a:lnSpc>
                <a:spcPct val="80000"/>
              </a:lnSpc>
              <a:spcBef>
                <a:spcPts val="0"/>
              </a:spcBef>
              <a:buSzPct val="200000"/>
              <a:buNone/>
              <a:defRPr/>
            </a:pPr>
            <a:endParaRPr kumimoji="0" lang="tr-TR" altLang="tr-TR" sz="1800"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80000"/>
              </a:lnSpc>
              <a:spcBef>
                <a:spcPts val="0"/>
              </a:spcBef>
              <a:spcAft>
                <a:spcPts val="0"/>
              </a:spcAft>
              <a:buClrTx/>
              <a:buSzPct val="200000"/>
              <a:buNone/>
              <a:tabLst/>
              <a:defRPr/>
            </a:pPr>
            <a:endParaRPr kumimoji="0" lang="tr-TR" altLang="tr-TR" sz="1800" b="0" i="1"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75000"/>
              </a:lnSpc>
              <a:spcBef>
                <a:spcPts val="0"/>
              </a:spcBef>
              <a:spcAft>
                <a:spcPts val="0"/>
              </a:spcAft>
              <a:buClrTx/>
              <a:buSzPct val="200000"/>
              <a:buFontTx/>
              <a:buBlip>
                <a:blip r:embed="rId7"/>
              </a:buBlip>
              <a:tabLst/>
              <a:defRPr/>
            </a:pPr>
            <a:r>
              <a:rPr kumimoji="0" lang="tr-TR" altLang="tr-TR" sz="1800" b="1" i="1" u="none" strike="noStrike" kern="0" cap="none" spc="0" normalizeH="0" baseline="0" noProof="0" dirty="0" smtClean="0">
                <a:ln>
                  <a:noFill/>
                </a:ln>
                <a:solidFill>
                  <a:sysClr val="windowText" lastClr="000000"/>
                </a:solidFill>
                <a:effectLst/>
                <a:uLnTx/>
                <a:uFillTx/>
              </a:rPr>
              <a:t>  Ödeme kaydedici cihazın belirlenen süre içinde</a:t>
            </a:r>
            <a:r>
              <a:rPr kumimoji="0" lang="tr-TR" altLang="tr-TR" sz="1800" b="1" i="1" u="none" strike="noStrike" kern="0" cap="none" spc="0" normalizeH="0" noProof="0" dirty="0" smtClean="0">
                <a:ln>
                  <a:noFill/>
                </a:ln>
                <a:solidFill>
                  <a:sysClr val="windowText" lastClr="000000"/>
                </a:solidFill>
                <a:effectLst/>
                <a:uLnTx/>
                <a:uFillTx/>
              </a:rPr>
              <a:t> </a:t>
            </a:r>
            <a:r>
              <a:rPr kumimoji="0" lang="tr-TR" altLang="tr-TR" sz="1800" b="0" i="1" u="none" strike="noStrike" kern="0" cap="none" spc="0" normalizeH="0" baseline="0" noProof="0" dirty="0" smtClean="0">
                <a:ln>
                  <a:noFill/>
                </a:ln>
                <a:solidFill>
                  <a:sysClr val="windowText" lastClr="000000"/>
                </a:solidFill>
                <a:effectLst/>
                <a:uLnTx/>
                <a:uFillTx/>
              </a:rPr>
              <a:t>alınmaması halinde </a:t>
            </a:r>
            <a:r>
              <a:rPr kumimoji="0" lang="tr-TR" altLang="tr-TR" sz="1800" b="1" i="1" u="none" strike="noStrike" kern="0" cap="none" spc="0" normalizeH="0" baseline="0" noProof="0" dirty="0" smtClean="0">
                <a:ln>
                  <a:noFill/>
                </a:ln>
                <a:solidFill>
                  <a:srgbClr val="C00000"/>
                </a:solidFill>
                <a:effectLst/>
                <a:uLnTx/>
                <a:uFillTx/>
              </a:rPr>
              <a:t>özel usulsüzlük cezası</a:t>
            </a:r>
            <a:r>
              <a:rPr kumimoji="0" lang="tr-TR" altLang="tr-TR" sz="1800" b="0" i="1" u="none" strike="noStrike" kern="0" cap="none" spc="0" normalizeH="0" baseline="0" noProof="0" dirty="0" smtClean="0">
                <a:ln>
                  <a:noFill/>
                </a:ln>
                <a:solidFill>
                  <a:sysClr val="windowText" lastClr="000000"/>
                </a:solidFill>
                <a:effectLst/>
                <a:uLnTx/>
                <a:uFillTx/>
              </a:rPr>
              <a:t> kesilir.</a:t>
            </a:r>
          </a:p>
        </p:txBody>
      </p:sp>
      <p:pic>
        <p:nvPicPr>
          <p:cNvPr id="9" name="Picture 4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801" y="5597960"/>
            <a:ext cx="1079500"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6874" y="5688557"/>
            <a:ext cx="933450" cy="938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77621" y="5688557"/>
            <a:ext cx="933450" cy="933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11071" y="5688557"/>
            <a:ext cx="1152525" cy="858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33171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11220960"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tr-TR" sz="2400" dirty="0">
                <a:solidFill>
                  <a:schemeClr val="accent5">
                    <a:lumMod val="75000"/>
                  </a:schemeClr>
                </a:solidFill>
                <a:latin typeface="GalanoGrotesque-Medium" panose="00000600000000000000" pitchFamily="50" charset="-94"/>
              </a:rPr>
              <a:t>YENİ NESİL ÖDEME KAYDEDİCİ </a:t>
            </a:r>
            <a:r>
              <a:rPr lang="tr-TR" sz="2400" dirty="0" smtClean="0">
                <a:solidFill>
                  <a:schemeClr val="accent5">
                    <a:lumMod val="75000"/>
                  </a:schemeClr>
                </a:solidFill>
                <a:latin typeface="GalanoGrotesque-Medium" panose="00000600000000000000" pitchFamily="50" charset="-94"/>
              </a:rPr>
              <a:t>CİHAZ (YN </a:t>
            </a:r>
            <a:r>
              <a:rPr lang="tr-TR" sz="2400" dirty="0">
                <a:solidFill>
                  <a:schemeClr val="accent5">
                    <a:lumMod val="75000"/>
                  </a:schemeClr>
                </a:solidFill>
                <a:latin typeface="GalanoGrotesque-Medium" panose="00000600000000000000" pitchFamily="50" charset="-94"/>
              </a:rPr>
              <a:t>ÖKC) KULLANMA MECBURİYETİ </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32</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txBox="1">
            <a:spLocks noChangeArrowheads="1"/>
          </p:cNvSpPr>
          <p:nvPr/>
        </p:nvSpPr>
        <p:spPr bwMode="auto">
          <a:xfrm>
            <a:off x="468313" y="1228104"/>
            <a:ext cx="11309485" cy="500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80000"/>
              </a:lnSpc>
              <a:spcBef>
                <a:spcPct val="20000"/>
              </a:spcBef>
              <a:spcAft>
                <a:spcPct val="0"/>
              </a:spcAft>
              <a:buClr>
                <a:srgbClr val="C00000"/>
              </a:buClr>
              <a:buSzPct val="115000"/>
              <a:buNone/>
              <a:tabLst/>
              <a:defRPr/>
            </a:pPr>
            <a:endParaRPr lang="tr-TR" sz="2000" i="1" kern="0" dirty="0">
              <a:solidFill>
                <a:sysClr val="windowText" lastClr="000000"/>
              </a:solidFill>
            </a:endParaRPr>
          </a:p>
          <a:p>
            <a:pPr marL="342900" marR="0" lvl="0" indent="-342900" algn="just" defTabSz="914400" rtl="0" eaLnBrk="0" fontAlgn="base" latinLnBrk="0" hangingPunct="0">
              <a:lnSpc>
                <a:spcPct val="80000"/>
              </a:lnSpc>
              <a:spcBef>
                <a:spcPct val="20000"/>
              </a:spcBef>
              <a:spcAft>
                <a:spcPct val="0"/>
              </a:spcAft>
              <a:buClr>
                <a:srgbClr val="C00000"/>
              </a:buClr>
              <a:buSzPct val="115000"/>
              <a:buFont typeface="Arial" pitchFamily="34" charset="0"/>
              <a:buChar char="►"/>
              <a:tabLst/>
              <a:defRPr/>
            </a:pPr>
            <a:r>
              <a:rPr lang="tr-TR" sz="2000" i="1" kern="0" dirty="0" smtClean="0">
                <a:solidFill>
                  <a:sysClr val="windowText" lastClr="000000"/>
                </a:solidFill>
              </a:rPr>
              <a:t>Yeni </a:t>
            </a:r>
            <a:r>
              <a:rPr lang="tr-TR" sz="2000" i="1" kern="0" dirty="0">
                <a:solidFill>
                  <a:sysClr val="windowText" lastClr="000000"/>
                </a:solidFill>
              </a:rPr>
              <a:t>Nesil Ödeme Kaydedici Cihazlar (YN ÖKC); internet yoluyla Gelir İdaresi Başkanlığına güvenli şekilde veri aktarabilen ve iletişim kurabilen bilgisayar tabanlı cihazlardır.</a:t>
            </a:r>
          </a:p>
          <a:p>
            <a:pPr marL="0" marR="0" lvl="0" indent="0" algn="just" defTabSz="914400" rtl="0" eaLnBrk="0" fontAlgn="base" latinLnBrk="0" hangingPunct="0">
              <a:lnSpc>
                <a:spcPct val="80000"/>
              </a:lnSpc>
              <a:spcBef>
                <a:spcPct val="20000"/>
              </a:spcBef>
              <a:spcAft>
                <a:spcPct val="0"/>
              </a:spcAft>
              <a:buClr>
                <a:srgbClr val="C00000"/>
              </a:buClr>
              <a:buSzPct val="115000"/>
              <a:buFontTx/>
              <a:buNone/>
              <a:tabLst/>
              <a:defRPr/>
            </a:pPr>
            <a:r>
              <a:rPr kumimoji="0" lang="tr-TR" sz="2000" b="0" i="1" u="none" strike="noStrike" kern="0" cap="none" spc="0" normalizeH="0" baseline="0" noProof="0" dirty="0" smtClean="0">
                <a:ln>
                  <a:noFill/>
                </a:ln>
                <a:solidFill>
                  <a:srgbClr val="000000"/>
                </a:solidFill>
                <a:effectLst/>
                <a:uLnTx/>
                <a:uFillTx/>
                <a:latin typeface="Arial"/>
              </a:rPr>
              <a:t> </a:t>
            </a:r>
          </a:p>
          <a:p>
            <a:pPr algn="just">
              <a:lnSpc>
                <a:spcPct val="80000"/>
              </a:lnSpc>
              <a:buClr>
                <a:srgbClr val="C00000"/>
              </a:buClr>
              <a:buSzPct val="115000"/>
              <a:buFont typeface="Arial" pitchFamily="34" charset="0"/>
              <a:buChar char="►"/>
              <a:defRPr/>
            </a:pPr>
            <a:r>
              <a:rPr lang="tr-TR" altLang="tr-TR" sz="2000" i="1" kern="0" dirty="0">
                <a:solidFill>
                  <a:sysClr val="windowText" lastClr="000000"/>
                </a:solidFill>
              </a:rPr>
              <a:t>Eski Nesil </a:t>
            </a:r>
            <a:r>
              <a:rPr lang="tr-TR" altLang="tr-TR" sz="2000" i="1" kern="0" dirty="0" err="1">
                <a:solidFill>
                  <a:sysClr val="windowText" lastClr="000000"/>
                </a:solidFill>
              </a:rPr>
              <a:t>ÖKC'lerin</a:t>
            </a:r>
            <a:r>
              <a:rPr lang="tr-TR" altLang="tr-TR" sz="2000" i="1" kern="0" dirty="0">
                <a:solidFill>
                  <a:sysClr val="windowText" lastClr="000000"/>
                </a:solidFill>
              </a:rPr>
              <a:t> 1/7/2024 tarihine kadar Yeni Nesil </a:t>
            </a:r>
            <a:r>
              <a:rPr lang="tr-TR" altLang="tr-TR" sz="2000" i="1" kern="0" dirty="0" err="1">
                <a:solidFill>
                  <a:sysClr val="windowText" lastClr="000000"/>
                </a:solidFill>
              </a:rPr>
              <a:t>ÖKC’ler</a:t>
            </a:r>
            <a:r>
              <a:rPr lang="tr-TR" altLang="tr-TR" sz="2000" i="1" kern="0" dirty="0">
                <a:solidFill>
                  <a:sysClr val="windowText" lastClr="000000"/>
                </a:solidFill>
              </a:rPr>
              <a:t> ile değiştirilmesi zorunludur.</a:t>
            </a:r>
          </a:p>
          <a:p>
            <a:pPr algn="just">
              <a:lnSpc>
                <a:spcPct val="80000"/>
              </a:lnSpc>
              <a:buClr>
                <a:srgbClr val="C00000"/>
              </a:buClr>
              <a:buSzPct val="115000"/>
              <a:buFont typeface="Arial" pitchFamily="34" charset="0"/>
              <a:buChar char="►"/>
              <a:defRPr/>
            </a:pPr>
            <a:endParaRPr lang="tr-TR" sz="2000" i="1" kern="0" dirty="0" smtClean="0">
              <a:solidFill>
                <a:sysClr val="windowText" lastClr="000000"/>
              </a:solidFill>
            </a:endParaRPr>
          </a:p>
          <a:p>
            <a:pPr algn="just">
              <a:lnSpc>
                <a:spcPct val="80000"/>
              </a:lnSpc>
              <a:buClr>
                <a:srgbClr val="C00000"/>
              </a:buClr>
              <a:buSzPct val="115000"/>
              <a:buFont typeface="Arial" pitchFamily="34" charset="0"/>
              <a:buChar char="►"/>
              <a:defRPr/>
            </a:pPr>
            <a:r>
              <a:rPr lang="tr-TR" sz="2000" i="1" kern="0" dirty="0" smtClean="0">
                <a:solidFill>
                  <a:sysClr val="windowText" lastClr="000000"/>
                </a:solidFill>
              </a:rPr>
              <a:t>Hazine ve Maliye Bakanlığınca faaliyetlerinde ÖKC kullanım zorunluluğu bulunmadığı bildirilen mükelleflerin, YN ÖKC kullanma mecburiyeti de bulunmamaktadır. </a:t>
            </a:r>
          </a:p>
          <a:p>
            <a:pPr marL="0" marR="0" lvl="0" indent="0" algn="just" defTabSz="914400" rtl="0" eaLnBrk="0" fontAlgn="base" latinLnBrk="0" hangingPunct="0">
              <a:lnSpc>
                <a:spcPct val="80000"/>
              </a:lnSpc>
              <a:spcBef>
                <a:spcPct val="20000"/>
              </a:spcBef>
              <a:spcAft>
                <a:spcPct val="0"/>
              </a:spcAft>
              <a:buClr>
                <a:srgbClr val="C00000"/>
              </a:buClr>
              <a:buSzPct val="115000"/>
              <a:buFontTx/>
              <a:buNone/>
              <a:tabLst/>
              <a:defRPr/>
            </a:pPr>
            <a:endParaRPr kumimoji="0" lang="tr-TR" altLang="tr-TR" sz="2000" b="0" i="1" u="none" strike="noStrike" kern="0" cap="none" spc="0" normalizeH="0" baseline="0" noProof="0" dirty="0" smtClean="0">
              <a:ln>
                <a:noFill/>
              </a:ln>
              <a:solidFill>
                <a:srgbClr val="000000"/>
              </a:solidFill>
              <a:effectLst/>
              <a:uLnTx/>
              <a:uFillTx/>
              <a:latin typeface="Arial"/>
            </a:endParaRPr>
          </a:p>
          <a:p>
            <a:pPr marL="342900" marR="0" lvl="0" indent="-342900" algn="just" defTabSz="914400" rtl="0" eaLnBrk="0" fontAlgn="base" latinLnBrk="0" hangingPunct="0">
              <a:lnSpc>
                <a:spcPct val="80000"/>
              </a:lnSpc>
              <a:spcBef>
                <a:spcPct val="20000"/>
              </a:spcBef>
              <a:spcAft>
                <a:spcPct val="0"/>
              </a:spcAft>
              <a:buClr>
                <a:srgbClr val="C00000"/>
              </a:buClr>
              <a:buSzPct val="115000"/>
              <a:buFont typeface="Arial" pitchFamily="34" charset="0"/>
              <a:buChar char="►"/>
              <a:tabLst/>
              <a:defRPr/>
            </a:pPr>
            <a:r>
              <a:rPr kumimoji="0" lang="tr-TR" sz="2000" b="0" i="1" u="none" strike="noStrike" kern="0" cap="none" spc="0" normalizeH="0" baseline="0" noProof="0" dirty="0" smtClean="0">
                <a:ln>
                  <a:noFill/>
                </a:ln>
                <a:effectLst/>
                <a:uLnTx/>
                <a:uFillTx/>
              </a:rPr>
              <a:t>Perakende mal ve hizmet satışında bulunan ancak Hazine ve Maliye Bakanlığınca ÖKC kullanma mecburiyeti dışında bırakılanlar ile kurumlar vergisinden muaf olan kurumlar isteğe bağlı olarak YN ÖKC kullanabilirler.</a:t>
            </a:r>
            <a:r>
              <a:rPr kumimoji="0" lang="en-US" sz="2000" b="0" i="1" u="none" strike="noStrike" kern="0" cap="none" spc="0" normalizeH="0" baseline="0" noProof="0" dirty="0" smtClean="0">
                <a:ln>
                  <a:noFill/>
                </a:ln>
                <a:effectLst/>
                <a:uLnTx/>
                <a:uFillTx/>
              </a:rPr>
              <a:t> </a:t>
            </a:r>
            <a:endParaRPr kumimoji="0" lang="tr-TR" sz="2000" b="0" i="1" u="none" strike="noStrike" kern="0" cap="none" spc="0" normalizeH="0" baseline="0" noProof="0" dirty="0" smtClean="0">
              <a:ln>
                <a:noFill/>
              </a:ln>
              <a:effectLst/>
              <a:uLnTx/>
              <a:uFillTx/>
            </a:endParaRPr>
          </a:p>
          <a:p>
            <a:pPr marL="0" indent="0" algn="just">
              <a:lnSpc>
                <a:spcPct val="80000"/>
              </a:lnSpc>
              <a:buClr>
                <a:srgbClr val="C00000"/>
              </a:buClr>
              <a:buSzPct val="115000"/>
              <a:buNone/>
              <a:defRPr/>
            </a:pPr>
            <a:endParaRPr kumimoji="0" lang="tr-TR" sz="2000" b="0" i="1" u="none" strike="noStrike" kern="0" cap="none" spc="0" normalizeH="0" baseline="0" noProof="0" dirty="0" smtClean="0">
              <a:ln>
                <a:noFill/>
              </a:ln>
              <a:solidFill>
                <a:srgbClr val="000000"/>
              </a:solidFill>
              <a:effectLst/>
              <a:uLnTx/>
              <a:uFillTx/>
              <a:latin typeface="Arial"/>
            </a:endParaRPr>
          </a:p>
          <a:p>
            <a:pPr marL="342900" marR="0" lvl="0" indent="-342900" algn="just" defTabSz="914400" rtl="0" eaLnBrk="0" fontAlgn="base" latinLnBrk="0" hangingPunct="0">
              <a:lnSpc>
                <a:spcPct val="80000"/>
              </a:lnSpc>
              <a:spcBef>
                <a:spcPct val="20000"/>
              </a:spcBef>
              <a:spcAft>
                <a:spcPct val="0"/>
              </a:spcAft>
              <a:buClr>
                <a:srgbClr val="C00000"/>
              </a:buClr>
              <a:buSzPct val="115000"/>
              <a:buFont typeface="Arial" pitchFamily="34" charset="0"/>
              <a:buChar char="►"/>
              <a:tabLst/>
              <a:defRPr/>
            </a:pPr>
            <a:r>
              <a:rPr kumimoji="0" lang="en-US" sz="2000" b="0" i="1" u="none" strike="noStrike" kern="0" cap="none" spc="0" normalizeH="0" baseline="0" noProof="0" dirty="0" smtClean="0">
                <a:ln>
                  <a:noFill/>
                </a:ln>
                <a:solidFill>
                  <a:srgbClr val="000000"/>
                </a:solidFill>
                <a:effectLst/>
                <a:uLnTx/>
                <a:uFillTx/>
              </a:rPr>
              <a:t>YN ÖKC uygulamasına ilişkin Tebliğ, kılavuz düzenlemeleri, forum, sık sorulan sorular ve cevapları, duyurular v</a:t>
            </a:r>
            <a:r>
              <a:rPr kumimoji="0" lang="tr-TR" sz="2000" b="0" i="1" u="none" strike="noStrike" kern="0" cap="none" spc="0" normalizeH="0" baseline="0" noProof="0" dirty="0" smtClean="0">
                <a:ln>
                  <a:noFill/>
                </a:ln>
                <a:solidFill>
                  <a:srgbClr val="000000"/>
                </a:solidFill>
                <a:effectLst/>
                <a:uLnTx/>
                <a:uFillTx/>
              </a:rPr>
              <a:t>e </a:t>
            </a:r>
            <a:r>
              <a:rPr kumimoji="0" lang="en-US" sz="2000" b="0" i="1" u="none" strike="noStrike" kern="0" cap="none" spc="0" normalizeH="0" baseline="0" noProof="0" dirty="0" smtClean="0">
                <a:ln>
                  <a:noFill/>
                </a:ln>
                <a:solidFill>
                  <a:srgbClr val="000000"/>
                </a:solidFill>
                <a:effectLst/>
                <a:uLnTx/>
                <a:uFillTx/>
              </a:rPr>
              <a:t>b</a:t>
            </a:r>
            <a:r>
              <a:rPr kumimoji="0" lang="tr-TR" sz="2000" b="0" i="1" u="none" strike="noStrike" kern="0" cap="none" spc="0" normalizeH="0" baseline="0" noProof="0" dirty="0" smtClean="0">
                <a:ln>
                  <a:noFill/>
                </a:ln>
                <a:solidFill>
                  <a:srgbClr val="000000"/>
                </a:solidFill>
                <a:effectLst/>
                <a:uLnTx/>
                <a:uFillTx/>
              </a:rPr>
              <a:t>enzeri</a:t>
            </a:r>
            <a:r>
              <a:rPr kumimoji="0" lang="en-US" sz="2000" b="0" i="1" u="none" strike="noStrike" kern="0" cap="none" spc="0" normalizeH="0" baseline="0" noProof="0" dirty="0" smtClean="0">
                <a:ln>
                  <a:noFill/>
                </a:ln>
                <a:solidFill>
                  <a:srgbClr val="000000"/>
                </a:solidFill>
                <a:effectLst/>
                <a:uLnTx/>
                <a:uFillTx/>
              </a:rPr>
              <a:t> diğer konular</a:t>
            </a:r>
            <a:r>
              <a:rPr kumimoji="0" lang="tr-TR" sz="2000" b="0" i="1" u="none" strike="noStrike" kern="0" cap="none" spc="0" normalizeH="0" baseline="0" noProof="0" dirty="0" smtClean="0">
                <a:ln>
                  <a:noFill/>
                </a:ln>
                <a:solidFill>
                  <a:srgbClr val="000000"/>
                </a:solidFill>
                <a:effectLst/>
                <a:uLnTx/>
                <a:uFillTx/>
              </a:rPr>
              <a:t>a</a:t>
            </a:r>
            <a:r>
              <a:rPr kumimoji="0" lang="tr-TR" sz="2000" b="0" i="1" u="none" strike="noStrike" kern="0" cap="none" spc="0" normalizeH="0" baseline="0" noProof="0" dirty="0" smtClean="0">
                <a:ln>
                  <a:noFill/>
                </a:ln>
                <a:solidFill>
                  <a:srgbClr val="C00000"/>
                </a:solidFill>
                <a:effectLst/>
                <a:uLnTx/>
                <a:uFillTx/>
              </a:rPr>
              <a:t>  </a:t>
            </a:r>
            <a:r>
              <a:rPr kumimoji="0" lang="en-US" sz="2000" b="0" i="1" u="none" strike="noStrike" kern="0" cap="none" spc="0" normalizeH="0" baseline="0" noProof="0" dirty="0" smtClean="0">
                <a:ln>
                  <a:noFill/>
                </a:ln>
                <a:solidFill>
                  <a:srgbClr val="C00000"/>
                </a:solidFill>
                <a:effectLst/>
                <a:uLnTx/>
                <a:uFillTx/>
              </a:rPr>
              <a:t> </a:t>
            </a:r>
            <a:r>
              <a:rPr kumimoji="0" lang="en-US" sz="2000" b="1" i="1" u="none" strike="noStrike" kern="0" cap="none" spc="0" normalizeH="0" baseline="0" noProof="0" dirty="0" smtClean="0">
                <a:ln>
                  <a:noFill/>
                </a:ln>
                <a:solidFill>
                  <a:srgbClr val="C00000"/>
                </a:solidFill>
                <a:effectLst/>
                <a:uLnTx/>
                <a:uFillTx/>
              </a:rPr>
              <a:t>ynokc.gib.gov.tr</a:t>
            </a:r>
            <a:r>
              <a:rPr kumimoji="0" lang="tr-TR" sz="2000" b="1" i="1" u="none" strike="noStrike" kern="0" cap="none" spc="0" normalizeH="0" noProof="0" dirty="0" smtClean="0">
                <a:ln>
                  <a:noFill/>
                </a:ln>
                <a:solidFill>
                  <a:srgbClr val="C00000"/>
                </a:solidFill>
                <a:effectLst/>
                <a:uLnTx/>
                <a:uFillTx/>
              </a:rPr>
              <a:t> </a:t>
            </a:r>
            <a:r>
              <a:rPr kumimoji="0" lang="en-US" sz="2000" b="0" i="1" u="none" strike="noStrike" kern="0" cap="none" spc="0" normalizeH="0" baseline="0" noProof="0" dirty="0" smtClean="0">
                <a:ln>
                  <a:noFill/>
                </a:ln>
                <a:solidFill>
                  <a:srgbClr val="000000"/>
                </a:solidFill>
                <a:effectLst/>
                <a:uLnTx/>
                <a:uFillTx/>
              </a:rPr>
              <a:t>internet sayfamızdan ulaşabil</a:t>
            </a:r>
            <a:r>
              <a:rPr kumimoji="0" lang="tr-TR" sz="2000" b="0" i="1" u="none" strike="noStrike" kern="0" cap="none" spc="0" normalizeH="0" baseline="0" noProof="0" dirty="0" smtClean="0">
                <a:ln>
                  <a:noFill/>
                </a:ln>
                <a:solidFill>
                  <a:srgbClr val="000000"/>
                </a:solidFill>
                <a:effectLst/>
                <a:uLnTx/>
                <a:uFillTx/>
              </a:rPr>
              <a:t>irsiniz.</a:t>
            </a:r>
          </a:p>
          <a:p>
            <a:pPr marL="0" marR="0" lvl="0" indent="0" algn="just" defTabSz="914400" rtl="0" eaLnBrk="0" fontAlgn="base" latinLnBrk="0" hangingPunct="0">
              <a:lnSpc>
                <a:spcPct val="80000"/>
              </a:lnSpc>
              <a:spcBef>
                <a:spcPct val="20000"/>
              </a:spcBef>
              <a:spcAft>
                <a:spcPct val="0"/>
              </a:spcAft>
              <a:buClr>
                <a:srgbClr val="FF9966"/>
              </a:buClr>
              <a:buSzPct val="115000"/>
              <a:buFontTx/>
              <a:buNone/>
              <a:tabLst/>
              <a:defRPr/>
            </a:pPr>
            <a:endParaRPr kumimoji="0" lang="tr-TR" altLang="tr-TR" sz="2200" b="0" i="1"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535971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tr-TR" sz="2400" dirty="0" smtClean="0">
                <a:solidFill>
                  <a:schemeClr val="accent5">
                    <a:lumMod val="75000"/>
                  </a:schemeClr>
                </a:solidFill>
                <a:latin typeface="GalanoGrotesque-Medium" panose="00000600000000000000" pitchFamily="50" charset="-94"/>
              </a:rPr>
              <a:t>ELEKTRONİK HİZMETLER</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33</a:t>
            </a:r>
            <a:endParaRPr lang="tr-TR" dirty="0">
              <a:solidFill>
                <a:schemeClr val="bg1"/>
              </a:solidFill>
              <a:latin typeface="GalanoGrotesque-Medium" panose="00000600000000000000" pitchFamily="50" charset="-94"/>
            </a:endParaRPr>
          </a:p>
        </p:txBody>
      </p:sp>
      <p:sp>
        <p:nvSpPr>
          <p:cNvPr id="2" name="Metin kutusu 1"/>
          <p:cNvSpPr txBox="1"/>
          <p:nvPr/>
        </p:nvSpPr>
        <p:spPr>
          <a:xfrm>
            <a:off x="1100760" y="1052436"/>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p>
            <a:r>
              <a:rPr lang="tr-TR" dirty="0" smtClean="0">
                <a:solidFill>
                  <a:schemeClr val="bg1"/>
                </a:solidFill>
                <a:effectLst>
                  <a:glow rad="63500">
                    <a:schemeClr val="accent2">
                      <a:satMod val="175000"/>
                      <a:alpha val="40000"/>
                    </a:schemeClr>
                  </a:glow>
                </a:effectLst>
              </a:rPr>
              <a:t>Dijital Vergi Dairesi</a:t>
            </a:r>
            <a:endParaRPr lang="tr-TR" dirty="0">
              <a:solidFill>
                <a:schemeClr val="bg1"/>
              </a:solidFill>
              <a:effectLst>
                <a:glow rad="63500">
                  <a:schemeClr val="accent2">
                    <a:satMod val="175000"/>
                    <a:alpha val="40000"/>
                  </a:schemeClr>
                </a:glow>
              </a:effectLst>
            </a:endParaRPr>
          </a:p>
        </p:txBody>
      </p:sp>
      <p:sp>
        <p:nvSpPr>
          <p:cNvPr id="16" name="Metin kutusu 15"/>
          <p:cNvSpPr txBox="1"/>
          <p:nvPr/>
        </p:nvSpPr>
        <p:spPr>
          <a:xfrm>
            <a:off x="1100761" y="1636594"/>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smtClean="0"/>
              <a:t>İnteraktif/İnternet </a:t>
            </a:r>
            <a:r>
              <a:rPr lang="tr-TR" dirty="0"/>
              <a:t>Vergi Dairesi</a:t>
            </a:r>
          </a:p>
        </p:txBody>
      </p:sp>
      <p:sp>
        <p:nvSpPr>
          <p:cNvPr id="17" name="Metin kutusu 16"/>
          <p:cNvSpPr txBox="1"/>
          <p:nvPr/>
        </p:nvSpPr>
        <p:spPr>
          <a:xfrm>
            <a:off x="1100762" y="2213039"/>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a:t>Hazır Beyan Sistemi</a:t>
            </a:r>
          </a:p>
        </p:txBody>
      </p:sp>
      <p:sp>
        <p:nvSpPr>
          <p:cNvPr id="18" name="Metin kutusu 17"/>
          <p:cNvSpPr txBox="1"/>
          <p:nvPr/>
        </p:nvSpPr>
        <p:spPr>
          <a:xfrm>
            <a:off x="1109626" y="2804911"/>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a:t>Borç Sorgulama ve Ödeme</a:t>
            </a:r>
          </a:p>
        </p:txBody>
      </p:sp>
      <p:sp>
        <p:nvSpPr>
          <p:cNvPr id="19" name="Metin kutusu 18"/>
          <p:cNvSpPr txBox="1"/>
          <p:nvPr/>
        </p:nvSpPr>
        <p:spPr>
          <a:xfrm>
            <a:off x="1100764" y="3403664"/>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a:t>Defter Beyan Sistemi</a:t>
            </a:r>
          </a:p>
        </p:txBody>
      </p:sp>
      <p:sp>
        <p:nvSpPr>
          <p:cNvPr id="20" name="Metin kutusu 19"/>
          <p:cNvSpPr txBox="1"/>
          <p:nvPr/>
        </p:nvSpPr>
        <p:spPr>
          <a:xfrm>
            <a:off x="1100763" y="3986193"/>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a:t>İadem Nerede</a:t>
            </a:r>
          </a:p>
        </p:txBody>
      </p:sp>
      <p:sp>
        <p:nvSpPr>
          <p:cNvPr id="21" name="Metin kutusu 20"/>
          <p:cNvSpPr txBox="1"/>
          <p:nvPr/>
        </p:nvSpPr>
        <p:spPr>
          <a:xfrm>
            <a:off x="1100763" y="4528216"/>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err="1"/>
              <a:t>Özelge</a:t>
            </a:r>
            <a:r>
              <a:rPr lang="tr-TR" dirty="0"/>
              <a:t> Sistemi</a:t>
            </a:r>
          </a:p>
        </p:txBody>
      </p:sp>
      <p:sp>
        <p:nvSpPr>
          <p:cNvPr id="25" name="Metin kutusu 24"/>
          <p:cNvSpPr txBox="1"/>
          <p:nvPr/>
        </p:nvSpPr>
        <p:spPr>
          <a:xfrm>
            <a:off x="1100759" y="5127940"/>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smtClean="0"/>
              <a:t>Mükellef e-Posta İletişim Sistemi</a:t>
            </a:r>
            <a:endParaRPr lang="tr-TR" dirty="0"/>
          </a:p>
        </p:txBody>
      </p:sp>
      <p:sp>
        <p:nvSpPr>
          <p:cNvPr id="34" name="Metin kutusu 33"/>
          <p:cNvSpPr txBox="1"/>
          <p:nvPr/>
        </p:nvSpPr>
        <p:spPr>
          <a:xfrm>
            <a:off x="7652475" y="1052436"/>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p>
            <a:r>
              <a:rPr lang="tr-TR" dirty="0" smtClean="0">
                <a:solidFill>
                  <a:schemeClr val="accent4">
                    <a:lumMod val="40000"/>
                    <a:lumOff val="60000"/>
                  </a:schemeClr>
                </a:solidFill>
                <a:effectLst>
                  <a:glow rad="63500">
                    <a:schemeClr val="accent2">
                      <a:satMod val="175000"/>
                      <a:alpha val="40000"/>
                    </a:schemeClr>
                  </a:glow>
                </a:effectLst>
              </a:rPr>
              <a:t>e-Beyanname</a:t>
            </a:r>
            <a:endParaRPr lang="tr-TR" dirty="0">
              <a:solidFill>
                <a:schemeClr val="accent4">
                  <a:lumMod val="40000"/>
                  <a:lumOff val="60000"/>
                </a:schemeClr>
              </a:solidFill>
              <a:effectLst>
                <a:glow rad="63500">
                  <a:schemeClr val="accent2">
                    <a:satMod val="175000"/>
                    <a:alpha val="40000"/>
                  </a:schemeClr>
                </a:glow>
              </a:effectLst>
            </a:endParaRPr>
          </a:p>
        </p:txBody>
      </p:sp>
      <p:sp>
        <p:nvSpPr>
          <p:cNvPr id="35" name="Metin kutusu 34"/>
          <p:cNvSpPr txBox="1"/>
          <p:nvPr/>
        </p:nvSpPr>
        <p:spPr>
          <a:xfrm>
            <a:off x="7652476" y="1636594"/>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e-Fatura</a:t>
            </a:r>
          </a:p>
        </p:txBody>
      </p:sp>
      <p:sp>
        <p:nvSpPr>
          <p:cNvPr id="36" name="Metin kutusu 35"/>
          <p:cNvSpPr txBox="1"/>
          <p:nvPr/>
        </p:nvSpPr>
        <p:spPr>
          <a:xfrm>
            <a:off x="7652477" y="2213039"/>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e-Arşiv</a:t>
            </a:r>
          </a:p>
        </p:txBody>
      </p:sp>
      <p:sp>
        <p:nvSpPr>
          <p:cNvPr id="37" name="Metin kutusu 36"/>
          <p:cNvSpPr txBox="1"/>
          <p:nvPr/>
        </p:nvSpPr>
        <p:spPr>
          <a:xfrm>
            <a:off x="7661341" y="2804911"/>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E-Defter</a:t>
            </a:r>
          </a:p>
        </p:txBody>
      </p:sp>
      <p:sp>
        <p:nvSpPr>
          <p:cNvPr id="38" name="Metin kutusu 37"/>
          <p:cNvSpPr txBox="1"/>
          <p:nvPr/>
        </p:nvSpPr>
        <p:spPr>
          <a:xfrm>
            <a:off x="7652479" y="3403664"/>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e-Tebligat</a:t>
            </a:r>
          </a:p>
        </p:txBody>
      </p:sp>
      <p:sp>
        <p:nvSpPr>
          <p:cNvPr id="39" name="Metin kutusu 38"/>
          <p:cNvSpPr txBox="1"/>
          <p:nvPr/>
        </p:nvSpPr>
        <p:spPr>
          <a:xfrm>
            <a:off x="7652478" y="3986193"/>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e-Yoklama</a:t>
            </a:r>
          </a:p>
        </p:txBody>
      </p:sp>
      <p:sp>
        <p:nvSpPr>
          <p:cNvPr id="40" name="Metin kutusu 39"/>
          <p:cNvSpPr txBox="1"/>
          <p:nvPr/>
        </p:nvSpPr>
        <p:spPr>
          <a:xfrm>
            <a:off x="7652478" y="4528216"/>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e-Bilet</a:t>
            </a:r>
          </a:p>
        </p:txBody>
      </p:sp>
      <p:sp>
        <p:nvSpPr>
          <p:cNvPr id="41" name="Metin kutusu 40"/>
          <p:cNvSpPr txBox="1"/>
          <p:nvPr/>
        </p:nvSpPr>
        <p:spPr>
          <a:xfrm>
            <a:off x="7661344" y="5042566"/>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e-İrsaliye</a:t>
            </a:r>
          </a:p>
        </p:txBody>
      </p:sp>
      <p:sp>
        <p:nvSpPr>
          <p:cNvPr id="42" name="Metin kutusu 41"/>
          <p:cNvSpPr txBox="1"/>
          <p:nvPr/>
        </p:nvSpPr>
        <p:spPr>
          <a:xfrm>
            <a:off x="7652474" y="5625095"/>
            <a:ext cx="3219451" cy="369332"/>
          </a:xfrm>
          <a:prstGeom prst="rect">
            <a:avLst/>
          </a:prstGeom>
          <a:solidFill>
            <a:schemeClr val="tx2"/>
          </a:solidFill>
          <a:effectLst>
            <a:glow rad="101600">
              <a:schemeClr val="accent4">
                <a:satMod val="175000"/>
                <a:alpha val="40000"/>
              </a:schemeClr>
            </a:glow>
          </a:effectLst>
        </p:spPr>
        <p:txBody>
          <a:bodyPr wrap="square" rtlCol="0" anchor="ctr">
            <a:spAutoFit/>
          </a:bodyPr>
          <a:lstStyle>
            <a:defPPr>
              <a:defRPr lang="tr-TR"/>
            </a:defPPr>
            <a:lvl1pPr>
              <a:defRPr>
                <a:solidFill>
                  <a:schemeClr val="accent4">
                    <a:lumMod val="40000"/>
                    <a:lumOff val="60000"/>
                  </a:schemeClr>
                </a:solidFill>
                <a:effectLst>
                  <a:glow rad="63500">
                    <a:schemeClr val="accent2">
                      <a:satMod val="175000"/>
                      <a:alpha val="40000"/>
                    </a:schemeClr>
                  </a:glow>
                </a:effectLst>
              </a:defRPr>
            </a:lvl1pPr>
          </a:lstStyle>
          <a:p>
            <a:r>
              <a:rPr lang="tr-TR" dirty="0"/>
              <a:t>e- Serbest Meslek Makbuzu</a:t>
            </a:r>
          </a:p>
        </p:txBody>
      </p:sp>
      <p:sp>
        <p:nvSpPr>
          <p:cNvPr id="53" name="Metin kutusu 52"/>
          <p:cNvSpPr txBox="1"/>
          <p:nvPr/>
        </p:nvSpPr>
        <p:spPr>
          <a:xfrm>
            <a:off x="1100759" y="5757704"/>
            <a:ext cx="3219451" cy="369332"/>
          </a:xfrm>
          <a:prstGeom prst="rect">
            <a:avLst/>
          </a:prstGeom>
          <a:solidFill>
            <a:schemeClr val="tx2"/>
          </a:solidFill>
          <a:effectLst>
            <a:glow rad="101600">
              <a:schemeClr val="accent2">
                <a:satMod val="175000"/>
                <a:alpha val="40000"/>
              </a:schemeClr>
            </a:glow>
          </a:effectLst>
        </p:spPr>
        <p:txBody>
          <a:bodyPr wrap="square" rtlCol="0" anchor="ctr">
            <a:spAutoFit/>
          </a:bodyPr>
          <a:lstStyle>
            <a:defPPr>
              <a:defRPr lang="tr-TR"/>
            </a:defPPr>
            <a:lvl1pPr>
              <a:defRPr>
                <a:solidFill>
                  <a:schemeClr val="bg1"/>
                </a:solidFill>
                <a:effectLst>
                  <a:glow rad="63500">
                    <a:schemeClr val="accent2">
                      <a:satMod val="175000"/>
                      <a:alpha val="40000"/>
                    </a:schemeClr>
                  </a:glow>
                </a:effectLst>
              </a:defRPr>
            </a:lvl1pPr>
          </a:lstStyle>
          <a:p>
            <a:r>
              <a:rPr lang="tr-TR" dirty="0"/>
              <a:t>Mükellef Geri Bildirim Sistemi</a:t>
            </a:r>
          </a:p>
        </p:txBody>
      </p:sp>
      <p:pic>
        <p:nvPicPr>
          <p:cNvPr id="55" name="Resim 54"/>
          <p:cNvPicPr>
            <a:picLocks noChangeAspect="1"/>
          </p:cNvPicPr>
          <p:nvPr/>
        </p:nvPicPr>
        <p:blipFill>
          <a:blip r:embed="rId7"/>
          <a:stretch>
            <a:fillRect/>
          </a:stretch>
        </p:blipFill>
        <p:spPr>
          <a:xfrm>
            <a:off x="5341163" y="1097429"/>
            <a:ext cx="1153321" cy="920671"/>
          </a:xfrm>
          <a:prstGeom prst="rect">
            <a:avLst/>
          </a:prstGeom>
          <a:ln w="28575">
            <a:solidFill>
              <a:schemeClr val="tx2"/>
            </a:solidFill>
          </a:ln>
          <a:effectLst>
            <a:glow rad="63500">
              <a:schemeClr val="accent5">
                <a:satMod val="175000"/>
                <a:alpha val="40000"/>
              </a:schemeClr>
            </a:glow>
          </a:effectLst>
        </p:spPr>
      </p:pic>
      <p:pic>
        <p:nvPicPr>
          <p:cNvPr id="56" name="Resim 55"/>
          <p:cNvPicPr>
            <a:picLocks noChangeAspect="1"/>
          </p:cNvPicPr>
          <p:nvPr/>
        </p:nvPicPr>
        <p:blipFill>
          <a:blip r:embed="rId8"/>
          <a:stretch>
            <a:fillRect/>
          </a:stretch>
        </p:blipFill>
        <p:spPr>
          <a:xfrm>
            <a:off x="4884218" y="5345434"/>
            <a:ext cx="2213112" cy="756423"/>
          </a:xfrm>
          <a:prstGeom prst="rect">
            <a:avLst/>
          </a:prstGeom>
          <a:ln w="28575">
            <a:solidFill>
              <a:schemeClr val="tx2"/>
            </a:solidFill>
          </a:ln>
          <a:effectLst>
            <a:glow rad="63500">
              <a:schemeClr val="accent5">
                <a:satMod val="175000"/>
                <a:alpha val="40000"/>
              </a:schemeClr>
            </a:glow>
          </a:effectLst>
        </p:spPr>
      </p:pic>
      <p:pic>
        <p:nvPicPr>
          <p:cNvPr id="5" name="Resim 4"/>
          <p:cNvPicPr>
            <a:picLocks noChangeAspect="1"/>
          </p:cNvPicPr>
          <p:nvPr/>
        </p:nvPicPr>
        <p:blipFill rotWithShape="1">
          <a:blip r:embed="rId9"/>
          <a:srcRect l="2581" t="6166" r="2849" b="5103"/>
          <a:stretch/>
        </p:blipFill>
        <p:spPr>
          <a:xfrm>
            <a:off x="5216419" y="2762891"/>
            <a:ext cx="1450715" cy="578922"/>
          </a:xfrm>
          <a:prstGeom prst="rect">
            <a:avLst/>
          </a:prstGeom>
          <a:ln w="28575">
            <a:solidFill>
              <a:schemeClr val="tx2"/>
            </a:solidFill>
          </a:ln>
          <a:effectLst>
            <a:glow rad="63500">
              <a:schemeClr val="accent5">
                <a:satMod val="175000"/>
                <a:alpha val="40000"/>
              </a:schemeClr>
            </a:glow>
          </a:effectLst>
        </p:spPr>
      </p:pic>
      <p:pic>
        <p:nvPicPr>
          <p:cNvPr id="6" name="Resim 5"/>
          <p:cNvPicPr>
            <a:picLocks noChangeAspect="1"/>
          </p:cNvPicPr>
          <p:nvPr/>
        </p:nvPicPr>
        <p:blipFill rotWithShape="1">
          <a:blip r:embed="rId10"/>
          <a:srcRect l="2220" t="2975" r="4211" b="4801"/>
          <a:stretch/>
        </p:blipFill>
        <p:spPr>
          <a:xfrm>
            <a:off x="5049265" y="4027234"/>
            <a:ext cx="1775534" cy="727969"/>
          </a:xfrm>
          <a:prstGeom prst="rect">
            <a:avLst/>
          </a:prstGeom>
          <a:ln w="28575">
            <a:solidFill>
              <a:schemeClr val="tx2"/>
            </a:solidFill>
          </a:ln>
          <a:effectLst>
            <a:glow rad="63500">
              <a:schemeClr val="accent5">
                <a:satMod val="175000"/>
                <a:alpha val="40000"/>
              </a:schemeClr>
            </a:glow>
          </a:effectLst>
        </p:spPr>
      </p:pic>
    </p:spTree>
    <p:extLst>
      <p:ext uri="{BB962C8B-B14F-4D97-AF65-F5344CB8AC3E}">
        <p14:creationId xmlns:p14="http://schemas.microsoft.com/office/powerpoint/2010/main" val="210934239"/>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DİJİTAL VERGİ DAİRESİ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34</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txBox="1">
            <a:spLocks noChangeArrowheads="1"/>
          </p:cNvSpPr>
          <p:nvPr/>
        </p:nvSpPr>
        <p:spPr bwMode="auto">
          <a:xfrm>
            <a:off x="705575" y="1862983"/>
            <a:ext cx="7669088" cy="238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pPr>
            <a:r>
              <a:rPr lang="tr-TR" sz="2000" i="1" kern="0" dirty="0">
                <a:solidFill>
                  <a:sysClr val="windowText" lastClr="000000"/>
                </a:solidFill>
              </a:rPr>
              <a:t>Gelir İdaresi Başkanlığı tarafından elektronik ortamda sunulan hizmetlerin tek çatı altında birleştirilerek kişilerin tüm uygulamalara kolay, hızlı ve güvenli bir şekilde erişim sağlanması amacıyla hayata geçirilen Dijital Vergi Dairesi üzerinden; borç sorgulama ve kısmi ödeme dahil tüm borç ödeme işlemleri, borç durum yazısı, sicil bilgilerine erişim gibi vergisel işlemler vergi dairesine gitmeden 7/24 kesintisiz ve güvenli olarak yapılabilir.</a:t>
            </a:r>
          </a:p>
        </p:txBody>
      </p:sp>
      <p:pic>
        <p:nvPicPr>
          <p:cNvPr id="16" name="Resim 15"/>
          <p:cNvPicPr>
            <a:picLocks noChangeAspect="1"/>
          </p:cNvPicPr>
          <p:nvPr/>
        </p:nvPicPr>
        <p:blipFill>
          <a:blip r:embed="rId6"/>
          <a:stretch>
            <a:fillRect/>
          </a:stretch>
        </p:blipFill>
        <p:spPr>
          <a:xfrm>
            <a:off x="9022464" y="2379071"/>
            <a:ext cx="2755334" cy="2323558"/>
          </a:xfrm>
          <a:prstGeom prst="rect">
            <a:avLst/>
          </a:prstGeom>
          <a:solidFill>
            <a:srgbClr val="FFFFFF">
              <a:shade val="85000"/>
            </a:srgbClr>
          </a:solidFill>
          <a:ln w="88900" cap="sq">
            <a:noFill/>
            <a:miter lim="800000"/>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836712806"/>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E-BEYANNAME</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35</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6"/>
          <p:cNvSpPr txBox="1">
            <a:spLocks noChangeArrowheads="1"/>
          </p:cNvSpPr>
          <p:nvPr/>
        </p:nvSpPr>
        <p:spPr bwMode="auto">
          <a:xfrm>
            <a:off x="395288" y="1557015"/>
            <a:ext cx="8128112" cy="280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Verdana" pitchFamily="34" charset="0"/>
              </a:defRPr>
            </a:lvl1pPr>
            <a:lvl2pPr marL="742950" indent="-285750" eaLnBrk="0" hangingPunct="0">
              <a:defRPr sz="1200" b="1">
                <a:solidFill>
                  <a:schemeClr val="tx1"/>
                </a:solidFill>
                <a:latin typeface="Verdana" pitchFamily="34" charset="0"/>
              </a:defRPr>
            </a:lvl2pPr>
            <a:lvl3pPr marL="1143000" indent="-228600" eaLnBrk="0" hangingPunct="0">
              <a:defRPr sz="1200" b="1">
                <a:solidFill>
                  <a:schemeClr val="tx1"/>
                </a:solidFill>
                <a:latin typeface="Verdana" pitchFamily="34" charset="0"/>
              </a:defRPr>
            </a:lvl3pPr>
            <a:lvl4pPr marL="1600200" indent="-228600" eaLnBrk="0" hangingPunct="0">
              <a:defRPr sz="1200" b="1">
                <a:solidFill>
                  <a:schemeClr val="tx1"/>
                </a:solidFill>
                <a:latin typeface="Verdana" pitchFamily="34" charset="0"/>
              </a:defRPr>
            </a:lvl4pPr>
            <a:lvl5pPr marL="2057400" indent="-228600" eaLnBrk="0" hangingPunct="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pPr>
              <a:spcBef>
                <a:spcPct val="20000"/>
              </a:spcBef>
              <a:buFont typeface="Wingdings" pitchFamily="2" charset="2"/>
              <a:buNone/>
              <a:defRPr/>
            </a:pPr>
            <a:r>
              <a:rPr lang="tr-TR" sz="2000" b="0" i="1" dirty="0" smtClean="0">
                <a:latin typeface="+mn-lt"/>
                <a:cs typeface="+mn-cs"/>
              </a:rPr>
              <a:t>Beyannamelerin elektronik ortamda gönderilmesi uygulamasından</a:t>
            </a:r>
            <a:r>
              <a:rPr lang="tr-TR" sz="2000" b="0" i="1" dirty="0" smtClean="0">
                <a:effectLst>
                  <a:outerShdw blurRad="38100" dist="38100" dir="2700000" algn="tl">
                    <a:srgbClr val="C0C0C0"/>
                  </a:outerShdw>
                </a:effectLst>
                <a:latin typeface="+mn-lt"/>
                <a:cs typeface="+mn-cs"/>
              </a:rPr>
              <a:t>;</a:t>
            </a:r>
          </a:p>
          <a:p>
            <a:pPr>
              <a:spcBef>
                <a:spcPct val="20000"/>
              </a:spcBef>
              <a:buFont typeface="Wingdings" pitchFamily="2" charset="2"/>
              <a:buNone/>
              <a:defRPr/>
            </a:pPr>
            <a:endParaRPr lang="tr-TR" sz="2000" b="0" i="1" dirty="0" smtClean="0">
              <a:effectLst>
                <a:outerShdw blurRad="38100" dist="38100" dir="2700000" algn="tl">
                  <a:srgbClr val="C0C0C0"/>
                </a:outerShdw>
              </a:effectLst>
              <a:latin typeface="+mn-lt"/>
              <a:cs typeface="+mn-cs"/>
            </a:endParaRPr>
          </a:p>
          <a:p>
            <a:pPr marL="342900" indent="-342900" algn="just">
              <a:spcBef>
                <a:spcPct val="20000"/>
              </a:spcBef>
              <a:buClr>
                <a:srgbClr val="C00000"/>
              </a:buClr>
              <a:buFont typeface="Arial" pitchFamily="34" charset="0"/>
              <a:buChar char="►"/>
              <a:defRPr/>
            </a:pPr>
            <a:r>
              <a:rPr lang="tr-TR" sz="2000" i="1" dirty="0" smtClean="0">
                <a:solidFill>
                  <a:srgbClr val="C00000"/>
                </a:solidFill>
                <a:latin typeface="+mn-lt"/>
                <a:cs typeface="+mn-cs"/>
              </a:rPr>
              <a:t>Elektronik beyanname kullanıcı kodu, parola ve şifre alma şartlarını taşıyan mükellefler,</a:t>
            </a:r>
            <a:r>
              <a:rPr lang="tr-TR" sz="2000" b="0" i="1" dirty="0" smtClean="0">
                <a:latin typeface="+mn-lt"/>
                <a:cs typeface="+mn-cs"/>
              </a:rPr>
              <a:t> vergi dairesine müracaat ederek kullanıcı kodu, parola ve şifre almak suretiyle,</a:t>
            </a:r>
          </a:p>
        </p:txBody>
      </p:sp>
      <p:sp>
        <p:nvSpPr>
          <p:cNvPr id="9" name="Rectangle 10"/>
          <p:cNvSpPr>
            <a:spLocks noChangeArrowheads="1"/>
          </p:cNvSpPr>
          <p:nvPr/>
        </p:nvSpPr>
        <p:spPr bwMode="auto">
          <a:xfrm>
            <a:off x="395288" y="4589997"/>
            <a:ext cx="10993709" cy="164660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3175" algn="ctr">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eaLnBrk="0" hangingPunct="0">
              <a:lnSpc>
                <a:spcPct val="95000"/>
              </a:lnSpc>
              <a:spcBef>
                <a:spcPct val="15000"/>
              </a:spcBef>
              <a:buClr>
                <a:srgbClr val="C00000"/>
              </a:buClr>
              <a:buFont typeface="Arial" pitchFamily="34" charset="0"/>
              <a:buChar char="►"/>
              <a:defRPr/>
            </a:pPr>
            <a:r>
              <a:rPr lang="tr-TR" altLang="tr-TR" sz="2000" b="1" i="1" dirty="0" smtClean="0">
                <a:solidFill>
                  <a:srgbClr val="C00000"/>
                </a:solidFill>
              </a:rPr>
              <a:t>Kendileri </a:t>
            </a:r>
            <a:r>
              <a:rPr lang="tr-TR" altLang="tr-TR" sz="2000" b="1" i="1" dirty="0">
                <a:solidFill>
                  <a:srgbClr val="C00000"/>
                </a:solidFill>
              </a:rPr>
              <a:t>kullanıcı kodu parola ve şifre alma şartlarını taşımayan mükellefler </a:t>
            </a:r>
            <a:r>
              <a:rPr lang="tr-TR" altLang="tr-TR" sz="2000" b="0" i="1" dirty="0"/>
              <a:t>ise elektronik beyanname göndermek üzere aracılık yetkisi alan serbest </a:t>
            </a:r>
            <a:r>
              <a:rPr lang="tr-TR" altLang="tr-TR" sz="2000" b="0" i="1" dirty="0" smtClean="0"/>
              <a:t>muhasebeci ve serbest </a:t>
            </a:r>
            <a:r>
              <a:rPr lang="tr-TR" altLang="tr-TR" sz="2000" b="0" i="1" dirty="0"/>
              <a:t>muhasebeci mali müşavir </a:t>
            </a:r>
            <a:r>
              <a:rPr lang="tr-TR" altLang="tr-TR" sz="2000" b="0" i="1" dirty="0" smtClean="0"/>
              <a:t>aracılığıyla,</a:t>
            </a:r>
            <a:endParaRPr lang="tr-TR" altLang="tr-TR" sz="2000" b="0" i="1" dirty="0"/>
          </a:p>
          <a:p>
            <a:pPr algn="just" eaLnBrk="0" hangingPunct="0">
              <a:lnSpc>
                <a:spcPct val="95000"/>
              </a:lnSpc>
              <a:spcBef>
                <a:spcPct val="15000"/>
              </a:spcBef>
              <a:buClr>
                <a:srgbClr val="3333FF"/>
              </a:buClr>
              <a:buFont typeface="Wingdings" pitchFamily="2" charset="2"/>
              <a:buNone/>
              <a:defRPr/>
            </a:pPr>
            <a:endParaRPr lang="tr-TR" altLang="tr-TR" sz="2000" b="0" i="1" dirty="0" smtClean="0"/>
          </a:p>
          <a:p>
            <a:pPr algn="just" eaLnBrk="0" hangingPunct="0">
              <a:lnSpc>
                <a:spcPct val="95000"/>
              </a:lnSpc>
              <a:spcBef>
                <a:spcPct val="15000"/>
              </a:spcBef>
              <a:buClr>
                <a:srgbClr val="3333FF"/>
              </a:buClr>
              <a:buFont typeface="Wingdings" pitchFamily="2" charset="2"/>
              <a:buNone/>
              <a:defRPr/>
            </a:pPr>
            <a:r>
              <a:rPr lang="tr-TR" altLang="tr-TR" sz="2000" b="0" i="1" dirty="0" smtClean="0"/>
              <a:t>    </a:t>
            </a:r>
            <a:r>
              <a:rPr lang="tr-TR" altLang="tr-TR" sz="2000" b="0" i="1" dirty="0"/>
              <a:t>yararlanabilirler. </a:t>
            </a:r>
            <a:endParaRPr lang="tr-TR" altLang="tr-TR" sz="2000" b="0" i="1" dirty="0">
              <a:solidFill>
                <a:srgbClr val="FF0000"/>
              </a:solidFill>
            </a:endParaRPr>
          </a:p>
        </p:txBody>
      </p:sp>
      <p:pic>
        <p:nvPicPr>
          <p:cNvPr id="10" name="Picture 4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9610" y="642310"/>
            <a:ext cx="2693987" cy="1736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4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9610" y="2425480"/>
            <a:ext cx="2719387" cy="1622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0413187"/>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8698965" y="1407788"/>
            <a:ext cx="2819794" cy="3991532"/>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BEYANNAME</a:t>
            </a:r>
            <a:r>
              <a:rPr lang="tr-TR" sz="2400" b="1" dirty="0" smtClean="0">
                <a:solidFill>
                  <a:schemeClr val="tx2">
                    <a:lumMod val="75000"/>
                  </a:schemeClr>
                </a:solidFill>
                <a:latin typeface="Palatino Linotype" pitchFamily="18" charset="0"/>
              </a:rPr>
              <a:t> </a:t>
            </a:r>
            <a:r>
              <a:rPr lang="tr-TR" sz="2400" dirty="0">
                <a:solidFill>
                  <a:schemeClr val="accent5">
                    <a:lumMod val="75000"/>
                  </a:schemeClr>
                </a:solidFill>
                <a:latin typeface="GalanoGrotesque-Medium" panose="00000600000000000000" pitchFamily="50" charset="-94"/>
              </a:rPr>
              <a:t>VERME</a:t>
            </a:r>
            <a:r>
              <a:rPr lang="tr-TR" sz="2400" b="1" dirty="0" smtClean="0">
                <a:solidFill>
                  <a:schemeClr val="tx2">
                    <a:lumMod val="75000"/>
                  </a:schemeClr>
                </a:solidFill>
                <a:latin typeface="Palatino Linotype" pitchFamily="18" charset="0"/>
              </a:rPr>
              <a:t> </a:t>
            </a:r>
            <a:r>
              <a:rPr lang="tr-TR" sz="2400" dirty="0" smtClean="0">
                <a:solidFill>
                  <a:schemeClr val="accent5">
                    <a:lumMod val="75000"/>
                  </a:schemeClr>
                </a:solidFill>
                <a:latin typeface="GalanoGrotesque-Medium" panose="00000600000000000000" pitchFamily="50" charset="-94"/>
              </a:rPr>
              <a:t>- ÖDEME </a:t>
            </a:r>
            <a:r>
              <a:rPr lang="tr-TR" sz="2400" dirty="0">
                <a:solidFill>
                  <a:schemeClr val="accent5">
                    <a:lumMod val="75000"/>
                  </a:schemeClr>
                </a:solidFill>
                <a:latin typeface="GalanoGrotesque-Medium" panose="00000600000000000000" pitchFamily="50" charset="-94"/>
              </a:rPr>
              <a:t>DÖNEMLERİ</a:t>
            </a:r>
            <a:r>
              <a:rPr lang="tr-TR" sz="2400" dirty="0" smtClean="0">
                <a:solidFill>
                  <a:schemeClr val="accent5">
                    <a:lumMod val="75000"/>
                  </a:schemeClr>
                </a:solidFill>
                <a:latin typeface="GalanoGrotesque-Medium" panose="00000600000000000000" pitchFamily="50" charset="-94"/>
              </a:rPr>
              <a:t> </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36</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3"/>
          <p:cNvSpPr>
            <a:spLocks noGrp="1" noChangeArrowheads="1"/>
          </p:cNvSpPr>
          <p:nvPr>
            <p:ph idx="1"/>
          </p:nvPr>
        </p:nvSpPr>
        <p:spPr>
          <a:xfrm>
            <a:off x="457199" y="1124744"/>
            <a:ext cx="7874951" cy="4525963"/>
          </a:xfrm>
          <a:prstGeom prst="rect">
            <a:avLst/>
          </a:prstGeom>
        </p:spPr>
        <p:txBody>
          <a:bodyPr>
            <a:normAutofit/>
          </a:bodyPr>
          <a:lstStyle/>
          <a:p>
            <a:pPr algn="just"/>
            <a:r>
              <a:rPr lang="tr-TR" sz="2400" i="1" kern="0" dirty="0" smtClean="0">
                <a:solidFill>
                  <a:sysClr val="windowText" lastClr="000000"/>
                </a:solidFill>
              </a:rPr>
              <a:t>Mükelleflerin</a:t>
            </a:r>
            <a:r>
              <a:rPr lang="tr-TR" sz="2400" i="1" kern="0" dirty="0">
                <a:solidFill>
                  <a:sysClr val="windowText" lastClr="000000"/>
                </a:solidFill>
              </a:rPr>
              <a:t>; vergi türlerine göre beyan ve ödeme süreleri, bildirimlerin verilme süreleri ile elektronik defter beratlarının yüklenme süreleri gibi vergisel yükümlülükleri takip edebilmesi amacıyla  “</a:t>
            </a:r>
            <a:r>
              <a:rPr lang="tr-TR" sz="2400" i="1" kern="0" dirty="0" smtClean="0">
                <a:solidFill>
                  <a:srgbClr val="FF0000"/>
                </a:solidFill>
              </a:rPr>
              <a:t>2025</a:t>
            </a:r>
            <a:r>
              <a:rPr lang="tr-TR" sz="2400" i="1" kern="0" dirty="0" smtClean="0">
                <a:solidFill>
                  <a:sysClr val="windowText" lastClr="000000"/>
                </a:solidFill>
              </a:rPr>
              <a:t> </a:t>
            </a:r>
            <a:r>
              <a:rPr lang="tr-TR" sz="2400" i="1" kern="0" dirty="0">
                <a:solidFill>
                  <a:sysClr val="windowText" lastClr="000000"/>
                </a:solidFill>
              </a:rPr>
              <a:t>Yılı Vergi Takvimi” </a:t>
            </a:r>
            <a:r>
              <a:rPr lang="tr-TR" sz="2400" i="1" kern="0" dirty="0">
                <a:solidFill>
                  <a:srgbClr val="FF0000"/>
                </a:solidFill>
              </a:rPr>
              <a:t>g</a:t>
            </a:r>
            <a:r>
              <a:rPr lang="tr-TR" altLang="tr-TR" sz="2400" i="1" kern="0" dirty="0">
                <a:solidFill>
                  <a:srgbClr val="FF0000"/>
                </a:solidFill>
              </a:rPr>
              <a:t>ib.gov.tr </a:t>
            </a:r>
            <a:r>
              <a:rPr lang="tr-TR" altLang="tr-TR" sz="2400" i="1" kern="0" dirty="0">
                <a:solidFill>
                  <a:sysClr val="windowText" lastClr="000000"/>
                </a:solidFill>
              </a:rPr>
              <a:t>internet sayfasındaki </a:t>
            </a:r>
            <a:r>
              <a:rPr lang="tr-TR" altLang="tr-TR" sz="2400" i="1" kern="0" dirty="0">
                <a:solidFill>
                  <a:srgbClr val="FF0000"/>
                </a:solidFill>
              </a:rPr>
              <a:t>“Vergi Takvimi” </a:t>
            </a:r>
            <a:r>
              <a:rPr lang="tr-TR" altLang="tr-TR" sz="2400" i="1" kern="0" dirty="0">
                <a:solidFill>
                  <a:sysClr val="windowText" lastClr="000000"/>
                </a:solidFill>
              </a:rPr>
              <a:t>bölümünde </a:t>
            </a:r>
            <a:r>
              <a:rPr lang="tr-TR" sz="2400" i="1" kern="0" dirty="0">
                <a:solidFill>
                  <a:sysClr val="windowText" lastClr="000000"/>
                </a:solidFill>
              </a:rPr>
              <a:t>kullanıma </a:t>
            </a:r>
            <a:r>
              <a:rPr lang="tr-TR" sz="2400" i="1" kern="0" dirty="0" smtClean="0">
                <a:solidFill>
                  <a:sysClr val="windowText" lastClr="000000"/>
                </a:solidFill>
              </a:rPr>
              <a:t>sunulmuştur</a:t>
            </a:r>
            <a:r>
              <a:rPr lang="tr-TR" altLang="tr-TR" sz="2400" i="1" kern="0" dirty="0" smtClean="0">
                <a:solidFill>
                  <a:sysClr val="windowText" lastClr="000000"/>
                </a:solidFill>
              </a:rPr>
              <a:t>. </a:t>
            </a:r>
            <a:endParaRPr lang="tr-TR" altLang="tr-TR" sz="2400" i="1" kern="0" dirty="0">
              <a:solidFill>
                <a:sysClr val="windowText" lastClr="000000"/>
              </a:solidFill>
            </a:endParaRPr>
          </a:p>
          <a:p>
            <a:pPr algn="just"/>
            <a:r>
              <a:rPr lang="tr-TR" sz="2400" i="1" kern="0" dirty="0">
                <a:solidFill>
                  <a:sysClr val="windowText" lastClr="000000"/>
                </a:solidFill>
              </a:rPr>
              <a:t>Vergi Takvimindeki süreler, resmi tatil günleri ve mali tatil dikkate </a:t>
            </a:r>
            <a:r>
              <a:rPr lang="tr-TR" sz="2400" i="1" kern="0" dirty="0" smtClean="0">
                <a:solidFill>
                  <a:sysClr val="windowText" lastClr="000000"/>
                </a:solidFill>
              </a:rPr>
              <a:t>alınarak hazırlanmıştır</a:t>
            </a:r>
            <a:r>
              <a:rPr lang="tr-TR" sz="2400" i="1" kern="0" dirty="0">
                <a:solidFill>
                  <a:sysClr val="windowText" lastClr="000000"/>
                </a:solidFill>
              </a:rPr>
              <a:t>.</a:t>
            </a:r>
          </a:p>
          <a:p>
            <a:pPr marL="0" marR="0" lvl="0" indent="0" defTabSz="914400" eaLnBrk="1" fontAlgn="auto" latinLnBrk="0" hangingPunct="1">
              <a:lnSpc>
                <a:spcPct val="120000"/>
              </a:lnSpc>
              <a:spcBef>
                <a:spcPts val="0"/>
              </a:spcBef>
              <a:spcAft>
                <a:spcPts val="0"/>
              </a:spcAft>
              <a:buClrTx/>
              <a:buSzTx/>
              <a:buFontTx/>
              <a:buNone/>
              <a:tabLst/>
              <a:defRPr/>
            </a:pPr>
            <a:endParaRPr lang="tr-TR" altLang="tr-TR" sz="2400" i="1" kern="0" dirty="0">
              <a:solidFill>
                <a:sysClr val="windowText" lastClr="000000"/>
              </a:solidFill>
            </a:endParaRPr>
          </a:p>
          <a:p>
            <a:pPr marL="0" marR="0" lvl="0" indent="0" defTabSz="914400" eaLnBrk="1" fontAlgn="auto" latinLnBrk="0" hangingPunct="1">
              <a:lnSpc>
                <a:spcPct val="120000"/>
              </a:lnSpc>
              <a:spcBef>
                <a:spcPts val="0"/>
              </a:spcBef>
              <a:spcAft>
                <a:spcPts val="0"/>
              </a:spcAft>
              <a:buClrTx/>
              <a:buSzTx/>
              <a:buFontTx/>
              <a:buNone/>
              <a:tabLst/>
              <a:defRPr/>
            </a:pPr>
            <a:r>
              <a:rPr lang="tr-TR" altLang="tr-TR" sz="2000" b="1" i="1" kern="0" dirty="0" smtClean="0">
                <a:solidFill>
                  <a:srgbClr val="C00000"/>
                </a:solidFill>
              </a:rPr>
              <a:t>	gib.gov.tr</a:t>
            </a:r>
            <a:endParaRPr lang="tr-TR" altLang="tr-TR" sz="2000" b="1" i="1" kern="0" dirty="0">
              <a:solidFill>
                <a:srgbClr val="C00000"/>
              </a:solidFill>
            </a:endParaRPr>
          </a:p>
          <a:p>
            <a:pPr marL="0" marR="0" lvl="0" indent="0" defTabSz="914400" eaLnBrk="1" fontAlgn="auto" latinLnBrk="0" hangingPunct="1">
              <a:lnSpc>
                <a:spcPct val="120000"/>
              </a:lnSpc>
              <a:spcBef>
                <a:spcPts val="0"/>
              </a:spcBef>
              <a:spcAft>
                <a:spcPts val="0"/>
              </a:spcAft>
              <a:buClrTx/>
              <a:buSzTx/>
              <a:buFontTx/>
              <a:buNone/>
              <a:tabLst/>
              <a:defRPr/>
            </a:pPr>
            <a:r>
              <a:rPr lang="tr-TR" altLang="tr-TR" sz="2000" b="1" i="1" kern="0" noProof="0" dirty="0" smtClean="0">
                <a:solidFill>
                  <a:srgbClr val="C00000"/>
                </a:solidFill>
              </a:rPr>
              <a:t> 	     </a:t>
            </a:r>
            <a:r>
              <a:rPr kumimoji="0" lang="tr-TR" altLang="tr-TR" sz="2000" b="1" i="1" u="none" strike="noStrike" kern="0" cap="none" spc="0" normalizeH="0" baseline="0" noProof="0" dirty="0" smtClean="0">
                <a:ln>
                  <a:noFill/>
                </a:ln>
                <a:solidFill>
                  <a:srgbClr val="C00000"/>
                </a:solidFill>
                <a:effectLst/>
                <a:uLnTx/>
                <a:uFillTx/>
              </a:rPr>
              <a:t>Ana Sayfa</a:t>
            </a:r>
          </a:p>
          <a:p>
            <a:pPr marL="0" marR="0" lvl="0" indent="0" defTabSz="914400" eaLnBrk="1" fontAlgn="auto" latinLnBrk="0" hangingPunct="1">
              <a:lnSpc>
                <a:spcPct val="120000"/>
              </a:lnSpc>
              <a:spcBef>
                <a:spcPts val="0"/>
              </a:spcBef>
              <a:spcAft>
                <a:spcPts val="0"/>
              </a:spcAft>
              <a:buClrTx/>
              <a:buSzTx/>
              <a:buFontTx/>
              <a:buNone/>
              <a:tabLst/>
              <a:defRPr/>
            </a:pPr>
            <a:r>
              <a:rPr lang="tr-TR" altLang="tr-TR" sz="2000" b="1" i="1" kern="0" dirty="0" smtClean="0">
                <a:solidFill>
                  <a:srgbClr val="C00000"/>
                </a:solidFill>
              </a:rPr>
              <a:t>	</a:t>
            </a:r>
            <a:r>
              <a:rPr lang="tr-TR" altLang="tr-TR" sz="2000" b="1" i="1" kern="0" dirty="0">
                <a:solidFill>
                  <a:srgbClr val="C00000"/>
                </a:solidFill>
              </a:rPr>
              <a:t> </a:t>
            </a:r>
            <a:r>
              <a:rPr lang="tr-TR" altLang="tr-TR" sz="2000" b="1" i="1" kern="0" dirty="0" smtClean="0">
                <a:solidFill>
                  <a:srgbClr val="C00000"/>
                </a:solidFill>
              </a:rPr>
              <a:t>          </a:t>
            </a:r>
            <a:r>
              <a:rPr kumimoji="0" lang="tr-TR" altLang="tr-TR" sz="2000" b="1" i="1" u="none" strike="noStrike" kern="0" cap="none" spc="0" normalizeH="0" baseline="0" noProof="0" dirty="0" smtClean="0">
                <a:ln>
                  <a:noFill/>
                </a:ln>
                <a:solidFill>
                  <a:srgbClr val="C00000"/>
                </a:solidFill>
                <a:effectLst/>
                <a:uLnTx/>
                <a:uFillTx/>
              </a:rPr>
              <a:t>Vergi Takvimi</a:t>
            </a:r>
          </a:p>
        </p:txBody>
      </p:sp>
    </p:spTree>
    <p:extLst>
      <p:ext uri="{BB962C8B-B14F-4D97-AF65-F5344CB8AC3E}">
        <p14:creationId xmlns:p14="http://schemas.microsoft.com/office/powerpoint/2010/main" val="36818969"/>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HAZIR </a:t>
            </a:r>
            <a:r>
              <a:rPr lang="tr-TR" sz="2400" dirty="0">
                <a:solidFill>
                  <a:schemeClr val="accent5">
                    <a:lumMod val="75000"/>
                  </a:schemeClr>
                </a:solidFill>
                <a:latin typeface="GalanoGrotesque-Medium" panose="00000600000000000000" pitchFamily="50" charset="-94"/>
              </a:rPr>
              <a:t>BEYAN </a:t>
            </a:r>
            <a:r>
              <a:rPr lang="tr-TR" sz="2400" dirty="0" smtClean="0">
                <a:solidFill>
                  <a:schemeClr val="accent5">
                    <a:lumMod val="75000"/>
                  </a:schemeClr>
                </a:solidFill>
                <a:latin typeface="GalanoGrotesque-Medium" panose="00000600000000000000" pitchFamily="50" charset="-94"/>
              </a:rPr>
              <a:t>SİSTEMİ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37</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pic>
        <p:nvPicPr>
          <p:cNvPr id="8" name="Picture 2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149" y="1398884"/>
            <a:ext cx="2074303" cy="17504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7767" y="1400244"/>
            <a:ext cx="2074303" cy="17504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9517" y="1469700"/>
            <a:ext cx="2067926" cy="17518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9294" y="1398884"/>
            <a:ext cx="2074303" cy="17504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Dikdörtgen 8"/>
          <p:cNvSpPr>
            <a:spLocks noChangeArrowheads="1"/>
          </p:cNvSpPr>
          <p:nvPr/>
        </p:nvSpPr>
        <p:spPr bwMode="auto">
          <a:xfrm>
            <a:off x="179388" y="3356992"/>
            <a:ext cx="1159841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smtClean="0">
                <a:ln>
                  <a:noFill/>
                </a:ln>
                <a:solidFill>
                  <a:srgbClr val="FF0000"/>
                </a:solidFill>
                <a:effectLst/>
                <a:uLnTx/>
                <a:uFillTx/>
              </a:rPr>
              <a:t>Hazır Beyan Sistemi ile Beyanname Vermek Çok Kolay!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400" b="0" i="1"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smtClean="0">
                <a:ln>
                  <a:noFill/>
                </a:ln>
                <a:solidFill>
                  <a:sysClr val="windowText" lastClr="000000"/>
                </a:solidFill>
                <a:effectLst/>
                <a:uLnTx/>
                <a:uFillTx/>
              </a:rPr>
              <a:t>İlk defa beyanname verecek olsanız dahi,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smtClean="0">
                <a:ln>
                  <a:noFill/>
                </a:ln>
                <a:solidFill>
                  <a:sysClr val="windowText" lastClr="000000"/>
                </a:solidFill>
                <a:effectLst/>
                <a:uLnTx/>
                <a:uFillTx/>
              </a:rPr>
              <a:t>vergi dairesine gitmeden,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smtClean="0">
                <a:ln>
                  <a:noFill/>
                </a:ln>
                <a:solidFill>
                  <a:srgbClr val="FF0000"/>
                </a:solidFill>
                <a:effectLst/>
                <a:uLnTx/>
                <a:uFillTx/>
              </a:rPr>
              <a:t> Ücret, kira, menkul sermaye iradı ile diğer kazanç ve iratlarınıza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smtClean="0">
                <a:ln>
                  <a:noFill/>
                </a:ln>
                <a:solidFill>
                  <a:sysClr val="windowText" lastClr="000000"/>
                </a:solidFill>
                <a:effectLst/>
                <a:uLnTx/>
                <a:uFillTx/>
              </a:rPr>
              <a:t>ilişkin önceden hazırlanmış beyannamenizi kontrol edip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0" i="1" u="none" strike="noStrike" kern="0" cap="none" spc="0" normalizeH="0" baseline="0" noProof="0" dirty="0" smtClean="0">
                <a:ln>
                  <a:noFill/>
                </a:ln>
                <a:solidFill>
                  <a:sysClr val="windowText" lastClr="000000"/>
                </a:solidFill>
                <a:effectLst/>
                <a:uLnTx/>
                <a:uFillTx/>
              </a:rPr>
              <a:t>onaylayarak gönderebilirsiniz.</a:t>
            </a:r>
          </a:p>
        </p:txBody>
      </p:sp>
      <p:pic>
        <p:nvPicPr>
          <p:cNvPr id="17" name="Picture 2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7237" y="5609712"/>
            <a:ext cx="2522711" cy="9421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sim 1"/>
          <p:cNvPicPr>
            <a:picLocks noChangeAspect="1"/>
          </p:cNvPicPr>
          <p:nvPr/>
        </p:nvPicPr>
        <p:blipFill>
          <a:blip r:embed="rId11"/>
          <a:stretch>
            <a:fillRect/>
          </a:stretch>
        </p:blipFill>
        <p:spPr>
          <a:xfrm>
            <a:off x="4717237" y="5511429"/>
            <a:ext cx="2723061" cy="1040445"/>
          </a:xfrm>
          <a:prstGeom prst="rect">
            <a:avLst/>
          </a:prstGeom>
        </p:spPr>
      </p:pic>
    </p:spTree>
    <p:extLst>
      <p:ext uri="{BB962C8B-B14F-4D97-AF65-F5344CB8AC3E}">
        <p14:creationId xmlns:p14="http://schemas.microsoft.com/office/powerpoint/2010/main" val="3200819681"/>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e-TEBLİGAT</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38</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Dikdörtgen 7"/>
          <p:cNvSpPr/>
          <p:nvPr/>
        </p:nvSpPr>
        <p:spPr>
          <a:xfrm>
            <a:off x="190831" y="757858"/>
            <a:ext cx="11460038" cy="5847755"/>
          </a:xfrm>
          <a:prstGeom prst="rect">
            <a:avLst/>
          </a:prstGeom>
        </p:spPr>
        <p:txBody>
          <a:bodyPr wrap="square">
            <a:spAutoFit/>
          </a:bodyPr>
          <a:lstStyle/>
          <a:p>
            <a:pPr marL="285750" marR="0" lvl="0" indent="-28575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tr-TR" sz="1700" b="0" i="1" u="none" strike="noStrike" kern="0" cap="none" spc="0" normalizeH="0" baseline="0" noProof="0" dirty="0">
                <a:ln>
                  <a:noFill/>
                </a:ln>
                <a:solidFill>
                  <a:sysClr val="windowText" lastClr="000000"/>
                </a:solidFill>
                <a:effectLst/>
                <a:uLnTx/>
                <a:uFillTx/>
              </a:rPr>
              <a:t>Elektronik Tebligat, tebliği gereken belgelerin, </a:t>
            </a:r>
            <a:r>
              <a:rPr lang="tr-TR" sz="1700" i="1" kern="0" dirty="0" smtClean="0">
                <a:solidFill>
                  <a:sysClr val="windowText" lastClr="000000"/>
                </a:solidFill>
              </a:rPr>
              <a:t>e</a:t>
            </a:r>
            <a:r>
              <a:rPr kumimoji="0" lang="tr-TR" sz="1700" b="0" i="1" u="none" strike="noStrike" kern="0" cap="none" spc="0" normalizeH="0" baseline="0" noProof="0" dirty="0" smtClean="0">
                <a:ln>
                  <a:noFill/>
                </a:ln>
                <a:solidFill>
                  <a:sysClr val="windowText" lastClr="000000"/>
                </a:solidFill>
                <a:effectLst/>
                <a:uLnTx/>
                <a:uFillTx/>
              </a:rPr>
              <a:t>-Tebligat Sistemi </a:t>
            </a:r>
            <a:r>
              <a:rPr kumimoji="0" lang="tr-TR" sz="1700" b="0" i="1" u="none" strike="noStrike" kern="0" cap="none" spc="0" normalizeH="0" baseline="0" noProof="0" dirty="0">
                <a:ln>
                  <a:noFill/>
                </a:ln>
                <a:solidFill>
                  <a:sysClr val="windowText" lastClr="000000"/>
                </a:solidFill>
                <a:effectLst/>
                <a:uLnTx/>
                <a:uFillTx/>
              </a:rPr>
              <a:t>ile mükelleflerin elektronik adreslerine tebliğ edilmesidir. Bu tebliğ fiziki ortamda yapılan tebligat ile aynı sonucu doğurur</a:t>
            </a:r>
            <a:r>
              <a:rPr kumimoji="0" lang="tr-TR" sz="1700" b="0" i="1" u="none" strike="noStrike" kern="0" cap="none" spc="0" normalizeH="0" baseline="0" noProof="0" dirty="0" smtClean="0">
                <a:ln>
                  <a:noFill/>
                </a:ln>
                <a:solidFill>
                  <a:sysClr val="windowText" lastClr="000000"/>
                </a:solidFill>
                <a:effectLst/>
                <a:uLnTx/>
                <a:uFillTx/>
              </a:rPr>
              <a:t>.</a:t>
            </a:r>
          </a:p>
          <a:p>
            <a:pPr marL="285750" marR="0" lvl="0" indent="-28575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endParaRPr kumimoji="0" lang="tr-TR" sz="1700" b="0" i="1" u="none" strike="noStrike" kern="0" cap="none" spc="0" normalizeH="0" baseline="0" noProof="0" dirty="0">
              <a:ln>
                <a:noFill/>
              </a:ln>
              <a:solidFill>
                <a:sysClr val="windowText" lastClr="000000"/>
              </a:solidFill>
              <a:effectLst/>
              <a:uLnTx/>
              <a:uFillTx/>
            </a:endParaRPr>
          </a:p>
          <a:p>
            <a:pPr marL="285750" marR="0" lvl="0" indent="-28575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tr-TR" sz="1700" b="0" i="1" u="none" strike="noStrike" kern="0" cap="none" spc="0" normalizeH="0" baseline="0" noProof="0" dirty="0">
                <a:ln>
                  <a:noFill/>
                </a:ln>
                <a:solidFill>
                  <a:sysClr val="windowText" lastClr="000000"/>
                </a:solidFill>
                <a:effectLst/>
                <a:uLnTx/>
                <a:uFillTx/>
              </a:rPr>
              <a:t>Kendisine elektronik ortamda tebliğ yapılabilecek olanlar aşağıda </a:t>
            </a:r>
            <a:r>
              <a:rPr kumimoji="0" lang="tr-TR" sz="1700" b="0" i="1" u="none" strike="noStrike" kern="0" cap="none" spc="0" normalizeH="0" baseline="0" noProof="0" dirty="0" smtClean="0">
                <a:ln>
                  <a:noFill/>
                </a:ln>
                <a:solidFill>
                  <a:sysClr val="windowText" lastClr="000000"/>
                </a:solidFill>
                <a:effectLst/>
                <a:uLnTx/>
                <a:uFillTx/>
              </a:rPr>
              <a:t>belirtilmiştir:</a:t>
            </a:r>
            <a:endParaRPr kumimoji="0" lang="tr-TR" sz="1700" b="0" i="1" u="none" strike="noStrike" kern="0" cap="none" spc="0" normalizeH="0" baseline="0" noProof="0" dirty="0">
              <a:ln>
                <a:noFill/>
              </a:ln>
              <a:solidFill>
                <a:sysClr val="windowText" lastClr="000000"/>
              </a:solidFill>
              <a:effectLst/>
              <a:uLnTx/>
              <a:uFillTx/>
            </a:endParaRPr>
          </a:p>
          <a:p>
            <a:pPr marL="0" marR="0" lvl="1" indent="0" algn="just" defTabSz="914400" eaLnBrk="1" fontAlgn="auto" latinLnBrk="0" hangingPunct="1">
              <a:lnSpc>
                <a:spcPct val="100000"/>
              </a:lnSpc>
              <a:spcBef>
                <a:spcPts val="0"/>
              </a:spcBef>
              <a:spcAft>
                <a:spcPts val="0"/>
              </a:spcAft>
              <a:buClr>
                <a:srgbClr val="C00000"/>
              </a:buClr>
              <a:buSzTx/>
              <a:buFontTx/>
              <a:buNone/>
              <a:tabLst/>
              <a:defRPr/>
            </a:pPr>
            <a:r>
              <a:rPr kumimoji="0" lang="tr-TR" sz="1700" b="0" i="1" u="none" strike="noStrike" kern="0" cap="none" spc="0" normalizeH="0" baseline="0" noProof="0" dirty="0" smtClean="0">
                <a:ln>
                  <a:noFill/>
                </a:ln>
                <a:solidFill>
                  <a:sysClr val="windowText" lastClr="000000"/>
                </a:solidFill>
                <a:effectLst/>
                <a:uLnTx/>
                <a:uFillTx/>
              </a:rPr>
              <a:t>     a</a:t>
            </a:r>
            <a:r>
              <a:rPr kumimoji="0" lang="tr-TR" sz="1700" b="0" i="1" u="none" strike="noStrike" kern="0" cap="none" spc="0" normalizeH="0" baseline="0" noProof="0" dirty="0">
                <a:ln>
                  <a:noFill/>
                </a:ln>
                <a:solidFill>
                  <a:sysClr val="windowText" lastClr="000000"/>
                </a:solidFill>
                <a:effectLst/>
                <a:uLnTx/>
                <a:uFillTx/>
              </a:rPr>
              <a:t>) Kurumlar vergisi mükellefleri</a:t>
            </a:r>
          </a:p>
          <a:p>
            <a:pPr marL="0" marR="0" lvl="1" indent="0" algn="just" defTabSz="914400" eaLnBrk="1" fontAlgn="auto" latinLnBrk="0" hangingPunct="1">
              <a:lnSpc>
                <a:spcPct val="100000"/>
              </a:lnSpc>
              <a:spcBef>
                <a:spcPts val="0"/>
              </a:spcBef>
              <a:spcAft>
                <a:spcPts val="0"/>
              </a:spcAft>
              <a:buClr>
                <a:srgbClr val="C00000"/>
              </a:buClr>
              <a:buSzTx/>
              <a:buFontTx/>
              <a:buNone/>
              <a:tabLst>
                <a:tab pos="266700" algn="l"/>
              </a:tabLst>
              <a:defRPr/>
            </a:pPr>
            <a:r>
              <a:rPr kumimoji="0" lang="tr-TR" sz="1700" b="0" i="1" u="none" strike="noStrike" kern="0" cap="none" spc="0" normalizeH="0" baseline="0" noProof="0" dirty="0" smtClean="0">
                <a:ln>
                  <a:noFill/>
                </a:ln>
                <a:solidFill>
                  <a:sysClr val="windowText" lastClr="000000"/>
                </a:solidFill>
                <a:effectLst/>
                <a:uLnTx/>
                <a:uFillTx/>
              </a:rPr>
              <a:t>     b)Ticari</a:t>
            </a:r>
            <a:r>
              <a:rPr kumimoji="0" lang="tr-TR" sz="1700" b="0" i="1" u="none" strike="noStrike" kern="0" cap="none" spc="0" normalizeH="0" baseline="0" noProof="0" dirty="0">
                <a:ln>
                  <a:noFill/>
                </a:ln>
                <a:solidFill>
                  <a:sysClr val="windowText" lastClr="000000"/>
                </a:solidFill>
                <a:effectLst/>
                <a:uLnTx/>
                <a:uFillTx/>
              </a:rPr>
              <a:t>, zirai ve mesleki kazanç yönünden gelir vergisi mükellefiyeti bulunanlar (Kazançları basit usulde tespit </a:t>
            </a:r>
            <a:r>
              <a:rPr kumimoji="0" lang="tr-TR" sz="1700" b="0" i="1" u="none" strike="noStrike" kern="0" cap="none" spc="0" normalizeH="0" baseline="0" noProof="0" dirty="0" smtClean="0">
                <a:ln>
                  <a:noFill/>
                </a:ln>
                <a:solidFill>
                  <a:sysClr val="windowText" lastClr="000000"/>
                </a:solidFill>
                <a:effectLst/>
                <a:uLnTx/>
                <a:uFillTx/>
              </a:rPr>
              <a:t>     	edilenlerle </a:t>
            </a:r>
            <a:r>
              <a:rPr kumimoji="0" lang="tr-TR" sz="1700" b="0" i="1" u="none" strike="noStrike" kern="0" cap="none" spc="0" normalizeH="0" baseline="0" noProof="0" dirty="0">
                <a:ln>
                  <a:noFill/>
                </a:ln>
                <a:solidFill>
                  <a:sysClr val="windowText" lastClr="000000"/>
                </a:solidFill>
                <a:effectLst/>
                <a:uLnTx/>
                <a:uFillTx/>
              </a:rPr>
              <a:t>gerçek usulde vergiye tabi olmayan çiftçiler hariç</a:t>
            </a:r>
            <a:r>
              <a:rPr kumimoji="0" lang="tr-TR" sz="1700" b="0" i="1" u="none" strike="noStrike" kern="0" cap="none" spc="0" normalizeH="0" baseline="0" noProof="0" dirty="0" smtClean="0">
                <a:ln>
                  <a:noFill/>
                </a:ln>
                <a:solidFill>
                  <a:sysClr val="windowText" lastClr="000000"/>
                </a:solidFill>
                <a:effectLst/>
                <a:uLnTx/>
                <a:uFillTx/>
              </a:rPr>
              <a:t>)</a:t>
            </a:r>
          </a:p>
          <a:p>
            <a:pPr marL="0" lvl="1" algn="just">
              <a:buClr>
                <a:srgbClr val="C00000"/>
              </a:buClr>
              <a:tabLst>
                <a:tab pos="266700" algn="l"/>
              </a:tabLst>
              <a:defRPr/>
            </a:pPr>
            <a:r>
              <a:rPr lang="tr-TR" sz="1700" i="1" kern="0" dirty="0" smtClean="0">
                <a:solidFill>
                  <a:sysClr val="windowText" lastClr="000000"/>
                </a:solidFill>
              </a:rPr>
              <a:t>	</a:t>
            </a:r>
            <a:r>
              <a:rPr lang="tr-TR" sz="1700" i="1" kern="0" dirty="0" smtClean="0"/>
              <a:t>c)1/1/2025 </a:t>
            </a:r>
            <a:r>
              <a:rPr lang="tr-TR" sz="1700" i="1" kern="0" dirty="0"/>
              <a:t>tarihinden itibaren ÖTV Kanununa ekli (II) sayılı listedeki mallardan kayıt ve tescile tabi olanların ilk </a:t>
            </a:r>
            <a:r>
              <a:rPr lang="tr-TR" sz="1700" i="1" kern="0" dirty="0" smtClean="0"/>
              <a:t>	iktisabında 	adına </a:t>
            </a:r>
            <a:r>
              <a:rPr lang="tr-TR" sz="1700" i="1" kern="0" dirty="0"/>
              <a:t>kayıt ve tescil yapılan gerçek ve tüzel kişiler ile tüzel kişiliği olmayan teşekküller</a:t>
            </a:r>
          </a:p>
          <a:p>
            <a:pPr marL="0" marR="0" lvl="1" indent="0" algn="just" defTabSz="914400" eaLnBrk="1" fontAlgn="auto" latinLnBrk="0" hangingPunct="1">
              <a:lnSpc>
                <a:spcPct val="100000"/>
              </a:lnSpc>
              <a:spcBef>
                <a:spcPts val="0"/>
              </a:spcBef>
              <a:spcAft>
                <a:spcPts val="0"/>
              </a:spcAft>
              <a:buClr>
                <a:srgbClr val="C00000"/>
              </a:buClr>
              <a:buSzTx/>
              <a:buFontTx/>
              <a:buNone/>
              <a:tabLst/>
              <a:defRPr/>
            </a:pPr>
            <a:r>
              <a:rPr kumimoji="0" lang="tr-TR" sz="1700" b="0" i="1" u="none" strike="noStrike" kern="0" cap="none" spc="0" normalizeH="0" baseline="0" noProof="0" dirty="0" smtClean="0">
                <a:ln>
                  <a:noFill/>
                </a:ln>
                <a:solidFill>
                  <a:sysClr val="windowText" lastClr="000000"/>
                </a:solidFill>
                <a:effectLst/>
                <a:uLnTx/>
                <a:uFillTx/>
              </a:rPr>
              <a:t>     ç) </a:t>
            </a:r>
            <a:r>
              <a:rPr kumimoji="0" lang="tr-TR" sz="1700" b="0" i="1" u="none" strike="noStrike" kern="0" cap="none" spc="0" normalizeH="0" baseline="0" noProof="0" dirty="0">
                <a:ln>
                  <a:noFill/>
                </a:ln>
                <a:solidFill>
                  <a:sysClr val="windowText" lastClr="000000"/>
                </a:solidFill>
                <a:effectLst/>
                <a:uLnTx/>
                <a:uFillTx/>
              </a:rPr>
              <a:t>İsteğe bağlı olarak kendilerine elektronik tebligat yapılmasını talep </a:t>
            </a:r>
            <a:r>
              <a:rPr kumimoji="0" lang="tr-TR" sz="1700" b="0" i="1" u="none" strike="noStrike" kern="0" cap="none" spc="0" normalizeH="0" baseline="0" noProof="0" dirty="0" smtClean="0">
                <a:ln>
                  <a:noFill/>
                </a:ln>
                <a:solidFill>
                  <a:sysClr val="windowText" lastClr="000000"/>
                </a:solidFill>
                <a:effectLst/>
                <a:uLnTx/>
                <a:uFillTx/>
              </a:rPr>
              <a:t>edenler</a:t>
            </a:r>
          </a:p>
          <a:p>
            <a:pPr marL="0" marR="0" lvl="1" indent="0" algn="just" defTabSz="914400" eaLnBrk="1" fontAlgn="auto" latinLnBrk="0" hangingPunct="1">
              <a:lnSpc>
                <a:spcPct val="100000"/>
              </a:lnSpc>
              <a:spcBef>
                <a:spcPts val="0"/>
              </a:spcBef>
              <a:spcAft>
                <a:spcPts val="0"/>
              </a:spcAft>
              <a:buClr>
                <a:srgbClr val="C00000"/>
              </a:buClr>
              <a:buSzTx/>
              <a:buFontTx/>
              <a:buNone/>
              <a:tabLst/>
              <a:defRPr/>
            </a:pPr>
            <a:endParaRPr kumimoji="0" lang="tr-TR" sz="1700" b="0" i="1" u="none" strike="noStrike" kern="0" cap="none" spc="0" normalizeH="0" baseline="0" noProof="0" dirty="0">
              <a:ln>
                <a:noFill/>
              </a:ln>
              <a:solidFill>
                <a:sysClr val="windowText" lastClr="000000"/>
              </a:solidFill>
              <a:effectLst/>
              <a:uLnTx/>
              <a:uFillTx/>
            </a:endParaRPr>
          </a:p>
          <a:p>
            <a:pPr marL="285750" marR="0" lvl="0" indent="-28575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tr-TR" sz="1700" b="0" i="1" u="none" strike="noStrike" kern="0" cap="none" spc="0" normalizeH="0" baseline="0" noProof="0" dirty="0">
                <a:ln>
                  <a:noFill/>
                </a:ln>
                <a:solidFill>
                  <a:sysClr val="windowText" lastClr="000000"/>
                </a:solidFill>
                <a:effectLst/>
                <a:uLnTx/>
                <a:uFillTx/>
              </a:rPr>
              <a:t>Kurumlar vergisi mükellefleri işe başlama tarihini takip eden </a:t>
            </a:r>
            <a:r>
              <a:rPr kumimoji="0" lang="tr-TR" sz="1700" b="1" i="1" u="none" strike="noStrike" kern="0" cap="none" spc="0" normalizeH="0" baseline="0" noProof="0" dirty="0">
                <a:ln>
                  <a:noFill/>
                </a:ln>
                <a:solidFill>
                  <a:srgbClr val="C00000"/>
                </a:solidFill>
                <a:effectLst/>
                <a:uLnTx/>
                <a:uFillTx/>
              </a:rPr>
              <a:t>15 gün </a:t>
            </a:r>
            <a:r>
              <a:rPr kumimoji="0" lang="tr-TR" sz="1700" b="0" i="1" u="none" strike="noStrike" kern="0" cap="none" spc="0" normalizeH="0" baseline="0" noProof="0" dirty="0">
                <a:ln>
                  <a:noFill/>
                </a:ln>
                <a:solidFill>
                  <a:sysClr val="windowText" lastClr="000000"/>
                </a:solidFill>
                <a:effectLst/>
                <a:uLnTx/>
                <a:uFillTx/>
              </a:rPr>
              <a:t>içerisinde, gelir vergisi mükellefleri ise </a:t>
            </a:r>
            <a:r>
              <a:rPr kumimoji="0" lang="tr-TR" sz="1700" b="1" i="1" u="none" strike="noStrike" kern="0" cap="none" spc="0" normalizeH="0" baseline="0" noProof="0" dirty="0">
                <a:ln>
                  <a:noFill/>
                </a:ln>
                <a:solidFill>
                  <a:srgbClr val="C00000"/>
                </a:solidFill>
                <a:effectLst/>
                <a:uLnTx/>
                <a:uFillTx/>
              </a:rPr>
              <a:t>mükellefiyet tesisi sırasında</a:t>
            </a:r>
            <a:r>
              <a:rPr kumimoji="0" lang="tr-TR" sz="1700" b="1" i="1" u="none" strike="noStrike" kern="0" cap="none" spc="0" normalizeH="0" baseline="0" noProof="0" dirty="0">
                <a:ln>
                  <a:noFill/>
                </a:ln>
                <a:solidFill>
                  <a:sysClr val="windowText" lastClr="000000"/>
                </a:solidFill>
                <a:effectLst/>
                <a:uLnTx/>
                <a:uFillTx/>
              </a:rPr>
              <a:t> </a:t>
            </a:r>
            <a:r>
              <a:rPr kumimoji="0" lang="tr-TR" sz="1700" b="0" i="1" u="none" strike="noStrike" kern="0" cap="none" spc="0" normalizeH="0" baseline="0" noProof="0" dirty="0">
                <a:ln>
                  <a:noFill/>
                </a:ln>
                <a:solidFill>
                  <a:sysClr val="windowText" lastClr="000000"/>
                </a:solidFill>
                <a:effectLst/>
                <a:uLnTx/>
                <a:uFillTx/>
              </a:rPr>
              <a:t>Elektronik Tebligat Talep Bildiriminde bulunmak ve </a:t>
            </a:r>
            <a:r>
              <a:rPr kumimoji="0" lang="tr-TR" sz="1700" b="0" i="1" u="none" strike="noStrike" kern="0" cap="none" spc="0" normalizeH="0" baseline="0" noProof="0" dirty="0" smtClean="0">
                <a:ln>
                  <a:noFill/>
                </a:ln>
                <a:solidFill>
                  <a:sysClr val="windowText" lastClr="000000"/>
                </a:solidFill>
                <a:effectLst/>
                <a:uLnTx/>
                <a:uFillTx/>
              </a:rPr>
              <a:t>Elektronik </a:t>
            </a:r>
            <a:r>
              <a:rPr lang="tr-TR" sz="1700" i="1" kern="0" dirty="0">
                <a:solidFill>
                  <a:sysClr val="windowText" lastClr="000000"/>
                </a:solidFill>
              </a:rPr>
              <a:t>T</a:t>
            </a:r>
            <a:r>
              <a:rPr kumimoji="0" lang="tr-TR" sz="1700" b="0" i="1" u="none" strike="noStrike" kern="0" cap="none" spc="0" normalizeH="0" baseline="0" noProof="0" dirty="0" err="1" smtClean="0">
                <a:ln>
                  <a:noFill/>
                </a:ln>
                <a:solidFill>
                  <a:sysClr val="windowText" lastClr="000000"/>
                </a:solidFill>
                <a:effectLst/>
                <a:uLnTx/>
                <a:uFillTx/>
              </a:rPr>
              <a:t>ebligat</a:t>
            </a:r>
            <a:r>
              <a:rPr kumimoji="0" lang="tr-TR" sz="1700" b="0" i="1" u="none" strike="noStrike" kern="0" cap="none" spc="0" normalizeH="0" baseline="0" noProof="0" dirty="0" smtClean="0">
                <a:ln>
                  <a:noFill/>
                </a:ln>
                <a:solidFill>
                  <a:sysClr val="windowText" lastClr="000000"/>
                </a:solidFill>
                <a:effectLst/>
                <a:uLnTx/>
                <a:uFillTx/>
              </a:rPr>
              <a:t> Sistemini </a:t>
            </a:r>
            <a:r>
              <a:rPr kumimoji="0" lang="tr-TR" sz="1700" b="0" i="1" u="none" strike="noStrike" kern="0" cap="none" spc="0" normalizeH="0" baseline="0" noProof="0" dirty="0">
                <a:ln>
                  <a:noFill/>
                </a:ln>
                <a:solidFill>
                  <a:sysClr val="windowText" lastClr="000000"/>
                </a:solidFill>
                <a:effectLst/>
                <a:uLnTx/>
                <a:uFillTx/>
              </a:rPr>
              <a:t>kullanmak zorundadır</a:t>
            </a:r>
            <a:r>
              <a:rPr kumimoji="0" lang="tr-TR" sz="1700" b="0" i="1" u="none" strike="noStrike" kern="0" cap="none" spc="0" normalizeH="0" baseline="0" noProof="0" dirty="0" smtClean="0">
                <a:ln>
                  <a:noFill/>
                </a:ln>
                <a:solidFill>
                  <a:sysClr val="windowText" lastClr="000000"/>
                </a:solidFill>
                <a:effectLst/>
                <a:uLnTx/>
                <a:uFillTx/>
              </a:rPr>
              <a:t>.</a:t>
            </a:r>
          </a:p>
          <a:p>
            <a:pPr marR="0" lvl="0" algn="just" defTabSz="914400" eaLnBrk="1" fontAlgn="auto" latinLnBrk="0" hangingPunct="1">
              <a:lnSpc>
                <a:spcPct val="100000"/>
              </a:lnSpc>
              <a:spcBef>
                <a:spcPts val="0"/>
              </a:spcBef>
              <a:spcAft>
                <a:spcPts val="0"/>
              </a:spcAft>
              <a:buClr>
                <a:srgbClr val="C00000"/>
              </a:buClr>
              <a:buSzTx/>
              <a:tabLst/>
              <a:defRPr/>
            </a:pPr>
            <a:endParaRPr kumimoji="0" lang="tr-TR" sz="1700" b="0" i="1" u="none" strike="noStrike" kern="0" cap="none" spc="0" normalizeH="0" baseline="0" noProof="0" dirty="0" smtClean="0">
              <a:ln>
                <a:noFill/>
              </a:ln>
              <a:solidFill>
                <a:sysClr val="windowText" lastClr="000000"/>
              </a:solidFill>
              <a:effectLst/>
              <a:uLnTx/>
              <a:uFillTx/>
            </a:endParaRPr>
          </a:p>
          <a:p>
            <a:pPr marL="285750" lvl="0" indent="-285750" algn="just">
              <a:buClr>
                <a:srgbClr val="C00000"/>
              </a:buClr>
              <a:buFont typeface="Arial" pitchFamily="34" charset="0"/>
              <a:buChar char="►"/>
              <a:defRPr/>
            </a:pPr>
            <a:r>
              <a:rPr lang="tr-TR" sz="1700" dirty="0"/>
              <a:t>1/1/2025 tarihinden itibaren </a:t>
            </a:r>
            <a:r>
              <a:rPr lang="tr-TR" sz="1700" dirty="0" smtClean="0"/>
              <a:t>ÖTV Kanuna </a:t>
            </a:r>
            <a:r>
              <a:rPr lang="tr-TR" sz="1700" dirty="0"/>
              <a:t>ekli (II) sayılı listedeki mallardan kayıt ve tescile tabi olanları iktisap eden tüzel </a:t>
            </a:r>
            <a:r>
              <a:rPr lang="tr-TR" sz="1700" dirty="0" smtClean="0"/>
              <a:t>kişiler, </a:t>
            </a:r>
            <a:r>
              <a:rPr lang="tr-TR" sz="1700" dirty="0"/>
              <a:t>tüzel kişiliği olmayan teşekküller ve gerçek kişilerin </a:t>
            </a:r>
            <a:r>
              <a:rPr lang="tr-TR" sz="1700" b="1" i="1" kern="0" dirty="0">
                <a:solidFill>
                  <a:srgbClr val="C00000"/>
                </a:solidFill>
              </a:rPr>
              <a:t>ilk iktisap ile ilgili işlemlerinden önce </a:t>
            </a:r>
            <a:r>
              <a:rPr lang="tr-TR" sz="1700" dirty="0"/>
              <a:t>e-Tebligat aktivasyonunun yapılmış olması gerekmektedir.</a:t>
            </a:r>
            <a:endParaRPr kumimoji="0" lang="tr-TR" sz="1700" b="0" i="1" u="none" strike="noStrike" kern="0" cap="none" spc="0" normalizeH="0" baseline="0" noProof="0" dirty="0" smtClean="0">
              <a:ln>
                <a:noFill/>
              </a:ln>
              <a:solidFill>
                <a:sysClr val="windowText" lastClr="000000"/>
              </a:solidFill>
              <a:effectLst/>
              <a:uLnTx/>
              <a:uFillTx/>
            </a:endParaRPr>
          </a:p>
          <a:p>
            <a:pPr marL="285750" marR="0" lvl="0" indent="-28575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endParaRPr kumimoji="0" lang="tr-TR" sz="1700" b="0" i="1" u="none" strike="noStrike" kern="0" cap="none" spc="0" normalizeH="0" baseline="0" noProof="0" dirty="0">
              <a:ln>
                <a:noFill/>
              </a:ln>
              <a:solidFill>
                <a:sysClr val="windowText" lastClr="000000"/>
              </a:solidFill>
              <a:effectLst/>
              <a:uLnTx/>
              <a:uFillTx/>
            </a:endParaRPr>
          </a:p>
          <a:p>
            <a:pPr marL="285750" marR="0" lvl="0" indent="-285750" algn="just" defTabSz="914400" eaLnBrk="1" fontAlgn="auto" latinLnBrk="0" hangingPunct="1">
              <a:lnSpc>
                <a:spcPct val="100000"/>
              </a:lnSpc>
              <a:spcBef>
                <a:spcPts val="0"/>
              </a:spcBef>
              <a:spcAft>
                <a:spcPts val="0"/>
              </a:spcAft>
              <a:buClr>
                <a:srgbClr val="C00000"/>
              </a:buClr>
              <a:buSzTx/>
              <a:buFont typeface="Arial" pitchFamily="34" charset="0"/>
              <a:buChar char="►"/>
              <a:tabLst/>
              <a:defRPr/>
            </a:pPr>
            <a:r>
              <a:rPr lang="tr-TR" sz="1700" i="1" kern="0" dirty="0" smtClean="0">
                <a:solidFill>
                  <a:sysClr val="windowText" lastClr="000000"/>
                </a:solidFill>
              </a:rPr>
              <a:t>e</a:t>
            </a:r>
            <a:r>
              <a:rPr kumimoji="0" lang="tr-TR" sz="1700" b="0" i="1" u="none" strike="noStrike" kern="0" cap="none" spc="0" normalizeH="0" baseline="0" noProof="0" dirty="0" smtClean="0">
                <a:ln>
                  <a:noFill/>
                </a:ln>
                <a:solidFill>
                  <a:sysClr val="windowText" lastClr="000000"/>
                </a:solidFill>
                <a:effectLst/>
                <a:uLnTx/>
                <a:uFillTx/>
              </a:rPr>
              <a:t>-Tebligat </a:t>
            </a:r>
            <a:r>
              <a:rPr kumimoji="0" lang="tr-TR" sz="1700" b="0" i="1" u="none" strike="noStrike" kern="0" cap="none" spc="0" normalizeH="0" baseline="0" noProof="0" dirty="0">
                <a:ln>
                  <a:noFill/>
                </a:ln>
                <a:solidFill>
                  <a:sysClr val="windowText" lastClr="000000"/>
                </a:solidFill>
                <a:effectLst/>
                <a:uLnTx/>
                <a:uFillTx/>
              </a:rPr>
              <a:t>sistemi ile gönderilen belgeler, mükellefin elektronik ortamdaki adresine ulaştığı tarihi izleyen </a:t>
            </a:r>
            <a:r>
              <a:rPr lang="tr-TR" sz="1700" b="1" i="1" kern="0" dirty="0" smtClean="0">
                <a:solidFill>
                  <a:srgbClr val="C00000"/>
                </a:solidFill>
              </a:rPr>
              <a:t>5. </a:t>
            </a:r>
            <a:r>
              <a:rPr kumimoji="0" lang="tr-TR" sz="1700" b="1" i="1" strike="noStrike" kern="0" cap="none" spc="0" normalizeH="0" baseline="0" noProof="0" dirty="0" smtClean="0">
                <a:ln>
                  <a:noFill/>
                </a:ln>
                <a:solidFill>
                  <a:srgbClr val="C00000"/>
                </a:solidFill>
                <a:effectLst/>
                <a:uLnTx/>
                <a:uFillTx/>
              </a:rPr>
              <a:t>günün </a:t>
            </a:r>
            <a:r>
              <a:rPr kumimoji="0" lang="tr-TR" sz="1700" b="1" i="1" strike="noStrike" kern="0" cap="none" spc="0" normalizeH="0" baseline="0" noProof="0" dirty="0">
                <a:ln>
                  <a:noFill/>
                </a:ln>
                <a:solidFill>
                  <a:srgbClr val="C00000"/>
                </a:solidFill>
                <a:effectLst/>
                <a:uLnTx/>
                <a:uFillTx/>
              </a:rPr>
              <a:t>sonunda</a:t>
            </a:r>
            <a:r>
              <a:rPr kumimoji="0" lang="tr-TR" sz="1700" b="0" i="1" u="none" strike="noStrike" kern="0" cap="none" spc="0" normalizeH="0" baseline="0" noProof="0" dirty="0">
                <a:ln>
                  <a:noFill/>
                </a:ln>
                <a:solidFill>
                  <a:sysClr val="windowText" lastClr="000000"/>
                </a:solidFill>
                <a:effectLst/>
                <a:uLnTx/>
                <a:uFillTx/>
              </a:rPr>
              <a:t> tebliğ edilmiş sayılır ve ayrıca posta yoluyla tebligat yapılmaz.</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1700" b="0" i="1" u="none" strike="noStrike" kern="0" cap="none" spc="0" normalizeH="0" baseline="0" noProof="0" dirty="0">
              <a:ln>
                <a:noFill/>
              </a:ln>
              <a:solidFill>
                <a:sysClr val="windowText" lastClr="000000"/>
              </a:solidFill>
              <a:effectLst/>
              <a:uLnTx/>
              <a:uFillTx/>
              <a:latin typeface="Aria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700" b="0" i="1" u="none" strike="noStrike" kern="0" cap="none" spc="0" normalizeH="0" baseline="0" noProof="0" dirty="0">
                <a:ln>
                  <a:noFill/>
                </a:ln>
                <a:solidFill>
                  <a:sysClr val="windowText" lastClr="000000"/>
                </a:solidFill>
                <a:effectLst/>
                <a:uLnTx/>
                <a:uFillTx/>
                <a:latin typeface="Arial"/>
              </a:rPr>
              <a:t>	</a:t>
            </a:r>
          </a:p>
        </p:txBody>
      </p:sp>
      <p:pic>
        <p:nvPicPr>
          <p:cNvPr id="9" name="Picture 4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6715" y="5802481"/>
            <a:ext cx="2406685" cy="10555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82623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İŞE </a:t>
            </a:r>
            <a:r>
              <a:rPr lang="tr-TR" sz="2400" dirty="0">
                <a:solidFill>
                  <a:schemeClr val="accent5">
                    <a:lumMod val="75000"/>
                  </a:schemeClr>
                </a:solidFill>
                <a:latin typeface="GalanoGrotesque-Medium" panose="00000600000000000000" pitchFamily="50" charset="-94"/>
              </a:rPr>
              <a:t>BAŞLAMA SÜREÇLERİ</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a:solidFill>
                  <a:schemeClr val="bg1"/>
                </a:solidFill>
                <a:latin typeface="GalanoGrotesque-Medium" panose="00000600000000000000" pitchFamily="50" charset="-94"/>
              </a:rPr>
              <a:t>3</a:t>
            </a: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29" name="İçerik Yer Tutucusu 2"/>
          <p:cNvSpPr txBox="1">
            <a:spLocks/>
          </p:cNvSpPr>
          <p:nvPr/>
        </p:nvSpPr>
        <p:spPr>
          <a:xfrm>
            <a:off x="1977386" y="2146315"/>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31" name="Dikdörtgen 30"/>
          <p:cNvSpPr/>
          <p:nvPr/>
        </p:nvSpPr>
        <p:spPr>
          <a:xfrm>
            <a:off x="1748014" y="1105681"/>
            <a:ext cx="8532064" cy="2308324"/>
          </a:xfrm>
          <a:prstGeom prst="rect">
            <a:avLst/>
          </a:prstGeom>
        </p:spPr>
        <p:txBody>
          <a:bodyPr wrap="square">
            <a:spAutoFit/>
          </a:bodyPr>
          <a:lstStyle/>
          <a:p>
            <a:endParaRPr lang="tr-TR" b="1" dirty="0">
              <a:solidFill>
                <a:prstClr val="white"/>
              </a:solidFill>
              <a:cs typeface="Arial" charset="0"/>
            </a:endParaRPr>
          </a:p>
          <a:p>
            <a:endParaRPr lang="tr-TR" b="1" dirty="0" smtClean="0">
              <a:solidFill>
                <a:prstClr val="white"/>
              </a:solidFill>
              <a:cs typeface="Arial" charset="0"/>
            </a:endParaRPr>
          </a:p>
          <a:p>
            <a:endParaRPr lang="tr-TR" b="1" dirty="0">
              <a:solidFill>
                <a:prstClr val="white"/>
              </a:solidFill>
              <a:cs typeface="Arial" charset="0"/>
            </a:endParaRPr>
          </a:p>
          <a:p>
            <a:endParaRPr lang="tr-TR" b="1" dirty="0" smtClean="0">
              <a:solidFill>
                <a:prstClr val="white"/>
              </a:solidFill>
              <a:cs typeface="Arial" charset="0"/>
            </a:endParaRPr>
          </a:p>
          <a:p>
            <a:endParaRPr lang="tr-TR" b="1" dirty="0">
              <a:solidFill>
                <a:prstClr val="white"/>
              </a:solidFill>
              <a:cs typeface="Arial" charset="0"/>
            </a:endParaRPr>
          </a:p>
          <a:p>
            <a:endParaRPr lang="tr-TR" b="1" dirty="0" smtClean="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p:txBody>
      </p:sp>
      <p:sp>
        <p:nvSpPr>
          <p:cNvPr id="32" name="Metin kutusu 31"/>
          <p:cNvSpPr txBox="1"/>
          <p:nvPr/>
        </p:nvSpPr>
        <p:spPr>
          <a:xfrm>
            <a:off x="1748014" y="1166112"/>
            <a:ext cx="8496944" cy="400110"/>
          </a:xfrm>
          <a:prstGeom prst="rect">
            <a:avLst/>
          </a:prstGeom>
          <a:noFill/>
        </p:spPr>
        <p:txBody>
          <a:bodyPr wrap="square" rtlCol="0">
            <a:spAutoFit/>
          </a:bodyPr>
          <a:lstStyle/>
          <a:p>
            <a:pPr marL="342900" lvl="0" indent="-342900" algn="just" fontAlgn="base">
              <a:spcBef>
                <a:spcPts val="1200"/>
              </a:spcBef>
              <a:spcAft>
                <a:spcPts val="600"/>
              </a:spcAft>
              <a:buClr>
                <a:srgbClr val="FF9966"/>
              </a:buClr>
              <a:buFont typeface="Wingdings" pitchFamily="2" charset="2"/>
              <a:buChar char="§"/>
            </a:pPr>
            <a:endParaRPr lang="tr-TR" sz="2000" b="1" kern="0" dirty="0">
              <a:solidFill>
                <a:srgbClr val="002060"/>
              </a:solidFill>
              <a:latin typeface="Palatino Linotype" pitchFamily="18" charset="0"/>
              <a:cs typeface="Times New Roman" pitchFamily="18" charset="0"/>
            </a:endParaRPr>
          </a:p>
        </p:txBody>
      </p:sp>
      <p:pic>
        <p:nvPicPr>
          <p:cNvPr id="33" name="Picture 4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5639" y="896089"/>
            <a:ext cx="569436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9158" y="3768248"/>
            <a:ext cx="2378076" cy="2384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5189" y="3768249"/>
            <a:ext cx="2655522" cy="2384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64209" y="3768249"/>
            <a:ext cx="2480749" cy="2384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1326" y="2118067"/>
            <a:ext cx="1079500" cy="1335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4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5014" y="2048217"/>
            <a:ext cx="457200" cy="1474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44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34435" y="2157754"/>
            <a:ext cx="1133475" cy="1255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45183"/>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BORÇ SORGULAMA</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39</a:t>
            </a:r>
            <a:endParaRPr lang="tr-TR" dirty="0">
              <a:solidFill>
                <a:schemeClr val="bg1"/>
              </a:solidFill>
              <a:latin typeface="GalanoGrotesque-Medium" panose="00000600000000000000" pitchFamily="50" charset="-94"/>
            </a:endParaRPr>
          </a:p>
        </p:txBody>
      </p:sp>
      <p:sp>
        <p:nvSpPr>
          <p:cNvPr id="8" name="Rectangle 5"/>
          <p:cNvSpPr>
            <a:spLocks noChangeArrowheads="1"/>
          </p:cNvSpPr>
          <p:nvPr/>
        </p:nvSpPr>
        <p:spPr bwMode="auto">
          <a:xfrm>
            <a:off x="611188" y="908050"/>
            <a:ext cx="110093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tr-TR" sz="2200" b="0" i="1" u="none" strike="noStrike" kern="0" cap="none" spc="0" normalizeH="0" baseline="0" noProof="0" dirty="0">
              <a:ln>
                <a:noFill/>
              </a:ln>
              <a:solidFill>
                <a:srgbClr val="3333FF"/>
              </a:solidFill>
              <a:effectLst>
                <a:outerShdw blurRad="38100" dist="38100" dir="2700000" algn="tl">
                  <a:srgbClr val="C0C0C0"/>
                </a:outerShdw>
              </a:effectLst>
              <a:uLnTx/>
              <a:uFillTx/>
              <a:latin typeface="Arial" charset="0"/>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tr-TR" sz="2200" b="0" i="1" u="none" strike="noStrike" kern="0" cap="none" spc="0" normalizeH="0" baseline="0" noProof="0" dirty="0">
              <a:ln>
                <a:noFill/>
              </a:ln>
              <a:solidFill>
                <a:srgbClr val="3333FF"/>
              </a:solidFill>
              <a:effectLst>
                <a:outerShdw blurRad="38100" dist="38100" dir="2700000" algn="tl">
                  <a:srgbClr val="C0C0C0"/>
                </a:outerShdw>
              </a:effectLst>
              <a:uLnTx/>
              <a:uFillTx/>
              <a:latin typeface="Arial" charset="0"/>
              <a:cs typeface="+mn-cs"/>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tr-TR" sz="2200" b="1" i="1" u="none" strike="noStrike" kern="0" cap="none" spc="0" normalizeH="0" baseline="0" noProof="0" dirty="0">
                <a:ln>
                  <a:noFill/>
                </a:ln>
                <a:solidFill>
                  <a:srgbClr val="3333FF"/>
                </a:solidFill>
                <a:effectLst>
                  <a:outerShdw blurRad="38100" dist="38100" dir="2700000" algn="tl">
                    <a:srgbClr val="C0C0C0"/>
                  </a:outerShdw>
                </a:effectLst>
                <a:uLnTx/>
                <a:uFillTx/>
                <a:cs typeface="+mn-cs"/>
              </a:rPr>
              <a:t>VERGİ DAİRESİNE GİTMEDEN BORÇLARINIZI ÖĞRENEBİLİRSİNİZ</a:t>
            </a:r>
            <a:endParaRPr kumimoji="0" lang="tr-TR" sz="2200" b="1" i="0" u="none" strike="noStrike" kern="0" cap="none" spc="0" normalizeH="0" baseline="0" noProof="0" dirty="0">
              <a:ln>
                <a:noFill/>
              </a:ln>
              <a:solidFill>
                <a:srgbClr val="000000"/>
              </a:solidFill>
              <a:effectLst>
                <a:outerShdw blurRad="38100" dist="38100" dir="2700000" algn="tl">
                  <a:srgbClr val="C0C0C0"/>
                </a:outerShdw>
              </a:effectLst>
              <a:uLnTx/>
              <a:uFillTx/>
              <a:cs typeface="+mn-cs"/>
            </a:endParaRPr>
          </a:p>
        </p:txBody>
      </p:sp>
      <p:sp>
        <p:nvSpPr>
          <p:cNvPr id="9" name="Rectangle 6"/>
          <p:cNvSpPr>
            <a:spLocks noChangeArrowheads="1"/>
          </p:cNvSpPr>
          <p:nvPr/>
        </p:nvSpPr>
        <p:spPr bwMode="auto">
          <a:xfrm>
            <a:off x="323850" y="1916113"/>
            <a:ext cx="75247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just" defTabSz="914400" eaLnBrk="0" fontAlgn="auto" latinLnBrk="0" hangingPunct="0">
              <a:spcBef>
                <a:spcPts val="0"/>
              </a:spcBef>
              <a:spcAft>
                <a:spcPts val="0"/>
              </a:spcAft>
              <a:buClrTx/>
              <a:buSzTx/>
              <a:buFontTx/>
              <a:buNone/>
              <a:tabLst/>
              <a:defRPr/>
            </a:pPr>
            <a:r>
              <a:rPr kumimoji="0" lang="tr-TR" altLang="tr-TR" sz="2000" b="0" i="1" u="none" strike="noStrike" kern="0" cap="none" spc="0" normalizeH="0" baseline="0" noProof="0" dirty="0">
                <a:ln>
                  <a:noFill/>
                </a:ln>
                <a:solidFill>
                  <a:srgbClr val="000000"/>
                </a:solidFill>
                <a:effectLst/>
                <a:uLnTx/>
                <a:uFillTx/>
              </a:rPr>
              <a:t>Vergi dairelerine intikal etmiş </a:t>
            </a:r>
            <a:r>
              <a:rPr kumimoji="0" lang="tr-TR" altLang="tr-TR" sz="2000" b="0" i="1" u="none" strike="noStrike" kern="0" cap="none" spc="0" normalizeH="0" baseline="0" noProof="0" dirty="0" smtClean="0">
                <a:ln>
                  <a:noFill/>
                </a:ln>
                <a:solidFill>
                  <a:srgbClr val="000000"/>
                </a:solidFill>
                <a:effectLst/>
                <a:uLnTx/>
                <a:uFillTx/>
              </a:rPr>
              <a:t>olan bütün borçlarınızı (MTV</a:t>
            </a:r>
            <a:r>
              <a:rPr kumimoji="0" lang="tr-TR" altLang="tr-TR" sz="2000" b="0" i="1" u="none" strike="noStrike" kern="0" cap="none" spc="0" normalizeH="0" baseline="0" noProof="0" dirty="0">
                <a:ln>
                  <a:noFill/>
                </a:ln>
                <a:solidFill>
                  <a:srgbClr val="000000"/>
                </a:solidFill>
                <a:effectLst/>
                <a:uLnTx/>
                <a:uFillTx/>
              </a:rPr>
              <a:t>, TPC, idari para </a:t>
            </a:r>
            <a:r>
              <a:rPr kumimoji="0" lang="tr-TR" altLang="tr-TR" sz="2000" b="0" i="1" u="none" strike="noStrike" kern="0" cap="none" spc="0" normalizeH="0" baseline="0" noProof="0" dirty="0" smtClean="0">
                <a:ln>
                  <a:noFill/>
                </a:ln>
                <a:solidFill>
                  <a:srgbClr val="000000"/>
                </a:solidFill>
                <a:effectLst/>
                <a:uLnTx/>
                <a:uFillTx/>
              </a:rPr>
              <a:t>cezası, </a:t>
            </a:r>
            <a:r>
              <a:rPr kumimoji="0" lang="tr-TR" altLang="tr-TR" sz="2000" b="0" i="1" u="none" strike="noStrike" kern="0" cap="none" spc="0" normalizeH="0" baseline="0" noProof="0" dirty="0">
                <a:ln>
                  <a:noFill/>
                </a:ln>
                <a:solidFill>
                  <a:srgbClr val="000000"/>
                </a:solidFill>
                <a:effectLst/>
                <a:uLnTx/>
                <a:uFillTx/>
              </a:rPr>
              <a:t>yargı harcı gibi); </a:t>
            </a:r>
            <a:endParaRPr kumimoji="0" lang="tr-TR" altLang="tr-TR" sz="2000" b="0" i="1" u="none" strike="noStrike" kern="0" cap="none" spc="0" normalizeH="0" baseline="0" noProof="0" dirty="0" smtClean="0">
              <a:ln>
                <a:noFill/>
              </a:ln>
              <a:solidFill>
                <a:srgbClr val="000000"/>
              </a:solidFill>
              <a:effectLst/>
              <a:uLnTx/>
              <a:uFillTx/>
            </a:endParaRPr>
          </a:p>
          <a:p>
            <a:pPr marL="0" marR="0" lvl="0" indent="0" algn="just" defTabSz="914400" eaLnBrk="0" fontAlgn="auto" latinLnBrk="0" hangingPunct="0">
              <a:spcBef>
                <a:spcPts val="0"/>
              </a:spcBef>
              <a:spcAft>
                <a:spcPts val="0"/>
              </a:spcAft>
              <a:buClrTx/>
              <a:buSzTx/>
              <a:buFontTx/>
              <a:buNone/>
              <a:tabLst/>
              <a:defRPr/>
            </a:pPr>
            <a:endParaRPr kumimoji="0" lang="tr-TR" altLang="tr-TR" sz="2000" b="0" i="1" u="none" strike="noStrike" kern="0" cap="none" spc="0" normalizeH="0" baseline="0" noProof="0" dirty="0" smtClean="0">
              <a:ln>
                <a:noFill/>
              </a:ln>
              <a:solidFill>
                <a:srgbClr val="000000"/>
              </a:solidFill>
              <a:effectLst/>
              <a:uLnTx/>
              <a:uFillTx/>
            </a:endParaRPr>
          </a:p>
          <a:p>
            <a:pPr marL="355600" lvl="0" indent="82550" eaLnBrk="0" hangingPunct="0">
              <a:buClr>
                <a:srgbClr val="C00000"/>
              </a:buClr>
              <a:buSzPct val="140000"/>
              <a:buFont typeface="Wingdings" pitchFamily="2" charset="2"/>
              <a:buChar char="ü"/>
              <a:defRPr/>
            </a:pPr>
            <a:r>
              <a:rPr lang="tr-TR" sz="2000" i="1" kern="0" dirty="0">
                <a:solidFill>
                  <a:srgbClr val="000000"/>
                </a:solidFill>
              </a:rPr>
              <a:t>Dijital Vergi Dairesi (dijital.gib.gov.tr)  aracılığıyla;</a:t>
            </a:r>
            <a:endParaRPr lang="tr-TR" altLang="tr-TR" sz="2000" i="1" kern="0" dirty="0">
              <a:solidFill>
                <a:srgbClr val="000000"/>
              </a:solidFill>
            </a:endParaRPr>
          </a:p>
          <a:p>
            <a:pPr marL="355600" lvl="0" indent="82550" algn="just" eaLnBrk="0" hangingPunct="0">
              <a:buClr>
                <a:srgbClr val="C00000"/>
              </a:buClr>
              <a:buSzPct val="140000"/>
              <a:defRPr/>
            </a:pPr>
            <a:r>
              <a:rPr lang="tr-TR" sz="2000" i="1" kern="0" dirty="0">
                <a:solidFill>
                  <a:srgbClr val="000000"/>
                </a:solidFill>
              </a:rPr>
              <a:t>Kullanıcı girişi/ Ödeme Borç İşlemleri/Borç Ödeme ve Detay </a:t>
            </a:r>
          </a:p>
          <a:p>
            <a:pPr marL="355600" lvl="0" indent="82550" algn="just" eaLnBrk="0" hangingPunct="0">
              <a:buClr>
                <a:srgbClr val="C00000"/>
              </a:buClr>
              <a:buSzPct val="140000"/>
              <a:defRPr/>
            </a:pPr>
            <a:r>
              <a:rPr lang="tr-TR" altLang="tr-TR" sz="2000" i="1" kern="0" dirty="0" smtClean="0">
                <a:solidFill>
                  <a:srgbClr val="000000"/>
                </a:solidFill>
              </a:rPr>
              <a:t>menüsünden,</a:t>
            </a:r>
          </a:p>
          <a:p>
            <a:pPr marL="355600" marR="0" lvl="0" defTabSz="914400" eaLnBrk="0" fontAlgn="auto" latinLnBrk="0" hangingPunct="0">
              <a:spcBef>
                <a:spcPts val="0"/>
              </a:spcBef>
              <a:spcAft>
                <a:spcPts val="0"/>
              </a:spcAft>
              <a:buClr>
                <a:srgbClr val="C00000"/>
              </a:buClr>
              <a:buSzPct val="140000"/>
              <a:tabLst/>
              <a:defRPr/>
            </a:pPr>
            <a:endParaRPr kumimoji="0" lang="tr-TR" altLang="tr-TR" sz="2000" b="0" i="1" u="none" strike="noStrike" kern="0" cap="none" spc="0" normalizeH="0" baseline="0" noProof="0" dirty="0" smtClean="0">
              <a:ln>
                <a:noFill/>
              </a:ln>
              <a:solidFill>
                <a:srgbClr val="000000"/>
              </a:solidFill>
              <a:effectLst/>
              <a:uLnTx/>
              <a:uFillTx/>
            </a:endParaRPr>
          </a:p>
          <a:p>
            <a:pPr marL="355600" lvl="0" indent="82550" eaLnBrk="0" hangingPunct="0">
              <a:buClr>
                <a:srgbClr val="C00000"/>
              </a:buClr>
              <a:buSzPct val="140000"/>
              <a:buFont typeface="Wingdings" pitchFamily="2" charset="2"/>
              <a:buChar char="ü"/>
              <a:defRPr/>
            </a:pPr>
            <a:r>
              <a:rPr lang="tr-TR" sz="2000" dirty="0"/>
              <a:t>GİB Mobil </a:t>
            </a:r>
            <a:r>
              <a:rPr lang="tr-TR" sz="2000" dirty="0" smtClean="0"/>
              <a:t>Uygulaması üzerinden</a:t>
            </a:r>
          </a:p>
          <a:p>
            <a:pPr marL="355600" lvl="0" eaLnBrk="0" hangingPunct="0">
              <a:buClr>
                <a:srgbClr val="C00000"/>
              </a:buClr>
              <a:buSzPct val="140000"/>
              <a:defRPr/>
            </a:pPr>
            <a:endParaRPr lang="tr-TR" sz="2000" dirty="0" smtClean="0"/>
          </a:p>
          <a:p>
            <a:pPr marL="355600" indent="82550" eaLnBrk="0" hangingPunct="0">
              <a:buClr>
                <a:srgbClr val="C00000"/>
              </a:buClr>
              <a:buSzPct val="140000"/>
              <a:buFont typeface="Wingdings" pitchFamily="2" charset="2"/>
              <a:buChar char="ü"/>
              <a:defRPr/>
            </a:pPr>
            <a:r>
              <a:rPr lang="tr-TR" altLang="tr-TR" sz="2000" i="1" kern="0" dirty="0"/>
              <a:t>VİMER 189</a:t>
            </a:r>
            <a:r>
              <a:rPr lang="tr-TR" altLang="tr-TR" sz="2000" i="1" kern="0" dirty="0">
                <a:solidFill>
                  <a:srgbClr val="000000"/>
                </a:solidFill>
              </a:rPr>
              <a:t>’ u arayarak</a:t>
            </a:r>
          </a:p>
          <a:p>
            <a:pPr marL="355600" lvl="0" eaLnBrk="0" hangingPunct="0">
              <a:buClr>
                <a:srgbClr val="C00000"/>
              </a:buClr>
              <a:buSzPct val="140000"/>
              <a:defRPr/>
            </a:pPr>
            <a:endParaRPr kumimoji="0" lang="tr-TR" altLang="tr-TR" sz="2000" b="0" i="1" u="none" strike="noStrike" kern="0" cap="none" spc="0" normalizeH="0" baseline="0" noProof="0" dirty="0" smtClean="0">
              <a:ln>
                <a:noFill/>
              </a:ln>
              <a:solidFill>
                <a:srgbClr val="000000"/>
              </a:solidFill>
              <a:effectLst/>
              <a:uLnTx/>
              <a:uFillTx/>
            </a:endParaRPr>
          </a:p>
          <a:p>
            <a:pPr marR="0" lvl="0" defTabSz="914400" eaLnBrk="0" fontAlgn="auto" latinLnBrk="0" hangingPunct="0">
              <a:spcBef>
                <a:spcPts val="0"/>
              </a:spcBef>
              <a:spcAft>
                <a:spcPts val="0"/>
              </a:spcAft>
              <a:buClr>
                <a:srgbClr val="C00000"/>
              </a:buClr>
              <a:buSzPct val="140000"/>
              <a:tabLst/>
              <a:defRPr/>
            </a:pPr>
            <a:endParaRPr kumimoji="0" lang="tr-TR" altLang="tr-TR" sz="2000" b="0" i="1" u="none" strike="noStrike" kern="0" cap="none" spc="0" normalizeH="0" baseline="0" noProof="0" dirty="0" smtClean="0">
              <a:ln>
                <a:noFill/>
              </a:ln>
              <a:solidFill>
                <a:srgbClr val="000000"/>
              </a:solidFill>
              <a:effectLst/>
              <a:uLnTx/>
              <a:uFillTx/>
            </a:endParaRPr>
          </a:p>
          <a:p>
            <a:pPr marR="0" lvl="0" defTabSz="914400" eaLnBrk="0" fontAlgn="auto" latinLnBrk="0" hangingPunct="0">
              <a:spcBef>
                <a:spcPts val="0"/>
              </a:spcBef>
              <a:spcAft>
                <a:spcPts val="0"/>
              </a:spcAft>
              <a:buClr>
                <a:srgbClr val="C00000"/>
              </a:buClr>
              <a:buSzPct val="140000"/>
              <a:tabLst/>
              <a:defRPr/>
            </a:pPr>
            <a:r>
              <a:rPr kumimoji="0" lang="tr-TR" altLang="tr-TR" sz="2000" b="0" i="1" u="none" strike="noStrike" kern="0" cap="none" spc="0" normalizeH="0" baseline="0" noProof="0" dirty="0" smtClean="0">
                <a:ln>
                  <a:noFill/>
                </a:ln>
                <a:solidFill>
                  <a:srgbClr val="000000"/>
                </a:solidFill>
                <a:effectLst/>
                <a:uLnTx/>
                <a:uFillTx/>
              </a:rPr>
              <a:t>öğrenebilirsiniz.</a:t>
            </a:r>
            <a:r>
              <a:rPr kumimoji="0" lang="tr-TR" altLang="tr-TR" sz="2200" b="0" i="0" u="none" strike="noStrike" kern="0" cap="none" spc="0" normalizeH="0" baseline="0" noProof="0" dirty="0">
                <a:ln>
                  <a:noFill/>
                </a:ln>
                <a:solidFill>
                  <a:srgbClr val="000000"/>
                </a:solidFill>
                <a:effectLst/>
                <a:uLnTx/>
                <a:uFillTx/>
              </a:rPr>
              <a:t/>
            </a:r>
            <a:br>
              <a:rPr kumimoji="0" lang="tr-TR" altLang="tr-TR" sz="2200" b="0" i="0" u="none" strike="noStrike" kern="0" cap="none" spc="0" normalizeH="0" baseline="0" noProof="0" dirty="0">
                <a:ln>
                  <a:noFill/>
                </a:ln>
                <a:solidFill>
                  <a:srgbClr val="000000"/>
                </a:solidFill>
                <a:effectLst/>
                <a:uLnTx/>
                <a:uFillTx/>
              </a:rPr>
            </a:br>
            <a:endParaRPr kumimoji="0" lang="tr-TR" altLang="tr-TR" sz="2200" b="0" i="0" u="none" strike="noStrike" kern="0" cap="none" spc="0" normalizeH="0" baseline="0" noProof="0" dirty="0">
              <a:ln>
                <a:noFill/>
              </a:ln>
              <a:solidFill>
                <a:srgbClr val="000000"/>
              </a:solidFill>
              <a:effectLst/>
              <a:uLnTx/>
              <a:uFillTx/>
            </a:endParaRPr>
          </a:p>
        </p:txBody>
      </p:sp>
      <p:pic>
        <p:nvPicPr>
          <p:cNvPr id="15" name="Resim 14"/>
          <p:cNvPicPr>
            <a:picLocks noChangeAspect="1"/>
          </p:cNvPicPr>
          <p:nvPr/>
        </p:nvPicPr>
        <p:blipFill>
          <a:blip r:embed="rId6"/>
          <a:stretch>
            <a:fillRect/>
          </a:stretch>
        </p:blipFill>
        <p:spPr>
          <a:xfrm>
            <a:off x="8347845" y="2599625"/>
            <a:ext cx="3272655" cy="2759812"/>
          </a:xfrm>
          <a:prstGeom prst="rect">
            <a:avLst/>
          </a:prstGeom>
          <a:solidFill>
            <a:srgbClr val="FFFFFF">
              <a:shade val="85000"/>
            </a:srgbClr>
          </a:solidFill>
          <a:ln w="88900" cap="sq">
            <a:noFill/>
            <a:miter lim="800000"/>
          </a:ln>
          <a:effectLst>
            <a:outerShdw blurRad="76200" dir="18900000" sy="23000" kx="-1200000" algn="bl" rotWithShape="0">
              <a:prstClr val="black">
                <a:alpha val="20000"/>
              </a:prst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6" name="Resim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7674" y="5260753"/>
            <a:ext cx="1055073" cy="892224"/>
          </a:xfrm>
          <a:prstGeom prst="rect">
            <a:avLst/>
          </a:prstGeom>
        </p:spPr>
      </p:pic>
      <p:grpSp>
        <p:nvGrpSpPr>
          <p:cNvPr id="17" name="Grup 16"/>
          <p:cNvGrpSpPr/>
          <p:nvPr/>
        </p:nvGrpSpPr>
        <p:grpSpPr>
          <a:xfrm>
            <a:off x="4689577" y="3738909"/>
            <a:ext cx="778111" cy="1302955"/>
            <a:chOff x="870438" y="1200392"/>
            <a:chExt cx="2688295" cy="4829404"/>
          </a:xfrm>
        </p:grpSpPr>
        <p:sp>
          <p:nvSpPr>
            <p:cNvPr id="18" name="Shape"/>
            <p:cNvSpPr/>
            <p:nvPr/>
          </p:nvSpPr>
          <p:spPr>
            <a:xfrm>
              <a:off x="870438" y="1200392"/>
              <a:ext cx="2688295" cy="4829404"/>
            </a:xfrm>
            <a:custGeom>
              <a:avLst/>
              <a:gdLst/>
              <a:ahLst/>
              <a:cxnLst>
                <a:cxn ang="0">
                  <a:pos x="wd2" y="hd2"/>
                </a:cxn>
                <a:cxn ang="5400000">
                  <a:pos x="wd2" y="hd2"/>
                </a:cxn>
                <a:cxn ang="10800000">
                  <a:pos x="wd2" y="hd2"/>
                </a:cxn>
                <a:cxn ang="16200000">
                  <a:pos x="wd2" y="hd2"/>
                </a:cxn>
              </a:cxnLst>
              <a:rect l="0" t="0" r="r" b="b"/>
              <a:pathLst>
                <a:path w="21600" h="21600" extrusionOk="0">
                  <a:moveTo>
                    <a:pt x="5036" y="0"/>
                  </a:moveTo>
                  <a:cubicBezTo>
                    <a:pt x="3652" y="0"/>
                    <a:pt x="2949" y="1"/>
                    <a:pt x="2209" y="111"/>
                  </a:cubicBezTo>
                  <a:cubicBezTo>
                    <a:pt x="1394" y="251"/>
                    <a:pt x="752" y="554"/>
                    <a:pt x="456" y="938"/>
                  </a:cubicBezTo>
                  <a:cubicBezTo>
                    <a:pt x="220" y="1289"/>
                    <a:pt x="220" y="1618"/>
                    <a:pt x="220" y="2269"/>
                  </a:cubicBezTo>
                  <a:lnTo>
                    <a:pt x="220" y="3206"/>
                  </a:lnTo>
                  <a:cubicBezTo>
                    <a:pt x="92" y="3227"/>
                    <a:pt x="0" y="3283"/>
                    <a:pt x="0" y="3350"/>
                  </a:cubicBezTo>
                  <a:lnTo>
                    <a:pt x="0" y="4349"/>
                  </a:lnTo>
                  <a:cubicBezTo>
                    <a:pt x="0" y="4416"/>
                    <a:pt x="92" y="4472"/>
                    <a:pt x="220" y="4492"/>
                  </a:cubicBezTo>
                  <a:lnTo>
                    <a:pt x="220" y="4970"/>
                  </a:lnTo>
                  <a:cubicBezTo>
                    <a:pt x="92" y="4991"/>
                    <a:pt x="0" y="5046"/>
                    <a:pt x="0" y="5114"/>
                  </a:cubicBezTo>
                  <a:lnTo>
                    <a:pt x="0" y="6445"/>
                  </a:lnTo>
                  <a:cubicBezTo>
                    <a:pt x="0" y="6513"/>
                    <a:pt x="92" y="6569"/>
                    <a:pt x="220" y="6589"/>
                  </a:cubicBezTo>
                  <a:lnTo>
                    <a:pt x="220" y="7067"/>
                  </a:lnTo>
                  <a:cubicBezTo>
                    <a:pt x="92" y="7087"/>
                    <a:pt x="0" y="7143"/>
                    <a:pt x="0" y="7211"/>
                  </a:cubicBezTo>
                  <a:lnTo>
                    <a:pt x="0" y="8542"/>
                  </a:lnTo>
                  <a:cubicBezTo>
                    <a:pt x="0" y="8609"/>
                    <a:pt x="92" y="8665"/>
                    <a:pt x="220" y="8686"/>
                  </a:cubicBezTo>
                  <a:lnTo>
                    <a:pt x="220" y="19320"/>
                  </a:lnTo>
                  <a:cubicBezTo>
                    <a:pt x="220" y="19980"/>
                    <a:pt x="220" y="20311"/>
                    <a:pt x="456" y="20662"/>
                  </a:cubicBezTo>
                  <a:cubicBezTo>
                    <a:pt x="752" y="21046"/>
                    <a:pt x="1394" y="21349"/>
                    <a:pt x="2209" y="21489"/>
                  </a:cubicBezTo>
                  <a:cubicBezTo>
                    <a:pt x="2953" y="21600"/>
                    <a:pt x="3656" y="21600"/>
                    <a:pt x="5036" y="21600"/>
                  </a:cubicBezTo>
                  <a:lnTo>
                    <a:pt x="16600" y="21600"/>
                  </a:lnTo>
                  <a:cubicBezTo>
                    <a:pt x="18001" y="21600"/>
                    <a:pt x="18701" y="21600"/>
                    <a:pt x="19445" y="21489"/>
                  </a:cubicBezTo>
                  <a:cubicBezTo>
                    <a:pt x="20260" y="21349"/>
                    <a:pt x="20902" y="21046"/>
                    <a:pt x="21199" y="20662"/>
                  </a:cubicBezTo>
                  <a:cubicBezTo>
                    <a:pt x="21435" y="20311"/>
                    <a:pt x="21437" y="19980"/>
                    <a:pt x="21437" y="19330"/>
                  </a:cubicBezTo>
                  <a:lnTo>
                    <a:pt x="21437" y="6575"/>
                  </a:lnTo>
                  <a:cubicBezTo>
                    <a:pt x="21532" y="6548"/>
                    <a:pt x="21600" y="6501"/>
                    <a:pt x="21600" y="6445"/>
                  </a:cubicBezTo>
                  <a:lnTo>
                    <a:pt x="21600" y="5114"/>
                  </a:lnTo>
                  <a:cubicBezTo>
                    <a:pt x="21600" y="5058"/>
                    <a:pt x="21532" y="5011"/>
                    <a:pt x="21437" y="4984"/>
                  </a:cubicBezTo>
                  <a:lnTo>
                    <a:pt x="21437" y="2279"/>
                  </a:lnTo>
                  <a:cubicBezTo>
                    <a:pt x="21437" y="1618"/>
                    <a:pt x="21435" y="1289"/>
                    <a:pt x="21199" y="938"/>
                  </a:cubicBezTo>
                  <a:cubicBezTo>
                    <a:pt x="20902" y="554"/>
                    <a:pt x="20260" y="251"/>
                    <a:pt x="19445" y="111"/>
                  </a:cubicBezTo>
                  <a:cubicBezTo>
                    <a:pt x="18701" y="0"/>
                    <a:pt x="18001" y="0"/>
                    <a:pt x="16621" y="0"/>
                  </a:cubicBezTo>
                  <a:lnTo>
                    <a:pt x="5036" y="0"/>
                  </a:lnTo>
                  <a:close/>
                  <a:moveTo>
                    <a:pt x="881" y="2504"/>
                  </a:moveTo>
                  <a:lnTo>
                    <a:pt x="20773" y="2504"/>
                  </a:lnTo>
                  <a:lnTo>
                    <a:pt x="20773" y="19095"/>
                  </a:lnTo>
                  <a:lnTo>
                    <a:pt x="881" y="19095"/>
                  </a:lnTo>
                  <a:lnTo>
                    <a:pt x="881" y="2504"/>
                  </a:lnTo>
                  <a:close/>
                </a:path>
              </a:pathLst>
            </a:custGeom>
            <a:solidFill>
              <a:schemeClr val="tx2"/>
            </a:solidFill>
            <a:ln w="12700" cap="flat">
              <a:solidFill>
                <a:schemeClr val="tx2">
                  <a:lumMod val="60000"/>
                  <a:lumOff val="40000"/>
                </a:schemeClr>
              </a:solidFill>
              <a:miter lim="400000"/>
            </a:ln>
            <a:effectLst>
              <a:glow rad="63500">
                <a:schemeClr val="accent1">
                  <a:satMod val="175000"/>
                  <a:alpha val="40000"/>
                </a:schemeClr>
              </a:glow>
            </a:effectLst>
          </p:spPr>
          <p:txBody>
            <a:bodyPr wrap="square" lIns="45718" tIns="45718" rIns="45718" bIns="45718"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endParaRPr>
            </a:p>
          </p:txBody>
        </p:sp>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9970" y="1771651"/>
              <a:ext cx="2443935" cy="3695700"/>
            </a:xfrm>
            <a:prstGeom prst="rect">
              <a:avLst/>
            </a:prstGeom>
          </p:spPr>
        </p:pic>
      </p:grpSp>
    </p:spTree>
    <p:extLst>
      <p:ext uri="{BB962C8B-B14F-4D97-AF65-F5344CB8AC3E}">
        <p14:creationId xmlns:p14="http://schemas.microsoft.com/office/powerpoint/2010/main" val="3612227689"/>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116351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2400" dirty="0">
                <a:solidFill>
                  <a:schemeClr val="accent5">
                    <a:lumMod val="75000"/>
                  </a:schemeClr>
                </a:solidFill>
                <a:latin typeface="+mn-lt"/>
              </a:rPr>
              <a:t>Mükellef</a:t>
            </a:r>
            <a:r>
              <a:rPr kumimoji="0" lang="tr-TR" sz="2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lang="tr-TR" sz="2400" dirty="0">
                <a:solidFill>
                  <a:schemeClr val="accent5">
                    <a:lumMod val="75000"/>
                  </a:schemeClr>
                </a:solidFill>
                <a:latin typeface="+mn-lt"/>
              </a:rPr>
              <a:t>e-Posta</a:t>
            </a:r>
            <a:r>
              <a:rPr kumimoji="0" lang="tr-TR" sz="2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lang="tr-TR" sz="2400" dirty="0">
                <a:solidFill>
                  <a:schemeClr val="accent5">
                    <a:lumMod val="75000"/>
                  </a:schemeClr>
                </a:solidFill>
                <a:latin typeface="+mn-lt"/>
              </a:rPr>
              <a:t>İletişim</a:t>
            </a:r>
            <a:r>
              <a:rPr kumimoji="0" lang="tr-TR" sz="2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lang="tr-TR" sz="2400" dirty="0">
                <a:solidFill>
                  <a:schemeClr val="accent5">
                    <a:lumMod val="75000"/>
                  </a:schemeClr>
                </a:solidFill>
                <a:latin typeface="+mn-lt"/>
              </a:rPr>
              <a:t>Sistemi</a:t>
            </a:r>
            <a:r>
              <a:rPr kumimoji="0" lang="tr-TR" sz="2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lang="tr-TR" sz="2400" dirty="0">
                <a:solidFill>
                  <a:schemeClr val="accent5">
                    <a:lumMod val="75000"/>
                  </a:schemeClr>
                </a:solidFill>
                <a:latin typeface="+mn-lt"/>
              </a:rPr>
              <a:t>(MEİS)</a:t>
            </a:r>
          </a:p>
        </p:txBody>
      </p:sp>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solidFill>
                  <a:srgbClr val="F7F7F7"/>
                </a:solidFill>
                <a:latin typeface="Times New Roman" panose="02020603050405020304" pitchFamily="18" charset="0"/>
                <a:cs typeface="Times New Roman" panose="02020603050405020304" pitchFamily="18" charset="0"/>
              </a:rPr>
              <a:t>40</a:t>
            </a:r>
            <a:endParaRPr kumimoji="0" lang="tr-TR" sz="1200" b="0" i="0" u="none" strike="noStrike" kern="1200" cap="none" spc="0" normalizeH="0" baseline="0" noProof="0" dirty="0">
              <a:ln>
                <a:noFill/>
              </a:ln>
              <a:solidFill>
                <a:srgbClr val="F7F7F7"/>
              </a:solidFill>
              <a:effectLst/>
              <a:uLnTx/>
              <a:uFillTx/>
              <a:latin typeface="Times New Roman" panose="02020603050405020304" pitchFamily="18" charset="0"/>
              <a:cs typeface="Times New Roman" panose="02020603050405020304" pitchFamily="18" charset="0"/>
            </a:endParaRPr>
          </a:p>
        </p:txBody>
      </p:sp>
      <p:grpSp>
        <p:nvGrpSpPr>
          <p:cNvPr id="61" name="Grup 60"/>
          <p:cNvGrpSpPr/>
          <p:nvPr/>
        </p:nvGrpSpPr>
        <p:grpSpPr>
          <a:xfrm>
            <a:off x="190831" y="829642"/>
            <a:ext cx="11771435" cy="1456256"/>
            <a:chOff x="4220533" y="1668846"/>
            <a:chExt cx="6695072" cy="489897"/>
          </a:xfrm>
        </p:grpSpPr>
        <p:sp>
          <p:nvSpPr>
            <p:cNvPr id="62" name="Rounded Rectangle"/>
            <p:cNvSpPr/>
            <p:nvPr/>
          </p:nvSpPr>
          <p:spPr>
            <a:xfrm>
              <a:off x="4220533" y="1668846"/>
              <a:ext cx="6695072" cy="489897"/>
            </a:xfrm>
            <a:prstGeom prst="roundRect">
              <a:avLst>
                <a:gd name="adj" fmla="val 50000"/>
              </a:avLst>
            </a:prstGeom>
            <a:solidFill>
              <a:srgbClr val="FFC000"/>
            </a:solidFill>
            <a:ln w="12700">
              <a:noFill/>
              <a:miter lim="4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45719" rIns="45719" anchor="ctr"/>
            <a:lstStyle/>
            <a:p>
              <a:pPr algn="ctr">
                <a:defRPr>
                  <a:solidFill>
                    <a:srgbClr val="FFFFFF"/>
                  </a:solidFill>
                </a:defRPr>
              </a:pPr>
              <a:endParaRPr dirty="0">
                <a:solidFill>
                  <a:srgbClr val="FFFFFF"/>
                </a:solidFill>
                <a:latin typeface="Times New Roman" panose="02020603050405020304" pitchFamily="18" charset="0"/>
                <a:cs typeface="Times New Roman" panose="02020603050405020304" pitchFamily="18" charset="0"/>
              </a:endParaRPr>
            </a:p>
          </p:txBody>
        </p:sp>
        <p:sp>
          <p:nvSpPr>
            <p:cNvPr id="63" name="Metin kutusu 62"/>
            <p:cNvSpPr txBox="1"/>
            <p:nvPr/>
          </p:nvSpPr>
          <p:spPr>
            <a:xfrm>
              <a:off x="4734632" y="1738916"/>
              <a:ext cx="5715404" cy="113892"/>
            </a:xfrm>
            <a:prstGeom prst="rect">
              <a:avLst/>
            </a:prstGeom>
            <a:noFill/>
          </p:spPr>
          <p:txBody>
            <a:bodyPr wrap="square" rtlCol="0">
              <a:spAutoFit/>
            </a:bodyPr>
            <a:lstStyle/>
            <a:p>
              <a:pPr marL="285750" indent="-285750">
                <a:buFont typeface="Wingdings" panose="05000000000000000000" pitchFamily="2" charset="2"/>
                <a:buChar char="q"/>
              </a:pPr>
              <a:endParaRPr lang="tr-TR" sz="1600" dirty="0">
                <a:solidFill>
                  <a:srgbClr val="000000"/>
                </a:solidFill>
                <a:latin typeface="Times New Roman" panose="02020603050405020304" pitchFamily="18" charset="0"/>
                <a:cs typeface="Times New Roman" panose="02020603050405020304" pitchFamily="18" charset="0"/>
              </a:endParaRPr>
            </a:p>
          </p:txBody>
        </p:sp>
      </p:grpSp>
      <p:sp>
        <p:nvSpPr>
          <p:cNvPr id="64" name="Metin kutusu 63"/>
          <p:cNvSpPr txBox="1"/>
          <p:nvPr/>
        </p:nvSpPr>
        <p:spPr>
          <a:xfrm>
            <a:off x="556838" y="957605"/>
            <a:ext cx="11345781" cy="1200329"/>
          </a:xfrm>
          <a:prstGeom prst="rect">
            <a:avLst/>
          </a:prstGeom>
          <a:noFill/>
        </p:spPr>
        <p:txBody>
          <a:bodyPr wrap="square" rtlCol="0">
            <a:spAutoFit/>
          </a:bodyPr>
          <a:lstStyle/>
          <a:p>
            <a:r>
              <a:rPr lang="tr-TR" b="1" i="1" dirty="0">
                <a:solidFill>
                  <a:srgbClr val="000000"/>
                </a:solidFill>
                <a:latin typeface="Times New Roman" panose="02020603050405020304" pitchFamily="18" charset="0"/>
                <a:cs typeface="Times New Roman" panose="02020603050405020304" pitchFamily="18" charset="0"/>
              </a:rPr>
              <a:t>Mükelleflerin bağlı oldukları vergi dairesi ile kolay ve hızlı bir şekilde iletişime geçmelerini, vergisel işlem ve süreçler hakkında güncel ve doğru bilgiye ulaşmalarını ve elektronik uygulamalar konusunda yönlendirilmelerini sağlamak amacıyla telefonla iletişimin yanında farklı bir iletişim kanalı olarak Mükellef e-Posta İletişim </a:t>
            </a:r>
            <a:r>
              <a:rPr lang="tr-TR" b="1" i="1" dirty="0" smtClean="0">
                <a:solidFill>
                  <a:srgbClr val="000000"/>
                </a:solidFill>
                <a:latin typeface="Times New Roman" panose="02020603050405020304" pitchFamily="18" charset="0"/>
                <a:cs typeface="Times New Roman" panose="02020603050405020304" pitchFamily="18" charset="0"/>
              </a:rPr>
              <a:t>Sistemi (</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MEİS</a:t>
            </a:r>
            <a:r>
              <a:rPr lang="tr-TR" b="1" i="1" dirty="0" smtClean="0">
                <a:solidFill>
                  <a:srgbClr val="000000"/>
                </a:solidFill>
                <a:latin typeface="Times New Roman" panose="02020603050405020304" pitchFamily="18" charset="0"/>
                <a:cs typeface="Times New Roman" panose="02020603050405020304" pitchFamily="18" charset="0"/>
              </a:rPr>
              <a:t>) </a:t>
            </a:r>
            <a:r>
              <a:rPr lang="tr-TR" b="1" i="1" dirty="0">
                <a:solidFill>
                  <a:srgbClr val="000000"/>
                </a:solidFill>
                <a:latin typeface="Times New Roman" panose="02020603050405020304" pitchFamily="18" charset="0"/>
                <a:cs typeface="Times New Roman" panose="02020603050405020304" pitchFamily="18" charset="0"/>
              </a:rPr>
              <a:t>kurulmuş, tüm Türkiye’de 20 Ekim 2023 tarihi itibariyle kullanılmaya başlanmıştır.</a:t>
            </a:r>
          </a:p>
        </p:txBody>
      </p:sp>
      <p:sp>
        <p:nvSpPr>
          <p:cNvPr id="75" name="Metin kutusu 74"/>
          <p:cNvSpPr txBox="1"/>
          <p:nvPr/>
        </p:nvSpPr>
        <p:spPr>
          <a:xfrm>
            <a:off x="190831" y="2687783"/>
            <a:ext cx="2628569" cy="1200329"/>
          </a:xfrm>
          <a:prstGeom prst="rect">
            <a:avLst/>
          </a:prstGeom>
          <a:noFill/>
        </p:spPr>
        <p:txBody>
          <a:bodyPr wrap="square" rtlCol="0">
            <a:spAutoFit/>
          </a:bodyPr>
          <a:lstStyle/>
          <a:p>
            <a:pPr marL="342900" indent="-342900">
              <a:buAutoNum type="arabicPeriod"/>
            </a:pPr>
            <a:r>
              <a:rPr lang="tr-TR" b="1" dirty="0" smtClean="0">
                <a:solidFill>
                  <a:srgbClr val="FF0000"/>
                </a:solidFill>
                <a:latin typeface="Times New Roman" panose="02020603050405020304" pitchFamily="18" charset="0"/>
                <a:cs typeface="Times New Roman" panose="02020603050405020304" pitchFamily="18" charset="0"/>
              </a:rPr>
              <a:t>Adım</a:t>
            </a:r>
          </a:p>
          <a:p>
            <a:r>
              <a:rPr lang="tr-TR" i="1" dirty="0">
                <a:solidFill>
                  <a:srgbClr val="000000"/>
                </a:solidFill>
                <a:latin typeface="Times New Roman" panose="02020603050405020304" pitchFamily="18" charset="0"/>
                <a:cs typeface="Times New Roman" panose="02020603050405020304" pitchFamily="18" charset="0"/>
              </a:rPr>
              <a:t>g</a:t>
            </a:r>
            <a:r>
              <a:rPr lang="tr-TR" i="1" dirty="0" smtClean="0">
                <a:solidFill>
                  <a:srgbClr val="000000"/>
                </a:solidFill>
                <a:latin typeface="Times New Roman" panose="02020603050405020304" pitchFamily="18" charset="0"/>
                <a:cs typeface="Times New Roman" panose="02020603050405020304" pitchFamily="18" charset="0"/>
              </a:rPr>
              <a:t>ib.gov.tr internet ana sayfasından MEİS bölümü tıklanır.</a:t>
            </a:r>
            <a:endParaRPr lang="tr-TR" i="1" dirty="0">
              <a:solidFill>
                <a:srgbClr val="000000"/>
              </a:solidFill>
              <a:latin typeface="Times New Roman" panose="02020603050405020304" pitchFamily="18" charset="0"/>
              <a:cs typeface="Times New Roman" panose="02020603050405020304" pitchFamily="18" charset="0"/>
            </a:endParaRPr>
          </a:p>
        </p:txBody>
      </p:sp>
      <p:grpSp>
        <p:nvGrpSpPr>
          <p:cNvPr id="51" name="Grup 50"/>
          <p:cNvGrpSpPr/>
          <p:nvPr/>
        </p:nvGrpSpPr>
        <p:grpSpPr>
          <a:xfrm>
            <a:off x="2869124" y="2630458"/>
            <a:ext cx="2282414" cy="4098945"/>
            <a:chOff x="3155718" y="2592394"/>
            <a:chExt cx="2282414" cy="4098945"/>
          </a:xfrm>
        </p:grpSpPr>
        <p:pic>
          <p:nvPicPr>
            <p:cNvPr id="5" name="Resim 4"/>
            <p:cNvPicPr>
              <a:picLocks noChangeAspect="1"/>
            </p:cNvPicPr>
            <p:nvPr/>
          </p:nvPicPr>
          <p:blipFill rotWithShape="1">
            <a:blip r:embed="rId7" cstate="print">
              <a:extLst>
                <a:ext uri="{28A0092B-C50C-407E-A947-70E740481C1C}">
                  <a14:useLocalDpi xmlns:a14="http://schemas.microsoft.com/office/drawing/2010/main" val="0"/>
                </a:ext>
              </a:extLst>
            </a:blip>
            <a:srcRect t="3169" b="7037"/>
            <a:stretch/>
          </p:blipFill>
          <p:spPr>
            <a:xfrm>
              <a:off x="3155718" y="2592394"/>
              <a:ext cx="2282414" cy="4098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 name="Dikdörtgen 32"/>
            <p:cNvSpPr/>
            <p:nvPr/>
          </p:nvSpPr>
          <p:spPr>
            <a:xfrm>
              <a:off x="3352800" y="4076700"/>
              <a:ext cx="1924050" cy="112395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anose="02020603050405020304" pitchFamily="18" charset="0"/>
                <a:cs typeface="Times New Roman" panose="02020603050405020304" pitchFamily="18" charset="0"/>
              </a:endParaRPr>
            </a:p>
          </p:txBody>
        </p:sp>
      </p:grpSp>
      <p:sp>
        <p:nvSpPr>
          <p:cNvPr id="76" name="Metin kutusu 75"/>
          <p:cNvSpPr txBox="1"/>
          <p:nvPr/>
        </p:nvSpPr>
        <p:spPr>
          <a:xfrm>
            <a:off x="6229728" y="2651241"/>
            <a:ext cx="2628569" cy="1754326"/>
          </a:xfrm>
          <a:prstGeom prst="rect">
            <a:avLst/>
          </a:prstGeom>
          <a:noFill/>
        </p:spPr>
        <p:txBody>
          <a:bodyPr wrap="squar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2. Adım</a:t>
            </a:r>
          </a:p>
          <a:p>
            <a:r>
              <a:rPr lang="tr-TR" i="1" dirty="0" smtClean="0">
                <a:solidFill>
                  <a:srgbClr val="000000"/>
                </a:solidFill>
                <a:latin typeface="Times New Roman" panose="02020603050405020304" pitchFamily="18" charset="0"/>
                <a:cs typeface="Times New Roman" panose="02020603050405020304" pitchFamily="18" charset="0"/>
              </a:rPr>
              <a:t>Açılan sayfada il ve bağlı olunan vergi dairesi seçilerek, alt kısımda görüntülenen e-postaya soru gönderilir.</a:t>
            </a:r>
            <a:endParaRPr lang="tr-TR" i="1" dirty="0">
              <a:solidFill>
                <a:srgbClr val="000000"/>
              </a:solidFill>
              <a:latin typeface="Times New Roman" panose="02020603050405020304" pitchFamily="18" charset="0"/>
              <a:cs typeface="Times New Roman" panose="02020603050405020304" pitchFamily="18" charset="0"/>
            </a:endParaRPr>
          </a:p>
        </p:txBody>
      </p:sp>
      <p:grpSp>
        <p:nvGrpSpPr>
          <p:cNvPr id="45" name="Grup 44"/>
          <p:cNvGrpSpPr/>
          <p:nvPr/>
        </p:nvGrpSpPr>
        <p:grpSpPr>
          <a:xfrm>
            <a:off x="8797504" y="2630458"/>
            <a:ext cx="2298337" cy="4086226"/>
            <a:chOff x="8797504" y="2630458"/>
            <a:chExt cx="2298337" cy="4086226"/>
          </a:xfrm>
        </p:grpSpPr>
        <p:pic>
          <p:nvPicPr>
            <p:cNvPr id="39" name="Resim 38"/>
            <p:cNvPicPr>
              <a:picLocks noChangeAspect="1"/>
            </p:cNvPicPr>
            <p:nvPr/>
          </p:nvPicPr>
          <p:blipFill rotWithShape="1">
            <a:blip r:embed="rId8" cstate="print">
              <a:extLst>
                <a:ext uri="{28A0092B-C50C-407E-A947-70E740481C1C}">
                  <a14:useLocalDpi xmlns:a14="http://schemas.microsoft.com/office/drawing/2010/main" val="0"/>
                </a:ext>
              </a:extLst>
            </a:blip>
            <a:srcRect t="5371" b="5734"/>
            <a:stretch/>
          </p:blipFill>
          <p:spPr>
            <a:xfrm>
              <a:off x="8797504" y="2630458"/>
              <a:ext cx="2298337" cy="4086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7" name="Dikdörtgen 76"/>
            <p:cNvSpPr/>
            <p:nvPr/>
          </p:nvSpPr>
          <p:spPr>
            <a:xfrm>
              <a:off x="8974059" y="3714750"/>
              <a:ext cx="1924050" cy="53660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anose="02020603050405020304" pitchFamily="18" charset="0"/>
                <a:cs typeface="Times New Roman" panose="02020603050405020304" pitchFamily="18" charset="0"/>
              </a:endParaRPr>
            </a:p>
          </p:txBody>
        </p:sp>
        <p:sp>
          <p:nvSpPr>
            <p:cNvPr id="78" name="Dikdörtgen 77"/>
            <p:cNvSpPr/>
            <p:nvPr/>
          </p:nvSpPr>
          <p:spPr>
            <a:xfrm>
              <a:off x="8984647" y="4301215"/>
              <a:ext cx="1924050" cy="48577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anose="02020603050405020304" pitchFamily="18" charset="0"/>
                <a:cs typeface="Times New Roman" panose="02020603050405020304" pitchFamily="18" charset="0"/>
              </a:endParaRPr>
            </a:p>
          </p:txBody>
        </p:sp>
        <p:sp>
          <p:nvSpPr>
            <p:cNvPr id="79" name="Dikdörtgen 78"/>
            <p:cNvSpPr/>
            <p:nvPr/>
          </p:nvSpPr>
          <p:spPr>
            <a:xfrm>
              <a:off x="8984647" y="4860088"/>
              <a:ext cx="1924050" cy="85092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Times New Roman" panose="02020603050405020304" pitchFamily="18" charset="0"/>
                <a:cs typeface="Times New Roman" panose="02020603050405020304" pitchFamily="18" charset="0"/>
              </a:endParaRPr>
            </a:p>
          </p:txBody>
        </p:sp>
      </p:grpSp>
      <p:cxnSp>
        <p:nvCxnSpPr>
          <p:cNvPr id="3" name="Düz Ok Bağlayıcısı 2"/>
          <p:cNvCxnSpPr/>
          <p:nvPr/>
        </p:nvCxnSpPr>
        <p:spPr>
          <a:xfrm>
            <a:off x="1400175" y="2895600"/>
            <a:ext cx="1285875" cy="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23" name="Düz Ok Bağlayıcısı 22"/>
          <p:cNvCxnSpPr/>
          <p:nvPr/>
        </p:nvCxnSpPr>
        <p:spPr>
          <a:xfrm>
            <a:off x="7296150" y="2895600"/>
            <a:ext cx="1285875" cy="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82869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MÜKELLEF</a:t>
            </a:r>
            <a:r>
              <a:rPr lang="tr-TR" sz="2400" dirty="0"/>
              <a:t> </a:t>
            </a:r>
            <a:r>
              <a:rPr lang="tr-TR" sz="2400" dirty="0">
                <a:solidFill>
                  <a:schemeClr val="accent5">
                    <a:lumMod val="75000"/>
                  </a:schemeClr>
                </a:solidFill>
                <a:latin typeface="GalanoGrotesque-Medium" panose="00000600000000000000" pitchFamily="50" charset="-94"/>
              </a:rPr>
              <a:t>GERİ BİLDİRİM SİSTEMİ</a:t>
            </a: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41</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pic>
        <p:nvPicPr>
          <p:cNvPr id="8" name="Picture 16"/>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512" y="1196752"/>
            <a:ext cx="2304256" cy="1635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3 Dikdörtgen"/>
          <p:cNvSpPr>
            <a:spLocks noChangeArrowheads="1"/>
          </p:cNvSpPr>
          <p:nvPr/>
        </p:nvSpPr>
        <p:spPr bwMode="auto">
          <a:xfrm>
            <a:off x="2555875" y="1196752"/>
            <a:ext cx="88077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tr-TR" altLang="tr-TR" b="0" i="1" dirty="0"/>
              <a:t>Mükelleflerin, Gelir İdaresi tarafından sunulan hizmetlerle ilgili </a:t>
            </a:r>
            <a:r>
              <a:rPr lang="tr-TR" altLang="tr-TR" b="0" i="1" dirty="0" smtClean="0"/>
              <a:t>geri bildirimlerini </a:t>
            </a:r>
            <a:r>
              <a:rPr lang="tr-TR" altLang="tr-TR" b="0" i="1" dirty="0"/>
              <a:t>internet üzerinden iletebilmeleri için web tabanlı, kolay ve güvenli bir ortam sunar. </a:t>
            </a:r>
            <a:endParaRPr lang="tr-TR" altLang="tr-TR" i="1" dirty="0"/>
          </a:p>
        </p:txBody>
      </p:sp>
      <p:sp>
        <p:nvSpPr>
          <p:cNvPr id="10" name="3 Dikdörtgen"/>
          <p:cNvSpPr>
            <a:spLocks noChangeArrowheads="1"/>
          </p:cNvSpPr>
          <p:nvPr/>
        </p:nvSpPr>
        <p:spPr bwMode="auto">
          <a:xfrm>
            <a:off x="250825" y="3141663"/>
            <a:ext cx="6892925"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altLang="tr-TR" b="0" i="1" u="none" strike="noStrike" kern="0" cap="none" spc="0" normalizeH="0" baseline="0" noProof="0" dirty="0">
                <a:ln>
                  <a:noFill/>
                </a:ln>
                <a:solidFill>
                  <a:sysClr val="windowText" lastClr="000000"/>
                </a:solidFill>
                <a:effectLst/>
                <a:uLnTx/>
                <a:uFillTx/>
              </a:rPr>
              <a:t>Sistem aracılığıyla</a:t>
            </a:r>
          </a:p>
          <a:p>
            <a:pPr marL="0" marR="0" lvl="0" indent="0" algn="just" defTabSz="914400" eaLnBrk="1" fontAlgn="auto" latinLnBrk="0" hangingPunct="1">
              <a:lnSpc>
                <a:spcPct val="60000"/>
              </a:lnSpc>
              <a:spcBef>
                <a:spcPts val="0"/>
              </a:spcBef>
              <a:spcAft>
                <a:spcPts val="0"/>
              </a:spcAft>
              <a:buClrTx/>
              <a:buSzTx/>
              <a:buFontTx/>
              <a:buNone/>
              <a:tabLst/>
              <a:defRPr/>
            </a:pPr>
            <a:endParaRPr kumimoji="0" lang="tr-TR" altLang="tr-TR" b="0" i="1" u="none" strike="noStrike" kern="0" cap="none" spc="0" normalizeH="0" baseline="0" noProof="0" dirty="0">
              <a:ln>
                <a:noFill/>
              </a:ln>
              <a:solidFill>
                <a:sysClr val="windowText" lastClr="000000"/>
              </a:solidFill>
              <a:effectLst/>
              <a:uLnTx/>
              <a:uFillTx/>
            </a:endParaRPr>
          </a:p>
          <a:p>
            <a:pPr marL="342900" marR="0" lvl="0" indent="-342900" algn="just" defTabSz="914400" eaLnBrk="1" fontAlgn="auto" latinLnBrk="0" hangingPunct="1">
              <a:lnSpc>
                <a:spcPct val="100000"/>
              </a:lnSpc>
              <a:spcBef>
                <a:spcPts val="0"/>
              </a:spcBef>
              <a:spcAft>
                <a:spcPts val="0"/>
              </a:spcAft>
              <a:buClr>
                <a:srgbClr val="C00000"/>
              </a:buClr>
              <a:buSzPct val="141000"/>
              <a:buFont typeface="Wingdings" panose="05000000000000000000" pitchFamily="2" charset="2"/>
              <a:buChar char="Ø"/>
              <a:tabLst/>
              <a:defRPr/>
            </a:pPr>
            <a:r>
              <a:rPr kumimoji="0" lang="tr-TR" altLang="tr-TR" b="0" i="1" u="none" strike="noStrike" kern="0" cap="none" spc="0" normalizeH="0" baseline="0" noProof="0" dirty="0">
                <a:ln>
                  <a:noFill/>
                </a:ln>
                <a:solidFill>
                  <a:sysClr val="windowText" lastClr="000000"/>
                </a:solidFill>
                <a:effectLst/>
                <a:uLnTx/>
                <a:uFillTx/>
              </a:rPr>
              <a:t>Vergi Mevzuatı, </a:t>
            </a:r>
          </a:p>
          <a:p>
            <a:pPr marL="342900" marR="0" lvl="0" indent="-342900" algn="just" defTabSz="914400" eaLnBrk="1" fontAlgn="auto" latinLnBrk="0" hangingPunct="1">
              <a:lnSpc>
                <a:spcPct val="100000"/>
              </a:lnSpc>
              <a:spcBef>
                <a:spcPts val="0"/>
              </a:spcBef>
              <a:spcAft>
                <a:spcPts val="0"/>
              </a:spcAft>
              <a:buClr>
                <a:srgbClr val="C00000"/>
              </a:buClr>
              <a:buSzPct val="141000"/>
              <a:buFont typeface="Wingdings" panose="05000000000000000000" pitchFamily="2" charset="2"/>
              <a:buChar char="Ø"/>
              <a:tabLst/>
              <a:defRPr/>
            </a:pPr>
            <a:r>
              <a:rPr kumimoji="0" lang="tr-TR" altLang="tr-TR" b="0" i="1" u="none" strike="noStrike" kern="0" cap="none" spc="0" normalizeH="0" baseline="0" noProof="0" dirty="0">
                <a:ln>
                  <a:noFill/>
                </a:ln>
                <a:solidFill>
                  <a:sysClr val="windowText" lastClr="000000"/>
                </a:solidFill>
                <a:effectLst/>
                <a:uLnTx/>
                <a:uFillTx/>
              </a:rPr>
              <a:t>Gelir İdaresi Başkanlığı ve </a:t>
            </a:r>
            <a:r>
              <a:rPr kumimoji="0" lang="tr-TR" altLang="tr-TR" b="0" i="1" u="none" strike="noStrike" kern="0" cap="none" spc="0" normalizeH="0" baseline="0" noProof="0" dirty="0" smtClean="0">
                <a:ln>
                  <a:noFill/>
                </a:ln>
                <a:solidFill>
                  <a:sysClr val="windowText" lastClr="000000"/>
                </a:solidFill>
                <a:effectLst/>
                <a:uLnTx/>
                <a:uFillTx/>
              </a:rPr>
              <a:t>Vergi</a:t>
            </a:r>
            <a:r>
              <a:rPr kumimoji="0" lang="tr-TR" altLang="tr-TR" b="0" i="1" u="none" strike="noStrike" kern="0" cap="none" spc="0" normalizeH="0" noProof="0" dirty="0" smtClean="0">
                <a:ln>
                  <a:noFill/>
                </a:ln>
                <a:solidFill>
                  <a:sysClr val="windowText" lastClr="000000"/>
                </a:solidFill>
                <a:effectLst/>
                <a:uLnTx/>
                <a:uFillTx/>
              </a:rPr>
              <a:t> </a:t>
            </a:r>
            <a:r>
              <a:rPr kumimoji="0" lang="tr-TR" altLang="tr-TR" b="0" i="1" u="none" strike="noStrike" kern="0" cap="none" spc="0" normalizeH="0" baseline="0" noProof="0" dirty="0" smtClean="0">
                <a:ln>
                  <a:noFill/>
                </a:ln>
                <a:solidFill>
                  <a:sysClr val="windowText" lastClr="000000"/>
                </a:solidFill>
                <a:effectLst/>
                <a:uLnTx/>
                <a:uFillTx/>
              </a:rPr>
              <a:t>Dairelerinde </a:t>
            </a:r>
            <a:r>
              <a:rPr kumimoji="0" lang="tr-TR" altLang="tr-TR" b="0" i="1" u="none" strike="noStrike" kern="0" cap="none" spc="0" normalizeH="0" baseline="0" noProof="0" dirty="0">
                <a:ln>
                  <a:noFill/>
                </a:ln>
                <a:solidFill>
                  <a:sysClr val="windowText" lastClr="000000"/>
                </a:solidFill>
                <a:effectLst/>
                <a:uLnTx/>
                <a:uFillTx/>
              </a:rPr>
              <a:t>sunulan hizmetler, </a:t>
            </a:r>
          </a:p>
          <a:p>
            <a:pPr marL="342900" marR="0" lvl="0" indent="-342900" algn="just" defTabSz="914400" eaLnBrk="1" fontAlgn="auto" latinLnBrk="0" hangingPunct="1">
              <a:lnSpc>
                <a:spcPct val="100000"/>
              </a:lnSpc>
              <a:spcBef>
                <a:spcPts val="0"/>
              </a:spcBef>
              <a:spcAft>
                <a:spcPts val="0"/>
              </a:spcAft>
              <a:buClr>
                <a:srgbClr val="C00000"/>
              </a:buClr>
              <a:buSzPct val="141000"/>
              <a:buFont typeface="Wingdings" panose="05000000000000000000" pitchFamily="2" charset="2"/>
              <a:buChar char="Ø"/>
              <a:tabLst/>
              <a:defRPr/>
            </a:pPr>
            <a:r>
              <a:rPr kumimoji="0" lang="tr-TR" altLang="tr-TR" b="0" i="1" u="none" strike="noStrike" kern="0" cap="none" spc="0" normalizeH="0" baseline="0" noProof="0" dirty="0">
                <a:ln>
                  <a:noFill/>
                </a:ln>
                <a:solidFill>
                  <a:sysClr val="windowText" lastClr="000000"/>
                </a:solidFill>
                <a:effectLst/>
                <a:uLnTx/>
                <a:uFillTx/>
              </a:rPr>
              <a:t>İnternet </a:t>
            </a:r>
            <a:r>
              <a:rPr kumimoji="0" lang="tr-TR" altLang="tr-TR" b="0" i="1" u="none" strike="noStrike" kern="0" cap="none" spc="0" normalizeH="0" baseline="0" noProof="0" dirty="0" smtClean="0">
                <a:ln>
                  <a:noFill/>
                </a:ln>
                <a:solidFill>
                  <a:sysClr val="windowText" lastClr="000000"/>
                </a:solidFill>
                <a:effectLst/>
                <a:uLnTx/>
                <a:uFillTx/>
              </a:rPr>
              <a:t>hizmetleri</a:t>
            </a:r>
            <a:r>
              <a:rPr kumimoji="0" lang="tr-TR" altLang="tr-TR" b="0" i="1" u="none" strike="noStrike" kern="0" cap="none" spc="0" normalizeH="0" baseline="0" noProof="0" dirty="0">
                <a:ln>
                  <a:noFill/>
                </a:ln>
                <a:solidFill>
                  <a:sysClr val="windowText" lastClr="000000"/>
                </a:solidFill>
                <a:effectLst/>
                <a:uLnTx/>
                <a:uFillTx/>
              </a:rPr>
              <a:t>, </a:t>
            </a:r>
          </a:p>
          <a:p>
            <a:pPr marL="342900" marR="0" lvl="0" indent="-342900" algn="just" defTabSz="914400" eaLnBrk="1" fontAlgn="auto" latinLnBrk="0" hangingPunct="1">
              <a:lnSpc>
                <a:spcPct val="100000"/>
              </a:lnSpc>
              <a:spcBef>
                <a:spcPts val="0"/>
              </a:spcBef>
              <a:spcAft>
                <a:spcPts val="0"/>
              </a:spcAft>
              <a:buClr>
                <a:srgbClr val="C00000"/>
              </a:buClr>
              <a:buSzPct val="141000"/>
              <a:buFont typeface="Wingdings" panose="05000000000000000000" pitchFamily="2" charset="2"/>
              <a:buChar char="Ø"/>
              <a:tabLst/>
              <a:defRPr/>
            </a:pPr>
            <a:r>
              <a:rPr kumimoji="0" lang="tr-TR" altLang="tr-TR" b="0" i="1" u="none" strike="noStrike" kern="0" cap="none" spc="0" normalizeH="0" baseline="0" noProof="0" dirty="0">
                <a:ln>
                  <a:noFill/>
                </a:ln>
                <a:solidFill>
                  <a:sysClr val="windowText" lastClr="000000"/>
                </a:solidFill>
                <a:effectLst/>
                <a:uLnTx/>
                <a:uFillTx/>
              </a:rPr>
              <a:t>Çağrı Merkezi hizmetleri </a:t>
            </a:r>
          </a:p>
          <a:p>
            <a:pPr marL="0" marR="0" lvl="0" indent="0" algn="just" defTabSz="914400" eaLnBrk="1" fontAlgn="auto" latinLnBrk="0" hangingPunct="1">
              <a:lnSpc>
                <a:spcPct val="100000"/>
              </a:lnSpc>
              <a:spcBef>
                <a:spcPts val="0"/>
              </a:spcBef>
              <a:spcAft>
                <a:spcPts val="0"/>
              </a:spcAft>
              <a:buClr>
                <a:srgbClr val="C00000"/>
              </a:buClr>
              <a:buSzTx/>
              <a:buFontTx/>
              <a:buNone/>
              <a:tabLst/>
              <a:defRPr/>
            </a:pPr>
            <a:endParaRPr kumimoji="0" lang="tr-TR" altLang="tr-TR" b="0" i="1"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altLang="tr-TR" b="0" i="1" u="none" strike="noStrike" kern="0" cap="none" spc="0" normalizeH="0" baseline="0" noProof="0" dirty="0">
                <a:ln>
                  <a:noFill/>
                </a:ln>
                <a:solidFill>
                  <a:sysClr val="windowText" lastClr="000000"/>
                </a:solidFill>
                <a:effectLst/>
                <a:uLnTx/>
                <a:uFillTx/>
              </a:rPr>
              <a:t>ile ilgili önerilerinizi, sorunlarınızı ve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altLang="tr-TR" b="0" i="1" u="none" strike="noStrike" kern="0" cap="none" spc="0" normalizeH="0" baseline="0" noProof="0" dirty="0">
                <a:ln>
                  <a:noFill/>
                </a:ln>
                <a:solidFill>
                  <a:sysClr val="windowText" lastClr="000000"/>
                </a:solidFill>
                <a:effectLst/>
                <a:uLnTx/>
                <a:uFillTx/>
              </a:rPr>
              <a:t>görüşlerinizi iletebilirsiniz.   </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dirty="0">
              <a:ln>
                <a:noFill/>
              </a:ln>
              <a:solidFill>
                <a:sysClr val="windowText" lastClr="000000"/>
              </a:solidFill>
              <a:effectLst/>
              <a:uLnTx/>
              <a:uFillTx/>
            </a:endParaRPr>
          </a:p>
        </p:txBody>
      </p:sp>
      <p:pic>
        <p:nvPicPr>
          <p:cNvPr id="15"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1397" y="3092236"/>
            <a:ext cx="4902200" cy="3041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223236"/>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 name="Resim 14"/>
          <p:cNvPicPr>
            <a:picLocks noChangeAspect="1"/>
          </p:cNvPicPr>
          <p:nvPr/>
        </p:nvPicPr>
        <p:blipFill>
          <a:blip r:embed="rId4"/>
          <a:stretch>
            <a:fillRect/>
          </a:stretch>
        </p:blipFill>
        <p:spPr>
          <a:xfrm>
            <a:off x="8436207" y="581673"/>
            <a:ext cx="3259522" cy="2528245"/>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a:scene3d>
            <a:camera prst="perspectiveLeft"/>
            <a:lightRig rig="threePt" dir="t"/>
          </a:scene3d>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BİLGİ ALINABİLECEK KANALLAR</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42</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2"/>
          <p:cNvSpPr txBox="1">
            <a:spLocks noChangeArrowheads="1"/>
          </p:cNvSpPr>
          <p:nvPr/>
        </p:nvSpPr>
        <p:spPr bwMode="auto">
          <a:xfrm>
            <a:off x="107504" y="789071"/>
            <a:ext cx="8415896" cy="459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50000"/>
              </a:lnSpc>
              <a:spcBef>
                <a:spcPct val="20000"/>
              </a:spcBef>
              <a:spcAft>
                <a:spcPct val="0"/>
              </a:spcAft>
              <a:buClr>
                <a:srgbClr val="C00000"/>
              </a:buClr>
              <a:buSzPct val="110000"/>
              <a:buFont typeface="Arial" pitchFamily="34" charset="0"/>
              <a:buChar char="►"/>
              <a:tabLst/>
              <a:defRPr/>
            </a:pPr>
            <a:r>
              <a:rPr lang="tr-TR" altLang="tr-TR" sz="1800" i="1" kern="0" dirty="0" smtClean="0">
                <a:solidFill>
                  <a:srgbClr val="000000"/>
                </a:solidFill>
                <a:latin typeface="Arial"/>
              </a:rPr>
              <a:t>gib.gov.tr </a:t>
            </a:r>
            <a:r>
              <a:rPr lang="tr-TR" altLang="tr-TR" sz="1800" i="1" kern="0" dirty="0">
                <a:solidFill>
                  <a:srgbClr val="000000"/>
                </a:solidFill>
                <a:latin typeface="Arial"/>
              </a:rPr>
              <a:t>İ</a:t>
            </a:r>
            <a:r>
              <a:rPr lang="tr-TR" altLang="tr-TR" sz="1800" i="1" kern="0" dirty="0" smtClean="0">
                <a:solidFill>
                  <a:srgbClr val="000000"/>
                </a:solidFill>
                <a:latin typeface="Arial"/>
              </a:rPr>
              <a:t>nternet Sayfasından,</a:t>
            </a:r>
            <a:endParaRPr lang="tr-TR" altLang="tr-TR" sz="1800" i="1" kern="0" dirty="0">
              <a:solidFill>
                <a:srgbClr val="000000"/>
              </a:solidFill>
              <a:latin typeface="Arial"/>
            </a:endParaRPr>
          </a:p>
          <a:p>
            <a:pPr marL="342900" marR="0" lvl="0" indent="-342900" algn="l" defTabSz="914400" rtl="0" eaLnBrk="0" fontAlgn="base" latinLnBrk="0" hangingPunct="0">
              <a:lnSpc>
                <a:spcPct val="150000"/>
              </a:lnSpc>
              <a:spcBef>
                <a:spcPct val="20000"/>
              </a:spcBef>
              <a:spcAft>
                <a:spcPct val="0"/>
              </a:spcAft>
              <a:buClr>
                <a:srgbClr val="C00000"/>
              </a:buClr>
              <a:buSzPct val="110000"/>
              <a:buFont typeface="Arial" pitchFamily="34" charset="0"/>
              <a:buChar char="►"/>
              <a:tabLst/>
              <a:defRPr/>
            </a:pPr>
            <a:r>
              <a:rPr kumimoji="0" lang="tr-TR" altLang="tr-TR" sz="1800" b="0" i="1" u="none" strike="noStrike" kern="0" cap="none" spc="0" normalizeH="0" baseline="0" noProof="0" dirty="0" smtClean="0">
                <a:ln>
                  <a:noFill/>
                </a:ln>
                <a:solidFill>
                  <a:srgbClr val="000000"/>
                </a:solidFill>
                <a:effectLst/>
                <a:uLnTx/>
                <a:uFillTx/>
                <a:latin typeface="Arial"/>
              </a:rPr>
              <a:t>Vergi İletişim Merkezinden (VİMER 189),</a:t>
            </a:r>
          </a:p>
          <a:p>
            <a:pPr marL="342900" marR="0" lvl="0" indent="-342900" algn="l" defTabSz="914400" rtl="0" eaLnBrk="0" fontAlgn="base" latinLnBrk="0" hangingPunct="0">
              <a:lnSpc>
                <a:spcPct val="150000"/>
              </a:lnSpc>
              <a:spcBef>
                <a:spcPct val="20000"/>
              </a:spcBef>
              <a:spcAft>
                <a:spcPct val="0"/>
              </a:spcAft>
              <a:buClr>
                <a:srgbClr val="C00000"/>
              </a:buClr>
              <a:buSzPct val="110000"/>
              <a:buFont typeface="Arial" pitchFamily="34" charset="0"/>
              <a:buChar char="►"/>
              <a:tabLst/>
              <a:defRPr/>
            </a:pPr>
            <a:r>
              <a:rPr lang="tr-TR" altLang="tr-TR" sz="1800" i="1" kern="0" dirty="0">
                <a:solidFill>
                  <a:srgbClr val="000000"/>
                </a:solidFill>
                <a:latin typeface="Arial"/>
              </a:rPr>
              <a:t>Dijital Vergi </a:t>
            </a:r>
            <a:r>
              <a:rPr lang="tr-TR" altLang="tr-TR" sz="1800" i="1" kern="0" dirty="0" smtClean="0">
                <a:solidFill>
                  <a:srgbClr val="000000"/>
                </a:solidFill>
                <a:latin typeface="Arial"/>
              </a:rPr>
              <a:t>Dairesinden,</a:t>
            </a:r>
            <a:endParaRPr lang="tr-TR" altLang="tr-TR" sz="1800" i="1" kern="0" dirty="0">
              <a:solidFill>
                <a:srgbClr val="000000"/>
              </a:solidFill>
              <a:latin typeface="Arial"/>
            </a:endParaRPr>
          </a:p>
          <a:p>
            <a:pPr>
              <a:lnSpc>
                <a:spcPct val="150000"/>
              </a:lnSpc>
              <a:buClr>
                <a:srgbClr val="C00000"/>
              </a:buClr>
              <a:buSzPct val="110000"/>
              <a:buFont typeface="Arial" pitchFamily="34" charset="0"/>
              <a:buChar char="►"/>
              <a:defRPr/>
            </a:pPr>
            <a:r>
              <a:rPr lang="tr-TR" altLang="tr-TR" sz="1800" i="1" kern="0" dirty="0" smtClean="0">
                <a:solidFill>
                  <a:srgbClr val="000000"/>
                </a:solidFill>
                <a:latin typeface="Arial"/>
              </a:rPr>
              <a:t>Sosyal </a:t>
            </a:r>
            <a:r>
              <a:rPr lang="tr-TR" altLang="tr-TR" sz="1800" i="1" kern="0" dirty="0">
                <a:solidFill>
                  <a:srgbClr val="000000"/>
                </a:solidFill>
                <a:latin typeface="Arial"/>
              </a:rPr>
              <a:t>Medya </a:t>
            </a:r>
            <a:r>
              <a:rPr lang="tr-TR" altLang="tr-TR" sz="1800" i="1" kern="0" dirty="0" smtClean="0">
                <a:solidFill>
                  <a:srgbClr val="000000"/>
                </a:solidFill>
                <a:latin typeface="Arial"/>
              </a:rPr>
              <a:t>Adreslerinden,</a:t>
            </a:r>
          </a:p>
          <a:p>
            <a:pPr>
              <a:lnSpc>
                <a:spcPct val="150000"/>
              </a:lnSpc>
              <a:buClr>
                <a:srgbClr val="C00000"/>
              </a:buClr>
              <a:buSzPct val="110000"/>
              <a:buFont typeface="Arial" pitchFamily="34" charset="0"/>
              <a:buChar char="►"/>
              <a:defRPr/>
            </a:pPr>
            <a:r>
              <a:rPr lang="tr-TR" altLang="tr-TR" sz="1800" i="1" kern="0" dirty="0">
                <a:solidFill>
                  <a:srgbClr val="000000"/>
                </a:solidFill>
                <a:latin typeface="Arial"/>
              </a:rPr>
              <a:t>Mükellef e-Posta İletişim Sisteminden (MEİS)</a:t>
            </a:r>
          </a:p>
          <a:p>
            <a:pPr>
              <a:lnSpc>
                <a:spcPct val="150000"/>
              </a:lnSpc>
              <a:buClr>
                <a:srgbClr val="C00000"/>
              </a:buClr>
              <a:buSzPct val="110000"/>
              <a:buFont typeface="Arial" pitchFamily="34" charset="0"/>
              <a:buChar char="►"/>
              <a:defRPr/>
            </a:pPr>
            <a:r>
              <a:rPr lang="tr-TR" altLang="tr-TR" sz="1800" i="1" kern="0" dirty="0">
                <a:solidFill>
                  <a:srgbClr val="000000"/>
                </a:solidFill>
                <a:latin typeface="Arial"/>
              </a:rPr>
              <a:t>Dijital Vergi Asistanından (GİBİ</a:t>
            </a:r>
            <a:r>
              <a:rPr lang="tr-TR" altLang="tr-TR" sz="1800" i="1" kern="0" dirty="0" smtClean="0">
                <a:solidFill>
                  <a:srgbClr val="000000"/>
                </a:solidFill>
                <a:latin typeface="Arial"/>
              </a:rPr>
              <a:t>),</a:t>
            </a:r>
            <a:endParaRPr lang="tr-TR" altLang="tr-TR" sz="1800" i="1" kern="0" dirty="0">
              <a:solidFill>
                <a:srgbClr val="000000"/>
              </a:solidFill>
              <a:latin typeface="Arial"/>
            </a:endParaRPr>
          </a:p>
          <a:p>
            <a:pPr marL="342900" marR="0" lvl="0" indent="-342900" algn="l" defTabSz="914400" rtl="0" eaLnBrk="0" fontAlgn="base" latinLnBrk="0" hangingPunct="0">
              <a:lnSpc>
                <a:spcPct val="150000"/>
              </a:lnSpc>
              <a:spcBef>
                <a:spcPct val="20000"/>
              </a:spcBef>
              <a:spcAft>
                <a:spcPct val="0"/>
              </a:spcAft>
              <a:buClr>
                <a:srgbClr val="C00000"/>
              </a:buClr>
              <a:buSzPct val="110000"/>
              <a:buFont typeface="Arial" pitchFamily="34" charset="0"/>
              <a:buChar char="►"/>
              <a:tabLst/>
              <a:defRPr/>
            </a:pPr>
            <a:r>
              <a:rPr kumimoji="0" lang="tr-TR" altLang="tr-TR" sz="1800" b="0" i="1" u="none" strike="noStrike" kern="0" cap="none" spc="0" normalizeH="0" baseline="0" noProof="0" dirty="0" smtClean="0">
                <a:ln>
                  <a:noFill/>
                </a:ln>
                <a:solidFill>
                  <a:srgbClr val="000000"/>
                </a:solidFill>
                <a:effectLst/>
                <a:uLnTx/>
                <a:uFillTx/>
                <a:latin typeface="Arial"/>
              </a:rPr>
              <a:t>Vergi Dairelerinden,</a:t>
            </a:r>
          </a:p>
          <a:p>
            <a:pPr marL="342900" marR="0" lvl="0" indent="-342900" algn="l" defTabSz="914400" rtl="0" eaLnBrk="0" fontAlgn="base" latinLnBrk="0" hangingPunct="0">
              <a:lnSpc>
                <a:spcPct val="150000"/>
              </a:lnSpc>
              <a:spcBef>
                <a:spcPct val="20000"/>
              </a:spcBef>
              <a:spcAft>
                <a:spcPct val="0"/>
              </a:spcAft>
              <a:buClr>
                <a:srgbClr val="C00000"/>
              </a:buClr>
              <a:buSzPct val="110000"/>
              <a:buFont typeface="Arial" pitchFamily="34" charset="0"/>
              <a:buChar char="►"/>
              <a:tabLst/>
              <a:defRPr/>
            </a:pPr>
            <a:r>
              <a:rPr kumimoji="0" lang="tr-TR" altLang="tr-TR" sz="1800" b="0" i="1" u="none" strike="noStrike" kern="0" cap="none" spc="0" normalizeH="0" baseline="0" noProof="0" dirty="0" smtClean="0">
                <a:ln>
                  <a:noFill/>
                </a:ln>
                <a:solidFill>
                  <a:srgbClr val="000000"/>
                </a:solidFill>
                <a:effectLst/>
                <a:uLnTx/>
                <a:uFillTx/>
                <a:latin typeface="Arial"/>
              </a:rPr>
              <a:t>Rehber ve Broşürlerden,</a:t>
            </a:r>
          </a:p>
          <a:p>
            <a:pPr marL="342900" marR="0" lvl="0" indent="-342900" algn="l" defTabSz="914400" rtl="0" eaLnBrk="0" fontAlgn="base" latinLnBrk="0" hangingPunct="0">
              <a:lnSpc>
                <a:spcPct val="150000"/>
              </a:lnSpc>
              <a:spcBef>
                <a:spcPct val="20000"/>
              </a:spcBef>
              <a:spcAft>
                <a:spcPct val="0"/>
              </a:spcAft>
              <a:buClr>
                <a:srgbClr val="C00000"/>
              </a:buClr>
              <a:buSzPct val="110000"/>
              <a:buFont typeface="Arial" pitchFamily="34" charset="0"/>
              <a:buChar char="►"/>
              <a:tabLst/>
              <a:defRPr/>
            </a:pPr>
            <a:r>
              <a:rPr lang="tr-TR" altLang="tr-TR" sz="1800" i="1" kern="0" dirty="0" err="1" smtClean="0">
                <a:solidFill>
                  <a:srgbClr val="000000"/>
                </a:solidFill>
                <a:latin typeface="Arial"/>
              </a:rPr>
              <a:t>İnfografiklerden</a:t>
            </a:r>
            <a:r>
              <a:rPr lang="tr-TR" altLang="tr-TR" sz="1800" i="1" kern="0" dirty="0" smtClean="0">
                <a:solidFill>
                  <a:srgbClr val="000000"/>
                </a:solidFill>
                <a:latin typeface="Arial"/>
              </a:rPr>
              <a:t>,</a:t>
            </a:r>
            <a:endParaRPr kumimoji="0" lang="tr-TR" altLang="tr-TR" sz="1800" b="0" i="1" u="none" strike="noStrike" kern="0" cap="none" spc="0" normalizeH="0" baseline="0" noProof="0" dirty="0" smtClean="0">
              <a:ln>
                <a:noFill/>
              </a:ln>
              <a:solidFill>
                <a:srgbClr val="000000"/>
              </a:solidFill>
              <a:effectLst/>
              <a:uLnTx/>
              <a:uFillTx/>
              <a:latin typeface="Arial"/>
            </a:endParaRPr>
          </a:p>
          <a:p>
            <a:pPr marL="85725" marR="0" lvl="0" indent="-85725" algn="l" defTabSz="914400" rtl="0" eaLnBrk="0" fontAlgn="base" latinLnBrk="0" hangingPunct="0">
              <a:lnSpc>
                <a:spcPct val="100000"/>
              </a:lnSpc>
              <a:spcBef>
                <a:spcPct val="20000"/>
              </a:spcBef>
              <a:spcAft>
                <a:spcPct val="0"/>
              </a:spcAft>
              <a:buClrTx/>
              <a:buSzTx/>
              <a:buFontTx/>
              <a:buNone/>
              <a:tabLst/>
              <a:defRPr/>
            </a:pPr>
            <a:r>
              <a:rPr kumimoji="0" lang="tr-TR" altLang="tr-TR" sz="1800" b="0" i="1" u="none" strike="noStrike" kern="0" cap="none" spc="0" normalizeH="0" baseline="0" noProof="0" dirty="0" smtClean="0">
                <a:ln>
                  <a:noFill/>
                </a:ln>
                <a:solidFill>
                  <a:srgbClr val="000000"/>
                </a:solidFill>
                <a:effectLst/>
                <a:uLnTx/>
                <a:uFillTx/>
                <a:latin typeface="Arial"/>
              </a:rPr>
              <a:t>detaylı bilgi alabilirsiniz.</a:t>
            </a:r>
          </a:p>
          <a:p>
            <a:pPr marL="85725" marR="0" lvl="0" indent="-85725" algn="l" defTabSz="914400" rtl="0" eaLnBrk="0" fontAlgn="base" latinLnBrk="0" hangingPunct="0">
              <a:lnSpc>
                <a:spcPct val="80000"/>
              </a:lnSpc>
              <a:spcBef>
                <a:spcPct val="20000"/>
              </a:spcBef>
              <a:spcAft>
                <a:spcPct val="0"/>
              </a:spcAft>
              <a:buClrTx/>
              <a:buSzTx/>
              <a:buFontTx/>
              <a:buNone/>
              <a:tabLst/>
              <a:defRPr/>
            </a:pPr>
            <a:endParaRPr kumimoji="0" lang="tr-TR" altLang="tr-TR" sz="1800" b="1" i="1" u="none" strike="noStrike" kern="0" cap="none" spc="0" normalizeH="0" baseline="0" noProof="0" dirty="0" smtClean="0">
              <a:ln>
                <a:noFill/>
              </a:ln>
              <a:solidFill>
                <a:srgbClr val="000000"/>
              </a:solidFill>
              <a:effectLst/>
              <a:uLnTx/>
              <a:uFillTx/>
              <a:latin typeface="Arial"/>
            </a:endParaRPr>
          </a:p>
        </p:txBody>
      </p:sp>
      <p:pic>
        <p:nvPicPr>
          <p:cNvPr id="20" name="Resim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3292" y="971933"/>
            <a:ext cx="1444501" cy="1221545"/>
          </a:xfrm>
          <a:prstGeom prst="rect">
            <a:avLst/>
          </a:prstGeom>
        </p:spPr>
      </p:pic>
      <p:pic>
        <p:nvPicPr>
          <p:cNvPr id="33" name="Resim 32"/>
          <p:cNvPicPr>
            <a:picLocks noChangeAspect="1"/>
          </p:cNvPicPr>
          <p:nvPr/>
        </p:nvPicPr>
        <p:blipFill rotWithShape="1">
          <a:blip r:embed="rId9" cstate="print">
            <a:extLst>
              <a:ext uri="{28A0092B-C50C-407E-A947-70E740481C1C}">
                <a14:useLocalDpi xmlns:a14="http://schemas.microsoft.com/office/drawing/2010/main" val="0"/>
              </a:ext>
            </a:extLst>
          </a:blip>
          <a:srcRect l="15502" t="29207" r="13598" b="29947"/>
          <a:stretch/>
        </p:blipFill>
        <p:spPr>
          <a:xfrm>
            <a:off x="4359382" y="3420331"/>
            <a:ext cx="1904954" cy="1097481"/>
          </a:xfrm>
          <a:prstGeom prst="rect">
            <a:avLst/>
          </a:prstGeom>
          <a:effectLst>
            <a:outerShdw blurRad="63500" sx="102000" sy="102000" algn="ctr" rotWithShape="0">
              <a:prstClr val="black">
                <a:alpha val="40000"/>
              </a:prstClr>
            </a:outerShdw>
          </a:effectLst>
        </p:spPr>
      </p:pic>
      <p:pic>
        <p:nvPicPr>
          <p:cNvPr id="19" name="Resim 18"/>
          <p:cNvPicPr>
            <a:picLocks noChangeAspect="1"/>
          </p:cNvPicPr>
          <p:nvPr/>
        </p:nvPicPr>
        <p:blipFill>
          <a:blip r:embed="rId10"/>
          <a:stretch>
            <a:fillRect/>
          </a:stretch>
        </p:blipFill>
        <p:spPr>
          <a:xfrm>
            <a:off x="6208886" y="2446595"/>
            <a:ext cx="995059" cy="973736"/>
          </a:xfrm>
          <a:prstGeom prst="rect">
            <a:avLst/>
          </a:prstGeom>
          <a:ln>
            <a:noFill/>
          </a:ln>
          <a:effectLst>
            <a:glow rad="101600">
              <a:srgbClr val="A6A0A1">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1" name="Resim 20"/>
          <p:cNvPicPr>
            <a:picLocks noChangeAspect="1"/>
          </p:cNvPicPr>
          <p:nvPr/>
        </p:nvPicPr>
        <p:blipFill>
          <a:blip r:embed="rId11"/>
          <a:stretch>
            <a:fillRect/>
          </a:stretch>
        </p:blipFill>
        <p:spPr>
          <a:xfrm>
            <a:off x="447520" y="5459465"/>
            <a:ext cx="1048810" cy="1509825"/>
          </a:xfrm>
          <a:prstGeom prst="rect">
            <a:avLst/>
          </a:prstGeom>
          <a:ln>
            <a:noFill/>
          </a:ln>
          <a:effectLst>
            <a:outerShdw blurRad="190500" algn="tl" rotWithShape="0">
              <a:srgbClr val="000000">
                <a:alpha val="70000"/>
              </a:srgbClr>
            </a:outerShdw>
          </a:effectLst>
        </p:spPr>
      </p:pic>
      <p:pic>
        <p:nvPicPr>
          <p:cNvPr id="24" name="Resim 23"/>
          <p:cNvPicPr>
            <a:picLocks noChangeAspect="1"/>
          </p:cNvPicPr>
          <p:nvPr/>
        </p:nvPicPr>
        <p:blipFill rotWithShape="1">
          <a:blip r:embed="rId12"/>
          <a:srcRect t="870"/>
          <a:stretch/>
        </p:blipFill>
        <p:spPr>
          <a:xfrm>
            <a:off x="1887785" y="5440991"/>
            <a:ext cx="1038729" cy="1509825"/>
          </a:xfrm>
          <a:prstGeom prst="rect">
            <a:avLst/>
          </a:prstGeom>
          <a:ln>
            <a:noFill/>
          </a:ln>
          <a:effectLst>
            <a:outerShdw blurRad="190500" algn="tl" rotWithShape="0">
              <a:srgbClr val="000000">
                <a:alpha val="70000"/>
              </a:srgbClr>
            </a:outerShdw>
          </a:effectLst>
        </p:spPr>
      </p:pic>
      <p:pic>
        <p:nvPicPr>
          <p:cNvPr id="26" name="Resim 25"/>
          <p:cNvPicPr>
            <a:picLocks noChangeAspect="1"/>
          </p:cNvPicPr>
          <p:nvPr/>
        </p:nvPicPr>
        <p:blipFill rotWithShape="1">
          <a:blip r:embed="rId13"/>
          <a:srcRect r="2656" b="1511"/>
          <a:stretch/>
        </p:blipFill>
        <p:spPr>
          <a:xfrm>
            <a:off x="3334090" y="5451640"/>
            <a:ext cx="1036064" cy="1517650"/>
          </a:xfrm>
          <a:prstGeom prst="rect">
            <a:avLst/>
          </a:prstGeom>
          <a:ln>
            <a:noFill/>
          </a:ln>
          <a:effectLst>
            <a:outerShdw blurRad="190500" algn="tl" rotWithShape="0">
              <a:srgbClr val="000000">
                <a:alpha val="70000"/>
              </a:srgbClr>
            </a:outerShdw>
          </a:effectLst>
        </p:spPr>
      </p:pic>
      <p:pic>
        <p:nvPicPr>
          <p:cNvPr id="29" name="Resim 28"/>
          <p:cNvPicPr>
            <a:picLocks noChangeAspect="1"/>
          </p:cNvPicPr>
          <p:nvPr/>
        </p:nvPicPr>
        <p:blipFill>
          <a:blip r:embed="rId14"/>
          <a:stretch>
            <a:fillRect/>
          </a:stretch>
        </p:blipFill>
        <p:spPr>
          <a:xfrm>
            <a:off x="4757628" y="5412588"/>
            <a:ext cx="1023365" cy="1509825"/>
          </a:xfrm>
          <a:prstGeom prst="rect">
            <a:avLst/>
          </a:prstGeom>
          <a:ln>
            <a:noFill/>
          </a:ln>
          <a:effectLst>
            <a:outerShdw blurRad="190500" algn="tl" rotWithShape="0">
              <a:srgbClr val="000000">
                <a:alpha val="70000"/>
              </a:srgbClr>
            </a:outerShdw>
          </a:effectLst>
        </p:spPr>
      </p:pic>
      <p:grpSp>
        <p:nvGrpSpPr>
          <p:cNvPr id="27" name="Grup 26"/>
          <p:cNvGrpSpPr/>
          <p:nvPr/>
        </p:nvGrpSpPr>
        <p:grpSpPr>
          <a:xfrm>
            <a:off x="7162866" y="3998940"/>
            <a:ext cx="4329787" cy="1260473"/>
            <a:chOff x="7527910" y="4119395"/>
            <a:chExt cx="4329787" cy="1260473"/>
          </a:xfrm>
        </p:grpSpPr>
        <p:grpSp>
          <p:nvGrpSpPr>
            <p:cNvPr id="18" name="Grup 17"/>
            <p:cNvGrpSpPr/>
            <p:nvPr/>
          </p:nvGrpSpPr>
          <p:grpSpPr>
            <a:xfrm>
              <a:off x="8168569" y="4119395"/>
              <a:ext cx="3689128" cy="1260473"/>
              <a:chOff x="7674469" y="4965607"/>
              <a:chExt cx="3689128" cy="1260473"/>
            </a:xfrm>
          </p:grpSpPr>
          <p:grpSp>
            <p:nvGrpSpPr>
              <p:cNvPr id="16" name="Grup 15"/>
              <p:cNvGrpSpPr/>
              <p:nvPr/>
            </p:nvGrpSpPr>
            <p:grpSpPr>
              <a:xfrm>
                <a:off x="7780139" y="4965607"/>
                <a:ext cx="3583458" cy="645448"/>
                <a:chOff x="7742395" y="5345536"/>
                <a:chExt cx="3583458" cy="645448"/>
              </a:xfrm>
            </p:grpSpPr>
            <p:pic>
              <p:nvPicPr>
                <p:cNvPr id="3" name="Resim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78212" y="5430905"/>
                  <a:ext cx="685469" cy="501616"/>
                </a:xfrm>
                <a:prstGeom prst="rect">
                  <a:avLst/>
                </a:prstGeom>
              </p:spPr>
            </p:pic>
            <p:pic>
              <p:nvPicPr>
                <p:cNvPr id="5" name="Resim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42395" y="5373907"/>
                  <a:ext cx="710082" cy="617077"/>
                </a:xfrm>
                <a:prstGeom prst="rect">
                  <a:avLst/>
                </a:prstGeom>
              </p:spPr>
            </p:pic>
            <p:pic>
              <p:nvPicPr>
                <p:cNvPr id="6" name="Resim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789869" y="5345536"/>
                  <a:ext cx="820473" cy="615355"/>
                </a:xfrm>
                <a:prstGeom prst="rect">
                  <a:avLst/>
                </a:prstGeom>
              </p:spPr>
            </p:pic>
            <p:pic>
              <p:nvPicPr>
                <p:cNvPr id="9" name="Resim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56277" y="5373907"/>
                  <a:ext cx="669576" cy="558614"/>
                </a:xfrm>
                <a:prstGeom prst="rect">
                  <a:avLst/>
                </a:prstGeom>
              </p:spPr>
            </p:pic>
            <p:pic>
              <p:nvPicPr>
                <p:cNvPr id="10" name="Resim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078664" y="5348734"/>
                  <a:ext cx="795860" cy="642250"/>
                </a:xfrm>
                <a:prstGeom prst="rect">
                  <a:avLst/>
                </a:prstGeom>
              </p:spPr>
            </p:pic>
          </p:grpSp>
          <p:sp>
            <p:nvSpPr>
              <p:cNvPr id="17" name="Metin kutusu 16"/>
              <p:cNvSpPr txBox="1"/>
              <p:nvPr/>
            </p:nvSpPr>
            <p:spPr>
              <a:xfrm>
                <a:off x="7674469" y="5641305"/>
                <a:ext cx="2883877" cy="58477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tr-TR" sz="3200" b="1" dirty="0" err="1" smtClean="0">
                    <a:ln>
                      <a:solidFill>
                        <a:schemeClr val="accent1">
                          <a:lumMod val="50000"/>
                        </a:schemeClr>
                      </a:solidFill>
                    </a:ln>
                    <a:solidFill>
                      <a:schemeClr val="tx2"/>
                    </a:solidFill>
                    <a:effectLst>
                      <a:glow rad="101600">
                        <a:schemeClr val="accent3">
                          <a:satMod val="175000"/>
                          <a:alpha val="40000"/>
                        </a:schemeClr>
                      </a:glow>
                    </a:effectLst>
                  </a:rPr>
                  <a:t>gibsosyalmedya</a:t>
                </a:r>
                <a:endParaRPr lang="tr-TR" sz="3200" b="1" dirty="0">
                  <a:ln>
                    <a:solidFill>
                      <a:schemeClr val="accent1">
                        <a:lumMod val="50000"/>
                      </a:schemeClr>
                    </a:solidFill>
                  </a:ln>
                  <a:solidFill>
                    <a:schemeClr val="tx2"/>
                  </a:solidFill>
                  <a:effectLst>
                    <a:glow rad="101600">
                      <a:schemeClr val="accent3">
                        <a:satMod val="175000"/>
                        <a:alpha val="40000"/>
                      </a:schemeClr>
                    </a:glow>
                  </a:effectLst>
                </a:endParaRPr>
              </a:p>
            </p:txBody>
          </p:sp>
        </p:grpSp>
        <p:pic>
          <p:nvPicPr>
            <p:cNvPr id="25" name="Resim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27910" y="4243654"/>
              <a:ext cx="555272" cy="462726"/>
            </a:xfrm>
            <a:prstGeom prst="rect">
              <a:avLst/>
            </a:prstGeom>
          </p:spPr>
        </p:pic>
      </p:grpSp>
      <p:pic>
        <p:nvPicPr>
          <p:cNvPr id="2" name="Resim 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114598" y="5398806"/>
            <a:ext cx="4122222" cy="1459194"/>
          </a:xfrm>
          <a:prstGeom prst="rect">
            <a:avLst/>
          </a:prstGeom>
        </p:spPr>
      </p:pic>
      <p:sp>
        <p:nvSpPr>
          <p:cNvPr id="22" name="AutoShape 2" descr="https://eposta.gib.gov.tr/service/home/~/?auth=co&amp;loc=tr&amp;id=9752&amp;part=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3" name="AutoShape 4" descr="https://eposta.gib.gov.tr/service/home/~/?auth=co&amp;loc=tr&amp;id=9752&amp;part=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8" name="Resim 2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463281" y="3936533"/>
            <a:ext cx="728719" cy="728719"/>
          </a:xfrm>
          <a:prstGeom prst="rect">
            <a:avLst/>
          </a:prstGeom>
        </p:spPr>
      </p:pic>
    </p:spTree>
    <p:extLst>
      <p:ext uri="{BB962C8B-B14F-4D97-AF65-F5344CB8AC3E}">
        <p14:creationId xmlns:p14="http://schemas.microsoft.com/office/powerpoint/2010/main" val="1627042903"/>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grpSp>
        <p:nvGrpSpPr>
          <p:cNvPr id="2" name="Grup 1"/>
          <p:cNvGrpSpPr/>
          <p:nvPr/>
        </p:nvGrpSpPr>
        <p:grpSpPr>
          <a:xfrm>
            <a:off x="5600695" y="642309"/>
            <a:ext cx="5879987" cy="5618447"/>
            <a:chOff x="13357500" y="475447"/>
            <a:chExt cx="3283817" cy="4704076"/>
          </a:xfrm>
        </p:grpSpPr>
        <p:sp>
          <p:nvSpPr>
            <p:cNvPr id="19" name="Rectangle 6"/>
            <p:cNvSpPr>
              <a:spLocks noChangeArrowheads="1"/>
            </p:cNvSpPr>
            <p:nvPr/>
          </p:nvSpPr>
          <p:spPr bwMode="auto">
            <a:xfrm>
              <a:off x="13357500" y="982036"/>
              <a:ext cx="3278570" cy="4197487"/>
            </a:xfrm>
            <a:prstGeom prst="rect">
              <a:avLst/>
            </a:prstGeom>
            <a:gradFill>
              <a:gsLst>
                <a:gs pos="0">
                  <a:schemeClr val="bg1">
                    <a:lumMod val="65000"/>
                  </a:schemeClr>
                </a:gs>
                <a:gs pos="100000">
                  <a:schemeClr val="bg1">
                    <a:lumMod val="85000"/>
                  </a:schemeClr>
                </a:gs>
              </a:gsLst>
              <a:lin ang="16200000" scaled="1"/>
            </a:gradFill>
            <a:ln w="19050">
              <a:solidFill>
                <a:schemeClr val="bg1">
                  <a:lumMod val="65000"/>
                </a:schemeClr>
              </a:solid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US"/>
            </a:p>
          </p:txBody>
        </p:sp>
        <p:sp>
          <p:nvSpPr>
            <p:cNvPr id="20" name="Rectangle 9"/>
            <p:cNvSpPr>
              <a:spLocks noChangeArrowheads="1"/>
            </p:cNvSpPr>
            <p:nvPr/>
          </p:nvSpPr>
          <p:spPr bwMode="auto">
            <a:xfrm>
              <a:off x="13505857" y="1149037"/>
              <a:ext cx="2981855" cy="3866999"/>
            </a:xfrm>
            <a:prstGeom prst="rect">
              <a:avLst/>
            </a:prstGeom>
            <a:solidFill>
              <a:schemeClr val="accent5">
                <a:lumMod val="20000"/>
                <a:lumOff val="80000"/>
              </a:schemeClr>
            </a:solidFill>
            <a:ln w="19050">
              <a:solidFill>
                <a:schemeClr val="accent1">
                  <a:lumMod val="50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US"/>
            </a:p>
          </p:txBody>
        </p:sp>
        <p:grpSp>
          <p:nvGrpSpPr>
            <p:cNvPr id="26" name="Grup 25"/>
            <p:cNvGrpSpPr/>
            <p:nvPr/>
          </p:nvGrpSpPr>
          <p:grpSpPr>
            <a:xfrm>
              <a:off x="13362747" y="475447"/>
              <a:ext cx="3278570" cy="510128"/>
              <a:chOff x="4431764" y="970092"/>
              <a:chExt cx="3278570" cy="510128"/>
            </a:xfrm>
          </p:grpSpPr>
          <p:sp>
            <p:nvSpPr>
              <p:cNvPr id="27" name="Rectangle 6"/>
              <p:cNvSpPr>
                <a:spLocks noChangeArrowheads="1"/>
              </p:cNvSpPr>
              <p:nvPr/>
            </p:nvSpPr>
            <p:spPr bwMode="auto">
              <a:xfrm>
                <a:off x="4431764" y="970092"/>
                <a:ext cx="3278570" cy="510128"/>
              </a:xfrm>
              <a:prstGeom prst="rect">
                <a:avLst/>
              </a:prstGeom>
              <a:gradFill>
                <a:gsLst>
                  <a:gs pos="0">
                    <a:schemeClr val="bg1">
                      <a:lumMod val="65000"/>
                    </a:schemeClr>
                  </a:gs>
                  <a:gs pos="100000">
                    <a:schemeClr val="bg1">
                      <a:lumMod val="85000"/>
                    </a:schemeClr>
                  </a:gs>
                </a:gsLst>
                <a:lin ang="16200000" scaled="1"/>
              </a:gradFill>
              <a:ln w="19050">
                <a:solidFill>
                  <a:schemeClr val="bg1">
                    <a:lumMod val="65000"/>
                  </a:schemeClr>
                </a:solid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US"/>
              </a:p>
            </p:txBody>
          </p:sp>
          <p:sp>
            <p:nvSpPr>
              <p:cNvPr id="28" name="Rectangle 9"/>
              <p:cNvSpPr>
                <a:spLocks noChangeArrowheads="1"/>
              </p:cNvSpPr>
              <p:nvPr/>
            </p:nvSpPr>
            <p:spPr bwMode="auto">
              <a:xfrm>
                <a:off x="4593924" y="1077587"/>
                <a:ext cx="2981855" cy="311174"/>
              </a:xfrm>
              <a:prstGeom prst="rect">
                <a:avLst/>
              </a:prstGeom>
              <a:solidFill>
                <a:srgbClr val="007673"/>
              </a:solidFill>
              <a:ln w="19050">
                <a:solidFill>
                  <a:schemeClr val="accent1">
                    <a:lumMod val="50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en-US"/>
              </a:p>
            </p:txBody>
          </p:sp>
        </p:grpSp>
      </p:gr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mn-lt"/>
              </a:rPr>
              <a:t>Dijital Vergi Asistanı (GİBİ)</a:t>
            </a:r>
            <a:endParaRPr lang="tr-TR" sz="2400" dirty="0">
              <a:solidFill>
                <a:schemeClr val="accent5">
                  <a:lumMod val="75000"/>
                </a:schemeClr>
              </a:solidFill>
              <a:latin typeface="+mn-lt"/>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rPr>
              <a:t>43</a:t>
            </a:r>
            <a:endParaRPr lang="tr-TR" dirty="0">
              <a:solidFill>
                <a:schemeClr val="bg1"/>
              </a:solidFill>
            </a:endParaRPr>
          </a:p>
        </p:txBody>
      </p:sp>
      <p:cxnSp>
        <p:nvCxnSpPr>
          <p:cNvPr id="8" name="Düz Bağlayıcı 7">
            <a:extLst>
              <a:ext uri="{FF2B5EF4-FFF2-40B4-BE49-F238E27FC236}">
                <a16:creationId xmlns:a16="http://schemas.microsoft.com/office/drawing/2014/main" id="{77DA3D45-B839-4C6A-A488-ECC1AC1276CC}"/>
              </a:ext>
            </a:extLst>
          </p:cNvPr>
          <p:cNvCxnSpPr>
            <a:cxnSpLocks/>
          </p:cNvCxnSpPr>
          <p:nvPr/>
        </p:nvCxnSpPr>
        <p:spPr>
          <a:xfrm>
            <a:off x="696685" y="6553939"/>
            <a:ext cx="10595427" cy="37344"/>
          </a:xfrm>
          <a:prstGeom prst="line">
            <a:avLst/>
          </a:prstGeom>
          <a:ln>
            <a:solidFill>
              <a:srgbClr val="DC0D15"/>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6" name="Dikdörtgen 15"/>
          <p:cNvSpPr/>
          <p:nvPr/>
        </p:nvSpPr>
        <p:spPr>
          <a:xfrm>
            <a:off x="5856947" y="1692270"/>
            <a:ext cx="5348697" cy="4493538"/>
          </a:xfrm>
          <a:prstGeom prst="rect">
            <a:avLst/>
          </a:prstGeom>
        </p:spPr>
        <p:txBody>
          <a:bodyPr wrap="square" anchor="ctr">
            <a:spAutoFit/>
          </a:bodyPr>
          <a:lstStyle/>
          <a:p>
            <a:pPr algn="just"/>
            <a:r>
              <a:rPr lang="tr-TR" b="1" dirty="0" smtClean="0"/>
              <a:t>Yapay zeka destekli, makine öğrenmesi esası ile çalışan, kullanıcıların genel nitelikli, kişiye ve duruma özel olmayan mevzuat sorularının cevaplarına ve Başkanlığımız görev alanına giren elektronik hizmetlere dair yönlendirmelere ulaşabilecekleri, 7/24 hizmet verebilme kapasitesine sahip bir uygulama olup, Dijital Vergi Asistanı (GİBİ), gib.gov.tr internet adresimizde 23.01.2023 tarihinde kullanıma açılmıştır. Uygulama sürekli kontrol, revizyon ve gelişime tabidir.</a:t>
            </a:r>
          </a:p>
          <a:p>
            <a:pPr algn="just"/>
            <a:endParaRPr lang="tr-TR" dirty="0" smtClean="0"/>
          </a:p>
          <a:p>
            <a:pPr algn="just"/>
            <a:r>
              <a:rPr lang="tr-TR" b="1" dirty="0" smtClean="0"/>
              <a:t>Kullanıcıların </a:t>
            </a:r>
            <a:r>
              <a:rPr lang="tr-TR" b="1" dirty="0"/>
              <a:t>632</a:t>
            </a:r>
            <a:r>
              <a:rPr lang="tr-TR" b="1" dirty="0" smtClean="0"/>
              <a:t> adet cevaba 12.100</a:t>
            </a:r>
            <a:r>
              <a:rPr lang="tr-TR" b="1" dirty="0"/>
              <a:t> </a:t>
            </a:r>
            <a:r>
              <a:rPr lang="tr-TR" b="1" dirty="0" smtClean="0"/>
              <a:t>adet </a:t>
            </a:r>
            <a:r>
              <a:rPr lang="tr-TR" b="1" dirty="0"/>
              <a:t>farklı söylem ile erişimi </a:t>
            </a:r>
            <a:r>
              <a:rPr lang="tr-TR" b="1" dirty="0" smtClean="0"/>
              <a:t>mümkündür.</a:t>
            </a:r>
          </a:p>
          <a:p>
            <a:pPr algn="just"/>
            <a:endParaRPr lang="tr-TR" dirty="0" smtClean="0"/>
          </a:p>
          <a:p>
            <a:pPr algn="just"/>
            <a:r>
              <a:rPr lang="tr-TR" b="1" dirty="0" smtClean="0"/>
              <a:t>17.10.2025 tarihine kadar 1.263.265</a:t>
            </a:r>
            <a:r>
              <a:rPr lang="tr-TR" b="1" dirty="0"/>
              <a:t> </a:t>
            </a:r>
            <a:r>
              <a:rPr lang="tr-TR" b="1" dirty="0" smtClean="0"/>
              <a:t>adet sorusu cevaplanmıştır. </a:t>
            </a:r>
            <a:endParaRPr lang="tr-TR" sz="1600" dirty="0"/>
          </a:p>
          <a:p>
            <a:pPr algn="just"/>
            <a:endParaRPr lang="tr-TR" sz="1600" dirty="0"/>
          </a:p>
        </p:txBody>
      </p:sp>
      <p:pic>
        <p:nvPicPr>
          <p:cNvPr id="18" name="Resim 17"/>
          <p:cNvPicPr>
            <a:picLocks noChangeAspect="1"/>
          </p:cNvPicPr>
          <p:nvPr/>
        </p:nvPicPr>
        <p:blipFill rotWithShape="1">
          <a:blip r:embed="rId6" cstate="print">
            <a:extLst>
              <a:ext uri="{28A0092B-C50C-407E-A947-70E740481C1C}">
                <a14:useLocalDpi xmlns:a14="http://schemas.microsoft.com/office/drawing/2010/main" val="0"/>
              </a:ext>
            </a:extLst>
          </a:blip>
          <a:srcRect l="15502" t="29207" r="13598" b="29947"/>
          <a:stretch/>
        </p:blipFill>
        <p:spPr>
          <a:xfrm>
            <a:off x="2157773" y="4981289"/>
            <a:ext cx="2762139" cy="1591322"/>
          </a:xfrm>
          <a:prstGeom prst="rect">
            <a:avLst/>
          </a:prstGeom>
          <a:effectLst>
            <a:outerShdw blurRad="63500" sx="102000" sy="102000" algn="ctr" rotWithShape="0">
              <a:prstClr val="black">
                <a:alpha val="40000"/>
              </a:prstClr>
            </a:outerShdw>
          </a:effectLst>
        </p:spPr>
      </p:pic>
      <p:pic>
        <p:nvPicPr>
          <p:cNvPr id="21" name="Resim 20"/>
          <p:cNvPicPr>
            <a:picLocks noChangeAspect="1"/>
          </p:cNvPicPr>
          <p:nvPr/>
        </p:nvPicPr>
        <p:blipFill>
          <a:blip r:embed="rId7"/>
          <a:stretch>
            <a:fillRect/>
          </a:stretch>
        </p:blipFill>
        <p:spPr>
          <a:xfrm>
            <a:off x="656381" y="1142359"/>
            <a:ext cx="3723504" cy="3120799"/>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spTree>
    <p:extLst>
      <p:ext uri="{BB962C8B-B14F-4D97-AF65-F5344CB8AC3E}">
        <p14:creationId xmlns:p14="http://schemas.microsoft.com/office/powerpoint/2010/main" val="3799642498"/>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sz="2400" dirty="0" smtClean="0">
                <a:solidFill>
                  <a:schemeClr val="accent5">
                    <a:lumMod val="75000"/>
                  </a:schemeClr>
                </a:solidFill>
                <a:latin typeface="GalanoGrotesque-Medium" panose="00000600000000000000" pitchFamily="50" charset="-94"/>
              </a:rPr>
              <a:t>VERGİ </a:t>
            </a:r>
            <a:r>
              <a:rPr lang="tr-TR" altLang="tr-TR" sz="2400" dirty="0">
                <a:solidFill>
                  <a:schemeClr val="accent5">
                    <a:lumMod val="75000"/>
                  </a:schemeClr>
                </a:solidFill>
                <a:latin typeface="GalanoGrotesque-Medium" panose="00000600000000000000" pitchFamily="50" charset="-94"/>
              </a:rPr>
              <a:t>İLETİŞİM MERKEZİ (</a:t>
            </a:r>
            <a:r>
              <a:rPr lang="tr-TR" altLang="tr-TR" sz="2400" dirty="0" smtClean="0">
                <a:solidFill>
                  <a:schemeClr val="accent5">
                    <a:lumMod val="75000"/>
                  </a:schemeClr>
                </a:solidFill>
                <a:latin typeface="GalanoGrotesque-Medium" panose="00000600000000000000" pitchFamily="50" charset="-94"/>
              </a:rPr>
              <a:t>VİMER-189)</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44</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Dikdörtgen 3"/>
          <p:cNvSpPr>
            <a:spLocks noChangeArrowheads="1"/>
          </p:cNvSpPr>
          <p:nvPr/>
        </p:nvSpPr>
        <p:spPr bwMode="auto">
          <a:xfrm>
            <a:off x="705288" y="658891"/>
            <a:ext cx="6555048"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1200"/>
              </a:spcBef>
              <a:spcAft>
                <a:spcPts val="0"/>
              </a:spcAft>
              <a:buClr>
                <a:srgbClr val="C00000"/>
              </a:buClr>
              <a:buSzTx/>
              <a:buFontTx/>
              <a:buNone/>
              <a:tabLst/>
              <a:defRPr/>
            </a:pPr>
            <a:r>
              <a:rPr kumimoji="0" lang="tr-TR" altLang="tr-TR" sz="2000" b="0" i="1" u="none" strike="noStrike" kern="0" cap="none" spc="0" normalizeH="0" baseline="0" noProof="0" dirty="0">
                <a:ln>
                  <a:noFill/>
                </a:ln>
                <a:solidFill>
                  <a:sysClr val="windowText" lastClr="000000"/>
                </a:solidFill>
                <a:effectLst/>
                <a:uLnTx/>
                <a:uFillTx/>
                <a:latin typeface="Arial" charset="0"/>
              </a:rPr>
              <a:t>Vergi İletişim Merkezinde; </a:t>
            </a:r>
          </a:p>
          <a:p>
            <a:pPr marL="0" marR="0" lvl="0" indent="0" defTabSz="914400" eaLnBrk="1" fontAlgn="auto" latinLnBrk="0" hangingPunct="1">
              <a:lnSpc>
                <a:spcPct val="100000"/>
              </a:lnSpc>
              <a:spcBef>
                <a:spcPts val="1200"/>
              </a:spcBef>
              <a:spcAft>
                <a:spcPts val="0"/>
              </a:spcAft>
              <a:buClr>
                <a:srgbClr val="C00000"/>
              </a:buClr>
              <a:buSzTx/>
              <a:buFont typeface="Wingdings" pitchFamily="2" charset="2"/>
              <a:buChar char="v"/>
              <a:tabLst/>
              <a:defRPr/>
            </a:pPr>
            <a:r>
              <a:rPr kumimoji="0" lang="tr-TR" sz="2000" b="0" i="1" u="none" strike="noStrike" kern="0" cap="none" spc="0" normalizeH="0" baseline="0" noProof="0" dirty="0">
                <a:ln>
                  <a:noFill/>
                </a:ln>
                <a:solidFill>
                  <a:srgbClr val="C00000"/>
                </a:solidFill>
                <a:effectLst/>
                <a:uLnTx/>
                <a:uFillTx/>
                <a:latin typeface="Arial"/>
              </a:rPr>
              <a:t>Danışma ve Bilgilendirme</a:t>
            </a:r>
          </a:p>
          <a:p>
            <a:pPr marL="0" marR="0" lvl="0" indent="0" defTabSz="914400" eaLnBrk="1" fontAlgn="auto" latinLnBrk="0" hangingPunct="1">
              <a:lnSpc>
                <a:spcPct val="100000"/>
              </a:lnSpc>
              <a:spcBef>
                <a:spcPts val="1200"/>
              </a:spcBef>
              <a:spcAft>
                <a:spcPts val="0"/>
              </a:spcAft>
              <a:buClr>
                <a:srgbClr val="C00000"/>
              </a:buClr>
              <a:buSzTx/>
              <a:buFont typeface="Wingdings" pitchFamily="2" charset="2"/>
              <a:buChar char="v"/>
              <a:tabLst/>
              <a:defRPr/>
            </a:pPr>
            <a:r>
              <a:rPr kumimoji="0" lang="tr-TR" sz="2000" b="0" i="1" u="none" strike="noStrike" kern="0" cap="none" spc="0" normalizeH="0" baseline="0" noProof="0" dirty="0">
                <a:ln>
                  <a:noFill/>
                </a:ln>
                <a:solidFill>
                  <a:srgbClr val="000000"/>
                </a:solidFill>
                <a:effectLst/>
                <a:uLnTx/>
                <a:uFillTx/>
                <a:latin typeface="Arial"/>
              </a:rPr>
              <a:t>Talep ve Öneri Sistemi</a:t>
            </a:r>
          </a:p>
          <a:p>
            <a:pPr marL="0" marR="0" lvl="0" indent="0" defTabSz="914400" eaLnBrk="1" fontAlgn="auto" latinLnBrk="0" hangingPunct="1">
              <a:lnSpc>
                <a:spcPct val="100000"/>
              </a:lnSpc>
              <a:spcBef>
                <a:spcPts val="1200"/>
              </a:spcBef>
              <a:spcAft>
                <a:spcPts val="0"/>
              </a:spcAft>
              <a:buClr>
                <a:srgbClr val="C00000"/>
              </a:buClr>
              <a:buSzTx/>
              <a:buFont typeface="Wingdings" pitchFamily="2" charset="2"/>
              <a:buChar char="v"/>
              <a:tabLst/>
              <a:defRPr/>
            </a:pPr>
            <a:r>
              <a:rPr lang="tr-TR" sz="2000" i="1" kern="0" noProof="0" dirty="0" smtClean="0">
                <a:solidFill>
                  <a:srgbClr val="000000"/>
                </a:solidFill>
                <a:latin typeface="Arial"/>
              </a:rPr>
              <a:t>e</a:t>
            </a:r>
            <a:r>
              <a:rPr kumimoji="0" lang="tr-TR" sz="2000" b="0" i="1" u="none" strike="noStrike" kern="0" cap="none" spc="0" normalizeH="0" baseline="0" noProof="0" dirty="0" smtClean="0">
                <a:ln>
                  <a:noFill/>
                </a:ln>
                <a:solidFill>
                  <a:srgbClr val="000000"/>
                </a:solidFill>
                <a:effectLst/>
                <a:uLnTx/>
                <a:uFillTx/>
                <a:latin typeface="Arial"/>
              </a:rPr>
              <a:t>-Beyanname </a:t>
            </a:r>
            <a:r>
              <a:rPr kumimoji="0" lang="tr-TR" sz="2000" b="0" i="1" u="none" strike="noStrike" kern="0" cap="none" spc="0" normalizeH="0" baseline="0" noProof="0" dirty="0">
                <a:ln>
                  <a:noFill/>
                </a:ln>
                <a:solidFill>
                  <a:srgbClr val="000000"/>
                </a:solidFill>
                <a:effectLst/>
                <a:uLnTx/>
                <a:uFillTx/>
                <a:latin typeface="Arial"/>
              </a:rPr>
              <a:t>Çağrı Hizmeti </a:t>
            </a:r>
          </a:p>
          <a:p>
            <a:pPr marL="0" marR="0" lvl="0" indent="0" defTabSz="914400" eaLnBrk="1" fontAlgn="auto" latinLnBrk="0" hangingPunct="1">
              <a:lnSpc>
                <a:spcPct val="100000"/>
              </a:lnSpc>
              <a:spcBef>
                <a:spcPts val="1200"/>
              </a:spcBef>
              <a:spcAft>
                <a:spcPts val="0"/>
              </a:spcAft>
              <a:buClr>
                <a:srgbClr val="C00000"/>
              </a:buClr>
              <a:buSzTx/>
              <a:buFont typeface="Wingdings" pitchFamily="2" charset="2"/>
              <a:buChar char="v"/>
              <a:tabLst/>
              <a:defRPr/>
            </a:pPr>
            <a:r>
              <a:rPr kumimoji="0" lang="tr-TR" sz="2000" b="0" i="1" u="none" strike="noStrike" kern="0" cap="none" spc="0" normalizeH="0" baseline="0" noProof="0" dirty="0">
                <a:ln>
                  <a:noFill/>
                </a:ln>
                <a:solidFill>
                  <a:srgbClr val="C00000"/>
                </a:solidFill>
                <a:effectLst/>
                <a:uLnTx/>
                <a:uFillTx/>
                <a:latin typeface="Arial"/>
              </a:rPr>
              <a:t>İhbar (Telefon ve İnternet)</a:t>
            </a:r>
          </a:p>
          <a:p>
            <a:pPr marL="0" marR="0" lvl="0" indent="0" algn="just" defTabSz="914400" eaLnBrk="1" fontAlgn="auto" latinLnBrk="0" hangingPunct="1">
              <a:lnSpc>
                <a:spcPct val="100000"/>
              </a:lnSpc>
              <a:spcBef>
                <a:spcPts val="1200"/>
              </a:spcBef>
              <a:spcAft>
                <a:spcPts val="0"/>
              </a:spcAft>
              <a:buClr>
                <a:srgbClr val="C00000"/>
              </a:buClr>
              <a:buSzTx/>
              <a:buFont typeface="Wingdings" pitchFamily="2" charset="2"/>
              <a:buChar char="v"/>
              <a:tabLst/>
              <a:defRPr/>
            </a:pPr>
            <a:r>
              <a:rPr kumimoji="0" lang="tr-TR" sz="2000" b="0" i="1" u="none" strike="noStrike" kern="0" cap="none" spc="0" normalizeH="0" baseline="0" noProof="0" dirty="0">
                <a:ln>
                  <a:noFill/>
                </a:ln>
                <a:solidFill>
                  <a:srgbClr val="000000"/>
                </a:solidFill>
                <a:effectLst/>
                <a:uLnTx/>
                <a:uFillTx/>
                <a:latin typeface="Arial"/>
              </a:rPr>
              <a:t>Borç Sorgulama ve Bilgilendirme</a:t>
            </a:r>
          </a:p>
          <a:p>
            <a:pPr marL="0" marR="0" lvl="0" indent="0" algn="just" defTabSz="914400" eaLnBrk="1" fontAlgn="auto" latinLnBrk="0" hangingPunct="1">
              <a:lnSpc>
                <a:spcPct val="100000"/>
              </a:lnSpc>
              <a:spcBef>
                <a:spcPts val="1200"/>
              </a:spcBef>
              <a:spcAft>
                <a:spcPts val="0"/>
              </a:spcAft>
              <a:buClr>
                <a:srgbClr val="C00000"/>
              </a:buClr>
              <a:buSzTx/>
              <a:buFont typeface="Wingdings" pitchFamily="2" charset="2"/>
              <a:buChar char="v"/>
              <a:tabLst/>
              <a:defRPr/>
            </a:pPr>
            <a:r>
              <a:rPr kumimoji="0" lang="tr-TR" sz="2000" b="0" i="1" u="none" strike="noStrike" kern="0" cap="none" spc="0" normalizeH="0" baseline="0" noProof="0" dirty="0">
                <a:ln>
                  <a:noFill/>
                </a:ln>
                <a:solidFill>
                  <a:srgbClr val="000000"/>
                </a:solidFill>
                <a:effectLst/>
                <a:uLnTx/>
                <a:uFillTx/>
                <a:latin typeface="Arial"/>
              </a:rPr>
              <a:t>İngilizce </a:t>
            </a:r>
            <a:r>
              <a:rPr kumimoji="0" lang="tr-TR" sz="2000" b="0" i="1" u="none" strike="noStrike" kern="0" cap="none" spc="0" normalizeH="0" baseline="0" noProof="0" dirty="0" smtClean="0">
                <a:ln>
                  <a:noFill/>
                </a:ln>
                <a:solidFill>
                  <a:srgbClr val="000000"/>
                </a:solidFill>
                <a:effectLst/>
                <a:uLnTx/>
                <a:uFillTx/>
                <a:latin typeface="Arial"/>
              </a:rPr>
              <a:t>e-Posta </a:t>
            </a:r>
            <a:r>
              <a:rPr kumimoji="0" lang="tr-TR" sz="2000" b="0" i="1" u="none" strike="noStrike" kern="0" cap="none" spc="0" normalizeH="0" baseline="0" noProof="0" dirty="0">
                <a:ln>
                  <a:noFill/>
                </a:ln>
                <a:solidFill>
                  <a:srgbClr val="000000"/>
                </a:solidFill>
                <a:effectLst/>
                <a:uLnTx/>
                <a:uFillTx/>
                <a:latin typeface="Arial"/>
              </a:rPr>
              <a:t>Danışmanlık </a:t>
            </a:r>
            <a:endParaRPr kumimoji="0" lang="tr-TR" sz="2000" b="0" i="1" u="none" strike="noStrike" kern="0" cap="none" spc="0" normalizeH="0" baseline="0" noProof="0" dirty="0" smtClean="0">
              <a:ln>
                <a:noFill/>
              </a:ln>
              <a:solidFill>
                <a:srgbClr val="000000"/>
              </a:solidFill>
              <a:effectLst/>
              <a:uLnTx/>
              <a:uFillTx/>
              <a:latin typeface="Arial"/>
            </a:endParaRPr>
          </a:p>
          <a:p>
            <a:pPr lvl="0" algn="just">
              <a:spcBef>
                <a:spcPts val="1200"/>
              </a:spcBef>
              <a:buClr>
                <a:srgbClr val="C00000"/>
              </a:buClr>
              <a:buFont typeface="Wingdings" pitchFamily="2" charset="2"/>
              <a:buChar char="v"/>
              <a:defRPr/>
            </a:pPr>
            <a:r>
              <a:rPr lang="tr-TR" sz="2000" i="1" kern="0" dirty="0" smtClean="0">
                <a:solidFill>
                  <a:srgbClr val="000000"/>
                </a:solidFill>
                <a:latin typeface="Arial"/>
              </a:rPr>
              <a:t>Dijital </a:t>
            </a:r>
            <a:r>
              <a:rPr lang="tr-TR" sz="2000" i="1" kern="0" dirty="0">
                <a:solidFill>
                  <a:srgbClr val="000000"/>
                </a:solidFill>
                <a:latin typeface="Arial"/>
              </a:rPr>
              <a:t>Vergi Asistanı uygulaması ile gelen soruları cevaplama ve yönlendirme</a:t>
            </a:r>
            <a:endParaRPr kumimoji="0" lang="tr-TR" sz="2000" b="0" i="1"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1200"/>
              </a:spcBef>
              <a:spcAft>
                <a:spcPts val="0"/>
              </a:spcAft>
              <a:buClr>
                <a:srgbClr val="C00000"/>
              </a:buClr>
              <a:buSzTx/>
              <a:buFontTx/>
              <a:buNone/>
              <a:tabLst/>
              <a:defRPr/>
            </a:pPr>
            <a:r>
              <a:rPr kumimoji="0" lang="tr-TR" altLang="tr-TR" sz="2000" b="0" i="1" u="none" strike="noStrike" kern="0" cap="none" spc="0" normalizeH="0" baseline="0" noProof="0" dirty="0">
                <a:ln>
                  <a:noFill/>
                </a:ln>
                <a:solidFill>
                  <a:sysClr val="windowText" lastClr="000000"/>
                </a:solidFill>
                <a:effectLst/>
                <a:uLnTx/>
                <a:uFillTx/>
                <a:latin typeface="Arial" charset="0"/>
              </a:rPr>
              <a:t>hizmetleri verilmektedir.</a:t>
            </a:r>
          </a:p>
          <a:p>
            <a:pPr marL="0" marR="0" lvl="0" indent="0" defTabSz="914400" eaLnBrk="1" fontAlgn="auto" latinLnBrk="0" hangingPunct="1">
              <a:lnSpc>
                <a:spcPct val="100000"/>
              </a:lnSpc>
              <a:spcBef>
                <a:spcPts val="1200"/>
              </a:spcBef>
              <a:spcAft>
                <a:spcPts val="0"/>
              </a:spcAft>
              <a:buClr>
                <a:srgbClr val="C00000"/>
              </a:buClr>
              <a:buSzTx/>
              <a:buFontTx/>
              <a:buNone/>
              <a:tabLst/>
              <a:defRPr/>
            </a:pPr>
            <a:endParaRPr kumimoji="0" lang="tr-TR" altLang="tr-TR" sz="2000" b="0" i="1" u="none" strike="noStrike" kern="0" cap="none" spc="0" normalizeH="0" baseline="0" noProof="0" dirty="0">
              <a:ln>
                <a:noFill/>
              </a:ln>
              <a:solidFill>
                <a:sysClr val="windowText" lastClr="000000"/>
              </a:solidFill>
              <a:effectLst/>
              <a:uLnTx/>
              <a:uFillTx/>
              <a:latin typeface="Arial" charset="0"/>
            </a:endParaRPr>
          </a:p>
          <a:p>
            <a:pPr marL="0" marR="0" lvl="0" indent="0" defTabSz="914400" eaLnBrk="1" fontAlgn="auto" latinLnBrk="0" hangingPunct="1">
              <a:lnSpc>
                <a:spcPct val="100000"/>
              </a:lnSpc>
              <a:spcBef>
                <a:spcPts val="1200"/>
              </a:spcBef>
              <a:spcAft>
                <a:spcPts val="0"/>
              </a:spcAft>
              <a:buClr>
                <a:srgbClr val="C00000"/>
              </a:buClr>
              <a:buSzTx/>
              <a:buFontTx/>
              <a:buNone/>
              <a:tabLst/>
              <a:defRPr/>
            </a:pPr>
            <a:r>
              <a:rPr kumimoji="0" lang="tr-TR" altLang="tr-TR" sz="2000" b="0" i="1" u="none" strike="noStrike" kern="0" cap="none" spc="0" normalizeH="0" baseline="0" noProof="0" dirty="0">
                <a:ln>
                  <a:noFill/>
                </a:ln>
                <a:solidFill>
                  <a:sysClr val="windowText" lastClr="000000"/>
                </a:solidFill>
                <a:effectLst/>
                <a:uLnTx/>
                <a:uFillTx/>
                <a:latin typeface="Arial" charset="0"/>
              </a:rPr>
              <a:t>Vergi ile ilgili sorularınız </a:t>
            </a:r>
            <a:r>
              <a:rPr kumimoji="0" lang="tr-TR" altLang="tr-TR" sz="2000" b="0" i="1" u="none" strike="noStrike" kern="0" cap="none" spc="0" normalizeH="0" baseline="0" noProof="0" dirty="0" smtClean="0">
                <a:ln>
                  <a:noFill/>
                </a:ln>
                <a:solidFill>
                  <a:sysClr val="windowText" lastClr="000000"/>
                </a:solidFill>
                <a:effectLst/>
                <a:uLnTx/>
                <a:uFillTx/>
                <a:latin typeface="Arial" charset="0"/>
              </a:rPr>
              <a:t>için</a:t>
            </a:r>
          </a:p>
          <a:p>
            <a:pPr marL="0" marR="0" lvl="0" indent="0" defTabSz="914400" eaLnBrk="1" fontAlgn="auto" latinLnBrk="0" hangingPunct="1">
              <a:lnSpc>
                <a:spcPct val="100000"/>
              </a:lnSpc>
              <a:spcBef>
                <a:spcPts val="1200"/>
              </a:spcBef>
              <a:spcAft>
                <a:spcPts val="0"/>
              </a:spcAft>
              <a:buClr>
                <a:srgbClr val="C00000"/>
              </a:buClr>
              <a:buSzTx/>
              <a:buFontTx/>
              <a:buNone/>
              <a:tabLst/>
              <a:defRPr/>
            </a:pPr>
            <a:r>
              <a:rPr kumimoji="0" lang="tr-TR" altLang="tr-TR" sz="2000" b="0" i="1" u="none" strike="noStrike" kern="0" cap="none" spc="0" normalizeH="0" baseline="0" noProof="0" dirty="0" smtClean="0">
                <a:ln>
                  <a:noFill/>
                </a:ln>
                <a:solidFill>
                  <a:sysClr val="windowText" lastClr="000000"/>
                </a:solidFill>
                <a:effectLst/>
                <a:uLnTx/>
                <a:uFillTx/>
                <a:latin typeface="Arial" charset="0"/>
              </a:rPr>
              <a:t>Vergi </a:t>
            </a:r>
            <a:r>
              <a:rPr kumimoji="0" lang="tr-TR" altLang="tr-TR" sz="2000" b="0" i="1" u="none" strike="noStrike" kern="0" cap="none" spc="0" normalizeH="0" baseline="0" noProof="0" dirty="0">
                <a:ln>
                  <a:noFill/>
                </a:ln>
                <a:solidFill>
                  <a:sysClr val="windowText" lastClr="000000"/>
                </a:solidFill>
                <a:effectLst/>
                <a:uLnTx/>
                <a:uFillTx/>
                <a:latin typeface="Arial" charset="0"/>
              </a:rPr>
              <a:t>İletişim Merkezine (</a:t>
            </a:r>
            <a:r>
              <a:rPr kumimoji="0" lang="tr-TR" altLang="tr-TR" sz="2000" b="0" i="1" u="none" strike="noStrike" kern="0" cap="none" spc="0" normalizeH="0" baseline="0" noProof="0" dirty="0">
                <a:ln>
                  <a:noFill/>
                </a:ln>
                <a:solidFill>
                  <a:srgbClr val="C00000"/>
                </a:solidFill>
                <a:effectLst/>
                <a:uLnTx/>
                <a:uFillTx/>
                <a:latin typeface="Arial" charset="0"/>
              </a:rPr>
              <a:t>VİMER 189</a:t>
            </a:r>
            <a:r>
              <a:rPr kumimoji="0" lang="tr-TR" altLang="tr-TR" sz="2000" b="0" i="1" u="none" strike="noStrike" kern="0" cap="none" spc="0" normalizeH="0" baseline="0" noProof="0" dirty="0">
                <a:ln>
                  <a:noFill/>
                </a:ln>
                <a:solidFill>
                  <a:sysClr val="windowText" lastClr="000000"/>
                </a:solidFill>
                <a:effectLst/>
                <a:uLnTx/>
                <a:uFillTx/>
                <a:latin typeface="Arial" charset="0"/>
              </a:rPr>
              <a:t>) </a:t>
            </a:r>
            <a:endParaRPr kumimoji="0" lang="tr-TR" altLang="tr-TR" sz="2000" b="0" i="1" u="none" strike="noStrike" kern="0" cap="none" spc="0" normalizeH="0" baseline="0" noProof="0" dirty="0" smtClean="0">
              <a:ln>
                <a:noFill/>
              </a:ln>
              <a:solidFill>
                <a:sysClr val="windowText" lastClr="000000"/>
              </a:solidFill>
              <a:effectLst/>
              <a:uLnTx/>
              <a:uFillTx/>
              <a:latin typeface="Arial" charset="0"/>
            </a:endParaRPr>
          </a:p>
          <a:p>
            <a:pPr marL="0" marR="0" lvl="0" indent="0" defTabSz="914400" eaLnBrk="1" fontAlgn="auto" latinLnBrk="0" hangingPunct="1">
              <a:lnSpc>
                <a:spcPct val="100000"/>
              </a:lnSpc>
              <a:spcBef>
                <a:spcPts val="1200"/>
              </a:spcBef>
              <a:spcAft>
                <a:spcPts val="0"/>
              </a:spcAft>
              <a:buClr>
                <a:srgbClr val="C00000"/>
              </a:buClr>
              <a:buSzTx/>
              <a:buFontTx/>
              <a:buNone/>
              <a:tabLst/>
              <a:defRPr/>
            </a:pPr>
            <a:r>
              <a:rPr kumimoji="0" lang="tr-TR" altLang="tr-TR" sz="2000" b="0" i="1" u="none" strike="noStrike" kern="0" cap="none" spc="0" normalizeH="0" baseline="0" noProof="0" dirty="0" smtClean="0">
                <a:ln>
                  <a:noFill/>
                </a:ln>
                <a:solidFill>
                  <a:sysClr val="windowText" lastClr="000000"/>
                </a:solidFill>
                <a:effectLst/>
                <a:uLnTx/>
                <a:uFillTx/>
                <a:latin typeface="Arial" charset="0"/>
              </a:rPr>
              <a:t>başvurabilirsiniz</a:t>
            </a:r>
            <a:r>
              <a:rPr kumimoji="0" lang="tr-TR" altLang="tr-TR" sz="2000" b="0" i="1" u="none" strike="noStrike" kern="0" cap="none" spc="0" normalizeH="0" baseline="0" noProof="0" dirty="0">
                <a:ln>
                  <a:noFill/>
                </a:ln>
                <a:solidFill>
                  <a:sysClr val="windowText" lastClr="000000"/>
                </a:solidFill>
                <a:effectLst/>
                <a:uLnTx/>
                <a:uFillTx/>
                <a:latin typeface="Arial" charset="0"/>
              </a:rPr>
              <a:t>.</a:t>
            </a:r>
          </a:p>
          <a:p>
            <a:pPr marL="0" marR="0" lvl="0" indent="0" defTabSz="914400" eaLnBrk="1" fontAlgn="auto" latinLnBrk="0" hangingPunct="1">
              <a:lnSpc>
                <a:spcPct val="100000"/>
              </a:lnSpc>
              <a:spcBef>
                <a:spcPts val="1200"/>
              </a:spcBef>
              <a:spcAft>
                <a:spcPts val="0"/>
              </a:spcAft>
              <a:buClr>
                <a:srgbClr val="C00000"/>
              </a:buClr>
              <a:buSzTx/>
              <a:buFontTx/>
              <a:buNone/>
              <a:tabLst/>
              <a:defRPr/>
            </a:pPr>
            <a:endParaRPr kumimoji="0" lang="tr-TR" sz="2000" b="0" i="1" u="none" strike="noStrike" kern="0" cap="none" spc="0" normalizeH="0" baseline="0" noProof="0" dirty="0">
              <a:ln>
                <a:noFill/>
              </a:ln>
              <a:solidFill>
                <a:srgbClr val="000000"/>
              </a:solidFill>
              <a:effectLst/>
              <a:uLnTx/>
              <a:uFillTx/>
              <a:latin typeface="Arial"/>
            </a:endParaRPr>
          </a:p>
        </p:txBody>
      </p:sp>
      <p:pic>
        <p:nvPicPr>
          <p:cNvPr id="9"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608775" y="1163043"/>
            <a:ext cx="3084513" cy="4310063"/>
          </a:xfrm>
          <a:prstGeom prst="rect">
            <a:avLst/>
          </a:prstGeom>
          <a:ln>
            <a:noFill/>
          </a:ln>
          <a:effectLst>
            <a:glow rad="12700">
              <a:srgbClr val="C00000"/>
            </a:glow>
            <a:outerShdw blurRad="149987" dist="250190" dir="8460000" algn="ctr">
              <a:srgbClr val="000000">
                <a:alpha val="28000"/>
              </a:srgbClr>
            </a:outerShdw>
            <a:softEdge rad="419100"/>
          </a:effectLst>
          <a:scene3d>
            <a:camera prst="perspectiveLeft"/>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738067"/>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smtClean="0">
                <a:solidFill>
                  <a:schemeClr val="bg1"/>
                </a:solidFill>
                <a:latin typeface="GalanoGrotesque-Medium" panose="00000600000000000000" pitchFamily="50" charset="-94"/>
              </a:rPr>
              <a:t>45</a:t>
            </a:r>
            <a:endParaRPr lang="tr-TR" dirty="0">
              <a:solidFill>
                <a:schemeClr val="bg1"/>
              </a:solidFill>
              <a:latin typeface="GalanoGrotesque-Medium" panose="00000600000000000000" pitchFamily="50" charset="-94"/>
            </a:endParaRP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pic>
        <p:nvPicPr>
          <p:cNvPr id="8" name="Picture 4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22244">
            <a:off x="1998133" y="1112174"/>
            <a:ext cx="2262187" cy="22494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8658" y="837957"/>
            <a:ext cx="2238178" cy="10693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264500">
            <a:off x="8563389" y="1184302"/>
            <a:ext cx="2389187" cy="2152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980386">
            <a:off x="2120369" y="2556134"/>
            <a:ext cx="2017713" cy="21637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0745" y="2211555"/>
            <a:ext cx="2314004" cy="21846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656776">
            <a:off x="8527568" y="2610116"/>
            <a:ext cx="2613157" cy="20850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Dikdörtgen 17"/>
          <p:cNvSpPr/>
          <p:nvPr/>
        </p:nvSpPr>
        <p:spPr>
          <a:xfrm>
            <a:off x="899592" y="4938553"/>
            <a:ext cx="10397058" cy="1092607"/>
          </a:xfrm>
          <a:prstGeom prst="rect">
            <a:avLst/>
          </a:prstGeom>
        </p:spPr>
        <p:txBody>
          <a:bodyPr wrap="square">
            <a:spAutoFit/>
          </a:bodyPr>
          <a:lstStyle/>
          <a:p>
            <a:pPr lvl="0" algn="ctr">
              <a:lnSpc>
                <a:spcPct val="115000"/>
              </a:lnSpc>
              <a:spcBef>
                <a:spcPct val="20000"/>
              </a:spcBef>
              <a:spcAft>
                <a:spcPts val="600"/>
              </a:spcAft>
            </a:pPr>
            <a:r>
              <a:rPr lang="tr-TR" sz="2400" b="1" dirty="0" smtClean="0">
                <a:solidFill>
                  <a:srgbClr val="FF0000"/>
                </a:solidFill>
                <a:latin typeface="Palatino Linotype" pitchFamily="18" charset="0"/>
                <a:ea typeface="Calibri"/>
                <a:cs typeface="Times New Roman"/>
              </a:rPr>
              <a:t>VERGİ GELECEĞİMİZDİR </a:t>
            </a:r>
          </a:p>
          <a:p>
            <a:pPr lvl="0" algn="ctr">
              <a:lnSpc>
                <a:spcPct val="115000"/>
              </a:lnSpc>
              <a:spcBef>
                <a:spcPct val="20000"/>
              </a:spcBef>
              <a:spcAft>
                <a:spcPts val="600"/>
              </a:spcAft>
            </a:pPr>
            <a:r>
              <a:rPr lang="tr-TR" sz="2400" b="1" dirty="0" smtClean="0">
                <a:solidFill>
                  <a:srgbClr val="FF0000"/>
                </a:solidFill>
                <a:latin typeface="Palatino Linotype" pitchFamily="18" charset="0"/>
                <a:ea typeface="Calibri"/>
                <a:cs typeface="Times New Roman"/>
              </a:rPr>
              <a:t>VERGİSİZ KAZANCA İZİN VERMEYELİM</a:t>
            </a:r>
          </a:p>
        </p:txBody>
      </p:sp>
    </p:spTree>
    <p:extLst>
      <p:ext uri="{BB962C8B-B14F-4D97-AF65-F5344CB8AC3E}">
        <p14:creationId xmlns:p14="http://schemas.microsoft.com/office/powerpoint/2010/main" val="3902386693"/>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6013450" y="4913906"/>
            <a:ext cx="5949950" cy="691556"/>
          </a:xfrm>
        </p:spPr>
        <p:txBody>
          <a:bodyPr>
            <a:noAutofit/>
          </a:bodyPr>
          <a:lstStyle/>
          <a:p>
            <a:r>
              <a:rPr lang="tr-TR" sz="4000" b="1" spc="1000" dirty="0" smtClean="0">
                <a:solidFill>
                  <a:schemeClr val="bg1"/>
                </a:solidFill>
                <a:latin typeface="GalanoGrotesque-Bold" panose="00000800000000000000" pitchFamily="50" charset="-94"/>
              </a:rPr>
              <a:t>TEŞEKKÜRLER</a:t>
            </a:r>
            <a:endParaRPr lang="tr-TR" sz="4000" b="1" spc="1000" dirty="0">
              <a:solidFill>
                <a:schemeClr val="bg1"/>
              </a:solidFill>
              <a:latin typeface="GalanoGrotesque-Bold" panose="00000800000000000000" pitchFamily="50" charset="-94"/>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129" y="2919983"/>
            <a:ext cx="3051054" cy="1018034"/>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347" y="0"/>
            <a:ext cx="1792224" cy="6858000"/>
          </a:xfrm>
          <a:prstGeom prst="rect">
            <a:avLst/>
          </a:prstGeom>
        </p:spPr>
      </p:pic>
    </p:spTree>
    <p:extLst>
      <p:ext uri="{BB962C8B-B14F-4D97-AF65-F5344CB8AC3E}">
        <p14:creationId xmlns:p14="http://schemas.microsoft.com/office/powerpoint/2010/main" val="140881912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GERÇEK KİŞİLERDE İŞE BAŞLAMA </a:t>
            </a:r>
            <a:r>
              <a:rPr lang="tr-TR" sz="2400" dirty="0" smtClean="0">
                <a:solidFill>
                  <a:schemeClr val="accent5">
                    <a:lumMod val="75000"/>
                  </a:schemeClr>
                </a:solidFill>
                <a:latin typeface="GalanoGrotesque-Medium" panose="00000600000000000000" pitchFamily="50" charset="-94"/>
              </a:rPr>
              <a:t>BİLDİRİMİ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a:solidFill>
                  <a:schemeClr val="bg1"/>
                </a:solidFill>
                <a:latin typeface="GalanoGrotesque-Medium" panose="00000600000000000000" pitchFamily="50" charset="-94"/>
              </a:rPr>
              <a:t>4</a:t>
            </a: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İçerik Yer Tutucusu 1"/>
          <p:cNvSpPr>
            <a:spLocks noGrp="1"/>
          </p:cNvSpPr>
          <p:nvPr>
            <p:ph idx="1"/>
          </p:nvPr>
        </p:nvSpPr>
        <p:spPr>
          <a:xfrm>
            <a:off x="637953" y="934352"/>
            <a:ext cx="10834576" cy="5541984"/>
          </a:xfrm>
        </p:spPr>
        <p:txBody>
          <a:bodyPr>
            <a:noAutofit/>
          </a:bodyPr>
          <a:lstStyle/>
          <a:p>
            <a:pPr marL="0" lvl="0" indent="0" eaLnBrk="0" fontAlgn="base" hangingPunct="0">
              <a:spcBef>
                <a:spcPts val="300"/>
              </a:spcBef>
              <a:spcAft>
                <a:spcPct val="0"/>
              </a:spcAft>
              <a:buNone/>
              <a:defRPr/>
            </a:pPr>
            <a:r>
              <a:rPr lang="en-US" sz="1800" i="1" kern="0" dirty="0">
                <a:solidFill>
                  <a:srgbClr val="000000"/>
                </a:solidFill>
              </a:rPr>
              <a:t>İşe başlamayı bildirmekle yükümlü olan mükellefler </a:t>
            </a:r>
            <a:r>
              <a:rPr lang="en-US" sz="1800" i="1" kern="0" dirty="0" err="1">
                <a:solidFill>
                  <a:srgbClr val="000000"/>
                </a:solidFill>
              </a:rPr>
              <a:t>şunlardır</a:t>
            </a:r>
            <a:r>
              <a:rPr lang="en-US" sz="1800" i="1" kern="0" dirty="0" smtClean="0">
                <a:solidFill>
                  <a:srgbClr val="000000"/>
                </a:solidFill>
              </a:rPr>
              <a:t>:</a:t>
            </a:r>
            <a:endParaRPr lang="tr-TR" sz="1800" i="1" kern="0" dirty="0" smtClean="0">
              <a:solidFill>
                <a:srgbClr val="000000"/>
              </a:solidFill>
            </a:endParaRPr>
          </a:p>
          <a:p>
            <a:pPr marL="0" lvl="0" indent="0" eaLnBrk="0" fontAlgn="base" hangingPunct="0">
              <a:spcBef>
                <a:spcPts val="300"/>
              </a:spcBef>
              <a:spcAft>
                <a:spcPct val="0"/>
              </a:spcAft>
              <a:buNone/>
              <a:defRPr/>
            </a:pPr>
            <a:endParaRPr lang="tr-TR" sz="1800" i="1" kern="0" dirty="0">
              <a:solidFill>
                <a:srgbClr val="000000"/>
              </a:solidFill>
            </a:endParaRPr>
          </a:p>
          <a:p>
            <a:pPr lvl="0" algn="just" eaLnBrk="0" fontAlgn="base" hangingPunct="0">
              <a:lnSpc>
                <a:spcPct val="150000"/>
              </a:lnSpc>
              <a:spcBef>
                <a:spcPts val="300"/>
              </a:spcBef>
              <a:spcAft>
                <a:spcPct val="0"/>
              </a:spcAft>
              <a:buClr>
                <a:srgbClr val="C00000"/>
              </a:buClr>
              <a:buFont typeface="Arial" pitchFamily="34" charset="0"/>
              <a:buChar char="►"/>
              <a:defRPr/>
            </a:pPr>
            <a:r>
              <a:rPr lang="tr-TR" sz="1800" i="1" kern="0" dirty="0">
                <a:solidFill>
                  <a:srgbClr val="000000"/>
                </a:solidFill>
                <a:cs typeface="Times New Roman" pitchFamily="18" charset="0"/>
              </a:rPr>
              <a:t>Vergiye tabi ticaret ve sanat erbabı,</a:t>
            </a:r>
          </a:p>
          <a:p>
            <a:pPr lvl="0" algn="just" eaLnBrk="0" fontAlgn="base" hangingPunct="0">
              <a:lnSpc>
                <a:spcPct val="150000"/>
              </a:lnSpc>
              <a:spcBef>
                <a:spcPts val="300"/>
              </a:spcBef>
              <a:spcAft>
                <a:spcPct val="0"/>
              </a:spcAft>
              <a:buClr>
                <a:srgbClr val="C00000"/>
              </a:buClr>
              <a:buFont typeface="Arial" pitchFamily="34" charset="0"/>
              <a:buChar char="►"/>
              <a:defRPr/>
            </a:pPr>
            <a:r>
              <a:rPr lang="tr-TR" sz="1800" i="1" kern="0" dirty="0">
                <a:solidFill>
                  <a:srgbClr val="000000"/>
                </a:solidFill>
                <a:cs typeface="Times New Roman" pitchFamily="18" charset="0"/>
              </a:rPr>
              <a:t>Serbest meslek erbabı,</a:t>
            </a:r>
          </a:p>
          <a:p>
            <a:pPr lvl="0" algn="just" eaLnBrk="0" fontAlgn="base" hangingPunct="0">
              <a:lnSpc>
                <a:spcPct val="150000"/>
              </a:lnSpc>
              <a:spcBef>
                <a:spcPts val="300"/>
              </a:spcBef>
              <a:spcAft>
                <a:spcPct val="0"/>
              </a:spcAft>
              <a:buClr>
                <a:srgbClr val="C00000"/>
              </a:buClr>
              <a:buFont typeface="Arial" pitchFamily="34" charset="0"/>
              <a:buChar char="►"/>
              <a:defRPr/>
            </a:pPr>
            <a:r>
              <a:rPr lang="tr-TR" sz="1800" i="1" kern="0" dirty="0">
                <a:solidFill>
                  <a:srgbClr val="000000"/>
                </a:solidFill>
                <a:cs typeface="Times New Roman" pitchFamily="18" charset="0"/>
              </a:rPr>
              <a:t>Kurumlar Vergisi mükellefleri,</a:t>
            </a:r>
          </a:p>
          <a:p>
            <a:pPr lvl="0" algn="just" eaLnBrk="0" fontAlgn="base" hangingPunct="0">
              <a:lnSpc>
                <a:spcPct val="150000"/>
              </a:lnSpc>
              <a:spcBef>
                <a:spcPts val="300"/>
              </a:spcBef>
              <a:spcAft>
                <a:spcPct val="0"/>
              </a:spcAft>
              <a:buClr>
                <a:srgbClr val="C00000"/>
              </a:buClr>
              <a:buFont typeface="Arial" pitchFamily="34" charset="0"/>
              <a:buChar char="►"/>
              <a:defRPr/>
            </a:pPr>
            <a:r>
              <a:rPr lang="tr-TR" sz="1800" i="1" kern="0" dirty="0">
                <a:solidFill>
                  <a:srgbClr val="000000"/>
                </a:solidFill>
                <a:cs typeface="Times New Roman" pitchFamily="18" charset="0"/>
              </a:rPr>
              <a:t>Kolektif ve adi şirket ortaklarıyla komandit şirketlerin komandite ortakları</a:t>
            </a:r>
            <a:r>
              <a:rPr lang="tr-TR" sz="1800" i="1" kern="0" dirty="0" smtClean="0">
                <a:solidFill>
                  <a:srgbClr val="000000"/>
                </a:solidFill>
                <a:cs typeface="Times New Roman" pitchFamily="18" charset="0"/>
              </a:rPr>
              <a:t>,</a:t>
            </a:r>
          </a:p>
          <a:p>
            <a:pPr marL="0" lvl="0" indent="0" algn="just" eaLnBrk="0" fontAlgn="base" hangingPunct="0">
              <a:spcAft>
                <a:spcPct val="0"/>
              </a:spcAft>
              <a:buNone/>
              <a:defRPr/>
            </a:pPr>
            <a:r>
              <a:rPr lang="tr-TR" altLang="tr-TR" sz="1800" i="1" kern="0" dirty="0">
                <a:solidFill>
                  <a:srgbClr val="000000"/>
                </a:solidFill>
                <a:cs typeface="Times New Roman" pitchFamily="18" charset="0"/>
              </a:rPr>
              <a:t>	</a:t>
            </a:r>
            <a:endParaRPr lang="tr-TR" altLang="tr-TR" sz="1800" i="1" kern="0" dirty="0" smtClean="0">
              <a:solidFill>
                <a:srgbClr val="000000"/>
              </a:solidFill>
              <a:cs typeface="Times New Roman" pitchFamily="18" charset="0"/>
            </a:endParaRPr>
          </a:p>
          <a:p>
            <a:pPr marL="0" lvl="0" indent="0" algn="just" eaLnBrk="0" fontAlgn="base" hangingPunct="0">
              <a:spcAft>
                <a:spcPct val="0"/>
              </a:spcAft>
              <a:buNone/>
              <a:defRPr/>
            </a:pPr>
            <a:r>
              <a:rPr lang="tr-TR" altLang="tr-TR" sz="1800" i="1" kern="0" dirty="0">
                <a:solidFill>
                  <a:srgbClr val="000000"/>
                </a:solidFill>
                <a:cs typeface="Times New Roman" pitchFamily="18" charset="0"/>
              </a:rPr>
              <a:t>	</a:t>
            </a:r>
            <a:r>
              <a:rPr lang="tr-TR" altLang="tr-TR" sz="1800" i="1" kern="0" dirty="0" smtClean="0">
                <a:solidFill>
                  <a:srgbClr val="000000"/>
                </a:solidFill>
                <a:cs typeface="Times New Roman" pitchFamily="18" charset="0"/>
              </a:rPr>
              <a:t>İşe başlamanın, </a:t>
            </a:r>
            <a:r>
              <a:rPr lang="tr-TR" altLang="tr-TR" sz="1800" b="1" i="1" kern="0" dirty="0" smtClean="0">
                <a:solidFill>
                  <a:srgbClr val="C00000"/>
                </a:solidFill>
                <a:cs typeface="Times New Roman" pitchFamily="18" charset="0"/>
              </a:rPr>
              <a:t>“İşe Başlama/Bırakma Bildirimi”</a:t>
            </a:r>
            <a:r>
              <a:rPr lang="tr-TR" altLang="tr-TR" sz="1800" i="1" kern="0" dirty="0" smtClean="0">
                <a:solidFill>
                  <a:srgbClr val="000000"/>
                </a:solidFill>
                <a:cs typeface="Times New Roman" pitchFamily="18" charset="0"/>
              </a:rPr>
              <a:t> ile bağlı bulunulan vergi dairesine;</a:t>
            </a:r>
          </a:p>
          <a:p>
            <a:pPr marL="0" lvl="0" indent="0" algn="just" eaLnBrk="0" fontAlgn="base" hangingPunct="0">
              <a:spcAft>
                <a:spcPct val="0"/>
              </a:spcAft>
              <a:buNone/>
              <a:defRPr/>
            </a:pPr>
            <a:endParaRPr lang="tr-TR" altLang="tr-TR" sz="1800" i="1" kern="0" dirty="0" smtClean="0">
              <a:solidFill>
                <a:srgbClr val="000000"/>
              </a:solidFill>
              <a:cs typeface="Times New Roman" pitchFamily="18" charset="0"/>
            </a:endParaRPr>
          </a:p>
          <a:p>
            <a:pPr lvl="0" algn="just" eaLnBrk="0" fontAlgn="base" hangingPunct="0">
              <a:spcAft>
                <a:spcPct val="0"/>
              </a:spcAft>
              <a:buClr>
                <a:srgbClr val="C00000"/>
              </a:buClr>
              <a:defRPr/>
            </a:pPr>
            <a:r>
              <a:rPr lang="tr-TR" altLang="tr-TR" sz="1800" i="1" kern="0" dirty="0" smtClean="0">
                <a:solidFill>
                  <a:srgbClr val="000000"/>
                </a:solidFill>
                <a:cs typeface="Times New Roman" pitchFamily="18" charset="0"/>
              </a:rPr>
              <a:t>Mükellefin kendisi tarafından veya </a:t>
            </a:r>
          </a:p>
          <a:p>
            <a:pPr algn="just" eaLnBrk="0" fontAlgn="base" hangingPunct="0">
              <a:spcAft>
                <a:spcPct val="0"/>
              </a:spcAft>
              <a:buClr>
                <a:srgbClr val="C00000"/>
              </a:buClr>
              <a:defRPr/>
            </a:pPr>
            <a:r>
              <a:rPr lang="tr-TR" altLang="tr-TR" sz="1800" i="1" kern="0" dirty="0" smtClean="0">
                <a:solidFill>
                  <a:srgbClr val="000000"/>
                </a:solidFill>
                <a:cs typeface="Times New Roman" pitchFamily="18" charset="0"/>
              </a:rPr>
              <a:t>1136 sayılı </a:t>
            </a:r>
            <a:r>
              <a:rPr lang="tr-TR" altLang="tr-TR" sz="1800" i="1" kern="0" dirty="0">
                <a:solidFill>
                  <a:srgbClr val="000000"/>
                </a:solidFill>
                <a:cs typeface="Times New Roman" pitchFamily="18" charset="0"/>
              </a:rPr>
              <a:t>Avukatlık Kanununa göre ruhsat almış avukatlar veya </a:t>
            </a:r>
            <a:endParaRPr lang="tr-TR" altLang="tr-TR" sz="1800" i="1" kern="0" dirty="0" smtClean="0">
              <a:solidFill>
                <a:srgbClr val="000000"/>
              </a:solidFill>
              <a:cs typeface="Times New Roman" pitchFamily="18" charset="0"/>
            </a:endParaRPr>
          </a:p>
          <a:p>
            <a:pPr lvl="0" algn="just" eaLnBrk="0" fontAlgn="base" hangingPunct="0">
              <a:spcAft>
                <a:spcPct val="0"/>
              </a:spcAft>
              <a:buClr>
                <a:srgbClr val="C00000"/>
              </a:buClr>
              <a:defRPr/>
            </a:pPr>
            <a:r>
              <a:rPr lang="tr-TR" altLang="tr-TR" sz="1800" i="1" kern="0" dirty="0" smtClean="0">
                <a:solidFill>
                  <a:srgbClr val="000000"/>
                </a:solidFill>
                <a:cs typeface="Times New Roman" pitchFamily="18" charset="0"/>
              </a:rPr>
              <a:t>3568 </a:t>
            </a:r>
            <a:r>
              <a:rPr lang="tr-TR" altLang="tr-TR" sz="1800" i="1" kern="0" dirty="0">
                <a:solidFill>
                  <a:srgbClr val="000000"/>
                </a:solidFill>
                <a:cs typeface="Times New Roman" pitchFamily="18" charset="0"/>
              </a:rPr>
              <a:t>sayılı Kanuna göre yetki almış meslek </a:t>
            </a:r>
            <a:r>
              <a:rPr lang="tr-TR" altLang="tr-TR" sz="1800" i="1" kern="0" dirty="0" smtClean="0">
                <a:solidFill>
                  <a:srgbClr val="000000"/>
                </a:solidFill>
                <a:cs typeface="Times New Roman" pitchFamily="18" charset="0"/>
              </a:rPr>
              <a:t>mensuplarınca</a:t>
            </a:r>
          </a:p>
          <a:p>
            <a:pPr marL="0" lvl="0" indent="0" algn="just" eaLnBrk="0" fontAlgn="base" hangingPunct="0">
              <a:spcAft>
                <a:spcPct val="0"/>
              </a:spcAft>
              <a:buClr>
                <a:srgbClr val="C00000"/>
              </a:buClr>
              <a:buNone/>
              <a:defRPr/>
            </a:pPr>
            <a:r>
              <a:rPr lang="tr-TR" altLang="tr-TR" sz="1800" i="1" kern="0" dirty="0" smtClean="0">
                <a:solidFill>
                  <a:srgbClr val="000000"/>
                </a:solidFill>
                <a:cs typeface="Times New Roman" pitchFamily="18" charset="0"/>
              </a:rPr>
              <a:t> </a:t>
            </a:r>
          </a:p>
          <a:p>
            <a:pPr marL="0" lvl="0" indent="0" algn="just" eaLnBrk="0" fontAlgn="base" hangingPunct="0">
              <a:spcAft>
                <a:spcPct val="0"/>
              </a:spcAft>
              <a:buClr>
                <a:srgbClr val="C00000"/>
              </a:buClr>
              <a:buNone/>
              <a:defRPr/>
            </a:pPr>
            <a:r>
              <a:rPr lang="tr-TR" altLang="tr-TR" sz="1800" i="1" kern="0" dirty="0" smtClean="0">
                <a:solidFill>
                  <a:srgbClr val="000000"/>
                </a:solidFill>
                <a:cs typeface="Times New Roman" pitchFamily="18" charset="0"/>
              </a:rPr>
              <a:t>işe </a:t>
            </a:r>
            <a:r>
              <a:rPr lang="tr-TR" altLang="tr-TR" sz="1800" i="1" kern="0" dirty="0">
                <a:solidFill>
                  <a:srgbClr val="000000"/>
                </a:solidFill>
                <a:cs typeface="Times New Roman" pitchFamily="18" charset="0"/>
              </a:rPr>
              <a:t>başlama tarihinden itibaren </a:t>
            </a:r>
            <a:r>
              <a:rPr lang="tr-TR" altLang="tr-TR" sz="1800" b="1" i="1" kern="0" dirty="0">
                <a:solidFill>
                  <a:srgbClr val="C00000"/>
                </a:solidFill>
                <a:cs typeface="Times New Roman" pitchFamily="18" charset="0"/>
              </a:rPr>
              <a:t>10 gün </a:t>
            </a:r>
            <a:r>
              <a:rPr lang="tr-TR" altLang="tr-TR" sz="1800" i="1" kern="0" dirty="0">
                <a:solidFill>
                  <a:srgbClr val="000000"/>
                </a:solidFill>
                <a:cs typeface="Times New Roman" pitchFamily="18" charset="0"/>
              </a:rPr>
              <a:t>içinde bildirilmesi gerekmektedir</a:t>
            </a:r>
            <a:r>
              <a:rPr lang="tr-TR" altLang="tr-TR" sz="1800" i="1" kern="0" dirty="0" smtClean="0">
                <a:solidFill>
                  <a:srgbClr val="000000"/>
                </a:solidFill>
                <a:cs typeface="Times New Roman" pitchFamily="18" charset="0"/>
              </a:rPr>
              <a:t>.</a:t>
            </a:r>
            <a:endParaRPr lang="tr-TR" altLang="tr-TR" sz="1800" i="1" kern="0" dirty="0">
              <a:solidFill>
                <a:srgbClr val="000000"/>
              </a:solidFill>
              <a:cs typeface="Times New Roman" pitchFamily="18" charset="0"/>
            </a:endParaRPr>
          </a:p>
        </p:txBody>
      </p:sp>
      <p:pic>
        <p:nvPicPr>
          <p:cNvPr id="9" name="Picture 4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011" y="3570471"/>
            <a:ext cx="730980" cy="725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52199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solidFill>
                  <a:schemeClr val="accent5">
                    <a:lumMod val="75000"/>
                  </a:schemeClr>
                </a:solidFill>
                <a:latin typeface="GalanoGrotesque-Medium" panose="00000600000000000000" pitchFamily="50" charset="-94"/>
              </a:rPr>
              <a:t>GERÇEK KİŞİLERDE İŞE BAŞLAMA </a:t>
            </a:r>
            <a:r>
              <a:rPr lang="tr-TR" sz="2400" dirty="0" smtClean="0">
                <a:solidFill>
                  <a:schemeClr val="accent5">
                    <a:lumMod val="75000"/>
                  </a:schemeClr>
                </a:solidFill>
                <a:latin typeface="GalanoGrotesque-Medium" panose="00000600000000000000" pitchFamily="50" charset="-94"/>
              </a:rPr>
              <a:t>BİLDİRİMİ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a:solidFill>
                  <a:schemeClr val="bg1"/>
                </a:solidFill>
                <a:latin typeface="GalanoGrotesque-Medium" panose="00000600000000000000" pitchFamily="50" charset="-94"/>
              </a:rPr>
              <a:t>5</a:t>
            </a: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10" name="Metin kutusu 9"/>
          <p:cNvSpPr txBox="1"/>
          <p:nvPr/>
        </p:nvSpPr>
        <p:spPr>
          <a:xfrm>
            <a:off x="697247" y="1696587"/>
            <a:ext cx="10666350" cy="5555367"/>
          </a:xfrm>
          <a:prstGeom prst="rect">
            <a:avLst/>
          </a:prstGeom>
          <a:noFill/>
        </p:spPr>
        <p:txBody>
          <a:bodyPr wrap="square" rtlCol="0">
            <a:spAutoFit/>
          </a:bodyPr>
          <a:lstStyle/>
          <a:p>
            <a:r>
              <a:rPr lang="tr-TR" sz="2000" i="1" dirty="0">
                <a:latin typeface="Constantia" panose="02030602050306030303" pitchFamily="18" charset="0"/>
              </a:rPr>
              <a:t>İşe başlama/bırakma/değişiklik bildirimi; </a:t>
            </a:r>
          </a:p>
          <a:p>
            <a:pPr marL="800100" lvl="1" indent="-342900" algn="just" eaLnBrk="0" fontAlgn="base" hangingPunct="0">
              <a:lnSpc>
                <a:spcPct val="150000"/>
              </a:lnSpc>
              <a:spcBef>
                <a:spcPct val="20000"/>
              </a:spcBef>
              <a:spcAft>
                <a:spcPct val="0"/>
              </a:spcAft>
              <a:buClr>
                <a:srgbClr val="C00000"/>
              </a:buClr>
              <a:buSzPct val="103000"/>
              <a:buFont typeface="Arial" pitchFamily="34" charset="0"/>
              <a:buChar char="►"/>
              <a:defRPr/>
            </a:pPr>
            <a:r>
              <a:rPr lang="tr-TR" sz="2000" i="1" dirty="0">
                <a:latin typeface="Constantia" panose="02030602050306030303" pitchFamily="18" charset="0"/>
              </a:rPr>
              <a:t>Vergi dairesine bizzat giderek, 	</a:t>
            </a:r>
          </a:p>
          <a:p>
            <a:pPr marL="800100" lvl="1" indent="-342900" algn="just" eaLnBrk="0" fontAlgn="base" hangingPunct="0">
              <a:lnSpc>
                <a:spcPct val="150000"/>
              </a:lnSpc>
              <a:spcBef>
                <a:spcPct val="20000"/>
              </a:spcBef>
              <a:spcAft>
                <a:spcPct val="0"/>
              </a:spcAft>
              <a:buClr>
                <a:srgbClr val="C00000"/>
              </a:buClr>
              <a:buSzPct val="103000"/>
              <a:buFont typeface="Arial" pitchFamily="34" charset="0"/>
              <a:buChar char="►"/>
              <a:defRPr/>
            </a:pPr>
            <a:r>
              <a:rPr lang="tr-TR" sz="2000" i="1" dirty="0">
                <a:latin typeface="Constantia" panose="02030602050306030303" pitchFamily="18" charset="0"/>
              </a:rPr>
              <a:t>Posta ile gönderilerek, </a:t>
            </a:r>
          </a:p>
          <a:p>
            <a:pPr marL="800100" lvl="1" indent="-342900" algn="just" eaLnBrk="0" fontAlgn="base" hangingPunct="0">
              <a:lnSpc>
                <a:spcPct val="150000"/>
              </a:lnSpc>
              <a:spcBef>
                <a:spcPct val="20000"/>
              </a:spcBef>
              <a:spcAft>
                <a:spcPct val="0"/>
              </a:spcAft>
              <a:buClr>
                <a:srgbClr val="C00000"/>
              </a:buClr>
              <a:buSzPct val="103000"/>
              <a:buFont typeface="Arial" pitchFamily="34" charset="0"/>
              <a:buChar char="►"/>
              <a:defRPr/>
            </a:pPr>
            <a:r>
              <a:rPr lang="tr-TR" sz="2000" i="1" dirty="0">
                <a:latin typeface="Constantia" panose="02030602050306030303" pitchFamily="18" charset="0"/>
              </a:rPr>
              <a:t>Gerçek kişilerde, vergi dairesine gitmeden Dijital Vergi </a:t>
            </a:r>
            <a:r>
              <a:rPr lang="tr-TR" sz="2000" i="1" dirty="0" smtClean="0">
                <a:latin typeface="Constantia" panose="02030602050306030303" pitchFamily="18" charset="0"/>
              </a:rPr>
              <a:t>Dairesi </a:t>
            </a:r>
            <a:r>
              <a:rPr lang="tr-TR" sz="2000" i="1" dirty="0">
                <a:latin typeface="Constantia" panose="02030602050306030303" pitchFamily="18" charset="0"/>
              </a:rPr>
              <a:t>aracılığı ile sistem üzerinden,</a:t>
            </a:r>
          </a:p>
          <a:p>
            <a:pPr marL="800100" lvl="1" indent="-342900" algn="just" eaLnBrk="0" fontAlgn="base" hangingPunct="0">
              <a:lnSpc>
                <a:spcPct val="150000"/>
              </a:lnSpc>
              <a:spcBef>
                <a:spcPct val="20000"/>
              </a:spcBef>
              <a:spcAft>
                <a:spcPct val="0"/>
              </a:spcAft>
              <a:buClr>
                <a:srgbClr val="C00000"/>
              </a:buClr>
              <a:buSzPct val="103000"/>
              <a:buFont typeface="Arial" pitchFamily="34" charset="0"/>
              <a:buChar char="►"/>
              <a:defRPr/>
            </a:pPr>
            <a:r>
              <a:rPr lang="tr-TR" sz="2000" i="1" dirty="0">
                <a:latin typeface="Constantia" panose="02030602050306030303" pitchFamily="18" charset="0"/>
              </a:rPr>
              <a:t>GİB M</a:t>
            </a:r>
            <a:r>
              <a:rPr lang="en-US" sz="2000" i="1" dirty="0" err="1">
                <a:latin typeface="Constantia" panose="02030602050306030303" pitchFamily="18" charset="0"/>
              </a:rPr>
              <a:t>obil</a:t>
            </a:r>
            <a:r>
              <a:rPr lang="en-US" sz="2000" i="1" dirty="0">
                <a:latin typeface="Constantia" panose="02030602050306030303" pitchFamily="18" charset="0"/>
              </a:rPr>
              <a:t> </a:t>
            </a:r>
            <a:r>
              <a:rPr lang="tr-TR" sz="2000" i="1" dirty="0">
                <a:latin typeface="Constantia" panose="02030602050306030303" pitchFamily="18" charset="0"/>
              </a:rPr>
              <a:t>U</a:t>
            </a:r>
            <a:r>
              <a:rPr lang="en-US" sz="2000" i="1" dirty="0" err="1">
                <a:latin typeface="Constantia" panose="02030602050306030303" pitchFamily="18" charset="0"/>
              </a:rPr>
              <a:t>ygulaması</a:t>
            </a:r>
            <a:r>
              <a:rPr lang="en-US" sz="2000" i="1" dirty="0">
                <a:latin typeface="Constantia" panose="02030602050306030303" pitchFamily="18" charset="0"/>
              </a:rPr>
              <a:t> (Google Play, App Store, Huawei </a:t>
            </a:r>
            <a:r>
              <a:rPr lang="en-US" sz="2000" i="1" dirty="0" err="1">
                <a:latin typeface="Constantia" panose="02030602050306030303" pitchFamily="18" charset="0"/>
              </a:rPr>
              <a:t>AppGallery</a:t>
            </a:r>
            <a:r>
              <a:rPr lang="en-US" sz="2000" i="1" dirty="0">
                <a:latin typeface="Constantia" panose="02030602050306030303" pitchFamily="18" charset="0"/>
              </a:rPr>
              <a:t>)</a:t>
            </a:r>
            <a:r>
              <a:rPr lang="tr-TR" sz="2000" i="1" dirty="0">
                <a:latin typeface="Constantia" panose="02030602050306030303" pitchFamily="18" charset="0"/>
              </a:rPr>
              <a:t> </a:t>
            </a:r>
            <a:r>
              <a:rPr lang="en-US" sz="2000" i="1" dirty="0" err="1">
                <a:latin typeface="Constantia" panose="02030602050306030303" pitchFamily="18" charset="0"/>
              </a:rPr>
              <a:t>indirilerek</a:t>
            </a:r>
            <a:r>
              <a:rPr lang="tr-TR" sz="2000" i="1" dirty="0">
                <a:latin typeface="Constantia" panose="02030602050306030303" pitchFamily="18" charset="0"/>
              </a:rPr>
              <a:t> </a:t>
            </a:r>
            <a:r>
              <a:rPr lang="en-US" sz="2000" i="1" dirty="0" err="1">
                <a:latin typeface="Constantia" panose="02030602050306030303" pitchFamily="18" charset="0"/>
              </a:rPr>
              <a:t>uygulama</a:t>
            </a:r>
            <a:r>
              <a:rPr lang="en-US" sz="2000" i="1" dirty="0">
                <a:latin typeface="Constantia" panose="02030602050306030303" pitchFamily="18" charset="0"/>
              </a:rPr>
              <a:t> </a:t>
            </a:r>
            <a:r>
              <a:rPr lang="en-US" sz="2000" i="1" dirty="0" err="1">
                <a:latin typeface="Constantia" panose="02030602050306030303" pitchFamily="18" charset="0"/>
              </a:rPr>
              <a:t>üzerinden</a:t>
            </a:r>
            <a:r>
              <a:rPr lang="tr-TR" sz="2000" i="1" dirty="0">
                <a:latin typeface="Constantia" panose="02030602050306030303" pitchFamily="18" charset="0"/>
              </a:rPr>
              <a:t>,</a:t>
            </a:r>
          </a:p>
          <a:p>
            <a:endParaRPr lang="tr-TR" sz="2000" i="1" dirty="0">
              <a:latin typeface="Constantia" panose="02030602050306030303" pitchFamily="18" charset="0"/>
            </a:endParaRPr>
          </a:p>
          <a:p>
            <a:r>
              <a:rPr lang="en-US" sz="2000" i="1" dirty="0" err="1">
                <a:latin typeface="Constantia" panose="02030602050306030303" pitchFamily="18" charset="0"/>
              </a:rPr>
              <a:t>gerçekleştirilebilir</a:t>
            </a:r>
            <a:r>
              <a:rPr lang="en-US" sz="2000" i="1" dirty="0">
                <a:latin typeface="Constantia" panose="02030602050306030303" pitchFamily="18" charset="0"/>
              </a:rPr>
              <a:t>.</a:t>
            </a:r>
            <a:endParaRPr lang="tr-TR" sz="2000" i="1" dirty="0">
              <a:latin typeface="Constantia" panose="02030602050306030303" pitchFamily="18" charset="0"/>
            </a:endParaRPr>
          </a:p>
          <a:p>
            <a:endParaRPr lang="tr-TR" dirty="0">
              <a:latin typeface="Times New Roman" pitchFamily="18" charset="0"/>
              <a:cs typeface="Times New Roman" pitchFamily="18" charset="0"/>
            </a:endParaRPr>
          </a:p>
          <a:p>
            <a:pPr algn="just">
              <a:lnSpc>
                <a:spcPct val="150000"/>
              </a:lnSpc>
            </a:pPr>
            <a:endParaRPr lang="tr-TR" dirty="0">
              <a:latin typeface="Times New Roman" pitchFamily="18" charset="0"/>
              <a:cs typeface="Times New Roman" pitchFamily="18" charset="0"/>
            </a:endParaRPr>
          </a:p>
          <a:p>
            <a:pPr algn="just">
              <a:lnSpc>
                <a:spcPct val="150000"/>
              </a:lnSpc>
            </a:pPr>
            <a:endParaRPr lang="tr-TR" dirty="0">
              <a:latin typeface="Times New Roman" pitchFamily="18" charset="0"/>
              <a:cs typeface="Times New Roman" pitchFamily="18" charset="0"/>
            </a:endParaRPr>
          </a:p>
          <a:p>
            <a:pPr algn="just">
              <a:lnSpc>
                <a:spcPct val="150000"/>
              </a:lnSpc>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07552722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sz="2400" dirty="0">
                <a:solidFill>
                  <a:schemeClr val="accent5">
                    <a:lumMod val="75000"/>
                  </a:schemeClr>
                </a:solidFill>
                <a:latin typeface="GalanoGrotesque-Medium" panose="00000600000000000000" pitchFamily="50" charset="-94"/>
              </a:rPr>
              <a:t>TÜZEL KİŞİLERDE İŞE BAŞLAMA </a:t>
            </a:r>
            <a:r>
              <a:rPr lang="tr-TR" altLang="tr-TR" sz="2400" dirty="0" smtClean="0">
                <a:solidFill>
                  <a:schemeClr val="accent5">
                    <a:lumMod val="75000"/>
                  </a:schemeClr>
                </a:solidFill>
                <a:latin typeface="GalanoGrotesque-Medium" panose="00000600000000000000" pitchFamily="50" charset="-94"/>
              </a:rPr>
              <a:t>BİLDİRİMİ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a:solidFill>
                  <a:schemeClr val="bg1"/>
                </a:solidFill>
                <a:latin typeface="GalanoGrotesque-Medium" panose="00000600000000000000" pitchFamily="50" charset="-94"/>
              </a:rPr>
              <a:t>6</a:t>
            </a: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2"/>
          <p:cNvSpPr txBox="1">
            <a:spLocks noChangeArrowheads="1"/>
          </p:cNvSpPr>
          <p:nvPr/>
        </p:nvSpPr>
        <p:spPr bwMode="auto">
          <a:xfrm>
            <a:off x="556838" y="1864651"/>
            <a:ext cx="10673943" cy="440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a:solidFill>
                  <a:schemeClr val="tx1"/>
                </a:solidFill>
                <a:latin typeface="Verdana" pitchFamily="34" charset="0"/>
              </a:defRPr>
            </a:lvl1pPr>
            <a:lvl2pPr marL="742950" indent="-285750" eaLnBrk="0" hangingPunct="0">
              <a:defRPr sz="1200" b="1">
                <a:solidFill>
                  <a:schemeClr val="tx1"/>
                </a:solidFill>
                <a:latin typeface="Verdana" pitchFamily="34" charset="0"/>
              </a:defRPr>
            </a:lvl2pPr>
            <a:lvl3pPr marL="1143000" indent="-228600" eaLnBrk="0" hangingPunct="0">
              <a:defRPr sz="1200" b="1">
                <a:solidFill>
                  <a:schemeClr val="tx1"/>
                </a:solidFill>
                <a:latin typeface="Verdana" pitchFamily="34" charset="0"/>
              </a:defRPr>
            </a:lvl3pPr>
            <a:lvl4pPr marL="1600200" indent="-228600" eaLnBrk="0" hangingPunct="0">
              <a:defRPr sz="1200" b="1">
                <a:solidFill>
                  <a:schemeClr val="tx1"/>
                </a:solidFill>
                <a:latin typeface="Verdana" pitchFamily="34" charset="0"/>
              </a:defRPr>
            </a:lvl4pPr>
            <a:lvl5pPr marL="2057400" indent="-228600" eaLnBrk="0" hangingPunct="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pPr marL="0" indent="0" algn="just">
              <a:buClr>
                <a:srgbClr val="C00000"/>
              </a:buClr>
              <a:defRPr/>
            </a:pPr>
            <a:r>
              <a:rPr lang="tr-TR" sz="2000" b="0" i="1" dirty="0" smtClean="0">
                <a:latin typeface="Constantia" panose="02030602050306030303" pitchFamily="18" charset="0"/>
              </a:rPr>
              <a:t>Kurumlar </a:t>
            </a:r>
            <a:r>
              <a:rPr lang="tr-TR" sz="2000" b="0" i="1" dirty="0">
                <a:latin typeface="Constantia" panose="02030602050306030303" pitchFamily="18" charset="0"/>
              </a:rPr>
              <a:t>vergisi mükellefi </a:t>
            </a:r>
            <a:r>
              <a:rPr lang="tr-TR" sz="2000" b="0" i="1" dirty="0" smtClean="0">
                <a:latin typeface="Constantia" panose="02030602050306030303" pitchFamily="18" charset="0"/>
              </a:rPr>
              <a:t>olan;</a:t>
            </a:r>
          </a:p>
          <a:p>
            <a:pPr marL="0" indent="0" algn="just">
              <a:buClr>
                <a:srgbClr val="C00000"/>
              </a:buClr>
              <a:defRPr/>
            </a:pPr>
            <a:endParaRPr lang="tr-TR" sz="2000" b="0" i="1" dirty="0" smtClean="0">
              <a:latin typeface="Constantia" panose="02030602050306030303" pitchFamily="18" charset="0"/>
            </a:endParaRPr>
          </a:p>
          <a:p>
            <a:pPr algn="just">
              <a:buClr>
                <a:srgbClr val="C00000"/>
              </a:buClr>
              <a:buFont typeface="Wingdings" pitchFamily="2" charset="2"/>
              <a:buChar char="Ø"/>
              <a:defRPr/>
            </a:pPr>
            <a:r>
              <a:rPr lang="tr-TR" sz="2000" b="0" i="1" dirty="0" smtClean="0">
                <a:latin typeface="Constantia" panose="02030602050306030303" pitchFamily="18" charset="0"/>
              </a:rPr>
              <a:t> Anonim </a:t>
            </a:r>
            <a:r>
              <a:rPr lang="tr-TR" sz="2000" b="0" i="1" dirty="0">
                <a:latin typeface="Constantia" panose="02030602050306030303" pitchFamily="18" charset="0"/>
              </a:rPr>
              <a:t>şirket</a:t>
            </a:r>
            <a:r>
              <a:rPr lang="tr-TR" sz="2000" b="0" i="1" dirty="0" smtClean="0">
                <a:latin typeface="Constantia" panose="02030602050306030303" pitchFamily="18" charset="0"/>
              </a:rPr>
              <a:t>,</a:t>
            </a:r>
          </a:p>
          <a:p>
            <a:pPr algn="just">
              <a:buClr>
                <a:srgbClr val="C00000"/>
              </a:buClr>
              <a:buFont typeface="Wingdings" pitchFamily="2" charset="2"/>
              <a:buChar char="Ø"/>
              <a:defRPr/>
            </a:pPr>
            <a:r>
              <a:rPr lang="tr-TR" sz="2000" b="0" i="1" dirty="0" smtClean="0">
                <a:latin typeface="Constantia" panose="02030602050306030303" pitchFamily="18" charset="0"/>
              </a:rPr>
              <a:t> Limited şirket, </a:t>
            </a:r>
          </a:p>
          <a:p>
            <a:pPr algn="just">
              <a:buClr>
                <a:srgbClr val="C00000"/>
              </a:buClr>
              <a:buFont typeface="Wingdings" pitchFamily="2" charset="2"/>
              <a:buChar char="Ø"/>
              <a:defRPr/>
            </a:pPr>
            <a:r>
              <a:rPr lang="tr-TR" sz="2000" b="0" i="1" dirty="0" smtClean="0">
                <a:latin typeface="Constantia" panose="02030602050306030303" pitchFamily="18" charset="0"/>
              </a:rPr>
              <a:t> Sermayesi </a:t>
            </a:r>
            <a:r>
              <a:rPr lang="tr-TR" sz="2000" b="0" i="1" dirty="0">
                <a:latin typeface="Constantia" panose="02030602050306030303" pitchFamily="18" charset="0"/>
              </a:rPr>
              <a:t>paylara bölünmüş komandit </a:t>
            </a:r>
            <a:r>
              <a:rPr lang="tr-TR" sz="2000" b="0" i="1" dirty="0" smtClean="0">
                <a:latin typeface="Constantia" panose="02030602050306030303" pitchFamily="18" charset="0"/>
              </a:rPr>
              <a:t>şirketlerin,</a:t>
            </a:r>
          </a:p>
          <a:p>
            <a:pPr marL="0" indent="0" algn="just">
              <a:buClr>
                <a:srgbClr val="C00000"/>
              </a:buClr>
              <a:defRPr/>
            </a:pPr>
            <a:endParaRPr lang="tr-TR" sz="2000" b="0" i="1" dirty="0">
              <a:latin typeface="Constantia" panose="02030602050306030303" pitchFamily="18" charset="0"/>
            </a:endParaRPr>
          </a:p>
          <a:p>
            <a:pPr marL="0" indent="0" algn="just">
              <a:buClr>
                <a:srgbClr val="C00000"/>
              </a:buClr>
              <a:defRPr/>
            </a:pPr>
            <a:r>
              <a:rPr lang="tr-TR" sz="2000" b="0" i="1" dirty="0">
                <a:latin typeface="Constantia" panose="02030602050306030303" pitchFamily="18" charset="0"/>
              </a:rPr>
              <a:t>Tescil için ticaret sicil müdürlüklerine başvuranların işe başlama bildirimleri, bunların kuruluş bilgilerini içeren “Tüzel Kişi Kuruluş </a:t>
            </a:r>
            <a:r>
              <a:rPr lang="tr-TR" sz="2000" b="0" i="1" dirty="0" err="1">
                <a:latin typeface="Constantia" panose="02030602050306030303" pitchFamily="18" charset="0"/>
              </a:rPr>
              <a:t>Bildirimi”nin</a:t>
            </a:r>
            <a:r>
              <a:rPr lang="tr-TR" sz="2000" b="0" i="1" dirty="0">
                <a:latin typeface="Constantia" panose="02030602050306030303" pitchFamily="18" charset="0"/>
              </a:rPr>
              <a:t> ticaret sicili müdürlüklerince Gelir İdaresi Başkanlığı’na elektronik ortamda aktarılması suretiyle yapılır.</a:t>
            </a:r>
          </a:p>
          <a:p>
            <a:pPr marL="0" indent="0" algn="just">
              <a:buClr>
                <a:srgbClr val="C00000"/>
              </a:buClr>
              <a:defRPr/>
            </a:pPr>
            <a:endParaRPr lang="tr-TR" sz="2000" b="0" i="1" dirty="0">
              <a:latin typeface="Constantia" panose="02030602050306030303" pitchFamily="18" charset="0"/>
            </a:endParaRPr>
          </a:p>
          <a:p>
            <a:pPr marL="0" indent="0" algn="just">
              <a:buClr>
                <a:srgbClr val="C00000"/>
              </a:buClr>
              <a:defRPr/>
            </a:pPr>
            <a:r>
              <a:rPr lang="tr-TR" sz="2000" b="0" i="1" dirty="0" smtClean="0">
                <a:latin typeface="Constantia" panose="02030602050306030303" pitchFamily="18" charset="0"/>
              </a:rPr>
              <a:t>Bu mükelleflerin ayrıca </a:t>
            </a:r>
            <a:r>
              <a:rPr lang="tr-TR" sz="2000" i="1" dirty="0" smtClean="0">
                <a:latin typeface="Constantia" panose="02030602050306030303" pitchFamily="18" charset="0"/>
              </a:rPr>
              <a:t>İşe Başlama/Bırakma Bildirimi</a:t>
            </a:r>
            <a:r>
              <a:rPr lang="tr-TR" sz="2000" b="0" i="1" dirty="0" smtClean="0">
                <a:latin typeface="Constantia" panose="02030602050306030303" pitchFamily="18" charset="0"/>
              </a:rPr>
              <a:t> vermelerine gerek bulunmamaktadır.</a:t>
            </a:r>
            <a:endParaRPr lang="tr-TR" sz="2000" b="0" i="1" dirty="0">
              <a:latin typeface="+mn-lt"/>
            </a:endParaRPr>
          </a:p>
        </p:txBody>
      </p:sp>
    </p:spTree>
    <p:extLst>
      <p:ext uri="{BB962C8B-B14F-4D97-AF65-F5344CB8AC3E}">
        <p14:creationId xmlns:p14="http://schemas.microsoft.com/office/powerpoint/2010/main" val="410798796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solidFill>
                  <a:schemeClr val="accent5">
                    <a:lumMod val="75000"/>
                  </a:schemeClr>
                </a:solidFill>
                <a:latin typeface="GalanoGrotesque-Medium" panose="00000600000000000000" pitchFamily="50" charset="-94"/>
              </a:rPr>
              <a:t>ELEKTRONİK YOKLAMA SİSTEMİ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a:solidFill>
                  <a:schemeClr val="bg1"/>
                </a:solidFill>
                <a:latin typeface="GalanoGrotesque-Medium" panose="00000600000000000000" pitchFamily="50" charset="-94"/>
              </a:rPr>
              <a:t>7</a:t>
            </a: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8" name="Rectangle 2"/>
          <p:cNvSpPr txBox="1">
            <a:spLocks noChangeArrowheads="1"/>
          </p:cNvSpPr>
          <p:nvPr/>
        </p:nvSpPr>
        <p:spPr bwMode="auto">
          <a:xfrm>
            <a:off x="556838" y="1386643"/>
            <a:ext cx="10915692" cy="470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a:solidFill>
                  <a:schemeClr val="tx1"/>
                </a:solidFill>
                <a:latin typeface="Verdana" pitchFamily="34" charset="0"/>
              </a:defRPr>
            </a:lvl1pPr>
            <a:lvl2pPr marL="742950" indent="-285750" eaLnBrk="0" hangingPunct="0">
              <a:defRPr sz="1200" b="1">
                <a:solidFill>
                  <a:schemeClr val="tx1"/>
                </a:solidFill>
                <a:latin typeface="Verdana" pitchFamily="34" charset="0"/>
              </a:defRPr>
            </a:lvl2pPr>
            <a:lvl3pPr marL="1143000" indent="-228600" eaLnBrk="0" hangingPunct="0">
              <a:defRPr sz="1200" b="1">
                <a:solidFill>
                  <a:schemeClr val="tx1"/>
                </a:solidFill>
                <a:latin typeface="Verdana" pitchFamily="34" charset="0"/>
              </a:defRPr>
            </a:lvl3pPr>
            <a:lvl4pPr marL="1600200" indent="-228600" eaLnBrk="0" hangingPunct="0">
              <a:defRPr sz="1200" b="1">
                <a:solidFill>
                  <a:schemeClr val="tx1"/>
                </a:solidFill>
                <a:latin typeface="Verdana" pitchFamily="34" charset="0"/>
              </a:defRPr>
            </a:lvl4pPr>
            <a:lvl5pPr marL="2057400" indent="-228600" eaLnBrk="0" hangingPunct="0">
              <a:defRPr sz="1200" b="1">
                <a:solidFill>
                  <a:schemeClr val="tx1"/>
                </a:solidFill>
                <a:latin typeface="Verdana" pitchFamily="34" charset="0"/>
              </a:defRPr>
            </a:lvl5pPr>
            <a:lvl6pPr marL="2514600" indent="-228600" algn="ctr" eaLnBrk="0" fontAlgn="base" hangingPunct="0">
              <a:spcBef>
                <a:spcPct val="0"/>
              </a:spcBef>
              <a:spcAft>
                <a:spcPct val="0"/>
              </a:spcAft>
              <a:defRPr sz="1200" b="1">
                <a:solidFill>
                  <a:schemeClr val="tx1"/>
                </a:solidFill>
                <a:latin typeface="Verdana" pitchFamily="34" charset="0"/>
              </a:defRPr>
            </a:lvl6pPr>
            <a:lvl7pPr marL="2971800" indent="-228600" algn="ctr" eaLnBrk="0" fontAlgn="base" hangingPunct="0">
              <a:spcBef>
                <a:spcPct val="0"/>
              </a:spcBef>
              <a:spcAft>
                <a:spcPct val="0"/>
              </a:spcAft>
              <a:defRPr sz="1200" b="1">
                <a:solidFill>
                  <a:schemeClr val="tx1"/>
                </a:solidFill>
                <a:latin typeface="Verdana" pitchFamily="34" charset="0"/>
              </a:defRPr>
            </a:lvl7pPr>
            <a:lvl8pPr marL="3429000" indent="-228600" algn="ctr" eaLnBrk="0" fontAlgn="base" hangingPunct="0">
              <a:spcBef>
                <a:spcPct val="0"/>
              </a:spcBef>
              <a:spcAft>
                <a:spcPct val="0"/>
              </a:spcAft>
              <a:defRPr sz="1200" b="1">
                <a:solidFill>
                  <a:schemeClr val="tx1"/>
                </a:solidFill>
                <a:latin typeface="Verdana" pitchFamily="34" charset="0"/>
              </a:defRPr>
            </a:lvl8pPr>
            <a:lvl9pPr marL="3886200" indent="-228600" algn="ctr" eaLnBrk="0" fontAlgn="base" hangingPunct="0">
              <a:spcBef>
                <a:spcPct val="0"/>
              </a:spcBef>
              <a:spcAft>
                <a:spcPct val="0"/>
              </a:spcAft>
              <a:defRPr sz="1200" b="1">
                <a:solidFill>
                  <a:schemeClr val="tx1"/>
                </a:solidFill>
                <a:latin typeface="Verdana" pitchFamily="34" charset="0"/>
              </a:defRPr>
            </a:lvl9pPr>
          </a:lstStyle>
          <a:p>
            <a:pPr algn="just"/>
            <a:r>
              <a:rPr lang="tr-TR" sz="1800" i="1" kern="0" dirty="0" smtClean="0">
                <a:solidFill>
                  <a:srgbClr val="C00000"/>
                </a:solidFill>
                <a:latin typeface="+mn-lt"/>
              </a:rPr>
              <a:t>       İşe </a:t>
            </a:r>
            <a:r>
              <a:rPr lang="tr-TR" sz="1800" i="1" kern="0" dirty="0">
                <a:solidFill>
                  <a:srgbClr val="C00000"/>
                </a:solidFill>
                <a:latin typeface="+mn-lt"/>
              </a:rPr>
              <a:t>başlama/bırakma bildirimi </a:t>
            </a:r>
            <a:r>
              <a:rPr lang="tr-TR" sz="1800" b="0" i="1" kern="0" dirty="0">
                <a:solidFill>
                  <a:srgbClr val="000000"/>
                </a:solidFill>
                <a:latin typeface="+mn-lt"/>
              </a:rPr>
              <a:t>üzerine vergi dairesince mükellefiyet tesisi </a:t>
            </a:r>
            <a:r>
              <a:rPr lang="tr-TR" sz="1800" b="0" i="1" kern="0" dirty="0" smtClean="0">
                <a:solidFill>
                  <a:srgbClr val="000000"/>
                </a:solidFill>
                <a:latin typeface="+mn-lt"/>
              </a:rPr>
              <a:t>işlemi gerçekleştirilir ve </a:t>
            </a:r>
            <a:r>
              <a:rPr lang="tr-TR" sz="1800" i="1" kern="0" dirty="0" smtClean="0">
                <a:solidFill>
                  <a:srgbClr val="C00000"/>
                </a:solidFill>
                <a:latin typeface="+mn-lt"/>
              </a:rPr>
              <a:t>“</a:t>
            </a:r>
            <a:r>
              <a:rPr lang="tr-TR" sz="1800" i="1" kern="0" dirty="0">
                <a:solidFill>
                  <a:srgbClr val="C00000"/>
                </a:solidFill>
                <a:latin typeface="+mn-lt"/>
              </a:rPr>
              <a:t>Elektronik Yoklama Sistemi” </a:t>
            </a:r>
            <a:r>
              <a:rPr lang="tr-TR" sz="1800" b="0" i="1" kern="0" dirty="0">
                <a:solidFill>
                  <a:srgbClr val="000000"/>
                </a:solidFill>
                <a:latin typeface="+mn-lt"/>
              </a:rPr>
              <a:t>üzerinden mükellef </a:t>
            </a:r>
            <a:r>
              <a:rPr lang="tr-TR" sz="1800" b="0" i="1" kern="0" dirty="0" smtClean="0">
                <a:solidFill>
                  <a:srgbClr val="000000"/>
                </a:solidFill>
                <a:latin typeface="+mn-lt"/>
              </a:rPr>
              <a:t>nezdinde yoklama yapılır.</a:t>
            </a:r>
          </a:p>
          <a:p>
            <a:pPr algn="just"/>
            <a:endParaRPr lang="tr-TR" sz="1800" b="0" i="1" kern="0" dirty="0">
              <a:solidFill>
                <a:srgbClr val="000000"/>
              </a:solidFill>
              <a:latin typeface="+mn-lt"/>
            </a:endParaRPr>
          </a:p>
          <a:p>
            <a:r>
              <a:rPr lang="tr-TR" sz="1800" i="1" kern="0" dirty="0">
                <a:solidFill>
                  <a:srgbClr val="000000"/>
                </a:solidFill>
                <a:latin typeface="+mn-lt"/>
              </a:rPr>
              <a:t>Mükellef nezdinde yapılan yoklamalar</a:t>
            </a:r>
            <a:r>
              <a:rPr lang="tr-TR" sz="1800" i="1" kern="0" dirty="0" smtClean="0">
                <a:solidFill>
                  <a:srgbClr val="000000"/>
                </a:solidFill>
                <a:latin typeface="+mn-lt"/>
              </a:rPr>
              <a:t>;</a:t>
            </a:r>
          </a:p>
          <a:p>
            <a:endParaRPr lang="tr-TR" sz="1800" i="1" kern="0" dirty="0">
              <a:solidFill>
                <a:srgbClr val="000000"/>
              </a:solidFill>
              <a:latin typeface="+mn-lt"/>
            </a:endParaRPr>
          </a:p>
          <a:p>
            <a:pPr lvl="0">
              <a:buFont typeface="Wingdings" pitchFamily="2" charset="2"/>
              <a:buChar char="Ø"/>
            </a:pPr>
            <a:r>
              <a:rPr lang="tr-TR" sz="1800" b="0" i="1" kern="0" dirty="0" smtClean="0">
                <a:solidFill>
                  <a:srgbClr val="000000"/>
                </a:solidFill>
                <a:latin typeface="+mn-lt"/>
              </a:rPr>
              <a:t>İşe </a:t>
            </a:r>
            <a:r>
              <a:rPr lang="tr-TR" sz="1800" b="0" i="1" kern="0" dirty="0">
                <a:solidFill>
                  <a:srgbClr val="000000"/>
                </a:solidFill>
                <a:latin typeface="+mn-lt"/>
              </a:rPr>
              <a:t>başlama yoklamaları, mükellefiyetin tesis edildiği tarihten itibaren </a:t>
            </a:r>
            <a:r>
              <a:rPr lang="tr-TR" sz="1800" i="1" kern="0" dirty="0">
                <a:solidFill>
                  <a:srgbClr val="C00000"/>
                </a:solidFill>
                <a:latin typeface="+mn-lt"/>
              </a:rPr>
              <a:t>en geç 15 gün,</a:t>
            </a:r>
          </a:p>
          <a:p>
            <a:pPr lvl="0" algn="just">
              <a:buFont typeface="Wingdings" pitchFamily="2" charset="2"/>
              <a:buChar char="Ø"/>
            </a:pPr>
            <a:r>
              <a:rPr lang="tr-TR" sz="1800" b="0" i="1" kern="0" dirty="0">
                <a:solidFill>
                  <a:srgbClr val="000000"/>
                </a:solidFill>
                <a:latin typeface="+mn-lt"/>
              </a:rPr>
              <a:t>Mükellef imzası ile birlikte serbest muhasebeci, serbest muhasebeci mali müşavir tarafından imzalanmış veya yeminli mali müşavirlerce tasdik edilmiş olan işe başlama / bırakma bildirimi üzerine yapılacak yoklamalar </a:t>
            </a:r>
            <a:r>
              <a:rPr lang="tr-TR" sz="1800" i="1" kern="0" dirty="0">
                <a:solidFill>
                  <a:srgbClr val="C00000"/>
                </a:solidFill>
                <a:latin typeface="+mn-lt"/>
              </a:rPr>
              <a:t>bir ay,</a:t>
            </a:r>
          </a:p>
          <a:p>
            <a:pPr lvl="0" algn="just">
              <a:buFont typeface="Wingdings" pitchFamily="2" charset="2"/>
              <a:buChar char="Ø"/>
            </a:pPr>
            <a:r>
              <a:rPr lang="tr-TR" sz="1800" b="0" i="1" kern="0" dirty="0">
                <a:solidFill>
                  <a:srgbClr val="000000"/>
                </a:solidFill>
                <a:latin typeface="+mn-lt"/>
              </a:rPr>
              <a:t>İşi bırakma dilekçesine ilişkin terk yoklamaları, terk dilekçesinin vergi dairesi kayıtlarına girdiği tarihten itibaren </a:t>
            </a:r>
            <a:r>
              <a:rPr lang="tr-TR" sz="1800" i="1" kern="0" dirty="0">
                <a:solidFill>
                  <a:srgbClr val="C00000"/>
                </a:solidFill>
                <a:latin typeface="+mn-lt"/>
              </a:rPr>
              <a:t>en geç 15 gün,</a:t>
            </a:r>
          </a:p>
          <a:p>
            <a:pPr lvl="0" algn="just">
              <a:buFont typeface="Wingdings" pitchFamily="2" charset="2"/>
              <a:buChar char="Ø"/>
            </a:pPr>
            <a:r>
              <a:rPr lang="tr-TR" sz="1800" b="0" i="1" kern="0" dirty="0">
                <a:solidFill>
                  <a:srgbClr val="000000"/>
                </a:solidFill>
                <a:latin typeface="+mn-lt"/>
              </a:rPr>
              <a:t>Özellikli durumlarda yapılacak yoklamalar aynı gün, aynı gün yapılmasının mümkün olmaması halinde </a:t>
            </a:r>
            <a:r>
              <a:rPr lang="tr-TR" sz="1800" i="1" kern="0" dirty="0">
                <a:solidFill>
                  <a:srgbClr val="C00000"/>
                </a:solidFill>
                <a:latin typeface="+mn-lt"/>
              </a:rPr>
              <a:t>ertesi gün,</a:t>
            </a:r>
          </a:p>
          <a:p>
            <a:pPr lvl="0">
              <a:buFont typeface="Wingdings" pitchFamily="2" charset="2"/>
              <a:buChar char="Ø"/>
            </a:pPr>
            <a:r>
              <a:rPr lang="tr-TR" sz="1800" b="0" i="1" kern="0" dirty="0">
                <a:solidFill>
                  <a:srgbClr val="000000"/>
                </a:solidFill>
                <a:latin typeface="+mn-lt"/>
              </a:rPr>
              <a:t>Diğer yoklamalar </a:t>
            </a:r>
            <a:r>
              <a:rPr lang="tr-TR" sz="1800" i="1" kern="0" dirty="0">
                <a:solidFill>
                  <a:srgbClr val="C00000"/>
                </a:solidFill>
                <a:latin typeface="+mn-lt"/>
              </a:rPr>
              <a:t>en geç bir ay,</a:t>
            </a:r>
          </a:p>
          <a:p>
            <a:r>
              <a:rPr lang="tr-TR" sz="1800" b="0" i="1" kern="0" dirty="0">
                <a:solidFill>
                  <a:srgbClr val="C00000"/>
                </a:solidFill>
                <a:latin typeface="+mn-lt"/>
              </a:rPr>
              <a:t>	</a:t>
            </a:r>
          </a:p>
          <a:p>
            <a:r>
              <a:rPr lang="tr-TR" sz="1800" b="0" i="1" kern="0" dirty="0">
                <a:solidFill>
                  <a:srgbClr val="000000"/>
                </a:solidFill>
                <a:latin typeface="+mn-lt"/>
              </a:rPr>
              <a:t>	içinde sonuçlandırılır. </a:t>
            </a:r>
          </a:p>
        </p:txBody>
      </p:sp>
      <p:pic>
        <p:nvPicPr>
          <p:cNvPr id="9" name="Picture 4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5325" y="5408682"/>
            <a:ext cx="2448272" cy="106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4489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597" y="6476337"/>
            <a:ext cx="828403" cy="381663"/>
          </a:xfrm>
          <a:prstGeom prst="rect">
            <a:avLst/>
          </a:prstGeom>
        </p:spPr>
      </p:pic>
      <p:sp>
        <p:nvSpPr>
          <p:cNvPr id="12" name="Unvan 1"/>
          <p:cNvSpPr txBox="1">
            <a:spLocks/>
          </p:cNvSpPr>
          <p:nvPr/>
        </p:nvSpPr>
        <p:spPr>
          <a:xfrm>
            <a:off x="556838" y="213903"/>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sz="2400" dirty="0">
                <a:solidFill>
                  <a:schemeClr val="accent5">
                    <a:lumMod val="75000"/>
                  </a:schemeClr>
                </a:solidFill>
                <a:latin typeface="GalanoGrotesque-Medium" panose="00000600000000000000" pitchFamily="50" charset="-94"/>
              </a:rPr>
              <a:t>DEĞİŞİKLİK </a:t>
            </a:r>
            <a:r>
              <a:rPr lang="tr-TR" altLang="tr-TR" sz="2400" dirty="0" smtClean="0">
                <a:solidFill>
                  <a:schemeClr val="accent5">
                    <a:lumMod val="75000"/>
                  </a:schemeClr>
                </a:solidFill>
                <a:latin typeface="GalanoGrotesque-Medium" panose="00000600000000000000" pitchFamily="50" charset="-94"/>
              </a:rPr>
              <a:t>BİLDİRİMİ</a:t>
            </a:r>
            <a:endParaRPr lang="tr-TR" sz="2400" dirty="0">
              <a:solidFill>
                <a:schemeClr val="accent5">
                  <a:lumMod val="75000"/>
                </a:schemeClr>
              </a:solidFill>
              <a:latin typeface="GalanoGrotesque-Medium" panose="00000600000000000000" pitchFamily="50" charset="-9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191"/>
            <a:ext cx="381663" cy="83016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7" y="382779"/>
            <a:ext cx="204768" cy="259531"/>
          </a:xfrm>
          <a:prstGeom prst="rect">
            <a:avLst/>
          </a:prstGeom>
        </p:spPr>
      </p:pic>
      <p:sp>
        <p:nvSpPr>
          <p:cNvPr id="4" name="Slayt Numarası Yer Tutucusu 3"/>
          <p:cNvSpPr>
            <a:spLocks noGrp="1"/>
          </p:cNvSpPr>
          <p:nvPr>
            <p:ph type="sldNum" sz="quarter" idx="12"/>
          </p:nvPr>
        </p:nvSpPr>
        <p:spPr>
          <a:xfrm>
            <a:off x="11497585" y="6508777"/>
            <a:ext cx="588397" cy="365125"/>
          </a:xfrm>
        </p:spPr>
        <p:txBody>
          <a:bodyPr/>
          <a:lstStyle/>
          <a:p>
            <a:pPr algn="ctr"/>
            <a:r>
              <a:rPr lang="tr-TR" dirty="0">
                <a:solidFill>
                  <a:schemeClr val="bg1"/>
                </a:solidFill>
                <a:latin typeface="GalanoGrotesque-Medium" panose="00000600000000000000" pitchFamily="50" charset="-94"/>
              </a:rPr>
              <a:t>8</a:t>
            </a:r>
          </a:p>
        </p:txBody>
      </p:sp>
      <p:sp>
        <p:nvSpPr>
          <p:cNvPr id="7" name="İçerik Yer Tutucusu 2"/>
          <p:cNvSpPr txBox="1">
            <a:spLocks/>
          </p:cNvSpPr>
          <p:nvPr/>
        </p:nvSpPr>
        <p:spPr>
          <a:xfrm>
            <a:off x="1888301" y="2072426"/>
            <a:ext cx="2481853" cy="6132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Clr>
                <a:srgbClr val="0F6FC6"/>
              </a:buClr>
              <a:buFont typeface="Arial" pitchFamily="34" charset="0"/>
              <a:buNone/>
            </a:pPr>
            <a:endParaRPr lang="tr-TR" b="1" dirty="0">
              <a:solidFill>
                <a:srgbClr val="712629"/>
              </a:solidFill>
            </a:endParaRPr>
          </a:p>
          <a:p>
            <a:pPr fontAlgn="auto">
              <a:spcAft>
                <a:spcPts val="0"/>
              </a:spcAft>
              <a:buClr>
                <a:srgbClr val="0F6FC6"/>
              </a:buClr>
            </a:pPr>
            <a:endParaRPr lang="tr-TR" dirty="0">
              <a:solidFill>
                <a:prstClr val="black">
                  <a:lumMod val="65000"/>
                  <a:lumOff val="35000"/>
                </a:prstClr>
              </a:solidFill>
            </a:endParaRPr>
          </a:p>
        </p:txBody>
      </p:sp>
      <p:sp>
        <p:nvSpPr>
          <p:cNvPr id="15" name="Rectangle 14"/>
          <p:cNvSpPr txBox="1">
            <a:spLocks noChangeArrowheads="1"/>
          </p:cNvSpPr>
          <p:nvPr/>
        </p:nvSpPr>
        <p:spPr bwMode="auto">
          <a:xfrm>
            <a:off x="556836" y="1242977"/>
            <a:ext cx="10806759" cy="395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12788" marR="0" lvl="0" indent="-357188" algn="just" defTabSz="914400" rtl="0" eaLnBrk="0" fontAlgn="base" latinLnBrk="0" hangingPunct="0">
              <a:lnSpc>
                <a:spcPct val="100000"/>
              </a:lnSpc>
              <a:spcBef>
                <a:spcPct val="20000"/>
              </a:spcBef>
              <a:spcAft>
                <a:spcPct val="0"/>
              </a:spcAft>
              <a:buClr>
                <a:srgbClr val="C00000"/>
              </a:buClr>
              <a:buSzPct val="150000"/>
              <a:buFont typeface="Arial" pitchFamily="34" charset="0"/>
              <a:buChar char="►"/>
              <a:tabLst/>
              <a:defRPr/>
            </a:pPr>
            <a:r>
              <a:rPr kumimoji="0" lang="tr-TR" altLang="tr-TR" sz="2000" b="0" i="1" u="none" strike="noStrike" kern="0" cap="none" spc="0" normalizeH="0" baseline="0" noProof="0" dirty="0" smtClean="0">
                <a:ln>
                  <a:noFill/>
                </a:ln>
                <a:solidFill>
                  <a:srgbClr val="000000"/>
                </a:solidFill>
                <a:effectLst/>
                <a:uLnTx/>
                <a:uFillTx/>
                <a:ea typeface="+mn-ea"/>
                <a:cs typeface="+mn-cs"/>
              </a:rPr>
              <a:t>İş yeri adres değişikliklerinin (</a:t>
            </a:r>
            <a:r>
              <a:rPr kumimoji="0" lang="tr-TR" sz="2000" b="0" i="1" u="none" strike="noStrike" kern="0" cap="none" spc="0" normalizeH="0" baseline="0" noProof="0" dirty="0" smtClean="0">
                <a:ln>
                  <a:noFill/>
                </a:ln>
                <a:solidFill>
                  <a:srgbClr val="000000"/>
                </a:solidFill>
                <a:effectLst/>
                <a:uLnTx/>
                <a:uFillTx/>
                <a:ea typeface="+mn-ea"/>
                <a:cs typeface="+mn-cs"/>
              </a:rPr>
              <a:t>İş ve teşebbüsün bir yerden diğer bir yere nakledilmesi adres değişikliği sayılır.)</a:t>
            </a:r>
            <a:r>
              <a:rPr kumimoji="0" lang="tr-TR" altLang="tr-TR" sz="2000" b="0" i="1" u="none" strike="noStrike" kern="0" cap="none" spc="0" normalizeH="0" baseline="0" noProof="0" dirty="0" smtClean="0">
                <a:ln>
                  <a:noFill/>
                </a:ln>
                <a:solidFill>
                  <a:srgbClr val="000000"/>
                </a:solidFill>
                <a:effectLst/>
                <a:uLnTx/>
                <a:uFillTx/>
                <a:ea typeface="+mn-ea"/>
                <a:cs typeface="+mn-cs"/>
              </a:rPr>
              <a:t>,</a:t>
            </a:r>
          </a:p>
          <a:p>
            <a:pPr marL="712788" marR="0" lvl="0" indent="-357188" algn="just" defTabSz="914400" rtl="0" eaLnBrk="0" fontAlgn="base" latinLnBrk="0" hangingPunct="0">
              <a:lnSpc>
                <a:spcPct val="100000"/>
              </a:lnSpc>
              <a:spcBef>
                <a:spcPct val="20000"/>
              </a:spcBef>
              <a:spcAft>
                <a:spcPct val="0"/>
              </a:spcAft>
              <a:buClr>
                <a:srgbClr val="C00000"/>
              </a:buClr>
              <a:buSzPct val="150000"/>
              <a:buFont typeface="Arial" pitchFamily="34" charset="0"/>
              <a:buChar char="►"/>
              <a:tabLst/>
              <a:defRPr/>
            </a:pPr>
            <a:endParaRPr kumimoji="0" lang="tr-TR" altLang="tr-TR" sz="2000" b="0" i="1" u="none" strike="noStrike" kern="0" cap="none" spc="0" normalizeH="0" baseline="0" noProof="0" dirty="0" smtClean="0">
              <a:ln>
                <a:noFill/>
              </a:ln>
              <a:solidFill>
                <a:srgbClr val="000000"/>
              </a:solidFill>
              <a:effectLst/>
              <a:uLnTx/>
              <a:uFillTx/>
              <a:ea typeface="+mn-ea"/>
              <a:cs typeface="+mn-cs"/>
            </a:endParaRPr>
          </a:p>
          <a:p>
            <a:pPr marL="712788" marR="0" lvl="0" indent="-357188" algn="just" defTabSz="914400" rtl="0" eaLnBrk="0" fontAlgn="base" latinLnBrk="0" hangingPunct="0">
              <a:lnSpc>
                <a:spcPct val="100000"/>
              </a:lnSpc>
              <a:spcBef>
                <a:spcPct val="20000"/>
              </a:spcBef>
              <a:spcAft>
                <a:spcPct val="0"/>
              </a:spcAft>
              <a:buClr>
                <a:srgbClr val="C00000"/>
              </a:buClr>
              <a:buSzPct val="150000"/>
              <a:buFont typeface="Arial" pitchFamily="34" charset="0"/>
              <a:buChar char="►"/>
              <a:tabLst/>
              <a:defRPr/>
            </a:pPr>
            <a:r>
              <a:rPr kumimoji="0" lang="tr-TR" altLang="tr-TR" sz="2000" b="0" i="1" u="none" strike="noStrike" kern="0" cap="none" spc="0" normalizeH="0" baseline="0" noProof="0" dirty="0" smtClean="0">
                <a:ln>
                  <a:noFill/>
                </a:ln>
                <a:solidFill>
                  <a:srgbClr val="000000"/>
                </a:solidFill>
                <a:effectLst/>
                <a:uLnTx/>
                <a:uFillTx/>
                <a:ea typeface="+mn-ea"/>
                <a:cs typeface="+mn-cs"/>
              </a:rPr>
              <a:t>Yeni bir vergiye tabi olmayı, mükellefiyet şeklinde değişikliği ve mükellefiyetten muaflığa geçmeyi gerektiren değişikliklerin,</a:t>
            </a:r>
          </a:p>
          <a:p>
            <a:pPr marL="712788" marR="0" lvl="0" indent="-357188" algn="just" defTabSz="914400" rtl="0" eaLnBrk="0" fontAlgn="base" latinLnBrk="0" hangingPunct="0">
              <a:lnSpc>
                <a:spcPct val="100000"/>
              </a:lnSpc>
              <a:spcBef>
                <a:spcPct val="20000"/>
              </a:spcBef>
              <a:spcAft>
                <a:spcPct val="0"/>
              </a:spcAft>
              <a:buClr>
                <a:srgbClr val="C00000"/>
              </a:buClr>
              <a:buSzPct val="150000"/>
              <a:buFont typeface="Arial" pitchFamily="34" charset="0"/>
              <a:buChar char="►"/>
              <a:tabLst/>
              <a:defRPr/>
            </a:pPr>
            <a:endParaRPr kumimoji="0" lang="tr-TR" altLang="tr-TR" sz="2000" b="0" i="1" u="none" strike="noStrike" kern="0" cap="none" spc="0" normalizeH="0" baseline="0" noProof="0" dirty="0" smtClean="0">
              <a:ln>
                <a:noFill/>
              </a:ln>
              <a:solidFill>
                <a:srgbClr val="000000"/>
              </a:solidFill>
              <a:effectLst/>
              <a:uLnTx/>
              <a:uFillTx/>
              <a:ea typeface="+mn-ea"/>
              <a:cs typeface="+mn-cs"/>
            </a:endParaRPr>
          </a:p>
          <a:p>
            <a:pPr marL="712788" marR="0" lvl="0" indent="-357188" algn="just" defTabSz="914400" rtl="0" eaLnBrk="0" fontAlgn="base" latinLnBrk="0" hangingPunct="0">
              <a:lnSpc>
                <a:spcPct val="100000"/>
              </a:lnSpc>
              <a:spcBef>
                <a:spcPct val="20000"/>
              </a:spcBef>
              <a:spcAft>
                <a:spcPct val="0"/>
              </a:spcAft>
              <a:buClr>
                <a:srgbClr val="C00000"/>
              </a:buClr>
              <a:buSzPct val="150000"/>
              <a:buFont typeface="Arial" pitchFamily="34" charset="0"/>
              <a:buChar char="►"/>
              <a:tabLst/>
              <a:defRPr/>
            </a:pPr>
            <a:r>
              <a:rPr kumimoji="0" lang="tr-TR" altLang="tr-TR" sz="2000" b="0" i="1" u="none" strike="noStrike" kern="0" cap="none" spc="0" normalizeH="0" baseline="0" noProof="0" dirty="0" smtClean="0">
                <a:ln>
                  <a:noFill/>
                </a:ln>
                <a:solidFill>
                  <a:srgbClr val="000000"/>
                </a:solidFill>
                <a:effectLst/>
                <a:uLnTx/>
                <a:uFillTx/>
                <a:ea typeface="+mn-ea"/>
                <a:cs typeface="+mn-cs"/>
              </a:rPr>
              <a:t>Aynı teşebbüs veya işletmeye dahil bulunan işyerlerinin sayısında artış veya azalış olduğunda bu değişikliğin,</a:t>
            </a:r>
          </a:p>
          <a:p>
            <a:pPr marL="641350" marR="0" lvl="0" indent="-285750" algn="just" defTabSz="914400" rtl="0" eaLnBrk="0" fontAlgn="base" latinLnBrk="0" hangingPunct="0">
              <a:lnSpc>
                <a:spcPct val="100000"/>
              </a:lnSpc>
              <a:spcBef>
                <a:spcPct val="20000"/>
              </a:spcBef>
              <a:spcAft>
                <a:spcPct val="0"/>
              </a:spcAft>
              <a:buClr>
                <a:srgbClr val="C00000"/>
              </a:buClr>
              <a:buSzPct val="150000"/>
              <a:buFont typeface="Arial" pitchFamily="34" charset="0"/>
              <a:buChar char="►"/>
              <a:tabLst/>
              <a:defRPr/>
            </a:pPr>
            <a:endParaRPr kumimoji="0" lang="tr-TR" altLang="tr-TR" sz="2000" b="0" i="1" u="none" strike="noStrike" kern="0" cap="none" spc="0" normalizeH="0" baseline="0" noProof="0" dirty="0" smtClean="0">
              <a:ln>
                <a:noFill/>
              </a:ln>
              <a:solidFill>
                <a:srgbClr val="000000"/>
              </a:solidFill>
              <a:effectLst/>
              <a:uLnTx/>
              <a:uFillTx/>
              <a:ea typeface="+mn-ea"/>
              <a:cs typeface="+mn-cs"/>
            </a:endParaRPr>
          </a:p>
          <a:p>
            <a:pPr marL="355600" marR="0" lvl="0" indent="0" algn="just" defTabSz="914400" rtl="0" eaLnBrk="0" fontAlgn="base" latinLnBrk="0" hangingPunct="0">
              <a:lnSpc>
                <a:spcPct val="100000"/>
              </a:lnSpc>
              <a:spcBef>
                <a:spcPct val="20000"/>
              </a:spcBef>
              <a:spcAft>
                <a:spcPct val="0"/>
              </a:spcAft>
              <a:buClr>
                <a:srgbClr val="C00000"/>
              </a:buClr>
              <a:buSzPct val="150000"/>
              <a:buFontTx/>
              <a:buNone/>
              <a:tabLst/>
              <a:defRPr/>
            </a:pPr>
            <a:r>
              <a:rPr kumimoji="0" lang="tr-TR" altLang="tr-TR" sz="2000" b="1" i="1" u="none" strike="noStrike" kern="0" cap="none" spc="0" normalizeH="0" baseline="0" noProof="0" dirty="0" smtClean="0">
                <a:ln>
                  <a:noFill/>
                </a:ln>
                <a:solidFill>
                  <a:srgbClr val="C00000"/>
                </a:solidFill>
                <a:effectLst/>
                <a:uLnTx/>
                <a:uFillTx/>
                <a:ea typeface="+mn-ea"/>
                <a:cs typeface="+mn-cs"/>
              </a:rPr>
              <a:t>1 ay içerisinde </a:t>
            </a:r>
            <a:r>
              <a:rPr kumimoji="0" lang="tr-TR" altLang="tr-TR" sz="2000" b="0" i="1" u="none" strike="noStrike" kern="0" cap="none" spc="0" normalizeH="0" baseline="0" noProof="0" dirty="0" smtClean="0">
                <a:ln>
                  <a:noFill/>
                </a:ln>
                <a:solidFill>
                  <a:srgbClr val="000000"/>
                </a:solidFill>
                <a:effectLst/>
                <a:uLnTx/>
                <a:uFillTx/>
                <a:ea typeface="+mn-ea"/>
                <a:cs typeface="+mn-cs"/>
              </a:rPr>
              <a:t>vergi dairesine bildirilmesi gerekmektedir.</a:t>
            </a:r>
          </a:p>
        </p:txBody>
      </p:sp>
      <p:pic>
        <p:nvPicPr>
          <p:cNvPr id="16" name="Picture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5495" t="58618" b="4369"/>
          <a:stretch>
            <a:fillRect/>
          </a:stretch>
        </p:blipFill>
        <p:spPr bwMode="auto">
          <a:xfrm>
            <a:off x="887780" y="4620065"/>
            <a:ext cx="1733258" cy="1988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3175" algn="ctr">
                <a:solidFill>
                  <a:srgbClr val="FFFFCC"/>
                </a:solidFill>
                <a:miter lim="800000"/>
                <a:headEnd/>
                <a:tailEnd/>
              </a14:hiddenLine>
            </a:ext>
          </a:extLst>
        </p:spPr>
      </p:pic>
      <p:pic>
        <p:nvPicPr>
          <p:cNvPr id="2" name="Resim 1"/>
          <p:cNvPicPr>
            <a:picLocks noChangeAspect="1"/>
          </p:cNvPicPr>
          <p:nvPr/>
        </p:nvPicPr>
        <p:blipFill>
          <a:blip r:embed="rId7"/>
          <a:stretch>
            <a:fillRect/>
          </a:stretch>
        </p:blipFill>
        <p:spPr>
          <a:xfrm>
            <a:off x="9524443" y="5268122"/>
            <a:ext cx="1351146" cy="1139414"/>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9996090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3689</TotalTime>
  <Words>2961</Words>
  <Application>Microsoft Office PowerPoint</Application>
  <PresentationFormat>Geniş ekran</PresentationFormat>
  <Paragraphs>541</Paragraphs>
  <Slides>47</Slides>
  <Notes>4</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47</vt:i4>
      </vt:variant>
    </vt:vector>
  </HeadingPairs>
  <TitlesOfParts>
    <vt:vector size="61" baseType="lpstr">
      <vt:lpstr>Arial</vt:lpstr>
      <vt:lpstr>Arial Black</vt:lpstr>
      <vt:lpstr>Bookman Old Style</vt:lpstr>
      <vt:lpstr>Calibri</vt:lpstr>
      <vt:lpstr>Calibri Light</vt:lpstr>
      <vt:lpstr>Constantia</vt:lpstr>
      <vt:lpstr>GalanoGrotesque-Bold</vt:lpstr>
      <vt:lpstr>GalanoGrotesque-Medium</vt:lpstr>
      <vt:lpstr>Palatino Linotype</vt:lpstr>
      <vt:lpstr>Roboto Condensed</vt:lpstr>
      <vt:lpstr>Rockwell</vt:lpstr>
      <vt:lpstr>Times New Roman</vt:lpstr>
      <vt:lpstr>Wingdings</vt:lpstr>
      <vt:lpstr>Office Teması</vt:lpstr>
      <vt:lpstr>MÜKELLEFLERİN VERGİSEL YÜKÜMLÜLÜKLERİ  VE E- UYGULAMALAR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BERRIN HAKVERDI</dc:creator>
  <cp:lastModifiedBy>Windows Kullanıcısı</cp:lastModifiedBy>
  <cp:revision>159</cp:revision>
  <dcterms:created xsi:type="dcterms:W3CDTF">2023-04-27T10:13:53Z</dcterms:created>
  <dcterms:modified xsi:type="dcterms:W3CDTF">2025-10-21T08:09:26Z</dcterms:modified>
</cp:coreProperties>
</file>