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6" r:id="rId2"/>
    <p:sldMasterId id="2147483708" r:id="rId3"/>
    <p:sldMasterId id="2147483720" r:id="rId4"/>
  </p:sldMasterIdLst>
  <p:notesMasterIdLst>
    <p:notesMasterId r:id="rId35"/>
  </p:notesMasterIdLst>
  <p:sldIdLst>
    <p:sldId id="308" r:id="rId5"/>
    <p:sldId id="309" r:id="rId6"/>
    <p:sldId id="300" r:id="rId7"/>
    <p:sldId id="307" r:id="rId8"/>
    <p:sldId id="266" r:id="rId9"/>
    <p:sldId id="316" r:id="rId10"/>
    <p:sldId id="297" r:id="rId11"/>
    <p:sldId id="278" r:id="rId12"/>
    <p:sldId id="314" r:id="rId13"/>
    <p:sldId id="315" r:id="rId14"/>
    <p:sldId id="277" r:id="rId15"/>
    <p:sldId id="295" r:id="rId16"/>
    <p:sldId id="279" r:id="rId17"/>
    <p:sldId id="280" r:id="rId18"/>
    <p:sldId id="281" r:id="rId19"/>
    <p:sldId id="284" r:id="rId20"/>
    <p:sldId id="283" r:id="rId21"/>
    <p:sldId id="285" r:id="rId22"/>
    <p:sldId id="287" r:id="rId23"/>
    <p:sldId id="303" r:id="rId24"/>
    <p:sldId id="286" r:id="rId25"/>
    <p:sldId id="289" r:id="rId26"/>
    <p:sldId id="291" r:id="rId27"/>
    <p:sldId id="290" r:id="rId28"/>
    <p:sldId id="311" r:id="rId29"/>
    <p:sldId id="282" r:id="rId30"/>
    <p:sldId id="302" r:id="rId31"/>
    <p:sldId id="293" r:id="rId32"/>
    <p:sldId id="312" r:id="rId33"/>
    <p:sldId id="310" r:id="rId3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96B"/>
    <a:srgbClr val="E206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6" autoAdjust="0"/>
    <p:restoredTop sz="97484" autoAdjust="0"/>
  </p:normalViewPr>
  <p:slideViewPr>
    <p:cSldViewPr snapToGrid="0">
      <p:cViewPr varScale="1">
        <p:scale>
          <a:sx n="116" d="100"/>
          <a:sy n="116" d="100"/>
        </p:scale>
        <p:origin x="84"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7549B4-704C-4050-B48F-389DD5ED8E31}" type="datetimeFigureOut">
              <a:rPr lang="tr-TR" smtClean="0"/>
              <a:t>21.10.2025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7E405C-9D55-4193-8063-4FFFBD2FB454}" type="slidenum">
              <a:rPr lang="tr-TR" smtClean="0"/>
              <a:t>‹#›</a:t>
            </a:fld>
            <a:endParaRPr lang="tr-TR"/>
          </a:p>
        </p:txBody>
      </p:sp>
    </p:spTree>
    <p:extLst>
      <p:ext uri="{BB962C8B-B14F-4D97-AF65-F5344CB8AC3E}">
        <p14:creationId xmlns:p14="http://schemas.microsoft.com/office/powerpoint/2010/main" val="2995578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AA67C25-995B-450D-9314-19F4EDA0805C}" type="slidenum">
              <a:rPr lang="tr-TR" smtClean="0">
                <a:solidFill>
                  <a:prstClr val="black"/>
                </a:solidFill>
              </a:rPr>
              <a:pPr/>
              <a:t>2</a:t>
            </a:fld>
            <a:endParaRPr lang="tr-TR" dirty="0">
              <a:solidFill>
                <a:prstClr val="black"/>
              </a:solidFill>
            </a:endParaRPr>
          </a:p>
        </p:txBody>
      </p:sp>
    </p:spTree>
    <p:extLst>
      <p:ext uri="{BB962C8B-B14F-4D97-AF65-F5344CB8AC3E}">
        <p14:creationId xmlns:p14="http://schemas.microsoft.com/office/powerpoint/2010/main" val="329516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C7E405C-9D55-4193-8063-4FFFBD2FB454}" type="slidenum">
              <a:rPr lang="tr-TR" smtClean="0"/>
              <a:t>6</a:t>
            </a:fld>
            <a:endParaRPr lang="tr-TR"/>
          </a:p>
        </p:txBody>
      </p:sp>
    </p:spTree>
    <p:extLst>
      <p:ext uri="{BB962C8B-B14F-4D97-AF65-F5344CB8AC3E}">
        <p14:creationId xmlns:p14="http://schemas.microsoft.com/office/powerpoint/2010/main" val="20743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4C7E405C-9D55-4193-8063-4FFFBD2FB454}" type="slidenum">
              <a:rPr lang="tr-TR" smtClean="0"/>
              <a:t>14</a:t>
            </a:fld>
            <a:endParaRPr lang="tr-TR"/>
          </a:p>
        </p:txBody>
      </p:sp>
    </p:spTree>
    <p:extLst>
      <p:ext uri="{BB962C8B-B14F-4D97-AF65-F5344CB8AC3E}">
        <p14:creationId xmlns:p14="http://schemas.microsoft.com/office/powerpoint/2010/main" val="934508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322ABF78-06B7-4349-8B4F-03D09BBB698C}" type="datetime1">
              <a:rPr lang="tr-TR" smtClean="0"/>
              <a:t>21.10.2025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1334161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EB608F7-E53C-4370-A7F2-74036475CC1A}" type="datetime1">
              <a:rPr lang="tr-TR" smtClean="0"/>
              <a:t>21.10.2025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1671412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710279E-25ED-4E43-AAEC-4B80C12D9087}" type="datetime1">
              <a:rPr lang="tr-TR" smtClean="0"/>
              <a:t>21.10.2025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851451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322ABF78-06B7-4349-8B4F-03D09BBB698C}" type="datetime1">
              <a:rPr lang="tr-TR" smtClean="0">
                <a:solidFill>
                  <a:prstClr val="black">
                    <a:tint val="75000"/>
                  </a:prstClr>
                </a:solidFill>
              </a:rPr>
              <a:pPr/>
              <a:t>21.10.2025</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16449A80-6FDC-475E-9293-1C17F140D77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29598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6D41B1A-7441-4336-BDA6-719BD257F7C5}" type="datetime1">
              <a:rPr lang="tr-TR" smtClean="0">
                <a:solidFill>
                  <a:prstClr val="black">
                    <a:tint val="75000"/>
                  </a:prstClr>
                </a:solidFill>
              </a:rPr>
              <a:pPr/>
              <a:t>21.10.2025</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16449A80-6FDC-475E-9293-1C17F140D77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30945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2956CA6A-AEE7-4D39-8D8D-8EA8ABBFC99C}" type="datetime1">
              <a:rPr lang="tr-TR" smtClean="0">
                <a:solidFill>
                  <a:prstClr val="black">
                    <a:tint val="75000"/>
                  </a:prstClr>
                </a:solidFill>
              </a:rPr>
              <a:pPr/>
              <a:t>21.10.2025</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16449A80-6FDC-475E-9293-1C17F140D77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85014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0C633B7B-EF4A-423E-A509-62521132F094}" type="datetime1">
              <a:rPr lang="tr-TR" smtClean="0">
                <a:solidFill>
                  <a:prstClr val="black">
                    <a:tint val="75000"/>
                  </a:prstClr>
                </a:solidFill>
              </a:rPr>
              <a:pPr/>
              <a:t>21.10.2025</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16449A80-6FDC-475E-9293-1C17F140D77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90342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45C4F78-3DA5-4E13-BA06-DC482258B76C}" type="datetime1">
              <a:rPr lang="tr-TR" smtClean="0">
                <a:solidFill>
                  <a:prstClr val="black">
                    <a:tint val="75000"/>
                  </a:prstClr>
                </a:solidFill>
              </a:rPr>
              <a:pPr/>
              <a:t>21.10.2025</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16449A80-6FDC-475E-9293-1C17F140D77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11696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9ABA0CAF-AA8F-4B63-A8C5-EA5CCE14452E}" type="datetime1">
              <a:rPr lang="tr-TR" smtClean="0">
                <a:solidFill>
                  <a:prstClr val="black">
                    <a:tint val="75000"/>
                  </a:prstClr>
                </a:solidFill>
              </a:rPr>
              <a:pPr/>
              <a:t>21.10.2025</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16449A80-6FDC-475E-9293-1C17F140D77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00814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892116F-9F85-4E13-B563-96FF35888697}" type="datetime1">
              <a:rPr lang="tr-TR" smtClean="0">
                <a:solidFill>
                  <a:prstClr val="black">
                    <a:tint val="75000"/>
                  </a:prstClr>
                </a:solidFill>
              </a:rPr>
              <a:pPr/>
              <a:t>21.10.2025</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16449A80-6FDC-475E-9293-1C17F140D77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34604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AA1AA5E-12B7-4914-8BA3-212B8ADA2F11}" type="datetime1">
              <a:rPr lang="tr-TR" smtClean="0">
                <a:solidFill>
                  <a:prstClr val="black">
                    <a:tint val="75000"/>
                  </a:prstClr>
                </a:solidFill>
              </a:rPr>
              <a:pPr/>
              <a:t>21.10.2025</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16449A80-6FDC-475E-9293-1C17F140D77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14419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6D41B1A-7441-4336-BDA6-719BD257F7C5}" type="datetime1">
              <a:rPr lang="tr-TR" smtClean="0"/>
              <a:t>21.10.2025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960822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CDE5C25F-6366-4DAC-8310-F5F91ADC0C40}" type="datetime1">
              <a:rPr lang="tr-TR" smtClean="0">
                <a:solidFill>
                  <a:prstClr val="black">
                    <a:tint val="75000"/>
                  </a:prstClr>
                </a:solidFill>
              </a:rPr>
              <a:pPr/>
              <a:t>21.10.2025</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16449A80-6FDC-475E-9293-1C17F140D77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70533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EB608F7-E53C-4370-A7F2-74036475CC1A}" type="datetime1">
              <a:rPr lang="tr-TR" smtClean="0">
                <a:solidFill>
                  <a:prstClr val="black">
                    <a:tint val="75000"/>
                  </a:prstClr>
                </a:solidFill>
              </a:rPr>
              <a:pPr/>
              <a:t>21.10.2025</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16449A80-6FDC-475E-9293-1C17F140D77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89156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710279E-25ED-4E43-AAEC-4B80C12D9087}" type="datetime1">
              <a:rPr lang="tr-TR" smtClean="0">
                <a:solidFill>
                  <a:prstClr val="black">
                    <a:tint val="75000"/>
                  </a:prstClr>
                </a:solidFill>
              </a:rPr>
              <a:pPr/>
              <a:t>21.10.2025</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16449A80-6FDC-475E-9293-1C17F140D77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17956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E8957FAF-BDA2-454D-A073-B1DE3A34C300}" type="datetime1">
              <a:rPr lang="tr-TR" smtClean="0">
                <a:solidFill>
                  <a:prstClr val="black">
                    <a:tint val="75000"/>
                  </a:prstClr>
                </a:solidFill>
              </a:rPr>
              <a:pPr/>
              <a:t>21.10.2025</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9ABD1DA-A3BC-4662-8BF1-07B84EB907E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704912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2F2B46B-8878-4FF4-B734-05F62F328195}" type="datetime1">
              <a:rPr lang="tr-TR" smtClean="0">
                <a:solidFill>
                  <a:prstClr val="black">
                    <a:tint val="75000"/>
                  </a:prstClr>
                </a:solidFill>
              </a:rPr>
              <a:pPr/>
              <a:t>21.10.2025</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9ABD1DA-A3BC-4662-8BF1-07B84EB907E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688993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FB07CD00-AA0D-494A-BC0C-1CE93BE05D4C}" type="datetime1">
              <a:rPr lang="tr-TR" smtClean="0">
                <a:solidFill>
                  <a:prstClr val="black">
                    <a:tint val="75000"/>
                  </a:prstClr>
                </a:solidFill>
              </a:rPr>
              <a:pPr/>
              <a:t>21.10.2025</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9ABD1DA-A3BC-4662-8BF1-07B84EB907E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530148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C0F4D6B6-F99E-4FE1-91D7-B30C6836A4D8}" type="datetime1">
              <a:rPr lang="tr-TR" smtClean="0">
                <a:solidFill>
                  <a:prstClr val="black">
                    <a:tint val="75000"/>
                  </a:prstClr>
                </a:solidFill>
              </a:rPr>
              <a:pPr/>
              <a:t>21.10.2025</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9ABD1DA-A3BC-4662-8BF1-07B84EB907E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03691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3855379-A3AB-4071-B7B5-A620FFAFFA5D}" type="datetime1">
              <a:rPr lang="tr-TR" smtClean="0">
                <a:solidFill>
                  <a:prstClr val="black">
                    <a:tint val="75000"/>
                  </a:prstClr>
                </a:solidFill>
              </a:rPr>
              <a:pPr/>
              <a:t>21.10.2025</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69ABD1DA-A3BC-4662-8BF1-07B84EB907E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983741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2FBCC33-D320-4EEA-B805-79A98A481E4A}" type="datetime1">
              <a:rPr lang="tr-TR" smtClean="0">
                <a:solidFill>
                  <a:prstClr val="black">
                    <a:tint val="75000"/>
                  </a:prstClr>
                </a:solidFill>
              </a:rPr>
              <a:pPr/>
              <a:t>21.10.2025</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69ABD1DA-A3BC-4662-8BF1-07B84EB907E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466430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1405C2-AAFF-4CBB-A34E-DE06916AD88B}" type="datetime1">
              <a:rPr lang="tr-TR" smtClean="0">
                <a:solidFill>
                  <a:prstClr val="black">
                    <a:tint val="75000"/>
                  </a:prstClr>
                </a:solidFill>
              </a:rPr>
              <a:pPr/>
              <a:t>21.10.2025</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69ABD1DA-A3BC-4662-8BF1-07B84EB907E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25770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2956CA6A-AEE7-4D39-8D8D-8EA8ABBFC99C}" type="datetime1">
              <a:rPr lang="tr-TR" smtClean="0"/>
              <a:t>21.10.2025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665120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C450A2C2-3BE0-43D4-8134-5C4C6A3FDB6B}" type="datetime1">
              <a:rPr lang="tr-TR" smtClean="0">
                <a:solidFill>
                  <a:prstClr val="black">
                    <a:tint val="75000"/>
                  </a:prstClr>
                </a:solidFill>
              </a:rPr>
              <a:pPr/>
              <a:t>21.10.2025</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9ABD1DA-A3BC-4662-8BF1-07B84EB907E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503295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F4CB48DC-D084-49F6-98B8-DE7ADBB9CB5F}" type="datetime1">
              <a:rPr lang="tr-TR" smtClean="0">
                <a:solidFill>
                  <a:prstClr val="black">
                    <a:tint val="75000"/>
                  </a:prstClr>
                </a:solidFill>
              </a:rPr>
              <a:pPr/>
              <a:t>21.10.2025</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9ABD1DA-A3BC-4662-8BF1-07B84EB907E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134920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3B85DD33-0AA5-4973-937D-A67BE934A1F1}" type="datetime1">
              <a:rPr lang="tr-TR" smtClean="0">
                <a:solidFill>
                  <a:prstClr val="black">
                    <a:tint val="75000"/>
                  </a:prstClr>
                </a:solidFill>
              </a:rPr>
              <a:pPr/>
              <a:t>21.10.2025</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9ABD1DA-A3BC-4662-8BF1-07B84EB907E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085061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68562A9-ED06-4B6E-ABAA-DD84F02CAF4D}" type="datetime1">
              <a:rPr lang="tr-TR" smtClean="0">
                <a:solidFill>
                  <a:prstClr val="black">
                    <a:tint val="75000"/>
                  </a:prstClr>
                </a:solidFill>
              </a:rPr>
              <a:pPr/>
              <a:t>21.10.2025</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9ABD1DA-A3BC-4662-8BF1-07B84EB907E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821410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322ABF78-06B7-4349-8B4F-03D09BBB698C}" type="datetime1">
              <a:rPr lang="tr-TR" smtClean="0">
                <a:solidFill>
                  <a:prstClr val="black">
                    <a:tint val="75000"/>
                  </a:prstClr>
                </a:solidFill>
              </a:rPr>
              <a:pPr/>
              <a:t>21.10.2025</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16449A80-6FDC-475E-9293-1C17F140D77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390594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6D41B1A-7441-4336-BDA6-719BD257F7C5}" type="datetime1">
              <a:rPr lang="tr-TR" smtClean="0">
                <a:solidFill>
                  <a:prstClr val="black">
                    <a:tint val="75000"/>
                  </a:prstClr>
                </a:solidFill>
              </a:rPr>
              <a:pPr/>
              <a:t>21.10.2025</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16449A80-6FDC-475E-9293-1C17F140D77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203584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2956CA6A-AEE7-4D39-8D8D-8EA8ABBFC99C}" type="datetime1">
              <a:rPr lang="tr-TR" smtClean="0">
                <a:solidFill>
                  <a:prstClr val="black">
                    <a:tint val="75000"/>
                  </a:prstClr>
                </a:solidFill>
              </a:rPr>
              <a:pPr/>
              <a:t>21.10.2025</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16449A80-6FDC-475E-9293-1C17F140D77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893832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0C633B7B-EF4A-423E-A509-62521132F094}" type="datetime1">
              <a:rPr lang="tr-TR" smtClean="0">
                <a:solidFill>
                  <a:prstClr val="black">
                    <a:tint val="75000"/>
                  </a:prstClr>
                </a:solidFill>
              </a:rPr>
              <a:pPr/>
              <a:t>21.10.2025</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16449A80-6FDC-475E-9293-1C17F140D77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357359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45C4F78-3DA5-4E13-BA06-DC482258B76C}" type="datetime1">
              <a:rPr lang="tr-TR" smtClean="0">
                <a:solidFill>
                  <a:prstClr val="black">
                    <a:tint val="75000"/>
                  </a:prstClr>
                </a:solidFill>
              </a:rPr>
              <a:pPr/>
              <a:t>21.10.2025</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16449A80-6FDC-475E-9293-1C17F140D77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119954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9ABA0CAF-AA8F-4B63-A8C5-EA5CCE14452E}" type="datetime1">
              <a:rPr lang="tr-TR" smtClean="0">
                <a:solidFill>
                  <a:prstClr val="black">
                    <a:tint val="75000"/>
                  </a:prstClr>
                </a:solidFill>
              </a:rPr>
              <a:pPr/>
              <a:t>21.10.2025</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16449A80-6FDC-475E-9293-1C17F140D77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36421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0C633B7B-EF4A-423E-A509-62521132F094}" type="datetime1">
              <a:rPr lang="tr-TR" smtClean="0"/>
              <a:t>21.10.2025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35527282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892116F-9F85-4E13-B563-96FF35888697}" type="datetime1">
              <a:rPr lang="tr-TR" smtClean="0">
                <a:solidFill>
                  <a:prstClr val="black">
                    <a:tint val="75000"/>
                  </a:prstClr>
                </a:solidFill>
              </a:rPr>
              <a:pPr/>
              <a:t>21.10.2025</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16449A80-6FDC-475E-9293-1C17F140D77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876735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AA1AA5E-12B7-4914-8BA3-212B8ADA2F11}" type="datetime1">
              <a:rPr lang="tr-TR" smtClean="0">
                <a:solidFill>
                  <a:prstClr val="black">
                    <a:tint val="75000"/>
                  </a:prstClr>
                </a:solidFill>
              </a:rPr>
              <a:pPr/>
              <a:t>21.10.2025</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16449A80-6FDC-475E-9293-1C17F140D77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479160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CDE5C25F-6366-4DAC-8310-F5F91ADC0C40}" type="datetime1">
              <a:rPr lang="tr-TR" smtClean="0">
                <a:solidFill>
                  <a:prstClr val="black">
                    <a:tint val="75000"/>
                  </a:prstClr>
                </a:solidFill>
              </a:rPr>
              <a:pPr/>
              <a:t>21.10.2025</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16449A80-6FDC-475E-9293-1C17F140D77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397423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EB608F7-E53C-4370-A7F2-74036475CC1A}" type="datetime1">
              <a:rPr lang="tr-TR" smtClean="0">
                <a:solidFill>
                  <a:prstClr val="black">
                    <a:tint val="75000"/>
                  </a:prstClr>
                </a:solidFill>
              </a:rPr>
              <a:pPr/>
              <a:t>21.10.2025</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16449A80-6FDC-475E-9293-1C17F140D77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118729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710279E-25ED-4E43-AAEC-4B80C12D9087}" type="datetime1">
              <a:rPr lang="tr-TR" smtClean="0">
                <a:solidFill>
                  <a:prstClr val="black">
                    <a:tint val="75000"/>
                  </a:prstClr>
                </a:solidFill>
              </a:rPr>
              <a:pPr/>
              <a:t>21.10.2025</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16449A80-6FDC-475E-9293-1C17F140D77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97828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45C4F78-3DA5-4E13-BA06-DC482258B76C}" type="datetime1">
              <a:rPr lang="tr-TR" smtClean="0"/>
              <a:t>21.10.2025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2900258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9ABA0CAF-AA8F-4B63-A8C5-EA5CCE14452E}" type="datetime1">
              <a:rPr lang="tr-TR" smtClean="0"/>
              <a:t>21.10.2025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183368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892116F-9F85-4E13-B563-96FF35888697}" type="datetime1">
              <a:rPr lang="tr-TR" smtClean="0"/>
              <a:t>21.10.2025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1785661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AA1AA5E-12B7-4914-8BA3-212B8ADA2F11}" type="datetime1">
              <a:rPr lang="tr-TR" smtClean="0"/>
              <a:t>21.10.2025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2575245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CDE5C25F-6366-4DAC-8310-F5F91ADC0C40}" type="datetime1">
              <a:rPr lang="tr-TR" smtClean="0"/>
              <a:t>21.10.2025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3130472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28DE2-7F2F-42B6-9D37-F03E31A95F19}" type="datetime1">
              <a:rPr lang="tr-TR" smtClean="0"/>
              <a:t>21.10.2025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449A80-6FDC-475E-9293-1C17F140D77C}" type="slidenum">
              <a:rPr lang="tr-TR" smtClean="0"/>
              <a:t>‹#›</a:t>
            </a:fld>
            <a:endParaRPr lang="tr-TR"/>
          </a:p>
        </p:txBody>
      </p:sp>
    </p:spTree>
    <p:extLst>
      <p:ext uri="{BB962C8B-B14F-4D97-AF65-F5344CB8AC3E}">
        <p14:creationId xmlns:p14="http://schemas.microsoft.com/office/powerpoint/2010/main" val="3264445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28DE2-7F2F-42B6-9D37-F03E31A95F19}" type="datetime1">
              <a:rPr lang="tr-TR" smtClean="0">
                <a:solidFill>
                  <a:prstClr val="black">
                    <a:tint val="75000"/>
                  </a:prstClr>
                </a:solidFill>
              </a:rPr>
              <a:pPr/>
              <a:t>21.10.2025</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449A80-6FDC-475E-9293-1C17F140D77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500093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6311F9-909D-43EF-9C76-59F1ED280D9C}" type="datetime1">
              <a:rPr lang="tr-TR" smtClean="0">
                <a:solidFill>
                  <a:prstClr val="black">
                    <a:tint val="75000"/>
                  </a:prstClr>
                </a:solidFill>
              </a:rPr>
              <a:pPr/>
              <a:t>21.10.2025</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ABD1DA-A3BC-4662-8BF1-07B84EB907E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5933448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28DE2-7F2F-42B6-9D37-F03E31A95F19}" type="datetime1">
              <a:rPr lang="tr-TR" smtClean="0">
                <a:solidFill>
                  <a:prstClr val="black">
                    <a:tint val="75000"/>
                  </a:prstClr>
                </a:solidFill>
              </a:rPr>
              <a:pPr/>
              <a:t>21.10.2025</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449A80-6FDC-475E-9293-1C17F140D77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3901153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dijital.gib.gov.tr/"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s://dijital.gib.gov.tr/"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3.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7.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hyperlink" Target="https://dijital.gib.gov.tr/"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5.jpe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hyperlink" Target="https://dijital.gib.gov.tr/" TargetMode="External"/><Relationship Id="rId7"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dijital.gib.gov.tr/" TargetMode="External"/><Relationship Id="rId7" Type="http://schemas.openxmlformats.org/officeDocument/2006/relationships/image" Target="../media/image15.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5.jpe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15.jpe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5.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7.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7.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7.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5201033" y="6127329"/>
            <a:ext cx="7906483" cy="1911581"/>
          </a:xfrm>
        </p:spPr>
        <p:txBody>
          <a:bodyPr>
            <a:noAutofit/>
          </a:bodyPr>
          <a:lstStyle/>
          <a:p>
            <a:pPr>
              <a:lnSpc>
                <a:spcPct val="100000"/>
              </a:lnSpc>
            </a:pP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endParaRPr lang="tr-TR" sz="4000" dirty="0">
              <a:solidFill>
                <a:schemeClr val="bg1"/>
              </a:solidFill>
              <a:latin typeface="GalanoGrotesque-Bold" panose="00000800000000000000" pitchFamily="50" charset="-94"/>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0473" y="299483"/>
            <a:ext cx="3051054" cy="1018034"/>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1347" y="0"/>
            <a:ext cx="1792224" cy="6858000"/>
          </a:xfrm>
          <a:prstGeom prst="rect">
            <a:avLst/>
          </a:prstGeom>
        </p:spPr>
      </p:pic>
      <p:sp>
        <p:nvSpPr>
          <p:cNvPr id="4" name="Dikdörtgen 3"/>
          <p:cNvSpPr/>
          <p:nvPr/>
        </p:nvSpPr>
        <p:spPr>
          <a:xfrm>
            <a:off x="3048000" y="6127329"/>
            <a:ext cx="6096000" cy="646331"/>
          </a:xfrm>
          <a:prstGeom prst="rect">
            <a:avLst/>
          </a:prstGeom>
        </p:spPr>
        <p:txBody>
          <a:bodyPr>
            <a:noAutofit/>
          </a:bodyPr>
          <a:lstStyle/>
          <a:p>
            <a:pPr algn="ctr"/>
            <a:r>
              <a:rPr lang="tr-TR" b="1" dirty="0">
                <a:solidFill>
                  <a:prstClr val="white"/>
                </a:solidFill>
                <a:latin typeface="Times New Roman" panose="02020603050405020304" pitchFamily="18" charset="0"/>
                <a:cs typeface="Times New Roman" panose="02020603050405020304" pitchFamily="18" charset="0"/>
              </a:rPr>
              <a:t>MÜKELLEF HİZMETLERİ DAİRE BAŞKANLIĞI</a:t>
            </a:r>
            <a:br>
              <a:rPr lang="tr-TR" b="1" dirty="0">
                <a:solidFill>
                  <a:prstClr val="white"/>
                </a:solidFill>
                <a:latin typeface="Times New Roman" panose="02020603050405020304" pitchFamily="18" charset="0"/>
                <a:cs typeface="Times New Roman" panose="02020603050405020304" pitchFamily="18" charset="0"/>
              </a:rPr>
            </a:br>
            <a:r>
              <a:rPr lang="tr-TR" b="1" dirty="0" smtClean="0">
                <a:solidFill>
                  <a:prstClr val="white"/>
                </a:solidFill>
                <a:latin typeface="Times New Roman" panose="02020603050405020304" pitchFamily="18" charset="0"/>
                <a:cs typeface="Times New Roman" panose="02020603050405020304" pitchFamily="18" charset="0"/>
              </a:rPr>
              <a:t>EKİM 2025</a:t>
            </a:r>
            <a:endParaRPr lang="tr-TR" b="1" dirty="0">
              <a:solidFill>
                <a:prstClr val="black"/>
              </a:solidFill>
              <a:latin typeface="Times New Roman" panose="02020603050405020304" pitchFamily="18" charset="0"/>
              <a:cs typeface="Times New Roman" panose="02020603050405020304" pitchFamily="18" charset="0"/>
            </a:endParaRPr>
          </a:p>
        </p:txBody>
      </p:sp>
      <p:sp>
        <p:nvSpPr>
          <p:cNvPr id="3" name="Dikdörtgen 2"/>
          <p:cNvSpPr/>
          <p:nvPr/>
        </p:nvSpPr>
        <p:spPr>
          <a:xfrm>
            <a:off x="2363638" y="2367171"/>
            <a:ext cx="9523562" cy="2123658"/>
          </a:xfrm>
          <a:prstGeom prst="rect">
            <a:avLst/>
          </a:prstGeom>
        </p:spPr>
        <p:txBody>
          <a:bodyPr wrap="square">
            <a:spAutoFit/>
          </a:bodyPr>
          <a:lstStyle/>
          <a:p>
            <a:pPr algn="ctr"/>
            <a:r>
              <a:rPr lang="tr-TR" sz="6600" b="1" dirty="0" smtClean="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ELEKTRONİK </a:t>
            </a:r>
            <a:r>
              <a:rPr lang="tr-TR" sz="66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TEBLİGAT SİSTEMİ</a:t>
            </a:r>
          </a:p>
        </p:txBody>
      </p:sp>
    </p:spTree>
    <p:extLst>
      <p:ext uri="{BB962C8B-B14F-4D97-AF65-F5344CB8AC3E}">
        <p14:creationId xmlns:p14="http://schemas.microsoft.com/office/powerpoint/2010/main" val="185247673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53800" y="6476337"/>
            <a:ext cx="828403" cy="381663"/>
          </a:xfrm>
          <a:prstGeom prst="rect">
            <a:avLst/>
          </a:prstGeom>
        </p:spPr>
      </p:pic>
      <p:sp>
        <p:nvSpPr>
          <p:cNvPr id="2" name="Unvan 1"/>
          <p:cNvSpPr>
            <a:spLocks noGrp="1"/>
          </p:cNvSpPr>
          <p:nvPr>
            <p:ph type="title"/>
          </p:nvPr>
        </p:nvSpPr>
        <p:spPr>
          <a:xfrm>
            <a:off x="983479" y="993138"/>
            <a:ext cx="11040454" cy="861746"/>
          </a:xfrm>
        </p:spPr>
        <p:txBody>
          <a:bodyPr>
            <a:noAutofit/>
          </a:bodyPr>
          <a:lstStyle/>
          <a:p>
            <a:pPr algn="ctr">
              <a:lnSpc>
                <a:spcPct val="100000"/>
              </a:lnSpc>
            </a:pPr>
            <a:r>
              <a:rPr lang="tr-TR" sz="2800" b="1" dirty="0">
                <a:solidFill>
                  <a:srgbClr val="15396B"/>
                </a:solidFill>
                <a:latin typeface="Times New Roman" panose="02020603050405020304" pitchFamily="18" charset="0"/>
                <a:cs typeface="Times New Roman" panose="02020603050405020304" pitchFamily="18" charset="0"/>
              </a:rPr>
              <a:t>456 Sıra No.lu Vergi Usul Kanunu Genel Tebliğinde Değişiklik Yapılmasına Dair 568 Sıra No.lu Tebliğ İle 1/1/2025 Tarihinden İtibaren 4760 Sayılı Kanuna Ekli (II) Sayılı Listedeki Mallardan Kayıt ve Tescile Tabi Olanları İktisap Eden Gerçek Kişiler İçin Başvuru</a:t>
            </a:r>
          </a:p>
        </p:txBody>
      </p:sp>
      <p:sp>
        <p:nvSpPr>
          <p:cNvPr id="4" name="Slayt Numarası Yer Tutucusu 3"/>
          <p:cNvSpPr>
            <a:spLocks noGrp="1"/>
          </p:cNvSpPr>
          <p:nvPr>
            <p:ph type="sldNum" sz="quarter" idx="12"/>
          </p:nvPr>
        </p:nvSpPr>
        <p:spPr>
          <a:xfrm>
            <a:off x="11558629" y="6545871"/>
            <a:ext cx="418743" cy="312129"/>
          </a:xfrm>
        </p:spPr>
        <p:txBody>
          <a:bodyPr/>
          <a:lstStyle/>
          <a:p>
            <a:fld id="{16449A80-6FDC-475E-9293-1C17F140D77C}" type="slidenum">
              <a:rPr lang="tr-TR" smtClean="0">
                <a:solidFill>
                  <a:schemeClr val="bg1"/>
                </a:solidFill>
                <a:latin typeface="Galano Grotesque" panose="00000500000000000000" pitchFamily="50" charset="-94"/>
              </a:rPr>
              <a:t>10</a:t>
            </a:fld>
            <a:endParaRPr lang="tr-TR" dirty="0">
              <a:solidFill>
                <a:schemeClr val="bg1"/>
              </a:solidFill>
              <a:latin typeface="Galano Grotesque" panose="00000500000000000000" pitchFamily="50" charset="-94"/>
            </a:endParaRPr>
          </a:p>
        </p:txBody>
      </p:sp>
      <p:sp>
        <p:nvSpPr>
          <p:cNvPr id="5" name="İçerik Yer Tutucusu 7"/>
          <p:cNvSpPr>
            <a:spLocks noGrp="1"/>
          </p:cNvSpPr>
          <p:nvPr>
            <p:ph idx="1"/>
          </p:nvPr>
        </p:nvSpPr>
        <p:spPr>
          <a:xfrm>
            <a:off x="1893649" y="2834441"/>
            <a:ext cx="8192894" cy="3333840"/>
          </a:xfrm>
          <a:prstGeom prst="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just">
              <a:lnSpc>
                <a:spcPct val="150000"/>
              </a:lnSpc>
              <a:buNone/>
            </a:pPr>
            <a:r>
              <a:rPr lang="tr-TR" sz="1800" dirty="0">
                <a:solidFill>
                  <a:srgbClr val="002060"/>
                </a:solidFill>
                <a:latin typeface="Times New Roman" panose="02020603050405020304" pitchFamily="18" charset="0"/>
                <a:cs typeface="Times New Roman" panose="02020603050405020304" pitchFamily="18" charset="0"/>
              </a:rPr>
              <a:t>e-Tebligat aktivasyonu için; Dijital Vergi Dairesi (</a:t>
            </a:r>
            <a:r>
              <a:rPr lang="tr-TR" sz="1800" dirty="0">
                <a:solidFill>
                  <a:srgbClr val="002060"/>
                </a:solidFill>
                <a:latin typeface="Times New Roman" panose="02020603050405020304" pitchFamily="18" charset="0"/>
                <a:cs typeface="Times New Roman" panose="02020603050405020304" pitchFamily="18" charset="0"/>
                <a:hlinkClick r:id="rId3"/>
              </a:rPr>
              <a:t>https://dijital.gib.gov.tr/</a:t>
            </a:r>
            <a:r>
              <a:rPr lang="tr-TR" sz="1800" dirty="0">
                <a:solidFill>
                  <a:srgbClr val="002060"/>
                </a:solidFill>
                <a:latin typeface="Times New Roman" panose="02020603050405020304" pitchFamily="18" charset="0"/>
                <a:cs typeface="Times New Roman" panose="02020603050405020304" pitchFamily="18" charset="0"/>
              </a:rPr>
              <a:t>) sistemi üzerinden e-Tebligat kısmında gerekli bilgi girişini yapıp onaylayarak veya 456 Sıra No.lu Vergi Usul Kanunu Genel Tebliği ekinde (EK:2) yer alan “Elektronik Tebligat Talep Bildirimi (Gerçek Kişiler İçin)” ile gelir vergisi yönünden bağlı oldukları vergi dairesine bizzat ya da elektronik tebligat sistemi ile ilgili işlemleri yapmaya yönelik özel yetki içeren noterde verilmiş vekâletnameyle yetkili kılınan kişiler aracılığıyla başvuruda bulunmaları gereklidir.</a:t>
            </a:r>
          </a:p>
        </p:txBody>
      </p:sp>
      <p:pic>
        <p:nvPicPr>
          <p:cNvPr id="6" name="Picture 4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988" y="166641"/>
            <a:ext cx="906923" cy="951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40" y="382779"/>
            <a:ext cx="204768" cy="259531"/>
          </a:xfrm>
          <a:prstGeom prst="rect">
            <a:avLst/>
          </a:prstGeom>
        </p:spPr>
      </p:pic>
    </p:spTree>
    <p:extLst>
      <p:ext uri="{BB962C8B-B14F-4D97-AF65-F5344CB8AC3E}">
        <p14:creationId xmlns:p14="http://schemas.microsoft.com/office/powerpoint/2010/main" val="4188708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381663" y="921054"/>
            <a:ext cx="11145329" cy="42747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C00000"/>
              </a:buClr>
            </a:pPr>
            <a:endParaRPr lang="tr-TR"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fld id="{16449A80-6FDC-475E-9293-1C17F140D77C}" type="slidenum">
              <a:rPr lang="tr-TR" smtClean="0">
                <a:solidFill>
                  <a:schemeClr val="bg1"/>
                </a:solidFill>
                <a:latin typeface="GalanoGrotesque-Medium" panose="00000600000000000000" pitchFamily="50" charset="-94"/>
              </a:rPr>
              <a:pPr algn="ctr"/>
              <a:t>11</a:t>
            </a:fld>
            <a:endParaRPr lang="tr-TR" dirty="0">
              <a:solidFill>
                <a:schemeClr val="bg1"/>
              </a:solidFill>
              <a:latin typeface="GalanoGrotesque-Medium" panose="00000600000000000000" pitchFamily="50" charset="-94"/>
            </a:endParaRPr>
          </a:p>
        </p:txBody>
      </p:sp>
      <p:pic>
        <p:nvPicPr>
          <p:cNvPr id="7" name="Resim 6" descr="https://samsunvdb.gib.gov.tr/sites/default/files/default_images/diagram_gercel.png"/>
          <p:cNvPicPr/>
          <p:nvPr/>
        </p:nvPicPr>
        <p:blipFill>
          <a:blip r:embed="rId5">
            <a:extLst>
              <a:ext uri="{28A0092B-C50C-407E-A947-70E740481C1C}">
                <a14:useLocalDpi xmlns:a14="http://schemas.microsoft.com/office/drawing/2010/main" val="0"/>
              </a:ext>
            </a:extLst>
          </a:blip>
          <a:srcRect/>
          <a:stretch>
            <a:fillRect/>
          </a:stretch>
        </p:blipFill>
        <p:spPr bwMode="auto">
          <a:xfrm>
            <a:off x="409739" y="366001"/>
            <a:ext cx="11360920" cy="6125998"/>
          </a:xfrm>
          <a:prstGeom prst="rect">
            <a:avLst/>
          </a:prstGeom>
          <a:noFill/>
          <a:ln>
            <a:noFill/>
          </a:ln>
        </p:spPr>
      </p:pic>
    </p:spTree>
    <p:extLst>
      <p:ext uri="{BB962C8B-B14F-4D97-AF65-F5344CB8AC3E}">
        <p14:creationId xmlns:p14="http://schemas.microsoft.com/office/powerpoint/2010/main" val="3911179378"/>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449702" y="2396334"/>
            <a:ext cx="11145329" cy="33185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just">
              <a:lnSpc>
                <a:spcPct val="100000"/>
              </a:lnSpc>
              <a:buClr>
                <a:srgbClr val="C00000"/>
              </a:buClr>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İsteğe bağlı olarak kendilerine elektronik tebligat yapılmasını talep eden tüzel kişiler ile </a:t>
            </a:r>
            <a:r>
              <a:rPr lang="tr-TR" sz="2800" b="1" dirty="0">
                <a:solidFill>
                  <a:srgbClr val="C00000"/>
                </a:solidFill>
                <a:latin typeface="Times New Roman" panose="02020603050405020304" pitchFamily="18" charset="0"/>
                <a:cs typeface="Times New Roman" panose="02020603050405020304" pitchFamily="18" charset="0"/>
              </a:rPr>
              <a:t>tüzel kişiliği olmayan teşekküller,</a:t>
            </a:r>
            <a:r>
              <a:rPr lang="tr-TR" sz="2800" dirty="0">
                <a:latin typeface="Times New Roman" panose="02020603050405020304" pitchFamily="18" charset="0"/>
                <a:cs typeface="Times New Roman" panose="02020603050405020304" pitchFamily="18" charset="0"/>
              </a:rPr>
              <a:t> 456 Sıra No.lu Vergi Usul Kanunu Genel Tebliği ekinde (EK:1) yer alan “Elektronik Tebligat Talep Bildirimi (Şirketler ve Diğer Tüzel Kişiler İçin)”</a:t>
            </a:r>
            <a:r>
              <a:rPr lang="tr-TR" sz="2800" dirty="0" err="1">
                <a:latin typeface="Times New Roman" panose="02020603050405020304" pitchFamily="18" charset="0"/>
                <a:cs typeface="Times New Roman" panose="02020603050405020304" pitchFamily="18" charset="0"/>
              </a:rPr>
              <a:t>ni</a:t>
            </a:r>
            <a:r>
              <a:rPr lang="tr-TR" sz="2800" dirty="0">
                <a:latin typeface="Times New Roman" panose="02020603050405020304" pitchFamily="18" charset="0"/>
                <a:cs typeface="Times New Roman" panose="02020603050405020304" pitchFamily="18" charset="0"/>
              </a:rPr>
              <a:t> katma değer vergisi veya gelir (stopaj) vergisi yönünden bağlı bulundukları vergi dairesi müdürlüğüne vererek başvuruda bulunabileceklerdir. </a:t>
            </a:r>
            <a:endParaRPr lang="tr-TR"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3" name="Resim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2" name="Başlık 1">
            <a:extLst>
              <a:ext uri="{FF2B5EF4-FFF2-40B4-BE49-F238E27FC236}">
                <a16:creationId xmlns:a16="http://schemas.microsoft.com/office/drawing/2014/main" xmlns="" id="{601E4C96-6D71-E764-109F-5B80C4DD6C63}"/>
              </a:ext>
            </a:extLst>
          </p:cNvPr>
          <p:cNvSpPr>
            <a:spLocks noGrp="1"/>
          </p:cNvSpPr>
          <p:nvPr>
            <p:ph type="title"/>
          </p:nvPr>
        </p:nvSpPr>
        <p:spPr>
          <a:xfrm>
            <a:off x="1428706" y="934352"/>
            <a:ext cx="9334589" cy="1278967"/>
          </a:xfrm>
        </p:spPr>
        <p:txBody>
          <a:bodyPr>
            <a:noAutofit/>
          </a:bodyPr>
          <a:lstStyle/>
          <a:p>
            <a:pPr>
              <a:lnSpc>
                <a:spcPct val="100000"/>
              </a:lnSpc>
            </a:pPr>
            <a:r>
              <a:rPr lang="tr-TR" sz="3600" b="1" dirty="0">
                <a:solidFill>
                  <a:srgbClr val="15396B"/>
                </a:solidFill>
                <a:latin typeface="Times New Roman" panose="02020603050405020304" pitchFamily="18" charset="0"/>
                <a:cs typeface="Times New Roman" panose="02020603050405020304" pitchFamily="18" charset="0"/>
              </a:rPr>
              <a:t>İsteğe Bağlı Olarak Elektronik Tebligat Sistemini Kullanacaklar İçin Başvuru</a:t>
            </a:r>
          </a:p>
        </p:txBody>
      </p:sp>
      <p:sp>
        <p:nvSpPr>
          <p:cNvPr id="4" name="Slayt Numarası Yer Tutucusu 3"/>
          <p:cNvSpPr>
            <a:spLocks noGrp="1"/>
          </p:cNvSpPr>
          <p:nvPr>
            <p:ph type="sldNum" sz="quarter" idx="12"/>
          </p:nvPr>
        </p:nvSpPr>
        <p:spPr>
          <a:xfrm>
            <a:off x="11497585" y="6508777"/>
            <a:ext cx="588397" cy="365125"/>
          </a:xfrm>
        </p:spPr>
        <p:txBody>
          <a:bodyPr/>
          <a:lstStyle/>
          <a:p>
            <a:pPr algn="ctr"/>
            <a:fld id="{16449A80-6FDC-475E-9293-1C17F140D77C}" type="slidenum">
              <a:rPr lang="tr-TR" smtClean="0">
                <a:solidFill>
                  <a:schemeClr val="bg1"/>
                </a:solidFill>
                <a:latin typeface="GalanoGrotesque-Medium" panose="00000600000000000000" pitchFamily="50" charset="-94"/>
              </a:rPr>
              <a:pPr algn="ctr"/>
              <a:t>12</a:t>
            </a:fld>
            <a:endParaRPr lang="tr-TR" dirty="0">
              <a:solidFill>
                <a:schemeClr val="bg1"/>
              </a:solidFill>
              <a:latin typeface="GalanoGrotesque-Medium" panose="00000600000000000000" pitchFamily="50" charset="-94"/>
            </a:endParaRPr>
          </a:p>
        </p:txBody>
      </p:sp>
      <p:pic>
        <p:nvPicPr>
          <p:cNvPr id="3" name="Picture 451">
            <a:extLst>
              <a:ext uri="{FF2B5EF4-FFF2-40B4-BE49-F238E27FC236}">
                <a16:creationId xmlns:a16="http://schemas.microsoft.com/office/drawing/2014/main" xmlns="" id="{5CF3D119-5B79-8CEA-E7C8-0792F5F887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702" y="788355"/>
            <a:ext cx="906923" cy="951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Resim 14" descr="elektronik tebligat e1547127476237"/>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23176" y="464801"/>
            <a:ext cx="1253644" cy="7992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89692143"/>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381663" y="1026692"/>
            <a:ext cx="11067440" cy="51787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just">
              <a:lnSpc>
                <a:spcPct val="100000"/>
              </a:lnSpc>
              <a:buClr>
                <a:srgbClr val="C00000"/>
              </a:buClr>
              <a:buFont typeface="Wingdings" panose="05000000000000000000" pitchFamily="2" charset="2"/>
              <a:buChar char="Ø"/>
            </a:pPr>
            <a:r>
              <a:rPr lang="tr-TR" sz="2800" dirty="0">
                <a:latin typeface="Times New Roman" panose="02020603050405020304" pitchFamily="18" charset="0"/>
                <a:ea typeface="Calibri" panose="020F0502020204030204" pitchFamily="34" charset="0"/>
              </a:rPr>
              <a:t>Zorunluluk kapsamına girmeyen </a:t>
            </a:r>
            <a:r>
              <a:rPr lang="tr-TR" sz="2800" b="1" dirty="0">
                <a:latin typeface="Times New Roman" panose="02020603050405020304" pitchFamily="18" charset="0"/>
                <a:ea typeface="Calibri" panose="020F0502020204030204" pitchFamily="34" charset="0"/>
              </a:rPr>
              <a:t>gerçek kişi muhataplar</a:t>
            </a:r>
            <a:r>
              <a:rPr lang="tr-TR" sz="2800" dirty="0">
                <a:latin typeface="Times New Roman" panose="02020603050405020304" pitchFamily="18" charset="0"/>
                <a:ea typeface="Calibri" panose="020F0502020204030204" pitchFamily="34" charset="0"/>
              </a:rPr>
              <a:t>, Dijital Vergi Dairesi (</a:t>
            </a:r>
            <a:r>
              <a:rPr lang="tr-TR" sz="2800" u="sng" dirty="0">
                <a:solidFill>
                  <a:srgbClr val="0563C1"/>
                </a:solidFill>
                <a:latin typeface="Times New Roman" panose="02020603050405020304" pitchFamily="18" charset="0"/>
                <a:ea typeface="Calibri" panose="020F0502020204030204" pitchFamily="34" charset="0"/>
                <a:hlinkClick r:id="rId3"/>
              </a:rPr>
              <a:t>https://dijital.gib.gov.tr/</a:t>
            </a:r>
            <a:r>
              <a:rPr lang="tr-TR" sz="2800" dirty="0">
                <a:latin typeface="Times New Roman" panose="02020603050405020304" pitchFamily="18" charset="0"/>
                <a:ea typeface="Calibri" panose="020F0502020204030204" pitchFamily="34" charset="0"/>
              </a:rPr>
              <a:t>) sistemi üzerinden e-Tebligat kısmında gerekli bilgi girişini yapıp onaylayarak veya 456 Sıra No.lu Vergi Usul Kanunu Genel Tebliği ekinde (EK:2) yer alan “Elektronik Tebligat Talep Bildirimi (Gerçek Kişiler İçin)’</a:t>
            </a:r>
            <a:r>
              <a:rPr lang="tr-TR" sz="2800" dirty="0" err="1">
                <a:latin typeface="Times New Roman" panose="02020603050405020304" pitchFamily="18" charset="0"/>
                <a:ea typeface="Calibri" panose="020F0502020204030204" pitchFamily="34" charset="0"/>
              </a:rPr>
              <a:t>ni</a:t>
            </a:r>
            <a:r>
              <a:rPr lang="tr-TR" sz="2800" dirty="0">
                <a:latin typeface="Times New Roman" panose="02020603050405020304" pitchFamily="18" charset="0"/>
                <a:ea typeface="Calibri" panose="020F0502020204030204" pitchFamily="34" charset="0"/>
              </a:rPr>
              <a:t> ikametgâhlarının bulunduğu yer vergi dairesi müdürlüğüne vererek başvuruda bulunabileceklerdir</a:t>
            </a:r>
            <a:r>
              <a:rPr lang="tr-TR" sz="2800" dirty="0" smtClean="0">
                <a:latin typeface="Times New Roman" panose="02020603050405020304" pitchFamily="18" charset="0"/>
                <a:ea typeface="Calibri" panose="020F0502020204030204" pitchFamily="34" charset="0"/>
              </a:rPr>
              <a:t>.</a:t>
            </a:r>
          </a:p>
          <a:p>
            <a:pPr algn="just">
              <a:lnSpc>
                <a:spcPct val="100000"/>
              </a:lnSpc>
              <a:buClr>
                <a:srgbClr val="C00000"/>
              </a:buClr>
            </a:pPr>
            <a:endParaRPr lang="tr-TR" sz="2800" dirty="0">
              <a:latin typeface="Times New Roman" panose="02020603050405020304" pitchFamily="18" charset="0"/>
              <a:cs typeface="Times New Roman" panose="02020603050405020304" pitchFamily="18" charset="0"/>
            </a:endParaRPr>
          </a:p>
          <a:p>
            <a:pPr marL="457200" indent="-457200" algn="just">
              <a:lnSpc>
                <a:spcPct val="100000"/>
              </a:lnSpc>
              <a:buClr>
                <a:srgbClr val="C00000"/>
              </a:buClr>
              <a:buFont typeface="Wingdings" panose="05000000000000000000" pitchFamily="2" charset="2"/>
              <a:buChar char="Ø"/>
            </a:pPr>
            <a:r>
              <a:rPr lang="tr-TR" sz="2800" b="1" dirty="0">
                <a:solidFill>
                  <a:srgbClr val="C00000"/>
                </a:solidFill>
                <a:latin typeface="Times New Roman" panose="02020603050405020304" pitchFamily="18" charset="0"/>
                <a:cs typeface="Times New Roman" panose="02020603050405020304" pitchFamily="18" charset="0"/>
              </a:rPr>
              <a:t>e</a:t>
            </a:r>
            <a:r>
              <a:rPr lang="tr-TR" sz="2800" b="1" dirty="0" smtClean="0">
                <a:solidFill>
                  <a:srgbClr val="C00000"/>
                </a:solidFill>
                <a:latin typeface="Times New Roman" panose="02020603050405020304" pitchFamily="18" charset="0"/>
                <a:cs typeface="Times New Roman" panose="02020603050405020304" pitchFamily="18" charset="0"/>
              </a:rPr>
              <a:t>-Tebligat </a:t>
            </a:r>
            <a:r>
              <a:rPr lang="tr-TR" sz="2800" b="1" dirty="0">
                <a:solidFill>
                  <a:srgbClr val="C00000"/>
                </a:solidFill>
                <a:latin typeface="Times New Roman" panose="02020603050405020304" pitchFamily="18" charset="0"/>
                <a:cs typeface="Times New Roman" panose="02020603050405020304" pitchFamily="18" charset="0"/>
              </a:rPr>
              <a:t>Başvurusu; </a:t>
            </a:r>
            <a:r>
              <a:rPr lang="tr-TR" sz="2800" dirty="0">
                <a:latin typeface="Times New Roman" panose="02020603050405020304" pitchFamily="18" charset="0"/>
                <a:cs typeface="Times New Roman" panose="02020603050405020304" pitchFamily="18" charset="0"/>
              </a:rPr>
              <a:t>Bizzat mükellef veya kanuni temsilcisi tarafından yapılabileceği gibi elektronik tebligat sistemi ile ilgili işlemleri yapmaya yönelik özel yetki içeren noterden vekâletnameyle yetkili kılınan kişiler aracılığıyla da yapılabilir.</a:t>
            </a:r>
            <a:endParaRPr lang="tr-TR"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fld id="{16449A80-6FDC-475E-9293-1C17F140D77C}" type="slidenum">
              <a:rPr lang="tr-TR" smtClean="0">
                <a:solidFill>
                  <a:schemeClr val="bg1"/>
                </a:solidFill>
                <a:latin typeface="GalanoGrotesque-Medium" panose="00000600000000000000" pitchFamily="50" charset="-94"/>
              </a:rPr>
              <a:pPr algn="ctr"/>
              <a:t>13</a:t>
            </a:fld>
            <a:endParaRPr lang="tr-TR" dirty="0">
              <a:solidFill>
                <a:schemeClr val="bg1"/>
              </a:solidFill>
              <a:latin typeface="GalanoGrotesque-Medium" panose="00000600000000000000" pitchFamily="50" charset="-94"/>
            </a:endParaRPr>
          </a:p>
        </p:txBody>
      </p:sp>
      <p:pic>
        <p:nvPicPr>
          <p:cNvPr id="8" name="Resim 7" descr="elektronik tebligat e154712747623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07962" y="464801"/>
            <a:ext cx="968858" cy="6481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61695059"/>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79140" y="1825561"/>
            <a:ext cx="10784457" cy="46507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C00000"/>
              </a:buClr>
            </a:pPr>
            <a:endParaRPr lang="tr-TR" sz="1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571500" indent="-571500" algn="just">
              <a:lnSpc>
                <a:spcPct val="100000"/>
              </a:lnSpc>
              <a:buClr>
                <a:srgbClr val="C00000"/>
              </a:buClr>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Kurumlar vergisi mükelleflerinin e-Tebligata başvurması zorunlu olup,  merkez ve şubelerin aynı vergi numarasına sahip olmaları halinde sadece merkez tarafından başvurulması yeterli olacaktır, şubeler herhangi bir başvuruda bulunmayacaktır</a:t>
            </a:r>
            <a:r>
              <a:rPr lang="tr-TR" sz="2800" dirty="0" smtClean="0">
                <a:latin typeface="Times New Roman" panose="02020603050405020304" pitchFamily="18" charset="0"/>
                <a:cs typeface="Times New Roman" panose="02020603050405020304" pitchFamily="18" charset="0"/>
              </a:rPr>
              <a:t>.</a:t>
            </a:r>
          </a:p>
          <a:p>
            <a:pPr algn="just">
              <a:lnSpc>
                <a:spcPct val="100000"/>
              </a:lnSpc>
              <a:buClr>
                <a:srgbClr val="C00000"/>
              </a:buClr>
            </a:pPr>
            <a:endParaRPr lang="tr-TR" sz="2800" dirty="0">
              <a:latin typeface="Times New Roman" panose="02020603050405020304" pitchFamily="18" charset="0"/>
              <a:cs typeface="Times New Roman" panose="02020603050405020304" pitchFamily="18" charset="0"/>
            </a:endParaRPr>
          </a:p>
          <a:p>
            <a:pPr marL="571500" indent="-571500" algn="just">
              <a:lnSpc>
                <a:spcPct val="100000"/>
              </a:lnSpc>
              <a:buClr>
                <a:srgbClr val="C00000"/>
              </a:buClr>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Merkez ve şubeler farklı vergi kimlik numarasına sahip ise, merkezin başvurması zorunlu olup şubeler kurumlar vergisi ve ticari, zirai ve mesleki yönden gelir vergisi mükellefi olmamaları durumunda başvurmak zorunda değildir. Ancak merkezden farklı vergi numarasına sahip olan şubeler isteğe bağlı olarak başvuruda bulunabilirler. </a:t>
            </a:r>
            <a:endParaRPr lang="tr-TR"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3" name="Resim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2" name="Başlık 1">
            <a:extLst>
              <a:ext uri="{FF2B5EF4-FFF2-40B4-BE49-F238E27FC236}">
                <a16:creationId xmlns:a16="http://schemas.microsoft.com/office/drawing/2014/main" xmlns="" id="{E70C51DD-F0E3-E5B8-C3B5-D92CD5F7D534}"/>
              </a:ext>
            </a:extLst>
          </p:cNvPr>
          <p:cNvSpPr>
            <a:spLocks noGrp="1"/>
          </p:cNvSpPr>
          <p:nvPr>
            <p:ph type="title"/>
          </p:nvPr>
        </p:nvSpPr>
        <p:spPr>
          <a:xfrm>
            <a:off x="1949141" y="512544"/>
            <a:ext cx="8369235" cy="1278967"/>
          </a:xfrm>
        </p:spPr>
        <p:txBody>
          <a:bodyPr>
            <a:normAutofit/>
          </a:bodyPr>
          <a:lstStyle/>
          <a:p>
            <a:pPr>
              <a:lnSpc>
                <a:spcPct val="100000"/>
              </a:lnSpc>
            </a:pPr>
            <a:r>
              <a:rPr lang="tr-TR" sz="3600" b="1" dirty="0">
                <a:solidFill>
                  <a:srgbClr val="15396B"/>
                </a:solidFill>
                <a:latin typeface="Times New Roman" panose="02020603050405020304" pitchFamily="18" charset="0"/>
                <a:cs typeface="Times New Roman" panose="02020603050405020304" pitchFamily="18" charset="0"/>
              </a:rPr>
              <a:t>Kurumlar Vergisi Mükelleflerinde Merkez ve Şubeler İçin Başvuru</a:t>
            </a:r>
          </a:p>
        </p:txBody>
      </p:sp>
      <p:sp>
        <p:nvSpPr>
          <p:cNvPr id="4" name="Slayt Numarası Yer Tutucusu 3"/>
          <p:cNvSpPr>
            <a:spLocks noGrp="1"/>
          </p:cNvSpPr>
          <p:nvPr>
            <p:ph type="sldNum" sz="quarter" idx="12"/>
          </p:nvPr>
        </p:nvSpPr>
        <p:spPr>
          <a:xfrm>
            <a:off x="11497585" y="6508777"/>
            <a:ext cx="588397" cy="365125"/>
          </a:xfrm>
        </p:spPr>
        <p:txBody>
          <a:bodyPr/>
          <a:lstStyle/>
          <a:p>
            <a:pPr algn="ctr"/>
            <a:fld id="{16449A80-6FDC-475E-9293-1C17F140D77C}" type="slidenum">
              <a:rPr lang="tr-TR" smtClean="0">
                <a:solidFill>
                  <a:schemeClr val="bg1"/>
                </a:solidFill>
                <a:latin typeface="GalanoGrotesque-Medium" panose="00000600000000000000" pitchFamily="50" charset="-94"/>
              </a:rPr>
              <a:pPr algn="ctr"/>
              <a:t>14</a:t>
            </a:fld>
            <a:endParaRPr lang="tr-TR" dirty="0">
              <a:solidFill>
                <a:schemeClr val="bg1"/>
              </a:solidFill>
              <a:latin typeface="GalanoGrotesque-Medium" panose="00000600000000000000" pitchFamily="50" charset="-94"/>
            </a:endParaRPr>
          </a:p>
        </p:txBody>
      </p:sp>
      <p:pic>
        <p:nvPicPr>
          <p:cNvPr id="3" name="Picture 451">
            <a:extLst>
              <a:ext uri="{FF2B5EF4-FFF2-40B4-BE49-F238E27FC236}">
                <a16:creationId xmlns:a16="http://schemas.microsoft.com/office/drawing/2014/main" xmlns="" id="{51D0D1A4-3ED6-EED7-CFA4-9FD3C983BB2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2218" y="478494"/>
            <a:ext cx="906923" cy="951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Resim 9" descr="elektronik tebligat e1547127476237"/>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623955" y="286247"/>
            <a:ext cx="968858" cy="648105"/>
          </a:xfrm>
          <a:prstGeom prst="rect">
            <a:avLst/>
          </a:prstGeom>
          <a:noFill/>
          <a:ln>
            <a:noFill/>
          </a:ln>
        </p:spPr>
      </p:pic>
    </p:spTree>
    <p:extLst>
      <p:ext uri="{BB962C8B-B14F-4D97-AF65-F5344CB8AC3E}">
        <p14:creationId xmlns:p14="http://schemas.microsoft.com/office/powerpoint/2010/main" val="1106254857"/>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69343" y="1933572"/>
            <a:ext cx="10794254" cy="43479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C00000"/>
              </a:buClr>
            </a:pPr>
            <a:endParaRPr lang="tr-TR" sz="1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indent="-457200" algn="just">
              <a:lnSpc>
                <a:spcPct val="100000"/>
              </a:lnSpc>
              <a:buClr>
                <a:srgbClr val="C00000"/>
              </a:buClr>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Adi ortaklık, komandit şirket ve kollektif şirketin kendisi (ortaklar için değil, ortaklık için) kurumlar vergisi mükellefi olmadıkları için zorunluluk kapsamında değildir ancak isteğe bağlı olarak tebligat adresi alınabilir.</a:t>
            </a:r>
          </a:p>
          <a:p>
            <a:pPr algn="just">
              <a:lnSpc>
                <a:spcPct val="100000"/>
              </a:lnSpc>
              <a:buClr>
                <a:srgbClr val="C00000"/>
              </a:buClr>
            </a:pPr>
            <a:r>
              <a:rPr lang="tr-TR" sz="2800" dirty="0">
                <a:latin typeface="Times New Roman" panose="02020603050405020304" pitchFamily="18" charset="0"/>
                <a:cs typeface="Times New Roman" panose="02020603050405020304" pitchFamily="18" charset="0"/>
              </a:rPr>
              <a:t> </a:t>
            </a:r>
          </a:p>
          <a:p>
            <a:pPr marL="457200" indent="-457200" algn="just">
              <a:lnSpc>
                <a:spcPct val="100000"/>
              </a:lnSpc>
              <a:buClr>
                <a:srgbClr val="C00000"/>
              </a:buClr>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Başvuru, “Elektronik Tebligat Talep Bildirimi (Şirketler ve Diğer Tüzel Kişiler İçin</a:t>
            </a:r>
            <a:r>
              <a:rPr lang="tr-TR" sz="2800" dirty="0" smtClean="0">
                <a:latin typeface="Times New Roman" panose="02020603050405020304" pitchFamily="18" charset="0"/>
                <a:cs typeface="Times New Roman" panose="02020603050405020304" pitchFamily="18" charset="0"/>
              </a:rPr>
              <a:t>)”</a:t>
            </a:r>
            <a:r>
              <a:rPr lang="tr-TR" sz="2800" dirty="0" smtClean="0">
                <a:latin typeface="Times New Roman" panose="02020603050405020304" pitchFamily="18" charset="0"/>
              </a:rPr>
              <a:t> </a:t>
            </a:r>
            <a:r>
              <a:rPr lang="tr-TR" sz="2800" dirty="0" smtClean="0">
                <a:latin typeface="Times New Roman" panose="02020603050405020304" pitchFamily="18" charset="0"/>
                <a:ea typeface="Calibri" panose="020F0502020204030204" pitchFamily="34" charset="0"/>
              </a:rPr>
              <a:t>(EK:1)</a:t>
            </a:r>
            <a:r>
              <a:rPr lang="tr-TR" sz="2800" dirty="0">
                <a:latin typeface="Times New Roman" panose="02020603050405020304" pitchFamily="18" charset="0"/>
                <a:cs typeface="Times New Roman" panose="02020603050405020304" pitchFamily="18" charset="0"/>
              </a:rPr>
              <a:t> </a:t>
            </a:r>
            <a:r>
              <a:rPr lang="tr-TR" sz="2800" dirty="0" smtClean="0">
                <a:latin typeface="Times New Roman" panose="02020603050405020304" pitchFamily="18" charset="0"/>
                <a:cs typeface="Times New Roman" panose="02020603050405020304" pitchFamily="18" charset="0"/>
              </a:rPr>
              <a:t>formu </a:t>
            </a:r>
            <a:r>
              <a:rPr lang="tr-TR" sz="2800" dirty="0">
                <a:latin typeface="Times New Roman" panose="02020603050405020304" pitchFamily="18" charset="0"/>
                <a:cs typeface="Times New Roman" panose="02020603050405020304" pitchFamily="18" charset="0"/>
              </a:rPr>
              <a:t>doldurularak bağlı olunan vergi dairesi müdürlüğüne teslim edilerek yapılır. Başvuruyu ortaklardan birisinin yapması yeterlidir. Kanuni temsilci olarak mevcut bütün ortaklar yazılacaktır. </a:t>
            </a:r>
            <a:endParaRPr lang="tr-TR"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fld id="{16449A80-6FDC-475E-9293-1C17F140D77C}" type="slidenum">
              <a:rPr lang="tr-TR" smtClean="0">
                <a:solidFill>
                  <a:schemeClr val="bg1"/>
                </a:solidFill>
                <a:latin typeface="GalanoGrotesque-Medium" panose="00000600000000000000" pitchFamily="50" charset="-94"/>
              </a:rPr>
              <a:pPr algn="ctr"/>
              <a:t>15</a:t>
            </a:fld>
            <a:endParaRPr lang="tr-TR" dirty="0">
              <a:solidFill>
                <a:schemeClr val="bg1"/>
              </a:solidFill>
              <a:latin typeface="GalanoGrotesque-Medium" panose="00000600000000000000" pitchFamily="50" charset="-94"/>
            </a:endParaRPr>
          </a:p>
        </p:txBody>
      </p:sp>
      <p:sp>
        <p:nvSpPr>
          <p:cNvPr id="2" name="Başlık 1">
            <a:extLst>
              <a:ext uri="{FF2B5EF4-FFF2-40B4-BE49-F238E27FC236}">
                <a16:creationId xmlns:a16="http://schemas.microsoft.com/office/drawing/2014/main" xmlns="" id="{FCFC3E3A-864F-8579-D5FB-20032537651A}"/>
              </a:ext>
            </a:extLst>
          </p:cNvPr>
          <p:cNvSpPr>
            <a:spLocks noGrp="1"/>
          </p:cNvSpPr>
          <p:nvPr>
            <p:ph type="title"/>
          </p:nvPr>
        </p:nvSpPr>
        <p:spPr>
          <a:xfrm>
            <a:off x="1943100" y="536332"/>
            <a:ext cx="7576915" cy="1200018"/>
          </a:xfrm>
        </p:spPr>
        <p:txBody>
          <a:bodyPr>
            <a:normAutofit/>
          </a:bodyPr>
          <a:lstStyle/>
          <a:p>
            <a:pPr>
              <a:lnSpc>
                <a:spcPct val="100000"/>
              </a:lnSpc>
            </a:pPr>
            <a:r>
              <a:rPr lang="tr-TR" sz="3600" b="1" dirty="0">
                <a:solidFill>
                  <a:srgbClr val="15396B"/>
                </a:solidFill>
                <a:latin typeface="Times New Roman" panose="02020603050405020304" pitchFamily="18" charset="0"/>
                <a:cs typeface="Times New Roman" panose="02020603050405020304" pitchFamily="18" charset="0"/>
              </a:rPr>
              <a:t>Adi Ortaklık, Komandit Şirket ve Kollektif Şirket İçin Başvuru</a:t>
            </a:r>
          </a:p>
        </p:txBody>
      </p:sp>
      <p:pic>
        <p:nvPicPr>
          <p:cNvPr id="3" name="Picture 451">
            <a:extLst>
              <a:ext uri="{FF2B5EF4-FFF2-40B4-BE49-F238E27FC236}">
                <a16:creationId xmlns:a16="http://schemas.microsoft.com/office/drawing/2014/main" xmlns="" id="{49766F9E-608C-E3EA-8BCC-91709B5A83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182" y="512544"/>
            <a:ext cx="906923" cy="951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Resim 9" descr="elektronik tebligat e154712747623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45814" y="382779"/>
            <a:ext cx="968858" cy="6481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33214577"/>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381663" y="1235182"/>
            <a:ext cx="10981934" cy="54071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C00000"/>
              </a:buClr>
            </a:pPr>
            <a:endParaRPr lang="tr-TR" sz="1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indent="-457200" algn="just">
              <a:lnSpc>
                <a:spcPct val="100000"/>
              </a:lnSpc>
              <a:buClr>
                <a:srgbClr val="C00000"/>
              </a:buClr>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Ortakların </a:t>
            </a:r>
            <a:r>
              <a:rPr lang="tr-TR" sz="2400" dirty="0">
                <a:latin typeface="Times New Roman" panose="02020603050405020304" pitchFamily="18" charset="0"/>
                <a:ea typeface="Calibri" panose="020F0502020204030204" pitchFamily="34" charset="0"/>
              </a:rPr>
              <a:t>veya kanuni </a:t>
            </a:r>
            <a:r>
              <a:rPr lang="tr-TR" sz="2400" dirty="0" smtClean="0">
                <a:latin typeface="Times New Roman" panose="02020603050405020304" pitchFamily="18" charset="0"/>
                <a:ea typeface="Calibri" panose="020F0502020204030204" pitchFamily="34" charset="0"/>
              </a:rPr>
              <a:t>temsilcilerinin </a:t>
            </a:r>
            <a:r>
              <a:rPr lang="tr-TR" sz="2400" dirty="0" smtClean="0">
                <a:latin typeface="Times New Roman" panose="02020603050405020304" pitchFamily="18" charset="0"/>
                <a:cs typeface="Times New Roman" panose="02020603050405020304" pitchFamily="18" charset="0"/>
              </a:rPr>
              <a:t>her </a:t>
            </a:r>
            <a:r>
              <a:rPr lang="tr-TR" sz="2400" dirty="0">
                <a:latin typeface="Times New Roman" panose="02020603050405020304" pitchFamily="18" charset="0"/>
                <a:cs typeface="Times New Roman" panose="02020603050405020304" pitchFamily="18" charset="0"/>
              </a:rPr>
              <a:t>biri için gelir ya da kurumlar vergisi mükellefi olmaları nedeni ile zorunluluk kapsamında olduklarından, ayrı ayrı kendi adlarına aktivasyon işlemi yapılmalıdır</a:t>
            </a:r>
            <a:r>
              <a:rPr lang="tr-TR" sz="2400" dirty="0" smtClean="0">
                <a:latin typeface="Times New Roman" panose="02020603050405020304" pitchFamily="18" charset="0"/>
                <a:cs typeface="Times New Roman" panose="02020603050405020304" pitchFamily="18" charset="0"/>
              </a:rPr>
              <a:t>.</a:t>
            </a:r>
          </a:p>
          <a:p>
            <a:pPr marL="457200" indent="-457200" algn="just">
              <a:lnSpc>
                <a:spcPct val="100000"/>
              </a:lnSpc>
              <a:buClr>
                <a:srgbClr val="C00000"/>
              </a:buClr>
              <a:buFont typeface="Wingdings" panose="05000000000000000000" pitchFamily="2" charset="2"/>
              <a:buChar char="Ø"/>
            </a:pPr>
            <a:r>
              <a:rPr lang="tr-TR" sz="2400" b="1" dirty="0" smtClean="0">
                <a:solidFill>
                  <a:srgbClr val="C00000"/>
                </a:solidFill>
                <a:latin typeface="Times New Roman" panose="02020603050405020304" pitchFamily="18" charset="0"/>
                <a:cs typeface="Times New Roman" panose="02020603050405020304" pitchFamily="18" charset="0"/>
              </a:rPr>
              <a:t>Ortaklar veya </a:t>
            </a:r>
            <a:r>
              <a:rPr lang="tr-TR" sz="2400" b="1" dirty="0">
                <a:solidFill>
                  <a:srgbClr val="C00000"/>
                </a:solidFill>
                <a:latin typeface="Times New Roman" panose="02020603050405020304" pitchFamily="18" charset="0"/>
                <a:cs typeface="Times New Roman" panose="02020603050405020304" pitchFamily="18" charset="0"/>
              </a:rPr>
              <a:t>kanuni </a:t>
            </a:r>
            <a:r>
              <a:rPr lang="tr-TR" sz="2400" b="1" dirty="0" smtClean="0">
                <a:solidFill>
                  <a:srgbClr val="C00000"/>
                </a:solidFill>
                <a:latin typeface="Times New Roman" panose="02020603050405020304" pitchFamily="18" charset="0"/>
                <a:cs typeface="Times New Roman" panose="02020603050405020304" pitchFamily="18" charset="0"/>
              </a:rPr>
              <a:t>temsilciler gelir </a:t>
            </a:r>
            <a:r>
              <a:rPr lang="tr-TR" sz="2400" b="1" dirty="0">
                <a:solidFill>
                  <a:srgbClr val="C00000"/>
                </a:solidFill>
                <a:latin typeface="Times New Roman" panose="02020603050405020304" pitchFamily="18" charset="0"/>
                <a:cs typeface="Times New Roman" panose="02020603050405020304" pitchFamily="18" charset="0"/>
              </a:rPr>
              <a:t>vergisi mükellefi ise, </a:t>
            </a:r>
            <a:r>
              <a:rPr lang="tr-TR" sz="2400" dirty="0">
                <a:latin typeface="Times New Roman" panose="02020603050405020304" pitchFamily="18" charset="0"/>
                <a:cs typeface="Times New Roman" panose="02020603050405020304" pitchFamily="18" charset="0"/>
              </a:rPr>
              <a:t>“Elektronik Tebligat Talep Bildirimi (Gerçek Kişiler İçin)” doldurularak bağlı oldukları vergi dairesi müdürlüğüne başvurabileceği gibi Dijital Vergi Dairesi </a:t>
            </a:r>
            <a:r>
              <a:rPr lang="tr-TR" sz="2400" dirty="0" smtClean="0">
                <a:latin typeface="Times New Roman" panose="02020603050405020304" pitchFamily="18" charset="0"/>
                <a:cs typeface="Times New Roman" panose="02020603050405020304" pitchFamily="18" charset="0"/>
              </a:rPr>
              <a:t>(</a:t>
            </a:r>
            <a:r>
              <a:rPr lang="tr-TR" sz="2400" u="sng" dirty="0">
                <a:solidFill>
                  <a:srgbClr val="0563C1"/>
                </a:solidFill>
                <a:latin typeface="Times New Roman" panose="02020603050405020304" pitchFamily="18" charset="0"/>
                <a:ea typeface="Calibri" panose="020F0502020204030204" pitchFamily="34" charset="0"/>
                <a:hlinkClick r:id="rId3"/>
              </a:rPr>
              <a:t>https://dijital.gib.gov.tr/</a:t>
            </a:r>
            <a:r>
              <a:rPr lang="tr-TR" sz="2400" dirty="0" smtClean="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sistemi üzerinden elektronik ortamda </a:t>
            </a:r>
            <a:r>
              <a:rPr lang="tr-TR" sz="2400" dirty="0" smtClean="0">
                <a:latin typeface="Times New Roman" panose="02020603050405020304" pitchFamily="18" charset="0"/>
                <a:cs typeface="Times New Roman" panose="02020603050405020304" pitchFamily="18" charset="0"/>
              </a:rPr>
              <a:t>da e-Tebligat </a:t>
            </a:r>
            <a:r>
              <a:rPr lang="tr-TR" sz="2400" dirty="0">
                <a:latin typeface="Times New Roman" panose="02020603050405020304" pitchFamily="18" charset="0"/>
                <a:cs typeface="Times New Roman" panose="02020603050405020304" pitchFamily="18" charset="0"/>
              </a:rPr>
              <a:t>aktivasyon işlemini </a:t>
            </a:r>
            <a:r>
              <a:rPr lang="tr-TR" sz="2400" dirty="0" smtClean="0">
                <a:latin typeface="Times New Roman" panose="02020603050405020304" pitchFamily="18" charset="0"/>
                <a:cs typeface="Times New Roman" panose="02020603050405020304" pitchFamily="18" charset="0"/>
              </a:rPr>
              <a:t>gerçekleştirebilirler.</a:t>
            </a:r>
            <a:endParaRPr lang="tr-TR" sz="1400" dirty="0">
              <a:latin typeface="Times New Roman" panose="02020603050405020304" pitchFamily="18" charset="0"/>
              <a:cs typeface="Times New Roman" panose="02020603050405020304" pitchFamily="18" charset="0"/>
            </a:endParaRPr>
          </a:p>
          <a:p>
            <a:pPr marL="457200" indent="-457200" algn="just">
              <a:lnSpc>
                <a:spcPct val="100000"/>
              </a:lnSpc>
              <a:buClr>
                <a:srgbClr val="C00000"/>
              </a:buClr>
              <a:buFont typeface="Wingdings" panose="05000000000000000000" pitchFamily="2" charset="2"/>
              <a:buChar char="Ø"/>
            </a:pPr>
            <a:r>
              <a:rPr lang="tr-TR" sz="2400" b="1" dirty="0">
                <a:solidFill>
                  <a:srgbClr val="C00000"/>
                </a:solidFill>
                <a:latin typeface="Times New Roman" panose="02020603050405020304" pitchFamily="18" charset="0"/>
                <a:cs typeface="Times New Roman" panose="02020603050405020304" pitchFamily="18" charset="0"/>
              </a:rPr>
              <a:t>Ortaklar </a:t>
            </a:r>
            <a:r>
              <a:rPr lang="tr-TR" sz="2400" b="1" dirty="0">
                <a:solidFill>
                  <a:srgbClr val="C00000"/>
                </a:solidFill>
                <a:latin typeface="Times New Roman" panose="02020603050405020304" pitchFamily="18" charset="0"/>
                <a:ea typeface="+mn-ea"/>
                <a:cs typeface="Times New Roman" panose="02020603050405020304" pitchFamily="18" charset="0"/>
              </a:rPr>
              <a:t>veya kanuni temsilciler </a:t>
            </a:r>
            <a:r>
              <a:rPr lang="tr-TR" sz="2400" b="1" dirty="0" smtClean="0">
                <a:solidFill>
                  <a:srgbClr val="C00000"/>
                </a:solidFill>
                <a:latin typeface="Times New Roman" panose="02020603050405020304" pitchFamily="18" charset="0"/>
                <a:cs typeface="Times New Roman" panose="02020603050405020304" pitchFamily="18" charset="0"/>
              </a:rPr>
              <a:t>kurumlar </a:t>
            </a:r>
            <a:r>
              <a:rPr lang="tr-TR" sz="2400" b="1" dirty="0">
                <a:solidFill>
                  <a:srgbClr val="C00000"/>
                </a:solidFill>
                <a:latin typeface="Times New Roman" panose="02020603050405020304" pitchFamily="18" charset="0"/>
                <a:cs typeface="Times New Roman" panose="02020603050405020304" pitchFamily="18" charset="0"/>
              </a:rPr>
              <a:t>vergisi mükellefi ise</a:t>
            </a:r>
            <a:r>
              <a:rPr lang="tr-TR" sz="2400" dirty="0">
                <a:latin typeface="Times New Roman" panose="02020603050405020304" pitchFamily="18" charset="0"/>
                <a:cs typeface="Times New Roman" panose="02020603050405020304" pitchFamily="18" charset="0"/>
              </a:rPr>
              <a:t>, “Elektronik Tebligat Talep Bildirimi (Şirketler ve Diğer Tüzel Kişiler İçin</a:t>
            </a:r>
            <a:r>
              <a:rPr lang="tr-TR" sz="2400" dirty="0" smtClean="0">
                <a:latin typeface="Times New Roman" panose="02020603050405020304" pitchFamily="18" charset="0"/>
                <a:cs typeface="Times New Roman" panose="02020603050405020304" pitchFamily="18" charset="0"/>
              </a:rPr>
              <a:t>)”</a:t>
            </a:r>
            <a:r>
              <a:rPr lang="tr-TR" sz="2400" dirty="0">
                <a:latin typeface="Times New Roman" panose="02020603050405020304" pitchFamily="18" charset="0"/>
                <a:ea typeface="Calibri" panose="020F0502020204030204" pitchFamily="34" charset="0"/>
              </a:rPr>
              <a:t> (EK:1)</a:t>
            </a:r>
            <a:r>
              <a:rPr lang="tr-TR" sz="2400" dirty="0" smtClean="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doldurarak kanuni temsilcileri veya elektronik tebligat sistemi ile ilgili işlemleri yapmaya yönelik özel yetki içeren noterde verilmiş vekâletnameyle yetkili kılınan kişiler aracılığıyla </a:t>
            </a:r>
            <a:r>
              <a:rPr lang="tr-TR" sz="2400" dirty="0" smtClean="0">
                <a:latin typeface="Times New Roman" panose="02020603050405020304" pitchFamily="18" charset="0"/>
                <a:cs typeface="Times New Roman" panose="02020603050405020304" pitchFamily="18" charset="0"/>
              </a:rPr>
              <a:t>bağlı oldukları vergi dairesi müdürlüğüne giderek başvurularını </a:t>
            </a:r>
            <a:r>
              <a:rPr lang="tr-TR" sz="2400" dirty="0">
                <a:latin typeface="Times New Roman" panose="02020603050405020304" pitchFamily="18" charset="0"/>
                <a:cs typeface="Times New Roman" panose="02020603050405020304" pitchFamily="18" charset="0"/>
              </a:rPr>
              <a:t>gerçekleştirmelidirler.</a:t>
            </a:r>
          </a:p>
          <a:p>
            <a:pPr marL="457200" indent="-457200">
              <a:buClr>
                <a:srgbClr val="C00000"/>
              </a:buClr>
              <a:buFont typeface="Wingdings" panose="05000000000000000000" pitchFamily="2" charset="2"/>
              <a:buChar char="Ø"/>
            </a:pPr>
            <a:endParaRPr lang="tr-TR" sz="2800" dirty="0">
              <a:latin typeface="Times New Roman" panose="02020603050405020304" pitchFamily="18" charset="0"/>
              <a:cs typeface="Times New Roman" panose="02020603050405020304" pitchFamily="18" charset="0"/>
            </a:endParaRPr>
          </a:p>
          <a:p>
            <a:pPr>
              <a:buClr>
                <a:srgbClr val="C00000"/>
              </a:buClr>
            </a:pPr>
            <a:r>
              <a:rPr lang="tr-TR" sz="2800" dirty="0">
                <a:latin typeface="Times New Roman" panose="02020603050405020304" pitchFamily="18" charset="0"/>
                <a:cs typeface="Times New Roman" panose="02020603050405020304" pitchFamily="18" charset="0"/>
              </a:rPr>
              <a:t> </a:t>
            </a:r>
            <a:endParaRPr lang="tr-TR"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fld id="{16449A80-6FDC-475E-9293-1C17F140D77C}" type="slidenum">
              <a:rPr lang="tr-TR" smtClean="0">
                <a:solidFill>
                  <a:schemeClr val="bg1"/>
                </a:solidFill>
                <a:latin typeface="GalanoGrotesque-Medium" panose="00000600000000000000" pitchFamily="50" charset="-94"/>
              </a:rPr>
              <a:pPr algn="ctr"/>
              <a:t>16</a:t>
            </a:fld>
            <a:endParaRPr lang="tr-TR" dirty="0">
              <a:solidFill>
                <a:schemeClr val="bg1"/>
              </a:solidFill>
              <a:latin typeface="GalanoGrotesque-Medium" panose="00000600000000000000" pitchFamily="50" charset="-94"/>
            </a:endParaRPr>
          </a:p>
        </p:txBody>
      </p:sp>
      <p:pic>
        <p:nvPicPr>
          <p:cNvPr id="8" name="Resim 7" descr="elektronik tebligat e154712747623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48368" y="195218"/>
            <a:ext cx="968858" cy="6481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82135109"/>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16320" y="2151321"/>
            <a:ext cx="10981265" cy="15746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C00000"/>
              </a:buClr>
            </a:pPr>
            <a:endParaRPr lang="tr-TR" sz="2400" b="1" dirty="0">
              <a:solidFill>
                <a:srgbClr val="15396B"/>
              </a:solidFill>
              <a:latin typeface="Times New Roman" panose="02020603050405020304" pitchFamily="18" charset="0"/>
              <a:cs typeface="Times New Roman" panose="02020603050405020304" pitchFamily="18" charset="0"/>
            </a:endParaRPr>
          </a:p>
          <a:p>
            <a:pPr algn="just">
              <a:buClr>
                <a:srgbClr val="C00000"/>
              </a:buClr>
            </a:pPr>
            <a:endParaRPr lang="tr-TR" sz="1600" b="1" dirty="0">
              <a:solidFill>
                <a:srgbClr val="15396B"/>
              </a:solidFill>
              <a:latin typeface="Times New Roman" panose="02020603050405020304" pitchFamily="18" charset="0"/>
              <a:cs typeface="Times New Roman" panose="02020603050405020304" pitchFamily="18" charset="0"/>
            </a:endParaRPr>
          </a:p>
          <a:p>
            <a:pPr marL="571500" indent="-571500" algn="just">
              <a:lnSpc>
                <a:spcPct val="100000"/>
              </a:lnSpc>
              <a:buClr>
                <a:srgbClr val="C00000"/>
              </a:buClr>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e-Tebligat sistemi ile gönderilen belgeler, mükellefin elektronik ortamdaki adresine ulaştığı </a:t>
            </a:r>
            <a:r>
              <a:rPr lang="tr-TR" sz="2800" dirty="0">
                <a:solidFill>
                  <a:srgbClr val="C00000"/>
                </a:solidFill>
                <a:latin typeface="Times New Roman" panose="02020603050405020304" pitchFamily="18" charset="0"/>
                <a:cs typeface="Times New Roman" panose="02020603050405020304" pitchFamily="18" charset="0"/>
              </a:rPr>
              <a:t>tarihi izleyen beşinci günün sonunda tebliğ edilmiş sayılır</a:t>
            </a:r>
            <a:r>
              <a:rPr lang="tr-TR"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tr-TR" sz="2800" dirty="0">
                <a:latin typeface="Times New Roman" panose="02020603050405020304" pitchFamily="18" charset="0"/>
                <a:cs typeface="Times New Roman" panose="02020603050405020304" pitchFamily="18" charset="0"/>
              </a:rPr>
              <a:t>Söz konusu belgeler ayrıca posta yoluyla gönderilmeyecektir.</a:t>
            </a: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fld id="{16449A80-6FDC-475E-9293-1C17F140D77C}" type="slidenum">
              <a:rPr lang="tr-TR" smtClean="0">
                <a:solidFill>
                  <a:schemeClr val="bg1"/>
                </a:solidFill>
                <a:latin typeface="GalanoGrotesque-Medium" panose="00000600000000000000" pitchFamily="50" charset="-94"/>
              </a:rPr>
              <a:pPr algn="ctr"/>
              <a:t>17</a:t>
            </a:fld>
            <a:endParaRPr lang="tr-TR" dirty="0">
              <a:solidFill>
                <a:schemeClr val="bg1"/>
              </a:solidFill>
              <a:latin typeface="GalanoGrotesque-Medium" panose="00000600000000000000" pitchFamily="50" charset="-94"/>
            </a:endParaRPr>
          </a:p>
        </p:txBody>
      </p:sp>
      <p:sp>
        <p:nvSpPr>
          <p:cNvPr id="2" name="Metin kutusu 1">
            <a:extLst>
              <a:ext uri="{FF2B5EF4-FFF2-40B4-BE49-F238E27FC236}">
                <a16:creationId xmlns:a16="http://schemas.microsoft.com/office/drawing/2014/main" xmlns="" id="{FCA92F07-1F75-5093-0DD2-DF9C5E8DD537}"/>
              </a:ext>
            </a:extLst>
          </p:cNvPr>
          <p:cNvSpPr txBox="1"/>
          <p:nvPr/>
        </p:nvSpPr>
        <p:spPr>
          <a:xfrm>
            <a:off x="914400" y="783771"/>
            <a:ext cx="10711543" cy="2862322"/>
          </a:xfrm>
          <a:prstGeom prst="rect">
            <a:avLst/>
          </a:prstGeom>
          <a:noFill/>
        </p:spPr>
        <p:txBody>
          <a:bodyPr wrap="square" rtlCol="0">
            <a:spAutoFit/>
          </a:bodyPr>
          <a:lstStyle/>
          <a:p>
            <a:pPr>
              <a:buClr>
                <a:srgbClr val="C00000"/>
              </a:buClr>
            </a:pPr>
            <a:r>
              <a:rPr lang="tr-TR" sz="3600" b="1" dirty="0">
                <a:solidFill>
                  <a:srgbClr val="15396B"/>
                </a:solidFill>
                <a:latin typeface="Times New Roman" panose="02020603050405020304" pitchFamily="18" charset="0"/>
                <a:cs typeface="Times New Roman" panose="02020603050405020304" pitchFamily="18" charset="0"/>
              </a:rPr>
              <a:t>e</a:t>
            </a:r>
            <a:r>
              <a:rPr lang="tr-TR" sz="3600" b="1" dirty="0" smtClean="0">
                <a:solidFill>
                  <a:srgbClr val="15396B"/>
                </a:solidFill>
                <a:latin typeface="Times New Roman" panose="02020603050405020304" pitchFamily="18" charset="0"/>
                <a:cs typeface="Times New Roman" panose="02020603050405020304" pitchFamily="18" charset="0"/>
              </a:rPr>
              <a:t>-Tebligat </a:t>
            </a:r>
            <a:r>
              <a:rPr lang="tr-TR" sz="3600" b="1" dirty="0">
                <a:solidFill>
                  <a:srgbClr val="15396B"/>
                </a:solidFill>
                <a:latin typeface="Times New Roman" panose="02020603050405020304" pitchFamily="18" charset="0"/>
                <a:cs typeface="Times New Roman" panose="02020603050405020304" pitchFamily="18" charset="0"/>
              </a:rPr>
              <a:t>Sistemi ile Gönderilen Belgeler Ne Zaman Tebliğ Edilmiş Sayılır</a:t>
            </a:r>
            <a:r>
              <a:rPr lang="tr-TR" sz="3600" b="1" dirty="0" smtClean="0">
                <a:solidFill>
                  <a:srgbClr val="15396B"/>
                </a:solidFill>
                <a:latin typeface="Times New Roman" panose="02020603050405020304" pitchFamily="18" charset="0"/>
                <a:cs typeface="Times New Roman" panose="02020603050405020304" pitchFamily="18" charset="0"/>
              </a:rPr>
              <a:t>?</a:t>
            </a:r>
          </a:p>
          <a:p>
            <a:pPr>
              <a:buClr>
                <a:srgbClr val="C00000"/>
              </a:buClr>
            </a:pPr>
            <a:endParaRPr lang="tr-TR" sz="3600" b="1" dirty="0">
              <a:solidFill>
                <a:srgbClr val="15396B"/>
              </a:solidFill>
              <a:latin typeface="Times New Roman" panose="02020603050405020304" pitchFamily="18" charset="0"/>
              <a:cs typeface="Times New Roman" panose="02020603050405020304" pitchFamily="18" charset="0"/>
            </a:endParaRPr>
          </a:p>
          <a:p>
            <a:pPr>
              <a:buClr>
                <a:srgbClr val="C00000"/>
              </a:buClr>
            </a:pPr>
            <a:endParaRPr lang="tr-TR" sz="3600" b="1" dirty="0">
              <a:solidFill>
                <a:srgbClr val="15396B"/>
              </a:solidFill>
              <a:latin typeface="Times New Roman" panose="02020603050405020304" pitchFamily="18" charset="0"/>
              <a:cs typeface="Times New Roman" panose="02020603050405020304" pitchFamily="18" charset="0"/>
            </a:endParaRPr>
          </a:p>
          <a:p>
            <a:endParaRPr lang="tr-TR" sz="3600" dirty="0"/>
          </a:p>
        </p:txBody>
      </p:sp>
      <p:pic>
        <p:nvPicPr>
          <p:cNvPr id="10" name="Resim 9" descr="elektronik tebligat e154712747623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82341" y="4125567"/>
            <a:ext cx="3674691" cy="2172683"/>
          </a:xfrm>
          <a:prstGeom prst="rect">
            <a:avLst/>
          </a:prstGeom>
          <a:ln>
            <a:noFill/>
          </a:ln>
          <a:effectLst>
            <a:outerShdw blurRad="292100" dist="139700" dir="2700000" algn="tl" rotWithShape="0">
              <a:srgbClr val="333333">
                <a:alpha val="65000"/>
              </a:srgbClr>
            </a:outerShdw>
          </a:effectLst>
        </p:spPr>
      </p:pic>
      <p:pic>
        <p:nvPicPr>
          <p:cNvPr id="9" name="Picture 2" descr="Gerçek kişilere, elektronik tebligat dönemi başlıyo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80612" y="5093516"/>
            <a:ext cx="2688741" cy="1131171"/>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1216324483"/>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632469" y="2167509"/>
            <a:ext cx="10731128" cy="37896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just">
              <a:lnSpc>
                <a:spcPct val="100000"/>
              </a:lnSpc>
              <a:buClr>
                <a:srgbClr val="C00000"/>
              </a:buClr>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Elektronik tebligat gönderimi yapıldığında bilgilendirme amacıyla, mükelleflerin e-Tebligat başvurusu sırasında ya da daha sonra bildirilen cep telefon</a:t>
            </a:r>
            <a:r>
              <a:rPr lang="en-US" sz="2800" dirty="0">
                <a:latin typeface="Times New Roman" panose="02020603050405020304" pitchFamily="18" charset="0"/>
                <a:cs typeface="Times New Roman" panose="02020603050405020304" pitchFamily="18" charset="0"/>
              </a:rPr>
              <a:t>u</a:t>
            </a:r>
            <a:r>
              <a:rPr lang="tr-TR" sz="2800" dirty="0">
                <a:latin typeface="Times New Roman" panose="02020603050405020304" pitchFamily="18" charset="0"/>
                <a:cs typeface="Times New Roman" panose="02020603050405020304" pitchFamily="18" charset="0"/>
              </a:rPr>
              <a:t> numaralarına SMS ve e-Posta adreslerine bildirim mesajları gönderilebilmektedir. </a:t>
            </a:r>
          </a:p>
          <a:p>
            <a:pPr marL="457200" indent="-457200" algn="just">
              <a:lnSpc>
                <a:spcPct val="100000"/>
              </a:lnSpc>
              <a:buClr>
                <a:srgbClr val="C00000"/>
              </a:buClr>
              <a:buFont typeface="Wingdings" panose="05000000000000000000" pitchFamily="2" charset="2"/>
              <a:buChar char="Ø"/>
            </a:pPr>
            <a:endParaRPr lang="tr-TR" sz="2800" dirty="0">
              <a:latin typeface="Times New Roman" panose="02020603050405020304" pitchFamily="18" charset="0"/>
              <a:cs typeface="Times New Roman" panose="02020603050405020304" pitchFamily="18" charset="0"/>
            </a:endParaRPr>
          </a:p>
          <a:p>
            <a:pPr marL="457200" indent="-457200" algn="just">
              <a:lnSpc>
                <a:spcPct val="100000"/>
              </a:lnSpc>
              <a:buClr>
                <a:srgbClr val="C00000"/>
              </a:buClr>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Bilgilendirmelerin herhangi bir nedenle yapılamamış veya geç yapılmış olması, tebligatın geçerliliğini etkilememektedir. Bu nedenle elektronik tebligat adresinin mükellef tarafından takibi önemlidir. </a:t>
            </a:r>
            <a:endParaRPr lang="tr-TR"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fld id="{16449A80-6FDC-475E-9293-1C17F140D77C}" type="slidenum">
              <a:rPr lang="tr-TR" smtClean="0">
                <a:solidFill>
                  <a:schemeClr val="bg1"/>
                </a:solidFill>
                <a:latin typeface="GalanoGrotesque-Medium" panose="00000600000000000000" pitchFamily="50" charset="-94"/>
              </a:rPr>
              <a:pPr algn="ctr"/>
              <a:t>18</a:t>
            </a:fld>
            <a:endParaRPr lang="tr-TR" dirty="0">
              <a:solidFill>
                <a:schemeClr val="bg1"/>
              </a:solidFill>
              <a:latin typeface="GalanoGrotesque-Medium" panose="00000600000000000000" pitchFamily="50" charset="-94"/>
            </a:endParaRPr>
          </a:p>
        </p:txBody>
      </p:sp>
      <p:sp>
        <p:nvSpPr>
          <p:cNvPr id="3" name="Başlık 1">
            <a:extLst>
              <a:ext uri="{FF2B5EF4-FFF2-40B4-BE49-F238E27FC236}">
                <a16:creationId xmlns:a16="http://schemas.microsoft.com/office/drawing/2014/main" xmlns="" id="{CDA51F4C-7611-8778-07C0-42F000E16ABE}"/>
              </a:ext>
            </a:extLst>
          </p:cNvPr>
          <p:cNvSpPr>
            <a:spLocks noGrp="1"/>
          </p:cNvSpPr>
          <p:nvPr>
            <p:ph type="title"/>
          </p:nvPr>
        </p:nvSpPr>
        <p:spPr>
          <a:xfrm>
            <a:off x="1211810" y="750903"/>
            <a:ext cx="9222605" cy="1325563"/>
          </a:xfrm>
        </p:spPr>
        <p:txBody>
          <a:bodyPr>
            <a:normAutofit fontScale="90000"/>
          </a:bodyPr>
          <a:lstStyle/>
          <a:p>
            <a:pPr>
              <a:lnSpc>
                <a:spcPct val="100000"/>
              </a:lnSpc>
            </a:pPr>
            <a:r>
              <a:rPr lang="tr-TR" b="1" dirty="0">
                <a:solidFill>
                  <a:srgbClr val="15396B"/>
                </a:solidFill>
                <a:latin typeface="Times New Roman" panose="02020603050405020304" pitchFamily="18" charset="0"/>
                <a:cs typeface="Times New Roman" panose="02020603050405020304" pitchFamily="18" charset="0"/>
              </a:rPr>
              <a:t>Elektronik Tebligat Yapıldığından Nasıl Haberdar Olunur?</a:t>
            </a:r>
            <a:endParaRPr lang="tr-TR" dirty="0"/>
          </a:p>
        </p:txBody>
      </p:sp>
      <p:pic>
        <p:nvPicPr>
          <p:cNvPr id="15" name="Resim 14" descr="elektronik tebligat e154712747623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07962" y="464801"/>
            <a:ext cx="968858" cy="6481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3810531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632469" y="1592073"/>
            <a:ext cx="10865116" cy="39545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just">
              <a:lnSpc>
                <a:spcPct val="100000"/>
              </a:lnSpc>
              <a:buClr>
                <a:srgbClr val="C00000"/>
              </a:buClr>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Dijital Vergi Dairesi </a:t>
            </a:r>
            <a:r>
              <a:rPr lang="tr-TR" sz="2800" dirty="0" smtClean="0">
                <a:latin typeface="Times New Roman" panose="02020603050405020304" pitchFamily="18" charset="0"/>
                <a:cs typeface="Times New Roman" panose="02020603050405020304" pitchFamily="18" charset="0"/>
              </a:rPr>
              <a:t>(</a:t>
            </a:r>
            <a:r>
              <a:rPr lang="tr-TR" sz="2800" u="sng" dirty="0">
                <a:solidFill>
                  <a:srgbClr val="0563C1"/>
                </a:solidFill>
                <a:latin typeface="Times New Roman" panose="02020603050405020304" pitchFamily="18" charset="0"/>
                <a:ea typeface="Calibri" panose="020F0502020204030204" pitchFamily="34" charset="0"/>
                <a:hlinkClick r:id="rId3"/>
              </a:rPr>
              <a:t>https://dijital.gib.gov.tr/</a:t>
            </a:r>
            <a:r>
              <a:rPr lang="tr-TR" sz="2800" dirty="0" smtClean="0">
                <a:latin typeface="Times New Roman" panose="02020603050405020304" pitchFamily="18" charset="0"/>
                <a:cs typeface="Times New Roman" panose="02020603050405020304" pitchFamily="18" charset="0"/>
              </a:rPr>
              <a:t>) </a:t>
            </a:r>
            <a:r>
              <a:rPr lang="tr-TR" sz="2800" dirty="0">
                <a:latin typeface="Times New Roman" panose="02020603050405020304" pitchFamily="18" charset="0"/>
                <a:cs typeface="Times New Roman" panose="02020603050405020304" pitchFamily="18" charset="0"/>
              </a:rPr>
              <a:t>sistemine giriş yapılarak, web sayfasında yer alan “</a:t>
            </a:r>
            <a:r>
              <a:rPr lang="tr-TR" sz="2800" dirty="0" smtClean="0">
                <a:latin typeface="Times New Roman" panose="02020603050405020304" pitchFamily="18" charset="0"/>
                <a:cs typeface="Times New Roman" panose="02020603050405020304" pitchFamily="18" charset="0"/>
              </a:rPr>
              <a:t>E-TEBLİGAT” </a:t>
            </a:r>
            <a:r>
              <a:rPr lang="tr-TR" sz="2800" dirty="0">
                <a:latin typeface="Times New Roman" panose="02020603050405020304" pitchFamily="18" charset="0"/>
                <a:cs typeface="Times New Roman" panose="02020603050405020304" pitchFamily="18" charset="0"/>
              </a:rPr>
              <a:t>bölümünden tebliğ edilen belge görüntülenebilmekte, belgenin tebliğ tarihi öğrenilebilmekte ve çıktı dokümanı alınabilmektedir.</a:t>
            </a:r>
          </a:p>
          <a:p>
            <a:pPr algn="just">
              <a:lnSpc>
                <a:spcPct val="100000"/>
              </a:lnSpc>
              <a:buClr>
                <a:srgbClr val="C00000"/>
              </a:buClr>
            </a:pPr>
            <a:r>
              <a:rPr lang="tr-TR" sz="2800" dirty="0">
                <a:latin typeface="Times New Roman" panose="02020603050405020304" pitchFamily="18" charset="0"/>
                <a:cs typeface="Times New Roman" panose="02020603050405020304" pitchFamily="18" charset="0"/>
              </a:rPr>
              <a:t> </a:t>
            </a:r>
          </a:p>
          <a:p>
            <a:pPr marL="457200" indent="-457200" algn="just">
              <a:lnSpc>
                <a:spcPct val="100000"/>
              </a:lnSpc>
              <a:buClr>
                <a:srgbClr val="C00000"/>
              </a:buClr>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Diğer kurum tebligatlarının göndermiş olduğu tebligatlar için bahsi geçen bölümde yer alan kurum isimlerinden seçim yapılmak suretiyle ilgili işlemler gerçekleştirilebilmektedir. </a:t>
            </a:r>
            <a:endParaRPr lang="tr-TR"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fld id="{16449A80-6FDC-475E-9293-1C17F140D77C}" type="slidenum">
              <a:rPr lang="tr-TR" smtClean="0">
                <a:solidFill>
                  <a:schemeClr val="bg1"/>
                </a:solidFill>
                <a:latin typeface="GalanoGrotesque-Medium" panose="00000600000000000000" pitchFamily="50" charset="-94"/>
              </a:rPr>
              <a:pPr algn="ctr"/>
              <a:t>19</a:t>
            </a:fld>
            <a:endParaRPr lang="tr-TR" dirty="0">
              <a:solidFill>
                <a:schemeClr val="bg1"/>
              </a:solidFill>
              <a:latin typeface="GalanoGrotesque-Medium" panose="00000600000000000000" pitchFamily="50" charset="-94"/>
            </a:endParaRPr>
          </a:p>
        </p:txBody>
      </p:sp>
      <p:sp>
        <p:nvSpPr>
          <p:cNvPr id="3" name="Metin kutusu 2">
            <a:extLst>
              <a:ext uri="{FF2B5EF4-FFF2-40B4-BE49-F238E27FC236}">
                <a16:creationId xmlns:a16="http://schemas.microsoft.com/office/drawing/2014/main" xmlns="" id="{90E067DA-4031-8C05-8DFE-D7FD58DEF6FC}"/>
              </a:ext>
            </a:extLst>
          </p:cNvPr>
          <p:cNvSpPr txBox="1"/>
          <p:nvPr/>
        </p:nvSpPr>
        <p:spPr>
          <a:xfrm>
            <a:off x="1125083" y="642310"/>
            <a:ext cx="9693894" cy="1200329"/>
          </a:xfrm>
          <a:prstGeom prst="rect">
            <a:avLst/>
          </a:prstGeom>
          <a:noFill/>
        </p:spPr>
        <p:txBody>
          <a:bodyPr wrap="square" rtlCol="0">
            <a:spAutoFit/>
          </a:bodyPr>
          <a:lstStyle/>
          <a:p>
            <a:r>
              <a:rPr lang="tr-TR" sz="3600" b="1" dirty="0">
                <a:solidFill>
                  <a:srgbClr val="15396B"/>
                </a:solidFill>
                <a:latin typeface="Times New Roman" panose="02020603050405020304" pitchFamily="18" charset="0"/>
                <a:cs typeface="Times New Roman" panose="02020603050405020304" pitchFamily="18" charset="0"/>
              </a:rPr>
              <a:t>e</a:t>
            </a:r>
            <a:r>
              <a:rPr lang="tr-TR" sz="3600" b="1" dirty="0" smtClean="0">
                <a:solidFill>
                  <a:srgbClr val="15396B"/>
                </a:solidFill>
                <a:latin typeface="Times New Roman" panose="02020603050405020304" pitchFamily="18" charset="0"/>
                <a:cs typeface="Times New Roman" panose="02020603050405020304" pitchFamily="18" charset="0"/>
              </a:rPr>
              <a:t>-Tebligat </a:t>
            </a:r>
            <a:r>
              <a:rPr lang="tr-TR" sz="3600" b="1" dirty="0">
                <a:solidFill>
                  <a:srgbClr val="15396B"/>
                </a:solidFill>
                <a:latin typeface="Times New Roman" panose="02020603050405020304" pitchFamily="18" charset="0"/>
                <a:cs typeface="Times New Roman" panose="02020603050405020304" pitchFamily="18" charset="0"/>
              </a:rPr>
              <a:t>Sisteminden Tebliğ Edilen Belgelere Nasıl Ulaşılır?</a:t>
            </a:r>
            <a:endParaRPr lang="tr-TR" sz="3600" dirty="0"/>
          </a:p>
        </p:txBody>
      </p:sp>
      <p:pic>
        <p:nvPicPr>
          <p:cNvPr id="15" name="Resim 14" descr="elektronik tebligat e154712747623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07962" y="464801"/>
            <a:ext cx="968858" cy="648105"/>
          </a:xfrm>
          <a:prstGeom prst="rect">
            <a:avLst/>
          </a:prstGeom>
          <a:noFill/>
          <a:ln>
            <a:noFill/>
          </a:ln>
        </p:spPr>
      </p:pic>
      <p:pic>
        <p:nvPicPr>
          <p:cNvPr id="16" name="Resim 15"/>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5083" y="5435126"/>
            <a:ext cx="1413017" cy="10160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7892931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6299" y="190202"/>
            <a:ext cx="698553" cy="885825"/>
          </a:xfrm>
          <a:prstGeom prst="rect">
            <a:avLst/>
          </a:prstGeom>
        </p:spPr>
      </p:pic>
      <p:sp>
        <p:nvSpPr>
          <p:cNvPr id="10" name="Unvan 1"/>
          <p:cNvSpPr>
            <a:spLocks noGrp="1"/>
          </p:cNvSpPr>
          <p:nvPr>
            <p:ph type="ctrTitle"/>
          </p:nvPr>
        </p:nvSpPr>
        <p:spPr>
          <a:xfrm>
            <a:off x="1362975" y="345057"/>
            <a:ext cx="10455214" cy="7228935"/>
          </a:xfrm>
        </p:spPr>
        <p:txBody>
          <a:bodyPr>
            <a:noAutofit/>
          </a:bodyPr>
          <a:lstStyle/>
          <a:p>
            <a:pPr algn="l"/>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dirty="0">
                <a:latin typeface="Times New Roman" panose="02020603050405020304" pitchFamily="18" charset="0"/>
                <a:cs typeface="Times New Roman" panose="02020603050405020304" pitchFamily="18" charset="0"/>
              </a:rPr>
              <a:t/>
            </a:r>
            <a:br>
              <a:rPr lang="tr-TR" sz="3600" dirty="0">
                <a:latin typeface="Times New Roman" panose="02020603050405020304" pitchFamily="18" charset="0"/>
                <a:cs typeface="Times New Roman" panose="02020603050405020304" pitchFamily="18" charset="0"/>
              </a:rPr>
            </a:br>
            <a:r>
              <a:rPr lang="tr-TR" sz="3600" dirty="0">
                <a:latin typeface="Times New Roman" panose="02020603050405020304" pitchFamily="18" charset="0"/>
                <a:cs typeface="Times New Roman" panose="02020603050405020304" pitchFamily="18" charset="0"/>
              </a:rPr>
              <a:t/>
            </a:r>
            <a:br>
              <a:rPr lang="tr-TR" sz="3600" dirty="0">
                <a:latin typeface="Times New Roman" panose="02020603050405020304" pitchFamily="18" charset="0"/>
                <a:cs typeface="Times New Roman" panose="02020603050405020304" pitchFamily="18" charset="0"/>
              </a:rPr>
            </a:br>
            <a:r>
              <a:rPr lang="tr-TR" sz="3600" dirty="0"/>
              <a:t> </a:t>
            </a:r>
            <a:r>
              <a:rPr lang="tr-TR" sz="3600" dirty="0">
                <a:solidFill>
                  <a:schemeClr val="accent1">
                    <a:lumMod val="50000"/>
                  </a:schemeClr>
                </a:solidFill>
                <a:latin typeface="Times New Roman" panose="02020603050405020304" pitchFamily="18" charset="0"/>
                <a:cs typeface="Times New Roman" panose="02020603050405020304" pitchFamily="18" charset="0"/>
              </a:rPr>
              <a:t/>
            </a:r>
            <a:br>
              <a:rPr lang="tr-TR" sz="3600" dirty="0">
                <a:solidFill>
                  <a:schemeClr val="accent1">
                    <a:lumMod val="50000"/>
                  </a:schemeClr>
                </a:solidFill>
                <a:latin typeface="Times New Roman" panose="02020603050405020304" pitchFamily="18" charset="0"/>
                <a:cs typeface="Times New Roman" panose="02020603050405020304" pitchFamily="18" charset="0"/>
              </a:rPr>
            </a:br>
            <a:r>
              <a:rPr lang="tr-TR" sz="3600" dirty="0">
                <a:latin typeface="Times New Roman" panose="02020603050405020304" pitchFamily="18" charset="0"/>
                <a:cs typeface="Times New Roman" panose="02020603050405020304" pitchFamily="18" charset="0"/>
              </a:rPr>
              <a:t/>
            </a:r>
            <a:br>
              <a:rPr lang="tr-TR" sz="3600" dirty="0">
                <a:latin typeface="Times New Roman" panose="02020603050405020304" pitchFamily="18" charset="0"/>
                <a:cs typeface="Times New Roman" panose="02020603050405020304" pitchFamily="18" charset="0"/>
              </a:rPr>
            </a:br>
            <a:r>
              <a:rPr lang="tr-TR" sz="3600" dirty="0">
                <a:latin typeface="Times New Roman" panose="02020603050405020304" pitchFamily="18" charset="0"/>
                <a:cs typeface="Times New Roman" panose="02020603050405020304" pitchFamily="18" charset="0"/>
              </a:rPr>
              <a:t/>
            </a:r>
            <a:br>
              <a:rPr lang="tr-TR" sz="3600" dirty="0">
                <a:latin typeface="Times New Roman" panose="02020603050405020304" pitchFamily="18" charset="0"/>
                <a:cs typeface="Times New Roman" panose="02020603050405020304" pitchFamily="18" charset="0"/>
              </a:rPr>
            </a:br>
            <a:endParaRPr lang="tr-TR" sz="3600" b="1" dirty="0">
              <a:solidFill>
                <a:srgbClr val="E20612"/>
              </a:solidFill>
              <a:latin typeface="Times New Roman" panose="02020603050405020304" pitchFamily="18" charset="0"/>
              <a:cs typeface="Times New Roman" panose="02020603050405020304" pitchFamily="18" charset="0"/>
            </a:endParaRPr>
          </a:p>
        </p:txBody>
      </p:sp>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789871" cy="6858000"/>
          </a:xfrm>
          <a:prstGeom prst="rect">
            <a:avLst/>
          </a:prstGeom>
        </p:spPr>
      </p:pic>
      <p:pic>
        <p:nvPicPr>
          <p:cNvPr id="5" name="Resim 4"/>
          <p:cNvPicPr/>
          <p:nvPr/>
        </p:nvPicPr>
        <p:blipFill>
          <a:blip r:embed="rId6">
            <a:extLst>
              <a:ext uri="{28A0092B-C50C-407E-A947-70E740481C1C}">
                <a14:useLocalDpi xmlns:a14="http://schemas.microsoft.com/office/drawing/2010/main" val="0"/>
              </a:ext>
            </a:extLst>
          </a:blip>
          <a:srcRect/>
          <a:stretch>
            <a:fillRect/>
          </a:stretch>
        </p:blipFill>
        <p:spPr bwMode="auto">
          <a:xfrm>
            <a:off x="1104181" y="2001328"/>
            <a:ext cx="11087819" cy="4856672"/>
          </a:xfrm>
          <a:prstGeom prst="rect">
            <a:avLst/>
          </a:prstGeom>
          <a:noFill/>
          <a:ln>
            <a:noFill/>
          </a:ln>
        </p:spPr>
      </p:pic>
    </p:spTree>
    <p:extLst>
      <p:ext uri="{BB962C8B-B14F-4D97-AF65-F5344CB8AC3E}">
        <p14:creationId xmlns:p14="http://schemas.microsoft.com/office/powerpoint/2010/main" val="4077048048"/>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fld id="{16449A80-6FDC-475E-9293-1C17F140D77C}" type="slidenum">
              <a:rPr lang="tr-TR" smtClean="0">
                <a:solidFill>
                  <a:schemeClr val="bg1"/>
                </a:solidFill>
                <a:latin typeface="GalanoGrotesque-Medium" panose="00000600000000000000" pitchFamily="50" charset="-94"/>
              </a:rPr>
              <a:pPr algn="ctr"/>
              <a:t>20</a:t>
            </a:fld>
            <a:endParaRPr lang="tr-TR" dirty="0">
              <a:solidFill>
                <a:schemeClr val="bg1"/>
              </a:solidFill>
              <a:latin typeface="GalanoGrotesque-Medium" panose="00000600000000000000" pitchFamily="50" charset="-94"/>
            </a:endParaRPr>
          </a:p>
        </p:txBody>
      </p:sp>
      <p:sp>
        <p:nvSpPr>
          <p:cNvPr id="5" name="Metin kutusu 4"/>
          <p:cNvSpPr txBox="1"/>
          <p:nvPr/>
        </p:nvSpPr>
        <p:spPr>
          <a:xfrm>
            <a:off x="597166" y="278221"/>
            <a:ext cx="10522723" cy="892552"/>
          </a:xfrm>
          <a:prstGeom prst="rect">
            <a:avLst/>
          </a:prstGeom>
          <a:noFill/>
        </p:spPr>
        <p:txBody>
          <a:bodyPr wrap="square" rtlCol="0">
            <a:spAutoFit/>
          </a:bodyPr>
          <a:lstStyle/>
          <a:p>
            <a:pPr>
              <a:buClr>
                <a:srgbClr val="C00000"/>
              </a:buClr>
            </a:pPr>
            <a:r>
              <a:rPr lang="tr-TR" sz="3200" b="1" dirty="0" smtClean="0">
                <a:solidFill>
                  <a:srgbClr val="15396B"/>
                </a:solidFill>
                <a:latin typeface="Times New Roman" panose="02020603050405020304" pitchFamily="18" charset="0"/>
                <a:cs typeface="Times New Roman" panose="02020603050405020304" pitchFamily="18" charset="0"/>
              </a:rPr>
              <a:t>e-Tebligat </a:t>
            </a:r>
            <a:r>
              <a:rPr lang="tr-TR" sz="3200" b="1" dirty="0">
                <a:solidFill>
                  <a:srgbClr val="15396B"/>
                </a:solidFill>
                <a:latin typeface="Times New Roman" panose="02020603050405020304" pitchFamily="18" charset="0"/>
                <a:cs typeface="Times New Roman" panose="02020603050405020304" pitchFamily="18" charset="0"/>
              </a:rPr>
              <a:t>Sistemi İle Hangi Belgeler Tebliğ Edilmektedir?</a:t>
            </a:r>
            <a:r>
              <a:rPr lang="tr-TR" sz="3200" b="1" dirty="0">
                <a:latin typeface="Times New Roman" panose="02020603050405020304" pitchFamily="18" charset="0"/>
                <a:cs typeface="Times New Roman" panose="02020603050405020304" pitchFamily="18" charset="0"/>
              </a:rPr>
              <a:t> </a:t>
            </a:r>
          </a:p>
          <a:p>
            <a:pPr>
              <a:buClr>
                <a:srgbClr val="C00000"/>
              </a:buClr>
            </a:pPr>
            <a:r>
              <a:rPr lang="tr-TR" sz="2000" b="1" dirty="0" smtClean="0">
                <a:solidFill>
                  <a:srgbClr val="FF0000"/>
                </a:solidFill>
                <a:latin typeface="Times New Roman" panose="02020603050405020304" pitchFamily="18" charset="0"/>
                <a:cs typeface="Times New Roman" panose="02020603050405020304" pitchFamily="18" charset="0"/>
              </a:rPr>
              <a:t>e-Tebligat </a:t>
            </a:r>
            <a:r>
              <a:rPr lang="tr-TR" sz="2000" b="1" dirty="0">
                <a:solidFill>
                  <a:srgbClr val="FF0000"/>
                </a:solidFill>
                <a:latin typeface="Times New Roman" panose="02020603050405020304" pitchFamily="18" charset="0"/>
                <a:cs typeface="Times New Roman" panose="02020603050405020304" pitchFamily="18" charset="0"/>
              </a:rPr>
              <a:t>sistemi ile sisteme kaydolmuş yani aktivasyonu olan herkese: </a:t>
            </a:r>
            <a:endParaRPr lang="tr-TR" sz="3600" dirty="0">
              <a:solidFill>
                <a:srgbClr val="15396B"/>
              </a:solidFill>
              <a:latin typeface="Times New Roman" panose="02020603050405020304" pitchFamily="18" charset="0"/>
              <a:cs typeface="Times New Roman" panose="02020603050405020304" pitchFamily="18" charset="0"/>
            </a:endParaRPr>
          </a:p>
        </p:txBody>
      </p:sp>
      <p:sp>
        <p:nvSpPr>
          <p:cNvPr id="9" name="Akış Çizelgesi: Delikli Teyp 8"/>
          <p:cNvSpPr/>
          <p:nvPr/>
        </p:nvSpPr>
        <p:spPr>
          <a:xfrm>
            <a:off x="3423218" y="1282975"/>
            <a:ext cx="2290273" cy="1012855"/>
          </a:xfrm>
          <a:prstGeom prst="flowChartPunchedTape">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tr-TR" sz="2000" dirty="0">
                <a:solidFill>
                  <a:schemeClr val="tx1"/>
                </a:solidFill>
                <a:latin typeface="Times New Roman" panose="02020603050405020304" pitchFamily="18" charset="0"/>
                <a:ea typeface="+mj-ea"/>
                <a:cs typeface="Times New Roman" panose="02020603050405020304" pitchFamily="18" charset="0"/>
              </a:rPr>
              <a:t>İhbarname </a:t>
            </a:r>
          </a:p>
        </p:txBody>
      </p:sp>
      <p:sp>
        <p:nvSpPr>
          <p:cNvPr id="15" name="Akış Çizelgesi: Delikli Teyp 14"/>
          <p:cNvSpPr/>
          <p:nvPr/>
        </p:nvSpPr>
        <p:spPr>
          <a:xfrm>
            <a:off x="847029" y="1348795"/>
            <a:ext cx="2360686" cy="1012855"/>
          </a:xfrm>
          <a:prstGeom prst="flowChartPunchedTape">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tr-TR" sz="2000" dirty="0">
                <a:solidFill>
                  <a:schemeClr val="tx1"/>
                </a:solidFill>
                <a:latin typeface="Times New Roman" panose="02020603050405020304" pitchFamily="18" charset="0"/>
                <a:ea typeface="+mj-ea"/>
                <a:cs typeface="Times New Roman" panose="02020603050405020304" pitchFamily="18" charset="0"/>
              </a:rPr>
              <a:t>Ödeme emri</a:t>
            </a:r>
          </a:p>
        </p:txBody>
      </p:sp>
      <p:sp>
        <p:nvSpPr>
          <p:cNvPr id="16" name="Akış Çizelgesi: Delikli Teyp 15"/>
          <p:cNvSpPr/>
          <p:nvPr/>
        </p:nvSpPr>
        <p:spPr>
          <a:xfrm>
            <a:off x="914003" y="2295831"/>
            <a:ext cx="7308702" cy="1323384"/>
          </a:xfrm>
          <a:prstGeom prst="flowChartPunchedTape">
            <a:avLst/>
          </a:prstGeom>
          <a:solidFill>
            <a:schemeClr val="accent6">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tr-TR" sz="2000" dirty="0">
                <a:latin typeface="Times New Roman" panose="02020603050405020304" pitchFamily="18" charset="0"/>
                <a:cs typeface="Times New Roman" panose="02020603050405020304" pitchFamily="18" charset="0"/>
              </a:rPr>
              <a:t>2 </a:t>
            </a:r>
            <a:r>
              <a:rPr lang="tr-TR" sz="2000" dirty="0" err="1">
                <a:latin typeface="Times New Roman" panose="02020603050405020304" pitchFamily="18" charset="0"/>
                <a:cs typeface="Times New Roman" panose="02020603050405020304" pitchFamily="18" charset="0"/>
              </a:rPr>
              <a:t>No.lu</a:t>
            </a:r>
            <a:r>
              <a:rPr lang="tr-TR" sz="2000" dirty="0">
                <a:latin typeface="Times New Roman" panose="02020603050405020304" pitchFamily="18" charset="0"/>
                <a:cs typeface="Times New Roman" panose="02020603050405020304" pitchFamily="18" charset="0"/>
              </a:rPr>
              <a:t> İhbarname [Vergi Mahkemesi/Bölge İdare Mahkemesi/Danıştay kararına göre Vergi/Ceza İhbarnamesi (Bildirim)]</a:t>
            </a:r>
          </a:p>
        </p:txBody>
      </p:sp>
      <p:sp>
        <p:nvSpPr>
          <p:cNvPr id="17" name="Akış Çizelgesi: Delikli Teyp 16"/>
          <p:cNvSpPr/>
          <p:nvPr/>
        </p:nvSpPr>
        <p:spPr>
          <a:xfrm>
            <a:off x="1456176" y="3553395"/>
            <a:ext cx="7192167" cy="1269871"/>
          </a:xfrm>
          <a:prstGeom prst="flowChartPunchedTape">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tr-TR" sz="2000" dirty="0">
                <a:latin typeface="Times New Roman" panose="02020603050405020304" pitchFamily="18" charset="0"/>
                <a:cs typeface="Times New Roman" panose="02020603050405020304" pitchFamily="18" charset="0"/>
              </a:rPr>
              <a:t>KDV iade taleplerindeki eksikliklere ilişkin yazılar dâhil Kurumsal Elektronik Yazışma Sistemi tarafından hazırlanmış tüm yazılar</a:t>
            </a:r>
          </a:p>
        </p:txBody>
      </p:sp>
      <p:sp>
        <p:nvSpPr>
          <p:cNvPr id="18" name="Akış Çizelgesi: Delikli Teyp 17"/>
          <p:cNvSpPr/>
          <p:nvPr/>
        </p:nvSpPr>
        <p:spPr>
          <a:xfrm>
            <a:off x="1839363" y="4607544"/>
            <a:ext cx="9524233" cy="2382916"/>
          </a:xfrm>
          <a:prstGeom prst="flowChartPunchedTape">
            <a:avLst/>
          </a:prstGeom>
          <a:solidFill>
            <a:schemeClr val="accent5">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07000"/>
              </a:lnSpc>
              <a:spcAft>
                <a:spcPts val="800"/>
              </a:spcAft>
              <a:buClr>
                <a:srgbClr val="833C0B"/>
              </a:buClr>
            </a:pPr>
            <a:r>
              <a:rPr lang="tr-TR" sz="2000" dirty="0">
                <a:latin typeface="Times New Roman" panose="02020603050405020304" pitchFamily="18" charset="0"/>
                <a:ea typeface="Calibri" panose="020F0502020204030204" pitchFamily="34" charset="0"/>
                <a:cs typeface="Times New Roman" panose="02020603050405020304" pitchFamily="18" charset="0"/>
              </a:rPr>
              <a:t>Protokol imzalanan ve sisteme dâhil olan bazı kurumların idari para cezası karar tutanakları, tüketici hakem heyeti yazıları, gümrük yazıları (5326 sayılı Kabahatler Kanununun 26 </a:t>
            </a:r>
            <a:r>
              <a:rPr lang="tr-TR" sz="2000" dirty="0" err="1">
                <a:latin typeface="Times New Roman" panose="02020603050405020304" pitchFamily="18" charset="0"/>
                <a:ea typeface="Calibri" panose="020F0502020204030204" pitchFamily="34" charset="0"/>
                <a:cs typeface="Times New Roman" panose="02020603050405020304" pitchFamily="18" charset="0"/>
              </a:rPr>
              <a:t>ncı</a:t>
            </a:r>
            <a:r>
              <a:rPr lang="tr-TR" sz="2000" dirty="0">
                <a:latin typeface="Times New Roman" panose="02020603050405020304" pitchFamily="18" charset="0"/>
                <a:ea typeface="Calibri" panose="020F0502020204030204" pitchFamily="34" charset="0"/>
                <a:cs typeface="Times New Roman" panose="02020603050405020304" pitchFamily="18" charset="0"/>
              </a:rPr>
              <a:t> maddesine 7020 sayılı Kanunun 15 inci maddesi ile eklenen hüküm gereğince idari yaptırım kararları veren kurumlar, Başkanlığımızın kurmuş olduğu e-Tebligat Sistemi aracılığı ile idari yaptırım karar tutanaklarını gönderebilmektedir.)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 name="Resim 18" descr="elektronik tebligat e154712747623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07962" y="464801"/>
            <a:ext cx="968858" cy="6481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53086316"/>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307729" y="2158400"/>
            <a:ext cx="10754021" cy="25852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gn="just">
              <a:lnSpc>
                <a:spcPct val="100000"/>
              </a:lnSpc>
              <a:buClr>
                <a:srgbClr val="C00000"/>
              </a:buClr>
              <a:buFont typeface="Wingdings" panose="05000000000000000000" pitchFamily="2" charset="2"/>
              <a:buChar char="Ø"/>
            </a:pPr>
            <a:r>
              <a:rPr lang="tr-TR" dirty="0"/>
              <a:t> </a:t>
            </a:r>
            <a:r>
              <a:rPr lang="tr-TR" sz="2800" dirty="0">
                <a:latin typeface="Times New Roman" panose="02020603050405020304" pitchFamily="18" charset="0"/>
                <a:cs typeface="Times New Roman" panose="02020603050405020304" pitchFamily="18" charset="0"/>
              </a:rPr>
              <a:t>Dijital Vergi Dairesi </a:t>
            </a:r>
            <a:r>
              <a:rPr lang="tr-TR" sz="2800" dirty="0" smtClean="0">
                <a:latin typeface="Times New Roman" panose="02020603050405020304" pitchFamily="18" charset="0"/>
                <a:cs typeface="Times New Roman" panose="02020603050405020304" pitchFamily="18" charset="0"/>
              </a:rPr>
              <a:t>(</a:t>
            </a:r>
            <a:r>
              <a:rPr lang="tr-TR" sz="2800" u="sng" dirty="0">
                <a:solidFill>
                  <a:srgbClr val="0563C1"/>
                </a:solidFill>
                <a:latin typeface="Times New Roman" panose="02020603050405020304" pitchFamily="18" charset="0"/>
                <a:ea typeface="Calibri" panose="020F0502020204030204" pitchFamily="34" charset="0"/>
                <a:hlinkClick r:id="rId3"/>
              </a:rPr>
              <a:t>https://dijital.gib.gov.tr/</a:t>
            </a:r>
            <a:r>
              <a:rPr lang="tr-TR" sz="2800" dirty="0" smtClean="0">
                <a:latin typeface="Times New Roman" panose="02020603050405020304" pitchFamily="18" charset="0"/>
                <a:cs typeface="Times New Roman" panose="02020603050405020304" pitchFamily="18" charset="0"/>
              </a:rPr>
              <a:t>) </a:t>
            </a:r>
            <a:r>
              <a:rPr lang="tr-TR" sz="2800" dirty="0">
                <a:latin typeface="Times New Roman" panose="02020603050405020304" pitchFamily="18" charset="0"/>
                <a:cs typeface="Times New Roman" panose="02020603050405020304" pitchFamily="18" charset="0"/>
              </a:rPr>
              <a:t>sistemine giriş yapılarak, web sayfasında yer alan “</a:t>
            </a:r>
            <a:r>
              <a:rPr lang="tr-TR" sz="2800" dirty="0" smtClean="0">
                <a:latin typeface="Times New Roman" panose="02020603050405020304" pitchFamily="18" charset="0"/>
                <a:cs typeface="Times New Roman" panose="02020603050405020304" pitchFamily="18" charset="0"/>
              </a:rPr>
              <a:t>E-TEBLİGAT” </a:t>
            </a:r>
            <a:r>
              <a:rPr lang="tr-TR" sz="2800" dirty="0">
                <a:latin typeface="Times New Roman" panose="02020603050405020304" pitchFamily="18" charset="0"/>
                <a:cs typeface="Times New Roman" panose="02020603050405020304" pitchFamily="18" charset="0"/>
              </a:rPr>
              <a:t>bölümündeki </a:t>
            </a:r>
            <a:r>
              <a:rPr lang="tr-TR" sz="2800" dirty="0" smtClean="0">
                <a:latin typeface="Times New Roman" panose="02020603050405020304" pitchFamily="18" charset="0"/>
                <a:cs typeface="Times New Roman" panose="02020603050405020304" pitchFamily="18" charset="0"/>
              </a:rPr>
              <a:t>“Bilgileri Güncelle</a:t>
            </a:r>
            <a:r>
              <a:rPr lang="tr-TR" sz="2800" dirty="0">
                <a:latin typeface="Times New Roman" panose="02020603050405020304" pitchFamily="18" charset="0"/>
                <a:cs typeface="Times New Roman" panose="02020603050405020304" pitchFamily="18" charset="0"/>
              </a:rPr>
              <a:t>” menüsü ile bilgilendirme mesajlarının gönderileceği iletişim bilgileri güncellenebilmektedir. </a:t>
            </a:r>
            <a:endParaRPr lang="tr-TR"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fld id="{16449A80-6FDC-475E-9293-1C17F140D77C}" type="slidenum">
              <a:rPr lang="tr-TR" smtClean="0">
                <a:solidFill>
                  <a:schemeClr val="bg1"/>
                </a:solidFill>
                <a:latin typeface="GalanoGrotesque-Medium" panose="00000600000000000000" pitchFamily="50" charset="-94"/>
              </a:rPr>
              <a:pPr algn="ctr"/>
              <a:t>21</a:t>
            </a:fld>
            <a:endParaRPr lang="tr-TR" dirty="0">
              <a:solidFill>
                <a:schemeClr val="bg1"/>
              </a:solidFill>
              <a:latin typeface="GalanoGrotesque-Medium" panose="00000600000000000000" pitchFamily="50" charset="-94"/>
            </a:endParaRPr>
          </a:p>
        </p:txBody>
      </p:sp>
      <p:pic>
        <p:nvPicPr>
          <p:cNvPr id="7" name="Resim 6" descr="ELEKTRONİK TEBLİGAT – Atalan Hukuk Bürosu"/>
          <p:cNvPicPr/>
          <p:nvPr/>
        </p:nvPicPr>
        <p:blipFill>
          <a:blip r:embed="rId6">
            <a:extLst>
              <a:ext uri="{28A0092B-C50C-407E-A947-70E740481C1C}">
                <a14:useLocalDpi xmlns:a14="http://schemas.microsoft.com/office/drawing/2010/main" val="0"/>
              </a:ext>
            </a:extLst>
          </a:blip>
          <a:srcRect/>
          <a:stretch>
            <a:fillRect/>
          </a:stretch>
        </p:blipFill>
        <p:spPr bwMode="auto">
          <a:xfrm>
            <a:off x="2367897" y="4958649"/>
            <a:ext cx="1647925" cy="998216"/>
          </a:xfrm>
          <a:prstGeom prst="rect">
            <a:avLst/>
          </a:prstGeom>
          <a:ln>
            <a:noFill/>
          </a:ln>
          <a:effectLst>
            <a:outerShdw blurRad="292100" dist="139700" dir="2700000" algn="tl" rotWithShape="0">
              <a:srgbClr val="333333">
                <a:alpha val="65000"/>
              </a:srgbClr>
            </a:outerShdw>
          </a:effectLst>
        </p:spPr>
      </p:pic>
      <p:sp>
        <p:nvSpPr>
          <p:cNvPr id="3" name="Başlık 1">
            <a:extLst>
              <a:ext uri="{FF2B5EF4-FFF2-40B4-BE49-F238E27FC236}">
                <a16:creationId xmlns:a16="http://schemas.microsoft.com/office/drawing/2014/main" xmlns="" id="{8D328BD9-8724-1C6E-1B89-CE84A3D1985D}"/>
              </a:ext>
            </a:extLst>
          </p:cNvPr>
          <p:cNvSpPr>
            <a:spLocks noGrp="1"/>
          </p:cNvSpPr>
          <p:nvPr>
            <p:ph type="title"/>
          </p:nvPr>
        </p:nvSpPr>
        <p:spPr>
          <a:xfrm>
            <a:off x="838200" y="801316"/>
            <a:ext cx="10515600" cy="1325563"/>
          </a:xfrm>
        </p:spPr>
        <p:txBody>
          <a:bodyPr>
            <a:normAutofit fontScale="90000"/>
          </a:bodyPr>
          <a:lstStyle/>
          <a:p>
            <a:pPr>
              <a:lnSpc>
                <a:spcPct val="100000"/>
              </a:lnSpc>
            </a:pPr>
            <a:r>
              <a:rPr lang="tr-TR" sz="4400" b="1" dirty="0">
                <a:solidFill>
                  <a:srgbClr val="15396B"/>
                </a:solidFill>
                <a:latin typeface="Times New Roman" panose="02020603050405020304" pitchFamily="18" charset="0"/>
                <a:cs typeface="Times New Roman" panose="02020603050405020304" pitchFamily="18" charset="0"/>
              </a:rPr>
              <a:t>e-Tebligat Sisteminde Yer Alan </a:t>
            </a:r>
            <a:r>
              <a:rPr lang="tr-TR" sz="4400" b="1" dirty="0" smtClean="0">
                <a:solidFill>
                  <a:srgbClr val="15396B"/>
                </a:solidFill>
                <a:latin typeface="Times New Roman" panose="02020603050405020304" pitchFamily="18" charset="0"/>
                <a:cs typeface="Times New Roman" panose="02020603050405020304" pitchFamily="18" charset="0"/>
              </a:rPr>
              <a:t>Bilgiler</a:t>
            </a:r>
            <a:br>
              <a:rPr lang="tr-TR" sz="4400" b="1" dirty="0" smtClean="0">
                <a:solidFill>
                  <a:srgbClr val="15396B"/>
                </a:solidFill>
                <a:latin typeface="Times New Roman" panose="02020603050405020304" pitchFamily="18" charset="0"/>
                <a:cs typeface="Times New Roman" panose="02020603050405020304" pitchFamily="18" charset="0"/>
              </a:rPr>
            </a:br>
            <a:r>
              <a:rPr lang="tr-TR" sz="4400" b="1" dirty="0" smtClean="0">
                <a:solidFill>
                  <a:srgbClr val="15396B"/>
                </a:solidFill>
                <a:latin typeface="Times New Roman" panose="02020603050405020304" pitchFamily="18" charset="0"/>
                <a:cs typeface="Times New Roman" panose="02020603050405020304" pitchFamily="18" charset="0"/>
              </a:rPr>
              <a:t>Nasıl </a:t>
            </a:r>
            <a:r>
              <a:rPr lang="tr-TR" sz="4400" b="1" dirty="0">
                <a:solidFill>
                  <a:srgbClr val="15396B"/>
                </a:solidFill>
                <a:latin typeface="Times New Roman" panose="02020603050405020304" pitchFamily="18" charset="0"/>
                <a:cs typeface="Times New Roman" panose="02020603050405020304" pitchFamily="18" charset="0"/>
              </a:rPr>
              <a:t>Güncellenir?</a:t>
            </a:r>
            <a:endParaRPr lang="tr-TR" dirty="0"/>
          </a:p>
        </p:txBody>
      </p:sp>
      <p:pic>
        <p:nvPicPr>
          <p:cNvPr id="16" name="Resim 15" descr="elektronik tebligat e1547127476237"/>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07962" y="464801"/>
            <a:ext cx="968858" cy="648105"/>
          </a:xfrm>
          <a:prstGeom prst="rect">
            <a:avLst/>
          </a:prstGeom>
          <a:ln>
            <a:noFill/>
          </a:ln>
          <a:effectLst>
            <a:outerShdw blurRad="292100" dist="139700" dir="2700000" algn="tl" rotWithShape="0">
              <a:srgbClr val="333333">
                <a:alpha val="65000"/>
              </a:srgbClr>
            </a:outerShdw>
          </a:effectLst>
        </p:spPr>
      </p:pic>
      <p:pic>
        <p:nvPicPr>
          <p:cNvPr id="17" name="Resim 16"/>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14303" y="4836303"/>
            <a:ext cx="1495514" cy="11205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19301053"/>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632469" y="934352"/>
            <a:ext cx="11145329" cy="65878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C00000"/>
              </a:buClr>
            </a:pPr>
            <a:endParaRPr lang="tr-TR"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buClr>
                <a:srgbClr val="C00000"/>
              </a:buClr>
            </a:pPr>
            <a:endParaRPr lang="tr-TR" sz="1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indent="-457200" algn="just">
              <a:buClr>
                <a:srgbClr val="C00000"/>
              </a:buClr>
              <a:buFont typeface="Wingdings" panose="05000000000000000000" pitchFamily="2" charset="2"/>
              <a:buChar char="Ø"/>
            </a:pPr>
            <a:endParaRPr lang="tr-TR" sz="2800" dirty="0">
              <a:latin typeface="Times New Roman" panose="02020603050405020304" pitchFamily="18" charset="0"/>
              <a:cs typeface="Times New Roman" panose="02020603050405020304" pitchFamily="18" charset="0"/>
            </a:endParaRPr>
          </a:p>
          <a:p>
            <a:pPr marL="457200" indent="-457200" algn="just">
              <a:buClr>
                <a:srgbClr val="C00000"/>
              </a:buClr>
              <a:buFont typeface="Wingdings" panose="05000000000000000000" pitchFamily="2" charset="2"/>
              <a:buChar char="Ø"/>
            </a:pPr>
            <a:endParaRPr lang="tr-TR" sz="2800" dirty="0">
              <a:latin typeface="Times New Roman" panose="02020603050405020304" pitchFamily="18" charset="0"/>
              <a:cs typeface="Times New Roman" panose="02020603050405020304" pitchFamily="18" charset="0"/>
            </a:endParaRPr>
          </a:p>
          <a:p>
            <a:pPr marL="457200" indent="-457200" algn="just">
              <a:buClr>
                <a:srgbClr val="C00000"/>
              </a:buClr>
              <a:buFont typeface="Wingdings" panose="05000000000000000000" pitchFamily="2" charset="2"/>
              <a:buChar char="Ø"/>
            </a:pPr>
            <a:endParaRPr lang="tr-TR"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fld id="{16449A80-6FDC-475E-9293-1C17F140D77C}" type="slidenum">
              <a:rPr lang="tr-TR" smtClean="0">
                <a:solidFill>
                  <a:schemeClr val="bg1"/>
                </a:solidFill>
                <a:latin typeface="GalanoGrotesque-Medium" panose="00000600000000000000" pitchFamily="50" charset="-94"/>
              </a:rPr>
              <a:pPr algn="ctr"/>
              <a:t>22</a:t>
            </a:fld>
            <a:endParaRPr lang="tr-TR" dirty="0">
              <a:solidFill>
                <a:schemeClr val="bg1"/>
              </a:solidFill>
              <a:latin typeface="GalanoGrotesque-Medium" panose="00000600000000000000" pitchFamily="50" charset="-94"/>
            </a:endParaRPr>
          </a:p>
        </p:txBody>
      </p:sp>
      <p:sp>
        <p:nvSpPr>
          <p:cNvPr id="3" name="Dikdörtgen 2"/>
          <p:cNvSpPr/>
          <p:nvPr/>
        </p:nvSpPr>
        <p:spPr>
          <a:xfrm>
            <a:off x="667190" y="1736239"/>
            <a:ext cx="10932408" cy="4124206"/>
          </a:xfrm>
          <a:prstGeom prst="rect">
            <a:avLst/>
          </a:prstGeom>
        </p:spPr>
        <p:txBody>
          <a:bodyPr wrap="square">
            <a:spAutoFit/>
          </a:bodyPr>
          <a:lstStyle/>
          <a:p>
            <a:pPr algn="just"/>
            <a:r>
              <a:rPr lang="tr-TR" sz="2800" b="1" i="1" dirty="0">
                <a:latin typeface="Times New Roman" panose="02020603050405020304" pitchFamily="18" charset="0"/>
                <a:cs typeface="Times New Roman" panose="02020603050405020304" pitchFamily="18" charset="0"/>
              </a:rPr>
              <a:t>Zorunlu veya ihtiyari olarak elektronik tebligat sistemine dâhil olan mükelleflerin zorunlu olmadıkça sistemden çıkmaları mümkün değildir. Ancak; </a:t>
            </a:r>
          </a:p>
          <a:p>
            <a:pPr algn="just"/>
            <a:endParaRPr lang="tr-TR" sz="1600" b="1" dirty="0">
              <a:latin typeface="Times New Roman" panose="02020603050405020304" pitchFamily="18" charset="0"/>
              <a:cs typeface="Times New Roman" panose="02020603050405020304" pitchFamily="18" charset="0"/>
            </a:endParaRPr>
          </a:p>
          <a:p>
            <a:pPr marL="457200" indent="-457200" algn="just">
              <a:buClr>
                <a:srgbClr val="C00000"/>
              </a:buClr>
              <a:buFont typeface="Wingdings" panose="05000000000000000000" pitchFamily="2" charset="2"/>
              <a:buChar char="Ø"/>
            </a:pPr>
            <a:r>
              <a:rPr lang="tr-TR" sz="2800" b="1" dirty="0">
                <a:solidFill>
                  <a:srgbClr val="C00000"/>
                </a:solidFill>
                <a:latin typeface="Times New Roman" panose="02020603050405020304" pitchFamily="18" charset="0"/>
                <a:cs typeface="Times New Roman" panose="02020603050405020304" pitchFamily="18" charset="0"/>
              </a:rPr>
              <a:t>Tüzel kişilerde ticaret sicil kaydının silindiği </a:t>
            </a:r>
            <a:r>
              <a:rPr lang="tr-TR" sz="2800" dirty="0">
                <a:latin typeface="Times New Roman" panose="02020603050405020304" pitchFamily="18" charset="0"/>
                <a:cs typeface="Times New Roman" panose="02020603050405020304" pitchFamily="18" charset="0"/>
              </a:rPr>
              <a:t>(nevi değişikliği ve birleşme halleri dâhil) tarih itibarıyla, </a:t>
            </a:r>
          </a:p>
          <a:p>
            <a:pPr algn="just">
              <a:buClr>
                <a:srgbClr val="C00000"/>
              </a:buClr>
            </a:pPr>
            <a:endParaRPr lang="tr-TR" sz="1000" dirty="0">
              <a:latin typeface="Times New Roman" panose="02020603050405020304" pitchFamily="18" charset="0"/>
              <a:cs typeface="Times New Roman" panose="02020603050405020304" pitchFamily="18" charset="0"/>
            </a:endParaRPr>
          </a:p>
          <a:p>
            <a:pPr marL="457200" indent="-457200" algn="just">
              <a:buClr>
                <a:srgbClr val="C00000"/>
              </a:buClr>
              <a:buFont typeface="Wingdings" panose="05000000000000000000" pitchFamily="2" charset="2"/>
              <a:buChar char="Ø"/>
            </a:pPr>
            <a:r>
              <a:rPr lang="tr-TR" sz="2800" b="1" dirty="0">
                <a:solidFill>
                  <a:srgbClr val="C00000"/>
                </a:solidFill>
                <a:latin typeface="Times New Roman" panose="02020603050405020304" pitchFamily="18" charset="0"/>
                <a:cs typeface="Times New Roman" panose="02020603050405020304" pitchFamily="18" charset="0"/>
              </a:rPr>
              <a:t>Gerçek kişilerde ise ilgilinin ölümü veya gaipliğine </a:t>
            </a:r>
            <a:r>
              <a:rPr lang="tr-TR" sz="2800" dirty="0">
                <a:latin typeface="Times New Roman" panose="02020603050405020304" pitchFamily="18" charset="0"/>
                <a:cs typeface="Times New Roman" panose="02020603050405020304" pitchFamily="18" charset="0"/>
              </a:rPr>
              <a:t>karar verildiğinin idare tarafından tespit edildiği durumlarda ölüm/karar tarihi itibarıyla, </a:t>
            </a:r>
          </a:p>
          <a:p>
            <a:pPr algn="just">
              <a:buClr>
                <a:srgbClr val="C00000"/>
              </a:buClr>
            </a:pPr>
            <a:endParaRPr lang="tr-TR" sz="1200" dirty="0">
              <a:latin typeface="Times New Roman" panose="02020603050405020304" pitchFamily="18" charset="0"/>
              <a:cs typeface="Times New Roman" panose="02020603050405020304" pitchFamily="18" charset="0"/>
            </a:endParaRPr>
          </a:p>
          <a:p>
            <a:pPr>
              <a:buClr>
                <a:srgbClr val="C00000"/>
              </a:buClr>
            </a:pPr>
            <a:r>
              <a:rPr lang="tr-TR" sz="2800" b="1" dirty="0">
                <a:latin typeface="Times New Roman" panose="02020603050405020304" pitchFamily="18" charset="0"/>
                <a:cs typeface="Times New Roman" panose="02020603050405020304" pitchFamily="18" charset="0"/>
              </a:rPr>
              <a:t>     </a:t>
            </a:r>
            <a:r>
              <a:rPr lang="tr-TR" sz="2800" b="1" i="1" dirty="0">
                <a:latin typeface="Times New Roman" panose="02020603050405020304" pitchFamily="18" charset="0"/>
                <a:cs typeface="Times New Roman" panose="02020603050405020304" pitchFamily="18" charset="0"/>
              </a:rPr>
              <a:t>ilgilinin elektronik tebligat adresi kullanıma kapatılır</a:t>
            </a:r>
            <a:r>
              <a:rPr lang="tr-TR" sz="2800" i="1" dirty="0">
                <a:latin typeface="Times New Roman" panose="02020603050405020304" pitchFamily="18" charset="0"/>
                <a:cs typeface="Times New Roman" panose="02020603050405020304" pitchFamily="18" charset="0"/>
              </a:rPr>
              <a:t>.</a:t>
            </a:r>
            <a:endParaRPr lang="tr-TR" sz="4400" i="1" dirty="0">
              <a:latin typeface="Times New Roman" panose="02020603050405020304" pitchFamily="18" charset="0"/>
              <a:cs typeface="Times New Roman" panose="02020603050405020304" pitchFamily="18" charset="0"/>
            </a:endParaRPr>
          </a:p>
        </p:txBody>
      </p:sp>
      <p:sp>
        <p:nvSpPr>
          <p:cNvPr id="2" name="Başlık 1">
            <a:extLst>
              <a:ext uri="{FF2B5EF4-FFF2-40B4-BE49-F238E27FC236}">
                <a16:creationId xmlns:a16="http://schemas.microsoft.com/office/drawing/2014/main" xmlns="" id="{038D418F-399B-F04A-27BC-9ED1CC500234}"/>
              </a:ext>
            </a:extLst>
          </p:cNvPr>
          <p:cNvSpPr>
            <a:spLocks noGrp="1"/>
          </p:cNvSpPr>
          <p:nvPr>
            <p:ph type="title"/>
          </p:nvPr>
        </p:nvSpPr>
        <p:spPr>
          <a:xfrm>
            <a:off x="838200" y="365125"/>
            <a:ext cx="10515600" cy="1325563"/>
          </a:xfrm>
        </p:spPr>
        <p:txBody>
          <a:bodyPr>
            <a:normAutofit/>
          </a:bodyPr>
          <a:lstStyle/>
          <a:p>
            <a:r>
              <a:rPr lang="tr-TR" sz="4400" b="1" dirty="0">
                <a:solidFill>
                  <a:srgbClr val="15396B"/>
                </a:solidFill>
                <a:latin typeface="Times New Roman" panose="02020603050405020304" pitchFamily="18" charset="0"/>
                <a:cs typeface="Times New Roman" panose="02020603050405020304" pitchFamily="18" charset="0"/>
              </a:rPr>
              <a:t>e-Tebligat Sisteminde</a:t>
            </a:r>
            <a:r>
              <a:rPr lang="en-US" sz="4400" b="1" dirty="0">
                <a:solidFill>
                  <a:srgbClr val="15396B"/>
                </a:solidFill>
                <a:latin typeface="Times New Roman" panose="02020603050405020304" pitchFamily="18" charset="0"/>
                <a:cs typeface="Times New Roman" panose="02020603050405020304" pitchFamily="18" charset="0"/>
              </a:rPr>
              <a:t>n</a:t>
            </a:r>
            <a:r>
              <a:rPr lang="tr-TR" sz="4400" b="1" dirty="0">
                <a:solidFill>
                  <a:srgbClr val="15396B"/>
                </a:solidFill>
                <a:latin typeface="Times New Roman" panose="02020603050405020304" pitchFamily="18" charset="0"/>
                <a:cs typeface="Times New Roman" panose="02020603050405020304" pitchFamily="18" charset="0"/>
              </a:rPr>
              <a:t> </a:t>
            </a:r>
            <a:r>
              <a:rPr lang="en-US" sz="4400" b="1" dirty="0">
                <a:solidFill>
                  <a:srgbClr val="15396B"/>
                </a:solidFill>
                <a:latin typeface="Times New Roman" panose="02020603050405020304" pitchFamily="18" charset="0"/>
                <a:cs typeface="Times New Roman" panose="02020603050405020304" pitchFamily="18" charset="0"/>
              </a:rPr>
              <a:t>N</a:t>
            </a:r>
            <a:r>
              <a:rPr lang="tr-TR" sz="4400" b="1" dirty="0">
                <a:solidFill>
                  <a:srgbClr val="15396B"/>
                </a:solidFill>
                <a:latin typeface="Times New Roman" panose="02020603050405020304" pitchFamily="18" charset="0"/>
                <a:cs typeface="Times New Roman" panose="02020603050405020304" pitchFamily="18" charset="0"/>
              </a:rPr>
              <a:t>asıl</a:t>
            </a:r>
            <a:r>
              <a:rPr lang="en-US" b="1" dirty="0">
                <a:solidFill>
                  <a:srgbClr val="15396B"/>
                </a:solidFill>
                <a:latin typeface="Times New Roman" panose="02020603050405020304" pitchFamily="18" charset="0"/>
                <a:cs typeface="Times New Roman" panose="02020603050405020304" pitchFamily="18" charset="0"/>
              </a:rPr>
              <a:t> </a:t>
            </a:r>
            <a:r>
              <a:rPr lang="en-US" sz="4400" b="1" dirty="0">
                <a:solidFill>
                  <a:srgbClr val="15396B"/>
                </a:solidFill>
                <a:latin typeface="Times New Roman" panose="02020603050405020304" pitchFamily="18" charset="0"/>
                <a:cs typeface="Times New Roman" panose="02020603050405020304" pitchFamily="18" charset="0"/>
              </a:rPr>
              <a:t>Çıkılır</a:t>
            </a:r>
            <a:r>
              <a:rPr lang="tr-TR" sz="4400" b="1" dirty="0">
                <a:solidFill>
                  <a:srgbClr val="15396B"/>
                </a:solidFill>
                <a:latin typeface="Times New Roman" panose="02020603050405020304" pitchFamily="18" charset="0"/>
                <a:cs typeface="Times New Roman" panose="02020603050405020304" pitchFamily="18" charset="0"/>
              </a:rPr>
              <a:t>?</a:t>
            </a:r>
            <a:endParaRPr lang="tr-TR" dirty="0"/>
          </a:p>
        </p:txBody>
      </p:sp>
      <p:pic>
        <p:nvPicPr>
          <p:cNvPr id="15" name="Resim 14" descr="elektronik tebligat e154712747623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07962" y="464801"/>
            <a:ext cx="968858" cy="6481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04672673"/>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632469" y="934352"/>
            <a:ext cx="11145329" cy="65878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C00000"/>
              </a:buClr>
            </a:pPr>
            <a:endParaRPr lang="tr-TR"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buClr>
                <a:srgbClr val="C00000"/>
              </a:buClr>
            </a:pPr>
            <a:endParaRPr lang="tr-TR" sz="1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indent="-457200" algn="just">
              <a:buClr>
                <a:srgbClr val="C00000"/>
              </a:buClr>
              <a:buFont typeface="Wingdings" panose="05000000000000000000" pitchFamily="2" charset="2"/>
              <a:buChar char="Ø"/>
            </a:pPr>
            <a:endParaRPr lang="tr-TR" sz="2800" dirty="0">
              <a:latin typeface="Times New Roman" panose="02020603050405020304" pitchFamily="18" charset="0"/>
              <a:cs typeface="Times New Roman" panose="02020603050405020304" pitchFamily="18" charset="0"/>
            </a:endParaRPr>
          </a:p>
          <a:p>
            <a:pPr marL="457200" indent="-457200" algn="just">
              <a:buClr>
                <a:srgbClr val="C00000"/>
              </a:buClr>
              <a:buFont typeface="Wingdings" panose="05000000000000000000" pitchFamily="2" charset="2"/>
              <a:buChar char="Ø"/>
            </a:pPr>
            <a:endParaRPr lang="tr-TR" sz="2800" dirty="0">
              <a:latin typeface="Times New Roman" panose="02020603050405020304" pitchFamily="18" charset="0"/>
              <a:cs typeface="Times New Roman" panose="02020603050405020304" pitchFamily="18" charset="0"/>
            </a:endParaRPr>
          </a:p>
          <a:p>
            <a:pPr marL="457200" indent="-457200" algn="just">
              <a:buClr>
                <a:srgbClr val="C00000"/>
              </a:buClr>
              <a:buFont typeface="Wingdings" panose="05000000000000000000" pitchFamily="2" charset="2"/>
              <a:buChar char="Ø"/>
            </a:pPr>
            <a:endParaRPr lang="tr-TR"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fld id="{16449A80-6FDC-475E-9293-1C17F140D77C}" type="slidenum">
              <a:rPr lang="tr-TR" smtClean="0">
                <a:solidFill>
                  <a:schemeClr val="bg1"/>
                </a:solidFill>
                <a:latin typeface="GalanoGrotesque-Medium" panose="00000600000000000000" pitchFamily="50" charset="-94"/>
              </a:rPr>
              <a:pPr algn="ctr"/>
              <a:t>23</a:t>
            </a:fld>
            <a:endParaRPr lang="tr-TR" dirty="0">
              <a:solidFill>
                <a:schemeClr val="bg1"/>
              </a:solidFill>
              <a:latin typeface="GalanoGrotesque-Medium" panose="00000600000000000000" pitchFamily="50" charset="-94"/>
            </a:endParaRPr>
          </a:p>
        </p:txBody>
      </p:sp>
      <p:sp>
        <p:nvSpPr>
          <p:cNvPr id="2" name="Dikdörtgen 1"/>
          <p:cNvSpPr/>
          <p:nvPr/>
        </p:nvSpPr>
        <p:spPr>
          <a:xfrm>
            <a:off x="632469" y="2559344"/>
            <a:ext cx="10721331" cy="3823932"/>
          </a:xfrm>
          <a:prstGeom prst="rect">
            <a:avLst/>
          </a:prstGeom>
        </p:spPr>
        <p:txBody>
          <a:bodyPr wrap="square">
            <a:spAutoFit/>
          </a:bodyPr>
          <a:lstStyle/>
          <a:p>
            <a:pPr algn="just">
              <a:spcAft>
                <a:spcPts val="800"/>
              </a:spcAft>
            </a:pPr>
            <a:r>
              <a:rPr lang="tr-TR"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Tebligat İşlemi;</a:t>
            </a:r>
          </a:p>
          <a:p>
            <a:pPr marL="457200" indent="-457200" algn="just">
              <a:buClr>
                <a:srgbClr val="C00000"/>
              </a:buClr>
              <a:buFont typeface="Wingdings" panose="05000000000000000000" pitchFamily="2" charset="2"/>
              <a:buChar char="Ø"/>
            </a:pPr>
            <a:r>
              <a:rPr lang="tr-TR" sz="2600" dirty="0">
                <a:latin typeface="Times New Roman" panose="02020603050405020304" pitchFamily="18" charset="0"/>
                <a:cs typeface="Times New Roman" panose="02020603050405020304" pitchFamily="18" charset="0"/>
              </a:rPr>
              <a:t>Gerçek kişilerde muhatabın, tüzel kişilerde ise şirketin tek kanuni temsilcisi olması durumunda ilgili kanuni temsilcinin, birden çok kanuni temsilcisi olması durumunda tüm kanuni temsilcilerin </a:t>
            </a:r>
            <a:r>
              <a:rPr lang="tr-TR" sz="2600" b="1" i="1" dirty="0">
                <a:solidFill>
                  <a:srgbClr val="C00000"/>
                </a:solidFill>
                <a:latin typeface="Times New Roman" panose="02020603050405020304" pitchFamily="18" charset="0"/>
                <a:cs typeface="Times New Roman" panose="02020603050405020304" pitchFamily="18" charset="0"/>
              </a:rPr>
              <a:t>görme engelli olduklarının ispat ve te</a:t>
            </a:r>
            <a:r>
              <a:rPr lang="en-US" sz="2600" b="1" i="1" dirty="0">
                <a:solidFill>
                  <a:srgbClr val="C00000"/>
                </a:solidFill>
                <a:latin typeface="Times New Roman" panose="02020603050405020304" pitchFamily="18" charset="0"/>
                <a:cs typeface="Times New Roman" panose="02020603050405020304" pitchFamily="18" charset="0"/>
              </a:rPr>
              <a:t>vs</a:t>
            </a:r>
            <a:r>
              <a:rPr lang="tr-TR" sz="2600" b="1" i="1" dirty="0">
                <a:solidFill>
                  <a:srgbClr val="C00000"/>
                </a:solidFill>
                <a:latin typeface="Times New Roman" panose="02020603050405020304" pitchFamily="18" charset="0"/>
                <a:cs typeface="Times New Roman" panose="02020603050405020304" pitchFamily="18" charset="0"/>
              </a:rPr>
              <a:t>ik edilmesi durumunda</a:t>
            </a:r>
            <a:r>
              <a:rPr lang="tr-TR" sz="2600" dirty="0">
                <a:latin typeface="Times New Roman" panose="02020603050405020304" pitchFamily="18" charset="0"/>
                <a:cs typeface="Times New Roman" panose="02020603050405020304" pitchFamily="18" charset="0"/>
              </a:rPr>
              <a:t> bu mükelleflere, </a:t>
            </a:r>
          </a:p>
          <a:p>
            <a:pPr algn="just">
              <a:buClr>
                <a:srgbClr val="C00000"/>
              </a:buClr>
            </a:pPr>
            <a:endParaRPr lang="tr-TR" sz="2600" dirty="0">
              <a:latin typeface="Times New Roman" panose="02020603050405020304" pitchFamily="18" charset="0"/>
              <a:cs typeface="Times New Roman" panose="02020603050405020304" pitchFamily="18" charset="0"/>
            </a:endParaRPr>
          </a:p>
          <a:p>
            <a:pPr marL="457200" indent="-457200" algn="just">
              <a:buClr>
                <a:srgbClr val="C00000"/>
              </a:buClr>
              <a:buFont typeface="Wingdings" panose="05000000000000000000" pitchFamily="2" charset="2"/>
              <a:buChar char="Ø"/>
            </a:pPr>
            <a:r>
              <a:rPr lang="tr-TR" sz="2600" dirty="0">
                <a:latin typeface="Times New Roman" panose="02020603050405020304" pitchFamily="18" charset="0"/>
                <a:cs typeface="Times New Roman" panose="02020603050405020304" pitchFamily="18" charset="0"/>
              </a:rPr>
              <a:t>Vergi dairesinin bilgisine girmiş olmak şartıyla </a:t>
            </a:r>
            <a:r>
              <a:rPr lang="tr-TR" sz="2600" b="1" i="1" dirty="0">
                <a:solidFill>
                  <a:srgbClr val="C00000"/>
                </a:solidFill>
                <a:latin typeface="Times New Roman" panose="02020603050405020304" pitchFamily="18" charset="0"/>
                <a:cs typeface="Times New Roman" panose="02020603050405020304" pitchFamily="18" charset="0"/>
              </a:rPr>
              <a:t>tutuklulara</a:t>
            </a:r>
            <a:r>
              <a:rPr lang="tr-TR" sz="2600" dirty="0">
                <a:latin typeface="Times New Roman" panose="02020603050405020304" pitchFamily="18" charset="0"/>
                <a:cs typeface="Times New Roman" panose="02020603050405020304" pitchFamily="18" charset="0"/>
              </a:rPr>
              <a:t>, mükellef yerine geçen veli, vasi veya kayyım gibi </a:t>
            </a:r>
            <a:r>
              <a:rPr lang="tr-TR" sz="2600" b="1" i="1" dirty="0">
                <a:solidFill>
                  <a:srgbClr val="C00000"/>
                </a:solidFill>
                <a:latin typeface="Times New Roman" panose="02020603050405020304" pitchFamily="18" charset="0"/>
                <a:cs typeface="Times New Roman" panose="02020603050405020304" pitchFamily="18" charset="0"/>
              </a:rPr>
              <a:t>vergi sorumluları </a:t>
            </a:r>
            <a:r>
              <a:rPr lang="tr-TR" sz="2600" dirty="0">
                <a:latin typeface="Times New Roman" panose="02020603050405020304" pitchFamily="18" charset="0"/>
                <a:cs typeface="Times New Roman" panose="02020603050405020304" pitchFamily="18" charset="0"/>
              </a:rPr>
              <a:t>ile kara, deniz, hava ve jandarma </a:t>
            </a:r>
            <a:r>
              <a:rPr lang="tr-TR" sz="2600" b="1" i="1" dirty="0">
                <a:solidFill>
                  <a:srgbClr val="C00000"/>
                </a:solidFill>
                <a:latin typeface="Times New Roman" panose="02020603050405020304" pitchFamily="18" charset="0"/>
                <a:cs typeface="Times New Roman" panose="02020603050405020304" pitchFamily="18" charset="0"/>
              </a:rPr>
              <a:t>eratına</a:t>
            </a:r>
            <a:r>
              <a:rPr lang="tr-TR" sz="2600" dirty="0">
                <a:latin typeface="Times New Roman" panose="02020603050405020304" pitchFamily="18" charset="0"/>
                <a:cs typeface="Times New Roman" panose="02020603050405020304" pitchFamily="18" charset="0"/>
              </a:rPr>
              <a:t>, </a:t>
            </a:r>
            <a:endParaRPr lang="tr-TR" sz="2600" b="1" dirty="0">
              <a:solidFill>
                <a:srgbClr val="15396B"/>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Başlık 1">
            <a:extLst>
              <a:ext uri="{FF2B5EF4-FFF2-40B4-BE49-F238E27FC236}">
                <a16:creationId xmlns:a16="http://schemas.microsoft.com/office/drawing/2014/main" xmlns="" id="{F9242B25-1770-B329-7037-923DCAE943C4}"/>
              </a:ext>
            </a:extLst>
          </p:cNvPr>
          <p:cNvSpPr>
            <a:spLocks noGrp="1"/>
          </p:cNvSpPr>
          <p:nvPr>
            <p:ph type="title"/>
          </p:nvPr>
        </p:nvSpPr>
        <p:spPr>
          <a:xfrm>
            <a:off x="632469" y="769961"/>
            <a:ext cx="10553700" cy="1624992"/>
          </a:xfrm>
        </p:spPr>
        <p:txBody>
          <a:bodyPr>
            <a:noAutofit/>
          </a:bodyPr>
          <a:lstStyle/>
          <a:p>
            <a:pPr algn="ctr">
              <a:lnSpc>
                <a:spcPct val="100000"/>
              </a:lnSpc>
            </a:pPr>
            <a:r>
              <a:rPr lang="tr-TR" sz="3200" b="1" dirty="0">
                <a:solidFill>
                  <a:srgbClr val="15396B"/>
                </a:solidFill>
                <a:latin typeface="Times New Roman" panose="02020603050405020304" pitchFamily="18" charset="0"/>
                <a:ea typeface="Calibri" panose="020F0502020204030204" pitchFamily="34" charset="0"/>
                <a:cs typeface="Times New Roman" panose="02020603050405020304" pitchFamily="18" charset="0"/>
              </a:rPr>
              <a:t>e-Tebligat </a:t>
            </a:r>
            <a:r>
              <a:rPr lang="tr-TR" sz="3200" b="1" dirty="0" smtClean="0">
                <a:solidFill>
                  <a:srgbClr val="15396B"/>
                </a:solidFill>
                <a:latin typeface="Times New Roman" panose="02020603050405020304" pitchFamily="18" charset="0"/>
                <a:ea typeface="Calibri" panose="020F0502020204030204" pitchFamily="34" charset="0"/>
                <a:cs typeface="Times New Roman" panose="02020603050405020304" pitchFamily="18" charset="0"/>
              </a:rPr>
              <a:t>Aktivasyonu Olmasına Rağmen e-Tebligat Sistemi Kullanılmadan</a:t>
            </a:r>
            <a:br>
              <a:rPr lang="tr-TR" sz="3200" b="1" dirty="0" smtClean="0">
                <a:solidFill>
                  <a:srgbClr val="15396B"/>
                </a:solidFill>
                <a:latin typeface="Times New Roman" panose="02020603050405020304" pitchFamily="18" charset="0"/>
                <a:ea typeface="Calibri" panose="020F0502020204030204" pitchFamily="34" charset="0"/>
                <a:cs typeface="Times New Roman" panose="02020603050405020304" pitchFamily="18" charset="0"/>
              </a:rPr>
            </a:br>
            <a:r>
              <a:rPr lang="tr-TR" sz="3200" b="1" dirty="0" smtClean="0">
                <a:solidFill>
                  <a:srgbClr val="15396B"/>
                </a:solidFill>
                <a:latin typeface="Times New Roman" panose="02020603050405020304" pitchFamily="18" charset="0"/>
                <a:ea typeface="Calibri" panose="020F0502020204030204" pitchFamily="34" charset="0"/>
                <a:cs typeface="Times New Roman" panose="02020603050405020304" pitchFamily="18" charset="0"/>
              </a:rPr>
              <a:t>Diğer </a:t>
            </a:r>
            <a:r>
              <a:rPr lang="tr-TR" sz="3200" b="1" dirty="0">
                <a:solidFill>
                  <a:srgbClr val="15396B"/>
                </a:solidFill>
                <a:latin typeface="Times New Roman" panose="02020603050405020304" pitchFamily="18" charset="0"/>
                <a:ea typeface="Calibri" panose="020F0502020204030204" pitchFamily="34" charset="0"/>
                <a:cs typeface="Times New Roman" panose="02020603050405020304" pitchFamily="18" charset="0"/>
              </a:rPr>
              <a:t>Tebliğ Usullerine Göre Tebligat İşlemi Yapılacak Durumlar Nelerdir?</a:t>
            </a:r>
            <a:endParaRPr lang="tr-TR" sz="3200" dirty="0"/>
          </a:p>
        </p:txBody>
      </p:sp>
      <p:pic>
        <p:nvPicPr>
          <p:cNvPr id="16" name="Resim 15" descr="elektronik tebligat e154712747623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07962" y="464801"/>
            <a:ext cx="968858" cy="6481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3427712"/>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632469" y="934352"/>
            <a:ext cx="11145329" cy="65878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Clr>
                <a:srgbClr val="C00000"/>
              </a:buClr>
              <a:buFont typeface="Wingdings" panose="05000000000000000000" pitchFamily="2" charset="2"/>
              <a:buChar char="Ø"/>
            </a:pPr>
            <a:endParaRPr lang="tr-TR"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71450" indent="-171450">
              <a:buClr>
                <a:srgbClr val="C00000"/>
              </a:buClr>
              <a:buFont typeface="Wingdings" panose="05000000000000000000" pitchFamily="2" charset="2"/>
              <a:buChar char="Ø"/>
            </a:pPr>
            <a:endParaRPr lang="tr-TR" sz="1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indent="-457200" algn="just">
              <a:buClr>
                <a:srgbClr val="C00000"/>
              </a:buClr>
              <a:buFont typeface="Wingdings" panose="05000000000000000000" pitchFamily="2" charset="2"/>
              <a:buChar char="Ø"/>
            </a:pPr>
            <a:endParaRPr lang="tr-TR" sz="2800" dirty="0">
              <a:latin typeface="Times New Roman" panose="02020603050405020304" pitchFamily="18" charset="0"/>
              <a:cs typeface="Times New Roman" panose="02020603050405020304" pitchFamily="18" charset="0"/>
            </a:endParaRPr>
          </a:p>
          <a:p>
            <a:pPr marL="457200" indent="-457200" algn="just">
              <a:buClr>
                <a:srgbClr val="C00000"/>
              </a:buClr>
              <a:buFont typeface="Wingdings" panose="05000000000000000000" pitchFamily="2" charset="2"/>
              <a:buChar char="Ø"/>
            </a:pPr>
            <a:endParaRPr lang="tr-TR" sz="2800" dirty="0">
              <a:latin typeface="Times New Roman" panose="02020603050405020304" pitchFamily="18" charset="0"/>
              <a:cs typeface="Times New Roman" panose="02020603050405020304" pitchFamily="18" charset="0"/>
            </a:endParaRPr>
          </a:p>
          <a:p>
            <a:pPr marL="457200" indent="-457200" algn="just">
              <a:buClr>
                <a:srgbClr val="C00000"/>
              </a:buClr>
              <a:buFont typeface="Wingdings" panose="05000000000000000000" pitchFamily="2" charset="2"/>
              <a:buChar char="Ø"/>
            </a:pPr>
            <a:endParaRPr lang="tr-TR"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fld id="{16449A80-6FDC-475E-9293-1C17F140D77C}" type="slidenum">
              <a:rPr lang="tr-TR" smtClean="0">
                <a:solidFill>
                  <a:schemeClr val="bg1"/>
                </a:solidFill>
                <a:latin typeface="GalanoGrotesque-Medium" panose="00000600000000000000" pitchFamily="50" charset="-94"/>
              </a:rPr>
              <a:pPr algn="ctr"/>
              <a:t>24</a:t>
            </a:fld>
            <a:endParaRPr lang="tr-TR" dirty="0">
              <a:solidFill>
                <a:schemeClr val="bg1"/>
              </a:solidFill>
              <a:latin typeface="GalanoGrotesque-Medium" panose="00000600000000000000" pitchFamily="50" charset="-94"/>
            </a:endParaRPr>
          </a:p>
        </p:txBody>
      </p:sp>
      <p:sp>
        <p:nvSpPr>
          <p:cNvPr id="2" name="Dikdörtgen 1"/>
          <p:cNvSpPr/>
          <p:nvPr/>
        </p:nvSpPr>
        <p:spPr>
          <a:xfrm>
            <a:off x="542824" y="1434308"/>
            <a:ext cx="10820773" cy="2769989"/>
          </a:xfrm>
          <a:prstGeom prst="rect">
            <a:avLst/>
          </a:prstGeom>
        </p:spPr>
        <p:txBody>
          <a:bodyPr wrap="square">
            <a:spAutoFit/>
          </a:bodyPr>
          <a:lstStyle/>
          <a:p>
            <a:pPr marL="457200" indent="-457200" algn="just">
              <a:buClr>
                <a:srgbClr val="C00000"/>
              </a:buClr>
              <a:buFont typeface="Wingdings" panose="05000000000000000000" pitchFamily="2" charset="2"/>
              <a:buChar char="Ø"/>
            </a:pPr>
            <a:r>
              <a:rPr lang="tr-TR" sz="2600" b="1" i="1" dirty="0">
                <a:solidFill>
                  <a:srgbClr val="C00000"/>
                </a:solidFill>
                <a:latin typeface="Times New Roman" panose="02020603050405020304" pitchFamily="18" charset="0"/>
                <a:cs typeface="Times New Roman" panose="02020603050405020304" pitchFamily="18" charset="0"/>
              </a:rPr>
              <a:t>İflas hali </a:t>
            </a:r>
            <a:r>
              <a:rPr lang="tr-TR" sz="2600" dirty="0">
                <a:latin typeface="Times New Roman" panose="02020603050405020304" pitchFamily="18" charset="0"/>
                <a:cs typeface="Times New Roman" panose="02020603050405020304" pitchFamily="18" charset="0"/>
              </a:rPr>
              <a:t>kararı verilen şirketlere (İflas masasının memuru olarak atananların hepsi tarafından onaylanarak şirket adına isteğe bağlı olarak elektronik tebligat talep bildiriminin doldurularak vergi dairesi müdürlüğüne müracaat edilmesi halinde kullanıcı kodu, parola ve şifreyi ihtiva eden kapalı bir zarfın iflas masası memuruna teslimi suretiyle e-Tebligat </a:t>
            </a:r>
            <a:r>
              <a:rPr lang="tr-TR" sz="2600" dirty="0" smtClean="0">
                <a:latin typeface="Times New Roman" panose="02020603050405020304" pitchFamily="18" charset="0"/>
                <a:cs typeface="Times New Roman" panose="02020603050405020304" pitchFamily="18" charset="0"/>
              </a:rPr>
              <a:t>sisteminden gönderim yapmak mümkündür</a:t>
            </a:r>
            <a:r>
              <a:rPr lang="tr-TR" sz="2600" dirty="0">
                <a:latin typeface="Times New Roman" panose="02020603050405020304" pitchFamily="18" charset="0"/>
                <a:cs typeface="Times New Roman" panose="02020603050405020304" pitchFamily="18" charset="0"/>
              </a:rPr>
              <a:t>.),</a:t>
            </a:r>
          </a:p>
          <a:p>
            <a:endParaRPr lang="tr-TR" dirty="0"/>
          </a:p>
        </p:txBody>
      </p:sp>
      <p:pic>
        <p:nvPicPr>
          <p:cNvPr id="9" name="Resim 8" descr="elektronik tebligat e154712747623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07962" y="464801"/>
            <a:ext cx="968858" cy="648105"/>
          </a:xfrm>
          <a:prstGeom prst="rect">
            <a:avLst/>
          </a:prstGeom>
          <a:ln>
            <a:noFill/>
          </a:ln>
          <a:effectLst>
            <a:outerShdw blurRad="292100" dist="139700" dir="2700000" algn="tl" rotWithShape="0">
              <a:srgbClr val="333333">
                <a:alpha val="65000"/>
              </a:srgbClr>
            </a:outerShdw>
          </a:effectLst>
        </p:spPr>
      </p:pic>
      <p:pic>
        <p:nvPicPr>
          <p:cNvPr id="10" name="Resim 9" descr="e-Tebligat | UET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07978" y="4320512"/>
            <a:ext cx="4136164" cy="21558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41730958"/>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632469" y="934352"/>
            <a:ext cx="11145329" cy="65878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Clr>
                <a:srgbClr val="C00000"/>
              </a:buClr>
              <a:buFont typeface="Wingdings" panose="05000000000000000000" pitchFamily="2" charset="2"/>
              <a:buChar char="Ø"/>
            </a:pPr>
            <a:endParaRPr lang="tr-TR"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71450" indent="-171450">
              <a:buClr>
                <a:srgbClr val="C00000"/>
              </a:buClr>
              <a:buFont typeface="Wingdings" panose="05000000000000000000" pitchFamily="2" charset="2"/>
              <a:buChar char="Ø"/>
            </a:pPr>
            <a:endParaRPr lang="tr-TR" sz="1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indent="-457200" algn="just">
              <a:buClr>
                <a:srgbClr val="C00000"/>
              </a:buClr>
              <a:buFont typeface="Wingdings" panose="05000000000000000000" pitchFamily="2" charset="2"/>
              <a:buChar char="Ø"/>
            </a:pPr>
            <a:endParaRPr lang="tr-TR" sz="2800" dirty="0">
              <a:latin typeface="Times New Roman" panose="02020603050405020304" pitchFamily="18" charset="0"/>
              <a:cs typeface="Times New Roman" panose="02020603050405020304" pitchFamily="18" charset="0"/>
            </a:endParaRPr>
          </a:p>
          <a:p>
            <a:pPr marL="457200" indent="-457200" algn="just">
              <a:buClr>
                <a:srgbClr val="C00000"/>
              </a:buClr>
              <a:buFont typeface="Wingdings" panose="05000000000000000000" pitchFamily="2" charset="2"/>
              <a:buChar char="Ø"/>
            </a:pPr>
            <a:endParaRPr lang="tr-TR" sz="2800" dirty="0">
              <a:latin typeface="Times New Roman" panose="02020603050405020304" pitchFamily="18" charset="0"/>
              <a:cs typeface="Times New Roman" panose="02020603050405020304" pitchFamily="18" charset="0"/>
            </a:endParaRPr>
          </a:p>
          <a:p>
            <a:pPr marL="457200" indent="-457200" algn="just">
              <a:buClr>
                <a:srgbClr val="C00000"/>
              </a:buClr>
              <a:buFont typeface="Wingdings" panose="05000000000000000000" pitchFamily="2" charset="2"/>
              <a:buChar char="Ø"/>
            </a:pPr>
            <a:endParaRPr lang="tr-TR"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fld id="{16449A80-6FDC-475E-9293-1C17F140D77C}" type="slidenum">
              <a:rPr lang="tr-TR" smtClean="0">
                <a:solidFill>
                  <a:schemeClr val="bg1"/>
                </a:solidFill>
                <a:latin typeface="GalanoGrotesque-Medium" panose="00000600000000000000" pitchFamily="50" charset="-94"/>
              </a:rPr>
              <a:pPr algn="ctr"/>
              <a:t>25</a:t>
            </a:fld>
            <a:endParaRPr lang="tr-TR" dirty="0">
              <a:solidFill>
                <a:schemeClr val="bg1"/>
              </a:solidFill>
              <a:latin typeface="GalanoGrotesque-Medium" panose="00000600000000000000" pitchFamily="50" charset="-94"/>
            </a:endParaRPr>
          </a:p>
        </p:txBody>
      </p:sp>
      <p:sp>
        <p:nvSpPr>
          <p:cNvPr id="2" name="Dikdörtgen 1"/>
          <p:cNvSpPr/>
          <p:nvPr/>
        </p:nvSpPr>
        <p:spPr>
          <a:xfrm>
            <a:off x="722170" y="1320731"/>
            <a:ext cx="10747660" cy="4216539"/>
          </a:xfrm>
          <a:prstGeom prst="rect">
            <a:avLst/>
          </a:prstGeom>
        </p:spPr>
        <p:txBody>
          <a:bodyPr wrap="square">
            <a:spAutoFit/>
          </a:bodyPr>
          <a:lstStyle/>
          <a:p>
            <a:pPr marL="457200" indent="-457200" algn="just">
              <a:buClr>
                <a:srgbClr val="C00000"/>
              </a:buClr>
              <a:buFont typeface="Wingdings" panose="05000000000000000000" pitchFamily="2" charset="2"/>
              <a:buChar char="Ø"/>
            </a:pPr>
            <a:r>
              <a:rPr lang="tr-TR" sz="2600" b="1" i="1" dirty="0" smtClean="0">
                <a:solidFill>
                  <a:srgbClr val="C00000"/>
                </a:solidFill>
                <a:latin typeface="Times New Roman" panose="02020603050405020304" pitchFamily="18" charset="0"/>
                <a:cs typeface="Times New Roman" panose="02020603050405020304" pitchFamily="18" charset="0"/>
              </a:rPr>
              <a:t>Tasfiye</a:t>
            </a:r>
            <a:r>
              <a:rPr lang="tr-TR" sz="2600" dirty="0" smtClean="0">
                <a:latin typeface="Times New Roman" panose="02020603050405020304" pitchFamily="18" charset="0"/>
                <a:cs typeface="Times New Roman" panose="02020603050405020304" pitchFamily="18" charset="0"/>
              </a:rPr>
              <a:t> </a:t>
            </a:r>
            <a:r>
              <a:rPr lang="tr-TR" sz="2600" dirty="0">
                <a:latin typeface="Times New Roman" panose="02020603050405020304" pitchFamily="18" charset="0"/>
                <a:cs typeface="Times New Roman" panose="02020603050405020304" pitchFamily="18" charset="0"/>
              </a:rPr>
              <a:t>haline giren şirketlere (Tasfiye memuru olarak atananlar tarafından, şirket adına isteğe bağlı olarak elektronik tebligat talep bildiriminin doldurularak vergi dairesi müdürlüğüne müracaat edilmesi halinde kullanıcı kodu, parola ve şifreyi ihtiva eden kapalı bir zarfın tasfiye memuruna teslimi suretiyle e-Tebligat </a:t>
            </a:r>
            <a:r>
              <a:rPr lang="tr-TR" sz="2600" dirty="0" smtClean="0">
                <a:latin typeface="Times New Roman" panose="02020603050405020304" pitchFamily="18" charset="0"/>
                <a:cs typeface="Times New Roman" panose="02020603050405020304" pitchFamily="18" charset="0"/>
              </a:rPr>
              <a:t>sisteminden gönderim yapmak mümkündür</a:t>
            </a:r>
            <a:r>
              <a:rPr lang="tr-TR" sz="2600" dirty="0">
                <a:latin typeface="Times New Roman" panose="02020603050405020304" pitchFamily="18" charset="0"/>
                <a:cs typeface="Times New Roman" panose="02020603050405020304" pitchFamily="18" charset="0"/>
              </a:rPr>
              <a:t>.), </a:t>
            </a:r>
          </a:p>
          <a:p>
            <a:pPr marL="457200" indent="-457200" algn="just">
              <a:buClr>
                <a:srgbClr val="C00000"/>
              </a:buClr>
              <a:buFont typeface="Wingdings" panose="05000000000000000000" pitchFamily="2" charset="2"/>
              <a:buChar char="Ø"/>
            </a:pPr>
            <a:r>
              <a:rPr lang="tr-TR" sz="2600" dirty="0">
                <a:latin typeface="Times New Roman" panose="02020603050405020304" pitchFamily="18" charset="0"/>
                <a:cs typeface="Times New Roman" panose="02020603050405020304" pitchFamily="18" charset="0"/>
              </a:rPr>
              <a:t>Başkanlık tarafından alınan kararla e-Tebligat sisteminde yapılan teknik bakım çalışmaları sırasında, </a:t>
            </a:r>
          </a:p>
          <a:p>
            <a:pPr algn="just">
              <a:buClr>
                <a:srgbClr val="C00000"/>
              </a:buClr>
            </a:pPr>
            <a:endParaRPr lang="tr-TR" sz="1600" dirty="0" smtClean="0">
              <a:latin typeface="Times New Roman" panose="02020603050405020304" pitchFamily="18" charset="0"/>
              <a:cs typeface="Times New Roman" panose="02020603050405020304" pitchFamily="18" charset="0"/>
            </a:endParaRPr>
          </a:p>
          <a:p>
            <a:pPr algn="just">
              <a:buClr>
                <a:srgbClr val="C00000"/>
              </a:buClr>
            </a:pPr>
            <a:r>
              <a:rPr lang="tr-TR" sz="2600" dirty="0" smtClean="0">
                <a:latin typeface="Times New Roman" panose="02020603050405020304" pitchFamily="18" charset="0"/>
                <a:cs typeface="Times New Roman" panose="02020603050405020304" pitchFamily="18" charset="0"/>
              </a:rPr>
              <a:t>e-Tebligat </a:t>
            </a:r>
            <a:r>
              <a:rPr lang="tr-TR" sz="2600" dirty="0">
                <a:latin typeface="Times New Roman" panose="02020603050405020304" pitchFamily="18" charset="0"/>
                <a:cs typeface="Times New Roman" panose="02020603050405020304" pitchFamily="18" charset="0"/>
              </a:rPr>
              <a:t>sistemi kullanılmadan, Vergi Usul Kanunundaki diğer tebliğ usullerine göre yapılır. </a:t>
            </a:r>
          </a:p>
          <a:p>
            <a:endParaRPr lang="tr-TR" dirty="0"/>
          </a:p>
        </p:txBody>
      </p:sp>
      <p:pic>
        <p:nvPicPr>
          <p:cNvPr id="9" name="Resim 8" descr="elektronik tebligat e154712747623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07962" y="464801"/>
            <a:ext cx="968858" cy="648105"/>
          </a:xfrm>
          <a:prstGeom prst="rect">
            <a:avLst/>
          </a:prstGeom>
          <a:ln>
            <a:noFill/>
          </a:ln>
          <a:effectLst>
            <a:outerShdw blurRad="292100" dist="139700" dir="2700000" algn="tl" rotWithShape="0">
              <a:srgbClr val="333333">
                <a:alpha val="65000"/>
              </a:srgbClr>
            </a:outerShdw>
          </a:effectLst>
        </p:spPr>
      </p:pic>
      <p:pic>
        <p:nvPicPr>
          <p:cNvPr id="10" name="Resim 9" descr="e-Tebligat Nedir?"/>
          <p:cNvPicPr/>
          <p:nvPr/>
        </p:nvPicPr>
        <p:blipFill>
          <a:blip r:embed="rId6">
            <a:extLst>
              <a:ext uri="{28A0092B-C50C-407E-A947-70E740481C1C}">
                <a14:useLocalDpi xmlns:a14="http://schemas.microsoft.com/office/drawing/2010/main" val="0"/>
              </a:ext>
            </a:extLst>
          </a:blip>
          <a:srcRect/>
          <a:stretch>
            <a:fillRect/>
          </a:stretch>
        </p:blipFill>
        <p:spPr bwMode="auto">
          <a:xfrm>
            <a:off x="4401084" y="5346497"/>
            <a:ext cx="3187581" cy="11622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88260516"/>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1327751" y="788853"/>
            <a:ext cx="9422858" cy="16259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000" b="1" dirty="0">
                <a:solidFill>
                  <a:srgbClr val="15396B"/>
                </a:solidFill>
                <a:latin typeface="Times New Roman" panose="02020603050405020304" pitchFamily="18" charset="0"/>
                <a:cs typeface="Times New Roman" panose="02020603050405020304" pitchFamily="18" charset="0"/>
              </a:rPr>
              <a:t>e-Tebligat </a:t>
            </a:r>
            <a:r>
              <a:rPr lang="tr-TR" sz="4000" b="1" dirty="0" smtClean="0">
                <a:solidFill>
                  <a:srgbClr val="15396B"/>
                </a:solidFill>
                <a:latin typeface="Times New Roman" panose="02020603050405020304" pitchFamily="18" charset="0"/>
                <a:cs typeface="Times New Roman" panose="02020603050405020304" pitchFamily="18" charset="0"/>
              </a:rPr>
              <a:t>Sistemine</a:t>
            </a:r>
          </a:p>
          <a:p>
            <a:pPr algn="ctr"/>
            <a:r>
              <a:rPr lang="tr-TR" sz="4000" b="1" dirty="0" smtClean="0">
                <a:solidFill>
                  <a:srgbClr val="15396B"/>
                </a:solidFill>
                <a:latin typeface="Times New Roman" panose="02020603050405020304" pitchFamily="18" charset="0"/>
                <a:cs typeface="Times New Roman" panose="02020603050405020304" pitchFamily="18" charset="0"/>
              </a:rPr>
              <a:t>Süresinde </a:t>
            </a:r>
            <a:r>
              <a:rPr lang="tr-TR" sz="4000" b="1" dirty="0">
                <a:solidFill>
                  <a:srgbClr val="15396B"/>
                </a:solidFill>
                <a:latin typeface="Times New Roman" panose="02020603050405020304" pitchFamily="18" charset="0"/>
                <a:cs typeface="Times New Roman" panose="02020603050405020304" pitchFamily="18" charset="0"/>
              </a:rPr>
              <a:t>Geçmemenin Cezası Nedir</a:t>
            </a:r>
            <a:r>
              <a:rPr lang="tr-TR" sz="4000" b="1" dirty="0" smtClean="0">
                <a:solidFill>
                  <a:srgbClr val="15396B"/>
                </a:solidFill>
                <a:latin typeface="Times New Roman" panose="02020603050405020304" pitchFamily="18" charset="0"/>
                <a:cs typeface="Times New Roman" panose="02020603050405020304" pitchFamily="18" charset="0"/>
              </a:rPr>
              <a:t>?</a:t>
            </a: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fld id="{16449A80-6FDC-475E-9293-1C17F140D77C}" type="slidenum">
              <a:rPr lang="tr-TR" smtClean="0">
                <a:solidFill>
                  <a:schemeClr val="bg1"/>
                </a:solidFill>
                <a:latin typeface="GalanoGrotesque-Medium" panose="00000600000000000000" pitchFamily="50" charset="-94"/>
              </a:rPr>
              <a:pPr algn="ctr"/>
              <a:t>26</a:t>
            </a:fld>
            <a:endParaRPr lang="tr-TR" dirty="0">
              <a:solidFill>
                <a:schemeClr val="bg1"/>
              </a:solidFill>
              <a:latin typeface="GalanoGrotesque-Medium" panose="00000600000000000000" pitchFamily="50" charset="-94"/>
            </a:endParaRPr>
          </a:p>
        </p:txBody>
      </p:sp>
      <p:pic>
        <p:nvPicPr>
          <p:cNvPr id="9" name="Resim 8" descr="elektronik tebligat e154712747623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07962" y="464801"/>
            <a:ext cx="968858" cy="648105"/>
          </a:xfrm>
          <a:prstGeom prst="rect">
            <a:avLst/>
          </a:prstGeom>
          <a:ln>
            <a:noFill/>
          </a:ln>
          <a:effectLst>
            <a:outerShdw blurRad="292100" dist="139700" dir="2700000" algn="tl" rotWithShape="0">
              <a:srgbClr val="333333">
                <a:alpha val="65000"/>
              </a:srgbClr>
            </a:outerShdw>
          </a:effectLst>
        </p:spPr>
      </p:pic>
      <p:sp>
        <p:nvSpPr>
          <p:cNvPr id="2" name="Dikdörtgen 1"/>
          <p:cNvSpPr/>
          <p:nvPr/>
        </p:nvSpPr>
        <p:spPr>
          <a:xfrm flipH="1">
            <a:off x="769118" y="2493216"/>
            <a:ext cx="558633" cy="892552"/>
          </a:xfrm>
          <a:prstGeom prst="rect">
            <a:avLst/>
          </a:prstGeom>
        </p:spPr>
        <p:txBody>
          <a:bodyPr wrap="square">
            <a:spAutoFit/>
          </a:bodyPr>
          <a:lstStyle/>
          <a:p>
            <a:pPr marL="914400" lvl="1" indent="-457200" algn="just">
              <a:buClr>
                <a:srgbClr val="C00000"/>
              </a:buClr>
              <a:buFont typeface="Wingdings" panose="05000000000000000000" pitchFamily="2" charset="2"/>
              <a:buChar char="Ø"/>
            </a:pPr>
            <a:endParaRPr lang="tr-TR" sz="2600" dirty="0" smtClean="0">
              <a:latin typeface="Times New Roman" panose="02020603050405020304" pitchFamily="18" charset="0"/>
              <a:cs typeface="Times New Roman" panose="02020603050405020304" pitchFamily="18" charset="0"/>
            </a:endParaRPr>
          </a:p>
          <a:p>
            <a:pPr marL="914400" lvl="1" indent="-457200" algn="just">
              <a:buClr>
                <a:srgbClr val="C00000"/>
              </a:buClr>
              <a:buFont typeface="Wingdings" panose="05000000000000000000" pitchFamily="2" charset="2"/>
              <a:buChar char="Ø"/>
            </a:pPr>
            <a:r>
              <a:rPr lang="tr-TR" sz="2600" dirty="0" smtClean="0">
                <a:latin typeface="Times New Roman" panose="02020603050405020304" pitchFamily="18" charset="0"/>
                <a:cs typeface="Times New Roman" panose="02020603050405020304" pitchFamily="18" charset="0"/>
              </a:rPr>
              <a:t>  </a:t>
            </a:r>
            <a:endParaRPr lang="tr-TR" sz="2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Dikdörtgen 2"/>
          <p:cNvSpPr/>
          <p:nvPr/>
        </p:nvSpPr>
        <p:spPr>
          <a:xfrm>
            <a:off x="1674975" y="2842685"/>
            <a:ext cx="9075634" cy="1292662"/>
          </a:xfrm>
          <a:prstGeom prst="rect">
            <a:avLst/>
          </a:prstGeom>
        </p:spPr>
        <p:txBody>
          <a:bodyPr wrap="square">
            <a:spAutoFit/>
          </a:bodyPr>
          <a:lstStyle/>
          <a:p>
            <a:pPr algn="just">
              <a:spcBef>
                <a:spcPts val="1200"/>
              </a:spcBef>
              <a:spcAft>
                <a:spcPts val="1200"/>
              </a:spcAft>
            </a:pPr>
            <a:r>
              <a:rPr lang="tr-TR" sz="2600" dirty="0" smtClean="0">
                <a:latin typeface="Times New Roman" panose="02020603050405020304" pitchFamily="18" charset="0"/>
                <a:cs typeface="Times New Roman" panose="02020603050405020304" pitchFamily="18" charset="0"/>
              </a:rPr>
              <a:t>Elektronik tebligat </a:t>
            </a:r>
            <a:r>
              <a:rPr lang="tr-TR" sz="2600" dirty="0">
                <a:latin typeface="Times New Roman" panose="02020603050405020304" pitchFamily="18" charset="0"/>
                <a:cs typeface="Times New Roman" panose="02020603050405020304" pitchFamily="18" charset="0"/>
              </a:rPr>
              <a:t>sistemine dahil olması zorunlu olanlardan yükümlülüklere uymayan mükellefler hakkında 213 sayılı Vergi Usul Kanunun ilgili ceza hükümleri uygulanır.</a:t>
            </a:r>
          </a:p>
        </p:txBody>
      </p:sp>
    </p:spTree>
    <p:extLst>
      <p:ext uri="{BB962C8B-B14F-4D97-AF65-F5344CB8AC3E}">
        <p14:creationId xmlns:p14="http://schemas.microsoft.com/office/powerpoint/2010/main" val="426267100"/>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fld id="{16449A80-6FDC-475E-9293-1C17F140D77C}" type="slidenum">
              <a:rPr lang="tr-TR" smtClean="0">
                <a:solidFill>
                  <a:schemeClr val="bg1"/>
                </a:solidFill>
                <a:latin typeface="GalanoGrotesque-Medium" panose="00000600000000000000" pitchFamily="50" charset="-94"/>
              </a:rPr>
              <a:pPr algn="ctr"/>
              <a:t>27</a:t>
            </a:fld>
            <a:endParaRPr lang="tr-TR" dirty="0">
              <a:solidFill>
                <a:schemeClr val="bg1"/>
              </a:solidFill>
              <a:latin typeface="GalanoGrotesque-Medium" panose="00000600000000000000" pitchFamily="50" charset="-94"/>
            </a:endParaRPr>
          </a:p>
        </p:txBody>
      </p:sp>
      <p:graphicFrame>
        <p:nvGraphicFramePr>
          <p:cNvPr id="8" name="Tablo 7"/>
          <p:cNvGraphicFramePr>
            <a:graphicFrameLocks noGrp="1"/>
          </p:cNvGraphicFramePr>
          <p:nvPr>
            <p:extLst>
              <p:ext uri="{D42A27DB-BD31-4B8C-83A1-F6EECF244321}">
                <p14:modId xmlns:p14="http://schemas.microsoft.com/office/powerpoint/2010/main" val="25340430"/>
              </p:ext>
            </p:extLst>
          </p:nvPr>
        </p:nvGraphicFramePr>
        <p:xfrm>
          <a:off x="409740" y="382779"/>
          <a:ext cx="11272670" cy="6125997"/>
        </p:xfrm>
        <a:graphic>
          <a:graphicData uri="http://schemas.openxmlformats.org/drawingml/2006/table">
            <a:tbl>
              <a:tblPr firstRow="1" bandRow="1">
                <a:tableStyleId>{5C22544A-7EE6-4342-B048-85BDC9FD1C3A}</a:tableStyleId>
              </a:tblPr>
              <a:tblGrid>
                <a:gridCol w="11272670">
                  <a:extLst>
                    <a:ext uri="{9D8B030D-6E8A-4147-A177-3AD203B41FA5}">
                      <a16:colId xmlns:a16="http://schemas.microsoft.com/office/drawing/2014/main" xmlns="" val="20000"/>
                    </a:ext>
                  </a:extLst>
                </a:gridCol>
              </a:tblGrid>
              <a:tr h="9874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dirty="0" smtClean="0">
                          <a:solidFill>
                            <a:srgbClr val="15396B"/>
                          </a:solidFill>
                          <a:latin typeface="Times New Roman" panose="02020603050405020304" pitchFamily="18" charset="0"/>
                          <a:cs typeface="Times New Roman" panose="02020603050405020304" pitchFamily="18" charset="0"/>
                        </a:rPr>
                        <a:t>e-Tebligat </a:t>
                      </a:r>
                      <a:r>
                        <a:rPr lang="tr-TR" sz="3600" b="1" dirty="0">
                          <a:solidFill>
                            <a:srgbClr val="15396B"/>
                          </a:solidFill>
                          <a:latin typeface="Times New Roman" panose="02020603050405020304" pitchFamily="18" charset="0"/>
                          <a:cs typeface="Times New Roman" panose="02020603050405020304" pitchFamily="18" charset="0"/>
                        </a:rPr>
                        <a:t>Sisteminin Faydaları Nelerdir</a:t>
                      </a:r>
                      <a:r>
                        <a:rPr lang="tr-TR" sz="3600" b="1" dirty="0" smtClean="0">
                          <a:solidFill>
                            <a:srgbClr val="15396B"/>
                          </a:solidFill>
                          <a:latin typeface="Times New Roman" panose="02020603050405020304" pitchFamily="18" charset="0"/>
                          <a:cs typeface="Times New Roman" panose="02020603050405020304" pitchFamily="18" charset="0"/>
                        </a:rPr>
                        <a:t>?</a:t>
                      </a:r>
                      <a:endParaRPr lang="tr-TR" sz="3600" b="1" dirty="0">
                        <a:solidFill>
                          <a:srgbClr val="15396B"/>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0"/>
                  </a:ext>
                </a:extLst>
              </a:tr>
              <a:tr h="488232">
                <a:tc>
                  <a:txBody>
                    <a:bodyPr/>
                    <a:lstStyle/>
                    <a:p>
                      <a:pPr marL="285750" marR="0" lvl="0" indent="-285750" algn="just" defTabSz="914400" rtl="0" eaLnBrk="1" fontAlgn="auto" latinLnBrk="0" hangingPunct="1">
                        <a:lnSpc>
                          <a:spcPct val="100000"/>
                        </a:lnSpc>
                        <a:spcBef>
                          <a:spcPts val="0"/>
                        </a:spcBef>
                        <a:spcAft>
                          <a:spcPts val="0"/>
                        </a:spcAft>
                        <a:buClr>
                          <a:schemeClr val="accent5">
                            <a:lumMod val="50000"/>
                          </a:schemeClr>
                        </a:buClr>
                        <a:buSzTx/>
                        <a:buFont typeface="Wingdings" panose="05000000000000000000" pitchFamily="2" charset="2"/>
                        <a:buChar char="v"/>
                        <a:tabLst/>
                        <a:defRPr/>
                      </a:pPr>
                      <a:r>
                        <a:rPr lang="tr-TR" sz="1800" dirty="0">
                          <a:latin typeface="Times New Roman" panose="02020603050405020304" pitchFamily="18" charset="0"/>
                          <a:cs typeface="Times New Roman" panose="02020603050405020304" pitchFamily="18" charset="0"/>
                        </a:rPr>
                        <a:t>Bilgi güvenliğini ve kişisel verilerin korunmasını sağlar.</a:t>
                      </a:r>
                    </a:p>
                  </a:txBody>
                  <a:tcPr anchor="ctr"/>
                </a:tc>
                <a:extLst>
                  <a:ext uri="{0D108BD9-81ED-4DB2-BD59-A6C34878D82A}">
                    <a16:rowId xmlns:a16="http://schemas.microsoft.com/office/drawing/2014/main" xmlns="" val="10001"/>
                  </a:ext>
                </a:extLst>
              </a:tr>
              <a:tr h="454120">
                <a:tc>
                  <a:txBody>
                    <a:bodyPr/>
                    <a:lstStyle/>
                    <a:p>
                      <a:pPr marL="285750" marR="0" lvl="0" indent="-285750" algn="just" defTabSz="914400" rtl="0" eaLnBrk="1" fontAlgn="auto" latinLnBrk="0" hangingPunct="1">
                        <a:lnSpc>
                          <a:spcPct val="100000"/>
                        </a:lnSpc>
                        <a:spcBef>
                          <a:spcPts val="0"/>
                        </a:spcBef>
                        <a:spcAft>
                          <a:spcPts val="0"/>
                        </a:spcAft>
                        <a:buClr>
                          <a:schemeClr val="accent5">
                            <a:lumMod val="50000"/>
                          </a:schemeClr>
                        </a:buClr>
                        <a:buSzTx/>
                        <a:buFont typeface="Wingdings" panose="05000000000000000000" pitchFamily="2" charset="2"/>
                        <a:buChar char="v"/>
                        <a:tabLst/>
                        <a:defRPr/>
                      </a:pPr>
                      <a:r>
                        <a:rPr lang="tr-TR" sz="1800" dirty="0">
                          <a:latin typeface="Times New Roman" panose="02020603050405020304" pitchFamily="18" charset="0"/>
                          <a:cs typeface="Times New Roman" panose="02020603050405020304" pitchFamily="18" charset="0"/>
                        </a:rPr>
                        <a:t>Hizmet kalitesini arttırır</a:t>
                      </a:r>
                      <a:r>
                        <a:rPr lang="en-US" sz="1800" dirty="0">
                          <a:latin typeface="Times New Roman" panose="02020603050405020304" pitchFamily="18" charset="0"/>
                          <a:cs typeface="Times New Roman" panose="02020603050405020304" pitchFamily="18" charset="0"/>
                        </a:rPr>
                        <a:t>.</a:t>
                      </a:r>
                      <a:endParaRPr lang="tr-TR" sz="1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2"/>
                  </a:ext>
                </a:extLst>
              </a:tr>
              <a:tr h="620666">
                <a:tc>
                  <a:txBody>
                    <a:bodyPr/>
                    <a:lstStyle/>
                    <a:p>
                      <a:pPr marL="285750" marR="0" lvl="0" indent="-285750" algn="just" defTabSz="914400" rtl="0" eaLnBrk="1" fontAlgn="auto" latinLnBrk="0" hangingPunct="1">
                        <a:lnSpc>
                          <a:spcPct val="100000"/>
                        </a:lnSpc>
                        <a:spcBef>
                          <a:spcPts val="0"/>
                        </a:spcBef>
                        <a:spcAft>
                          <a:spcPts val="0"/>
                        </a:spcAft>
                        <a:buClr>
                          <a:schemeClr val="accent5">
                            <a:lumMod val="50000"/>
                          </a:schemeClr>
                        </a:buClr>
                        <a:buSzTx/>
                        <a:buFont typeface="Wingdings" panose="05000000000000000000" pitchFamily="2" charset="2"/>
                        <a:buChar char="v"/>
                        <a:tabLst/>
                        <a:defRPr/>
                      </a:pPr>
                      <a:r>
                        <a:rPr lang="tr-TR" sz="1800" dirty="0">
                          <a:latin typeface="Times New Roman" panose="02020603050405020304" pitchFamily="18" charset="0"/>
                          <a:cs typeface="Times New Roman" panose="02020603050405020304" pitchFamily="18" charset="0"/>
                        </a:rPr>
                        <a:t>Belgenin içeriğinin başkaları tarafından değiştirilemeyeceğini garanti eder, güvenilirdir.</a:t>
                      </a:r>
                    </a:p>
                  </a:txBody>
                  <a:tcPr anchor="ctr"/>
                </a:tc>
                <a:extLst>
                  <a:ext uri="{0D108BD9-81ED-4DB2-BD59-A6C34878D82A}">
                    <a16:rowId xmlns:a16="http://schemas.microsoft.com/office/drawing/2014/main" xmlns="" val="10003"/>
                  </a:ext>
                </a:extLst>
              </a:tr>
              <a:tr h="732032">
                <a:tc>
                  <a:txBody>
                    <a:bodyPr/>
                    <a:lstStyle/>
                    <a:p>
                      <a:pPr marL="285750" marR="0" lvl="0" indent="-285750" algn="just" defTabSz="914400" rtl="0" eaLnBrk="1" fontAlgn="auto" latinLnBrk="0" hangingPunct="1">
                        <a:lnSpc>
                          <a:spcPct val="100000"/>
                        </a:lnSpc>
                        <a:spcBef>
                          <a:spcPts val="0"/>
                        </a:spcBef>
                        <a:spcAft>
                          <a:spcPts val="0"/>
                        </a:spcAft>
                        <a:buClr>
                          <a:schemeClr val="accent5">
                            <a:lumMod val="50000"/>
                          </a:schemeClr>
                        </a:buClr>
                        <a:buSzTx/>
                        <a:buFont typeface="Wingdings" panose="05000000000000000000" pitchFamily="2" charset="2"/>
                        <a:buChar char="v"/>
                        <a:tabLst/>
                        <a:defRPr/>
                      </a:pPr>
                      <a:r>
                        <a:rPr lang="tr-TR" sz="1800" dirty="0">
                          <a:latin typeface="Times New Roman" panose="02020603050405020304" pitchFamily="18" charset="0"/>
                          <a:cs typeface="Times New Roman" panose="02020603050405020304" pitchFamily="18" charset="0"/>
                        </a:rPr>
                        <a:t>Fiziki ortamda haftalarca süren tebligat işlemi, elektronik tebligat sistemi ile saniyeler içinde gerçekleştirilir.</a:t>
                      </a:r>
                    </a:p>
                  </a:txBody>
                  <a:tcPr anchor="ctr"/>
                </a:tc>
                <a:extLst>
                  <a:ext uri="{0D108BD9-81ED-4DB2-BD59-A6C34878D82A}">
                    <a16:rowId xmlns:a16="http://schemas.microsoft.com/office/drawing/2014/main" xmlns="" val="10004"/>
                  </a:ext>
                </a:extLst>
              </a:tr>
              <a:tr h="1014524">
                <a:tc>
                  <a:txBody>
                    <a:bodyPr/>
                    <a:lstStyle/>
                    <a:p>
                      <a:pPr marL="285750" marR="0" lvl="0" indent="-285750" algn="just" defTabSz="914400" rtl="0" eaLnBrk="1" fontAlgn="auto" latinLnBrk="0" hangingPunct="1">
                        <a:lnSpc>
                          <a:spcPct val="100000"/>
                        </a:lnSpc>
                        <a:spcBef>
                          <a:spcPts val="0"/>
                        </a:spcBef>
                        <a:spcAft>
                          <a:spcPts val="0"/>
                        </a:spcAft>
                        <a:buClr>
                          <a:schemeClr val="accent5">
                            <a:lumMod val="50000"/>
                          </a:schemeClr>
                        </a:buClr>
                        <a:buSzTx/>
                        <a:buFont typeface="Wingdings" panose="05000000000000000000" pitchFamily="2" charset="2"/>
                        <a:buChar char="v"/>
                        <a:tabLst/>
                        <a:defRPr/>
                      </a:pPr>
                      <a:r>
                        <a:rPr lang="tr-TR" sz="1800" dirty="0">
                          <a:latin typeface="Times New Roman" panose="02020603050405020304" pitchFamily="18" charset="0"/>
                          <a:cs typeface="Times New Roman" panose="02020603050405020304" pitchFamily="18" charset="0"/>
                        </a:rPr>
                        <a:t>Elektronik tebligat sisteminde, tebligatın ne zaman yapıldığı, gönderen kurumun ve alıcının kim olduğu, gönderilen tebligatın ve eklerinin ne olduğu gibi bilgiler elektronik ortamda güvenilir bir şekilde saklandığı ve istenildiğinde görüntülenebildiği için herhangi bir ihtilafa yer bırakmaz. </a:t>
                      </a:r>
                    </a:p>
                  </a:txBody>
                  <a:tcPr anchor="ctr"/>
                </a:tc>
                <a:extLst>
                  <a:ext uri="{0D108BD9-81ED-4DB2-BD59-A6C34878D82A}">
                    <a16:rowId xmlns:a16="http://schemas.microsoft.com/office/drawing/2014/main" xmlns="" val="10005"/>
                  </a:ext>
                </a:extLst>
              </a:tr>
              <a:tr h="743983">
                <a:tc>
                  <a:txBody>
                    <a:bodyPr/>
                    <a:lstStyle/>
                    <a:p>
                      <a:pPr marL="285750" marR="0" lvl="0" indent="-285750" algn="just" defTabSz="914400" rtl="0" eaLnBrk="1" fontAlgn="auto" latinLnBrk="0" hangingPunct="1">
                        <a:lnSpc>
                          <a:spcPct val="100000"/>
                        </a:lnSpc>
                        <a:spcBef>
                          <a:spcPts val="0"/>
                        </a:spcBef>
                        <a:spcAft>
                          <a:spcPts val="0"/>
                        </a:spcAft>
                        <a:buClr>
                          <a:schemeClr val="accent5">
                            <a:lumMod val="50000"/>
                          </a:schemeClr>
                        </a:buClr>
                        <a:buSzTx/>
                        <a:buFont typeface="Wingdings" panose="05000000000000000000" pitchFamily="2" charset="2"/>
                        <a:buChar char="v"/>
                        <a:tabLst/>
                        <a:defRPr/>
                      </a:pPr>
                      <a:r>
                        <a:rPr lang="tr-TR" sz="1800" dirty="0">
                          <a:latin typeface="Times New Roman" panose="02020603050405020304" pitchFamily="18" charset="0"/>
                          <a:cs typeface="Times New Roman" panose="02020603050405020304" pitchFamily="18" charset="0"/>
                        </a:rPr>
                        <a:t>Fiziki ortamda yapılan tebligatlar ücretli iken </a:t>
                      </a:r>
                      <a:r>
                        <a:rPr lang="tr-TR" sz="1800" dirty="0" smtClean="0">
                          <a:latin typeface="Times New Roman" panose="02020603050405020304" pitchFamily="18" charset="0"/>
                          <a:cs typeface="Times New Roman" panose="02020603050405020304" pitchFamily="18" charset="0"/>
                        </a:rPr>
                        <a:t>e-Tebligat </a:t>
                      </a:r>
                      <a:r>
                        <a:rPr lang="tr-TR" sz="1800" dirty="0">
                          <a:latin typeface="Times New Roman" panose="02020603050405020304" pitchFamily="18" charset="0"/>
                          <a:cs typeface="Times New Roman" panose="02020603050405020304" pitchFamily="18" charset="0"/>
                        </a:rPr>
                        <a:t>ile yapılan tebligatlarda herhangi bir masraf bulunmadığından bütçeye katkı sağlar.</a:t>
                      </a:r>
                    </a:p>
                  </a:txBody>
                  <a:tcPr anchor="ctr"/>
                </a:tc>
                <a:extLst>
                  <a:ext uri="{0D108BD9-81ED-4DB2-BD59-A6C34878D82A}">
                    <a16:rowId xmlns:a16="http://schemas.microsoft.com/office/drawing/2014/main" xmlns="" val="10006"/>
                  </a:ext>
                </a:extLst>
              </a:tr>
              <a:tr h="1084942">
                <a:tc>
                  <a:txBody>
                    <a:bodyPr/>
                    <a:lstStyle/>
                    <a:p>
                      <a:pPr marL="285750" lvl="0" indent="-285750" algn="just">
                        <a:lnSpc>
                          <a:spcPct val="100000"/>
                        </a:lnSpc>
                        <a:buClr>
                          <a:schemeClr val="accent5">
                            <a:lumMod val="50000"/>
                          </a:schemeClr>
                        </a:buClr>
                        <a:buFont typeface="Wingdings" panose="05000000000000000000" pitchFamily="2" charset="2"/>
                        <a:buChar char="v"/>
                      </a:pPr>
                      <a:r>
                        <a:rPr lang="tr-TR" sz="1800" dirty="0" smtClean="0">
                          <a:latin typeface="Times New Roman" panose="02020603050405020304" pitchFamily="18" charset="0"/>
                          <a:cs typeface="Times New Roman" panose="02020603050405020304" pitchFamily="18" charset="0"/>
                        </a:rPr>
                        <a:t>e-Tebligat </a:t>
                      </a:r>
                      <a:r>
                        <a:rPr lang="tr-TR" sz="1800" dirty="0">
                          <a:latin typeface="Times New Roman" panose="02020603050405020304" pitchFamily="18" charset="0"/>
                          <a:cs typeface="Times New Roman" panose="02020603050405020304" pitchFamily="18" charset="0"/>
                        </a:rPr>
                        <a:t>sistemiyle yapılan tebligatlar, kâğıt, zaman ve enerji tasarrufu sağladığı için doğanın, yeşilin ve insanlığın en büyük dostudur.</a:t>
                      </a:r>
                    </a:p>
                  </a:txBody>
                  <a:tcPr anchor="ctr"/>
                </a:tc>
                <a:extLst>
                  <a:ext uri="{0D108BD9-81ED-4DB2-BD59-A6C34878D82A}">
                    <a16:rowId xmlns:a16="http://schemas.microsoft.com/office/drawing/2014/main" xmlns="" val="10007"/>
                  </a:ext>
                </a:extLst>
              </a:tr>
            </a:tbl>
          </a:graphicData>
        </a:graphic>
      </p:graphicFrame>
      <p:pic>
        <p:nvPicPr>
          <p:cNvPr id="9" name="Resim 8" descr="elektronik tebligat e154712747623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60601" y="451145"/>
            <a:ext cx="968858" cy="6481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41571923"/>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974219" y="934352"/>
            <a:ext cx="10792211" cy="52186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tr-TR" sz="24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 </a:t>
            </a:r>
          </a:p>
          <a:p>
            <a:pPr algn="just"/>
            <a:endParaRPr lang="tr-TR" sz="2400"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fld id="{16449A80-6FDC-475E-9293-1C17F140D77C}" type="slidenum">
              <a:rPr lang="tr-TR" smtClean="0">
                <a:solidFill>
                  <a:schemeClr val="bg1"/>
                </a:solidFill>
                <a:latin typeface="GalanoGrotesque-Medium" panose="00000600000000000000" pitchFamily="50" charset="-94"/>
              </a:rPr>
              <a:pPr algn="ctr"/>
              <a:t>28</a:t>
            </a:fld>
            <a:endParaRPr lang="tr-TR" dirty="0">
              <a:solidFill>
                <a:schemeClr val="bg1"/>
              </a:solidFill>
              <a:latin typeface="GalanoGrotesque-Medium" panose="00000600000000000000" pitchFamily="50" charset="-94"/>
            </a:endParaRPr>
          </a:p>
        </p:txBody>
      </p:sp>
      <p:pic>
        <p:nvPicPr>
          <p:cNvPr id="3" name="Resim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4994" y="934352"/>
            <a:ext cx="2965391" cy="5469436"/>
          </a:xfrm>
          <a:prstGeom prst="rect">
            <a:avLst/>
          </a:prstGeom>
        </p:spPr>
      </p:pic>
      <p:pic>
        <p:nvPicPr>
          <p:cNvPr id="5" name="Resim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3750" y="934352"/>
            <a:ext cx="3115894" cy="5469436"/>
          </a:xfrm>
          <a:prstGeom prst="rect">
            <a:avLst/>
          </a:prstGeom>
        </p:spPr>
      </p:pic>
      <p:sp>
        <p:nvSpPr>
          <p:cNvPr id="2" name="Dikdörtgen 1"/>
          <p:cNvSpPr/>
          <p:nvPr/>
        </p:nvSpPr>
        <p:spPr>
          <a:xfrm>
            <a:off x="2443263" y="222193"/>
            <a:ext cx="6623825" cy="584775"/>
          </a:xfrm>
          <a:prstGeom prst="rect">
            <a:avLst/>
          </a:prstGeom>
        </p:spPr>
        <p:txBody>
          <a:bodyPr wrap="square">
            <a:spAutoFit/>
          </a:bodyPr>
          <a:lstStyle/>
          <a:p>
            <a:pPr lvl="0" algn="ctr">
              <a:defRPr/>
            </a:pPr>
            <a:r>
              <a:rPr lang="tr-TR" sz="3200" b="1" dirty="0" smtClean="0">
                <a:solidFill>
                  <a:srgbClr val="15396B"/>
                </a:solidFill>
                <a:latin typeface="Times New Roman" panose="02020603050405020304" pitchFamily="18" charset="0"/>
                <a:cs typeface="Times New Roman" panose="02020603050405020304" pitchFamily="18" charset="0"/>
              </a:rPr>
              <a:t>Elektronik Tebligat Sistemi Broşürü </a:t>
            </a:r>
            <a:endParaRPr lang="tr-TR" sz="3200" b="1" dirty="0">
              <a:solidFill>
                <a:srgbClr val="15396B"/>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7974611"/>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974219" y="934352"/>
            <a:ext cx="10792211" cy="52186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tr-TR" sz="24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 </a:t>
            </a:r>
          </a:p>
          <a:p>
            <a:pPr algn="just"/>
            <a:endParaRPr lang="tr-TR" sz="2400"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fld id="{16449A80-6FDC-475E-9293-1C17F140D77C}" type="slidenum">
              <a:rPr lang="tr-TR" smtClean="0">
                <a:solidFill>
                  <a:schemeClr val="bg1"/>
                </a:solidFill>
                <a:latin typeface="GalanoGrotesque-Medium" panose="00000600000000000000" pitchFamily="50" charset="-94"/>
              </a:rPr>
              <a:pPr algn="ctr"/>
              <a:t>29</a:t>
            </a:fld>
            <a:endParaRPr lang="tr-TR" dirty="0">
              <a:solidFill>
                <a:schemeClr val="bg1"/>
              </a:solidFill>
              <a:latin typeface="GalanoGrotesque-Medium" panose="00000600000000000000" pitchFamily="50" charset="-94"/>
            </a:endParaRPr>
          </a:p>
        </p:txBody>
      </p:sp>
      <p:pic>
        <p:nvPicPr>
          <p:cNvPr id="3" name="Resim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66430" y="313904"/>
            <a:ext cx="8810714" cy="62301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15026515"/>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77581" y="6508777"/>
            <a:ext cx="828403" cy="381663"/>
          </a:xfrm>
          <a:prstGeom prst="rect">
            <a:avLst/>
          </a:prstGeom>
        </p:spPr>
      </p:pic>
      <p:sp>
        <p:nvSpPr>
          <p:cNvPr id="12" name="Unvan 1"/>
          <p:cNvSpPr txBox="1">
            <a:spLocks/>
          </p:cNvSpPr>
          <p:nvPr/>
        </p:nvSpPr>
        <p:spPr>
          <a:xfrm>
            <a:off x="529839" y="752287"/>
            <a:ext cx="11247959" cy="55801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tr-TR" sz="2400"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3" y="6556380"/>
            <a:ext cx="588397" cy="365125"/>
          </a:xfrm>
        </p:spPr>
        <p:txBody>
          <a:bodyPr/>
          <a:lstStyle/>
          <a:p>
            <a:pPr algn="ctr"/>
            <a:fld id="{16449A80-6FDC-475E-9293-1C17F140D77C}" type="slidenum">
              <a:rPr lang="tr-TR" smtClean="0">
                <a:solidFill>
                  <a:schemeClr val="bg1"/>
                </a:solidFill>
                <a:latin typeface="Galano Grotesque" panose="00000500000000000000" pitchFamily="50" charset="-94"/>
                <a:cs typeface="Times New Roman" panose="02020603050405020304" pitchFamily="18" charset="0"/>
              </a:rPr>
              <a:pPr algn="ctr"/>
              <a:t>3</a:t>
            </a:fld>
            <a:endParaRPr lang="tr-TR" dirty="0">
              <a:solidFill>
                <a:schemeClr val="bg1"/>
              </a:solidFill>
              <a:latin typeface="Galano Grotesque" panose="00000500000000000000" pitchFamily="50" charset="-94"/>
              <a:cs typeface="Times New Roman" panose="02020603050405020304" pitchFamily="18" charset="0"/>
            </a:endParaRPr>
          </a:p>
        </p:txBody>
      </p:sp>
      <p:pic>
        <p:nvPicPr>
          <p:cNvPr id="8" name="Resim 7" descr="elektronik tebligat e154712747623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9678" y="4161110"/>
            <a:ext cx="3988449" cy="2103714"/>
          </a:xfrm>
          <a:prstGeom prst="rect">
            <a:avLst/>
          </a:prstGeom>
          <a:ln>
            <a:noFill/>
          </a:ln>
          <a:effectLst>
            <a:outerShdw blurRad="292100" dist="139700" dir="2700000" algn="tl" rotWithShape="0">
              <a:srgbClr val="333333">
                <a:alpha val="65000"/>
              </a:srgbClr>
            </a:outerShdw>
          </a:effectLst>
        </p:spPr>
      </p:pic>
      <p:sp>
        <p:nvSpPr>
          <p:cNvPr id="3" name="Dikdörtgen 2"/>
          <p:cNvSpPr/>
          <p:nvPr/>
        </p:nvSpPr>
        <p:spPr>
          <a:xfrm>
            <a:off x="863125" y="1175677"/>
            <a:ext cx="10421138" cy="2985433"/>
          </a:xfrm>
          <a:prstGeom prst="rect">
            <a:avLst/>
          </a:prstGeom>
        </p:spPr>
        <p:txBody>
          <a:bodyPr wrap="square">
            <a:spAutoFit/>
          </a:bodyPr>
          <a:lstStyle/>
          <a:p>
            <a:pPr algn="just"/>
            <a:r>
              <a:rPr lang="tr-TR" sz="4400" b="1" dirty="0">
                <a:solidFill>
                  <a:srgbClr val="15396B"/>
                </a:solidFill>
                <a:latin typeface="Times New Roman" panose="02020603050405020304" pitchFamily="18" charset="0"/>
                <a:cs typeface="Times New Roman" panose="02020603050405020304" pitchFamily="18" charset="0"/>
              </a:rPr>
              <a:t>Elektronik Tebligat (e-Tebligat) Nedir?</a:t>
            </a:r>
            <a:br>
              <a:rPr lang="tr-TR" sz="4400" b="1" dirty="0">
                <a:solidFill>
                  <a:srgbClr val="15396B"/>
                </a:solidFill>
                <a:latin typeface="Times New Roman" panose="02020603050405020304" pitchFamily="18" charset="0"/>
                <a:cs typeface="Times New Roman" panose="02020603050405020304" pitchFamily="18" charset="0"/>
              </a:rPr>
            </a:br>
            <a:r>
              <a:rPr lang="tr-TR" sz="2400" b="1" dirty="0">
                <a:latin typeface="Times New Roman" panose="02020603050405020304" pitchFamily="18" charset="0"/>
                <a:cs typeface="Times New Roman" panose="02020603050405020304" pitchFamily="18" charset="0"/>
              </a:rPr>
              <a:t/>
            </a:r>
            <a:br>
              <a:rPr lang="tr-TR" sz="2400" b="1" dirty="0">
                <a:latin typeface="Times New Roman" panose="02020603050405020304" pitchFamily="18" charset="0"/>
                <a:cs typeface="Times New Roman" panose="02020603050405020304" pitchFamily="18" charset="0"/>
              </a:rPr>
            </a:br>
            <a:r>
              <a:rPr lang="tr-TR" sz="2400" b="1" dirty="0">
                <a:solidFill>
                  <a:srgbClr val="FF0000"/>
                </a:solidFill>
                <a:latin typeface="Times New Roman" panose="02020603050405020304" pitchFamily="18" charset="0"/>
                <a:cs typeface="Times New Roman" panose="02020603050405020304" pitchFamily="18" charset="0"/>
              </a:rPr>
              <a:t>Elektronik Tebligat </a:t>
            </a:r>
            <a:r>
              <a:rPr lang="tr-TR" sz="2400" b="1" dirty="0" smtClean="0">
                <a:solidFill>
                  <a:srgbClr val="FF0000"/>
                </a:solidFill>
                <a:latin typeface="Times New Roman" panose="02020603050405020304" pitchFamily="18" charset="0"/>
                <a:cs typeface="Times New Roman" panose="02020603050405020304" pitchFamily="18" charset="0"/>
              </a:rPr>
              <a:t>(e-Tebligat</a:t>
            </a:r>
            <a:r>
              <a:rPr lang="tr-TR" sz="2400" b="1" dirty="0">
                <a:solidFill>
                  <a:srgbClr val="FF0000"/>
                </a:solidFill>
                <a:latin typeface="Times New Roman" panose="02020603050405020304" pitchFamily="18" charset="0"/>
                <a:cs typeface="Times New Roman" panose="02020603050405020304" pitchFamily="18" charset="0"/>
              </a:rPr>
              <a:t>),</a:t>
            </a:r>
            <a:r>
              <a:rPr lang="tr-TR" sz="2400" dirty="0">
                <a:latin typeface="Times New Roman" panose="02020603050405020304" pitchFamily="18" charset="0"/>
                <a:cs typeface="Times New Roman" panose="02020603050405020304" pitchFamily="18" charset="0"/>
              </a:rPr>
              <a:t> tebligatı yapan birim tarafından düzenlenen  ve  213 sayılı</a:t>
            </a:r>
            <a:r>
              <a:rPr lang="en-US" sz="2400" dirty="0">
                <a:latin typeface="Times New Roman" panose="02020603050405020304" pitchFamily="18" charset="0"/>
                <a:cs typeface="Times New Roman" panose="02020603050405020304" pitchFamily="18" charset="0"/>
              </a:rPr>
              <a:t> Vergi Usul</a:t>
            </a:r>
            <a:r>
              <a:rPr lang="tr-TR" sz="2400" dirty="0">
                <a:latin typeface="Times New Roman" panose="02020603050405020304" pitchFamily="18" charset="0"/>
                <a:cs typeface="Times New Roman" panose="02020603050405020304" pitchFamily="18" charset="0"/>
              </a:rPr>
              <a:t> Kanun</a:t>
            </a:r>
            <a:r>
              <a:rPr lang="en-US" sz="2400" dirty="0">
                <a:latin typeface="Times New Roman" panose="02020603050405020304" pitchFamily="18" charset="0"/>
                <a:cs typeface="Times New Roman" panose="02020603050405020304" pitchFamily="18" charset="0"/>
              </a:rPr>
              <a:t>u</a:t>
            </a:r>
            <a:r>
              <a:rPr lang="tr-TR" sz="2400" dirty="0">
                <a:latin typeface="Times New Roman" panose="02020603050405020304" pitchFamily="18" charset="0"/>
                <a:cs typeface="Times New Roman" panose="02020603050405020304" pitchFamily="18" charset="0"/>
              </a:rPr>
              <a:t> hükümlerine göre tebliği gereken belgelerin, 456 Sıra No</a:t>
            </a:r>
            <a:r>
              <a:rPr lang="en-US" sz="2400" dirty="0">
                <a:latin typeface="Times New Roman" panose="02020603050405020304" pitchFamily="18" charset="0"/>
                <a:cs typeface="Times New Roman" panose="02020603050405020304" pitchFamily="18" charset="0"/>
              </a:rPr>
              <a:t>.</a:t>
            </a:r>
            <a:r>
              <a:rPr lang="tr-TR" sz="2400" dirty="0" err="1">
                <a:latin typeface="Times New Roman" panose="02020603050405020304" pitchFamily="18" charset="0"/>
                <a:cs typeface="Times New Roman" panose="02020603050405020304" pitchFamily="18" charset="0"/>
              </a:rPr>
              <a:t>lu</a:t>
            </a:r>
            <a:r>
              <a:rPr lang="tr-TR" sz="2400" dirty="0">
                <a:latin typeface="Times New Roman" panose="02020603050405020304" pitchFamily="18" charset="0"/>
                <a:cs typeface="Times New Roman" panose="02020603050405020304" pitchFamily="18" charset="0"/>
              </a:rPr>
              <a:t> Vergi Usul Kanunu Genel Tebliğ</a:t>
            </a:r>
            <a:r>
              <a:rPr lang="en-US" sz="2400" dirty="0">
                <a:latin typeface="Times New Roman" panose="02020603050405020304" pitchFamily="18" charset="0"/>
                <a:cs typeface="Times New Roman" panose="02020603050405020304" pitchFamily="18" charset="0"/>
              </a:rPr>
              <a:t>in</a:t>
            </a:r>
            <a:r>
              <a:rPr lang="tr-TR" sz="2400" dirty="0">
                <a:latin typeface="Times New Roman" panose="02020603050405020304" pitchFamily="18" charset="0"/>
                <a:cs typeface="Times New Roman" panose="02020603050405020304" pitchFamily="18" charset="0"/>
              </a:rPr>
              <a:t>de yer alan açıklamalar </a:t>
            </a:r>
            <a:r>
              <a:rPr lang="tr-TR" sz="2400" dirty="0" smtClean="0">
                <a:latin typeface="Times New Roman" panose="02020603050405020304" pitchFamily="18" charset="0"/>
                <a:cs typeface="Times New Roman" panose="02020603050405020304" pitchFamily="18" charset="0"/>
              </a:rPr>
              <a:t>doğrultusunda</a:t>
            </a:r>
          </a:p>
          <a:p>
            <a:pPr algn="just"/>
            <a:r>
              <a:rPr lang="tr-TR" sz="2400" dirty="0" smtClean="0">
                <a:latin typeface="Times New Roman" panose="02020603050405020304" pitchFamily="18" charset="0"/>
                <a:cs typeface="Times New Roman" panose="02020603050405020304" pitchFamily="18" charset="0"/>
              </a:rPr>
              <a:t>e-Tebligat </a:t>
            </a:r>
            <a:r>
              <a:rPr lang="tr-TR" sz="2400" dirty="0">
                <a:latin typeface="Times New Roman" panose="02020603050405020304" pitchFamily="18" charset="0"/>
                <a:cs typeface="Times New Roman" panose="02020603050405020304" pitchFamily="18" charset="0"/>
              </a:rPr>
              <a:t>sistemi ile mükelleflerin elektronik adreslerine tebliğ edilmesidir.</a:t>
            </a:r>
            <a:br>
              <a:rPr lang="tr-TR" sz="2400" dirty="0">
                <a:latin typeface="Times New Roman" panose="02020603050405020304" pitchFamily="18" charset="0"/>
                <a:cs typeface="Times New Roman" panose="02020603050405020304" pitchFamily="18" charset="0"/>
              </a:rPr>
            </a:br>
            <a:endParaRPr lang="tr-TR" sz="2400" dirty="0"/>
          </a:p>
        </p:txBody>
      </p:sp>
    </p:spTree>
    <p:extLst>
      <p:ext uri="{BB962C8B-B14F-4D97-AF65-F5344CB8AC3E}">
        <p14:creationId xmlns:p14="http://schemas.microsoft.com/office/powerpoint/2010/main" val="1115489841"/>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3881887" y="4913906"/>
            <a:ext cx="8081513" cy="691556"/>
          </a:xfrm>
        </p:spPr>
        <p:txBody>
          <a:bodyPr>
            <a:noAutofit/>
          </a:bodyPr>
          <a:lstStyle/>
          <a:p>
            <a:r>
              <a:rPr lang="tr-TR" b="1" spc="1000" dirty="0">
                <a:solidFill>
                  <a:schemeClr val="bg1"/>
                </a:solidFill>
                <a:latin typeface="Times New Roman" panose="02020603050405020304" pitchFamily="18" charset="0"/>
                <a:cs typeface="Times New Roman" panose="02020603050405020304" pitchFamily="18" charset="0"/>
              </a:rPr>
              <a:t>TEŞEKKÜRLER</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7129" y="2919983"/>
            <a:ext cx="3051054" cy="1018034"/>
          </a:xfrm>
          <a:prstGeom prst="rect">
            <a:avLst/>
          </a:prstGeom>
        </p:spPr>
      </p:pic>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1347" y="0"/>
            <a:ext cx="1792224" cy="6858000"/>
          </a:xfrm>
          <a:prstGeom prst="rect">
            <a:avLst/>
          </a:prstGeom>
        </p:spPr>
      </p:pic>
    </p:spTree>
    <p:extLst>
      <p:ext uri="{BB962C8B-B14F-4D97-AF65-F5344CB8AC3E}">
        <p14:creationId xmlns:p14="http://schemas.microsoft.com/office/powerpoint/2010/main" val="304643634"/>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92391" y="6466309"/>
            <a:ext cx="828403" cy="381663"/>
          </a:xfrm>
          <a:prstGeom prst="rect">
            <a:avLst/>
          </a:prstGeom>
        </p:spPr>
      </p:pic>
      <p:sp>
        <p:nvSpPr>
          <p:cNvPr id="12" name="Unvan 1"/>
          <p:cNvSpPr txBox="1">
            <a:spLocks/>
          </p:cNvSpPr>
          <p:nvPr/>
        </p:nvSpPr>
        <p:spPr>
          <a:xfrm>
            <a:off x="529839" y="760833"/>
            <a:ext cx="11247959" cy="55801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tr-TR" sz="2400"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fld id="{16449A80-6FDC-475E-9293-1C17F140D77C}" type="slidenum">
              <a:rPr lang="tr-TR" smtClean="0">
                <a:solidFill>
                  <a:schemeClr val="bg1"/>
                </a:solidFill>
                <a:latin typeface="Galano Grotesque" panose="00000500000000000000" pitchFamily="50" charset="-94"/>
                <a:cs typeface="Times New Roman" panose="02020603050405020304" pitchFamily="18" charset="0"/>
              </a:rPr>
              <a:pPr algn="ctr"/>
              <a:t>4</a:t>
            </a:fld>
            <a:endParaRPr lang="tr-TR" dirty="0">
              <a:solidFill>
                <a:schemeClr val="bg1"/>
              </a:solidFill>
              <a:latin typeface="Galano Grotesque" panose="00000500000000000000" pitchFamily="50" charset="-94"/>
              <a:cs typeface="Times New Roman" panose="02020603050405020304" pitchFamily="18" charset="0"/>
            </a:endParaRPr>
          </a:p>
        </p:txBody>
      </p:sp>
      <p:pic>
        <p:nvPicPr>
          <p:cNvPr id="9" name="Picture 4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7021" y="2152191"/>
            <a:ext cx="2246210" cy="2165247"/>
          </a:xfrm>
          <a:prstGeom prst="rect">
            <a:avLst/>
          </a:prstGeom>
          <a:noFill/>
          <a:ln>
            <a:noFill/>
          </a:ln>
          <a:effectLst>
            <a:glow rad="228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3822" y="2152191"/>
            <a:ext cx="3470067" cy="2165247"/>
          </a:xfrm>
          <a:prstGeom prst="ellipse">
            <a:avLst/>
          </a:prstGeom>
          <a:ln w="63500" cap="rnd">
            <a:noFill/>
          </a:ln>
          <a:effectLst>
            <a:glow rad="228600">
              <a:schemeClr val="accent5">
                <a:satMod val="175000"/>
                <a:alpha val="40000"/>
              </a:schemeClr>
            </a:glow>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ikdörtgen 1"/>
          <p:cNvSpPr/>
          <p:nvPr/>
        </p:nvSpPr>
        <p:spPr>
          <a:xfrm>
            <a:off x="1692067" y="2948299"/>
            <a:ext cx="2298819" cy="646331"/>
          </a:xfrm>
          <a:prstGeom prst="rect">
            <a:avLst/>
          </a:prstGeom>
          <a:scene3d>
            <a:camera prst="orthographicFront"/>
            <a:lightRig rig="threePt" dir="t"/>
          </a:scene3d>
          <a:sp3d>
            <a:bevelT/>
          </a:sp3d>
        </p:spPr>
        <p:txBody>
          <a:bodyPr wrap="square">
            <a:spAutoFit/>
          </a:bodyPr>
          <a:lstStyle/>
          <a:p>
            <a:pPr marL="457200" indent="-457200" algn="just">
              <a:buClr>
                <a:srgbClr val="C00000"/>
              </a:buClr>
              <a:buFont typeface="Wingdings" panose="05000000000000000000" pitchFamily="2" charset="2"/>
              <a:buChar char="v"/>
            </a:pPr>
            <a:r>
              <a:rPr lang="tr-TR" dirty="0">
                <a:latin typeface="Times New Roman" panose="02020603050405020304" pitchFamily="18" charset="0"/>
                <a:cs typeface="Times New Roman" panose="02020603050405020304" pitchFamily="18" charset="0"/>
              </a:rPr>
              <a:t>Kurumlar Vergisi Mükellefleri</a:t>
            </a:r>
          </a:p>
        </p:txBody>
      </p:sp>
      <p:pic>
        <p:nvPicPr>
          <p:cNvPr id="23" name="Picture 4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2085" y="1183487"/>
            <a:ext cx="3912771" cy="2459953"/>
          </a:xfrm>
          <a:prstGeom prst="ellipse">
            <a:avLst/>
          </a:prstGeom>
          <a:ln w="63500" cap="rnd">
            <a:noFill/>
          </a:ln>
          <a:effectLst>
            <a:glow rad="228600">
              <a:schemeClr val="accent5">
                <a:satMod val="175000"/>
                <a:alpha val="40000"/>
              </a:schemeClr>
            </a:glow>
            <a:outerShdw blurRad="152400" dist="317500" dir="5400000" sx="90000" sy="-19000" rotWithShape="0">
              <a:prstClr val="black">
                <a:alpha val="15000"/>
              </a:prstClr>
            </a:outerShdw>
            <a:softEdge rad="63500"/>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Dikdörtgen 25"/>
          <p:cNvSpPr/>
          <p:nvPr/>
        </p:nvSpPr>
        <p:spPr>
          <a:xfrm>
            <a:off x="7584814" y="1809463"/>
            <a:ext cx="3646910" cy="1323439"/>
          </a:xfrm>
          <a:prstGeom prst="rect">
            <a:avLst/>
          </a:prstGeom>
        </p:spPr>
        <p:txBody>
          <a:bodyPr wrap="square">
            <a:spAutoFit/>
          </a:bodyPr>
          <a:lstStyle/>
          <a:p>
            <a:pPr marL="285750" indent="-285750" algn="just">
              <a:buClr>
                <a:srgbClr val="C00000"/>
              </a:buClr>
              <a:buFont typeface="Wingdings" panose="05000000000000000000" pitchFamily="2" charset="2"/>
              <a:buChar char="v"/>
            </a:pPr>
            <a:r>
              <a:rPr lang="tr-TR" sz="1600" dirty="0">
                <a:latin typeface="Times New Roman" panose="02020603050405020304" pitchFamily="18" charset="0"/>
                <a:cs typeface="Times New Roman" panose="02020603050405020304" pitchFamily="18" charset="0"/>
              </a:rPr>
              <a:t>Ticari, zirai ve mesleki kazanç yönünden gelir vergisi mükellefiyeti bulunanlar (Kazançları basit usulde tespit edilenlerle gerçek usulde vergiye tabi olmayan çiftçiler hariç</a:t>
            </a:r>
            <a:r>
              <a:rPr lang="en-US" sz="1600" dirty="0">
                <a:latin typeface="Times New Roman" panose="02020603050405020304" pitchFamily="18" charset="0"/>
                <a:cs typeface="Times New Roman" panose="02020603050405020304" pitchFamily="18" charset="0"/>
              </a:rPr>
              <a:t>)</a:t>
            </a:r>
            <a:endParaRPr lang="tr-TR" sz="1600" dirty="0">
              <a:latin typeface="Times New Roman" panose="02020603050405020304" pitchFamily="18" charset="0"/>
              <a:cs typeface="Times New Roman" panose="02020603050405020304" pitchFamily="18" charset="0"/>
            </a:endParaRPr>
          </a:p>
        </p:txBody>
      </p:sp>
      <p:sp>
        <p:nvSpPr>
          <p:cNvPr id="27" name="Dikdörtgen 26"/>
          <p:cNvSpPr/>
          <p:nvPr/>
        </p:nvSpPr>
        <p:spPr>
          <a:xfrm>
            <a:off x="28077" y="5544445"/>
            <a:ext cx="7314016" cy="523220"/>
          </a:xfrm>
          <a:prstGeom prst="rect">
            <a:avLst/>
          </a:prstGeom>
        </p:spPr>
        <p:txBody>
          <a:bodyPr wrap="square">
            <a:spAutoFit/>
          </a:bodyPr>
          <a:lstStyle/>
          <a:p>
            <a:pPr marL="342900" indent="-342900" algn="just">
              <a:buClr>
                <a:srgbClr val="C00000"/>
              </a:buClr>
              <a:buFont typeface="Wingdings" panose="05000000000000000000" pitchFamily="2" charset="2"/>
              <a:buChar char="Ø"/>
            </a:pPr>
            <a:r>
              <a:rPr lang="tr-TR" sz="2800" b="1" dirty="0" smtClean="0">
                <a:latin typeface="Times New Roman" panose="02020603050405020304" pitchFamily="18" charset="0"/>
                <a:cs typeface="Times New Roman" panose="02020603050405020304" pitchFamily="18" charset="0"/>
              </a:rPr>
              <a:t>e-Tebligat </a:t>
            </a:r>
            <a:r>
              <a:rPr lang="tr-TR" sz="2800" b="1" dirty="0">
                <a:latin typeface="Times New Roman" panose="02020603050405020304" pitchFamily="18" charset="0"/>
                <a:cs typeface="Times New Roman" panose="02020603050405020304" pitchFamily="18" charset="0"/>
              </a:rPr>
              <a:t>sistemini kullanmak zorundadır.</a:t>
            </a:r>
          </a:p>
        </p:txBody>
      </p:sp>
      <p:sp>
        <p:nvSpPr>
          <p:cNvPr id="16" name="Unvan 1"/>
          <p:cNvSpPr txBox="1">
            <a:spLocks/>
          </p:cNvSpPr>
          <p:nvPr/>
        </p:nvSpPr>
        <p:spPr>
          <a:xfrm>
            <a:off x="1506909" y="765704"/>
            <a:ext cx="9178183" cy="6636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b="1" dirty="0">
                <a:solidFill>
                  <a:srgbClr val="15396B"/>
                </a:solidFill>
                <a:latin typeface="Times New Roman" panose="02020603050405020304" pitchFamily="18" charset="0"/>
                <a:cs typeface="Times New Roman" panose="02020603050405020304" pitchFamily="18" charset="0"/>
              </a:rPr>
              <a:t>Hangi Mükellefler e-Tebligat Sistemini Kullanmak Zorundadır?</a:t>
            </a:r>
          </a:p>
        </p:txBody>
      </p:sp>
      <p:pic>
        <p:nvPicPr>
          <p:cNvPr id="15" name="Resim 14" descr="elektronik tebligat e1547127476237"/>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07962" y="464801"/>
            <a:ext cx="968858" cy="648105"/>
          </a:xfrm>
          <a:prstGeom prst="rect">
            <a:avLst/>
          </a:prstGeom>
          <a:ln>
            <a:noFill/>
          </a:ln>
          <a:effectLst>
            <a:outerShdw blurRad="292100" dist="139700" dir="2700000" algn="tl" rotWithShape="0">
              <a:srgbClr val="333333">
                <a:alpha val="65000"/>
              </a:srgbClr>
            </a:outerShdw>
          </a:effectLst>
        </p:spPr>
      </p:pic>
      <p:pic>
        <p:nvPicPr>
          <p:cNvPr id="3" name="Resim 2"/>
          <p:cNvPicPr>
            <a:picLocks noChangeAspect="1"/>
          </p:cNvPicPr>
          <p:nvPr/>
        </p:nvPicPr>
        <p:blipFill>
          <a:blip r:embed="rId8"/>
          <a:stretch>
            <a:fillRect/>
          </a:stretch>
        </p:blipFill>
        <p:spPr>
          <a:xfrm>
            <a:off x="7186363" y="3786119"/>
            <a:ext cx="4993515" cy="3589234"/>
          </a:xfrm>
          <a:prstGeom prst="rect">
            <a:avLst/>
          </a:prstGeom>
        </p:spPr>
      </p:pic>
      <p:sp>
        <p:nvSpPr>
          <p:cNvPr id="5" name="Dikdörtgen 4"/>
          <p:cNvSpPr/>
          <p:nvPr/>
        </p:nvSpPr>
        <p:spPr>
          <a:xfrm>
            <a:off x="7939043" y="4317438"/>
            <a:ext cx="3622546" cy="1815882"/>
          </a:xfrm>
          <a:prstGeom prst="rect">
            <a:avLst/>
          </a:prstGeom>
          <a:noFill/>
        </p:spPr>
        <p:txBody>
          <a:bodyPr wrap="square">
            <a:spAutoFit/>
          </a:bodyPr>
          <a:lstStyle/>
          <a:p>
            <a:pPr marL="285750" indent="-285750">
              <a:buClr>
                <a:srgbClr val="C00000"/>
              </a:buClr>
              <a:buFont typeface="Wingdings" panose="05000000000000000000" pitchFamily="2" charset="2"/>
              <a:buChar char="v"/>
            </a:pPr>
            <a:r>
              <a:rPr lang="tr-TR" sz="1600" dirty="0">
                <a:latin typeface="Times New Roman" panose="02020603050405020304" pitchFamily="18" charset="0"/>
                <a:ea typeface="Calibri" panose="020F0502020204030204" pitchFamily="34" charset="0"/>
              </a:rPr>
              <a:t>1/1/2025 tarihinden itibaren 4760 sayılı Özel Tüketim Vergisi Kanununa ekli (II) sayılı listedeki mallardan kayıt ve tescile tabi olanların ilk iktisabında adına kayıt ve tescil yapılan gerçek ve tüzel kişiler ile tüzel kişiliği olmayan teşekküller</a:t>
            </a:r>
            <a:endParaRPr lang="tr-TR" sz="1600" dirty="0"/>
          </a:p>
        </p:txBody>
      </p:sp>
    </p:spTree>
    <p:extLst>
      <p:ext uri="{BB962C8B-B14F-4D97-AF65-F5344CB8AC3E}">
        <p14:creationId xmlns:p14="http://schemas.microsoft.com/office/powerpoint/2010/main" val="330702980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1097754" y="1461330"/>
            <a:ext cx="9652854" cy="46061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b="1" dirty="0">
                <a:solidFill>
                  <a:srgbClr val="15396B"/>
                </a:solidFill>
                <a:latin typeface="Times New Roman" panose="02020603050405020304" pitchFamily="18" charset="0"/>
                <a:cs typeface="Times New Roman" panose="02020603050405020304" pitchFamily="18" charset="0"/>
              </a:rPr>
              <a:t>Kimler </a:t>
            </a:r>
            <a:r>
              <a:rPr lang="tr-TR" b="1" dirty="0" smtClean="0">
                <a:solidFill>
                  <a:srgbClr val="15396B"/>
                </a:solidFill>
                <a:latin typeface="Times New Roman" panose="02020603050405020304" pitchFamily="18" charset="0"/>
                <a:cs typeface="Times New Roman" panose="02020603050405020304" pitchFamily="18" charset="0"/>
              </a:rPr>
              <a:t>e-Tebligat </a:t>
            </a:r>
            <a:r>
              <a:rPr lang="tr-TR" b="1" dirty="0">
                <a:solidFill>
                  <a:srgbClr val="15396B"/>
                </a:solidFill>
                <a:latin typeface="Times New Roman" panose="02020603050405020304" pitchFamily="18" charset="0"/>
                <a:cs typeface="Times New Roman" panose="02020603050405020304" pitchFamily="18" charset="0"/>
              </a:rPr>
              <a:t>Sistemini İsteğe Bağlı Olarak Kullanabilir?</a:t>
            </a:r>
          </a:p>
          <a:p>
            <a:endParaRPr lang="tr-TR" sz="2400" dirty="0">
              <a:latin typeface="Times New Roman" panose="02020603050405020304" pitchFamily="18" charset="0"/>
              <a:cs typeface="Times New Roman" panose="02020603050405020304" pitchFamily="18" charset="0"/>
            </a:endParaRPr>
          </a:p>
          <a:p>
            <a:pPr algn="just">
              <a:lnSpc>
                <a:spcPct val="107000"/>
              </a:lnSpc>
              <a:spcAft>
                <a:spcPts val="800"/>
              </a:spcAft>
            </a:pPr>
            <a:r>
              <a:rPr lang="tr-TR" sz="2800" dirty="0">
                <a:latin typeface="Times New Roman" panose="02020603050405020304" pitchFamily="18" charset="0"/>
                <a:cs typeface="Times New Roman" panose="02020603050405020304" pitchFamily="18" charset="0"/>
              </a:rPr>
              <a:t>Elektronik tebligat sistemini kullanmak zorunda olmayan </a:t>
            </a:r>
            <a:r>
              <a:rPr lang="tr-TR" sz="2800" dirty="0">
                <a:latin typeface="Times New Roman" panose="02020603050405020304" pitchFamily="18" charset="0"/>
                <a:ea typeface="Calibri" panose="020F0502020204030204" pitchFamily="34" charset="0"/>
                <a:cs typeface="Times New Roman" panose="02020603050405020304" pitchFamily="18" charset="0"/>
              </a:rPr>
              <a:t>gerçek ve tüzel kişiler ile tüzel kişiliği olmayan teşekküllerden, tebligatlarını (örneğin tüketici hakem yazıları, trafik para cezasını vb.) elektronik ortamda güvenli ve hızlı almak isteyenler, gönüllü olarak e-Tebligat sistemine dahil olabilirler.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endParaRPr lang="tr-TR" sz="2800" dirty="0">
              <a:latin typeface="Times New Roman" panose="02020603050405020304" pitchFamily="18" charset="0"/>
              <a:cs typeface="Times New Roman" panose="02020603050405020304" pitchFamily="18" charset="0"/>
            </a:endParaRPr>
          </a:p>
          <a:p>
            <a:pPr algn="just"/>
            <a:endParaRPr lang="tr-TR" sz="2800" dirty="0">
              <a:latin typeface="Times New Roman" panose="02020603050405020304" pitchFamily="18" charset="0"/>
              <a:cs typeface="Times New Roman" panose="02020603050405020304" pitchFamily="18" charset="0"/>
            </a:endParaRPr>
          </a:p>
          <a:p>
            <a:endParaRPr lang="tr-TR" sz="2400" dirty="0">
              <a:latin typeface="Times New Roman" panose="02020603050405020304" pitchFamily="18" charset="0"/>
              <a:cs typeface="Times New Roman" panose="02020603050405020304" pitchFamily="18" charset="0"/>
            </a:endParaRPr>
          </a:p>
          <a:p>
            <a:endParaRPr lang="tr-TR" sz="2400"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fld id="{16449A80-6FDC-475E-9293-1C17F140D77C}" type="slidenum">
              <a:rPr lang="tr-TR" smtClean="0">
                <a:solidFill>
                  <a:schemeClr val="bg1"/>
                </a:solidFill>
                <a:latin typeface="GalanoGrotesque-Medium" panose="00000600000000000000" pitchFamily="50" charset="-94"/>
              </a:rPr>
              <a:pPr algn="ctr"/>
              <a:t>5</a:t>
            </a:fld>
            <a:endParaRPr lang="tr-TR" dirty="0">
              <a:solidFill>
                <a:schemeClr val="bg1"/>
              </a:solidFill>
              <a:latin typeface="GalanoGrotesque-Medium" panose="00000600000000000000" pitchFamily="50" charset="-94"/>
            </a:endParaRPr>
          </a:p>
        </p:txBody>
      </p:sp>
      <p:pic>
        <p:nvPicPr>
          <p:cNvPr id="7" name="Picture 4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461" y="3764421"/>
            <a:ext cx="906923" cy="951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Resim 9" descr="elektronik tebligat e154712747623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07962" y="464801"/>
            <a:ext cx="968858" cy="6481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4907745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4871" y="6469171"/>
            <a:ext cx="828403" cy="381663"/>
          </a:xfrm>
          <a:prstGeom prst="rect">
            <a:avLst/>
          </a:prstGeom>
        </p:spPr>
      </p:pic>
      <p:sp>
        <p:nvSpPr>
          <p:cNvPr id="4" name="Slayt Numarası Yer Tutucusu 3"/>
          <p:cNvSpPr>
            <a:spLocks noGrp="1"/>
          </p:cNvSpPr>
          <p:nvPr>
            <p:ph type="sldNum" sz="quarter" idx="12"/>
          </p:nvPr>
        </p:nvSpPr>
        <p:spPr>
          <a:xfrm>
            <a:off x="11658155" y="6492875"/>
            <a:ext cx="341833" cy="365125"/>
          </a:xfrm>
        </p:spPr>
        <p:txBody>
          <a:bodyPr/>
          <a:lstStyle/>
          <a:p>
            <a:r>
              <a:rPr lang="tr-TR" dirty="0" smtClean="0">
                <a:solidFill>
                  <a:schemeClr val="bg1"/>
                </a:solidFill>
                <a:latin typeface="Galano Grotesque" panose="00000500000000000000" pitchFamily="50" charset="-94"/>
              </a:rPr>
              <a:t>6</a:t>
            </a:r>
            <a:endParaRPr lang="tr-TR" dirty="0">
              <a:solidFill>
                <a:schemeClr val="bg1"/>
              </a:solidFill>
              <a:latin typeface="Galano Grotesque" panose="00000500000000000000" pitchFamily="50" charset="-94"/>
            </a:endParaRPr>
          </a:p>
        </p:txBody>
      </p:sp>
      <p:sp>
        <p:nvSpPr>
          <p:cNvPr id="2" name="Unvan 1"/>
          <p:cNvSpPr>
            <a:spLocks noGrp="1"/>
          </p:cNvSpPr>
          <p:nvPr>
            <p:ph type="title"/>
          </p:nvPr>
        </p:nvSpPr>
        <p:spPr>
          <a:xfrm>
            <a:off x="72436" y="264919"/>
            <a:ext cx="12047129" cy="1119500"/>
          </a:xfrm>
        </p:spPr>
        <p:txBody>
          <a:bodyPr>
            <a:noAutofit/>
          </a:bodyPr>
          <a:lstStyle/>
          <a:p>
            <a:pPr marL="342900" lvl="0" indent="-342900">
              <a:lnSpc>
                <a:spcPct val="107000"/>
              </a:lnSpc>
              <a:spcBef>
                <a:spcPts val="1200"/>
              </a:spcBef>
              <a:spcAft>
                <a:spcPts val="1200"/>
              </a:spcAft>
            </a:pPr>
            <a:r>
              <a:rPr lang="tr-TR" sz="3200" b="1" dirty="0" smtClean="0">
                <a:solidFill>
                  <a:srgbClr val="15396B"/>
                </a:solidFill>
                <a:latin typeface="Times New Roman" panose="02020603050405020304" pitchFamily="18" charset="0"/>
                <a:ea typeface="+mn-ea"/>
                <a:cs typeface="Times New Roman" panose="02020603050405020304" pitchFamily="18" charset="0"/>
              </a:rPr>
              <a:t>   </a:t>
            </a:r>
            <a:r>
              <a:rPr lang="tr-TR" sz="2400" b="1" dirty="0" smtClean="0">
                <a:solidFill>
                  <a:srgbClr val="15396B"/>
                </a:solidFill>
                <a:latin typeface="Times New Roman" panose="02020603050405020304" pitchFamily="18" charset="0"/>
                <a:ea typeface="+mn-ea"/>
                <a:cs typeface="Times New Roman" panose="02020603050405020304" pitchFamily="18" charset="0"/>
              </a:rPr>
              <a:t>Özel </a:t>
            </a:r>
            <a:r>
              <a:rPr lang="tr-TR" sz="2400" b="1" dirty="0">
                <a:solidFill>
                  <a:srgbClr val="15396B"/>
                </a:solidFill>
                <a:latin typeface="Times New Roman" panose="02020603050405020304" pitchFamily="18" charset="0"/>
                <a:ea typeface="+mn-ea"/>
                <a:cs typeface="Times New Roman" panose="02020603050405020304" pitchFamily="18" charset="0"/>
              </a:rPr>
              <a:t>Tüketim Vergisi Kanununa Ekli (II) Sayılı Listedeki Mallardan Kayıt ve Tescile Tabi Olanların İlk İktisabında Adına Kayıt ve Tescil Yapılan Mükelleflerden Hangileri e-Tebligat Sistemini Kullanmak Zorunda Değildir?</a:t>
            </a:r>
          </a:p>
        </p:txBody>
      </p:sp>
      <p:sp>
        <p:nvSpPr>
          <p:cNvPr id="3" name="İçerik Yer Tutucusu 2"/>
          <p:cNvSpPr>
            <a:spLocks noGrp="1"/>
          </p:cNvSpPr>
          <p:nvPr>
            <p:ph idx="1"/>
          </p:nvPr>
        </p:nvSpPr>
        <p:spPr>
          <a:xfrm>
            <a:off x="381663" y="1102408"/>
            <a:ext cx="11276492" cy="5390468"/>
          </a:xfrm>
        </p:spPr>
        <p:txBody>
          <a:bodyPr>
            <a:normAutofit fontScale="25000" lnSpcReduction="20000"/>
          </a:bodyPr>
          <a:lstStyle/>
          <a:p>
            <a:pPr marL="0" indent="0" algn="just">
              <a:lnSpc>
                <a:spcPct val="107000"/>
              </a:lnSpc>
              <a:spcAft>
                <a:spcPts val="800"/>
              </a:spcAft>
              <a:buNone/>
            </a:pPr>
            <a:endParaRPr lang="tr-TR" sz="8800" dirty="0" smtClean="0">
              <a:latin typeface="Times New Roman" panose="02020603050405020304" pitchFamily="18" charset="0"/>
              <a:ea typeface="+mj-ea"/>
              <a:cs typeface="Times New Roman" panose="02020603050405020304" pitchFamily="18" charset="0"/>
            </a:endParaRPr>
          </a:p>
          <a:p>
            <a:pPr marL="0" indent="0" algn="just">
              <a:lnSpc>
                <a:spcPct val="107000"/>
              </a:lnSpc>
              <a:spcAft>
                <a:spcPts val="800"/>
              </a:spcAft>
              <a:buNone/>
            </a:pPr>
            <a:r>
              <a:rPr lang="tr-TR" sz="8800" dirty="0" smtClean="0">
                <a:latin typeface="Times New Roman" panose="02020603050405020304" pitchFamily="18" charset="0"/>
                <a:ea typeface="+mj-ea"/>
                <a:cs typeface="Times New Roman" panose="02020603050405020304" pitchFamily="18" charset="0"/>
              </a:rPr>
              <a:t>Özel </a:t>
            </a:r>
            <a:r>
              <a:rPr lang="tr-TR" sz="8800" dirty="0">
                <a:latin typeface="Times New Roman" panose="02020603050405020304" pitchFamily="18" charset="0"/>
                <a:ea typeface="+mj-ea"/>
                <a:cs typeface="Times New Roman" panose="02020603050405020304" pitchFamily="18" charset="0"/>
              </a:rPr>
              <a:t>Tüketim Vergisi Kanununa ekli (II) sayılı listedeki mallardan kayıt ve tescile tabi olanların ilk iktisabında adına kayıt ve tescil yapılan gerçek ve tüzel kişiler ile tüzel kişiliği olmayan teşekküllerden; </a:t>
            </a:r>
          </a:p>
          <a:p>
            <a:pPr algn="just">
              <a:lnSpc>
                <a:spcPct val="107000"/>
              </a:lnSpc>
              <a:buFont typeface="Wingdings" panose="05000000000000000000" pitchFamily="2" charset="2"/>
              <a:buChar char="Ø"/>
            </a:pPr>
            <a:r>
              <a:rPr lang="tr-TR" sz="8800" dirty="0" smtClean="0">
                <a:solidFill>
                  <a:srgbClr val="FF0000"/>
                </a:solidFill>
                <a:latin typeface="Times New Roman" panose="02020603050405020304" pitchFamily="18" charset="0"/>
                <a:ea typeface="+mj-ea"/>
                <a:cs typeface="Times New Roman" panose="02020603050405020304" pitchFamily="18" charset="0"/>
              </a:rPr>
              <a:t> </a:t>
            </a:r>
            <a:r>
              <a:rPr lang="tr-TR" sz="8800" dirty="0" smtClean="0">
                <a:latin typeface="Times New Roman" panose="02020603050405020304" pitchFamily="18" charset="0"/>
                <a:ea typeface="+mj-ea"/>
                <a:cs typeface="Times New Roman" panose="02020603050405020304" pitchFamily="18" charset="0"/>
              </a:rPr>
              <a:t>5018 </a:t>
            </a:r>
            <a:r>
              <a:rPr lang="tr-TR" sz="8800" dirty="0">
                <a:latin typeface="Times New Roman" panose="02020603050405020304" pitchFamily="18" charset="0"/>
                <a:ea typeface="+mj-ea"/>
                <a:cs typeface="Times New Roman" panose="02020603050405020304" pitchFamily="18" charset="0"/>
              </a:rPr>
              <a:t>sayılı Kamu Malî Yönetimi ve Kontrol Kanununa ekli (I), (II), (III) ve (IV) sayılı </a:t>
            </a:r>
            <a:r>
              <a:rPr lang="tr-TR" sz="8800" dirty="0" smtClean="0">
                <a:latin typeface="Times New Roman" panose="02020603050405020304" pitchFamily="18" charset="0"/>
                <a:ea typeface="+mj-ea"/>
                <a:cs typeface="Times New Roman" panose="02020603050405020304" pitchFamily="18" charset="0"/>
              </a:rPr>
              <a:t>  cetvellerde </a:t>
            </a:r>
            <a:r>
              <a:rPr lang="tr-TR" sz="8800" dirty="0">
                <a:latin typeface="Times New Roman" panose="02020603050405020304" pitchFamily="18" charset="0"/>
                <a:ea typeface="+mj-ea"/>
                <a:cs typeface="Times New Roman" panose="02020603050405020304" pitchFamily="18" charset="0"/>
              </a:rPr>
              <a:t>yer alan kamu idareleri ile aynı Kanunun 3 üncü maddesinin birinci fıkrasının (e) bendinde tanımlanan mahalli </a:t>
            </a:r>
            <a:r>
              <a:rPr lang="tr-TR" sz="8800" dirty="0" smtClean="0">
                <a:latin typeface="Times New Roman" panose="02020603050405020304" pitchFamily="18" charset="0"/>
                <a:ea typeface="+mj-ea"/>
                <a:cs typeface="Times New Roman" panose="02020603050405020304" pitchFamily="18" charset="0"/>
              </a:rPr>
              <a:t>idareler,</a:t>
            </a:r>
          </a:p>
          <a:p>
            <a:pPr algn="just">
              <a:lnSpc>
                <a:spcPct val="107000"/>
              </a:lnSpc>
              <a:buClr>
                <a:srgbClr val="FF0000"/>
              </a:buClr>
              <a:buFont typeface="Wingdings" panose="05000000000000000000" pitchFamily="2" charset="2"/>
              <a:buChar char="Ø"/>
            </a:pPr>
            <a:r>
              <a:rPr lang="tr-TR" sz="8800" dirty="0" smtClean="0">
                <a:latin typeface="Times New Roman" panose="02020603050405020304" pitchFamily="18" charset="0"/>
                <a:ea typeface="+mj-ea"/>
                <a:cs typeface="Times New Roman" panose="02020603050405020304" pitchFamily="18" charset="0"/>
              </a:rPr>
              <a:t>Yabancı </a:t>
            </a:r>
            <a:r>
              <a:rPr lang="tr-TR" sz="8800" dirty="0">
                <a:latin typeface="Times New Roman" panose="02020603050405020304" pitchFamily="18" charset="0"/>
                <a:ea typeface="+mj-ea"/>
                <a:cs typeface="Times New Roman" panose="02020603050405020304" pitchFamily="18" charset="0"/>
              </a:rPr>
              <a:t>devletlerin Türkiye’deki diplomatik temsilcilikleri, konsoloslukları ve uluslararası anlaşmalarla vergi muafiyeti tanınan uluslararası kuruluşlar ve bunların diplomatik haklara sahip mensupları ile ev sahibi hükümet anlaşmaları veya ülkemizin taraf olduğu diğer anlaşmalar çerçevesinde Türkiye’deki uluslararası kuruluşlar ve bunların yönetici kadrolarında görev yapan Türkiye Cumhuriyeti vatandaşı olmayan mensupları,</a:t>
            </a:r>
          </a:p>
          <a:p>
            <a:pPr algn="just">
              <a:lnSpc>
                <a:spcPct val="107000"/>
              </a:lnSpc>
              <a:buClr>
                <a:srgbClr val="E20612"/>
              </a:buClr>
              <a:buFont typeface="Wingdings" panose="05000000000000000000" pitchFamily="2" charset="2"/>
              <a:buChar char="Ø"/>
            </a:pPr>
            <a:r>
              <a:rPr lang="tr-TR" sz="8800" dirty="0" smtClean="0">
                <a:latin typeface="Times New Roman" panose="02020603050405020304" pitchFamily="18" charset="0"/>
                <a:ea typeface="+mj-ea"/>
                <a:cs typeface="Times New Roman" panose="02020603050405020304" pitchFamily="18" charset="0"/>
              </a:rPr>
              <a:t>Engellilik </a:t>
            </a:r>
            <a:r>
              <a:rPr lang="tr-TR" sz="8800" dirty="0">
                <a:latin typeface="Times New Roman" panose="02020603050405020304" pitchFamily="18" charset="0"/>
                <a:ea typeface="+mj-ea"/>
                <a:cs typeface="Times New Roman" panose="02020603050405020304" pitchFamily="18" charset="0"/>
              </a:rPr>
              <a:t>oranı % 90 veya daha fazla olan malûl ve engelliler,</a:t>
            </a:r>
          </a:p>
          <a:p>
            <a:pPr algn="just">
              <a:lnSpc>
                <a:spcPct val="107000"/>
              </a:lnSpc>
              <a:spcAft>
                <a:spcPts val="800"/>
              </a:spcAft>
              <a:buClr>
                <a:srgbClr val="E20612"/>
              </a:buClr>
              <a:buFont typeface="Wingdings" panose="05000000000000000000" pitchFamily="2" charset="2"/>
              <a:buChar char="Ø"/>
            </a:pPr>
            <a:r>
              <a:rPr lang="tr-TR" sz="8800" dirty="0" smtClean="0">
                <a:latin typeface="Times New Roman" panose="02020603050405020304" pitchFamily="18" charset="0"/>
                <a:ea typeface="+mj-ea"/>
                <a:cs typeface="Times New Roman" panose="02020603050405020304" pitchFamily="18" charset="0"/>
              </a:rPr>
              <a:t>18 </a:t>
            </a:r>
            <a:r>
              <a:rPr lang="tr-TR" sz="8800" dirty="0">
                <a:latin typeface="Times New Roman" panose="02020603050405020304" pitchFamily="18" charset="0"/>
                <a:ea typeface="+mj-ea"/>
                <a:cs typeface="Times New Roman" panose="02020603050405020304" pitchFamily="18" charset="0"/>
              </a:rPr>
              <a:t>yaşını doldurmamış olanlar,</a:t>
            </a:r>
          </a:p>
          <a:p>
            <a:pPr marL="0" indent="0" algn="just">
              <a:lnSpc>
                <a:spcPct val="107000"/>
              </a:lnSpc>
              <a:spcAft>
                <a:spcPts val="800"/>
              </a:spcAft>
              <a:buNone/>
            </a:pPr>
            <a:r>
              <a:rPr lang="tr-TR" sz="8800" dirty="0">
                <a:latin typeface="Times New Roman" panose="02020603050405020304" pitchFamily="18" charset="0"/>
                <a:ea typeface="+mj-ea"/>
                <a:cs typeface="Times New Roman" panose="02020603050405020304" pitchFamily="18" charset="0"/>
              </a:rPr>
              <a:t>e-Tebligat sistemini kullanmak zorunda değildir.</a:t>
            </a:r>
          </a:p>
          <a:p>
            <a:pPr marL="0" indent="0">
              <a:buNone/>
            </a:pPr>
            <a:endParaRPr lang="tr-TR" sz="5900" dirty="0">
              <a:latin typeface="Times New Roman" panose="02020603050405020304" pitchFamily="18" charset="0"/>
              <a:ea typeface="+mj-ea"/>
              <a:cs typeface="Times New Roman" panose="02020603050405020304" pitchFamily="18" charset="0"/>
            </a:endParaRPr>
          </a:p>
          <a:p>
            <a:endParaRPr lang="tr-TR" dirty="0"/>
          </a:p>
        </p:txBody>
      </p:sp>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Tree>
    <p:extLst>
      <p:ext uri="{BB962C8B-B14F-4D97-AF65-F5344CB8AC3E}">
        <p14:creationId xmlns:p14="http://schemas.microsoft.com/office/powerpoint/2010/main" val="3745619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862642" y="379394"/>
            <a:ext cx="10634943" cy="45610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b="1" dirty="0">
                <a:solidFill>
                  <a:srgbClr val="15396B"/>
                </a:solidFill>
                <a:latin typeface="Times New Roman" panose="02020603050405020304" pitchFamily="18" charset="0"/>
                <a:cs typeface="Times New Roman" panose="02020603050405020304" pitchFamily="18" charset="0"/>
              </a:rPr>
              <a:t>e</a:t>
            </a:r>
            <a:r>
              <a:rPr lang="tr-TR" b="1" dirty="0" smtClean="0">
                <a:solidFill>
                  <a:srgbClr val="15396B"/>
                </a:solidFill>
                <a:latin typeface="Times New Roman" panose="02020603050405020304" pitchFamily="18" charset="0"/>
                <a:cs typeface="Times New Roman" panose="02020603050405020304" pitchFamily="18" charset="0"/>
              </a:rPr>
              <a:t>-Tebligat </a:t>
            </a:r>
            <a:r>
              <a:rPr lang="tr-TR" b="1" dirty="0">
                <a:solidFill>
                  <a:srgbClr val="15396B"/>
                </a:solidFill>
                <a:latin typeface="Times New Roman" panose="02020603050405020304" pitchFamily="18" charset="0"/>
                <a:cs typeface="Times New Roman" panose="02020603050405020304" pitchFamily="18" charset="0"/>
              </a:rPr>
              <a:t>Başvurusu Nasıl Yapılır?</a:t>
            </a:r>
          </a:p>
          <a:p>
            <a:endParaRPr lang="tr-TR" sz="1800" b="1" dirty="0">
              <a:solidFill>
                <a:srgbClr val="15396B"/>
              </a:solidFill>
              <a:latin typeface="Times New Roman" panose="02020603050405020304" pitchFamily="18" charset="0"/>
              <a:cs typeface="Times New Roman" panose="02020603050405020304" pitchFamily="18" charset="0"/>
            </a:endParaRPr>
          </a:p>
          <a:p>
            <a:pPr marL="571500" indent="-571500">
              <a:buClr>
                <a:srgbClr val="C00000"/>
              </a:buClr>
              <a:buFont typeface="Wingdings" panose="05000000000000000000" pitchFamily="2" charset="2"/>
              <a:buChar char="q"/>
            </a:pPr>
            <a:r>
              <a:rPr lang="tr-TR" sz="3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Zorunlu Olarak Elektronik Tebligat Sistemini Kullanacaklar İçin Başvuru</a:t>
            </a:r>
            <a:endParaRPr lang="tr-TR"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571500" indent="-571500">
              <a:buClr>
                <a:srgbClr val="C00000"/>
              </a:buClr>
              <a:buFont typeface="Wingdings" panose="05000000000000000000" pitchFamily="2" charset="2"/>
              <a:buChar char="q"/>
            </a:pPr>
            <a:endParaRPr lang="tr-TR"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buClr>
                <a:srgbClr val="C00000"/>
              </a:buClr>
            </a:pPr>
            <a:r>
              <a:rPr lang="tr-TR" sz="3200" b="1" dirty="0">
                <a:solidFill>
                  <a:schemeClr val="accent1">
                    <a:lumMod val="75000"/>
                  </a:schemeClr>
                </a:solidFill>
                <a:latin typeface="Garamond" pitchFamily="18" charset="0"/>
              </a:rPr>
              <a:t>     </a:t>
            </a:r>
            <a:r>
              <a:rPr lang="tr-TR" sz="3600" b="1" dirty="0">
                <a:solidFill>
                  <a:srgbClr val="15396B"/>
                </a:solidFill>
                <a:latin typeface="Times New Roman" panose="02020603050405020304" pitchFamily="18" charset="0"/>
                <a:cs typeface="Times New Roman" panose="02020603050405020304" pitchFamily="18" charset="0"/>
              </a:rPr>
              <a:t>Kurumlar Vergisi Mükelleflerinin Başvurusu</a:t>
            </a:r>
            <a:endParaRPr lang="en-US" sz="3600" b="1" dirty="0">
              <a:solidFill>
                <a:srgbClr val="15396B"/>
              </a:solidFill>
              <a:latin typeface="Times New Roman" panose="02020603050405020304" pitchFamily="18" charset="0"/>
              <a:cs typeface="Times New Roman" panose="02020603050405020304" pitchFamily="18" charset="0"/>
            </a:endParaRPr>
          </a:p>
          <a:p>
            <a:pPr>
              <a:buClr>
                <a:srgbClr val="C00000"/>
              </a:buClr>
            </a:pPr>
            <a:endParaRPr lang="tr-TR" sz="3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indent="-457200">
              <a:buClr>
                <a:srgbClr val="C00000"/>
              </a:buClr>
              <a:buFont typeface="Wingdings" panose="05000000000000000000" pitchFamily="2" charset="2"/>
              <a:buChar char="Ø"/>
            </a:pPr>
            <a:endParaRPr lang="tr-TR" sz="2800" dirty="0">
              <a:latin typeface="Times New Roman" panose="02020603050405020304" pitchFamily="18" charset="0"/>
              <a:cs typeface="Times New Roman" panose="02020603050405020304" pitchFamily="18" charset="0"/>
            </a:endParaRPr>
          </a:p>
          <a:p>
            <a:pPr>
              <a:buClr>
                <a:srgbClr val="C00000"/>
              </a:buClr>
            </a:pPr>
            <a:endParaRPr lang="tr-TR" sz="2800" dirty="0">
              <a:latin typeface="Times New Roman" panose="02020603050405020304" pitchFamily="18" charset="0"/>
              <a:cs typeface="Times New Roman" panose="02020603050405020304" pitchFamily="18" charset="0"/>
            </a:endParaRPr>
          </a:p>
          <a:p>
            <a:endParaRPr lang="tr-TR" sz="2800" dirty="0">
              <a:latin typeface="Times New Roman" panose="02020603050405020304" pitchFamily="18" charset="0"/>
              <a:cs typeface="Times New Roman" panose="02020603050405020304" pitchFamily="18" charset="0"/>
            </a:endParaRPr>
          </a:p>
          <a:p>
            <a:endParaRPr lang="tr-TR" sz="2400"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fld id="{16449A80-6FDC-475E-9293-1C17F140D77C}" type="slidenum">
              <a:rPr lang="tr-TR" smtClean="0">
                <a:solidFill>
                  <a:schemeClr val="bg1"/>
                </a:solidFill>
                <a:latin typeface="GalanoGrotesque-Medium" panose="00000600000000000000" pitchFamily="50" charset="-94"/>
              </a:rPr>
              <a:pPr algn="ctr"/>
              <a:t>7</a:t>
            </a:fld>
            <a:endParaRPr lang="tr-TR" dirty="0">
              <a:solidFill>
                <a:schemeClr val="bg1"/>
              </a:solidFill>
              <a:latin typeface="GalanoGrotesque-Medium" panose="00000600000000000000" pitchFamily="50" charset="-94"/>
            </a:endParaRPr>
          </a:p>
        </p:txBody>
      </p:sp>
      <p:sp>
        <p:nvSpPr>
          <p:cNvPr id="8" name="Dikdörtgen 7"/>
          <p:cNvSpPr/>
          <p:nvPr/>
        </p:nvSpPr>
        <p:spPr>
          <a:xfrm>
            <a:off x="800830" y="3332860"/>
            <a:ext cx="4300231" cy="2931206"/>
          </a:xfrm>
          <a:prstGeom prst="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Clr>
                <a:srgbClr val="C00000"/>
              </a:buClr>
              <a:buFont typeface="Wingdings" panose="05000000000000000000" pitchFamily="2" charset="2"/>
              <a:buChar char="Ø"/>
            </a:pPr>
            <a:r>
              <a:rPr lang="tr-TR" sz="2000" b="1" dirty="0">
                <a:solidFill>
                  <a:srgbClr val="C00000"/>
                </a:solidFill>
                <a:latin typeface="Times New Roman" panose="02020603050405020304" pitchFamily="18" charset="0"/>
                <a:cs typeface="Times New Roman" panose="02020603050405020304" pitchFamily="18" charset="0"/>
              </a:rPr>
              <a:t>Kurumlar vergisi mükellefleri</a:t>
            </a:r>
            <a:r>
              <a:rPr lang="tr-TR" sz="2000" dirty="0">
                <a:solidFill>
                  <a:srgbClr val="C00000"/>
                </a:solidFill>
                <a:latin typeface="Times New Roman" panose="02020603050405020304" pitchFamily="18" charset="0"/>
                <a:cs typeface="Times New Roman" panose="02020603050405020304" pitchFamily="18" charset="0"/>
              </a:rPr>
              <a:t>, </a:t>
            </a:r>
            <a:r>
              <a:rPr lang="tr-TR" sz="1600" dirty="0">
                <a:solidFill>
                  <a:srgbClr val="002060"/>
                </a:solidFill>
                <a:latin typeface="Times New Roman" panose="02020603050405020304" pitchFamily="18" charset="0"/>
                <a:cs typeface="Times New Roman" panose="02020603050405020304" pitchFamily="18" charset="0"/>
              </a:rPr>
              <a:t>456 Sıra </a:t>
            </a:r>
            <a:r>
              <a:rPr lang="tr-TR" sz="1600" dirty="0" err="1">
                <a:solidFill>
                  <a:srgbClr val="002060"/>
                </a:solidFill>
                <a:latin typeface="Times New Roman" panose="02020603050405020304" pitchFamily="18" charset="0"/>
                <a:cs typeface="Times New Roman" panose="02020603050405020304" pitchFamily="18" charset="0"/>
              </a:rPr>
              <a:t>No.lu</a:t>
            </a:r>
            <a:r>
              <a:rPr lang="tr-TR" sz="1600" dirty="0">
                <a:solidFill>
                  <a:srgbClr val="002060"/>
                </a:solidFill>
                <a:latin typeface="Times New Roman" panose="02020603050405020304" pitchFamily="18" charset="0"/>
                <a:cs typeface="Times New Roman" panose="02020603050405020304" pitchFamily="18" charset="0"/>
              </a:rPr>
              <a:t> Vergi Usul Kanunu Genel Tebliği ekinde (EK:1) yer </a:t>
            </a:r>
            <a:r>
              <a:rPr lang="tr-TR" dirty="0">
                <a:solidFill>
                  <a:srgbClr val="15396B"/>
                </a:solidFill>
                <a:latin typeface="Times New Roman" panose="02020603050405020304" pitchFamily="18" charset="0"/>
                <a:cs typeface="Times New Roman" panose="02020603050405020304" pitchFamily="18" charset="0"/>
              </a:rPr>
              <a:t>alan</a:t>
            </a:r>
            <a:r>
              <a:rPr lang="tr-TR" sz="1600" dirty="0">
                <a:solidFill>
                  <a:srgbClr val="15396B"/>
                </a:solidFill>
                <a:latin typeface="Times New Roman" panose="02020603050405020304" pitchFamily="18" charset="0"/>
                <a:cs typeface="Times New Roman" panose="02020603050405020304" pitchFamily="18" charset="0"/>
              </a:rPr>
              <a:t> </a:t>
            </a:r>
            <a:r>
              <a:rPr lang="tr-TR" sz="1600" dirty="0">
                <a:solidFill>
                  <a:srgbClr val="002060"/>
                </a:solidFill>
                <a:latin typeface="Times New Roman" panose="02020603050405020304" pitchFamily="18" charset="0"/>
                <a:cs typeface="Times New Roman" panose="02020603050405020304" pitchFamily="18" charset="0"/>
              </a:rPr>
              <a:t>“Elektronik Tebligat Talep Bildirimi (Şirketler ve Diğer Tüzel Kişiler İçin)”</a:t>
            </a:r>
            <a:r>
              <a:rPr lang="tr-TR" sz="1600" dirty="0" err="1">
                <a:solidFill>
                  <a:srgbClr val="002060"/>
                </a:solidFill>
                <a:latin typeface="Times New Roman" panose="02020603050405020304" pitchFamily="18" charset="0"/>
                <a:cs typeface="Times New Roman" panose="02020603050405020304" pitchFamily="18" charset="0"/>
              </a:rPr>
              <a:t>ni</a:t>
            </a:r>
            <a:r>
              <a:rPr lang="tr-TR" sz="1600" dirty="0">
                <a:solidFill>
                  <a:srgbClr val="002060"/>
                </a:solidFill>
                <a:latin typeface="Times New Roman" panose="02020603050405020304" pitchFamily="18" charset="0"/>
                <a:cs typeface="Times New Roman" panose="02020603050405020304" pitchFamily="18" charset="0"/>
              </a:rPr>
              <a:t> </a:t>
            </a:r>
            <a:r>
              <a:rPr lang="tr-TR" sz="1600" b="1" dirty="0">
                <a:solidFill>
                  <a:srgbClr val="C00000"/>
                </a:solidFill>
                <a:latin typeface="Times New Roman" panose="02020603050405020304" pitchFamily="18" charset="0"/>
                <a:cs typeface="Times New Roman" panose="02020603050405020304" pitchFamily="18" charset="0"/>
              </a:rPr>
              <a:t>işe başlama tarihini takip eden 15 gün içerisinde </a:t>
            </a:r>
            <a:r>
              <a:rPr lang="tr-TR" sz="1600" dirty="0">
                <a:solidFill>
                  <a:srgbClr val="002060"/>
                </a:solidFill>
                <a:latin typeface="Times New Roman" panose="02020603050405020304" pitchFamily="18" charset="0"/>
                <a:cs typeface="Times New Roman" panose="02020603050405020304" pitchFamily="18" charset="0"/>
              </a:rPr>
              <a:t>kurumlar vergisi yönünden bağlı bulundukları vergi dairesine vermeleri gerekmektedir. </a:t>
            </a:r>
          </a:p>
          <a:p>
            <a:pPr algn="just"/>
            <a:endParaRPr lang="en-US" sz="1600" b="1" dirty="0">
              <a:solidFill>
                <a:srgbClr val="0070C0"/>
              </a:solidFill>
              <a:latin typeface="Garamond" pitchFamily="18" charset="0"/>
            </a:endParaRPr>
          </a:p>
        </p:txBody>
      </p:sp>
      <p:sp>
        <p:nvSpPr>
          <p:cNvPr id="2" name="Sağ Ok 1"/>
          <p:cNvSpPr/>
          <p:nvPr/>
        </p:nvSpPr>
        <p:spPr>
          <a:xfrm>
            <a:off x="5494004" y="3332860"/>
            <a:ext cx="5624290" cy="3011493"/>
          </a:xfrm>
          <a:prstGeom prst="rightArrow">
            <a:avLst>
              <a:gd name="adj1" fmla="val 50000"/>
              <a:gd name="adj2" fmla="val 41183"/>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Clr>
                <a:srgbClr val="C00000"/>
              </a:buClr>
              <a:buFont typeface="Wingdings" panose="05000000000000000000" pitchFamily="2" charset="2"/>
              <a:buChar char="Ø"/>
            </a:pPr>
            <a:r>
              <a:rPr lang="tr-TR" dirty="0">
                <a:solidFill>
                  <a:srgbClr val="15396B"/>
                </a:solidFill>
                <a:latin typeface="Times New Roman" panose="02020603050405020304" pitchFamily="18" charset="0"/>
                <a:cs typeface="Times New Roman" panose="02020603050405020304" pitchFamily="18" charset="0"/>
              </a:rPr>
              <a:t>Söz konusu bildirim kanuni temsilciler veya elektronik tebligat sistemi ile ilgili işlemleri yapmaya yönelik özel yetki içeren noterde verilmiş vekâletnameyle yetkili kılınan kişiler aracılığıyla yapılabilmektedir. </a:t>
            </a:r>
          </a:p>
        </p:txBody>
      </p:sp>
      <p:pic>
        <p:nvPicPr>
          <p:cNvPr id="9" name="Picture 4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368" y="2174175"/>
            <a:ext cx="906923" cy="951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Resim 14" descr="elektronik tebligat e154712747623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79551" y="379394"/>
            <a:ext cx="1612232" cy="7992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70105749"/>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1264132" y="519271"/>
            <a:ext cx="9417465" cy="51331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b="1" dirty="0">
              <a:solidFill>
                <a:srgbClr val="15396B"/>
              </a:solidFill>
              <a:latin typeface="Times New Roman" panose="02020603050405020304" pitchFamily="18" charset="0"/>
              <a:cs typeface="Times New Roman" panose="02020603050405020304" pitchFamily="18" charset="0"/>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0"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fld id="{16449A80-6FDC-475E-9293-1C17F140D77C}" type="slidenum">
              <a:rPr lang="tr-TR" smtClean="0">
                <a:solidFill>
                  <a:schemeClr val="bg1"/>
                </a:solidFill>
                <a:latin typeface="GalanoGrotesque-Medium" panose="00000600000000000000" pitchFamily="50" charset="-94"/>
              </a:rPr>
              <a:pPr algn="ctr"/>
              <a:t>8</a:t>
            </a:fld>
            <a:endParaRPr lang="tr-TR" dirty="0">
              <a:solidFill>
                <a:schemeClr val="bg1"/>
              </a:solidFill>
              <a:latin typeface="GalanoGrotesque-Medium" panose="00000600000000000000" pitchFamily="50" charset="-94"/>
            </a:endParaRPr>
          </a:p>
        </p:txBody>
      </p:sp>
      <p:sp>
        <p:nvSpPr>
          <p:cNvPr id="5" name="Dikdörtgen 4"/>
          <p:cNvSpPr/>
          <p:nvPr/>
        </p:nvSpPr>
        <p:spPr>
          <a:xfrm>
            <a:off x="1099968" y="382779"/>
            <a:ext cx="9992065" cy="646331"/>
          </a:xfrm>
          <a:prstGeom prst="rect">
            <a:avLst/>
          </a:prstGeom>
        </p:spPr>
        <p:txBody>
          <a:bodyPr wrap="square">
            <a:spAutoFit/>
          </a:bodyPr>
          <a:lstStyle/>
          <a:p>
            <a:pPr algn="ctr"/>
            <a:r>
              <a:rPr lang="tr-TR" sz="3600" b="1" dirty="0">
                <a:solidFill>
                  <a:srgbClr val="15396B"/>
                </a:solidFill>
                <a:latin typeface="Times New Roman" panose="02020603050405020304" pitchFamily="18" charset="0"/>
                <a:ea typeface="+mj-ea"/>
                <a:cs typeface="Times New Roman" panose="02020603050405020304" pitchFamily="18" charset="0"/>
              </a:rPr>
              <a:t>Gelir Vergisi Mükelleflerinin Başvurusu</a:t>
            </a:r>
          </a:p>
        </p:txBody>
      </p:sp>
      <p:sp>
        <p:nvSpPr>
          <p:cNvPr id="7" name="Sağ Ok 6"/>
          <p:cNvSpPr/>
          <p:nvPr/>
        </p:nvSpPr>
        <p:spPr>
          <a:xfrm>
            <a:off x="4093437" y="2620467"/>
            <a:ext cx="5024926" cy="3310885"/>
          </a:xfrm>
          <a:prstGeom prst="rightArrow">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lnSpc>
                <a:spcPct val="107000"/>
              </a:lnSpc>
              <a:spcAft>
                <a:spcPts val="800"/>
              </a:spcAft>
              <a:buClr>
                <a:srgbClr val="C00000"/>
              </a:buClr>
              <a:buFont typeface="Wingdings" panose="05000000000000000000" pitchFamily="2" charset="2"/>
              <a:buChar char="v"/>
            </a:pPr>
            <a:r>
              <a:rPr lang="tr-TR" sz="1400" dirty="0">
                <a:solidFill>
                  <a:srgbClr val="15396B"/>
                </a:solidFill>
                <a:latin typeface="Times New Roman" panose="02020603050405020304" pitchFamily="18" charset="0"/>
                <a:ea typeface="Calibri" panose="020F0502020204030204" pitchFamily="34" charset="0"/>
                <a:cs typeface="Times New Roman" panose="02020603050405020304" pitchFamily="18" charset="0"/>
              </a:rPr>
              <a:t>Söz konusu bildirim, gelir vergisi mükellefleri tarafından kendilerince veya elektronik tebligat sistemi ile ilgili işlemleri yapmaya yönelik özel yetki içeren noterde verilmiş vekâletnameyle yetkili kılınan kişiler aracılığıyla;</a:t>
            </a:r>
          </a:p>
        </p:txBody>
      </p:sp>
      <p:sp>
        <p:nvSpPr>
          <p:cNvPr id="9" name="Oval 8"/>
          <p:cNvSpPr/>
          <p:nvPr/>
        </p:nvSpPr>
        <p:spPr>
          <a:xfrm>
            <a:off x="675119" y="1978871"/>
            <a:ext cx="3358497" cy="4325341"/>
          </a:xfrm>
          <a:prstGeom prst="ellipse">
            <a:avLst/>
          </a:prstGeom>
          <a:solidFill>
            <a:schemeClr val="accent1">
              <a:lumMod val="40000"/>
              <a:lumOff val="60000"/>
            </a:schemeClr>
          </a:solidFill>
          <a:ln>
            <a:solidFill>
              <a:schemeClr val="accent1">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lnSpc>
                <a:spcPct val="107000"/>
              </a:lnSpc>
              <a:spcAft>
                <a:spcPts val="800"/>
              </a:spcAft>
              <a:buClr>
                <a:srgbClr val="C00000"/>
              </a:buClr>
              <a:buFont typeface="Wingdings" panose="05000000000000000000" pitchFamily="2" charset="2"/>
              <a:buChar char="v"/>
            </a:pPr>
            <a:r>
              <a:rPr lang="tr-TR" sz="1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Gelir vergisi mükellefleri</a:t>
            </a:r>
            <a:r>
              <a:rPr lang="tr-TR" sz="1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r>
              <a:rPr lang="tr-TR" sz="1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456 Sıra No.lu Vergi Usul Kanunu Genel Tebliği ekinde (EK:2) yer alan “Elektronik Tebligat Talep Bildirimi (Gerçek Kişiler İçin)’</a:t>
            </a:r>
            <a:r>
              <a:rPr lang="tr-TR" sz="1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ni</a:t>
            </a:r>
            <a:r>
              <a:rPr lang="tr-TR" sz="1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tr-TR" sz="1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mükellefiyet tesisi sırasında</a:t>
            </a:r>
            <a:r>
              <a:rPr lang="tr-TR" sz="1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tr-TR" sz="1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gelir vergisi yönünden bağlı bulundukları vergi dairesine vermeleri gerekmektedir. </a:t>
            </a:r>
          </a:p>
        </p:txBody>
      </p:sp>
      <p:pic>
        <p:nvPicPr>
          <p:cNvPr id="15" name="Picture 4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0676" y="230275"/>
            <a:ext cx="906923" cy="951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Elmas 17"/>
          <p:cNvSpPr/>
          <p:nvPr/>
        </p:nvSpPr>
        <p:spPr>
          <a:xfrm>
            <a:off x="8148918" y="4275909"/>
            <a:ext cx="3937064" cy="2379965"/>
          </a:xfrm>
          <a:prstGeom prst="diamond">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lnSpc>
                <a:spcPct val="107000"/>
              </a:lnSpc>
              <a:spcAft>
                <a:spcPts val="800"/>
              </a:spcAft>
              <a:buClr>
                <a:srgbClr val="C00000"/>
              </a:buClr>
              <a:buFont typeface="Wingdings" panose="05000000000000000000" pitchFamily="2" charset="2"/>
              <a:buChar char="v"/>
            </a:pPr>
            <a:r>
              <a:rPr lang="tr-TR" sz="1200" dirty="0">
                <a:solidFill>
                  <a:srgbClr val="15396B"/>
                </a:solidFill>
                <a:latin typeface="Times New Roman" panose="02020603050405020304" pitchFamily="18" charset="0"/>
                <a:ea typeface="Calibri" panose="020F0502020204030204" pitchFamily="34" charset="0"/>
                <a:cs typeface="Times New Roman" panose="02020603050405020304" pitchFamily="18" charset="0"/>
              </a:rPr>
              <a:t>Dijital Vergi Dairesi (https://dijital.gib.gov.tr/) sistemi </a:t>
            </a:r>
            <a:r>
              <a:rPr lang="tr-TR" sz="1200" dirty="0" smtClean="0">
                <a:solidFill>
                  <a:srgbClr val="15396B"/>
                </a:solidFill>
                <a:latin typeface="Times New Roman" panose="02020603050405020304" pitchFamily="18" charset="0"/>
                <a:ea typeface="Calibri" panose="020F0502020204030204" pitchFamily="34" charset="0"/>
                <a:cs typeface="Times New Roman" panose="02020603050405020304" pitchFamily="18" charset="0"/>
              </a:rPr>
              <a:t>üzerinden aktivasyon </a:t>
            </a:r>
            <a:r>
              <a:rPr lang="tr-TR" sz="1200" dirty="0">
                <a:solidFill>
                  <a:srgbClr val="15396B"/>
                </a:solidFill>
                <a:latin typeface="Times New Roman" panose="02020603050405020304" pitchFamily="18" charset="0"/>
                <a:ea typeface="Calibri" panose="020F0502020204030204" pitchFamily="34" charset="0"/>
                <a:cs typeface="Times New Roman" panose="02020603050405020304" pitchFamily="18" charset="0"/>
              </a:rPr>
              <a:t>başvurusu için gerekli alanları elektronik </a:t>
            </a:r>
            <a:r>
              <a:rPr lang="tr-TR" sz="1200" dirty="0" smtClean="0">
                <a:solidFill>
                  <a:srgbClr val="15396B"/>
                </a:solidFill>
                <a:latin typeface="Times New Roman" panose="02020603050405020304" pitchFamily="18" charset="0"/>
                <a:ea typeface="Calibri" panose="020F0502020204030204" pitchFamily="34" charset="0"/>
                <a:cs typeface="Times New Roman" panose="02020603050405020304" pitchFamily="18" charset="0"/>
              </a:rPr>
              <a:t>ortamda doldurup onaylayarak</a:t>
            </a:r>
            <a:endParaRPr lang="tr-TR" sz="1200" dirty="0">
              <a:solidFill>
                <a:srgbClr val="15396B"/>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Dikdörtgen 18"/>
          <p:cNvSpPr/>
          <p:nvPr/>
        </p:nvSpPr>
        <p:spPr>
          <a:xfrm>
            <a:off x="1388041" y="1142683"/>
            <a:ext cx="9417466" cy="646331"/>
          </a:xfrm>
          <a:prstGeom prst="rect">
            <a:avLst/>
          </a:prstGeom>
        </p:spPr>
        <p:txBody>
          <a:bodyPr wrap="square">
            <a:spAutoFit/>
          </a:bodyPr>
          <a:lstStyle/>
          <a:p>
            <a:pPr algn="ctr"/>
            <a:r>
              <a:rPr lang="tr-TR" b="1" dirty="0">
                <a:latin typeface="Times New Roman" panose="02020603050405020304" pitchFamily="18" charset="0"/>
                <a:cs typeface="Times New Roman" panose="02020603050405020304" pitchFamily="18" charset="0"/>
              </a:rPr>
              <a:t>Ticari, zirai ve mesleki kazanç yönünden gelir vergisi mükellefiyeti bulunanlar (Kazançları basit usulde tespit edilenlerle gerçek usulde vergiye tabi olmayan çiftçiler hariç) </a:t>
            </a:r>
          </a:p>
        </p:txBody>
      </p:sp>
      <p:sp>
        <p:nvSpPr>
          <p:cNvPr id="20" name="Elmas 19"/>
          <p:cNvSpPr/>
          <p:nvPr/>
        </p:nvSpPr>
        <p:spPr>
          <a:xfrm>
            <a:off x="8148918" y="1770196"/>
            <a:ext cx="3872753" cy="2303588"/>
          </a:xfrm>
          <a:prstGeom prst="diamond">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lgn="ctr">
              <a:lnSpc>
                <a:spcPct val="107000"/>
              </a:lnSpc>
              <a:spcAft>
                <a:spcPts val="800"/>
              </a:spcAft>
              <a:buClr>
                <a:srgbClr val="C00000"/>
              </a:buClr>
              <a:buFont typeface="Wingdings" panose="05000000000000000000" pitchFamily="2" charset="2"/>
              <a:buChar char="v"/>
            </a:pPr>
            <a:r>
              <a:rPr lang="tr-TR" sz="1200" dirty="0">
                <a:solidFill>
                  <a:srgbClr val="15396B"/>
                </a:solidFill>
                <a:latin typeface="Times New Roman" panose="02020603050405020304" pitchFamily="18" charset="0"/>
                <a:ea typeface="Calibri" panose="020F0502020204030204" pitchFamily="34" charset="0"/>
                <a:cs typeface="Times New Roman" panose="02020603050405020304" pitchFamily="18" charset="0"/>
              </a:rPr>
              <a:t>Elden gelir vergisi yönünden bağlı bulunulan vergi dairesine verilmesi </a:t>
            </a:r>
            <a:r>
              <a:rPr lang="tr-TR" sz="1200" dirty="0" smtClean="0">
                <a:solidFill>
                  <a:srgbClr val="15396B"/>
                </a:solidFill>
                <a:latin typeface="Times New Roman" panose="02020603050405020304" pitchFamily="18" charset="0"/>
                <a:ea typeface="Calibri" panose="020F0502020204030204" pitchFamily="34" charset="0"/>
                <a:cs typeface="Times New Roman" panose="02020603050405020304" pitchFamily="18" charset="0"/>
              </a:rPr>
              <a:t>suretiyle</a:t>
            </a:r>
            <a:endParaRPr lang="tr-TR" sz="1200" dirty="0">
              <a:solidFill>
                <a:srgbClr val="15396B"/>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1" name="Resim 20" descr="elektronik tebligat e154712747623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05506" y="461442"/>
            <a:ext cx="1014238" cy="681241"/>
          </a:xfrm>
          <a:prstGeom prst="rect">
            <a:avLst/>
          </a:prstGeom>
          <a:ln>
            <a:noFill/>
          </a:ln>
          <a:effectLst>
            <a:outerShdw blurRad="190500" algn="tl" rotWithShape="0">
              <a:srgbClr val="000000">
                <a:alpha val="70000"/>
              </a:srgbClr>
            </a:outerShdw>
          </a:effectLst>
        </p:spPr>
      </p:pic>
      <p:pic>
        <p:nvPicPr>
          <p:cNvPr id="22" name="Resim 2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87297" y="5826632"/>
            <a:ext cx="1965531" cy="82924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52320142"/>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2" name="Unvan 1"/>
          <p:cNvSpPr>
            <a:spLocks noGrp="1"/>
          </p:cNvSpPr>
          <p:nvPr>
            <p:ph type="title"/>
          </p:nvPr>
        </p:nvSpPr>
        <p:spPr>
          <a:xfrm>
            <a:off x="486297" y="703921"/>
            <a:ext cx="11219407" cy="1743341"/>
          </a:xfrm>
        </p:spPr>
        <p:txBody>
          <a:bodyPr>
            <a:noAutofit/>
          </a:bodyPr>
          <a:lstStyle/>
          <a:p>
            <a:pPr algn="ctr">
              <a:lnSpc>
                <a:spcPct val="100000"/>
              </a:lnSpc>
              <a:buClr>
                <a:srgbClr val="C00000"/>
              </a:buClr>
            </a:pPr>
            <a:r>
              <a:rPr lang="tr-TR" sz="2800" b="1" dirty="0">
                <a:solidFill>
                  <a:srgbClr val="15396B"/>
                </a:solidFill>
                <a:latin typeface="Times New Roman" panose="02020603050405020304" pitchFamily="18" charset="0"/>
                <a:cs typeface="Times New Roman" panose="02020603050405020304" pitchFamily="18" charset="0"/>
              </a:rPr>
              <a:t>456 Sıra No.lu Vergi Usul Kanunu Genel Tebliğinde Değişiklik Yapılmasına Dair 568 Sıra No.lu Tebliğ İle 1/1/2025 Tarihinden İtibaren 4760 Sayılı Kanuna Ekli (II) Sayılı Listedeki Mallardan Kayıt ve Tescile Tabi Olanları İktisap Eden Tüzel Kişiler ve Tüzel Kişiliği Olmayan Teşekküllerin Başvurusu</a:t>
            </a:r>
          </a:p>
        </p:txBody>
      </p:sp>
      <p:sp>
        <p:nvSpPr>
          <p:cNvPr id="4" name="Slayt Numarası Yer Tutucusu 3"/>
          <p:cNvSpPr>
            <a:spLocks noGrp="1"/>
          </p:cNvSpPr>
          <p:nvPr>
            <p:ph type="sldNum" sz="quarter" idx="12"/>
          </p:nvPr>
        </p:nvSpPr>
        <p:spPr>
          <a:xfrm flipH="1">
            <a:off x="11633041" y="6492875"/>
            <a:ext cx="289513" cy="365125"/>
          </a:xfrm>
        </p:spPr>
        <p:txBody>
          <a:bodyPr/>
          <a:lstStyle/>
          <a:p>
            <a:pPr algn="ctr"/>
            <a:fld id="{16449A80-6FDC-475E-9293-1C17F140D77C}" type="slidenum">
              <a:rPr lang="tr-TR" smtClean="0">
                <a:solidFill>
                  <a:schemeClr val="bg1"/>
                </a:solidFill>
                <a:latin typeface="Galano Grotesque" panose="00000500000000000000" pitchFamily="50" charset="-94"/>
              </a:rPr>
              <a:pPr algn="ctr"/>
              <a:t>9</a:t>
            </a:fld>
            <a:endParaRPr lang="tr-TR" dirty="0">
              <a:solidFill>
                <a:schemeClr val="bg1"/>
              </a:solidFill>
              <a:latin typeface="Galano Grotesque" panose="00000500000000000000" pitchFamily="50" charset="-94"/>
            </a:endParaRPr>
          </a:p>
        </p:txBody>
      </p:sp>
      <p:pic>
        <p:nvPicPr>
          <p:cNvPr id="6" name="Picture 4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63" y="173367"/>
            <a:ext cx="906923" cy="951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İçerik Yer Tutucusu 7"/>
          <p:cNvSpPr>
            <a:spLocks noGrp="1"/>
          </p:cNvSpPr>
          <p:nvPr>
            <p:ph idx="1"/>
          </p:nvPr>
        </p:nvSpPr>
        <p:spPr>
          <a:xfrm>
            <a:off x="382588" y="2892490"/>
            <a:ext cx="4497322" cy="2892490"/>
          </a:xfrm>
          <a:prstGeom prst="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just">
              <a:lnSpc>
                <a:spcPct val="100000"/>
              </a:lnSpc>
              <a:buClr>
                <a:srgbClr val="C00000"/>
              </a:buClr>
              <a:buNone/>
            </a:pPr>
            <a:r>
              <a:rPr lang="tr-TR" sz="1800" dirty="0">
                <a:solidFill>
                  <a:srgbClr val="002060"/>
                </a:solidFill>
                <a:latin typeface="Times New Roman" panose="02020603050405020304" pitchFamily="18" charset="0"/>
                <a:cs typeface="Times New Roman" panose="02020603050405020304" pitchFamily="18" charset="0"/>
              </a:rPr>
              <a:t>e-Tebligat aktivasyonu için; 456 Sıra No.lu Vergi Usul Kanunu Genel Tebliği ekinde yer alan “Elektronik Tebligat Talep Bildirimi (Şirketler ve Diğer Tüzel Kişiler İçin)”</a:t>
            </a:r>
            <a:r>
              <a:rPr lang="tr-TR" sz="1800" dirty="0" err="1">
                <a:solidFill>
                  <a:srgbClr val="002060"/>
                </a:solidFill>
                <a:latin typeface="Times New Roman" panose="02020603050405020304" pitchFamily="18" charset="0"/>
                <a:cs typeface="Times New Roman" panose="02020603050405020304" pitchFamily="18" charset="0"/>
              </a:rPr>
              <a:t>ni</a:t>
            </a:r>
            <a:r>
              <a:rPr lang="tr-TR" sz="1800" dirty="0">
                <a:solidFill>
                  <a:srgbClr val="002060"/>
                </a:solidFill>
                <a:latin typeface="Times New Roman" panose="02020603050405020304" pitchFamily="18" charset="0"/>
                <a:cs typeface="Times New Roman" panose="02020603050405020304" pitchFamily="18" charset="0"/>
              </a:rPr>
              <a:t> (EK:1) bağlı bulundukları vergi dairesine, bağlı bulundukları bir vergi dairesi bulunmayanlar ise merkez adreslerinin bulunduğu yerdeki yetkili vergi dairesine vermeleri gerekmektedir.</a:t>
            </a:r>
            <a:endParaRPr lang="en-US" sz="1800" b="1" dirty="0">
              <a:solidFill>
                <a:srgbClr val="0070C0"/>
              </a:solidFill>
              <a:latin typeface="Garamond" pitchFamily="18" charset="0"/>
            </a:endParaRPr>
          </a:p>
        </p:txBody>
      </p:sp>
      <p:sp>
        <p:nvSpPr>
          <p:cNvPr id="9" name="Sağ Ok 8"/>
          <p:cNvSpPr/>
          <p:nvPr/>
        </p:nvSpPr>
        <p:spPr>
          <a:xfrm>
            <a:off x="5494004" y="2773487"/>
            <a:ext cx="5624290" cy="3011493"/>
          </a:xfrm>
          <a:prstGeom prst="rightArrow">
            <a:avLst>
              <a:gd name="adj1" fmla="val 50000"/>
              <a:gd name="adj2" fmla="val 41183"/>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Clr>
                <a:srgbClr val="C00000"/>
              </a:buClr>
              <a:buFont typeface="Wingdings" panose="05000000000000000000" pitchFamily="2" charset="2"/>
              <a:buChar char="Ø"/>
            </a:pPr>
            <a:r>
              <a:rPr lang="tr-TR" dirty="0">
                <a:solidFill>
                  <a:srgbClr val="15396B"/>
                </a:solidFill>
                <a:latin typeface="Times New Roman" panose="02020603050405020304" pitchFamily="18" charset="0"/>
                <a:cs typeface="Times New Roman" panose="02020603050405020304" pitchFamily="18" charset="0"/>
              </a:rPr>
              <a:t>Söz konusu bildirim kanuni temsilciler veya elektronik tebligat sistemi ile ilgili işlemleri yapmaya yönelik özel yetki içeren noterde verilmiş vekâletnameyle yetkili kılınan kişiler aracılığıyla yapılabilmektedir. </a:t>
            </a: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89505"/>
            <a:ext cx="204768" cy="259531"/>
          </a:xfrm>
          <a:prstGeom prst="rect">
            <a:avLst/>
          </a:prstGeom>
        </p:spPr>
      </p:pic>
    </p:spTree>
    <p:extLst>
      <p:ext uri="{BB962C8B-B14F-4D97-AF65-F5344CB8AC3E}">
        <p14:creationId xmlns:p14="http://schemas.microsoft.com/office/powerpoint/2010/main" val="32068123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2038</TotalTime>
  <Words>1900</Words>
  <Application>Microsoft Office PowerPoint</Application>
  <PresentationFormat>Geniş ekran</PresentationFormat>
  <Paragraphs>167</Paragraphs>
  <Slides>30</Slides>
  <Notes>3</Notes>
  <HiddenSlides>0</HiddenSlides>
  <MMClips>0</MMClips>
  <ScaleCrop>false</ScaleCrop>
  <HeadingPairs>
    <vt:vector size="6" baseType="variant">
      <vt:variant>
        <vt:lpstr>Kullanılan Yazı Tipleri</vt:lpstr>
      </vt:variant>
      <vt:variant>
        <vt:i4>9</vt:i4>
      </vt:variant>
      <vt:variant>
        <vt:lpstr>Tema</vt:lpstr>
      </vt:variant>
      <vt:variant>
        <vt:i4>4</vt:i4>
      </vt:variant>
      <vt:variant>
        <vt:lpstr>Slayt Başlıkları</vt:lpstr>
      </vt:variant>
      <vt:variant>
        <vt:i4>30</vt:i4>
      </vt:variant>
    </vt:vector>
  </HeadingPairs>
  <TitlesOfParts>
    <vt:vector size="43" baseType="lpstr">
      <vt:lpstr>Arial</vt:lpstr>
      <vt:lpstr>Calibri</vt:lpstr>
      <vt:lpstr>Calibri Light</vt:lpstr>
      <vt:lpstr>Galano Grotesque</vt:lpstr>
      <vt:lpstr>GalanoGrotesque-Bold</vt:lpstr>
      <vt:lpstr>GalanoGrotesque-Medium</vt:lpstr>
      <vt:lpstr>Garamond</vt:lpstr>
      <vt:lpstr>Times New Roman</vt:lpstr>
      <vt:lpstr>Wingdings</vt:lpstr>
      <vt:lpstr>Office Teması</vt:lpstr>
      <vt:lpstr>1_Office Teması</vt:lpstr>
      <vt:lpstr>2_Office Teması</vt:lpstr>
      <vt:lpstr>3_Office Teması</vt:lpstr>
      <vt:lpstr>                                 </vt:lpstr>
      <vt:lpstr>                                                  </vt:lpstr>
      <vt:lpstr>PowerPoint Sunusu</vt:lpstr>
      <vt:lpstr>PowerPoint Sunusu</vt:lpstr>
      <vt:lpstr>PowerPoint Sunusu</vt:lpstr>
      <vt:lpstr>   Özel Tüketim Vergisi Kanununa Ekli (II) Sayılı Listedeki Mallardan Kayıt ve Tescile Tabi Olanların İlk İktisabında Adına Kayıt ve Tescil Yapılan Mükelleflerden Hangileri e-Tebligat Sistemini Kullanmak Zorunda Değildir?</vt:lpstr>
      <vt:lpstr>PowerPoint Sunusu</vt:lpstr>
      <vt:lpstr>PowerPoint Sunusu</vt:lpstr>
      <vt:lpstr>456 Sıra No.lu Vergi Usul Kanunu Genel Tebliğinde Değişiklik Yapılmasına Dair 568 Sıra No.lu Tebliğ İle 1/1/2025 Tarihinden İtibaren 4760 Sayılı Kanuna Ekli (II) Sayılı Listedeki Mallardan Kayıt ve Tescile Tabi Olanları İktisap Eden Tüzel Kişiler ve Tüzel Kişiliği Olmayan Teşekküllerin Başvurusu</vt:lpstr>
      <vt:lpstr>456 Sıra No.lu Vergi Usul Kanunu Genel Tebliğinde Değişiklik Yapılmasına Dair 568 Sıra No.lu Tebliğ İle 1/1/2025 Tarihinden İtibaren 4760 Sayılı Kanuna Ekli (II) Sayılı Listedeki Mallardan Kayıt ve Tescile Tabi Olanları İktisap Eden Gerçek Kişiler İçin Başvuru</vt:lpstr>
      <vt:lpstr>PowerPoint Sunusu</vt:lpstr>
      <vt:lpstr>İsteğe Bağlı Olarak Elektronik Tebligat Sistemini Kullanacaklar İçin Başvuru</vt:lpstr>
      <vt:lpstr>PowerPoint Sunusu</vt:lpstr>
      <vt:lpstr>Kurumlar Vergisi Mükelleflerinde Merkez ve Şubeler İçin Başvuru</vt:lpstr>
      <vt:lpstr>Adi Ortaklık, Komandit Şirket ve Kollektif Şirket İçin Başvuru</vt:lpstr>
      <vt:lpstr>PowerPoint Sunusu</vt:lpstr>
      <vt:lpstr>PowerPoint Sunusu</vt:lpstr>
      <vt:lpstr>Elektronik Tebligat Yapıldığından Nasıl Haberdar Olunur?</vt:lpstr>
      <vt:lpstr>PowerPoint Sunusu</vt:lpstr>
      <vt:lpstr>PowerPoint Sunusu</vt:lpstr>
      <vt:lpstr>e-Tebligat Sisteminde Yer Alan Bilgiler Nasıl Güncellenir?</vt:lpstr>
      <vt:lpstr>e-Tebligat Sisteminden Nasıl Çıkılır?</vt:lpstr>
      <vt:lpstr>e-Tebligat Aktivasyonu Olmasına Rağmen e-Tebligat Sistemi Kullanılmadan Diğer Tebliğ Usullerine Göre Tebligat İşlemi Yapılacak Durumlar Nelerdir?</vt:lpstr>
      <vt:lpstr>PowerPoint Sunusu</vt:lpstr>
      <vt:lpstr>PowerPoint Sunusu</vt:lpstr>
      <vt:lpstr>PowerPoint Sunusu</vt:lpstr>
      <vt:lpstr>PowerPoint Sunusu</vt:lpstr>
      <vt:lpstr>PowerPoint Sunusu</vt:lpstr>
      <vt:lpstr>PowerPoint Sunusu</vt:lpstr>
      <vt:lpstr>TEŞEKKÜRLER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EMINE SARI</dc:creator>
  <cp:lastModifiedBy>BURCU AKDAG</cp:lastModifiedBy>
  <cp:revision>190</cp:revision>
  <dcterms:created xsi:type="dcterms:W3CDTF">2023-04-27T10:13:53Z</dcterms:created>
  <dcterms:modified xsi:type="dcterms:W3CDTF">2025-10-21T09:08:48Z</dcterms:modified>
</cp:coreProperties>
</file>