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3" r:id="rId2"/>
    <p:sldId id="257" r:id="rId3"/>
    <p:sldId id="329" r:id="rId4"/>
    <p:sldId id="426" r:id="rId5"/>
    <p:sldId id="437" r:id="rId6"/>
    <p:sldId id="427" r:id="rId7"/>
    <p:sldId id="428" r:id="rId8"/>
    <p:sldId id="429" r:id="rId9"/>
    <p:sldId id="273" r:id="rId10"/>
    <p:sldId id="432" r:id="rId11"/>
    <p:sldId id="424" r:id="rId12"/>
    <p:sldId id="261" r:id="rId13"/>
    <p:sldId id="425" r:id="rId14"/>
    <p:sldId id="443" r:id="rId15"/>
    <p:sldId id="435" r:id="rId16"/>
    <p:sldId id="436" r:id="rId17"/>
    <p:sldId id="446" r:id="rId18"/>
    <p:sldId id="267" r:id="rId19"/>
    <p:sldId id="442" r:id="rId20"/>
    <p:sldId id="445" r:id="rId21"/>
    <p:sldId id="441" r:id="rId22"/>
    <p:sldId id="444" r:id="rId23"/>
    <p:sldId id="408" r:id="rId24"/>
    <p:sldId id="409" r:id="rId25"/>
    <p:sldId id="281" r:id="rId26"/>
    <p:sldId id="328"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115" d="100"/>
          <a:sy n="115" d="100"/>
        </p:scale>
        <p:origin x="4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B5D17-5E96-430B-A5ED-3DC4CF82DE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8FBA97-7222-4870-AD39-796E815C6058}">
      <dgm:prSet/>
      <dgm:spPr/>
      <dgm:t>
        <a:bodyPr/>
        <a:lstStyle/>
        <a:p>
          <a:r>
            <a:rPr lang="tr-TR" dirty="0"/>
            <a:t>YAĞMUR SUYU HASADI </a:t>
          </a:r>
          <a:endParaRPr lang="en-US" dirty="0"/>
        </a:p>
      </dgm:t>
    </dgm:pt>
    <dgm:pt modelId="{DFC74779-97D2-4F9E-86BD-7D5384A86488}" type="parTrans" cxnId="{D954C4F6-EF3D-4B2E-8552-880F7BD89F74}">
      <dgm:prSet/>
      <dgm:spPr/>
      <dgm:t>
        <a:bodyPr/>
        <a:lstStyle/>
        <a:p>
          <a:endParaRPr lang="en-US"/>
        </a:p>
      </dgm:t>
    </dgm:pt>
    <dgm:pt modelId="{49F7B7F8-DEDC-46AA-A3FF-CB19E325FA30}" type="sibTrans" cxnId="{D954C4F6-EF3D-4B2E-8552-880F7BD89F74}">
      <dgm:prSet/>
      <dgm:spPr/>
      <dgm:t>
        <a:bodyPr/>
        <a:lstStyle/>
        <a:p>
          <a:endParaRPr lang="en-US"/>
        </a:p>
      </dgm:t>
    </dgm:pt>
    <dgm:pt modelId="{383129A0-5B0B-46A5-9F78-F0D1EA2B8F05}" type="pres">
      <dgm:prSet presAssocID="{20AB5D17-5E96-430B-A5ED-3DC4CF82DEC2}" presName="linear" presStyleCnt="0">
        <dgm:presLayoutVars>
          <dgm:animLvl val="lvl"/>
          <dgm:resizeHandles val="exact"/>
        </dgm:presLayoutVars>
      </dgm:prSet>
      <dgm:spPr/>
      <dgm:t>
        <a:bodyPr/>
        <a:lstStyle/>
        <a:p>
          <a:endParaRPr lang="tr-TR"/>
        </a:p>
      </dgm:t>
    </dgm:pt>
    <dgm:pt modelId="{4063F98A-DB12-479F-9F58-75FC4400EBD8}" type="pres">
      <dgm:prSet presAssocID="{E08FBA97-7222-4870-AD39-796E815C6058}" presName="parentText" presStyleLbl="node1" presStyleIdx="0" presStyleCnt="1">
        <dgm:presLayoutVars>
          <dgm:chMax val="0"/>
          <dgm:bulletEnabled val="1"/>
        </dgm:presLayoutVars>
      </dgm:prSet>
      <dgm:spPr/>
      <dgm:t>
        <a:bodyPr/>
        <a:lstStyle/>
        <a:p>
          <a:endParaRPr lang="tr-TR"/>
        </a:p>
      </dgm:t>
    </dgm:pt>
  </dgm:ptLst>
  <dgm:cxnLst>
    <dgm:cxn modelId="{D954C4F6-EF3D-4B2E-8552-880F7BD89F74}" srcId="{20AB5D17-5E96-430B-A5ED-3DC4CF82DEC2}" destId="{E08FBA97-7222-4870-AD39-796E815C6058}" srcOrd="0" destOrd="0" parTransId="{DFC74779-97D2-4F9E-86BD-7D5384A86488}" sibTransId="{49F7B7F8-DEDC-46AA-A3FF-CB19E325FA30}"/>
    <dgm:cxn modelId="{5634501F-16A3-4160-A5DE-A148BE7F14F4}" type="presOf" srcId="{20AB5D17-5E96-430B-A5ED-3DC4CF82DEC2}" destId="{383129A0-5B0B-46A5-9F78-F0D1EA2B8F05}" srcOrd="0" destOrd="0" presId="urn:microsoft.com/office/officeart/2005/8/layout/vList2"/>
    <dgm:cxn modelId="{8E5F22D7-1514-4338-969E-BF82BBF4E325}" type="presOf" srcId="{E08FBA97-7222-4870-AD39-796E815C6058}" destId="{4063F98A-DB12-479F-9F58-75FC4400EBD8}" srcOrd="0" destOrd="0" presId="urn:microsoft.com/office/officeart/2005/8/layout/vList2"/>
    <dgm:cxn modelId="{C5E19BE0-E593-4C06-BD70-ED30398EA98E}" type="presParOf" srcId="{383129A0-5B0B-46A5-9F78-F0D1EA2B8F05}" destId="{4063F98A-DB12-479F-9F58-75FC4400EBD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A306C7-CDE5-40BA-AE5F-329701A4EC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06EAADD-427C-4CD2-8F04-AF7C992938DD}">
      <dgm:prSet/>
      <dgm:spPr/>
      <dgm:t>
        <a:bodyPr/>
        <a:lstStyle/>
        <a:p>
          <a:r>
            <a:rPr lang="tr-TR" b="1" dirty="0">
              <a:solidFill>
                <a:srgbClr val="0070C0"/>
              </a:solidFill>
            </a:rPr>
            <a:t>İKLİM KRİZİ SONUÇLARI </a:t>
          </a:r>
          <a:r>
            <a:rPr lang="tr-TR" dirty="0"/>
            <a:t>:</a:t>
          </a:r>
          <a:endParaRPr lang="en-US" dirty="0"/>
        </a:p>
      </dgm:t>
    </dgm:pt>
    <dgm:pt modelId="{F47AE9F7-185C-419F-9430-55DC433A6683}" type="parTrans" cxnId="{EC3C7A66-5270-40C8-AE5B-870AD14CF06E}">
      <dgm:prSet/>
      <dgm:spPr/>
      <dgm:t>
        <a:bodyPr/>
        <a:lstStyle/>
        <a:p>
          <a:endParaRPr lang="en-US"/>
        </a:p>
      </dgm:t>
    </dgm:pt>
    <dgm:pt modelId="{15145F53-4253-4EC7-8C1B-D08E2B640B33}" type="sibTrans" cxnId="{EC3C7A66-5270-40C8-AE5B-870AD14CF06E}">
      <dgm:prSet/>
      <dgm:spPr/>
      <dgm:t>
        <a:bodyPr/>
        <a:lstStyle/>
        <a:p>
          <a:endParaRPr lang="en-US"/>
        </a:p>
      </dgm:t>
    </dgm:pt>
    <dgm:pt modelId="{0FF80224-22C6-4328-AED1-BFBA25180E4E}">
      <dgm:prSet/>
      <dgm:spPr/>
      <dgm:t>
        <a:bodyPr/>
        <a:lstStyle/>
        <a:p>
          <a:r>
            <a:rPr lang="tr-TR" dirty="0"/>
            <a:t>Kuraklık</a:t>
          </a:r>
          <a:endParaRPr lang="en-US" dirty="0"/>
        </a:p>
      </dgm:t>
    </dgm:pt>
    <dgm:pt modelId="{9E0CAD35-40C0-467B-96A7-52760143563B}" type="parTrans" cxnId="{D0964856-BCD0-4ECE-8850-8AC7C75A1CE4}">
      <dgm:prSet/>
      <dgm:spPr/>
      <dgm:t>
        <a:bodyPr/>
        <a:lstStyle/>
        <a:p>
          <a:endParaRPr lang="en-US"/>
        </a:p>
      </dgm:t>
    </dgm:pt>
    <dgm:pt modelId="{E24925FA-54BF-42A5-B525-F9FC15F328C6}" type="sibTrans" cxnId="{D0964856-BCD0-4ECE-8850-8AC7C75A1CE4}">
      <dgm:prSet/>
      <dgm:spPr/>
      <dgm:t>
        <a:bodyPr/>
        <a:lstStyle/>
        <a:p>
          <a:endParaRPr lang="en-US"/>
        </a:p>
      </dgm:t>
    </dgm:pt>
    <dgm:pt modelId="{6014A182-B8B1-4100-9A19-D39D109E7FE1}">
      <dgm:prSet/>
      <dgm:spPr/>
      <dgm:t>
        <a:bodyPr/>
        <a:lstStyle/>
        <a:p>
          <a:r>
            <a:rPr lang="tr-TR"/>
            <a:t>Seller</a:t>
          </a:r>
          <a:endParaRPr lang="en-US"/>
        </a:p>
      </dgm:t>
    </dgm:pt>
    <dgm:pt modelId="{18D432AB-A641-48AE-BE35-C965DAA1DFC5}" type="parTrans" cxnId="{B2F01E39-B8DA-45F1-9C1D-63B63C88027D}">
      <dgm:prSet/>
      <dgm:spPr/>
      <dgm:t>
        <a:bodyPr/>
        <a:lstStyle/>
        <a:p>
          <a:endParaRPr lang="en-US"/>
        </a:p>
      </dgm:t>
    </dgm:pt>
    <dgm:pt modelId="{CC46A6A3-FC4C-4864-91F9-94CB857AF69D}" type="sibTrans" cxnId="{B2F01E39-B8DA-45F1-9C1D-63B63C88027D}">
      <dgm:prSet/>
      <dgm:spPr/>
      <dgm:t>
        <a:bodyPr/>
        <a:lstStyle/>
        <a:p>
          <a:endParaRPr lang="en-US"/>
        </a:p>
      </dgm:t>
    </dgm:pt>
    <dgm:pt modelId="{24762A03-21E1-4E4C-97FD-41BF5E7D0E1F}">
      <dgm:prSet/>
      <dgm:spPr/>
      <dgm:t>
        <a:bodyPr/>
        <a:lstStyle/>
        <a:p>
          <a:r>
            <a:rPr lang="tr-TR"/>
            <a:t>Kasırgalar</a:t>
          </a:r>
          <a:endParaRPr lang="en-US"/>
        </a:p>
      </dgm:t>
    </dgm:pt>
    <dgm:pt modelId="{483E071C-2E16-47A7-B9B0-EDF10BA8B66D}" type="parTrans" cxnId="{2B76FD40-6629-49AC-BEB6-8C286438EE99}">
      <dgm:prSet/>
      <dgm:spPr/>
      <dgm:t>
        <a:bodyPr/>
        <a:lstStyle/>
        <a:p>
          <a:endParaRPr lang="en-US"/>
        </a:p>
      </dgm:t>
    </dgm:pt>
    <dgm:pt modelId="{0469EE24-F634-4590-9ABC-256A989E0AD9}" type="sibTrans" cxnId="{2B76FD40-6629-49AC-BEB6-8C286438EE99}">
      <dgm:prSet/>
      <dgm:spPr/>
      <dgm:t>
        <a:bodyPr/>
        <a:lstStyle/>
        <a:p>
          <a:endParaRPr lang="en-US"/>
        </a:p>
      </dgm:t>
    </dgm:pt>
    <dgm:pt modelId="{DAA34E9F-ECC5-4746-B8F5-68B61497EB98}">
      <dgm:prSet/>
      <dgm:spPr/>
      <dgm:t>
        <a:bodyPr/>
        <a:lstStyle/>
        <a:p>
          <a:r>
            <a:rPr lang="tr-TR"/>
            <a:t>Aşırı Hava olaylarında artış</a:t>
          </a:r>
          <a:endParaRPr lang="en-US"/>
        </a:p>
      </dgm:t>
    </dgm:pt>
    <dgm:pt modelId="{D789454A-2DE8-4188-820E-ACA24FD862F3}" type="parTrans" cxnId="{7451984D-E913-42F5-AB37-5B379B194D32}">
      <dgm:prSet/>
      <dgm:spPr/>
      <dgm:t>
        <a:bodyPr/>
        <a:lstStyle/>
        <a:p>
          <a:endParaRPr lang="en-US"/>
        </a:p>
      </dgm:t>
    </dgm:pt>
    <dgm:pt modelId="{A41219D0-0453-4673-A911-DBAFB30A00A0}" type="sibTrans" cxnId="{7451984D-E913-42F5-AB37-5B379B194D32}">
      <dgm:prSet/>
      <dgm:spPr/>
      <dgm:t>
        <a:bodyPr/>
        <a:lstStyle/>
        <a:p>
          <a:endParaRPr lang="en-US"/>
        </a:p>
      </dgm:t>
    </dgm:pt>
    <dgm:pt modelId="{BCA3FBA4-4D52-4279-BE18-603D0DD4A982}">
      <dgm:prSet/>
      <dgm:spPr/>
      <dgm:t>
        <a:bodyPr/>
        <a:lstStyle/>
        <a:p>
          <a:r>
            <a:rPr lang="tr-TR"/>
            <a:t>Okyanus ve deniz seviyelerinde yükselme</a:t>
          </a:r>
          <a:endParaRPr lang="en-US"/>
        </a:p>
      </dgm:t>
    </dgm:pt>
    <dgm:pt modelId="{1868A711-F181-448B-A90F-2ADC05B83513}" type="parTrans" cxnId="{1B933A56-E0DD-4B4B-8F40-28DD2C6DA531}">
      <dgm:prSet/>
      <dgm:spPr/>
      <dgm:t>
        <a:bodyPr/>
        <a:lstStyle/>
        <a:p>
          <a:endParaRPr lang="en-US"/>
        </a:p>
      </dgm:t>
    </dgm:pt>
    <dgm:pt modelId="{7AED1C3D-618D-4FBA-9C77-1455B6EFFA47}" type="sibTrans" cxnId="{1B933A56-E0DD-4B4B-8F40-28DD2C6DA531}">
      <dgm:prSet/>
      <dgm:spPr/>
      <dgm:t>
        <a:bodyPr/>
        <a:lstStyle/>
        <a:p>
          <a:endParaRPr lang="en-US"/>
        </a:p>
      </dgm:t>
    </dgm:pt>
    <dgm:pt modelId="{15A7B805-FDCA-44DB-955F-5FB648546E70}">
      <dgm:prSet/>
      <dgm:spPr/>
      <dgm:t>
        <a:bodyPr/>
        <a:lstStyle/>
        <a:p>
          <a:r>
            <a:rPr lang="tr-TR"/>
            <a:t>Okyanusların asit oranlarında artış</a:t>
          </a:r>
          <a:endParaRPr lang="en-US"/>
        </a:p>
      </dgm:t>
    </dgm:pt>
    <dgm:pt modelId="{98FA7888-A1E0-4BBD-B532-E26272F990BF}" type="parTrans" cxnId="{7307D0DD-A354-4AAF-836A-4F5717E1D8F1}">
      <dgm:prSet/>
      <dgm:spPr/>
      <dgm:t>
        <a:bodyPr/>
        <a:lstStyle/>
        <a:p>
          <a:endParaRPr lang="en-US"/>
        </a:p>
      </dgm:t>
    </dgm:pt>
    <dgm:pt modelId="{4955CDB1-04DA-48C2-AE4D-5C725EED0886}" type="sibTrans" cxnId="{7307D0DD-A354-4AAF-836A-4F5717E1D8F1}">
      <dgm:prSet/>
      <dgm:spPr/>
      <dgm:t>
        <a:bodyPr/>
        <a:lstStyle/>
        <a:p>
          <a:endParaRPr lang="en-US"/>
        </a:p>
      </dgm:t>
    </dgm:pt>
    <dgm:pt modelId="{08CA81D5-BA66-4506-96B7-DF97C0BDEFD8}">
      <dgm:prSet/>
      <dgm:spPr/>
      <dgm:t>
        <a:bodyPr/>
        <a:lstStyle/>
        <a:p>
          <a:r>
            <a:rPr lang="tr-TR"/>
            <a:t>Buzulların erimesi</a:t>
          </a:r>
          <a:endParaRPr lang="en-US"/>
        </a:p>
      </dgm:t>
    </dgm:pt>
    <dgm:pt modelId="{3ECA960D-F7EE-409B-8BBA-71AE350125C5}" type="parTrans" cxnId="{17AD83E0-4244-40A3-84F7-B3C85D4611EF}">
      <dgm:prSet/>
      <dgm:spPr/>
      <dgm:t>
        <a:bodyPr/>
        <a:lstStyle/>
        <a:p>
          <a:endParaRPr lang="en-US"/>
        </a:p>
      </dgm:t>
    </dgm:pt>
    <dgm:pt modelId="{A8FD0935-5DE3-41E2-AEC3-9128933030F7}" type="sibTrans" cxnId="{17AD83E0-4244-40A3-84F7-B3C85D4611EF}">
      <dgm:prSet/>
      <dgm:spPr/>
      <dgm:t>
        <a:bodyPr/>
        <a:lstStyle/>
        <a:p>
          <a:endParaRPr lang="en-US"/>
        </a:p>
      </dgm:t>
    </dgm:pt>
    <dgm:pt modelId="{CFD2B327-E0F6-4907-9216-AC19E748A97A}">
      <dgm:prSet/>
      <dgm:spPr/>
      <dgm:t>
        <a:bodyPr/>
        <a:lstStyle/>
        <a:p>
          <a:r>
            <a:rPr lang="tr-TR"/>
            <a:t>Bitki ve Hayvan ekosisteminin maruz kalacağı riskler</a:t>
          </a:r>
          <a:endParaRPr lang="en-US"/>
        </a:p>
      </dgm:t>
    </dgm:pt>
    <dgm:pt modelId="{DE330841-D637-4E97-BED3-6595CF10D843}" type="parTrans" cxnId="{9E8B5478-503E-458D-A7DA-7384288B6EDC}">
      <dgm:prSet/>
      <dgm:spPr/>
      <dgm:t>
        <a:bodyPr/>
        <a:lstStyle/>
        <a:p>
          <a:endParaRPr lang="en-US"/>
        </a:p>
      </dgm:t>
    </dgm:pt>
    <dgm:pt modelId="{76462BFB-04A0-4D3F-9494-AF6337AD92A5}" type="sibTrans" cxnId="{9E8B5478-503E-458D-A7DA-7384288B6EDC}">
      <dgm:prSet/>
      <dgm:spPr/>
      <dgm:t>
        <a:bodyPr/>
        <a:lstStyle/>
        <a:p>
          <a:endParaRPr lang="en-US"/>
        </a:p>
      </dgm:t>
    </dgm:pt>
    <dgm:pt modelId="{DFE806FE-D602-4DD6-AB0E-113D418E14FA}">
      <dgm:prSet/>
      <dgm:spPr/>
      <dgm:t>
        <a:bodyPr/>
        <a:lstStyle/>
        <a:p>
          <a:r>
            <a:rPr lang="tr-TR"/>
            <a:t>İnsan topluluğunun riskleri</a:t>
          </a:r>
          <a:endParaRPr lang="en-US"/>
        </a:p>
      </dgm:t>
    </dgm:pt>
    <dgm:pt modelId="{31142A5C-077A-4743-8995-622A74450BF2}" type="parTrans" cxnId="{BBCD6FCB-ADB7-4777-ABCC-AA90C28F6E55}">
      <dgm:prSet/>
      <dgm:spPr/>
      <dgm:t>
        <a:bodyPr/>
        <a:lstStyle/>
        <a:p>
          <a:endParaRPr lang="en-US"/>
        </a:p>
      </dgm:t>
    </dgm:pt>
    <dgm:pt modelId="{1C4FCE9A-EE37-4DC5-99C0-511B4F65A890}" type="sibTrans" cxnId="{BBCD6FCB-ADB7-4777-ABCC-AA90C28F6E55}">
      <dgm:prSet/>
      <dgm:spPr/>
      <dgm:t>
        <a:bodyPr/>
        <a:lstStyle/>
        <a:p>
          <a:endParaRPr lang="en-US"/>
        </a:p>
      </dgm:t>
    </dgm:pt>
    <dgm:pt modelId="{E6FF1B5F-1CCF-4F44-9802-D4AC66282ABB}" type="pres">
      <dgm:prSet presAssocID="{48A306C7-CDE5-40BA-AE5F-329701A4EC48}" presName="vert0" presStyleCnt="0">
        <dgm:presLayoutVars>
          <dgm:dir/>
          <dgm:animOne val="branch"/>
          <dgm:animLvl val="lvl"/>
        </dgm:presLayoutVars>
      </dgm:prSet>
      <dgm:spPr/>
      <dgm:t>
        <a:bodyPr/>
        <a:lstStyle/>
        <a:p>
          <a:endParaRPr lang="tr-TR"/>
        </a:p>
      </dgm:t>
    </dgm:pt>
    <dgm:pt modelId="{0C967232-2392-43BE-A50F-A58CE9865FC5}" type="pres">
      <dgm:prSet presAssocID="{506EAADD-427C-4CD2-8F04-AF7C992938DD}" presName="thickLine" presStyleLbl="alignNode1" presStyleIdx="0" presStyleCnt="10"/>
      <dgm:spPr/>
    </dgm:pt>
    <dgm:pt modelId="{B8E65DA1-8649-400D-B993-85BC5BCC6599}" type="pres">
      <dgm:prSet presAssocID="{506EAADD-427C-4CD2-8F04-AF7C992938DD}" presName="horz1" presStyleCnt="0"/>
      <dgm:spPr/>
    </dgm:pt>
    <dgm:pt modelId="{3FE17078-A5F0-4C20-AC01-5549D6297E9A}" type="pres">
      <dgm:prSet presAssocID="{506EAADD-427C-4CD2-8F04-AF7C992938DD}" presName="tx1" presStyleLbl="revTx" presStyleIdx="0" presStyleCnt="10"/>
      <dgm:spPr/>
      <dgm:t>
        <a:bodyPr/>
        <a:lstStyle/>
        <a:p>
          <a:endParaRPr lang="tr-TR"/>
        </a:p>
      </dgm:t>
    </dgm:pt>
    <dgm:pt modelId="{20752153-AA95-4424-80F5-C0B4E469E03E}" type="pres">
      <dgm:prSet presAssocID="{506EAADD-427C-4CD2-8F04-AF7C992938DD}" presName="vert1" presStyleCnt="0"/>
      <dgm:spPr/>
    </dgm:pt>
    <dgm:pt modelId="{AE6638AD-F320-4957-84D3-9F8EDB2B7DDF}" type="pres">
      <dgm:prSet presAssocID="{0FF80224-22C6-4328-AED1-BFBA25180E4E}" presName="thickLine" presStyleLbl="alignNode1" presStyleIdx="1" presStyleCnt="10"/>
      <dgm:spPr/>
    </dgm:pt>
    <dgm:pt modelId="{987AC520-86F9-4287-A896-A1DD25FE421E}" type="pres">
      <dgm:prSet presAssocID="{0FF80224-22C6-4328-AED1-BFBA25180E4E}" presName="horz1" presStyleCnt="0"/>
      <dgm:spPr/>
    </dgm:pt>
    <dgm:pt modelId="{30A8E72A-B27B-4504-8BCF-31B1784E86CF}" type="pres">
      <dgm:prSet presAssocID="{0FF80224-22C6-4328-AED1-BFBA25180E4E}" presName="tx1" presStyleLbl="revTx" presStyleIdx="1" presStyleCnt="10"/>
      <dgm:spPr/>
      <dgm:t>
        <a:bodyPr/>
        <a:lstStyle/>
        <a:p>
          <a:endParaRPr lang="tr-TR"/>
        </a:p>
      </dgm:t>
    </dgm:pt>
    <dgm:pt modelId="{31E4E13A-D816-4FA3-996C-D4570B3B3D2E}" type="pres">
      <dgm:prSet presAssocID="{0FF80224-22C6-4328-AED1-BFBA25180E4E}" presName="vert1" presStyleCnt="0"/>
      <dgm:spPr/>
    </dgm:pt>
    <dgm:pt modelId="{D5FBE10B-BB85-4145-BC9B-0C5950A729B4}" type="pres">
      <dgm:prSet presAssocID="{6014A182-B8B1-4100-9A19-D39D109E7FE1}" presName="thickLine" presStyleLbl="alignNode1" presStyleIdx="2" presStyleCnt="10"/>
      <dgm:spPr/>
    </dgm:pt>
    <dgm:pt modelId="{44A0B1BA-A123-4D33-8C05-53311F695D21}" type="pres">
      <dgm:prSet presAssocID="{6014A182-B8B1-4100-9A19-D39D109E7FE1}" presName="horz1" presStyleCnt="0"/>
      <dgm:spPr/>
    </dgm:pt>
    <dgm:pt modelId="{467622DD-F9B9-45BE-A3AE-F964F7F57210}" type="pres">
      <dgm:prSet presAssocID="{6014A182-B8B1-4100-9A19-D39D109E7FE1}" presName="tx1" presStyleLbl="revTx" presStyleIdx="2" presStyleCnt="10"/>
      <dgm:spPr/>
      <dgm:t>
        <a:bodyPr/>
        <a:lstStyle/>
        <a:p>
          <a:endParaRPr lang="tr-TR"/>
        </a:p>
      </dgm:t>
    </dgm:pt>
    <dgm:pt modelId="{455F7C9F-AB75-4072-AA34-EC2D1CA02BB9}" type="pres">
      <dgm:prSet presAssocID="{6014A182-B8B1-4100-9A19-D39D109E7FE1}" presName="vert1" presStyleCnt="0"/>
      <dgm:spPr/>
    </dgm:pt>
    <dgm:pt modelId="{C6527E45-4F41-4206-9433-7DC9679E34E5}" type="pres">
      <dgm:prSet presAssocID="{24762A03-21E1-4E4C-97FD-41BF5E7D0E1F}" presName="thickLine" presStyleLbl="alignNode1" presStyleIdx="3" presStyleCnt="10"/>
      <dgm:spPr/>
    </dgm:pt>
    <dgm:pt modelId="{8EC999F7-CB35-4B70-AAFB-176911567D0A}" type="pres">
      <dgm:prSet presAssocID="{24762A03-21E1-4E4C-97FD-41BF5E7D0E1F}" presName="horz1" presStyleCnt="0"/>
      <dgm:spPr/>
    </dgm:pt>
    <dgm:pt modelId="{4BF0DE91-CF44-45CC-8143-251884BEAE7B}" type="pres">
      <dgm:prSet presAssocID="{24762A03-21E1-4E4C-97FD-41BF5E7D0E1F}" presName="tx1" presStyleLbl="revTx" presStyleIdx="3" presStyleCnt="10"/>
      <dgm:spPr/>
      <dgm:t>
        <a:bodyPr/>
        <a:lstStyle/>
        <a:p>
          <a:endParaRPr lang="tr-TR"/>
        </a:p>
      </dgm:t>
    </dgm:pt>
    <dgm:pt modelId="{2EA81FEF-CB4D-412C-9E45-AD738B8FA5CC}" type="pres">
      <dgm:prSet presAssocID="{24762A03-21E1-4E4C-97FD-41BF5E7D0E1F}" presName="vert1" presStyleCnt="0"/>
      <dgm:spPr/>
    </dgm:pt>
    <dgm:pt modelId="{830349BD-C66E-4FE1-8928-21ECCD617F85}" type="pres">
      <dgm:prSet presAssocID="{DAA34E9F-ECC5-4746-B8F5-68B61497EB98}" presName="thickLine" presStyleLbl="alignNode1" presStyleIdx="4" presStyleCnt="10"/>
      <dgm:spPr/>
    </dgm:pt>
    <dgm:pt modelId="{F248D58C-EF5D-48BE-97B1-47CA1F74DB94}" type="pres">
      <dgm:prSet presAssocID="{DAA34E9F-ECC5-4746-B8F5-68B61497EB98}" presName="horz1" presStyleCnt="0"/>
      <dgm:spPr/>
    </dgm:pt>
    <dgm:pt modelId="{4CB8FA3F-C784-4B3F-BDD8-02A2EAD7CCD0}" type="pres">
      <dgm:prSet presAssocID="{DAA34E9F-ECC5-4746-B8F5-68B61497EB98}" presName="tx1" presStyleLbl="revTx" presStyleIdx="4" presStyleCnt="10"/>
      <dgm:spPr/>
      <dgm:t>
        <a:bodyPr/>
        <a:lstStyle/>
        <a:p>
          <a:endParaRPr lang="tr-TR"/>
        </a:p>
      </dgm:t>
    </dgm:pt>
    <dgm:pt modelId="{DDF99C6F-09A5-4FE4-8A82-DD800F3085AF}" type="pres">
      <dgm:prSet presAssocID="{DAA34E9F-ECC5-4746-B8F5-68B61497EB98}" presName="vert1" presStyleCnt="0"/>
      <dgm:spPr/>
    </dgm:pt>
    <dgm:pt modelId="{6CC8107A-5DA7-4C20-A748-A0D27D5A2ABD}" type="pres">
      <dgm:prSet presAssocID="{BCA3FBA4-4D52-4279-BE18-603D0DD4A982}" presName="thickLine" presStyleLbl="alignNode1" presStyleIdx="5" presStyleCnt="10"/>
      <dgm:spPr/>
    </dgm:pt>
    <dgm:pt modelId="{100C0DE8-22FF-48BD-A569-5C865916406F}" type="pres">
      <dgm:prSet presAssocID="{BCA3FBA4-4D52-4279-BE18-603D0DD4A982}" presName="horz1" presStyleCnt="0"/>
      <dgm:spPr/>
    </dgm:pt>
    <dgm:pt modelId="{25721173-62D9-41FF-8EE8-C79D0B2E01A8}" type="pres">
      <dgm:prSet presAssocID="{BCA3FBA4-4D52-4279-BE18-603D0DD4A982}" presName="tx1" presStyleLbl="revTx" presStyleIdx="5" presStyleCnt="10"/>
      <dgm:spPr/>
      <dgm:t>
        <a:bodyPr/>
        <a:lstStyle/>
        <a:p>
          <a:endParaRPr lang="tr-TR"/>
        </a:p>
      </dgm:t>
    </dgm:pt>
    <dgm:pt modelId="{1BA0799F-24EF-46AD-BFB6-20E33B2088F9}" type="pres">
      <dgm:prSet presAssocID="{BCA3FBA4-4D52-4279-BE18-603D0DD4A982}" presName="vert1" presStyleCnt="0"/>
      <dgm:spPr/>
    </dgm:pt>
    <dgm:pt modelId="{6FBB53C2-467A-4CD6-A01C-060C14904E1C}" type="pres">
      <dgm:prSet presAssocID="{15A7B805-FDCA-44DB-955F-5FB648546E70}" presName="thickLine" presStyleLbl="alignNode1" presStyleIdx="6" presStyleCnt="10"/>
      <dgm:spPr/>
    </dgm:pt>
    <dgm:pt modelId="{599F62AA-39CB-4456-B449-FC84B623BE9B}" type="pres">
      <dgm:prSet presAssocID="{15A7B805-FDCA-44DB-955F-5FB648546E70}" presName="horz1" presStyleCnt="0"/>
      <dgm:spPr/>
    </dgm:pt>
    <dgm:pt modelId="{2FDDCFAA-147D-4CD8-AA2E-B542B401CC96}" type="pres">
      <dgm:prSet presAssocID="{15A7B805-FDCA-44DB-955F-5FB648546E70}" presName="tx1" presStyleLbl="revTx" presStyleIdx="6" presStyleCnt="10"/>
      <dgm:spPr/>
      <dgm:t>
        <a:bodyPr/>
        <a:lstStyle/>
        <a:p>
          <a:endParaRPr lang="tr-TR"/>
        </a:p>
      </dgm:t>
    </dgm:pt>
    <dgm:pt modelId="{C7FD66ED-A56A-4148-B4B9-B6C2672F74E8}" type="pres">
      <dgm:prSet presAssocID="{15A7B805-FDCA-44DB-955F-5FB648546E70}" presName="vert1" presStyleCnt="0"/>
      <dgm:spPr/>
    </dgm:pt>
    <dgm:pt modelId="{3A1E9A85-B7DD-4BC2-8038-5D95450C002C}" type="pres">
      <dgm:prSet presAssocID="{08CA81D5-BA66-4506-96B7-DF97C0BDEFD8}" presName="thickLine" presStyleLbl="alignNode1" presStyleIdx="7" presStyleCnt="10"/>
      <dgm:spPr/>
    </dgm:pt>
    <dgm:pt modelId="{76892045-A523-44AD-A0FE-6059F908673C}" type="pres">
      <dgm:prSet presAssocID="{08CA81D5-BA66-4506-96B7-DF97C0BDEFD8}" presName="horz1" presStyleCnt="0"/>
      <dgm:spPr/>
    </dgm:pt>
    <dgm:pt modelId="{DD105584-81BD-444D-BF55-B0FCDFBE329B}" type="pres">
      <dgm:prSet presAssocID="{08CA81D5-BA66-4506-96B7-DF97C0BDEFD8}" presName="tx1" presStyleLbl="revTx" presStyleIdx="7" presStyleCnt="10"/>
      <dgm:spPr/>
      <dgm:t>
        <a:bodyPr/>
        <a:lstStyle/>
        <a:p>
          <a:endParaRPr lang="tr-TR"/>
        </a:p>
      </dgm:t>
    </dgm:pt>
    <dgm:pt modelId="{A4975660-4F7C-4DE3-BDFC-2D85691C1D1E}" type="pres">
      <dgm:prSet presAssocID="{08CA81D5-BA66-4506-96B7-DF97C0BDEFD8}" presName="vert1" presStyleCnt="0"/>
      <dgm:spPr/>
    </dgm:pt>
    <dgm:pt modelId="{34B36D7E-D492-44AD-BD7D-97402BC3B7B6}" type="pres">
      <dgm:prSet presAssocID="{CFD2B327-E0F6-4907-9216-AC19E748A97A}" presName="thickLine" presStyleLbl="alignNode1" presStyleIdx="8" presStyleCnt="10"/>
      <dgm:spPr/>
    </dgm:pt>
    <dgm:pt modelId="{C44462B5-6311-4264-974B-231FABE9FFFE}" type="pres">
      <dgm:prSet presAssocID="{CFD2B327-E0F6-4907-9216-AC19E748A97A}" presName="horz1" presStyleCnt="0"/>
      <dgm:spPr/>
    </dgm:pt>
    <dgm:pt modelId="{1122B3FD-8D2B-4FC7-BC0F-51635583AED5}" type="pres">
      <dgm:prSet presAssocID="{CFD2B327-E0F6-4907-9216-AC19E748A97A}" presName="tx1" presStyleLbl="revTx" presStyleIdx="8" presStyleCnt="10"/>
      <dgm:spPr/>
      <dgm:t>
        <a:bodyPr/>
        <a:lstStyle/>
        <a:p>
          <a:endParaRPr lang="tr-TR"/>
        </a:p>
      </dgm:t>
    </dgm:pt>
    <dgm:pt modelId="{FC6A96B3-DACC-4BE2-A934-6593B95B8900}" type="pres">
      <dgm:prSet presAssocID="{CFD2B327-E0F6-4907-9216-AC19E748A97A}" presName="vert1" presStyleCnt="0"/>
      <dgm:spPr/>
    </dgm:pt>
    <dgm:pt modelId="{06F4D8F6-4086-4324-A700-6D7576480CA1}" type="pres">
      <dgm:prSet presAssocID="{DFE806FE-D602-4DD6-AB0E-113D418E14FA}" presName="thickLine" presStyleLbl="alignNode1" presStyleIdx="9" presStyleCnt="10"/>
      <dgm:spPr/>
    </dgm:pt>
    <dgm:pt modelId="{207006AB-D27E-4080-B847-630B2990028B}" type="pres">
      <dgm:prSet presAssocID="{DFE806FE-D602-4DD6-AB0E-113D418E14FA}" presName="horz1" presStyleCnt="0"/>
      <dgm:spPr/>
    </dgm:pt>
    <dgm:pt modelId="{07BD8BC2-74C0-4FA2-8B05-780BADB32D1E}" type="pres">
      <dgm:prSet presAssocID="{DFE806FE-D602-4DD6-AB0E-113D418E14FA}" presName="tx1" presStyleLbl="revTx" presStyleIdx="9" presStyleCnt="10"/>
      <dgm:spPr/>
      <dgm:t>
        <a:bodyPr/>
        <a:lstStyle/>
        <a:p>
          <a:endParaRPr lang="tr-TR"/>
        </a:p>
      </dgm:t>
    </dgm:pt>
    <dgm:pt modelId="{53B80686-D86A-4EAF-91D8-27FF8B9FB84C}" type="pres">
      <dgm:prSet presAssocID="{DFE806FE-D602-4DD6-AB0E-113D418E14FA}" presName="vert1" presStyleCnt="0"/>
      <dgm:spPr/>
    </dgm:pt>
  </dgm:ptLst>
  <dgm:cxnLst>
    <dgm:cxn modelId="{15310FBF-113F-4E33-92BA-B6148A963656}" type="presOf" srcId="{BCA3FBA4-4D52-4279-BE18-603D0DD4A982}" destId="{25721173-62D9-41FF-8EE8-C79D0B2E01A8}" srcOrd="0" destOrd="0" presId="urn:microsoft.com/office/officeart/2008/layout/LinedList"/>
    <dgm:cxn modelId="{D0964856-BCD0-4ECE-8850-8AC7C75A1CE4}" srcId="{48A306C7-CDE5-40BA-AE5F-329701A4EC48}" destId="{0FF80224-22C6-4328-AED1-BFBA25180E4E}" srcOrd="1" destOrd="0" parTransId="{9E0CAD35-40C0-467B-96A7-52760143563B}" sibTransId="{E24925FA-54BF-42A5-B525-F9FC15F328C6}"/>
    <dgm:cxn modelId="{2B76FD40-6629-49AC-BEB6-8C286438EE99}" srcId="{48A306C7-CDE5-40BA-AE5F-329701A4EC48}" destId="{24762A03-21E1-4E4C-97FD-41BF5E7D0E1F}" srcOrd="3" destOrd="0" parTransId="{483E071C-2E16-47A7-B9B0-EDF10BA8B66D}" sibTransId="{0469EE24-F634-4590-9ABC-256A989E0AD9}"/>
    <dgm:cxn modelId="{04C2B247-F8E1-4DE8-9055-BFF6EE4E1E74}" type="presOf" srcId="{08CA81D5-BA66-4506-96B7-DF97C0BDEFD8}" destId="{DD105584-81BD-444D-BF55-B0FCDFBE329B}" srcOrd="0" destOrd="0" presId="urn:microsoft.com/office/officeart/2008/layout/LinedList"/>
    <dgm:cxn modelId="{7451984D-E913-42F5-AB37-5B379B194D32}" srcId="{48A306C7-CDE5-40BA-AE5F-329701A4EC48}" destId="{DAA34E9F-ECC5-4746-B8F5-68B61497EB98}" srcOrd="4" destOrd="0" parTransId="{D789454A-2DE8-4188-820E-ACA24FD862F3}" sibTransId="{A41219D0-0453-4673-A911-DBAFB30A00A0}"/>
    <dgm:cxn modelId="{7307D0DD-A354-4AAF-836A-4F5717E1D8F1}" srcId="{48A306C7-CDE5-40BA-AE5F-329701A4EC48}" destId="{15A7B805-FDCA-44DB-955F-5FB648546E70}" srcOrd="6" destOrd="0" parTransId="{98FA7888-A1E0-4BBD-B532-E26272F990BF}" sibTransId="{4955CDB1-04DA-48C2-AE4D-5C725EED0886}"/>
    <dgm:cxn modelId="{4D566E9B-478E-41A5-B9D8-C62B15A08DB1}" type="presOf" srcId="{0FF80224-22C6-4328-AED1-BFBA25180E4E}" destId="{30A8E72A-B27B-4504-8BCF-31B1784E86CF}" srcOrd="0" destOrd="0" presId="urn:microsoft.com/office/officeart/2008/layout/LinedList"/>
    <dgm:cxn modelId="{38D89293-D9E1-4697-B081-0667390CA19E}" type="presOf" srcId="{DFE806FE-D602-4DD6-AB0E-113D418E14FA}" destId="{07BD8BC2-74C0-4FA2-8B05-780BADB32D1E}" srcOrd="0" destOrd="0" presId="urn:microsoft.com/office/officeart/2008/layout/LinedList"/>
    <dgm:cxn modelId="{602C4940-9B8B-4090-B251-44C67EEDC18B}" type="presOf" srcId="{CFD2B327-E0F6-4907-9216-AC19E748A97A}" destId="{1122B3FD-8D2B-4FC7-BC0F-51635583AED5}" srcOrd="0" destOrd="0" presId="urn:microsoft.com/office/officeart/2008/layout/LinedList"/>
    <dgm:cxn modelId="{9E8B5478-503E-458D-A7DA-7384288B6EDC}" srcId="{48A306C7-CDE5-40BA-AE5F-329701A4EC48}" destId="{CFD2B327-E0F6-4907-9216-AC19E748A97A}" srcOrd="8" destOrd="0" parTransId="{DE330841-D637-4E97-BED3-6595CF10D843}" sibTransId="{76462BFB-04A0-4D3F-9494-AF6337AD92A5}"/>
    <dgm:cxn modelId="{BBCD6FCB-ADB7-4777-ABCC-AA90C28F6E55}" srcId="{48A306C7-CDE5-40BA-AE5F-329701A4EC48}" destId="{DFE806FE-D602-4DD6-AB0E-113D418E14FA}" srcOrd="9" destOrd="0" parTransId="{31142A5C-077A-4743-8995-622A74450BF2}" sibTransId="{1C4FCE9A-EE37-4DC5-99C0-511B4F65A890}"/>
    <dgm:cxn modelId="{B2F01E39-B8DA-45F1-9C1D-63B63C88027D}" srcId="{48A306C7-CDE5-40BA-AE5F-329701A4EC48}" destId="{6014A182-B8B1-4100-9A19-D39D109E7FE1}" srcOrd="2" destOrd="0" parTransId="{18D432AB-A641-48AE-BE35-C965DAA1DFC5}" sibTransId="{CC46A6A3-FC4C-4864-91F9-94CB857AF69D}"/>
    <dgm:cxn modelId="{F58083BF-2744-456D-BA9A-BF9C4495868E}" type="presOf" srcId="{6014A182-B8B1-4100-9A19-D39D109E7FE1}" destId="{467622DD-F9B9-45BE-A3AE-F964F7F57210}" srcOrd="0" destOrd="0" presId="urn:microsoft.com/office/officeart/2008/layout/LinedList"/>
    <dgm:cxn modelId="{17AD83E0-4244-40A3-84F7-B3C85D4611EF}" srcId="{48A306C7-CDE5-40BA-AE5F-329701A4EC48}" destId="{08CA81D5-BA66-4506-96B7-DF97C0BDEFD8}" srcOrd="7" destOrd="0" parTransId="{3ECA960D-F7EE-409B-8BBA-71AE350125C5}" sibTransId="{A8FD0935-5DE3-41E2-AEC3-9128933030F7}"/>
    <dgm:cxn modelId="{1B933A56-E0DD-4B4B-8F40-28DD2C6DA531}" srcId="{48A306C7-CDE5-40BA-AE5F-329701A4EC48}" destId="{BCA3FBA4-4D52-4279-BE18-603D0DD4A982}" srcOrd="5" destOrd="0" parTransId="{1868A711-F181-448B-A90F-2ADC05B83513}" sibTransId="{7AED1C3D-618D-4FBA-9C77-1455B6EFFA47}"/>
    <dgm:cxn modelId="{EC3C7A66-5270-40C8-AE5B-870AD14CF06E}" srcId="{48A306C7-CDE5-40BA-AE5F-329701A4EC48}" destId="{506EAADD-427C-4CD2-8F04-AF7C992938DD}" srcOrd="0" destOrd="0" parTransId="{F47AE9F7-185C-419F-9430-55DC433A6683}" sibTransId="{15145F53-4253-4EC7-8C1B-D08E2B640B33}"/>
    <dgm:cxn modelId="{59CFAFA3-EF19-456E-BF38-8118504349A1}" type="presOf" srcId="{DAA34E9F-ECC5-4746-B8F5-68B61497EB98}" destId="{4CB8FA3F-C784-4B3F-BDD8-02A2EAD7CCD0}" srcOrd="0" destOrd="0" presId="urn:microsoft.com/office/officeart/2008/layout/LinedList"/>
    <dgm:cxn modelId="{EB4201F3-0456-4BDC-A559-A4F1ECA6FC44}" type="presOf" srcId="{15A7B805-FDCA-44DB-955F-5FB648546E70}" destId="{2FDDCFAA-147D-4CD8-AA2E-B542B401CC96}" srcOrd="0" destOrd="0" presId="urn:microsoft.com/office/officeart/2008/layout/LinedList"/>
    <dgm:cxn modelId="{EED5D67F-35E2-4FB0-BC8F-5D5F5400BA48}" type="presOf" srcId="{24762A03-21E1-4E4C-97FD-41BF5E7D0E1F}" destId="{4BF0DE91-CF44-45CC-8143-251884BEAE7B}" srcOrd="0" destOrd="0" presId="urn:microsoft.com/office/officeart/2008/layout/LinedList"/>
    <dgm:cxn modelId="{A43B7525-559B-47C6-BD77-540A829F2440}" type="presOf" srcId="{506EAADD-427C-4CD2-8F04-AF7C992938DD}" destId="{3FE17078-A5F0-4C20-AC01-5549D6297E9A}" srcOrd="0" destOrd="0" presId="urn:microsoft.com/office/officeart/2008/layout/LinedList"/>
    <dgm:cxn modelId="{8385E222-655F-45EF-ABFA-9FC559BCAF45}" type="presOf" srcId="{48A306C7-CDE5-40BA-AE5F-329701A4EC48}" destId="{E6FF1B5F-1CCF-4F44-9802-D4AC66282ABB}" srcOrd="0" destOrd="0" presId="urn:microsoft.com/office/officeart/2008/layout/LinedList"/>
    <dgm:cxn modelId="{3E9FFD94-155A-4288-B430-E3DD65255A7A}" type="presParOf" srcId="{E6FF1B5F-1CCF-4F44-9802-D4AC66282ABB}" destId="{0C967232-2392-43BE-A50F-A58CE9865FC5}" srcOrd="0" destOrd="0" presId="urn:microsoft.com/office/officeart/2008/layout/LinedList"/>
    <dgm:cxn modelId="{B4475FF8-A1D5-4EF5-AA1C-3B7145C271D7}" type="presParOf" srcId="{E6FF1B5F-1CCF-4F44-9802-D4AC66282ABB}" destId="{B8E65DA1-8649-400D-B993-85BC5BCC6599}" srcOrd="1" destOrd="0" presId="urn:microsoft.com/office/officeart/2008/layout/LinedList"/>
    <dgm:cxn modelId="{165E6BC3-152F-4F4A-9629-3CE2D0D60CEE}" type="presParOf" srcId="{B8E65DA1-8649-400D-B993-85BC5BCC6599}" destId="{3FE17078-A5F0-4C20-AC01-5549D6297E9A}" srcOrd="0" destOrd="0" presId="urn:microsoft.com/office/officeart/2008/layout/LinedList"/>
    <dgm:cxn modelId="{4232E278-8C39-47A0-A52B-CBD1887FC41D}" type="presParOf" srcId="{B8E65DA1-8649-400D-B993-85BC5BCC6599}" destId="{20752153-AA95-4424-80F5-C0B4E469E03E}" srcOrd="1" destOrd="0" presId="urn:microsoft.com/office/officeart/2008/layout/LinedList"/>
    <dgm:cxn modelId="{43414752-F03B-4DBF-B639-DD896368F53C}" type="presParOf" srcId="{E6FF1B5F-1CCF-4F44-9802-D4AC66282ABB}" destId="{AE6638AD-F320-4957-84D3-9F8EDB2B7DDF}" srcOrd="2" destOrd="0" presId="urn:microsoft.com/office/officeart/2008/layout/LinedList"/>
    <dgm:cxn modelId="{444B6B64-51B4-4A09-A547-CDD3224AFE08}" type="presParOf" srcId="{E6FF1B5F-1CCF-4F44-9802-D4AC66282ABB}" destId="{987AC520-86F9-4287-A896-A1DD25FE421E}" srcOrd="3" destOrd="0" presId="urn:microsoft.com/office/officeart/2008/layout/LinedList"/>
    <dgm:cxn modelId="{5B7370CE-226E-4AA5-9CFB-2188209DD8B1}" type="presParOf" srcId="{987AC520-86F9-4287-A896-A1DD25FE421E}" destId="{30A8E72A-B27B-4504-8BCF-31B1784E86CF}" srcOrd="0" destOrd="0" presId="urn:microsoft.com/office/officeart/2008/layout/LinedList"/>
    <dgm:cxn modelId="{9F0E21F9-59E5-429E-92FF-A5AA115ED763}" type="presParOf" srcId="{987AC520-86F9-4287-A896-A1DD25FE421E}" destId="{31E4E13A-D816-4FA3-996C-D4570B3B3D2E}" srcOrd="1" destOrd="0" presId="urn:microsoft.com/office/officeart/2008/layout/LinedList"/>
    <dgm:cxn modelId="{981028A1-6362-4D6D-9A81-0FC2A3273984}" type="presParOf" srcId="{E6FF1B5F-1CCF-4F44-9802-D4AC66282ABB}" destId="{D5FBE10B-BB85-4145-BC9B-0C5950A729B4}" srcOrd="4" destOrd="0" presId="urn:microsoft.com/office/officeart/2008/layout/LinedList"/>
    <dgm:cxn modelId="{A6202A33-C2FD-4076-9F70-435E88D3BBA3}" type="presParOf" srcId="{E6FF1B5F-1CCF-4F44-9802-D4AC66282ABB}" destId="{44A0B1BA-A123-4D33-8C05-53311F695D21}" srcOrd="5" destOrd="0" presId="urn:microsoft.com/office/officeart/2008/layout/LinedList"/>
    <dgm:cxn modelId="{EAE5C192-AA8D-40B9-9CB0-BC573AABA73B}" type="presParOf" srcId="{44A0B1BA-A123-4D33-8C05-53311F695D21}" destId="{467622DD-F9B9-45BE-A3AE-F964F7F57210}" srcOrd="0" destOrd="0" presId="urn:microsoft.com/office/officeart/2008/layout/LinedList"/>
    <dgm:cxn modelId="{B722B886-CE3E-4AE7-B109-3E6C7BE78432}" type="presParOf" srcId="{44A0B1BA-A123-4D33-8C05-53311F695D21}" destId="{455F7C9F-AB75-4072-AA34-EC2D1CA02BB9}" srcOrd="1" destOrd="0" presId="urn:microsoft.com/office/officeart/2008/layout/LinedList"/>
    <dgm:cxn modelId="{D5B7A2BB-E9C6-4721-A1E5-D6A20117AFE4}" type="presParOf" srcId="{E6FF1B5F-1CCF-4F44-9802-D4AC66282ABB}" destId="{C6527E45-4F41-4206-9433-7DC9679E34E5}" srcOrd="6" destOrd="0" presId="urn:microsoft.com/office/officeart/2008/layout/LinedList"/>
    <dgm:cxn modelId="{D3C13638-6120-42CF-A9E4-88BD7416C2A5}" type="presParOf" srcId="{E6FF1B5F-1CCF-4F44-9802-D4AC66282ABB}" destId="{8EC999F7-CB35-4B70-AAFB-176911567D0A}" srcOrd="7" destOrd="0" presId="urn:microsoft.com/office/officeart/2008/layout/LinedList"/>
    <dgm:cxn modelId="{807EC1B8-95BC-42E9-B3D0-D671BB9AEC9C}" type="presParOf" srcId="{8EC999F7-CB35-4B70-AAFB-176911567D0A}" destId="{4BF0DE91-CF44-45CC-8143-251884BEAE7B}" srcOrd="0" destOrd="0" presId="urn:microsoft.com/office/officeart/2008/layout/LinedList"/>
    <dgm:cxn modelId="{972EF648-6842-44DA-843E-6B3881574C6B}" type="presParOf" srcId="{8EC999F7-CB35-4B70-AAFB-176911567D0A}" destId="{2EA81FEF-CB4D-412C-9E45-AD738B8FA5CC}" srcOrd="1" destOrd="0" presId="urn:microsoft.com/office/officeart/2008/layout/LinedList"/>
    <dgm:cxn modelId="{1618A28D-7AFE-4940-B564-7AC427234498}" type="presParOf" srcId="{E6FF1B5F-1CCF-4F44-9802-D4AC66282ABB}" destId="{830349BD-C66E-4FE1-8928-21ECCD617F85}" srcOrd="8" destOrd="0" presId="urn:microsoft.com/office/officeart/2008/layout/LinedList"/>
    <dgm:cxn modelId="{E4C2A81A-E90F-4E81-9137-A2EF085FF0F6}" type="presParOf" srcId="{E6FF1B5F-1CCF-4F44-9802-D4AC66282ABB}" destId="{F248D58C-EF5D-48BE-97B1-47CA1F74DB94}" srcOrd="9" destOrd="0" presId="urn:microsoft.com/office/officeart/2008/layout/LinedList"/>
    <dgm:cxn modelId="{1C17FB84-7032-4C90-BB20-0EE3D4247414}" type="presParOf" srcId="{F248D58C-EF5D-48BE-97B1-47CA1F74DB94}" destId="{4CB8FA3F-C784-4B3F-BDD8-02A2EAD7CCD0}" srcOrd="0" destOrd="0" presId="urn:microsoft.com/office/officeart/2008/layout/LinedList"/>
    <dgm:cxn modelId="{0E84A7B6-F4EC-4CE6-A22F-560DA62CA00C}" type="presParOf" srcId="{F248D58C-EF5D-48BE-97B1-47CA1F74DB94}" destId="{DDF99C6F-09A5-4FE4-8A82-DD800F3085AF}" srcOrd="1" destOrd="0" presId="urn:microsoft.com/office/officeart/2008/layout/LinedList"/>
    <dgm:cxn modelId="{0DEAC2BE-5ADC-4A8C-A175-C1561C39EB8A}" type="presParOf" srcId="{E6FF1B5F-1CCF-4F44-9802-D4AC66282ABB}" destId="{6CC8107A-5DA7-4C20-A748-A0D27D5A2ABD}" srcOrd="10" destOrd="0" presId="urn:microsoft.com/office/officeart/2008/layout/LinedList"/>
    <dgm:cxn modelId="{DE245606-0EDD-41BC-B189-09E50BD23C62}" type="presParOf" srcId="{E6FF1B5F-1CCF-4F44-9802-D4AC66282ABB}" destId="{100C0DE8-22FF-48BD-A569-5C865916406F}" srcOrd="11" destOrd="0" presId="urn:microsoft.com/office/officeart/2008/layout/LinedList"/>
    <dgm:cxn modelId="{1D1581A5-4B40-4FF4-A3E2-D7DDE4868E6D}" type="presParOf" srcId="{100C0DE8-22FF-48BD-A569-5C865916406F}" destId="{25721173-62D9-41FF-8EE8-C79D0B2E01A8}" srcOrd="0" destOrd="0" presId="urn:microsoft.com/office/officeart/2008/layout/LinedList"/>
    <dgm:cxn modelId="{F17DB092-0A70-461F-A703-F3997FED8DF4}" type="presParOf" srcId="{100C0DE8-22FF-48BD-A569-5C865916406F}" destId="{1BA0799F-24EF-46AD-BFB6-20E33B2088F9}" srcOrd="1" destOrd="0" presId="urn:microsoft.com/office/officeart/2008/layout/LinedList"/>
    <dgm:cxn modelId="{51334539-D80B-491C-B319-94026EEA3364}" type="presParOf" srcId="{E6FF1B5F-1CCF-4F44-9802-D4AC66282ABB}" destId="{6FBB53C2-467A-4CD6-A01C-060C14904E1C}" srcOrd="12" destOrd="0" presId="urn:microsoft.com/office/officeart/2008/layout/LinedList"/>
    <dgm:cxn modelId="{E866CB69-E56B-45D2-95AF-FBC9838D9711}" type="presParOf" srcId="{E6FF1B5F-1CCF-4F44-9802-D4AC66282ABB}" destId="{599F62AA-39CB-4456-B449-FC84B623BE9B}" srcOrd="13" destOrd="0" presId="urn:microsoft.com/office/officeart/2008/layout/LinedList"/>
    <dgm:cxn modelId="{4B21E4E2-5CE2-48D3-91E5-2C50A471D9DC}" type="presParOf" srcId="{599F62AA-39CB-4456-B449-FC84B623BE9B}" destId="{2FDDCFAA-147D-4CD8-AA2E-B542B401CC96}" srcOrd="0" destOrd="0" presId="urn:microsoft.com/office/officeart/2008/layout/LinedList"/>
    <dgm:cxn modelId="{355D8AD7-3444-4333-8F25-2DD1ED04A715}" type="presParOf" srcId="{599F62AA-39CB-4456-B449-FC84B623BE9B}" destId="{C7FD66ED-A56A-4148-B4B9-B6C2672F74E8}" srcOrd="1" destOrd="0" presId="urn:microsoft.com/office/officeart/2008/layout/LinedList"/>
    <dgm:cxn modelId="{C390C602-D532-42DE-A7E0-705D1933BD24}" type="presParOf" srcId="{E6FF1B5F-1CCF-4F44-9802-D4AC66282ABB}" destId="{3A1E9A85-B7DD-4BC2-8038-5D95450C002C}" srcOrd="14" destOrd="0" presId="urn:microsoft.com/office/officeart/2008/layout/LinedList"/>
    <dgm:cxn modelId="{D453A66E-4313-4D02-932E-A8E338DD6AD2}" type="presParOf" srcId="{E6FF1B5F-1CCF-4F44-9802-D4AC66282ABB}" destId="{76892045-A523-44AD-A0FE-6059F908673C}" srcOrd="15" destOrd="0" presId="urn:microsoft.com/office/officeart/2008/layout/LinedList"/>
    <dgm:cxn modelId="{4E910E76-CC94-4E77-8D1C-9A4D0B9A82E3}" type="presParOf" srcId="{76892045-A523-44AD-A0FE-6059F908673C}" destId="{DD105584-81BD-444D-BF55-B0FCDFBE329B}" srcOrd="0" destOrd="0" presId="urn:microsoft.com/office/officeart/2008/layout/LinedList"/>
    <dgm:cxn modelId="{A3B66263-3D78-43B3-A726-9B622DA3A47B}" type="presParOf" srcId="{76892045-A523-44AD-A0FE-6059F908673C}" destId="{A4975660-4F7C-4DE3-BDFC-2D85691C1D1E}" srcOrd="1" destOrd="0" presId="urn:microsoft.com/office/officeart/2008/layout/LinedList"/>
    <dgm:cxn modelId="{0AE0701B-7C2A-4826-B073-3373DAA863B2}" type="presParOf" srcId="{E6FF1B5F-1CCF-4F44-9802-D4AC66282ABB}" destId="{34B36D7E-D492-44AD-BD7D-97402BC3B7B6}" srcOrd="16" destOrd="0" presId="urn:microsoft.com/office/officeart/2008/layout/LinedList"/>
    <dgm:cxn modelId="{812D0D1D-B9EC-41B0-B33E-9875C58C895D}" type="presParOf" srcId="{E6FF1B5F-1CCF-4F44-9802-D4AC66282ABB}" destId="{C44462B5-6311-4264-974B-231FABE9FFFE}" srcOrd="17" destOrd="0" presId="urn:microsoft.com/office/officeart/2008/layout/LinedList"/>
    <dgm:cxn modelId="{4DAADA9F-CFF5-4CDA-8D38-932FCC8CFAD6}" type="presParOf" srcId="{C44462B5-6311-4264-974B-231FABE9FFFE}" destId="{1122B3FD-8D2B-4FC7-BC0F-51635583AED5}" srcOrd="0" destOrd="0" presId="urn:microsoft.com/office/officeart/2008/layout/LinedList"/>
    <dgm:cxn modelId="{0D9DE61E-4430-41AC-9823-3EA04F56B06F}" type="presParOf" srcId="{C44462B5-6311-4264-974B-231FABE9FFFE}" destId="{FC6A96B3-DACC-4BE2-A934-6593B95B8900}" srcOrd="1" destOrd="0" presId="urn:microsoft.com/office/officeart/2008/layout/LinedList"/>
    <dgm:cxn modelId="{D1F153F2-19CA-4A12-8483-F6EF1BE212C4}" type="presParOf" srcId="{E6FF1B5F-1CCF-4F44-9802-D4AC66282ABB}" destId="{06F4D8F6-4086-4324-A700-6D7576480CA1}" srcOrd="18" destOrd="0" presId="urn:microsoft.com/office/officeart/2008/layout/LinedList"/>
    <dgm:cxn modelId="{E126244D-F96A-464C-8004-76949DF85576}" type="presParOf" srcId="{E6FF1B5F-1CCF-4F44-9802-D4AC66282ABB}" destId="{207006AB-D27E-4080-B847-630B2990028B}" srcOrd="19" destOrd="0" presId="urn:microsoft.com/office/officeart/2008/layout/LinedList"/>
    <dgm:cxn modelId="{DF52560F-1DF8-4F9D-AF0C-40736A1F138A}" type="presParOf" srcId="{207006AB-D27E-4080-B847-630B2990028B}" destId="{07BD8BC2-74C0-4FA2-8B05-780BADB32D1E}" srcOrd="0" destOrd="0" presId="urn:microsoft.com/office/officeart/2008/layout/LinedList"/>
    <dgm:cxn modelId="{7B8D163D-37DC-43C7-B9B9-820797124074}" type="presParOf" srcId="{207006AB-D27E-4080-B847-630B2990028B}" destId="{53B80686-D86A-4EAF-91D8-27FF8B9FB8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F98A-DB12-479F-9F58-75FC4400EBD8}">
      <dsp:nvSpPr>
        <dsp:cNvPr id="0" name=""/>
        <dsp:cNvSpPr/>
      </dsp:nvSpPr>
      <dsp:spPr>
        <a:xfrm>
          <a:off x="0" y="475708"/>
          <a:ext cx="9489747"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tr-TR" sz="6500" kern="1200" dirty="0"/>
            <a:t>YAĞMUR SUYU HASADI </a:t>
          </a:r>
          <a:endParaRPr lang="en-US" sz="6500" kern="1200" dirty="0"/>
        </a:p>
      </dsp:txBody>
      <dsp:txXfrm>
        <a:off x="76105" y="551813"/>
        <a:ext cx="9337537"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67232-2392-43BE-A50F-A58CE9865FC5}">
      <dsp:nvSpPr>
        <dsp:cNvPr id="0" name=""/>
        <dsp:cNvSpPr/>
      </dsp:nvSpPr>
      <dsp:spPr>
        <a:xfrm>
          <a:off x="0" y="520"/>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17078-A5F0-4C20-AC01-5549D6297E9A}">
      <dsp:nvSpPr>
        <dsp:cNvPr id="0" name=""/>
        <dsp:cNvSpPr/>
      </dsp:nvSpPr>
      <dsp:spPr>
        <a:xfrm>
          <a:off x="0" y="520"/>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1" kern="1200" dirty="0">
              <a:solidFill>
                <a:srgbClr val="0070C0"/>
              </a:solidFill>
            </a:rPr>
            <a:t>İKLİM KRİZİ SONUÇLARI </a:t>
          </a:r>
          <a:r>
            <a:rPr lang="tr-TR" sz="1400" kern="1200" dirty="0"/>
            <a:t>:</a:t>
          </a:r>
          <a:endParaRPr lang="en-US" sz="1400" kern="1200" dirty="0"/>
        </a:p>
      </dsp:txBody>
      <dsp:txXfrm>
        <a:off x="0" y="520"/>
        <a:ext cx="4024170" cy="426147"/>
      </dsp:txXfrm>
    </dsp:sp>
    <dsp:sp modelId="{AE6638AD-F320-4957-84D3-9F8EDB2B7DDF}">
      <dsp:nvSpPr>
        <dsp:cNvPr id="0" name=""/>
        <dsp:cNvSpPr/>
      </dsp:nvSpPr>
      <dsp:spPr>
        <a:xfrm>
          <a:off x="0" y="426667"/>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8E72A-B27B-4504-8BCF-31B1784E86CF}">
      <dsp:nvSpPr>
        <dsp:cNvPr id="0" name=""/>
        <dsp:cNvSpPr/>
      </dsp:nvSpPr>
      <dsp:spPr>
        <a:xfrm>
          <a:off x="0" y="426667"/>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a:t>Kuraklık</a:t>
          </a:r>
          <a:endParaRPr lang="en-US" sz="1400" kern="1200" dirty="0"/>
        </a:p>
      </dsp:txBody>
      <dsp:txXfrm>
        <a:off x="0" y="426667"/>
        <a:ext cx="4024170" cy="426147"/>
      </dsp:txXfrm>
    </dsp:sp>
    <dsp:sp modelId="{D5FBE10B-BB85-4145-BC9B-0C5950A729B4}">
      <dsp:nvSpPr>
        <dsp:cNvPr id="0" name=""/>
        <dsp:cNvSpPr/>
      </dsp:nvSpPr>
      <dsp:spPr>
        <a:xfrm>
          <a:off x="0" y="852814"/>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622DD-F9B9-45BE-A3AE-F964F7F57210}">
      <dsp:nvSpPr>
        <dsp:cNvPr id="0" name=""/>
        <dsp:cNvSpPr/>
      </dsp:nvSpPr>
      <dsp:spPr>
        <a:xfrm>
          <a:off x="0" y="852814"/>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a:t>Seller</a:t>
          </a:r>
          <a:endParaRPr lang="en-US" sz="1400" kern="1200"/>
        </a:p>
      </dsp:txBody>
      <dsp:txXfrm>
        <a:off x="0" y="852814"/>
        <a:ext cx="4024170" cy="426147"/>
      </dsp:txXfrm>
    </dsp:sp>
    <dsp:sp modelId="{C6527E45-4F41-4206-9433-7DC9679E34E5}">
      <dsp:nvSpPr>
        <dsp:cNvPr id="0" name=""/>
        <dsp:cNvSpPr/>
      </dsp:nvSpPr>
      <dsp:spPr>
        <a:xfrm>
          <a:off x="0" y="1278962"/>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0DE91-CF44-45CC-8143-251884BEAE7B}">
      <dsp:nvSpPr>
        <dsp:cNvPr id="0" name=""/>
        <dsp:cNvSpPr/>
      </dsp:nvSpPr>
      <dsp:spPr>
        <a:xfrm>
          <a:off x="0" y="1278962"/>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a:t>Kasırgalar</a:t>
          </a:r>
          <a:endParaRPr lang="en-US" sz="1400" kern="1200"/>
        </a:p>
      </dsp:txBody>
      <dsp:txXfrm>
        <a:off x="0" y="1278962"/>
        <a:ext cx="4024170" cy="426147"/>
      </dsp:txXfrm>
    </dsp:sp>
    <dsp:sp modelId="{830349BD-C66E-4FE1-8928-21ECCD617F85}">
      <dsp:nvSpPr>
        <dsp:cNvPr id="0" name=""/>
        <dsp:cNvSpPr/>
      </dsp:nvSpPr>
      <dsp:spPr>
        <a:xfrm>
          <a:off x="0" y="1705109"/>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B8FA3F-C784-4B3F-BDD8-02A2EAD7CCD0}">
      <dsp:nvSpPr>
        <dsp:cNvPr id="0" name=""/>
        <dsp:cNvSpPr/>
      </dsp:nvSpPr>
      <dsp:spPr>
        <a:xfrm>
          <a:off x="0" y="1705109"/>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a:t>Aşırı Hava olaylarında artış</a:t>
          </a:r>
          <a:endParaRPr lang="en-US" sz="1400" kern="1200"/>
        </a:p>
      </dsp:txBody>
      <dsp:txXfrm>
        <a:off x="0" y="1705109"/>
        <a:ext cx="4024170" cy="426147"/>
      </dsp:txXfrm>
    </dsp:sp>
    <dsp:sp modelId="{6CC8107A-5DA7-4C20-A748-A0D27D5A2ABD}">
      <dsp:nvSpPr>
        <dsp:cNvPr id="0" name=""/>
        <dsp:cNvSpPr/>
      </dsp:nvSpPr>
      <dsp:spPr>
        <a:xfrm>
          <a:off x="0" y="2131257"/>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21173-62D9-41FF-8EE8-C79D0B2E01A8}">
      <dsp:nvSpPr>
        <dsp:cNvPr id="0" name=""/>
        <dsp:cNvSpPr/>
      </dsp:nvSpPr>
      <dsp:spPr>
        <a:xfrm>
          <a:off x="0" y="2131257"/>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a:t>Okyanus ve deniz seviyelerinde yükselme</a:t>
          </a:r>
          <a:endParaRPr lang="en-US" sz="1400" kern="1200"/>
        </a:p>
      </dsp:txBody>
      <dsp:txXfrm>
        <a:off x="0" y="2131257"/>
        <a:ext cx="4024170" cy="426147"/>
      </dsp:txXfrm>
    </dsp:sp>
    <dsp:sp modelId="{6FBB53C2-467A-4CD6-A01C-060C14904E1C}">
      <dsp:nvSpPr>
        <dsp:cNvPr id="0" name=""/>
        <dsp:cNvSpPr/>
      </dsp:nvSpPr>
      <dsp:spPr>
        <a:xfrm>
          <a:off x="0" y="2557404"/>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DCFAA-147D-4CD8-AA2E-B542B401CC96}">
      <dsp:nvSpPr>
        <dsp:cNvPr id="0" name=""/>
        <dsp:cNvSpPr/>
      </dsp:nvSpPr>
      <dsp:spPr>
        <a:xfrm>
          <a:off x="0" y="2557404"/>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a:t>Okyanusların asit oranlarında artış</a:t>
          </a:r>
          <a:endParaRPr lang="en-US" sz="1400" kern="1200"/>
        </a:p>
      </dsp:txBody>
      <dsp:txXfrm>
        <a:off x="0" y="2557404"/>
        <a:ext cx="4024170" cy="426147"/>
      </dsp:txXfrm>
    </dsp:sp>
    <dsp:sp modelId="{3A1E9A85-B7DD-4BC2-8038-5D95450C002C}">
      <dsp:nvSpPr>
        <dsp:cNvPr id="0" name=""/>
        <dsp:cNvSpPr/>
      </dsp:nvSpPr>
      <dsp:spPr>
        <a:xfrm>
          <a:off x="0" y="2983551"/>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05584-81BD-444D-BF55-B0FCDFBE329B}">
      <dsp:nvSpPr>
        <dsp:cNvPr id="0" name=""/>
        <dsp:cNvSpPr/>
      </dsp:nvSpPr>
      <dsp:spPr>
        <a:xfrm>
          <a:off x="0" y="2983551"/>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a:t>Buzulların erimesi</a:t>
          </a:r>
          <a:endParaRPr lang="en-US" sz="1400" kern="1200"/>
        </a:p>
      </dsp:txBody>
      <dsp:txXfrm>
        <a:off x="0" y="2983551"/>
        <a:ext cx="4024170" cy="426147"/>
      </dsp:txXfrm>
    </dsp:sp>
    <dsp:sp modelId="{34B36D7E-D492-44AD-BD7D-97402BC3B7B6}">
      <dsp:nvSpPr>
        <dsp:cNvPr id="0" name=""/>
        <dsp:cNvSpPr/>
      </dsp:nvSpPr>
      <dsp:spPr>
        <a:xfrm>
          <a:off x="0" y="3409699"/>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2B3FD-8D2B-4FC7-BC0F-51635583AED5}">
      <dsp:nvSpPr>
        <dsp:cNvPr id="0" name=""/>
        <dsp:cNvSpPr/>
      </dsp:nvSpPr>
      <dsp:spPr>
        <a:xfrm>
          <a:off x="0" y="3409699"/>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a:t>Bitki ve Hayvan ekosisteminin maruz kalacağı riskler</a:t>
          </a:r>
          <a:endParaRPr lang="en-US" sz="1400" kern="1200"/>
        </a:p>
      </dsp:txBody>
      <dsp:txXfrm>
        <a:off x="0" y="3409699"/>
        <a:ext cx="4024170" cy="426147"/>
      </dsp:txXfrm>
    </dsp:sp>
    <dsp:sp modelId="{06F4D8F6-4086-4324-A700-6D7576480CA1}">
      <dsp:nvSpPr>
        <dsp:cNvPr id="0" name=""/>
        <dsp:cNvSpPr/>
      </dsp:nvSpPr>
      <dsp:spPr>
        <a:xfrm>
          <a:off x="0" y="3835846"/>
          <a:ext cx="4024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D8BC2-74C0-4FA2-8B05-780BADB32D1E}">
      <dsp:nvSpPr>
        <dsp:cNvPr id="0" name=""/>
        <dsp:cNvSpPr/>
      </dsp:nvSpPr>
      <dsp:spPr>
        <a:xfrm>
          <a:off x="0" y="3835846"/>
          <a:ext cx="4024170" cy="42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a:t>İnsan topluluğunun riskleri</a:t>
          </a:r>
          <a:endParaRPr lang="en-US" sz="1400" kern="1200"/>
        </a:p>
      </dsp:txBody>
      <dsp:txXfrm>
        <a:off x="0" y="3835846"/>
        <a:ext cx="4024170" cy="4261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39EA01-C635-4C85-9AA7-C6DA1780C28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F497AD9-446A-4DEC-B814-369B834D9B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FCF3BC0-14D5-4465-8BC1-37CDC6287FA7}"/>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5" name="Alt Bilgi Yer Tutucusu 4">
            <a:extLst>
              <a:ext uri="{FF2B5EF4-FFF2-40B4-BE49-F238E27FC236}">
                <a16:creationId xmlns:a16="http://schemas.microsoft.com/office/drawing/2014/main" id="{7D92D7C3-A24A-433C-9F33-0CEDDAEF12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4D8D63-183B-4CB3-B2EC-0C167D8E9B73}"/>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125986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E5CF9-8A91-461D-AC5A-EF9DAF51BD4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6BEA9DB-C22A-455D-A94C-824432A24B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CC05F0D-B766-4500-8309-37DC3E70F7D9}"/>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5" name="Alt Bilgi Yer Tutucusu 4">
            <a:extLst>
              <a:ext uri="{FF2B5EF4-FFF2-40B4-BE49-F238E27FC236}">
                <a16:creationId xmlns:a16="http://schemas.microsoft.com/office/drawing/2014/main" id="{44C083CD-35B7-45E5-BE32-125549A1BF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235CA6-7A94-4CDA-AA05-3C1841601193}"/>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208391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C6947FE-34A6-4F84-8EA1-00D96C9FB3F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1B46897-5A27-48AD-9784-C097921D697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AF1931F-6F42-4BCE-A090-1D8691E2784A}"/>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5" name="Alt Bilgi Yer Tutucusu 4">
            <a:extLst>
              <a:ext uri="{FF2B5EF4-FFF2-40B4-BE49-F238E27FC236}">
                <a16:creationId xmlns:a16="http://schemas.microsoft.com/office/drawing/2014/main" id="{571D5F4F-526E-4767-AD8A-72891D7BA2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BC4B1B-E3BF-4799-AA4C-14FDBE41F36F}"/>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7013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ED9BEE-32A4-4DA9-A317-BBFCB5079A1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D6C5423-73DE-4BE7-B989-0480344779C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2B9DCF-693F-4304-8180-9B1611ED740E}"/>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5" name="Alt Bilgi Yer Tutucusu 4">
            <a:extLst>
              <a:ext uri="{FF2B5EF4-FFF2-40B4-BE49-F238E27FC236}">
                <a16:creationId xmlns:a16="http://schemas.microsoft.com/office/drawing/2014/main" id="{B84F59D3-7AA9-4509-BC84-440B2333C20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E971B3C-5FAD-43C7-A353-1DE97B16E08C}"/>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401799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5BF64B-C285-479C-B2E8-1DA7B745861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AB898D2-7059-49D2-B688-F541E1F0C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F6452C7-8C0E-4020-AC2A-D11A4A2227C1}"/>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5" name="Alt Bilgi Yer Tutucusu 4">
            <a:extLst>
              <a:ext uri="{FF2B5EF4-FFF2-40B4-BE49-F238E27FC236}">
                <a16:creationId xmlns:a16="http://schemas.microsoft.com/office/drawing/2014/main" id="{1C70E478-6E3B-4D45-A651-F94BA76948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40B9E11-8C65-46E4-BAA7-3B9CA37B64CA}"/>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62812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B45DB4-5D11-42D9-B987-1E21FB5DE05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2A7733D-E7F3-4427-B00F-43F7DFC757E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6DB840-4C96-45AE-BC74-14312474823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7C5ED12-C023-49FF-8628-7188F7C9EA2B}"/>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6" name="Alt Bilgi Yer Tutucusu 5">
            <a:extLst>
              <a:ext uri="{FF2B5EF4-FFF2-40B4-BE49-F238E27FC236}">
                <a16:creationId xmlns:a16="http://schemas.microsoft.com/office/drawing/2014/main" id="{EAF70474-6113-43A1-B3C8-0ED01076D15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C65B866-19C8-4EEF-9E35-448F9C2233E4}"/>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403754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8632B9-19E1-41CE-8B26-2961D75D4FD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BDC3B4-EDFC-47C0-9CF6-8E369281B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493E8EF-5BBD-4699-B732-61C7329310D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4AA5B1A-8406-4FBB-BF38-DADDFB023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3E85179-1377-45F2-AFEE-10609DD1C3C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75B31CD-C588-4FB1-BA03-37E844C6D6FE}"/>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8" name="Alt Bilgi Yer Tutucusu 7">
            <a:extLst>
              <a:ext uri="{FF2B5EF4-FFF2-40B4-BE49-F238E27FC236}">
                <a16:creationId xmlns:a16="http://schemas.microsoft.com/office/drawing/2014/main" id="{7799F121-BE78-4FB7-AF37-F1C14CD23D8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B791940-92C0-4D0E-B0FB-5CCEE426A01B}"/>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346446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A275A8-1E3C-462C-A445-58F74756CE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E8FC70C-7113-4EFC-9FD0-33B5156EA7AF}"/>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4" name="Alt Bilgi Yer Tutucusu 3">
            <a:extLst>
              <a:ext uri="{FF2B5EF4-FFF2-40B4-BE49-F238E27FC236}">
                <a16:creationId xmlns:a16="http://schemas.microsoft.com/office/drawing/2014/main" id="{A56610D7-B5FC-4D6F-BB2E-AB1B62829D0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3E19B23-0AF2-4EF8-8501-DBDE208FED00}"/>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82234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2F6C17B-FB8E-45EF-B396-445B809DA7EC}"/>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3" name="Alt Bilgi Yer Tutucusu 2">
            <a:extLst>
              <a:ext uri="{FF2B5EF4-FFF2-40B4-BE49-F238E27FC236}">
                <a16:creationId xmlns:a16="http://schemas.microsoft.com/office/drawing/2014/main" id="{DC96F71D-8822-48DD-BF7C-B4F23AF8134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A7B61EA-4186-472B-85A1-74818DB1B766}"/>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38310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3D4BA5-5550-488D-966E-0A2FD0918A0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D23EEA9-8FA7-43DB-ABFD-9A90D6DEB8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E90026D-4694-4686-8A20-CEF478098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D1BEE57-D596-4C51-985B-D37898F0730D}"/>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6" name="Alt Bilgi Yer Tutucusu 5">
            <a:extLst>
              <a:ext uri="{FF2B5EF4-FFF2-40B4-BE49-F238E27FC236}">
                <a16:creationId xmlns:a16="http://schemas.microsoft.com/office/drawing/2014/main" id="{8DC0459E-1C42-4486-96D6-B8FBB3ADBA8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24DD6D0-0CA4-43DE-A8EA-F235A464F6D3}"/>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172999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F7C16F-F659-492E-9980-CE3A0D12B8B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0607BF4-0D14-447E-8E63-8AAB9CF0F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D262F72-183B-4788-B807-487D7FF69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82887A3-9B14-47F4-B796-E3EB4DB2FDC1}"/>
              </a:ext>
            </a:extLst>
          </p:cNvPr>
          <p:cNvSpPr>
            <a:spLocks noGrp="1"/>
          </p:cNvSpPr>
          <p:nvPr>
            <p:ph type="dt" sz="half" idx="10"/>
          </p:nvPr>
        </p:nvSpPr>
        <p:spPr/>
        <p:txBody>
          <a:bodyPr/>
          <a:lstStyle/>
          <a:p>
            <a:fld id="{6045E0EC-28FC-4403-BE90-D002C6AE4B49}" type="datetimeFigureOut">
              <a:rPr lang="tr-TR" smtClean="0"/>
              <a:t>12.11.2021</a:t>
            </a:fld>
            <a:endParaRPr lang="tr-TR"/>
          </a:p>
        </p:txBody>
      </p:sp>
      <p:sp>
        <p:nvSpPr>
          <p:cNvPr id="6" name="Alt Bilgi Yer Tutucusu 5">
            <a:extLst>
              <a:ext uri="{FF2B5EF4-FFF2-40B4-BE49-F238E27FC236}">
                <a16:creationId xmlns:a16="http://schemas.microsoft.com/office/drawing/2014/main" id="{118881FF-7F43-486E-874F-9672D100FD8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AE5157D-D094-48EA-B18D-0C08D71B574F}"/>
              </a:ext>
            </a:extLst>
          </p:cNvPr>
          <p:cNvSpPr>
            <a:spLocks noGrp="1"/>
          </p:cNvSpPr>
          <p:nvPr>
            <p:ph type="sldNum" sz="quarter" idx="12"/>
          </p:nvPr>
        </p:nvSpPr>
        <p:spPr/>
        <p:txBody>
          <a:bodyPr/>
          <a:lstStyle/>
          <a:p>
            <a:fld id="{15E58783-A535-4F20-AC4A-4CBDDE1017A8}" type="slidenum">
              <a:rPr lang="tr-TR" smtClean="0"/>
              <a:t>‹#›</a:t>
            </a:fld>
            <a:endParaRPr lang="tr-TR"/>
          </a:p>
        </p:txBody>
      </p:sp>
    </p:spTree>
    <p:extLst>
      <p:ext uri="{BB962C8B-B14F-4D97-AF65-F5344CB8AC3E}">
        <p14:creationId xmlns:p14="http://schemas.microsoft.com/office/powerpoint/2010/main" val="358388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9B3B4F8-2CF4-4E0B-A9A9-CA2D8FB76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07FF0F1-51B7-4480-A236-56D7581E4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A03F27D-0DC9-47C4-80F5-5D35C54B5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5E0EC-28FC-4403-BE90-D002C6AE4B49}" type="datetimeFigureOut">
              <a:rPr lang="tr-TR" smtClean="0"/>
              <a:t>12.11.2021</a:t>
            </a:fld>
            <a:endParaRPr lang="tr-TR"/>
          </a:p>
        </p:txBody>
      </p:sp>
      <p:sp>
        <p:nvSpPr>
          <p:cNvPr id="5" name="Alt Bilgi Yer Tutucusu 4">
            <a:extLst>
              <a:ext uri="{FF2B5EF4-FFF2-40B4-BE49-F238E27FC236}">
                <a16:creationId xmlns:a16="http://schemas.microsoft.com/office/drawing/2014/main" id="{1AAF9545-C22A-42B9-9272-1D37186C7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F9C7DE2-491B-44A0-A53F-B75FE12B0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58783-A535-4F20-AC4A-4CBDDE1017A8}" type="slidenum">
              <a:rPr lang="tr-TR" smtClean="0"/>
              <a:t>‹#›</a:t>
            </a:fld>
            <a:endParaRPr lang="tr-TR"/>
          </a:p>
        </p:txBody>
      </p:sp>
    </p:spTree>
    <p:extLst>
      <p:ext uri="{BB962C8B-B14F-4D97-AF65-F5344CB8AC3E}">
        <p14:creationId xmlns:p14="http://schemas.microsoft.com/office/powerpoint/2010/main" val="3399373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İçerik Yer Tutucusu 2">
            <a:extLst>
              <a:ext uri="{FF2B5EF4-FFF2-40B4-BE49-F238E27FC236}">
                <a16:creationId xmlns:a16="http://schemas.microsoft.com/office/drawing/2014/main" id="{CF27350B-EF71-457F-BA6E-8C05A1B7A47E}"/>
              </a:ext>
            </a:extLst>
          </p:cNvPr>
          <p:cNvGraphicFramePr>
            <a:graphicFrameLocks noGrp="1"/>
          </p:cNvGraphicFramePr>
          <p:nvPr>
            <p:ph idx="1"/>
            <p:extLst>
              <p:ext uri="{D42A27DB-BD31-4B8C-83A1-F6EECF244321}">
                <p14:modId xmlns:p14="http://schemas.microsoft.com/office/powerpoint/2010/main" val="3545945542"/>
              </p:ext>
            </p:extLst>
          </p:nvPr>
        </p:nvGraphicFramePr>
        <p:xfrm>
          <a:off x="953501" y="1852131"/>
          <a:ext cx="9489747" cy="2510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p:cNvSpPr txBox="1"/>
          <p:nvPr/>
        </p:nvSpPr>
        <p:spPr>
          <a:xfrm>
            <a:off x="1197033" y="4622279"/>
            <a:ext cx="8537171" cy="1077218"/>
          </a:xfrm>
          <a:prstGeom prst="rect">
            <a:avLst/>
          </a:prstGeom>
          <a:noFill/>
        </p:spPr>
        <p:txBody>
          <a:bodyPr wrap="square" rtlCol="0">
            <a:spAutoFit/>
          </a:bodyPr>
          <a:lstStyle/>
          <a:p>
            <a:pPr algn="ctr"/>
            <a:r>
              <a:rPr lang="tr-TR" sz="3200" dirty="0" smtClean="0">
                <a:solidFill>
                  <a:srgbClr val="FF0000"/>
                </a:solidFill>
              </a:rPr>
              <a:t>Ebru SOĞANCI</a:t>
            </a:r>
          </a:p>
          <a:p>
            <a:pPr algn="ctr"/>
            <a:r>
              <a:rPr lang="tr-TR" sz="3200" dirty="0" smtClean="0">
                <a:solidFill>
                  <a:srgbClr val="FF0000"/>
                </a:solidFill>
              </a:rPr>
              <a:t>Makine Mühendisi</a:t>
            </a:r>
            <a:endParaRPr lang="tr-TR" sz="3200" dirty="0">
              <a:solidFill>
                <a:srgbClr val="FF0000"/>
              </a:solidFill>
            </a:endParaRPr>
          </a:p>
        </p:txBody>
      </p:sp>
      <p:pic>
        <p:nvPicPr>
          <p:cNvPr id="9" name="Resim 8"/>
          <p:cNvPicPr>
            <a:picLocks noChangeAspect="1"/>
          </p:cNvPicPr>
          <p:nvPr/>
        </p:nvPicPr>
        <p:blipFill>
          <a:blip r:embed="rId7"/>
          <a:stretch>
            <a:fillRect/>
          </a:stretch>
        </p:blipFill>
        <p:spPr>
          <a:xfrm>
            <a:off x="439744" y="359594"/>
            <a:ext cx="3063551" cy="960805"/>
          </a:xfrm>
          <a:prstGeom prst="rect">
            <a:avLst/>
          </a:prstGeom>
        </p:spPr>
      </p:pic>
    </p:spTree>
    <p:extLst>
      <p:ext uri="{BB962C8B-B14F-4D97-AF65-F5344CB8AC3E}">
        <p14:creationId xmlns:p14="http://schemas.microsoft.com/office/powerpoint/2010/main" val="397310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222402"/>
            <a:ext cx="10515600" cy="4351338"/>
          </a:xfrm>
        </p:spPr>
        <p:txBody>
          <a:bodyPr>
            <a:normAutofit/>
          </a:bodyPr>
          <a:lstStyle/>
          <a:p>
            <a:pPr marL="0" indent="0">
              <a:buNone/>
            </a:pPr>
            <a:r>
              <a:rPr lang="tr-TR" dirty="0">
                <a:solidFill>
                  <a:srgbClr val="FF0000"/>
                </a:solidFill>
              </a:rPr>
              <a:t>Yağmur Hasadının Üstünlükleri</a:t>
            </a:r>
          </a:p>
          <a:p>
            <a:r>
              <a:rPr lang="tr-TR" dirty="0"/>
              <a:t>Ticari ve toplu kullanım alanlarında ki üstünlükler bireysel hasat dan daha üstündür-ekonomiktir</a:t>
            </a:r>
            <a:r>
              <a:rPr lang="tr-TR" dirty="0" smtClean="0"/>
              <a:t>.</a:t>
            </a:r>
            <a:endParaRPr lang="tr-TR" dirty="0"/>
          </a:p>
          <a:p>
            <a:r>
              <a:rPr lang="tr-TR" dirty="0" smtClean="0"/>
              <a:t>Projenin </a:t>
            </a:r>
            <a:r>
              <a:rPr lang="tr-TR" dirty="0"/>
              <a:t>büyüklüğüne bağlı olmakla birlikte yatırım ve işletme maliyeti genelde düşüktür.</a:t>
            </a:r>
          </a:p>
          <a:p>
            <a:r>
              <a:rPr lang="tr-TR" dirty="0" smtClean="0"/>
              <a:t>İnşaatı </a:t>
            </a:r>
            <a:r>
              <a:rPr lang="tr-TR" dirty="0"/>
              <a:t>ve işletilmesi kolaydır.</a:t>
            </a:r>
          </a:p>
          <a:p>
            <a:r>
              <a:rPr lang="tr-TR" dirty="0" smtClean="0"/>
              <a:t>Sorumluluk </a:t>
            </a:r>
            <a:r>
              <a:rPr lang="tr-TR" dirty="0"/>
              <a:t>bireysel/tekil sistemlerde mal sahibine aittir.</a:t>
            </a:r>
          </a:p>
          <a:p>
            <a:r>
              <a:rPr lang="tr-TR" dirty="0" smtClean="0"/>
              <a:t>Mevcut </a:t>
            </a:r>
            <a:r>
              <a:rPr lang="tr-TR" dirty="0"/>
              <a:t>su temin sistemi ile bütünleştirilebilir.</a:t>
            </a:r>
          </a:p>
          <a:p>
            <a:r>
              <a:rPr lang="tr-TR" dirty="0" smtClean="0"/>
              <a:t>Sisteme </a:t>
            </a:r>
            <a:r>
              <a:rPr lang="tr-TR" dirty="0"/>
              <a:t>adaptasyon kolaydır.</a:t>
            </a:r>
          </a:p>
          <a:p>
            <a:pPr marL="0" indent="0">
              <a:buNone/>
            </a:pPr>
            <a:endParaRPr lang="tr-TR" dirty="0"/>
          </a:p>
          <a:p>
            <a:endParaRPr lang="tr-TR" dirty="0"/>
          </a:p>
        </p:txBody>
      </p:sp>
    </p:spTree>
    <p:extLst>
      <p:ext uri="{BB962C8B-B14F-4D97-AF65-F5344CB8AC3E}">
        <p14:creationId xmlns:p14="http://schemas.microsoft.com/office/powerpoint/2010/main" val="205362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0EC825-1EBE-4A1B-9435-B365E085CF23}"/>
              </a:ext>
            </a:extLst>
          </p:cNvPr>
          <p:cNvSpPr>
            <a:spLocks noGrp="1"/>
          </p:cNvSpPr>
          <p:nvPr>
            <p:ph type="title"/>
          </p:nvPr>
        </p:nvSpPr>
        <p:spPr>
          <a:xfrm>
            <a:off x="838200" y="87109"/>
            <a:ext cx="10515599" cy="932688"/>
          </a:xfrm>
        </p:spPr>
        <p:txBody>
          <a:bodyPr vert="horz" lIns="91440" tIns="45720" rIns="91440" bIns="45720" rtlCol="0" anchor="b">
            <a:normAutofit/>
          </a:bodyPr>
          <a:lstStyle/>
          <a:p>
            <a:pPr algn="ctr"/>
            <a:r>
              <a:rPr lang="en-US" sz="3200" kern="1200" dirty="0" err="1">
                <a:solidFill>
                  <a:schemeClr val="tx1"/>
                </a:solidFill>
                <a:latin typeface="+mj-lt"/>
                <a:ea typeface="+mj-ea"/>
                <a:cs typeface="+mj-cs"/>
              </a:rPr>
              <a:t>Yağmur</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Suyu</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Akım</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Şeması</a:t>
            </a:r>
            <a:endParaRPr lang="en-US" sz="3200" kern="1200" dirty="0">
              <a:solidFill>
                <a:schemeClr val="tx1"/>
              </a:solidFill>
              <a:latin typeface="+mj-lt"/>
              <a:ea typeface="+mj-ea"/>
              <a:cs typeface="+mj-cs"/>
            </a:endParaRPr>
          </a:p>
        </p:txBody>
      </p:sp>
      <p:pic>
        <p:nvPicPr>
          <p:cNvPr id="115" name="İçerik Yer Tutucusu 114">
            <a:extLst>
              <a:ext uri="{FF2B5EF4-FFF2-40B4-BE49-F238E27FC236}">
                <a16:creationId xmlns:a16="http://schemas.microsoft.com/office/drawing/2014/main" id="{C9CA9011-7FAC-4407-A622-ADA220087FD4}"/>
              </a:ext>
            </a:extLst>
          </p:cNvPr>
          <p:cNvPicPr>
            <a:picLocks noChangeAspect="1"/>
          </p:cNvPicPr>
          <p:nvPr/>
        </p:nvPicPr>
        <p:blipFill rotWithShape="1">
          <a:blip r:embed="rId2">
            <a:extLst>
              <a:ext uri="{28A0092B-C50C-407E-A947-70E740481C1C}">
                <a14:useLocalDpi xmlns:a14="http://schemas.microsoft.com/office/drawing/2010/main" val="0"/>
              </a:ext>
            </a:extLst>
          </a:blip>
          <a:srcRect l="2421" r="15017"/>
          <a:stretch/>
        </p:blipFill>
        <p:spPr>
          <a:xfrm>
            <a:off x="1669774" y="1019797"/>
            <a:ext cx="8701936" cy="5348991"/>
          </a:xfrm>
          <a:prstGeom prst="rect">
            <a:avLst/>
          </a:prstGeom>
        </p:spPr>
      </p:pic>
    </p:spTree>
    <p:extLst>
      <p:ext uri="{BB962C8B-B14F-4D97-AF65-F5344CB8AC3E}">
        <p14:creationId xmlns:p14="http://schemas.microsoft.com/office/powerpoint/2010/main" val="169448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7" name="Isosceles Triangle 196">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ürkiye">
            <a:extLst>
              <a:ext uri="{FF2B5EF4-FFF2-40B4-BE49-F238E27FC236}">
                <a16:creationId xmlns:a16="http://schemas.microsoft.com/office/drawing/2014/main" id="{0DE6406C-5F7D-4832-9643-B897155A8EA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27" r="-2" b="-2"/>
          <a:stretch/>
        </p:blipFill>
        <p:spPr bwMode="auto">
          <a:xfrm>
            <a:off x="1800049" y="651780"/>
            <a:ext cx="8591901"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8" name="Isosceles Triangle 197">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71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ç Anadolu">
            <a:extLst>
              <a:ext uri="{FF2B5EF4-FFF2-40B4-BE49-F238E27FC236}">
                <a16:creationId xmlns:a16="http://schemas.microsoft.com/office/drawing/2014/main" id="{A1E6EA3B-373B-4A9C-93A0-5879B9AAB9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4303" y="646475"/>
            <a:ext cx="9038896" cy="590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2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686413F-FB02-4574-8053-41DC73B22D2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625"/>
          <a:stretch/>
        </p:blipFill>
        <p:spPr bwMode="auto">
          <a:xfrm>
            <a:off x="1800049" y="643467"/>
            <a:ext cx="8591901"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74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222402"/>
            <a:ext cx="10515600" cy="4351338"/>
          </a:xfrm>
        </p:spPr>
        <p:txBody>
          <a:bodyPr>
            <a:normAutofit fontScale="92500" lnSpcReduction="10000"/>
          </a:bodyPr>
          <a:lstStyle/>
          <a:p>
            <a:pPr marL="0" indent="0">
              <a:buNone/>
            </a:pPr>
            <a:r>
              <a:rPr lang="tr-TR" dirty="0">
                <a:solidFill>
                  <a:srgbClr val="FF0000"/>
                </a:solidFill>
              </a:rPr>
              <a:t>Yağmur Suları ve Potansiyel Kullanım Alanları</a:t>
            </a:r>
          </a:p>
          <a:p>
            <a:pPr marL="0" indent="0">
              <a:buNone/>
            </a:pPr>
            <a:r>
              <a:rPr lang="tr-TR" b="1" dirty="0"/>
              <a:t>Yeşil Alanları Sulama</a:t>
            </a:r>
            <a:endParaRPr lang="tr-TR" dirty="0"/>
          </a:p>
          <a:p>
            <a:r>
              <a:rPr lang="tr-TR" dirty="0" smtClean="0"/>
              <a:t>Öğle </a:t>
            </a:r>
            <a:r>
              <a:rPr lang="tr-TR" dirty="0"/>
              <a:t>saatlerinde yapılan çiçek-çim sulama işlemi suyun fazlasıyla</a:t>
            </a:r>
          </a:p>
          <a:p>
            <a:r>
              <a:rPr lang="tr-TR" dirty="0"/>
              <a:t>buharlaşarak bitkilerin zarar görmesine sebep olduğundan bu sürecin sabah</a:t>
            </a:r>
          </a:p>
          <a:p>
            <a:r>
              <a:rPr lang="tr-TR" dirty="0"/>
              <a:t>ve akşam saatlerinde yapılması bitkilerin korunması açısından önemli ve</a:t>
            </a:r>
          </a:p>
          <a:p>
            <a:pPr marL="0" indent="0">
              <a:buNone/>
            </a:pPr>
            <a:r>
              <a:rPr lang="tr-TR" dirty="0" smtClean="0"/>
              <a:t>   yararlı </a:t>
            </a:r>
            <a:r>
              <a:rPr lang="tr-TR" dirty="0"/>
              <a:t>olmaktadır.</a:t>
            </a:r>
          </a:p>
          <a:p>
            <a:pPr marL="0" indent="0">
              <a:buNone/>
            </a:pPr>
            <a:endParaRPr lang="tr-TR" dirty="0"/>
          </a:p>
          <a:p>
            <a:pPr marL="0" indent="0">
              <a:buNone/>
            </a:pPr>
            <a:r>
              <a:rPr lang="tr-TR" b="1" dirty="0"/>
              <a:t>Tuvalette Su Kullanımı</a:t>
            </a:r>
            <a:endParaRPr lang="tr-TR" dirty="0"/>
          </a:p>
          <a:p>
            <a:pPr marL="0" indent="0">
              <a:buNone/>
            </a:pPr>
            <a:r>
              <a:rPr lang="tr-TR" dirty="0" smtClean="0"/>
              <a:t>Tuvaletler </a:t>
            </a:r>
            <a:r>
              <a:rPr lang="tr-TR" dirty="0"/>
              <a:t>en çok su tüketim noktalarıdır. yağmur ve gri su sorunsuz kullanılır.</a:t>
            </a:r>
          </a:p>
          <a:p>
            <a:pPr marL="0" indent="0">
              <a:buNone/>
            </a:pPr>
            <a:endParaRPr lang="tr-TR" dirty="0"/>
          </a:p>
          <a:p>
            <a:endParaRPr lang="tr-TR" dirty="0"/>
          </a:p>
        </p:txBody>
      </p:sp>
    </p:spTree>
    <p:extLst>
      <p:ext uri="{BB962C8B-B14F-4D97-AF65-F5344CB8AC3E}">
        <p14:creationId xmlns:p14="http://schemas.microsoft.com/office/powerpoint/2010/main" val="226013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222402"/>
            <a:ext cx="10515600" cy="4351338"/>
          </a:xfrm>
        </p:spPr>
        <p:txBody>
          <a:bodyPr>
            <a:normAutofit fontScale="92500"/>
          </a:bodyPr>
          <a:lstStyle/>
          <a:p>
            <a:pPr marL="0" indent="0">
              <a:buNone/>
            </a:pPr>
            <a:r>
              <a:rPr lang="tr-TR" dirty="0">
                <a:solidFill>
                  <a:srgbClr val="FF0000"/>
                </a:solidFill>
              </a:rPr>
              <a:t>Yağmur Suları ve Potansiyel Kullanım Alanları</a:t>
            </a:r>
          </a:p>
          <a:p>
            <a:r>
              <a:rPr lang="tr-TR" b="1" dirty="0"/>
              <a:t>Çamaşır Yıkama</a:t>
            </a:r>
            <a:endParaRPr lang="tr-TR" dirty="0"/>
          </a:p>
          <a:p>
            <a:r>
              <a:rPr lang="tr-TR" dirty="0" smtClean="0"/>
              <a:t>Dermatolojik </a:t>
            </a:r>
            <a:r>
              <a:rPr lang="tr-TR" dirty="0"/>
              <a:t>araştırmalar, yağmur sularının ev ve işleri için de</a:t>
            </a:r>
          </a:p>
          <a:p>
            <a:pPr marL="0" indent="0">
              <a:buNone/>
            </a:pPr>
            <a:r>
              <a:rPr lang="tr-TR" dirty="0"/>
              <a:t>kullanılabileceğini göstermiştir. Yağmur suyunda yıkanmış çamaşırlar ile içme</a:t>
            </a:r>
          </a:p>
          <a:p>
            <a:pPr marL="0" indent="0">
              <a:buNone/>
            </a:pPr>
            <a:r>
              <a:rPr lang="tr-TR" dirty="0"/>
              <a:t>suyunda yıkanmış çamaşırlar arasında bakteriyolojik açıdan hiçbir farklılık</a:t>
            </a:r>
          </a:p>
          <a:p>
            <a:pPr marL="0" indent="0">
              <a:buNone/>
            </a:pPr>
            <a:r>
              <a:rPr lang="tr-TR" dirty="0"/>
              <a:t>olmadığını göstermiştir.</a:t>
            </a:r>
          </a:p>
          <a:p>
            <a:pPr marL="0" indent="0">
              <a:buNone/>
            </a:pPr>
            <a:endParaRPr lang="tr-TR" dirty="0"/>
          </a:p>
          <a:p>
            <a:r>
              <a:rPr lang="tr-TR" b="1" dirty="0" smtClean="0"/>
              <a:t>Otomobil </a:t>
            </a:r>
            <a:r>
              <a:rPr lang="tr-TR" b="1" dirty="0"/>
              <a:t>ve çevre temizliği</a:t>
            </a:r>
            <a:endParaRPr lang="tr-TR" dirty="0"/>
          </a:p>
          <a:p>
            <a:pPr marL="0" indent="0">
              <a:buNone/>
            </a:pPr>
            <a:endParaRPr lang="tr-TR" dirty="0"/>
          </a:p>
          <a:p>
            <a:endParaRPr lang="tr-TR" dirty="0"/>
          </a:p>
        </p:txBody>
      </p:sp>
    </p:spTree>
    <p:extLst>
      <p:ext uri="{BB962C8B-B14F-4D97-AF65-F5344CB8AC3E}">
        <p14:creationId xmlns:p14="http://schemas.microsoft.com/office/powerpoint/2010/main" val="189281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7BE4E-4D53-420E-BAD1-B0DF56289CC1}"/>
              </a:ext>
            </a:extLst>
          </p:cNvPr>
          <p:cNvSpPr>
            <a:spLocks noGrp="1"/>
          </p:cNvSpPr>
          <p:nvPr>
            <p:ph type="title"/>
          </p:nvPr>
        </p:nvSpPr>
        <p:spPr>
          <a:xfrm>
            <a:off x="1285240" y="1050595"/>
            <a:ext cx="8074815" cy="1618489"/>
          </a:xfrm>
        </p:spPr>
        <p:txBody>
          <a:bodyPr anchor="ctr">
            <a:normAutofit/>
          </a:bodyPr>
          <a:lstStyle/>
          <a:p>
            <a:endParaRPr lang="tr-TR" sz="2300" dirty="0"/>
          </a:p>
        </p:txBody>
      </p:sp>
      <p:sp>
        <p:nvSpPr>
          <p:cNvPr id="3" name="İçerik Yer Tutucusu 2">
            <a:extLst>
              <a:ext uri="{FF2B5EF4-FFF2-40B4-BE49-F238E27FC236}">
                <a16:creationId xmlns:a16="http://schemas.microsoft.com/office/drawing/2014/main" id="{38DA238D-6C3F-4246-AD72-8644B9A9B190}"/>
              </a:ext>
            </a:extLst>
          </p:cNvPr>
          <p:cNvSpPr>
            <a:spLocks noGrp="1"/>
          </p:cNvSpPr>
          <p:nvPr>
            <p:ph idx="1"/>
          </p:nvPr>
        </p:nvSpPr>
        <p:spPr>
          <a:xfrm>
            <a:off x="1285240" y="2969469"/>
            <a:ext cx="8074815" cy="2800395"/>
          </a:xfrm>
        </p:spPr>
        <p:txBody>
          <a:bodyPr anchor="t">
            <a:normAutofit/>
          </a:bodyPr>
          <a:lstStyle/>
          <a:p>
            <a:pPr marL="0" indent="0">
              <a:spcAft>
                <a:spcPts val="800"/>
              </a:spcAft>
              <a:buNone/>
            </a:pPr>
            <a:r>
              <a:rPr lang="tr-TR" sz="2400" dirty="0">
                <a:effectLst/>
                <a:latin typeface="Calibri" panose="020F0502020204030204" pitchFamily="34" charset="0"/>
                <a:ea typeface="Calibri" panose="020F0502020204030204" pitchFamily="34" charset="0"/>
                <a:cs typeface="Calibri" panose="020F0502020204030204" pitchFamily="34" charset="0"/>
              </a:rPr>
              <a:t>Sarnıç tasarımında aşağıdaki faktörler dikkate alınmalıdır.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400" dirty="0" smtClean="0"/>
              <a:t>En çok </a:t>
            </a:r>
            <a:r>
              <a:rPr lang="tr-TR" sz="2400" dirty="0"/>
              <a:t>y</a:t>
            </a:r>
            <a:r>
              <a:rPr lang="tr-TR" sz="2400" dirty="0" smtClean="0"/>
              <a:t>ağış alan aylar</a:t>
            </a:r>
            <a:endParaRPr lang="tr-TR" sz="2400" dirty="0"/>
          </a:p>
          <a:p>
            <a:r>
              <a:rPr lang="tr-TR" sz="2400" dirty="0"/>
              <a:t>Toplama alanının boyutu</a:t>
            </a:r>
          </a:p>
          <a:p>
            <a:r>
              <a:rPr lang="tr-TR" sz="2400" dirty="0"/>
              <a:t>Verim katsayısı</a:t>
            </a:r>
          </a:p>
        </p:txBody>
      </p:sp>
    </p:spTree>
    <p:extLst>
      <p:ext uri="{BB962C8B-B14F-4D97-AF65-F5344CB8AC3E}">
        <p14:creationId xmlns:p14="http://schemas.microsoft.com/office/powerpoint/2010/main" val="167938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70">
            <a:extLst>
              <a:ext uri="{FF2B5EF4-FFF2-40B4-BE49-F238E27FC236}">
                <a16:creationId xmlns:a16="http://schemas.microsoft.com/office/drawing/2014/main" id="{12FB12AE-71D1-47FD-9AC3-EE2C074245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72">
            <a:extLst>
              <a:ext uri="{FF2B5EF4-FFF2-40B4-BE49-F238E27FC236}">
                <a16:creationId xmlns:a16="http://schemas.microsoft.com/office/drawing/2014/main" id="{64853C7E-3CBA-4464-865F-6044D94B1B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Rectangle 74">
            <a:extLst>
              <a:ext uri="{FF2B5EF4-FFF2-40B4-BE49-F238E27FC236}">
                <a16:creationId xmlns:a16="http://schemas.microsoft.com/office/drawing/2014/main" id="{55EFEC59-B929-4851-9DEF-9106F27979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76">
            <a:extLst>
              <a:ext uri="{FF2B5EF4-FFF2-40B4-BE49-F238E27FC236}">
                <a16:creationId xmlns:a16="http://schemas.microsoft.com/office/drawing/2014/main" id="{6C132392-D5FF-4588-8FA1-5BAD77BF64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78">
            <a:extLst>
              <a:ext uri="{FF2B5EF4-FFF2-40B4-BE49-F238E27FC236}">
                <a16:creationId xmlns:a16="http://schemas.microsoft.com/office/drawing/2014/main" id="{C7EAC045-695C-4E73-9B7C-AFD6FB22DA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404A7A3A-BEAE-4BC6-A163-5D0E5F8C46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Rectangle 82">
            <a:extLst>
              <a:ext uri="{FF2B5EF4-FFF2-40B4-BE49-F238E27FC236}">
                <a16:creationId xmlns:a16="http://schemas.microsoft.com/office/drawing/2014/main" id="{12ED3B7D-405D-4DFA-8608-B6DE746718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12DBE848-A316-4AB9-B0A9-09AB8A0DF3BF}"/>
              </a:ext>
            </a:extLst>
          </p:cNvPr>
          <p:cNvSpPr>
            <a:spLocks noGrp="1"/>
          </p:cNvSpPr>
          <p:nvPr>
            <p:ph idx="1"/>
          </p:nvPr>
        </p:nvSpPr>
        <p:spPr>
          <a:xfrm>
            <a:off x="1275755" y="479508"/>
            <a:ext cx="5452532" cy="5571065"/>
          </a:xfrm>
          <a:noFill/>
        </p:spPr>
        <p:txBody>
          <a:bodyPr anchor="ctr">
            <a:normAutofit/>
          </a:bodyPr>
          <a:lstStyle/>
          <a:p>
            <a:endParaRPr lang="tr-TR" sz="1900" dirty="0"/>
          </a:p>
          <a:p>
            <a:r>
              <a:rPr lang="tr-TR" sz="1900" dirty="0"/>
              <a:t>DIN1989-1 2001:10 ALMAN YAĞMUR SUYU HASADI STANDARTLARINA GÖRE ÇATI TİPİNE GÖRE KAYIP YÜZDESİ DEĞİŞİR. (ORTALAMA %20)</a:t>
            </a:r>
          </a:p>
          <a:p>
            <a:endParaRPr lang="tr-TR" sz="1900" dirty="0"/>
          </a:p>
          <a:p>
            <a:pPr marL="0" indent="0">
              <a:buNone/>
            </a:pPr>
            <a:r>
              <a:rPr lang="tr-TR" sz="1900" dirty="0"/>
              <a:t> </a:t>
            </a:r>
          </a:p>
          <a:p>
            <a:r>
              <a:rPr lang="tr-TR" sz="1900" dirty="0"/>
              <a:t>Yağış düzensizlikleri</a:t>
            </a:r>
          </a:p>
          <a:p>
            <a:r>
              <a:rPr lang="tr-TR" sz="1900" dirty="0"/>
              <a:t>Sarnıcın doluluğu</a:t>
            </a:r>
          </a:p>
          <a:p>
            <a:r>
              <a:rPr lang="tr-TR" sz="1900" dirty="0"/>
              <a:t>Farklı çatı malzemeleri</a:t>
            </a:r>
          </a:p>
          <a:p>
            <a:r>
              <a:rPr lang="tr-TR" sz="1900" dirty="0"/>
              <a:t>Çatıdan seken su</a:t>
            </a:r>
          </a:p>
          <a:p>
            <a:r>
              <a:rPr lang="tr-TR" sz="1900" dirty="0"/>
              <a:t>Farklı oluk sistemleri</a:t>
            </a:r>
          </a:p>
          <a:p>
            <a:pPr marL="0" indent="0">
              <a:buNone/>
            </a:pPr>
            <a:endParaRPr lang="tr-TR" sz="1900" dirty="0"/>
          </a:p>
          <a:p>
            <a:pPr marL="0" indent="0">
              <a:buNone/>
            </a:pPr>
            <a:r>
              <a:rPr lang="tr-TR" sz="1900" dirty="0"/>
              <a:t>143.500 </a:t>
            </a:r>
            <a:r>
              <a:rPr lang="tr-TR" sz="1900" dirty="0" err="1"/>
              <a:t>lt</a:t>
            </a:r>
            <a:r>
              <a:rPr lang="tr-TR" sz="1900" dirty="0"/>
              <a:t> x 0,8 = 114.800 </a:t>
            </a:r>
            <a:r>
              <a:rPr lang="tr-TR" sz="1900" dirty="0" err="1"/>
              <a:t>lt</a:t>
            </a:r>
            <a:r>
              <a:rPr lang="tr-TR" sz="1900" dirty="0"/>
              <a:t> / yıl</a:t>
            </a:r>
          </a:p>
          <a:p>
            <a:pPr marL="0" indent="0">
              <a:buNone/>
            </a:pPr>
            <a:r>
              <a:rPr lang="tr-TR" sz="1900" dirty="0"/>
              <a:t>114.800x0,9 = 103.320lt / yıl net kazanç</a:t>
            </a:r>
          </a:p>
          <a:p>
            <a:pPr marL="0" indent="0">
              <a:buNone/>
            </a:pPr>
            <a:r>
              <a:rPr lang="tr-TR" sz="1900" dirty="0"/>
              <a:t>103 ton su toplanabilmektedir.</a:t>
            </a:r>
          </a:p>
          <a:p>
            <a:pPr marL="0" indent="0">
              <a:buNone/>
            </a:pPr>
            <a:endParaRPr lang="tr-TR" sz="1900" dirty="0"/>
          </a:p>
          <a:p>
            <a:endParaRPr lang="tr-TR" sz="1900" dirty="0"/>
          </a:p>
          <a:p>
            <a:endParaRPr lang="tr-TR" sz="1900" dirty="0"/>
          </a:p>
        </p:txBody>
      </p:sp>
    </p:spTree>
    <p:extLst>
      <p:ext uri="{BB962C8B-B14F-4D97-AF65-F5344CB8AC3E}">
        <p14:creationId xmlns:p14="http://schemas.microsoft.com/office/powerpoint/2010/main" val="955162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49FCFA-3764-43FD-B9DE-1663BBD728FF}"/>
              </a:ext>
            </a:extLst>
          </p:cNvPr>
          <p:cNvSpPr>
            <a:spLocks noGrp="1"/>
          </p:cNvSpPr>
          <p:nvPr>
            <p:ph idx="1"/>
          </p:nvPr>
        </p:nvSpPr>
        <p:spPr>
          <a:xfrm>
            <a:off x="1019504" y="1713934"/>
            <a:ext cx="10529030" cy="4005222"/>
          </a:xfrm>
        </p:spPr>
        <p:txBody>
          <a:bodyPr>
            <a:normAutofit fontScale="62500" lnSpcReduction="20000"/>
          </a:bodyPr>
          <a:lstStyle/>
          <a:p>
            <a:pPr marL="0" indent="0" algn="ctr">
              <a:buNone/>
            </a:pPr>
            <a:r>
              <a:rPr lang="tr-TR" b="1" dirty="0" smtClean="0"/>
              <a:t>ANKARA İÇİN ÖRNEK HESAP</a:t>
            </a:r>
          </a:p>
          <a:p>
            <a:pPr marL="0" indent="0">
              <a:buNone/>
            </a:pPr>
            <a:endParaRPr lang="tr-TR" b="1" dirty="0"/>
          </a:p>
          <a:p>
            <a:pPr marL="0" indent="0">
              <a:buNone/>
            </a:pPr>
            <a:r>
              <a:rPr lang="tr-TR" b="1" dirty="0" smtClean="0"/>
              <a:t>*</a:t>
            </a:r>
            <a:r>
              <a:rPr lang="tr-TR" b="1" dirty="0"/>
              <a:t>Ankara da </a:t>
            </a:r>
            <a:r>
              <a:rPr lang="tr-TR" b="1" dirty="0" smtClean="0"/>
              <a:t>yıllık yaklaşık </a:t>
            </a:r>
            <a:r>
              <a:rPr lang="tr-TR" b="1" dirty="0"/>
              <a:t>ortalama yağış miktarı 35 mm </a:t>
            </a:r>
            <a:r>
              <a:rPr lang="tr-TR" b="1" dirty="0" err="1"/>
              <a:t>dir</a:t>
            </a:r>
            <a:r>
              <a:rPr lang="tr-TR" b="1" dirty="0"/>
              <a:t>.</a:t>
            </a:r>
            <a:r>
              <a:rPr lang="tr-TR" dirty="0"/>
              <a:t> ( 1 mm yağış = 1 metrekareye 1 litre su. Yani 10 mm yağış düşmesi = 1 metrekare alana 10 litre su dökülmesi demektir.)</a:t>
            </a:r>
          </a:p>
          <a:p>
            <a:pPr marL="0" indent="0">
              <a:buNone/>
            </a:pPr>
            <a:r>
              <a:rPr lang="tr-TR" dirty="0"/>
              <a:t> </a:t>
            </a:r>
          </a:p>
          <a:p>
            <a:pPr marL="0" indent="0">
              <a:buNone/>
            </a:pPr>
            <a:r>
              <a:rPr lang="tr-TR" dirty="0"/>
              <a:t> </a:t>
            </a:r>
            <a:r>
              <a:rPr lang="tr-TR" dirty="0" smtClean="0"/>
              <a:t>Buna </a:t>
            </a:r>
            <a:r>
              <a:rPr lang="tr-TR" dirty="0"/>
              <a:t>göre : 2300 m2 çatı alanı x 35 mm =80.500 litre=80 ton yağış ve </a:t>
            </a:r>
            <a:r>
              <a:rPr lang="tr-TR" dirty="0" err="1"/>
              <a:t>min.depo</a:t>
            </a:r>
            <a:r>
              <a:rPr lang="tr-TR" dirty="0"/>
              <a:t> kapasitesi olarak düşünebiliriz.</a:t>
            </a:r>
          </a:p>
          <a:p>
            <a:pPr marL="0" indent="0">
              <a:buNone/>
            </a:pPr>
            <a:endParaRPr lang="tr-TR" dirty="0"/>
          </a:p>
          <a:p>
            <a:pPr marL="0" indent="0">
              <a:buNone/>
            </a:pPr>
            <a:r>
              <a:rPr lang="tr-TR" b="1" dirty="0"/>
              <a:t>*Yağış miktarı maksimum 51 mm olarak alınırsa depo kapasitesi:</a:t>
            </a:r>
            <a:endParaRPr lang="tr-TR" dirty="0"/>
          </a:p>
          <a:p>
            <a:pPr marL="0" indent="0">
              <a:buNone/>
            </a:pPr>
            <a:r>
              <a:rPr lang="tr-TR" dirty="0"/>
              <a:t> </a:t>
            </a:r>
          </a:p>
          <a:p>
            <a:pPr marL="0" indent="0">
              <a:buNone/>
            </a:pPr>
            <a:r>
              <a:rPr lang="tr-TR" dirty="0"/>
              <a:t>Buna göre : 2300 m2 çatı alanı x 51 mm =117.300 litre=118 ton yağış ve </a:t>
            </a:r>
            <a:r>
              <a:rPr lang="tr-TR" dirty="0" err="1"/>
              <a:t>min.depo</a:t>
            </a:r>
            <a:r>
              <a:rPr lang="tr-TR" dirty="0"/>
              <a:t> kapasitesi olarak düşünebiliriz.</a:t>
            </a:r>
          </a:p>
          <a:p>
            <a:pPr marL="0" indent="0">
              <a:buNone/>
            </a:pPr>
            <a:r>
              <a:rPr lang="tr-TR" dirty="0"/>
              <a:t> </a:t>
            </a:r>
          </a:p>
          <a:p>
            <a:pPr marL="0" indent="0">
              <a:buNone/>
            </a:pPr>
            <a:r>
              <a:rPr lang="tr-TR" dirty="0"/>
              <a:t> </a:t>
            </a:r>
          </a:p>
          <a:p>
            <a:pPr marL="0" indent="0">
              <a:buNone/>
            </a:pPr>
            <a:endParaRPr lang="tr-TR" sz="2000" dirty="0"/>
          </a:p>
        </p:txBody>
      </p:sp>
    </p:spTree>
    <p:extLst>
      <p:ext uri="{BB962C8B-B14F-4D97-AF65-F5344CB8AC3E}">
        <p14:creationId xmlns:p14="http://schemas.microsoft.com/office/powerpoint/2010/main" val="218197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4">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76">
            <a:extLst>
              <a:ext uri="{FF2B5EF4-FFF2-40B4-BE49-F238E27FC236}">
                <a16:creationId xmlns:a16="http://schemas.microsoft.com/office/drawing/2014/main" id="{287F69AB-2350-44E3-9076-00265B93F3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034" name="Rectangle 77">
              <a:extLst>
                <a:ext uri="{FF2B5EF4-FFF2-40B4-BE49-F238E27FC236}">
                  <a16:creationId xmlns:a16="http://schemas.microsoft.com/office/drawing/2014/main" id="{D70652AA-1C81-481C-856B-9037143754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Isosceles Triangle 78">
              <a:extLst>
                <a:ext uri="{FF2B5EF4-FFF2-40B4-BE49-F238E27FC236}">
                  <a16:creationId xmlns:a16="http://schemas.microsoft.com/office/drawing/2014/main" id="{A2FF99B6-37BA-4650-B01D-799F02E31E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6" name="Group 80">
            <a:extLst>
              <a:ext uri="{FF2B5EF4-FFF2-40B4-BE49-F238E27FC236}">
                <a16:creationId xmlns:a16="http://schemas.microsoft.com/office/drawing/2014/main" id="{3EA7D759-6BEF-4CBD-A325-BCFA77832B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037" name="Isosceles Triangle 81">
              <a:extLst>
                <a:ext uri="{FF2B5EF4-FFF2-40B4-BE49-F238E27FC236}">
                  <a16:creationId xmlns:a16="http://schemas.microsoft.com/office/drawing/2014/main" id="{317405EC-53E3-473A-8B42-B9475D057B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82">
              <a:extLst>
                <a:ext uri="{FF2B5EF4-FFF2-40B4-BE49-F238E27FC236}">
                  <a16:creationId xmlns:a16="http://schemas.microsoft.com/office/drawing/2014/main" id="{C03F2370-11B5-4E16-8AE5-B4854408B4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40" name="Metin kutusu 7">
            <a:extLst>
              <a:ext uri="{FF2B5EF4-FFF2-40B4-BE49-F238E27FC236}">
                <a16:creationId xmlns:a16="http://schemas.microsoft.com/office/drawing/2014/main" id="{B82AA297-4344-42A6-834A-532C637091D9}"/>
              </a:ext>
            </a:extLst>
          </p:cNvPr>
          <p:cNvGraphicFramePr/>
          <p:nvPr>
            <p:extLst>
              <p:ext uri="{D42A27DB-BD31-4B8C-83A1-F6EECF244321}">
                <p14:modId xmlns:p14="http://schemas.microsoft.com/office/powerpoint/2010/main" val="1701174058"/>
              </p:ext>
            </p:extLst>
          </p:nvPr>
        </p:nvGraphicFramePr>
        <p:xfrm>
          <a:off x="7153768" y="1625789"/>
          <a:ext cx="4024170" cy="4262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Geleceğimizin En Büyük Tehdidi: İklim Krizi">
            <a:extLst>
              <a:ext uri="{FF2B5EF4-FFF2-40B4-BE49-F238E27FC236}">
                <a16:creationId xmlns:a16="http://schemas.microsoft.com/office/drawing/2014/main" id="{84B8D997-F3E9-4D85-889D-C6E31D8AFF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6139" y="1710776"/>
            <a:ext cx="5643382" cy="396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36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6A2045-53BC-4716-B9C0-1E86160F986F}"/>
              </a:ext>
            </a:extLst>
          </p:cNvPr>
          <p:cNvSpPr>
            <a:spLocks noGrp="1"/>
          </p:cNvSpPr>
          <p:nvPr>
            <p:ph type="title"/>
          </p:nvPr>
        </p:nvSpPr>
        <p:spPr>
          <a:xfrm>
            <a:off x="643467" y="1698171"/>
            <a:ext cx="3962061" cy="4516360"/>
          </a:xfrm>
        </p:spPr>
        <p:txBody>
          <a:bodyPr anchor="t">
            <a:normAutofit/>
          </a:bodyPr>
          <a:lstStyle/>
          <a:p>
            <a:r>
              <a:rPr lang="tr-TR" sz="3600" dirty="0"/>
              <a:t>Depo Hacmi Hesabı </a:t>
            </a:r>
            <a:br>
              <a:rPr lang="tr-TR" sz="3600" dirty="0"/>
            </a:br>
            <a:endParaRPr lang="tr-TR" sz="3600" dirty="0"/>
          </a:p>
        </p:txBody>
      </p:sp>
      <p:sp>
        <p:nvSpPr>
          <p:cNvPr id="3" name="İçerik Yer Tutucusu 2">
            <a:extLst>
              <a:ext uri="{FF2B5EF4-FFF2-40B4-BE49-F238E27FC236}">
                <a16:creationId xmlns:a16="http://schemas.microsoft.com/office/drawing/2014/main" id="{CDB9C60B-6B7B-47CB-9CD9-59CFBB50424A}"/>
              </a:ext>
            </a:extLst>
          </p:cNvPr>
          <p:cNvSpPr>
            <a:spLocks noGrp="1"/>
          </p:cNvSpPr>
          <p:nvPr>
            <p:ph idx="1"/>
          </p:nvPr>
        </p:nvSpPr>
        <p:spPr>
          <a:xfrm>
            <a:off x="5070020" y="1698170"/>
            <a:ext cx="6478513" cy="4516361"/>
          </a:xfrm>
        </p:spPr>
        <p:txBody>
          <a:bodyPr>
            <a:normAutofit/>
          </a:bodyPr>
          <a:lstStyle/>
          <a:p>
            <a:endParaRPr lang="tr-TR" sz="2000" dirty="0"/>
          </a:p>
          <a:p>
            <a:r>
              <a:rPr lang="tr-TR" sz="2000" dirty="0"/>
              <a:t>Deponun konulacağı alanın varlığı ve büyüklüğü önemli olmakla birlikte , yağış olmayan en uzun süre kadar stok yapılması tavsiye edilmektedir.</a:t>
            </a:r>
          </a:p>
          <a:p>
            <a:r>
              <a:rPr lang="tr-TR" sz="2000" dirty="0"/>
              <a:t>İstanbul’da bu süreç 2 ay olarak kabul edilebilir</a:t>
            </a:r>
          </a:p>
          <a:p>
            <a:r>
              <a:rPr lang="tr-TR" sz="2000" dirty="0"/>
              <a:t>Örnek : </a:t>
            </a:r>
          </a:p>
          <a:p>
            <a:pPr marL="0" indent="0">
              <a:buNone/>
            </a:pPr>
            <a:r>
              <a:rPr lang="tr-TR" sz="2000" dirty="0"/>
              <a:t>  Aylık yağış miktarı x çatı alanı x 2 ( ay) =</a:t>
            </a:r>
          </a:p>
          <a:p>
            <a:pPr marL="0" indent="0">
              <a:buNone/>
            </a:pPr>
            <a:r>
              <a:rPr lang="tr-TR" sz="2000" dirty="0"/>
              <a:t>  47,8 mm (</a:t>
            </a:r>
            <a:r>
              <a:rPr lang="tr-TR" sz="2000" dirty="0" err="1"/>
              <a:t>lt</a:t>
            </a:r>
            <a:r>
              <a:rPr lang="tr-TR" sz="2000" dirty="0"/>
              <a:t>) x 250 m2 x 0,8 x0,9x 2  = 17.208 </a:t>
            </a:r>
            <a:r>
              <a:rPr lang="tr-TR" sz="2000" dirty="0" err="1"/>
              <a:t>lt</a:t>
            </a:r>
            <a:r>
              <a:rPr lang="tr-TR" sz="2000" dirty="0"/>
              <a:t> </a:t>
            </a:r>
          </a:p>
          <a:p>
            <a:pPr marL="0" indent="0">
              <a:buNone/>
            </a:pPr>
            <a:r>
              <a:rPr lang="tr-TR" sz="2000" u="sng" dirty="0"/>
              <a:t>  Yağmur suyu depo hacmi : 15- 20m3 seçilebilir.</a:t>
            </a:r>
          </a:p>
          <a:p>
            <a:pPr marL="0" indent="0">
              <a:buNone/>
            </a:pPr>
            <a:r>
              <a:rPr lang="tr-TR" sz="2000" dirty="0"/>
              <a:t> </a:t>
            </a:r>
          </a:p>
        </p:txBody>
      </p:sp>
    </p:spTree>
    <p:extLst>
      <p:ext uri="{BB962C8B-B14F-4D97-AF65-F5344CB8AC3E}">
        <p14:creationId xmlns:p14="http://schemas.microsoft.com/office/powerpoint/2010/main" val="6448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7325" y="829734"/>
            <a:ext cx="11346872" cy="5308600"/>
          </a:xfrm>
          <a:prstGeom prst="rect">
            <a:avLst/>
          </a:prstGeom>
        </p:spPr>
      </p:pic>
    </p:spTree>
    <p:extLst>
      <p:ext uri="{BB962C8B-B14F-4D97-AF65-F5344CB8AC3E}">
        <p14:creationId xmlns:p14="http://schemas.microsoft.com/office/powerpoint/2010/main" val="313190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8600" y="524933"/>
            <a:ext cx="11675533" cy="5562599"/>
          </a:xfrm>
          <a:prstGeom prst="rect">
            <a:avLst/>
          </a:prstGeom>
        </p:spPr>
      </p:pic>
    </p:spTree>
    <p:extLst>
      <p:ext uri="{BB962C8B-B14F-4D97-AF65-F5344CB8AC3E}">
        <p14:creationId xmlns:p14="http://schemas.microsoft.com/office/powerpoint/2010/main" val="69431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2FB12AE-71D1-47FD-9AC3-EE2C074245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253E7B4-2B19-44E8-8F5C-788DDDD0BA85}"/>
              </a:ext>
            </a:extLst>
          </p:cNvPr>
          <p:cNvSpPr>
            <a:spLocks noGrp="1"/>
          </p:cNvSpPr>
          <p:nvPr>
            <p:ph type="title"/>
          </p:nvPr>
        </p:nvSpPr>
        <p:spPr>
          <a:xfrm>
            <a:off x="643468" y="621792"/>
            <a:ext cx="4989890" cy="5413248"/>
          </a:xfrm>
        </p:spPr>
        <p:txBody>
          <a:bodyPr>
            <a:normAutofit/>
          </a:bodyPr>
          <a:lstStyle/>
          <a:p>
            <a:r>
              <a:rPr lang="tr-TR" sz="3300">
                <a:effectLst/>
                <a:latin typeface="Calibri" panose="020F0502020204030204" pitchFamily="34" charset="0"/>
                <a:ea typeface="Calibri" panose="020F0502020204030204" pitchFamily="34" charset="0"/>
                <a:cs typeface="Calibri" panose="020F0502020204030204" pitchFamily="34" charset="0"/>
              </a:rPr>
              <a:t>Yağmur suyu rezervuarlarının kullanışlı hacminin optimum boyutu, yağmur suyu verimi ile proses suyu gereksinimleri arasında dengeli bir ilişkiye sahip olmalıdır. Bunun için aşağıdaki faktörler önemlidir:</a:t>
            </a:r>
            <a:r>
              <a:rPr lang="tr-TR" sz="3300">
                <a:effectLst/>
                <a:latin typeface="Calibri" panose="020F0502020204030204" pitchFamily="34" charset="0"/>
                <a:ea typeface="Calibri" panose="020F0502020204030204" pitchFamily="34" charset="0"/>
                <a:cs typeface="Times New Roman" panose="02020603050405020304" pitchFamily="18" charset="0"/>
              </a:rPr>
              <a:t/>
            </a:r>
            <a:br>
              <a:rPr lang="tr-TR" sz="3300">
                <a:effectLst/>
                <a:latin typeface="Calibri" panose="020F0502020204030204" pitchFamily="34" charset="0"/>
                <a:ea typeface="Calibri" panose="020F0502020204030204" pitchFamily="34" charset="0"/>
                <a:cs typeface="Times New Roman" panose="02020603050405020304" pitchFamily="18" charset="0"/>
              </a:rPr>
            </a:br>
            <a:endParaRPr lang="tr-TR" sz="3300"/>
          </a:p>
        </p:txBody>
      </p:sp>
      <p:sp>
        <p:nvSpPr>
          <p:cNvPr id="30" name="Freeform: Shape 29">
            <a:extLst>
              <a:ext uri="{FF2B5EF4-FFF2-40B4-BE49-F238E27FC236}">
                <a16:creationId xmlns:a16="http://schemas.microsoft.com/office/drawing/2014/main" id="{64853C7E-3CBA-4464-865F-6044D94B1B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55EFEC59-B929-4851-9DEF-9106F27979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C132392-D5FF-4588-8FA1-5BAD77BF64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7EAC045-695C-4E73-9B7C-AFD6FB22DA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404A7A3A-BEAE-4BC6-A163-5D0E5F8C46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39">
            <a:extLst>
              <a:ext uri="{FF2B5EF4-FFF2-40B4-BE49-F238E27FC236}">
                <a16:creationId xmlns:a16="http://schemas.microsoft.com/office/drawing/2014/main" id="{12ED3B7D-405D-4DFA-8608-B6DE746718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E4EC8D8A-C6C4-4BFE-867E-267D252CFE87}"/>
              </a:ext>
            </a:extLst>
          </p:cNvPr>
          <p:cNvSpPr>
            <a:spLocks noGrp="1"/>
          </p:cNvSpPr>
          <p:nvPr>
            <p:ph idx="1"/>
          </p:nvPr>
        </p:nvSpPr>
        <p:spPr>
          <a:xfrm>
            <a:off x="6096000" y="643466"/>
            <a:ext cx="5452532" cy="5571065"/>
          </a:xfrm>
          <a:noFill/>
        </p:spPr>
        <p:txBody>
          <a:bodyPr anchor="ctr">
            <a:normAutofit/>
          </a:bodyPr>
          <a:lstStyle/>
          <a:p>
            <a:pPr marL="0" indent="0">
              <a:spcAft>
                <a:spcPts val="800"/>
              </a:spcAft>
              <a:buNone/>
            </a:pPr>
            <a:endParaRPr lang="tr-TR"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tr-TR" sz="2000">
                <a:effectLst/>
                <a:latin typeface="Calibri" panose="020F0502020204030204" pitchFamily="34" charset="0"/>
                <a:ea typeface="Calibri" panose="020F0502020204030204" pitchFamily="34" charset="0"/>
                <a:cs typeface="Calibri" panose="020F0502020204030204" pitchFamily="34" charset="0"/>
              </a:rPr>
              <a:t>Yerel yağış miktarı ve yağış özellikleri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tr-TR" sz="2000">
                <a:effectLst/>
                <a:latin typeface="Calibri" panose="020F0502020204030204" pitchFamily="34" charset="0"/>
                <a:ea typeface="Calibri" panose="020F0502020204030204" pitchFamily="34" charset="0"/>
                <a:cs typeface="Calibri" panose="020F0502020204030204" pitchFamily="34" charset="0"/>
              </a:rPr>
              <a:t>Toplama alanlarının boyutu ve türü(çatı)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tr-TR" sz="2000">
                <a:effectLst/>
                <a:latin typeface="Calibri" panose="020F0502020204030204" pitchFamily="34" charset="0"/>
                <a:ea typeface="Calibri" panose="020F0502020204030204" pitchFamily="34" charset="0"/>
                <a:cs typeface="Calibri" panose="020F0502020204030204" pitchFamily="34" charset="0"/>
              </a:rPr>
              <a:t>Proses suyu gereksinimleri (miktar ve dağıtım)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p>
            <a:endParaRPr lang="tr-TR" sz="2000"/>
          </a:p>
        </p:txBody>
      </p:sp>
    </p:spTree>
    <p:extLst>
      <p:ext uri="{BB962C8B-B14F-4D97-AF65-F5344CB8AC3E}">
        <p14:creationId xmlns:p14="http://schemas.microsoft.com/office/powerpoint/2010/main" val="1645096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etin kutusu 2">
            <a:extLst>
              <a:ext uri="{FF2B5EF4-FFF2-40B4-BE49-F238E27FC236}">
                <a16:creationId xmlns:a16="http://schemas.microsoft.com/office/drawing/2014/main" id="{B0792A53-4534-46C5-BE37-1DFEE9F7154A}"/>
              </a:ext>
            </a:extLst>
          </p:cNvPr>
          <p:cNvSpPr txBox="1"/>
          <p:nvPr/>
        </p:nvSpPr>
        <p:spPr>
          <a:xfrm>
            <a:off x="643467" y="1698171"/>
            <a:ext cx="3962061" cy="4516360"/>
          </a:xfrm>
          <a:prstGeom prst="rect">
            <a:avLst/>
          </a:prstGeom>
        </p:spPr>
        <p:txBody>
          <a:bodyPr vert="horz" lIns="91440" tIns="45720" rIns="91440" bIns="45720" rtlCol="0" anchor="t">
            <a:normAutofit/>
          </a:bodyPr>
          <a:lstStyle/>
          <a:p>
            <a:pPr>
              <a:lnSpc>
                <a:spcPct val="90000"/>
              </a:lnSpc>
              <a:spcBef>
                <a:spcPct val="0"/>
              </a:spcBef>
              <a:spcAft>
                <a:spcPts val="800"/>
              </a:spcAft>
            </a:pPr>
            <a:r>
              <a:rPr lang="en-US" sz="3600" kern="1200">
                <a:solidFill>
                  <a:schemeClr val="tx1"/>
                </a:solidFill>
                <a:effectLst/>
                <a:latin typeface="+mj-lt"/>
                <a:ea typeface="+mj-ea"/>
                <a:cs typeface="+mj-cs"/>
              </a:rPr>
              <a:t>Kullanışlı hacim, miktar ve ekonomik yönler açısından optimize edilmelidir.</a:t>
            </a:r>
          </a:p>
        </p:txBody>
      </p:sp>
      <p:sp>
        <p:nvSpPr>
          <p:cNvPr id="32" name="Rectangle 31">
            <a:extLst>
              <a:ext uri="{FF2B5EF4-FFF2-40B4-BE49-F238E27FC236}">
                <a16:creationId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Metin kutusu 4">
            <a:extLst>
              <a:ext uri="{FF2B5EF4-FFF2-40B4-BE49-F238E27FC236}">
                <a16:creationId xmlns:a16="http://schemas.microsoft.com/office/drawing/2014/main" id="{CD0C0A9F-3634-45F6-B133-4F3279CA67D9}"/>
              </a:ext>
            </a:extLst>
          </p:cNvPr>
          <p:cNvSpPr txBox="1"/>
          <p:nvPr/>
        </p:nvSpPr>
        <p:spPr>
          <a:xfrm>
            <a:off x="5070020" y="1698170"/>
            <a:ext cx="6478513" cy="4516361"/>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1700">
                <a:effectLst/>
              </a:rPr>
              <a:t>Pratik gereksinimleri karşılamak için üç boyutlandırma prosedürü arasında bir ayrım yapılır:</a:t>
            </a:r>
          </a:p>
          <a:p>
            <a:pPr indent="-228600">
              <a:lnSpc>
                <a:spcPct val="90000"/>
              </a:lnSpc>
              <a:spcAft>
                <a:spcPts val="800"/>
              </a:spcAft>
              <a:buFont typeface="Arial" panose="020B0604020202020204" pitchFamily="34" charset="0"/>
              <a:buChar char="•"/>
            </a:pPr>
            <a:r>
              <a:rPr lang="en-US" sz="1700">
                <a:effectLst/>
              </a:rPr>
              <a:t> </a:t>
            </a:r>
          </a:p>
          <a:p>
            <a:pPr marL="342900" lvl="0" indent="-228600">
              <a:lnSpc>
                <a:spcPct val="90000"/>
              </a:lnSpc>
              <a:spcAft>
                <a:spcPts val="800"/>
              </a:spcAft>
              <a:buFont typeface="Arial" panose="020B0604020202020204" pitchFamily="34" charset="0"/>
              <a:buChar char="•"/>
            </a:pPr>
            <a:r>
              <a:rPr lang="en-US" sz="1700">
                <a:effectLst/>
              </a:rPr>
              <a:t>Hiçbir hesaplamanın yapılmasına gerek olmayan küçük sistemler (örneğin bir ve iki aileli evler) için kısaltılmış bir prosedür;</a:t>
            </a:r>
          </a:p>
          <a:p>
            <a:pPr indent="-228600">
              <a:lnSpc>
                <a:spcPct val="90000"/>
              </a:lnSpc>
              <a:spcAft>
                <a:spcPts val="800"/>
              </a:spcAft>
              <a:buFont typeface="Arial" panose="020B0604020202020204" pitchFamily="34" charset="0"/>
              <a:buChar char="•"/>
            </a:pPr>
            <a:r>
              <a:rPr lang="en-US" sz="1700">
                <a:effectLst/>
              </a:rPr>
              <a:t> </a:t>
            </a:r>
          </a:p>
          <a:p>
            <a:pPr marL="342900" lvl="0" indent="-228600">
              <a:lnSpc>
                <a:spcPct val="90000"/>
              </a:lnSpc>
              <a:spcAft>
                <a:spcPts val="800"/>
              </a:spcAft>
              <a:buFont typeface="Arial" panose="020B0604020202020204" pitchFamily="34" charset="0"/>
              <a:buChar char="•"/>
            </a:pPr>
            <a:r>
              <a:rPr lang="en-US" sz="1700">
                <a:effectLst/>
              </a:rPr>
              <a:t>Büyük bir masraf olmadan tasarım ve kurulum için yeterince kesin sonuçlar sağlayacak bir hesaplama süreci elde etmek amacıyla tüm sistem boyutları için basitleştirilmiş bir prosedür;</a:t>
            </a:r>
          </a:p>
          <a:p>
            <a:pPr indent="-228600">
              <a:lnSpc>
                <a:spcPct val="90000"/>
              </a:lnSpc>
              <a:spcAft>
                <a:spcPts val="800"/>
              </a:spcAft>
              <a:buFont typeface="Arial" panose="020B0604020202020204" pitchFamily="34" charset="0"/>
              <a:buChar char="•"/>
            </a:pPr>
            <a:r>
              <a:rPr lang="en-US" sz="1700">
                <a:effectLst/>
              </a:rPr>
              <a:t> </a:t>
            </a:r>
          </a:p>
          <a:p>
            <a:pPr marL="342900" lvl="0" indent="-228600">
              <a:lnSpc>
                <a:spcPct val="90000"/>
              </a:lnSpc>
              <a:spcAft>
                <a:spcPts val="800"/>
              </a:spcAft>
              <a:buFont typeface="Arial" panose="020B0604020202020204" pitchFamily="34" charset="0"/>
              <a:buChar char="•"/>
            </a:pPr>
            <a:r>
              <a:rPr lang="en-US" sz="1700">
                <a:effectLst/>
              </a:rPr>
              <a:t>Her şeyden önce büyük sistemler için gerçek işletim koşullarının daha iyi bir şekilde tahmin edilmesini sağlamak amacıyla tüm sistem boyutları için farklılaştırılmış bir prosedür.</a:t>
            </a:r>
          </a:p>
        </p:txBody>
      </p:sp>
      <p:sp>
        <p:nvSpPr>
          <p:cNvPr id="40" name="Isosceles Triangle 39">
            <a:extLst>
              <a:ext uri="{FF2B5EF4-FFF2-40B4-BE49-F238E27FC236}">
                <a16:creationId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Isosceles Triangle 41">
            <a:extLst>
              <a:ext uri="{FF2B5EF4-FFF2-40B4-BE49-F238E27FC236}">
                <a16:creationId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19589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6D30126-6314-4A93-B27E-5C66CF781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1EAB0080-DAC7-43C1-9A90-5C537DE2CCB9}"/>
              </a:ext>
            </a:extLst>
          </p:cNvPr>
          <p:cNvPicPr>
            <a:picLocks noChangeAspect="1"/>
          </p:cNvPicPr>
          <p:nvPr/>
        </p:nvPicPr>
        <p:blipFill>
          <a:blip r:embed="rId2"/>
          <a:stretch>
            <a:fillRect/>
          </a:stretch>
        </p:blipFill>
        <p:spPr>
          <a:xfrm>
            <a:off x="1425441" y="549714"/>
            <a:ext cx="4862516" cy="3646887"/>
          </a:xfrm>
          <a:prstGeom prst="rect">
            <a:avLst/>
          </a:prstGeom>
        </p:spPr>
      </p:pic>
      <p:sp>
        <p:nvSpPr>
          <p:cNvPr id="40" name="Rectangle 39">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36A940F-0637-4DF2-ADB5-234311CF3CE6}"/>
              </a:ext>
            </a:extLst>
          </p:cNvPr>
          <p:cNvSpPr>
            <a:spLocks noGrp="1"/>
          </p:cNvSpPr>
          <p:nvPr>
            <p:ph type="title"/>
          </p:nvPr>
        </p:nvSpPr>
        <p:spPr>
          <a:xfrm>
            <a:off x="524256" y="4765963"/>
            <a:ext cx="6594189" cy="1625210"/>
          </a:xfrm>
        </p:spPr>
        <p:txBody>
          <a:bodyPr>
            <a:normAutofit/>
          </a:bodyPr>
          <a:lstStyle/>
          <a:p>
            <a:r>
              <a:rPr lang="tr-TR">
                <a:solidFill>
                  <a:srgbClr val="FFFFFF"/>
                </a:solidFill>
              </a:rPr>
              <a:t>Nerede Kullanılır ?</a:t>
            </a:r>
          </a:p>
        </p:txBody>
      </p:sp>
      <p:sp>
        <p:nvSpPr>
          <p:cNvPr id="42" name="Rectangle 41">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83B0456C-EF5F-423F-AE05-B1FB0CAEA7DF}"/>
              </a:ext>
            </a:extLst>
          </p:cNvPr>
          <p:cNvSpPr>
            <a:spLocks noGrp="1"/>
          </p:cNvSpPr>
          <p:nvPr>
            <p:ph idx="1"/>
          </p:nvPr>
        </p:nvSpPr>
        <p:spPr>
          <a:xfrm>
            <a:off x="8029319" y="917725"/>
            <a:ext cx="3424739" cy="4852362"/>
          </a:xfrm>
        </p:spPr>
        <p:txBody>
          <a:bodyPr anchor="ctr">
            <a:normAutofit/>
          </a:bodyPr>
          <a:lstStyle/>
          <a:p>
            <a:r>
              <a:rPr lang="tr-TR" sz="2000">
                <a:solidFill>
                  <a:srgbClr val="FFFFFF"/>
                </a:solidFill>
              </a:rPr>
              <a:t>BAHÇE SULAMA</a:t>
            </a:r>
          </a:p>
          <a:p>
            <a:r>
              <a:rPr lang="tr-TR" sz="2000">
                <a:solidFill>
                  <a:srgbClr val="FFFFFF"/>
                </a:solidFill>
              </a:rPr>
              <a:t>REZERVUARLAR</a:t>
            </a:r>
          </a:p>
          <a:p>
            <a:r>
              <a:rPr lang="tr-TR" sz="2000">
                <a:solidFill>
                  <a:srgbClr val="FFFFFF"/>
                </a:solidFill>
              </a:rPr>
              <a:t>ARAÇ YIKAMA</a:t>
            </a:r>
          </a:p>
          <a:p>
            <a:r>
              <a:rPr lang="tr-TR" sz="2000">
                <a:solidFill>
                  <a:srgbClr val="FFFFFF"/>
                </a:solidFill>
              </a:rPr>
              <a:t>ÇAMAŞIR YIKAMA</a:t>
            </a:r>
          </a:p>
          <a:p>
            <a:r>
              <a:rPr lang="tr-TR" sz="2000">
                <a:solidFill>
                  <a:srgbClr val="FFFFFF"/>
                </a:solidFill>
              </a:rPr>
              <a:t>TEMİZLİK </a:t>
            </a:r>
          </a:p>
          <a:p>
            <a:r>
              <a:rPr lang="tr-TR" sz="2000">
                <a:solidFill>
                  <a:srgbClr val="FFFFFF"/>
                </a:solidFill>
              </a:rPr>
              <a:t>SOĞUTMA KULELERİ BESLEME SUYU </a:t>
            </a:r>
          </a:p>
          <a:p>
            <a:r>
              <a:rPr lang="tr-TR" sz="2000">
                <a:solidFill>
                  <a:srgbClr val="FFFFFF"/>
                </a:solidFill>
              </a:rPr>
              <a:t>İÇME SUYU (İLAVE ARITMA GEREKİR)</a:t>
            </a:r>
          </a:p>
          <a:p>
            <a:r>
              <a:rPr lang="tr-TR" sz="2000">
                <a:solidFill>
                  <a:srgbClr val="FFFFFF"/>
                </a:solidFill>
              </a:rPr>
              <a:t>KULLANMA SUYU (İLAVE ARITMA GEREKİR)</a:t>
            </a:r>
          </a:p>
        </p:txBody>
      </p:sp>
    </p:spTree>
    <p:extLst>
      <p:ext uri="{BB962C8B-B14F-4D97-AF65-F5344CB8AC3E}">
        <p14:creationId xmlns:p14="http://schemas.microsoft.com/office/powerpoint/2010/main" val="2698009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6C2997EE-0889-44C3-AC0D-18F26AC9AA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DP2.jpeg" descr="ADP2.jpeg">
            <a:extLst>
              <a:ext uri="{FF2B5EF4-FFF2-40B4-BE49-F238E27FC236}">
                <a16:creationId xmlns:a16="http://schemas.microsoft.com/office/drawing/2014/main" id="{8632EC25-E7D8-44F0-8A05-71E2B4436CBD}"/>
              </a:ext>
            </a:extLst>
          </p:cNvPr>
          <p:cNvPicPr>
            <a:picLocks noChangeAspect="1"/>
          </p:cNvPicPr>
          <p:nvPr/>
        </p:nvPicPr>
        <p:blipFill rotWithShape="1">
          <a:blip r:embed="rId2"/>
          <a:srcRect t="10523" r="-3" b="13355"/>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6" name="Humes_Panorama 10_2_1024x452.jpeg" descr="Humes_Panorama 10_2_1024x452.jpeg">
            <a:extLst>
              <a:ext uri="{FF2B5EF4-FFF2-40B4-BE49-F238E27FC236}">
                <a16:creationId xmlns:a16="http://schemas.microsoft.com/office/drawing/2014/main" id="{A914A879-BE1A-4EA9-89F2-0026979F753D}"/>
              </a:ext>
            </a:extLst>
          </p:cNvPr>
          <p:cNvPicPr>
            <a:picLocks noChangeAspect="1"/>
          </p:cNvPicPr>
          <p:nvPr/>
        </p:nvPicPr>
        <p:blipFill rotWithShape="1">
          <a:blip r:embed="rId3"/>
          <a:srcRect t="9197" b="7006"/>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ADP4.jpg" descr="ADP4.jpg">
            <a:extLst>
              <a:ext uri="{FF2B5EF4-FFF2-40B4-BE49-F238E27FC236}">
                <a16:creationId xmlns:a16="http://schemas.microsoft.com/office/drawing/2014/main" id="{23F3A815-2997-4A69-A676-4D023871C269}"/>
              </a:ext>
            </a:extLst>
          </p:cNvPr>
          <p:cNvPicPr>
            <a:picLocks noChangeAspect="1"/>
          </p:cNvPicPr>
          <p:nvPr/>
        </p:nvPicPr>
        <p:blipFill rotWithShape="1">
          <a:blip r:embed="rId4"/>
          <a:srcRect l="17945"/>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280488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879EECFE-814E-4B68-96A7-86A795BD22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F847C8-7801-44D8-8CCA-CDBA7AD91A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ight Triangle 61">
            <a:extLst>
              <a:ext uri="{FF2B5EF4-FFF2-40B4-BE49-F238E27FC236}">
                <a16:creationId xmlns:a16="http://schemas.microsoft.com/office/drawing/2014/main" id="{AF180F00-B4B2-4196-BB1C-ECD21B03F0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6E600F8C-C8F3-420C-9D3B-E1FBE7BAE4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çerik Yer Tutucusu 2">
            <a:extLst>
              <a:ext uri="{FF2B5EF4-FFF2-40B4-BE49-F238E27FC236}">
                <a16:creationId xmlns:a16="http://schemas.microsoft.com/office/drawing/2014/main" id="{27F292FF-2048-4829-A5EA-A4591F364282}"/>
              </a:ext>
            </a:extLst>
          </p:cNvPr>
          <p:cNvSpPr>
            <a:spLocks noGrp="1"/>
          </p:cNvSpPr>
          <p:nvPr>
            <p:ph type="ctrTitle"/>
          </p:nvPr>
        </p:nvSpPr>
        <p:spPr>
          <a:xfrm>
            <a:off x="1010024" y="1383527"/>
            <a:ext cx="6072333" cy="4175166"/>
          </a:xfrm>
        </p:spPr>
        <p:txBody>
          <a:bodyPr anchor="ctr">
            <a:normAutofit/>
          </a:bodyPr>
          <a:lstStyle/>
          <a:p>
            <a:pPr marL="0" indent="0" algn="r">
              <a:buNone/>
            </a:pPr>
            <a:r>
              <a:rPr lang="tr-TR" sz="3100" b="0">
                <a:effectLst/>
                <a:latin typeface="+mn-lt"/>
              </a:rPr>
              <a:t>Kuraklık aslında normal ve tekrarlayan bir iklim olayıdır. </a:t>
            </a:r>
          </a:p>
          <a:p>
            <a:pPr algn="r"/>
            <a:r>
              <a:rPr lang="tr-TR" sz="3100">
                <a:latin typeface="+mn-lt"/>
              </a:rPr>
              <a:t>Bir veya birden çok mevsime yayılan azalan yağışlar nedeniyle oluşur. Ancak küresel iklim krizi  sonucu dünyanın birçok bölgesinde artan sıcaklıklar ve azalan yağışlar, kuraklık olaylarının sıklığını ve ciddiyetini artırmaktadır</a:t>
            </a:r>
            <a:r>
              <a:rPr lang="tr-TR" sz="3100"/>
              <a:t>.</a:t>
            </a:r>
          </a:p>
        </p:txBody>
      </p:sp>
      <p:sp>
        <p:nvSpPr>
          <p:cNvPr id="3" name="Alt Başlık 2">
            <a:extLst>
              <a:ext uri="{FF2B5EF4-FFF2-40B4-BE49-F238E27FC236}">
                <a16:creationId xmlns:a16="http://schemas.microsoft.com/office/drawing/2014/main" id="{7D6ED2EB-C6AF-4B81-85D8-417EC0616043}"/>
              </a:ext>
            </a:extLst>
          </p:cNvPr>
          <p:cNvSpPr>
            <a:spLocks noGrp="1"/>
          </p:cNvSpPr>
          <p:nvPr>
            <p:ph type="subTitle" idx="1"/>
          </p:nvPr>
        </p:nvSpPr>
        <p:spPr>
          <a:xfrm>
            <a:off x="7776051" y="2581835"/>
            <a:ext cx="3323968" cy="1778552"/>
          </a:xfrm>
        </p:spPr>
        <p:txBody>
          <a:bodyPr anchor="ctr">
            <a:normAutofit/>
          </a:bodyPr>
          <a:lstStyle/>
          <a:p>
            <a:pPr algn="l"/>
            <a:r>
              <a:rPr lang="tr-TR" sz="1100"/>
              <a:t>Önümüzdeki 20 yıl içinde Dünya Ekonomik Forumu’nun 2014’deki risk tanımlamasına göre dünya nüfusunun karşı karşıya olduğu üçüncü en yüksek risk (mali krizler ve işsizliğin ardından) su krizi olarak tanımlanmıştır [1]. </a:t>
            </a:r>
          </a:p>
          <a:p>
            <a:pPr algn="l"/>
            <a:r>
              <a:rPr lang="tr-TR" sz="1100"/>
              <a:t>2025 -2030 yıllarında dünya nüfusunun yarıya yakın kısmı, 2050 yılında ise nüfusun dörtte üçü ciddi su sıkıntısı ile karşı karşıya kalması beklenmektedir.</a:t>
            </a:r>
          </a:p>
        </p:txBody>
      </p:sp>
      <p:cxnSp>
        <p:nvCxnSpPr>
          <p:cNvPr id="66" name="Straight Connector 65">
            <a:extLst>
              <a:ext uri="{FF2B5EF4-FFF2-40B4-BE49-F238E27FC236}">
                <a16:creationId xmlns:a16="http://schemas.microsoft.com/office/drawing/2014/main" id="{7AA55BF2-380C-4942-8AB1-55A6A52A35F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7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222402"/>
            <a:ext cx="10515600" cy="4351338"/>
          </a:xfrm>
        </p:spPr>
        <p:txBody>
          <a:bodyPr/>
          <a:lstStyle/>
          <a:p>
            <a:r>
              <a:rPr lang="tr-TR" dirty="0"/>
              <a:t>Su konusunda Biliyoruz ki bir çok çalışma var ve bu çalışmaların bir çoğu su potansiyeli, su kullanımı, su geri kazanımı ile ilgili,</a:t>
            </a:r>
          </a:p>
          <a:p>
            <a:r>
              <a:rPr lang="tr-TR" dirty="0"/>
              <a:t>Ülkemiz de ve Dünya da ki nüfus artarken, ters orantılı bir şekilde Tatlı su kaynaklarında azalmalar olacağı kabul ediliyor.</a:t>
            </a:r>
          </a:p>
          <a:p>
            <a:r>
              <a:rPr lang="tr-TR" dirty="0"/>
              <a:t>Buna bağlı olarak bazı önlemler ve çalışmalar yapılmaktadır</a:t>
            </a:r>
            <a:r>
              <a:rPr lang="tr-TR" dirty="0" smtClean="0"/>
              <a:t>.</a:t>
            </a:r>
          </a:p>
          <a:p>
            <a:r>
              <a:rPr lang="tr-TR" dirty="0"/>
              <a:t>Suyu az kullanmak, suyu tekrar kullanmak, sistem dışında ki  Yağmur suyunu siteme dahil etmek-Yani yağmur suyu hasadını bir çok ülke gibi Türkiye de, Bakanlık ve Belediyeler düzeyinde gündeme almaktadır.</a:t>
            </a:r>
          </a:p>
          <a:p>
            <a:endParaRPr lang="tr-TR" dirty="0"/>
          </a:p>
          <a:p>
            <a:endParaRPr lang="tr-TR" dirty="0"/>
          </a:p>
        </p:txBody>
      </p:sp>
    </p:spTree>
    <p:extLst>
      <p:ext uri="{BB962C8B-B14F-4D97-AF65-F5344CB8AC3E}">
        <p14:creationId xmlns:p14="http://schemas.microsoft.com/office/powerpoint/2010/main" val="382452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222402"/>
            <a:ext cx="10515600" cy="4351338"/>
          </a:xfrm>
        </p:spPr>
        <p:txBody>
          <a:bodyPr>
            <a:normAutofit fontScale="92500" lnSpcReduction="10000"/>
          </a:bodyPr>
          <a:lstStyle/>
          <a:p>
            <a:pPr marL="0" indent="0">
              <a:buNone/>
            </a:pPr>
            <a:r>
              <a:rPr lang="tr-TR" b="1" i="1" dirty="0"/>
              <a:t>Planlı Alanlar İmar Yönetmeliğinde Değişiklik Yapılmasına Dair Yönetmelik’ (MADDE 5)  </a:t>
            </a:r>
            <a:endParaRPr lang="tr-TR" b="1" dirty="0"/>
          </a:p>
          <a:p>
            <a:r>
              <a:rPr lang="tr-TR" dirty="0"/>
              <a:t>‘– Aynı Yönetmeliğin 57 </a:t>
            </a:r>
            <a:r>
              <a:rPr lang="tr-TR" dirty="0" err="1"/>
              <a:t>nci</a:t>
            </a:r>
            <a:r>
              <a:rPr lang="tr-TR" dirty="0"/>
              <a:t> maddesinin yedinci fıkrasına aşağıdaki (a) bendi eklenmiştir.</a:t>
            </a:r>
            <a:br>
              <a:rPr lang="tr-TR" dirty="0"/>
            </a:br>
            <a:r>
              <a:rPr lang="tr-TR" dirty="0"/>
              <a:t>“a) 2000 m²’den büyük parsellerde yapılacak yapılarda mekanik tesisat projesine; çatı yüzeyi yağmur sularının, tabii zemin altında tesis edilecek yağmursuyu toplama tankında toplanması, gerekmesi halinde filtre edilerek yeniden kullanılması amacıyla yağmursuyu toplama sistemi projesi de eklenir. İlgili idarelerce daha küçük parsellere ilişkin de zorunluluk getirilebilir. Yağmursuyu toplama tankı, parselin yan, arka veya parsel sınırına 3 m. den fazla yaklaşmamak kaydı ile ön bahçe zemini altında konumlandırılır. Toplama tankı tahliye hattı varsa yağmursuyu şebekesine bağlanır, atık su şebekesine bağlanamaz.</a:t>
            </a:r>
          </a:p>
          <a:p>
            <a:pPr marL="0" indent="0">
              <a:buNone/>
            </a:pPr>
            <a:endParaRPr lang="tr-TR" dirty="0"/>
          </a:p>
          <a:p>
            <a:endParaRPr lang="tr-TR" dirty="0"/>
          </a:p>
        </p:txBody>
      </p:sp>
    </p:spTree>
    <p:extLst>
      <p:ext uri="{BB962C8B-B14F-4D97-AF65-F5344CB8AC3E}">
        <p14:creationId xmlns:p14="http://schemas.microsoft.com/office/powerpoint/2010/main" val="340288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222402"/>
            <a:ext cx="10515600" cy="4351338"/>
          </a:xfrm>
        </p:spPr>
        <p:txBody>
          <a:bodyPr/>
          <a:lstStyle/>
          <a:p>
            <a:r>
              <a:rPr lang="tr-TR" dirty="0" err="1" smtClean="0"/>
              <a:t>Türkiyenin</a:t>
            </a:r>
            <a:r>
              <a:rPr lang="tr-TR" dirty="0" smtClean="0"/>
              <a:t> </a:t>
            </a:r>
            <a:r>
              <a:rPr lang="tr-TR" dirty="0"/>
              <a:t>su kaynakları potansiyeli (DSI 2009)</a:t>
            </a:r>
          </a:p>
          <a:p>
            <a:endParaRPr lang="tr-TR" dirty="0"/>
          </a:p>
          <a:p>
            <a:endParaRPr lang="tr-TR" dirty="0"/>
          </a:p>
        </p:txBody>
      </p:sp>
      <p:pic>
        <p:nvPicPr>
          <p:cNvPr id="8" name="Resim 7"/>
          <p:cNvPicPr/>
          <p:nvPr/>
        </p:nvPicPr>
        <p:blipFill>
          <a:blip r:embed="rId2"/>
          <a:stretch>
            <a:fillRect/>
          </a:stretch>
        </p:blipFill>
        <p:spPr>
          <a:xfrm>
            <a:off x="3760787" y="1914207"/>
            <a:ext cx="3207385" cy="3029585"/>
          </a:xfrm>
          <a:prstGeom prst="rect">
            <a:avLst/>
          </a:prstGeom>
        </p:spPr>
      </p:pic>
    </p:spTree>
    <p:extLst>
      <p:ext uri="{BB962C8B-B14F-4D97-AF65-F5344CB8AC3E}">
        <p14:creationId xmlns:p14="http://schemas.microsoft.com/office/powerpoint/2010/main" val="27781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222402"/>
            <a:ext cx="10515600" cy="4351338"/>
          </a:xfrm>
        </p:spPr>
        <p:txBody>
          <a:bodyPr>
            <a:normAutofit fontScale="92500"/>
          </a:bodyPr>
          <a:lstStyle/>
          <a:p>
            <a:r>
              <a:rPr lang="tr-TR" dirty="0" err="1"/>
              <a:t>Türkiye’de</a:t>
            </a:r>
            <a:r>
              <a:rPr lang="tr-TR" dirty="0"/>
              <a:t> kişi başına </a:t>
            </a:r>
            <a:r>
              <a:rPr lang="tr-TR" dirty="0" err="1"/>
              <a:t>düşen</a:t>
            </a:r>
            <a:r>
              <a:rPr lang="tr-TR" dirty="0"/>
              <a:t> su miktarı 1.430 m3’tür ve su zengini bir </a:t>
            </a:r>
            <a:r>
              <a:rPr lang="tr-TR" dirty="0" err="1"/>
              <a:t>ülke</a:t>
            </a:r>
            <a:r>
              <a:rPr lang="tr-TR" dirty="0"/>
              <a:t> değildir. </a:t>
            </a:r>
          </a:p>
          <a:p>
            <a:r>
              <a:rPr lang="tr-TR" dirty="0"/>
              <a:t>2030 yılında, bu miktar 1100 m3 olacağı tahmin ediliyor, </a:t>
            </a:r>
          </a:p>
          <a:p>
            <a:r>
              <a:rPr lang="tr-TR" dirty="0"/>
              <a:t>2050 ve sonraki yıllarda, </a:t>
            </a:r>
            <a:r>
              <a:rPr lang="tr-TR" dirty="0" err="1"/>
              <a:t>ülkemizin</a:t>
            </a:r>
            <a:r>
              <a:rPr lang="tr-TR" dirty="0"/>
              <a:t>  çok ciddi bir su sorunu olacağı tahmin ediliyor.</a:t>
            </a:r>
          </a:p>
          <a:p>
            <a:r>
              <a:rPr lang="tr-TR" dirty="0"/>
              <a:t>Bu yalnızca </a:t>
            </a:r>
            <a:r>
              <a:rPr lang="tr-TR" dirty="0" err="1"/>
              <a:t>ülkemizin</a:t>
            </a:r>
            <a:r>
              <a:rPr lang="tr-TR" dirty="0"/>
              <a:t> sorunu değil </a:t>
            </a:r>
            <a:r>
              <a:rPr lang="tr-TR" dirty="0" err="1"/>
              <a:t>küresel</a:t>
            </a:r>
            <a:r>
              <a:rPr lang="tr-TR" dirty="0"/>
              <a:t> anlamda  </a:t>
            </a:r>
            <a:r>
              <a:rPr lang="tr-TR" dirty="0" err="1"/>
              <a:t>çözüme</a:t>
            </a:r>
            <a:r>
              <a:rPr lang="tr-TR" dirty="0"/>
              <a:t> ulaştırılması gereken bir </a:t>
            </a:r>
            <a:r>
              <a:rPr lang="tr-TR" dirty="0" err="1"/>
              <a:t>Dünya</a:t>
            </a:r>
            <a:r>
              <a:rPr lang="tr-TR" dirty="0"/>
              <a:t> sorunu durumundadır. </a:t>
            </a:r>
          </a:p>
          <a:p>
            <a:r>
              <a:rPr lang="tr-TR" dirty="0"/>
              <a:t>Su kullanımının en fazla yerlerden birisi konutlarda, </a:t>
            </a:r>
            <a:r>
              <a:rPr lang="tr-TR" dirty="0" err="1"/>
              <a:t>tüketilen</a:t>
            </a:r>
            <a:r>
              <a:rPr lang="tr-TR" dirty="0"/>
              <a:t> su miktarıdır. </a:t>
            </a:r>
          </a:p>
          <a:p>
            <a:r>
              <a:rPr lang="tr-TR" dirty="0"/>
              <a:t>Bu nedenle evsel atık suların geri kazanılması ve yeniden kullanılması sorunu </a:t>
            </a:r>
            <a:r>
              <a:rPr lang="tr-TR" dirty="0" err="1"/>
              <a:t>gün</a:t>
            </a:r>
            <a:r>
              <a:rPr lang="tr-TR" dirty="0"/>
              <a:t> geçtikçe önem kazanmaktadır.</a:t>
            </a:r>
          </a:p>
          <a:p>
            <a:pPr marL="0" indent="0">
              <a:buNone/>
            </a:pPr>
            <a:endParaRPr lang="tr-TR" dirty="0"/>
          </a:p>
          <a:p>
            <a:endParaRPr lang="tr-TR" dirty="0"/>
          </a:p>
        </p:txBody>
      </p:sp>
    </p:spTree>
    <p:extLst>
      <p:ext uri="{BB962C8B-B14F-4D97-AF65-F5344CB8AC3E}">
        <p14:creationId xmlns:p14="http://schemas.microsoft.com/office/powerpoint/2010/main" val="245129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222402"/>
            <a:ext cx="10515600" cy="4351338"/>
          </a:xfrm>
        </p:spPr>
        <p:txBody>
          <a:bodyPr>
            <a:normAutofit/>
          </a:bodyPr>
          <a:lstStyle/>
          <a:p>
            <a:r>
              <a:rPr lang="tr-TR" dirty="0"/>
              <a:t>Fakat daha önceden planı yapılmamış projeler Gri </a:t>
            </a:r>
            <a:r>
              <a:rPr lang="tr-TR" dirty="0" smtClean="0"/>
              <a:t>su-Yağmur </a:t>
            </a:r>
            <a:r>
              <a:rPr lang="tr-TR" dirty="0"/>
              <a:t>suyu çözümleri eklemek kolay olmamaktadır.</a:t>
            </a:r>
          </a:p>
          <a:p>
            <a:r>
              <a:rPr lang="tr-TR" dirty="0"/>
              <a:t>Ve </a:t>
            </a:r>
            <a:r>
              <a:rPr lang="tr-TR" dirty="0" err="1"/>
              <a:t>sürekli</a:t>
            </a:r>
            <a:r>
              <a:rPr lang="tr-TR" dirty="0"/>
              <a:t> artış gösteren su gereksinimlerinin karşılanabilmesi için, su </a:t>
            </a:r>
            <a:r>
              <a:rPr lang="tr-TR" dirty="0" err="1"/>
              <a:t>tüketim</a:t>
            </a:r>
            <a:r>
              <a:rPr lang="tr-TR" dirty="0"/>
              <a:t> oranlarının </a:t>
            </a:r>
            <a:r>
              <a:rPr lang="tr-TR" dirty="0" err="1"/>
              <a:t>düşürülmesine</a:t>
            </a:r>
            <a:r>
              <a:rPr lang="tr-TR" dirty="0"/>
              <a:t> ilişkin yöntemlerin belirlenmesi, </a:t>
            </a:r>
          </a:p>
          <a:p>
            <a:r>
              <a:rPr lang="tr-TR" dirty="0" err="1"/>
              <a:t>Sürdürülebilir</a:t>
            </a:r>
            <a:r>
              <a:rPr lang="tr-TR" dirty="0"/>
              <a:t> su ve atık su yönetimi için su tasarrufu modellerinin geliştirilmesi düşünülmektedir.</a:t>
            </a:r>
          </a:p>
          <a:p>
            <a:pPr marL="0" indent="0">
              <a:buNone/>
            </a:pPr>
            <a:endParaRPr lang="tr-TR" dirty="0"/>
          </a:p>
          <a:p>
            <a:endParaRPr lang="tr-TR" dirty="0"/>
          </a:p>
        </p:txBody>
      </p:sp>
    </p:spTree>
    <p:extLst>
      <p:ext uri="{BB962C8B-B14F-4D97-AF65-F5344CB8AC3E}">
        <p14:creationId xmlns:p14="http://schemas.microsoft.com/office/powerpoint/2010/main" val="251121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7819B97-1B85-40FF-A6BF-0B396ED279DB}"/>
              </a:ext>
            </a:extLst>
          </p:cNvPr>
          <p:cNvSpPr>
            <a:spLocks noGrp="1"/>
          </p:cNvSpPr>
          <p:nvPr>
            <p:ph type="title"/>
          </p:nvPr>
        </p:nvSpPr>
        <p:spPr>
          <a:xfrm>
            <a:off x="6412121" y="321734"/>
            <a:ext cx="5136412" cy="1135737"/>
          </a:xfrm>
        </p:spPr>
        <p:txBody>
          <a:bodyPr vert="horz" lIns="91440" tIns="45720" rIns="91440" bIns="45720" rtlCol="0" anchor="ctr">
            <a:normAutofit/>
          </a:bodyPr>
          <a:lstStyle/>
          <a:p>
            <a:r>
              <a:rPr lang="en-US" sz="3600"/>
              <a:t>Yağmur Hasadı Nedir ?</a:t>
            </a:r>
          </a:p>
        </p:txBody>
      </p:sp>
      <p:pic>
        <p:nvPicPr>
          <p:cNvPr id="10" name="image43.jpg">
            <a:extLst>
              <a:ext uri="{FF2B5EF4-FFF2-40B4-BE49-F238E27FC236}">
                <a16:creationId xmlns:a16="http://schemas.microsoft.com/office/drawing/2014/main" id="{971EB879-E0DE-49BE-AE3C-378D21BE9951}"/>
              </a:ext>
            </a:extLst>
          </p:cNvPr>
          <p:cNvPicPr>
            <a:picLocks noGrp="1" noChangeAspect="1"/>
          </p:cNvPicPr>
          <p:nvPr>
            <p:ph sz="quarter" idx="4"/>
          </p:nvPr>
        </p:nvPicPr>
        <p:blipFill rotWithShape="1">
          <a:blip r:embed="rId2"/>
          <a:srcRect t="5078" r="-1" b="-1"/>
          <a:stretch/>
        </p:blipFill>
        <p:spPr>
          <a:xfrm>
            <a:off x="-2" y="10"/>
            <a:ext cx="5779884" cy="6857990"/>
          </a:xfrm>
          <a:prstGeom prst="rect">
            <a:avLst/>
          </a:prstGeom>
        </p:spPr>
      </p:pic>
      <p:grpSp>
        <p:nvGrpSpPr>
          <p:cNvPr id="24" name="Group 23">
            <a:extLst>
              <a:ext uri="{FF2B5EF4-FFF2-40B4-BE49-F238E27FC236}">
                <a16:creationId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25" name="Rectangle 24">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İçerik Yer Tutucusu 3">
            <a:extLst>
              <a:ext uri="{FF2B5EF4-FFF2-40B4-BE49-F238E27FC236}">
                <a16:creationId xmlns:a16="http://schemas.microsoft.com/office/drawing/2014/main" id="{EE833910-0B92-4EFF-AE62-94E5CBCC2AEB}"/>
              </a:ext>
            </a:extLst>
          </p:cNvPr>
          <p:cNvSpPr>
            <a:spLocks noGrp="1"/>
          </p:cNvSpPr>
          <p:nvPr>
            <p:ph sz="half" idx="2"/>
          </p:nvPr>
        </p:nvSpPr>
        <p:spPr>
          <a:xfrm>
            <a:off x="6412120" y="1782981"/>
            <a:ext cx="5136412" cy="4393982"/>
          </a:xfrm>
        </p:spPr>
        <p:txBody>
          <a:bodyPr vert="horz" lIns="91440" tIns="45720" rIns="91440" bIns="45720" rtlCol="0">
            <a:normAutofit/>
          </a:bodyPr>
          <a:lstStyle/>
          <a:p>
            <a:r>
              <a:rPr lang="en-US" sz="2000">
                <a:effectLst/>
              </a:rPr>
              <a:t>Yağmurun yağması ile birlikte yeryüzüne düşen suların çatı, avlu, yol ve benzeri su geçirmez yüzeylerde toplanıp, tekrar kullanım amaçlı depolanma işlemi yağmur suyu hasadı olarak adlandırılır</a:t>
            </a:r>
          </a:p>
          <a:p>
            <a:r>
              <a:rPr lang="en-US" sz="2000"/>
              <a:t>Çatı hasadı</a:t>
            </a:r>
          </a:p>
          <a:p>
            <a:r>
              <a:rPr lang="en-US" sz="2000"/>
              <a:t>Depolama: PE, Betonarme veya Modüler Depo</a:t>
            </a:r>
          </a:p>
          <a:p>
            <a:r>
              <a:rPr lang="en-US" sz="2000"/>
              <a:t>Yeraltı veya yerüstünde</a:t>
            </a:r>
          </a:p>
          <a:p>
            <a:r>
              <a:rPr lang="en-US" sz="2000"/>
              <a:t>Merkezi veya Lokal Çözümler</a:t>
            </a:r>
          </a:p>
        </p:txBody>
      </p:sp>
      <p:sp>
        <p:nvSpPr>
          <p:cNvPr id="28" name="Isosceles Triangle 27">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25190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TM03457475[[fn=Çerçeve]]</Template>
  <TotalTime>5891</TotalTime>
  <Words>783</Words>
  <Application>Microsoft Office PowerPoint</Application>
  <PresentationFormat>Geniş ekran</PresentationFormat>
  <Paragraphs>124</Paragraphs>
  <Slides>26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Times New Roman</vt:lpstr>
      <vt:lpstr>Office Teması</vt:lpstr>
      <vt:lpstr>PowerPoint Sunusu</vt:lpstr>
      <vt:lpstr>PowerPoint Sunusu</vt:lpstr>
      <vt:lpstr>Kuraklık aslında normal ve tekrarlayan bir iklim olayıdır.  Bir veya birden çok mevsime yayılan azalan yağışlar nedeniyle oluşur. Ancak küresel iklim krizi  sonucu dünyanın birçok bölgesinde artan sıcaklıklar ve azalan yağışlar, kuraklık olaylarının sıklığını ve ciddiyetini artırmaktadır.</vt:lpstr>
      <vt:lpstr>PowerPoint Sunusu</vt:lpstr>
      <vt:lpstr>PowerPoint Sunusu</vt:lpstr>
      <vt:lpstr>PowerPoint Sunusu</vt:lpstr>
      <vt:lpstr>PowerPoint Sunusu</vt:lpstr>
      <vt:lpstr>PowerPoint Sunusu</vt:lpstr>
      <vt:lpstr>Yağmur Hasadı Nedir ?</vt:lpstr>
      <vt:lpstr>PowerPoint Sunusu</vt:lpstr>
      <vt:lpstr>Yağmur Suyu Akım Şeması</vt:lpstr>
      <vt:lpstr>PowerPoint Sunusu</vt:lpstr>
      <vt:lpstr>PowerPoint Sunusu</vt:lpstr>
      <vt:lpstr>PowerPoint Sunusu</vt:lpstr>
      <vt:lpstr>PowerPoint Sunusu</vt:lpstr>
      <vt:lpstr>PowerPoint Sunusu</vt:lpstr>
      <vt:lpstr>PowerPoint Sunusu</vt:lpstr>
      <vt:lpstr>PowerPoint Sunusu</vt:lpstr>
      <vt:lpstr>PowerPoint Sunusu</vt:lpstr>
      <vt:lpstr>Depo Hacmi Hesabı  </vt:lpstr>
      <vt:lpstr>PowerPoint Sunusu</vt:lpstr>
      <vt:lpstr>PowerPoint Sunusu</vt:lpstr>
      <vt:lpstr>Yağmur suyu rezervuarlarının kullanışlı hacminin optimum boyutu, yağmur suyu verimi ile proses suyu gereksinimleri arasında dengeli bir ilişkiye sahip olmalıdır. Bunun için aşağıdaki faktörler önemlidir: </vt:lpstr>
      <vt:lpstr>PowerPoint Sunusu</vt:lpstr>
      <vt:lpstr>Nerede Kullanılır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KURAKLIK SÜRECİNE SÜRDÜREBİLİR ÇÖZÜM ÖNERİLERİ</dc:title>
  <dc:creator>Melek Yildiz</dc:creator>
  <cp:lastModifiedBy>Elif Uz</cp:lastModifiedBy>
  <cp:revision>128</cp:revision>
  <dcterms:created xsi:type="dcterms:W3CDTF">2021-02-12T11:39:45Z</dcterms:created>
  <dcterms:modified xsi:type="dcterms:W3CDTF">2021-11-12T15:36:11Z</dcterms:modified>
</cp:coreProperties>
</file>