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65" r:id="rId3"/>
    <p:sldId id="267" r:id="rId4"/>
    <p:sldId id="268" r:id="rId5"/>
    <p:sldId id="269" r:id="rId6"/>
    <p:sldId id="270" r:id="rId7"/>
    <p:sldId id="271" r:id="rId8"/>
    <p:sldId id="272" r:id="rId9"/>
    <p:sldId id="276" r:id="rId10"/>
    <p:sldId id="275" r:id="rId11"/>
    <p:sldId id="277" r:id="rId12"/>
    <p:sldId id="278" r:id="rId13"/>
    <p:sldId id="279" r:id="rId14"/>
    <p:sldId id="280" r:id="rId15"/>
    <p:sldId id="281" r:id="rId16"/>
    <p:sldId id="283" r:id="rId17"/>
    <p:sldId id="284" r:id="rId18"/>
    <p:sldId id="285" r:id="rId19"/>
    <p:sldId id="286" r:id="rId20"/>
    <p:sldId id="287" r:id="rId2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FEE3AA-6ABC-4158-B0F7-FA0ACAD6EF45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4EAC9247-10EA-46FD-913F-B48480E05522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ctr" rtl="0"/>
          <a:r>
            <a:rPr lang="tr-TR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SIFIR ATIK YÖNETMELİĞİNİN</a:t>
          </a:r>
        </a:p>
      </dgm:t>
    </dgm:pt>
    <dgm:pt modelId="{124853B5-5E59-4967-883F-3FC0E3EB38FB}" type="parTrans" cxnId="{057FA298-6B77-40EC-A68E-E36CD4996E27}">
      <dgm:prSet/>
      <dgm:spPr/>
      <dgm:t>
        <a:bodyPr/>
        <a:lstStyle/>
        <a:p>
          <a:pPr algn="ctr"/>
          <a:endParaRPr lang="tr-TR" sz="2800" dirty="0"/>
        </a:p>
      </dgm:t>
    </dgm:pt>
    <dgm:pt modelId="{6720A1E9-36A6-49CF-9A0E-234357DDD6F4}" type="sibTrans" cxnId="{057FA298-6B77-40EC-A68E-E36CD4996E27}">
      <dgm:prSet/>
      <dgm:spPr/>
      <dgm:t>
        <a:bodyPr/>
        <a:lstStyle/>
        <a:p>
          <a:pPr algn="ctr"/>
          <a:endParaRPr lang="tr-TR" sz="2800" dirty="0"/>
        </a:p>
      </dgm:t>
    </dgm:pt>
    <dgm:pt modelId="{DDD98364-5FB1-4B1C-850E-757B956496A9}" type="pres">
      <dgm:prSet presAssocID="{EBFEE3AA-6ABC-4158-B0F7-FA0ACAD6EF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7D1E70D-0092-496E-9057-8E686E19DFDC}" type="pres">
      <dgm:prSet presAssocID="{4EAC9247-10EA-46FD-913F-B48480E0552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57FA298-6B77-40EC-A68E-E36CD4996E27}" srcId="{EBFEE3AA-6ABC-4158-B0F7-FA0ACAD6EF45}" destId="{4EAC9247-10EA-46FD-913F-B48480E05522}" srcOrd="0" destOrd="0" parTransId="{124853B5-5E59-4967-883F-3FC0E3EB38FB}" sibTransId="{6720A1E9-36A6-49CF-9A0E-234357DDD6F4}"/>
    <dgm:cxn modelId="{B1CBC1C9-85E0-4A40-813E-2C1C055044C7}" type="presOf" srcId="{4EAC9247-10EA-46FD-913F-B48480E05522}" destId="{37D1E70D-0092-496E-9057-8E686E19DFDC}" srcOrd="0" destOrd="0" presId="urn:microsoft.com/office/officeart/2005/8/layout/vList2"/>
    <dgm:cxn modelId="{0E770589-3175-411B-95EF-2227DE8A13D8}" type="presOf" srcId="{EBFEE3AA-6ABC-4158-B0F7-FA0ACAD6EF45}" destId="{DDD98364-5FB1-4B1C-850E-757B956496A9}" srcOrd="0" destOrd="0" presId="urn:microsoft.com/office/officeart/2005/8/layout/vList2"/>
    <dgm:cxn modelId="{919D5C24-D63C-478F-B712-C460CBA8779A}" type="presParOf" srcId="{DDD98364-5FB1-4B1C-850E-757B956496A9}" destId="{37D1E70D-0092-496E-9057-8E686E19DFD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46D10E-56C0-4AFC-8B34-B306A7A9B2B7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762A4320-F0ED-48BD-9A04-45E133B81AF2}">
      <dgm:prSet/>
      <dgm:spPr/>
      <dgm:t>
        <a:bodyPr anchor="ctr"/>
        <a:lstStyle/>
        <a:p>
          <a:pPr algn="ctr" rtl="0"/>
          <a:r>
            <a:rPr lang="tr-TR" dirty="0">
              <a:latin typeface="Times New Roman" panose="02020603050405020304" pitchFamily="18" charset="0"/>
              <a:cs typeface="Times New Roman" panose="02020603050405020304" pitchFamily="18" charset="0"/>
            </a:rPr>
            <a:t>2. MADDESİNDE</a:t>
          </a:r>
        </a:p>
        <a:p>
          <a:pPr algn="ctr" rtl="0"/>
          <a:r>
            <a:rPr lang="tr-TR" dirty="0">
              <a:latin typeface="Times New Roman" panose="02020603050405020304" pitchFamily="18" charset="0"/>
              <a:cs typeface="Times New Roman" panose="02020603050405020304" pitchFamily="18" charset="0"/>
            </a:rPr>
            <a:t>BELİRTİLDİĞİ ÜZERE;</a:t>
          </a:r>
        </a:p>
      </dgm:t>
    </dgm:pt>
    <dgm:pt modelId="{FE876E20-65D4-4C69-A35D-0F16693A0F4E}" type="parTrans" cxnId="{24874F48-D9BB-486E-9982-903E6D94685C}">
      <dgm:prSet/>
      <dgm:spPr/>
      <dgm:t>
        <a:bodyPr/>
        <a:lstStyle/>
        <a:p>
          <a:endParaRPr lang="tr-TR"/>
        </a:p>
      </dgm:t>
    </dgm:pt>
    <dgm:pt modelId="{4101E510-8BEB-4548-9516-50ECC8FD4EEA}" type="sibTrans" cxnId="{24874F48-D9BB-486E-9982-903E6D94685C}">
      <dgm:prSet/>
      <dgm:spPr/>
      <dgm:t>
        <a:bodyPr/>
        <a:lstStyle/>
        <a:p>
          <a:endParaRPr lang="tr-TR"/>
        </a:p>
      </dgm:t>
    </dgm:pt>
    <dgm:pt modelId="{9A03C8A0-CACA-427B-9DCB-D8FACEE84D53}">
      <dgm:prSet custT="1"/>
      <dgm:spPr/>
      <dgm:t>
        <a:bodyPr anchor="ctr"/>
        <a:lstStyle/>
        <a:p>
          <a:pPr algn="just" rtl="0"/>
          <a:r>
            <a:rPr lang="tr-TR" sz="17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Sıfır atık yönetim sistemi kurulan yerlerde oluşan ATIKLAR </a:t>
          </a:r>
          <a:r>
            <a:rPr lang="tr-TR" sz="17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ve 2/4/2015 tarihli ve 29314 sayılı Resmî </a:t>
          </a:r>
          <a:r>
            <a:rPr lang="tr-TR" sz="17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Gazete’de</a:t>
          </a:r>
          <a:r>
            <a:rPr lang="tr-TR" sz="17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tr-TR" sz="17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yayımlanan </a:t>
          </a:r>
          <a:r>
            <a:rPr lang="tr-TR" sz="17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Atık Yönetimi Yönetmeliğinin EK-4 atık listesinde yer alan ATIKLAR bu yönetmelik kapsamında olup </a:t>
          </a:r>
          <a:r>
            <a:rPr lang="tr-TR" sz="17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sanayi işletmelerinden kaynaklanan atıklardan içerik veya yapısal olarak evsel nitelikli atıklara benzer olanlar hariç olmak üzere, bu işletmelerin faaliyetleri sonucunda oluşan </a:t>
          </a:r>
          <a:r>
            <a:rPr lang="tr-TR" sz="17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proses atıkları </a:t>
          </a:r>
          <a:r>
            <a:rPr lang="tr-TR" sz="17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Bakanlıkça kriterleri belirleninceye kadar</a:t>
          </a:r>
          <a:r>
            <a:rPr lang="tr-TR" sz="17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tr-TR" sz="1700" u="sng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bu Yönetmelikte tanımlanan sıfır atık belgesi kapsamında değerlendirilmez.</a:t>
          </a:r>
        </a:p>
      </dgm:t>
    </dgm:pt>
    <dgm:pt modelId="{DAD986B9-0A55-4AC8-9E69-22F2F1E6F335}" type="parTrans" cxnId="{0329473A-797E-4BD2-85DD-99D8D6F19427}">
      <dgm:prSet/>
      <dgm:spPr/>
      <dgm:t>
        <a:bodyPr/>
        <a:lstStyle/>
        <a:p>
          <a:endParaRPr lang="tr-TR"/>
        </a:p>
      </dgm:t>
    </dgm:pt>
    <dgm:pt modelId="{1FE33BB9-42B0-4C1F-9C56-D67B4191389D}" type="sibTrans" cxnId="{0329473A-797E-4BD2-85DD-99D8D6F19427}">
      <dgm:prSet/>
      <dgm:spPr/>
      <dgm:t>
        <a:bodyPr/>
        <a:lstStyle/>
        <a:p>
          <a:endParaRPr lang="tr-TR"/>
        </a:p>
      </dgm:t>
    </dgm:pt>
    <dgm:pt modelId="{2721ADAF-7555-4E9E-8F90-48CC671197F0}" type="pres">
      <dgm:prSet presAssocID="{0446D10E-56C0-4AFC-8B34-B306A7A9B2B7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5D2F93D4-436A-4D3E-B68D-C3E72B5B570E}" type="pres">
      <dgm:prSet presAssocID="{762A4320-F0ED-48BD-9A04-45E133B81AF2}" presName="chaos" presStyleCnt="0"/>
      <dgm:spPr/>
    </dgm:pt>
    <dgm:pt modelId="{B7B91505-DF57-4861-B3EE-0ED9AD377293}" type="pres">
      <dgm:prSet presAssocID="{762A4320-F0ED-48BD-9A04-45E133B81AF2}" presName="parTx1" presStyleLbl="revTx" presStyleIdx="0" presStyleCnt="2"/>
      <dgm:spPr/>
      <dgm:t>
        <a:bodyPr/>
        <a:lstStyle/>
        <a:p>
          <a:endParaRPr lang="tr-TR"/>
        </a:p>
      </dgm:t>
    </dgm:pt>
    <dgm:pt modelId="{2699D5AF-58EE-4F32-B1CA-F0AD32CAD67C}" type="pres">
      <dgm:prSet presAssocID="{762A4320-F0ED-48BD-9A04-45E133B81AF2}" presName="desTx1" presStyleLbl="revTx" presStyleIdx="1" presStyleCnt="2" custScaleX="303188" custScaleY="155497" custLinFactNeighborX="4037" custLinFactNeighborY="-2209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9AFC143-1400-4D7C-A015-872457624051}" type="pres">
      <dgm:prSet presAssocID="{762A4320-F0ED-48BD-9A04-45E133B81AF2}" presName="c1" presStyleLbl="node1" presStyleIdx="0" presStyleCnt="18"/>
      <dgm:spPr/>
    </dgm:pt>
    <dgm:pt modelId="{70FCC1A8-7CBB-4C2E-B98C-EF7C351675B3}" type="pres">
      <dgm:prSet presAssocID="{762A4320-F0ED-48BD-9A04-45E133B81AF2}" presName="c2" presStyleLbl="node1" presStyleIdx="1" presStyleCnt="18"/>
      <dgm:spPr/>
    </dgm:pt>
    <dgm:pt modelId="{C6E6ECE4-1F3D-4EB4-A857-AFC6644B95E7}" type="pres">
      <dgm:prSet presAssocID="{762A4320-F0ED-48BD-9A04-45E133B81AF2}" presName="c3" presStyleLbl="node1" presStyleIdx="2" presStyleCnt="18"/>
      <dgm:spPr/>
    </dgm:pt>
    <dgm:pt modelId="{4CBFBC0E-392B-4562-959D-04F40313C78E}" type="pres">
      <dgm:prSet presAssocID="{762A4320-F0ED-48BD-9A04-45E133B81AF2}" presName="c4" presStyleLbl="node1" presStyleIdx="3" presStyleCnt="18"/>
      <dgm:spPr/>
    </dgm:pt>
    <dgm:pt modelId="{0143AFF2-A994-4C1D-A609-9B29146C9395}" type="pres">
      <dgm:prSet presAssocID="{762A4320-F0ED-48BD-9A04-45E133B81AF2}" presName="c5" presStyleLbl="node1" presStyleIdx="4" presStyleCnt="18"/>
      <dgm:spPr/>
    </dgm:pt>
    <dgm:pt modelId="{6CAA934B-59EF-4FF0-9BF8-72BA36966657}" type="pres">
      <dgm:prSet presAssocID="{762A4320-F0ED-48BD-9A04-45E133B81AF2}" presName="c6" presStyleLbl="node1" presStyleIdx="5" presStyleCnt="18"/>
      <dgm:spPr/>
    </dgm:pt>
    <dgm:pt modelId="{A2075668-5551-487D-BBB4-2E8E45D1399D}" type="pres">
      <dgm:prSet presAssocID="{762A4320-F0ED-48BD-9A04-45E133B81AF2}" presName="c7" presStyleLbl="node1" presStyleIdx="6" presStyleCnt="18"/>
      <dgm:spPr/>
    </dgm:pt>
    <dgm:pt modelId="{05A21A11-625D-4AF3-9606-CEEC4E720EBE}" type="pres">
      <dgm:prSet presAssocID="{762A4320-F0ED-48BD-9A04-45E133B81AF2}" presName="c8" presStyleLbl="node1" presStyleIdx="7" presStyleCnt="18"/>
      <dgm:spPr/>
    </dgm:pt>
    <dgm:pt modelId="{54070C59-7EEB-419E-A4CB-0E34ED4B7D02}" type="pres">
      <dgm:prSet presAssocID="{762A4320-F0ED-48BD-9A04-45E133B81AF2}" presName="c9" presStyleLbl="node1" presStyleIdx="8" presStyleCnt="18"/>
      <dgm:spPr/>
    </dgm:pt>
    <dgm:pt modelId="{F487A82F-5755-4A04-AA84-5CF9E4A680B4}" type="pres">
      <dgm:prSet presAssocID="{762A4320-F0ED-48BD-9A04-45E133B81AF2}" presName="c10" presStyleLbl="node1" presStyleIdx="9" presStyleCnt="18"/>
      <dgm:spPr/>
    </dgm:pt>
    <dgm:pt modelId="{C7874750-ABC0-4A38-A407-C6AA80C0AE48}" type="pres">
      <dgm:prSet presAssocID="{762A4320-F0ED-48BD-9A04-45E133B81AF2}" presName="c11" presStyleLbl="node1" presStyleIdx="10" presStyleCnt="18" custLinFactY="-40341" custLinFactNeighborX="5131" custLinFactNeighborY="-100000"/>
      <dgm:spPr/>
    </dgm:pt>
    <dgm:pt modelId="{C2BDBBC4-7A7A-4787-BA4B-A2280F27EFDE}" type="pres">
      <dgm:prSet presAssocID="{762A4320-F0ED-48BD-9A04-45E133B81AF2}" presName="c12" presStyleLbl="node1" presStyleIdx="11" presStyleCnt="18"/>
      <dgm:spPr/>
    </dgm:pt>
    <dgm:pt modelId="{DB4C96C3-16F8-4A8D-9D77-2C880E04049D}" type="pres">
      <dgm:prSet presAssocID="{762A4320-F0ED-48BD-9A04-45E133B81AF2}" presName="c13" presStyleLbl="node1" presStyleIdx="12" presStyleCnt="18" custLinFactNeighborX="-6735" custLinFactNeighborY="-56128"/>
      <dgm:spPr/>
    </dgm:pt>
    <dgm:pt modelId="{50A2F316-574D-44A3-B0E0-00ECC38ACB0D}" type="pres">
      <dgm:prSet presAssocID="{762A4320-F0ED-48BD-9A04-45E133B81AF2}" presName="c14" presStyleLbl="node1" presStyleIdx="13" presStyleCnt="18" custLinFactY="-100000" custLinFactNeighborX="-61428" custLinFactNeighborY="-105270"/>
      <dgm:spPr/>
    </dgm:pt>
    <dgm:pt modelId="{50C34778-9037-4D7E-BFE6-F2283DAD6BFB}" type="pres">
      <dgm:prSet presAssocID="{762A4320-F0ED-48BD-9A04-45E133B81AF2}" presName="c15" presStyleLbl="node1" presStyleIdx="14" presStyleCnt="18"/>
      <dgm:spPr/>
    </dgm:pt>
    <dgm:pt modelId="{9E99A775-D246-4E86-96B9-CE65DE023065}" type="pres">
      <dgm:prSet presAssocID="{762A4320-F0ED-48BD-9A04-45E133B81AF2}" presName="c16" presStyleLbl="node1" presStyleIdx="15" presStyleCnt="18" custLinFactY="-100000" custLinFactNeighborX="15395" custLinFactNeighborY="-196927"/>
      <dgm:spPr/>
    </dgm:pt>
    <dgm:pt modelId="{4CE4A6B5-9388-43F8-97EE-479B013D5248}" type="pres">
      <dgm:prSet presAssocID="{762A4320-F0ED-48BD-9A04-45E133B81AF2}" presName="c17" presStyleLbl="node1" presStyleIdx="16" presStyleCnt="18" custLinFactNeighborX="33677" custLinFactNeighborY="-60030"/>
      <dgm:spPr/>
    </dgm:pt>
    <dgm:pt modelId="{F14BD2EF-E24C-40CC-9A34-89485B00AD8B}" type="pres">
      <dgm:prSet presAssocID="{762A4320-F0ED-48BD-9A04-45E133B81AF2}" presName="c18" presStyleLbl="node1" presStyleIdx="17" presStyleCnt="18" custLinFactY="-28953" custLinFactNeighborX="52250" custLinFactNeighborY="-100000"/>
      <dgm:spPr/>
    </dgm:pt>
  </dgm:ptLst>
  <dgm:cxnLst>
    <dgm:cxn modelId="{393C6D89-A1BB-4BB9-9F5C-D9B532146351}" type="presOf" srcId="{9A03C8A0-CACA-427B-9DCB-D8FACEE84D53}" destId="{2699D5AF-58EE-4F32-B1CA-F0AD32CAD67C}" srcOrd="0" destOrd="0" presId="urn:microsoft.com/office/officeart/2009/3/layout/RandomtoResultProcess"/>
    <dgm:cxn modelId="{0A72255E-0B39-4EA8-9587-DD8B4784A6D0}" type="presOf" srcId="{0446D10E-56C0-4AFC-8B34-B306A7A9B2B7}" destId="{2721ADAF-7555-4E9E-8F90-48CC671197F0}" srcOrd="0" destOrd="0" presId="urn:microsoft.com/office/officeart/2009/3/layout/RandomtoResultProcess"/>
    <dgm:cxn modelId="{0329473A-797E-4BD2-85DD-99D8D6F19427}" srcId="{762A4320-F0ED-48BD-9A04-45E133B81AF2}" destId="{9A03C8A0-CACA-427B-9DCB-D8FACEE84D53}" srcOrd="0" destOrd="0" parTransId="{DAD986B9-0A55-4AC8-9E69-22F2F1E6F335}" sibTransId="{1FE33BB9-42B0-4C1F-9C56-D67B4191389D}"/>
    <dgm:cxn modelId="{830D2F00-3E59-4F81-BE0C-EB8B5B4FC70D}" type="presOf" srcId="{762A4320-F0ED-48BD-9A04-45E133B81AF2}" destId="{B7B91505-DF57-4861-B3EE-0ED9AD377293}" srcOrd="0" destOrd="0" presId="urn:microsoft.com/office/officeart/2009/3/layout/RandomtoResultProcess"/>
    <dgm:cxn modelId="{24874F48-D9BB-486E-9982-903E6D94685C}" srcId="{0446D10E-56C0-4AFC-8B34-B306A7A9B2B7}" destId="{762A4320-F0ED-48BD-9A04-45E133B81AF2}" srcOrd="0" destOrd="0" parTransId="{FE876E20-65D4-4C69-A35D-0F16693A0F4E}" sibTransId="{4101E510-8BEB-4548-9516-50ECC8FD4EEA}"/>
    <dgm:cxn modelId="{437AEF8A-03D8-441C-91E9-527AB84A7FDF}" type="presParOf" srcId="{2721ADAF-7555-4E9E-8F90-48CC671197F0}" destId="{5D2F93D4-436A-4D3E-B68D-C3E72B5B570E}" srcOrd="0" destOrd="0" presId="urn:microsoft.com/office/officeart/2009/3/layout/RandomtoResultProcess"/>
    <dgm:cxn modelId="{F097446C-1A9E-4C90-A94D-9B61EF10FF8E}" type="presParOf" srcId="{5D2F93D4-436A-4D3E-B68D-C3E72B5B570E}" destId="{B7B91505-DF57-4861-B3EE-0ED9AD377293}" srcOrd="0" destOrd="0" presId="urn:microsoft.com/office/officeart/2009/3/layout/RandomtoResultProcess"/>
    <dgm:cxn modelId="{81DB7BFE-134D-4927-9736-9E85EDCC660F}" type="presParOf" srcId="{5D2F93D4-436A-4D3E-B68D-C3E72B5B570E}" destId="{2699D5AF-58EE-4F32-B1CA-F0AD32CAD67C}" srcOrd="1" destOrd="0" presId="urn:microsoft.com/office/officeart/2009/3/layout/RandomtoResultProcess"/>
    <dgm:cxn modelId="{2CC596A1-21EE-4774-8516-9356C9A56C1B}" type="presParOf" srcId="{5D2F93D4-436A-4D3E-B68D-C3E72B5B570E}" destId="{19AFC143-1400-4D7C-A015-872457624051}" srcOrd="2" destOrd="0" presId="urn:microsoft.com/office/officeart/2009/3/layout/RandomtoResultProcess"/>
    <dgm:cxn modelId="{D9702D9F-A68D-4CC2-8A17-B0446FC4B0BA}" type="presParOf" srcId="{5D2F93D4-436A-4D3E-B68D-C3E72B5B570E}" destId="{70FCC1A8-7CBB-4C2E-B98C-EF7C351675B3}" srcOrd="3" destOrd="0" presId="urn:microsoft.com/office/officeart/2009/3/layout/RandomtoResultProcess"/>
    <dgm:cxn modelId="{1593BE7E-2887-44E0-86CF-5D0BA36AA73C}" type="presParOf" srcId="{5D2F93D4-436A-4D3E-B68D-C3E72B5B570E}" destId="{C6E6ECE4-1F3D-4EB4-A857-AFC6644B95E7}" srcOrd="4" destOrd="0" presId="urn:microsoft.com/office/officeart/2009/3/layout/RandomtoResultProcess"/>
    <dgm:cxn modelId="{5B63AC16-78BF-4C98-90AA-9C401C58801E}" type="presParOf" srcId="{5D2F93D4-436A-4D3E-B68D-C3E72B5B570E}" destId="{4CBFBC0E-392B-4562-959D-04F40313C78E}" srcOrd="5" destOrd="0" presId="urn:microsoft.com/office/officeart/2009/3/layout/RandomtoResultProcess"/>
    <dgm:cxn modelId="{4710F641-836D-41C7-929C-5E97CDEBB98F}" type="presParOf" srcId="{5D2F93D4-436A-4D3E-B68D-C3E72B5B570E}" destId="{0143AFF2-A994-4C1D-A609-9B29146C9395}" srcOrd="6" destOrd="0" presId="urn:microsoft.com/office/officeart/2009/3/layout/RandomtoResultProcess"/>
    <dgm:cxn modelId="{721E7A87-0016-4515-A158-CF7A35503423}" type="presParOf" srcId="{5D2F93D4-436A-4D3E-B68D-C3E72B5B570E}" destId="{6CAA934B-59EF-4FF0-9BF8-72BA36966657}" srcOrd="7" destOrd="0" presId="urn:microsoft.com/office/officeart/2009/3/layout/RandomtoResultProcess"/>
    <dgm:cxn modelId="{58EF3A9E-F7FE-40CA-8EE0-F7E10B5C36D7}" type="presParOf" srcId="{5D2F93D4-436A-4D3E-B68D-C3E72B5B570E}" destId="{A2075668-5551-487D-BBB4-2E8E45D1399D}" srcOrd="8" destOrd="0" presId="urn:microsoft.com/office/officeart/2009/3/layout/RandomtoResultProcess"/>
    <dgm:cxn modelId="{BF79318E-88E0-4677-884D-8E335CCF9DFA}" type="presParOf" srcId="{5D2F93D4-436A-4D3E-B68D-C3E72B5B570E}" destId="{05A21A11-625D-4AF3-9606-CEEC4E720EBE}" srcOrd="9" destOrd="0" presId="urn:microsoft.com/office/officeart/2009/3/layout/RandomtoResultProcess"/>
    <dgm:cxn modelId="{407F79C8-5237-40CF-948B-B89B0775267C}" type="presParOf" srcId="{5D2F93D4-436A-4D3E-B68D-C3E72B5B570E}" destId="{54070C59-7EEB-419E-A4CB-0E34ED4B7D02}" srcOrd="10" destOrd="0" presId="urn:microsoft.com/office/officeart/2009/3/layout/RandomtoResultProcess"/>
    <dgm:cxn modelId="{3B63F5A9-AA5F-4B99-A689-A54EC7C7C74A}" type="presParOf" srcId="{5D2F93D4-436A-4D3E-B68D-C3E72B5B570E}" destId="{F487A82F-5755-4A04-AA84-5CF9E4A680B4}" srcOrd="11" destOrd="0" presId="urn:microsoft.com/office/officeart/2009/3/layout/RandomtoResultProcess"/>
    <dgm:cxn modelId="{82ECBE61-5AC4-4DD5-AF85-8C05DD834004}" type="presParOf" srcId="{5D2F93D4-436A-4D3E-B68D-C3E72B5B570E}" destId="{C7874750-ABC0-4A38-A407-C6AA80C0AE48}" srcOrd="12" destOrd="0" presId="urn:microsoft.com/office/officeart/2009/3/layout/RandomtoResultProcess"/>
    <dgm:cxn modelId="{7DAE60D5-5AEF-44EF-9B99-A9FC08F49825}" type="presParOf" srcId="{5D2F93D4-436A-4D3E-B68D-C3E72B5B570E}" destId="{C2BDBBC4-7A7A-4787-BA4B-A2280F27EFDE}" srcOrd="13" destOrd="0" presId="urn:microsoft.com/office/officeart/2009/3/layout/RandomtoResultProcess"/>
    <dgm:cxn modelId="{F287B06C-63F5-444C-B3C0-B50492454370}" type="presParOf" srcId="{5D2F93D4-436A-4D3E-B68D-C3E72B5B570E}" destId="{DB4C96C3-16F8-4A8D-9D77-2C880E04049D}" srcOrd="14" destOrd="0" presId="urn:microsoft.com/office/officeart/2009/3/layout/RandomtoResultProcess"/>
    <dgm:cxn modelId="{1CE5A625-902B-42D3-A611-25AE050F9B30}" type="presParOf" srcId="{5D2F93D4-436A-4D3E-B68D-C3E72B5B570E}" destId="{50A2F316-574D-44A3-B0E0-00ECC38ACB0D}" srcOrd="15" destOrd="0" presId="urn:microsoft.com/office/officeart/2009/3/layout/RandomtoResultProcess"/>
    <dgm:cxn modelId="{6B9D17F3-1347-4F51-A933-E40A7A52FCA5}" type="presParOf" srcId="{5D2F93D4-436A-4D3E-B68D-C3E72B5B570E}" destId="{50C34778-9037-4D7E-BFE6-F2283DAD6BFB}" srcOrd="16" destOrd="0" presId="urn:microsoft.com/office/officeart/2009/3/layout/RandomtoResultProcess"/>
    <dgm:cxn modelId="{78211E77-690C-4C02-B40F-8AF41E740E5D}" type="presParOf" srcId="{5D2F93D4-436A-4D3E-B68D-C3E72B5B570E}" destId="{9E99A775-D246-4E86-96B9-CE65DE023065}" srcOrd="17" destOrd="0" presId="urn:microsoft.com/office/officeart/2009/3/layout/RandomtoResultProcess"/>
    <dgm:cxn modelId="{A4F2ACDB-FE21-4B3D-9B15-BC816AE1E7F6}" type="presParOf" srcId="{5D2F93D4-436A-4D3E-B68D-C3E72B5B570E}" destId="{4CE4A6B5-9388-43F8-97EE-479B013D5248}" srcOrd="18" destOrd="0" presId="urn:microsoft.com/office/officeart/2009/3/layout/RandomtoResultProcess"/>
    <dgm:cxn modelId="{AFD1852F-7978-4F61-AE75-87B16F007040}" type="presParOf" srcId="{5D2F93D4-436A-4D3E-B68D-C3E72B5B570E}" destId="{F14BD2EF-E24C-40CC-9A34-89485B00AD8B}" srcOrd="19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453A69-638B-44B0-84CF-6C9F07681ACC}" type="doc">
      <dgm:prSet loTypeId="urn:microsoft.com/office/officeart/2005/8/layout/hProcess11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FA9461D6-F1DB-45C8-B7B3-C2836B28990D}">
      <dgm:prSet phldrT="[Metin]" custT="1"/>
      <dgm:spPr/>
      <dgm:t>
        <a:bodyPr vert="vert270"/>
        <a:lstStyle/>
        <a:p>
          <a:pPr algn="l"/>
          <a:r>
            <a:rPr lang="tr-TR" sz="3200" b="1" dirty="0"/>
            <a:t>A-Çalışma Ekibi</a:t>
          </a:r>
          <a:endParaRPr lang="tr-TR" sz="2000" dirty="0"/>
        </a:p>
        <a:p>
          <a:pPr algn="l"/>
          <a:r>
            <a:rPr lang="tr-TR" sz="2000" b="0" dirty="0"/>
            <a:t>1)Çalışma Ekibin oluşturulması</a:t>
          </a:r>
          <a:endParaRPr lang="tr-TR" sz="2000" dirty="0"/>
        </a:p>
      </dgm:t>
    </dgm:pt>
    <dgm:pt modelId="{DCCB43DA-898E-4609-AB34-2C497F5C80E9}" type="parTrans" cxnId="{50CF920E-C85B-4593-A03B-ABE9BE8AECFF}">
      <dgm:prSet/>
      <dgm:spPr/>
      <dgm:t>
        <a:bodyPr/>
        <a:lstStyle/>
        <a:p>
          <a:endParaRPr lang="tr-TR" sz="1800"/>
        </a:p>
      </dgm:t>
    </dgm:pt>
    <dgm:pt modelId="{8F578D40-B974-44A0-992B-A402B87C4E2A}" type="sibTrans" cxnId="{50CF920E-C85B-4593-A03B-ABE9BE8AECFF}">
      <dgm:prSet/>
      <dgm:spPr/>
      <dgm:t>
        <a:bodyPr/>
        <a:lstStyle/>
        <a:p>
          <a:endParaRPr lang="tr-TR" sz="1800"/>
        </a:p>
      </dgm:t>
    </dgm:pt>
    <dgm:pt modelId="{D0C937D4-30FF-4779-885A-A02E4C3A68A5}">
      <dgm:prSet phldrT="[Metin]" custT="1"/>
      <dgm:spPr/>
      <dgm:t>
        <a:bodyPr vert="vert270"/>
        <a:lstStyle/>
        <a:p>
          <a:pPr algn="l"/>
          <a:r>
            <a:rPr lang="tr-TR" sz="3200" b="1" dirty="0">
              <a:solidFill>
                <a:schemeClr val="tx1"/>
              </a:solidFill>
            </a:rPr>
            <a:t>B-Planlama</a:t>
          </a:r>
        </a:p>
        <a:p>
          <a:pPr algn="l"/>
          <a:r>
            <a:rPr lang="tr-TR" sz="2000" b="0" dirty="0">
              <a:solidFill>
                <a:schemeClr val="bg1">
                  <a:lumMod val="65000"/>
                </a:schemeClr>
              </a:solidFill>
            </a:rPr>
            <a:t>2)Mevcut Durum Tespiti</a:t>
          </a:r>
          <a:endParaRPr lang="tr-TR" sz="2000" dirty="0">
            <a:solidFill>
              <a:schemeClr val="bg1">
                <a:lumMod val="65000"/>
              </a:schemeClr>
            </a:solidFill>
          </a:endParaRPr>
        </a:p>
        <a:p>
          <a:pPr algn="l"/>
          <a:r>
            <a:rPr lang="tr-TR" sz="2000" b="0" dirty="0">
              <a:solidFill>
                <a:schemeClr val="bg1">
                  <a:lumMod val="65000"/>
                </a:schemeClr>
              </a:solidFill>
            </a:rPr>
            <a:t>3)Plan Yapılması</a:t>
          </a:r>
          <a:endParaRPr lang="tr-TR" sz="2000" dirty="0">
            <a:solidFill>
              <a:schemeClr val="bg1">
                <a:lumMod val="65000"/>
              </a:schemeClr>
            </a:solidFill>
          </a:endParaRPr>
        </a:p>
        <a:p>
          <a:pPr algn="l"/>
          <a:r>
            <a:rPr lang="tr-TR" sz="2000" b="0" dirty="0">
              <a:solidFill>
                <a:schemeClr val="bg1">
                  <a:lumMod val="65000"/>
                </a:schemeClr>
              </a:solidFill>
            </a:rPr>
            <a:t>4)İhtiyaç Analizi</a:t>
          </a:r>
        </a:p>
      </dgm:t>
    </dgm:pt>
    <dgm:pt modelId="{054204F2-F53A-4CFC-952B-F76C8FB9A1F6}" type="sibTrans" cxnId="{D2A92647-F1E7-467E-8256-9BC2E201EBBE}">
      <dgm:prSet/>
      <dgm:spPr/>
      <dgm:t>
        <a:bodyPr/>
        <a:lstStyle/>
        <a:p>
          <a:endParaRPr lang="en-US"/>
        </a:p>
      </dgm:t>
    </dgm:pt>
    <dgm:pt modelId="{5B6C4927-C45E-46AC-87D3-B43D1830E70F}" type="parTrans" cxnId="{D2A92647-F1E7-467E-8256-9BC2E201EBBE}">
      <dgm:prSet/>
      <dgm:spPr/>
      <dgm:t>
        <a:bodyPr/>
        <a:lstStyle/>
        <a:p>
          <a:endParaRPr lang="en-US"/>
        </a:p>
      </dgm:t>
    </dgm:pt>
    <dgm:pt modelId="{F105BD6F-FDA6-4142-84FD-439B6D820A61}">
      <dgm:prSet phldrT="[Metin]" custT="1"/>
      <dgm:spPr/>
      <dgm:t>
        <a:bodyPr vert="vert270"/>
        <a:lstStyle/>
        <a:p>
          <a:pPr algn="l"/>
          <a:r>
            <a:rPr lang="tr-TR" sz="3200" b="1" dirty="0">
              <a:solidFill>
                <a:schemeClr val="tx1"/>
              </a:solidFill>
            </a:rPr>
            <a:t>C-Uygulama</a:t>
          </a:r>
          <a:endParaRPr lang="tr-TR" sz="2000" dirty="0">
            <a:solidFill>
              <a:schemeClr val="tx1"/>
            </a:solidFill>
          </a:endParaRPr>
        </a:p>
        <a:p>
          <a:pPr algn="l"/>
          <a:r>
            <a:rPr lang="tr-TR" sz="2000" b="0" dirty="0">
              <a:solidFill>
                <a:schemeClr val="bg1">
                  <a:lumMod val="65000"/>
                </a:schemeClr>
              </a:solidFill>
            </a:rPr>
            <a:t>5)Eğitim</a:t>
          </a:r>
          <a:endParaRPr lang="tr-TR" sz="2000" dirty="0">
            <a:solidFill>
              <a:schemeClr val="bg1">
                <a:lumMod val="65000"/>
              </a:schemeClr>
            </a:solidFill>
          </a:endParaRPr>
        </a:p>
        <a:p>
          <a:pPr algn="l"/>
          <a:r>
            <a:rPr lang="tr-TR" sz="2000" b="0" dirty="0">
              <a:solidFill>
                <a:schemeClr val="bg1">
                  <a:lumMod val="65000"/>
                </a:schemeClr>
              </a:solidFill>
            </a:rPr>
            <a:t>6)Uygulamaya Geçiş</a:t>
          </a:r>
          <a:endParaRPr lang="tr-TR" sz="3200" b="1" dirty="0">
            <a:solidFill>
              <a:schemeClr val="bg1">
                <a:lumMod val="65000"/>
              </a:schemeClr>
            </a:solidFill>
          </a:endParaRPr>
        </a:p>
      </dgm:t>
    </dgm:pt>
    <dgm:pt modelId="{794FDA42-FC7F-4453-B843-39550A6BDA1E}" type="parTrans" cxnId="{590F11B4-D5BB-414F-B33C-12D304693884}">
      <dgm:prSet/>
      <dgm:spPr/>
      <dgm:t>
        <a:bodyPr/>
        <a:lstStyle/>
        <a:p>
          <a:endParaRPr lang="en-US"/>
        </a:p>
      </dgm:t>
    </dgm:pt>
    <dgm:pt modelId="{BE2004A1-7778-449F-8635-3F93AECAC84C}" type="sibTrans" cxnId="{590F11B4-D5BB-414F-B33C-12D304693884}">
      <dgm:prSet/>
      <dgm:spPr/>
      <dgm:t>
        <a:bodyPr/>
        <a:lstStyle/>
        <a:p>
          <a:endParaRPr lang="en-US"/>
        </a:p>
      </dgm:t>
    </dgm:pt>
    <dgm:pt modelId="{34DC554C-5753-4CB6-A474-EEFE7DDCA592}">
      <dgm:prSet phldrT="[Metin]" custT="1"/>
      <dgm:spPr/>
      <dgm:t>
        <a:bodyPr vert="vert270"/>
        <a:lstStyle/>
        <a:p>
          <a:pPr algn="l"/>
          <a:r>
            <a:rPr lang="tr-TR" sz="3200" b="1" dirty="0">
              <a:solidFill>
                <a:schemeClr val="tx1"/>
              </a:solidFill>
            </a:rPr>
            <a:t>Ç-İzleme</a:t>
          </a:r>
          <a:endParaRPr lang="tr-TR" sz="2000" dirty="0">
            <a:solidFill>
              <a:schemeClr val="tx1"/>
            </a:solidFill>
          </a:endParaRPr>
        </a:p>
        <a:p>
          <a:pPr algn="l"/>
          <a:r>
            <a:rPr lang="tr-TR" sz="2000" b="0" dirty="0">
              <a:solidFill>
                <a:schemeClr val="bg1">
                  <a:lumMod val="65000"/>
                </a:schemeClr>
              </a:solidFill>
            </a:rPr>
            <a:t>7)İzleme. Kayıt, iyileştirme</a:t>
          </a:r>
          <a:endParaRPr lang="tr-TR" sz="3200" b="1" dirty="0">
            <a:solidFill>
              <a:schemeClr val="bg1">
                <a:lumMod val="65000"/>
              </a:schemeClr>
            </a:solidFill>
          </a:endParaRPr>
        </a:p>
      </dgm:t>
    </dgm:pt>
    <dgm:pt modelId="{96E3920D-58B2-46FF-AC68-566729FE2E17}" type="sibTrans" cxnId="{647755EF-0318-47F7-A843-9A3107177E2E}">
      <dgm:prSet/>
      <dgm:spPr/>
      <dgm:t>
        <a:bodyPr/>
        <a:lstStyle/>
        <a:p>
          <a:endParaRPr lang="en-US"/>
        </a:p>
      </dgm:t>
    </dgm:pt>
    <dgm:pt modelId="{5F41B8FE-21A9-4957-ACBE-8DD871F224CA}" type="parTrans" cxnId="{647755EF-0318-47F7-A843-9A3107177E2E}">
      <dgm:prSet/>
      <dgm:spPr/>
      <dgm:t>
        <a:bodyPr/>
        <a:lstStyle/>
        <a:p>
          <a:endParaRPr lang="en-US"/>
        </a:p>
      </dgm:t>
    </dgm:pt>
    <dgm:pt modelId="{B9940138-496F-4A2A-B963-3EF8D3BB6A2B}" type="pres">
      <dgm:prSet presAssocID="{61453A69-638B-44B0-84CF-6C9F07681AC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89392B1-BE56-4B16-A659-19643BA832B1}" type="pres">
      <dgm:prSet presAssocID="{61453A69-638B-44B0-84CF-6C9F07681ACC}" presName="arrow" presStyleLbl="bgShp" presStyleIdx="0" presStyleCnt="1"/>
      <dgm:spPr/>
    </dgm:pt>
    <dgm:pt modelId="{D14514A8-5FD9-49FB-BE1A-8FFCE30566F4}" type="pres">
      <dgm:prSet presAssocID="{61453A69-638B-44B0-84CF-6C9F07681ACC}" presName="points" presStyleCnt="0"/>
      <dgm:spPr/>
    </dgm:pt>
    <dgm:pt modelId="{B2033D1E-117A-4E36-A372-1EF858A7968E}" type="pres">
      <dgm:prSet presAssocID="{FA9461D6-F1DB-45C8-B7B3-C2836B28990D}" presName="compositeA" presStyleCnt="0"/>
      <dgm:spPr/>
    </dgm:pt>
    <dgm:pt modelId="{41958195-50C0-4EDD-B35D-0C4F05596D54}" type="pres">
      <dgm:prSet presAssocID="{FA9461D6-F1DB-45C8-B7B3-C2836B28990D}" presName="textA" presStyleLbl="revTx" presStyleIdx="0" presStyleCnt="4" custScaleY="120000" custLinFactNeighborX="31474" custLinFactNeighborY="-1242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DD68C08-F9C5-4A7D-ABA7-FBECFE3F8707}" type="pres">
      <dgm:prSet presAssocID="{FA9461D6-F1DB-45C8-B7B3-C2836B28990D}" presName="circleA" presStyleLbl="node1" presStyleIdx="0" presStyleCnt="4"/>
      <dgm:spPr/>
    </dgm:pt>
    <dgm:pt modelId="{023BD405-C187-4438-AEB3-6589D16F01E4}" type="pres">
      <dgm:prSet presAssocID="{FA9461D6-F1DB-45C8-B7B3-C2836B28990D}" presName="spaceA" presStyleCnt="0"/>
      <dgm:spPr/>
    </dgm:pt>
    <dgm:pt modelId="{29E5E183-8729-4DF0-8A2F-AC984C248ADB}" type="pres">
      <dgm:prSet presAssocID="{8F578D40-B974-44A0-992B-A402B87C4E2A}" presName="space" presStyleCnt="0"/>
      <dgm:spPr/>
    </dgm:pt>
    <dgm:pt modelId="{761A64A5-0ED9-4EC1-B219-D81536B50E15}" type="pres">
      <dgm:prSet presAssocID="{D0C937D4-30FF-4779-885A-A02E4C3A68A5}" presName="compositeB" presStyleCnt="0"/>
      <dgm:spPr/>
    </dgm:pt>
    <dgm:pt modelId="{CFAF61E3-F9B9-4F36-96F5-491074934F10}" type="pres">
      <dgm:prSet presAssocID="{D0C937D4-30FF-4779-885A-A02E4C3A68A5}" presName="text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E00E8E6-F936-46FD-84D6-CA230A2F99EB}" type="pres">
      <dgm:prSet presAssocID="{D0C937D4-30FF-4779-885A-A02E4C3A68A5}" presName="circleB" presStyleLbl="node1" presStyleIdx="1" presStyleCnt="4"/>
      <dgm:spPr/>
    </dgm:pt>
    <dgm:pt modelId="{B866D701-E006-48F5-BC18-076A048D425B}" type="pres">
      <dgm:prSet presAssocID="{D0C937D4-30FF-4779-885A-A02E4C3A68A5}" presName="spaceB" presStyleCnt="0"/>
      <dgm:spPr/>
    </dgm:pt>
    <dgm:pt modelId="{BC299FFF-89F4-43FC-9967-C8F2AC1B5D70}" type="pres">
      <dgm:prSet presAssocID="{054204F2-F53A-4CFC-952B-F76C8FB9A1F6}" presName="space" presStyleCnt="0"/>
      <dgm:spPr/>
    </dgm:pt>
    <dgm:pt modelId="{6D842BFE-D781-4DAE-986F-72F93F10E3ED}" type="pres">
      <dgm:prSet presAssocID="{F105BD6F-FDA6-4142-84FD-439B6D820A61}" presName="compositeA" presStyleCnt="0"/>
      <dgm:spPr/>
    </dgm:pt>
    <dgm:pt modelId="{846F6111-11E7-4EE7-92E0-9CF887AC9FA4}" type="pres">
      <dgm:prSet presAssocID="{F105BD6F-FDA6-4142-84FD-439B6D820A61}" presName="textA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F16C020-BB9D-49C7-B789-A4FD8DB09A2D}" type="pres">
      <dgm:prSet presAssocID="{F105BD6F-FDA6-4142-84FD-439B6D820A61}" presName="circleA" presStyleLbl="node1" presStyleIdx="2" presStyleCnt="4"/>
      <dgm:spPr/>
    </dgm:pt>
    <dgm:pt modelId="{5AFDEA2D-1D5E-4307-A9F1-06C70ADDECC6}" type="pres">
      <dgm:prSet presAssocID="{F105BD6F-FDA6-4142-84FD-439B6D820A61}" presName="spaceA" presStyleCnt="0"/>
      <dgm:spPr/>
    </dgm:pt>
    <dgm:pt modelId="{505B787B-AA32-4AB3-ABF1-6545F20179D3}" type="pres">
      <dgm:prSet presAssocID="{BE2004A1-7778-449F-8635-3F93AECAC84C}" presName="space" presStyleCnt="0"/>
      <dgm:spPr/>
    </dgm:pt>
    <dgm:pt modelId="{519BF26D-4CED-43AC-95E4-14579E118727}" type="pres">
      <dgm:prSet presAssocID="{34DC554C-5753-4CB6-A474-EEFE7DDCA592}" presName="compositeB" presStyleCnt="0"/>
      <dgm:spPr/>
    </dgm:pt>
    <dgm:pt modelId="{B700FB47-EEC4-4053-8FE7-6B5B154CBDF3}" type="pres">
      <dgm:prSet presAssocID="{34DC554C-5753-4CB6-A474-EEFE7DDCA592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B1DD3D4-865F-44B4-A1B8-C2C471E4EE27}" type="pres">
      <dgm:prSet presAssocID="{34DC554C-5753-4CB6-A474-EEFE7DDCA592}" presName="circleB" presStyleLbl="node1" presStyleIdx="3" presStyleCnt="4"/>
      <dgm:spPr/>
    </dgm:pt>
    <dgm:pt modelId="{6973633D-7366-495B-B174-E9B1E7910E9A}" type="pres">
      <dgm:prSet presAssocID="{34DC554C-5753-4CB6-A474-EEFE7DDCA592}" presName="spaceB" presStyleCnt="0"/>
      <dgm:spPr/>
    </dgm:pt>
  </dgm:ptLst>
  <dgm:cxnLst>
    <dgm:cxn modelId="{DC271562-7689-4377-9B27-18B4B6FE88D8}" type="presOf" srcId="{FA9461D6-F1DB-45C8-B7B3-C2836B28990D}" destId="{41958195-50C0-4EDD-B35D-0C4F05596D54}" srcOrd="0" destOrd="0" presId="urn:microsoft.com/office/officeart/2005/8/layout/hProcess11"/>
    <dgm:cxn modelId="{647755EF-0318-47F7-A843-9A3107177E2E}" srcId="{61453A69-638B-44B0-84CF-6C9F07681ACC}" destId="{34DC554C-5753-4CB6-A474-EEFE7DDCA592}" srcOrd="3" destOrd="0" parTransId="{5F41B8FE-21A9-4957-ACBE-8DD871F224CA}" sibTransId="{96E3920D-58B2-46FF-AC68-566729FE2E17}"/>
    <dgm:cxn modelId="{590F11B4-D5BB-414F-B33C-12D304693884}" srcId="{61453A69-638B-44B0-84CF-6C9F07681ACC}" destId="{F105BD6F-FDA6-4142-84FD-439B6D820A61}" srcOrd="2" destOrd="0" parTransId="{794FDA42-FC7F-4453-B843-39550A6BDA1E}" sibTransId="{BE2004A1-7778-449F-8635-3F93AECAC84C}"/>
    <dgm:cxn modelId="{70C5661C-55B2-4825-807D-BE7C8CA961E5}" type="presOf" srcId="{34DC554C-5753-4CB6-A474-EEFE7DDCA592}" destId="{B700FB47-EEC4-4053-8FE7-6B5B154CBDF3}" srcOrd="0" destOrd="0" presId="urn:microsoft.com/office/officeart/2005/8/layout/hProcess11"/>
    <dgm:cxn modelId="{96ACC1E7-6981-4C34-A110-EDA19CC868CC}" type="presOf" srcId="{61453A69-638B-44B0-84CF-6C9F07681ACC}" destId="{B9940138-496F-4A2A-B963-3EF8D3BB6A2B}" srcOrd="0" destOrd="0" presId="urn:microsoft.com/office/officeart/2005/8/layout/hProcess11"/>
    <dgm:cxn modelId="{EF3AD9CA-0836-4D1B-AD1B-0F906871F7CA}" type="presOf" srcId="{D0C937D4-30FF-4779-885A-A02E4C3A68A5}" destId="{CFAF61E3-F9B9-4F36-96F5-491074934F10}" srcOrd="0" destOrd="0" presId="urn:microsoft.com/office/officeart/2005/8/layout/hProcess11"/>
    <dgm:cxn modelId="{D2A92647-F1E7-467E-8256-9BC2E201EBBE}" srcId="{61453A69-638B-44B0-84CF-6C9F07681ACC}" destId="{D0C937D4-30FF-4779-885A-A02E4C3A68A5}" srcOrd="1" destOrd="0" parTransId="{5B6C4927-C45E-46AC-87D3-B43D1830E70F}" sibTransId="{054204F2-F53A-4CFC-952B-F76C8FB9A1F6}"/>
    <dgm:cxn modelId="{50CF920E-C85B-4593-A03B-ABE9BE8AECFF}" srcId="{61453A69-638B-44B0-84CF-6C9F07681ACC}" destId="{FA9461D6-F1DB-45C8-B7B3-C2836B28990D}" srcOrd="0" destOrd="0" parTransId="{DCCB43DA-898E-4609-AB34-2C497F5C80E9}" sibTransId="{8F578D40-B974-44A0-992B-A402B87C4E2A}"/>
    <dgm:cxn modelId="{0A6AE2EA-5827-4FAA-A87F-45A7892865CD}" type="presOf" srcId="{F105BD6F-FDA6-4142-84FD-439B6D820A61}" destId="{846F6111-11E7-4EE7-92E0-9CF887AC9FA4}" srcOrd="0" destOrd="0" presId="urn:microsoft.com/office/officeart/2005/8/layout/hProcess11"/>
    <dgm:cxn modelId="{AC58003A-962C-44A1-99E5-D9BA2752A045}" type="presParOf" srcId="{B9940138-496F-4A2A-B963-3EF8D3BB6A2B}" destId="{D89392B1-BE56-4B16-A659-19643BA832B1}" srcOrd="0" destOrd="0" presId="urn:microsoft.com/office/officeart/2005/8/layout/hProcess11"/>
    <dgm:cxn modelId="{3E58DCB0-214F-4C78-A442-ED31E042F0D1}" type="presParOf" srcId="{B9940138-496F-4A2A-B963-3EF8D3BB6A2B}" destId="{D14514A8-5FD9-49FB-BE1A-8FFCE30566F4}" srcOrd="1" destOrd="0" presId="urn:microsoft.com/office/officeart/2005/8/layout/hProcess11"/>
    <dgm:cxn modelId="{E95830C3-E437-4BE8-8010-78F8E8E01226}" type="presParOf" srcId="{D14514A8-5FD9-49FB-BE1A-8FFCE30566F4}" destId="{B2033D1E-117A-4E36-A372-1EF858A7968E}" srcOrd="0" destOrd="0" presId="urn:microsoft.com/office/officeart/2005/8/layout/hProcess11"/>
    <dgm:cxn modelId="{3BA4D26A-165E-4280-992E-DA662BE178EC}" type="presParOf" srcId="{B2033D1E-117A-4E36-A372-1EF858A7968E}" destId="{41958195-50C0-4EDD-B35D-0C4F05596D54}" srcOrd="0" destOrd="0" presId="urn:microsoft.com/office/officeart/2005/8/layout/hProcess11"/>
    <dgm:cxn modelId="{D0F34CAF-1932-4C2F-9705-DF3D510AE48C}" type="presParOf" srcId="{B2033D1E-117A-4E36-A372-1EF858A7968E}" destId="{4DD68C08-F9C5-4A7D-ABA7-FBECFE3F8707}" srcOrd="1" destOrd="0" presId="urn:microsoft.com/office/officeart/2005/8/layout/hProcess11"/>
    <dgm:cxn modelId="{50B36682-E19C-48FF-8A85-FDD6B66862D6}" type="presParOf" srcId="{B2033D1E-117A-4E36-A372-1EF858A7968E}" destId="{023BD405-C187-4438-AEB3-6589D16F01E4}" srcOrd="2" destOrd="0" presId="urn:microsoft.com/office/officeart/2005/8/layout/hProcess11"/>
    <dgm:cxn modelId="{73D70975-EBBC-4736-BE7A-2CCBD029611A}" type="presParOf" srcId="{D14514A8-5FD9-49FB-BE1A-8FFCE30566F4}" destId="{29E5E183-8729-4DF0-8A2F-AC984C248ADB}" srcOrd="1" destOrd="0" presId="urn:microsoft.com/office/officeart/2005/8/layout/hProcess11"/>
    <dgm:cxn modelId="{EE4C4FCF-60C6-48E8-A82A-C515D9BAD933}" type="presParOf" srcId="{D14514A8-5FD9-49FB-BE1A-8FFCE30566F4}" destId="{761A64A5-0ED9-4EC1-B219-D81536B50E15}" srcOrd="2" destOrd="0" presId="urn:microsoft.com/office/officeart/2005/8/layout/hProcess11"/>
    <dgm:cxn modelId="{40E13340-88F5-4747-AE19-184C720E34AF}" type="presParOf" srcId="{761A64A5-0ED9-4EC1-B219-D81536B50E15}" destId="{CFAF61E3-F9B9-4F36-96F5-491074934F10}" srcOrd="0" destOrd="0" presId="urn:microsoft.com/office/officeart/2005/8/layout/hProcess11"/>
    <dgm:cxn modelId="{38935D54-D470-478B-A1D9-1498E029843A}" type="presParOf" srcId="{761A64A5-0ED9-4EC1-B219-D81536B50E15}" destId="{EE00E8E6-F936-46FD-84D6-CA230A2F99EB}" srcOrd="1" destOrd="0" presId="urn:microsoft.com/office/officeart/2005/8/layout/hProcess11"/>
    <dgm:cxn modelId="{ABD9D6AD-5CD6-4826-86C4-CC053935444B}" type="presParOf" srcId="{761A64A5-0ED9-4EC1-B219-D81536B50E15}" destId="{B866D701-E006-48F5-BC18-076A048D425B}" srcOrd="2" destOrd="0" presId="urn:microsoft.com/office/officeart/2005/8/layout/hProcess11"/>
    <dgm:cxn modelId="{0431015D-6349-4C54-B2B6-C1E37EE2A304}" type="presParOf" srcId="{D14514A8-5FD9-49FB-BE1A-8FFCE30566F4}" destId="{BC299FFF-89F4-43FC-9967-C8F2AC1B5D70}" srcOrd="3" destOrd="0" presId="urn:microsoft.com/office/officeart/2005/8/layout/hProcess11"/>
    <dgm:cxn modelId="{7B9590CA-D62B-4213-BC33-ACF257E015FD}" type="presParOf" srcId="{D14514A8-5FD9-49FB-BE1A-8FFCE30566F4}" destId="{6D842BFE-D781-4DAE-986F-72F93F10E3ED}" srcOrd="4" destOrd="0" presId="urn:microsoft.com/office/officeart/2005/8/layout/hProcess11"/>
    <dgm:cxn modelId="{A35F4F4C-6673-423B-A570-C45114397C57}" type="presParOf" srcId="{6D842BFE-D781-4DAE-986F-72F93F10E3ED}" destId="{846F6111-11E7-4EE7-92E0-9CF887AC9FA4}" srcOrd="0" destOrd="0" presId="urn:microsoft.com/office/officeart/2005/8/layout/hProcess11"/>
    <dgm:cxn modelId="{817319A7-C7E0-44BF-892D-1367778004CB}" type="presParOf" srcId="{6D842BFE-D781-4DAE-986F-72F93F10E3ED}" destId="{5F16C020-BB9D-49C7-B789-A4FD8DB09A2D}" srcOrd="1" destOrd="0" presId="urn:microsoft.com/office/officeart/2005/8/layout/hProcess11"/>
    <dgm:cxn modelId="{D1D53B08-D692-41D3-93CD-9173965C50AB}" type="presParOf" srcId="{6D842BFE-D781-4DAE-986F-72F93F10E3ED}" destId="{5AFDEA2D-1D5E-4307-A9F1-06C70ADDECC6}" srcOrd="2" destOrd="0" presId="urn:microsoft.com/office/officeart/2005/8/layout/hProcess11"/>
    <dgm:cxn modelId="{49FA6353-BA3D-4EC4-9FB4-B2C7CEB02141}" type="presParOf" srcId="{D14514A8-5FD9-49FB-BE1A-8FFCE30566F4}" destId="{505B787B-AA32-4AB3-ABF1-6545F20179D3}" srcOrd="5" destOrd="0" presId="urn:microsoft.com/office/officeart/2005/8/layout/hProcess11"/>
    <dgm:cxn modelId="{B394E7CB-8118-4FF1-A864-A60EB60F9041}" type="presParOf" srcId="{D14514A8-5FD9-49FB-BE1A-8FFCE30566F4}" destId="{519BF26D-4CED-43AC-95E4-14579E118727}" srcOrd="6" destOrd="0" presId="urn:microsoft.com/office/officeart/2005/8/layout/hProcess11"/>
    <dgm:cxn modelId="{B545357D-E421-41D8-8D7C-87A2C0E32FF9}" type="presParOf" srcId="{519BF26D-4CED-43AC-95E4-14579E118727}" destId="{B700FB47-EEC4-4053-8FE7-6B5B154CBDF3}" srcOrd="0" destOrd="0" presId="urn:microsoft.com/office/officeart/2005/8/layout/hProcess11"/>
    <dgm:cxn modelId="{92339B72-7D10-4D55-BBD0-62E74FA99695}" type="presParOf" srcId="{519BF26D-4CED-43AC-95E4-14579E118727}" destId="{5B1DD3D4-865F-44B4-A1B8-C2C471E4EE27}" srcOrd="1" destOrd="0" presId="urn:microsoft.com/office/officeart/2005/8/layout/hProcess11"/>
    <dgm:cxn modelId="{F3AE969D-D068-4CE7-93AF-03C5748A6184}" type="presParOf" srcId="{519BF26D-4CED-43AC-95E4-14579E118727}" destId="{6973633D-7366-495B-B174-E9B1E7910E9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025ED9-2D78-4645-B77D-0BE2335A05B7}" type="doc">
      <dgm:prSet loTypeId="urn:microsoft.com/office/officeart/2005/8/layout/defaul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1A604CBF-DA04-4E34-B899-6BDAB81C1E2A}">
      <dgm:prSet phldrT="[Metin]"/>
      <dgm:spPr/>
      <dgm:t>
        <a:bodyPr/>
        <a:lstStyle/>
        <a:p>
          <a:pPr rtl="0"/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250.000 den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fazla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nüfusa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sahip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Büyükşehir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ilçe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belediyeleri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tarafından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1" i="0" u="none" strike="noStrike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çevre</a:t>
          </a:r>
          <a:r>
            <a:rPr kumimoji="0" lang="en-US" altLang="tr-TR" b="1" i="0" u="none" strike="noStrike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1" i="0" u="none" strike="noStrike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yönetim</a:t>
          </a:r>
          <a:r>
            <a:rPr kumimoji="0" lang="en-US" altLang="tr-TR" b="1" i="0" u="none" strike="noStrike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1" i="0" u="none" strike="noStrike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biriminin</a:t>
          </a:r>
          <a:r>
            <a:rPr kumimoji="0" lang="en-US" altLang="tr-TR" b="1" i="0" u="none" strike="noStrike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kurulması</a:t>
          </a:r>
          <a:endParaRPr lang="tr-TR" dirty="0"/>
        </a:p>
      </dgm:t>
    </dgm:pt>
    <dgm:pt modelId="{7724C139-3D82-44D2-8F46-2604D45C4A98}" type="parTrans" cxnId="{D04FEEA8-DE5F-4E7E-B72E-92EF0BA8F2DF}">
      <dgm:prSet/>
      <dgm:spPr/>
      <dgm:t>
        <a:bodyPr/>
        <a:lstStyle/>
        <a:p>
          <a:endParaRPr lang="tr-TR"/>
        </a:p>
      </dgm:t>
    </dgm:pt>
    <dgm:pt modelId="{54AF1AAB-5F36-41BB-B944-01651BD5C1A2}" type="sibTrans" cxnId="{D04FEEA8-DE5F-4E7E-B72E-92EF0BA8F2DF}">
      <dgm:prSet/>
      <dgm:spPr/>
      <dgm:t>
        <a:bodyPr/>
        <a:lstStyle/>
        <a:p>
          <a:endParaRPr lang="tr-TR"/>
        </a:p>
      </dgm:t>
    </dgm:pt>
    <dgm:pt modelId="{423A6E76-5419-4918-A18E-B94D477D459E}">
      <dgm:prSet phldrT="[Metin]"/>
      <dgm:spPr/>
      <dgm:t>
        <a:bodyPr/>
        <a:lstStyle/>
        <a:p>
          <a:pPr rtl="0"/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İl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Merkez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İlçe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Belediyeleri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Dışındaki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Diğer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Belediyeler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, İl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Özel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İdareleri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tarafından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1" i="0" u="none" strike="noStrike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çevre</a:t>
          </a:r>
          <a:r>
            <a:rPr kumimoji="0" lang="en-US" altLang="tr-TR" b="1" i="0" u="none" strike="noStrike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1" i="0" u="none" strike="noStrike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görevlisinin</a:t>
          </a:r>
          <a:r>
            <a:rPr kumimoji="0" lang="en-US" altLang="tr-TR" b="1" i="0" u="none" strike="noStrike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1" i="0" u="none" strike="noStrike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bulundurulması</a:t>
          </a:r>
          <a:r>
            <a:rPr kumimoji="0" lang="en-US" altLang="tr-TR" b="1" i="0" u="none" strike="noStrike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1" i="0" u="none" strike="noStrike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ve</a:t>
          </a:r>
          <a:r>
            <a:rPr kumimoji="0" lang="en-US" altLang="tr-TR" b="1" i="0" u="none" strike="noStrike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/</a:t>
          </a:r>
          <a:r>
            <a:rPr kumimoji="0" lang="en-US" altLang="tr-TR" b="1" i="0" u="none" strike="noStrike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veya</a:t>
          </a:r>
          <a:r>
            <a:rPr kumimoji="0" lang="en-US" altLang="tr-TR" b="1" i="0" u="none" strike="noStrike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1" i="0" u="none" strike="noStrike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çevre</a:t>
          </a:r>
          <a:r>
            <a:rPr kumimoji="0" lang="en-US" altLang="tr-TR" b="1" i="0" u="none" strike="noStrike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1" i="0" u="none" strike="noStrike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danışmanlık</a:t>
          </a:r>
          <a:r>
            <a:rPr kumimoji="0" lang="en-US" altLang="tr-TR" b="1" i="0" u="none" strike="noStrike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hizmetinin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alınması</a:t>
          </a:r>
          <a:endParaRPr lang="tr-TR" dirty="0"/>
        </a:p>
      </dgm:t>
    </dgm:pt>
    <dgm:pt modelId="{A8A49722-FF44-4FD5-9AA4-D4C5CF6E7672}" type="parTrans" cxnId="{77940F94-F7A1-4801-BF48-6EB08D14797D}">
      <dgm:prSet/>
      <dgm:spPr/>
      <dgm:t>
        <a:bodyPr/>
        <a:lstStyle/>
        <a:p>
          <a:endParaRPr lang="tr-TR"/>
        </a:p>
      </dgm:t>
    </dgm:pt>
    <dgm:pt modelId="{3284A289-F68D-48FB-9D48-17F9836A5F78}" type="sibTrans" cxnId="{77940F94-F7A1-4801-BF48-6EB08D14797D}">
      <dgm:prSet/>
      <dgm:spPr/>
      <dgm:t>
        <a:bodyPr/>
        <a:lstStyle/>
        <a:p>
          <a:endParaRPr lang="tr-TR"/>
        </a:p>
      </dgm:t>
    </dgm:pt>
    <dgm:pt modelId="{F5DED1F9-6930-4072-8020-956A4F196B7A}">
      <dgm:prSet phldrT="[Metin]"/>
      <dgm:spPr/>
      <dgm:t>
        <a:bodyPr/>
        <a:lstStyle/>
        <a:p>
          <a:pPr rtl="0"/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250.000 den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az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nüfusa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sahip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Büyükşehir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ilçe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belediyeleri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,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Belediye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Birlikleri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, İl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Merkez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İlçe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Belediyeleri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tarafından</a:t>
          </a:r>
          <a:r>
            <a:rPr kumimoji="0" lang="en-US" altLang="tr-TR" b="0" i="0" u="none" strike="noStrike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1" i="0" u="none" strike="noStrike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en</a:t>
          </a:r>
          <a:r>
            <a:rPr kumimoji="0" lang="en-US" altLang="tr-TR" b="1" i="0" u="none" strike="noStrike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1" i="0" u="none" strike="noStrike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az</a:t>
          </a:r>
          <a:r>
            <a:rPr kumimoji="0" lang="en-US" altLang="tr-TR" b="1" i="0" u="none" strike="noStrike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1" i="0" u="none" strike="noStrike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bir</a:t>
          </a:r>
          <a:r>
            <a:rPr kumimoji="0" lang="en-US" altLang="tr-TR" b="1" i="0" u="none" strike="noStrike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1" i="0" u="none" strike="noStrike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çevre</a:t>
          </a:r>
          <a:r>
            <a:rPr kumimoji="0" lang="en-US" altLang="tr-TR" b="1" i="0" u="none" strike="noStrike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1" i="0" u="none" strike="noStrike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görevlisinin</a:t>
          </a:r>
          <a:r>
            <a:rPr kumimoji="0" lang="en-US" altLang="tr-TR" b="1" i="0" u="none" strike="noStrike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b="0" i="0" u="none" strike="noStrike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bulundurulması</a:t>
          </a:r>
          <a:endParaRPr lang="tr-TR" dirty="0"/>
        </a:p>
      </dgm:t>
    </dgm:pt>
    <dgm:pt modelId="{76903C51-8CBA-4166-8029-D9A46110C128}" type="parTrans" cxnId="{49ECD1E5-AF2B-4084-B7E4-3FA40D34F8EF}">
      <dgm:prSet/>
      <dgm:spPr/>
      <dgm:t>
        <a:bodyPr/>
        <a:lstStyle/>
        <a:p>
          <a:endParaRPr lang="tr-TR"/>
        </a:p>
      </dgm:t>
    </dgm:pt>
    <dgm:pt modelId="{02797D36-E408-49DE-8FD6-0802CD299CEE}" type="sibTrans" cxnId="{49ECD1E5-AF2B-4084-B7E4-3FA40D34F8EF}">
      <dgm:prSet/>
      <dgm:spPr/>
      <dgm:t>
        <a:bodyPr/>
        <a:lstStyle/>
        <a:p>
          <a:endParaRPr lang="tr-TR"/>
        </a:p>
      </dgm:t>
    </dgm:pt>
    <dgm:pt modelId="{E61EB131-AEFD-42C4-BDDD-21E532BD4EE7}" type="pres">
      <dgm:prSet presAssocID="{6A025ED9-2D78-4645-B77D-0BE2335A05B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73B2BFA-0DE8-44E4-A531-37ED2DA1F68D}" type="pres">
      <dgm:prSet presAssocID="{1A604CBF-DA04-4E34-B899-6BDAB81C1E2A}" presName="node" presStyleLbl="node1" presStyleIdx="0" presStyleCnt="3" custLinFactNeighborX="1732" custLinFactNeighborY="505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66BEED2-4A69-4CA8-B533-5522DA5F694E}" type="pres">
      <dgm:prSet presAssocID="{54AF1AAB-5F36-41BB-B944-01651BD5C1A2}" presName="sibTrans" presStyleCnt="0"/>
      <dgm:spPr/>
    </dgm:pt>
    <dgm:pt modelId="{67CE5C11-3272-4EC6-9EE2-128DFDFD1594}" type="pres">
      <dgm:prSet presAssocID="{F5DED1F9-6930-4072-8020-956A4F196B7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F3567E8-A826-4FD7-8118-99EAD2E4D9DC}" type="pres">
      <dgm:prSet presAssocID="{02797D36-E408-49DE-8FD6-0802CD299CEE}" presName="sibTrans" presStyleCnt="0"/>
      <dgm:spPr/>
    </dgm:pt>
    <dgm:pt modelId="{8B8203A9-5B9E-42E5-87F6-CCA858AA78A5}" type="pres">
      <dgm:prSet presAssocID="{423A6E76-5419-4918-A18E-B94D477D459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365CDA8-ECC0-4143-BF94-5A15546959A3}" type="presOf" srcId="{1A604CBF-DA04-4E34-B899-6BDAB81C1E2A}" destId="{773B2BFA-0DE8-44E4-A531-37ED2DA1F68D}" srcOrd="0" destOrd="0" presId="urn:microsoft.com/office/officeart/2005/8/layout/default"/>
    <dgm:cxn modelId="{97E9C17D-3A90-446F-B53E-DA50B09EA96A}" type="presOf" srcId="{423A6E76-5419-4918-A18E-B94D477D459E}" destId="{8B8203A9-5B9E-42E5-87F6-CCA858AA78A5}" srcOrd="0" destOrd="0" presId="urn:microsoft.com/office/officeart/2005/8/layout/default"/>
    <dgm:cxn modelId="{77940F94-F7A1-4801-BF48-6EB08D14797D}" srcId="{6A025ED9-2D78-4645-B77D-0BE2335A05B7}" destId="{423A6E76-5419-4918-A18E-B94D477D459E}" srcOrd="2" destOrd="0" parTransId="{A8A49722-FF44-4FD5-9AA4-D4C5CF6E7672}" sibTransId="{3284A289-F68D-48FB-9D48-17F9836A5F78}"/>
    <dgm:cxn modelId="{D04FEEA8-DE5F-4E7E-B72E-92EF0BA8F2DF}" srcId="{6A025ED9-2D78-4645-B77D-0BE2335A05B7}" destId="{1A604CBF-DA04-4E34-B899-6BDAB81C1E2A}" srcOrd="0" destOrd="0" parTransId="{7724C139-3D82-44D2-8F46-2604D45C4A98}" sibTransId="{54AF1AAB-5F36-41BB-B944-01651BD5C1A2}"/>
    <dgm:cxn modelId="{01DDF7FE-8A71-4D87-881F-A2D31AEDAF55}" type="presOf" srcId="{6A025ED9-2D78-4645-B77D-0BE2335A05B7}" destId="{E61EB131-AEFD-42C4-BDDD-21E532BD4EE7}" srcOrd="0" destOrd="0" presId="urn:microsoft.com/office/officeart/2005/8/layout/default"/>
    <dgm:cxn modelId="{F8EE55AF-D484-4971-8933-5DFA42DECE4E}" type="presOf" srcId="{F5DED1F9-6930-4072-8020-956A4F196B7A}" destId="{67CE5C11-3272-4EC6-9EE2-128DFDFD1594}" srcOrd="0" destOrd="0" presId="urn:microsoft.com/office/officeart/2005/8/layout/default"/>
    <dgm:cxn modelId="{49ECD1E5-AF2B-4084-B7E4-3FA40D34F8EF}" srcId="{6A025ED9-2D78-4645-B77D-0BE2335A05B7}" destId="{F5DED1F9-6930-4072-8020-956A4F196B7A}" srcOrd="1" destOrd="0" parTransId="{76903C51-8CBA-4166-8029-D9A46110C128}" sibTransId="{02797D36-E408-49DE-8FD6-0802CD299CEE}"/>
    <dgm:cxn modelId="{4AC71B57-F2C8-4FE1-9D43-34792E8E6FA5}" type="presParOf" srcId="{E61EB131-AEFD-42C4-BDDD-21E532BD4EE7}" destId="{773B2BFA-0DE8-44E4-A531-37ED2DA1F68D}" srcOrd="0" destOrd="0" presId="urn:microsoft.com/office/officeart/2005/8/layout/default"/>
    <dgm:cxn modelId="{96DC9FC9-5DCA-4099-A8E0-68478ACFF7B2}" type="presParOf" srcId="{E61EB131-AEFD-42C4-BDDD-21E532BD4EE7}" destId="{866BEED2-4A69-4CA8-B533-5522DA5F694E}" srcOrd="1" destOrd="0" presId="urn:microsoft.com/office/officeart/2005/8/layout/default"/>
    <dgm:cxn modelId="{E70F9886-FCB2-4961-8F9F-7CF5202A3E76}" type="presParOf" srcId="{E61EB131-AEFD-42C4-BDDD-21E532BD4EE7}" destId="{67CE5C11-3272-4EC6-9EE2-128DFDFD1594}" srcOrd="2" destOrd="0" presId="urn:microsoft.com/office/officeart/2005/8/layout/default"/>
    <dgm:cxn modelId="{A06C50C0-3614-4442-BD55-066452D95AF3}" type="presParOf" srcId="{E61EB131-AEFD-42C4-BDDD-21E532BD4EE7}" destId="{7F3567E8-A826-4FD7-8118-99EAD2E4D9DC}" srcOrd="3" destOrd="0" presId="urn:microsoft.com/office/officeart/2005/8/layout/default"/>
    <dgm:cxn modelId="{E554C2E0-4BD1-4DFC-9331-1827D758D3F4}" type="presParOf" srcId="{E61EB131-AEFD-42C4-BDDD-21E532BD4EE7}" destId="{8B8203A9-5B9E-42E5-87F6-CCA858AA78A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D1E70D-0092-496E-9057-8E686E19DFDC}">
      <dsp:nvSpPr>
        <dsp:cNvPr id="0" name=""/>
        <dsp:cNvSpPr/>
      </dsp:nvSpPr>
      <dsp:spPr>
        <a:xfrm>
          <a:off x="0" y="206"/>
          <a:ext cx="7872413" cy="362425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SIFIR ATIK YÖNETMELİĞİNİN</a:t>
          </a:r>
        </a:p>
      </dsp:txBody>
      <dsp:txXfrm>
        <a:off x="17692" y="17898"/>
        <a:ext cx="7837029" cy="3270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91505-DF57-4861-B3EE-0ED9AD377293}">
      <dsp:nvSpPr>
        <dsp:cNvPr id="0" name=""/>
        <dsp:cNvSpPr/>
      </dsp:nvSpPr>
      <dsp:spPr>
        <a:xfrm>
          <a:off x="2952439" y="865953"/>
          <a:ext cx="2425550" cy="799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MADDESİNDE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BELİRTİLDİĞİ ÜZERE;</a:t>
          </a:r>
        </a:p>
      </dsp:txBody>
      <dsp:txXfrm>
        <a:off x="2952439" y="865953"/>
        <a:ext cx="2425550" cy="799328"/>
      </dsp:txXfrm>
    </dsp:sp>
    <dsp:sp modelId="{2699D5AF-58EE-4F32-B1CA-F0AD32CAD67C}">
      <dsp:nvSpPr>
        <dsp:cNvPr id="0" name=""/>
        <dsp:cNvSpPr/>
      </dsp:nvSpPr>
      <dsp:spPr>
        <a:xfrm>
          <a:off x="586145" y="1805030"/>
          <a:ext cx="7353976" cy="2328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just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b="1" kern="12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Sıfır atık yönetim sistemi kurulan yerlerde oluşan ATIKLAR </a:t>
          </a:r>
          <a:r>
            <a:rPr lang="tr-TR" sz="170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ve 2/4/2015 tarihli ve 29314 sayılı Resmî </a:t>
          </a:r>
          <a:r>
            <a:rPr lang="tr-TR" sz="17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Gazete’de</a:t>
          </a:r>
          <a:r>
            <a:rPr lang="tr-TR" sz="17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tr-TR" sz="170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yayımlanan </a:t>
          </a:r>
          <a:r>
            <a:rPr lang="tr-TR" sz="1700" b="1" kern="12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Atık Yönetimi Yönetmeliğinin EK-4 atık listesinde yer alan ATIKLAR bu yönetmelik kapsamında olup </a:t>
          </a:r>
          <a:r>
            <a:rPr lang="tr-TR" sz="1700" b="1" i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sanayi işletmelerinden kaynaklanan atıklardan içerik veya yapısal olarak evsel nitelikli atıklara benzer olanlar hariç olmak üzere, bu işletmelerin faaliyetleri sonucunda oluşan </a:t>
          </a:r>
          <a:r>
            <a:rPr lang="tr-TR" sz="1700" b="1" i="1" kern="12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proses atıkları </a:t>
          </a:r>
          <a:r>
            <a:rPr lang="tr-TR" sz="1700" b="1" i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Bakanlıkça kriterleri belirleninceye kadar</a:t>
          </a:r>
          <a:r>
            <a:rPr lang="tr-TR" sz="170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tr-TR" sz="1700" u="sng" kern="12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bu Yönetmelikte tanımlanan sıfır atık belgesi kapsamında değerlendirilmez.</a:t>
          </a:r>
        </a:p>
      </dsp:txBody>
      <dsp:txXfrm>
        <a:off x="586145" y="1805030"/>
        <a:ext cx="7353976" cy="2328649"/>
      </dsp:txXfrm>
    </dsp:sp>
    <dsp:sp modelId="{19AFC143-1400-4D7C-A015-872457624051}">
      <dsp:nvSpPr>
        <dsp:cNvPr id="0" name=""/>
        <dsp:cNvSpPr/>
      </dsp:nvSpPr>
      <dsp:spPr>
        <a:xfrm>
          <a:off x="2949683" y="622847"/>
          <a:ext cx="192941" cy="1929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FCC1A8-7CBB-4C2E-B98C-EF7C351675B3}">
      <dsp:nvSpPr>
        <dsp:cNvPr id="0" name=""/>
        <dsp:cNvSpPr/>
      </dsp:nvSpPr>
      <dsp:spPr>
        <a:xfrm>
          <a:off x="3084742" y="352729"/>
          <a:ext cx="192941" cy="19294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6ECE4-1F3D-4EB4-A857-AFC6644B95E7}">
      <dsp:nvSpPr>
        <dsp:cNvPr id="0" name=""/>
        <dsp:cNvSpPr/>
      </dsp:nvSpPr>
      <dsp:spPr>
        <a:xfrm>
          <a:off x="3408883" y="406753"/>
          <a:ext cx="303193" cy="30319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BFBC0E-392B-4562-959D-04F40313C78E}">
      <dsp:nvSpPr>
        <dsp:cNvPr id="0" name=""/>
        <dsp:cNvSpPr/>
      </dsp:nvSpPr>
      <dsp:spPr>
        <a:xfrm>
          <a:off x="3679001" y="109623"/>
          <a:ext cx="192941" cy="1929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43AFF2-A994-4C1D-A609-9B29146C9395}">
      <dsp:nvSpPr>
        <dsp:cNvPr id="0" name=""/>
        <dsp:cNvSpPr/>
      </dsp:nvSpPr>
      <dsp:spPr>
        <a:xfrm>
          <a:off x="4030155" y="1576"/>
          <a:ext cx="192941" cy="19294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AA934B-59EF-4FF0-9BF8-72BA36966657}">
      <dsp:nvSpPr>
        <dsp:cNvPr id="0" name=""/>
        <dsp:cNvSpPr/>
      </dsp:nvSpPr>
      <dsp:spPr>
        <a:xfrm>
          <a:off x="4462344" y="190658"/>
          <a:ext cx="192941" cy="1929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075668-5551-487D-BBB4-2E8E45D1399D}">
      <dsp:nvSpPr>
        <dsp:cNvPr id="0" name=""/>
        <dsp:cNvSpPr/>
      </dsp:nvSpPr>
      <dsp:spPr>
        <a:xfrm>
          <a:off x="4732462" y="325717"/>
          <a:ext cx="303193" cy="30319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A21A11-625D-4AF3-9606-CEEC4E720EBE}">
      <dsp:nvSpPr>
        <dsp:cNvPr id="0" name=""/>
        <dsp:cNvSpPr/>
      </dsp:nvSpPr>
      <dsp:spPr>
        <a:xfrm>
          <a:off x="5110627" y="622847"/>
          <a:ext cx="192941" cy="1929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070C59-7EEB-419E-A4CB-0E34ED4B7D02}">
      <dsp:nvSpPr>
        <dsp:cNvPr id="0" name=""/>
        <dsp:cNvSpPr/>
      </dsp:nvSpPr>
      <dsp:spPr>
        <a:xfrm>
          <a:off x="5272698" y="919977"/>
          <a:ext cx="192941" cy="1929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87A82F-5755-4A04-AA84-5CF9E4A680B4}">
      <dsp:nvSpPr>
        <dsp:cNvPr id="0" name=""/>
        <dsp:cNvSpPr/>
      </dsp:nvSpPr>
      <dsp:spPr>
        <a:xfrm>
          <a:off x="3868084" y="352729"/>
          <a:ext cx="496135" cy="49613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874750-ABC0-4A38-A407-C6AA80C0AE48}">
      <dsp:nvSpPr>
        <dsp:cNvPr id="0" name=""/>
        <dsp:cNvSpPr/>
      </dsp:nvSpPr>
      <dsp:spPr>
        <a:xfrm>
          <a:off x="2824523" y="1108402"/>
          <a:ext cx="192941" cy="1929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BDBBC4-7A7A-4787-BA4B-A2280F27EFDE}">
      <dsp:nvSpPr>
        <dsp:cNvPr id="0" name=""/>
        <dsp:cNvSpPr/>
      </dsp:nvSpPr>
      <dsp:spPr>
        <a:xfrm>
          <a:off x="2976694" y="1622284"/>
          <a:ext cx="303193" cy="30319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C96C3-16F8-4A8D-9D77-2C880E04049D}">
      <dsp:nvSpPr>
        <dsp:cNvPr id="0" name=""/>
        <dsp:cNvSpPr/>
      </dsp:nvSpPr>
      <dsp:spPr>
        <a:xfrm>
          <a:off x="3352170" y="1590849"/>
          <a:ext cx="441009" cy="44100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A2F316-574D-44A3-B0E0-00ECC38ACB0D}">
      <dsp:nvSpPr>
        <dsp:cNvPr id="0" name=""/>
        <dsp:cNvSpPr/>
      </dsp:nvSpPr>
      <dsp:spPr>
        <a:xfrm>
          <a:off x="3830599" y="1793481"/>
          <a:ext cx="192941" cy="1929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C34778-9037-4D7E-BFE6-F2283DAD6BFB}">
      <dsp:nvSpPr>
        <dsp:cNvPr id="0" name=""/>
        <dsp:cNvSpPr/>
      </dsp:nvSpPr>
      <dsp:spPr>
        <a:xfrm>
          <a:off x="4057167" y="1838378"/>
          <a:ext cx="303193" cy="30319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99A775-D246-4E86-96B9-CE65DE023065}">
      <dsp:nvSpPr>
        <dsp:cNvPr id="0" name=""/>
        <dsp:cNvSpPr/>
      </dsp:nvSpPr>
      <dsp:spPr>
        <a:xfrm>
          <a:off x="4356988" y="1643648"/>
          <a:ext cx="192941" cy="1929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4A6B5-9388-43F8-97EE-479B013D5248}">
      <dsp:nvSpPr>
        <dsp:cNvPr id="0" name=""/>
        <dsp:cNvSpPr/>
      </dsp:nvSpPr>
      <dsp:spPr>
        <a:xfrm>
          <a:off x="4718910" y="1519617"/>
          <a:ext cx="441009" cy="44100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4BD2EF-E24C-40CC-9A34-89485B00AD8B}">
      <dsp:nvSpPr>
        <dsp:cNvPr id="0" name=""/>
        <dsp:cNvSpPr/>
      </dsp:nvSpPr>
      <dsp:spPr>
        <a:xfrm>
          <a:off x="5323070" y="1285330"/>
          <a:ext cx="303193" cy="30319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9392B1-BE56-4B16-A659-19643BA832B1}">
      <dsp:nvSpPr>
        <dsp:cNvPr id="0" name=""/>
        <dsp:cNvSpPr/>
      </dsp:nvSpPr>
      <dsp:spPr>
        <a:xfrm>
          <a:off x="0" y="1629155"/>
          <a:ext cx="8178800" cy="2172208"/>
        </a:xfrm>
        <a:prstGeom prst="notchedRight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1958195-50C0-4EDD-B35D-0C4F05596D54}">
      <dsp:nvSpPr>
        <dsp:cNvPr id="0" name=""/>
        <dsp:cNvSpPr/>
      </dsp:nvSpPr>
      <dsp:spPr>
        <a:xfrm>
          <a:off x="564430" y="-108610"/>
          <a:ext cx="1770209" cy="2606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227584" tIns="227584" rIns="227584" bIns="227584" numCol="1" spcCol="1270" anchor="b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/>
            <a:t>A-Çalışma Ekibi</a:t>
          </a:r>
          <a:endParaRPr lang="tr-TR" sz="2000" kern="1200" dirty="0"/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0" kern="1200" dirty="0"/>
            <a:t>1)Çalışma Ekibin oluşturulması</a:t>
          </a:r>
          <a:endParaRPr lang="tr-TR" sz="2000" kern="1200" dirty="0"/>
        </a:p>
      </dsp:txBody>
      <dsp:txXfrm>
        <a:off x="564430" y="-108610"/>
        <a:ext cx="1770209" cy="2606649"/>
      </dsp:txXfrm>
    </dsp:sp>
    <dsp:sp modelId="{4DD68C08-F9C5-4A7D-ABA7-FBECFE3F8707}">
      <dsp:nvSpPr>
        <dsp:cNvPr id="0" name=""/>
        <dsp:cNvSpPr/>
      </dsp:nvSpPr>
      <dsp:spPr>
        <a:xfrm>
          <a:off x="620853" y="2552344"/>
          <a:ext cx="543052" cy="54305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AF61E3-F9B9-4F36-96F5-491074934F10}">
      <dsp:nvSpPr>
        <dsp:cNvPr id="0" name=""/>
        <dsp:cNvSpPr/>
      </dsp:nvSpPr>
      <dsp:spPr>
        <a:xfrm>
          <a:off x="1865994" y="3258311"/>
          <a:ext cx="1770209" cy="2172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227584" tIns="227584" rIns="227584" bIns="227584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>
              <a:solidFill>
                <a:schemeClr val="tx1"/>
              </a:solidFill>
            </a:rPr>
            <a:t>B-Planlama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0" kern="1200" dirty="0">
              <a:solidFill>
                <a:schemeClr val="bg1">
                  <a:lumMod val="65000"/>
                </a:schemeClr>
              </a:solidFill>
            </a:rPr>
            <a:t>2)Mevcut Durum Tespiti</a:t>
          </a:r>
          <a:endParaRPr lang="tr-TR" sz="2000" kern="1200" dirty="0">
            <a:solidFill>
              <a:schemeClr val="bg1">
                <a:lumMod val="65000"/>
              </a:schemeClr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0" kern="1200" dirty="0">
              <a:solidFill>
                <a:schemeClr val="bg1">
                  <a:lumMod val="65000"/>
                </a:schemeClr>
              </a:solidFill>
            </a:rPr>
            <a:t>3)Plan Yapılması</a:t>
          </a:r>
          <a:endParaRPr lang="tr-TR" sz="2000" kern="1200" dirty="0">
            <a:solidFill>
              <a:schemeClr val="bg1">
                <a:lumMod val="65000"/>
              </a:schemeClr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0" kern="1200" dirty="0">
              <a:solidFill>
                <a:schemeClr val="bg1">
                  <a:lumMod val="65000"/>
                </a:schemeClr>
              </a:solidFill>
            </a:rPr>
            <a:t>4)İhtiyaç Analizi</a:t>
          </a:r>
        </a:p>
      </dsp:txBody>
      <dsp:txXfrm>
        <a:off x="1865994" y="3258311"/>
        <a:ext cx="1770209" cy="2172208"/>
      </dsp:txXfrm>
    </dsp:sp>
    <dsp:sp modelId="{EE00E8E6-F936-46FD-84D6-CA230A2F99EB}">
      <dsp:nvSpPr>
        <dsp:cNvPr id="0" name=""/>
        <dsp:cNvSpPr/>
      </dsp:nvSpPr>
      <dsp:spPr>
        <a:xfrm>
          <a:off x="2479573" y="2443733"/>
          <a:ext cx="543052" cy="543052"/>
        </a:xfrm>
        <a:prstGeom prst="ellipse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6F6111-11E7-4EE7-92E0-9CF887AC9FA4}">
      <dsp:nvSpPr>
        <dsp:cNvPr id="0" name=""/>
        <dsp:cNvSpPr/>
      </dsp:nvSpPr>
      <dsp:spPr>
        <a:xfrm>
          <a:off x="3724715" y="0"/>
          <a:ext cx="1770209" cy="2172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227584" tIns="227584" rIns="227584" bIns="227584" numCol="1" spcCol="1270" anchor="b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>
              <a:solidFill>
                <a:schemeClr val="tx1"/>
              </a:solidFill>
            </a:rPr>
            <a:t>C-Uygulama</a:t>
          </a:r>
          <a:endParaRPr lang="tr-TR" sz="2000" kern="1200" dirty="0">
            <a:solidFill>
              <a:schemeClr val="tx1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0" kern="1200" dirty="0">
              <a:solidFill>
                <a:schemeClr val="bg1">
                  <a:lumMod val="65000"/>
                </a:schemeClr>
              </a:solidFill>
            </a:rPr>
            <a:t>5)Eğitim</a:t>
          </a:r>
          <a:endParaRPr lang="tr-TR" sz="2000" kern="1200" dirty="0">
            <a:solidFill>
              <a:schemeClr val="bg1">
                <a:lumMod val="65000"/>
              </a:schemeClr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0" kern="1200" dirty="0">
              <a:solidFill>
                <a:schemeClr val="bg1">
                  <a:lumMod val="65000"/>
                </a:schemeClr>
              </a:solidFill>
            </a:rPr>
            <a:t>6)Uygulamaya Geçiş</a:t>
          </a:r>
          <a:endParaRPr lang="tr-TR" sz="32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3724715" y="0"/>
        <a:ext cx="1770209" cy="2172208"/>
      </dsp:txXfrm>
    </dsp:sp>
    <dsp:sp modelId="{5F16C020-BB9D-49C7-B789-A4FD8DB09A2D}">
      <dsp:nvSpPr>
        <dsp:cNvPr id="0" name=""/>
        <dsp:cNvSpPr/>
      </dsp:nvSpPr>
      <dsp:spPr>
        <a:xfrm>
          <a:off x="4338294" y="2443733"/>
          <a:ext cx="543052" cy="543052"/>
        </a:xfrm>
        <a:prstGeom prst="ellipse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00FB47-EEC4-4053-8FE7-6B5B154CBDF3}">
      <dsp:nvSpPr>
        <dsp:cNvPr id="0" name=""/>
        <dsp:cNvSpPr/>
      </dsp:nvSpPr>
      <dsp:spPr>
        <a:xfrm>
          <a:off x="5583435" y="3258311"/>
          <a:ext cx="1770209" cy="2172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227584" tIns="227584" rIns="227584" bIns="227584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>
              <a:solidFill>
                <a:schemeClr val="tx1"/>
              </a:solidFill>
            </a:rPr>
            <a:t>Ç-İzleme</a:t>
          </a:r>
          <a:endParaRPr lang="tr-TR" sz="2000" kern="1200" dirty="0">
            <a:solidFill>
              <a:schemeClr val="tx1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0" kern="1200" dirty="0">
              <a:solidFill>
                <a:schemeClr val="bg1">
                  <a:lumMod val="65000"/>
                </a:schemeClr>
              </a:solidFill>
            </a:rPr>
            <a:t>7)İzleme. Kayıt, iyileştirme</a:t>
          </a:r>
          <a:endParaRPr lang="tr-TR" sz="32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5583435" y="3258311"/>
        <a:ext cx="1770209" cy="2172208"/>
      </dsp:txXfrm>
    </dsp:sp>
    <dsp:sp modelId="{5B1DD3D4-865F-44B4-A1B8-C2C471E4EE27}">
      <dsp:nvSpPr>
        <dsp:cNvPr id="0" name=""/>
        <dsp:cNvSpPr/>
      </dsp:nvSpPr>
      <dsp:spPr>
        <a:xfrm>
          <a:off x="6197014" y="2443733"/>
          <a:ext cx="543052" cy="543052"/>
        </a:xfrm>
        <a:prstGeom prst="ellipse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B2BFA-0DE8-44E4-A531-37ED2DA1F68D}">
      <dsp:nvSpPr>
        <dsp:cNvPr id="0" name=""/>
        <dsp:cNvSpPr/>
      </dsp:nvSpPr>
      <dsp:spPr>
        <a:xfrm>
          <a:off x="51009" y="233590"/>
          <a:ext cx="2902148" cy="174128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250.000 den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fazla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nüfusa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sahip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Büyükşehir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ilçe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belediyeleri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tarafından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1" i="0" u="none" strike="noStrike" kern="1200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çevre</a:t>
          </a:r>
          <a:r>
            <a:rPr kumimoji="0" lang="en-US" altLang="tr-TR" sz="1700" b="1" i="0" u="none" strike="noStrike" kern="1200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1" i="0" u="none" strike="noStrike" kern="1200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yönetim</a:t>
          </a:r>
          <a:r>
            <a:rPr kumimoji="0" lang="en-US" altLang="tr-TR" sz="1700" b="1" i="0" u="none" strike="noStrike" kern="1200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1" i="0" u="none" strike="noStrike" kern="1200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biriminin</a:t>
          </a:r>
          <a:r>
            <a:rPr kumimoji="0" lang="en-US" altLang="tr-TR" sz="1700" b="1" i="0" u="none" strike="noStrike" kern="1200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kurulması</a:t>
          </a:r>
          <a:endParaRPr lang="tr-TR" sz="1700" kern="1200" dirty="0"/>
        </a:p>
      </dsp:txBody>
      <dsp:txXfrm>
        <a:off x="51009" y="233590"/>
        <a:ext cx="2902148" cy="1741289"/>
      </dsp:txXfrm>
    </dsp:sp>
    <dsp:sp modelId="{67CE5C11-3272-4EC6-9EE2-128DFDFD1594}">
      <dsp:nvSpPr>
        <dsp:cNvPr id="0" name=""/>
        <dsp:cNvSpPr/>
      </dsp:nvSpPr>
      <dsp:spPr>
        <a:xfrm>
          <a:off x="3193107" y="145603"/>
          <a:ext cx="2902148" cy="1741289"/>
        </a:xfrm>
        <a:prstGeom prst="rect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250.000 den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az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nüfusa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sahip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Büyükşehir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ilçe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belediyeleri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,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Belediye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Birlikleri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, İl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Merkez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İlçe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Belediyeleri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tarafından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1" i="0" u="none" strike="noStrike" kern="1200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en</a:t>
          </a:r>
          <a:r>
            <a:rPr kumimoji="0" lang="en-US" altLang="tr-TR" sz="1700" b="1" i="0" u="none" strike="noStrike" kern="1200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1" i="0" u="none" strike="noStrike" kern="1200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az</a:t>
          </a:r>
          <a:r>
            <a:rPr kumimoji="0" lang="en-US" altLang="tr-TR" sz="1700" b="1" i="0" u="none" strike="noStrike" kern="1200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1" i="0" u="none" strike="noStrike" kern="1200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bir</a:t>
          </a:r>
          <a:r>
            <a:rPr kumimoji="0" lang="en-US" altLang="tr-TR" sz="1700" b="1" i="0" u="none" strike="noStrike" kern="1200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1" i="0" u="none" strike="noStrike" kern="1200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çevre</a:t>
          </a:r>
          <a:r>
            <a:rPr kumimoji="0" lang="en-US" altLang="tr-TR" sz="1700" b="1" i="0" u="none" strike="noStrike" kern="1200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1" i="0" u="none" strike="noStrike" kern="1200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görevlisinin</a:t>
          </a:r>
          <a:r>
            <a:rPr kumimoji="0" lang="en-US" altLang="tr-TR" sz="1700" b="1" i="0" u="none" strike="noStrike" kern="1200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bulundurulması</a:t>
          </a:r>
          <a:endParaRPr lang="tr-TR" sz="1700" kern="1200" dirty="0"/>
        </a:p>
      </dsp:txBody>
      <dsp:txXfrm>
        <a:off x="3193107" y="145603"/>
        <a:ext cx="2902148" cy="1741289"/>
      </dsp:txXfrm>
    </dsp:sp>
    <dsp:sp modelId="{8B8203A9-5B9E-42E5-87F6-CCA858AA78A5}">
      <dsp:nvSpPr>
        <dsp:cNvPr id="0" name=""/>
        <dsp:cNvSpPr/>
      </dsp:nvSpPr>
      <dsp:spPr>
        <a:xfrm>
          <a:off x="1596925" y="2177107"/>
          <a:ext cx="2902148" cy="1741289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İl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Merkez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İlçe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Belediyeleri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Dışındaki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Diğer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Belediyeler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, İl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Özel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İdareleri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tarafından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1" i="0" u="none" strike="noStrike" kern="1200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çevre</a:t>
          </a:r>
          <a:r>
            <a:rPr kumimoji="0" lang="en-US" altLang="tr-TR" sz="1700" b="1" i="0" u="none" strike="noStrike" kern="1200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1" i="0" u="none" strike="noStrike" kern="1200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görevlisinin</a:t>
          </a:r>
          <a:r>
            <a:rPr kumimoji="0" lang="en-US" altLang="tr-TR" sz="1700" b="1" i="0" u="none" strike="noStrike" kern="1200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1" i="0" u="none" strike="noStrike" kern="1200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bulundurulması</a:t>
          </a:r>
          <a:r>
            <a:rPr kumimoji="0" lang="en-US" altLang="tr-TR" sz="1700" b="1" i="0" u="none" strike="noStrike" kern="1200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1" i="0" u="none" strike="noStrike" kern="1200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ve</a:t>
          </a:r>
          <a:r>
            <a:rPr kumimoji="0" lang="en-US" altLang="tr-TR" sz="1700" b="1" i="0" u="none" strike="noStrike" kern="1200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/</a:t>
          </a:r>
          <a:r>
            <a:rPr kumimoji="0" lang="en-US" altLang="tr-TR" sz="1700" b="1" i="0" u="none" strike="noStrike" kern="1200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veya</a:t>
          </a:r>
          <a:r>
            <a:rPr kumimoji="0" lang="en-US" altLang="tr-TR" sz="1700" b="1" i="0" u="none" strike="noStrike" kern="1200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1" i="0" u="none" strike="noStrike" kern="1200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çevre</a:t>
          </a:r>
          <a:r>
            <a:rPr kumimoji="0" lang="en-US" altLang="tr-TR" sz="1700" b="1" i="0" u="none" strike="noStrike" kern="1200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1" i="0" u="none" strike="noStrike" kern="1200" cap="none" normalizeH="0" baseline="0" dirty="0" err="1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danışmanlık</a:t>
          </a:r>
          <a:r>
            <a:rPr kumimoji="0" lang="en-US" altLang="tr-TR" sz="1700" b="1" i="0" u="none" strike="noStrike" kern="1200" cap="none" normalizeH="0" baseline="0" dirty="0">
              <a:ln/>
              <a:solidFill>
                <a:srgbClr val="FF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hizmetinin</a:t>
          </a:r>
          <a:r>
            <a:rPr kumimoji="0" lang="en-US" altLang="tr-TR" sz="1700" b="0" i="0" u="none" strike="noStrike" kern="1200" cap="none" normalizeH="0" baseline="0" dirty="0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kumimoji="0" lang="en-US" altLang="tr-TR" sz="1700" b="0" i="0" u="none" strike="noStrike" kern="1200" cap="none" normalizeH="0" baseline="0" dirty="0" err="1">
              <a:ln/>
              <a:effectLst/>
              <a:ea typeface="Times New Roman" panose="02020603050405020304" pitchFamily="18" charset="0"/>
              <a:cs typeface="Arial" panose="020B0604020202020204" pitchFamily="34" charset="0"/>
            </a:rPr>
            <a:t>alınması</a:t>
          </a:r>
          <a:endParaRPr lang="tr-TR" sz="1700" kern="1200" dirty="0"/>
        </a:p>
      </dsp:txBody>
      <dsp:txXfrm>
        <a:off x="1596925" y="2177107"/>
        <a:ext cx="2902148" cy="1741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4702E-808C-440C-BE43-62E3AA5FE7B8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C32A5-91EB-4234-9DD7-9BE5219778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1749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5E80-696C-4F59-8291-0C3AFC23E982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99A92-902F-4534-BE70-74B67B5A5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6897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5E80-696C-4F59-8291-0C3AFC23E982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99A92-902F-4534-BE70-74B67B5A5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2570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5E80-696C-4F59-8291-0C3AFC23E982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99A92-902F-4534-BE70-74B67B5A5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4324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100"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8C7E814D-28B1-430B-82A3-EEDBFB7EBEDB}" type="datetime1">
              <a:rPr lang="tr-TR" smtClean="0"/>
              <a:t>16.12.2020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1100" smtClean="0"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fld id="{C4931D83-09DD-4D28-A7A9-6B0D974120EE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583670223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5E80-696C-4F59-8291-0C3AFC23E982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99A92-902F-4534-BE70-74B67B5A5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544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5E80-696C-4F59-8291-0C3AFC23E982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99A92-902F-4534-BE70-74B67B5A5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2328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5E80-696C-4F59-8291-0C3AFC23E982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99A92-902F-4534-BE70-74B67B5A5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7120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5E80-696C-4F59-8291-0C3AFC23E982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99A92-902F-4534-BE70-74B67B5A5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003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5E80-696C-4F59-8291-0C3AFC23E982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99A92-902F-4534-BE70-74B67B5A5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0306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5E80-696C-4F59-8291-0C3AFC23E982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99A92-902F-4534-BE70-74B67B5A5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4013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5E80-696C-4F59-8291-0C3AFC23E982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99A92-902F-4534-BE70-74B67B5A5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4968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5E80-696C-4F59-8291-0C3AFC23E982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99A92-902F-4534-BE70-74B67B5A5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436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D5E80-696C-4F59-8291-0C3AFC23E982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99A92-902F-4534-BE70-74B67B5A5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1470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2"/>
          <p:cNvSpPr/>
          <p:nvPr/>
        </p:nvSpPr>
        <p:spPr>
          <a:xfrm>
            <a:off x="2776390" y="4800847"/>
            <a:ext cx="7399241" cy="13681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tr-TR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2017</a:t>
            </a:r>
          </a:p>
          <a:p>
            <a:pPr algn="ctr"/>
            <a:r>
              <a:rPr lang="tr-TR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Sıfır Atık Projesi</a:t>
            </a:r>
          </a:p>
          <a:p>
            <a:pPr algn="ctr"/>
            <a:r>
              <a:rPr lang="tr-TR" dirty="0">
                <a:solidFill>
                  <a:srgbClr val="0070C0"/>
                </a:solidFill>
              </a:rPr>
              <a:t>Gelecek nesillere temiz ve gelişmiş bir Türkiye ile yaşanabilir bir dünya bırakmak amacıyla Bakanlığımızca 2017 yılında Sıfır Atık Projesi başlatılmıştır.</a:t>
            </a:r>
          </a:p>
          <a:p>
            <a:pPr algn="ctr"/>
            <a:endParaRPr lang="tr-TR" b="1" cap="all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 descr="hedef ile ilgili gÃ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818" y="421187"/>
            <a:ext cx="5715000" cy="42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25674" r="55893" b="26410"/>
          <a:stretch/>
        </p:blipFill>
        <p:spPr>
          <a:xfrm>
            <a:off x="4470992" y="1236772"/>
            <a:ext cx="2952328" cy="3096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Straight Arrow Connector 7"/>
          <p:cNvCxnSpPr/>
          <p:nvPr/>
        </p:nvCxnSpPr>
        <p:spPr>
          <a:xfrm flipV="1">
            <a:off x="3696906" y="2784945"/>
            <a:ext cx="2196244" cy="18002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290972" y="2366807"/>
            <a:ext cx="1602178" cy="396044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448162" y="2784944"/>
            <a:ext cx="1553000" cy="648072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İçerik Yer Tutucusu 5"/>
          <p:cNvSpPr>
            <a:spLocks noGrp="1"/>
          </p:cNvSpPr>
          <p:nvPr>
            <p:ph idx="1"/>
          </p:nvPr>
        </p:nvSpPr>
        <p:spPr>
          <a:xfrm>
            <a:off x="7082216" y="2762851"/>
            <a:ext cx="5918305" cy="2910580"/>
          </a:xfrm>
        </p:spPr>
        <p:txBody>
          <a:bodyPr/>
          <a:lstStyle/>
          <a:p>
            <a:pPr algn="just"/>
            <a:endParaRPr lang="tr-TR" dirty="0"/>
          </a:p>
          <a:p>
            <a:pPr marL="0" indent="0">
              <a:buNone/>
            </a:pPr>
            <a:r>
              <a:rPr lang="tr-TR" b="1" dirty="0"/>
              <a:t>	</a:t>
            </a:r>
          </a:p>
          <a:p>
            <a:pPr marL="0" indent="0">
              <a:buNone/>
            </a:pPr>
            <a:r>
              <a:rPr lang="tr-TR" b="1" dirty="0"/>
              <a:t>	</a:t>
            </a:r>
            <a:endParaRPr lang="tr-TR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974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84400" y="1590766"/>
            <a:ext cx="8026400" cy="157799"/>
          </a:xfrm>
        </p:spPr>
        <p:txBody>
          <a:bodyPr>
            <a:normAutofit fontScale="90000"/>
          </a:bodyPr>
          <a:lstStyle/>
          <a:p>
            <a:r>
              <a:rPr lang="tr-TR" sz="2700" b="1" dirty="0" smtClean="0">
                <a:solidFill>
                  <a:srgbClr val="0070C0"/>
                </a:solidFill>
              </a:rPr>
              <a:t>Belediyeler </a:t>
            </a:r>
            <a:r>
              <a:rPr lang="tr-TR" sz="2700" b="1" dirty="0">
                <a:solidFill>
                  <a:srgbClr val="0070C0"/>
                </a:solidFill>
              </a:rPr>
              <a:t>tarafından</a:t>
            </a:r>
            <a:r>
              <a:rPr lang="tr-TR" sz="2700" dirty="0">
                <a:solidFill>
                  <a:srgbClr val="0070C0"/>
                </a:solidFill>
              </a:rPr>
              <a:t>; </a:t>
            </a:r>
            <a:r>
              <a:rPr lang="tr-TR" dirty="0">
                <a:solidFill>
                  <a:srgbClr val="0070C0"/>
                </a:solidFill>
              </a:rPr>
              <a:t/>
            </a:r>
            <a:br>
              <a:rPr lang="tr-TR" dirty="0">
                <a:solidFill>
                  <a:srgbClr val="0070C0"/>
                </a:solidFill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981200" y="2012953"/>
            <a:ext cx="8229600" cy="4708525"/>
          </a:xfrm>
        </p:spPr>
        <p:txBody>
          <a:bodyPr/>
          <a:lstStyle/>
          <a:p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Atık sorunun çözümlenmesi, çevre kirliliğinin önlenmesi, sürdürülebilir sistem kurulması için entegre plan hazırlamaları gerekmektedir. </a:t>
            </a:r>
            <a:r>
              <a:rPr lang="tr-TR" sz="2400" dirty="0" smtClean="0">
                <a:solidFill>
                  <a:schemeClr val="accent5"/>
                </a:solidFill>
              </a:rPr>
              <a:t>E</a:t>
            </a:r>
            <a:r>
              <a:rPr lang="tr-TR" sz="2400" dirty="0" smtClean="0">
                <a:solidFill>
                  <a:srgbClr val="0070C0"/>
                </a:solidFill>
              </a:rPr>
              <a:t>ntegre </a:t>
            </a:r>
            <a:r>
              <a:rPr lang="tr-TR" sz="2400" dirty="0">
                <a:solidFill>
                  <a:srgbClr val="0070C0"/>
                </a:solidFill>
              </a:rPr>
              <a:t>atık yönetim planının, İl Sıfır Atık Yönetim Sistemi Planına uyumlu hale getirilmesi</a:t>
            </a:r>
          </a:p>
          <a:p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İlçe belediyeleri tarafından yürütülen sıfır atık yönetim sistemi uygulamalarının </a:t>
            </a:r>
            <a:r>
              <a:rPr lang="tr-TR" sz="2400" dirty="0"/>
              <a:t>iyileştirilmesi ve yaygınlaştırılması</a:t>
            </a:r>
          </a:p>
          <a:p>
            <a:r>
              <a:rPr lang="tr-TR" sz="2400" dirty="0"/>
              <a:t>Sıfır atık yönetim sistemine yönelik işbirliği ve koordinasyonu 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sağlamakla 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sorumludurlar.</a:t>
            </a:r>
            <a:endParaRPr lang="tr-T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tr-TR" dirty="0">
              <a:solidFill>
                <a:srgbClr val="0070C0"/>
              </a:solidFill>
            </a:endParaRPr>
          </a:p>
          <a:p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477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5823" y="1196757"/>
            <a:ext cx="752035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tr-TR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Sıfır</a:t>
            </a:r>
            <a:r>
              <a:rPr lang="en-US" altLang="tr-TR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tr-TR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Atık</a:t>
            </a:r>
            <a:r>
              <a:rPr lang="en-US" altLang="tr-TR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tr-TR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Yönetmeliği</a:t>
            </a:r>
            <a:r>
              <a:rPr lang="en-US" altLang="tr-TR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tr-TR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gereğince</a:t>
            </a:r>
            <a:r>
              <a:rPr lang="en-US" altLang="tr-TR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r>
              <a:rPr lang="tr-TR" altLang="tr-TR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tr-TR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Çevre</a:t>
            </a:r>
            <a:r>
              <a:rPr lang="en-US" altLang="tr-TR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tr-TR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Yönetim</a:t>
            </a:r>
            <a:r>
              <a:rPr lang="en-US" altLang="tr-TR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tr-TR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Birimi</a:t>
            </a:r>
            <a:r>
              <a:rPr lang="en-US" altLang="tr-TR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tr-TR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Çevre</a:t>
            </a:r>
            <a:r>
              <a:rPr lang="en-US" altLang="tr-TR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tr-TR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Görevlisi</a:t>
            </a:r>
            <a:r>
              <a:rPr lang="en-US" altLang="tr-TR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altLang="tr-TR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tr-TR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 </a:t>
            </a:r>
            <a:r>
              <a:rPr lang="en-US" altLang="tr-TR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Çevre</a:t>
            </a:r>
            <a:r>
              <a:rPr lang="en-US" altLang="tr-TR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tr-TR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Danışmanının</a:t>
            </a:r>
            <a:r>
              <a:rPr lang="en-US" altLang="tr-TR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tr-TR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yönlendirmesi</a:t>
            </a:r>
            <a:r>
              <a:rPr lang="en-US" altLang="tr-TR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tr-TR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</a:t>
            </a:r>
            <a:r>
              <a:rPr lang="en-US" altLang="tr-TR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tr-TR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koordinasyonu</a:t>
            </a:r>
            <a:r>
              <a:rPr lang="en-US" altLang="tr-TR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tr-TR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doğrultusunda</a:t>
            </a:r>
            <a:r>
              <a:rPr lang="en-US" altLang="tr-TR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tr-TR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Sıfır</a:t>
            </a:r>
            <a:r>
              <a:rPr lang="en-US" altLang="tr-TR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tr-TR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Atık</a:t>
            </a:r>
            <a:r>
              <a:rPr lang="en-US" altLang="tr-TR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tr-TR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Çalışma</a:t>
            </a:r>
            <a:r>
              <a:rPr lang="en-US" altLang="tr-TR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tr-TR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Ekibi</a:t>
            </a:r>
            <a:r>
              <a:rPr lang="en-US" altLang="tr-TR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tr-TR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oluşturulabilir</a:t>
            </a:r>
            <a:r>
              <a:rPr lang="en-US" altLang="tr-TR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tr-TR" altLang="tr-TR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tr-TR" altLang="tr-TR" dirty="0"/>
          </a:p>
        </p:txBody>
      </p:sp>
      <p:graphicFrame>
        <p:nvGraphicFramePr>
          <p:cNvPr id="6" name="Diyagram 5"/>
          <p:cNvGraphicFramePr/>
          <p:nvPr/>
        </p:nvGraphicFramePr>
        <p:xfrm>
          <a:off x="3232638" y="229235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618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652346" y="1178170"/>
            <a:ext cx="6424247" cy="377058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tr-TR" sz="1600" b="1" dirty="0"/>
              <a:t>Biriktirme Ekipmanları 1</a:t>
            </a:r>
          </a:p>
          <a:p>
            <a:endParaRPr lang="tr-TR" sz="1600" dirty="0"/>
          </a:p>
          <a:p>
            <a:r>
              <a:rPr lang="tr-TR" sz="1600" dirty="0">
                <a:solidFill>
                  <a:srgbClr val="0070C0"/>
                </a:solidFill>
              </a:rPr>
              <a:t>Cadde ve sokaklara en az ikili set olarak yerleştirilir.</a:t>
            </a:r>
          </a:p>
          <a:p>
            <a:r>
              <a:rPr lang="tr-TR" sz="1600" dirty="0">
                <a:solidFill>
                  <a:srgbClr val="0070C0"/>
                </a:solidFill>
              </a:rPr>
              <a:t>Renk kriterlerine uygun olmalı, giydirme veya etiketleme ile mevcutlar kullanılabilir. Mavi ve gri</a:t>
            </a:r>
          </a:p>
          <a:p>
            <a:r>
              <a:rPr lang="tr-TR" sz="1600" dirty="0">
                <a:solidFill>
                  <a:srgbClr val="0070C0"/>
                </a:solidFill>
              </a:rPr>
              <a:t>Nüfus yoğunluğu ve toplama sıklığına, atığın özelliğine ve miktarına göre doğru hacim, ebatta olmalıdır.</a:t>
            </a:r>
          </a:p>
          <a:p>
            <a:r>
              <a:rPr lang="tr-TR" sz="1600" dirty="0">
                <a:solidFill>
                  <a:schemeClr val="tx1"/>
                </a:solidFill>
              </a:rPr>
              <a:t>Ulaşım mesafesi dikkate alınmalıdır. Kolay ulaşılabilir olmalı</a:t>
            </a:r>
          </a:p>
          <a:p>
            <a:r>
              <a:rPr lang="tr-TR" sz="1600" dirty="0">
                <a:solidFill>
                  <a:schemeClr val="accent5"/>
                </a:solidFill>
              </a:rPr>
              <a:t>Sayısı belirlenirken mevcut çöp konteyneri sayısı esas alınabilir.</a:t>
            </a:r>
          </a:p>
          <a:p>
            <a:r>
              <a:rPr lang="tr-TR" sz="1600" dirty="0"/>
              <a:t>Sokağın uzunluğu dikkate alınarak her sokağa en az bir takım yerleştirilebilir.</a:t>
            </a:r>
          </a:p>
          <a:p>
            <a:r>
              <a:rPr lang="tr-TR" sz="1600" dirty="0"/>
              <a:t>Dış mekan ekipmanların üzeri kapalı olması tercih edilmeli</a:t>
            </a:r>
          </a:p>
          <a:p>
            <a:r>
              <a:rPr lang="tr-TR" sz="1600" dirty="0"/>
              <a:t>Şehrin konseptine uygun </a:t>
            </a:r>
            <a:r>
              <a:rPr lang="tr-TR" sz="1600" dirty="0" smtClean="0"/>
              <a:t>seçil</a:t>
            </a:r>
            <a:endParaRPr lang="tr-TR" sz="1600" dirty="0"/>
          </a:p>
          <a:p>
            <a:endParaRPr lang="tr-TR" sz="1600" dirty="0"/>
          </a:p>
          <a:p>
            <a:endParaRPr lang="tr-TR" sz="1600" dirty="0"/>
          </a:p>
        </p:txBody>
      </p:sp>
      <p:sp>
        <p:nvSpPr>
          <p:cNvPr id="2" name="AutoShape 2" descr="blob:https://web.whatsapp.com/aac9b782-c75a-435a-85e4-6683c815a25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132" y="5006347"/>
            <a:ext cx="3049120" cy="1715130"/>
          </a:xfrm>
          <a:prstGeom prst="rect">
            <a:avLst/>
          </a:prstGeom>
        </p:spPr>
      </p:pic>
      <p:sp>
        <p:nvSpPr>
          <p:cNvPr id="5" name="AutoShape 4" descr="blob:https://web.whatsapp.com/c3decba8-4ea6-4593-9419-ec9c00d57ce4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/>
          <a:srcRect t="16076" b="10910"/>
          <a:stretch/>
        </p:blipFill>
        <p:spPr>
          <a:xfrm>
            <a:off x="1679575" y="4948750"/>
            <a:ext cx="3725008" cy="1735822"/>
          </a:xfrm>
          <a:prstGeom prst="rect">
            <a:avLst/>
          </a:prstGeom>
        </p:spPr>
      </p:pic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198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70286" y="1072662"/>
            <a:ext cx="7016260" cy="3658956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tr-TR" sz="1600" b="1" dirty="0"/>
              <a:t>Biriktirme Ekipmanları 2</a:t>
            </a:r>
          </a:p>
          <a:p>
            <a:endParaRPr lang="tr-TR" sz="1600" dirty="0"/>
          </a:p>
          <a:p>
            <a:r>
              <a:rPr lang="tr-TR" sz="1600" dirty="0"/>
              <a:t>Atığın özelliğine uygun ekipman olmalıdır. PET için kafes olabilir, organik atık için devrilmelere dayanıklı ekipman olabilir.</a:t>
            </a:r>
          </a:p>
          <a:p>
            <a:r>
              <a:rPr lang="tr-TR" sz="1600" dirty="0">
                <a:solidFill>
                  <a:srgbClr val="00B0F0"/>
                </a:solidFill>
              </a:rPr>
              <a:t>Cadde, sokak ve kamuya açık alanlara ihtiyaca göre atık cam kumbaraları yerleştirilir</a:t>
            </a:r>
          </a:p>
          <a:p>
            <a:r>
              <a:rPr lang="tr-TR" sz="1600" dirty="0" err="1">
                <a:solidFill>
                  <a:srgbClr val="0070C0"/>
                </a:solidFill>
              </a:rPr>
              <a:t>Biyobozunur</a:t>
            </a:r>
            <a:r>
              <a:rPr lang="tr-TR" sz="1600" dirty="0">
                <a:solidFill>
                  <a:srgbClr val="0070C0"/>
                </a:solidFill>
              </a:rPr>
              <a:t> atıklar </a:t>
            </a:r>
            <a:r>
              <a:rPr lang="tr-TR" sz="1600" dirty="0"/>
              <a:t>çay ocakları, kafeterya, yemek hazırlama veya yemek servisinin yapıldığı yerler gibi yoğun oluşum gösterdiği noktalarda ayrı toplanır.</a:t>
            </a:r>
          </a:p>
          <a:p>
            <a:r>
              <a:rPr lang="tr-TR" sz="1600" dirty="0"/>
              <a:t>Evlerden kaynaklanan </a:t>
            </a:r>
            <a:r>
              <a:rPr lang="tr-TR" sz="1600" dirty="0">
                <a:solidFill>
                  <a:srgbClr val="0070C0"/>
                </a:solidFill>
              </a:rPr>
              <a:t>atık ilaçların </a:t>
            </a:r>
            <a:r>
              <a:rPr lang="tr-TR" sz="1600" dirty="0"/>
              <a:t>toplanması için toplama noktası olarak belirlenen ilaç satışının yapıldığı yerlerde ve atık getirme merkezlerinde toplanır.</a:t>
            </a:r>
          </a:p>
          <a:p>
            <a:r>
              <a:rPr lang="tr-TR" sz="1600" dirty="0">
                <a:solidFill>
                  <a:srgbClr val="0070C0"/>
                </a:solidFill>
              </a:rPr>
              <a:t>Tekstil/giysi</a:t>
            </a:r>
            <a:r>
              <a:rPr lang="tr-TR" sz="1600" dirty="0"/>
              <a:t> atıklarının toplanması amacıyla kumbaraların yerleştirilmesi ve bu atıkların yeniden değerlendirilmesi amacıyla çalışmaların yürütülmesi</a:t>
            </a:r>
            <a:endParaRPr lang="en-US" sz="1600" dirty="0"/>
          </a:p>
        </p:txBody>
      </p:sp>
      <p:pic>
        <p:nvPicPr>
          <p:cNvPr id="7" name="Picture 8" descr="ikili geri dÃ¶nÃ¼ÅÃ¼m konteyner ile ilgili gÃ¶rsel sonuc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0" r="2930"/>
          <a:stretch/>
        </p:blipFill>
        <p:spPr bwMode="auto">
          <a:xfrm>
            <a:off x="5293661" y="5014681"/>
            <a:ext cx="1196436" cy="190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090" y="5014682"/>
            <a:ext cx="1250797" cy="1782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tekstil kumbarası ile ilgili görsel sonucu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1" t="5790" r="21616" b="6195"/>
          <a:stretch/>
        </p:blipFill>
        <p:spPr bwMode="auto">
          <a:xfrm>
            <a:off x="1631218" y="4598213"/>
            <a:ext cx="1573823" cy="212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laç toplama kutusu ile ilgili görsel sonucu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5"/>
          <a:srcRect t="28445"/>
          <a:stretch/>
        </p:blipFill>
        <p:spPr>
          <a:xfrm>
            <a:off x="8106715" y="4663357"/>
            <a:ext cx="2418901" cy="212638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6"/>
          <a:srcRect l="23887" r="26109"/>
          <a:stretch/>
        </p:blipFill>
        <p:spPr>
          <a:xfrm>
            <a:off x="3429244" y="4960899"/>
            <a:ext cx="1281542" cy="1760578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853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057" y="914401"/>
            <a:ext cx="8120743" cy="969705"/>
          </a:xfrm>
        </p:spPr>
        <p:txBody>
          <a:bodyPr>
            <a:normAutofit/>
          </a:bodyPr>
          <a:lstStyle/>
          <a:p>
            <a:r>
              <a:rPr lang="tr-TR" dirty="0"/>
              <a:t>Birinci Sınıf Atık Getirme Merkezi</a:t>
            </a:r>
            <a:br>
              <a:rPr lang="tr-TR" dirty="0"/>
            </a:br>
            <a:endParaRPr lang="en-US" sz="2000" dirty="0"/>
          </a:p>
        </p:txBody>
      </p:sp>
      <p:pic>
        <p:nvPicPr>
          <p:cNvPr id="4098" name="Picture 2" descr="atık getirme merkezi ile ilgili görsel sonucu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496" y="3615459"/>
            <a:ext cx="3947746" cy="2631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İçerik Yer Tutucusu 2"/>
          <p:cNvSpPr txBox="1">
            <a:spLocks/>
          </p:cNvSpPr>
          <p:nvPr/>
        </p:nvSpPr>
        <p:spPr>
          <a:xfrm>
            <a:off x="2238103" y="1776550"/>
            <a:ext cx="4622585" cy="1036321"/>
          </a:xfrm>
          <a:ln>
            <a:solidFill>
              <a:schemeClr val="bg2">
                <a:lumMod val="50000"/>
              </a:schemeClr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tr-TR" sz="1800" dirty="0"/>
              <a:t>Atık Getirme Merkezi Tebliği</a:t>
            </a:r>
          </a:p>
          <a:p>
            <a:pPr marL="0" indent="0">
              <a:buNone/>
              <a:defRPr/>
            </a:pPr>
            <a:r>
              <a:rPr lang="it-IT" sz="1800" dirty="0"/>
              <a:t>Resmi Gazete Tarihi: 31.12.2014 Resmi Gazete Sayısı: 29222 </a:t>
            </a:r>
            <a:endParaRPr lang="tr-TR" sz="1800" dirty="0">
              <a:solidFill>
                <a:srgbClr val="0070C0"/>
              </a:solidFill>
              <a:latin typeface="Times New Roman"/>
              <a:ea typeface="ヒラギノ明朝 Pro W3"/>
            </a:endParaRPr>
          </a:p>
          <a:p>
            <a:pPr marL="0" indent="0">
              <a:buNone/>
              <a:defRPr/>
            </a:pPr>
            <a:r>
              <a:rPr lang="tr-TR" sz="2400" dirty="0">
                <a:solidFill>
                  <a:srgbClr val="0070C0"/>
                </a:solidFill>
                <a:latin typeface="Times New Roman"/>
                <a:ea typeface="ヒラギノ明朝 Pro W3"/>
              </a:rPr>
              <a:t>Kurulması bir zorunluluk </a:t>
            </a:r>
          </a:p>
          <a:p>
            <a:pPr>
              <a:defRPr/>
            </a:pPr>
            <a:r>
              <a:rPr lang="tr-TR" sz="2000" dirty="0">
                <a:latin typeface="Times New Roman"/>
                <a:ea typeface="ヒラギノ明朝 Pro W3"/>
              </a:rPr>
              <a:t>Belediyeler, </a:t>
            </a:r>
          </a:p>
          <a:p>
            <a:pPr>
              <a:defRPr/>
            </a:pPr>
            <a:r>
              <a:rPr lang="tr-TR" sz="2000" dirty="0">
                <a:latin typeface="Times New Roman"/>
                <a:ea typeface="ヒラギノ明朝 Pro W3"/>
              </a:rPr>
              <a:t>Mahalli idare birlikleri </a:t>
            </a:r>
          </a:p>
          <a:p>
            <a:pPr>
              <a:defRPr/>
            </a:pPr>
            <a:r>
              <a:rPr lang="tr-TR" sz="2000" dirty="0">
                <a:latin typeface="Times New Roman"/>
                <a:ea typeface="ヒラギノ明朝 Pro W3"/>
              </a:rPr>
              <a:t>B</a:t>
            </a:r>
            <a:r>
              <a:rPr lang="tr-TR" sz="2000" dirty="0">
                <a:latin typeface="Times"/>
                <a:ea typeface="ヒラギノ明朝 Pro W3"/>
                <a:cs typeface="Times New Roman"/>
              </a:rPr>
              <a:t>ü</a:t>
            </a:r>
            <a:r>
              <a:rPr lang="tr-TR" sz="2000" dirty="0">
                <a:latin typeface="Times New Roman"/>
                <a:ea typeface="ヒラギノ明朝 Pro W3"/>
              </a:rPr>
              <a:t>y</a:t>
            </a:r>
            <a:r>
              <a:rPr lang="tr-TR" sz="2000" dirty="0">
                <a:latin typeface="Times"/>
                <a:ea typeface="ヒラギノ明朝 Pro W3"/>
                <a:cs typeface="Times New Roman"/>
              </a:rPr>
              <a:t>ü</a:t>
            </a:r>
            <a:r>
              <a:rPr lang="tr-TR" sz="2000" dirty="0">
                <a:latin typeface="Times New Roman"/>
                <a:ea typeface="ヒラギノ明朝 Pro W3"/>
              </a:rPr>
              <a:t>k</a:t>
            </a:r>
            <a:r>
              <a:rPr lang="tr-TR" sz="2000" dirty="0">
                <a:latin typeface="Times"/>
                <a:ea typeface="ヒラギノ明朝 Pro W3"/>
                <a:cs typeface="Times New Roman"/>
              </a:rPr>
              <a:t>ş</a:t>
            </a:r>
            <a:r>
              <a:rPr lang="tr-TR" sz="2000" dirty="0">
                <a:latin typeface="Times New Roman"/>
                <a:ea typeface="ヒラギノ明朝 Pro W3"/>
              </a:rPr>
              <a:t>ehirlerde il</a:t>
            </a:r>
            <a:r>
              <a:rPr lang="tr-TR" sz="2000" dirty="0">
                <a:latin typeface="Times"/>
                <a:ea typeface="ヒラギノ明朝 Pro W3"/>
                <a:cs typeface="Times New Roman"/>
              </a:rPr>
              <a:t>ç</a:t>
            </a:r>
            <a:r>
              <a:rPr lang="tr-TR" sz="2000" dirty="0">
                <a:latin typeface="Times New Roman"/>
                <a:ea typeface="ヒラギノ明朝 Pro W3"/>
              </a:rPr>
              <a:t>e belediyeleri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323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 rot="16200000" flipH="1">
            <a:off x="5988051" y="-3832225"/>
            <a:ext cx="341313" cy="8812213"/>
          </a:xfrm>
          <a:custGeom>
            <a:avLst/>
            <a:gdLst/>
            <a:ahLst/>
            <a:cxnLst>
              <a:cxn ang="0">
                <a:pos x="1269" y="0"/>
              </a:cxn>
              <a:cxn ang="0">
                <a:pos x="1270" y="237"/>
              </a:cxn>
              <a:cxn ang="0">
                <a:pos x="0" y="237"/>
              </a:cxn>
            </a:cxnLst>
            <a:rect l="0" t="0" r="r" b="b"/>
            <a:pathLst>
              <a:path w="1270" h="237">
                <a:moveTo>
                  <a:pt x="1269" y="0"/>
                </a:moveTo>
                <a:lnTo>
                  <a:pt x="1270" y="237"/>
                </a:lnTo>
                <a:lnTo>
                  <a:pt x="0" y="237"/>
                </a:lnTo>
              </a:path>
            </a:pathLst>
          </a:custGeom>
          <a:noFill/>
          <a:ln w="22225" cap="flat" cmpd="sng">
            <a:solidFill>
              <a:srgbClr val="3D6087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r"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pic>
        <p:nvPicPr>
          <p:cNvPr id="22531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0" y="-39688"/>
            <a:ext cx="827088" cy="73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o 6"/>
          <p:cNvGraphicFramePr>
            <a:graphicFrameLocks noGrp="1"/>
          </p:cNvGraphicFramePr>
          <p:nvPr>
            <p:extLst/>
          </p:nvPr>
        </p:nvGraphicFramePr>
        <p:xfrm>
          <a:off x="2394439" y="1187451"/>
          <a:ext cx="6814039" cy="505289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132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007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00891"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Atık Grubu</a:t>
                      </a:r>
                      <a:endParaRPr lang="tr-TR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Kapsamı</a:t>
                      </a:r>
                      <a:endParaRPr lang="tr-TR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4308"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tr-TR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Kağıt ve kağıt/karton  ambalaj atıkları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4308"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tr-TR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Plastik ve plastik ambalaj atıkları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4308"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tr-TR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Metal ve metal ambalaj atıkları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4308"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tr-TR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 ve cam ambalaj atıkları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4308"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tr-TR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Ahşap ve ahşap ambalaj atıkları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4308"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tr-TR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Giysi, tekstil ve tekstil ambalaj atıkları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4308"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tr-TR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Kurşunlu piller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4308"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tr-TR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Pil ve akümülatörler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4308"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tr-TR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Floresan lambalar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4308"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tr-TR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Elektrikli ve elektronik ekipmanlar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4308"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tr-TR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Sitotoksik ve sitostatik ilaçlar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04308"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tr-TR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Sıvı ve katı yağlar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65761"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tr-TR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Hacimli atıklar ile ömrünü tamamlamış lastikler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04308"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tr-TR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Evlerden kaynaklı tehlikeli atıklar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6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" name="Slayt Numarası Yer Tutucusu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4931D83-09DD-4D28-A7A9-6B0D974120EE}" type="slidenum">
              <a:rPr lang="en-US" altLang="tr-TR" smtClean="0"/>
              <a:pPr/>
              <a:t>15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80143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9359" y="1266093"/>
            <a:ext cx="4097216" cy="4942867"/>
          </a:xfr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tr-TR" dirty="0">
                <a:solidFill>
                  <a:schemeClr val="tx1"/>
                </a:solidFill>
              </a:rPr>
              <a:t>Mobil Atık Getirme Merkezi</a:t>
            </a:r>
          </a:p>
          <a:p>
            <a:r>
              <a:rPr lang="tr-TR" sz="2000" dirty="0">
                <a:solidFill>
                  <a:schemeClr val="tx1"/>
                </a:solidFill>
              </a:rPr>
              <a:t>Toplu konutlara</a:t>
            </a:r>
          </a:p>
          <a:p>
            <a:r>
              <a:rPr lang="tr-TR" sz="2000" dirty="0">
                <a:solidFill>
                  <a:schemeClr val="tx1"/>
                </a:solidFill>
              </a:rPr>
              <a:t>Meydanlara</a:t>
            </a:r>
          </a:p>
          <a:p>
            <a:r>
              <a:rPr lang="tr-TR" sz="2000" dirty="0">
                <a:solidFill>
                  <a:schemeClr val="tx1"/>
                </a:solidFill>
              </a:rPr>
              <a:t>Turistik bölgelere</a:t>
            </a:r>
          </a:p>
          <a:p>
            <a:r>
              <a:rPr lang="tr-TR" sz="2000" dirty="0">
                <a:solidFill>
                  <a:schemeClr val="tx1"/>
                </a:solidFill>
              </a:rPr>
              <a:t>Alışveriş noktalarına </a:t>
            </a:r>
          </a:p>
          <a:p>
            <a:r>
              <a:rPr lang="tr-TR" sz="2000" dirty="0">
                <a:solidFill>
                  <a:schemeClr val="tx1"/>
                </a:solidFill>
              </a:rPr>
              <a:t>Yaklaşık 15.000 den fazla nüfusa sahip mahallere konulabilir.</a:t>
            </a:r>
          </a:p>
          <a:p>
            <a:r>
              <a:rPr lang="tr-TR" sz="2000" dirty="0">
                <a:solidFill>
                  <a:schemeClr val="tx1"/>
                </a:solidFill>
              </a:rPr>
              <a:t>Belediyeler atölyelerde üretebilir </a:t>
            </a:r>
          </a:p>
          <a:p>
            <a:r>
              <a:rPr lang="tr-TR" sz="2000" dirty="0">
                <a:solidFill>
                  <a:schemeClr val="tx1"/>
                </a:solidFill>
              </a:rPr>
              <a:t>Bitkisel atık yağ, Atık elektrikli ve elektronik eşya, pil, büyük hacimli atıklar toplanır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468" y="3491133"/>
            <a:ext cx="3774418" cy="22332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997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652346" y="1178170"/>
            <a:ext cx="6424247" cy="377058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tr-TR" sz="1600" b="1" dirty="0"/>
              <a:t>Kurum ve Kuruluşlarda Biriktirme Ekipmanları </a:t>
            </a:r>
          </a:p>
          <a:p>
            <a:endParaRPr lang="tr-TR" sz="1600" dirty="0"/>
          </a:p>
          <a:p>
            <a:r>
              <a:rPr lang="tr-TR" sz="1600" dirty="0">
                <a:solidFill>
                  <a:srgbClr val="00B0F0"/>
                </a:solidFill>
              </a:rPr>
              <a:t>En az ikili olarak yerleştirilmelidir. </a:t>
            </a:r>
          </a:p>
          <a:p>
            <a:r>
              <a:rPr lang="tr-TR" sz="1600" dirty="0">
                <a:solidFill>
                  <a:srgbClr val="00B0F0"/>
                </a:solidFill>
              </a:rPr>
              <a:t>Renk kriterlerine uygun olmalı, giydirme veya etiketleme ile mevcutlar kullanılabilir.</a:t>
            </a:r>
          </a:p>
          <a:p>
            <a:r>
              <a:rPr lang="tr-TR" sz="1600" dirty="0"/>
              <a:t>Nüfus yoğunluğu ve toplama sıklığına, atığın özelliğine ve miktarına göre doğru hacim, ebatta olmalı</a:t>
            </a:r>
          </a:p>
          <a:p>
            <a:r>
              <a:rPr lang="tr-TR" sz="1600" dirty="0"/>
              <a:t>Ulaşım mesafesi dikkate alınmalıdır. Kolay ulaşılabilir olmalı,</a:t>
            </a:r>
          </a:p>
          <a:p>
            <a:r>
              <a:rPr lang="tr-TR" sz="1600" dirty="0">
                <a:solidFill>
                  <a:srgbClr val="00B0F0"/>
                </a:solidFill>
              </a:rPr>
              <a:t>Binalarda her </a:t>
            </a:r>
            <a:r>
              <a:rPr lang="tr-TR" sz="1600" dirty="0" smtClean="0">
                <a:solidFill>
                  <a:srgbClr val="00B0F0"/>
                </a:solidFill>
              </a:rPr>
              <a:t>kata en az </a:t>
            </a:r>
            <a:r>
              <a:rPr lang="tr-TR" sz="1600" dirty="0">
                <a:solidFill>
                  <a:srgbClr val="00B0F0"/>
                </a:solidFill>
              </a:rPr>
              <a:t>bir adet konulabilir</a:t>
            </a:r>
            <a:r>
              <a:rPr lang="tr-TR" sz="1600" dirty="0"/>
              <a:t>, </a:t>
            </a:r>
            <a:r>
              <a:rPr lang="tr-TR" sz="1600" dirty="0">
                <a:solidFill>
                  <a:schemeClr val="tx1"/>
                </a:solidFill>
              </a:rPr>
              <a:t>koridorlarda yaklaşık 20 m </a:t>
            </a:r>
            <a:r>
              <a:rPr lang="tr-TR" sz="1600" dirty="0"/>
              <a:t>de bir yerleştirilebilir, masa altındaki </a:t>
            </a:r>
            <a:r>
              <a:rPr lang="tr-TR" sz="1600" dirty="0" smtClean="0"/>
              <a:t>bireysel çöp </a:t>
            </a:r>
            <a:r>
              <a:rPr lang="tr-TR" sz="1600" dirty="0"/>
              <a:t>kutularının kaldırılması </a:t>
            </a:r>
            <a:r>
              <a:rPr lang="tr-TR" sz="1600" dirty="0" smtClean="0"/>
              <a:t>gereklidir.</a:t>
            </a:r>
            <a:endParaRPr lang="tr-TR" sz="1600" dirty="0"/>
          </a:p>
          <a:p>
            <a:r>
              <a:rPr lang="tr-TR" sz="1600" dirty="0"/>
              <a:t>Binanın konseptine uygun seçilebilir</a:t>
            </a:r>
          </a:p>
          <a:p>
            <a:endParaRPr lang="tr-TR" sz="1600" dirty="0"/>
          </a:p>
          <a:p>
            <a:endParaRPr lang="tr-TR" sz="1600" dirty="0"/>
          </a:p>
        </p:txBody>
      </p:sp>
      <p:sp>
        <p:nvSpPr>
          <p:cNvPr id="2" name="AutoShape 2" descr="blob:https://web.whatsapp.com/f1165723-0a08-48d5-a8b5-6715a1024c06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11743" r="25973" b="22185"/>
          <a:stretch/>
        </p:blipFill>
        <p:spPr>
          <a:xfrm>
            <a:off x="4733194" y="5269427"/>
            <a:ext cx="2066192" cy="1452050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3" b="22206"/>
          <a:stretch/>
        </p:blipFill>
        <p:spPr bwMode="auto">
          <a:xfrm>
            <a:off x="1679576" y="5115489"/>
            <a:ext cx="2826499" cy="164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109" y="4335437"/>
            <a:ext cx="2435206" cy="2386040"/>
          </a:xfrm>
          <a:prstGeom prst="rect">
            <a:avLst/>
          </a:prstGeom>
        </p:spPr>
      </p:pic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847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2363178" y="3770764"/>
            <a:ext cx="3174023" cy="230831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3" tIns="45716" rIns="91433" bIns="45716" rtlCol="0">
            <a:spAutoFit/>
          </a:bodyPr>
          <a:lstStyle>
            <a:defPPr>
              <a:defRPr lang="tr-TR"/>
            </a:defPPr>
            <a:lvl1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prstClr val="white"/>
                </a:solidFill>
                <a:latin typeface="Andalus" panose="02020603050405020304" pitchFamily="18" charset="-78"/>
                <a:cs typeface="Andalus" panose="02020603050405020304" pitchFamily="18" charset="-78"/>
              </a:defRPr>
            </a:lvl1pPr>
          </a:lstStyle>
          <a:p>
            <a:r>
              <a:rPr lang="tr-TR" sz="2400" dirty="0">
                <a:solidFill>
                  <a:srgbClr val="1C283D"/>
                </a:solidFill>
                <a:latin typeface="Calibri" panose="020F0502020204030204" pitchFamily="34" charset="0"/>
              </a:rPr>
              <a:t>Geçici depolama: Atıkların, işleme tesislerine ulaştırılmadan önce güvenli bir şekilde bekletilmesi</a:t>
            </a:r>
            <a:endParaRPr lang="tr-TR" sz="2400" dirty="0">
              <a:solidFill>
                <a:srgbClr val="7030A0"/>
              </a:solidFill>
            </a:endParaRPr>
          </a:p>
        </p:txBody>
      </p:sp>
      <p:sp>
        <p:nvSpPr>
          <p:cNvPr id="2" name="AutoShape 2" descr="11. kalkÄ±nma ile ilgili gÃ¶rsel sonucu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defTabSz="914327"/>
            <a:endParaRPr lang="tr-TR">
              <a:solidFill>
                <a:prstClr val="black"/>
              </a:solidFill>
            </a:endParaRPr>
          </a:p>
        </p:txBody>
      </p:sp>
      <p:pic>
        <p:nvPicPr>
          <p:cNvPr id="7" name="Picture 2" descr="C:\Users\hulya.cakir\Desktop\Sıfır atık\sıfır atık resimler\20170613_110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69" y="3800213"/>
            <a:ext cx="3612254" cy="2356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:\SIFIR ATIK\17.11.2017\FOTOĞRAFLAR\20180209_1218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946" y="1084386"/>
            <a:ext cx="3488558" cy="2154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lob:https://web.whatsapp.com/c6e6bc2a-3c30-4c72-b2c1-705b298a9d8c"/>
          <p:cNvSpPr>
            <a:spLocks noChangeAspect="1" noChangeArrowheads="1"/>
          </p:cNvSpPr>
          <p:nvPr/>
        </p:nvSpPr>
        <p:spPr bwMode="auto">
          <a:xfrm>
            <a:off x="1831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343" y="1173560"/>
            <a:ext cx="3315181" cy="20649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63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hulya.cakir\AppData\Local\Microsoft\Windows\Temporary Internet Files\Content.Outlook\1QAB123K\IMG-20170822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09" y="1486521"/>
            <a:ext cx="3320907" cy="2207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ikdörtgen 6"/>
          <p:cNvSpPr/>
          <p:nvPr/>
        </p:nvSpPr>
        <p:spPr>
          <a:xfrm>
            <a:off x="7464152" y="6265255"/>
            <a:ext cx="2403898" cy="453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tr-TR" sz="2100" b="1" i="1" dirty="0">
                <a:solidFill>
                  <a:prstClr val="white"/>
                </a:solidFill>
              </a:rPr>
              <a:t>Makinede kompost</a:t>
            </a:r>
          </a:p>
        </p:txBody>
      </p:sp>
      <p:sp>
        <p:nvSpPr>
          <p:cNvPr id="7" name="Dikdörtgen 6"/>
          <p:cNvSpPr/>
          <p:nvPr/>
        </p:nvSpPr>
        <p:spPr>
          <a:xfrm>
            <a:off x="2351600" y="6237324"/>
            <a:ext cx="2251003" cy="453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tr-TR" sz="2100" b="1" i="1" dirty="0">
                <a:solidFill>
                  <a:prstClr val="white"/>
                </a:solidFill>
              </a:rPr>
              <a:t>Bahçede Kompost</a:t>
            </a:r>
          </a:p>
        </p:txBody>
      </p:sp>
      <p:pic>
        <p:nvPicPr>
          <p:cNvPr id="1026" name="Picture 2" descr="C:\Users\hulya.cakir\Desktop\Uygulama resimleri\20180928_1115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95" y="4114801"/>
            <a:ext cx="3479705" cy="2062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4"/>
          <p:cNvPicPr>
            <a:picLocks noChangeAspect="1"/>
          </p:cNvPicPr>
          <p:nvPr/>
        </p:nvPicPr>
        <p:blipFill rotWithShape="1">
          <a:blip r:embed="rId4"/>
          <a:srcRect l="7770" t="10999" r="11844" b="19079"/>
          <a:stretch/>
        </p:blipFill>
        <p:spPr>
          <a:xfrm>
            <a:off x="6643708" y="4114800"/>
            <a:ext cx="3320907" cy="2041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94" y="1529862"/>
            <a:ext cx="3479705" cy="2163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2470484" y="533400"/>
            <a:ext cx="8229600" cy="1143000"/>
          </a:xfrm>
        </p:spPr>
        <p:txBody>
          <a:bodyPr>
            <a:normAutofit/>
          </a:bodyPr>
          <a:lstStyle/>
          <a:p>
            <a:r>
              <a:rPr lang="tr-TR" sz="3600" b="1" i="1" dirty="0">
                <a:solidFill>
                  <a:srgbClr val="002060"/>
                </a:solidFill>
              </a:rPr>
              <a:t>Kompost Üretimi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558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2592977" y="2118004"/>
            <a:ext cx="7086600" cy="425794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</a:pPr>
            <a:r>
              <a:rPr lang="tr-TR" sz="3200" dirty="0">
                <a:solidFill>
                  <a:srgbClr val="0070C0"/>
                </a:solidFill>
              </a:rPr>
              <a:t>Sıfır Atık Yönetmeliği</a:t>
            </a:r>
          </a:p>
          <a:p>
            <a:pPr>
              <a:spcBef>
                <a:spcPct val="20000"/>
              </a:spcBef>
            </a:pPr>
            <a:endParaRPr lang="tr-TR" sz="3200" dirty="0">
              <a:solidFill>
                <a:prstClr val="black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tr-TR" sz="3200" dirty="0">
                <a:solidFill>
                  <a:prstClr val="black"/>
                </a:solidFill>
              </a:rPr>
              <a:t>12.07.2019 tarihinde yayımlandı.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tr-TR" sz="3200" dirty="0">
                <a:solidFill>
                  <a:prstClr val="black"/>
                </a:solidFill>
              </a:rPr>
              <a:t>Belgelendirme ile ilgili 15,16,17,18,19 maddeleri 12.01.2020 tarihinde yürürlüğe girdi.</a:t>
            </a:r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2021477" y="757646"/>
            <a:ext cx="8229600" cy="1143000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tr-TR" sz="3600" dirty="0">
                <a:solidFill>
                  <a:srgbClr val="0070C0"/>
                </a:solidFill>
              </a:rPr>
              <a:t>Sıfır Atık Yönetmeliği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526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70703"/>
            <a:ext cx="10515600" cy="601363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0070C0"/>
                </a:solidFill>
              </a:rPr>
              <a:t/>
            </a:r>
            <a:br>
              <a:rPr lang="tr-TR" b="1" dirty="0" smtClean="0">
                <a:solidFill>
                  <a:srgbClr val="0070C0"/>
                </a:solidFill>
              </a:rPr>
            </a:br>
            <a:r>
              <a:rPr lang="tr-TR" b="1" dirty="0" smtClean="0">
                <a:solidFill>
                  <a:srgbClr val="0070C0"/>
                </a:solidFill>
              </a:rPr>
              <a:t>Eğitim </a:t>
            </a:r>
            <a:r>
              <a:rPr lang="tr-TR" b="1" dirty="0">
                <a:solidFill>
                  <a:srgbClr val="0070C0"/>
                </a:solidFill>
              </a:rPr>
              <a:t>ve Farkındalık</a:t>
            </a:r>
            <a:br>
              <a:rPr lang="tr-TR" b="1" dirty="0">
                <a:solidFill>
                  <a:srgbClr val="0070C0"/>
                </a:solidFill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972066"/>
            <a:ext cx="10515600" cy="5204897"/>
          </a:xfrm>
        </p:spPr>
        <p:txBody>
          <a:bodyPr/>
          <a:lstStyle/>
          <a:p>
            <a:pPr marL="0" indent="0">
              <a:buNone/>
            </a:pPr>
            <a:r>
              <a:rPr lang="tr-TR" sz="2400" b="1" dirty="0" smtClean="0">
                <a:solidFill>
                  <a:srgbClr val="0070C0"/>
                </a:solidFill>
              </a:rPr>
              <a:t>*  </a:t>
            </a:r>
            <a:r>
              <a:rPr lang="tr-TR" sz="2400" dirty="0"/>
              <a:t>Bilinçlendirme ve eğitim faaliyetleri yapılması</a:t>
            </a:r>
            <a:endParaRPr lang="tr-TR" sz="2400" b="1" dirty="0"/>
          </a:p>
          <a:p>
            <a:pPr marL="0" indent="0">
              <a:buNone/>
            </a:pPr>
            <a:r>
              <a:rPr lang="tr-TR" sz="2400" dirty="0"/>
              <a:t>*  Halkın, atıklarını ayırmaya ve ayrı biriktirmeye teşvik edilmesi,</a:t>
            </a:r>
            <a:endParaRPr lang="en-US" sz="2400" dirty="0"/>
          </a:p>
          <a:p>
            <a:pPr marL="0" indent="0">
              <a:buNone/>
            </a:pPr>
            <a:r>
              <a:rPr lang="tr-TR" sz="2400" dirty="0"/>
              <a:t>*  Atık oluşumunun önlenmesi için israfı önlemeye teşvik edilecek çalışmalarda bulunulması,</a:t>
            </a:r>
          </a:p>
          <a:p>
            <a:pPr marL="0" indent="0">
              <a:buNone/>
            </a:pPr>
            <a:r>
              <a:rPr lang="tr-TR" sz="2400" dirty="0"/>
              <a:t>*   Kurulan sıfır atık yönetim sisteminin konutlara ilanen duyurulması, </a:t>
            </a:r>
          </a:p>
          <a:p>
            <a:pPr marL="0" indent="0">
              <a:buNone/>
            </a:pPr>
            <a:r>
              <a:rPr lang="tr-TR" sz="2400" dirty="0"/>
              <a:t>*   Atıkların oluşturulan sistem doğrultusunda biriktirilmesini sağlamakla,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tr-TR" dirty="0"/>
          </a:p>
        </p:txBody>
      </p:sp>
      <p:pic>
        <p:nvPicPr>
          <p:cNvPr id="6" name="Picture 2" descr="eÄitim ile ilgili gÃ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319" y="3894402"/>
            <a:ext cx="2488223" cy="158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138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yagram 5"/>
          <p:cNvGraphicFramePr/>
          <p:nvPr>
            <p:extLst/>
          </p:nvPr>
        </p:nvGraphicFramePr>
        <p:xfrm>
          <a:off x="2016920" y="1815661"/>
          <a:ext cx="7872413" cy="362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yagram 6"/>
          <p:cNvGraphicFramePr/>
          <p:nvPr>
            <p:extLst/>
          </p:nvPr>
        </p:nvGraphicFramePr>
        <p:xfrm>
          <a:off x="1837510" y="2213334"/>
          <a:ext cx="8330429" cy="446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Dikdörtgen 4"/>
          <p:cNvSpPr/>
          <p:nvPr/>
        </p:nvSpPr>
        <p:spPr>
          <a:xfrm>
            <a:off x="2252663" y="823080"/>
            <a:ext cx="725090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tr-TR" sz="5700" dirty="0">
                <a:solidFill>
                  <a:srgbClr val="1F497D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KAPSAM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2016919" y="2447060"/>
            <a:ext cx="2424452" cy="1546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tr-TR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>
              <a:defRPr/>
            </a:pPr>
            <a:r>
              <a:rPr lang="tr-TR" sz="1350" b="1" dirty="0">
                <a:solidFill>
                  <a:prstClr val="black"/>
                </a:solidFill>
                <a:latin typeface="Calibri" panose="020F0502020204030204"/>
              </a:rPr>
              <a:t>Sıfır Atık Yönetmeliği </a:t>
            </a:r>
          </a:p>
          <a:p>
            <a:pPr algn="ctr" defTabSz="685800">
              <a:defRPr/>
            </a:pPr>
            <a:r>
              <a:rPr lang="tr-TR" sz="1350" b="1" dirty="0">
                <a:solidFill>
                  <a:prstClr val="black"/>
                </a:solidFill>
                <a:latin typeface="Calibri" panose="020F0502020204030204"/>
              </a:rPr>
              <a:t>12 Temmuz 2019 tarihli ve 30829 sayılı </a:t>
            </a:r>
          </a:p>
          <a:p>
            <a:pPr algn="ctr" defTabSz="685800">
              <a:defRPr/>
            </a:pPr>
            <a:r>
              <a:rPr lang="tr-TR" sz="1350" b="1" dirty="0">
                <a:solidFill>
                  <a:prstClr val="black"/>
                </a:solidFill>
                <a:latin typeface="Calibri" panose="020F0502020204030204"/>
              </a:rPr>
              <a:t>Resmi Gazete'de yayımlanarak </a:t>
            </a:r>
          </a:p>
          <a:p>
            <a:pPr algn="ctr" defTabSz="685800">
              <a:defRPr/>
            </a:pPr>
            <a:r>
              <a:rPr lang="tr-TR" sz="1350" b="1" dirty="0">
                <a:solidFill>
                  <a:prstClr val="black"/>
                </a:solidFill>
                <a:latin typeface="Calibri" panose="020F0502020204030204"/>
              </a:rPr>
              <a:t>yürürlüğe girmiştir.</a:t>
            </a:r>
          </a:p>
          <a:p>
            <a:pPr defTabSz="685800">
              <a:defRPr/>
            </a:pPr>
            <a:endParaRPr lang="tr-TR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1594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79715"/>
            <a:ext cx="8229600" cy="1143000"/>
          </a:xfrm>
        </p:spPr>
        <p:txBody>
          <a:bodyPr>
            <a:normAutofit/>
          </a:bodyPr>
          <a:lstStyle/>
          <a:p>
            <a:r>
              <a:rPr lang="tr-TR" sz="3800" dirty="0"/>
              <a:t>Mevzuat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2823" y="2122716"/>
            <a:ext cx="8229600" cy="4525963"/>
          </a:xfrm>
        </p:spPr>
        <p:txBody>
          <a:bodyPr/>
          <a:lstStyle/>
          <a:p>
            <a:pPr algn="ctr"/>
            <a:endParaRPr lang="tr-TR" dirty="0"/>
          </a:p>
          <a:p>
            <a:pPr algn="ctr"/>
            <a:r>
              <a:rPr lang="tr-TR" dirty="0"/>
              <a:t>Yönetmelikte tanımlanmayan tehlikeli/tehlikesiz özellikteki diğer atıklar ile tıbbi atıkların yönetimi </a:t>
            </a:r>
            <a:r>
              <a:rPr lang="tr-TR" dirty="0">
                <a:solidFill>
                  <a:srgbClr val="0070C0"/>
                </a:solidFill>
              </a:rPr>
              <a:t>ilgili mevzuatı kapsamında</a:t>
            </a:r>
            <a:r>
              <a:rPr lang="tr-TR" dirty="0"/>
              <a:t> sağlanarak sıfır atık yönetim sistemine dahil edilir.</a:t>
            </a:r>
            <a:endParaRPr lang="en-US" dirty="0"/>
          </a:p>
          <a:p>
            <a:endParaRPr lang="en-US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625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760102" y="4844688"/>
            <a:ext cx="4843511" cy="396071"/>
          </a:xfrm>
        </p:spPr>
        <p:txBody>
          <a:bodyPr>
            <a:noAutofit/>
          </a:bodyPr>
          <a:lstStyle/>
          <a:p>
            <a:r>
              <a:rPr lang="tr-TR" sz="1500" dirty="0">
                <a:latin typeface="+mn-lt"/>
              </a:rPr>
              <a:t/>
            </a:r>
            <a:br>
              <a:rPr lang="tr-TR" sz="1500" dirty="0">
                <a:latin typeface="+mn-lt"/>
              </a:rPr>
            </a:br>
            <a:r>
              <a:rPr lang="tr-TR" sz="1500" dirty="0">
                <a:latin typeface="+mn-lt"/>
              </a:rPr>
              <a:t>Sıfır Atık Yönetmeliği</a:t>
            </a:r>
            <a:br>
              <a:rPr lang="tr-TR" sz="1500" dirty="0">
                <a:latin typeface="+mn-lt"/>
              </a:rPr>
            </a:br>
            <a:r>
              <a:rPr lang="tr-TR" sz="1500" dirty="0">
                <a:latin typeface="+mn-lt"/>
              </a:rPr>
              <a:t>12/7/2019 , 30829 R.G.</a:t>
            </a:r>
            <a:br>
              <a:rPr lang="tr-TR" sz="1500" dirty="0">
                <a:latin typeface="+mn-lt"/>
              </a:rPr>
            </a:br>
            <a:r>
              <a:rPr lang="tr-TR" sz="1500" dirty="0">
                <a:latin typeface="+mn-lt"/>
              </a:rPr>
              <a:t>Madde 14</a:t>
            </a:r>
            <a:br>
              <a:rPr lang="tr-TR" sz="1500" dirty="0">
                <a:latin typeface="+mn-lt"/>
              </a:rPr>
            </a:br>
            <a:r>
              <a:rPr lang="tr-TR" sz="1500" dirty="0">
                <a:latin typeface="+mn-lt"/>
              </a:rPr>
              <a:t/>
            </a:r>
            <a:br>
              <a:rPr lang="tr-TR" sz="1500" dirty="0">
                <a:latin typeface="+mn-lt"/>
              </a:rPr>
            </a:br>
            <a:endParaRPr lang="en-US" sz="1500" dirty="0">
              <a:latin typeface="+mn-lt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452" y="1988107"/>
            <a:ext cx="4846160" cy="2577344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2428240" y="1103952"/>
            <a:ext cx="390896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350" b="1" dirty="0"/>
              <a:t>Atıkların biriktirilmesi, toplanması ve biriktirme ekipmanlarının özellikleri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719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İçerik Yer Tutucusu 2"/>
          <p:cNvSpPr>
            <a:spLocks noGrp="1"/>
          </p:cNvSpPr>
          <p:nvPr>
            <p:ph idx="1"/>
          </p:nvPr>
        </p:nvSpPr>
        <p:spPr>
          <a:xfrm>
            <a:off x="3373120" y="1261267"/>
            <a:ext cx="5872480" cy="3699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b="1" dirty="0"/>
              <a:t>Atıkların birlikte biriktirilmesi durumunda</a:t>
            </a:r>
            <a:endParaRPr lang="en-US" sz="2400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859" y="2449872"/>
            <a:ext cx="1402655" cy="166240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939" y="2449873"/>
            <a:ext cx="1153108" cy="167102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473" y="2449872"/>
            <a:ext cx="1075378" cy="1532045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634493" y="442812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dirty="0"/>
              <a:t>Atık </a:t>
            </a:r>
            <a:r>
              <a:rPr lang="en-US" sz="1200" dirty="0" err="1"/>
              <a:t>pil</a:t>
            </a:r>
            <a:r>
              <a:rPr lang="en-US" sz="1200" dirty="0"/>
              <a:t>, </a:t>
            </a:r>
            <a:r>
              <a:rPr lang="en-US" sz="1200" dirty="0" err="1"/>
              <a:t>bitkisel</a:t>
            </a:r>
            <a:r>
              <a:rPr lang="en-US" sz="1200" dirty="0"/>
              <a:t> </a:t>
            </a:r>
            <a:r>
              <a:rPr lang="en-US" sz="1200" dirty="0" err="1"/>
              <a:t>atık</a:t>
            </a:r>
            <a:r>
              <a:rPr lang="en-US" sz="1200" dirty="0"/>
              <a:t> </a:t>
            </a:r>
            <a:r>
              <a:rPr lang="en-US" sz="1200" dirty="0" err="1"/>
              <a:t>yağ</a:t>
            </a:r>
            <a:r>
              <a:rPr lang="en-US" sz="1200" dirty="0"/>
              <a:t>, </a:t>
            </a:r>
            <a:r>
              <a:rPr lang="en-US" sz="1200" dirty="0" err="1"/>
              <a:t>atık</a:t>
            </a:r>
            <a:r>
              <a:rPr lang="en-US" sz="1200" dirty="0"/>
              <a:t> </a:t>
            </a:r>
            <a:r>
              <a:rPr lang="en-US" sz="1200" dirty="0" err="1"/>
              <a:t>elektrikli</a:t>
            </a:r>
            <a:r>
              <a:rPr lang="en-US" sz="1200" dirty="0"/>
              <a:t> ve </a:t>
            </a:r>
            <a:r>
              <a:rPr lang="en-US" sz="1200" dirty="0" err="1"/>
              <a:t>elektronik</a:t>
            </a:r>
            <a:r>
              <a:rPr lang="en-US" sz="1200" dirty="0"/>
              <a:t> </a:t>
            </a:r>
            <a:r>
              <a:rPr lang="en-US" sz="1200" dirty="0" err="1"/>
              <a:t>eşya</a:t>
            </a:r>
            <a:r>
              <a:rPr lang="en-US" sz="1200" dirty="0"/>
              <a:t> </a:t>
            </a:r>
            <a:r>
              <a:rPr lang="en-US" sz="1200" dirty="0" err="1"/>
              <a:t>ile</a:t>
            </a:r>
            <a:r>
              <a:rPr lang="en-US" sz="1200" dirty="0"/>
              <a:t> </a:t>
            </a:r>
            <a:r>
              <a:rPr lang="en-US" sz="1200" dirty="0" err="1"/>
              <a:t>diğer</a:t>
            </a:r>
            <a:r>
              <a:rPr lang="en-US" sz="1200" dirty="0"/>
              <a:t> </a:t>
            </a:r>
            <a:r>
              <a:rPr lang="en-US" sz="1200" dirty="0" err="1"/>
              <a:t>geri</a:t>
            </a:r>
            <a:r>
              <a:rPr lang="en-US" sz="1200" dirty="0"/>
              <a:t> </a:t>
            </a:r>
            <a:r>
              <a:rPr lang="en-US" sz="1200" dirty="0" err="1"/>
              <a:t>kazanılabilir</a:t>
            </a:r>
            <a:r>
              <a:rPr lang="en-US" sz="1200" dirty="0"/>
              <a:t> </a:t>
            </a:r>
            <a:r>
              <a:rPr lang="en-US" sz="1200" dirty="0" err="1"/>
              <a:t>atıklar</a:t>
            </a:r>
            <a:r>
              <a:rPr lang="en-US" sz="1200" dirty="0"/>
              <a:t>, </a:t>
            </a:r>
            <a:r>
              <a:rPr lang="en-US" sz="1200" dirty="0" err="1"/>
              <a:t>atık</a:t>
            </a:r>
            <a:r>
              <a:rPr lang="en-US" sz="1200" dirty="0"/>
              <a:t> </a:t>
            </a:r>
            <a:r>
              <a:rPr lang="en-US" sz="1200" dirty="0" err="1"/>
              <a:t>ilaçlar</a:t>
            </a:r>
            <a:r>
              <a:rPr lang="en-US" sz="1200" dirty="0"/>
              <a:t> ve </a:t>
            </a:r>
            <a:r>
              <a:rPr lang="en-US" sz="1200" dirty="0" err="1"/>
              <a:t>büyük</a:t>
            </a:r>
            <a:r>
              <a:rPr lang="en-US" sz="1200" dirty="0"/>
              <a:t> </a:t>
            </a:r>
            <a:r>
              <a:rPr lang="en-US" sz="1200" dirty="0" err="1"/>
              <a:t>hacimli</a:t>
            </a:r>
            <a:r>
              <a:rPr lang="en-US" sz="1200" dirty="0"/>
              <a:t> </a:t>
            </a:r>
            <a:r>
              <a:rPr lang="en-US" sz="1200" dirty="0" err="1"/>
              <a:t>atıklar</a:t>
            </a:r>
            <a:r>
              <a:rPr lang="en-US" sz="1200" dirty="0"/>
              <a:t> </a:t>
            </a:r>
            <a:r>
              <a:rPr lang="en-US" sz="1200" dirty="0" err="1"/>
              <a:t>mahalli</a:t>
            </a:r>
            <a:r>
              <a:rPr lang="en-US" sz="1200" dirty="0"/>
              <a:t> </a:t>
            </a:r>
            <a:r>
              <a:rPr lang="en-US" sz="1200" dirty="0" err="1"/>
              <a:t>idarelerin</a:t>
            </a:r>
            <a:r>
              <a:rPr lang="en-US" sz="1200" dirty="0"/>
              <a:t> </a:t>
            </a:r>
            <a:r>
              <a:rPr lang="en-US" sz="1200" dirty="0" err="1"/>
              <a:t>toplama</a:t>
            </a:r>
            <a:r>
              <a:rPr lang="en-US" sz="1200" dirty="0"/>
              <a:t> </a:t>
            </a:r>
            <a:r>
              <a:rPr lang="en-US" sz="1200" dirty="0" err="1"/>
              <a:t>planına</a:t>
            </a:r>
            <a:r>
              <a:rPr lang="en-US" sz="1200" dirty="0"/>
              <a:t> </a:t>
            </a:r>
            <a:r>
              <a:rPr lang="en-US" sz="1200" dirty="0" err="1"/>
              <a:t>uygun</a:t>
            </a:r>
            <a:r>
              <a:rPr lang="en-US" sz="1200" dirty="0"/>
              <a:t> </a:t>
            </a:r>
            <a:r>
              <a:rPr lang="en-US" sz="1200" dirty="0" err="1"/>
              <a:t>olarak</a:t>
            </a:r>
            <a:r>
              <a:rPr lang="en-US" sz="1200" dirty="0"/>
              <a:t> </a:t>
            </a:r>
            <a:r>
              <a:rPr lang="en-US" sz="1200" dirty="0" err="1"/>
              <a:t>biriktirilerek</a:t>
            </a:r>
            <a:r>
              <a:rPr lang="en-US" sz="1200" dirty="0"/>
              <a:t> </a:t>
            </a:r>
            <a:r>
              <a:rPr lang="en-US" sz="1200" dirty="0" err="1"/>
              <a:t>yetkili</a:t>
            </a:r>
            <a:r>
              <a:rPr lang="en-US" sz="1200" dirty="0"/>
              <a:t> </a:t>
            </a:r>
            <a:r>
              <a:rPr lang="en-US" sz="1200" dirty="0" err="1"/>
              <a:t>idareye</a:t>
            </a:r>
            <a:r>
              <a:rPr lang="en-US" sz="1200" dirty="0"/>
              <a:t> </a:t>
            </a:r>
            <a:r>
              <a:rPr lang="en-US" sz="1200" dirty="0" err="1"/>
              <a:t>teslim</a:t>
            </a:r>
            <a:r>
              <a:rPr lang="en-US" sz="1200" dirty="0"/>
              <a:t> </a:t>
            </a:r>
            <a:r>
              <a:rPr lang="en-US" sz="1200" dirty="0" err="1"/>
              <a:t>edilir</a:t>
            </a:r>
            <a:r>
              <a:rPr lang="en-US" sz="1200" dirty="0"/>
              <a:t> </a:t>
            </a:r>
            <a:r>
              <a:rPr lang="en-US" sz="1200" dirty="0" err="1"/>
              <a:t>veya</a:t>
            </a:r>
            <a:r>
              <a:rPr lang="en-US" sz="1200" dirty="0"/>
              <a:t> </a:t>
            </a:r>
            <a:r>
              <a:rPr lang="en-US" sz="1200" dirty="0" err="1"/>
              <a:t>bu</a:t>
            </a:r>
            <a:r>
              <a:rPr lang="en-US" sz="1200" dirty="0"/>
              <a:t> </a:t>
            </a:r>
            <a:r>
              <a:rPr lang="en-US" sz="1200" dirty="0" err="1"/>
              <a:t>atıklar</a:t>
            </a:r>
            <a:r>
              <a:rPr lang="en-US" sz="1200" dirty="0"/>
              <a:t> </a:t>
            </a:r>
            <a:r>
              <a:rPr lang="en-US" sz="1200" dirty="0" err="1"/>
              <a:t>için</a:t>
            </a:r>
            <a:r>
              <a:rPr lang="en-US" sz="1200" dirty="0"/>
              <a:t> </a:t>
            </a:r>
            <a:r>
              <a:rPr lang="en-US" sz="1200" dirty="0" err="1"/>
              <a:t>oluşturulmuş</a:t>
            </a:r>
            <a:r>
              <a:rPr lang="en-US" sz="1200" dirty="0"/>
              <a:t> </a:t>
            </a:r>
            <a:r>
              <a:rPr lang="en-US" sz="1200" dirty="0" err="1"/>
              <a:t>toplama</a:t>
            </a:r>
            <a:r>
              <a:rPr lang="en-US" sz="1200" dirty="0"/>
              <a:t> </a:t>
            </a:r>
            <a:r>
              <a:rPr lang="en-US" sz="1200" dirty="0" err="1"/>
              <a:t>noktalarına</a:t>
            </a:r>
            <a:r>
              <a:rPr lang="en-US" sz="1200" dirty="0"/>
              <a:t>, </a:t>
            </a:r>
            <a:r>
              <a:rPr lang="en-US" sz="1200" dirty="0" err="1"/>
              <a:t>atık</a:t>
            </a:r>
            <a:r>
              <a:rPr lang="en-US" sz="1200" dirty="0"/>
              <a:t> </a:t>
            </a:r>
            <a:r>
              <a:rPr lang="en-US" sz="1200" dirty="0" err="1"/>
              <a:t>getirme</a:t>
            </a:r>
            <a:r>
              <a:rPr lang="en-US" sz="1200" dirty="0"/>
              <a:t> </a:t>
            </a:r>
            <a:r>
              <a:rPr lang="en-US" sz="1200" dirty="0" err="1"/>
              <a:t>merkezlerine</a:t>
            </a:r>
            <a:r>
              <a:rPr lang="en-US" sz="1200" dirty="0"/>
              <a:t> ve/</a:t>
            </a:r>
            <a:r>
              <a:rPr lang="en-US" sz="1200" dirty="0" err="1"/>
              <a:t>veya</a:t>
            </a:r>
            <a:r>
              <a:rPr lang="en-US" sz="1200" dirty="0"/>
              <a:t> </a:t>
            </a:r>
            <a:r>
              <a:rPr lang="en-US" sz="1200" dirty="0" err="1"/>
              <a:t>atık</a:t>
            </a:r>
            <a:r>
              <a:rPr lang="en-US" sz="1200" dirty="0"/>
              <a:t> </a:t>
            </a:r>
            <a:r>
              <a:rPr lang="en-US" sz="1200" dirty="0" err="1"/>
              <a:t>işleme</a:t>
            </a:r>
            <a:r>
              <a:rPr lang="en-US" sz="1200" dirty="0"/>
              <a:t> </a:t>
            </a:r>
            <a:r>
              <a:rPr lang="en-US" sz="1200" dirty="0" err="1"/>
              <a:t>tesislerine</a:t>
            </a:r>
            <a:r>
              <a:rPr lang="en-US" sz="1200" dirty="0"/>
              <a:t> </a:t>
            </a:r>
            <a:r>
              <a:rPr lang="en-US" sz="1200" dirty="0" err="1"/>
              <a:t>teslim</a:t>
            </a:r>
            <a:r>
              <a:rPr lang="en-US" sz="1200" dirty="0"/>
              <a:t> </a:t>
            </a:r>
            <a:r>
              <a:rPr lang="en-US" sz="1200" dirty="0" err="1"/>
              <a:t>edilir</a:t>
            </a:r>
            <a:r>
              <a:rPr lang="en-US" sz="1200" dirty="0"/>
              <a:t>.</a:t>
            </a: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940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89729" y="1170759"/>
            <a:ext cx="2210612" cy="675086"/>
          </a:xfrm>
        </p:spPr>
        <p:txBody>
          <a:bodyPr>
            <a:normAutofit/>
          </a:bodyPr>
          <a:lstStyle/>
          <a:p>
            <a:r>
              <a:rPr lang="tr-TR" sz="2100" b="1" dirty="0">
                <a:latin typeface="+mn-lt"/>
              </a:rPr>
              <a:t>Atık İlaçlar</a:t>
            </a:r>
            <a:endParaRPr lang="en-US" sz="2100" b="1" dirty="0">
              <a:latin typeface="+mn-lt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4700230" y="1305257"/>
            <a:ext cx="4567077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50" dirty="0" err="1">
                <a:solidFill>
                  <a:srgbClr val="0070C0"/>
                </a:solidFill>
              </a:rPr>
              <a:t>Evlerden</a:t>
            </a:r>
            <a:r>
              <a:rPr lang="en-US" sz="1350" dirty="0">
                <a:solidFill>
                  <a:srgbClr val="0070C0"/>
                </a:solidFill>
              </a:rPr>
              <a:t> </a:t>
            </a:r>
            <a:r>
              <a:rPr lang="en-US" sz="1350" dirty="0" err="1">
                <a:solidFill>
                  <a:srgbClr val="0070C0"/>
                </a:solidFill>
              </a:rPr>
              <a:t>kaynaklanan</a:t>
            </a:r>
            <a:r>
              <a:rPr lang="en-US" sz="1350" dirty="0">
                <a:solidFill>
                  <a:srgbClr val="0070C0"/>
                </a:solidFill>
              </a:rPr>
              <a:t> </a:t>
            </a:r>
            <a:r>
              <a:rPr lang="en-US" sz="1350" dirty="0" err="1">
                <a:solidFill>
                  <a:srgbClr val="0070C0"/>
                </a:solidFill>
              </a:rPr>
              <a:t>atık</a:t>
            </a:r>
            <a:r>
              <a:rPr lang="en-US" sz="1350" dirty="0">
                <a:solidFill>
                  <a:srgbClr val="0070C0"/>
                </a:solidFill>
              </a:rPr>
              <a:t> </a:t>
            </a:r>
            <a:r>
              <a:rPr lang="en-US" sz="1350" dirty="0" err="1">
                <a:solidFill>
                  <a:srgbClr val="0070C0"/>
                </a:solidFill>
              </a:rPr>
              <a:t>ilaçlar</a:t>
            </a:r>
            <a:r>
              <a:rPr lang="en-US" sz="1350" dirty="0">
                <a:solidFill>
                  <a:srgbClr val="0070C0"/>
                </a:solidFill>
              </a:rPr>
              <a:t>, İl Sıfır Atık </a:t>
            </a:r>
            <a:r>
              <a:rPr lang="en-US" sz="1350" dirty="0" err="1">
                <a:solidFill>
                  <a:srgbClr val="0070C0"/>
                </a:solidFill>
              </a:rPr>
              <a:t>Yönetim</a:t>
            </a:r>
            <a:r>
              <a:rPr lang="en-US" sz="1350" dirty="0">
                <a:solidFill>
                  <a:srgbClr val="0070C0"/>
                </a:solidFill>
              </a:rPr>
              <a:t> Sistemi </a:t>
            </a:r>
            <a:r>
              <a:rPr lang="en-US" sz="1350" dirty="0" err="1">
                <a:solidFill>
                  <a:srgbClr val="0070C0"/>
                </a:solidFill>
              </a:rPr>
              <a:t>Planında</a:t>
            </a:r>
            <a:r>
              <a:rPr lang="en-US" sz="1350" dirty="0">
                <a:solidFill>
                  <a:srgbClr val="0070C0"/>
                </a:solidFill>
              </a:rPr>
              <a:t> </a:t>
            </a:r>
            <a:r>
              <a:rPr lang="en-US" sz="1350" dirty="0" err="1">
                <a:solidFill>
                  <a:srgbClr val="0070C0"/>
                </a:solidFill>
              </a:rPr>
              <a:t>toplama</a:t>
            </a:r>
            <a:r>
              <a:rPr lang="en-US" sz="1350" dirty="0">
                <a:solidFill>
                  <a:srgbClr val="0070C0"/>
                </a:solidFill>
              </a:rPr>
              <a:t> </a:t>
            </a:r>
            <a:r>
              <a:rPr lang="en-US" sz="1350" dirty="0" err="1">
                <a:solidFill>
                  <a:srgbClr val="0070C0"/>
                </a:solidFill>
              </a:rPr>
              <a:t>noktası</a:t>
            </a:r>
            <a:r>
              <a:rPr lang="en-US" sz="1350" dirty="0">
                <a:solidFill>
                  <a:srgbClr val="0070C0"/>
                </a:solidFill>
              </a:rPr>
              <a:t> </a:t>
            </a:r>
            <a:r>
              <a:rPr lang="en-US" sz="1350" dirty="0" err="1">
                <a:solidFill>
                  <a:srgbClr val="0070C0"/>
                </a:solidFill>
              </a:rPr>
              <a:t>olarak</a:t>
            </a:r>
            <a:r>
              <a:rPr lang="en-US" sz="1350" dirty="0">
                <a:solidFill>
                  <a:srgbClr val="0070C0"/>
                </a:solidFill>
              </a:rPr>
              <a:t> </a:t>
            </a:r>
            <a:r>
              <a:rPr lang="en-US" sz="1350" dirty="0" err="1">
                <a:solidFill>
                  <a:srgbClr val="0070C0"/>
                </a:solidFill>
              </a:rPr>
              <a:t>belirlenmiş</a:t>
            </a:r>
            <a:r>
              <a:rPr lang="en-US" sz="1350" dirty="0">
                <a:solidFill>
                  <a:srgbClr val="0070C0"/>
                </a:solidFill>
              </a:rPr>
              <a:t> </a:t>
            </a:r>
            <a:r>
              <a:rPr lang="en-US" sz="1350" dirty="0" err="1">
                <a:solidFill>
                  <a:srgbClr val="0070C0"/>
                </a:solidFill>
              </a:rPr>
              <a:t>olan</a:t>
            </a:r>
            <a:r>
              <a:rPr lang="en-US" sz="1350" dirty="0">
                <a:solidFill>
                  <a:srgbClr val="0070C0"/>
                </a:solidFill>
              </a:rPr>
              <a:t> </a:t>
            </a:r>
            <a:r>
              <a:rPr lang="en-US" sz="1350" dirty="0" err="1">
                <a:solidFill>
                  <a:srgbClr val="0070C0"/>
                </a:solidFill>
              </a:rPr>
              <a:t>ilaç</a:t>
            </a:r>
            <a:r>
              <a:rPr lang="en-US" sz="1350" dirty="0">
                <a:solidFill>
                  <a:srgbClr val="0070C0"/>
                </a:solidFill>
              </a:rPr>
              <a:t> </a:t>
            </a:r>
            <a:r>
              <a:rPr lang="en-US" sz="1350" dirty="0" err="1">
                <a:solidFill>
                  <a:srgbClr val="0070C0"/>
                </a:solidFill>
              </a:rPr>
              <a:t>satışı</a:t>
            </a:r>
            <a:r>
              <a:rPr lang="en-US" sz="1350" dirty="0">
                <a:solidFill>
                  <a:srgbClr val="0070C0"/>
                </a:solidFill>
              </a:rPr>
              <a:t> </a:t>
            </a:r>
            <a:r>
              <a:rPr lang="en-US" sz="1350" dirty="0" err="1">
                <a:solidFill>
                  <a:srgbClr val="0070C0"/>
                </a:solidFill>
              </a:rPr>
              <a:t>yapılan</a:t>
            </a:r>
            <a:r>
              <a:rPr lang="en-US" sz="1350" dirty="0">
                <a:solidFill>
                  <a:srgbClr val="0070C0"/>
                </a:solidFill>
              </a:rPr>
              <a:t> </a:t>
            </a:r>
            <a:r>
              <a:rPr lang="en-US" sz="1350" dirty="0" err="1">
                <a:solidFill>
                  <a:srgbClr val="0070C0"/>
                </a:solidFill>
              </a:rPr>
              <a:t>yerlerde</a:t>
            </a:r>
            <a:r>
              <a:rPr lang="en-US" sz="1350" dirty="0">
                <a:solidFill>
                  <a:srgbClr val="0070C0"/>
                </a:solidFill>
              </a:rPr>
              <a:t> ve </a:t>
            </a:r>
            <a:r>
              <a:rPr lang="en-US" sz="1350" dirty="0" err="1">
                <a:solidFill>
                  <a:srgbClr val="0070C0"/>
                </a:solidFill>
              </a:rPr>
              <a:t>atık</a:t>
            </a:r>
            <a:r>
              <a:rPr lang="en-US" sz="1350" dirty="0">
                <a:solidFill>
                  <a:srgbClr val="0070C0"/>
                </a:solidFill>
              </a:rPr>
              <a:t> </a:t>
            </a:r>
            <a:r>
              <a:rPr lang="en-US" sz="1350" dirty="0" err="1">
                <a:solidFill>
                  <a:srgbClr val="0070C0"/>
                </a:solidFill>
              </a:rPr>
              <a:t>getirme</a:t>
            </a:r>
            <a:r>
              <a:rPr lang="en-US" sz="1350" dirty="0">
                <a:solidFill>
                  <a:srgbClr val="0070C0"/>
                </a:solidFill>
              </a:rPr>
              <a:t> </a:t>
            </a:r>
            <a:r>
              <a:rPr lang="en-US" sz="1350" dirty="0" err="1">
                <a:solidFill>
                  <a:srgbClr val="0070C0"/>
                </a:solidFill>
              </a:rPr>
              <a:t>merkezlerinde</a:t>
            </a:r>
            <a:r>
              <a:rPr lang="en-US" sz="1350" dirty="0">
                <a:solidFill>
                  <a:srgbClr val="0070C0"/>
                </a:solidFill>
              </a:rPr>
              <a:t> </a:t>
            </a:r>
            <a:r>
              <a:rPr lang="en-US" sz="1350" dirty="0" err="1">
                <a:solidFill>
                  <a:srgbClr val="0070C0"/>
                </a:solidFill>
              </a:rPr>
              <a:t>toplanı</a:t>
            </a:r>
            <a:r>
              <a:rPr lang="tr-TR" sz="1350" dirty="0">
                <a:solidFill>
                  <a:srgbClr val="0070C0"/>
                </a:solidFill>
              </a:rPr>
              <a:t>r.</a:t>
            </a:r>
          </a:p>
          <a:p>
            <a:pPr algn="just"/>
            <a:endParaRPr lang="tr-TR" sz="1350" dirty="0"/>
          </a:p>
          <a:p>
            <a:pPr algn="just"/>
            <a:endParaRPr lang="tr-TR" sz="1350" dirty="0"/>
          </a:p>
          <a:p>
            <a:pPr algn="just"/>
            <a:r>
              <a:rPr lang="en-US" sz="1350" dirty="0"/>
              <a:t>Atık </a:t>
            </a:r>
            <a:r>
              <a:rPr lang="en-US" sz="1350" dirty="0" err="1"/>
              <a:t>ilaçların</a:t>
            </a:r>
            <a:r>
              <a:rPr lang="en-US" sz="1350" dirty="0"/>
              <a:t> </a:t>
            </a:r>
            <a:r>
              <a:rPr lang="en-US" sz="1350" dirty="0" err="1"/>
              <a:t>toplanması</a:t>
            </a:r>
            <a:r>
              <a:rPr lang="en-US" sz="1350" dirty="0"/>
              <a:t> </a:t>
            </a:r>
            <a:r>
              <a:rPr lang="en-US" sz="1350" dirty="0" err="1"/>
              <a:t>için</a:t>
            </a:r>
            <a:r>
              <a:rPr lang="en-US" sz="1350" dirty="0"/>
              <a:t> </a:t>
            </a:r>
            <a:r>
              <a:rPr lang="en-US" sz="1350" dirty="0" err="1"/>
              <a:t>kullanılacak</a:t>
            </a:r>
            <a:r>
              <a:rPr lang="en-US" sz="1350" dirty="0"/>
              <a:t> </a:t>
            </a:r>
            <a:r>
              <a:rPr lang="en-US" sz="1350" dirty="0" err="1"/>
              <a:t>biriktirme</a:t>
            </a:r>
            <a:r>
              <a:rPr lang="en-US" sz="1350" dirty="0"/>
              <a:t> </a:t>
            </a:r>
            <a:r>
              <a:rPr lang="en-US" sz="1350" dirty="0" err="1"/>
              <a:t>ekipmanları</a:t>
            </a:r>
            <a:r>
              <a:rPr lang="en-US" sz="1350" dirty="0"/>
              <a:t>; </a:t>
            </a:r>
            <a:r>
              <a:rPr lang="en-US" sz="1350" dirty="0" err="1"/>
              <a:t>paslanmaz</a:t>
            </a:r>
            <a:r>
              <a:rPr lang="en-US" sz="1350" dirty="0"/>
              <a:t> metal </a:t>
            </a:r>
            <a:r>
              <a:rPr lang="en-US" sz="1350" dirty="0" err="1"/>
              <a:t>veya</a:t>
            </a:r>
            <a:r>
              <a:rPr lang="en-US" sz="1350" dirty="0"/>
              <a:t> </a:t>
            </a:r>
            <a:r>
              <a:rPr lang="en-US" sz="1350" dirty="0" err="1"/>
              <a:t>yüksek</a:t>
            </a:r>
            <a:r>
              <a:rPr lang="en-US" sz="1350" dirty="0"/>
              <a:t> </a:t>
            </a:r>
            <a:r>
              <a:rPr lang="en-US" sz="1350" dirty="0" err="1"/>
              <a:t>yoğunluklu</a:t>
            </a:r>
            <a:r>
              <a:rPr lang="en-US" sz="1350" dirty="0"/>
              <a:t> </a:t>
            </a:r>
            <a:r>
              <a:rPr lang="en-US" sz="1350" dirty="0" err="1"/>
              <a:t>plastik</a:t>
            </a:r>
            <a:r>
              <a:rPr lang="en-US" sz="1350" dirty="0"/>
              <a:t> </a:t>
            </a:r>
            <a:r>
              <a:rPr lang="en-US" sz="1350" dirty="0" err="1"/>
              <a:t>malzemeden</a:t>
            </a:r>
            <a:r>
              <a:rPr lang="en-US" sz="1350" dirty="0"/>
              <a:t> </a:t>
            </a:r>
            <a:r>
              <a:rPr lang="en-US" sz="1350" dirty="0" err="1"/>
              <a:t>yapılmış</a:t>
            </a:r>
            <a:r>
              <a:rPr lang="en-US" sz="1350" dirty="0"/>
              <a:t>, </a:t>
            </a:r>
            <a:r>
              <a:rPr lang="en-US" sz="1350" dirty="0" err="1"/>
              <a:t>kapaklı</a:t>
            </a:r>
            <a:r>
              <a:rPr lang="en-US" sz="1350" dirty="0"/>
              <a:t>, </a:t>
            </a:r>
            <a:r>
              <a:rPr lang="en-US" sz="1350" dirty="0" err="1"/>
              <a:t>kapakları</a:t>
            </a:r>
            <a:r>
              <a:rPr lang="en-US" sz="1350" dirty="0"/>
              <a:t> </a:t>
            </a:r>
            <a:r>
              <a:rPr lang="en-US" sz="1350" dirty="0" err="1"/>
              <a:t>kilitlenir</a:t>
            </a:r>
            <a:r>
              <a:rPr lang="en-US" sz="1350" dirty="0"/>
              <a:t>, </a:t>
            </a:r>
            <a:r>
              <a:rPr lang="en-US" sz="1350" dirty="0" err="1"/>
              <a:t>yükleme-boşaltma</a:t>
            </a:r>
            <a:r>
              <a:rPr lang="en-US" sz="1350" dirty="0"/>
              <a:t> </a:t>
            </a:r>
            <a:r>
              <a:rPr lang="en-US" sz="1350" dirty="0" err="1"/>
              <a:t>esnasında</a:t>
            </a:r>
            <a:r>
              <a:rPr lang="en-US" sz="1350" dirty="0"/>
              <a:t> </a:t>
            </a:r>
            <a:r>
              <a:rPr lang="en-US" sz="1350" dirty="0" err="1"/>
              <a:t>torbaların</a:t>
            </a:r>
            <a:r>
              <a:rPr lang="en-US" sz="1350" dirty="0"/>
              <a:t> </a:t>
            </a:r>
            <a:r>
              <a:rPr lang="en-US" sz="1350" dirty="0" err="1"/>
              <a:t>hasar</a:t>
            </a:r>
            <a:r>
              <a:rPr lang="en-US" sz="1350" dirty="0"/>
              <a:t> </a:t>
            </a:r>
            <a:r>
              <a:rPr lang="en-US" sz="1350" dirty="0" err="1"/>
              <a:t>görmesine</a:t>
            </a:r>
            <a:r>
              <a:rPr lang="en-US" sz="1350" dirty="0"/>
              <a:t> </a:t>
            </a:r>
            <a:r>
              <a:rPr lang="en-US" sz="1350" dirty="0" err="1"/>
              <a:t>veya</a:t>
            </a:r>
            <a:r>
              <a:rPr lang="en-US" sz="1350" dirty="0"/>
              <a:t> </a:t>
            </a:r>
            <a:r>
              <a:rPr lang="en-US" sz="1350" dirty="0" err="1"/>
              <a:t>delinmesine</a:t>
            </a:r>
            <a:r>
              <a:rPr lang="en-US" sz="1350" dirty="0"/>
              <a:t> </a:t>
            </a:r>
            <a:r>
              <a:rPr lang="en-US" sz="1350" dirty="0" err="1"/>
              <a:t>yol</a:t>
            </a:r>
            <a:r>
              <a:rPr lang="en-US" sz="1350" dirty="0"/>
              <a:t> </a:t>
            </a:r>
            <a:r>
              <a:rPr lang="en-US" sz="1350" dirty="0" err="1"/>
              <a:t>açabilecek</a:t>
            </a:r>
            <a:r>
              <a:rPr lang="en-US" sz="1350" dirty="0"/>
              <a:t> </a:t>
            </a:r>
            <a:r>
              <a:rPr lang="en-US" sz="1350" dirty="0" err="1"/>
              <a:t>keskin</a:t>
            </a:r>
            <a:r>
              <a:rPr lang="en-US" sz="1350" dirty="0"/>
              <a:t> </a:t>
            </a:r>
            <a:r>
              <a:rPr lang="en-US" sz="1350" dirty="0" err="1"/>
              <a:t>kenarları</a:t>
            </a:r>
            <a:r>
              <a:rPr lang="en-US" sz="1350" dirty="0"/>
              <a:t> </a:t>
            </a:r>
            <a:r>
              <a:rPr lang="en-US" sz="1350" dirty="0" err="1"/>
              <a:t>olmayan</a:t>
            </a:r>
            <a:r>
              <a:rPr lang="en-US" sz="1350" dirty="0"/>
              <a:t>, </a:t>
            </a:r>
            <a:r>
              <a:rPr lang="en-US" sz="1350" dirty="0" err="1"/>
              <a:t>yüklenmesi</a:t>
            </a:r>
            <a:r>
              <a:rPr lang="en-US" sz="1350" dirty="0"/>
              <a:t> </a:t>
            </a:r>
            <a:r>
              <a:rPr lang="en-US" sz="1350" dirty="0" err="1"/>
              <a:t>kolay</a:t>
            </a:r>
            <a:r>
              <a:rPr lang="en-US" sz="1350" dirty="0"/>
              <a:t>, </a:t>
            </a:r>
            <a:r>
              <a:rPr lang="en-US" sz="1350" dirty="0" err="1"/>
              <a:t>içerisine</a:t>
            </a:r>
            <a:r>
              <a:rPr lang="en-US" sz="1350" dirty="0"/>
              <a:t> </a:t>
            </a:r>
            <a:r>
              <a:rPr lang="en-US" sz="1350" dirty="0" err="1"/>
              <a:t>atık</a:t>
            </a:r>
            <a:r>
              <a:rPr lang="en-US" sz="1350" dirty="0"/>
              <a:t> </a:t>
            </a:r>
            <a:r>
              <a:rPr lang="en-US" sz="1350" dirty="0" err="1"/>
              <a:t>atıldıktan</a:t>
            </a:r>
            <a:r>
              <a:rPr lang="en-US" sz="1350" dirty="0"/>
              <a:t> </a:t>
            </a:r>
            <a:r>
              <a:rPr lang="en-US" sz="1350" dirty="0" err="1"/>
              <a:t>sonra</a:t>
            </a:r>
            <a:r>
              <a:rPr lang="en-US" sz="1350" dirty="0"/>
              <a:t> </a:t>
            </a:r>
            <a:r>
              <a:rPr lang="en-US" sz="1350" dirty="0" err="1"/>
              <a:t>tekrar</a:t>
            </a:r>
            <a:r>
              <a:rPr lang="en-US" sz="1350" dirty="0"/>
              <a:t> </a:t>
            </a:r>
            <a:r>
              <a:rPr lang="en-US" sz="1350" dirty="0" err="1"/>
              <a:t>alınmasına</a:t>
            </a:r>
            <a:r>
              <a:rPr lang="en-US" sz="1350" dirty="0"/>
              <a:t> </a:t>
            </a:r>
            <a:r>
              <a:rPr lang="en-US" sz="1350" dirty="0" err="1"/>
              <a:t>imkân</a:t>
            </a:r>
            <a:r>
              <a:rPr lang="en-US" sz="1350" dirty="0"/>
              <a:t> </a:t>
            </a:r>
            <a:r>
              <a:rPr lang="en-US" sz="1350" dirty="0" err="1"/>
              <a:t>vermeyecek</a:t>
            </a:r>
            <a:r>
              <a:rPr lang="en-US" sz="1350" dirty="0"/>
              <a:t> </a:t>
            </a:r>
            <a:r>
              <a:rPr lang="en-US" sz="1350" dirty="0" err="1"/>
              <a:t>şekilde</a:t>
            </a:r>
            <a:r>
              <a:rPr lang="en-US" sz="1350" dirty="0"/>
              <a:t> </a:t>
            </a:r>
            <a:r>
              <a:rPr lang="en-US" sz="1350" dirty="0" err="1"/>
              <a:t>teşkil</a:t>
            </a:r>
            <a:r>
              <a:rPr lang="en-US" sz="1350" dirty="0"/>
              <a:t> </a:t>
            </a:r>
            <a:r>
              <a:rPr lang="en-US" sz="1350" dirty="0" err="1"/>
              <a:t>edilir</a:t>
            </a:r>
            <a:r>
              <a:rPr lang="en-US" sz="1350" dirty="0"/>
              <a:t> ve </a:t>
            </a:r>
            <a:r>
              <a:rPr lang="en-US" sz="1350" dirty="0" err="1"/>
              <a:t>üzerinde</a:t>
            </a:r>
            <a:r>
              <a:rPr lang="en-US" sz="1350" dirty="0"/>
              <a:t> “Atık </a:t>
            </a:r>
            <a:r>
              <a:rPr lang="en-US" sz="1350" dirty="0" err="1"/>
              <a:t>İlaç</a:t>
            </a:r>
            <a:r>
              <a:rPr lang="en-US" sz="1350" dirty="0"/>
              <a:t>” </a:t>
            </a:r>
            <a:r>
              <a:rPr lang="en-US" sz="1350" dirty="0" err="1"/>
              <a:t>ibaresi</a:t>
            </a:r>
            <a:r>
              <a:rPr lang="en-US" sz="1350" dirty="0"/>
              <a:t> </a:t>
            </a:r>
            <a:r>
              <a:rPr lang="en-US" sz="1350" dirty="0" err="1"/>
              <a:t>bulunur</a:t>
            </a:r>
            <a:r>
              <a:rPr lang="en-US" sz="1350" dirty="0"/>
              <a:t>.</a:t>
            </a:r>
          </a:p>
          <a:p>
            <a:pPr algn="just"/>
            <a:endParaRPr lang="en-US" sz="15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0" y="1945063"/>
            <a:ext cx="2585316" cy="134237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028" y="4618760"/>
            <a:ext cx="1964531" cy="130730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269" y="4618760"/>
            <a:ext cx="2364111" cy="1307306"/>
          </a:xfrm>
          <a:prstGeom prst="rect">
            <a:avLst/>
          </a:prstGeom>
        </p:spPr>
      </p:pic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210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5"/>
          <p:cNvSpPr txBox="1">
            <a:spLocks noChangeArrowheads="1"/>
          </p:cNvSpPr>
          <p:nvPr/>
        </p:nvSpPr>
        <p:spPr bwMode="auto">
          <a:xfrm>
            <a:off x="2783632" y="2200442"/>
            <a:ext cx="640871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altLang="tr-TR" sz="4800" b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Sıfır Atık Yönetim Sistemi Kurulumu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tr-TR" altLang="tr-TR" sz="4800" b="1" kern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AutoShape 2" descr="okul ile ilgili gÃ¶rsel sonucu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AutoShape 2" descr="Tam DonanÄ±mlÄ± Ãzel Hastane YapÄ±lacak"/>
          <p:cNvSpPr>
            <a:spLocks noChangeAspect="1" noChangeArrowheads="1"/>
          </p:cNvSpPr>
          <p:nvPr/>
        </p:nvSpPr>
        <p:spPr bwMode="auto">
          <a:xfrm>
            <a:off x="1831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2" descr="sÄ±fÄ±r atÄ±k ile ilgili gÃ¶rsel sonucu"/>
          <p:cNvSpPr>
            <a:spLocks noChangeAspect="1" noChangeArrowheads="1"/>
          </p:cNvSpPr>
          <p:nvPr/>
        </p:nvSpPr>
        <p:spPr bwMode="auto">
          <a:xfrm>
            <a:off x="198437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74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35303"/>
            <a:ext cx="8229600" cy="1143000"/>
          </a:xfrm>
        </p:spPr>
        <p:txBody>
          <a:bodyPr/>
          <a:lstStyle/>
          <a:p>
            <a:r>
              <a:rPr lang="tr-TR" b="1" dirty="0">
                <a:solidFill>
                  <a:srgbClr val="0070C0"/>
                </a:solidFill>
              </a:rPr>
              <a:t>Yol Haritası</a:t>
            </a:r>
            <a:endParaRPr lang="en-US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İçerik Yer Tutucusu 3"/>
          <p:cNvGraphicFramePr>
            <a:graphicFrameLocks/>
          </p:cNvGraphicFramePr>
          <p:nvPr>
            <p:extLst/>
          </p:nvPr>
        </p:nvGraphicFramePr>
        <p:xfrm>
          <a:off x="2032000" y="1198880"/>
          <a:ext cx="8178800" cy="543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597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966</Words>
  <Application>Microsoft Office PowerPoint</Application>
  <PresentationFormat>Geniş ekran</PresentationFormat>
  <Paragraphs>153</Paragraphs>
  <Slides>20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8" baseType="lpstr">
      <vt:lpstr>Andalus</vt:lpstr>
      <vt:lpstr>Arial</vt:lpstr>
      <vt:lpstr>Calibri</vt:lpstr>
      <vt:lpstr>Calibri Light</vt:lpstr>
      <vt:lpstr>Times</vt:lpstr>
      <vt:lpstr>Times New Roman</vt:lpstr>
      <vt:lpstr>ヒラギノ明朝 Pro W3</vt:lpstr>
      <vt:lpstr>Office Teması</vt:lpstr>
      <vt:lpstr>PowerPoint Sunusu</vt:lpstr>
      <vt:lpstr>Sıfır Atık Yönetmeliği</vt:lpstr>
      <vt:lpstr>PowerPoint Sunusu</vt:lpstr>
      <vt:lpstr>Mevzuat</vt:lpstr>
      <vt:lpstr> Sıfır Atık Yönetmeliği 12/7/2019 , 30829 R.G. Madde 14  </vt:lpstr>
      <vt:lpstr>PowerPoint Sunusu</vt:lpstr>
      <vt:lpstr>Atık İlaçlar</vt:lpstr>
      <vt:lpstr>PowerPoint Sunusu</vt:lpstr>
      <vt:lpstr>Yol Haritası</vt:lpstr>
      <vt:lpstr>Belediyeler tarafından;  </vt:lpstr>
      <vt:lpstr>PowerPoint Sunusu</vt:lpstr>
      <vt:lpstr>PowerPoint Sunusu</vt:lpstr>
      <vt:lpstr>PowerPoint Sunusu</vt:lpstr>
      <vt:lpstr>Birinci Sınıf Atık Getirme Merkezi </vt:lpstr>
      <vt:lpstr>PowerPoint Sunusu</vt:lpstr>
      <vt:lpstr>PowerPoint Sunusu</vt:lpstr>
      <vt:lpstr>PowerPoint Sunusu</vt:lpstr>
      <vt:lpstr>PowerPoint Sunusu</vt:lpstr>
      <vt:lpstr>Kompost Üretimi</vt:lpstr>
      <vt:lpstr> Eğitim ve Farkındalık </vt:lpstr>
    </vt:vector>
  </TitlesOfParts>
  <Company>Cevre ve Sehircilik Bakanligi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Gokben Yildirim</dc:creator>
  <cp:lastModifiedBy>Özlem Kiliç</cp:lastModifiedBy>
  <cp:revision>4</cp:revision>
  <dcterms:created xsi:type="dcterms:W3CDTF">2020-08-07T08:26:15Z</dcterms:created>
  <dcterms:modified xsi:type="dcterms:W3CDTF">2020-12-16T08:56:38Z</dcterms:modified>
</cp:coreProperties>
</file>