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28" r:id="rId3"/>
    <p:sldMasterId id="2147483820" r:id="rId4"/>
  </p:sldMasterIdLst>
  <p:notesMasterIdLst>
    <p:notesMasterId r:id="rId26"/>
  </p:notesMasterIdLst>
  <p:sldIdLst>
    <p:sldId id="351" r:id="rId5"/>
    <p:sldId id="352" r:id="rId6"/>
    <p:sldId id="353" r:id="rId7"/>
    <p:sldId id="354" r:id="rId8"/>
    <p:sldId id="306" r:id="rId9"/>
    <p:sldId id="355" r:id="rId10"/>
    <p:sldId id="366" r:id="rId11"/>
    <p:sldId id="375" r:id="rId12"/>
    <p:sldId id="356" r:id="rId13"/>
    <p:sldId id="357" r:id="rId14"/>
    <p:sldId id="376" r:id="rId15"/>
    <p:sldId id="371" r:id="rId16"/>
    <p:sldId id="372" r:id="rId17"/>
    <p:sldId id="373" r:id="rId18"/>
    <p:sldId id="374" r:id="rId19"/>
    <p:sldId id="378" r:id="rId20"/>
    <p:sldId id="377" r:id="rId21"/>
    <p:sldId id="362" r:id="rId22"/>
    <p:sldId id="359" r:id="rId23"/>
    <p:sldId id="365" r:id="rId24"/>
    <p:sldId id="364" r:id="rId25"/>
  </p:sldIdLst>
  <p:sldSz cx="9144000" cy="6858000" type="screen4x3"/>
  <p:notesSz cx="6858000" cy="9144000"/>
  <p:defaultTextStyle>
    <a:defPPr>
      <a:defRPr lang="tr-TR"/>
    </a:defPPr>
    <a:lvl1pPr algn="l" rtl="0" fontAlgn="base">
      <a:spcBef>
        <a:spcPct val="0"/>
      </a:spcBef>
      <a:spcAft>
        <a:spcPct val="0"/>
      </a:spcAft>
      <a:defRPr kern="1200">
        <a:solidFill>
          <a:srgbClr val="000000"/>
        </a:solidFill>
        <a:latin typeface="Arial" charset="0"/>
        <a:ea typeface="+mn-ea"/>
        <a:cs typeface="Helvetica" pitchFamily="34" charset="0"/>
        <a:sym typeface="Calibri" pitchFamily="34" charset="0"/>
      </a:defRPr>
    </a:lvl1pPr>
    <a:lvl2pPr marL="457200" algn="l" rtl="0" fontAlgn="base">
      <a:spcBef>
        <a:spcPct val="0"/>
      </a:spcBef>
      <a:spcAft>
        <a:spcPct val="0"/>
      </a:spcAft>
      <a:defRPr kern="1200">
        <a:solidFill>
          <a:srgbClr val="000000"/>
        </a:solidFill>
        <a:latin typeface="Arial" charset="0"/>
        <a:ea typeface="+mn-ea"/>
        <a:cs typeface="Helvetica" pitchFamily="34" charset="0"/>
        <a:sym typeface="Calibri" pitchFamily="34" charset="0"/>
      </a:defRPr>
    </a:lvl2pPr>
    <a:lvl3pPr marL="914400" algn="l" rtl="0" fontAlgn="base">
      <a:spcBef>
        <a:spcPct val="0"/>
      </a:spcBef>
      <a:spcAft>
        <a:spcPct val="0"/>
      </a:spcAft>
      <a:defRPr kern="1200">
        <a:solidFill>
          <a:srgbClr val="000000"/>
        </a:solidFill>
        <a:latin typeface="Arial" charset="0"/>
        <a:ea typeface="+mn-ea"/>
        <a:cs typeface="Helvetica" pitchFamily="34" charset="0"/>
        <a:sym typeface="Calibri" pitchFamily="34" charset="0"/>
      </a:defRPr>
    </a:lvl3pPr>
    <a:lvl4pPr marL="1371600" algn="l" rtl="0" fontAlgn="base">
      <a:spcBef>
        <a:spcPct val="0"/>
      </a:spcBef>
      <a:spcAft>
        <a:spcPct val="0"/>
      </a:spcAft>
      <a:defRPr kern="1200">
        <a:solidFill>
          <a:srgbClr val="000000"/>
        </a:solidFill>
        <a:latin typeface="Arial" charset="0"/>
        <a:ea typeface="+mn-ea"/>
        <a:cs typeface="Helvetica" pitchFamily="34" charset="0"/>
        <a:sym typeface="Calibri" pitchFamily="34" charset="0"/>
      </a:defRPr>
    </a:lvl4pPr>
    <a:lvl5pPr marL="1828800" algn="l" rtl="0" fontAlgn="base">
      <a:spcBef>
        <a:spcPct val="0"/>
      </a:spcBef>
      <a:spcAft>
        <a:spcPct val="0"/>
      </a:spcAft>
      <a:defRPr kern="1200">
        <a:solidFill>
          <a:srgbClr val="000000"/>
        </a:solidFill>
        <a:latin typeface="Arial" charset="0"/>
        <a:ea typeface="+mn-ea"/>
        <a:cs typeface="Helvetica" pitchFamily="34" charset="0"/>
        <a:sym typeface="Calibri" pitchFamily="34" charset="0"/>
      </a:defRPr>
    </a:lvl5pPr>
    <a:lvl6pPr marL="2286000" algn="l" defTabSz="914400" rtl="0" eaLnBrk="1" latinLnBrk="0" hangingPunct="1">
      <a:defRPr kern="1200">
        <a:solidFill>
          <a:srgbClr val="000000"/>
        </a:solidFill>
        <a:latin typeface="Arial" charset="0"/>
        <a:ea typeface="+mn-ea"/>
        <a:cs typeface="Helvetica" pitchFamily="34" charset="0"/>
        <a:sym typeface="Calibri" pitchFamily="34" charset="0"/>
      </a:defRPr>
    </a:lvl6pPr>
    <a:lvl7pPr marL="2743200" algn="l" defTabSz="914400" rtl="0" eaLnBrk="1" latinLnBrk="0" hangingPunct="1">
      <a:defRPr kern="1200">
        <a:solidFill>
          <a:srgbClr val="000000"/>
        </a:solidFill>
        <a:latin typeface="Arial" charset="0"/>
        <a:ea typeface="+mn-ea"/>
        <a:cs typeface="Helvetica" pitchFamily="34" charset="0"/>
        <a:sym typeface="Calibri" pitchFamily="34" charset="0"/>
      </a:defRPr>
    </a:lvl7pPr>
    <a:lvl8pPr marL="3200400" algn="l" defTabSz="914400" rtl="0" eaLnBrk="1" latinLnBrk="0" hangingPunct="1">
      <a:defRPr kern="1200">
        <a:solidFill>
          <a:srgbClr val="000000"/>
        </a:solidFill>
        <a:latin typeface="Arial" charset="0"/>
        <a:ea typeface="+mn-ea"/>
        <a:cs typeface="Helvetica" pitchFamily="34" charset="0"/>
        <a:sym typeface="Calibri" pitchFamily="34" charset="0"/>
      </a:defRPr>
    </a:lvl8pPr>
    <a:lvl9pPr marL="3657600" algn="l" defTabSz="914400" rtl="0" eaLnBrk="1" latinLnBrk="0" hangingPunct="1">
      <a:defRPr kern="1200">
        <a:solidFill>
          <a:srgbClr val="000000"/>
        </a:solidFill>
        <a:latin typeface="Arial" charset="0"/>
        <a:ea typeface="+mn-ea"/>
        <a:cs typeface="Helvetica" pitchFamily="34" charset="0"/>
        <a:sym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4660"/>
  </p:normalViewPr>
  <p:slideViewPr>
    <p:cSldViewPr>
      <p:cViewPr varScale="1">
        <p:scale>
          <a:sx n="104" d="100"/>
          <a:sy n="104" d="100"/>
        </p:scale>
        <p:origin x="1680"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C43CE-2731-4A4B-A775-458EFAFBA278}" type="doc">
      <dgm:prSet loTypeId="urn:microsoft.com/office/officeart/2005/8/layout/hProcess9" loCatId="process" qsTypeId="urn:microsoft.com/office/officeart/2005/8/quickstyle/simple1#1" qsCatId="simple" csTypeId="urn:microsoft.com/office/officeart/2005/8/colors/accent1_2#1" csCatId="accent1" phldr="1"/>
      <dgm:spPr/>
      <dgm:t>
        <a:bodyPr/>
        <a:lstStyle/>
        <a:p>
          <a:endParaRPr lang="tr-TR"/>
        </a:p>
      </dgm:t>
    </dgm:pt>
    <dgm:pt modelId="{E099C9A6-4185-42EF-9868-063DBCDB82C1}">
      <dgm:prSet custT="1"/>
      <dgm:spPr>
        <a:xfrm>
          <a:off x="251653" y="864095"/>
          <a:ext cx="1638420"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tr-TR" sz="1600" dirty="0" smtClean="0">
              <a:solidFill>
                <a:sysClr val="window" lastClr="FFFFFF"/>
              </a:solidFill>
              <a:latin typeface="Calibri"/>
              <a:ea typeface="+mn-ea"/>
              <a:cs typeface="+mn-cs"/>
            </a:rPr>
            <a:t>İleriye dönük hedefler için </a:t>
          </a:r>
          <a:r>
            <a:rPr lang="tr-TR" sz="1600" b="1" dirty="0" smtClean="0">
              <a:solidFill>
                <a:srgbClr val="92D050"/>
              </a:solidFill>
              <a:latin typeface="Calibri"/>
              <a:ea typeface="+mn-ea"/>
              <a:cs typeface="+mn-cs"/>
            </a:rPr>
            <a:t>politikalar </a:t>
          </a:r>
          <a:r>
            <a:rPr lang="tr-TR" sz="1600" dirty="0" smtClean="0">
              <a:solidFill>
                <a:sysClr val="window" lastClr="FFFFFF"/>
              </a:solidFill>
              <a:latin typeface="Calibri"/>
              <a:ea typeface="+mn-ea"/>
              <a:cs typeface="+mn-cs"/>
            </a:rPr>
            <a:t>oluşturmak</a:t>
          </a:r>
          <a:endParaRPr lang="tr-TR" sz="1600" dirty="0">
            <a:solidFill>
              <a:sysClr val="window" lastClr="FFFFFF"/>
            </a:solidFill>
            <a:latin typeface="Calibri"/>
            <a:ea typeface="+mn-ea"/>
            <a:cs typeface="+mn-cs"/>
          </a:endParaRPr>
        </a:p>
      </dgm:t>
    </dgm:pt>
    <dgm:pt modelId="{28C53DA0-ADBC-4B9C-A814-1FA623AE3DE0}" type="parTrans" cxnId="{D94D9B88-A4D6-44DD-814D-94C7AFB772CF}">
      <dgm:prSet/>
      <dgm:spPr/>
      <dgm:t>
        <a:bodyPr/>
        <a:lstStyle/>
        <a:p>
          <a:endParaRPr lang="tr-TR"/>
        </a:p>
      </dgm:t>
    </dgm:pt>
    <dgm:pt modelId="{4BFFCCCD-010E-4367-BB97-1C0901286565}" type="sibTrans" cxnId="{D94D9B88-A4D6-44DD-814D-94C7AFB772CF}">
      <dgm:prSet/>
      <dgm:spPr/>
      <dgm:t>
        <a:bodyPr/>
        <a:lstStyle/>
        <a:p>
          <a:endParaRPr lang="tr-TR"/>
        </a:p>
      </dgm:t>
    </dgm:pt>
    <dgm:pt modelId="{A5D71601-D6A6-4682-8F13-5B8A02D4283F}">
      <dgm:prSet custT="1"/>
      <dgm:spPr>
        <a:xfrm>
          <a:off x="1798364" y="864095"/>
          <a:ext cx="1703566"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tr-TR" sz="1600" dirty="0" smtClean="0">
              <a:solidFill>
                <a:sysClr val="window" lastClr="FFFFFF"/>
              </a:solidFill>
              <a:latin typeface="Calibri"/>
              <a:ea typeface="+mn-ea"/>
              <a:cs typeface="+mn-cs"/>
            </a:rPr>
            <a:t>Politikalar doğrultusunda </a:t>
          </a:r>
          <a:r>
            <a:rPr lang="tr-TR" sz="1600" b="1" dirty="0" smtClean="0">
              <a:solidFill>
                <a:srgbClr val="92D050"/>
              </a:solidFill>
              <a:latin typeface="Calibri"/>
              <a:ea typeface="+mn-ea"/>
              <a:cs typeface="+mn-cs"/>
            </a:rPr>
            <a:t>planlamalar</a:t>
          </a:r>
          <a:r>
            <a:rPr lang="tr-TR" sz="1600" b="1" dirty="0" smtClean="0">
              <a:solidFill>
                <a:srgbClr val="FFC000"/>
              </a:solidFill>
              <a:latin typeface="Calibri"/>
              <a:ea typeface="+mn-ea"/>
              <a:cs typeface="+mn-cs"/>
            </a:rPr>
            <a:t> </a:t>
          </a:r>
          <a:r>
            <a:rPr lang="tr-TR" sz="1600" dirty="0" smtClean="0">
              <a:solidFill>
                <a:sysClr val="window" lastClr="FFFFFF"/>
              </a:solidFill>
              <a:latin typeface="Calibri"/>
              <a:ea typeface="+mn-ea"/>
              <a:cs typeface="+mn-cs"/>
            </a:rPr>
            <a:t>gerçekleştirmek</a:t>
          </a:r>
          <a:endParaRPr lang="tr-TR" sz="1600" dirty="0">
            <a:solidFill>
              <a:sysClr val="window" lastClr="FFFFFF"/>
            </a:solidFill>
            <a:latin typeface="Calibri"/>
            <a:ea typeface="+mn-ea"/>
            <a:cs typeface="+mn-cs"/>
          </a:endParaRPr>
        </a:p>
      </dgm:t>
    </dgm:pt>
    <dgm:pt modelId="{39172F11-2209-4C25-BACA-CAA584F56ECB}" type="parTrans" cxnId="{0F19E08E-6418-4A4F-B046-6497ACF97682}">
      <dgm:prSet/>
      <dgm:spPr/>
      <dgm:t>
        <a:bodyPr/>
        <a:lstStyle/>
        <a:p>
          <a:endParaRPr lang="tr-TR"/>
        </a:p>
      </dgm:t>
    </dgm:pt>
    <dgm:pt modelId="{152630F9-1A8A-4334-A284-51E1EC62B2FF}" type="sibTrans" cxnId="{0F19E08E-6418-4A4F-B046-6497ACF97682}">
      <dgm:prSet/>
      <dgm:spPr/>
      <dgm:t>
        <a:bodyPr/>
        <a:lstStyle/>
        <a:p>
          <a:endParaRPr lang="tr-TR"/>
        </a:p>
      </dgm:t>
    </dgm:pt>
    <dgm:pt modelId="{C594054F-3CE8-43DF-8BED-FF504AB75444}">
      <dgm:prSet custT="1"/>
      <dgm:spPr>
        <a:xfrm>
          <a:off x="3468264" y="864095"/>
          <a:ext cx="1893346"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tr-TR" sz="1600" dirty="0" smtClean="0">
              <a:solidFill>
                <a:sysClr val="window" lastClr="FFFFFF"/>
              </a:solidFill>
              <a:latin typeface="Calibri"/>
              <a:ea typeface="+mn-ea"/>
              <a:cs typeface="+mn-cs"/>
            </a:rPr>
            <a:t>Planlamaların hedeflerini gerçekleştirmek için </a:t>
          </a:r>
          <a:r>
            <a:rPr lang="tr-TR" sz="1600" b="1" dirty="0" smtClean="0">
              <a:solidFill>
                <a:srgbClr val="92D050"/>
              </a:solidFill>
              <a:latin typeface="Calibri"/>
              <a:ea typeface="+mn-ea"/>
              <a:cs typeface="+mn-cs"/>
            </a:rPr>
            <a:t>programlar</a:t>
          </a:r>
          <a:r>
            <a:rPr lang="tr-TR" sz="1600" dirty="0" smtClean="0">
              <a:solidFill>
                <a:sysClr val="window" lastClr="FFFFFF"/>
              </a:solidFill>
              <a:latin typeface="Calibri"/>
              <a:ea typeface="+mn-ea"/>
              <a:cs typeface="+mn-cs"/>
            </a:rPr>
            <a:t> yapmak</a:t>
          </a:r>
          <a:endParaRPr lang="tr-TR" sz="1600" dirty="0">
            <a:solidFill>
              <a:sysClr val="window" lastClr="FFFFFF"/>
            </a:solidFill>
            <a:latin typeface="Calibri"/>
            <a:ea typeface="+mn-ea"/>
            <a:cs typeface="+mn-cs"/>
          </a:endParaRPr>
        </a:p>
      </dgm:t>
    </dgm:pt>
    <dgm:pt modelId="{DC9D7A32-4D66-4005-AF44-6B862FC3DA94}" type="parTrans" cxnId="{05FE5393-5131-4E34-B13F-4933FE190E29}">
      <dgm:prSet/>
      <dgm:spPr/>
      <dgm:t>
        <a:bodyPr/>
        <a:lstStyle/>
        <a:p>
          <a:endParaRPr lang="tr-TR"/>
        </a:p>
      </dgm:t>
    </dgm:pt>
    <dgm:pt modelId="{2F5FDDC7-69B0-4232-9C5F-E86344B2BD7D}" type="sibTrans" cxnId="{05FE5393-5131-4E34-B13F-4933FE190E29}">
      <dgm:prSet/>
      <dgm:spPr/>
      <dgm:t>
        <a:bodyPr/>
        <a:lstStyle/>
        <a:p>
          <a:endParaRPr lang="tr-TR"/>
        </a:p>
      </dgm:t>
    </dgm:pt>
    <dgm:pt modelId="{A38E6BA2-2D62-4418-83F9-D851475BDA5C}">
      <dgm:prSet custT="1"/>
      <dgm:spPr>
        <a:xfrm>
          <a:off x="5786270" y="864095"/>
          <a:ext cx="2462763"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tr-TR" sz="1600" b="1" dirty="0" smtClean="0">
              <a:solidFill>
                <a:srgbClr val="FFC000"/>
              </a:solidFill>
              <a:latin typeface="Calibri"/>
              <a:ea typeface="+mn-ea"/>
              <a:cs typeface="+mn-cs"/>
            </a:rPr>
            <a:t>Projelendirme</a:t>
          </a:r>
          <a:endParaRPr lang="tr-TR" sz="1600" dirty="0">
            <a:solidFill>
              <a:sysClr val="window" lastClr="FFFFFF"/>
            </a:solidFill>
            <a:latin typeface="Calibri"/>
            <a:ea typeface="+mn-ea"/>
            <a:cs typeface="+mn-cs"/>
          </a:endParaRPr>
        </a:p>
      </dgm:t>
    </dgm:pt>
    <dgm:pt modelId="{F0C062E1-CCB6-4BB1-83BE-3DE9B28A5B48}" type="parTrans" cxnId="{A5E17F80-330B-4FFF-9C3D-036B4D033465}">
      <dgm:prSet/>
      <dgm:spPr/>
      <dgm:t>
        <a:bodyPr/>
        <a:lstStyle/>
        <a:p>
          <a:endParaRPr lang="tr-TR"/>
        </a:p>
      </dgm:t>
    </dgm:pt>
    <dgm:pt modelId="{A818973B-9739-442B-AC97-F84C0B6A73E0}" type="sibTrans" cxnId="{A5E17F80-330B-4FFF-9C3D-036B4D033465}">
      <dgm:prSet/>
      <dgm:spPr/>
      <dgm:t>
        <a:bodyPr/>
        <a:lstStyle/>
        <a:p>
          <a:endParaRPr lang="tr-TR"/>
        </a:p>
      </dgm:t>
    </dgm:pt>
    <dgm:pt modelId="{D3124753-E29B-442B-81E0-B2CF16EE8C94}" type="pres">
      <dgm:prSet presAssocID="{328C43CE-2731-4A4B-A775-458EFAFBA278}" presName="CompostProcess" presStyleCnt="0">
        <dgm:presLayoutVars>
          <dgm:dir/>
          <dgm:resizeHandles val="exact"/>
        </dgm:presLayoutVars>
      </dgm:prSet>
      <dgm:spPr/>
      <dgm:t>
        <a:bodyPr/>
        <a:lstStyle/>
        <a:p>
          <a:endParaRPr lang="tr-TR"/>
        </a:p>
      </dgm:t>
    </dgm:pt>
    <dgm:pt modelId="{2344A713-7829-4C61-BBDD-74E643489334}" type="pres">
      <dgm:prSet presAssocID="{328C43CE-2731-4A4B-A775-458EFAFBA278}" presName="arrow" presStyleLbl="bgShp" presStyleIdx="0" presStyleCnt="1" custLinFactNeighborX="-5444" custLinFactNeighborY="-3681"/>
      <dgm:spPr>
        <a:xfrm>
          <a:off x="746958" y="0"/>
          <a:ext cx="7299126" cy="2808312"/>
        </a:xfrm>
        <a:prstGeom prst="rightArrow">
          <a:avLst/>
        </a:prstGeom>
        <a:solidFill>
          <a:srgbClr val="4F81BD">
            <a:tint val="40000"/>
            <a:hueOff val="0"/>
            <a:satOff val="0"/>
            <a:lumOff val="0"/>
            <a:alphaOff val="0"/>
          </a:srgbClr>
        </a:solidFill>
        <a:ln>
          <a:noFill/>
        </a:ln>
        <a:effectLst/>
      </dgm:spPr>
      <dgm:t>
        <a:bodyPr/>
        <a:lstStyle/>
        <a:p>
          <a:endParaRPr lang="tr-TR"/>
        </a:p>
      </dgm:t>
    </dgm:pt>
    <dgm:pt modelId="{1967F7B1-E7D2-438B-AE11-4E3877A9493D}" type="pres">
      <dgm:prSet presAssocID="{328C43CE-2731-4A4B-A775-458EFAFBA278}" presName="linearProcess" presStyleCnt="0"/>
      <dgm:spPr/>
    </dgm:pt>
    <dgm:pt modelId="{B8100B07-9AD8-4A16-9AF8-5992718DB816}" type="pres">
      <dgm:prSet presAssocID="{E099C9A6-4185-42EF-9868-063DBCDB82C1}" presName="textNode" presStyleLbl="node1" presStyleIdx="0" presStyleCnt="4" custScaleX="64007" custLinFactNeighborX="84412" custLinFactNeighborY="1923">
        <dgm:presLayoutVars>
          <dgm:bulletEnabled val="1"/>
        </dgm:presLayoutVars>
      </dgm:prSet>
      <dgm:spPr/>
      <dgm:t>
        <a:bodyPr/>
        <a:lstStyle/>
        <a:p>
          <a:endParaRPr lang="tr-TR"/>
        </a:p>
      </dgm:t>
    </dgm:pt>
    <dgm:pt modelId="{95CB6D68-72D4-48C5-AEEB-A018B892F783}" type="pres">
      <dgm:prSet presAssocID="{4BFFCCCD-010E-4367-BB97-1C0901286565}" presName="sibTrans" presStyleCnt="0"/>
      <dgm:spPr/>
    </dgm:pt>
    <dgm:pt modelId="{6E2F2B8D-6F40-45B3-B214-C1AA65C322BB}" type="pres">
      <dgm:prSet presAssocID="{A5D71601-D6A6-4682-8F13-5B8A02D4283F}" presName="textNode" presStyleLbl="node1" presStyleIdx="1" presStyleCnt="4" custScaleX="66552" custLinFactNeighborX="-46770" custLinFactNeighborY="1923">
        <dgm:presLayoutVars>
          <dgm:bulletEnabled val="1"/>
        </dgm:presLayoutVars>
      </dgm:prSet>
      <dgm:spPr/>
      <dgm:t>
        <a:bodyPr/>
        <a:lstStyle/>
        <a:p>
          <a:endParaRPr lang="tr-TR"/>
        </a:p>
      </dgm:t>
    </dgm:pt>
    <dgm:pt modelId="{BC007E53-1961-411C-B01A-2346747A8A93}" type="pres">
      <dgm:prSet presAssocID="{152630F9-1A8A-4334-A284-51E1EC62B2FF}" presName="sibTrans" presStyleCnt="0"/>
      <dgm:spPr/>
    </dgm:pt>
    <dgm:pt modelId="{1259BB3F-89B4-44CF-BF33-F9863E2812C5}" type="pres">
      <dgm:prSet presAssocID="{C594054F-3CE8-43DF-8BED-FF504AB75444}" presName="textNode" presStyleLbl="node1" presStyleIdx="2" presStyleCnt="4" custScaleX="73966" custLinFactX="-6689" custLinFactNeighborX="-100000" custLinFactNeighborY="1923">
        <dgm:presLayoutVars>
          <dgm:bulletEnabled val="1"/>
        </dgm:presLayoutVars>
      </dgm:prSet>
      <dgm:spPr/>
      <dgm:t>
        <a:bodyPr/>
        <a:lstStyle/>
        <a:p>
          <a:endParaRPr lang="tr-TR"/>
        </a:p>
      </dgm:t>
    </dgm:pt>
    <dgm:pt modelId="{3130D8A0-15F8-4960-8548-4A6BB83629CB}" type="pres">
      <dgm:prSet presAssocID="{2F5FDDC7-69B0-4232-9C5F-E86344B2BD7D}" presName="sibTrans" presStyleCnt="0"/>
      <dgm:spPr/>
    </dgm:pt>
    <dgm:pt modelId="{7F80E0C0-2380-4730-8081-C144D636ACC2}" type="pres">
      <dgm:prSet presAssocID="{A38E6BA2-2D62-4418-83F9-D851475BDA5C}" presName="textNode" presStyleLbl="node1" presStyleIdx="3" presStyleCnt="4" custScaleX="96211" custLinFactX="-3107" custLinFactNeighborX="-100000" custLinFactNeighborY="-1253">
        <dgm:presLayoutVars>
          <dgm:bulletEnabled val="1"/>
        </dgm:presLayoutVars>
      </dgm:prSet>
      <dgm:spPr/>
      <dgm:t>
        <a:bodyPr/>
        <a:lstStyle/>
        <a:p>
          <a:endParaRPr lang="tr-TR"/>
        </a:p>
      </dgm:t>
    </dgm:pt>
  </dgm:ptLst>
  <dgm:cxnLst>
    <dgm:cxn modelId="{D94D9B88-A4D6-44DD-814D-94C7AFB772CF}" srcId="{328C43CE-2731-4A4B-A775-458EFAFBA278}" destId="{E099C9A6-4185-42EF-9868-063DBCDB82C1}" srcOrd="0" destOrd="0" parTransId="{28C53DA0-ADBC-4B9C-A814-1FA623AE3DE0}" sibTransId="{4BFFCCCD-010E-4367-BB97-1C0901286565}"/>
    <dgm:cxn modelId="{5EEE0196-AFA6-471F-BA54-B68B2DF290CD}" type="presOf" srcId="{C594054F-3CE8-43DF-8BED-FF504AB75444}" destId="{1259BB3F-89B4-44CF-BF33-F9863E2812C5}" srcOrd="0" destOrd="0" presId="urn:microsoft.com/office/officeart/2005/8/layout/hProcess9"/>
    <dgm:cxn modelId="{AEB8DFA9-3D17-463D-9559-341E058F7546}" type="presOf" srcId="{A5D71601-D6A6-4682-8F13-5B8A02D4283F}" destId="{6E2F2B8D-6F40-45B3-B214-C1AA65C322BB}" srcOrd="0" destOrd="0" presId="urn:microsoft.com/office/officeart/2005/8/layout/hProcess9"/>
    <dgm:cxn modelId="{0F19E08E-6418-4A4F-B046-6497ACF97682}" srcId="{328C43CE-2731-4A4B-A775-458EFAFBA278}" destId="{A5D71601-D6A6-4682-8F13-5B8A02D4283F}" srcOrd="1" destOrd="0" parTransId="{39172F11-2209-4C25-BACA-CAA584F56ECB}" sibTransId="{152630F9-1A8A-4334-A284-51E1EC62B2FF}"/>
    <dgm:cxn modelId="{05FE5393-5131-4E34-B13F-4933FE190E29}" srcId="{328C43CE-2731-4A4B-A775-458EFAFBA278}" destId="{C594054F-3CE8-43DF-8BED-FF504AB75444}" srcOrd="2" destOrd="0" parTransId="{DC9D7A32-4D66-4005-AF44-6B862FC3DA94}" sibTransId="{2F5FDDC7-69B0-4232-9C5F-E86344B2BD7D}"/>
    <dgm:cxn modelId="{3E641674-1E24-4B67-81F0-3A35CF23B68E}" type="presOf" srcId="{E099C9A6-4185-42EF-9868-063DBCDB82C1}" destId="{B8100B07-9AD8-4A16-9AF8-5992718DB816}" srcOrd="0" destOrd="0" presId="urn:microsoft.com/office/officeart/2005/8/layout/hProcess9"/>
    <dgm:cxn modelId="{A5E17F80-330B-4FFF-9C3D-036B4D033465}" srcId="{328C43CE-2731-4A4B-A775-458EFAFBA278}" destId="{A38E6BA2-2D62-4418-83F9-D851475BDA5C}" srcOrd="3" destOrd="0" parTransId="{F0C062E1-CCB6-4BB1-83BE-3DE9B28A5B48}" sibTransId="{A818973B-9739-442B-AC97-F84C0B6A73E0}"/>
    <dgm:cxn modelId="{9A127F6A-4B67-4E71-8CCF-4A1A323C932E}" type="presOf" srcId="{328C43CE-2731-4A4B-A775-458EFAFBA278}" destId="{D3124753-E29B-442B-81E0-B2CF16EE8C94}" srcOrd="0" destOrd="0" presId="urn:microsoft.com/office/officeart/2005/8/layout/hProcess9"/>
    <dgm:cxn modelId="{5FAD774F-B42B-48E2-AA25-2DBFD35575C3}" type="presOf" srcId="{A38E6BA2-2D62-4418-83F9-D851475BDA5C}" destId="{7F80E0C0-2380-4730-8081-C144D636ACC2}" srcOrd="0" destOrd="0" presId="urn:microsoft.com/office/officeart/2005/8/layout/hProcess9"/>
    <dgm:cxn modelId="{76EE797A-53D9-4AC8-B326-FAF122A0A8BD}" type="presParOf" srcId="{D3124753-E29B-442B-81E0-B2CF16EE8C94}" destId="{2344A713-7829-4C61-BBDD-74E643489334}" srcOrd="0" destOrd="0" presId="urn:microsoft.com/office/officeart/2005/8/layout/hProcess9"/>
    <dgm:cxn modelId="{72BD392B-53B8-4153-8E93-FDE90168CEBC}" type="presParOf" srcId="{D3124753-E29B-442B-81E0-B2CF16EE8C94}" destId="{1967F7B1-E7D2-438B-AE11-4E3877A9493D}" srcOrd="1" destOrd="0" presId="urn:microsoft.com/office/officeart/2005/8/layout/hProcess9"/>
    <dgm:cxn modelId="{185E9334-7F2C-42DC-A819-781312FDB8D6}" type="presParOf" srcId="{1967F7B1-E7D2-438B-AE11-4E3877A9493D}" destId="{B8100B07-9AD8-4A16-9AF8-5992718DB816}" srcOrd="0" destOrd="0" presId="urn:microsoft.com/office/officeart/2005/8/layout/hProcess9"/>
    <dgm:cxn modelId="{0C2AA22A-7C6B-48B1-B3A4-B361A5639D0E}" type="presParOf" srcId="{1967F7B1-E7D2-438B-AE11-4E3877A9493D}" destId="{95CB6D68-72D4-48C5-AEEB-A018B892F783}" srcOrd="1" destOrd="0" presId="urn:microsoft.com/office/officeart/2005/8/layout/hProcess9"/>
    <dgm:cxn modelId="{4316CA75-BAB9-4CEC-BB28-8571C5153809}" type="presParOf" srcId="{1967F7B1-E7D2-438B-AE11-4E3877A9493D}" destId="{6E2F2B8D-6F40-45B3-B214-C1AA65C322BB}" srcOrd="2" destOrd="0" presId="urn:microsoft.com/office/officeart/2005/8/layout/hProcess9"/>
    <dgm:cxn modelId="{6F684E24-B070-4CE8-8F7F-A99AA2B14370}" type="presParOf" srcId="{1967F7B1-E7D2-438B-AE11-4E3877A9493D}" destId="{BC007E53-1961-411C-B01A-2346747A8A93}" srcOrd="3" destOrd="0" presId="urn:microsoft.com/office/officeart/2005/8/layout/hProcess9"/>
    <dgm:cxn modelId="{8262831E-6E45-4609-80B6-34D5B1C8BEF3}" type="presParOf" srcId="{1967F7B1-E7D2-438B-AE11-4E3877A9493D}" destId="{1259BB3F-89B4-44CF-BF33-F9863E2812C5}" srcOrd="4" destOrd="0" presId="urn:microsoft.com/office/officeart/2005/8/layout/hProcess9"/>
    <dgm:cxn modelId="{71C0F710-C63F-4EB5-BBE3-1402F2126314}" type="presParOf" srcId="{1967F7B1-E7D2-438B-AE11-4E3877A9493D}" destId="{3130D8A0-15F8-4960-8548-4A6BB83629CB}" srcOrd="5" destOrd="0" presId="urn:microsoft.com/office/officeart/2005/8/layout/hProcess9"/>
    <dgm:cxn modelId="{7417C6CC-07E5-420D-8EFD-4FB06FF44C59}" type="presParOf" srcId="{1967F7B1-E7D2-438B-AE11-4E3877A9493D}" destId="{7F80E0C0-2380-4730-8081-C144D636ACC2}" srcOrd="6" destOrd="0" presId="urn:microsoft.com/office/officeart/2005/8/layout/hProcess9"/>
  </dgm:cxnLst>
  <dgm:bg>
    <a:noFill/>
  </dgm:bg>
  <dgm:whole>
    <a:ln w="50800">
      <a:solidFill>
        <a:srgbClr val="4F81BD"/>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56D52-D9CF-4DDB-9A0C-1AEB5B104FF4}" type="doc">
      <dgm:prSet loTypeId="urn:microsoft.com/office/officeart/2005/8/layout/vProcess5" loCatId="process" qsTypeId="urn:microsoft.com/office/officeart/2005/8/quickstyle/simple5" qsCatId="simple" csTypeId="urn:microsoft.com/office/officeart/2005/8/colors/colorful5" csCatId="colorful" phldr="1"/>
      <dgm:spPr/>
    </dgm:pt>
    <dgm:pt modelId="{11C1567D-FE9A-4436-A3E3-32291B5371A8}">
      <dgm:prSet phldrT="[Metin]" custT="1"/>
      <dgm:spPr>
        <a:xfrm>
          <a:off x="274853" y="509931"/>
          <a:ext cx="2699003" cy="438912"/>
        </a:xfrm>
        <a:gradFill rotWithShape="0">
          <a:gsLst>
            <a:gs pos="0">
              <a:srgbClr val="B1D5EF">
                <a:hueOff val="1422580"/>
                <a:satOff val="7744"/>
                <a:lumOff val="-13970"/>
                <a:alphaOff val="0"/>
                <a:shade val="51000"/>
                <a:satMod val="130000"/>
              </a:srgbClr>
            </a:gs>
            <a:gs pos="80000">
              <a:srgbClr val="B1D5EF">
                <a:hueOff val="1422580"/>
                <a:satOff val="7744"/>
                <a:lumOff val="-13970"/>
                <a:alphaOff val="0"/>
                <a:shade val="93000"/>
                <a:satMod val="130000"/>
              </a:srgbClr>
            </a:gs>
            <a:gs pos="100000">
              <a:srgbClr val="B1D5EF">
                <a:hueOff val="1422580"/>
                <a:satOff val="7744"/>
                <a:lumOff val="-139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1400" b="1" dirty="0" smtClean="0">
              <a:solidFill>
                <a:srgbClr val="FFFFFF"/>
              </a:solidFill>
              <a:effectLst>
                <a:outerShdw blurRad="38100" dist="38100" dir="2700000" algn="tl">
                  <a:srgbClr val="000000">
                    <a:alpha val="43137"/>
                  </a:srgbClr>
                </a:outerShdw>
              </a:effectLst>
              <a:latin typeface="Arial"/>
              <a:ea typeface="+mn-ea"/>
              <a:cs typeface="+mn-cs"/>
            </a:rPr>
            <a:t>ELEME VE KAPSAM BELİRLEME</a:t>
          </a:r>
          <a:endParaRPr lang="tr-TR" sz="1400" b="1" dirty="0">
            <a:solidFill>
              <a:srgbClr val="FFFFFF"/>
            </a:solidFill>
            <a:effectLst>
              <a:outerShdw blurRad="38100" dist="38100" dir="2700000" algn="tl">
                <a:srgbClr val="000000">
                  <a:alpha val="43137"/>
                </a:srgbClr>
              </a:outerShdw>
            </a:effectLst>
            <a:latin typeface="Arial"/>
            <a:ea typeface="+mn-ea"/>
            <a:cs typeface="+mn-cs"/>
          </a:endParaRPr>
        </a:p>
      </dgm:t>
    </dgm:pt>
    <dgm:pt modelId="{F162299C-7A59-4870-9F66-EBEB1189AC6B}" type="parTrans" cxnId="{66D97965-2760-46BF-896A-BEDBB02DB8E7}">
      <dgm:prSet/>
      <dgm:spPr/>
      <dgm:t>
        <a:bodyPr/>
        <a:lstStyle/>
        <a:p>
          <a:endParaRPr lang="tr-TR" sz="1400" b="1">
            <a:solidFill>
              <a:schemeClr val="tx1"/>
            </a:solidFill>
            <a:effectLst>
              <a:outerShdw blurRad="38100" dist="38100" dir="2700000" algn="tl">
                <a:srgbClr val="000000">
                  <a:alpha val="43137"/>
                </a:srgbClr>
              </a:outerShdw>
            </a:effectLst>
          </a:endParaRPr>
        </a:p>
      </dgm:t>
    </dgm:pt>
    <dgm:pt modelId="{9E911699-B2D6-4451-900E-D3B5BDBC434D}" type="sibTrans" cxnId="{66D97965-2760-46BF-896A-BEDBB02DB8E7}">
      <dgm:prSet custT="1"/>
      <dgm:spPr>
        <a:xfrm>
          <a:off x="2458631" y="829228"/>
          <a:ext cx="285292" cy="285292"/>
        </a:xfrm>
        <a:solidFill>
          <a:srgbClr val="B1D5EF">
            <a:tint val="40000"/>
            <a:alpha val="90000"/>
            <a:hueOff val="1856791"/>
            <a:satOff val="-16138"/>
            <a:lumOff val="-3735"/>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tr-TR" sz="1400" b="1">
            <a:solidFill>
              <a:srgbClr val="080808"/>
            </a:solidFill>
            <a:effectLst>
              <a:outerShdw blurRad="38100" dist="38100" dir="2700000" algn="tl">
                <a:srgbClr val="000000">
                  <a:alpha val="43137"/>
                </a:srgbClr>
              </a:outerShdw>
            </a:effectLst>
            <a:latin typeface="Arial"/>
            <a:ea typeface="+mn-ea"/>
            <a:cs typeface="+mn-cs"/>
          </a:endParaRPr>
        </a:p>
      </dgm:t>
    </dgm:pt>
    <dgm:pt modelId="{E0724615-89CA-43BB-8DF6-1C5B13A804ED}">
      <dgm:prSet phldrT="[Metin]" custT="1"/>
      <dgm:spPr>
        <a:xfrm>
          <a:off x="528223" y="982077"/>
          <a:ext cx="2699003" cy="438912"/>
        </a:xfrm>
        <a:gradFill rotWithShape="0">
          <a:gsLst>
            <a:gs pos="0">
              <a:srgbClr val="B1D5EF">
                <a:hueOff val="2845161"/>
                <a:satOff val="15487"/>
                <a:lumOff val="-27940"/>
                <a:alphaOff val="0"/>
                <a:shade val="51000"/>
                <a:satMod val="130000"/>
              </a:srgbClr>
            </a:gs>
            <a:gs pos="80000">
              <a:srgbClr val="B1D5EF">
                <a:hueOff val="2845161"/>
                <a:satOff val="15487"/>
                <a:lumOff val="-27940"/>
                <a:alphaOff val="0"/>
                <a:shade val="93000"/>
                <a:satMod val="130000"/>
              </a:srgbClr>
            </a:gs>
            <a:gs pos="100000">
              <a:srgbClr val="B1D5EF">
                <a:hueOff val="2845161"/>
                <a:satOff val="15487"/>
                <a:lumOff val="-2794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1400" b="1" dirty="0" smtClean="0">
              <a:solidFill>
                <a:srgbClr val="FFFFFF"/>
              </a:solidFill>
              <a:effectLst>
                <a:outerShdw blurRad="38100" dist="38100" dir="2700000" algn="tl">
                  <a:srgbClr val="000000">
                    <a:alpha val="43137"/>
                  </a:srgbClr>
                </a:outerShdw>
              </a:effectLst>
              <a:latin typeface="Arial"/>
              <a:ea typeface="+mn-ea"/>
              <a:cs typeface="+mn-cs"/>
            </a:rPr>
            <a:t>SÇD RAPORU</a:t>
          </a:r>
          <a:endParaRPr lang="tr-TR" sz="1400" b="1" dirty="0">
            <a:solidFill>
              <a:srgbClr val="FFFFFF"/>
            </a:solidFill>
            <a:effectLst>
              <a:outerShdw blurRad="38100" dist="38100" dir="2700000" algn="tl">
                <a:srgbClr val="000000">
                  <a:alpha val="43137"/>
                </a:srgbClr>
              </a:outerShdw>
            </a:effectLst>
            <a:latin typeface="Arial"/>
            <a:ea typeface="+mn-ea"/>
            <a:cs typeface="+mn-cs"/>
          </a:endParaRPr>
        </a:p>
      </dgm:t>
    </dgm:pt>
    <dgm:pt modelId="{8AD36C6B-0241-4B7B-A2BF-47A572471D35}" type="parTrans" cxnId="{C503DF7A-D77D-4081-B480-EE225C621262}">
      <dgm:prSet/>
      <dgm:spPr/>
      <dgm:t>
        <a:bodyPr/>
        <a:lstStyle/>
        <a:p>
          <a:endParaRPr lang="tr-TR" sz="1400" b="1">
            <a:solidFill>
              <a:schemeClr val="tx1"/>
            </a:solidFill>
            <a:effectLst>
              <a:outerShdw blurRad="38100" dist="38100" dir="2700000" algn="tl">
                <a:srgbClr val="000000">
                  <a:alpha val="43137"/>
                </a:srgbClr>
              </a:outerShdw>
            </a:effectLst>
          </a:endParaRPr>
        </a:p>
      </dgm:t>
    </dgm:pt>
    <dgm:pt modelId="{CAE83280-5C67-41E7-8522-9FDA511E3717}" type="sibTrans" cxnId="{C503DF7A-D77D-4081-B480-EE225C621262}">
      <dgm:prSet custT="1"/>
      <dgm:spPr>
        <a:xfrm>
          <a:off x="2816809" y="1313078"/>
          <a:ext cx="285292" cy="285292"/>
        </a:xfrm>
        <a:solidFill>
          <a:srgbClr val="B1D5EF">
            <a:tint val="40000"/>
            <a:alpha val="90000"/>
            <a:hueOff val="3713582"/>
            <a:satOff val="-32277"/>
            <a:lumOff val="-7471"/>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tr-TR" sz="1400" b="1">
            <a:solidFill>
              <a:srgbClr val="080808"/>
            </a:solidFill>
            <a:effectLst>
              <a:outerShdw blurRad="38100" dist="38100" dir="2700000" algn="tl">
                <a:srgbClr val="000000">
                  <a:alpha val="43137"/>
                </a:srgbClr>
              </a:outerShdw>
            </a:effectLst>
            <a:latin typeface="Arial"/>
            <a:ea typeface="+mn-ea"/>
            <a:cs typeface="+mn-cs"/>
          </a:endParaRPr>
        </a:p>
      </dgm:t>
    </dgm:pt>
    <dgm:pt modelId="{A3734D99-51E7-467E-A631-6E4B35C96B11}">
      <dgm:prSet phldrT="[Metin]" custT="1"/>
      <dgm:spPr>
        <a:xfrm>
          <a:off x="806196" y="1987848"/>
          <a:ext cx="2699003" cy="438912"/>
        </a:xfrm>
        <a:gradFill rotWithShape="0">
          <a:gsLst>
            <a:gs pos="0">
              <a:srgbClr val="B1D5EF">
                <a:hueOff val="5690321"/>
                <a:satOff val="30974"/>
                <a:lumOff val="-55881"/>
                <a:alphaOff val="0"/>
                <a:shade val="51000"/>
                <a:satMod val="130000"/>
              </a:srgbClr>
            </a:gs>
            <a:gs pos="80000">
              <a:srgbClr val="B1D5EF">
                <a:hueOff val="5690321"/>
                <a:satOff val="30974"/>
                <a:lumOff val="-55881"/>
                <a:alphaOff val="0"/>
                <a:shade val="93000"/>
                <a:satMod val="130000"/>
              </a:srgbClr>
            </a:gs>
            <a:gs pos="100000">
              <a:srgbClr val="B1D5EF">
                <a:hueOff val="5690321"/>
                <a:satOff val="30974"/>
                <a:lumOff val="-5588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1400" b="1" dirty="0" smtClean="0">
              <a:solidFill>
                <a:srgbClr val="FFFFFF"/>
              </a:solidFill>
              <a:effectLst>
                <a:outerShdw blurRad="38100" dist="38100" dir="2700000" algn="tl">
                  <a:srgbClr val="000000">
                    <a:alpha val="43137"/>
                  </a:srgbClr>
                </a:outerShdw>
              </a:effectLst>
              <a:latin typeface="Arial"/>
              <a:ea typeface="+mn-ea"/>
              <a:cs typeface="+mn-cs"/>
            </a:rPr>
            <a:t>PLAN KARARI</a:t>
          </a:r>
          <a:endParaRPr lang="tr-TR" sz="1400" b="1" dirty="0">
            <a:solidFill>
              <a:srgbClr val="FFFFFF"/>
            </a:solidFill>
            <a:effectLst>
              <a:outerShdw blurRad="38100" dist="38100" dir="2700000" algn="tl">
                <a:srgbClr val="000000">
                  <a:alpha val="43137"/>
                </a:srgbClr>
              </a:outerShdw>
            </a:effectLst>
            <a:latin typeface="Arial"/>
            <a:ea typeface="+mn-ea"/>
            <a:cs typeface="+mn-cs"/>
          </a:endParaRPr>
        </a:p>
      </dgm:t>
    </dgm:pt>
    <dgm:pt modelId="{A513D36D-47CA-4DDB-BFEA-97A654F27C22}" type="parTrans" cxnId="{E8C57382-D9B9-4F63-B915-7AC686F29464}">
      <dgm:prSet/>
      <dgm:spPr/>
      <dgm:t>
        <a:bodyPr/>
        <a:lstStyle/>
        <a:p>
          <a:endParaRPr lang="tr-TR" sz="1400" b="1">
            <a:solidFill>
              <a:schemeClr val="tx1"/>
            </a:solidFill>
            <a:effectLst>
              <a:outerShdw blurRad="38100" dist="38100" dir="2700000" algn="tl">
                <a:srgbClr val="000000">
                  <a:alpha val="43137"/>
                </a:srgbClr>
              </a:outerShdw>
            </a:effectLst>
          </a:endParaRPr>
        </a:p>
      </dgm:t>
    </dgm:pt>
    <dgm:pt modelId="{FBC6C836-3923-4D27-AE03-90EB99D4A1AD}" type="sibTrans" cxnId="{E8C57382-D9B9-4F63-B915-7AC686F29464}">
      <dgm:prSet/>
      <dgm:spPr/>
      <dgm:t>
        <a:bodyPr/>
        <a:lstStyle/>
        <a:p>
          <a:endParaRPr lang="tr-TR" sz="1400" b="1">
            <a:solidFill>
              <a:schemeClr val="tx1"/>
            </a:solidFill>
            <a:effectLst>
              <a:outerShdw blurRad="38100" dist="38100" dir="2700000" algn="tl">
                <a:srgbClr val="000000">
                  <a:alpha val="43137"/>
                </a:srgbClr>
              </a:outerShdw>
            </a:effectLst>
          </a:endParaRPr>
        </a:p>
      </dgm:t>
    </dgm:pt>
    <dgm:pt modelId="{1A3D50A5-63B1-4D9C-9F54-0E4E26A140B2}">
      <dgm:prSet phldrT="[Metin]" custT="1"/>
      <dgm:spPr>
        <a:xfrm>
          <a:off x="655388" y="1506414"/>
          <a:ext cx="2699003" cy="438912"/>
        </a:xfrm>
        <a:gradFill rotWithShape="0">
          <a:gsLst>
            <a:gs pos="0">
              <a:srgbClr val="B1D5EF">
                <a:hueOff val="4267741"/>
                <a:satOff val="23231"/>
                <a:lumOff val="-41911"/>
                <a:alphaOff val="0"/>
                <a:shade val="51000"/>
                <a:satMod val="130000"/>
              </a:srgbClr>
            </a:gs>
            <a:gs pos="80000">
              <a:srgbClr val="B1D5EF">
                <a:hueOff val="4267741"/>
                <a:satOff val="23231"/>
                <a:lumOff val="-41911"/>
                <a:alphaOff val="0"/>
                <a:shade val="93000"/>
                <a:satMod val="130000"/>
              </a:srgbClr>
            </a:gs>
            <a:gs pos="100000">
              <a:srgbClr val="B1D5EF">
                <a:hueOff val="4267741"/>
                <a:satOff val="23231"/>
                <a:lumOff val="-419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1400" b="1" dirty="0" smtClean="0">
              <a:solidFill>
                <a:srgbClr val="FFFFFF"/>
              </a:solidFill>
              <a:effectLst>
                <a:outerShdw blurRad="38100" dist="38100" dir="2700000" algn="tl">
                  <a:srgbClr val="000000">
                    <a:alpha val="43137"/>
                  </a:srgbClr>
                </a:outerShdw>
              </a:effectLst>
              <a:latin typeface="Arial"/>
              <a:ea typeface="+mn-ea"/>
              <a:cs typeface="+mn-cs"/>
            </a:rPr>
            <a:t>KALİTE KONTROL</a:t>
          </a:r>
          <a:endParaRPr lang="tr-TR" sz="1400" b="1" dirty="0">
            <a:solidFill>
              <a:srgbClr val="FFFFFF"/>
            </a:solidFill>
            <a:effectLst>
              <a:outerShdw blurRad="38100" dist="38100" dir="2700000" algn="tl">
                <a:srgbClr val="000000">
                  <a:alpha val="43137"/>
                </a:srgbClr>
              </a:outerShdw>
            </a:effectLst>
            <a:latin typeface="Arial"/>
            <a:ea typeface="+mn-ea"/>
            <a:cs typeface="+mn-cs"/>
          </a:endParaRPr>
        </a:p>
      </dgm:t>
    </dgm:pt>
    <dgm:pt modelId="{7BB40D48-B5D4-4ACB-BC70-CAFA9DBA2EF9}" type="sibTrans" cxnId="{E823994B-6E1E-4E91-9E4F-C9EE0FD16E2B}">
      <dgm:prSet custT="1"/>
      <dgm:spPr>
        <a:xfrm>
          <a:off x="3018358" y="1817827"/>
          <a:ext cx="285292" cy="285292"/>
        </a:xfrm>
        <a:solidFill>
          <a:srgbClr val="B1D5EF">
            <a:tint val="40000"/>
            <a:alpha val="90000"/>
            <a:hueOff val="5570372"/>
            <a:satOff val="-48415"/>
            <a:lumOff val="-11206"/>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tr-TR" sz="1400" b="1">
            <a:solidFill>
              <a:srgbClr val="080808"/>
            </a:solidFill>
            <a:effectLst>
              <a:outerShdw blurRad="38100" dist="38100" dir="2700000" algn="tl">
                <a:srgbClr val="000000">
                  <a:alpha val="43137"/>
                </a:srgbClr>
              </a:outerShdw>
            </a:effectLst>
            <a:latin typeface="Arial"/>
            <a:ea typeface="+mn-ea"/>
            <a:cs typeface="+mn-cs"/>
          </a:endParaRPr>
        </a:p>
      </dgm:t>
    </dgm:pt>
    <dgm:pt modelId="{D62F8E09-621B-4C8B-8AAA-92C022F47534}" type="parTrans" cxnId="{E823994B-6E1E-4E91-9E4F-C9EE0FD16E2B}">
      <dgm:prSet/>
      <dgm:spPr/>
      <dgm:t>
        <a:bodyPr/>
        <a:lstStyle/>
        <a:p>
          <a:endParaRPr lang="tr-TR" sz="1400" b="1">
            <a:solidFill>
              <a:schemeClr val="tx1"/>
            </a:solidFill>
            <a:effectLst>
              <a:outerShdw blurRad="38100" dist="38100" dir="2700000" algn="tl">
                <a:srgbClr val="000000">
                  <a:alpha val="43137"/>
                </a:srgbClr>
              </a:outerShdw>
            </a:effectLst>
          </a:endParaRPr>
        </a:p>
      </dgm:t>
    </dgm:pt>
    <dgm:pt modelId="{5B0E7649-8CB1-46E2-AA74-B4C65608ED44}" type="pres">
      <dgm:prSet presAssocID="{C2756D52-D9CF-4DDB-9A0C-1AEB5B104FF4}" presName="outerComposite" presStyleCnt="0">
        <dgm:presLayoutVars>
          <dgm:chMax val="5"/>
          <dgm:dir/>
          <dgm:resizeHandles val="exact"/>
        </dgm:presLayoutVars>
      </dgm:prSet>
      <dgm:spPr/>
    </dgm:pt>
    <dgm:pt modelId="{2999DA22-2EC2-45D4-B6C6-B7D4B89291D9}" type="pres">
      <dgm:prSet presAssocID="{C2756D52-D9CF-4DDB-9A0C-1AEB5B104FF4}" presName="dummyMaxCanvas" presStyleCnt="0">
        <dgm:presLayoutVars/>
      </dgm:prSet>
      <dgm:spPr/>
    </dgm:pt>
    <dgm:pt modelId="{6E2BDC30-0EBD-4AB3-ABCA-9EA86CEA0010}" type="pres">
      <dgm:prSet presAssocID="{C2756D52-D9CF-4DDB-9A0C-1AEB5B104FF4}" presName="FourNodes_1" presStyleLbl="node1" presStyleIdx="0" presStyleCnt="4">
        <dgm:presLayoutVars>
          <dgm:bulletEnabled val="1"/>
        </dgm:presLayoutVars>
      </dgm:prSet>
      <dgm:spPr/>
      <dgm:t>
        <a:bodyPr/>
        <a:lstStyle/>
        <a:p>
          <a:endParaRPr lang="tr-TR"/>
        </a:p>
      </dgm:t>
    </dgm:pt>
    <dgm:pt modelId="{A15C9003-7E9E-44E3-A8A0-DEAFDE41A243}" type="pres">
      <dgm:prSet presAssocID="{C2756D52-D9CF-4DDB-9A0C-1AEB5B104FF4}" presName="FourNodes_2" presStyleLbl="node1" presStyleIdx="1" presStyleCnt="4">
        <dgm:presLayoutVars>
          <dgm:bulletEnabled val="1"/>
        </dgm:presLayoutVars>
      </dgm:prSet>
      <dgm:spPr/>
      <dgm:t>
        <a:bodyPr/>
        <a:lstStyle/>
        <a:p>
          <a:endParaRPr lang="tr-TR"/>
        </a:p>
      </dgm:t>
    </dgm:pt>
    <dgm:pt modelId="{D37B1714-1897-4E26-A165-58A9AEF45F9C}" type="pres">
      <dgm:prSet presAssocID="{C2756D52-D9CF-4DDB-9A0C-1AEB5B104FF4}" presName="FourNodes_3" presStyleLbl="node1" presStyleIdx="2" presStyleCnt="4">
        <dgm:presLayoutVars>
          <dgm:bulletEnabled val="1"/>
        </dgm:presLayoutVars>
      </dgm:prSet>
      <dgm:spPr/>
      <dgm:t>
        <a:bodyPr/>
        <a:lstStyle/>
        <a:p>
          <a:endParaRPr lang="tr-TR"/>
        </a:p>
      </dgm:t>
    </dgm:pt>
    <dgm:pt modelId="{C46AB4BF-EBE8-490A-BEEF-45769E465B06}" type="pres">
      <dgm:prSet presAssocID="{C2756D52-D9CF-4DDB-9A0C-1AEB5B104FF4}" presName="FourNodes_4" presStyleLbl="node1" presStyleIdx="3" presStyleCnt="4">
        <dgm:presLayoutVars>
          <dgm:bulletEnabled val="1"/>
        </dgm:presLayoutVars>
      </dgm:prSet>
      <dgm:spPr/>
      <dgm:t>
        <a:bodyPr/>
        <a:lstStyle/>
        <a:p>
          <a:endParaRPr lang="tr-TR"/>
        </a:p>
      </dgm:t>
    </dgm:pt>
    <dgm:pt modelId="{26A5DF40-D746-42E8-AD78-2AE7304A97EE}" type="pres">
      <dgm:prSet presAssocID="{C2756D52-D9CF-4DDB-9A0C-1AEB5B104FF4}" presName="FourConn_1-2" presStyleLbl="fgAccFollowNode1" presStyleIdx="0" presStyleCnt="3">
        <dgm:presLayoutVars>
          <dgm:bulletEnabled val="1"/>
        </dgm:presLayoutVars>
      </dgm:prSet>
      <dgm:spPr/>
      <dgm:t>
        <a:bodyPr/>
        <a:lstStyle/>
        <a:p>
          <a:endParaRPr lang="tr-TR"/>
        </a:p>
      </dgm:t>
    </dgm:pt>
    <dgm:pt modelId="{BEE5A978-12FD-4968-9137-39DE11BC463E}" type="pres">
      <dgm:prSet presAssocID="{C2756D52-D9CF-4DDB-9A0C-1AEB5B104FF4}" presName="FourConn_2-3" presStyleLbl="fgAccFollowNode1" presStyleIdx="1" presStyleCnt="3">
        <dgm:presLayoutVars>
          <dgm:bulletEnabled val="1"/>
        </dgm:presLayoutVars>
      </dgm:prSet>
      <dgm:spPr/>
      <dgm:t>
        <a:bodyPr/>
        <a:lstStyle/>
        <a:p>
          <a:endParaRPr lang="tr-TR"/>
        </a:p>
      </dgm:t>
    </dgm:pt>
    <dgm:pt modelId="{A4E19347-6CB2-45F3-B7D0-B85B274624E3}" type="pres">
      <dgm:prSet presAssocID="{C2756D52-D9CF-4DDB-9A0C-1AEB5B104FF4}" presName="FourConn_3-4" presStyleLbl="fgAccFollowNode1" presStyleIdx="2" presStyleCnt="3">
        <dgm:presLayoutVars>
          <dgm:bulletEnabled val="1"/>
        </dgm:presLayoutVars>
      </dgm:prSet>
      <dgm:spPr/>
      <dgm:t>
        <a:bodyPr/>
        <a:lstStyle/>
        <a:p>
          <a:endParaRPr lang="tr-TR"/>
        </a:p>
      </dgm:t>
    </dgm:pt>
    <dgm:pt modelId="{E3675CC9-023B-460C-A548-5AE91819F76F}" type="pres">
      <dgm:prSet presAssocID="{C2756D52-D9CF-4DDB-9A0C-1AEB5B104FF4}" presName="FourNodes_1_text" presStyleLbl="node1" presStyleIdx="3" presStyleCnt="4">
        <dgm:presLayoutVars>
          <dgm:bulletEnabled val="1"/>
        </dgm:presLayoutVars>
      </dgm:prSet>
      <dgm:spPr/>
      <dgm:t>
        <a:bodyPr/>
        <a:lstStyle/>
        <a:p>
          <a:endParaRPr lang="tr-TR"/>
        </a:p>
      </dgm:t>
    </dgm:pt>
    <dgm:pt modelId="{F79D1753-EBF2-40A6-94EC-1004EC7DB76F}" type="pres">
      <dgm:prSet presAssocID="{C2756D52-D9CF-4DDB-9A0C-1AEB5B104FF4}" presName="FourNodes_2_text" presStyleLbl="node1" presStyleIdx="3" presStyleCnt="4">
        <dgm:presLayoutVars>
          <dgm:bulletEnabled val="1"/>
        </dgm:presLayoutVars>
      </dgm:prSet>
      <dgm:spPr/>
      <dgm:t>
        <a:bodyPr/>
        <a:lstStyle/>
        <a:p>
          <a:endParaRPr lang="tr-TR"/>
        </a:p>
      </dgm:t>
    </dgm:pt>
    <dgm:pt modelId="{17A5B68A-2897-4258-A8FE-EF02A0E5E844}" type="pres">
      <dgm:prSet presAssocID="{C2756D52-D9CF-4DDB-9A0C-1AEB5B104FF4}" presName="FourNodes_3_text" presStyleLbl="node1" presStyleIdx="3" presStyleCnt="4">
        <dgm:presLayoutVars>
          <dgm:bulletEnabled val="1"/>
        </dgm:presLayoutVars>
      </dgm:prSet>
      <dgm:spPr/>
      <dgm:t>
        <a:bodyPr/>
        <a:lstStyle/>
        <a:p>
          <a:endParaRPr lang="tr-TR"/>
        </a:p>
      </dgm:t>
    </dgm:pt>
    <dgm:pt modelId="{68A7FD7E-105D-4CEC-B02A-6A193693D142}" type="pres">
      <dgm:prSet presAssocID="{C2756D52-D9CF-4DDB-9A0C-1AEB5B104FF4}" presName="FourNodes_4_text" presStyleLbl="node1" presStyleIdx="3" presStyleCnt="4">
        <dgm:presLayoutVars>
          <dgm:bulletEnabled val="1"/>
        </dgm:presLayoutVars>
      </dgm:prSet>
      <dgm:spPr/>
      <dgm:t>
        <a:bodyPr/>
        <a:lstStyle/>
        <a:p>
          <a:endParaRPr lang="tr-TR"/>
        </a:p>
      </dgm:t>
    </dgm:pt>
  </dgm:ptLst>
  <dgm:cxnLst>
    <dgm:cxn modelId="{36BF75F6-BA64-49B2-B6DC-E167FD395BE3}" type="presOf" srcId="{E0724615-89CA-43BB-8DF6-1C5B13A804ED}" destId="{F79D1753-EBF2-40A6-94EC-1004EC7DB76F}" srcOrd="1" destOrd="0" presId="urn:microsoft.com/office/officeart/2005/8/layout/vProcess5"/>
    <dgm:cxn modelId="{C503DF7A-D77D-4081-B480-EE225C621262}" srcId="{C2756D52-D9CF-4DDB-9A0C-1AEB5B104FF4}" destId="{E0724615-89CA-43BB-8DF6-1C5B13A804ED}" srcOrd="1" destOrd="0" parTransId="{8AD36C6B-0241-4B7B-A2BF-47A572471D35}" sibTransId="{CAE83280-5C67-41E7-8522-9FDA511E3717}"/>
    <dgm:cxn modelId="{CC789FE5-83C9-475F-9745-43A1ED729F11}" type="presOf" srcId="{11C1567D-FE9A-4436-A3E3-32291B5371A8}" destId="{E3675CC9-023B-460C-A548-5AE91819F76F}" srcOrd="1" destOrd="0" presId="urn:microsoft.com/office/officeart/2005/8/layout/vProcess5"/>
    <dgm:cxn modelId="{ACD3EF74-AB15-47DE-A5EE-DB4A6A6CCA9C}" type="presOf" srcId="{7BB40D48-B5D4-4ACB-BC70-CAFA9DBA2EF9}" destId="{A4E19347-6CB2-45F3-B7D0-B85B274624E3}" srcOrd="0" destOrd="0" presId="urn:microsoft.com/office/officeart/2005/8/layout/vProcess5"/>
    <dgm:cxn modelId="{06564BFC-7E10-424A-BCD5-DEFCED28A4E3}" type="presOf" srcId="{A3734D99-51E7-467E-A631-6E4B35C96B11}" destId="{68A7FD7E-105D-4CEC-B02A-6A193693D142}" srcOrd="1" destOrd="0" presId="urn:microsoft.com/office/officeart/2005/8/layout/vProcess5"/>
    <dgm:cxn modelId="{82098F8D-57CC-4E1D-BE03-304DB98DA4DF}" type="presOf" srcId="{E0724615-89CA-43BB-8DF6-1C5B13A804ED}" destId="{A15C9003-7E9E-44E3-A8A0-DEAFDE41A243}" srcOrd="0" destOrd="0" presId="urn:microsoft.com/office/officeart/2005/8/layout/vProcess5"/>
    <dgm:cxn modelId="{B55B1F2B-2DAB-4504-A0D1-D22B584119AB}" type="presOf" srcId="{A3734D99-51E7-467E-A631-6E4B35C96B11}" destId="{C46AB4BF-EBE8-490A-BEEF-45769E465B06}" srcOrd="0" destOrd="0" presId="urn:microsoft.com/office/officeart/2005/8/layout/vProcess5"/>
    <dgm:cxn modelId="{0057993B-BD01-4504-BC11-6B16D714CCE7}" type="presOf" srcId="{CAE83280-5C67-41E7-8522-9FDA511E3717}" destId="{BEE5A978-12FD-4968-9137-39DE11BC463E}" srcOrd="0" destOrd="0" presId="urn:microsoft.com/office/officeart/2005/8/layout/vProcess5"/>
    <dgm:cxn modelId="{EEEB7F7B-D929-45B6-AEE8-508519A4608D}" type="presOf" srcId="{11C1567D-FE9A-4436-A3E3-32291B5371A8}" destId="{6E2BDC30-0EBD-4AB3-ABCA-9EA86CEA0010}" srcOrd="0" destOrd="0" presId="urn:microsoft.com/office/officeart/2005/8/layout/vProcess5"/>
    <dgm:cxn modelId="{A186FDF9-9199-42C6-83B7-B66A54792FE3}" type="presOf" srcId="{1A3D50A5-63B1-4D9C-9F54-0E4E26A140B2}" destId="{D37B1714-1897-4E26-A165-58A9AEF45F9C}" srcOrd="0" destOrd="0" presId="urn:microsoft.com/office/officeart/2005/8/layout/vProcess5"/>
    <dgm:cxn modelId="{EF70D240-7AAC-4767-9634-4C24D59355EF}" type="presOf" srcId="{1A3D50A5-63B1-4D9C-9F54-0E4E26A140B2}" destId="{17A5B68A-2897-4258-A8FE-EF02A0E5E844}" srcOrd="1" destOrd="0" presId="urn:microsoft.com/office/officeart/2005/8/layout/vProcess5"/>
    <dgm:cxn modelId="{E823994B-6E1E-4E91-9E4F-C9EE0FD16E2B}" srcId="{C2756D52-D9CF-4DDB-9A0C-1AEB5B104FF4}" destId="{1A3D50A5-63B1-4D9C-9F54-0E4E26A140B2}" srcOrd="2" destOrd="0" parTransId="{D62F8E09-621B-4C8B-8AAA-92C022F47534}" sibTransId="{7BB40D48-B5D4-4ACB-BC70-CAFA9DBA2EF9}"/>
    <dgm:cxn modelId="{51EF26BB-AC50-4E6D-BBF3-185B798F7D99}" type="presOf" srcId="{9E911699-B2D6-4451-900E-D3B5BDBC434D}" destId="{26A5DF40-D746-42E8-AD78-2AE7304A97EE}" srcOrd="0" destOrd="0" presId="urn:microsoft.com/office/officeart/2005/8/layout/vProcess5"/>
    <dgm:cxn modelId="{0E69EE1F-6A69-4CE0-AD11-32687FF15B1D}" type="presOf" srcId="{C2756D52-D9CF-4DDB-9A0C-1AEB5B104FF4}" destId="{5B0E7649-8CB1-46E2-AA74-B4C65608ED44}" srcOrd="0" destOrd="0" presId="urn:microsoft.com/office/officeart/2005/8/layout/vProcess5"/>
    <dgm:cxn modelId="{E8C57382-D9B9-4F63-B915-7AC686F29464}" srcId="{C2756D52-D9CF-4DDB-9A0C-1AEB5B104FF4}" destId="{A3734D99-51E7-467E-A631-6E4B35C96B11}" srcOrd="3" destOrd="0" parTransId="{A513D36D-47CA-4DDB-BFEA-97A654F27C22}" sibTransId="{FBC6C836-3923-4D27-AE03-90EB99D4A1AD}"/>
    <dgm:cxn modelId="{66D97965-2760-46BF-896A-BEDBB02DB8E7}" srcId="{C2756D52-D9CF-4DDB-9A0C-1AEB5B104FF4}" destId="{11C1567D-FE9A-4436-A3E3-32291B5371A8}" srcOrd="0" destOrd="0" parTransId="{F162299C-7A59-4870-9F66-EBEB1189AC6B}" sibTransId="{9E911699-B2D6-4451-900E-D3B5BDBC434D}"/>
    <dgm:cxn modelId="{2EC22DB9-A1AC-40F4-8CE9-3346B1D045D7}" type="presParOf" srcId="{5B0E7649-8CB1-46E2-AA74-B4C65608ED44}" destId="{2999DA22-2EC2-45D4-B6C6-B7D4B89291D9}" srcOrd="0" destOrd="0" presId="urn:microsoft.com/office/officeart/2005/8/layout/vProcess5"/>
    <dgm:cxn modelId="{4687A743-9349-4C9A-932A-5295AFDAAFDF}" type="presParOf" srcId="{5B0E7649-8CB1-46E2-AA74-B4C65608ED44}" destId="{6E2BDC30-0EBD-4AB3-ABCA-9EA86CEA0010}" srcOrd="1" destOrd="0" presId="urn:microsoft.com/office/officeart/2005/8/layout/vProcess5"/>
    <dgm:cxn modelId="{44987080-5FBA-4B3F-BFD4-61F877A8A49E}" type="presParOf" srcId="{5B0E7649-8CB1-46E2-AA74-B4C65608ED44}" destId="{A15C9003-7E9E-44E3-A8A0-DEAFDE41A243}" srcOrd="2" destOrd="0" presId="urn:microsoft.com/office/officeart/2005/8/layout/vProcess5"/>
    <dgm:cxn modelId="{62D0539B-F6C1-49C9-9A1C-BC83541A21B3}" type="presParOf" srcId="{5B0E7649-8CB1-46E2-AA74-B4C65608ED44}" destId="{D37B1714-1897-4E26-A165-58A9AEF45F9C}" srcOrd="3" destOrd="0" presId="urn:microsoft.com/office/officeart/2005/8/layout/vProcess5"/>
    <dgm:cxn modelId="{CE26A9C2-D414-461F-BE61-6ECB8591FEBE}" type="presParOf" srcId="{5B0E7649-8CB1-46E2-AA74-B4C65608ED44}" destId="{C46AB4BF-EBE8-490A-BEEF-45769E465B06}" srcOrd="4" destOrd="0" presId="urn:microsoft.com/office/officeart/2005/8/layout/vProcess5"/>
    <dgm:cxn modelId="{6CF28BD7-A5F3-4D62-82ED-39AC1F8238BB}" type="presParOf" srcId="{5B0E7649-8CB1-46E2-AA74-B4C65608ED44}" destId="{26A5DF40-D746-42E8-AD78-2AE7304A97EE}" srcOrd="5" destOrd="0" presId="urn:microsoft.com/office/officeart/2005/8/layout/vProcess5"/>
    <dgm:cxn modelId="{9F31E272-007A-4534-8540-02EB04CE0654}" type="presParOf" srcId="{5B0E7649-8CB1-46E2-AA74-B4C65608ED44}" destId="{BEE5A978-12FD-4968-9137-39DE11BC463E}" srcOrd="6" destOrd="0" presId="urn:microsoft.com/office/officeart/2005/8/layout/vProcess5"/>
    <dgm:cxn modelId="{E593772A-C71D-4577-ACF6-33C7A2C95721}" type="presParOf" srcId="{5B0E7649-8CB1-46E2-AA74-B4C65608ED44}" destId="{A4E19347-6CB2-45F3-B7D0-B85B274624E3}" srcOrd="7" destOrd="0" presId="urn:microsoft.com/office/officeart/2005/8/layout/vProcess5"/>
    <dgm:cxn modelId="{931BC0C0-2461-47F7-9CAD-306B2BC8CBEE}" type="presParOf" srcId="{5B0E7649-8CB1-46E2-AA74-B4C65608ED44}" destId="{E3675CC9-023B-460C-A548-5AE91819F76F}" srcOrd="8" destOrd="0" presId="urn:microsoft.com/office/officeart/2005/8/layout/vProcess5"/>
    <dgm:cxn modelId="{30170F6A-7783-4BEE-91C7-FCCCCD1B274A}" type="presParOf" srcId="{5B0E7649-8CB1-46E2-AA74-B4C65608ED44}" destId="{F79D1753-EBF2-40A6-94EC-1004EC7DB76F}" srcOrd="9" destOrd="0" presId="urn:microsoft.com/office/officeart/2005/8/layout/vProcess5"/>
    <dgm:cxn modelId="{24B98BC7-D91F-48F7-BA56-06878CEB8F40}" type="presParOf" srcId="{5B0E7649-8CB1-46E2-AA74-B4C65608ED44}" destId="{17A5B68A-2897-4258-A8FE-EF02A0E5E844}" srcOrd="10" destOrd="0" presId="urn:microsoft.com/office/officeart/2005/8/layout/vProcess5"/>
    <dgm:cxn modelId="{51AA3FE0-D939-4DA4-BE87-8236A6CB608B}" type="presParOf" srcId="{5B0E7649-8CB1-46E2-AA74-B4C65608ED44}" destId="{68A7FD7E-105D-4CEC-B02A-6A193693D142}"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A325C-4C0D-AD4B-9064-EAFE56B4F156}"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it-IT"/>
        </a:p>
      </dgm:t>
    </dgm:pt>
    <dgm:pt modelId="{B42B23E6-9BF3-8747-90D8-B6239DCF0C8E}">
      <dgm:prSet phldrT="[Testo]" custT="1"/>
      <dgm:spPr>
        <a:xfrm rot="5400000">
          <a:off x="-165641" y="166218"/>
          <a:ext cx="1104274" cy="772992"/>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1</a:t>
          </a:r>
        </a:p>
      </dgm:t>
    </dgm:pt>
    <dgm:pt modelId="{6D689B51-FA88-D345-8069-A1EF45CD23A7}" type="parTrans" cxnId="{DD1574DD-C380-2A43-A09C-029D197DB661}">
      <dgm:prSet/>
      <dgm:spPr/>
      <dgm:t>
        <a:bodyPr/>
        <a:lstStyle/>
        <a:p>
          <a:endParaRPr lang="it-IT" sz="1200"/>
        </a:p>
      </dgm:t>
    </dgm:pt>
    <dgm:pt modelId="{EF5E7876-428B-EF43-A485-CBDA19C6DD11}" type="sibTrans" cxnId="{DD1574DD-C380-2A43-A09C-029D197DB661}">
      <dgm:prSet/>
      <dgm:spPr/>
      <dgm:t>
        <a:bodyPr/>
        <a:lstStyle/>
        <a:p>
          <a:endParaRPr lang="it-IT" sz="1200"/>
        </a:p>
      </dgm:t>
    </dgm:pt>
    <dgm:pt modelId="{62114F90-7110-5142-9391-8E235016C0BD}">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0" dirty="0">
              <a:solidFill>
                <a:srgbClr val="F79646">
                  <a:lumMod val="75000"/>
                </a:srgbClr>
              </a:solidFill>
              <a:latin typeface="Calibri"/>
              <a:ea typeface="+mn-ea"/>
              <a:cs typeface="+mn-cs"/>
            </a:rPr>
            <a:t>Planlama dokümanı için SÇD uygulanıp uygulanmayacağına karar verilmesi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yani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Planlama dokümanı, ÇED uygulanacak olan gelecekteki projeler için bir çerçeve oluşturuyor mu veya koruma alanlarını etkileme olasılığı var mı? </a:t>
          </a:r>
          <a:endParaRPr lang="it-IT" sz="1400" b="0" dirty="0">
            <a:solidFill>
              <a:srgbClr val="F79646">
                <a:lumMod val="75000"/>
              </a:srgbClr>
            </a:solidFill>
            <a:latin typeface="Calibri"/>
            <a:ea typeface="+mn-ea"/>
            <a:cs typeface="+mn-cs"/>
          </a:endParaRPr>
        </a:p>
      </dgm:t>
    </dgm:pt>
    <dgm:pt modelId="{F7A27F31-C74B-B64B-B119-3A3671BF3151}" type="parTrans" cxnId="{8554A735-2E66-D448-B29C-5AE8142D7BCD}">
      <dgm:prSet/>
      <dgm:spPr/>
      <dgm:t>
        <a:bodyPr/>
        <a:lstStyle/>
        <a:p>
          <a:endParaRPr lang="it-IT" sz="1200"/>
        </a:p>
      </dgm:t>
    </dgm:pt>
    <dgm:pt modelId="{3621B089-FF16-EF40-B1D0-0F39D739A087}" type="sibTrans" cxnId="{8554A735-2E66-D448-B29C-5AE8142D7BCD}">
      <dgm:prSet/>
      <dgm:spPr/>
      <dgm:t>
        <a:bodyPr/>
        <a:lstStyle/>
        <a:p>
          <a:endParaRPr lang="it-IT" sz="1200"/>
        </a:p>
      </dgm:t>
    </dgm:pt>
    <dgm:pt modelId="{9CEDF0CF-1E77-7E41-85C2-DA5FF7A422A7}">
      <dgm:prSet phldrT="[Testo]" custT="1"/>
      <dgm:spPr>
        <a:xfrm rot="5400000">
          <a:off x="-165641" y="1174238"/>
          <a:ext cx="1104274" cy="772992"/>
        </a:xfrm>
        <a:gradFill rotWithShape="0">
          <a:gsLst>
            <a:gs pos="0">
              <a:srgbClr val="C0504D">
                <a:hueOff val="936304"/>
                <a:satOff val="-1168"/>
                <a:lumOff val="275"/>
                <a:alphaOff val="0"/>
                <a:tint val="100000"/>
                <a:shade val="100000"/>
                <a:satMod val="130000"/>
              </a:srgbClr>
            </a:gs>
            <a:gs pos="100000">
              <a:srgbClr val="C0504D">
                <a:hueOff val="936304"/>
                <a:satOff val="-1168"/>
                <a:lumOff val="275"/>
                <a:alphaOff val="0"/>
                <a:tint val="50000"/>
                <a:shade val="100000"/>
                <a:satMod val="350000"/>
              </a:srgbClr>
            </a:gs>
          </a:gsLst>
          <a:lin ang="16200000" scaled="0"/>
        </a:gradFill>
        <a:ln w="9525" cap="flat" cmpd="sng" algn="ctr">
          <a:solidFill>
            <a:srgbClr val="C0504D">
              <a:hueOff val="936304"/>
              <a:satOff val="-1168"/>
              <a:lumOff val="275"/>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2</a:t>
          </a:r>
        </a:p>
      </dgm:t>
    </dgm:pt>
    <dgm:pt modelId="{D002DE45-9139-A242-99D0-B6D9E154FC31}" type="parTrans" cxnId="{A71E4FDE-620D-CA48-9C5C-C1F5A8CEE0B8}">
      <dgm:prSet/>
      <dgm:spPr/>
      <dgm:t>
        <a:bodyPr/>
        <a:lstStyle/>
        <a:p>
          <a:endParaRPr lang="it-IT" sz="1200"/>
        </a:p>
      </dgm:t>
    </dgm:pt>
    <dgm:pt modelId="{DFA56C58-2122-F34A-AEF8-4AD4375B4909}" type="sibTrans" cxnId="{A71E4FDE-620D-CA48-9C5C-C1F5A8CEE0B8}">
      <dgm:prSet/>
      <dgm:spPr/>
      <dgm:t>
        <a:bodyPr/>
        <a:lstStyle/>
        <a:p>
          <a:endParaRPr lang="it-IT" sz="1200"/>
        </a:p>
      </dgm:t>
    </dgm:pt>
    <dgm:pt modelId="{579468B1-EDC9-BD4E-A473-3812C3BBAAA4}">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1" dirty="0">
              <a:solidFill>
                <a:srgbClr val="CC3300"/>
              </a:solidFill>
              <a:latin typeface="Calibri"/>
              <a:ea typeface="+mn-ea"/>
              <a:cs typeface="+mn-cs"/>
            </a:rPr>
            <a:t>KAPSAM BELİRLEME</a:t>
          </a:r>
          <a:endParaRPr lang="it-IT" sz="1400" b="1" dirty="0">
            <a:solidFill>
              <a:srgbClr val="CC3300"/>
            </a:solidFill>
            <a:latin typeface="Calibri"/>
            <a:ea typeface="+mn-ea"/>
            <a:cs typeface="+mn-cs"/>
          </a:endParaRPr>
        </a:p>
      </dgm:t>
    </dgm:pt>
    <dgm:pt modelId="{0E7DFFEC-2BD1-7444-878F-F478979A7904}" type="parTrans" cxnId="{C3C6B4D7-4C5D-6644-8B3C-F437D036F161}">
      <dgm:prSet/>
      <dgm:spPr/>
      <dgm:t>
        <a:bodyPr/>
        <a:lstStyle/>
        <a:p>
          <a:endParaRPr lang="it-IT" sz="1200"/>
        </a:p>
      </dgm:t>
    </dgm:pt>
    <dgm:pt modelId="{8B0E14CA-0594-1B47-A03C-B5FAFCF9EB3A}" type="sibTrans" cxnId="{C3C6B4D7-4C5D-6644-8B3C-F437D036F161}">
      <dgm:prSet/>
      <dgm:spPr/>
      <dgm:t>
        <a:bodyPr/>
        <a:lstStyle/>
        <a:p>
          <a:endParaRPr lang="it-IT" sz="1200"/>
        </a:p>
      </dgm:t>
    </dgm:pt>
    <dgm:pt modelId="{3A7AF2E2-8271-AB45-9B69-4F0C08347DBE}">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0" dirty="0">
              <a:solidFill>
                <a:srgbClr val="CC3300"/>
              </a:solidFill>
              <a:latin typeface="Calibri"/>
              <a:ea typeface="+mn-ea"/>
              <a:cs typeface="+mn-cs"/>
            </a:rPr>
            <a:t>SÇD için kapsam belirlenmesi - </a:t>
          </a:r>
          <a:r>
            <a:rPr lang="tr-TR" sz="1400" b="0" dirty="0" smtClean="0">
              <a:solidFill>
                <a:srgbClr val="CC3300"/>
              </a:solidFill>
              <a:latin typeface="Calibri"/>
              <a:ea typeface="+mn-ea"/>
              <a:cs typeface="+mn-cs"/>
            </a:rPr>
            <a:t>Kapsam </a:t>
          </a:r>
          <a:r>
            <a:rPr lang="tr-TR" sz="1400" b="0" dirty="0">
              <a:solidFill>
                <a:srgbClr val="CC3300"/>
              </a:solidFill>
              <a:latin typeface="Calibri"/>
              <a:ea typeface="+mn-ea"/>
              <a:cs typeface="+mn-cs"/>
            </a:rPr>
            <a:t>Belirleme Raporu </a:t>
          </a:r>
          <a:r>
            <a:rPr lang="tr-TR" sz="1400" b="0" dirty="0" smtClean="0">
              <a:solidFill>
                <a:srgbClr val="CC3300"/>
              </a:solidFill>
              <a:latin typeface="Calibri"/>
              <a:ea typeface="+mn-ea"/>
              <a:cs typeface="+mn-cs"/>
            </a:rPr>
            <a:t>Hazırlanması                                                                    </a:t>
          </a:r>
          <a:r>
            <a:rPr lang="tr-TR" sz="1400" b="1" dirty="0" smtClean="0">
              <a:solidFill>
                <a:srgbClr val="CC3300"/>
              </a:solidFill>
              <a:latin typeface="Calibri"/>
              <a:ea typeface="+mn-ea"/>
              <a:cs typeface="+mn-cs"/>
            </a:rPr>
            <a:t>(Kapsam Belirleme Toplantısı)</a:t>
          </a:r>
          <a:endParaRPr lang="it-IT" sz="1400" b="1" dirty="0">
            <a:solidFill>
              <a:srgbClr val="CC3300"/>
            </a:solidFill>
            <a:latin typeface="Calibri"/>
            <a:ea typeface="+mn-ea"/>
            <a:cs typeface="+mn-cs"/>
          </a:endParaRPr>
        </a:p>
      </dgm:t>
    </dgm:pt>
    <dgm:pt modelId="{4E1D5F10-92CA-D242-96B3-93C9E643A540}" type="parTrans" cxnId="{F60E73E8-2EF4-CA45-A08E-708FC9CADF52}">
      <dgm:prSet/>
      <dgm:spPr/>
      <dgm:t>
        <a:bodyPr/>
        <a:lstStyle/>
        <a:p>
          <a:endParaRPr lang="it-IT" sz="1200"/>
        </a:p>
      </dgm:t>
    </dgm:pt>
    <dgm:pt modelId="{E2A3F6F5-ADA9-A74B-A56D-1947EB6AF235}" type="sibTrans" cxnId="{F60E73E8-2EF4-CA45-A08E-708FC9CADF52}">
      <dgm:prSet/>
      <dgm:spPr/>
      <dgm:t>
        <a:bodyPr/>
        <a:lstStyle/>
        <a:p>
          <a:endParaRPr lang="it-IT" sz="1200"/>
        </a:p>
      </dgm:t>
    </dgm:pt>
    <dgm:pt modelId="{5D018790-8C11-A44A-BDDB-F1AE477901C4}">
      <dgm:prSet phldrT="[Testo]" custT="1"/>
      <dgm:spPr>
        <a:xfrm rot="5400000">
          <a:off x="-165641" y="2235098"/>
          <a:ext cx="1104274" cy="772992"/>
        </a:xfrm>
        <a:gradFill rotWithShape="0">
          <a:gsLst>
            <a:gs pos="0">
              <a:srgbClr val="C0504D">
                <a:hueOff val="1872608"/>
                <a:satOff val="-2336"/>
                <a:lumOff val="549"/>
                <a:alphaOff val="0"/>
                <a:tint val="100000"/>
                <a:shade val="100000"/>
                <a:satMod val="130000"/>
              </a:srgbClr>
            </a:gs>
            <a:gs pos="100000">
              <a:srgbClr val="C0504D">
                <a:hueOff val="1872608"/>
                <a:satOff val="-2336"/>
                <a:lumOff val="549"/>
                <a:alphaOff val="0"/>
                <a:tint val="50000"/>
                <a:shade val="100000"/>
                <a:satMod val="350000"/>
              </a:srgbClr>
            </a:gs>
          </a:gsLst>
          <a:lin ang="16200000" scaled="0"/>
        </a:gradFill>
        <a:ln w="9525" cap="flat" cmpd="sng" algn="ctr">
          <a:solidFill>
            <a:srgbClr val="C0504D">
              <a:hueOff val="1872608"/>
              <a:satOff val="-2336"/>
              <a:lumOff val="549"/>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3</a:t>
          </a:r>
        </a:p>
      </dgm:t>
    </dgm:pt>
    <dgm:pt modelId="{2EAFBD42-C729-D44C-B950-376BD742343A}" type="parTrans" cxnId="{841816CD-93DA-FF43-8F1D-E8ECA9E1C8BA}">
      <dgm:prSet/>
      <dgm:spPr/>
      <dgm:t>
        <a:bodyPr/>
        <a:lstStyle/>
        <a:p>
          <a:endParaRPr lang="it-IT" sz="1200"/>
        </a:p>
      </dgm:t>
    </dgm:pt>
    <dgm:pt modelId="{8243A81E-8FD0-064B-BCF4-70CA7BC6429B}" type="sibTrans" cxnId="{841816CD-93DA-FF43-8F1D-E8ECA9E1C8BA}">
      <dgm:prSet/>
      <dgm:spPr/>
      <dgm:t>
        <a:bodyPr/>
        <a:lstStyle/>
        <a:p>
          <a:endParaRPr lang="it-IT" sz="1200"/>
        </a:p>
      </dgm:t>
    </dgm:pt>
    <dgm:pt modelId="{8C17F9DD-109A-A34C-A1CC-239B7F42BE44}">
      <dgm:prSet phldrT="[Testo]" custT="1"/>
      <dgm:spPr>
        <a:xfrm rot="5400000">
          <a:off x="-165641" y="4198298"/>
          <a:ext cx="1104274" cy="772992"/>
        </a:xfrm>
        <a:gradFill rotWithShape="0">
          <a:gsLst>
            <a:gs pos="0">
              <a:srgbClr val="C0504D">
                <a:hueOff val="3745215"/>
                <a:satOff val="-4671"/>
                <a:lumOff val="1098"/>
                <a:alphaOff val="0"/>
                <a:tint val="100000"/>
                <a:shade val="100000"/>
                <a:satMod val="130000"/>
              </a:srgbClr>
            </a:gs>
            <a:gs pos="100000">
              <a:srgbClr val="C0504D">
                <a:hueOff val="3745215"/>
                <a:satOff val="-4671"/>
                <a:lumOff val="1098"/>
                <a:alphaOff val="0"/>
                <a:tint val="50000"/>
                <a:shade val="100000"/>
                <a:satMod val="350000"/>
              </a:srgbClr>
            </a:gs>
          </a:gsLst>
          <a:lin ang="16200000" scaled="0"/>
        </a:gradFill>
        <a:ln w="9525" cap="flat" cmpd="sng" algn="ctr">
          <a:solidFill>
            <a:srgbClr val="C0504D">
              <a:hueOff val="3745215"/>
              <a:satOff val="-4671"/>
              <a:lumOff val="1098"/>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5</a:t>
          </a:r>
        </a:p>
      </dgm:t>
    </dgm:pt>
    <dgm:pt modelId="{3FE4C898-0833-2343-A411-0C0F89F3FFCA}" type="parTrans" cxnId="{5D4C3F43-45FC-AF45-9388-83677375DA14}">
      <dgm:prSet/>
      <dgm:spPr/>
      <dgm:t>
        <a:bodyPr/>
        <a:lstStyle/>
        <a:p>
          <a:endParaRPr lang="it-IT" sz="1200"/>
        </a:p>
      </dgm:t>
    </dgm:pt>
    <dgm:pt modelId="{724B3B48-61A9-F545-8A0F-8D314E11DF5B}" type="sibTrans" cxnId="{5D4C3F43-45FC-AF45-9388-83677375DA14}">
      <dgm:prSet/>
      <dgm:spPr/>
      <dgm:t>
        <a:bodyPr/>
        <a:lstStyle/>
        <a:p>
          <a:endParaRPr lang="it-IT" sz="1200"/>
        </a:p>
      </dgm:t>
    </dgm:pt>
    <dgm:pt modelId="{5607C83E-6F60-FD42-98D2-CB8A74B901D1}">
      <dgm:prSet phldrT="[Testo]" custT="1"/>
      <dgm:spPr>
        <a:xfrm rot="5400000">
          <a:off x="-165641" y="5206318"/>
          <a:ext cx="1104274" cy="772992"/>
        </a:xfrm>
        <a:gradFill rotWithShape="0">
          <a:gsLst>
            <a:gs pos="0">
              <a:srgbClr val="C0504D">
                <a:hueOff val="4681519"/>
                <a:satOff val="-5839"/>
                <a:lumOff val="1373"/>
                <a:alphaOff val="0"/>
                <a:tint val="100000"/>
                <a:shade val="100000"/>
                <a:satMod val="130000"/>
              </a:srgbClr>
            </a:gs>
            <a:gs pos="100000">
              <a:srgbClr val="C0504D">
                <a:hueOff val="4681519"/>
                <a:satOff val="-5839"/>
                <a:lumOff val="1373"/>
                <a:alphaOff val="0"/>
                <a:tint val="50000"/>
                <a:shade val="100000"/>
                <a:satMod val="350000"/>
              </a:srgbClr>
            </a:gs>
          </a:gsLst>
          <a:lin ang="16200000" scaled="0"/>
        </a:gradFill>
        <a:ln w="9525" cap="flat" cmpd="sng" algn="ctr">
          <a:solidFill>
            <a:srgbClr val="C0504D">
              <a:hueOff val="4681519"/>
              <a:satOff val="-5839"/>
              <a:lumOff val="1373"/>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6</a:t>
          </a:r>
        </a:p>
      </dgm:t>
    </dgm:pt>
    <dgm:pt modelId="{9A52F880-E8BA-9348-8062-C4CD6EB6A29C}" type="parTrans" cxnId="{12E958A0-FC4C-754F-BE17-626510DB1452}">
      <dgm:prSet/>
      <dgm:spPr/>
      <dgm:t>
        <a:bodyPr/>
        <a:lstStyle/>
        <a:p>
          <a:endParaRPr lang="it-IT" sz="1200"/>
        </a:p>
      </dgm:t>
    </dgm:pt>
    <dgm:pt modelId="{134E7EAA-A85C-BB44-A487-2278AEBDE8D1}" type="sibTrans" cxnId="{12E958A0-FC4C-754F-BE17-626510DB1452}">
      <dgm:prSet/>
      <dgm:spPr/>
      <dgm:t>
        <a:bodyPr/>
        <a:lstStyle/>
        <a:p>
          <a:endParaRPr lang="it-IT" sz="1200"/>
        </a:p>
      </dgm:t>
    </dgm:pt>
    <dgm:pt modelId="{3988C4F8-A1FD-1245-BD68-475CE6758806}">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1" dirty="0">
              <a:solidFill>
                <a:srgbClr val="F79646">
                  <a:lumMod val="75000"/>
                </a:srgbClr>
              </a:solidFill>
              <a:latin typeface="Calibri"/>
              <a:ea typeface="+mn-ea"/>
              <a:cs typeface="+mn-cs"/>
            </a:rPr>
            <a:t>ELEME</a:t>
          </a:r>
          <a:endParaRPr lang="it-IT" sz="1400" b="1" dirty="0">
            <a:solidFill>
              <a:srgbClr val="F79646">
                <a:lumMod val="75000"/>
              </a:srgbClr>
            </a:solidFill>
            <a:latin typeface="Calibri"/>
            <a:ea typeface="+mn-ea"/>
            <a:cs typeface="+mn-cs"/>
          </a:endParaRPr>
        </a:p>
      </dgm:t>
    </dgm:pt>
    <dgm:pt modelId="{6D1B7F45-C17D-3443-930B-076E3DBC2AF1}" type="sibTrans" cxnId="{E068612C-8F0B-2245-A05A-0756895950AE}">
      <dgm:prSet/>
      <dgm:spPr/>
      <dgm:t>
        <a:bodyPr/>
        <a:lstStyle/>
        <a:p>
          <a:endParaRPr lang="it-IT" sz="1200"/>
        </a:p>
      </dgm:t>
    </dgm:pt>
    <dgm:pt modelId="{0CBA9FC0-952A-7443-9FCF-D677DA0E76AA}" type="parTrans" cxnId="{E068612C-8F0B-2245-A05A-0756895950AE}">
      <dgm:prSet/>
      <dgm:spPr/>
      <dgm:t>
        <a:bodyPr/>
        <a:lstStyle/>
        <a:p>
          <a:endParaRPr lang="it-IT" sz="1200"/>
        </a:p>
      </dgm:t>
    </dgm:pt>
    <dgm:pt modelId="{C9A591A8-BE09-7843-9C48-C1239FD9C4AA}">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2D99EB43-7806-C74A-B538-E3F497DB85D2}" type="parTrans" cxnId="{D4FC565E-37CD-BB47-B8B5-8A9A218DAEEC}">
      <dgm:prSet/>
      <dgm:spPr/>
      <dgm:t>
        <a:bodyPr/>
        <a:lstStyle/>
        <a:p>
          <a:endParaRPr lang="it-IT" sz="1200"/>
        </a:p>
      </dgm:t>
    </dgm:pt>
    <dgm:pt modelId="{C19EA70F-4B8A-C84B-89E7-6251CB67044C}" type="sibTrans" cxnId="{D4FC565E-37CD-BB47-B8B5-8A9A218DAEEC}">
      <dgm:prSet/>
      <dgm:spPr/>
      <dgm:t>
        <a:bodyPr/>
        <a:lstStyle/>
        <a:p>
          <a:endParaRPr lang="it-IT" sz="1200"/>
        </a:p>
      </dgm:t>
    </dgm:pt>
    <dgm:pt modelId="{2CAA5331-4CCA-564C-89C7-DC0AE91F729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1" dirty="0" smtClean="0">
              <a:solidFill>
                <a:srgbClr val="99CC00"/>
              </a:solidFill>
              <a:latin typeface="+mj-lt"/>
              <a:ea typeface="+mn-ea"/>
              <a:cs typeface="Times New Roman" panose="02020603050405020304" pitchFamily="18" charset="0"/>
            </a:rPr>
            <a:t>PLAN YA DA PROGRAMA İLİŞKİN KARAR </a:t>
          </a:r>
          <a:endParaRPr lang="it-IT" sz="1400" b="1" dirty="0">
            <a:solidFill>
              <a:srgbClr val="99CC00"/>
            </a:solidFill>
            <a:latin typeface="+mj-lt"/>
            <a:ea typeface="+mn-ea"/>
            <a:cs typeface="Times New Roman" panose="02020603050405020304" pitchFamily="18" charset="0"/>
          </a:endParaRPr>
        </a:p>
      </dgm:t>
    </dgm:pt>
    <dgm:pt modelId="{08EB6E4A-1BB4-4543-85C3-28F645AF8C20}" type="parTrans" cxnId="{FD3BEDEF-93C2-7641-8AC7-DC58A22C26AF}">
      <dgm:prSet/>
      <dgm:spPr/>
      <dgm:t>
        <a:bodyPr/>
        <a:lstStyle/>
        <a:p>
          <a:endParaRPr lang="it-IT" sz="1200"/>
        </a:p>
      </dgm:t>
    </dgm:pt>
    <dgm:pt modelId="{3DE11B0B-BB12-AA4A-B366-6896C54C1F4B}" type="sibTrans" cxnId="{FD3BEDEF-93C2-7641-8AC7-DC58A22C26AF}">
      <dgm:prSet/>
      <dgm:spPr/>
      <dgm:t>
        <a:bodyPr/>
        <a:lstStyle/>
        <a:p>
          <a:endParaRPr lang="it-IT" sz="1200"/>
        </a:p>
      </dgm:t>
    </dgm:pt>
    <dgm:pt modelId="{DBD0C1FD-9AD6-C944-94D8-0E5880C41DE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0" dirty="0">
              <a:solidFill>
                <a:srgbClr val="99CC00"/>
              </a:solidFill>
              <a:latin typeface="+mj-lt"/>
              <a:ea typeface="+mn-ea"/>
              <a:cs typeface="Times New Roman" panose="02020603050405020304" pitchFamily="18" charset="0"/>
            </a:rPr>
            <a:t>SÇD </a:t>
          </a:r>
          <a:r>
            <a:rPr lang="tr-TR" sz="1400" b="0" dirty="0" smtClean="0">
              <a:solidFill>
                <a:srgbClr val="99CC00"/>
              </a:solidFill>
              <a:latin typeface="+mj-lt"/>
              <a:ea typeface="+mn-ea"/>
              <a:cs typeface="Times New Roman" panose="02020603050405020304" pitchFamily="18" charset="0"/>
            </a:rPr>
            <a:t>kararlarının/ bulgularının planlama </a:t>
          </a:r>
          <a:r>
            <a:rPr lang="tr-TR" sz="1400" b="0" dirty="0">
              <a:solidFill>
                <a:srgbClr val="99CC00"/>
              </a:solidFill>
              <a:latin typeface="+mj-lt"/>
              <a:ea typeface="+mn-ea"/>
              <a:cs typeface="Times New Roman" panose="02020603050405020304" pitchFamily="18" charset="0"/>
            </a:rPr>
            <a:t>dokümanına entegrasyonu - Yetkili Kurumun/öneren Makamın planlama dokümanını resmi olarak </a:t>
          </a:r>
          <a:r>
            <a:rPr lang="tr-TR" sz="1400" b="0" dirty="0" smtClean="0">
              <a:solidFill>
                <a:srgbClr val="99CC00"/>
              </a:solidFill>
              <a:latin typeface="+mj-lt"/>
              <a:ea typeface="+mn-ea"/>
              <a:cs typeface="Times New Roman" panose="02020603050405020304" pitchFamily="18" charset="0"/>
            </a:rPr>
            <a:t>onaylaması/kabul </a:t>
          </a:r>
          <a:r>
            <a:rPr lang="tr-TR" sz="1400" b="0" dirty="0">
              <a:solidFill>
                <a:srgbClr val="99CC00"/>
              </a:solidFill>
              <a:latin typeface="+mj-lt"/>
              <a:ea typeface="+mn-ea"/>
              <a:cs typeface="Times New Roman" panose="02020603050405020304" pitchFamily="18" charset="0"/>
            </a:rPr>
            <a:t>etmesi</a:t>
          </a:r>
          <a:endParaRPr lang="it-IT" sz="1400" b="0" dirty="0">
            <a:solidFill>
              <a:srgbClr val="99CC00"/>
            </a:solidFill>
            <a:latin typeface="+mj-lt"/>
            <a:ea typeface="+mn-ea"/>
            <a:cs typeface="Times New Roman" panose="02020603050405020304" pitchFamily="18" charset="0"/>
          </a:endParaRPr>
        </a:p>
      </dgm:t>
    </dgm:pt>
    <dgm:pt modelId="{11447CE0-F2D6-E44C-BC78-3E26D8A26B16}" type="parTrans" cxnId="{F1F5289D-A58C-D544-9E2C-CC5BAEE9F3AB}">
      <dgm:prSet/>
      <dgm:spPr/>
      <dgm:t>
        <a:bodyPr/>
        <a:lstStyle/>
        <a:p>
          <a:endParaRPr lang="it-IT" sz="1200"/>
        </a:p>
      </dgm:t>
    </dgm:pt>
    <dgm:pt modelId="{31562F6B-DF1E-EB4C-89A6-6CBF1E8BFA5B}" type="sibTrans" cxnId="{F1F5289D-A58C-D544-9E2C-CC5BAEE9F3AB}">
      <dgm:prSet/>
      <dgm:spPr/>
      <dgm:t>
        <a:bodyPr/>
        <a:lstStyle/>
        <a:p>
          <a:endParaRPr lang="it-IT" sz="1200"/>
        </a:p>
      </dgm:t>
    </dgm:pt>
    <dgm:pt modelId="{0D7F25C4-A971-D044-BE9C-E3B34384B8F5}">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b="1" dirty="0" smtClean="0">
              <a:solidFill>
                <a:srgbClr val="77933C"/>
              </a:solidFill>
              <a:latin typeface="Calibri"/>
              <a:ea typeface="+mn-ea"/>
              <a:cs typeface="+mn-cs"/>
            </a:rPr>
            <a:t>BİLGİLENDİRME </a:t>
          </a:r>
          <a:r>
            <a:rPr lang="tr-TR" sz="1400" b="1" dirty="0">
              <a:solidFill>
                <a:srgbClr val="77933C"/>
              </a:solidFill>
              <a:latin typeface="Calibri"/>
              <a:ea typeface="+mn-ea"/>
              <a:cs typeface="+mn-cs"/>
            </a:rPr>
            <a:t>ve İZLEME </a:t>
          </a:r>
          <a:endParaRPr lang="it-IT" sz="1400" b="1" dirty="0">
            <a:solidFill>
              <a:srgbClr val="77933C"/>
            </a:solidFill>
            <a:latin typeface="Calibri"/>
            <a:ea typeface="+mn-ea"/>
            <a:cs typeface="+mn-cs"/>
          </a:endParaRPr>
        </a:p>
      </dgm:t>
    </dgm:pt>
    <dgm:pt modelId="{06C13FA6-A05F-954C-9743-FC3167EFDE77}" type="parTrans" cxnId="{0DED7431-6287-C346-B655-1F9FBAD3E743}">
      <dgm:prSet/>
      <dgm:spPr/>
      <dgm:t>
        <a:bodyPr/>
        <a:lstStyle/>
        <a:p>
          <a:endParaRPr lang="it-IT" sz="1200"/>
        </a:p>
      </dgm:t>
    </dgm:pt>
    <dgm:pt modelId="{444C7A7D-307A-CD47-A7C6-115FFC552603}" type="sibTrans" cxnId="{0DED7431-6287-C346-B655-1F9FBAD3E743}">
      <dgm:prSet/>
      <dgm:spPr/>
      <dgm:t>
        <a:bodyPr/>
        <a:lstStyle/>
        <a:p>
          <a:endParaRPr lang="it-IT" sz="1200"/>
        </a:p>
      </dgm:t>
    </dgm:pt>
    <dgm:pt modelId="{6B146043-9716-EB4B-8BFB-C7587830ECA4}">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dirty="0">
              <a:solidFill>
                <a:srgbClr val="77933C"/>
              </a:solidFill>
              <a:latin typeface="Calibri"/>
              <a:ea typeface="+mn-ea"/>
              <a:cs typeface="+mn-cs"/>
            </a:rPr>
            <a:t>Planlama dokümanının Çevre ve Sağlık üzerine etkilerinin yetkili kurum tarafından bütün uygulama süreci boyunca izlenmesi</a:t>
          </a:r>
          <a:endParaRPr lang="it-IT" sz="1400" dirty="0">
            <a:solidFill>
              <a:srgbClr val="77933C"/>
            </a:solidFill>
            <a:latin typeface="Calibri"/>
            <a:ea typeface="+mn-ea"/>
            <a:cs typeface="+mn-cs"/>
          </a:endParaRPr>
        </a:p>
      </dgm:t>
    </dgm:pt>
    <dgm:pt modelId="{66FA210F-BBEF-B44F-9E9B-F7397654FEA0}" type="parTrans" cxnId="{4ECE33DB-816C-2148-B913-0D2B423EA459}">
      <dgm:prSet/>
      <dgm:spPr/>
      <dgm:t>
        <a:bodyPr/>
        <a:lstStyle/>
        <a:p>
          <a:endParaRPr lang="it-IT" sz="1200"/>
        </a:p>
      </dgm:t>
    </dgm:pt>
    <dgm:pt modelId="{A3BE6F6E-4117-1C4B-A349-309BCD4122A2}" type="sibTrans" cxnId="{4ECE33DB-816C-2148-B913-0D2B423EA459}">
      <dgm:prSet/>
      <dgm:spPr/>
      <dgm:t>
        <a:bodyPr/>
        <a:lstStyle/>
        <a:p>
          <a:endParaRPr lang="it-IT" sz="1200"/>
        </a:p>
      </dgm:t>
    </dgm:pt>
    <dgm:pt modelId="{AF30FEF8-38CC-594C-A47C-7717B6F42A62}">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47649D22-8230-AC4E-AA28-55AF1B5C60B1}" type="sibTrans" cxnId="{D6C61B00-C6E6-2848-95AE-44F76EFEA661}">
      <dgm:prSet/>
      <dgm:spPr/>
      <dgm:t>
        <a:bodyPr/>
        <a:lstStyle/>
        <a:p>
          <a:endParaRPr lang="it-IT" sz="1200"/>
        </a:p>
      </dgm:t>
    </dgm:pt>
    <dgm:pt modelId="{7C112CE9-9B37-034D-99AB-AFE77C0C6D92}" type="parTrans" cxnId="{D6C61B00-C6E6-2848-95AE-44F76EFEA661}">
      <dgm:prSet/>
      <dgm:spPr/>
      <dgm:t>
        <a:bodyPr/>
        <a:lstStyle/>
        <a:p>
          <a:endParaRPr lang="it-IT" sz="1200"/>
        </a:p>
      </dgm:t>
    </dgm:pt>
    <dgm:pt modelId="{0CF1B068-7ACA-1343-AE02-A48A97DC61F9}">
      <dgm:prSet phldrT="[Testo]" custT="1"/>
      <dgm:spPr>
        <a:xfrm rot="5400000">
          <a:off x="-165641" y="3190278"/>
          <a:ext cx="1104274" cy="772992"/>
        </a:xfrm>
        <a:gradFill rotWithShape="0">
          <a:gsLst>
            <a:gs pos="0">
              <a:srgbClr val="C0504D">
                <a:hueOff val="2808911"/>
                <a:satOff val="-3503"/>
                <a:lumOff val="824"/>
                <a:alphaOff val="0"/>
                <a:tint val="100000"/>
                <a:shade val="100000"/>
                <a:satMod val="130000"/>
              </a:srgbClr>
            </a:gs>
            <a:gs pos="100000">
              <a:srgbClr val="C0504D">
                <a:hueOff val="2808911"/>
                <a:satOff val="-3503"/>
                <a:lumOff val="824"/>
                <a:alphaOff val="0"/>
                <a:tint val="50000"/>
                <a:shade val="100000"/>
                <a:satMod val="350000"/>
              </a:srgbClr>
            </a:gs>
          </a:gsLst>
          <a:lin ang="16200000" scaled="0"/>
        </a:gradFill>
        <a:ln w="9525" cap="flat" cmpd="sng" algn="ctr">
          <a:solidFill>
            <a:srgbClr val="C0504D">
              <a:hueOff val="2808911"/>
              <a:satOff val="-3503"/>
              <a:lumOff val="824"/>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4</a:t>
          </a:r>
        </a:p>
      </dgm:t>
    </dgm:pt>
    <dgm:pt modelId="{AAF8432D-3E7E-1145-8287-6BDB919E8104}" type="sibTrans" cxnId="{62403638-13E7-4545-A5B9-1E970C3FB0DB}">
      <dgm:prSet/>
      <dgm:spPr/>
      <dgm:t>
        <a:bodyPr/>
        <a:lstStyle/>
        <a:p>
          <a:endParaRPr lang="it-IT" sz="1200"/>
        </a:p>
      </dgm:t>
    </dgm:pt>
    <dgm:pt modelId="{CA22C9EE-C417-8144-8600-5FBB65BA0541}" type="parTrans" cxnId="{62403638-13E7-4545-A5B9-1E970C3FB0DB}">
      <dgm:prSet/>
      <dgm:spPr/>
      <dgm:t>
        <a:bodyPr/>
        <a:lstStyle/>
        <a:p>
          <a:endParaRPr lang="it-IT" sz="1200"/>
        </a:p>
      </dgm:t>
    </dgm:pt>
    <dgm:pt modelId="{8991267F-D47E-B942-AED7-785DEBA372D4}">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b="1" dirty="0" smtClean="0">
              <a:solidFill>
                <a:srgbClr val="CC9900"/>
              </a:solidFill>
              <a:latin typeface="+mn-lt"/>
              <a:ea typeface="+mn-ea"/>
              <a:cs typeface="+mn-cs"/>
            </a:rPr>
            <a:t>STRATEJİK ÇEVRESEL DEĞERLENDİRME RAPORUNUN HAZIRLANMASI</a:t>
          </a:r>
          <a:endParaRPr lang="it-IT" sz="1400" b="1" dirty="0">
            <a:solidFill>
              <a:srgbClr val="F79646">
                <a:lumMod val="75000"/>
              </a:srgbClr>
            </a:solidFill>
            <a:latin typeface="Calibri"/>
            <a:ea typeface="+mn-ea"/>
            <a:cs typeface="+mn-cs"/>
          </a:endParaRPr>
        </a:p>
      </dgm:t>
    </dgm:pt>
    <dgm:pt modelId="{EAF853C1-165C-0B41-A254-1B8ECF9C1255}" type="parTrans" cxnId="{91BA3248-21ED-5D42-A144-EE5670F07E68}">
      <dgm:prSet/>
      <dgm:spPr/>
      <dgm:t>
        <a:bodyPr/>
        <a:lstStyle/>
        <a:p>
          <a:endParaRPr lang="it-IT" sz="1200"/>
        </a:p>
      </dgm:t>
    </dgm:pt>
    <dgm:pt modelId="{268CEC86-126F-C34D-9942-D9633C975531}" type="sibTrans" cxnId="{91BA3248-21ED-5D42-A144-EE5670F07E68}">
      <dgm:prSet/>
      <dgm:spPr/>
      <dgm:t>
        <a:bodyPr/>
        <a:lstStyle/>
        <a:p>
          <a:endParaRPr lang="it-IT" sz="1200"/>
        </a:p>
      </dgm:t>
    </dgm:pt>
    <dgm:pt modelId="{86E97B2F-A29B-4CCE-9E72-F56D8B74910D}">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endParaRPr lang="it-IT" sz="1400" b="1" dirty="0">
            <a:solidFill>
              <a:srgbClr val="CC9900"/>
            </a:solidFill>
            <a:latin typeface="Calibri"/>
            <a:ea typeface="+mn-ea"/>
            <a:cs typeface="+mn-cs"/>
          </a:endParaRPr>
        </a:p>
      </dgm:t>
    </dgm:pt>
    <dgm:pt modelId="{20281198-8FAE-4FD1-B0FF-FAE807D62F22}" type="parTrans" cxnId="{7BA60EDE-0021-4255-9354-952DA3F97C9C}">
      <dgm:prSet/>
      <dgm:spPr/>
      <dgm:t>
        <a:bodyPr/>
        <a:lstStyle/>
        <a:p>
          <a:endParaRPr lang="tr-TR"/>
        </a:p>
      </dgm:t>
    </dgm:pt>
    <dgm:pt modelId="{45FE6DCD-22E8-40C1-9EFB-B74A0462D7DF}" type="sibTrans" cxnId="{7BA60EDE-0021-4255-9354-952DA3F97C9C}">
      <dgm:prSet/>
      <dgm:spPr/>
      <dgm:t>
        <a:bodyPr/>
        <a:lstStyle/>
        <a:p>
          <a:endParaRPr lang="tr-TR"/>
        </a:p>
      </dgm:t>
    </dgm:pt>
    <dgm:pt modelId="{6C68367E-2DCD-486D-ACF8-21A90C1CDCF9}">
      <dgm:prSet custT="1"/>
      <dgm:spPr/>
      <dgm:t>
        <a:bodyPr/>
        <a:lstStyle/>
        <a:p>
          <a:r>
            <a:rPr lang="tr-TR" sz="1400" b="1" dirty="0" smtClean="0">
              <a:solidFill>
                <a:srgbClr val="CCCC00"/>
              </a:solidFill>
              <a:latin typeface="Calibri"/>
              <a:ea typeface="+mn-ea"/>
              <a:cs typeface="+mn-cs"/>
            </a:rPr>
            <a:t>KALİTE KONTROL</a:t>
          </a:r>
          <a:endParaRPr lang="tr-TR" sz="1400" b="1" dirty="0">
            <a:solidFill>
              <a:srgbClr val="CCCC00"/>
            </a:solidFill>
            <a:latin typeface="Calibri"/>
            <a:ea typeface="+mn-ea"/>
            <a:cs typeface="+mn-cs"/>
          </a:endParaRPr>
        </a:p>
      </dgm:t>
    </dgm:pt>
    <dgm:pt modelId="{6DBD4E69-5DB9-459D-9CE7-3BF90F525AC4}" type="parTrans" cxnId="{EAAD4D90-9FD6-4BBA-BD33-CCEE427CED52}">
      <dgm:prSet/>
      <dgm:spPr/>
      <dgm:t>
        <a:bodyPr/>
        <a:lstStyle/>
        <a:p>
          <a:endParaRPr lang="tr-TR"/>
        </a:p>
      </dgm:t>
    </dgm:pt>
    <dgm:pt modelId="{F6E8A3D3-9150-4087-B955-0F862DF5792B}" type="sibTrans" cxnId="{EAAD4D90-9FD6-4BBA-BD33-CCEE427CED52}">
      <dgm:prSet/>
      <dgm:spPr/>
      <dgm:t>
        <a:bodyPr/>
        <a:lstStyle/>
        <a:p>
          <a:endParaRPr lang="tr-TR"/>
        </a:p>
      </dgm:t>
    </dgm:pt>
    <dgm:pt modelId="{218C1538-78FB-4238-B5BA-C9877A400124}">
      <dgm:prSet custT="1"/>
      <dgm:spPr/>
      <dgm:t>
        <a:bodyPr/>
        <a:lstStyle/>
        <a:p>
          <a:r>
            <a:rPr lang="tr-TR" sz="1400" b="1" dirty="0" smtClean="0">
              <a:solidFill>
                <a:srgbClr val="CCCC00"/>
              </a:solidFill>
              <a:latin typeface="Calibri"/>
              <a:ea typeface="+mn-ea"/>
              <a:cs typeface="+mn-cs"/>
            </a:rPr>
            <a:t>Çevre ve Şehircilik Bakanlığı tarafından SÇD Raporu’nun kalite kontrolünün yapılması                                      (İnceleme-değerlendirme)</a:t>
          </a:r>
          <a:endParaRPr lang="tr-TR" sz="1400" b="0" dirty="0">
            <a:solidFill>
              <a:srgbClr val="CCCC00"/>
            </a:solidFill>
            <a:latin typeface="Calibri"/>
            <a:ea typeface="+mn-ea"/>
            <a:cs typeface="+mn-cs"/>
          </a:endParaRPr>
        </a:p>
      </dgm:t>
    </dgm:pt>
    <dgm:pt modelId="{AAE3A3CE-9B20-49AC-9664-81E726867142}" type="parTrans" cxnId="{F37CF9D2-BD69-4C83-BA0F-FC6BB052CE6A}">
      <dgm:prSet/>
      <dgm:spPr/>
      <dgm:t>
        <a:bodyPr/>
        <a:lstStyle/>
        <a:p>
          <a:endParaRPr lang="tr-TR"/>
        </a:p>
      </dgm:t>
    </dgm:pt>
    <dgm:pt modelId="{2FD9E79D-CB17-48B0-B0CF-7DC7A0C7EE00}" type="sibTrans" cxnId="{F37CF9D2-BD69-4C83-BA0F-FC6BB052CE6A}">
      <dgm:prSet/>
      <dgm:spPr/>
      <dgm:t>
        <a:bodyPr/>
        <a:lstStyle/>
        <a:p>
          <a:endParaRPr lang="tr-TR"/>
        </a:p>
      </dgm:t>
    </dgm:pt>
    <dgm:pt modelId="{44A2E4AE-30BC-4FCE-906B-25698552F84A}">
      <dgm:prSet custT="1"/>
      <dgm:spPr/>
      <dgm:t>
        <a:bodyPr/>
        <a:lstStyle/>
        <a:p>
          <a:endParaRPr lang="tr-TR" sz="1400" b="1" dirty="0">
            <a:solidFill>
              <a:srgbClr val="77933C"/>
            </a:solidFill>
            <a:latin typeface="Calibri"/>
            <a:ea typeface="+mn-ea"/>
            <a:cs typeface="+mn-cs"/>
          </a:endParaRPr>
        </a:p>
      </dgm:t>
    </dgm:pt>
    <dgm:pt modelId="{0CFCEC77-9AEA-401D-B9C8-DC4F728DE964}" type="parTrans" cxnId="{0F2A0B26-AC4A-4864-AFAF-F33851102EEB}">
      <dgm:prSet/>
      <dgm:spPr/>
      <dgm:t>
        <a:bodyPr/>
        <a:lstStyle/>
        <a:p>
          <a:endParaRPr lang="tr-TR"/>
        </a:p>
      </dgm:t>
    </dgm:pt>
    <dgm:pt modelId="{506DCC56-7B72-40AB-A5B3-8652CED0A4BC}" type="sibTrans" cxnId="{0F2A0B26-AC4A-4864-AFAF-F33851102EEB}">
      <dgm:prSet/>
      <dgm:spPr/>
      <dgm:t>
        <a:bodyPr/>
        <a:lstStyle/>
        <a:p>
          <a:endParaRPr lang="tr-TR"/>
        </a:p>
      </dgm:t>
    </dgm:pt>
    <dgm:pt modelId="{20B3EFE4-9A97-476F-AA46-6BC227844576}">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dirty="0" smtClean="0">
              <a:solidFill>
                <a:srgbClr val="CC9900"/>
              </a:solidFill>
              <a:latin typeface="+mn-lt"/>
              <a:ea typeface="+mn-ea"/>
              <a:cs typeface="+mn-cs"/>
            </a:rPr>
            <a:t>Çevre ve Sağlık üzerindeki olası etkilerinin tespit edilmesi ve bunların en aza indirgenmesi ya da ortadan kaldırılması için tedbirlerin geliştirilmesi- </a:t>
          </a:r>
          <a:r>
            <a:rPr lang="tr-TR" sz="1400" b="1" dirty="0" smtClean="0">
              <a:solidFill>
                <a:srgbClr val="CC9900"/>
              </a:solidFill>
              <a:latin typeface="+mn-lt"/>
              <a:ea typeface="+mn-ea"/>
              <a:cs typeface="+mn-cs"/>
            </a:rPr>
            <a:t>SÇD Raporu hazırlanması (İstişare Toplantısı)</a:t>
          </a:r>
          <a:endParaRPr lang="it-IT" sz="1400" b="1" dirty="0" smtClean="0">
            <a:solidFill>
              <a:srgbClr val="CC9900"/>
            </a:solidFill>
            <a:latin typeface="+mn-lt"/>
            <a:ea typeface="+mn-ea"/>
            <a:cs typeface="+mn-cs"/>
          </a:endParaRPr>
        </a:p>
        <a:p>
          <a:pPr algn="l"/>
          <a:endParaRPr lang="it-IT" sz="1400" b="1" dirty="0">
            <a:solidFill>
              <a:srgbClr val="F79646">
                <a:lumMod val="75000"/>
              </a:srgbClr>
            </a:solidFill>
            <a:latin typeface="Calibri"/>
            <a:ea typeface="+mn-ea"/>
            <a:cs typeface="+mn-cs"/>
          </a:endParaRPr>
        </a:p>
      </dgm:t>
    </dgm:pt>
    <dgm:pt modelId="{224E9241-F136-4706-92CB-A5F10F4F8826}" type="parTrans" cxnId="{B851797C-0CED-49B9-AC71-495F32A53497}">
      <dgm:prSet/>
      <dgm:spPr/>
      <dgm:t>
        <a:bodyPr/>
        <a:lstStyle/>
        <a:p>
          <a:endParaRPr lang="tr-TR"/>
        </a:p>
      </dgm:t>
    </dgm:pt>
    <dgm:pt modelId="{F3C8286B-367E-4B8C-8540-0CCF6FDD242F}" type="sibTrans" cxnId="{B851797C-0CED-49B9-AC71-495F32A53497}">
      <dgm:prSet/>
      <dgm:spPr/>
      <dgm:t>
        <a:bodyPr/>
        <a:lstStyle/>
        <a:p>
          <a:endParaRPr lang="tr-TR"/>
        </a:p>
      </dgm:t>
    </dgm:pt>
    <dgm:pt modelId="{F7ADEF8D-0184-4B85-A875-B2E20C7ECEDC}">
      <dgm:prSet custT="1"/>
      <dgm:spPr/>
      <dgm:t>
        <a:bodyPr/>
        <a:lstStyle/>
        <a:p>
          <a:endParaRPr lang="tr-TR" sz="1400" b="1" dirty="0">
            <a:solidFill>
              <a:srgbClr val="CCCC00"/>
            </a:solidFill>
            <a:latin typeface="Calibri"/>
            <a:ea typeface="+mn-ea"/>
            <a:cs typeface="+mn-cs"/>
          </a:endParaRPr>
        </a:p>
      </dgm:t>
    </dgm:pt>
    <dgm:pt modelId="{C809826A-645F-48D7-9824-03D5D9CC1C1D}" type="parTrans" cxnId="{B4E6FD0B-CFBA-4E25-9B91-4913E0F19E8C}">
      <dgm:prSet/>
      <dgm:spPr/>
      <dgm:t>
        <a:bodyPr/>
        <a:lstStyle/>
        <a:p>
          <a:endParaRPr lang="tr-TR"/>
        </a:p>
      </dgm:t>
    </dgm:pt>
    <dgm:pt modelId="{308771FC-1EE7-4D08-8D8D-93269812EC90}" type="sibTrans" cxnId="{B4E6FD0B-CFBA-4E25-9B91-4913E0F19E8C}">
      <dgm:prSet/>
      <dgm:spPr/>
      <dgm:t>
        <a:bodyPr/>
        <a:lstStyle/>
        <a:p>
          <a:endParaRPr lang="tr-TR"/>
        </a:p>
      </dgm:t>
    </dgm:pt>
    <dgm:pt modelId="{343A5C08-E18E-AD4E-BA5D-FB5C8D78EA13}" type="pres">
      <dgm:prSet presAssocID="{477A325C-4C0D-AD4B-9064-EAFE56B4F156}" presName="linearFlow" presStyleCnt="0">
        <dgm:presLayoutVars>
          <dgm:dir/>
          <dgm:animLvl val="lvl"/>
          <dgm:resizeHandles val="exact"/>
        </dgm:presLayoutVars>
      </dgm:prSet>
      <dgm:spPr/>
      <dgm:t>
        <a:bodyPr/>
        <a:lstStyle/>
        <a:p>
          <a:endParaRPr lang="it-IT"/>
        </a:p>
      </dgm:t>
    </dgm:pt>
    <dgm:pt modelId="{4C2494B4-8468-C046-A3DF-D22BD752863B}" type="pres">
      <dgm:prSet presAssocID="{B42B23E6-9BF3-8747-90D8-B6239DCF0C8E}" presName="composite" presStyleCnt="0"/>
      <dgm:spPr/>
    </dgm:pt>
    <dgm:pt modelId="{EDF4AE0E-7BEC-B84A-9BD8-84508FB42120}" type="pres">
      <dgm:prSet presAssocID="{B42B23E6-9BF3-8747-90D8-B6239DCF0C8E}" presName="parentText" presStyleLbl="alignNode1" presStyleIdx="0" presStyleCnt="6">
        <dgm:presLayoutVars>
          <dgm:chMax val="1"/>
          <dgm:bulletEnabled val="1"/>
        </dgm:presLayoutVars>
      </dgm:prSet>
      <dgm:spPr>
        <a:prstGeom prst="chevron">
          <a:avLst/>
        </a:prstGeom>
      </dgm:spPr>
      <dgm:t>
        <a:bodyPr/>
        <a:lstStyle/>
        <a:p>
          <a:endParaRPr lang="it-IT"/>
        </a:p>
      </dgm:t>
    </dgm:pt>
    <dgm:pt modelId="{14CE9B5A-834E-5746-A67C-FCD6B213AB85}" type="pres">
      <dgm:prSet presAssocID="{B42B23E6-9BF3-8747-90D8-B6239DCF0C8E}" presName="descendantText" presStyleLbl="alignAcc1" presStyleIdx="0" presStyleCnt="6" custScaleY="115098">
        <dgm:presLayoutVars>
          <dgm:bulletEnabled val="1"/>
        </dgm:presLayoutVars>
      </dgm:prSet>
      <dgm:spPr>
        <a:prstGeom prst="round2SameRect">
          <a:avLst/>
        </a:prstGeom>
      </dgm:spPr>
      <dgm:t>
        <a:bodyPr/>
        <a:lstStyle/>
        <a:p>
          <a:endParaRPr lang="it-IT"/>
        </a:p>
      </dgm:t>
    </dgm:pt>
    <dgm:pt modelId="{304DD3C3-C0EC-0843-A455-C15FB0ACEBC2}" type="pres">
      <dgm:prSet presAssocID="{EF5E7876-428B-EF43-A485-CBDA19C6DD11}" presName="sp" presStyleCnt="0"/>
      <dgm:spPr/>
    </dgm:pt>
    <dgm:pt modelId="{CA584D32-B16F-F74B-A716-5E7A212E0C28}" type="pres">
      <dgm:prSet presAssocID="{9CEDF0CF-1E77-7E41-85C2-DA5FF7A422A7}" presName="composite" presStyleCnt="0"/>
      <dgm:spPr/>
    </dgm:pt>
    <dgm:pt modelId="{4243E054-8B5D-554B-8615-72AE0247EE9E}" type="pres">
      <dgm:prSet presAssocID="{9CEDF0CF-1E77-7E41-85C2-DA5FF7A422A7}" presName="parentText" presStyleLbl="alignNode1" presStyleIdx="1" presStyleCnt="6">
        <dgm:presLayoutVars>
          <dgm:chMax val="1"/>
          <dgm:bulletEnabled val="1"/>
        </dgm:presLayoutVars>
      </dgm:prSet>
      <dgm:spPr>
        <a:prstGeom prst="chevron">
          <a:avLst/>
        </a:prstGeom>
      </dgm:spPr>
      <dgm:t>
        <a:bodyPr/>
        <a:lstStyle/>
        <a:p>
          <a:endParaRPr lang="it-IT"/>
        </a:p>
      </dgm:t>
    </dgm:pt>
    <dgm:pt modelId="{04D6A0DE-42BD-B142-AEFC-FD06E3697F70}" type="pres">
      <dgm:prSet presAssocID="{9CEDF0CF-1E77-7E41-85C2-DA5FF7A422A7}" presName="descendantText" presStyleLbl="alignAcc1" presStyleIdx="1" presStyleCnt="6">
        <dgm:presLayoutVars>
          <dgm:bulletEnabled val="1"/>
        </dgm:presLayoutVars>
      </dgm:prSet>
      <dgm:spPr>
        <a:prstGeom prst="round2SameRect">
          <a:avLst/>
        </a:prstGeom>
      </dgm:spPr>
      <dgm:t>
        <a:bodyPr/>
        <a:lstStyle/>
        <a:p>
          <a:endParaRPr lang="it-IT"/>
        </a:p>
      </dgm:t>
    </dgm:pt>
    <dgm:pt modelId="{90A3F745-884C-1A49-BE99-547912CFDC67}" type="pres">
      <dgm:prSet presAssocID="{DFA56C58-2122-F34A-AEF8-4AD4375B4909}" presName="sp" presStyleCnt="0"/>
      <dgm:spPr/>
    </dgm:pt>
    <dgm:pt modelId="{487494A1-6AE6-3C46-802E-D75428B11F7B}" type="pres">
      <dgm:prSet presAssocID="{5D018790-8C11-A44A-BDDB-F1AE477901C4}" presName="composite" presStyleCnt="0"/>
      <dgm:spPr/>
    </dgm:pt>
    <dgm:pt modelId="{840805CE-ADCF-FC4F-A452-035B14085CC6}" type="pres">
      <dgm:prSet presAssocID="{5D018790-8C11-A44A-BDDB-F1AE477901C4}" presName="parentText" presStyleLbl="alignNode1" presStyleIdx="2" presStyleCnt="6" custLinFactNeighborY="4785">
        <dgm:presLayoutVars>
          <dgm:chMax val="1"/>
          <dgm:bulletEnabled val="1"/>
        </dgm:presLayoutVars>
      </dgm:prSet>
      <dgm:spPr>
        <a:prstGeom prst="chevron">
          <a:avLst/>
        </a:prstGeom>
      </dgm:spPr>
      <dgm:t>
        <a:bodyPr/>
        <a:lstStyle/>
        <a:p>
          <a:endParaRPr lang="it-IT"/>
        </a:p>
      </dgm:t>
    </dgm:pt>
    <dgm:pt modelId="{6E4EE9FC-A41C-1B4D-B84B-DF177A0B057A}" type="pres">
      <dgm:prSet presAssocID="{5D018790-8C11-A44A-BDDB-F1AE477901C4}" presName="descendantText" presStyleLbl="alignAcc1" presStyleIdx="2" presStyleCnt="6" custScaleY="119176" custLinFactNeighborX="219" custLinFactNeighborY="11011">
        <dgm:presLayoutVars>
          <dgm:bulletEnabled val="1"/>
        </dgm:presLayoutVars>
      </dgm:prSet>
      <dgm:spPr>
        <a:prstGeom prst="round2SameRect">
          <a:avLst/>
        </a:prstGeom>
      </dgm:spPr>
      <dgm:t>
        <a:bodyPr/>
        <a:lstStyle/>
        <a:p>
          <a:endParaRPr lang="it-IT"/>
        </a:p>
      </dgm:t>
    </dgm:pt>
    <dgm:pt modelId="{6B3D1A32-1530-6A4A-9B90-2B49619949EE}" type="pres">
      <dgm:prSet presAssocID="{8243A81E-8FD0-064B-BCF4-70CA7BC6429B}" presName="sp" presStyleCnt="0"/>
      <dgm:spPr/>
    </dgm:pt>
    <dgm:pt modelId="{10019E96-600F-DC4D-8283-A3E7FF79C733}" type="pres">
      <dgm:prSet presAssocID="{0CF1B068-7ACA-1343-AE02-A48A97DC61F9}" presName="composite" presStyleCnt="0"/>
      <dgm:spPr/>
    </dgm:pt>
    <dgm:pt modelId="{2AFD7BD0-D47C-5649-AE1D-572B72CE2123}" type="pres">
      <dgm:prSet presAssocID="{0CF1B068-7ACA-1343-AE02-A48A97DC61F9}" presName="parentText" presStyleLbl="alignNode1" presStyleIdx="3" presStyleCnt="6">
        <dgm:presLayoutVars>
          <dgm:chMax val="1"/>
          <dgm:bulletEnabled val="1"/>
        </dgm:presLayoutVars>
      </dgm:prSet>
      <dgm:spPr>
        <a:prstGeom prst="chevron">
          <a:avLst/>
        </a:prstGeom>
      </dgm:spPr>
      <dgm:t>
        <a:bodyPr/>
        <a:lstStyle/>
        <a:p>
          <a:endParaRPr lang="it-IT"/>
        </a:p>
      </dgm:t>
    </dgm:pt>
    <dgm:pt modelId="{DA7E6AE4-BD5D-3549-9568-14B3680FE549}" type="pres">
      <dgm:prSet presAssocID="{0CF1B068-7ACA-1343-AE02-A48A97DC61F9}" presName="descendantText" presStyleLbl="alignAcc1" presStyleIdx="3" presStyleCnt="6" custLinFactNeighborX="-42" custLinFactNeighborY="-456">
        <dgm:presLayoutVars>
          <dgm:bulletEnabled val="1"/>
        </dgm:presLayoutVars>
      </dgm:prSet>
      <dgm:spPr>
        <a:prstGeom prst="round2SameRect">
          <a:avLst/>
        </a:prstGeom>
      </dgm:spPr>
      <dgm:t>
        <a:bodyPr/>
        <a:lstStyle/>
        <a:p>
          <a:endParaRPr lang="it-IT"/>
        </a:p>
      </dgm:t>
    </dgm:pt>
    <dgm:pt modelId="{480A9120-40FE-D247-B8A4-51372EA27730}" type="pres">
      <dgm:prSet presAssocID="{AAF8432D-3E7E-1145-8287-6BDB919E8104}" presName="sp" presStyleCnt="0"/>
      <dgm:spPr/>
    </dgm:pt>
    <dgm:pt modelId="{1ABC1B69-F927-1444-8208-477ED04CF05F}" type="pres">
      <dgm:prSet presAssocID="{8C17F9DD-109A-A34C-A1CC-239B7F42BE44}" presName="composite" presStyleCnt="0"/>
      <dgm:spPr/>
    </dgm:pt>
    <dgm:pt modelId="{436EC88A-8DBB-C249-9F25-2AEDBB830257}" type="pres">
      <dgm:prSet presAssocID="{8C17F9DD-109A-A34C-A1CC-239B7F42BE44}" presName="parentText" presStyleLbl="alignNode1" presStyleIdx="4" presStyleCnt="6">
        <dgm:presLayoutVars>
          <dgm:chMax val="1"/>
          <dgm:bulletEnabled val="1"/>
        </dgm:presLayoutVars>
      </dgm:prSet>
      <dgm:spPr>
        <a:prstGeom prst="chevron">
          <a:avLst/>
        </a:prstGeom>
      </dgm:spPr>
      <dgm:t>
        <a:bodyPr/>
        <a:lstStyle/>
        <a:p>
          <a:endParaRPr lang="it-IT"/>
        </a:p>
      </dgm:t>
    </dgm:pt>
    <dgm:pt modelId="{786EE4F7-282F-644A-82DF-976F0443FEC0}" type="pres">
      <dgm:prSet presAssocID="{8C17F9DD-109A-A34C-A1CC-239B7F42BE44}" presName="descendantText" presStyleLbl="alignAcc1" presStyleIdx="4" presStyleCnt="6">
        <dgm:presLayoutVars>
          <dgm:bulletEnabled val="1"/>
        </dgm:presLayoutVars>
      </dgm:prSet>
      <dgm:spPr>
        <a:prstGeom prst="round2SameRect">
          <a:avLst/>
        </a:prstGeom>
      </dgm:spPr>
      <dgm:t>
        <a:bodyPr/>
        <a:lstStyle/>
        <a:p>
          <a:endParaRPr lang="it-IT"/>
        </a:p>
      </dgm:t>
    </dgm:pt>
    <dgm:pt modelId="{C68A0A3B-BD5E-CF48-A5AA-E5E11C01CD10}" type="pres">
      <dgm:prSet presAssocID="{724B3B48-61A9-F545-8A0F-8D314E11DF5B}" presName="sp" presStyleCnt="0"/>
      <dgm:spPr/>
    </dgm:pt>
    <dgm:pt modelId="{02EC59CE-FD92-A142-9F9E-EADFA56DF79B}" type="pres">
      <dgm:prSet presAssocID="{5607C83E-6F60-FD42-98D2-CB8A74B901D1}" presName="composite" presStyleCnt="0"/>
      <dgm:spPr/>
    </dgm:pt>
    <dgm:pt modelId="{DDDD260C-8D7D-3A4B-B6CD-ECA4FB0BE62D}" type="pres">
      <dgm:prSet presAssocID="{5607C83E-6F60-FD42-98D2-CB8A74B901D1}" presName="parentText" presStyleLbl="alignNode1" presStyleIdx="5" presStyleCnt="6">
        <dgm:presLayoutVars>
          <dgm:chMax val="1"/>
          <dgm:bulletEnabled val="1"/>
        </dgm:presLayoutVars>
      </dgm:prSet>
      <dgm:spPr>
        <a:prstGeom prst="chevron">
          <a:avLst/>
        </a:prstGeom>
      </dgm:spPr>
      <dgm:t>
        <a:bodyPr/>
        <a:lstStyle/>
        <a:p>
          <a:endParaRPr lang="it-IT"/>
        </a:p>
      </dgm:t>
    </dgm:pt>
    <dgm:pt modelId="{7564977A-A842-D545-9BB5-5595F765B6B9}" type="pres">
      <dgm:prSet presAssocID="{5607C83E-6F60-FD42-98D2-CB8A74B901D1}" presName="descendantText" presStyleLbl="alignAcc1" presStyleIdx="5" presStyleCnt="6">
        <dgm:presLayoutVars>
          <dgm:bulletEnabled val="1"/>
        </dgm:presLayoutVars>
      </dgm:prSet>
      <dgm:spPr>
        <a:prstGeom prst="round2SameRect">
          <a:avLst/>
        </a:prstGeom>
      </dgm:spPr>
      <dgm:t>
        <a:bodyPr/>
        <a:lstStyle/>
        <a:p>
          <a:endParaRPr lang="it-IT"/>
        </a:p>
      </dgm:t>
    </dgm:pt>
  </dgm:ptLst>
  <dgm:cxnLst>
    <dgm:cxn modelId="{C3C6B4D7-4C5D-6644-8B3C-F437D036F161}" srcId="{9CEDF0CF-1E77-7E41-85C2-DA5FF7A422A7}" destId="{579468B1-EDC9-BD4E-A473-3812C3BBAAA4}" srcOrd="0" destOrd="0" parTransId="{0E7DFFEC-2BD1-7444-878F-F478979A7904}" sibTransId="{8B0E14CA-0594-1B47-A03C-B5FAFCF9EB3A}"/>
    <dgm:cxn modelId="{D9A6A0FF-A1BC-41A9-8894-EFE90CC53725}" type="presOf" srcId="{6B146043-9716-EB4B-8BFB-C7587830ECA4}" destId="{7564977A-A842-D545-9BB5-5595F765B6B9}" srcOrd="0" destOrd="1" presId="urn:microsoft.com/office/officeart/2005/8/layout/chevron2"/>
    <dgm:cxn modelId="{62403638-13E7-4545-A5B9-1E970C3FB0DB}" srcId="{477A325C-4C0D-AD4B-9064-EAFE56B4F156}" destId="{0CF1B068-7ACA-1343-AE02-A48A97DC61F9}" srcOrd="3" destOrd="0" parTransId="{CA22C9EE-C417-8144-8600-5FBB65BA0541}" sibTransId="{AAF8432D-3E7E-1145-8287-6BDB919E8104}"/>
    <dgm:cxn modelId="{D59F6115-4807-4E1D-AD82-DA4AE17109F4}" type="presOf" srcId="{F7ADEF8D-0184-4B85-A875-B2E20C7ECEDC}" destId="{DA7E6AE4-BD5D-3549-9568-14B3680FE549}" srcOrd="0" destOrd="1" presId="urn:microsoft.com/office/officeart/2005/8/layout/chevron2"/>
    <dgm:cxn modelId="{E068612C-8F0B-2245-A05A-0756895950AE}" srcId="{B42B23E6-9BF3-8747-90D8-B6239DCF0C8E}" destId="{3988C4F8-A1FD-1245-BD68-475CE6758806}" srcOrd="0" destOrd="0" parTransId="{0CBA9FC0-952A-7443-9FCF-D677DA0E76AA}" sibTransId="{6D1B7F45-C17D-3443-930B-076E3DBC2AF1}"/>
    <dgm:cxn modelId="{080721A3-E7BF-4455-8643-2B9820E2A5C3}" type="presOf" srcId="{6C68367E-2DCD-486D-ACF8-21A90C1CDCF9}" destId="{DA7E6AE4-BD5D-3549-9568-14B3680FE549}" srcOrd="0" destOrd="2" presId="urn:microsoft.com/office/officeart/2005/8/layout/chevron2"/>
    <dgm:cxn modelId="{B4E6FD0B-CFBA-4E25-9B91-4913E0F19E8C}" srcId="{0CF1B068-7ACA-1343-AE02-A48A97DC61F9}" destId="{F7ADEF8D-0184-4B85-A875-B2E20C7ECEDC}" srcOrd="1" destOrd="0" parTransId="{C809826A-645F-48D7-9824-03D5D9CC1C1D}" sibTransId="{308771FC-1EE7-4D08-8D8D-93269812EC90}"/>
    <dgm:cxn modelId="{0F2A0B26-AC4A-4864-AFAF-F33851102EEB}" srcId="{0CF1B068-7ACA-1343-AE02-A48A97DC61F9}" destId="{44A2E4AE-30BC-4FCE-906B-25698552F84A}" srcOrd="4" destOrd="0" parTransId="{0CFCEC77-9AEA-401D-B9C8-DC4F728DE964}" sibTransId="{506DCC56-7B72-40AB-A5B3-8652CED0A4BC}"/>
    <dgm:cxn modelId="{4ECE33DB-816C-2148-B913-0D2B423EA459}" srcId="{5607C83E-6F60-FD42-98D2-CB8A74B901D1}" destId="{6B146043-9716-EB4B-8BFB-C7587830ECA4}" srcOrd="1" destOrd="0" parTransId="{66FA210F-BBEF-B44F-9E9B-F7397654FEA0}" sibTransId="{A3BE6F6E-4117-1C4B-A349-309BCD4122A2}"/>
    <dgm:cxn modelId="{0DD2A8CD-0C4C-454C-9E9D-C3ED0465D0C2}" type="presOf" srcId="{2CAA5331-4CCA-564C-89C7-DC0AE91F7299}" destId="{786EE4F7-282F-644A-82DF-976F0443FEC0}" srcOrd="0" destOrd="0" presId="urn:microsoft.com/office/officeart/2005/8/layout/chevron2"/>
    <dgm:cxn modelId="{F60E73E8-2EF4-CA45-A08E-708FC9CADF52}" srcId="{9CEDF0CF-1E77-7E41-85C2-DA5FF7A422A7}" destId="{3A7AF2E2-8271-AB45-9B69-4F0C08347DBE}" srcOrd="1" destOrd="0" parTransId="{4E1D5F10-92CA-D242-96B3-93C9E643A540}" sibTransId="{E2A3F6F5-ADA9-A74B-A56D-1947EB6AF235}"/>
    <dgm:cxn modelId="{D4FC565E-37CD-BB47-B8B5-8A9A218DAEEC}" srcId="{0CF1B068-7ACA-1343-AE02-A48A97DC61F9}" destId="{C9A591A8-BE09-7843-9C48-C1239FD9C4AA}" srcOrd="5" destOrd="0" parTransId="{2D99EB43-7806-C74A-B538-E3F497DB85D2}" sibTransId="{C19EA70F-4B8A-C84B-89E7-6251CB67044C}"/>
    <dgm:cxn modelId="{9AE5C6D2-2304-4BEF-8228-88A57FABB080}" type="presOf" srcId="{3988C4F8-A1FD-1245-BD68-475CE6758806}" destId="{14CE9B5A-834E-5746-A67C-FCD6B213AB85}" srcOrd="0" destOrd="0" presId="urn:microsoft.com/office/officeart/2005/8/layout/chevron2"/>
    <dgm:cxn modelId="{91BA3248-21ED-5D42-A144-EE5670F07E68}" srcId="{5D018790-8C11-A44A-BDDB-F1AE477901C4}" destId="{8991267F-D47E-B942-AED7-785DEBA372D4}" srcOrd="1" destOrd="0" parTransId="{EAF853C1-165C-0B41-A254-1B8ECF9C1255}" sibTransId="{268CEC86-126F-C34D-9942-D9633C975531}"/>
    <dgm:cxn modelId="{A71E4FDE-620D-CA48-9C5C-C1F5A8CEE0B8}" srcId="{477A325C-4C0D-AD4B-9064-EAFE56B4F156}" destId="{9CEDF0CF-1E77-7E41-85C2-DA5FF7A422A7}" srcOrd="1" destOrd="0" parTransId="{D002DE45-9139-A242-99D0-B6D9E154FC31}" sibTransId="{DFA56C58-2122-F34A-AEF8-4AD4375B4909}"/>
    <dgm:cxn modelId="{F1F5289D-A58C-D544-9E2C-CC5BAEE9F3AB}" srcId="{8C17F9DD-109A-A34C-A1CC-239B7F42BE44}" destId="{DBD0C1FD-9AD6-C944-94D8-0E5880C41DE9}" srcOrd="1" destOrd="0" parTransId="{11447CE0-F2D6-E44C-BC78-3E26D8A26B16}" sibTransId="{31562F6B-DF1E-EB4C-89A6-6CBF1E8BFA5B}"/>
    <dgm:cxn modelId="{3C62126E-5570-48A3-B5EB-84F3E013CF71}" type="presOf" srcId="{DBD0C1FD-9AD6-C944-94D8-0E5880C41DE9}" destId="{786EE4F7-282F-644A-82DF-976F0443FEC0}" srcOrd="0" destOrd="1" presId="urn:microsoft.com/office/officeart/2005/8/layout/chevron2"/>
    <dgm:cxn modelId="{960DDB30-AB0F-4238-8B7E-2FEFF35B6534}" type="presOf" srcId="{218C1538-78FB-4238-B5BA-C9877A400124}" destId="{DA7E6AE4-BD5D-3549-9568-14B3680FE549}" srcOrd="0" destOrd="3" presId="urn:microsoft.com/office/officeart/2005/8/layout/chevron2"/>
    <dgm:cxn modelId="{7307F250-0E9A-46D0-A806-98135651982F}" type="presOf" srcId="{C9A591A8-BE09-7843-9C48-C1239FD9C4AA}" destId="{DA7E6AE4-BD5D-3549-9568-14B3680FE549}" srcOrd="0" destOrd="5" presId="urn:microsoft.com/office/officeart/2005/8/layout/chevron2"/>
    <dgm:cxn modelId="{DEB7B2FD-5F26-4437-9310-32013DA47498}" type="presOf" srcId="{5D018790-8C11-A44A-BDDB-F1AE477901C4}" destId="{840805CE-ADCF-FC4F-A452-035B14085CC6}" srcOrd="0" destOrd="0" presId="urn:microsoft.com/office/officeart/2005/8/layout/chevron2"/>
    <dgm:cxn modelId="{079B094D-3959-4A31-BD0B-08CA853C848A}" type="presOf" srcId="{8991267F-D47E-B942-AED7-785DEBA372D4}" destId="{6E4EE9FC-A41C-1B4D-B84B-DF177A0B057A}" srcOrd="0" destOrd="1" presId="urn:microsoft.com/office/officeart/2005/8/layout/chevron2"/>
    <dgm:cxn modelId="{4F75B6B6-6E2E-4F47-807A-0B86B31DE591}" type="presOf" srcId="{0CF1B068-7ACA-1343-AE02-A48A97DC61F9}" destId="{2AFD7BD0-D47C-5649-AE1D-572B72CE2123}" srcOrd="0" destOrd="0" presId="urn:microsoft.com/office/officeart/2005/8/layout/chevron2"/>
    <dgm:cxn modelId="{841816CD-93DA-FF43-8F1D-E8ECA9E1C8BA}" srcId="{477A325C-4C0D-AD4B-9064-EAFE56B4F156}" destId="{5D018790-8C11-A44A-BDDB-F1AE477901C4}" srcOrd="2" destOrd="0" parTransId="{2EAFBD42-C729-D44C-B950-376BD742343A}" sibTransId="{8243A81E-8FD0-064B-BCF4-70CA7BC6429B}"/>
    <dgm:cxn modelId="{A39C2364-9A04-4B19-BAC2-C858A8A34959}" type="presOf" srcId="{62114F90-7110-5142-9391-8E235016C0BD}" destId="{14CE9B5A-834E-5746-A67C-FCD6B213AB85}" srcOrd="0" destOrd="1" presId="urn:microsoft.com/office/officeart/2005/8/layout/chevron2"/>
    <dgm:cxn modelId="{0DED7431-6287-C346-B655-1F9FBAD3E743}" srcId="{5607C83E-6F60-FD42-98D2-CB8A74B901D1}" destId="{0D7F25C4-A971-D044-BE9C-E3B34384B8F5}" srcOrd="0" destOrd="0" parTransId="{06C13FA6-A05F-954C-9743-FC3167EFDE77}" sibTransId="{444C7A7D-307A-CD47-A7C6-115FFC552603}"/>
    <dgm:cxn modelId="{5D4C3F43-45FC-AF45-9388-83677375DA14}" srcId="{477A325C-4C0D-AD4B-9064-EAFE56B4F156}" destId="{8C17F9DD-109A-A34C-A1CC-239B7F42BE44}" srcOrd="4" destOrd="0" parTransId="{3FE4C898-0833-2343-A411-0C0F89F3FFCA}" sibTransId="{724B3B48-61A9-F545-8A0F-8D314E11DF5B}"/>
    <dgm:cxn modelId="{59F14FC2-4247-464D-8E9A-3E38858D0083}" type="presOf" srcId="{86E97B2F-A29B-4CCE-9E72-F56D8B74910D}" destId="{6E4EE9FC-A41C-1B4D-B84B-DF177A0B057A}" srcOrd="0" destOrd="0" presId="urn:microsoft.com/office/officeart/2005/8/layout/chevron2"/>
    <dgm:cxn modelId="{8554A735-2E66-D448-B29C-5AE8142D7BCD}" srcId="{B42B23E6-9BF3-8747-90D8-B6239DCF0C8E}" destId="{62114F90-7110-5142-9391-8E235016C0BD}" srcOrd="1" destOrd="0" parTransId="{F7A27F31-C74B-B64B-B119-3A3671BF3151}" sibTransId="{3621B089-FF16-EF40-B1D0-0F39D739A087}"/>
    <dgm:cxn modelId="{13CBBF79-E58F-44CA-8B14-CE3DD8550044}" type="presOf" srcId="{477A325C-4C0D-AD4B-9064-EAFE56B4F156}" destId="{343A5C08-E18E-AD4E-BA5D-FB5C8D78EA13}" srcOrd="0" destOrd="0" presId="urn:microsoft.com/office/officeart/2005/8/layout/chevron2"/>
    <dgm:cxn modelId="{C0FEFF13-A297-48F2-9ED1-FE286FB33000}" type="presOf" srcId="{9CEDF0CF-1E77-7E41-85C2-DA5FF7A422A7}" destId="{4243E054-8B5D-554B-8615-72AE0247EE9E}" srcOrd="0" destOrd="0" presId="urn:microsoft.com/office/officeart/2005/8/layout/chevron2"/>
    <dgm:cxn modelId="{12E958A0-FC4C-754F-BE17-626510DB1452}" srcId="{477A325C-4C0D-AD4B-9064-EAFE56B4F156}" destId="{5607C83E-6F60-FD42-98D2-CB8A74B901D1}" srcOrd="5" destOrd="0" parTransId="{9A52F880-E8BA-9348-8062-C4CD6EB6A29C}" sibTransId="{134E7EAA-A85C-BB44-A487-2278AEBDE8D1}"/>
    <dgm:cxn modelId="{B851797C-0CED-49B9-AC71-495F32A53497}" srcId="{5D018790-8C11-A44A-BDDB-F1AE477901C4}" destId="{20B3EFE4-9A97-476F-AA46-6BC227844576}" srcOrd="2" destOrd="0" parTransId="{224E9241-F136-4706-92CB-A5F10F4F8826}" sibTransId="{F3C8286B-367E-4B8C-8540-0CCF6FDD242F}"/>
    <dgm:cxn modelId="{DD1574DD-C380-2A43-A09C-029D197DB661}" srcId="{477A325C-4C0D-AD4B-9064-EAFE56B4F156}" destId="{B42B23E6-9BF3-8747-90D8-B6239DCF0C8E}" srcOrd="0" destOrd="0" parTransId="{6D689B51-FA88-D345-8069-A1EF45CD23A7}" sibTransId="{EF5E7876-428B-EF43-A485-CBDA19C6DD11}"/>
    <dgm:cxn modelId="{8B8162FE-CDB6-46E1-A86A-C1257C260351}" type="presOf" srcId="{44A2E4AE-30BC-4FCE-906B-25698552F84A}" destId="{DA7E6AE4-BD5D-3549-9568-14B3680FE549}" srcOrd="0" destOrd="4" presId="urn:microsoft.com/office/officeart/2005/8/layout/chevron2"/>
    <dgm:cxn modelId="{0D495B11-8929-4329-89FD-0D1447CAEBA3}" type="presOf" srcId="{579468B1-EDC9-BD4E-A473-3812C3BBAAA4}" destId="{04D6A0DE-42BD-B142-AEFC-FD06E3697F70}" srcOrd="0" destOrd="0" presId="urn:microsoft.com/office/officeart/2005/8/layout/chevron2"/>
    <dgm:cxn modelId="{E85770E3-2DEC-4799-9606-8D582A14B063}" type="presOf" srcId="{3A7AF2E2-8271-AB45-9B69-4F0C08347DBE}" destId="{04D6A0DE-42BD-B142-AEFC-FD06E3697F70}" srcOrd="0" destOrd="1" presId="urn:microsoft.com/office/officeart/2005/8/layout/chevron2"/>
    <dgm:cxn modelId="{AA6D0061-AE0A-415F-8779-0A11734F1EBB}" type="presOf" srcId="{AF30FEF8-38CC-594C-A47C-7717B6F42A62}" destId="{DA7E6AE4-BD5D-3549-9568-14B3680FE549}" srcOrd="0" destOrd="0" presId="urn:microsoft.com/office/officeart/2005/8/layout/chevron2"/>
    <dgm:cxn modelId="{E3958419-93A0-464A-B509-F392FA8F9E7C}" type="presOf" srcId="{0D7F25C4-A971-D044-BE9C-E3B34384B8F5}" destId="{7564977A-A842-D545-9BB5-5595F765B6B9}" srcOrd="0" destOrd="0" presId="urn:microsoft.com/office/officeart/2005/8/layout/chevron2"/>
    <dgm:cxn modelId="{7BA60EDE-0021-4255-9354-952DA3F97C9C}" srcId="{5D018790-8C11-A44A-BDDB-F1AE477901C4}" destId="{86E97B2F-A29B-4CCE-9E72-F56D8B74910D}" srcOrd="0" destOrd="0" parTransId="{20281198-8FAE-4FD1-B0FF-FAE807D62F22}" sibTransId="{45FE6DCD-22E8-40C1-9EFB-B74A0462D7DF}"/>
    <dgm:cxn modelId="{D6C61B00-C6E6-2848-95AE-44F76EFEA661}" srcId="{0CF1B068-7ACA-1343-AE02-A48A97DC61F9}" destId="{AF30FEF8-38CC-594C-A47C-7717B6F42A62}" srcOrd="0" destOrd="0" parTransId="{7C112CE9-9B37-034D-99AB-AFE77C0C6D92}" sibTransId="{47649D22-8230-AC4E-AA28-55AF1B5C60B1}"/>
    <dgm:cxn modelId="{2F7B29B0-A030-4F5D-8148-8A35D42CFB1F}" type="presOf" srcId="{8C17F9DD-109A-A34C-A1CC-239B7F42BE44}" destId="{436EC88A-8DBB-C249-9F25-2AEDBB830257}" srcOrd="0" destOrd="0" presId="urn:microsoft.com/office/officeart/2005/8/layout/chevron2"/>
    <dgm:cxn modelId="{51E0A20A-139A-42EE-9681-19C50D6E25B0}" type="presOf" srcId="{5607C83E-6F60-FD42-98D2-CB8A74B901D1}" destId="{DDDD260C-8D7D-3A4B-B6CD-ECA4FB0BE62D}" srcOrd="0" destOrd="0" presId="urn:microsoft.com/office/officeart/2005/8/layout/chevron2"/>
    <dgm:cxn modelId="{EAAD4D90-9FD6-4BBA-BD33-CCEE427CED52}" srcId="{0CF1B068-7ACA-1343-AE02-A48A97DC61F9}" destId="{6C68367E-2DCD-486D-ACF8-21A90C1CDCF9}" srcOrd="2" destOrd="0" parTransId="{6DBD4E69-5DB9-459D-9CE7-3BF90F525AC4}" sibTransId="{F6E8A3D3-9150-4087-B955-0F862DF5792B}"/>
    <dgm:cxn modelId="{F37CF9D2-BD69-4C83-BA0F-FC6BB052CE6A}" srcId="{0CF1B068-7ACA-1343-AE02-A48A97DC61F9}" destId="{218C1538-78FB-4238-B5BA-C9877A400124}" srcOrd="3" destOrd="0" parTransId="{AAE3A3CE-9B20-49AC-9664-81E726867142}" sibTransId="{2FD9E79D-CB17-48B0-B0CF-7DC7A0C7EE00}"/>
    <dgm:cxn modelId="{93A52A53-E998-4F82-B78E-0D116CF45A70}" type="presOf" srcId="{B42B23E6-9BF3-8747-90D8-B6239DCF0C8E}" destId="{EDF4AE0E-7BEC-B84A-9BD8-84508FB42120}" srcOrd="0" destOrd="0" presId="urn:microsoft.com/office/officeart/2005/8/layout/chevron2"/>
    <dgm:cxn modelId="{FD3BEDEF-93C2-7641-8AC7-DC58A22C26AF}" srcId="{8C17F9DD-109A-A34C-A1CC-239B7F42BE44}" destId="{2CAA5331-4CCA-564C-89C7-DC0AE91F7299}" srcOrd="0" destOrd="0" parTransId="{08EB6E4A-1BB4-4543-85C3-28F645AF8C20}" sibTransId="{3DE11B0B-BB12-AA4A-B366-6896C54C1F4B}"/>
    <dgm:cxn modelId="{66612956-261E-477A-A279-ED10CC9A8A58}" type="presOf" srcId="{20B3EFE4-9A97-476F-AA46-6BC227844576}" destId="{6E4EE9FC-A41C-1B4D-B84B-DF177A0B057A}" srcOrd="0" destOrd="2" presId="urn:microsoft.com/office/officeart/2005/8/layout/chevron2"/>
    <dgm:cxn modelId="{860D75A1-B4D3-434B-AD25-3C2DB0EC01D9}" type="presParOf" srcId="{343A5C08-E18E-AD4E-BA5D-FB5C8D78EA13}" destId="{4C2494B4-8468-C046-A3DF-D22BD752863B}" srcOrd="0" destOrd="0" presId="urn:microsoft.com/office/officeart/2005/8/layout/chevron2"/>
    <dgm:cxn modelId="{BACD065F-ED1D-4F4C-B868-BFD2753104DC}" type="presParOf" srcId="{4C2494B4-8468-C046-A3DF-D22BD752863B}" destId="{EDF4AE0E-7BEC-B84A-9BD8-84508FB42120}" srcOrd="0" destOrd="0" presId="urn:microsoft.com/office/officeart/2005/8/layout/chevron2"/>
    <dgm:cxn modelId="{6F14B638-7B76-401B-996E-7D187D3B0865}" type="presParOf" srcId="{4C2494B4-8468-C046-A3DF-D22BD752863B}" destId="{14CE9B5A-834E-5746-A67C-FCD6B213AB85}" srcOrd="1" destOrd="0" presId="urn:microsoft.com/office/officeart/2005/8/layout/chevron2"/>
    <dgm:cxn modelId="{B61CA7A1-F290-474B-B193-380ECA6AE651}" type="presParOf" srcId="{343A5C08-E18E-AD4E-BA5D-FB5C8D78EA13}" destId="{304DD3C3-C0EC-0843-A455-C15FB0ACEBC2}" srcOrd="1" destOrd="0" presId="urn:microsoft.com/office/officeart/2005/8/layout/chevron2"/>
    <dgm:cxn modelId="{9E749695-1485-4194-93F4-EB3D812B03CB}" type="presParOf" srcId="{343A5C08-E18E-AD4E-BA5D-FB5C8D78EA13}" destId="{CA584D32-B16F-F74B-A716-5E7A212E0C28}" srcOrd="2" destOrd="0" presId="urn:microsoft.com/office/officeart/2005/8/layout/chevron2"/>
    <dgm:cxn modelId="{E7A26AB8-EAC9-482C-A3F2-84E717F20D2E}" type="presParOf" srcId="{CA584D32-B16F-F74B-A716-5E7A212E0C28}" destId="{4243E054-8B5D-554B-8615-72AE0247EE9E}" srcOrd="0" destOrd="0" presId="urn:microsoft.com/office/officeart/2005/8/layout/chevron2"/>
    <dgm:cxn modelId="{7E11077D-9EC0-462B-8FE8-123481F52877}" type="presParOf" srcId="{CA584D32-B16F-F74B-A716-5E7A212E0C28}" destId="{04D6A0DE-42BD-B142-AEFC-FD06E3697F70}" srcOrd="1" destOrd="0" presId="urn:microsoft.com/office/officeart/2005/8/layout/chevron2"/>
    <dgm:cxn modelId="{2A0B1806-2559-4A13-90D3-21B06ED3D1DB}" type="presParOf" srcId="{343A5C08-E18E-AD4E-BA5D-FB5C8D78EA13}" destId="{90A3F745-884C-1A49-BE99-547912CFDC67}" srcOrd="3" destOrd="0" presId="urn:microsoft.com/office/officeart/2005/8/layout/chevron2"/>
    <dgm:cxn modelId="{A49CEEE1-ACDD-4006-95E9-504F7090EA8D}" type="presParOf" srcId="{343A5C08-E18E-AD4E-BA5D-FB5C8D78EA13}" destId="{487494A1-6AE6-3C46-802E-D75428B11F7B}" srcOrd="4" destOrd="0" presId="urn:microsoft.com/office/officeart/2005/8/layout/chevron2"/>
    <dgm:cxn modelId="{F527DF9F-975C-44D0-AADA-73BE79A7AB2C}" type="presParOf" srcId="{487494A1-6AE6-3C46-802E-D75428B11F7B}" destId="{840805CE-ADCF-FC4F-A452-035B14085CC6}" srcOrd="0" destOrd="0" presId="urn:microsoft.com/office/officeart/2005/8/layout/chevron2"/>
    <dgm:cxn modelId="{FBF87E2B-1A78-463A-AF67-9531BDBB6EBB}" type="presParOf" srcId="{487494A1-6AE6-3C46-802E-D75428B11F7B}" destId="{6E4EE9FC-A41C-1B4D-B84B-DF177A0B057A}" srcOrd="1" destOrd="0" presId="urn:microsoft.com/office/officeart/2005/8/layout/chevron2"/>
    <dgm:cxn modelId="{31B7DC29-FEEC-427B-8E08-64A8529FA8FE}" type="presParOf" srcId="{343A5C08-E18E-AD4E-BA5D-FB5C8D78EA13}" destId="{6B3D1A32-1530-6A4A-9B90-2B49619949EE}" srcOrd="5" destOrd="0" presId="urn:microsoft.com/office/officeart/2005/8/layout/chevron2"/>
    <dgm:cxn modelId="{C070F861-10CD-441A-9EBC-95A5E1397D59}" type="presParOf" srcId="{343A5C08-E18E-AD4E-BA5D-FB5C8D78EA13}" destId="{10019E96-600F-DC4D-8283-A3E7FF79C733}" srcOrd="6" destOrd="0" presId="urn:microsoft.com/office/officeart/2005/8/layout/chevron2"/>
    <dgm:cxn modelId="{AA785361-A9C8-4464-8A25-94C6483CF330}" type="presParOf" srcId="{10019E96-600F-DC4D-8283-A3E7FF79C733}" destId="{2AFD7BD0-D47C-5649-AE1D-572B72CE2123}" srcOrd="0" destOrd="0" presId="urn:microsoft.com/office/officeart/2005/8/layout/chevron2"/>
    <dgm:cxn modelId="{FCF53F81-25BD-4B4F-ADEA-390008984515}" type="presParOf" srcId="{10019E96-600F-DC4D-8283-A3E7FF79C733}" destId="{DA7E6AE4-BD5D-3549-9568-14B3680FE549}" srcOrd="1" destOrd="0" presId="urn:microsoft.com/office/officeart/2005/8/layout/chevron2"/>
    <dgm:cxn modelId="{7727401E-0AD3-4181-B93E-0529F80C585E}" type="presParOf" srcId="{343A5C08-E18E-AD4E-BA5D-FB5C8D78EA13}" destId="{480A9120-40FE-D247-B8A4-51372EA27730}" srcOrd="7" destOrd="0" presId="urn:microsoft.com/office/officeart/2005/8/layout/chevron2"/>
    <dgm:cxn modelId="{E0BB2420-D3E2-4F18-A4FE-DA908B84F1FA}" type="presParOf" srcId="{343A5C08-E18E-AD4E-BA5D-FB5C8D78EA13}" destId="{1ABC1B69-F927-1444-8208-477ED04CF05F}" srcOrd="8" destOrd="0" presId="urn:microsoft.com/office/officeart/2005/8/layout/chevron2"/>
    <dgm:cxn modelId="{46998885-F944-42A6-92CF-8B7963D1418E}" type="presParOf" srcId="{1ABC1B69-F927-1444-8208-477ED04CF05F}" destId="{436EC88A-8DBB-C249-9F25-2AEDBB830257}" srcOrd="0" destOrd="0" presId="urn:microsoft.com/office/officeart/2005/8/layout/chevron2"/>
    <dgm:cxn modelId="{9F75E3C5-4B0C-4BD5-BAA2-2D7B99E361D3}" type="presParOf" srcId="{1ABC1B69-F927-1444-8208-477ED04CF05F}" destId="{786EE4F7-282F-644A-82DF-976F0443FEC0}" srcOrd="1" destOrd="0" presId="urn:microsoft.com/office/officeart/2005/8/layout/chevron2"/>
    <dgm:cxn modelId="{A1358476-D618-4C02-BED5-954AD430CD89}" type="presParOf" srcId="{343A5C08-E18E-AD4E-BA5D-FB5C8D78EA13}" destId="{C68A0A3B-BD5E-CF48-A5AA-E5E11C01CD10}" srcOrd="9" destOrd="0" presId="urn:microsoft.com/office/officeart/2005/8/layout/chevron2"/>
    <dgm:cxn modelId="{DBE71611-7620-480C-B159-175E7BD11219}" type="presParOf" srcId="{343A5C08-E18E-AD4E-BA5D-FB5C8D78EA13}" destId="{02EC59CE-FD92-A142-9F9E-EADFA56DF79B}" srcOrd="10" destOrd="0" presId="urn:microsoft.com/office/officeart/2005/8/layout/chevron2"/>
    <dgm:cxn modelId="{E2A2E100-CB5A-4124-8A3D-F1EEA66DF901}" type="presParOf" srcId="{02EC59CE-FD92-A142-9F9E-EADFA56DF79B}" destId="{DDDD260C-8D7D-3A4B-B6CD-ECA4FB0BE62D}" srcOrd="0" destOrd="0" presId="urn:microsoft.com/office/officeart/2005/8/layout/chevron2"/>
    <dgm:cxn modelId="{3E0CBEF1-2131-4B92-80CB-9BEBEA4815CD}" type="presParOf" srcId="{02EC59CE-FD92-A142-9F9E-EADFA56DF79B}" destId="{7564977A-A842-D545-9BB5-5595F765B6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A713-7829-4C61-BBDD-74E643489334}">
      <dsp:nvSpPr>
        <dsp:cNvPr id="0" name=""/>
        <dsp:cNvSpPr/>
      </dsp:nvSpPr>
      <dsp:spPr>
        <a:xfrm>
          <a:off x="246676" y="0"/>
          <a:ext cx="7299126" cy="2808312"/>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8100B07-9AD8-4A16-9AF8-5992718DB816}">
      <dsp:nvSpPr>
        <dsp:cNvPr id="0" name=""/>
        <dsp:cNvSpPr/>
      </dsp:nvSpPr>
      <dsp:spPr>
        <a:xfrm>
          <a:off x="190470" y="864095"/>
          <a:ext cx="1685231"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ysClr val="window" lastClr="FFFFFF"/>
              </a:solidFill>
              <a:latin typeface="Calibri"/>
              <a:ea typeface="+mn-ea"/>
              <a:cs typeface="+mn-cs"/>
            </a:rPr>
            <a:t>İleriye dönük hedefler için </a:t>
          </a:r>
          <a:r>
            <a:rPr lang="tr-TR" sz="1600" b="1" kern="1200" dirty="0" smtClean="0">
              <a:solidFill>
                <a:srgbClr val="92D050"/>
              </a:solidFill>
              <a:latin typeface="Calibri"/>
              <a:ea typeface="+mn-ea"/>
              <a:cs typeface="+mn-cs"/>
            </a:rPr>
            <a:t>politikalar </a:t>
          </a:r>
          <a:r>
            <a:rPr lang="tr-TR" sz="1600" kern="1200" dirty="0" smtClean="0">
              <a:solidFill>
                <a:sysClr val="window" lastClr="FFFFFF"/>
              </a:solidFill>
              <a:latin typeface="Calibri"/>
              <a:ea typeface="+mn-ea"/>
              <a:cs typeface="+mn-cs"/>
            </a:rPr>
            <a:t>oluşturmak</a:t>
          </a:r>
          <a:endParaRPr lang="tr-TR" sz="1600" kern="1200" dirty="0">
            <a:solidFill>
              <a:sysClr val="window" lastClr="FFFFFF"/>
            </a:solidFill>
            <a:latin typeface="Calibri"/>
            <a:ea typeface="+mn-ea"/>
            <a:cs typeface="+mn-cs"/>
          </a:endParaRPr>
        </a:p>
      </dsp:txBody>
      <dsp:txXfrm>
        <a:off x="245306" y="918931"/>
        <a:ext cx="1575559" cy="1013652"/>
      </dsp:txXfrm>
    </dsp:sp>
    <dsp:sp modelId="{6E2F2B8D-6F40-45B3-B214-C1AA65C322BB}">
      <dsp:nvSpPr>
        <dsp:cNvPr id="0" name=""/>
        <dsp:cNvSpPr/>
      </dsp:nvSpPr>
      <dsp:spPr>
        <a:xfrm>
          <a:off x="1807187" y="864095"/>
          <a:ext cx="1752238"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ysClr val="window" lastClr="FFFFFF"/>
              </a:solidFill>
              <a:latin typeface="Calibri"/>
              <a:ea typeface="+mn-ea"/>
              <a:cs typeface="+mn-cs"/>
            </a:rPr>
            <a:t>Politikalar doğrultusunda </a:t>
          </a:r>
          <a:r>
            <a:rPr lang="tr-TR" sz="1600" b="1" kern="1200" dirty="0" smtClean="0">
              <a:solidFill>
                <a:srgbClr val="92D050"/>
              </a:solidFill>
              <a:latin typeface="Calibri"/>
              <a:ea typeface="+mn-ea"/>
              <a:cs typeface="+mn-cs"/>
            </a:rPr>
            <a:t>planlamalar</a:t>
          </a:r>
          <a:r>
            <a:rPr lang="tr-TR" sz="1600" b="1" kern="1200" dirty="0" smtClean="0">
              <a:solidFill>
                <a:srgbClr val="FFC000"/>
              </a:solidFill>
              <a:latin typeface="Calibri"/>
              <a:ea typeface="+mn-ea"/>
              <a:cs typeface="+mn-cs"/>
            </a:rPr>
            <a:t> </a:t>
          </a:r>
          <a:r>
            <a:rPr lang="tr-TR" sz="1600" kern="1200" dirty="0" smtClean="0">
              <a:solidFill>
                <a:sysClr val="window" lastClr="FFFFFF"/>
              </a:solidFill>
              <a:latin typeface="Calibri"/>
              <a:ea typeface="+mn-ea"/>
              <a:cs typeface="+mn-cs"/>
            </a:rPr>
            <a:t>gerçekleştirmek</a:t>
          </a:r>
          <a:endParaRPr lang="tr-TR" sz="1600" kern="1200" dirty="0">
            <a:solidFill>
              <a:sysClr val="window" lastClr="FFFFFF"/>
            </a:solidFill>
            <a:latin typeface="Calibri"/>
            <a:ea typeface="+mn-ea"/>
            <a:cs typeface="+mn-cs"/>
          </a:endParaRPr>
        </a:p>
      </dsp:txBody>
      <dsp:txXfrm>
        <a:off x="1862023" y="918931"/>
        <a:ext cx="1642566" cy="1013652"/>
      </dsp:txXfrm>
    </dsp:sp>
    <dsp:sp modelId="{1259BB3F-89B4-44CF-BF33-F9863E2812C5}">
      <dsp:nvSpPr>
        <dsp:cNvPr id="0" name=""/>
        <dsp:cNvSpPr/>
      </dsp:nvSpPr>
      <dsp:spPr>
        <a:xfrm>
          <a:off x="3486078" y="864095"/>
          <a:ext cx="1947440"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solidFill>
                <a:sysClr val="window" lastClr="FFFFFF"/>
              </a:solidFill>
              <a:latin typeface="Calibri"/>
              <a:ea typeface="+mn-ea"/>
              <a:cs typeface="+mn-cs"/>
            </a:rPr>
            <a:t>Planlamaların hedeflerini gerçekleştirmek için </a:t>
          </a:r>
          <a:r>
            <a:rPr lang="tr-TR" sz="1600" b="1" kern="1200" dirty="0" smtClean="0">
              <a:solidFill>
                <a:srgbClr val="92D050"/>
              </a:solidFill>
              <a:latin typeface="Calibri"/>
              <a:ea typeface="+mn-ea"/>
              <a:cs typeface="+mn-cs"/>
            </a:rPr>
            <a:t>programlar</a:t>
          </a:r>
          <a:r>
            <a:rPr lang="tr-TR" sz="1600" kern="1200" dirty="0" smtClean="0">
              <a:solidFill>
                <a:sysClr val="window" lastClr="FFFFFF"/>
              </a:solidFill>
              <a:latin typeface="Calibri"/>
              <a:ea typeface="+mn-ea"/>
              <a:cs typeface="+mn-cs"/>
            </a:rPr>
            <a:t> yapmak</a:t>
          </a:r>
          <a:endParaRPr lang="tr-TR" sz="1600" kern="1200" dirty="0">
            <a:solidFill>
              <a:sysClr val="window" lastClr="FFFFFF"/>
            </a:solidFill>
            <a:latin typeface="Calibri"/>
            <a:ea typeface="+mn-ea"/>
            <a:cs typeface="+mn-cs"/>
          </a:endParaRPr>
        </a:p>
      </dsp:txBody>
      <dsp:txXfrm>
        <a:off x="3540914" y="918931"/>
        <a:ext cx="1837768" cy="1013652"/>
      </dsp:txXfrm>
    </dsp:sp>
    <dsp:sp modelId="{7F80E0C0-2380-4730-8081-C144D636ACC2}">
      <dsp:nvSpPr>
        <dsp:cNvPr id="0" name=""/>
        <dsp:cNvSpPr/>
      </dsp:nvSpPr>
      <dsp:spPr>
        <a:xfrm>
          <a:off x="5747556" y="828418"/>
          <a:ext cx="2533126" cy="112332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solidFill>
                <a:srgbClr val="FFC000"/>
              </a:solidFill>
              <a:latin typeface="Calibri"/>
              <a:ea typeface="+mn-ea"/>
              <a:cs typeface="+mn-cs"/>
            </a:rPr>
            <a:t>Projelendirme</a:t>
          </a:r>
          <a:endParaRPr lang="tr-TR" sz="1600" kern="1200" dirty="0">
            <a:solidFill>
              <a:sysClr val="window" lastClr="FFFFFF"/>
            </a:solidFill>
            <a:latin typeface="Calibri"/>
            <a:ea typeface="+mn-ea"/>
            <a:cs typeface="+mn-cs"/>
          </a:endParaRPr>
        </a:p>
      </dsp:txBody>
      <dsp:txXfrm>
        <a:off x="5802392" y="883254"/>
        <a:ext cx="2423454" cy="101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BDC30-0EBD-4AB3-ABCA-9EA86CEA0010}">
      <dsp:nvSpPr>
        <dsp:cNvPr id="0" name=""/>
        <dsp:cNvSpPr/>
      </dsp:nvSpPr>
      <dsp:spPr>
        <a:xfrm>
          <a:off x="0" y="0"/>
          <a:ext cx="2804160" cy="536448"/>
        </a:xfrm>
        <a:prstGeom prst="roundRect">
          <a:avLst>
            <a:gd name="adj" fmla="val 10000"/>
          </a:avLst>
        </a:prstGeom>
        <a:gradFill rotWithShape="0">
          <a:gsLst>
            <a:gs pos="0">
              <a:srgbClr val="B1D5EF">
                <a:hueOff val="1422580"/>
                <a:satOff val="7744"/>
                <a:lumOff val="-13970"/>
                <a:alphaOff val="0"/>
                <a:shade val="51000"/>
                <a:satMod val="130000"/>
              </a:srgbClr>
            </a:gs>
            <a:gs pos="80000">
              <a:srgbClr val="B1D5EF">
                <a:hueOff val="1422580"/>
                <a:satOff val="7744"/>
                <a:lumOff val="-13970"/>
                <a:alphaOff val="0"/>
                <a:shade val="93000"/>
                <a:satMod val="130000"/>
              </a:srgbClr>
            </a:gs>
            <a:gs pos="100000">
              <a:srgbClr val="B1D5EF">
                <a:hueOff val="1422580"/>
                <a:satOff val="7744"/>
                <a:lumOff val="-1397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solidFill>
                <a:srgbClr val="FFFFFF"/>
              </a:solidFill>
              <a:effectLst>
                <a:outerShdw blurRad="38100" dist="38100" dir="2700000" algn="tl">
                  <a:srgbClr val="000000">
                    <a:alpha val="43137"/>
                  </a:srgbClr>
                </a:outerShdw>
              </a:effectLst>
              <a:latin typeface="Arial"/>
              <a:ea typeface="+mn-ea"/>
              <a:cs typeface="+mn-cs"/>
            </a:rPr>
            <a:t>ELEME VE KAPSAM BELİRLEME</a:t>
          </a:r>
          <a:endParaRPr lang="tr-TR" sz="1400" b="1" kern="1200" dirty="0">
            <a:solidFill>
              <a:srgbClr val="FFFFFF"/>
            </a:solidFill>
            <a:effectLst>
              <a:outerShdw blurRad="38100" dist="38100" dir="2700000" algn="tl">
                <a:srgbClr val="000000">
                  <a:alpha val="43137"/>
                </a:srgbClr>
              </a:outerShdw>
            </a:effectLst>
            <a:latin typeface="Arial"/>
            <a:ea typeface="+mn-ea"/>
            <a:cs typeface="+mn-cs"/>
          </a:endParaRPr>
        </a:p>
      </dsp:txBody>
      <dsp:txXfrm>
        <a:off x="15712" y="15712"/>
        <a:ext cx="2179960" cy="505024"/>
      </dsp:txXfrm>
    </dsp:sp>
    <dsp:sp modelId="{A15C9003-7E9E-44E3-A8A0-DEAFDE41A243}">
      <dsp:nvSpPr>
        <dsp:cNvPr id="0" name=""/>
        <dsp:cNvSpPr/>
      </dsp:nvSpPr>
      <dsp:spPr>
        <a:xfrm>
          <a:off x="234848" y="633984"/>
          <a:ext cx="2804160" cy="536448"/>
        </a:xfrm>
        <a:prstGeom prst="roundRect">
          <a:avLst>
            <a:gd name="adj" fmla="val 10000"/>
          </a:avLst>
        </a:prstGeom>
        <a:gradFill rotWithShape="0">
          <a:gsLst>
            <a:gs pos="0">
              <a:srgbClr val="B1D5EF">
                <a:hueOff val="2845161"/>
                <a:satOff val="15487"/>
                <a:lumOff val="-27940"/>
                <a:alphaOff val="0"/>
                <a:shade val="51000"/>
                <a:satMod val="130000"/>
              </a:srgbClr>
            </a:gs>
            <a:gs pos="80000">
              <a:srgbClr val="B1D5EF">
                <a:hueOff val="2845161"/>
                <a:satOff val="15487"/>
                <a:lumOff val="-27940"/>
                <a:alphaOff val="0"/>
                <a:shade val="93000"/>
                <a:satMod val="130000"/>
              </a:srgbClr>
            </a:gs>
            <a:gs pos="100000">
              <a:srgbClr val="B1D5EF">
                <a:hueOff val="2845161"/>
                <a:satOff val="15487"/>
                <a:lumOff val="-2794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solidFill>
                <a:srgbClr val="FFFFFF"/>
              </a:solidFill>
              <a:effectLst>
                <a:outerShdw blurRad="38100" dist="38100" dir="2700000" algn="tl">
                  <a:srgbClr val="000000">
                    <a:alpha val="43137"/>
                  </a:srgbClr>
                </a:outerShdw>
              </a:effectLst>
              <a:latin typeface="Arial"/>
              <a:ea typeface="+mn-ea"/>
              <a:cs typeface="+mn-cs"/>
            </a:rPr>
            <a:t>SÇD RAPORU</a:t>
          </a:r>
          <a:endParaRPr lang="tr-TR" sz="1400" b="1" kern="1200" dirty="0">
            <a:solidFill>
              <a:srgbClr val="FFFFFF"/>
            </a:solidFill>
            <a:effectLst>
              <a:outerShdw blurRad="38100" dist="38100" dir="2700000" algn="tl">
                <a:srgbClr val="000000">
                  <a:alpha val="43137"/>
                </a:srgbClr>
              </a:outerShdw>
            </a:effectLst>
            <a:latin typeface="Arial"/>
            <a:ea typeface="+mn-ea"/>
            <a:cs typeface="+mn-cs"/>
          </a:endParaRPr>
        </a:p>
      </dsp:txBody>
      <dsp:txXfrm>
        <a:off x="250560" y="649696"/>
        <a:ext cx="2189196" cy="505024"/>
      </dsp:txXfrm>
    </dsp:sp>
    <dsp:sp modelId="{D37B1714-1897-4E26-A165-58A9AEF45F9C}">
      <dsp:nvSpPr>
        <dsp:cNvPr id="0" name=""/>
        <dsp:cNvSpPr/>
      </dsp:nvSpPr>
      <dsp:spPr>
        <a:xfrm>
          <a:off x="466191" y="1267968"/>
          <a:ext cx="2804160" cy="536448"/>
        </a:xfrm>
        <a:prstGeom prst="roundRect">
          <a:avLst>
            <a:gd name="adj" fmla="val 10000"/>
          </a:avLst>
        </a:prstGeom>
        <a:gradFill rotWithShape="0">
          <a:gsLst>
            <a:gs pos="0">
              <a:srgbClr val="B1D5EF">
                <a:hueOff val="4267741"/>
                <a:satOff val="23231"/>
                <a:lumOff val="-41911"/>
                <a:alphaOff val="0"/>
                <a:shade val="51000"/>
                <a:satMod val="130000"/>
              </a:srgbClr>
            </a:gs>
            <a:gs pos="80000">
              <a:srgbClr val="B1D5EF">
                <a:hueOff val="4267741"/>
                <a:satOff val="23231"/>
                <a:lumOff val="-41911"/>
                <a:alphaOff val="0"/>
                <a:shade val="93000"/>
                <a:satMod val="130000"/>
              </a:srgbClr>
            </a:gs>
            <a:gs pos="100000">
              <a:srgbClr val="B1D5EF">
                <a:hueOff val="4267741"/>
                <a:satOff val="23231"/>
                <a:lumOff val="-4191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solidFill>
                <a:srgbClr val="FFFFFF"/>
              </a:solidFill>
              <a:effectLst>
                <a:outerShdw blurRad="38100" dist="38100" dir="2700000" algn="tl">
                  <a:srgbClr val="000000">
                    <a:alpha val="43137"/>
                  </a:srgbClr>
                </a:outerShdw>
              </a:effectLst>
              <a:latin typeface="Arial"/>
              <a:ea typeface="+mn-ea"/>
              <a:cs typeface="+mn-cs"/>
            </a:rPr>
            <a:t>KALİTE KONTROL</a:t>
          </a:r>
          <a:endParaRPr lang="tr-TR" sz="1400" b="1" kern="1200" dirty="0">
            <a:solidFill>
              <a:srgbClr val="FFFFFF"/>
            </a:solidFill>
            <a:effectLst>
              <a:outerShdw blurRad="38100" dist="38100" dir="2700000" algn="tl">
                <a:srgbClr val="000000">
                  <a:alpha val="43137"/>
                </a:srgbClr>
              </a:outerShdw>
            </a:effectLst>
            <a:latin typeface="Arial"/>
            <a:ea typeface="+mn-ea"/>
            <a:cs typeface="+mn-cs"/>
          </a:endParaRPr>
        </a:p>
      </dsp:txBody>
      <dsp:txXfrm>
        <a:off x="481903" y="1283680"/>
        <a:ext cx="2192701" cy="505024"/>
      </dsp:txXfrm>
    </dsp:sp>
    <dsp:sp modelId="{C46AB4BF-EBE8-490A-BEEF-45769E465B06}">
      <dsp:nvSpPr>
        <dsp:cNvPr id="0" name=""/>
        <dsp:cNvSpPr/>
      </dsp:nvSpPr>
      <dsp:spPr>
        <a:xfrm>
          <a:off x="701039" y="1901952"/>
          <a:ext cx="2804160" cy="536448"/>
        </a:xfrm>
        <a:prstGeom prst="roundRect">
          <a:avLst>
            <a:gd name="adj" fmla="val 10000"/>
          </a:avLst>
        </a:prstGeom>
        <a:gradFill rotWithShape="0">
          <a:gsLst>
            <a:gs pos="0">
              <a:srgbClr val="B1D5EF">
                <a:hueOff val="5690321"/>
                <a:satOff val="30974"/>
                <a:lumOff val="-55881"/>
                <a:alphaOff val="0"/>
                <a:shade val="51000"/>
                <a:satMod val="130000"/>
              </a:srgbClr>
            </a:gs>
            <a:gs pos="80000">
              <a:srgbClr val="B1D5EF">
                <a:hueOff val="5690321"/>
                <a:satOff val="30974"/>
                <a:lumOff val="-55881"/>
                <a:alphaOff val="0"/>
                <a:shade val="93000"/>
                <a:satMod val="130000"/>
              </a:srgbClr>
            </a:gs>
            <a:gs pos="100000">
              <a:srgbClr val="B1D5EF">
                <a:hueOff val="5690321"/>
                <a:satOff val="30974"/>
                <a:lumOff val="-55881"/>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b="1" kern="1200" dirty="0" smtClean="0">
              <a:solidFill>
                <a:srgbClr val="FFFFFF"/>
              </a:solidFill>
              <a:effectLst>
                <a:outerShdw blurRad="38100" dist="38100" dir="2700000" algn="tl">
                  <a:srgbClr val="000000">
                    <a:alpha val="43137"/>
                  </a:srgbClr>
                </a:outerShdw>
              </a:effectLst>
              <a:latin typeface="Arial"/>
              <a:ea typeface="+mn-ea"/>
              <a:cs typeface="+mn-cs"/>
            </a:rPr>
            <a:t>PLAN KARARI</a:t>
          </a:r>
          <a:endParaRPr lang="tr-TR" sz="1400" b="1" kern="1200" dirty="0">
            <a:solidFill>
              <a:srgbClr val="FFFFFF"/>
            </a:solidFill>
            <a:effectLst>
              <a:outerShdw blurRad="38100" dist="38100" dir="2700000" algn="tl">
                <a:srgbClr val="000000">
                  <a:alpha val="43137"/>
                </a:srgbClr>
              </a:outerShdw>
            </a:effectLst>
            <a:latin typeface="Arial"/>
            <a:ea typeface="+mn-ea"/>
            <a:cs typeface="+mn-cs"/>
          </a:endParaRPr>
        </a:p>
      </dsp:txBody>
      <dsp:txXfrm>
        <a:off x="716751" y="1917664"/>
        <a:ext cx="2189196" cy="505024"/>
      </dsp:txXfrm>
    </dsp:sp>
    <dsp:sp modelId="{26A5DF40-D746-42E8-AD78-2AE7304A97EE}">
      <dsp:nvSpPr>
        <dsp:cNvPr id="0" name=""/>
        <dsp:cNvSpPr/>
      </dsp:nvSpPr>
      <dsp:spPr>
        <a:xfrm>
          <a:off x="2455468" y="410870"/>
          <a:ext cx="348691" cy="348691"/>
        </a:xfrm>
        <a:prstGeom prst="downArrow">
          <a:avLst>
            <a:gd name="adj1" fmla="val 55000"/>
            <a:gd name="adj2" fmla="val 45000"/>
          </a:avLst>
        </a:prstGeom>
        <a:solidFill>
          <a:srgbClr val="B1D5EF">
            <a:tint val="40000"/>
            <a:alpha val="90000"/>
            <a:hueOff val="1856791"/>
            <a:satOff val="-16138"/>
            <a:lumOff val="-3735"/>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tr-TR" sz="1400" b="1" kern="1200">
            <a:solidFill>
              <a:srgbClr val="080808"/>
            </a:solidFill>
            <a:effectLst>
              <a:outerShdw blurRad="38100" dist="38100" dir="2700000" algn="tl">
                <a:srgbClr val="000000">
                  <a:alpha val="43137"/>
                </a:srgbClr>
              </a:outerShdw>
            </a:effectLst>
            <a:latin typeface="Arial"/>
            <a:ea typeface="+mn-ea"/>
            <a:cs typeface="+mn-cs"/>
          </a:endParaRPr>
        </a:p>
      </dsp:txBody>
      <dsp:txXfrm>
        <a:off x="2533923" y="410870"/>
        <a:ext cx="191781" cy="262390"/>
      </dsp:txXfrm>
    </dsp:sp>
    <dsp:sp modelId="{BEE5A978-12FD-4968-9137-39DE11BC463E}">
      <dsp:nvSpPr>
        <dsp:cNvPr id="0" name=""/>
        <dsp:cNvSpPr/>
      </dsp:nvSpPr>
      <dsp:spPr>
        <a:xfrm>
          <a:off x="2690317" y="1044854"/>
          <a:ext cx="348691" cy="348691"/>
        </a:xfrm>
        <a:prstGeom prst="downArrow">
          <a:avLst>
            <a:gd name="adj1" fmla="val 55000"/>
            <a:gd name="adj2" fmla="val 45000"/>
          </a:avLst>
        </a:prstGeom>
        <a:solidFill>
          <a:srgbClr val="B1D5EF">
            <a:tint val="40000"/>
            <a:alpha val="90000"/>
            <a:hueOff val="3713582"/>
            <a:satOff val="-32277"/>
            <a:lumOff val="-7471"/>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tr-TR" sz="1400" b="1" kern="1200">
            <a:solidFill>
              <a:srgbClr val="080808"/>
            </a:solidFill>
            <a:effectLst>
              <a:outerShdw blurRad="38100" dist="38100" dir="2700000" algn="tl">
                <a:srgbClr val="000000">
                  <a:alpha val="43137"/>
                </a:srgbClr>
              </a:outerShdw>
            </a:effectLst>
            <a:latin typeface="Arial"/>
            <a:ea typeface="+mn-ea"/>
            <a:cs typeface="+mn-cs"/>
          </a:endParaRPr>
        </a:p>
      </dsp:txBody>
      <dsp:txXfrm>
        <a:off x="2768772" y="1044854"/>
        <a:ext cx="191781" cy="262390"/>
      </dsp:txXfrm>
    </dsp:sp>
    <dsp:sp modelId="{A4E19347-6CB2-45F3-B7D0-B85B274624E3}">
      <dsp:nvSpPr>
        <dsp:cNvPr id="0" name=""/>
        <dsp:cNvSpPr/>
      </dsp:nvSpPr>
      <dsp:spPr>
        <a:xfrm>
          <a:off x="2921660" y="1678838"/>
          <a:ext cx="348691" cy="348691"/>
        </a:xfrm>
        <a:prstGeom prst="downArrow">
          <a:avLst>
            <a:gd name="adj1" fmla="val 55000"/>
            <a:gd name="adj2" fmla="val 45000"/>
          </a:avLst>
        </a:prstGeom>
        <a:solidFill>
          <a:srgbClr val="B1D5EF">
            <a:tint val="40000"/>
            <a:alpha val="90000"/>
            <a:hueOff val="5570372"/>
            <a:satOff val="-48415"/>
            <a:lumOff val="-11206"/>
            <a:alphaOff val="0"/>
          </a:srgbClr>
        </a:solidFill>
        <a:ln w="9525" cap="flat" cmpd="sng" algn="ctr">
          <a:solidFill>
            <a:srgbClr val="B1D5EF">
              <a:tint val="40000"/>
              <a:alpha val="90000"/>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tr-TR" sz="1400" b="1" kern="1200">
            <a:solidFill>
              <a:srgbClr val="080808"/>
            </a:solidFill>
            <a:effectLst>
              <a:outerShdw blurRad="38100" dist="38100" dir="2700000" algn="tl">
                <a:srgbClr val="000000">
                  <a:alpha val="43137"/>
                </a:srgbClr>
              </a:outerShdw>
            </a:effectLst>
            <a:latin typeface="Arial"/>
            <a:ea typeface="+mn-ea"/>
            <a:cs typeface="+mn-cs"/>
          </a:endParaRPr>
        </a:p>
      </dsp:txBody>
      <dsp:txXfrm>
        <a:off x="3000115" y="1678838"/>
        <a:ext cx="191781" cy="26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AE0E-7BEC-B84A-9BD8-84508FB42120}">
      <dsp:nvSpPr>
        <dsp:cNvPr id="0" name=""/>
        <dsp:cNvSpPr/>
      </dsp:nvSpPr>
      <dsp:spPr>
        <a:xfrm rot="5400000">
          <a:off x="-167314" y="232882"/>
          <a:ext cx="1115433" cy="780803"/>
        </a:xfrm>
        <a:prstGeom prst="chevron">
          <a:avLst/>
        </a:prstGeo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1</a:t>
          </a:r>
        </a:p>
      </dsp:txBody>
      <dsp:txXfrm rot="-5400000">
        <a:off x="2" y="455969"/>
        <a:ext cx="780803" cy="334630"/>
      </dsp:txXfrm>
    </dsp:sp>
    <dsp:sp modelId="{14CE9B5A-834E-5746-A67C-FCD6B213AB85}">
      <dsp:nvSpPr>
        <dsp:cNvPr id="0" name=""/>
        <dsp:cNvSpPr/>
      </dsp:nvSpPr>
      <dsp:spPr>
        <a:xfrm rot="5400000">
          <a:off x="4545153" y="-3753515"/>
          <a:ext cx="834496" cy="8363196"/>
        </a:xfrm>
        <a:prstGeom prst="round2SameRect">
          <a:avLst/>
        </a:pr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a:solidFill>
                <a:srgbClr val="F79646">
                  <a:lumMod val="75000"/>
                </a:srgbClr>
              </a:solidFill>
              <a:latin typeface="Calibri"/>
              <a:ea typeface="+mn-ea"/>
              <a:cs typeface="+mn-cs"/>
            </a:rPr>
            <a:t>ELEME</a:t>
          </a:r>
          <a:endParaRPr lang="it-IT" sz="1400" b="1" kern="1200" dirty="0">
            <a:solidFill>
              <a:srgbClr val="F79646">
                <a:lumMod val="75000"/>
              </a:srgbClr>
            </a:solidFill>
            <a:latin typeface="Calibri"/>
            <a:ea typeface="+mn-ea"/>
            <a:cs typeface="+mn-cs"/>
          </a:endParaRPr>
        </a:p>
        <a:p>
          <a:pPr marL="114300" lvl="1" indent="-114300" algn="l" defTabSz="622300">
            <a:lnSpc>
              <a:spcPct val="90000"/>
            </a:lnSpc>
            <a:spcBef>
              <a:spcPct val="0"/>
            </a:spcBef>
            <a:spcAft>
              <a:spcPct val="15000"/>
            </a:spcAft>
            <a:buChar char="••"/>
          </a:pPr>
          <a:r>
            <a:rPr lang="tr-TR" sz="1400" b="0" kern="1200" dirty="0">
              <a:solidFill>
                <a:srgbClr val="F79646">
                  <a:lumMod val="75000"/>
                </a:srgbClr>
              </a:solidFill>
              <a:latin typeface="Calibri"/>
              <a:ea typeface="+mn-ea"/>
              <a:cs typeface="+mn-cs"/>
            </a:rPr>
            <a:t>Planlama dokümanı için SÇD uygulanıp uygulanmayacağına karar verilmesi</a:t>
          </a:r>
          <a:r>
            <a:rPr lang="it-IT" sz="1400" b="0" kern="1200" dirty="0">
              <a:solidFill>
                <a:srgbClr val="F79646">
                  <a:lumMod val="75000"/>
                </a:srgbClr>
              </a:solidFill>
              <a:latin typeface="Calibri"/>
              <a:ea typeface="+mn-ea"/>
              <a:cs typeface="+mn-cs"/>
            </a:rPr>
            <a:t>, </a:t>
          </a:r>
          <a:r>
            <a:rPr lang="tr-TR" sz="1400" b="0" kern="1200" dirty="0">
              <a:solidFill>
                <a:srgbClr val="F79646">
                  <a:lumMod val="75000"/>
                </a:srgbClr>
              </a:solidFill>
              <a:latin typeface="Calibri"/>
              <a:ea typeface="+mn-ea"/>
              <a:cs typeface="+mn-cs"/>
            </a:rPr>
            <a:t>yani</a:t>
          </a:r>
          <a:r>
            <a:rPr lang="it-IT" sz="1400" b="0" kern="1200" dirty="0">
              <a:solidFill>
                <a:srgbClr val="F79646">
                  <a:lumMod val="75000"/>
                </a:srgbClr>
              </a:solidFill>
              <a:latin typeface="Calibri"/>
              <a:ea typeface="+mn-ea"/>
              <a:cs typeface="+mn-cs"/>
            </a:rPr>
            <a:t>: </a:t>
          </a:r>
          <a:r>
            <a:rPr lang="tr-TR" sz="1400" b="0" kern="1200" dirty="0">
              <a:solidFill>
                <a:srgbClr val="F79646">
                  <a:lumMod val="75000"/>
                </a:srgbClr>
              </a:solidFill>
              <a:latin typeface="Calibri"/>
              <a:ea typeface="+mn-ea"/>
              <a:cs typeface="+mn-cs"/>
            </a:rPr>
            <a:t>Planlama dokümanı, ÇED uygulanacak olan gelecekteki projeler için bir çerçeve oluşturuyor mu veya koruma alanlarını etkileme olasılığı var mı? </a:t>
          </a:r>
          <a:endParaRPr lang="it-IT" sz="1400" b="0" kern="1200" dirty="0">
            <a:solidFill>
              <a:srgbClr val="F79646">
                <a:lumMod val="75000"/>
              </a:srgbClr>
            </a:solidFill>
            <a:latin typeface="Calibri"/>
            <a:ea typeface="+mn-ea"/>
            <a:cs typeface="+mn-cs"/>
          </a:endParaRPr>
        </a:p>
      </dsp:txBody>
      <dsp:txXfrm rot="-5400000">
        <a:off x="780804" y="51571"/>
        <a:ext cx="8322459" cy="753022"/>
      </dsp:txXfrm>
    </dsp:sp>
    <dsp:sp modelId="{4243E054-8B5D-554B-8615-72AE0247EE9E}">
      <dsp:nvSpPr>
        <dsp:cNvPr id="0" name=""/>
        <dsp:cNvSpPr/>
      </dsp:nvSpPr>
      <dsp:spPr>
        <a:xfrm rot="5400000">
          <a:off x="-167314" y="1254506"/>
          <a:ext cx="1115433" cy="780803"/>
        </a:xfrm>
        <a:prstGeom prst="chevron">
          <a:avLst/>
        </a:prstGeom>
        <a:gradFill rotWithShape="0">
          <a:gsLst>
            <a:gs pos="0">
              <a:srgbClr val="C0504D">
                <a:hueOff val="936304"/>
                <a:satOff val="-1168"/>
                <a:lumOff val="275"/>
                <a:alphaOff val="0"/>
                <a:tint val="100000"/>
                <a:shade val="100000"/>
                <a:satMod val="130000"/>
              </a:srgbClr>
            </a:gs>
            <a:gs pos="100000">
              <a:srgbClr val="C0504D">
                <a:hueOff val="936304"/>
                <a:satOff val="-1168"/>
                <a:lumOff val="275"/>
                <a:alphaOff val="0"/>
                <a:tint val="50000"/>
                <a:shade val="100000"/>
                <a:satMod val="350000"/>
              </a:srgbClr>
            </a:gs>
          </a:gsLst>
          <a:lin ang="16200000" scaled="0"/>
        </a:gradFill>
        <a:ln w="9525" cap="flat" cmpd="sng" algn="ctr">
          <a:solidFill>
            <a:srgbClr val="C0504D">
              <a:hueOff val="936304"/>
              <a:satOff val="-1168"/>
              <a:lumOff val="275"/>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2</a:t>
          </a:r>
        </a:p>
      </dsp:txBody>
      <dsp:txXfrm rot="-5400000">
        <a:off x="2" y="1477593"/>
        <a:ext cx="780803" cy="334630"/>
      </dsp:txXfrm>
    </dsp:sp>
    <dsp:sp modelId="{04D6A0DE-42BD-B142-AEFC-FD06E3697F70}">
      <dsp:nvSpPr>
        <dsp:cNvPr id="0" name=""/>
        <dsp:cNvSpPr/>
      </dsp:nvSpPr>
      <dsp:spPr>
        <a:xfrm rot="5400000">
          <a:off x="4599885" y="-2731891"/>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a:solidFill>
                <a:srgbClr val="CC3300"/>
              </a:solidFill>
              <a:latin typeface="Calibri"/>
              <a:ea typeface="+mn-ea"/>
              <a:cs typeface="+mn-cs"/>
            </a:rPr>
            <a:t>KAPSAM BELİRLEME</a:t>
          </a:r>
          <a:endParaRPr lang="it-IT" sz="1400" b="1" kern="1200" dirty="0">
            <a:solidFill>
              <a:srgbClr val="CC33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0" kern="1200" dirty="0">
              <a:solidFill>
                <a:srgbClr val="CC3300"/>
              </a:solidFill>
              <a:latin typeface="Calibri"/>
              <a:ea typeface="+mn-ea"/>
              <a:cs typeface="+mn-cs"/>
            </a:rPr>
            <a:t>SÇD için kapsam belirlenmesi - </a:t>
          </a:r>
          <a:r>
            <a:rPr lang="tr-TR" sz="1400" b="0" kern="1200" dirty="0" smtClean="0">
              <a:solidFill>
                <a:srgbClr val="CC3300"/>
              </a:solidFill>
              <a:latin typeface="Calibri"/>
              <a:ea typeface="+mn-ea"/>
              <a:cs typeface="+mn-cs"/>
            </a:rPr>
            <a:t>Kapsam </a:t>
          </a:r>
          <a:r>
            <a:rPr lang="tr-TR" sz="1400" b="0" kern="1200" dirty="0">
              <a:solidFill>
                <a:srgbClr val="CC3300"/>
              </a:solidFill>
              <a:latin typeface="Calibri"/>
              <a:ea typeface="+mn-ea"/>
              <a:cs typeface="+mn-cs"/>
            </a:rPr>
            <a:t>Belirleme Raporu </a:t>
          </a:r>
          <a:r>
            <a:rPr lang="tr-TR" sz="1400" b="0" kern="1200" dirty="0" smtClean="0">
              <a:solidFill>
                <a:srgbClr val="CC3300"/>
              </a:solidFill>
              <a:latin typeface="Calibri"/>
              <a:ea typeface="+mn-ea"/>
              <a:cs typeface="+mn-cs"/>
            </a:rPr>
            <a:t>Hazırlanması                                                                    </a:t>
          </a:r>
          <a:r>
            <a:rPr lang="tr-TR" sz="1400" b="1" kern="1200" dirty="0" smtClean="0">
              <a:solidFill>
                <a:srgbClr val="CC3300"/>
              </a:solidFill>
              <a:latin typeface="Calibri"/>
              <a:ea typeface="+mn-ea"/>
              <a:cs typeface="+mn-cs"/>
            </a:rPr>
            <a:t>(Kapsam Belirleme Toplantısı)</a:t>
          </a:r>
          <a:endParaRPr lang="it-IT" sz="1400" b="1" kern="1200" dirty="0">
            <a:solidFill>
              <a:srgbClr val="CC3300"/>
            </a:solidFill>
            <a:latin typeface="Calibri"/>
            <a:ea typeface="+mn-ea"/>
            <a:cs typeface="+mn-cs"/>
          </a:endParaRPr>
        </a:p>
      </dsp:txBody>
      <dsp:txXfrm rot="-5400000">
        <a:off x="780803" y="1122584"/>
        <a:ext cx="8327803" cy="654245"/>
      </dsp:txXfrm>
    </dsp:sp>
    <dsp:sp modelId="{840805CE-ADCF-FC4F-A452-035B14085CC6}">
      <dsp:nvSpPr>
        <dsp:cNvPr id="0" name=""/>
        <dsp:cNvSpPr/>
      </dsp:nvSpPr>
      <dsp:spPr>
        <a:xfrm rot="5400000">
          <a:off x="-167314" y="2399019"/>
          <a:ext cx="1115433" cy="780803"/>
        </a:xfrm>
        <a:prstGeom prst="chevron">
          <a:avLst/>
        </a:prstGeom>
        <a:gradFill rotWithShape="0">
          <a:gsLst>
            <a:gs pos="0">
              <a:srgbClr val="C0504D">
                <a:hueOff val="1872608"/>
                <a:satOff val="-2336"/>
                <a:lumOff val="549"/>
                <a:alphaOff val="0"/>
                <a:tint val="100000"/>
                <a:shade val="100000"/>
                <a:satMod val="130000"/>
              </a:srgbClr>
            </a:gs>
            <a:gs pos="100000">
              <a:srgbClr val="C0504D">
                <a:hueOff val="1872608"/>
                <a:satOff val="-2336"/>
                <a:lumOff val="549"/>
                <a:alphaOff val="0"/>
                <a:tint val="50000"/>
                <a:shade val="100000"/>
                <a:satMod val="350000"/>
              </a:srgbClr>
            </a:gs>
          </a:gsLst>
          <a:lin ang="16200000" scaled="0"/>
        </a:gradFill>
        <a:ln w="9525" cap="flat" cmpd="sng" algn="ctr">
          <a:solidFill>
            <a:srgbClr val="C0504D">
              <a:hueOff val="1872608"/>
              <a:satOff val="-2336"/>
              <a:lumOff val="549"/>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3</a:t>
          </a:r>
        </a:p>
      </dsp:txBody>
      <dsp:txXfrm rot="-5400000">
        <a:off x="2" y="2622106"/>
        <a:ext cx="780803" cy="334630"/>
      </dsp:txXfrm>
    </dsp:sp>
    <dsp:sp modelId="{6E4EE9FC-A41C-1B4D-B84B-DF177A0B057A}">
      <dsp:nvSpPr>
        <dsp:cNvPr id="0" name=""/>
        <dsp:cNvSpPr/>
      </dsp:nvSpPr>
      <dsp:spPr>
        <a:xfrm rot="5400000">
          <a:off x="4530369" y="-1560918"/>
          <a:ext cx="864063" cy="8363196"/>
        </a:xfrm>
        <a:prstGeom prst="round2SameRect">
          <a:avLst/>
        </a:prstGeo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it-IT" sz="1400" b="1" kern="1200" dirty="0">
            <a:solidFill>
              <a:srgbClr val="CC99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9900"/>
              </a:solidFill>
              <a:latin typeface="+mn-lt"/>
              <a:ea typeface="+mn-ea"/>
              <a:cs typeface="+mn-cs"/>
            </a:rPr>
            <a:t>STRATEJİK ÇEVRESEL DEĞERLENDİRME RAPORUNUN HAZIRLANMASI</a:t>
          </a:r>
          <a:endParaRPr lang="it-IT" sz="1400" b="1" kern="1200" dirty="0">
            <a:solidFill>
              <a:srgbClr val="F79646">
                <a:lumMod val="75000"/>
              </a:srgbClr>
            </a:solidFill>
            <a:latin typeface="Calibri"/>
            <a:ea typeface="+mn-ea"/>
            <a:cs typeface="+mn-cs"/>
          </a:endParaRPr>
        </a:p>
        <a:p>
          <a:pPr marL="114300" lvl="1" indent="-114300" algn="l" defTabSz="622300">
            <a:lnSpc>
              <a:spcPct val="90000"/>
            </a:lnSpc>
            <a:spcBef>
              <a:spcPct val="0"/>
            </a:spcBef>
            <a:spcAft>
              <a:spcPct val="15000"/>
            </a:spcAft>
            <a:buChar char="••"/>
          </a:pPr>
          <a:r>
            <a:rPr lang="tr-TR" sz="1400" kern="1200" dirty="0" smtClean="0">
              <a:solidFill>
                <a:srgbClr val="CC9900"/>
              </a:solidFill>
              <a:latin typeface="+mn-lt"/>
              <a:ea typeface="+mn-ea"/>
              <a:cs typeface="+mn-cs"/>
            </a:rPr>
            <a:t>Çevre ve Sağlık üzerindeki olası etkilerinin tespit edilmesi ve bunların en aza indirgenmesi ya da ortadan kaldırılması için tedbirlerin geliştirilmesi- </a:t>
          </a:r>
          <a:r>
            <a:rPr lang="tr-TR" sz="1400" b="1" kern="1200" dirty="0" smtClean="0">
              <a:solidFill>
                <a:srgbClr val="CC9900"/>
              </a:solidFill>
              <a:latin typeface="+mn-lt"/>
              <a:ea typeface="+mn-ea"/>
              <a:cs typeface="+mn-cs"/>
            </a:rPr>
            <a:t>SÇD Raporu hazırlanması (İstişare Toplantısı)</a:t>
          </a:r>
          <a:endParaRPr lang="it-IT" sz="1400" b="1" kern="1200" dirty="0" smtClean="0">
            <a:solidFill>
              <a:srgbClr val="CC9900"/>
            </a:solidFill>
            <a:latin typeface="+mn-lt"/>
            <a:ea typeface="+mn-ea"/>
            <a:cs typeface="+mn-cs"/>
          </a:endParaRPr>
        </a:p>
        <a:p>
          <a:pPr marL="114300" lvl="1" indent="-114300" algn="l" defTabSz="622300">
            <a:lnSpc>
              <a:spcPct val="90000"/>
            </a:lnSpc>
            <a:spcBef>
              <a:spcPct val="0"/>
            </a:spcBef>
            <a:spcAft>
              <a:spcPct val="15000"/>
            </a:spcAft>
            <a:buChar char="••"/>
          </a:pPr>
          <a:endParaRPr lang="it-IT" sz="1400" b="1" kern="1200" dirty="0">
            <a:solidFill>
              <a:srgbClr val="F79646">
                <a:lumMod val="75000"/>
              </a:srgbClr>
            </a:solidFill>
            <a:latin typeface="Calibri"/>
            <a:ea typeface="+mn-ea"/>
            <a:cs typeface="+mn-cs"/>
          </a:endParaRPr>
        </a:p>
      </dsp:txBody>
      <dsp:txXfrm rot="-5400000">
        <a:off x="780803" y="2230828"/>
        <a:ext cx="8321016" cy="779703"/>
      </dsp:txXfrm>
    </dsp:sp>
    <dsp:sp modelId="{2AFD7BD0-D47C-5649-AE1D-572B72CE2123}">
      <dsp:nvSpPr>
        <dsp:cNvPr id="0" name=""/>
        <dsp:cNvSpPr/>
      </dsp:nvSpPr>
      <dsp:spPr>
        <a:xfrm rot="5400000">
          <a:off x="-167314" y="3367270"/>
          <a:ext cx="1115433" cy="780803"/>
        </a:xfrm>
        <a:prstGeom prst="chevron">
          <a:avLst/>
        </a:prstGeom>
        <a:gradFill rotWithShape="0">
          <a:gsLst>
            <a:gs pos="0">
              <a:srgbClr val="C0504D">
                <a:hueOff val="2808911"/>
                <a:satOff val="-3503"/>
                <a:lumOff val="824"/>
                <a:alphaOff val="0"/>
                <a:tint val="100000"/>
                <a:shade val="100000"/>
                <a:satMod val="130000"/>
              </a:srgbClr>
            </a:gs>
            <a:gs pos="100000">
              <a:srgbClr val="C0504D">
                <a:hueOff val="2808911"/>
                <a:satOff val="-3503"/>
                <a:lumOff val="824"/>
                <a:alphaOff val="0"/>
                <a:tint val="50000"/>
                <a:shade val="100000"/>
                <a:satMod val="350000"/>
              </a:srgbClr>
            </a:gs>
          </a:gsLst>
          <a:lin ang="16200000" scaled="0"/>
        </a:gradFill>
        <a:ln w="9525" cap="flat" cmpd="sng" algn="ctr">
          <a:solidFill>
            <a:srgbClr val="C0504D">
              <a:hueOff val="2808911"/>
              <a:satOff val="-3503"/>
              <a:lumOff val="824"/>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4</a:t>
          </a:r>
        </a:p>
      </dsp:txBody>
      <dsp:txXfrm rot="-5400000">
        <a:off x="2" y="3590357"/>
        <a:ext cx="780803" cy="334630"/>
      </dsp:txXfrm>
    </dsp:sp>
    <dsp:sp modelId="{DA7E6AE4-BD5D-3549-9568-14B3680FE549}">
      <dsp:nvSpPr>
        <dsp:cNvPr id="0" name=""/>
        <dsp:cNvSpPr/>
      </dsp:nvSpPr>
      <dsp:spPr>
        <a:xfrm rot="5400000">
          <a:off x="4596373" y="-622433"/>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it-IT"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endParaRPr lang="tr-TR" sz="1400" b="1"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CC00"/>
              </a:solidFill>
              <a:latin typeface="Calibri"/>
              <a:ea typeface="+mn-ea"/>
              <a:cs typeface="+mn-cs"/>
            </a:rPr>
            <a:t>KALİTE KONTROL</a:t>
          </a:r>
          <a:endParaRPr lang="tr-TR" sz="1400" b="1"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r>
            <a:rPr lang="tr-TR" sz="1400" b="1" kern="1200" dirty="0" smtClean="0">
              <a:solidFill>
                <a:srgbClr val="CCCC00"/>
              </a:solidFill>
              <a:latin typeface="Calibri"/>
              <a:ea typeface="+mn-ea"/>
              <a:cs typeface="+mn-cs"/>
            </a:rPr>
            <a:t>Çevre ve Şehircilik Bakanlığı tarafından SÇD Raporu’nun kalite kontrolünün yapılması                                      (İnceleme-değerlendirme)</a:t>
          </a:r>
          <a:endParaRPr lang="tr-TR" sz="1400" b="0" kern="1200" dirty="0">
            <a:solidFill>
              <a:srgbClr val="CCCC00"/>
            </a:solidFill>
            <a:latin typeface="Calibri"/>
            <a:ea typeface="+mn-ea"/>
            <a:cs typeface="+mn-cs"/>
          </a:endParaRPr>
        </a:p>
        <a:p>
          <a:pPr marL="114300" lvl="1" indent="-114300" algn="l" defTabSz="622300">
            <a:lnSpc>
              <a:spcPct val="90000"/>
            </a:lnSpc>
            <a:spcBef>
              <a:spcPct val="0"/>
            </a:spcBef>
            <a:spcAft>
              <a:spcPct val="15000"/>
            </a:spcAft>
            <a:buChar char="••"/>
          </a:pPr>
          <a:endParaRPr lang="tr-TR"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endParaRPr lang="it-IT" sz="1400" b="1" kern="1200" dirty="0">
            <a:solidFill>
              <a:srgbClr val="77933C"/>
            </a:solidFill>
            <a:latin typeface="Calibri"/>
            <a:ea typeface="+mn-ea"/>
            <a:cs typeface="+mn-cs"/>
          </a:endParaRPr>
        </a:p>
      </dsp:txBody>
      <dsp:txXfrm rot="-5400000">
        <a:off x="777291" y="3232042"/>
        <a:ext cx="8327803" cy="654245"/>
      </dsp:txXfrm>
    </dsp:sp>
    <dsp:sp modelId="{436EC88A-8DBB-C249-9F25-2AEDBB830257}">
      <dsp:nvSpPr>
        <dsp:cNvPr id="0" name=""/>
        <dsp:cNvSpPr/>
      </dsp:nvSpPr>
      <dsp:spPr>
        <a:xfrm rot="5400000">
          <a:off x="-167314" y="4388894"/>
          <a:ext cx="1115433" cy="780803"/>
        </a:xfrm>
        <a:prstGeom prst="chevron">
          <a:avLst/>
        </a:prstGeom>
        <a:gradFill rotWithShape="0">
          <a:gsLst>
            <a:gs pos="0">
              <a:srgbClr val="C0504D">
                <a:hueOff val="3745215"/>
                <a:satOff val="-4671"/>
                <a:lumOff val="1098"/>
                <a:alphaOff val="0"/>
                <a:tint val="100000"/>
                <a:shade val="100000"/>
                <a:satMod val="130000"/>
              </a:srgbClr>
            </a:gs>
            <a:gs pos="100000">
              <a:srgbClr val="C0504D">
                <a:hueOff val="3745215"/>
                <a:satOff val="-4671"/>
                <a:lumOff val="1098"/>
                <a:alphaOff val="0"/>
                <a:tint val="50000"/>
                <a:shade val="100000"/>
                <a:satMod val="350000"/>
              </a:srgbClr>
            </a:gs>
          </a:gsLst>
          <a:lin ang="16200000" scaled="0"/>
        </a:gradFill>
        <a:ln w="9525" cap="flat" cmpd="sng" algn="ctr">
          <a:solidFill>
            <a:srgbClr val="C0504D">
              <a:hueOff val="3745215"/>
              <a:satOff val="-4671"/>
              <a:lumOff val="1098"/>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5</a:t>
          </a:r>
        </a:p>
      </dsp:txBody>
      <dsp:txXfrm rot="-5400000">
        <a:off x="2" y="4611981"/>
        <a:ext cx="780803" cy="334630"/>
      </dsp:txXfrm>
    </dsp:sp>
    <dsp:sp modelId="{786EE4F7-282F-644A-82DF-976F0443FEC0}">
      <dsp:nvSpPr>
        <dsp:cNvPr id="0" name=""/>
        <dsp:cNvSpPr/>
      </dsp:nvSpPr>
      <dsp:spPr>
        <a:xfrm rot="5400000">
          <a:off x="4599885" y="402496"/>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rgbClr val="99CC00"/>
              </a:solidFill>
              <a:latin typeface="+mj-lt"/>
              <a:ea typeface="+mn-ea"/>
              <a:cs typeface="Times New Roman" panose="02020603050405020304" pitchFamily="18" charset="0"/>
            </a:rPr>
            <a:t>PLAN YA DA PROGRAMA İLİŞKİN KARAR </a:t>
          </a:r>
          <a:endParaRPr lang="it-IT" sz="1400" b="1" kern="1200" dirty="0">
            <a:solidFill>
              <a:srgbClr val="99CC00"/>
            </a:solidFill>
            <a:latin typeface="+mj-lt"/>
            <a:ea typeface="+mn-ea"/>
            <a:cs typeface="Times New Roman" panose="02020603050405020304" pitchFamily="18" charset="0"/>
          </a:endParaRPr>
        </a:p>
        <a:p>
          <a:pPr marL="114300" lvl="1" indent="-114300" algn="l" defTabSz="622300">
            <a:lnSpc>
              <a:spcPct val="90000"/>
            </a:lnSpc>
            <a:spcBef>
              <a:spcPct val="0"/>
            </a:spcBef>
            <a:spcAft>
              <a:spcPct val="15000"/>
            </a:spcAft>
            <a:buChar char="••"/>
          </a:pPr>
          <a:r>
            <a:rPr lang="tr-TR" sz="1400" b="0" kern="1200" dirty="0">
              <a:solidFill>
                <a:srgbClr val="99CC00"/>
              </a:solidFill>
              <a:latin typeface="+mj-lt"/>
              <a:ea typeface="+mn-ea"/>
              <a:cs typeface="Times New Roman" panose="02020603050405020304" pitchFamily="18" charset="0"/>
            </a:rPr>
            <a:t>SÇD </a:t>
          </a:r>
          <a:r>
            <a:rPr lang="tr-TR" sz="1400" b="0" kern="1200" dirty="0" smtClean="0">
              <a:solidFill>
                <a:srgbClr val="99CC00"/>
              </a:solidFill>
              <a:latin typeface="+mj-lt"/>
              <a:ea typeface="+mn-ea"/>
              <a:cs typeface="Times New Roman" panose="02020603050405020304" pitchFamily="18" charset="0"/>
            </a:rPr>
            <a:t>kararlarının/ bulgularının planlama </a:t>
          </a:r>
          <a:r>
            <a:rPr lang="tr-TR" sz="1400" b="0" kern="1200" dirty="0">
              <a:solidFill>
                <a:srgbClr val="99CC00"/>
              </a:solidFill>
              <a:latin typeface="+mj-lt"/>
              <a:ea typeface="+mn-ea"/>
              <a:cs typeface="Times New Roman" panose="02020603050405020304" pitchFamily="18" charset="0"/>
            </a:rPr>
            <a:t>dokümanına entegrasyonu - Yetkili Kurumun/öneren Makamın planlama dokümanını resmi olarak </a:t>
          </a:r>
          <a:r>
            <a:rPr lang="tr-TR" sz="1400" b="0" kern="1200" dirty="0" smtClean="0">
              <a:solidFill>
                <a:srgbClr val="99CC00"/>
              </a:solidFill>
              <a:latin typeface="+mj-lt"/>
              <a:ea typeface="+mn-ea"/>
              <a:cs typeface="Times New Roman" panose="02020603050405020304" pitchFamily="18" charset="0"/>
            </a:rPr>
            <a:t>onaylaması/kabul </a:t>
          </a:r>
          <a:r>
            <a:rPr lang="tr-TR" sz="1400" b="0" kern="1200" dirty="0">
              <a:solidFill>
                <a:srgbClr val="99CC00"/>
              </a:solidFill>
              <a:latin typeface="+mj-lt"/>
              <a:ea typeface="+mn-ea"/>
              <a:cs typeface="Times New Roman" panose="02020603050405020304" pitchFamily="18" charset="0"/>
            </a:rPr>
            <a:t>etmesi</a:t>
          </a:r>
          <a:endParaRPr lang="it-IT" sz="1400" b="0" kern="1200" dirty="0">
            <a:solidFill>
              <a:srgbClr val="99CC00"/>
            </a:solidFill>
            <a:latin typeface="+mj-lt"/>
            <a:ea typeface="+mn-ea"/>
            <a:cs typeface="Times New Roman" panose="02020603050405020304" pitchFamily="18" charset="0"/>
          </a:endParaRPr>
        </a:p>
      </dsp:txBody>
      <dsp:txXfrm rot="-5400000">
        <a:off x="780803" y="4256972"/>
        <a:ext cx="8327803" cy="654245"/>
      </dsp:txXfrm>
    </dsp:sp>
    <dsp:sp modelId="{DDDD260C-8D7D-3A4B-B6CD-ECA4FB0BE62D}">
      <dsp:nvSpPr>
        <dsp:cNvPr id="0" name=""/>
        <dsp:cNvSpPr/>
      </dsp:nvSpPr>
      <dsp:spPr>
        <a:xfrm rot="5400000">
          <a:off x="-167314" y="5410517"/>
          <a:ext cx="1115433" cy="780803"/>
        </a:xfrm>
        <a:prstGeom prst="chevron">
          <a:avLst/>
        </a:prstGeom>
        <a:gradFill rotWithShape="0">
          <a:gsLst>
            <a:gs pos="0">
              <a:srgbClr val="C0504D">
                <a:hueOff val="4681519"/>
                <a:satOff val="-5839"/>
                <a:lumOff val="1373"/>
                <a:alphaOff val="0"/>
                <a:tint val="100000"/>
                <a:shade val="100000"/>
                <a:satMod val="130000"/>
              </a:srgbClr>
            </a:gs>
            <a:gs pos="100000">
              <a:srgbClr val="C0504D">
                <a:hueOff val="4681519"/>
                <a:satOff val="-5839"/>
                <a:lumOff val="1373"/>
                <a:alphaOff val="0"/>
                <a:tint val="50000"/>
                <a:shade val="100000"/>
                <a:satMod val="350000"/>
              </a:srgbClr>
            </a:gs>
          </a:gsLst>
          <a:lin ang="16200000" scaled="0"/>
        </a:gradFill>
        <a:ln w="9525" cap="flat" cmpd="sng" algn="ctr">
          <a:solidFill>
            <a:srgbClr val="C0504D">
              <a:hueOff val="4681519"/>
              <a:satOff val="-5839"/>
              <a:lumOff val="1373"/>
              <a:alphaOff val="0"/>
            </a:srgb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t-IT" sz="1400" b="1" kern="1200">
              <a:solidFill>
                <a:sysClr val="window" lastClr="FFFFFF"/>
              </a:solidFill>
              <a:latin typeface="Calibri"/>
              <a:ea typeface="+mn-ea"/>
              <a:cs typeface="+mn-cs"/>
            </a:rPr>
            <a:t>6</a:t>
          </a:r>
        </a:p>
      </dsp:txBody>
      <dsp:txXfrm rot="-5400000">
        <a:off x="2" y="5633604"/>
        <a:ext cx="780803" cy="334630"/>
      </dsp:txXfrm>
    </dsp:sp>
    <dsp:sp modelId="{7564977A-A842-D545-9BB5-5595F765B6B9}">
      <dsp:nvSpPr>
        <dsp:cNvPr id="0" name=""/>
        <dsp:cNvSpPr/>
      </dsp:nvSpPr>
      <dsp:spPr>
        <a:xfrm rot="5400000">
          <a:off x="4599885" y="1424120"/>
          <a:ext cx="725031" cy="8363196"/>
        </a:xfrm>
        <a:prstGeom prst="round2SameRect">
          <a:avLst/>
        </a:prstGeo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b="1" kern="1200" dirty="0" smtClean="0">
              <a:solidFill>
                <a:srgbClr val="77933C"/>
              </a:solidFill>
              <a:latin typeface="Calibri"/>
              <a:ea typeface="+mn-ea"/>
              <a:cs typeface="+mn-cs"/>
            </a:rPr>
            <a:t>BİLGİLENDİRME </a:t>
          </a:r>
          <a:r>
            <a:rPr lang="tr-TR" sz="1400" b="1" kern="1200" dirty="0">
              <a:solidFill>
                <a:srgbClr val="77933C"/>
              </a:solidFill>
              <a:latin typeface="Calibri"/>
              <a:ea typeface="+mn-ea"/>
              <a:cs typeface="+mn-cs"/>
            </a:rPr>
            <a:t>ve İZLEME </a:t>
          </a:r>
          <a:endParaRPr lang="it-IT" sz="1400" b="1" kern="1200" dirty="0">
            <a:solidFill>
              <a:srgbClr val="77933C"/>
            </a:solidFill>
            <a:latin typeface="Calibri"/>
            <a:ea typeface="+mn-ea"/>
            <a:cs typeface="+mn-cs"/>
          </a:endParaRPr>
        </a:p>
        <a:p>
          <a:pPr marL="114300" lvl="1" indent="-114300" algn="l" defTabSz="622300">
            <a:lnSpc>
              <a:spcPct val="90000"/>
            </a:lnSpc>
            <a:spcBef>
              <a:spcPct val="0"/>
            </a:spcBef>
            <a:spcAft>
              <a:spcPct val="15000"/>
            </a:spcAft>
            <a:buChar char="••"/>
          </a:pPr>
          <a:r>
            <a:rPr lang="tr-TR" sz="1400" kern="1200" dirty="0">
              <a:solidFill>
                <a:srgbClr val="77933C"/>
              </a:solidFill>
              <a:latin typeface="Calibri"/>
              <a:ea typeface="+mn-ea"/>
              <a:cs typeface="+mn-cs"/>
            </a:rPr>
            <a:t>Planlama dokümanının Çevre ve Sağlık üzerine etkilerinin yetkili kurum tarafından bütün uygulama süreci boyunca izlenmesi</a:t>
          </a:r>
          <a:endParaRPr lang="it-IT" sz="1400" kern="1200" dirty="0">
            <a:solidFill>
              <a:srgbClr val="77933C"/>
            </a:solidFill>
            <a:latin typeface="Calibri"/>
            <a:ea typeface="+mn-ea"/>
            <a:cs typeface="+mn-cs"/>
          </a:endParaRPr>
        </a:p>
      </dsp:txBody>
      <dsp:txXfrm rot="-5400000">
        <a:off x="780803" y="5278596"/>
        <a:ext cx="8327803" cy="6542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pPr lvl="0"/>
            <a:endParaRPr noProof="0">
              <a:sym typeface="Calibri"/>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pPr lvl="0"/>
            <a:endParaRPr noProof="0">
              <a:sym typeface="Calibri"/>
            </a:endParaRPr>
          </a:p>
        </p:txBody>
      </p:sp>
    </p:spTree>
    <p:extLst>
      <p:ext uri="{BB962C8B-B14F-4D97-AF65-F5344CB8AC3E}">
        <p14:creationId xmlns:p14="http://schemas.microsoft.com/office/powerpoint/2010/main" val="1558880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0719140F-2F4B-4F2A-9BF8-8E5A95A4C1B6}" type="slidenum">
              <a:rPr/>
              <a:pPr>
                <a:def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FEF23E98-8EEE-465B-BC7A-6E5A56B010FF}" type="slidenum">
              <a:rPr/>
              <a:pPr>
                <a:def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Shape 4"/>
          <p:cNvSpPr>
            <a:spLocks noGrp="1"/>
          </p:cNvSpPr>
          <p:nvPr>
            <p:ph type="sldNum" sz="quarter" idx="10"/>
          </p:nvPr>
        </p:nvSpPr>
        <p:spPr>
          <a:ln/>
        </p:spPr>
        <p:txBody>
          <a:bodyPr/>
          <a:lstStyle>
            <a:lvl1pPr>
              <a:defRPr/>
            </a:lvl1pPr>
          </a:lstStyle>
          <a:p>
            <a:pPr>
              <a:defRPr/>
            </a:pPr>
            <a:fld id="{35C434A5-2F66-4E5F-8364-D6B3B7E297F2}" type="slidenum">
              <a:rPr/>
              <a:pPr>
                <a:def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a:xfrm>
            <a:off x="8412163" y="6400800"/>
            <a:ext cx="274637" cy="276225"/>
          </a:xfrm>
        </p:spPr>
        <p:txBody>
          <a:bodyPr/>
          <a:lstStyle>
            <a:lvl1pPr>
              <a:defRPr/>
            </a:lvl1pPr>
          </a:lstStyle>
          <a:p>
            <a:pPr>
              <a:defRPr/>
            </a:pPr>
            <a:fld id="{98C0129B-A6F4-4B0D-9F74-BADE0D00D479}"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7276C53A-244C-449C-A518-08018B775DA1}"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F7F40E72-6217-4038-920A-467185464416}"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İçerik Yer Tutucusu 2">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63641C7D-3562-4DD2-B613-30337F661D01}"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BB18BDA0-BCB9-41B0-A0A9-2128018F957A}"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3888" y="1709747"/>
            <a:ext cx="7886700" cy="2852737"/>
          </a:xfrm>
        </p:spPr>
        <p:txBody>
          <a:bodyPr anchor="b"/>
          <a:lstStyle>
            <a:lvl1pPr>
              <a:defRPr sz="6000"/>
            </a:lvl1pPr>
          </a:lstStyle>
          <a:p>
            <a:r>
              <a:rPr lang="tr-TR"/>
              <a:t>Asıl başlık stilini düzenlemek için tıklayın</a:t>
            </a:r>
          </a:p>
        </p:txBody>
      </p:sp>
      <p:sp>
        <p:nvSpPr>
          <p:cNvPr id="3" name="Metin Yer Tutucusu 2">
            <a:extLst/>
          </p:cNvPr>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08FCC22C-67CA-4845-BBB7-18EC69A4C3FA}"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D840F483-9EA5-4747-A2F2-9F7409DE362C}"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İçerik Yer Tutucusu 2">
            <a:extLst/>
          </p:cNvPr>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p:cNvPr>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AED330CB-D139-4676-87AB-8A4078B0C76E}"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04473886-1AEA-44C7-AFCF-90F0113FA077}"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365129"/>
            <a:ext cx="7886700" cy="1325563"/>
          </a:xfrm>
        </p:spPr>
        <p:txBody>
          <a:bodyPr/>
          <a:lstStyle/>
          <a:p>
            <a:r>
              <a:rPr lang="tr-TR"/>
              <a:t>Asıl başlık stilini düzenlemek için tıklayın</a:t>
            </a:r>
          </a:p>
        </p:txBody>
      </p:sp>
      <p:sp>
        <p:nvSpPr>
          <p:cNvPr id="3" name="Metin Yer Tutucusu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p:cNvPr>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p:cNvPr>
          <p:cNvSpPr>
            <a:spLocks noGrp="1"/>
          </p:cNvSpPr>
          <p:nvPr>
            <p:ph sz="quarter" idx="4"/>
          </p:nvPr>
        </p:nvSpPr>
        <p:spPr>
          <a:xfrm>
            <a:off x="4629152"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p:cNvPr>
          <p:cNvSpPr>
            <a:spLocks noGrp="1"/>
          </p:cNvSpPr>
          <p:nvPr>
            <p:ph type="dt" sz="half" idx="10"/>
          </p:nvPr>
        </p:nvSpPr>
        <p:spPr/>
        <p:txBody>
          <a:bodyPr/>
          <a:lstStyle>
            <a:lvl1pPr hangingPunct="0">
              <a:defRPr kern="0">
                <a:latin typeface="+mj-lt"/>
                <a:ea typeface="+mj-ea"/>
                <a:cs typeface="+mj-cs"/>
              </a:defRPr>
            </a:lvl1pPr>
          </a:lstStyle>
          <a:p>
            <a:pPr>
              <a:defRPr/>
            </a:pPr>
            <a:fld id="{061FB110-F653-4219-BB97-C225272B2CB5}" type="datetime1">
              <a:rPr lang="tr-TR"/>
              <a:pPr>
                <a:defRPr/>
              </a:pPr>
              <a:t>3.02.2020</a:t>
            </a:fld>
            <a:endParaRPr lang="tr-TR"/>
          </a:p>
        </p:txBody>
      </p:sp>
      <p:sp>
        <p:nvSpPr>
          <p:cNvPr id="8" name="Alt Bilgi Yer Tutucusu 7">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9" name="Slayt Numarası Yer Tutucusu 8">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F3B357AD-C6CE-4843-AEFD-EFDF4296E3E4}"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Veri Yer Tutucusu 2">
            <a:extLst/>
          </p:cNvPr>
          <p:cNvSpPr>
            <a:spLocks noGrp="1"/>
          </p:cNvSpPr>
          <p:nvPr>
            <p:ph type="dt" sz="half" idx="10"/>
          </p:nvPr>
        </p:nvSpPr>
        <p:spPr/>
        <p:txBody>
          <a:bodyPr/>
          <a:lstStyle>
            <a:lvl1pPr hangingPunct="0">
              <a:defRPr kern="0">
                <a:latin typeface="+mj-lt"/>
                <a:ea typeface="+mj-ea"/>
                <a:cs typeface="+mj-cs"/>
              </a:defRPr>
            </a:lvl1pPr>
          </a:lstStyle>
          <a:p>
            <a:pPr>
              <a:defRPr/>
            </a:pPr>
            <a:fld id="{5E792C9A-9F58-4A32-895D-2BE4F83088EA}" type="datetime1">
              <a:rPr lang="tr-TR"/>
              <a:pPr>
                <a:defRPr/>
              </a:pPr>
              <a:t>3.02.2020</a:t>
            </a:fld>
            <a:endParaRPr lang="tr-TR"/>
          </a:p>
        </p:txBody>
      </p:sp>
      <p:sp>
        <p:nvSpPr>
          <p:cNvPr id="4" name="Alt Bilgi Yer Tutucusu 3">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5" name="Slayt Numarası Yer Tutucusu 4">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869AAFCC-62B3-43A0-A565-39A8044DDDA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p:cNvPr>
          <p:cNvSpPr>
            <a:spLocks noGrp="1"/>
          </p:cNvSpPr>
          <p:nvPr>
            <p:ph type="dt" sz="half" idx="10"/>
          </p:nvPr>
        </p:nvSpPr>
        <p:spPr/>
        <p:txBody>
          <a:bodyPr/>
          <a:lstStyle>
            <a:lvl1pPr hangingPunct="0">
              <a:defRPr kern="0">
                <a:latin typeface="+mj-lt"/>
                <a:ea typeface="+mj-ea"/>
                <a:cs typeface="+mj-cs"/>
              </a:defRPr>
            </a:lvl1pPr>
          </a:lstStyle>
          <a:p>
            <a:pPr>
              <a:defRPr/>
            </a:pPr>
            <a:fld id="{6B66DFC7-463E-4048-83EB-DC143E9404D6}" type="datetime1">
              <a:rPr lang="tr-TR"/>
              <a:pPr>
                <a:defRPr/>
              </a:pPr>
              <a:t>3.02.2020</a:t>
            </a:fld>
            <a:endParaRPr lang="tr-TR"/>
          </a:p>
        </p:txBody>
      </p:sp>
      <p:sp>
        <p:nvSpPr>
          <p:cNvPr id="3" name="Alt Bilgi Yer Tutucusu 2">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5" y="4406906"/>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5"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7FD755C1-D78D-426E-ADB6-97CD0BB6DB99}" type="slidenum">
              <a:rPr/>
              <a:pPr>
                <a:def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p>
        </p:txBody>
      </p:sp>
      <p:sp>
        <p:nvSpPr>
          <p:cNvPr id="3" name="İçerik Yer Tutucusu 2">
            <a:extLst/>
          </p:cNvPr>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9797D139-3176-4DAE-B54B-4B3419660B8C}"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813A986F-7C04-425E-A3C2-5B656D7403EE}"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p>
        </p:txBody>
      </p:sp>
      <p:sp>
        <p:nvSpPr>
          <p:cNvPr id="3" name="Resim Yer Tutucusu 2">
            <a:extLst/>
          </p:cNvPr>
          <p:cNvSpPr>
            <a:spLocks noGrp="1"/>
          </p:cNvSpPr>
          <p:nvPr>
            <p:ph type="pic" idx="1"/>
          </p:nvPr>
        </p:nvSpPr>
        <p:spPr>
          <a:xfrm>
            <a:off x="3887391" y="98743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3571A314-8D2E-4A4B-A561-CBF120374BF9}"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454E082F-E412-40D0-8CCC-AB81F1ACDFB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Dikey Metin Yer Tutucusu 2">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29868676-F770-44C1-95DC-AA5EDC33711B}"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36DA2852-8D9A-4D25-BF58-1A2744841177}"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p:cNvPr>
          <p:cNvSpPr>
            <a:spLocks noGrp="1"/>
          </p:cNvSpPr>
          <p:nvPr>
            <p:ph type="title" orient="vert"/>
          </p:nvPr>
        </p:nvSpPr>
        <p:spPr>
          <a:xfrm>
            <a:off x="6543676" y="365125"/>
            <a:ext cx="1971675" cy="5811838"/>
          </a:xfrm>
        </p:spPr>
        <p:txBody>
          <a:bodyPr vert="eaVert"/>
          <a:lstStyle/>
          <a:p>
            <a:r>
              <a:rPr lang="tr-TR"/>
              <a:t>Asıl başlık stilini düzenlemek için tıklayın</a:t>
            </a:r>
          </a:p>
        </p:txBody>
      </p:sp>
      <p:sp>
        <p:nvSpPr>
          <p:cNvPr id="3" name="Dikey Metin Yer Tutucusu 2">
            <a:extLst/>
          </p:cNvPr>
          <p:cNvSpPr>
            <a:spLocks noGrp="1"/>
          </p:cNvSpPr>
          <p:nvPr>
            <p:ph type="body" orient="vert" idx="1"/>
          </p:nvPr>
        </p:nvSpPr>
        <p:spPr>
          <a:xfrm>
            <a:off x="628652"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F043663B-B417-42BC-9892-D160E5FF6C41}"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9FB25C90-78AB-4E88-A8A5-3B726DA6A1F4}"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96C27A1F-3909-439A-9D3D-A73E10073056}"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6E4F5A90-5819-4920-920D-FD68953EBD09}"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İçerik Yer Tutucusu 2">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101219F7-704F-4F38-9F71-3F1F9D9D7147}"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31AF2252-C51D-452B-ACC0-61AC9F22164C}"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p>
        </p:txBody>
      </p:sp>
      <p:sp>
        <p:nvSpPr>
          <p:cNvPr id="3" name="Metin Yer Tutucusu 2">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47577FB6-723B-4A3D-A90C-F5CA24158CC9}"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6EB19193-2718-41F9-884A-492B1F991F32}"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İçerik Yer Tutucusu 2">
            <a:extLst/>
          </p:cNvPr>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p:cNvPr>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789DC7BA-8B73-4FE0-9B90-0E79E2F7FA42}"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83964F20-AA49-4445-B8BB-C26561EF9DE2}"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p:cNvPr>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p:cNvPr>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p:cNvPr>
          <p:cNvSpPr>
            <a:spLocks noGrp="1"/>
          </p:cNvSpPr>
          <p:nvPr>
            <p:ph type="dt" sz="half" idx="10"/>
          </p:nvPr>
        </p:nvSpPr>
        <p:spPr/>
        <p:txBody>
          <a:bodyPr/>
          <a:lstStyle>
            <a:lvl1pPr hangingPunct="0">
              <a:defRPr kern="0">
                <a:latin typeface="+mj-lt"/>
                <a:ea typeface="+mj-ea"/>
                <a:cs typeface="+mj-cs"/>
              </a:defRPr>
            </a:lvl1pPr>
          </a:lstStyle>
          <a:p>
            <a:pPr>
              <a:defRPr/>
            </a:pPr>
            <a:fld id="{6514588C-E3D6-4382-979C-FC5372AB2BB7}" type="datetime1">
              <a:rPr lang="tr-TR"/>
              <a:pPr>
                <a:defRPr/>
              </a:pPr>
              <a:t>3.02.2020</a:t>
            </a:fld>
            <a:endParaRPr lang="tr-TR"/>
          </a:p>
        </p:txBody>
      </p:sp>
      <p:sp>
        <p:nvSpPr>
          <p:cNvPr id="8" name="Alt Bilgi Yer Tutucusu 7">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9" name="Slayt Numarası Yer Tutucusu 8">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96112358-4B2F-4C1D-8860-3C2A6010575D}"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Veri Yer Tutucusu 2">
            <a:extLst/>
          </p:cNvPr>
          <p:cNvSpPr>
            <a:spLocks noGrp="1"/>
          </p:cNvSpPr>
          <p:nvPr>
            <p:ph type="dt" sz="half" idx="10"/>
          </p:nvPr>
        </p:nvSpPr>
        <p:spPr/>
        <p:txBody>
          <a:bodyPr/>
          <a:lstStyle>
            <a:lvl1pPr hangingPunct="0">
              <a:defRPr kern="0">
                <a:latin typeface="+mj-lt"/>
                <a:ea typeface="+mj-ea"/>
                <a:cs typeface="+mj-cs"/>
              </a:defRPr>
            </a:lvl1pPr>
          </a:lstStyle>
          <a:p>
            <a:pPr>
              <a:defRPr/>
            </a:pPr>
            <a:fld id="{040CB447-843D-4350-8FF3-E054F618472F}" type="datetime1">
              <a:rPr lang="tr-TR"/>
              <a:pPr>
                <a:defRPr/>
              </a:pPr>
              <a:t>3.02.2020</a:t>
            </a:fld>
            <a:endParaRPr lang="tr-TR"/>
          </a:p>
        </p:txBody>
      </p:sp>
      <p:sp>
        <p:nvSpPr>
          <p:cNvPr id="4" name="Alt Bilgi Yer Tutucusu 3">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5" name="Slayt Numarası Yer Tutucusu 4">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695FA600-4172-4236-B191-3566A2E321A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6"/>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9A6CBC44-E782-46CB-851B-4406D771ADEC}" type="slidenum">
              <a:rPr/>
              <a:pPr>
                <a:def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p:cNvPr>
          <p:cNvSpPr>
            <a:spLocks noGrp="1"/>
          </p:cNvSpPr>
          <p:nvPr>
            <p:ph type="dt" sz="half" idx="10"/>
          </p:nvPr>
        </p:nvSpPr>
        <p:spPr/>
        <p:txBody>
          <a:bodyPr/>
          <a:lstStyle>
            <a:lvl1pPr hangingPunct="0">
              <a:defRPr kern="0">
                <a:latin typeface="+mj-lt"/>
                <a:ea typeface="+mj-ea"/>
                <a:cs typeface="+mj-cs"/>
              </a:defRPr>
            </a:lvl1pPr>
          </a:lstStyle>
          <a:p>
            <a:pPr>
              <a:defRPr/>
            </a:pPr>
            <a:fld id="{778AD1D1-6E43-483A-858B-31773BB56884}" type="datetime1">
              <a:rPr lang="tr-TR"/>
              <a:pPr>
                <a:defRPr/>
              </a:pPr>
              <a:t>3.02.2020</a:t>
            </a:fld>
            <a:endParaRPr lang="tr-TR"/>
          </a:p>
        </p:txBody>
      </p:sp>
      <p:sp>
        <p:nvSpPr>
          <p:cNvPr id="3" name="Alt Bilgi Yer Tutucusu 2">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p>
        </p:txBody>
      </p:sp>
      <p:sp>
        <p:nvSpPr>
          <p:cNvPr id="3" name="İçerik Yer Tutucusu 2">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FAEBDD23-2B66-489E-A555-8C2A7848289D}"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C06BE210-1367-4DAC-98BC-5598CF703E62}"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p:cNvPr>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p>
        </p:txBody>
      </p:sp>
      <p:sp>
        <p:nvSpPr>
          <p:cNvPr id="3" name="Resim Yer Tutucusu 2">
            <a:extLst/>
          </p:cNvPr>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p:cNvPr>
          <p:cNvSpPr>
            <a:spLocks noGrp="1"/>
          </p:cNvSpPr>
          <p:nvPr>
            <p:ph type="dt" sz="half" idx="10"/>
          </p:nvPr>
        </p:nvSpPr>
        <p:spPr/>
        <p:txBody>
          <a:bodyPr/>
          <a:lstStyle>
            <a:lvl1pPr hangingPunct="0">
              <a:defRPr kern="0">
                <a:latin typeface="+mj-lt"/>
                <a:ea typeface="+mj-ea"/>
                <a:cs typeface="+mj-cs"/>
              </a:defRPr>
            </a:lvl1pPr>
          </a:lstStyle>
          <a:p>
            <a:pPr>
              <a:defRPr/>
            </a:pPr>
            <a:fld id="{678024F0-78EA-4589-B839-1AA7BBC960E8}" type="datetime1">
              <a:rPr lang="tr-TR"/>
              <a:pPr>
                <a:defRPr/>
              </a:pPr>
              <a:t>3.02.2020</a:t>
            </a:fld>
            <a:endParaRPr lang="tr-TR"/>
          </a:p>
        </p:txBody>
      </p:sp>
      <p:sp>
        <p:nvSpPr>
          <p:cNvPr id="6" name="Alt Bilgi Yer Tutucusu 5">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7" name="Slayt Numarası Yer Tutucusu 6">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D0731413-4BB0-4624-A6DF-597FCA1AF7F3}"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p:cNvPr>
          <p:cNvSpPr>
            <a:spLocks noGrp="1"/>
          </p:cNvSpPr>
          <p:nvPr>
            <p:ph type="title"/>
          </p:nvPr>
        </p:nvSpPr>
        <p:spPr/>
        <p:txBody>
          <a:bodyPr/>
          <a:lstStyle/>
          <a:p>
            <a:r>
              <a:rPr lang="tr-TR"/>
              <a:t>Asıl başlık stilini düzenlemek için tıklayın</a:t>
            </a:r>
          </a:p>
        </p:txBody>
      </p:sp>
      <p:sp>
        <p:nvSpPr>
          <p:cNvPr id="3" name="Dikey Metin Yer Tutucusu 2">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181AB9E9-5D61-46DB-838A-66A47A798E5F}"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8F425E33-4F0E-41B7-815A-4F5A7231AEEA}"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p:cNvPr>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p:cNvPr>
          <p:cNvSpPr>
            <a:spLocks noGrp="1"/>
          </p:cNvSpPr>
          <p:nvPr>
            <p:ph type="dt" sz="half" idx="10"/>
          </p:nvPr>
        </p:nvSpPr>
        <p:spPr/>
        <p:txBody>
          <a:bodyPr/>
          <a:lstStyle>
            <a:lvl1pPr hangingPunct="0">
              <a:defRPr kern="0">
                <a:latin typeface="+mj-lt"/>
                <a:ea typeface="+mj-ea"/>
                <a:cs typeface="+mj-cs"/>
              </a:defRPr>
            </a:lvl1pPr>
          </a:lstStyle>
          <a:p>
            <a:pPr>
              <a:defRPr/>
            </a:pPr>
            <a:fld id="{60F0FF2E-797E-4C0D-85C3-8E4F876EBEB0}" type="datetime1">
              <a:rPr lang="tr-TR"/>
              <a:pPr>
                <a:defRPr/>
              </a:pPr>
              <a:t>3.02.2020</a:t>
            </a:fld>
            <a:endParaRPr lang="tr-TR"/>
          </a:p>
        </p:txBody>
      </p:sp>
      <p:sp>
        <p:nvSpPr>
          <p:cNvPr id="5" name="Alt Bilgi Yer Tutucusu 4">
            <a:extLst/>
          </p:cNvPr>
          <p:cNvSpPr>
            <a:spLocks noGrp="1"/>
          </p:cNvSpPr>
          <p:nvPr>
            <p:ph type="ftr" sz="quarter" idx="11"/>
          </p:nvPr>
        </p:nvSpPr>
        <p:spPr>
          <a:xfrm>
            <a:off x="795338" y="6480175"/>
            <a:ext cx="7599362" cy="369888"/>
          </a:xfrm>
        </p:spPr>
        <p:txBody>
          <a:bodyPr/>
          <a:lstStyle>
            <a:lvl1pPr hangingPunct="0">
              <a:defRPr>
                <a:latin typeface="Calibri Light"/>
              </a:defRPr>
            </a:lvl1pPr>
          </a:lstStyle>
          <a:p>
            <a:r>
              <a:rPr lang="tr-TR"/>
              <a:t>T.C. ÇEVRE VE ŞEHİRCİLİK BAKANLIĞI - ……….. UYGULAMA VE GELİŞTİRME PROJESİ</a:t>
            </a:r>
          </a:p>
        </p:txBody>
      </p:sp>
      <p:sp>
        <p:nvSpPr>
          <p:cNvPr id="6" name="Slayt Numarası Yer Tutucusu 5">
            <a:extLst/>
          </p:cNvPr>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solidFill>
                  <a:prstClr val="black"/>
                </a:solidFill>
                <a:latin typeface="Calibri" panose="020F0502020204030204"/>
                <a:cs typeface="+mn-cs"/>
                <a:sym typeface="Calibri"/>
              </a:defRPr>
            </a:lvl1pPr>
          </a:lstStyle>
          <a:p>
            <a:pPr>
              <a:defRPr/>
            </a:pPr>
            <a:fld id="{022AAEFC-63CB-4E09-A9EF-766BAE2FB6C2}"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8099659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0582172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4844333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7731358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5228915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8" y="1535112"/>
            <a:ext cx="4041775" cy="639763"/>
          </a:xfrm>
          <a:prstGeom prst="rect">
            <a:avLst/>
          </a:prstGeom>
        </p:spPr>
        <p:txBody>
          <a:bodyPr anchor="b"/>
          <a:lstStyle/>
          <a:p>
            <a:endParaRPr/>
          </a:p>
        </p:txBody>
      </p:sp>
      <p:sp>
        <p:nvSpPr>
          <p:cNvPr id="5" name="Shape 4"/>
          <p:cNvSpPr>
            <a:spLocks noGrp="1"/>
          </p:cNvSpPr>
          <p:nvPr>
            <p:ph type="sldNum" sz="quarter" idx="14"/>
          </p:nvPr>
        </p:nvSpPr>
        <p:spPr>
          <a:ln/>
        </p:spPr>
        <p:txBody>
          <a:bodyPr/>
          <a:lstStyle>
            <a:lvl1pPr>
              <a:defRPr/>
            </a:lvl1pPr>
          </a:lstStyle>
          <a:p>
            <a:pPr>
              <a:defRPr/>
            </a:pPr>
            <a:fld id="{4B5C7A9A-7FEA-43C1-AEA4-2B2B22989580}" type="slidenum">
              <a:rPr/>
              <a:pPr>
                <a:def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6929500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9006274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3435904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3083286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Title Text</a:t>
            </a:r>
          </a:p>
        </p:txBody>
      </p:sp>
      <p:sp>
        <p:nvSpPr>
          <p:cNvPr id="102" name="Shape 102"/>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079202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9048468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761191B7-580C-4D91-BB32-10EDFA201DE9}" type="datetime1">
              <a:rPr lang="tr-TR" smtClean="0"/>
              <a:pPr/>
              <a:t>3.02.2020</a:t>
            </a:fld>
            <a:endParaRPr lang="tr-TR"/>
          </a:p>
        </p:txBody>
      </p:sp>
      <p:sp>
        <p:nvSpPr>
          <p:cNvPr id="5" name="Footer Placeholder 4"/>
          <p:cNvSpPr>
            <a:spLocks noGrp="1"/>
          </p:cNvSpPr>
          <p:nvPr>
            <p:ph type="ftr" sz="quarter" idx="11"/>
          </p:nvPr>
        </p:nvSpPr>
        <p:spPr/>
        <p:txBody>
          <a:bodyPr/>
          <a:lstStyle/>
          <a:p>
            <a:r>
              <a:rPr lang="tr-TR" smtClean="0"/>
              <a:t>ÇED, İzin ve Denetim Genel Müdürlüğü,                  Hizmetiçi Eğitim, 19-21 Kasım 2012, Antalya</a:t>
            </a:r>
            <a:endParaRPr lang="tr-TR"/>
          </a:p>
        </p:txBody>
      </p:sp>
      <p:sp>
        <p:nvSpPr>
          <p:cNvPr id="6" name="Slide Number Placeholder 5"/>
          <p:cNvSpPr>
            <a:spLocks noGrp="1"/>
          </p:cNvSpPr>
          <p:nvPr>
            <p:ph type="sldNum" sz="quarter" idx="12"/>
          </p:nvPr>
        </p:nvSpPr>
        <p:spPr/>
        <p:txBody>
          <a:bodyPr/>
          <a:lstStyle/>
          <a:p>
            <a:fld id="{321BA47F-0607-41E8-9E70-80D4847A877B}" type="slidenum">
              <a:rPr lang="tr-TR" smtClean="0"/>
              <a:pPr/>
              <a:t>‹#›</a:t>
            </a:fld>
            <a:endParaRPr lang="tr-TR"/>
          </a:p>
        </p:txBody>
      </p:sp>
      <p:pic>
        <p:nvPicPr>
          <p:cNvPr id="7" name="Picture 2" descr="C:\Documents and Settings\aysun.bosca\Desktop\csb_logo.png"/>
          <p:cNvPicPr>
            <a:picLocks noChangeAspect="1" noChangeArrowheads="1"/>
          </p:cNvPicPr>
          <p:nvPr userDrawn="1"/>
        </p:nvPicPr>
        <p:blipFill>
          <a:blip r:embed="rId2" cstate="print"/>
          <a:srcRect/>
          <a:stretch>
            <a:fillRect/>
          </a:stretch>
        </p:blipFill>
        <p:spPr bwMode="auto">
          <a:xfrm>
            <a:off x="395536" y="260648"/>
            <a:ext cx="1600200" cy="952500"/>
          </a:xfrm>
          <a:prstGeom prst="rect">
            <a:avLst/>
          </a:prstGeom>
          <a:noFill/>
        </p:spPr>
      </p:pic>
    </p:spTree>
    <p:extLst>
      <p:ext uri="{BB962C8B-B14F-4D97-AF65-F5344CB8AC3E}">
        <p14:creationId xmlns:p14="http://schemas.microsoft.com/office/powerpoint/2010/main" val="4005518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3" name="Shape 4"/>
          <p:cNvSpPr>
            <a:spLocks noGrp="1"/>
          </p:cNvSpPr>
          <p:nvPr>
            <p:ph type="sldNum" sz="quarter" idx="10"/>
          </p:nvPr>
        </p:nvSpPr>
        <p:spPr>
          <a:ln/>
        </p:spPr>
        <p:txBody>
          <a:bodyPr/>
          <a:lstStyle>
            <a:lvl1pPr>
              <a:defRPr/>
            </a:lvl1pPr>
          </a:lstStyle>
          <a:p>
            <a:pPr>
              <a:defRPr/>
            </a:pPr>
            <a:fld id="{A61A3A92-3E3E-4A09-83A3-0C183005A492}" type="slidenum">
              <a:rPr/>
              <a:pPr>
                <a:def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hape 4"/>
          <p:cNvSpPr>
            <a:spLocks noGrp="1"/>
          </p:cNvSpPr>
          <p:nvPr>
            <p:ph type="sldNum" sz="quarter" idx="10"/>
          </p:nvPr>
        </p:nvSpPr>
        <p:spPr>
          <a:ln/>
        </p:spPr>
        <p:txBody>
          <a:bodyPr/>
          <a:lstStyle>
            <a:lvl1pPr>
              <a:defRPr/>
            </a:lvl1pPr>
          </a:lstStyle>
          <a:p>
            <a:pPr>
              <a:defRPr/>
            </a:pPr>
            <a:fld id="{D78F1E22-E054-437B-8321-119E7C302FA2}" type="slidenum">
              <a:rPr/>
              <a:pPr>
                <a:def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Shape 73"/>
          <p:cNvSpPr>
            <a:spLocks noGrp="1"/>
          </p:cNvSpPr>
          <p:nvPr>
            <p:ph type="body" idx="1"/>
          </p:nvPr>
        </p:nvSpPr>
        <p:spPr>
          <a:xfrm>
            <a:off x="3575050" y="273056"/>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202" y="1435103"/>
            <a:ext cx="3008315" cy="4691063"/>
          </a:xfrm>
          <a:prstGeom prst="rect">
            <a:avLst/>
          </a:prstGeom>
        </p:spPr>
        <p:txBody>
          <a:bodyPr/>
          <a:lstStyle/>
          <a:p>
            <a:endParaRPr/>
          </a:p>
        </p:txBody>
      </p:sp>
      <p:sp>
        <p:nvSpPr>
          <p:cNvPr id="5" name="Shape 4"/>
          <p:cNvSpPr>
            <a:spLocks noGrp="1"/>
          </p:cNvSpPr>
          <p:nvPr>
            <p:ph type="sldNum" sz="quarter" idx="14"/>
          </p:nvPr>
        </p:nvSpPr>
        <p:spPr>
          <a:ln/>
        </p:spPr>
        <p:txBody>
          <a:bodyPr/>
          <a:lstStyle>
            <a:lvl1pPr>
              <a:defRPr/>
            </a:lvl1pPr>
          </a:lstStyle>
          <a:p>
            <a:pPr>
              <a:defRPr/>
            </a:pPr>
            <a:fld id="{646CFB95-7BDB-430A-A03F-1F9DBDE440C6}" type="slidenum">
              <a:rPr/>
              <a:pPr>
                <a:def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91" y="4800600"/>
            <a:ext cx="5486401"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91" y="612775"/>
            <a:ext cx="5486401" cy="4114800"/>
          </a:xfrm>
          <a:prstGeom prst="rect">
            <a:avLst/>
          </a:prstGeom>
        </p:spPr>
        <p:txBody>
          <a:bodyPr lIns="91439" rIns="91439">
            <a:noAutofit/>
          </a:bodyPr>
          <a:lstStyle/>
          <a:p>
            <a:pPr lvl="0"/>
            <a:endParaRPr noProof="0">
              <a:sym typeface="Calibri"/>
            </a:endParaRPr>
          </a:p>
        </p:txBody>
      </p:sp>
      <p:sp>
        <p:nvSpPr>
          <p:cNvPr id="84" name="Shape 84"/>
          <p:cNvSpPr>
            <a:spLocks noGrp="1"/>
          </p:cNvSpPr>
          <p:nvPr>
            <p:ph type="body" sz="quarter" idx="1"/>
          </p:nvPr>
        </p:nvSpPr>
        <p:spPr>
          <a:xfrm>
            <a:off x="1792291" y="5367343"/>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 name="Shape 4"/>
          <p:cNvSpPr>
            <a:spLocks noGrp="1"/>
          </p:cNvSpPr>
          <p:nvPr>
            <p:ph type="sldNum" sz="quarter" idx="14"/>
          </p:nvPr>
        </p:nvSpPr>
        <p:spPr>
          <a:ln/>
        </p:spPr>
        <p:txBody>
          <a:bodyPr/>
          <a:lstStyle>
            <a:lvl1pPr>
              <a:defRPr/>
            </a:lvl1pPr>
          </a:lstStyle>
          <a:p>
            <a:pPr>
              <a:defRPr/>
            </a:pPr>
            <a:fld id="{66FE0A74-4F14-48D6-B4CE-C7858B7ADE21}" type="slidenum">
              <a:rPr/>
              <a:pPr>
                <a:def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10"/>
          </p:nvPr>
        </p:nvSpPr>
        <p:spPr>
          <a:ln/>
        </p:spPr>
        <p:txBody>
          <a:bodyPr/>
          <a:lstStyle>
            <a:lvl1pPr>
              <a:defRPr/>
            </a:lvl1pPr>
          </a:lstStyle>
          <a:p>
            <a:pPr>
              <a:defRPr/>
            </a:pPr>
            <a:fld id="{C82C8066-4222-4D63-8AB9-56F0DB4443BF}" type="slidenum">
              <a:rPr/>
              <a:pPr>
                <a:def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457200" y="274638"/>
            <a:ext cx="8229600" cy="1143000"/>
          </a:xfrm>
          <a:prstGeom prst="rect">
            <a:avLst/>
          </a:prstGeom>
          <a:noFill/>
          <a:ln w="12700">
            <a:noFill/>
            <a:miter lim="400000"/>
            <a:headEnd/>
            <a:tailEnd/>
          </a:ln>
        </p:spPr>
        <p:txBody>
          <a:bodyPr vert="horz" wrap="square" lIns="45719" tIns="45720" rIns="45719" bIns="45720" numCol="1" anchor="ctr" anchorCtr="0" compatLnSpc="1">
            <a:prstTxWarp prst="textNoShape">
              <a:avLst/>
            </a:prstTxWarp>
          </a:bodyPr>
          <a:lstStyle/>
          <a:p>
            <a:pPr lvl="0"/>
            <a:r>
              <a:rPr lang="tr-TR" smtClean="0">
                <a:sym typeface="Calibri" pitchFamily="34" charset="0"/>
              </a:rPr>
              <a:t>Title Text</a:t>
            </a:r>
          </a:p>
        </p:txBody>
      </p:sp>
      <p:sp>
        <p:nvSpPr>
          <p:cNvPr id="1027" name="Shape 3"/>
          <p:cNvSpPr>
            <a:spLocks noGrp="1"/>
          </p:cNvSpPr>
          <p:nvPr>
            <p:ph type="body" idx="1"/>
          </p:nvPr>
        </p:nvSpPr>
        <p:spPr bwMode="auto">
          <a:xfrm>
            <a:off x="457200" y="1600200"/>
            <a:ext cx="8229600" cy="4525963"/>
          </a:xfrm>
          <a:prstGeom prst="rect">
            <a:avLst/>
          </a:prstGeom>
          <a:noFill/>
          <a:ln w="12700">
            <a:noFill/>
            <a:miter lim="400000"/>
            <a:headEnd/>
            <a:tailEnd/>
          </a:ln>
        </p:spPr>
        <p:txBody>
          <a:bodyPr vert="horz" wrap="square" lIns="45719" tIns="45720" rIns="45719" bIns="45720" numCol="1" anchor="t" anchorCtr="0" compatLnSpc="1">
            <a:prstTxWarp prst="textNoShape">
              <a:avLst/>
            </a:prstTxWarp>
          </a:bodyPr>
          <a:lstStyle/>
          <a:p>
            <a:pPr lvl="0"/>
            <a:r>
              <a:rPr lang="tr-TR" smtClean="0">
                <a:sym typeface="Calibri" pitchFamily="34" charset="0"/>
              </a:rPr>
              <a:t>Body Level One</a:t>
            </a:r>
          </a:p>
          <a:p>
            <a:pPr lvl="1"/>
            <a:r>
              <a:rPr lang="tr-TR" smtClean="0">
                <a:sym typeface="Calibri" pitchFamily="34" charset="0"/>
              </a:rPr>
              <a:t>Body Level Two</a:t>
            </a:r>
          </a:p>
          <a:p>
            <a:pPr lvl="2"/>
            <a:r>
              <a:rPr lang="tr-TR" smtClean="0">
                <a:sym typeface="Calibri" pitchFamily="34" charset="0"/>
              </a:rPr>
              <a:t>Body Level Three</a:t>
            </a:r>
          </a:p>
          <a:p>
            <a:pPr lvl="3"/>
            <a:r>
              <a:rPr lang="tr-TR" smtClean="0">
                <a:sym typeface="Calibri" pitchFamily="34" charset="0"/>
              </a:rPr>
              <a:t>Body Level Four</a:t>
            </a:r>
          </a:p>
          <a:p>
            <a:pPr lvl="4"/>
            <a:r>
              <a:rPr lang="tr-TR" smtClean="0">
                <a:sym typeface="Calibri" pitchFamily="34" charset="0"/>
              </a:rPr>
              <a:t>Body Level Five</a:t>
            </a:r>
          </a:p>
        </p:txBody>
      </p:sp>
      <p:sp>
        <p:nvSpPr>
          <p:cNvPr id="4" name="Shape 4"/>
          <p:cNvSpPr>
            <a:spLocks noGrp="1"/>
          </p:cNvSpPr>
          <p:nvPr>
            <p:ph type="sldNum" sz="quarter" idx="2"/>
          </p:nvPr>
        </p:nvSpPr>
        <p:spPr>
          <a:xfrm>
            <a:off x="8412163" y="6400800"/>
            <a:ext cx="274637" cy="276225"/>
          </a:xfrm>
          <a:prstGeom prst="rect">
            <a:avLst/>
          </a:prstGeom>
          <a:ln w="12700">
            <a:miter lim="400000"/>
          </a:ln>
        </p:spPr>
        <p:txBody>
          <a:bodyPr wrap="none" lIns="45719" rIns="45719" anchor="ctr">
            <a:spAutoFit/>
          </a:bodyPr>
          <a:lstStyle>
            <a:lvl1pPr algn="r" fontAlgn="auto" hangingPunct="0">
              <a:spcBef>
                <a:spcPts val="0"/>
              </a:spcBef>
              <a:spcAft>
                <a:spcPts val="0"/>
              </a:spcAft>
              <a:defRPr sz="1200" kern="0">
                <a:solidFill>
                  <a:srgbClr val="888888"/>
                </a:solidFill>
                <a:latin typeface="+mj-lt"/>
                <a:ea typeface="+mj-ea"/>
                <a:cs typeface="+mj-cs"/>
                <a:sym typeface="Calibri"/>
              </a:defRPr>
            </a:lvl1pPr>
          </a:lstStyle>
          <a:p>
            <a:pPr>
              <a:defRPr/>
            </a:pPr>
            <a:fld id="{3759EECA-E5C1-4147-9730-7AF48727015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97" r:id="rId12"/>
  </p:sldLayoutIdLst>
  <p:transition spd="med"/>
  <p:txStyles>
    <p:titleStyle>
      <a:lvl1pPr algn="ctr" rtl="0" eaLnBrk="0" fontAlgn="base" hangingPunct="0">
        <a:spcBef>
          <a:spcPct val="0"/>
        </a:spcBef>
        <a:spcAft>
          <a:spcPct val="0"/>
        </a:spcAft>
        <a:defRPr sz="4400">
          <a:solidFill>
            <a:srgbClr val="000000"/>
          </a:solidFill>
          <a:latin typeface="+mj-lt"/>
          <a:ea typeface="+mj-ea"/>
          <a:cs typeface="+mj-cs"/>
          <a:sym typeface="Calibri" pitchFamily="34" charset="0"/>
        </a:defRPr>
      </a:lvl1pPr>
      <a:lvl2pPr algn="ctr" rtl="0" eaLnBrk="0" fontAlgn="base" hangingPunct="0">
        <a:spcBef>
          <a:spcPct val="0"/>
        </a:spcBef>
        <a:spcAft>
          <a:spcPct val="0"/>
        </a:spcAft>
        <a:defRPr sz="4400">
          <a:solidFill>
            <a:srgbClr val="000000"/>
          </a:solidFill>
          <a:latin typeface="+mj-lt"/>
          <a:ea typeface="+mj-ea"/>
          <a:cs typeface="+mj-cs"/>
          <a:sym typeface="Calibri" pitchFamily="34" charset="0"/>
        </a:defRPr>
      </a:lvl2pPr>
      <a:lvl3pPr algn="ctr" rtl="0" eaLnBrk="0" fontAlgn="base" hangingPunct="0">
        <a:spcBef>
          <a:spcPct val="0"/>
        </a:spcBef>
        <a:spcAft>
          <a:spcPct val="0"/>
        </a:spcAft>
        <a:defRPr sz="4400">
          <a:solidFill>
            <a:srgbClr val="000000"/>
          </a:solidFill>
          <a:latin typeface="+mj-lt"/>
          <a:ea typeface="+mj-ea"/>
          <a:cs typeface="+mj-cs"/>
          <a:sym typeface="Calibri" pitchFamily="34" charset="0"/>
        </a:defRPr>
      </a:lvl3pPr>
      <a:lvl4pPr algn="ctr" rtl="0" eaLnBrk="0" fontAlgn="base" hangingPunct="0">
        <a:spcBef>
          <a:spcPct val="0"/>
        </a:spcBef>
        <a:spcAft>
          <a:spcPct val="0"/>
        </a:spcAft>
        <a:defRPr sz="4400">
          <a:solidFill>
            <a:srgbClr val="000000"/>
          </a:solidFill>
          <a:latin typeface="+mj-lt"/>
          <a:ea typeface="+mj-ea"/>
          <a:cs typeface="+mj-cs"/>
          <a:sym typeface="Calibri" pitchFamily="34" charset="0"/>
        </a:defRPr>
      </a:lvl4pPr>
      <a:lvl5pPr algn="ctr" rtl="0" eaLnBrk="0" fontAlgn="base" hangingPunct="0">
        <a:spcBef>
          <a:spcPct val="0"/>
        </a:spcBef>
        <a:spcAft>
          <a:spcPct val="0"/>
        </a:spcAft>
        <a:defRPr sz="4400">
          <a:solidFill>
            <a:srgbClr val="000000"/>
          </a:solidFill>
          <a:latin typeface="+mj-lt"/>
          <a:ea typeface="+mj-ea"/>
          <a:cs typeface="+mj-cs"/>
          <a:sym typeface="Calibri" pitchFamily="34" charset="0"/>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indent="-342900" algn="l" rtl="0" eaLnBrk="0" fontAlgn="base" hangingPunct="0">
        <a:spcBef>
          <a:spcPts val="700"/>
        </a:spcBef>
        <a:spcAft>
          <a:spcPct val="0"/>
        </a:spcAft>
        <a:buSzPct val="100000"/>
        <a:buFont typeface="Arial" charset="0"/>
        <a:buChar char="•"/>
        <a:defRPr sz="3200">
          <a:solidFill>
            <a:srgbClr val="000000"/>
          </a:solidFill>
          <a:latin typeface="+mj-lt"/>
          <a:ea typeface="+mj-ea"/>
          <a:cs typeface="+mj-cs"/>
          <a:sym typeface="Calibri" pitchFamily="34" charset="0"/>
        </a:defRPr>
      </a:lvl1pPr>
      <a:lvl2pPr marL="782638" indent="-325438" algn="l" rtl="0" eaLnBrk="0" fontAlgn="base" hangingPunct="0">
        <a:spcBef>
          <a:spcPts val="700"/>
        </a:spcBef>
        <a:spcAft>
          <a:spcPct val="0"/>
        </a:spcAft>
        <a:buSzPct val="100000"/>
        <a:buFont typeface="Arial" charset="0"/>
        <a:buChar char="–"/>
        <a:defRPr sz="3200">
          <a:solidFill>
            <a:srgbClr val="000000"/>
          </a:solidFill>
          <a:latin typeface="+mj-lt"/>
          <a:ea typeface="+mj-ea"/>
          <a:cs typeface="+mj-cs"/>
          <a:sym typeface="Calibri" pitchFamily="34" charset="0"/>
        </a:defRPr>
      </a:lvl2pPr>
      <a:lvl3pPr marL="1219200" indent="-304800" algn="l" rtl="0" eaLnBrk="0" fontAlgn="base" hangingPunct="0">
        <a:spcBef>
          <a:spcPts val="700"/>
        </a:spcBef>
        <a:spcAft>
          <a:spcPct val="0"/>
        </a:spcAft>
        <a:buSzPct val="100000"/>
        <a:buFont typeface="Arial" charset="0"/>
        <a:buChar char="•"/>
        <a:defRPr sz="3200">
          <a:solidFill>
            <a:srgbClr val="000000"/>
          </a:solidFill>
          <a:latin typeface="+mj-lt"/>
          <a:ea typeface="+mj-ea"/>
          <a:cs typeface="+mj-cs"/>
          <a:sym typeface="Calibri" pitchFamily="34" charset="0"/>
        </a:defRPr>
      </a:lvl3pPr>
      <a:lvl4pPr marL="1736725" indent="-365125" algn="l" rtl="0" eaLnBrk="0" fontAlgn="base" hangingPunct="0">
        <a:spcBef>
          <a:spcPts val="700"/>
        </a:spcBef>
        <a:spcAft>
          <a:spcPct val="0"/>
        </a:spcAft>
        <a:buSzPct val="100000"/>
        <a:buFont typeface="Arial" charset="0"/>
        <a:buChar char="–"/>
        <a:defRPr sz="3200">
          <a:solidFill>
            <a:srgbClr val="000000"/>
          </a:solidFill>
          <a:latin typeface="+mj-lt"/>
          <a:ea typeface="+mj-ea"/>
          <a:cs typeface="+mj-cs"/>
          <a:sym typeface="Calibri" pitchFamily="34" charset="0"/>
        </a:defRPr>
      </a:lvl4pPr>
      <a:lvl5pPr marL="2193925" indent="-365125" algn="l" rtl="0" eaLnBrk="0" fontAlgn="base" hangingPunct="0">
        <a:spcBef>
          <a:spcPts val="700"/>
        </a:spcBef>
        <a:spcAft>
          <a:spcPct val="0"/>
        </a:spcAft>
        <a:buSzPct val="100000"/>
        <a:buFont typeface="Arial" charset="0"/>
        <a:buChar char="»"/>
        <a:defRPr sz="3200">
          <a:solidFill>
            <a:srgbClr val="000000"/>
          </a:solidFill>
          <a:latin typeface="+mj-lt"/>
          <a:ea typeface="+mj-ea"/>
          <a:cs typeface="+mj-cs"/>
          <a:sym typeface="Calibri"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Başlık Yer Tutucusu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stilini düzenlemek için tıklayın</a:t>
            </a:r>
          </a:p>
        </p:txBody>
      </p:sp>
      <p:sp>
        <p:nvSpPr>
          <p:cNvPr id="14339" name="Metin Yer Tutucusu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a:extLst/>
          </p:cNvPr>
          <p:cNvSpPr>
            <a:spLocks noGrp="1"/>
          </p:cNvSpPr>
          <p:nvPr>
            <p:ph type="dt" sz="half" idx="2"/>
          </p:nvPr>
        </p:nvSpPr>
        <p:spPr>
          <a:xfrm>
            <a:off x="114300" y="6546850"/>
            <a:ext cx="687388"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sym typeface="Calibri"/>
              </a:defRPr>
            </a:lvl1pPr>
          </a:lstStyle>
          <a:p>
            <a:pPr>
              <a:defRPr/>
            </a:pPr>
            <a:fld id="{8EB4AF97-3331-48F9-A134-BE04E2DC8D3D}" type="datetime1">
              <a:rPr lang="tr-TR"/>
              <a:pPr>
                <a:defRPr/>
              </a:pPr>
              <a:t>3.02.2020</a:t>
            </a:fld>
            <a:endParaRPr lang="tr-TR"/>
          </a:p>
        </p:txBody>
      </p:sp>
      <p:sp>
        <p:nvSpPr>
          <p:cNvPr id="7" name="Metin kutusu 6">
            <a:extLst/>
          </p:cNvPr>
          <p:cNvSpPr txBox="1"/>
          <p:nvPr userDrawn="1"/>
        </p:nvSpPr>
        <p:spPr>
          <a:xfrm>
            <a:off x="8599488" y="6546850"/>
            <a:ext cx="742950" cy="339725"/>
          </a:xfrm>
          <a:prstGeom prst="rect">
            <a:avLst/>
          </a:prstGeom>
          <a:noFill/>
        </p:spPr>
        <p:txBody>
          <a:bodyPr>
            <a:spAutoFit/>
          </a:bodyPr>
          <a:lstStyle/>
          <a:p>
            <a:pPr fontAlgn="auto">
              <a:spcBef>
                <a:spcPts val="0"/>
              </a:spcBef>
              <a:spcAft>
                <a:spcPts val="0"/>
              </a:spcAft>
              <a:defRPr/>
            </a:pPr>
            <a:fld id="{F152FBF0-874B-44D4-BC1E-C238C470FA11}" type="slidenum">
              <a:rPr lang="tr-TR" sz="1600">
                <a:solidFill>
                  <a:prstClr val="black"/>
                </a:solidFill>
                <a:latin typeface="Calibri" panose="020F0502020204030204"/>
                <a:cs typeface="+mn-cs"/>
                <a:sym typeface="Calibri"/>
              </a:rPr>
              <a:pPr fontAlgn="auto">
                <a:spcBef>
                  <a:spcPts val="0"/>
                </a:spcBef>
                <a:spcAft>
                  <a:spcPts val="0"/>
                </a:spcAft>
                <a:defRPr/>
              </a:pPr>
              <a:t>‹#›</a:t>
            </a:fld>
            <a:r>
              <a:rPr lang="tr-TR" sz="1600" dirty="0">
                <a:solidFill>
                  <a:prstClr val="black"/>
                </a:solidFill>
                <a:latin typeface="Calibri" panose="020F0502020204030204"/>
                <a:cs typeface="+mn-cs"/>
                <a:sym typeface="Calibri"/>
              </a:rPr>
              <a:t>/9</a:t>
            </a:r>
          </a:p>
        </p:txBody>
      </p:sp>
      <p:sp>
        <p:nvSpPr>
          <p:cNvPr id="8" name="Alt Bilgi Yer Tutucusu 7">
            <a:extLst/>
          </p:cNvPr>
          <p:cNvSpPr>
            <a:spLocks noGrp="1"/>
          </p:cNvSpPr>
          <p:nvPr>
            <p:ph type="ftr" sz="quarter" idx="3"/>
          </p:nvPr>
        </p:nvSpPr>
        <p:spPr>
          <a:xfrm>
            <a:off x="857250" y="6538913"/>
            <a:ext cx="7742238" cy="37306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tr-TR"/>
              <a:t>T.C. ÇEVRE VE ŞEHİRCİLİK BAKANLIĞI - ……….. UYGULAMA VE GELİŞTİRME PROJESİ</a:t>
            </a:r>
          </a:p>
        </p:txBody>
      </p:sp>
      <p:pic>
        <p:nvPicPr>
          <p:cNvPr id="14343" name="Resim 8"/>
          <p:cNvPicPr>
            <a:picLocks noChangeAspect="1"/>
          </p:cNvPicPr>
          <p:nvPr userDrawn="1"/>
        </p:nvPicPr>
        <p:blipFill>
          <a:blip r:embed="rId13"/>
          <a:srcRect/>
          <a:stretch>
            <a:fillRect/>
          </a:stretch>
        </p:blipFill>
        <p:spPr bwMode="auto">
          <a:xfrm>
            <a:off x="8261350" y="0"/>
            <a:ext cx="827088"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Başlık Yer Tutucusu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stilini düzenlemek için tıklayın</a:t>
            </a:r>
          </a:p>
        </p:txBody>
      </p:sp>
      <p:sp>
        <p:nvSpPr>
          <p:cNvPr id="38915" name="Metin Yer Tutucusu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a:extLst/>
          </p:cNvPr>
          <p:cNvSpPr>
            <a:spLocks noGrp="1"/>
          </p:cNvSpPr>
          <p:nvPr>
            <p:ph type="dt" sz="half" idx="2"/>
          </p:nvPr>
        </p:nvSpPr>
        <p:spPr>
          <a:xfrm>
            <a:off x="114300" y="6546850"/>
            <a:ext cx="687388"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sym typeface="Calibri"/>
              </a:defRPr>
            </a:lvl1pPr>
          </a:lstStyle>
          <a:p>
            <a:pPr>
              <a:defRPr/>
            </a:pPr>
            <a:fld id="{2061DF5D-FD90-424B-B65D-CA43CB6C68F5}" type="datetime1">
              <a:rPr lang="tr-TR"/>
              <a:pPr>
                <a:defRPr/>
              </a:pPr>
              <a:t>3.02.2020</a:t>
            </a:fld>
            <a:endParaRPr lang="tr-TR"/>
          </a:p>
        </p:txBody>
      </p:sp>
      <p:sp>
        <p:nvSpPr>
          <p:cNvPr id="7" name="Metin kutusu 6">
            <a:extLst/>
          </p:cNvPr>
          <p:cNvSpPr txBox="1"/>
          <p:nvPr userDrawn="1"/>
        </p:nvSpPr>
        <p:spPr>
          <a:xfrm>
            <a:off x="8599488" y="6546850"/>
            <a:ext cx="742950" cy="339725"/>
          </a:xfrm>
          <a:prstGeom prst="rect">
            <a:avLst/>
          </a:prstGeom>
          <a:noFill/>
        </p:spPr>
        <p:txBody>
          <a:bodyPr>
            <a:spAutoFit/>
          </a:bodyPr>
          <a:lstStyle/>
          <a:p>
            <a:pPr fontAlgn="auto">
              <a:spcBef>
                <a:spcPts val="0"/>
              </a:spcBef>
              <a:spcAft>
                <a:spcPts val="0"/>
              </a:spcAft>
              <a:defRPr/>
            </a:pPr>
            <a:fld id="{1653BCE8-B5B6-4965-A1D8-558EA892015D}" type="slidenum">
              <a:rPr lang="tr-TR" sz="1600">
                <a:solidFill>
                  <a:prstClr val="black"/>
                </a:solidFill>
                <a:latin typeface="Calibri" panose="020F0502020204030204"/>
                <a:cs typeface="+mn-cs"/>
                <a:sym typeface="Calibri"/>
              </a:rPr>
              <a:pPr fontAlgn="auto">
                <a:spcBef>
                  <a:spcPts val="0"/>
                </a:spcBef>
                <a:spcAft>
                  <a:spcPts val="0"/>
                </a:spcAft>
                <a:defRPr/>
              </a:pPr>
              <a:t>‹#›</a:t>
            </a:fld>
            <a:r>
              <a:rPr lang="tr-TR" sz="1600" dirty="0">
                <a:solidFill>
                  <a:prstClr val="black"/>
                </a:solidFill>
                <a:latin typeface="Calibri" panose="020F0502020204030204"/>
                <a:cs typeface="+mn-cs"/>
                <a:sym typeface="Calibri"/>
              </a:rPr>
              <a:t>/9</a:t>
            </a:r>
          </a:p>
        </p:txBody>
      </p:sp>
      <p:sp>
        <p:nvSpPr>
          <p:cNvPr id="8" name="Alt Bilgi Yer Tutucusu 7">
            <a:extLst/>
          </p:cNvPr>
          <p:cNvSpPr>
            <a:spLocks noGrp="1"/>
          </p:cNvSpPr>
          <p:nvPr>
            <p:ph type="ftr" sz="quarter" idx="3"/>
          </p:nvPr>
        </p:nvSpPr>
        <p:spPr>
          <a:xfrm>
            <a:off x="857250" y="6538913"/>
            <a:ext cx="7742238" cy="373062"/>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tr-TR"/>
              <a:t>T.C. ÇEVRE VE ŞEHİRCİLİK BAKANLIĞI - ……….. UYGULAMA VE GELİŞTİRME PROJESİ</a:t>
            </a:r>
          </a:p>
        </p:txBody>
      </p:sp>
      <p:pic>
        <p:nvPicPr>
          <p:cNvPr id="38919" name="Resim 8"/>
          <p:cNvPicPr>
            <a:picLocks noChangeAspect="1"/>
          </p:cNvPicPr>
          <p:nvPr userDrawn="1"/>
        </p:nvPicPr>
        <p:blipFill>
          <a:blip r:embed="rId13"/>
          <a:srcRect/>
          <a:stretch>
            <a:fillRect/>
          </a:stretch>
        </p:blipFill>
        <p:spPr bwMode="auto">
          <a:xfrm>
            <a:off x="8261350" y="0"/>
            <a:ext cx="827088" cy="733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extLst>
      <p:ext uri="{BB962C8B-B14F-4D97-AF65-F5344CB8AC3E}">
        <p14:creationId xmlns:p14="http://schemas.microsoft.com/office/powerpoint/2010/main" val="371441446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5" Type="http://schemas.openxmlformats.org/officeDocument/2006/relationships/image" Target="../media/image13.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emf"/><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png"/><Relationship Id="rId4" Type="http://schemas.openxmlformats.org/officeDocument/2006/relationships/image" Target="../media/image5.emf"/><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5" Type="http://schemas.openxmlformats.org/officeDocument/2006/relationships/image" Target="../media/image11.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hape 128"/>
          <p:cNvSpPr/>
          <p:nvPr/>
        </p:nvSpPr>
        <p:spPr>
          <a:xfrm>
            <a:off x="1044455" y="2851577"/>
            <a:ext cx="7162800" cy="2246769"/>
          </a:xfrm>
          <a:prstGeom prst="rect">
            <a:avLst/>
          </a:prstGeom>
          <a:ln w="12700">
            <a:miter lim="400000"/>
          </a:ln>
          <a:extLst>
            <a:ext uri="{C572A759-6A51-4108-AA02-DFA0A04FC94B}"/>
          </a:extLst>
        </p:spPr>
        <p:txBody>
          <a:bodyPr lIns="45719" rIns="45719" anchor="ctr">
            <a:spAutoFit/>
          </a:bodyPr>
          <a:lstStyle/>
          <a:p>
            <a:pPr algn="ctr"/>
            <a:r>
              <a:rPr lang="tr-TR" sz="2800" b="1" dirty="0">
                <a:solidFill>
                  <a:srgbClr val="003399"/>
                </a:solidFill>
                <a:effectLst>
                  <a:outerShdw blurRad="38100" dist="38100" dir="2700000" algn="tl">
                    <a:srgbClr val="C0C0C0"/>
                  </a:outerShdw>
                </a:effectLst>
                <a:latin typeface="Calibri" pitchFamily="34" charset="0"/>
              </a:rPr>
              <a:t>STRATEJİK ÇEVRESEL DEĞERLENDİRME </a:t>
            </a:r>
            <a:br>
              <a:rPr lang="tr-TR" sz="2800" b="1" dirty="0">
                <a:solidFill>
                  <a:srgbClr val="003399"/>
                </a:solidFill>
                <a:effectLst>
                  <a:outerShdw blurRad="38100" dist="38100" dir="2700000" algn="tl">
                    <a:srgbClr val="C0C0C0"/>
                  </a:outerShdw>
                </a:effectLst>
                <a:latin typeface="Calibri" pitchFamily="34" charset="0"/>
              </a:rPr>
            </a:br>
            <a:r>
              <a:rPr lang="tr-TR" sz="2800" b="1" dirty="0">
                <a:solidFill>
                  <a:srgbClr val="003399"/>
                </a:solidFill>
                <a:effectLst>
                  <a:outerShdw blurRad="38100" dist="38100" dir="2700000" algn="tl">
                    <a:srgbClr val="C0C0C0"/>
                  </a:outerShdw>
                </a:effectLst>
                <a:latin typeface="Calibri" pitchFamily="34" charset="0"/>
              </a:rPr>
              <a:t>YÖNETMELİĞİ </a:t>
            </a:r>
            <a:r>
              <a:rPr lang="tr-TR" sz="2800" b="1" dirty="0" smtClean="0">
                <a:solidFill>
                  <a:srgbClr val="003399"/>
                </a:solidFill>
                <a:effectLst>
                  <a:outerShdw blurRad="38100" dist="38100" dir="2700000" algn="tl">
                    <a:srgbClr val="C0C0C0"/>
                  </a:outerShdw>
                </a:effectLst>
                <a:latin typeface="Calibri" pitchFamily="34" charset="0"/>
              </a:rPr>
              <a:t>VE UYGULAMALARI</a:t>
            </a:r>
            <a:endParaRPr lang="tr-TR" sz="2800" b="1" dirty="0">
              <a:solidFill>
                <a:srgbClr val="003399"/>
              </a:solidFill>
              <a:effectLst>
                <a:outerShdw blurRad="38100" dist="38100" dir="2700000" algn="tl">
                  <a:srgbClr val="C0C0C0"/>
                </a:outerShdw>
              </a:effectLst>
              <a:latin typeface="Calibri" pitchFamily="34" charset="0"/>
            </a:endParaRPr>
          </a:p>
          <a:p>
            <a:pPr algn="ctr"/>
            <a:endParaRPr lang="tr-TR" sz="2800" b="1" dirty="0">
              <a:solidFill>
                <a:srgbClr val="376092"/>
              </a:solidFill>
              <a:latin typeface="Times New Roman" pitchFamily="18" charset="0"/>
              <a:cs typeface="Times New Roman" pitchFamily="18" charset="0"/>
            </a:endParaRPr>
          </a:p>
          <a:p>
            <a:pPr algn="ctr"/>
            <a:endParaRPr lang="tr-TR" sz="2000" b="1" i="1" dirty="0">
              <a:solidFill>
                <a:srgbClr val="000099"/>
              </a:solidFill>
              <a:latin typeface="Calibri" pitchFamily="34" charset="0"/>
            </a:endParaRPr>
          </a:p>
          <a:p>
            <a:pPr algn="ctr" hangingPunct="0"/>
            <a:endParaRPr lang="tr-TR" b="1" dirty="0">
              <a:solidFill>
                <a:srgbClr val="376092"/>
              </a:solidFill>
              <a:latin typeface="Times New Roman" pitchFamily="18" charset="0"/>
              <a:ea typeface="Tahoma" pitchFamily="34" charset="0"/>
              <a:cs typeface="Times New Roman" pitchFamily="18" charset="0"/>
              <a:sym typeface="Tahoma" pitchFamily="34" charset="0"/>
            </a:endParaRPr>
          </a:p>
          <a:p>
            <a:pPr algn="ctr" hangingPunct="0"/>
            <a:endParaRPr lang="tr-TR" b="1" dirty="0">
              <a:solidFill>
                <a:srgbClr val="376092"/>
              </a:solidFill>
              <a:latin typeface="Times New Roman" pitchFamily="18" charset="0"/>
              <a:ea typeface="Tahoma" pitchFamily="34" charset="0"/>
              <a:cs typeface="Times New Roman" pitchFamily="18" charset="0"/>
              <a:sym typeface="Tahoma" pitchFamily="34" charset="0"/>
            </a:endParaRPr>
          </a:p>
        </p:txBody>
      </p:sp>
    </p:spTree>
    <p:extLst>
      <p:ext uri="{BB962C8B-B14F-4D97-AF65-F5344CB8AC3E}">
        <p14:creationId xmlns:p14="http://schemas.microsoft.com/office/powerpoint/2010/main" val="234561817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İçerik Yer Tutucusu"/>
          <p:cNvSpPr txBox="1">
            <a:spLocks/>
          </p:cNvSpPr>
          <p:nvPr/>
        </p:nvSpPr>
        <p:spPr bwMode="auto">
          <a:xfrm>
            <a:off x="372763" y="1483770"/>
            <a:ext cx="8401050" cy="5010091"/>
          </a:xfrm>
          <a:prstGeom prst="rect">
            <a:avLst/>
          </a:prstGeom>
          <a:noFill/>
          <a:ln>
            <a:solidFill>
              <a:srgbClr val="4F81BD"/>
            </a:solidFill>
          </a:ln>
          <a:extLst/>
        </p:spPr>
        <p:txBody>
          <a:bodyPr/>
          <a:lstStyle/>
          <a:p>
            <a:pPr marL="342900" indent="-342900">
              <a:spcBef>
                <a:spcPct val="20000"/>
              </a:spcBef>
              <a:buFont typeface="Arial" charset="0"/>
              <a:buNone/>
              <a:defRPr/>
            </a:pPr>
            <a:r>
              <a:rPr lang="tr-TR" sz="2000" b="1"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tr-TR" sz="1600" b="1" dirty="0">
                <a:solidFill>
                  <a:srgbClr val="0070C0"/>
                </a:solidFill>
                <a:latin typeface="Times New Roman" pitchFamily="18" charset="0"/>
                <a:cs typeface="Times New Roman" pitchFamily="18" charset="0"/>
              </a:rPr>
              <a:t>Kapsam</a:t>
            </a:r>
          </a:p>
          <a:p>
            <a:pPr marL="342900" indent="-342900">
              <a:spcBef>
                <a:spcPct val="20000"/>
              </a:spcBef>
              <a:buFont typeface="Arial" charset="0"/>
              <a:buNone/>
              <a:defRPr/>
            </a:pPr>
            <a:r>
              <a:rPr lang="tr-TR" sz="1600" b="1" dirty="0">
                <a:solidFill>
                  <a:srgbClr val="0070C0"/>
                </a:solidFill>
                <a:latin typeface="Times New Roman" pitchFamily="18" charset="0"/>
                <a:cs typeface="Times New Roman" pitchFamily="18" charset="0"/>
              </a:rPr>
              <a:t>	</a:t>
            </a:r>
            <a:r>
              <a:rPr lang="tr-TR" sz="1600" b="1" u="sng" dirty="0">
                <a:solidFill>
                  <a:srgbClr val="0070C0"/>
                </a:solidFill>
                <a:latin typeface="Times New Roman" pitchFamily="18" charset="0"/>
                <a:cs typeface="Times New Roman" pitchFamily="18" charset="0"/>
              </a:rPr>
              <a:t>Madde 2-</a:t>
            </a:r>
          </a:p>
          <a:p>
            <a:pPr marL="342900" indent="-342900" algn="just">
              <a:spcBef>
                <a:spcPct val="20000"/>
              </a:spcBef>
              <a:buFont typeface="Arial" charset="0"/>
              <a:buNone/>
              <a:defRPr/>
            </a:pPr>
            <a:r>
              <a:rPr lang="tr-TR" sz="1600" b="1" dirty="0">
                <a:latin typeface="Times New Roman" pitchFamily="18" charset="0"/>
                <a:cs typeface="Times New Roman" pitchFamily="18" charset="0"/>
              </a:rPr>
              <a:t>	- Tarım, ormancılık, balıkçılık, enerji, sanayi, ulaştırma, atık yönetimi, su yönetimi, telekomünikasyon, turizm, </a:t>
            </a:r>
            <a:r>
              <a:rPr lang="tr-TR" sz="1600" b="1" dirty="0" err="1">
                <a:latin typeface="Times New Roman" pitchFamily="18" charset="0"/>
                <a:cs typeface="Times New Roman" pitchFamily="18" charset="0"/>
              </a:rPr>
              <a:t>mekansal</a:t>
            </a:r>
            <a:r>
              <a:rPr lang="tr-TR" sz="1600" b="1" dirty="0">
                <a:latin typeface="Times New Roman" pitchFamily="18" charset="0"/>
                <a:cs typeface="Times New Roman" pitchFamily="18" charset="0"/>
              </a:rPr>
              <a:t> planlama ve kıyı yönetimi </a:t>
            </a:r>
            <a:r>
              <a:rPr lang="tr-TR" sz="1600" dirty="0">
                <a:latin typeface="Times New Roman" pitchFamily="18" charset="0"/>
                <a:cs typeface="Times New Roman" pitchFamily="18" charset="0"/>
              </a:rPr>
              <a:t>ilişkin hazırlanan ve ÇED Yönetmeliği’nin Ek-1 ve Ek-2’ sinde yer alan faaliyetler için çerçeve oluşturan plan ve programlara Stratejik Çevresel Değerlendirme yapılmasını kapsar.</a:t>
            </a:r>
          </a:p>
          <a:p>
            <a:pPr marL="342900" indent="-342900" algn="just">
              <a:spcBef>
                <a:spcPct val="20000"/>
              </a:spcBef>
              <a:buFont typeface="Arial" charset="0"/>
              <a:buNone/>
              <a:defRPr/>
            </a:pPr>
            <a:endParaRPr lang="tr-TR" sz="2000" dirty="0">
              <a:latin typeface="Times New Roman" pitchFamily="18" charset="0"/>
              <a:cs typeface="Times New Roman" pitchFamily="18" charset="0"/>
            </a:endParaRPr>
          </a:p>
        </p:txBody>
      </p:sp>
      <p:grpSp>
        <p:nvGrpSpPr>
          <p:cNvPr id="10" name="Diagram 11"/>
          <p:cNvGrpSpPr>
            <a:grpSpLocks/>
          </p:cNvGrpSpPr>
          <p:nvPr/>
        </p:nvGrpSpPr>
        <p:grpSpPr bwMode="auto">
          <a:xfrm>
            <a:off x="3739850" y="3311392"/>
            <a:ext cx="5033963" cy="2586037"/>
            <a:chOff x="1512" y="478"/>
            <a:chExt cx="2772" cy="2670"/>
          </a:xfrm>
        </p:grpSpPr>
        <p:sp>
          <p:nvSpPr>
            <p:cNvPr id="11" name="_s9247"/>
            <p:cNvSpPr>
              <a:spLocks noChangeShapeType="1"/>
            </p:cNvSpPr>
            <p:nvPr/>
          </p:nvSpPr>
          <p:spPr bwMode="auto">
            <a:xfrm flipH="1" flipV="1">
              <a:off x="2389" y="1102"/>
              <a:ext cx="338"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13" name="_s9248"/>
            <p:cNvSpPr>
              <a:spLocks noChangeArrowheads="1"/>
            </p:cNvSpPr>
            <p:nvPr/>
          </p:nvSpPr>
          <p:spPr bwMode="auto">
            <a:xfrm>
              <a:off x="1998" y="654"/>
              <a:ext cx="502" cy="48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ormancılık</a:t>
              </a:r>
            </a:p>
          </p:txBody>
        </p:sp>
        <p:sp>
          <p:nvSpPr>
            <p:cNvPr id="14" name="_s9249"/>
            <p:cNvSpPr>
              <a:spLocks noChangeShapeType="1"/>
            </p:cNvSpPr>
            <p:nvPr/>
          </p:nvSpPr>
          <p:spPr bwMode="auto">
            <a:xfrm flipH="1" flipV="1">
              <a:off x="2068" y="1471"/>
              <a:ext cx="568" cy="262"/>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15" name="_s9250"/>
            <p:cNvSpPr>
              <a:spLocks noChangeArrowheads="1"/>
            </p:cNvSpPr>
            <p:nvPr/>
          </p:nvSpPr>
          <p:spPr bwMode="auto">
            <a:xfrm>
              <a:off x="1601" y="1129"/>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panose="020F0502020204030204"/>
                  <a:ea typeface="ＭＳ Ｐゴシック" pitchFamily="34" charset="-128"/>
                  <a:cs typeface="Arial" charset="0"/>
                </a:rPr>
                <a:t>tarım</a:t>
              </a:r>
            </a:p>
          </p:txBody>
        </p:sp>
        <p:sp>
          <p:nvSpPr>
            <p:cNvPr id="16" name="_s9251"/>
            <p:cNvSpPr>
              <a:spLocks noChangeShapeType="1"/>
            </p:cNvSpPr>
            <p:nvPr/>
          </p:nvSpPr>
          <p:spPr bwMode="auto">
            <a:xfrm flipH="1">
              <a:off x="1998" y="1870"/>
              <a:ext cx="620" cy="87"/>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17" name="_s9252"/>
            <p:cNvSpPr>
              <a:spLocks noChangeArrowheads="1"/>
            </p:cNvSpPr>
            <p:nvPr/>
          </p:nvSpPr>
          <p:spPr bwMode="auto">
            <a:xfrm>
              <a:off x="1512" y="1750"/>
              <a:ext cx="488"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panose="020F0502020204030204"/>
                  <a:ea typeface="ＭＳ Ｐゴシック" pitchFamily="34" charset="-128"/>
                  <a:cs typeface="Arial" charset="0"/>
                </a:rPr>
                <a:t>turizm</a:t>
              </a:r>
            </a:p>
          </p:txBody>
        </p:sp>
        <p:sp>
          <p:nvSpPr>
            <p:cNvPr id="18" name="_s9253"/>
            <p:cNvSpPr>
              <a:spLocks noChangeShapeType="1"/>
            </p:cNvSpPr>
            <p:nvPr/>
          </p:nvSpPr>
          <p:spPr bwMode="auto">
            <a:xfrm flipH="1">
              <a:off x="2201" y="1996"/>
              <a:ext cx="474" cy="410"/>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19" name="_s9254"/>
            <p:cNvSpPr>
              <a:spLocks noChangeArrowheads="1"/>
            </p:cNvSpPr>
            <p:nvPr/>
          </p:nvSpPr>
          <p:spPr bwMode="auto">
            <a:xfrm>
              <a:off x="1668" y="2321"/>
              <a:ext cx="593" cy="73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telekomünikasyon</a:t>
              </a:r>
            </a:p>
          </p:txBody>
        </p:sp>
        <p:sp>
          <p:nvSpPr>
            <p:cNvPr id="20" name="_s9255"/>
            <p:cNvSpPr>
              <a:spLocks noChangeShapeType="1"/>
            </p:cNvSpPr>
            <p:nvPr/>
          </p:nvSpPr>
          <p:spPr bwMode="auto">
            <a:xfrm flipH="1">
              <a:off x="2613" y="2070"/>
              <a:ext cx="178" cy="600"/>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21" name="_s9256"/>
            <p:cNvSpPr>
              <a:spLocks noChangeArrowheads="1"/>
            </p:cNvSpPr>
            <p:nvPr/>
          </p:nvSpPr>
          <p:spPr bwMode="auto">
            <a:xfrm>
              <a:off x="2301" y="2660"/>
              <a:ext cx="557"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ulaştırma</a:t>
              </a:r>
            </a:p>
          </p:txBody>
        </p:sp>
        <p:sp>
          <p:nvSpPr>
            <p:cNvPr id="22" name="_s9257"/>
            <p:cNvSpPr>
              <a:spLocks noChangeShapeType="1"/>
            </p:cNvSpPr>
            <p:nvPr/>
          </p:nvSpPr>
          <p:spPr bwMode="auto">
            <a:xfrm>
              <a:off x="2928" y="2070"/>
              <a:ext cx="176" cy="600"/>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23" name="_s9258"/>
            <p:cNvSpPr>
              <a:spLocks noChangeArrowheads="1"/>
            </p:cNvSpPr>
            <p:nvPr/>
          </p:nvSpPr>
          <p:spPr bwMode="auto">
            <a:xfrm>
              <a:off x="2929" y="2660"/>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panose="020F0502020204030204"/>
                  <a:ea typeface="ＭＳ Ｐゴシック" pitchFamily="34" charset="-128"/>
                  <a:cs typeface="Arial" charset="0"/>
                </a:rPr>
                <a:t>balıkçılık</a:t>
              </a:r>
            </a:p>
          </p:txBody>
        </p:sp>
        <p:sp>
          <p:nvSpPr>
            <p:cNvPr id="24" name="_s9259"/>
            <p:cNvSpPr>
              <a:spLocks noChangeShapeType="1"/>
            </p:cNvSpPr>
            <p:nvPr/>
          </p:nvSpPr>
          <p:spPr bwMode="auto">
            <a:xfrm>
              <a:off x="3043" y="1992"/>
              <a:ext cx="472" cy="410"/>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25" name="_s9260"/>
            <p:cNvSpPr>
              <a:spLocks noChangeArrowheads="1"/>
            </p:cNvSpPr>
            <p:nvPr/>
          </p:nvSpPr>
          <p:spPr bwMode="auto">
            <a:xfrm>
              <a:off x="3457" y="2320"/>
              <a:ext cx="543" cy="584"/>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su </a:t>
              </a:r>
            </a:p>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yönetimi</a:t>
              </a:r>
            </a:p>
          </p:txBody>
        </p:sp>
        <p:sp>
          <p:nvSpPr>
            <p:cNvPr id="26" name="_s9261"/>
            <p:cNvSpPr>
              <a:spLocks noChangeShapeType="1"/>
            </p:cNvSpPr>
            <p:nvPr/>
          </p:nvSpPr>
          <p:spPr bwMode="auto">
            <a:xfrm>
              <a:off x="3099" y="1870"/>
              <a:ext cx="622" cy="90"/>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27" name="_s9262"/>
            <p:cNvSpPr>
              <a:spLocks noChangeArrowheads="1"/>
            </p:cNvSpPr>
            <p:nvPr/>
          </p:nvSpPr>
          <p:spPr bwMode="auto">
            <a:xfrm>
              <a:off x="3717" y="1733"/>
              <a:ext cx="567" cy="50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atık </a:t>
              </a:r>
            </a:p>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yönetimi</a:t>
              </a:r>
            </a:p>
          </p:txBody>
        </p:sp>
        <p:sp>
          <p:nvSpPr>
            <p:cNvPr id="28" name="_s9263"/>
            <p:cNvSpPr>
              <a:spLocks noChangeShapeType="1"/>
            </p:cNvSpPr>
            <p:nvPr/>
          </p:nvSpPr>
          <p:spPr bwMode="auto">
            <a:xfrm flipV="1">
              <a:off x="3079" y="1475"/>
              <a:ext cx="570" cy="25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29" name="_s9264"/>
            <p:cNvSpPr>
              <a:spLocks noChangeArrowheads="1"/>
            </p:cNvSpPr>
            <p:nvPr/>
          </p:nvSpPr>
          <p:spPr bwMode="auto">
            <a:xfrm>
              <a:off x="3627" y="1103"/>
              <a:ext cx="538" cy="513"/>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arazi </a:t>
              </a:r>
            </a:p>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kullanımı</a:t>
              </a:r>
            </a:p>
          </p:txBody>
        </p:sp>
        <p:sp>
          <p:nvSpPr>
            <p:cNvPr id="30" name="_s9265"/>
            <p:cNvSpPr>
              <a:spLocks noChangeShapeType="1"/>
            </p:cNvSpPr>
            <p:nvPr/>
          </p:nvSpPr>
          <p:spPr bwMode="auto">
            <a:xfrm flipV="1">
              <a:off x="2989" y="1102"/>
              <a:ext cx="340"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31" name="_s9266"/>
            <p:cNvSpPr>
              <a:spLocks noChangeArrowheads="1"/>
            </p:cNvSpPr>
            <p:nvPr/>
          </p:nvSpPr>
          <p:spPr bwMode="auto">
            <a:xfrm>
              <a:off x="3216" y="654"/>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sanayi</a:t>
              </a:r>
            </a:p>
          </p:txBody>
        </p:sp>
        <p:sp>
          <p:nvSpPr>
            <p:cNvPr id="32" name="_s9267"/>
            <p:cNvSpPr>
              <a:spLocks noChangeShapeType="1"/>
            </p:cNvSpPr>
            <p:nvPr/>
          </p:nvSpPr>
          <p:spPr bwMode="auto">
            <a:xfrm flipV="1">
              <a:off x="2858" y="966"/>
              <a:ext cx="0" cy="6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panose="020F0502020204030204"/>
                <a:cs typeface="+mn-cs"/>
              </a:endParaRPr>
            </a:p>
          </p:txBody>
        </p:sp>
        <p:sp>
          <p:nvSpPr>
            <p:cNvPr id="33" name="_s9268"/>
            <p:cNvSpPr>
              <a:spLocks noChangeArrowheads="1"/>
            </p:cNvSpPr>
            <p:nvPr/>
          </p:nvSpPr>
          <p:spPr bwMode="auto">
            <a:xfrm>
              <a:off x="2614" y="478"/>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panose="020F0502020204030204"/>
                  <a:ea typeface="ＭＳ Ｐゴシック" pitchFamily="34" charset="-128"/>
                  <a:cs typeface="Arial" charset="0"/>
                </a:rPr>
                <a:t>enerji</a:t>
              </a:r>
            </a:p>
          </p:txBody>
        </p:sp>
        <p:sp>
          <p:nvSpPr>
            <p:cNvPr id="34" name="_s9269"/>
            <p:cNvSpPr>
              <a:spLocks noChangeArrowheads="1"/>
            </p:cNvSpPr>
            <p:nvPr/>
          </p:nvSpPr>
          <p:spPr bwMode="auto">
            <a:xfrm>
              <a:off x="2579" y="1581"/>
              <a:ext cx="602" cy="48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solidFill>
                  <a:latin typeface="Calibri" panose="020F0502020204030204"/>
                  <a:ea typeface="ＭＳ Ｐゴシック" pitchFamily="34" charset="-128"/>
                  <a:cs typeface="Arial" charset="0"/>
                </a:rPr>
                <a:t>SÇD </a:t>
              </a:r>
            </a:p>
            <a:p>
              <a:pPr algn="ctr" fontAlgn="auto">
                <a:spcBef>
                  <a:spcPts val="0"/>
                </a:spcBef>
                <a:spcAft>
                  <a:spcPts val="0"/>
                </a:spcAft>
                <a:defRPr/>
              </a:pPr>
              <a:r>
                <a:rPr lang="tr-TR" sz="1600" b="1" kern="0" dirty="0">
                  <a:solidFill>
                    <a:prstClr val="black"/>
                  </a:solidFill>
                  <a:latin typeface="Calibri" panose="020F0502020204030204"/>
                  <a:ea typeface="ＭＳ Ｐゴシック" pitchFamily="34" charset="-128"/>
                  <a:cs typeface="Arial" charset="0"/>
                </a:rPr>
                <a:t>sektörleri</a:t>
              </a:r>
            </a:p>
          </p:txBody>
        </p:sp>
      </p:grpSp>
      <p:sp>
        <p:nvSpPr>
          <p:cNvPr id="35" name="Sağ Ok 34"/>
          <p:cNvSpPr/>
          <p:nvPr/>
        </p:nvSpPr>
        <p:spPr>
          <a:xfrm>
            <a:off x="1146201" y="4299238"/>
            <a:ext cx="1982354" cy="1120122"/>
          </a:xfrm>
          <a:prstGeom prst="right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tr-TR" b="1" kern="0" dirty="0">
                <a:solidFill>
                  <a:prstClr val="white"/>
                </a:solidFill>
                <a:latin typeface="Calibri" panose="020F0502020204030204"/>
                <a:cs typeface="Times New Roman" pitchFamily="18" charset="0"/>
              </a:rPr>
              <a:t>SÇD SEKTÖRLERİ</a:t>
            </a:r>
          </a:p>
        </p:txBody>
      </p:sp>
    </p:spTree>
    <p:extLst>
      <p:ext uri="{BB962C8B-B14F-4D97-AF65-F5344CB8AC3E}">
        <p14:creationId xmlns:p14="http://schemas.microsoft.com/office/powerpoint/2010/main" val="155659736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İçerik Yer Tutucusu"/>
          <p:cNvSpPr txBox="1">
            <a:spLocks/>
          </p:cNvSpPr>
          <p:nvPr/>
        </p:nvSpPr>
        <p:spPr bwMode="auto">
          <a:xfrm>
            <a:off x="850900" y="2349500"/>
            <a:ext cx="7221538" cy="2989263"/>
          </a:xfrm>
          <a:prstGeom prst="rect">
            <a:avLst/>
          </a:prstGeom>
          <a:noFill/>
          <a:ln w="9525">
            <a:solidFill>
              <a:srgbClr val="4F81BD"/>
            </a:solidFill>
            <a:miter lim="800000"/>
            <a:headEnd/>
            <a:tailEnd/>
          </a:ln>
        </p:spPr>
        <p:txBody>
          <a:bodyPr/>
          <a:lstStyle/>
          <a:p>
            <a:pPr marL="342900" indent="-342900" fontAlgn="base">
              <a:spcBef>
                <a:spcPct val="20000"/>
              </a:spcBef>
              <a:spcAft>
                <a:spcPct val="0"/>
              </a:spcAft>
              <a:buFont typeface="Arial" charset="0"/>
              <a:buChar char="•"/>
            </a:pPr>
            <a:r>
              <a:rPr lang="tr-TR" sz="2400" dirty="0" smtClean="0">
                <a:solidFill>
                  <a:srgbClr val="000000"/>
                </a:solidFill>
                <a:latin typeface="Times New Roman" pitchFamily="18" charset="0"/>
                <a:cs typeface="Times New Roman" pitchFamily="18" charset="0"/>
              </a:rPr>
              <a:t> Eleme</a:t>
            </a:r>
            <a:endParaRPr lang="tr-TR" sz="2400" dirty="0">
              <a:solidFill>
                <a:srgbClr val="000000"/>
              </a:solidFill>
              <a:latin typeface="Times New Roman" pitchFamily="18" charset="0"/>
              <a:cs typeface="Times New Roman" pitchFamily="18" charset="0"/>
            </a:endParaRPr>
          </a:p>
          <a:p>
            <a:pPr marL="342900" indent="-342900" fontAlgn="base">
              <a:spcBef>
                <a:spcPct val="20000"/>
              </a:spcBef>
              <a:spcAft>
                <a:spcPct val="0"/>
              </a:spcAft>
              <a:buFont typeface="Arial" charset="0"/>
              <a:buChar char="•"/>
            </a:pPr>
            <a:r>
              <a:rPr lang="tr-TR" sz="2400" dirty="0">
                <a:solidFill>
                  <a:srgbClr val="000000"/>
                </a:solidFill>
                <a:latin typeface="Times New Roman" pitchFamily="18" charset="0"/>
                <a:cs typeface="Times New Roman" pitchFamily="18" charset="0"/>
              </a:rPr>
              <a:t> Kapsam Belirleme </a:t>
            </a:r>
            <a:endParaRPr lang="tr-TR" sz="2400" dirty="0" smtClean="0">
              <a:solidFill>
                <a:srgbClr val="000000"/>
              </a:solidFill>
              <a:latin typeface="Times New Roman" pitchFamily="18" charset="0"/>
              <a:cs typeface="Times New Roman" pitchFamily="18" charset="0"/>
            </a:endParaRPr>
          </a:p>
          <a:p>
            <a:pPr marL="342900" indent="-342900" fontAlgn="base">
              <a:spcBef>
                <a:spcPct val="20000"/>
              </a:spcBef>
              <a:spcAft>
                <a:spcPct val="0"/>
              </a:spcAft>
              <a:buFont typeface="Arial" charset="0"/>
              <a:buChar char="•"/>
            </a:pPr>
            <a:r>
              <a:rPr lang="tr-TR" sz="2400" dirty="0">
                <a:solidFill>
                  <a:srgbClr val="000000"/>
                </a:solidFill>
                <a:latin typeface="Times New Roman" pitchFamily="18" charset="0"/>
                <a:cs typeface="Times New Roman" pitchFamily="18" charset="0"/>
              </a:rPr>
              <a:t> </a:t>
            </a:r>
            <a:r>
              <a:rPr lang="tr-TR" sz="2400" dirty="0" smtClean="0">
                <a:solidFill>
                  <a:srgbClr val="000000"/>
                </a:solidFill>
                <a:latin typeface="Times New Roman" pitchFamily="18" charset="0"/>
                <a:cs typeface="Times New Roman" pitchFamily="18" charset="0"/>
              </a:rPr>
              <a:t>SÇD Raporunun hazırlanması </a:t>
            </a:r>
            <a:r>
              <a:rPr lang="tr-TR" sz="2400" dirty="0">
                <a:solidFill>
                  <a:srgbClr val="000000"/>
                </a:solidFill>
                <a:latin typeface="Times New Roman" pitchFamily="18" charset="0"/>
                <a:cs typeface="Times New Roman" pitchFamily="18" charset="0"/>
              </a:rPr>
              <a:t>(ve İstişare Toplantısı)</a:t>
            </a:r>
          </a:p>
          <a:p>
            <a:pPr marL="342900" indent="-342900" fontAlgn="base">
              <a:spcBef>
                <a:spcPct val="20000"/>
              </a:spcBef>
              <a:spcAft>
                <a:spcPct val="0"/>
              </a:spcAft>
              <a:buFont typeface="Arial" charset="0"/>
              <a:buChar char="•"/>
            </a:pPr>
            <a:r>
              <a:rPr lang="tr-TR" sz="2400" dirty="0" smtClean="0">
                <a:solidFill>
                  <a:srgbClr val="000000"/>
                </a:solidFill>
                <a:latin typeface="Times New Roman" pitchFamily="18" charset="0"/>
                <a:cs typeface="Times New Roman" pitchFamily="18" charset="0"/>
              </a:rPr>
              <a:t> </a:t>
            </a:r>
            <a:r>
              <a:rPr lang="tr-TR" sz="2400" dirty="0">
                <a:solidFill>
                  <a:srgbClr val="000000"/>
                </a:solidFill>
                <a:latin typeface="Times New Roman" pitchFamily="18" charset="0"/>
                <a:cs typeface="Times New Roman" pitchFamily="18" charset="0"/>
              </a:rPr>
              <a:t>Kalite Kontrolü</a:t>
            </a:r>
          </a:p>
          <a:p>
            <a:pPr marL="342900" indent="-342900" fontAlgn="base">
              <a:spcBef>
                <a:spcPct val="20000"/>
              </a:spcBef>
              <a:spcAft>
                <a:spcPct val="0"/>
              </a:spcAft>
              <a:buFont typeface="Arial" charset="0"/>
              <a:buChar char="•"/>
            </a:pPr>
            <a:r>
              <a:rPr lang="tr-TR" sz="2400" dirty="0">
                <a:solidFill>
                  <a:srgbClr val="000000"/>
                </a:solidFill>
                <a:latin typeface="Times New Roman" pitchFamily="18" charset="0"/>
                <a:cs typeface="Times New Roman" pitchFamily="18" charset="0"/>
              </a:rPr>
              <a:t> Plan ya da Programa İlişkin Karar </a:t>
            </a:r>
          </a:p>
          <a:p>
            <a:pPr marL="342900" indent="-342900" fontAlgn="base">
              <a:spcBef>
                <a:spcPct val="20000"/>
              </a:spcBef>
              <a:spcAft>
                <a:spcPct val="0"/>
              </a:spcAft>
              <a:buFont typeface="Arial" charset="0"/>
              <a:buChar char="•"/>
            </a:pPr>
            <a:r>
              <a:rPr lang="tr-TR" sz="2400" dirty="0">
                <a:solidFill>
                  <a:srgbClr val="000000"/>
                </a:solidFill>
                <a:latin typeface="Times New Roman" pitchFamily="18" charset="0"/>
                <a:cs typeface="Times New Roman" pitchFamily="18" charset="0"/>
              </a:rPr>
              <a:t> Bilgilendirme- İzleme</a:t>
            </a:r>
          </a:p>
        </p:txBody>
      </p:sp>
      <p:sp>
        <p:nvSpPr>
          <p:cNvPr id="9" name="Başlık 1"/>
          <p:cNvSpPr txBox="1">
            <a:spLocks/>
          </p:cNvSpPr>
          <p:nvPr/>
        </p:nvSpPr>
        <p:spPr>
          <a:xfrm>
            <a:off x="885825" y="1560513"/>
            <a:ext cx="7646988" cy="50323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sz="2400" b="1" dirty="0" smtClean="0">
                <a:solidFill>
                  <a:srgbClr val="0070C0"/>
                </a:solidFill>
                <a:effectLst>
                  <a:outerShdw blurRad="38100" dist="38100" dir="2700000" algn="tl">
                    <a:srgbClr val="000000">
                      <a:alpha val="43137"/>
                    </a:srgbClr>
                  </a:outerShdw>
                </a:effectLst>
              </a:rPr>
              <a:t>STRATEJİK ÇEVRESEL DEĞERLENDİRME PROSEDÜRÜ</a:t>
            </a:r>
            <a:endParaRPr lang="tr-TR" sz="2400" dirty="0">
              <a:solidFill>
                <a:sysClr val="windowText" lastClr="000000"/>
              </a:solidFill>
            </a:endParaRPr>
          </a:p>
        </p:txBody>
      </p:sp>
    </p:spTree>
    <p:extLst>
      <p:ext uri="{BB962C8B-B14F-4D97-AF65-F5344CB8AC3E}">
        <p14:creationId xmlns:p14="http://schemas.microsoft.com/office/powerpoint/2010/main" val="6141409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 2"/>
          <p:cNvGraphicFramePr/>
          <p:nvPr>
            <p:extLst/>
          </p:nvPr>
        </p:nvGraphicFramePr>
        <p:xfrm>
          <a:off x="0" y="476672"/>
          <a:ext cx="9144000" cy="636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Başlık"/>
          <p:cNvSpPr txBox="1">
            <a:spLocks/>
          </p:cNvSpPr>
          <p:nvPr/>
        </p:nvSpPr>
        <p:spPr bwMode="auto">
          <a:xfrm>
            <a:off x="683568" y="-243408"/>
            <a:ext cx="7560840" cy="926976"/>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400" dirty="0" smtClean="0">
                <a:ln w="12700">
                  <a:solidFill>
                    <a:srgbClr val="676A55">
                      <a:satMod val="155000"/>
                    </a:srgbClr>
                  </a:solidFill>
                  <a:prstDash val="solid"/>
                </a:ln>
                <a:solidFill>
                  <a:srgbClr val="0033CC"/>
                </a:solidFill>
              </a:rPr>
              <a:t>SÇD PROSEDÜRÜ </a:t>
            </a:r>
            <a:endParaRPr lang="tr-TR" sz="2400" dirty="0">
              <a:solidFill>
                <a:srgbClr val="0033CC"/>
              </a:solidFill>
            </a:endParaRPr>
          </a:p>
        </p:txBody>
      </p:sp>
    </p:spTree>
    <p:extLst>
      <p:ext uri="{BB962C8B-B14F-4D97-AF65-F5344CB8AC3E}">
        <p14:creationId xmlns:p14="http://schemas.microsoft.com/office/powerpoint/2010/main" val="106310546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15234" y="1484784"/>
            <a:ext cx="7776864" cy="4150367"/>
          </a:xfrm>
          <a:prstGeom prst="rect">
            <a:avLst/>
          </a:prstGeom>
          <a:ln>
            <a:solidFill>
              <a:schemeClr val="tx1"/>
            </a:solidFill>
          </a:ln>
        </p:spPr>
        <p:txBody>
          <a:bodyPr wrap="square">
            <a:spAutoFit/>
          </a:bodyPr>
          <a:lstStyle/>
          <a:p>
            <a:pPr algn="ctr"/>
            <a:r>
              <a:rPr lang="tr-TR" b="1" dirty="0">
                <a:solidFill>
                  <a:srgbClr val="4F81BD"/>
                </a:solidFill>
                <a:latin typeface="Times New Roman"/>
                <a:ea typeface="Times New Roman"/>
                <a:cs typeface="Times New Roman"/>
              </a:rPr>
              <a:t>ÜÇÜNCÜ BÖLÜM</a:t>
            </a:r>
            <a:endParaRPr lang="tr-TR" b="1" dirty="0">
              <a:solidFill>
                <a:srgbClr val="4F81BD"/>
              </a:solidFill>
              <a:ea typeface="Calibri"/>
              <a:cs typeface="Times New Roman"/>
            </a:endParaRPr>
          </a:p>
          <a:p>
            <a:pPr algn="ctr"/>
            <a:r>
              <a:rPr lang="tr-TR" b="1" dirty="0">
                <a:solidFill>
                  <a:srgbClr val="4F81BD"/>
                </a:solidFill>
                <a:latin typeface="Times New Roman"/>
                <a:ea typeface="Times New Roman"/>
                <a:cs typeface="Times New Roman"/>
              </a:rPr>
              <a:t>SÇD Uygulama Hükümleri</a:t>
            </a:r>
            <a:endParaRPr lang="tr-TR" b="1" dirty="0">
              <a:solidFill>
                <a:srgbClr val="4F81BD"/>
              </a:solidFill>
              <a:ea typeface="Calibri"/>
              <a:cs typeface="Times New Roman"/>
            </a:endParaRPr>
          </a:p>
          <a:p>
            <a:pPr indent="457200" algn="just">
              <a:lnSpc>
                <a:spcPct val="115000"/>
              </a:lnSpc>
            </a:pPr>
            <a:endParaRPr lang="tr-TR" b="1" dirty="0">
              <a:solidFill>
                <a:srgbClr val="4F81BD"/>
              </a:solidFill>
              <a:latin typeface="Times New Roman"/>
              <a:ea typeface="Times New Roman"/>
              <a:cs typeface="Times New Roman"/>
            </a:endParaRPr>
          </a:p>
          <a:p>
            <a:pPr indent="457200" algn="just">
              <a:lnSpc>
                <a:spcPct val="115000"/>
              </a:lnSpc>
            </a:pPr>
            <a:r>
              <a:rPr lang="tr-TR" b="1" dirty="0" err="1" smtClean="0">
                <a:solidFill>
                  <a:srgbClr val="4F81BD"/>
                </a:solidFill>
                <a:latin typeface="Times New Roman"/>
                <a:ea typeface="Times New Roman"/>
                <a:cs typeface="Times New Roman"/>
              </a:rPr>
              <a:t>SÇD’ye</a:t>
            </a:r>
            <a:r>
              <a:rPr lang="tr-TR" b="1" dirty="0" smtClean="0">
                <a:solidFill>
                  <a:srgbClr val="4F81BD"/>
                </a:solidFill>
                <a:latin typeface="Times New Roman"/>
                <a:ea typeface="Times New Roman"/>
                <a:cs typeface="Times New Roman"/>
              </a:rPr>
              <a:t> </a:t>
            </a:r>
            <a:r>
              <a:rPr lang="tr-TR" b="1" dirty="0">
                <a:solidFill>
                  <a:srgbClr val="4F81BD"/>
                </a:solidFill>
                <a:latin typeface="Times New Roman"/>
                <a:ea typeface="Times New Roman"/>
                <a:cs typeface="Times New Roman"/>
              </a:rPr>
              <a:t>tabi plan ve programların belirlenmesi </a:t>
            </a:r>
            <a:endParaRPr lang="tr-TR" b="1" dirty="0">
              <a:solidFill>
                <a:srgbClr val="4F81BD"/>
              </a:solidFill>
              <a:ea typeface="Calibri"/>
              <a:cs typeface="Times New Roman"/>
            </a:endParaRPr>
          </a:p>
          <a:p>
            <a:pPr indent="457200" algn="just">
              <a:lnSpc>
                <a:spcPct val="115000"/>
              </a:lnSpc>
            </a:pPr>
            <a:r>
              <a:rPr lang="tr-TR" b="1" dirty="0">
                <a:solidFill>
                  <a:prstClr val="black"/>
                </a:solidFill>
                <a:latin typeface="Times New Roman"/>
                <a:ea typeface="Times New Roman"/>
                <a:cs typeface="Times New Roman"/>
              </a:rPr>
              <a:t>MADDE </a:t>
            </a:r>
            <a:r>
              <a:rPr lang="tr-TR" b="1" dirty="0" smtClean="0">
                <a:solidFill>
                  <a:prstClr val="black"/>
                </a:solidFill>
                <a:latin typeface="Times New Roman"/>
                <a:ea typeface="Times New Roman"/>
                <a:cs typeface="Times New Roman"/>
              </a:rPr>
              <a:t>9- </a:t>
            </a:r>
            <a:r>
              <a:rPr lang="tr-TR" dirty="0" smtClean="0">
                <a:solidFill>
                  <a:prstClr val="black"/>
                </a:solidFill>
                <a:latin typeface="Times New Roman"/>
                <a:ea typeface="Times New Roman"/>
                <a:cs typeface="Times New Roman"/>
              </a:rPr>
              <a:t>(</a:t>
            </a:r>
            <a:r>
              <a:rPr lang="tr-TR" dirty="0">
                <a:solidFill>
                  <a:prstClr val="black"/>
                </a:solidFill>
                <a:latin typeface="Times New Roman"/>
                <a:ea typeface="Times New Roman"/>
                <a:cs typeface="Times New Roman"/>
              </a:rPr>
              <a:t>1) Bu Yönetmeliğin;</a:t>
            </a:r>
            <a:endParaRPr lang="tr-TR" dirty="0">
              <a:solidFill>
                <a:prstClr val="black"/>
              </a:solidFill>
              <a:ea typeface="Calibri"/>
              <a:cs typeface="Times New Roman"/>
            </a:endParaRPr>
          </a:p>
          <a:p>
            <a:pPr indent="449580" algn="just">
              <a:lnSpc>
                <a:spcPct val="115000"/>
              </a:lnSpc>
            </a:pPr>
            <a:r>
              <a:rPr lang="tr-TR" dirty="0">
                <a:solidFill>
                  <a:prstClr val="black"/>
                </a:solidFill>
                <a:latin typeface="Times New Roman"/>
                <a:ea typeface="Times New Roman"/>
                <a:cs typeface="Times New Roman"/>
              </a:rPr>
              <a:t>a) </a:t>
            </a:r>
            <a:r>
              <a:rPr lang="tr-TR" b="1" dirty="0" smtClean="0">
                <a:solidFill>
                  <a:prstClr val="black"/>
                </a:solidFill>
                <a:latin typeface="Times New Roman"/>
                <a:ea typeface="Times New Roman"/>
                <a:cs typeface="Times New Roman"/>
              </a:rPr>
              <a:t>Ek-1 </a:t>
            </a:r>
            <a:r>
              <a:rPr lang="tr-TR" b="1" dirty="0">
                <a:solidFill>
                  <a:prstClr val="black"/>
                </a:solidFill>
                <a:latin typeface="Times New Roman"/>
                <a:ea typeface="Times New Roman"/>
                <a:cs typeface="Times New Roman"/>
              </a:rPr>
              <a:t>listesinde yer alan plan/programlar ve bunlarda yapılacak revizyonlar</a:t>
            </a:r>
            <a:r>
              <a:rPr lang="tr-TR" dirty="0">
                <a:solidFill>
                  <a:prstClr val="black"/>
                </a:solidFill>
                <a:latin typeface="Times New Roman"/>
                <a:ea typeface="Times New Roman"/>
                <a:cs typeface="Times New Roman"/>
              </a:rPr>
              <a:t>,</a:t>
            </a:r>
            <a:endParaRPr lang="tr-TR" dirty="0">
              <a:solidFill>
                <a:prstClr val="black"/>
              </a:solidFill>
              <a:ea typeface="Calibri"/>
              <a:cs typeface="Times New Roman"/>
            </a:endParaRPr>
          </a:p>
          <a:p>
            <a:pPr indent="449580" algn="just">
              <a:lnSpc>
                <a:spcPct val="115000"/>
              </a:lnSpc>
            </a:pPr>
            <a:r>
              <a:rPr lang="tr-TR" dirty="0">
                <a:solidFill>
                  <a:prstClr val="black"/>
                </a:solidFill>
                <a:latin typeface="Times New Roman"/>
                <a:ea typeface="Times New Roman"/>
                <a:cs typeface="Times New Roman"/>
              </a:rPr>
              <a:t>b) Ek-1 listesinde yer almayıp 2 </a:t>
            </a:r>
            <a:r>
              <a:rPr lang="tr-TR" dirty="0" err="1">
                <a:solidFill>
                  <a:prstClr val="black"/>
                </a:solidFill>
                <a:latin typeface="Times New Roman"/>
                <a:ea typeface="Times New Roman"/>
                <a:cs typeface="Times New Roman"/>
              </a:rPr>
              <a:t>nci</a:t>
            </a:r>
            <a:r>
              <a:rPr lang="tr-TR" dirty="0">
                <a:solidFill>
                  <a:prstClr val="black"/>
                </a:solidFill>
                <a:latin typeface="Times New Roman"/>
                <a:ea typeface="Times New Roman"/>
                <a:cs typeface="Times New Roman"/>
              </a:rPr>
              <a:t> maddenin birinci fıkrası kapsamında bulunan her tür ve ölçekteki plan/programlar; Yönetmelik kapsamında yer alan her tür ve ölçekteki plan/programlarda yapılacak </a:t>
            </a:r>
            <a:r>
              <a:rPr lang="tr-TR" b="1" dirty="0">
                <a:solidFill>
                  <a:prstClr val="black"/>
                </a:solidFill>
                <a:latin typeface="Times New Roman"/>
                <a:ea typeface="Times New Roman"/>
                <a:cs typeface="Times New Roman"/>
              </a:rPr>
              <a:t>değişiklik ve/veya revizyonların</a:t>
            </a:r>
            <a:r>
              <a:rPr lang="tr-TR" dirty="0">
                <a:solidFill>
                  <a:prstClr val="black"/>
                </a:solidFill>
                <a:latin typeface="Times New Roman"/>
                <a:ea typeface="Times New Roman"/>
                <a:cs typeface="Times New Roman"/>
              </a:rPr>
              <a:t> </a:t>
            </a:r>
            <a:r>
              <a:rPr lang="tr-TR" b="1" dirty="0" err="1">
                <a:solidFill>
                  <a:prstClr val="black"/>
                </a:solidFill>
                <a:latin typeface="Times New Roman"/>
                <a:ea typeface="Times New Roman"/>
                <a:cs typeface="Times New Roman"/>
              </a:rPr>
              <a:t>SÇD’ye</a:t>
            </a:r>
            <a:r>
              <a:rPr lang="tr-TR" b="1" dirty="0">
                <a:solidFill>
                  <a:prstClr val="black"/>
                </a:solidFill>
                <a:latin typeface="Times New Roman"/>
                <a:ea typeface="Times New Roman"/>
                <a:cs typeface="Times New Roman"/>
              </a:rPr>
              <a:t> tabi olup olmayacaklarının belirlenmesi amacıyla ek-2’de verilen eleme sonucuna göre SÇD uygulamasına karar verilenler,</a:t>
            </a:r>
            <a:endParaRPr lang="tr-TR" b="1" dirty="0">
              <a:solidFill>
                <a:prstClr val="black"/>
              </a:solidFill>
              <a:ea typeface="Calibri"/>
              <a:cs typeface="Times New Roman"/>
            </a:endParaRPr>
          </a:p>
          <a:p>
            <a:pPr indent="457200" algn="just">
              <a:lnSpc>
                <a:spcPct val="115000"/>
              </a:lnSpc>
            </a:pPr>
            <a:r>
              <a:rPr lang="tr-TR" dirty="0" err="1">
                <a:solidFill>
                  <a:prstClr val="black"/>
                </a:solidFill>
                <a:latin typeface="Times New Roman"/>
                <a:ea typeface="Times New Roman"/>
                <a:cs typeface="Times New Roman"/>
              </a:rPr>
              <a:t>SÇD’ye</a:t>
            </a:r>
            <a:r>
              <a:rPr lang="tr-TR" dirty="0">
                <a:solidFill>
                  <a:prstClr val="black"/>
                </a:solidFill>
                <a:latin typeface="Times New Roman"/>
                <a:ea typeface="Times New Roman"/>
                <a:cs typeface="Times New Roman"/>
              </a:rPr>
              <a:t> tabidir</a:t>
            </a:r>
            <a:r>
              <a:rPr lang="tr-TR" dirty="0" smtClean="0">
                <a:solidFill>
                  <a:prstClr val="black"/>
                </a:solidFill>
                <a:latin typeface="Times New Roman"/>
                <a:ea typeface="Times New Roman"/>
                <a:cs typeface="Times New Roman"/>
              </a:rPr>
              <a:t>.</a:t>
            </a:r>
            <a:endParaRPr lang="tr-TR" dirty="0">
              <a:solidFill>
                <a:prstClr val="black"/>
              </a:solidFill>
              <a:ea typeface="Calibri"/>
              <a:cs typeface="Times New Roman"/>
            </a:endParaRPr>
          </a:p>
        </p:txBody>
      </p:sp>
    </p:spTree>
    <p:extLst>
      <p:ext uri="{BB962C8B-B14F-4D97-AF65-F5344CB8AC3E}">
        <p14:creationId xmlns:p14="http://schemas.microsoft.com/office/powerpoint/2010/main" val="1710715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5"/>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fld id="{A47AA5A4-3389-4AEC-8776-25C5D7BD4BA7}" type="slidenum">
              <a:rPr lang="tr-TR" smtClean="0">
                <a:solidFill>
                  <a:srgbClr val="898989"/>
                </a:solidFill>
              </a:rPr>
              <a:pPr/>
              <a:t>14</a:t>
            </a:fld>
            <a:endParaRPr lang="tr-TR" smtClean="0">
              <a:solidFill>
                <a:srgbClr val="898989"/>
              </a:solidFill>
            </a:endParaRPr>
          </a:p>
        </p:txBody>
      </p:sp>
      <p:sp>
        <p:nvSpPr>
          <p:cNvPr id="7" name="Dikdörtgen 6"/>
          <p:cNvSpPr/>
          <p:nvPr/>
        </p:nvSpPr>
        <p:spPr>
          <a:xfrm>
            <a:off x="90736" y="37217"/>
            <a:ext cx="8928992" cy="6832640"/>
          </a:xfrm>
          <a:prstGeom prst="rect">
            <a:avLst/>
          </a:prstGeom>
          <a:noFill/>
          <a:ln w="28575" cmpd="thickThin">
            <a:solidFill>
              <a:schemeClr val="tx1"/>
            </a:solidFill>
          </a:ln>
          <a:effectLst>
            <a:outerShdw blurRad="63500" sx="102000" sy="102000" algn="ctr" rotWithShape="0">
              <a:srgbClr val="00B0F0">
                <a:alpha val="40000"/>
              </a:srgbClr>
            </a:outerShdw>
          </a:effectLst>
        </p:spPr>
        <p:txBody>
          <a:bodyPr wrap="square">
            <a:spAutoFit/>
          </a:bodyPr>
          <a:lstStyle/>
          <a:p>
            <a:pPr algn="r" fontAlgn="base">
              <a:spcBef>
                <a:spcPct val="0"/>
              </a:spcBef>
              <a:spcAft>
                <a:spcPct val="0"/>
              </a:spcAft>
              <a:defRPr/>
            </a:pPr>
            <a:r>
              <a:rPr lang="tr-TR" b="1" dirty="0">
                <a:solidFill>
                  <a:prstClr val="black"/>
                </a:solidFill>
                <a:latin typeface="Times New Roman" pitchFamily="18" charset="0"/>
                <a:cs typeface="Times New Roman" pitchFamily="18" charset="0"/>
              </a:rPr>
              <a:t>EK-1</a:t>
            </a:r>
          </a:p>
          <a:p>
            <a:pPr algn="ctr" fontAlgn="base">
              <a:spcBef>
                <a:spcPct val="0"/>
              </a:spcBef>
              <a:spcAft>
                <a:spcPct val="0"/>
              </a:spcAft>
              <a:defRPr/>
            </a:pPr>
            <a:r>
              <a:rPr lang="tr-TR" b="1" dirty="0">
                <a:solidFill>
                  <a:prstClr val="black"/>
                </a:solidFill>
                <a:latin typeface="Times New Roman" pitchFamily="18" charset="0"/>
                <a:cs typeface="Times New Roman" pitchFamily="18" charset="0"/>
              </a:rPr>
              <a:t>STRATEJİK ÇEVRESEL DEĞERLENDİRME UYGULANACAK</a:t>
            </a:r>
          </a:p>
          <a:p>
            <a:pPr algn="ctr" fontAlgn="base">
              <a:spcBef>
                <a:spcPct val="0"/>
              </a:spcBef>
              <a:spcAft>
                <a:spcPct val="0"/>
              </a:spcAft>
              <a:defRPr/>
            </a:pPr>
            <a:r>
              <a:rPr lang="tr-TR" b="1" dirty="0">
                <a:solidFill>
                  <a:prstClr val="black"/>
                </a:solidFill>
                <a:latin typeface="Times New Roman" pitchFamily="18" charset="0"/>
                <a:cs typeface="Times New Roman" pitchFamily="18" charset="0"/>
              </a:rPr>
              <a:t> PLAN VE PROGRAM LİSTESİ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1-Bölge Kalkınma İdareleri Eylem Planları</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2-Bölge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3-Bütünleşik Kıyı Alanları Planları</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4-Çevre Düzeni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5-Enerji Sektöründeki Planlama Çalışmaları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6-Havza Bazında Atık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7-Havza Bazında </a:t>
            </a:r>
            <a:r>
              <a:rPr lang="tr-TR" sz="1600" dirty="0" err="1">
                <a:solidFill>
                  <a:prstClr val="black"/>
                </a:solidFill>
                <a:latin typeface="Times New Roman" panose="02020603050405020304" pitchFamily="18" charset="0"/>
                <a:cs typeface="Times New Roman" panose="02020603050405020304" pitchFamily="18" charset="0"/>
              </a:rPr>
              <a:t>Atıksu</a:t>
            </a:r>
            <a:r>
              <a:rPr lang="tr-TR" sz="1600" dirty="0">
                <a:solidFill>
                  <a:prstClr val="black"/>
                </a:solidFill>
                <a:latin typeface="Times New Roman" panose="02020603050405020304" pitchFamily="18" charset="0"/>
                <a:cs typeface="Times New Roman" panose="02020603050405020304" pitchFamily="18" charset="0"/>
              </a:rPr>
              <a:t> Arıtımı Eylem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8-Havza Koruma Eylem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9-Havza Kuraklık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10-Havza Master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11-Havza Taşkın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12-Kırsal Kalkınma Programları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13-Kültür ve Turizm Koruma ve Gelişme Bölgeleri ve Turizm Merkezlerinde Yer Alan Planlar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     (1/100.000 ve  1/50.000 ölçekli)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14-Mekansal Strateji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15-Nehir Havza Yönetim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16-Operasyonel Programlar</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17-Tarım Master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18-Turizm Kıyı Yapıları Master Planı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19-Türkiye Sanayi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20-Türkiye Turizm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21-Ulaşım ve İletişim Stratejisi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22-Ulaştırma Ana Planları </a:t>
            </a:r>
          </a:p>
          <a:p>
            <a:pPr fontAlgn="base">
              <a:spcBef>
                <a:spcPct val="0"/>
              </a:spcBef>
              <a:spcAft>
                <a:spcPct val="0"/>
              </a:spcAft>
              <a:defRPr/>
            </a:pPr>
            <a:r>
              <a:rPr lang="tr-TR" sz="1600" dirty="0">
                <a:solidFill>
                  <a:prstClr val="black"/>
                </a:solidFill>
                <a:latin typeface="Times New Roman" panose="02020603050405020304" pitchFamily="18" charset="0"/>
                <a:cs typeface="Times New Roman" panose="02020603050405020304" pitchFamily="18" charset="0"/>
              </a:rPr>
              <a:t>23-Ulusal Havza Yönetim Stratejisi </a:t>
            </a:r>
            <a:endParaRPr lang="tr-TR"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6405052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nvPr>
        </p:nvGraphicFramePr>
        <p:xfrm>
          <a:off x="0" y="332656"/>
          <a:ext cx="9144000" cy="4062908"/>
        </p:xfrm>
        <a:graphic>
          <a:graphicData uri="http://schemas.openxmlformats.org/drawingml/2006/table">
            <a:tbl>
              <a:tblPr firstRow="1" firstCol="1" bandRow="1">
                <a:tableStyleId>{5C22544A-7EE6-4342-B048-85BDC9FD1C3A}</a:tableStyleId>
              </a:tblPr>
              <a:tblGrid>
                <a:gridCol w="3236914">
                  <a:extLst>
                    <a:ext uri="{9D8B030D-6E8A-4147-A177-3AD203B41FA5}">
                      <a16:colId xmlns:a16="http://schemas.microsoft.com/office/drawing/2014/main" val="20000"/>
                    </a:ext>
                  </a:extLst>
                </a:gridCol>
                <a:gridCol w="5907086">
                  <a:extLst>
                    <a:ext uri="{9D8B030D-6E8A-4147-A177-3AD203B41FA5}">
                      <a16:colId xmlns:a16="http://schemas.microsoft.com/office/drawing/2014/main" val="20001"/>
                    </a:ext>
                  </a:extLst>
                </a:gridCol>
              </a:tblGrid>
              <a:tr h="397207">
                <a:tc>
                  <a:txBody>
                    <a:bodyPr/>
                    <a:lstStyle/>
                    <a:p>
                      <a:pPr>
                        <a:lnSpc>
                          <a:spcPct val="115000"/>
                        </a:lnSpc>
                        <a:spcAft>
                          <a:spcPts val="0"/>
                        </a:spcAft>
                      </a:pPr>
                      <a:r>
                        <a:rPr lang="en-US" sz="1200" dirty="0" smtClean="0">
                          <a:effectLst/>
                          <a:latin typeface="Times New Roman" panose="02020603050405020304" pitchFamily="18" charset="0"/>
                          <a:cs typeface="Times New Roman" panose="02020603050405020304" pitchFamily="18" charset="0"/>
                        </a:rPr>
                        <a:t>Plan </a:t>
                      </a:r>
                      <a:r>
                        <a:rPr lang="en-US" sz="1200" dirty="0" err="1" smtClean="0">
                          <a:effectLst/>
                          <a:latin typeface="Times New Roman" panose="02020603050405020304" pitchFamily="18" charset="0"/>
                          <a:cs typeface="Times New Roman" panose="02020603050405020304" pitchFamily="18" charset="0"/>
                        </a:rPr>
                        <a:t>veya</a:t>
                      </a:r>
                      <a:r>
                        <a:rPr lang="en-US" sz="1200" dirty="0" smtClean="0">
                          <a:effectLst/>
                          <a:latin typeface="Times New Roman" panose="02020603050405020304" pitchFamily="18" charset="0"/>
                          <a:cs typeface="Times New Roman" panose="02020603050405020304" pitchFamily="18" charset="0"/>
                        </a:rPr>
                        <a:t> program </a:t>
                      </a:r>
                      <a:r>
                        <a:rPr lang="en-US" sz="1200" dirty="0" err="1" smtClean="0">
                          <a:effectLst/>
                          <a:latin typeface="Times New Roman" panose="02020603050405020304" pitchFamily="18" charset="0"/>
                          <a:cs typeface="Times New Roman" panose="02020603050405020304" pitchFamily="18" charset="0"/>
                        </a:rPr>
                        <a:t>adı</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7207">
                <a:tc>
                  <a:txBody>
                    <a:bodyPr/>
                    <a:lstStyle/>
                    <a:p>
                      <a:pPr>
                        <a:lnSpc>
                          <a:spcPct val="115000"/>
                        </a:lnSpc>
                        <a:spcAft>
                          <a:spcPts val="0"/>
                        </a:spcAft>
                      </a:pPr>
                      <a:r>
                        <a:rPr lang="en-US" sz="1200" dirty="0" err="1">
                          <a:effectLst/>
                          <a:latin typeface="Times New Roman" panose="02020603050405020304" pitchFamily="18" charset="0"/>
                          <a:cs typeface="Times New Roman" panose="02020603050405020304" pitchFamily="18" charset="0"/>
                        </a:rPr>
                        <a:t>Yetkili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Makam</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tr-TR"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7292">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düzeyi</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Ülke/bölge/il/yerel(işaretleyiniz)</a:t>
                      </a:r>
                      <a:endParaRPr lang="tr-TR"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7207">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durumu</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a:effectLst/>
                          <a:latin typeface="Times New Roman" panose="02020603050405020304" pitchFamily="18" charset="0"/>
                          <a:cs typeface="Times New Roman" panose="02020603050405020304" pitchFamily="18" charset="0"/>
                        </a:rPr>
                        <a:t>Bunun yeni bir plan veya program mı veya mevcut plan veya programda yapılan bir değişiklik mi olduğunu açıklayınız.  </a:t>
                      </a:r>
                      <a:endParaRPr lang="tr-TR" sz="12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7207">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sektörü</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Madde</a:t>
                      </a:r>
                      <a:r>
                        <a:rPr lang="en-US" sz="1200" dirty="0">
                          <a:effectLst/>
                          <a:latin typeface="Times New Roman" panose="02020603050405020304" pitchFamily="18" charset="0"/>
                          <a:cs typeface="Times New Roman" panose="02020603050405020304" pitchFamily="18" charset="0"/>
                        </a:rPr>
                        <a:t> 2(1)’</a:t>
                      </a:r>
                      <a:r>
                        <a:rPr lang="en-US" sz="1200" dirty="0" err="1">
                          <a:effectLst/>
                          <a:latin typeface="Times New Roman" panose="02020603050405020304" pitchFamily="18" charset="0"/>
                          <a:cs typeface="Times New Roman" panose="02020603050405020304" pitchFamily="18" charset="0"/>
                        </a:rPr>
                        <a:t>deki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listede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yer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alanlar</a:t>
                      </a:r>
                      <a:r>
                        <a:rPr lang="en-US" sz="1200" dirty="0">
                          <a:effectLst/>
                          <a:latin typeface="Times New Roman" panose="02020603050405020304" pitchFamily="18" charset="0"/>
                          <a:cs typeface="Times New Roman" panose="02020603050405020304" pitchFamily="18" charset="0"/>
                        </a:rPr>
                        <a:t>)</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a:t>
                      </a:r>
                      <a:r>
                        <a:rPr lang="en-US" sz="1200" dirty="0" err="1">
                          <a:effectLst/>
                          <a:latin typeface="Times New Roman" panose="02020603050405020304" pitchFamily="18" charset="0"/>
                          <a:cs typeface="Times New Roman" panose="02020603050405020304" pitchFamily="18" charset="0"/>
                        </a:rPr>
                        <a:t>tarım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ormancılık</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balıkçılık</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7207">
                <a:tc>
                  <a:txBody>
                    <a:bodyPr/>
                    <a:lstStyle/>
                    <a:p>
                      <a:pPr>
                        <a:lnSpc>
                          <a:spcPct val="115000"/>
                        </a:lnSpc>
                        <a:spcAft>
                          <a:spcPts val="0"/>
                        </a:spcAft>
                      </a:pPr>
                      <a:r>
                        <a:rPr lang="en-US" sz="1200" dirty="0" err="1">
                          <a:effectLst/>
                          <a:latin typeface="Times New Roman" panose="02020603050405020304" pitchFamily="18" charset="0"/>
                          <a:cs typeface="Times New Roman" panose="02020603050405020304" pitchFamily="18" charset="0"/>
                        </a:rPr>
                        <a:t>Yasal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çerçeve</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smtClean="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hazırlanması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kabul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edilmesi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için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temel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oluşturan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kanun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yönetmelik</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95811">
                <a:tc>
                  <a:txBody>
                    <a:bodyPr/>
                    <a:lstStyle/>
                    <a:p>
                      <a:pPr>
                        <a:lnSpc>
                          <a:spcPct val="115000"/>
                        </a:lnSpc>
                        <a:spcAft>
                          <a:spcPts val="0"/>
                        </a:spcAft>
                      </a:pPr>
                      <a:r>
                        <a:rPr lang="en-US" sz="1200" dirty="0" err="1">
                          <a:effectLst/>
                          <a:latin typeface="Times New Roman" panose="02020603050405020304" pitchFamily="18" charset="0"/>
                          <a:cs typeface="Times New Roman" panose="02020603050405020304" pitchFamily="18" charset="0"/>
                        </a:rPr>
                        <a:t>Temel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öncelikler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hedefler</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u="sng"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0" marR="0" marT="0" marB="0"/>
                </a:tc>
                <a:tc>
                  <a:txBody>
                    <a:bodyPr/>
                    <a:lstStyle/>
                    <a:p>
                      <a:pPr>
                        <a:lnSpc>
                          <a:spcPct val="115000"/>
                        </a:lnSpc>
                        <a:spcAft>
                          <a:spcPts val="0"/>
                        </a:spcAft>
                      </a:pPr>
                      <a:r>
                        <a:rPr lang="tr-TR" sz="1200" dirty="0" smtClean="0">
                          <a:effectLst/>
                          <a:latin typeface="Times New Roman" panose="02020603050405020304" pitchFamily="18" charset="0"/>
                          <a:ea typeface="Times New Roman"/>
                          <a:cs typeface="Times New Roman" panose="02020603050405020304" pitchFamily="18" charset="0"/>
                        </a:rPr>
                        <a:t> </a:t>
                      </a:r>
                      <a:r>
                        <a:rPr lang="en-US" sz="1200" dirty="0" smtClean="0">
                          <a:effectLst/>
                          <a:latin typeface="Times New Roman"/>
                          <a:ea typeface="Times New Roman"/>
                          <a:cs typeface="Times New Roman"/>
                        </a:rPr>
                        <a:t>Plan </a:t>
                      </a:r>
                      <a:r>
                        <a:rPr lang="en-US" sz="1200" dirty="0" err="1" smtClean="0">
                          <a:effectLst/>
                          <a:latin typeface="Times New Roman"/>
                          <a:ea typeface="Times New Roman"/>
                          <a:cs typeface="Times New Roman"/>
                        </a:rPr>
                        <a:t>veya</a:t>
                      </a:r>
                      <a:r>
                        <a:rPr lang="en-US" sz="1200" dirty="0" smtClean="0">
                          <a:effectLst/>
                          <a:latin typeface="Times New Roman"/>
                          <a:ea typeface="Times New Roman"/>
                          <a:cs typeface="Times New Roman"/>
                        </a:rPr>
                        <a:t> program </a:t>
                      </a:r>
                      <a:r>
                        <a:rPr lang="en-US" sz="1200" dirty="0" err="1" smtClean="0">
                          <a:effectLst/>
                          <a:latin typeface="Times New Roman"/>
                          <a:ea typeface="Times New Roman"/>
                          <a:cs typeface="Times New Roman"/>
                        </a:rPr>
                        <a:t>ile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belirlenen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temel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öncelikler</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ve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hedeflere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ilişkin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kısa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açıklama</a:t>
                      </a:r>
                      <a:r>
                        <a:rPr lang="en-US" sz="1200" dirty="0" smtClean="0">
                          <a:effectLst/>
                          <a:latin typeface="Times New Roman"/>
                          <a:ea typeface="Times New Roman"/>
                          <a:cs typeface="Times New Roman"/>
                        </a:rPr>
                        <a:t> </a:t>
                      </a:r>
                      <a:endParaRPr lang="tr-TR" sz="1100" dirty="0" smtClean="0">
                        <a:effectLst/>
                        <a:latin typeface="+mn-lt"/>
                        <a:ea typeface="Calibri"/>
                        <a:cs typeface="Times New Roman"/>
                      </a:endParaRPr>
                    </a:p>
                    <a:p>
                      <a:pPr>
                        <a:lnSpc>
                          <a:spcPct val="115000"/>
                        </a:lnSpc>
                        <a:spcAft>
                          <a:spcPts val="0"/>
                        </a:spcAft>
                      </a:pPr>
                      <a:endParaRPr lang="tr-TR" sz="1200" dirty="0">
                        <a:effectLst/>
                        <a:latin typeface="Times New Roman" panose="02020603050405020304" pitchFamily="18" charset="0"/>
                        <a:ea typeface="Times New Roman"/>
                        <a:cs typeface="Times New Roman" panose="02020603050405020304" pitchFamily="18" charset="0"/>
                      </a:endParaRPr>
                    </a:p>
                  </a:txBody>
                  <a:tcPr marL="0" marR="0" marT="0" marB="0"/>
                </a:tc>
                <a:extLst>
                  <a:ext uri="{0D108BD9-81ED-4DB2-BD59-A6C34878D82A}">
                    <a16:rowId xmlns:a16="http://schemas.microsoft.com/office/drawing/2014/main" val="10006"/>
                  </a:ext>
                </a:extLst>
              </a:tr>
              <a:tr h="993018">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program, ÇED </a:t>
                      </a:r>
                      <a:r>
                        <a:rPr lang="en-US" sz="1200" dirty="0" err="1">
                          <a:effectLst/>
                          <a:latin typeface="Times New Roman" panose="02020603050405020304" pitchFamily="18" charset="0"/>
                          <a:cs typeface="Times New Roman" panose="02020603050405020304" pitchFamily="18" charset="0"/>
                        </a:rPr>
                        <a:t>uygulanmasını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gerektiren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projelerin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gelecekte</a:t>
                      </a:r>
                      <a:r>
                        <a:rPr lang="en-US" sz="1200" dirty="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geliş</a:t>
                      </a:r>
                      <a:r>
                        <a:rPr lang="tr-TR" sz="1200" dirty="0" smtClean="0">
                          <a:effectLst/>
                          <a:latin typeface="Times New Roman" panose="02020603050405020304" pitchFamily="18" charset="0"/>
                          <a:cs typeface="Times New Roman" panose="02020603050405020304" pitchFamily="18" charset="0"/>
                        </a:rPr>
                        <a:t>im</a:t>
                      </a:r>
                      <a:r>
                        <a:rPr lang="tr-TR" sz="1200" baseline="0" dirty="0" smtClean="0">
                          <a:effectLst/>
                          <a:latin typeface="Times New Roman" panose="02020603050405020304" pitchFamily="18" charset="0"/>
                          <a:cs typeface="Times New Roman" panose="02020603050405020304" pitchFamily="18" charset="0"/>
                        </a:rPr>
                        <a:t> </a:t>
                      </a:r>
                      <a:r>
                        <a:rPr lang="en-US" sz="1200" dirty="0" err="1" smtClean="0">
                          <a:effectLst/>
                          <a:latin typeface="Times New Roman" panose="02020603050405020304" pitchFamily="18" charset="0"/>
                          <a:cs typeface="Times New Roman" panose="02020603050405020304" pitchFamily="18" charset="0"/>
                        </a:rPr>
                        <a:t>izinleri</a:t>
                      </a:r>
                      <a:r>
                        <a:rPr lang="en-US" sz="1200" dirty="0" smtClean="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alabilmeleri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için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çerçeve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oluşturuyor</a:t>
                      </a:r>
                      <a:r>
                        <a:rPr lang="en-US" sz="1200" dirty="0">
                          <a:effectLst/>
                          <a:latin typeface="Times New Roman" panose="02020603050405020304" pitchFamily="18" charset="0"/>
                          <a:cs typeface="Times New Roman" panose="02020603050405020304" pitchFamily="18" charset="0"/>
                        </a:rPr>
                        <a:t> mu (ÇED </a:t>
                      </a:r>
                      <a:r>
                        <a:rPr lang="en-US" sz="1200" dirty="0" err="1">
                          <a:effectLst/>
                          <a:latin typeface="Times New Roman" panose="02020603050405020304" pitchFamily="18" charset="0"/>
                          <a:cs typeface="Times New Roman" panose="02020603050405020304" pitchFamily="18" charset="0"/>
                        </a:rPr>
                        <a:t>Yönetmeliği’ne</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göre</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tr-TR" sz="1200" dirty="0" smtClean="0">
                          <a:effectLst/>
                          <a:latin typeface="Times New Roman"/>
                          <a:ea typeface="Times New Roman"/>
                          <a:cs typeface="Times New Roman"/>
                        </a:rPr>
                        <a:t>Hayır/Evet (açıklayınız)</a:t>
                      </a:r>
                      <a:endParaRPr lang="tr-TR" sz="1100" dirty="0" smtClean="0">
                        <a:effectLst/>
                        <a:latin typeface="+mn-lt"/>
                        <a:ea typeface="Calibri"/>
                        <a:cs typeface="Times New Roman"/>
                      </a:endParaRPr>
                    </a:p>
                    <a:p>
                      <a:r>
                        <a:rPr lang="tr-TR" sz="1200" dirty="0" smtClean="0">
                          <a:effectLst/>
                          <a:latin typeface="Times New Roman"/>
                          <a:ea typeface="Times New Roman"/>
                        </a:rPr>
                        <a:t>(Evet ise, ÇED uygulanması gerekebilecek, planlanan aktiviteleri/projeleri açıklayınız)</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3" name="Tablo 2"/>
          <p:cNvGraphicFramePr>
            <a:graphicFrameLocks noGrp="1"/>
          </p:cNvGraphicFramePr>
          <p:nvPr>
            <p:extLst/>
          </p:nvPr>
        </p:nvGraphicFramePr>
        <p:xfrm>
          <a:off x="124" y="4411666"/>
          <a:ext cx="9143875" cy="2495588"/>
        </p:xfrm>
        <a:graphic>
          <a:graphicData uri="http://schemas.openxmlformats.org/drawingml/2006/table">
            <a:tbl>
              <a:tblPr firstRow="1" firstCol="1" bandRow="1">
                <a:tableStyleId>{5C22544A-7EE6-4342-B048-85BDC9FD1C3A}</a:tableStyleId>
              </a:tblPr>
              <a:tblGrid>
                <a:gridCol w="3214300">
                  <a:extLst>
                    <a:ext uri="{9D8B030D-6E8A-4147-A177-3AD203B41FA5}">
                      <a16:colId xmlns:a16="http://schemas.microsoft.com/office/drawing/2014/main" val="20000"/>
                    </a:ext>
                  </a:extLst>
                </a:gridCol>
                <a:gridCol w="5929575">
                  <a:extLst>
                    <a:ext uri="{9D8B030D-6E8A-4147-A177-3AD203B41FA5}">
                      <a16:colId xmlns:a16="http://schemas.microsoft.com/office/drawing/2014/main" val="20001"/>
                    </a:ext>
                  </a:extLst>
                </a:gridCol>
              </a:tblGrid>
              <a:tr h="186030">
                <a:tc>
                  <a:txBody>
                    <a:bodyPr/>
                    <a:lstStyle/>
                    <a:p>
                      <a:pPr>
                        <a:lnSpc>
                          <a:spcPct val="115000"/>
                        </a:lnSpc>
                        <a:spcAft>
                          <a:spcPts val="0"/>
                        </a:spcAft>
                      </a:pPr>
                      <a:r>
                        <a:rPr lang="en-US" sz="1000" dirty="0">
                          <a:effectLst/>
                        </a:rPr>
                        <a:t> </a:t>
                      </a:r>
                      <a:endParaRPr lang="tr-TR" sz="1200" dirty="0">
                        <a:effectLst/>
                        <a:latin typeface="Times New Roman"/>
                        <a:ea typeface="Times New Roman"/>
                      </a:endParaRPr>
                    </a:p>
                  </a:txBody>
                  <a:tcPr marL="68580" marR="68580" marT="0" marB="0"/>
                </a:tc>
                <a:tc>
                  <a:txBody>
                    <a:bodyPr/>
                    <a:lstStyle/>
                    <a:p>
                      <a:pPr>
                        <a:lnSpc>
                          <a:spcPct val="115000"/>
                        </a:lnSpc>
                        <a:spcAft>
                          <a:spcPts val="0"/>
                        </a:spcAft>
                      </a:pPr>
                      <a:r>
                        <a:rPr lang="en-US" sz="1000" dirty="0">
                          <a:effectLst/>
                        </a:rPr>
                        <a:t> </a:t>
                      </a:r>
                      <a:endParaRPr lang="tr-TR" sz="120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791994">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ilişkin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çevresel</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sorunlar</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smtClean="0">
                          <a:effectLst/>
                          <a:latin typeface="Times New Roman"/>
                          <a:ea typeface="Times New Roman"/>
                          <a:cs typeface="Times New Roman"/>
                        </a:rPr>
                        <a:t>Plan </a:t>
                      </a:r>
                      <a:r>
                        <a:rPr lang="en-US" sz="1200" dirty="0" err="1" smtClean="0">
                          <a:effectLst/>
                          <a:latin typeface="Times New Roman"/>
                          <a:ea typeface="Times New Roman"/>
                          <a:cs typeface="Times New Roman"/>
                        </a:rPr>
                        <a:t>veya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programın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kapladığı</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alandaki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çevresel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sorunları</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insan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sağlığı</a:t>
                      </a:r>
                      <a:r>
                        <a:rPr lang="en-US" sz="1200" dirty="0" smtClean="0">
                          <a:effectLst/>
                          <a:latin typeface="Times New Roman"/>
                          <a:ea typeface="Times New Roman"/>
                          <a:cs typeface="Times New Roman"/>
                        </a:rPr>
                        <a:t> da </a:t>
                      </a:r>
                      <a:r>
                        <a:rPr lang="en-US" sz="1200" dirty="0" err="1" smtClean="0">
                          <a:effectLst/>
                          <a:latin typeface="Times New Roman"/>
                          <a:ea typeface="Times New Roman"/>
                          <a:cs typeface="Times New Roman"/>
                        </a:rPr>
                        <a:t>dahil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kısaca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tanımlayınız</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ve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bunların</a:t>
                      </a:r>
                      <a:r>
                        <a:rPr lang="en-US" sz="1200" dirty="0" smtClean="0">
                          <a:effectLst/>
                          <a:latin typeface="Times New Roman"/>
                          <a:ea typeface="Times New Roman"/>
                          <a:cs typeface="Times New Roman"/>
                        </a:rPr>
                        <a:t> plan </a:t>
                      </a:r>
                      <a:r>
                        <a:rPr lang="en-US" sz="1200" dirty="0" err="1" smtClean="0">
                          <a:effectLst/>
                          <a:latin typeface="Times New Roman"/>
                          <a:ea typeface="Times New Roman"/>
                          <a:cs typeface="Times New Roman"/>
                        </a:rPr>
                        <a:t>veya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programdan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nasıl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etkilenebileceklerini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kısaca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açıklayınız</a:t>
                      </a:r>
                      <a:r>
                        <a:rPr lang="en-US" sz="1200" dirty="0" smtClean="0">
                          <a:effectLst/>
                          <a:latin typeface="Times New Roman"/>
                          <a:ea typeface="Times New Roman"/>
                          <a:cs typeface="Times New Roman"/>
                        </a:rPr>
                        <a:t>. </a:t>
                      </a:r>
                      <a:r>
                        <a:rPr lang="en-US" sz="1200" i="1" dirty="0" smtClean="0">
                          <a:effectLst/>
                          <a:latin typeface="Times New Roman"/>
                          <a:ea typeface="Times New Roman"/>
                          <a:cs typeface="Times New Roman"/>
                        </a:rPr>
                        <a:t>(</a:t>
                      </a:r>
                      <a:r>
                        <a:rPr lang="en-US" sz="1200" i="1" dirty="0" err="1" smtClean="0">
                          <a:effectLst/>
                          <a:latin typeface="Times New Roman"/>
                          <a:ea typeface="Times New Roman"/>
                          <a:cs typeface="Times New Roman"/>
                        </a:rPr>
                        <a:t>ekte</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daha</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fazla</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bilgi</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verilebilir</a:t>
                      </a:r>
                      <a:r>
                        <a:rPr lang="en-US" sz="1200" i="1" dirty="0" smtClean="0">
                          <a:effectLst/>
                          <a:latin typeface="Times New Roman"/>
                          <a:ea typeface="Times New Roman"/>
                          <a:cs typeface="Times New Roman"/>
                        </a:rPr>
                        <a:t>) </a:t>
                      </a:r>
                      <a:endParaRPr lang="tr-TR" sz="1100" dirty="0" smtClean="0">
                        <a:effectLst/>
                        <a:latin typeface="+mn-lt"/>
                        <a:ea typeface="Calibri"/>
                        <a:cs typeface="Times New Roman"/>
                      </a:endParaRPr>
                    </a:p>
                    <a:p>
                      <a:pPr>
                        <a:lnSpc>
                          <a:spcPct val="115000"/>
                        </a:lnSpc>
                        <a:spcAft>
                          <a:spcPts val="0"/>
                        </a:spcAft>
                      </a:pP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0080">
                <a:tc>
                  <a:txBody>
                    <a:bodyPr/>
                    <a:lstStyle/>
                    <a:p>
                      <a:pPr>
                        <a:lnSpc>
                          <a:spcPct val="115000"/>
                        </a:lnSpc>
                        <a:spcAft>
                          <a:spcPts val="0"/>
                        </a:spcAft>
                      </a:pPr>
                      <a:r>
                        <a:rPr lang="en-US" sz="1200" dirty="0" err="1">
                          <a:effectLst/>
                          <a:latin typeface="Times New Roman" panose="02020603050405020304" pitchFamily="18" charset="0"/>
                          <a:cs typeface="Times New Roman" panose="02020603050405020304" pitchFamily="18" charset="0"/>
                        </a:rPr>
                        <a:t>Hassas</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alanlar</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üzerindeki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olası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etkiler</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smtClean="0">
                          <a:effectLst/>
                          <a:latin typeface="Times New Roman"/>
                          <a:ea typeface="Times New Roman"/>
                          <a:cs typeface="Times New Roman"/>
                        </a:rPr>
                        <a:t>Plan </a:t>
                      </a:r>
                      <a:r>
                        <a:rPr lang="en-US" sz="1200" dirty="0" err="1" smtClean="0">
                          <a:effectLst/>
                          <a:latin typeface="Times New Roman"/>
                          <a:ea typeface="Times New Roman"/>
                          <a:cs typeface="Times New Roman"/>
                        </a:rPr>
                        <a:t>veya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programın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bu</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Yönetmeliğin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Ek</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V’indeki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listede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yer</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alan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hassas</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alanları</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etkileyip</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etkilemeyeceğini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ve</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nasıl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etkileyeceğini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kısaca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açıklayınız</a:t>
                      </a:r>
                      <a:r>
                        <a:rPr lang="en-US" sz="1200" dirty="0" smtClean="0">
                          <a:effectLst/>
                          <a:latin typeface="Times New Roman"/>
                          <a:ea typeface="Times New Roman"/>
                          <a:cs typeface="Times New Roman"/>
                        </a:rPr>
                        <a:t>. </a:t>
                      </a:r>
                      <a:r>
                        <a:rPr lang="en-US" sz="1200" i="1" dirty="0" smtClean="0">
                          <a:effectLst/>
                          <a:latin typeface="Times New Roman"/>
                          <a:ea typeface="Times New Roman"/>
                          <a:cs typeface="Times New Roman"/>
                        </a:rPr>
                        <a:t>(</a:t>
                      </a:r>
                      <a:r>
                        <a:rPr lang="en-US" sz="1200" i="1" dirty="0" err="1" smtClean="0">
                          <a:effectLst/>
                          <a:latin typeface="Times New Roman"/>
                          <a:ea typeface="Times New Roman"/>
                          <a:cs typeface="Times New Roman"/>
                        </a:rPr>
                        <a:t>ekte</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daha</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fazla</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bilgi</a:t>
                      </a:r>
                      <a:r>
                        <a:rPr lang="en-US" sz="1200" i="1" dirty="0" smtClean="0">
                          <a:effectLst/>
                          <a:latin typeface="Times New Roman"/>
                          <a:ea typeface="Times New Roman"/>
                          <a:cs typeface="Times New Roman"/>
                        </a:rPr>
                        <a:t> </a:t>
                      </a:r>
                      <a:r>
                        <a:rPr lang="en-US" sz="1200" i="1" dirty="0" err="1" smtClean="0">
                          <a:effectLst/>
                          <a:latin typeface="Times New Roman"/>
                          <a:ea typeface="Times New Roman"/>
                          <a:cs typeface="Times New Roman"/>
                        </a:rPr>
                        <a:t>verilebilir</a:t>
                      </a:r>
                      <a:r>
                        <a:rPr lang="en-US" sz="1200" i="1" dirty="0" smtClean="0">
                          <a:effectLst/>
                          <a:latin typeface="Times New Roman"/>
                          <a:ea typeface="Times New Roman"/>
                          <a:cs typeface="Times New Roman"/>
                        </a:rPr>
                        <a:t>)</a:t>
                      </a:r>
                      <a:endParaRPr lang="tr-TR" sz="1100" dirty="0" smtClean="0">
                        <a:effectLst/>
                        <a:latin typeface="+mn-lt"/>
                        <a:ea typeface="Calibri"/>
                        <a:cs typeface="Times New Roman"/>
                      </a:endParaRPr>
                    </a:p>
                    <a:p>
                      <a:pPr>
                        <a:lnSpc>
                          <a:spcPct val="115000"/>
                        </a:lnSpc>
                        <a:spcAft>
                          <a:spcPts val="0"/>
                        </a:spcAft>
                      </a:pP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8230">
                <a:tc>
                  <a:txBody>
                    <a:bodyPr/>
                    <a:lstStyle/>
                    <a:p>
                      <a:pPr>
                        <a:lnSpc>
                          <a:spcPct val="115000"/>
                        </a:lnSpc>
                        <a:spcAft>
                          <a:spcPts val="0"/>
                        </a:spcAft>
                      </a:pPr>
                      <a:r>
                        <a:rPr lang="en-US" sz="1200" dirty="0">
                          <a:effectLst/>
                          <a:latin typeface="Times New Roman" panose="02020603050405020304" pitchFamily="18" charset="0"/>
                          <a:cs typeface="Times New Roman" panose="02020603050405020304" pitchFamily="18" charset="0"/>
                        </a:rPr>
                        <a:t>Plan </a:t>
                      </a:r>
                      <a:r>
                        <a:rPr lang="en-US" sz="1200" dirty="0" err="1">
                          <a:effectLst/>
                          <a:latin typeface="Times New Roman" panose="02020603050405020304" pitchFamily="18" charset="0"/>
                          <a:cs typeface="Times New Roman" panose="02020603050405020304" pitchFamily="18" charset="0"/>
                        </a:rPr>
                        <a:t>veya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programın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olası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etkilerinin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önemi</a:t>
                      </a:r>
                      <a:r>
                        <a:rPr lang="en-US"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US" sz="1200" dirty="0" smtClean="0">
                          <a:effectLst/>
                          <a:latin typeface="Times New Roman"/>
                          <a:ea typeface="Times New Roman"/>
                          <a:cs typeface="Times New Roman"/>
                        </a:rPr>
                        <a:t>Plan </a:t>
                      </a:r>
                      <a:r>
                        <a:rPr lang="en-US" sz="1200" dirty="0" err="1" smtClean="0">
                          <a:effectLst/>
                          <a:latin typeface="Times New Roman"/>
                          <a:ea typeface="Times New Roman"/>
                          <a:cs typeface="Times New Roman"/>
                        </a:rPr>
                        <a:t>veya</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programın</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önemli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çevresel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sağlık</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dahil</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etkileri</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olup</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olmayacağını</a:t>
                      </a:r>
                      <a:r>
                        <a:rPr lang="en-US" sz="1200" dirty="0" smtClean="0">
                          <a:effectLst/>
                          <a:latin typeface="Times New Roman"/>
                          <a:ea typeface="Times New Roman"/>
                          <a:cs typeface="Times New Roman"/>
                        </a:rPr>
                        <a:t> </a:t>
                      </a:r>
                      <a:r>
                        <a:rPr lang="en-US" sz="1200" dirty="0" err="1" smtClean="0">
                          <a:effectLst/>
                          <a:latin typeface="Times New Roman"/>
                          <a:ea typeface="Times New Roman"/>
                          <a:cs typeface="Times New Roman"/>
                        </a:rPr>
                        <a:t>açıklayınız</a:t>
                      </a:r>
                      <a:r>
                        <a:rPr lang="en-US" sz="1200" dirty="0" smtClean="0">
                          <a:effectLst/>
                          <a:latin typeface="Times New Roman"/>
                          <a:ea typeface="Times New Roman"/>
                          <a:cs typeface="Times New Roman"/>
                        </a:rPr>
                        <a:t>.  </a:t>
                      </a:r>
                      <a:endParaRPr lang="tr-TR" sz="1100" dirty="0" smtClean="0">
                        <a:effectLst/>
                        <a:latin typeface="+mn-lt"/>
                        <a:ea typeface="Calibri"/>
                        <a:cs typeface="Times New Roman"/>
                      </a:endParaRPr>
                    </a:p>
                    <a:p>
                      <a:r>
                        <a:rPr lang="en-US" sz="1200" dirty="0" smtClean="0">
                          <a:effectLst/>
                          <a:latin typeface="Times New Roman"/>
                          <a:ea typeface="Times New Roman"/>
                        </a:rPr>
                        <a:t>(</a:t>
                      </a:r>
                      <a:r>
                        <a:rPr lang="en-US" sz="1200" dirty="0" err="1" smtClean="0">
                          <a:effectLst/>
                          <a:latin typeface="Times New Roman"/>
                          <a:ea typeface="Times New Roman"/>
                        </a:rPr>
                        <a:t>Ek</a:t>
                      </a:r>
                      <a:r>
                        <a:rPr lang="en-US" sz="1200" dirty="0" smtClean="0">
                          <a:effectLst/>
                          <a:latin typeface="Times New Roman"/>
                          <a:ea typeface="Times New Roman"/>
                        </a:rPr>
                        <a:t> </a:t>
                      </a:r>
                      <a:r>
                        <a:rPr lang="en-US" sz="1200" dirty="0" err="1" smtClean="0">
                          <a:effectLst/>
                          <a:latin typeface="Times New Roman"/>
                          <a:ea typeface="Times New Roman"/>
                        </a:rPr>
                        <a:t>II’de</a:t>
                      </a:r>
                      <a:r>
                        <a:rPr lang="en-US" sz="1200" dirty="0" smtClean="0">
                          <a:effectLst/>
                          <a:latin typeface="Times New Roman"/>
                          <a:ea typeface="Times New Roman"/>
                        </a:rPr>
                        <a:t> </a:t>
                      </a:r>
                      <a:r>
                        <a:rPr lang="en-US" sz="1200" dirty="0" err="1" smtClean="0">
                          <a:effectLst/>
                          <a:latin typeface="Times New Roman"/>
                          <a:ea typeface="Times New Roman"/>
                        </a:rPr>
                        <a:t>listelenmiş</a:t>
                      </a:r>
                      <a:r>
                        <a:rPr lang="en-US" sz="1200" dirty="0" smtClean="0">
                          <a:effectLst/>
                          <a:latin typeface="Times New Roman"/>
                          <a:ea typeface="Times New Roman"/>
                        </a:rPr>
                        <a:t> </a:t>
                      </a:r>
                      <a:r>
                        <a:rPr lang="en-US" sz="1200" dirty="0" err="1" smtClean="0">
                          <a:effectLst/>
                          <a:latin typeface="Times New Roman"/>
                          <a:ea typeface="Times New Roman"/>
                        </a:rPr>
                        <a:t>olan</a:t>
                      </a:r>
                      <a:r>
                        <a:rPr lang="en-US" sz="1200" dirty="0" smtClean="0">
                          <a:effectLst/>
                          <a:latin typeface="Times New Roman"/>
                          <a:ea typeface="Times New Roman"/>
                        </a:rPr>
                        <a:t> </a:t>
                      </a:r>
                      <a:r>
                        <a:rPr lang="en-US" sz="1200" dirty="0" err="1" smtClean="0">
                          <a:effectLst/>
                          <a:latin typeface="Times New Roman"/>
                          <a:ea typeface="Times New Roman"/>
                        </a:rPr>
                        <a:t>kriterlerin</a:t>
                      </a:r>
                      <a:r>
                        <a:rPr lang="en-US" sz="1200" dirty="0" smtClean="0">
                          <a:effectLst/>
                          <a:latin typeface="Times New Roman"/>
                          <a:ea typeface="Times New Roman"/>
                        </a:rPr>
                        <a:t> </a:t>
                      </a:r>
                      <a:r>
                        <a:rPr lang="en-US" sz="1200" dirty="0" err="1" smtClean="0">
                          <a:effectLst/>
                          <a:latin typeface="Times New Roman"/>
                          <a:ea typeface="Times New Roman"/>
                        </a:rPr>
                        <a:t>dikkate</a:t>
                      </a:r>
                      <a:r>
                        <a:rPr lang="en-US" sz="1200" dirty="0" smtClean="0">
                          <a:effectLst/>
                          <a:latin typeface="Times New Roman"/>
                          <a:ea typeface="Times New Roman"/>
                        </a:rPr>
                        <a:t> </a:t>
                      </a:r>
                      <a:r>
                        <a:rPr lang="en-US" sz="1200" dirty="0" err="1" smtClean="0">
                          <a:effectLst/>
                          <a:latin typeface="Times New Roman"/>
                          <a:ea typeface="Times New Roman"/>
                        </a:rPr>
                        <a:t>alınması</a:t>
                      </a:r>
                      <a:r>
                        <a:rPr lang="en-US" sz="1200" dirty="0" smtClean="0">
                          <a:effectLst/>
                          <a:latin typeface="Times New Roman"/>
                          <a:ea typeface="Times New Roman"/>
                        </a:rPr>
                        <a:t> </a:t>
                      </a:r>
                      <a:r>
                        <a:rPr lang="en-US" sz="1200" dirty="0" err="1" smtClean="0">
                          <a:effectLst/>
                          <a:latin typeface="Times New Roman"/>
                          <a:ea typeface="Times New Roman"/>
                        </a:rPr>
                        <a:t>gerekir</a:t>
                      </a:r>
                      <a:r>
                        <a:rPr lang="en-US" sz="1200" dirty="0" smtClean="0">
                          <a:effectLst/>
                          <a:latin typeface="Times New Roman"/>
                          <a:ea typeface="Times New Roman"/>
                        </a:rPr>
                        <a:t>)  </a:t>
                      </a:r>
                      <a:r>
                        <a:rPr lang="en-US" sz="1200" i="1" dirty="0" smtClean="0">
                          <a:effectLst/>
                          <a:latin typeface="Times New Roman"/>
                          <a:ea typeface="Times New Roman"/>
                        </a:rPr>
                        <a:t>(</a:t>
                      </a:r>
                      <a:r>
                        <a:rPr lang="en-US" sz="1200" i="1" dirty="0" err="1" smtClean="0">
                          <a:effectLst/>
                          <a:latin typeface="Times New Roman"/>
                          <a:ea typeface="Times New Roman"/>
                        </a:rPr>
                        <a:t>ekte</a:t>
                      </a:r>
                      <a:r>
                        <a:rPr lang="en-US" sz="1200" i="1" dirty="0" smtClean="0">
                          <a:effectLst/>
                          <a:latin typeface="Times New Roman"/>
                          <a:ea typeface="Times New Roman"/>
                        </a:rPr>
                        <a:t> </a:t>
                      </a:r>
                      <a:r>
                        <a:rPr lang="en-US" sz="1200" i="1" dirty="0" err="1" smtClean="0">
                          <a:effectLst/>
                          <a:latin typeface="Times New Roman"/>
                          <a:ea typeface="Times New Roman"/>
                        </a:rPr>
                        <a:t>daha</a:t>
                      </a:r>
                      <a:r>
                        <a:rPr lang="en-US" sz="1200" i="1" dirty="0" smtClean="0">
                          <a:effectLst/>
                          <a:latin typeface="Times New Roman"/>
                          <a:ea typeface="Times New Roman"/>
                        </a:rPr>
                        <a:t> </a:t>
                      </a:r>
                      <a:r>
                        <a:rPr lang="en-US" sz="1200" i="1" dirty="0" err="1" smtClean="0">
                          <a:effectLst/>
                          <a:latin typeface="Times New Roman"/>
                          <a:ea typeface="Times New Roman"/>
                        </a:rPr>
                        <a:t>fazla</a:t>
                      </a:r>
                      <a:r>
                        <a:rPr lang="en-US" sz="1200" i="1" dirty="0" smtClean="0">
                          <a:effectLst/>
                          <a:latin typeface="Times New Roman"/>
                          <a:ea typeface="Times New Roman"/>
                        </a:rPr>
                        <a:t> </a:t>
                      </a:r>
                      <a:r>
                        <a:rPr lang="en-US" sz="1200" i="1" dirty="0" err="1" smtClean="0">
                          <a:effectLst/>
                          <a:latin typeface="Times New Roman"/>
                          <a:ea typeface="Times New Roman"/>
                        </a:rPr>
                        <a:t>bilgi</a:t>
                      </a:r>
                      <a:r>
                        <a:rPr lang="en-US" sz="1200" i="1" dirty="0" smtClean="0">
                          <a:effectLst/>
                          <a:latin typeface="Times New Roman"/>
                          <a:ea typeface="Times New Roman"/>
                        </a:rPr>
                        <a:t> </a:t>
                      </a:r>
                      <a:r>
                        <a:rPr lang="en-US" sz="1200" i="1" dirty="0" err="1" smtClean="0">
                          <a:effectLst/>
                          <a:latin typeface="Times New Roman"/>
                          <a:ea typeface="Times New Roman"/>
                        </a:rPr>
                        <a:t>verilebilir</a:t>
                      </a:r>
                      <a:r>
                        <a:rPr lang="en-US" sz="1200" i="1" dirty="0" smtClean="0">
                          <a:effectLst/>
                          <a:latin typeface="Times New Roman"/>
                          <a:ea typeface="Times New Roman"/>
                        </a:rPr>
                        <a:t>)</a:t>
                      </a:r>
                      <a:endParaRPr lang="tr-TR" sz="12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1 Başlık"/>
          <p:cNvSpPr txBox="1">
            <a:spLocks/>
          </p:cNvSpPr>
          <p:nvPr/>
        </p:nvSpPr>
        <p:spPr bwMode="auto">
          <a:xfrm>
            <a:off x="385266" y="-315416"/>
            <a:ext cx="8363198" cy="926976"/>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800" dirty="0" smtClean="0">
                <a:ln w="12700">
                  <a:solidFill>
                    <a:srgbClr val="676A55">
                      <a:satMod val="155000"/>
                    </a:srgbClr>
                  </a:solidFill>
                  <a:prstDash val="solid"/>
                </a:ln>
                <a:solidFill>
                  <a:srgbClr val="0070C0"/>
                </a:solidFill>
              </a:rPr>
              <a:t>ELEME FORMU</a:t>
            </a:r>
            <a:endParaRPr lang="tr-TR" sz="2800" dirty="0">
              <a:solidFill>
                <a:srgbClr val="0070C0"/>
              </a:solidFill>
            </a:endParaRPr>
          </a:p>
        </p:txBody>
      </p:sp>
    </p:spTree>
    <p:extLst>
      <p:ext uri="{BB962C8B-B14F-4D97-AF65-F5344CB8AC3E}">
        <p14:creationId xmlns:p14="http://schemas.microsoft.com/office/powerpoint/2010/main" val="254069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6172200"/>
            <a:ext cx="7403999" cy="103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5"/>
          <a:stretch>
            <a:fillRect/>
          </a:stretch>
        </p:blipFill>
        <p:spPr>
          <a:xfrm>
            <a:off x="838200" y="1385888"/>
            <a:ext cx="5562600" cy="4869143"/>
          </a:xfrm>
          <a:prstGeom prst="rect">
            <a:avLst/>
          </a:prstGeom>
        </p:spPr>
      </p:pic>
    </p:spTree>
    <p:extLst>
      <p:ext uri="{BB962C8B-B14F-4D97-AF65-F5344CB8AC3E}">
        <p14:creationId xmlns:p14="http://schemas.microsoft.com/office/powerpoint/2010/main" val="325626248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bwMode="auto">
          <a:xfrm>
            <a:off x="707578" y="1988840"/>
            <a:ext cx="7702550" cy="3095625"/>
          </a:xfrm>
          <a:prstGeom prst="rect">
            <a:avLst/>
          </a:prstGeom>
          <a:noFill/>
          <a:ln w="9525">
            <a:solidFill>
              <a:srgbClr val="4F81BD"/>
            </a:solidFill>
            <a:miter lim="800000"/>
            <a:headEnd/>
            <a:tailEnd/>
          </a:ln>
        </p:spPr>
        <p:txBody>
          <a:bodyPr/>
          <a:lstStyle/>
          <a:p>
            <a:pPr indent="341313" eaLnBrk="0" hangingPunct="0"/>
            <a:endParaRPr lang="tr-TR" sz="2000" b="1" dirty="0">
              <a:solidFill>
                <a:srgbClr val="000099"/>
              </a:solidFill>
              <a:latin typeface="Times New Roman" pitchFamily="18" charset="0"/>
              <a:ea typeface="Calibri" pitchFamily="34" charset="0"/>
              <a:cs typeface="Times New Roman" pitchFamily="18" charset="0"/>
            </a:endParaRPr>
          </a:p>
          <a:p>
            <a:pPr indent="341313" algn="just">
              <a:lnSpc>
                <a:spcPct val="115000"/>
              </a:lnSpc>
            </a:pPr>
            <a:r>
              <a:rPr lang="tr-TR" sz="2000" b="1" dirty="0">
                <a:latin typeface="Times New Roman" pitchFamily="18" charset="0"/>
                <a:ea typeface="Calibri" pitchFamily="34" charset="0"/>
                <a:cs typeface="Times New Roman" pitchFamily="18" charset="0"/>
              </a:rPr>
              <a:t> </a:t>
            </a:r>
            <a:r>
              <a:rPr lang="en-US" b="1" dirty="0">
                <a:latin typeface="Times New Roman" pitchFamily="18" charset="0"/>
                <a:ea typeface="Calibri" pitchFamily="34" charset="0"/>
                <a:cs typeface="Times New Roman" pitchFamily="18" charset="0"/>
              </a:rPr>
              <a:t>PLAN VEYA PROGRAMA İLİŞKİN KARAR </a:t>
            </a:r>
            <a:endParaRPr lang="tr-TR" b="1" dirty="0">
              <a:latin typeface="Times New Roman" pitchFamily="18" charset="0"/>
              <a:ea typeface="Calibri" pitchFamily="34" charset="0"/>
              <a:cs typeface="Times New Roman" pitchFamily="18" charset="0"/>
            </a:endParaRPr>
          </a:p>
          <a:p>
            <a:pPr indent="341313" algn="just">
              <a:lnSpc>
                <a:spcPct val="115000"/>
              </a:lnSpc>
            </a:pPr>
            <a:endParaRPr lang="tr-TR" dirty="0">
              <a:latin typeface="Times New Roman" pitchFamily="18" charset="0"/>
              <a:ea typeface="Calibri" pitchFamily="34" charset="0"/>
              <a:cs typeface="Times New Roman" pitchFamily="18" charset="0"/>
            </a:endParaRPr>
          </a:p>
          <a:p>
            <a:pPr indent="341313" algn="just">
              <a:lnSpc>
                <a:spcPct val="115000"/>
              </a:lnSpc>
            </a:pPr>
            <a:r>
              <a:rPr lang="en-US" b="1" dirty="0">
                <a:latin typeface="Times New Roman" pitchFamily="18" charset="0"/>
                <a:ea typeface="Calibri" pitchFamily="34" charset="0"/>
                <a:cs typeface="Times New Roman" pitchFamily="18" charset="0"/>
              </a:rPr>
              <a:t>MADDE 14-</a:t>
            </a:r>
            <a:r>
              <a:rPr lang="en-US" dirty="0">
                <a:latin typeface="Times New Roman" pitchFamily="18" charset="0"/>
                <a:ea typeface="Calibri" pitchFamily="34" charset="0"/>
                <a:cs typeface="Times New Roman" pitchFamily="18" charset="0"/>
              </a:rPr>
              <a:t> (1) </a:t>
            </a:r>
            <a:r>
              <a:rPr lang="en-US" dirty="0" err="1">
                <a:latin typeface="Times New Roman" pitchFamily="18" charset="0"/>
                <a:ea typeface="Calibri" pitchFamily="34" charset="0"/>
                <a:cs typeface="Times New Roman" pitchFamily="18" charset="0"/>
              </a:rPr>
              <a:t>Yetkili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Kurum</a:t>
            </a:r>
            <a:r>
              <a:rPr lang="en-US" dirty="0">
                <a:latin typeface="Times New Roman" pitchFamily="18" charset="0"/>
                <a:ea typeface="Calibri" pitchFamily="34" charset="0"/>
                <a:cs typeface="Times New Roman" pitchFamily="18" charset="0"/>
              </a:rPr>
              <a:t>, SÇD </a:t>
            </a:r>
            <a:r>
              <a:rPr lang="en-US" dirty="0" err="1">
                <a:latin typeface="Times New Roman" pitchFamily="18" charset="0"/>
                <a:ea typeface="Calibri" pitchFamily="34" charset="0"/>
                <a:cs typeface="Times New Roman" pitchFamily="18" charset="0"/>
              </a:rPr>
              <a:t>Raporunun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sonuçlarını</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çevre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sağlıkla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ilgili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kurum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kuruluşların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halkın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görüşlerini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Bakanlığın</a:t>
            </a:r>
            <a:r>
              <a:rPr lang="en-US" dirty="0">
                <a:latin typeface="Times New Roman" pitchFamily="18" charset="0"/>
                <a:ea typeface="Calibri" pitchFamily="34" charset="0"/>
                <a:cs typeface="Times New Roman" pitchFamily="18" charset="0"/>
              </a:rPr>
              <a:t> SÇD </a:t>
            </a:r>
            <a:r>
              <a:rPr lang="en-US" dirty="0" err="1">
                <a:latin typeface="Times New Roman" pitchFamily="18" charset="0"/>
                <a:ea typeface="Calibri" pitchFamily="34" charset="0"/>
                <a:cs typeface="Times New Roman" pitchFamily="18" charset="0"/>
              </a:rPr>
              <a:t>Raporunun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kalitesine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dair</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yaptığı</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bildirimi</a:t>
            </a:r>
            <a:r>
              <a:rPr lang="en-US" dirty="0">
                <a:latin typeface="Times New Roman" pitchFamily="18" charset="0"/>
                <a:ea typeface="Calibri" pitchFamily="34" charset="0"/>
                <a:cs typeface="Times New Roman" pitchFamily="18" charset="0"/>
              </a:rPr>
              <a:t> </a:t>
            </a:r>
            <a:r>
              <a:rPr lang="tr-TR" dirty="0">
                <a:latin typeface="Times New Roman" pitchFamily="18" charset="0"/>
                <a:ea typeface="Calibri" pitchFamily="34" charset="0"/>
                <a:cs typeface="Times New Roman" pitchFamily="18" charset="0"/>
              </a:rPr>
              <a:t>dikkate</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alarak</a:t>
            </a:r>
            <a:r>
              <a:rPr lang="en-US" dirty="0">
                <a:latin typeface="Times New Roman" pitchFamily="18" charset="0"/>
                <a:ea typeface="Calibri" pitchFamily="34" charset="0"/>
                <a:cs typeface="Times New Roman" pitchFamily="18" charset="0"/>
              </a:rPr>
              <a:t> plan/ </a:t>
            </a:r>
            <a:r>
              <a:rPr lang="en-US" dirty="0" err="1">
                <a:latin typeface="Times New Roman" pitchFamily="18" charset="0"/>
                <a:ea typeface="Calibri" pitchFamily="34" charset="0"/>
                <a:cs typeface="Times New Roman" pitchFamily="18" charset="0"/>
              </a:rPr>
              <a:t>programı</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veya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bu</a:t>
            </a:r>
            <a:r>
              <a:rPr lang="en-US" dirty="0">
                <a:latin typeface="Times New Roman" pitchFamily="18" charset="0"/>
                <a:ea typeface="Calibri" pitchFamily="34" charset="0"/>
                <a:cs typeface="Times New Roman" pitchFamily="18" charset="0"/>
              </a:rPr>
              <a:t> plan/</a:t>
            </a:r>
            <a:r>
              <a:rPr lang="en-US" dirty="0" err="1">
                <a:latin typeface="Times New Roman" pitchFamily="18" charset="0"/>
                <a:ea typeface="Calibri" pitchFamily="34" charset="0"/>
                <a:cs typeface="Times New Roman" pitchFamily="18" charset="0"/>
              </a:rPr>
              <a:t>programlarda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yapılacak</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değişiklik</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ve</a:t>
            </a:r>
            <a:r>
              <a:rPr lang="en-US" dirty="0">
                <a:latin typeface="Times New Roman" pitchFamily="18" charset="0"/>
                <a:ea typeface="Calibri" pitchFamily="34" charset="0"/>
                <a:cs typeface="Times New Roman" pitchFamily="18" charset="0"/>
              </a:rPr>
              <a:t>/</a:t>
            </a:r>
            <a:r>
              <a:rPr lang="en-US" dirty="0" err="1">
                <a:latin typeface="Times New Roman" pitchFamily="18" charset="0"/>
                <a:ea typeface="Calibri" pitchFamily="34" charset="0"/>
                <a:cs typeface="Times New Roman" pitchFamily="18" charset="0"/>
              </a:rPr>
              <a:t>veya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revizyonları</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kabul</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eder</a:t>
            </a:r>
            <a:r>
              <a:rPr lang="en-US" dirty="0">
                <a:latin typeface="Times New Roman" pitchFamily="18" charset="0"/>
                <a:ea typeface="Calibri" pitchFamily="34" charset="0"/>
                <a:cs typeface="Times New Roman" pitchFamily="18" charset="0"/>
              </a:rPr>
              <a:t>/</a:t>
            </a:r>
            <a:r>
              <a:rPr lang="en-US" dirty="0" err="1">
                <a:latin typeface="Times New Roman" pitchFamily="18" charset="0"/>
                <a:ea typeface="Calibri" pitchFamily="34" charset="0"/>
                <a:cs typeface="Times New Roman" pitchFamily="18" charset="0"/>
              </a:rPr>
              <a:t>onaylar</a:t>
            </a:r>
            <a:r>
              <a:rPr lang="en-US" dirty="0">
                <a:latin typeface="Times New Roman" pitchFamily="18" charset="0"/>
                <a:ea typeface="Calibri" pitchFamily="34" charset="0"/>
                <a:cs typeface="Times New Roman" pitchFamily="18" charset="0"/>
              </a:rPr>
              <a:t>. </a:t>
            </a:r>
            <a:endParaRPr lang="en-GB"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81936394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srcRect/>
          <a:stretch>
            <a:fillRect/>
          </a:stretch>
        </p:blipFill>
        <p:spPr bwMode="auto">
          <a:xfrm>
            <a:off x="76200" y="1758394"/>
            <a:ext cx="8915399" cy="4236005"/>
          </a:xfrm>
          <a:prstGeom prst="rect">
            <a:avLst/>
          </a:prstGeom>
          <a:noFill/>
          <a:ln w="9525">
            <a:noFill/>
            <a:miter lim="800000"/>
            <a:headEnd/>
            <a:tailEnd/>
          </a:ln>
        </p:spPr>
      </p:pic>
      <p:sp>
        <p:nvSpPr>
          <p:cNvPr id="9" name="Dikdörtgen 20"/>
          <p:cNvSpPr>
            <a:spLocks noChangeArrowheads="1"/>
          </p:cNvSpPr>
          <p:nvPr/>
        </p:nvSpPr>
        <p:spPr bwMode="auto">
          <a:xfrm>
            <a:off x="2359025" y="1389063"/>
            <a:ext cx="5461110" cy="369332"/>
          </a:xfrm>
          <a:prstGeom prst="rect">
            <a:avLst/>
          </a:prstGeom>
          <a:noFill/>
          <a:ln w="9525">
            <a:noFill/>
            <a:miter lim="800000"/>
            <a:headEnd/>
            <a:tailEnd/>
          </a:ln>
        </p:spPr>
        <p:txBody>
          <a:bodyPr wrap="none">
            <a:spAutoFit/>
          </a:bodyPr>
          <a:lstStyle/>
          <a:p>
            <a:r>
              <a:rPr lang="tr-TR" b="1" dirty="0">
                <a:latin typeface="Calibri" pitchFamily="34" charset="0"/>
              </a:rPr>
              <a:t>SÇD </a:t>
            </a:r>
            <a:r>
              <a:rPr lang="tr-TR" b="1" dirty="0" smtClean="0">
                <a:latin typeface="Calibri" pitchFamily="34" charset="0"/>
              </a:rPr>
              <a:t>Yönetmeliği Uygulamaları</a:t>
            </a:r>
            <a:r>
              <a:rPr lang="tr-TR" b="1" dirty="0">
                <a:latin typeface="Calibri" pitchFamily="34" charset="0"/>
              </a:rPr>
              <a:t>: </a:t>
            </a:r>
            <a:r>
              <a:rPr lang="tr-TR" b="1" u="sng" dirty="0">
                <a:latin typeface="Calibri" pitchFamily="34" charset="0"/>
              </a:rPr>
              <a:t>[https://scd.csb.gov.tr/]</a:t>
            </a:r>
          </a:p>
        </p:txBody>
      </p:sp>
    </p:spTree>
    <p:extLst>
      <p:ext uri="{BB962C8B-B14F-4D97-AF65-F5344CB8AC3E}">
        <p14:creationId xmlns:p14="http://schemas.microsoft.com/office/powerpoint/2010/main" val="353154217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Group 70"/>
          <p:cNvGraphicFramePr>
            <a:graphicFrameLocks noGrp="1"/>
          </p:cNvGraphicFramePr>
          <p:nvPr>
            <p:extLst>
              <p:ext uri="{D42A27DB-BD31-4B8C-83A1-F6EECF244321}">
                <p14:modId xmlns:p14="http://schemas.microsoft.com/office/powerpoint/2010/main" val="3666406783"/>
              </p:ext>
            </p:extLst>
          </p:nvPr>
        </p:nvGraphicFramePr>
        <p:xfrm>
          <a:off x="76200" y="1288615"/>
          <a:ext cx="8915399" cy="3299840"/>
        </p:xfrm>
        <a:graphic>
          <a:graphicData uri="http://schemas.openxmlformats.org/drawingml/2006/table">
            <a:tbl>
              <a:tblPr/>
              <a:tblGrid>
                <a:gridCol w="924986">
                  <a:extLst>
                    <a:ext uri="{9D8B030D-6E8A-4147-A177-3AD203B41FA5}">
                      <a16:colId xmlns:a16="http://schemas.microsoft.com/office/drawing/2014/main" val="20000"/>
                    </a:ext>
                  </a:extLst>
                </a:gridCol>
                <a:gridCol w="2275414">
                  <a:extLst>
                    <a:ext uri="{9D8B030D-6E8A-4147-A177-3AD203B41FA5}">
                      <a16:colId xmlns:a16="http://schemas.microsoft.com/office/drawing/2014/main" val="20001"/>
                    </a:ext>
                  </a:extLst>
                </a:gridCol>
                <a:gridCol w="5714999">
                  <a:extLst>
                    <a:ext uri="{9D8B030D-6E8A-4147-A177-3AD203B41FA5}">
                      <a16:colId xmlns:a16="http://schemas.microsoft.com/office/drawing/2014/main" val="20002"/>
                    </a:ext>
                  </a:extLst>
                </a:gridCol>
              </a:tblGrid>
              <a:tr h="41158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sym typeface="Calibri" pitchFamily="34" charset="0"/>
                        </a:rPr>
                        <a:t>STRATEJİK ÇEVRESEL DEĞERLENDİRME SÜRECİ DEVAM EDEN PLANLAR (2018-2019 )</a:t>
                      </a:r>
                      <a:endParaRPr kumimoji="0" lang="tr-TR" sz="1600" b="1" i="0" u="none" strike="noStrike" cap="none" normalizeH="0" baseline="0" dirty="0" smtClean="0">
                        <a:ln>
                          <a:noFill/>
                        </a:ln>
                        <a:solidFill>
                          <a:srgbClr val="000000"/>
                        </a:solidFill>
                        <a:effectLst/>
                        <a:latin typeface="Times New Roman" pitchFamily="18" charset="0"/>
                        <a:cs typeface="Times New Roman" pitchFamily="18"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455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1</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Gediz Nehir Havza Yönetim Planı             (20.03.2019 SÇD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256574">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2</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Kuzey Ege Nehir Havza Yönetim Planı     (07.08.2019 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2"/>
                  </a:ext>
                </a:extLst>
              </a:tr>
              <a:tr h="3579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3</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K. Menderes Nehir Havza Yönetim Planı  </a:t>
                      </a: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(07.08.2019 Kapsam Belirleme Raporu)</a:t>
                      </a:r>
                      <a:endParaRPr kumimoji="0" lang="tr-TR" sz="1100" b="0" i="0" u="none" strike="noStrike" kern="0" cap="none" spc="0" normalizeH="0" baseline="0" noProof="0" dirty="0" smtClean="0">
                        <a:ln>
                          <a:noFill/>
                        </a:ln>
                        <a:solidFill>
                          <a:srgbClr val="000000"/>
                        </a:solidFill>
                        <a:effectLst/>
                        <a:uLnTx/>
                        <a:uFillTx/>
                        <a:latin typeface="Times New Roman" pitchFamily="18" charset="0"/>
                        <a:cs typeface="Helvetica" pitchFamily="34" charset="0"/>
                        <a:sym typeface="Calibri"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r h="3509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4</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Burdur Nehir Havza Yönetim Planı            (28.11.2019 Kapsam Belirleme Raporu) </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4"/>
                  </a:ext>
                </a:extLst>
              </a:tr>
              <a:tr h="33039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5</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err="1" smtClean="0">
                          <a:ln>
                            <a:noFill/>
                          </a:ln>
                          <a:solidFill>
                            <a:schemeClr val="tx1"/>
                          </a:solidFill>
                          <a:effectLst/>
                          <a:latin typeface="Helvetica" pitchFamily="34" charset="0"/>
                          <a:cs typeface="Helvetica" pitchFamily="34" charset="0"/>
                          <a:sym typeface="Calibri" pitchFamily="34" charset="0"/>
                        </a:rPr>
                        <a:t>Akarçay</a:t>
                      </a: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 Nehir Havza Yönetim Planı          </a:t>
                      </a: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(27.08.2019 Kapsam Belirleme Raporu) </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r h="3579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6</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Yeşilırmak Nehir Havza Yönetim Planı      (27.08.2019 Kapsam Belirleme Raporu)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       </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6"/>
                  </a:ext>
                </a:extLst>
              </a:tr>
              <a:tr h="35033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7</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Batı Akdeniz Nehir Havza Yönetim Planı   </a:t>
                      </a: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(27.08.2019 Kapsam Belirleme Raporu) </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7"/>
                  </a:ext>
                </a:extLst>
              </a:tr>
              <a:tr h="33443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8</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  Kıyı Yönetimi</a:t>
                      </a:r>
                    </a:p>
                  </a:txBody>
                  <a:tcPr marL="6183" marR="6183" marT="618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Edirne-Kırklareli-Tekirdağ Bütünleşik Kıyı Alanları Yönetim Planı</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62199830"/>
                  </a:ext>
                </a:extLst>
              </a:tr>
              <a:tr h="26518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9</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                Tarım</a:t>
                      </a:r>
                    </a:p>
                  </a:txBody>
                  <a:tcPr marL="6183" marR="6183" marT="618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smtClean="0">
                          <a:ln>
                            <a:noFill/>
                          </a:ln>
                          <a:solidFill>
                            <a:srgbClr val="000000"/>
                          </a:solidFill>
                          <a:effectLst/>
                          <a:uLnTx/>
                          <a:uFillTx/>
                          <a:latin typeface="Helvetica" pitchFamily="34" charset="0"/>
                          <a:cs typeface="Helvetica" pitchFamily="34" charset="0"/>
                          <a:sym typeface="Calibri" pitchFamily="34" charset="0"/>
                        </a:rPr>
                        <a:t>Kuzey Ege Havzası Nitrat Eylem Planı</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268682918"/>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853521184"/>
              </p:ext>
            </p:extLst>
          </p:nvPr>
        </p:nvGraphicFramePr>
        <p:xfrm>
          <a:off x="76200" y="4588457"/>
          <a:ext cx="8915399" cy="1941935"/>
        </p:xfrm>
        <a:graphic>
          <a:graphicData uri="http://schemas.openxmlformats.org/drawingml/2006/table">
            <a:tbl>
              <a:tblPr/>
              <a:tblGrid>
                <a:gridCol w="924986">
                  <a:extLst>
                    <a:ext uri="{9D8B030D-6E8A-4147-A177-3AD203B41FA5}">
                      <a16:colId xmlns:a16="http://schemas.microsoft.com/office/drawing/2014/main" val="3777240879"/>
                    </a:ext>
                  </a:extLst>
                </a:gridCol>
                <a:gridCol w="2275414">
                  <a:extLst>
                    <a:ext uri="{9D8B030D-6E8A-4147-A177-3AD203B41FA5}">
                      <a16:colId xmlns:a16="http://schemas.microsoft.com/office/drawing/2014/main" val="808111096"/>
                    </a:ext>
                  </a:extLst>
                </a:gridCol>
                <a:gridCol w="5714999">
                  <a:extLst>
                    <a:ext uri="{9D8B030D-6E8A-4147-A177-3AD203B41FA5}">
                      <a16:colId xmlns:a16="http://schemas.microsoft.com/office/drawing/2014/main" val="3486833263"/>
                    </a:ext>
                  </a:extLst>
                </a:gridCol>
              </a:tblGrid>
              <a:tr h="27033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10</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Çoruh Havzası Taşkın Yönetim Planı         (26.11.2019 </a:t>
                      </a: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2228341340"/>
                  </a:ext>
                </a:extLst>
              </a:tr>
              <a:tr h="34344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11</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Doğu Karadeniz Havzası Taşkın Y. Planı   </a:t>
                      </a:r>
                      <a:r>
                        <a:rPr kumimoji="0" lang="tr-TR" sz="11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(26.11.2019 </a:t>
                      </a: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44446163"/>
                  </a:ext>
                </a:extLst>
              </a:tr>
              <a:tr h="33108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12</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Asi Havzası Taşkın Yönetim Planı               (12.11.2019 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3989741591"/>
                  </a:ext>
                </a:extLst>
              </a:tr>
              <a:tr h="33108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13</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Seyhan Havzası Taşkın Yönetim Planı        (12.11.2019 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816371585"/>
                  </a:ext>
                </a:extLst>
              </a:tr>
              <a:tr h="27107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14</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sym typeface="Calibri" pitchFamily="34" charset="0"/>
                        </a:rPr>
                        <a:t>Su Yönetimi</a:t>
                      </a: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Van Gölü Havzası Taşkın Yönetim Planı      (12.11.2019 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258185318"/>
                  </a:ext>
                </a:extLst>
              </a:tr>
              <a:tr h="3949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rPr>
                        <a:t>15</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tr-TR"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Calibri" pitchFamily="34" charset="0"/>
                        </a:rPr>
                        <a:t>Su Yönetimi</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sym typeface="Calibri" pitchFamily="34" charset="0"/>
                      </a:endParaRPr>
                    </a:p>
                  </a:txBody>
                  <a:tcPr marL="6183" marR="6183" marT="618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tr-TR" sz="1100" b="0" i="0" u="none" strike="noStrike" kern="0" cap="none" spc="0" normalizeH="0" baseline="0" noProof="0" dirty="0" smtClean="0">
                          <a:ln>
                            <a:noFill/>
                          </a:ln>
                          <a:solidFill>
                            <a:srgbClr val="000000"/>
                          </a:solidFill>
                          <a:effectLst/>
                          <a:uLnTx/>
                          <a:uFillTx/>
                          <a:latin typeface="Helvetica" pitchFamily="34" charset="0"/>
                          <a:cs typeface="Helvetica" pitchFamily="34" charset="0"/>
                          <a:sym typeface="Calibri" pitchFamily="34" charset="0"/>
                        </a:rPr>
                        <a:t>Konya Kapalı Havzası Taşkın Yönetim Planı (12.11.2019 Kapsam Belirleme Raporu)</a:t>
                      </a:r>
                      <a:endParaRPr kumimoji="0" lang="tr-TR" sz="1100" b="0" i="0" u="none" strike="noStrike" cap="none" normalizeH="0" baseline="0" dirty="0" smtClean="0">
                        <a:ln>
                          <a:noFill/>
                        </a:ln>
                        <a:solidFill>
                          <a:srgbClr val="000000"/>
                        </a:solidFill>
                        <a:effectLst/>
                        <a:latin typeface="Times New Roman" pitchFamily="18"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259676665"/>
                  </a:ext>
                </a:extLst>
              </a:tr>
            </a:tbl>
          </a:graphicData>
        </a:graphic>
      </p:graphicFrame>
    </p:spTree>
    <p:extLst>
      <p:ext uri="{BB962C8B-B14F-4D97-AF65-F5344CB8AC3E}">
        <p14:creationId xmlns:p14="http://schemas.microsoft.com/office/powerpoint/2010/main" val="34937294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yagram 7"/>
          <p:cNvGraphicFramePr/>
          <p:nvPr/>
        </p:nvGraphicFramePr>
        <p:xfrm>
          <a:off x="226579" y="2843837"/>
          <a:ext cx="8587208" cy="2808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Yuvarlatılmış Dikdörtgen 15"/>
          <p:cNvSpPr>
            <a:spLocks noChangeArrowheads="1"/>
          </p:cNvSpPr>
          <p:nvPr/>
        </p:nvSpPr>
        <p:spPr bwMode="auto">
          <a:xfrm>
            <a:off x="5653088" y="2895600"/>
            <a:ext cx="3095625" cy="647700"/>
          </a:xfrm>
          <a:prstGeom prst="roundRect">
            <a:avLst>
              <a:gd name="adj" fmla="val 16667"/>
            </a:avLst>
          </a:prstGeom>
          <a:solidFill>
            <a:srgbClr val="DBEEF4"/>
          </a:solidFill>
          <a:ln w="25400" algn="ctr">
            <a:solidFill>
              <a:srgbClr val="4F81BD"/>
            </a:solidFill>
            <a:round/>
            <a:headEnd/>
            <a:tailEnd/>
          </a:ln>
        </p:spPr>
        <p:txBody>
          <a:bodyPr anchor="ctr"/>
          <a:lstStyle/>
          <a:p>
            <a:pPr algn="ctr" eaLnBrk="0"/>
            <a:endParaRPr lang="tr-TR" altLang="ko-KR" sz="2000" b="1">
              <a:solidFill>
                <a:srgbClr val="FFFFFF"/>
              </a:solidFill>
              <a:latin typeface="Times New Roman" pitchFamily="18" charset="0"/>
              <a:ea typeface="맑은 고딕"/>
              <a:cs typeface="Times New Roman" pitchFamily="18" charset="0"/>
            </a:endParaRPr>
          </a:p>
          <a:p>
            <a:pPr algn="ctr" eaLnBrk="0"/>
            <a:r>
              <a:rPr lang="tr-TR" altLang="ko-KR" b="1">
                <a:latin typeface="Times New Roman" pitchFamily="18" charset="0"/>
                <a:ea typeface="MS PGothic" pitchFamily="34" charset="-128"/>
                <a:cs typeface="Times New Roman" pitchFamily="18" charset="0"/>
              </a:rPr>
              <a:t>Çevresel Etki Değerlendirme</a:t>
            </a:r>
            <a:endParaRPr lang="tr-TR" b="1">
              <a:latin typeface="Times New Roman" pitchFamily="18" charset="0"/>
              <a:ea typeface="MS PGothic" pitchFamily="34" charset="-128"/>
              <a:cs typeface="Times New Roman" pitchFamily="18" charset="0"/>
            </a:endParaRPr>
          </a:p>
          <a:p>
            <a:pPr algn="ctr" eaLnBrk="0">
              <a:lnSpc>
                <a:spcPct val="115000"/>
              </a:lnSpc>
              <a:spcBef>
                <a:spcPct val="20000"/>
              </a:spcBef>
            </a:pPr>
            <a:endParaRPr lang="tr-TR" sz="2000">
              <a:solidFill>
                <a:srgbClr val="FFFFFF"/>
              </a:solidFill>
              <a:latin typeface="Times New Roman" pitchFamily="18" charset="0"/>
              <a:ea typeface="MS PGothic" pitchFamily="34" charset="-128"/>
              <a:cs typeface="Times New Roman" pitchFamily="18" charset="0"/>
            </a:endParaRPr>
          </a:p>
        </p:txBody>
      </p:sp>
      <p:sp>
        <p:nvSpPr>
          <p:cNvPr id="10" name="Yuvarlatılmış Dikdörtgen 16"/>
          <p:cNvSpPr>
            <a:spLocks noChangeArrowheads="1"/>
          </p:cNvSpPr>
          <p:nvPr/>
        </p:nvSpPr>
        <p:spPr bwMode="auto">
          <a:xfrm>
            <a:off x="762000" y="2895600"/>
            <a:ext cx="4249738" cy="620713"/>
          </a:xfrm>
          <a:prstGeom prst="roundRect">
            <a:avLst>
              <a:gd name="adj" fmla="val 16667"/>
            </a:avLst>
          </a:prstGeom>
          <a:solidFill>
            <a:srgbClr val="DBEEF4"/>
          </a:solidFill>
          <a:ln w="25400" algn="ctr">
            <a:solidFill>
              <a:srgbClr val="4F81BD"/>
            </a:solidFill>
            <a:round/>
            <a:headEnd/>
            <a:tailEnd/>
          </a:ln>
        </p:spPr>
        <p:txBody>
          <a:bodyPr anchor="ctr"/>
          <a:lstStyle/>
          <a:p>
            <a:pPr algn="ctr" eaLnBrk="0"/>
            <a:endParaRPr lang="tr-TR" altLang="ko-KR" b="1" dirty="0">
              <a:solidFill>
                <a:srgbClr val="FFFFFF"/>
              </a:solidFill>
              <a:latin typeface="Times New Roman" pitchFamily="18" charset="0"/>
              <a:ea typeface="맑은 고딕"/>
              <a:cs typeface="Times New Roman" pitchFamily="18" charset="0"/>
            </a:endParaRPr>
          </a:p>
          <a:p>
            <a:pPr algn="ctr" eaLnBrk="0"/>
            <a:r>
              <a:rPr lang="tr-TR" altLang="ko-KR" b="1" dirty="0">
                <a:latin typeface="Times New Roman" pitchFamily="18" charset="0"/>
                <a:ea typeface="MS PGothic" pitchFamily="34" charset="-128"/>
                <a:cs typeface="Times New Roman" pitchFamily="18" charset="0"/>
              </a:rPr>
              <a:t>Stratejik Çevresel Değerlendirme</a:t>
            </a:r>
            <a:endParaRPr lang="tr-TR" b="1" dirty="0">
              <a:latin typeface="Times New Roman" pitchFamily="18" charset="0"/>
              <a:ea typeface="MS PGothic" pitchFamily="34" charset="-128"/>
              <a:cs typeface="Times New Roman" pitchFamily="18" charset="0"/>
            </a:endParaRPr>
          </a:p>
          <a:p>
            <a:pPr algn="ctr" eaLnBrk="0">
              <a:lnSpc>
                <a:spcPct val="115000"/>
              </a:lnSpc>
              <a:spcBef>
                <a:spcPct val="20000"/>
              </a:spcBef>
            </a:pPr>
            <a:endParaRPr lang="tr-TR" sz="2000" dirty="0">
              <a:solidFill>
                <a:srgbClr val="FFFFFF"/>
              </a:solidFill>
              <a:latin typeface="Times New Roman" pitchFamily="18" charset="0"/>
              <a:ea typeface="MS PGothic" pitchFamily="34" charset="-128"/>
              <a:cs typeface="Times New Roman" pitchFamily="18" charset="0"/>
            </a:endParaRPr>
          </a:p>
        </p:txBody>
      </p:sp>
      <p:sp>
        <p:nvSpPr>
          <p:cNvPr id="11" name="Dikdörtgen 2"/>
          <p:cNvSpPr>
            <a:spLocks noChangeArrowheads="1"/>
          </p:cNvSpPr>
          <p:nvPr/>
        </p:nvSpPr>
        <p:spPr bwMode="auto">
          <a:xfrm>
            <a:off x="527050" y="4892675"/>
            <a:ext cx="7907338" cy="641350"/>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Politika &amp; Plan &amp; Programlar, gelecek projelere dair kararların temelini oluşturur.</a:t>
            </a:r>
          </a:p>
        </p:txBody>
      </p:sp>
      <p:sp>
        <p:nvSpPr>
          <p:cNvPr id="13" name="Dikdörtgen 2"/>
          <p:cNvSpPr>
            <a:spLocks noChangeArrowheads="1"/>
          </p:cNvSpPr>
          <p:nvPr/>
        </p:nvSpPr>
        <p:spPr bwMode="auto">
          <a:xfrm>
            <a:off x="1520825" y="1447800"/>
            <a:ext cx="6119813" cy="1292225"/>
          </a:xfrm>
          <a:prstGeom prst="rect">
            <a:avLst/>
          </a:prstGeom>
          <a:noFill/>
          <a:ln w="9525">
            <a:noFill/>
            <a:miter lim="800000"/>
            <a:headEnd/>
            <a:tailEnd/>
          </a:ln>
        </p:spPr>
        <p:txBody>
          <a:bodyPr>
            <a:spAutoFit/>
          </a:bodyPr>
          <a:lstStyle/>
          <a:p>
            <a:pPr algn="ctr"/>
            <a:r>
              <a:rPr lang="tr-TR" sz="2400" b="1">
                <a:solidFill>
                  <a:srgbClr val="1F497D"/>
                </a:solidFill>
                <a:latin typeface="Times New Roman" pitchFamily="18" charset="0"/>
                <a:cs typeface="Times New Roman" pitchFamily="18" charset="0"/>
              </a:rPr>
              <a:t>SÇD </a:t>
            </a:r>
          </a:p>
          <a:p>
            <a:pPr algn="ctr"/>
            <a:r>
              <a:rPr lang="tr-TR" b="1">
                <a:solidFill>
                  <a:srgbClr val="1F497D"/>
                </a:solidFill>
                <a:latin typeface="Times New Roman" pitchFamily="18" charset="0"/>
                <a:cs typeface="Times New Roman" pitchFamily="18" charset="0"/>
              </a:rPr>
              <a:t>Sürdürülebilir kalkınma ilkesi doğrultusunda kalkınmanın gereği olan plan, program ve projelerin çevre üzerindeki etkilerinin değerlendirilmesi</a:t>
            </a:r>
            <a:endParaRPr lang="tr-TR" b="1">
              <a:latin typeface="Times New Roman" pitchFamily="18" charset="0"/>
              <a:cs typeface="Times New Roman" pitchFamily="18" charset="0"/>
            </a:endParaRPr>
          </a:p>
        </p:txBody>
      </p:sp>
    </p:spTree>
    <p:extLst>
      <p:ext uri="{BB962C8B-B14F-4D97-AF65-F5344CB8AC3E}">
        <p14:creationId xmlns:p14="http://schemas.microsoft.com/office/powerpoint/2010/main" val="250130328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Group 70"/>
          <p:cNvGraphicFramePr>
            <a:graphicFrameLocks noGrp="1"/>
          </p:cNvGraphicFramePr>
          <p:nvPr>
            <p:extLst>
              <p:ext uri="{D42A27DB-BD31-4B8C-83A1-F6EECF244321}">
                <p14:modId xmlns:p14="http://schemas.microsoft.com/office/powerpoint/2010/main" val="2804085661"/>
              </p:ext>
            </p:extLst>
          </p:nvPr>
        </p:nvGraphicFramePr>
        <p:xfrm>
          <a:off x="490536" y="1981200"/>
          <a:ext cx="8162925" cy="1659003"/>
        </p:xfrm>
        <a:graphic>
          <a:graphicData uri="http://schemas.openxmlformats.org/drawingml/2006/table">
            <a:tbl>
              <a:tblPr/>
              <a:tblGrid>
                <a:gridCol w="839788">
                  <a:extLst>
                    <a:ext uri="{9D8B030D-6E8A-4147-A177-3AD203B41FA5}">
                      <a16:colId xmlns:a16="http://schemas.microsoft.com/office/drawing/2014/main" val="20000"/>
                    </a:ext>
                  </a:extLst>
                </a:gridCol>
                <a:gridCol w="2551112">
                  <a:extLst>
                    <a:ext uri="{9D8B030D-6E8A-4147-A177-3AD203B41FA5}">
                      <a16:colId xmlns:a16="http://schemas.microsoft.com/office/drawing/2014/main" val="20001"/>
                    </a:ext>
                  </a:extLst>
                </a:gridCol>
                <a:gridCol w="4772025">
                  <a:extLst>
                    <a:ext uri="{9D8B030D-6E8A-4147-A177-3AD203B41FA5}">
                      <a16:colId xmlns:a16="http://schemas.microsoft.com/office/drawing/2014/main" val="20002"/>
                    </a:ext>
                  </a:extLst>
                </a:gridCol>
              </a:tblGrid>
              <a:tr h="443102">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Times New Roman" pitchFamily="18" charset="0"/>
                          <a:cs typeface="Times New Roman" pitchFamily="18" charset="0"/>
                          <a:sym typeface="Calibri" pitchFamily="34" charset="0"/>
                        </a:rPr>
                        <a:t>ELEME SÜRECİ YÜRÜTÜLEN PLANLAR (2019 )</a:t>
                      </a:r>
                      <a:endParaRPr kumimoji="0" lang="tr-TR" sz="1800" b="1" i="0" u="none" strike="noStrike" cap="none" normalizeH="0" baseline="0" dirty="0" smtClean="0">
                        <a:ln>
                          <a:noFill/>
                        </a:ln>
                        <a:solidFill>
                          <a:srgbClr val="000000"/>
                        </a:solidFill>
                        <a:effectLst/>
                        <a:latin typeface="Times New Roman" pitchFamily="18" charset="0"/>
                        <a:cs typeface="Times New Roman" pitchFamily="18"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r h="569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1</a:t>
                      </a:r>
                      <a:endParaRPr kumimoji="0" lang="tr-TR" sz="1400" b="1" i="0" u="none" strike="noStrike" cap="none" normalizeH="0" baseline="0" dirty="0" smtClean="0">
                        <a:ln>
                          <a:noFill/>
                        </a:ln>
                        <a:solidFill>
                          <a:srgbClr val="000000"/>
                        </a:solidFill>
                        <a:effectLst/>
                        <a:latin typeface="Helvetica" pitchFamily="34"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Tarım</a:t>
                      </a:r>
                      <a:endParaRPr kumimoji="0" lang="tr-TR" sz="1400" b="1" i="0" u="none" strike="noStrike" cap="none" normalizeH="0" baseline="0" dirty="0" smtClean="0">
                        <a:ln>
                          <a:noFill/>
                        </a:ln>
                        <a:solidFill>
                          <a:srgbClr val="000000"/>
                        </a:solidFill>
                        <a:effectLst/>
                        <a:latin typeface="Helvetica" pitchFamily="34"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Nitrat Eylem Planları       (28/03/2019)</a:t>
                      </a:r>
                      <a:endParaRPr kumimoji="0" lang="tr-TR" sz="1400" b="0" i="0" u="none" strike="noStrike" cap="none" normalizeH="0" baseline="0" dirty="0" smtClean="0">
                        <a:ln>
                          <a:noFill/>
                        </a:ln>
                        <a:solidFill>
                          <a:srgbClr val="000000"/>
                        </a:solidFill>
                        <a:effectLst/>
                        <a:latin typeface="Helvetica" pitchFamily="34"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2"/>
                  </a:ext>
                </a:extLst>
              </a:tr>
              <a:tr h="60888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2</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Tarım-Balıkçılık</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rPr>
                        <a:t>Kırsal Kalkınma Destekleri Kapsamında Tarıma Dayalı Yatırımların   Desteklenmesi Programı (28/03/2019)</a:t>
                      </a:r>
                    </a:p>
                    <a:p>
                      <a:pPr marL="0" marR="0" lvl="0" indent="0" algn="just" defTabSz="914400" rtl="0" eaLnBrk="1" fontAlgn="ctr"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Helvetica" pitchFamily="34" charset="0"/>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1147109066"/>
              </p:ext>
            </p:extLst>
          </p:nvPr>
        </p:nvGraphicFramePr>
        <p:xfrm>
          <a:off x="490537" y="3581400"/>
          <a:ext cx="8162925" cy="1295400"/>
        </p:xfrm>
        <a:graphic>
          <a:graphicData uri="http://schemas.openxmlformats.org/drawingml/2006/table">
            <a:tbl>
              <a:tblPr/>
              <a:tblGrid>
                <a:gridCol w="846916">
                  <a:extLst>
                    <a:ext uri="{9D8B030D-6E8A-4147-A177-3AD203B41FA5}">
                      <a16:colId xmlns:a16="http://schemas.microsoft.com/office/drawing/2014/main" val="1817213288"/>
                    </a:ext>
                  </a:extLst>
                </a:gridCol>
                <a:gridCol w="2540809">
                  <a:extLst>
                    <a:ext uri="{9D8B030D-6E8A-4147-A177-3AD203B41FA5}">
                      <a16:colId xmlns:a16="http://schemas.microsoft.com/office/drawing/2014/main" val="253294417"/>
                    </a:ext>
                  </a:extLst>
                </a:gridCol>
                <a:gridCol w="4775200">
                  <a:extLst>
                    <a:ext uri="{9D8B030D-6E8A-4147-A177-3AD203B41FA5}">
                      <a16:colId xmlns:a16="http://schemas.microsoft.com/office/drawing/2014/main" val="2397159721"/>
                    </a:ext>
                  </a:extLst>
                </a:gridCol>
              </a:tblGrid>
              <a:tr h="59609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mn-lt"/>
                          <a:cs typeface="Helvetica" pitchFamily="34" charset="0"/>
                          <a:sym typeface="Calibri" pitchFamily="34" charset="0"/>
                        </a:rPr>
                        <a:t>3</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mn-lt"/>
                          <a:cs typeface="Helvetica" pitchFamily="34" charset="0"/>
                          <a:sym typeface="Calibri" pitchFamily="34" charset="0"/>
                        </a:rPr>
                        <a:t>Balıkçılık</a:t>
                      </a:r>
                      <a:endParaRPr kumimoji="0" lang="tr-TR" sz="1400" b="0" i="0" u="none" strike="noStrike" cap="none" normalizeH="0" baseline="0" dirty="0" smtClean="0">
                        <a:ln>
                          <a:noFill/>
                        </a:ln>
                        <a:solidFill>
                          <a:srgbClr val="000000"/>
                        </a:solidFill>
                        <a:effectLst/>
                        <a:latin typeface="+mn-lt"/>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en-US" sz="1400" b="0" i="0" u="none" strike="noStrike" cap="none" spc="0" baseline="0" dirty="0" err="1" smtClean="0">
                          <a:ln>
                            <a:noFill/>
                          </a:ln>
                          <a:solidFill>
                            <a:schemeClr val="tx1"/>
                          </a:solidFill>
                          <a:effectLst/>
                          <a:uFillTx/>
                          <a:latin typeface="+mn-lt"/>
                          <a:ea typeface="+mn-ea"/>
                          <a:cs typeface="+mn-cs"/>
                          <a:sym typeface="Calibri"/>
                        </a:rPr>
                        <a:t>Potansiyel</a:t>
                      </a:r>
                      <a:r>
                        <a:rPr lang="en-US" sz="1400" b="0" i="0" u="none" strike="noStrike" cap="none" spc="0" baseline="0" dirty="0" smtClean="0">
                          <a:ln>
                            <a:noFill/>
                          </a:ln>
                          <a:solidFill>
                            <a:schemeClr val="tx1"/>
                          </a:solidFill>
                          <a:effectLst/>
                          <a:uFillTx/>
                          <a:latin typeface="+mn-lt"/>
                          <a:ea typeface="+mn-ea"/>
                          <a:cs typeface="+mn-cs"/>
                          <a:sym typeface="Calibri"/>
                        </a:rPr>
                        <a:t> Su </a:t>
                      </a:r>
                      <a:r>
                        <a:rPr lang="en-US" sz="1400" b="0" i="0" u="none" strike="noStrike" cap="none" spc="0" baseline="0" dirty="0" err="1" smtClean="0">
                          <a:ln>
                            <a:noFill/>
                          </a:ln>
                          <a:solidFill>
                            <a:schemeClr val="tx1"/>
                          </a:solidFill>
                          <a:effectLst/>
                          <a:uFillTx/>
                          <a:latin typeface="+mn-lt"/>
                          <a:ea typeface="+mn-ea"/>
                          <a:cs typeface="+mn-cs"/>
                          <a:sym typeface="Calibri"/>
                        </a:rPr>
                        <a:t>Ürünleri</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Yetiştiricilik</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Alanlarının</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Belirlenmesi</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Eylem</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Planı</a:t>
                      </a:r>
                      <a:r>
                        <a:rPr lang="tr-TR" sz="1400" b="0" i="0" u="none" strike="noStrike" cap="none" spc="0" baseline="0" dirty="0" smtClean="0">
                          <a:ln>
                            <a:noFill/>
                          </a:ln>
                          <a:solidFill>
                            <a:schemeClr val="tx1"/>
                          </a:solidFill>
                          <a:effectLst/>
                          <a:uFillTx/>
                          <a:latin typeface="+mn-lt"/>
                          <a:ea typeface="+mn-ea"/>
                          <a:cs typeface="+mn-cs"/>
                          <a:sym typeface="Calibri"/>
                        </a:rPr>
                        <a:t>   (25/07/2019)</a:t>
                      </a:r>
                      <a:endParaRPr kumimoji="0" lang="tr-TR" sz="1400" b="0" i="0" u="none" strike="noStrike" cap="none" normalizeH="0" baseline="0" dirty="0" smtClean="0">
                        <a:ln>
                          <a:noFill/>
                        </a:ln>
                        <a:solidFill>
                          <a:srgbClr val="000000"/>
                        </a:solidFill>
                        <a:effectLst/>
                        <a:latin typeface="+mn-lt"/>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775616315"/>
                  </a:ext>
                </a:extLst>
              </a:tr>
              <a:tr h="69930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mn-lt"/>
                          <a:cs typeface="Helvetica" pitchFamily="34" charset="0"/>
                          <a:sym typeface="Calibri" pitchFamily="34" charset="0"/>
                        </a:rPr>
                        <a:t>4</a:t>
                      </a: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mn-lt"/>
                          <a:cs typeface="Helvetica" pitchFamily="34" charset="0"/>
                          <a:sym typeface="Calibri" pitchFamily="34" charset="0"/>
                        </a:rPr>
                        <a:t>Su-Atık Yönetimi</a:t>
                      </a:r>
                      <a:endParaRPr kumimoji="0" lang="tr-TR" sz="1400" b="0" i="0" u="none" strike="noStrike" cap="none" normalizeH="0" baseline="0" dirty="0" smtClean="0">
                        <a:ln>
                          <a:noFill/>
                        </a:ln>
                        <a:solidFill>
                          <a:srgbClr val="000000"/>
                        </a:solidFill>
                        <a:effectLst/>
                        <a:latin typeface="+mn-lt"/>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defRPr/>
                      </a:pPr>
                      <a:r>
                        <a:rPr lang="en-US" sz="1400" b="0" i="0" u="none" strike="noStrike" cap="none" spc="0" baseline="0" dirty="0" smtClean="0">
                          <a:ln>
                            <a:noFill/>
                          </a:ln>
                          <a:solidFill>
                            <a:schemeClr val="tx1"/>
                          </a:solidFill>
                          <a:effectLst/>
                          <a:uFillTx/>
                          <a:latin typeface="+mn-lt"/>
                          <a:ea typeface="+mn-ea"/>
                          <a:cs typeface="+mn-cs"/>
                          <a:sym typeface="Calibri"/>
                        </a:rPr>
                        <a:t>İstanbul </a:t>
                      </a:r>
                      <a:r>
                        <a:rPr lang="en-US" sz="1400" b="0" i="0" u="none" strike="noStrike" cap="none" spc="0" baseline="0" dirty="0" err="1" smtClean="0">
                          <a:ln>
                            <a:noFill/>
                          </a:ln>
                          <a:solidFill>
                            <a:schemeClr val="tx1"/>
                          </a:solidFill>
                          <a:effectLst/>
                          <a:uFillTx/>
                          <a:latin typeface="+mn-lt"/>
                          <a:ea typeface="+mn-ea"/>
                          <a:cs typeface="+mn-cs"/>
                          <a:sym typeface="Calibri"/>
                        </a:rPr>
                        <a:t>İçmesuyu</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ve</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Kanalizasyon</a:t>
                      </a:r>
                      <a:r>
                        <a:rPr lang="en-US" sz="1400" b="0" i="0" u="none" strike="noStrike" cap="none" spc="0" baseline="0" dirty="0" smtClean="0">
                          <a:ln>
                            <a:noFill/>
                          </a:ln>
                          <a:solidFill>
                            <a:schemeClr val="tx1"/>
                          </a:solidFill>
                          <a:effectLst/>
                          <a:uFillTx/>
                          <a:latin typeface="+mn-lt"/>
                          <a:ea typeface="+mn-ea"/>
                          <a:cs typeface="+mn-cs"/>
                          <a:sym typeface="Calibri"/>
                        </a:rPr>
                        <a:t> Master </a:t>
                      </a:r>
                      <a:r>
                        <a:rPr lang="en-US" sz="1400" b="0" i="0" u="none" strike="noStrike" cap="none" spc="0" baseline="0" dirty="0" err="1" smtClean="0">
                          <a:ln>
                            <a:noFill/>
                          </a:ln>
                          <a:solidFill>
                            <a:schemeClr val="tx1"/>
                          </a:solidFill>
                          <a:effectLst/>
                          <a:uFillTx/>
                          <a:latin typeface="+mn-lt"/>
                          <a:ea typeface="+mn-ea"/>
                          <a:cs typeface="+mn-cs"/>
                          <a:sym typeface="Calibri"/>
                        </a:rPr>
                        <a:t>Planı</a:t>
                      </a:r>
                      <a:r>
                        <a:rPr lang="en-US" sz="1400" b="0" i="0" u="none" strike="noStrike" cap="none" spc="0" baseline="0" dirty="0" smtClean="0">
                          <a:ln>
                            <a:noFill/>
                          </a:ln>
                          <a:solidFill>
                            <a:schemeClr val="tx1"/>
                          </a:solidFill>
                          <a:effectLst/>
                          <a:uFillTx/>
                          <a:latin typeface="+mn-lt"/>
                          <a:ea typeface="+mn-ea"/>
                          <a:cs typeface="+mn-cs"/>
                          <a:sym typeface="Calibri"/>
                        </a:rPr>
                        <a:t> </a:t>
                      </a:r>
                      <a:r>
                        <a:rPr lang="en-US" sz="1400" b="0" i="0" u="none" strike="noStrike" cap="none" spc="0" baseline="0" dirty="0" err="1" smtClean="0">
                          <a:ln>
                            <a:noFill/>
                          </a:ln>
                          <a:solidFill>
                            <a:schemeClr val="tx1"/>
                          </a:solidFill>
                          <a:effectLst/>
                          <a:uFillTx/>
                          <a:latin typeface="+mn-lt"/>
                          <a:ea typeface="+mn-ea"/>
                          <a:cs typeface="+mn-cs"/>
                          <a:sym typeface="Calibri"/>
                        </a:rPr>
                        <a:t>Hazırlanmas</a:t>
                      </a:r>
                      <a:r>
                        <a:rPr lang="tr-TR" sz="1400" b="0" i="0" u="none" strike="noStrike" cap="none" spc="0" baseline="0" dirty="0" smtClean="0">
                          <a:ln>
                            <a:noFill/>
                          </a:ln>
                          <a:solidFill>
                            <a:schemeClr val="tx1"/>
                          </a:solidFill>
                          <a:effectLst/>
                          <a:uFillTx/>
                          <a:latin typeface="+mn-lt"/>
                          <a:ea typeface="+mn-ea"/>
                          <a:cs typeface="+mn-cs"/>
                          <a:sym typeface="Calibri"/>
                        </a:rPr>
                        <a:t>ı (22/08/2019)</a:t>
                      </a:r>
                    </a:p>
                    <a:p>
                      <a:pPr marL="0" marR="0" lvl="0" indent="0" algn="just" defTabSz="914400" rtl="0" eaLnBrk="1" fontAlgn="ctr" latinLnBrk="0" hangingPunct="1">
                        <a:lnSpc>
                          <a:spcPct val="100000"/>
                        </a:lnSpc>
                        <a:spcBef>
                          <a:spcPct val="0"/>
                        </a:spcBef>
                        <a:spcAft>
                          <a:spcPct val="0"/>
                        </a:spcAft>
                        <a:buClrTx/>
                        <a:buSzTx/>
                        <a:buFontTx/>
                        <a:buNone/>
                        <a:tabLst/>
                        <a:defRPr/>
                      </a:pPr>
                      <a:endParaRPr kumimoji="0" lang="tr-TR" sz="1400" b="0" i="0" u="none" strike="noStrike" cap="none" normalizeH="0" baseline="0" dirty="0" smtClean="0">
                        <a:ln>
                          <a:noFill/>
                        </a:ln>
                        <a:solidFill>
                          <a:srgbClr val="000000"/>
                        </a:solidFill>
                        <a:effectLst/>
                        <a:latin typeface="+mn-lt"/>
                        <a:cs typeface="Helvetica" pitchFamily="34" charset="0"/>
                        <a:sym typeface="Calibri" pitchFamily="34" charset="0"/>
                      </a:endParaRPr>
                    </a:p>
                  </a:txBody>
                  <a:tcPr marL="6183" marR="6183" marT="618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2512618"/>
                  </a:ext>
                </a:extLst>
              </a:tr>
            </a:tbl>
          </a:graphicData>
        </a:graphic>
      </p:graphicFrame>
    </p:spTree>
    <p:extLst>
      <p:ext uri="{BB962C8B-B14F-4D97-AF65-F5344CB8AC3E}">
        <p14:creationId xmlns:p14="http://schemas.microsoft.com/office/powerpoint/2010/main" val="387670604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3"/>
          <p:cNvSpPr>
            <a:spLocks noChangeArrowheads="1"/>
          </p:cNvSpPr>
          <p:nvPr/>
        </p:nvSpPr>
        <p:spPr bwMode="auto">
          <a:xfrm>
            <a:off x="2225675" y="3200400"/>
            <a:ext cx="4732338" cy="584200"/>
          </a:xfrm>
          <a:prstGeom prst="rect">
            <a:avLst/>
          </a:prstGeom>
          <a:noFill/>
          <a:ln w="9525">
            <a:noFill/>
            <a:miter lim="800000"/>
            <a:headEnd/>
            <a:tailEnd/>
          </a:ln>
        </p:spPr>
        <p:txBody>
          <a:bodyPr>
            <a:spAutoFit/>
          </a:bodyPr>
          <a:lstStyle/>
          <a:p>
            <a:pPr algn="ctr">
              <a:spcBef>
                <a:spcPct val="20000"/>
              </a:spcBef>
            </a:pPr>
            <a:r>
              <a:rPr lang="tr-TR" sz="3200" b="1" dirty="0">
                <a:solidFill>
                  <a:srgbClr val="000099"/>
                </a:solidFill>
                <a:cs typeface="Arial" charset="0"/>
              </a:rPr>
              <a:t>Saygılarımla</a:t>
            </a:r>
          </a:p>
        </p:txBody>
      </p:sp>
    </p:spTree>
    <p:extLst>
      <p:ext uri="{BB962C8B-B14F-4D97-AF65-F5344CB8AC3E}">
        <p14:creationId xmlns:p14="http://schemas.microsoft.com/office/powerpoint/2010/main" val="56649112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 18"/>
          <p:cNvGrpSpPr>
            <a:grpSpLocks/>
          </p:cNvGrpSpPr>
          <p:nvPr/>
        </p:nvGrpSpPr>
        <p:grpSpPr bwMode="auto">
          <a:xfrm>
            <a:off x="301625" y="1922463"/>
            <a:ext cx="3097213" cy="2992437"/>
            <a:chOff x="26371" y="1693865"/>
            <a:chExt cx="3096439" cy="3131639"/>
          </a:xfrm>
        </p:grpSpPr>
        <p:sp>
          <p:nvSpPr>
            <p:cNvPr id="9" name="Serbest Form 8"/>
            <p:cNvSpPr/>
            <p:nvPr/>
          </p:nvSpPr>
          <p:spPr>
            <a:xfrm>
              <a:off x="1218286" y="3150866"/>
              <a:ext cx="1550599" cy="1550037"/>
            </a:xfrm>
            <a:custGeom>
              <a:avLst/>
              <a:gdLst>
                <a:gd name="connsiteX0" fmla="*/ 1100672 w 1550670"/>
                <a:gd name="connsiteY0" fmla="*/ 247236 h 1550670"/>
                <a:gd name="connsiteX1" fmla="*/ 1221290 w 1550670"/>
                <a:gd name="connsiteY1" fmla="*/ 146021 h 1550670"/>
                <a:gd name="connsiteX2" fmla="*/ 1317649 w 1550670"/>
                <a:gd name="connsiteY2" fmla="*/ 226876 h 1550670"/>
                <a:gd name="connsiteX3" fmla="*/ 1238916 w 1550670"/>
                <a:gd name="connsiteY3" fmla="*/ 363237 h 1550670"/>
                <a:gd name="connsiteX4" fmla="*/ 1364013 w 1550670"/>
                <a:gd name="connsiteY4" fmla="*/ 579911 h 1550670"/>
                <a:gd name="connsiteX5" fmla="*/ 1521471 w 1550670"/>
                <a:gd name="connsiteY5" fmla="*/ 579907 h 1550670"/>
                <a:gd name="connsiteX6" fmla="*/ 1543314 w 1550670"/>
                <a:gd name="connsiteY6" fmla="*/ 703784 h 1550670"/>
                <a:gd name="connsiteX7" fmla="*/ 1395350 w 1550670"/>
                <a:gd name="connsiteY7" fmla="*/ 757634 h 1550670"/>
                <a:gd name="connsiteX8" fmla="*/ 1351904 w 1550670"/>
                <a:gd name="connsiteY8" fmla="*/ 1004026 h 1550670"/>
                <a:gd name="connsiteX9" fmla="*/ 1472528 w 1550670"/>
                <a:gd name="connsiteY9" fmla="*/ 1105235 h 1550670"/>
                <a:gd name="connsiteX10" fmla="*/ 1409633 w 1550670"/>
                <a:gd name="connsiteY10" fmla="*/ 1214171 h 1550670"/>
                <a:gd name="connsiteX11" fmla="*/ 1261672 w 1550670"/>
                <a:gd name="connsiteY11" fmla="*/ 1160313 h 1550670"/>
                <a:gd name="connsiteX12" fmla="*/ 1070013 w 1550670"/>
                <a:gd name="connsiteY12" fmla="*/ 1321134 h 1550670"/>
                <a:gd name="connsiteX13" fmla="*/ 1097360 w 1550670"/>
                <a:gd name="connsiteY13" fmla="*/ 1476200 h 1550670"/>
                <a:gd name="connsiteX14" fmla="*/ 979157 w 1550670"/>
                <a:gd name="connsiteY14" fmla="*/ 1519222 h 1550670"/>
                <a:gd name="connsiteX15" fmla="*/ 900432 w 1550670"/>
                <a:gd name="connsiteY15" fmla="*/ 1382857 h 1550670"/>
                <a:gd name="connsiteX16" fmla="*/ 650239 w 1550670"/>
                <a:gd name="connsiteY16" fmla="*/ 1382857 h 1550670"/>
                <a:gd name="connsiteX17" fmla="*/ 571513 w 1550670"/>
                <a:gd name="connsiteY17" fmla="*/ 1519222 h 1550670"/>
                <a:gd name="connsiteX18" fmla="*/ 453310 w 1550670"/>
                <a:gd name="connsiteY18" fmla="*/ 1476200 h 1550670"/>
                <a:gd name="connsiteX19" fmla="*/ 480657 w 1550670"/>
                <a:gd name="connsiteY19" fmla="*/ 1321135 h 1550670"/>
                <a:gd name="connsiteX20" fmla="*/ 288998 w 1550670"/>
                <a:gd name="connsiteY20" fmla="*/ 1160314 h 1550670"/>
                <a:gd name="connsiteX21" fmla="*/ 141037 w 1550670"/>
                <a:gd name="connsiteY21" fmla="*/ 1214171 h 1550670"/>
                <a:gd name="connsiteX22" fmla="*/ 78142 w 1550670"/>
                <a:gd name="connsiteY22" fmla="*/ 1105235 h 1550670"/>
                <a:gd name="connsiteX23" fmla="*/ 198765 w 1550670"/>
                <a:gd name="connsiteY23" fmla="*/ 1004026 h 1550670"/>
                <a:gd name="connsiteX24" fmla="*/ 155319 w 1550670"/>
                <a:gd name="connsiteY24" fmla="*/ 757634 h 1550670"/>
                <a:gd name="connsiteX25" fmla="*/ 7356 w 1550670"/>
                <a:gd name="connsiteY25" fmla="*/ 703784 h 1550670"/>
                <a:gd name="connsiteX26" fmla="*/ 29199 w 1550670"/>
                <a:gd name="connsiteY26" fmla="*/ 579907 h 1550670"/>
                <a:gd name="connsiteX27" fmla="*/ 186657 w 1550670"/>
                <a:gd name="connsiteY27" fmla="*/ 579911 h 1550670"/>
                <a:gd name="connsiteX28" fmla="*/ 311754 w 1550670"/>
                <a:gd name="connsiteY28" fmla="*/ 363237 h 1550670"/>
                <a:gd name="connsiteX29" fmla="*/ 233021 w 1550670"/>
                <a:gd name="connsiteY29" fmla="*/ 226876 h 1550670"/>
                <a:gd name="connsiteX30" fmla="*/ 329380 w 1550670"/>
                <a:gd name="connsiteY30" fmla="*/ 146021 h 1550670"/>
                <a:gd name="connsiteX31" fmla="*/ 449998 w 1550670"/>
                <a:gd name="connsiteY31" fmla="*/ 247236 h 1550670"/>
                <a:gd name="connsiteX32" fmla="*/ 685103 w 1550670"/>
                <a:gd name="connsiteY32" fmla="*/ 161665 h 1550670"/>
                <a:gd name="connsiteX33" fmla="*/ 712441 w 1550670"/>
                <a:gd name="connsiteY33" fmla="*/ 6598 h 1550670"/>
                <a:gd name="connsiteX34" fmla="*/ 838229 w 1550670"/>
                <a:gd name="connsiteY34" fmla="*/ 6598 h 1550670"/>
                <a:gd name="connsiteX35" fmla="*/ 865567 w 1550670"/>
                <a:gd name="connsiteY35" fmla="*/ 161665 h 1550670"/>
                <a:gd name="connsiteX36" fmla="*/ 1100672 w 1550670"/>
                <a:gd name="connsiteY36" fmla="*/ 247236 h 155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50670" h="1550670">
                  <a:moveTo>
                    <a:pt x="1100672" y="247236"/>
                  </a:moveTo>
                  <a:lnTo>
                    <a:pt x="1221290" y="146021"/>
                  </a:lnTo>
                  <a:lnTo>
                    <a:pt x="1317649" y="226876"/>
                  </a:lnTo>
                  <a:lnTo>
                    <a:pt x="1238916" y="363237"/>
                  </a:lnTo>
                  <a:cubicBezTo>
                    <a:pt x="1294900" y="426215"/>
                    <a:pt x="1337464" y="499939"/>
                    <a:pt x="1364013" y="579911"/>
                  </a:cubicBezTo>
                  <a:lnTo>
                    <a:pt x="1521471" y="579907"/>
                  </a:lnTo>
                  <a:lnTo>
                    <a:pt x="1543314" y="703784"/>
                  </a:lnTo>
                  <a:lnTo>
                    <a:pt x="1395350" y="757634"/>
                  </a:lnTo>
                  <a:cubicBezTo>
                    <a:pt x="1397755" y="841863"/>
                    <a:pt x="1382972" y="925699"/>
                    <a:pt x="1351904" y="1004026"/>
                  </a:cubicBezTo>
                  <a:lnTo>
                    <a:pt x="1472528" y="1105235"/>
                  </a:lnTo>
                  <a:lnTo>
                    <a:pt x="1409633" y="1214171"/>
                  </a:lnTo>
                  <a:lnTo>
                    <a:pt x="1261672" y="1160313"/>
                  </a:lnTo>
                  <a:cubicBezTo>
                    <a:pt x="1209373" y="1226382"/>
                    <a:pt x="1144160" y="1281102"/>
                    <a:pt x="1070013" y="1321134"/>
                  </a:cubicBezTo>
                  <a:lnTo>
                    <a:pt x="1097360" y="1476200"/>
                  </a:lnTo>
                  <a:lnTo>
                    <a:pt x="979157" y="1519222"/>
                  </a:lnTo>
                  <a:lnTo>
                    <a:pt x="900432" y="1382857"/>
                  </a:lnTo>
                  <a:cubicBezTo>
                    <a:pt x="817900" y="1399851"/>
                    <a:pt x="732771" y="1399851"/>
                    <a:pt x="650239" y="1382857"/>
                  </a:cubicBezTo>
                  <a:lnTo>
                    <a:pt x="571513" y="1519222"/>
                  </a:lnTo>
                  <a:lnTo>
                    <a:pt x="453310" y="1476200"/>
                  </a:lnTo>
                  <a:lnTo>
                    <a:pt x="480657" y="1321135"/>
                  </a:lnTo>
                  <a:cubicBezTo>
                    <a:pt x="406510" y="1281103"/>
                    <a:pt x="341297" y="1226383"/>
                    <a:pt x="288998" y="1160314"/>
                  </a:cubicBezTo>
                  <a:lnTo>
                    <a:pt x="141037" y="1214171"/>
                  </a:lnTo>
                  <a:lnTo>
                    <a:pt x="78142" y="1105235"/>
                  </a:lnTo>
                  <a:lnTo>
                    <a:pt x="198765" y="1004026"/>
                  </a:lnTo>
                  <a:cubicBezTo>
                    <a:pt x="167697" y="925699"/>
                    <a:pt x="152915" y="841863"/>
                    <a:pt x="155319" y="757634"/>
                  </a:cubicBezTo>
                  <a:lnTo>
                    <a:pt x="7356" y="703784"/>
                  </a:lnTo>
                  <a:lnTo>
                    <a:pt x="29199" y="579907"/>
                  </a:lnTo>
                  <a:lnTo>
                    <a:pt x="186657" y="579911"/>
                  </a:lnTo>
                  <a:cubicBezTo>
                    <a:pt x="213205" y="499939"/>
                    <a:pt x="255770" y="426215"/>
                    <a:pt x="311754" y="363237"/>
                  </a:cubicBezTo>
                  <a:lnTo>
                    <a:pt x="233021" y="226876"/>
                  </a:lnTo>
                  <a:lnTo>
                    <a:pt x="329380" y="146021"/>
                  </a:lnTo>
                  <a:lnTo>
                    <a:pt x="449998" y="247236"/>
                  </a:lnTo>
                  <a:cubicBezTo>
                    <a:pt x="521740" y="203039"/>
                    <a:pt x="601736" y="173923"/>
                    <a:pt x="685103" y="161665"/>
                  </a:cubicBezTo>
                  <a:lnTo>
                    <a:pt x="712441" y="6598"/>
                  </a:lnTo>
                  <a:lnTo>
                    <a:pt x="838229" y="6598"/>
                  </a:lnTo>
                  <a:lnTo>
                    <a:pt x="865567" y="161665"/>
                  </a:lnTo>
                  <a:cubicBezTo>
                    <a:pt x="948934" y="173923"/>
                    <a:pt x="1028929" y="203039"/>
                    <a:pt x="1100672" y="247236"/>
                  </a:cubicBezTo>
                  <a:close/>
                </a:path>
              </a:pathLst>
            </a:custGeom>
            <a:solidFill>
              <a:sysClr val="window" lastClr="FFFFFF"/>
            </a:solidFill>
            <a:ln w="25400" cap="flat" cmpd="sng" algn="ctr">
              <a:solidFill>
                <a:srgbClr val="C0504D"/>
              </a:solidFill>
              <a:prstDash val="solid"/>
            </a:ln>
            <a:effectLst/>
          </p:spPr>
          <p:txBody>
            <a:bodyPr lIns="337154" tIns="388637" rIns="337154" bIns="415757" spcCol="1270" anchor="ctr"/>
            <a:lstStyle/>
            <a:p>
              <a:pPr algn="ctr" defTabSz="889000">
                <a:lnSpc>
                  <a:spcPct val="90000"/>
                </a:lnSpc>
                <a:spcAft>
                  <a:spcPct val="35000"/>
                </a:spcAft>
                <a:defRPr/>
              </a:pPr>
              <a:r>
                <a:rPr lang="tr-TR" sz="2000" b="1" dirty="0">
                  <a:solidFill>
                    <a:srgbClr val="080808"/>
                  </a:solidFill>
                  <a:effectLst>
                    <a:outerShdw blurRad="38100" dist="38100" dir="2700000" algn="tl">
                      <a:srgbClr val="000000">
                        <a:alpha val="43137"/>
                      </a:srgbClr>
                    </a:outerShdw>
                  </a:effectLst>
                  <a:latin typeface="Arial"/>
                  <a:cs typeface="+mn-cs"/>
                  <a:sym typeface="Calibri"/>
                </a:rPr>
                <a:t>SÇD</a:t>
              </a:r>
            </a:p>
          </p:txBody>
        </p:sp>
        <p:sp>
          <p:nvSpPr>
            <p:cNvPr id="10" name="Serbest Form 9"/>
            <p:cNvSpPr/>
            <p:nvPr/>
          </p:nvSpPr>
          <p:spPr>
            <a:xfrm>
              <a:off x="277133" y="2908309"/>
              <a:ext cx="1206198" cy="925371"/>
            </a:xfrm>
            <a:custGeom>
              <a:avLst/>
              <a:gdLst>
                <a:gd name="connsiteX0" fmla="*/ 946144 w 1205361"/>
                <a:gd name="connsiteY0" fmla="*/ 199980 h 789578"/>
                <a:gd name="connsiteX1" fmla="*/ 1049204 w 1205361"/>
                <a:gd name="connsiteY1" fmla="*/ 135320 h 789578"/>
                <a:gd name="connsiteX2" fmla="*/ 1133497 w 1205361"/>
                <a:gd name="connsiteY2" fmla="*/ 218640 h 789578"/>
                <a:gd name="connsiteX3" fmla="*/ 1070037 w 1205361"/>
                <a:gd name="connsiteY3" fmla="*/ 322444 h 789578"/>
                <a:gd name="connsiteX4" fmla="*/ 1070037 w 1205361"/>
                <a:gd name="connsiteY4" fmla="*/ 467135 h 789578"/>
                <a:gd name="connsiteX5" fmla="*/ 1133497 w 1205361"/>
                <a:gd name="connsiteY5" fmla="*/ 570938 h 789578"/>
                <a:gd name="connsiteX6" fmla="*/ 1049204 w 1205361"/>
                <a:gd name="connsiteY6" fmla="*/ 654258 h 789578"/>
                <a:gd name="connsiteX7" fmla="*/ 946144 w 1205361"/>
                <a:gd name="connsiteY7" fmla="*/ 589598 h 789578"/>
                <a:gd name="connsiteX8" fmla="*/ 726574 w 1205361"/>
                <a:gd name="connsiteY8" fmla="*/ 661943 h 789578"/>
                <a:gd name="connsiteX9" fmla="*/ 698733 w 1205361"/>
                <a:gd name="connsiteY9" fmla="*/ 780380 h 789578"/>
                <a:gd name="connsiteX10" fmla="*/ 506628 w 1205361"/>
                <a:gd name="connsiteY10" fmla="*/ 780380 h 789578"/>
                <a:gd name="connsiteX11" fmla="*/ 478787 w 1205361"/>
                <a:gd name="connsiteY11" fmla="*/ 661943 h 789578"/>
                <a:gd name="connsiteX12" fmla="*/ 259217 w 1205361"/>
                <a:gd name="connsiteY12" fmla="*/ 589598 h 789578"/>
                <a:gd name="connsiteX13" fmla="*/ 156157 w 1205361"/>
                <a:gd name="connsiteY13" fmla="*/ 654258 h 789578"/>
                <a:gd name="connsiteX14" fmla="*/ 71864 w 1205361"/>
                <a:gd name="connsiteY14" fmla="*/ 570938 h 789578"/>
                <a:gd name="connsiteX15" fmla="*/ 135324 w 1205361"/>
                <a:gd name="connsiteY15" fmla="*/ 467134 h 789578"/>
                <a:gd name="connsiteX16" fmla="*/ 135324 w 1205361"/>
                <a:gd name="connsiteY16" fmla="*/ 322443 h 789578"/>
                <a:gd name="connsiteX17" fmla="*/ 71864 w 1205361"/>
                <a:gd name="connsiteY17" fmla="*/ 218640 h 789578"/>
                <a:gd name="connsiteX18" fmla="*/ 156157 w 1205361"/>
                <a:gd name="connsiteY18" fmla="*/ 135320 h 789578"/>
                <a:gd name="connsiteX19" fmla="*/ 259217 w 1205361"/>
                <a:gd name="connsiteY19" fmla="*/ 199980 h 789578"/>
                <a:gd name="connsiteX20" fmla="*/ 478787 w 1205361"/>
                <a:gd name="connsiteY20" fmla="*/ 127635 h 789578"/>
                <a:gd name="connsiteX21" fmla="*/ 506628 w 1205361"/>
                <a:gd name="connsiteY21" fmla="*/ 9198 h 789578"/>
                <a:gd name="connsiteX22" fmla="*/ 698733 w 1205361"/>
                <a:gd name="connsiteY22" fmla="*/ 9198 h 789578"/>
                <a:gd name="connsiteX23" fmla="*/ 726574 w 1205361"/>
                <a:gd name="connsiteY23" fmla="*/ 127635 h 789578"/>
                <a:gd name="connsiteX24" fmla="*/ 946144 w 1205361"/>
                <a:gd name="connsiteY24" fmla="*/ 199980 h 7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05361" h="789578">
                  <a:moveTo>
                    <a:pt x="946144" y="199980"/>
                  </a:moveTo>
                  <a:lnTo>
                    <a:pt x="1049204" y="135320"/>
                  </a:lnTo>
                  <a:lnTo>
                    <a:pt x="1133497" y="218640"/>
                  </a:lnTo>
                  <a:lnTo>
                    <a:pt x="1070037" y="322444"/>
                  </a:lnTo>
                  <a:cubicBezTo>
                    <a:pt x="1092554" y="369818"/>
                    <a:pt x="1092554" y="419761"/>
                    <a:pt x="1070037" y="467135"/>
                  </a:cubicBezTo>
                  <a:lnTo>
                    <a:pt x="1133497" y="570938"/>
                  </a:lnTo>
                  <a:lnTo>
                    <a:pt x="1049204" y="654258"/>
                  </a:lnTo>
                  <a:lnTo>
                    <a:pt x="946144" y="589598"/>
                  </a:lnTo>
                  <a:cubicBezTo>
                    <a:pt x="885511" y="624414"/>
                    <a:pt x="809724" y="649385"/>
                    <a:pt x="726574" y="661943"/>
                  </a:cubicBezTo>
                  <a:lnTo>
                    <a:pt x="698733" y="780380"/>
                  </a:lnTo>
                  <a:lnTo>
                    <a:pt x="506628" y="780380"/>
                  </a:lnTo>
                  <a:lnTo>
                    <a:pt x="478787" y="661943"/>
                  </a:lnTo>
                  <a:cubicBezTo>
                    <a:pt x="395637" y="649384"/>
                    <a:pt x="319850" y="624413"/>
                    <a:pt x="259217" y="589598"/>
                  </a:cubicBezTo>
                  <a:lnTo>
                    <a:pt x="156157" y="654258"/>
                  </a:lnTo>
                  <a:lnTo>
                    <a:pt x="71864" y="570938"/>
                  </a:lnTo>
                  <a:lnTo>
                    <a:pt x="135324" y="467134"/>
                  </a:lnTo>
                  <a:cubicBezTo>
                    <a:pt x="112807" y="419760"/>
                    <a:pt x="112807" y="369817"/>
                    <a:pt x="135324" y="322443"/>
                  </a:cubicBezTo>
                  <a:lnTo>
                    <a:pt x="71864" y="218640"/>
                  </a:lnTo>
                  <a:lnTo>
                    <a:pt x="156157" y="135320"/>
                  </a:lnTo>
                  <a:lnTo>
                    <a:pt x="259217" y="199980"/>
                  </a:lnTo>
                  <a:cubicBezTo>
                    <a:pt x="319850" y="165164"/>
                    <a:pt x="395637" y="140193"/>
                    <a:pt x="478787" y="127635"/>
                  </a:cubicBezTo>
                  <a:lnTo>
                    <a:pt x="506628" y="9198"/>
                  </a:lnTo>
                  <a:lnTo>
                    <a:pt x="698733" y="9198"/>
                  </a:lnTo>
                  <a:lnTo>
                    <a:pt x="726574" y="127635"/>
                  </a:lnTo>
                  <a:cubicBezTo>
                    <a:pt x="809724" y="140194"/>
                    <a:pt x="885511" y="165165"/>
                    <a:pt x="946144" y="199980"/>
                  </a:cubicBezTo>
                  <a:close/>
                </a:path>
              </a:pathLst>
            </a:custGeom>
            <a:solidFill>
              <a:sysClr val="window" lastClr="FFFFFF"/>
            </a:solidFill>
            <a:ln w="25400" cap="flat" cmpd="sng" algn="ctr">
              <a:solidFill>
                <a:srgbClr val="4F81BD"/>
              </a:solidFill>
              <a:prstDash val="solid"/>
            </a:ln>
            <a:effectLst/>
          </p:spPr>
          <p:txBody>
            <a:bodyPr lIns="270647" tIns="211410" rIns="270647" bIns="211410" spcCol="1270" anchor="ctr">
              <a:scene3d>
                <a:camera prst="orthographicFront"/>
                <a:lightRig rig="soft" dir="t">
                  <a:rot lat="0" lon="0" rev="10800000"/>
                </a:lightRig>
              </a:scene3d>
              <a:sp3d>
                <a:bevelT w="27940" h="12700"/>
                <a:contourClr>
                  <a:srgbClr val="DDDDDD"/>
                </a:contourClr>
              </a:sp3d>
            </a:bodyPr>
            <a:lstStyle/>
            <a:p>
              <a:pPr algn="ctr" defTabSz="400050">
                <a:lnSpc>
                  <a:spcPct val="90000"/>
                </a:lnSpc>
                <a:spcAft>
                  <a:spcPct val="35000"/>
                </a:spcAft>
                <a:defRPr/>
              </a:pPr>
              <a:endParaRPr lang="tr-TR" sz="900" b="1" dirty="0">
                <a:ln w="19050">
                  <a:solidFill>
                    <a:srgbClr val="A59A55">
                      <a:tint val="1000"/>
                    </a:srgbClr>
                  </a:solidFill>
                  <a:prstDash val="solid"/>
                </a:ln>
                <a:solidFill>
                  <a:prstClr val="black"/>
                </a:solidFill>
                <a:effectLst>
                  <a:outerShdw blurRad="50000" dist="50800" dir="7500000" algn="tl">
                    <a:srgbClr val="000000">
                      <a:shade val="5000"/>
                      <a:alpha val="35000"/>
                    </a:srgbClr>
                  </a:outerShdw>
                </a:effectLst>
                <a:latin typeface="Arial"/>
                <a:cs typeface="+mn-cs"/>
                <a:sym typeface="Calibri"/>
              </a:endParaRPr>
            </a:p>
          </p:txBody>
        </p:sp>
        <p:sp>
          <p:nvSpPr>
            <p:cNvPr id="11" name="Serbest Form 10"/>
            <p:cNvSpPr/>
            <p:nvPr/>
          </p:nvSpPr>
          <p:spPr>
            <a:xfrm>
              <a:off x="1035392" y="1825954"/>
              <a:ext cx="1410937" cy="1319465"/>
            </a:xfrm>
            <a:custGeom>
              <a:avLst/>
              <a:gdLst>
                <a:gd name="connsiteX0" fmla="*/ 943863 w 1217427"/>
                <a:gd name="connsiteY0" fmla="*/ 229957 h 907935"/>
                <a:gd name="connsiteX1" fmla="*/ 1068051 w 1217427"/>
                <a:gd name="connsiteY1" fmla="*/ 165535 h 907935"/>
                <a:gd name="connsiteX2" fmla="*/ 1147239 w 1217427"/>
                <a:gd name="connsiteY2" fmla="*/ 257775 h 907935"/>
                <a:gd name="connsiteX3" fmla="*/ 1064758 w 1217427"/>
                <a:gd name="connsiteY3" fmla="*/ 370778 h 907935"/>
                <a:gd name="connsiteX4" fmla="*/ 1064758 w 1217427"/>
                <a:gd name="connsiteY4" fmla="*/ 537158 h 907935"/>
                <a:gd name="connsiteX5" fmla="*/ 1147239 w 1217427"/>
                <a:gd name="connsiteY5" fmla="*/ 650160 h 907935"/>
                <a:gd name="connsiteX6" fmla="*/ 1068051 w 1217427"/>
                <a:gd name="connsiteY6" fmla="*/ 742400 h 907935"/>
                <a:gd name="connsiteX7" fmla="*/ 943863 w 1217427"/>
                <a:gd name="connsiteY7" fmla="*/ 677978 h 907935"/>
                <a:gd name="connsiteX8" fmla="*/ 729608 w 1217427"/>
                <a:gd name="connsiteY8" fmla="*/ 761168 h 907935"/>
                <a:gd name="connsiteX9" fmla="*/ 697594 w 1217427"/>
                <a:gd name="connsiteY9" fmla="*/ 897358 h 907935"/>
                <a:gd name="connsiteX10" fmla="*/ 519833 w 1217427"/>
                <a:gd name="connsiteY10" fmla="*/ 897358 h 907935"/>
                <a:gd name="connsiteX11" fmla="*/ 487819 w 1217427"/>
                <a:gd name="connsiteY11" fmla="*/ 761168 h 907935"/>
                <a:gd name="connsiteX12" fmla="*/ 273564 w 1217427"/>
                <a:gd name="connsiteY12" fmla="*/ 677978 h 907935"/>
                <a:gd name="connsiteX13" fmla="*/ 149376 w 1217427"/>
                <a:gd name="connsiteY13" fmla="*/ 742400 h 907935"/>
                <a:gd name="connsiteX14" fmla="*/ 70188 w 1217427"/>
                <a:gd name="connsiteY14" fmla="*/ 650160 h 907935"/>
                <a:gd name="connsiteX15" fmla="*/ 152669 w 1217427"/>
                <a:gd name="connsiteY15" fmla="*/ 537157 h 907935"/>
                <a:gd name="connsiteX16" fmla="*/ 152669 w 1217427"/>
                <a:gd name="connsiteY16" fmla="*/ 370777 h 907935"/>
                <a:gd name="connsiteX17" fmla="*/ 70188 w 1217427"/>
                <a:gd name="connsiteY17" fmla="*/ 257775 h 907935"/>
                <a:gd name="connsiteX18" fmla="*/ 149376 w 1217427"/>
                <a:gd name="connsiteY18" fmla="*/ 165535 h 907935"/>
                <a:gd name="connsiteX19" fmla="*/ 273564 w 1217427"/>
                <a:gd name="connsiteY19" fmla="*/ 229957 h 907935"/>
                <a:gd name="connsiteX20" fmla="*/ 487819 w 1217427"/>
                <a:gd name="connsiteY20" fmla="*/ 146767 h 907935"/>
                <a:gd name="connsiteX21" fmla="*/ 519833 w 1217427"/>
                <a:gd name="connsiteY21" fmla="*/ 10577 h 907935"/>
                <a:gd name="connsiteX22" fmla="*/ 697594 w 1217427"/>
                <a:gd name="connsiteY22" fmla="*/ 10577 h 907935"/>
                <a:gd name="connsiteX23" fmla="*/ 729608 w 1217427"/>
                <a:gd name="connsiteY23" fmla="*/ 146767 h 907935"/>
                <a:gd name="connsiteX24" fmla="*/ 943863 w 1217427"/>
                <a:gd name="connsiteY24" fmla="*/ 229957 h 90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7427" h="907935">
                  <a:moveTo>
                    <a:pt x="838017" y="223101"/>
                  </a:moveTo>
                  <a:lnTo>
                    <a:pt x="927135" y="151227"/>
                  </a:lnTo>
                  <a:lnTo>
                    <a:pt x="1013733" y="203476"/>
                  </a:lnTo>
                  <a:lnTo>
                    <a:pt x="970225" y="302869"/>
                  </a:lnTo>
                  <a:cubicBezTo>
                    <a:pt x="1000704" y="338615"/>
                    <a:pt x="1013529" y="380863"/>
                    <a:pt x="1007382" y="425271"/>
                  </a:cubicBezTo>
                  <a:lnTo>
                    <a:pt x="1101361" y="492146"/>
                  </a:lnTo>
                  <a:lnTo>
                    <a:pt x="1055961" y="575615"/>
                  </a:lnTo>
                  <a:lnTo>
                    <a:pt x="938070" y="552701"/>
                  </a:lnTo>
                  <a:cubicBezTo>
                    <a:pt x="897700" y="593817"/>
                    <a:pt x="842476" y="629519"/>
                    <a:pt x="778078" y="656137"/>
                  </a:cubicBezTo>
                  <a:lnTo>
                    <a:pt x="781810" y="762640"/>
                  </a:lnTo>
                  <a:lnTo>
                    <a:pt x="633655" y="797681"/>
                  </a:lnTo>
                  <a:lnTo>
                    <a:pt x="576559" y="703800"/>
                  </a:lnTo>
                  <a:cubicBezTo>
                    <a:pt x="505710" y="709170"/>
                    <a:pt x="437662" y="702624"/>
                    <a:pt x="379410" y="684834"/>
                  </a:cubicBezTo>
                  <a:lnTo>
                    <a:pt x="290292" y="756708"/>
                  </a:lnTo>
                  <a:lnTo>
                    <a:pt x="203694" y="704459"/>
                  </a:lnTo>
                  <a:lnTo>
                    <a:pt x="247202" y="605066"/>
                  </a:lnTo>
                  <a:cubicBezTo>
                    <a:pt x="216723" y="569320"/>
                    <a:pt x="203898" y="527072"/>
                    <a:pt x="210045" y="482664"/>
                  </a:cubicBezTo>
                  <a:lnTo>
                    <a:pt x="116066" y="415789"/>
                  </a:lnTo>
                  <a:lnTo>
                    <a:pt x="161466" y="332320"/>
                  </a:lnTo>
                  <a:lnTo>
                    <a:pt x="279357" y="355234"/>
                  </a:lnTo>
                  <a:cubicBezTo>
                    <a:pt x="319727" y="314118"/>
                    <a:pt x="374951" y="278416"/>
                    <a:pt x="439349" y="251798"/>
                  </a:cubicBezTo>
                  <a:lnTo>
                    <a:pt x="435617" y="145295"/>
                  </a:lnTo>
                  <a:lnTo>
                    <a:pt x="583772" y="110254"/>
                  </a:lnTo>
                  <a:lnTo>
                    <a:pt x="640868" y="204135"/>
                  </a:lnTo>
                  <a:cubicBezTo>
                    <a:pt x="711717" y="198765"/>
                    <a:pt x="779765" y="205311"/>
                    <a:pt x="838017" y="223101"/>
                  </a:cubicBezTo>
                  <a:close/>
                </a:path>
              </a:pathLst>
            </a:custGeom>
            <a:solidFill>
              <a:sysClr val="window" lastClr="FFFFFF"/>
            </a:solidFill>
            <a:ln w="25400" cap="flat" cmpd="sng" algn="ctr">
              <a:solidFill>
                <a:srgbClr val="9BBB59"/>
              </a:solidFill>
              <a:prstDash val="solid"/>
            </a:ln>
            <a:effectLst/>
          </p:spPr>
          <p:txBody>
            <a:bodyPr lIns="398639" tIns="339369" rIns="398639" bIns="339369" spcCol="1270" anchor="ctr"/>
            <a:lstStyle/>
            <a:p>
              <a:pPr algn="ctr" defTabSz="577850">
                <a:lnSpc>
                  <a:spcPct val="90000"/>
                </a:lnSpc>
                <a:spcAft>
                  <a:spcPct val="35000"/>
                </a:spcAft>
                <a:defRPr/>
              </a:pPr>
              <a:r>
                <a:rPr lang="tr-TR" sz="13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libri"/>
                  <a:cs typeface="+mn-cs"/>
                  <a:sym typeface="Calibri"/>
                </a:rPr>
                <a:t>İSTİŞARE</a:t>
              </a:r>
            </a:p>
          </p:txBody>
        </p:sp>
        <p:sp>
          <p:nvSpPr>
            <p:cNvPr id="13" name="Çember Ok 12"/>
            <p:cNvSpPr/>
            <p:nvPr/>
          </p:nvSpPr>
          <p:spPr>
            <a:xfrm>
              <a:off x="1137953" y="2840647"/>
              <a:ext cx="1984857" cy="1984857"/>
            </a:xfrm>
            <a:prstGeom prst="circularArrow">
              <a:avLst>
                <a:gd name="adj1" fmla="val 4687"/>
                <a:gd name="adj2" fmla="val 299029"/>
                <a:gd name="adj3" fmla="val 2470807"/>
                <a:gd name="adj4" fmla="val 15962696"/>
                <a:gd name="adj5" fmla="val 5469"/>
              </a:avLst>
            </a:prstGeom>
            <a:solidFill>
              <a:srgbClr val="B1D5EF">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p:spPr>
        </p:sp>
        <p:sp>
          <p:nvSpPr>
            <p:cNvPr id="14" name="Şekil 13"/>
            <p:cNvSpPr/>
            <p:nvPr/>
          </p:nvSpPr>
          <p:spPr>
            <a:xfrm>
              <a:off x="26371" y="2597361"/>
              <a:ext cx="1442123" cy="1442123"/>
            </a:xfrm>
            <a:prstGeom prst="leftCircularArrow">
              <a:avLst>
                <a:gd name="adj1" fmla="val 6452"/>
                <a:gd name="adj2" fmla="val 429999"/>
                <a:gd name="adj3" fmla="val 10489124"/>
                <a:gd name="adj4" fmla="val 14837806"/>
                <a:gd name="adj5" fmla="val 7527"/>
              </a:avLst>
            </a:prstGeom>
            <a:solidFill>
              <a:srgbClr val="B1D5EF">
                <a:hueOff val="2845161"/>
                <a:satOff val="15487"/>
                <a:lumOff val="-2794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p:spPr>
        </p:sp>
        <p:sp>
          <p:nvSpPr>
            <p:cNvPr id="15" name="Çember Ok 14"/>
            <p:cNvSpPr/>
            <p:nvPr/>
          </p:nvSpPr>
          <p:spPr>
            <a:xfrm>
              <a:off x="950562" y="1693865"/>
              <a:ext cx="1554899" cy="1554899"/>
            </a:xfrm>
            <a:prstGeom prst="circularArrow">
              <a:avLst>
                <a:gd name="adj1" fmla="val 5984"/>
                <a:gd name="adj2" fmla="val 394124"/>
                <a:gd name="adj3" fmla="val 13313824"/>
                <a:gd name="adj4" fmla="val 10508221"/>
                <a:gd name="adj5" fmla="val 6981"/>
              </a:avLst>
            </a:prstGeom>
            <a:solidFill>
              <a:srgbClr val="4BACC6">
                <a:hueOff val="-9933876"/>
                <a:satOff val="39811"/>
                <a:lumOff val="8628"/>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p:spPr>
        </p:sp>
      </p:grpSp>
      <p:sp>
        <p:nvSpPr>
          <p:cNvPr id="16" name="28 Metin kutusu"/>
          <p:cNvSpPr txBox="1"/>
          <p:nvPr/>
        </p:nvSpPr>
        <p:spPr>
          <a:xfrm>
            <a:off x="160572" y="4819886"/>
            <a:ext cx="3276600" cy="1643527"/>
          </a:xfrm>
          <a:prstGeom prst="rect">
            <a:avLst/>
          </a:prstGeom>
          <a:gradFill rotWithShape="1">
            <a:gsLst>
              <a:gs pos="0">
                <a:srgbClr val="FFFF00"/>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spAutoFit/>
          </a:bodyPr>
          <a:lstStyle/>
          <a:p>
            <a:pPr algn="ctr">
              <a:lnSpc>
                <a:spcPct val="90000"/>
              </a:lnSpc>
            </a:pPr>
            <a:r>
              <a:rPr lang="tr-TR" altLang="tr-TR" sz="1600" b="1">
                <a:latin typeface="Calibri" pitchFamily="34" charset="0"/>
                <a:cs typeface="Times New Roman" pitchFamily="18" charset="0"/>
              </a:rPr>
              <a:t>Stratejik Çevresel Değerlendirme,</a:t>
            </a:r>
          </a:p>
          <a:p>
            <a:pPr algn="ctr">
              <a:lnSpc>
                <a:spcPct val="90000"/>
              </a:lnSpc>
            </a:pPr>
            <a:r>
              <a:rPr lang="tr-TR" altLang="tr-TR" sz="1600">
                <a:latin typeface="Calibri" pitchFamily="34" charset="0"/>
                <a:cs typeface="Times New Roman" pitchFamily="18" charset="0"/>
              </a:rPr>
              <a:t>plan ya da programların hazırlanması sürecine çevresel hususların entegre edilerek çevre üzerinde olası olumsuz etkilerinin önlenmesi veya en aza indirilmesi için gerekli önlemlerin alınması sürecidir.</a:t>
            </a:r>
            <a:endParaRPr lang="tr-TR" altLang="tr-TR" sz="1600">
              <a:latin typeface="Times New Roman" pitchFamily="18" charset="0"/>
              <a:cs typeface="Times New Roman" pitchFamily="18" charset="0"/>
            </a:endParaRPr>
          </a:p>
        </p:txBody>
      </p:sp>
      <p:graphicFrame>
        <p:nvGraphicFramePr>
          <p:cNvPr id="17" name="16 Diyagram"/>
          <p:cNvGraphicFramePr/>
          <p:nvPr/>
        </p:nvGraphicFramePr>
        <p:xfrm>
          <a:off x="3344261" y="3797878"/>
          <a:ext cx="3505200" cy="2438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25 Sol Sağ Ok"/>
          <p:cNvSpPr/>
          <p:nvPr/>
        </p:nvSpPr>
        <p:spPr>
          <a:xfrm>
            <a:off x="3436938" y="2298700"/>
            <a:ext cx="2133600" cy="1066800"/>
          </a:xfrm>
          <a:prstGeom prst="leftRightArrow">
            <a:avLst/>
          </a:prstGeom>
          <a:gradFill rotWithShape="1">
            <a:gsLst>
              <a:gs pos="0">
                <a:srgbClr val="B1D5EF">
                  <a:shade val="51000"/>
                  <a:satMod val="130000"/>
                </a:srgbClr>
              </a:gs>
              <a:gs pos="80000">
                <a:srgbClr val="B1D5EF">
                  <a:shade val="93000"/>
                  <a:satMod val="130000"/>
                </a:srgbClr>
              </a:gs>
              <a:gs pos="100000">
                <a:srgbClr val="B1D5EF">
                  <a:shade val="94000"/>
                  <a:satMod val="135000"/>
                </a:srgbClr>
              </a:gs>
            </a:gsLst>
            <a:lin ang="16200000" scaled="0"/>
          </a:gradFill>
          <a:ln w="9525" cap="flat" cmpd="sng" algn="ctr">
            <a:solidFill>
              <a:srgbClr val="B1D5EF">
                <a:shade val="95000"/>
                <a:satMod val="105000"/>
              </a:srgbClr>
            </a:solidFill>
            <a:prstDash val="solid"/>
          </a:ln>
          <a:effectLst>
            <a:outerShdw blurRad="40000" dist="23000" dir="5400000" rotWithShape="0">
              <a:srgbClr val="000000">
                <a:alpha val="35000"/>
              </a:srgbClr>
            </a:outerShdw>
          </a:effectLst>
        </p:spPr>
        <p:txBody>
          <a:bodyPr anchor="ctr"/>
          <a:lstStyle/>
          <a:p>
            <a:pPr algn="ctr"/>
            <a:r>
              <a:rPr lang="tr-TR" sz="1400" b="1">
                <a:solidFill>
                  <a:srgbClr val="FFFFFF"/>
                </a:solidFill>
                <a:effectLst>
                  <a:outerShdw blurRad="38100" dist="38100" dir="2700000" algn="tl">
                    <a:srgbClr val="000000"/>
                  </a:outerShdw>
                </a:effectLst>
              </a:rPr>
              <a:t> </a:t>
            </a:r>
            <a:r>
              <a:rPr lang="tr-TR" sz="2000" b="1">
                <a:solidFill>
                  <a:srgbClr val="FFFFFF"/>
                </a:solidFill>
                <a:effectLst>
                  <a:outerShdw blurRad="38100" dist="38100" dir="2700000" algn="tl">
                    <a:srgbClr val="000000"/>
                  </a:outerShdw>
                </a:effectLst>
              </a:rPr>
              <a:t>SÇD SÜRECİ</a:t>
            </a:r>
            <a:endParaRPr lang="tr-TR">
              <a:solidFill>
                <a:srgbClr val="FFFFFF"/>
              </a:solidFill>
            </a:endParaRPr>
          </a:p>
        </p:txBody>
      </p:sp>
      <p:sp>
        <p:nvSpPr>
          <p:cNvPr id="19" name="13 Aşağı Ok"/>
          <p:cNvSpPr/>
          <p:nvPr/>
        </p:nvSpPr>
        <p:spPr>
          <a:xfrm>
            <a:off x="4319588" y="3297238"/>
            <a:ext cx="381000" cy="457200"/>
          </a:xfrm>
          <a:prstGeom prst="downArrow">
            <a:avLst/>
          </a:prstGeom>
          <a:gradFill rotWithShape="1">
            <a:gsLst>
              <a:gs pos="0">
                <a:srgbClr val="B1D5EF">
                  <a:shade val="51000"/>
                  <a:satMod val="130000"/>
                </a:srgbClr>
              </a:gs>
              <a:gs pos="80000">
                <a:srgbClr val="B1D5EF">
                  <a:shade val="93000"/>
                  <a:satMod val="130000"/>
                </a:srgbClr>
              </a:gs>
              <a:gs pos="100000">
                <a:srgbClr val="B1D5EF">
                  <a:shade val="94000"/>
                  <a:satMod val="135000"/>
                </a:srgbClr>
              </a:gs>
            </a:gsLst>
            <a:lin ang="16200000" scaled="0"/>
          </a:gradFill>
          <a:ln w="9525" cap="flat" cmpd="sng" algn="ctr">
            <a:solidFill>
              <a:srgbClr val="B1D5EF">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tr-TR" kern="0">
              <a:solidFill>
                <a:srgbClr val="FFFFFF"/>
              </a:solidFill>
              <a:latin typeface="Arial"/>
              <a:ea typeface="+mj-ea"/>
              <a:cs typeface="+mj-cs"/>
              <a:sym typeface="Calibri"/>
            </a:endParaRPr>
          </a:p>
        </p:txBody>
      </p:sp>
      <p:pic>
        <p:nvPicPr>
          <p:cNvPr id="20" name="Picture 3"/>
          <p:cNvPicPr>
            <a:picLocks noChangeAspect="1" noChangeArrowheads="1"/>
          </p:cNvPicPr>
          <p:nvPr/>
        </p:nvPicPr>
        <p:blipFill>
          <a:blip r:embed="rId10"/>
          <a:srcRect/>
          <a:stretch>
            <a:fillRect/>
          </a:stretch>
        </p:blipFill>
        <p:spPr bwMode="auto">
          <a:xfrm>
            <a:off x="6310313" y="2290763"/>
            <a:ext cx="2736850" cy="2771775"/>
          </a:xfrm>
          <a:prstGeom prst="rect">
            <a:avLst/>
          </a:prstGeom>
          <a:noFill/>
          <a:ln w="9525">
            <a:noFill/>
            <a:miter lim="800000"/>
            <a:headEnd/>
            <a:tailEnd/>
          </a:ln>
        </p:spPr>
      </p:pic>
      <p:sp>
        <p:nvSpPr>
          <p:cNvPr id="21" name="39 Metin kutusu"/>
          <p:cNvSpPr txBox="1"/>
          <p:nvPr/>
        </p:nvSpPr>
        <p:spPr>
          <a:xfrm>
            <a:off x="5995988" y="2813050"/>
            <a:ext cx="1219200" cy="369888"/>
          </a:xfrm>
          <a:prstGeom prst="rect">
            <a:avLst/>
          </a:prstGeom>
          <a:solidFill>
            <a:srgbClr val="FFFFFF"/>
          </a:solidFill>
          <a:ln w="25400" cap="flat" cmpd="sng" algn="ctr">
            <a:solidFill>
              <a:srgbClr val="8F038F"/>
            </a:solidFill>
            <a:prstDash val="solid"/>
          </a:ln>
          <a:effectLst/>
        </p:spPr>
        <p:txBody>
          <a:bodyPr>
            <a:spAutoFit/>
          </a:bodyPr>
          <a:lstStyle/>
          <a:p>
            <a:pPr fontAlgn="auto">
              <a:spcBef>
                <a:spcPts val="0"/>
              </a:spcBef>
              <a:spcAft>
                <a:spcPts val="0"/>
              </a:spcAft>
              <a:defRPr/>
            </a:pPr>
            <a:r>
              <a:rPr lang="tr-TR" b="1" kern="0" dirty="0">
                <a:solidFill>
                  <a:srgbClr val="080808"/>
                </a:solidFill>
                <a:latin typeface="Arial"/>
                <a:cs typeface="+mn-cs"/>
                <a:sym typeface="Calibri"/>
              </a:rPr>
              <a:t>TOPLUM</a:t>
            </a:r>
          </a:p>
        </p:txBody>
      </p:sp>
      <p:sp>
        <p:nvSpPr>
          <p:cNvPr id="22" name="33 Metin kutusu"/>
          <p:cNvSpPr txBox="1">
            <a:spLocks noChangeArrowheads="1"/>
          </p:cNvSpPr>
          <p:nvPr/>
        </p:nvSpPr>
        <p:spPr bwMode="auto">
          <a:xfrm>
            <a:off x="7748588" y="2649538"/>
            <a:ext cx="1371600" cy="369887"/>
          </a:xfrm>
          <a:prstGeom prst="rect">
            <a:avLst/>
          </a:prstGeom>
          <a:solidFill>
            <a:srgbClr val="FFFFFF"/>
          </a:solidFill>
          <a:ln w="25400" algn="ctr">
            <a:solidFill>
              <a:srgbClr val="8F038F"/>
            </a:solidFill>
            <a:miter lim="800000"/>
            <a:headEnd/>
            <a:tailEnd/>
          </a:ln>
        </p:spPr>
        <p:txBody>
          <a:bodyPr>
            <a:spAutoFit/>
          </a:bodyPr>
          <a:lstStyle/>
          <a:p>
            <a:r>
              <a:rPr lang="tr-TR" b="1">
                <a:solidFill>
                  <a:srgbClr val="080808"/>
                </a:solidFill>
              </a:rPr>
              <a:t>EKONOMİ</a:t>
            </a:r>
          </a:p>
        </p:txBody>
      </p:sp>
      <p:sp>
        <p:nvSpPr>
          <p:cNvPr id="23" name="34 Metin kutusu"/>
          <p:cNvSpPr txBox="1"/>
          <p:nvPr/>
        </p:nvSpPr>
        <p:spPr>
          <a:xfrm>
            <a:off x="7251700" y="4419600"/>
            <a:ext cx="1066800" cy="400050"/>
          </a:xfrm>
          <a:prstGeom prst="rect">
            <a:avLst/>
          </a:prstGeom>
          <a:solidFill>
            <a:srgbClr val="FFFFFF"/>
          </a:solidFill>
          <a:ln w="25400" cap="flat" cmpd="sng" algn="ctr">
            <a:solidFill>
              <a:srgbClr val="8F038F"/>
            </a:solidFill>
            <a:prstDash val="solid"/>
          </a:ln>
          <a:effectLst/>
        </p:spPr>
        <p:txBody>
          <a:bodyPr>
            <a:spAutoFit/>
          </a:bodyPr>
          <a:lstStyle/>
          <a:p>
            <a:pPr fontAlgn="auto">
              <a:spcBef>
                <a:spcPts val="0"/>
              </a:spcBef>
              <a:spcAft>
                <a:spcPts val="0"/>
              </a:spcAft>
              <a:defRPr/>
            </a:pPr>
            <a:r>
              <a:rPr lang="tr-TR" sz="2000" b="1" kern="0" dirty="0">
                <a:solidFill>
                  <a:srgbClr val="080808"/>
                </a:solidFill>
                <a:latin typeface="Arial"/>
                <a:cs typeface="+mn-cs"/>
                <a:sym typeface="Calibri"/>
              </a:rPr>
              <a:t>ÇEVRE</a:t>
            </a:r>
          </a:p>
        </p:txBody>
      </p:sp>
      <p:sp>
        <p:nvSpPr>
          <p:cNvPr id="24" name="Yuvarlatılmış Dikdörtgen 4"/>
          <p:cNvSpPr>
            <a:spLocks noChangeArrowheads="1"/>
          </p:cNvSpPr>
          <p:nvPr/>
        </p:nvSpPr>
        <p:spPr bwMode="auto">
          <a:xfrm>
            <a:off x="1079500" y="1450975"/>
            <a:ext cx="7026275" cy="576263"/>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lnSpc>
                <a:spcPct val="115000"/>
              </a:lnSpc>
              <a:spcBef>
                <a:spcPct val="20000"/>
              </a:spcBef>
              <a:defRPr/>
            </a:pPr>
            <a:r>
              <a:rPr lang="tr-TR" sz="2400" b="1" dirty="0">
                <a:solidFill>
                  <a:srgbClr val="1F497D"/>
                </a:solidFill>
                <a:latin typeface="+mj-lt"/>
                <a:ea typeface="MS PGothic" pitchFamily="34" charset="-128"/>
                <a:cs typeface="Times New Roman" pitchFamily="18" charset="0"/>
                <a:sym typeface="Calibri"/>
              </a:rPr>
              <a:t>STRATEJİK ÇEVRESEL DEĞERLENDİRME (SÇD)</a:t>
            </a:r>
          </a:p>
        </p:txBody>
      </p:sp>
      <p:sp>
        <p:nvSpPr>
          <p:cNvPr id="32" name="Dikdörtgen 25"/>
          <p:cNvSpPr>
            <a:spLocks noChangeArrowheads="1"/>
          </p:cNvSpPr>
          <p:nvPr/>
        </p:nvSpPr>
        <p:spPr bwMode="auto">
          <a:xfrm>
            <a:off x="614363" y="3281363"/>
            <a:ext cx="1084262" cy="488950"/>
          </a:xfrm>
          <a:prstGeom prst="rect">
            <a:avLst/>
          </a:prstGeom>
          <a:noFill/>
          <a:ln w="9525">
            <a:noFill/>
            <a:miter lim="800000"/>
            <a:headEnd/>
            <a:tailEnd/>
          </a:ln>
        </p:spPr>
        <p:txBody>
          <a:bodyPr wrap="none">
            <a:spAutoFit/>
          </a:bodyPr>
          <a:lstStyle/>
          <a:p>
            <a:pPr algn="ctr" defTabSz="889000">
              <a:lnSpc>
                <a:spcPct val="90000"/>
              </a:lnSpc>
              <a:spcAft>
                <a:spcPct val="35000"/>
              </a:spcAft>
            </a:pPr>
            <a:r>
              <a:rPr lang="tr-TR" sz="1200" b="1" dirty="0">
                <a:solidFill>
                  <a:srgbClr val="080808"/>
                </a:solidFill>
                <a:cs typeface="Arial" charset="0"/>
              </a:rPr>
              <a:t>PLANLAMA </a:t>
            </a:r>
          </a:p>
          <a:p>
            <a:pPr algn="ctr" defTabSz="889000">
              <a:lnSpc>
                <a:spcPct val="90000"/>
              </a:lnSpc>
              <a:spcAft>
                <a:spcPct val="35000"/>
              </a:spcAft>
            </a:pPr>
            <a:r>
              <a:rPr lang="tr-TR" sz="1200" b="1" dirty="0">
                <a:solidFill>
                  <a:srgbClr val="080808"/>
                </a:solidFill>
                <a:cs typeface="Arial" charset="0"/>
              </a:rPr>
              <a:t>SÜRECİ</a:t>
            </a:r>
          </a:p>
        </p:txBody>
      </p:sp>
    </p:spTree>
    <p:extLst>
      <p:ext uri="{BB962C8B-B14F-4D97-AF65-F5344CB8AC3E}">
        <p14:creationId xmlns:p14="http://schemas.microsoft.com/office/powerpoint/2010/main" val="309270647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C:\Users\nihan.hamamci\Desktop\stage_large_smart_city-1920x864.jpg"/>
          <p:cNvPicPr>
            <a:picLocks noChangeAspect="1" noChangeArrowheads="1"/>
          </p:cNvPicPr>
          <p:nvPr/>
        </p:nvPicPr>
        <p:blipFill>
          <a:blip r:embed="rId5"/>
          <a:srcRect/>
          <a:stretch>
            <a:fillRect/>
          </a:stretch>
        </p:blipFill>
        <p:spPr bwMode="auto">
          <a:xfrm>
            <a:off x="5522913" y="2057400"/>
            <a:ext cx="3048000" cy="1971675"/>
          </a:xfrm>
          <a:prstGeom prst="rect">
            <a:avLst/>
          </a:prstGeom>
          <a:noFill/>
          <a:ln w="9525">
            <a:noFill/>
            <a:miter lim="800000"/>
            <a:headEnd/>
            <a:tailEnd/>
          </a:ln>
        </p:spPr>
      </p:pic>
      <p:pic>
        <p:nvPicPr>
          <p:cNvPr id="9" name="Picture 3" descr="C:\Users\nihan.hamamci\Desktop\kurtulmus-konya-ovasi-projesi-buyuk-oranda-tamamlandi--1468512602.jpg"/>
          <p:cNvPicPr>
            <a:picLocks noChangeAspect="1" noChangeArrowheads="1"/>
          </p:cNvPicPr>
          <p:nvPr/>
        </p:nvPicPr>
        <p:blipFill>
          <a:blip r:embed="rId6"/>
          <a:srcRect/>
          <a:stretch>
            <a:fillRect/>
          </a:stretch>
        </p:blipFill>
        <p:spPr bwMode="auto">
          <a:xfrm>
            <a:off x="5884863" y="4071938"/>
            <a:ext cx="2322512" cy="1804987"/>
          </a:xfrm>
          <a:prstGeom prst="rect">
            <a:avLst/>
          </a:prstGeom>
          <a:noFill/>
          <a:ln w="9525">
            <a:noFill/>
            <a:miter lim="800000"/>
            <a:headEnd/>
            <a:tailEnd/>
          </a:ln>
        </p:spPr>
      </p:pic>
      <p:sp>
        <p:nvSpPr>
          <p:cNvPr id="10" name="Yuvarlatılmış Dikdörtgen 4"/>
          <p:cNvSpPr>
            <a:spLocks noChangeArrowheads="1"/>
          </p:cNvSpPr>
          <p:nvPr/>
        </p:nvSpPr>
        <p:spPr bwMode="auto">
          <a:xfrm>
            <a:off x="776288" y="1447800"/>
            <a:ext cx="7794625" cy="431800"/>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lnSpc>
                <a:spcPct val="115000"/>
              </a:lnSpc>
              <a:spcBef>
                <a:spcPct val="2000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sym typeface="Calibri"/>
              </a:rPr>
              <a:t>SÇD: DÜNYADA KABUL GÖREN BİR YAKLAŞIM</a:t>
            </a:r>
            <a:endParaRPr lang="tr-TR" sz="2400" b="1" dirty="0">
              <a:solidFill>
                <a:srgbClr val="1F497D"/>
              </a:solidFill>
              <a:latin typeface="+mj-lt"/>
              <a:ea typeface="MS PGothic" pitchFamily="34" charset="-128"/>
              <a:cs typeface="Times New Roman" pitchFamily="18" charset="0"/>
              <a:sym typeface="Calibri"/>
            </a:endParaRPr>
          </a:p>
        </p:txBody>
      </p:sp>
      <p:sp>
        <p:nvSpPr>
          <p:cNvPr id="11" name="Dikdörtgen 16"/>
          <p:cNvSpPr>
            <a:spLocks noChangeArrowheads="1"/>
          </p:cNvSpPr>
          <p:nvPr/>
        </p:nvSpPr>
        <p:spPr bwMode="auto">
          <a:xfrm>
            <a:off x="454025" y="2068513"/>
            <a:ext cx="4864100" cy="3692525"/>
          </a:xfrm>
          <a:prstGeom prst="rect">
            <a:avLst/>
          </a:prstGeom>
          <a:noFill/>
          <a:ln w="9525">
            <a:solidFill>
              <a:srgbClr val="000000"/>
            </a:solidFill>
            <a:miter lim="800000"/>
            <a:headEnd/>
            <a:tailEnd/>
          </a:ln>
        </p:spPr>
        <p:txBody>
          <a:bodyPr>
            <a:spAutoFit/>
          </a:bodyPr>
          <a:lstStyle/>
          <a:p>
            <a:pPr marL="285750" indent="-285750" algn="just">
              <a:buFont typeface="Wingdings" pitchFamily="2" charset="2"/>
              <a:buChar char="ü"/>
            </a:pPr>
            <a:r>
              <a:rPr lang="tr-TR" b="1" dirty="0">
                <a:latin typeface="Times New Roman" pitchFamily="18" charset="0"/>
                <a:cs typeface="Times New Roman" pitchFamily="18" charset="0"/>
              </a:rPr>
              <a:t>ÇED SÜRECİ KISALACAK </a:t>
            </a:r>
          </a:p>
          <a:p>
            <a:pPr marL="285750" indent="-285750" algn="just"/>
            <a:r>
              <a:rPr lang="tr-TR" sz="1600" dirty="0">
                <a:latin typeface="Times New Roman" pitchFamily="18" charset="0"/>
                <a:cs typeface="Times New Roman" pitchFamily="18" charset="0"/>
              </a:rPr>
              <a:t>Stratejik Çevresel Değerlendirme uygulanan alanlarda yapılacak ÇED uygulamaları desteklenecektir.</a:t>
            </a:r>
          </a:p>
          <a:p>
            <a:pPr marL="285750" indent="-285750" algn="just">
              <a:buFont typeface="Wingdings" pitchFamily="2" charset="2"/>
              <a:buChar char="ü"/>
            </a:pPr>
            <a:r>
              <a:rPr lang="tr-TR" b="1" dirty="0">
                <a:latin typeface="Times New Roman" pitchFamily="18" charset="0"/>
                <a:cs typeface="Times New Roman" pitchFamily="18" charset="0"/>
              </a:rPr>
              <a:t>YATIRIMCI DESTEKLENECEK</a:t>
            </a:r>
          </a:p>
          <a:p>
            <a:pPr marL="285750" indent="-285750" algn="just"/>
            <a:r>
              <a:rPr lang="tr-TR" sz="1600" dirty="0">
                <a:latin typeface="Times New Roman" pitchFamily="18" charset="0"/>
                <a:cs typeface="Times New Roman" pitchFamily="18" charset="0"/>
              </a:rPr>
              <a:t>Yatırım yapılacak alanlar belirleneceğinden ülkemiz yatırımları daha </a:t>
            </a:r>
            <a:r>
              <a:rPr lang="tr-TR" sz="1600" b="1" dirty="0">
                <a:latin typeface="Times New Roman" pitchFamily="18" charset="0"/>
                <a:cs typeface="Times New Roman" pitchFamily="18" charset="0"/>
              </a:rPr>
              <a:t>hızlı ve sağlıklı gerçekleşecek, </a:t>
            </a:r>
          </a:p>
          <a:p>
            <a:pPr marL="285750" indent="-285750">
              <a:buFont typeface="Wingdings" pitchFamily="2" charset="2"/>
              <a:buChar char="ü"/>
            </a:pPr>
            <a:r>
              <a:rPr lang="tr-TR" b="1" dirty="0">
                <a:latin typeface="Times New Roman" pitchFamily="18" charset="0"/>
                <a:cs typeface="Times New Roman" pitchFamily="18" charset="0"/>
              </a:rPr>
              <a:t>KÜMÜLATİF ETKİLER BELİRLENECEK</a:t>
            </a:r>
          </a:p>
          <a:p>
            <a:pPr marL="285750" indent="-285750"/>
            <a:r>
              <a:rPr lang="tr-TR" sz="1600" dirty="0">
                <a:latin typeface="Times New Roman" pitchFamily="18" charset="0"/>
                <a:cs typeface="Times New Roman" pitchFamily="18" charset="0"/>
              </a:rPr>
              <a:t>ÇED kararları yargı süreçlerinde daha güçlü hale getirilecek,</a:t>
            </a:r>
          </a:p>
          <a:p>
            <a:pPr marL="285750" indent="-285750" algn="just">
              <a:buFont typeface="Wingdings" pitchFamily="2" charset="2"/>
              <a:buChar char="ü"/>
            </a:pPr>
            <a:r>
              <a:rPr lang="tr-TR" b="1" dirty="0">
                <a:latin typeface="Times New Roman" pitchFamily="18" charset="0"/>
                <a:cs typeface="Times New Roman" pitchFamily="18" charset="0"/>
              </a:rPr>
              <a:t>ÇEVRE, İNSAN SAĞLIĞI, GÖÇ, SOSYAL UNSURLAR İRDELENECEK</a:t>
            </a:r>
          </a:p>
          <a:p>
            <a:pPr marL="285750" indent="-285750" algn="just"/>
            <a:r>
              <a:rPr lang="tr-TR" sz="1600" dirty="0">
                <a:latin typeface="Times New Roman" pitchFamily="18" charset="0"/>
                <a:cs typeface="Times New Roman" pitchFamily="18" charset="0"/>
              </a:rPr>
              <a:t>Biyolojik çeşitlilik, su, hava, toprak, iklim faktörleri, kültürel mirasın yanı sıra </a:t>
            </a:r>
            <a:r>
              <a:rPr lang="tr-TR" sz="1600" b="1" dirty="0">
                <a:latin typeface="Times New Roman" pitchFamily="18" charset="0"/>
                <a:cs typeface="Times New Roman" pitchFamily="18" charset="0"/>
              </a:rPr>
              <a:t>insan sağlığı, nüfus, göç konuları ile ekonomik etkilerin </a:t>
            </a:r>
            <a:r>
              <a:rPr lang="tr-TR" sz="1600" dirty="0">
                <a:latin typeface="Times New Roman" pitchFamily="18" charset="0"/>
                <a:cs typeface="Times New Roman" pitchFamily="18" charset="0"/>
              </a:rPr>
              <a:t>ön planda tutulacak.</a:t>
            </a:r>
            <a:endParaRPr lang="tr-TR" sz="1400" dirty="0">
              <a:latin typeface="Times New Roman" pitchFamily="18" charset="0"/>
              <a:cs typeface="Times New Roman" pitchFamily="18" charset="0"/>
            </a:endParaRPr>
          </a:p>
        </p:txBody>
      </p:sp>
    </p:spTree>
    <p:extLst>
      <p:ext uri="{BB962C8B-B14F-4D97-AF65-F5344CB8AC3E}">
        <p14:creationId xmlns:p14="http://schemas.microsoft.com/office/powerpoint/2010/main" val="39795895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image1.tif"/>
          <p:cNvPicPr>
            <a:picLocks noChangeAspect="1"/>
          </p:cNvPicPr>
          <p:nvPr/>
        </p:nvPicPr>
        <p:blipFill>
          <a:blip r:embed="rId2"/>
          <a:srcRect/>
          <a:stretch>
            <a:fillRect/>
          </a:stretch>
        </p:blipFill>
        <p:spPr bwMode="auto">
          <a:xfrm>
            <a:off x="0" y="0"/>
            <a:ext cx="9159875" cy="1385888"/>
          </a:xfrm>
          <a:prstGeom prst="rect">
            <a:avLst/>
          </a:prstGeom>
          <a:noFill/>
          <a:ln w="12700">
            <a:noFill/>
            <a:miter lim="400000"/>
            <a:headEnd/>
            <a:tailEnd/>
          </a:ln>
        </p:spPr>
      </p:pic>
      <p:pic>
        <p:nvPicPr>
          <p:cNvPr id="282" name="image2.png" descr="bayrak2.png"/>
          <p:cNvPicPr>
            <a:picLocks noChangeAspect="1"/>
          </p:cNvPicPr>
          <p:nvPr/>
        </p:nvPicPr>
        <p:blipFill>
          <a:blip r:embed="rId3"/>
          <a:stretch>
            <a:fillRect/>
          </a:stretch>
        </p:blipFill>
        <p:spPr>
          <a:xfrm>
            <a:off x="3276600" y="-76200"/>
            <a:ext cx="2698750" cy="1079500"/>
          </a:xfrm>
          <a:prstGeom prst="rect">
            <a:avLst/>
          </a:prstGeom>
          <a:ln w="12700">
            <a:miter lim="400000"/>
          </a:ln>
          <a:effectLst>
            <a:outerShdw blurRad="50800" dist="38100" dir="5400000" rotWithShape="0">
              <a:srgbClr val="808080">
                <a:alpha val="39998"/>
              </a:srgbClr>
            </a:outerShdw>
          </a:effectLst>
        </p:spPr>
      </p:pic>
      <p:sp>
        <p:nvSpPr>
          <p:cNvPr id="68611" name="Shape 283"/>
          <p:cNvSpPr>
            <a:spLocks noChangeArrowheads="1"/>
          </p:cNvSpPr>
          <p:nvPr/>
        </p:nvSpPr>
        <p:spPr bwMode="auto">
          <a:xfrm>
            <a:off x="2306638" y="879475"/>
            <a:ext cx="4572000" cy="461963"/>
          </a:xfrm>
          <a:prstGeom prst="rect">
            <a:avLst/>
          </a:prstGeom>
          <a:noFill/>
          <a:ln w="12700">
            <a:noFill/>
            <a:miter lim="400000"/>
            <a:headEnd/>
            <a:tailEnd/>
          </a:ln>
        </p:spPr>
        <p:txBody>
          <a:bodyPr lIns="45719" rIns="45719">
            <a:spAutoFit/>
          </a:bodyPr>
          <a:lstStyle/>
          <a:p>
            <a:pPr algn="ctr" hangingPunct="0"/>
            <a:r>
              <a:rPr lang="tr-TR" sz="1200" b="1">
                <a:solidFill>
                  <a:srgbClr val="FFFFFF"/>
                </a:solidFill>
                <a:latin typeface="Calibri" pitchFamily="34" charset="0"/>
              </a:rPr>
              <a:t>This project is co-financed by the </a:t>
            </a:r>
          </a:p>
          <a:p>
            <a:pPr algn="ctr" hangingPunct="0"/>
            <a:r>
              <a:rPr lang="tr-TR" sz="1200" b="1">
                <a:solidFill>
                  <a:srgbClr val="FFFFFF"/>
                </a:solidFill>
                <a:latin typeface="Calibri" pitchFamily="34" charset="0"/>
              </a:rPr>
              <a:t>European Union and the Republic of Turkey </a:t>
            </a:r>
          </a:p>
        </p:txBody>
      </p:sp>
      <p:sp>
        <p:nvSpPr>
          <p:cNvPr id="285" name="Shape 285"/>
          <p:cNvSpPr/>
          <p:nvPr/>
        </p:nvSpPr>
        <p:spPr>
          <a:xfrm>
            <a:off x="1384300" y="2279650"/>
            <a:ext cx="6796088" cy="3297238"/>
          </a:xfrm>
          <a:prstGeom prst="rect">
            <a:avLst/>
          </a:prstGeom>
          <a:noFill/>
          <a:ln w="12700" cap="flat">
            <a:noFill/>
            <a:miter lim="400000"/>
          </a:ln>
          <a:effectLst/>
          <a:extLst>
            <a:ext uri="{C572A759-6A51-4108-AA02-DFA0A04FC94B}"/>
          </a:extLst>
        </p:spPr>
        <p:txBody>
          <a:bodyPr lIns="45719" tIns="45719" rIns="45719" bIns="45719" anchor="ctr"/>
          <a:lstStyle/>
          <a:p>
            <a:pPr algn="just" fontAlgn="auto" hangingPunct="0">
              <a:lnSpc>
                <a:spcPct val="120000"/>
              </a:lnSpc>
              <a:spcBef>
                <a:spcPts val="600"/>
              </a:spcBef>
              <a:spcAft>
                <a:spcPts val="0"/>
              </a:spcAft>
              <a:tabLst>
                <a:tab pos="266700" algn="l"/>
                <a:tab pos="533400" algn="l"/>
              </a:tabLst>
              <a:defRPr>
                <a:solidFill>
                  <a:srgbClr val="5E5E5E"/>
                </a:solidFill>
                <a:uFill>
                  <a:solidFill>
                    <a:srgbClr val="000000"/>
                  </a:solidFill>
                </a:uFill>
                <a:latin typeface="Tahoma"/>
                <a:ea typeface="Tahoma"/>
                <a:cs typeface="Tahoma"/>
                <a:sym typeface="Tahoma"/>
              </a:defRPr>
            </a:pPr>
            <a:endParaRPr lang="en-GB" kern="0" dirty="0">
              <a:solidFill>
                <a:srgbClr val="5E5E5E"/>
              </a:solidFill>
              <a:uFill>
                <a:solidFill>
                  <a:srgbClr val="000000"/>
                </a:solidFill>
              </a:uFill>
              <a:latin typeface="Tahoma"/>
              <a:ea typeface="Tahoma"/>
              <a:cs typeface="Tahoma"/>
              <a:sym typeface="Tahoma"/>
            </a:endParaRPr>
          </a:p>
        </p:txBody>
      </p:sp>
      <p:sp>
        <p:nvSpPr>
          <p:cNvPr id="68613" name="Dikdörtgen 17"/>
          <p:cNvSpPr>
            <a:spLocks noChangeArrowheads="1"/>
          </p:cNvSpPr>
          <p:nvPr/>
        </p:nvSpPr>
        <p:spPr bwMode="auto">
          <a:xfrm>
            <a:off x="179388" y="2189163"/>
            <a:ext cx="4248150" cy="1692275"/>
          </a:xfrm>
          <a:prstGeom prst="rect">
            <a:avLst/>
          </a:prstGeom>
          <a:noFill/>
          <a:ln w="9525">
            <a:solidFill>
              <a:srgbClr val="000000"/>
            </a:solidFill>
            <a:miter lim="800000"/>
            <a:headEnd/>
            <a:tailEnd/>
          </a:ln>
        </p:spPr>
        <p:txBody>
          <a:bodyPr>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1600" b="1" u="sng">
                <a:solidFill>
                  <a:srgbClr val="080808"/>
                </a:solidFill>
                <a:latin typeface="Calibri" pitchFamily="34" charset="0"/>
                <a:cs typeface="Times New Roman" pitchFamily="18" charset="0"/>
              </a:rPr>
              <a:t>Amacı:</a:t>
            </a:r>
            <a:r>
              <a:rPr lang="tr-TR" sz="1600" b="1">
                <a:solidFill>
                  <a:srgbClr val="080808"/>
                </a:solidFill>
                <a:latin typeface="Calibri" pitchFamily="34" charset="0"/>
                <a:cs typeface="Times New Roman" pitchFamily="18" charset="0"/>
              </a:rPr>
              <a:t> </a:t>
            </a:r>
            <a:r>
              <a:rPr lang="tr-TR" sz="1600">
                <a:solidFill>
                  <a:srgbClr val="080808"/>
                </a:solidFill>
                <a:latin typeface="Calibri" pitchFamily="34" charset="0"/>
                <a:cs typeface="Times New Roman" pitchFamily="18" charset="0"/>
              </a:rPr>
              <a:t>Bakanlığımız ve SÇD’nin uygulanmasından sorumlu yetkili kurumların kurumsal kapasitelerinin güçlendirilmesi ve ülkemizde SÇD Yönetmeliği’nin etkin uygulanmasının sağlanması için teknik altyapının hazırlanmasıdır.</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tr-TR" sz="800">
              <a:solidFill>
                <a:srgbClr val="080808"/>
              </a:solidFill>
              <a:latin typeface="Calibri" pitchFamily="34" charset="0"/>
              <a:cs typeface="Times New Roman" pitchFamily="18" charset="0"/>
            </a:endParaRPr>
          </a:p>
        </p:txBody>
      </p:sp>
      <p:pic>
        <p:nvPicPr>
          <p:cNvPr id="68614" name="Picture 2" descr="http://scd.cevre.gov.tr/admin/images/40e7fef6-3b19-424d-ac5b-337732caa8ac.jpg"/>
          <p:cNvPicPr>
            <a:picLocks noChangeAspect="1" noChangeArrowheads="1"/>
          </p:cNvPicPr>
          <p:nvPr/>
        </p:nvPicPr>
        <p:blipFill>
          <a:blip r:embed="rId4"/>
          <a:srcRect/>
          <a:stretch>
            <a:fillRect/>
          </a:stretch>
        </p:blipFill>
        <p:spPr bwMode="auto">
          <a:xfrm>
            <a:off x="179388" y="3937000"/>
            <a:ext cx="4437062" cy="2616200"/>
          </a:xfrm>
          <a:prstGeom prst="rect">
            <a:avLst/>
          </a:prstGeom>
          <a:noFill/>
          <a:ln w="9525">
            <a:noFill/>
            <a:miter lim="800000"/>
            <a:headEnd/>
            <a:tailEnd/>
          </a:ln>
        </p:spPr>
      </p:pic>
      <p:pic>
        <p:nvPicPr>
          <p:cNvPr id="68615" name="Picture 2"/>
          <p:cNvPicPr>
            <a:picLocks noChangeAspect="1" noChangeArrowheads="1"/>
          </p:cNvPicPr>
          <p:nvPr/>
        </p:nvPicPr>
        <p:blipFill>
          <a:blip r:embed="rId5"/>
          <a:srcRect/>
          <a:stretch>
            <a:fillRect/>
          </a:stretch>
        </p:blipFill>
        <p:spPr bwMode="auto">
          <a:xfrm>
            <a:off x="4625975" y="3581400"/>
            <a:ext cx="4262438" cy="2879725"/>
          </a:xfrm>
          <a:prstGeom prst="rect">
            <a:avLst/>
          </a:prstGeom>
          <a:noFill/>
          <a:ln w="9525">
            <a:noFill/>
            <a:miter lim="800000"/>
            <a:headEnd/>
            <a:tailEnd/>
          </a:ln>
        </p:spPr>
      </p:pic>
      <p:sp>
        <p:nvSpPr>
          <p:cNvPr id="68616" name="Dikdörtgen 7"/>
          <p:cNvSpPr>
            <a:spLocks noChangeArrowheads="1"/>
          </p:cNvSpPr>
          <p:nvPr/>
        </p:nvSpPr>
        <p:spPr bwMode="auto">
          <a:xfrm>
            <a:off x="4625975" y="2189163"/>
            <a:ext cx="4189413" cy="1323975"/>
          </a:xfrm>
          <a:prstGeom prst="rect">
            <a:avLst/>
          </a:prstGeom>
          <a:noFill/>
          <a:ln w="9525">
            <a:solidFill>
              <a:srgbClr val="000000"/>
            </a:solidFill>
            <a:miter lim="800000"/>
            <a:headEnd/>
            <a:tailEnd/>
          </a:ln>
        </p:spPr>
        <p:txBody>
          <a:bodyPr>
            <a:spAutoFit/>
          </a:bodyPr>
          <a:lstStyle/>
          <a:p>
            <a:pPr algn="just"/>
            <a:endParaRPr lang="tr-TR" sz="800">
              <a:latin typeface="Calibri" pitchFamily="34" charset="0"/>
              <a:cs typeface="Arial" charset="0"/>
            </a:endParaRPr>
          </a:p>
          <a:p>
            <a:pPr algn="just">
              <a:buFont typeface="Wingdings" pitchFamily="2" charset="2"/>
              <a:buChar char="ü"/>
            </a:pPr>
            <a:r>
              <a:rPr lang="tr-TR" sz="1600">
                <a:latin typeface="Calibri" pitchFamily="34" charset="0"/>
                <a:cs typeface="Arial" charset="0"/>
              </a:rPr>
              <a:t>Bakanlığımız ve SÇD uygulamasında rol alacak tüm kurum/kuruluşlar bilgilendirilmiş, 1000 temsilci bu konuda eğitilmiştir.</a:t>
            </a:r>
          </a:p>
          <a:p>
            <a:pPr algn="just">
              <a:buFont typeface="Wingdings" pitchFamily="2" charset="2"/>
              <a:buChar char="ü"/>
            </a:pPr>
            <a:r>
              <a:rPr lang="tr-TR" sz="1600">
                <a:latin typeface="Calibri" pitchFamily="34" charset="0"/>
                <a:cs typeface="Arial" charset="0"/>
              </a:rPr>
              <a:t>Taslak SÇD Yönetmeliği revize edilmiştir.</a:t>
            </a:r>
          </a:p>
          <a:p>
            <a:pPr algn="just"/>
            <a:endParaRPr lang="tr-TR" sz="800" b="1">
              <a:cs typeface="Arial" charset="0"/>
            </a:endParaRPr>
          </a:p>
        </p:txBody>
      </p:sp>
      <p:sp>
        <p:nvSpPr>
          <p:cNvPr id="68617" name="Dikdörtgen 8"/>
          <p:cNvSpPr>
            <a:spLocks noChangeArrowheads="1"/>
          </p:cNvSpPr>
          <p:nvPr/>
        </p:nvSpPr>
        <p:spPr bwMode="auto">
          <a:xfrm>
            <a:off x="468313" y="1447800"/>
            <a:ext cx="8064500" cy="923925"/>
          </a:xfrm>
          <a:prstGeom prst="rect">
            <a:avLst/>
          </a:prstGeom>
          <a:noFill/>
          <a:ln w="9525">
            <a:noFill/>
            <a:miter lim="800000"/>
            <a:headEnd/>
            <a:tailEnd/>
          </a:ln>
        </p:spPr>
        <p:txBody>
          <a:bodyPr>
            <a:spAutoFit/>
          </a:bodyPr>
          <a:lstStyle/>
          <a:p>
            <a:pPr algn="ctr">
              <a:tabLst>
                <a:tab pos="457200" algn="l"/>
              </a:tabLst>
            </a:pPr>
            <a:r>
              <a:rPr lang="tr-TR" altLang="tr-TR" b="1">
                <a:cs typeface="Times New Roman" pitchFamily="18" charset="0"/>
              </a:rPr>
              <a:t>STRATEJİK ÇEVRESEL DEĞERLENDİRME (SÇD) YÖNETMELİĞİ’NİN </a:t>
            </a:r>
          </a:p>
          <a:p>
            <a:pPr algn="ctr">
              <a:tabLst>
                <a:tab pos="457200" algn="l"/>
              </a:tabLst>
            </a:pPr>
            <a:r>
              <a:rPr lang="tr-TR" altLang="tr-TR" b="1">
                <a:cs typeface="Times New Roman" pitchFamily="18" charset="0"/>
              </a:rPr>
              <a:t>UYGULANMASI TEKNİK YARDIM PROJESİ </a:t>
            </a:r>
            <a:r>
              <a:rPr lang="tr-TR" altLang="tr-TR" sz="1600" b="1">
                <a:cs typeface="Times New Roman" pitchFamily="18" charset="0"/>
              </a:rPr>
              <a:t>(2014 - 2016</a:t>
            </a:r>
            <a:r>
              <a:rPr lang="tr-TR" altLang="tr-TR" sz="1600">
                <a:cs typeface="Times New Roman" pitchFamily="18" charset="0"/>
              </a:rPr>
              <a:t>) </a:t>
            </a:r>
            <a:endParaRPr lang="tr-TR" sz="1600">
              <a:cs typeface="Times New Roman" pitchFamily="18" charset="0"/>
            </a:endParaRPr>
          </a:p>
          <a:p>
            <a:pPr algn="ctr">
              <a:tabLst>
                <a:tab pos="457200" algn="l"/>
              </a:tabLst>
            </a:pPr>
            <a:endParaRPr lang="tr-TR" altLang="tr-TR" b="1">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26"/>
          <p:cNvSpPr>
            <a:spLocks noChangeArrowheads="1"/>
          </p:cNvSpPr>
          <p:nvPr/>
        </p:nvSpPr>
        <p:spPr bwMode="auto">
          <a:xfrm>
            <a:off x="400050" y="1857375"/>
            <a:ext cx="8359775" cy="1476375"/>
          </a:xfrm>
          <a:prstGeom prst="rect">
            <a:avLst/>
          </a:prstGeom>
          <a:noFill/>
          <a:ln w="9525">
            <a:solidFill>
              <a:schemeClr val="tx1"/>
            </a:solidFill>
            <a:miter lim="800000"/>
            <a:headEnd/>
            <a:tailEnd/>
          </a:ln>
        </p:spPr>
        <p:txBody>
          <a:bodyPr>
            <a:spAutoFit/>
          </a:bodyPr>
          <a:lstStyle/>
          <a:p>
            <a:pPr algn="just"/>
            <a:r>
              <a:rPr lang="tr-TR" dirty="0">
                <a:latin typeface="Calibri" pitchFamily="34" charset="0"/>
                <a:cs typeface="Times New Roman" pitchFamily="18" charset="0"/>
              </a:rPr>
              <a:t>Stratejik Çevresel Değerlendirme Yönetmeliği, </a:t>
            </a:r>
            <a:r>
              <a:rPr lang="tr-TR" b="1" u="sng" dirty="0">
                <a:latin typeface="Calibri" pitchFamily="34" charset="0"/>
                <a:cs typeface="Times New Roman" pitchFamily="18" charset="0"/>
              </a:rPr>
              <a:t>08.04.2017 tarih ve 30032 sayılı</a:t>
            </a:r>
            <a:r>
              <a:rPr lang="tr-TR" b="1" dirty="0">
                <a:latin typeface="Calibri" pitchFamily="34" charset="0"/>
                <a:cs typeface="Times New Roman" pitchFamily="18" charset="0"/>
              </a:rPr>
              <a:t> </a:t>
            </a:r>
            <a:r>
              <a:rPr lang="tr-TR" dirty="0">
                <a:latin typeface="Calibri" pitchFamily="34" charset="0"/>
                <a:cs typeface="Times New Roman" pitchFamily="18" charset="0"/>
              </a:rPr>
              <a:t>Resmi </a:t>
            </a:r>
            <a:r>
              <a:rPr lang="tr-TR" dirty="0" err="1">
                <a:latin typeface="Calibri" pitchFamily="34" charset="0"/>
                <a:cs typeface="Times New Roman" pitchFamily="18" charset="0"/>
              </a:rPr>
              <a:t>Gazete’de</a:t>
            </a:r>
            <a:r>
              <a:rPr lang="tr-TR" dirty="0">
                <a:latin typeface="Calibri" pitchFamily="34" charset="0"/>
                <a:cs typeface="Times New Roman" pitchFamily="18" charset="0"/>
              </a:rPr>
              <a:t> yayımlanmıştır.  </a:t>
            </a:r>
            <a:r>
              <a:rPr lang="tr-TR" b="1" u="sng" dirty="0">
                <a:latin typeface="Calibri" pitchFamily="34" charset="0"/>
                <a:cs typeface="Times New Roman" pitchFamily="18" charset="0"/>
              </a:rPr>
              <a:t>Yönetmelik, 29/6/2011 tarihli ve 644 sayılı </a:t>
            </a:r>
            <a:r>
              <a:rPr lang="tr-TR" dirty="0">
                <a:latin typeface="Calibri" pitchFamily="34" charset="0"/>
                <a:cs typeface="Times New Roman" pitchFamily="18" charset="0"/>
              </a:rPr>
              <a:t>Bakanlığımızın Teşkilat ve Görevleri Hakkında Kanun Hükmünde Kararnamenin 9 uncu maddesinin birinci fıkrasının (a) bendi ile </a:t>
            </a:r>
            <a:r>
              <a:rPr lang="tr-TR" b="1" u="sng" dirty="0">
                <a:latin typeface="Calibri" pitchFamily="34" charset="0"/>
                <a:cs typeface="Times New Roman" pitchFamily="18" charset="0"/>
              </a:rPr>
              <a:t>9/8/1983 tarihli ve 2872 sayılı</a:t>
            </a:r>
            <a:r>
              <a:rPr lang="tr-TR" dirty="0">
                <a:latin typeface="Calibri" pitchFamily="34" charset="0"/>
                <a:cs typeface="Times New Roman" pitchFamily="18" charset="0"/>
              </a:rPr>
              <a:t> Çevre Kanununun 2 </a:t>
            </a:r>
            <a:r>
              <a:rPr lang="tr-TR" dirty="0" err="1">
                <a:latin typeface="Calibri" pitchFamily="34" charset="0"/>
                <a:cs typeface="Times New Roman" pitchFamily="18" charset="0"/>
              </a:rPr>
              <a:t>nci</a:t>
            </a:r>
            <a:r>
              <a:rPr lang="tr-TR" dirty="0">
                <a:latin typeface="Calibri" pitchFamily="34" charset="0"/>
                <a:cs typeface="Times New Roman" pitchFamily="18" charset="0"/>
              </a:rPr>
              <a:t> ve 10 uncu maddelerine dayanılarak hazırlanmıştır.</a:t>
            </a:r>
          </a:p>
        </p:txBody>
      </p:sp>
      <p:sp>
        <p:nvSpPr>
          <p:cNvPr id="9" name="Dikdörtgen 19"/>
          <p:cNvSpPr>
            <a:spLocks noChangeArrowheads="1"/>
          </p:cNvSpPr>
          <p:nvPr/>
        </p:nvSpPr>
        <p:spPr bwMode="auto">
          <a:xfrm>
            <a:off x="396875" y="3405188"/>
            <a:ext cx="8424863" cy="2481262"/>
          </a:xfrm>
          <a:prstGeom prst="rect">
            <a:avLst/>
          </a:prstGeom>
          <a:noFill/>
          <a:ln w="9525">
            <a:solidFill>
              <a:schemeClr val="tx1"/>
            </a:solidFill>
            <a:miter lim="800000"/>
            <a:headEnd/>
            <a:tailEnd/>
          </a:ln>
        </p:spPr>
        <p:txBody>
          <a:bodyPr>
            <a:spAutoFit/>
          </a:bodyPr>
          <a:lstStyle/>
          <a:p>
            <a:pPr>
              <a:lnSpc>
                <a:spcPct val="80000"/>
              </a:lnSpc>
              <a:buFont typeface="Arial" charset="0"/>
              <a:buNone/>
            </a:pPr>
            <a:r>
              <a:rPr lang="tr-TR" sz="1600" dirty="0">
                <a:cs typeface="Arial" charset="0"/>
              </a:rPr>
              <a:t>Tarım, turizm, su yönetimi,                                                                          2017</a:t>
            </a:r>
          </a:p>
          <a:p>
            <a:pPr>
              <a:lnSpc>
                <a:spcPct val="80000"/>
              </a:lnSpc>
              <a:buFont typeface="Arial" charset="0"/>
              <a:buNone/>
            </a:pPr>
            <a:r>
              <a:rPr lang="tr-TR" sz="1600" dirty="0" err="1">
                <a:cs typeface="Arial" charset="0"/>
              </a:rPr>
              <a:t>mekansal</a:t>
            </a:r>
            <a:r>
              <a:rPr lang="tr-TR" sz="1600" dirty="0">
                <a:cs typeface="Arial" charset="0"/>
              </a:rPr>
              <a:t> planlama ve kıyı yönetimi                                                  (yürürlük tarihinde)</a:t>
            </a:r>
          </a:p>
          <a:p>
            <a:pPr>
              <a:lnSpc>
                <a:spcPct val="80000"/>
              </a:lnSpc>
              <a:buFont typeface="Arial" charset="0"/>
              <a:buNone/>
            </a:pPr>
            <a:endParaRPr lang="tr-TR" sz="1600" dirty="0">
              <a:cs typeface="Arial" charset="0"/>
            </a:endParaRPr>
          </a:p>
          <a:p>
            <a:pPr>
              <a:lnSpc>
                <a:spcPct val="80000"/>
              </a:lnSpc>
            </a:pPr>
            <a:r>
              <a:rPr lang="tr-TR" sz="1600" dirty="0">
                <a:cs typeface="Arial" charset="0"/>
              </a:rPr>
              <a:t>Ormancılık, balıkçılık                                                                              01.01.2020</a:t>
            </a:r>
          </a:p>
          <a:p>
            <a:pPr>
              <a:lnSpc>
                <a:spcPct val="80000"/>
              </a:lnSpc>
            </a:pPr>
            <a:endParaRPr lang="tr-TR" sz="1600" b="1" dirty="0">
              <a:cs typeface="Arial" charset="0"/>
            </a:endParaRPr>
          </a:p>
          <a:p>
            <a:pPr>
              <a:lnSpc>
                <a:spcPct val="80000"/>
              </a:lnSpc>
            </a:pPr>
            <a:r>
              <a:rPr lang="tr-TR" sz="1600" dirty="0">
                <a:cs typeface="Arial" charset="0"/>
              </a:rPr>
              <a:t>Atık yönetimi, enerji, sanayi</a:t>
            </a:r>
          </a:p>
          <a:p>
            <a:pPr>
              <a:lnSpc>
                <a:spcPct val="80000"/>
              </a:lnSpc>
            </a:pPr>
            <a:r>
              <a:rPr lang="tr-TR" sz="1600" dirty="0">
                <a:cs typeface="Arial" charset="0"/>
              </a:rPr>
              <a:t>Ulaştırma, telekomünikasyon                                                                  01.01.2023</a:t>
            </a:r>
          </a:p>
          <a:p>
            <a:pPr>
              <a:lnSpc>
                <a:spcPct val="80000"/>
              </a:lnSpc>
            </a:pPr>
            <a:endParaRPr lang="tr-TR" sz="1600" dirty="0">
              <a:cs typeface="Arial" charset="0"/>
            </a:endParaRPr>
          </a:p>
          <a:p>
            <a:pPr>
              <a:lnSpc>
                <a:spcPct val="80000"/>
              </a:lnSpc>
            </a:pPr>
            <a:r>
              <a:rPr lang="tr-TR" sz="1600" dirty="0">
                <a:cs typeface="Arial" charset="0"/>
              </a:rPr>
              <a:t>Revizyonlar                                                                            İlgili sektörün yürürlük tarihinde</a:t>
            </a:r>
          </a:p>
          <a:p>
            <a:pPr>
              <a:lnSpc>
                <a:spcPct val="80000"/>
              </a:lnSpc>
            </a:pPr>
            <a:r>
              <a:rPr lang="tr-TR" sz="1600" dirty="0">
                <a:cs typeface="Arial" charset="0"/>
              </a:rPr>
              <a:t>                                                                                                           </a:t>
            </a:r>
          </a:p>
          <a:p>
            <a:pPr>
              <a:lnSpc>
                <a:spcPct val="80000"/>
              </a:lnSpc>
            </a:pPr>
            <a:r>
              <a:rPr lang="tr-TR" sz="1600" dirty="0">
                <a:cs typeface="Arial" charset="0"/>
              </a:rPr>
              <a:t>Değişiklikler                                                                                             01.01.2023</a:t>
            </a:r>
          </a:p>
          <a:p>
            <a:pPr>
              <a:lnSpc>
                <a:spcPct val="80000"/>
              </a:lnSpc>
            </a:pPr>
            <a:endParaRPr lang="tr-TR" b="1" dirty="0">
              <a:latin typeface="Times New Roman" pitchFamily="18" charset="0"/>
              <a:cs typeface="Times New Roman" pitchFamily="18" charset="0"/>
            </a:endParaRPr>
          </a:p>
        </p:txBody>
      </p:sp>
      <p:sp>
        <p:nvSpPr>
          <p:cNvPr id="10" name="Sağ Ok 9"/>
          <p:cNvSpPr/>
          <p:nvPr/>
        </p:nvSpPr>
        <p:spPr>
          <a:xfrm>
            <a:off x="3914775" y="3657600"/>
            <a:ext cx="1620838" cy="179388"/>
          </a:xfrm>
          <a:prstGeom prst="rightArrow">
            <a:avLst/>
          </a:prstGeom>
          <a:solidFill>
            <a:srgbClr val="EEECE1">
              <a:lumMod val="50000"/>
            </a:srgb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tr-TR" kern="0">
              <a:solidFill>
                <a:prstClr val="white"/>
              </a:solidFill>
              <a:latin typeface="+mj-lt"/>
              <a:cs typeface="+mn-cs"/>
              <a:sym typeface="Calibri"/>
            </a:endParaRPr>
          </a:p>
        </p:txBody>
      </p:sp>
      <p:sp>
        <p:nvSpPr>
          <p:cNvPr id="11" name="Sağ Ok 10"/>
          <p:cNvSpPr/>
          <p:nvPr/>
        </p:nvSpPr>
        <p:spPr>
          <a:xfrm>
            <a:off x="3949700" y="5410200"/>
            <a:ext cx="1620838" cy="179388"/>
          </a:xfrm>
          <a:prstGeom prst="rightArrow">
            <a:avLst/>
          </a:prstGeom>
          <a:solidFill>
            <a:srgbClr val="EEECE1">
              <a:lumMod val="50000"/>
            </a:srgb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tr-TR" kern="0">
              <a:solidFill>
                <a:prstClr val="white"/>
              </a:solidFill>
              <a:latin typeface="+mj-lt"/>
              <a:cs typeface="+mn-cs"/>
              <a:sym typeface="Calibri"/>
            </a:endParaRPr>
          </a:p>
        </p:txBody>
      </p:sp>
      <p:sp>
        <p:nvSpPr>
          <p:cNvPr id="13" name="Sağ Ok 12"/>
          <p:cNvSpPr/>
          <p:nvPr/>
        </p:nvSpPr>
        <p:spPr>
          <a:xfrm>
            <a:off x="3914775" y="4114800"/>
            <a:ext cx="1620838" cy="179388"/>
          </a:xfrm>
          <a:prstGeom prst="rightArrow">
            <a:avLst/>
          </a:prstGeom>
          <a:solidFill>
            <a:srgbClr val="EEECE1">
              <a:lumMod val="50000"/>
            </a:srgb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tr-TR" kern="0">
              <a:solidFill>
                <a:prstClr val="white"/>
              </a:solidFill>
              <a:latin typeface="+mj-lt"/>
              <a:cs typeface="+mn-cs"/>
              <a:sym typeface="Calibri"/>
            </a:endParaRPr>
          </a:p>
        </p:txBody>
      </p:sp>
      <p:sp>
        <p:nvSpPr>
          <p:cNvPr id="14" name="Sağ Ok 24"/>
          <p:cNvSpPr>
            <a:spLocks noChangeArrowheads="1"/>
          </p:cNvSpPr>
          <p:nvPr/>
        </p:nvSpPr>
        <p:spPr bwMode="auto">
          <a:xfrm>
            <a:off x="3941763" y="4630738"/>
            <a:ext cx="1620837" cy="179387"/>
          </a:xfrm>
          <a:prstGeom prst="rightArrow">
            <a:avLst>
              <a:gd name="adj1" fmla="val 50000"/>
              <a:gd name="adj2" fmla="val 50197"/>
            </a:avLst>
          </a:prstGeom>
          <a:solidFill>
            <a:srgbClr val="948A54"/>
          </a:solidFill>
          <a:ln w="25400" algn="ctr">
            <a:solidFill>
              <a:srgbClr val="948A54"/>
            </a:solidFill>
            <a:miter lim="800000"/>
            <a:headEnd/>
            <a:tailEnd/>
          </a:ln>
        </p:spPr>
        <p:txBody>
          <a:bodyPr anchor="ctr"/>
          <a:lstStyle/>
          <a:p>
            <a:pPr algn="ctr" hangingPunct="0"/>
            <a:endParaRPr lang="tr-TR">
              <a:solidFill>
                <a:srgbClr val="FFFFFF"/>
              </a:solidFill>
              <a:latin typeface="Calibri" pitchFamily="34" charset="0"/>
            </a:endParaRPr>
          </a:p>
        </p:txBody>
      </p:sp>
      <p:sp>
        <p:nvSpPr>
          <p:cNvPr id="15" name="Sağ Ok 14"/>
          <p:cNvSpPr/>
          <p:nvPr/>
        </p:nvSpPr>
        <p:spPr>
          <a:xfrm>
            <a:off x="3949700" y="5029200"/>
            <a:ext cx="1620838" cy="179388"/>
          </a:xfrm>
          <a:prstGeom prst="rightArrow">
            <a:avLst/>
          </a:prstGeom>
          <a:solidFill>
            <a:srgbClr val="EEECE1">
              <a:lumMod val="50000"/>
            </a:srgbClr>
          </a:solidFill>
          <a:ln w="25400" cap="flat" cmpd="sng" algn="ctr">
            <a:solidFill>
              <a:srgbClr val="EEECE1">
                <a:lumMod val="50000"/>
              </a:srgbClr>
            </a:solidFill>
            <a:prstDash val="solid"/>
          </a:ln>
          <a:effectLst/>
        </p:spPr>
        <p:txBody>
          <a:bodyPr anchor="ctr"/>
          <a:lstStyle/>
          <a:p>
            <a:pPr algn="ctr" fontAlgn="auto">
              <a:spcBef>
                <a:spcPts val="0"/>
              </a:spcBef>
              <a:spcAft>
                <a:spcPts val="0"/>
              </a:spcAft>
              <a:defRPr/>
            </a:pPr>
            <a:endParaRPr lang="tr-TR" kern="0">
              <a:solidFill>
                <a:prstClr val="white"/>
              </a:solidFill>
              <a:latin typeface="+mj-lt"/>
              <a:cs typeface="+mn-cs"/>
              <a:sym typeface="Calibri"/>
            </a:endParaRPr>
          </a:p>
        </p:txBody>
      </p:sp>
      <p:sp>
        <p:nvSpPr>
          <p:cNvPr id="16" name="Başlık 1"/>
          <p:cNvSpPr txBox="1">
            <a:spLocks/>
          </p:cNvSpPr>
          <p:nvPr/>
        </p:nvSpPr>
        <p:spPr>
          <a:xfrm>
            <a:off x="560388" y="1385888"/>
            <a:ext cx="8280400" cy="471487"/>
          </a:xfrm>
          <a:prstGeom prst="rect">
            <a:avLst/>
          </a:prstGeom>
        </p:spPr>
        <p:txBody>
          <a:bodyPr anchor="ctr"/>
          <a:lstStyle/>
          <a:p>
            <a:pPr algn="ctr"/>
            <a:r>
              <a:rPr lang="tr-TR" sz="2400" b="1" dirty="0">
                <a:effectLst>
                  <a:outerShdw blurRad="38100" dist="38100" dir="2700000" algn="tl">
                    <a:srgbClr val="C0C0C0"/>
                  </a:outerShdw>
                </a:effectLst>
                <a:latin typeface="Times New Roman" pitchFamily="18" charset="0"/>
              </a:rPr>
              <a:t>SÇD YÖNETMELİĞİ</a:t>
            </a:r>
            <a:endParaRPr lang="tr-TR" sz="2400" dirty="0">
              <a:latin typeface="Times New Roman" pitchFamily="18" charset="0"/>
            </a:endParaRPr>
          </a:p>
        </p:txBody>
      </p:sp>
    </p:spTree>
    <p:extLst>
      <p:ext uri="{BB962C8B-B14F-4D97-AF65-F5344CB8AC3E}">
        <p14:creationId xmlns:p14="http://schemas.microsoft.com/office/powerpoint/2010/main" val="211633088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Yuvarlatılmış Dikdörtgen 7"/>
          <p:cNvSpPr/>
          <p:nvPr/>
        </p:nvSpPr>
        <p:spPr>
          <a:xfrm>
            <a:off x="128911" y="3299974"/>
            <a:ext cx="2362200" cy="2136775"/>
          </a:xfrm>
          <a:prstGeom prst="roundRect">
            <a:avLst/>
          </a:prstGeom>
          <a:noFill/>
          <a:ln w="12700" cap="flat" cmpd="sng" algn="ctr">
            <a:solidFill>
              <a:srgbClr val="CCCCFF"/>
            </a:solidFill>
            <a:prstDash val="solid"/>
            <a:miter lim="800000"/>
          </a:ln>
          <a:effectLst/>
        </p:spPr>
        <p:txBody>
          <a:bodyPr anchor="ctr"/>
          <a:lstStyle/>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200" b="1" dirty="0">
              <a:solidFill>
                <a:srgbClr val="FF0000"/>
              </a:solidFill>
              <a:latin typeface="Calibri" pitchFamily="34" charset="0"/>
            </a:endParaRPr>
          </a:p>
          <a:p>
            <a:endParaRPr lang="tr-TR" sz="1200" b="1" dirty="0">
              <a:solidFill>
                <a:srgbClr val="FF0000"/>
              </a:solidFill>
              <a:latin typeface="Calibri" pitchFamily="34" charset="0"/>
            </a:endParaRPr>
          </a:p>
          <a:p>
            <a:endParaRPr lang="tr-TR" sz="1200" b="1" dirty="0">
              <a:solidFill>
                <a:srgbClr val="FF0000"/>
              </a:solidFill>
              <a:latin typeface="Calibri" pitchFamily="34" charset="0"/>
            </a:endParaRPr>
          </a:p>
          <a:p>
            <a:pPr algn="ctr"/>
            <a:endParaRPr lang="tr-TR" sz="1400" dirty="0">
              <a:solidFill>
                <a:srgbClr val="FF0000"/>
              </a:solidFill>
              <a:latin typeface="Calibri" pitchFamily="34" charset="0"/>
            </a:endParaRPr>
          </a:p>
          <a:p>
            <a:pPr algn="just"/>
            <a:r>
              <a:rPr lang="tr-TR" sz="1400" b="1" dirty="0" smtClean="0">
                <a:latin typeface="Times New Roman" pitchFamily="18" charset="0"/>
                <a:cs typeface="Times New Roman" pitchFamily="18" charset="0"/>
              </a:rPr>
              <a:t>Tarım </a:t>
            </a:r>
            <a:r>
              <a:rPr lang="tr-TR" sz="1400" b="1" dirty="0">
                <a:latin typeface="Times New Roman" pitchFamily="18" charset="0"/>
                <a:cs typeface="Times New Roman" pitchFamily="18" charset="0"/>
              </a:rPr>
              <a:t>ve Orman Bakanlığı </a:t>
            </a:r>
          </a:p>
          <a:p>
            <a:pPr algn="just"/>
            <a:r>
              <a:rPr lang="tr-TR" sz="1400" dirty="0">
                <a:solidFill>
                  <a:schemeClr val="tx1"/>
                </a:solidFill>
                <a:latin typeface="Times New Roman" pitchFamily="18" charset="0"/>
                <a:cs typeface="Times New Roman" pitchFamily="18" charset="0"/>
              </a:rPr>
              <a:t>-Tarım Master Planları</a:t>
            </a:r>
          </a:p>
          <a:p>
            <a:pPr algn="just"/>
            <a:r>
              <a:rPr lang="tr-TR" sz="1400" dirty="0">
                <a:solidFill>
                  <a:schemeClr val="tx1"/>
                </a:solidFill>
                <a:latin typeface="Times New Roman" pitchFamily="18" charset="0"/>
                <a:cs typeface="Times New Roman" pitchFamily="18" charset="0"/>
              </a:rPr>
              <a:t>-Nitrat Eylem Planları</a:t>
            </a:r>
          </a:p>
          <a:p>
            <a:pPr algn="just"/>
            <a:r>
              <a:rPr lang="tr-TR" sz="1400" dirty="0">
                <a:solidFill>
                  <a:schemeClr val="tx1"/>
                </a:solidFill>
                <a:latin typeface="Times New Roman" pitchFamily="18" charset="0"/>
                <a:cs typeface="Times New Roman" pitchFamily="18" charset="0"/>
              </a:rPr>
              <a:t>-Nehir Havza Yönetim Planları</a:t>
            </a:r>
          </a:p>
          <a:p>
            <a:pPr algn="just"/>
            <a:r>
              <a:rPr lang="tr-TR" sz="1400" dirty="0">
                <a:solidFill>
                  <a:schemeClr val="tx1"/>
                </a:solidFill>
                <a:latin typeface="Times New Roman" pitchFamily="18" charset="0"/>
                <a:cs typeface="Times New Roman" pitchFamily="18" charset="0"/>
              </a:rPr>
              <a:t>-Taşkın Yönetim Planları</a:t>
            </a:r>
          </a:p>
          <a:p>
            <a:pPr algn="just"/>
            <a:r>
              <a:rPr lang="tr-TR" sz="1400" dirty="0">
                <a:solidFill>
                  <a:schemeClr val="tx1"/>
                </a:solidFill>
                <a:latin typeface="Times New Roman" pitchFamily="18" charset="0"/>
                <a:cs typeface="Times New Roman" pitchFamily="18" charset="0"/>
              </a:rPr>
              <a:t>-Havza Master Planları</a:t>
            </a:r>
            <a:endParaRPr lang="tr-TR" sz="1000" dirty="0">
              <a:solidFill>
                <a:schemeClr val="tx1"/>
              </a:solidFill>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p:txBody>
      </p:sp>
      <p:sp>
        <p:nvSpPr>
          <p:cNvPr id="9" name="Yuvarlatılmış Dikdörtgen 21"/>
          <p:cNvSpPr>
            <a:spLocks noChangeArrowheads="1"/>
          </p:cNvSpPr>
          <p:nvPr/>
        </p:nvSpPr>
        <p:spPr bwMode="auto">
          <a:xfrm>
            <a:off x="2551544" y="3321143"/>
            <a:ext cx="2124799" cy="2073275"/>
          </a:xfrm>
          <a:prstGeom prst="roundRect">
            <a:avLst>
              <a:gd name="adj" fmla="val 16667"/>
            </a:avLst>
          </a:prstGeom>
          <a:noFill/>
          <a:ln w="12700" algn="ctr">
            <a:solidFill>
              <a:srgbClr val="CCCCFF"/>
            </a:solidFill>
            <a:miter lim="800000"/>
            <a:headEnd/>
            <a:tailEnd/>
          </a:ln>
        </p:spPr>
        <p:txBody>
          <a:bodyPr anchor="ctr"/>
          <a:lstStyle/>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200" b="1" dirty="0">
              <a:latin typeface="Calibri" pitchFamily="34" charset="0"/>
            </a:endParaRPr>
          </a:p>
          <a:p>
            <a:pPr algn="just"/>
            <a:endParaRPr lang="tr-TR" sz="1400" b="1" u="sng" dirty="0">
              <a:latin typeface="Calibri" pitchFamily="34" charset="0"/>
            </a:endParaRPr>
          </a:p>
          <a:p>
            <a:pPr algn="just"/>
            <a:endParaRPr lang="tr-TR" sz="1400" b="1" u="sng" dirty="0">
              <a:latin typeface="Calibri" pitchFamily="34" charset="0"/>
            </a:endParaRPr>
          </a:p>
          <a:p>
            <a:pPr algn="just"/>
            <a:endParaRPr lang="tr-TR" sz="1400" b="1" u="sng" dirty="0">
              <a:latin typeface="Calibri" pitchFamily="34" charset="0"/>
            </a:endParaRPr>
          </a:p>
          <a:p>
            <a:pPr algn="just"/>
            <a:endParaRPr lang="tr-TR" sz="1400" b="1" u="sng" dirty="0">
              <a:latin typeface="Times New Roman" pitchFamily="18" charset="0"/>
              <a:cs typeface="Times New Roman" pitchFamily="18" charset="0"/>
            </a:endParaRPr>
          </a:p>
          <a:p>
            <a:pPr algn="just"/>
            <a:r>
              <a:rPr lang="tr-TR" sz="1400" b="1" dirty="0">
                <a:latin typeface="Times New Roman" pitchFamily="18" charset="0"/>
                <a:cs typeface="Times New Roman" pitchFamily="18" charset="0"/>
              </a:rPr>
              <a:t>Kültür ve Turizm Bakanlığı </a:t>
            </a:r>
          </a:p>
          <a:p>
            <a:pPr algn="just"/>
            <a:r>
              <a:rPr lang="tr-TR" sz="1400" dirty="0" smtClean="0">
                <a:solidFill>
                  <a:schemeClr val="tx1"/>
                </a:solidFill>
                <a:latin typeface="Times New Roman" pitchFamily="18" charset="0"/>
                <a:cs typeface="Times New Roman" pitchFamily="18" charset="0"/>
              </a:rPr>
              <a:t>-Kültür </a:t>
            </a:r>
            <a:r>
              <a:rPr lang="tr-TR" sz="1400" dirty="0">
                <a:solidFill>
                  <a:schemeClr val="tx1"/>
                </a:solidFill>
                <a:latin typeface="Times New Roman" pitchFamily="18" charset="0"/>
                <a:cs typeface="Times New Roman" pitchFamily="18" charset="0"/>
              </a:rPr>
              <a:t>ve Turizm Koruma ve G. Böl. ve Turizm </a:t>
            </a:r>
            <a:r>
              <a:rPr lang="tr-TR" sz="1400" dirty="0" smtClean="0">
                <a:solidFill>
                  <a:schemeClr val="tx1"/>
                </a:solidFill>
                <a:latin typeface="Times New Roman" pitchFamily="18" charset="0"/>
                <a:cs typeface="Times New Roman" pitchFamily="18" charset="0"/>
              </a:rPr>
              <a:t>Merkezlerinde </a:t>
            </a:r>
            <a:r>
              <a:rPr lang="tr-TR" sz="1400" dirty="0">
                <a:solidFill>
                  <a:schemeClr val="tx1"/>
                </a:solidFill>
                <a:latin typeface="Times New Roman" pitchFamily="18" charset="0"/>
                <a:cs typeface="Times New Roman" pitchFamily="18" charset="0"/>
              </a:rPr>
              <a:t>Yer Alan Planlar (1/100.000 ve </a:t>
            </a:r>
            <a:r>
              <a:rPr lang="tr-TR" sz="1400" dirty="0" smtClean="0">
                <a:solidFill>
                  <a:schemeClr val="tx1"/>
                </a:solidFill>
                <a:latin typeface="Times New Roman" pitchFamily="18" charset="0"/>
                <a:cs typeface="Times New Roman" pitchFamily="18" charset="0"/>
              </a:rPr>
              <a:t>1/50.000)</a:t>
            </a:r>
            <a:endParaRPr lang="tr-TR" sz="1400" dirty="0">
              <a:solidFill>
                <a:schemeClr val="tx1"/>
              </a:solidFill>
              <a:latin typeface="Times New Roman" pitchFamily="18" charset="0"/>
              <a:cs typeface="Times New Roman" pitchFamily="18" charset="0"/>
            </a:endParaRPr>
          </a:p>
          <a:p>
            <a:endParaRPr lang="tr-TR" sz="1200" b="1" i="1" dirty="0">
              <a:solidFill>
                <a:srgbClr val="595959"/>
              </a:solidFill>
              <a:cs typeface="Arial"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a:p>
            <a:endParaRPr lang="tr-TR" sz="1200" b="1" dirty="0">
              <a:latin typeface="Calibri" pitchFamily="34" charset="0"/>
            </a:endParaRPr>
          </a:p>
        </p:txBody>
      </p:sp>
      <p:sp>
        <p:nvSpPr>
          <p:cNvPr id="10" name="Yuvarlatılmış Dikdörtgen 9"/>
          <p:cNvSpPr/>
          <p:nvPr/>
        </p:nvSpPr>
        <p:spPr>
          <a:xfrm>
            <a:off x="4713288" y="3330915"/>
            <a:ext cx="2483066" cy="2390775"/>
          </a:xfrm>
          <a:prstGeom prst="roundRect">
            <a:avLst/>
          </a:prstGeom>
          <a:noFill/>
          <a:ln w="12700" cap="flat" cmpd="sng" algn="ctr">
            <a:solidFill>
              <a:srgbClr val="CCCCFF"/>
            </a:solidFill>
            <a:prstDash val="solid"/>
            <a:miter lim="800000"/>
          </a:ln>
          <a:effectLst/>
        </p:spPr>
        <p:txBody>
          <a:bodyPr anchor="ctr"/>
          <a:lstStyle/>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200" b="1" i="1" dirty="0">
              <a:solidFill>
                <a:srgbClr val="595959"/>
              </a:solidFill>
              <a:cs typeface="Arial" charset="0"/>
            </a:endParaRPr>
          </a:p>
          <a:p>
            <a:endParaRPr lang="tr-TR" sz="1200" b="1" i="1" dirty="0">
              <a:solidFill>
                <a:srgbClr val="595959"/>
              </a:solidFill>
              <a:cs typeface="Arial" charset="0"/>
            </a:endParaRPr>
          </a:p>
          <a:p>
            <a:endParaRPr lang="tr-TR" sz="1200" b="1" i="1" dirty="0">
              <a:solidFill>
                <a:srgbClr val="595959"/>
              </a:solidFill>
              <a:cs typeface="Arial" charset="0"/>
            </a:endParaRPr>
          </a:p>
          <a:p>
            <a:endParaRPr lang="tr-TR" sz="1200" b="1" i="1" dirty="0">
              <a:solidFill>
                <a:srgbClr val="595959"/>
              </a:solidFill>
              <a:cs typeface="Arial" charset="0"/>
            </a:endParaRPr>
          </a:p>
          <a:p>
            <a:pPr algn="just"/>
            <a:r>
              <a:rPr lang="tr-TR" sz="1400" b="1" dirty="0" smtClean="0">
                <a:latin typeface="Times New Roman" pitchFamily="18" charset="0"/>
                <a:cs typeface="Times New Roman" pitchFamily="18" charset="0"/>
              </a:rPr>
              <a:t> Sanayi </a:t>
            </a:r>
            <a:r>
              <a:rPr lang="tr-TR" sz="1400" b="1" dirty="0">
                <a:latin typeface="Times New Roman" pitchFamily="18" charset="0"/>
                <a:cs typeface="Times New Roman" pitchFamily="18" charset="0"/>
              </a:rPr>
              <a:t>ve Teknoloji </a:t>
            </a:r>
            <a:r>
              <a:rPr lang="tr-TR" sz="1400" b="1" dirty="0" smtClean="0">
                <a:latin typeface="Times New Roman" pitchFamily="18" charset="0"/>
                <a:cs typeface="Times New Roman" pitchFamily="18" charset="0"/>
              </a:rPr>
              <a:t>Bakanlığı </a:t>
            </a:r>
          </a:p>
          <a:p>
            <a:pPr algn="just"/>
            <a:r>
              <a:rPr lang="tr-TR" sz="1400" dirty="0" smtClean="0">
                <a:solidFill>
                  <a:schemeClr val="tx1"/>
                </a:solidFill>
                <a:latin typeface="Times New Roman" pitchFamily="18" charset="0"/>
                <a:cs typeface="Times New Roman" pitchFamily="18" charset="0"/>
              </a:rPr>
              <a:t>-</a:t>
            </a:r>
            <a:r>
              <a:rPr lang="tr-TR" sz="1400" dirty="0">
                <a:solidFill>
                  <a:schemeClr val="tx1"/>
                </a:solidFill>
                <a:latin typeface="Times New Roman" pitchFamily="18" charset="0"/>
                <a:cs typeface="Times New Roman" pitchFamily="18" charset="0"/>
              </a:rPr>
              <a:t>Bölge </a:t>
            </a:r>
            <a:r>
              <a:rPr lang="tr-TR" sz="1400" dirty="0" smtClean="0">
                <a:solidFill>
                  <a:schemeClr val="tx1"/>
                </a:solidFill>
                <a:latin typeface="Times New Roman" pitchFamily="18" charset="0"/>
                <a:cs typeface="Times New Roman" pitchFamily="18" charset="0"/>
              </a:rPr>
              <a:t>Planları</a:t>
            </a:r>
          </a:p>
          <a:p>
            <a:r>
              <a:rPr lang="tr-TR" sz="1400" b="1" dirty="0" smtClean="0">
                <a:latin typeface="Times New Roman" pitchFamily="18" charset="0"/>
                <a:cs typeface="Times New Roman" pitchFamily="18" charset="0"/>
              </a:rPr>
              <a:t> Çevre </a:t>
            </a:r>
            <a:r>
              <a:rPr lang="tr-TR" sz="1400" b="1" dirty="0">
                <a:latin typeface="Times New Roman" pitchFamily="18" charset="0"/>
                <a:cs typeface="Times New Roman" pitchFamily="18" charset="0"/>
              </a:rPr>
              <a:t>ve </a:t>
            </a:r>
            <a:r>
              <a:rPr lang="tr-TR" sz="1400" b="1" dirty="0" smtClean="0">
                <a:latin typeface="Times New Roman" pitchFamily="18" charset="0"/>
                <a:cs typeface="Times New Roman" pitchFamily="18" charset="0"/>
              </a:rPr>
              <a:t>Şehircilik   Bakanlığı</a:t>
            </a:r>
            <a:endParaRPr lang="tr-TR" sz="1400" b="1" dirty="0">
              <a:latin typeface="Times New Roman" pitchFamily="18" charset="0"/>
              <a:cs typeface="Times New Roman" pitchFamily="18" charset="0"/>
            </a:endParaRPr>
          </a:p>
          <a:p>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Mekansal</a:t>
            </a:r>
            <a:r>
              <a:rPr lang="tr-TR" sz="1400" dirty="0">
                <a:solidFill>
                  <a:schemeClr val="tx1"/>
                </a:solidFill>
                <a:latin typeface="Times New Roman" pitchFamily="18" charset="0"/>
                <a:cs typeface="Times New Roman" pitchFamily="18" charset="0"/>
              </a:rPr>
              <a:t> Strateji Planı</a:t>
            </a:r>
          </a:p>
          <a:p>
            <a:r>
              <a:rPr lang="tr-TR" sz="1400" dirty="0">
                <a:solidFill>
                  <a:schemeClr val="tx1"/>
                </a:solidFill>
                <a:latin typeface="Times New Roman" pitchFamily="18" charset="0"/>
                <a:cs typeface="Times New Roman" pitchFamily="18" charset="0"/>
              </a:rPr>
              <a:t>- Çevre Düzeni Planları</a:t>
            </a:r>
          </a:p>
          <a:p>
            <a:pPr algn="ctr"/>
            <a:endParaRPr lang="tr-TR" sz="800" b="1" i="1" dirty="0">
              <a:solidFill>
                <a:srgbClr val="595959"/>
              </a:solidFill>
              <a:latin typeface="Times New Roman" pitchFamily="18" charset="0"/>
              <a:cs typeface="Times New Roman" pitchFamily="18" charset="0"/>
            </a:endParaRPr>
          </a:p>
          <a:p>
            <a:pPr algn="ctr"/>
            <a:r>
              <a:rPr lang="tr-TR" sz="1400" b="1" dirty="0" smtClean="0">
                <a:latin typeface="Times New Roman" pitchFamily="18" charset="0"/>
                <a:cs typeface="Times New Roman" pitchFamily="18" charset="0"/>
              </a:rPr>
              <a:t>Büyükşehir Belediyeleri </a:t>
            </a:r>
          </a:p>
          <a:p>
            <a:pPr algn="ctr"/>
            <a:r>
              <a:rPr lang="tr-TR" sz="1400" dirty="0" smtClean="0">
                <a:solidFill>
                  <a:schemeClr val="tx1"/>
                </a:solidFill>
                <a:latin typeface="Times New Roman" pitchFamily="18" charset="0"/>
                <a:cs typeface="Times New Roman" pitchFamily="18" charset="0"/>
              </a:rPr>
              <a:t>- Çevre Düzeni Planları</a:t>
            </a:r>
            <a:endParaRPr lang="tr-TR" sz="1400" dirty="0" smtClean="0">
              <a:solidFill>
                <a:schemeClr val="tx1"/>
              </a:solidFill>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p:txBody>
      </p:sp>
      <p:sp>
        <p:nvSpPr>
          <p:cNvPr id="11" name="Yuvarlatılmış Dikdörtgen 23"/>
          <p:cNvSpPr>
            <a:spLocks noChangeArrowheads="1"/>
          </p:cNvSpPr>
          <p:nvPr/>
        </p:nvSpPr>
        <p:spPr bwMode="auto">
          <a:xfrm>
            <a:off x="7251699" y="3549692"/>
            <a:ext cx="1830388" cy="1812925"/>
          </a:xfrm>
          <a:prstGeom prst="roundRect">
            <a:avLst>
              <a:gd name="adj" fmla="val 16667"/>
            </a:avLst>
          </a:prstGeom>
          <a:noFill/>
          <a:ln w="12700" algn="ctr">
            <a:solidFill>
              <a:srgbClr val="CCCCFF"/>
            </a:solidFill>
            <a:miter lim="800000"/>
            <a:headEnd/>
            <a:tailEnd/>
          </a:ln>
        </p:spPr>
        <p:txBody>
          <a:bodyPr anchor="ctr"/>
          <a:lstStyle/>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pPr algn="just"/>
            <a:endParaRPr lang="tr-TR" sz="1400" b="1" i="1" dirty="0">
              <a:solidFill>
                <a:srgbClr val="595959"/>
              </a:solidFill>
              <a:latin typeface="Times New Roman" pitchFamily="18" charset="0"/>
              <a:cs typeface="Times New Roman" pitchFamily="18" charset="0"/>
            </a:endParaRPr>
          </a:p>
          <a:p>
            <a:pPr algn="just"/>
            <a:r>
              <a:rPr lang="tr-TR" sz="1400" dirty="0" smtClean="0">
                <a:solidFill>
                  <a:schemeClr val="tx1"/>
                </a:solidFill>
                <a:latin typeface="Times New Roman" pitchFamily="18" charset="0"/>
                <a:cs typeface="Times New Roman" pitchFamily="18" charset="0"/>
              </a:rPr>
              <a:t>-</a:t>
            </a:r>
            <a:r>
              <a:rPr lang="tr-TR" sz="1400" dirty="0">
                <a:solidFill>
                  <a:schemeClr val="tx1"/>
                </a:solidFill>
                <a:latin typeface="Times New Roman" pitchFamily="18" charset="0"/>
                <a:cs typeface="Times New Roman" pitchFamily="18" charset="0"/>
              </a:rPr>
              <a:t>Bütünleşik Kıyı Alanları Yönetimi Planları</a:t>
            </a: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a:p>
            <a:endParaRPr lang="tr-TR" sz="1400" b="1" dirty="0">
              <a:latin typeface="Calibri" pitchFamily="34" charset="0"/>
            </a:endParaRPr>
          </a:p>
        </p:txBody>
      </p:sp>
      <p:sp>
        <p:nvSpPr>
          <p:cNvPr id="13" name="Metin kutusu 24"/>
          <p:cNvSpPr txBox="1">
            <a:spLocks noChangeArrowheads="1"/>
          </p:cNvSpPr>
          <p:nvPr/>
        </p:nvSpPr>
        <p:spPr bwMode="auto">
          <a:xfrm>
            <a:off x="7196354" y="3665105"/>
            <a:ext cx="1641475" cy="522288"/>
          </a:xfrm>
          <a:prstGeom prst="rect">
            <a:avLst/>
          </a:prstGeom>
          <a:noFill/>
          <a:ln w="9525">
            <a:noFill/>
            <a:miter lim="800000"/>
            <a:headEnd/>
            <a:tailEnd/>
          </a:ln>
        </p:spPr>
        <p:txBody>
          <a:bodyPr>
            <a:spAutoFit/>
          </a:bodyPr>
          <a:lstStyle/>
          <a:p>
            <a:pPr algn="just"/>
            <a:r>
              <a:rPr lang="tr-TR" sz="1400" b="1" dirty="0">
                <a:latin typeface="Times New Roman" pitchFamily="18" charset="0"/>
                <a:cs typeface="Times New Roman" pitchFamily="18" charset="0"/>
              </a:rPr>
              <a:t>Çevre ve Şehircilik Bakanlığı</a:t>
            </a:r>
          </a:p>
        </p:txBody>
      </p:sp>
      <p:sp>
        <p:nvSpPr>
          <p:cNvPr id="15" name="Yuvarlatılmış Dikdörtgen 14"/>
          <p:cNvSpPr/>
          <p:nvPr/>
        </p:nvSpPr>
        <p:spPr>
          <a:xfrm>
            <a:off x="458427" y="2520928"/>
            <a:ext cx="1822054" cy="602127"/>
          </a:xfrm>
          <a:prstGeom prst="roundRect">
            <a:avLst/>
          </a:prstGeom>
          <a:solidFill>
            <a:schemeClr val="accent4">
              <a:lumMod val="75000"/>
            </a:schemeClr>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tr-TR" sz="2000" dirty="0">
                <a:solidFill>
                  <a:prstClr val="white"/>
                </a:solidFill>
                <a:latin typeface="+mj-lt"/>
                <a:cs typeface="+mn-cs"/>
                <a:sym typeface="Calibri"/>
              </a:rPr>
              <a:t>Su </a:t>
            </a:r>
            <a:r>
              <a:rPr lang="tr-TR" sz="2000" dirty="0" smtClean="0">
                <a:solidFill>
                  <a:prstClr val="white"/>
                </a:solidFill>
                <a:latin typeface="+mj-lt"/>
                <a:cs typeface="+mn-cs"/>
                <a:sym typeface="Calibri"/>
              </a:rPr>
              <a:t>Yönetimi-</a:t>
            </a:r>
            <a:r>
              <a:rPr lang="tr-TR" sz="2000" dirty="0" smtClean="0">
                <a:solidFill>
                  <a:srgbClr val="FFFFFF"/>
                </a:solidFill>
                <a:latin typeface="Calibri" pitchFamily="34" charset="0"/>
              </a:rPr>
              <a:t>Tarım</a:t>
            </a:r>
            <a:endParaRPr lang="tr-TR" sz="2000" dirty="0">
              <a:solidFill>
                <a:prstClr val="white"/>
              </a:solidFill>
              <a:latin typeface="+mj-lt"/>
              <a:cs typeface="+mn-cs"/>
              <a:sym typeface="Calibri"/>
            </a:endParaRPr>
          </a:p>
        </p:txBody>
      </p:sp>
      <p:sp>
        <p:nvSpPr>
          <p:cNvPr id="16" name="Yuvarlatılmış Dikdörtgen 27"/>
          <p:cNvSpPr>
            <a:spLocks noChangeArrowheads="1"/>
          </p:cNvSpPr>
          <p:nvPr/>
        </p:nvSpPr>
        <p:spPr bwMode="auto">
          <a:xfrm>
            <a:off x="7386493" y="2552829"/>
            <a:ext cx="1524000" cy="666750"/>
          </a:xfrm>
          <a:prstGeom prst="roundRect">
            <a:avLst>
              <a:gd name="adj" fmla="val 16667"/>
            </a:avLst>
          </a:prstGeom>
          <a:solidFill>
            <a:schemeClr val="accent4">
              <a:lumMod val="75000"/>
            </a:schemeClr>
          </a:solidFill>
          <a:ln w="12700" algn="ctr">
            <a:solidFill>
              <a:srgbClr val="2F528F"/>
            </a:solidFill>
            <a:miter lim="800000"/>
            <a:headEnd/>
            <a:tailEnd/>
          </a:ln>
        </p:spPr>
        <p:txBody>
          <a:bodyPr anchor="ctr"/>
          <a:lstStyle/>
          <a:p>
            <a:pPr algn="ctr"/>
            <a:r>
              <a:rPr lang="tr-TR" sz="2000" dirty="0">
                <a:solidFill>
                  <a:srgbClr val="FFFFFF"/>
                </a:solidFill>
                <a:latin typeface="Calibri" pitchFamily="34" charset="0"/>
              </a:rPr>
              <a:t>Kıyı Yönetimi</a:t>
            </a:r>
          </a:p>
        </p:txBody>
      </p:sp>
      <p:sp>
        <p:nvSpPr>
          <p:cNvPr id="17" name="Yuvarlatılmış Dikdörtgen 16"/>
          <p:cNvSpPr/>
          <p:nvPr/>
        </p:nvSpPr>
        <p:spPr>
          <a:xfrm>
            <a:off x="2966243" y="2548710"/>
            <a:ext cx="1295400" cy="609600"/>
          </a:xfrm>
          <a:prstGeom prst="roundRect">
            <a:avLst/>
          </a:prstGeom>
          <a:solidFill>
            <a:schemeClr val="accent4">
              <a:lumMod val="75000"/>
            </a:schemeClr>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tr-TR" sz="2000" dirty="0">
                <a:solidFill>
                  <a:prstClr val="white"/>
                </a:solidFill>
                <a:latin typeface="+mj-lt"/>
                <a:cs typeface="+mn-cs"/>
                <a:sym typeface="Calibri"/>
              </a:rPr>
              <a:t>Turizm</a:t>
            </a:r>
          </a:p>
        </p:txBody>
      </p:sp>
      <p:sp>
        <p:nvSpPr>
          <p:cNvPr id="18" name="Yuvarlatılmış Dikdörtgen 17"/>
          <p:cNvSpPr/>
          <p:nvPr/>
        </p:nvSpPr>
        <p:spPr>
          <a:xfrm>
            <a:off x="5269021" y="2555370"/>
            <a:ext cx="1371600" cy="698500"/>
          </a:xfrm>
          <a:prstGeom prst="roundRect">
            <a:avLst/>
          </a:prstGeom>
          <a:solidFill>
            <a:schemeClr val="accent4">
              <a:lumMod val="75000"/>
            </a:schemeClr>
          </a:solidFill>
          <a:ln w="12700" cap="flat" cmpd="sng" algn="ctr">
            <a:solidFill>
              <a:srgbClr val="4472C4">
                <a:shade val="50000"/>
              </a:srgbClr>
            </a:solidFill>
            <a:prstDash val="solid"/>
            <a:miter lim="800000"/>
          </a:ln>
          <a:effectLst/>
        </p:spPr>
        <p:txBody>
          <a:bodyPr anchor="ctr"/>
          <a:lstStyle/>
          <a:p>
            <a:pPr algn="ctr" fontAlgn="auto">
              <a:spcBef>
                <a:spcPts val="0"/>
              </a:spcBef>
              <a:spcAft>
                <a:spcPts val="0"/>
              </a:spcAft>
              <a:defRPr/>
            </a:pPr>
            <a:r>
              <a:rPr lang="tr-TR" sz="2000" dirty="0" err="1">
                <a:solidFill>
                  <a:prstClr val="white"/>
                </a:solidFill>
                <a:latin typeface="+mj-lt"/>
                <a:cs typeface="+mn-cs"/>
                <a:sym typeface="Calibri"/>
              </a:rPr>
              <a:t>Mekansal</a:t>
            </a:r>
            <a:r>
              <a:rPr lang="tr-TR" sz="2000" dirty="0">
                <a:solidFill>
                  <a:prstClr val="white"/>
                </a:solidFill>
                <a:latin typeface="+mj-lt"/>
                <a:cs typeface="+mn-cs"/>
                <a:sym typeface="Calibri"/>
              </a:rPr>
              <a:t> Planlama</a:t>
            </a:r>
          </a:p>
        </p:txBody>
      </p:sp>
      <p:sp>
        <p:nvSpPr>
          <p:cNvPr id="19" name="Yuvarlatılmış Dikdörtgen 4"/>
          <p:cNvSpPr>
            <a:spLocks noChangeArrowheads="1"/>
          </p:cNvSpPr>
          <p:nvPr/>
        </p:nvSpPr>
        <p:spPr bwMode="auto">
          <a:xfrm>
            <a:off x="1524000" y="1527175"/>
            <a:ext cx="6248400" cy="682625"/>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spcBef>
                <a:spcPts val="0"/>
              </a:spcBef>
              <a:defRPr/>
            </a:pPr>
            <a:r>
              <a:rPr lang="tr-TR" sz="2000" b="1" dirty="0">
                <a:solidFill>
                  <a:srgbClr val="1F497D"/>
                </a:solidFill>
                <a:latin typeface="+mj-lt"/>
                <a:ea typeface="MS PGothic" pitchFamily="34" charset="-128"/>
                <a:cs typeface="Times New Roman" pitchFamily="18" charset="0"/>
                <a:sym typeface="Calibri"/>
              </a:rPr>
              <a:t>STRATEJİK ÇEVRESEL DEĞERLENDİRME YÖNETMELİĞİ </a:t>
            </a:r>
          </a:p>
          <a:p>
            <a:pPr algn="ctr" eaLnBrk="0" hangingPunct="0">
              <a:spcBef>
                <a:spcPts val="0"/>
              </a:spcBef>
              <a:defRPr/>
            </a:pPr>
            <a:r>
              <a:rPr lang="tr-TR" sz="2000" b="1" dirty="0">
                <a:solidFill>
                  <a:srgbClr val="1F497D"/>
                </a:solidFill>
                <a:latin typeface="+mj-lt"/>
                <a:ea typeface="MS PGothic" pitchFamily="34" charset="-128"/>
                <a:cs typeface="Times New Roman" pitchFamily="18" charset="0"/>
                <a:sym typeface="Calibri"/>
              </a:rPr>
              <a:t>KADEMELİ GEÇİŞ (SEKTÖREL)</a:t>
            </a:r>
          </a:p>
        </p:txBody>
      </p:sp>
    </p:spTree>
    <p:extLst>
      <p:ext uri="{BB962C8B-B14F-4D97-AF65-F5344CB8AC3E}">
        <p14:creationId xmlns:p14="http://schemas.microsoft.com/office/powerpoint/2010/main" val="327391403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Başlık 1"/>
          <p:cNvSpPr txBox="1">
            <a:spLocks/>
          </p:cNvSpPr>
          <p:nvPr/>
        </p:nvSpPr>
        <p:spPr>
          <a:xfrm>
            <a:off x="560388" y="1385888"/>
            <a:ext cx="8280400" cy="471487"/>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cs typeface="Helvetica" pitchFamily="34" charset="0"/>
                <a:sym typeface="Calibri" pitchFamily="34" charset="0"/>
              </a:rPr>
              <a:t>SÇD YÖNETMELİĞİ</a:t>
            </a:r>
            <a:endParaRPr kumimoji="0" lang="tr-TR" sz="2400" b="0" i="0" u="none" strike="noStrike" kern="1200" cap="none" spc="0" normalizeH="0" baseline="0" noProof="0" dirty="0">
              <a:ln>
                <a:noFill/>
              </a:ln>
              <a:solidFill>
                <a:srgbClr val="000000"/>
              </a:solidFill>
              <a:effectLst/>
              <a:uLnTx/>
              <a:uFillTx/>
              <a:latin typeface="Times New Roman" pitchFamily="18" charset="0"/>
              <a:cs typeface="Helvetica" pitchFamily="34" charset="0"/>
              <a:sym typeface="Calibri" pitchFamily="34" charset="0"/>
            </a:endParaRPr>
          </a:p>
        </p:txBody>
      </p:sp>
      <p:pic>
        <p:nvPicPr>
          <p:cNvPr id="2" name="Resim 1"/>
          <p:cNvPicPr>
            <a:picLocks noChangeAspect="1"/>
          </p:cNvPicPr>
          <p:nvPr/>
        </p:nvPicPr>
        <p:blipFill>
          <a:blip r:embed="rId5"/>
          <a:stretch>
            <a:fillRect/>
          </a:stretch>
        </p:blipFill>
        <p:spPr>
          <a:xfrm>
            <a:off x="2151678" y="2868119"/>
            <a:ext cx="4840644" cy="1121761"/>
          </a:xfrm>
          <a:prstGeom prst="rect">
            <a:avLst/>
          </a:prstGeom>
        </p:spPr>
      </p:pic>
      <p:sp>
        <p:nvSpPr>
          <p:cNvPr id="17" name="2 İçerik Yer Tutucusu"/>
          <p:cNvSpPr txBox="1">
            <a:spLocks/>
          </p:cNvSpPr>
          <p:nvPr/>
        </p:nvSpPr>
        <p:spPr bwMode="auto">
          <a:xfrm>
            <a:off x="357188" y="1797961"/>
            <a:ext cx="8483600" cy="4197350"/>
          </a:xfrm>
          <a:prstGeom prst="rect">
            <a:avLst/>
          </a:prstGeom>
          <a:noFill/>
          <a:ln w="9525">
            <a:solidFill>
              <a:srgbClr val="4F81BD"/>
            </a:solidFill>
            <a:miter lim="800000"/>
            <a:headEnd/>
            <a:tailEnd/>
          </a:ln>
        </p:spPr>
        <p:txBody>
          <a:bodyPr/>
          <a:lstStyle/>
          <a:p>
            <a:pPr algn="ctr" fontAlgn="base">
              <a:lnSpc>
                <a:spcPct val="80000"/>
              </a:lnSpc>
              <a:spcBef>
                <a:spcPct val="20000"/>
              </a:spcBef>
              <a:spcAft>
                <a:spcPct val="0"/>
              </a:spcAft>
            </a:pPr>
            <a:endParaRPr lang="tr-TR" sz="1600" b="1" dirty="0">
              <a:solidFill>
                <a:srgbClr val="000000"/>
              </a:solidFill>
              <a:cs typeface="Times New Roman" pitchFamily="18" charset="0"/>
            </a:endParaRPr>
          </a:p>
          <a:p>
            <a:pPr algn="ctr" fontAlgn="base">
              <a:lnSpc>
                <a:spcPct val="80000"/>
              </a:lnSpc>
              <a:spcBef>
                <a:spcPct val="20000"/>
              </a:spcBef>
              <a:spcAft>
                <a:spcPct val="0"/>
              </a:spcAft>
            </a:pPr>
            <a:r>
              <a:rPr lang="tr-TR" sz="1600" b="1" dirty="0">
                <a:solidFill>
                  <a:srgbClr val="000000"/>
                </a:solidFill>
                <a:cs typeface="Times New Roman" pitchFamily="18" charset="0"/>
              </a:rPr>
              <a:t>Stratejik Çevresel Değerlendirme SÜRECİ, Planlama SÜRECİ ile </a:t>
            </a:r>
            <a:r>
              <a:rPr lang="tr-TR" sz="1600" b="1" u="sng" dirty="0">
                <a:solidFill>
                  <a:srgbClr val="000000"/>
                </a:solidFill>
                <a:cs typeface="Times New Roman" pitchFamily="18" charset="0"/>
              </a:rPr>
              <a:t>eş zamanlı </a:t>
            </a:r>
            <a:r>
              <a:rPr lang="tr-TR" sz="1600" b="1" dirty="0">
                <a:solidFill>
                  <a:srgbClr val="000000"/>
                </a:solidFill>
                <a:cs typeface="Times New Roman" pitchFamily="18" charset="0"/>
              </a:rPr>
              <a:t>yürütülecektir. </a:t>
            </a:r>
          </a:p>
          <a:p>
            <a:pPr algn="ctr" fontAlgn="base">
              <a:lnSpc>
                <a:spcPct val="80000"/>
              </a:lnSpc>
              <a:spcBef>
                <a:spcPct val="20000"/>
              </a:spcBef>
              <a:spcAft>
                <a:spcPct val="0"/>
              </a:spcAft>
            </a:pPr>
            <a:endParaRPr lang="tr-TR" sz="1600" b="1" dirty="0">
              <a:solidFill>
                <a:srgbClr val="000000"/>
              </a:solidFill>
              <a:cs typeface="Times New Roman" pitchFamily="18" charset="0"/>
            </a:endParaRPr>
          </a:p>
          <a:p>
            <a:pPr algn="ctr" fontAlgn="base">
              <a:lnSpc>
                <a:spcPct val="80000"/>
              </a:lnSpc>
              <a:spcBef>
                <a:spcPct val="20000"/>
              </a:spcBef>
              <a:spcAft>
                <a:spcPct val="0"/>
              </a:spcAft>
            </a:pPr>
            <a:r>
              <a:rPr lang="tr-TR" sz="1600" b="1" dirty="0">
                <a:solidFill>
                  <a:srgbClr val="000000"/>
                </a:solidFill>
                <a:cs typeface="Times New Roman" pitchFamily="18" charset="0"/>
              </a:rPr>
              <a:t>Planlama Sürecine ek bir süre uzatımı getirmeyecektir.</a:t>
            </a:r>
          </a:p>
          <a:p>
            <a:pPr algn="just" fontAlgn="base">
              <a:lnSpc>
                <a:spcPct val="80000"/>
              </a:lnSpc>
              <a:spcBef>
                <a:spcPct val="20000"/>
              </a:spcBef>
              <a:spcAft>
                <a:spcPct val="0"/>
              </a:spcAft>
            </a:pPr>
            <a:r>
              <a:rPr lang="tr-TR" altLang="ko-KR" sz="1600" b="1" dirty="0">
                <a:solidFill>
                  <a:srgbClr val="000000"/>
                </a:solidFill>
                <a:cs typeface="맑은 고딕"/>
              </a:rPr>
              <a:t>                                                                                </a:t>
            </a:r>
          </a:p>
          <a:p>
            <a:pPr algn="ct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 </a:t>
            </a:r>
          </a:p>
          <a:p>
            <a:pPr algn="ct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Planlama Süreci    </a:t>
            </a: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fontAlgn="base">
              <a:lnSpc>
                <a:spcPct val="60000"/>
              </a:lnSpc>
              <a:spcBef>
                <a:spcPct val="20000"/>
              </a:spcBef>
              <a:spcAft>
                <a:spcPct val="0"/>
              </a:spcAft>
              <a:buClr>
                <a:srgbClr val="00007D"/>
              </a:buClr>
              <a:buSzPct val="75000"/>
            </a:pPr>
            <a:r>
              <a:rPr lang="tr-TR" altLang="ko-KR" sz="1600" b="1" dirty="0">
                <a:solidFill>
                  <a:srgbClr val="000000"/>
                </a:solidFill>
                <a:cs typeface="맑은 고딕"/>
              </a:rPr>
              <a:t>                                 </a:t>
            </a:r>
            <a:r>
              <a:rPr lang="tr-TR" altLang="ko-KR" sz="1600" b="1" dirty="0" smtClean="0">
                <a:solidFill>
                  <a:srgbClr val="000000"/>
                </a:solidFill>
                <a:cs typeface="맑은 고딕"/>
              </a:rPr>
              <a:t>Stratejik </a:t>
            </a:r>
            <a:r>
              <a:rPr lang="tr-TR" altLang="ko-KR" sz="1600" b="1" dirty="0">
                <a:solidFill>
                  <a:srgbClr val="000000"/>
                </a:solidFill>
                <a:cs typeface="맑은 고딕"/>
              </a:rPr>
              <a:t>Çevresel Değerlendirme Süreci (SÇD)</a:t>
            </a:r>
          </a:p>
          <a:p>
            <a:pPr algn="ctr" fontAlgn="base">
              <a:lnSpc>
                <a:spcPct val="60000"/>
              </a:lnSpc>
              <a:spcBef>
                <a:spcPct val="20000"/>
              </a:spcBef>
              <a:spcAft>
                <a:spcPct val="0"/>
              </a:spcAft>
              <a:buClr>
                <a:srgbClr val="00007D"/>
              </a:buClr>
              <a:buSzPct val="75000"/>
            </a:pPr>
            <a:endParaRPr lang="tr-TR" altLang="ko-KR" sz="1600" b="1" dirty="0">
              <a:solidFill>
                <a:srgbClr val="000000"/>
              </a:solidFill>
              <a:cs typeface="맑은 고딕"/>
            </a:endParaRPr>
          </a:p>
          <a:p>
            <a:pPr algn="just" fontAlgn="base">
              <a:spcBef>
                <a:spcPct val="0"/>
              </a:spcBef>
              <a:spcAft>
                <a:spcPct val="0"/>
              </a:spcAft>
              <a:buClr>
                <a:srgbClr val="00007D"/>
              </a:buClr>
              <a:buSzPct val="75000"/>
            </a:pPr>
            <a:endParaRPr lang="tr-TR" altLang="ko-KR" sz="800" dirty="0">
              <a:solidFill>
                <a:srgbClr val="000000"/>
              </a:solidFill>
              <a:cs typeface="맑은 고딕"/>
            </a:endParaRPr>
          </a:p>
          <a:p>
            <a:pPr algn="just" fontAlgn="base">
              <a:lnSpc>
                <a:spcPct val="115000"/>
              </a:lnSpc>
              <a:spcBef>
                <a:spcPct val="0"/>
              </a:spcBef>
              <a:spcAft>
                <a:spcPct val="0"/>
              </a:spcAft>
            </a:pPr>
            <a:r>
              <a:rPr lang="tr-TR" sz="1600" b="1" dirty="0">
                <a:solidFill>
                  <a:prstClr val="black"/>
                </a:solidFill>
                <a:latin typeface="Times New Roman" pitchFamily="18" charset="0"/>
                <a:cs typeface="Times New Roman" pitchFamily="18" charset="0"/>
              </a:rPr>
              <a:t>AMAÇ</a:t>
            </a:r>
            <a:endParaRPr lang="tr-TR" sz="1600" dirty="0">
              <a:solidFill>
                <a:prstClr val="black"/>
              </a:solidFill>
              <a:ea typeface="Calibri" pitchFamily="34" charset="0"/>
              <a:cs typeface="Times New Roman" pitchFamily="18" charset="0"/>
            </a:endParaRPr>
          </a:p>
          <a:p>
            <a:pPr algn="just" fontAlgn="base">
              <a:lnSpc>
                <a:spcPct val="115000"/>
              </a:lnSpc>
              <a:spcBef>
                <a:spcPct val="0"/>
              </a:spcBef>
              <a:spcAft>
                <a:spcPct val="0"/>
              </a:spcAft>
            </a:pPr>
            <a:r>
              <a:rPr lang="tr-TR" sz="1600" b="1" dirty="0">
                <a:solidFill>
                  <a:prstClr val="black"/>
                </a:solidFill>
                <a:latin typeface="Times New Roman" pitchFamily="18" charset="0"/>
                <a:cs typeface="Times New Roman" pitchFamily="18" charset="0"/>
              </a:rPr>
              <a:t>MADDE 1</a:t>
            </a:r>
            <a:r>
              <a:rPr lang="tr-TR" sz="1600" dirty="0">
                <a:solidFill>
                  <a:prstClr val="black"/>
                </a:solidFill>
                <a:latin typeface="Times New Roman" pitchFamily="18" charset="0"/>
                <a:cs typeface="Times New Roman" pitchFamily="18" charset="0"/>
              </a:rPr>
              <a:t>- (1) Bu Yönetmeliğin amacı, çevrenin korunmasını sağlamak üzere</a:t>
            </a:r>
            <a:r>
              <a:rPr lang="tr-TR" sz="1600" b="1" dirty="0">
                <a:solidFill>
                  <a:prstClr val="black"/>
                </a:solidFill>
                <a:latin typeface="Times New Roman" pitchFamily="18" charset="0"/>
                <a:cs typeface="Times New Roman" pitchFamily="18" charset="0"/>
              </a:rPr>
              <a:t> </a:t>
            </a:r>
            <a:r>
              <a:rPr lang="tr-TR" sz="1600" dirty="0">
                <a:solidFill>
                  <a:prstClr val="black"/>
                </a:solidFill>
                <a:latin typeface="Times New Roman" pitchFamily="18" charset="0"/>
                <a:cs typeface="Times New Roman" pitchFamily="18" charset="0"/>
              </a:rPr>
              <a:t>sürdürülebilir kalkınma ilkesi doğrultusunda, çevre üzerinde önemli etkiler yapması beklenen plan ve programların hazırlanması ve onayı sürecine çevresel unsurların entegre edilmesi için yapılan Stratejik Çevresel Değerlendirme sürecinde uyulacak idari ve teknik usul ve esasları düzenlemektir.</a:t>
            </a:r>
            <a:endParaRPr lang="tr-TR" altLang="ko-KR" sz="1600" b="1" dirty="0">
              <a:solidFill>
                <a:srgbClr val="000000"/>
              </a:solidFill>
              <a:cs typeface="맑은 고딕"/>
            </a:endParaRPr>
          </a:p>
          <a:p>
            <a:pPr algn="ctr" fontAlgn="base">
              <a:lnSpc>
                <a:spcPct val="80000"/>
              </a:lnSpc>
              <a:spcBef>
                <a:spcPct val="20000"/>
              </a:spcBef>
              <a:spcAft>
                <a:spcPct val="0"/>
              </a:spcAft>
              <a:buFont typeface="Arial" charset="0"/>
              <a:buNone/>
            </a:pPr>
            <a:endParaRPr lang="tr-TR" sz="500" b="1" dirty="0">
              <a:solidFill>
                <a:srgbClr val="000000"/>
              </a:solidFill>
              <a:latin typeface="Times New Roman" pitchFamily="18" charset="0"/>
              <a:cs typeface="Times New Roman" pitchFamily="18" charset="0"/>
            </a:endParaRPr>
          </a:p>
          <a:p>
            <a:pPr algn="ctr" fontAlgn="base">
              <a:lnSpc>
                <a:spcPct val="80000"/>
              </a:lnSpc>
              <a:spcBef>
                <a:spcPct val="20000"/>
              </a:spcBef>
              <a:spcAft>
                <a:spcPct val="0"/>
              </a:spcAft>
              <a:buFont typeface="Arial" charset="0"/>
              <a:buNone/>
            </a:pPr>
            <a:r>
              <a:rPr lang="tr-TR" sz="500" b="1"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9380145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1.png"/>
          <p:cNvPicPr>
            <a:picLocks noChangeAspect="1"/>
          </p:cNvPicPr>
          <p:nvPr/>
        </p:nvPicPr>
        <p:blipFill>
          <a:blip r:embed="rId2" cstate="print"/>
          <a:stretch>
            <a:fillRect/>
          </a:stretch>
        </p:blipFill>
        <p:spPr>
          <a:xfrm>
            <a:off x="0" y="0"/>
            <a:ext cx="9159875" cy="1385888"/>
          </a:xfrm>
          <a:prstGeom prst="rect">
            <a:avLst/>
          </a:prstGeom>
          <a:ln w="12700">
            <a:miter lim="400000"/>
          </a:ln>
        </p:spPr>
      </p:pic>
      <p:sp>
        <p:nvSpPr>
          <p:cNvPr id="120" name="Shape 120"/>
          <p:cNvSpPr/>
          <p:nvPr/>
        </p:nvSpPr>
        <p:spPr>
          <a:xfrm>
            <a:off x="0" y="6055055"/>
            <a:ext cx="5562600" cy="762001"/>
          </a:xfrm>
          <a:prstGeom prst="rect">
            <a:avLst/>
          </a:prstGeom>
          <a:solidFill>
            <a:srgbClr val="FFFFFF">
              <a:alpha val="0"/>
            </a:srgbClr>
          </a:solidFill>
          <a:ln w="12700" cap="flat">
            <a:noFill/>
            <a:miter lim="400000"/>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100" b="1">
                <a:solidFill>
                  <a:srgbClr val="376092"/>
                </a:solidFill>
              </a:defRPr>
            </a:pPr>
            <a:endParaRPr kumimoji="0" sz="1100" b="1" i="0" u="none" strike="noStrike" kern="0" cap="none" spc="0" normalizeH="0" baseline="0" noProof="0">
              <a:ln>
                <a:noFill/>
              </a:ln>
              <a:solidFill>
                <a:srgbClr val="376092"/>
              </a:solidFill>
              <a:effectLst/>
              <a:uLnTx/>
              <a:uFillTx/>
              <a:latin typeface="Calibri"/>
              <a:cs typeface="Calibri"/>
              <a:sym typeface="Calibri"/>
            </a:endParaRPr>
          </a:p>
        </p:txBody>
      </p:sp>
      <p:pic>
        <p:nvPicPr>
          <p:cNvPr id="123" name="image2.png" descr="bayrak2.png"/>
          <p:cNvPicPr>
            <a:picLocks noChangeAspect="1"/>
          </p:cNvPicPr>
          <p:nvPr/>
        </p:nvPicPr>
        <p:blipFill>
          <a:blip r:embed="rId3" cstate="print"/>
          <a:stretch>
            <a:fillRect/>
          </a:stretch>
        </p:blipFill>
        <p:spPr>
          <a:xfrm>
            <a:off x="3275855" y="-76200"/>
            <a:ext cx="2700001" cy="1080000"/>
          </a:xfrm>
          <a:prstGeom prst="rect">
            <a:avLst/>
          </a:prstGeom>
          <a:ln w="12700">
            <a:miter lim="400000"/>
          </a:ln>
          <a:effectLst>
            <a:outerShdw blurRad="50800" dist="38100" dir="5400000" rotWithShape="0">
              <a:srgbClr val="808080">
                <a:alpha val="39998"/>
              </a:srgbClr>
            </a:outerShdw>
          </a:effectLst>
        </p:spPr>
      </p:pic>
      <p:sp>
        <p:nvSpPr>
          <p:cNvPr id="126" name="Shape 126"/>
          <p:cNvSpPr/>
          <p:nvPr/>
        </p:nvSpPr>
        <p:spPr>
          <a:xfrm>
            <a:off x="2305881" y="879103"/>
            <a:ext cx="457200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This project is co-financed by the </a:t>
            </a:r>
          </a:p>
          <a:p>
            <a:pPr marL="0" marR="0" lvl="0" indent="0" algn="ctr" defTabSz="914400" rtl="0" eaLnBrk="1" fontAlgn="auto" latinLnBrk="0" hangingPunct="0">
              <a:lnSpc>
                <a:spcPct val="100000"/>
              </a:lnSpc>
              <a:spcBef>
                <a:spcPts val="0"/>
              </a:spcBef>
              <a:spcAft>
                <a:spcPts val="0"/>
              </a:spcAft>
              <a:buClrTx/>
              <a:buSzTx/>
              <a:buFontTx/>
              <a:buNone/>
              <a:tabLst/>
              <a:defRPr sz="1200" b="1">
                <a:solidFill>
                  <a:srgbClr val="FFFFFF"/>
                </a:solidFill>
                <a:latin typeface="Tahoma"/>
                <a:ea typeface="Tahoma"/>
                <a:cs typeface="Tahoma"/>
                <a:sym typeface="Tahoma"/>
              </a:defRPr>
            </a:pPr>
            <a:r>
              <a:rPr kumimoji="0" sz="1200" b="1" i="0" u="none" strike="noStrike" kern="0" cap="none" spc="0" normalizeH="0" baseline="0" noProof="0">
                <a:ln>
                  <a:noFill/>
                </a:ln>
                <a:solidFill>
                  <a:srgbClr val="FFFFFF"/>
                </a:solidFill>
                <a:effectLst/>
                <a:uLnTx/>
                <a:uFillTx/>
                <a:latin typeface="Tahoma"/>
                <a:ea typeface="Tahoma"/>
                <a:cs typeface="Tahoma"/>
                <a:sym typeface="Tahoma"/>
              </a:rPr>
              <a:t>European Union and the Republic of Turkey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001" y="5732303"/>
            <a:ext cx="7403999" cy="12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İçerik Yer Tutucusu"/>
          <p:cNvSpPr txBox="1">
            <a:spLocks/>
          </p:cNvSpPr>
          <p:nvPr/>
        </p:nvSpPr>
        <p:spPr bwMode="auto">
          <a:xfrm>
            <a:off x="304800" y="2038691"/>
            <a:ext cx="8461255" cy="3744416"/>
          </a:xfrm>
          <a:prstGeom prst="rect">
            <a:avLst/>
          </a:prstGeom>
          <a:noFill/>
          <a:ln w="9525">
            <a:solidFill>
              <a:srgbClr val="4F81BD"/>
            </a:solidFill>
            <a:miter lim="800000"/>
            <a:headEnd/>
            <a:tailEnd/>
          </a:ln>
        </p:spPr>
        <p:txBody>
          <a:bodyPr/>
          <a:lstStyle/>
          <a:p>
            <a:pPr marL="342900" indent="-342900" algn="just">
              <a:spcBef>
                <a:spcPts val="0"/>
              </a:spcBef>
              <a:spcAft>
                <a:spcPts val="0"/>
              </a:spcAft>
              <a:buFont typeface="Arial" charset="0"/>
              <a:buNone/>
            </a:pPr>
            <a:r>
              <a:rPr lang="tr-TR" sz="1600" b="1" u="sng" dirty="0">
                <a:solidFill>
                  <a:srgbClr val="4F81BD"/>
                </a:solidFill>
                <a:latin typeface="Calibri" panose="020F0502020204030204"/>
                <a:cs typeface="Times New Roman" pitchFamily="18" charset="0"/>
              </a:rPr>
              <a:t>Yetkili Kurum</a:t>
            </a:r>
            <a:r>
              <a:rPr lang="tr-TR" sz="1600" b="1" dirty="0">
                <a:solidFill>
                  <a:srgbClr val="4F81BD"/>
                </a:solidFill>
                <a:latin typeface="Calibri" panose="020F0502020204030204"/>
                <a:cs typeface="Times New Roman" pitchFamily="18" charset="0"/>
              </a:rPr>
              <a:t> : </a:t>
            </a:r>
            <a:r>
              <a:rPr lang="tr-TR" sz="1600" b="1" dirty="0" smtClean="0">
                <a:solidFill>
                  <a:prstClr val="black"/>
                </a:solidFill>
                <a:latin typeface="Calibri" panose="020F0502020204030204"/>
                <a:cs typeface="Times New Roman" pitchFamily="18" charset="0"/>
              </a:rPr>
              <a:t>Plan </a:t>
            </a:r>
            <a:r>
              <a:rPr lang="tr-TR" sz="1600" b="1" dirty="0">
                <a:solidFill>
                  <a:prstClr val="black"/>
                </a:solidFill>
                <a:latin typeface="Calibri" panose="020F0502020204030204"/>
                <a:cs typeface="Times New Roman" pitchFamily="18" charset="0"/>
              </a:rPr>
              <a:t>hazırlayan ve onaylayan Kurum.</a:t>
            </a:r>
          </a:p>
          <a:p>
            <a:pPr marL="342900" indent="-342900" algn="just">
              <a:spcBef>
                <a:spcPts val="0"/>
              </a:spcBef>
              <a:spcAft>
                <a:spcPts val="0"/>
              </a:spcAft>
              <a:buFont typeface="Arial" charset="0"/>
              <a:buNone/>
            </a:pPr>
            <a:r>
              <a:rPr lang="tr-TR" sz="1600" dirty="0">
                <a:latin typeface="Calibri" panose="020F0502020204030204"/>
                <a:cs typeface="+mn-cs"/>
              </a:rPr>
              <a:t>                            </a:t>
            </a:r>
            <a:r>
              <a:rPr lang="tr-TR" sz="1600" dirty="0" smtClean="0">
                <a:latin typeface="Calibri" panose="020F0502020204030204"/>
                <a:cs typeface="+mn-cs"/>
              </a:rPr>
              <a:t>(</a:t>
            </a:r>
            <a:r>
              <a:rPr lang="tr-TR" sz="1600" dirty="0" err="1">
                <a:latin typeface="Calibri" panose="020F0502020204030204"/>
                <a:cs typeface="+mn-cs"/>
              </a:rPr>
              <a:t>Örn</a:t>
            </a:r>
            <a:r>
              <a:rPr lang="tr-TR" sz="1600" dirty="0" smtClean="0">
                <a:latin typeface="Calibri" panose="020F0502020204030204"/>
                <a:cs typeface="+mn-cs"/>
              </a:rPr>
              <a:t>: Tarım </a:t>
            </a:r>
            <a:r>
              <a:rPr lang="tr-TR" sz="1600" dirty="0">
                <a:latin typeface="Calibri" panose="020F0502020204030204"/>
                <a:cs typeface="+mn-cs"/>
              </a:rPr>
              <a:t>ve </a:t>
            </a:r>
            <a:r>
              <a:rPr lang="tr-TR" sz="1600" dirty="0" smtClean="0">
                <a:latin typeface="Calibri" panose="020F0502020204030204"/>
                <a:cs typeface="+mn-cs"/>
              </a:rPr>
              <a:t>Orman Bakanlığı- Taşkın Yönetim Planı)</a:t>
            </a:r>
          </a:p>
          <a:p>
            <a:pPr marL="342900" indent="-342900" algn="just">
              <a:spcBef>
                <a:spcPts val="0"/>
              </a:spcBef>
              <a:spcAft>
                <a:spcPts val="0"/>
              </a:spcAft>
              <a:buFont typeface="Arial" charset="0"/>
              <a:buNone/>
            </a:pPr>
            <a:endParaRPr lang="tr-TR" sz="800" dirty="0">
              <a:latin typeface="Calibri" panose="020F0502020204030204"/>
              <a:cs typeface="+mn-cs"/>
            </a:endParaRPr>
          </a:p>
          <a:p>
            <a:pPr marL="342900" indent="-342900" algn="just">
              <a:spcBef>
                <a:spcPct val="20000"/>
              </a:spcBef>
              <a:buFont typeface="Arial" charset="0"/>
              <a:buNone/>
            </a:pPr>
            <a:r>
              <a:rPr lang="tr-TR" sz="1600" b="1" u="sng" dirty="0" smtClean="0">
                <a:solidFill>
                  <a:srgbClr val="4F81BD"/>
                </a:solidFill>
                <a:latin typeface="Calibri" panose="020F0502020204030204"/>
                <a:cs typeface="+mn-cs"/>
              </a:rPr>
              <a:t>Bakanlık </a:t>
            </a:r>
            <a:r>
              <a:rPr lang="tr-TR" sz="1600" b="1" dirty="0" smtClean="0">
                <a:solidFill>
                  <a:srgbClr val="4F81BD"/>
                </a:solidFill>
                <a:latin typeface="Calibri" panose="020F0502020204030204"/>
                <a:cs typeface="+mn-cs"/>
              </a:rPr>
              <a:t>: </a:t>
            </a:r>
            <a:r>
              <a:rPr lang="tr-TR" sz="1600" b="1" dirty="0" smtClean="0">
                <a:solidFill>
                  <a:prstClr val="black"/>
                </a:solidFill>
                <a:latin typeface="Calibri" panose="020F0502020204030204"/>
                <a:cs typeface="+mn-cs"/>
              </a:rPr>
              <a:t>Çevre </a:t>
            </a:r>
            <a:r>
              <a:rPr lang="tr-TR" sz="1600" b="1" dirty="0">
                <a:solidFill>
                  <a:prstClr val="black"/>
                </a:solidFill>
                <a:latin typeface="Calibri" panose="020F0502020204030204"/>
                <a:cs typeface="+mn-cs"/>
              </a:rPr>
              <a:t>ve Şehircilik </a:t>
            </a:r>
            <a:r>
              <a:rPr lang="tr-TR" sz="1600" b="1" dirty="0" smtClean="0">
                <a:solidFill>
                  <a:prstClr val="black"/>
                </a:solidFill>
                <a:latin typeface="Calibri" panose="020F0502020204030204"/>
                <a:cs typeface="+mn-cs"/>
              </a:rPr>
              <a:t>Bakanlığı</a:t>
            </a:r>
          </a:p>
          <a:p>
            <a:pPr marL="342900" indent="-342900" algn="just">
              <a:spcBef>
                <a:spcPct val="20000"/>
              </a:spcBef>
              <a:buFont typeface="Arial" charset="0"/>
              <a:buNone/>
            </a:pPr>
            <a:endParaRPr lang="tr-TR" sz="800" b="1" dirty="0">
              <a:solidFill>
                <a:prstClr val="black"/>
              </a:solidFill>
              <a:latin typeface="Calibri" panose="020F0502020204030204"/>
              <a:cs typeface="+mn-cs"/>
            </a:endParaRPr>
          </a:p>
          <a:p>
            <a:pPr marL="342900" indent="-342900" algn="just">
              <a:spcBef>
                <a:spcPct val="20000"/>
              </a:spcBef>
              <a:buFont typeface="Arial" charset="0"/>
              <a:buNone/>
            </a:pPr>
            <a:r>
              <a:rPr lang="tr-TR" sz="1600" b="1" u="sng" dirty="0" smtClean="0">
                <a:solidFill>
                  <a:srgbClr val="0070C0"/>
                </a:solidFill>
                <a:latin typeface="Calibri" panose="020F0502020204030204"/>
                <a:cs typeface="Times New Roman" pitchFamily="18" charset="0"/>
              </a:rPr>
              <a:t>Kapsam Belirleme Raporu ve SÇD </a:t>
            </a:r>
            <a:r>
              <a:rPr lang="tr-TR" sz="1600" b="1" u="sng" dirty="0">
                <a:solidFill>
                  <a:srgbClr val="0070C0"/>
                </a:solidFill>
                <a:latin typeface="Calibri" panose="020F0502020204030204"/>
                <a:cs typeface="Times New Roman" pitchFamily="18" charset="0"/>
              </a:rPr>
              <a:t>Raporu’nun </a:t>
            </a:r>
            <a:r>
              <a:rPr lang="tr-TR" sz="1600" b="1" u="sng" dirty="0" smtClean="0">
                <a:solidFill>
                  <a:srgbClr val="0070C0"/>
                </a:solidFill>
                <a:latin typeface="Calibri" panose="020F0502020204030204"/>
                <a:cs typeface="Times New Roman" pitchFamily="18" charset="0"/>
              </a:rPr>
              <a:t>Hazırlanması :</a:t>
            </a:r>
            <a:r>
              <a:rPr lang="tr-TR" sz="1600" b="1" dirty="0" smtClean="0">
                <a:solidFill>
                  <a:srgbClr val="0070C0"/>
                </a:solidFill>
                <a:latin typeface="Calibri" panose="020F0502020204030204"/>
                <a:cs typeface="Times New Roman" pitchFamily="18" charset="0"/>
              </a:rPr>
              <a:t> </a:t>
            </a:r>
            <a:r>
              <a:rPr lang="tr-TR" sz="1600" b="1" dirty="0" smtClean="0">
                <a:solidFill>
                  <a:prstClr val="black"/>
                </a:solidFill>
                <a:latin typeface="Calibri" panose="020F0502020204030204"/>
                <a:cs typeface="Times New Roman" pitchFamily="18" charset="0"/>
              </a:rPr>
              <a:t>Yetkili Kurum</a:t>
            </a:r>
          </a:p>
          <a:p>
            <a:pPr marL="342900" indent="-342900" algn="just">
              <a:spcBef>
                <a:spcPct val="20000"/>
              </a:spcBef>
              <a:buFont typeface="Arial" charset="0"/>
              <a:buNone/>
            </a:pPr>
            <a:endParaRPr lang="tr-TR" sz="800" b="1" dirty="0">
              <a:solidFill>
                <a:prstClr val="black"/>
              </a:solidFill>
              <a:latin typeface="Calibri" panose="020F0502020204030204"/>
              <a:cs typeface="Times New Roman" pitchFamily="18" charset="0"/>
            </a:endParaRPr>
          </a:p>
          <a:p>
            <a:pPr marL="342900" indent="-342900" algn="just">
              <a:spcBef>
                <a:spcPct val="20000"/>
              </a:spcBef>
              <a:buFont typeface="Arial" charset="0"/>
              <a:buNone/>
            </a:pPr>
            <a:r>
              <a:rPr lang="tr-TR" sz="1600" b="1" u="sng" dirty="0" smtClean="0">
                <a:solidFill>
                  <a:srgbClr val="4F81BD"/>
                </a:solidFill>
                <a:latin typeface="Calibri" panose="020F0502020204030204"/>
                <a:cs typeface="Times New Roman" pitchFamily="18" charset="0"/>
              </a:rPr>
              <a:t>Kapsam Belirleme Raporu ve SÇD </a:t>
            </a:r>
            <a:r>
              <a:rPr lang="tr-TR" sz="1600" b="1" u="sng" dirty="0">
                <a:solidFill>
                  <a:srgbClr val="4F81BD"/>
                </a:solidFill>
                <a:latin typeface="Calibri" panose="020F0502020204030204"/>
                <a:cs typeface="Times New Roman" pitchFamily="18" charset="0"/>
              </a:rPr>
              <a:t>Raporu’nun </a:t>
            </a:r>
            <a:r>
              <a:rPr lang="tr-TR" sz="1600" b="1" u="sng" dirty="0" smtClean="0">
                <a:solidFill>
                  <a:srgbClr val="4F81BD"/>
                </a:solidFill>
                <a:latin typeface="Calibri" panose="020F0502020204030204"/>
                <a:cs typeface="Times New Roman" pitchFamily="18" charset="0"/>
              </a:rPr>
              <a:t>Değerlendirilmesi:</a:t>
            </a:r>
            <a:r>
              <a:rPr lang="tr-TR" sz="1600" b="1" dirty="0" smtClean="0">
                <a:solidFill>
                  <a:srgbClr val="4F81BD"/>
                </a:solidFill>
                <a:latin typeface="Calibri" panose="020F0502020204030204"/>
                <a:cs typeface="Times New Roman" pitchFamily="18" charset="0"/>
              </a:rPr>
              <a:t> </a:t>
            </a:r>
            <a:r>
              <a:rPr lang="tr-TR" sz="1600" b="1" dirty="0" smtClean="0">
                <a:solidFill>
                  <a:prstClr val="black"/>
                </a:solidFill>
                <a:latin typeface="Calibri" panose="020F0502020204030204"/>
                <a:cs typeface="Times New Roman" pitchFamily="18" charset="0"/>
              </a:rPr>
              <a:t>Bakanlık</a:t>
            </a:r>
          </a:p>
          <a:p>
            <a:pPr marL="857250" indent="-857250" algn="just">
              <a:lnSpc>
                <a:spcPct val="80000"/>
              </a:lnSpc>
              <a:spcBef>
                <a:spcPct val="20000"/>
              </a:spcBef>
            </a:pPr>
            <a:endParaRPr lang="tr-TR" sz="800" b="1" u="sng" dirty="0" smtClean="0">
              <a:solidFill>
                <a:srgbClr val="0070C0"/>
              </a:solidFill>
              <a:latin typeface="Calibri" panose="020F0502020204030204"/>
              <a:cs typeface="Times New Roman" pitchFamily="18" charset="0"/>
            </a:endParaRPr>
          </a:p>
          <a:p>
            <a:pPr marL="857250" indent="-857250" algn="just">
              <a:lnSpc>
                <a:spcPct val="80000"/>
              </a:lnSpc>
              <a:spcBef>
                <a:spcPct val="20000"/>
              </a:spcBef>
            </a:pPr>
            <a:r>
              <a:rPr lang="tr-TR" sz="1600" b="1" u="sng" dirty="0" smtClean="0">
                <a:solidFill>
                  <a:srgbClr val="0070C0"/>
                </a:solidFill>
                <a:latin typeface="Calibri" panose="020F0502020204030204"/>
                <a:cs typeface="Times New Roman" pitchFamily="18" charset="0"/>
              </a:rPr>
              <a:t>İstisnai Planlar :</a:t>
            </a:r>
            <a:r>
              <a:rPr lang="tr-TR" sz="1600" b="1" dirty="0" smtClean="0">
                <a:solidFill>
                  <a:srgbClr val="0070C0"/>
                </a:solidFill>
                <a:latin typeface="Calibri" panose="020F0502020204030204"/>
                <a:cs typeface="Times New Roman" pitchFamily="18" charset="0"/>
              </a:rPr>
              <a:t> </a:t>
            </a:r>
            <a:r>
              <a:rPr lang="tr-TR" sz="1600" dirty="0" smtClean="0">
                <a:latin typeface="Calibri" panose="020F0502020204030204"/>
                <a:cs typeface="Times New Roman" pitchFamily="18" charset="0"/>
              </a:rPr>
              <a:t>Milli </a:t>
            </a:r>
            <a:r>
              <a:rPr lang="tr-TR" sz="1600" dirty="0">
                <a:latin typeface="Calibri" panose="020F0502020204030204"/>
                <a:cs typeface="Times New Roman" pitchFamily="18" charset="0"/>
              </a:rPr>
              <a:t>savunma, sivil savunma kapsamında yer alan plan </a:t>
            </a:r>
            <a:r>
              <a:rPr lang="tr-TR" sz="1600" dirty="0" smtClean="0">
                <a:latin typeface="Calibri" panose="020F0502020204030204"/>
                <a:cs typeface="Times New Roman" pitchFamily="18" charset="0"/>
              </a:rPr>
              <a:t>ve programlar, mali </a:t>
            </a:r>
            <a:r>
              <a:rPr lang="tr-TR" sz="1600" dirty="0">
                <a:latin typeface="Calibri" panose="020F0502020204030204"/>
                <a:cs typeface="Times New Roman" pitchFamily="18" charset="0"/>
              </a:rPr>
              <a:t>ya </a:t>
            </a:r>
            <a:r>
              <a:rPr lang="tr-TR" sz="1600" dirty="0" smtClean="0">
                <a:latin typeface="Calibri" panose="020F0502020204030204"/>
                <a:cs typeface="Times New Roman" pitchFamily="18" charset="0"/>
              </a:rPr>
              <a:t>da</a:t>
            </a:r>
          </a:p>
          <a:p>
            <a:pPr marL="857250" indent="-857250" algn="just">
              <a:lnSpc>
                <a:spcPct val="80000"/>
              </a:lnSpc>
              <a:spcBef>
                <a:spcPct val="20000"/>
              </a:spcBef>
            </a:pPr>
            <a:r>
              <a:rPr lang="tr-TR" sz="1600" dirty="0" smtClean="0">
                <a:latin typeface="Calibri" panose="020F0502020204030204"/>
                <a:cs typeface="Times New Roman" pitchFamily="18" charset="0"/>
              </a:rPr>
              <a:t>bütçe </a:t>
            </a:r>
            <a:r>
              <a:rPr lang="tr-TR" sz="1600" dirty="0">
                <a:latin typeface="Calibri" panose="020F0502020204030204"/>
                <a:cs typeface="Times New Roman" pitchFamily="18" charset="0"/>
              </a:rPr>
              <a:t>plan </a:t>
            </a:r>
            <a:r>
              <a:rPr lang="tr-TR" sz="1600" dirty="0" smtClean="0">
                <a:latin typeface="Calibri" panose="020F0502020204030204"/>
                <a:cs typeface="Times New Roman" pitchFamily="18" charset="0"/>
              </a:rPr>
              <a:t>ve programları</a:t>
            </a:r>
            <a:r>
              <a:rPr lang="tr-TR" sz="1600" dirty="0">
                <a:latin typeface="Calibri" panose="020F0502020204030204"/>
                <a:cs typeface="Times New Roman" pitchFamily="18" charset="0"/>
              </a:rPr>
              <a:t>, </a:t>
            </a:r>
            <a:r>
              <a:rPr lang="tr-TR" sz="1600" b="1" dirty="0">
                <a:latin typeface="Calibri" panose="020F0502020204030204"/>
                <a:cs typeface="Times New Roman" pitchFamily="18" charset="0"/>
              </a:rPr>
              <a:t>imar planları </a:t>
            </a:r>
            <a:r>
              <a:rPr lang="tr-TR" sz="1600" dirty="0">
                <a:latin typeface="Calibri" panose="020F0502020204030204"/>
                <a:cs typeface="Times New Roman" pitchFamily="18" charset="0"/>
              </a:rPr>
              <a:t>ile</a:t>
            </a:r>
            <a:r>
              <a:rPr lang="tr-TR" sz="1600" b="1" dirty="0">
                <a:latin typeface="Calibri" panose="020F0502020204030204"/>
                <a:cs typeface="Times New Roman" pitchFamily="18" charset="0"/>
              </a:rPr>
              <a:t> </a:t>
            </a:r>
            <a:r>
              <a:rPr lang="tr-TR" sz="1600" b="1" dirty="0" err="1">
                <a:latin typeface="Calibri" panose="020F0502020204030204"/>
                <a:cs typeface="Times New Roman" pitchFamily="18" charset="0"/>
              </a:rPr>
              <a:t>sınıraşan</a:t>
            </a:r>
            <a:r>
              <a:rPr lang="tr-TR" sz="1600" b="1" dirty="0">
                <a:latin typeface="Calibri" panose="020F0502020204030204"/>
                <a:cs typeface="Times New Roman" pitchFamily="18" charset="0"/>
              </a:rPr>
              <a:t> </a:t>
            </a:r>
            <a:r>
              <a:rPr lang="tr-TR" sz="1600" b="1" dirty="0" smtClean="0">
                <a:latin typeface="Calibri" panose="020F0502020204030204"/>
                <a:cs typeface="Times New Roman" pitchFamily="18" charset="0"/>
              </a:rPr>
              <a:t>plan ve programlara </a:t>
            </a:r>
            <a:r>
              <a:rPr lang="tr-TR" sz="1600" dirty="0" smtClean="0">
                <a:latin typeface="Calibri" panose="020F0502020204030204"/>
                <a:cs typeface="Times New Roman" pitchFamily="18" charset="0"/>
              </a:rPr>
              <a:t>bu </a:t>
            </a:r>
            <a:r>
              <a:rPr lang="tr-TR" sz="1600" dirty="0">
                <a:latin typeface="Calibri" panose="020F0502020204030204"/>
                <a:cs typeface="Times New Roman" pitchFamily="18" charset="0"/>
              </a:rPr>
              <a:t>Yönetmelik </a:t>
            </a:r>
            <a:r>
              <a:rPr lang="tr-TR" sz="1600" dirty="0" smtClean="0">
                <a:latin typeface="Calibri" panose="020F0502020204030204"/>
                <a:cs typeface="Times New Roman" pitchFamily="18" charset="0"/>
              </a:rPr>
              <a:t>hükümleri</a:t>
            </a:r>
          </a:p>
          <a:p>
            <a:pPr marL="857250" indent="-857250" algn="just">
              <a:lnSpc>
                <a:spcPct val="80000"/>
              </a:lnSpc>
              <a:spcBef>
                <a:spcPct val="20000"/>
              </a:spcBef>
            </a:pPr>
            <a:r>
              <a:rPr lang="tr-TR" sz="1600" dirty="0" smtClean="0">
                <a:latin typeface="Calibri" panose="020F0502020204030204"/>
                <a:cs typeface="Times New Roman" pitchFamily="18" charset="0"/>
              </a:rPr>
              <a:t>uygulanmaz</a:t>
            </a:r>
            <a:r>
              <a:rPr lang="tr-TR" sz="1600" dirty="0">
                <a:latin typeface="Calibri" panose="020F0502020204030204"/>
                <a:cs typeface="Times New Roman" pitchFamily="18" charset="0"/>
              </a:rPr>
              <a:t>. </a:t>
            </a:r>
            <a:endParaRPr lang="tr-TR" sz="1600" dirty="0" smtClean="0">
              <a:latin typeface="Calibri" panose="020F0502020204030204"/>
              <a:cs typeface="Times New Roman" pitchFamily="18" charset="0"/>
            </a:endParaRPr>
          </a:p>
          <a:p>
            <a:pPr marL="857250" indent="-857250" algn="just">
              <a:lnSpc>
                <a:spcPct val="80000"/>
              </a:lnSpc>
              <a:spcBef>
                <a:spcPct val="20000"/>
              </a:spcBef>
            </a:pPr>
            <a:endParaRPr lang="tr-TR" sz="800" dirty="0">
              <a:latin typeface="Calibri" panose="020F0502020204030204"/>
              <a:cs typeface="Times New Roman" pitchFamily="18" charset="0"/>
            </a:endParaRPr>
          </a:p>
          <a:p>
            <a:pPr marL="857250" indent="-857250" algn="just"/>
            <a:r>
              <a:rPr lang="tr-TR" sz="1600" b="1" u="sng" dirty="0" smtClean="0">
                <a:solidFill>
                  <a:srgbClr val="0070C0"/>
                </a:solidFill>
                <a:latin typeface="Calibri" panose="020F0502020204030204"/>
                <a:cs typeface="+mn-cs"/>
              </a:rPr>
              <a:t>SÇD Yol Gösterici ve Tavsiye Edici:</a:t>
            </a:r>
            <a:r>
              <a:rPr lang="tr-TR" sz="1600" b="1" dirty="0" smtClean="0">
                <a:solidFill>
                  <a:srgbClr val="0070C0"/>
                </a:solidFill>
                <a:latin typeface="Calibri" panose="020F0502020204030204"/>
                <a:cs typeface="+mn-cs"/>
              </a:rPr>
              <a:t> </a:t>
            </a:r>
            <a:r>
              <a:rPr lang="tr-TR" sz="1600" dirty="0" smtClean="0">
                <a:latin typeface="Calibri" panose="020F0502020204030204"/>
                <a:cs typeface="+mn-cs"/>
              </a:rPr>
              <a:t>Bakanlığın </a:t>
            </a:r>
            <a:r>
              <a:rPr lang="tr-TR" sz="1600" dirty="0">
                <a:latin typeface="Calibri" panose="020F0502020204030204"/>
                <a:cs typeface="+mn-cs"/>
              </a:rPr>
              <a:t>görüşü, SÇD raporu ve </a:t>
            </a:r>
            <a:r>
              <a:rPr lang="tr-TR" sz="1600" dirty="0" smtClean="0">
                <a:latin typeface="Calibri" panose="020F0502020204030204"/>
                <a:cs typeface="+mn-cs"/>
              </a:rPr>
              <a:t>süreçte yapılan istişareler</a:t>
            </a:r>
          </a:p>
          <a:p>
            <a:pPr marL="857250" indent="-857250" algn="just"/>
            <a:r>
              <a:rPr lang="tr-TR" sz="1600" dirty="0" smtClean="0">
                <a:latin typeface="Calibri" panose="020F0502020204030204"/>
                <a:cs typeface="+mn-cs"/>
              </a:rPr>
              <a:t>dikkate </a:t>
            </a:r>
            <a:r>
              <a:rPr lang="tr-TR" sz="1600" dirty="0">
                <a:latin typeface="Calibri" panose="020F0502020204030204"/>
                <a:cs typeface="+mn-cs"/>
              </a:rPr>
              <a:t>alınarak </a:t>
            </a:r>
            <a:r>
              <a:rPr lang="tr-TR" sz="1600" dirty="0" smtClean="0">
                <a:latin typeface="Calibri" panose="020F0502020204030204"/>
                <a:cs typeface="+mn-cs"/>
              </a:rPr>
              <a:t>plan </a:t>
            </a:r>
            <a:r>
              <a:rPr lang="tr-TR" sz="1600" dirty="0">
                <a:latin typeface="Calibri" panose="020F0502020204030204"/>
                <a:cs typeface="+mn-cs"/>
              </a:rPr>
              <a:t>Yetkili </a:t>
            </a:r>
            <a:r>
              <a:rPr lang="tr-TR" sz="1600" dirty="0" smtClean="0">
                <a:latin typeface="Calibri" panose="020F0502020204030204"/>
                <a:cs typeface="+mn-cs"/>
              </a:rPr>
              <a:t>Kurum tarafından </a:t>
            </a:r>
            <a:r>
              <a:rPr lang="tr-TR" sz="1600" dirty="0">
                <a:latin typeface="Calibri" panose="020F0502020204030204"/>
                <a:cs typeface="+mn-cs"/>
              </a:rPr>
              <a:t>onaylanır</a:t>
            </a:r>
            <a:r>
              <a:rPr lang="tr-TR" sz="1600" dirty="0" smtClean="0">
                <a:latin typeface="Calibri" panose="020F0502020204030204"/>
                <a:cs typeface="+mn-cs"/>
              </a:rPr>
              <a:t>.</a:t>
            </a:r>
            <a:endParaRPr lang="tr-TR" sz="1600" b="1" dirty="0">
              <a:solidFill>
                <a:prstClr val="black"/>
              </a:solidFill>
              <a:latin typeface="Calibri" panose="020F0502020204030204"/>
              <a:cs typeface="Times New Roman" pitchFamily="18" charset="0"/>
            </a:endParaRPr>
          </a:p>
        </p:txBody>
      </p:sp>
      <p:sp>
        <p:nvSpPr>
          <p:cNvPr id="9" name="Başlık 1"/>
          <p:cNvSpPr txBox="1">
            <a:spLocks/>
          </p:cNvSpPr>
          <p:nvPr/>
        </p:nvSpPr>
        <p:spPr>
          <a:xfrm>
            <a:off x="485655" y="1476546"/>
            <a:ext cx="8280400" cy="471487"/>
          </a:xfrm>
          <a:prstGeom prst="rect">
            <a:avLst/>
          </a:prstGeom>
        </p:spPr>
        <p:txBody>
          <a:bodyPr anchor="ctr"/>
          <a:lstStyle/>
          <a:p>
            <a:pPr algn="ctr"/>
            <a:r>
              <a:rPr lang="tr-TR" sz="2400" b="1" dirty="0">
                <a:effectLst>
                  <a:outerShdw blurRad="38100" dist="38100" dir="2700000" algn="tl">
                    <a:srgbClr val="C0C0C0"/>
                  </a:outerShdw>
                </a:effectLst>
                <a:latin typeface="Times New Roman" pitchFamily="18" charset="0"/>
              </a:rPr>
              <a:t>SÇD YÖNETMELİĞİ</a:t>
            </a:r>
            <a:endParaRPr lang="tr-TR" sz="2400" dirty="0">
              <a:latin typeface="Times New Roman" pitchFamily="18" charset="0"/>
            </a:endParaRPr>
          </a:p>
        </p:txBody>
      </p:sp>
    </p:spTree>
    <p:extLst>
      <p:ext uri="{BB962C8B-B14F-4D97-AF65-F5344CB8AC3E}">
        <p14:creationId xmlns:p14="http://schemas.microsoft.com/office/powerpoint/2010/main" val="300267667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2628</TotalTime>
  <Words>1836</Words>
  <Application>Microsoft Office PowerPoint</Application>
  <PresentationFormat>Ekran Gösterisi (4:3)</PresentationFormat>
  <Paragraphs>407</Paragraphs>
  <Slides>21</Slides>
  <Notes>0</Notes>
  <HiddenSlides>0</HiddenSlides>
  <MMClips>0</MMClips>
  <ScaleCrop>false</ScaleCrop>
  <HeadingPairs>
    <vt:vector size="6" baseType="variant">
      <vt:variant>
        <vt:lpstr>Kullanılan Yazı Tipleri</vt:lpstr>
      </vt:variant>
      <vt:variant>
        <vt:i4>10</vt:i4>
      </vt:variant>
      <vt:variant>
        <vt:lpstr>Tema</vt:lpstr>
      </vt:variant>
      <vt:variant>
        <vt:i4>4</vt:i4>
      </vt:variant>
      <vt:variant>
        <vt:lpstr>Slayt Başlıkları</vt:lpstr>
      </vt:variant>
      <vt:variant>
        <vt:i4>21</vt:i4>
      </vt:variant>
    </vt:vector>
  </HeadingPairs>
  <TitlesOfParts>
    <vt:vector size="35" baseType="lpstr">
      <vt:lpstr>맑은 고딕</vt:lpstr>
      <vt:lpstr>ＭＳ Ｐゴシック</vt:lpstr>
      <vt:lpstr>ＭＳ Ｐゴシック</vt:lpstr>
      <vt:lpstr>Arial</vt:lpstr>
      <vt:lpstr>Calibri</vt:lpstr>
      <vt:lpstr>Calibri Light</vt:lpstr>
      <vt:lpstr>Helvetica</vt:lpstr>
      <vt:lpstr>Tahoma</vt:lpstr>
      <vt:lpstr>Times New Roman</vt:lpstr>
      <vt:lpstr>Wingdings</vt:lpstr>
      <vt:lpstr>Office Theme</vt:lpstr>
      <vt:lpstr>Office Teması</vt:lpstr>
      <vt:lpstr>1_Office Teması</vt:lpstr>
      <vt:lpstr>3_Office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Pinar SUREN</dc:creator>
  <cp:lastModifiedBy>Nihan Şahin Hamamcı</cp:lastModifiedBy>
  <cp:revision>146</cp:revision>
  <dcterms:modified xsi:type="dcterms:W3CDTF">2020-02-03T07:20:32Z</dcterms:modified>
</cp:coreProperties>
</file>