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09" r:id="rId4"/>
    <p:sldId id="310" r:id="rId5"/>
    <p:sldId id="311" r:id="rId6"/>
    <p:sldId id="320" r:id="rId7"/>
    <p:sldId id="321" r:id="rId8"/>
    <p:sldId id="314" r:id="rId9"/>
    <p:sldId id="322" r:id="rId10"/>
    <p:sldId id="315" r:id="rId11"/>
    <p:sldId id="316" r:id="rId12"/>
    <p:sldId id="317" r:id="rId13"/>
    <p:sldId id="318" r:id="rId14"/>
    <p:sldId id="323" r:id="rId15"/>
    <p:sldId id="324" r:id="rId16"/>
    <p:sldId id="325" r:id="rId17"/>
    <p:sldId id="313" r:id="rId18"/>
    <p:sldId id="330" r:id="rId19"/>
    <p:sldId id="312" r:id="rId20"/>
    <p:sldId id="326" r:id="rId21"/>
    <p:sldId id="329" r:id="rId22"/>
    <p:sldId id="328" r:id="rId23"/>
    <p:sldId id="332" r:id="rId24"/>
    <p:sldId id="327" r:id="rId25"/>
    <p:sldId id="333" r:id="rId26"/>
    <p:sldId id="331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7F02-C4DA-374C-BDD0-899B50B40B2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F92E-1F21-5049-8527-CC168C76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rystal_Clear_app_kedit_green-pencil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s://eduwells.com/2013/08/06/teaching-math-on-an-ipad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rystal_Clear_app_kedit_green-pencil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s://eduwells.com/2013/08/06/teaching-math-on-an-ipad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rystal_Clear_app_kedit_green-pencil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s://eduwells.com/2013/08/06/teaching-math-on-an-ipad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rystal_Clear_app_kedit_green-pencil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s://eduwells.com/2013/08/06/teaching-math-on-an-ipad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://graphicdesign.stackexchange.com/questions/30804/how-could-i-show-hands-that-are-race-neutra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graphicdesign.stackexchange.com/questions/30804/how-could-i-show-hands-that-are-race-neutral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commons.wikimedia.org/wiki/File:Chat_icon_new_message.sv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en.wikipedia.org/wiki/File:Microphone-outlined-circular-butto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t_icon_new_message.svg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2015.igem.org/Team:ATOMS-Turkiye/Project/Problems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7" y="345275"/>
            <a:ext cx="1839507" cy="103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13" y="1852988"/>
            <a:ext cx="9144000" cy="39491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3140" y="2387478"/>
            <a:ext cx="5964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Stratejik Çevresel Değerlendirme Yönetmeliği'nin Uygulanmasının Desteklenmesi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TR2018 ESOP MI A3 12 / CNP / 03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Farkındalık Artırma </a:t>
            </a: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Çalıştayı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tr-T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Çevrim içi, 20-21 Ağustos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8" name="Picture 7" descr="ESOP logo-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4" y="6111020"/>
            <a:ext cx="1238986" cy="572505"/>
          </a:xfrm>
          <a:prstGeom prst="rect">
            <a:avLst/>
          </a:prstGeom>
        </p:spPr>
      </p:pic>
      <p:pic>
        <p:nvPicPr>
          <p:cNvPr id="9" name="Picture 8" descr="page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2" name="Picture 11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5943600"/>
            <a:ext cx="1100050" cy="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6225912"/>
            <a:ext cx="1066165" cy="420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4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n-US" sz="2400" cap="small" dirty="0"/>
              <a:t>… </a:t>
            </a:r>
            <a:r>
              <a:rPr lang="tr-TR" sz="2400" cap="small" dirty="0"/>
              <a:t>YANİ SÇD’NİN </a:t>
            </a:r>
            <a:r>
              <a:rPr lang="tr-TR" sz="2400" cap="small" dirty="0" err="1"/>
              <a:t>amaçlari</a:t>
            </a:r>
            <a:r>
              <a:rPr lang="tr-TR" sz="2400" cap="small" dirty="0"/>
              <a:t>: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527235" y="2556808"/>
            <a:ext cx="8129291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Çevresel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hususlar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sürdürülebilirliğin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planlamaya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 edilmesini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desteklemek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-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çevresel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hedefleri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göz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önünde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bulundurarak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olumsuz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etkileri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önlemeyi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amaçlar,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Karar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alma sürecine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katmak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gelişme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seçeneklerinin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fırsat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risklerini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tartışmak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alternatifleri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değerlendirmek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tir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5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>
                <a:solidFill>
                  <a:srgbClr val="0070C0"/>
                </a:solidFill>
              </a:rPr>
              <a:t>Biraz düşünme </a:t>
            </a:r>
            <a:r>
              <a:rPr lang="tr-TR" sz="2400" cap="small" dirty="0" err="1">
                <a:solidFill>
                  <a:srgbClr val="0070C0"/>
                </a:solidFill>
              </a:rPr>
              <a:t>zamani</a:t>
            </a:r>
            <a:r>
              <a:rPr lang="en-US" sz="2400" cap="small" dirty="0" smtClean="0">
                <a:solidFill>
                  <a:srgbClr val="0070C0"/>
                </a:solidFill>
              </a:rPr>
              <a:t>…</a:t>
            </a:r>
            <a:endParaRPr lang="en-US" sz="2400" cap="small" dirty="0">
              <a:solidFill>
                <a:srgbClr val="0070C0"/>
              </a:solidFill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="" xmlns:a16="http://schemas.microsoft.com/office/drawing/2014/main" id="{FA3F8D41-312F-BF49-9754-549FC5AA412E}"/>
              </a:ext>
            </a:extLst>
          </p:cNvPr>
          <p:cNvSpPr/>
          <p:nvPr/>
        </p:nvSpPr>
        <p:spPr>
          <a:xfrm>
            <a:off x="1234955" y="2743941"/>
            <a:ext cx="6781800" cy="830997"/>
          </a:xfrm>
          <a:custGeom>
            <a:avLst/>
            <a:gdLst>
              <a:gd name="connsiteX0" fmla="*/ 0 w 6781800"/>
              <a:gd name="connsiteY0" fmla="*/ 0 h 984885"/>
              <a:gd name="connsiteX1" fmla="*/ 632968 w 6781800"/>
              <a:gd name="connsiteY1" fmla="*/ 0 h 984885"/>
              <a:gd name="connsiteX2" fmla="*/ 1130300 w 6781800"/>
              <a:gd name="connsiteY2" fmla="*/ 0 h 984885"/>
              <a:gd name="connsiteX3" fmla="*/ 1695450 w 6781800"/>
              <a:gd name="connsiteY3" fmla="*/ 0 h 984885"/>
              <a:gd name="connsiteX4" fmla="*/ 2328418 w 6781800"/>
              <a:gd name="connsiteY4" fmla="*/ 0 h 984885"/>
              <a:gd name="connsiteX5" fmla="*/ 2757932 w 6781800"/>
              <a:gd name="connsiteY5" fmla="*/ 0 h 984885"/>
              <a:gd name="connsiteX6" fmla="*/ 3323082 w 6781800"/>
              <a:gd name="connsiteY6" fmla="*/ 0 h 984885"/>
              <a:gd name="connsiteX7" fmla="*/ 3956050 w 6781800"/>
              <a:gd name="connsiteY7" fmla="*/ 0 h 984885"/>
              <a:gd name="connsiteX8" fmla="*/ 4656836 w 6781800"/>
              <a:gd name="connsiteY8" fmla="*/ 0 h 984885"/>
              <a:gd name="connsiteX9" fmla="*/ 5357622 w 6781800"/>
              <a:gd name="connsiteY9" fmla="*/ 0 h 984885"/>
              <a:gd name="connsiteX10" fmla="*/ 5990590 w 6781800"/>
              <a:gd name="connsiteY10" fmla="*/ 0 h 984885"/>
              <a:gd name="connsiteX11" fmla="*/ 6781800 w 6781800"/>
              <a:gd name="connsiteY11" fmla="*/ 0 h 984885"/>
              <a:gd name="connsiteX12" fmla="*/ 6781800 w 6781800"/>
              <a:gd name="connsiteY12" fmla="*/ 462896 h 984885"/>
              <a:gd name="connsiteX13" fmla="*/ 6781800 w 6781800"/>
              <a:gd name="connsiteY13" fmla="*/ 984885 h 984885"/>
              <a:gd name="connsiteX14" fmla="*/ 6284468 w 6781800"/>
              <a:gd name="connsiteY14" fmla="*/ 984885 h 984885"/>
              <a:gd name="connsiteX15" fmla="*/ 5922772 w 6781800"/>
              <a:gd name="connsiteY15" fmla="*/ 984885 h 984885"/>
              <a:gd name="connsiteX16" fmla="*/ 5357622 w 6781800"/>
              <a:gd name="connsiteY16" fmla="*/ 984885 h 984885"/>
              <a:gd name="connsiteX17" fmla="*/ 4860290 w 6781800"/>
              <a:gd name="connsiteY17" fmla="*/ 984885 h 984885"/>
              <a:gd name="connsiteX18" fmla="*/ 4159504 w 6781800"/>
              <a:gd name="connsiteY18" fmla="*/ 984885 h 984885"/>
              <a:gd name="connsiteX19" fmla="*/ 3594354 w 6781800"/>
              <a:gd name="connsiteY19" fmla="*/ 984885 h 984885"/>
              <a:gd name="connsiteX20" fmla="*/ 2961386 w 6781800"/>
              <a:gd name="connsiteY20" fmla="*/ 984885 h 984885"/>
              <a:gd name="connsiteX21" fmla="*/ 2260600 w 6781800"/>
              <a:gd name="connsiteY21" fmla="*/ 984885 h 984885"/>
              <a:gd name="connsiteX22" fmla="*/ 1898904 w 6781800"/>
              <a:gd name="connsiteY22" fmla="*/ 984885 h 984885"/>
              <a:gd name="connsiteX23" fmla="*/ 1401572 w 6781800"/>
              <a:gd name="connsiteY23" fmla="*/ 984885 h 984885"/>
              <a:gd name="connsiteX24" fmla="*/ 1039876 w 6781800"/>
              <a:gd name="connsiteY24" fmla="*/ 984885 h 984885"/>
              <a:gd name="connsiteX25" fmla="*/ 0 w 6781800"/>
              <a:gd name="connsiteY25" fmla="*/ 984885 h 984885"/>
              <a:gd name="connsiteX26" fmla="*/ 0 w 6781800"/>
              <a:gd name="connsiteY26" fmla="*/ 512140 h 984885"/>
              <a:gd name="connsiteX27" fmla="*/ 0 w 6781800"/>
              <a:gd name="connsiteY27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81800" h="984885" fill="none" extrusionOk="0">
                <a:moveTo>
                  <a:pt x="0" y="0"/>
                </a:moveTo>
                <a:cubicBezTo>
                  <a:pt x="302177" y="-55048"/>
                  <a:pt x="320795" y="62121"/>
                  <a:pt x="632968" y="0"/>
                </a:cubicBezTo>
                <a:cubicBezTo>
                  <a:pt x="945141" y="-62121"/>
                  <a:pt x="1022762" y="55788"/>
                  <a:pt x="1130300" y="0"/>
                </a:cubicBezTo>
                <a:cubicBezTo>
                  <a:pt x="1237838" y="-55788"/>
                  <a:pt x="1452142" y="13438"/>
                  <a:pt x="1695450" y="0"/>
                </a:cubicBezTo>
                <a:cubicBezTo>
                  <a:pt x="1938758" y="-13438"/>
                  <a:pt x="2124204" y="20749"/>
                  <a:pt x="2328418" y="0"/>
                </a:cubicBezTo>
                <a:cubicBezTo>
                  <a:pt x="2532632" y="-20749"/>
                  <a:pt x="2555121" y="1668"/>
                  <a:pt x="2757932" y="0"/>
                </a:cubicBezTo>
                <a:cubicBezTo>
                  <a:pt x="2960743" y="-1668"/>
                  <a:pt x="3096233" y="7267"/>
                  <a:pt x="3323082" y="0"/>
                </a:cubicBezTo>
                <a:cubicBezTo>
                  <a:pt x="3549931" y="-7267"/>
                  <a:pt x="3783865" y="50122"/>
                  <a:pt x="3956050" y="0"/>
                </a:cubicBezTo>
                <a:cubicBezTo>
                  <a:pt x="4128235" y="-50122"/>
                  <a:pt x="4456207" y="31547"/>
                  <a:pt x="4656836" y="0"/>
                </a:cubicBezTo>
                <a:cubicBezTo>
                  <a:pt x="4857465" y="-31547"/>
                  <a:pt x="5077492" y="69390"/>
                  <a:pt x="5357622" y="0"/>
                </a:cubicBezTo>
                <a:cubicBezTo>
                  <a:pt x="5637752" y="-69390"/>
                  <a:pt x="5715843" y="71099"/>
                  <a:pt x="5990590" y="0"/>
                </a:cubicBezTo>
                <a:cubicBezTo>
                  <a:pt x="6265337" y="-71099"/>
                  <a:pt x="6520499" y="77581"/>
                  <a:pt x="6781800" y="0"/>
                </a:cubicBezTo>
                <a:cubicBezTo>
                  <a:pt x="6797676" y="152060"/>
                  <a:pt x="6740997" y="247664"/>
                  <a:pt x="6781800" y="462896"/>
                </a:cubicBezTo>
                <a:cubicBezTo>
                  <a:pt x="6822603" y="678128"/>
                  <a:pt x="6739456" y="846826"/>
                  <a:pt x="6781800" y="984885"/>
                </a:cubicBezTo>
                <a:cubicBezTo>
                  <a:pt x="6672517" y="1008611"/>
                  <a:pt x="6439917" y="969879"/>
                  <a:pt x="6284468" y="984885"/>
                </a:cubicBezTo>
                <a:cubicBezTo>
                  <a:pt x="6129019" y="999891"/>
                  <a:pt x="6002080" y="983014"/>
                  <a:pt x="5922772" y="984885"/>
                </a:cubicBezTo>
                <a:cubicBezTo>
                  <a:pt x="5843464" y="986756"/>
                  <a:pt x="5587166" y="956637"/>
                  <a:pt x="5357622" y="984885"/>
                </a:cubicBezTo>
                <a:cubicBezTo>
                  <a:pt x="5128078" y="1013133"/>
                  <a:pt x="5066830" y="948219"/>
                  <a:pt x="4860290" y="984885"/>
                </a:cubicBezTo>
                <a:cubicBezTo>
                  <a:pt x="4653750" y="1021551"/>
                  <a:pt x="4406876" y="934652"/>
                  <a:pt x="4159504" y="984885"/>
                </a:cubicBezTo>
                <a:cubicBezTo>
                  <a:pt x="3912132" y="1035118"/>
                  <a:pt x="3850225" y="924295"/>
                  <a:pt x="3594354" y="984885"/>
                </a:cubicBezTo>
                <a:cubicBezTo>
                  <a:pt x="3338483" y="1045475"/>
                  <a:pt x="3090311" y="934178"/>
                  <a:pt x="2961386" y="984885"/>
                </a:cubicBezTo>
                <a:cubicBezTo>
                  <a:pt x="2832461" y="1035592"/>
                  <a:pt x="2432753" y="910406"/>
                  <a:pt x="2260600" y="984885"/>
                </a:cubicBezTo>
                <a:cubicBezTo>
                  <a:pt x="2088447" y="1059364"/>
                  <a:pt x="2025635" y="969512"/>
                  <a:pt x="1898904" y="984885"/>
                </a:cubicBezTo>
                <a:cubicBezTo>
                  <a:pt x="1772173" y="1000258"/>
                  <a:pt x="1577923" y="939101"/>
                  <a:pt x="1401572" y="984885"/>
                </a:cubicBezTo>
                <a:cubicBezTo>
                  <a:pt x="1225221" y="1030669"/>
                  <a:pt x="1180006" y="967486"/>
                  <a:pt x="1039876" y="984885"/>
                </a:cubicBezTo>
                <a:cubicBezTo>
                  <a:pt x="899746" y="1002284"/>
                  <a:pt x="388928" y="947105"/>
                  <a:pt x="0" y="984885"/>
                </a:cubicBezTo>
                <a:cubicBezTo>
                  <a:pt x="-29955" y="828521"/>
                  <a:pt x="17709" y="723364"/>
                  <a:pt x="0" y="512140"/>
                </a:cubicBezTo>
                <a:cubicBezTo>
                  <a:pt x="-17709" y="300917"/>
                  <a:pt x="31947" y="120795"/>
                  <a:pt x="0" y="0"/>
                </a:cubicBezTo>
                <a:close/>
              </a:path>
              <a:path w="6781800" h="984885" stroke="0" extrusionOk="0">
                <a:moveTo>
                  <a:pt x="0" y="0"/>
                </a:moveTo>
                <a:cubicBezTo>
                  <a:pt x="130554" y="-20484"/>
                  <a:pt x="268145" y="19350"/>
                  <a:pt x="429514" y="0"/>
                </a:cubicBezTo>
                <a:cubicBezTo>
                  <a:pt x="590883" y="-19350"/>
                  <a:pt x="691660" y="41576"/>
                  <a:pt x="791210" y="0"/>
                </a:cubicBezTo>
                <a:cubicBezTo>
                  <a:pt x="890760" y="-41576"/>
                  <a:pt x="1149361" y="1676"/>
                  <a:pt x="1288542" y="0"/>
                </a:cubicBezTo>
                <a:cubicBezTo>
                  <a:pt x="1427723" y="-1676"/>
                  <a:pt x="1637815" y="20498"/>
                  <a:pt x="1853692" y="0"/>
                </a:cubicBezTo>
                <a:cubicBezTo>
                  <a:pt x="2069569" y="-20498"/>
                  <a:pt x="2312346" y="57412"/>
                  <a:pt x="2486660" y="0"/>
                </a:cubicBezTo>
                <a:cubicBezTo>
                  <a:pt x="2660974" y="-57412"/>
                  <a:pt x="2753169" y="11357"/>
                  <a:pt x="2916174" y="0"/>
                </a:cubicBezTo>
                <a:cubicBezTo>
                  <a:pt x="3079179" y="-11357"/>
                  <a:pt x="3244421" y="44911"/>
                  <a:pt x="3413506" y="0"/>
                </a:cubicBezTo>
                <a:cubicBezTo>
                  <a:pt x="3582591" y="-44911"/>
                  <a:pt x="3855547" y="45407"/>
                  <a:pt x="4114292" y="0"/>
                </a:cubicBezTo>
                <a:cubicBezTo>
                  <a:pt x="4373037" y="-45407"/>
                  <a:pt x="4602254" y="31293"/>
                  <a:pt x="4747260" y="0"/>
                </a:cubicBezTo>
                <a:cubicBezTo>
                  <a:pt x="4892266" y="-31293"/>
                  <a:pt x="4958885" y="29833"/>
                  <a:pt x="5108956" y="0"/>
                </a:cubicBezTo>
                <a:cubicBezTo>
                  <a:pt x="5259027" y="-29833"/>
                  <a:pt x="5435414" y="12149"/>
                  <a:pt x="5538470" y="0"/>
                </a:cubicBezTo>
                <a:cubicBezTo>
                  <a:pt x="5641526" y="-12149"/>
                  <a:pt x="5780318" y="7423"/>
                  <a:pt x="5900166" y="0"/>
                </a:cubicBezTo>
                <a:cubicBezTo>
                  <a:pt x="6020014" y="-7423"/>
                  <a:pt x="6362275" y="90689"/>
                  <a:pt x="6781800" y="0"/>
                </a:cubicBezTo>
                <a:cubicBezTo>
                  <a:pt x="6826769" y="105385"/>
                  <a:pt x="6772467" y="322100"/>
                  <a:pt x="6781800" y="502291"/>
                </a:cubicBezTo>
                <a:cubicBezTo>
                  <a:pt x="6791133" y="682482"/>
                  <a:pt x="6755904" y="780251"/>
                  <a:pt x="6781800" y="984885"/>
                </a:cubicBezTo>
                <a:cubicBezTo>
                  <a:pt x="6584667" y="985249"/>
                  <a:pt x="6446418" y="927976"/>
                  <a:pt x="6148832" y="984885"/>
                </a:cubicBezTo>
                <a:cubicBezTo>
                  <a:pt x="5851246" y="1041794"/>
                  <a:pt x="5905964" y="974238"/>
                  <a:pt x="5719318" y="984885"/>
                </a:cubicBezTo>
                <a:cubicBezTo>
                  <a:pt x="5532672" y="995532"/>
                  <a:pt x="5398530" y="948998"/>
                  <a:pt x="5154168" y="984885"/>
                </a:cubicBezTo>
                <a:cubicBezTo>
                  <a:pt x="4909806" y="1020772"/>
                  <a:pt x="4899504" y="942940"/>
                  <a:pt x="4792472" y="984885"/>
                </a:cubicBezTo>
                <a:cubicBezTo>
                  <a:pt x="4685440" y="1026830"/>
                  <a:pt x="4548964" y="945617"/>
                  <a:pt x="4430776" y="984885"/>
                </a:cubicBezTo>
                <a:cubicBezTo>
                  <a:pt x="4312588" y="1024153"/>
                  <a:pt x="4000337" y="959851"/>
                  <a:pt x="3865626" y="984885"/>
                </a:cubicBezTo>
                <a:cubicBezTo>
                  <a:pt x="3730915" y="1009919"/>
                  <a:pt x="3480010" y="971468"/>
                  <a:pt x="3232658" y="984885"/>
                </a:cubicBezTo>
                <a:cubicBezTo>
                  <a:pt x="2985306" y="998302"/>
                  <a:pt x="2945091" y="950962"/>
                  <a:pt x="2667508" y="984885"/>
                </a:cubicBezTo>
                <a:cubicBezTo>
                  <a:pt x="2389925" y="1018808"/>
                  <a:pt x="2326886" y="954783"/>
                  <a:pt x="2237994" y="984885"/>
                </a:cubicBezTo>
                <a:cubicBezTo>
                  <a:pt x="2149102" y="1014987"/>
                  <a:pt x="1883066" y="962816"/>
                  <a:pt x="1740662" y="984885"/>
                </a:cubicBezTo>
                <a:cubicBezTo>
                  <a:pt x="1598258" y="1006954"/>
                  <a:pt x="1395203" y="960259"/>
                  <a:pt x="1243330" y="984885"/>
                </a:cubicBezTo>
                <a:cubicBezTo>
                  <a:pt x="1091457" y="1009511"/>
                  <a:pt x="926203" y="970870"/>
                  <a:pt x="813816" y="984885"/>
                </a:cubicBezTo>
                <a:cubicBezTo>
                  <a:pt x="701429" y="998900"/>
                  <a:pt x="301613" y="921366"/>
                  <a:pt x="0" y="984885"/>
                </a:cubicBezTo>
                <a:cubicBezTo>
                  <a:pt x="-14113" y="890632"/>
                  <a:pt x="40193" y="691239"/>
                  <a:pt x="0" y="521989"/>
                </a:cubicBezTo>
                <a:cubicBezTo>
                  <a:pt x="-40193" y="352739"/>
                  <a:pt x="6246" y="159736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24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SÇD’nin</a:t>
            </a:r>
            <a:r>
              <a:rPr lang="tr-TR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faydalarını en </a:t>
            </a:r>
            <a:r>
              <a:rPr lang="tr-TR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iyi </a:t>
            </a:r>
            <a:r>
              <a:rPr lang="tr-TR" sz="2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özetlediğini düşündüğünüz </a:t>
            </a:r>
            <a:r>
              <a:rPr lang="tr-TR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3 kelime bulunuz.</a:t>
            </a:r>
            <a:endParaRPr lang="en-GB" sz="24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Crystal Clear app kedit green-pencil.svg - Wikimedia ...">
            <a:extLst>
              <a:ext uri="{FF2B5EF4-FFF2-40B4-BE49-F238E27FC236}">
                <a16:creationId xmlns="" xmlns:a16="http://schemas.microsoft.com/office/drawing/2014/main" id="{D25F5C5F-BCFA-B14F-B4E4-A7FFA59D9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60775" y="4369447"/>
            <a:ext cx="888353" cy="888353"/>
          </a:xfrm>
          <a:prstGeom prst="rect">
            <a:avLst/>
          </a:prstGeom>
        </p:spPr>
      </p:pic>
      <p:pic>
        <p:nvPicPr>
          <p:cNvPr id="17" name="Picture 16" descr="Teaching Math on an iPad – EDUWELLS">
            <a:extLst>
              <a:ext uri="{FF2B5EF4-FFF2-40B4-BE49-F238E27FC236}">
                <a16:creationId xmlns="" xmlns:a16="http://schemas.microsoft.com/office/drawing/2014/main" id="{39942303-5416-D041-B930-594EAB76A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30750" y="4495800"/>
            <a:ext cx="755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SÇD’NİN FAYDALARI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527235" y="2209800"/>
            <a:ext cx="8129291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evre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sağlı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 alanında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üksek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düzeyde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koruma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sağlar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-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kararların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alınmasından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önce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stratejik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kararlar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çevresel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sağlık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etkilerinin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dikkate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alınmasını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 edilmesini </a:t>
            </a:r>
            <a:r>
              <a:rPr lang="en-GB" sz="20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sağlar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Eko</a:t>
            </a:r>
            <a:r>
              <a:rPr lang="tr-TR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no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mik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kalkınmayı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düzenler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riskleri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azaltır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erken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uyarı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sağlar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)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maliyetli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hataların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önlenmesine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yardımcı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olur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Planlamayı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geliştirir </a:t>
            </a:r>
            <a:r>
              <a:rPr lang="en-GB" sz="20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onay alınmasını</a:t>
            </a:r>
            <a:r>
              <a:rPr lang="tr-TR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sağlar.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Karar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verme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etkin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liğini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arttırır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yönetişimi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güçlendirir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şeffaflık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katılım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sahiplik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Sektörler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arası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sınır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ötesi </a:t>
            </a:r>
            <a:r>
              <a:rPr lang="en-GB" sz="20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işbirliğini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geliştirir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87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SÇD’NİN VERİMLİ UYGULANMASININ TEMEL İLKELERİ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439126" y="2057400"/>
            <a:ext cx="8326949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 / program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hazırlığı</a:t>
            </a:r>
            <a:r>
              <a:rPr lang="tr-TR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na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entegrasyon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erken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başlangıç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planlama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ekibiyle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iyi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işbirliği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iletişim</a:t>
            </a:r>
            <a:endParaRPr lang="en-GB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Şeffaflık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açık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hedefler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süreçler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metotlar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kullanılır,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aynı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zamanda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sadece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kısıtlamalar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değil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çevresel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fırsatlar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için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araştırma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 e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sneklik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 vardır.</a:t>
            </a:r>
            <a:endParaRPr lang="en-GB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evcut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bilgilerin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</a:t>
            </a:r>
            <a:r>
              <a:rPr lang="en-GB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ağlamda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kullanımı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Gerçekçi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güvenilir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alternatiflerin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değerlendirilmesi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Çok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çeşitli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paydaşların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katılımı</a:t>
            </a:r>
            <a:endParaRPr lang="en-GB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lvl="0" algn="just">
              <a:spcAft>
                <a:spcPts val="1200"/>
              </a:spcAft>
            </a:pP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bilgi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toplama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lvl="0" algn="just">
              <a:spcAft>
                <a:spcPts val="1200"/>
              </a:spcAft>
            </a:pP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ın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katılımı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zorunlu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+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)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önerilerinin 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/ program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 edilmesi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26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6CAE632A-48F5-BB45-B8F9-6C75374D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030" y="2043114"/>
            <a:ext cx="2016125" cy="3309720"/>
          </a:xfrm>
          <a:prstGeom prst="downArrow">
            <a:avLst>
              <a:gd name="adj1" fmla="val 50000"/>
              <a:gd name="adj2" fmla="val 51791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sl-SI" i="1" dirty="0">
              <a:solidFill>
                <a:prstClr val="black"/>
              </a:solidFill>
            </a:endParaRPr>
          </a:p>
        </p:txBody>
      </p:sp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8">
            <a:extLst>
              <a:ext uri="{FF2B5EF4-FFF2-40B4-BE49-F238E27FC236}">
                <a16:creationId xmlns:a16="http://schemas.microsoft.com/office/drawing/2014/main" xmlns="" id="{0B79D448-142F-444F-949D-D1B398AB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22" y="1970882"/>
            <a:ext cx="3097213" cy="7207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altLang="sl-SI" b="1" dirty="0">
                <a:solidFill>
                  <a:prstClr val="black"/>
                </a:solidFill>
              </a:rPr>
              <a:t>Plan </a:t>
            </a:r>
            <a:r>
              <a:rPr lang="sl-SI" altLang="sl-SI" b="1" dirty="0" smtClean="0">
                <a:solidFill>
                  <a:prstClr val="black"/>
                </a:solidFill>
              </a:rPr>
              <a:t>hazırlı</a:t>
            </a:r>
            <a:r>
              <a:rPr lang="tr-TR" altLang="sl-SI" b="1" dirty="0" smtClean="0">
                <a:solidFill>
                  <a:prstClr val="black"/>
                </a:solidFill>
              </a:rPr>
              <a:t>ğı </a:t>
            </a:r>
            <a:r>
              <a:rPr lang="sl-SI" altLang="sl-SI" dirty="0" smtClean="0">
                <a:solidFill>
                  <a:prstClr val="black"/>
                </a:solidFill>
              </a:rPr>
              <a:t>üzerinde </a:t>
            </a:r>
            <a:endParaRPr lang="tr-TR" altLang="sl-SI" dirty="0" smtClean="0">
              <a:solidFill>
                <a:prstClr val="black"/>
              </a:solidFill>
            </a:endParaRPr>
          </a:p>
          <a:p>
            <a:pPr algn="ctr"/>
            <a:r>
              <a:rPr lang="tr-TR" altLang="sl-SI" dirty="0">
                <a:solidFill>
                  <a:prstClr val="black"/>
                </a:solidFill>
              </a:rPr>
              <a:t>k</a:t>
            </a:r>
            <a:r>
              <a:rPr lang="sl-SI" altLang="sl-SI" dirty="0" smtClean="0">
                <a:solidFill>
                  <a:prstClr val="black"/>
                </a:solidFill>
              </a:rPr>
              <a:t>arar</a:t>
            </a:r>
            <a:r>
              <a:rPr lang="tr-TR" altLang="sl-SI" dirty="0" smtClean="0">
                <a:solidFill>
                  <a:prstClr val="black"/>
                </a:solidFill>
              </a:rPr>
              <a:t> </a:t>
            </a:r>
            <a:r>
              <a:rPr lang="sl-SI" altLang="sl-SI" dirty="0" smtClean="0">
                <a:solidFill>
                  <a:prstClr val="black"/>
                </a:solidFill>
              </a:rPr>
              <a:t>alınır</a:t>
            </a:r>
            <a:endParaRPr lang="en-US" altLang="sl-SI" dirty="0">
              <a:solidFill>
                <a:prstClr val="black"/>
              </a:solidFill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xmlns="" id="{D3CADFED-55AF-D24E-A1C7-1077B173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536" y="2043114"/>
            <a:ext cx="1512689" cy="504825"/>
          </a:xfrm>
          <a:prstGeom prst="rightArrow">
            <a:avLst>
              <a:gd name="adj1" fmla="val 50000"/>
              <a:gd name="adj2" fmla="val 4638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sl-SI" sz="1400" b="1" dirty="0" smtClean="0">
                <a:solidFill>
                  <a:srgbClr val="FF0000"/>
                </a:solidFill>
              </a:rPr>
              <a:t>ARAŞTIRMA</a:t>
            </a:r>
            <a:endParaRPr lang="en-US" altLang="sl-SI" sz="14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xmlns="" id="{1EB89651-8B88-F34F-9CDD-7707456B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899" y="2459525"/>
            <a:ext cx="2016125" cy="2516213"/>
          </a:xfrm>
          <a:prstGeom prst="downArrow">
            <a:avLst>
              <a:gd name="adj1" fmla="val 50000"/>
              <a:gd name="adj2" fmla="val 45551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sl-SI" dirty="0">
              <a:solidFill>
                <a:prstClr val="black"/>
              </a:solidFill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xmlns="" id="{04630744-ABFC-FE44-8AAB-A6C6507C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80" y="1899444"/>
            <a:ext cx="2808287" cy="792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sl-SI" b="1" dirty="0" smtClean="0">
                <a:solidFill>
                  <a:prstClr val="black"/>
                </a:solidFill>
              </a:rPr>
              <a:t>Eleme </a:t>
            </a:r>
            <a:r>
              <a:rPr lang="sl-SI" altLang="sl-SI" b="1" dirty="0" smtClean="0">
                <a:solidFill>
                  <a:prstClr val="black"/>
                </a:solidFill>
              </a:rPr>
              <a:t>:</a:t>
            </a:r>
            <a:endParaRPr lang="sl-SI" altLang="sl-SI" b="1" dirty="0">
              <a:solidFill>
                <a:prstClr val="black"/>
              </a:solidFill>
            </a:endParaRPr>
          </a:p>
          <a:p>
            <a:pPr algn="ctr"/>
            <a:r>
              <a:rPr lang="tr-TR" altLang="sl-SI" b="1" dirty="0" smtClean="0">
                <a:solidFill>
                  <a:prstClr val="black"/>
                </a:solidFill>
              </a:rPr>
              <a:t>SÇD</a:t>
            </a:r>
            <a:r>
              <a:rPr lang="sl-SI" altLang="sl-SI" b="1" dirty="0" smtClean="0">
                <a:solidFill>
                  <a:prstClr val="black"/>
                </a:solidFill>
              </a:rPr>
              <a:t> </a:t>
            </a:r>
            <a:r>
              <a:rPr lang="sl-SI" altLang="sl-SI" b="1" dirty="0">
                <a:solidFill>
                  <a:prstClr val="black"/>
                </a:solidFill>
              </a:rPr>
              <a:t>gereklidir</a:t>
            </a:r>
            <a:endParaRPr lang="en-US" altLang="sl-SI" dirty="0">
              <a:solidFill>
                <a:prstClr val="black"/>
              </a:solidFill>
            </a:endParaRP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xmlns="" id="{5A2B922A-E3EA-9348-99CE-6331DD09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067" y="4759044"/>
            <a:ext cx="1800225" cy="433387"/>
          </a:xfrm>
          <a:prstGeom prst="leftArrow">
            <a:avLst>
              <a:gd name="adj1" fmla="val 50000"/>
              <a:gd name="adj2" fmla="val 103846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sl-SI" sz="1400" b="1" dirty="0" smtClean="0">
                <a:solidFill>
                  <a:srgbClr val="FF0000"/>
                </a:solidFill>
              </a:rPr>
              <a:t>ENTEGRASYON</a:t>
            </a:r>
            <a:endParaRPr lang="en-US" altLang="sl-SI" sz="1400" b="1" dirty="0">
              <a:solidFill>
                <a:srgbClr val="FF0000"/>
              </a:solidFill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FF03D4CF-7DF0-DC49-9D51-F716F189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53877"/>
            <a:ext cx="20891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sl-SI" sz="1600" b="1" dirty="0" smtClean="0">
                <a:solidFill>
                  <a:prstClr val="black"/>
                </a:solidFill>
              </a:rPr>
              <a:t>SÇD Raporu </a:t>
            </a:r>
            <a:endParaRPr lang="en-US" altLang="sl-SI" sz="1600" b="1" dirty="0">
              <a:solidFill>
                <a:prstClr val="black"/>
              </a:solidFill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xmlns="" id="{F24CAEC5-205C-F645-A923-91A23490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09" y="5360962"/>
            <a:ext cx="234971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l-SI" altLang="sl-SI" sz="1600" b="1" i="1" dirty="0">
                <a:solidFill>
                  <a:prstClr val="black"/>
                </a:solidFill>
              </a:rPr>
              <a:t>SÜRDÜRÜLEBİLİR PLAN /</a:t>
            </a:r>
          </a:p>
          <a:p>
            <a:pPr algn="ctr"/>
            <a:r>
              <a:rPr lang="sl-SI" altLang="sl-SI" sz="1600" b="1" i="1" dirty="0" smtClean="0">
                <a:solidFill>
                  <a:prstClr val="black"/>
                </a:solidFill>
              </a:rPr>
              <a:t>PROGRAM</a:t>
            </a:r>
            <a:endParaRPr lang="en-US" altLang="sl-SI" sz="1600" b="1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187286-54E5-8A4B-8CDC-C3D8A50E2952}"/>
              </a:ext>
            </a:extLst>
          </p:cNvPr>
          <p:cNvSpPr txBox="1"/>
          <p:nvPr/>
        </p:nvSpPr>
        <p:spPr>
          <a:xfrm>
            <a:off x="1131275" y="2875012"/>
            <a:ext cx="12897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/>
            <a:r>
              <a:rPr lang="en-US" b="1" dirty="0" smtClean="0">
                <a:solidFill>
                  <a:srgbClr val="0070C0"/>
                </a:solidFill>
                <a:sym typeface="Calibri"/>
              </a:rPr>
              <a:t>Plan</a:t>
            </a:r>
            <a:r>
              <a:rPr lang="tr-TR" b="1" dirty="0" smtClean="0">
                <a:solidFill>
                  <a:srgbClr val="0070C0"/>
                </a:solidFill>
                <a:sym typeface="Calibri"/>
              </a:rPr>
              <a:t>lama</a:t>
            </a:r>
            <a:r>
              <a:rPr lang="en-US" b="1" dirty="0" smtClean="0">
                <a:solidFill>
                  <a:srgbClr val="0070C0"/>
                </a:solidFill>
                <a:sym typeface="Calibri"/>
              </a:rPr>
              <a:t> </a:t>
            </a:r>
            <a:r>
              <a:rPr lang="tr-TR" b="1" dirty="0" smtClean="0">
                <a:solidFill>
                  <a:srgbClr val="0070C0"/>
                </a:solidFill>
                <a:sym typeface="Calibri"/>
              </a:rPr>
              <a:t>süreci</a:t>
            </a:r>
            <a:endParaRPr lang="en-US" b="1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72A1B-2C18-B64F-8FDB-202EA2BD5DD7}"/>
              </a:ext>
            </a:extLst>
          </p:cNvPr>
          <p:cNvSpPr txBox="1"/>
          <p:nvPr/>
        </p:nvSpPr>
        <p:spPr>
          <a:xfrm>
            <a:off x="7311491" y="2897027"/>
            <a:ext cx="12897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/>
            <a:r>
              <a:rPr lang="en-US" b="1" dirty="0" smtClean="0">
                <a:solidFill>
                  <a:srgbClr val="00B050"/>
                </a:solidFill>
                <a:sym typeface="Calibri"/>
              </a:rPr>
              <a:t>SÇD </a:t>
            </a:r>
            <a:endParaRPr lang="en-US" b="1" dirty="0">
              <a:solidFill>
                <a:srgbClr val="00B050"/>
              </a:solidFill>
              <a:sym typeface="Calibri"/>
            </a:endParaRPr>
          </a:p>
          <a:p>
            <a:pPr algn="ctr" defTabSz="914400" hangingPunct="0"/>
            <a:r>
              <a:rPr lang="tr-TR" b="1" dirty="0" smtClean="0">
                <a:solidFill>
                  <a:srgbClr val="00B050"/>
                </a:solidFill>
                <a:sym typeface="Calibri"/>
              </a:rPr>
              <a:t>süreci</a:t>
            </a:r>
            <a:endParaRPr lang="en-US" b="1" dirty="0">
              <a:solidFill>
                <a:srgbClr val="00B050"/>
              </a:solidFill>
              <a:sym typeface="Calibri"/>
            </a:endParaRPr>
          </a:p>
        </p:txBody>
      </p:sp>
      <p:sp>
        <p:nvSpPr>
          <p:cNvPr id="2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n-US" sz="2400" cap="small" dirty="0"/>
              <a:t>SÇD </a:t>
            </a:r>
            <a:r>
              <a:rPr lang="en-US" sz="2400" cap="small" dirty="0" err="1"/>
              <a:t>sürec</a:t>
            </a:r>
            <a:r>
              <a:rPr lang="tr-TR" sz="2400" cap="small" dirty="0"/>
              <a:t>i</a:t>
            </a:r>
            <a:r>
              <a:rPr lang="en-US" sz="2400" cap="small" dirty="0"/>
              <a:t> </a:t>
            </a:r>
            <a:r>
              <a:rPr lang="en-US" sz="2400" cap="small" dirty="0" err="1"/>
              <a:t>planlama</a:t>
            </a:r>
            <a:r>
              <a:rPr lang="en-US" sz="2400" cap="small" dirty="0"/>
              <a:t> </a:t>
            </a:r>
            <a:r>
              <a:rPr lang="tr-TR" sz="2400" cap="small" dirty="0"/>
              <a:t>i</a:t>
            </a:r>
            <a:r>
              <a:rPr lang="en-US" sz="2400" cap="small" dirty="0"/>
              <a:t>le </a:t>
            </a:r>
            <a:r>
              <a:rPr lang="en-US" sz="2400" cap="small" dirty="0" err="1"/>
              <a:t>paralel</a:t>
            </a:r>
            <a:r>
              <a:rPr lang="en-US" sz="2400" cap="small" dirty="0"/>
              <a:t> </a:t>
            </a:r>
            <a:r>
              <a:rPr lang="en-US" sz="2400" cap="small" dirty="0" err="1"/>
              <a:t>olarak</a:t>
            </a:r>
            <a:r>
              <a:rPr lang="en-US" sz="2400" cap="small" dirty="0"/>
              <a:t> </a:t>
            </a:r>
            <a:r>
              <a:rPr lang="tr-TR" sz="2400" cap="small" dirty="0"/>
              <a:t>i</a:t>
            </a:r>
            <a:r>
              <a:rPr lang="en-US" sz="2400" cap="small" dirty="0" err="1"/>
              <a:t>lerlemekted</a:t>
            </a:r>
            <a:r>
              <a:rPr lang="tr-TR" sz="2400" cap="small" dirty="0"/>
              <a:t>i</a:t>
            </a:r>
            <a:r>
              <a:rPr lang="en-US" sz="2400" cap="small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638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7" y="345275"/>
            <a:ext cx="1839507" cy="103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13" y="1852988"/>
            <a:ext cx="9144000" cy="39491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8" name="Picture 7" descr="ESOP logo-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4" y="6111020"/>
            <a:ext cx="1238986" cy="572505"/>
          </a:xfrm>
          <a:prstGeom prst="rect">
            <a:avLst/>
          </a:prstGeom>
        </p:spPr>
      </p:pic>
      <p:pic>
        <p:nvPicPr>
          <p:cNvPr id="9" name="Picture 8" descr="page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2" name="Picture 11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5943600"/>
            <a:ext cx="1100050" cy="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6225912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7"/>
          <p:cNvSpPr/>
          <p:nvPr/>
        </p:nvSpPr>
        <p:spPr>
          <a:xfrm>
            <a:off x="712244" y="2656402"/>
            <a:ext cx="771528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SÇD süreci: SÇD sürecindeki adımlar ve AB ülkeleri ile Türkiye’den SÇD </a:t>
            </a:r>
            <a:r>
              <a:rPr lang="tr-TR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örnekleri</a:t>
            </a:r>
          </a:p>
        </p:txBody>
      </p:sp>
      <p:sp>
        <p:nvSpPr>
          <p:cNvPr id="10" name="Shape 156">
            <a:extLst>
              <a:ext uri="{FF2B5EF4-FFF2-40B4-BE49-F238E27FC236}">
                <a16:creationId xmlns="" xmlns:a16="http://schemas.microsoft.com/office/drawing/2014/main" id="{36B2D820-C3E2-9746-810B-29B514794235}"/>
              </a:ext>
            </a:extLst>
          </p:cNvPr>
          <p:cNvSpPr/>
          <p:nvPr/>
        </p:nvSpPr>
        <p:spPr>
          <a:xfrm>
            <a:off x="2540295" y="4611398"/>
            <a:ext cx="4171119" cy="1077218"/>
          </a:xfrm>
          <a:custGeom>
            <a:avLst/>
            <a:gdLst>
              <a:gd name="connsiteX0" fmla="*/ 0 w 4171119"/>
              <a:gd name="connsiteY0" fmla="*/ 0 h 861774"/>
              <a:gd name="connsiteX1" fmla="*/ 470741 w 4171119"/>
              <a:gd name="connsiteY1" fmla="*/ 0 h 861774"/>
              <a:gd name="connsiteX2" fmla="*/ 1108326 w 4171119"/>
              <a:gd name="connsiteY2" fmla="*/ 0 h 861774"/>
              <a:gd name="connsiteX3" fmla="*/ 1620778 w 4171119"/>
              <a:gd name="connsiteY3" fmla="*/ 0 h 861774"/>
              <a:gd name="connsiteX4" fmla="*/ 2133229 w 4171119"/>
              <a:gd name="connsiteY4" fmla="*/ 0 h 861774"/>
              <a:gd name="connsiteX5" fmla="*/ 2729104 w 4171119"/>
              <a:gd name="connsiteY5" fmla="*/ 0 h 861774"/>
              <a:gd name="connsiteX6" fmla="*/ 3366689 w 4171119"/>
              <a:gd name="connsiteY6" fmla="*/ 0 h 861774"/>
              <a:gd name="connsiteX7" fmla="*/ 4171119 w 4171119"/>
              <a:gd name="connsiteY7" fmla="*/ 0 h 861774"/>
              <a:gd name="connsiteX8" fmla="*/ 4171119 w 4171119"/>
              <a:gd name="connsiteY8" fmla="*/ 413652 h 861774"/>
              <a:gd name="connsiteX9" fmla="*/ 4171119 w 4171119"/>
              <a:gd name="connsiteY9" fmla="*/ 861774 h 861774"/>
              <a:gd name="connsiteX10" fmla="*/ 3658667 w 4171119"/>
              <a:gd name="connsiteY10" fmla="*/ 861774 h 861774"/>
              <a:gd name="connsiteX11" fmla="*/ 3146215 w 4171119"/>
              <a:gd name="connsiteY11" fmla="*/ 861774 h 861774"/>
              <a:gd name="connsiteX12" fmla="*/ 2508630 w 4171119"/>
              <a:gd name="connsiteY12" fmla="*/ 861774 h 861774"/>
              <a:gd name="connsiteX13" fmla="*/ 2037890 w 4171119"/>
              <a:gd name="connsiteY13" fmla="*/ 861774 h 861774"/>
              <a:gd name="connsiteX14" fmla="*/ 1400304 w 4171119"/>
              <a:gd name="connsiteY14" fmla="*/ 861774 h 861774"/>
              <a:gd name="connsiteX15" fmla="*/ 887852 w 4171119"/>
              <a:gd name="connsiteY15" fmla="*/ 861774 h 861774"/>
              <a:gd name="connsiteX16" fmla="*/ 0 w 4171119"/>
              <a:gd name="connsiteY16" fmla="*/ 861774 h 861774"/>
              <a:gd name="connsiteX17" fmla="*/ 0 w 4171119"/>
              <a:gd name="connsiteY17" fmla="*/ 456740 h 861774"/>
              <a:gd name="connsiteX18" fmla="*/ 0 w 4171119"/>
              <a:gd name="connsiteY18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71119" h="861774" fill="none" extrusionOk="0">
                <a:moveTo>
                  <a:pt x="0" y="0"/>
                </a:moveTo>
                <a:cubicBezTo>
                  <a:pt x="166459" y="-11440"/>
                  <a:pt x="239634" y="45190"/>
                  <a:pt x="470741" y="0"/>
                </a:cubicBezTo>
                <a:cubicBezTo>
                  <a:pt x="701848" y="-45190"/>
                  <a:pt x="914554" y="64682"/>
                  <a:pt x="1108326" y="0"/>
                </a:cubicBezTo>
                <a:cubicBezTo>
                  <a:pt x="1302099" y="-64682"/>
                  <a:pt x="1396320" y="50048"/>
                  <a:pt x="1620778" y="0"/>
                </a:cubicBezTo>
                <a:cubicBezTo>
                  <a:pt x="1845236" y="-50048"/>
                  <a:pt x="2011501" y="37931"/>
                  <a:pt x="2133229" y="0"/>
                </a:cubicBezTo>
                <a:cubicBezTo>
                  <a:pt x="2254957" y="-37931"/>
                  <a:pt x="2524201" y="62756"/>
                  <a:pt x="2729104" y="0"/>
                </a:cubicBezTo>
                <a:cubicBezTo>
                  <a:pt x="2934008" y="-62756"/>
                  <a:pt x="3102718" y="26125"/>
                  <a:pt x="3366689" y="0"/>
                </a:cubicBezTo>
                <a:cubicBezTo>
                  <a:pt x="3630661" y="-26125"/>
                  <a:pt x="3969661" y="20864"/>
                  <a:pt x="4171119" y="0"/>
                </a:cubicBezTo>
                <a:cubicBezTo>
                  <a:pt x="4213323" y="130738"/>
                  <a:pt x="4144582" y="263691"/>
                  <a:pt x="4171119" y="413652"/>
                </a:cubicBezTo>
                <a:cubicBezTo>
                  <a:pt x="4197656" y="563613"/>
                  <a:pt x="4162336" y="653279"/>
                  <a:pt x="4171119" y="861774"/>
                </a:cubicBezTo>
                <a:cubicBezTo>
                  <a:pt x="3935762" y="883425"/>
                  <a:pt x="3882137" y="814002"/>
                  <a:pt x="3658667" y="861774"/>
                </a:cubicBezTo>
                <a:cubicBezTo>
                  <a:pt x="3435197" y="909546"/>
                  <a:pt x="3265487" y="835987"/>
                  <a:pt x="3146215" y="861774"/>
                </a:cubicBezTo>
                <a:cubicBezTo>
                  <a:pt x="3026943" y="887561"/>
                  <a:pt x="2737011" y="828122"/>
                  <a:pt x="2508630" y="861774"/>
                </a:cubicBezTo>
                <a:cubicBezTo>
                  <a:pt x="2280250" y="895426"/>
                  <a:pt x="2143093" y="843436"/>
                  <a:pt x="2037890" y="861774"/>
                </a:cubicBezTo>
                <a:cubicBezTo>
                  <a:pt x="1932687" y="880112"/>
                  <a:pt x="1538346" y="797080"/>
                  <a:pt x="1400304" y="861774"/>
                </a:cubicBezTo>
                <a:cubicBezTo>
                  <a:pt x="1262262" y="926468"/>
                  <a:pt x="1073645" y="829597"/>
                  <a:pt x="887852" y="861774"/>
                </a:cubicBezTo>
                <a:cubicBezTo>
                  <a:pt x="702059" y="893951"/>
                  <a:pt x="324040" y="771175"/>
                  <a:pt x="0" y="861774"/>
                </a:cubicBezTo>
                <a:cubicBezTo>
                  <a:pt x="-30315" y="707154"/>
                  <a:pt x="4185" y="571157"/>
                  <a:pt x="0" y="456740"/>
                </a:cubicBezTo>
                <a:cubicBezTo>
                  <a:pt x="-4185" y="342323"/>
                  <a:pt x="7868" y="146676"/>
                  <a:pt x="0" y="0"/>
                </a:cubicBezTo>
                <a:close/>
              </a:path>
              <a:path w="4171119" h="861774" stroke="0" extrusionOk="0">
                <a:moveTo>
                  <a:pt x="0" y="0"/>
                </a:moveTo>
                <a:cubicBezTo>
                  <a:pt x="168779" y="-14846"/>
                  <a:pt x="436106" y="19262"/>
                  <a:pt x="554163" y="0"/>
                </a:cubicBezTo>
                <a:cubicBezTo>
                  <a:pt x="672220" y="-19262"/>
                  <a:pt x="1020293" y="51744"/>
                  <a:pt x="1191748" y="0"/>
                </a:cubicBezTo>
                <a:cubicBezTo>
                  <a:pt x="1363203" y="-51744"/>
                  <a:pt x="1582246" y="46641"/>
                  <a:pt x="1787622" y="0"/>
                </a:cubicBezTo>
                <a:cubicBezTo>
                  <a:pt x="1992998" y="-46641"/>
                  <a:pt x="2179730" y="21424"/>
                  <a:pt x="2341785" y="0"/>
                </a:cubicBezTo>
                <a:cubicBezTo>
                  <a:pt x="2503840" y="-21424"/>
                  <a:pt x="2644867" y="25245"/>
                  <a:pt x="2812526" y="0"/>
                </a:cubicBezTo>
                <a:cubicBezTo>
                  <a:pt x="2980185" y="-25245"/>
                  <a:pt x="3173083" y="47424"/>
                  <a:pt x="3283267" y="0"/>
                </a:cubicBezTo>
                <a:cubicBezTo>
                  <a:pt x="3393451" y="-47424"/>
                  <a:pt x="3752887" y="84116"/>
                  <a:pt x="4171119" y="0"/>
                </a:cubicBezTo>
                <a:cubicBezTo>
                  <a:pt x="4211014" y="96302"/>
                  <a:pt x="4130317" y="284309"/>
                  <a:pt x="4171119" y="405034"/>
                </a:cubicBezTo>
                <a:cubicBezTo>
                  <a:pt x="4211921" y="525759"/>
                  <a:pt x="4120529" y="744707"/>
                  <a:pt x="4171119" y="861774"/>
                </a:cubicBezTo>
                <a:cubicBezTo>
                  <a:pt x="3962638" y="898507"/>
                  <a:pt x="3877464" y="834653"/>
                  <a:pt x="3700378" y="861774"/>
                </a:cubicBezTo>
                <a:cubicBezTo>
                  <a:pt x="3523292" y="888895"/>
                  <a:pt x="3224528" y="807794"/>
                  <a:pt x="3021082" y="861774"/>
                </a:cubicBezTo>
                <a:cubicBezTo>
                  <a:pt x="2817636" y="915754"/>
                  <a:pt x="2666388" y="846541"/>
                  <a:pt x="2425208" y="861774"/>
                </a:cubicBezTo>
                <a:cubicBezTo>
                  <a:pt x="2184028" y="877007"/>
                  <a:pt x="2082491" y="825684"/>
                  <a:pt x="1954467" y="861774"/>
                </a:cubicBezTo>
                <a:cubicBezTo>
                  <a:pt x="1826443" y="897864"/>
                  <a:pt x="1524397" y="842154"/>
                  <a:pt x="1358593" y="861774"/>
                </a:cubicBezTo>
                <a:cubicBezTo>
                  <a:pt x="1192789" y="881394"/>
                  <a:pt x="1014450" y="833258"/>
                  <a:pt x="679297" y="861774"/>
                </a:cubicBezTo>
                <a:cubicBezTo>
                  <a:pt x="344144" y="890290"/>
                  <a:pt x="192931" y="798596"/>
                  <a:pt x="0" y="861774"/>
                </a:cubicBezTo>
                <a:cubicBezTo>
                  <a:pt x="-24972" y="765630"/>
                  <a:pt x="24099" y="563131"/>
                  <a:pt x="0" y="430887"/>
                </a:cubicBezTo>
                <a:cubicBezTo>
                  <a:pt x="-24099" y="298643"/>
                  <a:pt x="29601" y="98657"/>
                  <a:pt x="0" y="0"/>
                </a:cubicBezTo>
                <a:close/>
              </a:path>
            </a:pathLst>
          </a:custGeom>
          <a:ln w="12700">
            <a:solidFill>
              <a:schemeClr val="bg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307537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Sorunuz mu var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? </a:t>
            </a:r>
          </a:p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Chat kısmından istediğiniz zaman sorularınızı sorabilirsiniz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 </a:t>
            </a:r>
          </a:p>
        </p:txBody>
      </p:sp>
      <p:pic>
        <p:nvPicPr>
          <p:cNvPr id="14" name="Picture 13" descr="File:Chat icon new message.svg - Wikimedia Commons">
            <a:extLst>
              <a:ext uri="{FF2B5EF4-FFF2-40B4-BE49-F238E27FC236}">
                <a16:creationId xmlns="" xmlns:a16="http://schemas.microsoft.com/office/drawing/2014/main" id="{641B6E7D-94DF-E045-BB0C-2255CF70A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07078" y="4783041"/>
            <a:ext cx="400139" cy="3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2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7" y="345275"/>
            <a:ext cx="1839507" cy="103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13" y="1852988"/>
            <a:ext cx="9144000" cy="39491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8" name="Picture 7" descr="ESOP logo-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4" y="6111020"/>
            <a:ext cx="1238986" cy="572505"/>
          </a:xfrm>
          <a:prstGeom prst="rect">
            <a:avLst/>
          </a:prstGeom>
        </p:spPr>
      </p:pic>
      <p:pic>
        <p:nvPicPr>
          <p:cNvPr id="9" name="Picture 8" descr="page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2" name="Picture 11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5943600"/>
            <a:ext cx="1100050" cy="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6225912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7"/>
          <p:cNvSpPr/>
          <p:nvPr/>
        </p:nvSpPr>
        <p:spPr>
          <a:xfrm>
            <a:off x="712244" y="2656402"/>
            <a:ext cx="771528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b="1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SÇD'ye</a:t>
            </a:r>
            <a:r>
              <a:rPr lang="tr-TR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Paydaş Katılımı: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Başlıca ilkeler, yaklaşımlar ve yöntemler</a:t>
            </a:r>
          </a:p>
        </p:txBody>
      </p:sp>
      <p:sp>
        <p:nvSpPr>
          <p:cNvPr id="10" name="Shape 156">
            <a:extLst>
              <a:ext uri="{FF2B5EF4-FFF2-40B4-BE49-F238E27FC236}">
                <a16:creationId xmlns="" xmlns:a16="http://schemas.microsoft.com/office/drawing/2014/main" id="{36B2D820-C3E2-9746-810B-29B514794235}"/>
              </a:ext>
            </a:extLst>
          </p:cNvPr>
          <p:cNvSpPr/>
          <p:nvPr/>
        </p:nvSpPr>
        <p:spPr>
          <a:xfrm>
            <a:off x="2540295" y="4611398"/>
            <a:ext cx="4171119" cy="1077218"/>
          </a:xfrm>
          <a:custGeom>
            <a:avLst/>
            <a:gdLst>
              <a:gd name="connsiteX0" fmla="*/ 0 w 4171119"/>
              <a:gd name="connsiteY0" fmla="*/ 0 h 861774"/>
              <a:gd name="connsiteX1" fmla="*/ 470741 w 4171119"/>
              <a:gd name="connsiteY1" fmla="*/ 0 h 861774"/>
              <a:gd name="connsiteX2" fmla="*/ 1108326 w 4171119"/>
              <a:gd name="connsiteY2" fmla="*/ 0 h 861774"/>
              <a:gd name="connsiteX3" fmla="*/ 1620778 w 4171119"/>
              <a:gd name="connsiteY3" fmla="*/ 0 h 861774"/>
              <a:gd name="connsiteX4" fmla="*/ 2133229 w 4171119"/>
              <a:gd name="connsiteY4" fmla="*/ 0 h 861774"/>
              <a:gd name="connsiteX5" fmla="*/ 2729104 w 4171119"/>
              <a:gd name="connsiteY5" fmla="*/ 0 h 861774"/>
              <a:gd name="connsiteX6" fmla="*/ 3366689 w 4171119"/>
              <a:gd name="connsiteY6" fmla="*/ 0 h 861774"/>
              <a:gd name="connsiteX7" fmla="*/ 4171119 w 4171119"/>
              <a:gd name="connsiteY7" fmla="*/ 0 h 861774"/>
              <a:gd name="connsiteX8" fmla="*/ 4171119 w 4171119"/>
              <a:gd name="connsiteY8" fmla="*/ 413652 h 861774"/>
              <a:gd name="connsiteX9" fmla="*/ 4171119 w 4171119"/>
              <a:gd name="connsiteY9" fmla="*/ 861774 h 861774"/>
              <a:gd name="connsiteX10" fmla="*/ 3658667 w 4171119"/>
              <a:gd name="connsiteY10" fmla="*/ 861774 h 861774"/>
              <a:gd name="connsiteX11" fmla="*/ 3146215 w 4171119"/>
              <a:gd name="connsiteY11" fmla="*/ 861774 h 861774"/>
              <a:gd name="connsiteX12" fmla="*/ 2508630 w 4171119"/>
              <a:gd name="connsiteY12" fmla="*/ 861774 h 861774"/>
              <a:gd name="connsiteX13" fmla="*/ 2037890 w 4171119"/>
              <a:gd name="connsiteY13" fmla="*/ 861774 h 861774"/>
              <a:gd name="connsiteX14" fmla="*/ 1400304 w 4171119"/>
              <a:gd name="connsiteY14" fmla="*/ 861774 h 861774"/>
              <a:gd name="connsiteX15" fmla="*/ 887852 w 4171119"/>
              <a:gd name="connsiteY15" fmla="*/ 861774 h 861774"/>
              <a:gd name="connsiteX16" fmla="*/ 0 w 4171119"/>
              <a:gd name="connsiteY16" fmla="*/ 861774 h 861774"/>
              <a:gd name="connsiteX17" fmla="*/ 0 w 4171119"/>
              <a:gd name="connsiteY17" fmla="*/ 456740 h 861774"/>
              <a:gd name="connsiteX18" fmla="*/ 0 w 4171119"/>
              <a:gd name="connsiteY18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71119" h="861774" fill="none" extrusionOk="0">
                <a:moveTo>
                  <a:pt x="0" y="0"/>
                </a:moveTo>
                <a:cubicBezTo>
                  <a:pt x="166459" y="-11440"/>
                  <a:pt x="239634" y="45190"/>
                  <a:pt x="470741" y="0"/>
                </a:cubicBezTo>
                <a:cubicBezTo>
                  <a:pt x="701848" y="-45190"/>
                  <a:pt x="914554" y="64682"/>
                  <a:pt x="1108326" y="0"/>
                </a:cubicBezTo>
                <a:cubicBezTo>
                  <a:pt x="1302099" y="-64682"/>
                  <a:pt x="1396320" y="50048"/>
                  <a:pt x="1620778" y="0"/>
                </a:cubicBezTo>
                <a:cubicBezTo>
                  <a:pt x="1845236" y="-50048"/>
                  <a:pt x="2011501" y="37931"/>
                  <a:pt x="2133229" y="0"/>
                </a:cubicBezTo>
                <a:cubicBezTo>
                  <a:pt x="2254957" y="-37931"/>
                  <a:pt x="2524201" y="62756"/>
                  <a:pt x="2729104" y="0"/>
                </a:cubicBezTo>
                <a:cubicBezTo>
                  <a:pt x="2934008" y="-62756"/>
                  <a:pt x="3102718" y="26125"/>
                  <a:pt x="3366689" y="0"/>
                </a:cubicBezTo>
                <a:cubicBezTo>
                  <a:pt x="3630661" y="-26125"/>
                  <a:pt x="3969661" y="20864"/>
                  <a:pt x="4171119" y="0"/>
                </a:cubicBezTo>
                <a:cubicBezTo>
                  <a:pt x="4213323" y="130738"/>
                  <a:pt x="4144582" y="263691"/>
                  <a:pt x="4171119" y="413652"/>
                </a:cubicBezTo>
                <a:cubicBezTo>
                  <a:pt x="4197656" y="563613"/>
                  <a:pt x="4162336" y="653279"/>
                  <a:pt x="4171119" y="861774"/>
                </a:cubicBezTo>
                <a:cubicBezTo>
                  <a:pt x="3935762" y="883425"/>
                  <a:pt x="3882137" y="814002"/>
                  <a:pt x="3658667" y="861774"/>
                </a:cubicBezTo>
                <a:cubicBezTo>
                  <a:pt x="3435197" y="909546"/>
                  <a:pt x="3265487" y="835987"/>
                  <a:pt x="3146215" y="861774"/>
                </a:cubicBezTo>
                <a:cubicBezTo>
                  <a:pt x="3026943" y="887561"/>
                  <a:pt x="2737011" y="828122"/>
                  <a:pt x="2508630" y="861774"/>
                </a:cubicBezTo>
                <a:cubicBezTo>
                  <a:pt x="2280250" y="895426"/>
                  <a:pt x="2143093" y="843436"/>
                  <a:pt x="2037890" y="861774"/>
                </a:cubicBezTo>
                <a:cubicBezTo>
                  <a:pt x="1932687" y="880112"/>
                  <a:pt x="1538346" y="797080"/>
                  <a:pt x="1400304" y="861774"/>
                </a:cubicBezTo>
                <a:cubicBezTo>
                  <a:pt x="1262262" y="926468"/>
                  <a:pt x="1073645" y="829597"/>
                  <a:pt x="887852" y="861774"/>
                </a:cubicBezTo>
                <a:cubicBezTo>
                  <a:pt x="702059" y="893951"/>
                  <a:pt x="324040" y="771175"/>
                  <a:pt x="0" y="861774"/>
                </a:cubicBezTo>
                <a:cubicBezTo>
                  <a:pt x="-30315" y="707154"/>
                  <a:pt x="4185" y="571157"/>
                  <a:pt x="0" y="456740"/>
                </a:cubicBezTo>
                <a:cubicBezTo>
                  <a:pt x="-4185" y="342323"/>
                  <a:pt x="7868" y="146676"/>
                  <a:pt x="0" y="0"/>
                </a:cubicBezTo>
                <a:close/>
              </a:path>
              <a:path w="4171119" h="861774" stroke="0" extrusionOk="0">
                <a:moveTo>
                  <a:pt x="0" y="0"/>
                </a:moveTo>
                <a:cubicBezTo>
                  <a:pt x="168779" y="-14846"/>
                  <a:pt x="436106" y="19262"/>
                  <a:pt x="554163" y="0"/>
                </a:cubicBezTo>
                <a:cubicBezTo>
                  <a:pt x="672220" y="-19262"/>
                  <a:pt x="1020293" y="51744"/>
                  <a:pt x="1191748" y="0"/>
                </a:cubicBezTo>
                <a:cubicBezTo>
                  <a:pt x="1363203" y="-51744"/>
                  <a:pt x="1582246" y="46641"/>
                  <a:pt x="1787622" y="0"/>
                </a:cubicBezTo>
                <a:cubicBezTo>
                  <a:pt x="1992998" y="-46641"/>
                  <a:pt x="2179730" y="21424"/>
                  <a:pt x="2341785" y="0"/>
                </a:cubicBezTo>
                <a:cubicBezTo>
                  <a:pt x="2503840" y="-21424"/>
                  <a:pt x="2644867" y="25245"/>
                  <a:pt x="2812526" y="0"/>
                </a:cubicBezTo>
                <a:cubicBezTo>
                  <a:pt x="2980185" y="-25245"/>
                  <a:pt x="3173083" y="47424"/>
                  <a:pt x="3283267" y="0"/>
                </a:cubicBezTo>
                <a:cubicBezTo>
                  <a:pt x="3393451" y="-47424"/>
                  <a:pt x="3752887" y="84116"/>
                  <a:pt x="4171119" y="0"/>
                </a:cubicBezTo>
                <a:cubicBezTo>
                  <a:pt x="4211014" y="96302"/>
                  <a:pt x="4130317" y="284309"/>
                  <a:pt x="4171119" y="405034"/>
                </a:cubicBezTo>
                <a:cubicBezTo>
                  <a:pt x="4211921" y="525759"/>
                  <a:pt x="4120529" y="744707"/>
                  <a:pt x="4171119" y="861774"/>
                </a:cubicBezTo>
                <a:cubicBezTo>
                  <a:pt x="3962638" y="898507"/>
                  <a:pt x="3877464" y="834653"/>
                  <a:pt x="3700378" y="861774"/>
                </a:cubicBezTo>
                <a:cubicBezTo>
                  <a:pt x="3523292" y="888895"/>
                  <a:pt x="3224528" y="807794"/>
                  <a:pt x="3021082" y="861774"/>
                </a:cubicBezTo>
                <a:cubicBezTo>
                  <a:pt x="2817636" y="915754"/>
                  <a:pt x="2666388" y="846541"/>
                  <a:pt x="2425208" y="861774"/>
                </a:cubicBezTo>
                <a:cubicBezTo>
                  <a:pt x="2184028" y="877007"/>
                  <a:pt x="2082491" y="825684"/>
                  <a:pt x="1954467" y="861774"/>
                </a:cubicBezTo>
                <a:cubicBezTo>
                  <a:pt x="1826443" y="897864"/>
                  <a:pt x="1524397" y="842154"/>
                  <a:pt x="1358593" y="861774"/>
                </a:cubicBezTo>
                <a:cubicBezTo>
                  <a:pt x="1192789" y="881394"/>
                  <a:pt x="1014450" y="833258"/>
                  <a:pt x="679297" y="861774"/>
                </a:cubicBezTo>
                <a:cubicBezTo>
                  <a:pt x="344144" y="890290"/>
                  <a:pt x="192931" y="798596"/>
                  <a:pt x="0" y="861774"/>
                </a:cubicBezTo>
                <a:cubicBezTo>
                  <a:pt x="-24972" y="765630"/>
                  <a:pt x="24099" y="563131"/>
                  <a:pt x="0" y="430887"/>
                </a:cubicBezTo>
                <a:cubicBezTo>
                  <a:pt x="-24099" y="298643"/>
                  <a:pt x="29601" y="98657"/>
                  <a:pt x="0" y="0"/>
                </a:cubicBezTo>
                <a:close/>
              </a:path>
            </a:pathLst>
          </a:custGeom>
          <a:ln w="12700">
            <a:solidFill>
              <a:schemeClr val="bg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307537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Sorunuz mu var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? </a:t>
            </a:r>
          </a:p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Chat kısmından istediğiniz zaman sorularınızı sorabilirsiniz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 </a:t>
            </a:r>
          </a:p>
        </p:txBody>
      </p:sp>
      <p:pic>
        <p:nvPicPr>
          <p:cNvPr id="14" name="Picture 13" descr="File:Chat icon new message.svg - Wikimedia Commons">
            <a:extLst>
              <a:ext uri="{FF2B5EF4-FFF2-40B4-BE49-F238E27FC236}">
                <a16:creationId xmlns="" xmlns:a16="http://schemas.microsoft.com/office/drawing/2014/main" id="{641B6E7D-94DF-E045-BB0C-2255CF70A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07078" y="4783041"/>
            <a:ext cx="400139" cy="3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SÇD Yönetmeliğinde öngörülen paydaş katilimi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304800" y="2057400"/>
            <a:ext cx="8458200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Büyük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istişareler</a:t>
            </a: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deki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2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adım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kapsam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belirleme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>
              <a:spcAft>
                <a:spcPts val="1200"/>
              </a:spcAft>
            </a:pP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Raporu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İstişare yapılacak kurumlar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ÇŞB</a:t>
            </a:r>
          </a:p>
          <a:p>
            <a:pPr algn="just">
              <a:spcAft>
                <a:spcPts val="1200"/>
              </a:spcAft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sağlık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kurumları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kuruluşları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>
              <a:spcAft>
                <a:spcPts val="1200"/>
              </a:spcAft>
            </a:pP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ilgili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kuruluşla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plan / program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özelliklerine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bağlı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sivil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toplum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üniversiteler</a:t>
            </a: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enstitüler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araştırma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kurumları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meslek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odaları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sendikalar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dernekler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STK'ları</a:t>
            </a:r>
            <a:r>
              <a:rPr lang="tr-TR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nın</a:t>
            </a: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temsilcileri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Bir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fırsat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tan istifade edin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!</a:t>
            </a:r>
            <a:endParaRPr lang="en-GB" sz="16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Chat icon new message.svg - Wikimedia Commons">
            <a:extLst>
              <a:ext uri="{FF2B5EF4-FFF2-40B4-BE49-F238E27FC236}">
                <a16:creationId xmlns="" xmlns:a16="http://schemas.microsoft.com/office/drawing/2014/main" id="{AC3D9900-9766-A74E-8656-DA78038FCC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16378" y="5503092"/>
            <a:ext cx="400139" cy="3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E4D4DE4-7194-D147-9E74-1036997A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11722"/>
              </p:ext>
            </p:extLst>
          </p:nvPr>
        </p:nvGraphicFramePr>
        <p:xfrm>
          <a:off x="497782" y="2001089"/>
          <a:ext cx="8092184" cy="269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20">
                  <a:extLst>
                    <a:ext uri="{9D8B030D-6E8A-4147-A177-3AD203B41FA5}">
                      <a16:colId xmlns:a16="http://schemas.microsoft.com/office/drawing/2014/main" xmlns="" val="517788457"/>
                    </a:ext>
                  </a:extLst>
                </a:gridCol>
                <a:gridCol w="2018731">
                  <a:extLst>
                    <a:ext uri="{9D8B030D-6E8A-4147-A177-3AD203B41FA5}">
                      <a16:colId xmlns:a16="http://schemas.microsoft.com/office/drawing/2014/main" xmlns="" val="3775025495"/>
                    </a:ext>
                  </a:extLst>
                </a:gridCol>
                <a:gridCol w="4125233">
                  <a:extLst>
                    <a:ext uri="{9D8B030D-6E8A-4147-A177-3AD203B41FA5}">
                      <a16:colId xmlns:a16="http://schemas.microsoft.com/office/drawing/2014/main" xmlns="" val="2042621856"/>
                    </a:ext>
                  </a:extLst>
                </a:gridCol>
              </a:tblGrid>
              <a:tr h="4115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SÇD </a:t>
                      </a: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adımları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Doküman 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Görevi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48051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kapsam belirleme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kapsam belirleme</a:t>
                      </a:r>
                    </a:p>
                    <a:p>
                      <a:pPr algn="l"/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Raporu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Planlanan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SÇD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süreci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yöntemleri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alternatifleri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hakkında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yorum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yap</a:t>
                      </a: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615861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SÇD Raporu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SÇD Raporu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SÇD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sürecinin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bulguları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öneriler</a:t>
                      </a:r>
                      <a:r>
                        <a:rPr lang="tr-T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bunların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plan /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dahil edilmesi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hakkında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yorum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yap</a:t>
                      </a: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179099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753D891-3A4B-4F42-9C07-9CE2A975E666}"/>
              </a:ext>
            </a:extLst>
          </p:cNvPr>
          <p:cNvSpPr/>
          <p:nvPr/>
        </p:nvSpPr>
        <p:spPr>
          <a:xfrm>
            <a:off x="497782" y="4453133"/>
            <a:ext cx="6553200" cy="7336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b="1" dirty="0" smtClean="0">
                <a:solidFill>
                  <a:srgbClr val="000000"/>
                </a:solidFill>
                <a:sym typeface="Calibri"/>
              </a:rPr>
              <a:t>SÇD </a:t>
            </a:r>
            <a:r>
              <a:rPr lang="tr-TR" b="1" dirty="0" smtClean="0">
                <a:solidFill>
                  <a:srgbClr val="000000"/>
                </a:solidFill>
                <a:sym typeface="Calibri"/>
              </a:rPr>
              <a:t>süreci</a:t>
            </a:r>
            <a:endParaRPr lang="en-US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0A07398-B9AB-5849-BF04-813D1FD5CC28}"/>
              </a:ext>
            </a:extLst>
          </p:cNvPr>
          <p:cNvSpPr/>
          <p:nvPr/>
        </p:nvSpPr>
        <p:spPr>
          <a:xfrm>
            <a:off x="6944852" y="4538068"/>
            <a:ext cx="2081151" cy="51934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tr-TR" dirty="0" smtClean="0">
                <a:solidFill>
                  <a:srgbClr val="000000"/>
                </a:solidFill>
                <a:sym typeface="Calibri"/>
              </a:rPr>
              <a:t>SÇD Raporu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B18355-4D14-CA47-8D21-8EBDB60679A9}"/>
              </a:ext>
            </a:extLst>
          </p:cNvPr>
          <p:cNvSpPr txBox="1"/>
          <p:nvPr/>
        </p:nvSpPr>
        <p:spPr>
          <a:xfrm>
            <a:off x="664036" y="5081106"/>
            <a:ext cx="1600200" cy="923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/>
            <a:r>
              <a:rPr lang="tr-TR" dirty="0" smtClean="0">
                <a:solidFill>
                  <a:srgbClr val="000000"/>
                </a:solidFill>
                <a:sym typeface="Calibri"/>
              </a:rPr>
              <a:t>Kapsam Belirleme Toplantısı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249531-016D-884B-8267-F59E99875595}"/>
              </a:ext>
            </a:extLst>
          </p:cNvPr>
          <p:cNvSpPr txBox="1"/>
          <p:nvPr/>
        </p:nvSpPr>
        <p:spPr>
          <a:xfrm>
            <a:off x="7150734" y="5081106"/>
            <a:ext cx="1600200" cy="646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/>
            <a:r>
              <a:rPr lang="tr-TR" dirty="0" smtClean="0">
                <a:solidFill>
                  <a:srgbClr val="000000"/>
                </a:solidFill>
                <a:sym typeface="Calibri"/>
              </a:rPr>
              <a:t>İstişare toplantısı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7248BD8-65C3-2F48-9605-ED3F7D30702F}"/>
              </a:ext>
            </a:extLst>
          </p:cNvPr>
          <p:cNvSpPr/>
          <p:nvPr/>
        </p:nvSpPr>
        <p:spPr>
          <a:xfrm>
            <a:off x="325839" y="4538068"/>
            <a:ext cx="2514600" cy="51934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r>
              <a:rPr lang="tr-TR" dirty="0" smtClean="0">
                <a:solidFill>
                  <a:srgbClr val="000000"/>
                </a:solidFill>
                <a:sym typeface="Calibri"/>
              </a:rPr>
              <a:t>Kapsam belirleme 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n-US" sz="2400" cap="small" dirty="0"/>
              <a:t>SÇD </a:t>
            </a:r>
            <a:r>
              <a:rPr lang="en-US" sz="2400" cap="small" dirty="0" err="1"/>
              <a:t>Yönetmel</a:t>
            </a:r>
            <a:r>
              <a:rPr lang="tr-TR" sz="2400" cap="small" dirty="0"/>
              <a:t>i</a:t>
            </a:r>
            <a:r>
              <a:rPr lang="en-US" sz="2400" cap="small" dirty="0"/>
              <a:t>ğ</a:t>
            </a:r>
            <a:r>
              <a:rPr lang="tr-TR" sz="2400" cap="small" dirty="0"/>
              <a:t>i</a:t>
            </a:r>
            <a:r>
              <a:rPr lang="en-US" sz="2400" cap="small" dirty="0" err="1"/>
              <a:t>nde</a:t>
            </a:r>
            <a:r>
              <a:rPr lang="en-US" sz="2400" cap="small" dirty="0"/>
              <a:t> </a:t>
            </a:r>
            <a:r>
              <a:rPr lang="en-US" sz="2400" cap="small" dirty="0" err="1"/>
              <a:t>öngörülen</a:t>
            </a:r>
            <a:r>
              <a:rPr lang="en-US" sz="2400" cap="small" dirty="0"/>
              <a:t> </a:t>
            </a:r>
            <a:r>
              <a:rPr lang="en-US" sz="2400" cap="small" dirty="0" err="1"/>
              <a:t>paydaş</a:t>
            </a:r>
            <a:r>
              <a:rPr lang="en-US" sz="2400" cap="small" dirty="0"/>
              <a:t> </a:t>
            </a:r>
            <a:r>
              <a:rPr lang="en-US" sz="2400" cap="small" dirty="0" err="1" smtClean="0"/>
              <a:t>kat</a:t>
            </a:r>
            <a:r>
              <a:rPr lang="tr-TR" sz="2400" cap="small" dirty="0" err="1" smtClean="0"/>
              <a:t>ilimlari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7845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fontAlgn="t"/>
            <a:r>
              <a:rPr lang="tr-TR" sz="2400" dirty="0"/>
              <a:t>PAYDAŞ KATILIMININ BAŞLICA İLKELERİ</a:t>
            </a:r>
          </a:p>
        </p:txBody>
      </p:sp>
      <p:sp>
        <p:nvSpPr>
          <p:cNvPr id="11" name="Shape 156"/>
          <p:cNvSpPr/>
          <p:nvPr/>
        </p:nvSpPr>
        <p:spPr>
          <a:xfrm>
            <a:off x="228600" y="2172592"/>
            <a:ext cx="8458200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Şeffaflık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açık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kesin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iletişim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SÇD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süreci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çevresel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konular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hakkında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bilgi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sağlanması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Geri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bildirim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 toplantılarından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elen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yorumlar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SÇD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raporuna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edilmelidir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Aşağıdaki konularda a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çıklama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yapılması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gerek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mektedi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Yorumlar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nasıl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edildi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?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 edilmeyen y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orumlar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neden dahil edilmedi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?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İlgili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paydaşların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belirlenmesi</a:t>
            </a:r>
            <a:endParaRPr lang="en-GB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</a:t>
            </a:r>
            <a:r>
              <a:rPr lang="en-GB" sz="2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yasal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 zorunlu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SÇD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Yönetmeliği’ne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göre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kapsam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belirleme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toplantısı</a:t>
            </a:r>
            <a:r>
              <a:rPr lang="tr-TR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nda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danışılması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gerekenler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yasal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 zorunlu olmayan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değerli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bilgi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düşünceler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katkıda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bulunabilecek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kişiler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70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7938" y="184115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400" dirty="0"/>
              <a:t>Stratejik Çevresel Değerlendirme (SÇD) hakkında farkındalık artırma </a:t>
            </a:r>
            <a:r>
              <a:rPr lang="tr-TR" sz="2400" dirty="0" err="1"/>
              <a:t>çalıştayına</a:t>
            </a:r>
            <a:endParaRPr lang="tr-TR" sz="2400" dirty="0"/>
          </a:p>
          <a:p>
            <a:pPr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800" dirty="0"/>
              <a:t> </a:t>
            </a:r>
            <a:r>
              <a:rPr lang="tr-TR" sz="2800" dirty="0" err="1"/>
              <a:t>Hoşgeldiniz</a:t>
            </a:r>
            <a:r>
              <a:rPr lang="tr-TR" sz="2800" dirty="0"/>
              <a:t>!</a:t>
            </a:r>
            <a:endParaRPr lang="sl-SI" sz="2800" dirty="0"/>
          </a:p>
        </p:txBody>
      </p:sp>
      <p:sp>
        <p:nvSpPr>
          <p:cNvPr id="17" name="Shape 156">
            <a:extLst>
              <a:ext uri="{FF2B5EF4-FFF2-40B4-BE49-F238E27FC236}">
                <a16:creationId xmlns="" xmlns:a16="http://schemas.microsoft.com/office/drawing/2014/main" id="{15E41161-0289-EA4E-820C-6BC41150BACD}"/>
              </a:ext>
            </a:extLst>
          </p:cNvPr>
          <p:cNvSpPr/>
          <p:nvPr/>
        </p:nvSpPr>
        <p:spPr>
          <a:xfrm>
            <a:off x="164028" y="2861722"/>
            <a:ext cx="4959165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16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Ekibimiz</a:t>
            </a:r>
            <a:r>
              <a:rPr lang="en-GB" sz="16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u="sng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EPTISA</a:t>
            </a:r>
            <a:r>
              <a:rPr lang="tr-TR" sz="1600" u="sng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’dan uluslararası uzmanlar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Martin Smutny – </a:t>
            </a:r>
            <a:r>
              <a:rPr lang="tr-TR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takım lideri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Mojca Hrabar – </a:t>
            </a:r>
            <a:r>
              <a:rPr lang="tr-TR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eğitim uzmanı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u="sng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EPTISA</a:t>
            </a:r>
            <a:r>
              <a:rPr lang="tr-TR" sz="1600" u="sng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’dan yerel uzmanlar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    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Gonca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Kaynak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Pinar Suren,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Ceren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Kad</a:t>
            </a:r>
            <a:r>
              <a:rPr lang="tr-TR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lar</a:t>
            </a:r>
            <a:endParaRPr lang="en-GB" sz="16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u="sng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 ve Şehircilik Bakanlığı, ÇED, İzin ve Denetim Genel Müdürlüğü Temsilcileri</a:t>
            </a:r>
            <a:r>
              <a:rPr lang="en-GB" sz="16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     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Nihan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Şahin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Hamamcı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Aysun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Boşça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Özge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Erdem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Hakan</a:t>
            </a:r>
            <a:r>
              <a:rPr lang="en-GB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Acar</a:t>
            </a:r>
            <a:endParaRPr lang="en-GB" sz="16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8" name="Shape 156">
            <a:extLst>
              <a:ext uri="{FF2B5EF4-FFF2-40B4-BE49-F238E27FC236}">
                <a16:creationId xmlns="" xmlns:a16="http://schemas.microsoft.com/office/drawing/2014/main" id="{F91AE73B-EB7C-C14C-977F-51ED6737DEC7}"/>
              </a:ext>
            </a:extLst>
          </p:cNvPr>
          <p:cNvSpPr/>
          <p:nvPr/>
        </p:nvSpPr>
        <p:spPr>
          <a:xfrm>
            <a:off x="5717166" y="2876127"/>
            <a:ext cx="2864074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1600" b="1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Sizler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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Lütfen önünüzde kağıt ve kalem bulundurunuz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Bizimle neler paylaşmak istersiniz? Bu konuda deneyiminiz bulunmakta mı?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Bize sormak istediğiniz sorular nelerdir?</a:t>
            </a:r>
            <a:endParaRPr lang="en-GB" sz="16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25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>
                <a:solidFill>
                  <a:srgbClr val="0070C0"/>
                </a:solidFill>
              </a:rPr>
              <a:t>Biraz düşünme </a:t>
            </a:r>
            <a:r>
              <a:rPr lang="tr-TR" sz="2400" cap="small" dirty="0" err="1">
                <a:solidFill>
                  <a:srgbClr val="0070C0"/>
                </a:solidFill>
              </a:rPr>
              <a:t>zamani</a:t>
            </a:r>
            <a:r>
              <a:rPr lang="en-US" sz="2400" cap="small" dirty="0" smtClean="0">
                <a:solidFill>
                  <a:srgbClr val="0070C0"/>
                </a:solidFill>
              </a:rPr>
              <a:t>…</a:t>
            </a:r>
            <a:endParaRPr lang="en-US" sz="2400" cap="small" dirty="0">
              <a:solidFill>
                <a:srgbClr val="0070C0"/>
              </a:solidFill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="" xmlns:a16="http://schemas.microsoft.com/office/drawing/2014/main" id="{FA3F8D41-312F-BF49-9754-549FC5AA412E}"/>
              </a:ext>
            </a:extLst>
          </p:cNvPr>
          <p:cNvSpPr/>
          <p:nvPr/>
        </p:nvSpPr>
        <p:spPr>
          <a:xfrm>
            <a:off x="602101" y="2057400"/>
            <a:ext cx="8001000" cy="2369880"/>
          </a:xfrm>
          <a:custGeom>
            <a:avLst/>
            <a:gdLst>
              <a:gd name="connsiteX0" fmla="*/ 0 w 8001000"/>
              <a:gd name="connsiteY0" fmla="*/ 0 h 2369880"/>
              <a:gd name="connsiteX1" fmla="*/ 411480 w 8001000"/>
              <a:gd name="connsiteY1" fmla="*/ 0 h 2369880"/>
              <a:gd name="connsiteX2" fmla="*/ 742950 w 8001000"/>
              <a:gd name="connsiteY2" fmla="*/ 0 h 2369880"/>
              <a:gd name="connsiteX3" fmla="*/ 1074420 w 8001000"/>
              <a:gd name="connsiteY3" fmla="*/ 0 h 2369880"/>
              <a:gd name="connsiteX4" fmla="*/ 1565910 w 8001000"/>
              <a:gd name="connsiteY4" fmla="*/ 0 h 2369880"/>
              <a:gd name="connsiteX5" fmla="*/ 2297430 w 8001000"/>
              <a:gd name="connsiteY5" fmla="*/ 0 h 2369880"/>
              <a:gd name="connsiteX6" fmla="*/ 2948940 w 8001000"/>
              <a:gd name="connsiteY6" fmla="*/ 0 h 2369880"/>
              <a:gd name="connsiteX7" fmla="*/ 3520440 w 8001000"/>
              <a:gd name="connsiteY7" fmla="*/ 0 h 2369880"/>
              <a:gd name="connsiteX8" fmla="*/ 3851910 w 8001000"/>
              <a:gd name="connsiteY8" fmla="*/ 0 h 2369880"/>
              <a:gd name="connsiteX9" fmla="*/ 4263390 w 8001000"/>
              <a:gd name="connsiteY9" fmla="*/ 0 h 2369880"/>
              <a:gd name="connsiteX10" fmla="*/ 4674870 w 8001000"/>
              <a:gd name="connsiteY10" fmla="*/ 0 h 2369880"/>
              <a:gd name="connsiteX11" fmla="*/ 5166360 w 8001000"/>
              <a:gd name="connsiteY11" fmla="*/ 0 h 2369880"/>
              <a:gd name="connsiteX12" fmla="*/ 5577840 w 8001000"/>
              <a:gd name="connsiteY12" fmla="*/ 0 h 2369880"/>
              <a:gd name="connsiteX13" fmla="*/ 5909310 w 8001000"/>
              <a:gd name="connsiteY13" fmla="*/ 0 h 2369880"/>
              <a:gd name="connsiteX14" fmla="*/ 6480810 w 8001000"/>
              <a:gd name="connsiteY14" fmla="*/ 0 h 2369880"/>
              <a:gd name="connsiteX15" fmla="*/ 7132320 w 8001000"/>
              <a:gd name="connsiteY15" fmla="*/ 0 h 2369880"/>
              <a:gd name="connsiteX16" fmla="*/ 8001000 w 8001000"/>
              <a:gd name="connsiteY16" fmla="*/ 0 h 2369880"/>
              <a:gd name="connsiteX17" fmla="*/ 8001000 w 8001000"/>
              <a:gd name="connsiteY17" fmla="*/ 521374 h 2369880"/>
              <a:gd name="connsiteX18" fmla="*/ 8001000 w 8001000"/>
              <a:gd name="connsiteY18" fmla="*/ 1090145 h 2369880"/>
              <a:gd name="connsiteX19" fmla="*/ 8001000 w 8001000"/>
              <a:gd name="connsiteY19" fmla="*/ 1730012 h 2369880"/>
              <a:gd name="connsiteX20" fmla="*/ 8001000 w 8001000"/>
              <a:gd name="connsiteY20" fmla="*/ 2369880 h 2369880"/>
              <a:gd name="connsiteX21" fmla="*/ 7269480 w 8001000"/>
              <a:gd name="connsiteY21" fmla="*/ 2369880 h 2369880"/>
              <a:gd name="connsiteX22" fmla="*/ 6617970 w 8001000"/>
              <a:gd name="connsiteY22" fmla="*/ 2369880 h 2369880"/>
              <a:gd name="connsiteX23" fmla="*/ 6126480 w 8001000"/>
              <a:gd name="connsiteY23" fmla="*/ 2369880 h 2369880"/>
              <a:gd name="connsiteX24" fmla="*/ 5715000 w 8001000"/>
              <a:gd name="connsiteY24" fmla="*/ 2369880 h 2369880"/>
              <a:gd name="connsiteX25" fmla="*/ 4983480 w 8001000"/>
              <a:gd name="connsiteY25" fmla="*/ 2369880 h 2369880"/>
              <a:gd name="connsiteX26" fmla="*/ 4491990 w 8001000"/>
              <a:gd name="connsiteY26" fmla="*/ 2369880 h 2369880"/>
              <a:gd name="connsiteX27" fmla="*/ 4000500 w 8001000"/>
              <a:gd name="connsiteY27" fmla="*/ 2369880 h 2369880"/>
              <a:gd name="connsiteX28" fmla="*/ 3429000 w 8001000"/>
              <a:gd name="connsiteY28" fmla="*/ 2369880 h 2369880"/>
              <a:gd name="connsiteX29" fmla="*/ 3097530 w 8001000"/>
              <a:gd name="connsiteY29" fmla="*/ 2369880 h 2369880"/>
              <a:gd name="connsiteX30" fmla="*/ 2526030 w 8001000"/>
              <a:gd name="connsiteY30" fmla="*/ 2369880 h 2369880"/>
              <a:gd name="connsiteX31" fmla="*/ 2034540 w 8001000"/>
              <a:gd name="connsiteY31" fmla="*/ 2369880 h 2369880"/>
              <a:gd name="connsiteX32" fmla="*/ 1303020 w 8001000"/>
              <a:gd name="connsiteY32" fmla="*/ 2369880 h 2369880"/>
              <a:gd name="connsiteX33" fmla="*/ 731520 w 8001000"/>
              <a:gd name="connsiteY33" fmla="*/ 2369880 h 2369880"/>
              <a:gd name="connsiteX34" fmla="*/ 0 w 8001000"/>
              <a:gd name="connsiteY34" fmla="*/ 2369880 h 2369880"/>
              <a:gd name="connsiteX35" fmla="*/ 0 w 8001000"/>
              <a:gd name="connsiteY35" fmla="*/ 1730012 h 2369880"/>
              <a:gd name="connsiteX36" fmla="*/ 0 w 8001000"/>
              <a:gd name="connsiteY36" fmla="*/ 1113844 h 2369880"/>
              <a:gd name="connsiteX37" fmla="*/ 0 w 8001000"/>
              <a:gd name="connsiteY37" fmla="*/ 568771 h 2369880"/>
              <a:gd name="connsiteX38" fmla="*/ 0 w 8001000"/>
              <a:gd name="connsiteY38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01000" h="2369880" fill="none" extrusionOk="0">
                <a:moveTo>
                  <a:pt x="0" y="0"/>
                </a:moveTo>
                <a:cubicBezTo>
                  <a:pt x="165951" y="-3769"/>
                  <a:pt x="314295" y="31557"/>
                  <a:pt x="411480" y="0"/>
                </a:cubicBezTo>
                <a:cubicBezTo>
                  <a:pt x="508665" y="-31557"/>
                  <a:pt x="655505" y="12472"/>
                  <a:pt x="742950" y="0"/>
                </a:cubicBezTo>
                <a:cubicBezTo>
                  <a:pt x="830395" y="-12472"/>
                  <a:pt x="949056" y="28559"/>
                  <a:pt x="1074420" y="0"/>
                </a:cubicBezTo>
                <a:cubicBezTo>
                  <a:pt x="1199784" y="-28559"/>
                  <a:pt x="1375572" y="46994"/>
                  <a:pt x="1565910" y="0"/>
                </a:cubicBezTo>
                <a:cubicBezTo>
                  <a:pt x="1756248" y="-46994"/>
                  <a:pt x="2040277" y="6536"/>
                  <a:pt x="2297430" y="0"/>
                </a:cubicBezTo>
                <a:cubicBezTo>
                  <a:pt x="2554583" y="-6536"/>
                  <a:pt x="2771137" y="19651"/>
                  <a:pt x="2948940" y="0"/>
                </a:cubicBezTo>
                <a:cubicBezTo>
                  <a:pt x="3126743" y="-19651"/>
                  <a:pt x="3245101" y="67829"/>
                  <a:pt x="3520440" y="0"/>
                </a:cubicBezTo>
                <a:cubicBezTo>
                  <a:pt x="3795779" y="-67829"/>
                  <a:pt x="3699571" y="10446"/>
                  <a:pt x="3851910" y="0"/>
                </a:cubicBezTo>
                <a:cubicBezTo>
                  <a:pt x="4004249" y="-10446"/>
                  <a:pt x="4100408" y="23234"/>
                  <a:pt x="4263390" y="0"/>
                </a:cubicBezTo>
                <a:cubicBezTo>
                  <a:pt x="4426372" y="-23234"/>
                  <a:pt x="4553868" y="3644"/>
                  <a:pt x="4674870" y="0"/>
                </a:cubicBezTo>
                <a:cubicBezTo>
                  <a:pt x="4795872" y="-3644"/>
                  <a:pt x="5027053" y="45655"/>
                  <a:pt x="5166360" y="0"/>
                </a:cubicBezTo>
                <a:cubicBezTo>
                  <a:pt x="5305667" y="-45655"/>
                  <a:pt x="5454448" y="22693"/>
                  <a:pt x="5577840" y="0"/>
                </a:cubicBezTo>
                <a:cubicBezTo>
                  <a:pt x="5701232" y="-22693"/>
                  <a:pt x="5780141" y="14744"/>
                  <a:pt x="5909310" y="0"/>
                </a:cubicBezTo>
                <a:cubicBezTo>
                  <a:pt x="6038479" y="-14744"/>
                  <a:pt x="6306260" y="40951"/>
                  <a:pt x="6480810" y="0"/>
                </a:cubicBezTo>
                <a:cubicBezTo>
                  <a:pt x="6655360" y="-40951"/>
                  <a:pt x="6835281" y="33895"/>
                  <a:pt x="7132320" y="0"/>
                </a:cubicBezTo>
                <a:cubicBezTo>
                  <a:pt x="7429359" y="-33895"/>
                  <a:pt x="7659316" y="932"/>
                  <a:pt x="8001000" y="0"/>
                </a:cubicBezTo>
                <a:cubicBezTo>
                  <a:pt x="8005787" y="128869"/>
                  <a:pt x="7951696" y="296708"/>
                  <a:pt x="8001000" y="521374"/>
                </a:cubicBezTo>
                <a:cubicBezTo>
                  <a:pt x="8050304" y="746040"/>
                  <a:pt x="7966856" y="926275"/>
                  <a:pt x="8001000" y="1090145"/>
                </a:cubicBezTo>
                <a:cubicBezTo>
                  <a:pt x="8035144" y="1254015"/>
                  <a:pt x="7925189" y="1517979"/>
                  <a:pt x="8001000" y="1730012"/>
                </a:cubicBezTo>
                <a:cubicBezTo>
                  <a:pt x="8076811" y="1942045"/>
                  <a:pt x="7936688" y="2217532"/>
                  <a:pt x="8001000" y="2369880"/>
                </a:cubicBezTo>
                <a:cubicBezTo>
                  <a:pt x="7815933" y="2391866"/>
                  <a:pt x="7615422" y="2348063"/>
                  <a:pt x="7269480" y="2369880"/>
                </a:cubicBezTo>
                <a:cubicBezTo>
                  <a:pt x="6923538" y="2391697"/>
                  <a:pt x="6867236" y="2316011"/>
                  <a:pt x="6617970" y="2369880"/>
                </a:cubicBezTo>
                <a:cubicBezTo>
                  <a:pt x="6368704" y="2423749"/>
                  <a:pt x="6325244" y="2324465"/>
                  <a:pt x="6126480" y="2369880"/>
                </a:cubicBezTo>
                <a:cubicBezTo>
                  <a:pt x="5927716" y="2415295"/>
                  <a:pt x="5916471" y="2324632"/>
                  <a:pt x="5715000" y="2369880"/>
                </a:cubicBezTo>
                <a:cubicBezTo>
                  <a:pt x="5513529" y="2415128"/>
                  <a:pt x="5278314" y="2312615"/>
                  <a:pt x="4983480" y="2369880"/>
                </a:cubicBezTo>
                <a:cubicBezTo>
                  <a:pt x="4688646" y="2427145"/>
                  <a:pt x="4624326" y="2361765"/>
                  <a:pt x="4491990" y="2369880"/>
                </a:cubicBezTo>
                <a:cubicBezTo>
                  <a:pt x="4359654" y="2377995"/>
                  <a:pt x="4226936" y="2353655"/>
                  <a:pt x="4000500" y="2369880"/>
                </a:cubicBezTo>
                <a:cubicBezTo>
                  <a:pt x="3774064" y="2386105"/>
                  <a:pt x="3583658" y="2329071"/>
                  <a:pt x="3429000" y="2369880"/>
                </a:cubicBezTo>
                <a:cubicBezTo>
                  <a:pt x="3274342" y="2410689"/>
                  <a:pt x="3257615" y="2353893"/>
                  <a:pt x="3097530" y="2369880"/>
                </a:cubicBezTo>
                <a:cubicBezTo>
                  <a:pt x="2937445" y="2385867"/>
                  <a:pt x="2737880" y="2306368"/>
                  <a:pt x="2526030" y="2369880"/>
                </a:cubicBezTo>
                <a:cubicBezTo>
                  <a:pt x="2314180" y="2433392"/>
                  <a:pt x="2137788" y="2336783"/>
                  <a:pt x="2034540" y="2369880"/>
                </a:cubicBezTo>
                <a:cubicBezTo>
                  <a:pt x="1931292" y="2402977"/>
                  <a:pt x="1494535" y="2293889"/>
                  <a:pt x="1303020" y="2369880"/>
                </a:cubicBezTo>
                <a:cubicBezTo>
                  <a:pt x="1111505" y="2445871"/>
                  <a:pt x="982732" y="2368046"/>
                  <a:pt x="731520" y="2369880"/>
                </a:cubicBezTo>
                <a:cubicBezTo>
                  <a:pt x="480308" y="2371714"/>
                  <a:pt x="228604" y="2302584"/>
                  <a:pt x="0" y="2369880"/>
                </a:cubicBezTo>
                <a:cubicBezTo>
                  <a:pt x="-6806" y="2068161"/>
                  <a:pt x="23741" y="1916508"/>
                  <a:pt x="0" y="1730012"/>
                </a:cubicBezTo>
                <a:cubicBezTo>
                  <a:pt x="-23741" y="1543516"/>
                  <a:pt x="6562" y="1341422"/>
                  <a:pt x="0" y="1113844"/>
                </a:cubicBezTo>
                <a:cubicBezTo>
                  <a:pt x="-6562" y="886266"/>
                  <a:pt x="40523" y="741204"/>
                  <a:pt x="0" y="568771"/>
                </a:cubicBezTo>
                <a:cubicBezTo>
                  <a:pt x="-40523" y="396338"/>
                  <a:pt x="5499" y="205886"/>
                  <a:pt x="0" y="0"/>
                </a:cubicBezTo>
                <a:close/>
              </a:path>
              <a:path w="8001000" h="2369880" stroke="0" extrusionOk="0">
                <a:moveTo>
                  <a:pt x="0" y="0"/>
                </a:moveTo>
                <a:cubicBezTo>
                  <a:pt x="149282" y="-14113"/>
                  <a:pt x="319411" y="24440"/>
                  <a:pt x="411480" y="0"/>
                </a:cubicBezTo>
                <a:cubicBezTo>
                  <a:pt x="503549" y="-24440"/>
                  <a:pt x="619155" y="5275"/>
                  <a:pt x="742950" y="0"/>
                </a:cubicBezTo>
                <a:cubicBezTo>
                  <a:pt x="866745" y="-5275"/>
                  <a:pt x="1134372" y="20635"/>
                  <a:pt x="1234440" y="0"/>
                </a:cubicBezTo>
                <a:cubicBezTo>
                  <a:pt x="1334508" y="-20635"/>
                  <a:pt x="1554781" y="42596"/>
                  <a:pt x="1805940" y="0"/>
                </a:cubicBezTo>
                <a:cubicBezTo>
                  <a:pt x="2057099" y="-42596"/>
                  <a:pt x="2282278" y="13125"/>
                  <a:pt x="2457450" y="0"/>
                </a:cubicBezTo>
                <a:cubicBezTo>
                  <a:pt x="2632622" y="-13125"/>
                  <a:pt x="2703904" y="39093"/>
                  <a:pt x="2868930" y="0"/>
                </a:cubicBezTo>
                <a:cubicBezTo>
                  <a:pt x="3033956" y="-39093"/>
                  <a:pt x="3243160" y="28634"/>
                  <a:pt x="3360420" y="0"/>
                </a:cubicBezTo>
                <a:cubicBezTo>
                  <a:pt x="3477680" y="-28634"/>
                  <a:pt x="3874891" y="60190"/>
                  <a:pt x="4091940" y="0"/>
                </a:cubicBezTo>
                <a:cubicBezTo>
                  <a:pt x="4308989" y="-60190"/>
                  <a:pt x="4575358" y="20808"/>
                  <a:pt x="4743450" y="0"/>
                </a:cubicBezTo>
                <a:cubicBezTo>
                  <a:pt x="4911542" y="-20808"/>
                  <a:pt x="5001719" y="30138"/>
                  <a:pt x="5074920" y="0"/>
                </a:cubicBezTo>
                <a:cubicBezTo>
                  <a:pt x="5148121" y="-30138"/>
                  <a:pt x="5286788" y="15379"/>
                  <a:pt x="5486400" y="0"/>
                </a:cubicBezTo>
                <a:cubicBezTo>
                  <a:pt x="5686012" y="-15379"/>
                  <a:pt x="5730992" y="21718"/>
                  <a:pt x="5817870" y="0"/>
                </a:cubicBezTo>
                <a:cubicBezTo>
                  <a:pt x="5904748" y="-21718"/>
                  <a:pt x="6153262" y="46981"/>
                  <a:pt x="6469380" y="0"/>
                </a:cubicBezTo>
                <a:cubicBezTo>
                  <a:pt x="6785498" y="-46981"/>
                  <a:pt x="6975601" y="70974"/>
                  <a:pt x="7120890" y="0"/>
                </a:cubicBezTo>
                <a:cubicBezTo>
                  <a:pt x="7266179" y="-70974"/>
                  <a:pt x="7302145" y="13025"/>
                  <a:pt x="7452360" y="0"/>
                </a:cubicBezTo>
                <a:cubicBezTo>
                  <a:pt x="7602575" y="-13025"/>
                  <a:pt x="7728556" y="34877"/>
                  <a:pt x="8001000" y="0"/>
                </a:cubicBezTo>
                <a:cubicBezTo>
                  <a:pt x="8066607" y="217467"/>
                  <a:pt x="7936628" y="333351"/>
                  <a:pt x="8001000" y="568771"/>
                </a:cubicBezTo>
                <a:cubicBezTo>
                  <a:pt x="8065372" y="804191"/>
                  <a:pt x="7948054" y="1002131"/>
                  <a:pt x="8001000" y="1184940"/>
                </a:cubicBezTo>
                <a:cubicBezTo>
                  <a:pt x="8053946" y="1367749"/>
                  <a:pt x="7934022" y="1644876"/>
                  <a:pt x="8001000" y="1777410"/>
                </a:cubicBezTo>
                <a:cubicBezTo>
                  <a:pt x="8067978" y="1909944"/>
                  <a:pt x="7939852" y="2224328"/>
                  <a:pt x="8001000" y="2369880"/>
                </a:cubicBezTo>
                <a:cubicBezTo>
                  <a:pt x="7804531" y="2421327"/>
                  <a:pt x="7633953" y="2331892"/>
                  <a:pt x="7429500" y="2369880"/>
                </a:cubicBezTo>
                <a:cubicBezTo>
                  <a:pt x="7225047" y="2407868"/>
                  <a:pt x="7103583" y="2348325"/>
                  <a:pt x="6777990" y="2369880"/>
                </a:cubicBezTo>
                <a:cubicBezTo>
                  <a:pt x="6452397" y="2391435"/>
                  <a:pt x="6386217" y="2339767"/>
                  <a:pt x="6206490" y="2369880"/>
                </a:cubicBezTo>
                <a:cubicBezTo>
                  <a:pt x="6026763" y="2399993"/>
                  <a:pt x="5976356" y="2351696"/>
                  <a:pt x="5795010" y="2369880"/>
                </a:cubicBezTo>
                <a:cubicBezTo>
                  <a:pt x="5613664" y="2388064"/>
                  <a:pt x="5412513" y="2341502"/>
                  <a:pt x="5303520" y="2369880"/>
                </a:cubicBezTo>
                <a:cubicBezTo>
                  <a:pt x="5194527" y="2398258"/>
                  <a:pt x="4972653" y="2367047"/>
                  <a:pt x="4812030" y="2369880"/>
                </a:cubicBezTo>
                <a:cubicBezTo>
                  <a:pt x="4651407" y="2372713"/>
                  <a:pt x="4534305" y="2367965"/>
                  <a:pt x="4400550" y="2369880"/>
                </a:cubicBezTo>
                <a:cubicBezTo>
                  <a:pt x="4266795" y="2371795"/>
                  <a:pt x="4195202" y="2331873"/>
                  <a:pt x="4069080" y="2369880"/>
                </a:cubicBezTo>
                <a:cubicBezTo>
                  <a:pt x="3942958" y="2407887"/>
                  <a:pt x="3890747" y="2342191"/>
                  <a:pt x="3737610" y="2369880"/>
                </a:cubicBezTo>
                <a:cubicBezTo>
                  <a:pt x="3584473" y="2397569"/>
                  <a:pt x="3417878" y="2342118"/>
                  <a:pt x="3326130" y="2369880"/>
                </a:cubicBezTo>
                <a:cubicBezTo>
                  <a:pt x="3234382" y="2397642"/>
                  <a:pt x="2956967" y="2324996"/>
                  <a:pt x="2754630" y="2369880"/>
                </a:cubicBezTo>
                <a:cubicBezTo>
                  <a:pt x="2552293" y="2414764"/>
                  <a:pt x="2345545" y="2311699"/>
                  <a:pt x="2183130" y="2369880"/>
                </a:cubicBezTo>
                <a:cubicBezTo>
                  <a:pt x="2020715" y="2428061"/>
                  <a:pt x="1952482" y="2349287"/>
                  <a:pt x="1771650" y="2369880"/>
                </a:cubicBezTo>
                <a:cubicBezTo>
                  <a:pt x="1590818" y="2390473"/>
                  <a:pt x="1329551" y="2345727"/>
                  <a:pt x="1200150" y="2369880"/>
                </a:cubicBezTo>
                <a:cubicBezTo>
                  <a:pt x="1070749" y="2394033"/>
                  <a:pt x="713407" y="2323016"/>
                  <a:pt x="548640" y="2369880"/>
                </a:cubicBezTo>
                <a:cubicBezTo>
                  <a:pt x="383873" y="2416744"/>
                  <a:pt x="228829" y="2309297"/>
                  <a:pt x="0" y="2369880"/>
                </a:cubicBezTo>
                <a:cubicBezTo>
                  <a:pt x="-26575" y="2110599"/>
                  <a:pt x="2723" y="1953899"/>
                  <a:pt x="0" y="1824808"/>
                </a:cubicBezTo>
                <a:cubicBezTo>
                  <a:pt x="-2723" y="1695717"/>
                  <a:pt x="14218" y="1481425"/>
                  <a:pt x="0" y="1208639"/>
                </a:cubicBezTo>
                <a:cubicBezTo>
                  <a:pt x="-14218" y="935853"/>
                  <a:pt x="46080" y="820045"/>
                  <a:pt x="0" y="663566"/>
                </a:cubicBezTo>
                <a:cubicBezTo>
                  <a:pt x="-46080" y="507087"/>
                  <a:pt x="16001" y="244047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Her kategoriden bir tane olmak üzere – yasal olarak zorunlu paydaşlardan 3 tanesini listeleyebilir misiniz?</a:t>
            </a:r>
            <a:endParaRPr lang="en-GB" sz="24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sağlık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kurumları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kuruluşları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endParaRPr lang="tr-TR" b="1" dirty="0" smtClean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ilgili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kuruluşla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 / program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özelliklerine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bağlı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sivil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toplum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üniversiteler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enstitüler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araştırma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kurumları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meslek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odaları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sendikalar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dernekler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STK'ları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nın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temsilcileri</a:t>
            </a:r>
            <a:endParaRPr lang="en-GB" sz="2400" dirty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Crystal Clear app kedit green-pencil.svg - Wikimedia ...">
            <a:extLst>
              <a:ext uri="{FF2B5EF4-FFF2-40B4-BE49-F238E27FC236}">
                <a16:creationId xmlns="" xmlns:a16="http://schemas.microsoft.com/office/drawing/2014/main" id="{D25F5C5F-BCFA-B14F-B4E4-A7FFA59D9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60775" y="4979047"/>
            <a:ext cx="888353" cy="888353"/>
          </a:xfrm>
          <a:prstGeom prst="rect">
            <a:avLst/>
          </a:prstGeom>
        </p:spPr>
      </p:pic>
      <p:pic>
        <p:nvPicPr>
          <p:cNvPr id="17" name="Picture 16" descr="Teaching Math on an iPad – EDUWELLS">
            <a:extLst>
              <a:ext uri="{FF2B5EF4-FFF2-40B4-BE49-F238E27FC236}">
                <a16:creationId xmlns="" xmlns:a16="http://schemas.microsoft.com/office/drawing/2014/main" id="{39942303-5416-D041-B930-594EAB76A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30750" y="5105400"/>
            <a:ext cx="755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Paydaş </a:t>
            </a:r>
            <a:r>
              <a:rPr lang="tr-TR" sz="2400" cap="small" dirty="0" err="1"/>
              <a:t>katiliminda</a:t>
            </a:r>
            <a:r>
              <a:rPr lang="tr-TR" sz="2400" cap="small" dirty="0"/>
              <a:t> </a:t>
            </a:r>
            <a:r>
              <a:rPr lang="tr-TR" sz="2400" cap="small" dirty="0" err="1"/>
              <a:t>farkli</a:t>
            </a:r>
            <a:r>
              <a:rPr lang="tr-TR" sz="2400" cap="small" dirty="0"/>
              <a:t> </a:t>
            </a:r>
            <a:r>
              <a:rPr lang="tr-TR" sz="2400" cap="small" dirty="0" err="1"/>
              <a:t>yaklaşimlar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304800" y="2286000"/>
            <a:ext cx="8549384" cy="370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Çeşitli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paydaş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katılımı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yöntemleri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vardır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lvl="0" algn="just"/>
            <a:r>
              <a:rPr lang="tr-TR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büyük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)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toplantılar</a:t>
            </a:r>
            <a:r>
              <a:rPr lang="en-GB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kapsam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belirleme</a:t>
            </a:r>
            <a:r>
              <a:rPr lang="tr-TR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toplantısı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tr-TR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</a:t>
            </a:r>
            <a:r>
              <a:rPr lang="tr-TR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75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için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</a:t>
            </a:r>
            <a:r>
              <a:rPr lang="en-GB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175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toplantısı</a:t>
            </a:r>
            <a:r>
              <a:rPr lang="en-GB" sz="175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SÇD </a:t>
            </a:r>
            <a:r>
              <a:rPr lang="tr-TR" sz="175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yönetmeliği tarafından minimum olarak zorunlu tutulmuştur.</a:t>
            </a:r>
            <a:endParaRPr lang="en-GB" sz="175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lvl="0" algn="just"/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görüşmeler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lvl="0" algn="just"/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dak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grupları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lvl="0" algn="just"/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anketler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lvl="0" algn="just">
              <a:spcAft>
                <a:spcPts val="300"/>
              </a:spcAft>
            </a:pP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akran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değerlendirmeleri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vb.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İstişare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zorunlu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toplantılarının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daha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da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ötesine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geçebilir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;</a:t>
            </a:r>
            <a:endParaRPr lang="en-GB" sz="20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tr-TR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yararlı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bilgi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</a:t>
            </a:r>
            <a:r>
              <a:rPr lang="tr-TR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nması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önerilerin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hazırlanma</a:t>
            </a:r>
            <a:r>
              <a:rPr lang="tr-TR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sı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>
              <a:spcAft>
                <a:spcPts val="300"/>
              </a:spcAft>
            </a:pP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diğer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planlarla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programlarla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sinerjiler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oluşturmak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için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kullanılır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Seçilen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yaklaşım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hedef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gruba</a:t>
            </a:r>
            <a:r>
              <a:rPr lang="en-GB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bağlıdır</a:t>
            </a:r>
            <a:r>
              <a:rPr lang="en-GB" sz="20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36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22663" y="170061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n-US" sz="2400" cap="small" dirty="0"/>
              <a:t>AB </a:t>
            </a:r>
            <a:r>
              <a:rPr lang="en-US" sz="2400" cap="small" dirty="0" err="1"/>
              <a:t>ülkeler</a:t>
            </a:r>
            <a:r>
              <a:rPr lang="tr-TR" sz="2400" cap="small" dirty="0"/>
              <a:t>i</a:t>
            </a:r>
            <a:r>
              <a:rPr lang="en-US" sz="2400" cap="small" dirty="0" err="1"/>
              <a:t>nden</a:t>
            </a:r>
            <a:r>
              <a:rPr lang="en-US" sz="2400" cap="small" dirty="0"/>
              <a:t> </a:t>
            </a:r>
            <a:r>
              <a:rPr lang="en-US" sz="2400" cap="small" dirty="0" err="1"/>
              <a:t>örnekler</a:t>
            </a:r>
            <a:r>
              <a:rPr lang="en-US" sz="2400" cap="small" dirty="0"/>
              <a:t>: SÇD D</a:t>
            </a:r>
            <a:r>
              <a:rPr lang="tr-TR" sz="2400" cap="small" dirty="0"/>
              <a:t>i</a:t>
            </a:r>
            <a:r>
              <a:rPr lang="en-US" sz="2400" cap="small" dirty="0" err="1"/>
              <a:t>rekt</a:t>
            </a:r>
            <a:r>
              <a:rPr lang="tr-TR" sz="2400" cap="small" dirty="0"/>
              <a:t>i</a:t>
            </a:r>
            <a:r>
              <a:rPr lang="en-US" sz="2400" cap="small" dirty="0"/>
              <a:t>f</a:t>
            </a:r>
            <a:r>
              <a:rPr lang="tr-TR" sz="2400" cap="small" dirty="0"/>
              <a:t>i</a:t>
            </a:r>
            <a:r>
              <a:rPr lang="en-US" sz="2400" cap="small" dirty="0"/>
              <a:t>n</a:t>
            </a:r>
            <a:r>
              <a:rPr lang="tr-TR" sz="2400" cap="small" dirty="0"/>
              <a:t>i</a:t>
            </a:r>
            <a:r>
              <a:rPr lang="en-US" sz="2400" cap="small" dirty="0"/>
              <a:t>n </a:t>
            </a:r>
            <a:r>
              <a:rPr lang="tr-TR" sz="2400" cap="small" dirty="0"/>
              <a:t>düzenlenmesine yönelik (REFIT)</a:t>
            </a:r>
            <a:r>
              <a:rPr lang="en-US" sz="2400" cap="small" dirty="0"/>
              <a:t> anal</a:t>
            </a:r>
            <a:r>
              <a:rPr lang="tr-TR" sz="2400" cap="small" dirty="0"/>
              <a:t>izi</a:t>
            </a:r>
            <a:endParaRPr lang="en-US" sz="2400" cap="small" dirty="0"/>
          </a:p>
          <a:p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304800" y="2286000"/>
            <a:ext cx="8610600" cy="38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GB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apsam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belirleme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istişareler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 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Direktifi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tarafından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zorunlu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kıl</a:t>
            </a:r>
            <a:r>
              <a:rPr lang="tr-TR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ınmamıştır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⇢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sadece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seçilmiş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u="sng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ülkelerde</a:t>
            </a:r>
            <a:r>
              <a:rPr lang="en-GB" u="sng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gerekli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 ile istişareler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bazı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ülkelerde de her bir durum değerlendirilerek gerektiğinde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yapılır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Benzer şekilde,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Kapsam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Belirleme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Raporu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SÇD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Direktifi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tarafından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zorunlu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kılınmamıştır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ancak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birçok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ülkede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özellikle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ile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yapılan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ülkelerde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gereklidir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konusunda </a:t>
            </a:r>
            <a:r>
              <a:rPr lang="en-GB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ile istişare</a:t>
            </a:r>
            <a:r>
              <a:rPr lang="en-GB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genellikle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plan /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prog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ram hakkında halk ile istişareler ile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bağlantıl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dı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⇢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belgeler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 süreleri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eşzamanlı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yayınlan</a:t>
            </a:r>
            <a:r>
              <a:rPr lang="tr-TR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İstişare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süreleri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değişebilir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az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21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gün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ancak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genellikle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uzun sürer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yaygın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30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gün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dür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kapsamlı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plan / program 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istişarelerinde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6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kadar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(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Birleşik Krallık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)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sürebilir.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49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5875" y="1521443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n-US" sz="2400" cap="small" dirty="0"/>
              <a:t>AB </a:t>
            </a:r>
            <a:r>
              <a:rPr lang="en-US" sz="2400" cap="small" dirty="0" err="1"/>
              <a:t>ülkeler</a:t>
            </a:r>
            <a:r>
              <a:rPr lang="tr-TR" sz="2400" cap="small" dirty="0"/>
              <a:t>i</a:t>
            </a:r>
            <a:r>
              <a:rPr lang="en-US" sz="2400" cap="small" dirty="0" err="1"/>
              <a:t>nden</a:t>
            </a:r>
            <a:r>
              <a:rPr lang="en-US" sz="2400" cap="small" dirty="0"/>
              <a:t> </a:t>
            </a:r>
            <a:r>
              <a:rPr lang="en-US" sz="2400" cap="small" dirty="0" err="1"/>
              <a:t>örnekler</a:t>
            </a:r>
            <a:r>
              <a:rPr lang="en-US" sz="2400" cap="small" dirty="0"/>
              <a:t>: SÇD D</a:t>
            </a:r>
            <a:r>
              <a:rPr lang="tr-TR" sz="2400" cap="small" dirty="0"/>
              <a:t>i</a:t>
            </a:r>
            <a:r>
              <a:rPr lang="en-US" sz="2400" cap="small" dirty="0" err="1"/>
              <a:t>rekt</a:t>
            </a:r>
            <a:r>
              <a:rPr lang="tr-TR" sz="2400" cap="small" dirty="0"/>
              <a:t>i</a:t>
            </a:r>
            <a:r>
              <a:rPr lang="en-US" sz="2400" cap="small" dirty="0"/>
              <a:t>f</a:t>
            </a:r>
            <a:r>
              <a:rPr lang="tr-TR" sz="2400" cap="small" dirty="0"/>
              <a:t>i</a:t>
            </a:r>
            <a:r>
              <a:rPr lang="en-US" sz="2400" cap="small" dirty="0"/>
              <a:t>n</a:t>
            </a:r>
            <a:r>
              <a:rPr lang="tr-TR" sz="2400" cap="small" dirty="0"/>
              <a:t>i</a:t>
            </a:r>
            <a:r>
              <a:rPr lang="en-US" sz="2400" cap="small" dirty="0"/>
              <a:t>n </a:t>
            </a:r>
            <a:r>
              <a:rPr lang="tr-TR" sz="2400" cap="small" dirty="0"/>
              <a:t>düzenlenmesine yönelik (REFIT)</a:t>
            </a:r>
            <a:r>
              <a:rPr lang="en-US" sz="2400" cap="small" dirty="0"/>
              <a:t> anal</a:t>
            </a:r>
            <a:r>
              <a:rPr lang="tr-TR" sz="2400" cap="small" dirty="0" smtClean="0"/>
              <a:t>izi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304800" y="2286000"/>
            <a:ext cx="8458200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İstişare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yöntemleri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değişebilir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kamuya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açık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oturumlar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çalışma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grupları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komite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toplantıları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vb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.;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SÇD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belgelerinin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yayı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lanmasından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sonra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sadece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yazılı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yorumların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toplanması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şeklinde olabilir.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“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”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derken kimlerin kastedildiği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mevzuatta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rehber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belgelerde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tanımlanmıştır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STK'lar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açıkça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zımni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edilmiştir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sürecine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ilişkin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belgelerin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mevcudiyeti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değişiklik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gösterir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lvl="0" algn="just">
              <a:spcAft>
                <a:spcPts val="600"/>
              </a:spcAft>
            </a:pP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leme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raporları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sadece bazı devletlerde yayımlanır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lvl="0" algn="just">
              <a:spcAft>
                <a:spcPts val="600"/>
              </a:spcAft>
            </a:pP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-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Rapor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u,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yetkili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kurumların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web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sitesinde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yayı</a:t>
            </a:r>
            <a:r>
              <a:rPr lang="tr-TR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</a:t>
            </a:r>
            <a:r>
              <a:rPr lang="en-GB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lanabilir</a:t>
            </a:r>
            <a:r>
              <a:rPr lang="en-GB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/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üzerinde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anlaşılan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yerde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basılı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kopya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olarak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mevcut ola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bilir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Bazı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ülkeler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eleme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aşamasında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 </a:t>
            </a:r>
            <a:r>
              <a:rPr lang="tr-TR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halk ile </a:t>
            </a:r>
            <a:r>
              <a:rPr lang="en-GB" b="1" dirty="0" err="1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istişarelerde</a:t>
            </a:r>
            <a:r>
              <a:rPr lang="en-GB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bulunmaktadır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!</a:t>
            </a:r>
            <a:endParaRPr lang="en-GB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914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>
                <a:solidFill>
                  <a:srgbClr val="0070C0"/>
                </a:solidFill>
              </a:rPr>
              <a:t>Biraz düşünme </a:t>
            </a:r>
            <a:r>
              <a:rPr lang="tr-TR" sz="2400" cap="small" dirty="0" err="1">
                <a:solidFill>
                  <a:srgbClr val="0070C0"/>
                </a:solidFill>
              </a:rPr>
              <a:t>zamani</a:t>
            </a:r>
            <a:r>
              <a:rPr lang="en-US" sz="2400" cap="small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1" name="Shape 156">
            <a:extLst>
              <a:ext uri="{FF2B5EF4-FFF2-40B4-BE49-F238E27FC236}">
                <a16:creationId xmlns="" xmlns:a16="http://schemas.microsoft.com/office/drawing/2014/main" id="{FA3F8D41-312F-BF49-9754-549FC5AA412E}"/>
              </a:ext>
            </a:extLst>
          </p:cNvPr>
          <p:cNvSpPr/>
          <p:nvPr/>
        </p:nvSpPr>
        <p:spPr>
          <a:xfrm>
            <a:off x="1189036" y="2527693"/>
            <a:ext cx="6781800" cy="830997"/>
          </a:xfrm>
          <a:custGeom>
            <a:avLst/>
            <a:gdLst>
              <a:gd name="connsiteX0" fmla="*/ 0 w 6781800"/>
              <a:gd name="connsiteY0" fmla="*/ 0 h 830997"/>
              <a:gd name="connsiteX1" fmla="*/ 632968 w 6781800"/>
              <a:gd name="connsiteY1" fmla="*/ 0 h 830997"/>
              <a:gd name="connsiteX2" fmla="*/ 1130300 w 6781800"/>
              <a:gd name="connsiteY2" fmla="*/ 0 h 830997"/>
              <a:gd name="connsiteX3" fmla="*/ 1695450 w 6781800"/>
              <a:gd name="connsiteY3" fmla="*/ 0 h 830997"/>
              <a:gd name="connsiteX4" fmla="*/ 2328418 w 6781800"/>
              <a:gd name="connsiteY4" fmla="*/ 0 h 830997"/>
              <a:gd name="connsiteX5" fmla="*/ 2757932 w 6781800"/>
              <a:gd name="connsiteY5" fmla="*/ 0 h 830997"/>
              <a:gd name="connsiteX6" fmla="*/ 3323082 w 6781800"/>
              <a:gd name="connsiteY6" fmla="*/ 0 h 830997"/>
              <a:gd name="connsiteX7" fmla="*/ 3956050 w 6781800"/>
              <a:gd name="connsiteY7" fmla="*/ 0 h 830997"/>
              <a:gd name="connsiteX8" fmla="*/ 4656836 w 6781800"/>
              <a:gd name="connsiteY8" fmla="*/ 0 h 830997"/>
              <a:gd name="connsiteX9" fmla="*/ 5357622 w 6781800"/>
              <a:gd name="connsiteY9" fmla="*/ 0 h 830997"/>
              <a:gd name="connsiteX10" fmla="*/ 5990590 w 6781800"/>
              <a:gd name="connsiteY10" fmla="*/ 0 h 830997"/>
              <a:gd name="connsiteX11" fmla="*/ 6781800 w 6781800"/>
              <a:gd name="connsiteY11" fmla="*/ 0 h 830997"/>
              <a:gd name="connsiteX12" fmla="*/ 6781800 w 6781800"/>
              <a:gd name="connsiteY12" fmla="*/ 390569 h 830997"/>
              <a:gd name="connsiteX13" fmla="*/ 6781800 w 6781800"/>
              <a:gd name="connsiteY13" fmla="*/ 830997 h 830997"/>
              <a:gd name="connsiteX14" fmla="*/ 6284468 w 6781800"/>
              <a:gd name="connsiteY14" fmla="*/ 830997 h 830997"/>
              <a:gd name="connsiteX15" fmla="*/ 5922772 w 6781800"/>
              <a:gd name="connsiteY15" fmla="*/ 830997 h 830997"/>
              <a:gd name="connsiteX16" fmla="*/ 5357622 w 6781800"/>
              <a:gd name="connsiteY16" fmla="*/ 830997 h 830997"/>
              <a:gd name="connsiteX17" fmla="*/ 4860290 w 6781800"/>
              <a:gd name="connsiteY17" fmla="*/ 830997 h 830997"/>
              <a:gd name="connsiteX18" fmla="*/ 4159504 w 6781800"/>
              <a:gd name="connsiteY18" fmla="*/ 830997 h 830997"/>
              <a:gd name="connsiteX19" fmla="*/ 3594354 w 6781800"/>
              <a:gd name="connsiteY19" fmla="*/ 830997 h 830997"/>
              <a:gd name="connsiteX20" fmla="*/ 2961386 w 6781800"/>
              <a:gd name="connsiteY20" fmla="*/ 830997 h 830997"/>
              <a:gd name="connsiteX21" fmla="*/ 2260600 w 6781800"/>
              <a:gd name="connsiteY21" fmla="*/ 830997 h 830997"/>
              <a:gd name="connsiteX22" fmla="*/ 1898904 w 6781800"/>
              <a:gd name="connsiteY22" fmla="*/ 830997 h 830997"/>
              <a:gd name="connsiteX23" fmla="*/ 1401572 w 6781800"/>
              <a:gd name="connsiteY23" fmla="*/ 830997 h 830997"/>
              <a:gd name="connsiteX24" fmla="*/ 1039876 w 6781800"/>
              <a:gd name="connsiteY24" fmla="*/ 830997 h 830997"/>
              <a:gd name="connsiteX25" fmla="*/ 0 w 6781800"/>
              <a:gd name="connsiteY25" fmla="*/ 830997 h 830997"/>
              <a:gd name="connsiteX26" fmla="*/ 0 w 6781800"/>
              <a:gd name="connsiteY26" fmla="*/ 432118 h 830997"/>
              <a:gd name="connsiteX27" fmla="*/ 0 w 6781800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81800" h="830997" fill="none" extrusionOk="0">
                <a:moveTo>
                  <a:pt x="0" y="0"/>
                </a:moveTo>
                <a:cubicBezTo>
                  <a:pt x="302177" y="-55048"/>
                  <a:pt x="320795" y="62121"/>
                  <a:pt x="632968" y="0"/>
                </a:cubicBezTo>
                <a:cubicBezTo>
                  <a:pt x="945141" y="-62121"/>
                  <a:pt x="1022762" y="55788"/>
                  <a:pt x="1130300" y="0"/>
                </a:cubicBezTo>
                <a:cubicBezTo>
                  <a:pt x="1237838" y="-55788"/>
                  <a:pt x="1452142" y="13438"/>
                  <a:pt x="1695450" y="0"/>
                </a:cubicBezTo>
                <a:cubicBezTo>
                  <a:pt x="1938758" y="-13438"/>
                  <a:pt x="2124204" y="20749"/>
                  <a:pt x="2328418" y="0"/>
                </a:cubicBezTo>
                <a:cubicBezTo>
                  <a:pt x="2532632" y="-20749"/>
                  <a:pt x="2555121" y="1668"/>
                  <a:pt x="2757932" y="0"/>
                </a:cubicBezTo>
                <a:cubicBezTo>
                  <a:pt x="2960743" y="-1668"/>
                  <a:pt x="3096233" y="7267"/>
                  <a:pt x="3323082" y="0"/>
                </a:cubicBezTo>
                <a:cubicBezTo>
                  <a:pt x="3549931" y="-7267"/>
                  <a:pt x="3783865" y="50122"/>
                  <a:pt x="3956050" y="0"/>
                </a:cubicBezTo>
                <a:cubicBezTo>
                  <a:pt x="4128235" y="-50122"/>
                  <a:pt x="4456207" y="31547"/>
                  <a:pt x="4656836" y="0"/>
                </a:cubicBezTo>
                <a:cubicBezTo>
                  <a:pt x="4857465" y="-31547"/>
                  <a:pt x="5077492" y="69390"/>
                  <a:pt x="5357622" y="0"/>
                </a:cubicBezTo>
                <a:cubicBezTo>
                  <a:pt x="5637752" y="-69390"/>
                  <a:pt x="5715843" y="71099"/>
                  <a:pt x="5990590" y="0"/>
                </a:cubicBezTo>
                <a:cubicBezTo>
                  <a:pt x="6265337" y="-71099"/>
                  <a:pt x="6520499" y="77581"/>
                  <a:pt x="6781800" y="0"/>
                </a:cubicBezTo>
                <a:cubicBezTo>
                  <a:pt x="6807222" y="143824"/>
                  <a:pt x="6765652" y="257761"/>
                  <a:pt x="6781800" y="390569"/>
                </a:cubicBezTo>
                <a:cubicBezTo>
                  <a:pt x="6797948" y="523377"/>
                  <a:pt x="6760875" y="647765"/>
                  <a:pt x="6781800" y="830997"/>
                </a:cubicBezTo>
                <a:cubicBezTo>
                  <a:pt x="6672517" y="854723"/>
                  <a:pt x="6439917" y="815991"/>
                  <a:pt x="6284468" y="830997"/>
                </a:cubicBezTo>
                <a:cubicBezTo>
                  <a:pt x="6129019" y="846003"/>
                  <a:pt x="6002080" y="829126"/>
                  <a:pt x="5922772" y="830997"/>
                </a:cubicBezTo>
                <a:cubicBezTo>
                  <a:pt x="5843464" y="832868"/>
                  <a:pt x="5587166" y="802749"/>
                  <a:pt x="5357622" y="830997"/>
                </a:cubicBezTo>
                <a:cubicBezTo>
                  <a:pt x="5128078" y="859245"/>
                  <a:pt x="5066830" y="794331"/>
                  <a:pt x="4860290" y="830997"/>
                </a:cubicBezTo>
                <a:cubicBezTo>
                  <a:pt x="4653750" y="867663"/>
                  <a:pt x="4406876" y="780764"/>
                  <a:pt x="4159504" y="830997"/>
                </a:cubicBezTo>
                <a:cubicBezTo>
                  <a:pt x="3912132" y="881230"/>
                  <a:pt x="3850225" y="770407"/>
                  <a:pt x="3594354" y="830997"/>
                </a:cubicBezTo>
                <a:cubicBezTo>
                  <a:pt x="3338483" y="891587"/>
                  <a:pt x="3090311" y="780290"/>
                  <a:pt x="2961386" y="830997"/>
                </a:cubicBezTo>
                <a:cubicBezTo>
                  <a:pt x="2832461" y="881704"/>
                  <a:pt x="2432753" y="756518"/>
                  <a:pt x="2260600" y="830997"/>
                </a:cubicBezTo>
                <a:cubicBezTo>
                  <a:pt x="2088447" y="905476"/>
                  <a:pt x="2025635" y="815624"/>
                  <a:pt x="1898904" y="830997"/>
                </a:cubicBezTo>
                <a:cubicBezTo>
                  <a:pt x="1772173" y="846370"/>
                  <a:pt x="1577923" y="785213"/>
                  <a:pt x="1401572" y="830997"/>
                </a:cubicBezTo>
                <a:cubicBezTo>
                  <a:pt x="1225221" y="876781"/>
                  <a:pt x="1180006" y="813598"/>
                  <a:pt x="1039876" y="830997"/>
                </a:cubicBezTo>
                <a:cubicBezTo>
                  <a:pt x="899746" y="848396"/>
                  <a:pt x="388928" y="793217"/>
                  <a:pt x="0" y="830997"/>
                </a:cubicBezTo>
                <a:cubicBezTo>
                  <a:pt x="-15544" y="661740"/>
                  <a:pt x="42262" y="525655"/>
                  <a:pt x="0" y="432118"/>
                </a:cubicBezTo>
                <a:cubicBezTo>
                  <a:pt x="-42262" y="338581"/>
                  <a:pt x="14697" y="206039"/>
                  <a:pt x="0" y="0"/>
                </a:cubicBezTo>
                <a:close/>
              </a:path>
              <a:path w="6781800" h="830997" stroke="0" extrusionOk="0">
                <a:moveTo>
                  <a:pt x="0" y="0"/>
                </a:moveTo>
                <a:cubicBezTo>
                  <a:pt x="130554" y="-20484"/>
                  <a:pt x="268145" y="19350"/>
                  <a:pt x="429514" y="0"/>
                </a:cubicBezTo>
                <a:cubicBezTo>
                  <a:pt x="590883" y="-19350"/>
                  <a:pt x="691660" y="41576"/>
                  <a:pt x="791210" y="0"/>
                </a:cubicBezTo>
                <a:cubicBezTo>
                  <a:pt x="890760" y="-41576"/>
                  <a:pt x="1149361" y="1676"/>
                  <a:pt x="1288542" y="0"/>
                </a:cubicBezTo>
                <a:cubicBezTo>
                  <a:pt x="1427723" y="-1676"/>
                  <a:pt x="1637815" y="20498"/>
                  <a:pt x="1853692" y="0"/>
                </a:cubicBezTo>
                <a:cubicBezTo>
                  <a:pt x="2069569" y="-20498"/>
                  <a:pt x="2312346" y="57412"/>
                  <a:pt x="2486660" y="0"/>
                </a:cubicBezTo>
                <a:cubicBezTo>
                  <a:pt x="2660974" y="-57412"/>
                  <a:pt x="2753169" y="11357"/>
                  <a:pt x="2916174" y="0"/>
                </a:cubicBezTo>
                <a:cubicBezTo>
                  <a:pt x="3079179" y="-11357"/>
                  <a:pt x="3244421" y="44911"/>
                  <a:pt x="3413506" y="0"/>
                </a:cubicBezTo>
                <a:cubicBezTo>
                  <a:pt x="3582591" y="-44911"/>
                  <a:pt x="3855547" y="45407"/>
                  <a:pt x="4114292" y="0"/>
                </a:cubicBezTo>
                <a:cubicBezTo>
                  <a:pt x="4373037" y="-45407"/>
                  <a:pt x="4602254" y="31293"/>
                  <a:pt x="4747260" y="0"/>
                </a:cubicBezTo>
                <a:cubicBezTo>
                  <a:pt x="4892266" y="-31293"/>
                  <a:pt x="4958885" y="29833"/>
                  <a:pt x="5108956" y="0"/>
                </a:cubicBezTo>
                <a:cubicBezTo>
                  <a:pt x="5259027" y="-29833"/>
                  <a:pt x="5435414" y="12149"/>
                  <a:pt x="5538470" y="0"/>
                </a:cubicBezTo>
                <a:cubicBezTo>
                  <a:pt x="5641526" y="-12149"/>
                  <a:pt x="5780318" y="7423"/>
                  <a:pt x="5900166" y="0"/>
                </a:cubicBezTo>
                <a:cubicBezTo>
                  <a:pt x="6020014" y="-7423"/>
                  <a:pt x="6362275" y="90689"/>
                  <a:pt x="6781800" y="0"/>
                </a:cubicBezTo>
                <a:cubicBezTo>
                  <a:pt x="6832329" y="154953"/>
                  <a:pt x="6749712" y="287417"/>
                  <a:pt x="6781800" y="423808"/>
                </a:cubicBezTo>
                <a:cubicBezTo>
                  <a:pt x="6813888" y="560199"/>
                  <a:pt x="6756900" y="745711"/>
                  <a:pt x="6781800" y="830997"/>
                </a:cubicBezTo>
                <a:cubicBezTo>
                  <a:pt x="6584667" y="831361"/>
                  <a:pt x="6446418" y="774088"/>
                  <a:pt x="6148832" y="830997"/>
                </a:cubicBezTo>
                <a:cubicBezTo>
                  <a:pt x="5851246" y="887906"/>
                  <a:pt x="5905964" y="820350"/>
                  <a:pt x="5719318" y="830997"/>
                </a:cubicBezTo>
                <a:cubicBezTo>
                  <a:pt x="5532672" y="841644"/>
                  <a:pt x="5398530" y="795110"/>
                  <a:pt x="5154168" y="830997"/>
                </a:cubicBezTo>
                <a:cubicBezTo>
                  <a:pt x="4909806" y="866884"/>
                  <a:pt x="4899504" y="789052"/>
                  <a:pt x="4792472" y="830997"/>
                </a:cubicBezTo>
                <a:cubicBezTo>
                  <a:pt x="4685440" y="872942"/>
                  <a:pt x="4548964" y="791729"/>
                  <a:pt x="4430776" y="830997"/>
                </a:cubicBezTo>
                <a:cubicBezTo>
                  <a:pt x="4312588" y="870265"/>
                  <a:pt x="4000337" y="805963"/>
                  <a:pt x="3865626" y="830997"/>
                </a:cubicBezTo>
                <a:cubicBezTo>
                  <a:pt x="3730915" y="856031"/>
                  <a:pt x="3480010" y="817580"/>
                  <a:pt x="3232658" y="830997"/>
                </a:cubicBezTo>
                <a:cubicBezTo>
                  <a:pt x="2985306" y="844414"/>
                  <a:pt x="2945091" y="797074"/>
                  <a:pt x="2667508" y="830997"/>
                </a:cubicBezTo>
                <a:cubicBezTo>
                  <a:pt x="2389925" y="864920"/>
                  <a:pt x="2326886" y="800895"/>
                  <a:pt x="2237994" y="830997"/>
                </a:cubicBezTo>
                <a:cubicBezTo>
                  <a:pt x="2149102" y="861099"/>
                  <a:pt x="1883066" y="808928"/>
                  <a:pt x="1740662" y="830997"/>
                </a:cubicBezTo>
                <a:cubicBezTo>
                  <a:pt x="1598258" y="853066"/>
                  <a:pt x="1395203" y="806371"/>
                  <a:pt x="1243330" y="830997"/>
                </a:cubicBezTo>
                <a:cubicBezTo>
                  <a:pt x="1091457" y="855623"/>
                  <a:pt x="926203" y="816982"/>
                  <a:pt x="813816" y="830997"/>
                </a:cubicBezTo>
                <a:cubicBezTo>
                  <a:pt x="701429" y="845012"/>
                  <a:pt x="301613" y="767478"/>
                  <a:pt x="0" y="830997"/>
                </a:cubicBezTo>
                <a:cubicBezTo>
                  <a:pt x="-28190" y="691539"/>
                  <a:pt x="15979" y="633112"/>
                  <a:pt x="0" y="440428"/>
                </a:cubicBezTo>
                <a:cubicBezTo>
                  <a:pt x="-15979" y="247744"/>
                  <a:pt x="44595" y="104388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24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Hangi halk ile istişare yöntemini kullanmak / hangi yönteme katılmak istersiniz?</a:t>
            </a:r>
            <a:endParaRPr lang="en-GB" sz="24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Crystal Clear app kedit green-pencil.svg - Wikimedia ...">
            <a:extLst>
              <a:ext uri="{FF2B5EF4-FFF2-40B4-BE49-F238E27FC236}">
                <a16:creationId xmlns="" xmlns:a16="http://schemas.microsoft.com/office/drawing/2014/main" id="{D25F5C5F-BCFA-B14F-B4E4-A7FFA59D9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80204" y="3577281"/>
            <a:ext cx="888353" cy="888353"/>
          </a:xfrm>
          <a:prstGeom prst="rect">
            <a:avLst/>
          </a:prstGeom>
        </p:spPr>
      </p:pic>
      <p:pic>
        <p:nvPicPr>
          <p:cNvPr id="17" name="Picture 16" descr="Teaching Math on an iPad – EDUWELLS">
            <a:extLst>
              <a:ext uri="{FF2B5EF4-FFF2-40B4-BE49-F238E27FC236}">
                <a16:creationId xmlns="" xmlns:a16="http://schemas.microsoft.com/office/drawing/2014/main" id="{39942303-5416-D041-B930-594EAB76A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77984" y="3687277"/>
            <a:ext cx="755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35" y="534277"/>
            <a:ext cx="2114730" cy="1192275"/>
          </a:xfrm>
          <a:prstGeom prst="rect">
            <a:avLst/>
          </a:prstGeom>
        </p:spPr>
      </p:pic>
      <p:pic>
        <p:nvPicPr>
          <p:cNvPr id="19" name="Picture 18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20" name="Picture 19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21" name="Picture 20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7"/>
          <p:cNvSpPr/>
          <p:nvPr/>
        </p:nvSpPr>
        <p:spPr>
          <a:xfrm>
            <a:off x="714357" y="2359964"/>
            <a:ext cx="77152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 hangingPunct="0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2800" b="1" kern="0" dirty="0" smtClean="0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rPr>
              <a:t>Kapanış Konuşmaları</a:t>
            </a:r>
            <a:endParaRPr sz="2400" b="1" kern="0" dirty="0">
              <a:solidFill>
                <a:srgbClr val="25406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Shape 156">
            <a:extLst>
              <a:ext uri="{FF2B5EF4-FFF2-40B4-BE49-F238E27FC236}">
                <a16:creationId xmlns="" xmlns:a16="http://schemas.microsoft.com/office/drawing/2014/main" id="{0C7CAE9B-9322-104B-8956-C364EB63A42B}"/>
              </a:ext>
            </a:extLst>
          </p:cNvPr>
          <p:cNvSpPr/>
          <p:nvPr/>
        </p:nvSpPr>
        <p:spPr>
          <a:xfrm>
            <a:off x="1234955" y="3105664"/>
            <a:ext cx="6781800" cy="1354217"/>
          </a:xfrm>
          <a:custGeom>
            <a:avLst/>
            <a:gdLst>
              <a:gd name="connsiteX0" fmla="*/ 0 w 6781800"/>
              <a:gd name="connsiteY0" fmla="*/ 0 h 1354217"/>
              <a:gd name="connsiteX1" fmla="*/ 565150 w 6781800"/>
              <a:gd name="connsiteY1" fmla="*/ 0 h 1354217"/>
              <a:gd name="connsiteX2" fmla="*/ 994664 w 6781800"/>
              <a:gd name="connsiteY2" fmla="*/ 0 h 1354217"/>
              <a:gd name="connsiteX3" fmla="*/ 1559814 w 6781800"/>
              <a:gd name="connsiteY3" fmla="*/ 0 h 1354217"/>
              <a:gd name="connsiteX4" fmla="*/ 2192782 w 6781800"/>
              <a:gd name="connsiteY4" fmla="*/ 0 h 1354217"/>
              <a:gd name="connsiteX5" fmla="*/ 2893568 w 6781800"/>
              <a:gd name="connsiteY5" fmla="*/ 0 h 1354217"/>
              <a:gd name="connsiteX6" fmla="*/ 3594354 w 6781800"/>
              <a:gd name="connsiteY6" fmla="*/ 0 h 1354217"/>
              <a:gd name="connsiteX7" fmla="*/ 4227322 w 6781800"/>
              <a:gd name="connsiteY7" fmla="*/ 0 h 1354217"/>
              <a:gd name="connsiteX8" fmla="*/ 4792472 w 6781800"/>
              <a:gd name="connsiteY8" fmla="*/ 0 h 1354217"/>
              <a:gd name="connsiteX9" fmla="*/ 5154168 w 6781800"/>
              <a:gd name="connsiteY9" fmla="*/ 0 h 1354217"/>
              <a:gd name="connsiteX10" fmla="*/ 5515864 w 6781800"/>
              <a:gd name="connsiteY10" fmla="*/ 0 h 1354217"/>
              <a:gd name="connsiteX11" fmla="*/ 6013196 w 6781800"/>
              <a:gd name="connsiteY11" fmla="*/ 0 h 1354217"/>
              <a:gd name="connsiteX12" fmla="*/ 6781800 w 6781800"/>
              <a:gd name="connsiteY12" fmla="*/ 0 h 1354217"/>
              <a:gd name="connsiteX13" fmla="*/ 6781800 w 6781800"/>
              <a:gd name="connsiteY13" fmla="*/ 464948 h 1354217"/>
              <a:gd name="connsiteX14" fmla="*/ 6781800 w 6781800"/>
              <a:gd name="connsiteY14" fmla="*/ 943438 h 1354217"/>
              <a:gd name="connsiteX15" fmla="*/ 6781800 w 6781800"/>
              <a:gd name="connsiteY15" fmla="*/ 1354217 h 1354217"/>
              <a:gd name="connsiteX16" fmla="*/ 6284468 w 6781800"/>
              <a:gd name="connsiteY16" fmla="*/ 1354217 h 1354217"/>
              <a:gd name="connsiteX17" fmla="*/ 5651500 w 6781800"/>
              <a:gd name="connsiteY17" fmla="*/ 1354217 h 1354217"/>
              <a:gd name="connsiteX18" fmla="*/ 4950714 w 6781800"/>
              <a:gd name="connsiteY18" fmla="*/ 1354217 h 1354217"/>
              <a:gd name="connsiteX19" fmla="*/ 4589018 w 6781800"/>
              <a:gd name="connsiteY19" fmla="*/ 1354217 h 1354217"/>
              <a:gd name="connsiteX20" fmla="*/ 4091686 w 6781800"/>
              <a:gd name="connsiteY20" fmla="*/ 1354217 h 1354217"/>
              <a:gd name="connsiteX21" fmla="*/ 3729990 w 6781800"/>
              <a:gd name="connsiteY21" fmla="*/ 1354217 h 1354217"/>
              <a:gd name="connsiteX22" fmla="*/ 3164840 w 6781800"/>
              <a:gd name="connsiteY22" fmla="*/ 1354217 h 1354217"/>
              <a:gd name="connsiteX23" fmla="*/ 2735326 w 6781800"/>
              <a:gd name="connsiteY23" fmla="*/ 1354217 h 1354217"/>
              <a:gd name="connsiteX24" fmla="*/ 2102358 w 6781800"/>
              <a:gd name="connsiteY24" fmla="*/ 1354217 h 1354217"/>
              <a:gd name="connsiteX25" fmla="*/ 1469390 w 6781800"/>
              <a:gd name="connsiteY25" fmla="*/ 1354217 h 1354217"/>
              <a:gd name="connsiteX26" fmla="*/ 836422 w 6781800"/>
              <a:gd name="connsiteY26" fmla="*/ 1354217 h 1354217"/>
              <a:gd name="connsiteX27" fmla="*/ 0 w 6781800"/>
              <a:gd name="connsiteY27" fmla="*/ 1354217 h 1354217"/>
              <a:gd name="connsiteX28" fmla="*/ 0 w 6781800"/>
              <a:gd name="connsiteY28" fmla="*/ 902811 h 1354217"/>
              <a:gd name="connsiteX29" fmla="*/ 0 w 6781800"/>
              <a:gd name="connsiteY29" fmla="*/ 451406 h 1354217"/>
              <a:gd name="connsiteX30" fmla="*/ 0 w 6781800"/>
              <a:gd name="connsiteY30" fmla="*/ 0 h 13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81800" h="1354217" fill="none" extrusionOk="0">
                <a:moveTo>
                  <a:pt x="0" y="0"/>
                </a:moveTo>
                <a:cubicBezTo>
                  <a:pt x="143234" y="-59030"/>
                  <a:pt x="325841" y="37025"/>
                  <a:pt x="565150" y="0"/>
                </a:cubicBezTo>
                <a:cubicBezTo>
                  <a:pt x="804459" y="-37025"/>
                  <a:pt x="791853" y="1668"/>
                  <a:pt x="994664" y="0"/>
                </a:cubicBezTo>
                <a:cubicBezTo>
                  <a:pt x="1197475" y="-1668"/>
                  <a:pt x="1332965" y="7267"/>
                  <a:pt x="1559814" y="0"/>
                </a:cubicBezTo>
                <a:cubicBezTo>
                  <a:pt x="1786663" y="-7267"/>
                  <a:pt x="2020597" y="50122"/>
                  <a:pt x="2192782" y="0"/>
                </a:cubicBezTo>
                <a:cubicBezTo>
                  <a:pt x="2364967" y="-50122"/>
                  <a:pt x="2692939" y="31547"/>
                  <a:pt x="2893568" y="0"/>
                </a:cubicBezTo>
                <a:cubicBezTo>
                  <a:pt x="3094197" y="-31547"/>
                  <a:pt x="3314224" y="69390"/>
                  <a:pt x="3594354" y="0"/>
                </a:cubicBezTo>
                <a:cubicBezTo>
                  <a:pt x="3874484" y="-69390"/>
                  <a:pt x="3952575" y="71099"/>
                  <a:pt x="4227322" y="0"/>
                </a:cubicBezTo>
                <a:cubicBezTo>
                  <a:pt x="4502069" y="-71099"/>
                  <a:pt x="4570011" y="23327"/>
                  <a:pt x="4792472" y="0"/>
                </a:cubicBezTo>
                <a:cubicBezTo>
                  <a:pt x="5014933" y="-23327"/>
                  <a:pt x="5025546" y="28566"/>
                  <a:pt x="5154168" y="0"/>
                </a:cubicBezTo>
                <a:cubicBezTo>
                  <a:pt x="5282790" y="-28566"/>
                  <a:pt x="5401444" y="16732"/>
                  <a:pt x="5515864" y="0"/>
                </a:cubicBezTo>
                <a:cubicBezTo>
                  <a:pt x="5630284" y="-16732"/>
                  <a:pt x="5799771" y="46080"/>
                  <a:pt x="6013196" y="0"/>
                </a:cubicBezTo>
                <a:cubicBezTo>
                  <a:pt x="6226621" y="-46080"/>
                  <a:pt x="6492658" y="24337"/>
                  <a:pt x="6781800" y="0"/>
                </a:cubicBezTo>
                <a:cubicBezTo>
                  <a:pt x="6829033" y="210845"/>
                  <a:pt x="6749863" y="304016"/>
                  <a:pt x="6781800" y="464948"/>
                </a:cubicBezTo>
                <a:cubicBezTo>
                  <a:pt x="6813737" y="625880"/>
                  <a:pt x="6759323" y="774767"/>
                  <a:pt x="6781800" y="943438"/>
                </a:cubicBezTo>
                <a:cubicBezTo>
                  <a:pt x="6804277" y="1112109"/>
                  <a:pt x="6740287" y="1239753"/>
                  <a:pt x="6781800" y="1354217"/>
                </a:cubicBezTo>
                <a:cubicBezTo>
                  <a:pt x="6634707" y="1410623"/>
                  <a:pt x="6514359" y="1345169"/>
                  <a:pt x="6284468" y="1354217"/>
                </a:cubicBezTo>
                <a:cubicBezTo>
                  <a:pt x="6054577" y="1363265"/>
                  <a:pt x="5780425" y="1303510"/>
                  <a:pt x="5651500" y="1354217"/>
                </a:cubicBezTo>
                <a:cubicBezTo>
                  <a:pt x="5522575" y="1404924"/>
                  <a:pt x="5122867" y="1279738"/>
                  <a:pt x="4950714" y="1354217"/>
                </a:cubicBezTo>
                <a:cubicBezTo>
                  <a:pt x="4778561" y="1428696"/>
                  <a:pt x="4715749" y="1338844"/>
                  <a:pt x="4589018" y="1354217"/>
                </a:cubicBezTo>
                <a:cubicBezTo>
                  <a:pt x="4462287" y="1369590"/>
                  <a:pt x="4268037" y="1308433"/>
                  <a:pt x="4091686" y="1354217"/>
                </a:cubicBezTo>
                <a:cubicBezTo>
                  <a:pt x="3915335" y="1400001"/>
                  <a:pt x="3870120" y="1336818"/>
                  <a:pt x="3729990" y="1354217"/>
                </a:cubicBezTo>
                <a:cubicBezTo>
                  <a:pt x="3589860" y="1371616"/>
                  <a:pt x="3410005" y="1332713"/>
                  <a:pt x="3164840" y="1354217"/>
                </a:cubicBezTo>
                <a:cubicBezTo>
                  <a:pt x="2919675" y="1375721"/>
                  <a:pt x="2944291" y="1307142"/>
                  <a:pt x="2735326" y="1354217"/>
                </a:cubicBezTo>
                <a:cubicBezTo>
                  <a:pt x="2526361" y="1401292"/>
                  <a:pt x="2332178" y="1299476"/>
                  <a:pt x="2102358" y="1354217"/>
                </a:cubicBezTo>
                <a:cubicBezTo>
                  <a:pt x="1872538" y="1408958"/>
                  <a:pt x="1740162" y="1283515"/>
                  <a:pt x="1469390" y="1354217"/>
                </a:cubicBezTo>
                <a:cubicBezTo>
                  <a:pt x="1198618" y="1424919"/>
                  <a:pt x="1015643" y="1338937"/>
                  <a:pt x="836422" y="1354217"/>
                </a:cubicBezTo>
                <a:cubicBezTo>
                  <a:pt x="657201" y="1369497"/>
                  <a:pt x="185458" y="1326893"/>
                  <a:pt x="0" y="1354217"/>
                </a:cubicBezTo>
                <a:cubicBezTo>
                  <a:pt x="-15197" y="1198130"/>
                  <a:pt x="44672" y="1012005"/>
                  <a:pt x="0" y="902811"/>
                </a:cubicBezTo>
                <a:cubicBezTo>
                  <a:pt x="-44672" y="793617"/>
                  <a:pt x="8189" y="578266"/>
                  <a:pt x="0" y="451406"/>
                </a:cubicBezTo>
                <a:cubicBezTo>
                  <a:pt x="-8189" y="324546"/>
                  <a:pt x="39451" y="159357"/>
                  <a:pt x="0" y="0"/>
                </a:cubicBezTo>
                <a:close/>
              </a:path>
              <a:path w="6781800" h="1354217" stroke="0" extrusionOk="0">
                <a:moveTo>
                  <a:pt x="0" y="0"/>
                </a:moveTo>
                <a:cubicBezTo>
                  <a:pt x="130554" y="-20484"/>
                  <a:pt x="268145" y="19350"/>
                  <a:pt x="429514" y="0"/>
                </a:cubicBezTo>
                <a:cubicBezTo>
                  <a:pt x="590883" y="-19350"/>
                  <a:pt x="691660" y="41576"/>
                  <a:pt x="791210" y="0"/>
                </a:cubicBezTo>
                <a:cubicBezTo>
                  <a:pt x="890760" y="-41576"/>
                  <a:pt x="1149361" y="1676"/>
                  <a:pt x="1288542" y="0"/>
                </a:cubicBezTo>
                <a:cubicBezTo>
                  <a:pt x="1427723" y="-1676"/>
                  <a:pt x="1637815" y="20498"/>
                  <a:pt x="1853692" y="0"/>
                </a:cubicBezTo>
                <a:cubicBezTo>
                  <a:pt x="2069569" y="-20498"/>
                  <a:pt x="2312346" y="57412"/>
                  <a:pt x="2486660" y="0"/>
                </a:cubicBezTo>
                <a:cubicBezTo>
                  <a:pt x="2660974" y="-57412"/>
                  <a:pt x="2753169" y="11357"/>
                  <a:pt x="2916174" y="0"/>
                </a:cubicBezTo>
                <a:cubicBezTo>
                  <a:pt x="3079179" y="-11357"/>
                  <a:pt x="3244421" y="44911"/>
                  <a:pt x="3413506" y="0"/>
                </a:cubicBezTo>
                <a:cubicBezTo>
                  <a:pt x="3582591" y="-44911"/>
                  <a:pt x="3855547" y="45407"/>
                  <a:pt x="4114292" y="0"/>
                </a:cubicBezTo>
                <a:cubicBezTo>
                  <a:pt x="4373037" y="-45407"/>
                  <a:pt x="4602254" y="31293"/>
                  <a:pt x="4747260" y="0"/>
                </a:cubicBezTo>
                <a:cubicBezTo>
                  <a:pt x="4892266" y="-31293"/>
                  <a:pt x="4958885" y="29833"/>
                  <a:pt x="5108956" y="0"/>
                </a:cubicBezTo>
                <a:cubicBezTo>
                  <a:pt x="5259027" y="-29833"/>
                  <a:pt x="5435414" y="12149"/>
                  <a:pt x="5538470" y="0"/>
                </a:cubicBezTo>
                <a:cubicBezTo>
                  <a:pt x="5641526" y="-12149"/>
                  <a:pt x="5780318" y="7423"/>
                  <a:pt x="5900166" y="0"/>
                </a:cubicBezTo>
                <a:cubicBezTo>
                  <a:pt x="6020014" y="-7423"/>
                  <a:pt x="6362275" y="90689"/>
                  <a:pt x="6781800" y="0"/>
                </a:cubicBezTo>
                <a:cubicBezTo>
                  <a:pt x="6783800" y="114686"/>
                  <a:pt x="6736559" y="283709"/>
                  <a:pt x="6781800" y="464948"/>
                </a:cubicBezTo>
                <a:cubicBezTo>
                  <a:pt x="6827041" y="646187"/>
                  <a:pt x="6726977" y="745207"/>
                  <a:pt x="6781800" y="929896"/>
                </a:cubicBezTo>
                <a:cubicBezTo>
                  <a:pt x="6836623" y="1114585"/>
                  <a:pt x="6765786" y="1150535"/>
                  <a:pt x="6781800" y="1354217"/>
                </a:cubicBezTo>
                <a:cubicBezTo>
                  <a:pt x="6654450" y="1365742"/>
                  <a:pt x="6393611" y="1292028"/>
                  <a:pt x="6216650" y="1354217"/>
                </a:cubicBezTo>
                <a:cubicBezTo>
                  <a:pt x="6039689" y="1416406"/>
                  <a:pt x="5895862" y="1318330"/>
                  <a:pt x="5651500" y="1354217"/>
                </a:cubicBezTo>
                <a:cubicBezTo>
                  <a:pt x="5407138" y="1390104"/>
                  <a:pt x="5396836" y="1312272"/>
                  <a:pt x="5289804" y="1354217"/>
                </a:cubicBezTo>
                <a:cubicBezTo>
                  <a:pt x="5182772" y="1396162"/>
                  <a:pt x="5046296" y="1314949"/>
                  <a:pt x="4928108" y="1354217"/>
                </a:cubicBezTo>
                <a:cubicBezTo>
                  <a:pt x="4809920" y="1393485"/>
                  <a:pt x="4497669" y="1329183"/>
                  <a:pt x="4362958" y="1354217"/>
                </a:cubicBezTo>
                <a:cubicBezTo>
                  <a:pt x="4228247" y="1379251"/>
                  <a:pt x="3977342" y="1340800"/>
                  <a:pt x="3729990" y="1354217"/>
                </a:cubicBezTo>
                <a:cubicBezTo>
                  <a:pt x="3482638" y="1367634"/>
                  <a:pt x="3442423" y="1320294"/>
                  <a:pt x="3164840" y="1354217"/>
                </a:cubicBezTo>
                <a:cubicBezTo>
                  <a:pt x="2887257" y="1388140"/>
                  <a:pt x="2824218" y="1324115"/>
                  <a:pt x="2735326" y="1354217"/>
                </a:cubicBezTo>
                <a:cubicBezTo>
                  <a:pt x="2646434" y="1384319"/>
                  <a:pt x="2380398" y="1332148"/>
                  <a:pt x="2237994" y="1354217"/>
                </a:cubicBezTo>
                <a:cubicBezTo>
                  <a:pt x="2095590" y="1376286"/>
                  <a:pt x="1892535" y="1329591"/>
                  <a:pt x="1740662" y="1354217"/>
                </a:cubicBezTo>
                <a:cubicBezTo>
                  <a:pt x="1588789" y="1378843"/>
                  <a:pt x="1423535" y="1340202"/>
                  <a:pt x="1311148" y="1354217"/>
                </a:cubicBezTo>
                <a:cubicBezTo>
                  <a:pt x="1198761" y="1368232"/>
                  <a:pt x="1073796" y="1334102"/>
                  <a:pt x="949452" y="1354217"/>
                </a:cubicBezTo>
                <a:cubicBezTo>
                  <a:pt x="825108" y="1374332"/>
                  <a:pt x="735083" y="1316561"/>
                  <a:pt x="587756" y="1354217"/>
                </a:cubicBezTo>
                <a:cubicBezTo>
                  <a:pt x="440429" y="1391873"/>
                  <a:pt x="270392" y="1294207"/>
                  <a:pt x="0" y="1354217"/>
                </a:cubicBezTo>
                <a:cubicBezTo>
                  <a:pt x="-30545" y="1246130"/>
                  <a:pt x="47551" y="1062352"/>
                  <a:pt x="0" y="902811"/>
                </a:cubicBezTo>
                <a:cubicBezTo>
                  <a:pt x="-47551" y="743270"/>
                  <a:pt x="35928" y="604745"/>
                  <a:pt x="0" y="424321"/>
                </a:cubicBezTo>
                <a:cubicBezTo>
                  <a:pt x="-35928" y="243897"/>
                  <a:pt x="45768" y="102024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2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Türkiye’de etkili SÇD uygulamasının </a:t>
            </a:r>
            <a:r>
              <a:rPr lang="tr-TR" sz="2400" b="1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temel zorluklarını</a:t>
            </a:r>
            <a:r>
              <a:rPr lang="en-GB" sz="2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… </a:t>
            </a:r>
            <a:endParaRPr lang="en-GB" sz="24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ctr">
              <a:spcAft>
                <a:spcPts val="1200"/>
              </a:spcAft>
            </a:pPr>
            <a:r>
              <a:rPr lang="tr-TR" sz="2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 bunlarla nasıl baş edileceğini açıklayınız.</a:t>
            </a:r>
            <a:endParaRPr lang="en-GB" sz="2400" dirty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</p:txBody>
      </p:sp>
      <p:pic>
        <p:nvPicPr>
          <p:cNvPr id="9" name="Picture 8" descr="File:Crystal Clear app kedit green-pencil.svg - Wikimedia ...">
            <a:extLst>
              <a:ext uri="{FF2B5EF4-FFF2-40B4-BE49-F238E27FC236}">
                <a16:creationId xmlns="" xmlns:a16="http://schemas.microsoft.com/office/drawing/2014/main" id="{624836D9-8664-FF45-9135-F5AE99A185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60775" y="4648200"/>
            <a:ext cx="888353" cy="888353"/>
          </a:xfrm>
          <a:prstGeom prst="rect">
            <a:avLst/>
          </a:prstGeom>
        </p:spPr>
      </p:pic>
      <p:pic>
        <p:nvPicPr>
          <p:cNvPr id="10" name="Picture 9" descr="Teaching Math on an iPad – EDUWELLS">
            <a:extLst>
              <a:ext uri="{FF2B5EF4-FFF2-40B4-BE49-F238E27FC236}">
                <a16:creationId xmlns="" xmlns:a16="http://schemas.microsoft.com/office/drawing/2014/main" id="{08FFF1BA-311B-E940-B023-B5422076D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30750" y="4774553"/>
            <a:ext cx="755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Türkiye’de SÇD Yürütülmesi: Bizi Ne Bekliyor?</a:t>
            </a:r>
            <a:endParaRPr lang="en-US" sz="2800" cap="small" dirty="0"/>
          </a:p>
        </p:txBody>
      </p:sp>
      <p:sp>
        <p:nvSpPr>
          <p:cNvPr id="11" name="Shape 156"/>
          <p:cNvSpPr/>
          <p:nvPr/>
        </p:nvSpPr>
        <p:spPr>
          <a:xfrm>
            <a:off x="396581" y="2293985"/>
            <a:ext cx="8366710" cy="2246769"/>
          </a:xfrm>
          <a:custGeom>
            <a:avLst/>
            <a:gdLst>
              <a:gd name="connsiteX0" fmla="*/ 0 w 8366710"/>
              <a:gd name="connsiteY0" fmla="*/ 0 h 2400657"/>
              <a:gd name="connsiteX1" fmla="*/ 346621 w 8366710"/>
              <a:gd name="connsiteY1" fmla="*/ 0 h 2400657"/>
              <a:gd name="connsiteX2" fmla="*/ 1027910 w 8366710"/>
              <a:gd name="connsiteY2" fmla="*/ 0 h 2400657"/>
              <a:gd name="connsiteX3" fmla="*/ 1709199 w 8366710"/>
              <a:gd name="connsiteY3" fmla="*/ 0 h 2400657"/>
              <a:gd name="connsiteX4" fmla="*/ 2223154 w 8366710"/>
              <a:gd name="connsiteY4" fmla="*/ 0 h 2400657"/>
              <a:gd name="connsiteX5" fmla="*/ 2737109 w 8366710"/>
              <a:gd name="connsiteY5" fmla="*/ 0 h 2400657"/>
              <a:gd name="connsiteX6" fmla="*/ 3251064 w 8366710"/>
              <a:gd name="connsiteY6" fmla="*/ 0 h 2400657"/>
              <a:gd name="connsiteX7" fmla="*/ 3765020 w 8366710"/>
              <a:gd name="connsiteY7" fmla="*/ 0 h 2400657"/>
              <a:gd name="connsiteX8" fmla="*/ 4278975 w 8366710"/>
              <a:gd name="connsiteY8" fmla="*/ 0 h 2400657"/>
              <a:gd name="connsiteX9" fmla="*/ 4960264 w 8366710"/>
              <a:gd name="connsiteY9" fmla="*/ 0 h 2400657"/>
              <a:gd name="connsiteX10" fmla="*/ 5474219 w 8366710"/>
              <a:gd name="connsiteY10" fmla="*/ 0 h 2400657"/>
              <a:gd name="connsiteX11" fmla="*/ 6239175 w 8366710"/>
              <a:gd name="connsiteY11" fmla="*/ 0 h 2400657"/>
              <a:gd name="connsiteX12" fmla="*/ 6585796 w 8366710"/>
              <a:gd name="connsiteY12" fmla="*/ 0 h 2400657"/>
              <a:gd name="connsiteX13" fmla="*/ 7016084 w 8366710"/>
              <a:gd name="connsiteY13" fmla="*/ 0 h 2400657"/>
              <a:gd name="connsiteX14" fmla="*/ 7446372 w 8366710"/>
              <a:gd name="connsiteY14" fmla="*/ 0 h 2400657"/>
              <a:gd name="connsiteX15" fmla="*/ 8366710 w 8366710"/>
              <a:gd name="connsiteY15" fmla="*/ 0 h 2400657"/>
              <a:gd name="connsiteX16" fmla="*/ 8366710 w 8366710"/>
              <a:gd name="connsiteY16" fmla="*/ 408112 h 2400657"/>
              <a:gd name="connsiteX17" fmla="*/ 8366710 w 8366710"/>
              <a:gd name="connsiteY17" fmla="*/ 864237 h 2400657"/>
              <a:gd name="connsiteX18" fmla="*/ 8366710 w 8366710"/>
              <a:gd name="connsiteY18" fmla="*/ 1296355 h 2400657"/>
              <a:gd name="connsiteX19" fmla="*/ 8366710 w 8366710"/>
              <a:gd name="connsiteY19" fmla="*/ 1824499 h 2400657"/>
              <a:gd name="connsiteX20" fmla="*/ 8366710 w 8366710"/>
              <a:gd name="connsiteY20" fmla="*/ 2400657 h 2400657"/>
              <a:gd name="connsiteX21" fmla="*/ 7601754 w 8366710"/>
              <a:gd name="connsiteY21" fmla="*/ 2400657 h 2400657"/>
              <a:gd name="connsiteX22" fmla="*/ 6920464 w 8366710"/>
              <a:gd name="connsiteY22" fmla="*/ 2400657 h 2400657"/>
              <a:gd name="connsiteX23" fmla="*/ 6155508 w 8366710"/>
              <a:gd name="connsiteY23" fmla="*/ 2400657 h 2400657"/>
              <a:gd name="connsiteX24" fmla="*/ 5725220 w 8366710"/>
              <a:gd name="connsiteY24" fmla="*/ 2400657 h 2400657"/>
              <a:gd name="connsiteX25" fmla="*/ 5043931 w 8366710"/>
              <a:gd name="connsiteY25" fmla="*/ 2400657 h 2400657"/>
              <a:gd name="connsiteX26" fmla="*/ 4529976 w 8366710"/>
              <a:gd name="connsiteY26" fmla="*/ 2400657 h 2400657"/>
              <a:gd name="connsiteX27" fmla="*/ 4099688 w 8366710"/>
              <a:gd name="connsiteY27" fmla="*/ 2400657 h 2400657"/>
              <a:gd name="connsiteX28" fmla="*/ 3585733 w 8366710"/>
              <a:gd name="connsiteY28" fmla="*/ 2400657 h 2400657"/>
              <a:gd name="connsiteX29" fmla="*/ 2904444 w 8366710"/>
              <a:gd name="connsiteY29" fmla="*/ 2400657 h 2400657"/>
              <a:gd name="connsiteX30" fmla="*/ 2139487 w 8366710"/>
              <a:gd name="connsiteY30" fmla="*/ 2400657 h 2400657"/>
              <a:gd name="connsiteX31" fmla="*/ 1709199 w 8366710"/>
              <a:gd name="connsiteY31" fmla="*/ 2400657 h 2400657"/>
              <a:gd name="connsiteX32" fmla="*/ 944243 w 8366710"/>
              <a:gd name="connsiteY32" fmla="*/ 2400657 h 2400657"/>
              <a:gd name="connsiteX33" fmla="*/ 513955 w 8366710"/>
              <a:gd name="connsiteY33" fmla="*/ 2400657 h 2400657"/>
              <a:gd name="connsiteX34" fmla="*/ 0 w 8366710"/>
              <a:gd name="connsiteY34" fmla="*/ 2400657 h 2400657"/>
              <a:gd name="connsiteX35" fmla="*/ 0 w 8366710"/>
              <a:gd name="connsiteY35" fmla="*/ 1944532 h 2400657"/>
              <a:gd name="connsiteX36" fmla="*/ 0 w 8366710"/>
              <a:gd name="connsiteY36" fmla="*/ 1464401 h 2400657"/>
              <a:gd name="connsiteX37" fmla="*/ 0 w 8366710"/>
              <a:gd name="connsiteY37" fmla="*/ 1032283 h 2400657"/>
              <a:gd name="connsiteX38" fmla="*/ 0 w 8366710"/>
              <a:gd name="connsiteY38" fmla="*/ 504138 h 2400657"/>
              <a:gd name="connsiteX39" fmla="*/ 0 w 8366710"/>
              <a:gd name="connsiteY39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66710" h="2400657" fill="none" extrusionOk="0">
                <a:moveTo>
                  <a:pt x="0" y="0"/>
                </a:moveTo>
                <a:cubicBezTo>
                  <a:pt x="140309" y="-23424"/>
                  <a:pt x="208837" y="39689"/>
                  <a:pt x="346621" y="0"/>
                </a:cubicBezTo>
                <a:cubicBezTo>
                  <a:pt x="484405" y="-39689"/>
                  <a:pt x="816851" y="64406"/>
                  <a:pt x="1027910" y="0"/>
                </a:cubicBezTo>
                <a:cubicBezTo>
                  <a:pt x="1238969" y="-64406"/>
                  <a:pt x="1471321" y="37848"/>
                  <a:pt x="1709199" y="0"/>
                </a:cubicBezTo>
                <a:cubicBezTo>
                  <a:pt x="1947077" y="-37848"/>
                  <a:pt x="2093968" y="31439"/>
                  <a:pt x="2223154" y="0"/>
                </a:cubicBezTo>
                <a:cubicBezTo>
                  <a:pt x="2352341" y="-31439"/>
                  <a:pt x="2601735" y="25527"/>
                  <a:pt x="2737109" y="0"/>
                </a:cubicBezTo>
                <a:cubicBezTo>
                  <a:pt x="2872483" y="-25527"/>
                  <a:pt x="3128161" y="59866"/>
                  <a:pt x="3251064" y="0"/>
                </a:cubicBezTo>
                <a:cubicBezTo>
                  <a:pt x="3373968" y="-59866"/>
                  <a:pt x="3649646" y="32330"/>
                  <a:pt x="3765020" y="0"/>
                </a:cubicBezTo>
                <a:cubicBezTo>
                  <a:pt x="3880394" y="-32330"/>
                  <a:pt x="4036982" y="41581"/>
                  <a:pt x="4278975" y="0"/>
                </a:cubicBezTo>
                <a:cubicBezTo>
                  <a:pt x="4520968" y="-41581"/>
                  <a:pt x="4744111" y="18298"/>
                  <a:pt x="4960264" y="0"/>
                </a:cubicBezTo>
                <a:cubicBezTo>
                  <a:pt x="5176417" y="-18298"/>
                  <a:pt x="5304770" y="46602"/>
                  <a:pt x="5474219" y="0"/>
                </a:cubicBezTo>
                <a:cubicBezTo>
                  <a:pt x="5643669" y="-46602"/>
                  <a:pt x="6069811" y="11818"/>
                  <a:pt x="6239175" y="0"/>
                </a:cubicBezTo>
                <a:cubicBezTo>
                  <a:pt x="6408539" y="-11818"/>
                  <a:pt x="6489585" y="17727"/>
                  <a:pt x="6585796" y="0"/>
                </a:cubicBezTo>
                <a:cubicBezTo>
                  <a:pt x="6682007" y="-17727"/>
                  <a:pt x="6810513" y="22799"/>
                  <a:pt x="7016084" y="0"/>
                </a:cubicBezTo>
                <a:cubicBezTo>
                  <a:pt x="7221655" y="-22799"/>
                  <a:pt x="7299048" y="27593"/>
                  <a:pt x="7446372" y="0"/>
                </a:cubicBezTo>
                <a:cubicBezTo>
                  <a:pt x="7593696" y="-27593"/>
                  <a:pt x="8165021" y="7843"/>
                  <a:pt x="8366710" y="0"/>
                </a:cubicBezTo>
                <a:cubicBezTo>
                  <a:pt x="8413799" y="169061"/>
                  <a:pt x="8318851" y="287734"/>
                  <a:pt x="8366710" y="408112"/>
                </a:cubicBezTo>
                <a:cubicBezTo>
                  <a:pt x="8414569" y="528490"/>
                  <a:pt x="8343060" y="698466"/>
                  <a:pt x="8366710" y="864237"/>
                </a:cubicBezTo>
                <a:cubicBezTo>
                  <a:pt x="8390360" y="1030008"/>
                  <a:pt x="8359264" y="1107710"/>
                  <a:pt x="8366710" y="1296355"/>
                </a:cubicBezTo>
                <a:cubicBezTo>
                  <a:pt x="8374156" y="1485000"/>
                  <a:pt x="8322427" y="1643447"/>
                  <a:pt x="8366710" y="1824499"/>
                </a:cubicBezTo>
                <a:cubicBezTo>
                  <a:pt x="8410993" y="2005551"/>
                  <a:pt x="8347895" y="2143227"/>
                  <a:pt x="8366710" y="2400657"/>
                </a:cubicBezTo>
                <a:cubicBezTo>
                  <a:pt x="8042894" y="2479226"/>
                  <a:pt x="7841356" y="2342202"/>
                  <a:pt x="7601754" y="2400657"/>
                </a:cubicBezTo>
                <a:cubicBezTo>
                  <a:pt x="7362152" y="2459112"/>
                  <a:pt x="7239127" y="2378324"/>
                  <a:pt x="6920464" y="2400657"/>
                </a:cubicBezTo>
                <a:cubicBezTo>
                  <a:pt x="6601801" y="2422990"/>
                  <a:pt x="6497284" y="2399214"/>
                  <a:pt x="6155508" y="2400657"/>
                </a:cubicBezTo>
                <a:cubicBezTo>
                  <a:pt x="5813732" y="2402100"/>
                  <a:pt x="5855834" y="2380387"/>
                  <a:pt x="5725220" y="2400657"/>
                </a:cubicBezTo>
                <a:cubicBezTo>
                  <a:pt x="5594606" y="2420927"/>
                  <a:pt x="5222783" y="2396676"/>
                  <a:pt x="5043931" y="2400657"/>
                </a:cubicBezTo>
                <a:cubicBezTo>
                  <a:pt x="4865079" y="2404638"/>
                  <a:pt x="4660254" y="2349187"/>
                  <a:pt x="4529976" y="2400657"/>
                </a:cubicBezTo>
                <a:cubicBezTo>
                  <a:pt x="4399699" y="2452127"/>
                  <a:pt x="4260983" y="2385936"/>
                  <a:pt x="4099688" y="2400657"/>
                </a:cubicBezTo>
                <a:cubicBezTo>
                  <a:pt x="3938393" y="2415378"/>
                  <a:pt x="3822966" y="2342015"/>
                  <a:pt x="3585733" y="2400657"/>
                </a:cubicBezTo>
                <a:cubicBezTo>
                  <a:pt x="3348501" y="2459299"/>
                  <a:pt x="3052568" y="2370637"/>
                  <a:pt x="2904444" y="2400657"/>
                </a:cubicBezTo>
                <a:cubicBezTo>
                  <a:pt x="2756320" y="2430677"/>
                  <a:pt x="2377401" y="2382804"/>
                  <a:pt x="2139487" y="2400657"/>
                </a:cubicBezTo>
                <a:cubicBezTo>
                  <a:pt x="1901573" y="2418510"/>
                  <a:pt x="1909199" y="2368486"/>
                  <a:pt x="1709199" y="2400657"/>
                </a:cubicBezTo>
                <a:cubicBezTo>
                  <a:pt x="1509199" y="2432828"/>
                  <a:pt x="1167338" y="2388658"/>
                  <a:pt x="944243" y="2400657"/>
                </a:cubicBezTo>
                <a:cubicBezTo>
                  <a:pt x="721148" y="2412656"/>
                  <a:pt x="720888" y="2364495"/>
                  <a:pt x="513955" y="2400657"/>
                </a:cubicBezTo>
                <a:cubicBezTo>
                  <a:pt x="307022" y="2436819"/>
                  <a:pt x="237787" y="2351731"/>
                  <a:pt x="0" y="2400657"/>
                </a:cubicBezTo>
                <a:cubicBezTo>
                  <a:pt x="-1619" y="2226661"/>
                  <a:pt x="6269" y="2091633"/>
                  <a:pt x="0" y="1944532"/>
                </a:cubicBezTo>
                <a:cubicBezTo>
                  <a:pt x="-6269" y="1797432"/>
                  <a:pt x="34754" y="1575439"/>
                  <a:pt x="0" y="1464401"/>
                </a:cubicBezTo>
                <a:cubicBezTo>
                  <a:pt x="-34754" y="1353363"/>
                  <a:pt x="30838" y="1152202"/>
                  <a:pt x="0" y="1032283"/>
                </a:cubicBezTo>
                <a:cubicBezTo>
                  <a:pt x="-30838" y="912364"/>
                  <a:pt x="42606" y="621751"/>
                  <a:pt x="0" y="504138"/>
                </a:cubicBezTo>
                <a:cubicBezTo>
                  <a:pt x="-42606" y="386525"/>
                  <a:pt x="37498" y="119143"/>
                  <a:pt x="0" y="0"/>
                </a:cubicBezTo>
                <a:close/>
              </a:path>
              <a:path w="8366710" h="2400657" stroke="0" extrusionOk="0">
                <a:moveTo>
                  <a:pt x="0" y="0"/>
                </a:moveTo>
                <a:cubicBezTo>
                  <a:pt x="151397" y="-29395"/>
                  <a:pt x="273964" y="14518"/>
                  <a:pt x="430288" y="0"/>
                </a:cubicBezTo>
                <a:cubicBezTo>
                  <a:pt x="586612" y="-14518"/>
                  <a:pt x="635473" y="25628"/>
                  <a:pt x="776909" y="0"/>
                </a:cubicBezTo>
                <a:cubicBezTo>
                  <a:pt x="918345" y="-25628"/>
                  <a:pt x="1051902" y="25147"/>
                  <a:pt x="1207197" y="0"/>
                </a:cubicBezTo>
                <a:cubicBezTo>
                  <a:pt x="1362492" y="-25147"/>
                  <a:pt x="1547888" y="69112"/>
                  <a:pt x="1888486" y="0"/>
                </a:cubicBezTo>
                <a:cubicBezTo>
                  <a:pt x="2229084" y="-69112"/>
                  <a:pt x="2115028" y="45546"/>
                  <a:pt x="2318774" y="0"/>
                </a:cubicBezTo>
                <a:cubicBezTo>
                  <a:pt x="2522520" y="-45546"/>
                  <a:pt x="2706410" y="35716"/>
                  <a:pt x="2916396" y="0"/>
                </a:cubicBezTo>
                <a:cubicBezTo>
                  <a:pt x="3126382" y="-35716"/>
                  <a:pt x="3417091" y="70961"/>
                  <a:pt x="3597685" y="0"/>
                </a:cubicBezTo>
                <a:cubicBezTo>
                  <a:pt x="3778279" y="-70961"/>
                  <a:pt x="3820189" y="17243"/>
                  <a:pt x="4027973" y="0"/>
                </a:cubicBezTo>
                <a:cubicBezTo>
                  <a:pt x="4235757" y="-17243"/>
                  <a:pt x="4342474" y="24246"/>
                  <a:pt x="4541928" y="0"/>
                </a:cubicBezTo>
                <a:cubicBezTo>
                  <a:pt x="4741383" y="-24246"/>
                  <a:pt x="4882079" y="36680"/>
                  <a:pt x="5139550" y="0"/>
                </a:cubicBezTo>
                <a:cubicBezTo>
                  <a:pt x="5397021" y="-36680"/>
                  <a:pt x="5749403" y="53765"/>
                  <a:pt x="5904507" y="0"/>
                </a:cubicBezTo>
                <a:cubicBezTo>
                  <a:pt x="6059611" y="-53765"/>
                  <a:pt x="6356700" y="17575"/>
                  <a:pt x="6502129" y="0"/>
                </a:cubicBezTo>
                <a:cubicBezTo>
                  <a:pt x="6647558" y="-17575"/>
                  <a:pt x="6845589" y="27379"/>
                  <a:pt x="7099751" y="0"/>
                </a:cubicBezTo>
                <a:cubicBezTo>
                  <a:pt x="7353913" y="-27379"/>
                  <a:pt x="7463431" y="34365"/>
                  <a:pt x="7781040" y="0"/>
                </a:cubicBezTo>
                <a:cubicBezTo>
                  <a:pt x="8098649" y="-34365"/>
                  <a:pt x="8147980" y="43402"/>
                  <a:pt x="8366710" y="0"/>
                </a:cubicBezTo>
                <a:cubicBezTo>
                  <a:pt x="8400185" y="234095"/>
                  <a:pt x="8316974" y="325327"/>
                  <a:pt x="8366710" y="480131"/>
                </a:cubicBezTo>
                <a:cubicBezTo>
                  <a:pt x="8416446" y="634935"/>
                  <a:pt x="8329033" y="743518"/>
                  <a:pt x="8366710" y="912250"/>
                </a:cubicBezTo>
                <a:cubicBezTo>
                  <a:pt x="8404387" y="1080982"/>
                  <a:pt x="8328742" y="1265632"/>
                  <a:pt x="8366710" y="1392381"/>
                </a:cubicBezTo>
                <a:cubicBezTo>
                  <a:pt x="8404678" y="1519130"/>
                  <a:pt x="8356388" y="1708480"/>
                  <a:pt x="8366710" y="1824499"/>
                </a:cubicBezTo>
                <a:cubicBezTo>
                  <a:pt x="8377032" y="1940518"/>
                  <a:pt x="8351840" y="2213515"/>
                  <a:pt x="8366710" y="2400657"/>
                </a:cubicBezTo>
                <a:cubicBezTo>
                  <a:pt x="8152995" y="2433369"/>
                  <a:pt x="8028328" y="2345564"/>
                  <a:pt x="7852755" y="2400657"/>
                </a:cubicBezTo>
                <a:cubicBezTo>
                  <a:pt x="7677183" y="2455750"/>
                  <a:pt x="7513219" y="2391367"/>
                  <a:pt x="7422467" y="2400657"/>
                </a:cubicBezTo>
                <a:cubicBezTo>
                  <a:pt x="7331715" y="2409947"/>
                  <a:pt x="7193874" y="2395266"/>
                  <a:pt x="6992179" y="2400657"/>
                </a:cubicBezTo>
                <a:cubicBezTo>
                  <a:pt x="6790484" y="2406048"/>
                  <a:pt x="6814346" y="2395119"/>
                  <a:pt x="6645558" y="2400657"/>
                </a:cubicBezTo>
                <a:cubicBezTo>
                  <a:pt x="6476770" y="2406195"/>
                  <a:pt x="6334360" y="2390294"/>
                  <a:pt x="6047936" y="2400657"/>
                </a:cubicBezTo>
                <a:cubicBezTo>
                  <a:pt x="5761512" y="2411020"/>
                  <a:pt x="5642043" y="2387331"/>
                  <a:pt x="5282980" y="2400657"/>
                </a:cubicBezTo>
                <a:cubicBezTo>
                  <a:pt x="4923917" y="2413983"/>
                  <a:pt x="4903327" y="2365768"/>
                  <a:pt x="4685358" y="2400657"/>
                </a:cubicBezTo>
                <a:cubicBezTo>
                  <a:pt x="4467389" y="2435546"/>
                  <a:pt x="4228521" y="2351009"/>
                  <a:pt x="4004068" y="2400657"/>
                </a:cubicBezTo>
                <a:cubicBezTo>
                  <a:pt x="3779615" y="2450305"/>
                  <a:pt x="3756972" y="2393701"/>
                  <a:pt x="3573780" y="2400657"/>
                </a:cubicBezTo>
                <a:cubicBezTo>
                  <a:pt x="3390588" y="2407613"/>
                  <a:pt x="3255070" y="2368008"/>
                  <a:pt x="3059825" y="2400657"/>
                </a:cubicBezTo>
                <a:cubicBezTo>
                  <a:pt x="2864581" y="2433306"/>
                  <a:pt x="2731036" y="2362050"/>
                  <a:pt x="2545870" y="2400657"/>
                </a:cubicBezTo>
                <a:cubicBezTo>
                  <a:pt x="2360705" y="2439264"/>
                  <a:pt x="2094756" y="2374469"/>
                  <a:pt x="1864581" y="2400657"/>
                </a:cubicBezTo>
                <a:cubicBezTo>
                  <a:pt x="1634406" y="2426845"/>
                  <a:pt x="1322070" y="2330178"/>
                  <a:pt x="1099625" y="2400657"/>
                </a:cubicBezTo>
                <a:cubicBezTo>
                  <a:pt x="877180" y="2471136"/>
                  <a:pt x="486414" y="2324887"/>
                  <a:pt x="0" y="2400657"/>
                </a:cubicBezTo>
                <a:cubicBezTo>
                  <a:pt x="-15540" y="2273406"/>
                  <a:pt x="8356" y="2162417"/>
                  <a:pt x="0" y="1968539"/>
                </a:cubicBezTo>
                <a:cubicBezTo>
                  <a:pt x="-8356" y="1774661"/>
                  <a:pt x="46938" y="1590176"/>
                  <a:pt x="0" y="1464401"/>
                </a:cubicBezTo>
                <a:cubicBezTo>
                  <a:pt x="-46938" y="1338626"/>
                  <a:pt x="20287" y="1134777"/>
                  <a:pt x="0" y="984269"/>
                </a:cubicBezTo>
                <a:cubicBezTo>
                  <a:pt x="-20287" y="833761"/>
                  <a:pt x="61450" y="706280"/>
                  <a:pt x="0" y="456125"/>
                </a:cubicBezTo>
                <a:cubicBezTo>
                  <a:pt x="-61450" y="205970"/>
                  <a:pt x="19454" y="216475"/>
                  <a:pt x="0" y="0"/>
                </a:cubicBezTo>
                <a:close/>
              </a:path>
            </a:pathLst>
          </a:custGeom>
          <a:ln w="12700">
            <a:solidFill>
              <a:schemeClr val="accent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28484267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hakkında bilgi sahibi olduğunuza göre, şimdi sıradaki adımınız ne olacak – ne yapacaksınız?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sürecine sizin/paydaş grubunuzun etkili katılımını sağlamak için hangi </a:t>
            </a:r>
            <a:r>
              <a:rPr lang="tr-TR" sz="20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uygulamalar yapılmalıdır?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>
              <a:spcAft>
                <a:spcPts val="1200"/>
              </a:spcAft>
            </a:pP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>
              <a:spcAft>
                <a:spcPts val="1200"/>
              </a:spcAft>
            </a:pP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Chat icon new message.svg - Wikimedia Commons">
            <a:extLst>
              <a:ext uri="{FF2B5EF4-FFF2-40B4-BE49-F238E27FC236}">
                <a16:creationId xmlns="" xmlns:a16="http://schemas.microsoft.com/office/drawing/2014/main" id="{A653DEC5-5C8A-5A45-8603-8F69B910B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69590" y="3857575"/>
            <a:ext cx="555745" cy="467289"/>
          </a:xfrm>
          <a:prstGeom prst="rect">
            <a:avLst/>
          </a:prstGeom>
        </p:spPr>
      </p:pic>
      <p:pic>
        <p:nvPicPr>
          <p:cNvPr id="17" name="Picture 16" descr="design principles - How could I show hands that are race ...">
            <a:extLst>
              <a:ext uri="{FF2B5EF4-FFF2-40B4-BE49-F238E27FC236}">
                <a16:creationId xmlns="" xmlns:a16="http://schemas.microsoft.com/office/drawing/2014/main" id="{2B8CB829-4AEE-6E41-B661-6F52CC8DF3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02601" y="3664356"/>
            <a:ext cx="1138302" cy="8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35" y="534277"/>
            <a:ext cx="2114730" cy="1192275"/>
          </a:xfrm>
          <a:prstGeom prst="rect">
            <a:avLst/>
          </a:prstGeom>
        </p:spPr>
      </p:pic>
      <p:pic>
        <p:nvPicPr>
          <p:cNvPr id="19" name="Picture 18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20" name="Picture 19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21" name="Picture 20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2"/>
          <p:cNvSpPr/>
          <p:nvPr/>
        </p:nvSpPr>
        <p:spPr>
          <a:xfrm>
            <a:off x="2525441" y="3319611"/>
            <a:ext cx="420082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376092"/>
                </a:solidFill>
              </a:defRPr>
            </a:lvl1pPr>
          </a:lstStyle>
          <a:p>
            <a:pPr algn="ctr" defTabSz="914400" hangingPunct="0"/>
            <a:r>
              <a:rPr lang="tr-TR" kern="0" dirty="0" smtClean="0">
                <a:cs typeface="Calibri"/>
                <a:sym typeface="Calibri"/>
              </a:rPr>
              <a:t>Bizi dinlediğiniz için teşekkürler</a:t>
            </a:r>
            <a:r>
              <a:rPr lang="en-GB" kern="0" dirty="0" smtClean="0">
                <a:cs typeface="Calibri"/>
                <a:sym typeface="Calibri"/>
              </a:rPr>
              <a:t>!</a:t>
            </a:r>
            <a:endParaRPr kern="0" dirty="0"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56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Devam etmeden önce</a:t>
            </a:r>
            <a:r>
              <a:rPr lang="en-US" sz="2400" cap="small" dirty="0"/>
              <a:t>…</a:t>
            </a:r>
          </a:p>
        </p:txBody>
      </p:sp>
      <p:sp>
        <p:nvSpPr>
          <p:cNvPr id="11" name="Shape 156"/>
          <p:cNvSpPr/>
          <p:nvPr/>
        </p:nvSpPr>
        <p:spPr>
          <a:xfrm>
            <a:off x="381000" y="1872049"/>
            <a:ext cx="8129291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Mikrofonunuzu açın / sessize alın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Chat (yazışma) kısmından veya elinizi kaldırarak sorular sorabilir, yorum yapabilirsiniz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algn="just"/>
            <a:endParaRPr lang="en-GB" sz="1600" b="1" dirty="0" smtClean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Çalıştayın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amacı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2 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oturumda anlatılacaktır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</a:t>
            </a:r>
            <a:r>
              <a:rPr lang="en-GB" sz="1600" b="1" dirty="0" smtClean="0">
                <a:solidFill>
                  <a:srgbClr val="5E5E5E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 </a:t>
            </a:r>
            <a:endParaRPr lang="tr-TR" sz="1600" b="1" dirty="0" smtClean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  <a:p>
            <a:pPr lvl="4" indent="0" algn="just"/>
            <a:r>
              <a:rPr lang="tr-TR" sz="1600" b="1" dirty="0" smtClean="0">
                <a:solidFill>
                  <a:srgbClr val="5E5E5E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		</a:t>
            </a:r>
            <a:r>
              <a:rPr lang="en-GB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10:00 – 12:00 T</a:t>
            </a:r>
            <a:r>
              <a:rPr lang="tr-TR" sz="14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ürkiye’de</a:t>
            </a:r>
            <a:r>
              <a:rPr lang="tr-TR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SÇD Yönetmeliği</a:t>
            </a:r>
            <a:r>
              <a:rPr lang="en-GB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tr-TR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amacı</a:t>
            </a:r>
            <a:r>
              <a:rPr lang="en-GB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				   </a:t>
            </a:r>
            <a:r>
              <a:rPr lang="tr-TR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 </a:t>
            </a:r>
            <a:r>
              <a:rPr lang="tr-TR" sz="1400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SÇD’nin</a:t>
            </a:r>
            <a:r>
              <a:rPr lang="tr-TR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ilkeleri</a:t>
            </a:r>
            <a:endParaRPr lang="en-GB" sz="14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GB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	14:00 – 16:30	 </a:t>
            </a:r>
            <a:r>
              <a:rPr lang="tr-TR" sz="14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SÇD süreci ve halkın katılımı</a:t>
            </a:r>
            <a:endParaRPr lang="en-GB" sz="14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/>
            <a:endParaRPr lang="en-GB" sz="1600" b="1" i="1" dirty="0">
              <a:solidFill>
                <a:srgbClr val="5E5E5E"/>
              </a:solidFill>
              <a:highlight>
                <a:srgbClr val="FFFF00"/>
              </a:highlight>
              <a:latin typeface="Tahoma"/>
              <a:ea typeface="Tahoma"/>
              <a:cs typeface="Tah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Öğle arası</a:t>
            </a:r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 12:00–14:00</a:t>
            </a:r>
          </a:p>
          <a:p>
            <a:pPr algn="just"/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	    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Ne yazık ki yemekleri hazırlamak sizde.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GB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	    </a:t>
            </a:r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Ama yanınızda kahve, su vb. içecekler bulundurmayı </a:t>
            </a:r>
          </a:p>
          <a:p>
            <a:pPr algn="just"/>
            <a:r>
              <a:rPr lang="tr-TR" sz="1600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		    unutmayınız.</a:t>
            </a:r>
            <a:endParaRPr lang="en-GB" sz="1600" b="1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5" name="Picture 14" descr="File:Microphone-outlined-circular-button.svg - Wikipedia">
            <a:extLst>
              <a:ext uri="{FF2B5EF4-FFF2-40B4-BE49-F238E27FC236}">
                <a16:creationId xmlns="" xmlns:a16="http://schemas.microsoft.com/office/drawing/2014/main" id="{347E9916-B929-B947-B27B-6F6BBD1CF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71948" y="2057400"/>
            <a:ext cx="533400" cy="533400"/>
          </a:xfrm>
          <a:prstGeom prst="rect">
            <a:avLst/>
          </a:prstGeom>
        </p:spPr>
      </p:pic>
      <p:pic>
        <p:nvPicPr>
          <p:cNvPr id="17" name="Picture 16" descr="File:Chat icon new message.svg - Wikimedia Commons">
            <a:extLst>
              <a:ext uri="{FF2B5EF4-FFF2-40B4-BE49-F238E27FC236}">
                <a16:creationId xmlns="" xmlns:a16="http://schemas.microsoft.com/office/drawing/2014/main" id="{1DB4A91F-E2DE-434E-B9F5-E59EB9899E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34530" y="2057400"/>
            <a:ext cx="611332" cy="514028"/>
          </a:xfrm>
          <a:prstGeom prst="rect">
            <a:avLst/>
          </a:prstGeom>
        </p:spPr>
      </p:pic>
      <p:pic>
        <p:nvPicPr>
          <p:cNvPr id="18" name="Picture 17" descr="design principles - How could I show hands that are race ...">
            <a:extLst>
              <a:ext uri="{FF2B5EF4-FFF2-40B4-BE49-F238E27FC236}">
                <a16:creationId xmlns="" xmlns:a16="http://schemas.microsoft.com/office/drawing/2014/main" id="{E2F37017-6113-8C44-8D4D-DA4F0223BC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985806" y="1955038"/>
            <a:ext cx="958335" cy="7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Projemiz </a:t>
            </a:r>
            <a:r>
              <a:rPr lang="tr-TR" sz="2400" cap="small" dirty="0" err="1"/>
              <a:t>hakkinda</a:t>
            </a:r>
            <a:r>
              <a:rPr lang="tr-TR" sz="2400" cap="small" dirty="0"/>
              <a:t> </a:t>
            </a:r>
            <a:r>
              <a:rPr lang="tr-TR" sz="2400" cap="small" dirty="0" err="1"/>
              <a:t>kisa</a:t>
            </a:r>
            <a:r>
              <a:rPr lang="tr-TR" sz="2400" cap="small" dirty="0"/>
              <a:t> </a:t>
            </a:r>
            <a:r>
              <a:rPr lang="tr-TR" sz="2400" cap="small" dirty="0" smtClean="0"/>
              <a:t>bilgi</a:t>
            </a:r>
            <a:endParaRPr lang="en-US" sz="2400" cap="small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3435098-2AC7-2849-802B-092B7C04B852}"/>
              </a:ext>
            </a:extLst>
          </p:cNvPr>
          <p:cNvSpPr/>
          <p:nvPr/>
        </p:nvSpPr>
        <p:spPr>
          <a:xfrm>
            <a:off x="304800" y="2057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Ge</a:t>
            </a:r>
            <a:r>
              <a:rPr lang="en-GB" b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nel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hedef</a:t>
            </a:r>
            <a:r>
              <a:rPr lang="en-GB" b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AB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uyum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sürecinde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üzerinde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olası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önemli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etkileri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olabilecek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plan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programların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hazırlanması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kabul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edilmesi</a:t>
            </a:r>
            <a:r>
              <a:rPr lang="tr-TR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çalışmalarına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evresel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değerlendirmelerin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dahil edilmesiyle 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yüksek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düzeyde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</a:t>
            </a:r>
            <a:r>
              <a:rPr lang="en-GB" b="1" i="1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b="1" i="1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korumasına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katkıda</a:t>
            </a:r>
            <a:r>
              <a:rPr lang="en-GB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5E5E5E"/>
                </a:solidFill>
                <a:latin typeface="Tahoma"/>
                <a:ea typeface="Tahoma"/>
                <a:cs typeface="Tahoma"/>
              </a:rPr>
              <a:t>bulunmak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69746"/>
            <a:ext cx="3415800" cy="22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156"/>
          <p:cNvSpPr/>
          <p:nvPr/>
        </p:nvSpPr>
        <p:spPr>
          <a:xfrm>
            <a:off x="329801" y="4038600"/>
            <a:ext cx="8661799" cy="192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0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GB" sz="1400" dirty="0"/>
              <a:t>“</a:t>
            </a:r>
            <a:r>
              <a:rPr lang="tr-TR" sz="1400" dirty="0"/>
              <a:t>SÇD YÖNETMELİĞİ’NİN </a:t>
            </a:r>
            <a:r>
              <a:rPr lang="en-GB" sz="1400" dirty="0"/>
              <a:t>UYGULANMASI </a:t>
            </a:r>
            <a:r>
              <a:rPr lang="en-GB" sz="1400" dirty="0" smtClean="0"/>
              <a:t>İÇİN</a:t>
            </a:r>
            <a:endParaRPr lang="tr-TR" sz="1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tabLst>
                <a:tab pos="266700" algn="l"/>
                <a:tab pos="533400" algn="l"/>
              </a:tabLst>
              <a:defRPr sz="20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400" dirty="0"/>
              <a:t>	</a:t>
            </a:r>
            <a:r>
              <a:rPr lang="en-GB" sz="1400" dirty="0" smtClean="0"/>
              <a:t> </a:t>
            </a:r>
            <a:r>
              <a:rPr lang="en-GB" sz="1400" dirty="0"/>
              <a:t>TEKNİK YARDIM” (2014 - 2016) </a:t>
            </a:r>
            <a:r>
              <a:rPr lang="tr-TR" sz="1400" dirty="0"/>
              <a:t>çalışmasının takipçisidir</a:t>
            </a:r>
            <a:endParaRPr lang="en-GB" sz="1400" dirty="0"/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0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400" dirty="0"/>
              <a:t>U</a:t>
            </a:r>
            <a:r>
              <a:rPr lang="en-GB" sz="1400" dirty="0" err="1"/>
              <a:t>ygulama</a:t>
            </a:r>
            <a:r>
              <a:rPr lang="en-GB" sz="1400" dirty="0"/>
              <a:t> </a:t>
            </a:r>
            <a:r>
              <a:rPr lang="en-GB" sz="1400" dirty="0" err="1"/>
              <a:t>süresi</a:t>
            </a:r>
            <a:r>
              <a:rPr lang="en-GB" sz="1400" dirty="0"/>
              <a:t> Nisan 2019 </a:t>
            </a:r>
            <a:r>
              <a:rPr lang="en-GB" sz="1400" dirty="0" err="1"/>
              <a:t>ile</a:t>
            </a:r>
            <a:r>
              <a:rPr lang="en-GB" sz="1400" dirty="0"/>
              <a:t> </a:t>
            </a:r>
            <a:r>
              <a:rPr lang="en-GB" sz="1400" dirty="0" err="1"/>
              <a:t>Ekim</a:t>
            </a:r>
            <a:r>
              <a:rPr lang="en-GB" sz="1400" dirty="0"/>
              <a:t> 2020 </a:t>
            </a:r>
            <a:r>
              <a:rPr lang="en-GB" sz="1400" dirty="0" err="1"/>
              <a:t>arası</a:t>
            </a:r>
            <a:r>
              <a:rPr lang="en-GB" sz="1400" dirty="0"/>
              <a:t> (18 </a:t>
            </a:r>
            <a:r>
              <a:rPr lang="en-GB" sz="1400" dirty="0" smtClean="0"/>
              <a:t>ay)</a:t>
            </a:r>
            <a:r>
              <a:rPr lang="tr-TR" sz="1400" dirty="0" smtClean="0"/>
              <a:t>, uzatma olasılığı</a:t>
            </a:r>
            <a:endParaRPr lang="en-GB" sz="1400" dirty="0"/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0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AB uyum sürecinin bir parçasıdır</a:t>
            </a:r>
            <a:r>
              <a:rPr lang="en-GB" sz="1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, </a:t>
            </a:r>
            <a:r>
              <a:rPr lang="tr-TR" sz="1400" dirty="0" smtClean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AB tarafından finanse edilmektedir</a:t>
            </a:r>
            <a:endParaRPr lang="en-GB" sz="1400" dirty="0" smtClean="0"/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0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GB" sz="1400" dirty="0" err="1"/>
              <a:t>Eptisa</a:t>
            </a:r>
            <a:r>
              <a:rPr lang="en-GB" sz="1400" dirty="0"/>
              <a:t> </a:t>
            </a:r>
            <a:r>
              <a:rPr lang="en-GB" sz="1400" dirty="0" err="1"/>
              <a:t>Mühendislik</a:t>
            </a:r>
            <a:r>
              <a:rPr lang="en-GB" sz="1400" dirty="0"/>
              <a:t> (</a:t>
            </a:r>
            <a:r>
              <a:rPr lang="en-GB" sz="1400" dirty="0" err="1"/>
              <a:t>Türkiye</a:t>
            </a:r>
            <a:r>
              <a:rPr lang="en-GB" sz="1400" dirty="0"/>
              <a:t>, </a:t>
            </a:r>
            <a:r>
              <a:rPr lang="en-GB" sz="1400" dirty="0" err="1"/>
              <a:t>Lider</a:t>
            </a:r>
            <a:r>
              <a:rPr lang="en-GB" sz="1400" dirty="0"/>
              <a:t> </a:t>
            </a:r>
            <a:r>
              <a:rPr lang="en-GB" sz="1400" dirty="0" err="1"/>
              <a:t>Ortak</a:t>
            </a:r>
            <a:r>
              <a:rPr lang="en-GB" sz="1400" dirty="0"/>
              <a:t>) </a:t>
            </a:r>
            <a:r>
              <a:rPr lang="en-GB" sz="1400" dirty="0" err="1"/>
              <a:t>ve</a:t>
            </a:r>
            <a:r>
              <a:rPr lang="en-GB" sz="1400" dirty="0"/>
              <a:t> Integra Consulting (</a:t>
            </a:r>
            <a:r>
              <a:rPr lang="en-GB" sz="1400" dirty="0" err="1"/>
              <a:t>Çek</a:t>
            </a:r>
            <a:r>
              <a:rPr lang="en-GB" sz="1400" dirty="0"/>
              <a:t> </a:t>
            </a:r>
            <a:r>
              <a:rPr lang="en-GB" sz="1400" dirty="0" err="1"/>
              <a:t>Cumhuriyeti</a:t>
            </a:r>
            <a:r>
              <a:rPr lang="en-GB" sz="1400" dirty="0"/>
              <a:t>) </a:t>
            </a:r>
            <a:r>
              <a:rPr lang="en-GB" sz="1400" dirty="0" err="1"/>
              <a:t>Konsorsiyum</a:t>
            </a:r>
            <a:r>
              <a:rPr lang="tr-TR" sz="1400" dirty="0"/>
              <a:t>u </a:t>
            </a:r>
            <a:r>
              <a:rPr lang="en-GB" sz="1400" dirty="0" err="1"/>
              <a:t>tarafından</a:t>
            </a:r>
            <a:r>
              <a:rPr lang="en-GB" sz="1400" dirty="0"/>
              <a:t> </a:t>
            </a:r>
            <a:r>
              <a:rPr lang="en-GB" sz="1400" dirty="0" err="1"/>
              <a:t>uygulanm</a:t>
            </a:r>
            <a:r>
              <a:rPr lang="tr-TR" sz="1400" dirty="0"/>
              <a:t>aktadır.</a:t>
            </a:r>
          </a:p>
        </p:txBody>
      </p:sp>
    </p:spTree>
    <p:extLst>
      <p:ext uri="{BB962C8B-B14F-4D97-AF65-F5344CB8AC3E}">
        <p14:creationId xmlns:p14="http://schemas.microsoft.com/office/powerpoint/2010/main" val="25328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56"/>
          <p:cNvSpPr/>
          <p:nvPr/>
        </p:nvSpPr>
        <p:spPr>
          <a:xfrm>
            <a:off x="3023937" y="3153322"/>
            <a:ext cx="37399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tr-TR" sz="32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Peki ya siz</a:t>
            </a:r>
            <a:r>
              <a:rPr lang="en-GB" sz="32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?</a:t>
            </a:r>
            <a:endParaRPr lang="en-GB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06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7" y="345275"/>
            <a:ext cx="1839507" cy="103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13" y="1852988"/>
            <a:ext cx="9144000" cy="39491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8" name="Picture 7" descr="ESOP logo-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4" y="6111020"/>
            <a:ext cx="1238986" cy="572505"/>
          </a:xfrm>
          <a:prstGeom prst="rect">
            <a:avLst/>
          </a:prstGeom>
        </p:spPr>
      </p:pic>
      <p:pic>
        <p:nvPicPr>
          <p:cNvPr id="9" name="Picture 8" descr="page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2" name="Picture 11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5943600"/>
            <a:ext cx="1100050" cy="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6225912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7"/>
          <p:cNvSpPr/>
          <p:nvPr/>
        </p:nvSpPr>
        <p:spPr>
          <a:xfrm>
            <a:off x="712244" y="2656402"/>
            <a:ext cx="771528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Türkiye’de SÇD Yönetmeliği</a:t>
            </a:r>
            <a:endParaRPr lang="en-GB" sz="16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tr-TR" sz="1600" b="1" dirty="0">
              <a:solidFill>
                <a:schemeClr val="bg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tr-TR" sz="1600" b="1" dirty="0" smtClean="0">
              <a:solidFill>
                <a:schemeClr val="bg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Nihan</a:t>
            </a:r>
            <a:r>
              <a:rPr lang="en-US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Şahin</a:t>
            </a:r>
            <a:r>
              <a:rPr lang="en-US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Hamamcı</a:t>
            </a:r>
            <a:r>
              <a:rPr lang="en-US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Çevre ve Şehircilik Bakanlığı,</a:t>
            </a:r>
            <a:r>
              <a:rPr lang="en-US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ÇED, İzin ve Denetleme Genel Müdürlüğü</a:t>
            </a:r>
            <a:endParaRPr lang="en-US" sz="16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Shape 156">
            <a:extLst>
              <a:ext uri="{FF2B5EF4-FFF2-40B4-BE49-F238E27FC236}">
                <a16:creationId xmlns="" xmlns:a16="http://schemas.microsoft.com/office/drawing/2014/main" id="{36B2D820-C3E2-9746-810B-29B514794235}"/>
              </a:ext>
            </a:extLst>
          </p:cNvPr>
          <p:cNvSpPr/>
          <p:nvPr/>
        </p:nvSpPr>
        <p:spPr>
          <a:xfrm>
            <a:off x="2540295" y="4611398"/>
            <a:ext cx="4171119" cy="1077218"/>
          </a:xfrm>
          <a:custGeom>
            <a:avLst/>
            <a:gdLst>
              <a:gd name="connsiteX0" fmla="*/ 0 w 4171119"/>
              <a:gd name="connsiteY0" fmla="*/ 0 h 861774"/>
              <a:gd name="connsiteX1" fmla="*/ 470741 w 4171119"/>
              <a:gd name="connsiteY1" fmla="*/ 0 h 861774"/>
              <a:gd name="connsiteX2" fmla="*/ 1108326 w 4171119"/>
              <a:gd name="connsiteY2" fmla="*/ 0 h 861774"/>
              <a:gd name="connsiteX3" fmla="*/ 1620778 w 4171119"/>
              <a:gd name="connsiteY3" fmla="*/ 0 h 861774"/>
              <a:gd name="connsiteX4" fmla="*/ 2133229 w 4171119"/>
              <a:gd name="connsiteY4" fmla="*/ 0 h 861774"/>
              <a:gd name="connsiteX5" fmla="*/ 2729104 w 4171119"/>
              <a:gd name="connsiteY5" fmla="*/ 0 h 861774"/>
              <a:gd name="connsiteX6" fmla="*/ 3366689 w 4171119"/>
              <a:gd name="connsiteY6" fmla="*/ 0 h 861774"/>
              <a:gd name="connsiteX7" fmla="*/ 4171119 w 4171119"/>
              <a:gd name="connsiteY7" fmla="*/ 0 h 861774"/>
              <a:gd name="connsiteX8" fmla="*/ 4171119 w 4171119"/>
              <a:gd name="connsiteY8" fmla="*/ 413652 h 861774"/>
              <a:gd name="connsiteX9" fmla="*/ 4171119 w 4171119"/>
              <a:gd name="connsiteY9" fmla="*/ 861774 h 861774"/>
              <a:gd name="connsiteX10" fmla="*/ 3658667 w 4171119"/>
              <a:gd name="connsiteY10" fmla="*/ 861774 h 861774"/>
              <a:gd name="connsiteX11" fmla="*/ 3146215 w 4171119"/>
              <a:gd name="connsiteY11" fmla="*/ 861774 h 861774"/>
              <a:gd name="connsiteX12" fmla="*/ 2508630 w 4171119"/>
              <a:gd name="connsiteY12" fmla="*/ 861774 h 861774"/>
              <a:gd name="connsiteX13" fmla="*/ 2037890 w 4171119"/>
              <a:gd name="connsiteY13" fmla="*/ 861774 h 861774"/>
              <a:gd name="connsiteX14" fmla="*/ 1400304 w 4171119"/>
              <a:gd name="connsiteY14" fmla="*/ 861774 h 861774"/>
              <a:gd name="connsiteX15" fmla="*/ 887852 w 4171119"/>
              <a:gd name="connsiteY15" fmla="*/ 861774 h 861774"/>
              <a:gd name="connsiteX16" fmla="*/ 0 w 4171119"/>
              <a:gd name="connsiteY16" fmla="*/ 861774 h 861774"/>
              <a:gd name="connsiteX17" fmla="*/ 0 w 4171119"/>
              <a:gd name="connsiteY17" fmla="*/ 456740 h 861774"/>
              <a:gd name="connsiteX18" fmla="*/ 0 w 4171119"/>
              <a:gd name="connsiteY18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71119" h="861774" fill="none" extrusionOk="0">
                <a:moveTo>
                  <a:pt x="0" y="0"/>
                </a:moveTo>
                <a:cubicBezTo>
                  <a:pt x="166459" y="-11440"/>
                  <a:pt x="239634" y="45190"/>
                  <a:pt x="470741" y="0"/>
                </a:cubicBezTo>
                <a:cubicBezTo>
                  <a:pt x="701848" y="-45190"/>
                  <a:pt x="914554" y="64682"/>
                  <a:pt x="1108326" y="0"/>
                </a:cubicBezTo>
                <a:cubicBezTo>
                  <a:pt x="1302099" y="-64682"/>
                  <a:pt x="1396320" y="50048"/>
                  <a:pt x="1620778" y="0"/>
                </a:cubicBezTo>
                <a:cubicBezTo>
                  <a:pt x="1845236" y="-50048"/>
                  <a:pt x="2011501" y="37931"/>
                  <a:pt x="2133229" y="0"/>
                </a:cubicBezTo>
                <a:cubicBezTo>
                  <a:pt x="2254957" y="-37931"/>
                  <a:pt x="2524201" y="62756"/>
                  <a:pt x="2729104" y="0"/>
                </a:cubicBezTo>
                <a:cubicBezTo>
                  <a:pt x="2934008" y="-62756"/>
                  <a:pt x="3102718" y="26125"/>
                  <a:pt x="3366689" y="0"/>
                </a:cubicBezTo>
                <a:cubicBezTo>
                  <a:pt x="3630661" y="-26125"/>
                  <a:pt x="3969661" y="20864"/>
                  <a:pt x="4171119" y="0"/>
                </a:cubicBezTo>
                <a:cubicBezTo>
                  <a:pt x="4213323" y="130738"/>
                  <a:pt x="4144582" y="263691"/>
                  <a:pt x="4171119" y="413652"/>
                </a:cubicBezTo>
                <a:cubicBezTo>
                  <a:pt x="4197656" y="563613"/>
                  <a:pt x="4162336" y="653279"/>
                  <a:pt x="4171119" y="861774"/>
                </a:cubicBezTo>
                <a:cubicBezTo>
                  <a:pt x="3935762" y="883425"/>
                  <a:pt x="3882137" y="814002"/>
                  <a:pt x="3658667" y="861774"/>
                </a:cubicBezTo>
                <a:cubicBezTo>
                  <a:pt x="3435197" y="909546"/>
                  <a:pt x="3265487" y="835987"/>
                  <a:pt x="3146215" y="861774"/>
                </a:cubicBezTo>
                <a:cubicBezTo>
                  <a:pt x="3026943" y="887561"/>
                  <a:pt x="2737011" y="828122"/>
                  <a:pt x="2508630" y="861774"/>
                </a:cubicBezTo>
                <a:cubicBezTo>
                  <a:pt x="2280250" y="895426"/>
                  <a:pt x="2143093" y="843436"/>
                  <a:pt x="2037890" y="861774"/>
                </a:cubicBezTo>
                <a:cubicBezTo>
                  <a:pt x="1932687" y="880112"/>
                  <a:pt x="1538346" y="797080"/>
                  <a:pt x="1400304" y="861774"/>
                </a:cubicBezTo>
                <a:cubicBezTo>
                  <a:pt x="1262262" y="926468"/>
                  <a:pt x="1073645" y="829597"/>
                  <a:pt x="887852" y="861774"/>
                </a:cubicBezTo>
                <a:cubicBezTo>
                  <a:pt x="702059" y="893951"/>
                  <a:pt x="324040" y="771175"/>
                  <a:pt x="0" y="861774"/>
                </a:cubicBezTo>
                <a:cubicBezTo>
                  <a:pt x="-30315" y="707154"/>
                  <a:pt x="4185" y="571157"/>
                  <a:pt x="0" y="456740"/>
                </a:cubicBezTo>
                <a:cubicBezTo>
                  <a:pt x="-4185" y="342323"/>
                  <a:pt x="7868" y="146676"/>
                  <a:pt x="0" y="0"/>
                </a:cubicBezTo>
                <a:close/>
              </a:path>
              <a:path w="4171119" h="861774" stroke="0" extrusionOk="0">
                <a:moveTo>
                  <a:pt x="0" y="0"/>
                </a:moveTo>
                <a:cubicBezTo>
                  <a:pt x="168779" y="-14846"/>
                  <a:pt x="436106" y="19262"/>
                  <a:pt x="554163" y="0"/>
                </a:cubicBezTo>
                <a:cubicBezTo>
                  <a:pt x="672220" y="-19262"/>
                  <a:pt x="1020293" y="51744"/>
                  <a:pt x="1191748" y="0"/>
                </a:cubicBezTo>
                <a:cubicBezTo>
                  <a:pt x="1363203" y="-51744"/>
                  <a:pt x="1582246" y="46641"/>
                  <a:pt x="1787622" y="0"/>
                </a:cubicBezTo>
                <a:cubicBezTo>
                  <a:pt x="1992998" y="-46641"/>
                  <a:pt x="2179730" y="21424"/>
                  <a:pt x="2341785" y="0"/>
                </a:cubicBezTo>
                <a:cubicBezTo>
                  <a:pt x="2503840" y="-21424"/>
                  <a:pt x="2644867" y="25245"/>
                  <a:pt x="2812526" y="0"/>
                </a:cubicBezTo>
                <a:cubicBezTo>
                  <a:pt x="2980185" y="-25245"/>
                  <a:pt x="3173083" y="47424"/>
                  <a:pt x="3283267" y="0"/>
                </a:cubicBezTo>
                <a:cubicBezTo>
                  <a:pt x="3393451" y="-47424"/>
                  <a:pt x="3752887" y="84116"/>
                  <a:pt x="4171119" y="0"/>
                </a:cubicBezTo>
                <a:cubicBezTo>
                  <a:pt x="4211014" y="96302"/>
                  <a:pt x="4130317" y="284309"/>
                  <a:pt x="4171119" y="405034"/>
                </a:cubicBezTo>
                <a:cubicBezTo>
                  <a:pt x="4211921" y="525759"/>
                  <a:pt x="4120529" y="744707"/>
                  <a:pt x="4171119" y="861774"/>
                </a:cubicBezTo>
                <a:cubicBezTo>
                  <a:pt x="3962638" y="898507"/>
                  <a:pt x="3877464" y="834653"/>
                  <a:pt x="3700378" y="861774"/>
                </a:cubicBezTo>
                <a:cubicBezTo>
                  <a:pt x="3523292" y="888895"/>
                  <a:pt x="3224528" y="807794"/>
                  <a:pt x="3021082" y="861774"/>
                </a:cubicBezTo>
                <a:cubicBezTo>
                  <a:pt x="2817636" y="915754"/>
                  <a:pt x="2666388" y="846541"/>
                  <a:pt x="2425208" y="861774"/>
                </a:cubicBezTo>
                <a:cubicBezTo>
                  <a:pt x="2184028" y="877007"/>
                  <a:pt x="2082491" y="825684"/>
                  <a:pt x="1954467" y="861774"/>
                </a:cubicBezTo>
                <a:cubicBezTo>
                  <a:pt x="1826443" y="897864"/>
                  <a:pt x="1524397" y="842154"/>
                  <a:pt x="1358593" y="861774"/>
                </a:cubicBezTo>
                <a:cubicBezTo>
                  <a:pt x="1192789" y="881394"/>
                  <a:pt x="1014450" y="833258"/>
                  <a:pt x="679297" y="861774"/>
                </a:cubicBezTo>
                <a:cubicBezTo>
                  <a:pt x="344144" y="890290"/>
                  <a:pt x="192931" y="798596"/>
                  <a:pt x="0" y="861774"/>
                </a:cubicBezTo>
                <a:cubicBezTo>
                  <a:pt x="-24972" y="765630"/>
                  <a:pt x="24099" y="563131"/>
                  <a:pt x="0" y="430887"/>
                </a:cubicBezTo>
                <a:cubicBezTo>
                  <a:pt x="-24099" y="298643"/>
                  <a:pt x="29601" y="98657"/>
                  <a:pt x="0" y="0"/>
                </a:cubicBezTo>
                <a:close/>
              </a:path>
            </a:pathLst>
          </a:custGeom>
          <a:ln w="12700">
            <a:solidFill>
              <a:schemeClr val="bg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307537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Sorunuz mu var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? </a:t>
            </a:r>
          </a:p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Chat kısmından istediğiniz zaman sorularınızı sorabilirsiniz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 </a:t>
            </a:r>
          </a:p>
        </p:txBody>
      </p:sp>
      <p:pic>
        <p:nvPicPr>
          <p:cNvPr id="14" name="Picture 13" descr="File:Chat icon new message.svg - Wikimedia Commons">
            <a:extLst>
              <a:ext uri="{FF2B5EF4-FFF2-40B4-BE49-F238E27FC236}">
                <a16:creationId xmlns="" xmlns:a16="http://schemas.microsoft.com/office/drawing/2014/main" id="{641B6E7D-94DF-E045-BB0C-2255CF70A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07078" y="4783041"/>
            <a:ext cx="400139" cy="3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7" y="345275"/>
            <a:ext cx="1839507" cy="103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13" y="1852988"/>
            <a:ext cx="9144000" cy="39491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8" name="Picture 7" descr="ESOP logo-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4" y="6111020"/>
            <a:ext cx="1238986" cy="572505"/>
          </a:xfrm>
          <a:prstGeom prst="rect">
            <a:avLst/>
          </a:prstGeom>
        </p:spPr>
      </p:pic>
      <p:pic>
        <p:nvPicPr>
          <p:cNvPr id="9" name="Picture 8" descr="page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2" name="Picture 11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5943600"/>
            <a:ext cx="1100050" cy="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6225912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7"/>
          <p:cNvSpPr/>
          <p:nvPr/>
        </p:nvSpPr>
        <p:spPr>
          <a:xfrm>
            <a:off x="712244" y="2656402"/>
            <a:ext cx="771528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SÇD'ye</a:t>
            </a:r>
            <a:r>
              <a:rPr lang="tr-T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Giriş </a:t>
            </a: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tr-TR" sz="1600" b="1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tr-TR" sz="16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algn="ctr">
              <a:defRPr sz="2800" b="1">
                <a:solidFill>
                  <a:srgbClr val="25406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tr-T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Amaç ve hedefler, faydaları ve katma değeri, etkin uygulamasının temel ilkeleri</a:t>
            </a:r>
          </a:p>
        </p:txBody>
      </p:sp>
      <p:sp>
        <p:nvSpPr>
          <p:cNvPr id="10" name="Shape 156">
            <a:extLst>
              <a:ext uri="{FF2B5EF4-FFF2-40B4-BE49-F238E27FC236}">
                <a16:creationId xmlns="" xmlns:a16="http://schemas.microsoft.com/office/drawing/2014/main" id="{36B2D820-C3E2-9746-810B-29B514794235}"/>
              </a:ext>
            </a:extLst>
          </p:cNvPr>
          <p:cNvSpPr/>
          <p:nvPr/>
        </p:nvSpPr>
        <p:spPr>
          <a:xfrm>
            <a:off x="2540295" y="4611398"/>
            <a:ext cx="4171119" cy="1077218"/>
          </a:xfrm>
          <a:custGeom>
            <a:avLst/>
            <a:gdLst>
              <a:gd name="connsiteX0" fmla="*/ 0 w 4171119"/>
              <a:gd name="connsiteY0" fmla="*/ 0 h 861774"/>
              <a:gd name="connsiteX1" fmla="*/ 470741 w 4171119"/>
              <a:gd name="connsiteY1" fmla="*/ 0 h 861774"/>
              <a:gd name="connsiteX2" fmla="*/ 1108326 w 4171119"/>
              <a:gd name="connsiteY2" fmla="*/ 0 h 861774"/>
              <a:gd name="connsiteX3" fmla="*/ 1620778 w 4171119"/>
              <a:gd name="connsiteY3" fmla="*/ 0 h 861774"/>
              <a:gd name="connsiteX4" fmla="*/ 2133229 w 4171119"/>
              <a:gd name="connsiteY4" fmla="*/ 0 h 861774"/>
              <a:gd name="connsiteX5" fmla="*/ 2729104 w 4171119"/>
              <a:gd name="connsiteY5" fmla="*/ 0 h 861774"/>
              <a:gd name="connsiteX6" fmla="*/ 3366689 w 4171119"/>
              <a:gd name="connsiteY6" fmla="*/ 0 h 861774"/>
              <a:gd name="connsiteX7" fmla="*/ 4171119 w 4171119"/>
              <a:gd name="connsiteY7" fmla="*/ 0 h 861774"/>
              <a:gd name="connsiteX8" fmla="*/ 4171119 w 4171119"/>
              <a:gd name="connsiteY8" fmla="*/ 413652 h 861774"/>
              <a:gd name="connsiteX9" fmla="*/ 4171119 w 4171119"/>
              <a:gd name="connsiteY9" fmla="*/ 861774 h 861774"/>
              <a:gd name="connsiteX10" fmla="*/ 3658667 w 4171119"/>
              <a:gd name="connsiteY10" fmla="*/ 861774 h 861774"/>
              <a:gd name="connsiteX11" fmla="*/ 3146215 w 4171119"/>
              <a:gd name="connsiteY11" fmla="*/ 861774 h 861774"/>
              <a:gd name="connsiteX12" fmla="*/ 2508630 w 4171119"/>
              <a:gd name="connsiteY12" fmla="*/ 861774 h 861774"/>
              <a:gd name="connsiteX13" fmla="*/ 2037890 w 4171119"/>
              <a:gd name="connsiteY13" fmla="*/ 861774 h 861774"/>
              <a:gd name="connsiteX14" fmla="*/ 1400304 w 4171119"/>
              <a:gd name="connsiteY14" fmla="*/ 861774 h 861774"/>
              <a:gd name="connsiteX15" fmla="*/ 887852 w 4171119"/>
              <a:gd name="connsiteY15" fmla="*/ 861774 h 861774"/>
              <a:gd name="connsiteX16" fmla="*/ 0 w 4171119"/>
              <a:gd name="connsiteY16" fmla="*/ 861774 h 861774"/>
              <a:gd name="connsiteX17" fmla="*/ 0 w 4171119"/>
              <a:gd name="connsiteY17" fmla="*/ 456740 h 861774"/>
              <a:gd name="connsiteX18" fmla="*/ 0 w 4171119"/>
              <a:gd name="connsiteY18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71119" h="861774" fill="none" extrusionOk="0">
                <a:moveTo>
                  <a:pt x="0" y="0"/>
                </a:moveTo>
                <a:cubicBezTo>
                  <a:pt x="166459" y="-11440"/>
                  <a:pt x="239634" y="45190"/>
                  <a:pt x="470741" y="0"/>
                </a:cubicBezTo>
                <a:cubicBezTo>
                  <a:pt x="701848" y="-45190"/>
                  <a:pt x="914554" y="64682"/>
                  <a:pt x="1108326" y="0"/>
                </a:cubicBezTo>
                <a:cubicBezTo>
                  <a:pt x="1302099" y="-64682"/>
                  <a:pt x="1396320" y="50048"/>
                  <a:pt x="1620778" y="0"/>
                </a:cubicBezTo>
                <a:cubicBezTo>
                  <a:pt x="1845236" y="-50048"/>
                  <a:pt x="2011501" y="37931"/>
                  <a:pt x="2133229" y="0"/>
                </a:cubicBezTo>
                <a:cubicBezTo>
                  <a:pt x="2254957" y="-37931"/>
                  <a:pt x="2524201" y="62756"/>
                  <a:pt x="2729104" y="0"/>
                </a:cubicBezTo>
                <a:cubicBezTo>
                  <a:pt x="2934008" y="-62756"/>
                  <a:pt x="3102718" y="26125"/>
                  <a:pt x="3366689" y="0"/>
                </a:cubicBezTo>
                <a:cubicBezTo>
                  <a:pt x="3630661" y="-26125"/>
                  <a:pt x="3969661" y="20864"/>
                  <a:pt x="4171119" y="0"/>
                </a:cubicBezTo>
                <a:cubicBezTo>
                  <a:pt x="4213323" y="130738"/>
                  <a:pt x="4144582" y="263691"/>
                  <a:pt x="4171119" y="413652"/>
                </a:cubicBezTo>
                <a:cubicBezTo>
                  <a:pt x="4197656" y="563613"/>
                  <a:pt x="4162336" y="653279"/>
                  <a:pt x="4171119" y="861774"/>
                </a:cubicBezTo>
                <a:cubicBezTo>
                  <a:pt x="3935762" y="883425"/>
                  <a:pt x="3882137" y="814002"/>
                  <a:pt x="3658667" y="861774"/>
                </a:cubicBezTo>
                <a:cubicBezTo>
                  <a:pt x="3435197" y="909546"/>
                  <a:pt x="3265487" y="835987"/>
                  <a:pt x="3146215" y="861774"/>
                </a:cubicBezTo>
                <a:cubicBezTo>
                  <a:pt x="3026943" y="887561"/>
                  <a:pt x="2737011" y="828122"/>
                  <a:pt x="2508630" y="861774"/>
                </a:cubicBezTo>
                <a:cubicBezTo>
                  <a:pt x="2280250" y="895426"/>
                  <a:pt x="2143093" y="843436"/>
                  <a:pt x="2037890" y="861774"/>
                </a:cubicBezTo>
                <a:cubicBezTo>
                  <a:pt x="1932687" y="880112"/>
                  <a:pt x="1538346" y="797080"/>
                  <a:pt x="1400304" y="861774"/>
                </a:cubicBezTo>
                <a:cubicBezTo>
                  <a:pt x="1262262" y="926468"/>
                  <a:pt x="1073645" y="829597"/>
                  <a:pt x="887852" y="861774"/>
                </a:cubicBezTo>
                <a:cubicBezTo>
                  <a:pt x="702059" y="893951"/>
                  <a:pt x="324040" y="771175"/>
                  <a:pt x="0" y="861774"/>
                </a:cubicBezTo>
                <a:cubicBezTo>
                  <a:pt x="-30315" y="707154"/>
                  <a:pt x="4185" y="571157"/>
                  <a:pt x="0" y="456740"/>
                </a:cubicBezTo>
                <a:cubicBezTo>
                  <a:pt x="-4185" y="342323"/>
                  <a:pt x="7868" y="146676"/>
                  <a:pt x="0" y="0"/>
                </a:cubicBezTo>
                <a:close/>
              </a:path>
              <a:path w="4171119" h="861774" stroke="0" extrusionOk="0">
                <a:moveTo>
                  <a:pt x="0" y="0"/>
                </a:moveTo>
                <a:cubicBezTo>
                  <a:pt x="168779" y="-14846"/>
                  <a:pt x="436106" y="19262"/>
                  <a:pt x="554163" y="0"/>
                </a:cubicBezTo>
                <a:cubicBezTo>
                  <a:pt x="672220" y="-19262"/>
                  <a:pt x="1020293" y="51744"/>
                  <a:pt x="1191748" y="0"/>
                </a:cubicBezTo>
                <a:cubicBezTo>
                  <a:pt x="1363203" y="-51744"/>
                  <a:pt x="1582246" y="46641"/>
                  <a:pt x="1787622" y="0"/>
                </a:cubicBezTo>
                <a:cubicBezTo>
                  <a:pt x="1992998" y="-46641"/>
                  <a:pt x="2179730" y="21424"/>
                  <a:pt x="2341785" y="0"/>
                </a:cubicBezTo>
                <a:cubicBezTo>
                  <a:pt x="2503840" y="-21424"/>
                  <a:pt x="2644867" y="25245"/>
                  <a:pt x="2812526" y="0"/>
                </a:cubicBezTo>
                <a:cubicBezTo>
                  <a:pt x="2980185" y="-25245"/>
                  <a:pt x="3173083" y="47424"/>
                  <a:pt x="3283267" y="0"/>
                </a:cubicBezTo>
                <a:cubicBezTo>
                  <a:pt x="3393451" y="-47424"/>
                  <a:pt x="3752887" y="84116"/>
                  <a:pt x="4171119" y="0"/>
                </a:cubicBezTo>
                <a:cubicBezTo>
                  <a:pt x="4211014" y="96302"/>
                  <a:pt x="4130317" y="284309"/>
                  <a:pt x="4171119" y="405034"/>
                </a:cubicBezTo>
                <a:cubicBezTo>
                  <a:pt x="4211921" y="525759"/>
                  <a:pt x="4120529" y="744707"/>
                  <a:pt x="4171119" y="861774"/>
                </a:cubicBezTo>
                <a:cubicBezTo>
                  <a:pt x="3962638" y="898507"/>
                  <a:pt x="3877464" y="834653"/>
                  <a:pt x="3700378" y="861774"/>
                </a:cubicBezTo>
                <a:cubicBezTo>
                  <a:pt x="3523292" y="888895"/>
                  <a:pt x="3224528" y="807794"/>
                  <a:pt x="3021082" y="861774"/>
                </a:cubicBezTo>
                <a:cubicBezTo>
                  <a:pt x="2817636" y="915754"/>
                  <a:pt x="2666388" y="846541"/>
                  <a:pt x="2425208" y="861774"/>
                </a:cubicBezTo>
                <a:cubicBezTo>
                  <a:pt x="2184028" y="877007"/>
                  <a:pt x="2082491" y="825684"/>
                  <a:pt x="1954467" y="861774"/>
                </a:cubicBezTo>
                <a:cubicBezTo>
                  <a:pt x="1826443" y="897864"/>
                  <a:pt x="1524397" y="842154"/>
                  <a:pt x="1358593" y="861774"/>
                </a:cubicBezTo>
                <a:cubicBezTo>
                  <a:pt x="1192789" y="881394"/>
                  <a:pt x="1014450" y="833258"/>
                  <a:pt x="679297" y="861774"/>
                </a:cubicBezTo>
                <a:cubicBezTo>
                  <a:pt x="344144" y="890290"/>
                  <a:pt x="192931" y="798596"/>
                  <a:pt x="0" y="861774"/>
                </a:cubicBezTo>
                <a:cubicBezTo>
                  <a:pt x="-24972" y="765630"/>
                  <a:pt x="24099" y="563131"/>
                  <a:pt x="0" y="430887"/>
                </a:cubicBezTo>
                <a:cubicBezTo>
                  <a:pt x="-24099" y="298643"/>
                  <a:pt x="29601" y="98657"/>
                  <a:pt x="0" y="0"/>
                </a:cubicBezTo>
                <a:close/>
              </a:path>
            </a:pathLst>
          </a:custGeom>
          <a:ln w="12700">
            <a:solidFill>
              <a:schemeClr val="bg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307537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Sorunuz mu var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? </a:t>
            </a:r>
          </a:p>
          <a:p>
            <a:pPr algn="ctr">
              <a:spcAft>
                <a:spcPts val="1200"/>
              </a:spcAft>
            </a:pPr>
            <a:r>
              <a:rPr lang="tr-TR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Chat kısmından istediğiniz zaman sorularınızı sorabilirsiniz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 </a:t>
            </a:r>
          </a:p>
        </p:txBody>
      </p:sp>
      <p:pic>
        <p:nvPicPr>
          <p:cNvPr id="14" name="Picture 13" descr="File:Chat icon new message.svg - Wikimedia Commons">
            <a:extLst>
              <a:ext uri="{FF2B5EF4-FFF2-40B4-BE49-F238E27FC236}">
                <a16:creationId xmlns="" xmlns:a16="http://schemas.microsoft.com/office/drawing/2014/main" id="{641B6E7D-94DF-E045-BB0C-2255CF70A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07078" y="4783041"/>
            <a:ext cx="400139" cy="3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SÇD NEDİR</a:t>
            </a:r>
            <a:r>
              <a:rPr lang="tr-TR" sz="2400" cap="small" dirty="0" smtClean="0"/>
              <a:t>?</a:t>
            </a:r>
            <a:endParaRPr lang="en-US" sz="2400" cap="small" dirty="0"/>
          </a:p>
        </p:txBody>
      </p:sp>
      <p:sp>
        <p:nvSpPr>
          <p:cNvPr id="11" name="Shape 156"/>
          <p:cNvSpPr/>
          <p:nvPr/>
        </p:nvSpPr>
        <p:spPr>
          <a:xfrm>
            <a:off x="537955" y="2057400"/>
            <a:ext cx="8129291" cy="276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GB" sz="2800" b="1" dirty="0" err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GB" sz="28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tratejik</a:t>
            </a:r>
            <a:r>
              <a:rPr lang="en-GB" sz="28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Ç</a:t>
            </a:r>
            <a:r>
              <a:rPr lang="en-GB" sz="28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evresel</a:t>
            </a:r>
            <a:r>
              <a:rPr lang="en-GB" sz="28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D</a:t>
            </a:r>
            <a:r>
              <a:rPr lang="en-GB" sz="28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eğerlendirme</a:t>
            </a:r>
            <a:r>
              <a:rPr lang="en-GB" sz="28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(SÇD)</a:t>
            </a:r>
          </a:p>
          <a:p>
            <a:pPr lvl="0" algn="ctr">
              <a:spcAft>
                <a:spcPts val="300"/>
              </a:spcAft>
            </a:pPr>
            <a:endParaRPr lang="en-GB" sz="8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  <a:p>
            <a:pPr lvl="0" algn="ctr">
              <a:spcAft>
                <a:spcPts val="300"/>
              </a:spcAft>
            </a:pP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eko</a:t>
            </a:r>
            <a:r>
              <a:rPr lang="tr-TR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no</a:t>
            </a: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mik</a:t>
            </a:r>
            <a:r>
              <a:rPr lang="en-GB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sosyal</a:t>
            </a:r>
            <a:r>
              <a:rPr lang="en-GB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hususların </a:t>
            </a:r>
            <a:r>
              <a:rPr lang="tr-TR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yanısıra</a:t>
            </a: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lvl="0" algn="ctr">
              <a:spcAft>
                <a:spcPts val="1200"/>
              </a:spcAft>
            </a:pPr>
            <a:r>
              <a:rPr lang="tr-TR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ç</a:t>
            </a: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evre</a:t>
            </a:r>
            <a:r>
              <a:rPr lang="en-GB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ve</a:t>
            </a:r>
            <a:r>
              <a:rPr lang="en-GB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sağlıkla</a:t>
            </a:r>
            <a:r>
              <a:rPr lang="en-GB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ilgili</a:t>
            </a:r>
            <a:r>
              <a:rPr lang="en-GB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hususları</a:t>
            </a:r>
            <a:r>
              <a:rPr lang="en-GB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endParaRPr lang="tr-TR" sz="2000" dirty="0">
              <a:solidFill>
                <a:srgbClr val="535353"/>
              </a:solidFill>
              <a:latin typeface="Tahoma"/>
              <a:ea typeface="Tahoma"/>
              <a:cs typeface="Tahoma"/>
            </a:endParaRPr>
          </a:p>
          <a:p>
            <a:pPr lvl="0" algn="ctr">
              <a:spcAft>
                <a:spcPts val="1200"/>
              </a:spcAft>
            </a:pP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planlara</a:t>
            </a:r>
            <a:r>
              <a:rPr lang="en-GB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2000" b="1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programlara</a:t>
            </a:r>
            <a:r>
              <a:rPr lang="tr-TR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, politikalara </a:t>
            </a: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ve mevzuata</a:t>
            </a:r>
          </a:p>
          <a:p>
            <a:pPr lvl="0" algn="ctr">
              <a:spcAft>
                <a:spcPts val="1200"/>
              </a:spcAft>
            </a:pPr>
            <a:r>
              <a:rPr lang="tr-TR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dahil etmek için </a:t>
            </a:r>
          </a:p>
          <a:p>
            <a:pPr lvl="0" algn="ctr">
              <a:spcAft>
                <a:spcPts val="1200"/>
              </a:spcAft>
            </a:pP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e</a:t>
            </a: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tki</a:t>
            </a: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n  </a:t>
            </a:r>
            <a:r>
              <a:rPr lang="en-GB" sz="2000" dirty="0" err="1">
                <a:solidFill>
                  <a:srgbClr val="535353"/>
                </a:solidFill>
                <a:latin typeface="Tahoma"/>
                <a:ea typeface="Tahoma"/>
                <a:cs typeface="Tahoma"/>
              </a:rPr>
              <a:t>bir</a:t>
            </a:r>
            <a:r>
              <a:rPr lang="en-GB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</a:t>
            </a:r>
            <a:r>
              <a:rPr lang="tr-TR" sz="2000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 usul </a:t>
            </a:r>
            <a:r>
              <a:rPr lang="tr-TR" sz="2000" b="1" dirty="0">
                <a:solidFill>
                  <a:srgbClr val="535353"/>
                </a:solidFill>
                <a:latin typeface="Tahoma"/>
                <a:ea typeface="Tahoma"/>
                <a:cs typeface="Tahoma"/>
              </a:rPr>
              <a:t>aracı</a:t>
            </a:r>
            <a:endParaRPr lang="en-GB" sz="2000" dirty="0">
              <a:solidFill>
                <a:srgbClr val="53535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" name="Shape 156">
            <a:extLst>
              <a:ext uri="{FF2B5EF4-FFF2-40B4-BE49-F238E27FC236}">
                <a16:creationId xmlns="" xmlns:a16="http://schemas.microsoft.com/office/drawing/2014/main" id="{AA3967EF-DBD5-B34E-AB63-4C1049448FF8}"/>
              </a:ext>
            </a:extLst>
          </p:cNvPr>
          <p:cNvSpPr/>
          <p:nvPr/>
        </p:nvSpPr>
        <p:spPr>
          <a:xfrm>
            <a:off x="366008" y="5058039"/>
            <a:ext cx="8473184" cy="707886"/>
          </a:xfrm>
          <a:custGeom>
            <a:avLst/>
            <a:gdLst>
              <a:gd name="connsiteX0" fmla="*/ 0 w 8473184"/>
              <a:gd name="connsiteY0" fmla="*/ 0 h 707886"/>
              <a:gd name="connsiteX1" fmla="*/ 734343 w 8473184"/>
              <a:gd name="connsiteY1" fmla="*/ 0 h 707886"/>
              <a:gd name="connsiteX2" fmla="*/ 1129758 w 8473184"/>
              <a:gd name="connsiteY2" fmla="*/ 0 h 707886"/>
              <a:gd name="connsiteX3" fmla="*/ 1694637 w 8473184"/>
              <a:gd name="connsiteY3" fmla="*/ 0 h 707886"/>
              <a:gd name="connsiteX4" fmla="*/ 2344248 w 8473184"/>
              <a:gd name="connsiteY4" fmla="*/ 0 h 707886"/>
              <a:gd name="connsiteX5" fmla="*/ 2654931 w 8473184"/>
              <a:gd name="connsiteY5" fmla="*/ 0 h 707886"/>
              <a:gd name="connsiteX6" fmla="*/ 2965614 w 8473184"/>
              <a:gd name="connsiteY6" fmla="*/ 0 h 707886"/>
              <a:gd name="connsiteX7" fmla="*/ 3699957 w 8473184"/>
              <a:gd name="connsiteY7" fmla="*/ 0 h 707886"/>
              <a:gd name="connsiteX8" fmla="*/ 4264836 w 8473184"/>
              <a:gd name="connsiteY8" fmla="*/ 0 h 707886"/>
              <a:gd name="connsiteX9" fmla="*/ 4575519 w 8473184"/>
              <a:gd name="connsiteY9" fmla="*/ 0 h 707886"/>
              <a:gd name="connsiteX10" fmla="*/ 5140398 w 8473184"/>
              <a:gd name="connsiteY10" fmla="*/ 0 h 707886"/>
              <a:gd name="connsiteX11" fmla="*/ 5874741 w 8473184"/>
              <a:gd name="connsiteY11" fmla="*/ 0 h 707886"/>
              <a:gd name="connsiteX12" fmla="*/ 6354888 w 8473184"/>
              <a:gd name="connsiteY12" fmla="*/ 0 h 707886"/>
              <a:gd name="connsiteX13" fmla="*/ 6835035 w 8473184"/>
              <a:gd name="connsiteY13" fmla="*/ 0 h 707886"/>
              <a:gd name="connsiteX14" fmla="*/ 7399914 w 8473184"/>
              <a:gd name="connsiteY14" fmla="*/ 0 h 707886"/>
              <a:gd name="connsiteX15" fmla="*/ 8473184 w 8473184"/>
              <a:gd name="connsiteY15" fmla="*/ 0 h 707886"/>
              <a:gd name="connsiteX16" fmla="*/ 8473184 w 8473184"/>
              <a:gd name="connsiteY16" fmla="*/ 361022 h 707886"/>
              <a:gd name="connsiteX17" fmla="*/ 8473184 w 8473184"/>
              <a:gd name="connsiteY17" fmla="*/ 707886 h 707886"/>
              <a:gd name="connsiteX18" fmla="*/ 7993037 w 8473184"/>
              <a:gd name="connsiteY18" fmla="*/ 707886 h 707886"/>
              <a:gd name="connsiteX19" fmla="*/ 7597622 w 8473184"/>
              <a:gd name="connsiteY19" fmla="*/ 707886 h 707886"/>
              <a:gd name="connsiteX20" fmla="*/ 6863279 w 8473184"/>
              <a:gd name="connsiteY20" fmla="*/ 707886 h 707886"/>
              <a:gd name="connsiteX21" fmla="*/ 6298400 w 8473184"/>
              <a:gd name="connsiteY21" fmla="*/ 707886 h 707886"/>
              <a:gd name="connsiteX22" fmla="*/ 5987717 w 8473184"/>
              <a:gd name="connsiteY22" fmla="*/ 707886 h 707886"/>
              <a:gd name="connsiteX23" fmla="*/ 5422838 w 8473184"/>
              <a:gd name="connsiteY23" fmla="*/ 707886 h 707886"/>
              <a:gd name="connsiteX24" fmla="*/ 4942691 w 8473184"/>
              <a:gd name="connsiteY24" fmla="*/ 707886 h 707886"/>
              <a:gd name="connsiteX25" fmla="*/ 4462544 w 8473184"/>
              <a:gd name="connsiteY25" fmla="*/ 707886 h 707886"/>
              <a:gd name="connsiteX26" fmla="*/ 3982396 w 8473184"/>
              <a:gd name="connsiteY26" fmla="*/ 707886 h 707886"/>
              <a:gd name="connsiteX27" fmla="*/ 3502249 w 8473184"/>
              <a:gd name="connsiteY27" fmla="*/ 707886 h 707886"/>
              <a:gd name="connsiteX28" fmla="*/ 2852639 w 8473184"/>
              <a:gd name="connsiteY28" fmla="*/ 707886 h 707886"/>
              <a:gd name="connsiteX29" fmla="*/ 2287760 w 8473184"/>
              <a:gd name="connsiteY29" fmla="*/ 707886 h 707886"/>
              <a:gd name="connsiteX30" fmla="*/ 1977076 w 8473184"/>
              <a:gd name="connsiteY30" fmla="*/ 707886 h 707886"/>
              <a:gd name="connsiteX31" fmla="*/ 1496929 w 8473184"/>
              <a:gd name="connsiteY31" fmla="*/ 707886 h 707886"/>
              <a:gd name="connsiteX32" fmla="*/ 847318 w 8473184"/>
              <a:gd name="connsiteY32" fmla="*/ 707886 h 707886"/>
              <a:gd name="connsiteX33" fmla="*/ 0 w 8473184"/>
              <a:gd name="connsiteY33" fmla="*/ 707886 h 707886"/>
              <a:gd name="connsiteX34" fmla="*/ 0 w 8473184"/>
              <a:gd name="connsiteY34" fmla="*/ 339785 h 707886"/>
              <a:gd name="connsiteX35" fmla="*/ 0 w 8473184"/>
              <a:gd name="connsiteY3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73184" h="707886" fill="none" extrusionOk="0">
                <a:moveTo>
                  <a:pt x="0" y="0"/>
                </a:moveTo>
                <a:cubicBezTo>
                  <a:pt x="350779" y="-4079"/>
                  <a:pt x="533103" y="70174"/>
                  <a:pt x="734343" y="0"/>
                </a:cubicBezTo>
                <a:cubicBezTo>
                  <a:pt x="935583" y="-70174"/>
                  <a:pt x="938856" y="41008"/>
                  <a:pt x="1129758" y="0"/>
                </a:cubicBezTo>
                <a:cubicBezTo>
                  <a:pt x="1320661" y="-41008"/>
                  <a:pt x="1535668" y="38235"/>
                  <a:pt x="1694637" y="0"/>
                </a:cubicBezTo>
                <a:cubicBezTo>
                  <a:pt x="1853606" y="-38235"/>
                  <a:pt x="2040296" y="25132"/>
                  <a:pt x="2344248" y="0"/>
                </a:cubicBezTo>
                <a:cubicBezTo>
                  <a:pt x="2648200" y="-25132"/>
                  <a:pt x="2558418" y="12791"/>
                  <a:pt x="2654931" y="0"/>
                </a:cubicBezTo>
                <a:cubicBezTo>
                  <a:pt x="2751444" y="-12791"/>
                  <a:pt x="2835822" y="28321"/>
                  <a:pt x="2965614" y="0"/>
                </a:cubicBezTo>
                <a:cubicBezTo>
                  <a:pt x="3095406" y="-28321"/>
                  <a:pt x="3419296" y="10996"/>
                  <a:pt x="3699957" y="0"/>
                </a:cubicBezTo>
                <a:cubicBezTo>
                  <a:pt x="3980618" y="-10996"/>
                  <a:pt x="4095709" y="13134"/>
                  <a:pt x="4264836" y="0"/>
                </a:cubicBezTo>
                <a:cubicBezTo>
                  <a:pt x="4433963" y="-13134"/>
                  <a:pt x="4506307" y="8"/>
                  <a:pt x="4575519" y="0"/>
                </a:cubicBezTo>
                <a:cubicBezTo>
                  <a:pt x="4644731" y="-8"/>
                  <a:pt x="4964086" y="33581"/>
                  <a:pt x="5140398" y="0"/>
                </a:cubicBezTo>
                <a:cubicBezTo>
                  <a:pt x="5316710" y="-33581"/>
                  <a:pt x="5585955" y="62079"/>
                  <a:pt x="5874741" y="0"/>
                </a:cubicBezTo>
                <a:cubicBezTo>
                  <a:pt x="6163527" y="-62079"/>
                  <a:pt x="6243317" y="57193"/>
                  <a:pt x="6354888" y="0"/>
                </a:cubicBezTo>
                <a:cubicBezTo>
                  <a:pt x="6466459" y="-57193"/>
                  <a:pt x="6730395" y="22362"/>
                  <a:pt x="6835035" y="0"/>
                </a:cubicBezTo>
                <a:cubicBezTo>
                  <a:pt x="6939675" y="-22362"/>
                  <a:pt x="7151511" y="3270"/>
                  <a:pt x="7399914" y="0"/>
                </a:cubicBezTo>
                <a:cubicBezTo>
                  <a:pt x="7648317" y="-3270"/>
                  <a:pt x="7976644" y="66097"/>
                  <a:pt x="8473184" y="0"/>
                </a:cubicBezTo>
                <a:cubicBezTo>
                  <a:pt x="8474739" y="102880"/>
                  <a:pt x="8466483" y="256939"/>
                  <a:pt x="8473184" y="361022"/>
                </a:cubicBezTo>
                <a:cubicBezTo>
                  <a:pt x="8479885" y="465105"/>
                  <a:pt x="8440265" y="599283"/>
                  <a:pt x="8473184" y="707886"/>
                </a:cubicBezTo>
                <a:cubicBezTo>
                  <a:pt x="8352837" y="747156"/>
                  <a:pt x="8203885" y="651680"/>
                  <a:pt x="7993037" y="707886"/>
                </a:cubicBezTo>
                <a:cubicBezTo>
                  <a:pt x="7782189" y="764092"/>
                  <a:pt x="7707649" y="684682"/>
                  <a:pt x="7597622" y="707886"/>
                </a:cubicBezTo>
                <a:cubicBezTo>
                  <a:pt x="7487596" y="731090"/>
                  <a:pt x="7223374" y="645345"/>
                  <a:pt x="6863279" y="707886"/>
                </a:cubicBezTo>
                <a:cubicBezTo>
                  <a:pt x="6503184" y="770427"/>
                  <a:pt x="6458645" y="690792"/>
                  <a:pt x="6298400" y="707886"/>
                </a:cubicBezTo>
                <a:cubicBezTo>
                  <a:pt x="6138155" y="724980"/>
                  <a:pt x="6098467" y="689796"/>
                  <a:pt x="5987717" y="707886"/>
                </a:cubicBezTo>
                <a:cubicBezTo>
                  <a:pt x="5876967" y="725976"/>
                  <a:pt x="5646357" y="670922"/>
                  <a:pt x="5422838" y="707886"/>
                </a:cubicBezTo>
                <a:cubicBezTo>
                  <a:pt x="5199319" y="744850"/>
                  <a:pt x="5041651" y="684994"/>
                  <a:pt x="4942691" y="707886"/>
                </a:cubicBezTo>
                <a:cubicBezTo>
                  <a:pt x="4843731" y="730778"/>
                  <a:pt x="4608403" y="683189"/>
                  <a:pt x="4462544" y="707886"/>
                </a:cubicBezTo>
                <a:cubicBezTo>
                  <a:pt x="4316685" y="732583"/>
                  <a:pt x="4183980" y="705494"/>
                  <a:pt x="3982396" y="707886"/>
                </a:cubicBezTo>
                <a:cubicBezTo>
                  <a:pt x="3780812" y="710278"/>
                  <a:pt x="3724765" y="673381"/>
                  <a:pt x="3502249" y="707886"/>
                </a:cubicBezTo>
                <a:cubicBezTo>
                  <a:pt x="3279733" y="742391"/>
                  <a:pt x="3025247" y="686215"/>
                  <a:pt x="2852639" y="707886"/>
                </a:cubicBezTo>
                <a:cubicBezTo>
                  <a:pt x="2680031" y="729557"/>
                  <a:pt x="2541314" y="651767"/>
                  <a:pt x="2287760" y="707886"/>
                </a:cubicBezTo>
                <a:cubicBezTo>
                  <a:pt x="2034206" y="764005"/>
                  <a:pt x="2101357" y="678918"/>
                  <a:pt x="1977076" y="707886"/>
                </a:cubicBezTo>
                <a:cubicBezTo>
                  <a:pt x="1852795" y="736854"/>
                  <a:pt x="1638652" y="684408"/>
                  <a:pt x="1496929" y="707886"/>
                </a:cubicBezTo>
                <a:cubicBezTo>
                  <a:pt x="1355206" y="731364"/>
                  <a:pt x="1082864" y="652312"/>
                  <a:pt x="847318" y="707886"/>
                </a:cubicBezTo>
                <a:cubicBezTo>
                  <a:pt x="611772" y="763460"/>
                  <a:pt x="377430" y="704646"/>
                  <a:pt x="0" y="707886"/>
                </a:cubicBezTo>
                <a:cubicBezTo>
                  <a:pt x="-29264" y="618055"/>
                  <a:pt x="5159" y="435717"/>
                  <a:pt x="0" y="339785"/>
                </a:cubicBezTo>
                <a:cubicBezTo>
                  <a:pt x="-5159" y="243853"/>
                  <a:pt x="30281" y="77127"/>
                  <a:pt x="0" y="0"/>
                </a:cubicBezTo>
                <a:close/>
              </a:path>
              <a:path w="8473184" h="707886" stroke="0" extrusionOk="0">
                <a:moveTo>
                  <a:pt x="0" y="0"/>
                </a:moveTo>
                <a:cubicBezTo>
                  <a:pt x="126018" y="-2779"/>
                  <a:pt x="383432" y="41040"/>
                  <a:pt x="480147" y="0"/>
                </a:cubicBezTo>
                <a:cubicBezTo>
                  <a:pt x="576862" y="-41040"/>
                  <a:pt x="704918" y="1477"/>
                  <a:pt x="790831" y="0"/>
                </a:cubicBezTo>
                <a:cubicBezTo>
                  <a:pt x="876744" y="-1477"/>
                  <a:pt x="1203989" y="9234"/>
                  <a:pt x="1525173" y="0"/>
                </a:cubicBezTo>
                <a:cubicBezTo>
                  <a:pt x="1846357" y="-9234"/>
                  <a:pt x="1894781" y="30550"/>
                  <a:pt x="2005320" y="0"/>
                </a:cubicBezTo>
                <a:cubicBezTo>
                  <a:pt x="2115859" y="-30550"/>
                  <a:pt x="2343155" y="36024"/>
                  <a:pt x="2485467" y="0"/>
                </a:cubicBezTo>
                <a:cubicBezTo>
                  <a:pt x="2627779" y="-36024"/>
                  <a:pt x="2965717" y="82135"/>
                  <a:pt x="3219810" y="0"/>
                </a:cubicBezTo>
                <a:cubicBezTo>
                  <a:pt x="3473903" y="-82135"/>
                  <a:pt x="3434055" y="3791"/>
                  <a:pt x="3615225" y="0"/>
                </a:cubicBezTo>
                <a:cubicBezTo>
                  <a:pt x="3796395" y="-3791"/>
                  <a:pt x="4148292" y="2980"/>
                  <a:pt x="4349568" y="0"/>
                </a:cubicBezTo>
                <a:cubicBezTo>
                  <a:pt x="4550844" y="-2980"/>
                  <a:pt x="4829488" y="3336"/>
                  <a:pt x="5083910" y="0"/>
                </a:cubicBezTo>
                <a:cubicBezTo>
                  <a:pt x="5338332" y="-3336"/>
                  <a:pt x="5482272" y="31935"/>
                  <a:pt x="5648789" y="0"/>
                </a:cubicBezTo>
                <a:cubicBezTo>
                  <a:pt x="5815306" y="-31935"/>
                  <a:pt x="6080897" y="46486"/>
                  <a:pt x="6383132" y="0"/>
                </a:cubicBezTo>
                <a:cubicBezTo>
                  <a:pt x="6685367" y="-46486"/>
                  <a:pt x="6759258" y="7582"/>
                  <a:pt x="6863279" y="0"/>
                </a:cubicBezTo>
                <a:cubicBezTo>
                  <a:pt x="6967300" y="-7582"/>
                  <a:pt x="7166475" y="9537"/>
                  <a:pt x="7343426" y="0"/>
                </a:cubicBezTo>
                <a:cubicBezTo>
                  <a:pt x="7520377" y="-9537"/>
                  <a:pt x="7770427" y="50268"/>
                  <a:pt x="7993037" y="0"/>
                </a:cubicBezTo>
                <a:cubicBezTo>
                  <a:pt x="8215647" y="-50268"/>
                  <a:pt x="8276251" y="33475"/>
                  <a:pt x="8473184" y="0"/>
                </a:cubicBezTo>
                <a:cubicBezTo>
                  <a:pt x="8474070" y="114642"/>
                  <a:pt x="8430804" y="246315"/>
                  <a:pt x="8473184" y="368101"/>
                </a:cubicBezTo>
                <a:cubicBezTo>
                  <a:pt x="8515564" y="489887"/>
                  <a:pt x="8435559" y="599132"/>
                  <a:pt x="8473184" y="707886"/>
                </a:cubicBezTo>
                <a:cubicBezTo>
                  <a:pt x="8255673" y="736769"/>
                  <a:pt x="8067271" y="650609"/>
                  <a:pt x="7823573" y="707886"/>
                </a:cubicBezTo>
                <a:cubicBezTo>
                  <a:pt x="7579875" y="765163"/>
                  <a:pt x="7584321" y="703082"/>
                  <a:pt x="7512890" y="707886"/>
                </a:cubicBezTo>
                <a:cubicBezTo>
                  <a:pt x="7441459" y="712690"/>
                  <a:pt x="7259213" y="684727"/>
                  <a:pt x="7117475" y="707886"/>
                </a:cubicBezTo>
                <a:cubicBezTo>
                  <a:pt x="6975737" y="731045"/>
                  <a:pt x="6619859" y="662686"/>
                  <a:pt x="6383132" y="707886"/>
                </a:cubicBezTo>
                <a:cubicBezTo>
                  <a:pt x="6146405" y="753086"/>
                  <a:pt x="6077754" y="705615"/>
                  <a:pt x="5818253" y="707886"/>
                </a:cubicBezTo>
                <a:cubicBezTo>
                  <a:pt x="5558752" y="710157"/>
                  <a:pt x="5502408" y="672562"/>
                  <a:pt x="5422838" y="707886"/>
                </a:cubicBezTo>
                <a:cubicBezTo>
                  <a:pt x="5343269" y="743210"/>
                  <a:pt x="5094570" y="678401"/>
                  <a:pt x="4857959" y="707886"/>
                </a:cubicBezTo>
                <a:cubicBezTo>
                  <a:pt x="4621348" y="737371"/>
                  <a:pt x="4649499" y="689368"/>
                  <a:pt x="4547275" y="707886"/>
                </a:cubicBezTo>
                <a:cubicBezTo>
                  <a:pt x="4445051" y="726404"/>
                  <a:pt x="4325598" y="680497"/>
                  <a:pt x="4236592" y="707886"/>
                </a:cubicBezTo>
                <a:cubicBezTo>
                  <a:pt x="4147586" y="735275"/>
                  <a:pt x="3790435" y="691443"/>
                  <a:pt x="3671713" y="707886"/>
                </a:cubicBezTo>
                <a:cubicBezTo>
                  <a:pt x="3552991" y="724329"/>
                  <a:pt x="3434463" y="661978"/>
                  <a:pt x="3276298" y="707886"/>
                </a:cubicBezTo>
                <a:cubicBezTo>
                  <a:pt x="3118133" y="753794"/>
                  <a:pt x="2791750" y="689916"/>
                  <a:pt x="2626687" y="707886"/>
                </a:cubicBezTo>
                <a:cubicBezTo>
                  <a:pt x="2461624" y="725856"/>
                  <a:pt x="2354006" y="695879"/>
                  <a:pt x="2231272" y="707886"/>
                </a:cubicBezTo>
                <a:cubicBezTo>
                  <a:pt x="2108538" y="719893"/>
                  <a:pt x="1872289" y="646622"/>
                  <a:pt x="1581661" y="707886"/>
                </a:cubicBezTo>
                <a:cubicBezTo>
                  <a:pt x="1291033" y="769150"/>
                  <a:pt x="1358802" y="688897"/>
                  <a:pt x="1270978" y="707886"/>
                </a:cubicBezTo>
                <a:cubicBezTo>
                  <a:pt x="1183154" y="726875"/>
                  <a:pt x="889900" y="692485"/>
                  <a:pt x="621367" y="707886"/>
                </a:cubicBezTo>
                <a:cubicBezTo>
                  <a:pt x="352834" y="723287"/>
                  <a:pt x="191939" y="685908"/>
                  <a:pt x="0" y="707886"/>
                </a:cubicBezTo>
                <a:cubicBezTo>
                  <a:pt x="-17416" y="576105"/>
                  <a:pt x="17434" y="482104"/>
                  <a:pt x="0" y="375180"/>
                </a:cubicBezTo>
                <a:cubicBezTo>
                  <a:pt x="-17434" y="268256"/>
                  <a:pt x="41369" y="95773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5E5E5E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	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Soru</a:t>
            </a:r>
            <a:r>
              <a:rPr lang="en-GB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: </a:t>
            </a:r>
            <a:r>
              <a:rPr lang="tr-TR" sz="2000" dirty="0">
                <a:solidFill>
                  <a:srgbClr val="5E5E5E"/>
                </a:solidFill>
                <a:latin typeface="Tahoma"/>
                <a:ea typeface="Tahoma"/>
                <a:cs typeface="Tahoma"/>
              </a:rPr>
              <a:t>çevreye olumsuz etkisi olabileceğini bildiğiniz plan veya programlar hangileridir?</a:t>
            </a:r>
            <a:endParaRPr lang="en-GB" sz="2000" dirty="0">
              <a:solidFill>
                <a:srgbClr val="5E5E5E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7" name="Picture 16" descr="File:Chat icon new message.svg - Wikimedia Commons">
            <a:extLst>
              <a:ext uri="{FF2B5EF4-FFF2-40B4-BE49-F238E27FC236}">
                <a16:creationId xmlns="" xmlns:a16="http://schemas.microsoft.com/office/drawing/2014/main" id="{B76318B6-61D5-554E-BAF4-F3F606D7B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342" y="5187732"/>
            <a:ext cx="533400" cy="4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_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1" y="258924"/>
            <a:ext cx="1356440" cy="7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42" y="1418844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342" y="6077283"/>
            <a:ext cx="77493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52846" y="1085703"/>
            <a:ext cx="1044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Supporting the Implementation of By-Law on Strategic Environment Assessment</a:t>
            </a:r>
          </a:p>
        </p:txBody>
      </p:sp>
      <p:pic>
        <p:nvPicPr>
          <p:cNvPr id="12" name="Picture 11" descr="page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3" b="28727"/>
          <a:stretch/>
        </p:blipFill>
        <p:spPr>
          <a:xfrm>
            <a:off x="888046" y="6147909"/>
            <a:ext cx="1390187" cy="498725"/>
          </a:xfrm>
          <a:prstGeom prst="rect">
            <a:avLst/>
          </a:prstGeom>
        </p:spPr>
      </p:pic>
      <p:pic>
        <p:nvPicPr>
          <p:cNvPr id="13" name="Picture 12" descr="ESOP logo-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8" y="6186562"/>
            <a:ext cx="1238986" cy="572505"/>
          </a:xfrm>
          <a:prstGeom prst="rect">
            <a:avLst/>
          </a:prstGeom>
        </p:spPr>
      </p:pic>
      <p:pic>
        <p:nvPicPr>
          <p:cNvPr id="14" name="Picture 13" descr="C:\Users\erptisa\Desktop\Revize Tasarımlar\son tasarımlar\Logo ve promosyon\SEA LOGO-15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1" y="6147908"/>
            <a:ext cx="1100050" cy="71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erptisa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6310074"/>
            <a:ext cx="1066165" cy="42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BDD31FC-1742-6C4A-99AB-707FD546B335}"/>
              </a:ext>
            </a:extLst>
          </p:cNvPr>
          <p:cNvSpPr/>
          <p:nvPr/>
        </p:nvSpPr>
        <p:spPr>
          <a:xfrm>
            <a:off x="1524000" y="1963670"/>
            <a:ext cx="4267200" cy="1861004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cs typeface="Calibri"/>
                <a:sym typeface="Calibri"/>
              </a:rPr>
              <a:t>Politika</a:t>
            </a:r>
            <a:r>
              <a:rPr lang="en-US" sz="2000" b="1" kern="0" dirty="0" smtClean="0">
                <a:solidFill>
                  <a:srgbClr val="000000"/>
                </a:solidFill>
                <a:cs typeface="Calibri"/>
                <a:sym typeface="Calibri"/>
              </a:rPr>
              <a:t> / Plan / Program</a:t>
            </a:r>
          </a:p>
          <a:p>
            <a:pPr algn="ctr" defTabSz="914400" hangingPunct="0">
              <a:defRPr/>
            </a:pPr>
            <a:endParaRPr lang="en-US" sz="2000" kern="0" dirty="0" smtClean="0">
              <a:solidFill>
                <a:srgbClr val="000000"/>
              </a:solidFill>
              <a:cs typeface="Calibri"/>
              <a:sym typeface="Calibri"/>
            </a:endParaRPr>
          </a:p>
          <a:p>
            <a:pPr algn="ctr" defTabSz="914400" hangingPunct="0">
              <a:defRPr/>
            </a:pPr>
            <a:r>
              <a:rPr lang="en-US" sz="2000" kern="0" dirty="0" err="1" smtClean="0">
                <a:solidFill>
                  <a:srgbClr val="000000"/>
                </a:solidFill>
                <a:cs typeface="Calibri"/>
                <a:sym typeface="Calibri"/>
              </a:rPr>
              <a:t>Hedefler</a:t>
            </a:r>
            <a:endParaRPr lang="en-US" sz="2000" kern="0" dirty="0" smtClean="0">
              <a:solidFill>
                <a:srgbClr val="000000"/>
              </a:solidFill>
              <a:cs typeface="Calibri"/>
              <a:sym typeface="Calibri"/>
            </a:endParaRPr>
          </a:p>
          <a:p>
            <a:pPr algn="ctr" defTabSz="914400" hangingPunct="0">
              <a:defRPr/>
            </a:pPr>
            <a:r>
              <a:rPr lang="tr-TR" sz="2000" kern="0" dirty="0" smtClean="0">
                <a:solidFill>
                  <a:srgbClr val="000000"/>
                </a:solidFill>
                <a:cs typeface="Calibri"/>
                <a:sym typeface="Calibri"/>
              </a:rPr>
              <a:t>Tedbirler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3C45C30-0DEA-D64B-B289-2A8C66B4D069}"/>
              </a:ext>
            </a:extLst>
          </p:cNvPr>
          <p:cNvSpPr/>
          <p:nvPr/>
        </p:nvSpPr>
        <p:spPr>
          <a:xfrm>
            <a:off x="630639" y="4230818"/>
            <a:ext cx="1905000" cy="3693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A </a:t>
            </a:r>
            <a:r>
              <a:rPr lang="en-US" kern="0" dirty="0" err="1" smtClean="0">
                <a:solidFill>
                  <a:srgbClr val="000000"/>
                </a:solidFill>
                <a:cs typeface="Calibri"/>
                <a:sym typeface="Calibri"/>
              </a:rPr>
              <a:t>Proje</a:t>
            </a:r>
            <a:r>
              <a:rPr lang="tr-TR" kern="0" smtClean="0">
                <a:solidFill>
                  <a:srgbClr val="000000"/>
                </a:solidFill>
                <a:cs typeface="Calibri"/>
                <a:sym typeface="Calibri"/>
              </a:rPr>
              <a:t>si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DA8425-3062-044B-B446-9312033276F9}"/>
              </a:ext>
            </a:extLst>
          </p:cNvPr>
          <p:cNvSpPr/>
          <p:nvPr/>
        </p:nvSpPr>
        <p:spPr>
          <a:xfrm>
            <a:off x="1981200" y="4809451"/>
            <a:ext cx="1905000" cy="646329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B </a:t>
            </a:r>
            <a:r>
              <a:rPr lang="en-US" kern="0" dirty="0" err="1" smtClean="0">
                <a:solidFill>
                  <a:srgbClr val="000000"/>
                </a:solidFill>
                <a:cs typeface="Calibri"/>
                <a:sym typeface="Calibri"/>
              </a:rPr>
              <a:t>Proje</a:t>
            </a: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si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  <a:p>
            <a:pPr algn="ctr" defTabSz="914400" hangingPunct="0">
              <a:defRPr/>
            </a:pP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B832F7-4C1D-4A48-B50A-E951D542A072}"/>
              </a:ext>
            </a:extLst>
          </p:cNvPr>
          <p:cNvSpPr/>
          <p:nvPr/>
        </p:nvSpPr>
        <p:spPr>
          <a:xfrm>
            <a:off x="3684365" y="4060874"/>
            <a:ext cx="1905000" cy="36933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C </a:t>
            </a:r>
            <a:r>
              <a:rPr lang="en-US" kern="0" dirty="0" err="1" smtClean="0">
                <a:solidFill>
                  <a:srgbClr val="000000"/>
                </a:solidFill>
                <a:cs typeface="Calibri"/>
                <a:sym typeface="Calibri"/>
              </a:rPr>
              <a:t>Proje</a:t>
            </a: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si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75AF00E-23DA-E640-9C42-D28F248FB514}"/>
              </a:ext>
            </a:extLst>
          </p:cNvPr>
          <p:cNvSpPr/>
          <p:nvPr/>
        </p:nvSpPr>
        <p:spPr>
          <a:xfrm>
            <a:off x="4703093" y="4837754"/>
            <a:ext cx="1905000" cy="36933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D </a:t>
            </a:r>
            <a:r>
              <a:rPr lang="en-US" kern="0" dirty="0" err="1" smtClean="0">
                <a:solidFill>
                  <a:srgbClr val="000000"/>
                </a:solidFill>
                <a:cs typeface="Calibri"/>
                <a:sym typeface="Calibri"/>
              </a:rPr>
              <a:t>Proje</a:t>
            </a: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si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5FF7EA64-D195-E140-9018-789CDA540C47}"/>
              </a:ext>
            </a:extLst>
          </p:cNvPr>
          <p:cNvSpPr/>
          <p:nvPr/>
        </p:nvSpPr>
        <p:spPr>
          <a:xfrm>
            <a:off x="6817167" y="2097495"/>
            <a:ext cx="132518" cy="1593354"/>
          </a:xfrm>
          <a:prstGeom prst="rightBrace">
            <a:avLst/>
          </a:prstGeom>
          <a:noFill/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 hangingPunct="0">
              <a:defRPr/>
            </a:pPr>
            <a:endParaRPr lang="en-US" kern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xmlns="" id="{2F8F42DC-B597-8E43-A1B9-E757E042D516}"/>
              </a:ext>
            </a:extLst>
          </p:cNvPr>
          <p:cNvSpPr/>
          <p:nvPr/>
        </p:nvSpPr>
        <p:spPr>
          <a:xfrm>
            <a:off x="6877882" y="4222771"/>
            <a:ext cx="132518" cy="1593354"/>
          </a:xfrm>
          <a:prstGeom prst="rightBrace">
            <a:avLst/>
          </a:prstGeom>
          <a:noFill/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 hangingPunct="0">
              <a:defRPr/>
            </a:pPr>
            <a:endParaRPr lang="en-US" kern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BFC3A4-A7A5-BB40-AFA1-EEF4753E562C}"/>
              </a:ext>
            </a:extLst>
          </p:cNvPr>
          <p:cNvSpPr txBox="1"/>
          <p:nvPr/>
        </p:nvSpPr>
        <p:spPr>
          <a:xfrm>
            <a:off x="7233118" y="2294008"/>
            <a:ext cx="149976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cs typeface="Calibri"/>
                <a:sym typeface="Calibri"/>
              </a:rPr>
              <a:t>SÇD </a:t>
            </a:r>
          </a:p>
          <a:p>
            <a:pPr algn="ctr" defTabSz="914400" hangingPunct="0">
              <a:defRPr/>
            </a:pPr>
            <a:r>
              <a:rPr lang="en-US" kern="0" dirty="0" err="1" smtClean="0">
                <a:solidFill>
                  <a:srgbClr val="000000"/>
                </a:solidFill>
                <a:cs typeface="Calibri"/>
                <a:sym typeface="Calibri"/>
              </a:rPr>
              <a:t>Strate</a:t>
            </a: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jik</a:t>
            </a:r>
            <a:r>
              <a:rPr lang="en-US" kern="0" dirty="0" smtClean="0">
                <a:solidFill>
                  <a:srgbClr val="000000"/>
                </a:solidFill>
                <a:cs typeface="Calibri"/>
                <a:sym typeface="Calibri"/>
              </a:rPr>
              <a:t> </a:t>
            </a:r>
          </a:p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Çevresel </a:t>
            </a:r>
            <a:r>
              <a:rPr lang="en-US" kern="0" dirty="0" smtClean="0">
                <a:solidFill>
                  <a:srgbClr val="000000"/>
                </a:solidFill>
                <a:cs typeface="Calibri"/>
                <a:sym typeface="Calibri"/>
              </a:rPr>
              <a:t> </a:t>
            </a:r>
          </a:p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Değerlendirme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E5A9E6-0E63-C54D-9168-FCE7739AEC8F}"/>
              </a:ext>
            </a:extLst>
          </p:cNvPr>
          <p:cNvSpPr txBox="1"/>
          <p:nvPr/>
        </p:nvSpPr>
        <p:spPr>
          <a:xfrm>
            <a:off x="7284631" y="4371202"/>
            <a:ext cx="149976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/>
            </a:pPr>
            <a:r>
              <a:rPr lang="tr-TR" b="1" kern="0" dirty="0" smtClean="0">
                <a:solidFill>
                  <a:srgbClr val="000000"/>
                </a:solidFill>
                <a:cs typeface="Calibri"/>
                <a:sym typeface="Calibri"/>
              </a:rPr>
              <a:t>ÇED</a:t>
            </a:r>
            <a:endParaRPr lang="en-US" b="1" kern="0" dirty="0" smtClean="0">
              <a:solidFill>
                <a:srgbClr val="000000"/>
              </a:solidFill>
              <a:cs typeface="Calibri"/>
              <a:sym typeface="Calibri"/>
            </a:endParaRPr>
          </a:p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Çevresel </a:t>
            </a:r>
          </a:p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Etki </a:t>
            </a:r>
          </a:p>
          <a:p>
            <a:pPr algn="ctr" defTabSz="914400" hangingPunct="0">
              <a:defRPr/>
            </a:pPr>
            <a:r>
              <a:rPr lang="tr-TR" kern="0" dirty="0" smtClean="0">
                <a:solidFill>
                  <a:srgbClr val="000000"/>
                </a:solidFill>
                <a:cs typeface="Calibri"/>
                <a:sym typeface="Calibri"/>
              </a:rPr>
              <a:t>Değerlendirme</a:t>
            </a:r>
            <a:endParaRPr lang="en-US" kern="0" dirty="0" smtClean="0">
              <a:solidFill>
                <a:srgbClr val="000000"/>
              </a:solidFill>
              <a:cs typeface="Calibri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AA91F30-5F05-1D4A-9451-A37C9573EB08}"/>
              </a:ext>
            </a:extLst>
          </p:cNvPr>
          <p:cNvCxnSpPr>
            <a:cxnSpLocks/>
          </p:cNvCxnSpPr>
          <p:nvPr/>
        </p:nvCxnSpPr>
        <p:spPr>
          <a:xfrm>
            <a:off x="5597236" y="3318025"/>
            <a:ext cx="387927" cy="1491426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7F33D11-5DB8-D041-BF8D-E9674B751946}"/>
              </a:ext>
            </a:extLst>
          </p:cNvPr>
          <p:cNvCxnSpPr>
            <a:cxnSpLocks/>
          </p:cNvCxnSpPr>
          <p:nvPr/>
        </p:nvCxnSpPr>
        <p:spPr>
          <a:xfrm>
            <a:off x="4850027" y="3690849"/>
            <a:ext cx="152400" cy="204532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1ED4EF37-FBB2-084B-BA70-982E6AB7597E}"/>
              </a:ext>
            </a:extLst>
          </p:cNvPr>
          <p:cNvCxnSpPr>
            <a:cxnSpLocks/>
          </p:cNvCxnSpPr>
          <p:nvPr/>
        </p:nvCxnSpPr>
        <p:spPr>
          <a:xfrm>
            <a:off x="3290472" y="3793115"/>
            <a:ext cx="0" cy="1016336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BBBEEF7-1420-B54B-872D-B5BD7F657E3F}"/>
              </a:ext>
            </a:extLst>
          </p:cNvPr>
          <p:cNvCxnSpPr>
            <a:cxnSpLocks/>
          </p:cNvCxnSpPr>
          <p:nvPr/>
        </p:nvCxnSpPr>
        <p:spPr>
          <a:xfrm flipH="1">
            <a:off x="1717590" y="3482839"/>
            <a:ext cx="304800" cy="683669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</p:cxnSp>
      <p:sp>
        <p:nvSpPr>
          <p:cNvPr id="28" name="Shape 160"/>
          <p:cNvSpPr/>
          <p:nvPr/>
        </p:nvSpPr>
        <p:spPr>
          <a:xfrm>
            <a:off x="-1" y="1397876"/>
            <a:ext cx="9159875" cy="659524"/>
          </a:xfrm>
          <a:prstGeom prst="rect">
            <a:avLst/>
          </a:prstGeom>
          <a:noFill/>
          <a:ln>
            <a:noFill/>
          </a:ln>
          <a:effectLst>
            <a:outerShdw blurRad="63500" dir="13500000" rotWithShape="0">
              <a:srgbClr val="000000">
                <a:alpha val="1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30000"/>
              </a:lnSpc>
              <a:defRPr sz="2500" b="1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tr-TR" sz="2400" cap="small" dirty="0"/>
              <a:t>SÇD NEDİR</a:t>
            </a:r>
            <a:r>
              <a:rPr lang="en-US" sz="2400" cap="small" dirty="0"/>
              <a:t>?</a:t>
            </a:r>
          </a:p>
        </p:txBody>
      </p:sp>
      <p:pic>
        <p:nvPicPr>
          <p:cNvPr id="39" name="Picture 38" descr="Team:ATOMS-Turkiye/Project/Problems - 2015.igem.org">
            <a:extLst>
              <a:ext uri="{FF2B5EF4-FFF2-40B4-BE49-F238E27FC236}">
                <a16:creationId xmlns="" xmlns:a16="http://schemas.microsoft.com/office/drawing/2014/main" id="{11962796-4678-4143-BC0C-5759BB9140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57055" y="2809029"/>
            <a:ext cx="721652" cy="7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1306</Words>
  <Application>Microsoft Office PowerPoint</Application>
  <PresentationFormat>On-screen Show (4:3)</PresentationFormat>
  <Paragraphs>209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gizem akgulgil</dc:creator>
  <cp:lastModifiedBy>Özge PEKDEMİR</cp:lastModifiedBy>
  <cp:revision>142</cp:revision>
  <dcterms:created xsi:type="dcterms:W3CDTF">2019-08-01T13:31:46Z</dcterms:created>
  <dcterms:modified xsi:type="dcterms:W3CDTF">2020-08-20T06:29:59Z</dcterms:modified>
</cp:coreProperties>
</file>