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57" r:id="rId3"/>
    <p:sldId id="308" r:id="rId4"/>
    <p:sldId id="296" r:id="rId5"/>
    <p:sldId id="295" r:id="rId6"/>
    <p:sldId id="284" r:id="rId7"/>
    <p:sldId id="286" r:id="rId8"/>
    <p:sldId id="258" r:id="rId9"/>
    <p:sldId id="287" r:id="rId10"/>
    <p:sldId id="259" r:id="rId11"/>
    <p:sldId id="288" r:id="rId12"/>
    <p:sldId id="302" r:id="rId13"/>
    <p:sldId id="301" r:id="rId14"/>
    <p:sldId id="300" r:id="rId15"/>
    <p:sldId id="280" r:id="rId16"/>
    <p:sldId id="303" r:id="rId17"/>
    <p:sldId id="278" r:id="rId18"/>
    <p:sldId id="292" r:id="rId19"/>
    <p:sldId id="279" r:id="rId20"/>
    <p:sldId id="297" r:id="rId21"/>
    <p:sldId id="298" r:id="rId22"/>
    <p:sldId id="268" r:id="rId23"/>
    <p:sldId id="306" r:id="rId24"/>
    <p:sldId id="307" r:id="rId25"/>
    <p:sldId id="305" r:id="rId26"/>
    <p:sldId id="273" r:id="rId27"/>
    <p:sldId id="274" r:id="rId28"/>
    <p:sldId id="291" r:id="rId29"/>
    <p:sldId id="304" r:id="rId30"/>
    <p:sldId id="282" r:id="rId31"/>
  </p:sldIdLst>
  <p:sldSz cx="12192000" cy="6858000"/>
  <p:notesSz cx="9926638"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0" autoAdjust="0"/>
    <p:restoredTop sz="94660"/>
  </p:normalViewPr>
  <p:slideViewPr>
    <p:cSldViewPr snapToGrid="0">
      <p:cViewPr varScale="1">
        <p:scale>
          <a:sx n="109" d="100"/>
          <a:sy n="109" d="100"/>
        </p:scale>
        <p:origin x="106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047C5F62-47F8-411D-939B-A42F189A8AEA}" type="datetimeFigureOut">
              <a:rPr lang="tr-TR" smtClean="0"/>
              <a:t>16.02.2021</a:t>
            </a:fld>
            <a:endParaRPr lang="tr-TR"/>
          </a:p>
        </p:txBody>
      </p:sp>
      <p:sp>
        <p:nvSpPr>
          <p:cNvPr id="4" name="Altbilgi Yer Tutucusu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D4A7E5FC-B510-40CB-9C30-024F7709B57D}" type="slidenum">
              <a:rPr lang="tr-TR" smtClean="0"/>
              <a:t>‹#›</a:t>
            </a:fld>
            <a:endParaRPr lang="tr-TR"/>
          </a:p>
        </p:txBody>
      </p:sp>
    </p:spTree>
    <p:extLst>
      <p:ext uri="{BB962C8B-B14F-4D97-AF65-F5344CB8AC3E}">
        <p14:creationId xmlns:p14="http://schemas.microsoft.com/office/powerpoint/2010/main" val="679564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1543" cy="3414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623372" y="0"/>
            <a:ext cx="4301543" cy="341458"/>
          </a:xfrm>
          <a:prstGeom prst="rect">
            <a:avLst/>
          </a:prstGeom>
        </p:spPr>
        <p:txBody>
          <a:bodyPr vert="horz" lIns="91440" tIns="45720" rIns="91440" bIns="45720" rtlCol="0"/>
          <a:lstStyle>
            <a:lvl1pPr algn="r">
              <a:defRPr sz="1200"/>
            </a:lvl1pPr>
          </a:lstStyle>
          <a:p>
            <a:fld id="{36FD57C4-50E2-4EC6-B117-B3488F144F4F}" type="datetimeFigureOut">
              <a:rPr lang="tr-TR" smtClean="0"/>
              <a:t>16.02.2021</a:t>
            </a:fld>
            <a:endParaRPr lang="tr-TR"/>
          </a:p>
        </p:txBody>
      </p:sp>
      <p:sp>
        <p:nvSpPr>
          <p:cNvPr id="4" name="Slayt Görüntüsü Yer Tutucusu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92664" y="3271382"/>
            <a:ext cx="7941310" cy="2676584"/>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456219"/>
            <a:ext cx="4301543" cy="3414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623372" y="6456219"/>
            <a:ext cx="4301543" cy="341457"/>
          </a:xfrm>
          <a:prstGeom prst="rect">
            <a:avLst/>
          </a:prstGeom>
        </p:spPr>
        <p:txBody>
          <a:bodyPr vert="horz" lIns="91440" tIns="45720" rIns="91440" bIns="45720" rtlCol="0" anchor="b"/>
          <a:lstStyle>
            <a:lvl1pPr algn="r">
              <a:defRPr sz="1200"/>
            </a:lvl1pPr>
          </a:lstStyle>
          <a:p>
            <a:fld id="{5B50CDCD-2A65-4445-99A6-964BF4CFEFB1}" type="slidenum">
              <a:rPr lang="tr-TR" smtClean="0"/>
              <a:t>‹#›</a:t>
            </a:fld>
            <a:endParaRPr lang="tr-TR"/>
          </a:p>
        </p:txBody>
      </p:sp>
    </p:spTree>
    <p:extLst>
      <p:ext uri="{BB962C8B-B14F-4D97-AF65-F5344CB8AC3E}">
        <p14:creationId xmlns:p14="http://schemas.microsoft.com/office/powerpoint/2010/main" val="22708896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C9CB22A4-C933-4599-8E8A-9F20060FE31A}" type="datetimeFigureOut">
              <a:rPr lang="tr-TR" smtClean="0"/>
              <a:t>16.02.2021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3738629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CB22A4-C933-4599-8E8A-9F20060FE31A}" type="datetimeFigureOut">
              <a:rPr lang="tr-TR" smtClean="0"/>
              <a:t>16.02.2021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339609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CB22A4-C933-4599-8E8A-9F20060FE31A}" type="datetimeFigureOut">
              <a:rPr lang="tr-TR" smtClean="0"/>
              <a:t>16.02.2021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246593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CB22A4-C933-4599-8E8A-9F20060FE31A}" type="datetimeFigureOut">
              <a:rPr lang="tr-TR" smtClean="0"/>
              <a:t>16.02.2021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139166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9CB22A4-C933-4599-8E8A-9F20060FE31A}" type="datetimeFigureOut">
              <a:rPr lang="tr-TR" smtClean="0"/>
              <a:t>16.02.2021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63720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9CB22A4-C933-4599-8E8A-9F20060FE31A}" type="datetimeFigureOut">
              <a:rPr lang="tr-TR" smtClean="0"/>
              <a:t>16.02.2021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171881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9CB22A4-C933-4599-8E8A-9F20060FE31A}" type="datetimeFigureOut">
              <a:rPr lang="tr-TR" smtClean="0"/>
              <a:t>16.02.2021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400443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9CB22A4-C933-4599-8E8A-9F20060FE31A}" type="datetimeFigureOut">
              <a:rPr lang="tr-TR" smtClean="0"/>
              <a:t>16.02.2021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188482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9CB22A4-C933-4599-8E8A-9F20060FE31A}" type="datetimeFigureOut">
              <a:rPr lang="tr-TR" smtClean="0"/>
              <a:t>16.02.2021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167888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CB22A4-C933-4599-8E8A-9F20060FE31A}" type="datetimeFigureOut">
              <a:rPr lang="tr-TR" smtClean="0"/>
              <a:t>16.02.2021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343831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CB22A4-C933-4599-8E8A-9F20060FE31A}" type="datetimeFigureOut">
              <a:rPr lang="tr-TR" smtClean="0"/>
              <a:t>16.02.2021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0136CB4-4EAB-4451-A519-1E133273473D}" type="slidenum">
              <a:rPr lang="tr-TR" smtClean="0"/>
              <a:t>‹#›</a:t>
            </a:fld>
            <a:endParaRPr lang="tr-TR"/>
          </a:p>
        </p:txBody>
      </p:sp>
    </p:spTree>
    <p:extLst>
      <p:ext uri="{BB962C8B-B14F-4D97-AF65-F5344CB8AC3E}">
        <p14:creationId xmlns:p14="http://schemas.microsoft.com/office/powerpoint/2010/main" val="132778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B22A4-C933-4599-8E8A-9F20060FE31A}" type="datetimeFigureOut">
              <a:rPr lang="tr-TR" smtClean="0"/>
              <a:t>16.02.2021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36CB4-4EAB-4451-A519-1E133273473D}" type="slidenum">
              <a:rPr lang="tr-TR" smtClean="0"/>
              <a:t>‹#›</a:t>
            </a:fld>
            <a:endParaRPr lang="tr-TR"/>
          </a:p>
        </p:txBody>
      </p:sp>
    </p:spTree>
    <p:extLst>
      <p:ext uri="{BB962C8B-B14F-4D97-AF65-F5344CB8AC3E}">
        <p14:creationId xmlns:p14="http://schemas.microsoft.com/office/powerpoint/2010/main" val="115574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PDF/109%20nolu%20&#304;lke%20karar&#305;.pdf"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PDF/100_GUNLUK_ICRAAT_PROGRAMI.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PDF/tvk_komisyonlari_kurulus_yonetmeligi.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PDF/7-%20DS&#304;_132%20nolu%20karar.pdf" TargetMode="External"/><Relationship Id="rId7" Type="http://schemas.openxmlformats.org/officeDocument/2006/relationships/hyperlink" Target="PDF/12-ALAN%20BA&#350;KANLI&#286;I%20YAZISI.pdf" TargetMode="External"/><Relationship Id="rId2" Type="http://schemas.openxmlformats.org/officeDocument/2006/relationships/hyperlink" Target="PDF/1-%20DS&#304;_12%20Nolu%20Karar.pdf" TargetMode="External"/><Relationship Id="rId1" Type="http://schemas.openxmlformats.org/officeDocument/2006/relationships/slideLayout" Target="../slideLayouts/slideLayout2.xml"/><Relationship Id="rId6" Type="http://schemas.openxmlformats.org/officeDocument/2006/relationships/hyperlink" Target="PDF/11-%20493%20SAYILI%20KARARA%20&#304;L&#304;&#350;K&#304;N%20TVK%20GENEL%20M&#220;D&#220;RL&#220;KALAN%20BA&#350;KANLI&#286;I%20YAZISI.pdf" TargetMode="External"/><Relationship Id="rId5" Type="http://schemas.openxmlformats.org/officeDocument/2006/relationships/hyperlink" Target="PDF/10-DS&#304;%20493%20SAYILI%20KARAR.pdf" TargetMode="External"/><Relationship Id="rId4" Type="http://schemas.openxmlformats.org/officeDocument/2006/relationships/hyperlink" Target="PDF/4-DS&#304;_166%20Nolu%20Karar%20ve%20Eki.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PDF/16-AVCILIK%20494%20SAYILI%20KARAR.pdf" TargetMode="External"/><Relationship Id="rId2" Type="http://schemas.openxmlformats.org/officeDocument/2006/relationships/hyperlink" Target="PDF/15-AVCILIK%20396%20NOLU%20KARAR.pdf"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PDF/04.04.2003%20tarih%20615%20say&#305;l&#305;%20karar.pdf" TargetMode="External"/><Relationship Id="rId3" Type="http://schemas.openxmlformats.org/officeDocument/2006/relationships/hyperlink" Target="PDF/04.04.2003%20tarih%20610%20say&#305;l&#305;%20karar.pdf" TargetMode="External"/><Relationship Id="rId7" Type="http://schemas.openxmlformats.org/officeDocument/2006/relationships/hyperlink" Target="PDF/04.04.2003%20tarih%20614%20say&#305;l&#305;%20karar.pdf" TargetMode="External"/><Relationship Id="rId2" Type="http://schemas.openxmlformats.org/officeDocument/2006/relationships/hyperlink" Target="PDF/21.04.1994%20tarih%201907%20say&#305;l&#305;%20karar.pdf" TargetMode="External"/><Relationship Id="rId1" Type="http://schemas.openxmlformats.org/officeDocument/2006/relationships/slideLayout" Target="../slideLayouts/slideLayout2.xml"/><Relationship Id="rId6" Type="http://schemas.openxmlformats.org/officeDocument/2006/relationships/hyperlink" Target="PDF/04.04.2003%20tarih%20613%20say&#305;l&#305;%20karar.pdf" TargetMode="External"/><Relationship Id="rId11" Type="http://schemas.openxmlformats.org/officeDocument/2006/relationships/image" Target="../media/image3.png"/><Relationship Id="rId5" Type="http://schemas.openxmlformats.org/officeDocument/2006/relationships/hyperlink" Target="PDF/04.04.2003%20tarih%20612say&#305;l&#305;%20karar.pdf" TargetMode="External"/><Relationship Id="rId10" Type="http://schemas.openxmlformats.org/officeDocument/2006/relationships/hyperlink" Target="PDF/04.04.2003%20tarih%20617%20say&#305;l&#305;%20karar.pdf" TargetMode="External"/><Relationship Id="rId4" Type="http://schemas.openxmlformats.org/officeDocument/2006/relationships/hyperlink" Target="PDF/04.04.2003%20tarih%20611%20say&#305;l&#305;%20karar.pdf" TargetMode="External"/><Relationship Id="rId9" Type="http://schemas.openxmlformats.org/officeDocument/2006/relationships/hyperlink" Target="PDF/04.04.2003%20tarih%20616%20say&#305;l&#305;%20karar.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PDF/18-TESC&#304;L%20MAKAM%20OLURU.pdf" TargetMode="External"/><Relationship Id="rId2" Type="http://schemas.openxmlformats.org/officeDocument/2006/relationships/hyperlink" Target="PDF/454%20say&#305;l&#305;%20karar.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PDF/13-N&#304;SAN%20RESM&#304;%20GAZETE.pdf" TargetMode="External"/><Relationship Id="rId4" Type="http://schemas.openxmlformats.org/officeDocument/2006/relationships/hyperlink" Target="PDF/14-%2019_&#350;ubat_2020_resmi%20gazet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0" y="2637322"/>
            <a:ext cx="12192000" cy="1434164"/>
          </a:xfrm>
          <a:blipFill dpi="0" rotWithShape="1">
            <a:blip r:embed="rId3">
              <a:alphaModFix amt="20000"/>
            </a:blip>
            <a:srcRect/>
            <a:tile tx="0" ty="0" sx="100000" sy="100000" flip="none" algn="tl"/>
          </a:blipFill>
        </p:spPr>
        <p:txBody>
          <a:bodyPr anchor="ctr">
            <a:normAutofit/>
          </a:bodyPr>
          <a:lstStyle/>
          <a:p>
            <a:r>
              <a:rPr lang="tr-TR" sz="4800" b="1" u="sng" dirty="0" smtClean="0"/>
              <a:t>KIZILIRMAK </a:t>
            </a:r>
            <a:r>
              <a:rPr lang="tr-TR" sz="4800" b="1" u="sng" dirty="0"/>
              <a:t>DELTASI SULAK ALAN </a:t>
            </a:r>
            <a:r>
              <a:rPr lang="tr-TR" sz="4800" b="1" u="sng" dirty="0" smtClean="0"/>
              <a:t/>
            </a:r>
            <a:br>
              <a:rPr lang="tr-TR" sz="4800" b="1" u="sng" dirty="0" smtClean="0"/>
            </a:br>
            <a:r>
              <a:rPr lang="tr-TR" sz="4800" b="1" u="sng" dirty="0" smtClean="0"/>
              <a:t>VE </a:t>
            </a:r>
            <a:r>
              <a:rPr lang="tr-TR" sz="4800" b="1" u="sng" dirty="0"/>
              <a:t>KUŞ </a:t>
            </a:r>
            <a:r>
              <a:rPr lang="tr-TR" sz="4800" b="1" u="sng" dirty="0" smtClean="0"/>
              <a:t>CENNETİ </a:t>
            </a:r>
            <a:endParaRPr lang="tr-TR" sz="4800" dirty="0"/>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1573006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just">
              <a:buNone/>
            </a:pPr>
            <a:endParaRPr lang="tr-TR" sz="2000" dirty="0"/>
          </a:p>
          <a:p>
            <a:pPr marL="0" indent="0" algn="just">
              <a:buNone/>
            </a:pPr>
            <a:r>
              <a:rPr lang="tr-TR" sz="3600" dirty="0" smtClean="0"/>
              <a:t>	</a:t>
            </a:r>
            <a:r>
              <a:rPr lang="tr-TR" sz="2400" dirty="0" smtClean="0"/>
              <a:t>Bu </a:t>
            </a:r>
            <a:r>
              <a:rPr lang="tr-TR" sz="2400" dirty="0"/>
              <a:t>alanlar kullanım kısıtlaması getirilmiş ve korunması gerekli alanlar olup, 2863 sayılı Kültür ve Tabiat Varlıklarını Koruma Kanunu, Doğal Sit Alanları Koruma ve Kullanma Koşulları başlıklı Çevre ve Şehircilik Bakanlığının </a:t>
            </a:r>
            <a:r>
              <a:rPr lang="tr-TR" sz="2400" dirty="0">
                <a:hlinkClick r:id="rId2" action="ppaction://hlinkfile"/>
              </a:rPr>
              <a:t>16/10/2019 tarihli 109</a:t>
            </a:r>
            <a:r>
              <a:rPr lang="tr-TR" sz="2400" b="1" dirty="0">
                <a:hlinkClick r:id="rId2" action="ppaction://hlinkfile"/>
              </a:rPr>
              <a:t> </a:t>
            </a:r>
            <a:r>
              <a:rPr lang="tr-TR" sz="2400" dirty="0">
                <a:hlinkClick r:id="rId2" action="ppaction://hlinkfile"/>
              </a:rPr>
              <a:t>sayılı ilke kararı </a:t>
            </a:r>
            <a:r>
              <a:rPr lang="tr-TR" sz="2400" dirty="0"/>
              <a:t>ve ilgili mevzuat gereği korunan alanlardır</a:t>
            </a:r>
            <a:r>
              <a:rPr lang="tr-TR" sz="2400" dirty="0" smtClean="0"/>
              <a:t>.</a:t>
            </a:r>
          </a:p>
          <a:p>
            <a:pPr marL="0" indent="0" algn="just">
              <a:buNone/>
            </a:pPr>
            <a:endParaRPr lang="tr-TR" sz="1500" dirty="0"/>
          </a:p>
          <a:p>
            <a:pPr marL="0" indent="0" algn="just">
              <a:buNone/>
            </a:pPr>
            <a:endParaRPr lang="tr-TR" sz="2000" b="1" dirty="0" smtClean="0"/>
          </a:p>
        </p:txBody>
      </p:sp>
      <p:pic>
        <p:nvPicPr>
          <p:cNvPr id="3" name="İçerik Yer Tutucusu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584" y="2699971"/>
            <a:ext cx="5232832" cy="3881438"/>
          </a:xfrm>
          <a:prstGeom prst="rect">
            <a:avLst/>
          </a:prstGeom>
          <a:noFill/>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061706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ctr">
              <a:buNone/>
            </a:pPr>
            <a:r>
              <a:rPr lang="tr-TR" sz="2000" b="1" dirty="0" smtClean="0"/>
              <a:t>	</a:t>
            </a:r>
            <a:r>
              <a:rPr lang="tr-TR" b="1" u="sng" dirty="0" smtClean="0"/>
              <a:t>DOĞAL SİT ALANLARININ STATÜ TANIMLARI</a:t>
            </a:r>
          </a:p>
          <a:p>
            <a:pPr marL="0" indent="0" algn="just">
              <a:buNone/>
            </a:pPr>
            <a:endParaRPr lang="tr-TR" sz="2000" b="1" dirty="0"/>
          </a:p>
          <a:p>
            <a:pPr marL="0" indent="0" algn="just">
              <a:buNone/>
            </a:pPr>
            <a:r>
              <a:rPr lang="tr-TR" sz="2000" b="1" dirty="0" smtClean="0"/>
              <a:t>	Kesin </a:t>
            </a:r>
            <a:r>
              <a:rPr lang="tr-TR" sz="2000" b="1" dirty="0"/>
              <a:t>Korunacak Hassas </a:t>
            </a:r>
            <a:r>
              <a:rPr lang="tr-TR" sz="2000" b="1" dirty="0" smtClean="0"/>
              <a:t>Alan (1. Derece Doğal Sit Alanı): </a:t>
            </a:r>
            <a:r>
              <a:rPr lang="tr-TR" sz="2000" dirty="0" smtClean="0"/>
              <a:t>Ulusal </a:t>
            </a:r>
            <a:r>
              <a:rPr lang="tr-TR" sz="2000" dirty="0"/>
              <a:t>ve uluslararası öneme sahip tür, habitat ve ekosistemleri bünyesinde barındıran, biyolojik, jeolojik, ve jeomorfolojik özellikleri açısından ekosistem hizmetlerine katkı sağlayan, insan faaliyetleri sonucu bozulma veya tahrip olma riski yüksek olan, bitki ötüşü, topografya ve siluetin korunması ve gelecek nesillere aktarılmasını gereken ve Cumhurbaşkanı kararı ile ilan edilen kara, su ve deniz </a:t>
            </a:r>
            <a:r>
              <a:rPr lang="tr-TR" sz="2000" dirty="0" smtClean="0"/>
              <a:t>alanlarıdır.</a:t>
            </a:r>
          </a:p>
          <a:p>
            <a:pPr marL="0" indent="0" algn="just">
              <a:buNone/>
            </a:pPr>
            <a:r>
              <a:rPr lang="tr-TR" sz="2000" b="1" dirty="0"/>
              <a:t>	Nitelikli Doğal Koruma Alanı </a:t>
            </a:r>
            <a:r>
              <a:rPr lang="tr-TR" sz="2000" b="1" dirty="0" smtClean="0"/>
              <a:t>(2. </a:t>
            </a:r>
            <a:r>
              <a:rPr lang="tr-TR" sz="2000" b="1" dirty="0"/>
              <a:t>Derece Doğal Sit Alanı): </a:t>
            </a:r>
            <a:r>
              <a:rPr lang="tr-TR" sz="2000" dirty="0"/>
              <a:t>Doğal yapısı değişmemiş veya az değişmiş, modern yaşam ve önemli ölçüde insan faaliyetleri tarafından etkilenmemiş, doğal süreçlerin hakim olduğu, koruma amaçlarına uygun olarak yörede yaşayanların alanın mevcut kaynaklarını kullanılmasını sağlayarak doğal hayata dayalı geleneksel yaşam şekillerinin korunduğu kara, su, deniz alanlarıdır.</a:t>
            </a:r>
          </a:p>
          <a:p>
            <a:pPr marL="0" indent="0" algn="just">
              <a:buNone/>
            </a:pPr>
            <a:r>
              <a:rPr lang="tr-TR" sz="2000" b="1" dirty="0" smtClean="0"/>
              <a:t>	Sürdürülebilir </a:t>
            </a:r>
            <a:r>
              <a:rPr lang="tr-TR" sz="2000" b="1" dirty="0"/>
              <a:t>Koruma ve Kontrollü Kullanım </a:t>
            </a:r>
            <a:r>
              <a:rPr lang="tr-TR" sz="2000" b="1" dirty="0" smtClean="0"/>
              <a:t>Alanı (3. </a:t>
            </a:r>
            <a:r>
              <a:rPr lang="tr-TR" sz="2000" b="1" dirty="0"/>
              <a:t>Derece Doğal Sit Alanı): </a:t>
            </a:r>
            <a:r>
              <a:rPr lang="tr-TR" sz="2000" dirty="0"/>
              <a:t>Barındığı siluet, jeolojik ve ekolojik değerlerin korunması ve geliştirilmesi amacıyla alanın potansiyeli ve kullanım özellikleri göz önünde bulundurularak, doğal ve kültürel bakımdan uyumlu düşük yoğunlukta faaliyetler, turizm ve yerleşimlere izin veren alanlardır</a:t>
            </a:r>
            <a:r>
              <a:rPr lang="tr-TR" sz="2000" dirty="0" smtClean="0"/>
              <a:t>.</a:t>
            </a:r>
            <a:endParaRPr lang="tr-TR" sz="20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784897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ctr">
              <a:buNone/>
            </a:pPr>
            <a:r>
              <a:rPr lang="tr-TR" sz="1500" dirty="0" smtClean="0"/>
              <a:t>	</a:t>
            </a:r>
            <a:r>
              <a:rPr lang="tr-TR" b="1" u="sng" dirty="0" smtClean="0"/>
              <a:t>ALANA İLİŞKİN TÜM KORUMA STATÜLERİ</a:t>
            </a:r>
          </a:p>
          <a:p>
            <a:pPr marL="0" indent="0" algn="just">
              <a:buNone/>
            </a:pPr>
            <a:endParaRPr lang="tr-TR" sz="1500" dirty="0"/>
          </a:p>
          <a:p>
            <a:pPr marL="0" indent="0" algn="just">
              <a:buNone/>
            </a:pPr>
            <a:r>
              <a:rPr lang="tr-TR" sz="1500" dirty="0" smtClean="0"/>
              <a:t>	</a:t>
            </a:r>
            <a:r>
              <a:rPr lang="tr-TR" sz="2000" dirty="0" smtClean="0"/>
              <a:t>Eşine </a:t>
            </a:r>
            <a:r>
              <a:rPr lang="tr-TR" sz="2000" dirty="0"/>
              <a:t>az rastlanır yaban hayatına sahip olan deltanın korunması ve gelecek kuşaklara tüm doğallığı ile aktarılması için biri uluslararası olmak üzere, üç farklı statü (</a:t>
            </a:r>
            <a:r>
              <a:rPr lang="tr-TR" sz="2000" b="1" dirty="0" err="1"/>
              <a:t>Ramsar</a:t>
            </a:r>
            <a:r>
              <a:rPr lang="tr-TR" sz="2000" b="1" dirty="0"/>
              <a:t>, Doğal Sit Alanı ve Yaban Hayatı Geliştirme Sahası</a:t>
            </a:r>
            <a:r>
              <a:rPr lang="tr-TR" sz="2000" dirty="0"/>
              <a:t>) ile korunmaktadır.</a:t>
            </a:r>
          </a:p>
        </p:txBody>
      </p:sp>
      <p:pic>
        <p:nvPicPr>
          <p:cNvPr id="3" name="İçerik Yer Tutucusu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9488" y="2536038"/>
            <a:ext cx="5993024" cy="3799186"/>
          </a:xfrm>
          <a:prstGeom prst="rect">
            <a:avLst/>
          </a:prstGeom>
          <a:noFill/>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3180181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just">
              <a:buNone/>
            </a:pPr>
            <a:r>
              <a:rPr lang="tr-TR" sz="1500" dirty="0" smtClean="0"/>
              <a:t>	</a:t>
            </a:r>
          </a:p>
          <a:p>
            <a:pPr marL="0" indent="0" algn="just">
              <a:buNone/>
            </a:pPr>
            <a:r>
              <a:rPr lang="tr-TR" sz="1500" dirty="0"/>
              <a:t>	</a:t>
            </a:r>
            <a:endParaRPr lang="tr-TR" sz="1500" dirty="0" smtClean="0"/>
          </a:p>
          <a:p>
            <a:pPr marL="0" indent="0" algn="just">
              <a:buNone/>
            </a:pPr>
            <a:r>
              <a:rPr lang="tr-TR" sz="1500" dirty="0"/>
              <a:t>	</a:t>
            </a:r>
            <a:r>
              <a:rPr lang="tr-TR" sz="2400" dirty="0" smtClean="0"/>
              <a:t>Deltadaki </a:t>
            </a:r>
            <a:r>
              <a:rPr lang="tr-TR" sz="2400" dirty="0"/>
              <a:t>doğal yaşam alanlarını, Liman, Balık, Uzun, </a:t>
            </a:r>
            <a:r>
              <a:rPr lang="tr-TR" sz="2400" dirty="0" err="1"/>
              <a:t>Cernek</a:t>
            </a:r>
            <a:r>
              <a:rPr lang="tr-TR" sz="2400" dirty="0"/>
              <a:t>, </a:t>
            </a:r>
            <a:r>
              <a:rPr lang="tr-TR" sz="2400" dirty="0" err="1"/>
              <a:t>Gıcı</a:t>
            </a:r>
            <a:r>
              <a:rPr lang="tr-TR" sz="2400" dirty="0"/>
              <a:t> ve Tatlı göllerinin bulunduğu doğu sulak alanları ile </a:t>
            </a:r>
            <a:r>
              <a:rPr lang="tr-TR" sz="2400" dirty="0" err="1"/>
              <a:t>Karaboğaz</a:t>
            </a:r>
            <a:r>
              <a:rPr lang="tr-TR" sz="2400" dirty="0"/>
              <a:t> ve Mülk Gölü’nün bulunduğu batı sulak alanları oluşturmaktadır.</a:t>
            </a:r>
          </a:p>
          <a:p>
            <a:pPr marL="0" indent="0" algn="just">
              <a:buNone/>
            </a:pPr>
            <a:r>
              <a:rPr lang="tr-TR" sz="1500" dirty="0" smtClean="0"/>
              <a:t>	</a:t>
            </a:r>
            <a:endParaRPr lang="tr-TR" sz="1500" dirty="0"/>
          </a:p>
        </p:txBody>
      </p:sp>
      <p:pic>
        <p:nvPicPr>
          <p:cNvPr id="3" name="İçerik Yer Tutucusu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486" y="2470638"/>
            <a:ext cx="5753028" cy="4110771"/>
          </a:xfrm>
          <a:prstGeom prst="rect">
            <a:avLst/>
          </a:prstGeom>
          <a:noFill/>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3196162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ctr">
              <a:buNone/>
            </a:pPr>
            <a:r>
              <a:rPr lang="tr-TR" sz="1500" dirty="0" smtClean="0"/>
              <a:t>	</a:t>
            </a:r>
            <a:r>
              <a:rPr lang="tr-TR" b="1" u="sng" dirty="0" smtClean="0"/>
              <a:t>SUBASAR ORMANI</a:t>
            </a:r>
            <a:endParaRPr lang="tr-TR" dirty="0" smtClean="0"/>
          </a:p>
          <a:p>
            <a:pPr marL="0" indent="0" algn="just">
              <a:buNone/>
            </a:pPr>
            <a:endParaRPr lang="tr-TR" sz="1500" dirty="0"/>
          </a:p>
          <a:p>
            <a:pPr marL="0" indent="0" algn="just">
              <a:buNone/>
            </a:pPr>
            <a:r>
              <a:rPr lang="tr-TR" sz="1500" dirty="0" smtClean="0"/>
              <a:t>	</a:t>
            </a:r>
            <a:r>
              <a:rPr lang="tr-TR" sz="2000" dirty="0" smtClean="0"/>
              <a:t>Kızılırmak </a:t>
            </a:r>
            <a:r>
              <a:rPr lang="tr-TR" sz="2000" dirty="0"/>
              <a:t>Deltasında bulunan </a:t>
            </a:r>
            <a:r>
              <a:rPr lang="tr-TR" sz="2000" dirty="0" err="1"/>
              <a:t>Galeriç</a:t>
            </a:r>
            <a:r>
              <a:rPr lang="tr-TR" sz="2000" dirty="0"/>
              <a:t> Ormanı, Türkiye'nin bulunduğu ılıman iklim kuşağındaki nadir </a:t>
            </a:r>
            <a:r>
              <a:rPr lang="tr-TR" sz="2000" dirty="0" err="1"/>
              <a:t>subasar</a:t>
            </a:r>
            <a:r>
              <a:rPr lang="tr-TR" sz="2000" dirty="0"/>
              <a:t> ormanlarından birisidir ve ülkemizin de en büyük 2. Büyük </a:t>
            </a:r>
            <a:r>
              <a:rPr lang="tr-TR" sz="2000" dirty="0" err="1"/>
              <a:t>S</a:t>
            </a:r>
            <a:r>
              <a:rPr lang="tr-TR" sz="2000" dirty="0" err="1" smtClean="0"/>
              <a:t>ubasar</a:t>
            </a:r>
            <a:r>
              <a:rPr lang="tr-TR" sz="2000" dirty="0" smtClean="0"/>
              <a:t> </a:t>
            </a:r>
            <a:r>
              <a:rPr lang="tr-TR" sz="2000" dirty="0"/>
              <a:t>O</a:t>
            </a:r>
            <a:r>
              <a:rPr lang="tr-TR" sz="2000" dirty="0" smtClean="0"/>
              <a:t>rmanı </a:t>
            </a:r>
            <a:r>
              <a:rPr lang="tr-TR" sz="2000" dirty="0"/>
              <a:t>olma niteliğine sahiptir. Biyolojik çeşitlilik açısından oldukça zengin olan bu ormanda 35 ötücü kuş türünün kuluçkaya yattığı tespit edilmiştir.  </a:t>
            </a:r>
            <a:endParaRPr lang="tr-TR" sz="1500" dirty="0"/>
          </a:p>
          <a:p>
            <a:pPr marL="0" indent="0" algn="just">
              <a:buNone/>
            </a:pPr>
            <a:r>
              <a:rPr lang="tr-TR" sz="1500" dirty="0" smtClean="0"/>
              <a:t>	</a:t>
            </a:r>
            <a:endParaRPr lang="tr-TR" sz="1500" dirty="0"/>
          </a:p>
        </p:txBody>
      </p:sp>
      <p:pic>
        <p:nvPicPr>
          <p:cNvPr id="3" name="İçerik Yer Tutucusu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5486" y="2682875"/>
            <a:ext cx="5481027" cy="4110771"/>
          </a:xfrm>
          <a:prstGeom prst="rect">
            <a:avLst/>
          </a:prstGeom>
          <a:noFill/>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1137915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just">
              <a:buNone/>
            </a:pPr>
            <a:r>
              <a:rPr lang="tr-TR" sz="1500" dirty="0" smtClean="0"/>
              <a:t>	</a:t>
            </a:r>
          </a:p>
          <a:p>
            <a:pPr marL="0" indent="0" algn="just">
              <a:buNone/>
            </a:pPr>
            <a:endParaRPr lang="tr-TR" sz="1500" dirty="0"/>
          </a:p>
          <a:p>
            <a:pPr marL="0" indent="0" algn="just">
              <a:buNone/>
            </a:pPr>
            <a:r>
              <a:rPr lang="tr-TR" sz="1500" dirty="0" smtClean="0"/>
              <a:t>	</a:t>
            </a:r>
            <a:r>
              <a:rPr lang="tr-TR" sz="2000" dirty="0" smtClean="0"/>
              <a:t>Türkiye’de bugüne </a:t>
            </a:r>
            <a:r>
              <a:rPr lang="tr-TR" sz="2000" dirty="0"/>
              <a:t>kadar 486 kuş türü tespit edilmiş olup Kızılırmak Deltası’nda bugüne kadar 359 kuş türü gözlenmiştir. Türkiye kuşlarının yaklaşık % 74’üne karşılık gelmektedir. Bu sayı bugüne kadar bir alanda tespit edilmiş en yüksek sayıdır. Kızılırmak Deltası, Önemli Kuş Alanı (ÖKA) statüsüne sahip olup bu türlerden bazıları sadece kışın, bazıları sadece göç mevsimi, bazıları sadece üreme mevsiminde bazıları ise sadece nadiren görülebilmektedir. Kızılırmak Deltası, nesli tehlikede ve nadir bitki türlerini barındırması nedeniyle Türkiye'nin 122 önemli alanından (ÖBA) birisi olarak kabul edilmiştir.</a:t>
            </a:r>
          </a:p>
          <a:p>
            <a:pPr marL="0" indent="0" algn="just">
              <a:buNone/>
            </a:pPr>
            <a:r>
              <a:rPr lang="tr-TR" sz="1500" dirty="0" smtClean="0"/>
              <a:t>	</a:t>
            </a:r>
            <a:endParaRPr lang="tr-TR" sz="1500" dirty="0"/>
          </a:p>
        </p:txBody>
      </p:sp>
      <p:pic>
        <p:nvPicPr>
          <p:cNvPr id="5" name="İçerik Yer Tutucusu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5118" y="3190156"/>
            <a:ext cx="5341764" cy="3575892"/>
          </a:xfrm>
          <a:prstGeom prst="rect">
            <a:avLst/>
          </a:prstGeom>
          <a:noFill/>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791342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just">
              <a:buNone/>
            </a:pPr>
            <a:r>
              <a:rPr lang="tr-TR" sz="1500" dirty="0" smtClean="0"/>
              <a:t>	</a:t>
            </a:r>
          </a:p>
          <a:p>
            <a:pPr marL="0" indent="0" algn="just">
              <a:buNone/>
            </a:pPr>
            <a:endParaRPr lang="tr-TR" sz="1500" dirty="0"/>
          </a:p>
          <a:p>
            <a:pPr marL="0" indent="0" algn="just">
              <a:buNone/>
            </a:pPr>
            <a:r>
              <a:rPr lang="tr-TR" sz="2000" dirty="0" smtClean="0"/>
              <a:t>	Delta</a:t>
            </a:r>
            <a:r>
              <a:rPr lang="tr-TR" sz="2000" dirty="0"/>
              <a:t>, ender ya da nesli tehlikede kuş türlerini barındırmanın yanı sıra özellikle göçmen kuş türlerinin uzun göç yolculuklarına devam edebilmeleri açısından büyük önem taşımaktadır. Delta, temsil ettiği bölgede (Batı </a:t>
            </a:r>
            <a:r>
              <a:rPr lang="tr-TR" sz="2000" dirty="0" err="1"/>
              <a:t>Palearktik</a:t>
            </a:r>
            <a:r>
              <a:rPr lang="tr-TR" sz="2000" dirty="0"/>
              <a:t> Bölge) tespit edilen kuş türleri ve yoğunlukları bakımından çok özel bir yere sahiptir. Ilıman iklim koşulları, zengin besin varlığı ve korunaklı alanlara sahip olması nedeniyle kalabalık su kuşu grupları kışı deltada geçirmektedir</a:t>
            </a:r>
            <a:r>
              <a:rPr lang="tr-TR" sz="2000" dirty="0" smtClean="0"/>
              <a:t>.</a:t>
            </a:r>
          </a:p>
          <a:p>
            <a:pPr marL="0" indent="0" algn="just">
              <a:buNone/>
            </a:pPr>
            <a:endParaRPr lang="tr-TR" sz="1500" dirty="0"/>
          </a:p>
          <a:p>
            <a:pPr marL="0" indent="0" algn="just">
              <a:buNone/>
            </a:pPr>
            <a:endParaRPr lang="tr-TR" sz="1500" dirty="0"/>
          </a:p>
          <a:p>
            <a:pPr marL="0" indent="0" algn="just">
              <a:buNone/>
            </a:pPr>
            <a:r>
              <a:rPr lang="tr-TR" sz="1500" dirty="0" smtClean="0"/>
              <a:t>	</a:t>
            </a:r>
            <a:endParaRPr lang="tr-TR" sz="1500" dirty="0"/>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Nesne 2"/>
          <p:cNvGraphicFramePr>
            <a:graphicFrameLocks/>
          </p:cNvGraphicFramePr>
          <p:nvPr>
            <p:extLst>
              <p:ext uri="{D42A27DB-BD31-4B8C-83A1-F6EECF244321}">
                <p14:modId xmlns:p14="http://schemas.microsoft.com/office/powerpoint/2010/main" val="3008463706"/>
              </p:ext>
            </p:extLst>
          </p:nvPr>
        </p:nvGraphicFramePr>
        <p:xfrm>
          <a:off x="2945331" y="2929061"/>
          <a:ext cx="6301337" cy="3759078"/>
        </p:xfrm>
        <a:graphic>
          <a:graphicData uri="http://schemas.openxmlformats.org/presentationml/2006/ole">
            <mc:AlternateContent xmlns:mc="http://schemas.openxmlformats.org/markup-compatibility/2006">
              <mc:Choice xmlns:v="urn:schemas-microsoft-com:vml" Requires="v">
                <p:oleObj spid="_x0000_s1071" name="Resim" r:id="rId3" imgW="0" imgH="0" progId="StaticMetafile">
                  <p:embed/>
                </p:oleObj>
              </mc:Choice>
              <mc:Fallback>
                <p:oleObj name="Resim" r:id="rId3" imgW="0" imgH="0" progId="StaticMetafile">
                  <p:embed/>
                  <p:pic>
                    <p:nvPicPr>
                      <p:cNvPr id="0" name="rectole000000000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331" y="2929061"/>
                        <a:ext cx="6301337" cy="3759078"/>
                      </a:xfrm>
                      <a:prstGeom prst="rect">
                        <a:avLst/>
                      </a:prstGeom>
                      <a:solidFill>
                        <a:srgbClr val="FFFFFF"/>
                      </a:solidFill>
                      <a:ln>
                        <a:noFill/>
                      </a:ln>
                    </p:spPr>
                  </p:pic>
                </p:oleObj>
              </mc:Fallback>
            </mc:AlternateContent>
          </a:graphicData>
        </a:graphic>
      </p:graphicFrame>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4134025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ctr">
              <a:buNone/>
            </a:pPr>
            <a:r>
              <a:rPr lang="tr-TR" sz="2400" b="1" u="sng" dirty="0" smtClean="0"/>
              <a:t>KIZILIRMAK DELTASI UNESCO DÜNYA MİRASI ALANI ADAYLIK SÜRECİ</a:t>
            </a:r>
          </a:p>
          <a:p>
            <a:pPr marL="0" indent="0" algn="ctr">
              <a:buNone/>
            </a:pPr>
            <a:r>
              <a:rPr lang="tr-TR" sz="2400" dirty="0"/>
              <a:t>	</a:t>
            </a:r>
            <a:endParaRPr lang="tr-TR" sz="2400" dirty="0" smtClean="0"/>
          </a:p>
          <a:p>
            <a:pPr marL="0" indent="0" algn="just">
              <a:buNone/>
            </a:pPr>
            <a:r>
              <a:rPr lang="tr-TR" sz="2400" dirty="0" smtClean="0"/>
              <a:t>	Kızılırmak </a:t>
            </a:r>
            <a:r>
              <a:rPr lang="tr-TR" sz="2400" dirty="0"/>
              <a:t>Deltası Sulak Alan ve Kuş Cenneti 13 Nisan 2016 tarihinde UNESCO Dünya Miras Geçici Listesine Doğal Alan olarak dahil edilmiştir. Kızılırmak Deltası </a:t>
            </a:r>
            <a:r>
              <a:rPr lang="tr-TR" sz="2400" b="1" dirty="0"/>
              <a:t>Türkiye’nin ilk ve tek UNESCO Dünya Doğal Miras Alanı</a:t>
            </a:r>
            <a:r>
              <a:rPr lang="tr-TR" sz="2400" dirty="0"/>
              <a:t> adayıdır. Aynı zamanda bu evrensel doğal değerimizin dünyaya tanıtılması ve korunması için uluslararası kaynaklardan da yararlanılarak gelecek kuşaklara en iyi şekilde aktarılması, Kızılırmak Deltası Sulak Alan ve Kuş Cennetinin daimi listeye girebilmesi için 1 Şubat 2018 tarihinde başvuru yapılmış olup, değerlendirme süreci devam etmektedir.</a:t>
            </a:r>
          </a:p>
          <a:p>
            <a:pPr marL="0" indent="0" algn="just">
              <a:buNone/>
            </a:pPr>
            <a:r>
              <a:rPr lang="tr-TR" sz="2400" dirty="0" smtClean="0"/>
              <a:t>	</a:t>
            </a:r>
            <a:r>
              <a:rPr lang="tr-TR" sz="2400" b="1" u="sng" dirty="0" smtClean="0"/>
              <a:t>Kızılırmak </a:t>
            </a:r>
            <a:r>
              <a:rPr lang="tr-TR" sz="2400" b="1" u="sng" dirty="0"/>
              <a:t>Deltası Sulak Alan ve Kuş Cenneti Alanının Dünya Doğal Miras Listesine Alınması için çalışmaların tamamlanması Cumhurbaşkanlığı Kabinesi'nin birinci </a:t>
            </a:r>
            <a:r>
              <a:rPr lang="tr-TR" sz="2400" b="1" u="sng" dirty="0">
                <a:hlinkClick r:id="rId2" action="ppaction://hlinkfile"/>
              </a:rPr>
              <a:t>100 günlük icraat programında </a:t>
            </a:r>
            <a:r>
              <a:rPr lang="tr-TR" sz="2400" b="1" u="sng" dirty="0"/>
              <a:t>da yer almıştır.</a:t>
            </a:r>
          </a:p>
          <a:p>
            <a:pPr marL="0" indent="0" algn="just">
              <a:buNone/>
            </a:pPr>
            <a:r>
              <a:rPr lang="tr-TR" sz="2400" dirty="0" smtClean="0"/>
              <a:t>	</a:t>
            </a:r>
            <a:endParaRPr lang="tr-TR" sz="2400" dirty="0"/>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564738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just">
              <a:buNone/>
            </a:pPr>
            <a:r>
              <a:rPr lang="tr-TR" sz="1500" dirty="0" smtClean="0"/>
              <a:t>	</a:t>
            </a:r>
          </a:p>
          <a:p>
            <a:pPr marL="0" indent="0" algn="just">
              <a:buNone/>
            </a:pPr>
            <a:endParaRPr lang="tr-TR" sz="1500" dirty="0"/>
          </a:p>
          <a:p>
            <a:pPr marL="0" indent="0" algn="just">
              <a:buNone/>
            </a:pPr>
            <a:r>
              <a:rPr lang="tr-TR" sz="1500" dirty="0" smtClean="0"/>
              <a:t>	</a:t>
            </a:r>
            <a:r>
              <a:rPr lang="tr-TR" sz="2000" dirty="0" smtClean="0"/>
              <a:t>Kızılırmak Deltasının bütüncül bir şekilde bugünkü ve gelecek nesiller için etkin korunmasını sağlamak ve UNESCO Dünya Miras Kalıcı Listesine </a:t>
            </a:r>
            <a:r>
              <a:rPr lang="tr-TR" sz="2000" b="1" dirty="0" smtClean="0"/>
              <a:t>‘Doğal varlık’</a:t>
            </a:r>
            <a:r>
              <a:rPr lang="tr-TR" sz="2000" dirty="0" smtClean="0"/>
              <a:t> kategorisinden sunulabilmesi amacıyla Kızılırmak Deltası Doğal Sit Alanları Sulak Alan ve Kuş Cenneti Yönetim Planı Bakanlığımızca (Tabiat Varlıklarını Koruma Genel Müdürlüğü) hazırlanmış ve 20.06.2018 tarihinde onaylanmıştır.</a:t>
            </a:r>
            <a:endParaRPr lang="tr-TR" sz="2000" dirty="0"/>
          </a:p>
        </p:txBody>
      </p:sp>
      <p:pic>
        <p:nvPicPr>
          <p:cNvPr id="3" name="İçerik Yer Tutucusu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822" y="2682876"/>
            <a:ext cx="5845110" cy="4005263"/>
          </a:xfrm>
          <a:prstGeom prst="rect">
            <a:avLst/>
          </a:prstGeom>
          <a:noFill/>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735607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t">
            <a:normAutofit/>
          </a:bodyPr>
          <a:lstStyle/>
          <a:p>
            <a:pPr marL="0" indent="0" algn="just">
              <a:buNone/>
            </a:pPr>
            <a:r>
              <a:rPr lang="tr-TR" sz="1500" dirty="0" smtClean="0"/>
              <a:t>	</a:t>
            </a:r>
          </a:p>
          <a:p>
            <a:pPr marL="0" indent="0" algn="just">
              <a:buNone/>
            </a:pPr>
            <a:endParaRPr lang="tr-TR" sz="1500" dirty="0"/>
          </a:p>
          <a:p>
            <a:pPr marL="0" indent="0" algn="just">
              <a:buNone/>
            </a:pPr>
            <a:r>
              <a:rPr lang="tr-TR" sz="1500" dirty="0" smtClean="0"/>
              <a:t>	</a:t>
            </a:r>
            <a:r>
              <a:rPr lang="tr-TR" sz="2400" dirty="0" smtClean="0"/>
              <a:t>Yönetim </a:t>
            </a:r>
            <a:r>
              <a:rPr lang="tr-TR" sz="2400" dirty="0"/>
              <a:t>Planı ile alanın korunması, kaynak değerlerinin devamlılığının sağlanması, geliştirilmesi ve yönetilmesi için beş yıllık süreç içerisindeki uygulama faaliyetleri ortaya konulmuştur.</a:t>
            </a:r>
          </a:p>
          <a:p>
            <a:pPr marL="0" indent="0" algn="just">
              <a:buNone/>
            </a:pPr>
            <a:r>
              <a:rPr lang="tr-TR" sz="1500" dirty="0" smtClean="0"/>
              <a:t>	</a:t>
            </a:r>
            <a:endParaRPr lang="tr-TR" sz="1500"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921" y="2479431"/>
            <a:ext cx="6166157" cy="411077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723218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491636" y="909760"/>
            <a:ext cx="10515600" cy="5513388"/>
          </a:xfrm>
          <a:noFill/>
        </p:spPr>
        <p:txBody>
          <a:bodyPr anchor="ctr">
            <a:noAutofit/>
          </a:bodyPr>
          <a:lstStyle/>
          <a:p>
            <a:pPr marL="0" indent="0" algn="just">
              <a:lnSpc>
                <a:spcPct val="100000"/>
              </a:lnSpc>
              <a:buNone/>
            </a:pPr>
            <a:r>
              <a:rPr lang="tr-TR" sz="2400" dirty="0" smtClean="0"/>
              <a:t>1- DOĞAL SİT ALANI TESCİLİNE İLİŞKİN ALINAN KARARLAR</a:t>
            </a:r>
          </a:p>
          <a:p>
            <a:pPr marL="0" indent="0" algn="just">
              <a:lnSpc>
                <a:spcPct val="100000"/>
              </a:lnSpc>
              <a:buNone/>
            </a:pPr>
            <a:r>
              <a:rPr lang="tr-TR" sz="2400" dirty="0" smtClean="0"/>
              <a:t>2- DOĞAL SİT ALANLARINA AİT STATÜ VE TANIMLARI</a:t>
            </a:r>
          </a:p>
          <a:p>
            <a:pPr marL="0" indent="0" algn="just">
              <a:lnSpc>
                <a:spcPct val="100000"/>
              </a:lnSpc>
              <a:buNone/>
            </a:pPr>
            <a:r>
              <a:rPr lang="tr-TR" sz="2400" dirty="0" smtClean="0"/>
              <a:t>3- KIZILIRMAK DELTASI DOĞAL SİT ALANININ SAHİP OLDUĞU BİYOLOJİK VE EKOLOJİK DEĞERLER</a:t>
            </a:r>
          </a:p>
          <a:p>
            <a:pPr marL="0" indent="0" algn="just">
              <a:lnSpc>
                <a:spcPct val="100000"/>
              </a:lnSpc>
              <a:buNone/>
            </a:pPr>
            <a:r>
              <a:rPr lang="tr-TR" sz="2400" dirty="0" smtClean="0"/>
              <a:t>4- KIZILIRMAK DELTASI UNESCO DÜNYA MİRASI ALANI ADAYLIK SÜRECİ</a:t>
            </a:r>
          </a:p>
          <a:p>
            <a:pPr marL="0" indent="0" algn="just">
              <a:lnSpc>
                <a:spcPct val="100000"/>
              </a:lnSpc>
              <a:buNone/>
            </a:pPr>
            <a:r>
              <a:rPr lang="tr-TR" sz="2400" dirty="0" smtClean="0"/>
              <a:t>5- KIZILIRMAK DELTASI DOĞAL SİT ALANINA AİT YÖNETİM PLANI VE ALAN BAŞKANLIĞI  KURULMASINA İLİŞKİN BİLGİLER</a:t>
            </a:r>
          </a:p>
          <a:p>
            <a:pPr marL="0" indent="0" algn="just">
              <a:lnSpc>
                <a:spcPct val="100000"/>
              </a:lnSpc>
              <a:buNone/>
            </a:pPr>
            <a:r>
              <a:rPr lang="tr-TR" sz="2400" dirty="0" smtClean="0"/>
              <a:t>6- DOĞAL SİT ALANLARINDA BAKANLIĞIMIZIN VE KORUMA KOMİSYONUNUN YETKİLERİ</a:t>
            </a:r>
          </a:p>
          <a:p>
            <a:pPr marL="0" indent="0" algn="just">
              <a:lnSpc>
                <a:spcPct val="100000"/>
              </a:lnSpc>
              <a:buNone/>
            </a:pPr>
            <a:r>
              <a:rPr lang="tr-TR" sz="2400" dirty="0" smtClean="0"/>
              <a:t>7-SAMSUN TABİAT VARLIKALRINI KORUMA BÖLGE KOMİSYONUNUN KURULMASINA VE ÇALIŞMASINA AİT BİLGİLER</a:t>
            </a:r>
          </a:p>
          <a:p>
            <a:pPr marL="0" indent="0" algn="just">
              <a:lnSpc>
                <a:spcPct val="100000"/>
              </a:lnSpc>
              <a:buNone/>
            </a:pPr>
            <a:r>
              <a:rPr lang="tr-TR" sz="2400" dirty="0" smtClean="0"/>
              <a:t>8- SAMSUN TABİAT VARLIKLARINI KORUMA BÖLGE KOMİSYONUNA İLGİLİ KURUM VE KURULUŞLARDAN YAPILAN TALEPLER VE ALINAN KARALAR</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
        <p:nvSpPr>
          <p:cNvPr id="2" name="Metin kutusu 1"/>
          <p:cNvSpPr txBox="1"/>
          <p:nvPr/>
        </p:nvSpPr>
        <p:spPr>
          <a:xfrm>
            <a:off x="583223" y="191253"/>
            <a:ext cx="11201598" cy="523220"/>
          </a:xfrm>
          <a:prstGeom prst="rect">
            <a:avLst/>
          </a:prstGeom>
          <a:noFill/>
        </p:spPr>
        <p:txBody>
          <a:bodyPr wrap="square" rtlCol="0">
            <a:spAutoFit/>
          </a:bodyPr>
          <a:lstStyle/>
          <a:p>
            <a:pPr algn="ctr"/>
            <a:r>
              <a:rPr lang="tr-TR" sz="2800" u="sng" dirty="0" smtClean="0"/>
              <a:t>SUNUM İÇERİĞİ</a:t>
            </a:r>
            <a:endParaRPr lang="tr-TR" sz="2800" u="sng" dirty="0"/>
          </a:p>
        </p:txBody>
      </p:sp>
    </p:spTree>
    <p:extLst>
      <p:ext uri="{BB962C8B-B14F-4D97-AF65-F5344CB8AC3E}">
        <p14:creationId xmlns:p14="http://schemas.microsoft.com/office/powerpoint/2010/main" val="1865605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Autofit/>
          </a:bodyPr>
          <a:lstStyle/>
          <a:p>
            <a:pPr marL="0" indent="0" algn="ctr">
              <a:buNone/>
            </a:pPr>
            <a:r>
              <a:rPr lang="tr-TR" sz="2000" dirty="0" smtClean="0"/>
              <a:t>	</a:t>
            </a:r>
          </a:p>
          <a:p>
            <a:pPr marL="0" indent="0" algn="ctr">
              <a:buNone/>
            </a:pPr>
            <a:r>
              <a:rPr lang="tr-TR" sz="2400" b="1" u="sng" dirty="0" smtClean="0"/>
              <a:t>ALAN BAŞKANLIĞIN KURULMASINA İLİŞKİN MEVZUAT</a:t>
            </a:r>
          </a:p>
          <a:p>
            <a:pPr marL="0" indent="0" algn="just">
              <a:buNone/>
            </a:pPr>
            <a:r>
              <a:rPr lang="tr-TR" sz="2000" dirty="0" smtClean="0"/>
              <a:t>	2863 sayılı Kültür ve Tabiat Varlıklarını Koruma Kanunu'nun Ek 2. maddesinde </a:t>
            </a:r>
            <a:r>
              <a:rPr lang="tr-TR" sz="2000" i="1" dirty="0" smtClean="0"/>
              <a:t>"</a:t>
            </a:r>
            <a:r>
              <a:rPr lang="tr-TR" sz="2000" i="1" dirty="0" smtClean="0">
                <a:latin typeface="Times New Roman" panose="02020603050405020304" pitchFamily="18" charset="0"/>
                <a:cs typeface="Times New Roman" panose="02020603050405020304" pitchFamily="18" charset="0"/>
              </a:rPr>
              <a:t>Yönetim alanlarında alan yönetimi, ulusal nitelikli müzelerde ise müze yönetimi, anıt eserlerde anıt eser kurulu kurulur</a:t>
            </a:r>
            <a:r>
              <a:rPr lang="tr-TR" sz="2000" i="1" dirty="0" smtClean="0"/>
              <a:t>" </a:t>
            </a:r>
            <a:r>
              <a:rPr lang="tr-TR" sz="2000" dirty="0" smtClean="0"/>
              <a:t>ile 27.11.2005 tarih ve 26006 sayılı resmi gazetede yayımlanan Alan Yönetimi ile Anıt Eser Kumlunun Kuruluş ve Görevleri ile Yönetim Alanlarının Belirlenmesine İlişkin Usul ve Esaslar Hakkında ki Yönetmeliğin "Amaç" başlıklı 1.maddesinde </a:t>
            </a:r>
            <a:r>
              <a:rPr lang="tr-TR" sz="2000" i="1" dirty="0" smtClean="0"/>
              <a:t>"</a:t>
            </a:r>
            <a:r>
              <a:rPr lang="tr-TR" sz="2000" i="1" dirty="0" smtClean="0">
                <a:latin typeface="Times New Roman" panose="02020603050405020304" pitchFamily="18" charset="0"/>
                <a:cs typeface="Times New Roman" panose="02020603050405020304" pitchFamily="18" charset="0"/>
              </a:rPr>
              <a:t>Bu Yönetmeliğin amacı; ören yerleri, sit alanları ve etkileşim sahaları ile bağlantı noktalarının kamu kurum ve kuruluşları ile sivil toplum örgütlerinin koordinasyonunda sürdürülebilir bir yönetim planı çerçevesinde korunması ve değerlendirilmesini sağlamak, yönetim alanlarının belirlenmesi, geliştirilmesi, yönetim planlarının hazırlanması, onaylanması, uygulanması ve denetlenmesi ile alan yönetimim gerçekleştirmek üzere görev alacak danışma kurulu, alan başkanı, eşgüdüm ve denetleme kurulu, denetim birimi ve anıt eser kurulunun görev, yetki ve sorumluluklarının belirlenmesine ilişkin usul ve esasları düzenlemektir. </a:t>
            </a:r>
            <a:r>
              <a:rPr lang="tr-TR" sz="2000" i="1" dirty="0" smtClean="0"/>
              <a:t>" </a:t>
            </a:r>
            <a:r>
              <a:rPr lang="tr-TR" sz="2000" dirty="0" smtClean="0"/>
              <a:t>hükümleri yer almaktadır.</a:t>
            </a:r>
          </a:p>
          <a:p>
            <a:pPr marL="0" indent="0" algn="just" fontAlgn="base">
              <a:buNone/>
            </a:pPr>
            <a:r>
              <a:rPr lang="tr-TR" sz="2000" dirty="0"/>
              <a:t>	</a:t>
            </a:r>
            <a:r>
              <a:rPr lang="tr-TR" sz="2000" dirty="0" smtClean="0"/>
              <a:t>Bu </a:t>
            </a:r>
            <a:r>
              <a:rPr lang="tr-TR" sz="2000" dirty="0"/>
              <a:t>kapsamda, 13 Nisan 2016 tarihinde "Doğal Miras" dalında "UNESCO Dünya Mirası Geçici Listesine" dahil edilen Kızılırmak Deltası Sulak Alan ve Kuş Cenneti olarak tanımlanan alanın, sürdürülebilir yönetiminin sağlanması amacıyla Alan Başkanlığı'nın kurulması 15.09.2017 tarih ve 10655 Bakanlık Makam Olur'u ile onaylanmış olup 28.11.2017 tarih ve 14281 sayılı Bakanlık Makam </a:t>
            </a:r>
            <a:r>
              <a:rPr lang="tr-TR" sz="2000" dirty="0" err="1"/>
              <a:t>olur’u</a:t>
            </a:r>
            <a:r>
              <a:rPr lang="tr-TR" sz="2000" dirty="0"/>
              <a:t> ile de Alan Başkanı olarak </a:t>
            </a:r>
            <a:r>
              <a:rPr lang="tr-TR" sz="2000" dirty="0" err="1"/>
              <a:t>Doç</a:t>
            </a:r>
            <a:r>
              <a:rPr lang="tr-TR" sz="2000" dirty="0"/>
              <a:t> Dr. Mustafa GÜLER atanmıştır. Alan Başkanı olarak Samsun Büyükşehir Belediyesi Başkanlığı personeli </a:t>
            </a:r>
            <a:r>
              <a:rPr lang="tr-TR" sz="2000" dirty="0" err="1"/>
              <a:t>Doç</a:t>
            </a:r>
            <a:r>
              <a:rPr lang="tr-TR" sz="2000" dirty="0"/>
              <a:t> Dr. Mustafa GÜLER 21.12.2020 tarih ve 275121 sayılı Bakanlık Makamı oluru ile tekrar atanmıştır.</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3844510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lnSpcReduction="10000"/>
          </a:bodyPr>
          <a:lstStyle/>
          <a:p>
            <a:pPr marL="0" indent="0" algn="ctr" fontAlgn="base">
              <a:buNone/>
            </a:pPr>
            <a:r>
              <a:rPr lang="tr-TR" sz="2400" b="1" u="sng" dirty="0" smtClean="0"/>
              <a:t>ALAN BAŞKANLIĞINCA SAHADA YAPILAN FAALİYETLER</a:t>
            </a:r>
          </a:p>
          <a:p>
            <a:pPr marL="0" indent="0" algn="ctr" fontAlgn="base">
              <a:buNone/>
            </a:pPr>
            <a:r>
              <a:rPr lang="tr-TR" sz="2400" dirty="0" smtClean="0"/>
              <a:t>	</a:t>
            </a:r>
          </a:p>
          <a:p>
            <a:pPr marL="0" indent="0" algn="just" fontAlgn="base">
              <a:buNone/>
            </a:pPr>
            <a:r>
              <a:rPr lang="tr-TR" sz="2400" dirty="0" smtClean="0"/>
              <a:t>	Kızılırmak </a:t>
            </a:r>
            <a:r>
              <a:rPr lang="tr-TR" sz="2400" dirty="0"/>
              <a:t>Deltası Sulak Alan ve Kuş Cenneti Alan Başkanlığı ve alanda sorumlukları bulunan kamu kurum ve kuruluşlarının yer aldığı danışma kurulu, eşgüdüm ve denetleme kurulu, denetim birimi organizasyon yapısı 15.09.2017 tarih ve 10655 sayılı Bakanlık Makamı Olur’u ile onaylanmasının ardından faaliyete geçirilmiştir. Bu kapsamda Alan Başkanlığı ve Müdürlüğümüz personellerince alanda denetim ve izleme faaliyetlerine hız kazandırılmıştır.</a:t>
            </a:r>
          </a:p>
          <a:p>
            <a:pPr marL="0" indent="0" algn="just" fontAlgn="base">
              <a:buNone/>
            </a:pPr>
            <a:r>
              <a:rPr lang="tr-TR" sz="2400" dirty="0" smtClean="0"/>
              <a:t>	Bakanlığımızca </a:t>
            </a:r>
            <a:r>
              <a:rPr lang="tr-TR" sz="2400" dirty="0"/>
              <a:t>Samsun’un İklim Değişikliğine adaptasyon süreci ve Kızılırmak Deltasına olası etkileri kapsamında; Kızılırmak Deltasının bütüncül bir şekilde bugünkü ve gelecek nesiller için etkin korunmasını sağlamak ve etkin bir şekilde yerinde yönetiminin sağlanması amacıyla;</a:t>
            </a:r>
          </a:p>
          <a:p>
            <a:pPr marL="0" indent="0" algn="just" fontAlgn="base">
              <a:buNone/>
            </a:pPr>
            <a:r>
              <a:rPr lang="tr-TR" sz="2400" dirty="0"/>
              <a:t>	</a:t>
            </a:r>
            <a:r>
              <a:rPr lang="tr-TR" sz="2400" dirty="0" smtClean="0"/>
              <a:t>Kızılırmak Deltasında Su Yönetiminin Modellenmesi Projesi kapsamında Bakanlığımız Samsun Büyükşehir Belediyesi ile birlikte Kızılırmak Deltası’nın su ayak izinin belirlenmesi raporu hazırlanmıştır. </a:t>
            </a:r>
            <a:endParaRPr lang="tr-TR" sz="24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1347817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ctr">
              <a:buNone/>
            </a:pPr>
            <a:r>
              <a:rPr lang="tr-TR" sz="2400" dirty="0"/>
              <a:t>	</a:t>
            </a:r>
            <a:endParaRPr lang="tr-TR" sz="2400" dirty="0" smtClean="0"/>
          </a:p>
          <a:p>
            <a:pPr marL="0" indent="0" algn="ctr">
              <a:buNone/>
            </a:pPr>
            <a:r>
              <a:rPr lang="tr-TR" sz="2400" b="1" u="sng" dirty="0" smtClean="0"/>
              <a:t>DOĞAL SİT ALANLARINDA BAKANLIĞIMIZIN VE KORUMA KOMİSYONUNUN YETKİLERİ</a:t>
            </a:r>
          </a:p>
          <a:p>
            <a:pPr marL="0" indent="0" algn="ctr">
              <a:buNone/>
            </a:pPr>
            <a:endParaRPr lang="tr-TR" sz="2400" b="1" dirty="0"/>
          </a:p>
          <a:p>
            <a:pPr marL="0" indent="0" algn="just">
              <a:buNone/>
            </a:pPr>
            <a:r>
              <a:rPr lang="tr-TR" sz="2400" b="1" dirty="0" smtClean="0"/>
              <a:t>	</a:t>
            </a:r>
            <a:r>
              <a:rPr lang="tr-TR" sz="2000" b="1" dirty="0" smtClean="0"/>
              <a:t>1 </a:t>
            </a:r>
            <a:r>
              <a:rPr lang="tr-TR" sz="2000" b="1" dirty="0"/>
              <a:t>No.lu Cumhurbaşkanlığı Kararnamesi'nin 109 uncu maddesinin birinci fıkrasının (b) bendinde "</a:t>
            </a:r>
            <a:r>
              <a:rPr lang="tr-TR" sz="2000" b="1" i="1" dirty="0"/>
              <a:t>Tabiat varlıkları ve doğal sit alanları ile özel çevre koruma bölgelerinin tespit, tescil, onay, değişiklik ve ilanına dair usul ve esasları belirlemek ve bu alanların sınırlarını tespit ve tescil etmek, yönetmek ve yönetilmesini sağlamak</a:t>
            </a:r>
            <a:r>
              <a:rPr lang="tr-TR" sz="2000" b="1" dirty="0"/>
              <a:t>" görevi Bakanlığımıza (</a:t>
            </a:r>
            <a:r>
              <a:rPr lang="tr-TR" sz="2000" b="1" dirty="0" smtClean="0"/>
              <a:t>Tabiat Varlıklarını </a:t>
            </a:r>
            <a:r>
              <a:rPr lang="tr-TR" sz="2000" b="1" dirty="0"/>
              <a:t>Koruma Genel Müdürlüğü) verilmiştir.</a:t>
            </a:r>
          </a:p>
          <a:p>
            <a:pPr marL="0" indent="0" algn="just">
              <a:buNone/>
            </a:pPr>
            <a:r>
              <a:rPr lang="tr-TR" sz="2000" b="1" dirty="0" smtClean="0"/>
              <a:t>	</a:t>
            </a:r>
            <a:r>
              <a:rPr lang="tr-TR" sz="2000" b="1" dirty="0"/>
              <a:t>2863  sayılı  Kültür  ve  Tabiat  Varlıklarını  Koruma  Kanunu'nun 57 ve Ek-4 maddelerinde; Tabiat varlıkları, doğal sit alanları ve bunlara ilişkin koruma alanları ile ilgili olarak uygulamaya yönelik kararlar almak görevi  Bakanlığımızla birlikte Bakanlığımıza yardımcı olmak üzere kurulan Tabiat Varlıklarını Koruma Bölge Komisyonlarına verilmiştir. </a:t>
            </a:r>
          </a:p>
          <a:p>
            <a:pPr marL="0" indent="0" algn="just">
              <a:buNone/>
            </a:pPr>
            <a:r>
              <a:rPr lang="tr-TR" sz="2000" b="1" dirty="0"/>
              <a:t>	Bakanlık Makamının 16.03.2020 tarih ve 68483 sayılı Oluru ile 7 kişiden oluşan Samsun Tabiat Varlıklarını Koruma  Bölge  Komisyonu  üyeleri  görevlendirilmiştir.</a:t>
            </a:r>
          </a:p>
          <a:p>
            <a:pPr marL="0" indent="0" algn="just">
              <a:buNone/>
            </a:pPr>
            <a:r>
              <a:rPr lang="tr-TR" sz="1500" b="1" dirty="0"/>
              <a:t>	</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3250411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2"/>
          <p:cNvSpPr txBox="1">
            <a:spLocks/>
          </p:cNvSpPr>
          <p:nvPr/>
        </p:nvSpPr>
        <p:spPr>
          <a:xfrm>
            <a:off x="1763294" y="263769"/>
            <a:ext cx="8229600" cy="1043285"/>
          </a:xfrm>
          <a:prstGeom prst="rect">
            <a:avLst/>
          </a:prstGeom>
          <a:ln>
            <a:noFill/>
          </a:ln>
        </p:spPr>
        <p:txBody>
          <a:bodyPr vert="horz" lIns="0" rIns="0" bIns="0" anchor="t">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1800" b="1" i="0" u="none" strike="noStrike" kern="1200" cap="none" spc="0" normalizeH="0" baseline="0" noProof="0" dirty="0" smtClean="0">
                <a:ln>
                  <a:noFill/>
                </a:ln>
                <a:solidFill>
                  <a:schemeClr val="tx1"/>
                </a:solidFill>
                <a:effectLst/>
                <a:uLnTx/>
                <a:uFillTx/>
                <a:latin typeface="Calibri"/>
                <a:ea typeface="+mj-ea"/>
                <a:cs typeface="+mj-cs"/>
              </a:rPr>
              <a:t>Samsun Tabiat Varlıklarını Koruma Bölge Komisyonu Yetki Alanına Giren İller</a:t>
            </a:r>
            <a:r>
              <a:rPr kumimoji="0" lang="tr-TR" sz="1800" b="0" i="0" u="none" strike="noStrike" kern="1200" cap="none" spc="0" normalizeH="0" baseline="0" noProof="0" dirty="0" smtClean="0">
                <a:ln>
                  <a:noFill/>
                </a:ln>
                <a:solidFill>
                  <a:schemeClr val="tx1"/>
                </a:solidFill>
                <a:effectLst/>
                <a:uLnTx/>
                <a:uFillTx/>
                <a:latin typeface="Calibri"/>
                <a:ea typeface="+mj-ea"/>
                <a:cs typeface="+mj-cs"/>
              </a:rPr>
              <a:t/>
            </a:r>
            <a:br>
              <a:rPr kumimoji="0" lang="tr-TR" sz="1800" b="0" i="0" u="none" strike="noStrike" kern="1200" cap="none" spc="0" normalizeH="0" baseline="0" noProof="0" dirty="0" smtClean="0">
                <a:ln>
                  <a:noFill/>
                </a:ln>
                <a:solidFill>
                  <a:schemeClr val="tx1"/>
                </a:solidFill>
                <a:effectLst/>
                <a:uLnTx/>
                <a:uFillTx/>
                <a:latin typeface="Calibri"/>
                <a:ea typeface="+mj-ea"/>
                <a:cs typeface="+mj-cs"/>
              </a:rPr>
            </a:br>
            <a:r>
              <a:rPr kumimoji="0" lang="tr-TR" sz="1800" b="1" i="0" u="none" strike="noStrike" kern="1200" cap="none" spc="0" normalizeH="0" baseline="0" noProof="0" dirty="0" smtClean="0">
                <a:ln>
                  <a:noFill/>
                </a:ln>
                <a:solidFill>
                  <a:schemeClr val="tx1"/>
                </a:solidFill>
                <a:effectLst/>
                <a:uLnTx/>
                <a:uFillTx/>
                <a:latin typeface="Calibri"/>
                <a:ea typeface="+mj-ea"/>
                <a:cs typeface="+mj-cs"/>
              </a:rPr>
              <a:t>SAMSUN, AMASYA, ORDU,SİNOP, TOKAT</a:t>
            </a:r>
            <a:endParaRPr kumimoji="0" lang="tr-TR" sz="1800" b="1" i="0" u="none" strike="noStrike" kern="1200" cap="none" spc="0" normalizeH="0" baseline="0" noProof="0" dirty="0">
              <a:ln>
                <a:noFill/>
              </a:ln>
              <a:solidFill>
                <a:schemeClr val="tx1"/>
              </a:solidFill>
              <a:effectLst/>
              <a:uLnTx/>
              <a:uFillTx/>
              <a:latin typeface="Calibri"/>
              <a:ea typeface="+mj-ea"/>
              <a:cs typeface="+mj-cs"/>
            </a:endParaRPr>
          </a:p>
        </p:txBody>
      </p:sp>
      <p:pic>
        <p:nvPicPr>
          <p:cNvPr id="5"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11" y="1307054"/>
            <a:ext cx="11195112" cy="5292233"/>
          </a:xfrm>
          <a:prstGeom prst="rect">
            <a:avLst/>
          </a:prstGeom>
          <a:ln w="88900" cap="sq" cmpd="thickThin">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162071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esne 3"/>
          <p:cNvGraphicFramePr>
            <a:graphicFrameLocks noChangeAspect="1"/>
          </p:cNvGraphicFramePr>
          <p:nvPr>
            <p:extLst>
              <p:ext uri="{D42A27DB-BD31-4B8C-83A1-F6EECF244321}">
                <p14:modId xmlns:p14="http://schemas.microsoft.com/office/powerpoint/2010/main" val="1876509751"/>
              </p:ext>
            </p:extLst>
          </p:nvPr>
        </p:nvGraphicFramePr>
        <p:xfrm>
          <a:off x="1648277" y="972004"/>
          <a:ext cx="8617075" cy="4006866"/>
        </p:xfrm>
        <a:graphic>
          <a:graphicData uri="http://schemas.openxmlformats.org/presentationml/2006/ole">
            <mc:AlternateContent xmlns:mc="http://schemas.openxmlformats.org/markup-compatibility/2006">
              <mc:Choice xmlns:v="urn:schemas-microsoft-com:vml" Requires="v">
                <p:oleObj spid="_x0000_s2060" name="Çalışma Sayfası" r:id="rId3" imgW="6857819" imgH="3133847" progId="Excel.Sheet.12">
                  <p:embed/>
                </p:oleObj>
              </mc:Choice>
              <mc:Fallback>
                <p:oleObj name="Çalışma Sayfası" r:id="rId3" imgW="6857819" imgH="3133847" progId="Excel.Sheet.12">
                  <p:embed/>
                  <p:pic>
                    <p:nvPicPr>
                      <p:cNvPr id="4" name="Nesne 3"/>
                      <p:cNvPicPr/>
                      <p:nvPr/>
                    </p:nvPicPr>
                    <p:blipFill>
                      <a:blip r:embed="rId4"/>
                      <a:stretch>
                        <a:fillRect/>
                      </a:stretch>
                    </p:blipFill>
                    <p:spPr>
                      <a:xfrm>
                        <a:off x="1648277" y="972004"/>
                        <a:ext cx="8617075" cy="4006866"/>
                      </a:xfrm>
                      <a:prstGeom prst="rect">
                        <a:avLst/>
                      </a:prstGeom>
                    </p:spPr>
                  </p:pic>
                </p:oleObj>
              </mc:Fallback>
            </mc:AlternateContent>
          </a:graphicData>
        </a:graphic>
      </p:graphicFrame>
      <p:sp>
        <p:nvSpPr>
          <p:cNvPr id="5" name="Metin kutusu 4"/>
          <p:cNvSpPr txBox="1"/>
          <p:nvPr/>
        </p:nvSpPr>
        <p:spPr>
          <a:xfrm>
            <a:off x="2604655" y="469216"/>
            <a:ext cx="7010400" cy="369332"/>
          </a:xfrm>
          <a:prstGeom prst="rect">
            <a:avLst/>
          </a:prstGeom>
          <a:noFill/>
        </p:spPr>
        <p:txBody>
          <a:bodyPr wrap="square" rtlCol="0">
            <a:spAutoFit/>
          </a:bodyPr>
          <a:lstStyle/>
          <a:p>
            <a:pPr algn="ctr"/>
            <a:r>
              <a:rPr lang="tr-TR" b="1" dirty="0" smtClean="0"/>
              <a:t>SAMSUN TABİAT VARIKLARINI KORUMA BÖLGE KOMİSYON ÜYELERİ</a:t>
            </a:r>
            <a:endParaRPr lang="tr-TR" b="1" dirty="0"/>
          </a:p>
        </p:txBody>
      </p:sp>
      <p:sp>
        <p:nvSpPr>
          <p:cNvPr id="6" name="Metin kutusu 5"/>
          <p:cNvSpPr txBox="1"/>
          <p:nvPr/>
        </p:nvSpPr>
        <p:spPr>
          <a:xfrm>
            <a:off x="1433946" y="5112327"/>
            <a:ext cx="10598727" cy="923330"/>
          </a:xfrm>
          <a:prstGeom prst="rect">
            <a:avLst/>
          </a:prstGeom>
          <a:noFill/>
        </p:spPr>
        <p:txBody>
          <a:bodyPr wrap="square" rtlCol="0">
            <a:spAutoFit/>
          </a:bodyPr>
          <a:lstStyle/>
          <a:p>
            <a:pPr algn="just"/>
            <a:r>
              <a:rPr lang="tr-TR" dirty="0" smtClean="0"/>
              <a:t>	Samsun Tabiat Varlıklarını Koruma Bölge Komisyon üyeleri İl Müdürlüğümüz personeli dışından Bakanlık Makamının Oluru ile görevlendirilmiş olup, şube müdürlüğümüz tarafından Komisyon çalışmalarına ilişkin sekretarya hizmetleri yürütülmektedir.</a:t>
            </a:r>
            <a:endParaRPr lang="tr-TR" dirty="0"/>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3741702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ctr">
              <a:buNone/>
            </a:pPr>
            <a:r>
              <a:rPr lang="tr-TR" sz="1600" dirty="0" smtClean="0"/>
              <a:t>	</a:t>
            </a:r>
            <a:r>
              <a:rPr lang="tr-TR" u="sng" dirty="0"/>
              <a:t>TABİAT VARLIKLARINI KORUMA KOMİSYONLARI </a:t>
            </a:r>
            <a:r>
              <a:rPr lang="tr-TR" u="sng" dirty="0" smtClean="0"/>
              <a:t>KURULUŞ </a:t>
            </a:r>
            <a:r>
              <a:rPr lang="tr-TR" u="sng" dirty="0"/>
              <a:t>VE ÇALIŞMA USUL VE </a:t>
            </a:r>
            <a:r>
              <a:rPr lang="tr-TR" u="sng" dirty="0" smtClean="0"/>
              <a:t>ESASLARI</a:t>
            </a:r>
          </a:p>
          <a:p>
            <a:pPr marL="0" indent="0" algn="just">
              <a:buNone/>
            </a:pPr>
            <a:endParaRPr lang="tr-TR" dirty="0"/>
          </a:p>
          <a:p>
            <a:pPr marL="0" indent="0" algn="just">
              <a:buNone/>
            </a:pPr>
            <a:r>
              <a:rPr lang="tr-TR" dirty="0" smtClean="0"/>
              <a:t>	</a:t>
            </a:r>
            <a:r>
              <a:rPr lang="tr-TR" dirty="0"/>
              <a:t> Doğal Sit </a:t>
            </a:r>
            <a:r>
              <a:rPr lang="tr-TR" dirty="0" smtClean="0"/>
              <a:t>Alanlarında </a:t>
            </a:r>
            <a:r>
              <a:rPr lang="tr-TR" dirty="0"/>
              <a:t>kişi, kurum ve kuruluşlardan uygulamaya ve kullanıma yönelik olmak üzere çeşitli faaliyetlere ilişki izin talepleri </a:t>
            </a:r>
            <a:r>
              <a:rPr lang="tr-TR" dirty="0" smtClean="0"/>
              <a:t>öncelikli olarak Çevre ve Şehircilik İl Müdürlüklerine yapılmakta, İl Müdürlüklerince talebe ilişkin tüm bilgi ve belgeler ilgili talep sahibinden tamamlattırılarak </a:t>
            </a:r>
            <a:r>
              <a:rPr lang="tr-TR" dirty="0" smtClean="0">
                <a:hlinkClick r:id="rId2" action="ppaction://hlinkfile"/>
              </a:rPr>
              <a:t>Tabiat Varlıklarını Koruma Komisyonları Kuruluş Ve Çalışma Usul Ve Esaslarına Dair Yönetmelik</a:t>
            </a:r>
            <a:r>
              <a:rPr lang="tr-TR" dirty="0" smtClean="0"/>
              <a:t> ile 2863 sayılı Kültür ve Tabiat Varlıklarını Koruma Kanununun 57. Maddesi uyarınca söz konusu talep komisyon gündemi olarak </a:t>
            </a:r>
            <a:r>
              <a:rPr lang="tr-TR" dirty="0"/>
              <a:t>belirlenerek bölge komisyonu üyeleri toplantıya </a:t>
            </a:r>
            <a:r>
              <a:rPr lang="tr-TR" dirty="0" smtClean="0"/>
              <a:t>çağrılır ve görüşülerek karara bağlanır.</a:t>
            </a:r>
          </a:p>
          <a:p>
            <a:pPr marL="0" indent="0" algn="just">
              <a:buNone/>
            </a:pPr>
            <a:endParaRPr lang="tr-TR" sz="1500" dirty="0"/>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965958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fontScale="92500" lnSpcReduction="10000"/>
          </a:bodyPr>
          <a:lstStyle/>
          <a:p>
            <a:pPr marL="0" indent="0" algn="ctr">
              <a:buNone/>
            </a:pPr>
            <a:r>
              <a:rPr lang="tr-TR" sz="1600" dirty="0" smtClean="0"/>
              <a:t>	</a:t>
            </a:r>
          </a:p>
          <a:p>
            <a:pPr marL="0" indent="0" algn="ctr">
              <a:buNone/>
            </a:pPr>
            <a:r>
              <a:rPr lang="tr-TR" b="1" u="sng" dirty="0" smtClean="0"/>
              <a:t>SAMSUN TVK BÖLGE KOMİSYONUNA İLGİLİ KURUM VE KURULUŞLARDAN YAPILAN TALEPLER</a:t>
            </a:r>
          </a:p>
          <a:p>
            <a:pPr marL="0" indent="0" algn="just">
              <a:buNone/>
            </a:pPr>
            <a:endParaRPr lang="tr-TR" sz="2400" dirty="0"/>
          </a:p>
          <a:p>
            <a:pPr marL="0" indent="0" algn="just">
              <a:buNone/>
            </a:pPr>
            <a:r>
              <a:rPr lang="tr-TR" sz="2400" dirty="0" smtClean="0"/>
              <a:t>	Samsun </a:t>
            </a:r>
            <a:r>
              <a:rPr lang="tr-TR" sz="2400" dirty="0"/>
              <a:t>Tabiat Varlıklarını Koruma Bölge Komisyonuna Kızılırmak Deltası Doğal Sit Alanı ile ilgili olarak kişi, kurum ve kuruluşlardan uygulamaya ve kullanıma yönelik olmak üzere çeşitli faaliyetlere ilişki izin talepleri yapılmaktadır.   </a:t>
            </a:r>
          </a:p>
          <a:p>
            <a:pPr marL="0" indent="0" algn="just">
              <a:buNone/>
            </a:pPr>
            <a:r>
              <a:rPr lang="tr-TR" sz="2400" dirty="0" smtClean="0"/>
              <a:t>	</a:t>
            </a:r>
            <a:r>
              <a:rPr lang="tr-TR" sz="2400" dirty="0"/>
              <a:t>B</a:t>
            </a:r>
            <a:r>
              <a:rPr lang="tr-TR" sz="2400" dirty="0" smtClean="0"/>
              <a:t>ölgede </a:t>
            </a:r>
            <a:r>
              <a:rPr lang="tr-TR" sz="2400" dirty="0"/>
              <a:t>yaşam süren vatandaşların tarım, hayvancılık </a:t>
            </a:r>
            <a:r>
              <a:rPr lang="tr-TR" sz="2400" dirty="0" err="1"/>
              <a:t>v.b</a:t>
            </a:r>
            <a:r>
              <a:rPr lang="tr-TR" sz="2400" dirty="0"/>
              <a:t>. konularda komisyonumuzdan çeşitli izin talepleri olduğu gibi, başta </a:t>
            </a:r>
            <a:r>
              <a:rPr lang="tr-TR" sz="2400" b="1" u="sng" dirty="0"/>
              <a:t>Belediyeler, Tarım ve Orman Bakanlığı Doğa Koruma ve Milli Parklar 11. Bölge Müdürlüğü, Devlet Su İşleri 7. Bölge Müdürlüğü</a:t>
            </a:r>
            <a:r>
              <a:rPr lang="tr-TR" sz="2400" dirty="0"/>
              <a:t> olmak üzere kurumlarımızın Sürdürülebilir Koruma ve Kontrollü Kullanıma yönelik izin talepleri olmaktadır.</a:t>
            </a:r>
          </a:p>
          <a:p>
            <a:pPr marL="0" indent="0" algn="just">
              <a:buNone/>
            </a:pPr>
            <a:r>
              <a:rPr lang="tr-TR" sz="2400" dirty="0" smtClean="0"/>
              <a:t>	</a:t>
            </a:r>
            <a:r>
              <a:rPr lang="tr-TR" sz="2400" b="1" u="sng" dirty="0" smtClean="0"/>
              <a:t>Sürdürülebilir </a:t>
            </a:r>
            <a:r>
              <a:rPr lang="tr-TR" sz="2400" b="1" u="sng" dirty="0"/>
              <a:t>Koruma ve Kontrollü Kullanıma yönelik faaliyetlere ilişkin olarak kurumlarımızdan komisyonumuza intikal eden talepler, doğal sit alanlarını devraldığımız 2011 yılından bugüne kadar meri mevzuat çerçevesinde değerlendirilerek tümü olumlu olmak üzere sonuçlandırılmıştır. </a:t>
            </a:r>
          </a:p>
          <a:p>
            <a:pPr marL="0" indent="0" algn="just">
              <a:buNone/>
            </a:pPr>
            <a:endParaRPr lang="tr-TR" sz="15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3385410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Autofit/>
          </a:bodyPr>
          <a:lstStyle/>
          <a:p>
            <a:pPr marL="0" indent="0" algn="ctr">
              <a:buNone/>
            </a:pPr>
            <a:r>
              <a:rPr lang="tr-TR" sz="2400" dirty="0" smtClean="0"/>
              <a:t>	</a:t>
            </a:r>
            <a:r>
              <a:rPr lang="tr-TR" sz="2400" b="1" u="sng" dirty="0" smtClean="0"/>
              <a:t>DSİ 7. BÖLGE MÜDÜRLÜĞÜNCE YAPILAN BAŞVURULAR</a:t>
            </a:r>
          </a:p>
          <a:p>
            <a:pPr marL="0" indent="0" algn="ctr">
              <a:buNone/>
            </a:pPr>
            <a:endParaRPr lang="tr-TR" sz="2400" b="1" u="sng" dirty="0" smtClean="0"/>
          </a:p>
          <a:p>
            <a:pPr marL="0" indent="0" algn="just">
              <a:buNone/>
            </a:pPr>
            <a:r>
              <a:rPr lang="tr-TR" sz="2000" dirty="0" smtClean="0"/>
              <a:t>	</a:t>
            </a:r>
            <a:r>
              <a:rPr lang="tr-TR" sz="2400" dirty="0" smtClean="0"/>
              <a:t>Devlet </a:t>
            </a:r>
            <a:r>
              <a:rPr lang="tr-TR" sz="2400" dirty="0"/>
              <a:t>Su İşleri 7. Bölge Müdürlüğünce Samsun ili, 19 Mayıs, Bafra ve Alaçam ilçeleri sınırları içerisinde yer alan Bafra Ovası Sulama Projesi Tesislerinin inşası için gerekli izinlerin </a:t>
            </a:r>
            <a:r>
              <a:rPr lang="tr-TR" sz="2400" dirty="0" smtClean="0"/>
              <a:t>değişik tarihlerdeki talepleri üzerine; </a:t>
            </a:r>
            <a:r>
              <a:rPr lang="tr-TR" sz="2400" dirty="0"/>
              <a:t>Samsun Tabiat Varlıklarını Koruma Bölge Komisyonunun </a:t>
            </a:r>
            <a:r>
              <a:rPr lang="tr-TR" sz="2400" dirty="0">
                <a:hlinkClick r:id="rId2" action="ppaction://hlinkfile"/>
              </a:rPr>
              <a:t>27.02.2012 tarihli ve 12 sayılı</a:t>
            </a:r>
            <a:r>
              <a:rPr lang="tr-TR" sz="2400" dirty="0" smtClean="0"/>
              <a:t>, </a:t>
            </a:r>
            <a:r>
              <a:rPr lang="tr-TR" sz="2400" dirty="0" smtClean="0">
                <a:hlinkClick r:id="rId3" action="ppaction://hlinkfile"/>
              </a:rPr>
              <a:t>19.08.2014 sayılı ve 132 sayılı</a:t>
            </a:r>
            <a:r>
              <a:rPr lang="tr-TR" sz="2400" dirty="0" smtClean="0"/>
              <a:t>, </a:t>
            </a:r>
            <a:r>
              <a:rPr lang="tr-TR" sz="2400" dirty="0">
                <a:hlinkClick r:id="rId4" action="ppaction://hlinkfile"/>
              </a:rPr>
              <a:t>29.09.2014 tarihli ve 166 </a:t>
            </a:r>
            <a:r>
              <a:rPr lang="tr-TR" sz="2400" dirty="0" smtClean="0">
                <a:hlinkClick r:id="rId4" action="ppaction://hlinkfile"/>
              </a:rPr>
              <a:t>sayılı</a:t>
            </a:r>
            <a:r>
              <a:rPr lang="tr-TR" sz="2400" dirty="0" smtClean="0"/>
              <a:t> kararlar alınmıştır.</a:t>
            </a:r>
            <a:endParaRPr lang="tr-TR" sz="2400" dirty="0"/>
          </a:p>
          <a:p>
            <a:pPr marL="0" indent="0" algn="just">
              <a:buNone/>
            </a:pPr>
            <a:r>
              <a:rPr lang="tr-TR" sz="2400" dirty="0"/>
              <a:t> </a:t>
            </a:r>
            <a:r>
              <a:rPr lang="tr-TR" sz="2400" dirty="0" smtClean="0"/>
              <a:t>	Devlet </a:t>
            </a:r>
            <a:r>
              <a:rPr lang="tr-TR" sz="2400" dirty="0"/>
              <a:t>Su İşleri 7. Bölge Müdürlüğünce  Samsun ili, 19 Mayıs, Bafra ve Alaçam ilçeleri sınırları içerisinde yer alan Bafra Ovası Sağ-Sol Sahil Sulama Projesi Tesislerinin inşası ve daha önceden inşası yapılan tesislerin bakım, onarım ve temizliklerinin yapılması için gerekli izinlerin verilmesine ilişkin en son talebi üzerine, Samsun Tabiat Varlıklarını Koruma Bölge Komisyonunca </a:t>
            </a:r>
            <a:r>
              <a:rPr lang="tr-TR" sz="2400" dirty="0">
                <a:hlinkClick r:id="rId5" action="ppaction://hlinkfile"/>
              </a:rPr>
              <a:t>11.06.2020 tarih ve 493 </a:t>
            </a:r>
            <a:r>
              <a:rPr lang="tr-TR" sz="2400" dirty="0" err="1">
                <a:hlinkClick r:id="rId5" action="ppaction://hlinkfile"/>
              </a:rPr>
              <a:t>nolu</a:t>
            </a:r>
            <a:r>
              <a:rPr lang="tr-TR" sz="2400" dirty="0">
                <a:hlinkClick r:id="rId5" action="ppaction://hlinkfile"/>
              </a:rPr>
              <a:t> Karar </a:t>
            </a:r>
            <a:r>
              <a:rPr lang="tr-TR" sz="2400" dirty="0"/>
              <a:t>alınmış olup, karar Bakanlığımıza (Tabiat Varlıklarını Koruma Genel Müdürlüğü) bildirilmiştir. </a:t>
            </a:r>
            <a:r>
              <a:rPr lang="tr-TR" sz="2400" dirty="0">
                <a:hlinkClick r:id="rId6" action="ppaction://hlinkfile"/>
              </a:rPr>
              <a:t>Tabiat Varlıklarını Koruma Genel Müdürlüğü'nün cevabi yazısında</a:t>
            </a:r>
            <a:r>
              <a:rPr lang="tr-TR" sz="2400" dirty="0"/>
              <a:t>; söz konusu talebin öneminden dolayı </a:t>
            </a:r>
            <a:r>
              <a:rPr lang="tr-TR" sz="2400" dirty="0">
                <a:hlinkClick r:id="rId7" action="ppaction://hlinkfile"/>
              </a:rPr>
              <a:t>Kızılırmak Deltası Sulak Alan ve Kuş Cenneti Alan Başkanlığı'nın konuyla ilgili görüşünün </a:t>
            </a:r>
            <a:r>
              <a:rPr lang="tr-TR" sz="2400" dirty="0"/>
              <a:t>alınarak Samsun Tabiat Varlıklarını Koruma Bölge Komisyonunca tekrar değerlendirilmesi gerektiği belirtilmiştir.</a:t>
            </a:r>
          </a:p>
        </p:txBody>
      </p:sp>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873339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fontScale="92500" lnSpcReduction="10000"/>
          </a:bodyPr>
          <a:lstStyle/>
          <a:p>
            <a:pPr marL="0" indent="0" algn="ctr">
              <a:buNone/>
            </a:pPr>
            <a:r>
              <a:rPr lang="tr-TR" sz="1500" dirty="0"/>
              <a:t>	</a:t>
            </a:r>
            <a:r>
              <a:rPr lang="tr-TR" sz="2400" b="1" u="sng" dirty="0" smtClean="0"/>
              <a:t>KIZILIRMAK DELTASINDAKİ KARA AVCILIĞINA YÖNELİK ALINAN KOMİSYON KARARLARI</a:t>
            </a:r>
          </a:p>
          <a:p>
            <a:pPr marL="0" indent="0" algn="just">
              <a:buNone/>
            </a:pPr>
            <a:endParaRPr lang="tr-TR" sz="2400" dirty="0"/>
          </a:p>
          <a:p>
            <a:pPr marL="0" indent="0" algn="just">
              <a:buNone/>
            </a:pPr>
            <a:r>
              <a:rPr lang="tr-TR" sz="2400" dirty="0" smtClean="0"/>
              <a:t>	Kızılırmak </a:t>
            </a:r>
            <a:r>
              <a:rPr lang="tr-TR" sz="2400" dirty="0"/>
              <a:t>Deltasındaki tüm faaliyetlerin alanla uyumlu ve biyolojik çeşitliliği koruyacak şekilde yapılıp yapılmadığının tespiti ve alanın kaynak değerlerinin etkin bir şekilde korunmasının sağlanması komisyonumuzun öncelikli görevi olduğundan, Komisyonumuzca Kızılırmak Deltasının bütüncül bir şekilde korunması amacıyla kara avcılığının yapılmasının yasaklanması hususunun Tarım ve Orman Bakanlığına (Doğa Koruma ve Milli Parklar Genel Müdürlüğü) önerilmesine ilişkin olarak Samsun Tabiat Varlıklarını Koruma Bölge Komisyonunun </a:t>
            </a:r>
            <a:r>
              <a:rPr lang="tr-TR" sz="2400" dirty="0">
                <a:hlinkClick r:id="rId2" action="ppaction://hlinkfile"/>
              </a:rPr>
              <a:t>19.09.2018 tarihli ve 396 sayılı </a:t>
            </a:r>
            <a:r>
              <a:rPr lang="tr-TR" sz="2400" dirty="0"/>
              <a:t>ve </a:t>
            </a:r>
            <a:r>
              <a:rPr lang="tr-TR" sz="2400" dirty="0">
                <a:hlinkClick r:id="rId3" action="ppaction://hlinkfile"/>
              </a:rPr>
              <a:t>11.06.2020 tarihli ve 494 sayılı</a:t>
            </a:r>
            <a:r>
              <a:rPr lang="tr-TR" sz="2400" dirty="0"/>
              <a:t> kararları mevcuttur.   </a:t>
            </a:r>
          </a:p>
          <a:p>
            <a:pPr marL="0" indent="0" algn="just">
              <a:buNone/>
            </a:pPr>
            <a:r>
              <a:rPr lang="tr-TR" sz="2400" dirty="0" smtClean="0"/>
              <a:t>	Kızılırmak </a:t>
            </a:r>
            <a:r>
              <a:rPr lang="tr-TR" sz="2400" dirty="0"/>
              <a:t>Deltası Doğal Sit Alanında  en önemli sorun olan ve yaban hayatına en çok zarar veren olaylardan biri olan kaçak kara avcılığı probleminin yanı sıra deltada birkaç kez noktasal olarak </a:t>
            </a:r>
            <a:r>
              <a:rPr lang="tr-TR" sz="2400" dirty="0" err="1"/>
              <a:t>gogo</a:t>
            </a:r>
            <a:r>
              <a:rPr lang="tr-TR" sz="2400" dirty="0"/>
              <a:t> yakılmasından dolayı küçük boyutta yangın olayları yaşanmıştır. Son olarak 15 Eylül 2020 tarihinde 106 hektar alanın zarar gördüğü bir yangın yaşanmış olup, yapılan incelemelerde yangının halk arasında </a:t>
            </a:r>
            <a:r>
              <a:rPr lang="tr-TR" sz="2400" dirty="0" err="1"/>
              <a:t>gogo</a:t>
            </a:r>
            <a:r>
              <a:rPr lang="tr-TR" sz="2400" dirty="0"/>
              <a:t> (</a:t>
            </a:r>
            <a:r>
              <a:rPr lang="tr-TR" sz="2400" dirty="0" err="1"/>
              <a:t>jungus</a:t>
            </a:r>
            <a:r>
              <a:rPr lang="tr-TR" sz="2400" dirty="0"/>
              <a:t>) olarak bilinen bitkilerin yakılması sonucu olabileceği değerlendirilmekle birlikte bu büyüklükte geniş bir alana dağılmasının sabotaj kuşkusunu artırmaktadır. </a:t>
            </a:r>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3272507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just">
              <a:buNone/>
            </a:pPr>
            <a:r>
              <a:rPr lang="tr-TR" sz="1500" dirty="0" smtClean="0"/>
              <a:t>	</a:t>
            </a:r>
          </a:p>
          <a:p>
            <a:pPr marL="0" indent="0" algn="just">
              <a:buNone/>
            </a:pPr>
            <a:r>
              <a:rPr lang="tr-TR" sz="1500" dirty="0"/>
              <a:t>	</a:t>
            </a:r>
            <a:r>
              <a:rPr lang="tr-TR" dirty="0" smtClean="0"/>
              <a:t>Bütün </a:t>
            </a:r>
            <a:r>
              <a:rPr lang="tr-TR" dirty="0"/>
              <a:t>bu açıklamaların ışığı altında, sadece Türkiye için değil dünya ekolojisi açısından önemi kabul edilen ve korunması gerekliliğin ötesinde zorunlu olan, Türkiye’nin Karadeniz Bölgesindeki en büyük sulak alanını oluşturan, içinde 359 kuş türünü barındıran, bitki florası, hayvan faunası ve biyolojik çeşitlilik yönünden zengin, yöresel reaksiyon açısından doğal bir yerleşim ortamı oluşturan Kızılırmak Deltası’nın doğal dengesinin ve dokusunun bozulmaması bütüncül bir şekilde korunması, alanın barındırdığı eşsiz değerdeki habitat çeşitliliği, flora ve fauna özelliklerinin gelecek nesillere aktarılması üstün kamu yararı gereğince başta Tabiat Varlıklarını Koruma Genel Müdürlüğü olmak üzere sorumluluk sahibi tüm kurum ve kuruluşların öncelikleri arasında yer almalıdır</a:t>
            </a:r>
            <a:r>
              <a:rPr lang="tr-TR" dirty="0" smtClean="0"/>
              <a:t>.</a:t>
            </a: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1785704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just">
              <a:lnSpc>
                <a:spcPct val="100000"/>
              </a:lnSpc>
              <a:buNone/>
            </a:pPr>
            <a:r>
              <a:rPr lang="tr-TR" dirty="0" smtClean="0"/>
              <a:t>	Samsun </a:t>
            </a:r>
            <a:r>
              <a:rPr lang="tr-TR" dirty="0"/>
              <a:t>İli, 19 Mayıs, Alaçam ve Bafra ilçeleri sınırları içerisinde bulunan Kızılırmak Deltası Doğal Sit Alanı ilk </a:t>
            </a:r>
            <a:r>
              <a:rPr lang="tr-TR" dirty="0" smtClean="0"/>
              <a:t>kez Mülga </a:t>
            </a:r>
            <a:r>
              <a:rPr lang="tr-TR" dirty="0"/>
              <a:t>Trabzon Kültür ve Tabiat Varlıklarını Koruma Kurulu’nun </a:t>
            </a:r>
            <a:r>
              <a:rPr lang="tr-TR" dirty="0" smtClean="0">
                <a:hlinkClick r:id="rId2" action="ppaction://hlinkfile"/>
              </a:rPr>
              <a:t>21/04/1994 </a:t>
            </a:r>
            <a:r>
              <a:rPr lang="tr-TR" dirty="0">
                <a:hlinkClick r:id="rId2" action="ppaction://hlinkfile"/>
              </a:rPr>
              <a:t>tarih ve 1907 sayılı kararı </a:t>
            </a:r>
            <a:r>
              <a:rPr lang="tr-TR" dirty="0"/>
              <a:t>ile 1, 2 ve 3. Derece Doğal Sit Alanı olarak tescil edilmiş, daha sonra sit alanı sınır ve dereceleri yine Mülga Trabzon Kültür ve Tabiat Varlıklarını Koruma Kurulu’nun 05/10/1999 tarih ve 3475 sayılı kararı ve Samsun Kültür ve Tabiat Varlıklarını Koruma Bölge Kurulunun 04/04/2003 tarih ve </a:t>
            </a:r>
            <a:r>
              <a:rPr lang="tr-TR" dirty="0" smtClean="0">
                <a:hlinkClick r:id="rId3" action="ppaction://hlinkfile"/>
              </a:rPr>
              <a:t>610</a:t>
            </a:r>
            <a:r>
              <a:rPr lang="tr-TR" dirty="0" smtClean="0"/>
              <a:t>-</a:t>
            </a:r>
            <a:r>
              <a:rPr lang="tr-TR" dirty="0" smtClean="0">
                <a:hlinkClick r:id="rId4" action="ppaction://hlinkfile"/>
              </a:rPr>
              <a:t>611</a:t>
            </a:r>
            <a:r>
              <a:rPr lang="tr-TR" dirty="0" smtClean="0"/>
              <a:t>-</a:t>
            </a:r>
            <a:r>
              <a:rPr lang="tr-TR" dirty="0" smtClean="0">
                <a:hlinkClick r:id="rId5" action="ppaction://hlinkfile"/>
              </a:rPr>
              <a:t>612</a:t>
            </a:r>
            <a:r>
              <a:rPr lang="tr-TR" dirty="0" smtClean="0"/>
              <a:t>-</a:t>
            </a:r>
            <a:r>
              <a:rPr lang="tr-TR" dirty="0" smtClean="0">
                <a:hlinkClick r:id="rId6" action="ppaction://hlinkfile"/>
              </a:rPr>
              <a:t>613</a:t>
            </a:r>
            <a:r>
              <a:rPr lang="tr-TR" dirty="0" smtClean="0"/>
              <a:t>-</a:t>
            </a:r>
            <a:r>
              <a:rPr lang="tr-TR" dirty="0" smtClean="0">
                <a:hlinkClick r:id="rId7" action="ppaction://hlinkfile"/>
              </a:rPr>
              <a:t>614</a:t>
            </a:r>
            <a:r>
              <a:rPr lang="tr-TR" dirty="0" smtClean="0"/>
              <a:t>-</a:t>
            </a:r>
            <a:r>
              <a:rPr lang="tr-TR" dirty="0" smtClean="0">
                <a:hlinkClick r:id="rId8" action="ppaction://hlinkfile"/>
              </a:rPr>
              <a:t>615</a:t>
            </a:r>
            <a:r>
              <a:rPr lang="tr-TR" dirty="0" smtClean="0"/>
              <a:t>-</a:t>
            </a:r>
            <a:r>
              <a:rPr lang="tr-TR" dirty="0" smtClean="0">
                <a:hlinkClick r:id="rId9" action="ppaction://hlinkfile"/>
              </a:rPr>
              <a:t>616</a:t>
            </a:r>
            <a:r>
              <a:rPr lang="tr-TR" dirty="0" smtClean="0"/>
              <a:t>-</a:t>
            </a:r>
            <a:r>
              <a:rPr lang="tr-TR" dirty="0" smtClean="0">
                <a:hlinkClick r:id="rId10" action="ppaction://hlinkfile"/>
              </a:rPr>
              <a:t>617</a:t>
            </a:r>
            <a:r>
              <a:rPr lang="tr-TR" dirty="0" smtClean="0"/>
              <a:t> </a:t>
            </a:r>
            <a:r>
              <a:rPr lang="tr-TR" dirty="0"/>
              <a:t>sayılı kararları ile </a:t>
            </a:r>
            <a:r>
              <a:rPr lang="tr-TR" dirty="0" smtClean="0"/>
              <a:t>yenilenmiştir. </a:t>
            </a:r>
            <a:endParaRPr lang="tr-TR" sz="2400" dirty="0" smtClean="0"/>
          </a:p>
        </p:txBody>
      </p:sp>
      <p:pic>
        <p:nvPicPr>
          <p:cNvPr id="3" name="Resi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
        <p:nvSpPr>
          <p:cNvPr id="2" name="Metin kutusu 1"/>
          <p:cNvSpPr txBox="1"/>
          <p:nvPr/>
        </p:nvSpPr>
        <p:spPr>
          <a:xfrm>
            <a:off x="838200" y="1014938"/>
            <a:ext cx="11201598" cy="523220"/>
          </a:xfrm>
          <a:prstGeom prst="rect">
            <a:avLst/>
          </a:prstGeom>
          <a:noFill/>
        </p:spPr>
        <p:txBody>
          <a:bodyPr wrap="square" rtlCol="0">
            <a:spAutoFit/>
          </a:bodyPr>
          <a:lstStyle/>
          <a:p>
            <a:pPr algn="ctr"/>
            <a:r>
              <a:rPr lang="tr-TR" sz="2800" u="sng" dirty="0" smtClean="0"/>
              <a:t>TESCİL KARARLARI</a:t>
            </a:r>
            <a:endParaRPr lang="tr-TR" sz="2800" u="sng" dirty="0"/>
          </a:p>
        </p:txBody>
      </p:sp>
    </p:spTree>
    <p:extLst>
      <p:ext uri="{BB962C8B-B14F-4D97-AF65-F5344CB8AC3E}">
        <p14:creationId xmlns:p14="http://schemas.microsoft.com/office/powerpoint/2010/main" val="684493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t="-9000" b="-9000"/>
          </a:stretch>
        </a:blipFill>
        <a:effectLst/>
      </p:bgPr>
    </p:bg>
    <p:spTree>
      <p:nvGrpSpPr>
        <p:cNvPr id="1" name=""/>
        <p:cNvGrpSpPr/>
        <p:nvPr/>
      </p:nvGrpSpPr>
      <p:grpSpPr>
        <a:xfrm>
          <a:off x="0" y="0"/>
          <a:ext cx="0" cy="0"/>
          <a:chOff x="0" y="0"/>
          <a:chExt cx="0" cy="0"/>
        </a:xfrm>
      </p:grpSpPr>
      <p:sp>
        <p:nvSpPr>
          <p:cNvPr id="6" name="Metin kutusu 5"/>
          <p:cNvSpPr txBox="1"/>
          <p:nvPr/>
        </p:nvSpPr>
        <p:spPr>
          <a:xfrm>
            <a:off x="0" y="702179"/>
            <a:ext cx="12086122" cy="5509200"/>
          </a:xfrm>
          <a:prstGeom prst="rect">
            <a:avLst/>
          </a:prstGeom>
          <a:blipFill dpi="0" rotWithShape="1">
            <a:blip r:embed="rId3">
              <a:alphaModFix amt="0"/>
              <a:extLst>
                <a:ext uri="{BEBA8EAE-BF5A-486C-A8C5-ECC9F3942E4B}">
                  <a14:imgProps xmlns:a14="http://schemas.microsoft.com/office/drawing/2010/main">
                    <a14:imgLayer r:embed="rId4">
                      <a14:imgEffect>
                        <a14:artisticPencilGrayscale/>
                      </a14:imgEffect>
                    </a14:imgLayer>
                  </a14:imgProps>
                </a:ext>
              </a:extLst>
            </a:blip>
            <a:srcRect/>
            <a:tile tx="0" ty="0" sx="100000" sy="100000" flip="none" algn="tl"/>
          </a:blipFill>
          <a:effectLst>
            <a:glow>
              <a:schemeClr val="accent3">
                <a:satMod val="175000"/>
              </a:schemeClr>
            </a:glow>
            <a:reflection endPos="0" dir="5400000" sy="-100000" algn="bl" rotWithShape="0"/>
          </a:effectLst>
        </p:spPr>
        <p:txBody>
          <a:bodyPr wrap="square" rtlCol="0" anchor="t">
            <a:spAutoFit/>
          </a:bodyPr>
          <a:lstStyle/>
          <a:p>
            <a:pPr algn="ctr"/>
            <a:endParaRPr lang="tr-TR" sz="8000" spc="-150" dirty="0" smtClean="0">
              <a:solidFill>
                <a:schemeClr val="bg1"/>
              </a:solidFill>
            </a:endParaRPr>
          </a:p>
          <a:p>
            <a:pPr algn="ctr"/>
            <a:r>
              <a:rPr lang="tr-TR" sz="8000" spc="-150" dirty="0" smtClean="0">
                <a:solidFill>
                  <a:schemeClr val="bg1"/>
                </a:solidFill>
              </a:rPr>
              <a:t>ARZ EDERİM.</a:t>
            </a:r>
            <a:endParaRPr lang="tr-TR" sz="6000" spc="-150" dirty="0" smtClean="0">
              <a:solidFill>
                <a:schemeClr val="bg1"/>
              </a:solidFill>
            </a:endParaRPr>
          </a:p>
          <a:p>
            <a:pPr algn="ctr"/>
            <a:endParaRPr lang="tr-TR" sz="6000" spc="-150" dirty="0">
              <a:solidFill>
                <a:schemeClr val="bg1"/>
              </a:solidFill>
            </a:endParaRPr>
          </a:p>
          <a:p>
            <a:pPr algn="ctr"/>
            <a:endParaRPr lang="tr-TR" sz="6000" spc="-150" dirty="0">
              <a:solidFill>
                <a:schemeClr val="bg1"/>
              </a:solidFill>
            </a:endParaRPr>
          </a:p>
          <a:p>
            <a:r>
              <a:rPr lang="tr-TR" sz="3600" spc="-150" dirty="0" smtClean="0">
                <a:solidFill>
                  <a:schemeClr val="bg1"/>
                </a:solidFill>
              </a:rPr>
              <a:t>                                                                                          Ömer BOLAT</a:t>
            </a:r>
          </a:p>
          <a:p>
            <a:r>
              <a:rPr lang="tr-TR" sz="3600" spc="-150" dirty="0" smtClean="0">
                <a:solidFill>
                  <a:schemeClr val="bg1"/>
                </a:solidFill>
              </a:rPr>
              <a:t>                                                                   Samsun Çevre ve Şehircilik İl Müdürü</a:t>
            </a:r>
          </a:p>
        </p:txBody>
      </p:sp>
    </p:spTree>
    <p:extLst>
      <p:ext uri="{BB962C8B-B14F-4D97-AF65-F5344CB8AC3E}">
        <p14:creationId xmlns:p14="http://schemas.microsoft.com/office/powerpoint/2010/main" val="2513034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çerik Yer Tutucusu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668" y="0"/>
            <a:ext cx="4859682" cy="6862166"/>
          </a:xfrm>
          <a:noFill/>
        </p:spPr>
      </p:pic>
      <p:sp>
        <p:nvSpPr>
          <p:cNvPr id="3" name="Metin kutusu 2"/>
          <p:cNvSpPr txBox="1"/>
          <p:nvPr/>
        </p:nvSpPr>
        <p:spPr>
          <a:xfrm>
            <a:off x="184637" y="984738"/>
            <a:ext cx="3332285" cy="2062103"/>
          </a:xfrm>
          <a:prstGeom prst="rect">
            <a:avLst/>
          </a:prstGeom>
          <a:noFill/>
        </p:spPr>
        <p:txBody>
          <a:bodyPr wrap="square" rtlCol="0">
            <a:spAutoFit/>
          </a:bodyPr>
          <a:lstStyle/>
          <a:p>
            <a:r>
              <a:rPr lang="tr-TR" sz="3200" dirty="0" smtClean="0">
                <a:solidFill>
                  <a:schemeClr val="bg1"/>
                </a:solidFill>
              </a:rPr>
              <a:t>1994 Kızılırmak Deltası Doğal</a:t>
            </a:r>
          </a:p>
          <a:p>
            <a:r>
              <a:rPr lang="tr-TR" sz="3200" dirty="0" smtClean="0">
                <a:solidFill>
                  <a:schemeClr val="bg1"/>
                </a:solidFill>
              </a:rPr>
              <a:t>Sit Alanı Tescil Haritası.</a:t>
            </a:r>
            <a:endParaRPr lang="tr-TR" sz="3200" dirty="0">
              <a:solidFill>
                <a:schemeClr val="bg1"/>
              </a:solidFill>
            </a:endParaRPr>
          </a:p>
        </p:txBody>
      </p:sp>
    </p:spTree>
    <p:extLst>
      <p:ext uri="{BB962C8B-B14F-4D97-AF65-F5344CB8AC3E}">
        <p14:creationId xmlns:p14="http://schemas.microsoft.com/office/powerpoint/2010/main" val="3123688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çerik Yer Tutucusu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093" y="5053"/>
            <a:ext cx="9820825" cy="6846352"/>
          </a:xfrm>
          <a:noFill/>
        </p:spPr>
      </p:pic>
    </p:spTree>
    <p:extLst>
      <p:ext uri="{BB962C8B-B14F-4D97-AF65-F5344CB8AC3E}">
        <p14:creationId xmlns:p14="http://schemas.microsoft.com/office/powerpoint/2010/main" val="2885011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just">
              <a:lnSpc>
                <a:spcPct val="100000"/>
              </a:lnSpc>
              <a:buNone/>
            </a:pPr>
            <a:r>
              <a:rPr lang="tr-TR" sz="3600" dirty="0"/>
              <a:t>	</a:t>
            </a:r>
            <a:endParaRPr lang="tr-TR" sz="3600" dirty="0" smtClean="0"/>
          </a:p>
          <a:p>
            <a:pPr marL="0" indent="0" algn="just">
              <a:lnSpc>
                <a:spcPct val="100000"/>
              </a:lnSpc>
              <a:buNone/>
            </a:pPr>
            <a:r>
              <a:rPr lang="tr-TR" sz="3600" dirty="0"/>
              <a:t>	</a:t>
            </a:r>
            <a:r>
              <a:rPr lang="tr-TR" sz="3200" dirty="0" smtClean="0"/>
              <a:t>Samsun İli, 19 Mayıs, Alaçam ve Bafra ilçeleri sınırları içerisinde bulunan Kızılırmak Deltası Doğal Sit Alanının koruma statüsünün yeniden değerlendirilmesi amacıyla Kızılırmak Deltasına ilişkin olarak hazırlatılan Ekolojik Temelli Bilimsel Araştırma Raporu Samsun Tabiat Varlıklarını Koruma Bölge Komisyonunda değerlendirilerek Kızılırmak Deltası Doğal Sit Alanı sınır ve statüleri son şeklini almıştır. </a:t>
            </a:r>
          </a:p>
          <a:p>
            <a:pPr marL="0" indent="0" algn="just">
              <a:lnSpc>
                <a:spcPct val="100000"/>
              </a:lnSpc>
              <a:buNone/>
            </a:pPr>
            <a:endParaRPr lang="tr-TR" sz="54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295002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çerik Yer Tutucusu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6607" y="8340"/>
            <a:ext cx="9819903" cy="6841320"/>
          </a:xfrm>
          <a:noFill/>
        </p:spPr>
      </p:pic>
    </p:spTree>
    <p:extLst>
      <p:ext uri="{BB962C8B-B14F-4D97-AF65-F5344CB8AC3E}">
        <p14:creationId xmlns:p14="http://schemas.microsoft.com/office/powerpoint/2010/main" val="2437141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Autofit/>
          </a:bodyPr>
          <a:lstStyle/>
          <a:p>
            <a:pPr marL="0" indent="0" algn="ctr">
              <a:lnSpc>
                <a:spcPct val="100000"/>
              </a:lnSpc>
              <a:buNone/>
            </a:pPr>
            <a:endParaRPr lang="tr-TR" sz="3200" u="sng" dirty="0" smtClean="0"/>
          </a:p>
          <a:p>
            <a:pPr marL="0" indent="0" algn="ctr">
              <a:lnSpc>
                <a:spcPct val="100000"/>
              </a:lnSpc>
              <a:buNone/>
            </a:pPr>
            <a:r>
              <a:rPr lang="tr-TR" sz="3200" u="sng" dirty="0" smtClean="0"/>
              <a:t>KIZILIRMAK DELTASI DOĞAL SİT ALANLARINA AİT YÜZÖLÇÜMLER</a:t>
            </a:r>
          </a:p>
          <a:p>
            <a:pPr marL="0" indent="0" algn="ctr">
              <a:lnSpc>
                <a:spcPct val="100000"/>
              </a:lnSpc>
              <a:buNone/>
            </a:pPr>
            <a:r>
              <a:rPr lang="tr-TR" sz="3200" dirty="0" smtClean="0"/>
              <a:t>	</a:t>
            </a:r>
          </a:p>
          <a:p>
            <a:pPr marL="0" indent="0" algn="just">
              <a:lnSpc>
                <a:spcPct val="100000"/>
              </a:lnSpc>
              <a:buNone/>
            </a:pPr>
            <a:r>
              <a:rPr lang="tr-TR" sz="3200" dirty="0" smtClean="0"/>
              <a:t>	Kızılırmak </a:t>
            </a:r>
            <a:r>
              <a:rPr lang="tr-TR" sz="3200" dirty="0"/>
              <a:t>Deltası Doğal Sit Alanı Kesin Korunacak Hassas Alan, Nitelikli Doğal Koruma Alanı ve Sürdürülebilir Koruma ve Kontrollü Kullanım Alanı olmak üzere 3 farklı Doğal Sit Alanı statüsüne sahip olup; Kesin Korunacak Hassas Alan 18787 hektar, Nitelikli Doğal Koruma Alanı 20330 hektar ve Sürdürülebilir Koruma ve Kontrollü Kullanım Alanı 4030 hektar olmak üzere toplam 40147 hektardır. </a:t>
            </a:r>
            <a:endParaRPr lang="tr-TR" sz="3200" dirty="0" smtClean="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057172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838200" y="663575"/>
            <a:ext cx="10515600" cy="5513388"/>
          </a:xfrm>
          <a:noFill/>
        </p:spPr>
        <p:txBody>
          <a:bodyPr anchor="ctr">
            <a:normAutofit/>
          </a:bodyPr>
          <a:lstStyle/>
          <a:p>
            <a:pPr marL="0" indent="0" algn="ctr">
              <a:lnSpc>
                <a:spcPct val="100000"/>
              </a:lnSpc>
              <a:buNone/>
            </a:pPr>
            <a:r>
              <a:rPr lang="tr-TR" sz="1500" dirty="0" smtClean="0"/>
              <a:t>	</a:t>
            </a:r>
            <a:r>
              <a:rPr lang="tr-TR" u="sng" dirty="0" smtClean="0"/>
              <a:t>KIZILIRMAK DELTASI DOĞAL SİT ALANIN CUMHURBAŞKANLIĞINCA TESCİL VE İLANINA İLİŞKİN KARARLAR</a:t>
            </a:r>
          </a:p>
          <a:p>
            <a:pPr marL="0" indent="0" algn="just">
              <a:lnSpc>
                <a:spcPct val="100000"/>
              </a:lnSpc>
              <a:buNone/>
            </a:pPr>
            <a:endParaRPr lang="tr-TR" sz="1500" dirty="0"/>
          </a:p>
          <a:p>
            <a:pPr marL="0" indent="0" algn="just">
              <a:lnSpc>
                <a:spcPct val="100000"/>
              </a:lnSpc>
              <a:buNone/>
            </a:pPr>
            <a:r>
              <a:rPr lang="tr-TR" sz="1500" dirty="0" smtClean="0"/>
              <a:t>	</a:t>
            </a:r>
            <a:r>
              <a:rPr lang="tr-TR" sz="2000" dirty="0" smtClean="0"/>
              <a:t>1 </a:t>
            </a:r>
            <a:r>
              <a:rPr lang="tr-TR" sz="2000" dirty="0"/>
              <a:t>No.lu Cumhurbaşkanlığı Kararnamesinin 109/2 Maddesi </a:t>
            </a:r>
            <a:r>
              <a:rPr lang="tr-TR" sz="2000" i="1" dirty="0"/>
              <a:t>"…</a:t>
            </a:r>
            <a:r>
              <a:rPr lang="tr-TR" sz="2000" i="1" dirty="0">
                <a:latin typeface="Times New Roman" panose="02020603050405020304" pitchFamily="18" charset="0"/>
                <a:cs typeface="Times New Roman" panose="02020603050405020304" pitchFamily="18" charset="0"/>
              </a:rPr>
              <a:t>Bakanlıkça tespit edilen doğal sit alanları, tabiat varlıkları ve bunların koruma alanlarının tescil ve ilanı Bakanın onayı ile yapılır. Ancak Bakanlıkça yapı yasağı önerilen tabiat varlıkları ve doğal sit alanları dahil orman rejimine tabi olmayan bütün koruma alanları Cumhurbaşkanınca tescil ve ilan edilir</a:t>
            </a:r>
            <a:r>
              <a:rPr lang="tr-TR" sz="2000" i="1" dirty="0"/>
              <a:t>…</a:t>
            </a:r>
            <a:r>
              <a:rPr lang="tr-TR" sz="2000" dirty="0"/>
              <a:t>" şeklindedir</a:t>
            </a:r>
            <a:r>
              <a:rPr lang="tr-TR" sz="2000" dirty="0" smtClean="0"/>
              <a:t>.</a:t>
            </a:r>
          </a:p>
          <a:p>
            <a:pPr marL="0" indent="0" algn="just">
              <a:lnSpc>
                <a:spcPct val="100000"/>
              </a:lnSpc>
              <a:buNone/>
            </a:pPr>
            <a:r>
              <a:rPr lang="tr-TR" sz="2000" dirty="0" smtClean="0"/>
              <a:t>	Bu </a:t>
            </a:r>
            <a:r>
              <a:rPr lang="tr-TR" sz="2000" dirty="0"/>
              <a:t>alanlardan Nitelikli Doğal Koruma Alanı ve Sürdürülebilir Koruma ve Kontrollü Kullanım Alanı Samsun Tabiat Varlıklarını Koruma Bölge Komisyonunun </a:t>
            </a:r>
            <a:r>
              <a:rPr lang="tr-TR" sz="2000" dirty="0">
                <a:hlinkClick r:id="rId2" action="ppaction://hlinkfile"/>
              </a:rPr>
              <a:t>14.11.2019 tarihli ve 454 sayılı kararı</a:t>
            </a:r>
            <a:r>
              <a:rPr lang="tr-TR" sz="2000" b="1" dirty="0">
                <a:hlinkClick r:id="rId2" action="ppaction://hlinkfile"/>
              </a:rPr>
              <a:t> </a:t>
            </a:r>
            <a:r>
              <a:rPr lang="tr-TR" sz="2000" dirty="0"/>
              <a:t>ile uygun görülmüş ve </a:t>
            </a:r>
            <a:r>
              <a:rPr lang="tr-TR" sz="2000" dirty="0">
                <a:hlinkClick r:id="rId3" action="ppaction://hlinkfile"/>
              </a:rPr>
              <a:t>Bakanlık </a:t>
            </a:r>
            <a:r>
              <a:rPr lang="tr-TR" sz="2000" dirty="0" err="1">
                <a:hlinkClick r:id="rId3" action="ppaction://hlinkfile"/>
              </a:rPr>
              <a:t>Makamı’nın</a:t>
            </a:r>
            <a:r>
              <a:rPr lang="tr-TR" sz="2000" dirty="0">
                <a:hlinkClick r:id="rId3" action="ppaction://hlinkfile"/>
              </a:rPr>
              <a:t> </a:t>
            </a:r>
            <a:r>
              <a:rPr lang="tr-TR" sz="2000" dirty="0" smtClean="0">
                <a:hlinkClick r:id="rId3" action="ppaction://hlinkfile"/>
              </a:rPr>
              <a:t>10.02.2020 tarihli ve 34708 sayılı Olur</a:t>
            </a:r>
            <a:r>
              <a:rPr lang="tr-TR" sz="2000" dirty="0" smtClean="0"/>
              <a:t>’u ile </a:t>
            </a:r>
            <a:r>
              <a:rPr lang="tr-TR" sz="2000" dirty="0"/>
              <a:t>onaylanmış olup </a:t>
            </a:r>
            <a:r>
              <a:rPr lang="tr-TR" sz="2000" dirty="0">
                <a:hlinkClick r:id="rId4" action="ppaction://hlinkfile"/>
              </a:rPr>
              <a:t>19.02.2020 tarihinde Resmi Gazetede </a:t>
            </a:r>
            <a:r>
              <a:rPr lang="tr-TR" sz="2000" dirty="0"/>
              <a:t>yayımlanarak yürürlüğe girmiştir. </a:t>
            </a:r>
            <a:endParaRPr lang="tr-TR" sz="2000" dirty="0" smtClean="0"/>
          </a:p>
          <a:p>
            <a:pPr marL="0" indent="0" algn="just">
              <a:lnSpc>
                <a:spcPct val="100000"/>
              </a:lnSpc>
              <a:buNone/>
            </a:pPr>
            <a:r>
              <a:rPr lang="tr-TR" sz="2000" dirty="0" smtClean="0"/>
              <a:t>	Yapı yasağı içeren alanların Kesin Korunacak Hassas Alan olarak tescil ve ilan edilmesine ise 1 sayılı Cumhurbaşkanlığı Kararnamesinin 109.maddesi gereği Cumhurbaşkanlığı Makamınca  karar verilerek </a:t>
            </a:r>
            <a:r>
              <a:rPr lang="tr-TR" sz="2000" dirty="0" smtClean="0">
                <a:hlinkClick r:id="rId5" action="ppaction://hlinkfile"/>
              </a:rPr>
              <a:t>21.04.2020 tarihli ve 31106 sayılı Resmi Gazetede </a:t>
            </a:r>
            <a:r>
              <a:rPr lang="tr-TR" sz="2000" dirty="0" smtClean="0"/>
              <a:t>yayımlanarak yürürlüğe girmiştir. </a:t>
            </a:r>
          </a:p>
          <a:p>
            <a:pPr marL="0" indent="0" algn="just">
              <a:lnSpc>
                <a:spcPct val="100000"/>
              </a:lnSpc>
              <a:buNone/>
            </a:pPr>
            <a:r>
              <a:rPr lang="tr-TR" sz="2000" dirty="0" smtClean="0"/>
              <a:t>	</a:t>
            </a:r>
            <a:endParaRPr lang="tr-TR" sz="2000" dirty="0"/>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5649" y="152399"/>
            <a:ext cx="1124149" cy="1124149"/>
          </a:xfrm>
          <a:prstGeom prst="rect">
            <a:avLst/>
          </a:prstGeom>
        </p:spPr>
      </p:pic>
    </p:spTree>
    <p:extLst>
      <p:ext uri="{BB962C8B-B14F-4D97-AF65-F5344CB8AC3E}">
        <p14:creationId xmlns:p14="http://schemas.microsoft.com/office/powerpoint/2010/main" val="2560488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2507</Words>
  <Application>Microsoft Office PowerPoint</Application>
  <PresentationFormat>Geniş ekran</PresentationFormat>
  <Paragraphs>110</Paragraphs>
  <Slides>30</Slides>
  <Notes>0</Notes>
  <HiddenSlides>0</HiddenSlides>
  <MMClips>0</MMClips>
  <ScaleCrop>false</ScaleCrop>
  <HeadingPairs>
    <vt:vector size="8" baseType="variant">
      <vt:variant>
        <vt:lpstr>Kullanılan Yazı Tipleri</vt:lpstr>
      </vt:variant>
      <vt:variant>
        <vt:i4>4</vt:i4>
      </vt:variant>
      <vt:variant>
        <vt:lpstr>Tema</vt:lpstr>
      </vt:variant>
      <vt:variant>
        <vt:i4>1</vt:i4>
      </vt:variant>
      <vt:variant>
        <vt:lpstr>Eklenmiş OLE Hizmet Programları</vt:lpstr>
      </vt:variant>
      <vt:variant>
        <vt:i4>2</vt:i4>
      </vt:variant>
      <vt:variant>
        <vt:lpstr>Slayt Başlıkları</vt:lpstr>
      </vt:variant>
      <vt:variant>
        <vt:i4>30</vt:i4>
      </vt:variant>
    </vt:vector>
  </HeadingPairs>
  <TitlesOfParts>
    <vt:vector size="37" baseType="lpstr">
      <vt:lpstr>Arial</vt:lpstr>
      <vt:lpstr>Calibri</vt:lpstr>
      <vt:lpstr>Calibri Light</vt:lpstr>
      <vt:lpstr>Times New Roman</vt:lpstr>
      <vt:lpstr>Office Teması</vt:lpstr>
      <vt:lpstr>Resim</vt:lpstr>
      <vt:lpstr>Çalışma Sayfası</vt:lpstr>
      <vt:lpstr>KIZILIRMAK DELTASI SULAK ALAN  VE KUŞ CENNETİ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KIZILIRMAK DELTASI SULAK ALAN VE KUŞ CENNETİ</dc:title>
  <dc:creator>Windows Kullanıcısı</dc:creator>
  <cp:lastModifiedBy>Çağrı Karasu</cp:lastModifiedBy>
  <cp:revision>55</cp:revision>
  <cp:lastPrinted>2021-02-16T07:56:11Z</cp:lastPrinted>
  <dcterms:created xsi:type="dcterms:W3CDTF">2021-02-14T18:29:27Z</dcterms:created>
  <dcterms:modified xsi:type="dcterms:W3CDTF">2021-02-16T08:49:52Z</dcterms:modified>
</cp:coreProperties>
</file>