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Lst>
  <p:notesMasterIdLst>
    <p:notesMasterId r:id="rId80"/>
  </p:notesMasterIdLst>
  <p:sldIdLst>
    <p:sldId id="493" r:id="rId6"/>
    <p:sldId id="494" r:id="rId7"/>
    <p:sldId id="495" r:id="rId8"/>
    <p:sldId id="496" r:id="rId9"/>
    <p:sldId id="530" r:id="rId10"/>
    <p:sldId id="497" r:id="rId11"/>
    <p:sldId id="498" r:id="rId12"/>
    <p:sldId id="499" r:id="rId13"/>
    <p:sldId id="500" r:id="rId14"/>
    <p:sldId id="501" r:id="rId15"/>
    <p:sldId id="515" r:id="rId16"/>
    <p:sldId id="516" r:id="rId17"/>
    <p:sldId id="517" r:id="rId18"/>
    <p:sldId id="581" r:id="rId19"/>
    <p:sldId id="582" r:id="rId20"/>
    <p:sldId id="583" r:id="rId21"/>
    <p:sldId id="566" r:id="rId22"/>
    <p:sldId id="567" r:id="rId23"/>
    <p:sldId id="568" r:id="rId24"/>
    <p:sldId id="569" r:id="rId25"/>
    <p:sldId id="584" r:id="rId26"/>
    <p:sldId id="571" r:id="rId27"/>
    <p:sldId id="572" r:id="rId28"/>
    <p:sldId id="573" r:id="rId29"/>
    <p:sldId id="574" r:id="rId30"/>
    <p:sldId id="575" r:id="rId31"/>
    <p:sldId id="576" r:id="rId32"/>
    <p:sldId id="577" r:id="rId33"/>
    <p:sldId id="578" r:id="rId34"/>
    <p:sldId id="579" r:id="rId35"/>
    <p:sldId id="580" r:id="rId36"/>
    <p:sldId id="550" r:id="rId37"/>
    <p:sldId id="519" r:id="rId38"/>
    <p:sldId id="512" r:id="rId39"/>
    <p:sldId id="552" r:id="rId40"/>
    <p:sldId id="585" r:id="rId41"/>
    <p:sldId id="478" r:id="rId42"/>
    <p:sldId id="551" r:id="rId43"/>
    <p:sldId id="490" r:id="rId44"/>
    <p:sldId id="491" r:id="rId45"/>
    <p:sldId id="492" r:id="rId46"/>
    <p:sldId id="556" r:id="rId47"/>
    <p:sldId id="557" r:id="rId48"/>
    <p:sldId id="558" r:id="rId49"/>
    <p:sldId id="559" r:id="rId50"/>
    <p:sldId id="560" r:id="rId51"/>
    <p:sldId id="561" r:id="rId52"/>
    <p:sldId id="562" r:id="rId53"/>
    <p:sldId id="563" r:id="rId54"/>
    <p:sldId id="564" r:id="rId55"/>
    <p:sldId id="565" r:id="rId56"/>
    <p:sldId id="555" r:id="rId57"/>
    <p:sldId id="321" r:id="rId58"/>
    <p:sldId id="330" r:id="rId59"/>
    <p:sldId id="325" r:id="rId60"/>
    <p:sldId id="329" r:id="rId61"/>
    <p:sldId id="586" r:id="rId62"/>
    <p:sldId id="587" r:id="rId63"/>
    <p:sldId id="588" r:id="rId64"/>
    <p:sldId id="589" r:id="rId65"/>
    <p:sldId id="590" r:id="rId66"/>
    <p:sldId id="591" r:id="rId67"/>
    <p:sldId id="592" r:id="rId68"/>
    <p:sldId id="593" r:id="rId69"/>
    <p:sldId id="594" r:id="rId70"/>
    <p:sldId id="595" r:id="rId71"/>
    <p:sldId id="596" r:id="rId72"/>
    <p:sldId id="597" r:id="rId73"/>
    <p:sldId id="598" r:id="rId74"/>
    <p:sldId id="599" r:id="rId75"/>
    <p:sldId id="600" r:id="rId76"/>
    <p:sldId id="601" r:id="rId77"/>
    <p:sldId id="602" r:id="rId78"/>
    <p:sldId id="528" r:id="rId79"/>
  </p:sldIdLst>
  <p:sldSz cx="9144000" cy="6858000" type="screen4x3"/>
  <p:notesSz cx="6742113" cy="98726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94" autoAdjust="0"/>
    <p:restoredTop sz="94660"/>
  </p:normalViewPr>
  <p:slideViewPr>
    <p:cSldViewPr snapToGrid="0">
      <p:cViewPr varScale="1">
        <p:scale>
          <a:sx n="115" d="100"/>
          <a:sy n="115" d="100"/>
        </p:scale>
        <p:origin x="17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umut.bektas\Downloads\RadGridExport%20(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umut.bektas\Downloads\RadGridExport%20(4).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7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495469361618434E-2"/>
          <c:y val="0.23363549309399628"/>
          <c:w val="0.89507466650047018"/>
          <c:h val="0.72278463312505514"/>
        </c:manualLayout>
      </c:layout>
      <c:pie3DChart>
        <c:varyColors val="1"/>
        <c:ser>
          <c:idx val="0"/>
          <c:order val="0"/>
          <c:tx>
            <c:strRef>
              <c:f>Sayfa1!$B$1</c:f>
              <c:strCache>
                <c:ptCount val="1"/>
                <c:pt idx="0">
                  <c:v>PERSONEL DAĞILIMI</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69A-4593-B991-9DC5D18D182B}"/>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69A-4593-B991-9DC5D18D182B}"/>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69A-4593-B991-9DC5D18D182B}"/>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69A-4593-B991-9DC5D18D182B}"/>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B69A-4593-B991-9DC5D18D182B}"/>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B69A-4593-B991-9DC5D18D182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B69A-4593-B991-9DC5D18D182B}"/>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B69A-4593-B991-9DC5D18D182B}"/>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B69A-4593-B991-9DC5D18D182B}"/>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B69A-4593-B991-9DC5D18D182B}"/>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5-B69A-4593-B991-9DC5D18D182B}"/>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7-B69A-4593-B991-9DC5D18D182B}"/>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9-B69A-4593-B991-9DC5D18D182B}"/>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B-B69A-4593-B991-9DC5D18D182B}"/>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D-B69A-4593-B991-9DC5D18D182B}"/>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F-B69A-4593-B991-9DC5D18D182B}"/>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1-B69A-4593-B991-9DC5D18D182B}"/>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3-B69A-4593-B991-9DC5D18D182B}"/>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5-B69A-4593-B991-9DC5D18D182B}"/>
              </c:ext>
            </c:extLst>
          </c:dPt>
          <c:dPt>
            <c:idx val="19"/>
            <c:bubble3D val="0"/>
            <c:spPr>
              <a:solidFill>
                <a:schemeClr val="accent2">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7-91D9-4C3D-AF1F-91741E026E11}"/>
              </c:ext>
            </c:extLst>
          </c:dPt>
          <c:dLbls>
            <c:dLbl>
              <c:idx val="0"/>
              <c:layout>
                <c:manualLayout>
                  <c:x val="-6.425359104796835E-2"/>
                  <c:y val="0.12000340167239054"/>
                </c:manualLayout>
              </c:layout>
              <c:tx>
                <c:rich>
                  <a:bodyPr/>
                  <a:lstStyle/>
                  <a:p>
                    <a:fld id="{24624F3E-C610-4F89-AD6F-87470CDEE8E5}" type="CATEGORYNAME">
                      <a:rPr lang="en-US"/>
                      <a:pPr/>
                      <a:t>[KATEGORİ ADI]</a:t>
                    </a:fld>
                    <a:r>
                      <a:rPr lang="en-US" baseline="0" dirty="0"/>
                      <a:t>; 16</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B69A-4593-B991-9DC5D18D182B}"/>
                </c:ext>
              </c:extLst>
            </c:dLbl>
            <c:dLbl>
              <c:idx val="1"/>
              <c:layout>
                <c:manualLayout>
                  <c:x val="-8.0478389928140326E-2"/>
                  <c:y val="7.1226297362615681E-2"/>
                </c:manualLayout>
              </c:layout>
              <c:tx>
                <c:rich>
                  <a:bodyPr/>
                  <a:lstStyle/>
                  <a:p>
                    <a:fld id="{9908F818-087B-4BBF-BDFD-C19B34250D43}" type="CATEGORYNAME">
                      <a:rPr lang="en-US"/>
                      <a:pPr/>
                      <a:t>[KATEGORİ ADI]</a:t>
                    </a:fld>
                    <a:r>
                      <a:rPr lang="en-US" baseline="0" dirty="0"/>
                      <a:t>; </a:t>
                    </a:r>
                    <a:fld id="{B8C77C2D-6842-4095-B2E7-B90525998A77}" type="VALUE">
                      <a:rPr lang="en-US" baseline="0" smtClean="0"/>
                      <a:pPr/>
                      <a:t>[DEĞER]</a:t>
                    </a:fld>
                    <a:r>
                      <a:rPr lang="en-US" baseline="0" dirty="0"/>
                      <a:t> </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B69A-4593-B991-9DC5D18D182B}"/>
                </c:ext>
              </c:extLst>
            </c:dLbl>
            <c:dLbl>
              <c:idx val="2"/>
              <c:layout>
                <c:manualLayout>
                  <c:x val="-0.10086611333804507"/>
                  <c:y val="0.13286722058830855"/>
                </c:manualLayout>
              </c:layout>
              <c:tx>
                <c:rich>
                  <a:bodyPr/>
                  <a:lstStyle/>
                  <a:p>
                    <a:fld id="{A7849D74-5147-4136-AB8E-AD14DDB02EAB}" type="CATEGORYNAME">
                      <a:rPr lang="en-US" dirty="0"/>
                      <a:pPr/>
                      <a:t>[KATEGORİ ADI]</a:t>
                    </a:fld>
                    <a:r>
                      <a:rPr lang="en-US" baseline="0" dirty="0"/>
                      <a:t>; 2;</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B69A-4593-B991-9DC5D18D182B}"/>
                </c:ext>
              </c:extLst>
            </c:dLbl>
            <c:dLbl>
              <c:idx val="3"/>
              <c:layout>
                <c:manualLayout>
                  <c:x val="3.4430042941202131E-2"/>
                  <c:y val="4.3545108233379363E-2"/>
                </c:manualLayout>
              </c:layout>
              <c:tx>
                <c:rich>
                  <a:bodyPr/>
                  <a:lstStyle/>
                  <a:p>
                    <a:fld id="{739AFCE1-CF21-4898-89A8-C117AD9DF1A3}" type="CATEGORYNAME">
                      <a:rPr lang="en-US"/>
                      <a:pPr/>
                      <a:t>[KATEGORİ ADI]</a:t>
                    </a:fld>
                    <a:r>
                      <a:rPr lang="en-US" baseline="0" dirty="0"/>
                      <a:t>; 35</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B69A-4593-B991-9DC5D18D182B}"/>
                </c:ext>
              </c:extLst>
            </c:dLbl>
            <c:dLbl>
              <c:idx val="4"/>
              <c:layout>
                <c:manualLayout>
                  <c:x val="0.19598700382071235"/>
                  <c:y val="0.14409292394956302"/>
                </c:manualLayout>
              </c:layout>
              <c:tx>
                <c:rich>
                  <a:bodyPr/>
                  <a:lstStyle/>
                  <a:p>
                    <a:fld id="{206560F7-4C5C-4A74-AE80-36DDFAD89426}" type="CATEGORYNAME">
                      <a:rPr lang="en-US" dirty="0"/>
                      <a:pPr/>
                      <a:t>[KATEGORİ ADI]</a:t>
                    </a:fld>
                    <a:r>
                      <a:rPr lang="en-US" baseline="0" dirty="0"/>
                      <a:t>; </a:t>
                    </a:r>
                    <a:fld id="{EFD73D51-0A1A-4620-8E2E-0E46446FB4AE}"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B69A-4593-B991-9DC5D18D182B}"/>
                </c:ext>
              </c:extLst>
            </c:dLbl>
            <c:dLbl>
              <c:idx val="5"/>
              <c:layout>
                <c:manualLayout>
                  <c:x val="0.13117948668292717"/>
                  <c:y val="0.10661109472661086"/>
                </c:manualLayout>
              </c:layout>
              <c:tx>
                <c:rich>
                  <a:bodyPr/>
                  <a:lstStyle/>
                  <a:p>
                    <a:fld id="{4E90845D-1F64-4095-BD34-248CE1C77805}" type="CATEGORYNAME">
                      <a:rPr lang="en-US"/>
                      <a:pPr/>
                      <a:t>[KATEGORİ ADI]</a:t>
                    </a:fld>
                    <a:r>
                      <a:rPr lang="en-US" baseline="0" dirty="0"/>
                      <a:t>; 9 </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B69A-4593-B991-9DC5D18D182B}"/>
                </c:ext>
              </c:extLst>
            </c:dLbl>
            <c:dLbl>
              <c:idx val="6"/>
              <c:layout>
                <c:manualLayout>
                  <c:x val="4.0572072012385982E-2"/>
                  <c:y val="0.16510339544787458"/>
                </c:manualLayout>
              </c:layout>
              <c:tx>
                <c:rich>
                  <a:bodyPr/>
                  <a:lstStyle/>
                  <a:p>
                    <a:fld id="{662BEE1A-0A96-437A-83C0-D990521F0D14}" type="CATEGORYNAME">
                      <a:rPr lang="en-US"/>
                      <a:pPr/>
                      <a:t>[KATEGORİ ADI]</a:t>
                    </a:fld>
                    <a:r>
                      <a:rPr lang="en-US" baseline="0" dirty="0"/>
                      <a:t>; 2</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B69A-4593-B991-9DC5D18D182B}"/>
                </c:ext>
              </c:extLst>
            </c:dLbl>
            <c:dLbl>
              <c:idx val="7"/>
              <c:layout>
                <c:manualLayout>
                  <c:x val="-0.12779326761858265"/>
                  <c:y val="0.18669376025157244"/>
                </c:manualLayout>
              </c:layout>
              <c:tx>
                <c:rich>
                  <a:bodyPr/>
                  <a:lstStyle/>
                  <a:p>
                    <a:fld id="{2F1F566D-EE86-4AB4-A792-94A19B975874}" type="CATEGORYNAME">
                      <a:rPr lang="en-US"/>
                      <a:pPr/>
                      <a:t>[KATEGORİ ADI]</a:t>
                    </a:fld>
                    <a:r>
                      <a:rPr lang="en-US" dirty="0"/>
                      <a:t>; 2</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B69A-4593-B991-9DC5D18D182B}"/>
                </c:ext>
              </c:extLst>
            </c:dLbl>
            <c:dLbl>
              <c:idx val="8"/>
              <c:layout>
                <c:manualLayout>
                  <c:x val="-7.1821936760574981E-3"/>
                  <c:y val="7.3278081737192663E-2"/>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7028CB60-CC18-4411-8923-66EE8419375F}" type="CATEGORYNAME">
                      <a:rPr lang="en-US"/>
                      <a:pPr>
                        <a:defRPr/>
                      </a:pPr>
                      <a:t>[KATEGORİ ADI]</a:t>
                    </a:fld>
                    <a:r>
                      <a:rPr lang="en-US" baseline="0" dirty="0"/>
                      <a:t>; </a:t>
                    </a:r>
                    <a:fld id="{9A835A70-5246-4CE5-AED5-A3846799EBF4}" type="VALUE">
                      <a:rPr lang="en-US" baseline="0" smtClean="0"/>
                      <a:pPr>
                        <a:defRPr/>
                      </a:pPr>
                      <a:t>[DEĞER]</a:t>
                    </a:fld>
                    <a:endParaRPr lang="en-US" baseline="0" dirty="0"/>
                  </a:p>
                </c:rich>
              </c:tx>
              <c:numFmt formatCode="General" sourceLinked="0"/>
              <c:spPr>
                <a:solidFill>
                  <a:schemeClr val="accent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tr-TR"/>
                </a:p>
              </c:txPr>
              <c:dLblPos val="bestFit"/>
              <c:showLegendKey val="1"/>
              <c:showVal val="1"/>
              <c:showCatName val="1"/>
              <c:showSerName val="0"/>
              <c:showPercent val="1"/>
              <c:showBubbleSize val="0"/>
              <c:extLst>
                <c:ext xmlns:c15="http://schemas.microsoft.com/office/drawing/2012/chart" uri="{CE6537A1-D6FC-4f65-9D91-7224C49458BB}">
                  <c15:layout>
                    <c:manualLayout>
                      <c:w val="0.22327947251528626"/>
                      <c:h val="4.6996024244017325E-2"/>
                    </c:manualLayout>
                  </c15:layout>
                  <c15:dlblFieldTable/>
                  <c15:showDataLabelsRange val="0"/>
                </c:ext>
                <c:ext xmlns:c16="http://schemas.microsoft.com/office/drawing/2014/chart" uri="{C3380CC4-5D6E-409C-BE32-E72D297353CC}">
                  <c16:uniqueId val="{00000011-B69A-4593-B991-9DC5D18D182B}"/>
                </c:ext>
              </c:extLst>
            </c:dLbl>
            <c:dLbl>
              <c:idx val="9"/>
              <c:layout>
                <c:manualLayout>
                  <c:x val="-5.956570228926214E-2"/>
                  <c:y val="2.8656322803214087E-2"/>
                </c:manualLayout>
              </c:layout>
              <c:tx>
                <c:rich>
                  <a:bodyPr/>
                  <a:lstStyle/>
                  <a:p>
                    <a:fld id="{D121007D-0EB0-458A-9911-852780EC411E}" type="CATEGORYNAME">
                      <a:rPr lang="en-US"/>
                      <a:pPr/>
                      <a:t>[KATEGORİ ADI]</a:t>
                    </a:fld>
                    <a:r>
                      <a:rPr lang="en-US" baseline="0" dirty="0"/>
                      <a:t>; </a:t>
                    </a:r>
                    <a:fld id="{9128FB41-19ED-4F4B-97B2-797CD79BF9FD}"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B69A-4593-B991-9DC5D18D182B}"/>
                </c:ext>
              </c:extLst>
            </c:dLbl>
            <c:dLbl>
              <c:idx val="10"/>
              <c:layout>
                <c:manualLayout>
                  <c:x val="-1.8706882310903301E-2"/>
                  <c:y val="-1.3964935103506581E-2"/>
                </c:manualLayout>
              </c:layout>
              <c:tx>
                <c:rich>
                  <a:bodyPr/>
                  <a:lstStyle/>
                  <a:p>
                    <a:fld id="{7643025F-4D01-48A3-9F6F-541E84141BCA}" type="CATEGORYNAME">
                      <a:rPr lang="en-US"/>
                      <a:pPr/>
                      <a:t>[KATEGORİ ADI]</a:t>
                    </a:fld>
                    <a:r>
                      <a:rPr lang="en-US" baseline="0" dirty="0"/>
                      <a:t>; </a:t>
                    </a:r>
                    <a:r>
                      <a:rPr lang="en-US" baseline="0" dirty="0" smtClean="0"/>
                      <a:t>9;</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B69A-4593-B991-9DC5D18D182B}"/>
                </c:ext>
              </c:extLst>
            </c:dLbl>
            <c:dLbl>
              <c:idx val="11"/>
              <c:layout>
                <c:manualLayout>
                  <c:x val="-5.5291095949724804E-2"/>
                  <c:y val="-8.1350700063808984E-2"/>
                </c:manualLayout>
              </c:layout>
              <c:tx>
                <c:rich>
                  <a:bodyPr/>
                  <a:lstStyle/>
                  <a:p>
                    <a:fld id="{FE9668F8-E922-4BEA-8992-7D060BD83688}" type="CATEGORYNAME">
                      <a:rPr lang="en-US"/>
                      <a:pPr/>
                      <a:t>[KATEGORİ ADI]</a:t>
                    </a:fld>
                    <a:r>
                      <a:rPr lang="en-US" baseline="0" dirty="0"/>
                      <a:t>; </a:t>
                    </a:r>
                    <a:fld id="{A2199797-3472-4C7E-867C-6648E0C379B1}"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7-B69A-4593-B991-9DC5D18D182B}"/>
                </c:ext>
              </c:extLst>
            </c:dLbl>
            <c:dLbl>
              <c:idx val="12"/>
              <c:layout>
                <c:manualLayout>
                  <c:x val="-1.4440637176378095E-2"/>
                  <c:y val="-0.16246453747309242"/>
                </c:manualLayout>
              </c:layout>
              <c:tx>
                <c:rich>
                  <a:bodyPr/>
                  <a:lstStyle/>
                  <a:p>
                    <a:fld id="{F2D96CB2-597A-4FD2-B7E0-C590E2499070}" type="CATEGORYNAME">
                      <a:rPr lang="en-US" smtClean="0"/>
                      <a:pPr/>
                      <a:t>[KATEGORİ ADI]</a:t>
                    </a:fld>
                    <a:r>
                      <a:rPr lang="en-US" baseline="0" dirty="0"/>
                      <a:t>;1 </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9-B69A-4593-B991-9DC5D18D182B}"/>
                </c:ext>
              </c:extLst>
            </c:dLbl>
            <c:dLbl>
              <c:idx val="13"/>
              <c:layout>
                <c:manualLayout>
                  <c:x val="-1.6098619011751004E-2"/>
                  <c:y val="-0.2103892971142311"/>
                </c:manualLayout>
              </c:layout>
              <c:tx>
                <c:rich>
                  <a:bodyPr/>
                  <a:lstStyle/>
                  <a:p>
                    <a:fld id="{9789FDE8-CE82-4704-9C35-C27940052F01}" type="CATEGORYNAME">
                      <a:rPr lang="en-US" smtClean="0"/>
                      <a:pPr/>
                      <a:t>[KATEGORİ ADI]</a:t>
                    </a:fld>
                    <a:r>
                      <a:rPr lang="en-US" dirty="0" smtClean="0"/>
                      <a:t>(İŞÇİ)</a:t>
                    </a:r>
                    <a:r>
                      <a:rPr lang="en-US" baseline="0" dirty="0" smtClean="0"/>
                      <a:t>; </a:t>
                    </a:r>
                    <a:fld id="{A51E1FE3-9B56-4D2D-8B32-424FB480BFE9}" type="VALUE">
                      <a:rPr lang="en-US" baseline="0" smtClean="0"/>
                      <a:pPr/>
                      <a:t>[DEĞER]</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B-B69A-4593-B991-9DC5D18D182B}"/>
                </c:ext>
              </c:extLst>
            </c:dLbl>
            <c:dLbl>
              <c:idx val="14"/>
              <c:layout>
                <c:manualLayout>
                  <c:x val="2.5784596818498241E-2"/>
                  <c:y val="-0.18562987803460934"/>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E008E20D-60FA-494F-96B6-17A061926677}" type="CATEGORYNAME">
                      <a:rPr lang="en-US" sz="1300" smtClean="0"/>
                      <a:pPr>
                        <a:defRPr/>
                      </a:pPr>
                      <a:t>[KATEGORİ ADI]</a:t>
                    </a:fld>
                    <a:r>
                      <a:rPr lang="en-US" sz="1300" baseline="0" dirty="0" smtClean="0"/>
                      <a:t>;8</a:t>
                    </a:r>
                  </a:p>
                </c:rich>
              </c:tx>
              <c:numFmt formatCode="General" sourceLinked="0"/>
              <c:spPr>
                <a:solidFill>
                  <a:schemeClr val="accent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tr-TR"/>
                </a:p>
              </c:txPr>
              <c:dLblPos val="bestFit"/>
              <c:showLegendKey val="1"/>
              <c:showVal val="1"/>
              <c:showCatName val="1"/>
              <c:showSerName val="0"/>
              <c:showPercent val="1"/>
              <c:showBubbleSize val="0"/>
              <c:extLst>
                <c:ext xmlns:c15="http://schemas.microsoft.com/office/drawing/2012/chart" uri="{CE6537A1-D6FC-4f65-9D91-7224C49458BB}">
                  <c15:layout>
                    <c:manualLayout>
                      <c:w val="0.20954208451864165"/>
                      <c:h val="4.9540476016839058E-2"/>
                    </c:manualLayout>
                  </c15:layout>
                  <c15:dlblFieldTable/>
                  <c15:showDataLabelsRange val="0"/>
                </c:ext>
                <c:ext xmlns:c16="http://schemas.microsoft.com/office/drawing/2014/chart" uri="{C3380CC4-5D6E-409C-BE32-E72D297353CC}">
                  <c16:uniqueId val="{0000001D-B69A-4593-B991-9DC5D18D182B}"/>
                </c:ext>
              </c:extLst>
            </c:dLbl>
            <c:dLbl>
              <c:idx val="15"/>
              <c:layout>
                <c:manualLayout>
                  <c:x val="0.11152366358381069"/>
                  <c:y val="-0.1000209745201087"/>
                </c:manualLayout>
              </c:layout>
              <c:tx>
                <c:rich>
                  <a:bodyPr/>
                  <a:lstStyle/>
                  <a:p>
                    <a:fld id="{BD20987C-446E-4792-B9BA-946B4FCCF0F2}" type="CATEGORYNAME">
                      <a:rPr lang="en-US"/>
                      <a:pPr/>
                      <a:t>[KATEGORİ ADI]</a:t>
                    </a:fld>
                    <a:r>
                      <a:rPr lang="en-US" baseline="0" dirty="0"/>
                      <a:t>; </a:t>
                    </a:r>
                    <a:r>
                      <a:rPr lang="en-US" baseline="0" dirty="0" smtClean="0"/>
                      <a:t>18</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F-B69A-4593-B991-9DC5D18D182B}"/>
                </c:ext>
              </c:extLst>
            </c:dLbl>
            <c:dLbl>
              <c:idx val="16"/>
              <c:layout>
                <c:manualLayout>
                  <c:x val="-0.16358146750259148"/>
                  <c:y val="-4.2637557861266183E-2"/>
                </c:manualLayout>
              </c:layout>
              <c:tx>
                <c:rich>
                  <a:bodyPr/>
                  <a:lstStyle/>
                  <a:p>
                    <a:fld id="{87D9E4D2-F70D-40CB-8FC0-DD632B3FA0D2}" type="CATEGORYNAME">
                      <a:rPr lang="en-US"/>
                      <a:pPr/>
                      <a:t>[KATEGORİ ADI]</a:t>
                    </a:fld>
                    <a:r>
                      <a:rPr lang="en-US" baseline="0" dirty="0"/>
                      <a:t>; </a:t>
                    </a:r>
                    <a:fld id="{A8499380-9C25-42B2-AE1F-2314847E9206}"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1-B69A-4593-B991-9DC5D18D182B}"/>
                </c:ext>
              </c:extLst>
            </c:dLbl>
            <c:dLbl>
              <c:idx val="17"/>
              <c:layout>
                <c:manualLayout>
                  <c:x val="-0.16153416694781109"/>
                  <c:y val="-0.1033262093623615"/>
                </c:manualLayout>
              </c:layout>
              <c:tx>
                <c:rich>
                  <a:bodyPr/>
                  <a:lstStyle/>
                  <a:p>
                    <a:fld id="{174862E3-4D0B-4B2F-BA09-E35F3CA0A86D}" type="CATEGORYNAME">
                      <a:rPr lang="en-US"/>
                      <a:pPr/>
                      <a:t>[KATEGORİ ADI]</a:t>
                    </a:fld>
                    <a:r>
                      <a:rPr lang="en-US" baseline="0" dirty="0"/>
                      <a:t>; </a:t>
                    </a:r>
                    <a:fld id="{B1096EE8-C642-4BBF-85DD-1DE067FFB70C}"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3-B69A-4593-B991-9DC5D18D182B}"/>
                </c:ext>
              </c:extLst>
            </c:dLbl>
            <c:dLbl>
              <c:idx val="18"/>
              <c:layout>
                <c:manualLayout>
                  <c:x val="-0.14049254466119468"/>
                  <c:y val="-9.8571977596520893E-2"/>
                </c:manualLayout>
              </c:layout>
              <c:tx>
                <c:rich>
                  <a:bodyPr/>
                  <a:lstStyle/>
                  <a:p>
                    <a:fld id="{127C0E72-E84C-4E1E-A8E7-D6D05915E34E}" type="CATEGORYNAME">
                      <a:rPr lang="en-US"/>
                      <a:pPr/>
                      <a:t>[KATEGORİ ADI]</a:t>
                    </a:fld>
                    <a:r>
                      <a:rPr lang="en-US" baseline="0" dirty="0"/>
                      <a:t>; </a:t>
                    </a:r>
                    <a:r>
                      <a:rPr lang="tr-TR" baseline="0" dirty="0" smtClean="0"/>
                      <a:t>34</a:t>
                    </a:r>
                    <a:r>
                      <a:rPr lang="en-US" baseline="0" dirty="0" smtClean="0"/>
                      <a:t>;</a:t>
                    </a:r>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5-B69A-4593-B991-9DC5D18D182B}"/>
                </c:ext>
              </c:extLst>
            </c:dLbl>
            <c:dLbl>
              <c:idx val="19"/>
              <c:layout>
                <c:manualLayout>
                  <c:x val="-0.11790493524903681"/>
                  <c:y val="-7.2258051900592257E-2"/>
                </c:manualLayout>
              </c:layout>
              <c:tx>
                <c:rich>
                  <a:bodyPr/>
                  <a:lstStyle/>
                  <a:p>
                    <a:fld id="{B2C07B42-D515-4B74-B0EB-6835E1E21743}" type="CATEGORYNAME">
                      <a:rPr lang="en-US"/>
                      <a:pPr/>
                      <a:t>[KATEGORİ ADI]</a:t>
                    </a:fld>
                    <a:r>
                      <a:rPr lang="en-US" baseline="0" dirty="0"/>
                      <a:t>; </a:t>
                    </a:r>
                    <a:fld id="{1FA219F9-FE4D-4F7E-A627-003C26AE5119}"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7-91D9-4C3D-AF1F-91741E026E11}"/>
                </c:ext>
              </c:extLst>
            </c:dLbl>
            <c:numFmt formatCode="General" sourceLinked="0"/>
            <c:spPr>
              <a:solidFill>
                <a:schemeClr val="accent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tr-TR"/>
              </a:p>
            </c:txPr>
            <c:dLblPos val="ctr"/>
            <c:showLegendKey val="1"/>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Sayfa1!$A$2:$A$21</c:f>
              <c:strCache>
                <c:ptCount val="20"/>
                <c:pt idx="0">
                  <c:v>İDARİ</c:v>
                </c:pt>
                <c:pt idx="1">
                  <c:v>MİMAR</c:v>
                </c:pt>
                <c:pt idx="2">
                  <c:v>BİLG. İŞLT</c:v>
                </c:pt>
                <c:pt idx="3">
                  <c:v>MÜHENDİS</c:v>
                </c:pt>
                <c:pt idx="4">
                  <c:v>TEKNİSYEN</c:v>
                </c:pt>
                <c:pt idx="5">
                  <c:v>TEKNİKER</c:v>
                </c:pt>
                <c:pt idx="6">
                  <c:v>ARAŞTIRMACI</c:v>
                </c:pt>
                <c:pt idx="7">
                  <c:v>Ş.PLANCISI</c:v>
                </c:pt>
                <c:pt idx="8">
                  <c:v>MİLLİ EMLAK DENT.</c:v>
                </c:pt>
                <c:pt idx="9">
                  <c:v>AVUKAT</c:v>
                </c:pt>
                <c:pt idx="10">
                  <c:v>M.EM.UZMANI</c:v>
                </c:pt>
                <c:pt idx="11">
                  <c:v>MEMUR</c:v>
                </c:pt>
                <c:pt idx="12">
                  <c:v>HİZMETLİ</c:v>
                </c:pt>
                <c:pt idx="13">
                  <c:v>ŞOFÖR (İŞCİ)</c:v>
                </c:pt>
                <c:pt idx="14">
                  <c:v>TAŞERON ŞÖFÖR</c:v>
                </c:pt>
                <c:pt idx="15">
                  <c:v>İŞCİ</c:v>
                </c:pt>
                <c:pt idx="16">
                  <c:v>VHKİ</c:v>
                </c:pt>
                <c:pt idx="17">
                  <c:v>AYNİYAT SAYMANI</c:v>
                </c:pt>
                <c:pt idx="18">
                  <c:v>BÜRO PERSONELİ 4B</c:v>
                </c:pt>
                <c:pt idx="19">
                  <c:v>TOPOĞRAF</c:v>
                </c:pt>
              </c:strCache>
            </c:strRef>
          </c:cat>
          <c:val>
            <c:numRef>
              <c:f>Sayfa1!$B$2:$B$21</c:f>
              <c:numCache>
                <c:formatCode>General</c:formatCode>
                <c:ptCount val="20"/>
                <c:pt idx="0">
                  <c:v>16</c:v>
                </c:pt>
                <c:pt idx="1">
                  <c:v>5</c:v>
                </c:pt>
                <c:pt idx="2">
                  <c:v>2</c:v>
                </c:pt>
                <c:pt idx="3">
                  <c:v>36</c:v>
                </c:pt>
                <c:pt idx="4">
                  <c:v>8</c:v>
                </c:pt>
                <c:pt idx="5">
                  <c:v>9</c:v>
                </c:pt>
                <c:pt idx="6">
                  <c:v>2</c:v>
                </c:pt>
                <c:pt idx="7">
                  <c:v>2</c:v>
                </c:pt>
                <c:pt idx="8">
                  <c:v>1</c:v>
                </c:pt>
                <c:pt idx="9">
                  <c:v>1</c:v>
                </c:pt>
                <c:pt idx="10">
                  <c:v>8</c:v>
                </c:pt>
                <c:pt idx="11">
                  <c:v>2</c:v>
                </c:pt>
                <c:pt idx="12">
                  <c:v>1</c:v>
                </c:pt>
                <c:pt idx="13">
                  <c:v>8</c:v>
                </c:pt>
                <c:pt idx="14">
                  <c:v>4</c:v>
                </c:pt>
                <c:pt idx="15">
                  <c:v>26</c:v>
                </c:pt>
                <c:pt idx="16">
                  <c:v>15</c:v>
                </c:pt>
                <c:pt idx="17">
                  <c:v>1</c:v>
                </c:pt>
                <c:pt idx="18">
                  <c:v>35</c:v>
                </c:pt>
                <c:pt idx="19">
                  <c:v>1</c:v>
                </c:pt>
              </c:numCache>
            </c:numRef>
          </c:val>
          <c:extLst>
            <c:ext xmlns:c16="http://schemas.microsoft.com/office/drawing/2014/chart" uri="{C3380CC4-5D6E-409C-BE32-E72D297353CC}">
              <c16:uniqueId val="{00000026-B69A-4593-B991-9DC5D18D182B}"/>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6147191369707532"/>
          <c:y val="1.0317360907294654E-2"/>
          <c:w val="0.13549416334139552"/>
          <c:h val="0.8150296364250488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029867794303487E-2"/>
          <c:y val="3.1062633341968019E-2"/>
          <c:w val="0.95599482356372123"/>
          <c:h val="0.46064150897247613"/>
        </c:manualLayout>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8913-4263-B479-682AFB0F482D}"/>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56D2-4058-81BD-5BE70697D358}"/>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1-56D2-4058-81BD-5BE70697D358}"/>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0-C00F-4439-8364-5A1FDD306773}"/>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8913-4263-B479-682AFB0F482D}"/>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8913-4263-B479-682AFB0F482D}"/>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8913-4263-B479-682AFB0F482D}"/>
              </c:ext>
            </c:extLst>
          </c:dPt>
          <c:dPt>
            <c:idx val="7"/>
            <c:invertIfNegative val="1"/>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F-8913-4263-B479-682AFB0F482D}"/>
              </c:ext>
            </c:extLst>
          </c:dPt>
          <c:dPt>
            <c:idx val="8"/>
            <c:invertIfNegative val="1"/>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11-8913-4263-B479-682AFB0F482D}"/>
              </c:ext>
            </c:extLst>
          </c:dPt>
          <c:dLbls>
            <c:dLbl>
              <c:idx val="2"/>
              <c:layout/>
              <c:tx>
                <c:rich>
                  <a:bodyPr/>
                  <a:lstStyle/>
                  <a:p>
                    <a:r>
                      <a:rPr lang="en-US" dirty="0"/>
                      <a:t>2                                                                                                                                                                              </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6D2-4058-81BD-5BE70697D358}"/>
                </c:ext>
              </c:extLst>
            </c:dLbl>
            <c:dLbl>
              <c:idx val="6"/>
              <c:layout/>
              <c:tx>
                <c:rich>
                  <a:bodyPr/>
                  <a:lstStyle/>
                  <a:p>
                    <a:r>
                      <a:rPr lang="en-US"/>
                      <a:t>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913-4263-B479-682AFB0F482D}"/>
                </c:ext>
              </c:extLst>
            </c:dLbl>
            <c:dLbl>
              <c:idx val="8"/>
              <c:layout/>
              <c:tx>
                <c:rich>
                  <a:bodyPr/>
                  <a:lstStyle/>
                  <a:p>
                    <a:r>
                      <a:rPr lang="en-US" dirty="0" smtClean="0"/>
                      <a:t>27</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913-4263-B479-682AFB0F48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Sayfa1!$A$2:$A$10</c:f>
              <c:strCache>
                <c:ptCount val="9"/>
                <c:pt idx="0">
                  <c:v>MÜDÜR</c:v>
                </c:pt>
                <c:pt idx="1">
                  <c:v>MİLLİ EMLAK MÜDÜRÜ</c:v>
                </c:pt>
                <c:pt idx="2">
                  <c:v>MÜDÜR YRD.</c:v>
                </c:pt>
                <c:pt idx="3">
                  <c:v>ŞUBE MÜDÜRÜ</c:v>
                </c:pt>
                <c:pt idx="4">
                  <c:v>MİLLİ EMLAK DENETMENİ</c:v>
                </c:pt>
                <c:pt idx="5">
                  <c:v>MİLLİ EMLAK UZ.</c:v>
                </c:pt>
                <c:pt idx="6">
                  <c:v>ARAŞTIRMACI</c:v>
                </c:pt>
                <c:pt idx="7">
                  <c:v>AVUKAT</c:v>
                </c:pt>
                <c:pt idx="8">
                  <c:v>TOPLAM</c:v>
                </c:pt>
              </c:strCache>
            </c:strRef>
          </c:cat>
          <c:val>
            <c:numRef>
              <c:f>Sayfa1!$B$2:$B$10</c:f>
              <c:numCache>
                <c:formatCode>General</c:formatCode>
                <c:ptCount val="9"/>
                <c:pt idx="0">
                  <c:v>1</c:v>
                </c:pt>
                <c:pt idx="1">
                  <c:v>1</c:v>
                </c:pt>
                <c:pt idx="2">
                  <c:v>2</c:v>
                </c:pt>
                <c:pt idx="3">
                  <c:v>11</c:v>
                </c:pt>
                <c:pt idx="4">
                  <c:v>1</c:v>
                </c:pt>
                <c:pt idx="5">
                  <c:v>9</c:v>
                </c:pt>
                <c:pt idx="6">
                  <c:v>2</c:v>
                </c:pt>
                <c:pt idx="7">
                  <c:v>1</c:v>
                </c:pt>
                <c:pt idx="8">
                  <c:v>28</c:v>
                </c:pt>
              </c:numCache>
            </c:numRef>
          </c:val>
          <c:extLst>
            <c:ext xmlns:c16="http://schemas.microsoft.com/office/drawing/2014/chart" uri="{C3380CC4-5D6E-409C-BE32-E72D297353CC}">
              <c16:uniqueId val="{00000000-57BA-4114-933D-240BF72BDFE8}"/>
            </c:ext>
          </c:extLst>
        </c:ser>
        <c:dLbls>
          <c:showLegendKey val="0"/>
          <c:showVal val="0"/>
          <c:showCatName val="0"/>
          <c:showSerName val="0"/>
          <c:showPercent val="0"/>
          <c:showBubbleSize val="0"/>
        </c:dLbls>
        <c:gapWidth val="65"/>
        <c:shape val="cylinder"/>
        <c:axId val="-1578110128"/>
        <c:axId val="-1578113936"/>
        <c:axId val="0"/>
      </c:bar3DChart>
      <c:catAx>
        <c:axId val="-157811012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Calibri (Gövde)"/>
                <a:ea typeface="+mn-ea"/>
                <a:cs typeface="+mn-cs"/>
              </a:defRPr>
            </a:pPr>
            <a:endParaRPr lang="tr-TR"/>
          </a:p>
        </c:txPr>
        <c:crossAx val="-1578113936"/>
        <c:crosses val="autoZero"/>
        <c:auto val="1"/>
        <c:lblAlgn val="ctr"/>
        <c:lblOffset val="100"/>
        <c:noMultiLvlLbl val="0"/>
      </c:catAx>
      <c:valAx>
        <c:axId val="-1578113936"/>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10128"/>
        <c:crossesAt val="1"/>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0-7A39-4C0F-87C2-306E112568D8}"/>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BEC4-4912-9F82-0B7F4A369E81}"/>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5-BEC4-4912-9F82-0B7F4A369E81}"/>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7-BEC4-4912-9F82-0B7F4A369E81}"/>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BEC4-4912-9F82-0B7F4A369E81}"/>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BEC4-4912-9F82-0B7F4A369E81}"/>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1-7A39-4C0F-87C2-306E112568D8}"/>
              </c:ext>
            </c:extLst>
          </c:dPt>
          <c:dPt>
            <c:idx val="7"/>
            <c:invertIfNegative val="1"/>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1-6236-444E-9906-FDD52F0BBA52}"/>
              </c:ext>
            </c:extLst>
          </c:dPt>
          <c:dPt>
            <c:idx val="8"/>
            <c:invertIfNegative val="1"/>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02-7A39-4C0F-87C2-306E112568D8}"/>
              </c:ext>
            </c:extLst>
          </c:dPt>
          <c:dPt>
            <c:idx val="9"/>
            <c:invertIfNegative val="1"/>
            <c:bubble3D val="0"/>
            <c:spPr>
              <a:solidFill>
                <a:schemeClr val="accent4">
                  <a:lumMod val="60000"/>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extLst>
              <c:ext xmlns:c16="http://schemas.microsoft.com/office/drawing/2014/chart" uri="{C3380CC4-5D6E-409C-BE32-E72D297353CC}">
                <c16:uniqueId val="{00000013-BEC4-4912-9F82-0B7F4A369E81}"/>
              </c:ext>
            </c:extLst>
          </c:dPt>
          <c:dPt>
            <c:idx val="10"/>
            <c:invertIfNegative val="1"/>
            <c:bubble3D val="0"/>
            <c:spPr>
              <a:solidFill>
                <a:schemeClr val="accent5">
                  <a:lumMod val="60000"/>
                  <a:alpha val="85000"/>
                </a:schemeClr>
              </a:solidFill>
              <a:ln w="9525" cap="flat" cmpd="sng" algn="ctr">
                <a:solidFill>
                  <a:schemeClr val="accent5">
                    <a:lumMod val="60000"/>
                    <a:lumMod val="75000"/>
                  </a:schemeClr>
                </a:solidFill>
                <a:round/>
              </a:ln>
              <a:effectLst/>
              <a:sp3d contourW="9525">
                <a:contourClr>
                  <a:schemeClr val="accent5">
                    <a:lumMod val="60000"/>
                    <a:lumMod val="75000"/>
                  </a:schemeClr>
                </a:contourClr>
              </a:sp3d>
            </c:spPr>
            <c:extLst>
              <c:ext xmlns:c16="http://schemas.microsoft.com/office/drawing/2014/chart" uri="{C3380CC4-5D6E-409C-BE32-E72D297353CC}">
                <c16:uniqueId val="{00000000-6236-444E-9906-FDD52F0BBA52}"/>
              </c:ext>
            </c:extLst>
          </c:dPt>
          <c:dPt>
            <c:idx val="11"/>
            <c:invertIfNegative val="1"/>
            <c:bubble3D val="0"/>
            <c:spPr>
              <a:solidFill>
                <a:schemeClr val="accent6">
                  <a:lumMod val="60000"/>
                  <a:alpha val="85000"/>
                </a:schemeClr>
              </a:solidFill>
              <a:ln w="9525" cap="flat" cmpd="sng" algn="ctr">
                <a:solidFill>
                  <a:schemeClr val="accent6">
                    <a:lumMod val="60000"/>
                    <a:lumMod val="75000"/>
                  </a:schemeClr>
                </a:solidFill>
                <a:round/>
              </a:ln>
              <a:effectLst/>
              <a:sp3d contourW="9525">
                <a:contourClr>
                  <a:schemeClr val="accent6">
                    <a:lumMod val="60000"/>
                    <a:lumMod val="75000"/>
                  </a:schemeClr>
                </a:contourClr>
              </a:sp3d>
            </c:spPr>
            <c:extLst>
              <c:ext xmlns:c16="http://schemas.microsoft.com/office/drawing/2014/chart" uri="{C3380CC4-5D6E-409C-BE32-E72D297353CC}">
                <c16:uniqueId val="{00000003-7A39-4C0F-87C2-306E112568D8}"/>
              </c:ext>
            </c:extLst>
          </c:dPt>
          <c:dLbls>
            <c:dLbl>
              <c:idx val="0"/>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A39-4C0F-87C2-306E112568D8}"/>
                </c:ext>
              </c:extLst>
            </c:dLbl>
            <c:dLbl>
              <c:idx val="6"/>
              <c:layout/>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A39-4C0F-87C2-306E112568D8}"/>
                </c:ext>
              </c:extLst>
            </c:dLbl>
            <c:dLbl>
              <c:idx val="7"/>
              <c:layout/>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36-444E-9906-FDD52F0BBA52}"/>
                </c:ext>
              </c:extLst>
            </c:dLbl>
            <c:dLbl>
              <c:idx val="8"/>
              <c:layout/>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A39-4C0F-87C2-306E112568D8}"/>
                </c:ext>
              </c:extLst>
            </c:dLbl>
            <c:dLbl>
              <c:idx val="9"/>
              <c:layout/>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EC4-4912-9F82-0B7F4A369E81}"/>
                </c:ext>
              </c:extLst>
            </c:dLbl>
            <c:dLbl>
              <c:idx val="10"/>
              <c:layout/>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236-444E-9906-FDD52F0BBA52}"/>
                </c:ext>
              </c:extLst>
            </c:dLbl>
            <c:dLbl>
              <c:idx val="11"/>
              <c:layout>
                <c:manualLayout>
                  <c:x val="0"/>
                  <c:y val="0"/>
                </c:manualLayout>
              </c:layout>
              <c:tx>
                <c:rich>
                  <a:bodyPr/>
                  <a:lstStyle/>
                  <a:p>
                    <a:r>
                      <a:rPr lang="en-US" dirty="0"/>
                      <a:t>42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A39-4C0F-87C2-306E112568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Sayfa1!$A$2:$A$13</c:f>
              <c:strCache>
                <c:ptCount val="12"/>
                <c:pt idx="0">
                  <c:v>İNŞAAT MÜH.</c:v>
                </c:pt>
                <c:pt idx="1">
                  <c:v>MAKİNE MÜH.</c:v>
                </c:pt>
                <c:pt idx="2">
                  <c:v>ELEKTRİK MÜH.</c:v>
                </c:pt>
                <c:pt idx="3">
                  <c:v>JEOLOJİ MÜH.</c:v>
                </c:pt>
                <c:pt idx="4">
                  <c:v>HARİTA MÜH</c:v>
                </c:pt>
                <c:pt idx="5">
                  <c:v>MADEN MÜH</c:v>
                </c:pt>
                <c:pt idx="6">
                  <c:v>ÇEVRE MÜH</c:v>
                </c:pt>
                <c:pt idx="7">
                  <c:v>JEOFİZİK MÜH</c:v>
                </c:pt>
                <c:pt idx="8">
                  <c:v>MİMAR</c:v>
                </c:pt>
                <c:pt idx="9">
                  <c:v>KİMYA MÜH.</c:v>
                </c:pt>
                <c:pt idx="10">
                  <c:v>ŞEHİR PLANCISI</c:v>
                </c:pt>
                <c:pt idx="11">
                  <c:v>TOPLAM</c:v>
                </c:pt>
              </c:strCache>
            </c:strRef>
          </c:cat>
          <c:val>
            <c:numRef>
              <c:f>Sayfa1!$B$2:$B$13</c:f>
              <c:numCache>
                <c:formatCode>General</c:formatCode>
                <c:ptCount val="12"/>
                <c:pt idx="0">
                  <c:v>8</c:v>
                </c:pt>
                <c:pt idx="1">
                  <c:v>4</c:v>
                </c:pt>
                <c:pt idx="2">
                  <c:v>4</c:v>
                </c:pt>
                <c:pt idx="3">
                  <c:v>5</c:v>
                </c:pt>
                <c:pt idx="4">
                  <c:v>5</c:v>
                </c:pt>
                <c:pt idx="5">
                  <c:v>1</c:v>
                </c:pt>
                <c:pt idx="6">
                  <c:v>7</c:v>
                </c:pt>
                <c:pt idx="7">
                  <c:v>1</c:v>
                </c:pt>
                <c:pt idx="8">
                  <c:v>5</c:v>
                </c:pt>
                <c:pt idx="9">
                  <c:v>2</c:v>
                </c:pt>
                <c:pt idx="10">
                  <c:v>2</c:v>
                </c:pt>
                <c:pt idx="11">
                  <c:v>42</c:v>
                </c:pt>
              </c:numCache>
            </c:numRef>
          </c:val>
          <c:extLst>
            <c:ext xmlns:c16="http://schemas.microsoft.com/office/drawing/2014/chart" uri="{C3380CC4-5D6E-409C-BE32-E72D297353CC}">
              <c16:uniqueId val="{00000000-57BA-4114-933D-240BF72BDFE8}"/>
            </c:ext>
          </c:extLst>
        </c:ser>
        <c:dLbls>
          <c:showLegendKey val="0"/>
          <c:showVal val="0"/>
          <c:showCatName val="0"/>
          <c:showSerName val="0"/>
          <c:showPercent val="0"/>
          <c:showBubbleSize val="0"/>
        </c:dLbls>
        <c:gapWidth val="65"/>
        <c:shape val="cylinder"/>
        <c:axId val="-1578107952"/>
        <c:axId val="-1578113392"/>
        <c:axId val="0"/>
      </c:bar3DChart>
      <c:catAx>
        <c:axId val="-1578107952"/>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1578113392"/>
        <c:crosses val="autoZero"/>
        <c:auto val="1"/>
        <c:lblAlgn val="ctr"/>
        <c:lblOffset val="100"/>
        <c:noMultiLvlLbl val="0"/>
      </c:catAx>
      <c:valAx>
        <c:axId val="-1578113392"/>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07952"/>
        <c:crossesAt val="1"/>
        <c:crossBetween val="between"/>
      </c:valAx>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9F8A-4CCD-805E-2BFB25C149C8}"/>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4916-466D-9214-3A788C6DCFA7}"/>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5-9F8A-4CCD-805E-2BFB25C149C8}"/>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7-9F8A-4CCD-805E-2BFB25C149C8}"/>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9F8A-4CCD-805E-2BFB25C149C8}"/>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9F8A-4CCD-805E-2BFB25C149C8}"/>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9F8A-4CCD-805E-2BFB25C149C8}"/>
              </c:ext>
            </c:extLst>
          </c:dPt>
          <c:dLbls>
            <c:dLbl>
              <c:idx val="1"/>
              <c:layout/>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916-466D-9214-3A788C6DCFA7}"/>
                </c:ext>
              </c:extLst>
            </c:dLbl>
            <c:dLbl>
              <c:idx val="7"/>
              <c:tx>
                <c:rich>
                  <a:bodyPr/>
                  <a:lstStyle/>
                  <a:p>
                    <a:r>
                      <a:rPr lang="en-US"/>
                      <a:t>18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16-466D-9214-3A788C6DCF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Sayfa1!$A$2:$A$8</c:f>
              <c:strCache>
                <c:ptCount val="7"/>
                <c:pt idx="0">
                  <c:v>İNŞAAT TEKNİKERİ</c:v>
                </c:pt>
                <c:pt idx="1">
                  <c:v>MAKİNE TEKNİKERİ</c:v>
                </c:pt>
                <c:pt idx="2">
                  <c:v>HARİTA TEKNİKERİ</c:v>
                </c:pt>
                <c:pt idx="3">
                  <c:v>MADEN TEKNİKERİ</c:v>
                </c:pt>
                <c:pt idx="4">
                  <c:v>TEKNİSYEN</c:v>
                </c:pt>
                <c:pt idx="5">
                  <c:v>TOPOĞRAF</c:v>
                </c:pt>
                <c:pt idx="6">
                  <c:v>TOPLAM</c:v>
                </c:pt>
              </c:strCache>
            </c:strRef>
          </c:cat>
          <c:val>
            <c:numRef>
              <c:f>Sayfa1!$B$2:$B$8</c:f>
              <c:numCache>
                <c:formatCode>General</c:formatCode>
                <c:ptCount val="7"/>
                <c:pt idx="0">
                  <c:v>3</c:v>
                </c:pt>
                <c:pt idx="1">
                  <c:v>1</c:v>
                </c:pt>
                <c:pt idx="2">
                  <c:v>1</c:v>
                </c:pt>
                <c:pt idx="3">
                  <c:v>1</c:v>
                </c:pt>
                <c:pt idx="4">
                  <c:v>8</c:v>
                </c:pt>
                <c:pt idx="5">
                  <c:v>1</c:v>
                </c:pt>
                <c:pt idx="6">
                  <c:v>15</c:v>
                </c:pt>
              </c:numCache>
            </c:numRef>
          </c:val>
          <c:extLst>
            <c:ext xmlns:c16="http://schemas.microsoft.com/office/drawing/2014/chart" uri="{C3380CC4-5D6E-409C-BE32-E72D297353CC}">
              <c16:uniqueId val="{00000000-24CE-42FB-B2B0-E9346B49909F}"/>
            </c:ext>
          </c:extLst>
        </c:ser>
        <c:dLbls>
          <c:showLegendKey val="0"/>
          <c:showVal val="0"/>
          <c:showCatName val="0"/>
          <c:showSerName val="0"/>
          <c:showPercent val="0"/>
          <c:showBubbleSize val="0"/>
        </c:dLbls>
        <c:gapWidth val="65"/>
        <c:shape val="cylinder"/>
        <c:axId val="-1578108496"/>
        <c:axId val="-1578117200"/>
        <c:axId val="0"/>
      </c:bar3DChart>
      <c:catAx>
        <c:axId val="-1578108496"/>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1578117200"/>
        <c:crosses val="autoZero"/>
        <c:auto val="1"/>
        <c:lblAlgn val="ctr"/>
        <c:lblOffset val="100"/>
        <c:noMultiLvlLbl val="0"/>
      </c:catAx>
      <c:valAx>
        <c:axId val="-1578117200"/>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08496"/>
        <c:crossesAt val="1"/>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rnd" cmpd="sng" algn="ctr">
      <a:solidFill>
        <a:schemeClr val="dk1">
          <a:lumMod val="25000"/>
          <a:lumOff val="75000"/>
        </a:schemeClr>
      </a:solidFill>
      <a:round/>
    </a:ln>
    <a:effectLst>
      <a:softEdge rad="0"/>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022359258090688"/>
          <c:y val="3.091646630470328E-2"/>
          <c:w val="0.96720435559962736"/>
          <c:h val="0.57982006778901829"/>
        </c:manualLayout>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CCFB-44F0-AB62-5ABF7241822E}"/>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C028-4BE1-AAEF-0CB05FD69B03}"/>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0-151B-42DB-9A70-C96A4BF32611}"/>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1-C028-4BE1-AAEF-0CB05FD69B03}"/>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2-C028-4BE1-AAEF-0CB05FD69B03}"/>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CCFB-44F0-AB62-5ABF7241822E}"/>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CCFB-44F0-AB62-5ABF7241822E}"/>
              </c:ext>
            </c:extLst>
          </c:dPt>
          <c:dPt>
            <c:idx val="7"/>
            <c:invertIfNegative val="1"/>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F-CCFB-44F0-AB62-5ABF7241822E}"/>
              </c:ext>
            </c:extLst>
          </c:dPt>
          <c:dPt>
            <c:idx val="8"/>
            <c:invertIfNegative val="1"/>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03-C028-4BE1-AAEF-0CB05FD69B03}"/>
              </c:ext>
            </c:extLst>
          </c:dPt>
          <c:dPt>
            <c:idx val="9"/>
            <c:invertIfNegative val="1"/>
            <c:bubble3D val="0"/>
            <c:spPr>
              <a:solidFill>
                <a:schemeClr val="accent4">
                  <a:lumMod val="60000"/>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extLst>
              <c:ext xmlns:c16="http://schemas.microsoft.com/office/drawing/2014/chart" uri="{C3380CC4-5D6E-409C-BE32-E72D297353CC}">
                <c16:uniqueId val="{00000013-9B08-4300-82E4-BE12F7CEF946}"/>
              </c:ext>
            </c:extLst>
          </c:dPt>
          <c:dPt>
            <c:idx val="10"/>
            <c:invertIfNegative val="1"/>
            <c:bubble3D val="0"/>
            <c:spPr>
              <a:solidFill>
                <a:schemeClr val="accent5">
                  <a:lumMod val="60000"/>
                  <a:alpha val="85000"/>
                </a:schemeClr>
              </a:solidFill>
              <a:ln w="9525" cap="flat" cmpd="sng" algn="ctr">
                <a:solidFill>
                  <a:schemeClr val="accent5">
                    <a:lumMod val="60000"/>
                    <a:lumMod val="75000"/>
                  </a:schemeClr>
                </a:solidFill>
                <a:round/>
              </a:ln>
              <a:effectLst/>
              <a:sp3d contourW="9525">
                <a:contourClr>
                  <a:schemeClr val="accent5">
                    <a:lumMod val="60000"/>
                    <a:lumMod val="75000"/>
                  </a:schemeClr>
                </a:contourClr>
              </a:sp3d>
            </c:spPr>
            <c:extLst>
              <c:ext xmlns:c16="http://schemas.microsoft.com/office/drawing/2014/chart" uri="{C3380CC4-5D6E-409C-BE32-E72D297353CC}">
                <c16:uniqueId val="{00000015-09C1-4712-8368-289A796AFEB1}"/>
              </c:ext>
            </c:extLst>
          </c:dPt>
          <c:dLbls>
            <c:dLbl>
              <c:idx val="1"/>
              <c:layout>
                <c:manualLayout>
                  <c:x val="2.9813635288020016E-3"/>
                  <c:y val="-5.152744384117212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028-4BE1-AAEF-0CB05FD69B03}"/>
                </c:ext>
              </c:extLst>
            </c:dLbl>
            <c:dLbl>
              <c:idx val="2"/>
              <c:layout/>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51B-42DB-9A70-C96A4BF32611}"/>
                </c:ext>
              </c:extLst>
            </c:dLbl>
            <c:dLbl>
              <c:idx val="3"/>
              <c:layout/>
              <c:tx>
                <c:rich>
                  <a:bodyPr/>
                  <a:lstStyle/>
                  <a:p>
                    <a:r>
                      <a:rPr lang="en-US" dirty="0"/>
                      <a:t>35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028-4BE1-AAEF-0CB05FD69B03}"/>
                </c:ext>
              </c:extLst>
            </c:dLbl>
            <c:dLbl>
              <c:idx val="4"/>
              <c:layout/>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028-4BE1-AAEF-0CB05FD69B03}"/>
                </c:ext>
              </c:extLst>
            </c:dLbl>
            <c:dLbl>
              <c:idx val="7"/>
              <c:layout/>
              <c:tx>
                <c:rich>
                  <a:bodyPr/>
                  <a:lstStyle/>
                  <a:p>
                    <a:r>
                      <a:rPr lang="en-US" dirty="0" smtClean="0"/>
                      <a:t>4</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CCFB-44F0-AB62-5ABF7241822E}"/>
                </c:ext>
              </c:extLst>
            </c:dLbl>
            <c:dLbl>
              <c:idx val="9"/>
              <c:layout/>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9B08-4300-82E4-BE12F7CEF946}"/>
                </c:ext>
              </c:extLst>
            </c:dLbl>
            <c:dLbl>
              <c:idx val="10"/>
              <c:layout>
                <c:manualLayout>
                  <c:x val="-1.0931755182222161E-16"/>
                  <c:y val="-5.1527443841172188E-3"/>
                </c:manualLayout>
              </c:layout>
              <c:tx>
                <c:rich>
                  <a:bodyPr/>
                  <a:lstStyle/>
                  <a:p>
                    <a:r>
                      <a:rPr lang="en-US" dirty="0" smtClean="0"/>
                      <a:t>94</a:t>
                    </a:r>
                    <a:endParaRPr lang="en-US" dirty="0"/>
                  </a:p>
                  <a:p>
                    <a:endParaRPr lang="en-US" dirty="0"/>
                  </a:p>
                  <a:p>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9C1-4712-8368-289A796AFE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Sayfa1!$A$2:$A$12</c:f>
              <c:strCache>
                <c:ptCount val="11"/>
                <c:pt idx="0">
                  <c:v>AYNİYAT SAYMANI</c:v>
                </c:pt>
                <c:pt idx="1">
                  <c:v>BİLGİSAYAR İŞLETMENİ</c:v>
                </c:pt>
                <c:pt idx="2">
                  <c:v>VHKİ</c:v>
                </c:pt>
                <c:pt idx="3">
                  <c:v>BÜRO PERSONELİ 4B</c:v>
                </c:pt>
                <c:pt idx="4">
                  <c:v>MEMUR</c:v>
                </c:pt>
                <c:pt idx="5">
                  <c:v>ŞÖFÖR (MEMUR)</c:v>
                </c:pt>
                <c:pt idx="6">
                  <c:v>ŞÖFÖR (İŞÇİ)</c:v>
                </c:pt>
                <c:pt idx="7">
                  <c:v>TAŞERON ŞÖFÖR</c:v>
                </c:pt>
                <c:pt idx="8">
                  <c:v>HİZMETLİ</c:v>
                </c:pt>
                <c:pt idx="9">
                  <c:v>İŞÇİ</c:v>
                </c:pt>
                <c:pt idx="10">
                  <c:v>TOPLAM</c:v>
                </c:pt>
              </c:strCache>
            </c:strRef>
          </c:cat>
          <c:val>
            <c:numRef>
              <c:f>Sayfa1!$B$2:$B$12</c:f>
              <c:numCache>
                <c:formatCode>General</c:formatCode>
                <c:ptCount val="11"/>
                <c:pt idx="0">
                  <c:v>1</c:v>
                </c:pt>
                <c:pt idx="1">
                  <c:v>2</c:v>
                </c:pt>
                <c:pt idx="2">
                  <c:v>15</c:v>
                </c:pt>
                <c:pt idx="3">
                  <c:v>35</c:v>
                </c:pt>
                <c:pt idx="4">
                  <c:v>2</c:v>
                </c:pt>
                <c:pt idx="5">
                  <c:v>1</c:v>
                </c:pt>
                <c:pt idx="6">
                  <c:v>8</c:v>
                </c:pt>
                <c:pt idx="7">
                  <c:v>4</c:v>
                </c:pt>
                <c:pt idx="8">
                  <c:v>1</c:v>
                </c:pt>
                <c:pt idx="9">
                  <c:v>18</c:v>
                </c:pt>
                <c:pt idx="10">
                  <c:v>90</c:v>
                </c:pt>
              </c:numCache>
            </c:numRef>
          </c:val>
          <c:extLst>
            <c:ext xmlns:c16="http://schemas.microsoft.com/office/drawing/2014/chart" uri="{C3380CC4-5D6E-409C-BE32-E72D297353CC}">
              <c16:uniqueId val="{00000000-24CE-42FB-B2B0-E9346B49909F}"/>
            </c:ext>
          </c:extLst>
        </c:ser>
        <c:dLbls>
          <c:showLegendKey val="0"/>
          <c:showVal val="0"/>
          <c:showCatName val="0"/>
          <c:showSerName val="0"/>
          <c:showPercent val="0"/>
          <c:showBubbleSize val="0"/>
        </c:dLbls>
        <c:gapWidth val="65"/>
        <c:shape val="cylinder"/>
        <c:axId val="-1578114480"/>
        <c:axId val="-1578116656"/>
        <c:axId val="0"/>
      </c:bar3DChart>
      <c:catAx>
        <c:axId val="-1578114480"/>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1578116656"/>
        <c:crosses val="autoZero"/>
        <c:auto val="1"/>
        <c:lblAlgn val="ctr"/>
        <c:lblOffset val="100"/>
        <c:noMultiLvlLbl val="0"/>
      </c:catAx>
      <c:valAx>
        <c:axId val="-1578116656"/>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14480"/>
        <c:crossesAt val="1"/>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tr-TR" sz="1600" b="1" i="0" u="none" strike="noStrike" cap="all" baseline="0" dirty="0">
                <a:effectLst/>
              </a:rPr>
              <a:t>2023 YILI ÇEVRE LİSANS KONU DAĞILIMI</a:t>
            </a:r>
            <a:endParaRPr lang="tr-TR"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703-4E97-A30A-330D39CB9F0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703-4E97-A30A-330D39CB9F0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703-4E97-A30A-330D39CB9F0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703-4E97-A30A-330D39CB9F06}"/>
              </c:ext>
            </c:extLst>
          </c:dPt>
          <c:dLbls>
            <c:dLbl>
              <c:idx val="0"/>
              <c:layout>
                <c:manualLayout>
                  <c:x val="-0.24143556280587283"/>
                  <c:y val="4.3057045726130463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baseline="0" dirty="0">
                        <a:solidFill>
                          <a:schemeClr val="bg1"/>
                        </a:solidFill>
                      </a:rPr>
                      <a:t>TELİKESİZ ATIK GERİ KAZANIM</a:t>
                    </a:r>
                  </a:p>
                  <a:p>
                    <a:pPr>
                      <a:defRPr/>
                    </a:pPr>
                    <a:r>
                      <a:rPr lang="en-US" baseline="0" dirty="0">
                        <a:solidFill>
                          <a:schemeClr val="bg1"/>
                        </a:solidFill>
                      </a:rPr>
                      <a:t>40½</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03-4E97-A30A-330D39CB9F06}"/>
                </c:ext>
              </c:extLst>
            </c:dLbl>
            <c:dLbl>
              <c:idx val="1"/>
              <c:layout>
                <c:manualLayout>
                  <c:x val="-1.5185444165871922E-3"/>
                  <c:y val="-0.3570381878951142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dirty="0"/>
                      <a:t>AMBALAJ ATIK TOPLAMA AYRIMA </a:t>
                    </a:r>
                  </a:p>
                  <a:p>
                    <a:pPr>
                      <a:defRPr>
                        <a:solidFill>
                          <a:schemeClr val="bg1"/>
                        </a:solidFill>
                      </a:defRPr>
                    </a:pPr>
                    <a:r>
                      <a:rPr lang="en-US" dirty="0"/>
                      <a:t>%22</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03-4E97-A30A-330D39CB9F06}"/>
                </c:ext>
              </c:extLst>
            </c:dLbl>
            <c:dLbl>
              <c:idx val="2"/>
              <c:layout>
                <c:manualLayout>
                  <c:x val="0.15443175638934203"/>
                  <c:y val="-0.14926442518391914"/>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dirty="0"/>
                      <a:t>TOPLAMA</a:t>
                    </a:r>
                    <a:r>
                      <a:rPr lang="en-US" baseline="0" dirty="0"/>
                      <a:t> AYIRMA TESİSİ </a:t>
                    </a:r>
                  </a:p>
                  <a:p>
                    <a:pPr>
                      <a:defRPr>
                        <a:solidFill>
                          <a:schemeClr val="bg1"/>
                        </a:solidFill>
                      </a:defRPr>
                    </a:pPr>
                    <a:r>
                      <a:rPr lang="en-US" baseline="0" dirty="0"/>
                      <a:t>%23</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03-4E97-A30A-330D39CB9F06}"/>
                </c:ext>
              </c:extLst>
            </c:dLbl>
            <c:dLbl>
              <c:idx val="3"/>
              <c:layout>
                <c:manualLayout>
                  <c:x val="0.18923327895595429"/>
                  <c:y val="0.1090778491728639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dirty="0"/>
                      <a:t>TELİKESİZ</a:t>
                    </a:r>
                    <a:r>
                      <a:rPr lang="en-US" baseline="0" dirty="0"/>
                      <a:t> ATIK ÖN İŞLEM
15½</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03-4E97-A30A-330D39CB9F0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RadGridExport!$I$16:$I$19</c:f>
              <c:strCache>
                <c:ptCount val="4"/>
                <c:pt idx="0">
                  <c:v>MADEN ATIĞI BERTARAF-DEPOLAMA KATEGORİ A</c:v>
                </c:pt>
                <c:pt idx="1">
                  <c:v>MADEN ATIĞI BERTARAF-DEPOLAMA KATEGORİ B</c:v>
                </c:pt>
                <c:pt idx="2">
                  <c:v>ATIK YAKMA BERABER YAKMA</c:v>
                </c:pt>
                <c:pt idx="3">
                  <c:v>ATIKTAN TÜRETİLMİŞ YAKIT HAZIRLAMA TESİSİ</c:v>
                </c:pt>
              </c:strCache>
            </c:strRef>
          </c:cat>
          <c:val>
            <c:numRef>
              <c:f>RadGridExport!$J$16:$J$19</c:f>
              <c:numCache>
                <c:formatCode>General</c:formatCode>
                <c:ptCount val="4"/>
                <c:pt idx="0">
                  <c:v>2</c:v>
                </c:pt>
                <c:pt idx="1">
                  <c:v>1</c:v>
                </c:pt>
                <c:pt idx="2">
                  <c:v>1</c:v>
                </c:pt>
                <c:pt idx="3">
                  <c:v>1</c:v>
                </c:pt>
              </c:numCache>
            </c:numRef>
          </c:val>
          <c:extLst>
            <c:ext xmlns:c16="http://schemas.microsoft.com/office/drawing/2014/chart" uri="{C3380CC4-5D6E-409C-BE32-E72D297353CC}">
              <c16:uniqueId val="{00000008-5703-4E97-A30A-330D39CB9F06}"/>
            </c:ext>
          </c:extLst>
        </c:ser>
        <c:dLbls>
          <c:dLblPos val="outEnd"/>
          <c:showLegendKey val="0"/>
          <c:showVal val="0"/>
          <c:showCatName val="1"/>
          <c:showSerName val="0"/>
          <c:showPercent val="0"/>
          <c:showBubbleSize val="0"/>
          <c:showLeaderLines val="1"/>
        </c:dLbls>
      </c:pie3D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tr-TR" sz="1800" b="1" i="0" cap="all" baseline="0" dirty="0">
                <a:effectLst/>
              </a:rPr>
              <a:t>2023YILI ÇEVRE İZNİ KONU DAĞILIMI</a:t>
            </a:r>
            <a:endParaRPr lang="tr-TR" dirty="0">
              <a:effectLst/>
            </a:endParaRP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E6C-4B33-A611-E20C26380DF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E6C-4B33-A611-E20C26380DF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E6C-4B33-A611-E20C26380DF4}"/>
              </c:ext>
            </c:extLst>
          </c:dPt>
          <c:dLbls>
            <c:dLbl>
              <c:idx val="0"/>
              <c:layout>
                <c:manualLayout>
                  <c:x val="-0.19456366237482117"/>
                  <c:y val="-0.2164144575139688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8E21C437-57C6-4701-9356-98AFCB00B93B}" type="CATEGORYNAME">
                      <a:rPr lang="en-US" sz="1200">
                        <a:solidFill>
                          <a:schemeClr val="bg1"/>
                        </a:solidFill>
                      </a:rPr>
                      <a:pPr>
                        <a:defRPr sz="1200"/>
                      </a:pPr>
                      <a:t>[KATEGORİ ADI]</a:t>
                    </a:fld>
                    <a:r>
                      <a:rPr lang="en-US" sz="1200" baseline="0" dirty="0"/>
                      <a:t>
</a:t>
                    </a:r>
                    <a:r>
                      <a:rPr lang="en-US" sz="1200" baseline="0" dirty="0">
                        <a:solidFill>
                          <a:schemeClr val="bg1"/>
                        </a:solidFill>
                      </a:rPr>
                      <a:t>75%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6C-4B33-A611-E20C26380DF4}"/>
                </c:ext>
              </c:extLst>
            </c:dLbl>
            <c:dLbl>
              <c:idx val="1"/>
              <c:delete val="1"/>
              <c:extLst>
                <c:ext xmlns:c15="http://schemas.microsoft.com/office/drawing/2012/chart" uri="{CE6537A1-D6FC-4f65-9D91-7224C49458BB}"/>
                <c:ext xmlns:c16="http://schemas.microsoft.com/office/drawing/2014/chart" uri="{C3380CC4-5D6E-409C-BE32-E72D297353CC}">
                  <c16:uniqueId val="{00000003-AE6C-4B33-A611-E20C26380DF4}"/>
                </c:ext>
              </c:extLst>
            </c:dLbl>
            <c:dLbl>
              <c:idx val="2"/>
              <c:layout>
                <c:manualLayout>
                  <c:x val="0.14878397711015745"/>
                  <c:y val="9.536908297225743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1FEF1D6A-77EB-4CF8-A0D0-3F319E0B48D4}" type="CATEGORYNAME">
                      <a:rPr lang="en-US"/>
                      <a:pPr>
                        <a:defRPr sz="1200">
                          <a:solidFill>
                            <a:schemeClr val="bg1"/>
                          </a:solidFill>
                        </a:defRPr>
                      </a:pPr>
                      <a:t>[KATEGORİ ADI]</a:t>
                    </a:fld>
                    <a:r>
                      <a:rPr lang="en-US" baseline="0" dirty="0"/>
                      <a:t>
25%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E6C-4B33-A611-E20C26380DF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RadGridExport!$I$41:$I$43</c:f>
              <c:strCache>
                <c:ptCount val="3"/>
                <c:pt idx="0">
                  <c:v>HAVA EMİSYON</c:v>
                </c:pt>
                <c:pt idx="1">
                  <c:v>GÜRÜLTÜ</c:v>
                </c:pt>
                <c:pt idx="2">
                  <c:v>ATIKSU DEŞARJI</c:v>
                </c:pt>
              </c:strCache>
            </c:strRef>
          </c:cat>
          <c:val>
            <c:numRef>
              <c:f>RadGridExport!$J$41:$J$43</c:f>
              <c:numCache>
                <c:formatCode>General</c:formatCode>
                <c:ptCount val="3"/>
                <c:pt idx="0">
                  <c:v>20</c:v>
                </c:pt>
                <c:pt idx="1">
                  <c:v>0</c:v>
                </c:pt>
                <c:pt idx="2">
                  <c:v>7</c:v>
                </c:pt>
              </c:numCache>
            </c:numRef>
          </c:val>
          <c:extLst>
            <c:ext xmlns:c16="http://schemas.microsoft.com/office/drawing/2014/chart" uri="{C3380CC4-5D6E-409C-BE32-E72D297353CC}">
              <c16:uniqueId val="{00000006-AE6C-4B33-A611-E20C26380DF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0.7576</cdr:x>
      <cdr:y>0.93336</cdr:y>
    </cdr:from>
    <cdr:to>
      <cdr:x>0.99106</cdr:x>
      <cdr:y>1</cdr:y>
    </cdr:to>
    <cdr:sp macro="" textlink="">
      <cdr:nvSpPr>
        <cdr:cNvPr id="3" name="Metin kutusu 2"/>
        <cdr:cNvSpPr txBox="1"/>
      </cdr:nvSpPr>
      <cdr:spPr>
        <a:xfrm xmlns:a="http://schemas.openxmlformats.org/drawingml/2006/main">
          <a:off x="6342589" y="5059592"/>
          <a:ext cx="1954560" cy="3612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tr-T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1" y="0"/>
            <a:ext cx="2921582" cy="493633"/>
          </a:xfrm>
          <a:prstGeom prst="rect">
            <a:avLst/>
          </a:prstGeom>
        </p:spPr>
        <p:txBody>
          <a:bodyPr vert="horz" lIns="90836" tIns="45418" rIns="90836" bIns="45418" rtlCol="0"/>
          <a:lstStyle>
            <a:lvl1pPr algn="l">
              <a:defRPr sz="1200"/>
            </a:lvl1pPr>
          </a:lstStyle>
          <a:p>
            <a:endParaRPr lang="tr-TR"/>
          </a:p>
        </p:txBody>
      </p:sp>
      <p:sp>
        <p:nvSpPr>
          <p:cNvPr id="3" name="2 Veri Yer Tutucusu"/>
          <p:cNvSpPr>
            <a:spLocks noGrp="1"/>
          </p:cNvSpPr>
          <p:nvPr>
            <p:ph type="dt" idx="1"/>
          </p:nvPr>
        </p:nvSpPr>
        <p:spPr>
          <a:xfrm>
            <a:off x="3818971" y="0"/>
            <a:ext cx="2921582" cy="493633"/>
          </a:xfrm>
          <a:prstGeom prst="rect">
            <a:avLst/>
          </a:prstGeom>
        </p:spPr>
        <p:txBody>
          <a:bodyPr vert="horz" lIns="90836" tIns="45418" rIns="90836" bIns="45418" rtlCol="0"/>
          <a:lstStyle>
            <a:lvl1pPr algn="r">
              <a:defRPr sz="1200"/>
            </a:lvl1pPr>
          </a:lstStyle>
          <a:p>
            <a:fld id="{1B64A0F8-0517-4533-AD44-3634DC0A7CBB}" type="datetimeFigureOut">
              <a:rPr lang="tr-TR" smtClean="0"/>
              <a:pPr/>
              <a:t>2.11.2023</a:t>
            </a:fld>
            <a:endParaRPr lang="tr-TR"/>
          </a:p>
        </p:txBody>
      </p:sp>
      <p:sp>
        <p:nvSpPr>
          <p:cNvPr id="4" name="3 Slayt Görüntüsü Yer Tutucusu"/>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0836" tIns="45418" rIns="90836" bIns="45418" rtlCol="0" anchor="ctr"/>
          <a:lstStyle/>
          <a:p>
            <a:endParaRPr lang="tr-TR"/>
          </a:p>
        </p:txBody>
      </p:sp>
      <p:sp>
        <p:nvSpPr>
          <p:cNvPr id="5" name="4 Not Yer Tutucusu"/>
          <p:cNvSpPr>
            <a:spLocks noGrp="1"/>
          </p:cNvSpPr>
          <p:nvPr>
            <p:ph type="body" sz="quarter" idx="3"/>
          </p:nvPr>
        </p:nvSpPr>
        <p:spPr>
          <a:xfrm>
            <a:off x="674212" y="4689515"/>
            <a:ext cx="5393690" cy="4442698"/>
          </a:xfrm>
          <a:prstGeom prst="rect">
            <a:avLst/>
          </a:prstGeom>
        </p:spPr>
        <p:txBody>
          <a:bodyPr vert="horz" lIns="90836" tIns="45418" rIns="90836" bIns="45418"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1" y="9377316"/>
            <a:ext cx="2921582" cy="493633"/>
          </a:xfrm>
          <a:prstGeom prst="rect">
            <a:avLst/>
          </a:prstGeom>
        </p:spPr>
        <p:txBody>
          <a:bodyPr vert="horz" lIns="90836" tIns="45418" rIns="90836" bIns="45418" rtlCol="0" anchor="b"/>
          <a:lstStyle>
            <a:lvl1pPr algn="l">
              <a:defRPr sz="1200"/>
            </a:lvl1pPr>
          </a:lstStyle>
          <a:p>
            <a:endParaRPr lang="tr-TR"/>
          </a:p>
        </p:txBody>
      </p:sp>
      <p:sp>
        <p:nvSpPr>
          <p:cNvPr id="7" name="6 Slayt Numarası Yer Tutucusu"/>
          <p:cNvSpPr>
            <a:spLocks noGrp="1"/>
          </p:cNvSpPr>
          <p:nvPr>
            <p:ph type="sldNum" sz="quarter" idx="5"/>
          </p:nvPr>
        </p:nvSpPr>
        <p:spPr>
          <a:xfrm>
            <a:off x="3818971" y="9377316"/>
            <a:ext cx="2921582" cy="493633"/>
          </a:xfrm>
          <a:prstGeom prst="rect">
            <a:avLst/>
          </a:prstGeom>
        </p:spPr>
        <p:txBody>
          <a:bodyPr vert="horz" lIns="90836" tIns="45418" rIns="90836" bIns="45418" rtlCol="0" anchor="b"/>
          <a:lstStyle>
            <a:lvl1pPr algn="r">
              <a:defRPr sz="1200"/>
            </a:lvl1pPr>
          </a:lstStyle>
          <a:p>
            <a:fld id="{5C7CAA94-DC0B-482C-8391-E542BE97439D}" type="slidenum">
              <a:rPr lang="tr-TR" smtClean="0"/>
              <a:pPr/>
              <a:t>‹#›</a:t>
            </a:fld>
            <a:endParaRPr lang="tr-TR"/>
          </a:p>
        </p:txBody>
      </p:sp>
    </p:spTree>
    <p:extLst>
      <p:ext uri="{BB962C8B-B14F-4D97-AF65-F5344CB8AC3E}">
        <p14:creationId xmlns:p14="http://schemas.microsoft.com/office/powerpoint/2010/main" val="302296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3288" y="739775"/>
            <a:ext cx="4935537" cy="37036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08365" fontAlgn="base">
              <a:spcBef>
                <a:spcPct val="0"/>
              </a:spcBef>
              <a:spcAft>
                <a:spcPct val="0"/>
              </a:spcAft>
              <a:defRPr/>
            </a:pPr>
            <a:fld id="{12BEB930-CE36-4D1F-BC58-F661449DF2A8}" type="slidenum">
              <a:rPr lang="tr-TR" sz="1300">
                <a:solidFill>
                  <a:prstClr val="black"/>
                </a:solidFill>
                <a:latin typeface="Arial" charset="0"/>
              </a:rPr>
              <a:pPr defTabSz="908365" fontAlgn="base">
                <a:spcBef>
                  <a:spcPct val="0"/>
                </a:spcBef>
                <a:spcAft>
                  <a:spcPct val="0"/>
                </a:spcAft>
                <a:defRPr/>
              </a:pPr>
              <a:t>1</a:t>
            </a:fld>
            <a:endParaRPr lang="tr-TR" sz="1300">
              <a:solidFill>
                <a:prstClr val="black"/>
              </a:solidFill>
              <a:latin typeface="Arial" charset="0"/>
            </a:endParaRPr>
          </a:p>
        </p:txBody>
      </p:sp>
    </p:spTree>
    <p:extLst>
      <p:ext uri="{BB962C8B-B14F-4D97-AF65-F5344CB8AC3E}">
        <p14:creationId xmlns:p14="http://schemas.microsoft.com/office/powerpoint/2010/main" val="27174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DF35E4B-EE39-45DF-963A-02FAB57DFECE}" type="slidenum">
              <a:rPr lang="tr-TR" smtClean="0"/>
              <a:t>26</a:t>
            </a:fld>
            <a:endParaRPr lang="tr-TR"/>
          </a:p>
        </p:txBody>
      </p:sp>
    </p:spTree>
    <p:extLst>
      <p:ext uri="{BB962C8B-B14F-4D97-AF65-F5344CB8AC3E}">
        <p14:creationId xmlns:p14="http://schemas.microsoft.com/office/powerpoint/2010/main" val="32771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87413" y="735013"/>
            <a:ext cx="4902200" cy="367823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00917" fontAlgn="base">
              <a:spcBef>
                <a:spcPct val="0"/>
              </a:spcBef>
              <a:spcAft>
                <a:spcPct val="0"/>
              </a:spcAft>
              <a:defRPr/>
            </a:pPr>
            <a:fld id="{12BEB930-CE36-4D1F-BC58-F661449DF2A8}" type="slidenum">
              <a:rPr lang="tr-TR" sz="1300">
                <a:solidFill>
                  <a:prstClr val="black"/>
                </a:solidFill>
                <a:latin typeface="Arial" charset="0"/>
              </a:rPr>
              <a:pPr defTabSz="900917" fontAlgn="base">
                <a:spcBef>
                  <a:spcPct val="0"/>
                </a:spcBef>
                <a:spcAft>
                  <a:spcPct val="0"/>
                </a:spcAft>
                <a:defRPr/>
              </a:pPr>
              <a:t>31</a:t>
            </a:fld>
            <a:endParaRPr lang="tr-TR" sz="1300" dirty="0">
              <a:solidFill>
                <a:prstClr val="black"/>
              </a:solidFill>
              <a:latin typeface="Arial" charset="0"/>
            </a:endParaRPr>
          </a:p>
        </p:txBody>
      </p:sp>
    </p:spTree>
    <p:extLst>
      <p:ext uri="{BB962C8B-B14F-4D97-AF65-F5344CB8AC3E}">
        <p14:creationId xmlns:p14="http://schemas.microsoft.com/office/powerpoint/2010/main" val="6615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F0EBE74-E3D2-40D8-82CD-11B88CD3D03D}" type="slidenum">
              <a:rPr lang="tr-TR" smtClean="0"/>
              <a:pPr>
                <a:defRPr/>
              </a:pPr>
              <a:t>39</a:t>
            </a:fld>
            <a:endParaRPr lang="tr-TR"/>
          </a:p>
        </p:txBody>
      </p:sp>
    </p:spTree>
    <p:extLst>
      <p:ext uri="{BB962C8B-B14F-4D97-AF65-F5344CB8AC3E}">
        <p14:creationId xmlns:p14="http://schemas.microsoft.com/office/powerpoint/2010/main" val="91183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F0EBE74-E3D2-40D8-82CD-11B88CD3D03D}" type="slidenum">
              <a:rPr lang="tr-TR" smtClean="0"/>
              <a:pPr>
                <a:defRPr/>
              </a:pPr>
              <a:t>40</a:t>
            </a:fld>
            <a:endParaRPr lang="tr-TR"/>
          </a:p>
        </p:txBody>
      </p:sp>
    </p:spTree>
    <p:extLst>
      <p:ext uri="{BB962C8B-B14F-4D97-AF65-F5344CB8AC3E}">
        <p14:creationId xmlns:p14="http://schemas.microsoft.com/office/powerpoint/2010/main" val="227889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F0EBE74-E3D2-40D8-82CD-11B88CD3D03D}" type="slidenum">
              <a:rPr lang="tr-TR" smtClean="0"/>
              <a:pPr>
                <a:defRPr/>
              </a:pPr>
              <a:t>41</a:t>
            </a:fld>
            <a:endParaRPr lang="tr-TR"/>
          </a:p>
        </p:txBody>
      </p:sp>
    </p:spTree>
    <p:extLst>
      <p:ext uri="{BB962C8B-B14F-4D97-AF65-F5344CB8AC3E}">
        <p14:creationId xmlns:p14="http://schemas.microsoft.com/office/powerpoint/2010/main" val="1238447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EBE74-E3D2-40D8-82CD-11B88CD3D03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EBE74-E3D2-40D8-82CD-11B88CD3D03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8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EBE74-E3D2-40D8-82CD-11B88CD3D03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30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809959" rtl="0" eaLnBrk="1" fontAlgn="auto" latinLnBrk="0" hangingPunct="1">
              <a:lnSpc>
                <a:spcPct val="100000"/>
              </a:lnSpc>
              <a:spcBef>
                <a:spcPts val="0"/>
              </a:spcBef>
              <a:spcAft>
                <a:spcPts val="0"/>
              </a:spcAft>
              <a:buClrTx/>
              <a:buSzTx/>
              <a:buFontTx/>
              <a:buNone/>
              <a:tabLst/>
              <a:defRPr/>
            </a:pPr>
            <a:fld id="{1E9523E9-0121-4A0E-B2C8-79F71CA703EC}"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809959" rtl="0" eaLnBrk="1" fontAlgn="auto" latinLnBrk="0" hangingPunct="1">
                <a:lnSpc>
                  <a:spcPct val="100000"/>
                </a:lnSpc>
                <a:spcBef>
                  <a:spcPts val="0"/>
                </a:spcBef>
                <a:spcAft>
                  <a:spcPts val="0"/>
                </a:spcAft>
                <a:buClrTx/>
                <a:buSzTx/>
                <a:buFontTx/>
                <a:buNone/>
                <a:tabLst/>
                <a:defRPr/>
              </a:pPr>
              <a:t>61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3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46113" y="798513"/>
            <a:ext cx="5322887"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96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9523E9-0121-4A0E-B2C8-79F71CA703EC}" type="slidenum">
              <a:rPr lang="tr-TR" smtClean="0"/>
              <a:t>2</a:t>
            </a:fld>
            <a:endParaRPr lang="tr-TR"/>
          </a:p>
        </p:txBody>
      </p:sp>
    </p:spTree>
    <p:extLst>
      <p:ext uri="{BB962C8B-B14F-4D97-AF65-F5344CB8AC3E}">
        <p14:creationId xmlns:p14="http://schemas.microsoft.com/office/powerpoint/2010/main" val="3528027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41300" y="798513"/>
            <a:ext cx="7097713"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9568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41300" y="798513"/>
            <a:ext cx="7097713"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672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41300" y="798513"/>
            <a:ext cx="7097713"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27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41300" y="798513"/>
            <a:ext cx="7097713"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377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41300" y="798513"/>
            <a:ext cx="7097713"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54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41300" y="798513"/>
            <a:ext cx="7097713" cy="399256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50F3D-8B10-4FA9-B681-B64C696EC633}"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952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85825" y="735013"/>
            <a:ext cx="4908550" cy="368141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74</a:t>
            </a:fld>
            <a:endParaRPr lang="tr-TR">
              <a:solidFill>
                <a:prstClr val="black"/>
              </a:solidFill>
            </a:endParaRPr>
          </a:p>
        </p:txBody>
      </p:sp>
    </p:spTree>
    <p:extLst>
      <p:ext uri="{BB962C8B-B14F-4D97-AF65-F5344CB8AC3E}">
        <p14:creationId xmlns:p14="http://schemas.microsoft.com/office/powerpoint/2010/main" val="137546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ayt Görüntüsü Yer Tutucusu 1"/>
          <p:cNvSpPr>
            <a:spLocks noGrp="1" noRot="1" noChangeAspect="1" noTextEdit="1"/>
          </p:cNvSpPr>
          <p:nvPr>
            <p:ph type="sldImg"/>
          </p:nvPr>
        </p:nvSpPr>
        <p:spPr bwMode="auto">
          <a:xfrm>
            <a:off x="887413" y="735013"/>
            <a:ext cx="4911725" cy="368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p>
        </p:txBody>
      </p:sp>
      <p:sp>
        <p:nvSpPr>
          <p:cNvPr id="4" name="Slayt Numarası Yer Tutucusu 3"/>
          <p:cNvSpPr>
            <a:spLocks noGrp="1"/>
          </p:cNvSpPr>
          <p:nvPr>
            <p:ph type="sldNum" sz="quarter" idx="5"/>
          </p:nvPr>
        </p:nvSpPr>
        <p:spPr/>
        <p:txBody>
          <a:bodyPr/>
          <a:lstStyle/>
          <a:p>
            <a:pPr>
              <a:defRPr/>
            </a:pPr>
            <a:fld id="{030C351B-3BC9-450C-ACE6-E45D25494D69}" type="slidenum">
              <a:rPr lang="tr-TR" smtClean="0">
                <a:solidFill>
                  <a:prstClr val="black"/>
                </a:solidFill>
              </a:rPr>
              <a:pPr>
                <a:defRPr/>
              </a:pPr>
              <a:t>12</a:t>
            </a:fld>
            <a:endParaRPr lang="tr-TR">
              <a:solidFill>
                <a:prstClr val="black"/>
              </a:solidFill>
            </a:endParaRPr>
          </a:p>
        </p:txBody>
      </p:sp>
    </p:spTree>
    <p:extLst>
      <p:ext uri="{BB962C8B-B14F-4D97-AF65-F5344CB8AC3E}">
        <p14:creationId xmlns:p14="http://schemas.microsoft.com/office/powerpoint/2010/main" val="17740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42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205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61988" y="803275"/>
            <a:ext cx="5360987"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8248"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8248"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57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13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68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9523E9-0121-4A0E-B2C8-79F71CA703EC}" type="slidenum">
              <a:rPr lang="tr-TR" smtClean="0"/>
              <a:t>25</a:t>
            </a:fld>
            <a:endParaRPr lang="tr-TR"/>
          </a:p>
        </p:txBody>
      </p:sp>
    </p:spTree>
    <p:extLst>
      <p:ext uri="{BB962C8B-B14F-4D97-AF65-F5344CB8AC3E}">
        <p14:creationId xmlns:p14="http://schemas.microsoft.com/office/powerpoint/2010/main" val="169422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94678A3-4E56-4E16-B706-76B595C2FB6A}"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8D9E1DB-200F-4968-B2EE-4B399ED5BE1B}"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14873D17-EF32-4107-8B37-569496D5E0C2}"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685800" y="2130432"/>
            <a:ext cx="7772400" cy="1470025"/>
          </a:xfrm>
        </p:spPr>
        <p:txBody>
          <a:bodyPr/>
          <a:lstStyle/>
          <a:p>
            <a:r>
              <a:rPr lang="tr-TR"/>
              <a:t>Asıl başlık stili için tıklatın</a:t>
            </a:r>
          </a:p>
        </p:txBody>
      </p:sp>
      <p:sp>
        <p:nvSpPr>
          <p:cNvPr id="3" name="Alt Başlık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07670" indent="0" algn="ctr">
              <a:buNone/>
              <a:defRPr>
                <a:solidFill>
                  <a:schemeClr val="tx1">
                    <a:tint val="75000"/>
                  </a:schemeClr>
                </a:solidFill>
              </a:defRPr>
            </a:lvl2pPr>
            <a:lvl3pPr marL="815975" indent="0" algn="ctr">
              <a:buNone/>
              <a:defRPr>
                <a:solidFill>
                  <a:schemeClr val="tx1">
                    <a:tint val="75000"/>
                  </a:schemeClr>
                </a:solidFill>
              </a:defRPr>
            </a:lvl3pPr>
            <a:lvl4pPr marL="1223645" indent="0" algn="ctr">
              <a:buNone/>
              <a:defRPr>
                <a:solidFill>
                  <a:schemeClr val="tx1">
                    <a:tint val="75000"/>
                  </a:schemeClr>
                </a:solidFill>
              </a:defRPr>
            </a:lvl4pPr>
            <a:lvl5pPr marL="1631950" indent="0" algn="ctr">
              <a:buNone/>
              <a:defRPr>
                <a:solidFill>
                  <a:schemeClr val="tx1">
                    <a:tint val="75000"/>
                  </a:schemeClr>
                </a:solidFill>
              </a:defRPr>
            </a:lvl5pPr>
            <a:lvl6pPr marL="2039620" indent="0" algn="ctr">
              <a:buNone/>
              <a:defRPr>
                <a:solidFill>
                  <a:schemeClr val="tx1">
                    <a:tint val="75000"/>
                  </a:schemeClr>
                </a:solidFill>
              </a:defRPr>
            </a:lvl6pPr>
            <a:lvl7pPr marL="2447925" indent="0" algn="ctr">
              <a:buNone/>
              <a:defRPr>
                <a:solidFill>
                  <a:schemeClr val="tx1">
                    <a:tint val="75000"/>
                  </a:schemeClr>
                </a:solidFill>
              </a:defRPr>
            </a:lvl7pPr>
            <a:lvl8pPr marL="2855595" indent="0" algn="ctr">
              <a:buNone/>
              <a:defRPr>
                <a:solidFill>
                  <a:schemeClr val="tx1">
                    <a:tint val="75000"/>
                  </a:schemeClr>
                </a:solidFill>
              </a:defRPr>
            </a:lvl8pPr>
            <a:lvl9pPr marL="32639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0795224-91A9-4E47-BD8E-9333E2D03DB8}"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258192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31A9290-C45B-46BD-BB45-3BEA037D1023}"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1977609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722314" y="4406905"/>
            <a:ext cx="7772400" cy="1362075"/>
          </a:xfrm>
        </p:spPr>
        <p:txBody>
          <a:bodyPr anchor="t"/>
          <a:lstStyle>
            <a:lvl1pPr algn="l">
              <a:defRPr sz="3600" b="1" cap="all"/>
            </a:lvl1pPr>
          </a:lstStyle>
          <a:p>
            <a:r>
              <a:rPr lang="tr-TR"/>
              <a:t>Asıl başlık stili için tıklatın</a:t>
            </a:r>
          </a:p>
        </p:txBody>
      </p:sp>
      <p:sp>
        <p:nvSpPr>
          <p:cNvPr id="3" name="Metin Yer Tutucusu 2"/>
          <p:cNvSpPr>
            <a:spLocks noGrp="1"/>
          </p:cNvSpPr>
          <p:nvPr>
            <p:ph type="body" idx="1" hasCustomPrompt="1"/>
          </p:nvPr>
        </p:nvSpPr>
        <p:spPr>
          <a:xfrm>
            <a:off x="722314" y="2906716"/>
            <a:ext cx="7772400" cy="1500187"/>
          </a:xfrm>
        </p:spPr>
        <p:txBody>
          <a:bodyPr anchor="b"/>
          <a:lstStyle>
            <a:lvl1pPr marL="0" indent="0">
              <a:buNone/>
              <a:defRPr sz="1800">
                <a:solidFill>
                  <a:schemeClr val="tx1">
                    <a:tint val="75000"/>
                  </a:schemeClr>
                </a:solidFill>
              </a:defRPr>
            </a:lvl1pPr>
            <a:lvl2pPr marL="407670" indent="0">
              <a:buNone/>
              <a:defRPr sz="1600">
                <a:solidFill>
                  <a:schemeClr val="tx1">
                    <a:tint val="75000"/>
                  </a:schemeClr>
                </a:solidFill>
              </a:defRPr>
            </a:lvl2pPr>
            <a:lvl3pPr marL="815975" indent="0">
              <a:buNone/>
              <a:defRPr sz="1300">
                <a:solidFill>
                  <a:schemeClr val="tx1">
                    <a:tint val="75000"/>
                  </a:schemeClr>
                </a:solidFill>
              </a:defRPr>
            </a:lvl3pPr>
            <a:lvl4pPr marL="1223645" indent="0">
              <a:buNone/>
              <a:defRPr sz="1300">
                <a:solidFill>
                  <a:schemeClr val="tx1">
                    <a:tint val="75000"/>
                  </a:schemeClr>
                </a:solidFill>
              </a:defRPr>
            </a:lvl4pPr>
            <a:lvl5pPr marL="1631950" indent="0">
              <a:buNone/>
              <a:defRPr sz="1300">
                <a:solidFill>
                  <a:schemeClr val="tx1">
                    <a:tint val="75000"/>
                  </a:schemeClr>
                </a:solidFill>
              </a:defRPr>
            </a:lvl5pPr>
            <a:lvl6pPr marL="2039620" indent="0">
              <a:buNone/>
              <a:defRPr sz="1300">
                <a:solidFill>
                  <a:schemeClr val="tx1">
                    <a:tint val="75000"/>
                  </a:schemeClr>
                </a:solidFill>
              </a:defRPr>
            </a:lvl6pPr>
            <a:lvl7pPr marL="2447925" indent="0">
              <a:buNone/>
              <a:defRPr sz="1300">
                <a:solidFill>
                  <a:schemeClr val="tx1">
                    <a:tint val="75000"/>
                  </a:schemeClr>
                </a:solidFill>
              </a:defRPr>
            </a:lvl7pPr>
            <a:lvl8pPr marL="2855595" indent="0">
              <a:buNone/>
              <a:defRPr sz="1300">
                <a:solidFill>
                  <a:schemeClr val="tx1">
                    <a:tint val="75000"/>
                  </a:schemeClr>
                </a:solidFill>
              </a:defRPr>
            </a:lvl8pPr>
            <a:lvl9pPr marL="3263900" indent="0">
              <a:buNone/>
              <a:defRPr sz="13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1403964A-2B23-4089-9047-F95CE7AF4C61}"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08303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457200" y="1600201"/>
            <a:ext cx="4038600" cy="452596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4648200" y="1600201"/>
            <a:ext cx="4038600" cy="452596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85DB49B-02A8-4F41-9C18-6E27EA4F2CBD}" type="datetime1">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387318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lvl1pPr>
              <a:defRPr/>
            </a:lvl1pPr>
          </a:lstStyle>
          <a:p>
            <a:r>
              <a:rPr lang="tr-TR"/>
              <a:t>Asıl başlık stili için tıklatın</a:t>
            </a:r>
          </a:p>
        </p:txBody>
      </p:sp>
      <p:sp>
        <p:nvSpPr>
          <p:cNvPr id="3" name="Metin Yer Tutucusu 2"/>
          <p:cNvSpPr>
            <a:spLocks noGrp="1"/>
          </p:cNvSpPr>
          <p:nvPr>
            <p:ph type="body" idx="1" hasCustomPrompt="1"/>
          </p:nvPr>
        </p:nvSpPr>
        <p:spPr>
          <a:xfrm>
            <a:off x="457200" y="1535113"/>
            <a:ext cx="4040188" cy="639763"/>
          </a:xfrm>
        </p:spPr>
        <p:txBody>
          <a:bodyPr anchor="b"/>
          <a:lstStyle>
            <a:lvl1pPr marL="0" indent="0">
              <a:buNone/>
              <a:defRPr sz="2200" b="1"/>
            </a:lvl1pPr>
            <a:lvl2pPr marL="407670" indent="0">
              <a:buNone/>
              <a:defRPr sz="1800" b="1"/>
            </a:lvl2pPr>
            <a:lvl3pPr marL="815975" indent="0">
              <a:buNone/>
              <a:defRPr sz="1600" b="1"/>
            </a:lvl3pPr>
            <a:lvl4pPr marL="1223645" indent="0">
              <a:buNone/>
              <a:defRPr sz="1300" b="1"/>
            </a:lvl4pPr>
            <a:lvl5pPr marL="1631950" indent="0">
              <a:buNone/>
              <a:defRPr sz="1300" b="1"/>
            </a:lvl5pPr>
            <a:lvl6pPr marL="2039620" indent="0">
              <a:buNone/>
              <a:defRPr sz="1300" b="1"/>
            </a:lvl6pPr>
            <a:lvl7pPr marL="2447925" indent="0">
              <a:buNone/>
              <a:defRPr sz="1300" b="1"/>
            </a:lvl7pPr>
            <a:lvl8pPr marL="2855595" indent="0">
              <a:buNone/>
              <a:defRPr sz="1300" b="1"/>
            </a:lvl8pPr>
            <a:lvl9pPr marL="3263900" indent="0">
              <a:buNone/>
              <a:defRPr sz="1300" b="1"/>
            </a:lvl9pPr>
          </a:lstStyle>
          <a:p>
            <a:pPr lvl="0"/>
            <a:r>
              <a:rPr lang="tr-TR"/>
              <a:t>Asıl metin stillerini düzenlemek için tıklatın</a:t>
            </a:r>
          </a:p>
        </p:txBody>
      </p:sp>
      <p:sp>
        <p:nvSpPr>
          <p:cNvPr id="4" name="İçerik Yer Tutucusu 3"/>
          <p:cNvSpPr>
            <a:spLocks noGrp="1"/>
          </p:cNvSpPr>
          <p:nvPr>
            <p:ph sz="half" idx="2" hasCustomPrompt="1"/>
          </p:nvPr>
        </p:nvSpPr>
        <p:spPr>
          <a:xfrm>
            <a:off x="457200" y="2174875"/>
            <a:ext cx="4040188" cy="3951288"/>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4645026" y="1535113"/>
            <a:ext cx="4041776" cy="639763"/>
          </a:xfrm>
        </p:spPr>
        <p:txBody>
          <a:bodyPr anchor="b"/>
          <a:lstStyle>
            <a:lvl1pPr marL="0" indent="0">
              <a:buNone/>
              <a:defRPr sz="2200" b="1"/>
            </a:lvl1pPr>
            <a:lvl2pPr marL="407670" indent="0">
              <a:buNone/>
              <a:defRPr sz="1800" b="1"/>
            </a:lvl2pPr>
            <a:lvl3pPr marL="815975" indent="0">
              <a:buNone/>
              <a:defRPr sz="1600" b="1"/>
            </a:lvl3pPr>
            <a:lvl4pPr marL="1223645" indent="0">
              <a:buNone/>
              <a:defRPr sz="1300" b="1"/>
            </a:lvl4pPr>
            <a:lvl5pPr marL="1631950" indent="0">
              <a:buNone/>
              <a:defRPr sz="1300" b="1"/>
            </a:lvl5pPr>
            <a:lvl6pPr marL="2039620" indent="0">
              <a:buNone/>
              <a:defRPr sz="1300" b="1"/>
            </a:lvl6pPr>
            <a:lvl7pPr marL="2447925" indent="0">
              <a:buNone/>
              <a:defRPr sz="1300" b="1"/>
            </a:lvl7pPr>
            <a:lvl8pPr marL="2855595" indent="0">
              <a:buNone/>
              <a:defRPr sz="1300" b="1"/>
            </a:lvl8pPr>
            <a:lvl9pPr marL="3263900" indent="0">
              <a:buNone/>
              <a:defRPr sz="1300" b="1"/>
            </a:lvl9pPr>
          </a:lstStyle>
          <a:p>
            <a:pPr lvl="0"/>
            <a:r>
              <a:rPr lang="tr-TR"/>
              <a:t>Asıl metin stillerini düzenlemek için tıklatın</a:t>
            </a:r>
          </a:p>
        </p:txBody>
      </p:sp>
      <p:sp>
        <p:nvSpPr>
          <p:cNvPr id="6" name="İçerik Yer Tutucusu 5"/>
          <p:cNvSpPr>
            <a:spLocks noGrp="1"/>
          </p:cNvSpPr>
          <p:nvPr>
            <p:ph sz="quarter" idx="4" hasCustomPrompt="1"/>
          </p:nvPr>
        </p:nvSpPr>
        <p:spPr>
          <a:xfrm>
            <a:off x="4645026" y="2174875"/>
            <a:ext cx="4041776" cy="3951288"/>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C8984BD-688D-4C85-B132-758996C6A6BF}" type="datetime1">
              <a:rPr lang="tr-TR" smtClean="0"/>
              <a:t>2.11.2023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506570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DA60B86-0165-4743-90C7-28B81C46EBFD}" type="datetime1">
              <a:rPr lang="tr-TR" smtClean="0"/>
              <a:t>2.11.2023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90651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C76F92E-6B9D-4A9C-8196-C907E612E6B5}" type="datetime1">
              <a:rPr lang="tr-TR" smtClean="0"/>
              <a:t>2.11.2023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798888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457201" y="273049"/>
            <a:ext cx="3008314" cy="1162051"/>
          </a:xfrm>
        </p:spPr>
        <p:txBody>
          <a:bodyPr anchor="b"/>
          <a:lstStyle>
            <a:lvl1pPr algn="l">
              <a:defRPr sz="1800" b="1"/>
            </a:lvl1pPr>
          </a:lstStyle>
          <a:p>
            <a:r>
              <a:rPr lang="tr-TR"/>
              <a:t>Asıl başlık stili için tıklatın</a:t>
            </a:r>
          </a:p>
        </p:txBody>
      </p:sp>
      <p:sp>
        <p:nvSpPr>
          <p:cNvPr id="3" name="İçerik Yer Tutucusu 2"/>
          <p:cNvSpPr>
            <a:spLocks noGrp="1"/>
          </p:cNvSpPr>
          <p:nvPr>
            <p:ph idx="1" hasCustomPrompt="1"/>
          </p:nvPr>
        </p:nvSpPr>
        <p:spPr>
          <a:xfrm>
            <a:off x="3575051" y="273053"/>
            <a:ext cx="5111750" cy="5853113"/>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457201" y="1435103"/>
            <a:ext cx="3008314" cy="4691063"/>
          </a:xfrm>
        </p:spPr>
        <p:txBody>
          <a:bodyPr/>
          <a:lstStyle>
            <a:lvl1pPr marL="0" indent="0">
              <a:buNone/>
              <a:defRPr sz="1300"/>
            </a:lvl1pPr>
            <a:lvl2pPr marL="407670" indent="0">
              <a:buNone/>
              <a:defRPr sz="1100"/>
            </a:lvl2pPr>
            <a:lvl3pPr marL="815975" indent="0">
              <a:buNone/>
              <a:defRPr sz="800"/>
            </a:lvl3pPr>
            <a:lvl4pPr marL="1223645" indent="0">
              <a:buNone/>
              <a:defRPr sz="800"/>
            </a:lvl4pPr>
            <a:lvl5pPr marL="1631950" indent="0">
              <a:buNone/>
              <a:defRPr sz="800"/>
            </a:lvl5pPr>
            <a:lvl6pPr marL="2039620" indent="0">
              <a:buNone/>
              <a:defRPr sz="800"/>
            </a:lvl6pPr>
            <a:lvl7pPr marL="2447925" indent="0">
              <a:buNone/>
              <a:defRPr sz="800"/>
            </a:lvl7pPr>
            <a:lvl8pPr marL="2855595" indent="0">
              <a:buNone/>
              <a:defRPr sz="800"/>
            </a:lvl8pPr>
            <a:lvl9pPr marL="3263900"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685EA07-D3C3-4C84-A15F-AA446D34CDF3}" type="datetime1">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4103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862F460-9B85-405F-8FE2-4DFCDC476B74}"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792288" y="4800602"/>
            <a:ext cx="5486400" cy="566737"/>
          </a:xfrm>
        </p:spPr>
        <p:txBody>
          <a:bodyPr anchor="b"/>
          <a:lstStyle>
            <a:lvl1pPr algn="l">
              <a:defRPr sz="18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2900"/>
            </a:lvl1pPr>
            <a:lvl2pPr marL="407670" indent="0">
              <a:buNone/>
              <a:defRPr sz="2500"/>
            </a:lvl2pPr>
            <a:lvl3pPr marL="815975" indent="0">
              <a:buNone/>
              <a:defRPr sz="2200"/>
            </a:lvl3pPr>
            <a:lvl4pPr marL="1223645" indent="0">
              <a:buNone/>
              <a:defRPr sz="1800"/>
            </a:lvl4pPr>
            <a:lvl5pPr marL="1631950" indent="0">
              <a:buNone/>
              <a:defRPr sz="1800"/>
            </a:lvl5pPr>
            <a:lvl6pPr marL="2039620" indent="0">
              <a:buNone/>
              <a:defRPr sz="1800"/>
            </a:lvl6pPr>
            <a:lvl7pPr marL="2447925" indent="0">
              <a:buNone/>
              <a:defRPr sz="1800"/>
            </a:lvl7pPr>
            <a:lvl8pPr marL="2855595" indent="0">
              <a:buNone/>
              <a:defRPr sz="1800"/>
            </a:lvl8pPr>
            <a:lvl9pPr marL="3263900" indent="0">
              <a:buNone/>
              <a:defRPr sz="1800"/>
            </a:lvl9pPr>
          </a:lstStyle>
          <a:p>
            <a:endParaRPr lang="tr-TR"/>
          </a:p>
        </p:txBody>
      </p:sp>
      <p:sp>
        <p:nvSpPr>
          <p:cNvPr id="4" name="Metin Yer Tutucusu 3"/>
          <p:cNvSpPr>
            <a:spLocks noGrp="1"/>
          </p:cNvSpPr>
          <p:nvPr>
            <p:ph type="body" sz="half" idx="2" hasCustomPrompt="1"/>
          </p:nvPr>
        </p:nvSpPr>
        <p:spPr>
          <a:xfrm>
            <a:off x="1792288" y="5367339"/>
            <a:ext cx="5486400" cy="804863"/>
          </a:xfrm>
        </p:spPr>
        <p:txBody>
          <a:bodyPr/>
          <a:lstStyle>
            <a:lvl1pPr marL="0" indent="0">
              <a:buNone/>
              <a:defRPr sz="1300"/>
            </a:lvl1pPr>
            <a:lvl2pPr marL="407670" indent="0">
              <a:buNone/>
              <a:defRPr sz="1100"/>
            </a:lvl2pPr>
            <a:lvl3pPr marL="815975" indent="0">
              <a:buNone/>
              <a:defRPr sz="800"/>
            </a:lvl3pPr>
            <a:lvl4pPr marL="1223645" indent="0">
              <a:buNone/>
              <a:defRPr sz="800"/>
            </a:lvl4pPr>
            <a:lvl5pPr marL="1631950" indent="0">
              <a:buNone/>
              <a:defRPr sz="800"/>
            </a:lvl5pPr>
            <a:lvl6pPr marL="2039620" indent="0">
              <a:buNone/>
              <a:defRPr sz="800"/>
            </a:lvl6pPr>
            <a:lvl7pPr marL="2447925" indent="0">
              <a:buNone/>
              <a:defRPr sz="800"/>
            </a:lvl7pPr>
            <a:lvl8pPr marL="2855595" indent="0">
              <a:buNone/>
              <a:defRPr sz="800"/>
            </a:lvl8pPr>
            <a:lvl9pPr marL="3263900"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E2692B0-2212-45C7-9ECB-D252C0AA9F22}" type="datetime1">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8733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FA32361-371C-4623-B43C-80C487E22EF6}"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45006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2973B0-0658-4B42-A021-70C3FDE8A3B5}"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288342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721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44776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351543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025A6F5B-7A26-445A-9EE3-8D9795773E7D}" type="datetimeFigureOut">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48302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25A6F5B-7A26-445A-9EE3-8D9795773E7D}" type="datetimeFigureOut">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56487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391"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25A6F5B-7A26-445A-9EE3-8D9795773E7D}" type="datetimeFigureOut">
              <a:rPr lang="tr-TR" smtClean="0"/>
              <a:t>2.11.2023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17478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25A6F5B-7A26-445A-9EE3-8D9795773E7D}" type="datetimeFigureOut">
              <a:rPr lang="tr-TR" smtClean="0"/>
              <a:t>2.11.2023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197885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F269336E-B31D-4ECF-8917-E1D39FF2ED44}"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25A6F5B-7A26-445A-9EE3-8D9795773E7D}" type="datetimeFigureOut">
              <a:rPr lang="tr-TR" smtClean="0"/>
              <a:t>2.11.2023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4250092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25A6F5B-7A26-445A-9EE3-8D9795773E7D}" type="datetimeFigureOut">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857987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25A6F5B-7A26-445A-9EE3-8D9795773E7D}" type="datetimeFigureOut">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1185260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4266255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487312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7"/>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94678A3-4E56-4E16-B706-76B595C2FB6A}"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980478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862F460-9B85-405F-8FE2-4DFCDC476B74}"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061277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2"/>
            <a:ext cx="7772400" cy="1362075"/>
          </a:xfrm>
        </p:spPr>
        <p:txBody>
          <a:bodyPr anchor="t"/>
          <a:lstStyle>
            <a:lvl1pPr algn="l">
              <a:defRPr sz="3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F269336E-B31D-4ECF-8917-E1D39FF2ED44}"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24509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5AF2B8E6-9C4A-43ED-B451-D9C52C338177}" type="datetime1">
              <a:rPr lang="tr-TR" smtClean="0"/>
              <a:t>2.11.2023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49086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7636D2D-8CC3-49BB-A107-C810612EFB74}" type="datetime1">
              <a:rPr lang="tr-TR" smtClean="0"/>
              <a:t>2.11.2023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90737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5AF2B8E6-9C4A-43ED-B451-D9C52C338177}" type="datetime1">
              <a:rPr lang="tr-TR" smtClean="0"/>
              <a:t>2.11.2023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40243CA1-0838-432C-AF96-354F6959F4AE}" type="datetime1">
              <a:rPr lang="tr-TR" smtClean="0"/>
              <a:t>2.11.2023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786122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4FD249A-42FF-46BC-A44A-BBAEBF61DC7D}" type="datetime1">
              <a:rPr lang="tr-TR" smtClean="0"/>
              <a:t>2.11.2023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2447172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73050"/>
            <a:ext cx="3008313" cy="1162050"/>
          </a:xfrm>
        </p:spPr>
        <p:txBody>
          <a:bodyPr anchor="b"/>
          <a:lstStyle>
            <a:lvl1pPr algn="l">
              <a:defRPr sz="1500" b="1"/>
            </a:lvl1pPr>
          </a:lstStyle>
          <a:p>
            <a:r>
              <a:rPr lang="tr-TR"/>
              <a:t>Asıl başlık stili için tıklatın</a:t>
            </a:r>
          </a:p>
        </p:txBody>
      </p:sp>
      <p:sp>
        <p:nvSpPr>
          <p:cNvPr id="3" name="2 İçerik Yer Tutucusu"/>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6EEB4E57-57A4-4691-A5DB-FF9D9756BE2F}" type="datetime1">
              <a:rPr lang="tr-TR" smtClean="0"/>
              <a:t>2.11.2023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274417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15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042DEEFD-03FE-4E28-89A1-24AA7D7A7686}" type="datetime1">
              <a:rPr lang="tr-TR" smtClean="0"/>
              <a:t>2.11.2023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979223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8D9E1DB-200F-4968-B2EE-4B399ED5BE1B}"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920191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0"/>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40"/>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14873D17-EF32-4107-8B37-569496D5E0C2}" type="datetime1">
              <a:rPr lang="tr-TR" smtClean="0"/>
              <a:t>2.11.2023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596316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685800" y="2130434"/>
            <a:ext cx="7772400" cy="1470025"/>
          </a:xfrm>
        </p:spPr>
        <p:txBody>
          <a:bodyPr/>
          <a:lstStyle/>
          <a:p>
            <a:r>
              <a:rPr lang="tr-TR"/>
              <a:t>Asıl başlık stili için tıklatın</a:t>
            </a:r>
          </a:p>
        </p:txBody>
      </p:sp>
      <p:sp>
        <p:nvSpPr>
          <p:cNvPr id="3" name="Alt Başlık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305753" indent="0" algn="ctr">
              <a:buNone/>
              <a:defRPr>
                <a:solidFill>
                  <a:schemeClr val="tx1">
                    <a:tint val="75000"/>
                  </a:schemeClr>
                </a:solidFill>
              </a:defRPr>
            </a:lvl2pPr>
            <a:lvl3pPr marL="611981" indent="0" algn="ctr">
              <a:buNone/>
              <a:defRPr>
                <a:solidFill>
                  <a:schemeClr val="tx1">
                    <a:tint val="75000"/>
                  </a:schemeClr>
                </a:solidFill>
              </a:defRPr>
            </a:lvl3pPr>
            <a:lvl4pPr marL="917734" indent="0" algn="ctr">
              <a:buNone/>
              <a:defRPr>
                <a:solidFill>
                  <a:schemeClr val="tx1">
                    <a:tint val="75000"/>
                  </a:schemeClr>
                </a:solidFill>
              </a:defRPr>
            </a:lvl4pPr>
            <a:lvl5pPr marL="1223963" indent="0" algn="ctr">
              <a:buNone/>
              <a:defRPr>
                <a:solidFill>
                  <a:schemeClr val="tx1">
                    <a:tint val="75000"/>
                  </a:schemeClr>
                </a:solidFill>
              </a:defRPr>
            </a:lvl5pPr>
            <a:lvl6pPr marL="1529715" indent="0" algn="ctr">
              <a:buNone/>
              <a:defRPr>
                <a:solidFill>
                  <a:schemeClr val="tx1">
                    <a:tint val="75000"/>
                  </a:schemeClr>
                </a:solidFill>
              </a:defRPr>
            </a:lvl6pPr>
            <a:lvl7pPr marL="1835944" indent="0" algn="ctr">
              <a:buNone/>
              <a:defRPr>
                <a:solidFill>
                  <a:schemeClr val="tx1">
                    <a:tint val="75000"/>
                  </a:schemeClr>
                </a:solidFill>
              </a:defRPr>
            </a:lvl7pPr>
            <a:lvl8pPr marL="2141696" indent="0" algn="ctr">
              <a:buNone/>
              <a:defRPr>
                <a:solidFill>
                  <a:schemeClr val="tx1">
                    <a:tint val="75000"/>
                  </a:schemeClr>
                </a:solidFill>
              </a:defRPr>
            </a:lvl8pPr>
            <a:lvl9pPr marL="2447925"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0795224-91A9-4E47-BD8E-9333E2D03DB8}"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404337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31A9290-C45B-46BD-BB45-3BEA037D1023}"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68362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722314" y="4406907"/>
            <a:ext cx="7772400" cy="1362075"/>
          </a:xfrm>
        </p:spPr>
        <p:txBody>
          <a:bodyPr anchor="t"/>
          <a:lstStyle>
            <a:lvl1pPr algn="l">
              <a:defRPr sz="2700" b="1" cap="all"/>
            </a:lvl1pPr>
          </a:lstStyle>
          <a:p>
            <a:r>
              <a:rPr lang="tr-TR"/>
              <a:t>Asıl başlık stili için tıklatın</a:t>
            </a:r>
          </a:p>
        </p:txBody>
      </p:sp>
      <p:sp>
        <p:nvSpPr>
          <p:cNvPr id="3" name="Metin Yer Tutucusu 2"/>
          <p:cNvSpPr>
            <a:spLocks noGrp="1"/>
          </p:cNvSpPr>
          <p:nvPr>
            <p:ph type="body" idx="1" hasCustomPrompt="1"/>
          </p:nvPr>
        </p:nvSpPr>
        <p:spPr>
          <a:xfrm>
            <a:off x="722314" y="2906718"/>
            <a:ext cx="7772400" cy="1500187"/>
          </a:xfrm>
        </p:spPr>
        <p:txBody>
          <a:bodyPr anchor="b"/>
          <a:lstStyle>
            <a:lvl1pPr marL="0" indent="0">
              <a:buNone/>
              <a:defRPr sz="1350">
                <a:solidFill>
                  <a:schemeClr val="tx1">
                    <a:tint val="75000"/>
                  </a:schemeClr>
                </a:solidFill>
              </a:defRPr>
            </a:lvl1pPr>
            <a:lvl2pPr marL="305753" indent="0">
              <a:buNone/>
              <a:defRPr sz="1200">
                <a:solidFill>
                  <a:schemeClr val="tx1">
                    <a:tint val="75000"/>
                  </a:schemeClr>
                </a:solidFill>
              </a:defRPr>
            </a:lvl2pPr>
            <a:lvl3pPr marL="611981" indent="0">
              <a:buNone/>
              <a:defRPr sz="975">
                <a:solidFill>
                  <a:schemeClr val="tx1">
                    <a:tint val="75000"/>
                  </a:schemeClr>
                </a:solidFill>
              </a:defRPr>
            </a:lvl3pPr>
            <a:lvl4pPr marL="917734" indent="0">
              <a:buNone/>
              <a:defRPr sz="975">
                <a:solidFill>
                  <a:schemeClr val="tx1">
                    <a:tint val="75000"/>
                  </a:schemeClr>
                </a:solidFill>
              </a:defRPr>
            </a:lvl4pPr>
            <a:lvl5pPr marL="1223963" indent="0">
              <a:buNone/>
              <a:defRPr sz="975">
                <a:solidFill>
                  <a:schemeClr val="tx1">
                    <a:tint val="75000"/>
                  </a:schemeClr>
                </a:solidFill>
              </a:defRPr>
            </a:lvl5pPr>
            <a:lvl6pPr marL="1529715" indent="0">
              <a:buNone/>
              <a:defRPr sz="975">
                <a:solidFill>
                  <a:schemeClr val="tx1">
                    <a:tint val="75000"/>
                  </a:schemeClr>
                </a:solidFill>
              </a:defRPr>
            </a:lvl6pPr>
            <a:lvl7pPr marL="1835944" indent="0">
              <a:buNone/>
              <a:defRPr sz="975">
                <a:solidFill>
                  <a:schemeClr val="tx1">
                    <a:tint val="75000"/>
                  </a:schemeClr>
                </a:solidFill>
              </a:defRPr>
            </a:lvl7pPr>
            <a:lvl8pPr marL="2141696" indent="0">
              <a:buNone/>
              <a:defRPr sz="975">
                <a:solidFill>
                  <a:schemeClr val="tx1">
                    <a:tint val="75000"/>
                  </a:schemeClr>
                </a:solidFill>
              </a:defRPr>
            </a:lvl8pPr>
            <a:lvl9pPr marL="2447925" indent="0">
              <a:buNone/>
              <a:defRPr sz="975">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1403964A-2B23-4089-9047-F95CE7AF4C61}"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88859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457200" y="1600203"/>
            <a:ext cx="4038600" cy="4525963"/>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4648200" y="1600203"/>
            <a:ext cx="4038600" cy="4525963"/>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85DB49B-02A8-4F41-9C18-6E27EA4F2CBD}" type="datetime1">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178678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7636D2D-8CC3-49BB-A107-C810612EFB74}" type="datetime1">
              <a:rPr lang="tr-TR" smtClean="0"/>
              <a:t>2.11.2023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lvl1pPr>
              <a:defRPr/>
            </a:lvl1pPr>
          </a:lstStyle>
          <a:p>
            <a:r>
              <a:rPr lang="tr-TR"/>
              <a:t>Asıl başlık stili için tıklatın</a:t>
            </a:r>
          </a:p>
        </p:txBody>
      </p:sp>
      <p:sp>
        <p:nvSpPr>
          <p:cNvPr id="3" name="Metin Yer Tutucusu 2"/>
          <p:cNvSpPr>
            <a:spLocks noGrp="1"/>
          </p:cNvSpPr>
          <p:nvPr>
            <p:ph type="body" idx="1" hasCustomPrompt="1"/>
          </p:nvPr>
        </p:nvSpPr>
        <p:spPr>
          <a:xfrm>
            <a:off x="457200" y="1535115"/>
            <a:ext cx="4040188" cy="639763"/>
          </a:xfrm>
        </p:spPr>
        <p:txBody>
          <a:bodyPr anchor="b"/>
          <a:lstStyle>
            <a:lvl1pPr marL="0" indent="0">
              <a:buNone/>
              <a:defRPr sz="1650" b="1"/>
            </a:lvl1pPr>
            <a:lvl2pPr marL="305753" indent="0">
              <a:buNone/>
              <a:defRPr sz="1350" b="1"/>
            </a:lvl2pPr>
            <a:lvl3pPr marL="611981" indent="0">
              <a:buNone/>
              <a:defRPr sz="1200" b="1"/>
            </a:lvl3pPr>
            <a:lvl4pPr marL="917734" indent="0">
              <a:buNone/>
              <a:defRPr sz="975" b="1"/>
            </a:lvl4pPr>
            <a:lvl5pPr marL="1223963" indent="0">
              <a:buNone/>
              <a:defRPr sz="975" b="1"/>
            </a:lvl5pPr>
            <a:lvl6pPr marL="1529715" indent="0">
              <a:buNone/>
              <a:defRPr sz="975" b="1"/>
            </a:lvl6pPr>
            <a:lvl7pPr marL="1835944" indent="0">
              <a:buNone/>
              <a:defRPr sz="975" b="1"/>
            </a:lvl7pPr>
            <a:lvl8pPr marL="2141696" indent="0">
              <a:buNone/>
              <a:defRPr sz="975" b="1"/>
            </a:lvl8pPr>
            <a:lvl9pPr marL="2447925" indent="0">
              <a:buNone/>
              <a:defRPr sz="975" b="1"/>
            </a:lvl9pPr>
          </a:lstStyle>
          <a:p>
            <a:pPr lvl="0"/>
            <a:r>
              <a:rPr lang="tr-TR"/>
              <a:t>Asıl metin stillerini düzenlemek için tıklatın</a:t>
            </a:r>
          </a:p>
        </p:txBody>
      </p:sp>
      <p:sp>
        <p:nvSpPr>
          <p:cNvPr id="4" name="İçerik Yer Tutucusu 3"/>
          <p:cNvSpPr>
            <a:spLocks noGrp="1"/>
          </p:cNvSpPr>
          <p:nvPr>
            <p:ph sz="half" idx="2" hasCustomPrompt="1"/>
          </p:nvPr>
        </p:nvSpPr>
        <p:spPr>
          <a:xfrm>
            <a:off x="457200" y="2174875"/>
            <a:ext cx="4040188" cy="3951288"/>
          </a:xfrm>
        </p:spPr>
        <p:txBody>
          <a:bodyPr/>
          <a:lstStyle>
            <a:lvl1pPr>
              <a:defRPr sz="1650"/>
            </a:lvl1pPr>
            <a:lvl2pPr>
              <a:defRPr sz="1350"/>
            </a:lvl2pPr>
            <a:lvl3pPr>
              <a:defRPr sz="1200"/>
            </a:lvl3pPr>
            <a:lvl4pPr>
              <a:defRPr sz="975"/>
            </a:lvl4pPr>
            <a:lvl5pPr>
              <a:defRPr sz="975"/>
            </a:lvl5pPr>
            <a:lvl6pPr>
              <a:defRPr sz="975"/>
            </a:lvl6pPr>
            <a:lvl7pPr>
              <a:defRPr sz="975"/>
            </a:lvl7pPr>
            <a:lvl8pPr>
              <a:defRPr sz="975"/>
            </a:lvl8pPr>
            <a:lvl9pPr>
              <a:defRPr sz="975"/>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4645027" y="1535115"/>
            <a:ext cx="4041776" cy="639763"/>
          </a:xfrm>
        </p:spPr>
        <p:txBody>
          <a:bodyPr anchor="b"/>
          <a:lstStyle>
            <a:lvl1pPr marL="0" indent="0">
              <a:buNone/>
              <a:defRPr sz="1650" b="1"/>
            </a:lvl1pPr>
            <a:lvl2pPr marL="305753" indent="0">
              <a:buNone/>
              <a:defRPr sz="1350" b="1"/>
            </a:lvl2pPr>
            <a:lvl3pPr marL="611981" indent="0">
              <a:buNone/>
              <a:defRPr sz="1200" b="1"/>
            </a:lvl3pPr>
            <a:lvl4pPr marL="917734" indent="0">
              <a:buNone/>
              <a:defRPr sz="975" b="1"/>
            </a:lvl4pPr>
            <a:lvl5pPr marL="1223963" indent="0">
              <a:buNone/>
              <a:defRPr sz="975" b="1"/>
            </a:lvl5pPr>
            <a:lvl6pPr marL="1529715" indent="0">
              <a:buNone/>
              <a:defRPr sz="975" b="1"/>
            </a:lvl6pPr>
            <a:lvl7pPr marL="1835944" indent="0">
              <a:buNone/>
              <a:defRPr sz="975" b="1"/>
            </a:lvl7pPr>
            <a:lvl8pPr marL="2141696" indent="0">
              <a:buNone/>
              <a:defRPr sz="975" b="1"/>
            </a:lvl8pPr>
            <a:lvl9pPr marL="2447925" indent="0">
              <a:buNone/>
              <a:defRPr sz="975" b="1"/>
            </a:lvl9pPr>
          </a:lstStyle>
          <a:p>
            <a:pPr lvl="0"/>
            <a:r>
              <a:rPr lang="tr-TR"/>
              <a:t>Asıl metin stillerini düzenlemek için tıklatın</a:t>
            </a:r>
          </a:p>
        </p:txBody>
      </p:sp>
      <p:sp>
        <p:nvSpPr>
          <p:cNvPr id="6" name="İçerik Yer Tutucusu 5"/>
          <p:cNvSpPr>
            <a:spLocks noGrp="1"/>
          </p:cNvSpPr>
          <p:nvPr>
            <p:ph sz="quarter" idx="4" hasCustomPrompt="1"/>
          </p:nvPr>
        </p:nvSpPr>
        <p:spPr>
          <a:xfrm>
            <a:off x="4645027" y="2174875"/>
            <a:ext cx="4041776" cy="3951288"/>
          </a:xfrm>
        </p:spPr>
        <p:txBody>
          <a:bodyPr/>
          <a:lstStyle>
            <a:lvl1pPr>
              <a:defRPr sz="1650"/>
            </a:lvl1pPr>
            <a:lvl2pPr>
              <a:defRPr sz="1350"/>
            </a:lvl2pPr>
            <a:lvl3pPr>
              <a:defRPr sz="1200"/>
            </a:lvl3pPr>
            <a:lvl4pPr>
              <a:defRPr sz="975"/>
            </a:lvl4pPr>
            <a:lvl5pPr>
              <a:defRPr sz="975"/>
            </a:lvl5pPr>
            <a:lvl6pPr>
              <a:defRPr sz="975"/>
            </a:lvl6pPr>
            <a:lvl7pPr>
              <a:defRPr sz="975"/>
            </a:lvl7pPr>
            <a:lvl8pPr>
              <a:defRPr sz="975"/>
            </a:lvl8pPr>
            <a:lvl9pPr>
              <a:defRPr sz="975"/>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C8984BD-688D-4C85-B132-758996C6A6BF}" type="datetime1">
              <a:rPr lang="tr-TR" smtClean="0"/>
              <a:t>2.11.2023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747999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DA60B86-0165-4743-90C7-28B81C46EBFD}" type="datetime1">
              <a:rPr lang="tr-TR" smtClean="0"/>
              <a:t>2.11.2023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52006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C76F92E-6B9D-4A9C-8196-C907E612E6B5}" type="datetime1">
              <a:rPr lang="tr-TR" smtClean="0"/>
              <a:t>2.11.2023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931547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457202" y="273051"/>
            <a:ext cx="3008314" cy="1162051"/>
          </a:xfrm>
        </p:spPr>
        <p:txBody>
          <a:bodyPr anchor="b"/>
          <a:lstStyle>
            <a:lvl1pPr algn="l">
              <a:defRPr sz="1350" b="1"/>
            </a:lvl1pPr>
          </a:lstStyle>
          <a:p>
            <a:r>
              <a:rPr lang="tr-TR"/>
              <a:t>Asıl başlık stili için tıklatın</a:t>
            </a:r>
          </a:p>
        </p:txBody>
      </p:sp>
      <p:sp>
        <p:nvSpPr>
          <p:cNvPr id="3" name="İçerik Yer Tutucusu 2"/>
          <p:cNvSpPr>
            <a:spLocks noGrp="1"/>
          </p:cNvSpPr>
          <p:nvPr>
            <p:ph idx="1" hasCustomPrompt="1"/>
          </p:nvPr>
        </p:nvSpPr>
        <p:spPr>
          <a:xfrm>
            <a:off x="3575052" y="273055"/>
            <a:ext cx="5111750" cy="5853113"/>
          </a:xfrm>
        </p:spPr>
        <p:txBody>
          <a:bodyPr/>
          <a:lstStyle>
            <a:lvl1pPr>
              <a:defRPr sz="2175"/>
            </a:lvl1pPr>
            <a:lvl2pPr>
              <a:defRPr sz="1875"/>
            </a:lvl2pPr>
            <a:lvl3pPr>
              <a:defRPr sz="165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457202" y="1435103"/>
            <a:ext cx="3008314" cy="4691063"/>
          </a:xfrm>
        </p:spPr>
        <p:txBody>
          <a:bodyPr/>
          <a:lstStyle>
            <a:lvl1pPr marL="0" indent="0">
              <a:buNone/>
              <a:defRPr sz="975"/>
            </a:lvl1pPr>
            <a:lvl2pPr marL="305753" indent="0">
              <a:buNone/>
              <a:defRPr sz="825"/>
            </a:lvl2pPr>
            <a:lvl3pPr marL="611981" indent="0">
              <a:buNone/>
              <a:defRPr sz="600"/>
            </a:lvl3pPr>
            <a:lvl4pPr marL="917734" indent="0">
              <a:buNone/>
              <a:defRPr sz="600"/>
            </a:lvl4pPr>
            <a:lvl5pPr marL="1223963" indent="0">
              <a:buNone/>
              <a:defRPr sz="600"/>
            </a:lvl5pPr>
            <a:lvl6pPr marL="1529715" indent="0">
              <a:buNone/>
              <a:defRPr sz="600"/>
            </a:lvl6pPr>
            <a:lvl7pPr marL="1835944" indent="0">
              <a:buNone/>
              <a:defRPr sz="600"/>
            </a:lvl7pPr>
            <a:lvl8pPr marL="2141696" indent="0">
              <a:buNone/>
              <a:defRPr sz="600"/>
            </a:lvl8pPr>
            <a:lvl9pPr marL="2447925" indent="0">
              <a:buNone/>
              <a:defRPr sz="6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685EA07-D3C3-4C84-A15F-AA446D34CDF3}" type="datetime1">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1328719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792288" y="4800604"/>
            <a:ext cx="5486400" cy="566737"/>
          </a:xfrm>
        </p:spPr>
        <p:txBody>
          <a:bodyPr anchor="b"/>
          <a:lstStyle>
            <a:lvl1pPr algn="l">
              <a:defRPr sz="135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2175"/>
            </a:lvl1pPr>
            <a:lvl2pPr marL="305753" indent="0">
              <a:buNone/>
              <a:defRPr sz="1875"/>
            </a:lvl2pPr>
            <a:lvl3pPr marL="611981" indent="0">
              <a:buNone/>
              <a:defRPr sz="1650"/>
            </a:lvl3pPr>
            <a:lvl4pPr marL="917734" indent="0">
              <a:buNone/>
              <a:defRPr sz="1350"/>
            </a:lvl4pPr>
            <a:lvl5pPr marL="1223963" indent="0">
              <a:buNone/>
              <a:defRPr sz="1350"/>
            </a:lvl5pPr>
            <a:lvl6pPr marL="1529715" indent="0">
              <a:buNone/>
              <a:defRPr sz="1350"/>
            </a:lvl6pPr>
            <a:lvl7pPr marL="1835944" indent="0">
              <a:buNone/>
              <a:defRPr sz="1350"/>
            </a:lvl7pPr>
            <a:lvl8pPr marL="2141696" indent="0">
              <a:buNone/>
              <a:defRPr sz="1350"/>
            </a:lvl8pPr>
            <a:lvl9pPr marL="2447925" indent="0">
              <a:buNone/>
              <a:defRPr sz="1350"/>
            </a:lvl9pPr>
          </a:lstStyle>
          <a:p>
            <a:endParaRPr lang="tr-TR"/>
          </a:p>
        </p:txBody>
      </p:sp>
      <p:sp>
        <p:nvSpPr>
          <p:cNvPr id="4" name="Metin Yer Tutucusu 3"/>
          <p:cNvSpPr>
            <a:spLocks noGrp="1"/>
          </p:cNvSpPr>
          <p:nvPr>
            <p:ph type="body" sz="half" idx="2" hasCustomPrompt="1"/>
          </p:nvPr>
        </p:nvSpPr>
        <p:spPr>
          <a:xfrm>
            <a:off x="1792288" y="5367341"/>
            <a:ext cx="5486400" cy="804863"/>
          </a:xfrm>
        </p:spPr>
        <p:txBody>
          <a:bodyPr/>
          <a:lstStyle>
            <a:lvl1pPr marL="0" indent="0">
              <a:buNone/>
              <a:defRPr sz="975"/>
            </a:lvl1pPr>
            <a:lvl2pPr marL="305753" indent="0">
              <a:buNone/>
              <a:defRPr sz="825"/>
            </a:lvl2pPr>
            <a:lvl3pPr marL="611981" indent="0">
              <a:buNone/>
              <a:defRPr sz="600"/>
            </a:lvl3pPr>
            <a:lvl4pPr marL="917734" indent="0">
              <a:buNone/>
              <a:defRPr sz="600"/>
            </a:lvl4pPr>
            <a:lvl5pPr marL="1223963" indent="0">
              <a:buNone/>
              <a:defRPr sz="600"/>
            </a:lvl5pPr>
            <a:lvl6pPr marL="1529715" indent="0">
              <a:buNone/>
              <a:defRPr sz="600"/>
            </a:lvl6pPr>
            <a:lvl7pPr marL="1835944" indent="0">
              <a:buNone/>
              <a:defRPr sz="600"/>
            </a:lvl7pPr>
            <a:lvl8pPr marL="2141696" indent="0">
              <a:buNone/>
              <a:defRPr sz="600"/>
            </a:lvl8pPr>
            <a:lvl9pPr marL="2447925" indent="0">
              <a:buNone/>
              <a:defRPr sz="6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E2692B0-2212-45C7-9ECB-D252C0AA9F22}" type="datetime1">
              <a:rPr lang="tr-TR" smtClean="0"/>
              <a:t>2.11.2023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3426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FA32361-371C-4623-B43C-80C487E22EF6}"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682635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629400" y="274646"/>
            <a:ext cx="2057400" cy="5851525"/>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457200" y="274646"/>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2973B0-0658-4B42-A021-70C3FDE8A3B5}" type="datetime1">
              <a:rPr lang="tr-TR" smtClean="0"/>
              <a:t>2.11.2023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124683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5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40243CA1-0838-432C-AF96-354F6959F4AE}" type="datetime1">
              <a:rPr lang="tr-TR" smtClean="0"/>
              <a:t>2.11.2023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4FD249A-42FF-46BC-A44A-BBAEBF61DC7D}" type="datetime1">
              <a:rPr lang="tr-TR" smtClean="0"/>
              <a:t>2.11.2023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6EEB4E57-57A4-4691-A5DB-FF9D9756BE2F}" type="datetime1">
              <a:rPr lang="tr-TR" smtClean="0"/>
              <a:t>2.11.2023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042DEEFD-03FE-4E28-89A1-24AA7D7A7686}" type="datetime1">
              <a:rPr lang="tr-TR" smtClean="0"/>
              <a:t>2.11.2023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4C237-4EF7-4267-ACF0-2A7D1088A652}" type="datetime1">
              <a:rPr lang="tr-TR" smtClean="0"/>
              <a:t>2.11.2023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C48B6-EB17-4B8C-804A-49E69A2C0AD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2000">
              <a:schemeClr val="accent1">
                <a:lumMod val="5000"/>
                <a:lumOff val="95000"/>
              </a:schemeClr>
            </a:gs>
            <a:gs pos="82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7"/>
            <a:ext cx="8229600" cy="1143000"/>
          </a:xfrm>
          <a:prstGeom prst="rect">
            <a:avLst/>
          </a:prstGeom>
        </p:spPr>
        <p:txBody>
          <a:bodyPr vert="horz" lIns="81592" tIns="40797" rIns="81592" bIns="40797"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1"/>
            <a:ext cx="8229600" cy="4525963"/>
          </a:xfrm>
          <a:prstGeom prst="rect">
            <a:avLst/>
          </a:prstGeom>
        </p:spPr>
        <p:txBody>
          <a:bodyPr vert="horz" lIns="81592" tIns="40797" rIns="81592" bIns="40797"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81592" tIns="40797" rIns="81592" bIns="40797" rtlCol="0" anchor="ctr"/>
          <a:lstStyle>
            <a:lvl1pPr algn="l">
              <a:defRPr sz="1100">
                <a:solidFill>
                  <a:schemeClr val="tx1">
                    <a:tint val="75000"/>
                  </a:schemeClr>
                </a:solidFill>
              </a:defRPr>
            </a:lvl1pPr>
          </a:lstStyle>
          <a:p>
            <a:fld id="{A5A68625-AB24-40D9-8947-B111BEDE2C21}" type="datetime1">
              <a:rPr lang="tr-TR" smtClean="0"/>
              <a:t>2.11.2023</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81592" tIns="40797" rIns="81592" bIns="40797" rtlCol="0" anchor="ctr"/>
          <a:lstStyle>
            <a:lvl1pPr algn="ctr">
              <a:defRPr sz="11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81592" tIns="40797" rIns="81592" bIns="40797" rtlCol="0" anchor="ctr"/>
          <a:lstStyle>
            <a:lvl1pPr algn="r">
              <a:defRPr sz="1100">
                <a:solidFill>
                  <a:schemeClr val="tx1">
                    <a:tint val="75000"/>
                  </a:schemeClr>
                </a:solidFill>
              </a:defRPr>
            </a:lvl1pPr>
          </a:lstStyle>
          <a:p>
            <a:fld id="{4BD4109F-82CC-4188-B1E8-5ACC6B725712}" type="slidenum">
              <a:rPr lang="tr-TR" smtClean="0"/>
              <a:t>‹#›</a:t>
            </a:fld>
            <a:endParaRPr lang="tr-TR"/>
          </a:p>
        </p:txBody>
      </p:sp>
    </p:spTree>
    <p:extLst>
      <p:ext uri="{BB962C8B-B14F-4D97-AF65-F5344CB8AC3E}">
        <p14:creationId xmlns:p14="http://schemas.microsoft.com/office/powerpoint/2010/main" val="2898568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815340" rtl="0" eaLnBrk="1" latinLnBrk="0" hangingPunct="1">
        <a:spcBef>
          <a:spcPct val="0"/>
        </a:spcBef>
        <a:buNone/>
        <a:defRPr sz="4000" kern="1200">
          <a:solidFill>
            <a:schemeClr val="tx1"/>
          </a:solidFill>
          <a:latin typeface="+mj-lt"/>
          <a:ea typeface="+mj-ea"/>
          <a:cs typeface="+mj-cs"/>
        </a:defRPr>
      </a:lvl1pPr>
    </p:titleStyle>
    <p:bodyStyle>
      <a:lvl1pPr marL="306070" indent="-306070" algn="l" defTabSz="81534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62940" indent="-255270" algn="l" defTabSz="81534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9810" indent="-203835" algn="l" defTabSz="8153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2811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578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345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1760"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9430"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773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815340" rtl="0" eaLnBrk="1" latinLnBrk="0" hangingPunct="1">
        <a:defRPr sz="1600" kern="1200">
          <a:solidFill>
            <a:schemeClr val="tx1"/>
          </a:solidFill>
          <a:latin typeface="+mn-lt"/>
          <a:ea typeface="+mn-ea"/>
          <a:cs typeface="+mn-cs"/>
        </a:defRPr>
      </a:lvl1pPr>
      <a:lvl2pPr marL="407670" algn="l" defTabSz="815340" rtl="0" eaLnBrk="1" latinLnBrk="0" hangingPunct="1">
        <a:defRPr sz="1600" kern="1200">
          <a:solidFill>
            <a:schemeClr val="tx1"/>
          </a:solidFill>
          <a:latin typeface="+mn-lt"/>
          <a:ea typeface="+mn-ea"/>
          <a:cs typeface="+mn-cs"/>
        </a:defRPr>
      </a:lvl2pPr>
      <a:lvl3pPr marL="815975" algn="l" defTabSz="815340" rtl="0" eaLnBrk="1" latinLnBrk="0" hangingPunct="1">
        <a:defRPr sz="1600" kern="1200">
          <a:solidFill>
            <a:schemeClr val="tx1"/>
          </a:solidFill>
          <a:latin typeface="+mn-lt"/>
          <a:ea typeface="+mn-ea"/>
          <a:cs typeface="+mn-cs"/>
        </a:defRPr>
      </a:lvl3pPr>
      <a:lvl4pPr marL="1223645" algn="l" defTabSz="815340" rtl="0" eaLnBrk="1" latinLnBrk="0" hangingPunct="1">
        <a:defRPr sz="1600" kern="1200">
          <a:solidFill>
            <a:schemeClr val="tx1"/>
          </a:solidFill>
          <a:latin typeface="+mn-lt"/>
          <a:ea typeface="+mn-ea"/>
          <a:cs typeface="+mn-cs"/>
        </a:defRPr>
      </a:lvl4pPr>
      <a:lvl5pPr marL="1631950" algn="l" defTabSz="815340" rtl="0" eaLnBrk="1" latinLnBrk="0" hangingPunct="1">
        <a:defRPr sz="1600" kern="1200">
          <a:solidFill>
            <a:schemeClr val="tx1"/>
          </a:solidFill>
          <a:latin typeface="+mn-lt"/>
          <a:ea typeface="+mn-ea"/>
          <a:cs typeface="+mn-cs"/>
        </a:defRPr>
      </a:lvl5pPr>
      <a:lvl6pPr marL="2039620" algn="l" defTabSz="815340" rtl="0" eaLnBrk="1" latinLnBrk="0" hangingPunct="1">
        <a:defRPr sz="1600" kern="1200">
          <a:solidFill>
            <a:schemeClr val="tx1"/>
          </a:solidFill>
          <a:latin typeface="+mn-lt"/>
          <a:ea typeface="+mn-ea"/>
          <a:cs typeface="+mn-cs"/>
        </a:defRPr>
      </a:lvl6pPr>
      <a:lvl7pPr marL="2447925" algn="l" defTabSz="815340" rtl="0" eaLnBrk="1" latinLnBrk="0" hangingPunct="1">
        <a:defRPr sz="1600" kern="1200">
          <a:solidFill>
            <a:schemeClr val="tx1"/>
          </a:solidFill>
          <a:latin typeface="+mn-lt"/>
          <a:ea typeface="+mn-ea"/>
          <a:cs typeface="+mn-cs"/>
        </a:defRPr>
      </a:lvl7pPr>
      <a:lvl8pPr marL="2855595" algn="l" defTabSz="815340" rtl="0" eaLnBrk="1" latinLnBrk="0" hangingPunct="1">
        <a:defRPr sz="1600" kern="1200">
          <a:solidFill>
            <a:schemeClr val="tx1"/>
          </a:solidFill>
          <a:latin typeface="+mn-lt"/>
          <a:ea typeface="+mn-ea"/>
          <a:cs typeface="+mn-cs"/>
        </a:defRPr>
      </a:lvl8pPr>
      <a:lvl9pPr marL="3263900" algn="l" defTabSz="81534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5A6F5B-7A26-445A-9EE3-8D9795773E7D}" type="datetimeFigureOut">
              <a:rPr lang="tr-TR" smtClean="0"/>
              <a:t>2.11.2023</a:t>
            </a:fld>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EF6875-D01C-42DD-B9FA-D462591E416F}" type="slidenum">
              <a:rPr lang="tr-TR" smtClean="0"/>
              <a:t>‹#›</a:t>
            </a:fld>
            <a:endParaRPr lang="tr-TR"/>
          </a:p>
        </p:txBody>
      </p:sp>
    </p:spTree>
    <p:extLst>
      <p:ext uri="{BB962C8B-B14F-4D97-AF65-F5344CB8AC3E}">
        <p14:creationId xmlns:p14="http://schemas.microsoft.com/office/powerpoint/2010/main" val="5705046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094C237-4EF7-4267-ACF0-2A7D1088A652}" type="datetime1">
              <a:rPr lang="tr-TR" smtClean="0"/>
              <a:t>2.11.2023</a:t>
            </a:fld>
            <a:endParaRPr lang="tr-TR"/>
          </a:p>
        </p:txBody>
      </p:sp>
      <p:sp>
        <p:nvSpPr>
          <p:cNvPr id="5" name="4 Altbilgi Yer Tutucusu"/>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AC48B6-EB17-4B8C-804A-49E69A2C0AD8}" type="slidenum">
              <a:rPr lang="tr-TR" smtClean="0"/>
              <a:pPr/>
              <a:t>‹#›</a:t>
            </a:fld>
            <a:endParaRPr lang="tr-TR"/>
          </a:p>
        </p:txBody>
      </p:sp>
    </p:spTree>
    <p:extLst>
      <p:ext uri="{BB962C8B-B14F-4D97-AF65-F5344CB8AC3E}">
        <p14:creationId xmlns:p14="http://schemas.microsoft.com/office/powerpoint/2010/main" val="3271862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2000">
              <a:schemeClr val="accent1">
                <a:lumMod val="5000"/>
                <a:lumOff val="95000"/>
              </a:schemeClr>
            </a:gs>
            <a:gs pos="82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7"/>
            <a:ext cx="8229600" cy="1143000"/>
          </a:xfrm>
          <a:prstGeom prst="rect">
            <a:avLst/>
          </a:prstGeom>
        </p:spPr>
        <p:txBody>
          <a:bodyPr vert="horz" lIns="81592" tIns="40797" rIns="81592" bIns="40797"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3"/>
            <a:ext cx="8229600" cy="4525963"/>
          </a:xfrm>
          <a:prstGeom prst="rect">
            <a:avLst/>
          </a:prstGeom>
        </p:spPr>
        <p:txBody>
          <a:bodyPr vert="horz" lIns="81592" tIns="40797" rIns="81592" bIns="40797"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8"/>
            <a:ext cx="2133600" cy="365125"/>
          </a:xfrm>
          <a:prstGeom prst="rect">
            <a:avLst/>
          </a:prstGeom>
        </p:spPr>
        <p:txBody>
          <a:bodyPr vert="horz" lIns="81592" tIns="40797" rIns="81592" bIns="40797" rtlCol="0" anchor="ctr"/>
          <a:lstStyle>
            <a:lvl1pPr algn="l">
              <a:defRPr sz="825">
                <a:solidFill>
                  <a:schemeClr val="tx1">
                    <a:tint val="75000"/>
                  </a:schemeClr>
                </a:solidFill>
              </a:defRPr>
            </a:lvl1pPr>
          </a:lstStyle>
          <a:p>
            <a:fld id="{A5A68625-AB24-40D9-8947-B111BEDE2C21}" type="datetime1">
              <a:rPr lang="tr-TR" smtClean="0"/>
              <a:t>2.11.2023</a:t>
            </a:fld>
            <a:endParaRPr lang="tr-T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81592" tIns="40797" rIns="81592" bIns="40797" rtlCol="0" anchor="ctr"/>
          <a:lstStyle>
            <a:lvl1pPr algn="ctr">
              <a:defRPr sz="825">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81592" tIns="40797" rIns="81592" bIns="40797" rtlCol="0" anchor="ctr"/>
          <a:lstStyle>
            <a:lvl1pPr algn="r">
              <a:defRPr sz="825">
                <a:solidFill>
                  <a:schemeClr val="tx1">
                    <a:tint val="75000"/>
                  </a:schemeClr>
                </a:solidFill>
              </a:defRPr>
            </a:lvl1pPr>
          </a:lstStyle>
          <a:p>
            <a:fld id="{4BD4109F-82CC-4188-B1E8-5ACC6B725712}" type="slidenum">
              <a:rPr lang="tr-TR" smtClean="0"/>
              <a:t>‹#›</a:t>
            </a:fld>
            <a:endParaRPr lang="tr-TR"/>
          </a:p>
        </p:txBody>
      </p:sp>
    </p:spTree>
    <p:extLst>
      <p:ext uri="{BB962C8B-B14F-4D97-AF65-F5344CB8AC3E}">
        <p14:creationId xmlns:p14="http://schemas.microsoft.com/office/powerpoint/2010/main" val="177349167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ctr" defTabSz="611505" rtl="0" eaLnBrk="1" latinLnBrk="0" hangingPunct="1">
        <a:spcBef>
          <a:spcPct val="0"/>
        </a:spcBef>
        <a:buNone/>
        <a:defRPr sz="3000" kern="1200">
          <a:solidFill>
            <a:schemeClr val="tx1"/>
          </a:solidFill>
          <a:latin typeface="+mj-lt"/>
          <a:ea typeface="+mj-ea"/>
          <a:cs typeface="+mj-cs"/>
        </a:defRPr>
      </a:lvl1pPr>
    </p:titleStyle>
    <p:bodyStyle>
      <a:lvl1pPr marL="229553" indent="-229553" algn="l" defTabSz="61150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1pPr>
      <a:lvl2pPr marL="497205" indent="-191453" algn="l" defTabSz="611505"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2pPr>
      <a:lvl3pPr marL="764858" indent="-152876" algn="l" defTabSz="611505" rtl="0" eaLnBrk="1" latinLnBrk="0" hangingPunct="1">
        <a:spcBef>
          <a:spcPct val="20000"/>
        </a:spcBef>
        <a:buFont typeface="Arial" panose="020B0604020202020204" pitchFamily="34" charset="0"/>
        <a:buChar char="•"/>
        <a:defRPr sz="1650" kern="1200">
          <a:solidFill>
            <a:schemeClr val="tx1"/>
          </a:solidFill>
          <a:latin typeface="+mn-lt"/>
          <a:ea typeface="+mn-ea"/>
          <a:cs typeface="+mn-cs"/>
        </a:defRPr>
      </a:lvl3pPr>
      <a:lvl4pPr marL="1071086" indent="-152876" algn="l" defTabSz="61150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376839" indent="-152876" algn="l" defTabSz="61150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682591" indent="-152876" algn="l" defTabSz="61150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8820" indent="-152876" algn="l" defTabSz="61150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4573" indent="-152876" algn="l" defTabSz="61150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600801" indent="-152876" algn="l" defTabSz="61150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11505" rtl="0" eaLnBrk="1" latinLnBrk="0" hangingPunct="1">
        <a:defRPr sz="1200" kern="1200">
          <a:solidFill>
            <a:schemeClr val="tx1"/>
          </a:solidFill>
          <a:latin typeface="+mn-lt"/>
          <a:ea typeface="+mn-ea"/>
          <a:cs typeface="+mn-cs"/>
        </a:defRPr>
      </a:lvl1pPr>
      <a:lvl2pPr marL="305753" algn="l" defTabSz="611505" rtl="0" eaLnBrk="1" latinLnBrk="0" hangingPunct="1">
        <a:defRPr sz="1200" kern="1200">
          <a:solidFill>
            <a:schemeClr val="tx1"/>
          </a:solidFill>
          <a:latin typeface="+mn-lt"/>
          <a:ea typeface="+mn-ea"/>
          <a:cs typeface="+mn-cs"/>
        </a:defRPr>
      </a:lvl2pPr>
      <a:lvl3pPr marL="611981" algn="l" defTabSz="611505" rtl="0" eaLnBrk="1" latinLnBrk="0" hangingPunct="1">
        <a:defRPr sz="1200" kern="1200">
          <a:solidFill>
            <a:schemeClr val="tx1"/>
          </a:solidFill>
          <a:latin typeface="+mn-lt"/>
          <a:ea typeface="+mn-ea"/>
          <a:cs typeface="+mn-cs"/>
        </a:defRPr>
      </a:lvl3pPr>
      <a:lvl4pPr marL="917734" algn="l" defTabSz="611505" rtl="0" eaLnBrk="1" latinLnBrk="0" hangingPunct="1">
        <a:defRPr sz="1200" kern="1200">
          <a:solidFill>
            <a:schemeClr val="tx1"/>
          </a:solidFill>
          <a:latin typeface="+mn-lt"/>
          <a:ea typeface="+mn-ea"/>
          <a:cs typeface="+mn-cs"/>
        </a:defRPr>
      </a:lvl4pPr>
      <a:lvl5pPr marL="1223963" algn="l" defTabSz="611505" rtl="0" eaLnBrk="1" latinLnBrk="0" hangingPunct="1">
        <a:defRPr sz="1200" kern="1200">
          <a:solidFill>
            <a:schemeClr val="tx1"/>
          </a:solidFill>
          <a:latin typeface="+mn-lt"/>
          <a:ea typeface="+mn-ea"/>
          <a:cs typeface="+mn-cs"/>
        </a:defRPr>
      </a:lvl5pPr>
      <a:lvl6pPr marL="1529715" algn="l" defTabSz="611505" rtl="0" eaLnBrk="1" latinLnBrk="0" hangingPunct="1">
        <a:defRPr sz="1200" kern="1200">
          <a:solidFill>
            <a:schemeClr val="tx1"/>
          </a:solidFill>
          <a:latin typeface="+mn-lt"/>
          <a:ea typeface="+mn-ea"/>
          <a:cs typeface="+mn-cs"/>
        </a:defRPr>
      </a:lvl6pPr>
      <a:lvl7pPr marL="1835944" algn="l" defTabSz="611505" rtl="0" eaLnBrk="1" latinLnBrk="0" hangingPunct="1">
        <a:defRPr sz="1200" kern="1200">
          <a:solidFill>
            <a:schemeClr val="tx1"/>
          </a:solidFill>
          <a:latin typeface="+mn-lt"/>
          <a:ea typeface="+mn-ea"/>
          <a:cs typeface="+mn-cs"/>
        </a:defRPr>
      </a:lvl7pPr>
      <a:lvl8pPr marL="2141696" algn="l" defTabSz="611505" rtl="0" eaLnBrk="1" latinLnBrk="0" hangingPunct="1">
        <a:defRPr sz="1200" kern="1200">
          <a:solidFill>
            <a:schemeClr val="tx1"/>
          </a:solidFill>
          <a:latin typeface="+mn-lt"/>
          <a:ea typeface="+mn-ea"/>
          <a:cs typeface="+mn-cs"/>
        </a:defRPr>
      </a:lvl8pPr>
      <a:lvl9pPr marL="2447925" algn="l" defTabSz="61150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1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havaizleme.gov.tr/" TargetMode="Externa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3.png"/><Relationship Id="rId1" Type="http://schemas.openxmlformats.org/officeDocument/2006/relationships/slideLayout" Target="../slideLayouts/slideLayout4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2000250" y="5186409"/>
            <a:ext cx="5143500" cy="207809"/>
          </a:xfrm>
          <a:prstGeom prst="rect">
            <a:avLst/>
          </a:prstGeom>
          <a:solidFill>
            <a:srgbClr val="7030A0"/>
          </a:solidFill>
        </p:spPr>
        <p:txBody>
          <a:bodyPr wrap="square" lIns="51428" tIns="25715" rIns="51428" bIns="25715" rtlCol="0" anchor="ctr">
            <a:spAutoFit/>
          </a:bodyPr>
          <a:lstStyle/>
          <a:p>
            <a:pPr algn="ctr" defTabSz="514284">
              <a:defRPr/>
            </a:pPr>
            <a:endParaRPr lang="tr-TR" sz="1013" b="1" dirty="0">
              <a:solidFill>
                <a:prstClr val="white"/>
              </a:solidFill>
              <a:latin typeface="Calibri"/>
              <a:cs typeface="Arial" charset="0"/>
            </a:endParaRPr>
          </a:p>
        </p:txBody>
      </p:sp>
      <p:grpSp>
        <p:nvGrpSpPr>
          <p:cNvPr id="6" name="Grup 10"/>
          <p:cNvGrpSpPr/>
          <p:nvPr/>
        </p:nvGrpSpPr>
        <p:grpSpPr>
          <a:xfrm>
            <a:off x="2000250" y="1500190"/>
            <a:ext cx="5143500" cy="378527"/>
            <a:chOff x="0" y="0"/>
            <a:chExt cx="9144000" cy="771550"/>
          </a:xfrm>
          <a:solidFill>
            <a:srgbClr val="7030A0"/>
          </a:solidFill>
        </p:grpSpPr>
        <p:sp>
          <p:nvSpPr>
            <p:cNvPr id="15"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7" name="Resim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AutoShape 2" descr="IMG_1558.JPG"/>
          <p:cNvSpPr>
            <a:spLocks noChangeAspect="1" noChangeArrowheads="1"/>
          </p:cNvSpPr>
          <p:nvPr/>
        </p:nvSpPr>
        <p:spPr bwMode="auto">
          <a:xfrm>
            <a:off x="2000250" y="1454944"/>
            <a:ext cx="17145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28" tIns="25715" rIns="51428" bIns="25715" numCol="1" anchor="t" anchorCtr="0" compatLnSpc="1">
            <a:prstTxWarp prst="textNoShape">
              <a:avLst/>
            </a:prstTxWarp>
          </a:bodyPr>
          <a:lstStyle/>
          <a:p>
            <a:pPr defTabSz="514284">
              <a:defRPr/>
            </a:pPr>
            <a:endParaRPr lang="tr-TR" sz="1013">
              <a:solidFill>
                <a:prstClr val="black"/>
              </a:solidFill>
              <a:latin typeface="Calibri"/>
              <a:cs typeface="Arial" charset="0"/>
            </a:endParaRPr>
          </a:p>
        </p:txBody>
      </p:sp>
      <p:sp>
        <p:nvSpPr>
          <p:cNvPr id="3" name="AutoShape 4" descr="IMG_1558.JPG"/>
          <p:cNvSpPr>
            <a:spLocks noChangeAspect="1" noChangeArrowheads="1"/>
          </p:cNvSpPr>
          <p:nvPr/>
        </p:nvSpPr>
        <p:spPr bwMode="auto">
          <a:xfrm>
            <a:off x="2085975" y="1569245"/>
            <a:ext cx="17145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28" tIns="25715" rIns="51428" bIns="25715" numCol="1" anchor="t" anchorCtr="0" compatLnSpc="1">
            <a:prstTxWarp prst="textNoShape">
              <a:avLst/>
            </a:prstTxWarp>
          </a:bodyPr>
          <a:lstStyle/>
          <a:p>
            <a:pPr defTabSz="514284">
              <a:defRPr/>
            </a:pPr>
            <a:endParaRPr lang="tr-TR" sz="1013">
              <a:solidFill>
                <a:prstClr val="black"/>
              </a:solidFill>
              <a:latin typeface="Calibri"/>
              <a:cs typeface="Arial" charset="0"/>
            </a:endParaRPr>
          </a:p>
        </p:txBody>
      </p:sp>
      <p:sp>
        <p:nvSpPr>
          <p:cNvPr id="4" name="Dikdörtgen 3"/>
          <p:cNvSpPr/>
          <p:nvPr/>
        </p:nvSpPr>
        <p:spPr>
          <a:xfrm>
            <a:off x="2005946" y="4328420"/>
            <a:ext cx="5082408" cy="268274"/>
          </a:xfrm>
          <a:prstGeom prst="rect">
            <a:avLst/>
          </a:prstGeom>
          <a:solidFill>
            <a:srgbClr val="7030A0"/>
          </a:solidFill>
          <a:ln>
            <a:noFill/>
          </a:ln>
          <a:scene3d>
            <a:camera prst="orthographicFront"/>
            <a:lightRig rig="threePt" dir="t"/>
          </a:scene3d>
          <a:sp3d prstMaterial="dkEdge">
            <a:bevelT/>
          </a:sp3d>
        </p:spPr>
        <p:style>
          <a:lnRef idx="3">
            <a:schemeClr val="lt1"/>
          </a:lnRef>
          <a:fillRef idx="1">
            <a:schemeClr val="accent4"/>
          </a:fillRef>
          <a:effectRef idx="1">
            <a:schemeClr val="accent4"/>
          </a:effectRef>
          <a:fontRef idx="minor">
            <a:schemeClr val="lt1"/>
          </a:fontRef>
        </p:style>
        <p:txBody>
          <a:bodyPr wrap="square" lIns="51428" tIns="25715" rIns="51428" bIns="25715" anchor="ctr">
            <a:spAutoFit/>
          </a:bodyPr>
          <a:lstStyle/>
          <a:p>
            <a:pPr algn="ctr" defTabSz="514284">
              <a:defRPr/>
            </a:pPr>
            <a:r>
              <a:rPr lang="tr-TR" sz="1406" b="1" dirty="0">
                <a:solidFill>
                  <a:prstClr val="white"/>
                </a:solidFill>
              </a:rPr>
              <a:t>ORDU ÇEVRE, ŞEHİRCİLİK VE İKLİM DEĞİŞİKLİĞİ İL MÜDÜRLÜĞÜ</a:t>
            </a:r>
            <a:endParaRPr lang="tr-TR" sz="1406" b="1" dirty="0">
              <a:solidFill>
                <a:prstClr val="white"/>
              </a:solidFill>
              <a:latin typeface="Calibri"/>
            </a:endParaRPr>
          </a:p>
        </p:txBody>
      </p:sp>
      <p:pic>
        <p:nvPicPr>
          <p:cNvPr id="11" name="Picture 2" descr="C:\Users\caner.cinar\Desktop\çevre şehircilik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52" y="1869598"/>
            <a:ext cx="2500100" cy="2504279"/>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CDAC48B6-EB17-4B8C-804A-49E69A2C0AD8}" type="slidenum">
              <a:rPr lang="tr-TR" smtClean="0"/>
              <a:pPr/>
              <a:t>1</a:t>
            </a:fld>
            <a:endParaRPr lang="tr-TR"/>
          </a:p>
        </p:txBody>
      </p:sp>
    </p:spTree>
    <p:extLst>
      <p:ext uri="{BB962C8B-B14F-4D97-AF65-F5344CB8AC3E}">
        <p14:creationId xmlns:p14="http://schemas.microsoft.com/office/powerpoint/2010/main" val="188302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o 18"/>
          <p:cNvGraphicFramePr>
            <a:graphicFrameLocks noGrp="1"/>
          </p:cNvGraphicFramePr>
          <p:nvPr>
            <p:extLst>
              <p:ext uri="{D42A27DB-BD31-4B8C-83A1-F6EECF244321}">
                <p14:modId xmlns:p14="http://schemas.microsoft.com/office/powerpoint/2010/main" val="2930707746"/>
              </p:ext>
            </p:extLst>
          </p:nvPr>
        </p:nvGraphicFramePr>
        <p:xfrm>
          <a:off x="349649" y="1191466"/>
          <a:ext cx="8336280" cy="4297430"/>
        </p:xfrm>
        <a:graphic>
          <a:graphicData uri="http://schemas.openxmlformats.org/drawingml/2006/table">
            <a:tbl>
              <a:tblPr firstRow="1" bandRow="1">
                <a:tableStyleId>{5C22544A-7EE6-4342-B048-85BDC9FD1C3A}</a:tableStyleId>
              </a:tblPr>
              <a:tblGrid>
                <a:gridCol w="7090810">
                  <a:extLst>
                    <a:ext uri="{9D8B030D-6E8A-4147-A177-3AD203B41FA5}">
                      <a16:colId xmlns:a16="http://schemas.microsoft.com/office/drawing/2014/main" val="20000"/>
                    </a:ext>
                  </a:extLst>
                </a:gridCol>
                <a:gridCol w="1245470">
                  <a:extLst>
                    <a:ext uri="{9D8B030D-6E8A-4147-A177-3AD203B41FA5}">
                      <a16:colId xmlns:a16="http://schemas.microsoft.com/office/drawing/2014/main" val="20003"/>
                    </a:ext>
                  </a:extLst>
                </a:gridCol>
              </a:tblGrid>
              <a:tr h="901799">
                <a:tc>
                  <a:txBody>
                    <a:bodyPr/>
                    <a:lstStyle/>
                    <a:p>
                      <a:pPr algn="ctr"/>
                      <a:r>
                        <a:rPr lang="tr-TR" sz="1900" dirty="0"/>
                        <a:t>BİLGİ TEK. İNSAN  KAY. VE DESTEK HİZ.SOR.ŞUBE MÜDÜRLÜĞÜ</a:t>
                      </a:r>
                      <a:endParaRPr lang="tr-TR" sz="1900" b="1" dirty="0">
                        <a:solidFill>
                          <a:srgbClr val="FF0000"/>
                        </a:solidFill>
                        <a:latin typeface="Calibri (Gövde)"/>
                      </a:endParaRPr>
                    </a:p>
                  </a:txBody>
                  <a:tcPr marL="51436" marR="51436" marT="25718" marB="25718"/>
                </a:tc>
                <a:tc>
                  <a:txBody>
                    <a:bodyPr/>
                    <a:lstStyle/>
                    <a:p>
                      <a:pPr algn="ctr"/>
                      <a:endParaRPr lang="tr-TR" sz="1100" dirty="0"/>
                    </a:p>
                    <a:p>
                      <a:pPr algn="ctr"/>
                      <a:r>
                        <a:rPr lang="tr-TR" sz="1900" dirty="0"/>
                        <a:t>2023</a:t>
                      </a:r>
                      <a:endParaRPr lang="tr-TR" sz="1900" b="1" dirty="0">
                        <a:solidFill>
                          <a:schemeClr val="bg1"/>
                        </a:solidFill>
                        <a:latin typeface="Calibri (Gövde)"/>
                      </a:endParaRPr>
                    </a:p>
                  </a:txBody>
                  <a:tcPr marL="51436" marR="51436" marT="25718" marB="25718"/>
                </a:tc>
                <a:extLst>
                  <a:ext uri="{0D108BD9-81ED-4DB2-BD59-A6C34878D82A}">
                    <a16:rowId xmlns:a16="http://schemas.microsoft.com/office/drawing/2014/main" val="10000"/>
                  </a:ext>
                </a:extLst>
              </a:tr>
              <a:tr h="469608">
                <a:tc>
                  <a:txBody>
                    <a:bodyPr/>
                    <a:lstStyle/>
                    <a:p>
                      <a:r>
                        <a:rPr lang="tr-TR" sz="1900" dirty="0"/>
                        <a:t>KİRALIK ARAÇ (ŞOFÖRLÜ)</a:t>
                      </a:r>
                      <a:endParaRPr lang="tr-TR" sz="1900" b="1" dirty="0">
                        <a:latin typeface="Calibri (Gövde)"/>
                      </a:endParaRPr>
                    </a:p>
                  </a:txBody>
                  <a:tcPr marL="51436" marR="51436" marT="25718" marB="25718"/>
                </a:tc>
                <a:tc>
                  <a:txBody>
                    <a:bodyPr/>
                    <a:lstStyle/>
                    <a:p>
                      <a:pPr algn="ctr"/>
                      <a:r>
                        <a:rPr lang="tr-TR" sz="1900" dirty="0"/>
                        <a:t>4</a:t>
                      </a:r>
                      <a:endParaRPr lang="tr-TR" sz="1900" b="1" dirty="0">
                        <a:latin typeface="Calibri (Gövde)"/>
                      </a:endParaRPr>
                    </a:p>
                  </a:txBody>
                  <a:tcPr marL="51436" marR="51436" marT="25718" marB="25718"/>
                </a:tc>
                <a:extLst>
                  <a:ext uri="{0D108BD9-81ED-4DB2-BD59-A6C34878D82A}">
                    <a16:rowId xmlns:a16="http://schemas.microsoft.com/office/drawing/2014/main" val="10005"/>
                  </a:ext>
                </a:extLst>
              </a:tr>
              <a:tr h="975341">
                <a:tc>
                  <a:txBody>
                    <a:bodyPr/>
                    <a:lstStyle/>
                    <a:p>
                      <a:pPr marL="0" marR="0" lvl="0" indent="0" algn="l" defTabSz="815340" rtl="0" eaLnBrk="1" fontAlgn="auto" latinLnBrk="0" hangingPunct="1">
                        <a:lnSpc>
                          <a:spcPct val="100000"/>
                        </a:lnSpc>
                        <a:spcBef>
                          <a:spcPts val="0"/>
                        </a:spcBef>
                        <a:spcAft>
                          <a:spcPts val="0"/>
                        </a:spcAft>
                        <a:buClrTx/>
                        <a:buSzTx/>
                        <a:buFontTx/>
                        <a:buNone/>
                        <a:tabLst/>
                        <a:defRPr/>
                      </a:pPr>
                      <a:endParaRPr lang="tr-TR" sz="1900" dirty="0"/>
                    </a:p>
                    <a:p>
                      <a:pPr marL="0" marR="0" lvl="0" indent="0" algn="l" defTabSz="815340" rtl="0" eaLnBrk="1" fontAlgn="auto" latinLnBrk="0" hangingPunct="1">
                        <a:lnSpc>
                          <a:spcPct val="100000"/>
                        </a:lnSpc>
                        <a:spcBef>
                          <a:spcPts val="0"/>
                        </a:spcBef>
                        <a:spcAft>
                          <a:spcPts val="0"/>
                        </a:spcAft>
                        <a:buClrTx/>
                        <a:buSzTx/>
                        <a:buFontTx/>
                        <a:buNone/>
                        <a:tabLst/>
                        <a:defRPr/>
                      </a:pPr>
                      <a:r>
                        <a:rPr lang="tr-TR" sz="1900" dirty="0"/>
                        <a:t>MÜDÜRLÜĞÜMÜZDE GÖREVLİ RESMİ ARAÇ</a:t>
                      </a:r>
                    </a:p>
                    <a:p>
                      <a:endParaRPr lang="tr-TR" sz="1900" b="1" dirty="0">
                        <a:latin typeface="Calibri (Gövde)"/>
                      </a:endParaRPr>
                    </a:p>
                  </a:txBody>
                  <a:tcPr marL="51436" marR="51436" marT="25718" marB="25718"/>
                </a:tc>
                <a:tc>
                  <a:txBody>
                    <a:bodyPr/>
                    <a:lstStyle/>
                    <a:p>
                      <a:pPr algn="ctr"/>
                      <a:endParaRPr lang="tr-TR" sz="1900" dirty="0"/>
                    </a:p>
                    <a:p>
                      <a:pPr algn="ctr"/>
                      <a:r>
                        <a:rPr lang="tr-TR" sz="1900" dirty="0" smtClean="0"/>
                        <a:t>8</a:t>
                      </a:r>
                      <a:endParaRPr lang="tr-TR" sz="1900" b="1" dirty="0">
                        <a:latin typeface="Calibri (Gövde)"/>
                      </a:endParaRPr>
                    </a:p>
                  </a:txBody>
                  <a:tcPr marL="51436" marR="51436" marT="25718" marB="25718"/>
                </a:tc>
                <a:extLst>
                  <a:ext uri="{0D108BD9-81ED-4DB2-BD59-A6C34878D82A}">
                    <a16:rowId xmlns:a16="http://schemas.microsoft.com/office/drawing/2014/main" val="10003"/>
                  </a:ext>
                </a:extLst>
              </a:tr>
              <a:tr h="975341">
                <a:tc>
                  <a:txBody>
                    <a:bodyPr/>
                    <a:lstStyle/>
                    <a:p>
                      <a:pPr marL="0" marR="0" lvl="0" indent="0" algn="l" defTabSz="815340" rtl="0" eaLnBrk="1" fontAlgn="auto" latinLnBrk="0" hangingPunct="1">
                        <a:lnSpc>
                          <a:spcPct val="100000"/>
                        </a:lnSpc>
                        <a:spcBef>
                          <a:spcPts val="0"/>
                        </a:spcBef>
                        <a:spcAft>
                          <a:spcPts val="0"/>
                        </a:spcAft>
                        <a:buClrTx/>
                        <a:buSzTx/>
                        <a:buFontTx/>
                        <a:buNone/>
                        <a:tabLst/>
                        <a:defRPr/>
                      </a:pPr>
                      <a:endParaRPr lang="tr-TR" sz="1900" dirty="0"/>
                    </a:p>
                    <a:p>
                      <a:pPr marL="0" marR="0" lvl="0" indent="0" algn="l" defTabSz="815340" rtl="0" eaLnBrk="1" fontAlgn="auto" latinLnBrk="0" hangingPunct="1">
                        <a:lnSpc>
                          <a:spcPct val="100000"/>
                        </a:lnSpc>
                        <a:spcBef>
                          <a:spcPts val="0"/>
                        </a:spcBef>
                        <a:spcAft>
                          <a:spcPts val="0"/>
                        </a:spcAft>
                        <a:buClrTx/>
                        <a:buSzTx/>
                        <a:buFontTx/>
                        <a:buNone/>
                        <a:tabLst/>
                        <a:defRPr/>
                      </a:pPr>
                      <a:r>
                        <a:rPr lang="tr-TR" sz="1900" dirty="0"/>
                        <a:t>İLÇE MİLLİ EMLAK ŞEFLİKLERİNDE</a:t>
                      </a:r>
                      <a:r>
                        <a:rPr lang="tr-TR" sz="1900" baseline="0" dirty="0"/>
                        <a:t> </a:t>
                      </a:r>
                      <a:r>
                        <a:rPr lang="tr-TR" sz="1900" dirty="0"/>
                        <a:t> GÖREVLİ RESMİ ARAÇ</a:t>
                      </a:r>
                    </a:p>
                    <a:p>
                      <a:endParaRPr lang="tr-TR" sz="1900" b="1" dirty="0">
                        <a:latin typeface="Calibri (Gövde)"/>
                      </a:endParaRPr>
                    </a:p>
                  </a:txBody>
                  <a:tcPr marL="51436" marR="51436" marT="25718" marB="25718"/>
                </a:tc>
                <a:tc>
                  <a:txBody>
                    <a:bodyPr/>
                    <a:lstStyle/>
                    <a:p>
                      <a:pPr algn="ctr"/>
                      <a:endParaRPr lang="tr-TR" sz="1900" dirty="0"/>
                    </a:p>
                    <a:p>
                      <a:pPr algn="ctr"/>
                      <a:r>
                        <a:rPr lang="tr-TR" sz="1900" dirty="0"/>
                        <a:t>7</a:t>
                      </a:r>
                      <a:endParaRPr lang="tr-TR" sz="1900" b="1" dirty="0">
                        <a:latin typeface="Calibri (Gövde)"/>
                      </a:endParaRPr>
                    </a:p>
                  </a:txBody>
                  <a:tcPr marL="51436" marR="51436" marT="25718" marB="25718"/>
                </a:tc>
                <a:extLst>
                  <a:ext uri="{0D108BD9-81ED-4DB2-BD59-A6C34878D82A}">
                    <a16:rowId xmlns:a16="http://schemas.microsoft.com/office/drawing/2014/main" val="10004"/>
                  </a:ext>
                </a:extLst>
              </a:tr>
              <a:tr h="975341">
                <a:tc>
                  <a:txBody>
                    <a:bodyPr/>
                    <a:lstStyle/>
                    <a:p>
                      <a:r>
                        <a:rPr lang="tr-TR" sz="1900" dirty="0"/>
                        <a:t>TOPLAM</a:t>
                      </a:r>
                      <a:endParaRPr lang="tr-TR" sz="1900" b="1" dirty="0">
                        <a:latin typeface="Calibri (Gövde)"/>
                      </a:endParaRPr>
                    </a:p>
                  </a:txBody>
                  <a:tcPr marL="51436" marR="51436" marT="25718" marB="25718"/>
                </a:tc>
                <a:tc>
                  <a:txBody>
                    <a:bodyPr/>
                    <a:lstStyle/>
                    <a:p>
                      <a:pPr algn="ctr"/>
                      <a:r>
                        <a:rPr lang="tr-TR" sz="1900" dirty="0" smtClean="0"/>
                        <a:t>19</a:t>
                      </a:r>
                      <a:endParaRPr lang="tr-TR" sz="1900" dirty="0"/>
                    </a:p>
                    <a:p>
                      <a:pPr algn="ctr"/>
                      <a:endParaRPr lang="tr-TR" sz="1900" b="1" dirty="0">
                        <a:latin typeface="Calibri (Gövde)"/>
                      </a:endParaRPr>
                    </a:p>
                  </a:txBody>
                  <a:tcPr marL="51436" marR="51436" marT="25718" marB="25718"/>
                </a:tc>
                <a:extLst>
                  <a:ext uri="{0D108BD9-81ED-4DB2-BD59-A6C34878D82A}">
                    <a16:rowId xmlns:a16="http://schemas.microsoft.com/office/drawing/2014/main" val="2049254577"/>
                  </a:ext>
                </a:extLst>
              </a:tr>
            </a:tbl>
          </a:graphicData>
        </a:graphic>
      </p:graphicFrame>
      <p:sp>
        <p:nvSpPr>
          <p:cNvPr id="2" name="Dikdörtgen 1"/>
          <p:cNvSpPr/>
          <p:nvPr/>
        </p:nvSpPr>
        <p:spPr>
          <a:xfrm>
            <a:off x="349646" y="5530524"/>
            <a:ext cx="8336272" cy="863763"/>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r>
              <a:rPr lang="tr-TR" altLang="tr-TR" sz="2000" b="1" i="1" dirty="0">
                <a:solidFill>
                  <a:schemeClr val="bg1"/>
                </a:solidFill>
              </a:rPr>
              <a:t>BAKANLIĞIMIZCA MÜDÜRLÜĞÜMÜZE 4 ADET  ARAÇ KİRALAMA(</a:t>
            </a:r>
          </a:p>
          <a:p>
            <a:pPr algn="ctr" fontAlgn="base">
              <a:spcBef>
                <a:spcPct val="0"/>
              </a:spcBef>
              <a:spcAft>
                <a:spcPct val="0"/>
              </a:spcAft>
            </a:pPr>
            <a:r>
              <a:rPr lang="tr-TR" altLang="tr-TR" sz="2000" b="1" i="1" dirty="0">
                <a:solidFill>
                  <a:schemeClr val="bg1"/>
                </a:solidFill>
              </a:rPr>
              <a:t>ŞOFÖRLÜ) HİZMET ALIMI İÇİN 592.000,00.-TL ÖDENEK TAHSİS EDİLMİŞTİR.</a:t>
            </a:r>
          </a:p>
        </p:txBody>
      </p:sp>
      <p:grpSp>
        <p:nvGrpSpPr>
          <p:cNvPr id="22" name="Grup 12"/>
          <p:cNvGrpSpPr/>
          <p:nvPr/>
        </p:nvGrpSpPr>
        <p:grpSpPr>
          <a:xfrm>
            <a:off x="349646" y="572455"/>
            <a:ext cx="8336280" cy="578663"/>
            <a:chOff x="0" y="0"/>
            <a:chExt cx="9144002" cy="771550"/>
          </a:xfrm>
          <a:solidFill>
            <a:srgbClr val="7030A0"/>
          </a:solidFill>
        </p:grpSpPr>
        <p:sp>
          <p:nvSpPr>
            <p:cNvPr id="2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25" name="Metin kutusu 24"/>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26" name="Resim 2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3" name="Slayt Numarası Yer Tutucusu 2"/>
          <p:cNvSpPr>
            <a:spLocks noGrp="1"/>
          </p:cNvSpPr>
          <p:nvPr>
            <p:ph type="sldNum" sz="quarter" idx="12"/>
          </p:nvPr>
        </p:nvSpPr>
        <p:spPr/>
        <p:txBody>
          <a:bodyPr/>
          <a:lstStyle/>
          <a:p>
            <a:fld id="{CDAC48B6-EB17-4B8C-804A-49E69A2C0AD8}" type="slidenum">
              <a:rPr lang="tr-TR" smtClean="0"/>
              <a:pPr/>
              <a:t>10</a:t>
            </a:fld>
            <a:endParaRPr lang="tr-TR" dirty="0"/>
          </a:p>
        </p:txBody>
      </p:sp>
    </p:spTree>
    <p:extLst>
      <p:ext uri="{BB962C8B-B14F-4D97-AF65-F5344CB8AC3E}">
        <p14:creationId xmlns:p14="http://schemas.microsoft.com/office/powerpoint/2010/main" val="67507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YAPI DENETİM VE YAPI MALZEMELERİ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2520003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042781130"/>
              </p:ext>
            </p:extLst>
          </p:nvPr>
        </p:nvGraphicFramePr>
        <p:xfrm>
          <a:off x="332394" y="1110644"/>
          <a:ext cx="8640515" cy="4901815"/>
        </p:xfrm>
        <a:graphic>
          <a:graphicData uri="http://schemas.openxmlformats.org/drawingml/2006/table">
            <a:tbl>
              <a:tblPr firstRow="1" bandRow="1">
                <a:tableStyleId>{5C22544A-7EE6-4342-B048-85BDC9FD1C3A}</a:tableStyleId>
              </a:tblPr>
              <a:tblGrid>
                <a:gridCol w="6308949">
                  <a:extLst>
                    <a:ext uri="{9D8B030D-6E8A-4147-A177-3AD203B41FA5}">
                      <a16:colId xmlns:a16="http://schemas.microsoft.com/office/drawing/2014/main" val="20000"/>
                    </a:ext>
                  </a:extLst>
                </a:gridCol>
                <a:gridCol w="1165783">
                  <a:extLst>
                    <a:ext uri="{9D8B030D-6E8A-4147-A177-3AD203B41FA5}">
                      <a16:colId xmlns:a16="http://schemas.microsoft.com/office/drawing/2014/main" val="20001"/>
                    </a:ext>
                  </a:extLst>
                </a:gridCol>
                <a:gridCol w="1165783">
                  <a:extLst>
                    <a:ext uri="{9D8B030D-6E8A-4147-A177-3AD203B41FA5}">
                      <a16:colId xmlns:a16="http://schemas.microsoft.com/office/drawing/2014/main" val="20002"/>
                    </a:ext>
                  </a:extLst>
                </a:gridCol>
              </a:tblGrid>
              <a:tr h="1173464">
                <a:tc>
                  <a:txBody>
                    <a:bodyPr/>
                    <a:lstStyle/>
                    <a:p>
                      <a:pPr algn="ctr"/>
                      <a:r>
                        <a:rPr lang="tr-TR" sz="2700" dirty="0"/>
                        <a:t>   YAPI DENETİM VE YAPI MALZEMELERİ ŞUBE MÜDÜRLÜĞÜ</a:t>
                      </a:r>
                      <a:endParaRPr lang="tr-TR" sz="2700" b="1" dirty="0">
                        <a:solidFill>
                          <a:srgbClr val="FF0000"/>
                        </a:solidFill>
                        <a:latin typeface="Calibri (Gövde)"/>
                      </a:endParaRPr>
                    </a:p>
                  </a:txBody>
                  <a:tcPr marL="91431" marR="91431" marT="45725" marB="45725"/>
                </a:tc>
                <a:tc>
                  <a:txBody>
                    <a:bodyPr/>
                    <a:lstStyle/>
                    <a:p>
                      <a:pPr algn="ctr"/>
                      <a:r>
                        <a:rPr lang="tr-TR" sz="1900" dirty="0"/>
                        <a:t>2022</a:t>
                      </a:r>
                      <a:endParaRPr lang="tr-TR" sz="1900" dirty="0">
                        <a:latin typeface="Calibri (Gövde)"/>
                      </a:endParaRPr>
                    </a:p>
                  </a:txBody>
                  <a:tcPr marL="91431" marR="91431" marT="45725" marB="45725"/>
                </a:tc>
                <a:tc>
                  <a:txBody>
                    <a:bodyPr/>
                    <a:lstStyle/>
                    <a:p>
                      <a:pPr algn="ctr"/>
                      <a:r>
                        <a:rPr lang="tr-TR" sz="1900" dirty="0"/>
                        <a:t>2023</a:t>
                      </a:r>
                      <a:endParaRPr lang="tr-TR" sz="1900" dirty="0">
                        <a:latin typeface="Calibri (Gövde)"/>
                      </a:endParaRPr>
                    </a:p>
                  </a:txBody>
                  <a:tcPr marL="91431" marR="91431" marT="45725" marB="45725"/>
                </a:tc>
                <a:extLst>
                  <a:ext uri="{0D108BD9-81ED-4DB2-BD59-A6C34878D82A}">
                    <a16:rowId xmlns:a16="http://schemas.microsoft.com/office/drawing/2014/main" val="10000"/>
                  </a:ext>
                </a:extLst>
              </a:tr>
              <a:tr h="460520">
                <a:tc>
                  <a:txBody>
                    <a:bodyPr/>
                    <a:lstStyle/>
                    <a:p>
                      <a:r>
                        <a:rPr lang="tr-TR" sz="1900" dirty="0"/>
                        <a:t>YAPI DENETİM FİRMA SAYISI  </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19</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19</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1"/>
                  </a:ext>
                </a:extLst>
              </a:tr>
              <a:tr h="460520">
                <a:tc>
                  <a:txBody>
                    <a:bodyPr/>
                    <a:lstStyle/>
                    <a:p>
                      <a:r>
                        <a:rPr lang="tr-TR" sz="1900" dirty="0"/>
                        <a:t>HAZIR BETON FİRMA SAYISI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a:t>24</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24</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2"/>
                  </a:ext>
                </a:extLst>
              </a:tr>
              <a:tr h="496646">
                <a:tc>
                  <a:txBody>
                    <a:bodyPr/>
                    <a:lstStyle/>
                    <a:p>
                      <a:r>
                        <a:rPr lang="tr-TR" sz="1900" dirty="0"/>
                        <a:t>ÖZEL LABORATUVAR SAYISI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2</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3</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3"/>
                  </a:ext>
                </a:extLst>
              </a:tr>
              <a:tr h="468585">
                <a:tc>
                  <a:txBody>
                    <a:bodyPr/>
                    <a:lstStyle/>
                    <a:p>
                      <a:r>
                        <a:rPr lang="tr-TR" sz="1900" dirty="0"/>
                        <a:t>PİYASA GÖZETİMİ VE DENETİMİ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52</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a:solidFill>
                            <a:schemeClr val="dk1"/>
                          </a:solidFill>
                          <a:latin typeface="+mn-lt"/>
                          <a:ea typeface="+mn-ea"/>
                          <a:cs typeface="+mn-cs"/>
                        </a:rPr>
                        <a:t>46</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4"/>
                  </a:ext>
                </a:extLst>
              </a:tr>
              <a:tr h="460520">
                <a:tc>
                  <a:txBody>
                    <a:bodyPr/>
                    <a:lstStyle/>
                    <a:p>
                      <a:r>
                        <a:rPr lang="tr-TR" sz="1900" dirty="0"/>
                        <a:t>YAPI DENETİM FİRMASI DENETİMİ </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128</a:t>
                      </a:r>
                      <a:endParaRPr lang="tr-TR" sz="2100" kern="1200" dirty="0">
                        <a:solidFill>
                          <a:schemeClr val="tx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solidFill>
                            <a:schemeClr val="dk1"/>
                          </a:solidFill>
                          <a:latin typeface="+mn-lt"/>
                          <a:ea typeface="+mn-ea"/>
                          <a:cs typeface="+mn-cs"/>
                        </a:rPr>
                        <a:t>95</a:t>
                      </a:r>
                      <a:endParaRPr lang="tr-TR" sz="2100" kern="1200" dirty="0">
                        <a:solidFill>
                          <a:schemeClr val="tx1"/>
                        </a:solidFill>
                        <a:latin typeface="Calibri (Gövde)"/>
                        <a:ea typeface="+mn-ea"/>
                        <a:cs typeface="+mn-cs"/>
                      </a:endParaRPr>
                    </a:p>
                  </a:txBody>
                  <a:tcPr marL="91431" marR="91431" marT="45725" marB="45725"/>
                </a:tc>
                <a:extLst>
                  <a:ext uri="{0D108BD9-81ED-4DB2-BD59-A6C34878D82A}">
                    <a16:rowId xmlns:a16="http://schemas.microsoft.com/office/drawing/2014/main" val="10005"/>
                  </a:ext>
                </a:extLst>
              </a:tr>
              <a:tr h="460520">
                <a:tc>
                  <a:txBody>
                    <a:bodyPr/>
                    <a:lstStyle/>
                    <a:p>
                      <a:r>
                        <a:rPr lang="tr-TR" sz="1900" dirty="0"/>
                        <a:t>BETON DENEYİ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158</a:t>
                      </a:r>
                      <a:endParaRPr lang="tr-TR" sz="2100" kern="1200" dirty="0">
                        <a:solidFill>
                          <a:schemeClr val="tx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solidFill>
                            <a:schemeClr val="dk1"/>
                          </a:solidFill>
                          <a:latin typeface="+mn-lt"/>
                          <a:ea typeface="+mn-ea"/>
                          <a:cs typeface="+mn-cs"/>
                        </a:rPr>
                        <a:t>117</a:t>
                      </a:r>
                      <a:endParaRPr lang="tr-TR" sz="2100" kern="1200" dirty="0">
                        <a:solidFill>
                          <a:schemeClr val="tx1"/>
                        </a:solidFill>
                        <a:latin typeface="Calibri (Gövde)"/>
                        <a:ea typeface="+mn-ea"/>
                        <a:cs typeface="+mn-cs"/>
                      </a:endParaRPr>
                    </a:p>
                  </a:txBody>
                  <a:tcPr marL="91431" marR="91431" marT="45725" marB="45725"/>
                </a:tc>
                <a:extLst>
                  <a:ext uri="{0D108BD9-81ED-4DB2-BD59-A6C34878D82A}">
                    <a16:rowId xmlns:a16="http://schemas.microsoft.com/office/drawing/2014/main" val="10006"/>
                  </a:ext>
                </a:extLst>
              </a:tr>
              <a:tr h="460520">
                <a:tc>
                  <a:txBody>
                    <a:bodyPr/>
                    <a:lstStyle/>
                    <a:p>
                      <a:r>
                        <a:rPr lang="tr-TR" sz="1900" dirty="0"/>
                        <a:t>ENERJİ KİMLİK BELGESİ DENETİMİ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39</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17</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7"/>
                  </a:ext>
                </a:extLst>
              </a:tr>
              <a:tr h="460520">
                <a:tc>
                  <a:txBody>
                    <a:bodyPr/>
                    <a:lstStyle/>
                    <a:p>
                      <a:r>
                        <a:rPr lang="tr-TR" sz="1900" dirty="0"/>
                        <a:t>BETON SANTRAL DENETİMİ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180</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126</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8"/>
                  </a:ext>
                </a:extLst>
              </a:tr>
            </a:tbl>
          </a:graphicData>
        </a:graphic>
      </p:graphicFrame>
      <p:sp>
        <p:nvSpPr>
          <p:cNvPr id="6" name="Metin kutusu 5"/>
          <p:cNvSpPr txBox="1"/>
          <p:nvPr/>
        </p:nvSpPr>
        <p:spPr>
          <a:xfrm>
            <a:off x="124702" y="6188187"/>
            <a:ext cx="8848207" cy="369320"/>
          </a:xfrm>
          <a:prstGeom prst="rect">
            <a:avLst/>
          </a:prstGeom>
          <a:solidFill>
            <a:srgbClr val="7030A0"/>
          </a:solidFill>
        </p:spPr>
        <p:txBody>
          <a:bodyPr wrap="square" lIns="91428" tIns="45714" rIns="91428" bIns="45714" rtlCol="0" anchor="ctr">
            <a:spAutoFit/>
          </a:bodyPr>
          <a:lstStyle/>
          <a:p>
            <a:pPr algn="ctr" defTabSz="914259"/>
            <a:endParaRPr lang="tr-TR" b="1" dirty="0">
              <a:solidFill>
                <a:prstClr val="white"/>
              </a:solidFill>
              <a:latin typeface="Calibri"/>
            </a:endParaRPr>
          </a:p>
        </p:txBody>
      </p:sp>
      <p:sp>
        <p:nvSpPr>
          <p:cNvPr id="7" name="133 Dikdörtgen"/>
          <p:cNvSpPr/>
          <p:nvPr/>
        </p:nvSpPr>
        <p:spPr>
          <a:xfrm>
            <a:off x="124702" y="565596"/>
            <a:ext cx="8848207" cy="369320"/>
          </a:xfrm>
          <a:prstGeom prst="rect">
            <a:avLst/>
          </a:prstGeom>
          <a:solidFill>
            <a:srgbClr val="7030A0"/>
          </a:solidFill>
        </p:spPr>
        <p:txBody>
          <a:bodyPr wrap="square" lIns="91428" tIns="45714" rIns="91428" bIns="45714" rtlCol="0" anchor="ctr">
            <a:spAutoFit/>
          </a:bodyPr>
          <a:lstStyle/>
          <a:p>
            <a:pPr algn="ctr" defTabSz="914259">
              <a:defRPr/>
            </a:pPr>
            <a:endParaRPr lang="tr-TR" b="1" dirty="0">
              <a:solidFill>
                <a:prstClr val="white"/>
              </a:solidFill>
              <a:latin typeface="Calibri"/>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2394" y="383056"/>
            <a:ext cx="763200" cy="734400"/>
          </a:xfrm>
          <a:prstGeom prst="rect">
            <a:avLst/>
          </a:prstGeom>
        </p:spPr>
      </p:pic>
    </p:spTree>
    <p:extLst>
      <p:ext uri="{BB962C8B-B14F-4D97-AF65-F5344CB8AC3E}">
        <p14:creationId xmlns:p14="http://schemas.microsoft.com/office/powerpoint/2010/main" val="2166431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çerik Yer Tutucusu 10"/>
          <p:cNvGraphicFramePr>
            <a:graphicFrameLocks noGrp="1"/>
          </p:cNvGraphicFramePr>
          <p:nvPr>
            <p:ph idx="4294967295"/>
            <p:extLst>
              <p:ext uri="{D42A27DB-BD31-4B8C-83A1-F6EECF244321}">
                <p14:modId xmlns:p14="http://schemas.microsoft.com/office/powerpoint/2010/main" val="2586298841"/>
              </p:ext>
            </p:extLst>
          </p:nvPr>
        </p:nvGraphicFramePr>
        <p:xfrm>
          <a:off x="699507" y="2915060"/>
          <a:ext cx="7632848" cy="2534385"/>
        </p:xfrm>
        <a:graphic>
          <a:graphicData uri="http://schemas.openxmlformats.org/drawingml/2006/table">
            <a:tbl>
              <a:tblPr firstRow="1" bandRow="1">
                <a:tableStyleId>{5C22544A-7EE6-4342-B048-85BDC9FD1C3A}</a:tableStyleId>
              </a:tblPr>
              <a:tblGrid>
                <a:gridCol w="4017287">
                  <a:extLst>
                    <a:ext uri="{9D8B030D-6E8A-4147-A177-3AD203B41FA5}">
                      <a16:colId xmlns:a16="http://schemas.microsoft.com/office/drawing/2014/main" val="20000"/>
                    </a:ext>
                  </a:extLst>
                </a:gridCol>
                <a:gridCol w="1473005">
                  <a:extLst>
                    <a:ext uri="{9D8B030D-6E8A-4147-A177-3AD203B41FA5}">
                      <a16:colId xmlns:a16="http://schemas.microsoft.com/office/drawing/2014/main" val="20001"/>
                    </a:ext>
                  </a:extLst>
                </a:gridCol>
                <a:gridCol w="2142556">
                  <a:extLst>
                    <a:ext uri="{9D8B030D-6E8A-4147-A177-3AD203B41FA5}">
                      <a16:colId xmlns:a16="http://schemas.microsoft.com/office/drawing/2014/main" val="20002"/>
                    </a:ext>
                  </a:extLst>
                </a:gridCol>
              </a:tblGrid>
              <a:tr h="403245">
                <a:tc>
                  <a:txBody>
                    <a:bodyPr/>
                    <a:lstStyle/>
                    <a:p>
                      <a:r>
                        <a:rPr lang="tr-TR" sz="1300" dirty="0">
                          <a:latin typeface="Calibri (Gövde)"/>
                        </a:rPr>
                        <a:t>YAPTIRIM UYGULANAN</a:t>
                      </a:r>
                      <a:r>
                        <a:rPr lang="tr-TR" sz="1300" baseline="0" dirty="0">
                          <a:latin typeface="Calibri (Gövde)"/>
                        </a:rPr>
                        <a:t> </a:t>
                      </a:r>
                      <a:r>
                        <a:rPr lang="tr-TR" sz="1300" dirty="0">
                          <a:latin typeface="Calibri (Gövde)"/>
                        </a:rPr>
                        <a:t>SEKTÖR</a:t>
                      </a:r>
                    </a:p>
                  </a:txBody>
                  <a:tcPr marT="60960" marB="60960"/>
                </a:tc>
                <a:tc>
                  <a:txBody>
                    <a:bodyPr/>
                    <a:lstStyle/>
                    <a:p>
                      <a:pPr algn="ctr"/>
                      <a:r>
                        <a:rPr lang="tr-TR" sz="1300" dirty="0">
                          <a:latin typeface="Calibri (Gövde)"/>
                        </a:rPr>
                        <a:t>SAYISI</a:t>
                      </a:r>
                    </a:p>
                  </a:txBody>
                  <a:tcPr marT="60960" marB="60960"/>
                </a:tc>
                <a:tc>
                  <a:txBody>
                    <a:bodyPr/>
                    <a:lstStyle/>
                    <a:p>
                      <a:pPr algn="ctr"/>
                      <a:r>
                        <a:rPr lang="tr-TR" sz="1300" dirty="0">
                          <a:latin typeface="Calibri (Gövde)"/>
                        </a:rPr>
                        <a:t>TUTARI</a:t>
                      </a:r>
                    </a:p>
                  </a:txBody>
                  <a:tcPr marT="60960" marB="60960"/>
                </a:tc>
                <a:extLst>
                  <a:ext uri="{0D108BD9-81ED-4DB2-BD59-A6C34878D82A}">
                    <a16:rowId xmlns:a16="http://schemas.microsoft.com/office/drawing/2014/main" val="10000"/>
                  </a:ext>
                </a:extLst>
              </a:tr>
              <a:tr h="4032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300" dirty="0">
                          <a:latin typeface="Calibri (Gövde)"/>
                        </a:rPr>
                        <a:t>Hazır</a:t>
                      </a:r>
                      <a:r>
                        <a:rPr lang="tr-TR" sz="1300" baseline="0" dirty="0">
                          <a:latin typeface="Calibri (Gövde)"/>
                        </a:rPr>
                        <a:t> beton üreticileri</a:t>
                      </a:r>
                      <a:endParaRPr lang="tr-TR" sz="1300" dirty="0">
                        <a:latin typeface="Calibri (Gövde)"/>
                      </a:endParaRPr>
                    </a:p>
                  </a:txBody>
                  <a:tcPr marT="60960" marB="60960"/>
                </a:tc>
                <a:tc>
                  <a:txBody>
                    <a:bodyPr/>
                    <a:lstStyle/>
                    <a:p>
                      <a:pPr algn="ctr"/>
                      <a:r>
                        <a:rPr lang="tr-TR" sz="1300" dirty="0">
                          <a:latin typeface="Calibri (Gövde)"/>
                        </a:rPr>
                        <a:t>0</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10001"/>
                  </a:ext>
                </a:extLst>
              </a:tr>
              <a:tr h="403245">
                <a:tc>
                  <a:txBody>
                    <a:bodyPr/>
                    <a:lstStyle/>
                    <a:p>
                      <a:r>
                        <a:rPr lang="tr-TR" sz="1300" dirty="0">
                          <a:latin typeface="Calibri (Gövde)"/>
                        </a:rPr>
                        <a:t>Yapı malzemeleri laboratuvarı</a:t>
                      </a:r>
                    </a:p>
                  </a:txBody>
                  <a:tcPr marT="60960" marB="60960"/>
                </a:tc>
                <a:tc>
                  <a:txBody>
                    <a:bodyPr/>
                    <a:lstStyle/>
                    <a:p>
                      <a:pPr algn="ctr"/>
                      <a:r>
                        <a:rPr lang="tr-TR" sz="1300" dirty="0">
                          <a:latin typeface="Calibri (Gövde)"/>
                        </a:rPr>
                        <a:t>0</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10002"/>
                  </a:ext>
                </a:extLst>
              </a:tr>
              <a:tr h="374441">
                <a:tc>
                  <a:txBody>
                    <a:bodyPr/>
                    <a:lstStyle/>
                    <a:p>
                      <a:r>
                        <a:rPr lang="tr-TR" sz="1300" dirty="0">
                          <a:latin typeface="Calibri (Gövde)"/>
                        </a:rPr>
                        <a:t>Yapı denetim firmalarına yeni iş almaktan men</a:t>
                      </a:r>
                      <a:r>
                        <a:rPr lang="tr-TR" sz="1300" baseline="0" dirty="0">
                          <a:latin typeface="Calibri (Gövde)"/>
                        </a:rPr>
                        <a:t> cezası  </a:t>
                      </a:r>
                      <a:r>
                        <a:rPr lang="tr-TR" sz="1300" dirty="0">
                          <a:latin typeface="Calibri (Gövde)"/>
                        </a:rPr>
                        <a:t>*</a:t>
                      </a:r>
                    </a:p>
                  </a:txBody>
                  <a:tcPr marT="60960" marB="60960"/>
                </a:tc>
                <a:tc>
                  <a:txBody>
                    <a:bodyPr/>
                    <a:lstStyle/>
                    <a:p>
                      <a:pPr algn="ctr"/>
                      <a:r>
                        <a:rPr lang="tr-TR" sz="1300" dirty="0">
                          <a:latin typeface="Calibri (Gövde)"/>
                        </a:rPr>
                        <a:t>6</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10003"/>
                  </a:ext>
                </a:extLst>
              </a:tr>
              <a:tr h="403245">
                <a:tc>
                  <a:txBody>
                    <a:bodyPr/>
                    <a:lstStyle/>
                    <a:p>
                      <a:r>
                        <a:rPr lang="tr-TR" sz="1300" dirty="0">
                          <a:latin typeface="Calibri (Gövde)"/>
                        </a:rPr>
                        <a:t>Yapı denetim firmalarına</a:t>
                      </a:r>
                      <a:r>
                        <a:rPr lang="tr-TR" sz="1300" baseline="0" dirty="0">
                          <a:latin typeface="Calibri (Gövde)"/>
                        </a:rPr>
                        <a:t> idari para cezası</a:t>
                      </a:r>
                      <a:endParaRPr lang="tr-TR" sz="1300" dirty="0">
                        <a:latin typeface="Calibri (Gövde)"/>
                      </a:endParaRPr>
                    </a:p>
                  </a:txBody>
                  <a:tcPr marT="60960" marB="60960"/>
                </a:tc>
                <a:tc>
                  <a:txBody>
                    <a:bodyPr/>
                    <a:lstStyle/>
                    <a:p>
                      <a:pPr algn="ctr"/>
                      <a:r>
                        <a:rPr lang="tr-TR" sz="1300" dirty="0">
                          <a:latin typeface="Calibri (Gövde)"/>
                        </a:rPr>
                        <a:t>5</a:t>
                      </a:r>
                    </a:p>
                  </a:txBody>
                  <a:tcPr marT="60960" marB="60960"/>
                </a:tc>
                <a:tc>
                  <a:txBody>
                    <a:bodyPr/>
                    <a:lstStyle/>
                    <a:p>
                      <a:pPr algn="ctr"/>
                      <a:r>
                        <a:rPr lang="tr-TR" sz="1300" dirty="0">
                          <a:latin typeface="Calibri (Gövde)"/>
                        </a:rPr>
                        <a:t>55.583,63 TL</a:t>
                      </a:r>
                    </a:p>
                  </a:txBody>
                  <a:tcPr marT="60960" marB="60960"/>
                </a:tc>
                <a:extLst>
                  <a:ext uri="{0D108BD9-81ED-4DB2-BD59-A6C34878D82A}">
                    <a16:rowId xmlns:a16="http://schemas.microsoft.com/office/drawing/2014/main" val="10004"/>
                  </a:ext>
                </a:extLst>
              </a:tr>
              <a:tr h="403245">
                <a:tc>
                  <a:txBody>
                    <a:bodyPr/>
                    <a:lstStyle/>
                    <a:p>
                      <a:r>
                        <a:rPr lang="tr-TR" sz="1300" dirty="0">
                          <a:latin typeface="Calibri (Gövde)"/>
                        </a:rPr>
                        <a:t>Enerji Kimlik Belgesi Askı Kararı</a:t>
                      </a:r>
                    </a:p>
                  </a:txBody>
                  <a:tcPr marT="60960" marB="60960"/>
                </a:tc>
                <a:tc>
                  <a:txBody>
                    <a:bodyPr/>
                    <a:lstStyle/>
                    <a:p>
                      <a:pPr algn="ctr"/>
                      <a:r>
                        <a:rPr lang="tr-TR" sz="1300" dirty="0">
                          <a:latin typeface="Calibri (Gövde)"/>
                        </a:rPr>
                        <a:t>3</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889307944"/>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2417836803"/>
              </p:ext>
            </p:extLst>
          </p:nvPr>
        </p:nvGraphicFramePr>
        <p:xfrm>
          <a:off x="699507" y="717309"/>
          <a:ext cx="7616909" cy="1497902"/>
        </p:xfrm>
        <a:graphic>
          <a:graphicData uri="http://schemas.openxmlformats.org/drawingml/2006/table">
            <a:tbl>
              <a:tblPr firstRow="1" bandRow="1">
                <a:tableStyleId>{5C22544A-7EE6-4342-B048-85BDC9FD1C3A}</a:tableStyleId>
              </a:tblPr>
              <a:tblGrid>
                <a:gridCol w="5205941">
                  <a:extLst>
                    <a:ext uri="{9D8B030D-6E8A-4147-A177-3AD203B41FA5}">
                      <a16:colId xmlns:a16="http://schemas.microsoft.com/office/drawing/2014/main" val="20000"/>
                    </a:ext>
                  </a:extLst>
                </a:gridCol>
                <a:gridCol w="1205484">
                  <a:extLst>
                    <a:ext uri="{9D8B030D-6E8A-4147-A177-3AD203B41FA5}">
                      <a16:colId xmlns:a16="http://schemas.microsoft.com/office/drawing/2014/main" val="20001"/>
                    </a:ext>
                  </a:extLst>
                </a:gridCol>
                <a:gridCol w="1205484">
                  <a:extLst>
                    <a:ext uri="{9D8B030D-6E8A-4147-A177-3AD203B41FA5}">
                      <a16:colId xmlns:a16="http://schemas.microsoft.com/office/drawing/2014/main" val="20002"/>
                    </a:ext>
                  </a:extLst>
                </a:gridCol>
              </a:tblGrid>
              <a:tr h="504056">
                <a:tc>
                  <a:txBody>
                    <a:bodyPr/>
                    <a:lstStyle/>
                    <a:p>
                      <a:r>
                        <a:rPr lang="tr-TR" sz="1300" dirty="0"/>
                        <a:t>YAPI DENETİM VE YAPI MALZEMELERİ ŞUBE MÜDÜRLÜĞÜ</a:t>
                      </a:r>
                      <a:endParaRPr lang="tr-TR" sz="1300" dirty="0">
                        <a:solidFill>
                          <a:srgbClr val="FF0000"/>
                        </a:solidFill>
                        <a:latin typeface="Calibri (Gövde)s New Roman"/>
                      </a:endParaRPr>
                    </a:p>
                  </a:txBody>
                  <a:tcPr marL="91431" marR="91431" marT="45725" marB="45725"/>
                </a:tc>
                <a:tc>
                  <a:txBody>
                    <a:bodyPr/>
                    <a:lstStyle/>
                    <a:p>
                      <a:pPr algn="ctr"/>
                      <a:r>
                        <a:rPr lang="tr-TR" sz="1300" dirty="0"/>
                        <a:t>2022</a:t>
                      </a:r>
                      <a:endParaRPr lang="tr-TR" sz="1300" dirty="0">
                        <a:solidFill>
                          <a:schemeClr val="tx1"/>
                        </a:solidFill>
                        <a:latin typeface="Calibri (Gövde)s New Roman"/>
                      </a:endParaRPr>
                    </a:p>
                  </a:txBody>
                  <a:tcPr marL="91431" marR="91431" marT="45725" marB="45725"/>
                </a:tc>
                <a:tc>
                  <a:txBody>
                    <a:bodyPr/>
                    <a:lstStyle/>
                    <a:p>
                      <a:pPr algn="ctr"/>
                      <a:r>
                        <a:rPr lang="tr-TR" sz="1300" dirty="0"/>
                        <a:t>2023</a:t>
                      </a:r>
                      <a:endParaRPr lang="tr-TR" sz="1300" dirty="0">
                        <a:solidFill>
                          <a:schemeClr val="tx1"/>
                        </a:solidFill>
                        <a:latin typeface="Calibri (Gövde)s New Roman"/>
                      </a:endParaRPr>
                    </a:p>
                  </a:txBody>
                  <a:tcPr marL="91431" marR="91431" marT="45725" marB="45725"/>
                </a:tc>
                <a:extLst>
                  <a:ext uri="{0D108BD9-81ED-4DB2-BD59-A6C34878D82A}">
                    <a16:rowId xmlns:a16="http://schemas.microsoft.com/office/drawing/2014/main" val="10000"/>
                  </a:ext>
                </a:extLst>
              </a:tr>
              <a:tr h="496923">
                <a:tc>
                  <a:txBody>
                    <a:bodyPr/>
                    <a:lstStyle/>
                    <a:p>
                      <a:r>
                        <a:rPr lang="tr-TR" sz="1300" dirty="0"/>
                        <a:t>İL</a:t>
                      </a:r>
                      <a:r>
                        <a:rPr lang="tr-TR" sz="1300" baseline="0" dirty="0"/>
                        <a:t> YAPI DENETİM KOMİSYONUNA SUNULAN DOSYA SAYISI</a:t>
                      </a:r>
                      <a:endParaRPr lang="tr-TR" sz="1300" dirty="0">
                        <a:latin typeface="Calibri (Gövde)s New Roman"/>
                      </a:endParaRPr>
                    </a:p>
                  </a:txBody>
                  <a:tcPr marL="91431" marR="91431" marT="45725" marB="45725"/>
                </a:tc>
                <a:tc>
                  <a:txBody>
                    <a:bodyPr/>
                    <a:lstStyle/>
                    <a:p>
                      <a:pPr marL="0" algn="ctr" defTabSz="914400" rtl="0" eaLnBrk="1" latinLnBrk="0" hangingPunct="1"/>
                      <a:r>
                        <a:rPr lang="tr-TR" sz="1300" kern="1200" dirty="0"/>
                        <a:t>18</a:t>
                      </a:r>
                      <a:endParaRPr lang="tr-TR" sz="1300" kern="1200" dirty="0">
                        <a:solidFill>
                          <a:schemeClr val="dk1"/>
                        </a:solidFill>
                        <a:latin typeface="Calibri (Gövde)s New Roman"/>
                        <a:ea typeface="+mn-ea"/>
                        <a:cs typeface="+mn-cs"/>
                      </a:endParaRPr>
                    </a:p>
                  </a:txBody>
                  <a:tcPr marL="91431" marR="91431" marT="45725" marB="45725"/>
                </a:tc>
                <a:tc>
                  <a:txBody>
                    <a:bodyPr/>
                    <a:lstStyle/>
                    <a:p>
                      <a:pPr marL="0" algn="ctr" defTabSz="914400" rtl="0" eaLnBrk="1" latinLnBrk="0" hangingPunct="1"/>
                      <a:r>
                        <a:rPr lang="tr-TR" sz="1300" kern="1200" dirty="0"/>
                        <a:t>22</a:t>
                      </a:r>
                      <a:endParaRPr lang="tr-TR" sz="1300" kern="1200" dirty="0">
                        <a:solidFill>
                          <a:schemeClr val="dk1"/>
                        </a:solidFill>
                        <a:latin typeface="Calibri (Gövde)s New Roman"/>
                        <a:ea typeface="+mn-ea"/>
                        <a:cs typeface="+mn-cs"/>
                      </a:endParaRPr>
                    </a:p>
                  </a:txBody>
                  <a:tcPr marL="91431" marR="91431" marT="45725" marB="45725"/>
                </a:tc>
                <a:extLst>
                  <a:ext uri="{0D108BD9-81ED-4DB2-BD59-A6C34878D82A}">
                    <a16:rowId xmlns:a16="http://schemas.microsoft.com/office/drawing/2014/main" val="10001"/>
                  </a:ext>
                </a:extLst>
              </a:tr>
              <a:tr h="496923">
                <a:tc>
                  <a:txBody>
                    <a:bodyPr/>
                    <a:lstStyle/>
                    <a:p>
                      <a:r>
                        <a:rPr lang="tr-TR" sz="1300" dirty="0"/>
                        <a:t>YAPI</a:t>
                      </a:r>
                      <a:r>
                        <a:rPr lang="tr-TR" sz="1300" baseline="0" dirty="0"/>
                        <a:t> DENETİM FİRMALARINCA DENETLENEN YAPI SAYISI</a:t>
                      </a:r>
                      <a:endParaRPr lang="tr-TR" sz="1300" baseline="0" dirty="0">
                        <a:latin typeface="Calibri (Gövde)s New Roman"/>
                      </a:endParaRPr>
                    </a:p>
                  </a:txBody>
                  <a:tcPr marL="91431" marR="91431" marT="45725" marB="45725"/>
                </a:tc>
                <a:tc>
                  <a:txBody>
                    <a:bodyPr/>
                    <a:lstStyle/>
                    <a:p>
                      <a:pPr marL="0" algn="ctr" defTabSz="914400" rtl="0" eaLnBrk="1" latinLnBrk="0" hangingPunct="1"/>
                      <a:r>
                        <a:rPr lang="tr-TR" sz="1300" kern="1200" dirty="0"/>
                        <a:t>7.974</a:t>
                      </a:r>
                      <a:endParaRPr lang="tr-TR" sz="1300" kern="1200" dirty="0">
                        <a:solidFill>
                          <a:schemeClr val="dk1"/>
                        </a:solidFill>
                        <a:latin typeface="Calibri (Gövde)s New Roman"/>
                        <a:ea typeface="+mn-ea"/>
                        <a:cs typeface="+mn-cs"/>
                      </a:endParaRPr>
                    </a:p>
                  </a:txBody>
                  <a:tcPr marL="91431" marR="91431" marT="45725" marB="45725"/>
                </a:tc>
                <a:tc>
                  <a:txBody>
                    <a:bodyPr/>
                    <a:lstStyle/>
                    <a:p>
                      <a:pPr marL="0" algn="ctr" defTabSz="914400" rtl="0" eaLnBrk="1" latinLnBrk="0" hangingPunct="1"/>
                      <a:r>
                        <a:rPr lang="tr-TR" sz="1300" kern="1200" dirty="0"/>
                        <a:t>8.809</a:t>
                      </a:r>
                      <a:endParaRPr lang="tr-TR" sz="1300" kern="1200" dirty="0">
                        <a:solidFill>
                          <a:schemeClr val="dk1"/>
                        </a:solidFill>
                        <a:latin typeface="Calibri (Gövde)s New Roman"/>
                        <a:ea typeface="+mn-ea"/>
                        <a:cs typeface="+mn-cs"/>
                      </a:endParaRPr>
                    </a:p>
                  </a:txBody>
                  <a:tcPr marL="91431" marR="91431" marT="45725" marB="45725"/>
                </a:tc>
                <a:extLst>
                  <a:ext uri="{0D108BD9-81ED-4DB2-BD59-A6C34878D82A}">
                    <a16:rowId xmlns:a16="http://schemas.microsoft.com/office/drawing/2014/main" val="10002"/>
                  </a:ext>
                </a:extLst>
              </a:tr>
            </a:tbl>
          </a:graphicData>
        </a:graphic>
      </p:graphicFrame>
      <p:graphicFrame>
        <p:nvGraphicFramePr>
          <p:cNvPr id="12" name="İçerik Yer Tutucusu 10"/>
          <p:cNvGraphicFramePr>
            <a:graphicFrameLocks/>
          </p:cNvGraphicFramePr>
          <p:nvPr>
            <p:extLst>
              <p:ext uri="{D42A27DB-BD31-4B8C-83A1-F6EECF244321}">
                <p14:modId xmlns:p14="http://schemas.microsoft.com/office/powerpoint/2010/main" val="989201123"/>
              </p:ext>
            </p:extLst>
          </p:nvPr>
        </p:nvGraphicFramePr>
        <p:xfrm>
          <a:off x="707477" y="5449445"/>
          <a:ext cx="7624878" cy="914400"/>
        </p:xfrm>
        <a:graphic>
          <a:graphicData uri="http://schemas.openxmlformats.org/drawingml/2006/table">
            <a:tbl>
              <a:tblPr firstRow="1" bandRow="1">
                <a:tableStyleId>{5C22544A-7EE6-4342-B048-85BDC9FD1C3A}</a:tableStyleId>
              </a:tblPr>
              <a:tblGrid>
                <a:gridCol w="7624878">
                  <a:extLst>
                    <a:ext uri="{9D8B030D-6E8A-4147-A177-3AD203B41FA5}">
                      <a16:colId xmlns:a16="http://schemas.microsoft.com/office/drawing/2014/main" val="20000"/>
                    </a:ext>
                  </a:extLst>
                </a:gridCol>
              </a:tblGrid>
              <a:tr h="893359">
                <a:tc>
                  <a:txBody>
                    <a:bodyPr/>
                    <a:lstStyle/>
                    <a:p>
                      <a:r>
                        <a:rPr lang="tr-TR" sz="1300" b="0" dirty="0">
                          <a:latin typeface="Calibri (Gövde)"/>
                        </a:rPr>
                        <a:t>* İl Yapı Denetim Komisyonu</a:t>
                      </a:r>
                      <a:r>
                        <a:rPr lang="tr-TR" sz="1300" b="0" baseline="0" dirty="0">
                          <a:latin typeface="Calibri (Gövde)"/>
                        </a:rPr>
                        <a:t> ile Merkez Yapı Denetim Komisyonu kararı ve Bakanlık Makamının onayı ile 19 yapı denetim firmasından 1 tanesine 2022 yılında, 5 tanesine ise 2023 yılında 1 yıl yeni iş almaktan men cezası verilmiştir. (Güzelyalı Yapı Denetim Ltd. Şti. 2023 yılında 2 adet YİAM almıştır.) </a:t>
                      </a:r>
                    </a:p>
                    <a:p>
                      <a:endParaRPr lang="tr-TR" sz="1300" b="0" dirty="0">
                        <a:latin typeface="Calibri (Gövde)"/>
                      </a:endParaRPr>
                    </a:p>
                  </a:txBody>
                  <a:tcPr marT="60960" marB="60960"/>
                </a:tc>
                <a:extLst>
                  <a:ext uri="{0D108BD9-81ED-4DB2-BD59-A6C34878D82A}">
                    <a16:rowId xmlns:a16="http://schemas.microsoft.com/office/drawing/2014/main" val="10000"/>
                  </a:ext>
                </a:extLst>
              </a:tr>
            </a:tbl>
          </a:graphicData>
        </a:graphic>
      </p:graphicFrame>
      <p:graphicFrame>
        <p:nvGraphicFramePr>
          <p:cNvPr id="9" name="İçerik Yer Tutucusu 10"/>
          <p:cNvGraphicFramePr>
            <a:graphicFrameLocks/>
          </p:cNvGraphicFramePr>
          <p:nvPr>
            <p:extLst>
              <p:ext uri="{D42A27DB-BD31-4B8C-83A1-F6EECF244321}">
                <p14:modId xmlns:p14="http://schemas.microsoft.com/office/powerpoint/2010/main" val="945018165"/>
              </p:ext>
            </p:extLst>
          </p:nvPr>
        </p:nvGraphicFramePr>
        <p:xfrm>
          <a:off x="699507" y="2380660"/>
          <a:ext cx="7632848" cy="504056"/>
        </p:xfrm>
        <a:graphic>
          <a:graphicData uri="http://schemas.openxmlformats.org/drawingml/2006/table">
            <a:tbl>
              <a:tblPr firstRow="1" bandRow="1">
                <a:tableStyleId>{5C22544A-7EE6-4342-B048-85BDC9FD1C3A}</a:tableStyleId>
              </a:tblPr>
              <a:tblGrid>
                <a:gridCol w="7632848">
                  <a:extLst>
                    <a:ext uri="{9D8B030D-6E8A-4147-A177-3AD203B41FA5}">
                      <a16:colId xmlns:a16="http://schemas.microsoft.com/office/drawing/2014/main" val="20000"/>
                    </a:ext>
                  </a:extLst>
                </a:gridCol>
              </a:tblGrid>
              <a:tr h="504056">
                <a:tc>
                  <a:txBody>
                    <a:bodyPr/>
                    <a:lstStyle/>
                    <a:p>
                      <a:pPr algn="ctr"/>
                      <a:r>
                        <a:rPr lang="tr-TR" sz="1600" kern="1200" baseline="0" dirty="0"/>
                        <a:t>2023 YILINDA </a:t>
                      </a:r>
                      <a:r>
                        <a:rPr lang="tr-TR" sz="1600" baseline="0" dirty="0"/>
                        <a:t>UYGULANAN İDARİ YAPTIRIMLAR</a:t>
                      </a:r>
                      <a:endParaRPr lang="tr-TR" sz="1600" b="1" dirty="0">
                        <a:latin typeface="Calibri (Gövde)"/>
                      </a:endParaRPr>
                    </a:p>
                  </a:txBody>
                  <a:tcPr marT="60960" marB="60960"/>
                </a:tc>
                <a:extLst>
                  <a:ext uri="{0D108BD9-81ED-4DB2-BD59-A6C34878D82A}">
                    <a16:rowId xmlns:a16="http://schemas.microsoft.com/office/drawing/2014/main" val="10000"/>
                  </a:ext>
                </a:extLst>
              </a:tr>
            </a:tbl>
          </a:graphicData>
        </a:graphic>
      </p:graphicFrame>
      <p:sp>
        <p:nvSpPr>
          <p:cNvPr id="18" name="Metin kutusu 17"/>
          <p:cNvSpPr txBox="1"/>
          <p:nvPr/>
        </p:nvSpPr>
        <p:spPr>
          <a:xfrm>
            <a:off x="315884" y="6363845"/>
            <a:ext cx="8669643" cy="369320"/>
          </a:xfrm>
          <a:prstGeom prst="rect">
            <a:avLst/>
          </a:prstGeom>
          <a:solidFill>
            <a:srgbClr val="7030A0"/>
          </a:solidFill>
        </p:spPr>
        <p:txBody>
          <a:bodyPr wrap="square" lIns="91428" tIns="45714" rIns="91428" bIns="45714" rtlCol="0" anchor="ctr">
            <a:spAutoFit/>
          </a:bodyPr>
          <a:lstStyle/>
          <a:p>
            <a:pPr algn="ctr" defTabSz="914259"/>
            <a:endParaRPr lang="tr-TR" b="1" dirty="0">
              <a:solidFill>
                <a:prstClr val="white"/>
              </a:solidFill>
              <a:latin typeface="Calibri"/>
            </a:endParaRPr>
          </a:p>
        </p:txBody>
      </p:sp>
      <p:sp>
        <p:nvSpPr>
          <p:cNvPr id="19" name="133 Dikdörtgen"/>
          <p:cNvSpPr/>
          <p:nvPr/>
        </p:nvSpPr>
        <p:spPr>
          <a:xfrm>
            <a:off x="315884" y="182540"/>
            <a:ext cx="8669643" cy="369320"/>
          </a:xfrm>
          <a:prstGeom prst="rect">
            <a:avLst/>
          </a:prstGeom>
          <a:solidFill>
            <a:srgbClr val="7030A0"/>
          </a:solidFill>
        </p:spPr>
        <p:txBody>
          <a:bodyPr wrap="square" lIns="91428" tIns="45714" rIns="91428" bIns="45714" rtlCol="0" anchor="ctr">
            <a:spAutoFit/>
          </a:bodyPr>
          <a:lstStyle/>
          <a:p>
            <a:pPr algn="ctr" defTabSz="914259">
              <a:defRPr/>
            </a:pPr>
            <a:endParaRPr lang="tr-TR" b="1" dirty="0">
              <a:solidFill>
                <a:prstClr val="white"/>
              </a:solidFill>
              <a:latin typeface="Calibri"/>
            </a:endParaRPr>
          </a:p>
        </p:txBody>
      </p:sp>
      <p:pic>
        <p:nvPicPr>
          <p:cNvPr id="20" name="Resim 1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07333" y="0"/>
            <a:ext cx="763200" cy="734400"/>
          </a:xfrm>
          <a:prstGeom prst="rect">
            <a:avLst/>
          </a:prstGeom>
        </p:spPr>
      </p:pic>
    </p:spTree>
    <p:extLst>
      <p:ext uri="{BB962C8B-B14F-4D97-AF65-F5344CB8AC3E}">
        <p14:creationId xmlns:p14="http://schemas.microsoft.com/office/powerpoint/2010/main" val="198024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3139321"/>
          </a:xfrm>
          <a:prstGeom prst="rect">
            <a:avLst/>
          </a:prstGeom>
        </p:spPr>
        <p:txBody>
          <a:bodyPr wrap="square">
            <a:spAutoFit/>
          </a:bodyPr>
          <a:lstStyle/>
          <a:p>
            <a:pPr algn="ctr">
              <a:defRPr/>
            </a:pPr>
            <a:endParaRPr lang="tr-TR" sz="2100" b="1" dirty="0">
              <a:solidFill>
                <a:srgbClr val="2F5897">
                  <a:lumMod val="75000"/>
                </a:srgbClr>
              </a:solidFill>
              <a:latin typeface="Calibri (Gövde)"/>
              <a:cs typeface="Times New Roman" pitchFamily="18" charset="0"/>
            </a:endParaRPr>
          </a:p>
          <a:p>
            <a:pPr algn="ctr">
              <a:defRPr/>
            </a:pPr>
            <a:endParaRPr lang="tr-TR" sz="2100" b="1" dirty="0">
              <a:solidFill>
                <a:srgbClr val="2F5897">
                  <a:lumMod val="75000"/>
                </a:srgbClr>
              </a:solidFill>
              <a:latin typeface="Calibri (Gövde)"/>
              <a:cs typeface="Times New Roman" pitchFamily="18" charset="0"/>
            </a:endParaRPr>
          </a:p>
          <a:p>
            <a:pPr algn="ctr">
              <a:defRPr/>
            </a:pPr>
            <a:endParaRPr lang="tr-TR" sz="2100" b="1" dirty="0">
              <a:solidFill>
                <a:srgbClr val="2F5897">
                  <a:lumMod val="75000"/>
                </a:srgbClr>
              </a:solidFill>
              <a:latin typeface="Calibri (Gövde)"/>
              <a:cs typeface="Times New Roman" pitchFamily="18" charset="0"/>
            </a:endParaRPr>
          </a:p>
          <a:p>
            <a:pPr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AFET KOORDİNASYON ve iskan ŞUBE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68083" y="5565859"/>
            <a:ext cx="6547450" cy="326243"/>
          </a:xfrm>
          <a:prstGeom prst="rect">
            <a:avLst/>
          </a:prstGeom>
          <a:solidFill>
            <a:srgbClr val="7030A0"/>
          </a:solidFill>
        </p:spPr>
        <p:txBody>
          <a:bodyPr wrap="square">
            <a:spAutoFit/>
          </a:bodyPr>
          <a:lstStyle/>
          <a:p>
            <a:pPr algn="ctr" fontAlgn="base">
              <a:spcBef>
                <a:spcPct val="0"/>
              </a:spcBef>
              <a:spcAft>
                <a:spcPct val="0"/>
              </a:spcAft>
            </a:pPr>
            <a:r>
              <a:rPr lang="tr-TR" altLang="tr-TR" sz="760" b="1" i="1" dirty="0">
                <a:solidFill>
                  <a:srgbClr val="1F497D">
                    <a:lumMod val="60000"/>
                    <a:lumOff val="40000"/>
                  </a:srgbClr>
                </a:solidFill>
                <a:latin typeface="Calibri"/>
              </a:rPr>
              <a:t>                  </a:t>
            </a:r>
          </a:p>
          <a:p>
            <a:pPr algn="ctr"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1375537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62139" y="1029703"/>
            <a:ext cx="5915025" cy="4603956"/>
          </a:xfrm>
        </p:spPr>
        <p:txBody>
          <a:bodyPr>
            <a:normAutofit fontScale="25000" lnSpcReduction="20000"/>
          </a:bodyPr>
          <a:lstStyle/>
          <a:p>
            <a:pPr algn="just"/>
            <a:r>
              <a:rPr lang="tr-TR" sz="6000" dirty="0"/>
              <a:t>06.02.2023 tarihinde meydana gelen deprem felaketleri sonrasında Hatay, Gaziantep, Adıyaman, Şanlıurfa, Malatya, Kahramanmaraş illerinde hasar tespit ve enkaz kaldırma çalışmalarına katılmak üzere başta kurumumuz teknik personelleri olmak üzere ilimizde bulunan destek çözüm ortağı ilgili kurum ve kuruluşlardan da personel görevlendirmesi yapılmıştır.</a:t>
            </a:r>
          </a:p>
          <a:p>
            <a:pPr marL="0" indent="0" algn="just">
              <a:buNone/>
            </a:pPr>
            <a:endParaRPr lang="tr-TR" sz="5600" dirty="0"/>
          </a:p>
          <a:p>
            <a:pPr algn="just"/>
            <a:r>
              <a:rPr lang="tr-TR" sz="6000" dirty="0"/>
              <a:t>Türkiye Afet Müdahale Planı (TAMP) kapsamında ana çözüm ortağı olduğumuz Hasar Tespit, Enkaz Kaldırma, Altyapı çalışma grubu operasyon planları ile ilgili güncelleme çalışmaları yapılmaktadır.</a:t>
            </a:r>
          </a:p>
          <a:p>
            <a:pPr marL="0" indent="0" algn="just">
              <a:buNone/>
            </a:pPr>
            <a:endParaRPr lang="tr-TR" sz="5600" dirty="0"/>
          </a:p>
          <a:p>
            <a:pPr algn="just"/>
            <a:r>
              <a:rPr lang="tr-TR" sz="6000" dirty="0"/>
              <a:t>Afet Yönetim ve Karar Destek Sistemi (AYDES) yazılımına veri girişleri yapılmaktadır.</a:t>
            </a:r>
          </a:p>
          <a:p>
            <a:pPr marL="0" indent="0" algn="just">
              <a:buNone/>
            </a:pPr>
            <a:endParaRPr lang="tr-TR" sz="5600" dirty="0"/>
          </a:p>
          <a:p>
            <a:pPr algn="just"/>
            <a:r>
              <a:rPr lang="tr-TR" sz="6000" dirty="0"/>
              <a:t>İlimizde 08.07.2023 tarihinde aşırı yağış sonucu heyelan ve toprak kayması meydana gelen arazileri ve bu alanlarda bulunan yapıları yerinde incelemek üzere İl Afet ve Acil Durum Müdürlüğü ekipleri ile koordineli olarak 9 teknik eleman, 3 şoför olmak üzere toplam 12 personelimiz ve 3 aracımız çalışmalara katılmıştır.</a:t>
            </a:r>
          </a:p>
          <a:p>
            <a:pPr marL="0" indent="0" algn="just">
              <a:buNone/>
            </a:pPr>
            <a:endParaRPr lang="tr-TR" sz="5600" dirty="0"/>
          </a:p>
          <a:p>
            <a:pPr algn="just"/>
            <a:r>
              <a:rPr lang="tr-TR" sz="6000" dirty="0"/>
              <a:t>Afete Maruz Bölge ilan edilen Aybastı Sağlık, Ünye </a:t>
            </a:r>
            <a:r>
              <a:rPr lang="tr-TR" sz="6000" dirty="0" err="1"/>
              <a:t>İnkur</a:t>
            </a:r>
            <a:r>
              <a:rPr lang="tr-TR" sz="6000" dirty="0"/>
              <a:t>, Ünye Yeniköy ve Ünye Keş Mahallelerinde yıkım ve enkaz kaldırma işlemleri için ödenek teminine esas yıkım keşifleri düzenlenmiştir.</a:t>
            </a:r>
          </a:p>
          <a:p>
            <a:pPr marL="0" indent="0" algn="ctr">
              <a:buNone/>
            </a:pPr>
            <a:r>
              <a:rPr lang="tr-TR" sz="900" dirty="0"/>
              <a:t>																		</a:t>
            </a:r>
            <a:endParaRPr lang="tr-TR" sz="9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04" y="793235"/>
            <a:ext cx="2123712" cy="1356663"/>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04" y="2415628"/>
            <a:ext cx="2123712" cy="1680044"/>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604" y="4361403"/>
            <a:ext cx="2123712" cy="1499070"/>
          </a:xfrm>
          <a:prstGeom prst="rect">
            <a:avLst/>
          </a:prstGeom>
        </p:spPr>
      </p:pic>
      <p:grpSp>
        <p:nvGrpSpPr>
          <p:cNvPr id="9" name="Grup 10"/>
          <p:cNvGrpSpPr/>
          <p:nvPr/>
        </p:nvGrpSpPr>
        <p:grpSpPr>
          <a:xfrm>
            <a:off x="303605" y="208583"/>
            <a:ext cx="8366570" cy="445897"/>
            <a:chOff x="0" y="-1307245"/>
            <a:chExt cx="9144000" cy="771548"/>
          </a:xfrm>
          <a:solidFill>
            <a:srgbClr val="7030A0"/>
          </a:solidFill>
        </p:grpSpPr>
        <p:sp>
          <p:nvSpPr>
            <p:cNvPr id="10" name="133 Dikdörtgen"/>
            <p:cNvSpPr/>
            <p:nvPr/>
          </p:nvSpPr>
          <p:spPr>
            <a:xfrm>
              <a:off x="0" y="-1307245"/>
              <a:ext cx="9144000" cy="771547"/>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1" name="Resim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3686" y="-1270097"/>
              <a:ext cx="763200" cy="734400"/>
            </a:xfrm>
            <a:prstGeom prst="rect">
              <a:avLst/>
            </a:prstGeom>
            <a:grpFill/>
          </p:spPr>
        </p:pic>
      </p:grpSp>
      <p:sp>
        <p:nvSpPr>
          <p:cNvPr id="12" name="Altbilgi Yer Tutucusu 11"/>
          <p:cNvSpPr>
            <a:spLocks noGrp="1"/>
          </p:cNvSpPr>
          <p:nvPr>
            <p:ph type="ftr" sz="quarter" idx="11"/>
          </p:nvPr>
        </p:nvSpPr>
        <p:spPr>
          <a:xfrm>
            <a:off x="303604" y="6088766"/>
            <a:ext cx="8437039" cy="326243"/>
          </a:xfrm>
          <a:prstGeom prst="rect">
            <a:avLst/>
          </a:prstGeom>
          <a:solidFill>
            <a:srgbClr val="7030A0"/>
          </a:solidFill>
        </p:spPr>
        <p:txBody>
          <a:bodyPr wrap="square">
            <a:spAutoFit/>
          </a:bodyPr>
          <a:lstStyle/>
          <a:p>
            <a:pPr algn="ctr" fontAlgn="base">
              <a:spcBef>
                <a:spcPct val="0"/>
              </a:spcBef>
              <a:spcAft>
                <a:spcPct val="0"/>
              </a:spcAft>
            </a:pPr>
            <a:r>
              <a:rPr lang="tr-TR" altLang="tr-TR" sz="760" b="1" i="1" dirty="0">
                <a:solidFill>
                  <a:srgbClr val="1F497D">
                    <a:lumMod val="60000"/>
                    <a:lumOff val="40000"/>
                  </a:srgbClr>
                </a:solidFill>
                <a:latin typeface="Calibri"/>
              </a:rPr>
              <a:t>                  </a:t>
            </a:r>
          </a:p>
          <a:p>
            <a:pPr algn="ctr"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555557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59724" y="1074054"/>
            <a:ext cx="6472844" cy="4655129"/>
          </a:xfrm>
        </p:spPr>
        <p:txBody>
          <a:bodyPr>
            <a:noAutofit/>
          </a:bodyPr>
          <a:lstStyle/>
          <a:p>
            <a:pPr marL="0" indent="0" algn="ctr">
              <a:buNone/>
            </a:pPr>
            <a:r>
              <a:rPr lang="tr-TR" sz="2200" b="1" dirty="0" smtClean="0">
                <a:solidFill>
                  <a:prstClr val="black"/>
                </a:solidFill>
              </a:rPr>
              <a:t>Aybastı </a:t>
            </a:r>
            <a:r>
              <a:rPr lang="tr-TR" sz="2200" b="1" dirty="0">
                <a:solidFill>
                  <a:prstClr val="black"/>
                </a:solidFill>
              </a:rPr>
              <a:t>Sağlık </a:t>
            </a:r>
            <a:r>
              <a:rPr lang="tr-TR" sz="2200" b="1" dirty="0" smtClean="0">
                <a:solidFill>
                  <a:prstClr val="black"/>
                </a:solidFill>
              </a:rPr>
              <a:t>Mahallesi</a:t>
            </a:r>
            <a:endParaRPr lang="tr-TR" sz="2200" b="1" dirty="0">
              <a:solidFill>
                <a:prstClr val="black"/>
              </a:solidFill>
            </a:endParaRPr>
          </a:p>
          <a:p>
            <a:pPr lvl="0" algn="just"/>
            <a:r>
              <a:rPr lang="tr-TR" sz="2200" dirty="0">
                <a:solidFill>
                  <a:prstClr val="black"/>
                </a:solidFill>
              </a:rPr>
              <a:t>İlimizin  afet  tehlike  ve  risklerinin  azaltılmasına  yönelik  olarak  sorumlu  ve ilgili kurum/kuruluşlarla hazırlanan İl Risk Azaltma </a:t>
            </a:r>
          </a:p>
          <a:p>
            <a:pPr marL="0" indent="0" algn="just">
              <a:buNone/>
            </a:pPr>
            <a:r>
              <a:rPr lang="tr-TR" sz="2200" dirty="0">
                <a:solidFill>
                  <a:prstClr val="black"/>
                </a:solidFill>
              </a:rPr>
              <a:t>         Planı (İRAP) kapsamında sorumlu olunan eylemler ile ilgili iş ve işlemler yürütülmektedir.</a:t>
            </a:r>
          </a:p>
          <a:p>
            <a:pPr marL="0" indent="0" algn="just">
              <a:buNone/>
            </a:pPr>
            <a:endParaRPr lang="tr-TR" sz="2200" dirty="0">
              <a:solidFill>
                <a:prstClr val="black"/>
              </a:solidFill>
            </a:endParaRPr>
          </a:p>
          <a:p>
            <a:pPr lvl="0" algn="just"/>
            <a:r>
              <a:rPr lang="tr-TR" sz="2200" dirty="0">
                <a:solidFill>
                  <a:prstClr val="black"/>
                </a:solidFill>
              </a:rPr>
              <a:t>İlimizde devam eden İskan uygulaması bulunmamakta olup konu ile ilgili görüş talepleri doğrultusunda 10 adet yazışma </a:t>
            </a:r>
          </a:p>
          <a:p>
            <a:pPr marL="0" indent="0" algn="just">
              <a:buNone/>
            </a:pPr>
            <a:r>
              <a:rPr lang="tr-TR" sz="2200" dirty="0">
                <a:solidFill>
                  <a:prstClr val="black"/>
                </a:solidFill>
              </a:rPr>
              <a:t>     </a:t>
            </a:r>
            <a:r>
              <a:rPr lang="tr-TR" sz="2200" dirty="0" smtClean="0">
                <a:solidFill>
                  <a:prstClr val="black"/>
                </a:solidFill>
              </a:rPr>
              <a:t>gerçekleştirilmiştir</a:t>
            </a:r>
            <a:r>
              <a:rPr lang="tr-TR" sz="2200" dirty="0">
                <a:solidFill>
                  <a:prstClr val="black"/>
                </a:solidFill>
              </a:rPr>
              <a:t>.</a:t>
            </a:r>
            <a:endParaRPr lang="tr-TR" sz="22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4621" y="640384"/>
            <a:ext cx="1492870" cy="1748491"/>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810" y="2537521"/>
            <a:ext cx="1743294" cy="1652094"/>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10" y="4605251"/>
            <a:ext cx="1748492" cy="1618519"/>
          </a:xfrm>
          <a:prstGeom prst="rect">
            <a:avLst/>
          </a:prstGeom>
        </p:spPr>
      </p:pic>
      <p:grpSp>
        <p:nvGrpSpPr>
          <p:cNvPr id="9" name="Grup 10"/>
          <p:cNvGrpSpPr/>
          <p:nvPr/>
        </p:nvGrpSpPr>
        <p:grpSpPr>
          <a:xfrm>
            <a:off x="148936" y="185860"/>
            <a:ext cx="8283632" cy="445897"/>
            <a:chOff x="0" y="-1307245"/>
            <a:chExt cx="9144000" cy="771548"/>
          </a:xfrm>
          <a:solidFill>
            <a:srgbClr val="7030A0"/>
          </a:solidFill>
        </p:grpSpPr>
        <p:sp>
          <p:nvSpPr>
            <p:cNvPr id="10" name="133 Dikdörtgen"/>
            <p:cNvSpPr/>
            <p:nvPr/>
          </p:nvSpPr>
          <p:spPr>
            <a:xfrm>
              <a:off x="0" y="-1307245"/>
              <a:ext cx="9144000" cy="771547"/>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1" name="Resim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3686" y="-1270097"/>
              <a:ext cx="763200" cy="734400"/>
            </a:xfrm>
            <a:prstGeom prst="rect">
              <a:avLst/>
            </a:prstGeom>
            <a:grpFill/>
          </p:spPr>
        </p:pic>
      </p:grpSp>
      <p:sp>
        <p:nvSpPr>
          <p:cNvPr id="12" name="Altbilgi Yer Tutucusu 11"/>
          <p:cNvSpPr>
            <a:spLocks noGrp="1"/>
          </p:cNvSpPr>
          <p:nvPr>
            <p:ph type="ftr" sz="quarter" idx="11"/>
          </p:nvPr>
        </p:nvSpPr>
        <p:spPr>
          <a:xfrm>
            <a:off x="146810" y="6354773"/>
            <a:ext cx="8285758" cy="326243"/>
          </a:xfrm>
          <a:prstGeom prst="rect">
            <a:avLst/>
          </a:prstGeom>
          <a:solidFill>
            <a:srgbClr val="7030A0"/>
          </a:solidFill>
        </p:spPr>
        <p:txBody>
          <a:bodyPr wrap="square">
            <a:spAutoFit/>
          </a:bodyPr>
          <a:lstStyle/>
          <a:p>
            <a:pPr algn="ctr" fontAlgn="base">
              <a:spcBef>
                <a:spcPct val="0"/>
              </a:spcBef>
              <a:spcAft>
                <a:spcPct val="0"/>
              </a:spcAft>
            </a:pPr>
            <a:r>
              <a:rPr lang="tr-TR" altLang="tr-TR" sz="760" b="1" i="1" dirty="0">
                <a:solidFill>
                  <a:srgbClr val="1F497D">
                    <a:lumMod val="60000"/>
                    <a:lumOff val="40000"/>
                  </a:srgbClr>
                </a:solidFill>
                <a:latin typeface="Calibri"/>
              </a:rPr>
              <a:t>                  </a:t>
            </a:r>
          </a:p>
          <a:p>
            <a:pPr algn="ctr"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3374291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defTabSz="685800"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defTabSz="685800"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3139321"/>
          </a:xfrm>
          <a:prstGeom prst="rect">
            <a:avLst/>
          </a:prstGeom>
        </p:spPr>
        <p:txBody>
          <a:bodyPr wrap="square">
            <a:spAutoFit/>
          </a:bodyPr>
          <a:lstStyle/>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ALTYAPI ve KENTSEL DÖNÜŞÜM HİZMETLERİ ŞUBE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77634" y="5565859"/>
            <a:ext cx="6584246"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914113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1143000" y="5140272"/>
            <a:ext cx="6858000"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6300192" y="5187622"/>
            <a:ext cx="1600200" cy="205383"/>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18</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706571477"/>
              </p:ext>
            </p:extLst>
          </p:nvPr>
        </p:nvGraphicFramePr>
        <p:xfrm>
          <a:off x="1178848" y="2106556"/>
          <a:ext cx="6822152" cy="3026763"/>
        </p:xfrm>
        <a:graphic>
          <a:graphicData uri="http://schemas.openxmlformats.org/drawingml/2006/table">
            <a:tbl>
              <a:tblPr bandRow="1">
                <a:tableStyleId>{5C22544A-7EE6-4342-B048-85BDC9FD1C3A}</a:tableStyleId>
              </a:tblPr>
              <a:tblGrid>
                <a:gridCol w="2106609">
                  <a:extLst>
                    <a:ext uri="{9D8B030D-6E8A-4147-A177-3AD203B41FA5}">
                      <a16:colId xmlns:a16="http://schemas.microsoft.com/office/drawing/2014/main" val="20000"/>
                    </a:ext>
                  </a:extLst>
                </a:gridCol>
                <a:gridCol w="635713">
                  <a:extLst>
                    <a:ext uri="{9D8B030D-6E8A-4147-A177-3AD203B41FA5}">
                      <a16:colId xmlns:a16="http://schemas.microsoft.com/office/drawing/2014/main" val="20001"/>
                    </a:ext>
                  </a:extLst>
                </a:gridCol>
                <a:gridCol w="710704">
                  <a:extLst>
                    <a:ext uri="{9D8B030D-6E8A-4147-A177-3AD203B41FA5}">
                      <a16:colId xmlns:a16="http://schemas.microsoft.com/office/drawing/2014/main" val="20002"/>
                    </a:ext>
                  </a:extLst>
                </a:gridCol>
                <a:gridCol w="710704">
                  <a:extLst>
                    <a:ext uri="{9D8B030D-6E8A-4147-A177-3AD203B41FA5}">
                      <a16:colId xmlns:a16="http://schemas.microsoft.com/office/drawing/2014/main" val="20003"/>
                    </a:ext>
                  </a:extLst>
                </a:gridCol>
                <a:gridCol w="650644">
                  <a:extLst>
                    <a:ext uri="{9D8B030D-6E8A-4147-A177-3AD203B41FA5}">
                      <a16:colId xmlns:a16="http://schemas.microsoft.com/office/drawing/2014/main" val="49563864"/>
                    </a:ext>
                  </a:extLst>
                </a:gridCol>
                <a:gridCol w="700694">
                  <a:extLst>
                    <a:ext uri="{9D8B030D-6E8A-4147-A177-3AD203B41FA5}">
                      <a16:colId xmlns:a16="http://schemas.microsoft.com/office/drawing/2014/main" val="20005"/>
                    </a:ext>
                  </a:extLst>
                </a:gridCol>
                <a:gridCol w="1307084">
                  <a:extLst>
                    <a:ext uri="{9D8B030D-6E8A-4147-A177-3AD203B41FA5}">
                      <a16:colId xmlns:a16="http://schemas.microsoft.com/office/drawing/2014/main" val="3651973897"/>
                    </a:ext>
                  </a:extLst>
                </a:gridCol>
              </a:tblGrid>
              <a:tr h="806327">
                <a:tc>
                  <a:txBody>
                    <a:bodyPr/>
                    <a:lstStyle/>
                    <a:p>
                      <a:pPr lvl="0" algn="ctr"/>
                      <a:r>
                        <a:rPr lang="tr-TR" sz="1300" b="1" kern="1200" dirty="0">
                          <a:effectLst/>
                        </a:rPr>
                        <a:t>KENTSEL</a:t>
                      </a:r>
                    </a:p>
                    <a:p>
                      <a:pPr lvl="0" algn="ctr"/>
                      <a:r>
                        <a:rPr lang="tr-TR" sz="1300" b="1" kern="1200" baseline="0" dirty="0">
                          <a:effectLst/>
                        </a:rPr>
                        <a:t> DÖNÜŞÜM</a:t>
                      </a:r>
                      <a:endParaRPr lang="tr-TR" sz="1300" b="1" kern="1200" dirty="0">
                        <a:solidFill>
                          <a:schemeClr val="dk1"/>
                        </a:solidFill>
                        <a:effectLst/>
                        <a:latin typeface="+mn-lt"/>
                        <a:ea typeface="+mn-ea"/>
                        <a:cs typeface="+mn-cs"/>
                      </a:endParaRPr>
                    </a:p>
                  </a:txBody>
                  <a:tcPr marL="72000" marR="72000" marT="46800" marB="46800" anchor="ctr"/>
                </a:tc>
                <a:tc>
                  <a:txBody>
                    <a:bodyPr/>
                    <a:lstStyle/>
                    <a:p>
                      <a:pPr lvl="0" algn="ctr">
                        <a:tabLst>
                          <a:tab pos="0" algn="l"/>
                        </a:tabLst>
                      </a:pPr>
                      <a:r>
                        <a:rPr lang="tr-TR" sz="1300" b="1" kern="1200" dirty="0">
                          <a:solidFill>
                            <a:schemeClr val="dk1"/>
                          </a:solidFill>
                          <a:effectLst/>
                        </a:rPr>
                        <a:t>2018 ve öncesi</a:t>
                      </a:r>
                      <a:endParaRPr lang="tr-TR" sz="13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1300" b="1" kern="1200" dirty="0">
                          <a:solidFill>
                            <a:schemeClr val="dk1"/>
                          </a:solidFill>
                          <a:effectLst/>
                        </a:rPr>
                        <a:t>2019</a:t>
                      </a:r>
                      <a:endParaRPr lang="tr-TR" sz="13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1300" b="1" kern="1200" dirty="0">
                          <a:solidFill>
                            <a:schemeClr val="dk1"/>
                          </a:solidFill>
                          <a:effectLst/>
                        </a:rPr>
                        <a:t>2020</a:t>
                      </a:r>
                      <a:endParaRPr lang="tr-TR" sz="13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1300" b="1" kern="1200" dirty="0">
                          <a:solidFill>
                            <a:schemeClr val="dk1"/>
                          </a:solidFill>
                          <a:effectLst/>
                        </a:rPr>
                        <a:t>2021-2022</a:t>
                      </a:r>
                      <a:endParaRPr lang="tr-TR" sz="13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1300" b="1" kern="1200" dirty="0">
                          <a:solidFill>
                            <a:schemeClr val="dk1"/>
                          </a:solidFill>
                          <a:effectLst/>
                        </a:rPr>
                        <a:t>2023</a:t>
                      </a:r>
                      <a:endParaRPr lang="tr-TR" sz="13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1300" b="1" kern="1200" dirty="0">
                          <a:solidFill>
                            <a:schemeClr val="dk1"/>
                          </a:solidFill>
                          <a:effectLst/>
                        </a:rPr>
                        <a:t>GENEL TOPLAM</a:t>
                      </a:r>
                      <a:endParaRPr lang="tr-TR" sz="1300" b="1" kern="1200" dirty="0">
                        <a:solidFill>
                          <a:schemeClr val="dk1"/>
                        </a:solidFill>
                        <a:effectLst/>
                        <a:latin typeface="+mn-lt"/>
                        <a:ea typeface="+mn-ea"/>
                        <a:cs typeface="+mn-cs"/>
                      </a:endParaRPr>
                    </a:p>
                  </a:txBody>
                  <a:tcPr marL="72000" marR="72000" marT="62400" marB="62400" anchor="ctr"/>
                </a:tc>
                <a:extLst>
                  <a:ext uri="{0D108BD9-81ED-4DB2-BD59-A6C34878D82A}">
                    <a16:rowId xmlns:a16="http://schemas.microsoft.com/office/drawing/2014/main" val="10000"/>
                  </a:ext>
                </a:extLst>
              </a:tr>
              <a:tr h="554192">
                <a:tc>
                  <a:txBody>
                    <a:bodyPr/>
                    <a:lstStyle/>
                    <a:p>
                      <a:pPr algn="l"/>
                      <a:r>
                        <a:rPr lang="tr-TR" sz="1400" dirty="0"/>
                        <a:t>Risk Tespiti Yapılan</a:t>
                      </a:r>
                    </a:p>
                    <a:p>
                      <a:pPr algn="l"/>
                      <a:r>
                        <a:rPr lang="tr-TR" sz="1400" dirty="0"/>
                        <a:t>Bina Sayısı</a:t>
                      </a:r>
                    </a:p>
                  </a:txBody>
                  <a:tcPr marL="72000" marR="72000" marT="0" marB="0" anchor="ctr"/>
                </a:tc>
                <a:tc>
                  <a:txBody>
                    <a:bodyPr/>
                    <a:lstStyle/>
                    <a:p>
                      <a:pPr marL="0" algn="ctr" defTabSz="914400" rtl="0" eaLnBrk="1" latinLnBrk="0" hangingPunct="1"/>
                      <a:r>
                        <a:rPr lang="tr-TR" sz="1400" dirty="0"/>
                        <a:t>543</a:t>
                      </a:r>
                    </a:p>
                  </a:txBody>
                  <a:tcPr marT="0" marB="0" anchor="ctr"/>
                </a:tc>
                <a:tc>
                  <a:txBody>
                    <a:bodyPr/>
                    <a:lstStyle/>
                    <a:p>
                      <a:pPr marL="0" algn="ctr" defTabSz="914400" rtl="0" eaLnBrk="1" latinLnBrk="0" hangingPunct="1"/>
                      <a:r>
                        <a:rPr lang="tr-TR" sz="1400" dirty="0"/>
                        <a:t>41</a:t>
                      </a:r>
                    </a:p>
                  </a:txBody>
                  <a:tcPr marT="0" marB="0" anchor="ctr"/>
                </a:tc>
                <a:tc>
                  <a:txBody>
                    <a:bodyPr/>
                    <a:lstStyle/>
                    <a:p>
                      <a:pPr marL="0" algn="ctr" defTabSz="914400" rtl="0" eaLnBrk="1" latinLnBrk="0" hangingPunct="1"/>
                      <a:r>
                        <a:rPr lang="tr-TR" sz="1400" dirty="0"/>
                        <a:t>83</a:t>
                      </a:r>
                    </a:p>
                  </a:txBody>
                  <a:tcPr marT="0" marB="0" anchor="ctr"/>
                </a:tc>
                <a:tc>
                  <a:txBody>
                    <a:bodyPr/>
                    <a:lstStyle/>
                    <a:p>
                      <a:pPr marL="0" algn="ctr" defTabSz="914400" rtl="0" eaLnBrk="1" latinLnBrk="0" hangingPunct="1"/>
                      <a:r>
                        <a:rPr lang="tr-TR" sz="1400" dirty="0"/>
                        <a:t>105</a:t>
                      </a:r>
                    </a:p>
                  </a:txBody>
                  <a:tcPr marT="0" marB="0" anchor="ctr"/>
                </a:tc>
                <a:tc>
                  <a:txBody>
                    <a:bodyPr/>
                    <a:lstStyle/>
                    <a:p>
                      <a:pPr marL="0" algn="ctr" defTabSz="914400" rtl="0" eaLnBrk="1" latinLnBrk="0" hangingPunct="1"/>
                      <a:r>
                        <a:rPr lang="tr-TR" sz="1400" dirty="0"/>
                        <a:t>68</a:t>
                      </a:r>
                    </a:p>
                  </a:txBody>
                  <a:tcPr marT="0" marB="0" anchor="ctr"/>
                </a:tc>
                <a:tc>
                  <a:txBody>
                    <a:bodyPr/>
                    <a:lstStyle/>
                    <a:p>
                      <a:pPr marL="0" algn="ctr" defTabSz="914400" rtl="0" eaLnBrk="1" latinLnBrk="0" hangingPunct="1"/>
                      <a:r>
                        <a:rPr lang="tr-TR" sz="1400" dirty="0"/>
                        <a:t>840</a:t>
                      </a:r>
                    </a:p>
                  </a:txBody>
                  <a:tcPr marT="0" marB="0" anchor="ctr"/>
                </a:tc>
                <a:extLst>
                  <a:ext uri="{0D108BD9-81ED-4DB2-BD59-A6C34878D82A}">
                    <a16:rowId xmlns:a16="http://schemas.microsoft.com/office/drawing/2014/main" val="10001"/>
                  </a:ext>
                </a:extLst>
              </a:tr>
              <a:tr h="557860">
                <a:tc>
                  <a:txBody>
                    <a:bodyPr/>
                    <a:lstStyle/>
                    <a:p>
                      <a:r>
                        <a:rPr lang="tr-TR" sz="1400" dirty="0"/>
                        <a:t>Yıkımı Gerçekleşen </a:t>
                      </a:r>
                    </a:p>
                    <a:p>
                      <a:r>
                        <a:rPr lang="tr-TR" sz="1400" dirty="0"/>
                        <a:t>Bina Sayısı</a:t>
                      </a:r>
                    </a:p>
                  </a:txBody>
                  <a:tcPr marL="72000" marR="72000" marT="0" marB="0" anchor="ctr"/>
                </a:tc>
                <a:tc>
                  <a:txBody>
                    <a:bodyPr/>
                    <a:lstStyle/>
                    <a:p>
                      <a:pPr marL="0" algn="ctr" defTabSz="914400" rtl="0" eaLnBrk="1" latinLnBrk="0" hangingPunct="1"/>
                      <a:r>
                        <a:rPr lang="tr-TR" sz="1400" dirty="0"/>
                        <a:t>450</a:t>
                      </a:r>
                    </a:p>
                  </a:txBody>
                  <a:tcPr marT="0" marB="0" anchor="ctr"/>
                </a:tc>
                <a:tc>
                  <a:txBody>
                    <a:bodyPr/>
                    <a:lstStyle/>
                    <a:p>
                      <a:pPr marL="0" algn="ctr" defTabSz="914400" rtl="0" eaLnBrk="1" latinLnBrk="0" hangingPunct="1"/>
                      <a:r>
                        <a:rPr lang="tr-TR" sz="1400" dirty="0"/>
                        <a:t>50</a:t>
                      </a:r>
                    </a:p>
                  </a:txBody>
                  <a:tcPr marT="0" marB="0" anchor="ctr"/>
                </a:tc>
                <a:tc>
                  <a:txBody>
                    <a:bodyPr/>
                    <a:lstStyle/>
                    <a:p>
                      <a:pPr marL="0" algn="ctr" defTabSz="914400" rtl="0" eaLnBrk="1" latinLnBrk="0" hangingPunct="1"/>
                      <a:r>
                        <a:rPr lang="tr-TR" sz="1400" dirty="0"/>
                        <a:t>79</a:t>
                      </a:r>
                    </a:p>
                  </a:txBody>
                  <a:tcPr marT="0" marB="0" anchor="ctr"/>
                </a:tc>
                <a:tc>
                  <a:txBody>
                    <a:bodyPr/>
                    <a:lstStyle/>
                    <a:p>
                      <a:pPr marL="0" algn="ctr" defTabSz="914400" rtl="0" eaLnBrk="1" latinLnBrk="0" hangingPunct="1"/>
                      <a:r>
                        <a:rPr lang="tr-TR" sz="1400" dirty="0"/>
                        <a:t>101</a:t>
                      </a:r>
                    </a:p>
                  </a:txBody>
                  <a:tcPr marT="0" marB="0" anchor="ctr"/>
                </a:tc>
                <a:tc>
                  <a:txBody>
                    <a:bodyPr/>
                    <a:lstStyle/>
                    <a:p>
                      <a:pPr marL="0" algn="ctr" defTabSz="914400" rtl="0" eaLnBrk="1" latinLnBrk="0" hangingPunct="1"/>
                      <a:r>
                        <a:rPr lang="tr-TR" sz="1400" dirty="0"/>
                        <a:t>52</a:t>
                      </a:r>
                    </a:p>
                  </a:txBody>
                  <a:tcPr marT="0" marB="0" anchor="ctr"/>
                </a:tc>
                <a:tc>
                  <a:txBody>
                    <a:bodyPr/>
                    <a:lstStyle/>
                    <a:p>
                      <a:pPr marL="0" algn="ctr" defTabSz="914400" rtl="0" eaLnBrk="1" latinLnBrk="0" hangingPunct="1"/>
                      <a:r>
                        <a:rPr lang="tr-TR" sz="1400" dirty="0"/>
                        <a:t>732</a:t>
                      </a:r>
                    </a:p>
                  </a:txBody>
                  <a:tcPr marT="0" marB="0" anchor="ctr"/>
                </a:tc>
                <a:extLst>
                  <a:ext uri="{0D108BD9-81ED-4DB2-BD59-A6C34878D82A}">
                    <a16:rowId xmlns:a16="http://schemas.microsoft.com/office/drawing/2014/main" val="10002"/>
                  </a:ext>
                </a:extLst>
              </a:tr>
              <a:tr h="554192">
                <a:tc>
                  <a:txBody>
                    <a:bodyPr/>
                    <a:lstStyle/>
                    <a:p>
                      <a:r>
                        <a:rPr lang="tr-TR" sz="1400" dirty="0"/>
                        <a:t>Risk Analizi Yapan </a:t>
                      </a:r>
                    </a:p>
                    <a:p>
                      <a:r>
                        <a:rPr lang="tr-TR" sz="1400" dirty="0"/>
                        <a:t>Firma Sayısı</a:t>
                      </a:r>
                    </a:p>
                  </a:txBody>
                  <a:tcPr marL="72000" marR="72000" marT="0" marB="0" anchor="ctr"/>
                </a:tc>
                <a:tc>
                  <a:txBody>
                    <a:bodyPr/>
                    <a:lstStyle/>
                    <a:p>
                      <a:pPr marL="0" algn="ctr" defTabSz="914400" rtl="0" eaLnBrk="1" latinLnBrk="0" hangingPunct="1"/>
                      <a:r>
                        <a:rPr lang="tr-TR" sz="1400" dirty="0"/>
                        <a:t>6</a:t>
                      </a:r>
                    </a:p>
                  </a:txBody>
                  <a:tcPr marT="0" marB="0" anchor="ctr"/>
                </a:tc>
                <a:tc>
                  <a:txBody>
                    <a:bodyPr/>
                    <a:lstStyle/>
                    <a:p>
                      <a:pPr marL="0" algn="ctr" defTabSz="914400" rtl="0" eaLnBrk="1" latinLnBrk="0" hangingPunct="1"/>
                      <a:r>
                        <a:rPr lang="tr-TR" sz="1400" dirty="0"/>
                        <a:t>5</a:t>
                      </a:r>
                    </a:p>
                  </a:txBody>
                  <a:tcPr marT="0" marB="0" anchor="ctr"/>
                </a:tc>
                <a:tc>
                  <a:txBody>
                    <a:bodyPr/>
                    <a:lstStyle/>
                    <a:p>
                      <a:pPr marL="0" algn="ctr" defTabSz="914400" rtl="0" eaLnBrk="1" latinLnBrk="0" hangingPunct="1"/>
                      <a:r>
                        <a:rPr lang="tr-TR" sz="1400" dirty="0"/>
                        <a:t>6</a:t>
                      </a:r>
                    </a:p>
                  </a:txBody>
                  <a:tcPr marT="0" marB="0" anchor="ctr"/>
                </a:tc>
                <a:tc>
                  <a:txBody>
                    <a:bodyPr/>
                    <a:lstStyle/>
                    <a:p>
                      <a:pPr marL="0" algn="ctr" defTabSz="914400" rtl="0" eaLnBrk="1" latinLnBrk="0" hangingPunct="1"/>
                      <a:r>
                        <a:rPr lang="tr-TR" sz="1400" dirty="0"/>
                        <a:t>5</a:t>
                      </a:r>
                    </a:p>
                  </a:txBody>
                  <a:tcPr marT="0" marB="0" anchor="ctr"/>
                </a:tc>
                <a:tc>
                  <a:txBody>
                    <a:bodyPr/>
                    <a:lstStyle/>
                    <a:p>
                      <a:pPr marL="0" algn="ctr" defTabSz="914400" rtl="0" eaLnBrk="1" latinLnBrk="0" hangingPunct="1"/>
                      <a:r>
                        <a:rPr lang="tr-TR" sz="1400" dirty="0"/>
                        <a:t>4</a:t>
                      </a:r>
                    </a:p>
                  </a:txBody>
                  <a:tcPr marT="0" marB="0" anchor="ctr"/>
                </a:tc>
                <a:tc>
                  <a:txBody>
                    <a:bodyPr/>
                    <a:lstStyle/>
                    <a:p>
                      <a:pPr marL="0" algn="ctr" defTabSz="914400" rtl="0" eaLnBrk="1" latinLnBrk="0" hangingPunct="1"/>
                      <a:r>
                        <a:rPr lang="tr-TR" sz="1400" dirty="0"/>
                        <a:t>4</a:t>
                      </a:r>
                    </a:p>
                  </a:txBody>
                  <a:tcPr marT="0" marB="0" anchor="ctr"/>
                </a:tc>
                <a:extLst>
                  <a:ext uri="{0D108BD9-81ED-4DB2-BD59-A6C34878D82A}">
                    <a16:rowId xmlns:a16="http://schemas.microsoft.com/office/drawing/2014/main" val="10003"/>
                  </a:ext>
                </a:extLst>
              </a:tr>
              <a:tr h="554192">
                <a:tc gridSpan="6">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lang="tr-TR" sz="1400" b="0" kern="1200" dirty="0">
                          <a:solidFill>
                            <a:prstClr val="black"/>
                          </a:solidFill>
                        </a:rPr>
                        <a:t>Aylık Kira Bedeli 2500,00₺</a:t>
                      </a:r>
                    </a:p>
                    <a:p>
                      <a:pPr marL="0" marR="0" indent="0" algn="l" defTabSz="914282" rtl="0" eaLnBrk="1" fontAlgn="auto" latinLnBrk="0" hangingPunct="1">
                        <a:lnSpc>
                          <a:spcPct val="100000"/>
                        </a:lnSpc>
                        <a:spcBef>
                          <a:spcPts val="0"/>
                        </a:spcBef>
                        <a:spcAft>
                          <a:spcPts val="0"/>
                        </a:spcAft>
                        <a:buClrTx/>
                        <a:buSzTx/>
                        <a:buFontTx/>
                        <a:buNone/>
                        <a:tabLst/>
                        <a:defRPr/>
                      </a:pPr>
                      <a:r>
                        <a:rPr lang="tr-TR" sz="1400" b="0" kern="1200" dirty="0">
                          <a:solidFill>
                            <a:prstClr val="black"/>
                          </a:solidFill>
                        </a:rPr>
                        <a:t>Toplam Kira Yardımı Tutarı (₺)</a:t>
                      </a:r>
                      <a:endParaRPr lang="tr-TR" sz="1400" b="0" kern="1200" dirty="0">
                        <a:solidFill>
                          <a:prstClr val="black"/>
                        </a:solidFill>
                        <a:latin typeface="+mn-lt"/>
                        <a:ea typeface="+mn-ea"/>
                        <a:cs typeface="+mn-cs"/>
                      </a:endParaRPr>
                    </a:p>
                  </a:txBody>
                  <a:tcPr marL="72000" marR="72000" marT="0" marB="0" anchor="ct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endParaRPr lang="tr-TR"/>
                    </a:p>
                  </a:txBody>
                  <a:tcPr/>
                </a:tc>
                <a:tc>
                  <a:txBody>
                    <a:bodyPr/>
                    <a:lstStyle/>
                    <a:p>
                      <a:pPr marL="0" algn="just" defTabSz="914400" rtl="0" eaLnBrk="1" latinLnBrk="0" hangingPunct="1"/>
                      <a:endParaRPr lang="tr-TR" sz="1400" dirty="0"/>
                    </a:p>
                    <a:p>
                      <a:pPr marL="0" algn="just" defTabSz="914400" rtl="0" eaLnBrk="1" latinLnBrk="0" hangingPunct="1"/>
                      <a:r>
                        <a:rPr lang="tr-TR" sz="1400" dirty="0"/>
                        <a:t>6.142.002,87</a:t>
                      </a:r>
                    </a:p>
                  </a:txBody>
                  <a:tcPr marT="0" marB="0" anchor="ctr"/>
                </a:tc>
                <a:extLst>
                  <a:ext uri="{0D108BD9-81ED-4DB2-BD59-A6C34878D82A}">
                    <a16:rowId xmlns:a16="http://schemas.microsoft.com/office/drawing/2014/main" val="10004"/>
                  </a:ext>
                </a:extLst>
              </a:tr>
            </a:tbl>
          </a:graphicData>
        </a:graphic>
      </p:graphicFrame>
      <p:grpSp>
        <p:nvGrpSpPr>
          <p:cNvPr id="13" name="Grup 12"/>
          <p:cNvGrpSpPr/>
          <p:nvPr/>
        </p:nvGrpSpPr>
        <p:grpSpPr>
          <a:xfrm>
            <a:off x="1143000" y="1504387"/>
            <a:ext cx="6858000"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spTree>
    <p:extLst>
      <p:ext uri="{BB962C8B-B14F-4D97-AF65-F5344CB8AC3E}">
        <p14:creationId xmlns:p14="http://schemas.microsoft.com/office/powerpoint/2010/main" val="2601775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1178848" y="5637321"/>
            <a:ext cx="6858000"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6300192" y="5636078"/>
            <a:ext cx="1600200" cy="289783"/>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19</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pSp>
        <p:nvGrpSpPr>
          <p:cNvPr id="13" name="Grup 12"/>
          <p:cNvGrpSpPr/>
          <p:nvPr/>
        </p:nvGrpSpPr>
        <p:grpSpPr>
          <a:xfrm>
            <a:off x="1143000" y="1013630"/>
            <a:ext cx="6858000"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pic>
        <p:nvPicPr>
          <p:cNvPr id="4" name="Resim 3">
            <a:extLst>
              <a:ext uri="{FF2B5EF4-FFF2-40B4-BE49-F238E27FC236}">
                <a16:creationId xmlns:a16="http://schemas.microsoft.com/office/drawing/2014/main" id="{866EDAEE-C50A-458B-B609-17FA34D00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697309"/>
            <a:ext cx="3345873" cy="1893420"/>
          </a:xfrm>
          <a:prstGeom prst="rect">
            <a:avLst/>
          </a:prstGeom>
        </p:spPr>
      </p:pic>
      <p:pic>
        <p:nvPicPr>
          <p:cNvPr id="6" name="Resim 5">
            <a:extLst>
              <a:ext uri="{FF2B5EF4-FFF2-40B4-BE49-F238E27FC236}">
                <a16:creationId xmlns:a16="http://schemas.microsoft.com/office/drawing/2014/main" id="{FB43F710-FABB-4170-99F4-1205B0BF9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381" y="1642766"/>
            <a:ext cx="3179619" cy="1947964"/>
          </a:xfrm>
          <a:prstGeom prst="rect">
            <a:avLst/>
          </a:prstGeom>
        </p:spPr>
      </p:pic>
      <p:pic>
        <p:nvPicPr>
          <p:cNvPr id="8" name="Resim 7">
            <a:extLst>
              <a:ext uri="{FF2B5EF4-FFF2-40B4-BE49-F238E27FC236}">
                <a16:creationId xmlns:a16="http://schemas.microsoft.com/office/drawing/2014/main" id="{74757FE0-9E14-47CB-A3D3-20B56CBA9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848" y="3695748"/>
            <a:ext cx="3310025" cy="1697257"/>
          </a:xfrm>
          <a:prstGeom prst="rect">
            <a:avLst/>
          </a:prstGeom>
        </p:spPr>
      </p:pic>
      <p:pic>
        <p:nvPicPr>
          <p:cNvPr id="12" name="Resim 11">
            <a:extLst>
              <a:ext uri="{FF2B5EF4-FFF2-40B4-BE49-F238E27FC236}">
                <a16:creationId xmlns:a16="http://schemas.microsoft.com/office/drawing/2014/main" id="{D691C403-3A4E-46CD-A195-6C0C2D66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1380" y="3666179"/>
            <a:ext cx="3179619" cy="1714041"/>
          </a:xfrm>
          <a:prstGeom prst="rect">
            <a:avLst/>
          </a:prstGeom>
        </p:spPr>
      </p:pic>
    </p:spTree>
    <p:extLst>
      <p:ext uri="{BB962C8B-B14F-4D97-AF65-F5344CB8AC3E}">
        <p14:creationId xmlns:p14="http://schemas.microsoft.com/office/powerpoint/2010/main" val="1688022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820" y="1404774"/>
            <a:ext cx="5394464" cy="4045848"/>
          </a:xfrm>
          <a:prstGeom prst="rect">
            <a:avLst/>
          </a:prstGeom>
        </p:spPr>
      </p:pic>
      <p:cxnSp>
        <p:nvCxnSpPr>
          <p:cNvPr id="14" name="Düz Bağlayıcı 13"/>
          <p:cNvCxnSpPr/>
          <p:nvPr/>
        </p:nvCxnSpPr>
        <p:spPr>
          <a:xfrm flipH="1">
            <a:off x="2161345" y="5483798"/>
            <a:ext cx="45406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ayt Numarası Yer Tutucusu 1"/>
          <p:cNvSpPr txBox="1">
            <a:spLocks/>
          </p:cNvSpPr>
          <p:nvPr/>
        </p:nvSpPr>
        <p:spPr>
          <a:xfrm>
            <a:off x="6921263" y="5159597"/>
            <a:ext cx="210833" cy="205383"/>
          </a:xfrm>
          <a:prstGeom prst="rect">
            <a:avLst/>
          </a:prstGeom>
        </p:spPr>
        <p:txBody>
          <a:bodyPr vert="horz" lIns="51435" tIns="25718" rIns="51435" bIns="25718"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675" dirty="0">
              <a:solidFill>
                <a:schemeClr val="bg1"/>
              </a:solidFill>
            </a:endParaRPr>
          </a:p>
        </p:txBody>
      </p:sp>
      <p:sp>
        <p:nvSpPr>
          <p:cNvPr id="13" name="Metin kutusu 12"/>
          <p:cNvSpPr txBox="1"/>
          <p:nvPr/>
        </p:nvSpPr>
        <p:spPr>
          <a:xfrm>
            <a:off x="4237771" y="2114227"/>
            <a:ext cx="798740" cy="282898"/>
          </a:xfrm>
          <a:prstGeom prst="rect">
            <a:avLst/>
          </a:prstGeom>
          <a:noFill/>
        </p:spPr>
        <p:txBody>
          <a:bodyPr wrap="square" rtlCol="0">
            <a:spAutoFit/>
          </a:bodyPr>
          <a:lstStyle/>
          <a:p>
            <a:pPr algn="ctr"/>
            <a:r>
              <a:rPr lang="tr-TR" sz="619" b="1" i="1" dirty="0">
                <a:solidFill>
                  <a:prstClr val="black"/>
                </a:solidFill>
                <a:cs typeface="Arial" charset="0"/>
              </a:rPr>
              <a:t>Hüseyin ÖZTÜRK</a:t>
            </a:r>
          </a:p>
          <a:p>
            <a:pPr algn="ctr"/>
            <a:r>
              <a:rPr lang="tr-TR" sz="619" b="1" dirty="0">
                <a:solidFill>
                  <a:prstClr val="black"/>
                </a:solidFill>
                <a:cs typeface="Arial" charset="0"/>
              </a:rPr>
              <a:t> İl MÜDÜRÜ</a:t>
            </a:r>
          </a:p>
        </p:txBody>
      </p:sp>
      <p:sp>
        <p:nvSpPr>
          <p:cNvPr id="18" name="Metin kutusu 17"/>
          <p:cNvSpPr txBox="1"/>
          <p:nvPr/>
        </p:nvSpPr>
        <p:spPr>
          <a:xfrm>
            <a:off x="2911035" y="3115149"/>
            <a:ext cx="515984" cy="300082"/>
          </a:xfrm>
          <a:prstGeom prst="rect">
            <a:avLst/>
          </a:prstGeom>
          <a:solidFill>
            <a:schemeClr val="bg1"/>
          </a:solidFill>
          <a:ln>
            <a:noFill/>
          </a:ln>
        </p:spPr>
        <p:txBody>
          <a:bodyPr wrap="square" rtlCol="0">
            <a:spAutoFit/>
          </a:bodyPr>
          <a:lstStyle/>
          <a:p>
            <a:pPr algn="ctr"/>
            <a:r>
              <a:rPr lang="tr-TR" sz="450" b="1" dirty="0" err="1">
                <a:solidFill>
                  <a:prstClr val="black"/>
                </a:solidFill>
                <a:cs typeface="Arial" charset="0"/>
              </a:rPr>
              <a:t>Gülderen</a:t>
            </a:r>
            <a:r>
              <a:rPr lang="tr-TR" sz="450" b="1" dirty="0">
                <a:solidFill>
                  <a:prstClr val="black"/>
                </a:solidFill>
                <a:cs typeface="Arial" charset="0"/>
              </a:rPr>
              <a:t> AYDIN</a:t>
            </a:r>
          </a:p>
          <a:p>
            <a:pPr algn="ctr"/>
            <a:r>
              <a:rPr lang="tr-TR" sz="450" dirty="0" err="1">
                <a:solidFill>
                  <a:prstClr val="black"/>
                </a:solidFill>
                <a:cs typeface="Arial" charset="0"/>
              </a:rPr>
              <a:t>Müd.Yrd</a:t>
            </a:r>
            <a:r>
              <a:rPr lang="tr-TR" sz="450" dirty="0">
                <a:solidFill>
                  <a:prstClr val="black"/>
                </a:solidFill>
                <a:cs typeface="Arial" charset="0"/>
              </a:rPr>
              <a:t>.</a:t>
            </a:r>
          </a:p>
        </p:txBody>
      </p:sp>
      <p:pic>
        <p:nvPicPr>
          <p:cNvPr id="26" name="Resim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9427" y="2466121"/>
            <a:ext cx="570425" cy="630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Resim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450" y="1565794"/>
            <a:ext cx="1012613" cy="564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caner.cinar\Desktop\çevre şehircilik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406" y="1626614"/>
            <a:ext cx="404104" cy="4047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7" descr="dalgalanan_bayrak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9503" y="1569443"/>
            <a:ext cx="544909" cy="34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Metin kutusu 50"/>
          <p:cNvSpPr txBox="1"/>
          <p:nvPr/>
        </p:nvSpPr>
        <p:spPr>
          <a:xfrm>
            <a:off x="2901394" y="4646607"/>
            <a:ext cx="461729" cy="594778"/>
          </a:xfrm>
          <a:prstGeom prst="rect">
            <a:avLst/>
          </a:prstGeom>
          <a:solidFill>
            <a:schemeClr val="bg1"/>
          </a:solidFill>
          <a:ln>
            <a:noFill/>
          </a:ln>
        </p:spPr>
        <p:txBody>
          <a:bodyPr wrap="square" rtlCol="0">
            <a:spAutoFit/>
          </a:bodyPr>
          <a:lstStyle/>
          <a:p>
            <a:pPr algn="ctr" fontAlgn="base">
              <a:spcBef>
                <a:spcPct val="0"/>
              </a:spcBef>
              <a:spcAft>
                <a:spcPct val="0"/>
              </a:spcAft>
            </a:pPr>
            <a:endParaRPr lang="tr-TR" sz="394" cap="all" dirty="0">
              <a:ln w="0"/>
              <a:effectLst>
                <a:outerShdw blurRad="38100" dist="38100" dir="2700000" algn="tl">
                  <a:srgbClr val="000000">
                    <a:alpha val="43137"/>
                  </a:srgbClr>
                </a:outerShdw>
                <a:reflection blurRad="12700" stA="50000" endPos="50000" dist="5000" dir="5400000" sy="-100000" rotWithShape="0"/>
              </a:effectLst>
              <a:latin typeface="Arial" charset="0"/>
              <a:cs typeface="Arial" charset="0"/>
            </a:endParaRPr>
          </a:p>
          <a:p>
            <a:pPr algn="ctr" fontAlgn="base">
              <a:spcBef>
                <a:spcPct val="0"/>
              </a:spcBef>
              <a:spcAft>
                <a:spcPct val="0"/>
              </a:spcAft>
            </a:pPr>
            <a:r>
              <a:rPr lang="tr-TR" sz="394" b="1" cap="all" dirty="0">
                <a:ln w="0"/>
                <a:effectLst>
                  <a:reflection blurRad="12700" stA="50000" endPos="50000" dist="5000" dir="5400000" sy="-100000" rotWithShape="0"/>
                </a:effectLst>
                <a:latin typeface="Arial" charset="0"/>
                <a:cs typeface="Arial" charset="0"/>
              </a:rPr>
              <a:t>ÇED ve Çevre İZİNLERİ ŞUBE MÜDÜRÜ</a:t>
            </a:r>
          </a:p>
          <a:p>
            <a:pPr algn="ctr" fontAlgn="base">
              <a:spcBef>
                <a:spcPct val="0"/>
              </a:spcBef>
              <a:spcAft>
                <a:spcPct val="0"/>
              </a:spcAft>
            </a:pPr>
            <a:r>
              <a:rPr lang="tr-TR" sz="450" b="1" dirty="0">
                <a:solidFill>
                  <a:prstClr val="black"/>
                </a:solidFill>
                <a:latin typeface="Arial" charset="0"/>
                <a:cs typeface="Arial" charset="0"/>
              </a:rPr>
              <a:t>Adem BODUR</a:t>
            </a:r>
          </a:p>
        </p:txBody>
      </p:sp>
      <p:sp>
        <p:nvSpPr>
          <p:cNvPr id="52" name="Metin kutusu 51"/>
          <p:cNvSpPr txBox="1"/>
          <p:nvPr/>
        </p:nvSpPr>
        <p:spPr>
          <a:xfrm>
            <a:off x="2489902" y="4647991"/>
            <a:ext cx="432854" cy="638252"/>
          </a:xfrm>
          <a:prstGeom prst="rect">
            <a:avLst/>
          </a:prstGeom>
          <a:solidFill>
            <a:schemeClr val="bg1"/>
          </a:solidFill>
          <a:ln>
            <a:noFill/>
          </a:ln>
        </p:spPr>
        <p:txBody>
          <a:bodyPr wrap="square" rtlCol="0">
            <a:spAutoFit/>
          </a:bodyPr>
          <a:lstStyle/>
          <a:p>
            <a:pPr algn="ctr" fontAlgn="base">
              <a:spcBef>
                <a:spcPct val="0"/>
              </a:spcBef>
              <a:spcAft>
                <a:spcPct val="0"/>
              </a:spcAft>
            </a:pPr>
            <a:endParaRPr lang="tr-TR" sz="394" dirty="0">
              <a:solidFill>
                <a:prstClr val="black"/>
              </a:solidFill>
              <a:latin typeface="Arial" charset="0"/>
              <a:cs typeface="Arial" charset="0"/>
            </a:endParaRPr>
          </a:p>
          <a:p>
            <a:pPr algn="ctr" fontAlgn="base">
              <a:spcBef>
                <a:spcPct val="0"/>
              </a:spcBef>
              <a:spcAft>
                <a:spcPct val="0"/>
              </a:spcAft>
            </a:pPr>
            <a:r>
              <a:rPr lang="tr-TR" sz="394" b="1" dirty="0">
                <a:solidFill>
                  <a:prstClr val="black"/>
                </a:solidFill>
                <a:latin typeface="Arial" charset="0"/>
                <a:cs typeface="Arial" charset="0"/>
              </a:rPr>
              <a:t>İMAR VE PLAN. ŞUBE MÜD.VEKİLİ</a:t>
            </a:r>
          </a:p>
          <a:p>
            <a:pPr algn="ctr" fontAlgn="base">
              <a:spcBef>
                <a:spcPct val="0"/>
              </a:spcBef>
              <a:spcAft>
                <a:spcPct val="0"/>
              </a:spcAft>
            </a:pPr>
            <a:r>
              <a:rPr lang="tr-TR" sz="394" b="1" dirty="0">
                <a:solidFill>
                  <a:prstClr val="black"/>
                </a:solidFill>
                <a:latin typeface="Arial" charset="0"/>
                <a:cs typeface="Arial" charset="0"/>
              </a:rPr>
              <a:t>Olcay Özcan</a:t>
            </a:r>
          </a:p>
          <a:p>
            <a:pPr algn="ctr" fontAlgn="base">
              <a:spcBef>
                <a:spcPct val="0"/>
              </a:spcBef>
              <a:spcAft>
                <a:spcPct val="0"/>
              </a:spcAft>
            </a:pPr>
            <a:r>
              <a:rPr lang="tr-TR" sz="394" b="1" dirty="0">
                <a:solidFill>
                  <a:prstClr val="black"/>
                </a:solidFill>
                <a:latin typeface="Arial" charset="0"/>
                <a:cs typeface="Arial" charset="0"/>
              </a:rPr>
              <a:t>BAYRAK</a:t>
            </a:r>
          </a:p>
        </p:txBody>
      </p:sp>
      <p:sp>
        <p:nvSpPr>
          <p:cNvPr id="53" name="Metin kutusu 52"/>
          <p:cNvSpPr txBox="1"/>
          <p:nvPr/>
        </p:nvSpPr>
        <p:spPr>
          <a:xfrm>
            <a:off x="2022496" y="4737318"/>
            <a:ext cx="467406" cy="577594"/>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BİLGİ TEK. İNSAN KAY.VE DES.HİZM. </a:t>
            </a:r>
          </a:p>
          <a:p>
            <a:pPr algn="ctr" fontAlgn="base">
              <a:spcBef>
                <a:spcPct val="0"/>
              </a:spcBef>
              <a:spcAft>
                <a:spcPct val="0"/>
              </a:spcAft>
            </a:pPr>
            <a:r>
              <a:rPr lang="tr-TR" sz="394" b="1" dirty="0">
                <a:solidFill>
                  <a:prstClr val="black"/>
                </a:solidFill>
                <a:latin typeface="Arial" charset="0"/>
                <a:cs typeface="Arial" charset="0"/>
              </a:rPr>
              <a:t>ŞUBE MÜDÜRÜ</a:t>
            </a:r>
          </a:p>
          <a:p>
            <a:pPr algn="ctr" fontAlgn="base">
              <a:spcBef>
                <a:spcPct val="0"/>
              </a:spcBef>
              <a:spcAft>
                <a:spcPct val="0"/>
              </a:spcAft>
            </a:pPr>
            <a:r>
              <a:rPr lang="tr-TR" sz="394" b="1" dirty="0">
                <a:solidFill>
                  <a:prstClr val="black"/>
                </a:solidFill>
                <a:latin typeface="Arial" charset="0"/>
                <a:cs typeface="Arial" charset="0"/>
              </a:rPr>
              <a:t>Ümit KORKMAZ</a:t>
            </a:r>
          </a:p>
        </p:txBody>
      </p:sp>
      <p:sp>
        <p:nvSpPr>
          <p:cNvPr id="54" name="Metin kutusu 53"/>
          <p:cNvSpPr txBox="1"/>
          <p:nvPr/>
        </p:nvSpPr>
        <p:spPr>
          <a:xfrm>
            <a:off x="3392072" y="4722869"/>
            <a:ext cx="424679" cy="577081"/>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450" b="1" dirty="0">
                <a:solidFill>
                  <a:prstClr val="black"/>
                </a:solidFill>
                <a:latin typeface="Arial" charset="0"/>
                <a:cs typeface="Arial" charset="0"/>
              </a:rPr>
              <a:t>TABİAT VAR.SOR.  ŞB. MÜDÜRÜ</a:t>
            </a:r>
          </a:p>
          <a:p>
            <a:pPr algn="ctr" fontAlgn="base">
              <a:spcBef>
                <a:spcPct val="0"/>
              </a:spcBef>
              <a:spcAft>
                <a:spcPct val="0"/>
              </a:spcAft>
            </a:pPr>
            <a:r>
              <a:rPr lang="tr-TR" sz="450" b="1" dirty="0">
                <a:solidFill>
                  <a:prstClr val="black"/>
                </a:solidFill>
                <a:latin typeface="Arial" charset="0"/>
                <a:cs typeface="Arial" charset="0"/>
              </a:rPr>
              <a:t> M. Umut BEKTAŞ</a:t>
            </a:r>
          </a:p>
        </p:txBody>
      </p:sp>
      <p:sp>
        <p:nvSpPr>
          <p:cNvPr id="55" name="Metin kutusu 54"/>
          <p:cNvSpPr txBox="1"/>
          <p:nvPr/>
        </p:nvSpPr>
        <p:spPr>
          <a:xfrm>
            <a:off x="4701211" y="4729989"/>
            <a:ext cx="486690" cy="525528"/>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ALTYAPI VE KENTSEL </a:t>
            </a:r>
            <a:r>
              <a:rPr lang="tr-TR" sz="450" b="1" dirty="0">
                <a:solidFill>
                  <a:prstClr val="black"/>
                </a:solidFill>
                <a:latin typeface="Arial" charset="0"/>
                <a:cs typeface="Arial" charset="0"/>
              </a:rPr>
              <a:t>DÖNÜŞÜM</a:t>
            </a:r>
            <a:r>
              <a:rPr lang="tr-TR" sz="394" b="1" dirty="0">
                <a:solidFill>
                  <a:prstClr val="black"/>
                </a:solidFill>
                <a:latin typeface="Arial" charset="0"/>
                <a:cs typeface="Arial" charset="0"/>
              </a:rPr>
              <a:t>. ŞUBE MÜDÜRÜ</a:t>
            </a:r>
          </a:p>
          <a:p>
            <a:pPr algn="ctr" fontAlgn="base">
              <a:spcBef>
                <a:spcPct val="0"/>
              </a:spcBef>
              <a:spcAft>
                <a:spcPct val="0"/>
              </a:spcAft>
            </a:pPr>
            <a:r>
              <a:rPr lang="tr-TR" sz="394" b="1" dirty="0">
                <a:solidFill>
                  <a:prstClr val="black"/>
                </a:solidFill>
                <a:latin typeface="Arial" charset="0"/>
                <a:cs typeface="Arial" charset="0"/>
              </a:rPr>
              <a:t>Özkan ÖZGÜR</a:t>
            </a:r>
          </a:p>
        </p:txBody>
      </p:sp>
      <p:pic>
        <p:nvPicPr>
          <p:cNvPr id="40" name="Resim 39"/>
          <p:cNvPicPr/>
          <p:nvPr/>
        </p:nvPicPr>
        <p:blipFill>
          <a:blip r:embed="rId8" cstate="print">
            <a:extLst>
              <a:ext uri="{28A0092B-C50C-407E-A947-70E740481C1C}">
                <a14:useLocalDpi xmlns:a14="http://schemas.microsoft.com/office/drawing/2010/main" val="0"/>
              </a:ext>
            </a:extLst>
          </a:blip>
          <a:stretch>
            <a:fillRect/>
          </a:stretch>
        </p:blipFill>
        <p:spPr bwMode="auto">
          <a:xfrm>
            <a:off x="4711643" y="4082021"/>
            <a:ext cx="430765" cy="59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Resim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2073" y="4067943"/>
            <a:ext cx="383731" cy="57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Resim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6583" y="4067941"/>
            <a:ext cx="388451" cy="57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663904" y="4082023"/>
            <a:ext cx="468192" cy="56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Metin kutusu 56"/>
          <p:cNvSpPr txBox="1"/>
          <p:nvPr/>
        </p:nvSpPr>
        <p:spPr>
          <a:xfrm>
            <a:off x="5665585" y="4781201"/>
            <a:ext cx="435239" cy="577081"/>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450" b="1" dirty="0">
                <a:solidFill>
                  <a:prstClr val="black"/>
                </a:solidFill>
                <a:latin typeface="Arial" charset="0"/>
                <a:cs typeface="Arial" charset="0"/>
              </a:rPr>
              <a:t>PROJE ŞUBE MÜDÜRÜ</a:t>
            </a:r>
          </a:p>
          <a:p>
            <a:pPr algn="ctr" fontAlgn="base">
              <a:spcBef>
                <a:spcPct val="0"/>
              </a:spcBef>
              <a:spcAft>
                <a:spcPct val="0"/>
              </a:spcAft>
            </a:pPr>
            <a:r>
              <a:rPr lang="tr-TR" sz="450" b="1" dirty="0">
                <a:solidFill>
                  <a:prstClr val="black"/>
                </a:solidFill>
                <a:latin typeface="Arial" charset="0"/>
                <a:cs typeface="Arial" charset="0"/>
              </a:rPr>
              <a:t> M. Gökçen ARSLAN</a:t>
            </a:r>
          </a:p>
        </p:txBody>
      </p:sp>
      <p:sp>
        <p:nvSpPr>
          <p:cNvPr id="58" name="Metin kutusu 57"/>
          <p:cNvSpPr txBox="1"/>
          <p:nvPr/>
        </p:nvSpPr>
        <p:spPr>
          <a:xfrm>
            <a:off x="6670377" y="4720008"/>
            <a:ext cx="424822" cy="664028"/>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YAPIM İŞLERİNDEN SORUMLU ŞUBE  MÜDÜR  </a:t>
            </a:r>
          </a:p>
          <a:p>
            <a:pPr algn="ctr" fontAlgn="base">
              <a:spcBef>
                <a:spcPct val="0"/>
              </a:spcBef>
              <a:spcAft>
                <a:spcPct val="0"/>
              </a:spcAft>
            </a:pPr>
            <a:r>
              <a:rPr lang="tr-TR" sz="450" dirty="0">
                <a:solidFill>
                  <a:prstClr val="black"/>
                </a:solidFill>
                <a:latin typeface="Arial" charset="0"/>
                <a:cs typeface="Arial" charset="0"/>
              </a:rPr>
              <a:t> </a:t>
            </a:r>
            <a:r>
              <a:rPr lang="tr-TR" sz="450" b="1" dirty="0">
                <a:solidFill>
                  <a:prstClr val="black"/>
                </a:solidFill>
                <a:latin typeface="Arial" charset="0"/>
                <a:cs typeface="Arial" charset="0"/>
              </a:rPr>
              <a:t>Sezin TÜRKMEN</a:t>
            </a:r>
          </a:p>
        </p:txBody>
      </p:sp>
      <p:sp>
        <p:nvSpPr>
          <p:cNvPr id="35" name="Metin kutusu 34"/>
          <p:cNvSpPr txBox="1"/>
          <p:nvPr/>
        </p:nvSpPr>
        <p:spPr>
          <a:xfrm>
            <a:off x="5992461" y="3209374"/>
            <a:ext cx="551410" cy="161583"/>
          </a:xfrm>
          <a:prstGeom prst="rect">
            <a:avLst/>
          </a:prstGeom>
          <a:solidFill>
            <a:schemeClr val="bg1"/>
          </a:solidFill>
          <a:ln>
            <a:noFill/>
          </a:ln>
        </p:spPr>
        <p:txBody>
          <a:bodyPr wrap="square" rtlCol="0">
            <a:spAutoFit/>
          </a:bodyPr>
          <a:lstStyle/>
          <a:p>
            <a:pPr algn="ctr"/>
            <a:endParaRPr lang="tr-TR" sz="450" dirty="0"/>
          </a:p>
        </p:txBody>
      </p:sp>
      <p:cxnSp>
        <p:nvCxnSpPr>
          <p:cNvPr id="8" name="Düz Bağlayıcı 7"/>
          <p:cNvCxnSpPr/>
          <p:nvPr/>
        </p:nvCxnSpPr>
        <p:spPr>
          <a:xfrm>
            <a:off x="1974820" y="3996982"/>
            <a:ext cx="2539490" cy="2219"/>
          </a:xfrm>
          <a:prstGeom prst="line">
            <a:avLst/>
          </a:prstGeom>
        </p:spPr>
        <p:style>
          <a:lnRef idx="2">
            <a:schemeClr val="dk1"/>
          </a:lnRef>
          <a:fillRef idx="0">
            <a:schemeClr val="dk1"/>
          </a:fillRef>
          <a:effectRef idx="1">
            <a:schemeClr val="dk1"/>
          </a:effectRef>
          <a:fontRef idx="minor">
            <a:schemeClr val="tx1"/>
          </a:fontRef>
        </p:style>
      </p:cxnSp>
      <p:cxnSp>
        <p:nvCxnSpPr>
          <p:cNvPr id="24" name="Düz Bağlayıcı 23"/>
          <p:cNvCxnSpPr/>
          <p:nvPr/>
        </p:nvCxnSpPr>
        <p:spPr>
          <a:xfrm flipV="1">
            <a:off x="4649569" y="4015014"/>
            <a:ext cx="2494956" cy="2361"/>
          </a:xfrm>
          <a:prstGeom prst="line">
            <a:avLst/>
          </a:prstGeom>
        </p:spPr>
        <p:style>
          <a:lnRef idx="2">
            <a:schemeClr val="dk1"/>
          </a:lnRef>
          <a:fillRef idx="0">
            <a:schemeClr val="dk1"/>
          </a:fillRef>
          <a:effectRef idx="1">
            <a:schemeClr val="dk1"/>
          </a:effectRef>
          <a:fontRef idx="minor">
            <a:schemeClr val="tx1"/>
          </a:fontRef>
        </p:style>
      </p:cxnSp>
      <p:sp>
        <p:nvSpPr>
          <p:cNvPr id="5" name="Metin kutusu 4"/>
          <p:cNvSpPr txBox="1"/>
          <p:nvPr/>
        </p:nvSpPr>
        <p:spPr>
          <a:xfrm>
            <a:off x="3808874" y="4698968"/>
            <a:ext cx="432950" cy="784830"/>
          </a:xfrm>
          <a:prstGeom prst="rect">
            <a:avLst/>
          </a:prstGeom>
          <a:solidFill>
            <a:schemeClr val="bg1"/>
          </a:solidFill>
        </p:spPr>
        <p:txBody>
          <a:bodyPr wrap="square" rtlCol="0">
            <a:spAutoFit/>
          </a:bodyPr>
          <a:lstStyle/>
          <a:p>
            <a:pPr algn="ctr"/>
            <a:r>
              <a:rPr lang="tr-TR" sz="450" b="1" cap="all" dirty="0">
                <a:ln w="0"/>
                <a:effectLst>
                  <a:reflection blurRad="12700" stA="50000" endPos="50000" dist="5000" dir="5400000" sy="-100000" rotWithShape="0"/>
                </a:effectLst>
              </a:rPr>
              <a:t>Çevre Yönetimi ve Denetim Şube </a:t>
            </a:r>
          </a:p>
          <a:p>
            <a:pPr algn="ctr"/>
            <a:r>
              <a:rPr lang="tr-TR" sz="450" b="1" cap="all" dirty="0" err="1">
                <a:ln w="0"/>
                <a:effectLst>
                  <a:reflection blurRad="12700" stA="50000" endPos="50000" dist="5000" dir="5400000" sy="-100000" rotWithShape="0"/>
                </a:effectLst>
              </a:rPr>
              <a:t>Müd.Vekili</a:t>
            </a:r>
            <a:endParaRPr lang="tr-TR" sz="450" b="1" cap="all" dirty="0">
              <a:ln w="0"/>
              <a:effectLst>
                <a:reflection blurRad="12700" stA="50000" endPos="50000" dist="5000" dir="5400000" sy="-100000" rotWithShape="0"/>
              </a:effectLst>
            </a:endParaRPr>
          </a:p>
          <a:p>
            <a:pPr algn="ctr"/>
            <a:r>
              <a:rPr lang="tr-TR" sz="450" b="1" dirty="0">
                <a:solidFill>
                  <a:prstClr val="black"/>
                </a:solidFill>
                <a:latin typeface="Arial" charset="0"/>
                <a:cs typeface="Arial" charset="0"/>
              </a:rPr>
              <a:t>Birol</a:t>
            </a:r>
          </a:p>
          <a:p>
            <a:pPr algn="ctr"/>
            <a:r>
              <a:rPr lang="tr-TR" sz="450" b="1" dirty="0">
                <a:solidFill>
                  <a:prstClr val="black"/>
                </a:solidFill>
                <a:latin typeface="Arial" charset="0"/>
                <a:cs typeface="Arial" charset="0"/>
              </a:rPr>
              <a:t>DAŞKIN</a:t>
            </a:r>
          </a:p>
          <a:p>
            <a:pPr algn="ctr"/>
            <a:endParaRPr lang="tr-TR" sz="450" b="1" cap="all" dirty="0">
              <a:ln w="0"/>
              <a:effectLst>
                <a:reflection blurRad="12700" stA="50000" endPos="50000" dist="5000" dir="5400000" sy="-100000" rotWithShape="0"/>
              </a:effectLst>
            </a:endParaRPr>
          </a:p>
        </p:txBody>
      </p:sp>
      <p:pic>
        <p:nvPicPr>
          <p:cNvPr id="50" name="Resim 49"/>
          <p:cNvPicPr/>
          <p:nvPr/>
        </p:nvPicPr>
        <p:blipFill>
          <a:blip r:embed="rId12" cstate="print">
            <a:extLst>
              <a:ext uri="{28A0092B-C50C-407E-A947-70E740481C1C}">
                <a14:useLocalDpi xmlns:a14="http://schemas.microsoft.com/office/drawing/2010/main" val="0"/>
              </a:ext>
            </a:extLst>
          </a:blip>
          <a:stretch>
            <a:fillRect/>
          </a:stretch>
        </p:blipFill>
        <p:spPr bwMode="auto">
          <a:xfrm>
            <a:off x="3828412" y="4067943"/>
            <a:ext cx="359765" cy="57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Resim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9048" y="4101213"/>
            <a:ext cx="402639" cy="549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Metin kutusu 44"/>
          <p:cNvSpPr txBox="1"/>
          <p:nvPr/>
        </p:nvSpPr>
        <p:spPr>
          <a:xfrm>
            <a:off x="4259297" y="2919491"/>
            <a:ext cx="678334" cy="230832"/>
          </a:xfrm>
          <a:prstGeom prst="rect">
            <a:avLst/>
          </a:prstGeom>
          <a:solidFill>
            <a:schemeClr val="bg1"/>
          </a:solidFill>
          <a:ln>
            <a:noFill/>
          </a:ln>
        </p:spPr>
        <p:txBody>
          <a:bodyPr wrap="square" rtlCol="0">
            <a:spAutoFit/>
          </a:bodyPr>
          <a:lstStyle/>
          <a:p>
            <a:pPr algn="ctr"/>
            <a:r>
              <a:rPr lang="tr-TR" sz="450" b="1" dirty="0"/>
              <a:t> Halit DEMİRKOL</a:t>
            </a:r>
          </a:p>
          <a:p>
            <a:pPr algn="ctr"/>
            <a:r>
              <a:rPr lang="tr-TR" sz="450" dirty="0"/>
              <a:t> Milli Emlak Müdürü   </a:t>
            </a:r>
          </a:p>
        </p:txBody>
      </p:sp>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14852" y="4067942"/>
            <a:ext cx="320011" cy="5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Metin kutusu 61"/>
          <p:cNvSpPr txBox="1"/>
          <p:nvPr/>
        </p:nvSpPr>
        <p:spPr>
          <a:xfrm>
            <a:off x="4206535" y="4698967"/>
            <a:ext cx="380397" cy="698909"/>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YEREL YÖNETİM. ŞUBE MÜDÜRÜ</a:t>
            </a:r>
          </a:p>
          <a:p>
            <a:pPr algn="ctr" fontAlgn="base">
              <a:spcBef>
                <a:spcPct val="0"/>
              </a:spcBef>
              <a:spcAft>
                <a:spcPct val="0"/>
              </a:spcAft>
            </a:pPr>
            <a:r>
              <a:rPr lang="tr-TR" sz="394" b="1" dirty="0">
                <a:solidFill>
                  <a:prstClr val="black"/>
                </a:solidFill>
                <a:latin typeface="Arial" charset="0"/>
                <a:cs typeface="Arial" charset="0"/>
              </a:rPr>
              <a:t>Nefise Beyza KARATAŞ</a:t>
            </a:r>
          </a:p>
        </p:txBody>
      </p:sp>
      <p:sp>
        <p:nvSpPr>
          <p:cNvPr id="61" name="Metin kutusu 60"/>
          <p:cNvSpPr txBox="1"/>
          <p:nvPr/>
        </p:nvSpPr>
        <p:spPr>
          <a:xfrm>
            <a:off x="6144871" y="4737574"/>
            <a:ext cx="500846" cy="577081"/>
          </a:xfrm>
          <a:prstGeom prst="rect">
            <a:avLst/>
          </a:prstGeom>
          <a:noFill/>
          <a:ln>
            <a:noFill/>
          </a:ln>
        </p:spPr>
        <p:txBody>
          <a:bodyPr wrap="square" rtlCol="0">
            <a:spAutoFit/>
          </a:bodyPr>
          <a:lstStyle/>
          <a:p>
            <a:pPr algn="ctr" fontAlgn="base">
              <a:spcBef>
                <a:spcPct val="0"/>
              </a:spcBef>
              <a:spcAft>
                <a:spcPct val="0"/>
              </a:spcAft>
            </a:pPr>
            <a:r>
              <a:rPr lang="tr-TR" sz="450" b="1" dirty="0">
                <a:solidFill>
                  <a:prstClr val="black"/>
                </a:solidFill>
                <a:latin typeface="Arial" charset="0"/>
                <a:cs typeface="Arial" charset="0"/>
              </a:rPr>
              <a:t>AFET KOOR. VE İSKAN ŞUBE MÜD. VEKİLİ</a:t>
            </a:r>
          </a:p>
          <a:p>
            <a:pPr algn="ctr" fontAlgn="base">
              <a:spcBef>
                <a:spcPct val="0"/>
              </a:spcBef>
              <a:spcAft>
                <a:spcPct val="0"/>
              </a:spcAft>
            </a:pPr>
            <a:r>
              <a:rPr lang="tr-TR" sz="450" b="1" dirty="0">
                <a:solidFill>
                  <a:prstClr val="black"/>
                </a:solidFill>
                <a:latin typeface="Arial" charset="0"/>
                <a:cs typeface="Arial" charset="0"/>
              </a:rPr>
              <a:t> Arif YANIK</a:t>
            </a:r>
          </a:p>
        </p:txBody>
      </p:sp>
      <p:pic>
        <p:nvPicPr>
          <p:cNvPr id="12" name="Resim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57453" y="2467008"/>
            <a:ext cx="559376" cy="445310"/>
          </a:xfrm>
          <a:prstGeom prst="rect">
            <a:avLst/>
          </a:prstGeom>
        </p:spPr>
      </p:pic>
      <p:pic>
        <p:nvPicPr>
          <p:cNvPr id="39" name="Resim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50949" y="4067943"/>
            <a:ext cx="318487" cy="595205"/>
          </a:xfrm>
          <a:prstGeom prst="rect">
            <a:avLst/>
          </a:prstGeom>
        </p:spPr>
      </p:pic>
      <p:pic>
        <p:nvPicPr>
          <p:cNvPr id="41" name="Resim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90495" y="4082936"/>
            <a:ext cx="446337" cy="577962"/>
          </a:xfrm>
          <a:prstGeom prst="rect">
            <a:avLst/>
          </a:prstGeom>
        </p:spPr>
      </p:pic>
      <p:pic>
        <p:nvPicPr>
          <p:cNvPr id="42" name="Resim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18479" y="4053142"/>
            <a:ext cx="389978" cy="603253"/>
          </a:xfrm>
          <a:prstGeom prst="rect">
            <a:avLst/>
          </a:prstGeom>
        </p:spPr>
      </p:pic>
      <p:cxnSp>
        <p:nvCxnSpPr>
          <p:cNvPr id="65" name="Düz Ok Bağlayıcısı 64"/>
          <p:cNvCxnSpPr/>
          <p:nvPr/>
        </p:nvCxnSpPr>
        <p:spPr>
          <a:xfrm flipH="1">
            <a:off x="3502488" y="2130055"/>
            <a:ext cx="623963" cy="309842"/>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89" name="Düz Ok Bağlayıcısı 88"/>
          <p:cNvCxnSpPr/>
          <p:nvPr/>
        </p:nvCxnSpPr>
        <p:spPr>
          <a:xfrm>
            <a:off x="4634225" y="2344415"/>
            <a:ext cx="5830" cy="12324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44" name="Düz Bağlayıcı 43"/>
          <p:cNvCxnSpPr/>
          <p:nvPr/>
        </p:nvCxnSpPr>
        <p:spPr>
          <a:xfrm flipH="1">
            <a:off x="3113839" y="3427698"/>
            <a:ext cx="1" cy="50815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ayt Numarası Yer Tutucusu 2"/>
          <p:cNvSpPr>
            <a:spLocks noGrp="1"/>
          </p:cNvSpPr>
          <p:nvPr>
            <p:ph type="sldNum" sz="quarter" idx="12"/>
          </p:nvPr>
        </p:nvSpPr>
        <p:spPr/>
        <p:txBody>
          <a:bodyPr/>
          <a:lstStyle/>
          <a:p>
            <a:fld id="{CDAC48B6-EB17-4B8C-804A-49E69A2C0AD8}" type="slidenum">
              <a:rPr lang="tr-TR" smtClean="0"/>
              <a:pPr/>
              <a:t>2</a:t>
            </a:fld>
            <a:endParaRPr lang="tr-TR" dirty="0"/>
          </a:p>
        </p:txBody>
      </p:sp>
      <p:sp>
        <p:nvSpPr>
          <p:cNvPr id="59" name="Metin kutusu 58"/>
          <p:cNvSpPr txBox="1"/>
          <p:nvPr/>
        </p:nvSpPr>
        <p:spPr>
          <a:xfrm>
            <a:off x="5203510" y="4680699"/>
            <a:ext cx="439046" cy="611706"/>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75" b="1" dirty="0">
                <a:solidFill>
                  <a:prstClr val="black"/>
                </a:solidFill>
                <a:latin typeface="Arial" charset="0"/>
                <a:cs typeface="Arial" charset="0"/>
              </a:rPr>
              <a:t>YAPI DENETİM VE YAPI MALZEMELERİ ŞUBE MÜD. V.</a:t>
            </a:r>
          </a:p>
          <a:p>
            <a:pPr algn="ctr" fontAlgn="base">
              <a:spcBef>
                <a:spcPct val="0"/>
              </a:spcBef>
              <a:spcAft>
                <a:spcPct val="0"/>
              </a:spcAft>
            </a:pPr>
            <a:r>
              <a:rPr lang="tr-TR" sz="375" b="1" dirty="0">
                <a:solidFill>
                  <a:prstClr val="black"/>
                </a:solidFill>
                <a:latin typeface="Arial" charset="0"/>
                <a:cs typeface="Arial" charset="0"/>
              </a:rPr>
              <a:t>Mehmet Bahadır BÜLBÜL</a:t>
            </a:r>
          </a:p>
        </p:txBody>
      </p:sp>
      <p:sp>
        <p:nvSpPr>
          <p:cNvPr id="56" name="Metin kutusu 55"/>
          <p:cNvSpPr txBox="1"/>
          <p:nvPr/>
        </p:nvSpPr>
        <p:spPr>
          <a:xfrm>
            <a:off x="5776812" y="3103131"/>
            <a:ext cx="558313" cy="230832"/>
          </a:xfrm>
          <a:prstGeom prst="rect">
            <a:avLst/>
          </a:prstGeom>
          <a:solidFill>
            <a:schemeClr val="bg1"/>
          </a:solidFill>
          <a:ln>
            <a:noFill/>
          </a:ln>
        </p:spPr>
        <p:txBody>
          <a:bodyPr wrap="square" rtlCol="0">
            <a:spAutoFit/>
          </a:bodyPr>
          <a:lstStyle/>
          <a:p>
            <a:pPr algn="ctr"/>
            <a:r>
              <a:rPr lang="tr-TR" sz="450" b="1" dirty="0"/>
              <a:t>Ahmet AKSU</a:t>
            </a:r>
          </a:p>
          <a:p>
            <a:pPr algn="ctr"/>
            <a:r>
              <a:rPr lang="tr-TR" sz="450" dirty="0" err="1">
                <a:solidFill>
                  <a:prstClr val="black"/>
                </a:solidFill>
                <a:cs typeface="Arial" charset="0"/>
              </a:rPr>
              <a:t>Müd.Yrd</a:t>
            </a:r>
            <a:endParaRPr lang="tr-TR" sz="450" dirty="0"/>
          </a:p>
        </p:txBody>
      </p:sp>
      <p:cxnSp>
        <p:nvCxnSpPr>
          <p:cNvPr id="64" name="Düz Bağlayıcı 63"/>
          <p:cNvCxnSpPr/>
          <p:nvPr/>
        </p:nvCxnSpPr>
        <p:spPr>
          <a:xfrm flipH="1">
            <a:off x="6057901" y="3435824"/>
            <a:ext cx="1" cy="50815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Resim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76812" y="2506667"/>
            <a:ext cx="555879" cy="594672"/>
          </a:xfrm>
          <a:prstGeom prst="rect">
            <a:avLst/>
          </a:prstGeom>
        </p:spPr>
      </p:pic>
      <p:pic>
        <p:nvPicPr>
          <p:cNvPr id="6" name="Resim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26136" y="4072776"/>
            <a:ext cx="457961" cy="601813"/>
          </a:xfrm>
          <a:prstGeom prst="rect">
            <a:avLst/>
          </a:prstGeom>
        </p:spPr>
      </p:pic>
      <p:cxnSp>
        <p:nvCxnSpPr>
          <p:cNvPr id="60" name="Düz Ok Bağlayıcısı 59"/>
          <p:cNvCxnSpPr/>
          <p:nvPr/>
        </p:nvCxnSpPr>
        <p:spPr>
          <a:xfrm>
            <a:off x="5153176" y="2130055"/>
            <a:ext cx="602834" cy="351112"/>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4910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o 1"/>
          <p:cNvGraphicFramePr>
            <a:graphicFrameLocks noGrp="1"/>
          </p:cNvGraphicFramePr>
          <p:nvPr>
            <p:extLst>
              <p:ext uri="{D42A27DB-BD31-4B8C-83A1-F6EECF244321}">
                <p14:modId xmlns:p14="http://schemas.microsoft.com/office/powerpoint/2010/main" val="457748272"/>
              </p:ext>
            </p:extLst>
          </p:nvPr>
        </p:nvGraphicFramePr>
        <p:xfrm>
          <a:off x="581889" y="1125487"/>
          <a:ext cx="4879572" cy="4843051"/>
        </p:xfrm>
        <a:graphic>
          <a:graphicData uri="http://schemas.openxmlformats.org/drawingml/2006/table">
            <a:tbl>
              <a:tblPr bandRow="1">
                <a:tableStyleId>{69CF1AB2-1976-4502-BF36-3FF5EA218861}</a:tableStyleId>
              </a:tblPr>
              <a:tblGrid>
                <a:gridCol w="790785">
                  <a:extLst>
                    <a:ext uri="{9D8B030D-6E8A-4147-A177-3AD203B41FA5}">
                      <a16:colId xmlns:a16="http://schemas.microsoft.com/office/drawing/2014/main" val="20000"/>
                    </a:ext>
                  </a:extLst>
                </a:gridCol>
                <a:gridCol w="1078985">
                  <a:extLst>
                    <a:ext uri="{9D8B030D-6E8A-4147-A177-3AD203B41FA5}">
                      <a16:colId xmlns:a16="http://schemas.microsoft.com/office/drawing/2014/main" val="20001"/>
                    </a:ext>
                  </a:extLst>
                </a:gridCol>
                <a:gridCol w="509024">
                  <a:extLst>
                    <a:ext uri="{9D8B030D-6E8A-4147-A177-3AD203B41FA5}">
                      <a16:colId xmlns:a16="http://schemas.microsoft.com/office/drawing/2014/main" val="20002"/>
                    </a:ext>
                  </a:extLst>
                </a:gridCol>
                <a:gridCol w="567392">
                  <a:extLst>
                    <a:ext uri="{9D8B030D-6E8A-4147-A177-3AD203B41FA5}">
                      <a16:colId xmlns:a16="http://schemas.microsoft.com/office/drawing/2014/main" val="20003"/>
                    </a:ext>
                  </a:extLst>
                </a:gridCol>
                <a:gridCol w="794349">
                  <a:extLst>
                    <a:ext uri="{9D8B030D-6E8A-4147-A177-3AD203B41FA5}">
                      <a16:colId xmlns:a16="http://schemas.microsoft.com/office/drawing/2014/main" val="20004"/>
                    </a:ext>
                  </a:extLst>
                </a:gridCol>
                <a:gridCol w="1139037">
                  <a:extLst>
                    <a:ext uri="{9D8B030D-6E8A-4147-A177-3AD203B41FA5}">
                      <a16:colId xmlns:a16="http://schemas.microsoft.com/office/drawing/2014/main" val="2313932826"/>
                    </a:ext>
                  </a:extLst>
                </a:gridCol>
              </a:tblGrid>
              <a:tr h="433369">
                <a:tc gridSpan="6">
                  <a:txBody>
                    <a:bodyPr/>
                    <a:lstStyle/>
                    <a:p>
                      <a:pPr marL="0" marR="0" indent="0" algn="ct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RİSKLİ VE REZERV ALANLARI İLE  YÜZÖLÇÜMLERİ	</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80010" marR="80010" marT="30004" marB="30004" anchor="ctr"/>
                </a:tc>
                <a:tc hMerge="1">
                  <a:txBody>
                    <a:bodyPr/>
                    <a:lstStyle/>
                    <a:p>
                      <a:endParaRPr lang="tr-TR" sz="1600" b="0" dirty="0">
                        <a:solidFill>
                          <a:schemeClr val="tx1"/>
                        </a:solidFill>
                        <a:effectLst/>
                        <a:latin typeface="+mn-lt"/>
                        <a:cs typeface="Times New Roman" pitchFamily="18" charset="0"/>
                      </a:endParaRPr>
                    </a:p>
                  </a:txBody>
                  <a:tcPr marL="106680" marR="106680" marT="40005" marB="40005" anchor="ctr">
                    <a:lnT w="12700" cap="flat" cmpd="sng" algn="ctr">
                      <a:solidFill>
                        <a:srgbClr val="660099"/>
                      </a:solidFill>
                      <a:prstDash val="solid"/>
                      <a:round/>
                      <a:headEnd type="none" w="med" len="med"/>
                      <a:tailEnd type="none" w="med" len="med"/>
                    </a:lnT>
                  </a:tcPr>
                </a:tc>
                <a:tc hMerge="1">
                  <a:txBody>
                    <a:bodyPr/>
                    <a:lstStyle/>
                    <a:p>
                      <a:pPr marL="0" algn="r" defTabSz="914400" rtl="0" eaLnBrk="1" latinLnBrk="0" hangingPunct="1"/>
                      <a:endParaRPr lang="tr-TR" sz="1600" b="0" kern="1200" dirty="0">
                        <a:solidFill>
                          <a:schemeClr val="tx1"/>
                        </a:solidFill>
                        <a:effectLst/>
                        <a:latin typeface="+mn-lt"/>
                        <a:ea typeface="+mn-ea"/>
                        <a:cs typeface="+mn-cs"/>
                      </a:endParaRPr>
                    </a:p>
                  </a:txBody>
                  <a:tcPr marL="106680" marR="106680" marT="40005" marB="40005" anchor="ctr">
                    <a:lnR w="12700" cap="flat" cmpd="sng" algn="ctr">
                      <a:solidFill>
                        <a:srgbClr val="660099"/>
                      </a:solidFill>
                      <a:prstDash val="solid"/>
                      <a:round/>
                      <a:headEnd type="none" w="med" len="med"/>
                      <a:tailEnd type="none" w="med" len="med"/>
                    </a:lnR>
                    <a:lnT w="12700" cap="flat" cmpd="sng" algn="ctr">
                      <a:solidFill>
                        <a:srgbClr val="660099"/>
                      </a:solidFill>
                      <a:prstDash val="solid"/>
                      <a:round/>
                      <a:headEnd type="none" w="med" len="med"/>
                      <a:tailEnd type="none" w="med" len="med"/>
                    </a:lnT>
                  </a:tcPr>
                </a:tc>
                <a:tc hMerge="1">
                  <a:txBody>
                    <a:bodyPr/>
                    <a:lstStyle/>
                    <a:p>
                      <a:endParaRPr lang="tr-TR"/>
                    </a:p>
                  </a:txBody>
                  <a:tcPr/>
                </a:tc>
                <a:tc hMerge="1">
                  <a:txBody>
                    <a:bodyPr/>
                    <a:lstStyle/>
                    <a:p>
                      <a:pPr marL="0" marR="0" indent="0" algn="ctr" defTabSz="914282" rtl="0" eaLnBrk="1" fontAlgn="auto" latinLnBrk="0" hangingPunct="1">
                        <a:lnSpc>
                          <a:spcPct val="100000"/>
                        </a:lnSpc>
                        <a:spcBef>
                          <a:spcPts val="0"/>
                        </a:spcBef>
                        <a:spcAft>
                          <a:spcPts val="0"/>
                        </a:spcAft>
                        <a:buClrTx/>
                        <a:buSzTx/>
                        <a:buFontTx/>
                        <a:buNone/>
                        <a:tabLst/>
                        <a:defRPr/>
                      </a:pPr>
                      <a:endParaRPr lang="tr-TR" sz="1600" b="0" dirty="0">
                        <a:solidFill>
                          <a:schemeClr val="tx1"/>
                        </a:solidFill>
                        <a:effectLst/>
                        <a:latin typeface="+mn-lt"/>
                        <a:cs typeface="Times New Roman" pitchFamily="18" charset="0"/>
                      </a:endParaRPr>
                    </a:p>
                  </a:txBody>
                  <a:tcPr marL="106680" marR="106680" marT="40005" marB="40005" anchor="ctr">
                    <a:lnL w="12700" cap="flat" cmpd="sng" algn="ctr">
                      <a:solidFill>
                        <a:srgbClr val="660099"/>
                      </a:solidFill>
                      <a:prstDash val="solid"/>
                      <a:round/>
                      <a:headEnd type="none" w="med" len="med"/>
                      <a:tailEnd type="none" w="med" len="med"/>
                    </a:lnL>
                    <a:lnR w="12700" cap="flat" cmpd="sng" algn="ctr">
                      <a:solidFill>
                        <a:srgbClr val="660099"/>
                      </a:solidFill>
                      <a:prstDash val="solid"/>
                      <a:round/>
                      <a:headEnd type="none" w="med" len="med"/>
                      <a:tailEnd type="none" w="med" len="med"/>
                    </a:lnR>
                    <a:lnT w="12700" cap="flat" cmpd="sng" algn="ctr">
                      <a:solidFill>
                        <a:srgbClr val="660099"/>
                      </a:solidFill>
                      <a:prstDash val="solid"/>
                      <a:round/>
                      <a:headEnd type="none" w="med" len="med"/>
                      <a:tailEnd type="none" w="med" len="med"/>
                    </a:lnT>
                  </a:tcPr>
                </a:tc>
                <a:tc hMerge="1">
                  <a:txBody>
                    <a:bodyPr/>
                    <a:lstStyle/>
                    <a:p>
                      <a:pPr marL="0" marR="0" indent="0" algn="ctr" defTabSz="914282" rtl="0" eaLnBrk="1" fontAlgn="auto" latinLnBrk="0" hangingPunct="1">
                        <a:lnSpc>
                          <a:spcPct val="115000"/>
                        </a:lnSpc>
                        <a:spcBef>
                          <a:spcPts val="0"/>
                        </a:spcBef>
                        <a:spcAft>
                          <a:spcPts val="0"/>
                        </a:spcAft>
                        <a:buClrTx/>
                        <a:buSzTx/>
                        <a:buFontTx/>
                        <a:buNone/>
                        <a:tabLst/>
                        <a:defRPr/>
                      </a:pPr>
                      <a:endParaRPr kumimoji="0" lang="tr-TR" sz="1400" b="1" i="0" u="none" strike="noStrike" kern="1200" cap="none" spc="0" normalizeH="0" baseline="0" dirty="0">
                        <a:ln>
                          <a:noFill/>
                        </a:ln>
                        <a:solidFill>
                          <a:prstClr val="black"/>
                        </a:solidFill>
                        <a:effectLst/>
                        <a:uLnTx/>
                        <a:uFillTx/>
                        <a:latin typeface="+mn-lt"/>
                        <a:ea typeface="+mn-ea"/>
                        <a:cs typeface="+mn-cs"/>
                      </a:endParaRPr>
                    </a:p>
                  </a:txBody>
                  <a:tcPr marL="106680" marR="106680" marT="40005" marB="40005" anchor="ctr">
                    <a:lnL w="12700" cap="flat" cmpd="sng" algn="ctr">
                      <a:solidFill>
                        <a:srgbClr val="660099"/>
                      </a:solidFill>
                      <a:prstDash val="solid"/>
                      <a:round/>
                      <a:headEnd type="none" w="med" len="med"/>
                      <a:tailEnd type="none" w="med" len="med"/>
                    </a:lnL>
                    <a:lnR w="12700" cap="flat" cmpd="sng" algn="ctr">
                      <a:solidFill>
                        <a:srgbClr val="660099"/>
                      </a:solidFill>
                      <a:prstDash val="solid"/>
                      <a:round/>
                      <a:headEnd type="none" w="med" len="med"/>
                      <a:tailEnd type="none" w="med" len="med"/>
                    </a:lnR>
                    <a:lnT w="12700" cap="flat" cmpd="sng" algn="ctr">
                      <a:solidFill>
                        <a:srgbClr val="660099"/>
                      </a:solidFill>
                      <a:prstDash val="solid"/>
                      <a:round/>
                      <a:headEnd type="none" w="med" len="med"/>
                      <a:tailEnd type="none" w="med" len="med"/>
                    </a:lnT>
                  </a:tcPr>
                </a:tc>
                <a:extLst>
                  <a:ext uri="{0D108BD9-81ED-4DB2-BD59-A6C34878D82A}">
                    <a16:rowId xmlns:a16="http://schemas.microsoft.com/office/drawing/2014/main" val="10000"/>
                  </a:ext>
                </a:extLst>
              </a:tr>
              <a:tr h="636495">
                <a:tc>
                  <a:txBody>
                    <a:bodyPr/>
                    <a:lstStyle/>
                    <a:p>
                      <a:pPr marL="0" algn="l" defTabSz="914282" rtl="0" eaLnBrk="1" latinLnBrk="0" hangingPunct="1">
                        <a:lnSpc>
                          <a:spcPct val="115000"/>
                        </a:lnSpc>
                        <a:spcAft>
                          <a:spcPts val="0"/>
                        </a:spcAft>
                      </a:pPr>
                      <a:r>
                        <a:rPr kumimoji="0" lang="tr-TR" sz="1000" u="none" strike="noStrike" kern="1200" cap="none" spc="0" normalizeH="0" baseline="0" dirty="0">
                          <a:ln>
                            <a:noFill/>
                          </a:ln>
                          <a:effectLst/>
                          <a:uLnTx/>
                          <a:uFillTx/>
                        </a:rPr>
                        <a:t> İLÇE ADI</a:t>
                      </a:r>
                      <a:endParaRPr kumimoji="0" lang="tr-TR" sz="10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15000"/>
                        </a:lnSpc>
                        <a:spcAft>
                          <a:spcPts val="0"/>
                        </a:spcAft>
                      </a:pPr>
                      <a:r>
                        <a:rPr kumimoji="0" lang="tr-TR" sz="900" u="none" strike="noStrike" kern="1200" cap="none" spc="0" normalizeH="0" baseline="0" dirty="0">
                          <a:ln>
                            <a:noFill/>
                          </a:ln>
                          <a:effectLst/>
                          <a:uLnTx/>
                          <a:uFillTx/>
                        </a:rPr>
                        <a:t>                MEVKİİ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RİSK  ALANI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ct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REZERV ALANI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YÜZÖLÇÜMÜ</a:t>
                      </a:r>
                    </a:p>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(M</a:t>
                      </a:r>
                      <a:r>
                        <a:rPr kumimoji="0" lang="tr-TR" sz="900" u="none" strike="noStrike" kern="1200" cap="none" spc="0" normalizeH="0" baseline="30000" dirty="0">
                          <a:ln>
                            <a:noFill/>
                          </a:ln>
                          <a:effectLst/>
                          <a:uLnTx/>
                          <a:uFillTx/>
                        </a:rPr>
                        <a:t>2</a:t>
                      </a:r>
                      <a:r>
                        <a:rPr kumimoji="0" lang="tr-TR" sz="900" u="none" strike="noStrike" kern="1200" cap="none" spc="0" normalizeH="0" baseline="0" dirty="0">
                          <a:ln>
                            <a:noFill/>
                          </a:ln>
                          <a:effectLst/>
                          <a:uLnTx/>
                          <a:uFillTx/>
                        </a:rPr>
                        <a:t>)</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DURUM</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1"/>
                  </a:ext>
                </a:extLst>
              </a:tr>
              <a:tr h="1140344">
                <a:tc>
                  <a:txBody>
                    <a:bodyPr/>
                    <a:lstStyle/>
                    <a:p>
                      <a:pPr marL="0" algn="l" defTabSz="914282" rtl="0" eaLnBrk="1" latinLnBrk="0" hangingPunct="1">
                        <a:lnSpc>
                          <a:spcPct val="115000"/>
                        </a:lnSpc>
                        <a:spcAft>
                          <a:spcPts val="0"/>
                        </a:spcAft>
                      </a:pPr>
                      <a:r>
                        <a:rPr kumimoji="0" lang="tr-TR" sz="1000" u="none" strike="noStrike" kern="1200" cap="none" spc="0" normalizeH="0" baseline="0" dirty="0">
                          <a:ln>
                            <a:noFill/>
                          </a:ln>
                          <a:effectLst/>
                          <a:uLnTx/>
                          <a:uFillTx/>
                        </a:rPr>
                        <a:t>Altınordu</a:t>
                      </a:r>
                      <a:endParaRPr kumimoji="0" lang="tr-TR" sz="1000" b="0" i="0" u="none" strike="noStrike" kern="1200" cap="none" spc="0" normalizeH="0" baseline="0" dirty="0">
                        <a:ln>
                          <a:noFill/>
                        </a:ln>
                        <a:solidFill>
                          <a:prstClr val="black"/>
                        </a:solidFill>
                        <a:effectLst/>
                        <a:uLnTx/>
                        <a:uFillTx/>
                        <a:latin typeface="Calibri (Gövde)"/>
                        <a:ea typeface="+mn-ea"/>
                        <a:cs typeface="+mn-cs"/>
                      </a:endParaRPr>
                    </a:p>
                  </a:txBody>
                  <a:tcPr marL="68580" marR="68580" marT="25718" marB="25718"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Otogar ve Çevresi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22860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0" algn="ctr" defTabSz="914282" rtl="0" eaLnBrk="1" latinLnBrk="0" hangingPunct="1">
                        <a:lnSpc>
                          <a:spcPct val="100000"/>
                        </a:lnSpc>
                        <a:spcAft>
                          <a:spcPts val="0"/>
                        </a:spcAft>
                        <a:buFont typeface="Wingdings" panose="05000000000000000000" pitchFamily="2" charset="2"/>
                        <a:buNone/>
                      </a:pP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r" defTabSz="914282" rtl="0" eaLnBrk="1" latinLnBrk="0" hangingPunct="1">
                        <a:lnSpc>
                          <a:spcPct val="100000"/>
                        </a:lnSpc>
                        <a:spcAft>
                          <a:spcPts val="0"/>
                        </a:spcAft>
                      </a:pPr>
                      <a:r>
                        <a:rPr kumimoji="0" lang="tr-TR" sz="900" u="none" strike="noStrike" kern="1200" cap="none" spc="0" normalizeH="0" baseline="0" dirty="0">
                          <a:ln>
                            <a:noFill/>
                          </a:ln>
                          <a:effectLst/>
                          <a:uLnTx/>
                          <a:uFillTx/>
                        </a:rPr>
                        <a:t>55.900</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Riskli alan Bakanlıkça onaylandı</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2"/>
                  </a:ext>
                </a:extLst>
              </a:tr>
              <a:tr h="855257">
                <a:tc rowSpan="2">
                  <a:txBody>
                    <a:bodyPr/>
                    <a:lstStyle/>
                    <a:p>
                      <a:pPr marL="0" algn="l" defTabSz="914282" rtl="0" eaLnBrk="1" latinLnBrk="0" hangingPunct="1">
                        <a:lnSpc>
                          <a:spcPct val="115000"/>
                        </a:lnSpc>
                        <a:spcAft>
                          <a:spcPts val="0"/>
                        </a:spcAft>
                      </a:pPr>
                      <a:r>
                        <a:rPr kumimoji="0" lang="tr-TR" sz="1000" u="none" strike="noStrike" kern="1200" cap="none" spc="0" normalizeH="0" baseline="0" dirty="0">
                          <a:ln>
                            <a:noFill/>
                          </a:ln>
                          <a:effectLst/>
                          <a:uLnTx/>
                          <a:uFillTx/>
                        </a:rPr>
                        <a:t>Ünye</a:t>
                      </a:r>
                      <a:endParaRPr kumimoji="0" lang="tr-TR" sz="1000" b="0" i="0" u="none" strike="noStrike" kern="1200" cap="none" spc="0" normalizeH="0" baseline="0" dirty="0">
                        <a:ln>
                          <a:noFill/>
                        </a:ln>
                        <a:solidFill>
                          <a:prstClr val="black"/>
                        </a:solidFill>
                        <a:effectLst/>
                        <a:uLnTx/>
                        <a:uFillTx/>
                        <a:latin typeface="Calibri (Gövde)"/>
                        <a:ea typeface="+mn-ea"/>
                        <a:cs typeface="+mn-cs"/>
                      </a:endParaRPr>
                    </a:p>
                  </a:txBody>
                  <a:tcPr marL="68580" marR="68580" marT="25718" marB="25718"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Saraçlı Mahallesi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22860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171450" indent="-17145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r" defTabSz="914282" rtl="0" eaLnBrk="1" latinLnBrk="0" hangingPunct="1">
                        <a:lnSpc>
                          <a:spcPct val="100000"/>
                        </a:lnSpc>
                        <a:spcAft>
                          <a:spcPts val="0"/>
                        </a:spcAft>
                      </a:pPr>
                      <a:r>
                        <a:rPr kumimoji="0" lang="tr-TR" sz="900" u="none" strike="noStrike" kern="1200" cap="none" spc="0" normalizeH="0" baseline="0" dirty="0">
                          <a:ln>
                            <a:noFill/>
                          </a:ln>
                          <a:effectLst/>
                          <a:uLnTx/>
                          <a:uFillTx/>
                        </a:rPr>
                        <a:t>210.300</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Riskli alan Bakanlıkça onaylandı. Rezerv alanı beklemede</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5"/>
                  </a:ext>
                </a:extLst>
              </a:tr>
              <a:tr h="570172">
                <a:tc vMerge="1">
                  <a:txBody>
                    <a:bodyPr/>
                    <a:lstStyle/>
                    <a:p>
                      <a:pPr algn="l"/>
                      <a:endParaRPr lang="tr-TR" sz="1400" dirty="0">
                        <a:solidFill>
                          <a:schemeClr val="tx1"/>
                        </a:solidFill>
                        <a:latin typeface="Times New Roman" panose="02020603050405020304" pitchFamily="18" charset="0"/>
                        <a:cs typeface="Times New Roman" panose="02020603050405020304" pitchFamily="18" charset="0"/>
                      </a:endParaRPr>
                    </a:p>
                  </a:txBody>
                  <a:tcPr marT="34290" marB="34290" anchor="ctr">
                    <a:lnL w="12700" cap="flat" cmpd="sng" algn="ctr">
                      <a:solidFill>
                        <a:srgbClr val="660099"/>
                      </a:solidFill>
                      <a:prstDash val="solid"/>
                      <a:round/>
                      <a:headEnd type="none" w="med" len="med"/>
                      <a:tailEnd type="none" w="med" len="med"/>
                    </a:lnL>
                  </a:tcPr>
                </a:tc>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Gölevi Mahallesi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0" algn="ctr" defTabSz="914282" rtl="0" eaLnBrk="1" latinLnBrk="0" hangingPunct="1">
                        <a:lnSpc>
                          <a:spcPct val="100000"/>
                        </a:lnSpc>
                        <a:spcAft>
                          <a:spcPts val="0"/>
                        </a:spcAft>
                        <a:buFont typeface="Wingdings" panose="05000000000000000000" pitchFamily="2" charset="2"/>
                        <a:buNone/>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22860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r" defTabSz="914282" rtl="0" eaLnBrk="1" latinLnBrk="0" hangingPunct="1">
                        <a:lnSpc>
                          <a:spcPct val="100000"/>
                        </a:lnSpc>
                        <a:spcAft>
                          <a:spcPts val="0"/>
                        </a:spcAft>
                      </a:pPr>
                      <a:r>
                        <a:rPr kumimoji="0" lang="tr-TR" sz="900" u="none" strike="noStrike" kern="1200" cap="none" spc="0" normalizeH="0" baseline="0" dirty="0">
                          <a:ln>
                            <a:noFill/>
                          </a:ln>
                          <a:effectLst/>
                          <a:uLnTx/>
                          <a:uFillTx/>
                        </a:rPr>
                        <a:t>210.000</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Bakanlıkta beklemede</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6"/>
                  </a:ext>
                </a:extLst>
              </a:tr>
              <a:tr h="570172">
                <a:tc>
                  <a:txBody>
                    <a:bodyPr/>
                    <a:lstStyle/>
                    <a:p>
                      <a:pPr marL="0" marR="0" indent="0" algn="l" defTabSz="914282" rtl="0" eaLnBrk="1" fontAlgn="auto" latinLnBrk="0" hangingPunct="1">
                        <a:lnSpc>
                          <a:spcPct val="115000"/>
                        </a:lnSpc>
                        <a:spcBef>
                          <a:spcPts val="0"/>
                        </a:spcBef>
                        <a:spcAft>
                          <a:spcPts val="0"/>
                        </a:spcAft>
                        <a:buClrTx/>
                        <a:buSzTx/>
                        <a:buFontTx/>
                        <a:buNone/>
                        <a:tabLst/>
                        <a:defRPr/>
                      </a:pPr>
                      <a:r>
                        <a:rPr kumimoji="0" lang="tr-TR" sz="1000" u="none" strike="noStrike" kern="1200" cap="none" spc="0" normalizeH="0" baseline="0" dirty="0">
                          <a:ln>
                            <a:noFill/>
                          </a:ln>
                          <a:effectLst/>
                          <a:uLnTx/>
                          <a:uFillTx/>
                        </a:rPr>
                        <a:t> Fatsa</a:t>
                      </a:r>
                      <a:endParaRPr kumimoji="0" lang="tr-TR" sz="10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Eski Çöp Alanı ve Stadyum Çevresi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171450" algn="ctr" defTabSz="91428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551.237</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Bakanlıkça onaylandı</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8"/>
                  </a:ext>
                </a:extLst>
              </a:tr>
              <a:tr h="318621">
                <a:tc gridSpan="2">
                  <a:txBody>
                    <a:bodyPr/>
                    <a:lstStyle/>
                    <a:p>
                      <a:pPr marL="0" marR="0" indent="0" algn="l"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TOPLAM RİSKLİ ALAN</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hMerge="1">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1400" b="0" i="0" u="none" strike="noStrike" kern="1200" cap="none" spc="0" normalizeH="0" baseline="0" dirty="0">
                        <a:ln>
                          <a:noFill/>
                        </a:ln>
                        <a:solidFill>
                          <a:prstClr val="black"/>
                        </a:solidFill>
                        <a:effectLst/>
                        <a:uLnTx/>
                        <a:uFillTx/>
                        <a:latin typeface="+mn-lt"/>
                        <a:ea typeface="+mn-ea"/>
                        <a:cs typeface="+mn-cs"/>
                      </a:endParaRPr>
                    </a:p>
                  </a:txBody>
                  <a:tcPr marL="68580" marR="68580" marT="0" marB="0"/>
                </a:tc>
                <a:tc>
                  <a:txBody>
                    <a:bodyPr/>
                    <a:lstStyle/>
                    <a:p>
                      <a:pPr marL="0" indent="0" algn="ctr" defTabSz="914282" rtl="0" eaLnBrk="1" latinLnBrk="0" hangingPunct="1">
                        <a:lnSpc>
                          <a:spcPct val="100000"/>
                        </a:lnSpc>
                        <a:spcAft>
                          <a:spcPts val="0"/>
                        </a:spcAft>
                        <a:buFont typeface="Wingdings" panose="05000000000000000000" pitchFamily="2" charset="2"/>
                        <a:buNone/>
                      </a:pPr>
                      <a:r>
                        <a:rPr kumimoji="0" lang="tr-TR" sz="900" u="none" strike="noStrike" kern="1200" cap="none" spc="0" normalizeH="0" baseline="0" dirty="0">
                          <a:ln>
                            <a:noFill/>
                          </a:ln>
                          <a:effectLst/>
                          <a:uLnTx/>
                          <a:uFillTx/>
                        </a:rPr>
                        <a:t>3</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0" algn="ctr" defTabSz="914282" rtl="0" eaLnBrk="1" latinLnBrk="0" hangingPunct="1">
                        <a:lnSpc>
                          <a:spcPct val="100000"/>
                        </a:lnSpc>
                        <a:spcAft>
                          <a:spcPts val="0"/>
                        </a:spcAft>
                        <a:buFont typeface="Wingdings" panose="05000000000000000000" pitchFamily="2" charset="2"/>
                        <a:buNone/>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817.437</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9"/>
                  </a:ext>
                </a:extLst>
              </a:tr>
              <a:tr h="318621">
                <a:tc gridSpan="3">
                  <a:txBody>
                    <a:bodyPr/>
                    <a:lstStyle/>
                    <a:p>
                      <a:pPr marL="0" marR="0" indent="0" algn="l"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TOPLAM REZERV ALANI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hMerge="1">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1400" b="0" i="0" u="none" strike="noStrike" kern="1200" cap="none" spc="0" normalizeH="0" baseline="0" dirty="0">
                        <a:ln>
                          <a:noFill/>
                        </a:ln>
                        <a:solidFill>
                          <a:prstClr val="black"/>
                        </a:solidFill>
                        <a:effectLst/>
                        <a:uLnTx/>
                        <a:uFillTx/>
                        <a:latin typeface="+mn-lt"/>
                        <a:ea typeface="+mn-ea"/>
                        <a:cs typeface="+mn-cs"/>
                      </a:endParaRPr>
                    </a:p>
                  </a:txBody>
                  <a:tcPr marL="68580" marR="68580" marT="0" marB="0">
                    <a:lnB w="12700" cap="flat" cmpd="sng" algn="ctr">
                      <a:solidFill>
                        <a:srgbClr val="660099"/>
                      </a:solidFill>
                      <a:prstDash val="solid"/>
                      <a:round/>
                      <a:headEnd type="none" w="med" len="med"/>
                      <a:tailEnd type="none" w="med" len="med"/>
                    </a:lnB>
                  </a:tcPr>
                </a:tc>
                <a:tc hMerge="1">
                  <a:txBody>
                    <a:bodyPr/>
                    <a:lstStyle/>
                    <a:p>
                      <a:pPr marL="0" marR="0" indent="-171450" algn="ctr" defTabSz="914282"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kumimoji="0" lang="tr-TR" sz="1400" b="0" i="0" u="none" strike="noStrike" kern="1200" cap="none" spc="0" normalizeH="0" baseline="0" dirty="0">
                        <a:ln>
                          <a:noFill/>
                        </a:ln>
                        <a:solidFill>
                          <a:prstClr val="black"/>
                        </a:solidFill>
                        <a:effectLst/>
                        <a:uLnTx/>
                        <a:uFillTx/>
                        <a:latin typeface="+mn-lt"/>
                        <a:ea typeface="+mn-ea"/>
                        <a:cs typeface="+mn-cs"/>
                      </a:endParaRPr>
                    </a:p>
                  </a:txBody>
                  <a:tcPr marL="68580" marR="68580" marT="0" marB="0">
                    <a:lnB w="12700" cap="flat" cmpd="sng" algn="ctr">
                      <a:solidFill>
                        <a:srgbClr val="660099"/>
                      </a:solidFill>
                      <a:prstDash val="solid"/>
                      <a:round/>
                      <a:headEnd type="none" w="med" len="med"/>
                      <a:tailEnd type="none" w="med" len="med"/>
                    </a:lnB>
                  </a:tcPr>
                </a:tc>
                <a:tc>
                  <a:txBody>
                    <a:bodyPr/>
                    <a:lstStyle/>
                    <a:p>
                      <a:pPr marL="0" marR="0" indent="0" algn="ct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2</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420.300</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10"/>
                  </a:ext>
                </a:extLst>
              </a:tr>
            </a:tbl>
          </a:graphicData>
        </a:graphic>
      </p:graphicFrame>
      <p:sp>
        <p:nvSpPr>
          <p:cNvPr id="2" name="Metin kutusu 1"/>
          <p:cNvSpPr txBox="1"/>
          <p:nvPr/>
        </p:nvSpPr>
        <p:spPr>
          <a:xfrm>
            <a:off x="523700" y="6251685"/>
            <a:ext cx="7358448" cy="276991"/>
          </a:xfrm>
          <a:prstGeom prst="rect">
            <a:avLst/>
          </a:prstGeom>
          <a:solidFill>
            <a:srgbClr val="7030A0"/>
          </a:solidFill>
        </p:spPr>
        <p:txBody>
          <a:bodyPr wrap="square" lIns="68571" tIns="34286" rIns="68571" bIns="34286" rtlCol="0" anchor="ctr">
            <a:spAutoFit/>
          </a:bodyPr>
          <a:lstStyle/>
          <a:p>
            <a:pPr algn="ctr" defTabSz="685694"/>
            <a:endParaRPr lang="tr-TR" sz="1350" b="1" dirty="0">
              <a:solidFill>
                <a:prstClr val="white"/>
              </a:solidFill>
              <a:latin typeface="Calibri"/>
            </a:endParaRPr>
          </a:p>
        </p:txBody>
      </p:sp>
      <p:sp>
        <p:nvSpPr>
          <p:cNvPr id="8" name="133 Dikdörtgen"/>
          <p:cNvSpPr/>
          <p:nvPr/>
        </p:nvSpPr>
        <p:spPr>
          <a:xfrm>
            <a:off x="523702" y="485860"/>
            <a:ext cx="7358446" cy="276991"/>
          </a:xfrm>
          <a:prstGeom prst="rect">
            <a:avLst/>
          </a:prstGeom>
          <a:solidFill>
            <a:srgbClr val="7030A0"/>
          </a:solidFill>
        </p:spPr>
        <p:txBody>
          <a:bodyPr wrap="square" lIns="68571" tIns="34286" rIns="68571" bIns="34286" rtlCol="0" anchor="ctr">
            <a:spAutoFit/>
          </a:bodyPr>
          <a:lstStyle/>
          <a:p>
            <a:pPr algn="ctr" defTabSz="685694">
              <a:defRPr/>
            </a:pPr>
            <a:endParaRPr lang="tr-TR" sz="1350" b="1" dirty="0">
              <a:solidFill>
                <a:prstClr val="white"/>
              </a:solidFill>
              <a:latin typeface="Calibri"/>
            </a:endParaRPr>
          </a:p>
        </p:txBody>
      </p:sp>
      <p:sp>
        <p:nvSpPr>
          <p:cNvPr id="3" name="Metin kutusu 2"/>
          <p:cNvSpPr txBox="1"/>
          <p:nvPr/>
        </p:nvSpPr>
        <p:spPr>
          <a:xfrm>
            <a:off x="4367120" y="1646804"/>
            <a:ext cx="3591018" cy="300074"/>
          </a:xfrm>
          <a:prstGeom prst="rect">
            <a:avLst/>
          </a:prstGeom>
          <a:noFill/>
        </p:spPr>
        <p:txBody>
          <a:bodyPr wrap="square" lIns="68571" tIns="34286" rIns="68571" bIns="34286" rtlCol="0" anchor="ctr">
            <a:spAutoFit/>
          </a:bodyPr>
          <a:lstStyle/>
          <a:p>
            <a:pPr algn="r" defTabSz="685694"/>
            <a:r>
              <a:rPr lang="tr-TR" sz="1500" b="1" dirty="0">
                <a:solidFill>
                  <a:prstClr val="white"/>
                </a:solidFill>
                <a:latin typeface="Calibri"/>
              </a:rPr>
              <a:t>KENTSEL DÖNÜŞÜM</a:t>
            </a:r>
          </a:p>
        </p:txBody>
      </p:sp>
      <p:pic>
        <p:nvPicPr>
          <p:cNvPr id="47" name="Resim 4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09282" y="283088"/>
            <a:ext cx="572400" cy="639626"/>
          </a:xfrm>
          <a:prstGeom prst="rect">
            <a:avLst/>
          </a:prstGeom>
        </p:spPr>
      </p:pic>
      <p:sp>
        <p:nvSpPr>
          <p:cNvPr id="9" name="Slayt Numarası Yer Tutucusu 1"/>
          <p:cNvSpPr>
            <a:spLocks noGrp="1"/>
          </p:cNvSpPr>
          <p:nvPr>
            <p:ph type="sldNum" sz="quarter" idx="12"/>
          </p:nvPr>
        </p:nvSpPr>
        <p:spPr>
          <a:xfrm>
            <a:off x="7391697" y="6528676"/>
            <a:ext cx="1600200" cy="205383"/>
          </a:xfrm>
        </p:spPr>
        <p:txBody>
          <a:bodyPr/>
          <a:lstStyle/>
          <a:p>
            <a:pPr defTabSz="685694"/>
            <a:fld id="{77590C7D-6182-435B-A58D-E48EB810E5BA}" type="slidenum">
              <a:rPr lang="tr-TR" sz="1050" b="1">
                <a:solidFill>
                  <a:prstClr val="white"/>
                </a:solidFill>
                <a:effectLst>
                  <a:outerShdw blurRad="38100" dist="38100" dir="2700000" algn="tl">
                    <a:srgbClr val="000000">
                      <a:alpha val="43137"/>
                    </a:srgbClr>
                  </a:outerShdw>
                </a:effectLst>
                <a:latin typeface="Calibri"/>
              </a:rPr>
              <a:pPr defTabSz="685694"/>
              <a:t>20</a:t>
            </a:fld>
            <a:endParaRPr lang="tr-TR" sz="1050" b="1" dirty="0">
              <a:solidFill>
                <a:prstClr val="white"/>
              </a:solidFill>
              <a:effectLst>
                <a:outerShdw blurRad="38100" dist="38100" dir="2700000" algn="tl">
                  <a:srgbClr val="000000">
                    <a:alpha val="43137"/>
                  </a:srgbClr>
                </a:outerShdw>
              </a:effectLst>
              <a:latin typeface="Calibri"/>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43" t="7257" r="3147" b="7730"/>
          <a:stretch/>
        </p:blipFill>
        <p:spPr bwMode="auto">
          <a:xfrm>
            <a:off x="6026729" y="1124987"/>
            <a:ext cx="1855415" cy="1272019"/>
          </a:xfrm>
          <a:prstGeom prst="rect">
            <a:avLst/>
          </a:prstGeom>
          <a:ln w="9525">
            <a:solidFill>
              <a:srgbClr val="660099"/>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rrowheads="1"/>
          </p:cNvPicPr>
          <p:nvPr/>
        </p:nvPicPr>
        <p:blipFill rotWithShape="1">
          <a:blip r:embed="rId5">
            <a:extLst>
              <a:ext uri="{28A0092B-C50C-407E-A947-70E740481C1C}">
                <a14:useLocalDpi xmlns:a14="http://schemas.microsoft.com/office/drawing/2010/main" val="0"/>
              </a:ext>
            </a:extLst>
          </a:blip>
          <a:srcRect l="3193" t="6842" r="3154" b="8071"/>
          <a:stretch/>
        </p:blipFill>
        <p:spPr bwMode="auto">
          <a:xfrm>
            <a:off x="6026728" y="2685856"/>
            <a:ext cx="1855415" cy="1591348"/>
          </a:xfrm>
          <a:prstGeom prst="rect">
            <a:avLst/>
          </a:prstGeom>
          <a:ln w="9525">
            <a:solidFill>
              <a:srgbClr val="660099"/>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rrowheads="1"/>
          </p:cNvPicPr>
          <p:nvPr/>
        </p:nvPicPr>
        <p:blipFill rotWithShape="1">
          <a:blip r:embed="rId6">
            <a:extLst>
              <a:ext uri="{28A0092B-C50C-407E-A947-70E740481C1C}">
                <a14:useLocalDpi xmlns:a14="http://schemas.microsoft.com/office/drawing/2010/main" val="0"/>
              </a:ext>
            </a:extLst>
          </a:blip>
          <a:srcRect l="2948" t="7158" r="2911" b="7686"/>
          <a:stretch/>
        </p:blipFill>
        <p:spPr bwMode="auto">
          <a:xfrm>
            <a:off x="6026727" y="4560351"/>
            <a:ext cx="1855415" cy="1408187"/>
          </a:xfrm>
          <a:prstGeom prst="rect">
            <a:avLst/>
          </a:prstGeom>
          <a:noFill/>
          <a:ln w="9525">
            <a:solidFill>
              <a:srgbClr val="66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343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448887" y="6138272"/>
            <a:ext cx="7863841"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6320903" y="5500556"/>
            <a:ext cx="1600200" cy="345849"/>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21</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4263925925"/>
              </p:ext>
            </p:extLst>
          </p:nvPr>
        </p:nvGraphicFramePr>
        <p:xfrm>
          <a:off x="448887" y="1162028"/>
          <a:ext cx="7863840" cy="4706936"/>
        </p:xfrm>
        <a:graphic>
          <a:graphicData uri="http://schemas.openxmlformats.org/drawingml/2006/table">
            <a:tbl>
              <a:tblPr bandRow="1">
                <a:tableStyleId>{5C22544A-7EE6-4342-B048-85BDC9FD1C3A}</a:tableStyleId>
              </a:tblPr>
              <a:tblGrid>
                <a:gridCol w="1976611">
                  <a:extLst>
                    <a:ext uri="{9D8B030D-6E8A-4147-A177-3AD203B41FA5}">
                      <a16:colId xmlns:a16="http://schemas.microsoft.com/office/drawing/2014/main" val="20000"/>
                    </a:ext>
                  </a:extLst>
                </a:gridCol>
                <a:gridCol w="1407105">
                  <a:extLst>
                    <a:ext uri="{9D8B030D-6E8A-4147-A177-3AD203B41FA5}">
                      <a16:colId xmlns:a16="http://schemas.microsoft.com/office/drawing/2014/main" val="20001"/>
                    </a:ext>
                  </a:extLst>
                </a:gridCol>
                <a:gridCol w="1039229">
                  <a:extLst>
                    <a:ext uri="{9D8B030D-6E8A-4147-A177-3AD203B41FA5}">
                      <a16:colId xmlns:a16="http://schemas.microsoft.com/office/drawing/2014/main" val="20002"/>
                    </a:ext>
                  </a:extLst>
                </a:gridCol>
                <a:gridCol w="937382">
                  <a:extLst>
                    <a:ext uri="{9D8B030D-6E8A-4147-A177-3AD203B41FA5}">
                      <a16:colId xmlns:a16="http://schemas.microsoft.com/office/drawing/2014/main" val="20003"/>
                    </a:ext>
                  </a:extLst>
                </a:gridCol>
                <a:gridCol w="952624">
                  <a:extLst>
                    <a:ext uri="{9D8B030D-6E8A-4147-A177-3AD203B41FA5}">
                      <a16:colId xmlns:a16="http://schemas.microsoft.com/office/drawing/2014/main" val="49563864"/>
                    </a:ext>
                  </a:extLst>
                </a:gridCol>
                <a:gridCol w="1550889">
                  <a:extLst>
                    <a:ext uri="{9D8B030D-6E8A-4147-A177-3AD203B41FA5}">
                      <a16:colId xmlns:a16="http://schemas.microsoft.com/office/drawing/2014/main" val="20005"/>
                    </a:ext>
                  </a:extLst>
                </a:gridCol>
              </a:tblGrid>
              <a:tr h="650005">
                <a:tc gridSpan="6">
                  <a:txBody>
                    <a:bodyPr/>
                    <a:lstStyle/>
                    <a:p>
                      <a:pPr lvl="0" algn="ctr"/>
                      <a:r>
                        <a:rPr lang="tr-TR" sz="1050" kern="1200" dirty="0">
                          <a:solidFill>
                            <a:schemeClr val="dk1"/>
                          </a:solidFill>
                          <a:effectLst/>
                          <a:latin typeface="+mn-lt"/>
                          <a:ea typeface="+mn-ea"/>
                          <a:cs typeface="+mn-cs"/>
                        </a:rPr>
                        <a:t>Hazinenin özel mülkiyetinde olup Çevre, Şehircilik ve İklim Değişikliği Bakanlığı’na tahsisli bulunan ve 6306 sayılı Afet Riski Altındaki Alanların Dönüştürülmesi Hakkında Kanun’un 6. maddesinin 5.fıkrası kapsamında satışı gerçekleştirilen taşınmazlar</a:t>
                      </a:r>
                    </a:p>
                  </a:txBody>
                  <a:tcPr marL="72000" marR="72000" marT="46800" marB="46800" anchor="ctr"/>
                </a:tc>
                <a:tc hMerge="1">
                  <a:txBody>
                    <a:bodyPr/>
                    <a:lstStyle/>
                    <a:p>
                      <a:pPr lvl="0" algn="ctr">
                        <a:tabLst>
                          <a:tab pos="0" algn="l"/>
                        </a:tabLst>
                      </a:pPr>
                      <a:r>
                        <a:rPr lang="tr-TR" sz="900" b="1" kern="1200" dirty="0">
                          <a:solidFill>
                            <a:schemeClr val="dk1"/>
                          </a:solidFill>
                          <a:effectLst/>
                        </a:rPr>
                        <a:t>2018 ve öncesi</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2019</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2020</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2021-2022</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2023</a:t>
                      </a:r>
                      <a:endParaRPr lang="tr-TR" sz="900" b="1" kern="1200" dirty="0">
                        <a:solidFill>
                          <a:schemeClr val="dk1"/>
                        </a:solidFill>
                        <a:effectLst/>
                        <a:latin typeface="+mn-lt"/>
                        <a:ea typeface="+mn-ea"/>
                        <a:cs typeface="+mn-cs"/>
                      </a:endParaRPr>
                    </a:p>
                  </a:txBody>
                  <a:tcPr marL="96000" marR="96000" marT="83200" marB="83200" anchor="ctr"/>
                </a:tc>
                <a:extLst>
                  <a:ext uri="{0D108BD9-81ED-4DB2-BD59-A6C34878D82A}">
                    <a16:rowId xmlns:a16="http://schemas.microsoft.com/office/drawing/2014/main" val="10000"/>
                  </a:ext>
                </a:extLst>
              </a:tr>
              <a:tr h="655647">
                <a:tc>
                  <a:txBody>
                    <a:bodyPr/>
                    <a:lstStyle/>
                    <a:p>
                      <a:pPr algn="l"/>
                      <a:r>
                        <a:rPr lang="tr-TR" sz="1050" b="1" dirty="0"/>
                        <a:t>İLÇE / MAHALLE</a:t>
                      </a:r>
                    </a:p>
                  </a:txBody>
                  <a:tcPr marL="72000" marR="72000" marT="0" marB="0" anchor="ctr"/>
                </a:tc>
                <a:tc>
                  <a:txBody>
                    <a:bodyPr/>
                    <a:lstStyle/>
                    <a:p>
                      <a:pPr marL="0" algn="ctr" defTabSz="914400" rtl="0" eaLnBrk="1" latinLnBrk="0" hangingPunct="1"/>
                      <a:r>
                        <a:rPr lang="tr-TR" sz="1050" b="1" dirty="0"/>
                        <a:t>ADA/PARSEL</a:t>
                      </a:r>
                    </a:p>
                  </a:txBody>
                  <a:tcPr marT="0" marB="0" anchor="ctr"/>
                </a:tc>
                <a:tc>
                  <a:txBody>
                    <a:bodyPr/>
                    <a:lstStyle/>
                    <a:p>
                      <a:pPr marL="0" algn="ctr" defTabSz="914400" rtl="0" eaLnBrk="1" latinLnBrk="0" hangingPunct="1"/>
                      <a:r>
                        <a:rPr lang="tr-TR" sz="1050" b="1" dirty="0"/>
                        <a:t>YÜZÖLÇÜMÜ/M2</a:t>
                      </a:r>
                    </a:p>
                  </a:txBody>
                  <a:tcPr marT="0" marB="0" anchor="ctr"/>
                </a:tc>
                <a:tc>
                  <a:txBody>
                    <a:bodyPr/>
                    <a:lstStyle/>
                    <a:p>
                      <a:pPr marL="0" algn="ctr" defTabSz="914400" rtl="0" eaLnBrk="1" latinLnBrk="0" hangingPunct="1"/>
                      <a:r>
                        <a:rPr lang="tr-TR" sz="1050" b="1" dirty="0"/>
                        <a:t>Satışı Gerçekleştirilen Hisse Oranı</a:t>
                      </a:r>
                    </a:p>
                  </a:txBody>
                  <a:tcPr marT="0" marB="0" anchor="ctr"/>
                </a:tc>
                <a:tc>
                  <a:txBody>
                    <a:bodyPr/>
                    <a:lstStyle/>
                    <a:p>
                      <a:pPr marL="0" algn="ctr" defTabSz="914400" rtl="0" eaLnBrk="1" latinLnBrk="0" hangingPunct="1"/>
                      <a:r>
                        <a:rPr lang="tr-TR" sz="1050" b="1" dirty="0"/>
                        <a:t>Satış Bedeli/TL</a:t>
                      </a:r>
                    </a:p>
                  </a:txBody>
                  <a:tcPr marT="0" marB="0" anchor="ctr"/>
                </a:tc>
                <a:tc>
                  <a:txBody>
                    <a:bodyPr/>
                    <a:lstStyle/>
                    <a:p>
                      <a:pPr marL="0" algn="ctr" defTabSz="914400" rtl="0" eaLnBrk="1" latinLnBrk="0" hangingPunct="1"/>
                      <a:r>
                        <a:rPr lang="tr-TR" sz="1050" b="1" dirty="0"/>
                        <a:t>Son Durum</a:t>
                      </a:r>
                    </a:p>
                  </a:txBody>
                  <a:tcPr marT="0" marB="0" anchor="ctr"/>
                </a:tc>
                <a:extLst>
                  <a:ext uri="{0D108BD9-81ED-4DB2-BD59-A6C34878D82A}">
                    <a16:rowId xmlns:a16="http://schemas.microsoft.com/office/drawing/2014/main" val="10001"/>
                  </a:ext>
                </a:extLst>
              </a:tr>
              <a:tr h="337759">
                <a:tc>
                  <a:txBody>
                    <a:bodyPr/>
                    <a:lstStyle/>
                    <a:p>
                      <a:r>
                        <a:rPr lang="tr-TR" sz="1050" dirty="0"/>
                        <a:t>FATSA / KONAKBAŞI</a:t>
                      </a:r>
                    </a:p>
                  </a:txBody>
                  <a:tcPr marL="72000" marR="72000"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1248/1-1249/1-1250/1,2 -1251/2</a:t>
                      </a:r>
                    </a:p>
                  </a:txBody>
                  <a:tcPr marL="51435" marR="51435" marT="0" marB="0"/>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20.532,31</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dirty="0"/>
                        <a:t>1/1</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9.239.540,00</a:t>
                      </a:r>
                    </a:p>
                  </a:txBody>
                  <a:tcPr marT="0" marB="0" anchor="ctr"/>
                </a:tc>
                <a:tc>
                  <a:txBody>
                    <a:bodyPr/>
                    <a:lstStyle/>
                    <a:p>
                      <a:pPr marL="0" algn="ctr" defTabSz="914400" rtl="0" eaLnBrk="1" latinLnBrk="0" hangingPunct="1"/>
                      <a:r>
                        <a:rPr lang="tr-TR" sz="1050" dirty="0"/>
                        <a:t>Satış Bitti</a:t>
                      </a:r>
                    </a:p>
                  </a:txBody>
                  <a:tcPr marT="0" marB="0" anchor="ctr"/>
                </a:tc>
                <a:extLst>
                  <a:ext uri="{0D108BD9-81ED-4DB2-BD59-A6C34878D82A}">
                    <a16:rowId xmlns:a16="http://schemas.microsoft.com/office/drawing/2014/main" val="10002"/>
                  </a:ext>
                </a:extLst>
              </a:tr>
              <a:tr h="310825">
                <a:tc>
                  <a:txBody>
                    <a:bodyPr/>
                    <a:lstStyle/>
                    <a:p>
                      <a:pPr marL="0" algn="l" defTabSz="914400" rtl="0" eaLnBrk="1" latinLnBrk="0" hangingPunct="1"/>
                      <a:r>
                        <a:rPr lang="tr-TR" sz="1050" kern="1200" dirty="0">
                          <a:solidFill>
                            <a:schemeClr val="dk1"/>
                          </a:solidFill>
                          <a:latin typeface="+mn-lt"/>
                          <a:ea typeface="+mn-ea"/>
                          <a:cs typeface="+mn-cs"/>
                        </a:rPr>
                        <a:t>ÜNYE / CEVİZDERE</a:t>
                      </a:r>
                    </a:p>
                  </a:txBody>
                  <a:tcPr marL="72000" marR="72000" marT="0" marB="0" anchor="ctr"/>
                </a:tc>
                <a:tc>
                  <a:txBody>
                    <a:bodyPr/>
                    <a:lstStyle/>
                    <a:p>
                      <a:pPr algn="ctr">
                        <a:lnSpc>
                          <a:spcPct val="107000"/>
                        </a:lnSpc>
                        <a:spcAft>
                          <a:spcPts val="800"/>
                        </a:spcAft>
                      </a:pPr>
                      <a:r>
                        <a:rPr lang="tr-TR" sz="1050" dirty="0">
                          <a:effectLst/>
                          <a:latin typeface="Calibri" panose="020F0502020204030204" pitchFamily="34" charset="0"/>
                          <a:ea typeface="Calibri" panose="020F0502020204030204" pitchFamily="34" charset="0"/>
                          <a:cs typeface="Times New Roman" panose="02020603050405020304" pitchFamily="18" charset="0"/>
                        </a:rPr>
                        <a:t>3022/3</a:t>
                      </a:r>
                    </a:p>
                  </a:txBody>
                  <a:tcPr marL="51435" marR="51435" marT="0" marB="0"/>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976,30</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dirty="0"/>
                        <a:t>1/1</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1.421.492,80</a:t>
                      </a:r>
                    </a:p>
                  </a:txBody>
                  <a:tcPr marT="0" marB="0" anchor="ctr"/>
                </a:tc>
                <a:tc>
                  <a:txBody>
                    <a:bodyPr/>
                    <a:lstStyle/>
                    <a:p>
                      <a:pPr marL="0" algn="ctr" defTabSz="914400" rtl="0" eaLnBrk="1" latinLnBrk="0" hangingPunct="1"/>
                      <a:r>
                        <a:rPr lang="tr-TR" sz="1050" dirty="0"/>
                        <a:t>Satış Bitti</a:t>
                      </a:r>
                    </a:p>
                  </a:txBody>
                  <a:tcPr marT="0" marB="0" anchor="ctr"/>
                </a:tc>
                <a:extLst>
                  <a:ext uri="{0D108BD9-81ED-4DB2-BD59-A6C34878D82A}">
                    <a16:rowId xmlns:a16="http://schemas.microsoft.com/office/drawing/2014/main" val="10003"/>
                  </a:ext>
                </a:extLst>
              </a:tr>
              <a:tr h="675518">
                <a:tc>
                  <a:txBody>
                    <a:bodyPr/>
                    <a:lstStyle/>
                    <a:p>
                      <a:pPr marL="0" algn="l" defTabSz="914400" rtl="0" eaLnBrk="1" latinLnBrk="0" hangingPunct="1"/>
                      <a:r>
                        <a:rPr lang="tr-TR" sz="1050" kern="1200" dirty="0">
                          <a:solidFill>
                            <a:schemeClr val="dk1"/>
                          </a:solidFill>
                          <a:latin typeface="+mn-lt"/>
                          <a:ea typeface="+mn-ea"/>
                          <a:cs typeface="+mn-cs"/>
                        </a:rPr>
                        <a:t>KABADÜZ / ESENYURT</a:t>
                      </a:r>
                    </a:p>
                  </a:txBody>
                  <a:tcPr marL="72000" marR="72000"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1142/1-1143/1 -1144/1-1145/1-1146/1-1147/1-1148/1-1149/1</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31.562,67</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dirty="0"/>
                        <a:t>1/1</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3875.895,88</a:t>
                      </a:r>
                    </a:p>
                  </a:txBody>
                  <a:tcPr marT="0" marB="0" anchor="ctr"/>
                </a:tc>
                <a:tc>
                  <a:txBody>
                    <a:bodyPr/>
                    <a:lstStyle/>
                    <a:p>
                      <a:pPr marL="0" algn="ctr" defTabSz="914400" rtl="0" eaLnBrk="1" latinLnBrk="0" hangingPunct="1"/>
                      <a:r>
                        <a:rPr lang="tr-TR" sz="1050" dirty="0"/>
                        <a:t>Satış Bitti</a:t>
                      </a:r>
                    </a:p>
                  </a:txBody>
                  <a:tcPr marT="0" marB="0" anchor="ctr"/>
                </a:tc>
                <a:extLst>
                  <a:ext uri="{0D108BD9-81ED-4DB2-BD59-A6C34878D82A}">
                    <a16:rowId xmlns:a16="http://schemas.microsoft.com/office/drawing/2014/main" val="10004"/>
                  </a:ext>
                </a:extLst>
              </a:tr>
              <a:tr h="315709">
                <a:tc>
                  <a:txBody>
                    <a:bodyPr/>
                    <a:lstStyle/>
                    <a:p>
                      <a:pPr marL="0" algn="l" defTabSz="914400" rtl="0" eaLnBrk="1" latinLnBrk="0" hangingPunct="1"/>
                      <a:r>
                        <a:rPr lang="tr-TR" sz="1050" kern="1200" dirty="0">
                          <a:solidFill>
                            <a:schemeClr val="dk1"/>
                          </a:solidFill>
                          <a:latin typeface="+mn-lt"/>
                          <a:ea typeface="+mn-ea"/>
                          <a:cs typeface="+mn-cs"/>
                        </a:rPr>
                        <a:t>ALTINORDU / KARAPINAR</a:t>
                      </a:r>
                    </a:p>
                  </a:txBody>
                  <a:tcPr marL="72000" marR="72000"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5027/3</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1017,25</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kern="1200" dirty="0">
                          <a:solidFill>
                            <a:schemeClr val="dk1"/>
                          </a:solidFill>
                          <a:latin typeface="+mn-lt"/>
                          <a:ea typeface="+mn-ea"/>
                          <a:cs typeface="+mn-cs"/>
                        </a:rPr>
                        <a:t>1017,25/3487,72</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4.069.000,00</a:t>
                      </a:r>
                    </a:p>
                  </a:txBody>
                  <a:tcPr marT="0" marB="0" anchor="ctr"/>
                </a:tc>
                <a:tc>
                  <a:txBody>
                    <a:bodyPr/>
                    <a:lstStyle/>
                    <a:p>
                      <a:pPr marL="0" algn="ctr" defTabSz="914400" rtl="0" eaLnBrk="1" latinLnBrk="0" hangingPunct="1"/>
                      <a:r>
                        <a:rPr lang="tr-TR" sz="1050" dirty="0"/>
                        <a:t>Tapu Devri Bekliyor</a:t>
                      </a:r>
                    </a:p>
                  </a:txBody>
                  <a:tcPr marT="0" marB="0" anchor="ctr"/>
                </a:tc>
                <a:extLst>
                  <a:ext uri="{0D108BD9-81ED-4DB2-BD59-A6C34878D82A}">
                    <a16:rowId xmlns:a16="http://schemas.microsoft.com/office/drawing/2014/main" val="3168704248"/>
                  </a:ext>
                </a:extLst>
              </a:tr>
              <a:tr h="315709">
                <a:tc>
                  <a:txBody>
                    <a:bodyPr/>
                    <a:lstStyle/>
                    <a:p>
                      <a:pPr marL="0" algn="l" defTabSz="914400" rtl="0" eaLnBrk="1" latinLnBrk="0" hangingPunct="1"/>
                      <a:r>
                        <a:rPr lang="tr-TR" sz="1050" kern="1200" dirty="0">
                          <a:solidFill>
                            <a:schemeClr val="dk1"/>
                          </a:solidFill>
                          <a:latin typeface="+mn-lt"/>
                          <a:ea typeface="+mn-ea"/>
                          <a:cs typeface="+mn-cs"/>
                        </a:rPr>
                        <a:t>ALTINORDU / AKÇATEPE</a:t>
                      </a:r>
                    </a:p>
                  </a:txBody>
                  <a:tcPr marL="72000" marR="72000"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2715/1</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1296,06</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kern="1200" dirty="0">
                          <a:solidFill>
                            <a:schemeClr val="dk1"/>
                          </a:solidFill>
                          <a:latin typeface="+mn-lt"/>
                          <a:ea typeface="+mn-ea"/>
                          <a:cs typeface="+mn-cs"/>
                        </a:rPr>
                        <a:t>1296,06/4776,22</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2.436.800,00</a:t>
                      </a:r>
                    </a:p>
                  </a:txBody>
                  <a:tcPr marT="0" marB="0" anchor="ctr"/>
                </a:tc>
                <a:tc>
                  <a:txBody>
                    <a:bodyPr/>
                    <a:lstStyle/>
                    <a:p>
                      <a:pPr marL="0" algn="ctr" defTabSz="914400" rtl="0" eaLnBrk="1" latinLnBrk="0" hangingPunct="1"/>
                      <a:r>
                        <a:rPr lang="tr-TR" sz="1050" dirty="0"/>
                        <a:t>İşlemler Devam Ediyor</a:t>
                      </a:r>
                    </a:p>
                  </a:txBody>
                  <a:tcPr marT="0" marB="0" anchor="ctr"/>
                </a:tc>
                <a:extLst>
                  <a:ext uri="{0D108BD9-81ED-4DB2-BD59-A6C34878D82A}">
                    <a16:rowId xmlns:a16="http://schemas.microsoft.com/office/drawing/2014/main" val="3269672188"/>
                  </a:ext>
                </a:extLst>
              </a:tr>
              <a:tr h="310825">
                <a:tc>
                  <a:txBody>
                    <a:bodyPr/>
                    <a:lstStyle/>
                    <a:p>
                      <a:pPr marL="0" algn="l" defTabSz="914400" rtl="0" eaLnBrk="1" latinLnBrk="0" hangingPunct="1"/>
                      <a:r>
                        <a:rPr lang="tr-TR" sz="1050" kern="1200" dirty="0">
                          <a:solidFill>
                            <a:schemeClr val="dk1"/>
                          </a:solidFill>
                          <a:latin typeface="+mn-lt"/>
                          <a:ea typeface="+mn-ea"/>
                          <a:cs typeface="+mn-cs"/>
                        </a:rPr>
                        <a:t>ALTINORDU / DURUGÖL</a:t>
                      </a:r>
                    </a:p>
                  </a:txBody>
                  <a:tcPr marL="72000" marR="72000"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cs typeface="Times New Roman" panose="02020603050405020304" pitchFamily="18" charset="0"/>
                        </a:rPr>
                        <a:t>2844/3</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465,5</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dirty="0"/>
                        <a:t>1/1</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3.600.000,00</a:t>
                      </a:r>
                    </a:p>
                  </a:txBody>
                  <a:tcPr marT="0" marB="0" anchor="ctr"/>
                </a:tc>
                <a:tc>
                  <a:txBody>
                    <a:bodyPr/>
                    <a:lstStyle/>
                    <a:p>
                      <a:pPr marL="0" algn="ctr" defTabSz="914400" rtl="0" eaLnBrk="1" latinLnBrk="0" hangingPunct="1"/>
                      <a:r>
                        <a:rPr lang="tr-TR" sz="1050" dirty="0"/>
                        <a:t>Satış Bitti</a:t>
                      </a:r>
                    </a:p>
                  </a:txBody>
                  <a:tcPr marT="0" marB="0" anchor="ctr"/>
                </a:tc>
                <a:extLst>
                  <a:ext uri="{0D108BD9-81ED-4DB2-BD59-A6C34878D82A}">
                    <a16:rowId xmlns:a16="http://schemas.microsoft.com/office/drawing/2014/main" val="3468287433"/>
                  </a:ext>
                </a:extLst>
              </a:tr>
              <a:tr h="310825">
                <a:tc>
                  <a:txBody>
                    <a:bodyPr/>
                    <a:lstStyle/>
                    <a:p>
                      <a:pPr marL="0" algn="l" defTabSz="914400" rtl="0" eaLnBrk="1" latinLnBrk="0" hangingPunct="1"/>
                      <a:r>
                        <a:rPr lang="tr-TR" sz="1050" kern="1200" dirty="0">
                          <a:solidFill>
                            <a:schemeClr val="dk1"/>
                          </a:solidFill>
                          <a:latin typeface="+mn-lt"/>
                          <a:ea typeface="+mn-ea"/>
                          <a:cs typeface="+mn-cs"/>
                        </a:rPr>
                        <a:t>ALTINORDU / DURUGÖL</a:t>
                      </a:r>
                    </a:p>
                  </a:txBody>
                  <a:tcPr marL="72000" marR="72000"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cs typeface="Times New Roman" panose="02020603050405020304" pitchFamily="18" charset="0"/>
                        </a:rPr>
                        <a:t>2844/4</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486,36</a:t>
                      </a:r>
                      <a:endParaRPr lang="tr-TR" sz="1050" kern="1200" dirty="0">
                        <a:solidFill>
                          <a:schemeClr val="dk1"/>
                        </a:solidFill>
                        <a:effectLst/>
                        <a:latin typeface="Calibri" panose="020F0502020204030204" pitchFamily="34" charset="0"/>
                        <a:cs typeface="Times New Roman" panose="02020603050405020304" pitchFamily="18" charset="0"/>
                      </a:endParaRPr>
                    </a:p>
                  </a:txBody>
                  <a:tcPr marT="0" marB="0" anchor="ctr"/>
                </a:tc>
                <a:tc>
                  <a:txBody>
                    <a:bodyPr/>
                    <a:lstStyle/>
                    <a:p>
                      <a:pPr marL="0" algn="ctr" defTabSz="914400" rtl="0" eaLnBrk="1" latinLnBrk="0" hangingPunct="1"/>
                      <a:r>
                        <a:rPr lang="tr-TR" sz="1050" dirty="0"/>
                        <a:t>1/1</a:t>
                      </a:r>
                    </a:p>
                  </a:txBody>
                  <a:tcPr marT="0" marB="0" anchor="ctr"/>
                </a:tc>
                <a:tc>
                  <a:txBody>
                    <a:bodyPr/>
                    <a:lstStyle/>
                    <a:p>
                      <a:pPr marL="0" algn="ctr" defTabSz="914400" rtl="0" eaLnBrk="1" latinLnBrk="0" hangingPunct="1">
                        <a:lnSpc>
                          <a:spcPct val="107000"/>
                        </a:lnSpc>
                        <a:spcAft>
                          <a:spcPts val="800"/>
                        </a:spcAft>
                      </a:pPr>
                      <a:r>
                        <a:rPr lang="tr-TR" sz="1050" kern="1200" dirty="0">
                          <a:solidFill>
                            <a:schemeClr val="dk1"/>
                          </a:solidFill>
                          <a:effectLst/>
                          <a:latin typeface="Calibri" panose="020F0502020204030204" pitchFamily="34" charset="0"/>
                          <a:ea typeface="+mn-ea"/>
                          <a:cs typeface="Times New Roman" panose="02020603050405020304" pitchFamily="18" charset="0"/>
                        </a:rPr>
                        <a:t>3.651.347,07</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50" dirty="0"/>
                        <a:t>İşlemler Devam Ediyor</a:t>
                      </a:r>
                    </a:p>
                  </a:txBody>
                  <a:tcPr marT="0" marB="0" anchor="ctr"/>
                </a:tc>
                <a:extLst>
                  <a:ext uri="{0D108BD9-81ED-4DB2-BD59-A6C34878D82A}">
                    <a16:rowId xmlns:a16="http://schemas.microsoft.com/office/drawing/2014/main" val="3747182969"/>
                  </a:ext>
                </a:extLst>
              </a:tr>
              <a:tr h="801553">
                <a:tc>
                  <a:txBody>
                    <a:bodyPr/>
                    <a:lstStyle/>
                    <a:p>
                      <a:pPr marL="0" algn="l" defTabSz="914400" rtl="0" eaLnBrk="1" latinLnBrk="0" hangingPunct="1"/>
                      <a:r>
                        <a:rPr lang="tr-TR" sz="1050" kern="1200" dirty="0">
                          <a:solidFill>
                            <a:schemeClr val="dk1"/>
                          </a:solidFill>
                          <a:latin typeface="+mn-lt"/>
                          <a:ea typeface="+mn-ea"/>
                          <a:cs typeface="+mn-cs"/>
                        </a:rPr>
                        <a:t>AKKUŞ / ÇAYIRALAN - BELALAN</a:t>
                      </a:r>
                    </a:p>
                  </a:txBody>
                  <a:tcPr marL="72000" marR="72000" marT="0" marB="0" anchor="ctr"/>
                </a:tc>
                <a:tc>
                  <a:txBody>
                    <a:bodyPr/>
                    <a:lstStyle/>
                    <a:p>
                      <a:pPr marL="0" algn="ctr" defTabSz="914400" rtl="0" eaLnBrk="1" latinLnBrk="0" hangingPunct="1"/>
                      <a:r>
                        <a:rPr lang="tr-TR" sz="1050" dirty="0"/>
                        <a:t>319/1,2,3,4,5,6,7,8</a:t>
                      </a:r>
                    </a:p>
                    <a:p>
                      <a:pPr marL="0" algn="ctr" defTabSz="914400" rtl="0" eaLnBrk="1" latinLnBrk="0" hangingPunct="1"/>
                      <a:r>
                        <a:rPr lang="tr-TR" sz="1050" dirty="0"/>
                        <a:t>320/1,2,3,4,5,6,7,8</a:t>
                      </a:r>
                    </a:p>
                    <a:p>
                      <a:pPr marL="0" algn="ctr" defTabSz="914400" rtl="0" eaLnBrk="1" latinLnBrk="0" hangingPunct="1"/>
                      <a:r>
                        <a:rPr lang="tr-TR" sz="1050" dirty="0"/>
                        <a:t>445/1,2,3,4,5</a:t>
                      </a:r>
                    </a:p>
                  </a:txBody>
                  <a:tcPr marT="0" marB="0" anchor="ctr">
                    <a:lnB w="12700" cap="flat" cmpd="sng" algn="ctr">
                      <a:solidFill>
                        <a:srgbClr val="4F0076"/>
                      </a:solidFill>
                      <a:prstDash val="solid"/>
                      <a:round/>
                      <a:headEnd type="none" w="med" len="med"/>
                      <a:tailEnd type="none" w="med" len="med"/>
                    </a:lnB>
                  </a:tcPr>
                </a:tc>
                <a:tc>
                  <a:txBody>
                    <a:bodyPr/>
                    <a:lstStyle/>
                    <a:p>
                      <a:pPr marL="0" algn="ctr" defTabSz="914400" rtl="0" eaLnBrk="1" latinLnBrk="0" hangingPunct="1"/>
                      <a:r>
                        <a:rPr lang="tr-TR" sz="1050" dirty="0"/>
                        <a:t>30.242,03</a:t>
                      </a:r>
                    </a:p>
                  </a:txBody>
                  <a:tcPr marT="0" marB="0" anchor="ctr">
                    <a:lnB w="12700" cap="flat" cmpd="sng" algn="ctr">
                      <a:solidFill>
                        <a:srgbClr val="4F0076"/>
                      </a:solidFill>
                      <a:prstDash val="solid"/>
                      <a:round/>
                      <a:headEnd type="none" w="med" len="med"/>
                      <a:tailEnd type="none" w="med" len="med"/>
                    </a:lnB>
                  </a:tcPr>
                </a:tc>
                <a:tc>
                  <a:txBody>
                    <a:bodyPr/>
                    <a:lstStyle/>
                    <a:p>
                      <a:pPr marL="0" algn="ctr" defTabSz="914400" rtl="0" eaLnBrk="1" latinLnBrk="0" hangingPunct="1"/>
                      <a:r>
                        <a:rPr lang="tr-TR" sz="1050" dirty="0"/>
                        <a:t>1/1</a:t>
                      </a:r>
                    </a:p>
                  </a:txBody>
                  <a:tcPr marT="0" marB="0" anchor="ctr">
                    <a:lnB w="12700" cap="flat" cmpd="sng" algn="ctr">
                      <a:solidFill>
                        <a:srgbClr val="4F0076"/>
                      </a:solidFill>
                      <a:prstDash val="solid"/>
                      <a:round/>
                      <a:headEnd type="none" w="med" len="med"/>
                      <a:tailEnd type="none" w="med" len="med"/>
                    </a:lnB>
                  </a:tcPr>
                </a:tc>
                <a:tc>
                  <a:txBody>
                    <a:bodyPr/>
                    <a:lstStyle/>
                    <a:p>
                      <a:pPr marL="0" algn="ctr" defTabSz="914400" rtl="0" eaLnBrk="1" latinLnBrk="0" hangingPunct="1"/>
                      <a:r>
                        <a:rPr lang="tr-TR" sz="1050" dirty="0"/>
                        <a:t>4.648.160,00</a:t>
                      </a:r>
                    </a:p>
                  </a:txBody>
                  <a:tcPr marT="0" marB="0" anchor="ctr">
                    <a:lnB w="12700" cap="flat" cmpd="sng" algn="ctr">
                      <a:solidFill>
                        <a:srgbClr val="4F0076"/>
                      </a:solidFill>
                      <a:prstDash val="solid"/>
                      <a:round/>
                      <a:headEnd type="none" w="med" len="med"/>
                      <a:tailEnd type="none" w="med" len="med"/>
                    </a:lnB>
                  </a:tcPr>
                </a:tc>
                <a:tc>
                  <a:txBody>
                    <a:bodyPr/>
                    <a:lstStyle/>
                    <a:p>
                      <a:pPr marL="0" algn="ctr" defTabSz="914400" rtl="0" eaLnBrk="1" latinLnBrk="0" hangingPunct="1"/>
                      <a:r>
                        <a:rPr lang="tr-TR" sz="1050" dirty="0"/>
                        <a:t>Tapu Devri Bekliyor</a:t>
                      </a:r>
                    </a:p>
                  </a:txBody>
                  <a:tcPr marT="0" marB="0" anchor="ctr"/>
                </a:tc>
                <a:extLst>
                  <a:ext uri="{0D108BD9-81ED-4DB2-BD59-A6C34878D82A}">
                    <a16:rowId xmlns:a16="http://schemas.microsoft.com/office/drawing/2014/main" val="3687560719"/>
                  </a:ext>
                </a:extLst>
              </a:tr>
            </a:tbl>
          </a:graphicData>
        </a:graphic>
      </p:graphicFrame>
      <p:grpSp>
        <p:nvGrpSpPr>
          <p:cNvPr id="13" name="Grup 12"/>
          <p:cNvGrpSpPr/>
          <p:nvPr/>
        </p:nvGrpSpPr>
        <p:grpSpPr>
          <a:xfrm>
            <a:off x="448888" y="355755"/>
            <a:ext cx="7863840"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spTree>
    <p:extLst>
      <p:ext uri="{BB962C8B-B14F-4D97-AF65-F5344CB8AC3E}">
        <p14:creationId xmlns:p14="http://schemas.microsoft.com/office/powerpoint/2010/main" val="4123565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598515" y="6279116"/>
            <a:ext cx="7614460"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7414098" y="6579198"/>
            <a:ext cx="1600200" cy="205383"/>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22</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3426412400"/>
              </p:ext>
            </p:extLst>
          </p:nvPr>
        </p:nvGraphicFramePr>
        <p:xfrm>
          <a:off x="638315" y="1665980"/>
          <a:ext cx="7454731" cy="3895177"/>
        </p:xfrm>
        <a:graphic>
          <a:graphicData uri="http://schemas.openxmlformats.org/drawingml/2006/table">
            <a:tbl>
              <a:tblPr bandRow="1">
                <a:tableStyleId>{69CF1AB2-1976-4502-BF36-3FF5EA218861}</a:tableStyleId>
              </a:tblPr>
              <a:tblGrid>
                <a:gridCol w="1730623">
                  <a:extLst>
                    <a:ext uri="{9D8B030D-6E8A-4147-A177-3AD203B41FA5}">
                      <a16:colId xmlns:a16="http://schemas.microsoft.com/office/drawing/2014/main" val="20000"/>
                    </a:ext>
                  </a:extLst>
                </a:gridCol>
                <a:gridCol w="1254567">
                  <a:extLst>
                    <a:ext uri="{9D8B030D-6E8A-4147-A177-3AD203B41FA5}">
                      <a16:colId xmlns:a16="http://schemas.microsoft.com/office/drawing/2014/main" val="20001"/>
                    </a:ext>
                  </a:extLst>
                </a:gridCol>
                <a:gridCol w="1178443">
                  <a:extLst>
                    <a:ext uri="{9D8B030D-6E8A-4147-A177-3AD203B41FA5}">
                      <a16:colId xmlns:a16="http://schemas.microsoft.com/office/drawing/2014/main" val="20002"/>
                    </a:ext>
                  </a:extLst>
                </a:gridCol>
                <a:gridCol w="1223745">
                  <a:extLst>
                    <a:ext uri="{9D8B030D-6E8A-4147-A177-3AD203B41FA5}">
                      <a16:colId xmlns:a16="http://schemas.microsoft.com/office/drawing/2014/main" val="20003"/>
                    </a:ext>
                  </a:extLst>
                </a:gridCol>
                <a:gridCol w="2067353">
                  <a:extLst>
                    <a:ext uri="{9D8B030D-6E8A-4147-A177-3AD203B41FA5}">
                      <a16:colId xmlns:a16="http://schemas.microsoft.com/office/drawing/2014/main" val="49563864"/>
                    </a:ext>
                  </a:extLst>
                </a:gridCol>
              </a:tblGrid>
              <a:tr h="1102158">
                <a:tc gridSpan="5">
                  <a:txBody>
                    <a:bodyPr/>
                    <a:lstStyle/>
                    <a:p>
                      <a:pPr lvl="0" algn="ctr"/>
                      <a:r>
                        <a:rPr lang="tr-TR" sz="1400" kern="1200" dirty="0">
                          <a:effectLst/>
                        </a:rPr>
                        <a:t>6306 SAYILI KANUN’UN UYGULAMA YÖNETMELİĞİ’NİN 15/A MADDESİ UYARINCA 2/3 ÇOĞUNLUĞUN TALEBİNE İSTİNADEN GERÇEKLEŞTİRİLEN SATIŞ İŞLEMLERİ</a:t>
                      </a:r>
                      <a:endParaRPr lang="tr-TR" sz="1400" kern="1200" dirty="0">
                        <a:solidFill>
                          <a:schemeClr val="dk1"/>
                        </a:solidFill>
                        <a:effectLst/>
                        <a:latin typeface="+mn-lt"/>
                        <a:ea typeface="+mn-ea"/>
                        <a:cs typeface="+mn-cs"/>
                      </a:endParaRPr>
                    </a:p>
                  </a:txBody>
                  <a:tcPr marL="72000" marR="72000" marT="46800" marB="46800" anchor="ctr"/>
                </a:tc>
                <a:tc hMerge="1">
                  <a:txBody>
                    <a:bodyPr/>
                    <a:lstStyle/>
                    <a:p>
                      <a:pPr lvl="0" algn="ctr">
                        <a:tabLst>
                          <a:tab pos="0" algn="l"/>
                        </a:tabLst>
                      </a:pPr>
                      <a:r>
                        <a:rPr lang="tr-TR" sz="900" b="1" kern="1200" dirty="0">
                          <a:solidFill>
                            <a:schemeClr val="dk1"/>
                          </a:solidFill>
                          <a:effectLst/>
                        </a:rPr>
                        <a:t>2018 ve öncesi</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2019</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2020</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2021-2022</a:t>
                      </a:r>
                      <a:endParaRPr lang="tr-TR" sz="900" b="1" kern="1200" dirty="0">
                        <a:solidFill>
                          <a:schemeClr val="dk1"/>
                        </a:solidFill>
                        <a:effectLst/>
                        <a:latin typeface="+mn-lt"/>
                        <a:ea typeface="+mn-ea"/>
                        <a:cs typeface="+mn-cs"/>
                      </a:endParaRPr>
                    </a:p>
                  </a:txBody>
                  <a:tcPr marL="96000" marR="96000" marT="83200" marB="83200" anchor="ctr"/>
                </a:tc>
                <a:extLst>
                  <a:ext uri="{0D108BD9-81ED-4DB2-BD59-A6C34878D82A}">
                    <a16:rowId xmlns:a16="http://schemas.microsoft.com/office/drawing/2014/main" val="10000"/>
                  </a:ext>
                </a:extLst>
              </a:tr>
              <a:tr h="928957">
                <a:tc>
                  <a:txBody>
                    <a:bodyPr/>
                    <a:lstStyle/>
                    <a:p>
                      <a:pPr algn="l"/>
                      <a:r>
                        <a:rPr lang="tr-TR" sz="800" dirty="0"/>
                        <a:t>İLÇE / MAHALLE</a:t>
                      </a:r>
                    </a:p>
                  </a:txBody>
                  <a:tcPr marL="72000" marR="72000" marT="0" marB="0" anchor="ctr"/>
                </a:tc>
                <a:tc>
                  <a:txBody>
                    <a:bodyPr/>
                    <a:lstStyle/>
                    <a:p>
                      <a:pPr marL="0" algn="ctr" defTabSz="914400" rtl="0" eaLnBrk="1" latinLnBrk="0" hangingPunct="1"/>
                      <a:r>
                        <a:rPr lang="tr-TR" sz="800" dirty="0"/>
                        <a:t>ADA / PARSEL</a:t>
                      </a:r>
                    </a:p>
                  </a:txBody>
                  <a:tcPr marT="0" marB="0" anchor="ctr"/>
                </a:tc>
                <a:tc>
                  <a:txBody>
                    <a:bodyPr/>
                    <a:lstStyle/>
                    <a:p>
                      <a:pPr marL="0" algn="ctr" defTabSz="914400" rtl="0" eaLnBrk="1" latinLnBrk="0" hangingPunct="1"/>
                      <a:r>
                        <a:rPr lang="tr-TR" sz="800" dirty="0"/>
                        <a:t>YÜZÖLÇÜMÜ/M2</a:t>
                      </a:r>
                    </a:p>
                  </a:txBody>
                  <a:tcPr marT="0" marB="0" anchor="ctr"/>
                </a:tc>
                <a:tc>
                  <a:txBody>
                    <a:bodyPr/>
                    <a:lstStyle/>
                    <a:p>
                      <a:pPr marL="0" algn="ctr" defTabSz="914400" rtl="0" eaLnBrk="1" latinLnBrk="0" hangingPunct="1"/>
                      <a:r>
                        <a:rPr lang="tr-TR" sz="800" dirty="0"/>
                        <a:t>SATIŞI GERÇEKLEŞTİRİLEN HİSSE ORANI</a:t>
                      </a:r>
                    </a:p>
                  </a:txBody>
                  <a:tcPr marT="0" marB="0" anchor="ctr"/>
                </a:tc>
                <a:tc>
                  <a:txBody>
                    <a:bodyPr/>
                    <a:lstStyle/>
                    <a:p>
                      <a:pPr marL="0" algn="ctr" defTabSz="914400" rtl="0" eaLnBrk="1" latinLnBrk="0" hangingPunct="1"/>
                      <a:r>
                        <a:rPr lang="tr-TR" sz="800" dirty="0"/>
                        <a:t>SATIŞ BEDELİ/TL</a:t>
                      </a:r>
                    </a:p>
                  </a:txBody>
                  <a:tcPr marT="0" marB="0" anchor="ctr"/>
                </a:tc>
                <a:extLst>
                  <a:ext uri="{0D108BD9-81ED-4DB2-BD59-A6C34878D82A}">
                    <a16:rowId xmlns:a16="http://schemas.microsoft.com/office/drawing/2014/main" val="10001"/>
                  </a:ext>
                </a:extLst>
              </a:tr>
              <a:tr h="935105">
                <a:tc>
                  <a:txBody>
                    <a:bodyPr/>
                    <a:lstStyle/>
                    <a:p>
                      <a:r>
                        <a:rPr lang="tr-TR" sz="800" dirty="0"/>
                        <a:t>ALTINORDU / ÇAVUŞLAR</a:t>
                      </a:r>
                    </a:p>
                  </a:txBody>
                  <a:tcPr marL="72000" marR="72000" marT="0" marB="0" anchor="ctr"/>
                </a:tc>
                <a:tc>
                  <a:txBody>
                    <a:bodyPr/>
                    <a:lstStyle/>
                    <a:p>
                      <a:pPr marL="0" algn="ctr" defTabSz="914400" rtl="0" eaLnBrk="1" latinLnBrk="0" hangingPunct="1"/>
                      <a:r>
                        <a:rPr lang="tr-TR" sz="800" dirty="0"/>
                        <a:t>115/15</a:t>
                      </a:r>
                    </a:p>
                  </a:txBody>
                  <a:tcPr marT="0" marB="0" anchor="ctr"/>
                </a:tc>
                <a:tc>
                  <a:txBody>
                    <a:bodyPr/>
                    <a:lstStyle/>
                    <a:p>
                      <a:pPr marL="0" algn="ctr" defTabSz="914400" rtl="0" eaLnBrk="1" latinLnBrk="0" hangingPunct="1"/>
                      <a:r>
                        <a:rPr lang="tr-TR" sz="800" dirty="0"/>
                        <a:t>2.642,58</a:t>
                      </a:r>
                    </a:p>
                  </a:txBody>
                  <a:tcPr marT="0" marB="0" anchor="ctr"/>
                </a:tc>
                <a:tc>
                  <a:txBody>
                    <a:bodyPr/>
                    <a:lstStyle/>
                    <a:p>
                      <a:pPr marL="0" algn="ctr" defTabSz="914400" rtl="0" eaLnBrk="1" latinLnBrk="0" hangingPunct="1"/>
                      <a:r>
                        <a:rPr lang="tr-TR" sz="800" dirty="0"/>
                        <a:t>1/24</a:t>
                      </a:r>
                    </a:p>
                  </a:txBody>
                  <a:tcPr marT="0" marB="0" anchor="ctr"/>
                </a:tc>
                <a:tc>
                  <a:txBody>
                    <a:bodyPr/>
                    <a:lstStyle/>
                    <a:p>
                      <a:pPr marL="0" algn="ctr" defTabSz="914400" rtl="0" eaLnBrk="1" latinLnBrk="0" hangingPunct="1"/>
                      <a:r>
                        <a:rPr lang="tr-TR" sz="800" dirty="0"/>
                        <a:t>27.000,00</a:t>
                      </a:r>
                    </a:p>
                  </a:txBody>
                  <a:tcPr marT="0" marB="0" anchor="ctr"/>
                </a:tc>
                <a:extLst>
                  <a:ext uri="{0D108BD9-81ED-4DB2-BD59-A6C34878D82A}">
                    <a16:rowId xmlns:a16="http://schemas.microsoft.com/office/drawing/2014/main" val="10002"/>
                  </a:ext>
                </a:extLst>
              </a:tr>
              <a:tr h="928957">
                <a:tc>
                  <a:txBody>
                    <a:bodyPr/>
                    <a:lstStyle/>
                    <a:p>
                      <a:r>
                        <a:rPr lang="tr-TR" sz="800" dirty="0"/>
                        <a:t>ALTINORDU / DÜZ</a:t>
                      </a:r>
                    </a:p>
                  </a:txBody>
                  <a:tcPr marL="72000" marR="72000" marT="0" marB="0" anchor="ctr"/>
                </a:tc>
                <a:tc>
                  <a:txBody>
                    <a:bodyPr/>
                    <a:lstStyle/>
                    <a:p>
                      <a:pPr marL="0" algn="ctr" defTabSz="914400" rtl="0" eaLnBrk="1" latinLnBrk="0" hangingPunct="1"/>
                      <a:r>
                        <a:rPr lang="tr-TR" sz="800" dirty="0"/>
                        <a:t>123/17</a:t>
                      </a:r>
                    </a:p>
                  </a:txBody>
                  <a:tcPr marT="0" marB="0" anchor="ctr"/>
                </a:tc>
                <a:tc>
                  <a:txBody>
                    <a:bodyPr/>
                    <a:lstStyle/>
                    <a:p>
                      <a:pPr marL="0" algn="ctr" defTabSz="914400" rtl="0" eaLnBrk="1" latinLnBrk="0" hangingPunct="1"/>
                      <a:r>
                        <a:rPr lang="tr-TR" sz="800" dirty="0"/>
                        <a:t>231,10</a:t>
                      </a:r>
                    </a:p>
                  </a:txBody>
                  <a:tcPr marT="0" marB="0" anchor="ctr"/>
                </a:tc>
                <a:tc>
                  <a:txBody>
                    <a:bodyPr/>
                    <a:lstStyle/>
                    <a:p>
                      <a:pPr marL="0" algn="ctr" defTabSz="914400" rtl="0" eaLnBrk="1" latinLnBrk="0" hangingPunct="1"/>
                      <a:r>
                        <a:rPr lang="tr-TR" sz="800" dirty="0"/>
                        <a:t>19009/184640</a:t>
                      </a:r>
                    </a:p>
                  </a:txBody>
                  <a:tcPr marT="0" marB="0" anchor="ctr"/>
                </a:tc>
                <a:tc>
                  <a:txBody>
                    <a:bodyPr/>
                    <a:lstStyle/>
                    <a:p>
                      <a:pPr marL="0" algn="ctr" defTabSz="914400" rtl="0" eaLnBrk="1" latinLnBrk="0" hangingPunct="1"/>
                      <a:r>
                        <a:rPr lang="tr-TR" sz="800" dirty="0"/>
                        <a:t>428.250,00</a:t>
                      </a:r>
                    </a:p>
                  </a:txBody>
                  <a:tcPr marT="0" marB="0" anchor="ctr"/>
                </a:tc>
                <a:extLst>
                  <a:ext uri="{0D108BD9-81ED-4DB2-BD59-A6C34878D82A}">
                    <a16:rowId xmlns:a16="http://schemas.microsoft.com/office/drawing/2014/main" val="10003"/>
                  </a:ext>
                </a:extLst>
              </a:tr>
            </a:tbl>
          </a:graphicData>
        </a:graphic>
      </p:graphicFrame>
      <p:grpSp>
        <p:nvGrpSpPr>
          <p:cNvPr id="13" name="Grup 12"/>
          <p:cNvGrpSpPr/>
          <p:nvPr/>
        </p:nvGrpSpPr>
        <p:grpSpPr>
          <a:xfrm>
            <a:off x="598514" y="385019"/>
            <a:ext cx="7614459"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spTree>
    <p:extLst>
      <p:ext uri="{BB962C8B-B14F-4D97-AF65-F5344CB8AC3E}">
        <p14:creationId xmlns:p14="http://schemas.microsoft.com/office/powerpoint/2010/main" val="2074528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019" y="2344771"/>
            <a:ext cx="6676362" cy="3554988"/>
          </a:xfrm>
          <a:prstGeom prst="rect">
            <a:avLst/>
          </a:prstGeom>
        </p:spPr>
      </p:pic>
      <p:sp>
        <p:nvSpPr>
          <p:cNvPr id="16" name="11 Dikdörtgen"/>
          <p:cNvSpPr/>
          <p:nvPr/>
        </p:nvSpPr>
        <p:spPr>
          <a:xfrm>
            <a:off x="2091847" y="2263327"/>
            <a:ext cx="5561556" cy="646331"/>
          </a:xfrm>
          <a:prstGeom prst="rect">
            <a:avLst/>
          </a:prstGeom>
          <a:noFill/>
        </p:spPr>
        <p:txBody>
          <a:bodyPr wrap="square">
            <a:spAutoFit/>
          </a:bodyPr>
          <a:lstStyle/>
          <a:p>
            <a:pPr algn="ctr" fontAlgn="base">
              <a:spcBef>
                <a:spcPct val="0"/>
              </a:spcBef>
              <a:spcAft>
                <a:spcPct val="0"/>
              </a:spcAft>
            </a:pPr>
            <a:r>
              <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YAPIM İŞLERİNDEN SORUMLU  ŞUBE MÜDÜRLÜĞÜ  </a:t>
            </a:r>
          </a:p>
        </p:txBody>
      </p:sp>
      <p:pic>
        <p:nvPicPr>
          <p:cNvPr id="12" name="Picture 2" descr="C:\Users\caner.cinar\Desktop\çevre şehircilik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8793" y="1819084"/>
            <a:ext cx="364541" cy="313773"/>
          </a:xfrm>
          <a:prstGeom prst="rect">
            <a:avLst/>
          </a:prstGeom>
          <a:noFill/>
          <a:extLst>
            <a:ext uri="{909E8E84-426E-40DD-AFC4-6F175D3DCCD1}">
              <a14:hiddenFill xmlns:a14="http://schemas.microsoft.com/office/drawing/2010/main">
                <a:solidFill>
                  <a:srgbClr val="FFFFFF"/>
                </a:solidFill>
              </a14:hiddenFill>
            </a:ext>
          </a:extLst>
        </p:spPr>
      </p:pic>
      <p:sp>
        <p:nvSpPr>
          <p:cNvPr id="10" name="133 Dikdörtgen"/>
          <p:cNvSpPr/>
          <p:nvPr/>
        </p:nvSpPr>
        <p:spPr>
          <a:xfrm>
            <a:off x="0" y="857251"/>
            <a:ext cx="9144000" cy="771548"/>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fontAlgn="base">
              <a:spcBef>
                <a:spcPct val="0"/>
              </a:spcBef>
              <a:spcAft>
                <a:spcPct val="0"/>
              </a:spcAft>
              <a:defRPr/>
            </a:pPr>
            <a:endParaRPr lang="tr-TR" b="1" dirty="0">
              <a:solidFill>
                <a:prstClr val="white"/>
              </a:solidFill>
              <a:latin typeface="Arial Narrow" pitchFamily="34" charset="0"/>
            </a:endParaRPr>
          </a:p>
        </p:txBody>
      </p:sp>
      <p:sp>
        <p:nvSpPr>
          <p:cNvPr id="11" name="14 Metin kutusu"/>
          <p:cNvSpPr txBox="1"/>
          <p:nvPr/>
        </p:nvSpPr>
        <p:spPr>
          <a:xfrm>
            <a:off x="2897386" y="1263282"/>
            <a:ext cx="3349228" cy="415498"/>
          </a:xfrm>
          <a:prstGeom prst="rect">
            <a:avLst/>
          </a:prstGeom>
          <a:noFill/>
        </p:spPr>
        <p:txBody>
          <a:bodyPr>
            <a:spAutoFit/>
          </a:bodyPr>
          <a:lstStyle/>
          <a:p>
            <a:pP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Çevre Şehircilik ve İklim Değişikliği İl Müdürlüğü</a:t>
            </a:r>
          </a:p>
        </p:txBody>
      </p:sp>
      <p:pic>
        <p:nvPicPr>
          <p:cNvPr id="14" name="Resim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797" y="872555"/>
            <a:ext cx="761231" cy="735479"/>
          </a:xfrm>
          <a:prstGeom prst="rect">
            <a:avLst/>
          </a:prstGeom>
          <a:solidFill>
            <a:srgbClr val="7030A0"/>
          </a:solidFill>
        </p:spPr>
      </p:pic>
      <p:sp>
        <p:nvSpPr>
          <p:cNvPr id="15" name="17 Metin kutusu"/>
          <p:cNvSpPr txBox="1"/>
          <p:nvPr/>
        </p:nvSpPr>
        <p:spPr>
          <a:xfrm>
            <a:off x="3187747" y="872555"/>
            <a:ext cx="1660922" cy="415498"/>
          </a:xfrm>
          <a:prstGeom prst="rect">
            <a:avLst/>
          </a:prstGeom>
          <a:noFill/>
        </p:spPr>
        <p:txBody>
          <a:bodyPr>
            <a:spAutoFit/>
          </a:bodyPr>
          <a:lstStyle/>
          <a:p>
            <a:pPr algn="ct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pic>
        <p:nvPicPr>
          <p:cNvPr id="17" name="Resi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018" y="3281819"/>
            <a:ext cx="2730664" cy="2528597"/>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609" y="3281818"/>
            <a:ext cx="2736114" cy="2528597"/>
          </a:xfrm>
          <a:prstGeom prst="rect">
            <a:avLst/>
          </a:prstGeom>
        </p:spPr>
      </p:pic>
      <p:sp>
        <p:nvSpPr>
          <p:cNvPr id="20" name="Dikdörtgen 19"/>
          <p:cNvSpPr/>
          <p:nvPr/>
        </p:nvSpPr>
        <p:spPr>
          <a:xfrm flipH="1">
            <a:off x="1464008" y="2517732"/>
            <a:ext cx="45719" cy="38692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438" tIns="9219" rIns="18438" bIns="9219" rtlCol="0" anchor="ctr"/>
          <a:lstStyle/>
          <a:p>
            <a:pPr algn="ctr"/>
            <a:endParaRPr lang="tr-TR" sz="506" dirty="0"/>
          </a:p>
        </p:txBody>
      </p:sp>
      <p:cxnSp>
        <p:nvCxnSpPr>
          <p:cNvPr id="21" name="Düz Bağlayıcı 20"/>
          <p:cNvCxnSpPr/>
          <p:nvPr/>
        </p:nvCxnSpPr>
        <p:spPr>
          <a:xfrm flipH="1">
            <a:off x="1464009" y="6387006"/>
            <a:ext cx="670296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790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392" y="2344771"/>
            <a:ext cx="2893219" cy="2169914"/>
          </a:xfrm>
          <a:prstGeom prst="rect">
            <a:avLst/>
          </a:prstGeom>
        </p:spPr>
      </p:pic>
      <p:pic>
        <p:nvPicPr>
          <p:cNvPr id="16" name="Picture 2" descr="C:\Users\caner.cinar\Desktop\çevre şehircilik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8479" y="2358164"/>
            <a:ext cx="227309" cy="227688"/>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p:cNvSpPr/>
          <p:nvPr/>
        </p:nvSpPr>
        <p:spPr>
          <a:xfrm>
            <a:off x="2667579" y="2740766"/>
            <a:ext cx="30379" cy="21706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438" tIns="9219" rIns="18438" bIns="9219" rtlCol="0" anchor="ctr"/>
          <a:lstStyle/>
          <a:p>
            <a:pPr algn="ctr"/>
            <a:endParaRPr lang="tr-TR" sz="506" dirty="0">
              <a:latin typeface="Times New Roman" panose="02020603050405020304" pitchFamily="18" charset="0"/>
              <a:cs typeface="Times New Roman" panose="02020603050405020304" pitchFamily="18" charset="0"/>
            </a:endParaRPr>
          </a:p>
        </p:txBody>
      </p:sp>
      <p:graphicFrame>
        <p:nvGraphicFramePr>
          <p:cNvPr id="17" name="Tablo 16"/>
          <p:cNvGraphicFramePr>
            <a:graphicFrameLocks noGrp="1"/>
          </p:cNvGraphicFramePr>
          <p:nvPr>
            <p:extLst>
              <p:ext uri="{D42A27DB-BD31-4B8C-83A1-F6EECF244321}">
                <p14:modId xmlns:p14="http://schemas.microsoft.com/office/powerpoint/2010/main" val="1733519703"/>
              </p:ext>
            </p:extLst>
          </p:nvPr>
        </p:nvGraphicFramePr>
        <p:xfrm>
          <a:off x="331810" y="638067"/>
          <a:ext cx="8435337" cy="5583321"/>
        </p:xfrm>
        <a:graphic>
          <a:graphicData uri="http://schemas.openxmlformats.org/drawingml/2006/table">
            <a:tbl>
              <a:tblPr firstRow="1" bandRow="1">
                <a:tableStyleId>{69CF1AB2-1976-4502-BF36-3FF5EA218861}</a:tableStyleId>
              </a:tblPr>
              <a:tblGrid>
                <a:gridCol w="5124338">
                  <a:extLst>
                    <a:ext uri="{9D8B030D-6E8A-4147-A177-3AD203B41FA5}">
                      <a16:colId xmlns:a16="http://schemas.microsoft.com/office/drawing/2014/main" val="20000"/>
                    </a:ext>
                  </a:extLst>
                </a:gridCol>
                <a:gridCol w="618737">
                  <a:extLst>
                    <a:ext uri="{9D8B030D-6E8A-4147-A177-3AD203B41FA5}">
                      <a16:colId xmlns:a16="http://schemas.microsoft.com/office/drawing/2014/main" val="20001"/>
                    </a:ext>
                  </a:extLst>
                </a:gridCol>
                <a:gridCol w="618737">
                  <a:extLst>
                    <a:ext uri="{9D8B030D-6E8A-4147-A177-3AD203B41FA5}">
                      <a16:colId xmlns:a16="http://schemas.microsoft.com/office/drawing/2014/main" val="20002"/>
                    </a:ext>
                  </a:extLst>
                </a:gridCol>
                <a:gridCol w="618737">
                  <a:extLst>
                    <a:ext uri="{9D8B030D-6E8A-4147-A177-3AD203B41FA5}">
                      <a16:colId xmlns:a16="http://schemas.microsoft.com/office/drawing/2014/main" val="4145807387"/>
                    </a:ext>
                  </a:extLst>
                </a:gridCol>
                <a:gridCol w="1454788">
                  <a:extLst>
                    <a:ext uri="{9D8B030D-6E8A-4147-A177-3AD203B41FA5}">
                      <a16:colId xmlns:a16="http://schemas.microsoft.com/office/drawing/2014/main" val="2531244952"/>
                    </a:ext>
                  </a:extLst>
                </a:gridCol>
              </a:tblGrid>
              <a:tr h="517487">
                <a:tc>
                  <a:txBody>
                    <a:bodyPr/>
                    <a:lstStyle/>
                    <a:p>
                      <a:pPr algn="ctr"/>
                      <a:r>
                        <a:rPr lang="tr-TR" sz="1000" dirty="0"/>
                        <a:t>YAPIM İŞLERİNDEN SORUMLU  ŞUBE MÜDÜRLÜĞÜ</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2020</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2021</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2022</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2023</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0"/>
                  </a:ext>
                </a:extLst>
              </a:tr>
              <a:tr h="417018">
                <a:tc>
                  <a:txBody>
                    <a:bodyPr/>
                    <a:lstStyle/>
                    <a:p>
                      <a:r>
                        <a:rPr lang="tr-TR" sz="1000" dirty="0"/>
                        <a:t>GENEL BÜTÇELİ  YENİ İŞ SAYISI</a:t>
                      </a:r>
                      <a:endParaRPr lang="tr-TR" sz="1000" b="1" dirty="0">
                        <a:solidFill>
                          <a:srgbClr val="FF0000"/>
                        </a:solidFill>
                        <a:latin typeface="Times New Roman" panose="02020603050405020304" pitchFamily="18" charset="0"/>
                        <a:cs typeface="Times New Roman" panose="02020603050405020304" pitchFamily="18" charset="0"/>
                      </a:endParaRPr>
                    </a:p>
                  </a:txBody>
                  <a:tcPr marL="34172" marR="136688" marT="22781"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1"/>
                  </a:ext>
                </a:extLst>
              </a:tr>
              <a:tr h="5763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a:t>İL MÜDÜRLÜĞÜMÜZ VE DİĞER KURUMLARA AİT GENEL BÜTÇELİ ONARIM İŞLERİ</a:t>
                      </a:r>
                    </a:p>
                    <a:p>
                      <a:endParaRPr lang="tr-TR" sz="1000" b="1" dirty="0">
                        <a:solidFill>
                          <a:srgbClr val="FF0000"/>
                        </a:solidFill>
                        <a:latin typeface="Times New Roman" panose="02020603050405020304" pitchFamily="18" charset="0"/>
                        <a:cs typeface="Times New Roman" panose="02020603050405020304" pitchFamily="18" charset="0"/>
                      </a:endParaRPr>
                    </a:p>
                  </a:txBody>
                  <a:tcPr marL="34172" marR="136688" marT="22781"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2"/>
                  </a:ext>
                </a:extLst>
              </a:tr>
              <a:tr h="392913">
                <a:tc>
                  <a:txBody>
                    <a:bodyPr/>
                    <a:lstStyle/>
                    <a:p>
                      <a:r>
                        <a:rPr lang="tr-TR" sz="1000" dirty="0"/>
                        <a:t>DİĞER KURUM BÜTÇELİ  YENİ  İŞLER</a:t>
                      </a:r>
                      <a:endParaRPr lang="tr-TR" sz="1000" b="1" dirty="0">
                        <a:solidFill>
                          <a:srgbClr val="FF0000"/>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8</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3"/>
                  </a:ext>
                </a:extLst>
              </a:tr>
              <a:tr h="475980">
                <a:tc>
                  <a:txBody>
                    <a:bodyPr/>
                    <a:lstStyle/>
                    <a:p>
                      <a:r>
                        <a:rPr lang="tr-TR" sz="1000" baseline="0" dirty="0"/>
                        <a:t>DİĞER KURUM BÜTÇELİ ONARIM İŞLERİ</a:t>
                      </a:r>
                      <a:endParaRPr lang="tr-TR" sz="1000" b="1" dirty="0">
                        <a:solidFill>
                          <a:srgbClr val="FF0000"/>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6</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4"/>
                  </a:ext>
                </a:extLst>
              </a:tr>
              <a:tr h="486499">
                <a:tc>
                  <a:txBody>
                    <a:bodyPr/>
                    <a:lstStyle/>
                    <a:p>
                      <a:r>
                        <a:rPr lang="tr-TR" sz="1000" dirty="0"/>
                        <a:t>TOPLAM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39</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35</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35</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36</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5"/>
                  </a:ext>
                </a:extLst>
              </a:tr>
              <a:tr h="355037">
                <a:tc>
                  <a:txBody>
                    <a:bodyPr/>
                    <a:lstStyle/>
                    <a:p>
                      <a:r>
                        <a:rPr lang="tr-TR" sz="1000" dirty="0"/>
                        <a:t>FAAL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14</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19</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19</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6"/>
                  </a:ext>
                </a:extLst>
              </a:tr>
              <a:tr h="416058">
                <a:tc>
                  <a:txBody>
                    <a:bodyPr/>
                    <a:lstStyle/>
                    <a:p>
                      <a:r>
                        <a:rPr lang="tr-TR" sz="1000" dirty="0"/>
                        <a:t>TASFİYE HALİNDE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18</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16</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7"/>
                  </a:ext>
                </a:extLst>
              </a:tr>
              <a:tr h="486499">
                <a:tc>
                  <a:txBody>
                    <a:bodyPr/>
                    <a:lstStyle/>
                    <a:p>
                      <a:r>
                        <a:rPr lang="tr-TR" sz="1000" dirty="0"/>
                        <a:t>MAHKEMEDE OLAN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8"/>
                  </a:ext>
                </a:extLst>
              </a:tr>
              <a:tr h="486499">
                <a:tc>
                  <a:txBody>
                    <a:bodyPr/>
                    <a:lstStyle/>
                    <a:p>
                      <a:r>
                        <a:rPr lang="tr-TR" sz="1000" dirty="0"/>
                        <a:t>GENEL KURUL YAPILAN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27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9"/>
                  </a:ext>
                </a:extLst>
              </a:tr>
              <a:tr h="486499">
                <a:tc>
                  <a:txBody>
                    <a:bodyPr/>
                    <a:lstStyle/>
                    <a:p>
                      <a:r>
                        <a:rPr lang="tr-TR" sz="1000" dirty="0"/>
                        <a:t>YAPI</a:t>
                      </a:r>
                      <a:r>
                        <a:rPr lang="tr-TR" sz="1000" baseline="0" dirty="0"/>
                        <a:t> MÜTEAHHİTLİK BELGESİ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300</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200</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2496464102"/>
                  </a:ext>
                </a:extLst>
              </a:tr>
              <a:tr h="486499">
                <a:tc>
                  <a:txBody>
                    <a:bodyPr/>
                    <a:lstStyle/>
                    <a:p>
                      <a:r>
                        <a:rPr lang="tr-TR" sz="1000" dirty="0"/>
                        <a:t>BİNA YIKIM</a:t>
                      </a:r>
                      <a:r>
                        <a:rPr lang="tr-TR" sz="1000" baseline="0" dirty="0"/>
                        <a:t> İŞİ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3293214588"/>
                  </a:ext>
                </a:extLst>
              </a:tr>
            </a:tbl>
          </a:graphicData>
        </a:graphic>
      </p:graphicFrame>
      <p:sp>
        <p:nvSpPr>
          <p:cNvPr id="4" name="Slayt Numarası Yer Tutucusu 3"/>
          <p:cNvSpPr>
            <a:spLocks noGrp="1"/>
          </p:cNvSpPr>
          <p:nvPr>
            <p:ph type="sldNum" sz="quarter" idx="12"/>
          </p:nvPr>
        </p:nvSpPr>
        <p:spPr/>
        <p:txBody>
          <a:bodyPr/>
          <a:lstStyle/>
          <a:p>
            <a:fld id="{4BD4109F-82CC-4188-B1E8-5ACC6B725712}" type="slidenum">
              <a:rPr lang="tr-TR" smtClean="0"/>
              <a:t>24</a:t>
            </a:fld>
            <a:endParaRPr lang="tr-TR"/>
          </a:p>
        </p:txBody>
      </p:sp>
      <p:grpSp>
        <p:nvGrpSpPr>
          <p:cNvPr id="7" name="Grup 10"/>
          <p:cNvGrpSpPr/>
          <p:nvPr/>
        </p:nvGrpSpPr>
        <p:grpSpPr>
          <a:xfrm>
            <a:off x="265315" y="137979"/>
            <a:ext cx="8520544" cy="392343"/>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9" name="Resim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133 Dikdörtgen"/>
          <p:cNvSpPr/>
          <p:nvPr/>
        </p:nvSpPr>
        <p:spPr>
          <a:xfrm>
            <a:off x="265315" y="6329133"/>
            <a:ext cx="8520544"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Tree>
    <p:extLst>
      <p:ext uri="{BB962C8B-B14F-4D97-AF65-F5344CB8AC3E}">
        <p14:creationId xmlns:p14="http://schemas.microsoft.com/office/powerpoint/2010/main" val="1138919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390" y="3101369"/>
            <a:ext cx="2893219" cy="2169914"/>
          </a:xfrm>
          <a:prstGeom prst="rect">
            <a:avLst/>
          </a:prstGeom>
        </p:spPr>
      </p:pic>
      <p:sp>
        <p:nvSpPr>
          <p:cNvPr id="16" name="Dikdörtgen 15"/>
          <p:cNvSpPr/>
          <p:nvPr/>
        </p:nvSpPr>
        <p:spPr>
          <a:xfrm>
            <a:off x="533401" y="1197160"/>
            <a:ext cx="8153399" cy="1077218"/>
          </a:xfrm>
          <a:prstGeom prst="rect">
            <a:avLst/>
          </a:prstGeom>
          <a:solidFill>
            <a:schemeClr val="bg1"/>
          </a:solidFill>
        </p:spPr>
        <p:txBody>
          <a:bodyPr wrap="square">
            <a:spAutoFit/>
          </a:bodyPr>
          <a:lstStyle/>
          <a:p>
            <a:pPr algn="just"/>
            <a:r>
              <a:rPr lang="tr-TR" sz="1600" b="1" dirty="0">
                <a:latin typeface="Times New Roman" panose="02020603050405020304" pitchFamily="18" charset="0"/>
                <a:cs typeface="Times New Roman" panose="02020603050405020304" pitchFamily="18" charset="0"/>
              </a:rPr>
              <a:t>	İlimizde bulunan kamu kurum ve kuruluşları (Aile ve Sosyal Politikalar İl Müdürlüğü, İl Jandarma Komutanlığı, Gençlik ve Spor İl Müdürlüğü, İl Emniyet Müdürlüğü, Arıcılık Enstitüsü) için Müdürlüğümüz tarafından 2023 yılı içerisinde yapılan çalışmalar:</a:t>
            </a:r>
            <a:endParaRPr lang="tr-TR" sz="1600" b="1" dirty="0">
              <a:latin typeface="Times New Roman" panose="02020603050405020304" pitchFamily="18" charset="0"/>
              <a:ea typeface="Times New Roman"/>
              <a:cs typeface="Times New Roman" panose="02020603050405020304" pitchFamily="18" charset="0"/>
            </a:endParaRPr>
          </a:p>
        </p:txBody>
      </p:sp>
      <p:sp>
        <p:nvSpPr>
          <p:cNvPr id="13" name="Dikdörtgen 12"/>
          <p:cNvSpPr/>
          <p:nvPr/>
        </p:nvSpPr>
        <p:spPr>
          <a:xfrm>
            <a:off x="356901" y="365760"/>
            <a:ext cx="45719" cy="6233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438" tIns="9219" rIns="18438" bIns="9219" rtlCol="0" anchor="ctr"/>
          <a:lstStyle/>
          <a:p>
            <a:pPr algn="ctr"/>
            <a:endParaRPr lang="tr-TR" sz="506" dirty="0"/>
          </a:p>
        </p:txBody>
      </p:sp>
      <p:cxnSp>
        <p:nvCxnSpPr>
          <p:cNvPr id="18" name="Düz Bağlayıcı 17"/>
          <p:cNvCxnSpPr/>
          <p:nvPr/>
        </p:nvCxnSpPr>
        <p:spPr>
          <a:xfrm flipH="1">
            <a:off x="841315" y="6598920"/>
            <a:ext cx="738066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Tablo 16"/>
          <p:cNvGraphicFramePr>
            <a:graphicFrameLocks noGrp="1"/>
          </p:cNvGraphicFramePr>
          <p:nvPr>
            <p:extLst>
              <p:ext uri="{D42A27DB-BD31-4B8C-83A1-F6EECF244321}">
                <p14:modId xmlns:p14="http://schemas.microsoft.com/office/powerpoint/2010/main" val="623535620"/>
              </p:ext>
            </p:extLst>
          </p:nvPr>
        </p:nvGraphicFramePr>
        <p:xfrm>
          <a:off x="739036" y="3269668"/>
          <a:ext cx="7947764" cy="1696099"/>
        </p:xfrm>
        <a:graphic>
          <a:graphicData uri="http://schemas.openxmlformats.org/drawingml/2006/table">
            <a:tbl>
              <a:tblPr firstRow="1" firstCol="1" bandRow="1">
                <a:tableStyleId>{69CF1AB2-1976-4502-BF36-3FF5EA218861}</a:tableStyleId>
              </a:tblPr>
              <a:tblGrid>
                <a:gridCol w="2204580">
                  <a:extLst>
                    <a:ext uri="{9D8B030D-6E8A-4147-A177-3AD203B41FA5}">
                      <a16:colId xmlns:a16="http://schemas.microsoft.com/office/drawing/2014/main" val="20000"/>
                    </a:ext>
                  </a:extLst>
                </a:gridCol>
                <a:gridCol w="1766170">
                  <a:extLst>
                    <a:ext uri="{9D8B030D-6E8A-4147-A177-3AD203B41FA5}">
                      <a16:colId xmlns:a16="http://schemas.microsoft.com/office/drawing/2014/main" val="20001"/>
                    </a:ext>
                  </a:extLst>
                </a:gridCol>
                <a:gridCol w="2410150">
                  <a:extLst>
                    <a:ext uri="{9D8B030D-6E8A-4147-A177-3AD203B41FA5}">
                      <a16:colId xmlns:a16="http://schemas.microsoft.com/office/drawing/2014/main" val="20002"/>
                    </a:ext>
                  </a:extLst>
                </a:gridCol>
                <a:gridCol w="1566864">
                  <a:extLst>
                    <a:ext uri="{9D8B030D-6E8A-4147-A177-3AD203B41FA5}">
                      <a16:colId xmlns:a16="http://schemas.microsoft.com/office/drawing/2014/main" val="1891034058"/>
                    </a:ext>
                  </a:extLst>
                </a:gridCol>
              </a:tblGrid>
              <a:tr h="133398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400" u="none" strike="noStrike" dirty="0">
                          <a:effectLst/>
                        </a:rPr>
                        <a:t>Öd. Tem. Esas Keşif Özeti Hazırlanması</a:t>
                      </a:r>
                    </a:p>
                    <a:p>
                      <a:pPr algn="ctr" rtl="0" fontAlgn="ct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algn="ctr" rtl="0" fontAlgn="ctr"/>
                      <a:r>
                        <a:rPr lang="tr-TR" sz="1400" u="none" strike="noStrike" dirty="0">
                          <a:effectLst/>
                        </a:rPr>
                        <a:t>Yaklaşık Maliyet Hazırlanması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algn="ctr" rtl="0" fontAlgn="ctr"/>
                      <a:r>
                        <a:rPr lang="tr-TR" sz="1400" u="none" strike="noStrike" dirty="0">
                          <a:effectLst/>
                        </a:rPr>
                        <a:t>Teknik Rapor Görüş,</a:t>
                      </a:r>
                      <a:r>
                        <a:rPr lang="tr-TR" sz="1400" u="none" strike="noStrike" baseline="0" dirty="0">
                          <a:effectLst/>
                        </a:rPr>
                        <a:t> İnceleme, Görevlendirme, Şikayet </a:t>
                      </a:r>
                      <a:r>
                        <a:rPr lang="tr-TR" sz="1400" u="none" strike="noStrike" baseline="0" dirty="0" err="1">
                          <a:effectLst/>
                        </a:rPr>
                        <a:t>V.b</a:t>
                      </a:r>
                      <a:r>
                        <a:rPr lang="tr-TR" sz="1400" u="none" strike="noStrike" baseline="0" dirty="0">
                          <a:effectLst/>
                        </a:rPr>
                        <a:t>.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400" dirty="0"/>
                        <a:t>Yapı Müteahhitlik</a:t>
                      </a:r>
                      <a:r>
                        <a:rPr lang="tr-TR" sz="1400" baseline="0" dirty="0"/>
                        <a:t> Belgesi</a:t>
                      </a:r>
                      <a:endParaRPr lang="tr-TR" sz="1400" dirty="0"/>
                    </a:p>
                    <a:p>
                      <a:pPr algn="ctr" rtl="0" fontAlgn="ct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extLst>
                  <a:ext uri="{0D108BD9-81ED-4DB2-BD59-A6C34878D82A}">
                    <a16:rowId xmlns:a16="http://schemas.microsoft.com/office/drawing/2014/main" val="10000"/>
                  </a:ext>
                </a:extLst>
              </a:tr>
              <a:tr h="362118">
                <a:tc>
                  <a:txBody>
                    <a:bodyPr/>
                    <a:lstStyle/>
                    <a:p>
                      <a:pPr algn="ctr" fontAlgn="b"/>
                      <a:r>
                        <a:rPr lang="tr-TR" sz="1400" u="none" strike="noStrike" baseline="0" dirty="0">
                          <a:effectLst/>
                        </a:rPr>
                        <a:t>20</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u="none" strike="noStrike" baseline="0" dirty="0">
                          <a:effectLst/>
                        </a:rPr>
                        <a:t>50</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u="none" strike="noStrike" baseline="0" dirty="0">
                          <a:effectLst/>
                        </a:rPr>
                        <a:t>125</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u="none" strike="noStrike" baseline="0" dirty="0">
                          <a:effectLst/>
                        </a:rPr>
                        <a:t>200</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extLst>
                  <a:ext uri="{0D108BD9-81ED-4DB2-BD59-A6C34878D82A}">
                    <a16:rowId xmlns:a16="http://schemas.microsoft.com/office/drawing/2014/main" val="10001"/>
                  </a:ext>
                </a:extLst>
              </a:tr>
            </a:tbl>
          </a:graphicData>
        </a:graphic>
      </p:graphicFrame>
      <p:sp>
        <p:nvSpPr>
          <p:cNvPr id="4" name="Slayt Numarası Yer Tutucusu 3"/>
          <p:cNvSpPr>
            <a:spLocks noGrp="1"/>
          </p:cNvSpPr>
          <p:nvPr>
            <p:ph type="sldNum" sz="quarter" idx="12"/>
          </p:nvPr>
        </p:nvSpPr>
        <p:spPr/>
        <p:txBody>
          <a:bodyPr/>
          <a:lstStyle/>
          <a:p>
            <a:fld id="{4BD4109F-82CC-4188-B1E8-5ACC6B725712}" type="slidenum">
              <a:rPr lang="tr-TR" smtClean="0"/>
              <a:t>25</a:t>
            </a:fld>
            <a:endParaRPr lang="tr-TR"/>
          </a:p>
        </p:txBody>
      </p:sp>
      <p:grpSp>
        <p:nvGrpSpPr>
          <p:cNvPr id="8" name="Grup 10"/>
          <p:cNvGrpSpPr/>
          <p:nvPr/>
        </p:nvGrpSpPr>
        <p:grpSpPr>
          <a:xfrm>
            <a:off x="533400" y="182880"/>
            <a:ext cx="8321507" cy="392343"/>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533399" y="6266573"/>
            <a:ext cx="8321507"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Tree>
    <p:extLst>
      <p:ext uri="{BB962C8B-B14F-4D97-AF65-F5344CB8AC3E}">
        <p14:creationId xmlns:p14="http://schemas.microsoft.com/office/powerpoint/2010/main" val="2072616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627804"/>
            <a:ext cx="8229600" cy="235526"/>
          </a:xfrm>
        </p:spPr>
        <p:txBody>
          <a:bodyPr>
            <a:noAutofit/>
          </a:bodyPr>
          <a:lstStyle/>
          <a:p>
            <a:pPr algn="ctr"/>
            <a:r>
              <a:rPr lang="tr-TR" sz="1400" b="1" dirty="0">
                <a:latin typeface="Times New Roman" panose="02020603050405020304" pitchFamily="18" charset="0"/>
                <a:cs typeface="Times New Roman" panose="02020603050405020304" pitchFamily="18" charset="0"/>
              </a:rPr>
              <a:t>2023  Yılı Denetimi Müdürlüğümüzce Yapılan Yeni İşler</a:t>
            </a:r>
            <a:br>
              <a:rPr lang="tr-TR" sz="1400" b="1" dirty="0">
                <a:latin typeface="Times New Roman" panose="02020603050405020304" pitchFamily="18" charset="0"/>
                <a:cs typeface="Times New Roman" panose="02020603050405020304" pitchFamily="18" charset="0"/>
              </a:rPr>
            </a:br>
            <a:endParaRPr lang="tr-TR" sz="1400" b="1" dirty="0">
              <a:latin typeface="Times New Roman" panose="02020603050405020304" pitchFamily="18" charset="0"/>
              <a:cs typeface="Times New Roman" panose="02020603050405020304" pitchFamily="18"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550862759"/>
              </p:ext>
            </p:extLst>
          </p:nvPr>
        </p:nvGraphicFramePr>
        <p:xfrm>
          <a:off x="361824" y="840447"/>
          <a:ext cx="8185759" cy="5293467"/>
        </p:xfrm>
        <a:graphic>
          <a:graphicData uri="http://schemas.openxmlformats.org/drawingml/2006/table">
            <a:tbl>
              <a:tblPr firstRow="1" bandRow="1">
                <a:tableStyleId>{5C22544A-7EE6-4342-B048-85BDC9FD1C3A}</a:tableStyleId>
              </a:tblPr>
              <a:tblGrid>
                <a:gridCol w="442750">
                  <a:extLst>
                    <a:ext uri="{9D8B030D-6E8A-4147-A177-3AD203B41FA5}">
                      <a16:colId xmlns:a16="http://schemas.microsoft.com/office/drawing/2014/main" val="2940697795"/>
                    </a:ext>
                  </a:extLst>
                </a:gridCol>
                <a:gridCol w="2392649">
                  <a:extLst>
                    <a:ext uri="{9D8B030D-6E8A-4147-A177-3AD203B41FA5}">
                      <a16:colId xmlns:a16="http://schemas.microsoft.com/office/drawing/2014/main" val="433857712"/>
                    </a:ext>
                  </a:extLst>
                </a:gridCol>
                <a:gridCol w="1254350">
                  <a:extLst>
                    <a:ext uri="{9D8B030D-6E8A-4147-A177-3AD203B41FA5}">
                      <a16:colId xmlns:a16="http://schemas.microsoft.com/office/drawing/2014/main" val="2687387012"/>
                    </a:ext>
                  </a:extLst>
                </a:gridCol>
                <a:gridCol w="864296">
                  <a:extLst>
                    <a:ext uri="{9D8B030D-6E8A-4147-A177-3AD203B41FA5}">
                      <a16:colId xmlns:a16="http://schemas.microsoft.com/office/drawing/2014/main" val="1556566515"/>
                    </a:ext>
                  </a:extLst>
                </a:gridCol>
                <a:gridCol w="663879">
                  <a:extLst>
                    <a:ext uri="{9D8B030D-6E8A-4147-A177-3AD203B41FA5}">
                      <a16:colId xmlns:a16="http://schemas.microsoft.com/office/drawing/2014/main" val="2870249109"/>
                    </a:ext>
                  </a:extLst>
                </a:gridCol>
                <a:gridCol w="2567835">
                  <a:extLst>
                    <a:ext uri="{9D8B030D-6E8A-4147-A177-3AD203B41FA5}">
                      <a16:colId xmlns:a16="http://schemas.microsoft.com/office/drawing/2014/main" val="953780882"/>
                    </a:ext>
                  </a:extLst>
                </a:gridCol>
              </a:tblGrid>
              <a:tr h="502073">
                <a:tc>
                  <a:txBody>
                    <a:bodyPr/>
                    <a:lstStyle/>
                    <a:p>
                      <a:r>
                        <a:rPr lang="tr-TR" sz="1100" dirty="0"/>
                        <a:t>SIRA NO</a:t>
                      </a:r>
                    </a:p>
                  </a:txBody>
                  <a:tcPr marL="38576" marR="38576" marT="19289" marB="19289"/>
                </a:tc>
                <a:tc>
                  <a:txBody>
                    <a:bodyPr/>
                    <a:lstStyle/>
                    <a:p>
                      <a:pPr algn="ctr"/>
                      <a:r>
                        <a:rPr lang="tr-TR" sz="1100" dirty="0"/>
                        <a:t>İŞİN ADI</a:t>
                      </a:r>
                    </a:p>
                  </a:txBody>
                  <a:tcPr marL="38576" marR="38576" marT="19289" marB="19289"/>
                </a:tc>
                <a:tc>
                  <a:txBody>
                    <a:bodyPr/>
                    <a:lstStyle/>
                    <a:p>
                      <a:pPr algn="ctr"/>
                      <a:r>
                        <a:rPr lang="tr-TR" sz="1100" dirty="0"/>
                        <a:t>SÖZ.</a:t>
                      </a:r>
                      <a:r>
                        <a:rPr lang="tr-TR" sz="1100" baseline="0" dirty="0"/>
                        <a:t> BEDELİ</a:t>
                      </a:r>
                      <a:endParaRPr lang="tr-TR" sz="1100" dirty="0"/>
                    </a:p>
                  </a:txBody>
                  <a:tcPr marL="38576" marR="38576" marT="19289" marB="19289"/>
                </a:tc>
                <a:tc>
                  <a:txBody>
                    <a:bodyPr/>
                    <a:lstStyle/>
                    <a:p>
                      <a:pPr algn="ctr"/>
                      <a:r>
                        <a:rPr lang="tr-TR" sz="1100" dirty="0"/>
                        <a:t>İŞ Yeri</a:t>
                      </a:r>
                      <a:r>
                        <a:rPr lang="tr-TR" sz="1100" baseline="0" dirty="0"/>
                        <a:t> Teslim </a:t>
                      </a:r>
                      <a:endParaRPr lang="tr-TR" sz="1100" dirty="0"/>
                    </a:p>
                  </a:txBody>
                  <a:tcPr marL="38576" marR="38576" marT="19289" marB="19289"/>
                </a:tc>
                <a:tc>
                  <a:txBody>
                    <a:bodyPr/>
                    <a:lstStyle/>
                    <a:p>
                      <a:pPr algn="ctr"/>
                      <a:r>
                        <a:rPr lang="tr-TR" sz="1100" dirty="0"/>
                        <a:t>Fiziki Durum</a:t>
                      </a:r>
                    </a:p>
                  </a:txBody>
                  <a:tcPr marL="38576" marR="38576" marT="19289" marB="19289"/>
                </a:tc>
                <a:tc>
                  <a:txBody>
                    <a:bodyPr/>
                    <a:lstStyle/>
                    <a:p>
                      <a:pPr algn="ctr"/>
                      <a:r>
                        <a:rPr lang="tr-TR" sz="1100" dirty="0"/>
                        <a:t>AÇIKLAMALAR</a:t>
                      </a:r>
                    </a:p>
                  </a:txBody>
                  <a:tcPr marL="38576" marR="38576" marT="19289" marB="19289"/>
                </a:tc>
                <a:extLst>
                  <a:ext uri="{0D108BD9-81ED-4DB2-BD59-A6C34878D82A}">
                    <a16:rowId xmlns:a16="http://schemas.microsoft.com/office/drawing/2014/main" val="721634176"/>
                  </a:ext>
                </a:extLst>
              </a:tr>
              <a:tr h="447193">
                <a:tc>
                  <a:txBody>
                    <a:bodyPr/>
                    <a:lstStyle/>
                    <a:p>
                      <a:pPr algn="ctr"/>
                      <a:r>
                        <a:rPr lang="tr-TR" sz="1100" dirty="0"/>
                        <a:t>1</a:t>
                      </a:r>
                      <a:endParaRPr lang="tr-TR" sz="1100" b="1" dirty="0"/>
                    </a:p>
                  </a:txBody>
                  <a:tcPr marL="38576" marR="38576" marT="19289" marB="19289"/>
                </a:tc>
                <a:tc>
                  <a:txBody>
                    <a:bodyPr/>
                    <a:lstStyle/>
                    <a:p>
                      <a:pPr algn="ctr"/>
                      <a:r>
                        <a:rPr lang="tr-TR" sz="1100" dirty="0"/>
                        <a:t>GÜLYALI</a:t>
                      </a:r>
                      <a:r>
                        <a:rPr lang="tr-TR" sz="1100" baseline="0" dirty="0"/>
                        <a:t> JANDARMA BİNASI DOĞALGAZ DÖNÜŞÜM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629.450,00 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13.06.2023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%100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Geçici kabulü yapıldı.</a:t>
                      </a: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401786432"/>
                  </a:ext>
                </a:extLst>
              </a:tr>
              <a:tr h="512942">
                <a:tc>
                  <a:txBody>
                    <a:bodyPr/>
                    <a:lstStyle/>
                    <a:p>
                      <a:pPr algn="ctr"/>
                      <a:r>
                        <a:rPr lang="tr-TR" sz="1100" dirty="0"/>
                        <a:t>2</a:t>
                      </a:r>
                      <a:endParaRPr lang="tr-TR" sz="1100" b="1" dirty="0"/>
                    </a:p>
                  </a:txBody>
                  <a:tcPr marL="38576" marR="38576" marT="19289" marB="19289"/>
                </a:tc>
                <a:tc>
                  <a:txBody>
                    <a:bodyPr/>
                    <a:lstStyle/>
                    <a:p>
                      <a:pPr algn="ctr"/>
                      <a:r>
                        <a:rPr lang="tr-TR" sz="1100" dirty="0"/>
                        <a:t>GÖLKÖY GÜZELYURT ŞHT.HALİS DOĞAN İLKOKULUYAPIM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100" u="none" strike="noStrike" kern="1200" cap="none" spc="0" normalizeH="0" baseline="0" noProof="0" dirty="0">
                          <a:ln>
                            <a:noFill/>
                          </a:ln>
                          <a:effectLst/>
                          <a:uLnTx/>
                          <a:uFillTx/>
                        </a:rPr>
                        <a:t>10.010.000,00 TL</a:t>
                      </a:r>
                      <a:endParaRPr kumimoji="0" lang="tr-TR"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24.02.2023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%40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Betonarme devam </a:t>
                      </a:r>
                      <a:r>
                        <a:rPr lang="tr-TR" sz="1100" dirty="0" smtClean="0"/>
                        <a:t>ediyor.</a:t>
                      </a:r>
                    </a:p>
                    <a:p>
                      <a:pPr algn="ctr"/>
                      <a:r>
                        <a:rPr lang="tr-TR" sz="1100" dirty="0" smtClean="0"/>
                        <a:t>(Zemin Kat</a:t>
                      </a:r>
                      <a:r>
                        <a:rPr lang="tr-TR" sz="1100" baseline="0" dirty="0" smtClean="0"/>
                        <a:t> Tavan Döşemesi yapılıyor</a:t>
                      </a:r>
                      <a:r>
                        <a:rPr lang="tr-TR" sz="1100" dirty="0" smtClean="0"/>
                        <a:t>)</a:t>
                      </a: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2670383936"/>
                  </a:ext>
                </a:extLst>
              </a:tr>
              <a:tr h="447193">
                <a:tc>
                  <a:txBody>
                    <a:bodyPr/>
                    <a:lstStyle/>
                    <a:p>
                      <a:pPr algn="ctr"/>
                      <a:r>
                        <a:rPr lang="tr-TR" sz="1100" dirty="0"/>
                        <a:t>3</a:t>
                      </a:r>
                      <a:endParaRPr lang="tr-TR" sz="1100" b="1" dirty="0"/>
                    </a:p>
                  </a:txBody>
                  <a:tcPr marL="38576" marR="38576" marT="19289" marB="19289"/>
                </a:tc>
                <a:tc>
                  <a:txBody>
                    <a:bodyPr/>
                    <a:lstStyle/>
                    <a:p>
                      <a:pPr algn="ctr"/>
                      <a:r>
                        <a:rPr lang="tr-TR" sz="1100" dirty="0"/>
                        <a:t>GÖLKÖY EMİRLER ŞEHİT NİHAT</a:t>
                      </a:r>
                      <a:r>
                        <a:rPr lang="tr-TR" sz="1100" baseline="0" dirty="0"/>
                        <a:t> ŞAHİN İLKOKULU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100" u="none" strike="noStrike" kern="1200" cap="none" spc="0" normalizeH="0" baseline="0" noProof="0" dirty="0">
                          <a:ln>
                            <a:noFill/>
                          </a:ln>
                          <a:effectLst/>
                          <a:uLnTx/>
                          <a:uFillTx/>
                        </a:rPr>
                        <a:t>15.357.000,00 TL</a:t>
                      </a:r>
                      <a:endParaRPr kumimoji="0" lang="tr-TR"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17.04.2023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%60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Betonarmesi </a:t>
                      </a:r>
                      <a:r>
                        <a:rPr lang="tr-TR" sz="1100" dirty="0" smtClean="0"/>
                        <a:t>tamamlandı. Elektrik</a:t>
                      </a:r>
                      <a:r>
                        <a:rPr lang="tr-TR" sz="1100" baseline="0" dirty="0" smtClean="0"/>
                        <a:t> ve mekanik tesisat döşeniyor.</a:t>
                      </a: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3860328549"/>
                  </a:ext>
                </a:extLst>
              </a:tr>
              <a:tr h="512942">
                <a:tc>
                  <a:txBody>
                    <a:bodyPr/>
                    <a:lstStyle/>
                    <a:p>
                      <a:pPr algn="ctr"/>
                      <a:r>
                        <a:rPr lang="tr-TR" sz="1100" dirty="0"/>
                        <a:t>4</a:t>
                      </a:r>
                      <a:endParaRPr lang="tr-TR" sz="1100" b="1" dirty="0"/>
                    </a:p>
                  </a:txBody>
                  <a:tcPr marL="38576" marR="38576" marT="19289" marB="19289"/>
                </a:tc>
                <a:tc>
                  <a:txBody>
                    <a:bodyPr/>
                    <a:lstStyle/>
                    <a:p>
                      <a:pPr algn="ctr"/>
                      <a:r>
                        <a:rPr lang="tr-TR" sz="1100" dirty="0"/>
                        <a:t>MESUDİYE</a:t>
                      </a:r>
                      <a:r>
                        <a:rPr lang="tr-TR" sz="1100" baseline="0" dirty="0"/>
                        <a:t> ÖZEL EĞİTİM ANAOKULU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100" u="none" strike="noStrike" kern="1200" cap="none" spc="0" normalizeH="0" baseline="0" noProof="0" dirty="0">
                          <a:ln>
                            <a:noFill/>
                          </a:ln>
                          <a:effectLst/>
                          <a:uLnTx/>
                          <a:uFillTx/>
                        </a:rPr>
                        <a:t>8.944.444.00TL</a:t>
                      </a:r>
                      <a:endParaRPr kumimoji="0" lang="tr-TR"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17.04.2023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%50</a:t>
                      </a:r>
                      <a:endParaRPr lang="tr-TR" sz="1100" dirty="0"/>
                    </a:p>
                    <a:p>
                      <a:pPr algn="ct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Betonarme devam ediyor</a:t>
                      </a:r>
                      <a:r>
                        <a:rPr lang="tr-TR" sz="1100" dirty="0" smtClean="0"/>
                        <a:t>.(Asansör</a:t>
                      </a:r>
                      <a:r>
                        <a:rPr lang="tr-TR" sz="1100" baseline="0" dirty="0" smtClean="0"/>
                        <a:t> kulesi ve çatı imalatı yapılıyor.)</a:t>
                      </a:r>
                      <a:endParaRPr lang="tr-TR" sz="1100" dirty="0"/>
                    </a:p>
                    <a:p>
                      <a:pPr algn="ct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262548400"/>
                  </a:ext>
                </a:extLst>
              </a:tr>
              <a:tr h="652251">
                <a:tc>
                  <a:txBody>
                    <a:bodyPr/>
                    <a:lstStyle/>
                    <a:p>
                      <a:pPr algn="ctr"/>
                      <a:r>
                        <a:rPr lang="tr-TR" sz="1100" dirty="0"/>
                        <a:t>5</a:t>
                      </a:r>
                      <a:endParaRPr lang="tr-TR" sz="1100" b="1" dirty="0"/>
                    </a:p>
                  </a:txBody>
                  <a:tcPr marL="38576" marR="38576" marT="19289" marB="19289"/>
                </a:tc>
                <a:tc>
                  <a:txBody>
                    <a:bodyPr/>
                    <a:lstStyle/>
                    <a:p>
                      <a:pPr algn="ctr"/>
                      <a:r>
                        <a:rPr lang="tr-TR" sz="1100" dirty="0"/>
                        <a:t>KUMRU ŞEHİT NEŞE ERYETİM İMAMHATİP</a:t>
                      </a:r>
                      <a:r>
                        <a:rPr lang="tr-TR" sz="1100" baseline="0" dirty="0"/>
                        <a:t> ORTAOKULU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17.647.000.00TL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09.02.2023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%20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Betonarme devam ediyor</a:t>
                      </a:r>
                      <a:r>
                        <a:rPr lang="tr-TR" sz="1100" kern="1200" dirty="0" smtClean="0"/>
                        <a:t>.(Zemin</a:t>
                      </a:r>
                      <a:r>
                        <a:rPr lang="tr-TR" sz="1100" kern="1200" baseline="0" dirty="0" smtClean="0"/>
                        <a:t> kat kolon kalıpları bağlanıyor.)</a:t>
                      </a:r>
                      <a:endParaRPr lang="tr-TR" sz="1100" kern="1200" dirty="0"/>
                    </a:p>
                    <a:p>
                      <a:pPr algn="ct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338093263"/>
                  </a:ext>
                </a:extLst>
              </a:tr>
              <a:tr h="509308">
                <a:tc>
                  <a:txBody>
                    <a:bodyPr/>
                    <a:lstStyle/>
                    <a:p>
                      <a:pPr algn="ctr"/>
                      <a:r>
                        <a:rPr lang="tr-TR" sz="1100" dirty="0"/>
                        <a:t>6</a:t>
                      </a:r>
                      <a:endParaRPr lang="tr-TR" sz="1100" b="1" dirty="0"/>
                    </a:p>
                  </a:txBody>
                  <a:tcPr marL="38576" marR="38576" marT="19289" marB="19289"/>
                </a:tc>
                <a:tc>
                  <a:txBody>
                    <a:bodyPr/>
                    <a:lstStyle/>
                    <a:p>
                      <a:pPr algn="ctr"/>
                      <a:r>
                        <a:rPr lang="tr-TR" sz="1100" dirty="0"/>
                        <a:t>AYBASTI ORTAKÖY</a:t>
                      </a:r>
                      <a:r>
                        <a:rPr lang="tr-TR" sz="1100" baseline="0" dirty="0"/>
                        <a:t> İLKOKUL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20.897.000.00TL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18.04.2023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Temel </a:t>
                      </a:r>
                      <a:r>
                        <a:rPr lang="tr-TR" sz="1100" kern="1200" dirty="0" smtClean="0"/>
                        <a:t>kazısı ve </a:t>
                      </a:r>
                      <a:r>
                        <a:rPr lang="tr-TR" sz="1100" kern="1200" dirty="0" err="1" smtClean="0"/>
                        <a:t>reglaj</a:t>
                      </a:r>
                      <a:r>
                        <a:rPr lang="tr-TR" sz="1100" kern="1200" dirty="0" smtClean="0"/>
                        <a:t> çalışmaları </a:t>
                      </a:r>
                      <a:r>
                        <a:rPr lang="tr-TR" sz="1100" kern="1200" dirty="0"/>
                        <a:t>devam ediyor.</a:t>
                      </a:r>
                      <a:endParaRPr lang="tr-TR" sz="1100" kern="1200" dirty="0">
                        <a:solidFill>
                          <a:schemeClr val="dk1"/>
                        </a:solidFill>
                        <a:latin typeface="Times New Roman" panose="02020603050405020304" pitchFamily="18" charset="0"/>
                        <a:ea typeface="+mn-ea"/>
                        <a:cs typeface="Times New Roman" panose="02020603050405020304" pitchFamily="18" charset="0"/>
                      </a:endParaRPr>
                    </a:p>
                  </a:txBody>
                  <a:tcPr marL="38576" marR="38576" marT="19289" marB="19289"/>
                </a:tc>
                <a:extLst>
                  <a:ext uri="{0D108BD9-81ED-4DB2-BD59-A6C34878D82A}">
                    <a16:rowId xmlns:a16="http://schemas.microsoft.com/office/drawing/2014/main" val="398807974"/>
                  </a:ext>
                </a:extLst>
              </a:tr>
              <a:tr h="509308">
                <a:tc>
                  <a:txBody>
                    <a:bodyPr/>
                    <a:lstStyle/>
                    <a:p>
                      <a:pPr algn="ctr"/>
                      <a:r>
                        <a:rPr lang="tr-TR" sz="1100" dirty="0"/>
                        <a:t>7</a:t>
                      </a:r>
                      <a:endParaRPr lang="tr-TR" sz="1100" b="1" dirty="0"/>
                    </a:p>
                  </a:txBody>
                  <a:tcPr marL="38576" marR="38576" marT="19289" marB="19289"/>
                </a:tc>
                <a:tc>
                  <a:txBody>
                    <a:bodyPr/>
                    <a:lstStyle/>
                    <a:p>
                      <a:pPr algn="ctr"/>
                      <a:r>
                        <a:rPr lang="tr-TR" sz="1100" dirty="0"/>
                        <a:t>FATSA BAŞKÖY ANAOKULU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13.172.000.00TL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18.04.2023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%15</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Temel yalıtımı yapıldı.</a:t>
                      </a:r>
                      <a:endParaRPr lang="tr-TR" sz="1100" kern="1200" dirty="0">
                        <a:solidFill>
                          <a:schemeClr val="dk1"/>
                        </a:solidFill>
                        <a:latin typeface="Times New Roman" panose="02020603050405020304" pitchFamily="18" charset="0"/>
                        <a:ea typeface="+mn-ea"/>
                        <a:cs typeface="Times New Roman" panose="02020603050405020304" pitchFamily="18" charset="0"/>
                      </a:endParaRPr>
                    </a:p>
                  </a:txBody>
                  <a:tcPr marL="38576" marR="38576" marT="19289" marB="19289"/>
                </a:tc>
                <a:extLst>
                  <a:ext uri="{0D108BD9-81ED-4DB2-BD59-A6C34878D82A}">
                    <a16:rowId xmlns:a16="http://schemas.microsoft.com/office/drawing/2014/main" val="3430006376"/>
                  </a:ext>
                </a:extLst>
              </a:tr>
              <a:tr h="662393">
                <a:tc>
                  <a:txBody>
                    <a:bodyPr/>
                    <a:lstStyle/>
                    <a:p>
                      <a:pPr algn="ctr"/>
                      <a:r>
                        <a:rPr lang="tr-TR" sz="1100" dirty="0"/>
                        <a:t>8</a:t>
                      </a:r>
                      <a:endParaRPr lang="tr-TR" sz="1100" b="1" dirty="0"/>
                    </a:p>
                  </a:txBody>
                  <a:tcPr marL="38576" marR="38576" marT="19289" marB="19289"/>
                </a:tc>
                <a:tc>
                  <a:txBody>
                    <a:bodyPr/>
                    <a:lstStyle/>
                    <a:p>
                      <a:pPr algn="ctr"/>
                      <a:r>
                        <a:rPr lang="tr-TR" sz="1100" dirty="0"/>
                        <a:t>ÜNYE KALEDERE</a:t>
                      </a:r>
                      <a:r>
                        <a:rPr lang="tr-TR" sz="1100" baseline="0" dirty="0"/>
                        <a:t> ANAOKULU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12.244.000.00TL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19.04.2023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%20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Betonarme devam ediyor.(1. kat kolon </a:t>
                      </a:r>
                      <a:r>
                        <a:rPr lang="tr-TR" sz="1100" kern="1200" dirty="0" smtClean="0"/>
                        <a:t>kalıpları</a:t>
                      </a:r>
                      <a:r>
                        <a:rPr lang="tr-TR" sz="1100" kern="1200" baseline="0" dirty="0" smtClean="0"/>
                        <a:t> bağlanıyor</a:t>
                      </a:r>
                      <a:r>
                        <a:rPr lang="tr-TR" sz="1100" kern="1200" dirty="0" smtClean="0"/>
                        <a:t>.)</a:t>
                      </a:r>
                      <a:endParaRPr lang="tr-TR" sz="1100" kern="1200" dirty="0"/>
                    </a:p>
                    <a:p>
                      <a:pPr algn="ct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1381918908"/>
                  </a:ext>
                </a:extLst>
              </a:tr>
              <a:tr h="509308">
                <a:tc>
                  <a:txBody>
                    <a:bodyPr/>
                    <a:lstStyle/>
                    <a:p>
                      <a:pPr algn="ctr"/>
                      <a:r>
                        <a:rPr lang="tr-TR" sz="1100" dirty="0"/>
                        <a:t>9</a:t>
                      </a:r>
                      <a:endParaRPr lang="tr-TR" sz="1100" b="1" dirty="0"/>
                    </a:p>
                  </a:txBody>
                  <a:tcPr marL="38576" marR="38576" marT="19289" marB="19289"/>
                </a:tc>
                <a:tc>
                  <a:txBody>
                    <a:bodyPr/>
                    <a:lstStyle/>
                    <a:p>
                      <a:pPr algn="ctr"/>
                      <a:r>
                        <a:rPr lang="tr-TR" sz="1100" dirty="0"/>
                        <a:t>19 EYLÜL STADYUMU YIKIM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950.000,00 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08.05.2023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%100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Tamamlandı. Geçici</a:t>
                      </a:r>
                      <a:r>
                        <a:rPr lang="tr-TR" sz="1100" kern="1200" baseline="0" dirty="0"/>
                        <a:t> kabul yapıldı.</a:t>
                      </a:r>
                      <a:endParaRPr lang="tr-TR" sz="1100" kern="1200" dirty="0">
                        <a:solidFill>
                          <a:schemeClr val="dk1"/>
                        </a:solidFill>
                        <a:latin typeface="Times New Roman" panose="02020603050405020304" pitchFamily="18" charset="0"/>
                        <a:ea typeface="+mn-ea"/>
                        <a:cs typeface="Times New Roman" panose="02020603050405020304" pitchFamily="18" charset="0"/>
                      </a:endParaRPr>
                    </a:p>
                  </a:txBody>
                  <a:tcPr marL="38576" marR="38576" marT="19289" marB="19289"/>
                </a:tc>
                <a:extLst>
                  <a:ext uri="{0D108BD9-81ED-4DB2-BD59-A6C34878D82A}">
                    <a16:rowId xmlns:a16="http://schemas.microsoft.com/office/drawing/2014/main" val="1512512753"/>
                  </a:ext>
                </a:extLst>
              </a:tr>
            </a:tbl>
          </a:graphicData>
        </a:graphic>
      </p:graphicFrame>
      <p:sp>
        <p:nvSpPr>
          <p:cNvPr id="4" name="Slayt Numarası Yer Tutucusu 3"/>
          <p:cNvSpPr>
            <a:spLocks noGrp="1"/>
          </p:cNvSpPr>
          <p:nvPr>
            <p:ph type="sldNum" sz="quarter" idx="12"/>
          </p:nvPr>
        </p:nvSpPr>
        <p:spPr>
          <a:xfrm>
            <a:off x="7010400" y="6492875"/>
            <a:ext cx="2133600" cy="365125"/>
          </a:xfrm>
        </p:spPr>
        <p:txBody>
          <a:bodyPr/>
          <a:lstStyle/>
          <a:p>
            <a:fld id="{4BD4109F-82CC-4188-B1E8-5ACC6B725712}" type="slidenum">
              <a:rPr lang="tr-TR" smtClean="0"/>
              <a:t>26</a:t>
            </a:fld>
            <a:endParaRPr lang="tr-TR" dirty="0"/>
          </a:p>
        </p:txBody>
      </p:sp>
      <p:grpSp>
        <p:nvGrpSpPr>
          <p:cNvPr id="6" name="Grup 10"/>
          <p:cNvGrpSpPr/>
          <p:nvPr/>
        </p:nvGrpSpPr>
        <p:grpSpPr>
          <a:xfrm>
            <a:off x="295329" y="117698"/>
            <a:ext cx="8520544" cy="392343"/>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133 Dikdörtgen"/>
          <p:cNvSpPr/>
          <p:nvPr/>
        </p:nvSpPr>
        <p:spPr>
          <a:xfrm>
            <a:off x="295329" y="6321914"/>
            <a:ext cx="8520544"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Tree>
    <p:extLst>
      <p:ext uri="{BB962C8B-B14F-4D97-AF65-F5344CB8AC3E}">
        <p14:creationId xmlns:p14="http://schemas.microsoft.com/office/powerpoint/2010/main" val="958691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27</a:t>
            </a:fld>
            <a:endParaRPr lang="tr-TR"/>
          </a:p>
        </p:txBody>
      </p:sp>
      <p:pic>
        <p:nvPicPr>
          <p:cNvPr id="5" name="Resim 4" descr="C:\Users\sezin.turkmen\Desktop\55a6485c-a892-4750-bd9f-6c95baf2a4b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328" y="1369736"/>
            <a:ext cx="3579410" cy="2198861"/>
          </a:xfrm>
          <a:prstGeom prst="rect">
            <a:avLst/>
          </a:prstGeom>
          <a:noFill/>
          <a:ln>
            <a:noFill/>
          </a:ln>
        </p:spPr>
      </p:pic>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2" name="Dikdörtgen 11"/>
          <p:cNvSpPr/>
          <p:nvPr/>
        </p:nvSpPr>
        <p:spPr>
          <a:xfrm>
            <a:off x="-817115" y="4027111"/>
            <a:ext cx="5638497" cy="1323439"/>
          </a:xfrm>
          <a:prstGeom prst="rect">
            <a:avLst/>
          </a:prstGeom>
        </p:spPr>
        <p:txBody>
          <a:bodyPr wrap="square">
            <a:spAutoFit/>
          </a:bodyPr>
          <a:lstStyle/>
          <a:p>
            <a:pPr algn="ctr">
              <a:spcAft>
                <a:spcPts val="0"/>
              </a:spcAft>
            </a:pPr>
            <a:r>
              <a:rPr lang="tr-TR" sz="1000" b="1" dirty="0" smtClean="0">
                <a:latin typeface="Calibri (Gövde)"/>
                <a:ea typeface="Calibri" panose="020F0502020204030204" pitchFamily="34" charset="0"/>
                <a:cs typeface="Times New Roman" panose="02020603050405020304" pitchFamily="18" charset="0"/>
              </a:rPr>
              <a:t>            GÖLKÖY </a:t>
            </a:r>
            <a:r>
              <a:rPr lang="tr-TR" sz="1000" b="1" dirty="0">
                <a:latin typeface="Calibri (Gövde)"/>
                <a:ea typeface="Calibri" panose="020F0502020204030204" pitchFamily="34" charset="0"/>
                <a:cs typeface="Times New Roman" panose="02020603050405020304" pitchFamily="18" charset="0"/>
              </a:rPr>
              <a:t>EMİRLER ŞEHİT NİHAT ŞAHİN İLKOKULU </a:t>
            </a:r>
            <a:r>
              <a:rPr lang="tr-TR" sz="1000" b="1" dirty="0" smtClean="0">
                <a:latin typeface="Calibri (Gövde)"/>
                <a:ea typeface="Calibri" panose="020F0502020204030204" pitchFamily="34" charset="0"/>
                <a:cs typeface="Times New Roman" panose="02020603050405020304" pitchFamily="18" charset="0"/>
              </a:rPr>
              <a:t>YAPIM </a:t>
            </a:r>
            <a:r>
              <a:rPr lang="tr-TR" sz="1000" b="1" dirty="0">
                <a:latin typeface="Calibri (Gövde)"/>
                <a:ea typeface="Calibri" panose="020F0502020204030204" pitchFamily="34" charset="0"/>
                <a:cs typeface="Times New Roman" panose="02020603050405020304" pitchFamily="18" charset="0"/>
              </a:rPr>
              <a:t>İŞİ</a:t>
            </a:r>
            <a:endParaRPr lang="tr-TR" sz="1000" dirty="0">
              <a:latin typeface="Calibri (Gövde)"/>
              <a:ea typeface="Calibri" panose="020F0502020204030204" pitchFamily="34" charset="0"/>
              <a:cs typeface="Times New Roman" panose="02020603050405020304" pitchFamily="18" charset="0"/>
            </a:endParaRPr>
          </a:p>
          <a:p>
            <a:pPr algn="ct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smtClean="0">
                <a:latin typeface="Calibri (Gövde)"/>
                <a:ea typeface="Calibri" panose="020F0502020204030204" pitchFamily="34" charset="0"/>
                <a:cs typeface="Times New Roman" panose="02020603050405020304" pitchFamily="18" charset="0"/>
              </a:rPr>
              <a:t>	Sözleşme </a:t>
            </a:r>
            <a:r>
              <a:rPr lang="tr-TR" sz="1000" b="1" dirty="0">
                <a:latin typeface="Calibri (Gövde)"/>
                <a:ea typeface="Calibri" panose="020F0502020204030204" pitchFamily="34" charset="0"/>
                <a:cs typeface="Times New Roman" panose="02020603050405020304" pitchFamily="18" charset="0"/>
              </a:rPr>
              <a:t>bedeli	:15.357.000,00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:24.02.2023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:02.07.2024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(Bodrum+Zemin+1.kat+2. 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latin typeface="Calibri (Gövde)"/>
                <a:ea typeface="Calibri" panose="020F0502020204030204" pitchFamily="34" charset="0"/>
                <a:cs typeface="Times New Roman" panose="02020603050405020304" pitchFamily="18" charset="0"/>
              </a:rPr>
              <a:t> </a:t>
            </a:r>
            <a:r>
              <a:rPr lang="tr-TR" sz="1000" b="1" dirty="0" smtClean="0">
                <a:latin typeface="Calibri (Gövde)"/>
                <a:ea typeface="Calibri" panose="020F0502020204030204" pitchFamily="34" charset="0"/>
                <a:cs typeface="Times New Roman" panose="02020603050405020304" pitchFamily="18" charset="0"/>
              </a:rPr>
              <a:t>                         Fiziki gerçekleşme oranı           : % 60</a:t>
            </a:r>
            <a:endParaRPr lang="tr-TR" sz="1000" dirty="0">
              <a:latin typeface="Calibri (Gövde)"/>
              <a:ea typeface="Calibri" panose="020F0502020204030204" pitchFamily="34" charset="0"/>
              <a:cs typeface="Times New Roman" panose="02020603050405020304" pitchFamily="18" charset="0"/>
            </a:endParaRPr>
          </a:p>
          <a:p>
            <a:pPr algn="just">
              <a:spcAft>
                <a:spcPts val="0"/>
              </a:spcAft>
            </a:pP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descr="C:\Users\sezin.turkmen\Desktop\2d841b7c-70b8-49e8-9d1b-c22f42e5fb7b.b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8296" y="1369736"/>
            <a:ext cx="3747578" cy="2198861"/>
          </a:xfrm>
          <a:prstGeom prst="rect">
            <a:avLst/>
          </a:prstGeom>
          <a:noFill/>
          <a:ln>
            <a:noFill/>
          </a:ln>
        </p:spPr>
      </p:pic>
      <p:sp>
        <p:nvSpPr>
          <p:cNvPr id="14" name="Dikdörtgen 13"/>
          <p:cNvSpPr/>
          <p:nvPr/>
        </p:nvSpPr>
        <p:spPr>
          <a:xfrm>
            <a:off x="4275513" y="4050344"/>
            <a:ext cx="4702233" cy="1169551"/>
          </a:xfrm>
          <a:prstGeom prst="rect">
            <a:avLst/>
          </a:prstGeom>
        </p:spPr>
        <p:txBody>
          <a:bodyPr wrap="square">
            <a:spAutoFit/>
          </a:bodyPr>
          <a:lstStyle/>
          <a:p>
            <a:pPr algn="ctr">
              <a:spcAft>
                <a:spcPts val="0"/>
              </a:spcAft>
            </a:pPr>
            <a:r>
              <a:rPr lang="tr-TR" sz="1000" b="1" dirty="0">
                <a:latin typeface="Calibri (Gövde)"/>
                <a:ea typeface="Calibri" panose="020F0502020204030204" pitchFamily="34" charset="0"/>
                <a:cs typeface="Times New Roman" panose="02020603050405020304" pitchFamily="18" charset="0"/>
              </a:rPr>
              <a:t>MESUDİYE ÖZEL EĞİTİM ANAOKULU</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Sözleşme bedeli	:8.944.444,00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:17.04.2023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:10.04.2024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(Zemin+1. 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effectLst/>
                <a:latin typeface="Calibri (Gövde)"/>
                <a:ea typeface="Calibri" panose="020F0502020204030204" pitchFamily="34" charset="0"/>
                <a:cs typeface="Times New Roman" panose="02020603050405020304" pitchFamily="18" charset="0"/>
              </a:rPr>
              <a:t> </a:t>
            </a:r>
            <a:r>
              <a:rPr lang="tr-TR" sz="1000" b="1" dirty="0" smtClean="0">
                <a:effectLst/>
                <a:latin typeface="Calibri (Gövde)"/>
                <a:ea typeface="Calibri" panose="020F0502020204030204" pitchFamily="34" charset="0"/>
                <a:cs typeface="Times New Roman" panose="02020603050405020304" pitchFamily="18" charset="0"/>
              </a:rPr>
              <a:t>                         Fiziki gerçekleşme oranı           : % 50</a:t>
            </a:r>
            <a:endParaRPr lang="tr-TR" sz="1000" dirty="0">
              <a:effectLst/>
              <a:latin typeface="Calibri (Gövde)"/>
              <a:ea typeface="Calibri" panose="020F0502020204030204" pitchFamily="34" charset="0"/>
              <a:cs typeface="Times New Roman" panose="02020603050405020304" pitchFamily="18" charset="0"/>
            </a:endParaRPr>
          </a:p>
        </p:txBody>
      </p:sp>
      <p:cxnSp>
        <p:nvCxnSpPr>
          <p:cNvPr id="16" name="Düz Bağlayıcı 15"/>
          <p:cNvCxnSpPr/>
          <p:nvPr/>
        </p:nvCxnSpPr>
        <p:spPr>
          <a:xfrm>
            <a:off x="4425797" y="748145"/>
            <a:ext cx="65266" cy="5478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4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28</a:t>
            </a:fld>
            <a:endParaRPr lang="tr-TR"/>
          </a:p>
        </p:txBody>
      </p:sp>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2" name="Dikdörtgen 11"/>
          <p:cNvSpPr/>
          <p:nvPr/>
        </p:nvSpPr>
        <p:spPr>
          <a:xfrm>
            <a:off x="0" y="3973399"/>
            <a:ext cx="5638497" cy="1323439"/>
          </a:xfrm>
          <a:prstGeom prst="rect">
            <a:avLst/>
          </a:prstGeom>
        </p:spPr>
        <p:txBody>
          <a:bodyPr wrap="square">
            <a:spAutoFit/>
          </a:bodyPr>
          <a:lstStyle/>
          <a:p>
            <a:r>
              <a:rPr lang="tr-TR" sz="1000" b="1" dirty="0" smtClean="0">
                <a:latin typeface="Calibri (Gövde)"/>
                <a:ea typeface="Calibri" panose="020F0502020204030204" pitchFamily="34" charset="0"/>
                <a:cs typeface="Times New Roman" panose="02020603050405020304" pitchFamily="18" charset="0"/>
              </a:rPr>
              <a:t>               </a:t>
            </a:r>
            <a:r>
              <a:rPr lang="tr-TR" sz="1000" b="1" dirty="0" smtClean="0">
                <a:latin typeface="Calibri (Gövde)"/>
              </a:rPr>
              <a:t>GÖLKÖY </a:t>
            </a:r>
            <a:r>
              <a:rPr lang="tr-TR" sz="1000" b="1" dirty="0">
                <a:latin typeface="Calibri (Gövde)"/>
              </a:rPr>
              <a:t>GÜZELYURT ŞEHİT HALİS DOĞAN İLKOKULU</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Sözleşme bedeli	:10.010.000,00 TL</a:t>
            </a:r>
            <a:endParaRPr lang="tr-TR" sz="1000" dirty="0">
              <a:latin typeface="Calibri (Gövde)"/>
            </a:endParaRPr>
          </a:p>
          <a:p>
            <a:r>
              <a:rPr lang="tr-TR" sz="1000" b="1" dirty="0">
                <a:latin typeface="Calibri (Gövde)"/>
              </a:rPr>
              <a:t>	Başlangıç tarihi	:24.02.2023</a:t>
            </a:r>
            <a:endParaRPr lang="tr-TR" sz="1000" dirty="0">
              <a:latin typeface="Calibri (Gövde)"/>
            </a:endParaRPr>
          </a:p>
          <a:p>
            <a:r>
              <a:rPr lang="tr-TR" sz="1000" b="1" dirty="0">
                <a:latin typeface="Calibri (Gövde)"/>
              </a:rPr>
              <a:t>	Bitiş tarihi		:29.03.2024</a:t>
            </a:r>
            <a:endParaRPr lang="tr-TR" sz="1000" dirty="0">
              <a:latin typeface="Calibri (Gövde)"/>
            </a:endParaRPr>
          </a:p>
          <a:p>
            <a:r>
              <a:rPr lang="tr-TR" sz="1000" b="1" dirty="0">
                <a:latin typeface="Calibri (Gövde)"/>
              </a:rPr>
              <a:t>	Proje No		:Özel (Zemin+1. kat</a:t>
            </a:r>
            <a:r>
              <a:rPr lang="tr-TR" sz="1000" b="1" dirty="0" smtClean="0">
                <a:latin typeface="Calibri (Gövde)"/>
              </a:rPr>
              <a:t>)</a:t>
            </a:r>
          </a:p>
          <a:p>
            <a:r>
              <a:rPr lang="tr-TR" sz="1000" b="1" dirty="0">
                <a:latin typeface="Calibri (Gövde)"/>
              </a:rPr>
              <a:t> </a:t>
            </a:r>
            <a:r>
              <a:rPr lang="tr-TR" sz="1000" b="1" dirty="0" smtClean="0">
                <a:latin typeface="Calibri (Gövde)"/>
              </a:rPr>
              <a:t>                         Fiziki gerçekleşme oranı           : % 40</a:t>
            </a:r>
            <a:endParaRPr lang="tr-TR" sz="1000" dirty="0">
              <a:latin typeface="Calibri (Gövde)"/>
            </a:endParaRPr>
          </a:p>
          <a:p>
            <a:pPr algn="ctr">
              <a:spcAft>
                <a:spcPts val="0"/>
              </a:spcAft>
            </a:pPr>
            <a:endParaRPr lang="tr-TR" sz="1000" dirty="0">
              <a:effectLst/>
              <a:latin typeface="Calibri (Gövde)"/>
              <a:ea typeface="Calibri" panose="020F0502020204030204" pitchFamily="34" charset="0"/>
              <a:cs typeface="Times New Roman" panose="02020603050405020304" pitchFamily="18" charset="0"/>
            </a:endParaRPr>
          </a:p>
        </p:txBody>
      </p:sp>
      <p:sp>
        <p:nvSpPr>
          <p:cNvPr id="14" name="Dikdörtgen 13"/>
          <p:cNvSpPr/>
          <p:nvPr/>
        </p:nvSpPr>
        <p:spPr>
          <a:xfrm>
            <a:off x="3882044" y="3973399"/>
            <a:ext cx="5162203" cy="1354217"/>
          </a:xfrm>
          <a:prstGeom prst="rect">
            <a:avLst/>
          </a:prstGeom>
        </p:spPr>
        <p:txBody>
          <a:bodyPr wrap="square">
            <a:spAutoFit/>
          </a:bodyPr>
          <a:lstStyle/>
          <a:p>
            <a:r>
              <a:rPr lang="tr-TR" sz="1000" b="1" dirty="0" smtClean="0">
                <a:latin typeface="Calibri (Gövde)"/>
              </a:rPr>
              <a:t>                               KUMRU </a:t>
            </a:r>
            <a:r>
              <a:rPr lang="tr-TR" sz="1000" b="1" dirty="0">
                <a:latin typeface="Calibri (Gövde)"/>
              </a:rPr>
              <a:t>ŞEHİT NEŞE ERYETİM </a:t>
            </a:r>
            <a:r>
              <a:rPr lang="tr-TR" sz="1000" b="1" dirty="0" smtClean="0">
                <a:latin typeface="Calibri (Gövde)"/>
              </a:rPr>
              <a:t>İMAM HATİP </a:t>
            </a:r>
            <a:r>
              <a:rPr lang="tr-TR" sz="1000" b="1" dirty="0">
                <a:latin typeface="Calibri (Gövde)"/>
              </a:rPr>
              <a:t>ORTAOKULU</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Sözleşme bedeli	:17.647.000,00 TL</a:t>
            </a:r>
            <a:endParaRPr lang="tr-TR" sz="1000" dirty="0">
              <a:latin typeface="Calibri (Gövde)"/>
            </a:endParaRPr>
          </a:p>
          <a:p>
            <a:r>
              <a:rPr lang="tr-TR" sz="1000" b="1" dirty="0">
                <a:latin typeface="Calibri (Gövde)"/>
              </a:rPr>
              <a:t>	Başlangıç tarihi	:09.02.2023</a:t>
            </a:r>
            <a:endParaRPr lang="tr-TR" sz="1000" dirty="0">
              <a:latin typeface="Calibri (Gövde)"/>
            </a:endParaRPr>
          </a:p>
          <a:p>
            <a:r>
              <a:rPr lang="tr-TR" sz="1000" b="1" dirty="0">
                <a:latin typeface="Calibri (Gövde)"/>
              </a:rPr>
              <a:t>	</a:t>
            </a:r>
            <a:r>
              <a:rPr lang="tr-TR" sz="1000" b="1" dirty="0" smtClean="0">
                <a:latin typeface="Calibri (Gövde)"/>
              </a:rPr>
              <a:t>Bitiş </a:t>
            </a:r>
            <a:r>
              <a:rPr lang="tr-TR" sz="1000" b="1" dirty="0">
                <a:latin typeface="Calibri (Gövde)"/>
              </a:rPr>
              <a:t>tarihi		:03.02.2024</a:t>
            </a:r>
            <a:endParaRPr lang="tr-TR" sz="1000" dirty="0">
              <a:latin typeface="Calibri (Gövde)"/>
            </a:endParaRPr>
          </a:p>
          <a:p>
            <a:r>
              <a:rPr lang="tr-TR" sz="1000" b="1" dirty="0" smtClean="0">
                <a:latin typeface="Calibri (Gövde)"/>
              </a:rPr>
              <a:t>	Proje </a:t>
            </a:r>
            <a:r>
              <a:rPr lang="tr-TR" sz="1000" b="1" dirty="0">
                <a:latin typeface="Calibri (Gövde)"/>
              </a:rPr>
              <a:t>No		: </a:t>
            </a:r>
            <a:r>
              <a:rPr lang="tr-TR" sz="1000" b="1" dirty="0" smtClean="0">
                <a:latin typeface="Calibri (Gövde)"/>
              </a:rPr>
              <a:t>Özel (Bodrum+Zemin+1.kat+2</a:t>
            </a:r>
            <a:r>
              <a:rPr lang="tr-TR" sz="1000" b="1" dirty="0">
                <a:latin typeface="Calibri (Gövde)"/>
              </a:rPr>
              <a:t>. kat)</a:t>
            </a:r>
            <a:endParaRPr lang="tr-TR" sz="1000" dirty="0">
              <a:latin typeface="Calibri (Gövde)"/>
            </a:endParaRPr>
          </a:p>
          <a:p>
            <a:r>
              <a:rPr lang="tr-TR" sz="1200" dirty="0" smtClean="0"/>
              <a:t>                          </a:t>
            </a:r>
            <a:r>
              <a:rPr lang="tr-TR" sz="1200" b="1" dirty="0" smtClean="0"/>
              <a:t>Fiziki gerçekleşme oranı          : % 20</a:t>
            </a:r>
            <a:endParaRPr lang="tr-TR" sz="1200" b="1" dirty="0"/>
          </a:p>
        </p:txBody>
      </p:sp>
      <p:cxnSp>
        <p:nvCxnSpPr>
          <p:cNvPr id="16" name="Düz Bağlayıcı 15"/>
          <p:cNvCxnSpPr/>
          <p:nvPr/>
        </p:nvCxnSpPr>
        <p:spPr>
          <a:xfrm>
            <a:off x="4425797" y="748145"/>
            <a:ext cx="65266" cy="5478088"/>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Resim 14" descr="C:\Users\sezin.turkmen\Desktop\PHOTO-2023-09-05-14-05-22.bmp"/>
          <p:cNvPicPr/>
          <p:nvPr/>
        </p:nvPicPr>
        <p:blipFill>
          <a:blip r:embed="rId3">
            <a:extLst>
              <a:ext uri="{28A0092B-C50C-407E-A947-70E740481C1C}">
                <a14:useLocalDpi xmlns:a14="http://schemas.microsoft.com/office/drawing/2010/main" val="0"/>
              </a:ext>
            </a:extLst>
          </a:blip>
          <a:srcRect/>
          <a:stretch>
            <a:fillRect/>
          </a:stretch>
        </p:blipFill>
        <p:spPr bwMode="auto">
          <a:xfrm>
            <a:off x="295328" y="1199922"/>
            <a:ext cx="3893330" cy="2299736"/>
          </a:xfrm>
          <a:prstGeom prst="rect">
            <a:avLst/>
          </a:prstGeom>
          <a:noFill/>
          <a:ln>
            <a:noFill/>
          </a:ln>
        </p:spPr>
      </p:pic>
      <p:pic>
        <p:nvPicPr>
          <p:cNvPr id="17" name="Resim 16"/>
          <p:cNvPicPr/>
          <p:nvPr/>
        </p:nvPicPr>
        <p:blipFill>
          <a:blip r:embed="rId4">
            <a:extLst>
              <a:ext uri="{28A0092B-C50C-407E-A947-70E740481C1C}">
                <a14:useLocalDpi xmlns:a14="http://schemas.microsoft.com/office/drawing/2010/main" val="0"/>
              </a:ext>
            </a:extLst>
          </a:blip>
          <a:srcRect/>
          <a:stretch>
            <a:fillRect/>
          </a:stretch>
        </p:blipFill>
        <p:spPr bwMode="auto">
          <a:xfrm>
            <a:off x="4728202" y="1199922"/>
            <a:ext cx="4087671" cy="2299736"/>
          </a:xfrm>
          <a:prstGeom prst="rect">
            <a:avLst/>
          </a:prstGeom>
          <a:noFill/>
          <a:ln>
            <a:noFill/>
          </a:ln>
        </p:spPr>
      </p:pic>
    </p:spTree>
    <p:extLst>
      <p:ext uri="{BB962C8B-B14F-4D97-AF65-F5344CB8AC3E}">
        <p14:creationId xmlns:p14="http://schemas.microsoft.com/office/powerpoint/2010/main" val="22650302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29</a:t>
            </a:fld>
            <a:endParaRPr lang="tr-TR"/>
          </a:p>
        </p:txBody>
      </p:sp>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4" name="Dikdörtgen 13"/>
          <p:cNvSpPr/>
          <p:nvPr/>
        </p:nvSpPr>
        <p:spPr>
          <a:xfrm>
            <a:off x="3915296" y="4000616"/>
            <a:ext cx="5478088" cy="1323439"/>
          </a:xfrm>
          <a:prstGeom prst="rect">
            <a:avLst/>
          </a:prstGeom>
        </p:spPr>
        <p:txBody>
          <a:bodyPr wrap="square">
            <a:spAutoFit/>
          </a:bodyPr>
          <a:lstStyle/>
          <a:p>
            <a:r>
              <a:rPr lang="tr-TR" sz="1000" b="1" dirty="0" smtClean="0">
                <a:latin typeface="Calibri (Gövde)"/>
              </a:rPr>
              <a:t>                                                   AYBASTI </a:t>
            </a:r>
            <a:r>
              <a:rPr lang="tr-TR" sz="1000" b="1" dirty="0">
                <a:latin typeface="Calibri (Gövde)"/>
              </a:rPr>
              <a:t>ORTAKÖY İLKOKULU</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Sözleşme bedeli	:20.987.000,00 TL</a:t>
            </a:r>
            <a:endParaRPr lang="tr-TR" sz="1000" dirty="0">
              <a:latin typeface="Calibri (Gövde)"/>
            </a:endParaRPr>
          </a:p>
          <a:p>
            <a:r>
              <a:rPr lang="tr-TR" sz="1000" b="1" dirty="0">
                <a:latin typeface="Calibri (Gövde)"/>
              </a:rPr>
              <a:t>	Başlangıç tarihi	:18.04.2023</a:t>
            </a:r>
            <a:endParaRPr lang="tr-TR" sz="1000" dirty="0">
              <a:latin typeface="Calibri (Gövde)"/>
            </a:endParaRPr>
          </a:p>
          <a:p>
            <a:r>
              <a:rPr lang="tr-TR" sz="1000" b="1" dirty="0">
                <a:latin typeface="Calibri (Gövde)"/>
              </a:rPr>
              <a:t>	Bitiş tarihi		:21.05.2024</a:t>
            </a:r>
            <a:endParaRPr lang="tr-TR" sz="1000" dirty="0">
              <a:latin typeface="Calibri (Gövde)"/>
            </a:endParaRPr>
          </a:p>
          <a:p>
            <a:r>
              <a:rPr lang="tr-TR" sz="1000" b="1" dirty="0">
                <a:latin typeface="Calibri (Gövde)"/>
              </a:rPr>
              <a:t>	Proje No		:Özel (Bodrum+Zemin+1.kat+2. kat</a:t>
            </a:r>
            <a:r>
              <a:rPr lang="tr-TR" sz="1000" b="1" dirty="0" smtClean="0">
                <a:latin typeface="Calibri (Gövde)"/>
              </a:rPr>
              <a:t>)</a:t>
            </a:r>
          </a:p>
          <a:p>
            <a:r>
              <a:rPr lang="tr-TR" sz="1000" b="1" dirty="0">
                <a:latin typeface="Calibri (Gövde)"/>
              </a:rPr>
              <a:t>	</a:t>
            </a:r>
            <a:r>
              <a:rPr lang="tr-TR" sz="1000" b="1" dirty="0" smtClean="0">
                <a:latin typeface="Calibri (Gövde)"/>
              </a:rPr>
              <a:t>Fiziki </a:t>
            </a:r>
            <a:r>
              <a:rPr lang="tr-TR" sz="1000" b="1" dirty="0">
                <a:latin typeface="Calibri (Gövde)"/>
              </a:rPr>
              <a:t>gerçekleşme oranı           : % </a:t>
            </a:r>
            <a:r>
              <a:rPr lang="tr-TR" sz="1000" b="1" dirty="0" smtClean="0">
                <a:latin typeface="Calibri (Gövde)"/>
              </a:rPr>
              <a:t>10</a:t>
            </a:r>
            <a:endParaRPr lang="tr-TR" sz="1000" dirty="0">
              <a:latin typeface="Calibri (Gövde)"/>
            </a:endParaRPr>
          </a:p>
          <a:p>
            <a:pPr algn="ctr">
              <a:spcAft>
                <a:spcPts val="0"/>
              </a:spcAft>
            </a:pPr>
            <a:endParaRPr lang="tr-TR" sz="1000" dirty="0">
              <a:effectLst/>
              <a:latin typeface="Calibri (Gövde)"/>
              <a:ea typeface="Calibri" panose="020F0502020204030204" pitchFamily="34" charset="0"/>
              <a:cs typeface="Times New Roman" panose="02020603050405020304" pitchFamily="18" charset="0"/>
            </a:endParaRPr>
          </a:p>
        </p:txBody>
      </p:sp>
      <p:cxnSp>
        <p:nvCxnSpPr>
          <p:cNvPr id="16" name="Düz Bağlayıcı 15"/>
          <p:cNvCxnSpPr/>
          <p:nvPr/>
        </p:nvCxnSpPr>
        <p:spPr>
          <a:xfrm>
            <a:off x="4425797" y="748145"/>
            <a:ext cx="65266" cy="5478088"/>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Resim 14" descr="C:\Users\sezin.turkmen\Desktop\d3e04215-6fd3-486f-829f-e783ed932e36.b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21" y="1276160"/>
            <a:ext cx="3800150" cy="2225784"/>
          </a:xfrm>
          <a:prstGeom prst="rect">
            <a:avLst/>
          </a:prstGeom>
          <a:noFill/>
          <a:ln>
            <a:noFill/>
          </a:ln>
        </p:spPr>
      </p:pic>
      <p:sp>
        <p:nvSpPr>
          <p:cNvPr id="2" name="Dikdörtgen 1"/>
          <p:cNvSpPr/>
          <p:nvPr/>
        </p:nvSpPr>
        <p:spPr>
          <a:xfrm>
            <a:off x="-371629" y="3973399"/>
            <a:ext cx="4572000" cy="1323439"/>
          </a:xfrm>
          <a:prstGeom prst="rect">
            <a:avLst/>
          </a:prstGeom>
        </p:spPr>
        <p:txBody>
          <a:bodyPr>
            <a:spAutoFit/>
          </a:bodyPr>
          <a:lstStyle/>
          <a:p>
            <a:pPr indent="449580" algn="ctr">
              <a:spcAft>
                <a:spcPts val="0"/>
              </a:spcAft>
            </a:pPr>
            <a:r>
              <a:rPr lang="tr-TR" sz="1000" b="1" dirty="0">
                <a:latin typeface="Calibri (Gövde)"/>
                <a:ea typeface="Calibri" panose="020F0502020204030204" pitchFamily="34" charset="0"/>
                <a:cs typeface="Times New Roman" panose="02020603050405020304" pitchFamily="18" charset="0"/>
              </a:rPr>
              <a:t>ÜNYE KALEDERE ANAOKULU</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Sözleşme bedeli	:12.244.000,00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:19.04.2023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:12.04.2024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(Zemin+1.kat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latin typeface="Calibri (Gövde)"/>
              </a:rPr>
              <a:t> </a:t>
            </a:r>
            <a:r>
              <a:rPr lang="tr-TR" sz="1000" b="1" dirty="0" smtClean="0">
                <a:latin typeface="Calibri (Gövde)"/>
              </a:rPr>
              <a:t>	Fiziki </a:t>
            </a:r>
            <a:r>
              <a:rPr lang="tr-TR" sz="1000" b="1" dirty="0">
                <a:latin typeface="Calibri (Gövde)"/>
              </a:rPr>
              <a:t>gerçekleşme oranı           : % </a:t>
            </a:r>
            <a:r>
              <a:rPr lang="tr-TR" sz="1000" b="1" dirty="0" smtClean="0">
                <a:latin typeface="Calibri (Gövde)"/>
              </a:rPr>
              <a:t>20</a:t>
            </a:r>
            <a:endParaRPr lang="tr-TR" sz="1000" dirty="0">
              <a:effectLst/>
              <a:latin typeface="Calibri (Gövde)"/>
              <a:ea typeface="Calibri" panose="020F0502020204030204" pitchFamily="34" charset="0"/>
              <a:cs typeface="Times New Roman" panose="02020603050405020304" pitchFamily="18" charset="0"/>
            </a:endParaRPr>
          </a:p>
        </p:txBody>
      </p:sp>
      <p:pic>
        <p:nvPicPr>
          <p:cNvPr id="17" name="Resim 16" descr="C:\Users\sezin.turkmen\Desktop\PHOTO-2023-08-31-09-32-52.b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3069" y="1276160"/>
            <a:ext cx="4002804" cy="2225784"/>
          </a:xfrm>
          <a:prstGeom prst="rect">
            <a:avLst/>
          </a:prstGeom>
          <a:noFill/>
          <a:ln>
            <a:noFill/>
          </a:ln>
        </p:spPr>
      </p:pic>
    </p:spTree>
    <p:extLst>
      <p:ext uri="{BB962C8B-B14F-4D97-AF65-F5344CB8AC3E}">
        <p14:creationId xmlns:p14="http://schemas.microsoft.com/office/powerpoint/2010/main" val="755629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1158238" y="1755104"/>
            <a:ext cx="7117080" cy="3754874"/>
          </a:xfrm>
          <a:prstGeom prst="rect">
            <a:avLst/>
          </a:prstGeom>
          <a:solidFill>
            <a:schemeClr val="bg1"/>
          </a:solidFill>
        </p:spPr>
        <p:txBody>
          <a:bodyPr wrap="square">
            <a:spAutoFit/>
          </a:bodyPr>
          <a:lstStyle/>
          <a:p>
            <a:pPr lvl="0"/>
            <a:r>
              <a:rPr lang="tr-TR" sz="1400" b="1" dirty="0">
                <a:latin typeface="Calibri (Gövde)"/>
              </a:rPr>
              <a:t>KADRO VE PERSONEL DURUMU</a:t>
            </a:r>
            <a:endParaRPr lang="tr-TR" sz="1400" dirty="0">
              <a:latin typeface="Calibri (Gövde)"/>
            </a:endParaRPr>
          </a:p>
          <a:p>
            <a:pPr algn="just"/>
            <a:r>
              <a:rPr lang="tr-TR" sz="1400" dirty="0">
                <a:latin typeface="Calibri (Gövde)"/>
              </a:rPr>
              <a:t>	Ordu Çevre Şehircilik ve İklim Değişikliği İl Müdürlüğü , 2 İl Müdür Yardımcılığı, 1 Milli Emlak Müdürlüğü</a:t>
            </a:r>
            <a:r>
              <a:rPr lang="tr-TR" sz="1400" dirty="0" smtClean="0">
                <a:latin typeface="Calibri (Gövde)"/>
              </a:rPr>
              <a:t>,, </a:t>
            </a:r>
            <a:r>
              <a:rPr lang="tr-TR" sz="1400" dirty="0">
                <a:latin typeface="Calibri (Gövde)"/>
              </a:rPr>
              <a:t>11 Şube Müdürlüğü, dahil </a:t>
            </a:r>
            <a:r>
              <a:rPr lang="tr-TR" sz="1400" dirty="0" smtClean="0">
                <a:latin typeface="Calibri (Gövde)"/>
              </a:rPr>
              <a:t>171 </a:t>
            </a:r>
            <a:r>
              <a:rPr lang="tr-TR" sz="1400" dirty="0">
                <a:latin typeface="Calibri (Gövde)"/>
              </a:rPr>
              <a:t>kadrolu ve ayrıca ilçelerde Milli Emlak iş ve işlemlerini yürütmek üzere Kaymakamlıklarca görevlendirilen 13 personel ile birlikte kanun ve yönetmelikler dahilinde iş ve işlemleri yürütmeye çalışmaktadır. </a:t>
            </a:r>
          </a:p>
          <a:p>
            <a:pPr algn="just"/>
            <a:endParaRPr lang="tr-TR" sz="1400" dirty="0">
              <a:latin typeface="Calibri (Gövde)"/>
            </a:endParaRPr>
          </a:p>
          <a:p>
            <a:pPr lvl="0"/>
            <a:r>
              <a:rPr lang="tr-TR" sz="1400" b="1" dirty="0">
                <a:latin typeface="Calibri (Gövde)"/>
              </a:rPr>
              <a:t>BİNA, LOJMAN, DİĞER SOSYAL VE YARDIMCI TESİSLER</a:t>
            </a:r>
            <a:endParaRPr lang="tr-TR" sz="1400" dirty="0">
              <a:latin typeface="Calibri (Gövde)"/>
            </a:endParaRPr>
          </a:p>
          <a:p>
            <a:pPr algn="just"/>
            <a:r>
              <a:rPr lang="tr-TR" sz="1400" dirty="0">
                <a:latin typeface="Calibri (Gövde)"/>
              </a:rPr>
              <a:t>	Ordu Çevre Şehircilik ve İklim Değişikliği İl Müdürlüğü bodrum+ zemin+4 kat üzerine kurulu toplam 3275 m2 kapalı alana sahip binada hizmetlerini yürütmektedir. Hizmet Binası bitişiğinde 2 katlı, 7 odalı, 14 </a:t>
            </a:r>
            <a:r>
              <a:rPr lang="tr-TR" sz="1400" dirty="0" smtClean="0">
                <a:latin typeface="Calibri (Gövde)"/>
              </a:rPr>
              <a:t>yataklı misafirhane </a:t>
            </a:r>
            <a:r>
              <a:rPr lang="tr-TR" sz="1400" dirty="0">
                <a:latin typeface="Calibri (Gövde)"/>
              </a:rPr>
              <a:t>mevcuttur.</a:t>
            </a:r>
          </a:p>
          <a:p>
            <a:r>
              <a:rPr lang="tr-TR" sz="1400" dirty="0">
                <a:latin typeface="Calibri (Gövde)"/>
              </a:rPr>
              <a:t> </a:t>
            </a:r>
          </a:p>
          <a:p>
            <a:pPr lvl="0"/>
            <a:r>
              <a:rPr lang="tr-TR" sz="1400" b="1" dirty="0">
                <a:latin typeface="Calibri (Gövde)"/>
              </a:rPr>
              <a:t>ARAÇ MAKİNE PARKI VE TEÇHİZAT DURUMU</a:t>
            </a:r>
            <a:endParaRPr lang="tr-TR" sz="1400" dirty="0">
              <a:latin typeface="Calibri (Gövde)"/>
            </a:endParaRPr>
          </a:p>
          <a:p>
            <a:pPr algn="just"/>
            <a:r>
              <a:rPr lang="tr-TR" sz="1400" dirty="0">
                <a:latin typeface="Calibri (Gövde)"/>
              </a:rPr>
              <a:t>	Ordu Çevre Şehircilik ve İklim Değişikliği İl Müdürlüğü bünyesinde </a:t>
            </a:r>
            <a:r>
              <a:rPr lang="tr-TR" sz="1400" dirty="0" smtClean="0">
                <a:latin typeface="Calibri (Gövde)"/>
              </a:rPr>
              <a:t>19 </a:t>
            </a:r>
            <a:r>
              <a:rPr lang="tr-TR" sz="1400" dirty="0">
                <a:latin typeface="Calibri (Gövde)"/>
              </a:rPr>
              <a:t>adet araç bulunmaktadır. Bu araçlardan </a:t>
            </a:r>
            <a:r>
              <a:rPr lang="tr-TR" sz="1400" dirty="0" smtClean="0">
                <a:latin typeface="Calibri (Gövde)"/>
              </a:rPr>
              <a:t>15 </a:t>
            </a:r>
            <a:r>
              <a:rPr lang="tr-TR" sz="1400" dirty="0">
                <a:latin typeface="Calibri (Gövde)"/>
              </a:rPr>
              <a:t>adedi </a:t>
            </a:r>
            <a:r>
              <a:rPr lang="tr-TR" sz="1400" dirty="0" smtClean="0">
                <a:latin typeface="Calibri (Gövde)"/>
              </a:rPr>
              <a:t>Resmi(7 </a:t>
            </a:r>
            <a:r>
              <a:rPr lang="tr-TR" sz="1400" dirty="0">
                <a:latin typeface="Calibri (Gövde)"/>
              </a:rPr>
              <a:t>Araç İlçede Görevli), 4 adedi kiralık araç (Şoförlü)  olarak görev yapmaktadır. Müdürlüğümüzde Yapı Malzemeleri Laboratuvarı mevcuttur.</a:t>
            </a:r>
          </a:p>
        </p:txBody>
      </p:sp>
      <p:sp>
        <p:nvSpPr>
          <p:cNvPr id="9" name="Metin kutusu 8"/>
          <p:cNvSpPr txBox="1"/>
          <p:nvPr/>
        </p:nvSpPr>
        <p:spPr>
          <a:xfrm>
            <a:off x="1127759" y="6108141"/>
            <a:ext cx="7178039"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Calibri (Gövde)"/>
              <a:cs typeface="Arial" charset="0"/>
            </a:endParaRPr>
          </a:p>
        </p:txBody>
      </p:sp>
      <p:grpSp>
        <p:nvGrpSpPr>
          <p:cNvPr id="10" name="Grup 12"/>
          <p:cNvGrpSpPr/>
          <p:nvPr/>
        </p:nvGrpSpPr>
        <p:grpSpPr>
          <a:xfrm>
            <a:off x="1097279" y="407823"/>
            <a:ext cx="7178039" cy="578663"/>
            <a:chOff x="0" y="0"/>
            <a:chExt cx="9144002"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Calibri (Gövde)"/>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latin typeface="Calibri (Gövde)"/>
                </a:rPr>
                <a:t>BİLGİ TEK. İNSAN  KAY. VE </a:t>
              </a:r>
            </a:p>
            <a:p>
              <a:pPr algn="r"/>
              <a:r>
                <a:rPr lang="tr-TR" sz="1013" i="1" dirty="0">
                  <a:solidFill>
                    <a:schemeClr val="bg1"/>
                  </a:solidFill>
                  <a:latin typeface="Calibri (Gövde)"/>
                </a:rPr>
                <a:t>DESTEK HİZ.SOR.ŞUBE MÜDÜRLÜĞÜ</a:t>
              </a:r>
              <a:endParaRPr lang="tr-TR" sz="1013" b="1" i="1" dirty="0">
                <a:solidFill>
                  <a:schemeClr val="bg1"/>
                </a:solidFill>
                <a:latin typeface="Calibri (Gövde)"/>
              </a:endParaRPr>
            </a:p>
          </p:txBody>
        </p:sp>
        <p:pic>
          <p:nvPicPr>
            <p:cNvPr id="16" name="Resim 1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3</a:t>
            </a:fld>
            <a:endParaRPr lang="tr-TR">
              <a:latin typeface="Calibri (Gövde)"/>
            </a:endParaRPr>
          </a:p>
        </p:txBody>
      </p:sp>
    </p:spTree>
    <p:extLst>
      <p:ext uri="{BB962C8B-B14F-4D97-AF65-F5344CB8AC3E}">
        <p14:creationId xmlns:p14="http://schemas.microsoft.com/office/powerpoint/2010/main" val="2894244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30</a:t>
            </a:fld>
            <a:endParaRPr lang="tr-TR"/>
          </a:p>
        </p:txBody>
      </p:sp>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2" name="Dikdörtgen 11"/>
          <p:cNvSpPr/>
          <p:nvPr/>
        </p:nvSpPr>
        <p:spPr>
          <a:xfrm>
            <a:off x="1527075" y="4362943"/>
            <a:ext cx="5638497" cy="1323439"/>
          </a:xfrm>
          <a:prstGeom prst="rect">
            <a:avLst/>
          </a:prstGeom>
        </p:spPr>
        <p:txBody>
          <a:bodyPr wrap="square">
            <a:spAutoFit/>
          </a:bodyPr>
          <a:lstStyle/>
          <a:p>
            <a:pPr algn="ctr">
              <a:spcAft>
                <a:spcPts val="0"/>
              </a:spcAft>
            </a:pPr>
            <a:r>
              <a:rPr lang="tr-TR" sz="1000" b="1" dirty="0" smtClean="0">
                <a:latin typeface="Calibri (Gövde)"/>
                <a:ea typeface="Calibri" panose="020F0502020204030204" pitchFamily="34" charset="0"/>
                <a:cs typeface="Times New Roman" panose="02020603050405020304" pitchFamily="18" charset="0"/>
              </a:rPr>
              <a:t>                    FATSA BAŞKÖY ANAOKULU</a:t>
            </a:r>
            <a:endParaRPr lang="tr-TR" sz="1000" dirty="0">
              <a:latin typeface="Calibri (Gövde)"/>
              <a:ea typeface="Calibri" panose="020F0502020204030204" pitchFamily="34" charset="0"/>
              <a:cs typeface="Times New Roman" panose="02020603050405020304" pitchFamily="18" charset="0"/>
            </a:endParaRPr>
          </a:p>
          <a:p>
            <a:pPr algn="ct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smtClean="0">
                <a:latin typeface="Calibri (Gövde)"/>
                <a:ea typeface="Calibri" panose="020F0502020204030204" pitchFamily="34" charset="0"/>
                <a:cs typeface="Times New Roman" panose="02020603050405020304" pitchFamily="18" charset="0"/>
              </a:rPr>
              <a:t>	Sözleşme </a:t>
            </a:r>
            <a:r>
              <a:rPr lang="tr-TR" sz="1000" b="1" dirty="0">
                <a:latin typeface="Calibri (Gövde)"/>
                <a:ea typeface="Calibri" panose="020F0502020204030204" pitchFamily="34" charset="0"/>
                <a:cs typeface="Times New Roman" panose="02020603050405020304" pitchFamily="18" charset="0"/>
              </a:rPr>
              <a:t>bedeli	:15.357.000,00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:24.02.2023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:02.07.2024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(Bodrum+Zemin+1.kat+2. 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latin typeface="Calibri (Gövde)"/>
                <a:ea typeface="Calibri" panose="020F0502020204030204" pitchFamily="34" charset="0"/>
                <a:cs typeface="Times New Roman" panose="02020603050405020304" pitchFamily="18" charset="0"/>
              </a:rPr>
              <a:t>	</a:t>
            </a:r>
            <a:r>
              <a:rPr lang="tr-TR" sz="1000" b="1" dirty="0" smtClean="0">
                <a:latin typeface="Calibri (Gövde)"/>
              </a:rPr>
              <a:t>Fiziki </a:t>
            </a:r>
            <a:r>
              <a:rPr lang="tr-TR" sz="1000" b="1" dirty="0">
                <a:latin typeface="Calibri (Gövde)"/>
              </a:rPr>
              <a:t>gerçekleşme oranı           : % </a:t>
            </a:r>
            <a:r>
              <a:rPr lang="tr-TR" sz="1000" b="1" dirty="0" smtClean="0">
                <a:latin typeface="Calibri (Gövde)"/>
              </a:rPr>
              <a:t>15</a:t>
            </a:r>
            <a:endParaRPr lang="tr-TR" sz="1000" dirty="0">
              <a:latin typeface="Calibri (Gövde)"/>
              <a:ea typeface="Calibri" panose="020F0502020204030204" pitchFamily="34" charset="0"/>
              <a:cs typeface="Times New Roman" panose="02020603050405020304" pitchFamily="18" charset="0"/>
            </a:endParaRPr>
          </a:p>
          <a:p>
            <a:pPr algn="just">
              <a:spcAft>
                <a:spcPts val="0"/>
              </a:spcAft>
            </a:pP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Resim 1"/>
          <p:cNvPicPr>
            <a:picLocks noChangeAspect="1"/>
          </p:cNvPicPr>
          <p:nvPr/>
        </p:nvPicPr>
        <p:blipFill>
          <a:blip r:embed="rId3"/>
          <a:stretch>
            <a:fillRect/>
          </a:stretch>
        </p:blipFill>
        <p:spPr>
          <a:xfrm>
            <a:off x="2585258" y="1163786"/>
            <a:ext cx="4139738" cy="2730538"/>
          </a:xfrm>
          <a:prstGeom prst="rect">
            <a:avLst/>
          </a:prstGeom>
        </p:spPr>
      </p:pic>
    </p:spTree>
    <p:extLst>
      <p:ext uri="{BB962C8B-B14F-4D97-AF65-F5344CB8AC3E}">
        <p14:creationId xmlns:p14="http://schemas.microsoft.com/office/powerpoint/2010/main" val="1563114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o 7"/>
          <p:cNvGraphicFramePr>
            <a:graphicFrameLocks noGrp="1"/>
          </p:cNvGraphicFramePr>
          <p:nvPr>
            <p:extLst>
              <p:ext uri="{D42A27DB-BD31-4B8C-83A1-F6EECF244321}">
                <p14:modId xmlns:p14="http://schemas.microsoft.com/office/powerpoint/2010/main" val="2662410830"/>
              </p:ext>
            </p:extLst>
          </p:nvPr>
        </p:nvGraphicFramePr>
        <p:xfrm>
          <a:off x="175364" y="1280022"/>
          <a:ext cx="8854337" cy="5402716"/>
        </p:xfrm>
        <a:graphic>
          <a:graphicData uri="http://schemas.openxmlformats.org/drawingml/2006/table">
            <a:tbl>
              <a:tblPr bandRow="1">
                <a:tableStyleId>{69CF1AB2-1976-4502-BF36-3FF5EA218861}</a:tableStyleId>
              </a:tblPr>
              <a:tblGrid>
                <a:gridCol w="873097">
                  <a:extLst>
                    <a:ext uri="{9D8B030D-6E8A-4147-A177-3AD203B41FA5}">
                      <a16:colId xmlns:a16="http://schemas.microsoft.com/office/drawing/2014/main" val="4076260991"/>
                    </a:ext>
                  </a:extLst>
                </a:gridCol>
                <a:gridCol w="3029915">
                  <a:extLst>
                    <a:ext uri="{9D8B030D-6E8A-4147-A177-3AD203B41FA5}">
                      <a16:colId xmlns:a16="http://schemas.microsoft.com/office/drawing/2014/main" val="20000"/>
                    </a:ext>
                  </a:extLst>
                </a:gridCol>
                <a:gridCol w="1108507">
                  <a:extLst>
                    <a:ext uri="{9D8B030D-6E8A-4147-A177-3AD203B41FA5}">
                      <a16:colId xmlns:a16="http://schemas.microsoft.com/office/drawing/2014/main" val="20002"/>
                    </a:ext>
                  </a:extLst>
                </a:gridCol>
                <a:gridCol w="3842818">
                  <a:extLst>
                    <a:ext uri="{9D8B030D-6E8A-4147-A177-3AD203B41FA5}">
                      <a16:colId xmlns:a16="http://schemas.microsoft.com/office/drawing/2014/main" val="2083044941"/>
                    </a:ext>
                  </a:extLst>
                </a:gridCol>
              </a:tblGrid>
              <a:tr h="718084">
                <a:tc>
                  <a:txBody>
                    <a:bodyPr/>
                    <a:lstStyle/>
                    <a:p>
                      <a:pPr algn="l"/>
                      <a:r>
                        <a:rPr lang="tr-TR" sz="1400" dirty="0"/>
                        <a:t>SIRA NO</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tc>
                  <a:txBody>
                    <a:bodyPr/>
                    <a:lstStyle/>
                    <a:p>
                      <a:pPr algn="l"/>
                      <a:r>
                        <a:rPr lang="tr-TR" sz="1400" dirty="0"/>
                        <a:t>BÜTÇE TERTİBİ</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tc>
                  <a:txBody>
                    <a:bodyPr/>
                    <a:lstStyle/>
                    <a:p>
                      <a:pPr algn="ctr"/>
                      <a:r>
                        <a:rPr lang="tr-TR" sz="1400" dirty="0"/>
                        <a:t>  SAYISI </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tc>
                  <a:txBody>
                    <a:bodyPr/>
                    <a:lstStyle/>
                    <a:p>
                      <a:pPr algn="ctr"/>
                      <a:r>
                        <a:rPr lang="tr-TR" sz="1400" dirty="0"/>
                        <a:t>PROJE- SÖZLEŞME</a:t>
                      </a:r>
                      <a:r>
                        <a:rPr lang="tr-TR" sz="1400" baseline="0" dirty="0"/>
                        <a:t> TUTARI TL</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extLst>
                  <a:ext uri="{0D108BD9-81ED-4DB2-BD59-A6C34878D82A}">
                    <a16:rowId xmlns:a16="http://schemas.microsoft.com/office/drawing/2014/main" val="10000"/>
                  </a:ext>
                </a:extLst>
              </a:tr>
              <a:tr h="718084">
                <a:tc>
                  <a:txBody>
                    <a:bodyPr/>
                    <a:lstStyle/>
                    <a:p>
                      <a:pPr algn="ctr"/>
                      <a:r>
                        <a:rPr lang="tr-TR" sz="1600" dirty="0"/>
                        <a:t>1</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GENEL BÜTÇELİ YENİ İŞLER</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p>
                    <a:p>
                      <a:pPr algn="ct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3631917432"/>
                  </a:ext>
                </a:extLst>
              </a:tr>
              <a:tr h="1060042">
                <a:tc>
                  <a:txBody>
                    <a:bodyPr/>
                    <a:lstStyle/>
                    <a:p>
                      <a:pPr algn="ctr"/>
                      <a:r>
                        <a:rPr lang="tr-TR" sz="1600" dirty="0"/>
                        <a:t>2</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t>GENEL BÜTÇELİ </a:t>
                      </a:r>
                      <a:r>
                        <a:rPr lang="tr-TR" sz="1600" baseline="0" dirty="0"/>
                        <a:t>ONARIM İŞLERİ</a:t>
                      </a:r>
                      <a:endParaRPr lang="tr-TR" sz="1600" dirty="0"/>
                    </a:p>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0001"/>
                  </a:ext>
                </a:extLst>
              </a:tr>
              <a:tr h="718084">
                <a:tc>
                  <a:txBody>
                    <a:bodyPr/>
                    <a:lstStyle/>
                    <a:p>
                      <a:pPr algn="ctr"/>
                      <a:r>
                        <a:rPr lang="tr-TR" sz="1600" dirty="0"/>
                        <a:t>3</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DİĞER KURUM BÜTÇELİ YENİ İŞLER</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8</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98.261.444.00</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2658844431"/>
                  </a:ext>
                </a:extLst>
              </a:tr>
              <a:tr h="718084">
                <a:tc>
                  <a:txBody>
                    <a:bodyPr/>
                    <a:lstStyle/>
                    <a:p>
                      <a:pPr algn="ctr"/>
                      <a:r>
                        <a:rPr lang="tr-TR" sz="1600" dirty="0"/>
                        <a:t>4</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DİĞER KURUM BÜTÇELİ</a:t>
                      </a:r>
                      <a:r>
                        <a:rPr lang="tr-TR" sz="1600" baseline="0" dirty="0"/>
                        <a:t>  ONARIM İŞLERİ</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1</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629.450,00</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2413573203"/>
                  </a:ext>
                </a:extLst>
              </a:tr>
              <a:tr h="718084">
                <a:tc>
                  <a:txBody>
                    <a:bodyPr/>
                    <a:lstStyle/>
                    <a:p>
                      <a:pPr algn="ctr"/>
                      <a:r>
                        <a:rPr lang="tr-TR" sz="1600" dirty="0"/>
                        <a:t>5</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DİĞER KURUM BÜTÇELİ YIKIM İŞLERİ</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1</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950.000,00</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163589957"/>
                  </a:ext>
                </a:extLst>
              </a:tr>
              <a:tr h="376127">
                <a:tc>
                  <a:txBody>
                    <a:bodyPr/>
                    <a:lstStyle/>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GENEL TOPLAM</a:t>
                      </a:r>
                      <a:endParaRPr lang="tr-TR" sz="1600" b="1"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a:t>
                      </a:r>
                      <a:endParaRPr lang="tr-TR" sz="1600" b="1"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99.840.894,00</a:t>
                      </a:r>
                      <a:endParaRPr lang="tr-TR" sz="1600" b="1"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0002"/>
                  </a:ext>
                </a:extLst>
              </a:tr>
              <a:tr h="376127">
                <a:tc>
                  <a:txBody>
                    <a:bodyPr/>
                    <a:lstStyle/>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0004"/>
                  </a:ext>
                </a:extLst>
              </a:tr>
            </a:tbl>
          </a:graphicData>
        </a:graphic>
      </p:graphicFrame>
      <p:sp>
        <p:nvSpPr>
          <p:cNvPr id="2" name="Slayt Numarası Yer Tutucusu 1"/>
          <p:cNvSpPr>
            <a:spLocks noGrp="1"/>
          </p:cNvSpPr>
          <p:nvPr>
            <p:ph type="sldNum" sz="quarter" idx="12"/>
          </p:nvPr>
        </p:nvSpPr>
        <p:spPr>
          <a:xfrm>
            <a:off x="6242812" y="4398432"/>
            <a:ext cx="258002" cy="115528"/>
          </a:xfrm>
        </p:spPr>
        <p:txBody>
          <a:bodyPr vert="horz" lIns="38571" tIns="19286" rIns="38571" bIns="19286" rtlCol="0" anchor="ctr"/>
          <a:lstStyle/>
          <a:p>
            <a:pPr fontAlgn="base">
              <a:spcBef>
                <a:spcPct val="0"/>
              </a:spcBef>
              <a:spcAft>
                <a:spcPct val="0"/>
              </a:spcAft>
              <a:defRPr/>
            </a:pPr>
            <a:fld id="{77590C7D-6182-435B-A58D-E48EB810E5BA}" type="slidenum">
              <a:rPr lang="tr-TR" sz="591" b="1">
                <a:solidFill>
                  <a:prstClr val="white"/>
                </a:solidFill>
                <a:latin typeface="Arial" charset="0"/>
                <a:cs typeface="Arial" charset="0"/>
              </a:rPr>
              <a:pPr fontAlgn="base">
                <a:spcBef>
                  <a:spcPct val="0"/>
                </a:spcBef>
                <a:spcAft>
                  <a:spcPct val="0"/>
                </a:spcAft>
                <a:defRPr/>
              </a:pPr>
              <a:t>31</a:t>
            </a:fld>
            <a:endParaRPr lang="tr-TR" sz="591" b="1">
              <a:solidFill>
                <a:prstClr val="white"/>
              </a:solidFill>
              <a:latin typeface="Arial" charset="0"/>
              <a:cs typeface="Arial" charset="0"/>
            </a:endParaRPr>
          </a:p>
        </p:txBody>
      </p:sp>
      <p:sp>
        <p:nvSpPr>
          <p:cNvPr id="3" name="Metin kutusu 2"/>
          <p:cNvSpPr txBox="1"/>
          <p:nvPr/>
        </p:nvSpPr>
        <p:spPr>
          <a:xfrm>
            <a:off x="655649" y="494468"/>
            <a:ext cx="8336280" cy="384721"/>
          </a:xfrm>
          <a:prstGeom prst="rect">
            <a:avLst/>
          </a:prstGeom>
          <a:noFill/>
        </p:spPr>
        <p:txBody>
          <a:bodyPr wrap="square" rtlCol="0">
            <a:spAutoFit/>
          </a:bodyPr>
          <a:lstStyle/>
          <a:p>
            <a:pPr algn="ctr"/>
            <a:r>
              <a:rPr lang="tr-TR" sz="1900" b="1" dirty="0">
                <a:latin typeface="Times New Roman" panose="02020603050405020304" pitchFamily="18" charset="0"/>
                <a:cs typeface="Times New Roman" panose="02020603050405020304" pitchFamily="18" charset="0"/>
              </a:rPr>
              <a:t>YAPIM İŞLERİ İCMALİ</a:t>
            </a:r>
          </a:p>
        </p:txBody>
      </p:sp>
    </p:spTree>
    <p:extLst>
      <p:ext uri="{BB962C8B-B14F-4D97-AF65-F5344CB8AC3E}">
        <p14:creationId xmlns:p14="http://schemas.microsoft.com/office/powerpoint/2010/main" val="3843349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3600986"/>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PROJE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3488728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349" y="404541"/>
            <a:ext cx="8214359" cy="5054035"/>
          </a:xfrm>
          <a:prstGeom prst="rect">
            <a:avLst/>
          </a:prstGeom>
        </p:spPr>
      </p:pic>
      <p:graphicFrame>
        <p:nvGraphicFramePr>
          <p:cNvPr id="27" name="İçerik Yer Tutucusu 3"/>
          <p:cNvGraphicFramePr>
            <a:graphicFrameLocks noGrp="1"/>
          </p:cNvGraphicFramePr>
          <p:nvPr>
            <p:ph idx="1"/>
            <p:extLst>
              <p:ext uri="{D42A27DB-BD31-4B8C-83A1-F6EECF244321}">
                <p14:modId xmlns:p14="http://schemas.microsoft.com/office/powerpoint/2010/main" val="3229393294"/>
              </p:ext>
            </p:extLst>
          </p:nvPr>
        </p:nvGraphicFramePr>
        <p:xfrm>
          <a:off x="458169" y="622362"/>
          <a:ext cx="8029539" cy="5684208"/>
        </p:xfrm>
        <a:graphic>
          <a:graphicData uri="http://schemas.openxmlformats.org/drawingml/2006/table">
            <a:tbl>
              <a:tblPr firstRow="1" bandRow="1">
                <a:tableStyleId>{69CF1AB2-1976-4502-BF36-3FF5EA218861}</a:tableStyleId>
              </a:tblPr>
              <a:tblGrid>
                <a:gridCol w="4461958">
                  <a:extLst>
                    <a:ext uri="{9D8B030D-6E8A-4147-A177-3AD203B41FA5}">
                      <a16:colId xmlns:a16="http://schemas.microsoft.com/office/drawing/2014/main" val="20000"/>
                    </a:ext>
                  </a:extLst>
                </a:gridCol>
                <a:gridCol w="3567581">
                  <a:extLst>
                    <a:ext uri="{9D8B030D-6E8A-4147-A177-3AD203B41FA5}">
                      <a16:colId xmlns:a16="http://schemas.microsoft.com/office/drawing/2014/main" val="20001"/>
                    </a:ext>
                  </a:extLst>
                </a:gridCol>
              </a:tblGrid>
              <a:tr h="781976">
                <a:tc>
                  <a:txBody>
                    <a:bodyPr/>
                    <a:lstStyle/>
                    <a:p>
                      <a:pPr algn="ctr"/>
                      <a:r>
                        <a:rPr lang="tr-TR" sz="1500" dirty="0"/>
                        <a:t>İŞİN ADI</a:t>
                      </a:r>
                      <a:endParaRPr lang="tr-TR" sz="1500" dirty="0">
                        <a:latin typeface="Calibri (Gövde)"/>
                      </a:endParaRPr>
                    </a:p>
                  </a:txBody>
                  <a:tcPr marL="24000" marR="24000" marT="12704" marB="12704"/>
                </a:tc>
                <a:tc>
                  <a:txBody>
                    <a:bodyPr/>
                    <a:lstStyle/>
                    <a:p>
                      <a:pPr algn="ctr"/>
                      <a:r>
                        <a:rPr lang="tr-TR" sz="1500" dirty="0"/>
                        <a:t>AÇIKLAMA</a:t>
                      </a:r>
                      <a:endParaRPr lang="tr-TR" sz="1500" dirty="0">
                        <a:latin typeface="Calibri (Gövde)"/>
                      </a:endParaRPr>
                    </a:p>
                  </a:txBody>
                  <a:tcPr marL="24000" marR="24000" marT="12704" marB="12704"/>
                </a:tc>
                <a:extLst>
                  <a:ext uri="{0D108BD9-81ED-4DB2-BD59-A6C34878D82A}">
                    <a16:rowId xmlns:a16="http://schemas.microsoft.com/office/drawing/2014/main" val="10000"/>
                  </a:ext>
                </a:extLst>
              </a:tr>
              <a:tr h="1085109">
                <a:tc>
                  <a:txBody>
                    <a:bodyPr/>
                    <a:lstStyle/>
                    <a:p>
                      <a:r>
                        <a:rPr lang="tr-TR" sz="1500" dirty="0"/>
                        <a:t>Fatsa</a:t>
                      </a:r>
                      <a:r>
                        <a:rPr lang="tr-TR" sz="1500" baseline="0" dirty="0"/>
                        <a:t> </a:t>
                      </a:r>
                      <a:r>
                        <a:rPr lang="tr-TR" sz="1500" baseline="0" dirty="0" err="1"/>
                        <a:t>İşkur</a:t>
                      </a:r>
                      <a:r>
                        <a:rPr lang="tr-TR" sz="1500" baseline="0" dirty="0"/>
                        <a:t> Hizmet Binası</a:t>
                      </a:r>
                      <a:endParaRPr lang="tr-TR" sz="1500" b="1" dirty="0">
                        <a:latin typeface="Calibri (Gövde)"/>
                        <a:cs typeface="Times New Roman" panose="02020603050405020304" pitchFamily="18" charset="0"/>
                      </a:endParaRPr>
                    </a:p>
                  </a:txBody>
                  <a:tcPr marL="24000" marR="24000" marT="12704" marB="12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500" dirty="0"/>
                        <a:t>29.09.2022 tarih ve 4678750 sayılı Bakanlığımız Yapı İşleri Genel Müdürlüğü yazısı ile 2021/14 sayılı Tasarruf Tedbirleri konulu Cumhurbaşkanlığı Genelgesi kapsamında Fatsa İŞKUR binasının yapımının ertelendiği bildirilmiştir. </a:t>
                      </a:r>
                      <a:endParaRPr lang="tr-TR" sz="1500" dirty="0">
                        <a:latin typeface="Calibri (Gövde)"/>
                        <a:cs typeface="Times New Roman" panose="02020603050405020304" pitchFamily="18" charset="0"/>
                      </a:endParaRPr>
                    </a:p>
                  </a:txBody>
                  <a:tcPr marL="24000" marR="24000" marT="12704" marB="12704"/>
                </a:tc>
                <a:extLst>
                  <a:ext uri="{0D108BD9-81ED-4DB2-BD59-A6C34878D82A}">
                    <a16:rowId xmlns:a16="http://schemas.microsoft.com/office/drawing/2014/main" val="10001"/>
                  </a:ext>
                </a:extLst>
              </a:tr>
              <a:tr h="82691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500" kern="1200" dirty="0">
                          <a:effectLst/>
                        </a:rPr>
                        <a:t>İl Jandarma Komutanlığı Ek Hizmet Binası</a:t>
                      </a:r>
                    </a:p>
                    <a:p>
                      <a:pPr marL="0" marR="0" indent="0" algn="just" defTabSz="914400" rtl="0" eaLnBrk="1" fontAlgn="auto" latinLnBrk="0" hangingPunct="1">
                        <a:lnSpc>
                          <a:spcPct val="100000"/>
                        </a:lnSpc>
                        <a:spcBef>
                          <a:spcPts val="0"/>
                        </a:spcBef>
                        <a:spcAft>
                          <a:spcPts val="0"/>
                        </a:spcAft>
                        <a:buClrTx/>
                        <a:buSzTx/>
                        <a:buFontTx/>
                        <a:buNone/>
                        <a:tabLst/>
                        <a:defRPr/>
                      </a:pPr>
                      <a:endParaRPr lang="tr-TR" sz="1500" b="1" kern="1200" baseline="0" dirty="0">
                        <a:solidFill>
                          <a:schemeClr val="dk1"/>
                        </a:solidFill>
                        <a:latin typeface="Calibri (Gövde)"/>
                        <a:ea typeface="+mn-ea"/>
                        <a:cs typeface="Times New Roman" panose="02020603050405020304" pitchFamily="18" charset="0"/>
                      </a:endParaRPr>
                    </a:p>
                  </a:txBody>
                  <a:tcPr marL="24000" marR="24000" marT="12704" marB="1270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effectLst/>
                        </a:rPr>
                        <a:t>İl</a:t>
                      </a:r>
                      <a:r>
                        <a:rPr lang="tr-TR" sz="1500" kern="1200" baseline="0" dirty="0">
                          <a:effectLst/>
                        </a:rPr>
                        <a:t> Jandarma Komutanlığından </a:t>
                      </a:r>
                      <a:r>
                        <a:rPr lang="tr-TR" sz="1500" baseline="0" dirty="0">
                          <a:effectLst/>
                        </a:rPr>
                        <a:t>tapu, imar durumu, tahsis ve mülkiyetle ilgili belgeler geldi ancak yapılan </a:t>
                      </a:r>
                      <a:r>
                        <a:rPr lang="tr-TR" sz="1500" baseline="0" dirty="0" err="1">
                          <a:effectLst/>
                        </a:rPr>
                        <a:t>şifai</a:t>
                      </a:r>
                      <a:r>
                        <a:rPr lang="tr-TR" sz="1500" baseline="0" dirty="0">
                          <a:effectLst/>
                        </a:rPr>
                        <a:t> görüşmelerde arsa değiştirmeyi planladıkları için beklemeye alındı.</a:t>
                      </a:r>
                      <a:endParaRPr lang="tr-TR" sz="1500" b="1" dirty="0">
                        <a:latin typeface="Calibri (Gövde)"/>
                        <a:cs typeface="Times New Roman" panose="02020603050405020304" pitchFamily="18" charset="0"/>
                      </a:endParaRPr>
                    </a:p>
                  </a:txBody>
                  <a:tcPr marL="24000" marR="24000" marT="12704" marB="12704"/>
                </a:tc>
                <a:extLst>
                  <a:ext uri="{0D108BD9-81ED-4DB2-BD59-A6C34878D82A}">
                    <a16:rowId xmlns:a16="http://schemas.microsoft.com/office/drawing/2014/main" val="10003"/>
                  </a:ext>
                </a:extLst>
              </a:tr>
              <a:tr h="826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effectLst/>
                        </a:rPr>
                        <a:t>Çatalpınar</a:t>
                      </a:r>
                      <a:r>
                        <a:rPr lang="tr-TR" sz="1500" kern="1200" baseline="0" dirty="0">
                          <a:effectLst/>
                        </a:rPr>
                        <a:t> 100 kişilik öğrenci yurdu proje revizyonu</a:t>
                      </a:r>
                      <a:endParaRPr lang="tr-TR" sz="1500" kern="1200" dirty="0">
                        <a:effectLst/>
                      </a:endParaRPr>
                    </a:p>
                    <a:p>
                      <a:pPr lvl="0"/>
                      <a:endParaRPr lang="tr-TR" sz="1500" b="1" kern="1200" dirty="0">
                        <a:solidFill>
                          <a:schemeClr val="dk1"/>
                        </a:solidFill>
                        <a:effectLst/>
                        <a:latin typeface="Calibri (Gövde)"/>
                        <a:ea typeface="+mn-ea"/>
                        <a:cs typeface="+mn-cs"/>
                      </a:endParaRPr>
                    </a:p>
                  </a:txBody>
                  <a:tcPr marL="24000" marR="24000" marT="12704" marB="12704"/>
                </a:tc>
                <a:tc>
                  <a:txBody>
                    <a:bodyPr/>
                    <a:lstStyle/>
                    <a:p>
                      <a:r>
                        <a:rPr lang="tr-TR" sz="1500" kern="1200" dirty="0">
                          <a:effectLst/>
                        </a:rPr>
                        <a:t>Güncel</a:t>
                      </a:r>
                      <a:r>
                        <a:rPr lang="tr-TR" sz="1500" kern="1200" baseline="0" dirty="0">
                          <a:effectLst/>
                        </a:rPr>
                        <a:t> imar durumu, tapu kaydı, tahsis belgesi, dere </a:t>
                      </a:r>
                      <a:r>
                        <a:rPr lang="tr-TR" sz="1500" kern="1200" baseline="0" dirty="0" err="1">
                          <a:effectLst/>
                        </a:rPr>
                        <a:t>kret</a:t>
                      </a:r>
                      <a:r>
                        <a:rPr lang="tr-TR" sz="1500" kern="1200" baseline="0" dirty="0">
                          <a:effectLst/>
                        </a:rPr>
                        <a:t> kotu </a:t>
                      </a:r>
                      <a:r>
                        <a:rPr lang="tr-TR" sz="1500" kern="1200" baseline="0" dirty="0" err="1">
                          <a:effectLst/>
                        </a:rPr>
                        <a:t>vb</a:t>
                      </a:r>
                      <a:r>
                        <a:rPr lang="tr-TR" sz="1500" kern="1200" baseline="0" dirty="0">
                          <a:effectLst/>
                        </a:rPr>
                        <a:t> için İl Milli Eğitim Müdürlüğüne ve DSİ 7.Bölge Müdürlüğüne yazı yazıldı. </a:t>
                      </a:r>
                      <a:r>
                        <a:rPr lang="tr-TR" sz="1500" kern="1200" baseline="0" dirty="0" smtClean="0">
                          <a:effectLst/>
                        </a:rPr>
                        <a:t>Zemin </a:t>
                      </a:r>
                      <a:r>
                        <a:rPr lang="tr-TR" sz="1500" kern="1200" baseline="0" dirty="0">
                          <a:effectLst/>
                        </a:rPr>
                        <a:t>etüdü için yaklaşık maliyet </a:t>
                      </a:r>
                      <a:r>
                        <a:rPr lang="tr-TR" sz="1500" kern="1200" baseline="0" dirty="0" smtClean="0">
                          <a:effectLst/>
                        </a:rPr>
                        <a:t>hazırlandı ve zemin etüdünün ilgili idare </a:t>
                      </a:r>
                      <a:r>
                        <a:rPr lang="tr-TR" sz="1500" kern="1200" baseline="0" smtClean="0">
                          <a:effectLst/>
                        </a:rPr>
                        <a:t>tarafından yapılması </a:t>
                      </a:r>
                      <a:r>
                        <a:rPr lang="tr-TR" sz="1500" kern="1200" baseline="0" dirty="0" smtClean="0">
                          <a:effectLst/>
                        </a:rPr>
                        <a:t>bekleniyor. </a:t>
                      </a:r>
                      <a:endParaRPr lang="tr-TR" sz="1500" kern="1200" dirty="0">
                        <a:solidFill>
                          <a:schemeClr val="dk1"/>
                        </a:solidFill>
                        <a:effectLst/>
                        <a:latin typeface="Calibri (Gövde)"/>
                        <a:ea typeface="+mn-ea"/>
                        <a:cs typeface="Times New Roman" panose="02020603050405020304" pitchFamily="18" charset="0"/>
                      </a:endParaRPr>
                    </a:p>
                  </a:txBody>
                  <a:tcPr marL="24000" marR="24000" marT="12704" marB="12704"/>
                </a:tc>
                <a:extLst>
                  <a:ext uri="{0D108BD9-81ED-4DB2-BD59-A6C34878D82A}">
                    <a16:rowId xmlns:a16="http://schemas.microsoft.com/office/drawing/2014/main" val="850289783"/>
                  </a:ext>
                </a:extLst>
              </a:tr>
              <a:tr h="898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effectLst/>
                        </a:rPr>
                        <a:t>İl Jandarma Komutanlığına bağlı onarımlar</a:t>
                      </a:r>
                      <a:endParaRPr lang="tr-TR" sz="1500" b="1" kern="1200" dirty="0">
                        <a:solidFill>
                          <a:schemeClr val="dk1"/>
                        </a:solidFill>
                        <a:effectLst/>
                        <a:latin typeface="Calibri (Gövde)"/>
                        <a:ea typeface="+mn-ea"/>
                        <a:cs typeface="+mn-cs"/>
                      </a:endParaRPr>
                    </a:p>
                  </a:txBody>
                  <a:tcPr marL="24000" marR="24000" marT="12704" marB="12704"/>
                </a:tc>
                <a:tc>
                  <a:txBody>
                    <a:bodyPr/>
                    <a:lstStyle/>
                    <a:p>
                      <a:r>
                        <a:rPr lang="tr-TR" sz="1500" kern="1200" dirty="0">
                          <a:effectLst/>
                        </a:rPr>
                        <a:t>İl Jandarma Komutanlığının talepleri doğrultusunda ilçelerde engelli</a:t>
                      </a:r>
                      <a:r>
                        <a:rPr lang="tr-TR" sz="1500" kern="1200" baseline="0" dirty="0">
                          <a:effectLst/>
                        </a:rPr>
                        <a:t> </a:t>
                      </a:r>
                      <a:r>
                        <a:rPr lang="tr-TR" sz="1500" kern="1200" baseline="0" dirty="0" err="1">
                          <a:effectLst/>
                        </a:rPr>
                        <a:t>rapması</a:t>
                      </a:r>
                      <a:r>
                        <a:rPr lang="tr-TR" sz="1500" kern="1200" baseline="0" dirty="0">
                          <a:effectLst/>
                        </a:rPr>
                        <a:t>, oda bölünmesi veya </a:t>
                      </a:r>
                      <a:r>
                        <a:rPr lang="tr-TR" sz="1500" kern="1200" baseline="0" dirty="0" err="1">
                          <a:effectLst/>
                        </a:rPr>
                        <a:t>birleştirlmesi</a:t>
                      </a:r>
                      <a:r>
                        <a:rPr lang="tr-TR" sz="1500" kern="1200" baseline="0" dirty="0">
                          <a:effectLst/>
                        </a:rPr>
                        <a:t>, tesisat yenilenmesi </a:t>
                      </a:r>
                      <a:r>
                        <a:rPr lang="tr-TR" sz="1500" kern="1200" baseline="0" dirty="0" err="1">
                          <a:effectLst/>
                        </a:rPr>
                        <a:t>vb</a:t>
                      </a:r>
                      <a:r>
                        <a:rPr lang="tr-TR" sz="1500" kern="1200" baseline="0" dirty="0">
                          <a:effectLst/>
                        </a:rPr>
                        <a:t> onarımlar yapıldı. </a:t>
                      </a:r>
                      <a:endParaRPr lang="tr-TR" sz="1500" kern="1200" dirty="0">
                        <a:solidFill>
                          <a:schemeClr val="dk1"/>
                        </a:solidFill>
                        <a:effectLst/>
                        <a:latin typeface="Calibri (Gövde)"/>
                        <a:ea typeface="+mn-ea"/>
                        <a:cs typeface="Times New Roman" panose="02020603050405020304" pitchFamily="18" charset="0"/>
                      </a:endParaRPr>
                    </a:p>
                  </a:txBody>
                  <a:tcPr marL="24000" marR="24000" marT="12704" marB="12704"/>
                </a:tc>
                <a:extLst>
                  <a:ext uri="{0D108BD9-81ED-4DB2-BD59-A6C34878D82A}">
                    <a16:rowId xmlns:a16="http://schemas.microsoft.com/office/drawing/2014/main" val="2495330293"/>
                  </a:ext>
                </a:extLst>
              </a:tr>
            </a:tbl>
          </a:graphicData>
        </a:graphic>
      </p:graphicFrame>
      <p:cxnSp>
        <p:nvCxnSpPr>
          <p:cNvPr id="16" name="Düz Bağlayıcı 15"/>
          <p:cNvCxnSpPr/>
          <p:nvPr/>
        </p:nvCxnSpPr>
        <p:spPr>
          <a:xfrm flipH="1">
            <a:off x="2830307" y="7116431"/>
            <a:ext cx="340545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ayt Numarası Yer Tutucusu 3"/>
          <p:cNvSpPr>
            <a:spLocks noGrp="1"/>
          </p:cNvSpPr>
          <p:nvPr>
            <p:ph type="sldNum" sz="quarter" idx="12"/>
          </p:nvPr>
        </p:nvSpPr>
        <p:spPr/>
        <p:txBody>
          <a:bodyPr/>
          <a:lstStyle/>
          <a:p>
            <a:fld id="{4BD4109F-82CC-4188-B1E8-5ACC6B725712}" type="slidenum">
              <a:rPr lang="tr-TR" smtClean="0"/>
              <a:t>33</a:t>
            </a:fld>
            <a:endParaRPr lang="tr-TR"/>
          </a:p>
        </p:txBody>
      </p:sp>
      <p:sp>
        <p:nvSpPr>
          <p:cNvPr id="11" name="Dikdörtgen 10"/>
          <p:cNvSpPr/>
          <p:nvPr/>
        </p:nvSpPr>
        <p:spPr>
          <a:xfrm>
            <a:off x="6844701" y="289125"/>
            <a:ext cx="1842099" cy="230832"/>
          </a:xfrm>
          <a:prstGeom prst="rect">
            <a:avLst/>
          </a:prstGeom>
        </p:spPr>
        <p:txBody>
          <a:bodyPr wrap="square">
            <a:spAutoFit/>
          </a:bodyPr>
          <a:lstStyle/>
          <a:p>
            <a:pPr algn="r"/>
            <a:r>
              <a:rPr lang="tr-TR" sz="900" b="1" i="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PROJE ŞUBE MÜDÜRLÜĞÜ</a:t>
            </a:r>
            <a:endParaRPr lang="tr-TR" sz="900" b="1" i="1" dirty="0">
              <a:latin typeface="Times New Roman" panose="02020603050405020304" pitchFamily="18" charset="0"/>
              <a:cs typeface="Times New Roman" panose="02020603050405020304" pitchFamily="18" charset="0"/>
            </a:endParaRPr>
          </a:p>
        </p:txBody>
      </p:sp>
      <p:grpSp>
        <p:nvGrpSpPr>
          <p:cNvPr id="7" name="Grup 10"/>
          <p:cNvGrpSpPr/>
          <p:nvPr/>
        </p:nvGrpSpPr>
        <p:grpSpPr>
          <a:xfrm>
            <a:off x="68578" y="186719"/>
            <a:ext cx="8889927" cy="270388"/>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9" name="Resim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Dikdörtgen 9"/>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413137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Düz Bağlayıcı 5"/>
          <p:cNvCxnSpPr/>
          <p:nvPr/>
        </p:nvCxnSpPr>
        <p:spPr>
          <a:xfrm flipH="1">
            <a:off x="4758073" y="2266495"/>
            <a:ext cx="166700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7" name="İçerik Yer Tutucusu 3"/>
          <p:cNvGraphicFramePr>
            <a:graphicFrameLocks noGrp="1"/>
          </p:cNvGraphicFramePr>
          <p:nvPr>
            <p:ph idx="1"/>
            <p:extLst>
              <p:ext uri="{D42A27DB-BD31-4B8C-83A1-F6EECF244321}">
                <p14:modId xmlns:p14="http://schemas.microsoft.com/office/powerpoint/2010/main" val="1021856576"/>
              </p:ext>
            </p:extLst>
          </p:nvPr>
        </p:nvGraphicFramePr>
        <p:xfrm>
          <a:off x="187831" y="689124"/>
          <a:ext cx="8450580" cy="5450101"/>
        </p:xfrm>
        <a:graphic>
          <a:graphicData uri="http://schemas.openxmlformats.org/drawingml/2006/table">
            <a:tbl>
              <a:tblPr firstRow="1" bandRow="1">
                <a:tableStyleId>{69CF1AB2-1976-4502-BF36-3FF5EA218861}</a:tableStyleId>
              </a:tblPr>
              <a:tblGrid>
                <a:gridCol w="5057704">
                  <a:extLst>
                    <a:ext uri="{9D8B030D-6E8A-4147-A177-3AD203B41FA5}">
                      <a16:colId xmlns:a16="http://schemas.microsoft.com/office/drawing/2014/main" val="20000"/>
                    </a:ext>
                  </a:extLst>
                </a:gridCol>
                <a:gridCol w="3392876">
                  <a:extLst>
                    <a:ext uri="{9D8B030D-6E8A-4147-A177-3AD203B41FA5}">
                      <a16:colId xmlns:a16="http://schemas.microsoft.com/office/drawing/2014/main" val="20001"/>
                    </a:ext>
                  </a:extLst>
                </a:gridCol>
              </a:tblGrid>
              <a:tr h="691253">
                <a:tc>
                  <a:txBody>
                    <a:bodyPr/>
                    <a:lstStyle/>
                    <a:p>
                      <a:pPr algn="ctr"/>
                      <a:r>
                        <a:rPr lang="tr-TR" sz="1500" dirty="0"/>
                        <a:t>İŞİN ADI</a:t>
                      </a:r>
                      <a:endParaRPr lang="tr-TR" sz="1500" dirty="0">
                        <a:latin typeface="Calibri (Gövde)"/>
                      </a:endParaRPr>
                    </a:p>
                  </a:txBody>
                  <a:tcPr marL="24000" marR="24000" marT="12704" marB="12704"/>
                </a:tc>
                <a:tc>
                  <a:txBody>
                    <a:bodyPr/>
                    <a:lstStyle/>
                    <a:p>
                      <a:pPr algn="ctr"/>
                      <a:r>
                        <a:rPr lang="tr-TR" sz="1500" dirty="0"/>
                        <a:t>AÇIKLAMA</a:t>
                      </a:r>
                      <a:endParaRPr lang="tr-TR" sz="1500" dirty="0">
                        <a:latin typeface="Calibri (Gövde)"/>
                      </a:endParaRPr>
                    </a:p>
                  </a:txBody>
                  <a:tcPr marL="24000" marR="24000" marT="12704" marB="12704"/>
                </a:tc>
                <a:extLst>
                  <a:ext uri="{0D108BD9-81ED-4DB2-BD59-A6C34878D82A}">
                    <a16:rowId xmlns:a16="http://schemas.microsoft.com/office/drawing/2014/main" val="10000"/>
                  </a:ext>
                </a:extLst>
              </a:tr>
              <a:tr h="881357">
                <a:tc>
                  <a:txBody>
                    <a:bodyPr/>
                    <a:lstStyle/>
                    <a:p>
                      <a:pPr algn="just"/>
                      <a:r>
                        <a:rPr lang="tr-TR" sz="1500" dirty="0"/>
                        <a:t>     İl genelindeki kamu kurumları</a:t>
                      </a:r>
                      <a:r>
                        <a:rPr lang="tr-TR" sz="1500" baseline="0" dirty="0"/>
                        <a:t> için hazırlanan sıfır proje, onarım, doğal gaz dönüşümüne ait mimari, statik, elektrik ve mekanik projelerin hazırlanması işi;</a:t>
                      </a:r>
                      <a:endParaRPr lang="tr-TR" sz="1500" b="1" dirty="0">
                        <a:latin typeface="Calibri (Gövde)"/>
                      </a:endParaRPr>
                    </a:p>
                  </a:txBody>
                  <a:tcPr marL="24000" marR="24000" marT="12704" marB="12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dirty="0"/>
                        <a:t>10 adet</a:t>
                      </a:r>
                      <a:endParaRPr lang="tr-TR" sz="1500" b="1" dirty="0">
                        <a:latin typeface="Calibri (Gövde)"/>
                      </a:endParaRPr>
                    </a:p>
                  </a:txBody>
                  <a:tcPr marL="24000" marR="24000" marT="12704" marB="12704"/>
                </a:tc>
                <a:extLst>
                  <a:ext uri="{0D108BD9-81ED-4DB2-BD59-A6C34878D82A}">
                    <a16:rowId xmlns:a16="http://schemas.microsoft.com/office/drawing/2014/main" val="10001"/>
                  </a:ext>
                </a:extLst>
              </a:tr>
              <a:tr h="68860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t>     Kamu kurumları ve vatandaş tarafından talep edilen teknik görüş raporları;</a:t>
                      </a:r>
                      <a:endParaRPr lang="tr-TR" sz="1500" b="1" kern="1200" baseline="0" dirty="0">
                        <a:solidFill>
                          <a:schemeClr val="dk1"/>
                        </a:solidFill>
                        <a:latin typeface="Calibri (Gövde)"/>
                        <a:ea typeface="+mn-ea"/>
                        <a:cs typeface="+mn-cs"/>
                      </a:endParaRPr>
                    </a:p>
                  </a:txBody>
                  <a:tcPr marL="24000" marR="24000" marT="12704" marB="12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dirty="0"/>
                        <a:t>13 adet</a:t>
                      </a:r>
                      <a:endParaRPr lang="tr-TR" sz="1500" b="1" dirty="0">
                        <a:latin typeface="Calibri (Gövde)"/>
                      </a:endParaRPr>
                    </a:p>
                  </a:txBody>
                  <a:tcPr marL="24000" marR="24000" marT="12704" marB="12704"/>
                </a:tc>
                <a:extLst>
                  <a:ext uri="{0D108BD9-81ED-4DB2-BD59-A6C34878D82A}">
                    <a16:rowId xmlns:a16="http://schemas.microsoft.com/office/drawing/2014/main" val="10003"/>
                  </a:ext>
                </a:extLst>
              </a:tr>
              <a:tr h="68860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t>     Kamu kurumları ve vatandaş tarafından talep edilen deprem tahkiki yazıları;</a:t>
                      </a:r>
                      <a:endParaRPr lang="tr-TR" sz="1500" b="1" kern="1200" baseline="0" dirty="0">
                        <a:solidFill>
                          <a:schemeClr val="dk1"/>
                        </a:solidFill>
                        <a:latin typeface="Calibri (Gövde)"/>
                        <a:ea typeface="+mn-ea"/>
                        <a:cs typeface="+mn-cs"/>
                      </a:endParaRPr>
                    </a:p>
                  </a:txBody>
                  <a:tcPr marL="24000" marR="24000" marT="12704" marB="127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effectLst/>
                        </a:rPr>
                        <a:t>32</a:t>
                      </a:r>
                      <a:r>
                        <a:rPr lang="tr-TR" sz="1500" dirty="0"/>
                        <a:t> adet</a:t>
                      </a:r>
                    </a:p>
                    <a:p>
                      <a:pPr algn="ctr"/>
                      <a:r>
                        <a:rPr lang="tr-TR" sz="1500" kern="1200" dirty="0">
                          <a:effectLst/>
                        </a:rPr>
                        <a:t>                </a:t>
                      </a: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850289783"/>
                  </a:ext>
                </a:extLst>
              </a:tr>
              <a:tr h="1008656">
                <a:tc>
                  <a:txBody>
                    <a:bodyPr/>
                    <a:lstStyle/>
                    <a:p>
                      <a:pPr lvl="0" algn="just"/>
                      <a:r>
                        <a:rPr lang="tr-TR" sz="1500" kern="1200" dirty="0">
                          <a:effectLst/>
                        </a:rPr>
                        <a:t>     İl genelindeki hazine arazileri</a:t>
                      </a:r>
                      <a:r>
                        <a:rPr lang="tr-TR" sz="1500" kern="1200" baseline="0" dirty="0">
                          <a:effectLst/>
                        </a:rPr>
                        <a:t> üzerinde bulunan yapılara ait kıymet takdir raporları;</a:t>
                      </a:r>
                    </a:p>
                    <a:p>
                      <a:pPr lvl="0" algn="just"/>
                      <a:endParaRPr lang="tr-TR" sz="1500" b="1" kern="1200" baseline="0" dirty="0">
                        <a:solidFill>
                          <a:schemeClr val="dk1"/>
                        </a:solidFill>
                        <a:effectLst/>
                        <a:latin typeface="Calibri (Gövde)"/>
                        <a:ea typeface="+mn-ea"/>
                        <a:cs typeface="+mn-cs"/>
                      </a:endParaRPr>
                    </a:p>
                  </a:txBody>
                  <a:tcPr marL="24000" marR="24000" marT="12704" marB="12704"/>
                </a:tc>
                <a:tc>
                  <a:txBody>
                    <a:bodyPr/>
                    <a:lstStyle/>
                    <a:p>
                      <a:pPr algn="ctr"/>
                      <a:r>
                        <a:rPr lang="tr-TR" sz="1500" kern="1200" dirty="0">
                          <a:effectLst/>
                        </a:rPr>
                        <a:t>22</a:t>
                      </a:r>
                      <a:r>
                        <a:rPr lang="tr-TR" sz="1500" dirty="0"/>
                        <a:t> adet</a:t>
                      </a:r>
                    </a:p>
                    <a:p>
                      <a:pPr algn="ct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2495330293"/>
                  </a:ext>
                </a:extLst>
              </a:tr>
              <a:tr h="59806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effectLst/>
                        </a:rPr>
                        <a:t>     Mahkemelerden istenen belge talepleri</a:t>
                      </a:r>
                      <a:endParaRPr lang="tr-TR" sz="1500" b="1" kern="1200" dirty="0">
                        <a:solidFill>
                          <a:schemeClr val="dk1"/>
                        </a:solidFill>
                        <a:effectLst/>
                        <a:latin typeface="Calibri (Gövde)"/>
                        <a:ea typeface="+mn-ea"/>
                        <a:cs typeface="+mn-cs"/>
                      </a:endParaRPr>
                    </a:p>
                  </a:txBody>
                  <a:tcPr marL="24000" marR="24000" marT="12704" marB="127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effectLst/>
                        </a:rPr>
                        <a:t>22</a:t>
                      </a:r>
                      <a:r>
                        <a:rPr lang="tr-TR" sz="1500" dirty="0"/>
                        <a:t> adet</a:t>
                      </a:r>
                      <a:endParaRPr lang="tr-TR" sz="1500" kern="1200" dirty="0">
                        <a:effectLst/>
                      </a:endParaRPr>
                    </a:p>
                    <a:p>
                      <a:pPr algn="ct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1032433937"/>
                  </a:ext>
                </a:extLst>
              </a:tr>
              <a:tr h="8935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effectLst/>
                        </a:rPr>
                        <a:t>     CİMER yazıları</a:t>
                      </a:r>
                      <a:endParaRPr lang="tr-TR" sz="1500" b="1" kern="1200" dirty="0">
                        <a:solidFill>
                          <a:schemeClr val="dk1"/>
                        </a:solidFill>
                        <a:effectLst/>
                        <a:latin typeface="Calibri (Gövde)"/>
                        <a:ea typeface="+mn-ea"/>
                        <a:cs typeface="+mn-cs"/>
                      </a:endParaRPr>
                    </a:p>
                  </a:txBody>
                  <a:tcPr marL="24000" marR="24000" marT="12704" marB="127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effectLst/>
                        </a:rPr>
                        <a:t>6</a:t>
                      </a:r>
                      <a:r>
                        <a:rPr lang="tr-TR" sz="1500" dirty="0"/>
                        <a:t> adet</a:t>
                      </a: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236965591"/>
                  </a:ext>
                </a:extLst>
              </a:tr>
            </a:tbl>
          </a:graphicData>
        </a:graphic>
      </p:graphicFrame>
      <p:cxnSp>
        <p:nvCxnSpPr>
          <p:cNvPr id="16" name="Düz Bağlayıcı 15"/>
          <p:cNvCxnSpPr/>
          <p:nvPr/>
        </p:nvCxnSpPr>
        <p:spPr>
          <a:xfrm flipH="1">
            <a:off x="2830307" y="7116431"/>
            <a:ext cx="340545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ayt Numarası Yer Tutucusu 3"/>
          <p:cNvSpPr>
            <a:spLocks noGrp="1"/>
          </p:cNvSpPr>
          <p:nvPr>
            <p:ph type="sldNum" sz="quarter" idx="12"/>
          </p:nvPr>
        </p:nvSpPr>
        <p:spPr/>
        <p:txBody>
          <a:bodyPr/>
          <a:lstStyle/>
          <a:p>
            <a:fld id="{4BD4109F-82CC-4188-B1E8-5ACC6B725712}" type="slidenum">
              <a:rPr lang="tr-TR" smtClean="0"/>
              <a:t>34</a:t>
            </a:fld>
            <a:endParaRPr lang="tr-TR"/>
          </a:p>
        </p:txBody>
      </p:sp>
      <p:sp>
        <p:nvSpPr>
          <p:cNvPr id="9" name="Dikdörtgen 8"/>
          <p:cNvSpPr/>
          <p:nvPr/>
        </p:nvSpPr>
        <p:spPr>
          <a:xfrm>
            <a:off x="7220895" y="185996"/>
            <a:ext cx="1465905" cy="207749"/>
          </a:xfrm>
          <a:prstGeom prst="rect">
            <a:avLst/>
          </a:prstGeom>
        </p:spPr>
        <p:txBody>
          <a:bodyPr wrap="square">
            <a:spAutoFit/>
          </a:bodyPr>
          <a:lstStyle/>
          <a:p>
            <a:pPr algn="r"/>
            <a:r>
              <a:rPr lang="tr-TR" sz="750" b="1" i="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PROJE ŞUBE MÜDÜRLÜĞÜ</a:t>
            </a:r>
            <a:endParaRPr lang="tr-TR" sz="750" b="1" i="1" dirty="0">
              <a:latin typeface="Times New Roman" panose="02020603050405020304" pitchFamily="18" charset="0"/>
              <a:cs typeface="Times New Roman" panose="02020603050405020304" pitchFamily="18" charset="0"/>
            </a:endParaRPr>
          </a:p>
        </p:txBody>
      </p:sp>
      <p:grpSp>
        <p:nvGrpSpPr>
          <p:cNvPr id="7" name="Grup 10"/>
          <p:cNvGrpSpPr/>
          <p:nvPr/>
        </p:nvGrpSpPr>
        <p:grpSpPr>
          <a:xfrm>
            <a:off x="88072" y="80534"/>
            <a:ext cx="8889927" cy="469718"/>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Dikdörtgen 10"/>
          <p:cNvSpPr/>
          <p:nvPr/>
        </p:nvSpPr>
        <p:spPr>
          <a:xfrm>
            <a:off x="88073" y="6278097"/>
            <a:ext cx="8823172"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979082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YEREL YÖNETİMLER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36130254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36</a:t>
            </a:fld>
            <a:endParaRPr lang="tr-TR"/>
          </a:p>
        </p:txBody>
      </p:sp>
      <p:sp>
        <p:nvSpPr>
          <p:cNvPr id="6" name="Dikdörtgen 5"/>
          <p:cNvSpPr/>
          <p:nvPr/>
        </p:nvSpPr>
        <p:spPr>
          <a:xfrm>
            <a:off x="407324" y="1566312"/>
            <a:ext cx="7905403" cy="3381695"/>
          </a:xfrm>
          <a:prstGeom prst="rect">
            <a:avLst/>
          </a:prstGeom>
        </p:spPr>
        <p:txBody>
          <a:bodyPr wrap="square">
            <a:spAutoFit/>
          </a:bodyPr>
          <a:lstStyle/>
          <a:p>
            <a:pPr marL="128588" indent="-128588">
              <a:buFont typeface="Arial" panose="020B0604020202020204" pitchFamily="34" charset="0"/>
              <a:buChar char="•"/>
            </a:pPr>
            <a:r>
              <a:rPr lang="en-US" sz="1425" dirty="0">
                <a:latin typeface="Calibri (Gövde)"/>
              </a:rPr>
              <a:t>1 </a:t>
            </a:r>
            <a:r>
              <a:rPr lang="en-US" sz="1425" dirty="0" err="1">
                <a:latin typeface="Calibri (Gövde)"/>
              </a:rPr>
              <a:t>Numaralı</a:t>
            </a:r>
            <a:r>
              <a:rPr lang="en-US" sz="1425" dirty="0">
                <a:latin typeface="Calibri (Gövde)"/>
              </a:rPr>
              <a:t> </a:t>
            </a:r>
            <a:r>
              <a:rPr lang="en-US" sz="1425" dirty="0" err="1">
                <a:latin typeface="Calibri (Gövde)"/>
              </a:rPr>
              <a:t>Cumhurbaşkanlığı</a:t>
            </a:r>
            <a:r>
              <a:rPr lang="en-US" sz="1425" dirty="0">
                <a:latin typeface="Calibri (Gövde)"/>
              </a:rPr>
              <a:t> </a:t>
            </a:r>
            <a:r>
              <a:rPr lang="en-US" sz="1425" dirty="0" err="1">
                <a:latin typeface="Calibri (Gövde)"/>
              </a:rPr>
              <a:t>Kararnamesi</a:t>
            </a:r>
            <a:r>
              <a:rPr lang="en-US" sz="1425" dirty="0">
                <a:latin typeface="Calibri (Gövde)"/>
              </a:rPr>
              <a:t> </a:t>
            </a:r>
            <a:r>
              <a:rPr lang="en-US" sz="1425" dirty="0" err="1">
                <a:latin typeface="Calibri (Gövde)"/>
              </a:rPr>
              <a:t>ile</a:t>
            </a:r>
            <a:r>
              <a:rPr lang="en-US" sz="1425" dirty="0">
                <a:latin typeface="Calibri (Gövde)"/>
              </a:rPr>
              <a:t> </a:t>
            </a:r>
            <a:r>
              <a:rPr lang="en-US" sz="1425" dirty="0" err="1">
                <a:latin typeface="Calibri (Gövde)"/>
              </a:rPr>
              <a:t>Bakanlığımıza</a:t>
            </a:r>
            <a:r>
              <a:rPr lang="en-US" sz="1425" dirty="0">
                <a:latin typeface="Calibri (Gövde)"/>
              </a:rPr>
              <a:t> </a:t>
            </a:r>
            <a:r>
              <a:rPr lang="en-US" sz="1425" dirty="0" err="1">
                <a:latin typeface="Calibri (Gövde)"/>
              </a:rPr>
              <a:t>mahalli</a:t>
            </a:r>
            <a:r>
              <a:rPr lang="en-US" sz="1425" dirty="0">
                <a:latin typeface="Calibri (Gövde)"/>
              </a:rPr>
              <a:t> </a:t>
            </a:r>
            <a:r>
              <a:rPr lang="en-US" sz="1425" dirty="0" err="1">
                <a:latin typeface="Calibri (Gövde)"/>
              </a:rPr>
              <a:t>idareler</a:t>
            </a:r>
            <a:r>
              <a:rPr lang="en-US" sz="1425" dirty="0">
                <a:latin typeface="Calibri (Gövde)"/>
              </a:rPr>
              <a:t> </a:t>
            </a:r>
            <a:r>
              <a:rPr lang="en-US" sz="1425" dirty="0" err="1">
                <a:latin typeface="Calibri (Gövde)"/>
              </a:rPr>
              <a:t>ile</a:t>
            </a:r>
            <a:r>
              <a:rPr lang="en-US" sz="1425" dirty="0">
                <a:latin typeface="Calibri (Gövde)"/>
              </a:rPr>
              <a:t> </a:t>
            </a:r>
            <a:r>
              <a:rPr lang="en-US" sz="1425" dirty="0" err="1">
                <a:latin typeface="Calibri (Gövde)"/>
              </a:rPr>
              <a:t>bunların</a:t>
            </a:r>
            <a:r>
              <a:rPr lang="en-US" sz="1425" dirty="0">
                <a:latin typeface="Calibri (Gövde)"/>
              </a:rPr>
              <a:t> </a:t>
            </a:r>
            <a:r>
              <a:rPr lang="en-US" sz="1425" dirty="0" err="1">
                <a:latin typeface="Calibri (Gövde)"/>
              </a:rPr>
              <a:t>merkezi</a:t>
            </a:r>
            <a:r>
              <a:rPr lang="en-US" sz="1425" dirty="0">
                <a:latin typeface="Calibri (Gövde)"/>
              </a:rPr>
              <a:t> </a:t>
            </a:r>
            <a:r>
              <a:rPr lang="en-US" sz="1425" dirty="0" err="1">
                <a:latin typeface="Calibri (Gövde)"/>
              </a:rPr>
              <a:t>idare</a:t>
            </a:r>
            <a:r>
              <a:rPr lang="en-US" sz="1425" dirty="0">
                <a:latin typeface="Calibri (Gövde)"/>
              </a:rPr>
              <a:t> </a:t>
            </a:r>
            <a:r>
              <a:rPr lang="en-US" sz="1425" dirty="0" err="1">
                <a:latin typeface="Calibri (Gövde)"/>
              </a:rPr>
              <a:t>ile</a:t>
            </a:r>
            <a:r>
              <a:rPr lang="en-US" sz="1425" dirty="0">
                <a:latin typeface="Calibri (Gövde)"/>
              </a:rPr>
              <a:t> </a:t>
            </a:r>
            <a:r>
              <a:rPr lang="en-US" sz="1425" dirty="0" err="1">
                <a:latin typeface="Calibri (Gövde)"/>
              </a:rPr>
              <a:t>olan</a:t>
            </a:r>
            <a:r>
              <a:rPr lang="en-US" sz="1425" dirty="0">
                <a:latin typeface="Calibri (Gövde)"/>
              </a:rPr>
              <a:t> </a:t>
            </a:r>
            <a:r>
              <a:rPr lang="en-US" sz="1425" dirty="0" err="1">
                <a:latin typeface="Calibri (Gövde)"/>
              </a:rPr>
              <a:t>alaka</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münasebetlerini</a:t>
            </a:r>
            <a:r>
              <a:rPr lang="en-US" sz="1425" dirty="0">
                <a:latin typeface="Calibri (Gövde)"/>
              </a:rPr>
              <a:t> </a:t>
            </a:r>
            <a:r>
              <a:rPr lang="en-US" sz="1425" dirty="0" err="1">
                <a:latin typeface="Calibri (Gövde)"/>
              </a:rPr>
              <a:t>düzenleme</a:t>
            </a:r>
            <a:r>
              <a:rPr lang="en-US" sz="1425" dirty="0">
                <a:latin typeface="Calibri (Gövde)"/>
              </a:rPr>
              <a:t> </a:t>
            </a:r>
            <a:r>
              <a:rPr lang="en-US" sz="1425" dirty="0" err="1">
                <a:latin typeface="Calibri (Gövde)"/>
              </a:rPr>
              <a:t>görevi</a:t>
            </a:r>
            <a:r>
              <a:rPr lang="en-US" sz="1425" dirty="0">
                <a:latin typeface="Calibri (Gövde)"/>
              </a:rPr>
              <a:t> </a:t>
            </a:r>
            <a:r>
              <a:rPr lang="en-US" sz="1425" dirty="0" err="1">
                <a:latin typeface="Calibri (Gövde)"/>
              </a:rPr>
              <a:t>verilerek</a:t>
            </a:r>
            <a:r>
              <a:rPr lang="en-US" sz="1425" dirty="0">
                <a:latin typeface="Calibri (Gövde)"/>
              </a:rPr>
              <a:t> </a:t>
            </a:r>
            <a:r>
              <a:rPr lang="en-US" sz="1425" dirty="0" err="1">
                <a:latin typeface="Calibri (Gövde)"/>
              </a:rPr>
              <a:t>Yerel</a:t>
            </a:r>
            <a:r>
              <a:rPr lang="en-US" sz="1425" dirty="0">
                <a:latin typeface="Calibri (Gövde)"/>
              </a:rPr>
              <a:t> </a:t>
            </a:r>
            <a:r>
              <a:rPr lang="en-US" sz="1425" dirty="0" err="1">
                <a:latin typeface="Calibri (Gövde)"/>
              </a:rPr>
              <a:t>Yönetimler</a:t>
            </a:r>
            <a:r>
              <a:rPr lang="en-US" sz="1425" dirty="0">
                <a:latin typeface="Calibri (Gövde)"/>
              </a:rPr>
              <a:t> </a:t>
            </a:r>
            <a:r>
              <a:rPr lang="en-US" sz="1425" dirty="0" err="1">
                <a:latin typeface="Calibri (Gövde)"/>
              </a:rPr>
              <a:t>Genel</a:t>
            </a:r>
            <a:r>
              <a:rPr lang="en-US" sz="1425" dirty="0">
                <a:latin typeface="Calibri (Gövde)"/>
              </a:rPr>
              <a:t> Müdürlüğü </a:t>
            </a:r>
            <a:r>
              <a:rPr lang="en-US" sz="1425" dirty="0" err="1">
                <a:latin typeface="Calibri (Gövde)"/>
              </a:rPr>
              <a:t>kurulmuştur</a:t>
            </a:r>
            <a:r>
              <a:rPr lang="en-US" sz="1425" dirty="0">
                <a:latin typeface="Calibri (Gövde)"/>
              </a:rPr>
              <a:t>. </a:t>
            </a:r>
            <a:r>
              <a:rPr lang="en-US" sz="1425" dirty="0" err="1">
                <a:latin typeface="Calibri (Gövde)"/>
              </a:rPr>
              <a:t>Vesayet</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denetim</a:t>
            </a:r>
            <a:r>
              <a:rPr lang="en-US" sz="1425" dirty="0">
                <a:latin typeface="Calibri (Gövde)"/>
              </a:rPr>
              <a:t> </a:t>
            </a:r>
            <a:r>
              <a:rPr lang="en-US" sz="1425" dirty="0" err="1">
                <a:latin typeface="Calibri (Gövde)"/>
              </a:rPr>
              <a:t>yetkisi</a:t>
            </a:r>
            <a:r>
              <a:rPr lang="en-US" sz="1425" dirty="0">
                <a:latin typeface="Calibri (Gövde)"/>
              </a:rPr>
              <a:t> </a:t>
            </a:r>
            <a:r>
              <a:rPr lang="en-US" sz="1425" dirty="0" err="1">
                <a:latin typeface="Calibri (Gövde)"/>
              </a:rPr>
              <a:t>İçişleri</a:t>
            </a:r>
            <a:r>
              <a:rPr lang="en-US" sz="1425" dirty="0">
                <a:latin typeface="Calibri (Gövde)"/>
              </a:rPr>
              <a:t> </a:t>
            </a:r>
            <a:r>
              <a:rPr lang="en-US" sz="1425" dirty="0" err="1">
                <a:latin typeface="Calibri (Gövde)"/>
              </a:rPr>
              <a:t>Bakanlığında</a:t>
            </a:r>
            <a:r>
              <a:rPr lang="en-US" sz="1425" dirty="0">
                <a:latin typeface="Calibri (Gövde)"/>
              </a:rPr>
              <a:t> (</a:t>
            </a:r>
            <a:r>
              <a:rPr lang="en-US" sz="1425" dirty="0" err="1">
                <a:latin typeface="Calibri (Gövde)"/>
              </a:rPr>
              <a:t>İdare</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Denetim</a:t>
            </a:r>
            <a:r>
              <a:rPr lang="en-US" sz="1425" dirty="0">
                <a:latin typeface="Calibri (Gövde)"/>
              </a:rPr>
              <a:t> Müdürlüğü) </a:t>
            </a:r>
            <a:r>
              <a:rPr lang="en-US" sz="1425" dirty="0" err="1">
                <a:latin typeface="Calibri (Gövde)"/>
              </a:rPr>
              <a:t>kalmıştır</a:t>
            </a:r>
            <a:r>
              <a:rPr lang="en-US" sz="1425" dirty="0">
                <a:latin typeface="Calibri (Gövde)"/>
              </a:rPr>
              <a:t>. </a:t>
            </a:r>
            <a:r>
              <a:rPr lang="en-US" sz="1425" dirty="0" err="1">
                <a:latin typeface="Calibri (Gövde)"/>
              </a:rPr>
              <a:t>Yerel</a:t>
            </a:r>
            <a:r>
              <a:rPr lang="en-US" sz="1425" dirty="0">
                <a:latin typeface="Calibri (Gövde)"/>
              </a:rPr>
              <a:t> </a:t>
            </a:r>
            <a:r>
              <a:rPr lang="en-US" sz="1425" dirty="0" err="1">
                <a:latin typeface="Calibri (Gövde)"/>
              </a:rPr>
              <a:t>Yönetimler</a:t>
            </a:r>
            <a:r>
              <a:rPr lang="en-US" sz="1425" dirty="0">
                <a:latin typeface="Calibri (Gövde)"/>
              </a:rPr>
              <a:t> Şube </a:t>
            </a:r>
            <a:r>
              <a:rPr lang="en-US" sz="1425" dirty="0" err="1">
                <a:latin typeface="Calibri (Gövde)"/>
              </a:rPr>
              <a:t>Müdürlüğünce</a:t>
            </a:r>
            <a:r>
              <a:rPr lang="en-US" sz="1425" dirty="0">
                <a:latin typeface="Calibri (Gövde)"/>
              </a:rPr>
              <a:t> </a:t>
            </a:r>
            <a:r>
              <a:rPr lang="en-US" sz="1425" dirty="0" err="1">
                <a:latin typeface="Calibri (Gövde)"/>
              </a:rPr>
              <a:t>İlimiz</a:t>
            </a:r>
            <a:r>
              <a:rPr lang="en-US" sz="1425" dirty="0">
                <a:latin typeface="Calibri (Gövde)"/>
              </a:rPr>
              <a:t> </a:t>
            </a:r>
            <a:r>
              <a:rPr lang="en-US" sz="1425" dirty="0" err="1">
                <a:latin typeface="Calibri (Gövde)"/>
              </a:rPr>
              <a:t>sınırları</a:t>
            </a:r>
            <a:r>
              <a:rPr lang="en-US" sz="1425" dirty="0">
                <a:latin typeface="Calibri (Gövde)"/>
              </a:rPr>
              <a:t> </a:t>
            </a:r>
            <a:r>
              <a:rPr lang="en-US" sz="1425" dirty="0" err="1">
                <a:latin typeface="Calibri (Gövde)"/>
              </a:rPr>
              <a:t>içerisindeki</a:t>
            </a:r>
            <a:r>
              <a:rPr lang="en-US" sz="1425" dirty="0">
                <a:latin typeface="Calibri (Gövde)"/>
              </a:rPr>
              <a:t> </a:t>
            </a:r>
            <a:r>
              <a:rPr lang="en-US" sz="1425" dirty="0" err="1">
                <a:latin typeface="Calibri (Gövde)"/>
              </a:rPr>
              <a:t>Büyükşehir</a:t>
            </a:r>
            <a:r>
              <a:rPr lang="en-US" sz="1425" dirty="0">
                <a:latin typeface="Calibri (Gövde)"/>
              </a:rPr>
              <a:t> </a:t>
            </a:r>
            <a:r>
              <a:rPr lang="en-US" sz="1425" dirty="0" err="1">
                <a:latin typeface="Calibri (Gövde)"/>
              </a:rPr>
              <a:t>Belediyesi</a:t>
            </a:r>
            <a:r>
              <a:rPr lang="en-US" sz="1425" dirty="0">
                <a:latin typeface="Calibri (Gövde)"/>
              </a:rPr>
              <a:t>, </a:t>
            </a:r>
            <a:r>
              <a:rPr lang="en-US" sz="1425" dirty="0" err="1">
                <a:latin typeface="Calibri (Gövde)"/>
              </a:rPr>
              <a:t>Bağlı</a:t>
            </a:r>
            <a:r>
              <a:rPr lang="en-US" sz="1425" dirty="0">
                <a:latin typeface="Calibri (Gövde)"/>
              </a:rPr>
              <a:t> </a:t>
            </a:r>
            <a:r>
              <a:rPr lang="en-US" sz="1425" dirty="0" err="1">
                <a:latin typeface="Calibri (Gövde)"/>
              </a:rPr>
              <a:t>İdaresi</a:t>
            </a:r>
            <a:r>
              <a:rPr lang="en-US" sz="1425" dirty="0">
                <a:latin typeface="Calibri (Gövde)"/>
              </a:rPr>
              <a:t> </a:t>
            </a:r>
            <a:r>
              <a:rPr lang="en-US" sz="1425" dirty="0" err="1">
                <a:latin typeface="Calibri (Gövde)"/>
              </a:rPr>
              <a:t>ve</a:t>
            </a:r>
            <a:r>
              <a:rPr lang="en-US" sz="1425" dirty="0">
                <a:latin typeface="Calibri (Gövde)"/>
              </a:rPr>
              <a:t> 19 </a:t>
            </a:r>
            <a:r>
              <a:rPr lang="en-US" sz="1425" dirty="0" err="1">
                <a:latin typeface="Calibri (Gövde)"/>
              </a:rPr>
              <a:t>İlçe</a:t>
            </a:r>
            <a:r>
              <a:rPr lang="en-US" sz="1425" dirty="0">
                <a:latin typeface="Calibri (Gövde)"/>
              </a:rPr>
              <a:t> </a:t>
            </a:r>
            <a:r>
              <a:rPr lang="en-US" sz="1425" dirty="0" err="1">
                <a:latin typeface="Calibri (Gövde)"/>
              </a:rPr>
              <a:t>Belediyesi</a:t>
            </a:r>
            <a:r>
              <a:rPr lang="en-US" sz="1425" dirty="0">
                <a:latin typeface="Calibri (Gövde)"/>
              </a:rPr>
              <a:t> </a:t>
            </a:r>
            <a:r>
              <a:rPr lang="en-US" sz="1425" dirty="0" err="1">
                <a:latin typeface="Calibri (Gövde)"/>
              </a:rPr>
              <a:t>ile</a:t>
            </a:r>
            <a:r>
              <a:rPr lang="en-US" sz="1425" dirty="0">
                <a:latin typeface="Calibri (Gövde)"/>
              </a:rPr>
              <a:t> </a:t>
            </a:r>
            <a:r>
              <a:rPr lang="en-US" sz="1425" dirty="0" err="1">
                <a:latin typeface="Calibri (Gövde)"/>
              </a:rPr>
              <a:t>Bakanlığımız</a:t>
            </a:r>
            <a:r>
              <a:rPr lang="en-US" sz="1425" dirty="0">
                <a:latin typeface="Calibri (Gövde)"/>
              </a:rPr>
              <a:t> </a:t>
            </a:r>
            <a:r>
              <a:rPr lang="en-US" sz="1425" dirty="0" err="1">
                <a:latin typeface="Calibri (Gövde)"/>
              </a:rPr>
              <a:t>arasındaki</a:t>
            </a:r>
            <a:r>
              <a:rPr lang="en-US" sz="1425" dirty="0">
                <a:latin typeface="Calibri (Gövde)"/>
              </a:rPr>
              <a:t> </a:t>
            </a:r>
            <a:r>
              <a:rPr lang="en-US" sz="1425" dirty="0" err="1">
                <a:latin typeface="Calibri (Gövde)"/>
              </a:rPr>
              <a:t>iş</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işlemler</a:t>
            </a:r>
            <a:r>
              <a:rPr lang="en-US" sz="1425" dirty="0">
                <a:latin typeface="Calibri (Gövde)"/>
              </a:rPr>
              <a:t> </a:t>
            </a:r>
            <a:r>
              <a:rPr lang="en-US" sz="1425" dirty="0" err="1">
                <a:latin typeface="Calibri (Gövde)"/>
              </a:rPr>
              <a:t>yürütülmektedir</a:t>
            </a:r>
            <a:r>
              <a:rPr lang="en-US" sz="1425" dirty="0">
                <a:latin typeface="Calibri (Gövde)"/>
              </a:rPr>
              <a:t>. </a:t>
            </a:r>
            <a:r>
              <a:rPr lang="tr-TR" sz="1425" dirty="0">
                <a:latin typeface="Calibri (Gövde)"/>
              </a:rPr>
              <a:t> </a:t>
            </a:r>
          </a:p>
          <a:p>
            <a:r>
              <a:rPr lang="tr-TR" sz="1425" dirty="0">
                <a:latin typeface="Calibri (Gövde)"/>
              </a:rPr>
              <a:t>   </a:t>
            </a:r>
            <a:r>
              <a:rPr lang="en-US" sz="1425" dirty="0">
                <a:latin typeface="Calibri (Gövde)"/>
              </a:rPr>
              <a:t>Bu </a:t>
            </a:r>
            <a:r>
              <a:rPr lang="en-US" sz="1425" dirty="0" err="1">
                <a:latin typeface="Calibri (Gövde)"/>
              </a:rPr>
              <a:t>kapsamda</a:t>
            </a:r>
            <a:r>
              <a:rPr lang="en-US" sz="1425" dirty="0">
                <a:latin typeface="Calibri (Gövde)"/>
              </a:rPr>
              <a:t>; </a:t>
            </a:r>
            <a:r>
              <a:rPr lang="en-US" sz="1425" dirty="0" err="1">
                <a:latin typeface="Calibri (Gövde)"/>
              </a:rPr>
              <a:t>Yerel</a:t>
            </a:r>
            <a:r>
              <a:rPr lang="en-US" sz="1425" dirty="0">
                <a:latin typeface="Calibri (Gövde)"/>
              </a:rPr>
              <a:t> </a:t>
            </a:r>
            <a:r>
              <a:rPr lang="en-US" sz="1425" dirty="0" err="1">
                <a:latin typeface="Calibri (Gövde)"/>
              </a:rPr>
              <a:t>Yönetimler</a:t>
            </a:r>
            <a:r>
              <a:rPr lang="en-US" sz="1425" dirty="0">
                <a:latin typeface="Calibri (Gövde)"/>
              </a:rPr>
              <a:t> Şube Müdürlüğü </a:t>
            </a:r>
            <a:r>
              <a:rPr lang="en-US" sz="1425" dirty="0" err="1">
                <a:latin typeface="Calibri (Gövde)"/>
              </a:rPr>
              <a:t>olarak</a:t>
            </a:r>
            <a:r>
              <a:rPr lang="en-US" sz="1425" dirty="0">
                <a:latin typeface="Calibri (Gövde)"/>
              </a:rPr>
              <a:t>,</a:t>
            </a:r>
            <a:endParaRPr lang="tr-TR" sz="1425" dirty="0">
              <a:latin typeface="Calibri (Gövde)"/>
            </a:endParaRPr>
          </a:p>
          <a:p>
            <a:endParaRPr lang="tr-TR" sz="1425" dirty="0">
              <a:latin typeface="Calibri (Gövde)"/>
            </a:endParaRPr>
          </a:p>
          <a:p>
            <a:pPr marL="128588" indent="-128588">
              <a:buFont typeface="Arial" panose="020B0604020202020204" pitchFamily="34" charset="0"/>
              <a:buChar char="•"/>
            </a:pPr>
            <a:r>
              <a:rPr lang="en-US" sz="1425" dirty="0">
                <a:latin typeface="Calibri (Gövde)"/>
              </a:rPr>
              <a:t> 2023 </a:t>
            </a:r>
            <a:r>
              <a:rPr lang="en-US" sz="1425" dirty="0" err="1">
                <a:latin typeface="Calibri (Gövde)"/>
              </a:rPr>
              <a:t>yılında</a:t>
            </a:r>
            <a:r>
              <a:rPr lang="en-US" sz="1425" dirty="0">
                <a:latin typeface="Calibri (Gövde)"/>
              </a:rPr>
              <a:t> </a:t>
            </a:r>
            <a:r>
              <a:rPr lang="en-US" sz="1425" dirty="0" err="1">
                <a:latin typeface="Calibri (Gövde)"/>
              </a:rPr>
              <a:t>Belediyeler</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Bağlı</a:t>
            </a:r>
            <a:r>
              <a:rPr lang="en-US" sz="1425" dirty="0">
                <a:latin typeface="Calibri (Gövde)"/>
              </a:rPr>
              <a:t> </a:t>
            </a:r>
            <a:r>
              <a:rPr lang="en-US" sz="1425" dirty="0" err="1">
                <a:latin typeface="Calibri (Gövde)"/>
              </a:rPr>
              <a:t>idare</a:t>
            </a:r>
            <a:r>
              <a:rPr lang="en-US" sz="1425" dirty="0">
                <a:latin typeface="Calibri (Gövde)"/>
              </a:rPr>
              <a:t> </a:t>
            </a:r>
            <a:r>
              <a:rPr lang="en-US" sz="1425" dirty="0" err="1">
                <a:latin typeface="Calibri (Gövde)"/>
              </a:rPr>
              <a:t>tarafından</a:t>
            </a:r>
            <a:r>
              <a:rPr lang="en-US" sz="1425" dirty="0">
                <a:latin typeface="Calibri (Gövde)"/>
              </a:rPr>
              <a:t> </a:t>
            </a:r>
            <a:r>
              <a:rPr lang="en-US" sz="1425" dirty="0" err="1">
                <a:latin typeface="Calibri (Gövde)"/>
              </a:rPr>
              <a:t>alınan</a:t>
            </a:r>
            <a:r>
              <a:rPr lang="en-US" sz="1425" dirty="0">
                <a:latin typeface="Calibri (Gövde)"/>
              </a:rPr>
              <a:t> </a:t>
            </a:r>
            <a:r>
              <a:rPr lang="tr-TR" sz="1425" dirty="0">
                <a:latin typeface="Calibri (Gövde)"/>
              </a:rPr>
              <a:t>14</a:t>
            </a:r>
            <a:r>
              <a:rPr lang="en-US" sz="1425" dirty="0">
                <a:latin typeface="Calibri (Gövde)"/>
              </a:rPr>
              <a:t> </a:t>
            </a:r>
            <a:r>
              <a:rPr lang="en-US" sz="1425" dirty="0" err="1">
                <a:latin typeface="Calibri (Gövde)"/>
              </a:rPr>
              <a:t>adet</a:t>
            </a:r>
            <a:r>
              <a:rPr lang="en-US" sz="1425" dirty="0">
                <a:latin typeface="Calibri (Gövde)"/>
              </a:rPr>
              <a:t> </a:t>
            </a:r>
            <a:r>
              <a:rPr lang="en-US" sz="1425" dirty="0" err="1">
                <a:latin typeface="Calibri (Gövde)"/>
              </a:rPr>
              <a:t>Kamu</a:t>
            </a:r>
            <a:r>
              <a:rPr lang="en-US" sz="1425" dirty="0">
                <a:latin typeface="Calibri (Gövde)"/>
              </a:rPr>
              <a:t> </a:t>
            </a:r>
            <a:r>
              <a:rPr lang="en-US" sz="1425" dirty="0" err="1">
                <a:latin typeface="Calibri (Gövde)"/>
              </a:rPr>
              <a:t>Yararı</a:t>
            </a:r>
            <a:r>
              <a:rPr lang="en-US" sz="1425" dirty="0">
                <a:latin typeface="Calibri (Gövde)"/>
              </a:rPr>
              <a:t> </a:t>
            </a:r>
            <a:r>
              <a:rPr lang="en-US" sz="1425" dirty="0" err="1">
                <a:latin typeface="Calibri (Gövde)"/>
              </a:rPr>
              <a:t>Kararı</a:t>
            </a:r>
            <a:r>
              <a:rPr lang="en-US" sz="1425" dirty="0">
                <a:latin typeface="Calibri (Gövde)"/>
              </a:rPr>
              <a:t> </a:t>
            </a:r>
            <a:r>
              <a:rPr lang="en-US" sz="1425" dirty="0" err="1">
                <a:latin typeface="Calibri (Gövde)"/>
              </a:rPr>
              <a:t>onaylanmak</a:t>
            </a:r>
            <a:r>
              <a:rPr lang="en-US" sz="1425" dirty="0">
                <a:latin typeface="Calibri (Gövde)"/>
              </a:rPr>
              <a:t> </a:t>
            </a:r>
            <a:r>
              <a:rPr lang="en-US" sz="1425" dirty="0" err="1">
                <a:latin typeface="Calibri (Gövde)"/>
              </a:rPr>
              <a:t>üzere</a:t>
            </a:r>
            <a:r>
              <a:rPr lang="en-US" sz="1425" dirty="0">
                <a:latin typeface="Calibri (Gövde)"/>
              </a:rPr>
              <a:t> </a:t>
            </a:r>
            <a:r>
              <a:rPr lang="en-US" sz="1425" dirty="0" err="1">
                <a:latin typeface="Calibri (Gövde)"/>
              </a:rPr>
              <a:t>ilgisine</a:t>
            </a:r>
            <a:r>
              <a:rPr lang="en-US" sz="1425" dirty="0">
                <a:latin typeface="Calibri (Gövde)"/>
              </a:rPr>
              <a:t> </a:t>
            </a:r>
            <a:r>
              <a:rPr lang="en-US" sz="1425" dirty="0" err="1">
                <a:latin typeface="Calibri (Gövde)"/>
              </a:rPr>
              <a:t>göre</a:t>
            </a:r>
            <a:r>
              <a:rPr lang="en-US" sz="1425" dirty="0">
                <a:latin typeface="Calibri (Gövde)"/>
              </a:rPr>
              <a:t> </a:t>
            </a:r>
            <a:r>
              <a:rPr lang="en-US" sz="1425" dirty="0" err="1">
                <a:latin typeface="Calibri (Gövde)"/>
              </a:rPr>
              <a:t>Bakanlık</a:t>
            </a:r>
            <a:r>
              <a:rPr lang="en-US" sz="1425" dirty="0">
                <a:latin typeface="Calibri (Gövde)"/>
              </a:rPr>
              <a:t> </a:t>
            </a:r>
            <a:r>
              <a:rPr lang="en-US" sz="1425" dirty="0" err="1">
                <a:latin typeface="Calibri (Gövde)"/>
              </a:rPr>
              <a:t>veya</a:t>
            </a:r>
            <a:r>
              <a:rPr lang="en-US" sz="1425" dirty="0">
                <a:latin typeface="Calibri (Gövde)"/>
              </a:rPr>
              <a:t> </a:t>
            </a:r>
            <a:r>
              <a:rPr lang="en-US" sz="1425" dirty="0" err="1">
                <a:latin typeface="Calibri (Gövde)"/>
              </a:rPr>
              <a:t>Valiliğe</a:t>
            </a:r>
            <a:r>
              <a:rPr lang="en-US" sz="1425" dirty="0">
                <a:latin typeface="Calibri (Gövde)"/>
              </a:rPr>
              <a:t> </a:t>
            </a:r>
            <a:r>
              <a:rPr lang="en-US" sz="1425" dirty="0" err="1">
                <a:latin typeface="Calibri (Gövde)"/>
              </a:rPr>
              <a:t>gönderilmiştir</a:t>
            </a:r>
            <a:r>
              <a:rPr lang="en-US" sz="1425" dirty="0">
                <a:latin typeface="Calibri (Gövde)"/>
              </a:rPr>
              <a:t>.</a:t>
            </a:r>
            <a:endParaRPr lang="tr-TR" sz="1425" dirty="0">
              <a:latin typeface="Calibri (Gövde)"/>
            </a:endParaRPr>
          </a:p>
          <a:p>
            <a:pPr marL="128588" indent="-128588">
              <a:buFont typeface="Arial" panose="020B0604020202020204" pitchFamily="34" charset="0"/>
              <a:buChar char="•"/>
            </a:pPr>
            <a:r>
              <a:rPr lang="en-US" sz="1425" dirty="0">
                <a:latin typeface="Calibri (Gövde)"/>
              </a:rPr>
              <a:t> 2023 </a:t>
            </a:r>
            <a:r>
              <a:rPr lang="en-US" sz="1425" dirty="0" err="1">
                <a:latin typeface="Calibri (Gövde)"/>
              </a:rPr>
              <a:t>yılında</a:t>
            </a:r>
            <a:r>
              <a:rPr lang="en-US" sz="1425" dirty="0">
                <a:latin typeface="Calibri (Gövde)"/>
              </a:rPr>
              <a:t> </a:t>
            </a:r>
            <a:r>
              <a:rPr lang="en-US" sz="1425" dirty="0" err="1">
                <a:latin typeface="Calibri (Gövde)"/>
              </a:rPr>
              <a:t>Belediyeler</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Bağlı</a:t>
            </a:r>
            <a:r>
              <a:rPr lang="en-US" sz="1425" dirty="0">
                <a:latin typeface="Calibri (Gövde)"/>
              </a:rPr>
              <a:t> </a:t>
            </a:r>
            <a:r>
              <a:rPr lang="en-US" sz="1425" dirty="0" err="1">
                <a:latin typeface="Calibri (Gövde)"/>
              </a:rPr>
              <a:t>İdareden</a:t>
            </a:r>
            <a:r>
              <a:rPr lang="en-US" sz="1425" dirty="0">
                <a:latin typeface="Calibri (Gövde)"/>
              </a:rPr>
              <a:t> </a:t>
            </a:r>
            <a:r>
              <a:rPr lang="en-US" sz="1425" dirty="0" err="1">
                <a:latin typeface="Calibri (Gövde)"/>
              </a:rPr>
              <a:t>alınan</a:t>
            </a:r>
            <a:r>
              <a:rPr lang="en-US" sz="1425" dirty="0">
                <a:latin typeface="Calibri (Gövde)"/>
              </a:rPr>
              <a:t> </a:t>
            </a:r>
            <a:r>
              <a:rPr lang="tr-TR" sz="1425" dirty="0">
                <a:latin typeface="Calibri (Gövde)"/>
              </a:rPr>
              <a:t>10</a:t>
            </a:r>
            <a:r>
              <a:rPr lang="en-US" sz="1425" dirty="0">
                <a:latin typeface="Calibri (Gövde)"/>
              </a:rPr>
              <a:t> </a:t>
            </a:r>
            <a:r>
              <a:rPr lang="en-US" sz="1425" dirty="0" err="1">
                <a:latin typeface="Calibri (Gövde)"/>
              </a:rPr>
              <a:t>adet</a:t>
            </a:r>
            <a:r>
              <a:rPr lang="en-US" sz="1425" dirty="0">
                <a:latin typeface="Calibri (Gövde)"/>
              </a:rPr>
              <a:t> </a:t>
            </a:r>
            <a:r>
              <a:rPr lang="en-US" sz="1425" dirty="0" err="1">
                <a:latin typeface="Calibri (Gövde)"/>
              </a:rPr>
              <a:t>ihaleden</a:t>
            </a:r>
            <a:r>
              <a:rPr lang="en-US" sz="1425" dirty="0">
                <a:latin typeface="Calibri (Gövde)"/>
              </a:rPr>
              <a:t> </a:t>
            </a:r>
            <a:r>
              <a:rPr lang="en-US" sz="1425" dirty="0" err="1">
                <a:latin typeface="Calibri (Gövde)"/>
              </a:rPr>
              <a:t>yasaklama</a:t>
            </a:r>
            <a:r>
              <a:rPr lang="en-US" sz="1425" dirty="0">
                <a:latin typeface="Calibri (Gövde)"/>
              </a:rPr>
              <a:t> </a:t>
            </a:r>
            <a:r>
              <a:rPr lang="en-US" sz="1425" dirty="0" err="1">
                <a:latin typeface="Calibri (Gövde)"/>
              </a:rPr>
              <a:t>talebi</a:t>
            </a:r>
            <a:r>
              <a:rPr lang="en-US" sz="1425" dirty="0">
                <a:latin typeface="Calibri (Gövde)"/>
              </a:rPr>
              <a:t> </a:t>
            </a:r>
            <a:r>
              <a:rPr lang="en-US" sz="1425" dirty="0" err="1">
                <a:latin typeface="Calibri (Gövde)"/>
              </a:rPr>
              <a:t>Bakanlığa</a:t>
            </a:r>
            <a:r>
              <a:rPr lang="en-US" sz="1425" dirty="0">
                <a:latin typeface="Calibri (Gövde)"/>
              </a:rPr>
              <a:t> </a:t>
            </a:r>
            <a:r>
              <a:rPr lang="en-US" sz="1425" dirty="0" err="1">
                <a:latin typeface="Calibri (Gövde)"/>
              </a:rPr>
              <a:t>gönderilmiştir</a:t>
            </a:r>
            <a:r>
              <a:rPr lang="en-US" sz="1425" dirty="0">
                <a:latin typeface="Calibri (Gövde)"/>
              </a:rPr>
              <a:t>.</a:t>
            </a:r>
            <a:endParaRPr lang="tr-TR" sz="1425" dirty="0">
              <a:latin typeface="Calibri (Gövde)"/>
            </a:endParaRPr>
          </a:p>
          <a:p>
            <a:pPr marL="128588" indent="-128588">
              <a:buFont typeface="Arial" panose="020B0604020202020204" pitchFamily="34" charset="0"/>
              <a:buChar char="•"/>
            </a:pPr>
            <a:r>
              <a:rPr lang="en-US" sz="1425" dirty="0">
                <a:latin typeface="Calibri (Gövde)"/>
              </a:rPr>
              <a:t> 2023 </a:t>
            </a:r>
            <a:r>
              <a:rPr lang="en-US" sz="1425" dirty="0" err="1">
                <a:latin typeface="Calibri (Gövde)"/>
              </a:rPr>
              <a:t>yılında</a:t>
            </a:r>
            <a:r>
              <a:rPr lang="en-US" sz="1425" dirty="0">
                <a:latin typeface="Calibri (Gövde)"/>
              </a:rPr>
              <a:t> </a:t>
            </a:r>
            <a:r>
              <a:rPr lang="tr-TR" sz="1425" dirty="0">
                <a:latin typeface="Calibri (Gövde)"/>
              </a:rPr>
              <a:t>9</a:t>
            </a:r>
            <a:r>
              <a:rPr lang="en-US" sz="1425" dirty="0">
                <a:latin typeface="Calibri (Gövde)"/>
              </a:rPr>
              <a:t> </a:t>
            </a:r>
            <a:r>
              <a:rPr lang="en-US" sz="1425" dirty="0" err="1">
                <a:latin typeface="Calibri (Gövde)"/>
              </a:rPr>
              <a:t>adet</a:t>
            </a:r>
            <a:r>
              <a:rPr lang="en-US" sz="1425" dirty="0">
                <a:latin typeface="Calibri (Gövde)"/>
              </a:rPr>
              <a:t> </a:t>
            </a:r>
            <a:r>
              <a:rPr lang="en-US" sz="1425" dirty="0" err="1">
                <a:latin typeface="Calibri (Gövde)"/>
              </a:rPr>
              <a:t>ikinci</a:t>
            </a:r>
            <a:r>
              <a:rPr lang="en-US" sz="1425" dirty="0">
                <a:latin typeface="Calibri (Gövde)"/>
              </a:rPr>
              <a:t> el </a:t>
            </a:r>
            <a:r>
              <a:rPr lang="en-US" sz="1425" dirty="0" err="1">
                <a:latin typeface="Calibri (Gövde)"/>
              </a:rPr>
              <a:t>oto</a:t>
            </a:r>
            <a:r>
              <a:rPr lang="en-US" sz="1425" dirty="0">
                <a:latin typeface="Calibri (Gövde)"/>
              </a:rPr>
              <a:t> </a:t>
            </a:r>
            <a:r>
              <a:rPr lang="en-US" sz="1425" dirty="0" err="1">
                <a:latin typeface="Calibri (Gövde)"/>
              </a:rPr>
              <a:t>galeriye</a:t>
            </a:r>
            <a:r>
              <a:rPr lang="en-US" sz="1425" dirty="0">
                <a:latin typeface="Calibri (Gövde)"/>
              </a:rPr>
              <a:t> </a:t>
            </a:r>
            <a:r>
              <a:rPr lang="en-US" sz="1425" dirty="0" err="1">
                <a:latin typeface="Calibri (Gövde)"/>
              </a:rPr>
              <a:t>İşyeri</a:t>
            </a:r>
            <a:r>
              <a:rPr lang="en-US" sz="1425" dirty="0">
                <a:latin typeface="Calibri (Gövde)"/>
              </a:rPr>
              <a:t> </a:t>
            </a:r>
            <a:r>
              <a:rPr lang="en-US" sz="1425" dirty="0" err="1">
                <a:latin typeface="Calibri (Gövde)"/>
              </a:rPr>
              <a:t>Açma</a:t>
            </a:r>
            <a:r>
              <a:rPr lang="en-US" sz="1425" dirty="0">
                <a:latin typeface="Calibri (Gövde)"/>
              </a:rPr>
              <a:t> </a:t>
            </a:r>
            <a:r>
              <a:rPr lang="en-US" sz="1425" dirty="0" err="1">
                <a:latin typeface="Calibri (Gövde)"/>
              </a:rPr>
              <a:t>ve</a:t>
            </a:r>
            <a:r>
              <a:rPr lang="en-US" sz="1425" dirty="0">
                <a:latin typeface="Calibri (Gövde)"/>
              </a:rPr>
              <a:t> </a:t>
            </a:r>
            <a:r>
              <a:rPr lang="en-US" sz="1425" dirty="0" err="1">
                <a:latin typeface="Calibri (Gövde)"/>
              </a:rPr>
              <a:t>Çalışma</a:t>
            </a:r>
            <a:r>
              <a:rPr lang="en-US" sz="1425" dirty="0">
                <a:latin typeface="Calibri (Gövde)"/>
              </a:rPr>
              <a:t> </a:t>
            </a:r>
            <a:r>
              <a:rPr lang="en-US" sz="1425" dirty="0" err="1">
                <a:latin typeface="Calibri (Gövde)"/>
              </a:rPr>
              <a:t>Ruhsatlarına</a:t>
            </a:r>
            <a:r>
              <a:rPr lang="en-US" sz="1425" dirty="0">
                <a:latin typeface="Calibri (Gövde)"/>
              </a:rPr>
              <a:t> </a:t>
            </a:r>
            <a:r>
              <a:rPr lang="en-US" sz="1425" dirty="0" err="1">
                <a:latin typeface="Calibri (Gövde)"/>
              </a:rPr>
              <a:t>İlişkin</a:t>
            </a:r>
            <a:r>
              <a:rPr lang="en-US" sz="1425" dirty="0">
                <a:latin typeface="Calibri (Gövde)"/>
              </a:rPr>
              <a:t> </a:t>
            </a:r>
            <a:r>
              <a:rPr lang="en-US" sz="1425" dirty="0" err="1">
                <a:latin typeface="Calibri (Gövde)"/>
              </a:rPr>
              <a:t>Yönetmeliğin</a:t>
            </a:r>
            <a:r>
              <a:rPr lang="en-US" sz="1425" dirty="0">
                <a:latin typeface="Calibri (Gövde)"/>
              </a:rPr>
              <a:t> Ek-2 </a:t>
            </a:r>
            <a:r>
              <a:rPr lang="en-US" sz="1425" dirty="0" err="1">
                <a:latin typeface="Calibri (Gövde)"/>
              </a:rPr>
              <a:t>Gayrisıhhi</a:t>
            </a:r>
            <a:r>
              <a:rPr lang="en-US" sz="1425" dirty="0">
                <a:latin typeface="Calibri (Gövde)"/>
              </a:rPr>
              <a:t> </a:t>
            </a:r>
            <a:r>
              <a:rPr lang="en-US" sz="1425" dirty="0" err="1">
                <a:latin typeface="Calibri (Gövde)"/>
              </a:rPr>
              <a:t>Müesseseler</a:t>
            </a:r>
            <a:r>
              <a:rPr lang="en-US" sz="1425" dirty="0">
                <a:latin typeface="Calibri (Gövde)"/>
              </a:rPr>
              <a:t> </a:t>
            </a:r>
            <a:r>
              <a:rPr lang="en-US" sz="1425" dirty="0" err="1">
                <a:latin typeface="Calibri (Gövde)"/>
              </a:rPr>
              <a:t>Listesi</a:t>
            </a:r>
            <a:r>
              <a:rPr lang="en-US" sz="1425" dirty="0">
                <a:latin typeface="Calibri (Gövde)"/>
              </a:rPr>
              <a:t>, C/8-DİĞERLERİ </a:t>
            </a:r>
            <a:r>
              <a:rPr lang="en-US" sz="1425" dirty="0" err="1">
                <a:latin typeface="Calibri (Gövde)"/>
              </a:rPr>
              <a:t>başlıklı</a:t>
            </a:r>
            <a:r>
              <a:rPr lang="en-US" sz="1425" dirty="0">
                <a:latin typeface="Calibri (Gövde)"/>
              </a:rPr>
              <a:t> </a:t>
            </a:r>
            <a:r>
              <a:rPr lang="en-US" sz="1425" dirty="0" err="1">
                <a:latin typeface="Calibri (Gövde)"/>
              </a:rPr>
              <a:t>bölümü</a:t>
            </a:r>
            <a:r>
              <a:rPr lang="en-US" sz="1425" dirty="0">
                <a:latin typeface="Calibri (Gövde)"/>
              </a:rPr>
              <a:t> 8.14.7'deki </a:t>
            </a:r>
            <a:r>
              <a:rPr lang="en-US" sz="1425" dirty="0" err="1">
                <a:latin typeface="Calibri (Gövde)"/>
              </a:rPr>
              <a:t>hükümleri</a:t>
            </a:r>
            <a:r>
              <a:rPr lang="en-US" sz="1425" dirty="0">
                <a:latin typeface="Calibri (Gövde)"/>
              </a:rPr>
              <a:t> </a:t>
            </a:r>
            <a:r>
              <a:rPr lang="en-US" sz="1425" dirty="0" err="1">
                <a:latin typeface="Calibri (Gövde)"/>
              </a:rPr>
              <a:t>çerçevesinde</a:t>
            </a:r>
            <a:r>
              <a:rPr lang="en-US" sz="1425" dirty="0">
                <a:latin typeface="Calibri (Gövde)"/>
              </a:rPr>
              <a:t> </a:t>
            </a:r>
            <a:r>
              <a:rPr lang="en-US" sz="1425" dirty="0" err="1">
                <a:latin typeface="Calibri (Gövde)"/>
              </a:rPr>
              <a:t>Valilik</a:t>
            </a:r>
            <a:r>
              <a:rPr lang="en-US" sz="1425" dirty="0">
                <a:latin typeface="Calibri (Gövde)"/>
              </a:rPr>
              <a:t> </a:t>
            </a:r>
            <a:r>
              <a:rPr lang="en-US" sz="1425" dirty="0" err="1">
                <a:latin typeface="Calibri (Gövde)"/>
              </a:rPr>
              <a:t>görüşü</a:t>
            </a:r>
            <a:r>
              <a:rPr lang="en-US" sz="1425" dirty="0">
                <a:latin typeface="Calibri (Gövde)"/>
              </a:rPr>
              <a:t> </a:t>
            </a:r>
            <a:r>
              <a:rPr lang="en-US" sz="1425" dirty="0" err="1">
                <a:latin typeface="Calibri (Gövde)"/>
              </a:rPr>
              <a:t>verilmiştir</a:t>
            </a:r>
            <a:r>
              <a:rPr lang="en-US" sz="1425" dirty="0">
                <a:latin typeface="Calibri (Gövde)"/>
              </a:rPr>
              <a:t>.</a:t>
            </a:r>
            <a:endParaRPr lang="tr-TR" sz="1425" dirty="0">
              <a:latin typeface="Calibri (Gövde)"/>
            </a:endParaRPr>
          </a:p>
        </p:txBody>
      </p:sp>
      <p:grpSp>
        <p:nvGrpSpPr>
          <p:cNvPr id="5" name="Grup 10"/>
          <p:cNvGrpSpPr/>
          <p:nvPr/>
        </p:nvGrpSpPr>
        <p:grpSpPr>
          <a:xfrm>
            <a:off x="407324" y="760745"/>
            <a:ext cx="7622771" cy="486164"/>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407325" y="5565859"/>
            <a:ext cx="7622770" cy="326243"/>
          </a:xfrm>
          <a:prstGeom prst="rect">
            <a:avLst/>
          </a:prstGeom>
          <a:solidFill>
            <a:srgbClr val="7030A0"/>
          </a:solidFill>
        </p:spPr>
        <p:txBody>
          <a:bodyPr wrap="square">
            <a:spAutoFit/>
          </a:bodyPr>
          <a:lstStyle/>
          <a:p>
            <a:pPr algn="ctr" fontAlgn="base">
              <a:spcBef>
                <a:spcPct val="0"/>
              </a:spcBef>
              <a:spcAft>
                <a:spcPct val="0"/>
              </a:spcAft>
            </a:pPr>
            <a:r>
              <a:rPr lang="tr-TR" altLang="tr-TR" sz="760" b="1" i="1" dirty="0">
                <a:solidFill>
                  <a:schemeClr val="tx2">
                    <a:lumMod val="60000"/>
                    <a:lumOff val="40000"/>
                  </a:schemeClr>
                </a:solidFill>
              </a:rPr>
              <a:t>                  </a:t>
            </a:r>
          </a:p>
          <a:p>
            <a:pPr algn="ctr" fontAlgn="base">
              <a:spcBef>
                <a:spcPct val="0"/>
              </a:spcBef>
              <a:spcAft>
                <a:spcPct val="0"/>
              </a:spcAft>
            </a:pPr>
            <a:r>
              <a:rPr lang="tr-TR" altLang="tr-TR" sz="760" b="1" i="1" dirty="0">
                <a:solidFill>
                  <a:srgbClr val="FF0000"/>
                </a:solidFill>
              </a:rPr>
              <a:t>    </a:t>
            </a:r>
            <a:endParaRPr lang="tr-TR" altLang="tr-TR" sz="1500" b="1" i="1" dirty="0">
              <a:solidFill>
                <a:schemeClr val="bg1"/>
              </a:solidFill>
            </a:endParaRPr>
          </a:p>
        </p:txBody>
      </p:sp>
    </p:spTree>
    <p:extLst>
      <p:ext uri="{BB962C8B-B14F-4D97-AF65-F5344CB8AC3E}">
        <p14:creationId xmlns:p14="http://schemas.microsoft.com/office/powerpoint/2010/main" val="546281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37</a:t>
            </a:fld>
            <a:endParaRPr lang="tr-TR"/>
          </a:p>
        </p:txBody>
      </p:sp>
      <p:sp>
        <p:nvSpPr>
          <p:cNvPr id="6" name="Dikdörtgen 5"/>
          <p:cNvSpPr/>
          <p:nvPr/>
        </p:nvSpPr>
        <p:spPr>
          <a:xfrm>
            <a:off x="549896" y="563030"/>
            <a:ext cx="8136904" cy="6232475"/>
          </a:xfrm>
          <a:prstGeom prst="rect">
            <a:avLst/>
          </a:prstGeom>
        </p:spPr>
        <p:txBody>
          <a:bodyPr wrap="square">
            <a:spAutoFit/>
          </a:bodyPr>
          <a:lstStyle/>
          <a:p>
            <a:r>
              <a:rPr lang="tr-TR" sz="1900" dirty="0"/>
              <a:t> </a:t>
            </a:r>
          </a:p>
          <a:p>
            <a:r>
              <a:rPr lang="tr-TR" sz="1900" dirty="0"/>
              <a:t>	2022 yılında Yerel Bilgi Sistemi faaliyete geçmiş olup, söz konusu sisteme Bakanlığımızca tanımlanan formlar ile Belediyelerden temin edilmesi gereken istatistiki bilgiler toplanmaktadır. (Anaokulu, kreş ve gündüz bakımevi ile çocuk bakımevleri sayıları, Ayrıntılı Taşıt Bilgileri Bütçe Gelir ve Gider Tahminleri, Bütçe Gelirleri Formu, Bütçe Giderleri Formu, Belediye Kimlik Formu vb.)</a:t>
            </a:r>
          </a:p>
          <a:p>
            <a:r>
              <a:rPr lang="tr-TR" sz="1900" dirty="0"/>
              <a:t>	4688 sayılı Kamu Görevlileri Sendikaları ve Toplu Sözleşme Kanununun "Üye sayılarının tespiti" başlıklı 30 uncu maddesinin (a) bendi gereğince belediyelerden gelen sendika toplantı tutanakları sendika temsilcilerinin katılımı ile Müdürlüğümüzde yapılan toplantı ile tek tutanak haline getirilerek Bakanlığımız Yerel Yönetimler Genel Müdürlüğüne gönderilmektedir.</a:t>
            </a:r>
          </a:p>
          <a:p>
            <a:r>
              <a:rPr lang="tr-TR" sz="1900" dirty="0"/>
              <a:t>	Belediye ve Bağlı Kuruluşları ile Mahalli İdare Birlikleri Personelinin Görevde Yükselme ve Unvan Değişikliği Esaslarına Dair Yönetmelik, Belediye Zabıta Yönetmeliği ve Belediye İtfaiye Yönetmeliği kapsamında her yıl yapılan mahalli idareler personelinin görevde yükselme ve unvan değişikliği sınavına Belediyelerden katılacak personel bilgileri temin edilerek Bakanlığımız Yerel Yönetimler Genel Müdürlüğüne gönderilmektedir.</a:t>
            </a:r>
          </a:p>
          <a:p>
            <a:r>
              <a:rPr lang="tr-TR" sz="1900" dirty="0"/>
              <a:t> </a:t>
            </a:r>
          </a:p>
          <a:p>
            <a:r>
              <a:rPr lang="tr-TR" sz="1900" dirty="0"/>
              <a:t> </a:t>
            </a:r>
          </a:p>
          <a:p>
            <a:r>
              <a:rPr lang="tr-TR" sz="1900" dirty="0"/>
              <a:t> </a:t>
            </a:r>
          </a:p>
          <a:p>
            <a:pPr marL="171450" indent="-171450">
              <a:buFont typeface="Arial" panose="020B0604020202020204" pitchFamily="34" charset="0"/>
              <a:buChar char="•"/>
            </a:pPr>
            <a:endParaRPr lang="tr-TR" sz="1900" dirty="0">
              <a:latin typeface="Calibri (Gövde)"/>
            </a:endParaRPr>
          </a:p>
        </p:txBody>
      </p:sp>
      <p:grpSp>
        <p:nvGrpSpPr>
          <p:cNvPr id="5" name="Grup 10"/>
          <p:cNvGrpSpPr/>
          <p:nvPr/>
        </p:nvGrpSpPr>
        <p:grpSpPr>
          <a:xfrm>
            <a:off x="68578" y="186719"/>
            <a:ext cx="8889927" cy="27038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710537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İMAR ve PLANLAMADAN SORUMLU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2115134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998114916"/>
              </p:ext>
            </p:extLst>
          </p:nvPr>
        </p:nvGraphicFramePr>
        <p:xfrm>
          <a:off x="98582" y="626919"/>
          <a:ext cx="8859923" cy="5526500"/>
        </p:xfrm>
        <a:graphic>
          <a:graphicData uri="http://schemas.openxmlformats.org/drawingml/2006/table">
            <a:tbl>
              <a:tblPr firstRow="1" bandRow="1">
                <a:tableStyleId>{5C22544A-7EE6-4342-B048-85BDC9FD1C3A}</a:tableStyleId>
              </a:tblPr>
              <a:tblGrid>
                <a:gridCol w="7010843">
                  <a:extLst>
                    <a:ext uri="{9D8B030D-6E8A-4147-A177-3AD203B41FA5}">
                      <a16:colId xmlns:a16="http://schemas.microsoft.com/office/drawing/2014/main" val="20000"/>
                    </a:ext>
                  </a:extLst>
                </a:gridCol>
                <a:gridCol w="577836">
                  <a:extLst>
                    <a:ext uri="{9D8B030D-6E8A-4147-A177-3AD203B41FA5}">
                      <a16:colId xmlns:a16="http://schemas.microsoft.com/office/drawing/2014/main" val="20001"/>
                    </a:ext>
                  </a:extLst>
                </a:gridCol>
                <a:gridCol w="635622">
                  <a:extLst>
                    <a:ext uri="{9D8B030D-6E8A-4147-A177-3AD203B41FA5}">
                      <a16:colId xmlns:a16="http://schemas.microsoft.com/office/drawing/2014/main" val="20002"/>
                    </a:ext>
                  </a:extLst>
                </a:gridCol>
                <a:gridCol w="635622">
                  <a:extLst>
                    <a:ext uri="{9D8B030D-6E8A-4147-A177-3AD203B41FA5}">
                      <a16:colId xmlns:a16="http://schemas.microsoft.com/office/drawing/2014/main" val="3018034290"/>
                    </a:ext>
                  </a:extLst>
                </a:gridCol>
              </a:tblGrid>
              <a:tr h="578426">
                <a:tc>
                  <a:txBody>
                    <a:bodyPr/>
                    <a:lstStyle/>
                    <a:p>
                      <a:pPr algn="ctr"/>
                      <a:r>
                        <a:rPr lang="tr-TR" sz="1900" dirty="0"/>
                        <a:t>İMAR VE PLANLAMA ŞUBE MÜDÜRLÜĞÜ </a:t>
                      </a:r>
                      <a:endParaRPr lang="tr-TR" sz="1900" dirty="0">
                        <a:solidFill>
                          <a:srgbClr val="FFFF00"/>
                        </a:solidFill>
                        <a:latin typeface="Calibri (Gövde)"/>
                      </a:endParaRPr>
                    </a:p>
                  </a:txBody>
                  <a:tcPr marL="38576" marR="38576" marT="19289" marB="19289"/>
                </a:tc>
                <a:tc>
                  <a:txBody>
                    <a:bodyPr/>
                    <a:lstStyle/>
                    <a:p>
                      <a:r>
                        <a:rPr lang="tr-TR" sz="1900" dirty="0"/>
                        <a:t>2021</a:t>
                      </a:r>
                      <a:endParaRPr lang="tr-TR" sz="1900" dirty="0">
                        <a:latin typeface="Calibri (Gövde)"/>
                      </a:endParaRPr>
                    </a:p>
                  </a:txBody>
                  <a:tcPr marL="38576" marR="38576" marT="19289" marB="19289"/>
                </a:tc>
                <a:tc>
                  <a:txBody>
                    <a:bodyPr/>
                    <a:lstStyle/>
                    <a:p>
                      <a:r>
                        <a:rPr lang="tr-TR" sz="1900" dirty="0"/>
                        <a:t>2022</a:t>
                      </a:r>
                      <a:endParaRPr lang="tr-TR" sz="1900" dirty="0">
                        <a:latin typeface="Calibri (Gövde)"/>
                      </a:endParaRPr>
                    </a:p>
                  </a:txBody>
                  <a:tcPr marL="38576" marR="38576" marT="19289" marB="19289"/>
                </a:tc>
                <a:tc>
                  <a:txBody>
                    <a:bodyPr/>
                    <a:lstStyle/>
                    <a:p>
                      <a:r>
                        <a:rPr lang="tr-TR" sz="1900" dirty="0"/>
                        <a:t>2023</a:t>
                      </a:r>
                      <a:endParaRPr lang="tr-TR" sz="1900" dirty="0">
                        <a:latin typeface="Calibri (Gövde)"/>
                      </a:endParaRPr>
                    </a:p>
                  </a:txBody>
                  <a:tcPr marL="38576" marR="38576" marT="19289" marB="19289"/>
                </a:tc>
                <a:extLst>
                  <a:ext uri="{0D108BD9-81ED-4DB2-BD59-A6C34878D82A}">
                    <a16:rowId xmlns:a16="http://schemas.microsoft.com/office/drawing/2014/main" val="10000"/>
                  </a:ext>
                </a:extLst>
              </a:tr>
              <a:tr h="1340077">
                <a:tc>
                  <a:txBody>
                    <a:bodyPr/>
                    <a:lstStyle/>
                    <a:p>
                      <a:r>
                        <a:rPr lang="tr-TR" sz="1900" dirty="0"/>
                        <a:t>İlimizin</a:t>
                      </a:r>
                      <a:r>
                        <a:rPr lang="tr-TR" sz="1900" baseline="0" dirty="0"/>
                        <a:t> sahil kesiminin kıyı uzunluğu 121 km olup tamamının kıyı kenar çizgisi tespitleri onaylıdır.</a:t>
                      </a:r>
                      <a:r>
                        <a:rPr lang="tr-TR" sz="1900" dirty="0"/>
                        <a:t> </a:t>
                      </a:r>
                    </a:p>
                    <a:p>
                      <a:r>
                        <a:rPr lang="tr-TR" sz="1900" dirty="0"/>
                        <a:t>Ayrıca</a:t>
                      </a:r>
                      <a:r>
                        <a:rPr lang="tr-TR" sz="1900" baseline="0" dirty="0"/>
                        <a:t> İlimizde Aybastı-Perşembe Yaylası </a:t>
                      </a:r>
                      <a:r>
                        <a:rPr lang="tr-TR" sz="1900" baseline="0" dirty="0" err="1"/>
                        <a:t>Göleti</a:t>
                      </a:r>
                      <a:r>
                        <a:rPr lang="tr-TR" sz="1900" baseline="0" dirty="0"/>
                        <a:t>, Gaga Gölü ve Gölköy-</a:t>
                      </a:r>
                      <a:r>
                        <a:rPr lang="tr-TR" sz="1900" baseline="0" dirty="0" err="1"/>
                        <a:t>Ulugöl’ün</a:t>
                      </a:r>
                      <a:r>
                        <a:rPr lang="tr-TR" sz="1900" baseline="0" dirty="0"/>
                        <a:t> Kıyı Kenar Çizgisi Tespitleri tamamlanmıştır.</a:t>
                      </a:r>
                      <a:endParaRPr lang="tr-TR" sz="1900" dirty="0"/>
                    </a:p>
                    <a:p>
                      <a:endParaRPr lang="tr-TR" sz="1900" dirty="0">
                        <a:latin typeface="Calibri (Gövde)"/>
                      </a:endParaRPr>
                    </a:p>
                  </a:txBody>
                  <a:tcPr marL="38576" marR="38576" marT="19289" marB="19289"/>
                </a:tc>
                <a:tc>
                  <a:txBody>
                    <a:bodyPr/>
                    <a:lstStyle/>
                    <a:p>
                      <a:pPr algn="ctr"/>
                      <a:endParaRPr lang="tr-TR" sz="1900" dirty="0">
                        <a:latin typeface="Calibri (Gövde)"/>
                      </a:endParaRPr>
                    </a:p>
                  </a:txBody>
                  <a:tcPr marL="38576" marR="38576" marT="19289" marB="19289"/>
                </a:tc>
                <a:tc>
                  <a:txBody>
                    <a:bodyPr/>
                    <a:lstStyle/>
                    <a:p>
                      <a:pPr algn="ctr"/>
                      <a:endParaRPr lang="tr-TR" sz="1900" dirty="0">
                        <a:latin typeface="Calibri (Gövde)"/>
                      </a:endParaRPr>
                    </a:p>
                  </a:txBody>
                  <a:tcPr marL="38576" marR="38576" marT="19289" marB="19289"/>
                </a:tc>
                <a:tc>
                  <a:txBody>
                    <a:bodyPr/>
                    <a:lstStyle/>
                    <a:p>
                      <a:pPr algn="ctr"/>
                      <a:endParaRPr lang="tr-TR" sz="1900" dirty="0">
                        <a:latin typeface="Calibri (Gövde)"/>
                      </a:endParaRPr>
                    </a:p>
                  </a:txBody>
                  <a:tcPr marL="38576" marR="38576" marT="19289" marB="19289"/>
                </a:tc>
                <a:extLst>
                  <a:ext uri="{0D108BD9-81ED-4DB2-BD59-A6C34878D82A}">
                    <a16:rowId xmlns:a16="http://schemas.microsoft.com/office/drawing/2014/main" val="10001"/>
                  </a:ext>
                </a:extLst>
              </a:tr>
              <a:tr h="568999">
                <a:tc>
                  <a:txBody>
                    <a:bodyPr/>
                    <a:lstStyle/>
                    <a:p>
                      <a:r>
                        <a:rPr lang="tr-TR" sz="1900" dirty="0"/>
                        <a:t>İlimizdeki Kaçak Yapılaşma</a:t>
                      </a:r>
                      <a:r>
                        <a:rPr lang="tr-TR" sz="1900" baseline="0" dirty="0"/>
                        <a:t> ile ilgili </a:t>
                      </a:r>
                      <a:r>
                        <a:rPr lang="tr-TR" sz="1900" dirty="0"/>
                        <a:t>şikayet incelemesi</a:t>
                      </a:r>
                      <a:endParaRPr lang="tr-TR" sz="1900" dirty="0">
                        <a:latin typeface="Calibri (Gövde)"/>
                      </a:endParaRPr>
                    </a:p>
                  </a:txBody>
                  <a:tcPr marL="38576" marR="38576" marT="19289" marB="19289"/>
                </a:tc>
                <a:tc>
                  <a:txBody>
                    <a:bodyPr/>
                    <a:lstStyle/>
                    <a:p>
                      <a:pPr algn="ctr"/>
                      <a:r>
                        <a:rPr lang="tr-TR" sz="1900" dirty="0"/>
                        <a:t>46</a:t>
                      </a:r>
                      <a:endParaRPr lang="tr-TR" sz="1900" dirty="0">
                        <a:latin typeface="Calibri (Gövde)"/>
                      </a:endParaRPr>
                    </a:p>
                  </a:txBody>
                  <a:tcPr marL="51435" marR="51435" marT="25718" marB="25718" anchor="ctr"/>
                </a:tc>
                <a:tc>
                  <a:txBody>
                    <a:bodyPr/>
                    <a:lstStyle/>
                    <a:p>
                      <a:pPr algn="ctr"/>
                      <a:r>
                        <a:rPr lang="tr-TR" sz="1900" dirty="0"/>
                        <a:t>44</a:t>
                      </a:r>
                      <a:endParaRPr lang="tr-TR" sz="1900" dirty="0">
                        <a:latin typeface="Calibri (Gövde)"/>
                      </a:endParaRPr>
                    </a:p>
                  </a:txBody>
                  <a:tcPr marL="51435" marR="51435" marT="25718" marB="25718" anchor="ctr"/>
                </a:tc>
                <a:tc>
                  <a:txBody>
                    <a:bodyPr/>
                    <a:lstStyle/>
                    <a:p>
                      <a:pPr algn="ctr"/>
                      <a:r>
                        <a:rPr lang="tr-TR" sz="1900" dirty="0"/>
                        <a:t>20</a:t>
                      </a:r>
                      <a:endParaRPr lang="tr-TR" sz="1900" dirty="0">
                        <a:latin typeface="Calibri (Gövde)"/>
                      </a:endParaRPr>
                    </a:p>
                  </a:txBody>
                  <a:tcPr marL="51435" marR="51435" marT="25718" marB="25718" anchor="ctr"/>
                </a:tc>
                <a:extLst>
                  <a:ext uri="{0D108BD9-81ED-4DB2-BD59-A6C34878D82A}">
                    <a16:rowId xmlns:a16="http://schemas.microsoft.com/office/drawing/2014/main" val="10002"/>
                  </a:ext>
                </a:extLst>
              </a:tr>
              <a:tr h="512074">
                <a:tc>
                  <a:txBody>
                    <a:bodyPr/>
                    <a:lstStyle/>
                    <a:p>
                      <a:r>
                        <a:rPr lang="tr-TR" sz="1900" dirty="0"/>
                        <a:t>İmar planı ilave, revizyon ve tadilat görüş bildirimi</a:t>
                      </a:r>
                      <a:endParaRPr lang="tr-TR" sz="1900" dirty="0">
                        <a:latin typeface="Calibri (Gövde)"/>
                      </a:endParaRPr>
                    </a:p>
                  </a:txBody>
                  <a:tcPr marL="38576" marR="38576" marT="19289" marB="19289"/>
                </a:tc>
                <a:tc>
                  <a:txBody>
                    <a:bodyPr/>
                    <a:lstStyle/>
                    <a:p>
                      <a:pPr algn="ctr"/>
                      <a:r>
                        <a:rPr lang="tr-TR" sz="1900" dirty="0"/>
                        <a:t>13</a:t>
                      </a:r>
                      <a:endParaRPr lang="tr-TR" sz="1900" dirty="0">
                        <a:latin typeface="Calibri (Gövde)"/>
                      </a:endParaRPr>
                    </a:p>
                  </a:txBody>
                  <a:tcPr marL="51435" marR="51435" marT="25718" marB="25718" anchor="ctr"/>
                </a:tc>
                <a:tc>
                  <a:txBody>
                    <a:bodyPr/>
                    <a:lstStyle/>
                    <a:p>
                      <a:pPr algn="ctr"/>
                      <a:r>
                        <a:rPr lang="tr-TR" sz="1900" dirty="0"/>
                        <a:t>23</a:t>
                      </a:r>
                      <a:endParaRPr lang="tr-TR" sz="1900" dirty="0">
                        <a:latin typeface="Calibri (Gövde)"/>
                      </a:endParaRPr>
                    </a:p>
                  </a:txBody>
                  <a:tcPr marL="51435" marR="51435" marT="25718" marB="25718" anchor="ctr"/>
                </a:tc>
                <a:tc>
                  <a:txBody>
                    <a:bodyPr/>
                    <a:lstStyle/>
                    <a:p>
                      <a:pPr algn="ctr"/>
                      <a:r>
                        <a:rPr lang="tr-TR" sz="1900" dirty="0"/>
                        <a:t>30</a:t>
                      </a:r>
                      <a:endParaRPr lang="tr-TR" sz="1900" dirty="0">
                        <a:latin typeface="Calibri (Gövde)"/>
                      </a:endParaRPr>
                    </a:p>
                  </a:txBody>
                  <a:tcPr marL="51435" marR="51435" marT="25718" marB="25718" anchor="ctr"/>
                </a:tc>
                <a:extLst>
                  <a:ext uri="{0D108BD9-81ED-4DB2-BD59-A6C34878D82A}">
                    <a16:rowId xmlns:a16="http://schemas.microsoft.com/office/drawing/2014/main" val="10003"/>
                  </a:ext>
                </a:extLst>
              </a:tr>
              <a:tr h="506792">
                <a:tc>
                  <a:txBody>
                    <a:bodyPr/>
                    <a:lstStyle/>
                    <a:p>
                      <a:r>
                        <a:rPr lang="tr-TR" sz="1900" dirty="0"/>
                        <a:t>İmar planı tadilat incelemesi</a:t>
                      </a:r>
                      <a:endParaRPr lang="tr-TR" sz="1900" dirty="0">
                        <a:latin typeface="Calibri (Gövde)"/>
                      </a:endParaRPr>
                    </a:p>
                  </a:txBody>
                  <a:tcPr marL="38576" marR="38576" marT="19289" marB="19289"/>
                </a:tc>
                <a:tc>
                  <a:txBody>
                    <a:bodyPr/>
                    <a:lstStyle/>
                    <a:p>
                      <a:pPr algn="ctr"/>
                      <a:r>
                        <a:rPr lang="tr-TR" sz="1900" dirty="0"/>
                        <a:t>18</a:t>
                      </a:r>
                      <a:endParaRPr lang="tr-TR" sz="1900" dirty="0">
                        <a:latin typeface="Calibri (Gövde)"/>
                      </a:endParaRPr>
                    </a:p>
                  </a:txBody>
                  <a:tcPr marL="51435" marR="51435" marT="25718" marB="25718" anchor="ctr"/>
                </a:tc>
                <a:tc>
                  <a:txBody>
                    <a:bodyPr/>
                    <a:lstStyle/>
                    <a:p>
                      <a:pPr algn="ctr"/>
                      <a:r>
                        <a:rPr lang="tr-TR" sz="1900" dirty="0"/>
                        <a:t>58</a:t>
                      </a:r>
                      <a:endParaRPr lang="tr-TR" sz="1900" dirty="0">
                        <a:latin typeface="Calibri (Gövde)"/>
                      </a:endParaRPr>
                    </a:p>
                  </a:txBody>
                  <a:tcPr marL="51435" marR="51435" marT="25718" marB="25718" anchor="ctr"/>
                </a:tc>
                <a:tc>
                  <a:txBody>
                    <a:bodyPr/>
                    <a:lstStyle/>
                    <a:p>
                      <a:pPr algn="ctr"/>
                      <a:r>
                        <a:rPr lang="tr-TR" sz="1900" dirty="0"/>
                        <a:t>50</a:t>
                      </a:r>
                      <a:endParaRPr lang="tr-TR" sz="1900" dirty="0">
                        <a:latin typeface="Calibri (Gövde)"/>
                      </a:endParaRPr>
                    </a:p>
                  </a:txBody>
                  <a:tcPr marL="51435" marR="51435" marT="25718" marB="25718" anchor="ctr"/>
                </a:tc>
                <a:extLst>
                  <a:ext uri="{0D108BD9-81ED-4DB2-BD59-A6C34878D82A}">
                    <a16:rowId xmlns:a16="http://schemas.microsoft.com/office/drawing/2014/main" val="10004"/>
                  </a:ext>
                </a:extLst>
              </a:tr>
              <a:tr h="860247">
                <a:tc>
                  <a:txBody>
                    <a:bodyPr/>
                    <a:lstStyle/>
                    <a:p>
                      <a:r>
                        <a:rPr lang="tr-TR" sz="1900" dirty="0"/>
                        <a:t>Define arama harita onayı</a:t>
                      </a:r>
                      <a:endParaRPr lang="tr-TR" sz="1900" dirty="0">
                        <a:latin typeface="Calibri (Gövde)"/>
                      </a:endParaRPr>
                    </a:p>
                  </a:txBody>
                  <a:tcPr marL="38576" marR="38576" marT="19289" marB="19289"/>
                </a:tc>
                <a:tc>
                  <a:txBody>
                    <a:bodyPr/>
                    <a:lstStyle/>
                    <a:p>
                      <a:pPr algn="ctr"/>
                      <a:endParaRPr lang="tr-TR" sz="1900" dirty="0"/>
                    </a:p>
                    <a:p>
                      <a:pPr algn="ctr"/>
                      <a:r>
                        <a:rPr lang="tr-TR" sz="1900" dirty="0"/>
                        <a:t>2</a:t>
                      </a:r>
                      <a:endParaRPr lang="tr-TR" sz="1900" dirty="0">
                        <a:latin typeface="Calibri (Gövde)"/>
                      </a:endParaRPr>
                    </a:p>
                  </a:txBody>
                  <a:tcPr marL="51435" marR="51435" marT="25718" marB="25718" anchor="ctr"/>
                </a:tc>
                <a:tc>
                  <a:txBody>
                    <a:bodyPr/>
                    <a:lstStyle/>
                    <a:p>
                      <a:pPr algn="ctr"/>
                      <a:endParaRPr lang="tr-TR" sz="1900" dirty="0"/>
                    </a:p>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a:t>
                      </a:r>
                      <a:endParaRPr lang="tr-TR" sz="1900" dirty="0">
                        <a:latin typeface="Calibri (Gövde)"/>
                      </a:endParaRPr>
                    </a:p>
                  </a:txBody>
                  <a:tcPr marL="51435" marR="51435" marT="25718" marB="25718" anchor="ctr"/>
                </a:tc>
                <a:extLst>
                  <a:ext uri="{0D108BD9-81ED-4DB2-BD59-A6C34878D82A}">
                    <a16:rowId xmlns:a16="http://schemas.microsoft.com/office/drawing/2014/main" val="10005"/>
                  </a:ext>
                </a:extLst>
              </a:tr>
              <a:tr h="506792">
                <a:tc>
                  <a:txBody>
                    <a:bodyPr/>
                    <a:lstStyle/>
                    <a:p>
                      <a:r>
                        <a:rPr lang="tr-TR" sz="1900" dirty="0"/>
                        <a:t>ÇED dosyası için çevre düzeni planı pafta onayı</a:t>
                      </a:r>
                      <a:endParaRPr lang="tr-TR" sz="1900" dirty="0">
                        <a:latin typeface="Calibri (Gövde)"/>
                      </a:endParaRPr>
                    </a:p>
                  </a:txBody>
                  <a:tcPr marL="38576" marR="38576" marT="19289" marB="19289"/>
                </a:tc>
                <a:tc>
                  <a:txBody>
                    <a:bodyPr/>
                    <a:lstStyle/>
                    <a:p>
                      <a:pPr algn="ctr"/>
                      <a:r>
                        <a:rPr lang="tr-TR" sz="1900" dirty="0"/>
                        <a:t>12</a:t>
                      </a:r>
                      <a:endParaRPr lang="tr-TR" sz="1900" dirty="0">
                        <a:latin typeface="Calibri (Gövde)"/>
                      </a:endParaRPr>
                    </a:p>
                  </a:txBody>
                  <a:tcPr marL="51435" marR="51435" marT="25718" marB="25718" anchor="ctr"/>
                </a:tc>
                <a:tc>
                  <a:txBody>
                    <a:bodyPr/>
                    <a:lstStyle/>
                    <a:p>
                      <a:pPr algn="ctr"/>
                      <a:r>
                        <a:rPr lang="tr-TR" sz="1900" dirty="0"/>
                        <a:t>13</a:t>
                      </a:r>
                      <a:endParaRPr lang="tr-TR" sz="1900" dirty="0">
                        <a:latin typeface="Calibri (Gövde)"/>
                      </a:endParaRPr>
                    </a:p>
                  </a:txBody>
                  <a:tcPr marL="51435" marR="51435" marT="25718" marB="25718" anchor="ctr"/>
                </a:tc>
                <a:tc>
                  <a:txBody>
                    <a:bodyPr/>
                    <a:lstStyle/>
                    <a:p>
                      <a:pPr algn="ctr"/>
                      <a:r>
                        <a:rPr lang="tr-TR" sz="1900" dirty="0"/>
                        <a:t>12</a:t>
                      </a:r>
                      <a:endParaRPr lang="tr-TR" sz="1900" dirty="0">
                        <a:latin typeface="Calibri (Gövde)"/>
                      </a:endParaRPr>
                    </a:p>
                  </a:txBody>
                  <a:tcPr marL="51435" marR="51435" marT="25718" marB="25718" anchor="ctr"/>
                </a:tc>
                <a:extLst>
                  <a:ext uri="{0D108BD9-81ED-4DB2-BD59-A6C34878D82A}">
                    <a16:rowId xmlns:a16="http://schemas.microsoft.com/office/drawing/2014/main" val="10006"/>
                  </a:ext>
                </a:extLst>
              </a:tr>
              <a:tr h="506792">
                <a:tc>
                  <a:txBody>
                    <a:bodyPr/>
                    <a:lstStyle/>
                    <a:p>
                      <a:r>
                        <a:rPr lang="tr-TR" sz="1900" kern="1200" dirty="0">
                          <a:effectLst/>
                        </a:rPr>
                        <a:t>Onaylanan Jeolojik/</a:t>
                      </a:r>
                      <a:r>
                        <a:rPr lang="tr-TR" sz="1900" kern="1200" dirty="0" err="1">
                          <a:effectLst/>
                        </a:rPr>
                        <a:t>Jeoteknik</a:t>
                      </a:r>
                      <a:r>
                        <a:rPr lang="tr-TR" sz="1900" kern="1200" dirty="0">
                          <a:effectLst/>
                        </a:rPr>
                        <a:t> rapor sayısı</a:t>
                      </a:r>
                      <a:endParaRPr lang="tr-TR" sz="1900" kern="1200" dirty="0">
                        <a:solidFill>
                          <a:schemeClr val="dk1"/>
                        </a:solidFill>
                        <a:effectLst/>
                        <a:latin typeface="Calibri (Gövde)"/>
                        <a:ea typeface="+mn-ea"/>
                        <a:cs typeface="+mn-cs"/>
                      </a:endParaRPr>
                    </a:p>
                  </a:txBody>
                  <a:tcPr marL="38576" marR="38576" marT="19289" marB="19289"/>
                </a:tc>
                <a:tc>
                  <a:txBody>
                    <a:bodyPr/>
                    <a:lstStyle/>
                    <a:p>
                      <a:pPr algn="ctr"/>
                      <a:r>
                        <a:rPr lang="tr-TR" sz="1900" dirty="0"/>
                        <a:t>14</a:t>
                      </a:r>
                      <a:endParaRPr lang="tr-TR" sz="1900" dirty="0">
                        <a:latin typeface="Calibri (Gövde)"/>
                      </a:endParaRPr>
                    </a:p>
                  </a:txBody>
                  <a:tcPr marL="51435" marR="51435" marT="25718" marB="25718" anchor="ctr"/>
                </a:tc>
                <a:tc>
                  <a:txBody>
                    <a:bodyPr/>
                    <a:lstStyle/>
                    <a:p>
                      <a:pPr algn="ctr"/>
                      <a:r>
                        <a:rPr lang="tr-TR" sz="1900" dirty="0"/>
                        <a:t>6</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7"/>
                  </a:ext>
                </a:extLst>
              </a:tr>
            </a:tbl>
          </a:graphicData>
        </a:graphic>
      </p:graphicFrame>
      <p:grpSp>
        <p:nvGrpSpPr>
          <p:cNvPr id="3" name="Grup 10"/>
          <p:cNvGrpSpPr/>
          <p:nvPr/>
        </p:nvGrpSpPr>
        <p:grpSpPr>
          <a:xfrm>
            <a:off x="98582" y="231807"/>
            <a:ext cx="8889927" cy="270388"/>
            <a:chOff x="0" y="0"/>
            <a:chExt cx="9144000" cy="771550"/>
          </a:xfrm>
          <a:solidFill>
            <a:srgbClr val="7030A0"/>
          </a:solidFill>
        </p:grpSpPr>
        <p:sp>
          <p:nvSpPr>
            <p:cNvPr id="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6" name="Dikdörtgen 5"/>
          <p:cNvSpPr/>
          <p:nvPr/>
        </p:nvSpPr>
        <p:spPr>
          <a:xfrm>
            <a:off x="98582" y="6278143"/>
            <a:ext cx="8859923"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259202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4</a:t>
            </a:fld>
            <a:endParaRPr lang="tr-TR">
              <a:latin typeface="Calibri (Gövde)"/>
            </a:endParaRPr>
          </a:p>
        </p:txBody>
      </p:sp>
      <p:sp>
        <p:nvSpPr>
          <p:cNvPr id="14" name="Dikdörtgen 13"/>
          <p:cNvSpPr/>
          <p:nvPr/>
        </p:nvSpPr>
        <p:spPr>
          <a:xfrm>
            <a:off x="1331640" y="2674756"/>
            <a:ext cx="64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Gövde)"/>
            </a:endParaRPr>
          </a:p>
        </p:txBody>
      </p:sp>
      <p:sp>
        <p:nvSpPr>
          <p:cNvPr id="16" name="Metin kutusu 15"/>
          <p:cNvSpPr txBox="1"/>
          <p:nvPr/>
        </p:nvSpPr>
        <p:spPr>
          <a:xfrm>
            <a:off x="4830811" y="1657306"/>
            <a:ext cx="2836116" cy="182630"/>
          </a:xfrm>
          <a:prstGeom prst="rect">
            <a:avLst/>
          </a:prstGeom>
          <a:noFill/>
        </p:spPr>
        <p:txBody>
          <a:bodyPr wrap="square" lIns="43704" tIns="21852" rIns="43704" bIns="21852" rtlCol="0">
            <a:spAutoFit/>
          </a:bodyPr>
          <a:lstStyle/>
          <a:p>
            <a:pPr algn="r"/>
            <a:r>
              <a:rPr lang="tr-TR" sz="900" i="1" dirty="0">
                <a:ln w="1905"/>
                <a:solidFill>
                  <a:srgbClr val="FF0000"/>
                </a:solidFill>
                <a:effectLst>
                  <a:innerShdw blurRad="69850" dist="43180" dir="5400000">
                    <a:srgbClr val="000000">
                      <a:alpha val="65000"/>
                    </a:srgbClr>
                  </a:innerShdw>
                </a:effectLst>
                <a:latin typeface="Calibri (Gövde)"/>
              </a:rPr>
              <a:t>PERSONEL DAĞLIMI</a:t>
            </a:r>
            <a:endParaRPr lang="tr-TR" sz="900" i="1" dirty="0">
              <a:solidFill>
                <a:srgbClr val="FF0000"/>
              </a:solidFill>
              <a:latin typeface="Calibri (Gövde)"/>
              <a:cs typeface="Arial" panose="020B0604020202020204" pitchFamily="34" charset="0"/>
            </a:endParaRPr>
          </a:p>
        </p:txBody>
      </p:sp>
      <p:graphicFrame>
        <p:nvGraphicFramePr>
          <p:cNvPr id="17" name="Grafik 16"/>
          <p:cNvGraphicFramePr/>
          <p:nvPr>
            <p:extLst>
              <p:ext uri="{D42A27DB-BD31-4B8C-83A1-F6EECF244321}">
                <p14:modId xmlns:p14="http://schemas.microsoft.com/office/powerpoint/2010/main" val="2069124645"/>
              </p:ext>
            </p:extLst>
          </p:nvPr>
        </p:nvGraphicFramePr>
        <p:xfrm>
          <a:off x="620387" y="1237874"/>
          <a:ext cx="7848872" cy="4991252"/>
        </p:xfrm>
        <a:graphic>
          <a:graphicData uri="http://schemas.openxmlformats.org/drawingml/2006/chart">
            <c:chart xmlns:c="http://schemas.openxmlformats.org/drawingml/2006/chart" xmlns:r="http://schemas.openxmlformats.org/officeDocument/2006/relationships" r:id="rId2"/>
          </a:graphicData>
        </a:graphic>
      </p:graphicFrame>
      <p:sp>
        <p:nvSpPr>
          <p:cNvPr id="18" name="Metin kutusu 17"/>
          <p:cNvSpPr txBox="1"/>
          <p:nvPr/>
        </p:nvSpPr>
        <p:spPr>
          <a:xfrm>
            <a:off x="620388" y="6229126"/>
            <a:ext cx="7848872" cy="300082"/>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350" b="1" dirty="0">
              <a:solidFill>
                <a:prstClr val="white"/>
              </a:solidFill>
              <a:latin typeface="Calibri (Gövde)"/>
              <a:cs typeface="Arial" charset="0"/>
            </a:endParaRPr>
          </a:p>
        </p:txBody>
      </p:sp>
      <p:grpSp>
        <p:nvGrpSpPr>
          <p:cNvPr id="20" name="Grup 12"/>
          <p:cNvGrpSpPr/>
          <p:nvPr/>
        </p:nvGrpSpPr>
        <p:grpSpPr>
          <a:xfrm>
            <a:off x="620387" y="485124"/>
            <a:ext cx="7848872" cy="734401"/>
            <a:chOff x="0" y="0"/>
            <a:chExt cx="9144000" cy="771550"/>
          </a:xfrm>
          <a:solidFill>
            <a:srgbClr val="7030A0"/>
          </a:solidFill>
        </p:grpSpPr>
        <p:sp>
          <p:nvSpPr>
            <p:cNvPr id="2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350" b="1" dirty="0">
                <a:solidFill>
                  <a:prstClr val="white"/>
                </a:solidFill>
                <a:latin typeface="Calibri (Gövde)"/>
              </a:endParaRPr>
            </a:p>
          </p:txBody>
        </p:sp>
        <p:sp>
          <p:nvSpPr>
            <p:cNvPr id="23" name="Metin kutusu 22"/>
            <p:cNvSpPr txBox="1"/>
            <p:nvPr/>
          </p:nvSpPr>
          <p:spPr>
            <a:xfrm>
              <a:off x="3491880" y="56429"/>
              <a:ext cx="5652120" cy="533519"/>
            </a:xfrm>
            <a:prstGeom prst="rect">
              <a:avLst/>
            </a:prstGeom>
            <a:grpFill/>
          </p:spPr>
          <p:txBody>
            <a:bodyPr wrap="square" rtlCol="0" anchor="ctr">
              <a:spAutoFit/>
            </a:bodyPr>
            <a:lstStyle/>
            <a:p>
              <a:pPr algn="r"/>
              <a:r>
                <a:rPr lang="tr-TR" sz="1350" i="1" dirty="0">
                  <a:solidFill>
                    <a:schemeClr val="bg1"/>
                  </a:solidFill>
                  <a:latin typeface="Calibri (Gövde)"/>
                </a:rPr>
                <a:t>BİLGİ TEK. İNSAN  KAY. VE </a:t>
              </a:r>
            </a:p>
            <a:p>
              <a:pPr algn="r"/>
              <a:r>
                <a:rPr lang="tr-TR" sz="1350" i="1" dirty="0">
                  <a:solidFill>
                    <a:schemeClr val="bg1"/>
                  </a:solidFill>
                  <a:latin typeface="Calibri (Gövde)"/>
                </a:rPr>
                <a:t>DESTEK HİZ.SOR.ŞUBE MÜDÜRLÜĞÜ</a:t>
              </a:r>
              <a:endParaRPr lang="tr-TR" sz="1350" b="1" i="1" dirty="0">
                <a:solidFill>
                  <a:schemeClr val="bg1"/>
                </a:solidFill>
                <a:latin typeface="Calibri (Gövde)"/>
              </a:endParaRPr>
            </a:p>
          </p:txBody>
        </p:sp>
        <p:pic>
          <p:nvPicPr>
            <p:cNvPr id="24" name="Resim 2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Tree>
    <p:extLst>
      <p:ext uri="{BB962C8B-B14F-4D97-AF65-F5344CB8AC3E}">
        <p14:creationId xmlns:p14="http://schemas.microsoft.com/office/powerpoint/2010/main" val="2993626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273587163"/>
              </p:ext>
            </p:extLst>
          </p:nvPr>
        </p:nvGraphicFramePr>
        <p:xfrm>
          <a:off x="117709" y="568780"/>
          <a:ext cx="8889927" cy="5507328"/>
        </p:xfrm>
        <a:graphic>
          <a:graphicData uri="http://schemas.openxmlformats.org/drawingml/2006/table">
            <a:tbl>
              <a:tblPr firstRow="1" bandRow="1">
                <a:tableStyleId>{5C22544A-7EE6-4342-B048-85BDC9FD1C3A}</a:tableStyleId>
              </a:tblPr>
              <a:tblGrid>
                <a:gridCol w="6766958">
                  <a:extLst>
                    <a:ext uri="{9D8B030D-6E8A-4147-A177-3AD203B41FA5}">
                      <a16:colId xmlns:a16="http://schemas.microsoft.com/office/drawing/2014/main" val="20000"/>
                    </a:ext>
                  </a:extLst>
                </a:gridCol>
                <a:gridCol w="663427">
                  <a:extLst>
                    <a:ext uri="{9D8B030D-6E8A-4147-A177-3AD203B41FA5}">
                      <a16:colId xmlns:a16="http://schemas.microsoft.com/office/drawing/2014/main" val="20001"/>
                    </a:ext>
                  </a:extLst>
                </a:gridCol>
                <a:gridCol w="729771">
                  <a:extLst>
                    <a:ext uri="{9D8B030D-6E8A-4147-A177-3AD203B41FA5}">
                      <a16:colId xmlns:a16="http://schemas.microsoft.com/office/drawing/2014/main" val="20002"/>
                    </a:ext>
                  </a:extLst>
                </a:gridCol>
                <a:gridCol w="729771">
                  <a:extLst>
                    <a:ext uri="{9D8B030D-6E8A-4147-A177-3AD203B41FA5}">
                      <a16:colId xmlns:a16="http://schemas.microsoft.com/office/drawing/2014/main" val="2157795337"/>
                    </a:ext>
                  </a:extLst>
                </a:gridCol>
              </a:tblGrid>
              <a:tr h="470311">
                <a:tc>
                  <a:txBody>
                    <a:bodyPr/>
                    <a:lstStyle/>
                    <a:p>
                      <a:pPr algn="ctr"/>
                      <a:r>
                        <a:rPr lang="tr-TR" sz="1900" dirty="0"/>
                        <a:t>İMAR VE PLANLAMA ŞUBE MÜDÜRLÜĞÜ </a:t>
                      </a:r>
                      <a:endParaRPr lang="tr-TR" sz="1900" dirty="0">
                        <a:solidFill>
                          <a:srgbClr val="FFFF00"/>
                        </a:solidFill>
                        <a:latin typeface="Calibri (Gövde)"/>
                      </a:endParaRPr>
                    </a:p>
                  </a:txBody>
                  <a:tcPr marL="38576" marR="38576" marT="19289" marB="19289"/>
                </a:tc>
                <a:tc>
                  <a:txBody>
                    <a:bodyPr/>
                    <a:lstStyle/>
                    <a:p>
                      <a:r>
                        <a:rPr lang="tr-TR" sz="1900" dirty="0"/>
                        <a:t>2021</a:t>
                      </a:r>
                      <a:endParaRPr lang="tr-TR" sz="1900" dirty="0">
                        <a:latin typeface="Calibri (Gövde)"/>
                      </a:endParaRPr>
                    </a:p>
                  </a:txBody>
                  <a:tcPr marL="38576" marR="38576" marT="19289" marB="19289"/>
                </a:tc>
                <a:tc>
                  <a:txBody>
                    <a:bodyPr/>
                    <a:lstStyle/>
                    <a:p>
                      <a:r>
                        <a:rPr lang="tr-TR" sz="1900" dirty="0"/>
                        <a:t>2022</a:t>
                      </a:r>
                      <a:endParaRPr lang="tr-TR" sz="1900" dirty="0">
                        <a:latin typeface="Calibri (Gövde)"/>
                      </a:endParaRPr>
                    </a:p>
                  </a:txBody>
                  <a:tcPr marL="38576" marR="38576" marT="19289" marB="19289"/>
                </a:tc>
                <a:tc>
                  <a:txBody>
                    <a:bodyPr/>
                    <a:lstStyle/>
                    <a:p>
                      <a:r>
                        <a:rPr lang="tr-TR" sz="1900" dirty="0"/>
                        <a:t>2023</a:t>
                      </a:r>
                      <a:endParaRPr lang="tr-TR" sz="1900" dirty="0">
                        <a:latin typeface="Calibri (Gövde)"/>
                      </a:endParaRPr>
                    </a:p>
                  </a:txBody>
                  <a:tcPr marL="38576" marR="38576" marT="19289" marB="19289"/>
                </a:tc>
                <a:extLst>
                  <a:ext uri="{0D108BD9-81ED-4DB2-BD59-A6C34878D82A}">
                    <a16:rowId xmlns:a16="http://schemas.microsoft.com/office/drawing/2014/main" val="10000"/>
                  </a:ext>
                </a:extLst>
              </a:tr>
              <a:tr h="553437">
                <a:tc>
                  <a:txBody>
                    <a:bodyPr/>
                    <a:lstStyle/>
                    <a:p>
                      <a:r>
                        <a:rPr lang="tr-TR" sz="1900" dirty="0"/>
                        <a:t>Jeolojik </a:t>
                      </a:r>
                      <a:r>
                        <a:rPr lang="tr-TR" sz="1900" dirty="0" err="1"/>
                        <a:t>jeoteknik</a:t>
                      </a:r>
                      <a:r>
                        <a:rPr lang="tr-TR" sz="1900" dirty="0"/>
                        <a:t> etüt raporları yaklaşık maliyet hesabı</a:t>
                      </a:r>
                      <a:endParaRPr lang="tr-TR" sz="1900" dirty="0">
                        <a:latin typeface="Calibri (Gövde)"/>
                      </a:endParaRPr>
                    </a:p>
                  </a:txBody>
                  <a:tcPr marL="38576" marR="38576" marT="19289" marB="19289"/>
                </a:tc>
                <a:tc>
                  <a:txBody>
                    <a:bodyPr/>
                    <a:lstStyle/>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extLst>
                  <a:ext uri="{0D108BD9-81ED-4DB2-BD59-A6C34878D82A}">
                    <a16:rowId xmlns:a16="http://schemas.microsoft.com/office/drawing/2014/main" val="10001"/>
                  </a:ext>
                </a:extLst>
              </a:tr>
              <a:tr h="633816">
                <a:tc>
                  <a:txBody>
                    <a:bodyPr/>
                    <a:lstStyle/>
                    <a:p>
                      <a:r>
                        <a:rPr lang="tr-TR" sz="1900" dirty="0"/>
                        <a:t>Onaylanması</a:t>
                      </a:r>
                      <a:r>
                        <a:rPr lang="tr-TR" sz="1900" baseline="0" dirty="0"/>
                        <a:t> için Bakanlığa gönderilen kıyı yapısı/dolgu sayısı </a:t>
                      </a:r>
                      <a:endParaRPr lang="tr-TR" sz="1900" dirty="0">
                        <a:latin typeface="Calibri (Gövde)"/>
                      </a:endParaRPr>
                    </a:p>
                  </a:txBody>
                  <a:tcPr marL="38576" marR="38576" marT="19289" marB="19289"/>
                </a:tc>
                <a:tc>
                  <a:txBody>
                    <a:bodyPr/>
                    <a:lstStyle/>
                    <a:p>
                      <a:pPr algn="ctr"/>
                      <a:r>
                        <a:rPr lang="tr-TR" sz="1900" dirty="0"/>
                        <a:t>1</a:t>
                      </a:r>
                      <a:endParaRPr lang="tr-TR" sz="1900" dirty="0">
                        <a:latin typeface="Calibri (Gövde)"/>
                      </a:endParaRPr>
                    </a:p>
                  </a:txBody>
                  <a:tcPr marL="51435" marR="51435" marT="25718" marB="25718" anchor="ctr"/>
                </a:tc>
                <a:tc>
                  <a:txBody>
                    <a:bodyPr/>
                    <a:lstStyle/>
                    <a:p>
                      <a:pPr algn="ctr"/>
                      <a:r>
                        <a:rPr lang="tr-TR" sz="1900" dirty="0"/>
                        <a:t>1</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extLst>
                  <a:ext uri="{0D108BD9-81ED-4DB2-BD59-A6C34878D82A}">
                    <a16:rowId xmlns:a16="http://schemas.microsoft.com/office/drawing/2014/main" val="10002"/>
                  </a:ext>
                </a:extLst>
              </a:tr>
              <a:tr h="573206">
                <a:tc>
                  <a:txBody>
                    <a:bodyPr/>
                    <a:lstStyle/>
                    <a:p>
                      <a:r>
                        <a:rPr lang="tr-TR" sz="1900" dirty="0" err="1"/>
                        <a:t>Rekreatif</a:t>
                      </a:r>
                      <a:r>
                        <a:rPr lang="tr-TR" sz="1900" baseline="0" dirty="0"/>
                        <a:t> amaçlı </a:t>
                      </a:r>
                      <a:r>
                        <a:rPr lang="tr-TR" sz="1900" dirty="0"/>
                        <a:t> iskele talepleri</a:t>
                      </a:r>
                      <a:endParaRPr lang="tr-TR" sz="1900" dirty="0">
                        <a:latin typeface="Calibri (Gövde)"/>
                      </a:endParaRPr>
                    </a:p>
                  </a:txBody>
                  <a:tcPr marL="38576" marR="38576" marT="19289" marB="19289"/>
                </a:tc>
                <a:tc>
                  <a:txBody>
                    <a:bodyPr/>
                    <a:lstStyle/>
                    <a:p>
                      <a:pPr algn="ctr"/>
                      <a:r>
                        <a:rPr lang="tr-TR" sz="1900" dirty="0"/>
                        <a:t>3</a:t>
                      </a:r>
                      <a:endParaRPr lang="tr-TR" sz="1900" dirty="0">
                        <a:latin typeface="Calibri (Gövde)"/>
                      </a:endParaRPr>
                    </a:p>
                  </a:txBody>
                  <a:tcPr marL="51435" marR="51435" marT="25718" marB="25718" anchor="ctr"/>
                </a:tc>
                <a:tc>
                  <a:txBody>
                    <a:bodyPr/>
                    <a:lstStyle/>
                    <a:p>
                      <a:pPr algn="ctr"/>
                      <a:r>
                        <a:rPr lang="tr-TR" sz="1900" dirty="0"/>
                        <a:t>4</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3"/>
                  </a:ext>
                </a:extLst>
              </a:tr>
              <a:tr h="438898">
                <a:tc>
                  <a:txBody>
                    <a:bodyPr/>
                    <a:lstStyle/>
                    <a:p>
                      <a:r>
                        <a:rPr lang="tr-TR" sz="1900" dirty="0"/>
                        <a:t>Çevre düzeni planı değişikliği</a:t>
                      </a:r>
                      <a:endParaRPr lang="tr-TR" sz="1900" dirty="0">
                        <a:latin typeface="Calibri (Gövde)"/>
                      </a:endParaRPr>
                    </a:p>
                  </a:txBody>
                  <a:tcPr marL="38576" marR="38576" marT="19289" marB="19289"/>
                </a:tc>
                <a:tc>
                  <a:txBody>
                    <a:bodyPr/>
                    <a:lstStyle/>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4"/>
                  </a:ext>
                </a:extLst>
              </a:tr>
              <a:tr h="906087">
                <a:tc>
                  <a:txBody>
                    <a:bodyPr/>
                    <a:lstStyle/>
                    <a:p>
                      <a:r>
                        <a:rPr lang="tr-TR" sz="1900" dirty="0"/>
                        <a:t>İlgili kurumlara imar mevzuatı kapsamında</a:t>
                      </a:r>
                      <a:r>
                        <a:rPr lang="tr-TR" sz="1900" baseline="0" dirty="0"/>
                        <a:t> verilen görüş sayısı - 1/100000 ölçekli Çevre Düzeni Planı kapsamında verilen görüş s</a:t>
                      </a:r>
                      <a:r>
                        <a:rPr lang="tr-TR" sz="1900" dirty="0"/>
                        <a:t>ayısı </a:t>
                      </a:r>
                      <a:endParaRPr lang="tr-TR" sz="1900" dirty="0">
                        <a:latin typeface="Calibri (Gövde)"/>
                      </a:endParaRPr>
                    </a:p>
                  </a:txBody>
                  <a:tcPr marL="38576" marR="38576" marT="19289" marB="19289"/>
                </a:tc>
                <a:tc>
                  <a:txBody>
                    <a:bodyPr/>
                    <a:lstStyle/>
                    <a:p>
                      <a:pPr algn="ctr"/>
                      <a:r>
                        <a:rPr lang="tr-TR" sz="1900" dirty="0"/>
                        <a:t>42</a:t>
                      </a:r>
                      <a:endParaRPr lang="tr-TR" sz="1900" dirty="0">
                        <a:latin typeface="Calibri (Gövde)"/>
                      </a:endParaRPr>
                    </a:p>
                  </a:txBody>
                  <a:tcPr marL="51435" marR="51435" marT="25718" marB="25718" anchor="ctr"/>
                </a:tc>
                <a:tc>
                  <a:txBody>
                    <a:bodyPr/>
                    <a:lstStyle/>
                    <a:p>
                      <a:pPr algn="ctr"/>
                      <a:r>
                        <a:rPr lang="tr-TR" sz="1900" dirty="0"/>
                        <a:t>60</a:t>
                      </a:r>
                      <a:endParaRPr lang="tr-TR" sz="1900" dirty="0">
                        <a:latin typeface="Calibri (Gövde)"/>
                      </a:endParaRPr>
                    </a:p>
                  </a:txBody>
                  <a:tcPr marL="51435" marR="51435" marT="25718" marB="25718" anchor="ctr"/>
                </a:tc>
                <a:tc>
                  <a:txBody>
                    <a:bodyPr/>
                    <a:lstStyle/>
                    <a:p>
                      <a:pPr algn="ctr"/>
                      <a:r>
                        <a:rPr lang="tr-TR" sz="1900" dirty="0"/>
                        <a:t>45</a:t>
                      </a:r>
                      <a:endParaRPr lang="tr-TR" sz="1900" dirty="0">
                        <a:latin typeface="Calibri (Gövde)"/>
                      </a:endParaRPr>
                    </a:p>
                  </a:txBody>
                  <a:tcPr marL="51435" marR="51435" marT="25718" marB="25718" anchor="ctr"/>
                </a:tc>
                <a:extLst>
                  <a:ext uri="{0D108BD9-81ED-4DB2-BD59-A6C34878D82A}">
                    <a16:rowId xmlns:a16="http://schemas.microsoft.com/office/drawing/2014/main" val="10005"/>
                  </a:ext>
                </a:extLst>
              </a:tr>
              <a:tr h="552834">
                <a:tc>
                  <a:txBody>
                    <a:bodyPr/>
                    <a:lstStyle/>
                    <a:p>
                      <a:r>
                        <a:rPr lang="tr-TR" sz="1900" dirty="0"/>
                        <a:t>Onaylı</a:t>
                      </a:r>
                      <a:r>
                        <a:rPr lang="tr-TR" sz="1900" baseline="0" dirty="0"/>
                        <a:t> Kıyı Kenar Çizgisine parsel bazında açılan dava sayısı</a:t>
                      </a:r>
                      <a:endParaRPr lang="tr-TR" sz="1900" dirty="0">
                        <a:latin typeface="Calibri (Gövde)"/>
                      </a:endParaRPr>
                    </a:p>
                  </a:txBody>
                  <a:tcPr marL="38576" marR="38576" marT="19289" marB="19289"/>
                </a:tc>
                <a:tc>
                  <a:txBody>
                    <a:bodyPr/>
                    <a:lstStyle/>
                    <a:p>
                      <a:pPr algn="ctr"/>
                      <a:r>
                        <a:rPr lang="tr-TR" sz="1900" dirty="0"/>
                        <a:t>-</a:t>
                      </a:r>
                      <a:endParaRPr lang="tr-TR" sz="1900" dirty="0">
                        <a:latin typeface="Calibri (Gövde)"/>
                      </a:endParaRPr>
                    </a:p>
                  </a:txBody>
                  <a:tcPr marL="51435" marR="51435" marT="25718" marB="25718" anchor="ctr"/>
                </a:tc>
                <a:tc>
                  <a:txBody>
                    <a:bodyPr/>
                    <a:lstStyle/>
                    <a:p>
                      <a:pPr algn="ctr"/>
                      <a:r>
                        <a:rPr lang="tr-TR" sz="1900" dirty="0"/>
                        <a:t>10</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extLst>
                  <a:ext uri="{0D108BD9-81ED-4DB2-BD59-A6C34878D82A}">
                    <a16:rowId xmlns:a16="http://schemas.microsoft.com/office/drawing/2014/main" val="10006"/>
                  </a:ext>
                </a:extLst>
              </a:tr>
              <a:tr h="1378739">
                <a:tc>
                  <a:txBody>
                    <a:bodyPr/>
                    <a:lstStyle/>
                    <a:p>
                      <a:r>
                        <a:rPr lang="tr-TR" sz="1900" kern="1200" dirty="0">
                          <a:effectLst/>
                        </a:rPr>
                        <a:t>Yeni Kıyı Kenar Çizgisi Tespiti(Mükerrer</a:t>
                      </a:r>
                      <a:r>
                        <a:rPr lang="tr-TR" sz="1900" kern="1200" baseline="0" dirty="0">
                          <a:effectLst/>
                        </a:rPr>
                        <a:t> olması yada Mahkeme Kararından dolayı iptal edilmesi sebebiyle yeni tespit edilen kıyı kenar çizgisi- parsel bazında sayısı</a:t>
                      </a:r>
                      <a:endParaRPr lang="tr-TR" sz="1900" kern="1200" dirty="0">
                        <a:solidFill>
                          <a:schemeClr val="dk1"/>
                        </a:solidFill>
                        <a:effectLst/>
                        <a:latin typeface="Calibri (Gövde)"/>
                        <a:ea typeface="+mn-ea"/>
                        <a:cs typeface="+mn-cs"/>
                      </a:endParaRPr>
                    </a:p>
                  </a:txBody>
                  <a:tcPr marL="38576" marR="38576" marT="19289" marB="19289"/>
                </a:tc>
                <a:tc>
                  <a:txBody>
                    <a:bodyPr/>
                    <a:lstStyle/>
                    <a:p>
                      <a:pPr algn="ct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7"/>
                  </a:ext>
                </a:extLst>
              </a:tr>
            </a:tbl>
          </a:graphicData>
        </a:graphic>
      </p:graphicFrame>
      <p:grpSp>
        <p:nvGrpSpPr>
          <p:cNvPr id="3" name="Grup 10"/>
          <p:cNvGrpSpPr/>
          <p:nvPr/>
        </p:nvGrpSpPr>
        <p:grpSpPr>
          <a:xfrm>
            <a:off x="117709" y="108065"/>
            <a:ext cx="8889927" cy="376177"/>
            <a:chOff x="0" y="0"/>
            <a:chExt cx="9144000" cy="771550"/>
          </a:xfrm>
          <a:solidFill>
            <a:srgbClr val="7030A0"/>
          </a:solidFill>
        </p:grpSpPr>
        <p:sp>
          <p:nvSpPr>
            <p:cNvPr id="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6" name="Dikdörtgen 5"/>
          <p:cNvSpPr/>
          <p:nvPr/>
        </p:nvSpPr>
        <p:spPr>
          <a:xfrm>
            <a:off x="117709" y="6245184"/>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5754394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440774834"/>
              </p:ext>
            </p:extLst>
          </p:nvPr>
        </p:nvGraphicFramePr>
        <p:xfrm>
          <a:off x="68578" y="625485"/>
          <a:ext cx="8886304" cy="5629716"/>
        </p:xfrm>
        <a:graphic>
          <a:graphicData uri="http://schemas.openxmlformats.org/drawingml/2006/table">
            <a:tbl>
              <a:tblPr firstRow="1" bandRow="1">
                <a:tableStyleId>{5C22544A-7EE6-4342-B048-85BDC9FD1C3A}</a:tableStyleId>
              </a:tblPr>
              <a:tblGrid>
                <a:gridCol w="6764201">
                  <a:extLst>
                    <a:ext uri="{9D8B030D-6E8A-4147-A177-3AD203B41FA5}">
                      <a16:colId xmlns:a16="http://schemas.microsoft.com/office/drawing/2014/main" val="20000"/>
                    </a:ext>
                  </a:extLst>
                </a:gridCol>
                <a:gridCol w="663157">
                  <a:extLst>
                    <a:ext uri="{9D8B030D-6E8A-4147-A177-3AD203B41FA5}">
                      <a16:colId xmlns:a16="http://schemas.microsoft.com/office/drawing/2014/main" val="20001"/>
                    </a:ext>
                  </a:extLst>
                </a:gridCol>
                <a:gridCol w="729473">
                  <a:extLst>
                    <a:ext uri="{9D8B030D-6E8A-4147-A177-3AD203B41FA5}">
                      <a16:colId xmlns:a16="http://schemas.microsoft.com/office/drawing/2014/main" val="20002"/>
                    </a:ext>
                  </a:extLst>
                </a:gridCol>
                <a:gridCol w="729473">
                  <a:extLst>
                    <a:ext uri="{9D8B030D-6E8A-4147-A177-3AD203B41FA5}">
                      <a16:colId xmlns:a16="http://schemas.microsoft.com/office/drawing/2014/main" val="340782315"/>
                    </a:ext>
                  </a:extLst>
                </a:gridCol>
              </a:tblGrid>
              <a:tr h="231310">
                <a:tc>
                  <a:txBody>
                    <a:bodyPr/>
                    <a:lstStyle/>
                    <a:p>
                      <a:pPr algn="ctr"/>
                      <a:r>
                        <a:rPr lang="tr-TR" sz="1200" dirty="0"/>
                        <a:t>İMAR VE PLANLAMA ŞUBE MÜDÜRLÜĞÜ </a:t>
                      </a:r>
                      <a:endParaRPr lang="tr-TR" sz="1200" dirty="0">
                        <a:solidFill>
                          <a:srgbClr val="FFFF00"/>
                        </a:solidFill>
                        <a:latin typeface="Calibri (Gövde)"/>
                      </a:endParaRPr>
                    </a:p>
                  </a:txBody>
                  <a:tcPr marL="38576" marR="38576" marT="19289" marB="19289"/>
                </a:tc>
                <a:tc>
                  <a:txBody>
                    <a:bodyPr/>
                    <a:lstStyle/>
                    <a:p>
                      <a:r>
                        <a:rPr lang="tr-TR" sz="1200" dirty="0"/>
                        <a:t>2021</a:t>
                      </a:r>
                      <a:endParaRPr lang="tr-TR" sz="1200" dirty="0">
                        <a:latin typeface="Calibri (Gövde)"/>
                      </a:endParaRPr>
                    </a:p>
                  </a:txBody>
                  <a:tcPr marL="38576" marR="38576" marT="19289" marB="19289"/>
                </a:tc>
                <a:tc>
                  <a:txBody>
                    <a:bodyPr/>
                    <a:lstStyle/>
                    <a:p>
                      <a:r>
                        <a:rPr lang="tr-TR" sz="1200" dirty="0"/>
                        <a:t>2022</a:t>
                      </a:r>
                      <a:endParaRPr lang="tr-TR" sz="1200" dirty="0">
                        <a:latin typeface="Calibri (Gövde)"/>
                      </a:endParaRPr>
                    </a:p>
                  </a:txBody>
                  <a:tcPr marL="38576" marR="38576" marT="19289" marB="19289"/>
                </a:tc>
                <a:tc>
                  <a:txBody>
                    <a:bodyPr/>
                    <a:lstStyle/>
                    <a:p>
                      <a:r>
                        <a:rPr lang="tr-TR" sz="1200" dirty="0"/>
                        <a:t>2023</a:t>
                      </a:r>
                      <a:endParaRPr lang="tr-TR" sz="1200" dirty="0">
                        <a:latin typeface="Calibri (Gövde)"/>
                      </a:endParaRPr>
                    </a:p>
                  </a:txBody>
                  <a:tcPr marL="38576" marR="38576" marT="19289" marB="19289"/>
                </a:tc>
                <a:extLst>
                  <a:ext uri="{0D108BD9-81ED-4DB2-BD59-A6C34878D82A}">
                    <a16:rowId xmlns:a16="http://schemas.microsoft.com/office/drawing/2014/main" val="10000"/>
                  </a:ext>
                </a:extLst>
              </a:tr>
              <a:tr h="633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Belediyelerden</a:t>
                      </a:r>
                      <a:r>
                        <a:rPr lang="tr-TR" sz="1200" baseline="0" dirty="0"/>
                        <a:t> gelen yapılaşmalarla ilgili görüş sayısı(Mandıra-Ahır-Depo vb.) ve </a:t>
                      </a:r>
                      <a:r>
                        <a:rPr lang="tr-TR" sz="1200" dirty="0"/>
                        <a:t>Milli Emlak</a:t>
                      </a:r>
                      <a:r>
                        <a:rPr lang="tr-TR" sz="1200" baseline="0" dirty="0"/>
                        <a:t> Müdürlüğü ve İlçe Şefliklerinden gelen satış, kiralama, tahsis görüş sayısı</a:t>
                      </a:r>
                      <a:endParaRPr lang="tr-TR" sz="1200" dirty="0">
                        <a:latin typeface="Calibri (Gövde)"/>
                      </a:endParaRPr>
                    </a:p>
                  </a:txBody>
                  <a:tcPr marL="38576" marR="38576" marT="19289" marB="19289"/>
                </a:tc>
                <a:tc>
                  <a:txBody>
                    <a:bodyPr/>
                    <a:lstStyle/>
                    <a:p>
                      <a:pPr algn="ctr"/>
                      <a:r>
                        <a:rPr lang="tr-TR" sz="1200"/>
                        <a:t>-</a:t>
                      </a:r>
                      <a:endParaRPr lang="tr-TR" sz="1200" dirty="0">
                        <a:latin typeface="Calibri (Gövde)"/>
                      </a:endParaRPr>
                    </a:p>
                  </a:txBody>
                  <a:tcPr marL="51435" marR="51435" marT="25718" marB="25718"/>
                </a:tc>
                <a:tc>
                  <a:txBody>
                    <a:bodyPr/>
                    <a:lstStyle/>
                    <a:p>
                      <a:pPr algn="ctr"/>
                      <a:r>
                        <a:rPr lang="tr-TR" sz="1200" dirty="0"/>
                        <a:t>76</a:t>
                      </a:r>
                      <a:endParaRPr lang="tr-TR" sz="1200" dirty="0">
                        <a:latin typeface="Calibri (Gövde)"/>
                      </a:endParaRPr>
                    </a:p>
                  </a:txBody>
                  <a:tcPr marL="51435" marR="51435" marT="25718" marB="25718"/>
                </a:tc>
                <a:tc>
                  <a:txBody>
                    <a:bodyPr/>
                    <a:lstStyle/>
                    <a:p>
                      <a:pPr algn="ctr"/>
                      <a:r>
                        <a:rPr lang="tr-TR" sz="1200" dirty="0"/>
                        <a:t>15</a:t>
                      </a:r>
                      <a:endParaRPr lang="tr-TR" sz="1200" dirty="0">
                        <a:latin typeface="Calibri (Gövde)"/>
                      </a:endParaRPr>
                    </a:p>
                  </a:txBody>
                  <a:tcPr marL="51435" marR="51435" marT="25718" marB="25718"/>
                </a:tc>
                <a:extLst>
                  <a:ext uri="{0D108BD9-81ED-4DB2-BD59-A6C34878D82A}">
                    <a16:rowId xmlns:a16="http://schemas.microsoft.com/office/drawing/2014/main" val="10001"/>
                  </a:ext>
                </a:extLst>
              </a:tr>
              <a:tr h="1237966">
                <a:tc>
                  <a:txBody>
                    <a:bodyPr/>
                    <a:lstStyle/>
                    <a:p>
                      <a:r>
                        <a:rPr lang="tr-TR" sz="1200" dirty="0"/>
                        <a:t>İmar Barışı Kapsamında İlimizde alınan yapı kayıt belgelerinden mevzuata aykırı olduğu için  Haziran</a:t>
                      </a:r>
                      <a:r>
                        <a:rPr lang="tr-TR" sz="1200" baseline="0" dirty="0"/>
                        <a:t> 2018 – Ağustos 2023 tarihleri arasında toplam 1940 adet yapı kayıt belgesi iptal edilmiştir, ayrıca usulsüz kısımları bulunduğu için 161 adet yapı kayıt belgesi hakkında işlem yapılmak üzere belediyesine bildirimde bulunulmuştur.</a:t>
                      </a:r>
                      <a:endParaRPr lang="tr-TR" sz="1200" dirty="0">
                        <a:latin typeface="Calibri (Gövde)"/>
                      </a:endParaRPr>
                    </a:p>
                  </a:txBody>
                  <a:tcPr marL="38576" marR="38576" marT="19289" marB="19289"/>
                </a:tc>
                <a:tc gridSpan="3">
                  <a:txBody>
                    <a:bodyPr/>
                    <a:lstStyle/>
                    <a:p>
                      <a:pPr algn="ctr"/>
                      <a:r>
                        <a:rPr lang="tr-TR" sz="1200" dirty="0"/>
                        <a:t>İmar</a:t>
                      </a:r>
                      <a:r>
                        <a:rPr lang="tr-TR" sz="1200" baseline="0" dirty="0"/>
                        <a:t> Barışı Yasasının yürürlüğe girdiği Haziran 2018 tarihinden bugüne kadar İlimizde iptal edilen ve işlem yapılan  yapı kayıt belgesi sayısıdır.(2023 yılı ait sayılar alt satırlarda yer almaktadır.)</a:t>
                      </a:r>
                      <a:endParaRPr lang="tr-TR" sz="1200" dirty="0">
                        <a:latin typeface="Calibri (Gövde)"/>
                      </a:endParaRPr>
                    </a:p>
                  </a:txBody>
                  <a:tcPr marL="51435" marR="51435" marT="25718" marB="25718"/>
                </a:tc>
                <a:tc hMerge="1">
                  <a:txBody>
                    <a:bodyPr/>
                    <a:lstStyle/>
                    <a:p>
                      <a:pPr algn="ctr"/>
                      <a:endParaRPr lang="tr-TR" sz="1700" dirty="0"/>
                    </a:p>
                  </a:txBody>
                  <a:tcPr marL="51435" marR="51435" marT="25718" marB="25718"/>
                </a:tc>
                <a:tc hMerge="1">
                  <a:txBody>
                    <a:bodyPr/>
                    <a:lstStyle/>
                    <a:p>
                      <a:pPr algn="ctr"/>
                      <a:endParaRPr lang="tr-TR" sz="1700" dirty="0"/>
                    </a:p>
                  </a:txBody>
                  <a:tcPr marL="51435" marR="51435" marT="25718" marB="25718"/>
                </a:tc>
                <a:extLst>
                  <a:ext uri="{0D108BD9-81ED-4DB2-BD59-A6C34878D82A}">
                    <a16:rowId xmlns:a16="http://schemas.microsoft.com/office/drawing/2014/main" val="10002"/>
                  </a:ext>
                </a:extLst>
              </a:tr>
              <a:tr h="633972">
                <a:tc>
                  <a:txBody>
                    <a:bodyPr/>
                    <a:lstStyle/>
                    <a:p>
                      <a:r>
                        <a:rPr lang="tr-TR" sz="1200" dirty="0"/>
                        <a:t>İmar Barışı Kapsamında alınan yapı kayıt belgeleri ile ilgili vatandaşlar tarafından gelen başvuru sayısı(</a:t>
                      </a:r>
                      <a:r>
                        <a:rPr lang="tr-TR" sz="1200" dirty="0" err="1"/>
                        <a:t>Güncelleme,Devir</a:t>
                      </a:r>
                      <a:r>
                        <a:rPr lang="tr-TR" sz="1200" dirty="0"/>
                        <a:t>,</a:t>
                      </a:r>
                      <a:r>
                        <a:rPr lang="tr-TR" sz="1200" baseline="0" dirty="0"/>
                        <a:t> para iadesi </a:t>
                      </a:r>
                      <a:r>
                        <a:rPr lang="tr-TR" sz="1200" baseline="0" dirty="0" err="1"/>
                        <a:t>vb</a:t>
                      </a:r>
                      <a:r>
                        <a:rPr lang="tr-TR" sz="1200" baseline="0" dirty="0"/>
                        <a:t>)</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752</a:t>
                      </a:r>
                      <a:endParaRPr lang="tr-TR" sz="1200" dirty="0">
                        <a:latin typeface="Calibri (Gövde)"/>
                      </a:endParaRPr>
                    </a:p>
                  </a:txBody>
                  <a:tcPr marL="51435" marR="51435" marT="25718" marB="25718"/>
                </a:tc>
                <a:tc>
                  <a:txBody>
                    <a:bodyPr/>
                    <a:lstStyle/>
                    <a:p>
                      <a:pPr algn="ctr"/>
                      <a:r>
                        <a:rPr lang="tr-TR" sz="1200" dirty="0"/>
                        <a:t>198</a:t>
                      </a:r>
                      <a:endParaRPr lang="tr-TR" sz="1200" dirty="0">
                        <a:latin typeface="Calibri (Gövde)"/>
                      </a:endParaRPr>
                    </a:p>
                  </a:txBody>
                  <a:tcPr marL="51435" marR="51435" marT="25718" marB="25718"/>
                </a:tc>
                <a:extLst>
                  <a:ext uri="{0D108BD9-81ED-4DB2-BD59-A6C34878D82A}">
                    <a16:rowId xmlns:a16="http://schemas.microsoft.com/office/drawing/2014/main" val="10003"/>
                  </a:ext>
                </a:extLst>
              </a:tr>
              <a:tr h="633972">
                <a:tc>
                  <a:txBody>
                    <a:bodyPr/>
                    <a:lstStyle/>
                    <a:p>
                      <a:r>
                        <a:rPr lang="tr-TR" sz="1200" dirty="0"/>
                        <a:t>İmar Barışı Kapsamında alınan yapı kayıt belgeleri ile ilgili gelen şikayet veya inceleme sayısı(Kurumlardan-Vatandaşlardan şikayet</a:t>
                      </a:r>
                      <a:r>
                        <a:rPr lang="tr-TR" sz="1200" baseline="0" dirty="0"/>
                        <a:t> sayısı)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40</a:t>
                      </a:r>
                      <a:endParaRPr lang="tr-TR" sz="1200" dirty="0">
                        <a:latin typeface="Calibri (Gövde)"/>
                      </a:endParaRPr>
                    </a:p>
                  </a:txBody>
                  <a:tcPr marL="51435" marR="51435" marT="25718" marB="25718"/>
                </a:tc>
                <a:tc>
                  <a:txBody>
                    <a:bodyPr/>
                    <a:lstStyle/>
                    <a:p>
                      <a:pPr algn="ctr"/>
                      <a:r>
                        <a:rPr lang="tr-TR" sz="1200" dirty="0"/>
                        <a:t>22</a:t>
                      </a:r>
                      <a:endParaRPr lang="tr-TR" sz="1200" dirty="0">
                        <a:latin typeface="Calibri (Gövde)"/>
                      </a:endParaRPr>
                    </a:p>
                  </a:txBody>
                  <a:tcPr marL="51435" marR="51435" marT="25718" marB="25718"/>
                </a:tc>
                <a:extLst>
                  <a:ext uri="{0D108BD9-81ED-4DB2-BD59-A6C34878D82A}">
                    <a16:rowId xmlns:a16="http://schemas.microsoft.com/office/drawing/2014/main" val="10004"/>
                  </a:ext>
                </a:extLst>
              </a:tr>
              <a:tr h="633972">
                <a:tc>
                  <a:txBody>
                    <a:bodyPr/>
                    <a:lstStyle/>
                    <a:p>
                      <a:r>
                        <a:rPr lang="tr-TR" sz="1200" dirty="0"/>
                        <a:t>İmar Barışı Kapsamında alınan yapı kayıt belgeleri ile ilgili mahkemelerden gelen  inceleme veya bilgi belge isteme sayısı.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115</a:t>
                      </a:r>
                      <a:endParaRPr lang="tr-TR" sz="1200" dirty="0">
                        <a:latin typeface="Calibri (Gövde)"/>
                      </a:endParaRPr>
                    </a:p>
                  </a:txBody>
                  <a:tcPr marL="51435" marR="51435" marT="25718" marB="25718"/>
                </a:tc>
                <a:tc>
                  <a:txBody>
                    <a:bodyPr/>
                    <a:lstStyle/>
                    <a:p>
                      <a:pPr algn="ctr"/>
                      <a:r>
                        <a:rPr lang="tr-TR" sz="1200" dirty="0"/>
                        <a:t>45</a:t>
                      </a:r>
                      <a:endParaRPr lang="tr-TR" sz="1200" dirty="0">
                        <a:latin typeface="Calibri (Gövde)"/>
                      </a:endParaRPr>
                    </a:p>
                  </a:txBody>
                  <a:tcPr marL="51435" marR="51435" marT="25718" marB="25718"/>
                </a:tc>
                <a:extLst>
                  <a:ext uri="{0D108BD9-81ED-4DB2-BD59-A6C34878D82A}">
                    <a16:rowId xmlns:a16="http://schemas.microsoft.com/office/drawing/2014/main" val="10005"/>
                  </a:ext>
                </a:extLst>
              </a:tr>
              <a:tr h="695619">
                <a:tc>
                  <a:txBody>
                    <a:bodyPr/>
                    <a:lstStyle/>
                    <a:p>
                      <a:r>
                        <a:rPr lang="tr-TR" sz="1200" dirty="0"/>
                        <a:t>İmar Barışı Kapsamında alınan yapı kayıt belgelerinden</a:t>
                      </a:r>
                      <a:r>
                        <a:rPr lang="tr-TR" sz="1200" baseline="0" dirty="0"/>
                        <a:t> mevzuata aykırı olarak alınması veya alındıktan sonra mevzuata </a:t>
                      </a:r>
                      <a:r>
                        <a:rPr lang="tr-TR" sz="1200" baseline="0" dirty="0" err="1"/>
                        <a:t>aykılırılık</a:t>
                      </a:r>
                      <a:r>
                        <a:rPr lang="tr-TR" sz="1200" baseline="0" dirty="0"/>
                        <a:t> yapılması sebebiyle işlem yapılmak üzere belediyesine gönderilen yapı kayıt belge sayısı (İmar Kanununun 32. ve 42. Maddesine göre işlem yapılması)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15</a:t>
                      </a:r>
                      <a:endParaRPr lang="tr-TR" sz="1200" dirty="0">
                        <a:latin typeface="Calibri (Gövde)"/>
                      </a:endParaRPr>
                    </a:p>
                  </a:txBody>
                  <a:tcPr marL="51435" marR="51435" marT="25718" marB="25718"/>
                </a:tc>
                <a:tc>
                  <a:txBody>
                    <a:bodyPr/>
                    <a:lstStyle/>
                    <a:p>
                      <a:pPr algn="ctr"/>
                      <a:r>
                        <a:rPr lang="tr-TR" sz="1200" dirty="0"/>
                        <a:t>11</a:t>
                      </a:r>
                      <a:endParaRPr lang="tr-TR" sz="1200" dirty="0">
                        <a:latin typeface="Calibri (Gövde)"/>
                      </a:endParaRPr>
                    </a:p>
                  </a:txBody>
                  <a:tcPr marL="51435" marR="51435" marT="25718" marB="25718"/>
                </a:tc>
                <a:extLst>
                  <a:ext uri="{0D108BD9-81ED-4DB2-BD59-A6C34878D82A}">
                    <a16:rowId xmlns:a16="http://schemas.microsoft.com/office/drawing/2014/main" val="10006"/>
                  </a:ext>
                </a:extLst>
              </a:tr>
              <a:tr h="835303">
                <a:tc>
                  <a:txBody>
                    <a:bodyPr/>
                    <a:lstStyle/>
                    <a:p>
                      <a:r>
                        <a:rPr lang="tr-TR" sz="1200" dirty="0"/>
                        <a:t>İmar Barışı Kapsamında alınan yapı kayıt belgelerinden</a:t>
                      </a:r>
                      <a:r>
                        <a:rPr lang="tr-TR" sz="1200" baseline="0" dirty="0"/>
                        <a:t> mevzuata aykırı olarak alınması veya alındıktan sonra mevzuata </a:t>
                      </a:r>
                      <a:r>
                        <a:rPr lang="tr-TR" sz="1200" baseline="0" dirty="0" err="1"/>
                        <a:t>aykılırılık</a:t>
                      </a:r>
                      <a:r>
                        <a:rPr lang="tr-TR" sz="1200" baseline="0" dirty="0"/>
                        <a:t> yapılması sebebiyle iptal edilen yapı kayıt belge sayısı.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45</a:t>
                      </a:r>
                      <a:endParaRPr lang="tr-TR" sz="1200" dirty="0">
                        <a:latin typeface="Calibri (Gövde)"/>
                      </a:endParaRPr>
                    </a:p>
                  </a:txBody>
                  <a:tcPr marL="51435" marR="51435" marT="25718" marB="25718"/>
                </a:tc>
                <a:tc>
                  <a:txBody>
                    <a:bodyPr/>
                    <a:lstStyle/>
                    <a:p>
                      <a:pPr algn="ctr"/>
                      <a:r>
                        <a:rPr lang="tr-TR" sz="1200" dirty="0"/>
                        <a:t>10</a:t>
                      </a:r>
                      <a:endParaRPr lang="tr-TR" sz="1200" dirty="0">
                        <a:latin typeface="Calibri (Gövde)"/>
                      </a:endParaRPr>
                    </a:p>
                  </a:txBody>
                  <a:tcPr marL="51435" marR="51435" marT="25718" marB="25718"/>
                </a:tc>
                <a:extLst>
                  <a:ext uri="{0D108BD9-81ED-4DB2-BD59-A6C34878D82A}">
                    <a16:rowId xmlns:a16="http://schemas.microsoft.com/office/drawing/2014/main" val="10007"/>
                  </a:ext>
                </a:extLst>
              </a:tr>
            </a:tbl>
          </a:graphicData>
        </a:graphic>
      </p:graphicFrame>
      <p:grpSp>
        <p:nvGrpSpPr>
          <p:cNvPr id="3" name="Grup 10"/>
          <p:cNvGrpSpPr/>
          <p:nvPr/>
        </p:nvGrpSpPr>
        <p:grpSpPr>
          <a:xfrm>
            <a:off x="64955" y="106865"/>
            <a:ext cx="8889927" cy="366960"/>
            <a:chOff x="0" y="0"/>
            <a:chExt cx="9144000" cy="771550"/>
          </a:xfrm>
          <a:solidFill>
            <a:srgbClr val="7030A0"/>
          </a:solidFill>
        </p:grpSpPr>
        <p:sp>
          <p:nvSpPr>
            <p:cNvPr id="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6" name="Dikdörtgen 5"/>
          <p:cNvSpPr/>
          <p:nvPr/>
        </p:nvSpPr>
        <p:spPr>
          <a:xfrm>
            <a:off x="64955" y="6344991"/>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3171809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defTabSz="685800"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defTabSz="685800"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3139321"/>
          </a:xfrm>
          <a:prstGeom prst="rect">
            <a:avLst/>
          </a:prstGeom>
        </p:spPr>
        <p:txBody>
          <a:bodyPr wrap="square">
            <a:spAutoFit/>
          </a:bodyPr>
          <a:lstStyle/>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Çevre Yönetimi ve Denetim Şube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77634" y="5565859"/>
            <a:ext cx="6584246"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spTree>
    <p:extLst>
      <p:ext uri="{BB962C8B-B14F-4D97-AF65-F5344CB8AC3E}">
        <p14:creationId xmlns:p14="http://schemas.microsoft.com/office/powerpoint/2010/main" val="1374036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685800"/>
            <a:fld id="{CDAC48B6-EB17-4B8C-804A-49E69A2C0AD8}" type="slidenum">
              <a:rPr lang="tr-TR">
                <a:solidFill>
                  <a:prstClr val="black">
                    <a:tint val="75000"/>
                  </a:prstClr>
                </a:solidFill>
                <a:latin typeface="Calibri" panose="020F0502020204030204"/>
              </a:rPr>
              <a:pPr defTabSz="685800"/>
              <a:t>43</a:t>
            </a:fld>
            <a:endParaRPr lang="tr-TR">
              <a:solidFill>
                <a:prstClr val="black">
                  <a:tint val="75000"/>
                </a:prstClr>
              </a:solidFill>
              <a:latin typeface="Calibri" panose="020F0502020204030204"/>
            </a:endParaRPr>
          </a:p>
        </p:txBody>
      </p:sp>
      <p:sp>
        <p:nvSpPr>
          <p:cNvPr id="5" name="İçerik Yer Tutucusu 3"/>
          <p:cNvSpPr>
            <a:spLocks noGrp="1"/>
          </p:cNvSpPr>
          <p:nvPr>
            <p:ph idx="1"/>
          </p:nvPr>
        </p:nvSpPr>
        <p:spPr>
          <a:xfrm>
            <a:off x="703463" y="2191385"/>
            <a:ext cx="8174529" cy="1674033"/>
          </a:xfrm>
        </p:spPr>
        <p:txBody>
          <a:bodyPr>
            <a:normAutofit/>
          </a:bodyPr>
          <a:lstStyle/>
          <a:p>
            <a:pPr marL="0" indent="0">
              <a:buNone/>
            </a:pPr>
            <a:r>
              <a:rPr lang="tr-TR" dirty="0">
                <a:latin typeface="Calibri (Gövde)s New Roman"/>
              </a:rPr>
              <a:t>İlimiz sınırları içerisinde faaliyet gösteren tüm işletme ve tesislerin inşaat ve işletme aşamaları Şube Müdürlüğümüz tarafından titizlikle takip edilmekte olup çalışmalar süresince oluşan/oluşacak olan çevre sorunlarına karşı ilgili yönetmelikler kapsamında gerekli önlemler aldırılmaktadır.</a:t>
            </a:r>
          </a:p>
        </p:txBody>
      </p:sp>
      <p:grpSp>
        <p:nvGrpSpPr>
          <p:cNvPr id="6" name="Grup 10"/>
          <p:cNvGrpSpPr/>
          <p:nvPr/>
        </p:nvGrpSpPr>
        <p:grpSpPr>
          <a:xfrm>
            <a:off x="462986" y="310271"/>
            <a:ext cx="8052363" cy="44589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462986" y="5149378"/>
            <a:ext cx="8127178"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spTree>
    <p:extLst>
      <p:ext uri="{BB962C8B-B14F-4D97-AF65-F5344CB8AC3E}">
        <p14:creationId xmlns:p14="http://schemas.microsoft.com/office/powerpoint/2010/main" val="2307982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645" y="1119888"/>
            <a:ext cx="6669404" cy="324026"/>
          </a:xfrm>
        </p:spPr>
        <p:txBody>
          <a:bodyPr>
            <a:normAutofit/>
          </a:bodyPr>
          <a:lstStyle/>
          <a:p>
            <a:r>
              <a:rPr lang="tr-TR" sz="1275" b="1" dirty="0">
                <a:solidFill>
                  <a:srgbClr val="C00000"/>
                </a:solidFill>
                <a:latin typeface="Calibri (Gövde)"/>
                <a:cs typeface="Times New Roman" pitchFamily="18" charset="0"/>
              </a:rPr>
              <a:t>2872 sayılı Çevre Kanunu Kapsamında Yapılan Denetim Verileri</a:t>
            </a:r>
          </a:p>
        </p:txBody>
      </p:sp>
      <p:graphicFrame>
        <p:nvGraphicFramePr>
          <p:cNvPr id="7" name="İçerik Yer Tutucusu 6"/>
          <p:cNvGraphicFramePr>
            <a:graphicFrameLocks noGrp="1"/>
          </p:cNvGraphicFramePr>
          <p:nvPr>
            <p:ph idx="1"/>
            <p:extLst/>
          </p:nvPr>
        </p:nvGraphicFramePr>
        <p:xfrm>
          <a:off x="1290552" y="1393836"/>
          <a:ext cx="6390411" cy="4488564"/>
        </p:xfrm>
        <a:graphic>
          <a:graphicData uri="http://schemas.openxmlformats.org/drawingml/2006/table">
            <a:tbl>
              <a:tblPr firstRow="1" bandRow="1">
                <a:tableStyleId>{5C22544A-7EE6-4342-B048-85BDC9FD1C3A}</a:tableStyleId>
              </a:tblPr>
              <a:tblGrid>
                <a:gridCol w="1117997">
                  <a:extLst>
                    <a:ext uri="{9D8B030D-6E8A-4147-A177-3AD203B41FA5}">
                      <a16:colId xmlns:a16="http://schemas.microsoft.com/office/drawing/2014/main" val="20000"/>
                    </a:ext>
                  </a:extLst>
                </a:gridCol>
                <a:gridCol w="556823">
                  <a:extLst>
                    <a:ext uri="{9D8B030D-6E8A-4147-A177-3AD203B41FA5}">
                      <a16:colId xmlns:a16="http://schemas.microsoft.com/office/drawing/2014/main" val="20001"/>
                    </a:ext>
                  </a:extLst>
                </a:gridCol>
                <a:gridCol w="452419">
                  <a:extLst>
                    <a:ext uri="{9D8B030D-6E8A-4147-A177-3AD203B41FA5}">
                      <a16:colId xmlns:a16="http://schemas.microsoft.com/office/drawing/2014/main" val="20002"/>
                    </a:ext>
                  </a:extLst>
                </a:gridCol>
                <a:gridCol w="517671">
                  <a:extLst>
                    <a:ext uri="{9D8B030D-6E8A-4147-A177-3AD203B41FA5}">
                      <a16:colId xmlns:a16="http://schemas.microsoft.com/office/drawing/2014/main" val="20003"/>
                    </a:ext>
                  </a:extLst>
                </a:gridCol>
                <a:gridCol w="669927">
                  <a:extLst>
                    <a:ext uri="{9D8B030D-6E8A-4147-A177-3AD203B41FA5}">
                      <a16:colId xmlns:a16="http://schemas.microsoft.com/office/drawing/2014/main" val="20004"/>
                    </a:ext>
                  </a:extLst>
                </a:gridCol>
                <a:gridCol w="527173">
                  <a:extLst>
                    <a:ext uri="{9D8B030D-6E8A-4147-A177-3AD203B41FA5}">
                      <a16:colId xmlns:a16="http://schemas.microsoft.com/office/drawing/2014/main" val="3578484989"/>
                    </a:ext>
                  </a:extLst>
                </a:gridCol>
                <a:gridCol w="577773">
                  <a:extLst>
                    <a:ext uri="{9D8B030D-6E8A-4147-A177-3AD203B41FA5}">
                      <a16:colId xmlns:a16="http://schemas.microsoft.com/office/drawing/2014/main" val="2834586793"/>
                    </a:ext>
                  </a:extLst>
                </a:gridCol>
                <a:gridCol w="656876">
                  <a:extLst>
                    <a:ext uri="{9D8B030D-6E8A-4147-A177-3AD203B41FA5}">
                      <a16:colId xmlns:a16="http://schemas.microsoft.com/office/drawing/2014/main" val="860372031"/>
                    </a:ext>
                  </a:extLst>
                </a:gridCol>
                <a:gridCol w="656876">
                  <a:extLst>
                    <a:ext uri="{9D8B030D-6E8A-4147-A177-3AD203B41FA5}">
                      <a16:colId xmlns:a16="http://schemas.microsoft.com/office/drawing/2014/main" val="3972863677"/>
                    </a:ext>
                  </a:extLst>
                </a:gridCol>
                <a:gridCol w="656876">
                  <a:extLst>
                    <a:ext uri="{9D8B030D-6E8A-4147-A177-3AD203B41FA5}">
                      <a16:colId xmlns:a16="http://schemas.microsoft.com/office/drawing/2014/main" val="2210559790"/>
                    </a:ext>
                  </a:extLst>
                </a:gridCol>
              </a:tblGrid>
              <a:tr h="544337">
                <a:tc>
                  <a:txBody>
                    <a:bodyPr/>
                    <a:lstStyle/>
                    <a:p>
                      <a:r>
                        <a:rPr lang="tr-TR" sz="900" dirty="0">
                          <a:solidFill>
                            <a:schemeClr val="bg1"/>
                          </a:solidFill>
                          <a:latin typeface="Calibri (Gövde)s New Roman"/>
                        </a:rPr>
                        <a:t>DENETİM KONUSU</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2015</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2016</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2017</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2018</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2019</a:t>
                      </a:r>
                    </a:p>
                    <a:p>
                      <a:pPr algn="ctr"/>
                      <a:endParaRPr lang="tr-TR" sz="900" dirty="0">
                        <a:solidFill>
                          <a:schemeClr val="bg1"/>
                        </a:solidFill>
                        <a:latin typeface="Calibri (Gövde)s New Roman"/>
                        <a:cs typeface="Times New Roman" pitchFamily="18" charset="0"/>
                      </a:endParaRP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2020</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2021</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2022</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2023</a:t>
                      </a:r>
                    </a:p>
                  </a:txBody>
                  <a:tcPr marL="38576" marR="38576" marT="25718" marB="25718"/>
                </a:tc>
                <a:extLst>
                  <a:ext uri="{0D108BD9-81ED-4DB2-BD59-A6C34878D82A}">
                    <a16:rowId xmlns:a16="http://schemas.microsoft.com/office/drawing/2014/main" val="10000"/>
                  </a:ext>
                </a:extLst>
              </a:tr>
              <a:tr h="392899">
                <a:tc>
                  <a:txBody>
                    <a:bodyPr/>
                    <a:lstStyle/>
                    <a:p>
                      <a:pPr algn="just"/>
                      <a:r>
                        <a:rPr lang="tr-TR" sz="900" b="1" dirty="0">
                          <a:latin typeface="Calibri (Gövde)s New Roman"/>
                        </a:rPr>
                        <a:t>BİRLEŞİK</a:t>
                      </a:r>
                      <a:r>
                        <a:rPr lang="tr-TR" sz="900" b="1" baseline="0" dirty="0">
                          <a:latin typeface="Calibri (Gövde)s New Roman"/>
                        </a:rPr>
                        <a:t> DENETİM</a:t>
                      </a:r>
                      <a:endParaRPr lang="tr-TR" sz="900" b="1" dirty="0">
                        <a:latin typeface="Calibri (Gövde)s New Roman"/>
                      </a:endParaRP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10</a:t>
                      </a:r>
                    </a:p>
                  </a:txBody>
                  <a:tcPr marL="38576" marR="38576" marT="25718" marB="25718"/>
                </a:tc>
                <a:tc>
                  <a:txBody>
                    <a:bodyPr/>
                    <a:lstStyle/>
                    <a:p>
                      <a:pPr algn="ctr"/>
                      <a:r>
                        <a:rPr lang="tr-TR" sz="900" dirty="0">
                          <a:latin typeface="Calibri (Gövde)s New Roman"/>
                          <a:cs typeface="Times New Roman" pitchFamily="18" charset="0"/>
                        </a:rPr>
                        <a:t>11</a:t>
                      </a:r>
                    </a:p>
                  </a:txBody>
                  <a:tcPr marL="38576" marR="38576" marT="25718" marB="25718"/>
                </a:tc>
                <a:tc>
                  <a:txBody>
                    <a:bodyPr/>
                    <a:lstStyle/>
                    <a:p>
                      <a:pPr algn="ctr"/>
                      <a:r>
                        <a:rPr lang="tr-TR" sz="900" dirty="0">
                          <a:latin typeface="Calibri (Gövde)s New Roman"/>
                          <a:cs typeface="Times New Roman" pitchFamily="18" charset="0"/>
                        </a:rPr>
                        <a:t>13</a:t>
                      </a:r>
                    </a:p>
                  </a:txBody>
                  <a:tcPr marL="38576" marR="38576" marT="25718" marB="25718"/>
                </a:tc>
                <a:tc>
                  <a:txBody>
                    <a:bodyPr/>
                    <a:lstStyle/>
                    <a:p>
                      <a:pPr algn="ctr"/>
                      <a:r>
                        <a:rPr lang="tr-TR" sz="900" dirty="0">
                          <a:latin typeface="Calibri (Gövde)s New Roman"/>
                          <a:cs typeface="Times New Roman" pitchFamily="18" charset="0"/>
                        </a:rPr>
                        <a:t>12</a:t>
                      </a:r>
                    </a:p>
                  </a:txBody>
                  <a:tcPr marL="38576" marR="38576" marT="25718" marB="25718"/>
                </a:tc>
                <a:extLst>
                  <a:ext uri="{0D108BD9-81ED-4DB2-BD59-A6C34878D82A}">
                    <a16:rowId xmlns:a16="http://schemas.microsoft.com/office/drawing/2014/main" val="10001"/>
                  </a:ext>
                </a:extLst>
              </a:tr>
              <a:tr h="382326">
                <a:tc>
                  <a:txBody>
                    <a:bodyPr/>
                    <a:lstStyle/>
                    <a:p>
                      <a:pPr algn="just"/>
                      <a:r>
                        <a:rPr lang="tr-TR" sz="900" b="1" dirty="0">
                          <a:latin typeface="Calibri (Gövde)s New Roman"/>
                        </a:rPr>
                        <a:t>ÇED İZLEME VE İZİN</a:t>
                      </a:r>
                      <a:r>
                        <a:rPr lang="tr-TR" sz="900" b="1" baseline="0" dirty="0">
                          <a:latin typeface="Calibri (Gövde)s New Roman"/>
                        </a:rPr>
                        <a:t> LİSANS</a:t>
                      </a:r>
                      <a:endParaRPr lang="tr-TR" sz="900" b="1" dirty="0">
                        <a:latin typeface="Calibri (Gövde)s New Roman"/>
                      </a:endParaRPr>
                    </a:p>
                  </a:txBody>
                  <a:tcPr marL="38576" marR="38576" marT="25718" marB="25718"/>
                </a:tc>
                <a:tc>
                  <a:txBody>
                    <a:bodyPr/>
                    <a:lstStyle/>
                    <a:p>
                      <a:pPr algn="ctr"/>
                      <a:r>
                        <a:rPr lang="tr-TR" sz="900" dirty="0">
                          <a:latin typeface="Calibri (Gövde)s New Roman"/>
                          <a:cs typeface="Times New Roman" pitchFamily="18" charset="0"/>
                        </a:rPr>
                        <a:t>204</a:t>
                      </a:r>
                    </a:p>
                  </a:txBody>
                  <a:tcPr marL="38576" marR="38576" marT="25718" marB="25718"/>
                </a:tc>
                <a:tc>
                  <a:txBody>
                    <a:bodyPr/>
                    <a:lstStyle/>
                    <a:p>
                      <a:pPr algn="ctr"/>
                      <a:r>
                        <a:rPr lang="tr-TR" sz="900" dirty="0">
                          <a:latin typeface="Calibri (Gövde)s New Roman"/>
                          <a:cs typeface="Times New Roman" pitchFamily="18" charset="0"/>
                        </a:rPr>
                        <a:t>234</a:t>
                      </a:r>
                    </a:p>
                  </a:txBody>
                  <a:tcPr marL="38576" marR="38576" marT="25718" marB="25718"/>
                </a:tc>
                <a:tc>
                  <a:txBody>
                    <a:bodyPr/>
                    <a:lstStyle/>
                    <a:p>
                      <a:pPr algn="ctr"/>
                      <a:r>
                        <a:rPr lang="tr-TR" sz="900" dirty="0">
                          <a:latin typeface="Calibri (Gövde)s New Roman"/>
                          <a:cs typeface="Times New Roman" pitchFamily="18" charset="0"/>
                        </a:rPr>
                        <a:t>140</a:t>
                      </a:r>
                    </a:p>
                  </a:txBody>
                  <a:tcPr marL="38576" marR="38576" marT="25718" marB="25718"/>
                </a:tc>
                <a:tc>
                  <a:txBody>
                    <a:bodyPr/>
                    <a:lstStyle/>
                    <a:p>
                      <a:pPr algn="ctr"/>
                      <a:r>
                        <a:rPr lang="tr-TR" sz="900" dirty="0">
                          <a:latin typeface="Calibri (Gövde)s New Roman"/>
                          <a:cs typeface="Times New Roman" pitchFamily="18" charset="0"/>
                        </a:rPr>
                        <a:t>204</a:t>
                      </a:r>
                    </a:p>
                  </a:txBody>
                  <a:tcPr marL="38576" marR="38576" marT="25718" marB="25718"/>
                </a:tc>
                <a:tc>
                  <a:txBody>
                    <a:bodyPr/>
                    <a:lstStyle/>
                    <a:p>
                      <a:pPr algn="ctr"/>
                      <a:r>
                        <a:rPr lang="tr-TR" sz="900" dirty="0">
                          <a:latin typeface="Calibri (Gövde)s New Roman"/>
                          <a:cs typeface="Times New Roman" pitchFamily="18" charset="0"/>
                        </a:rPr>
                        <a:t>141</a:t>
                      </a:r>
                    </a:p>
                  </a:txBody>
                  <a:tcPr marL="38576" marR="38576" marT="25718" marB="25718"/>
                </a:tc>
                <a:tc>
                  <a:txBody>
                    <a:bodyPr/>
                    <a:lstStyle/>
                    <a:p>
                      <a:pPr algn="ctr"/>
                      <a:r>
                        <a:rPr lang="tr-TR" sz="900" dirty="0">
                          <a:latin typeface="Calibri (Gövde)s New Roman"/>
                          <a:cs typeface="Times New Roman" pitchFamily="18" charset="0"/>
                        </a:rPr>
                        <a:t>151</a:t>
                      </a:r>
                    </a:p>
                  </a:txBody>
                  <a:tcPr marL="38576" marR="38576" marT="25718" marB="25718"/>
                </a:tc>
                <a:tc>
                  <a:txBody>
                    <a:bodyPr/>
                    <a:lstStyle/>
                    <a:p>
                      <a:pPr algn="ctr"/>
                      <a:r>
                        <a:rPr lang="tr-TR" sz="900" dirty="0">
                          <a:latin typeface="Calibri (Gövde)s New Roman"/>
                          <a:cs typeface="Times New Roman" pitchFamily="18" charset="0"/>
                        </a:rPr>
                        <a:t>82</a:t>
                      </a:r>
                    </a:p>
                  </a:txBody>
                  <a:tcPr marL="38576" marR="38576" marT="25718" marB="25718"/>
                </a:tc>
                <a:tc>
                  <a:txBody>
                    <a:bodyPr/>
                    <a:lstStyle/>
                    <a:p>
                      <a:pPr algn="ctr"/>
                      <a:r>
                        <a:rPr lang="tr-TR" sz="900" dirty="0">
                          <a:latin typeface="Calibri (Gövde)s New Roman"/>
                          <a:cs typeface="Times New Roman" pitchFamily="18" charset="0"/>
                        </a:rPr>
                        <a:t>182</a:t>
                      </a:r>
                    </a:p>
                  </a:txBody>
                  <a:tcPr marL="38576" marR="38576" marT="25718" marB="25718"/>
                </a:tc>
                <a:tc>
                  <a:txBody>
                    <a:bodyPr/>
                    <a:lstStyle/>
                    <a:p>
                      <a:pPr algn="ctr"/>
                      <a:r>
                        <a:rPr lang="tr-TR" sz="900" dirty="0">
                          <a:latin typeface="Calibri (Gövde)s New Roman"/>
                          <a:cs typeface="Times New Roman" pitchFamily="18" charset="0"/>
                        </a:rPr>
                        <a:t>97</a:t>
                      </a:r>
                    </a:p>
                  </a:txBody>
                  <a:tcPr marL="38576" marR="38576" marT="25718" marB="25718"/>
                </a:tc>
                <a:extLst>
                  <a:ext uri="{0D108BD9-81ED-4DB2-BD59-A6C34878D82A}">
                    <a16:rowId xmlns:a16="http://schemas.microsoft.com/office/drawing/2014/main" val="10002"/>
                  </a:ext>
                </a:extLst>
              </a:tr>
              <a:tr h="336684">
                <a:tc>
                  <a:txBody>
                    <a:bodyPr/>
                    <a:lstStyle/>
                    <a:p>
                      <a:pPr algn="just"/>
                      <a:r>
                        <a:rPr lang="tr-TR" sz="900" b="1" dirty="0">
                          <a:latin typeface="Calibri (Gövde)s New Roman"/>
                        </a:rPr>
                        <a:t>ATIK YÖNETİMİ</a:t>
                      </a:r>
                    </a:p>
                  </a:txBody>
                  <a:tcPr marL="38576" marR="38576" marT="25718" marB="25718"/>
                </a:tc>
                <a:tc>
                  <a:txBody>
                    <a:bodyPr/>
                    <a:lstStyle/>
                    <a:p>
                      <a:pPr algn="ctr"/>
                      <a:r>
                        <a:rPr lang="tr-TR" sz="900" dirty="0">
                          <a:latin typeface="Calibri (Gövde)s New Roman"/>
                          <a:cs typeface="Times New Roman" pitchFamily="18" charset="0"/>
                        </a:rPr>
                        <a:t>188</a:t>
                      </a:r>
                    </a:p>
                  </a:txBody>
                  <a:tcPr marL="38576" marR="38576" marT="25718" marB="25718"/>
                </a:tc>
                <a:tc>
                  <a:txBody>
                    <a:bodyPr/>
                    <a:lstStyle/>
                    <a:p>
                      <a:pPr algn="ctr"/>
                      <a:r>
                        <a:rPr lang="tr-TR" sz="900" dirty="0">
                          <a:latin typeface="Calibri (Gövde)s New Roman"/>
                          <a:cs typeface="Times New Roman" pitchFamily="18" charset="0"/>
                        </a:rPr>
                        <a:t>99</a:t>
                      </a:r>
                    </a:p>
                  </a:txBody>
                  <a:tcPr marL="38576" marR="38576" marT="25718" marB="25718"/>
                </a:tc>
                <a:tc>
                  <a:txBody>
                    <a:bodyPr/>
                    <a:lstStyle/>
                    <a:p>
                      <a:pPr algn="ctr"/>
                      <a:r>
                        <a:rPr lang="tr-TR" sz="900" dirty="0">
                          <a:latin typeface="Calibri (Gövde)s New Roman"/>
                          <a:cs typeface="Times New Roman" pitchFamily="18" charset="0"/>
                        </a:rPr>
                        <a:t>107</a:t>
                      </a:r>
                    </a:p>
                  </a:txBody>
                  <a:tcPr marL="38576" marR="38576" marT="25718" marB="25718"/>
                </a:tc>
                <a:tc>
                  <a:txBody>
                    <a:bodyPr/>
                    <a:lstStyle/>
                    <a:p>
                      <a:pPr algn="ctr"/>
                      <a:r>
                        <a:rPr lang="tr-TR" sz="900" dirty="0">
                          <a:latin typeface="Calibri (Gövde)s New Roman"/>
                          <a:cs typeface="Times New Roman" pitchFamily="18" charset="0"/>
                        </a:rPr>
                        <a:t>121</a:t>
                      </a:r>
                    </a:p>
                  </a:txBody>
                  <a:tcPr marL="38576" marR="38576" marT="25718" marB="25718"/>
                </a:tc>
                <a:tc>
                  <a:txBody>
                    <a:bodyPr/>
                    <a:lstStyle/>
                    <a:p>
                      <a:pPr algn="ctr"/>
                      <a:r>
                        <a:rPr lang="tr-TR" sz="900" dirty="0">
                          <a:latin typeface="Calibri (Gövde)s New Roman"/>
                          <a:cs typeface="Times New Roman" pitchFamily="18" charset="0"/>
                        </a:rPr>
                        <a:t>220</a:t>
                      </a:r>
                    </a:p>
                  </a:txBody>
                  <a:tcPr marL="38576" marR="38576" marT="25718" marB="25718"/>
                </a:tc>
                <a:tc>
                  <a:txBody>
                    <a:bodyPr/>
                    <a:lstStyle/>
                    <a:p>
                      <a:pPr algn="ctr"/>
                      <a:r>
                        <a:rPr lang="tr-TR" sz="900" dirty="0">
                          <a:latin typeface="Calibri (Gövde)s New Roman"/>
                          <a:cs typeface="Times New Roman" pitchFamily="18" charset="0"/>
                        </a:rPr>
                        <a:t>97</a:t>
                      </a:r>
                    </a:p>
                  </a:txBody>
                  <a:tcPr marL="38576" marR="38576" marT="25718" marB="25718"/>
                </a:tc>
                <a:tc>
                  <a:txBody>
                    <a:bodyPr/>
                    <a:lstStyle/>
                    <a:p>
                      <a:pPr algn="ctr"/>
                      <a:r>
                        <a:rPr lang="tr-TR" sz="900" dirty="0">
                          <a:latin typeface="Calibri (Gövde)s New Roman"/>
                          <a:cs typeface="Times New Roman" pitchFamily="18" charset="0"/>
                        </a:rPr>
                        <a:t>125</a:t>
                      </a:r>
                    </a:p>
                  </a:txBody>
                  <a:tcPr marL="38576" marR="38576" marT="25718" marB="25718"/>
                </a:tc>
                <a:tc>
                  <a:txBody>
                    <a:bodyPr/>
                    <a:lstStyle/>
                    <a:p>
                      <a:pPr algn="ctr"/>
                      <a:r>
                        <a:rPr lang="tr-TR" sz="900" dirty="0">
                          <a:latin typeface="Calibri (Gövde)s New Roman"/>
                          <a:cs typeface="Times New Roman" pitchFamily="18" charset="0"/>
                        </a:rPr>
                        <a:t>179</a:t>
                      </a:r>
                    </a:p>
                  </a:txBody>
                  <a:tcPr marL="38576" marR="38576" marT="25718" marB="25718"/>
                </a:tc>
                <a:tc>
                  <a:txBody>
                    <a:bodyPr/>
                    <a:lstStyle/>
                    <a:p>
                      <a:pPr algn="ctr"/>
                      <a:r>
                        <a:rPr lang="tr-TR" sz="900" dirty="0">
                          <a:latin typeface="Calibri (Gövde)s New Roman"/>
                          <a:cs typeface="Times New Roman" pitchFamily="18" charset="0"/>
                        </a:rPr>
                        <a:t>29</a:t>
                      </a:r>
                    </a:p>
                  </a:txBody>
                  <a:tcPr marL="38576" marR="38576" marT="25718" marB="25718"/>
                </a:tc>
                <a:extLst>
                  <a:ext uri="{0D108BD9-81ED-4DB2-BD59-A6C34878D82A}">
                    <a16:rowId xmlns:a16="http://schemas.microsoft.com/office/drawing/2014/main" val="10003"/>
                  </a:ext>
                </a:extLst>
              </a:tr>
              <a:tr h="344918">
                <a:tc>
                  <a:txBody>
                    <a:bodyPr/>
                    <a:lstStyle/>
                    <a:p>
                      <a:pPr algn="just"/>
                      <a:r>
                        <a:rPr lang="tr-TR" sz="900" b="1" dirty="0">
                          <a:latin typeface="Calibri (Gövde)s New Roman"/>
                        </a:rPr>
                        <a:t>SU-TOPRAK</a:t>
                      </a:r>
                      <a:r>
                        <a:rPr lang="tr-TR" sz="900" b="1" baseline="0" dirty="0">
                          <a:latin typeface="Calibri (Gövde)s New Roman"/>
                        </a:rPr>
                        <a:t> </a:t>
                      </a:r>
                      <a:r>
                        <a:rPr lang="tr-TR" sz="900" b="1" dirty="0">
                          <a:latin typeface="Calibri (Gövde)s New Roman"/>
                        </a:rPr>
                        <a:t>YÖNETİMİ</a:t>
                      </a:r>
                    </a:p>
                  </a:txBody>
                  <a:tcPr marL="38576" marR="38576" marT="25718" marB="25718"/>
                </a:tc>
                <a:tc>
                  <a:txBody>
                    <a:bodyPr/>
                    <a:lstStyle/>
                    <a:p>
                      <a:pPr algn="ctr"/>
                      <a:r>
                        <a:rPr lang="tr-TR" sz="900" dirty="0">
                          <a:latin typeface="Calibri (Gövde)s New Roman"/>
                          <a:cs typeface="Times New Roman" pitchFamily="18" charset="0"/>
                        </a:rPr>
                        <a:t>198</a:t>
                      </a:r>
                    </a:p>
                  </a:txBody>
                  <a:tcPr marL="38576" marR="38576" marT="25718" marB="25718"/>
                </a:tc>
                <a:tc>
                  <a:txBody>
                    <a:bodyPr/>
                    <a:lstStyle/>
                    <a:p>
                      <a:pPr algn="ctr"/>
                      <a:r>
                        <a:rPr lang="tr-TR" sz="900" dirty="0">
                          <a:latin typeface="Calibri (Gövde)s New Roman"/>
                          <a:cs typeface="Times New Roman" pitchFamily="18" charset="0"/>
                        </a:rPr>
                        <a:t>140</a:t>
                      </a:r>
                    </a:p>
                  </a:txBody>
                  <a:tcPr marL="38576" marR="38576" marT="25718" marB="25718"/>
                </a:tc>
                <a:tc>
                  <a:txBody>
                    <a:bodyPr/>
                    <a:lstStyle/>
                    <a:p>
                      <a:pPr algn="ctr"/>
                      <a:r>
                        <a:rPr lang="tr-TR" sz="900" dirty="0">
                          <a:latin typeface="Calibri (Gövde)s New Roman"/>
                          <a:cs typeface="Times New Roman" pitchFamily="18" charset="0"/>
                        </a:rPr>
                        <a:t>97</a:t>
                      </a:r>
                    </a:p>
                  </a:txBody>
                  <a:tcPr marL="38576" marR="38576" marT="25718" marB="25718"/>
                </a:tc>
                <a:tc>
                  <a:txBody>
                    <a:bodyPr/>
                    <a:lstStyle/>
                    <a:p>
                      <a:pPr algn="ctr"/>
                      <a:r>
                        <a:rPr lang="tr-TR" sz="900" dirty="0">
                          <a:latin typeface="Calibri (Gövde)s New Roman"/>
                          <a:cs typeface="Times New Roman" pitchFamily="18" charset="0"/>
                        </a:rPr>
                        <a:t>117</a:t>
                      </a:r>
                    </a:p>
                  </a:txBody>
                  <a:tcPr marL="38576" marR="38576" marT="25718" marB="25718"/>
                </a:tc>
                <a:tc>
                  <a:txBody>
                    <a:bodyPr/>
                    <a:lstStyle/>
                    <a:p>
                      <a:pPr algn="ctr"/>
                      <a:r>
                        <a:rPr lang="tr-TR" sz="900" dirty="0">
                          <a:latin typeface="Calibri (Gövde)s New Roman"/>
                          <a:cs typeface="Times New Roman" pitchFamily="18" charset="0"/>
                        </a:rPr>
                        <a:t>76</a:t>
                      </a:r>
                    </a:p>
                  </a:txBody>
                  <a:tcPr marL="38576" marR="38576" marT="25718" marB="25718"/>
                </a:tc>
                <a:tc>
                  <a:txBody>
                    <a:bodyPr/>
                    <a:lstStyle/>
                    <a:p>
                      <a:pPr algn="ctr"/>
                      <a:r>
                        <a:rPr lang="tr-TR" sz="900" dirty="0">
                          <a:latin typeface="Calibri (Gövde)s New Roman"/>
                          <a:cs typeface="Times New Roman" pitchFamily="18" charset="0"/>
                        </a:rPr>
                        <a:t>17</a:t>
                      </a:r>
                    </a:p>
                  </a:txBody>
                  <a:tcPr marL="38576" marR="38576" marT="25718" marB="25718"/>
                </a:tc>
                <a:tc>
                  <a:txBody>
                    <a:bodyPr/>
                    <a:lstStyle/>
                    <a:p>
                      <a:pPr algn="ctr"/>
                      <a:r>
                        <a:rPr lang="tr-TR" sz="900" dirty="0">
                          <a:latin typeface="Calibri (Gövde)s New Roman"/>
                          <a:cs typeface="Times New Roman" pitchFamily="18" charset="0"/>
                        </a:rPr>
                        <a:t>20</a:t>
                      </a:r>
                    </a:p>
                  </a:txBody>
                  <a:tcPr marL="38576" marR="38576" marT="25718" marB="25718"/>
                </a:tc>
                <a:tc>
                  <a:txBody>
                    <a:bodyPr/>
                    <a:lstStyle/>
                    <a:p>
                      <a:pPr algn="ctr"/>
                      <a:r>
                        <a:rPr lang="tr-TR" sz="900" dirty="0">
                          <a:latin typeface="Calibri (Gövde)s New Roman"/>
                          <a:cs typeface="Times New Roman" pitchFamily="18" charset="0"/>
                        </a:rPr>
                        <a:t>92</a:t>
                      </a:r>
                    </a:p>
                  </a:txBody>
                  <a:tcPr marL="38576" marR="38576" marT="25718" marB="25718"/>
                </a:tc>
                <a:tc>
                  <a:txBody>
                    <a:bodyPr/>
                    <a:lstStyle/>
                    <a:p>
                      <a:pPr algn="ctr"/>
                      <a:r>
                        <a:rPr lang="tr-TR" sz="900" dirty="0">
                          <a:latin typeface="Calibri (Gövde)s New Roman"/>
                          <a:cs typeface="Times New Roman" pitchFamily="18" charset="0"/>
                        </a:rPr>
                        <a:t>7</a:t>
                      </a:r>
                    </a:p>
                  </a:txBody>
                  <a:tcPr marL="38576" marR="38576" marT="25718" marB="25718"/>
                </a:tc>
                <a:extLst>
                  <a:ext uri="{0D108BD9-81ED-4DB2-BD59-A6C34878D82A}">
                    <a16:rowId xmlns:a16="http://schemas.microsoft.com/office/drawing/2014/main" val="10004"/>
                  </a:ext>
                </a:extLst>
              </a:tr>
              <a:tr h="333014">
                <a:tc>
                  <a:txBody>
                    <a:bodyPr/>
                    <a:lstStyle/>
                    <a:p>
                      <a:pPr algn="just"/>
                      <a:r>
                        <a:rPr lang="tr-TR" sz="900" b="1" dirty="0">
                          <a:latin typeface="Calibri (Gövde)s New Roman"/>
                        </a:rPr>
                        <a:t>HAVA YÖNETİMİ</a:t>
                      </a:r>
                    </a:p>
                  </a:txBody>
                  <a:tcPr marL="38576" marR="38576" marT="25718" marB="25718"/>
                </a:tc>
                <a:tc>
                  <a:txBody>
                    <a:bodyPr/>
                    <a:lstStyle/>
                    <a:p>
                      <a:pPr algn="ctr"/>
                      <a:r>
                        <a:rPr lang="tr-TR" sz="900" dirty="0">
                          <a:latin typeface="Calibri (Gövde)s New Roman"/>
                          <a:cs typeface="Times New Roman" pitchFamily="18" charset="0"/>
                        </a:rPr>
                        <a:t>61</a:t>
                      </a:r>
                    </a:p>
                  </a:txBody>
                  <a:tcPr marL="38576" marR="38576" marT="25718" marB="25718"/>
                </a:tc>
                <a:tc>
                  <a:txBody>
                    <a:bodyPr/>
                    <a:lstStyle/>
                    <a:p>
                      <a:pPr algn="ctr"/>
                      <a:r>
                        <a:rPr lang="tr-TR" sz="900" dirty="0">
                          <a:latin typeface="Calibri (Gövde)s New Roman"/>
                          <a:cs typeface="Times New Roman" pitchFamily="18" charset="0"/>
                        </a:rPr>
                        <a:t>25</a:t>
                      </a:r>
                    </a:p>
                  </a:txBody>
                  <a:tcPr marL="38576" marR="38576" marT="25718" marB="25718"/>
                </a:tc>
                <a:tc>
                  <a:txBody>
                    <a:bodyPr/>
                    <a:lstStyle/>
                    <a:p>
                      <a:pPr algn="ctr"/>
                      <a:r>
                        <a:rPr lang="tr-TR" sz="900" dirty="0">
                          <a:latin typeface="Calibri (Gövde)s New Roman"/>
                          <a:cs typeface="Times New Roman" pitchFamily="18" charset="0"/>
                        </a:rPr>
                        <a:t>43</a:t>
                      </a:r>
                    </a:p>
                  </a:txBody>
                  <a:tcPr marL="38576" marR="38576" marT="25718" marB="25718"/>
                </a:tc>
                <a:tc>
                  <a:txBody>
                    <a:bodyPr/>
                    <a:lstStyle/>
                    <a:p>
                      <a:pPr algn="ctr"/>
                      <a:r>
                        <a:rPr lang="tr-TR" sz="900" dirty="0">
                          <a:latin typeface="Calibri (Gövde)s New Roman"/>
                          <a:cs typeface="Times New Roman" pitchFamily="18" charset="0"/>
                        </a:rPr>
                        <a:t>33</a:t>
                      </a:r>
                    </a:p>
                  </a:txBody>
                  <a:tcPr marL="38576" marR="38576" marT="25718" marB="25718"/>
                </a:tc>
                <a:tc>
                  <a:txBody>
                    <a:bodyPr/>
                    <a:lstStyle/>
                    <a:p>
                      <a:pPr algn="ctr"/>
                      <a:r>
                        <a:rPr lang="tr-TR" sz="900" dirty="0">
                          <a:latin typeface="Calibri (Gövde)s New Roman"/>
                          <a:cs typeface="Times New Roman" pitchFamily="18" charset="0"/>
                        </a:rPr>
                        <a:t>24</a:t>
                      </a:r>
                    </a:p>
                  </a:txBody>
                  <a:tcPr marL="38576" marR="38576" marT="25718" marB="25718"/>
                </a:tc>
                <a:tc>
                  <a:txBody>
                    <a:bodyPr/>
                    <a:lstStyle/>
                    <a:p>
                      <a:pPr algn="ctr"/>
                      <a:r>
                        <a:rPr lang="tr-TR" sz="900" dirty="0">
                          <a:latin typeface="Calibri (Gövde)s New Roman"/>
                          <a:cs typeface="Times New Roman" pitchFamily="18" charset="0"/>
                        </a:rPr>
                        <a:t>28</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16</a:t>
                      </a:r>
                    </a:p>
                  </a:txBody>
                  <a:tcPr marL="38576" marR="38576" marT="25718" marB="25718"/>
                </a:tc>
                <a:tc>
                  <a:txBody>
                    <a:bodyPr/>
                    <a:lstStyle/>
                    <a:p>
                      <a:pPr algn="ctr"/>
                      <a:r>
                        <a:rPr lang="tr-TR" sz="900" dirty="0">
                          <a:latin typeface="Calibri (Gövde)s New Roman"/>
                          <a:cs typeface="Times New Roman" pitchFamily="18" charset="0"/>
                        </a:rPr>
                        <a:t>4</a:t>
                      </a:r>
                    </a:p>
                  </a:txBody>
                  <a:tcPr marL="38576" marR="38576" marT="25718" marB="25718"/>
                </a:tc>
                <a:extLst>
                  <a:ext uri="{0D108BD9-81ED-4DB2-BD59-A6C34878D82A}">
                    <a16:rowId xmlns:a16="http://schemas.microsoft.com/office/drawing/2014/main" val="10005"/>
                  </a:ext>
                </a:extLst>
              </a:tr>
              <a:tr h="327196">
                <a:tc>
                  <a:txBody>
                    <a:bodyPr/>
                    <a:lstStyle/>
                    <a:p>
                      <a:pPr algn="just"/>
                      <a:r>
                        <a:rPr lang="tr-TR" sz="900" b="1" dirty="0">
                          <a:latin typeface="Calibri (Gövde)s New Roman"/>
                        </a:rPr>
                        <a:t>GÜRÜLTÜ DENETİMİ</a:t>
                      </a:r>
                    </a:p>
                  </a:txBody>
                  <a:tcPr marL="38576" marR="38576" marT="25718" marB="25718"/>
                </a:tc>
                <a:tc>
                  <a:txBody>
                    <a:bodyPr/>
                    <a:lstStyle/>
                    <a:p>
                      <a:pPr algn="ctr"/>
                      <a:r>
                        <a:rPr lang="tr-TR" sz="900" dirty="0">
                          <a:latin typeface="Calibri (Gövde)s New Roman"/>
                          <a:cs typeface="Times New Roman" pitchFamily="18" charset="0"/>
                        </a:rPr>
                        <a:t>44</a:t>
                      </a:r>
                    </a:p>
                  </a:txBody>
                  <a:tcPr marL="38576" marR="38576" marT="25718" marB="25718"/>
                </a:tc>
                <a:tc>
                  <a:txBody>
                    <a:bodyPr/>
                    <a:lstStyle/>
                    <a:p>
                      <a:pPr algn="ctr"/>
                      <a:r>
                        <a:rPr lang="tr-TR" sz="900" dirty="0">
                          <a:latin typeface="Calibri (Gövde)s New Roman"/>
                          <a:cs typeface="Times New Roman" pitchFamily="18" charset="0"/>
                        </a:rPr>
                        <a:t>27</a:t>
                      </a:r>
                    </a:p>
                  </a:txBody>
                  <a:tcPr marL="38576" marR="38576" marT="25718" marB="25718"/>
                </a:tc>
                <a:tc>
                  <a:txBody>
                    <a:bodyPr/>
                    <a:lstStyle/>
                    <a:p>
                      <a:pPr algn="ctr"/>
                      <a:r>
                        <a:rPr lang="tr-TR" sz="900" dirty="0">
                          <a:latin typeface="Calibri (Gövde)s New Roman"/>
                          <a:cs typeface="Times New Roman" pitchFamily="18" charset="0"/>
                        </a:rPr>
                        <a:t>41</a:t>
                      </a:r>
                    </a:p>
                  </a:txBody>
                  <a:tcPr marL="38576" marR="38576" marT="25718" marB="25718"/>
                </a:tc>
                <a:tc>
                  <a:txBody>
                    <a:bodyPr/>
                    <a:lstStyle/>
                    <a:p>
                      <a:pPr algn="ctr"/>
                      <a:r>
                        <a:rPr lang="tr-TR" sz="900" dirty="0">
                          <a:latin typeface="Calibri (Gövde)s New Roman"/>
                          <a:cs typeface="Times New Roman" pitchFamily="18" charset="0"/>
                        </a:rPr>
                        <a:t>45</a:t>
                      </a:r>
                    </a:p>
                  </a:txBody>
                  <a:tcPr marL="38576" marR="38576" marT="25718" marB="25718"/>
                </a:tc>
                <a:tc>
                  <a:txBody>
                    <a:bodyPr/>
                    <a:lstStyle/>
                    <a:p>
                      <a:pPr algn="ctr"/>
                      <a:r>
                        <a:rPr lang="tr-TR" sz="900" dirty="0">
                          <a:latin typeface="Calibri (Gövde)s New Roman"/>
                          <a:cs typeface="Times New Roman" pitchFamily="18" charset="0"/>
                        </a:rPr>
                        <a:t>63</a:t>
                      </a:r>
                    </a:p>
                  </a:txBody>
                  <a:tcPr marL="38576" marR="38576" marT="25718" marB="25718"/>
                </a:tc>
                <a:tc>
                  <a:txBody>
                    <a:bodyPr/>
                    <a:lstStyle/>
                    <a:p>
                      <a:pPr algn="ctr"/>
                      <a:r>
                        <a:rPr lang="tr-TR" sz="900" dirty="0">
                          <a:latin typeface="Calibri (Gövde)s New Roman"/>
                          <a:cs typeface="Times New Roman" pitchFamily="18" charset="0"/>
                        </a:rPr>
                        <a:t>74</a:t>
                      </a:r>
                    </a:p>
                  </a:txBody>
                  <a:tcPr marL="38576" marR="38576" marT="25718" marB="25718"/>
                </a:tc>
                <a:tc>
                  <a:txBody>
                    <a:bodyPr/>
                    <a:lstStyle/>
                    <a:p>
                      <a:pPr algn="ctr"/>
                      <a:r>
                        <a:rPr lang="tr-TR" sz="900" dirty="0">
                          <a:latin typeface="Calibri (Gövde)s New Roman"/>
                          <a:cs typeface="Times New Roman" pitchFamily="18" charset="0"/>
                        </a:rPr>
                        <a:t>69</a:t>
                      </a:r>
                    </a:p>
                  </a:txBody>
                  <a:tcPr marL="38576" marR="38576" marT="25718" marB="25718"/>
                </a:tc>
                <a:tc>
                  <a:txBody>
                    <a:bodyPr/>
                    <a:lstStyle/>
                    <a:p>
                      <a:pPr algn="ctr"/>
                      <a:r>
                        <a:rPr lang="tr-TR" sz="900" dirty="0">
                          <a:latin typeface="Calibri (Gövde)s New Roman"/>
                          <a:cs typeface="Times New Roman" pitchFamily="18" charset="0"/>
                        </a:rPr>
                        <a:t>77</a:t>
                      </a:r>
                    </a:p>
                  </a:txBody>
                  <a:tcPr marL="38576" marR="38576" marT="25718" marB="25718"/>
                </a:tc>
                <a:tc>
                  <a:txBody>
                    <a:bodyPr/>
                    <a:lstStyle/>
                    <a:p>
                      <a:pPr algn="ctr"/>
                      <a:r>
                        <a:rPr lang="tr-TR" sz="900" dirty="0">
                          <a:latin typeface="Calibri (Gövde)s New Roman"/>
                          <a:cs typeface="Times New Roman" pitchFamily="18" charset="0"/>
                        </a:rPr>
                        <a:t>38</a:t>
                      </a:r>
                    </a:p>
                  </a:txBody>
                  <a:tcPr marL="38576" marR="38576" marT="25718" marB="25718"/>
                </a:tc>
                <a:extLst>
                  <a:ext uri="{0D108BD9-81ED-4DB2-BD59-A6C34878D82A}">
                    <a16:rowId xmlns:a16="http://schemas.microsoft.com/office/drawing/2014/main" val="10006"/>
                  </a:ext>
                </a:extLst>
              </a:tr>
              <a:tr h="466286">
                <a:tc>
                  <a:txBody>
                    <a:bodyPr/>
                    <a:lstStyle/>
                    <a:p>
                      <a:pPr algn="just"/>
                      <a:r>
                        <a:rPr lang="tr-TR" sz="900" b="1" dirty="0">
                          <a:latin typeface="Calibri (Gövde)s New Roman"/>
                        </a:rPr>
                        <a:t>ARAÇ VE EGZOZ EMİSYON ÖLÇÜM</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67.100</a:t>
                      </a:r>
                    </a:p>
                  </a:txBody>
                  <a:tcPr marL="38576" marR="38576" marT="25718" marB="25718"/>
                </a:tc>
                <a:tc>
                  <a:txBody>
                    <a:bodyPr/>
                    <a:lstStyle/>
                    <a:p>
                      <a:pPr algn="ctr"/>
                      <a:r>
                        <a:rPr lang="tr-TR" sz="900" dirty="0">
                          <a:latin typeface="Calibri (Gövde)s New Roman"/>
                          <a:cs typeface="Times New Roman" pitchFamily="18" charset="0"/>
                        </a:rPr>
                        <a:t>75.205</a:t>
                      </a:r>
                    </a:p>
                  </a:txBody>
                  <a:tcPr marL="38576" marR="38576" marT="25718" marB="25718"/>
                </a:tc>
                <a:tc>
                  <a:txBody>
                    <a:bodyPr/>
                    <a:lstStyle/>
                    <a:p>
                      <a:pPr algn="ctr"/>
                      <a:r>
                        <a:rPr lang="tr-TR" sz="900" dirty="0">
                          <a:latin typeface="Calibri (Gövde)s New Roman"/>
                          <a:cs typeface="Times New Roman" pitchFamily="18" charset="0"/>
                        </a:rPr>
                        <a:t>81.842</a:t>
                      </a:r>
                    </a:p>
                  </a:txBody>
                  <a:tcPr marL="38576" marR="38576" marT="25718" marB="25718"/>
                </a:tc>
                <a:tc>
                  <a:txBody>
                    <a:bodyPr/>
                    <a:lstStyle/>
                    <a:p>
                      <a:pPr algn="ctr"/>
                      <a:r>
                        <a:rPr lang="tr-TR" sz="900" dirty="0">
                          <a:latin typeface="Calibri (Gövde)s New Roman"/>
                          <a:cs typeface="Times New Roman" pitchFamily="18" charset="0"/>
                        </a:rPr>
                        <a:t>83.411</a:t>
                      </a:r>
                    </a:p>
                  </a:txBody>
                  <a:tcPr marL="38576" marR="38576" marT="25718" marB="25718"/>
                </a:tc>
                <a:tc>
                  <a:txBody>
                    <a:bodyPr/>
                    <a:lstStyle/>
                    <a:p>
                      <a:pPr algn="ctr"/>
                      <a:r>
                        <a:rPr lang="tr-TR" sz="900" dirty="0">
                          <a:latin typeface="Calibri (Gövde)s New Roman"/>
                          <a:cs typeface="Times New Roman" pitchFamily="18" charset="0"/>
                        </a:rPr>
                        <a:t>89.676</a:t>
                      </a:r>
                    </a:p>
                  </a:txBody>
                  <a:tcPr marL="38576" marR="38576" marT="25718" marB="25718"/>
                </a:tc>
                <a:tc>
                  <a:txBody>
                    <a:bodyPr/>
                    <a:lstStyle/>
                    <a:p>
                      <a:pPr algn="ctr"/>
                      <a:r>
                        <a:rPr lang="tr-TR" sz="900" dirty="0">
                          <a:latin typeface="Calibri (Gövde)s New Roman"/>
                          <a:cs typeface="Times New Roman" pitchFamily="18" charset="0"/>
                        </a:rPr>
                        <a:t>82.130</a:t>
                      </a:r>
                    </a:p>
                  </a:txBody>
                  <a:tcPr marL="38576" marR="38576" marT="25718" marB="25718"/>
                </a:tc>
                <a:tc>
                  <a:txBody>
                    <a:bodyPr/>
                    <a:lstStyle/>
                    <a:p>
                      <a:pPr algn="ctr"/>
                      <a:r>
                        <a:rPr lang="tr-TR" sz="900" dirty="0">
                          <a:latin typeface="Calibri (Gövde)s New Roman"/>
                        </a:rPr>
                        <a:t>47.367</a:t>
                      </a:r>
                      <a:endParaRPr lang="tr-TR" sz="9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10007"/>
                  </a:ext>
                </a:extLst>
              </a:tr>
              <a:tr h="344918">
                <a:tc>
                  <a:txBody>
                    <a:bodyPr/>
                    <a:lstStyle/>
                    <a:p>
                      <a:pPr algn="just"/>
                      <a:r>
                        <a:rPr lang="tr-TR" sz="900" b="1" dirty="0">
                          <a:latin typeface="Calibri (Gövde)s New Roman"/>
                        </a:rPr>
                        <a:t>TIBBİ ATIK</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1.112.719</a:t>
                      </a:r>
                    </a:p>
                  </a:txBody>
                  <a:tcPr marL="38576" marR="38576" marT="25718" marB="25718"/>
                </a:tc>
                <a:tc>
                  <a:txBody>
                    <a:bodyPr/>
                    <a:lstStyle/>
                    <a:p>
                      <a:pPr algn="ctr"/>
                      <a:r>
                        <a:rPr lang="tr-TR" sz="900" dirty="0">
                          <a:latin typeface="Calibri (Gövde)s New Roman"/>
                          <a:cs typeface="Times New Roman" pitchFamily="18" charset="0"/>
                        </a:rPr>
                        <a:t>1.047.615,75 kg</a:t>
                      </a:r>
                    </a:p>
                  </a:txBody>
                  <a:tcPr marL="38576" marR="38576" marT="25718" marB="25718"/>
                </a:tc>
                <a:tc>
                  <a:txBody>
                    <a:bodyPr/>
                    <a:lstStyle/>
                    <a:p>
                      <a:pPr algn="ctr"/>
                      <a:r>
                        <a:rPr lang="tr-TR" sz="900" dirty="0">
                          <a:latin typeface="Calibri (Gövde)s New Roman"/>
                          <a:cs typeface="Times New Roman" pitchFamily="18" charset="0"/>
                        </a:rPr>
                        <a:t>974.277 kg</a:t>
                      </a:r>
                    </a:p>
                  </a:txBody>
                  <a:tcPr marL="38576" marR="38576" marT="25718" marB="25718"/>
                </a:tc>
                <a:tc>
                  <a:txBody>
                    <a:bodyPr/>
                    <a:lstStyle/>
                    <a:p>
                      <a:pPr algn="ctr"/>
                      <a:r>
                        <a:rPr lang="tr-TR" sz="900" dirty="0">
                          <a:latin typeface="Calibri (Gövde)s New Roman"/>
                          <a:cs typeface="Times New Roman" pitchFamily="18" charset="0"/>
                        </a:rPr>
                        <a:t>1.163.581</a:t>
                      </a:r>
                      <a:r>
                        <a:rPr lang="tr-TR" sz="900" baseline="0" dirty="0">
                          <a:latin typeface="Calibri (Gövde)s New Roman"/>
                          <a:cs typeface="Times New Roman" pitchFamily="18" charset="0"/>
                        </a:rPr>
                        <a:t> kg</a:t>
                      </a: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1.116.364 kg</a:t>
                      </a:r>
                    </a:p>
                  </a:txBody>
                  <a:tcPr marL="38576" marR="38576" marT="25718" marB="25718"/>
                </a:tc>
                <a:tc>
                  <a:txBody>
                    <a:bodyPr/>
                    <a:lstStyle/>
                    <a:p>
                      <a:pPr algn="ctr"/>
                      <a:r>
                        <a:rPr lang="tr-TR" sz="900" dirty="0">
                          <a:latin typeface="Calibri (Gövde)s New Roman"/>
                          <a:cs typeface="Times New Roman" pitchFamily="18" charset="0"/>
                        </a:rPr>
                        <a:t>985.055</a:t>
                      </a:r>
                      <a:r>
                        <a:rPr lang="tr-TR" sz="900" baseline="0" dirty="0">
                          <a:latin typeface="Calibri (Gövde)s New Roman"/>
                          <a:cs typeface="Times New Roman" pitchFamily="18" charset="0"/>
                        </a:rPr>
                        <a:t> kg</a:t>
                      </a: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rPr>
                        <a:t>24.536.657 kg </a:t>
                      </a:r>
                      <a:endParaRPr lang="tr-TR" sz="9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10008"/>
                  </a:ext>
                </a:extLst>
              </a:tr>
              <a:tr h="326150">
                <a:tc>
                  <a:txBody>
                    <a:bodyPr/>
                    <a:lstStyle/>
                    <a:p>
                      <a:pPr algn="just"/>
                      <a:r>
                        <a:rPr lang="tr-TR" sz="900" b="1" dirty="0">
                          <a:latin typeface="Calibri (Gövde)s New Roman"/>
                        </a:rPr>
                        <a:t>SIFIR</a:t>
                      </a:r>
                      <a:r>
                        <a:rPr lang="tr-TR" sz="900" b="1" baseline="0" dirty="0">
                          <a:latin typeface="Calibri (Gövde)s New Roman"/>
                        </a:rPr>
                        <a:t> ATIK</a:t>
                      </a:r>
                      <a:endParaRPr lang="tr-TR" sz="900" b="1" dirty="0">
                        <a:latin typeface="Calibri (Gövde)s New Roman"/>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19</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a:t>
                      </a:r>
                    </a:p>
                  </a:txBody>
                  <a:tcPr marL="38576" marR="38576" marT="25718" marB="25718"/>
                </a:tc>
                <a:tc>
                  <a:txBody>
                    <a:bodyPr/>
                    <a:lstStyle/>
                    <a:p>
                      <a:pPr algn="ctr"/>
                      <a:r>
                        <a:rPr lang="tr-TR" sz="900" dirty="0">
                          <a:latin typeface="Calibri (Gövde)s New Roman"/>
                          <a:cs typeface="Times New Roman" pitchFamily="18" charset="0"/>
                        </a:rPr>
                        <a:t>133</a:t>
                      </a:r>
                    </a:p>
                  </a:txBody>
                  <a:tcPr marL="38576" marR="38576" marT="25718" marB="25718"/>
                </a:tc>
                <a:tc>
                  <a:txBody>
                    <a:bodyPr/>
                    <a:lstStyle/>
                    <a:p>
                      <a:pPr algn="ctr"/>
                      <a:r>
                        <a:rPr lang="tr-TR" sz="900" dirty="0">
                          <a:latin typeface="Calibri (Gövde)s New Roman"/>
                          <a:cs typeface="Times New Roman" pitchFamily="18" charset="0"/>
                        </a:rPr>
                        <a:t>78</a:t>
                      </a:r>
                    </a:p>
                  </a:txBody>
                  <a:tcPr marL="38576" marR="38576" marT="25718" marB="25718"/>
                </a:tc>
                <a:extLst>
                  <a:ext uri="{0D108BD9-81ED-4DB2-BD59-A6C34878D82A}">
                    <a16:rowId xmlns:a16="http://schemas.microsoft.com/office/drawing/2014/main" val="10010"/>
                  </a:ext>
                </a:extLst>
              </a:tr>
              <a:tr h="344918">
                <a:tc>
                  <a:txBody>
                    <a:bodyPr/>
                    <a:lstStyle/>
                    <a:p>
                      <a:pPr algn="just"/>
                      <a:r>
                        <a:rPr lang="tr-TR" sz="900" b="1" dirty="0">
                          <a:latin typeface="Calibri (Gövde)s New Roman"/>
                        </a:rPr>
                        <a:t>BİTKİSEL ATIK</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758.000</a:t>
                      </a:r>
                    </a:p>
                  </a:txBody>
                  <a:tcPr marL="38576" marR="38576" marT="25718" marB="25718"/>
                </a:tc>
                <a:tc>
                  <a:txBody>
                    <a:bodyPr/>
                    <a:lstStyle/>
                    <a:p>
                      <a:pPr algn="ctr"/>
                      <a:r>
                        <a:rPr lang="tr-TR" sz="900" dirty="0">
                          <a:latin typeface="Calibri (Gövde)s New Roman"/>
                          <a:cs typeface="Times New Roman" pitchFamily="18" charset="0"/>
                        </a:rPr>
                        <a:t>260.000</a:t>
                      </a:r>
                    </a:p>
                  </a:txBody>
                  <a:tcPr marL="38576" marR="38576" marT="25718" marB="25718"/>
                </a:tc>
                <a:tc>
                  <a:txBody>
                    <a:bodyPr/>
                    <a:lstStyle/>
                    <a:p>
                      <a:pPr algn="ctr"/>
                      <a:r>
                        <a:rPr lang="tr-TR" sz="900" dirty="0">
                          <a:latin typeface="Calibri (Gövde)s New Roman"/>
                          <a:cs typeface="Times New Roman" pitchFamily="18" charset="0"/>
                        </a:rPr>
                        <a:t>90.454</a:t>
                      </a:r>
                      <a:r>
                        <a:rPr lang="tr-TR" sz="900" baseline="0" dirty="0">
                          <a:latin typeface="Calibri (Gövde)s New Roman"/>
                          <a:cs typeface="Times New Roman" pitchFamily="18" charset="0"/>
                        </a:rPr>
                        <a:t> </a:t>
                      </a:r>
                      <a:r>
                        <a:rPr lang="tr-TR" sz="900" dirty="0">
                          <a:latin typeface="Calibri (Gövde)s New Roman"/>
                          <a:cs typeface="Times New Roman" pitchFamily="18" charset="0"/>
                        </a:rPr>
                        <a:t>kg</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62.285 kg</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78.435</a:t>
                      </a:r>
                      <a:r>
                        <a:rPr lang="tr-TR" sz="900" baseline="0" dirty="0">
                          <a:latin typeface="Calibri (Gövde)s New Roman"/>
                          <a:cs typeface="Times New Roman" pitchFamily="18" charset="0"/>
                        </a:rPr>
                        <a:t> kg</a:t>
                      </a:r>
                      <a:endParaRPr lang="tr-TR" sz="900" dirty="0">
                        <a:latin typeface="Calibri (Gövde)s New Roman"/>
                        <a:cs typeface="Times New Roman" pitchFamily="18" charset="0"/>
                      </a:endParaRP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91.084 kg</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a:t>
                      </a:r>
                    </a:p>
                  </a:txBody>
                  <a:tcPr marL="38576" marR="38576" marT="25718" marB="25718"/>
                </a:tc>
                <a:extLst>
                  <a:ext uri="{0D108BD9-81ED-4DB2-BD59-A6C34878D82A}">
                    <a16:rowId xmlns:a16="http://schemas.microsoft.com/office/drawing/2014/main" val="10009"/>
                  </a:ext>
                </a:extLst>
              </a:tr>
              <a:tr h="3449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900" b="1" dirty="0">
                          <a:latin typeface="Calibri (Gövde)s New Roman"/>
                          <a:cs typeface="Times New Roman" pitchFamily="18" charset="0"/>
                        </a:rPr>
                        <a:t>YETERLİLİK DENETİM</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7</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extLst>
                  <a:ext uri="{0D108BD9-81ED-4DB2-BD59-A6C34878D82A}">
                    <a16:rowId xmlns:a16="http://schemas.microsoft.com/office/drawing/2014/main" val="3594394729"/>
                  </a:ext>
                </a:extLst>
              </a:tr>
            </a:tbl>
          </a:graphicData>
        </a:graphic>
      </p:graphicFrame>
      <p:sp>
        <p:nvSpPr>
          <p:cNvPr id="4" name="Slayt Numarası Yer Tutucusu 3"/>
          <p:cNvSpPr>
            <a:spLocks noGrp="1"/>
          </p:cNvSpPr>
          <p:nvPr>
            <p:ph type="sldNum" sz="quarter" idx="12"/>
          </p:nvPr>
        </p:nvSpPr>
        <p:spPr>
          <a:xfrm>
            <a:off x="6400800" y="5726907"/>
            <a:ext cx="1600200" cy="273844"/>
          </a:xfrm>
        </p:spPr>
        <p:txBody>
          <a:bodyPr/>
          <a:lstStyle/>
          <a:p>
            <a:pPr defTabSz="685800"/>
            <a:fld id="{B2822184-DDC0-4AF7-831B-8DB22884B132}" type="slidenum">
              <a:rPr lang="tr-TR">
                <a:solidFill>
                  <a:prstClr val="black">
                    <a:tint val="75000"/>
                  </a:prstClr>
                </a:solidFill>
                <a:latin typeface="Calibri (Gövde)"/>
              </a:rPr>
              <a:pPr defTabSz="685800"/>
              <a:t>44</a:t>
            </a:fld>
            <a:endParaRPr lang="tr-TR" dirty="0">
              <a:solidFill>
                <a:prstClr val="black">
                  <a:tint val="75000"/>
                </a:prstClr>
              </a:solidFill>
              <a:latin typeface="Calibri (Gövde)"/>
            </a:endParaRPr>
          </a:p>
        </p:txBody>
      </p:sp>
      <p:grpSp>
        <p:nvGrpSpPr>
          <p:cNvPr id="10" name="Grup 10"/>
          <p:cNvGrpSpPr/>
          <p:nvPr/>
        </p:nvGrpSpPr>
        <p:grpSpPr>
          <a:xfrm>
            <a:off x="1290552" y="907237"/>
            <a:ext cx="6390408" cy="227766"/>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2" name="Resim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Tree>
    <p:extLst>
      <p:ext uri="{BB962C8B-B14F-4D97-AF65-F5344CB8AC3E}">
        <p14:creationId xmlns:p14="http://schemas.microsoft.com/office/powerpoint/2010/main" val="3906044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0224" y="1302484"/>
            <a:ext cx="6858000" cy="262379"/>
          </a:xfrm>
        </p:spPr>
        <p:txBody>
          <a:bodyPr>
            <a:noAutofit/>
          </a:bodyPr>
          <a:lstStyle/>
          <a:p>
            <a:r>
              <a:rPr lang="tr-TR" sz="1350" b="1" dirty="0">
                <a:solidFill>
                  <a:srgbClr val="C00000"/>
                </a:solidFill>
                <a:latin typeface="Calibri (Gövde)s New Roman"/>
                <a:cs typeface="Times New Roman" pitchFamily="18" charset="0"/>
              </a:rPr>
              <a:t>2872 sayılı Çevre Kanunu Kapsamında Uygulanan İdari Yaptırımlar</a:t>
            </a:r>
            <a:endParaRPr lang="tr-TR" sz="1350" dirty="0">
              <a:latin typeface="Calibri (Gövde)s New Roman"/>
            </a:endParaRPr>
          </a:p>
        </p:txBody>
      </p:sp>
      <p:graphicFrame>
        <p:nvGraphicFramePr>
          <p:cNvPr id="7" name="İçerik Yer Tutucusu 6"/>
          <p:cNvGraphicFramePr>
            <a:graphicFrameLocks noGrp="1"/>
          </p:cNvGraphicFramePr>
          <p:nvPr>
            <p:ph idx="1"/>
            <p:extLst/>
          </p:nvPr>
        </p:nvGraphicFramePr>
        <p:xfrm>
          <a:off x="1266775" y="1592385"/>
          <a:ext cx="6391325" cy="4032128"/>
        </p:xfrm>
        <a:graphic>
          <a:graphicData uri="http://schemas.openxmlformats.org/drawingml/2006/table">
            <a:tbl>
              <a:tblPr firstRow="1" bandRow="1">
                <a:tableStyleId>{5C22544A-7EE6-4342-B048-85BDC9FD1C3A}</a:tableStyleId>
              </a:tblPr>
              <a:tblGrid>
                <a:gridCol w="1921870">
                  <a:extLst>
                    <a:ext uri="{9D8B030D-6E8A-4147-A177-3AD203B41FA5}">
                      <a16:colId xmlns:a16="http://schemas.microsoft.com/office/drawing/2014/main" val="20000"/>
                    </a:ext>
                  </a:extLst>
                </a:gridCol>
                <a:gridCol w="1921870">
                  <a:extLst>
                    <a:ext uri="{9D8B030D-6E8A-4147-A177-3AD203B41FA5}">
                      <a16:colId xmlns:a16="http://schemas.microsoft.com/office/drawing/2014/main" val="20001"/>
                    </a:ext>
                  </a:extLst>
                </a:gridCol>
                <a:gridCol w="2547585">
                  <a:extLst>
                    <a:ext uri="{9D8B030D-6E8A-4147-A177-3AD203B41FA5}">
                      <a16:colId xmlns:a16="http://schemas.microsoft.com/office/drawing/2014/main" val="20002"/>
                    </a:ext>
                  </a:extLst>
                </a:gridCol>
              </a:tblGrid>
              <a:tr h="656439">
                <a:tc>
                  <a:txBody>
                    <a:bodyPr/>
                    <a:lstStyle/>
                    <a:p>
                      <a:pPr algn="ctr"/>
                      <a:r>
                        <a:rPr lang="tr-TR" sz="1100" dirty="0">
                          <a:solidFill>
                            <a:schemeClr val="bg1"/>
                          </a:solidFill>
                          <a:latin typeface="Calibri (Gövde)s New Roman"/>
                        </a:rPr>
                        <a:t>YIL</a:t>
                      </a:r>
                    </a:p>
                  </a:txBody>
                  <a:tcPr marL="38576" marR="38576" marT="25718" marB="25718"/>
                </a:tc>
                <a:tc>
                  <a:txBody>
                    <a:bodyPr/>
                    <a:lstStyle/>
                    <a:p>
                      <a:pPr algn="ctr"/>
                      <a:r>
                        <a:rPr lang="tr-TR" sz="1100" dirty="0">
                          <a:solidFill>
                            <a:schemeClr val="bg1"/>
                          </a:solidFill>
                          <a:latin typeface="Calibri (Gövde)s New Roman"/>
                        </a:rPr>
                        <a:t>İDARİ</a:t>
                      </a:r>
                      <a:r>
                        <a:rPr lang="tr-TR" sz="1100" baseline="0" dirty="0">
                          <a:solidFill>
                            <a:schemeClr val="bg1"/>
                          </a:solidFill>
                          <a:latin typeface="Calibri (Gövde)s New Roman"/>
                        </a:rPr>
                        <a:t> YAPTIRIM ADETİ</a:t>
                      </a:r>
                      <a:endParaRPr lang="tr-TR" sz="1100" dirty="0">
                        <a:solidFill>
                          <a:schemeClr val="bg1"/>
                        </a:solidFill>
                        <a:latin typeface="Calibri (Gövde)s New Roman"/>
                      </a:endParaRPr>
                    </a:p>
                  </a:txBody>
                  <a:tcPr marL="38576" marR="38576" marT="25718" marB="25718"/>
                </a:tc>
                <a:tc>
                  <a:txBody>
                    <a:bodyPr/>
                    <a:lstStyle/>
                    <a:p>
                      <a:pPr algn="ctr"/>
                      <a:r>
                        <a:rPr lang="tr-TR" sz="1100" dirty="0">
                          <a:solidFill>
                            <a:schemeClr val="bg1"/>
                          </a:solidFill>
                          <a:latin typeface="Calibri (Gövde)s New Roman"/>
                        </a:rPr>
                        <a:t>İDARİ YAPTIRIM TUTARI(TL)</a:t>
                      </a:r>
                    </a:p>
                  </a:txBody>
                  <a:tcPr marL="38576" marR="38576" marT="25718" marB="25718"/>
                </a:tc>
                <a:extLst>
                  <a:ext uri="{0D108BD9-81ED-4DB2-BD59-A6C34878D82A}">
                    <a16:rowId xmlns:a16="http://schemas.microsoft.com/office/drawing/2014/main" val="10000"/>
                  </a:ext>
                </a:extLst>
              </a:tr>
              <a:tr h="371898">
                <a:tc>
                  <a:txBody>
                    <a:bodyPr/>
                    <a:lstStyle/>
                    <a:p>
                      <a:pPr algn="ctr"/>
                      <a:r>
                        <a:rPr lang="tr-TR" sz="1400" b="1" dirty="0">
                          <a:latin typeface="Calibri (Gövde)s New Roman"/>
                          <a:cs typeface="Times New Roman" pitchFamily="18" charset="0"/>
                        </a:rPr>
                        <a:t>2015</a:t>
                      </a:r>
                    </a:p>
                  </a:txBody>
                  <a:tcPr marL="38576" marR="38576" marT="25718" marB="25718"/>
                </a:tc>
                <a:tc>
                  <a:txBody>
                    <a:bodyPr/>
                    <a:lstStyle/>
                    <a:p>
                      <a:pPr algn="ctr"/>
                      <a:r>
                        <a:rPr lang="tr-TR" sz="1400" b="0" dirty="0">
                          <a:latin typeface="Calibri (Gövde)s New Roman"/>
                          <a:cs typeface="Times New Roman" pitchFamily="18" charset="0"/>
                        </a:rPr>
                        <a:t>35</a:t>
                      </a:r>
                    </a:p>
                  </a:txBody>
                  <a:tcPr marL="38576" marR="38576" marT="25718" marB="25718"/>
                </a:tc>
                <a:tc>
                  <a:txBody>
                    <a:bodyPr/>
                    <a:lstStyle/>
                    <a:p>
                      <a:pPr algn="ctr"/>
                      <a:r>
                        <a:rPr lang="tr-TR" sz="1400" dirty="0">
                          <a:latin typeface="Calibri (Gövde)s New Roman"/>
                          <a:cs typeface="Times New Roman" pitchFamily="18" charset="0"/>
                        </a:rPr>
                        <a:t>841.931,00</a:t>
                      </a:r>
                    </a:p>
                  </a:txBody>
                  <a:tcPr marL="38576" marR="38576" marT="25718" marB="25718"/>
                </a:tc>
                <a:extLst>
                  <a:ext uri="{0D108BD9-81ED-4DB2-BD59-A6C34878D82A}">
                    <a16:rowId xmlns:a16="http://schemas.microsoft.com/office/drawing/2014/main" val="10001"/>
                  </a:ext>
                </a:extLst>
              </a:tr>
              <a:tr h="371898">
                <a:tc>
                  <a:txBody>
                    <a:bodyPr/>
                    <a:lstStyle/>
                    <a:p>
                      <a:pPr algn="ctr"/>
                      <a:r>
                        <a:rPr lang="tr-TR" sz="1400" b="1" dirty="0">
                          <a:latin typeface="Calibri (Gövde)s New Roman"/>
                          <a:cs typeface="Times New Roman" pitchFamily="18" charset="0"/>
                        </a:rPr>
                        <a:t>2016</a:t>
                      </a:r>
                    </a:p>
                  </a:txBody>
                  <a:tcPr marL="38576" marR="38576" marT="25718" marB="25718"/>
                </a:tc>
                <a:tc>
                  <a:txBody>
                    <a:bodyPr/>
                    <a:lstStyle/>
                    <a:p>
                      <a:pPr algn="ctr"/>
                      <a:r>
                        <a:rPr lang="tr-TR" sz="1400" b="0" dirty="0">
                          <a:latin typeface="Calibri (Gövde)s New Roman"/>
                          <a:cs typeface="Times New Roman" pitchFamily="18" charset="0"/>
                        </a:rPr>
                        <a:t>23</a:t>
                      </a:r>
                    </a:p>
                  </a:txBody>
                  <a:tcPr marL="38576" marR="38576" marT="25718" marB="25718"/>
                </a:tc>
                <a:tc>
                  <a:txBody>
                    <a:bodyPr/>
                    <a:lstStyle/>
                    <a:p>
                      <a:pPr algn="ctr"/>
                      <a:r>
                        <a:rPr lang="tr-TR" sz="1400" dirty="0">
                          <a:latin typeface="Calibri (Gövde)s New Roman"/>
                          <a:cs typeface="Times New Roman" pitchFamily="18" charset="0"/>
                        </a:rPr>
                        <a:t>474.540,00</a:t>
                      </a:r>
                    </a:p>
                  </a:txBody>
                  <a:tcPr marL="38576" marR="38576" marT="25718" marB="25718"/>
                </a:tc>
                <a:extLst>
                  <a:ext uri="{0D108BD9-81ED-4DB2-BD59-A6C34878D82A}">
                    <a16:rowId xmlns:a16="http://schemas.microsoft.com/office/drawing/2014/main" val="10002"/>
                  </a:ext>
                </a:extLst>
              </a:tr>
              <a:tr h="400505">
                <a:tc>
                  <a:txBody>
                    <a:bodyPr/>
                    <a:lstStyle/>
                    <a:p>
                      <a:pPr algn="ctr"/>
                      <a:r>
                        <a:rPr lang="tr-TR" sz="1400" b="1" dirty="0">
                          <a:latin typeface="Calibri (Gövde)s New Roman"/>
                          <a:cs typeface="Times New Roman" pitchFamily="18" charset="0"/>
                        </a:rPr>
                        <a:t>2017</a:t>
                      </a:r>
                    </a:p>
                  </a:txBody>
                  <a:tcPr marL="38576" marR="38576" marT="25718" marB="25718"/>
                </a:tc>
                <a:tc>
                  <a:txBody>
                    <a:bodyPr/>
                    <a:lstStyle/>
                    <a:p>
                      <a:pPr algn="ctr"/>
                      <a:r>
                        <a:rPr lang="tr-TR" sz="1400" b="0" dirty="0">
                          <a:latin typeface="Calibri (Gövde)s New Roman"/>
                          <a:cs typeface="Times New Roman" pitchFamily="18" charset="0"/>
                        </a:rPr>
                        <a:t>18</a:t>
                      </a:r>
                    </a:p>
                  </a:txBody>
                  <a:tcPr marL="38576" marR="38576" marT="25718" marB="25718"/>
                </a:tc>
                <a:tc>
                  <a:txBody>
                    <a:bodyPr/>
                    <a:lstStyle/>
                    <a:p>
                      <a:pPr algn="ctr"/>
                      <a:r>
                        <a:rPr lang="tr-TR" sz="1400" dirty="0">
                          <a:latin typeface="Calibri (Gövde)s New Roman"/>
                          <a:cs typeface="Times New Roman" pitchFamily="18" charset="0"/>
                        </a:rPr>
                        <a:t>704.512,41</a:t>
                      </a:r>
                    </a:p>
                  </a:txBody>
                  <a:tcPr marL="38576" marR="38576" marT="25718" marB="25718"/>
                </a:tc>
                <a:extLst>
                  <a:ext uri="{0D108BD9-81ED-4DB2-BD59-A6C34878D82A}">
                    <a16:rowId xmlns:a16="http://schemas.microsoft.com/office/drawing/2014/main" val="10003"/>
                  </a:ext>
                </a:extLst>
              </a:tr>
              <a:tr h="371898">
                <a:tc>
                  <a:txBody>
                    <a:bodyPr/>
                    <a:lstStyle/>
                    <a:p>
                      <a:pPr algn="ctr"/>
                      <a:r>
                        <a:rPr lang="tr-TR" sz="1400" b="1" dirty="0">
                          <a:latin typeface="Calibri (Gövde)s New Roman"/>
                          <a:cs typeface="Times New Roman" pitchFamily="18" charset="0"/>
                        </a:rPr>
                        <a:t>2018</a:t>
                      </a:r>
                    </a:p>
                  </a:txBody>
                  <a:tcPr marL="38576" marR="38576" marT="25718" marB="25718"/>
                </a:tc>
                <a:tc>
                  <a:txBody>
                    <a:bodyPr/>
                    <a:lstStyle/>
                    <a:p>
                      <a:pPr algn="ctr"/>
                      <a:r>
                        <a:rPr lang="tr-TR" sz="1400" b="0" dirty="0">
                          <a:latin typeface="Calibri (Gövde)s New Roman"/>
                          <a:cs typeface="Times New Roman" pitchFamily="18" charset="0"/>
                        </a:rPr>
                        <a:t>12</a:t>
                      </a:r>
                    </a:p>
                  </a:txBody>
                  <a:tcPr marL="38576" marR="38576" marT="25718" marB="25718"/>
                </a:tc>
                <a:tc>
                  <a:txBody>
                    <a:bodyPr/>
                    <a:lstStyle/>
                    <a:p>
                      <a:pPr algn="ctr"/>
                      <a:r>
                        <a:rPr lang="tr-TR" sz="1400" dirty="0">
                          <a:latin typeface="Calibri (Gövde)s New Roman"/>
                          <a:cs typeface="Times New Roman" pitchFamily="18" charset="0"/>
                        </a:rPr>
                        <a:t>267.086,9</a:t>
                      </a:r>
                    </a:p>
                  </a:txBody>
                  <a:tcPr marL="38576" marR="38576" marT="25718" marB="25718"/>
                </a:tc>
                <a:extLst>
                  <a:ext uri="{0D108BD9-81ED-4DB2-BD59-A6C34878D82A}">
                    <a16:rowId xmlns:a16="http://schemas.microsoft.com/office/drawing/2014/main" val="10004"/>
                  </a:ext>
                </a:extLst>
              </a:tr>
              <a:tr h="371898">
                <a:tc>
                  <a:txBody>
                    <a:bodyPr/>
                    <a:lstStyle/>
                    <a:p>
                      <a:pPr algn="ctr"/>
                      <a:r>
                        <a:rPr lang="tr-TR" sz="1400" b="1" dirty="0">
                          <a:latin typeface="Calibri (Gövde)s New Roman"/>
                          <a:cs typeface="Times New Roman" pitchFamily="18" charset="0"/>
                        </a:rPr>
                        <a:t>2019 </a:t>
                      </a:r>
                    </a:p>
                  </a:txBody>
                  <a:tcPr marL="38576" marR="38576" marT="25718" marB="25718"/>
                </a:tc>
                <a:tc>
                  <a:txBody>
                    <a:bodyPr/>
                    <a:lstStyle/>
                    <a:p>
                      <a:pPr algn="ctr"/>
                      <a:r>
                        <a:rPr lang="tr-TR" sz="1400" b="0" dirty="0">
                          <a:latin typeface="Calibri (Gövde)s New Roman"/>
                          <a:cs typeface="Times New Roman" pitchFamily="18" charset="0"/>
                        </a:rPr>
                        <a:t>11</a:t>
                      </a:r>
                    </a:p>
                  </a:txBody>
                  <a:tcPr marL="38576" marR="38576" marT="25718" marB="25718"/>
                </a:tc>
                <a:tc>
                  <a:txBody>
                    <a:bodyPr/>
                    <a:lstStyle/>
                    <a:p>
                      <a:pPr algn="ctr"/>
                      <a:r>
                        <a:rPr lang="tr-TR" sz="1400" dirty="0">
                          <a:latin typeface="Calibri (Gövde)s New Roman"/>
                          <a:cs typeface="Times New Roman" pitchFamily="18" charset="0"/>
                        </a:rPr>
                        <a:t>410.507,26</a:t>
                      </a:r>
                    </a:p>
                  </a:txBody>
                  <a:tcPr marL="38576" marR="38576" marT="25718" marB="25718"/>
                </a:tc>
                <a:extLst>
                  <a:ext uri="{0D108BD9-81ED-4DB2-BD59-A6C34878D82A}">
                    <a16:rowId xmlns:a16="http://schemas.microsoft.com/office/drawing/2014/main" val="1184791493"/>
                  </a:ext>
                </a:extLst>
              </a:tr>
              <a:tr h="371898">
                <a:tc>
                  <a:txBody>
                    <a:bodyPr/>
                    <a:lstStyle/>
                    <a:p>
                      <a:pPr algn="ctr"/>
                      <a:r>
                        <a:rPr lang="tr-TR" sz="1400" b="1" dirty="0">
                          <a:latin typeface="Calibri (Gövde)s New Roman"/>
                          <a:cs typeface="Times New Roman" pitchFamily="18" charset="0"/>
                        </a:rPr>
                        <a:t>2020</a:t>
                      </a:r>
                    </a:p>
                  </a:txBody>
                  <a:tcPr marL="38576" marR="38576" marT="25718" marB="25718"/>
                </a:tc>
                <a:tc>
                  <a:txBody>
                    <a:bodyPr/>
                    <a:lstStyle/>
                    <a:p>
                      <a:pPr algn="ctr"/>
                      <a:r>
                        <a:rPr lang="tr-TR" sz="1400" b="0" dirty="0">
                          <a:latin typeface="Calibri (Gövde)s New Roman"/>
                          <a:cs typeface="Times New Roman" pitchFamily="18" charset="0"/>
                        </a:rPr>
                        <a:t>42</a:t>
                      </a:r>
                    </a:p>
                  </a:txBody>
                  <a:tcPr marL="38576" marR="38576" marT="25718" marB="25718"/>
                </a:tc>
                <a:tc>
                  <a:txBody>
                    <a:bodyPr/>
                    <a:lstStyle/>
                    <a:p>
                      <a:pPr algn="ctr"/>
                      <a:r>
                        <a:rPr lang="tr-TR" sz="1400" kern="1200" dirty="0">
                          <a:solidFill>
                            <a:schemeClr val="dk1"/>
                          </a:solidFill>
                          <a:effectLst/>
                          <a:latin typeface="Calibri (Gövde)s New Roman"/>
                          <a:ea typeface="+mn-ea"/>
                          <a:cs typeface="+mn-cs"/>
                        </a:rPr>
                        <a:t>1.647.879,17 </a:t>
                      </a:r>
                      <a:endParaRPr lang="tr-TR" sz="14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4138128044"/>
                  </a:ext>
                </a:extLst>
              </a:tr>
              <a:tr h="371898">
                <a:tc>
                  <a:txBody>
                    <a:bodyPr/>
                    <a:lstStyle/>
                    <a:p>
                      <a:pPr algn="ctr"/>
                      <a:r>
                        <a:rPr lang="tr-TR" sz="1400" b="1" dirty="0">
                          <a:latin typeface="Calibri (Gövde)s New Roman"/>
                          <a:cs typeface="Times New Roman" pitchFamily="18" charset="0"/>
                        </a:rPr>
                        <a:t>2021</a:t>
                      </a:r>
                    </a:p>
                  </a:txBody>
                  <a:tcPr marL="38576" marR="38576" marT="25718" marB="25718"/>
                </a:tc>
                <a:tc>
                  <a:txBody>
                    <a:bodyPr/>
                    <a:lstStyle/>
                    <a:p>
                      <a:pPr algn="ctr"/>
                      <a:r>
                        <a:rPr lang="tr-TR" sz="1400" b="0" dirty="0">
                          <a:latin typeface="Calibri (Gövde)s New Roman"/>
                          <a:cs typeface="Times New Roman" pitchFamily="18" charset="0"/>
                        </a:rPr>
                        <a:t>16</a:t>
                      </a:r>
                    </a:p>
                  </a:txBody>
                  <a:tcPr marL="38576" marR="38576" marT="25718" marB="25718"/>
                </a:tc>
                <a:tc>
                  <a:txBody>
                    <a:bodyPr/>
                    <a:lstStyle/>
                    <a:p>
                      <a:pPr algn="ctr"/>
                      <a:r>
                        <a:rPr lang="tr-TR" sz="1400" kern="1200" dirty="0">
                          <a:solidFill>
                            <a:schemeClr val="dk1"/>
                          </a:solidFill>
                          <a:effectLst/>
                          <a:latin typeface="Calibri (Gövde)s New Roman"/>
                          <a:ea typeface="+mn-ea"/>
                          <a:cs typeface="+mn-cs"/>
                        </a:rPr>
                        <a:t>939.066,50 </a:t>
                      </a:r>
                      <a:endParaRPr lang="tr-TR" sz="14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2069009428"/>
                  </a:ext>
                </a:extLst>
              </a:tr>
              <a:tr h="371898">
                <a:tc>
                  <a:txBody>
                    <a:bodyPr/>
                    <a:lstStyle/>
                    <a:p>
                      <a:pPr algn="ctr"/>
                      <a:r>
                        <a:rPr lang="tr-TR" sz="1400" b="1" dirty="0">
                          <a:latin typeface="Calibri (Gövde)s New Roman"/>
                          <a:cs typeface="Times New Roman" pitchFamily="18" charset="0"/>
                        </a:rPr>
                        <a:t>2022</a:t>
                      </a:r>
                    </a:p>
                  </a:txBody>
                  <a:tcPr marL="38576" marR="38576" marT="25718" marB="25718"/>
                </a:tc>
                <a:tc>
                  <a:txBody>
                    <a:bodyPr/>
                    <a:lstStyle/>
                    <a:p>
                      <a:pPr algn="ctr"/>
                      <a:r>
                        <a:rPr lang="tr-TR" sz="1400" b="0" dirty="0">
                          <a:latin typeface="Calibri (Gövde)s New Roman"/>
                          <a:cs typeface="Times New Roman" pitchFamily="18" charset="0"/>
                        </a:rPr>
                        <a:t>61</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Calibri (Gövde)s New Roman"/>
                          <a:cs typeface="Times New Roman" pitchFamily="18" charset="0"/>
                        </a:rPr>
                        <a:t>1.541.463,00</a:t>
                      </a:r>
                    </a:p>
                  </a:txBody>
                  <a:tcPr marL="38576" marR="38576" marT="25718" marB="25718"/>
                </a:tc>
                <a:extLst>
                  <a:ext uri="{0D108BD9-81ED-4DB2-BD59-A6C34878D82A}">
                    <a16:rowId xmlns:a16="http://schemas.microsoft.com/office/drawing/2014/main" val="1068965746"/>
                  </a:ext>
                </a:extLst>
              </a:tr>
              <a:tr h="371898">
                <a:tc>
                  <a:txBody>
                    <a:bodyPr/>
                    <a:lstStyle/>
                    <a:p>
                      <a:pPr algn="ctr"/>
                      <a:r>
                        <a:rPr lang="tr-TR" sz="1400" b="1" dirty="0">
                          <a:latin typeface="Calibri (Gövde)s New Roman"/>
                          <a:cs typeface="Times New Roman" pitchFamily="18" charset="0"/>
                        </a:rPr>
                        <a:t>2023</a:t>
                      </a:r>
                    </a:p>
                  </a:txBody>
                  <a:tcPr marL="38576" marR="38576" marT="25718" marB="25718"/>
                </a:tc>
                <a:tc>
                  <a:txBody>
                    <a:bodyPr/>
                    <a:lstStyle/>
                    <a:p>
                      <a:pPr algn="ctr"/>
                      <a:r>
                        <a:rPr lang="tr-TR" sz="1400" b="0" dirty="0">
                          <a:latin typeface="Calibri (Gövde)s New Roman"/>
                          <a:cs typeface="Times New Roman" pitchFamily="18" charset="0"/>
                        </a:rPr>
                        <a:t>2</a:t>
                      </a:r>
                    </a:p>
                  </a:txBody>
                  <a:tcPr marL="38576" marR="38576" marT="25718" marB="25718"/>
                </a:tc>
                <a:tc>
                  <a:txBody>
                    <a:bodyPr/>
                    <a:lstStyle/>
                    <a:p>
                      <a:pPr algn="ctr"/>
                      <a:r>
                        <a:rPr lang="tr-TR" sz="1400" dirty="0">
                          <a:latin typeface="Calibri (Gövde)s New Roman"/>
                        </a:rPr>
                        <a:t>1.013.564,00 TL </a:t>
                      </a:r>
                      <a:endParaRPr lang="tr-TR" sz="14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2586385155"/>
                  </a:ext>
                </a:extLst>
              </a:tr>
            </a:tbl>
          </a:graphicData>
        </a:graphic>
      </p:graphicFrame>
      <p:sp>
        <p:nvSpPr>
          <p:cNvPr id="4" name="Slayt Numarası Yer Tutucusu 3"/>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45</a:t>
            </a:fld>
            <a:endParaRPr lang="tr-TR">
              <a:solidFill>
                <a:prstClr val="black">
                  <a:tint val="75000"/>
                </a:prstClr>
              </a:solidFill>
              <a:latin typeface="Calibri" panose="020F0502020204030204"/>
            </a:endParaRPr>
          </a:p>
        </p:txBody>
      </p:sp>
      <p:grpSp>
        <p:nvGrpSpPr>
          <p:cNvPr id="5" name="Grup 10"/>
          <p:cNvGrpSpPr/>
          <p:nvPr/>
        </p:nvGrpSpPr>
        <p:grpSpPr>
          <a:xfrm>
            <a:off x="1266777" y="923537"/>
            <a:ext cx="6480731" cy="351428"/>
            <a:chOff x="0" y="2"/>
            <a:chExt cx="9144000" cy="771549"/>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37152"/>
              <a:ext cx="763200" cy="734399"/>
            </a:xfrm>
            <a:prstGeom prst="rect">
              <a:avLst/>
            </a:prstGeom>
            <a:grpFill/>
          </p:spPr>
        </p:pic>
      </p:grpSp>
      <p:sp>
        <p:nvSpPr>
          <p:cNvPr id="10" name="133 Dikdörtgen"/>
          <p:cNvSpPr/>
          <p:nvPr/>
        </p:nvSpPr>
        <p:spPr>
          <a:xfrm>
            <a:off x="1267692" y="5794804"/>
            <a:ext cx="6390408"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776997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46</a:t>
            </a:fld>
            <a:endParaRPr lang="tr-TR">
              <a:solidFill>
                <a:prstClr val="black">
                  <a:tint val="75000"/>
                </a:prstClr>
              </a:solidFill>
              <a:latin typeface="Calibri" panose="020F0502020204030204"/>
            </a:endParaRPr>
          </a:p>
        </p:txBody>
      </p:sp>
      <p:sp>
        <p:nvSpPr>
          <p:cNvPr id="3" name="Dikdörtgen 2"/>
          <p:cNvSpPr/>
          <p:nvPr/>
        </p:nvSpPr>
        <p:spPr>
          <a:xfrm>
            <a:off x="1187162" y="1392709"/>
            <a:ext cx="6315074" cy="456087"/>
          </a:xfrm>
          <a:prstGeom prst="rect">
            <a:avLst/>
          </a:prstGeom>
        </p:spPr>
        <p:txBody>
          <a:bodyPr wrap="square">
            <a:spAutoFit/>
          </a:bodyPr>
          <a:lstStyle/>
          <a:p>
            <a:pPr algn="just" defTabSz="685800"/>
            <a:r>
              <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rPr>
              <a:t>	Egzoz Gazı Emisyonu Kontrolü İle Benzin ve Motorin Kalitesi Yönetmeliği kapsamında Egzoz Emisyonu Ölçüm Yapan İstasyon verileri :</a:t>
            </a:r>
          </a:p>
          <a:p>
            <a:pPr algn="just" defTabSz="685800"/>
            <a:endPar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endParaRPr>
          </a:p>
        </p:txBody>
      </p:sp>
      <p:graphicFrame>
        <p:nvGraphicFramePr>
          <p:cNvPr id="9" name="Tablo 8"/>
          <p:cNvGraphicFramePr>
            <a:graphicFrameLocks noGrp="1"/>
          </p:cNvGraphicFramePr>
          <p:nvPr>
            <p:extLst/>
          </p:nvPr>
        </p:nvGraphicFramePr>
        <p:xfrm>
          <a:off x="1277633" y="1732147"/>
          <a:ext cx="6315076" cy="3500399"/>
        </p:xfrm>
        <a:graphic>
          <a:graphicData uri="http://schemas.openxmlformats.org/drawingml/2006/table">
            <a:tbl>
              <a:tblPr firstRow="1" bandRow="1">
                <a:tableStyleId>{5C22544A-7EE6-4342-B048-85BDC9FD1C3A}</a:tableStyleId>
              </a:tblPr>
              <a:tblGrid>
                <a:gridCol w="3157538">
                  <a:extLst>
                    <a:ext uri="{9D8B030D-6E8A-4147-A177-3AD203B41FA5}">
                      <a16:colId xmlns:a16="http://schemas.microsoft.com/office/drawing/2014/main" val="20000"/>
                    </a:ext>
                  </a:extLst>
                </a:gridCol>
                <a:gridCol w="3157538">
                  <a:extLst>
                    <a:ext uri="{9D8B030D-6E8A-4147-A177-3AD203B41FA5}">
                      <a16:colId xmlns:a16="http://schemas.microsoft.com/office/drawing/2014/main" val="20001"/>
                    </a:ext>
                  </a:extLst>
                </a:gridCol>
              </a:tblGrid>
              <a:tr h="462863">
                <a:tc>
                  <a:txBody>
                    <a:bodyPr/>
                    <a:lstStyle/>
                    <a:p>
                      <a:pPr algn="ctr"/>
                      <a:r>
                        <a:rPr lang="tr-TR" sz="1100" dirty="0">
                          <a:solidFill>
                            <a:schemeClr val="bg1"/>
                          </a:solidFill>
                          <a:latin typeface="Calibri (Gövde)s New Roman"/>
                        </a:rPr>
                        <a:t>İLÇE</a:t>
                      </a:r>
                    </a:p>
                  </a:txBody>
                  <a:tcPr marL="38576" marR="38576" marT="25718" marB="25718"/>
                </a:tc>
                <a:tc>
                  <a:txBody>
                    <a:bodyPr/>
                    <a:lstStyle/>
                    <a:p>
                      <a:pPr algn="ctr"/>
                      <a:r>
                        <a:rPr lang="tr-TR" sz="1100" dirty="0">
                          <a:solidFill>
                            <a:schemeClr val="bg1"/>
                          </a:solidFill>
                          <a:latin typeface="Calibri (Gövde)s New Roman"/>
                        </a:rPr>
                        <a:t>İSTASYON SAYISI</a:t>
                      </a:r>
                    </a:p>
                  </a:txBody>
                  <a:tcPr marL="38576" marR="38576" marT="25718" marB="25718"/>
                </a:tc>
                <a:extLst>
                  <a:ext uri="{0D108BD9-81ED-4DB2-BD59-A6C34878D82A}">
                    <a16:rowId xmlns:a16="http://schemas.microsoft.com/office/drawing/2014/main" val="10000"/>
                  </a:ext>
                </a:extLst>
              </a:tr>
              <a:tr h="506256">
                <a:tc>
                  <a:txBody>
                    <a:bodyPr/>
                    <a:lstStyle/>
                    <a:p>
                      <a:pPr algn="just"/>
                      <a:r>
                        <a:rPr lang="tr-TR" sz="1100" b="1" dirty="0">
                          <a:latin typeface="Calibri (Gövde)s New Roman"/>
                          <a:cs typeface="Times New Roman" pitchFamily="18" charset="0"/>
                        </a:rPr>
                        <a:t>ALTINORDU</a:t>
                      </a:r>
                    </a:p>
                  </a:txBody>
                  <a:tcPr marL="38576" marR="38576" marT="25718" marB="25718"/>
                </a:tc>
                <a:tc>
                  <a:txBody>
                    <a:bodyPr/>
                    <a:lstStyle/>
                    <a:p>
                      <a:pPr algn="ctr"/>
                      <a:r>
                        <a:rPr lang="tr-TR" sz="1100" dirty="0">
                          <a:latin typeface="Calibri (Gövde)s New Roman"/>
                          <a:cs typeface="Times New Roman" pitchFamily="18" charset="0"/>
                        </a:rPr>
                        <a:t>7</a:t>
                      </a:r>
                    </a:p>
                  </a:txBody>
                  <a:tcPr marL="38576" marR="38576" marT="25718" marB="25718"/>
                </a:tc>
                <a:extLst>
                  <a:ext uri="{0D108BD9-81ED-4DB2-BD59-A6C34878D82A}">
                    <a16:rowId xmlns:a16="http://schemas.microsoft.com/office/drawing/2014/main" val="10001"/>
                  </a:ext>
                </a:extLst>
              </a:tr>
              <a:tr h="506256">
                <a:tc>
                  <a:txBody>
                    <a:bodyPr/>
                    <a:lstStyle/>
                    <a:p>
                      <a:pPr algn="just"/>
                      <a:r>
                        <a:rPr lang="tr-TR" sz="1100" b="1" dirty="0">
                          <a:latin typeface="Calibri (Gövde)s New Roman"/>
                          <a:cs typeface="Times New Roman" pitchFamily="18" charset="0"/>
                        </a:rPr>
                        <a:t>FATSA</a:t>
                      </a:r>
                    </a:p>
                  </a:txBody>
                  <a:tcPr marL="38576" marR="38576" marT="25718" marB="25718"/>
                </a:tc>
                <a:tc>
                  <a:txBody>
                    <a:bodyPr/>
                    <a:lstStyle/>
                    <a:p>
                      <a:pPr algn="ctr"/>
                      <a:r>
                        <a:rPr lang="tr-TR" sz="1100" dirty="0">
                          <a:latin typeface="Calibri (Gövde)s New Roman"/>
                          <a:cs typeface="Times New Roman" pitchFamily="18" charset="0"/>
                        </a:rPr>
                        <a:t>8</a:t>
                      </a:r>
                    </a:p>
                  </a:txBody>
                  <a:tcPr marL="38576" marR="38576" marT="25718" marB="25718"/>
                </a:tc>
                <a:extLst>
                  <a:ext uri="{0D108BD9-81ED-4DB2-BD59-A6C34878D82A}">
                    <a16:rowId xmlns:a16="http://schemas.microsoft.com/office/drawing/2014/main" val="10002"/>
                  </a:ext>
                </a:extLst>
              </a:tr>
              <a:tr h="506256">
                <a:tc>
                  <a:txBody>
                    <a:bodyPr/>
                    <a:lstStyle/>
                    <a:p>
                      <a:pPr algn="just"/>
                      <a:r>
                        <a:rPr lang="tr-TR" sz="1100" b="1" dirty="0">
                          <a:latin typeface="Calibri (Gövde)s New Roman"/>
                          <a:cs typeface="Times New Roman" pitchFamily="18" charset="0"/>
                        </a:rPr>
                        <a:t>ÜNYE</a:t>
                      </a:r>
                    </a:p>
                  </a:txBody>
                  <a:tcPr marL="38576" marR="38576" marT="25718" marB="25718"/>
                </a:tc>
                <a:tc>
                  <a:txBody>
                    <a:bodyPr/>
                    <a:lstStyle/>
                    <a:p>
                      <a:pPr algn="ctr"/>
                      <a:r>
                        <a:rPr lang="tr-TR" sz="1100" dirty="0">
                          <a:latin typeface="Calibri (Gövde)s New Roman"/>
                          <a:cs typeface="Times New Roman" pitchFamily="18" charset="0"/>
                        </a:rPr>
                        <a:t>3</a:t>
                      </a:r>
                    </a:p>
                  </a:txBody>
                  <a:tcPr marL="38576" marR="38576" marT="25718" marB="25718"/>
                </a:tc>
                <a:extLst>
                  <a:ext uri="{0D108BD9-81ED-4DB2-BD59-A6C34878D82A}">
                    <a16:rowId xmlns:a16="http://schemas.microsoft.com/office/drawing/2014/main" val="10003"/>
                  </a:ext>
                </a:extLst>
              </a:tr>
              <a:tr h="506256">
                <a:tc>
                  <a:txBody>
                    <a:bodyPr/>
                    <a:lstStyle/>
                    <a:p>
                      <a:pPr algn="just"/>
                      <a:r>
                        <a:rPr lang="tr-TR" sz="1100" b="1" dirty="0">
                          <a:latin typeface="Calibri (Gövde)s New Roman"/>
                          <a:cs typeface="Times New Roman" pitchFamily="18" charset="0"/>
                        </a:rPr>
                        <a:t>GÖLKÖY</a:t>
                      </a:r>
                    </a:p>
                  </a:txBody>
                  <a:tcPr marL="38576" marR="38576" marT="25718" marB="25718"/>
                </a:tc>
                <a:tc>
                  <a:txBody>
                    <a:bodyPr/>
                    <a:lstStyle/>
                    <a:p>
                      <a:pPr algn="ctr"/>
                      <a:r>
                        <a:rPr lang="tr-TR" sz="1100" dirty="0">
                          <a:latin typeface="Calibri (Gövde)s New Roman"/>
                          <a:cs typeface="Times New Roman" pitchFamily="18" charset="0"/>
                        </a:rPr>
                        <a:t>1</a:t>
                      </a:r>
                    </a:p>
                  </a:txBody>
                  <a:tcPr marL="38576" marR="38576" marT="25718" marB="25718"/>
                </a:tc>
                <a:extLst>
                  <a:ext uri="{0D108BD9-81ED-4DB2-BD59-A6C34878D82A}">
                    <a16:rowId xmlns:a16="http://schemas.microsoft.com/office/drawing/2014/main" val="1662689160"/>
                  </a:ext>
                </a:extLst>
              </a:tr>
              <a:tr h="506256">
                <a:tc>
                  <a:txBody>
                    <a:bodyPr/>
                    <a:lstStyle/>
                    <a:p>
                      <a:pPr algn="just"/>
                      <a:r>
                        <a:rPr lang="tr-TR" sz="1100" b="1" dirty="0">
                          <a:latin typeface="Calibri (Gövde)s New Roman"/>
                          <a:cs typeface="Times New Roman" pitchFamily="18" charset="0"/>
                        </a:rPr>
                        <a:t>MOBİL</a:t>
                      </a:r>
                    </a:p>
                  </a:txBody>
                  <a:tcPr marL="38576" marR="38576" marT="25718" marB="25718"/>
                </a:tc>
                <a:tc>
                  <a:txBody>
                    <a:bodyPr/>
                    <a:lstStyle/>
                    <a:p>
                      <a:pPr algn="ctr"/>
                      <a:r>
                        <a:rPr lang="tr-TR" sz="1100" dirty="0">
                          <a:latin typeface="Calibri (Gövde)s New Roman"/>
                          <a:cs typeface="Times New Roman" pitchFamily="18" charset="0"/>
                        </a:rPr>
                        <a:t>1</a:t>
                      </a:r>
                    </a:p>
                  </a:txBody>
                  <a:tcPr marL="38576" marR="38576" marT="25718" marB="25718"/>
                </a:tc>
                <a:extLst>
                  <a:ext uri="{0D108BD9-81ED-4DB2-BD59-A6C34878D82A}">
                    <a16:rowId xmlns:a16="http://schemas.microsoft.com/office/drawing/2014/main" val="10004"/>
                  </a:ext>
                </a:extLst>
              </a:tr>
              <a:tr h="506256">
                <a:tc>
                  <a:txBody>
                    <a:bodyPr/>
                    <a:lstStyle/>
                    <a:p>
                      <a:pPr algn="just"/>
                      <a:r>
                        <a:rPr lang="tr-TR" sz="1100" b="1" dirty="0">
                          <a:latin typeface="Calibri (Gövde)s New Roman"/>
                          <a:cs typeface="Times New Roman" pitchFamily="18" charset="0"/>
                        </a:rPr>
                        <a:t>TOPLAM</a:t>
                      </a:r>
                    </a:p>
                  </a:txBody>
                  <a:tcPr marL="38576" marR="38576" marT="25718" marB="25718"/>
                </a:tc>
                <a:tc>
                  <a:txBody>
                    <a:bodyPr/>
                    <a:lstStyle/>
                    <a:p>
                      <a:pPr algn="ctr"/>
                      <a:r>
                        <a:rPr lang="tr-TR" sz="1100" dirty="0">
                          <a:latin typeface="Calibri (Gövde)s New Roman"/>
                          <a:cs typeface="Times New Roman" pitchFamily="18" charset="0"/>
                        </a:rPr>
                        <a:t>20</a:t>
                      </a:r>
                    </a:p>
                  </a:txBody>
                  <a:tcPr marL="38576" marR="38576" marT="25718" marB="25718"/>
                </a:tc>
                <a:extLst>
                  <a:ext uri="{0D108BD9-81ED-4DB2-BD59-A6C34878D82A}">
                    <a16:rowId xmlns:a16="http://schemas.microsoft.com/office/drawing/2014/main" val="10005"/>
                  </a:ext>
                </a:extLst>
              </a:tr>
            </a:tbl>
          </a:graphicData>
        </a:graphic>
      </p:graphicFrame>
      <p:grpSp>
        <p:nvGrpSpPr>
          <p:cNvPr id="5" name="Grup 10"/>
          <p:cNvGrpSpPr/>
          <p:nvPr/>
        </p:nvGrpSpPr>
        <p:grpSpPr>
          <a:xfrm>
            <a:off x="1277633" y="1013548"/>
            <a:ext cx="6315075" cy="379160"/>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1277633" y="5565859"/>
            <a:ext cx="631507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spTree>
    <p:extLst>
      <p:ext uri="{BB962C8B-B14F-4D97-AF65-F5344CB8AC3E}">
        <p14:creationId xmlns:p14="http://schemas.microsoft.com/office/powerpoint/2010/main" val="1767608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47</a:t>
            </a:fld>
            <a:endParaRPr lang="tr-TR">
              <a:solidFill>
                <a:prstClr val="black">
                  <a:tint val="75000"/>
                </a:prstClr>
              </a:solidFill>
              <a:latin typeface="Calibri" panose="020F0502020204030204"/>
            </a:endParaRPr>
          </a:p>
        </p:txBody>
      </p:sp>
      <p:sp>
        <p:nvSpPr>
          <p:cNvPr id="3" name="Dikdörtgen 2"/>
          <p:cNvSpPr/>
          <p:nvPr/>
        </p:nvSpPr>
        <p:spPr>
          <a:xfrm>
            <a:off x="1187162" y="1392708"/>
            <a:ext cx="6315074" cy="421334"/>
          </a:xfrm>
          <a:prstGeom prst="rect">
            <a:avLst/>
          </a:prstGeom>
        </p:spPr>
        <p:txBody>
          <a:bodyPr wrap="square">
            <a:spAutoFit/>
          </a:bodyPr>
          <a:lstStyle/>
          <a:p>
            <a:pPr algn="ctr" defTabSz="685800"/>
            <a:r>
              <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rPr>
              <a:t>	</a:t>
            </a:r>
            <a:r>
              <a:rPr lang="tr-TR" sz="1350"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rPr>
              <a:t>İlimizdeki Sürekli İzleme Sistemleri</a:t>
            </a:r>
          </a:p>
          <a:p>
            <a:pPr algn="just" defTabSz="685800"/>
            <a:endPar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endParaRPr>
          </a:p>
        </p:txBody>
      </p:sp>
      <p:graphicFrame>
        <p:nvGraphicFramePr>
          <p:cNvPr id="9" name="Tablo 8"/>
          <p:cNvGraphicFramePr>
            <a:graphicFrameLocks noGrp="1"/>
          </p:cNvGraphicFramePr>
          <p:nvPr>
            <p:extLst/>
          </p:nvPr>
        </p:nvGraphicFramePr>
        <p:xfrm>
          <a:off x="2038697" y="1767811"/>
          <a:ext cx="5205845" cy="1298458"/>
        </p:xfrm>
        <a:graphic>
          <a:graphicData uri="http://schemas.openxmlformats.org/drawingml/2006/table">
            <a:tbl>
              <a:tblPr firstRow="1" bandRow="1">
                <a:tableStyleId>{5C22544A-7EE6-4342-B048-85BDC9FD1C3A}</a:tableStyleId>
              </a:tblPr>
              <a:tblGrid>
                <a:gridCol w="2604231">
                  <a:extLst>
                    <a:ext uri="{9D8B030D-6E8A-4147-A177-3AD203B41FA5}">
                      <a16:colId xmlns:a16="http://schemas.microsoft.com/office/drawing/2014/main" val="20000"/>
                    </a:ext>
                  </a:extLst>
                </a:gridCol>
                <a:gridCol w="2601614">
                  <a:extLst>
                    <a:ext uri="{9D8B030D-6E8A-4147-A177-3AD203B41FA5}">
                      <a16:colId xmlns:a16="http://schemas.microsoft.com/office/drawing/2014/main" val="20001"/>
                    </a:ext>
                  </a:extLst>
                </a:gridCol>
              </a:tblGrid>
              <a:tr h="236596">
                <a:tc>
                  <a:txBody>
                    <a:bodyPr/>
                    <a:lstStyle/>
                    <a:p>
                      <a:pPr algn="ctr"/>
                      <a:r>
                        <a:rPr lang="tr-TR" sz="1100" dirty="0" smtClean="0">
                          <a:solidFill>
                            <a:schemeClr val="bg1"/>
                          </a:solidFill>
                          <a:latin typeface="Calibri (Gövde)s New Roman"/>
                        </a:rPr>
                        <a:t>Sistem</a:t>
                      </a:r>
                      <a:endParaRPr lang="tr-TR" sz="1100" dirty="0">
                        <a:solidFill>
                          <a:schemeClr val="bg1"/>
                        </a:solidFill>
                        <a:latin typeface="Calibri (Gövde)s New Roman"/>
                      </a:endParaRPr>
                    </a:p>
                  </a:txBody>
                  <a:tcPr marL="38576" marR="38576" marT="25718" marB="25718"/>
                </a:tc>
                <a:tc>
                  <a:txBody>
                    <a:bodyPr/>
                    <a:lstStyle/>
                    <a:p>
                      <a:pPr algn="ctr"/>
                      <a:r>
                        <a:rPr lang="tr-TR" sz="1100" dirty="0">
                          <a:solidFill>
                            <a:schemeClr val="bg1"/>
                          </a:solidFill>
                          <a:latin typeface="Calibri (Gövde)s New Roman"/>
                        </a:rPr>
                        <a:t>İSTASYON SAYISI</a:t>
                      </a:r>
                    </a:p>
                  </a:txBody>
                  <a:tcPr marL="38576" marR="38576" marT="25718" marB="25718"/>
                </a:tc>
                <a:extLst>
                  <a:ext uri="{0D108BD9-81ED-4DB2-BD59-A6C34878D82A}">
                    <a16:rowId xmlns:a16="http://schemas.microsoft.com/office/drawing/2014/main" val="10000"/>
                  </a:ext>
                </a:extLst>
              </a:tr>
              <a:tr h="507506">
                <a:tc>
                  <a:txBody>
                    <a:bodyPr/>
                    <a:lstStyle/>
                    <a:p>
                      <a:pPr algn="just"/>
                      <a:r>
                        <a:rPr lang="tr-TR" sz="1100" b="1" dirty="0" smtClean="0">
                          <a:latin typeface="Calibri (Gövde)s New Roman"/>
                          <a:cs typeface="Times New Roman" pitchFamily="18" charset="0"/>
                        </a:rPr>
                        <a:t>SEÖS</a:t>
                      </a: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900" b="1" dirty="0" smtClean="0">
                          <a:latin typeface="Calibri (Gövde)s New Roman"/>
                          <a:cs typeface="Times New Roman" pitchFamily="18" charset="0"/>
                        </a:rPr>
                        <a:t>(</a:t>
                      </a:r>
                      <a:r>
                        <a:rPr lang="tr-TR" sz="1100" b="1" dirty="0" smtClean="0">
                          <a:latin typeface="Calibri (Gövde)s New Roman"/>
                          <a:cs typeface="Times New Roman" pitchFamily="18" charset="0"/>
                        </a:rPr>
                        <a:t>Sürekli Emisyon</a:t>
                      </a:r>
                      <a:r>
                        <a:rPr lang="tr-TR" sz="1100" b="1" baseline="0" dirty="0" smtClean="0">
                          <a:latin typeface="Calibri (Gövde)s New Roman"/>
                          <a:cs typeface="Times New Roman" pitchFamily="18" charset="0"/>
                        </a:rPr>
                        <a:t> Ölçüm</a:t>
                      </a:r>
                      <a:r>
                        <a:rPr lang="tr-TR" sz="1100" b="1" dirty="0" smtClean="0">
                          <a:latin typeface="Calibri (Gövde)s New Roman"/>
                          <a:cs typeface="Times New Roman" pitchFamily="18" charset="0"/>
                        </a:rPr>
                        <a:t> İzleme Sistemi</a:t>
                      </a:r>
                      <a:r>
                        <a:rPr lang="tr-TR" sz="900" b="1" dirty="0" smtClean="0">
                          <a:latin typeface="Calibri (Gövde)s New Roman"/>
                          <a:cs typeface="Times New Roman" pitchFamily="18" charset="0"/>
                        </a:rPr>
                        <a:t>)</a:t>
                      </a:r>
                    </a:p>
                  </a:txBody>
                  <a:tcPr marL="38576" marR="38576" marT="25718" marB="25718"/>
                </a:tc>
                <a:tc>
                  <a:txBody>
                    <a:bodyPr/>
                    <a:lstStyle/>
                    <a:p>
                      <a:pPr algn="ctr"/>
                      <a:r>
                        <a:rPr lang="tr-TR" sz="1100" dirty="0" smtClean="0">
                          <a:latin typeface="Calibri (Gövde)s New Roman"/>
                          <a:cs typeface="Times New Roman" pitchFamily="18" charset="0"/>
                        </a:rPr>
                        <a:t>2</a:t>
                      </a:r>
                    </a:p>
                    <a:p>
                      <a:pPr algn="ctr"/>
                      <a:r>
                        <a:rPr lang="tr-TR" sz="900" dirty="0" smtClean="0">
                          <a:latin typeface="Calibri (Gövde)s New Roman"/>
                          <a:cs typeface="Times New Roman" pitchFamily="18" charset="0"/>
                        </a:rPr>
                        <a:t>Ünye Çimento</a:t>
                      </a:r>
                    </a:p>
                    <a:p>
                      <a:pPr algn="ctr"/>
                      <a:r>
                        <a:rPr lang="tr-TR" sz="900" dirty="0" smtClean="0">
                          <a:latin typeface="Calibri (Gövde)s New Roman"/>
                          <a:cs typeface="Times New Roman" pitchFamily="18" charset="0"/>
                        </a:rPr>
                        <a:t>Çamsan</a:t>
                      </a:r>
                    </a:p>
                  </a:txBody>
                  <a:tcPr marL="38576" marR="38576" marT="25718" marB="25718"/>
                </a:tc>
                <a:extLst>
                  <a:ext uri="{0D108BD9-81ED-4DB2-BD59-A6C34878D82A}">
                    <a16:rowId xmlns:a16="http://schemas.microsoft.com/office/drawing/2014/main" val="1423405345"/>
                  </a:ext>
                </a:extLst>
              </a:tr>
              <a:tr h="507506">
                <a:tc>
                  <a:txBody>
                    <a:bodyPr/>
                    <a:lstStyle/>
                    <a:p>
                      <a:pPr algn="just"/>
                      <a:r>
                        <a:rPr lang="tr-TR" sz="1100" b="1" dirty="0" smtClean="0">
                          <a:latin typeface="Calibri (Gövde)s New Roman"/>
                          <a:cs typeface="Times New Roman" pitchFamily="18" charset="0"/>
                        </a:rPr>
                        <a:t>SAİS</a:t>
                      </a:r>
                    </a:p>
                    <a:p>
                      <a:pPr algn="just"/>
                      <a:r>
                        <a:rPr lang="tr-TR" sz="1100" b="1" dirty="0" smtClean="0">
                          <a:latin typeface="Calibri (Gövde)s New Roman"/>
                          <a:cs typeface="Times New Roman" pitchFamily="18" charset="0"/>
                        </a:rPr>
                        <a:t>(Sürekli </a:t>
                      </a:r>
                      <a:r>
                        <a:rPr lang="tr-TR" sz="1100" b="1" dirty="0" err="1" smtClean="0">
                          <a:latin typeface="Calibri (Gövde)s New Roman"/>
                          <a:cs typeface="Times New Roman" pitchFamily="18" charset="0"/>
                        </a:rPr>
                        <a:t>Atıksu</a:t>
                      </a:r>
                      <a:r>
                        <a:rPr lang="tr-TR" sz="1100" b="1" dirty="0" smtClean="0">
                          <a:latin typeface="Calibri (Gövde)s New Roman"/>
                          <a:cs typeface="Times New Roman" pitchFamily="18" charset="0"/>
                        </a:rPr>
                        <a:t> İzleme Sistemi)</a:t>
                      </a:r>
                      <a:endParaRPr lang="tr-TR" sz="1100" b="1" dirty="0">
                        <a:latin typeface="Calibri (Gövde)s New Roman"/>
                        <a:cs typeface="Times New Roman" pitchFamily="18" charset="0"/>
                      </a:endParaRPr>
                    </a:p>
                  </a:txBody>
                  <a:tcPr marL="38576" marR="38576" marT="25718" marB="25718"/>
                </a:tc>
                <a:tc>
                  <a:txBody>
                    <a:bodyPr/>
                    <a:lstStyle/>
                    <a:p>
                      <a:pPr algn="ctr"/>
                      <a:r>
                        <a:rPr lang="tr-TR" sz="1100" dirty="0" smtClean="0">
                          <a:latin typeface="Calibri (Gövde)s New Roman"/>
                          <a:cs typeface="Times New Roman" pitchFamily="18" charset="0"/>
                        </a:rPr>
                        <a:t>3 </a:t>
                      </a:r>
                    </a:p>
                    <a:p>
                      <a:pPr algn="ctr"/>
                      <a:r>
                        <a:rPr lang="tr-TR" sz="900" dirty="0" smtClean="0">
                          <a:latin typeface="Calibri (Gövde)s New Roman"/>
                          <a:cs typeface="Times New Roman" pitchFamily="18" charset="0"/>
                        </a:rPr>
                        <a:t>(Ünye</a:t>
                      </a:r>
                      <a:r>
                        <a:rPr lang="tr-TR" sz="900" baseline="0" dirty="0" smtClean="0">
                          <a:latin typeface="Calibri (Gövde)s New Roman"/>
                          <a:cs typeface="Times New Roman" pitchFamily="18" charset="0"/>
                        </a:rPr>
                        <a:t> Doğu AAT Ünye Batı AAT</a:t>
                      </a:r>
                    </a:p>
                    <a:p>
                      <a:pPr algn="ctr"/>
                      <a:r>
                        <a:rPr lang="tr-TR" sz="900" baseline="0" dirty="0" smtClean="0">
                          <a:latin typeface="Calibri (Gövde)s New Roman"/>
                          <a:cs typeface="Times New Roman" pitchFamily="18" charset="0"/>
                        </a:rPr>
                        <a:t>Altınordu </a:t>
                      </a:r>
                      <a:r>
                        <a:rPr lang="tr-TR" sz="900" baseline="0" dirty="0" err="1" smtClean="0">
                          <a:latin typeface="Calibri (Gövde)s New Roman"/>
                          <a:cs typeface="Times New Roman" pitchFamily="18" charset="0"/>
                        </a:rPr>
                        <a:t>Durugöl</a:t>
                      </a:r>
                      <a:r>
                        <a:rPr lang="tr-TR" sz="900" baseline="0" dirty="0" smtClean="0">
                          <a:latin typeface="Calibri (Gövde)s New Roman"/>
                          <a:cs typeface="Times New Roman" pitchFamily="18" charset="0"/>
                        </a:rPr>
                        <a:t> AAT)</a:t>
                      </a:r>
                      <a:endParaRPr lang="tr-TR" sz="900" dirty="0" smtClean="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10001"/>
                  </a:ext>
                </a:extLst>
              </a:tr>
            </a:tbl>
          </a:graphicData>
        </a:graphic>
      </p:graphicFrame>
      <p:grpSp>
        <p:nvGrpSpPr>
          <p:cNvPr id="5" name="Grup 10"/>
          <p:cNvGrpSpPr/>
          <p:nvPr/>
        </p:nvGrpSpPr>
        <p:grpSpPr>
          <a:xfrm>
            <a:off x="1277633" y="1013548"/>
            <a:ext cx="6315075" cy="379160"/>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1421198" y="6066483"/>
            <a:ext cx="631507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pic>
        <p:nvPicPr>
          <p:cNvPr id="10" name="Resim 9"/>
          <p:cNvPicPr/>
          <p:nvPr/>
        </p:nvPicPr>
        <p:blipFill rotWithShape="1">
          <a:blip r:embed="rId4"/>
          <a:srcRect l="17272" t="36325" r="959"/>
          <a:stretch/>
        </p:blipFill>
        <p:spPr bwMode="auto">
          <a:xfrm>
            <a:off x="733635" y="3072552"/>
            <a:ext cx="3479006" cy="1500488"/>
          </a:xfrm>
          <a:prstGeom prst="rect">
            <a:avLst/>
          </a:prstGeom>
          <a:ln>
            <a:noFill/>
          </a:ln>
          <a:extLst>
            <a:ext uri="{53640926-AAD7-44D8-BBD7-CCE9431645EC}">
              <a14:shadowObscured xmlns:a14="http://schemas.microsoft.com/office/drawing/2010/main"/>
            </a:ext>
          </a:extLst>
        </p:spPr>
      </p:pic>
      <p:pic>
        <p:nvPicPr>
          <p:cNvPr id="11" name="Resim 10"/>
          <p:cNvPicPr/>
          <p:nvPr/>
        </p:nvPicPr>
        <p:blipFill rotWithShape="1">
          <a:blip r:embed="rId5"/>
          <a:srcRect l="15874" t="35104" r="1620"/>
          <a:stretch/>
        </p:blipFill>
        <p:spPr bwMode="auto">
          <a:xfrm>
            <a:off x="4435171" y="3046047"/>
            <a:ext cx="3420356" cy="1551590"/>
          </a:xfrm>
          <a:prstGeom prst="rect">
            <a:avLst/>
          </a:prstGeom>
          <a:ln>
            <a:noFill/>
          </a:ln>
          <a:extLst>
            <a:ext uri="{53640926-AAD7-44D8-BBD7-CCE9431645EC}">
              <a14:shadowObscured xmlns:a14="http://schemas.microsoft.com/office/drawing/2010/main"/>
            </a:ext>
          </a:extLst>
        </p:spPr>
      </p:pic>
      <p:pic>
        <p:nvPicPr>
          <p:cNvPr id="12" name="Resim 11"/>
          <p:cNvPicPr/>
          <p:nvPr/>
        </p:nvPicPr>
        <p:blipFill rotWithShape="1">
          <a:blip r:embed="rId6"/>
          <a:srcRect l="38388" t="39660" r="35703" b="26434"/>
          <a:stretch/>
        </p:blipFill>
        <p:spPr bwMode="auto">
          <a:xfrm>
            <a:off x="756537" y="4725071"/>
            <a:ext cx="1329322" cy="973788"/>
          </a:xfrm>
          <a:prstGeom prst="rect">
            <a:avLst/>
          </a:prstGeom>
          <a:ln>
            <a:noFill/>
          </a:ln>
          <a:extLst>
            <a:ext uri="{53640926-AAD7-44D8-BBD7-CCE9431645EC}">
              <a14:shadowObscured xmlns:a14="http://schemas.microsoft.com/office/drawing/2010/main"/>
            </a:ext>
          </a:extLst>
        </p:spPr>
      </p:pic>
      <p:pic>
        <p:nvPicPr>
          <p:cNvPr id="13" name="Resim 12"/>
          <p:cNvPicPr/>
          <p:nvPr/>
        </p:nvPicPr>
        <p:blipFill rotWithShape="1">
          <a:blip r:embed="rId7"/>
          <a:srcRect l="33234" t="36854" r="33709" b="20024"/>
          <a:stretch/>
        </p:blipFill>
        <p:spPr bwMode="auto">
          <a:xfrm>
            <a:off x="2262031" y="4730402"/>
            <a:ext cx="1329068" cy="968457"/>
          </a:xfrm>
          <a:prstGeom prst="rect">
            <a:avLst/>
          </a:prstGeom>
          <a:ln>
            <a:noFill/>
          </a:ln>
          <a:extLst>
            <a:ext uri="{53640926-AAD7-44D8-BBD7-CCE9431645EC}">
              <a14:shadowObscured xmlns:a14="http://schemas.microsoft.com/office/drawing/2010/main"/>
            </a:ext>
          </a:extLst>
        </p:spPr>
      </p:pic>
      <p:pic>
        <p:nvPicPr>
          <p:cNvPr id="14" name="Resim 13"/>
          <p:cNvPicPr/>
          <p:nvPr/>
        </p:nvPicPr>
        <p:blipFill rotWithShape="1">
          <a:blip r:embed="rId8"/>
          <a:srcRect l="18900" t="25746" r="18976" b="20242"/>
          <a:stretch/>
        </p:blipFill>
        <p:spPr bwMode="auto">
          <a:xfrm>
            <a:off x="4155727" y="4773347"/>
            <a:ext cx="1312892" cy="889137"/>
          </a:xfrm>
          <a:prstGeom prst="rect">
            <a:avLst/>
          </a:prstGeom>
          <a:ln>
            <a:noFill/>
          </a:ln>
          <a:extLst>
            <a:ext uri="{53640926-AAD7-44D8-BBD7-CCE9431645EC}">
              <a14:shadowObscured xmlns:a14="http://schemas.microsoft.com/office/drawing/2010/main"/>
            </a:ext>
          </a:extLst>
        </p:spPr>
      </p:pic>
      <p:pic>
        <p:nvPicPr>
          <p:cNvPr id="15" name="Resim 14"/>
          <p:cNvPicPr/>
          <p:nvPr/>
        </p:nvPicPr>
        <p:blipFill rotWithShape="1">
          <a:blip r:embed="rId9"/>
          <a:srcRect l="13522" t="19027" r="8049" b="6392"/>
          <a:stretch/>
        </p:blipFill>
        <p:spPr bwMode="auto">
          <a:xfrm>
            <a:off x="5582695" y="4773347"/>
            <a:ext cx="1452774" cy="889137"/>
          </a:xfrm>
          <a:prstGeom prst="rect">
            <a:avLst/>
          </a:prstGeom>
          <a:ln>
            <a:noFill/>
          </a:ln>
          <a:extLst>
            <a:ext uri="{53640926-AAD7-44D8-BBD7-CCE9431645EC}">
              <a14:shadowObscured xmlns:a14="http://schemas.microsoft.com/office/drawing/2010/main"/>
            </a:ext>
          </a:extLst>
        </p:spPr>
      </p:pic>
      <p:pic>
        <p:nvPicPr>
          <p:cNvPr id="16" name="Resim 15"/>
          <p:cNvPicPr/>
          <p:nvPr/>
        </p:nvPicPr>
        <p:blipFill rotWithShape="1">
          <a:blip r:embed="rId10"/>
          <a:srcRect l="14385" t="11893" r="2943" b="14312"/>
          <a:stretch/>
        </p:blipFill>
        <p:spPr bwMode="auto">
          <a:xfrm>
            <a:off x="7086170" y="4793335"/>
            <a:ext cx="1649108" cy="849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1387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48</a:t>
            </a:fld>
            <a:endParaRPr lang="tr-TR">
              <a:solidFill>
                <a:prstClr val="black">
                  <a:tint val="75000"/>
                </a:prstClr>
              </a:solidFill>
              <a:latin typeface="Calibri" panose="020F0502020204030204"/>
            </a:endParaRPr>
          </a:p>
        </p:txBody>
      </p:sp>
      <p:sp>
        <p:nvSpPr>
          <p:cNvPr id="3" name="Dikdörtgen 2"/>
          <p:cNvSpPr/>
          <p:nvPr/>
        </p:nvSpPr>
        <p:spPr>
          <a:xfrm>
            <a:off x="1411605" y="1298746"/>
            <a:ext cx="6246495" cy="3208571"/>
          </a:xfrm>
          <a:prstGeom prst="rect">
            <a:avLst/>
          </a:prstGeom>
        </p:spPr>
        <p:txBody>
          <a:bodyPr wrap="square">
            <a:spAutoFit/>
          </a:bodyPr>
          <a:lstStyle/>
          <a:p>
            <a:pPr algn="just" defTabSz="685800">
              <a:spcBef>
                <a:spcPct val="50000"/>
              </a:spcBef>
            </a:pPr>
            <a:r>
              <a:rPr lang="tr-TR" sz="760" dirty="0">
                <a:solidFill>
                  <a:srgbClr val="C00000"/>
                </a:solidFill>
                <a:effectLst>
                  <a:outerShdw blurRad="38100" dist="38100" dir="2700000" algn="tl">
                    <a:srgbClr val="000000">
                      <a:alpha val="43137"/>
                    </a:srgbClr>
                  </a:outerShdw>
                </a:effectLst>
                <a:latin typeface="Calibri (Gövde)s New Roman"/>
                <a:cs typeface="Times New Roman" pitchFamily="18" charset="0"/>
              </a:rPr>
              <a:t>	</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rPr>
              <a:t>İlimiz Altınordu İlçesi Karşıyaka Mahallesi ve stadyum yanında, Fatsa İlçesi ve Ünye İlçesinde kurulu olan Hava Kalitesi Ölçüm İstasyonu, meteorolojik verilerin yanı sıra </a:t>
            </a:r>
            <a:r>
              <a:rPr lang="tr-TR" sz="2250" b="1" dirty="0">
                <a:solidFill>
                  <a:prstClr val="black"/>
                </a:solidFill>
                <a:latin typeface="Calibri (Gövde)s New Roman"/>
                <a:cs typeface="Times New Roman" pitchFamily="18" charset="0"/>
              </a:rPr>
              <a:t>PM10, PM2.5, CO, SO2, NO, NO2, NOX ve O3</a:t>
            </a:r>
            <a:r>
              <a:rPr lang="tr-TR" sz="2250" dirty="0">
                <a:solidFill>
                  <a:prstClr val="black"/>
                </a:solidFill>
                <a:latin typeface="Calibri (Gövde)s New Roman"/>
                <a:cs typeface="Times New Roman" pitchFamily="18" charset="0"/>
              </a:rPr>
              <a:t> </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rPr>
              <a:t> kirlilik parametrelerini de saatlik olarak ölçmektedir. Bu verilere </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hlinkClick r:id="rId2"/>
              </a:rPr>
              <a:t>http://www.havaizleme.gov.tr</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rPr>
              <a:t> adresinden ulaşılabilmektedir.</a:t>
            </a:r>
          </a:p>
        </p:txBody>
      </p:sp>
      <p:pic>
        <p:nvPicPr>
          <p:cNvPr id="1026" name="Picture 2" descr="IMG_20151116_1322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1605" y="4530891"/>
            <a:ext cx="1657350" cy="10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G_20151112_1421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2908" y="4530891"/>
            <a:ext cx="1894903" cy="10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G_20151109_1323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9276" y="4530891"/>
            <a:ext cx="2028826" cy="10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 10"/>
          <p:cNvGrpSpPr/>
          <p:nvPr/>
        </p:nvGrpSpPr>
        <p:grpSpPr>
          <a:xfrm>
            <a:off x="1308807" y="928743"/>
            <a:ext cx="6480731" cy="340784"/>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9" name="Resim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1364497" y="5664527"/>
            <a:ext cx="6390408"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29562474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6400800" y="5701914"/>
            <a:ext cx="1600200" cy="273844"/>
          </a:xfrm>
        </p:spPr>
        <p:txBody>
          <a:bodyPr/>
          <a:lstStyle/>
          <a:p>
            <a:pPr defTabSz="685800"/>
            <a:fld id="{B2822184-DDC0-4AF7-831B-8DB22884B132}" type="slidenum">
              <a:rPr lang="tr-TR">
                <a:solidFill>
                  <a:prstClr val="black">
                    <a:tint val="75000"/>
                  </a:prstClr>
                </a:solidFill>
                <a:latin typeface="Calibri" panose="020F0502020204030204"/>
              </a:rPr>
              <a:pPr defTabSz="685800"/>
              <a:t>49</a:t>
            </a:fld>
            <a:endParaRPr lang="tr-TR" dirty="0">
              <a:solidFill>
                <a:prstClr val="black">
                  <a:tint val="75000"/>
                </a:prstClr>
              </a:solidFill>
              <a:latin typeface="Calibri" panose="020F0502020204030204"/>
            </a:endParaRPr>
          </a:p>
        </p:txBody>
      </p:sp>
      <p:sp>
        <p:nvSpPr>
          <p:cNvPr id="3" name="Dikdörtgen 2"/>
          <p:cNvSpPr/>
          <p:nvPr/>
        </p:nvSpPr>
        <p:spPr>
          <a:xfrm>
            <a:off x="1319816" y="1370992"/>
            <a:ext cx="6629400" cy="415498"/>
          </a:xfrm>
          <a:prstGeom prst="rect">
            <a:avLst/>
          </a:prstGeom>
        </p:spPr>
        <p:txBody>
          <a:bodyPr wrap="square">
            <a:spAutoFit/>
          </a:bodyPr>
          <a:lstStyle/>
          <a:p>
            <a:pPr algn="just" defTabSz="685800"/>
            <a:r>
              <a:rPr lang="tr-TR" sz="1050" b="1" dirty="0">
                <a:solidFill>
                  <a:srgbClr val="C00000"/>
                </a:solidFill>
                <a:effectLst>
                  <a:outerShdw blurRad="38100" dist="38100" dir="2700000" algn="tl">
                    <a:srgbClr val="000000">
                      <a:alpha val="43137"/>
                    </a:srgbClr>
                  </a:outerShdw>
                </a:effectLst>
                <a:latin typeface="Calibri (Gövde)"/>
                <a:ea typeface="Verdana" panose="020B0604030504040204" pitchFamily="34" charset="0"/>
                <a:cs typeface="Times New Roman" pitchFamily="18" charset="0"/>
              </a:rPr>
              <a:t>	Isınmadan Kaynaklı Hava Kirliliği Kontrolü Yönetmeliği kapsamında ısınma ve sanayi  amaçlı olarak kullanılan ithal kömürlere ait veriler:</a:t>
            </a:r>
            <a:endParaRPr lang="tr-TR" sz="1050" b="1" dirty="0">
              <a:solidFill>
                <a:srgbClr val="C00000"/>
              </a:solidFill>
              <a:latin typeface="Calibri (Gövde)"/>
              <a:ea typeface="Verdana" panose="020B0604030504040204" pitchFamily="34" charset="0"/>
            </a:endParaRPr>
          </a:p>
        </p:txBody>
      </p:sp>
      <p:graphicFrame>
        <p:nvGraphicFramePr>
          <p:cNvPr id="6" name="Tablo 5"/>
          <p:cNvGraphicFramePr>
            <a:graphicFrameLocks noGrp="1"/>
          </p:cNvGraphicFramePr>
          <p:nvPr>
            <p:extLst/>
          </p:nvPr>
        </p:nvGraphicFramePr>
        <p:xfrm>
          <a:off x="1393774" y="1813728"/>
          <a:ext cx="6331856" cy="3800481"/>
        </p:xfrm>
        <a:graphic>
          <a:graphicData uri="http://schemas.openxmlformats.org/drawingml/2006/table">
            <a:tbl>
              <a:tblPr firstRow="1" bandRow="1">
                <a:tableStyleId>{5C22544A-7EE6-4342-B048-85BDC9FD1C3A}</a:tableStyleId>
              </a:tblPr>
              <a:tblGrid>
                <a:gridCol w="1443077">
                  <a:extLst>
                    <a:ext uri="{9D8B030D-6E8A-4147-A177-3AD203B41FA5}">
                      <a16:colId xmlns:a16="http://schemas.microsoft.com/office/drawing/2014/main" val="20000"/>
                    </a:ext>
                  </a:extLst>
                </a:gridCol>
                <a:gridCol w="1064648">
                  <a:extLst>
                    <a:ext uri="{9D8B030D-6E8A-4147-A177-3AD203B41FA5}">
                      <a16:colId xmlns:a16="http://schemas.microsoft.com/office/drawing/2014/main" val="20001"/>
                    </a:ext>
                  </a:extLst>
                </a:gridCol>
                <a:gridCol w="1064648">
                  <a:extLst>
                    <a:ext uri="{9D8B030D-6E8A-4147-A177-3AD203B41FA5}">
                      <a16:colId xmlns:a16="http://schemas.microsoft.com/office/drawing/2014/main" val="20002"/>
                    </a:ext>
                  </a:extLst>
                </a:gridCol>
                <a:gridCol w="1232751">
                  <a:extLst>
                    <a:ext uri="{9D8B030D-6E8A-4147-A177-3AD203B41FA5}">
                      <a16:colId xmlns:a16="http://schemas.microsoft.com/office/drawing/2014/main" val="20003"/>
                    </a:ext>
                  </a:extLst>
                </a:gridCol>
                <a:gridCol w="1526732">
                  <a:extLst>
                    <a:ext uri="{9D8B030D-6E8A-4147-A177-3AD203B41FA5}">
                      <a16:colId xmlns:a16="http://schemas.microsoft.com/office/drawing/2014/main" val="20004"/>
                    </a:ext>
                  </a:extLst>
                </a:gridCol>
              </a:tblGrid>
              <a:tr h="333544">
                <a:tc rowSpan="2">
                  <a:txBody>
                    <a:bodyPr/>
                    <a:lstStyle/>
                    <a:p>
                      <a:pPr algn="ctr"/>
                      <a:r>
                        <a:rPr lang="tr-TR" sz="1000" dirty="0">
                          <a:solidFill>
                            <a:schemeClr val="bg1"/>
                          </a:solidFill>
                          <a:latin typeface="Calibri (Gövde)"/>
                          <a:ea typeface="Verdana" panose="020B0604030504040204" pitchFamily="34" charset="0"/>
                        </a:rPr>
                        <a:t>YIL</a:t>
                      </a:r>
                    </a:p>
                  </a:txBody>
                  <a:tcPr marL="38576" marR="38576" marT="25718" marB="25718"/>
                </a:tc>
                <a:tc gridSpan="3">
                  <a:txBody>
                    <a:bodyPr/>
                    <a:lstStyle/>
                    <a:p>
                      <a:pPr algn="ctr"/>
                      <a:r>
                        <a:rPr lang="tr-TR" sz="1000" dirty="0">
                          <a:solidFill>
                            <a:schemeClr val="bg1"/>
                          </a:solidFill>
                          <a:latin typeface="Calibri (Gövde)"/>
                          <a:ea typeface="Verdana" panose="020B0604030504040204" pitchFamily="34" charset="0"/>
                        </a:rPr>
                        <a:t>YAKIT MİKTARI(TON)</a:t>
                      </a:r>
                    </a:p>
                  </a:txBody>
                  <a:tcPr marL="38576" marR="38576" marT="25718" marB="25718"/>
                </a:tc>
                <a:tc hMerge="1">
                  <a:txBody>
                    <a:bodyPr/>
                    <a:lstStyle/>
                    <a:p>
                      <a:endParaRPr lang="tr-TR"/>
                    </a:p>
                  </a:txBody>
                  <a:tcPr/>
                </a:tc>
                <a:tc hMerge="1">
                  <a:txBody>
                    <a:bodyPr/>
                    <a:lstStyle/>
                    <a:p>
                      <a:endParaRPr lang="tr-TR"/>
                    </a:p>
                  </a:txBody>
                  <a:tcPr/>
                </a:tc>
                <a:tc rowSpan="2">
                  <a:txBody>
                    <a:bodyPr/>
                    <a:lstStyle/>
                    <a:p>
                      <a:pPr algn="ctr"/>
                      <a:r>
                        <a:rPr lang="tr-TR" sz="1000" dirty="0">
                          <a:solidFill>
                            <a:schemeClr val="bg1"/>
                          </a:solidFill>
                          <a:latin typeface="Calibri (Gövde)"/>
                          <a:ea typeface="Verdana" panose="020B0604030504040204" pitchFamily="34" charset="0"/>
                          <a:cs typeface="Times New Roman" pitchFamily="18" charset="0"/>
                        </a:rPr>
                        <a:t>UYGUNLUK       SAYISI (ADET)</a:t>
                      </a:r>
                    </a:p>
                  </a:txBody>
                  <a:tcPr marL="38576" marR="38576" marT="25718" marB="25718"/>
                </a:tc>
                <a:extLst>
                  <a:ext uri="{0D108BD9-81ED-4DB2-BD59-A6C34878D82A}">
                    <a16:rowId xmlns:a16="http://schemas.microsoft.com/office/drawing/2014/main" val="10000"/>
                  </a:ext>
                </a:extLst>
              </a:tr>
              <a:tr h="249439">
                <a:tc vMerge="1">
                  <a:txBody>
                    <a:bodyPr/>
                    <a:lstStyle/>
                    <a:p>
                      <a:endParaRPr lang="tr-TR"/>
                    </a:p>
                  </a:txBody>
                  <a:tcPr/>
                </a:tc>
                <a:tc>
                  <a:txBody>
                    <a:bodyPr/>
                    <a:lstStyle/>
                    <a:p>
                      <a:pPr algn="ctr"/>
                      <a:r>
                        <a:rPr lang="tr-TR" sz="1000" b="1" dirty="0">
                          <a:solidFill>
                            <a:schemeClr val="bg1"/>
                          </a:solidFill>
                          <a:latin typeface="Calibri (Gövde)"/>
                          <a:ea typeface="Verdana" panose="020B0604030504040204" pitchFamily="34" charset="0"/>
                        </a:rPr>
                        <a:t>ISINMA</a:t>
                      </a:r>
                    </a:p>
                  </a:txBody>
                  <a:tcPr marL="38576" marR="38576" marT="25718" marB="25718">
                    <a:solidFill>
                      <a:schemeClr val="accent1"/>
                    </a:solidFill>
                  </a:tcPr>
                </a:tc>
                <a:tc>
                  <a:txBody>
                    <a:bodyPr/>
                    <a:lstStyle/>
                    <a:p>
                      <a:pPr algn="ctr"/>
                      <a:r>
                        <a:rPr lang="tr-TR" sz="1000" b="1" dirty="0">
                          <a:solidFill>
                            <a:schemeClr val="bg1"/>
                          </a:solidFill>
                          <a:latin typeface="Calibri (Gövde)"/>
                          <a:ea typeface="Verdana" panose="020B0604030504040204" pitchFamily="34" charset="0"/>
                        </a:rPr>
                        <a:t>SANAYİ</a:t>
                      </a:r>
                    </a:p>
                  </a:txBody>
                  <a:tcPr marL="38576" marR="38576" marT="25718" marB="25718">
                    <a:solidFill>
                      <a:schemeClr val="accent1"/>
                    </a:solidFill>
                  </a:tcPr>
                </a:tc>
                <a:tc>
                  <a:txBody>
                    <a:bodyPr/>
                    <a:lstStyle/>
                    <a:p>
                      <a:pPr algn="ctr"/>
                      <a:r>
                        <a:rPr lang="tr-TR" sz="1000" b="1" dirty="0">
                          <a:solidFill>
                            <a:schemeClr val="bg1"/>
                          </a:solidFill>
                          <a:latin typeface="Calibri (Gövde)"/>
                          <a:ea typeface="Verdana" panose="020B0604030504040204" pitchFamily="34" charset="0"/>
                        </a:rPr>
                        <a:t>TOPLAM</a:t>
                      </a:r>
                    </a:p>
                  </a:txBody>
                  <a:tcPr marL="38576" marR="38576" marT="25718" marB="25718">
                    <a:solidFill>
                      <a:schemeClr val="accent1"/>
                    </a:solidFill>
                  </a:tcPr>
                </a:tc>
                <a:tc vMerge="1">
                  <a:txBody>
                    <a:bodyPr/>
                    <a:lstStyle/>
                    <a:p>
                      <a:endParaRPr lang="tr-TR"/>
                    </a:p>
                  </a:txBody>
                  <a:tcPr/>
                </a:tc>
                <a:extLst>
                  <a:ext uri="{0D108BD9-81ED-4DB2-BD59-A6C34878D82A}">
                    <a16:rowId xmlns:a16="http://schemas.microsoft.com/office/drawing/2014/main" val="10001"/>
                  </a:ext>
                </a:extLst>
              </a:tr>
              <a:tr h="451113">
                <a:tc>
                  <a:txBody>
                    <a:bodyPr/>
                    <a:lstStyle/>
                    <a:p>
                      <a:pPr algn="ctr"/>
                      <a:r>
                        <a:rPr lang="tr-TR" sz="1000" b="1" dirty="0">
                          <a:solidFill>
                            <a:srgbClr val="C00000"/>
                          </a:solidFill>
                          <a:latin typeface="Calibri (Gövde)"/>
                          <a:ea typeface="Verdana" panose="020B0604030504040204" pitchFamily="34" charset="0"/>
                        </a:rPr>
                        <a:t>2015</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265.868,406</a:t>
                      </a:r>
                    </a:p>
                  </a:txBody>
                  <a:tcPr marL="38576" marR="38576" marT="25718" marB="2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itchFamily="18" charset="0"/>
                        </a:rPr>
                        <a:t>54.722,785</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320.591,191</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70</a:t>
                      </a:r>
                    </a:p>
                  </a:txBody>
                  <a:tcPr marL="38576" marR="38576" marT="25718" marB="25718"/>
                </a:tc>
                <a:extLst>
                  <a:ext uri="{0D108BD9-81ED-4DB2-BD59-A6C34878D82A}">
                    <a16:rowId xmlns:a16="http://schemas.microsoft.com/office/drawing/2014/main" val="10002"/>
                  </a:ext>
                </a:extLst>
              </a:tr>
              <a:tr h="451113">
                <a:tc>
                  <a:txBody>
                    <a:bodyPr/>
                    <a:lstStyle/>
                    <a:p>
                      <a:pPr algn="ctr"/>
                      <a:r>
                        <a:rPr lang="tr-TR" sz="1000" b="1" dirty="0">
                          <a:solidFill>
                            <a:srgbClr val="C00000"/>
                          </a:solidFill>
                          <a:latin typeface="Calibri (Gövde)"/>
                          <a:ea typeface="Verdana" panose="020B0604030504040204" pitchFamily="34" charset="0"/>
                        </a:rPr>
                        <a:t>2016</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269.169,275</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32.801,914</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301.971,189</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67</a:t>
                      </a:r>
                    </a:p>
                  </a:txBody>
                  <a:tcPr marL="38576" marR="38576" marT="25718" marB="25718"/>
                </a:tc>
                <a:extLst>
                  <a:ext uri="{0D108BD9-81ED-4DB2-BD59-A6C34878D82A}">
                    <a16:rowId xmlns:a16="http://schemas.microsoft.com/office/drawing/2014/main" val="10003"/>
                  </a:ext>
                </a:extLst>
              </a:tr>
              <a:tr h="439172">
                <a:tc>
                  <a:txBody>
                    <a:bodyPr/>
                    <a:lstStyle/>
                    <a:p>
                      <a:pPr algn="ctr"/>
                      <a:r>
                        <a:rPr lang="tr-TR" sz="1000" b="1" dirty="0">
                          <a:solidFill>
                            <a:srgbClr val="C00000"/>
                          </a:solidFill>
                          <a:latin typeface="Calibri (Gövde)"/>
                          <a:ea typeface="Verdana" panose="020B0604030504040204" pitchFamily="34" charset="0"/>
                        </a:rPr>
                        <a:t>2017</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264.379,634</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51.727,941</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316.107,575</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66</a:t>
                      </a:r>
                    </a:p>
                  </a:txBody>
                  <a:tcPr marL="38576" marR="38576" marT="25718" marB="25718"/>
                </a:tc>
                <a:extLst>
                  <a:ext uri="{0D108BD9-81ED-4DB2-BD59-A6C34878D82A}">
                    <a16:rowId xmlns:a16="http://schemas.microsoft.com/office/drawing/2014/main" val="10004"/>
                  </a:ext>
                </a:extLst>
              </a:tr>
              <a:tr h="249439">
                <a:tc>
                  <a:txBody>
                    <a:bodyPr/>
                    <a:lstStyle/>
                    <a:p>
                      <a:pPr algn="ctr"/>
                      <a:r>
                        <a:rPr lang="tr-TR" sz="1000" b="1" dirty="0">
                          <a:solidFill>
                            <a:srgbClr val="C00000"/>
                          </a:solidFill>
                          <a:latin typeface="Calibri (Gövde)"/>
                          <a:ea typeface="Verdana" panose="020B0604030504040204" pitchFamily="34" charset="0"/>
                        </a:rPr>
                        <a:t>2018</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94.186,789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94.186,789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20</a:t>
                      </a:r>
                    </a:p>
                  </a:txBody>
                  <a:tcPr marL="38576" marR="38576" marT="25718" marB="25718"/>
                </a:tc>
                <a:extLst>
                  <a:ext uri="{0D108BD9-81ED-4DB2-BD59-A6C34878D82A}">
                    <a16:rowId xmlns:a16="http://schemas.microsoft.com/office/drawing/2014/main" val="10005"/>
                  </a:ext>
                </a:extLst>
              </a:tr>
              <a:tr h="439172">
                <a:tc>
                  <a:txBody>
                    <a:bodyPr/>
                    <a:lstStyle/>
                    <a:p>
                      <a:pPr algn="ctr"/>
                      <a:r>
                        <a:rPr lang="tr-TR" sz="1000" b="1" dirty="0">
                          <a:solidFill>
                            <a:srgbClr val="C00000"/>
                          </a:solidFill>
                          <a:latin typeface="Calibri (Gövde)"/>
                          <a:ea typeface="Verdana" panose="020B0604030504040204" pitchFamily="34" charset="0"/>
                        </a:rPr>
                        <a:t>2019</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122.853,929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algn="ctr"/>
                      <a:r>
                        <a:rPr lang="tr-TR" sz="1000" b="1" dirty="0">
                          <a:latin typeface="Calibri (Gövde)"/>
                          <a:ea typeface="Verdana" panose="020B0604030504040204" pitchFamily="34" charset="0"/>
                          <a:cs typeface="Times New Roman" panose="02020603050405020304" pitchFamily="18" charset="0"/>
                        </a:rPr>
                        <a:t>122.853,929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32</a:t>
                      </a:r>
                    </a:p>
                  </a:txBody>
                  <a:tcPr marL="38576" marR="38576" marT="25718" marB="25718"/>
                </a:tc>
                <a:extLst>
                  <a:ext uri="{0D108BD9-81ED-4DB2-BD59-A6C34878D82A}">
                    <a16:rowId xmlns:a16="http://schemas.microsoft.com/office/drawing/2014/main" val="3155463137"/>
                  </a:ext>
                </a:extLst>
              </a:tr>
              <a:tr h="249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2020</a:t>
                      </a:r>
                    </a:p>
                  </a:txBody>
                  <a:tcPr marL="38576" marR="38576" marT="25718" marB="25718"/>
                </a:tc>
                <a:tc>
                  <a:txBody>
                    <a:bodyPr/>
                    <a:lstStyle/>
                    <a:p>
                      <a:pPr algn="ctr"/>
                      <a:r>
                        <a:rPr lang="tr-TR" sz="1000" b="1" dirty="0">
                          <a:latin typeface="Calibri (Gövde)"/>
                          <a:ea typeface="Verdana" panose="020B0604030504040204" pitchFamily="34" charset="0"/>
                          <a:cs typeface="Times New Roman" panose="02020603050405020304" pitchFamily="18" charset="0"/>
                        </a:rPr>
                        <a:t>87.174.635</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7.575.397</a:t>
                      </a:r>
                    </a:p>
                  </a:txBody>
                  <a:tcPr marL="38576" marR="38576" marT="19289" marB="19289"/>
                </a:tc>
                <a:tc>
                  <a:txBody>
                    <a:bodyPr/>
                    <a:lstStyle/>
                    <a:p>
                      <a:pPr algn="ctr"/>
                      <a:r>
                        <a:rPr lang="tr-TR" sz="1000" b="1" dirty="0">
                          <a:latin typeface="Calibri (Gövde)"/>
                          <a:ea typeface="Verdana" panose="020B0604030504040204" pitchFamily="34" charset="0"/>
                          <a:cs typeface="Times New Roman" panose="02020603050405020304" pitchFamily="18" charset="0"/>
                        </a:rPr>
                        <a:t>94.750.032</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22</a:t>
                      </a:r>
                    </a:p>
                  </a:txBody>
                  <a:tcPr marL="38576" marR="38576" marT="25718" marB="25718"/>
                </a:tc>
                <a:extLst>
                  <a:ext uri="{0D108BD9-81ED-4DB2-BD59-A6C34878D82A}">
                    <a16:rowId xmlns:a16="http://schemas.microsoft.com/office/drawing/2014/main" val="79807424"/>
                  </a:ext>
                </a:extLst>
              </a:tr>
              <a:tr h="249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2021</a:t>
                      </a:r>
                    </a:p>
                  </a:txBody>
                  <a:tcPr marL="38576" marR="38576" marT="25718" marB="25718"/>
                </a:tc>
                <a:tc>
                  <a:txBody>
                    <a:bodyPr/>
                    <a:lstStyle/>
                    <a:p>
                      <a:pPr algn="ctr"/>
                      <a:r>
                        <a:rPr lang="tr-TR" sz="1000" b="1" dirty="0">
                          <a:latin typeface="Calibri (Gövde)"/>
                          <a:ea typeface="Verdana" panose="020B0604030504040204" pitchFamily="34" charset="0"/>
                          <a:cs typeface="Times New Roman" panose="02020603050405020304" pitchFamily="18" charset="0"/>
                        </a:rPr>
                        <a:t>62.952,662</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15.738.066</a:t>
                      </a: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anose="02020603050405020304" pitchFamily="18" charset="0"/>
                        </a:rPr>
                        <a:t>78.690,728</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15</a:t>
                      </a:r>
                    </a:p>
                  </a:txBody>
                  <a:tcPr marL="38576" marR="38576" marT="25718" marB="25718"/>
                </a:tc>
                <a:extLst>
                  <a:ext uri="{0D108BD9-81ED-4DB2-BD59-A6C34878D82A}">
                    <a16:rowId xmlns:a16="http://schemas.microsoft.com/office/drawing/2014/main" val="3445164017"/>
                  </a:ext>
                </a:extLst>
              </a:tr>
              <a:tr h="249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2022</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anose="02020603050405020304" pitchFamily="18" charset="0"/>
                        </a:rPr>
                        <a:t>56.780.798</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anose="02020603050405020304" pitchFamily="18" charset="0"/>
                        </a:rPr>
                        <a:t>9.575.496</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15</a:t>
                      </a:r>
                    </a:p>
                  </a:txBody>
                  <a:tcPr marL="38576" marR="38576" marT="25718" marB="25718"/>
                </a:tc>
                <a:extLst>
                  <a:ext uri="{0D108BD9-81ED-4DB2-BD59-A6C34878D82A}">
                    <a16:rowId xmlns:a16="http://schemas.microsoft.com/office/drawing/2014/main" val="4173678401"/>
                  </a:ext>
                </a:extLst>
              </a:tr>
              <a:tr h="439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2023</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rPr>
                        <a:t>24.536.657</a:t>
                      </a:r>
                      <a:endParaRPr lang="tr-TR" sz="1000" b="1" dirty="0">
                        <a:latin typeface="Calibri (Gövde)"/>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000" b="1" dirty="0">
                        <a:latin typeface="Calibri (Gövde)"/>
                        <a:ea typeface="Verdana" panose="020B0604030504040204" pitchFamily="34" charset="0"/>
                        <a:cs typeface="Times New Roman" panose="02020603050405020304" pitchFamily="18" charset="0"/>
                      </a:endParaRP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rPr>
                        <a:t>24.536.657</a:t>
                      </a:r>
                      <a:endParaRPr lang="tr-TR" sz="1000" b="1" dirty="0">
                        <a:latin typeface="Calibri (Gövde)"/>
                        <a:ea typeface="Verdana" panose="020B0604030504040204" pitchFamily="34" charset="0"/>
                        <a:cs typeface="Times New Roman" panose="02020603050405020304" pitchFamily="18" charset="0"/>
                      </a:endParaRP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6</a:t>
                      </a:r>
                    </a:p>
                  </a:txBody>
                  <a:tcPr marL="38576" marR="38576" marT="25718" marB="25718"/>
                </a:tc>
                <a:extLst>
                  <a:ext uri="{0D108BD9-81ED-4DB2-BD59-A6C34878D82A}">
                    <a16:rowId xmlns:a16="http://schemas.microsoft.com/office/drawing/2014/main" val="2453156632"/>
                  </a:ext>
                </a:extLst>
              </a:tr>
            </a:tbl>
          </a:graphicData>
        </a:graphic>
      </p:graphicFrame>
      <p:grpSp>
        <p:nvGrpSpPr>
          <p:cNvPr id="5" name="Grup 10"/>
          <p:cNvGrpSpPr/>
          <p:nvPr/>
        </p:nvGrpSpPr>
        <p:grpSpPr>
          <a:xfrm>
            <a:off x="1393773" y="994411"/>
            <a:ext cx="6390408" cy="294257"/>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1364497" y="5664527"/>
            <a:ext cx="6390408"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3137670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noGrp="1"/>
          </p:cNvGraphicFramePr>
          <p:nvPr>
            <p:ph idx="1"/>
            <p:extLst>
              <p:ext uri="{D42A27DB-BD31-4B8C-83A1-F6EECF244321}">
                <p14:modId xmlns:p14="http://schemas.microsoft.com/office/powerpoint/2010/main" val="2737760338"/>
              </p:ext>
            </p:extLst>
          </p:nvPr>
        </p:nvGraphicFramePr>
        <p:xfrm>
          <a:off x="165034" y="980178"/>
          <a:ext cx="8247446" cy="5040769"/>
        </p:xfrm>
        <a:graphic>
          <a:graphicData uri="http://schemas.openxmlformats.org/drawingml/2006/table">
            <a:tbl>
              <a:tblPr firstRow="1" bandRow="1">
                <a:tableStyleId>{5C22544A-7EE6-4342-B048-85BDC9FD1C3A}</a:tableStyleId>
              </a:tblPr>
              <a:tblGrid>
                <a:gridCol w="4123723">
                  <a:extLst>
                    <a:ext uri="{9D8B030D-6E8A-4147-A177-3AD203B41FA5}">
                      <a16:colId xmlns:a16="http://schemas.microsoft.com/office/drawing/2014/main" val="20000"/>
                    </a:ext>
                  </a:extLst>
                </a:gridCol>
                <a:gridCol w="4123723">
                  <a:extLst>
                    <a:ext uri="{9D8B030D-6E8A-4147-A177-3AD203B41FA5}">
                      <a16:colId xmlns:a16="http://schemas.microsoft.com/office/drawing/2014/main" val="20001"/>
                    </a:ext>
                  </a:extLst>
                </a:gridCol>
              </a:tblGrid>
              <a:tr h="691079">
                <a:tc gridSpan="2">
                  <a:txBody>
                    <a:bodyPr/>
                    <a:lstStyle/>
                    <a:p>
                      <a:pPr algn="ctr"/>
                      <a:r>
                        <a:rPr lang="tr-TR" sz="2000" b="1" dirty="0">
                          <a:solidFill>
                            <a:schemeClr val="tx1"/>
                          </a:solidFill>
                          <a:latin typeface="Calibri (Gövde)s New Roman"/>
                          <a:cs typeface="Times New Roman" pitchFamily="18" charset="0"/>
                        </a:rPr>
                        <a:t>Müdürlüğümüz Merkez ve İlçe Personel Sayıları</a:t>
                      </a:r>
                      <a:endParaRPr lang="tr-TR" sz="2000" dirty="0">
                        <a:solidFill>
                          <a:schemeClr val="tx1"/>
                        </a:solidFill>
                        <a:latin typeface="Calibri (Gövde)s New Roman"/>
                      </a:endParaRPr>
                    </a:p>
                  </a:txBody>
                  <a:tcPr marL="51435" marR="51435" marT="34290" marB="34290"/>
                </a:tc>
                <a:tc hMerge="1">
                  <a:txBody>
                    <a:bodyPr/>
                    <a:lstStyle/>
                    <a:p>
                      <a:pPr algn="ctr"/>
                      <a:endParaRPr lang="tr-TR" sz="1400" dirty="0">
                        <a:solidFill>
                          <a:schemeClr val="bg1"/>
                        </a:solidFill>
                        <a:latin typeface="Calibri (Gövde)s New Roman"/>
                      </a:endParaRPr>
                    </a:p>
                  </a:txBody>
                  <a:tcPr marL="51435" marR="51435" marT="34290" marB="34290"/>
                </a:tc>
                <a:extLst>
                  <a:ext uri="{0D108BD9-81ED-4DB2-BD59-A6C34878D82A}">
                    <a16:rowId xmlns:a16="http://schemas.microsoft.com/office/drawing/2014/main" val="10000"/>
                  </a:ext>
                </a:extLst>
              </a:tr>
              <a:tr h="1047148">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Merkez</a:t>
                      </a:r>
                      <a:r>
                        <a:rPr lang="tr-TR" sz="1900" b="1" baseline="0" dirty="0">
                          <a:latin typeface="Calibri (Gövde)s New Roman"/>
                          <a:cs typeface="Times New Roman" pitchFamily="18" charset="0"/>
                        </a:rPr>
                        <a:t> Personel Sayısı</a:t>
                      </a:r>
                      <a:endParaRPr lang="tr-TR" sz="1900" b="1" dirty="0">
                        <a:latin typeface="Calibri (Gövde)s New Roman"/>
                        <a:cs typeface="Times New Roman" pitchFamily="18" charset="0"/>
                      </a:endParaRP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a:latin typeface="Calibri (Gövde)s New Roman"/>
                          <a:cs typeface="Times New Roman" pitchFamily="18" charset="0"/>
                        </a:rPr>
                        <a:t>115</a:t>
                      </a:r>
                    </a:p>
                  </a:txBody>
                  <a:tcPr marL="51435" marR="51435" marT="34290" marB="34290"/>
                </a:tc>
                <a:extLst>
                  <a:ext uri="{0D108BD9-81ED-4DB2-BD59-A6C34878D82A}">
                    <a16:rowId xmlns:a16="http://schemas.microsoft.com/office/drawing/2014/main" val="10001"/>
                  </a:ext>
                </a:extLst>
              </a:tr>
              <a:tr h="1047148">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Merkez Milli Emlak Personel</a:t>
                      </a:r>
                      <a:r>
                        <a:rPr lang="tr-TR" sz="1900" b="1" baseline="0" dirty="0">
                          <a:latin typeface="Calibri (Gövde)s New Roman"/>
                          <a:cs typeface="Times New Roman" pitchFamily="18" charset="0"/>
                        </a:rPr>
                        <a:t> Sayısı</a:t>
                      </a:r>
                      <a:endParaRPr lang="tr-TR" sz="1900" b="1" dirty="0">
                        <a:latin typeface="Calibri (Gövde)s New Roman"/>
                        <a:cs typeface="Times New Roman" pitchFamily="18" charset="0"/>
                      </a:endParaRP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smtClean="0">
                          <a:latin typeface="Calibri (Gövde)s New Roman"/>
                          <a:cs typeface="Times New Roman" pitchFamily="18" charset="0"/>
                        </a:rPr>
                        <a:t>16</a:t>
                      </a:r>
                      <a:endParaRPr lang="tr-TR" sz="1900" b="0" dirty="0">
                        <a:latin typeface="Calibri (Gövde)s New Roman"/>
                        <a:cs typeface="Times New Roman" pitchFamily="18" charset="0"/>
                      </a:endParaRPr>
                    </a:p>
                  </a:txBody>
                  <a:tcPr marL="51435" marR="51435" marT="34290" marB="34290"/>
                </a:tc>
                <a:extLst>
                  <a:ext uri="{0D108BD9-81ED-4DB2-BD59-A6C34878D82A}">
                    <a16:rowId xmlns:a16="http://schemas.microsoft.com/office/drawing/2014/main" val="10002"/>
                  </a:ext>
                </a:extLst>
              </a:tr>
              <a:tr h="1127697">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İlçe Milli Emlak Personel Sayısı</a:t>
                      </a: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smtClean="0">
                          <a:latin typeface="Calibri (Gövde)s New Roman"/>
                          <a:cs typeface="Times New Roman" pitchFamily="18" charset="0"/>
                        </a:rPr>
                        <a:t>41</a:t>
                      </a:r>
                      <a:endParaRPr lang="tr-TR" sz="1900" b="0" dirty="0">
                        <a:latin typeface="Calibri (Gövde)s New Roman"/>
                        <a:cs typeface="Times New Roman" pitchFamily="18" charset="0"/>
                      </a:endParaRPr>
                    </a:p>
                  </a:txBody>
                  <a:tcPr marL="51435" marR="51435" marT="34290" marB="34290"/>
                </a:tc>
                <a:extLst>
                  <a:ext uri="{0D108BD9-81ED-4DB2-BD59-A6C34878D82A}">
                    <a16:rowId xmlns:a16="http://schemas.microsoft.com/office/drawing/2014/main" val="10003"/>
                  </a:ext>
                </a:extLst>
              </a:tr>
              <a:tr h="1127697">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Toplam Personel Sayısı</a:t>
                      </a: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smtClean="0">
                          <a:solidFill>
                            <a:srgbClr val="FF0000"/>
                          </a:solidFill>
                          <a:latin typeface="Calibri (Gövde)s New Roman"/>
                          <a:cs typeface="Times New Roman" pitchFamily="18" charset="0"/>
                        </a:rPr>
                        <a:t>171</a:t>
                      </a:r>
                      <a:endParaRPr lang="tr-TR" sz="1900" b="0" dirty="0">
                        <a:solidFill>
                          <a:srgbClr val="FF0000"/>
                        </a:solidFill>
                        <a:latin typeface="Calibri (Gövde)s New Roman"/>
                        <a:cs typeface="Times New Roman" pitchFamily="18" charset="0"/>
                      </a:endParaRPr>
                    </a:p>
                  </a:txBody>
                  <a:tcPr marL="51435" marR="51435" marT="34290" marB="34290"/>
                </a:tc>
                <a:extLst>
                  <a:ext uri="{0D108BD9-81ED-4DB2-BD59-A6C34878D82A}">
                    <a16:rowId xmlns:a16="http://schemas.microsoft.com/office/drawing/2014/main" val="2458214284"/>
                  </a:ext>
                </a:extLst>
              </a:tr>
            </a:tbl>
          </a:graphicData>
        </a:graphic>
      </p:graphicFrame>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22184-DDC0-4AF7-831B-8DB22884B132}"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5" name="Grup 12"/>
          <p:cNvGrpSpPr/>
          <p:nvPr/>
        </p:nvGrpSpPr>
        <p:grpSpPr>
          <a:xfrm>
            <a:off x="165034" y="245777"/>
            <a:ext cx="8247446" cy="734401"/>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350" b="1" dirty="0">
                <a:solidFill>
                  <a:prstClr val="white"/>
                </a:solidFill>
                <a:latin typeface="Calibri (Gövde)"/>
              </a:endParaRPr>
            </a:p>
          </p:txBody>
        </p:sp>
        <p:sp>
          <p:nvSpPr>
            <p:cNvPr id="8" name="Metin kutusu 7"/>
            <p:cNvSpPr txBox="1"/>
            <p:nvPr/>
          </p:nvSpPr>
          <p:spPr>
            <a:xfrm>
              <a:off x="3491880" y="56429"/>
              <a:ext cx="5652120" cy="533519"/>
            </a:xfrm>
            <a:prstGeom prst="rect">
              <a:avLst/>
            </a:prstGeom>
            <a:grpFill/>
          </p:spPr>
          <p:txBody>
            <a:bodyPr wrap="square" rtlCol="0" anchor="ctr">
              <a:spAutoFit/>
            </a:bodyPr>
            <a:lstStyle/>
            <a:p>
              <a:pPr algn="r"/>
              <a:r>
                <a:rPr lang="tr-TR" sz="1350" i="1" dirty="0">
                  <a:solidFill>
                    <a:schemeClr val="bg1"/>
                  </a:solidFill>
                  <a:latin typeface="Calibri (Gövde)"/>
                </a:rPr>
                <a:t>BİLGİ TEK. İNSAN  KAY. VE </a:t>
              </a:r>
            </a:p>
            <a:p>
              <a:pPr algn="r"/>
              <a:r>
                <a:rPr lang="tr-TR" sz="1350" i="1" dirty="0">
                  <a:solidFill>
                    <a:schemeClr val="bg1"/>
                  </a:solidFill>
                  <a:latin typeface="Calibri (Gövde)"/>
                </a:rPr>
                <a:t>DESTEK HİZ.SOR.ŞUBE MÜDÜRLÜĞÜ</a:t>
              </a:r>
              <a:endParaRPr lang="tr-TR" sz="1350" b="1" i="1" dirty="0">
                <a:solidFill>
                  <a:schemeClr val="bg1"/>
                </a:solidFill>
                <a:latin typeface="Calibri (Gövde)"/>
              </a:endParaRPr>
            </a:p>
          </p:txBody>
        </p:sp>
        <p:pic>
          <p:nvPicPr>
            <p:cNvPr id="9" name="Resim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Metin kutusu 9"/>
          <p:cNvSpPr txBox="1"/>
          <p:nvPr/>
        </p:nvSpPr>
        <p:spPr>
          <a:xfrm>
            <a:off x="165035" y="6056308"/>
            <a:ext cx="8247446" cy="300082"/>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350" b="1" dirty="0">
              <a:solidFill>
                <a:prstClr val="white"/>
              </a:solidFill>
              <a:latin typeface="Calibri (Gövde)"/>
              <a:cs typeface="Arial" charset="0"/>
            </a:endParaRPr>
          </a:p>
        </p:txBody>
      </p:sp>
    </p:spTree>
    <p:extLst>
      <p:ext uri="{BB962C8B-B14F-4D97-AF65-F5344CB8AC3E}">
        <p14:creationId xmlns:p14="http://schemas.microsoft.com/office/powerpoint/2010/main" val="1855700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50</a:t>
            </a:fld>
            <a:endParaRPr lang="tr-TR">
              <a:solidFill>
                <a:prstClr val="black">
                  <a:tint val="75000"/>
                </a:prstClr>
              </a:solidFill>
              <a:latin typeface="Calibri" panose="020F0502020204030204"/>
            </a:endParaRPr>
          </a:p>
        </p:txBody>
      </p:sp>
      <p:sp>
        <p:nvSpPr>
          <p:cNvPr id="5" name="Dikdörtgen 4"/>
          <p:cNvSpPr/>
          <p:nvPr/>
        </p:nvSpPr>
        <p:spPr>
          <a:xfrm>
            <a:off x="1336967" y="1503754"/>
            <a:ext cx="6377939" cy="577081"/>
          </a:xfrm>
          <a:prstGeom prst="rect">
            <a:avLst/>
          </a:prstGeom>
        </p:spPr>
        <p:txBody>
          <a:bodyPr wrap="square">
            <a:spAutoFit/>
          </a:bodyPr>
          <a:lstStyle/>
          <a:p>
            <a:pPr defTabSz="685800"/>
            <a:r>
              <a:rPr lang="tr-TR" sz="1050" b="1" dirty="0">
                <a:solidFill>
                  <a:srgbClr val="C00000"/>
                </a:solidFill>
                <a:latin typeface="Calibri (Gövde)"/>
                <a:ea typeface="Verdana" panose="020B0604030504040204" pitchFamily="34" charset="0"/>
                <a:cs typeface="Times New Roman" pitchFamily="18" charset="0"/>
              </a:rPr>
              <a:t>Sanayi Kaynaklı Hava Kirliliğinin Kontrolü Yönetmeliği kapsamında; işletmeden çıkan hava emisyonları ve işletmenin etki alanı içerisinde hava kirliliğinin tetkik ve tespiti için yapılan emisyon ölçüm verileri:</a:t>
            </a:r>
          </a:p>
        </p:txBody>
      </p:sp>
      <p:graphicFrame>
        <p:nvGraphicFramePr>
          <p:cNvPr id="6" name="Tablo 5"/>
          <p:cNvGraphicFramePr>
            <a:graphicFrameLocks noGrp="1"/>
          </p:cNvGraphicFramePr>
          <p:nvPr>
            <p:extLst>
              <p:ext uri="{D42A27DB-BD31-4B8C-83A1-F6EECF244321}">
                <p14:modId xmlns:p14="http://schemas.microsoft.com/office/powerpoint/2010/main" val="2817546741"/>
              </p:ext>
            </p:extLst>
          </p:nvPr>
        </p:nvGraphicFramePr>
        <p:xfrm>
          <a:off x="1393773" y="2118181"/>
          <a:ext cx="6264326" cy="3506336"/>
        </p:xfrm>
        <a:graphic>
          <a:graphicData uri="http://schemas.openxmlformats.org/drawingml/2006/table">
            <a:tbl>
              <a:tblPr firstRow="1" bandRow="1">
                <a:tableStyleId>{69CF1AB2-1976-4502-BF36-3FF5EA218861}</a:tableStyleId>
              </a:tblPr>
              <a:tblGrid>
                <a:gridCol w="2069951">
                  <a:extLst>
                    <a:ext uri="{9D8B030D-6E8A-4147-A177-3AD203B41FA5}">
                      <a16:colId xmlns:a16="http://schemas.microsoft.com/office/drawing/2014/main" val="20000"/>
                    </a:ext>
                  </a:extLst>
                </a:gridCol>
                <a:gridCol w="4194375">
                  <a:extLst>
                    <a:ext uri="{9D8B030D-6E8A-4147-A177-3AD203B41FA5}">
                      <a16:colId xmlns:a16="http://schemas.microsoft.com/office/drawing/2014/main" val="20001"/>
                    </a:ext>
                  </a:extLst>
                </a:gridCol>
              </a:tblGrid>
              <a:tr h="400217">
                <a:tc>
                  <a:txBody>
                    <a:bodyPr/>
                    <a:lstStyle/>
                    <a:p>
                      <a:pPr algn="ctr"/>
                      <a:r>
                        <a:rPr lang="tr-TR" sz="1100" dirty="0"/>
                        <a:t>YIL</a:t>
                      </a:r>
                      <a:endParaRPr lang="tr-TR" sz="1100" dirty="0">
                        <a:solidFill>
                          <a:schemeClr val="bg1"/>
                        </a:solidFill>
                        <a:latin typeface="Calibri (Gövde)"/>
                        <a:cs typeface="Times New Roman" pitchFamily="18" charset="0"/>
                      </a:endParaRPr>
                    </a:p>
                  </a:txBody>
                  <a:tcPr marL="38576" marR="38576" marT="25718" marB="25718"/>
                </a:tc>
                <a:tc>
                  <a:txBody>
                    <a:bodyPr/>
                    <a:lstStyle/>
                    <a:p>
                      <a:pPr algn="ctr"/>
                      <a:r>
                        <a:rPr lang="tr-TR" sz="1100" dirty="0"/>
                        <a:t>EMİSYON ÖLÇÜM SAYISI</a:t>
                      </a:r>
                      <a:endParaRPr lang="tr-TR" sz="1100" dirty="0">
                        <a:solidFill>
                          <a:schemeClr val="bg1"/>
                        </a:solidFill>
                        <a:latin typeface="Calibri (Gövde)"/>
                        <a:cs typeface="Times New Roman" pitchFamily="18" charset="0"/>
                      </a:endParaRPr>
                    </a:p>
                  </a:txBody>
                  <a:tcPr marL="38576" marR="38576" marT="25718" marB="25718"/>
                </a:tc>
                <a:extLst>
                  <a:ext uri="{0D108BD9-81ED-4DB2-BD59-A6C34878D82A}">
                    <a16:rowId xmlns:a16="http://schemas.microsoft.com/office/drawing/2014/main" val="10000"/>
                  </a:ext>
                </a:extLst>
              </a:tr>
              <a:tr h="350189">
                <a:tc>
                  <a:txBody>
                    <a:bodyPr/>
                    <a:lstStyle/>
                    <a:p>
                      <a:pPr algn="ctr"/>
                      <a:r>
                        <a:rPr lang="tr-TR" sz="1100" dirty="0"/>
                        <a:t>2015</a:t>
                      </a:r>
                      <a:endParaRPr lang="tr-TR" sz="1100" b="1" dirty="0">
                        <a:latin typeface="Calibri (Gövde)"/>
                        <a:cs typeface="Times New Roman" pitchFamily="18" charset="0"/>
                      </a:endParaRPr>
                    </a:p>
                  </a:txBody>
                  <a:tcPr marL="38576" marR="38576" marT="25718" marB="25718"/>
                </a:tc>
                <a:tc>
                  <a:txBody>
                    <a:bodyPr/>
                    <a:lstStyle/>
                    <a:p>
                      <a:pPr algn="ctr"/>
                      <a:r>
                        <a:rPr lang="tr-TR" sz="1100" dirty="0"/>
                        <a:t>70</a:t>
                      </a:r>
                      <a:endParaRPr lang="tr-TR" sz="1100" b="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1"/>
                  </a:ext>
                </a:extLst>
              </a:tr>
              <a:tr h="350189">
                <a:tc>
                  <a:txBody>
                    <a:bodyPr/>
                    <a:lstStyle/>
                    <a:p>
                      <a:pPr algn="ctr"/>
                      <a:r>
                        <a:rPr lang="tr-TR" sz="1100" dirty="0"/>
                        <a:t>2016</a:t>
                      </a:r>
                      <a:endParaRPr lang="tr-TR" sz="1100" b="1" dirty="0">
                        <a:latin typeface="Calibri (Gövde)"/>
                        <a:cs typeface="Times New Roman" pitchFamily="18" charset="0"/>
                      </a:endParaRPr>
                    </a:p>
                  </a:txBody>
                  <a:tcPr marL="38576" marR="38576" marT="25718" marB="25718"/>
                </a:tc>
                <a:tc>
                  <a:txBody>
                    <a:bodyPr/>
                    <a:lstStyle/>
                    <a:p>
                      <a:pPr algn="ctr"/>
                      <a:r>
                        <a:rPr lang="tr-TR" sz="1100" dirty="0"/>
                        <a:t>113</a:t>
                      </a:r>
                      <a:endParaRPr lang="tr-TR" sz="1100" b="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2"/>
                  </a:ext>
                </a:extLst>
              </a:tr>
              <a:tr h="350189">
                <a:tc>
                  <a:txBody>
                    <a:bodyPr/>
                    <a:lstStyle/>
                    <a:p>
                      <a:pPr algn="ctr"/>
                      <a:r>
                        <a:rPr lang="tr-TR" sz="1100" dirty="0"/>
                        <a:t>2017</a:t>
                      </a:r>
                      <a:endParaRPr lang="tr-TR" sz="1100" b="1" dirty="0">
                        <a:latin typeface="Calibri (Gövde)"/>
                        <a:cs typeface="Times New Roman" pitchFamily="18" charset="0"/>
                      </a:endParaRPr>
                    </a:p>
                  </a:txBody>
                  <a:tcPr marL="38576" marR="38576" marT="25718" marB="25718"/>
                </a:tc>
                <a:tc>
                  <a:txBody>
                    <a:bodyPr/>
                    <a:lstStyle/>
                    <a:p>
                      <a:pPr algn="ctr"/>
                      <a:r>
                        <a:rPr lang="tr-TR" sz="1100" dirty="0"/>
                        <a:t>65</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3"/>
                  </a:ext>
                </a:extLst>
              </a:tr>
              <a:tr h="342592">
                <a:tc>
                  <a:txBody>
                    <a:bodyPr/>
                    <a:lstStyle/>
                    <a:p>
                      <a:pPr algn="ctr"/>
                      <a:r>
                        <a:rPr lang="tr-TR" sz="1100" dirty="0"/>
                        <a:t>2018</a:t>
                      </a:r>
                      <a:endParaRPr lang="tr-TR" sz="1100" b="1" dirty="0">
                        <a:latin typeface="Calibri (Gövde)"/>
                        <a:cs typeface="Times New Roman" pitchFamily="18" charset="0"/>
                      </a:endParaRPr>
                    </a:p>
                  </a:txBody>
                  <a:tcPr marL="38576" marR="38576" marT="25718" marB="25718"/>
                </a:tc>
                <a:tc>
                  <a:txBody>
                    <a:bodyPr/>
                    <a:lstStyle/>
                    <a:p>
                      <a:pPr algn="ctr"/>
                      <a:r>
                        <a:rPr lang="tr-TR" sz="1100" dirty="0"/>
                        <a:t>103</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4"/>
                  </a:ext>
                </a:extLst>
              </a:tr>
              <a:tr h="342592">
                <a:tc>
                  <a:txBody>
                    <a:bodyPr/>
                    <a:lstStyle/>
                    <a:p>
                      <a:pPr algn="ctr"/>
                      <a:r>
                        <a:rPr lang="tr-TR" sz="1100" dirty="0"/>
                        <a:t>2019</a:t>
                      </a:r>
                      <a:endParaRPr lang="tr-TR" sz="1100" b="1" dirty="0">
                        <a:latin typeface="Calibri (Gövde)"/>
                        <a:cs typeface="Times New Roman" pitchFamily="18" charset="0"/>
                      </a:endParaRPr>
                    </a:p>
                  </a:txBody>
                  <a:tcPr marL="38576" marR="38576" marT="25718" marB="25718"/>
                </a:tc>
                <a:tc>
                  <a:txBody>
                    <a:bodyPr/>
                    <a:lstStyle/>
                    <a:p>
                      <a:pPr algn="ctr"/>
                      <a:r>
                        <a:rPr lang="tr-TR" sz="1100" dirty="0"/>
                        <a:t>73</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772123699"/>
                  </a:ext>
                </a:extLst>
              </a:tr>
              <a:tr h="342592">
                <a:tc>
                  <a:txBody>
                    <a:bodyPr/>
                    <a:lstStyle/>
                    <a:p>
                      <a:pPr algn="ctr"/>
                      <a:r>
                        <a:rPr lang="tr-TR" sz="1100" dirty="0"/>
                        <a:t>2020</a:t>
                      </a:r>
                      <a:endParaRPr lang="tr-TR" sz="1100" b="1" dirty="0">
                        <a:latin typeface="Calibri (Gövde)"/>
                        <a:cs typeface="Times New Roman" pitchFamily="18" charset="0"/>
                      </a:endParaRPr>
                    </a:p>
                  </a:txBody>
                  <a:tcPr marL="38576" marR="38576" marT="25718" marB="25718"/>
                </a:tc>
                <a:tc>
                  <a:txBody>
                    <a:bodyPr/>
                    <a:lstStyle/>
                    <a:p>
                      <a:pPr algn="ctr"/>
                      <a:r>
                        <a:rPr lang="tr-TR" sz="1100" dirty="0"/>
                        <a:t>81</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3664410482"/>
                  </a:ext>
                </a:extLst>
              </a:tr>
              <a:tr h="342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2021</a:t>
                      </a:r>
                      <a:endParaRPr lang="tr-TR" sz="1100" b="1" dirty="0">
                        <a:latin typeface="Calibri (Gövde)"/>
                        <a:cs typeface="Times New Roman" pitchFamily="18" charset="0"/>
                      </a:endParaRPr>
                    </a:p>
                  </a:txBody>
                  <a:tcPr marL="38576" marR="38576" marT="25718" marB="25718"/>
                </a:tc>
                <a:tc>
                  <a:txBody>
                    <a:bodyPr/>
                    <a:lstStyle/>
                    <a:p>
                      <a:pPr algn="ctr"/>
                      <a:r>
                        <a:rPr lang="tr-TR" sz="1100" dirty="0"/>
                        <a:t>102</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802953611"/>
                  </a:ext>
                </a:extLst>
              </a:tr>
              <a:tr h="342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2022</a:t>
                      </a:r>
                      <a:endParaRPr lang="tr-TR" sz="1100" b="1" dirty="0">
                        <a:latin typeface="Calibri (Gövde)"/>
                        <a:cs typeface="Times New Roman" pitchFamily="18" charset="0"/>
                      </a:endParaRPr>
                    </a:p>
                  </a:txBody>
                  <a:tcPr marL="38576" marR="38576" marT="25718" marB="25718"/>
                </a:tc>
                <a:tc>
                  <a:txBody>
                    <a:bodyPr/>
                    <a:lstStyle/>
                    <a:p>
                      <a:pPr algn="ctr"/>
                      <a:r>
                        <a:rPr lang="tr-TR" sz="1100" dirty="0"/>
                        <a:t>174</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3601168079"/>
                  </a:ext>
                </a:extLst>
              </a:tr>
              <a:tr h="342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2023</a:t>
                      </a:r>
                      <a:endParaRPr lang="tr-TR" sz="1100" b="1" dirty="0">
                        <a:latin typeface="Calibri (Gövde)"/>
                        <a:cs typeface="Times New Roman" pitchFamily="18" charset="0"/>
                      </a:endParaRPr>
                    </a:p>
                  </a:txBody>
                  <a:tcPr marL="38576" marR="38576" marT="25718" marB="25718"/>
                </a:tc>
                <a:tc>
                  <a:txBody>
                    <a:bodyPr/>
                    <a:lstStyle/>
                    <a:p>
                      <a:pPr algn="ctr"/>
                      <a:r>
                        <a:rPr lang="tr-TR" sz="1100" dirty="0"/>
                        <a:t>117</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311891155"/>
                  </a:ext>
                </a:extLst>
              </a:tr>
            </a:tbl>
          </a:graphicData>
        </a:graphic>
      </p:graphicFrame>
      <p:grpSp>
        <p:nvGrpSpPr>
          <p:cNvPr id="7" name="Grup 10"/>
          <p:cNvGrpSpPr/>
          <p:nvPr/>
        </p:nvGrpSpPr>
        <p:grpSpPr>
          <a:xfrm>
            <a:off x="1393773" y="913379"/>
            <a:ext cx="6264326" cy="448917"/>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9" name="Resim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133 Dikdörtgen"/>
          <p:cNvSpPr/>
          <p:nvPr/>
        </p:nvSpPr>
        <p:spPr>
          <a:xfrm>
            <a:off x="1393773" y="5843305"/>
            <a:ext cx="6264326"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33096900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43024" y="1259194"/>
            <a:ext cx="6269354" cy="740203"/>
          </a:xfrm>
          <a:prstGeom prst="rect">
            <a:avLst/>
          </a:prstGeom>
        </p:spPr>
        <p:txBody>
          <a:bodyPr wrap="square">
            <a:spAutoFit/>
          </a:bodyPr>
          <a:lstStyle/>
          <a:p>
            <a:pPr algn="just" defTabSz="685800"/>
            <a:r>
              <a:rPr lang="tr-TR" sz="1350" b="1" dirty="0">
                <a:solidFill>
                  <a:srgbClr val="C00000"/>
                </a:solidFill>
                <a:latin typeface="Calibri (Gövde)"/>
                <a:ea typeface="Verdana" panose="020B0604030504040204" pitchFamily="34" charset="0"/>
                <a:cs typeface="Times New Roman" pitchFamily="18" charset="0"/>
              </a:rPr>
              <a:t>	</a:t>
            </a:r>
            <a:r>
              <a:rPr lang="tr-TR" sz="1050" b="1" dirty="0">
                <a:solidFill>
                  <a:srgbClr val="C00000"/>
                </a:solidFill>
                <a:latin typeface="Calibri (Gövde)"/>
                <a:ea typeface="Verdana" panose="020B0604030504040204" pitchFamily="34" charset="0"/>
                <a:cs typeface="Times New Roman" pitchFamily="18" charset="0"/>
              </a:rPr>
              <a:t>Bakanlığımız Çevre Yönetimi Genel Müdürlüğü tarafından çevre kirliliğinin önlenmesi, çevrenin iyileştirilmesi ve çevre ile ilgili yatırımların desteklenmesi için Belediyelere Şartlı Nakdi Yardım adı altında maddi destek vermektedir.</a:t>
            </a:r>
          </a:p>
          <a:p>
            <a:pPr defTabSz="685800"/>
            <a:endParaRPr lang="tr-TR" sz="760" dirty="0">
              <a:solidFill>
                <a:prstClr val="black"/>
              </a:solidFill>
              <a:latin typeface="Calibri (Gövde)"/>
              <a:ea typeface="Verdana" panose="020B0604030504040204" pitchFamily="34" charset="0"/>
            </a:endParaRPr>
          </a:p>
        </p:txBody>
      </p:sp>
      <p:graphicFrame>
        <p:nvGraphicFramePr>
          <p:cNvPr id="5" name="Tablo 4"/>
          <p:cNvGraphicFramePr>
            <a:graphicFrameLocks noGrp="1"/>
          </p:cNvGraphicFramePr>
          <p:nvPr>
            <p:extLst/>
          </p:nvPr>
        </p:nvGraphicFramePr>
        <p:xfrm>
          <a:off x="1343023" y="1897384"/>
          <a:ext cx="6469382" cy="3610842"/>
        </p:xfrm>
        <a:graphic>
          <a:graphicData uri="http://schemas.openxmlformats.org/drawingml/2006/table">
            <a:tbl>
              <a:tblPr firstRow="1" bandRow="1">
                <a:tableStyleId>{5C22544A-7EE6-4342-B048-85BDC9FD1C3A}</a:tableStyleId>
              </a:tblPr>
              <a:tblGrid>
                <a:gridCol w="3234691">
                  <a:extLst>
                    <a:ext uri="{9D8B030D-6E8A-4147-A177-3AD203B41FA5}">
                      <a16:colId xmlns:a16="http://schemas.microsoft.com/office/drawing/2014/main" val="20000"/>
                    </a:ext>
                  </a:extLst>
                </a:gridCol>
                <a:gridCol w="3234691">
                  <a:extLst>
                    <a:ext uri="{9D8B030D-6E8A-4147-A177-3AD203B41FA5}">
                      <a16:colId xmlns:a16="http://schemas.microsoft.com/office/drawing/2014/main" val="20001"/>
                    </a:ext>
                  </a:extLst>
                </a:gridCol>
              </a:tblGrid>
              <a:tr h="311788">
                <a:tc>
                  <a:txBody>
                    <a:bodyPr/>
                    <a:lstStyle/>
                    <a:p>
                      <a:pPr algn="ctr"/>
                      <a:r>
                        <a:rPr lang="tr-TR" sz="1100" dirty="0">
                          <a:solidFill>
                            <a:schemeClr val="bg1"/>
                          </a:solidFill>
                          <a:latin typeface="Calibri (Gövde)"/>
                          <a:ea typeface="Verdana" panose="020B0604030504040204" pitchFamily="34" charset="0"/>
                        </a:rPr>
                        <a:t>YARDIMIN</a:t>
                      </a:r>
                      <a:r>
                        <a:rPr lang="tr-TR" sz="1100" baseline="0" dirty="0">
                          <a:solidFill>
                            <a:schemeClr val="bg1"/>
                          </a:solidFill>
                          <a:latin typeface="Calibri (Gövde)"/>
                          <a:ea typeface="Verdana" panose="020B0604030504040204" pitchFamily="34" charset="0"/>
                        </a:rPr>
                        <a:t> YILI</a:t>
                      </a:r>
                      <a:endParaRPr lang="tr-TR" sz="1100" dirty="0">
                        <a:solidFill>
                          <a:schemeClr val="bg1"/>
                        </a:solidFill>
                        <a:latin typeface="Calibri (Gövde)"/>
                        <a:ea typeface="Verdana" panose="020B0604030504040204" pitchFamily="34" charset="0"/>
                      </a:endParaRPr>
                    </a:p>
                  </a:txBody>
                  <a:tcPr marL="38576" marR="38576" marT="25718" marB="25718"/>
                </a:tc>
                <a:tc>
                  <a:txBody>
                    <a:bodyPr/>
                    <a:lstStyle/>
                    <a:p>
                      <a:pPr algn="ctr"/>
                      <a:r>
                        <a:rPr lang="tr-TR" sz="1100" dirty="0">
                          <a:solidFill>
                            <a:schemeClr val="bg1"/>
                          </a:solidFill>
                          <a:latin typeface="Calibri (Gövde)"/>
                          <a:ea typeface="Verdana" panose="020B0604030504040204" pitchFamily="34" charset="0"/>
                        </a:rPr>
                        <a:t>YARDIM MİKTARI(TL)</a:t>
                      </a:r>
                    </a:p>
                  </a:txBody>
                  <a:tcPr marL="38576" marR="38576" marT="25718" marB="25718"/>
                </a:tc>
                <a:extLst>
                  <a:ext uri="{0D108BD9-81ED-4DB2-BD59-A6C34878D82A}">
                    <a16:rowId xmlns:a16="http://schemas.microsoft.com/office/drawing/2014/main" val="10000"/>
                  </a:ext>
                </a:extLst>
              </a:tr>
              <a:tr h="331802">
                <a:tc>
                  <a:txBody>
                    <a:bodyPr/>
                    <a:lstStyle/>
                    <a:p>
                      <a:pPr algn="ctr"/>
                      <a:r>
                        <a:rPr lang="tr-TR" sz="1100" b="1" dirty="0">
                          <a:latin typeface="Calibri (Gövde)"/>
                          <a:ea typeface="Verdana" panose="020B0604030504040204" pitchFamily="34" charset="0"/>
                          <a:cs typeface="Times New Roman" pitchFamily="18" charset="0"/>
                        </a:rPr>
                        <a:t>2002-2014</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32.929.443,56</a:t>
                      </a:r>
                    </a:p>
                  </a:txBody>
                  <a:tcPr marL="4019" marR="4019" marT="5358" marB="0" anchor="b"/>
                </a:tc>
                <a:extLst>
                  <a:ext uri="{0D108BD9-81ED-4DB2-BD59-A6C34878D82A}">
                    <a16:rowId xmlns:a16="http://schemas.microsoft.com/office/drawing/2014/main" val="10001"/>
                  </a:ext>
                </a:extLst>
              </a:tr>
              <a:tr h="331802">
                <a:tc>
                  <a:txBody>
                    <a:bodyPr/>
                    <a:lstStyle/>
                    <a:p>
                      <a:pPr algn="ctr"/>
                      <a:r>
                        <a:rPr lang="tr-TR" sz="1100" b="1" dirty="0">
                          <a:latin typeface="Calibri (Gövde)"/>
                          <a:ea typeface="Verdana" panose="020B0604030504040204" pitchFamily="34" charset="0"/>
                          <a:cs typeface="Times New Roman" pitchFamily="18" charset="0"/>
                        </a:rPr>
                        <a:t>2015</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2.200.803,75</a:t>
                      </a:r>
                    </a:p>
                  </a:txBody>
                  <a:tcPr marL="4019" marR="4019" marT="5358" marB="0" anchor="b"/>
                </a:tc>
                <a:extLst>
                  <a:ext uri="{0D108BD9-81ED-4DB2-BD59-A6C34878D82A}">
                    <a16:rowId xmlns:a16="http://schemas.microsoft.com/office/drawing/2014/main" val="10002"/>
                  </a:ext>
                </a:extLst>
              </a:tr>
              <a:tr h="331802">
                <a:tc>
                  <a:txBody>
                    <a:bodyPr/>
                    <a:lstStyle/>
                    <a:p>
                      <a:pPr algn="ctr"/>
                      <a:r>
                        <a:rPr lang="tr-TR" sz="1100" b="1" dirty="0">
                          <a:latin typeface="Calibri (Gövde)"/>
                          <a:ea typeface="Verdana" panose="020B0604030504040204" pitchFamily="34" charset="0"/>
                          <a:cs typeface="Times New Roman" pitchFamily="18" charset="0"/>
                        </a:rPr>
                        <a:t>2016</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2.849.906,85</a:t>
                      </a:r>
                    </a:p>
                  </a:txBody>
                  <a:tcPr marL="4019" marR="4019" marT="5358" marB="0" anchor="b"/>
                </a:tc>
                <a:extLst>
                  <a:ext uri="{0D108BD9-81ED-4DB2-BD59-A6C34878D82A}">
                    <a16:rowId xmlns:a16="http://schemas.microsoft.com/office/drawing/2014/main" val="10003"/>
                  </a:ext>
                </a:extLst>
              </a:tr>
              <a:tr h="331802">
                <a:tc>
                  <a:txBody>
                    <a:bodyPr/>
                    <a:lstStyle/>
                    <a:p>
                      <a:pPr algn="ctr"/>
                      <a:r>
                        <a:rPr lang="tr-TR" sz="1100" b="1" dirty="0">
                          <a:latin typeface="Calibri (Gövde)"/>
                          <a:ea typeface="Verdana" panose="020B0604030504040204" pitchFamily="34" charset="0"/>
                          <a:cs typeface="Times New Roman" pitchFamily="18" charset="0"/>
                        </a:rPr>
                        <a:t>2017</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2.347.238,40</a:t>
                      </a:r>
                    </a:p>
                  </a:txBody>
                  <a:tcPr marL="4019" marR="4019" marT="5358" marB="0" anchor="b"/>
                </a:tc>
                <a:extLst>
                  <a:ext uri="{0D108BD9-81ED-4DB2-BD59-A6C34878D82A}">
                    <a16:rowId xmlns:a16="http://schemas.microsoft.com/office/drawing/2014/main" val="10004"/>
                  </a:ext>
                </a:extLst>
              </a:tr>
              <a:tr h="328641">
                <a:tc>
                  <a:txBody>
                    <a:bodyPr/>
                    <a:lstStyle/>
                    <a:p>
                      <a:pPr algn="ctr"/>
                      <a:r>
                        <a:rPr lang="tr-TR" sz="1100" b="1" dirty="0">
                          <a:latin typeface="Calibri (Gövde)"/>
                          <a:ea typeface="Verdana" panose="020B0604030504040204" pitchFamily="34" charset="0"/>
                          <a:cs typeface="Times New Roman" pitchFamily="18" charset="0"/>
                        </a:rPr>
                        <a:t>2018</a:t>
                      </a:r>
                    </a:p>
                  </a:txBody>
                  <a:tcPr marL="38576" marR="38576" marT="25718" marB="25718"/>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tr-TR" sz="1100" b="0" i="0" u="none" strike="noStrike" dirty="0">
                          <a:solidFill>
                            <a:srgbClr val="000000"/>
                          </a:solidFill>
                          <a:effectLst/>
                          <a:latin typeface="Calibri (Gövde)"/>
                          <a:ea typeface="Verdana" panose="020B0604030504040204" pitchFamily="34" charset="0"/>
                          <a:cs typeface="Times New Roman" pitchFamily="18" charset="0"/>
                        </a:rPr>
                        <a:t>325.132,48</a:t>
                      </a:r>
                    </a:p>
                  </a:txBody>
                  <a:tcPr marL="4019" marR="4019" marT="5358" marB="0" anchor="b"/>
                </a:tc>
                <a:extLst>
                  <a:ext uri="{0D108BD9-81ED-4DB2-BD59-A6C34878D82A}">
                    <a16:rowId xmlns:a16="http://schemas.microsoft.com/office/drawing/2014/main" val="10005"/>
                  </a:ext>
                </a:extLst>
              </a:tr>
              <a:tr h="328641">
                <a:tc>
                  <a:txBody>
                    <a:bodyPr/>
                    <a:lstStyle/>
                    <a:p>
                      <a:pPr algn="ctr"/>
                      <a:r>
                        <a:rPr lang="tr-TR" sz="1100" b="1" dirty="0">
                          <a:latin typeface="Calibri (Gövde)"/>
                          <a:ea typeface="Verdana" panose="020B0604030504040204" pitchFamily="34" charset="0"/>
                          <a:cs typeface="Times New Roman" pitchFamily="18" charset="0"/>
                        </a:rPr>
                        <a:t>2019</a:t>
                      </a:r>
                    </a:p>
                  </a:txBody>
                  <a:tcPr marL="38576" marR="38576" marT="25718" marB="25718"/>
                </a:tc>
                <a:tc>
                  <a:txBody>
                    <a:bodyPr/>
                    <a:lstStyle/>
                    <a:p>
                      <a:pPr algn="r"/>
                      <a:r>
                        <a:rPr lang="tr-TR" sz="1100" dirty="0">
                          <a:latin typeface="Calibri (Gövde)"/>
                          <a:ea typeface="Verdana" panose="020B0604030504040204" pitchFamily="34" charset="0"/>
                          <a:cs typeface="Times New Roman" panose="02020603050405020304" pitchFamily="18" charset="0"/>
                        </a:rPr>
                        <a:t>                                      3.960.000,00</a:t>
                      </a:r>
                    </a:p>
                  </a:txBody>
                  <a:tcPr marL="4019" marR="4019" marT="5358" marB="0" anchor="b"/>
                </a:tc>
                <a:extLst>
                  <a:ext uri="{0D108BD9-81ED-4DB2-BD59-A6C34878D82A}">
                    <a16:rowId xmlns:a16="http://schemas.microsoft.com/office/drawing/2014/main" val="1775842232"/>
                  </a:ext>
                </a:extLst>
              </a:tr>
              <a:tr h="328641">
                <a:tc>
                  <a:txBody>
                    <a:bodyPr/>
                    <a:lstStyle/>
                    <a:p>
                      <a:pPr algn="ctr"/>
                      <a:r>
                        <a:rPr lang="tr-TR" sz="1100" b="1" dirty="0">
                          <a:latin typeface="Calibri (Gövde)"/>
                          <a:ea typeface="Verdana" panose="020B0604030504040204" pitchFamily="34" charset="0"/>
                          <a:cs typeface="Times New Roman" pitchFamily="18" charset="0"/>
                        </a:rPr>
                        <a:t>2020</a:t>
                      </a:r>
                    </a:p>
                  </a:txBody>
                  <a:tcPr marL="38576" marR="38576" marT="25718" marB="25718"/>
                </a:tc>
                <a:tc>
                  <a:txBody>
                    <a:bodyPr/>
                    <a:lstStyle/>
                    <a:p>
                      <a:pPr algn="r"/>
                      <a:r>
                        <a:rPr lang="tr-TR" sz="1100" b="0" kern="1200" dirty="0">
                          <a:solidFill>
                            <a:schemeClr val="dk1"/>
                          </a:solidFill>
                          <a:effectLst/>
                          <a:latin typeface="Calibri (Gövde)"/>
                          <a:ea typeface="Verdana" panose="020B0604030504040204" pitchFamily="34" charset="0"/>
                          <a:cs typeface="Times New Roman" panose="02020603050405020304" pitchFamily="18" charset="0"/>
                        </a:rPr>
                        <a:t>6.067.529,74</a:t>
                      </a:r>
                      <a:endParaRPr lang="tr-TR" sz="1100" b="0" dirty="0">
                        <a:latin typeface="Calibri (Gövde)"/>
                        <a:ea typeface="Verdana" panose="020B0604030504040204" pitchFamily="34" charset="0"/>
                        <a:cs typeface="Times New Roman" panose="02020603050405020304" pitchFamily="18" charset="0"/>
                      </a:endParaRPr>
                    </a:p>
                  </a:txBody>
                  <a:tcPr marL="4019" marR="4019" marT="5358" marB="0" anchor="b"/>
                </a:tc>
                <a:extLst>
                  <a:ext uri="{0D108BD9-81ED-4DB2-BD59-A6C34878D82A}">
                    <a16:rowId xmlns:a16="http://schemas.microsoft.com/office/drawing/2014/main" val="1946549095"/>
                  </a:ext>
                </a:extLst>
              </a:tr>
              <a:tr h="328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latin typeface="Calibri (Gövde)"/>
                          <a:ea typeface="Verdana" panose="020B0604030504040204" pitchFamily="34" charset="0"/>
                          <a:cs typeface="Times New Roman" pitchFamily="18" charset="0"/>
                        </a:rPr>
                        <a:t>2021</a:t>
                      </a:r>
                    </a:p>
                  </a:txBody>
                  <a:tcPr marL="38576" marR="38576" marT="25718" marB="25718"/>
                </a:tc>
                <a:tc>
                  <a:txBody>
                    <a:bodyPr/>
                    <a:lstStyle/>
                    <a:p>
                      <a:pPr algn="r"/>
                      <a:r>
                        <a:rPr lang="tr-TR" sz="1100" b="0" dirty="0">
                          <a:latin typeface="Calibri (Gövde)"/>
                          <a:ea typeface="Verdana" panose="020B0604030504040204" pitchFamily="34" charset="0"/>
                          <a:cs typeface="Times New Roman" panose="02020603050405020304" pitchFamily="18" charset="0"/>
                        </a:rPr>
                        <a:t>8.030.000,00</a:t>
                      </a:r>
                    </a:p>
                  </a:txBody>
                  <a:tcPr marL="4019" marR="4019" marT="5358" marB="0" anchor="b"/>
                </a:tc>
                <a:extLst>
                  <a:ext uri="{0D108BD9-81ED-4DB2-BD59-A6C34878D82A}">
                    <a16:rowId xmlns:a16="http://schemas.microsoft.com/office/drawing/2014/main" val="640745319"/>
                  </a:ext>
                </a:extLst>
              </a:tr>
              <a:tr h="328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latin typeface="Calibri (Gövde)"/>
                          <a:ea typeface="Verdana" panose="020B0604030504040204" pitchFamily="34" charset="0"/>
                          <a:cs typeface="Times New Roman" pitchFamily="18" charset="0"/>
                        </a:rPr>
                        <a:t>2022</a:t>
                      </a:r>
                    </a:p>
                  </a:txBody>
                  <a:tcPr marL="38576" marR="38576" marT="25718" marB="25718"/>
                </a:tc>
                <a:tc>
                  <a:txBody>
                    <a:bodyPr/>
                    <a:lstStyle/>
                    <a:p>
                      <a:pPr algn="r"/>
                      <a:r>
                        <a:rPr lang="tr-TR" sz="1100" kern="1200" dirty="0">
                          <a:solidFill>
                            <a:schemeClr val="dk1"/>
                          </a:solidFill>
                          <a:effectLst/>
                          <a:latin typeface="Calibri (Gövde)"/>
                          <a:ea typeface="Verdana" panose="020B0604030504040204" pitchFamily="34" charset="0"/>
                          <a:cs typeface="+mn-cs"/>
                        </a:rPr>
                        <a:t>12.187.000,00</a:t>
                      </a:r>
                      <a:endParaRPr lang="tr-TR" sz="1100" b="0" dirty="0">
                        <a:latin typeface="Calibri (Gövde)"/>
                        <a:ea typeface="Verdana" panose="020B0604030504040204" pitchFamily="34" charset="0"/>
                        <a:cs typeface="Times New Roman" panose="02020603050405020304" pitchFamily="18" charset="0"/>
                      </a:endParaRPr>
                    </a:p>
                  </a:txBody>
                  <a:tcPr marL="4019" marR="4019" marT="5358" marB="0" anchor="b"/>
                </a:tc>
                <a:extLst>
                  <a:ext uri="{0D108BD9-81ED-4DB2-BD59-A6C34878D82A}">
                    <a16:rowId xmlns:a16="http://schemas.microsoft.com/office/drawing/2014/main" val="2528430447"/>
                  </a:ext>
                </a:extLst>
              </a:tr>
              <a:tr h="328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latin typeface="Calibri (Gövde)"/>
                          <a:ea typeface="Verdana" panose="020B0604030504040204" pitchFamily="34" charset="0"/>
                          <a:cs typeface="Times New Roman" pitchFamily="18" charset="0"/>
                        </a:rPr>
                        <a:t>2023</a:t>
                      </a:r>
                    </a:p>
                  </a:txBody>
                  <a:tcPr marL="38576" marR="38576" marT="25718" marB="25718"/>
                </a:tc>
                <a:tc>
                  <a:txBody>
                    <a:bodyPr/>
                    <a:lstStyle/>
                    <a:p>
                      <a:pPr algn="r"/>
                      <a:r>
                        <a:rPr lang="tr-TR" sz="1100" dirty="0">
                          <a:latin typeface="Calibri (Gövde)"/>
                          <a:ea typeface="Verdana" panose="020B0604030504040204" pitchFamily="34" charset="0"/>
                        </a:rPr>
                        <a:t>2.774.000,00</a:t>
                      </a:r>
                      <a:endParaRPr lang="tr-TR" sz="1100" b="0" dirty="0">
                        <a:latin typeface="Calibri (Gövde)"/>
                        <a:ea typeface="Verdana" panose="020B0604030504040204" pitchFamily="34" charset="0"/>
                        <a:cs typeface="Times New Roman" panose="02020603050405020304" pitchFamily="18" charset="0"/>
                      </a:endParaRPr>
                    </a:p>
                  </a:txBody>
                  <a:tcPr marL="4019" marR="4019" marT="5358" marB="0" anchor="b"/>
                </a:tc>
                <a:extLst>
                  <a:ext uri="{0D108BD9-81ED-4DB2-BD59-A6C34878D82A}">
                    <a16:rowId xmlns:a16="http://schemas.microsoft.com/office/drawing/2014/main" val="769581921"/>
                  </a:ext>
                </a:extLst>
              </a:tr>
            </a:tbl>
          </a:graphicData>
        </a:graphic>
      </p:graphicFrame>
      <p:grpSp>
        <p:nvGrpSpPr>
          <p:cNvPr id="4" name="Grup 10"/>
          <p:cNvGrpSpPr/>
          <p:nvPr/>
        </p:nvGrpSpPr>
        <p:grpSpPr>
          <a:xfrm>
            <a:off x="1343024" y="994411"/>
            <a:ext cx="6469381" cy="294257"/>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133 Dikdörtgen"/>
          <p:cNvSpPr/>
          <p:nvPr/>
        </p:nvSpPr>
        <p:spPr>
          <a:xfrm>
            <a:off x="1343023" y="5969813"/>
            <a:ext cx="6469382"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38645199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ÇED VE ÇEVRE İZİNLERİ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grpSp>
        <p:nvGrpSpPr>
          <p:cNvPr id="16" name="Grup 10"/>
          <p:cNvGrpSpPr/>
          <p:nvPr/>
        </p:nvGrpSpPr>
        <p:grpSpPr>
          <a:xfrm>
            <a:off x="179510" y="1184290"/>
            <a:ext cx="8640975" cy="594531"/>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085955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11 Tablo"/>
          <p:cNvGraphicFramePr>
            <a:graphicFrameLocks noGrp="1"/>
          </p:cNvGraphicFramePr>
          <p:nvPr>
            <p:extLst>
              <p:ext uri="{D42A27DB-BD31-4B8C-83A1-F6EECF244321}">
                <p14:modId xmlns:p14="http://schemas.microsoft.com/office/powerpoint/2010/main" val="1456852665"/>
              </p:ext>
            </p:extLst>
          </p:nvPr>
        </p:nvGraphicFramePr>
        <p:xfrm>
          <a:off x="68578" y="548680"/>
          <a:ext cx="8823904" cy="2185079"/>
        </p:xfrm>
        <a:graphic>
          <a:graphicData uri="http://schemas.openxmlformats.org/drawingml/2006/table">
            <a:tbl>
              <a:tblPr>
                <a:tableStyleId>{69CF1AB2-1976-4502-BF36-3FF5EA218861}</a:tableStyleId>
              </a:tblPr>
              <a:tblGrid>
                <a:gridCol w="634323">
                  <a:extLst>
                    <a:ext uri="{9D8B030D-6E8A-4147-A177-3AD203B41FA5}">
                      <a16:colId xmlns:a16="http://schemas.microsoft.com/office/drawing/2014/main" val="20000"/>
                    </a:ext>
                  </a:extLst>
                </a:gridCol>
                <a:gridCol w="606538">
                  <a:extLst>
                    <a:ext uri="{9D8B030D-6E8A-4147-A177-3AD203B41FA5}">
                      <a16:colId xmlns:a16="http://schemas.microsoft.com/office/drawing/2014/main" val="20001"/>
                    </a:ext>
                  </a:extLst>
                </a:gridCol>
                <a:gridCol w="551494">
                  <a:extLst>
                    <a:ext uri="{9D8B030D-6E8A-4147-A177-3AD203B41FA5}">
                      <a16:colId xmlns:a16="http://schemas.microsoft.com/office/drawing/2014/main" val="20002"/>
                    </a:ext>
                  </a:extLst>
                </a:gridCol>
                <a:gridCol w="413620">
                  <a:extLst>
                    <a:ext uri="{9D8B030D-6E8A-4147-A177-3AD203B41FA5}">
                      <a16:colId xmlns:a16="http://schemas.microsoft.com/office/drawing/2014/main" val="20003"/>
                    </a:ext>
                  </a:extLst>
                </a:gridCol>
                <a:gridCol w="458181">
                  <a:extLst>
                    <a:ext uri="{9D8B030D-6E8A-4147-A177-3AD203B41FA5}">
                      <a16:colId xmlns:a16="http://schemas.microsoft.com/office/drawing/2014/main" val="20004"/>
                    </a:ext>
                  </a:extLst>
                </a:gridCol>
                <a:gridCol w="507459">
                  <a:extLst>
                    <a:ext uri="{9D8B030D-6E8A-4147-A177-3AD203B41FA5}">
                      <a16:colId xmlns:a16="http://schemas.microsoft.com/office/drawing/2014/main" val="20005"/>
                    </a:ext>
                  </a:extLst>
                </a:gridCol>
                <a:gridCol w="507459">
                  <a:extLst>
                    <a:ext uri="{9D8B030D-6E8A-4147-A177-3AD203B41FA5}">
                      <a16:colId xmlns:a16="http://schemas.microsoft.com/office/drawing/2014/main" val="20006"/>
                    </a:ext>
                  </a:extLst>
                </a:gridCol>
                <a:gridCol w="507459">
                  <a:extLst>
                    <a:ext uri="{9D8B030D-6E8A-4147-A177-3AD203B41FA5}">
                      <a16:colId xmlns:a16="http://schemas.microsoft.com/office/drawing/2014/main" val="20007"/>
                    </a:ext>
                  </a:extLst>
                </a:gridCol>
                <a:gridCol w="570102">
                  <a:extLst>
                    <a:ext uri="{9D8B030D-6E8A-4147-A177-3AD203B41FA5}">
                      <a16:colId xmlns:a16="http://schemas.microsoft.com/office/drawing/2014/main" val="20008"/>
                    </a:ext>
                  </a:extLst>
                </a:gridCol>
                <a:gridCol w="620431">
                  <a:extLst>
                    <a:ext uri="{9D8B030D-6E8A-4147-A177-3AD203B41FA5}">
                      <a16:colId xmlns:a16="http://schemas.microsoft.com/office/drawing/2014/main" val="20009"/>
                    </a:ext>
                  </a:extLst>
                </a:gridCol>
                <a:gridCol w="551494">
                  <a:extLst>
                    <a:ext uri="{9D8B030D-6E8A-4147-A177-3AD203B41FA5}">
                      <a16:colId xmlns:a16="http://schemas.microsoft.com/office/drawing/2014/main" val="20010"/>
                    </a:ext>
                  </a:extLst>
                </a:gridCol>
                <a:gridCol w="620431">
                  <a:extLst>
                    <a:ext uri="{9D8B030D-6E8A-4147-A177-3AD203B41FA5}">
                      <a16:colId xmlns:a16="http://schemas.microsoft.com/office/drawing/2014/main" val="20011"/>
                    </a:ext>
                  </a:extLst>
                </a:gridCol>
                <a:gridCol w="689368">
                  <a:extLst>
                    <a:ext uri="{9D8B030D-6E8A-4147-A177-3AD203B41FA5}">
                      <a16:colId xmlns:a16="http://schemas.microsoft.com/office/drawing/2014/main" val="20012"/>
                    </a:ext>
                  </a:extLst>
                </a:gridCol>
                <a:gridCol w="620431">
                  <a:extLst>
                    <a:ext uri="{9D8B030D-6E8A-4147-A177-3AD203B41FA5}">
                      <a16:colId xmlns:a16="http://schemas.microsoft.com/office/drawing/2014/main" val="2812031527"/>
                    </a:ext>
                  </a:extLst>
                </a:gridCol>
                <a:gridCol w="482557">
                  <a:extLst>
                    <a:ext uri="{9D8B030D-6E8A-4147-A177-3AD203B41FA5}">
                      <a16:colId xmlns:a16="http://schemas.microsoft.com/office/drawing/2014/main" val="952040541"/>
                    </a:ext>
                  </a:extLst>
                </a:gridCol>
                <a:gridCol w="482557">
                  <a:extLst>
                    <a:ext uri="{9D8B030D-6E8A-4147-A177-3AD203B41FA5}">
                      <a16:colId xmlns:a16="http://schemas.microsoft.com/office/drawing/2014/main" val="422050562"/>
                    </a:ext>
                  </a:extLst>
                </a:gridCol>
              </a:tblGrid>
              <a:tr h="720080">
                <a:tc gridSpan="14">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r>
                        <a:rPr kumimoji="0" lang="tr-TR" sz="1900" u="none" strike="noStrike" cap="none" normalizeH="0" baseline="0" dirty="0">
                          <a:ln>
                            <a:noFill/>
                          </a:ln>
                          <a:effectLst/>
                        </a:rPr>
                        <a:t>MÜDÜRLÜĞÜMÜZCE VERİLEN ÇED GEREKLİ DEĞİLDİR KARARLARININ YILLARA GÖRE DAĞILIMI</a:t>
                      </a: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0"/>
                  </a:ext>
                </a:extLst>
              </a:tr>
              <a:tr h="7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2010</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2012</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2013</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2014</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2015</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2016</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2017</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algn="ctr"/>
                      <a:r>
                        <a:rPr lang="tr-TR" sz="900" dirty="0"/>
                        <a:t>2020</a:t>
                      </a:r>
                      <a:endParaRPr lang="tr-TR" sz="900" b="1" dirty="0">
                        <a:latin typeface="Calibri (Gövde)"/>
                        <a:cs typeface="Times New Roman" panose="02020603050405020304"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2022</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2023</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1"/>
                  </a:ext>
                </a:extLst>
              </a:tr>
              <a:tr h="67291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31</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42</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55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62</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46</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43</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40</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35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19</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15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algn="ctr"/>
                      <a:r>
                        <a:rPr lang="tr-TR" sz="900" dirty="0"/>
                        <a:t>10</a:t>
                      </a:r>
                      <a:endParaRPr lang="tr-TR" sz="900" dirty="0">
                        <a:latin typeface="Calibri (Gövde)"/>
                      </a:endParaRPr>
                    </a:p>
                  </a:txBody>
                  <a:tcPr marL="68580" marR="68580" marT="0" marB="0" anchor="b" horzOverflow="overflow"/>
                </a:tc>
                <a:tc>
                  <a:txBody>
                    <a:bodyPr/>
                    <a:lstStyle/>
                    <a:p>
                      <a:pPr algn="ctr"/>
                      <a:r>
                        <a:rPr lang="tr-TR" sz="900" dirty="0"/>
                        <a:t>23</a:t>
                      </a:r>
                      <a:endParaRPr lang="tr-TR" sz="900" dirty="0">
                        <a:latin typeface="Calibri (Gövde)"/>
                      </a:endParaRPr>
                    </a:p>
                  </a:txBody>
                  <a:tcPr marL="68580" marR="68580" marT="0" marB="0" anchor="b" horzOverflow="overflow"/>
                </a:tc>
                <a:tc>
                  <a:txBody>
                    <a:bodyPr/>
                    <a:lstStyle/>
                    <a:p>
                      <a:pPr algn="ctr"/>
                      <a:r>
                        <a:rPr lang="tr-TR" sz="900" dirty="0"/>
                        <a:t>24</a:t>
                      </a:r>
                      <a:endParaRPr lang="tr-TR" sz="900" dirty="0">
                        <a:latin typeface="Calibri (Gövde)"/>
                      </a:endParaRPr>
                    </a:p>
                  </a:txBody>
                  <a:tcPr marL="68580" marR="68580" marT="0" marB="0" anchor="b" horzOverflow="overflow"/>
                </a:tc>
                <a:tc>
                  <a:txBody>
                    <a:bodyPr/>
                    <a:lstStyle/>
                    <a:p>
                      <a:pPr algn="ctr"/>
                      <a:r>
                        <a:rPr lang="tr-TR" sz="900" dirty="0"/>
                        <a:t>14</a:t>
                      </a:r>
                      <a:endParaRPr lang="tr-TR" sz="900" dirty="0">
                        <a:latin typeface="Calibri (Gövde)"/>
                      </a:endParaRPr>
                    </a:p>
                  </a:txBody>
                  <a:tcPr marL="68580" marR="68580" marT="0" marB="0" anchor="b" horzOverflow="overflow"/>
                </a:tc>
                <a:extLst>
                  <a:ext uri="{0D108BD9-81ED-4DB2-BD59-A6C34878D82A}">
                    <a16:rowId xmlns:a16="http://schemas.microsoft.com/office/drawing/2014/main" val="10002"/>
                  </a:ext>
                </a:extLst>
              </a:tr>
            </a:tbl>
          </a:graphicData>
        </a:graphic>
      </p:graphicFrame>
      <p:graphicFrame>
        <p:nvGraphicFramePr>
          <p:cNvPr id="5" name="11 Tablo"/>
          <p:cNvGraphicFramePr>
            <a:graphicFrameLocks noGrp="1"/>
          </p:cNvGraphicFramePr>
          <p:nvPr>
            <p:extLst>
              <p:ext uri="{D42A27DB-BD31-4B8C-83A1-F6EECF244321}">
                <p14:modId xmlns:p14="http://schemas.microsoft.com/office/powerpoint/2010/main" val="3668182581"/>
              </p:ext>
            </p:extLst>
          </p:nvPr>
        </p:nvGraphicFramePr>
        <p:xfrm>
          <a:off x="68581" y="3868668"/>
          <a:ext cx="8823904" cy="2047514"/>
        </p:xfrm>
        <a:graphic>
          <a:graphicData uri="http://schemas.openxmlformats.org/drawingml/2006/table">
            <a:tbl>
              <a:tblPr>
                <a:tableStyleId>{69CF1AB2-1976-4502-BF36-3FF5EA218861}</a:tableStyleId>
              </a:tblPr>
              <a:tblGrid>
                <a:gridCol w="563186">
                  <a:extLst>
                    <a:ext uri="{9D8B030D-6E8A-4147-A177-3AD203B41FA5}">
                      <a16:colId xmlns:a16="http://schemas.microsoft.com/office/drawing/2014/main" val="20000"/>
                    </a:ext>
                  </a:extLst>
                </a:gridCol>
                <a:gridCol w="473826">
                  <a:extLst>
                    <a:ext uri="{9D8B030D-6E8A-4147-A177-3AD203B41FA5}">
                      <a16:colId xmlns:a16="http://schemas.microsoft.com/office/drawing/2014/main" val="1277615294"/>
                    </a:ext>
                  </a:extLst>
                </a:gridCol>
                <a:gridCol w="443923">
                  <a:extLst>
                    <a:ext uri="{9D8B030D-6E8A-4147-A177-3AD203B41FA5}">
                      <a16:colId xmlns:a16="http://schemas.microsoft.com/office/drawing/2014/main" val="20001"/>
                    </a:ext>
                  </a:extLst>
                </a:gridCol>
                <a:gridCol w="431939">
                  <a:extLst>
                    <a:ext uri="{9D8B030D-6E8A-4147-A177-3AD203B41FA5}">
                      <a16:colId xmlns:a16="http://schemas.microsoft.com/office/drawing/2014/main" val="20002"/>
                    </a:ext>
                  </a:extLst>
                </a:gridCol>
                <a:gridCol w="431939">
                  <a:extLst>
                    <a:ext uri="{9D8B030D-6E8A-4147-A177-3AD203B41FA5}">
                      <a16:colId xmlns:a16="http://schemas.microsoft.com/office/drawing/2014/main" val="20003"/>
                    </a:ext>
                  </a:extLst>
                </a:gridCol>
                <a:gridCol w="431939">
                  <a:extLst>
                    <a:ext uri="{9D8B030D-6E8A-4147-A177-3AD203B41FA5}">
                      <a16:colId xmlns:a16="http://schemas.microsoft.com/office/drawing/2014/main" val="20004"/>
                    </a:ext>
                  </a:extLst>
                </a:gridCol>
                <a:gridCol w="431939">
                  <a:extLst>
                    <a:ext uri="{9D8B030D-6E8A-4147-A177-3AD203B41FA5}">
                      <a16:colId xmlns:a16="http://schemas.microsoft.com/office/drawing/2014/main" val="20005"/>
                    </a:ext>
                  </a:extLst>
                </a:gridCol>
                <a:gridCol w="555351">
                  <a:extLst>
                    <a:ext uri="{9D8B030D-6E8A-4147-A177-3AD203B41FA5}">
                      <a16:colId xmlns:a16="http://schemas.microsoft.com/office/drawing/2014/main" val="20006"/>
                    </a:ext>
                  </a:extLst>
                </a:gridCol>
                <a:gridCol w="493645">
                  <a:extLst>
                    <a:ext uri="{9D8B030D-6E8A-4147-A177-3AD203B41FA5}">
                      <a16:colId xmlns:a16="http://schemas.microsoft.com/office/drawing/2014/main" val="20007"/>
                    </a:ext>
                  </a:extLst>
                </a:gridCol>
                <a:gridCol w="493645">
                  <a:extLst>
                    <a:ext uri="{9D8B030D-6E8A-4147-A177-3AD203B41FA5}">
                      <a16:colId xmlns:a16="http://schemas.microsoft.com/office/drawing/2014/main" val="20008"/>
                    </a:ext>
                  </a:extLst>
                </a:gridCol>
                <a:gridCol w="493645">
                  <a:extLst>
                    <a:ext uri="{9D8B030D-6E8A-4147-A177-3AD203B41FA5}">
                      <a16:colId xmlns:a16="http://schemas.microsoft.com/office/drawing/2014/main" val="20009"/>
                    </a:ext>
                  </a:extLst>
                </a:gridCol>
                <a:gridCol w="493645">
                  <a:extLst>
                    <a:ext uri="{9D8B030D-6E8A-4147-A177-3AD203B41FA5}">
                      <a16:colId xmlns:a16="http://schemas.microsoft.com/office/drawing/2014/main" val="20010"/>
                    </a:ext>
                  </a:extLst>
                </a:gridCol>
                <a:gridCol w="493645">
                  <a:extLst>
                    <a:ext uri="{9D8B030D-6E8A-4147-A177-3AD203B41FA5}">
                      <a16:colId xmlns:a16="http://schemas.microsoft.com/office/drawing/2014/main" val="20011"/>
                    </a:ext>
                  </a:extLst>
                </a:gridCol>
                <a:gridCol w="555351">
                  <a:extLst>
                    <a:ext uri="{9D8B030D-6E8A-4147-A177-3AD203B41FA5}">
                      <a16:colId xmlns:a16="http://schemas.microsoft.com/office/drawing/2014/main" val="20012"/>
                    </a:ext>
                  </a:extLst>
                </a:gridCol>
                <a:gridCol w="678762">
                  <a:extLst>
                    <a:ext uri="{9D8B030D-6E8A-4147-A177-3AD203B41FA5}">
                      <a16:colId xmlns:a16="http://schemas.microsoft.com/office/drawing/2014/main" val="222625664"/>
                    </a:ext>
                  </a:extLst>
                </a:gridCol>
                <a:gridCol w="678762">
                  <a:extLst>
                    <a:ext uri="{9D8B030D-6E8A-4147-A177-3AD203B41FA5}">
                      <a16:colId xmlns:a16="http://schemas.microsoft.com/office/drawing/2014/main" val="681776168"/>
                    </a:ext>
                  </a:extLst>
                </a:gridCol>
                <a:gridCol w="678762">
                  <a:extLst>
                    <a:ext uri="{9D8B030D-6E8A-4147-A177-3AD203B41FA5}">
                      <a16:colId xmlns:a16="http://schemas.microsoft.com/office/drawing/2014/main" val="136786449"/>
                    </a:ext>
                  </a:extLst>
                </a:gridCol>
              </a:tblGrid>
              <a:tr h="720080">
                <a:tc gridSpan="15">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r>
                        <a:rPr kumimoji="0" lang="tr-TR" sz="1900" u="none" strike="noStrike" cap="none" normalizeH="0" baseline="0" dirty="0">
                          <a:ln>
                            <a:noFill/>
                          </a:ln>
                          <a:effectLst/>
                        </a:rPr>
                        <a:t>BAKANLIĞIMIZCA VERİLEN ÇED OLUMLU KARARLARININ YILLARA GÖRE DAĞILIMI</a:t>
                      </a: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0"/>
                  </a:ext>
                </a:extLst>
              </a:tr>
              <a:tr h="65452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1993-2008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2010</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2012</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2013</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2014</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2015</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2016</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2017</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algn="ctr"/>
                      <a:r>
                        <a:rPr lang="tr-TR" sz="900" dirty="0"/>
                        <a:t>2020</a:t>
                      </a:r>
                      <a:endParaRPr lang="tr-TR" sz="900" b="1" dirty="0">
                        <a:latin typeface="Calibri (Gövde)"/>
                        <a:cs typeface="Times New Roman" panose="02020603050405020304"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2022</a:t>
                      </a:r>
                      <a:endParaRPr lang="tr-TR" sz="900" b="1" dirty="0">
                        <a:latin typeface="Calibri (Gövde)"/>
                        <a:cs typeface="Times New Roman" panose="02020603050405020304"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2023</a:t>
                      </a:r>
                      <a:endParaRPr lang="tr-TR" sz="900" b="1" dirty="0">
                        <a:latin typeface="Calibri (Gövde)"/>
                        <a:cs typeface="Times New Roman" panose="02020603050405020304" pitchFamily="18" charset="0"/>
                      </a:endParaRPr>
                    </a:p>
                  </a:txBody>
                  <a:tcPr marL="68580" marR="68580" marT="0" marB="0" anchor="b" horzOverflow="overflow"/>
                </a:tc>
                <a:extLst>
                  <a:ext uri="{0D108BD9-81ED-4DB2-BD59-A6C34878D82A}">
                    <a16:rowId xmlns:a16="http://schemas.microsoft.com/office/drawing/2014/main" val="10001"/>
                  </a:ext>
                </a:extLst>
              </a:tr>
              <a:tr h="67291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17</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2</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1</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8</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5</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2</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2</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1</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6</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4</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6</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0</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 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fld id="{CDAC48B6-EB17-4B8C-804A-49E69A2C0AD8}" type="slidenum">
              <a:rPr lang="tr-TR" smtClean="0"/>
              <a:pPr/>
              <a:t>53</a:t>
            </a:fld>
            <a:endParaRPr lang="tr-TR"/>
          </a:p>
        </p:txBody>
      </p:sp>
      <p:grpSp>
        <p:nvGrpSpPr>
          <p:cNvPr id="6" name="Grup 10"/>
          <p:cNvGrpSpPr/>
          <p:nvPr/>
        </p:nvGrpSpPr>
        <p:grpSpPr>
          <a:xfrm>
            <a:off x="68578" y="186719"/>
            <a:ext cx="8889927" cy="27038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Dikdörtgen 9"/>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4892603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467544" y="548683"/>
            <a:ext cx="7990656" cy="1248137"/>
          </a:xfrm>
        </p:spPr>
        <p:txBody>
          <a:bodyPr>
            <a:normAutofit/>
          </a:bodyPr>
          <a:lstStyle/>
          <a:p>
            <a:r>
              <a:rPr lang="tr-TR" sz="1800" dirty="0">
                <a:effectLst/>
                <a:latin typeface="Calibri (Gövde)"/>
                <a:ea typeface="Verdana" panose="020B0604030504040204" pitchFamily="34" charset="0"/>
              </a:rPr>
              <a:t>MÜDÜRLÜĞÜMÜZCE VERİLEN </a:t>
            </a:r>
            <a:r>
              <a:rPr lang="tr-TR" sz="1800" b="1" dirty="0">
                <a:effectLst/>
                <a:latin typeface="Calibri (Gövde)"/>
                <a:ea typeface="Verdana" panose="020B0604030504040204" pitchFamily="34" charset="0"/>
              </a:rPr>
              <a:t>ÇEVRE İZNİ VE LİSANS BELGESİNİN </a:t>
            </a:r>
            <a:r>
              <a:rPr lang="tr-TR" sz="1800" dirty="0">
                <a:effectLst/>
                <a:latin typeface="Calibri (Gövde)"/>
                <a:ea typeface="Verdana" panose="020B0604030504040204" pitchFamily="34" charset="0"/>
              </a:rPr>
              <a:t>YILLARA GÖRE DAĞILIMI</a:t>
            </a:r>
          </a:p>
        </p:txBody>
      </p:sp>
      <p:sp>
        <p:nvSpPr>
          <p:cNvPr id="3" name="Alt Başlık 2"/>
          <p:cNvSpPr>
            <a:spLocks noGrp="1"/>
          </p:cNvSpPr>
          <p:nvPr>
            <p:ph type="subTitle" idx="1"/>
          </p:nvPr>
        </p:nvSpPr>
        <p:spPr>
          <a:xfrm>
            <a:off x="1371600" y="3068960"/>
            <a:ext cx="6400800" cy="2569840"/>
          </a:xfrm>
        </p:spPr>
        <p:txBody>
          <a:bodyPr/>
          <a:lstStyle/>
          <a:p>
            <a:endParaRPr lang="tr-TR" dirty="0">
              <a:latin typeface="Calibri (Gövde)"/>
            </a:endParaRPr>
          </a:p>
        </p:txBody>
      </p:sp>
      <p:graphicFrame>
        <p:nvGraphicFramePr>
          <p:cNvPr id="4" name="Tablo 3"/>
          <p:cNvGraphicFramePr>
            <a:graphicFrameLocks noGrp="1"/>
          </p:cNvGraphicFramePr>
          <p:nvPr>
            <p:extLst>
              <p:ext uri="{D42A27DB-BD31-4B8C-83A1-F6EECF244321}">
                <p14:modId xmlns:p14="http://schemas.microsoft.com/office/powerpoint/2010/main" val="3401829682"/>
              </p:ext>
            </p:extLst>
          </p:nvPr>
        </p:nvGraphicFramePr>
        <p:xfrm>
          <a:off x="467544" y="3044959"/>
          <a:ext cx="8424934" cy="2882188"/>
        </p:xfrm>
        <a:graphic>
          <a:graphicData uri="http://schemas.openxmlformats.org/drawingml/2006/table">
            <a:tbl>
              <a:tblPr firstRow="1" bandRow="1">
                <a:tableStyleId>{69CF1AB2-1976-4502-BF36-3FF5EA218861}</a:tableStyleId>
              </a:tblPr>
              <a:tblGrid>
                <a:gridCol w="1451764">
                  <a:extLst>
                    <a:ext uri="{9D8B030D-6E8A-4147-A177-3AD203B41FA5}">
                      <a16:colId xmlns:a16="http://schemas.microsoft.com/office/drawing/2014/main" val="20000"/>
                    </a:ext>
                  </a:extLst>
                </a:gridCol>
                <a:gridCol w="1644578">
                  <a:extLst>
                    <a:ext uri="{9D8B030D-6E8A-4147-A177-3AD203B41FA5}">
                      <a16:colId xmlns:a16="http://schemas.microsoft.com/office/drawing/2014/main" val="20001"/>
                    </a:ext>
                  </a:extLst>
                </a:gridCol>
                <a:gridCol w="2952330">
                  <a:extLst>
                    <a:ext uri="{9D8B030D-6E8A-4147-A177-3AD203B41FA5}">
                      <a16:colId xmlns:a16="http://schemas.microsoft.com/office/drawing/2014/main" val="20002"/>
                    </a:ext>
                  </a:extLst>
                </a:gridCol>
                <a:gridCol w="2376262">
                  <a:extLst>
                    <a:ext uri="{9D8B030D-6E8A-4147-A177-3AD203B41FA5}">
                      <a16:colId xmlns:a16="http://schemas.microsoft.com/office/drawing/2014/main" val="20003"/>
                    </a:ext>
                  </a:extLst>
                </a:gridCol>
              </a:tblGrid>
              <a:tr h="1342948">
                <a:tc>
                  <a:txBody>
                    <a:bodyPr/>
                    <a:lstStyle/>
                    <a:p>
                      <a:pPr algn="ctr"/>
                      <a:endParaRPr lang="tr-TR" sz="1900" dirty="0"/>
                    </a:p>
                    <a:p>
                      <a:pPr algn="ctr"/>
                      <a:r>
                        <a:rPr lang="tr-TR" sz="1900" dirty="0"/>
                        <a:t>TARİH</a:t>
                      </a:r>
                      <a:endParaRPr lang="tr-TR" sz="1900" dirty="0">
                        <a:latin typeface="Calibri (Gövde)"/>
                      </a:endParaRPr>
                    </a:p>
                  </a:txBody>
                  <a:tcPr/>
                </a:tc>
                <a:tc>
                  <a:txBody>
                    <a:bodyPr/>
                    <a:lstStyle/>
                    <a:p>
                      <a:pPr algn="ctr"/>
                      <a:endParaRPr lang="tr-TR" sz="1900" dirty="0"/>
                    </a:p>
                    <a:p>
                      <a:pPr algn="ctr"/>
                      <a:r>
                        <a:rPr lang="tr-TR" sz="1900" dirty="0"/>
                        <a:t>2010-2021</a:t>
                      </a:r>
                      <a:endParaRPr lang="tr-TR" sz="1900" dirty="0">
                        <a:latin typeface="Calibri (Gövde)"/>
                      </a:endParaRPr>
                    </a:p>
                  </a:txBody>
                  <a:tcPr/>
                </a:tc>
                <a:tc>
                  <a:txBody>
                    <a:bodyPr/>
                    <a:lstStyle/>
                    <a:p>
                      <a:pPr algn="ctr"/>
                      <a:endParaRPr lang="tr-TR" sz="1900" dirty="0"/>
                    </a:p>
                    <a:p>
                      <a:pPr algn="ctr"/>
                      <a:r>
                        <a:rPr lang="tr-TR" sz="1900" dirty="0"/>
                        <a:t>01.01.2022 - 08.08.2023</a:t>
                      </a:r>
                      <a:endParaRPr lang="tr-TR" sz="1900" dirty="0">
                        <a:latin typeface="Calibri (Gövde)"/>
                      </a:endParaRPr>
                    </a:p>
                  </a:txBody>
                  <a:tcPr/>
                </a:tc>
                <a:tc>
                  <a:txBody>
                    <a:bodyPr/>
                    <a:lstStyle/>
                    <a:p>
                      <a:pPr algn="ctr"/>
                      <a:endParaRPr lang="tr-TR" sz="1900" dirty="0"/>
                    </a:p>
                    <a:p>
                      <a:pPr algn="ctr"/>
                      <a:r>
                        <a:rPr lang="tr-TR" sz="1900" dirty="0"/>
                        <a:t>TOPLAM</a:t>
                      </a:r>
                      <a:endParaRPr lang="tr-TR" sz="1900" dirty="0">
                        <a:latin typeface="Calibri (Gövde)"/>
                      </a:endParaRPr>
                    </a:p>
                  </a:txBody>
                  <a:tcPr/>
                </a:tc>
                <a:extLst>
                  <a:ext uri="{0D108BD9-81ED-4DB2-BD59-A6C34878D82A}">
                    <a16:rowId xmlns:a16="http://schemas.microsoft.com/office/drawing/2014/main" val="10000"/>
                  </a:ext>
                </a:extLst>
              </a:tr>
              <a:tr h="1539240">
                <a:tc>
                  <a:txBody>
                    <a:bodyPr/>
                    <a:lstStyle/>
                    <a:p>
                      <a:pPr algn="ctr"/>
                      <a:endParaRPr lang="tr-TR" sz="1900" dirty="0"/>
                    </a:p>
                    <a:p>
                      <a:pPr algn="ctr"/>
                      <a:r>
                        <a:rPr lang="tr-TR" sz="1900" dirty="0"/>
                        <a:t>ÇEVRE İZNİ VE LİSANS  BELGESİ</a:t>
                      </a:r>
                      <a:endParaRPr lang="tr-TR" sz="1900" dirty="0">
                        <a:latin typeface="Calibri (Gövde)"/>
                      </a:endParaRPr>
                    </a:p>
                  </a:txBody>
                  <a:tcPr/>
                </a:tc>
                <a:tc>
                  <a:txBody>
                    <a:bodyPr/>
                    <a:lstStyle/>
                    <a:p>
                      <a:pPr algn="ctr"/>
                      <a:endParaRPr lang="tr-TR" sz="1900" dirty="0"/>
                    </a:p>
                    <a:p>
                      <a:pPr algn="ctr"/>
                      <a:r>
                        <a:rPr lang="tr-TR" sz="1900" dirty="0"/>
                        <a:t>297</a:t>
                      </a:r>
                      <a:endParaRPr lang="tr-TR" sz="1900" dirty="0">
                        <a:latin typeface="Calibri (Gövde)"/>
                      </a:endParaRPr>
                    </a:p>
                  </a:txBody>
                  <a:tcPr/>
                </a:tc>
                <a:tc>
                  <a:txBody>
                    <a:bodyPr/>
                    <a:lstStyle/>
                    <a:p>
                      <a:pPr algn="ctr"/>
                      <a:endParaRPr lang="tr-TR" sz="1900" dirty="0"/>
                    </a:p>
                    <a:p>
                      <a:pPr algn="ctr"/>
                      <a:r>
                        <a:rPr lang="tr-TR" sz="1900" dirty="0"/>
                        <a:t>84</a:t>
                      </a:r>
                      <a:endParaRPr lang="tr-TR" sz="1900" dirty="0">
                        <a:latin typeface="Calibri (Gövde)"/>
                      </a:endParaRPr>
                    </a:p>
                  </a:txBody>
                  <a:tcPr/>
                </a:tc>
                <a:tc>
                  <a:txBody>
                    <a:bodyPr/>
                    <a:lstStyle/>
                    <a:p>
                      <a:pPr algn="ctr"/>
                      <a:endParaRPr lang="tr-TR" sz="1900" dirty="0"/>
                    </a:p>
                    <a:p>
                      <a:pPr algn="ctr"/>
                      <a:r>
                        <a:rPr lang="tr-TR" sz="1900" dirty="0"/>
                        <a:t>381</a:t>
                      </a:r>
                      <a:endParaRPr lang="tr-TR" sz="1900" dirty="0">
                        <a:latin typeface="Calibri (Gövde)"/>
                      </a:endParaRPr>
                    </a:p>
                  </a:txBody>
                  <a:tcPr/>
                </a:tc>
                <a:extLst>
                  <a:ext uri="{0D108BD9-81ED-4DB2-BD59-A6C34878D82A}">
                    <a16:rowId xmlns:a16="http://schemas.microsoft.com/office/drawing/2014/main" val="10001"/>
                  </a:ext>
                </a:extLst>
              </a:tr>
            </a:tbl>
          </a:graphicData>
        </a:graphic>
      </p:graphicFrame>
      <p:sp>
        <p:nvSpPr>
          <p:cNvPr id="5" name="Slayt Numarası Yer Tutucusu 4"/>
          <p:cNvSpPr>
            <a:spLocks noGrp="1"/>
          </p:cNvSpPr>
          <p:nvPr>
            <p:ph type="sldNum" sz="quarter" idx="12"/>
          </p:nvPr>
        </p:nvSpPr>
        <p:spPr/>
        <p:txBody>
          <a:bodyPr/>
          <a:lstStyle/>
          <a:p>
            <a:fld id="{CDAC48B6-EB17-4B8C-804A-49E69A2C0AD8}" type="slidenum">
              <a:rPr lang="tr-TR" smtClean="0">
                <a:latin typeface="Calibri (Gövde)"/>
              </a:rPr>
              <a:pPr/>
              <a:t>54</a:t>
            </a:fld>
            <a:endParaRPr lang="tr-TR">
              <a:latin typeface="Calibri (Gövde)"/>
            </a:endParaRPr>
          </a:p>
        </p:txBody>
      </p:sp>
      <p:grpSp>
        <p:nvGrpSpPr>
          <p:cNvPr id="6" name="Grup 10"/>
          <p:cNvGrpSpPr/>
          <p:nvPr/>
        </p:nvGrpSpPr>
        <p:grpSpPr>
          <a:xfrm>
            <a:off x="68578" y="186719"/>
            <a:ext cx="8889927" cy="27038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1795070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664319455"/>
              </p:ext>
            </p:extLst>
          </p:nvPr>
        </p:nvGraphicFramePr>
        <p:xfrm>
          <a:off x="53340" y="836712"/>
          <a:ext cx="9311640" cy="5884763"/>
        </p:xfrm>
        <a:graphic>
          <a:graphicData uri="http://schemas.openxmlformats.org/drawingml/2006/chart">
            <c:chart xmlns:c="http://schemas.openxmlformats.org/drawingml/2006/chart" xmlns:r="http://schemas.openxmlformats.org/officeDocument/2006/relationships" r:id="rId2"/>
          </a:graphicData>
        </a:graphic>
      </p:graphicFrame>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55</a:t>
            </a:fld>
            <a:endParaRPr lang="tr-TR">
              <a:latin typeface="Calibri (Gövde)"/>
            </a:endParaRPr>
          </a:p>
        </p:txBody>
      </p:sp>
      <p:grpSp>
        <p:nvGrpSpPr>
          <p:cNvPr id="5" name="Grup 10"/>
          <p:cNvGrpSpPr/>
          <p:nvPr/>
        </p:nvGrpSpPr>
        <p:grpSpPr>
          <a:xfrm>
            <a:off x="68578" y="186719"/>
            <a:ext cx="8889927" cy="270388"/>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600938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k 4"/>
          <p:cNvGraphicFramePr>
            <a:graphicFrameLocks/>
          </p:cNvGraphicFramePr>
          <p:nvPr>
            <p:extLst>
              <p:ext uri="{D42A27DB-BD31-4B8C-83A1-F6EECF244321}">
                <p14:modId xmlns:p14="http://schemas.microsoft.com/office/powerpoint/2010/main" val="1018345424"/>
              </p:ext>
            </p:extLst>
          </p:nvPr>
        </p:nvGraphicFramePr>
        <p:xfrm>
          <a:off x="114300" y="472440"/>
          <a:ext cx="8770620" cy="5883910"/>
        </p:xfrm>
        <a:graphic>
          <a:graphicData uri="http://schemas.openxmlformats.org/drawingml/2006/chart">
            <c:chart xmlns:c="http://schemas.openxmlformats.org/drawingml/2006/chart" xmlns:r="http://schemas.openxmlformats.org/officeDocument/2006/relationships" r:id="rId2"/>
          </a:graphicData>
        </a:graphic>
      </p:graphicFrame>
      <p:sp>
        <p:nvSpPr>
          <p:cNvPr id="2" name="Slayt Numarası Yer Tutucusu 1"/>
          <p:cNvSpPr>
            <a:spLocks noGrp="1"/>
          </p:cNvSpPr>
          <p:nvPr>
            <p:ph type="sldNum" sz="quarter" idx="12"/>
          </p:nvPr>
        </p:nvSpPr>
        <p:spPr/>
        <p:txBody>
          <a:bodyPr/>
          <a:lstStyle/>
          <a:p>
            <a:fld id="{CDAC48B6-EB17-4B8C-804A-49E69A2C0AD8}" type="slidenum">
              <a:rPr lang="tr-TR" smtClean="0"/>
              <a:pPr/>
              <a:t>56</a:t>
            </a:fld>
            <a:endParaRPr lang="tr-TR"/>
          </a:p>
        </p:txBody>
      </p:sp>
      <p:grpSp>
        <p:nvGrpSpPr>
          <p:cNvPr id="4" name="Grup 10"/>
          <p:cNvGrpSpPr/>
          <p:nvPr/>
        </p:nvGrpSpPr>
        <p:grpSpPr>
          <a:xfrm>
            <a:off x="57149" y="202052"/>
            <a:ext cx="8953846" cy="270388"/>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57148" y="6371683"/>
            <a:ext cx="895384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7082512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defTabSz="685800"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defTabSz="685800"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3139321"/>
          </a:xfrm>
          <a:prstGeom prst="rect">
            <a:avLst/>
          </a:prstGeom>
        </p:spPr>
        <p:txBody>
          <a:bodyPr wrap="square">
            <a:spAutoFit/>
          </a:bodyPr>
          <a:lstStyle/>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TABİAT VARLIKLARI ŞUBE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77634" y="5565859"/>
            <a:ext cx="6584246"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20155745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t>
            </a:r>
          </a:p>
        </p:txBody>
      </p:sp>
      <p:sp>
        <p:nvSpPr>
          <p:cNvPr id="5" name="İçerik Yer Tutucusu 4"/>
          <p:cNvSpPr>
            <a:spLocks noGrp="1"/>
          </p:cNvSpPr>
          <p:nvPr>
            <p:ph idx="1"/>
          </p:nvPr>
        </p:nvSpPr>
        <p:spPr>
          <a:xfrm>
            <a:off x="1485900" y="1592797"/>
            <a:ext cx="6172200" cy="3394472"/>
          </a:xfrm>
        </p:spPr>
        <p:txBody>
          <a:bodyPr>
            <a:normAutofit lnSpcReduction="10000"/>
          </a:bodyPr>
          <a:lstStyle/>
          <a:p>
            <a:pPr algn="just"/>
            <a:r>
              <a:rPr lang="tr-TR" dirty="0" err="1">
                <a:latin typeface="Calibri (Gövde)ri (Gövde)"/>
              </a:rPr>
              <a:t>Dişkaya</a:t>
            </a:r>
            <a:r>
              <a:rPr lang="tr-TR" dirty="0">
                <a:latin typeface="Calibri (Gövde)ri (Gövde)"/>
              </a:rPr>
              <a:t> Kayalıklarının Tabiat Varlığı olarak değerlendirilmesi amacıyla Ön Değerlendirme Ekibince değerlendirme raporunun hazırlanarak TVK Bölge Komisyonuna sunulması.</a:t>
            </a:r>
          </a:p>
          <a:p>
            <a:pPr algn="just"/>
            <a:r>
              <a:rPr lang="tr-TR" dirty="0">
                <a:latin typeface="Calibri (Gövde)ri (Gövde)"/>
              </a:rPr>
              <a:t>İlimizde bulunan ETBAR alanlarının Tescil İşlemleriyle ilgili dosyaların hazırlanarak TVK Bölge Komisyonuna sunulması.</a:t>
            </a:r>
          </a:p>
          <a:p>
            <a:pPr algn="just"/>
            <a:r>
              <a:rPr lang="tr-TR" dirty="0">
                <a:latin typeface="Calibri (Gövde)ri (Gövde)"/>
              </a:rPr>
              <a:t>İlimiz genelinde bulunan anıt ağaçların mevcut durumlarının </a:t>
            </a:r>
            <a:r>
              <a:rPr lang="tr-TR" dirty="0" err="1">
                <a:latin typeface="Calibri (Gövde)ri (Gövde)"/>
              </a:rPr>
              <a:t>değerlenderilmesi</a:t>
            </a:r>
            <a:r>
              <a:rPr lang="tr-TR" dirty="0">
                <a:latin typeface="Calibri (Gövde)ri (Gövde)"/>
              </a:rPr>
              <a:t>.</a:t>
            </a:r>
          </a:p>
        </p:txBody>
      </p:sp>
      <p:grpSp>
        <p:nvGrpSpPr>
          <p:cNvPr id="4" name="Grup 10"/>
          <p:cNvGrpSpPr/>
          <p:nvPr/>
        </p:nvGrpSpPr>
        <p:grpSpPr>
          <a:xfrm>
            <a:off x="1194435" y="997289"/>
            <a:ext cx="6667445" cy="202791"/>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16153229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nvPr>
        </p:nvGraphicFramePr>
        <p:xfrm>
          <a:off x="1485900" y="2726922"/>
          <a:ext cx="6172200" cy="1343564"/>
        </p:xfrm>
        <a:graphic>
          <a:graphicData uri="http://schemas.openxmlformats.org/drawingml/2006/table">
            <a:tbl>
              <a:tblPr>
                <a:tableStyleId>{22838BEF-8BB2-4498-84A7-C5851F593DF1}</a:tableStyleId>
              </a:tblPr>
              <a:tblGrid>
                <a:gridCol w="1234440">
                  <a:extLst>
                    <a:ext uri="{9D8B030D-6E8A-4147-A177-3AD203B41FA5}">
                      <a16:colId xmlns:a16="http://schemas.microsoft.com/office/drawing/2014/main" val="2659932329"/>
                    </a:ext>
                  </a:extLst>
                </a:gridCol>
                <a:gridCol w="1234440">
                  <a:extLst>
                    <a:ext uri="{9D8B030D-6E8A-4147-A177-3AD203B41FA5}">
                      <a16:colId xmlns:a16="http://schemas.microsoft.com/office/drawing/2014/main" val="1014826853"/>
                    </a:ext>
                  </a:extLst>
                </a:gridCol>
                <a:gridCol w="1234440">
                  <a:extLst>
                    <a:ext uri="{9D8B030D-6E8A-4147-A177-3AD203B41FA5}">
                      <a16:colId xmlns:a16="http://schemas.microsoft.com/office/drawing/2014/main" val="1620432755"/>
                    </a:ext>
                  </a:extLst>
                </a:gridCol>
                <a:gridCol w="1234440">
                  <a:extLst>
                    <a:ext uri="{9D8B030D-6E8A-4147-A177-3AD203B41FA5}">
                      <a16:colId xmlns:a16="http://schemas.microsoft.com/office/drawing/2014/main" val="996043777"/>
                    </a:ext>
                  </a:extLst>
                </a:gridCol>
                <a:gridCol w="1234440">
                  <a:extLst>
                    <a:ext uri="{9D8B030D-6E8A-4147-A177-3AD203B41FA5}">
                      <a16:colId xmlns:a16="http://schemas.microsoft.com/office/drawing/2014/main" val="2424012017"/>
                    </a:ext>
                  </a:extLst>
                </a:gridCol>
              </a:tblGrid>
              <a:tr h="499439">
                <a:tc>
                  <a:txBody>
                    <a:bodyPr/>
                    <a:lstStyle/>
                    <a:p>
                      <a:pPr algn="l" fontAlgn="t"/>
                      <a:r>
                        <a:rPr lang="tr-TR" sz="1400" dirty="0">
                          <a:effectLst/>
                        </a:rPr>
                        <a:t>İl</a:t>
                      </a:r>
                      <a:endParaRPr lang="tr-TR" sz="1400" dirty="0">
                        <a:effectLst/>
                        <a:latin typeface="Calibri (Gövde)"/>
                        <a:cs typeface="Arial" panose="020B0604020202020204" pitchFamily="34" charset="0"/>
                      </a:endParaRPr>
                    </a:p>
                  </a:txBody>
                  <a:tcPr marL="32549" marR="32549" marT="32549" marB="32549" anchor="b"/>
                </a:tc>
                <a:tc>
                  <a:txBody>
                    <a:bodyPr/>
                    <a:lstStyle/>
                    <a:p>
                      <a:pPr algn="l" fontAlgn="t"/>
                      <a:r>
                        <a:rPr lang="tr-TR" sz="1400" dirty="0">
                          <a:effectLst/>
                        </a:rPr>
                        <a:t>Sit Alanı (Ha)</a:t>
                      </a:r>
                      <a:endParaRPr lang="tr-TR" sz="1400" dirty="0">
                        <a:effectLst/>
                        <a:latin typeface="Calibri (Gövde)"/>
                        <a:cs typeface="Arial" panose="020B0604020202020204" pitchFamily="34" charset="0"/>
                      </a:endParaRPr>
                    </a:p>
                  </a:txBody>
                  <a:tcPr marL="32549" marR="32549" marT="32549" marB="32549" anchor="b"/>
                </a:tc>
                <a:tc>
                  <a:txBody>
                    <a:bodyPr/>
                    <a:lstStyle/>
                    <a:p>
                      <a:pPr algn="l" fontAlgn="t"/>
                      <a:r>
                        <a:rPr lang="tr-TR" sz="1400" dirty="0">
                          <a:effectLst/>
                        </a:rPr>
                        <a:t>ÖÇKB (Ha)</a:t>
                      </a:r>
                      <a:endParaRPr lang="tr-TR" sz="1400" dirty="0">
                        <a:effectLst/>
                        <a:latin typeface="Calibri (Gövde)"/>
                        <a:cs typeface="Arial" panose="020B0604020202020204" pitchFamily="34" charset="0"/>
                      </a:endParaRPr>
                    </a:p>
                  </a:txBody>
                  <a:tcPr marL="32549" marR="32549" marT="32549" marB="32549" anchor="b"/>
                </a:tc>
                <a:tc>
                  <a:txBody>
                    <a:bodyPr/>
                    <a:lstStyle/>
                    <a:p>
                      <a:pPr algn="l" fontAlgn="t"/>
                      <a:r>
                        <a:rPr lang="tr-TR" sz="1400">
                          <a:effectLst/>
                        </a:rPr>
                        <a:t>Anıt Ağaç (Adet)</a:t>
                      </a:r>
                      <a:endParaRPr lang="tr-TR" sz="1400">
                        <a:effectLst/>
                        <a:latin typeface="Calibri (Gövde)"/>
                        <a:cs typeface="Arial" panose="020B0604020202020204" pitchFamily="34" charset="0"/>
                      </a:endParaRPr>
                    </a:p>
                  </a:txBody>
                  <a:tcPr marL="32549" marR="32549" marT="32549" marB="32549" anchor="b"/>
                </a:tc>
                <a:tc>
                  <a:txBody>
                    <a:bodyPr/>
                    <a:lstStyle/>
                    <a:p>
                      <a:pPr algn="l" fontAlgn="t"/>
                      <a:r>
                        <a:rPr lang="tr-TR" sz="1400">
                          <a:effectLst/>
                        </a:rPr>
                        <a:t>Mağara (Adet)</a:t>
                      </a:r>
                      <a:endParaRPr lang="tr-TR" sz="1400">
                        <a:effectLst/>
                        <a:latin typeface="Calibri (Gövde)"/>
                        <a:cs typeface="Arial" panose="020B0604020202020204" pitchFamily="34" charset="0"/>
                      </a:endParaRPr>
                    </a:p>
                  </a:txBody>
                  <a:tcPr marL="32549" marR="32549" marT="32549" marB="32549" anchor="b"/>
                </a:tc>
                <a:extLst>
                  <a:ext uri="{0D108BD9-81ED-4DB2-BD59-A6C34878D82A}">
                    <a16:rowId xmlns:a16="http://schemas.microsoft.com/office/drawing/2014/main" val="1493119290"/>
                  </a:ext>
                </a:extLst>
              </a:tr>
              <a:tr h="844125">
                <a:tc>
                  <a:txBody>
                    <a:bodyPr/>
                    <a:lstStyle/>
                    <a:p>
                      <a:pPr fontAlgn="ctr"/>
                      <a:r>
                        <a:rPr lang="tr-TR" sz="1400" dirty="0">
                          <a:effectLst/>
                        </a:rPr>
                        <a:t>ORDU</a:t>
                      </a:r>
                      <a:endParaRPr lang="tr-TR" sz="1400" dirty="0">
                        <a:effectLst/>
                        <a:latin typeface="Calibri (Gövde)"/>
                        <a:cs typeface="Arial" panose="020B0604020202020204" pitchFamily="34" charset="0"/>
                      </a:endParaRPr>
                    </a:p>
                  </a:txBody>
                  <a:tcPr marL="32549" marR="32549" marT="32549" marB="32549" anchor="ctr"/>
                </a:tc>
                <a:tc>
                  <a:txBody>
                    <a:bodyPr/>
                    <a:lstStyle/>
                    <a:p>
                      <a:pPr fontAlgn="ctr"/>
                      <a:r>
                        <a:rPr lang="tr-TR" sz="1400" dirty="0">
                          <a:effectLst/>
                        </a:rPr>
                        <a:t>304,59</a:t>
                      </a:r>
                      <a:endParaRPr lang="tr-TR" sz="1400" dirty="0">
                        <a:effectLst/>
                        <a:latin typeface="Calibri (Gövde)"/>
                        <a:cs typeface="Arial" panose="020B0604020202020204" pitchFamily="34" charset="0"/>
                      </a:endParaRPr>
                    </a:p>
                  </a:txBody>
                  <a:tcPr marL="57150" marR="57150" marT="57150" marB="57150" anchor="ctr"/>
                </a:tc>
                <a:tc>
                  <a:txBody>
                    <a:bodyPr/>
                    <a:lstStyle/>
                    <a:p>
                      <a:pPr fontAlgn="ctr"/>
                      <a:r>
                        <a:rPr lang="tr-TR" sz="1400" dirty="0">
                          <a:effectLst/>
                        </a:rPr>
                        <a:t>0.00</a:t>
                      </a:r>
                      <a:endParaRPr lang="tr-TR" sz="1400" dirty="0">
                        <a:effectLst/>
                        <a:latin typeface="Calibri (Gövde)"/>
                        <a:cs typeface="Arial" panose="020B0604020202020204" pitchFamily="34" charset="0"/>
                      </a:endParaRPr>
                    </a:p>
                  </a:txBody>
                  <a:tcPr marL="57150" marR="57150" marT="57150" marB="57150" anchor="ctr"/>
                </a:tc>
                <a:tc>
                  <a:txBody>
                    <a:bodyPr/>
                    <a:lstStyle/>
                    <a:p>
                      <a:pPr fontAlgn="ctr"/>
                      <a:r>
                        <a:rPr lang="tr-TR" sz="1400" dirty="0">
                          <a:effectLst/>
                        </a:rPr>
                        <a:t>47</a:t>
                      </a:r>
                      <a:endParaRPr lang="tr-TR" sz="1400" dirty="0">
                        <a:effectLst/>
                        <a:latin typeface="Calibri (Gövde)"/>
                        <a:cs typeface="Arial" panose="020B0604020202020204" pitchFamily="34" charset="0"/>
                      </a:endParaRPr>
                    </a:p>
                  </a:txBody>
                  <a:tcPr marL="57150" marR="57150" marT="57150" marB="57150" anchor="ctr"/>
                </a:tc>
                <a:tc>
                  <a:txBody>
                    <a:bodyPr/>
                    <a:lstStyle/>
                    <a:p>
                      <a:pPr fontAlgn="ctr"/>
                      <a:r>
                        <a:rPr lang="tr-TR" sz="1400" dirty="0">
                          <a:effectLst/>
                        </a:rPr>
                        <a:t>2</a:t>
                      </a:r>
                      <a:endParaRPr lang="tr-TR" sz="1400" dirty="0">
                        <a:effectLst/>
                        <a:latin typeface="Calibri (Gövde)"/>
                        <a:cs typeface="Arial" panose="020B0604020202020204" pitchFamily="34" charset="0"/>
                      </a:endParaRPr>
                    </a:p>
                  </a:txBody>
                  <a:tcPr marL="57150" marR="57150" marT="57150" marB="57150" anchor="ctr"/>
                </a:tc>
                <a:extLst>
                  <a:ext uri="{0D108BD9-81ED-4DB2-BD59-A6C34878D82A}">
                    <a16:rowId xmlns:a16="http://schemas.microsoft.com/office/drawing/2014/main" val="3650524874"/>
                  </a:ext>
                </a:extLst>
              </a:tr>
            </a:tbl>
          </a:graphicData>
        </a:graphic>
      </p:graphicFrame>
      <p:sp>
        <p:nvSpPr>
          <p:cNvPr id="4" name="Slayt Numarası Yer Tutucusu 3"/>
          <p:cNvSpPr>
            <a:spLocks noGrp="1"/>
          </p:cNvSpPr>
          <p:nvPr>
            <p:ph type="sldNum" sz="quarter" idx="12"/>
          </p:nvPr>
        </p:nvSpPr>
        <p:spPr/>
        <p:txBody>
          <a:bodyPr/>
          <a:lstStyle/>
          <a:p>
            <a:pPr defTabSz="611505">
              <a:defRPr/>
            </a:pPr>
            <a:fld id="{4BD4109F-82CC-4188-B1E8-5ACC6B725712}" type="slidenum">
              <a:rPr lang="tr-TR">
                <a:solidFill>
                  <a:prstClr val="black">
                    <a:tint val="75000"/>
                  </a:prstClr>
                </a:solidFill>
                <a:latin typeface="Calibri (Gövde)"/>
              </a:rPr>
              <a:pPr defTabSz="611505">
                <a:defRPr/>
              </a:pPr>
              <a:t>59</a:t>
            </a:fld>
            <a:endParaRPr lang="tr-TR">
              <a:solidFill>
                <a:prstClr val="black">
                  <a:tint val="75000"/>
                </a:prstClr>
              </a:solidFill>
              <a:latin typeface="Calibri (Gövde)"/>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682" y="4995174"/>
            <a:ext cx="6765215" cy="5143500"/>
          </a:xfrm>
          <a:prstGeom prst="rect">
            <a:avLst/>
          </a:prstGeom>
        </p:spPr>
      </p:pic>
      <p:cxnSp>
        <p:nvCxnSpPr>
          <p:cNvPr id="7" name="Düz Bağlayıcı 6"/>
          <p:cNvCxnSpPr/>
          <p:nvPr/>
        </p:nvCxnSpPr>
        <p:spPr>
          <a:xfrm flipH="1">
            <a:off x="5411676" y="1518143"/>
            <a:ext cx="222267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5568626" y="1223833"/>
            <a:ext cx="2089475" cy="334835"/>
          </a:xfrm>
          <a:prstGeom prst="rect">
            <a:avLst/>
          </a:prstGeom>
        </p:spPr>
        <p:txBody>
          <a:bodyPr wrap="square">
            <a:spAutoFit/>
          </a:bodyPr>
          <a:lstStyle/>
          <a:p>
            <a:pPr algn="r" defTabSz="611505">
              <a:defRPr/>
            </a:pPr>
            <a:r>
              <a:rPr lang="tr-TR" sz="788" b="1" i="1" dirty="0">
                <a:ln w="1905"/>
                <a:solidFill>
                  <a:prstClr val="black"/>
                </a:solidFill>
                <a:effectLst>
                  <a:innerShdw blurRad="69850" dist="43180" dir="5400000">
                    <a:srgbClr val="000000">
                      <a:alpha val="65000"/>
                    </a:srgbClr>
                  </a:innerShdw>
                </a:effectLst>
                <a:latin typeface="Calibri (Gövde)"/>
              </a:rPr>
              <a:t>TABİAT  VARLIKLARI</a:t>
            </a:r>
          </a:p>
          <a:p>
            <a:pPr algn="r" defTabSz="611505">
              <a:defRPr/>
            </a:pPr>
            <a:r>
              <a:rPr lang="tr-TR" sz="788" b="1" i="1" dirty="0">
                <a:ln w="1905"/>
                <a:solidFill>
                  <a:prstClr val="black"/>
                </a:solidFill>
                <a:effectLst>
                  <a:innerShdw blurRad="69850" dist="43180" dir="5400000">
                    <a:srgbClr val="000000">
                      <a:alpha val="65000"/>
                    </a:srgbClr>
                  </a:innerShdw>
                </a:effectLst>
                <a:latin typeface="Calibri (Gövde)"/>
              </a:rPr>
              <a:t>ŞUBE MÜDÜRLÜĞÜ</a:t>
            </a:r>
          </a:p>
        </p:txBody>
      </p:sp>
      <p:sp>
        <p:nvSpPr>
          <p:cNvPr id="9" name="Dikdörtgen 8"/>
          <p:cNvSpPr/>
          <p:nvPr/>
        </p:nvSpPr>
        <p:spPr>
          <a:xfrm>
            <a:off x="1485900" y="2186863"/>
            <a:ext cx="6172200" cy="276999"/>
          </a:xfrm>
          <a:prstGeom prst="rect">
            <a:avLst/>
          </a:prstGeom>
        </p:spPr>
        <p:txBody>
          <a:bodyPr wrap="square">
            <a:spAutoFit/>
          </a:bodyPr>
          <a:lstStyle/>
          <a:p>
            <a:pPr algn="ctr" defTabSz="611505">
              <a:defRPr/>
            </a:pPr>
            <a:r>
              <a:rPr lang="tr-TR" sz="1200" b="1" dirty="0">
                <a:ln w="1905"/>
                <a:solidFill>
                  <a:prstClr val="black"/>
                </a:solidFill>
                <a:effectLst>
                  <a:innerShdw blurRad="69850" dist="43180" dir="5400000">
                    <a:srgbClr val="000000">
                      <a:alpha val="65000"/>
                    </a:srgbClr>
                  </a:innerShdw>
                </a:effectLst>
                <a:latin typeface="Calibri (Gövde)"/>
                <a:cs typeface="Arial" panose="020B0604020202020204" pitchFamily="34" charset="0"/>
              </a:rPr>
              <a:t>GENEL BİLGİ</a:t>
            </a:r>
          </a:p>
        </p:txBody>
      </p:sp>
      <p:grpSp>
        <p:nvGrpSpPr>
          <p:cNvPr id="10" name="Grup 10"/>
          <p:cNvGrpSpPr/>
          <p:nvPr/>
        </p:nvGrpSpPr>
        <p:grpSpPr>
          <a:xfrm>
            <a:off x="1194435" y="997289"/>
            <a:ext cx="6667445" cy="202791"/>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2" name="Resim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3" name="Dikdörtgen 12"/>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3427221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İçerik Yer Tutucusu 11"/>
          <p:cNvGraphicFramePr>
            <a:graphicFrameLocks noGrp="1"/>
          </p:cNvGraphicFramePr>
          <p:nvPr>
            <p:ph idx="1"/>
            <p:extLst>
              <p:ext uri="{D42A27DB-BD31-4B8C-83A1-F6EECF244321}">
                <p14:modId xmlns:p14="http://schemas.microsoft.com/office/powerpoint/2010/main" val="522144252"/>
              </p:ext>
            </p:extLst>
          </p:nvPr>
        </p:nvGraphicFramePr>
        <p:xfrm>
          <a:off x="198120" y="1484748"/>
          <a:ext cx="8488680" cy="4489163"/>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198120" y="5973912"/>
            <a:ext cx="8488677"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Calibri (Gövde)"/>
              <a:cs typeface="Arial" charset="0"/>
            </a:endParaRPr>
          </a:p>
        </p:txBody>
      </p:sp>
      <p:grpSp>
        <p:nvGrpSpPr>
          <p:cNvPr id="12" name="Grup 12"/>
          <p:cNvGrpSpPr/>
          <p:nvPr/>
        </p:nvGrpSpPr>
        <p:grpSpPr>
          <a:xfrm>
            <a:off x="198120" y="906086"/>
            <a:ext cx="8488679" cy="578663"/>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Calibri (Gövde)"/>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latin typeface="Calibri (Gövde)"/>
                </a:rPr>
                <a:t>BİLGİ TEK. İNSAN  KAY. VE </a:t>
              </a:r>
            </a:p>
            <a:p>
              <a:pPr algn="r"/>
              <a:r>
                <a:rPr lang="tr-TR" sz="1013" i="1" dirty="0">
                  <a:solidFill>
                    <a:schemeClr val="bg1"/>
                  </a:solidFill>
                  <a:latin typeface="Calibri (Gövde)"/>
                </a:rPr>
                <a:t>DESTEK HİZ.SOR.ŞUBE MÜDÜRLÜĞÜ</a:t>
              </a:r>
              <a:endParaRPr lang="tr-TR" sz="1013" b="1" i="1" dirty="0">
                <a:solidFill>
                  <a:schemeClr val="bg1"/>
                </a:solidFill>
                <a:latin typeface="Calibri (Gövde)"/>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6</a:t>
            </a:fld>
            <a:endParaRPr lang="tr-TR">
              <a:latin typeface="Calibri (Gövde)"/>
            </a:endParaRPr>
          </a:p>
        </p:txBody>
      </p:sp>
    </p:spTree>
    <p:extLst>
      <p:ext uri="{BB962C8B-B14F-4D97-AF65-F5344CB8AC3E}">
        <p14:creationId xmlns:p14="http://schemas.microsoft.com/office/powerpoint/2010/main" val="28134765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611505">
              <a:defRPr/>
            </a:pPr>
            <a:fld id="{4BD4109F-82CC-4188-B1E8-5ACC6B725712}" type="slidenum">
              <a:rPr lang="tr-TR">
                <a:solidFill>
                  <a:prstClr val="black">
                    <a:tint val="75000"/>
                  </a:prstClr>
                </a:solidFill>
                <a:latin typeface="Calibri"/>
              </a:rPr>
              <a:pPr defTabSz="611505">
                <a:defRPr/>
              </a:pPr>
              <a:t>60</a:t>
            </a:fld>
            <a:endParaRPr lang="tr-TR">
              <a:solidFill>
                <a:prstClr val="black">
                  <a:tint val="75000"/>
                </a:prstClr>
              </a:solidFill>
              <a:latin typeface="Calibri"/>
            </a:endParaRPr>
          </a:p>
        </p:txBody>
      </p:sp>
      <p:cxnSp>
        <p:nvCxnSpPr>
          <p:cNvPr id="7" name="Düz Bağlayıcı 6"/>
          <p:cNvCxnSpPr/>
          <p:nvPr/>
        </p:nvCxnSpPr>
        <p:spPr>
          <a:xfrm flipH="1">
            <a:off x="5411676" y="1518143"/>
            <a:ext cx="222267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5568626" y="1223833"/>
            <a:ext cx="2089475" cy="334835"/>
          </a:xfrm>
          <a:prstGeom prst="rect">
            <a:avLst/>
          </a:prstGeom>
        </p:spPr>
        <p:txBody>
          <a:bodyPr wrap="square">
            <a:spAutoFit/>
          </a:bodyPr>
          <a:lstStyle/>
          <a:p>
            <a:pPr algn="r" defTabSz="611505">
              <a:defRPr/>
            </a:pPr>
            <a:r>
              <a:rPr lang="tr-TR" sz="788" b="1" i="1" dirty="0">
                <a:ln w="1905"/>
                <a:solidFill>
                  <a:prstClr val="black"/>
                </a:solidFill>
                <a:effectLst>
                  <a:innerShdw blurRad="69850" dist="43180" dir="5400000">
                    <a:srgbClr val="000000">
                      <a:alpha val="65000"/>
                    </a:srgbClr>
                  </a:innerShdw>
                </a:effectLst>
                <a:latin typeface="Calibri"/>
              </a:rPr>
              <a:t>TABİAT  VARLIKLARI</a:t>
            </a:r>
          </a:p>
          <a:p>
            <a:pPr algn="r" defTabSz="611505">
              <a:defRPr/>
            </a:pPr>
            <a:r>
              <a:rPr lang="tr-TR" sz="788" b="1" i="1" dirty="0">
                <a:ln w="1905"/>
                <a:solidFill>
                  <a:prstClr val="black"/>
                </a:solidFill>
                <a:effectLst>
                  <a:innerShdw blurRad="69850" dist="43180" dir="5400000">
                    <a:srgbClr val="000000">
                      <a:alpha val="65000"/>
                    </a:srgbClr>
                  </a:innerShdw>
                </a:effectLst>
                <a:latin typeface="Calibri"/>
              </a:rPr>
              <a:t>ŞUBE MÜDÜRLÜĞÜ</a:t>
            </a:r>
          </a:p>
        </p:txBody>
      </p:sp>
      <p:sp>
        <p:nvSpPr>
          <p:cNvPr id="9" name="Dikdörtgen 8"/>
          <p:cNvSpPr/>
          <p:nvPr/>
        </p:nvSpPr>
        <p:spPr>
          <a:xfrm>
            <a:off x="1331641" y="2186863"/>
            <a:ext cx="6480719" cy="276999"/>
          </a:xfrm>
          <a:prstGeom prst="rect">
            <a:avLst/>
          </a:prstGeom>
        </p:spPr>
        <p:txBody>
          <a:bodyPr wrap="square">
            <a:spAutoFit/>
          </a:bodyPr>
          <a:lstStyle/>
          <a:p>
            <a:pPr algn="ctr" defTabSz="611505">
              <a:defRPr/>
            </a:pPr>
            <a:r>
              <a:rPr lang="tr-TR" sz="1200" b="1" dirty="0">
                <a:ln w="1905"/>
                <a:solidFill>
                  <a:prstClr val="black"/>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DOĞAL SİT ALANLARI</a:t>
            </a:r>
          </a:p>
        </p:txBody>
      </p:sp>
      <p:graphicFrame>
        <p:nvGraphicFramePr>
          <p:cNvPr id="3" name="İçerik Yer Tutucusu 2"/>
          <p:cNvGraphicFramePr>
            <a:graphicFrameLocks noGrp="1"/>
          </p:cNvGraphicFramePr>
          <p:nvPr>
            <p:ph idx="1"/>
            <p:extLst/>
          </p:nvPr>
        </p:nvGraphicFramePr>
        <p:xfrm>
          <a:off x="1331641" y="2672917"/>
          <a:ext cx="6480719" cy="1542104"/>
        </p:xfrm>
        <a:graphic>
          <a:graphicData uri="http://schemas.openxmlformats.org/drawingml/2006/table">
            <a:tbl>
              <a:tblPr>
                <a:tableStyleId>{22838BEF-8BB2-4498-84A7-C5851F593DF1}</a:tableStyleId>
              </a:tblPr>
              <a:tblGrid>
                <a:gridCol w="975141">
                  <a:extLst>
                    <a:ext uri="{9D8B030D-6E8A-4147-A177-3AD203B41FA5}">
                      <a16:colId xmlns:a16="http://schemas.microsoft.com/office/drawing/2014/main" val="4266399205"/>
                    </a:ext>
                  </a:extLst>
                </a:gridCol>
                <a:gridCol w="1016231">
                  <a:extLst>
                    <a:ext uri="{9D8B030D-6E8A-4147-A177-3AD203B41FA5}">
                      <a16:colId xmlns:a16="http://schemas.microsoft.com/office/drawing/2014/main" val="3110721375"/>
                    </a:ext>
                  </a:extLst>
                </a:gridCol>
                <a:gridCol w="991292">
                  <a:extLst>
                    <a:ext uri="{9D8B030D-6E8A-4147-A177-3AD203B41FA5}">
                      <a16:colId xmlns:a16="http://schemas.microsoft.com/office/drawing/2014/main" val="734942135"/>
                    </a:ext>
                  </a:extLst>
                </a:gridCol>
                <a:gridCol w="1284317">
                  <a:extLst>
                    <a:ext uri="{9D8B030D-6E8A-4147-A177-3AD203B41FA5}">
                      <a16:colId xmlns:a16="http://schemas.microsoft.com/office/drawing/2014/main" val="3564154980"/>
                    </a:ext>
                  </a:extLst>
                </a:gridCol>
                <a:gridCol w="1349643">
                  <a:extLst>
                    <a:ext uri="{9D8B030D-6E8A-4147-A177-3AD203B41FA5}">
                      <a16:colId xmlns:a16="http://schemas.microsoft.com/office/drawing/2014/main" val="3016433832"/>
                    </a:ext>
                  </a:extLst>
                </a:gridCol>
                <a:gridCol w="864095">
                  <a:extLst>
                    <a:ext uri="{9D8B030D-6E8A-4147-A177-3AD203B41FA5}">
                      <a16:colId xmlns:a16="http://schemas.microsoft.com/office/drawing/2014/main" val="3062628912"/>
                    </a:ext>
                  </a:extLst>
                </a:gridCol>
              </a:tblGrid>
              <a:tr h="1089954">
                <a:tc>
                  <a:txBody>
                    <a:bodyPr/>
                    <a:lstStyle/>
                    <a:p>
                      <a:pPr algn="ctr" fontAlgn="ctr"/>
                      <a:r>
                        <a:rPr lang="pt-BR" sz="1400" u="none" strike="noStrike" dirty="0">
                          <a:effectLst/>
                        </a:rPr>
                        <a:t>1. DERECE DOĞAL SİT ALANI </a:t>
                      </a:r>
                      <a:endParaRPr lang="pt-BR" sz="1400" b="1"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pt-BR" sz="1400" u="none" strike="noStrike" dirty="0">
                          <a:effectLst/>
                        </a:rPr>
                        <a:t>2. DERECE DOĞAL SİT ALANI</a:t>
                      </a:r>
                      <a:endParaRPr lang="pt-BR" sz="1400" b="1"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pt-BR" sz="1400" u="none" strike="noStrike" dirty="0">
                          <a:effectLst/>
                        </a:rPr>
                        <a:t>3. DERECE DOĞAL SİT ALANI</a:t>
                      </a:r>
                      <a:endParaRPr lang="pt-BR" sz="1400" b="1"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NİTELİKLİ DOĞAL KORUMA ALANI </a:t>
                      </a:r>
                      <a:endParaRPr lang="tr-TR" sz="1400" b="1"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SÜRDÜRÜLEBİLİR </a:t>
                      </a:r>
                      <a:r>
                        <a:rPr lang="tr-TR" sz="1400" u="none" strike="noStrike" dirty="0" smtClean="0">
                          <a:effectLst/>
                        </a:rPr>
                        <a:t>KORUMA </a:t>
                      </a:r>
                      <a:r>
                        <a:rPr lang="tr-TR" sz="1400" u="none" strike="noStrike" dirty="0">
                          <a:effectLst/>
                        </a:rPr>
                        <a:t>VE KONTROLLÜ KULLANIM ALANI</a:t>
                      </a:r>
                      <a:br>
                        <a:rPr lang="tr-TR" sz="1400" u="none" strike="noStrike" dirty="0">
                          <a:effectLst/>
                        </a:rPr>
                      </a:br>
                      <a:endParaRPr lang="tr-TR" sz="1400" b="1"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a:effectLst/>
                        </a:rPr>
                        <a:t>DOĞAL SİT ALANI TOPLAM</a:t>
                      </a:r>
                      <a:endParaRPr lang="tr-TR" sz="1400" b="1" i="0" u="none" strike="noStrike">
                        <a:solidFill>
                          <a:srgbClr val="000000"/>
                        </a:solidFill>
                        <a:effectLst/>
                        <a:latin typeface="Calibri (Gövde)de)"/>
                        <a:cs typeface="Arial" panose="020B0604020202020204" pitchFamily="34" charset="0"/>
                      </a:endParaRPr>
                    </a:p>
                  </a:txBody>
                  <a:tcPr marL="4104" marR="4104" marT="4104" marB="0" anchor="ctr"/>
                </a:tc>
                <a:extLst>
                  <a:ext uri="{0D108BD9-81ED-4DB2-BD59-A6C34878D82A}">
                    <a16:rowId xmlns:a16="http://schemas.microsoft.com/office/drawing/2014/main" val="3815262507"/>
                  </a:ext>
                </a:extLst>
              </a:tr>
              <a:tr h="452150">
                <a:tc>
                  <a:txBody>
                    <a:bodyPr/>
                    <a:lstStyle/>
                    <a:p>
                      <a:pPr algn="ctr" fontAlgn="ctr"/>
                      <a:r>
                        <a:rPr lang="tr-TR" sz="1400" u="none" strike="noStrike" dirty="0">
                          <a:effectLst/>
                        </a:rPr>
                        <a:t>26,67 HA </a:t>
                      </a:r>
                    </a:p>
                    <a:p>
                      <a:pPr algn="ctr" fontAlgn="ctr"/>
                      <a:r>
                        <a:rPr lang="tr-TR" sz="1400" u="none" strike="noStrike" dirty="0">
                          <a:effectLst/>
                        </a:rPr>
                        <a:t>(2 ADET)</a:t>
                      </a:r>
                      <a:endParaRPr lang="tr-TR" sz="1400" b="0"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3,67 HA </a:t>
                      </a:r>
                    </a:p>
                    <a:p>
                      <a:pPr algn="ctr" fontAlgn="ctr"/>
                      <a:r>
                        <a:rPr lang="tr-TR" sz="1400" u="none" strike="noStrike" dirty="0">
                          <a:effectLst/>
                        </a:rPr>
                        <a:t>(2 ADET)</a:t>
                      </a:r>
                      <a:endParaRPr lang="tr-TR" sz="1400" b="0"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124,09 HA </a:t>
                      </a:r>
                    </a:p>
                    <a:p>
                      <a:pPr algn="ctr" fontAlgn="ctr"/>
                      <a:r>
                        <a:rPr lang="tr-TR" sz="1400" u="none" strike="noStrike" dirty="0">
                          <a:effectLst/>
                        </a:rPr>
                        <a:t>(1 ADET)</a:t>
                      </a:r>
                      <a:endParaRPr lang="tr-TR" sz="1400" b="0"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73,63 HA </a:t>
                      </a:r>
                    </a:p>
                    <a:p>
                      <a:pPr algn="ctr" fontAlgn="ctr"/>
                      <a:r>
                        <a:rPr lang="tr-TR" sz="1400" u="none" strike="noStrike" dirty="0">
                          <a:effectLst/>
                        </a:rPr>
                        <a:t>(1 ADET)</a:t>
                      </a:r>
                      <a:endParaRPr lang="tr-TR" sz="1400" b="0"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76,53 HA </a:t>
                      </a:r>
                    </a:p>
                    <a:p>
                      <a:pPr algn="ctr" fontAlgn="ctr"/>
                      <a:r>
                        <a:rPr lang="tr-TR" sz="1400" u="none" strike="noStrike" dirty="0">
                          <a:effectLst/>
                        </a:rPr>
                        <a:t>(1 ADET)</a:t>
                      </a:r>
                      <a:endParaRPr lang="tr-TR" sz="1400" b="0" i="0" u="none" strike="noStrike" dirty="0">
                        <a:solidFill>
                          <a:srgbClr val="000000"/>
                        </a:solidFill>
                        <a:effectLst/>
                        <a:latin typeface="Calibri (Gövde)de)"/>
                        <a:cs typeface="Arial" panose="020B0604020202020204" pitchFamily="34" charset="0"/>
                      </a:endParaRPr>
                    </a:p>
                  </a:txBody>
                  <a:tcPr marL="4104" marR="4104" marT="4104" marB="0" anchor="ctr"/>
                </a:tc>
                <a:tc>
                  <a:txBody>
                    <a:bodyPr/>
                    <a:lstStyle/>
                    <a:p>
                      <a:pPr algn="ctr" fontAlgn="ctr"/>
                      <a:r>
                        <a:rPr lang="tr-TR" sz="1400" u="none" strike="noStrike" dirty="0">
                          <a:effectLst/>
                        </a:rPr>
                        <a:t>304.59 HA</a:t>
                      </a:r>
                      <a:endParaRPr lang="tr-TR" sz="1400" b="0" i="0" u="none" strike="noStrike" dirty="0">
                        <a:solidFill>
                          <a:srgbClr val="000000"/>
                        </a:solidFill>
                        <a:effectLst/>
                        <a:latin typeface="Calibri (Gövde)de)"/>
                        <a:cs typeface="Arial" panose="020B0604020202020204" pitchFamily="34" charset="0"/>
                      </a:endParaRPr>
                    </a:p>
                  </a:txBody>
                  <a:tcPr marL="4104" marR="4104" marT="4104" marB="0" anchor="ctr"/>
                </a:tc>
                <a:extLst>
                  <a:ext uri="{0D108BD9-81ED-4DB2-BD59-A6C34878D82A}">
                    <a16:rowId xmlns:a16="http://schemas.microsoft.com/office/drawing/2014/main" val="213152826"/>
                  </a:ext>
                </a:extLst>
              </a:tr>
            </a:tbl>
          </a:graphicData>
        </a:graphic>
      </p:graphicFrame>
      <p:grpSp>
        <p:nvGrpSpPr>
          <p:cNvPr id="10" name="Grup 10"/>
          <p:cNvGrpSpPr/>
          <p:nvPr/>
        </p:nvGrpSpPr>
        <p:grpSpPr>
          <a:xfrm>
            <a:off x="1194435" y="997289"/>
            <a:ext cx="6667445" cy="202791"/>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2" name="Resim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3" name="Dikdörtgen 12"/>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38987808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57250"/>
            <a:ext cx="6765215" cy="5143500"/>
          </a:xfrm>
          <a:prstGeom prst="rect">
            <a:avLst/>
          </a:prstGeom>
        </p:spPr>
      </p:pic>
      <p:sp>
        <p:nvSpPr>
          <p:cNvPr id="4" name="Slayt Numarası Yer Tutucusu 3"/>
          <p:cNvSpPr>
            <a:spLocks noGrp="1"/>
          </p:cNvSpPr>
          <p:nvPr>
            <p:ph type="sldNum" sz="quarter" idx="12"/>
          </p:nvPr>
        </p:nvSpPr>
        <p:spPr>
          <a:xfrm>
            <a:off x="6308015" y="5726907"/>
            <a:ext cx="1600200" cy="273844"/>
          </a:xfrm>
        </p:spPr>
        <p:txBody>
          <a:bodyPr/>
          <a:lstStyle/>
          <a:p>
            <a:pPr defTabSz="611505">
              <a:defRPr/>
            </a:pPr>
            <a:fld id="{4BD4109F-82CC-4188-B1E8-5ACC6B725712}" type="slidenum">
              <a:rPr lang="tr-TR">
                <a:solidFill>
                  <a:prstClr val="black">
                    <a:tint val="75000"/>
                  </a:prstClr>
                </a:solidFill>
                <a:latin typeface="Calibri"/>
              </a:rPr>
              <a:pPr defTabSz="611505">
                <a:defRPr/>
              </a:pPr>
              <a:t>61</a:t>
            </a:fld>
            <a:endParaRPr lang="tr-TR" dirty="0">
              <a:solidFill>
                <a:prstClr val="black">
                  <a:tint val="75000"/>
                </a:prstClr>
              </a:solidFill>
              <a:latin typeface="Calibri"/>
            </a:endParaRPr>
          </a:p>
        </p:txBody>
      </p:sp>
      <p:cxnSp>
        <p:nvCxnSpPr>
          <p:cNvPr id="12" name="Düz Bağlayıcı 11"/>
          <p:cNvCxnSpPr/>
          <p:nvPr/>
        </p:nvCxnSpPr>
        <p:spPr>
          <a:xfrm flipH="1">
            <a:off x="5411676" y="1518143"/>
            <a:ext cx="222267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5568626" y="1223833"/>
            <a:ext cx="2089475" cy="334835"/>
          </a:xfrm>
          <a:prstGeom prst="rect">
            <a:avLst/>
          </a:prstGeom>
        </p:spPr>
        <p:txBody>
          <a:bodyPr wrap="square">
            <a:spAutoFit/>
          </a:bodyPr>
          <a:lstStyle/>
          <a:p>
            <a:pPr algn="r" defTabSz="611505">
              <a:defRPr/>
            </a:pPr>
            <a:r>
              <a:rPr lang="tr-TR" sz="788" b="1" i="1" dirty="0">
                <a:ln w="1905"/>
                <a:solidFill>
                  <a:prstClr val="black"/>
                </a:solidFill>
                <a:effectLst>
                  <a:innerShdw blurRad="69850" dist="43180" dir="5400000">
                    <a:srgbClr val="000000">
                      <a:alpha val="65000"/>
                    </a:srgbClr>
                  </a:innerShdw>
                </a:effectLst>
                <a:latin typeface="Calibri"/>
              </a:rPr>
              <a:t>TABİAT  VARLIKLARI</a:t>
            </a:r>
          </a:p>
          <a:p>
            <a:pPr algn="r" defTabSz="611505">
              <a:defRPr/>
            </a:pPr>
            <a:r>
              <a:rPr lang="tr-TR" sz="788" b="1" i="1" dirty="0">
                <a:ln w="1905"/>
                <a:solidFill>
                  <a:prstClr val="black"/>
                </a:solidFill>
                <a:effectLst>
                  <a:innerShdw blurRad="69850" dist="43180" dir="5400000">
                    <a:srgbClr val="000000">
                      <a:alpha val="65000"/>
                    </a:srgbClr>
                  </a:innerShdw>
                </a:effectLst>
                <a:latin typeface="Calibri"/>
              </a:rPr>
              <a:t>ŞUBE MÜDÜRLÜĞÜ</a:t>
            </a:r>
          </a:p>
        </p:txBody>
      </p:sp>
      <p:graphicFrame>
        <p:nvGraphicFramePr>
          <p:cNvPr id="2" name="Tablo 1"/>
          <p:cNvGraphicFramePr>
            <a:graphicFrameLocks noGrp="1"/>
          </p:cNvGraphicFramePr>
          <p:nvPr>
            <p:extLst/>
          </p:nvPr>
        </p:nvGraphicFramePr>
        <p:xfrm>
          <a:off x="1493657" y="1985061"/>
          <a:ext cx="6140697" cy="1773284"/>
        </p:xfrm>
        <a:graphic>
          <a:graphicData uri="http://schemas.openxmlformats.org/drawingml/2006/table">
            <a:tbl>
              <a:tblPr>
                <a:tableStyleId>{22838BEF-8BB2-4498-84A7-C5851F593DF1}</a:tableStyleId>
              </a:tblPr>
              <a:tblGrid>
                <a:gridCol w="507321">
                  <a:extLst>
                    <a:ext uri="{9D8B030D-6E8A-4147-A177-3AD203B41FA5}">
                      <a16:colId xmlns:a16="http://schemas.microsoft.com/office/drawing/2014/main" val="3912763937"/>
                    </a:ext>
                  </a:extLst>
                </a:gridCol>
                <a:gridCol w="961796">
                  <a:extLst>
                    <a:ext uri="{9D8B030D-6E8A-4147-A177-3AD203B41FA5}">
                      <a16:colId xmlns:a16="http://schemas.microsoft.com/office/drawing/2014/main" val="21319778"/>
                    </a:ext>
                  </a:extLst>
                </a:gridCol>
                <a:gridCol w="2240667">
                  <a:extLst>
                    <a:ext uri="{9D8B030D-6E8A-4147-A177-3AD203B41FA5}">
                      <a16:colId xmlns:a16="http://schemas.microsoft.com/office/drawing/2014/main" val="623403865"/>
                    </a:ext>
                  </a:extLst>
                </a:gridCol>
                <a:gridCol w="2430913">
                  <a:extLst>
                    <a:ext uri="{9D8B030D-6E8A-4147-A177-3AD203B41FA5}">
                      <a16:colId xmlns:a16="http://schemas.microsoft.com/office/drawing/2014/main" val="805696440"/>
                    </a:ext>
                  </a:extLst>
                </a:gridCol>
              </a:tblGrid>
              <a:tr h="252644">
                <a:tc>
                  <a:txBody>
                    <a:bodyPr/>
                    <a:lstStyle/>
                    <a:p>
                      <a:pPr algn="l" fontAlgn="b"/>
                      <a:r>
                        <a:rPr lang="tr-TR" sz="1100" u="none" strike="noStrike">
                          <a:effectLst/>
                        </a:rPr>
                        <a:t>İL</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a:effectLst/>
                        </a:rPr>
                        <a:t>İLÇE </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ADI</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tr-TR" sz="1100" u="none" strike="noStrike">
                          <a:effectLst/>
                        </a:rPr>
                        <a:t>SİT TÜRÜ</a:t>
                      </a:r>
                      <a:endParaRPr lang="tr-TR" sz="1100" b="0" i="0" u="none" strike="noStrike">
                        <a:solidFill>
                          <a:srgbClr val="000000"/>
                        </a:solidFill>
                        <a:effectLst/>
                        <a:latin typeface="Calibri (Gövde)ri (Gövde)"/>
                      </a:endParaRPr>
                    </a:p>
                  </a:txBody>
                  <a:tcPr marL="7144" marR="7144" marT="7144" marB="0" anchor="b"/>
                </a:tc>
                <a:extLst>
                  <a:ext uri="{0D108BD9-81ED-4DB2-BD59-A6C34878D82A}">
                    <a16:rowId xmlns:a16="http://schemas.microsoft.com/office/drawing/2014/main" val="3760077899"/>
                  </a:ext>
                </a:extLst>
              </a:tr>
              <a:tr h="252644">
                <a:tc>
                  <a:txBody>
                    <a:bodyPr/>
                    <a:lstStyle/>
                    <a:p>
                      <a:pPr algn="l" fontAlgn="b"/>
                      <a:r>
                        <a:rPr lang="tr-TR" sz="1100" u="none" strike="noStrike">
                          <a:effectLst/>
                        </a:rPr>
                        <a:t>ORDU</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FATSA</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GAGA GÖLÜ</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pt-BR" sz="1100" u="none" strike="noStrike">
                          <a:effectLst/>
                        </a:rPr>
                        <a:t>1-3. DERECE DOĞAL SİT ALANI</a:t>
                      </a:r>
                      <a:endParaRPr lang="pt-BR" sz="1100" b="0" i="0" u="none" strike="noStrike">
                        <a:solidFill>
                          <a:srgbClr val="000000"/>
                        </a:solidFill>
                        <a:effectLst/>
                        <a:latin typeface="Calibri (Gövde)ri (Gövde)"/>
                      </a:endParaRPr>
                    </a:p>
                  </a:txBody>
                  <a:tcPr marL="7144" marR="7144" marT="7144" marB="0" anchor="b"/>
                </a:tc>
                <a:extLst>
                  <a:ext uri="{0D108BD9-81ED-4DB2-BD59-A6C34878D82A}">
                    <a16:rowId xmlns:a16="http://schemas.microsoft.com/office/drawing/2014/main" val="3309972888"/>
                  </a:ext>
                </a:extLst>
              </a:tr>
              <a:tr h="510027">
                <a:tc>
                  <a:txBody>
                    <a:bodyPr/>
                    <a:lstStyle/>
                    <a:p>
                      <a:pPr algn="l" fontAlgn="b"/>
                      <a:r>
                        <a:rPr lang="tr-TR" sz="1100" u="none" strike="noStrike" dirty="0">
                          <a:effectLst/>
                        </a:rPr>
                        <a:t>ORDU</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tr-TR" sz="1100" u="none" strike="noStrike">
                          <a:effectLst/>
                        </a:rPr>
                        <a:t>ALTINORDU</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a:effectLst/>
                        </a:rPr>
                        <a:t>KURUL KAYALIKLARI</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NİTELİKLİ</a:t>
                      </a:r>
                      <a:r>
                        <a:rPr lang="tr-TR" sz="1100" u="none" strike="noStrike" baseline="0" dirty="0">
                          <a:effectLst/>
                        </a:rPr>
                        <a:t> DOĞAL KORUMA ALANI - SÜRDÜRÜLEBİLİR KORUMA VE KONTROLLÜ KULLANIM ALANI</a:t>
                      </a:r>
                      <a:endParaRPr lang="tr-TR" sz="1100" b="0" i="0" u="none" strike="noStrike" dirty="0">
                        <a:solidFill>
                          <a:srgbClr val="000000"/>
                        </a:solidFill>
                        <a:effectLst/>
                        <a:latin typeface="Calibri (Gövde)ri (Gövde)"/>
                      </a:endParaRPr>
                    </a:p>
                  </a:txBody>
                  <a:tcPr marL="7144" marR="7144" marT="7144" marB="0" anchor="b"/>
                </a:tc>
                <a:extLst>
                  <a:ext uri="{0D108BD9-81ED-4DB2-BD59-A6C34878D82A}">
                    <a16:rowId xmlns:a16="http://schemas.microsoft.com/office/drawing/2014/main" val="4014869845"/>
                  </a:ext>
                </a:extLst>
              </a:tr>
              <a:tr h="252644">
                <a:tc>
                  <a:txBody>
                    <a:bodyPr/>
                    <a:lstStyle/>
                    <a:p>
                      <a:pPr algn="l" fontAlgn="b"/>
                      <a:r>
                        <a:rPr lang="tr-TR" sz="1100" u="none" strike="noStrike">
                          <a:effectLst/>
                        </a:rPr>
                        <a:t>ORDU</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a:effectLst/>
                        </a:rPr>
                        <a:t>İKİZCE</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GENÇAĞA KALESİ</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pt-BR" sz="1100" u="none" strike="noStrike">
                          <a:effectLst/>
                        </a:rPr>
                        <a:t>1. DERECE DOĞAL SİT ALANI</a:t>
                      </a:r>
                      <a:endParaRPr lang="pt-BR" sz="1100" b="0" i="0" u="none" strike="noStrike">
                        <a:solidFill>
                          <a:srgbClr val="000000"/>
                        </a:solidFill>
                        <a:effectLst/>
                        <a:latin typeface="Calibri (Gövde)ri (Gövde)"/>
                      </a:endParaRPr>
                    </a:p>
                  </a:txBody>
                  <a:tcPr marL="7144" marR="7144" marT="7144" marB="0" anchor="b"/>
                </a:tc>
                <a:extLst>
                  <a:ext uri="{0D108BD9-81ED-4DB2-BD59-A6C34878D82A}">
                    <a16:rowId xmlns:a16="http://schemas.microsoft.com/office/drawing/2014/main" val="2122016026"/>
                  </a:ext>
                </a:extLst>
              </a:tr>
              <a:tr h="252644">
                <a:tc>
                  <a:txBody>
                    <a:bodyPr/>
                    <a:lstStyle/>
                    <a:p>
                      <a:pPr algn="l" fontAlgn="b"/>
                      <a:r>
                        <a:rPr lang="tr-TR" sz="1100" u="none" strike="noStrike">
                          <a:effectLst/>
                        </a:rPr>
                        <a:t>ORDU</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a:effectLst/>
                        </a:rPr>
                        <a:t>PERŞEMBE</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BOĞAZCIK KÖYÜ MAĞARASI</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pt-BR" sz="1100" u="none" strike="noStrike">
                          <a:effectLst/>
                        </a:rPr>
                        <a:t>2. DERECE DOĞAL SİT ALANI</a:t>
                      </a:r>
                      <a:endParaRPr lang="pt-BR" sz="1100" b="0" i="0" u="none" strike="noStrike">
                        <a:solidFill>
                          <a:srgbClr val="000000"/>
                        </a:solidFill>
                        <a:effectLst/>
                        <a:latin typeface="Calibri (Gövde)ri (Gövde)"/>
                      </a:endParaRPr>
                    </a:p>
                  </a:txBody>
                  <a:tcPr marL="7144" marR="7144" marT="7144" marB="0" anchor="b"/>
                </a:tc>
                <a:extLst>
                  <a:ext uri="{0D108BD9-81ED-4DB2-BD59-A6C34878D82A}">
                    <a16:rowId xmlns:a16="http://schemas.microsoft.com/office/drawing/2014/main" val="1515286309"/>
                  </a:ext>
                </a:extLst>
              </a:tr>
              <a:tr h="252644">
                <a:tc>
                  <a:txBody>
                    <a:bodyPr/>
                    <a:lstStyle/>
                    <a:p>
                      <a:pPr algn="l" fontAlgn="b"/>
                      <a:r>
                        <a:rPr lang="tr-TR" sz="1100" u="none" strike="noStrike">
                          <a:effectLst/>
                        </a:rPr>
                        <a:t>ORDU</a:t>
                      </a:r>
                      <a:endParaRPr lang="tr-TR" sz="1100" b="0" i="0" u="none" strike="noStrike">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PERŞEMBE</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tr-TR" sz="1100" u="none" strike="noStrike" dirty="0">
                          <a:effectLst/>
                        </a:rPr>
                        <a:t>YASON BURNU</a:t>
                      </a:r>
                      <a:endParaRPr lang="tr-TR" sz="1100" b="0" i="0" u="none" strike="noStrike" dirty="0">
                        <a:solidFill>
                          <a:srgbClr val="000000"/>
                        </a:solidFill>
                        <a:effectLst/>
                        <a:latin typeface="Calibri (Gövde)ri (Gövde)"/>
                      </a:endParaRPr>
                    </a:p>
                  </a:txBody>
                  <a:tcPr marL="7144" marR="7144" marT="7144" marB="0" anchor="b"/>
                </a:tc>
                <a:tc>
                  <a:txBody>
                    <a:bodyPr/>
                    <a:lstStyle/>
                    <a:p>
                      <a:pPr algn="l" fontAlgn="b"/>
                      <a:r>
                        <a:rPr lang="pt-BR" sz="1100" u="none" strike="noStrike" dirty="0">
                          <a:effectLst/>
                        </a:rPr>
                        <a:t>2. DERECE DOĞAL SİT ALANI</a:t>
                      </a:r>
                      <a:endParaRPr lang="pt-BR" sz="1100" b="0" i="0" u="none" strike="noStrike" dirty="0">
                        <a:solidFill>
                          <a:srgbClr val="000000"/>
                        </a:solidFill>
                        <a:effectLst/>
                        <a:latin typeface="Calibri (Gövde)ri (Gövde)"/>
                      </a:endParaRPr>
                    </a:p>
                  </a:txBody>
                  <a:tcPr marL="7144" marR="7144" marT="7144" marB="0" anchor="b"/>
                </a:tc>
                <a:extLst>
                  <a:ext uri="{0D108BD9-81ED-4DB2-BD59-A6C34878D82A}">
                    <a16:rowId xmlns:a16="http://schemas.microsoft.com/office/drawing/2014/main" val="3405325314"/>
                  </a:ext>
                </a:extLst>
              </a:tr>
            </a:tbl>
          </a:graphicData>
        </a:graphic>
      </p:graphicFrame>
      <p:sp>
        <p:nvSpPr>
          <p:cNvPr id="18" name="Dikdörtgen 17"/>
          <p:cNvSpPr/>
          <p:nvPr/>
        </p:nvSpPr>
        <p:spPr>
          <a:xfrm>
            <a:off x="1517405" y="1624645"/>
            <a:ext cx="6140696" cy="276999"/>
          </a:xfrm>
          <a:prstGeom prst="rect">
            <a:avLst/>
          </a:prstGeom>
        </p:spPr>
        <p:txBody>
          <a:bodyPr wrap="square">
            <a:spAutoFit/>
          </a:bodyPr>
          <a:lstStyle/>
          <a:p>
            <a:pPr algn="ctr" defTabSz="611505">
              <a:defRPr/>
            </a:pPr>
            <a:r>
              <a:rPr lang="tr-TR" sz="1200" b="1" dirty="0">
                <a:ln w="1905"/>
                <a:solidFill>
                  <a:prstClr val="black"/>
                </a:solidFill>
                <a:effectLst>
                  <a:innerShdw blurRad="69850" dist="43180" dir="5400000">
                    <a:srgbClr val="000000">
                      <a:alpha val="65000"/>
                    </a:srgbClr>
                  </a:innerShdw>
                </a:effectLst>
                <a:latin typeface="Calibri (Gövde)"/>
                <a:cs typeface="Arial" panose="020B0604020202020204" pitchFamily="34" charset="0"/>
              </a:rPr>
              <a:t>DOĞAL SİT ALANLARI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658" y="4091941"/>
            <a:ext cx="2872602" cy="1353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9175" y="4086226"/>
            <a:ext cx="2750684" cy="135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up 10"/>
          <p:cNvGrpSpPr/>
          <p:nvPr/>
        </p:nvGrpSpPr>
        <p:grpSpPr>
          <a:xfrm>
            <a:off x="1230283" y="953281"/>
            <a:ext cx="6667445" cy="293720"/>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3" name="Resim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5" name="Dikdörtgen 14"/>
          <p:cNvSpPr/>
          <p:nvPr/>
        </p:nvSpPr>
        <p:spPr>
          <a:xfrm>
            <a:off x="1230284" y="5622264"/>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29685993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611505">
              <a:defRPr/>
            </a:pPr>
            <a:fld id="{4BD4109F-82CC-4188-B1E8-5ACC6B725712}" type="slidenum">
              <a:rPr lang="tr-TR">
                <a:solidFill>
                  <a:prstClr val="black">
                    <a:tint val="75000"/>
                  </a:prstClr>
                </a:solidFill>
                <a:latin typeface="Calibri"/>
              </a:rPr>
              <a:pPr defTabSz="611505">
                <a:defRPr/>
              </a:pPr>
              <a:t>62</a:t>
            </a:fld>
            <a:endParaRPr lang="tr-TR">
              <a:solidFill>
                <a:prstClr val="black">
                  <a:tint val="75000"/>
                </a:prstClr>
              </a:solidFill>
              <a:latin typeface="Calibri"/>
            </a:endParaRPr>
          </a:p>
        </p:txBody>
      </p:sp>
      <p:graphicFrame>
        <p:nvGraphicFramePr>
          <p:cNvPr id="3" name="İçerik Yer Tutucusu 2"/>
          <p:cNvGraphicFramePr>
            <a:graphicFrameLocks noGrp="1"/>
          </p:cNvGraphicFramePr>
          <p:nvPr>
            <p:ph idx="1"/>
            <p:extLst/>
          </p:nvPr>
        </p:nvGraphicFramePr>
        <p:xfrm>
          <a:off x="1338195" y="2417994"/>
          <a:ext cx="6319906" cy="2004837"/>
        </p:xfrm>
        <a:graphic>
          <a:graphicData uri="http://schemas.openxmlformats.org/drawingml/2006/table">
            <a:tbl>
              <a:tblPr>
                <a:tableStyleId>{22838BEF-8BB2-4498-84A7-C5851F593DF1}</a:tableStyleId>
              </a:tblPr>
              <a:tblGrid>
                <a:gridCol w="2153859">
                  <a:extLst>
                    <a:ext uri="{9D8B030D-6E8A-4147-A177-3AD203B41FA5}">
                      <a16:colId xmlns:a16="http://schemas.microsoft.com/office/drawing/2014/main" val="870045779"/>
                    </a:ext>
                  </a:extLst>
                </a:gridCol>
                <a:gridCol w="529415">
                  <a:extLst>
                    <a:ext uri="{9D8B030D-6E8A-4147-A177-3AD203B41FA5}">
                      <a16:colId xmlns:a16="http://schemas.microsoft.com/office/drawing/2014/main" val="273536570"/>
                    </a:ext>
                  </a:extLst>
                </a:gridCol>
                <a:gridCol w="952455">
                  <a:extLst>
                    <a:ext uri="{9D8B030D-6E8A-4147-A177-3AD203B41FA5}">
                      <a16:colId xmlns:a16="http://schemas.microsoft.com/office/drawing/2014/main" val="3689264276"/>
                    </a:ext>
                  </a:extLst>
                </a:gridCol>
                <a:gridCol w="996385">
                  <a:extLst>
                    <a:ext uri="{9D8B030D-6E8A-4147-A177-3AD203B41FA5}">
                      <a16:colId xmlns:a16="http://schemas.microsoft.com/office/drawing/2014/main" val="2609508489"/>
                    </a:ext>
                  </a:extLst>
                </a:gridCol>
                <a:gridCol w="746610">
                  <a:extLst>
                    <a:ext uri="{9D8B030D-6E8A-4147-A177-3AD203B41FA5}">
                      <a16:colId xmlns:a16="http://schemas.microsoft.com/office/drawing/2014/main" val="186040578"/>
                    </a:ext>
                  </a:extLst>
                </a:gridCol>
                <a:gridCol w="941182">
                  <a:extLst>
                    <a:ext uri="{9D8B030D-6E8A-4147-A177-3AD203B41FA5}">
                      <a16:colId xmlns:a16="http://schemas.microsoft.com/office/drawing/2014/main" val="204865831"/>
                    </a:ext>
                  </a:extLst>
                </a:gridCol>
              </a:tblGrid>
              <a:tr h="522531">
                <a:tc>
                  <a:txBody>
                    <a:bodyPr/>
                    <a:lstStyle/>
                    <a:p>
                      <a:pPr algn="ctr" fontAlgn="ctr"/>
                      <a:r>
                        <a:rPr lang="tr-TR" sz="1100" u="none" strike="noStrike" dirty="0">
                          <a:effectLst/>
                        </a:rPr>
                        <a:t>Adı</a:t>
                      </a:r>
                      <a:endParaRPr lang="tr-TR" sz="1100" b="1" i="0" u="none" strike="noStrike" dirty="0">
                        <a:solidFill>
                          <a:srgbClr val="000000"/>
                        </a:solidFill>
                        <a:effectLst/>
                        <a:latin typeface="Calibri (Gövde)ri (Gövde)"/>
                        <a:cs typeface="Arial" panose="020B0604020202020204" pitchFamily="34" charset="0"/>
                      </a:endParaRPr>
                    </a:p>
                  </a:txBody>
                  <a:tcPr marL="7144" marR="7144" marT="7144" marB="0" anchor="ctr"/>
                </a:tc>
                <a:tc>
                  <a:txBody>
                    <a:bodyPr/>
                    <a:lstStyle/>
                    <a:p>
                      <a:pPr algn="ctr" fontAlgn="ctr"/>
                      <a:r>
                        <a:rPr lang="tr-TR" sz="1100" u="none" strike="noStrike" dirty="0">
                          <a:effectLst/>
                        </a:rPr>
                        <a:t>İl</a:t>
                      </a:r>
                      <a:endParaRPr lang="tr-TR" sz="1100" b="1" i="0" u="none" strike="noStrike" dirty="0">
                        <a:solidFill>
                          <a:srgbClr val="000000"/>
                        </a:solidFill>
                        <a:effectLst/>
                        <a:latin typeface="Calibri (Gövde)ri (Gövde)"/>
                        <a:cs typeface="Arial" panose="020B0604020202020204" pitchFamily="34" charset="0"/>
                      </a:endParaRPr>
                    </a:p>
                  </a:txBody>
                  <a:tcPr marL="7144" marR="7144" marT="7144" marB="0" anchor="ctr"/>
                </a:tc>
                <a:tc>
                  <a:txBody>
                    <a:bodyPr/>
                    <a:lstStyle/>
                    <a:p>
                      <a:pPr algn="ctr" fontAlgn="ctr"/>
                      <a:r>
                        <a:rPr lang="tr-TR" sz="1100" u="none" strike="noStrike" dirty="0">
                          <a:effectLst/>
                        </a:rPr>
                        <a:t>İlçe</a:t>
                      </a:r>
                      <a:endParaRPr lang="tr-TR" sz="1100" b="1" i="0" u="none" strike="noStrike" dirty="0">
                        <a:solidFill>
                          <a:srgbClr val="000000"/>
                        </a:solidFill>
                        <a:effectLst/>
                        <a:latin typeface="Calibri (Gövde)ri (Gövde)"/>
                        <a:cs typeface="Arial" panose="020B0604020202020204" pitchFamily="34" charset="0"/>
                      </a:endParaRPr>
                    </a:p>
                  </a:txBody>
                  <a:tcPr marL="7144" marR="7144" marT="7144" marB="0" anchor="ctr"/>
                </a:tc>
                <a:tc>
                  <a:txBody>
                    <a:bodyPr/>
                    <a:lstStyle/>
                    <a:p>
                      <a:pPr algn="ctr" fontAlgn="ctr"/>
                      <a:r>
                        <a:rPr lang="tr-TR" sz="1100" u="none" strike="noStrike" dirty="0">
                          <a:effectLst/>
                        </a:rPr>
                        <a:t>Mevkii</a:t>
                      </a:r>
                      <a:endParaRPr lang="tr-TR" sz="1100" b="1" i="0" u="none" strike="noStrike" dirty="0">
                        <a:solidFill>
                          <a:srgbClr val="000000"/>
                        </a:solidFill>
                        <a:effectLst/>
                        <a:latin typeface="Calibri (Gövde)ri (Gövde)"/>
                        <a:cs typeface="Arial" panose="020B0604020202020204" pitchFamily="34" charset="0"/>
                      </a:endParaRPr>
                    </a:p>
                  </a:txBody>
                  <a:tcPr marL="7144" marR="7144" marT="7144" marB="0" anchor="ctr"/>
                </a:tc>
                <a:tc>
                  <a:txBody>
                    <a:bodyPr/>
                    <a:lstStyle/>
                    <a:p>
                      <a:pPr algn="ctr" fontAlgn="ctr"/>
                      <a:r>
                        <a:rPr lang="tr-TR" sz="1100" u="none" strike="noStrike" dirty="0">
                          <a:effectLst/>
                        </a:rPr>
                        <a:t>Karar No</a:t>
                      </a:r>
                      <a:endParaRPr lang="tr-TR" sz="1100" b="1" i="0" u="none" strike="noStrike" dirty="0">
                        <a:solidFill>
                          <a:srgbClr val="000000"/>
                        </a:solidFill>
                        <a:effectLst/>
                        <a:latin typeface="Calibri (Gövde)ri (Gövde)"/>
                        <a:cs typeface="Arial" panose="020B0604020202020204" pitchFamily="34" charset="0"/>
                      </a:endParaRPr>
                    </a:p>
                  </a:txBody>
                  <a:tcPr marL="7144" marR="7144" marT="7144" marB="0" anchor="ctr"/>
                </a:tc>
                <a:tc>
                  <a:txBody>
                    <a:bodyPr/>
                    <a:lstStyle/>
                    <a:p>
                      <a:pPr algn="ctr" fontAlgn="ctr"/>
                      <a:r>
                        <a:rPr lang="tr-TR" sz="1100" u="none" strike="noStrike" dirty="0">
                          <a:effectLst/>
                        </a:rPr>
                        <a:t>Karar Tarihi</a:t>
                      </a:r>
                      <a:endParaRPr lang="tr-TR" sz="1100" b="1" i="0" u="none" strike="noStrike" dirty="0">
                        <a:solidFill>
                          <a:srgbClr val="000000"/>
                        </a:solidFill>
                        <a:effectLst/>
                        <a:latin typeface="Calibri (Gövde)ri (Gövde)"/>
                        <a:cs typeface="Arial" panose="020B0604020202020204" pitchFamily="34" charset="0"/>
                      </a:endParaRPr>
                    </a:p>
                  </a:txBody>
                  <a:tcPr marL="7144" marR="7144" marT="7144" marB="0" anchor="ctr"/>
                </a:tc>
                <a:extLst>
                  <a:ext uri="{0D108BD9-81ED-4DB2-BD59-A6C34878D82A}">
                    <a16:rowId xmlns:a16="http://schemas.microsoft.com/office/drawing/2014/main" val="3125595805"/>
                  </a:ext>
                </a:extLst>
              </a:tr>
              <a:tr h="429761">
                <a:tc>
                  <a:txBody>
                    <a:bodyPr/>
                    <a:lstStyle/>
                    <a:p>
                      <a:pPr algn="ctr" fontAlgn="b"/>
                      <a:r>
                        <a:rPr lang="tr-TR" sz="1100" u="none" strike="noStrike" dirty="0">
                          <a:effectLst/>
                        </a:rPr>
                        <a:t>YAZKONAĞI</a:t>
                      </a:r>
                      <a:r>
                        <a:rPr lang="tr-TR" sz="1100" u="none" strike="noStrike" baseline="0" dirty="0">
                          <a:effectLst/>
                        </a:rPr>
                        <a:t> MAĞARASI</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a:effectLst/>
                        </a:rPr>
                        <a:t>ORDU</a:t>
                      </a:r>
                      <a:endParaRPr lang="tr-TR" sz="1100" b="0" i="0" u="none" strike="noStrike">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ÜNYE</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YAZKONAĞI</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661</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28.04.2022</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extLst>
                  <a:ext uri="{0D108BD9-81ED-4DB2-BD59-A6C34878D82A}">
                    <a16:rowId xmlns:a16="http://schemas.microsoft.com/office/drawing/2014/main" val="3519923603"/>
                  </a:ext>
                </a:extLst>
              </a:tr>
              <a:tr h="1052545">
                <a:tc>
                  <a:txBody>
                    <a:bodyPr/>
                    <a:lstStyle/>
                    <a:p>
                      <a:pPr marL="0" marR="0" lvl="0" indent="0" algn="ctr" defTabSz="815340" rtl="0" eaLnBrk="1" fontAlgn="b" latinLnBrk="0" hangingPunct="1">
                        <a:lnSpc>
                          <a:spcPct val="100000"/>
                        </a:lnSpc>
                        <a:spcBef>
                          <a:spcPts val="0"/>
                        </a:spcBef>
                        <a:spcAft>
                          <a:spcPts val="0"/>
                        </a:spcAft>
                        <a:buClrTx/>
                        <a:buSzTx/>
                        <a:buFontTx/>
                        <a:buNone/>
                        <a:tabLst/>
                        <a:defRPr/>
                      </a:pPr>
                      <a:r>
                        <a:rPr lang="tr-TR" sz="1100" u="none" strike="noStrike" dirty="0" smtClean="0">
                          <a:effectLst/>
                        </a:rPr>
                        <a:t>BOĞAZCIK </a:t>
                      </a:r>
                      <a:r>
                        <a:rPr lang="tr-TR" sz="1100" u="none" strike="noStrike" dirty="0">
                          <a:effectLst/>
                        </a:rPr>
                        <a:t>MAĞARASI</a:t>
                      </a:r>
                    </a:p>
                    <a:p>
                      <a:pPr algn="ctr" fontAlgn="b"/>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ORDU</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PERŞEMBE</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BOĞAZCIK</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180</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tc>
                  <a:txBody>
                    <a:bodyPr/>
                    <a:lstStyle/>
                    <a:p>
                      <a:pPr algn="ctr" fontAlgn="b"/>
                      <a:r>
                        <a:rPr lang="tr-TR" sz="1100" u="none" strike="noStrike" dirty="0">
                          <a:effectLst/>
                        </a:rPr>
                        <a:t>09.06.2001</a:t>
                      </a:r>
                      <a:endParaRPr lang="tr-TR" sz="1100" b="0" i="0" u="none" strike="noStrike" dirty="0">
                        <a:solidFill>
                          <a:srgbClr val="000000"/>
                        </a:solidFill>
                        <a:effectLst/>
                        <a:latin typeface="Calibri (Gövde)ri (Gövde)"/>
                        <a:cs typeface="Arial" panose="020B0604020202020204" pitchFamily="34" charset="0"/>
                      </a:endParaRPr>
                    </a:p>
                  </a:txBody>
                  <a:tcPr marL="7144" marR="7144" marT="7144" marB="0" anchor="b"/>
                </a:tc>
                <a:extLst>
                  <a:ext uri="{0D108BD9-81ED-4DB2-BD59-A6C34878D82A}">
                    <a16:rowId xmlns:a16="http://schemas.microsoft.com/office/drawing/2014/main" val="3913678365"/>
                  </a:ext>
                </a:extLst>
              </a:tr>
            </a:tbl>
          </a:graphicData>
        </a:graphic>
      </p:graphicFrame>
      <p:sp>
        <p:nvSpPr>
          <p:cNvPr id="9" name="Dikdörtgen 8"/>
          <p:cNvSpPr/>
          <p:nvPr/>
        </p:nvSpPr>
        <p:spPr>
          <a:xfrm>
            <a:off x="1338195" y="1644028"/>
            <a:ext cx="6188460" cy="276999"/>
          </a:xfrm>
          <a:prstGeom prst="rect">
            <a:avLst/>
          </a:prstGeom>
        </p:spPr>
        <p:txBody>
          <a:bodyPr wrap="square">
            <a:spAutoFit/>
          </a:bodyPr>
          <a:lstStyle/>
          <a:p>
            <a:pPr algn="ctr" defTabSz="611505">
              <a:defRPr/>
            </a:pPr>
            <a:r>
              <a:rPr lang="tr-TR" sz="1200" b="1" dirty="0">
                <a:ln w="1905"/>
                <a:solidFill>
                  <a:prstClr val="black"/>
                </a:solidFill>
                <a:effectLst>
                  <a:innerShdw blurRad="69850" dist="43180" dir="5400000">
                    <a:srgbClr val="000000">
                      <a:alpha val="65000"/>
                    </a:srgbClr>
                  </a:innerShdw>
                </a:effectLst>
                <a:latin typeface="Calibri (Gövde)"/>
                <a:cs typeface="Arial" panose="020B0604020202020204" pitchFamily="34" charset="0"/>
              </a:rPr>
              <a:t>MAĞARALAR</a:t>
            </a:r>
          </a:p>
        </p:txBody>
      </p:sp>
      <p:grpSp>
        <p:nvGrpSpPr>
          <p:cNvPr id="10" name="Grup 10"/>
          <p:cNvGrpSpPr/>
          <p:nvPr/>
        </p:nvGrpSpPr>
        <p:grpSpPr>
          <a:xfrm>
            <a:off x="1223011" y="984799"/>
            <a:ext cx="6667445" cy="290167"/>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2" name="Resim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3" name="Dikdörtgen 12"/>
          <p:cNvSpPr/>
          <p:nvPr/>
        </p:nvSpPr>
        <p:spPr>
          <a:xfrm>
            <a:off x="1195658" y="5262794"/>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17022445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765215" cy="5143500"/>
          </a:xfrm>
          <a:prstGeom prst="rect">
            <a:avLst/>
          </a:prstGeom>
        </p:spPr>
      </p:pic>
      <p:cxnSp>
        <p:nvCxnSpPr>
          <p:cNvPr id="10" name="Düz Bağlayıcı 9"/>
          <p:cNvCxnSpPr/>
          <p:nvPr/>
        </p:nvCxnSpPr>
        <p:spPr>
          <a:xfrm flipH="1">
            <a:off x="4820096" y="1889829"/>
            <a:ext cx="222267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4977046" y="1595518"/>
            <a:ext cx="2089475" cy="334835"/>
          </a:xfrm>
          <a:prstGeom prst="rect">
            <a:avLst/>
          </a:prstGeom>
        </p:spPr>
        <p:txBody>
          <a:bodyPr wrap="square">
            <a:spAutoFit/>
          </a:bodyPr>
          <a:lstStyle/>
          <a:p>
            <a:pPr algn="r" defTabSz="611505">
              <a:defRPr/>
            </a:pPr>
            <a:r>
              <a:rPr lang="tr-TR" sz="788" b="1" i="1" dirty="0">
                <a:ln w="1905"/>
                <a:solidFill>
                  <a:prstClr val="black"/>
                </a:solidFill>
                <a:effectLst>
                  <a:innerShdw blurRad="69850" dist="43180" dir="5400000">
                    <a:srgbClr val="000000">
                      <a:alpha val="65000"/>
                    </a:srgbClr>
                  </a:innerShdw>
                </a:effectLst>
                <a:latin typeface="Calibri (Gövde)"/>
              </a:rPr>
              <a:t>TABİAT  VARLIKLARI</a:t>
            </a:r>
          </a:p>
          <a:p>
            <a:pPr algn="r" defTabSz="611505">
              <a:defRPr/>
            </a:pPr>
            <a:r>
              <a:rPr lang="tr-TR" sz="788" b="1" i="1" dirty="0">
                <a:ln w="1905"/>
                <a:solidFill>
                  <a:prstClr val="black"/>
                </a:solidFill>
                <a:effectLst>
                  <a:innerShdw blurRad="69850" dist="43180" dir="5400000">
                    <a:srgbClr val="000000">
                      <a:alpha val="65000"/>
                    </a:srgbClr>
                  </a:innerShdw>
                </a:effectLst>
                <a:latin typeface="Calibri (Gövde)"/>
              </a:rPr>
              <a:t>ŞUBE MÜDÜRLÜĞÜ</a:t>
            </a:r>
          </a:p>
        </p:txBody>
      </p:sp>
      <p:sp>
        <p:nvSpPr>
          <p:cNvPr id="4" name="Slayt Numarası Yer Tutucusu 3"/>
          <p:cNvSpPr>
            <a:spLocks noGrp="1"/>
          </p:cNvSpPr>
          <p:nvPr>
            <p:ph type="sldNum" sz="quarter" idx="12"/>
          </p:nvPr>
        </p:nvSpPr>
        <p:spPr/>
        <p:txBody>
          <a:bodyPr/>
          <a:lstStyle/>
          <a:p>
            <a:pPr defTabSz="611505">
              <a:defRPr/>
            </a:pPr>
            <a:fld id="{4BD4109F-82CC-4188-B1E8-5ACC6B725712}" type="slidenum">
              <a:rPr lang="tr-TR">
                <a:solidFill>
                  <a:prstClr val="black">
                    <a:tint val="75000"/>
                  </a:prstClr>
                </a:solidFill>
                <a:latin typeface="Calibri (Gövde)"/>
              </a:rPr>
              <a:pPr defTabSz="611505">
                <a:defRPr/>
              </a:pPr>
              <a:t>63</a:t>
            </a:fld>
            <a:endParaRPr lang="tr-TR">
              <a:solidFill>
                <a:prstClr val="black">
                  <a:tint val="75000"/>
                </a:prstClr>
              </a:solidFill>
              <a:latin typeface="Calibri (Gövde)"/>
            </a:endParaRPr>
          </a:p>
        </p:txBody>
      </p:sp>
      <p:sp>
        <p:nvSpPr>
          <p:cNvPr id="15" name="İçerik Yer Tutucusu 2">
            <a:extLst>
              <a:ext uri="{FF2B5EF4-FFF2-40B4-BE49-F238E27FC236}">
                <a16:creationId xmlns:a16="http://schemas.microsoft.com/office/drawing/2014/main" id="{D9D8BD08-DE58-4E72-952F-F65771949AB9}"/>
              </a:ext>
            </a:extLst>
          </p:cNvPr>
          <p:cNvSpPr txBox="1">
            <a:spLocks/>
          </p:cNvSpPr>
          <p:nvPr/>
        </p:nvSpPr>
        <p:spPr>
          <a:xfrm>
            <a:off x="1331640" y="2240868"/>
            <a:ext cx="3780420" cy="3186354"/>
          </a:xfrm>
          <a:prstGeom prst="rect">
            <a:avLst/>
          </a:prstGeom>
        </p:spPr>
        <p:txBody>
          <a:bodyPr vert="horz" lIns="51435" tIns="25718" rIns="51435" bIns="2571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a:spcBef>
                <a:spcPts val="750"/>
              </a:spcBef>
              <a:defRPr/>
            </a:pPr>
            <a:endParaRPr lang="tr-TR" sz="1350" dirty="0">
              <a:solidFill>
                <a:prstClr val="black"/>
              </a:solidFill>
              <a:latin typeface="Calibri (Gövde)ri (Gövde)"/>
              <a:cs typeface="Arial" panose="020B0604020202020204" pitchFamily="34" charset="0"/>
            </a:endParaRPr>
          </a:p>
          <a:p>
            <a:pPr marL="0" indent="0" algn="just" defTabSz="685800">
              <a:spcBef>
                <a:spcPts val="750"/>
              </a:spcBef>
              <a:buNone/>
              <a:defRPr/>
            </a:pPr>
            <a:r>
              <a:rPr lang="tr-TR" sz="1350" dirty="0">
                <a:solidFill>
                  <a:prstClr val="black"/>
                </a:solidFill>
                <a:latin typeface="Calibri (Gövde)ri (Gövde)"/>
                <a:cs typeface="Arial" panose="020B0604020202020204" pitchFamily="34" charset="0"/>
              </a:rPr>
              <a:t>	Ordu İli, Fatsa İlçesi, 1. Derece Doğal Sit Alanı kapsamında yer alan, Gaga Gölü 1/5000 ölçekli Koruma Amaçlı Nazım İmar Planı ve 1/1000 ölçekli Koruma Amaçlı Uygulama İmar Planı teklifi değerlendirilmek üzere Bakanlığımıza (Tabiat Varlıklarını Koruma Genel Müdürlüğü) iletilmiş olup,  söz konusu İmar Planı Teklifi Bakanlık Makamının 14.10.2022 tarihli 4789737 sayılı Olur'u ile 1 </a:t>
            </a:r>
            <a:r>
              <a:rPr lang="tr-TR" sz="1350" dirty="0" err="1">
                <a:solidFill>
                  <a:prstClr val="black"/>
                </a:solidFill>
                <a:latin typeface="Calibri (Gövde)ri (Gövde)"/>
                <a:cs typeface="Arial" panose="020B0604020202020204" pitchFamily="34" charset="0"/>
              </a:rPr>
              <a:t>Nolu</a:t>
            </a:r>
            <a:r>
              <a:rPr lang="tr-TR" sz="1350" dirty="0">
                <a:solidFill>
                  <a:prstClr val="black"/>
                </a:solidFill>
                <a:latin typeface="Calibri (Gövde)ri (Gövde)"/>
                <a:cs typeface="Arial" panose="020B0604020202020204" pitchFamily="34" charset="0"/>
              </a:rPr>
              <a:t> Cumhurbaşkanlığı Teşkilatı Hakkında Cumhurbaşkanlığı Kararnamesinin 109. Maddesi uyarınca onaylanmıştır.</a:t>
            </a:r>
          </a:p>
          <a:p>
            <a:pPr marL="0" indent="0" algn="just" defTabSz="685800">
              <a:spcBef>
                <a:spcPts val="750"/>
              </a:spcBef>
              <a:buNone/>
              <a:defRPr/>
            </a:pPr>
            <a:r>
              <a:rPr lang="tr-TR" sz="1350" dirty="0">
                <a:solidFill>
                  <a:prstClr val="black"/>
                </a:solidFill>
                <a:latin typeface="Calibri (Gövde)ri (Gövde)"/>
                <a:cs typeface="Arial" panose="020B0604020202020204" pitchFamily="34" charset="0"/>
              </a:rPr>
              <a:t>	Ayrıca </a:t>
            </a:r>
            <a:r>
              <a:rPr lang="tr-TR" sz="1350" dirty="0" err="1">
                <a:solidFill>
                  <a:prstClr val="black"/>
                </a:solidFill>
                <a:latin typeface="Calibri (Gövde)ri (Gövde)"/>
                <a:cs typeface="Arial" panose="020B0604020202020204" pitchFamily="34" charset="0"/>
              </a:rPr>
              <a:t>Yason</a:t>
            </a:r>
            <a:r>
              <a:rPr lang="tr-TR" sz="1350" dirty="0">
                <a:solidFill>
                  <a:prstClr val="black"/>
                </a:solidFill>
                <a:latin typeface="Calibri (Gövde)ri (Gövde)"/>
                <a:cs typeface="Arial" panose="020B0604020202020204" pitchFamily="34" charset="0"/>
              </a:rPr>
              <a:t> Burnu Koruma Amaçlı İmar Planı çalışmalarına Ordu Büyükşehir Belediyesi tarafından başlanılmıştır.</a:t>
            </a:r>
          </a:p>
        </p:txBody>
      </p:sp>
      <p:pic>
        <p:nvPicPr>
          <p:cNvPr id="3" name="Resim 2"/>
          <p:cNvPicPr>
            <a:picLocks noChangeAspect="1"/>
          </p:cNvPicPr>
          <p:nvPr/>
        </p:nvPicPr>
        <p:blipFill>
          <a:blip r:embed="rId3"/>
          <a:stretch>
            <a:fillRect/>
          </a:stretch>
        </p:blipFill>
        <p:spPr>
          <a:xfrm>
            <a:off x="5277515" y="2089028"/>
            <a:ext cx="2261419" cy="3114713"/>
          </a:xfrm>
          <a:prstGeom prst="rect">
            <a:avLst/>
          </a:prstGeom>
        </p:spPr>
      </p:pic>
      <p:sp>
        <p:nvSpPr>
          <p:cNvPr id="14" name="Dikdörtgen 13"/>
          <p:cNvSpPr/>
          <p:nvPr/>
        </p:nvSpPr>
        <p:spPr>
          <a:xfrm>
            <a:off x="1509121" y="1558163"/>
            <a:ext cx="4212468" cy="276999"/>
          </a:xfrm>
          <a:prstGeom prst="rect">
            <a:avLst/>
          </a:prstGeom>
        </p:spPr>
        <p:txBody>
          <a:bodyPr wrap="square">
            <a:spAutoFit/>
          </a:bodyPr>
          <a:lstStyle/>
          <a:p>
            <a:pPr defTabSz="611505">
              <a:defRPr/>
            </a:pPr>
            <a:r>
              <a:rPr lang="tr-TR" sz="1200" b="1" dirty="0">
                <a:ln w="1905"/>
                <a:solidFill>
                  <a:prstClr val="black"/>
                </a:solidFill>
                <a:effectLst>
                  <a:innerShdw blurRad="69850" dist="43180" dir="5400000">
                    <a:srgbClr val="000000">
                      <a:alpha val="65000"/>
                    </a:srgbClr>
                  </a:innerShdw>
                </a:effectLst>
                <a:latin typeface="Calibri (Gövde)"/>
                <a:cs typeface="Arial" panose="020B0604020202020204" pitchFamily="34" charset="0"/>
              </a:rPr>
              <a:t>KORUMA AMAÇLI İMAR PLANI ÇALIŞMALARI</a:t>
            </a:r>
          </a:p>
        </p:txBody>
      </p:sp>
      <p:grpSp>
        <p:nvGrpSpPr>
          <p:cNvPr id="9" name="Grup 10"/>
          <p:cNvGrpSpPr/>
          <p:nvPr/>
        </p:nvGrpSpPr>
        <p:grpSpPr>
          <a:xfrm>
            <a:off x="1194435" y="997289"/>
            <a:ext cx="6667445" cy="202791"/>
            <a:chOff x="0" y="0"/>
            <a:chExt cx="9144000"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6" name="Resim 1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7" name="Dikdörtgen 16"/>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2051853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669352"/>
            <a:ext cx="6765215" cy="5143500"/>
          </a:xfrm>
          <a:prstGeom prst="rect">
            <a:avLst/>
          </a:prstGeom>
        </p:spPr>
      </p:pic>
      <p:cxnSp>
        <p:nvCxnSpPr>
          <p:cNvPr id="10" name="Düz Bağlayıcı 9"/>
          <p:cNvCxnSpPr/>
          <p:nvPr/>
        </p:nvCxnSpPr>
        <p:spPr>
          <a:xfrm flipH="1">
            <a:off x="4820096" y="1889829"/>
            <a:ext cx="222267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4977046" y="1595518"/>
            <a:ext cx="2089475" cy="334835"/>
          </a:xfrm>
          <a:prstGeom prst="rect">
            <a:avLst/>
          </a:prstGeom>
        </p:spPr>
        <p:txBody>
          <a:bodyPr wrap="square">
            <a:spAutoFit/>
          </a:bodyPr>
          <a:lstStyle/>
          <a:p>
            <a:pPr algn="r" defTabSz="611505">
              <a:defRPr/>
            </a:pPr>
            <a:r>
              <a:rPr lang="tr-TR" sz="788" b="1" i="1" dirty="0">
                <a:ln w="1905"/>
                <a:solidFill>
                  <a:prstClr val="black"/>
                </a:solidFill>
                <a:effectLst>
                  <a:innerShdw blurRad="69850" dist="43180" dir="5400000">
                    <a:srgbClr val="000000">
                      <a:alpha val="65000"/>
                    </a:srgbClr>
                  </a:innerShdw>
                </a:effectLst>
                <a:latin typeface="Calibri"/>
              </a:rPr>
              <a:t>TABİAT  VARLIKLARI</a:t>
            </a:r>
          </a:p>
          <a:p>
            <a:pPr algn="r" defTabSz="611505">
              <a:defRPr/>
            </a:pPr>
            <a:r>
              <a:rPr lang="tr-TR" sz="788" b="1" i="1" dirty="0">
                <a:ln w="1905"/>
                <a:solidFill>
                  <a:prstClr val="black"/>
                </a:solidFill>
                <a:effectLst>
                  <a:innerShdw blurRad="69850" dist="43180" dir="5400000">
                    <a:srgbClr val="000000">
                      <a:alpha val="65000"/>
                    </a:srgbClr>
                  </a:innerShdw>
                </a:effectLst>
                <a:latin typeface="Calibri"/>
              </a:rPr>
              <a:t>ŞUBE MÜDÜRLÜĞÜ</a:t>
            </a:r>
          </a:p>
        </p:txBody>
      </p:sp>
      <p:sp>
        <p:nvSpPr>
          <p:cNvPr id="4" name="Slayt Numarası Yer Tutucusu 3"/>
          <p:cNvSpPr>
            <a:spLocks noGrp="1"/>
          </p:cNvSpPr>
          <p:nvPr>
            <p:ph type="sldNum" sz="quarter" idx="12"/>
          </p:nvPr>
        </p:nvSpPr>
        <p:spPr/>
        <p:txBody>
          <a:bodyPr/>
          <a:lstStyle/>
          <a:p>
            <a:pPr defTabSz="611505">
              <a:defRPr/>
            </a:pPr>
            <a:fld id="{4BD4109F-82CC-4188-B1E8-5ACC6B725712}" type="slidenum">
              <a:rPr lang="tr-TR">
                <a:solidFill>
                  <a:prstClr val="black">
                    <a:tint val="75000"/>
                  </a:prstClr>
                </a:solidFill>
                <a:latin typeface="Calibri"/>
              </a:rPr>
              <a:pPr defTabSz="611505">
                <a:defRPr/>
              </a:pPr>
              <a:t>64</a:t>
            </a:fld>
            <a:endParaRPr lang="tr-TR">
              <a:solidFill>
                <a:prstClr val="black">
                  <a:tint val="75000"/>
                </a:prstClr>
              </a:solidFill>
              <a:latin typeface="Calibri"/>
            </a:endParaRPr>
          </a:p>
        </p:txBody>
      </p:sp>
      <p:sp>
        <p:nvSpPr>
          <p:cNvPr id="15" name="İçerik Yer Tutucusu 2">
            <a:extLst>
              <a:ext uri="{FF2B5EF4-FFF2-40B4-BE49-F238E27FC236}">
                <a16:creationId xmlns:a16="http://schemas.microsoft.com/office/drawing/2014/main" id="{D9D8BD08-DE58-4E72-952F-F65771949AB9}"/>
              </a:ext>
            </a:extLst>
          </p:cNvPr>
          <p:cNvSpPr txBox="1">
            <a:spLocks/>
          </p:cNvSpPr>
          <p:nvPr/>
        </p:nvSpPr>
        <p:spPr>
          <a:xfrm>
            <a:off x="1493658" y="2456893"/>
            <a:ext cx="6164442" cy="2811034"/>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endParaRPr lang="tr-TR" sz="1350" dirty="0">
              <a:solidFill>
                <a:prstClr val="black"/>
              </a:solidFill>
              <a:latin typeface="Arial" panose="020B0604020202020204" pitchFamily="34" charset="0"/>
              <a:cs typeface="Arial" panose="020B0604020202020204" pitchFamily="34" charset="0"/>
            </a:endParaRPr>
          </a:p>
        </p:txBody>
      </p:sp>
      <p:sp>
        <p:nvSpPr>
          <p:cNvPr id="9" name="Dikdörtgen 8"/>
          <p:cNvSpPr/>
          <p:nvPr/>
        </p:nvSpPr>
        <p:spPr>
          <a:xfrm>
            <a:off x="1552924" y="1892810"/>
            <a:ext cx="2700300" cy="276999"/>
          </a:xfrm>
          <a:prstGeom prst="rect">
            <a:avLst/>
          </a:prstGeom>
        </p:spPr>
        <p:txBody>
          <a:bodyPr wrap="square">
            <a:spAutoFit/>
          </a:bodyPr>
          <a:lstStyle/>
          <a:p>
            <a:pPr defTabSz="611505">
              <a:defRPr/>
            </a:pPr>
            <a:r>
              <a:rPr lang="tr-TR" sz="1200" b="1" dirty="0">
                <a:ln w="1905"/>
                <a:solidFill>
                  <a:prstClr val="black"/>
                </a:solidFill>
                <a:effectLst>
                  <a:innerShdw blurRad="69850" dist="43180" dir="5400000">
                    <a:srgbClr val="000000">
                      <a:alpha val="65000"/>
                    </a:srgbClr>
                  </a:innerShdw>
                </a:effectLst>
                <a:latin typeface="Calibri (Gövde)"/>
                <a:cs typeface="Arial" panose="020B0604020202020204" pitchFamily="34" charset="0"/>
              </a:rPr>
              <a:t>ETBAR ÇALIŞMA ALANLARI</a:t>
            </a:r>
          </a:p>
        </p:txBody>
      </p:sp>
      <p:graphicFrame>
        <p:nvGraphicFramePr>
          <p:cNvPr id="2" name="Tablo 1"/>
          <p:cNvGraphicFramePr>
            <a:graphicFrameLocks noGrp="1"/>
          </p:cNvGraphicFramePr>
          <p:nvPr>
            <p:extLst/>
          </p:nvPr>
        </p:nvGraphicFramePr>
        <p:xfrm>
          <a:off x="1240769" y="2233633"/>
          <a:ext cx="4021554" cy="3257550"/>
        </p:xfrm>
        <a:graphic>
          <a:graphicData uri="http://schemas.openxmlformats.org/drawingml/2006/table">
            <a:tbl>
              <a:tblPr>
                <a:tableStyleId>{22838BEF-8BB2-4498-84A7-C5851F593DF1}</a:tableStyleId>
              </a:tblPr>
              <a:tblGrid>
                <a:gridCol w="236561">
                  <a:extLst>
                    <a:ext uri="{9D8B030D-6E8A-4147-A177-3AD203B41FA5}">
                      <a16:colId xmlns:a16="http://schemas.microsoft.com/office/drawing/2014/main" val="2470956937"/>
                    </a:ext>
                  </a:extLst>
                </a:gridCol>
                <a:gridCol w="711967">
                  <a:extLst>
                    <a:ext uri="{9D8B030D-6E8A-4147-A177-3AD203B41FA5}">
                      <a16:colId xmlns:a16="http://schemas.microsoft.com/office/drawing/2014/main" val="3016910003"/>
                    </a:ext>
                  </a:extLst>
                </a:gridCol>
                <a:gridCol w="869048">
                  <a:extLst>
                    <a:ext uri="{9D8B030D-6E8A-4147-A177-3AD203B41FA5}">
                      <a16:colId xmlns:a16="http://schemas.microsoft.com/office/drawing/2014/main" val="2000115815"/>
                    </a:ext>
                  </a:extLst>
                </a:gridCol>
                <a:gridCol w="1075111">
                  <a:extLst>
                    <a:ext uri="{9D8B030D-6E8A-4147-A177-3AD203B41FA5}">
                      <a16:colId xmlns:a16="http://schemas.microsoft.com/office/drawing/2014/main" val="2618315615"/>
                    </a:ext>
                  </a:extLst>
                </a:gridCol>
                <a:gridCol w="1128867">
                  <a:extLst>
                    <a:ext uri="{9D8B030D-6E8A-4147-A177-3AD203B41FA5}">
                      <a16:colId xmlns:a16="http://schemas.microsoft.com/office/drawing/2014/main" val="1447064417"/>
                    </a:ext>
                  </a:extLst>
                </a:gridCol>
              </a:tblGrid>
              <a:tr h="179960">
                <a:tc>
                  <a:txBody>
                    <a:bodyPr/>
                    <a:lstStyle/>
                    <a:p>
                      <a:pPr algn="l" fontAlgn="ctr"/>
                      <a:r>
                        <a:rPr lang="tr-TR" sz="900" u="none" strike="noStrike" dirty="0">
                          <a:effectLst/>
                        </a:rPr>
                        <a:t> </a:t>
                      </a:r>
                      <a:endParaRPr lang="tr-TR" sz="900" b="1" i="0" u="none" strike="noStrike" dirty="0">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İLÇE</a:t>
                      </a:r>
                      <a:endParaRPr lang="tr-TR" sz="900" b="1"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MAHALLE</a:t>
                      </a:r>
                      <a:endParaRPr lang="tr-TR" sz="900" b="1"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İSİM</a:t>
                      </a:r>
                      <a:endParaRPr lang="tr-TR" sz="900" b="1"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Mevcut Sit</a:t>
                      </a:r>
                      <a:endParaRPr lang="tr-TR" sz="900" b="1" i="0"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3620225304"/>
                  </a:ext>
                </a:extLst>
              </a:tr>
              <a:tr h="280404">
                <a:tc>
                  <a:txBody>
                    <a:bodyPr/>
                    <a:lstStyle/>
                    <a:p>
                      <a:pPr algn="r" fontAlgn="ctr"/>
                      <a:r>
                        <a:rPr lang="tr-TR" sz="900" u="none" strike="noStrike">
                          <a:effectLst/>
                        </a:rPr>
                        <a:t>1</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Perşembe</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err="1">
                          <a:effectLst/>
                        </a:rPr>
                        <a:t>Çaytepe</a:t>
                      </a:r>
                      <a:r>
                        <a:rPr lang="tr-TR" sz="900" u="none" strike="noStrike" dirty="0">
                          <a:effectLst/>
                        </a:rPr>
                        <a:t> Mah.</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err="1">
                          <a:effectLst/>
                        </a:rPr>
                        <a:t>Yason</a:t>
                      </a:r>
                      <a:r>
                        <a:rPr lang="tr-TR" sz="900" u="none" strike="noStrike" dirty="0">
                          <a:effectLst/>
                        </a:rPr>
                        <a:t> Burnu</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2. Derece Doğal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2472873436"/>
                  </a:ext>
                </a:extLst>
              </a:tr>
              <a:tr h="255293">
                <a:tc>
                  <a:txBody>
                    <a:bodyPr/>
                    <a:lstStyle/>
                    <a:p>
                      <a:pPr algn="r" fontAlgn="ctr"/>
                      <a:r>
                        <a:rPr lang="tr-TR" sz="900" u="none" strike="noStrike">
                          <a:effectLst/>
                        </a:rPr>
                        <a:t>2</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Perşembe</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Boğazcık Mah.</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err="1">
                          <a:effectLst/>
                        </a:rPr>
                        <a:t>Boğazcik</a:t>
                      </a:r>
                      <a:r>
                        <a:rPr lang="tr-TR" sz="900" u="none" strike="noStrike" dirty="0">
                          <a:effectLst/>
                        </a:rPr>
                        <a:t> Mağarası</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2. Derece Doğal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2386488852"/>
                  </a:ext>
                </a:extLst>
              </a:tr>
              <a:tr h="192516">
                <a:tc>
                  <a:txBody>
                    <a:bodyPr/>
                    <a:lstStyle/>
                    <a:p>
                      <a:pPr algn="r" fontAlgn="ctr"/>
                      <a:r>
                        <a:rPr lang="tr-TR" sz="900" u="none" strike="noStrike">
                          <a:effectLst/>
                        </a:rPr>
                        <a:t>3</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İkizce</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err="1">
                          <a:effectLst/>
                        </a:rPr>
                        <a:t>Ağcakale</a:t>
                      </a:r>
                      <a:r>
                        <a:rPr lang="tr-TR" sz="900" u="none" strike="noStrike" dirty="0">
                          <a:effectLst/>
                        </a:rPr>
                        <a:t> Mah.</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err="1">
                          <a:effectLst/>
                        </a:rPr>
                        <a:t>Gençağa</a:t>
                      </a:r>
                      <a:r>
                        <a:rPr lang="tr-TR" sz="900" u="none" strike="noStrike" dirty="0">
                          <a:effectLst/>
                        </a:rPr>
                        <a:t> Kalesi</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1. Derece Doğal </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1747389607"/>
                  </a:ext>
                </a:extLst>
              </a:tr>
              <a:tr h="338462">
                <a:tc>
                  <a:txBody>
                    <a:bodyPr/>
                    <a:lstStyle/>
                    <a:p>
                      <a:pPr algn="r" fontAlgn="ctr"/>
                      <a:r>
                        <a:rPr lang="tr-TR" sz="900" u="none" strike="noStrike">
                          <a:effectLst/>
                        </a:rPr>
                        <a:t>4</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Perşembe</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Sırakovancı Mah.</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err="1">
                          <a:effectLst/>
                        </a:rPr>
                        <a:t>Karadere</a:t>
                      </a:r>
                      <a:r>
                        <a:rPr lang="tr-TR" sz="900" u="none" strike="noStrike" dirty="0">
                          <a:effectLst/>
                        </a:rPr>
                        <a:t> Şelalesi</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Potansiyel</a:t>
                      </a:r>
                      <a:endParaRPr lang="tr-TR" sz="900" b="0" i="1"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19027301"/>
                  </a:ext>
                </a:extLst>
              </a:tr>
              <a:tr h="196702">
                <a:tc>
                  <a:txBody>
                    <a:bodyPr/>
                    <a:lstStyle/>
                    <a:p>
                      <a:pPr algn="r" fontAlgn="ctr"/>
                      <a:r>
                        <a:rPr lang="tr-TR" sz="900" u="none" strike="noStrike">
                          <a:effectLst/>
                        </a:rPr>
                        <a:t>5</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Perşembe</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Şenyurt Mah.</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Şenyurt Şelalesi</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Potansiyel</a:t>
                      </a:r>
                      <a:endParaRPr lang="tr-TR" sz="900" b="0" i="1"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4180709325"/>
                  </a:ext>
                </a:extLst>
              </a:tr>
              <a:tr h="338462">
                <a:tc>
                  <a:txBody>
                    <a:bodyPr/>
                    <a:lstStyle/>
                    <a:p>
                      <a:pPr algn="r" fontAlgn="ctr"/>
                      <a:r>
                        <a:rPr lang="tr-TR" sz="900" u="none" strike="noStrike">
                          <a:effectLst/>
                        </a:rPr>
                        <a:t>6</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Altınordu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Boztepe Mah.</a:t>
                      </a:r>
                      <a:endParaRPr lang="tr-TR" sz="900" b="0" i="0" u="none" strike="noStrike" dirty="0">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Boztepe Mesire Alanı</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Potansiyel</a:t>
                      </a:r>
                      <a:endParaRPr lang="tr-TR" sz="900" b="0" i="1"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2373677222"/>
                  </a:ext>
                </a:extLst>
              </a:tr>
              <a:tr h="338462">
                <a:tc>
                  <a:txBody>
                    <a:bodyPr/>
                    <a:lstStyle/>
                    <a:p>
                      <a:pPr algn="r" fontAlgn="ctr"/>
                      <a:r>
                        <a:rPr lang="tr-TR" sz="900" u="none" strike="noStrike">
                          <a:effectLst/>
                        </a:rPr>
                        <a:t>7</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Fatsa</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Gaga Gölü</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es-ES" sz="900" u="none" strike="noStrike" dirty="0">
                          <a:effectLst/>
                        </a:rPr>
                        <a:t>1. ve 3. Derece Doğal </a:t>
                      </a:r>
                      <a:endParaRPr lang="es-ES" sz="900" b="0" i="0"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3787538454"/>
                  </a:ext>
                </a:extLst>
              </a:tr>
              <a:tr h="338462">
                <a:tc>
                  <a:txBody>
                    <a:bodyPr/>
                    <a:lstStyle/>
                    <a:p>
                      <a:pPr algn="r" fontAlgn="ctr"/>
                      <a:r>
                        <a:rPr lang="tr-TR" sz="900" u="none" strike="noStrike">
                          <a:effectLst/>
                        </a:rPr>
                        <a:t>8</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Altınordu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Selimiye Mah.</a:t>
                      </a:r>
                      <a:br>
                        <a:rPr lang="tr-TR" sz="900" u="none" strike="noStrike">
                          <a:effectLst/>
                        </a:rPr>
                      </a:br>
                      <a:r>
                        <a:rPr lang="tr-TR" sz="900" u="none" strike="noStrike">
                          <a:effectLst/>
                        </a:rPr>
                        <a:t>Karaoluk Mah.</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Kurşunçal-</a:t>
                      </a:r>
                      <a:br>
                        <a:rPr lang="tr-TR" sz="900" u="none" strike="noStrike">
                          <a:effectLst/>
                        </a:rPr>
                      </a:br>
                      <a:r>
                        <a:rPr lang="tr-TR" sz="900" u="none" strike="noStrike">
                          <a:effectLst/>
                        </a:rPr>
                        <a:t>Ciseli Şelaleleri</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Potansiyel</a:t>
                      </a:r>
                      <a:endParaRPr lang="tr-TR" sz="900" b="0" i="1"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1000671162"/>
                  </a:ext>
                </a:extLst>
              </a:tr>
              <a:tr h="338462">
                <a:tc>
                  <a:txBody>
                    <a:bodyPr/>
                    <a:lstStyle/>
                    <a:p>
                      <a:pPr algn="r" fontAlgn="ctr"/>
                      <a:r>
                        <a:rPr lang="tr-TR" sz="900" u="none" strike="noStrike">
                          <a:effectLst/>
                        </a:rPr>
                        <a:t>9</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Altınordu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Bayadı Mah.</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Kurul Kayalıkları</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es-ES" sz="900" u="none" strike="noStrike" dirty="0">
                          <a:effectLst/>
                        </a:rPr>
                        <a:t>1. ve 3. Derece Doğal </a:t>
                      </a:r>
                      <a:endParaRPr lang="es-ES" sz="900" b="0" i="0"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4151353814"/>
                  </a:ext>
                </a:extLst>
              </a:tr>
              <a:tr h="217627">
                <a:tc>
                  <a:txBody>
                    <a:bodyPr/>
                    <a:lstStyle/>
                    <a:p>
                      <a:pPr algn="r" fontAlgn="ctr"/>
                      <a:r>
                        <a:rPr lang="tr-TR" sz="900" u="none" strike="noStrike">
                          <a:effectLst/>
                        </a:rPr>
                        <a:t>10</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Kumru</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Akçadere Mah.</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Kuşnefak Kayası</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Potansiyel</a:t>
                      </a:r>
                      <a:endParaRPr lang="tr-TR" sz="900" b="0" i="1"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2416267810"/>
                  </a:ext>
                </a:extLst>
              </a:tr>
              <a:tr h="242738">
                <a:tc>
                  <a:txBody>
                    <a:bodyPr/>
                    <a:lstStyle/>
                    <a:p>
                      <a:pPr algn="r" fontAlgn="ctr"/>
                      <a:r>
                        <a:rPr lang="tr-TR" sz="900" u="none" strike="noStrike">
                          <a:effectLst/>
                        </a:rPr>
                        <a:t>11</a:t>
                      </a:r>
                      <a:endParaRPr lang="tr-TR" sz="900" b="0" i="0" u="none" strike="noStrike">
                        <a:solidFill>
                          <a:srgbClr val="0000FF"/>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Aybastı</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 </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a:effectLst/>
                        </a:rPr>
                        <a:t>Perşembe Yaylası</a:t>
                      </a:r>
                      <a:endParaRPr lang="tr-TR" sz="900" b="0" i="0" u="none" strike="noStrike">
                        <a:solidFill>
                          <a:srgbClr val="000000"/>
                        </a:solidFill>
                        <a:effectLst/>
                        <a:latin typeface="Calibri (Gövde)ri (Gövde)"/>
                        <a:cs typeface="Arial" panose="020B0604020202020204" pitchFamily="34" charset="0"/>
                      </a:endParaRPr>
                    </a:p>
                  </a:txBody>
                  <a:tcPr marL="5214" marR="5214" marT="5214" marB="0" anchor="ctr"/>
                </a:tc>
                <a:tc>
                  <a:txBody>
                    <a:bodyPr/>
                    <a:lstStyle/>
                    <a:p>
                      <a:pPr algn="l" fontAlgn="ctr"/>
                      <a:r>
                        <a:rPr lang="tr-TR" sz="900" u="none" strike="noStrike" dirty="0">
                          <a:effectLst/>
                        </a:rPr>
                        <a:t>Potansiyel</a:t>
                      </a:r>
                      <a:endParaRPr lang="tr-TR" sz="900" b="0" i="1" u="none" strike="noStrike" dirty="0">
                        <a:solidFill>
                          <a:srgbClr val="000000"/>
                        </a:solidFill>
                        <a:effectLst/>
                        <a:latin typeface="Calibri (Gövde)ri (Gövde)"/>
                        <a:cs typeface="Arial" panose="020B0604020202020204" pitchFamily="34" charset="0"/>
                      </a:endParaRPr>
                    </a:p>
                  </a:txBody>
                  <a:tcPr marL="5214" marR="5214" marT="5214" marB="0" anchor="ctr"/>
                </a:tc>
                <a:extLst>
                  <a:ext uri="{0D108BD9-81ED-4DB2-BD59-A6C34878D82A}">
                    <a16:rowId xmlns:a16="http://schemas.microsoft.com/office/drawing/2014/main" val="4091219466"/>
                  </a:ext>
                </a:extLst>
              </a:tr>
            </a:tbl>
          </a:graphicData>
        </a:graphic>
      </p:graphicFrame>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868" y="2246421"/>
            <a:ext cx="2078849" cy="1391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479" y="3931236"/>
            <a:ext cx="2161464" cy="1496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up 10"/>
          <p:cNvGrpSpPr/>
          <p:nvPr/>
        </p:nvGrpSpPr>
        <p:grpSpPr>
          <a:xfrm>
            <a:off x="1240771" y="976813"/>
            <a:ext cx="6667445" cy="375897"/>
            <a:chOff x="0" y="0"/>
            <a:chExt cx="9144000" cy="771550"/>
          </a:xfrm>
          <a:solidFill>
            <a:srgbClr val="7030A0"/>
          </a:solidFill>
        </p:grpSpPr>
        <p:sp>
          <p:nvSpPr>
            <p:cNvPr id="1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7" name="Resim 1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8" name="Dikdörtgen 17"/>
          <p:cNvSpPr/>
          <p:nvPr/>
        </p:nvSpPr>
        <p:spPr>
          <a:xfrm>
            <a:off x="1240771" y="5578093"/>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12086815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765215" cy="5143500"/>
          </a:xfrm>
          <a:prstGeom prst="rect">
            <a:avLst/>
          </a:prstGeom>
        </p:spPr>
      </p:pic>
      <p:cxnSp>
        <p:nvCxnSpPr>
          <p:cNvPr id="10" name="Düz Bağlayıcı 9"/>
          <p:cNvCxnSpPr/>
          <p:nvPr/>
        </p:nvCxnSpPr>
        <p:spPr>
          <a:xfrm flipH="1">
            <a:off x="4820096" y="1889829"/>
            <a:ext cx="222267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4977046" y="1595518"/>
            <a:ext cx="2089475" cy="334835"/>
          </a:xfrm>
          <a:prstGeom prst="rect">
            <a:avLst/>
          </a:prstGeom>
        </p:spPr>
        <p:txBody>
          <a:bodyPr wrap="square">
            <a:spAutoFit/>
          </a:bodyPr>
          <a:lstStyle/>
          <a:p>
            <a:pPr algn="r" defTabSz="611505">
              <a:defRPr/>
            </a:pPr>
            <a:r>
              <a:rPr lang="tr-TR" sz="788" b="1" i="1" dirty="0">
                <a:ln w="1905"/>
                <a:solidFill>
                  <a:prstClr val="black"/>
                </a:solidFill>
                <a:effectLst>
                  <a:innerShdw blurRad="69850" dist="43180" dir="5400000">
                    <a:srgbClr val="000000">
                      <a:alpha val="65000"/>
                    </a:srgbClr>
                  </a:innerShdw>
                </a:effectLst>
                <a:latin typeface="Calibri (Gövde)"/>
              </a:rPr>
              <a:t>TABİAT  VARLIKLARI</a:t>
            </a:r>
          </a:p>
          <a:p>
            <a:pPr algn="r" defTabSz="611505">
              <a:defRPr/>
            </a:pPr>
            <a:r>
              <a:rPr lang="tr-TR" sz="788" b="1" i="1" dirty="0">
                <a:ln w="1905"/>
                <a:solidFill>
                  <a:prstClr val="black"/>
                </a:solidFill>
                <a:effectLst>
                  <a:innerShdw blurRad="69850" dist="43180" dir="5400000">
                    <a:srgbClr val="000000">
                      <a:alpha val="65000"/>
                    </a:srgbClr>
                  </a:innerShdw>
                </a:effectLst>
                <a:latin typeface="Calibri (Gövde)"/>
              </a:rPr>
              <a:t>ŞUBE MÜDÜRLÜĞÜ</a:t>
            </a:r>
          </a:p>
        </p:txBody>
      </p:sp>
      <p:sp>
        <p:nvSpPr>
          <p:cNvPr id="4" name="Slayt Numarası Yer Tutucusu 3"/>
          <p:cNvSpPr>
            <a:spLocks noGrp="1"/>
          </p:cNvSpPr>
          <p:nvPr>
            <p:ph type="sldNum" sz="quarter" idx="12"/>
          </p:nvPr>
        </p:nvSpPr>
        <p:spPr/>
        <p:txBody>
          <a:bodyPr/>
          <a:lstStyle/>
          <a:p>
            <a:pPr defTabSz="611505">
              <a:defRPr/>
            </a:pPr>
            <a:fld id="{4BD4109F-82CC-4188-B1E8-5ACC6B725712}" type="slidenum">
              <a:rPr lang="tr-TR">
                <a:solidFill>
                  <a:prstClr val="black">
                    <a:tint val="75000"/>
                  </a:prstClr>
                </a:solidFill>
                <a:latin typeface="Calibri (Gövde)"/>
              </a:rPr>
              <a:pPr defTabSz="611505">
                <a:defRPr/>
              </a:pPr>
              <a:t>65</a:t>
            </a:fld>
            <a:endParaRPr lang="tr-TR">
              <a:solidFill>
                <a:prstClr val="black">
                  <a:tint val="75000"/>
                </a:prstClr>
              </a:solidFill>
              <a:latin typeface="Calibri (Gövde)"/>
            </a:endParaRPr>
          </a:p>
        </p:txBody>
      </p:sp>
      <p:sp>
        <p:nvSpPr>
          <p:cNvPr id="15" name="İçerik Yer Tutucusu 2">
            <a:extLst>
              <a:ext uri="{FF2B5EF4-FFF2-40B4-BE49-F238E27FC236}">
                <a16:creationId xmlns:a16="http://schemas.microsoft.com/office/drawing/2014/main" id="{D9D8BD08-DE58-4E72-952F-F65771949AB9}"/>
              </a:ext>
            </a:extLst>
          </p:cNvPr>
          <p:cNvSpPr txBox="1">
            <a:spLocks/>
          </p:cNvSpPr>
          <p:nvPr/>
        </p:nvSpPr>
        <p:spPr>
          <a:xfrm>
            <a:off x="1493658" y="2456893"/>
            <a:ext cx="6164442" cy="2811034"/>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endParaRPr lang="tr-TR" sz="1350" dirty="0">
              <a:solidFill>
                <a:prstClr val="black"/>
              </a:solidFill>
              <a:latin typeface="Calibri (Gövde)"/>
              <a:cs typeface="Arial" panose="020B0604020202020204" pitchFamily="34" charset="0"/>
            </a:endParaRPr>
          </a:p>
        </p:txBody>
      </p:sp>
      <p:sp>
        <p:nvSpPr>
          <p:cNvPr id="9" name="Dikdörtgen 8"/>
          <p:cNvSpPr/>
          <p:nvPr/>
        </p:nvSpPr>
        <p:spPr>
          <a:xfrm>
            <a:off x="1208873" y="1530114"/>
            <a:ext cx="6333457" cy="276999"/>
          </a:xfrm>
          <a:prstGeom prst="rect">
            <a:avLst/>
          </a:prstGeom>
        </p:spPr>
        <p:txBody>
          <a:bodyPr wrap="square">
            <a:spAutoFit/>
          </a:bodyPr>
          <a:lstStyle/>
          <a:p>
            <a:pPr algn="ctr" defTabSz="611505">
              <a:defRPr/>
            </a:pPr>
            <a:r>
              <a:rPr lang="tr-TR" sz="1200" b="1" dirty="0">
                <a:ln w="1905"/>
                <a:solidFill>
                  <a:prstClr val="black"/>
                </a:solidFill>
                <a:effectLst>
                  <a:innerShdw blurRad="69850" dist="43180" dir="5400000">
                    <a:srgbClr val="000000">
                      <a:alpha val="65000"/>
                    </a:srgbClr>
                  </a:innerShdw>
                </a:effectLst>
                <a:latin typeface="Calibri (Gövde)"/>
                <a:cs typeface="Arial" panose="020B0604020202020204" pitchFamily="34" charset="0"/>
              </a:rPr>
              <a:t>ETBAP ÇALIŞMA ALANLARI</a:t>
            </a:r>
          </a:p>
        </p:txBody>
      </p:sp>
      <p:graphicFrame>
        <p:nvGraphicFramePr>
          <p:cNvPr id="3" name="Tablo 2"/>
          <p:cNvGraphicFramePr>
            <a:graphicFrameLocks noGrp="1"/>
          </p:cNvGraphicFramePr>
          <p:nvPr>
            <p:extLst/>
          </p:nvPr>
        </p:nvGraphicFramePr>
        <p:xfrm>
          <a:off x="1243545" y="1953179"/>
          <a:ext cx="4456228" cy="3595700"/>
        </p:xfrm>
        <a:graphic>
          <a:graphicData uri="http://schemas.openxmlformats.org/drawingml/2006/table">
            <a:tbl>
              <a:tblPr firstRow="1" firstCol="1" bandRow="1">
                <a:tableStyleId>{22838BEF-8BB2-4498-84A7-C5851F593DF1}</a:tableStyleId>
              </a:tblPr>
              <a:tblGrid>
                <a:gridCol w="458729">
                  <a:extLst>
                    <a:ext uri="{9D8B030D-6E8A-4147-A177-3AD203B41FA5}">
                      <a16:colId xmlns:a16="http://schemas.microsoft.com/office/drawing/2014/main" val="1763783726"/>
                    </a:ext>
                  </a:extLst>
                </a:gridCol>
                <a:gridCol w="851926">
                  <a:extLst>
                    <a:ext uri="{9D8B030D-6E8A-4147-A177-3AD203B41FA5}">
                      <a16:colId xmlns:a16="http://schemas.microsoft.com/office/drawing/2014/main" val="4211227320"/>
                    </a:ext>
                  </a:extLst>
                </a:gridCol>
                <a:gridCol w="655328">
                  <a:extLst>
                    <a:ext uri="{9D8B030D-6E8A-4147-A177-3AD203B41FA5}">
                      <a16:colId xmlns:a16="http://schemas.microsoft.com/office/drawing/2014/main" val="2799836011"/>
                    </a:ext>
                  </a:extLst>
                </a:gridCol>
                <a:gridCol w="2490245">
                  <a:extLst>
                    <a:ext uri="{9D8B030D-6E8A-4147-A177-3AD203B41FA5}">
                      <a16:colId xmlns:a16="http://schemas.microsoft.com/office/drawing/2014/main" val="2065592183"/>
                    </a:ext>
                  </a:extLst>
                </a:gridCol>
              </a:tblGrid>
              <a:tr h="359570">
                <a:tc>
                  <a:txBody>
                    <a:bodyPr/>
                    <a:lstStyle/>
                    <a:p>
                      <a:pPr algn="ctr" fontAlgn="ctr"/>
                      <a:r>
                        <a:rPr lang="tr-TR" sz="1100" u="none" strike="noStrike">
                          <a:effectLst/>
                        </a:rPr>
                        <a:t>NO</a:t>
                      </a:r>
                      <a:endParaRPr lang="tr-TR" sz="1100" b="1"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KOMİSYON</a:t>
                      </a:r>
                      <a:endParaRPr lang="tr-TR" sz="1100" b="1"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İL</a:t>
                      </a:r>
                      <a:endParaRPr lang="tr-TR" sz="1100" b="1"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dirty="0">
                          <a:effectLst/>
                        </a:rPr>
                        <a:t>ALAN ADI</a:t>
                      </a:r>
                      <a:endParaRPr lang="tr-TR" sz="1100" b="1" i="0" u="none" strike="noStrike" dirty="0">
                        <a:solidFill>
                          <a:srgbClr val="000000"/>
                        </a:solidFill>
                        <a:effectLst/>
                        <a:latin typeface="Calibri (Gövde)"/>
                      </a:endParaRPr>
                    </a:p>
                  </a:txBody>
                  <a:tcPr marL="7144" marR="7144" marT="7144" marB="0" anchor="ctr"/>
                </a:tc>
                <a:extLst>
                  <a:ext uri="{0D108BD9-81ED-4DB2-BD59-A6C34878D82A}">
                    <a16:rowId xmlns:a16="http://schemas.microsoft.com/office/drawing/2014/main" val="1506318507"/>
                  </a:ext>
                </a:extLst>
              </a:tr>
              <a:tr h="359570">
                <a:tc>
                  <a:txBody>
                    <a:bodyPr/>
                    <a:lstStyle/>
                    <a:p>
                      <a:pPr algn="ctr" fontAlgn="ctr"/>
                      <a:r>
                        <a:rPr lang="tr-TR" sz="1100" u="none" strike="noStrike" dirty="0">
                          <a:effectLst/>
                        </a:rPr>
                        <a:t>1Q</a:t>
                      </a:r>
                      <a:endParaRPr lang="tr-TR" sz="1100" b="0" i="0" u="none" strike="noStrike" dirty="0">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dirty="0">
                          <a:effectLst/>
                        </a:rPr>
                        <a:t>ORDU</a:t>
                      </a:r>
                      <a:endParaRPr lang="tr-TR" sz="1100" b="0" i="0" u="none" strike="noStrike" dirty="0">
                        <a:solidFill>
                          <a:srgbClr val="000000"/>
                        </a:solidFill>
                        <a:effectLst/>
                        <a:latin typeface="Calibri (Gövde)"/>
                      </a:endParaRPr>
                    </a:p>
                  </a:txBody>
                  <a:tcPr marL="7144" marR="7144" marT="7144" marB="0" anchor="ctr"/>
                </a:tc>
                <a:tc>
                  <a:txBody>
                    <a:bodyPr/>
                    <a:lstStyle/>
                    <a:p>
                      <a:pPr algn="l" fontAlgn="ctr"/>
                      <a:r>
                        <a:rPr lang="tr-TR" sz="1100" u="none" strike="noStrike">
                          <a:effectLst/>
                        </a:rPr>
                        <a:t>TURNASUYU VADİSİ</a:t>
                      </a:r>
                      <a:endParaRPr lang="tr-TR" sz="1100" b="0" i="0" u="none" strike="noStrike">
                        <a:solidFill>
                          <a:srgbClr val="000000"/>
                        </a:solidFill>
                        <a:effectLst/>
                        <a:latin typeface="Calibri (Gövde)"/>
                      </a:endParaRPr>
                    </a:p>
                  </a:txBody>
                  <a:tcPr marL="7144" marR="7144" marT="7144" marB="0" anchor="ctr"/>
                </a:tc>
                <a:extLst>
                  <a:ext uri="{0D108BD9-81ED-4DB2-BD59-A6C34878D82A}">
                    <a16:rowId xmlns:a16="http://schemas.microsoft.com/office/drawing/2014/main" val="3675322443"/>
                  </a:ext>
                </a:extLst>
              </a:tr>
              <a:tr h="359570">
                <a:tc>
                  <a:txBody>
                    <a:bodyPr/>
                    <a:lstStyle/>
                    <a:p>
                      <a:pPr algn="ctr" fontAlgn="ctr"/>
                      <a:r>
                        <a:rPr lang="tr-TR" sz="1100" u="none" strike="noStrike">
                          <a:effectLst/>
                        </a:rPr>
                        <a:t>2</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dirty="0">
                          <a:effectLst/>
                        </a:rPr>
                        <a:t>ORDU</a:t>
                      </a:r>
                      <a:endParaRPr lang="tr-TR" sz="1100" b="0" i="0" u="none" strike="noStrike" dirty="0">
                        <a:solidFill>
                          <a:srgbClr val="000000"/>
                        </a:solidFill>
                        <a:effectLst/>
                        <a:latin typeface="Calibri (Gövde)"/>
                      </a:endParaRPr>
                    </a:p>
                  </a:txBody>
                  <a:tcPr marL="7144" marR="7144" marT="7144" marB="0" anchor="ctr"/>
                </a:tc>
                <a:tc>
                  <a:txBody>
                    <a:bodyPr/>
                    <a:lstStyle/>
                    <a:p>
                      <a:pPr algn="l" fontAlgn="ctr"/>
                      <a:r>
                        <a:rPr lang="tr-TR" sz="1100" u="none" strike="noStrike">
                          <a:effectLst/>
                        </a:rPr>
                        <a:t>ÜNYE ÇAMLIK</a:t>
                      </a:r>
                      <a:endParaRPr lang="tr-TR" sz="1100" b="0" i="0" u="none" strike="noStrike">
                        <a:solidFill>
                          <a:srgbClr val="000000"/>
                        </a:solidFill>
                        <a:effectLst/>
                        <a:latin typeface="Calibri (Gövde)"/>
                      </a:endParaRPr>
                    </a:p>
                  </a:txBody>
                  <a:tcPr marL="7144" marR="7144" marT="7144" marB="0" anchor="ctr"/>
                </a:tc>
                <a:extLst>
                  <a:ext uri="{0D108BD9-81ED-4DB2-BD59-A6C34878D82A}">
                    <a16:rowId xmlns:a16="http://schemas.microsoft.com/office/drawing/2014/main" val="2803750522"/>
                  </a:ext>
                </a:extLst>
              </a:tr>
              <a:tr h="359570">
                <a:tc>
                  <a:txBody>
                    <a:bodyPr/>
                    <a:lstStyle/>
                    <a:p>
                      <a:pPr algn="ctr" fontAlgn="ctr"/>
                      <a:r>
                        <a:rPr lang="tr-TR" sz="1100" u="none" strike="noStrike">
                          <a:effectLst/>
                        </a:rPr>
                        <a:t>3</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dirty="0">
                          <a:effectLst/>
                        </a:rPr>
                        <a:t>ULUBEY KÜPKAYA KANYONU</a:t>
                      </a:r>
                      <a:endParaRPr lang="tr-TR" sz="1100" b="0" i="0" u="none" strike="noStrike" dirty="0">
                        <a:solidFill>
                          <a:srgbClr val="000000"/>
                        </a:solidFill>
                        <a:effectLst/>
                        <a:latin typeface="Calibri (Gövde)"/>
                      </a:endParaRPr>
                    </a:p>
                  </a:txBody>
                  <a:tcPr marL="7144" marR="7144" marT="7144" marB="0" anchor="ctr"/>
                </a:tc>
                <a:extLst>
                  <a:ext uri="{0D108BD9-81ED-4DB2-BD59-A6C34878D82A}">
                    <a16:rowId xmlns:a16="http://schemas.microsoft.com/office/drawing/2014/main" val="733320580"/>
                  </a:ext>
                </a:extLst>
              </a:tr>
              <a:tr h="359570">
                <a:tc>
                  <a:txBody>
                    <a:bodyPr/>
                    <a:lstStyle/>
                    <a:p>
                      <a:pPr algn="ctr" fontAlgn="ctr"/>
                      <a:r>
                        <a:rPr lang="tr-TR" sz="1100" u="none" strike="noStrike">
                          <a:effectLst/>
                        </a:rPr>
                        <a:t>4</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dirty="0">
                          <a:effectLst/>
                        </a:rPr>
                        <a:t>SAMSUN</a:t>
                      </a:r>
                      <a:endParaRPr lang="tr-TR" sz="1100" b="0" i="0" u="none" strike="noStrike" dirty="0">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dirty="0">
                          <a:effectLst/>
                        </a:rPr>
                        <a:t>ÇAYBAŞI KAZANKAYA ŞELALESİ</a:t>
                      </a:r>
                      <a:endParaRPr lang="tr-TR" sz="1100" b="0" i="0" u="none" strike="noStrike" dirty="0">
                        <a:solidFill>
                          <a:srgbClr val="000000"/>
                        </a:solidFill>
                        <a:effectLst/>
                        <a:latin typeface="Calibri (Gövde)"/>
                      </a:endParaRPr>
                    </a:p>
                  </a:txBody>
                  <a:tcPr marL="7144" marR="7144" marT="7144" marB="0" anchor="ctr"/>
                </a:tc>
                <a:extLst>
                  <a:ext uri="{0D108BD9-81ED-4DB2-BD59-A6C34878D82A}">
                    <a16:rowId xmlns:a16="http://schemas.microsoft.com/office/drawing/2014/main" val="1171858260"/>
                  </a:ext>
                </a:extLst>
              </a:tr>
              <a:tr h="359570">
                <a:tc>
                  <a:txBody>
                    <a:bodyPr/>
                    <a:lstStyle/>
                    <a:p>
                      <a:pPr algn="ctr" fontAlgn="ctr"/>
                      <a:r>
                        <a:rPr lang="tr-TR" sz="1100" u="none" strike="noStrike">
                          <a:effectLst/>
                        </a:rPr>
                        <a:t>5</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a:effectLst/>
                        </a:rPr>
                        <a:t>ÇAYBAŞI İLKÜVEZ AŞIKLI ŞELALESİ</a:t>
                      </a:r>
                      <a:endParaRPr lang="tr-TR" sz="1100" b="0" i="0" u="none" strike="noStrike">
                        <a:solidFill>
                          <a:srgbClr val="000000"/>
                        </a:solidFill>
                        <a:effectLst/>
                        <a:latin typeface="Calibri (Gövde)"/>
                      </a:endParaRPr>
                    </a:p>
                  </a:txBody>
                  <a:tcPr marL="7144" marR="7144" marT="7144" marB="0" anchor="ctr"/>
                </a:tc>
                <a:extLst>
                  <a:ext uri="{0D108BD9-81ED-4DB2-BD59-A6C34878D82A}">
                    <a16:rowId xmlns:a16="http://schemas.microsoft.com/office/drawing/2014/main" val="3335639111"/>
                  </a:ext>
                </a:extLst>
              </a:tr>
              <a:tr h="359570">
                <a:tc>
                  <a:txBody>
                    <a:bodyPr/>
                    <a:lstStyle/>
                    <a:p>
                      <a:pPr algn="ctr" fontAlgn="ctr"/>
                      <a:r>
                        <a:rPr lang="tr-TR" sz="1100" u="none" strike="noStrike">
                          <a:effectLst/>
                        </a:rPr>
                        <a:t>6</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a:effectLst/>
                        </a:rPr>
                        <a:t>FATSA SAZCILAR ŞELALESİ</a:t>
                      </a:r>
                      <a:endParaRPr lang="tr-TR" sz="1100" b="0" i="0" u="none" strike="noStrike">
                        <a:solidFill>
                          <a:srgbClr val="000000"/>
                        </a:solidFill>
                        <a:effectLst/>
                        <a:latin typeface="Calibri (Gövde)"/>
                      </a:endParaRPr>
                    </a:p>
                  </a:txBody>
                  <a:tcPr marL="7144" marR="7144" marT="7144" marB="0" anchor="ctr"/>
                </a:tc>
                <a:extLst>
                  <a:ext uri="{0D108BD9-81ED-4DB2-BD59-A6C34878D82A}">
                    <a16:rowId xmlns:a16="http://schemas.microsoft.com/office/drawing/2014/main" val="2157498133"/>
                  </a:ext>
                </a:extLst>
              </a:tr>
              <a:tr h="359570">
                <a:tc>
                  <a:txBody>
                    <a:bodyPr/>
                    <a:lstStyle/>
                    <a:p>
                      <a:pPr algn="ctr" fontAlgn="ctr"/>
                      <a:r>
                        <a:rPr lang="tr-TR" sz="1100" u="none" strike="noStrike">
                          <a:effectLst/>
                        </a:rPr>
                        <a:t>7</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a:effectLst/>
                        </a:rPr>
                        <a:t>SARAYCIK KAZANGÖLÜ ŞELALESİ</a:t>
                      </a:r>
                      <a:endParaRPr lang="tr-TR" sz="1100" b="0" i="0" u="none" strike="noStrike">
                        <a:solidFill>
                          <a:srgbClr val="000000"/>
                        </a:solidFill>
                        <a:effectLst/>
                        <a:latin typeface="Calibri (Gövde)"/>
                      </a:endParaRPr>
                    </a:p>
                  </a:txBody>
                  <a:tcPr marL="7144" marR="7144" marT="7144" marB="0" anchor="ctr"/>
                </a:tc>
                <a:extLst>
                  <a:ext uri="{0D108BD9-81ED-4DB2-BD59-A6C34878D82A}">
                    <a16:rowId xmlns:a16="http://schemas.microsoft.com/office/drawing/2014/main" val="4101068842"/>
                  </a:ext>
                </a:extLst>
              </a:tr>
              <a:tr h="359570">
                <a:tc>
                  <a:txBody>
                    <a:bodyPr/>
                    <a:lstStyle/>
                    <a:p>
                      <a:pPr algn="ctr" fontAlgn="ctr"/>
                      <a:r>
                        <a:rPr lang="tr-TR" sz="1100" u="none" strike="noStrike">
                          <a:effectLst/>
                        </a:rPr>
                        <a:t>8</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a:effectLst/>
                        </a:rPr>
                        <a:t>ULUBEY OHTAMIŞ ŞELALESİ</a:t>
                      </a:r>
                      <a:endParaRPr lang="tr-TR" sz="1100" b="0" i="0" u="none" strike="noStrike">
                        <a:solidFill>
                          <a:srgbClr val="000000"/>
                        </a:solidFill>
                        <a:effectLst/>
                        <a:latin typeface="Calibri (Gövde)"/>
                      </a:endParaRPr>
                    </a:p>
                  </a:txBody>
                  <a:tcPr marL="7144" marR="7144" marT="7144" marB="0" anchor="ctr"/>
                </a:tc>
                <a:extLst>
                  <a:ext uri="{0D108BD9-81ED-4DB2-BD59-A6C34878D82A}">
                    <a16:rowId xmlns:a16="http://schemas.microsoft.com/office/drawing/2014/main" val="1510427766"/>
                  </a:ext>
                </a:extLst>
              </a:tr>
              <a:tr h="359570">
                <a:tc>
                  <a:txBody>
                    <a:bodyPr/>
                    <a:lstStyle/>
                    <a:p>
                      <a:pPr algn="ctr" fontAlgn="ctr"/>
                      <a:r>
                        <a:rPr lang="tr-TR" sz="1100" u="none" strike="noStrike">
                          <a:effectLst/>
                        </a:rPr>
                        <a:t>9</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SAMSUN</a:t>
                      </a:r>
                      <a:endParaRPr lang="tr-TR" sz="1100" b="0" i="0" u="none" strike="noStrike">
                        <a:solidFill>
                          <a:srgbClr val="000000"/>
                        </a:solidFill>
                        <a:effectLst/>
                        <a:latin typeface="Calibri (Gövde)"/>
                      </a:endParaRPr>
                    </a:p>
                  </a:txBody>
                  <a:tcPr marL="7144" marR="7144" marT="7144" marB="0" anchor="ctr"/>
                </a:tc>
                <a:tc>
                  <a:txBody>
                    <a:bodyPr/>
                    <a:lstStyle/>
                    <a:p>
                      <a:pPr algn="ctr" fontAlgn="ctr"/>
                      <a:r>
                        <a:rPr lang="tr-TR" sz="1100" u="none" strike="noStrike">
                          <a:effectLst/>
                        </a:rPr>
                        <a:t>ORDU</a:t>
                      </a:r>
                      <a:endParaRPr lang="tr-TR" sz="1100" b="0" i="0" u="none" strike="noStrike">
                        <a:solidFill>
                          <a:srgbClr val="000000"/>
                        </a:solidFill>
                        <a:effectLst/>
                        <a:latin typeface="Calibri (Gövde)"/>
                      </a:endParaRPr>
                    </a:p>
                  </a:txBody>
                  <a:tcPr marL="7144" marR="7144" marT="7144" marB="0" anchor="ctr"/>
                </a:tc>
                <a:tc>
                  <a:txBody>
                    <a:bodyPr/>
                    <a:lstStyle/>
                    <a:p>
                      <a:pPr algn="l" fontAlgn="ctr"/>
                      <a:r>
                        <a:rPr lang="tr-TR" sz="1100" u="none" strike="noStrike" dirty="0">
                          <a:effectLst/>
                        </a:rPr>
                        <a:t>ÜNYE DİPSELEK ŞELALESİ</a:t>
                      </a:r>
                      <a:endParaRPr lang="tr-TR" sz="1100" b="0" i="0" u="none" strike="noStrike" dirty="0">
                        <a:solidFill>
                          <a:srgbClr val="000000"/>
                        </a:solidFill>
                        <a:effectLst/>
                        <a:latin typeface="Calibri (Gövde)"/>
                      </a:endParaRPr>
                    </a:p>
                  </a:txBody>
                  <a:tcPr marL="7144" marR="7144" marT="7144" marB="0" anchor="ctr"/>
                </a:tc>
                <a:extLst>
                  <a:ext uri="{0D108BD9-81ED-4DB2-BD59-A6C34878D82A}">
                    <a16:rowId xmlns:a16="http://schemas.microsoft.com/office/drawing/2014/main" val="3322268196"/>
                  </a:ext>
                </a:extLst>
              </a:tr>
            </a:tbl>
          </a:graphicData>
        </a:graphic>
      </p:graphicFrame>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875" y="2028825"/>
            <a:ext cx="1684456" cy="1639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7875" y="3972298"/>
            <a:ext cx="1684456" cy="1479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up 10"/>
          <p:cNvGrpSpPr/>
          <p:nvPr/>
        </p:nvGrpSpPr>
        <p:grpSpPr>
          <a:xfrm>
            <a:off x="1194435" y="997289"/>
            <a:ext cx="6667445" cy="202791"/>
            <a:chOff x="0" y="0"/>
            <a:chExt cx="9144000" cy="771550"/>
          </a:xfrm>
          <a:solidFill>
            <a:srgbClr val="7030A0"/>
          </a:solidFill>
        </p:grpSpPr>
        <p:sp>
          <p:nvSpPr>
            <p:cNvPr id="1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6" name="Resim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7" name="Dikdörtgen 16"/>
          <p:cNvSpPr/>
          <p:nvPr/>
        </p:nvSpPr>
        <p:spPr>
          <a:xfrm>
            <a:off x="1208873" y="5630731"/>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354595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defTabSz="685800"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defTabSz="685800"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2723823"/>
          </a:xfrm>
          <a:prstGeom prst="rect">
            <a:avLst/>
          </a:prstGeom>
        </p:spPr>
        <p:txBody>
          <a:bodyPr wrap="square">
            <a:spAutoFit/>
          </a:bodyPr>
          <a:lstStyle/>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MİLLİ EMLAK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77634" y="5565859"/>
            <a:ext cx="6584246"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7017059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a:xfrm>
            <a:off x="7812360" y="5192376"/>
            <a:ext cx="188640" cy="165437"/>
          </a:xfrm>
          <a:noFill/>
        </p:spPr>
        <p:txBody>
          <a:bodyPr/>
          <a:lstStyle/>
          <a:p>
            <a:pPr algn="l" defTabSz="685800"/>
            <a:fld id="{DC2DF7AE-E3BD-41B1-B2B6-F71BED4C81A4}" type="slidenum">
              <a:rPr lang="tr-TR" sz="563">
                <a:solidFill>
                  <a:srgbClr val="FF0000"/>
                </a:solidFill>
                <a:latin typeface="Calibri"/>
              </a:rPr>
              <a:pPr algn="l" defTabSz="685800"/>
              <a:t>67</a:t>
            </a:fld>
            <a:endParaRPr lang="tr-TR" sz="563" dirty="0">
              <a:solidFill>
                <a:srgbClr val="FF0000"/>
              </a:solidFill>
              <a:latin typeface="Calibri"/>
            </a:endParaRPr>
          </a:p>
        </p:txBody>
      </p:sp>
      <p:sp>
        <p:nvSpPr>
          <p:cNvPr id="17" name="Yuvarlatılmış Dikdörtgen 16"/>
          <p:cNvSpPr/>
          <p:nvPr/>
        </p:nvSpPr>
        <p:spPr>
          <a:xfrm>
            <a:off x="3912018" y="1329824"/>
            <a:ext cx="2187243" cy="244026"/>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a:solidFill>
                <a:prstClr val="white"/>
              </a:solidFill>
              <a:latin typeface="Calibri"/>
            </a:endParaRPr>
          </a:p>
        </p:txBody>
      </p:sp>
      <p:sp>
        <p:nvSpPr>
          <p:cNvPr id="18" name="Dikdörtgen 17"/>
          <p:cNvSpPr/>
          <p:nvPr/>
        </p:nvSpPr>
        <p:spPr>
          <a:xfrm>
            <a:off x="4106195" y="1325900"/>
            <a:ext cx="1798890" cy="213585"/>
          </a:xfrm>
          <a:prstGeom prst="rect">
            <a:avLst/>
          </a:prstGeom>
        </p:spPr>
        <p:txBody>
          <a:bodyPr wrap="none">
            <a:spAutoFit/>
          </a:bodyP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PERSONEL SAYISI VE DAĞILIMI</a:t>
            </a:r>
          </a:p>
        </p:txBody>
      </p:sp>
      <p:sp>
        <p:nvSpPr>
          <p:cNvPr id="4" name="Metin kutusu 3"/>
          <p:cNvSpPr txBox="1"/>
          <p:nvPr/>
        </p:nvSpPr>
        <p:spPr>
          <a:xfrm>
            <a:off x="1241220" y="1404426"/>
            <a:ext cx="2346604" cy="404085"/>
          </a:xfrm>
          <a:prstGeom prst="rect">
            <a:avLst/>
          </a:prstGeom>
          <a:noFill/>
        </p:spPr>
        <p:txBody>
          <a:bodyPr wrap="square" rtlCol="0">
            <a:spAutoFit/>
          </a:bodyPr>
          <a:lstStyle/>
          <a:p>
            <a:pPr defTabSz="685800"/>
            <a:r>
              <a:rPr lang="tr-TR" sz="1013" b="1" dirty="0">
                <a:solidFill>
                  <a:prstClr val="black"/>
                </a:solidFill>
                <a:latin typeface="Calibri"/>
              </a:rPr>
              <a:t>PERSONEL SAYISI VE DAĞILIMI TABLOSU: </a:t>
            </a:r>
          </a:p>
        </p:txBody>
      </p:sp>
      <p:graphicFrame>
        <p:nvGraphicFramePr>
          <p:cNvPr id="3" name="Tablo 2"/>
          <p:cNvGraphicFramePr>
            <a:graphicFrameLocks noGrp="1"/>
          </p:cNvGraphicFramePr>
          <p:nvPr>
            <p:extLst/>
          </p:nvPr>
        </p:nvGraphicFramePr>
        <p:xfrm>
          <a:off x="1366711" y="1686445"/>
          <a:ext cx="6539969" cy="3874995"/>
        </p:xfrm>
        <a:graphic>
          <a:graphicData uri="http://schemas.openxmlformats.org/drawingml/2006/table">
            <a:tbl>
              <a:tblPr firstRow="1" bandRow="1">
                <a:tableStyleId>{22838BEF-8BB2-4498-84A7-C5851F593DF1}</a:tableStyleId>
              </a:tblPr>
              <a:tblGrid>
                <a:gridCol w="539931">
                  <a:extLst>
                    <a:ext uri="{9D8B030D-6E8A-4147-A177-3AD203B41FA5}">
                      <a16:colId xmlns:a16="http://schemas.microsoft.com/office/drawing/2014/main" val="20000"/>
                    </a:ext>
                  </a:extLst>
                </a:gridCol>
                <a:gridCol w="1160462">
                  <a:extLst>
                    <a:ext uri="{9D8B030D-6E8A-4147-A177-3AD203B41FA5}">
                      <a16:colId xmlns:a16="http://schemas.microsoft.com/office/drawing/2014/main" val="20001"/>
                    </a:ext>
                  </a:extLst>
                </a:gridCol>
                <a:gridCol w="4839576">
                  <a:extLst>
                    <a:ext uri="{9D8B030D-6E8A-4147-A177-3AD203B41FA5}">
                      <a16:colId xmlns:a16="http://schemas.microsoft.com/office/drawing/2014/main" val="20002"/>
                    </a:ext>
                  </a:extLst>
                </a:gridCol>
              </a:tblGrid>
              <a:tr h="223824">
                <a:tc>
                  <a:txBody>
                    <a:bodyPr/>
                    <a:lstStyle/>
                    <a:p>
                      <a:pPr algn="ctr"/>
                      <a:r>
                        <a:rPr lang="tr-TR" sz="800" dirty="0" smtClean="0"/>
                        <a:t>İlçe</a:t>
                      </a:r>
                      <a:r>
                        <a:rPr lang="tr-TR" sz="800" baseline="0" dirty="0" smtClean="0"/>
                        <a:t> Adı</a:t>
                      </a:r>
                      <a:endParaRPr lang="tr-TR" sz="800" dirty="0"/>
                    </a:p>
                  </a:txBody>
                  <a:tcPr marL="51435" marR="51435" marT="25718" marB="25718" anchor="ctr"/>
                </a:tc>
                <a:tc>
                  <a:txBody>
                    <a:bodyPr/>
                    <a:lstStyle/>
                    <a:p>
                      <a:pPr algn="ctr"/>
                      <a:r>
                        <a:rPr lang="tr-TR" sz="800" dirty="0" smtClean="0"/>
                        <a:t>Kadrolu Personel Sayısı</a:t>
                      </a:r>
                      <a:endParaRPr lang="tr-TR" sz="800" dirty="0"/>
                    </a:p>
                  </a:txBody>
                  <a:tcPr marL="51435" marR="51435" marT="25718" marB="25718" anchor="ctr"/>
                </a:tc>
                <a:tc>
                  <a:txBody>
                    <a:bodyPr/>
                    <a:lstStyle/>
                    <a:p>
                      <a:pPr algn="ctr"/>
                      <a:r>
                        <a:rPr lang="tr-TR" sz="800" dirty="0" smtClean="0"/>
                        <a:t>Açıklama</a:t>
                      </a:r>
                      <a:endParaRPr lang="tr-TR" sz="800" dirty="0"/>
                    </a:p>
                  </a:txBody>
                  <a:tcPr marL="51435" marR="51435" marT="25718" marB="25718" anchor="ctr"/>
                </a:tc>
                <a:extLst>
                  <a:ext uri="{0D108BD9-81ED-4DB2-BD59-A6C34878D82A}">
                    <a16:rowId xmlns:a16="http://schemas.microsoft.com/office/drawing/2014/main" val="10000"/>
                  </a:ext>
                </a:extLst>
              </a:tr>
              <a:tr h="302895">
                <a:tc>
                  <a:txBody>
                    <a:bodyPr/>
                    <a:lstStyle/>
                    <a:p>
                      <a:pPr algn="ctr"/>
                      <a:r>
                        <a:rPr lang="tr-TR" sz="800" dirty="0" smtClean="0"/>
                        <a:t>MERKEZ</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16</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1 Milli Emlak Müdürü, 1 Milli Emlak Müdür Yardımcısı,</a:t>
                      </a:r>
                      <a:r>
                        <a:rPr lang="tr-TR" sz="800" baseline="0" dirty="0" smtClean="0"/>
                        <a:t> 1 Milli Emlak Denetmeni, 4 Milli Emlak Uzmanı, 3 V.H.K.İ., 1 Memur, 3 Sözleşmeli Büro Personeli,  1 Harita Teknikeri, 1 Harita Mühendisi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1"/>
                  </a:ext>
                </a:extLst>
              </a:tr>
              <a:tr h="177165">
                <a:tc>
                  <a:txBody>
                    <a:bodyPr/>
                    <a:lstStyle/>
                    <a:p>
                      <a:pPr algn="ctr"/>
                      <a:r>
                        <a:rPr lang="tr-TR" sz="800" kern="1200" dirty="0" smtClean="0">
                          <a:effectLst/>
                        </a:rPr>
                        <a:t>AKKUŞ</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1</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1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2"/>
                  </a:ext>
                </a:extLst>
              </a:tr>
              <a:tr h="177165">
                <a:tc>
                  <a:txBody>
                    <a:bodyPr/>
                    <a:lstStyle/>
                    <a:p>
                      <a:pPr algn="ctr"/>
                      <a:r>
                        <a:rPr lang="tr-TR" sz="800" kern="1200" dirty="0" smtClean="0">
                          <a:effectLst/>
                        </a:rPr>
                        <a:t>AYBASTI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2 V.H.K.İ.,</a:t>
                      </a:r>
                      <a:r>
                        <a:rPr lang="tr-TR" sz="800" baseline="0" dirty="0" smtClean="0"/>
                        <a:t> </a:t>
                      </a:r>
                      <a:r>
                        <a:rPr lang="tr-TR" sz="800" dirty="0" smtClean="0"/>
                        <a:t>1 Sözleşmeli Büro Personeli</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3"/>
                  </a:ext>
                </a:extLst>
              </a:tr>
              <a:tr h="177165">
                <a:tc>
                  <a:txBody>
                    <a:bodyPr/>
                    <a:lstStyle/>
                    <a:p>
                      <a:pPr algn="ctr"/>
                      <a:r>
                        <a:rPr lang="tr-TR" sz="800" kern="1200" dirty="0" smtClean="0">
                          <a:effectLst/>
                        </a:rPr>
                        <a:t>ÇAMAŞ</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2</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2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4"/>
                  </a:ext>
                </a:extLst>
              </a:tr>
              <a:tr h="256818">
                <a:tc>
                  <a:txBody>
                    <a:bodyPr/>
                    <a:lstStyle/>
                    <a:p>
                      <a:pPr algn="ctr" fontAlgn="ctr"/>
                      <a:r>
                        <a:rPr lang="tr-TR" sz="800" u="none" strike="noStrike" dirty="0">
                          <a:effectLst/>
                        </a:rPr>
                        <a:t>ÇATALPINAR</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2</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 Milli Emlak Uzmanı, 1 Sözleşmeli Büro Personeli</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5"/>
                  </a:ext>
                </a:extLst>
              </a:tr>
              <a:tr h="177165">
                <a:tc>
                  <a:txBody>
                    <a:bodyPr/>
                    <a:lstStyle/>
                    <a:p>
                      <a:pPr algn="ctr" fontAlgn="ctr"/>
                      <a:r>
                        <a:rPr lang="tr-TR" sz="800" u="none" strike="noStrike" dirty="0">
                          <a:effectLst/>
                        </a:rPr>
                        <a:t>ÇAYBAŞI</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3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6"/>
                  </a:ext>
                </a:extLst>
              </a:tr>
              <a:tr h="177165">
                <a:tc>
                  <a:txBody>
                    <a:bodyPr/>
                    <a:lstStyle/>
                    <a:p>
                      <a:pPr algn="ctr" fontAlgn="ctr"/>
                      <a:r>
                        <a:rPr lang="tr-TR" sz="800" u="none" strike="noStrike" dirty="0">
                          <a:effectLst/>
                        </a:rPr>
                        <a:t>FATSA</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 Memur, 2 Sözleşmeli Büro Personeli</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7"/>
                  </a:ext>
                </a:extLst>
              </a:tr>
              <a:tr h="177165">
                <a:tc>
                  <a:txBody>
                    <a:bodyPr/>
                    <a:lstStyle/>
                    <a:p>
                      <a:pPr algn="ctr" fontAlgn="ctr"/>
                      <a:r>
                        <a:rPr lang="tr-TR" sz="800" u="none" strike="noStrike" dirty="0">
                          <a:effectLst/>
                        </a:rPr>
                        <a:t>GÖLKÖY</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2</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2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8"/>
                  </a:ext>
                </a:extLst>
              </a:tr>
              <a:tr h="177165">
                <a:tc>
                  <a:txBody>
                    <a:bodyPr/>
                    <a:lstStyle/>
                    <a:p>
                      <a:pPr algn="ctr" fontAlgn="ctr"/>
                      <a:r>
                        <a:rPr lang="tr-TR" sz="800" u="none" strike="noStrike" dirty="0">
                          <a:effectLst/>
                        </a:rPr>
                        <a:t>GÜLYALI</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2</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2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09"/>
                  </a:ext>
                </a:extLst>
              </a:tr>
              <a:tr h="256818">
                <a:tc>
                  <a:txBody>
                    <a:bodyPr/>
                    <a:lstStyle/>
                    <a:p>
                      <a:pPr algn="ctr" fontAlgn="ctr"/>
                      <a:r>
                        <a:rPr lang="tr-TR" sz="800" u="none" strike="noStrike" dirty="0">
                          <a:effectLst/>
                        </a:rPr>
                        <a:t>GÜRGENTEPE</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 Memur, 2 Sözleşmeli Büro Personeli</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0"/>
                  </a:ext>
                </a:extLst>
              </a:tr>
              <a:tr h="177165">
                <a:tc>
                  <a:txBody>
                    <a:bodyPr/>
                    <a:lstStyle/>
                    <a:p>
                      <a:pPr algn="ctr" fontAlgn="ctr"/>
                      <a:r>
                        <a:rPr lang="tr-TR" sz="800" u="none" strike="noStrike" dirty="0">
                          <a:effectLst/>
                        </a:rPr>
                        <a:t>İKİZCE</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a:t>
                      </a:r>
                      <a:r>
                        <a:rPr lang="tr-TR" sz="800" baseline="0" dirty="0" smtClean="0"/>
                        <a:t> Memur, </a:t>
                      </a:r>
                      <a:r>
                        <a:rPr lang="tr-TR" sz="800" dirty="0" smtClean="0"/>
                        <a:t>2 Sözleşmeli Büro Personeli</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1"/>
                  </a:ext>
                </a:extLst>
              </a:tr>
              <a:tr h="177165">
                <a:tc>
                  <a:txBody>
                    <a:bodyPr/>
                    <a:lstStyle/>
                    <a:p>
                      <a:pPr algn="ctr" fontAlgn="ctr"/>
                      <a:r>
                        <a:rPr lang="tr-TR" sz="800" u="none" strike="noStrike" dirty="0">
                          <a:effectLst/>
                        </a:rPr>
                        <a:t>KABADÜZ</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2</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2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2"/>
                  </a:ext>
                </a:extLst>
              </a:tr>
              <a:tr h="177165">
                <a:tc>
                  <a:txBody>
                    <a:bodyPr/>
                    <a:lstStyle/>
                    <a:p>
                      <a:pPr algn="ctr" fontAlgn="ctr"/>
                      <a:r>
                        <a:rPr lang="tr-TR" sz="800" u="none" strike="noStrike" dirty="0">
                          <a:effectLst/>
                        </a:rPr>
                        <a:t>KABATAŞ</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2</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 Sözleşmeli Büro Personeli. 1 Milli</a:t>
                      </a:r>
                      <a:r>
                        <a:rPr lang="tr-TR" sz="800" baseline="0" dirty="0" smtClean="0"/>
                        <a:t> Eğitim Şefi (Görevlendirme)</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3"/>
                  </a:ext>
                </a:extLst>
              </a:tr>
              <a:tr h="177165">
                <a:tc>
                  <a:txBody>
                    <a:bodyPr/>
                    <a:lstStyle/>
                    <a:p>
                      <a:pPr algn="ctr" fontAlgn="ctr"/>
                      <a:r>
                        <a:rPr lang="tr-TR" sz="800" u="none" strike="noStrike" dirty="0">
                          <a:effectLst/>
                        </a:rPr>
                        <a:t>KORGAN</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2 Sözleşmeli Büro Personeli, 1 Memur (Görevlendirme)</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4"/>
                  </a:ext>
                </a:extLst>
              </a:tr>
              <a:tr h="177165">
                <a:tc>
                  <a:txBody>
                    <a:bodyPr/>
                    <a:lstStyle/>
                    <a:p>
                      <a:pPr algn="ctr" fontAlgn="ctr"/>
                      <a:r>
                        <a:rPr lang="tr-TR" sz="800" u="none" strike="noStrike" dirty="0">
                          <a:effectLst/>
                        </a:rPr>
                        <a:t>KUMRU</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2 Sözleşmeli Büro Personeli, 1 Gelir Uzmanı (Görevlendirme)</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5"/>
                  </a:ext>
                </a:extLst>
              </a:tr>
              <a:tr h="177165">
                <a:tc>
                  <a:txBody>
                    <a:bodyPr/>
                    <a:lstStyle/>
                    <a:p>
                      <a:pPr algn="ctr" fontAlgn="ctr"/>
                      <a:r>
                        <a:rPr lang="tr-TR" sz="800" u="none" strike="noStrike" dirty="0">
                          <a:effectLst/>
                        </a:rPr>
                        <a:t>MESUDİYE</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a:t>
                      </a:r>
                      <a:r>
                        <a:rPr lang="tr-TR" sz="800" baseline="0" dirty="0" smtClean="0"/>
                        <a:t> Memur, 1</a:t>
                      </a:r>
                      <a:r>
                        <a:rPr lang="tr-TR" sz="800" dirty="0" smtClean="0"/>
                        <a:t> Sözleşmeli Büro Personeli. 1 Mal Müdürü Vekili (Görevlendirme)</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6"/>
                  </a:ext>
                </a:extLst>
              </a:tr>
              <a:tr h="177165">
                <a:tc>
                  <a:txBody>
                    <a:bodyPr/>
                    <a:lstStyle/>
                    <a:p>
                      <a:pPr algn="ctr" fontAlgn="ctr"/>
                      <a:r>
                        <a:rPr lang="tr-TR" sz="800" u="none" strike="noStrike" dirty="0">
                          <a:effectLst/>
                        </a:rPr>
                        <a:t>PERŞEMBE</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3</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1 Milli Emlak Uzmanı, 2 Sözleşmeli Büro Personeli</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7"/>
                  </a:ext>
                </a:extLst>
              </a:tr>
              <a:tr h="177165">
                <a:tc>
                  <a:txBody>
                    <a:bodyPr/>
                    <a:lstStyle/>
                    <a:p>
                      <a:pPr algn="ctr" fontAlgn="ctr"/>
                      <a:r>
                        <a:rPr lang="tr-TR" sz="800" u="none" strike="noStrike" dirty="0">
                          <a:effectLst/>
                        </a:rPr>
                        <a:t>ULUBEY</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1</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algn="ctr"/>
                      <a:r>
                        <a:rPr lang="tr-TR" sz="800" dirty="0" smtClean="0"/>
                        <a:t>1 Sözleşmeli Büro Personeli</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8"/>
                  </a:ext>
                </a:extLst>
              </a:tr>
              <a:tr h="177165">
                <a:tc>
                  <a:txBody>
                    <a:bodyPr/>
                    <a:lstStyle/>
                    <a:p>
                      <a:pPr algn="ctr" fontAlgn="ctr"/>
                      <a:r>
                        <a:rPr lang="tr-TR" sz="800" u="none" strike="noStrike" dirty="0">
                          <a:effectLst/>
                        </a:rPr>
                        <a:t>ÜNYE</a:t>
                      </a:r>
                      <a:endParaRPr lang="tr-TR"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tc>
                <a:tc>
                  <a:txBody>
                    <a:bodyPr/>
                    <a:lstStyle/>
                    <a:p>
                      <a:pPr algn="ctr"/>
                      <a:r>
                        <a:rPr lang="tr-TR" sz="800" dirty="0" smtClean="0"/>
                        <a:t>4</a:t>
                      </a:r>
                      <a:endParaRPr lang="tr-TR" sz="800" dirty="0">
                        <a:latin typeface="Times New Roman" panose="02020603050405020304" pitchFamily="18" charset="0"/>
                        <a:cs typeface="Times New Roman" panose="02020603050405020304" pitchFamily="18"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800" dirty="0" smtClean="0"/>
                        <a:t>2</a:t>
                      </a:r>
                      <a:r>
                        <a:rPr lang="tr-TR" sz="800" baseline="0" dirty="0" smtClean="0"/>
                        <a:t> </a:t>
                      </a:r>
                      <a:r>
                        <a:rPr lang="tr-TR" sz="800" dirty="0" smtClean="0"/>
                        <a:t>Milli Emlak Uzmanı, 1 Memur, 1 Mühendis (Görevlendirme)</a:t>
                      </a:r>
                      <a:endParaRPr lang="tr-TR" sz="800" dirty="0" smtClean="0">
                        <a:latin typeface="Times New Roman" panose="02020603050405020304" pitchFamily="18" charset="0"/>
                        <a:cs typeface="Times New Roman" panose="02020603050405020304" pitchFamily="18" charset="0"/>
                      </a:endParaRPr>
                    </a:p>
                  </a:txBody>
                  <a:tcPr marL="51435" marR="51435" marT="25718" marB="25718" anchor="ctr"/>
                </a:tc>
                <a:extLst>
                  <a:ext uri="{0D108BD9-81ED-4DB2-BD59-A6C34878D82A}">
                    <a16:rowId xmlns:a16="http://schemas.microsoft.com/office/drawing/2014/main" val="10019"/>
                  </a:ext>
                </a:extLst>
              </a:tr>
            </a:tbl>
          </a:graphicData>
        </a:graphic>
      </p:graphicFrame>
      <p:grpSp>
        <p:nvGrpSpPr>
          <p:cNvPr id="7" name="Grup 10"/>
          <p:cNvGrpSpPr/>
          <p:nvPr/>
        </p:nvGrpSpPr>
        <p:grpSpPr>
          <a:xfrm>
            <a:off x="1239236" y="970702"/>
            <a:ext cx="6667445" cy="273090"/>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9" name="Resim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4" name="Dikdörtgen 23"/>
          <p:cNvSpPr/>
          <p:nvPr/>
        </p:nvSpPr>
        <p:spPr>
          <a:xfrm>
            <a:off x="1239236" y="5669048"/>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26305553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Yuvarlatılmış Dikdörtgen 16"/>
          <p:cNvSpPr/>
          <p:nvPr/>
        </p:nvSpPr>
        <p:spPr>
          <a:xfrm>
            <a:off x="2821594" y="1427323"/>
            <a:ext cx="3192087" cy="244026"/>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a:solidFill>
                <a:prstClr val="white"/>
              </a:solidFill>
              <a:latin typeface="Calibri"/>
            </a:endParaRPr>
          </a:p>
        </p:txBody>
      </p:sp>
      <p:sp>
        <p:nvSpPr>
          <p:cNvPr id="18" name="Dikdörtgen 17"/>
          <p:cNvSpPr/>
          <p:nvPr/>
        </p:nvSpPr>
        <p:spPr>
          <a:xfrm>
            <a:off x="3125212" y="1428899"/>
            <a:ext cx="2584850" cy="213585"/>
          </a:xfrm>
          <a:prstGeom prst="rect">
            <a:avLst/>
          </a:prstGeom>
        </p:spPr>
        <p:txBody>
          <a:bodyPr wrap="square">
            <a:spAutoFit/>
          </a:bodyP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TAŞINMAZ SAYISI VE DAĞILIMI </a:t>
            </a:r>
          </a:p>
        </p:txBody>
      </p:sp>
      <p:graphicFrame>
        <p:nvGraphicFramePr>
          <p:cNvPr id="6" name="Tablo 5"/>
          <p:cNvGraphicFramePr>
            <a:graphicFrameLocks noGrp="1"/>
          </p:cNvGraphicFramePr>
          <p:nvPr>
            <p:extLst/>
          </p:nvPr>
        </p:nvGraphicFramePr>
        <p:xfrm>
          <a:off x="1271407" y="1789875"/>
          <a:ext cx="6513497" cy="3637297"/>
        </p:xfrm>
        <a:graphic>
          <a:graphicData uri="http://schemas.openxmlformats.org/drawingml/2006/table">
            <a:tbl>
              <a:tblPr>
                <a:tableStyleId>{22838BEF-8BB2-4498-84A7-C5851F593DF1}</a:tableStyleId>
              </a:tblPr>
              <a:tblGrid>
                <a:gridCol w="1305030">
                  <a:extLst>
                    <a:ext uri="{9D8B030D-6E8A-4147-A177-3AD203B41FA5}">
                      <a16:colId xmlns:a16="http://schemas.microsoft.com/office/drawing/2014/main" val="3849241807"/>
                    </a:ext>
                  </a:extLst>
                </a:gridCol>
                <a:gridCol w="745731">
                  <a:extLst>
                    <a:ext uri="{9D8B030D-6E8A-4147-A177-3AD203B41FA5}">
                      <a16:colId xmlns:a16="http://schemas.microsoft.com/office/drawing/2014/main" val="3168331069"/>
                    </a:ext>
                  </a:extLst>
                </a:gridCol>
                <a:gridCol w="1491463">
                  <a:extLst>
                    <a:ext uri="{9D8B030D-6E8A-4147-A177-3AD203B41FA5}">
                      <a16:colId xmlns:a16="http://schemas.microsoft.com/office/drawing/2014/main" val="562980314"/>
                    </a:ext>
                  </a:extLst>
                </a:gridCol>
                <a:gridCol w="2971273">
                  <a:extLst>
                    <a:ext uri="{9D8B030D-6E8A-4147-A177-3AD203B41FA5}">
                      <a16:colId xmlns:a16="http://schemas.microsoft.com/office/drawing/2014/main" val="164730096"/>
                    </a:ext>
                  </a:extLst>
                </a:gridCol>
              </a:tblGrid>
              <a:tr h="220475">
                <a:tc gridSpan="4">
                  <a:txBody>
                    <a:bodyPr/>
                    <a:lstStyle/>
                    <a:p>
                      <a:pPr algn="ctr" fontAlgn="ctr"/>
                      <a:r>
                        <a:rPr lang="tr-TR" sz="900" u="none" strike="noStrike" dirty="0">
                          <a:effectLst/>
                        </a:rPr>
                        <a:t>MİLLİ EMLAK TAŞINMAZ ADET VE YÜZÖLÇÜMÜ DAĞILIMI</a:t>
                      </a:r>
                      <a:endParaRPr lang="tr-TR" sz="900" b="1" i="0" u="none" strike="noStrike" dirty="0">
                        <a:solidFill>
                          <a:srgbClr val="000000"/>
                        </a:solidFill>
                        <a:effectLst/>
                        <a:latin typeface="Times New Roman" panose="02020603050405020304" pitchFamily="18" charset="0"/>
                      </a:endParaRPr>
                    </a:p>
                  </a:txBody>
                  <a:tcPr marL="5358" marR="5358" marT="5358"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678797051"/>
                  </a:ext>
                </a:extLst>
              </a:tr>
              <a:tr h="313802">
                <a:tc>
                  <a:txBody>
                    <a:bodyPr/>
                    <a:lstStyle/>
                    <a:p>
                      <a:pPr algn="ctr" fontAlgn="ctr"/>
                      <a:r>
                        <a:rPr lang="tr-TR" sz="900" u="none" strike="noStrike" dirty="0">
                          <a:effectLst/>
                        </a:rPr>
                        <a:t>İL/İLÇE</a:t>
                      </a:r>
                      <a:endParaRPr lang="tr-TR" sz="900" b="1" i="0" u="none" strike="noStrike" dirty="0">
                        <a:solidFill>
                          <a:srgbClr val="000000"/>
                        </a:solidFill>
                        <a:effectLst/>
                        <a:latin typeface="Times New Roman" panose="02020603050405020304" pitchFamily="18" charset="0"/>
                      </a:endParaRPr>
                    </a:p>
                  </a:txBody>
                  <a:tcPr marL="5358" marR="5358" marT="5358" marB="0" anchor="ctr"/>
                </a:tc>
                <a:tc>
                  <a:txBody>
                    <a:bodyPr/>
                    <a:lstStyle/>
                    <a:p>
                      <a:pPr algn="ctr" fontAlgn="ctr"/>
                      <a:r>
                        <a:rPr lang="tr-TR" sz="900" u="none" strike="noStrike">
                          <a:effectLst/>
                        </a:rPr>
                        <a:t>ADET</a:t>
                      </a:r>
                      <a:endParaRPr lang="tr-TR" sz="900" b="1" i="0" u="none" strike="noStrike">
                        <a:solidFill>
                          <a:srgbClr val="000000"/>
                        </a:solidFill>
                        <a:effectLst/>
                        <a:latin typeface="Times New Roman" panose="02020603050405020304" pitchFamily="18" charset="0"/>
                      </a:endParaRPr>
                    </a:p>
                  </a:txBody>
                  <a:tcPr marL="5358" marR="5358" marT="5358" marB="0" anchor="ctr"/>
                </a:tc>
                <a:tc>
                  <a:txBody>
                    <a:bodyPr/>
                    <a:lstStyle/>
                    <a:p>
                      <a:pPr algn="ctr" fontAlgn="ctr"/>
                      <a:r>
                        <a:rPr lang="tr-TR" sz="900" u="none" strike="noStrike" dirty="0" smtClean="0">
                          <a:effectLst/>
                        </a:rPr>
                        <a:t>TOPLAM YÜZÖLÇÜMÜ </a:t>
                      </a:r>
                      <a:r>
                        <a:rPr lang="tr-TR" sz="900" u="none" strike="noStrike" dirty="0">
                          <a:effectLst/>
                        </a:rPr>
                        <a:t>(M²)</a:t>
                      </a:r>
                      <a:endParaRPr lang="tr-TR" sz="900" b="1" i="0" u="none" strike="noStrike" dirty="0">
                        <a:solidFill>
                          <a:srgbClr val="000000"/>
                        </a:solidFill>
                        <a:effectLst/>
                        <a:latin typeface="Times New Roman" panose="02020603050405020304" pitchFamily="18" charset="0"/>
                      </a:endParaRPr>
                    </a:p>
                  </a:txBody>
                  <a:tcPr marL="5358" marR="5358" marT="5358" marB="0" anchor="ctr"/>
                </a:tc>
                <a:tc>
                  <a:txBody>
                    <a:bodyPr/>
                    <a:lstStyle/>
                    <a:p>
                      <a:pPr algn="ctr" fontAlgn="ctr"/>
                      <a:r>
                        <a:rPr lang="tr-TR" sz="900" u="none" strike="noStrike" dirty="0">
                          <a:effectLst/>
                        </a:rPr>
                        <a:t>HAZİNE </a:t>
                      </a:r>
                      <a:r>
                        <a:rPr lang="tr-TR" sz="900" u="none" strike="noStrike" dirty="0" smtClean="0">
                          <a:effectLst/>
                        </a:rPr>
                        <a:t>HİSSESİ </a:t>
                      </a:r>
                      <a:r>
                        <a:rPr lang="tr-TR" sz="900" u="none" strike="noStrike" dirty="0">
                          <a:effectLst/>
                        </a:rPr>
                        <a:t>YÜZÖLÇÜMÜ (M²)</a:t>
                      </a:r>
                      <a:endParaRPr lang="tr-TR" sz="900" b="1" i="0" u="none" strike="noStrike" dirty="0">
                        <a:solidFill>
                          <a:srgbClr val="000000"/>
                        </a:solidFill>
                        <a:effectLst/>
                        <a:latin typeface="Times New Roman" panose="02020603050405020304" pitchFamily="18" charset="0"/>
                      </a:endParaRPr>
                    </a:p>
                  </a:txBody>
                  <a:tcPr marL="5358" marR="5358" marT="5358" marB="0" anchor="ctr"/>
                </a:tc>
                <a:extLst>
                  <a:ext uri="{0D108BD9-81ED-4DB2-BD59-A6C34878D82A}">
                    <a16:rowId xmlns:a16="http://schemas.microsoft.com/office/drawing/2014/main" val="3357556132"/>
                  </a:ext>
                </a:extLst>
              </a:tr>
              <a:tr h="155151">
                <a:tc>
                  <a:txBody>
                    <a:bodyPr/>
                    <a:lstStyle/>
                    <a:p>
                      <a:pPr algn="l" fontAlgn="b"/>
                      <a:r>
                        <a:rPr lang="tr-TR" sz="900" u="none" strike="noStrike">
                          <a:effectLst/>
                        </a:rPr>
                        <a:t>ALTINORDU</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5.163</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57.534.753,00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55.267.598,00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257585062"/>
                  </a:ext>
                </a:extLst>
              </a:tr>
              <a:tr h="155151">
                <a:tc>
                  <a:txBody>
                    <a:bodyPr/>
                    <a:lstStyle/>
                    <a:p>
                      <a:pPr algn="l" fontAlgn="b"/>
                      <a:r>
                        <a:rPr lang="tr-TR" sz="900" u="none" strike="noStrike">
                          <a:effectLst/>
                        </a:rPr>
                        <a:t>AKKUŞ</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6.103</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570.037.865,00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569.892.299,00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1725396166"/>
                  </a:ext>
                </a:extLst>
              </a:tr>
              <a:tr h="155151">
                <a:tc>
                  <a:txBody>
                    <a:bodyPr/>
                    <a:lstStyle/>
                    <a:p>
                      <a:pPr algn="l" fontAlgn="b"/>
                      <a:r>
                        <a:rPr lang="tr-TR" sz="900" u="none" strike="noStrike">
                          <a:effectLst/>
                        </a:rPr>
                        <a:t>AYBASTI</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1.548</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102.599.366,00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102.483.491,00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572846216"/>
                  </a:ext>
                </a:extLst>
              </a:tr>
              <a:tr h="155151">
                <a:tc>
                  <a:txBody>
                    <a:bodyPr/>
                    <a:lstStyle/>
                    <a:p>
                      <a:pPr algn="l" fontAlgn="b"/>
                      <a:r>
                        <a:rPr lang="tr-TR" sz="900" u="none" strike="noStrike">
                          <a:effectLst/>
                        </a:rPr>
                        <a:t>ÇAMAŞ</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3.700</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27.494.279,00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27.438.069,00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119289760"/>
                  </a:ext>
                </a:extLst>
              </a:tr>
              <a:tr h="155151">
                <a:tc>
                  <a:txBody>
                    <a:bodyPr/>
                    <a:lstStyle/>
                    <a:p>
                      <a:pPr algn="l" fontAlgn="b"/>
                      <a:r>
                        <a:rPr lang="tr-TR" sz="900" u="none" strike="noStrike">
                          <a:effectLst/>
                        </a:rPr>
                        <a:t>ÇATALPINAR</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3.755</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28.173.583,00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28.165.313,00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419867453"/>
                  </a:ext>
                </a:extLst>
              </a:tr>
              <a:tr h="155151">
                <a:tc>
                  <a:txBody>
                    <a:bodyPr/>
                    <a:lstStyle/>
                    <a:p>
                      <a:pPr algn="l" fontAlgn="b"/>
                      <a:r>
                        <a:rPr lang="tr-TR" sz="900" u="none" strike="noStrike">
                          <a:effectLst/>
                        </a:rPr>
                        <a:t>ÇAYBAŞI</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2.693</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39.922.048,00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39.880.475,00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867839389"/>
                  </a:ext>
                </a:extLst>
              </a:tr>
              <a:tr h="155151">
                <a:tc>
                  <a:txBody>
                    <a:bodyPr/>
                    <a:lstStyle/>
                    <a:p>
                      <a:pPr algn="l" fontAlgn="b"/>
                      <a:r>
                        <a:rPr lang="tr-TR" sz="900" u="none" strike="noStrike">
                          <a:effectLst/>
                        </a:rPr>
                        <a:t>FATSA</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4.743</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52.883.761,00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52.254.776,00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666340350"/>
                  </a:ext>
                </a:extLst>
              </a:tr>
              <a:tr h="155151">
                <a:tc>
                  <a:txBody>
                    <a:bodyPr/>
                    <a:lstStyle/>
                    <a:p>
                      <a:pPr algn="l" fontAlgn="b"/>
                      <a:r>
                        <a:rPr lang="tr-TR" sz="900" u="none" strike="noStrike">
                          <a:effectLst/>
                        </a:rPr>
                        <a:t>GÖLKÖY</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9.376</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190.525.336,00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190.367.120,00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293785609"/>
                  </a:ext>
                </a:extLst>
              </a:tr>
              <a:tr h="155151">
                <a:tc>
                  <a:txBody>
                    <a:bodyPr/>
                    <a:lstStyle/>
                    <a:p>
                      <a:pPr algn="l" fontAlgn="b"/>
                      <a:r>
                        <a:rPr lang="tr-TR" sz="900" u="none" strike="noStrike">
                          <a:effectLst/>
                        </a:rPr>
                        <a:t>GÜLYALI</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387</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6.054.200,00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5.788.348,00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1356859184"/>
                  </a:ext>
                </a:extLst>
              </a:tr>
              <a:tr h="155151">
                <a:tc>
                  <a:txBody>
                    <a:bodyPr/>
                    <a:lstStyle/>
                    <a:p>
                      <a:pPr algn="l" fontAlgn="b"/>
                      <a:r>
                        <a:rPr lang="tr-TR" sz="900" u="none" strike="noStrike">
                          <a:effectLst/>
                        </a:rPr>
                        <a:t>GÜRGENTEPE</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7.003</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85.298.814,00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85.297.054,00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222994222"/>
                  </a:ext>
                </a:extLst>
              </a:tr>
              <a:tr h="155151">
                <a:tc>
                  <a:txBody>
                    <a:bodyPr/>
                    <a:lstStyle/>
                    <a:p>
                      <a:pPr algn="l" fontAlgn="b"/>
                      <a:r>
                        <a:rPr lang="tr-TR" sz="900" u="none" strike="noStrike">
                          <a:effectLst/>
                        </a:rPr>
                        <a:t>İKİZCE</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8.478</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103.001.739,00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103.033.278,00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896905105"/>
                  </a:ext>
                </a:extLst>
              </a:tr>
              <a:tr h="155151">
                <a:tc>
                  <a:txBody>
                    <a:bodyPr/>
                    <a:lstStyle/>
                    <a:p>
                      <a:pPr algn="l" fontAlgn="b"/>
                      <a:r>
                        <a:rPr lang="tr-TR" sz="900" u="none" strike="noStrike">
                          <a:effectLst/>
                        </a:rPr>
                        <a:t>KABADÜZ</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3.116</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155.369.093,00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154.916.435,00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1306571129"/>
                  </a:ext>
                </a:extLst>
              </a:tr>
              <a:tr h="155151">
                <a:tc>
                  <a:txBody>
                    <a:bodyPr/>
                    <a:lstStyle/>
                    <a:p>
                      <a:pPr algn="l" fontAlgn="b"/>
                      <a:r>
                        <a:rPr lang="tr-TR" sz="900" u="none" strike="noStrike">
                          <a:effectLst/>
                        </a:rPr>
                        <a:t>KABATAŞ</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3.148</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33.242.944,00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31.667.001,00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063676891"/>
                  </a:ext>
                </a:extLst>
              </a:tr>
              <a:tr h="155151">
                <a:tc>
                  <a:txBody>
                    <a:bodyPr/>
                    <a:lstStyle/>
                    <a:p>
                      <a:pPr algn="l" fontAlgn="b"/>
                      <a:r>
                        <a:rPr lang="tr-TR" sz="900" u="none" strike="noStrike">
                          <a:effectLst/>
                        </a:rPr>
                        <a:t>KORGAN</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3.046</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96.095.730,00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95.255.346,00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123279569"/>
                  </a:ext>
                </a:extLst>
              </a:tr>
              <a:tr h="155151">
                <a:tc>
                  <a:txBody>
                    <a:bodyPr/>
                    <a:lstStyle/>
                    <a:p>
                      <a:pPr algn="l" fontAlgn="b"/>
                      <a:r>
                        <a:rPr lang="tr-TR" sz="900" u="none" strike="noStrike">
                          <a:effectLst/>
                        </a:rPr>
                        <a:t>KUMRU</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5.582</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111.508.114,00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111.452.581,00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71645752"/>
                  </a:ext>
                </a:extLst>
              </a:tr>
              <a:tr h="155151">
                <a:tc>
                  <a:txBody>
                    <a:bodyPr/>
                    <a:lstStyle/>
                    <a:p>
                      <a:pPr algn="l" fontAlgn="b"/>
                      <a:r>
                        <a:rPr lang="tr-TR" sz="900" u="none" strike="noStrike">
                          <a:effectLst/>
                        </a:rPr>
                        <a:t>MESUDİYE</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8.957</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569.867.003,00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569.407.410,00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587108682"/>
                  </a:ext>
                </a:extLst>
              </a:tr>
              <a:tr h="155151">
                <a:tc>
                  <a:txBody>
                    <a:bodyPr/>
                    <a:lstStyle/>
                    <a:p>
                      <a:pPr algn="l" fontAlgn="b"/>
                      <a:r>
                        <a:rPr lang="tr-TR" sz="900" u="none" strike="noStrike">
                          <a:effectLst/>
                        </a:rPr>
                        <a:t>PERŞEMBE</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3.014</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16.893.526,00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16.753.245,00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977673791"/>
                  </a:ext>
                </a:extLst>
              </a:tr>
              <a:tr h="155151">
                <a:tc>
                  <a:txBody>
                    <a:bodyPr/>
                    <a:lstStyle/>
                    <a:p>
                      <a:pPr algn="l" fontAlgn="b"/>
                      <a:r>
                        <a:rPr lang="tr-TR" sz="900" u="none" strike="noStrike">
                          <a:effectLst/>
                        </a:rPr>
                        <a:t>ULUBEY</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6.077</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137.067.110,00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136.688.998,00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1825147930"/>
                  </a:ext>
                </a:extLst>
              </a:tr>
              <a:tr h="155151">
                <a:tc>
                  <a:txBody>
                    <a:bodyPr/>
                    <a:lstStyle/>
                    <a:p>
                      <a:pPr algn="l" fontAlgn="b"/>
                      <a:r>
                        <a:rPr lang="tr-TR" sz="900" u="none" strike="noStrike">
                          <a:effectLst/>
                        </a:rPr>
                        <a:t>ÜNYE</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7.140</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167.268.049,00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166.731.985,00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243680363"/>
                  </a:ext>
                </a:extLst>
              </a:tr>
              <a:tr h="155151">
                <a:tc>
                  <a:txBody>
                    <a:bodyPr/>
                    <a:lstStyle/>
                    <a:p>
                      <a:pPr algn="l" fontAlgn="b"/>
                      <a:r>
                        <a:rPr lang="tr-TR" sz="900" u="none" strike="noStrike">
                          <a:effectLst/>
                        </a:rPr>
                        <a:t>TOPLAM</a:t>
                      </a:r>
                      <a:endParaRPr lang="tr-TR" sz="900" b="1"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a:effectLst/>
                        </a:rPr>
                        <a:t>93.029</a:t>
                      </a:r>
                      <a:endParaRPr lang="tr-TR" sz="900" b="0" i="0" u="none" strike="noStrike">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2.550.837.313,00</a:t>
                      </a:r>
                      <a:endParaRPr lang="tr-TR" sz="900" b="0"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r" fontAlgn="b"/>
                      <a:r>
                        <a:rPr lang="tr-TR" sz="900" u="none" strike="noStrike" dirty="0" smtClean="0">
                          <a:effectLst/>
                        </a:rPr>
                        <a:t>2.542.740.822,00</a:t>
                      </a:r>
                      <a:endParaRPr lang="tr-TR" sz="900" b="0"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1577790058"/>
                  </a:ext>
                </a:extLst>
              </a:tr>
            </a:tbl>
          </a:graphicData>
        </a:graphic>
      </p:graphicFrame>
      <p:grpSp>
        <p:nvGrpSpPr>
          <p:cNvPr id="5" name="Grup 10"/>
          <p:cNvGrpSpPr/>
          <p:nvPr/>
        </p:nvGrpSpPr>
        <p:grpSpPr>
          <a:xfrm>
            <a:off x="1194435" y="994410"/>
            <a:ext cx="6667445" cy="314387"/>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1194435" y="553119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14762191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Yuvarlatılmış Dikdörtgen 16"/>
          <p:cNvSpPr/>
          <p:nvPr/>
        </p:nvSpPr>
        <p:spPr>
          <a:xfrm>
            <a:off x="2352502" y="1318682"/>
            <a:ext cx="4438997" cy="262052"/>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a:solidFill>
                <a:prstClr val="white"/>
              </a:solidFill>
              <a:latin typeface="Calibri"/>
            </a:endParaRPr>
          </a:p>
        </p:txBody>
      </p:sp>
      <p:sp>
        <p:nvSpPr>
          <p:cNvPr id="18" name="Dikdörtgen 17"/>
          <p:cNvSpPr/>
          <p:nvPr/>
        </p:nvSpPr>
        <p:spPr>
          <a:xfrm>
            <a:off x="2777727" y="1284060"/>
            <a:ext cx="3442438" cy="334835"/>
          </a:xfrm>
          <a:prstGeom prst="rect">
            <a:avLst/>
          </a:prstGeom>
        </p:spPr>
        <p:txBody>
          <a:bodyPr wrap="square" anchor="ctr">
            <a:spAutoFit/>
          </a:bodyP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ORDU İLİ (19 İLÇE) CİNSLERİNE </a:t>
            </a:r>
          </a:p>
          <a:p>
            <a:pPr algn="ctr" defTabSz="685800"/>
            <a:r>
              <a:rPr lang="tr-TR" sz="788" b="1" dirty="0">
                <a:solidFill>
                  <a:prstClr val="white"/>
                </a:solidFill>
                <a:latin typeface="Times New Roman" panose="02020603050405020304" pitchFamily="18" charset="0"/>
                <a:cs typeface="Times New Roman" panose="02020603050405020304" pitchFamily="18" charset="0"/>
              </a:rPr>
              <a:t>GÖRE TAŞINMAZ SAYISI VE DAĞILIMI</a:t>
            </a:r>
          </a:p>
        </p:txBody>
      </p:sp>
      <p:sp>
        <p:nvSpPr>
          <p:cNvPr id="4" name="Metin kutusu 3"/>
          <p:cNvSpPr txBox="1"/>
          <p:nvPr/>
        </p:nvSpPr>
        <p:spPr>
          <a:xfrm>
            <a:off x="1756937" y="1702607"/>
            <a:ext cx="5630126" cy="248209"/>
          </a:xfrm>
          <a:prstGeom prst="rect">
            <a:avLst/>
          </a:prstGeom>
          <a:noFill/>
        </p:spPr>
        <p:txBody>
          <a:bodyPr wrap="square" rtlCol="0">
            <a:spAutoFit/>
          </a:bodyPr>
          <a:lstStyle/>
          <a:p>
            <a:pPr algn="ctr" defTabSz="685800"/>
            <a:r>
              <a:rPr lang="tr-TR" sz="1013" b="1" dirty="0">
                <a:solidFill>
                  <a:prstClr val="black"/>
                </a:solidFill>
                <a:latin typeface="Calibri"/>
              </a:rPr>
              <a:t>TAŞINMAZ SAYILARI VE CİNSLERE GÖRE DAĞILIMI TABLOSU:</a:t>
            </a:r>
          </a:p>
        </p:txBody>
      </p:sp>
      <p:graphicFrame>
        <p:nvGraphicFramePr>
          <p:cNvPr id="5" name="Tablo 4"/>
          <p:cNvGraphicFramePr>
            <a:graphicFrameLocks noGrp="1"/>
          </p:cNvGraphicFramePr>
          <p:nvPr>
            <p:extLst/>
          </p:nvPr>
        </p:nvGraphicFramePr>
        <p:xfrm>
          <a:off x="1268385" y="1937055"/>
          <a:ext cx="6593496" cy="3693574"/>
        </p:xfrm>
        <a:graphic>
          <a:graphicData uri="http://schemas.openxmlformats.org/drawingml/2006/table">
            <a:tbl>
              <a:tblPr>
                <a:tableStyleId>{22838BEF-8BB2-4498-84A7-C5851F593DF1}</a:tableStyleId>
              </a:tblPr>
              <a:tblGrid>
                <a:gridCol w="2025453">
                  <a:extLst>
                    <a:ext uri="{9D8B030D-6E8A-4147-A177-3AD203B41FA5}">
                      <a16:colId xmlns:a16="http://schemas.microsoft.com/office/drawing/2014/main" val="4168481515"/>
                    </a:ext>
                  </a:extLst>
                </a:gridCol>
                <a:gridCol w="1572958">
                  <a:extLst>
                    <a:ext uri="{9D8B030D-6E8A-4147-A177-3AD203B41FA5}">
                      <a16:colId xmlns:a16="http://schemas.microsoft.com/office/drawing/2014/main" val="2824872359"/>
                    </a:ext>
                  </a:extLst>
                </a:gridCol>
                <a:gridCol w="2995085">
                  <a:extLst>
                    <a:ext uri="{9D8B030D-6E8A-4147-A177-3AD203B41FA5}">
                      <a16:colId xmlns:a16="http://schemas.microsoft.com/office/drawing/2014/main" val="3962277759"/>
                    </a:ext>
                  </a:extLst>
                </a:gridCol>
              </a:tblGrid>
              <a:tr h="199668">
                <a:tc>
                  <a:txBody>
                    <a:bodyPr/>
                    <a:lstStyle/>
                    <a:p>
                      <a:pPr algn="l" fontAlgn="b"/>
                      <a:r>
                        <a:rPr lang="tr-TR" sz="1300" u="none" strike="noStrike" dirty="0">
                          <a:effectLst/>
                        </a:rPr>
                        <a:t>CİNS ADI</a:t>
                      </a:r>
                      <a:endParaRPr lang="tr-TR" sz="13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300" u="none" strike="noStrike" dirty="0">
                          <a:effectLst/>
                        </a:rPr>
                        <a:t>ADET</a:t>
                      </a:r>
                      <a:endParaRPr lang="tr-TR" sz="13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300" u="none" strike="noStrike">
                          <a:effectLst/>
                        </a:rPr>
                        <a:t>HAZİNE YÜZÖLÇÜMÜ (M²)</a:t>
                      </a:r>
                      <a:endParaRPr lang="tr-TR" sz="13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245776881"/>
                  </a:ext>
                </a:extLst>
              </a:tr>
              <a:tr h="199668">
                <a:tc>
                  <a:txBody>
                    <a:bodyPr/>
                    <a:lstStyle/>
                    <a:p>
                      <a:pPr algn="l" fontAlgn="t"/>
                      <a:r>
                        <a:rPr lang="tr-TR" sz="1300" u="none" strike="noStrike">
                          <a:effectLst/>
                        </a:rPr>
                        <a:t>Arazi</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a:effectLst/>
                        </a:rPr>
                        <a:t>8.417</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44.708.922,00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4074588237"/>
                  </a:ext>
                </a:extLst>
              </a:tr>
              <a:tr h="199668">
                <a:tc>
                  <a:txBody>
                    <a:bodyPr/>
                    <a:lstStyle/>
                    <a:p>
                      <a:pPr algn="l" fontAlgn="t"/>
                      <a:r>
                        <a:rPr lang="tr-TR" sz="1300" u="none" strike="noStrike">
                          <a:effectLst/>
                        </a:rPr>
                        <a:t>Arsa</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1.888</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3.557.769,00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654747585"/>
                  </a:ext>
                </a:extLst>
              </a:tr>
              <a:tr h="199668">
                <a:tc>
                  <a:txBody>
                    <a:bodyPr/>
                    <a:lstStyle/>
                    <a:p>
                      <a:pPr algn="l" fontAlgn="t"/>
                      <a:r>
                        <a:rPr lang="tr-TR" sz="1300" u="none" strike="noStrike" dirty="0" smtClean="0">
                          <a:effectLst/>
                        </a:rPr>
                        <a:t>Bağ-Bahçe (Fındık Bahçesi)</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48.543</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133.610.916,00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3311027279"/>
                  </a:ext>
                </a:extLst>
              </a:tr>
              <a:tr h="199668">
                <a:tc>
                  <a:txBody>
                    <a:bodyPr/>
                    <a:lstStyle/>
                    <a:p>
                      <a:pPr algn="l" fontAlgn="t"/>
                      <a:r>
                        <a:rPr lang="tr-TR" sz="1300" u="none" strike="noStrike" dirty="0" smtClean="0">
                          <a:effectLst/>
                        </a:rPr>
                        <a:t>Bina (Hizmet Malları)</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3.892</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6.103.769,00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2188676884"/>
                  </a:ext>
                </a:extLst>
              </a:tr>
              <a:tr h="261238">
                <a:tc>
                  <a:txBody>
                    <a:bodyPr/>
                    <a:lstStyle/>
                    <a:p>
                      <a:pPr algn="l" fontAlgn="t"/>
                      <a:r>
                        <a:rPr lang="tr-TR" sz="1300" u="none" strike="noStrike" dirty="0" smtClean="0">
                          <a:effectLst/>
                        </a:rPr>
                        <a:t>Boşluk (Yol ve Dere Boşluğu)</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28</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53.542,00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2843954981"/>
                  </a:ext>
                </a:extLst>
              </a:tr>
              <a:tr h="588288">
                <a:tc>
                  <a:txBody>
                    <a:bodyPr/>
                    <a:lstStyle/>
                    <a:p>
                      <a:pPr algn="l" fontAlgn="t"/>
                      <a:r>
                        <a:rPr lang="tr-TR" sz="1300" u="none" strike="noStrike" dirty="0">
                          <a:effectLst/>
                        </a:rPr>
                        <a:t>Kıyı ve Dolgu </a:t>
                      </a:r>
                      <a:r>
                        <a:rPr lang="tr-TR" sz="1300" u="none" strike="noStrike" dirty="0" smtClean="0">
                          <a:effectLst/>
                        </a:rPr>
                        <a:t>Alanları</a:t>
                      </a:r>
                      <a:r>
                        <a:rPr lang="tr-TR" sz="1300" u="none" strike="noStrike" baseline="0" dirty="0" smtClean="0">
                          <a:effectLst/>
                        </a:rPr>
                        <a:t> (Balıkçı Barınağı, Dolgu, İskele ve Çekek Yeri</a:t>
                      </a:r>
                      <a:endParaRPr lang="tr-TR" sz="1300" b="0" i="0" u="none" strike="noStrike" dirty="0" smtClean="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138</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2.872.845,00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3498796563"/>
                  </a:ext>
                </a:extLst>
              </a:tr>
              <a:tr h="393978">
                <a:tc>
                  <a:txBody>
                    <a:bodyPr/>
                    <a:lstStyle/>
                    <a:p>
                      <a:pPr algn="l" fontAlgn="t"/>
                      <a:r>
                        <a:rPr lang="tr-TR" sz="1300" u="none" strike="noStrike" dirty="0">
                          <a:effectLst/>
                        </a:rPr>
                        <a:t>Maden ve Ocak </a:t>
                      </a:r>
                      <a:r>
                        <a:rPr lang="tr-TR" sz="1300" u="none" strike="noStrike" dirty="0" smtClean="0">
                          <a:effectLst/>
                        </a:rPr>
                        <a:t>Alanları (Kum ve Taş</a:t>
                      </a:r>
                      <a:r>
                        <a:rPr lang="tr-TR" sz="1300" u="none" strike="noStrike" baseline="0" dirty="0" smtClean="0">
                          <a:effectLst/>
                        </a:rPr>
                        <a:t> Ocakları)</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a:effectLst/>
                        </a:rPr>
                        <a:t>11</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130.290,00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1083462498"/>
                  </a:ext>
                </a:extLst>
              </a:tr>
              <a:tr h="199668">
                <a:tc>
                  <a:txBody>
                    <a:bodyPr/>
                    <a:lstStyle/>
                    <a:p>
                      <a:pPr algn="l" fontAlgn="t"/>
                      <a:r>
                        <a:rPr lang="tr-TR" sz="1300" u="none" strike="noStrike">
                          <a:effectLst/>
                        </a:rPr>
                        <a:t>Orman</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19.285</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rtl="0" fontAlgn="t"/>
                      <a:r>
                        <a:rPr lang="tr-TR" sz="1300" u="none" strike="noStrike" dirty="0" smtClean="0">
                          <a:effectLst/>
                        </a:rPr>
                        <a:t>2.282.931.883,00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2306669993"/>
                  </a:ext>
                </a:extLst>
              </a:tr>
              <a:tr h="199668">
                <a:tc>
                  <a:txBody>
                    <a:bodyPr/>
                    <a:lstStyle/>
                    <a:p>
                      <a:pPr algn="l" fontAlgn="t"/>
                      <a:r>
                        <a:rPr lang="tr-TR" sz="1300" u="none" strike="noStrike" dirty="0">
                          <a:effectLst/>
                        </a:rPr>
                        <a:t>Orta </a:t>
                      </a:r>
                      <a:r>
                        <a:rPr lang="tr-TR" sz="1300" u="none" strike="noStrike" dirty="0" smtClean="0">
                          <a:effectLst/>
                        </a:rPr>
                        <a:t>Malları (Çayır ve Ağaçlık)</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1.211</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40.550.681,00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3659888871"/>
                  </a:ext>
                </a:extLst>
              </a:tr>
              <a:tr h="393978">
                <a:tc>
                  <a:txBody>
                    <a:bodyPr/>
                    <a:lstStyle/>
                    <a:p>
                      <a:pPr algn="l" fontAlgn="t"/>
                      <a:r>
                        <a:rPr lang="es-ES" sz="1300" u="none" strike="noStrike" dirty="0">
                          <a:effectLst/>
                        </a:rPr>
                        <a:t>Su ve Su Ürünü </a:t>
                      </a:r>
                      <a:r>
                        <a:rPr lang="es-ES" sz="1300" u="none" strike="noStrike" dirty="0" smtClean="0">
                          <a:effectLst/>
                        </a:rPr>
                        <a:t>Alanları</a:t>
                      </a:r>
                      <a:r>
                        <a:rPr lang="tr-TR" sz="1300" u="none" strike="noStrike" dirty="0" smtClean="0">
                          <a:effectLst/>
                        </a:rPr>
                        <a:t> (Göl Yerleri</a:t>
                      </a:r>
                      <a:r>
                        <a:rPr lang="tr-TR" sz="1300" u="none" strike="noStrike" baseline="0" dirty="0" smtClean="0">
                          <a:effectLst/>
                        </a:rPr>
                        <a:t> ve Dere Yatağı)</a:t>
                      </a:r>
                      <a:endParaRPr lang="es-ES"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477</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1.598.803,00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2953074942"/>
                  </a:ext>
                </a:extLst>
              </a:tr>
              <a:tr h="393978">
                <a:tc>
                  <a:txBody>
                    <a:bodyPr/>
                    <a:lstStyle/>
                    <a:p>
                      <a:pPr algn="l" fontAlgn="t"/>
                      <a:r>
                        <a:rPr lang="tr-TR" sz="1300" u="none" strike="noStrike" dirty="0">
                          <a:effectLst/>
                        </a:rPr>
                        <a:t>Tarihi ve Kültürel </a:t>
                      </a:r>
                      <a:r>
                        <a:rPr lang="tr-TR" sz="1300" u="none" strike="noStrike" dirty="0" smtClean="0">
                          <a:effectLst/>
                        </a:rPr>
                        <a:t>Alanlar (Kilise, Höyük ve Ören Yerleri)</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a:effectLst/>
                        </a:rPr>
                        <a:t>9</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20.252,00</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1455397251"/>
                  </a:ext>
                </a:extLst>
              </a:tr>
              <a:tr h="199668">
                <a:tc>
                  <a:txBody>
                    <a:bodyPr/>
                    <a:lstStyle/>
                    <a:p>
                      <a:pPr algn="l" fontAlgn="t"/>
                      <a:r>
                        <a:rPr lang="tr-TR" sz="1300" u="none" strike="noStrike">
                          <a:effectLst/>
                        </a:rPr>
                        <a:t>Tarla</a:t>
                      </a:r>
                      <a:endParaRPr lang="tr-TR" sz="1300" b="0" i="0" u="none" strike="noStrike">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7.598</a:t>
                      </a:r>
                      <a:endParaRPr lang="tr-TR" sz="1300" b="0" i="0" u="none" strike="noStrike" dirty="0">
                        <a:solidFill>
                          <a:srgbClr val="000000"/>
                        </a:solidFill>
                        <a:effectLst/>
                        <a:latin typeface="Calibri" panose="020F0502020204030204" pitchFamily="34" charset="0"/>
                      </a:endParaRPr>
                    </a:p>
                  </a:txBody>
                  <a:tcPr marL="5358" marR="5358" marT="5358" marB="0"/>
                </a:tc>
                <a:tc>
                  <a:txBody>
                    <a:bodyPr/>
                    <a:lstStyle/>
                    <a:p>
                      <a:pPr algn="r" fontAlgn="t"/>
                      <a:r>
                        <a:rPr lang="tr-TR" sz="1300" u="none" strike="noStrike" dirty="0" smtClean="0">
                          <a:effectLst/>
                        </a:rPr>
                        <a:t>24.909.994,00 </a:t>
                      </a:r>
                      <a:endParaRPr lang="tr-TR" sz="1300" b="0" i="0" u="none" strike="noStrike" dirty="0">
                        <a:solidFill>
                          <a:srgbClr val="000000"/>
                        </a:solidFill>
                        <a:effectLst/>
                        <a:latin typeface="Calibri" panose="020F0502020204030204" pitchFamily="34" charset="0"/>
                      </a:endParaRPr>
                    </a:p>
                  </a:txBody>
                  <a:tcPr marL="5358" marR="5358" marT="5358" marB="0"/>
                </a:tc>
                <a:extLst>
                  <a:ext uri="{0D108BD9-81ED-4DB2-BD59-A6C34878D82A}">
                    <a16:rowId xmlns:a16="http://schemas.microsoft.com/office/drawing/2014/main" val="1098591637"/>
                  </a:ext>
                </a:extLst>
              </a:tr>
            </a:tbl>
          </a:graphicData>
        </a:graphic>
      </p:graphicFrame>
      <p:grpSp>
        <p:nvGrpSpPr>
          <p:cNvPr id="6" name="Grup 10"/>
          <p:cNvGrpSpPr/>
          <p:nvPr/>
        </p:nvGrpSpPr>
        <p:grpSpPr>
          <a:xfrm>
            <a:off x="1194435" y="997290"/>
            <a:ext cx="6667445" cy="259046"/>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1231409" y="5628204"/>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3364764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İçerik Yer Tutucusu 11"/>
          <p:cNvGraphicFramePr>
            <a:graphicFrameLocks noGrp="1"/>
          </p:cNvGraphicFramePr>
          <p:nvPr>
            <p:ph idx="1"/>
            <p:extLst>
              <p:ext uri="{D42A27DB-BD31-4B8C-83A1-F6EECF244321}">
                <p14:modId xmlns:p14="http://schemas.microsoft.com/office/powerpoint/2010/main" val="1566513390"/>
              </p:ext>
            </p:extLst>
          </p:nvPr>
        </p:nvGraphicFramePr>
        <p:xfrm>
          <a:off x="251460" y="1420920"/>
          <a:ext cx="8435336" cy="4552992"/>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251460" y="5973912"/>
            <a:ext cx="8435338"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Arial" charset="0"/>
              <a:cs typeface="Arial" charset="0"/>
            </a:endParaRPr>
          </a:p>
        </p:txBody>
      </p:sp>
      <p:grpSp>
        <p:nvGrpSpPr>
          <p:cNvPr id="12" name="Grup 12"/>
          <p:cNvGrpSpPr/>
          <p:nvPr/>
        </p:nvGrpSpPr>
        <p:grpSpPr>
          <a:xfrm>
            <a:off x="251460" y="822960"/>
            <a:ext cx="8435338" cy="585331"/>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pPr/>
              <a:t>7</a:t>
            </a:fld>
            <a:endParaRPr lang="tr-TR"/>
          </a:p>
        </p:txBody>
      </p:sp>
    </p:spTree>
    <p:extLst>
      <p:ext uri="{BB962C8B-B14F-4D97-AF65-F5344CB8AC3E}">
        <p14:creationId xmlns:p14="http://schemas.microsoft.com/office/powerpoint/2010/main" val="1081044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Yuvarlatılmış Dikdörtgen 33"/>
          <p:cNvSpPr/>
          <p:nvPr/>
        </p:nvSpPr>
        <p:spPr>
          <a:xfrm>
            <a:off x="2071947" y="1631356"/>
            <a:ext cx="4968933" cy="363561"/>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ORDU İLİ (19 İLÇE) TAŞINMAZ</a:t>
            </a:r>
          </a:p>
          <a:p>
            <a:pPr algn="ctr" defTabSz="685800"/>
            <a:r>
              <a:rPr lang="tr-TR" sz="788" b="1" dirty="0">
                <a:solidFill>
                  <a:prstClr val="white"/>
                </a:solidFill>
                <a:latin typeface="Times New Roman" panose="02020603050405020304" pitchFamily="18" charset="0"/>
                <a:cs typeface="Times New Roman" panose="02020603050405020304" pitchFamily="18" charset="0"/>
              </a:rPr>
              <a:t>TAHSİS – ECRİMİSİL – KİRALAMA - İRTİFAK DURUMU</a:t>
            </a:r>
          </a:p>
        </p:txBody>
      </p:sp>
      <p:sp>
        <p:nvSpPr>
          <p:cNvPr id="35" name="Dikdörtgen 24"/>
          <p:cNvSpPr/>
          <p:nvPr/>
        </p:nvSpPr>
        <p:spPr>
          <a:xfrm>
            <a:off x="2319083" y="1750891"/>
            <a:ext cx="4576568" cy="244026"/>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b="1" dirty="0">
              <a:solidFill>
                <a:prstClr val="white"/>
              </a:solidFill>
              <a:latin typeface="Times New Roman" panose="02020603050405020304" pitchFamily="18" charset="0"/>
              <a:cs typeface="Times New Roman" panose="02020603050405020304" pitchFamily="18" charset="0"/>
            </a:endParaRPr>
          </a:p>
        </p:txBody>
      </p:sp>
      <p:graphicFrame>
        <p:nvGraphicFramePr>
          <p:cNvPr id="10" name="Tablo 9"/>
          <p:cNvGraphicFramePr>
            <a:graphicFrameLocks noGrp="1"/>
          </p:cNvGraphicFramePr>
          <p:nvPr>
            <p:extLst/>
          </p:nvPr>
        </p:nvGraphicFramePr>
        <p:xfrm>
          <a:off x="1882413" y="3170567"/>
          <a:ext cx="5348002" cy="834732"/>
        </p:xfrm>
        <a:graphic>
          <a:graphicData uri="http://schemas.openxmlformats.org/drawingml/2006/table">
            <a:tbl>
              <a:tblPr>
                <a:tableStyleId>{22838BEF-8BB2-4498-84A7-C5851F593DF1}</a:tableStyleId>
              </a:tblPr>
              <a:tblGrid>
                <a:gridCol w="1307369">
                  <a:extLst>
                    <a:ext uri="{9D8B030D-6E8A-4147-A177-3AD203B41FA5}">
                      <a16:colId xmlns:a16="http://schemas.microsoft.com/office/drawing/2014/main" val="727083158"/>
                    </a:ext>
                  </a:extLst>
                </a:gridCol>
                <a:gridCol w="1451036">
                  <a:extLst>
                    <a:ext uri="{9D8B030D-6E8A-4147-A177-3AD203B41FA5}">
                      <a16:colId xmlns:a16="http://schemas.microsoft.com/office/drawing/2014/main" val="3166354690"/>
                    </a:ext>
                  </a:extLst>
                </a:gridCol>
                <a:gridCol w="1393570">
                  <a:extLst>
                    <a:ext uri="{9D8B030D-6E8A-4147-A177-3AD203B41FA5}">
                      <a16:colId xmlns:a16="http://schemas.microsoft.com/office/drawing/2014/main" val="2057968834"/>
                    </a:ext>
                  </a:extLst>
                </a:gridCol>
                <a:gridCol w="1196027">
                  <a:extLst>
                    <a:ext uri="{9D8B030D-6E8A-4147-A177-3AD203B41FA5}">
                      <a16:colId xmlns:a16="http://schemas.microsoft.com/office/drawing/2014/main" val="552517776"/>
                    </a:ext>
                  </a:extLst>
                </a:gridCol>
              </a:tblGrid>
              <a:tr h="485418">
                <a:tc>
                  <a:txBody>
                    <a:bodyPr/>
                    <a:lstStyle/>
                    <a:p>
                      <a:pPr algn="l" fontAlgn="b"/>
                      <a:r>
                        <a:rPr lang="tr-TR" sz="1100" u="none" strike="noStrike" dirty="0">
                          <a:effectLst/>
                        </a:rPr>
                        <a:t>TAHSİS EDİLMİŞ TOPLAM TAŞINMAZ SAYISI</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TOPLAM ECRİMİSİL BULUNAN TAŞINMAZ SAYISI</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TOPLAM KİRALANAN TAŞINMAZ SAYISI</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TOPLAM İRTİFAK BULUNAN TAŞINMAZ SAYISI</a:t>
                      </a:r>
                      <a:endParaRPr lang="tr-TR" sz="1100" b="0" i="0" u="none" strike="noStrike" dirty="0">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833855194"/>
                  </a:ext>
                </a:extLst>
              </a:tr>
              <a:tr h="326454">
                <a:tc>
                  <a:txBody>
                    <a:bodyPr/>
                    <a:lstStyle/>
                    <a:p>
                      <a:pPr algn="ctr" fontAlgn="ctr"/>
                      <a:r>
                        <a:rPr lang="tr-TR" sz="1100" u="none" strike="noStrike">
                          <a:effectLst/>
                        </a:rPr>
                        <a:t>9154</a:t>
                      </a:r>
                      <a:endParaRPr lang="tr-TR" sz="1100" b="0" i="0" u="none" strike="noStrike">
                        <a:solidFill>
                          <a:srgbClr val="000000"/>
                        </a:solidFill>
                        <a:effectLst/>
                        <a:latin typeface="Calibri" panose="020F0502020204030204" pitchFamily="34" charset="0"/>
                      </a:endParaRPr>
                    </a:p>
                  </a:txBody>
                  <a:tcPr marL="5358" marR="5358" marT="5358" marB="0" anchor="ctr"/>
                </a:tc>
                <a:tc>
                  <a:txBody>
                    <a:bodyPr/>
                    <a:lstStyle/>
                    <a:p>
                      <a:pPr algn="ctr" fontAlgn="ctr"/>
                      <a:r>
                        <a:rPr lang="tr-TR" sz="1100" u="none" strike="noStrike">
                          <a:effectLst/>
                        </a:rPr>
                        <a:t>2967</a:t>
                      </a:r>
                      <a:endParaRPr lang="tr-TR" sz="1100" b="0" i="0" u="none" strike="noStrike">
                        <a:solidFill>
                          <a:srgbClr val="000000"/>
                        </a:solidFill>
                        <a:effectLst/>
                        <a:latin typeface="Calibri" panose="020F0502020204030204" pitchFamily="34" charset="0"/>
                      </a:endParaRPr>
                    </a:p>
                  </a:txBody>
                  <a:tcPr marL="5358" marR="5358" marT="5358" marB="0" anchor="ctr"/>
                </a:tc>
                <a:tc>
                  <a:txBody>
                    <a:bodyPr/>
                    <a:lstStyle/>
                    <a:p>
                      <a:pPr algn="ctr" fontAlgn="ctr"/>
                      <a:r>
                        <a:rPr lang="tr-TR" sz="1100" u="none" strike="noStrike">
                          <a:effectLst/>
                        </a:rPr>
                        <a:t>393</a:t>
                      </a:r>
                      <a:endParaRPr lang="tr-TR" sz="1100" b="0" i="0" u="none" strike="noStrike">
                        <a:solidFill>
                          <a:srgbClr val="000000"/>
                        </a:solidFill>
                        <a:effectLst/>
                        <a:latin typeface="Calibri" panose="020F0502020204030204" pitchFamily="34" charset="0"/>
                      </a:endParaRPr>
                    </a:p>
                  </a:txBody>
                  <a:tcPr marL="5358" marR="5358" marT="5358" marB="0" anchor="ctr"/>
                </a:tc>
                <a:tc>
                  <a:txBody>
                    <a:bodyPr/>
                    <a:lstStyle/>
                    <a:p>
                      <a:pPr algn="ctr" fontAlgn="ctr"/>
                      <a:r>
                        <a:rPr lang="tr-TR" sz="1100" u="none" strike="noStrike" dirty="0">
                          <a:effectLst/>
                        </a:rPr>
                        <a:t>76</a:t>
                      </a:r>
                      <a:endParaRPr lang="tr-TR" sz="1100" b="0" i="0" u="none" strike="noStrike" dirty="0">
                        <a:solidFill>
                          <a:srgbClr val="000000"/>
                        </a:solidFill>
                        <a:effectLst/>
                        <a:latin typeface="Calibri" panose="020F0502020204030204" pitchFamily="34" charset="0"/>
                      </a:endParaRPr>
                    </a:p>
                  </a:txBody>
                  <a:tcPr marL="5358" marR="5358" marT="5358" marB="0" anchor="ctr"/>
                </a:tc>
                <a:extLst>
                  <a:ext uri="{0D108BD9-81ED-4DB2-BD59-A6C34878D82A}">
                    <a16:rowId xmlns:a16="http://schemas.microsoft.com/office/drawing/2014/main" val="2586080662"/>
                  </a:ext>
                </a:extLst>
              </a:tr>
            </a:tbl>
          </a:graphicData>
        </a:graphic>
      </p:graphicFrame>
      <p:grpSp>
        <p:nvGrpSpPr>
          <p:cNvPr id="5" name="Grup 10"/>
          <p:cNvGrpSpPr/>
          <p:nvPr/>
        </p:nvGrpSpPr>
        <p:grpSpPr>
          <a:xfrm>
            <a:off x="1194435" y="997289"/>
            <a:ext cx="6667445" cy="327552"/>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6436125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24"/>
          <p:cNvSpPr/>
          <p:nvPr/>
        </p:nvSpPr>
        <p:spPr>
          <a:xfrm>
            <a:off x="4714793" y="1453894"/>
            <a:ext cx="2025225" cy="244026"/>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tr-TR" sz="900" b="1" dirty="0">
                <a:solidFill>
                  <a:prstClr val="white"/>
                </a:solidFill>
                <a:latin typeface="Calibri"/>
              </a:rPr>
              <a:t>KAMUKONUTLARI DURUMU</a:t>
            </a:r>
          </a:p>
        </p:txBody>
      </p:sp>
      <p:sp>
        <p:nvSpPr>
          <p:cNvPr id="13" name="Yuvarlatılmış Dikdörtgen 12"/>
          <p:cNvSpPr/>
          <p:nvPr/>
        </p:nvSpPr>
        <p:spPr>
          <a:xfrm>
            <a:off x="2022073" y="1477292"/>
            <a:ext cx="4975166" cy="280714"/>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a:solidFill>
                <a:prstClr val="white"/>
              </a:solidFill>
              <a:latin typeface="Calibri"/>
            </a:endParaRPr>
          </a:p>
        </p:txBody>
      </p:sp>
      <p:sp>
        <p:nvSpPr>
          <p:cNvPr id="14" name="Dikdörtgen 24"/>
          <p:cNvSpPr/>
          <p:nvPr/>
        </p:nvSpPr>
        <p:spPr>
          <a:xfrm>
            <a:off x="2155620" y="1503430"/>
            <a:ext cx="4738216" cy="244026"/>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KAMU KONUTLARINA İLİŞKİN DURUM</a:t>
            </a:r>
          </a:p>
        </p:txBody>
      </p:sp>
      <p:graphicFrame>
        <p:nvGraphicFramePr>
          <p:cNvPr id="5" name="Tablo 4"/>
          <p:cNvGraphicFramePr>
            <a:graphicFrameLocks noGrp="1"/>
          </p:cNvGraphicFramePr>
          <p:nvPr>
            <p:extLst/>
          </p:nvPr>
        </p:nvGraphicFramePr>
        <p:xfrm>
          <a:off x="2143407" y="1881860"/>
          <a:ext cx="4732496" cy="3459960"/>
        </p:xfrm>
        <a:graphic>
          <a:graphicData uri="http://schemas.openxmlformats.org/drawingml/2006/table">
            <a:tbl>
              <a:tblPr>
                <a:tableStyleId>{22838BEF-8BB2-4498-84A7-C5851F593DF1}</a:tableStyleId>
              </a:tblPr>
              <a:tblGrid>
                <a:gridCol w="710985">
                  <a:extLst>
                    <a:ext uri="{9D8B030D-6E8A-4147-A177-3AD203B41FA5}">
                      <a16:colId xmlns:a16="http://schemas.microsoft.com/office/drawing/2014/main" val="1928079783"/>
                    </a:ext>
                  </a:extLst>
                </a:gridCol>
                <a:gridCol w="903544">
                  <a:extLst>
                    <a:ext uri="{9D8B030D-6E8A-4147-A177-3AD203B41FA5}">
                      <a16:colId xmlns:a16="http://schemas.microsoft.com/office/drawing/2014/main" val="3578811002"/>
                    </a:ext>
                  </a:extLst>
                </a:gridCol>
                <a:gridCol w="1436783">
                  <a:extLst>
                    <a:ext uri="{9D8B030D-6E8A-4147-A177-3AD203B41FA5}">
                      <a16:colId xmlns:a16="http://schemas.microsoft.com/office/drawing/2014/main" val="1239609843"/>
                    </a:ext>
                  </a:extLst>
                </a:gridCol>
                <a:gridCol w="1207194">
                  <a:extLst>
                    <a:ext uri="{9D8B030D-6E8A-4147-A177-3AD203B41FA5}">
                      <a16:colId xmlns:a16="http://schemas.microsoft.com/office/drawing/2014/main" val="3652687144"/>
                    </a:ext>
                  </a:extLst>
                </a:gridCol>
                <a:gridCol w="473990">
                  <a:extLst>
                    <a:ext uri="{9D8B030D-6E8A-4147-A177-3AD203B41FA5}">
                      <a16:colId xmlns:a16="http://schemas.microsoft.com/office/drawing/2014/main" val="970925159"/>
                    </a:ext>
                  </a:extLst>
                </a:gridCol>
              </a:tblGrid>
              <a:tr h="165378">
                <a:tc>
                  <a:txBody>
                    <a:bodyPr/>
                    <a:lstStyle/>
                    <a:p>
                      <a:pPr algn="l" fontAlgn="b"/>
                      <a:r>
                        <a:rPr lang="tr-TR" sz="1100" u="none" strike="noStrike" dirty="0" smtClean="0">
                          <a:effectLst/>
                        </a:rPr>
                        <a:t>İl Adı</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smtClean="0">
                          <a:effectLst/>
                        </a:rPr>
                        <a:t>İlçe Adı</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Dolu Lojman Adedi </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Boş Lojman Adedi</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Tümü</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5214571"/>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Altınordu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251</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134</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385</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145433187"/>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Fatsa</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104</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74</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178</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319325806"/>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Perşembe</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82</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46</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128</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588880773"/>
                  </a:ext>
                </a:extLst>
              </a:tr>
              <a:tr h="165378">
                <a:tc>
                  <a:txBody>
                    <a:bodyPr/>
                    <a:lstStyle/>
                    <a:p>
                      <a:pPr algn="l" fontAlgn="b"/>
                      <a:r>
                        <a:rPr lang="tr-TR" sz="1100" u="none" strike="noStrike" dirty="0">
                          <a:effectLst/>
                        </a:rPr>
                        <a:t>Ordu</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Ünye</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47</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46</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93</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060378545"/>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Mesudiye</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45</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17</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62</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629443521"/>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Akkuş</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37</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20</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57</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162270680"/>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Ulubey</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31</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21</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52</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1979435861"/>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Kumru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30</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14</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44</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1889066687"/>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Korgan</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28</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10</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38</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056169590"/>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Kabadüz</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20</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24</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05087883"/>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Gölköy</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18</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20</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548291693"/>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Çaybaşı</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16</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7</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23</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356326243"/>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Gülyalı</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16</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8</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24</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938606828"/>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Aybastı</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15</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12</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27</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1147188254"/>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Çatalpınar</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13</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6</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19</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4042551175"/>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Kabataş</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7</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dirty="0">
                          <a:effectLst/>
                        </a:rPr>
                        <a:t>7</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14</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394907934"/>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Çamaş</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5</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9</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1658294774"/>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Gürgentepe</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2</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4</a:t>
                      </a:r>
                      <a:endParaRPr lang="tr-TR" sz="1100" b="0" i="0" u="none" strike="noStrike">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3179152356"/>
                  </a:ext>
                </a:extLst>
              </a:tr>
              <a:tr h="165378">
                <a:tc>
                  <a:txBody>
                    <a:bodyPr/>
                    <a:lstStyle/>
                    <a:p>
                      <a:pPr algn="l" fontAlgn="b"/>
                      <a:r>
                        <a:rPr lang="tr-TR" sz="1100" u="none" strike="noStrike">
                          <a:effectLst/>
                        </a:rPr>
                        <a:t>Ordu</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İkizce</a:t>
                      </a:r>
                      <a:endParaRPr lang="tr-TR" sz="1100" b="0" i="0" u="none" strike="noStrike" dirty="0">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0</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a:effectLst/>
                        </a:rPr>
                        <a:t>5</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r" fontAlgn="b"/>
                      <a:r>
                        <a:rPr lang="tr-TR" sz="1100" u="none" strike="noStrike" dirty="0">
                          <a:effectLst/>
                        </a:rPr>
                        <a:t>5</a:t>
                      </a:r>
                      <a:endParaRPr lang="tr-TR" sz="1100" b="0" i="0" u="none" strike="noStrike" dirty="0">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2542132988"/>
                  </a:ext>
                </a:extLst>
              </a:tr>
            </a:tbl>
          </a:graphicData>
        </a:graphic>
      </p:graphicFrame>
      <p:grpSp>
        <p:nvGrpSpPr>
          <p:cNvPr id="6" name="Grup 10"/>
          <p:cNvGrpSpPr/>
          <p:nvPr/>
        </p:nvGrpSpPr>
        <p:grpSpPr>
          <a:xfrm>
            <a:off x="1194435" y="997289"/>
            <a:ext cx="6667445" cy="296379"/>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1078933" y="5645381"/>
            <a:ext cx="6733427"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
        <p:nvSpPr>
          <p:cNvPr id="12" name="Metin kutusu 11"/>
          <p:cNvSpPr txBox="1"/>
          <p:nvPr/>
        </p:nvSpPr>
        <p:spPr>
          <a:xfrm>
            <a:off x="1802963" y="5193197"/>
            <a:ext cx="5607625" cy="415498"/>
          </a:xfrm>
          <a:prstGeom prst="rect">
            <a:avLst/>
          </a:prstGeom>
          <a:noFill/>
        </p:spPr>
        <p:txBody>
          <a:bodyPr wrap="none" rtlCol="0">
            <a:spAutoFit/>
          </a:bodyPr>
          <a:lstStyle/>
          <a:p>
            <a:pPr defTabSz="685800"/>
            <a:r>
              <a:rPr lang="tr-TR" sz="1050" b="1" dirty="0">
                <a:solidFill>
                  <a:prstClr val="black"/>
                </a:solidFill>
                <a:latin typeface="Calibri"/>
              </a:rPr>
              <a:t>NOT: </a:t>
            </a:r>
            <a:r>
              <a:rPr lang="tr-TR" sz="1050" dirty="0">
                <a:solidFill>
                  <a:prstClr val="black"/>
                </a:solidFill>
                <a:latin typeface="Calibri"/>
              </a:rPr>
              <a:t>Boş olarak gösterilen lojmanların mahallelerde bulunan kapanmış okul ve sağlık ocaklarına ait </a:t>
            </a:r>
          </a:p>
          <a:p>
            <a:pPr defTabSz="685800"/>
            <a:r>
              <a:rPr lang="tr-TR" sz="1050" dirty="0">
                <a:solidFill>
                  <a:prstClr val="black"/>
                </a:solidFill>
                <a:latin typeface="Calibri"/>
              </a:rPr>
              <a:t>yerler olduğu değerlendirilmektedir.</a:t>
            </a:r>
            <a:endParaRPr lang="tr-TR" sz="1050" b="1" dirty="0">
              <a:solidFill>
                <a:prstClr val="black"/>
              </a:solidFill>
              <a:latin typeface="Calibri"/>
            </a:endParaRPr>
          </a:p>
        </p:txBody>
      </p:sp>
    </p:spTree>
    <p:extLst>
      <p:ext uri="{BB962C8B-B14F-4D97-AF65-F5344CB8AC3E}">
        <p14:creationId xmlns:p14="http://schemas.microsoft.com/office/powerpoint/2010/main" val="34632917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uvarlatılmış Dikdörtgen 6"/>
          <p:cNvSpPr/>
          <p:nvPr/>
        </p:nvSpPr>
        <p:spPr>
          <a:xfrm>
            <a:off x="1977845" y="1975334"/>
            <a:ext cx="4993477" cy="244026"/>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dirty="0">
              <a:solidFill>
                <a:prstClr val="white"/>
              </a:solidFill>
              <a:latin typeface="Calibri"/>
            </a:endParaRPr>
          </a:p>
        </p:txBody>
      </p:sp>
      <p:sp>
        <p:nvSpPr>
          <p:cNvPr id="8" name="Dikdörtgen 24"/>
          <p:cNvSpPr/>
          <p:nvPr/>
        </p:nvSpPr>
        <p:spPr>
          <a:xfrm>
            <a:off x="2012328" y="1975334"/>
            <a:ext cx="4943994" cy="244026"/>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ORDU İLİ (19 İLÇE) </a:t>
            </a:r>
          </a:p>
          <a:p>
            <a:pPr algn="ctr" defTabSz="685800"/>
            <a:r>
              <a:rPr lang="tr-TR" sz="788" b="1" dirty="0">
                <a:solidFill>
                  <a:prstClr val="white"/>
                </a:solidFill>
                <a:latin typeface="Times New Roman" panose="02020603050405020304" pitchFamily="18" charset="0"/>
                <a:cs typeface="Times New Roman" panose="02020603050405020304" pitchFamily="18" charset="0"/>
              </a:rPr>
              <a:t>2023 TARIMSAL KİRALAMA DURUMU </a:t>
            </a:r>
          </a:p>
        </p:txBody>
      </p:sp>
      <p:graphicFrame>
        <p:nvGraphicFramePr>
          <p:cNvPr id="3" name="Tablo 2"/>
          <p:cNvGraphicFramePr>
            <a:graphicFrameLocks noGrp="1"/>
          </p:cNvGraphicFramePr>
          <p:nvPr>
            <p:extLst/>
          </p:nvPr>
        </p:nvGraphicFramePr>
        <p:xfrm>
          <a:off x="2143448" y="3432117"/>
          <a:ext cx="4827875" cy="1252925"/>
        </p:xfrm>
        <a:graphic>
          <a:graphicData uri="http://schemas.openxmlformats.org/drawingml/2006/table">
            <a:tbl>
              <a:tblPr>
                <a:tableStyleId>{22838BEF-8BB2-4498-84A7-C5851F593DF1}</a:tableStyleId>
              </a:tblPr>
              <a:tblGrid>
                <a:gridCol w="1009751">
                  <a:extLst>
                    <a:ext uri="{9D8B030D-6E8A-4147-A177-3AD203B41FA5}">
                      <a16:colId xmlns:a16="http://schemas.microsoft.com/office/drawing/2014/main" val="3878457171"/>
                    </a:ext>
                  </a:extLst>
                </a:gridCol>
                <a:gridCol w="1009751">
                  <a:extLst>
                    <a:ext uri="{9D8B030D-6E8A-4147-A177-3AD203B41FA5}">
                      <a16:colId xmlns:a16="http://schemas.microsoft.com/office/drawing/2014/main" val="2649704815"/>
                    </a:ext>
                  </a:extLst>
                </a:gridCol>
                <a:gridCol w="1120193">
                  <a:extLst>
                    <a:ext uri="{9D8B030D-6E8A-4147-A177-3AD203B41FA5}">
                      <a16:colId xmlns:a16="http://schemas.microsoft.com/office/drawing/2014/main" val="1018644149"/>
                    </a:ext>
                  </a:extLst>
                </a:gridCol>
                <a:gridCol w="1688180">
                  <a:extLst>
                    <a:ext uri="{9D8B030D-6E8A-4147-A177-3AD203B41FA5}">
                      <a16:colId xmlns:a16="http://schemas.microsoft.com/office/drawing/2014/main" val="2329929110"/>
                    </a:ext>
                  </a:extLst>
                </a:gridCol>
              </a:tblGrid>
              <a:tr h="176661">
                <a:tc>
                  <a:txBody>
                    <a:bodyPr/>
                    <a:lstStyle/>
                    <a:p>
                      <a:pPr algn="l" fontAlgn="b"/>
                      <a:r>
                        <a:rPr lang="tr-TR" sz="1100" u="none" strike="noStrike">
                          <a:effectLst/>
                        </a:rPr>
                        <a:t>İl Adı </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İlçe Adı</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a:effectLst/>
                        </a:rPr>
                        <a:t>Kira Adedi</a:t>
                      </a:r>
                      <a:endParaRPr lang="tr-TR" sz="1100" b="0" i="0" u="none" strike="noStrike">
                        <a:solidFill>
                          <a:srgbClr val="000000"/>
                        </a:solidFill>
                        <a:effectLst/>
                        <a:latin typeface="Calibri" panose="020F0502020204030204" pitchFamily="34" charset="0"/>
                      </a:endParaRPr>
                    </a:p>
                  </a:txBody>
                  <a:tcPr marL="5358" marR="5358" marT="5358" marB="0" anchor="b"/>
                </a:tc>
                <a:tc>
                  <a:txBody>
                    <a:bodyPr/>
                    <a:lstStyle/>
                    <a:p>
                      <a:pPr algn="l" fontAlgn="b"/>
                      <a:r>
                        <a:rPr lang="tr-TR" sz="1100" u="none" strike="noStrike" dirty="0">
                          <a:effectLst/>
                        </a:rPr>
                        <a:t>Yüzölçümü (</a:t>
                      </a:r>
                      <a:r>
                        <a:rPr lang="tr-TR" sz="1100" u="none" strike="noStrike" dirty="0" smtClean="0">
                          <a:effectLst/>
                        </a:rPr>
                        <a:t>m²)</a:t>
                      </a:r>
                      <a:endParaRPr lang="tr-TR" sz="1100" b="0" i="0" u="none" strike="noStrike" dirty="0">
                        <a:solidFill>
                          <a:srgbClr val="000000"/>
                        </a:solidFill>
                        <a:effectLst/>
                        <a:latin typeface="Calibri" panose="020F0502020204030204" pitchFamily="34" charset="0"/>
                      </a:endParaRPr>
                    </a:p>
                  </a:txBody>
                  <a:tcPr marL="5358" marR="5358" marT="5358" marB="0" anchor="b"/>
                </a:tc>
                <a:extLst>
                  <a:ext uri="{0D108BD9-81ED-4DB2-BD59-A6C34878D82A}">
                    <a16:rowId xmlns:a16="http://schemas.microsoft.com/office/drawing/2014/main" val="834111235"/>
                  </a:ext>
                </a:extLst>
              </a:tr>
              <a:tr h="358754">
                <a:tc>
                  <a:txBody>
                    <a:bodyPr/>
                    <a:lstStyle/>
                    <a:p>
                      <a:pPr algn="l" fontAlgn="t"/>
                      <a:r>
                        <a:rPr lang="tr-TR" sz="1100" u="none" strike="noStrike" dirty="0">
                          <a:effectLst/>
                        </a:rPr>
                        <a:t>Ordu</a:t>
                      </a:r>
                      <a:endParaRPr lang="tr-TR" sz="1100" b="0" i="0" u="none" strike="noStrike" dirty="0">
                        <a:solidFill>
                          <a:srgbClr val="333333"/>
                        </a:solidFill>
                        <a:effectLst/>
                        <a:latin typeface="Calibri" panose="020F0502020204030204" pitchFamily="34" charset="0"/>
                      </a:endParaRPr>
                    </a:p>
                  </a:txBody>
                  <a:tcPr marL="5358" marR="5358" marT="5358" marB="0"/>
                </a:tc>
                <a:tc>
                  <a:txBody>
                    <a:bodyPr/>
                    <a:lstStyle/>
                    <a:p>
                      <a:pPr algn="l" fontAlgn="t"/>
                      <a:r>
                        <a:rPr lang="tr-TR" sz="1100" u="none" strike="noStrike">
                          <a:effectLst/>
                        </a:rPr>
                        <a:t>Altınordu</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a:effectLst/>
                        </a:rPr>
                        <a:t>16</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dirty="0" smtClean="0">
                          <a:effectLst/>
                        </a:rPr>
                        <a:t>49.949</a:t>
                      </a:r>
                      <a:endParaRPr lang="tr-TR" sz="1100" b="0" i="0" u="none" strike="noStrike" dirty="0">
                        <a:solidFill>
                          <a:srgbClr val="333333"/>
                        </a:solidFill>
                        <a:effectLst/>
                        <a:latin typeface="Calibri" panose="020F0502020204030204" pitchFamily="34" charset="0"/>
                      </a:endParaRPr>
                    </a:p>
                  </a:txBody>
                  <a:tcPr marL="5358" marR="5358" marT="5358" marB="0"/>
                </a:tc>
                <a:extLst>
                  <a:ext uri="{0D108BD9-81ED-4DB2-BD59-A6C34878D82A}">
                    <a16:rowId xmlns:a16="http://schemas.microsoft.com/office/drawing/2014/main" val="3185597763"/>
                  </a:ext>
                </a:extLst>
              </a:tr>
              <a:tr h="179378">
                <a:tc>
                  <a:txBody>
                    <a:bodyPr/>
                    <a:lstStyle/>
                    <a:p>
                      <a:pPr algn="l" fontAlgn="t"/>
                      <a:r>
                        <a:rPr lang="tr-TR" sz="1100" u="none" strike="noStrike">
                          <a:effectLst/>
                        </a:rPr>
                        <a:t>Ordu</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l" fontAlgn="t"/>
                      <a:r>
                        <a:rPr lang="tr-TR" sz="1100" u="none" strike="noStrike">
                          <a:effectLst/>
                        </a:rPr>
                        <a:t>Fatsa</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a:effectLst/>
                        </a:rPr>
                        <a:t>12</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dirty="0" smtClean="0">
                          <a:effectLst/>
                        </a:rPr>
                        <a:t>51.467</a:t>
                      </a:r>
                      <a:endParaRPr lang="tr-TR" sz="1100" b="0" i="0" u="none" strike="noStrike" dirty="0">
                        <a:solidFill>
                          <a:srgbClr val="333333"/>
                        </a:solidFill>
                        <a:effectLst/>
                        <a:latin typeface="Calibri" panose="020F0502020204030204" pitchFamily="34" charset="0"/>
                      </a:endParaRPr>
                    </a:p>
                  </a:txBody>
                  <a:tcPr marL="5358" marR="5358" marT="5358" marB="0"/>
                </a:tc>
                <a:extLst>
                  <a:ext uri="{0D108BD9-81ED-4DB2-BD59-A6C34878D82A}">
                    <a16:rowId xmlns:a16="http://schemas.microsoft.com/office/drawing/2014/main" val="3328366604"/>
                  </a:ext>
                </a:extLst>
              </a:tr>
              <a:tr h="358754">
                <a:tc>
                  <a:txBody>
                    <a:bodyPr/>
                    <a:lstStyle/>
                    <a:p>
                      <a:pPr algn="l" fontAlgn="t"/>
                      <a:r>
                        <a:rPr lang="tr-TR" sz="1100" u="none" strike="noStrike">
                          <a:effectLst/>
                        </a:rPr>
                        <a:t>Ordu</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l" fontAlgn="t"/>
                      <a:r>
                        <a:rPr lang="tr-TR" sz="1100" u="none" strike="noStrike">
                          <a:effectLst/>
                        </a:rPr>
                        <a:t>Perşembe</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a:effectLst/>
                        </a:rPr>
                        <a:t>1</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dirty="0" smtClean="0">
                          <a:effectLst/>
                        </a:rPr>
                        <a:t>4.309</a:t>
                      </a:r>
                      <a:endParaRPr lang="tr-TR" sz="1100" b="0" i="0" u="none" strike="noStrike" dirty="0">
                        <a:solidFill>
                          <a:srgbClr val="333333"/>
                        </a:solidFill>
                        <a:effectLst/>
                        <a:latin typeface="Calibri" panose="020F0502020204030204" pitchFamily="34" charset="0"/>
                      </a:endParaRPr>
                    </a:p>
                  </a:txBody>
                  <a:tcPr marL="5358" marR="5358" marT="5358" marB="0"/>
                </a:tc>
                <a:extLst>
                  <a:ext uri="{0D108BD9-81ED-4DB2-BD59-A6C34878D82A}">
                    <a16:rowId xmlns:a16="http://schemas.microsoft.com/office/drawing/2014/main" val="3236628488"/>
                  </a:ext>
                </a:extLst>
              </a:tr>
              <a:tr h="179378">
                <a:tc>
                  <a:txBody>
                    <a:bodyPr/>
                    <a:lstStyle/>
                    <a:p>
                      <a:pPr algn="l" fontAlgn="t"/>
                      <a:r>
                        <a:rPr lang="tr-TR" sz="1100" u="none" strike="noStrike">
                          <a:effectLst/>
                        </a:rPr>
                        <a:t>Ordu</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l" fontAlgn="t"/>
                      <a:r>
                        <a:rPr lang="tr-TR" sz="1100" u="none" strike="noStrike">
                          <a:effectLst/>
                        </a:rPr>
                        <a:t>Ünye</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a:effectLst/>
                        </a:rPr>
                        <a:t>26</a:t>
                      </a:r>
                      <a:endParaRPr lang="tr-TR" sz="1100" b="0" i="0" u="none" strike="noStrike">
                        <a:solidFill>
                          <a:srgbClr val="333333"/>
                        </a:solidFill>
                        <a:effectLst/>
                        <a:latin typeface="Calibri" panose="020F0502020204030204" pitchFamily="34" charset="0"/>
                      </a:endParaRPr>
                    </a:p>
                  </a:txBody>
                  <a:tcPr marL="5358" marR="5358" marT="5358" marB="0"/>
                </a:tc>
                <a:tc>
                  <a:txBody>
                    <a:bodyPr/>
                    <a:lstStyle/>
                    <a:p>
                      <a:pPr algn="r" fontAlgn="t"/>
                      <a:r>
                        <a:rPr lang="tr-TR" sz="1100" u="none" strike="noStrike" dirty="0" smtClean="0">
                          <a:effectLst/>
                        </a:rPr>
                        <a:t>37.034</a:t>
                      </a:r>
                      <a:endParaRPr lang="tr-TR" sz="1100" b="0" i="0" u="none" strike="noStrike" dirty="0">
                        <a:solidFill>
                          <a:srgbClr val="333333"/>
                        </a:solidFill>
                        <a:effectLst/>
                        <a:latin typeface="Calibri" panose="020F0502020204030204" pitchFamily="34" charset="0"/>
                      </a:endParaRPr>
                    </a:p>
                  </a:txBody>
                  <a:tcPr marL="5358" marR="5358" marT="5358" marB="0"/>
                </a:tc>
                <a:extLst>
                  <a:ext uri="{0D108BD9-81ED-4DB2-BD59-A6C34878D82A}">
                    <a16:rowId xmlns:a16="http://schemas.microsoft.com/office/drawing/2014/main" val="2165162609"/>
                  </a:ext>
                </a:extLst>
              </a:tr>
            </a:tbl>
          </a:graphicData>
        </a:graphic>
      </p:graphicFrame>
      <p:grpSp>
        <p:nvGrpSpPr>
          <p:cNvPr id="5" name="Grup 10"/>
          <p:cNvGrpSpPr/>
          <p:nvPr/>
        </p:nvGrpSpPr>
        <p:grpSpPr>
          <a:xfrm>
            <a:off x="1194435" y="997290"/>
            <a:ext cx="6667445" cy="308848"/>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9" name="Resim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Dikdörtgen 9"/>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17970813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Yuvarlatılmış Dikdörtgen 16"/>
          <p:cNvSpPr/>
          <p:nvPr/>
        </p:nvSpPr>
        <p:spPr>
          <a:xfrm>
            <a:off x="1953492" y="1732865"/>
            <a:ext cx="5530041" cy="312689"/>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788">
              <a:solidFill>
                <a:prstClr val="white"/>
              </a:solidFill>
              <a:latin typeface="Calibri"/>
            </a:endParaRPr>
          </a:p>
        </p:txBody>
      </p:sp>
      <p:sp>
        <p:nvSpPr>
          <p:cNvPr id="18" name="Dikdörtgen 17"/>
          <p:cNvSpPr/>
          <p:nvPr/>
        </p:nvSpPr>
        <p:spPr>
          <a:xfrm>
            <a:off x="2603927" y="1729790"/>
            <a:ext cx="4101128" cy="334835"/>
          </a:xfrm>
          <a:prstGeom prst="rect">
            <a:avLst/>
          </a:prstGeom>
        </p:spPr>
        <p:txBody>
          <a:bodyPr wrap="square">
            <a:spAutoFit/>
          </a:bodyPr>
          <a:lstStyle/>
          <a:p>
            <a:pPr algn="ctr" defTabSz="685800"/>
            <a:r>
              <a:rPr lang="tr-TR" sz="788" b="1" dirty="0">
                <a:solidFill>
                  <a:prstClr val="white"/>
                </a:solidFill>
                <a:latin typeface="Times New Roman" panose="02020603050405020304" pitchFamily="18" charset="0"/>
                <a:cs typeface="Times New Roman" panose="02020603050405020304" pitchFamily="18" charset="0"/>
              </a:rPr>
              <a:t>ORDU İLİ ALTINORDU İLÇESİ</a:t>
            </a:r>
          </a:p>
          <a:p>
            <a:pPr algn="ctr" defTabSz="685800"/>
            <a:r>
              <a:rPr lang="tr-TR" sz="788" b="1" dirty="0">
                <a:solidFill>
                  <a:prstClr val="white"/>
                </a:solidFill>
                <a:latin typeface="Times New Roman" panose="02020603050405020304" pitchFamily="18" charset="0"/>
                <a:cs typeface="Times New Roman" panose="02020603050405020304" pitchFamily="18" charset="0"/>
              </a:rPr>
              <a:t>GELİR TABLOSU</a:t>
            </a:r>
          </a:p>
        </p:txBody>
      </p:sp>
      <p:graphicFrame>
        <p:nvGraphicFramePr>
          <p:cNvPr id="6" name="Tablo 5"/>
          <p:cNvGraphicFramePr>
            <a:graphicFrameLocks noGrp="1"/>
          </p:cNvGraphicFramePr>
          <p:nvPr>
            <p:extLst/>
          </p:nvPr>
        </p:nvGraphicFramePr>
        <p:xfrm>
          <a:off x="1373680" y="2699920"/>
          <a:ext cx="6265719" cy="2057294"/>
        </p:xfrm>
        <a:graphic>
          <a:graphicData uri="http://schemas.openxmlformats.org/drawingml/2006/table">
            <a:tbl>
              <a:tblPr>
                <a:tableStyleId>{22838BEF-8BB2-4498-84A7-C5851F593DF1}</a:tableStyleId>
              </a:tblPr>
              <a:tblGrid>
                <a:gridCol w="3090236">
                  <a:extLst>
                    <a:ext uri="{9D8B030D-6E8A-4147-A177-3AD203B41FA5}">
                      <a16:colId xmlns:a16="http://schemas.microsoft.com/office/drawing/2014/main" val="1753802228"/>
                    </a:ext>
                  </a:extLst>
                </a:gridCol>
                <a:gridCol w="3175483">
                  <a:extLst>
                    <a:ext uri="{9D8B030D-6E8A-4147-A177-3AD203B41FA5}">
                      <a16:colId xmlns:a16="http://schemas.microsoft.com/office/drawing/2014/main" val="1758802011"/>
                    </a:ext>
                  </a:extLst>
                </a:gridCol>
              </a:tblGrid>
              <a:tr h="485418">
                <a:tc gridSpan="2">
                  <a:txBody>
                    <a:bodyPr/>
                    <a:lstStyle/>
                    <a:p>
                      <a:pPr algn="ctr" fontAlgn="b"/>
                      <a:endParaRPr lang="tr-TR" sz="1100" u="none" strike="noStrike" dirty="0" smtClean="0">
                        <a:effectLst/>
                      </a:endParaRPr>
                    </a:p>
                    <a:p>
                      <a:pPr algn="ctr" fontAlgn="b"/>
                      <a:r>
                        <a:rPr lang="tr-TR" sz="1100" u="none" strike="noStrike" dirty="0" smtClean="0">
                          <a:effectLst/>
                        </a:rPr>
                        <a:t>2023 </a:t>
                      </a:r>
                      <a:r>
                        <a:rPr lang="tr-TR" sz="1100" u="none" strike="noStrike" dirty="0">
                          <a:effectLst/>
                        </a:rPr>
                        <a:t>HAZİRAN AYI SONU ORDU MİLLİ EMLAK MÜDÜRLÜĞÜ GELİRLERİ </a:t>
                      </a:r>
                      <a:endParaRPr lang="tr-TR" sz="1100" u="none" strike="noStrike" dirty="0" smtClean="0">
                        <a:effectLst/>
                      </a:endParaRPr>
                    </a:p>
                    <a:p>
                      <a:pPr algn="ctr" fontAlgn="b"/>
                      <a:endParaRPr lang="tr-TR" sz="1100" b="1" i="0" u="none" strike="noStrike" dirty="0">
                        <a:solidFill>
                          <a:srgbClr val="000000"/>
                        </a:solidFill>
                        <a:effectLst/>
                        <a:latin typeface="Times New Roman" panose="02020603050405020304" pitchFamily="18" charset="0"/>
                      </a:endParaRPr>
                    </a:p>
                  </a:txBody>
                  <a:tcPr marL="5358" marR="5358" marT="5358" marB="0" anchor="b"/>
                </a:tc>
                <a:tc hMerge="1">
                  <a:txBody>
                    <a:bodyPr/>
                    <a:lstStyle/>
                    <a:p>
                      <a:endParaRPr lang="tr-TR"/>
                    </a:p>
                  </a:txBody>
                  <a:tcPr/>
                </a:tc>
                <a:extLst>
                  <a:ext uri="{0D108BD9-81ED-4DB2-BD59-A6C34878D82A}">
                    <a16:rowId xmlns:a16="http://schemas.microsoft.com/office/drawing/2014/main" val="2514080462"/>
                  </a:ext>
                </a:extLst>
              </a:tr>
              <a:tr h="185882">
                <a:tc>
                  <a:txBody>
                    <a:bodyPr/>
                    <a:lstStyle/>
                    <a:p>
                      <a:pPr algn="l" fontAlgn="b"/>
                      <a:r>
                        <a:rPr lang="tr-TR" sz="1100" u="none" strike="noStrike">
                          <a:effectLst/>
                        </a:rPr>
                        <a:t>Taşınmaz Satış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256.550,38</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512212413"/>
                  </a:ext>
                </a:extLst>
              </a:tr>
              <a:tr h="185882">
                <a:tc>
                  <a:txBody>
                    <a:bodyPr/>
                    <a:lstStyle/>
                    <a:p>
                      <a:pPr algn="l" fontAlgn="b"/>
                      <a:r>
                        <a:rPr lang="tr-TR" sz="1100" u="none" strike="noStrike">
                          <a:effectLst/>
                        </a:rPr>
                        <a:t>2/B Taşınmaz Satış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1.312.850,44</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497843585"/>
                  </a:ext>
                </a:extLst>
              </a:tr>
              <a:tr h="185882">
                <a:tc>
                  <a:txBody>
                    <a:bodyPr/>
                    <a:lstStyle/>
                    <a:p>
                      <a:pPr algn="l" fontAlgn="b"/>
                      <a:r>
                        <a:rPr lang="tr-TR" sz="1100" u="none" strike="noStrike">
                          <a:effectLst/>
                        </a:rPr>
                        <a:t>Kira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460.739,02</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128738741"/>
                  </a:ext>
                </a:extLst>
              </a:tr>
              <a:tr h="185882">
                <a:tc>
                  <a:txBody>
                    <a:bodyPr/>
                    <a:lstStyle/>
                    <a:p>
                      <a:pPr algn="l" fontAlgn="b"/>
                      <a:r>
                        <a:rPr lang="tr-TR" sz="1100" u="none" strike="noStrike">
                          <a:effectLst/>
                        </a:rPr>
                        <a:t>Ecrimisil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1.329.454,88</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473623414"/>
                  </a:ext>
                </a:extLst>
              </a:tr>
              <a:tr h="185882">
                <a:tc>
                  <a:txBody>
                    <a:bodyPr/>
                    <a:lstStyle/>
                    <a:p>
                      <a:pPr algn="l" fontAlgn="b"/>
                      <a:r>
                        <a:rPr lang="tr-TR" sz="1100" u="none" strike="noStrike">
                          <a:effectLst/>
                        </a:rPr>
                        <a:t>Lojman Kirası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10.527,29</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3805662623"/>
                  </a:ext>
                </a:extLst>
              </a:tr>
              <a:tr h="185882">
                <a:tc>
                  <a:txBody>
                    <a:bodyPr/>
                    <a:lstStyle/>
                    <a:p>
                      <a:pPr algn="l" fontAlgn="b"/>
                      <a:r>
                        <a:rPr lang="tr-TR" sz="1100" u="none" strike="noStrike">
                          <a:effectLst/>
                        </a:rPr>
                        <a:t>İrtifak Hak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1.080.023,59</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919810799"/>
                  </a:ext>
                </a:extLst>
              </a:tr>
              <a:tr h="194733">
                <a:tc>
                  <a:txBody>
                    <a:bodyPr/>
                    <a:lstStyle/>
                    <a:p>
                      <a:pPr algn="l" fontAlgn="b"/>
                      <a:r>
                        <a:rPr lang="tr-TR" sz="1100" u="none" strike="noStrike">
                          <a:effectLst/>
                        </a:rPr>
                        <a:t>Taşınır Mal Satış Geliri</a:t>
                      </a:r>
                      <a:endParaRPr lang="tr-TR" sz="1100" b="1" i="0" u="none" strike="noStrike">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a:effectLst/>
                        </a:rPr>
                        <a:t>73.113,70</a:t>
                      </a:r>
                      <a:endParaRPr lang="tr-TR" sz="1100" b="1" i="0" u="none" strike="noStrike">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2199008437"/>
                  </a:ext>
                </a:extLst>
              </a:tr>
              <a:tr h="238991">
                <a:tc>
                  <a:txBody>
                    <a:bodyPr/>
                    <a:lstStyle/>
                    <a:p>
                      <a:pPr algn="l" fontAlgn="b"/>
                      <a:r>
                        <a:rPr lang="tr-TR" sz="1100" u="none" strike="noStrike" dirty="0">
                          <a:effectLst/>
                        </a:rPr>
                        <a:t>TOPLAM</a:t>
                      </a:r>
                      <a:endParaRPr lang="tr-TR" sz="1100" b="1" i="0" u="none" strike="noStrike" dirty="0">
                        <a:solidFill>
                          <a:srgbClr val="000000"/>
                        </a:solidFill>
                        <a:effectLst/>
                        <a:latin typeface="Times New Roman" panose="02020603050405020304" pitchFamily="18" charset="0"/>
                      </a:endParaRPr>
                    </a:p>
                  </a:txBody>
                  <a:tcPr marL="5358" marR="5358" marT="5358" marB="0" anchor="b"/>
                </a:tc>
                <a:tc>
                  <a:txBody>
                    <a:bodyPr/>
                    <a:lstStyle/>
                    <a:p>
                      <a:pPr algn="ctr" fontAlgn="b"/>
                      <a:r>
                        <a:rPr lang="tr-TR" sz="1100" u="none" strike="noStrike" dirty="0">
                          <a:effectLst/>
                        </a:rPr>
                        <a:t>4.523.259,30</a:t>
                      </a:r>
                      <a:endParaRPr lang="tr-TR" sz="1100" b="1" i="0" u="none" strike="noStrike" dirty="0">
                        <a:solidFill>
                          <a:srgbClr val="000000"/>
                        </a:solidFill>
                        <a:effectLst/>
                        <a:latin typeface="Times New Roman" panose="02020603050405020304" pitchFamily="18" charset="0"/>
                      </a:endParaRPr>
                    </a:p>
                  </a:txBody>
                  <a:tcPr marL="5358" marR="5358" marT="5358" marB="0" anchor="b"/>
                </a:tc>
                <a:extLst>
                  <a:ext uri="{0D108BD9-81ED-4DB2-BD59-A6C34878D82A}">
                    <a16:rowId xmlns:a16="http://schemas.microsoft.com/office/drawing/2014/main" val="729983002"/>
                  </a:ext>
                </a:extLst>
              </a:tr>
            </a:tbl>
          </a:graphicData>
        </a:graphic>
      </p:graphicFrame>
      <p:grpSp>
        <p:nvGrpSpPr>
          <p:cNvPr id="5" name="Grup 10"/>
          <p:cNvGrpSpPr/>
          <p:nvPr/>
        </p:nvGrpSpPr>
        <p:grpSpPr>
          <a:xfrm>
            <a:off x="1194435" y="997289"/>
            <a:ext cx="6667445" cy="296379"/>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1194435" y="5565859"/>
            <a:ext cx="666744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
        <p:nvSpPr>
          <p:cNvPr id="2" name="Metin kutusu 1"/>
          <p:cNvSpPr txBox="1"/>
          <p:nvPr/>
        </p:nvSpPr>
        <p:spPr>
          <a:xfrm>
            <a:off x="1246468" y="4953346"/>
            <a:ext cx="6311343" cy="473206"/>
          </a:xfrm>
          <a:prstGeom prst="rect">
            <a:avLst/>
          </a:prstGeom>
          <a:noFill/>
        </p:spPr>
        <p:txBody>
          <a:bodyPr wrap="none" rtlCol="0">
            <a:spAutoFit/>
          </a:bodyPr>
          <a:lstStyle/>
          <a:p>
            <a:pPr defTabSz="685800"/>
            <a:r>
              <a:rPr lang="tr-TR" sz="825" b="1" dirty="0">
                <a:solidFill>
                  <a:prstClr val="black"/>
                </a:solidFill>
                <a:latin typeface="Calibri"/>
              </a:rPr>
              <a:t>NOT: İlimiz, Perşembe İlçesi, Efirli Mahallesinde bulunan 382 ada 30/31/33/35/36 parsel numaralı taşınmazlar (Defterdarlık Sosyal Tesisleri) </a:t>
            </a:r>
          </a:p>
          <a:p>
            <a:pPr defTabSz="685800"/>
            <a:r>
              <a:rPr lang="tr-TR" sz="825" b="1" dirty="0">
                <a:solidFill>
                  <a:prstClr val="black"/>
                </a:solidFill>
                <a:latin typeface="Calibri"/>
              </a:rPr>
              <a:t>Özelleştirme İdaresi Başkanlığı tarafından satılmıştır.</a:t>
            </a:r>
          </a:p>
          <a:p>
            <a:pPr defTabSz="685800"/>
            <a:r>
              <a:rPr lang="tr-TR" sz="825" b="1" dirty="0">
                <a:solidFill>
                  <a:prstClr val="black"/>
                </a:solidFill>
                <a:latin typeface="Calibri"/>
              </a:rPr>
              <a:t>Satış Bedeli: 57.000.000,00 TL</a:t>
            </a:r>
          </a:p>
        </p:txBody>
      </p:sp>
    </p:spTree>
    <p:extLst>
      <p:ext uri="{BB962C8B-B14F-4D97-AF65-F5344CB8AC3E}">
        <p14:creationId xmlns:p14="http://schemas.microsoft.com/office/powerpoint/2010/main" val="10486598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0" y="857250"/>
            <a:ext cx="9184016" cy="5143499"/>
          </a:xfrm>
          <a:prstGeom prst="rect">
            <a:avLst/>
          </a:prstGeom>
        </p:spPr>
      </p:pic>
      <p:sp>
        <p:nvSpPr>
          <p:cNvPr id="24" name="Yuvarlatılmış Dikdörtgen 23"/>
          <p:cNvSpPr/>
          <p:nvPr/>
        </p:nvSpPr>
        <p:spPr>
          <a:xfrm>
            <a:off x="1" y="3400665"/>
            <a:ext cx="9164006" cy="2600084"/>
          </a:xfrm>
          <a:prstGeom prst="roundRect">
            <a:avLst>
              <a:gd name="adj" fmla="val 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solidFill>
                <a:prstClr val="white"/>
              </a:solidFill>
            </a:endParaRPr>
          </a:p>
        </p:txBody>
      </p:sp>
      <p:sp>
        <p:nvSpPr>
          <p:cNvPr id="19" name="Yuvarlatılmış Dikdörtgen 18"/>
          <p:cNvSpPr/>
          <p:nvPr/>
        </p:nvSpPr>
        <p:spPr>
          <a:xfrm>
            <a:off x="251520" y="3374994"/>
            <a:ext cx="8640960" cy="2380064"/>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2" name="Slayt Numarası Yer Tutucusu 1"/>
          <p:cNvSpPr>
            <a:spLocks noGrp="1"/>
          </p:cNvSpPr>
          <p:nvPr>
            <p:ph type="sldNum" sz="quarter" idx="4294967295"/>
          </p:nvPr>
        </p:nvSpPr>
        <p:spPr>
          <a:xfrm>
            <a:off x="8892480" y="5780168"/>
            <a:ext cx="251520" cy="220582"/>
          </a:xfrm>
          <a:noFill/>
        </p:spPr>
        <p:txBody>
          <a:bodyPr/>
          <a:lstStyle/>
          <a:p>
            <a:pPr algn="l"/>
            <a:fld id="{DC2DF7AE-E3BD-41B1-B2B6-F71BED4C81A4}" type="slidenum">
              <a:rPr lang="tr-TR" sz="750">
                <a:solidFill>
                  <a:srgbClr val="FF0000"/>
                </a:solidFill>
              </a:rPr>
              <a:pPr algn="l"/>
              <a:t>74</a:t>
            </a:fld>
            <a:endParaRPr lang="tr-TR" sz="750" dirty="0">
              <a:solidFill>
                <a:srgbClr val="FF0000"/>
              </a:solidFill>
            </a:endParaRPr>
          </a:p>
        </p:txBody>
      </p:sp>
      <p:sp>
        <p:nvSpPr>
          <p:cNvPr id="6" name="Dikdörtgen 5"/>
          <p:cNvSpPr/>
          <p:nvPr/>
        </p:nvSpPr>
        <p:spPr>
          <a:xfrm>
            <a:off x="2876117" y="3500378"/>
            <a:ext cx="3391762" cy="1754326"/>
          </a:xfrm>
          <a:prstGeom prst="rect">
            <a:avLst/>
          </a:prstGeom>
        </p:spPr>
        <p:txBody>
          <a:bodyPr wrap="none">
            <a:spAutoFit/>
          </a:bodyPr>
          <a:lstStyle/>
          <a:p>
            <a:pPr algn="ctr"/>
            <a:r>
              <a:rPr lang="tr-TR" sz="3600" b="1" dirty="0">
                <a:solidFill>
                  <a:prstClr val="white"/>
                </a:solidFill>
              </a:rPr>
              <a:t>ARZ EDERİM.</a:t>
            </a:r>
          </a:p>
          <a:p>
            <a:pPr algn="ctr"/>
            <a:r>
              <a:rPr lang="tr-TR" sz="3600" b="1" dirty="0">
                <a:solidFill>
                  <a:prstClr val="white"/>
                </a:solidFill>
              </a:rPr>
              <a:t>Hüseyin ÖZTÜRK</a:t>
            </a:r>
          </a:p>
          <a:p>
            <a:pPr algn="ctr"/>
            <a:r>
              <a:rPr lang="tr-TR" sz="3600" b="1" dirty="0">
                <a:solidFill>
                  <a:prstClr val="white"/>
                </a:solidFill>
              </a:rPr>
              <a:t>İl Müdürü</a:t>
            </a:r>
          </a:p>
        </p:txBody>
      </p:sp>
      <p:sp>
        <p:nvSpPr>
          <p:cNvPr id="23" name="Yuvarlatılmış Dikdörtgen 22"/>
          <p:cNvSpPr/>
          <p:nvPr/>
        </p:nvSpPr>
        <p:spPr>
          <a:xfrm>
            <a:off x="251520" y="1106742"/>
            <a:ext cx="8640960" cy="4652117"/>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589" y="1383377"/>
            <a:ext cx="1976876" cy="1970308"/>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17" y="1383377"/>
            <a:ext cx="2117759" cy="1961730"/>
          </a:xfrm>
          <a:prstGeom prst="rect">
            <a:avLst/>
          </a:prstGeom>
        </p:spPr>
      </p:pic>
    </p:spTree>
    <p:extLst>
      <p:ext uri="{BB962C8B-B14F-4D97-AF65-F5344CB8AC3E}">
        <p14:creationId xmlns:p14="http://schemas.microsoft.com/office/powerpoint/2010/main" val="3825717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İçerik Yer Tutucusu 11"/>
          <p:cNvGraphicFramePr>
            <a:graphicFrameLocks noGrp="1"/>
          </p:cNvGraphicFramePr>
          <p:nvPr>
            <p:ph idx="1"/>
            <p:extLst>
              <p:ext uri="{D42A27DB-BD31-4B8C-83A1-F6EECF244321}">
                <p14:modId xmlns:p14="http://schemas.microsoft.com/office/powerpoint/2010/main" val="985658832"/>
              </p:ext>
            </p:extLst>
          </p:nvPr>
        </p:nvGraphicFramePr>
        <p:xfrm>
          <a:off x="419101" y="1167523"/>
          <a:ext cx="8267698" cy="4940618"/>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419101" y="6108141"/>
            <a:ext cx="8267698"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Arial" charset="0"/>
              <a:cs typeface="Arial" charset="0"/>
            </a:endParaRPr>
          </a:p>
        </p:txBody>
      </p:sp>
      <p:grpSp>
        <p:nvGrpSpPr>
          <p:cNvPr id="12" name="Grup 12"/>
          <p:cNvGrpSpPr/>
          <p:nvPr/>
        </p:nvGrpSpPr>
        <p:grpSpPr>
          <a:xfrm>
            <a:off x="419100" y="588859"/>
            <a:ext cx="8267700" cy="578663"/>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16" name="Resim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pPr/>
              <a:t>8</a:t>
            </a:fld>
            <a:endParaRPr lang="tr-TR"/>
          </a:p>
        </p:txBody>
      </p:sp>
    </p:spTree>
    <p:extLst>
      <p:ext uri="{BB962C8B-B14F-4D97-AF65-F5344CB8AC3E}">
        <p14:creationId xmlns:p14="http://schemas.microsoft.com/office/powerpoint/2010/main" val="2350392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İçerik Yer Tutucusu 11"/>
          <p:cNvGraphicFramePr>
            <a:graphicFrameLocks noGrp="1"/>
          </p:cNvGraphicFramePr>
          <p:nvPr>
            <p:ph idx="1"/>
            <p:extLst>
              <p:ext uri="{D42A27DB-BD31-4B8C-83A1-F6EECF244321}">
                <p14:modId xmlns:p14="http://schemas.microsoft.com/office/powerpoint/2010/main" val="4059620967"/>
              </p:ext>
            </p:extLst>
          </p:nvPr>
        </p:nvGraphicFramePr>
        <p:xfrm>
          <a:off x="426720" y="1198002"/>
          <a:ext cx="8412480" cy="4966928"/>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426721" y="6164930"/>
            <a:ext cx="8412477"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Arial" charset="0"/>
              <a:cs typeface="Arial" charset="0"/>
            </a:endParaRPr>
          </a:p>
        </p:txBody>
      </p:sp>
      <p:grpSp>
        <p:nvGrpSpPr>
          <p:cNvPr id="12" name="Grup 12"/>
          <p:cNvGrpSpPr/>
          <p:nvPr/>
        </p:nvGrpSpPr>
        <p:grpSpPr>
          <a:xfrm>
            <a:off x="426720" y="619339"/>
            <a:ext cx="8412480" cy="578663"/>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16" name="Resim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pPr/>
              <a:t>9</a:t>
            </a:fld>
            <a:endParaRPr lang="tr-TR"/>
          </a:p>
        </p:txBody>
      </p:sp>
    </p:spTree>
    <p:extLst>
      <p:ext uri="{BB962C8B-B14F-4D97-AF65-F5344CB8AC3E}">
        <p14:creationId xmlns:p14="http://schemas.microsoft.com/office/powerpoint/2010/main" val="2494099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üt Bardağ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üt Bardağ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TotalTime>
  <Words>5320</Words>
  <Application>Microsoft Office PowerPoint</Application>
  <PresentationFormat>Ekran Gösterisi (4:3)</PresentationFormat>
  <Paragraphs>1884</Paragraphs>
  <Slides>74</Slides>
  <Notes>26</Notes>
  <HiddenSlides>0</HiddenSlides>
  <MMClips>0</MMClips>
  <ScaleCrop>false</ScaleCrop>
  <HeadingPairs>
    <vt:vector size="6" baseType="variant">
      <vt:variant>
        <vt:lpstr>Kullanılan Yazı Tipleri</vt:lpstr>
      </vt:variant>
      <vt:variant>
        <vt:i4>13</vt:i4>
      </vt:variant>
      <vt:variant>
        <vt:lpstr>Tema</vt:lpstr>
      </vt:variant>
      <vt:variant>
        <vt:i4>5</vt:i4>
      </vt:variant>
      <vt:variant>
        <vt:lpstr>Slayt Başlıkları</vt:lpstr>
      </vt:variant>
      <vt:variant>
        <vt:i4>74</vt:i4>
      </vt:variant>
    </vt:vector>
  </HeadingPairs>
  <TitlesOfParts>
    <vt:vector size="92" baseType="lpstr">
      <vt:lpstr>Arial</vt:lpstr>
      <vt:lpstr>Arial Black</vt:lpstr>
      <vt:lpstr>Arial Narrow</vt:lpstr>
      <vt:lpstr>Calibri</vt:lpstr>
      <vt:lpstr>Calibri (Gövde)</vt:lpstr>
      <vt:lpstr>Calibri (Gövde)de)</vt:lpstr>
      <vt:lpstr>Calibri (Gövde)ri (Gövde)</vt:lpstr>
      <vt:lpstr>Calibri (Gövde)s New Roman</vt:lpstr>
      <vt:lpstr>Calibri Light</vt:lpstr>
      <vt:lpstr>Segoe UI Symbol</vt:lpstr>
      <vt:lpstr>Times New Roman</vt:lpstr>
      <vt:lpstr>Verdana</vt:lpstr>
      <vt:lpstr>Wingdings</vt:lpstr>
      <vt:lpstr>Ofis Teması</vt:lpstr>
      <vt:lpstr>1_Ofis Teması</vt:lpstr>
      <vt:lpstr>Office Teması</vt:lpstr>
      <vt:lpstr>2_Ofis Teması</vt:lpstr>
      <vt:lpstr>3_Ofis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2023  Yılı Denetimi Müdürlüğümüzce Yapılan Yeni İşler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2872 sayılı Çevre Kanunu Kapsamında Yapılan Denetim Verileri</vt:lpstr>
      <vt:lpstr>2872 sayılı Çevre Kanunu Kapsamında Uygulanan İdari Yaptırımlar</vt:lpstr>
      <vt:lpstr>PowerPoint Sunusu</vt:lpstr>
      <vt:lpstr>PowerPoint Sunusu</vt:lpstr>
      <vt:lpstr>PowerPoint Sunusu</vt:lpstr>
      <vt:lpstr>PowerPoint Sunusu</vt:lpstr>
      <vt:lpstr>PowerPoint Sunusu</vt:lpstr>
      <vt:lpstr>PowerPoint Sunusu</vt:lpstr>
      <vt:lpstr>PowerPoint Sunusu</vt:lpstr>
      <vt:lpstr>PowerPoint Sunusu</vt:lpstr>
      <vt:lpstr>MÜDÜRLÜĞÜMÜZCE VERİLEN ÇEVRE İZNİ VE LİSANS BELGESİNİN YILLARA GÖRE DAĞILIMI</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ahmet aksu</dc:creator>
  <cp:lastModifiedBy>Yasin Dursun</cp:lastModifiedBy>
  <cp:revision>276</cp:revision>
  <cp:lastPrinted>2023-09-14T06:11:02Z</cp:lastPrinted>
  <dcterms:modified xsi:type="dcterms:W3CDTF">2023-11-02T07:32:59Z</dcterms:modified>
</cp:coreProperties>
</file>