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  <p:sldMasterId id="2147483909" r:id="rId2"/>
  </p:sldMasterIdLst>
  <p:notesMasterIdLst>
    <p:notesMasterId r:id="rId27"/>
  </p:notesMasterIdLst>
  <p:handoutMasterIdLst>
    <p:handoutMasterId r:id="rId28"/>
  </p:handoutMasterIdLst>
  <p:sldIdLst>
    <p:sldId id="1401" r:id="rId3"/>
    <p:sldId id="1402" r:id="rId4"/>
    <p:sldId id="1404" r:id="rId5"/>
    <p:sldId id="1403" r:id="rId6"/>
    <p:sldId id="1406" r:id="rId7"/>
    <p:sldId id="1416" r:id="rId8"/>
    <p:sldId id="1417" r:id="rId9"/>
    <p:sldId id="1343" r:id="rId10"/>
    <p:sldId id="1462" r:id="rId11"/>
    <p:sldId id="1400" r:id="rId12"/>
    <p:sldId id="1486" r:id="rId13"/>
    <p:sldId id="1418" r:id="rId14"/>
    <p:sldId id="1478" r:id="rId15"/>
    <p:sldId id="1480" r:id="rId16"/>
    <p:sldId id="1482" r:id="rId17"/>
    <p:sldId id="1484" r:id="rId18"/>
    <p:sldId id="1465" r:id="rId19"/>
    <p:sldId id="1467" r:id="rId20"/>
    <p:sldId id="1474" r:id="rId21"/>
    <p:sldId id="1469" r:id="rId22"/>
    <p:sldId id="1476" r:id="rId23"/>
    <p:sldId id="1472" r:id="rId24"/>
    <p:sldId id="1487" r:id="rId25"/>
    <p:sldId id="1488" r:id="rId26"/>
  </p:sldIdLst>
  <p:sldSz cx="9144000" cy="5143500" type="screen16x9"/>
  <p:notesSz cx="6797675" cy="9926638"/>
  <p:defaultTextStyle>
    <a:defPPr>
      <a:defRPr lang="en-US"/>
    </a:defPPr>
    <a:lvl1pPr marL="0" algn="l" defTabSz="3553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5349" algn="l" defTabSz="3553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0688" algn="l" defTabSz="3553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6038" algn="l" defTabSz="3553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1372" algn="l" defTabSz="3553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76732" algn="l" defTabSz="3553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2079" algn="l" defTabSz="3553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87432" algn="l" defTabSz="3553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42761" algn="l" defTabSz="3553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18504065-2340-4571-802A-161B2B418E7A}">
          <p14:sldIdLst>
            <p14:sldId id="1401"/>
            <p14:sldId id="1402"/>
            <p14:sldId id="1404"/>
            <p14:sldId id="1403"/>
            <p14:sldId id="1406"/>
            <p14:sldId id="1416"/>
            <p14:sldId id="1417"/>
            <p14:sldId id="1343"/>
            <p14:sldId id="1462"/>
            <p14:sldId id="1400"/>
            <p14:sldId id="1486"/>
            <p14:sldId id="1418"/>
            <p14:sldId id="1478"/>
            <p14:sldId id="1480"/>
            <p14:sldId id="1482"/>
            <p14:sldId id="1484"/>
            <p14:sldId id="1465"/>
            <p14:sldId id="1467"/>
            <p14:sldId id="1474"/>
            <p14:sldId id="1469"/>
            <p14:sldId id="1476"/>
            <p14:sldId id="1472"/>
            <p14:sldId id="1487"/>
            <p14:sldId id="1488"/>
          </p14:sldIdLst>
        </p14:section>
        <p14:section name="Başlıksız Bölüm" id="{1E7179E3-3859-4650-A3A7-68E63046DE8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33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03" autoAdjust="0"/>
    <p:restoredTop sz="71715" autoAdjust="0"/>
  </p:normalViewPr>
  <p:slideViewPr>
    <p:cSldViewPr snapToGrid="0">
      <p:cViewPr>
        <p:scale>
          <a:sx n="100" d="100"/>
          <a:sy n="100" d="100"/>
        </p:scale>
        <p:origin x="2316" y="960"/>
      </p:cViewPr>
      <p:guideLst>
        <p:guide orient="horz" pos="2160"/>
        <p:guide pos="384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0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958" y="-108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tr-TR" sz="2000" b="1" dirty="0" smtClean="0">
                <a:solidFill>
                  <a:srgbClr val="FF0000"/>
                </a:solidFill>
              </a:rPr>
              <a:t>TOPLANAN ATIK MİKTARLARI </a:t>
            </a:r>
            <a:r>
              <a:rPr lang="tr-TR" sz="2000" b="1" dirty="0" smtClean="0">
                <a:solidFill>
                  <a:srgbClr val="00B050"/>
                </a:solidFill>
              </a:rPr>
              <a:t>(</a:t>
            </a:r>
            <a:r>
              <a:rPr lang="tr-TR" sz="2000" b="1" i="1" u="sng" dirty="0" smtClean="0">
                <a:solidFill>
                  <a:srgbClr val="00B050"/>
                </a:solidFill>
              </a:rPr>
              <a:t>TON</a:t>
            </a:r>
            <a:r>
              <a:rPr lang="tr-TR" sz="2000" b="1" dirty="0" smtClean="0">
                <a:solidFill>
                  <a:srgbClr val="00B050"/>
                </a:solidFill>
              </a:rPr>
              <a:t>)</a:t>
            </a:r>
            <a:endParaRPr lang="en-US" sz="2000" b="1" dirty="0">
              <a:solidFill>
                <a:srgbClr val="00B050"/>
              </a:solidFill>
            </a:endParaRPr>
          </a:p>
        </c:rich>
      </c:tx>
      <c:layout>
        <c:manualLayout>
          <c:xMode val="edge"/>
          <c:yMode val="edge"/>
          <c:x val="0.31418339245973853"/>
          <c:y val="1.38213163678036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.26134678976573877"/>
          <c:y val="0.14718253968253969"/>
          <c:w val="0.55065210434540302"/>
          <c:h val="0.669986564179477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C591D716-58CF-486B-B156-29CCEE190461}" type="VALUE">
                      <a:rPr lang="en-US" sz="3000"/>
                      <a:pPr/>
                      <a:t>[DEĞER]</a:t>
                    </a:fld>
                    <a:endParaRPr lang="tr-T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364-483E-8C1C-7BA19760CBC4}"/>
                </c:ext>
              </c:extLst>
            </c:dLbl>
            <c:dLbl>
              <c:idx val="1"/>
              <c:layout>
                <c:manualLayout>
                  <c:x val="-6.0787926008761295E-17"/>
                  <c:y val="1.5312140085585218E-2"/>
                </c:manualLayout>
              </c:layout>
              <c:tx>
                <c:rich>
                  <a:bodyPr/>
                  <a:lstStyle/>
                  <a:p>
                    <a:fld id="{145BEB17-6A4E-479C-96E8-21C6B1A8BB8D}" type="VALUE">
                      <a:rPr lang="en-US" sz="3000"/>
                      <a:pPr/>
                      <a:t>[DEĞER]</a:t>
                    </a:fld>
                    <a:endParaRPr lang="tr-T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364-483E-8C1C-7BA19760CBC4}"/>
                </c:ext>
              </c:extLst>
            </c:dLbl>
            <c:dLbl>
              <c:idx val="2"/>
              <c:layout>
                <c:manualLayout>
                  <c:x val="3.1130130655953247E-3"/>
                  <c:y val="3.1618062176331348E-2"/>
                </c:manualLayout>
              </c:layout>
              <c:tx>
                <c:rich>
                  <a:bodyPr/>
                  <a:lstStyle/>
                  <a:p>
                    <a:fld id="{D00E2DBB-A54C-42DB-AEB0-A21D07EFD027}" type="VALUE">
                      <a:rPr lang="en-US" sz="3000"/>
                      <a:pPr/>
                      <a:t>[DEĞER]</a:t>
                    </a:fld>
                    <a:endParaRPr lang="tr-T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6CA-481D-8C10-5395B351617A}"/>
                </c:ext>
              </c:extLst>
            </c:dLbl>
            <c:dLbl>
              <c:idx val="3"/>
              <c:layout>
                <c:manualLayout>
                  <c:x val="1.6578716791654181E-3"/>
                  <c:y val="1.53121400855852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0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364-483E-8C1C-7BA19760CB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Sayfa1!$B$2:$B$5</c:f>
              <c:numCache>
                <c:formatCode>General</c:formatCode>
                <c:ptCount val="4"/>
                <c:pt idx="0">
                  <c:v>19</c:v>
                </c:pt>
                <c:pt idx="1">
                  <c:v>189</c:v>
                </c:pt>
                <c:pt idx="2">
                  <c:v>542</c:v>
                </c:pt>
                <c:pt idx="3">
                  <c:v>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09-451E-B54B-0C5B978846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88083008"/>
        <c:axId val="388078744"/>
      </c:barChart>
      <c:catAx>
        <c:axId val="38808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22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88078744"/>
        <c:crosses val="autoZero"/>
        <c:auto val="1"/>
        <c:lblAlgn val="ctr"/>
        <c:lblOffset val="100"/>
        <c:noMultiLvlLbl val="0"/>
      </c:catAx>
      <c:valAx>
        <c:axId val="388078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8808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679785-85A8-48A9-8B8B-0C55B99CABF2}" type="doc">
      <dgm:prSet loTypeId="urn:microsoft.com/office/officeart/2005/8/layout/vList5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5211C499-D645-4388-958B-A9E6DCFC7E0C}">
      <dgm:prSet phldrT="[Metin]" custT="1"/>
      <dgm:spPr/>
      <dgm:t>
        <a:bodyPr/>
        <a:lstStyle/>
        <a:p>
          <a:r>
            <a:rPr lang="tr-TR" sz="2400" b="0" dirty="0" smtClean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Son Tarih </a:t>
          </a:r>
        </a:p>
        <a:p>
          <a:r>
            <a:rPr lang="tr-TR" sz="3000" b="1" u="none" dirty="0" smtClean="0">
              <a:latin typeface="+mn-lt"/>
            </a:rPr>
            <a:t>01 Haziran 2020 </a:t>
          </a:r>
          <a:endParaRPr lang="tr-TR" sz="3000" b="1" u="none" dirty="0">
            <a:latin typeface="+mn-lt"/>
          </a:endParaRPr>
        </a:p>
      </dgm:t>
    </dgm:pt>
    <dgm:pt modelId="{F693A2DC-6F8E-44FB-939B-6F42B73C3A71}" type="parTrans" cxnId="{B470F17C-C99B-43E9-B6C5-649019BFE836}">
      <dgm:prSet/>
      <dgm:spPr/>
      <dgm:t>
        <a:bodyPr/>
        <a:lstStyle/>
        <a:p>
          <a:endParaRPr lang="tr-TR"/>
        </a:p>
      </dgm:t>
    </dgm:pt>
    <dgm:pt modelId="{4CAC5644-392D-4536-8AA9-F2FCD983D46C}" type="sibTrans" cxnId="{B470F17C-C99B-43E9-B6C5-649019BFE836}">
      <dgm:prSet/>
      <dgm:spPr/>
      <dgm:t>
        <a:bodyPr/>
        <a:lstStyle/>
        <a:p>
          <a:endParaRPr lang="tr-TR"/>
        </a:p>
      </dgm:t>
    </dgm:pt>
    <dgm:pt modelId="{B2411C9C-61E1-4225-A620-B53A78BAFCF3}">
      <dgm:prSet phldrT="[Metin]" custT="1"/>
      <dgm:spPr/>
      <dgm:t>
        <a:bodyPr/>
        <a:lstStyle/>
        <a:p>
          <a:r>
            <a:rPr lang="tr-TR" sz="2800" dirty="0" smtClean="0"/>
            <a:t>Kamu Kurum ve Kuruluşları </a:t>
          </a:r>
          <a:endParaRPr lang="tr-TR" sz="2800" dirty="0"/>
        </a:p>
      </dgm:t>
    </dgm:pt>
    <dgm:pt modelId="{DBCC1EFE-B8A2-46DD-A4C1-71739E3C6C87}" type="parTrans" cxnId="{8EB67132-D695-45EC-90D2-66F45316DA1B}">
      <dgm:prSet/>
      <dgm:spPr/>
      <dgm:t>
        <a:bodyPr/>
        <a:lstStyle/>
        <a:p>
          <a:endParaRPr lang="tr-TR"/>
        </a:p>
      </dgm:t>
    </dgm:pt>
    <dgm:pt modelId="{62AC1ABF-3D5D-4548-BAE8-A8C7D827F221}" type="sibTrans" cxnId="{8EB67132-D695-45EC-90D2-66F45316DA1B}">
      <dgm:prSet/>
      <dgm:spPr/>
      <dgm:t>
        <a:bodyPr/>
        <a:lstStyle/>
        <a:p>
          <a:endParaRPr lang="tr-TR"/>
        </a:p>
      </dgm:t>
    </dgm:pt>
    <dgm:pt modelId="{3B822334-7B29-4096-B377-ECCDBA2ED2E0}">
      <dgm:prSet phldrT="[Metin]" custT="1"/>
      <dgm:spPr/>
      <dgm:t>
        <a:bodyPr/>
        <a:lstStyle/>
        <a:p>
          <a:r>
            <a:rPr lang="tr-TR" sz="2400" b="0" dirty="0" smtClean="0"/>
            <a:t>Son Tarih </a:t>
          </a:r>
        </a:p>
        <a:p>
          <a:r>
            <a:rPr lang="tr-TR" sz="3000" b="1" dirty="0" smtClean="0"/>
            <a:t>31 Aralık 2020 </a:t>
          </a:r>
          <a:endParaRPr lang="tr-TR" sz="3000" b="1" dirty="0"/>
        </a:p>
      </dgm:t>
    </dgm:pt>
    <dgm:pt modelId="{21FC4F31-B333-4FEA-927F-93EECAF3E2A7}" type="parTrans" cxnId="{945D3EB0-0DD9-469A-A8CE-2320E1E8BA0D}">
      <dgm:prSet/>
      <dgm:spPr/>
      <dgm:t>
        <a:bodyPr/>
        <a:lstStyle/>
        <a:p>
          <a:endParaRPr lang="tr-TR"/>
        </a:p>
      </dgm:t>
    </dgm:pt>
    <dgm:pt modelId="{57C61961-A864-4026-99A5-EC12CCAA2F9C}" type="sibTrans" cxnId="{945D3EB0-0DD9-469A-A8CE-2320E1E8BA0D}">
      <dgm:prSet/>
      <dgm:spPr/>
      <dgm:t>
        <a:bodyPr/>
        <a:lstStyle/>
        <a:p>
          <a:endParaRPr lang="tr-TR"/>
        </a:p>
      </dgm:t>
    </dgm:pt>
    <dgm:pt modelId="{0FD66023-441E-4F94-A80A-C6100B4375C1}">
      <dgm:prSet phldrT="[Metin]" custT="1"/>
      <dgm:spPr/>
      <dgm:t>
        <a:bodyPr/>
        <a:lstStyle/>
        <a:p>
          <a:r>
            <a:rPr lang="tr-TR" sz="1900" b="1" dirty="0" smtClean="0"/>
            <a:t>Organize Sanayi Bölgeleri </a:t>
          </a:r>
          <a:endParaRPr lang="tr-TR" sz="1900" b="1" dirty="0"/>
        </a:p>
      </dgm:t>
    </dgm:pt>
    <dgm:pt modelId="{0BA07EAB-DBBA-4335-8CA9-DC6A08088A85}" type="parTrans" cxnId="{C9390611-193D-4DBB-8454-53AC301DC7AF}">
      <dgm:prSet/>
      <dgm:spPr/>
      <dgm:t>
        <a:bodyPr/>
        <a:lstStyle/>
        <a:p>
          <a:endParaRPr lang="tr-TR"/>
        </a:p>
      </dgm:t>
    </dgm:pt>
    <dgm:pt modelId="{D4CFE078-3F7E-410C-BB30-78F7AC3C55A9}" type="sibTrans" cxnId="{C9390611-193D-4DBB-8454-53AC301DC7AF}">
      <dgm:prSet/>
      <dgm:spPr/>
      <dgm:t>
        <a:bodyPr/>
        <a:lstStyle/>
        <a:p>
          <a:endParaRPr lang="tr-TR"/>
        </a:p>
      </dgm:t>
    </dgm:pt>
    <dgm:pt modelId="{8E061273-A321-4A16-B5AF-445B138A1A1D}">
      <dgm:prSet phldrT="[Metin]" custT="1"/>
      <dgm:spPr/>
      <dgm:t>
        <a:bodyPr/>
        <a:lstStyle/>
        <a:p>
          <a:r>
            <a:rPr lang="tr-TR" sz="1900" b="0" u="none" dirty="0" smtClean="0">
              <a:uFillTx/>
            </a:rPr>
            <a:t>Büyük </a:t>
          </a:r>
          <a:r>
            <a:rPr lang="tr-TR" sz="1900" b="1" u="none" dirty="0" smtClean="0">
              <a:uFillTx/>
            </a:rPr>
            <a:t>Sanayi Tesisleri </a:t>
          </a:r>
          <a:endParaRPr lang="tr-TR" sz="1900" b="1" dirty="0"/>
        </a:p>
      </dgm:t>
    </dgm:pt>
    <dgm:pt modelId="{C9144714-5F49-44F4-BF8F-BFACD23F66C6}" type="parTrans" cxnId="{1C61F0EE-9EE9-4767-8BDC-13260A8157D1}">
      <dgm:prSet/>
      <dgm:spPr/>
      <dgm:t>
        <a:bodyPr/>
        <a:lstStyle/>
        <a:p>
          <a:endParaRPr lang="tr-TR"/>
        </a:p>
      </dgm:t>
    </dgm:pt>
    <dgm:pt modelId="{FF867A73-2314-4E90-9792-D54BAD059C48}" type="sibTrans" cxnId="{1C61F0EE-9EE9-4767-8BDC-13260A8157D1}">
      <dgm:prSet/>
      <dgm:spPr/>
      <dgm:t>
        <a:bodyPr/>
        <a:lstStyle/>
        <a:p>
          <a:endParaRPr lang="tr-TR"/>
        </a:p>
      </dgm:t>
    </dgm:pt>
    <dgm:pt modelId="{C1A18C9F-FC90-463A-8D55-AE95B71CB661}">
      <dgm:prSet custT="1"/>
      <dgm:spPr/>
      <dgm:t>
        <a:bodyPr/>
        <a:lstStyle/>
        <a:p>
          <a:r>
            <a:rPr lang="tr-TR" sz="1900" b="1" dirty="0" smtClean="0"/>
            <a:t>250</a:t>
          </a:r>
          <a:r>
            <a:rPr lang="tr-TR" sz="1900" b="0" dirty="0" smtClean="0"/>
            <a:t>’ den fazla öğrencisi bulunan </a:t>
          </a:r>
          <a:r>
            <a:rPr lang="tr-TR" sz="1900" b="1" u="none" dirty="0" smtClean="0">
              <a:effectLst/>
              <a:uFillTx/>
            </a:rPr>
            <a:t>OKUL VE YURTLAR </a:t>
          </a:r>
          <a:endParaRPr lang="tr-TR" sz="1900" b="1" u="none" dirty="0">
            <a:effectLst/>
            <a:uFillTx/>
          </a:endParaRPr>
        </a:p>
      </dgm:t>
    </dgm:pt>
    <dgm:pt modelId="{BACCE551-3398-4C38-A50E-13E9F59AB2B0}" type="parTrans" cxnId="{CA799F90-A044-450C-BD1E-A476B3889090}">
      <dgm:prSet/>
      <dgm:spPr/>
      <dgm:t>
        <a:bodyPr/>
        <a:lstStyle/>
        <a:p>
          <a:endParaRPr lang="tr-TR"/>
        </a:p>
      </dgm:t>
    </dgm:pt>
    <dgm:pt modelId="{FF0136C3-D749-4C28-AEFD-8007B09DD966}" type="sibTrans" cxnId="{CA799F90-A044-450C-BD1E-A476B3889090}">
      <dgm:prSet/>
      <dgm:spPr/>
      <dgm:t>
        <a:bodyPr/>
        <a:lstStyle/>
        <a:p>
          <a:endParaRPr lang="tr-TR"/>
        </a:p>
      </dgm:t>
    </dgm:pt>
    <dgm:pt modelId="{E3DB2446-7D8A-46F0-A126-92B88FF63FE0}">
      <dgm:prSet custT="1"/>
      <dgm:spPr/>
      <dgm:t>
        <a:bodyPr/>
        <a:lstStyle/>
        <a:p>
          <a:r>
            <a:rPr lang="tr-TR" sz="1900" b="1" u="none" dirty="0" smtClean="0">
              <a:uFillTx/>
            </a:rPr>
            <a:t>100</a:t>
          </a:r>
          <a:r>
            <a:rPr lang="tr-TR" sz="1900" b="0" u="none" dirty="0" smtClean="0">
              <a:uFillTx/>
            </a:rPr>
            <a:t> Odadan fazla </a:t>
          </a:r>
          <a:r>
            <a:rPr lang="tr-TR" sz="1900" b="1" u="none" dirty="0" smtClean="0">
              <a:effectLst/>
              <a:uFillTx/>
            </a:rPr>
            <a:t>OTELLER</a:t>
          </a:r>
          <a:r>
            <a:rPr lang="tr-TR" sz="1900" b="0" u="none" dirty="0" smtClean="0">
              <a:effectLst/>
              <a:uFillTx/>
            </a:rPr>
            <a:t> </a:t>
          </a:r>
          <a:endParaRPr lang="tr-TR" sz="1900" b="0" dirty="0">
            <a:effectLst/>
          </a:endParaRPr>
        </a:p>
      </dgm:t>
    </dgm:pt>
    <dgm:pt modelId="{6B9190AD-004B-43B7-B901-A91EA680874F}" type="parTrans" cxnId="{785F4A17-9199-45BA-956C-C9D5C6EAD6E0}">
      <dgm:prSet/>
      <dgm:spPr/>
      <dgm:t>
        <a:bodyPr/>
        <a:lstStyle/>
        <a:p>
          <a:endParaRPr lang="tr-TR"/>
        </a:p>
      </dgm:t>
    </dgm:pt>
    <dgm:pt modelId="{82C5FAAA-827F-4AF8-9EEC-E343BF379B05}" type="sibTrans" cxnId="{785F4A17-9199-45BA-956C-C9D5C6EAD6E0}">
      <dgm:prSet/>
      <dgm:spPr/>
      <dgm:t>
        <a:bodyPr/>
        <a:lstStyle/>
        <a:p>
          <a:endParaRPr lang="tr-TR"/>
        </a:p>
      </dgm:t>
    </dgm:pt>
    <dgm:pt modelId="{55950C85-6C07-43B2-8B8A-25C29926BB36}">
      <dgm:prSet custT="1"/>
      <dgm:spPr/>
      <dgm:t>
        <a:bodyPr/>
        <a:lstStyle/>
        <a:p>
          <a:r>
            <a:rPr lang="tr-TR" sz="1900" b="1" u="none" dirty="0" smtClean="0">
              <a:uFillTx/>
            </a:rPr>
            <a:t>100</a:t>
          </a:r>
          <a:r>
            <a:rPr lang="tr-TR" sz="1900" b="0" u="none" dirty="0" smtClean="0">
              <a:uFillTx/>
            </a:rPr>
            <a:t> Yatak üzeri </a:t>
          </a:r>
          <a:r>
            <a:rPr lang="tr-TR" sz="1900" b="1" u="none" dirty="0" smtClean="0">
              <a:uFillTx/>
            </a:rPr>
            <a:t>HASTANELER</a:t>
          </a:r>
          <a:endParaRPr lang="tr-TR" sz="1900" b="1" dirty="0"/>
        </a:p>
      </dgm:t>
    </dgm:pt>
    <dgm:pt modelId="{F078C04C-9E32-4CE7-9BC0-C9AB8216D284}" type="parTrans" cxnId="{4CB30C71-54FE-4FD6-ADA8-DCC70BC40787}">
      <dgm:prSet/>
      <dgm:spPr/>
      <dgm:t>
        <a:bodyPr/>
        <a:lstStyle/>
        <a:p>
          <a:endParaRPr lang="tr-TR"/>
        </a:p>
      </dgm:t>
    </dgm:pt>
    <dgm:pt modelId="{D683BCC7-A0DF-488A-AB36-15CC90917FF5}" type="sibTrans" cxnId="{4CB30C71-54FE-4FD6-ADA8-DCC70BC40787}">
      <dgm:prSet/>
      <dgm:spPr/>
      <dgm:t>
        <a:bodyPr/>
        <a:lstStyle/>
        <a:p>
          <a:endParaRPr lang="tr-TR"/>
        </a:p>
      </dgm:t>
    </dgm:pt>
    <dgm:pt modelId="{0CDE8854-65C6-4141-A52F-D8A3756EFE37}">
      <dgm:prSet custT="1"/>
      <dgm:spPr/>
      <dgm:t>
        <a:bodyPr/>
        <a:lstStyle/>
        <a:p>
          <a:r>
            <a:rPr lang="tr-TR" sz="1900" b="1" dirty="0" smtClean="0"/>
            <a:t>Akaryakıt İstasyonları</a:t>
          </a:r>
          <a:endParaRPr lang="tr-TR" sz="1900" b="1" u="none" dirty="0">
            <a:uFillTx/>
          </a:endParaRPr>
        </a:p>
      </dgm:t>
    </dgm:pt>
    <dgm:pt modelId="{5D2FF266-AC42-4C1E-939A-201F94CAE0F6}" type="parTrans" cxnId="{FCAF866F-28B2-416F-B367-09872B9C60A4}">
      <dgm:prSet/>
      <dgm:spPr/>
      <dgm:t>
        <a:bodyPr/>
        <a:lstStyle/>
        <a:p>
          <a:endParaRPr lang="tr-TR"/>
        </a:p>
      </dgm:t>
    </dgm:pt>
    <dgm:pt modelId="{6DB3A19D-2E15-4369-8369-1DEF1D1A601C}" type="sibTrans" cxnId="{FCAF866F-28B2-416F-B367-09872B9C60A4}">
      <dgm:prSet/>
      <dgm:spPr/>
      <dgm:t>
        <a:bodyPr/>
        <a:lstStyle/>
        <a:p>
          <a:endParaRPr lang="tr-TR"/>
        </a:p>
      </dgm:t>
    </dgm:pt>
    <dgm:pt modelId="{00000744-378E-401E-8F84-34BC01EE76A3}">
      <dgm:prSet custT="1"/>
      <dgm:spPr/>
      <dgm:t>
        <a:bodyPr/>
        <a:lstStyle/>
        <a:p>
          <a:r>
            <a:rPr lang="tr-TR" sz="1900" b="1" dirty="0" smtClean="0">
              <a:solidFill>
                <a:schemeClr val="tx1"/>
              </a:solidFill>
            </a:rPr>
            <a:t>ZİNCİR MARKETLER</a:t>
          </a:r>
          <a:endParaRPr lang="tr-TR" sz="1900" b="1" u="none" dirty="0">
            <a:solidFill>
              <a:schemeClr val="tx1"/>
            </a:solidFill>
            <a:uFillTx/>
          </a:endParaRPr>
        </a:p>
      </dgm:t>
    </dgm:pt>
    <dgm:pt modelId="{0C5B986D-F6C1-46BC-B3FB-70D7325EFD4C}" type="parTrans" cxnId="{DCEC1D53-B99E-4D72-AA4A-3F5D2E8D9951}">
      <dgm:prSet/>
      <dgm:spPr/>
      <dgm:t>
        <a:bodyPr/>
        <a:lstStyle/>
        <a:p>
          <a:endParaRPr lang="tr-TR"/>
        </a:p>
      </dgm:t>
    </dgm:pt>
    <dgm:pt modelId="{15178997-A067-4CC7-B700-49C137B515F8}" type="sibTrans" cxnId="{DCEC1D53-B99E-4D72-AA4A-3F5D2E8D9951}">
      <dgm:prSet/>
      <dgm:spPr/>
      <dgm:t>
        <a:bodyPr/>
        <a:lstStyle/>
        <a:p>
          <a:endParaRPr lang="tr-TR"/>
        </a:p>
      </dgm:t>
    </dgm:pt>
    <dgm:pt modelId="{739D2D1F-D73F-4714-B8B1-CA3AD8AAC698}">
      <dgm:prSet custT="1"/>
      <dgm:spPr/>
      <dgm:t>
        <a:bodyPr/>
        <a:lstStyle/>
        <a:p>
          <a:r>
            <a:rPr lang="tr-TR" sz="1900" b="1" dirty="0" smtClean="0"/>
            <a:t>300</a:t>
          </a:r>
          <a:r>
            <a:rPr lang="tr-TR" sz="1900" b="0" dirty="0" smtClean="0"/>
            <a:t> Konut üzeri </a:t>
          </a:r>
          <a:r>
            <a:rPr lang="tr-TR" sz="1900" b="1" dirty="0" smtClean="0"/>
            <a:t>SİTELER </a:t>
          </a:r>
          <a:endParaRPr lang="tr-TR" sz="1900" b="1" u="none" dirty="0">
            <a:uFillTx/>
          </a:endParaRPr>
        </a:p>
      </dgm:t>
    </dgm:pt>
    <dgm:pt modelId="{DBCA1D17-EB72-4746-9A2D-EAA02A2061E4}" type="parTrans" cxnId="{C99BDA0E-C11C-4A49-B6F1-7F01EDBF1BEB}">
      <dgm:prSet/>
      <dgm:spPr/>
      <dgm:t>
        <a:bodyPr/>
        <a:lstStyle/>
        <a:p>
          <a:endParaRPr lang="tr-TR"/>
        </a:p>
      </dgm:t>
    </dgm:pt>
    <dgm:pt modelId="{D629398D-BEB5-4BFA-AD68-92227A8CA5B0}" type="sibTrans" cxnId="{C99BDA0E-C11C-4A49-B6F1-7F01EDBF1BEB}">
      <dgm:prSet/>
      <dgm:spPr/>
      <dgm:t>
        <a:bodyPr/>
        <a:lstStyle/>
        <a:p>
          <a:endParaRPr lang="tr-TR"/>
        </a:p>
      </dgm:t>
    </dgm:pt>
    <dgm:pt modelId="{ECBA6E06-F435-482E-BA57-5E8B8EC35123}" type="pres">
      <dgm:prSet presAssocID="{19679785-85A8-48A9-8B8B-0C55B99CAB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B6D6CD1-CEEF-40F8-9E8F-E9ED256260C9}" type="pres">
      <dgm:prSet presAssocID="{5211C499-D645-4388-958B-A9E6DCFC7E0C}" presName="linNode" presStyleCnt="0"/>
      <dgm:spPr/>
      <dgm:t>
        <a:bodyPr/>
        <a:lstStyle/>
        <a:p>
          <a:endParaRPr lang="tr-TR"/>
        </a:p>
      </dgm:t>
    </dgm:pt>
    <dgm:pt modelId="{CCBF0A95-67C1-45F4-9DFE-520A8BE9C6FF}" type="pres">
      <dgm:prSet presAssocID="{5211C499-D645-4388-958B-A9E6DCFC7E0C}" presName="parentText" presStyleLbl="node1" presStyleIdx="0" presStyleCnt="2" custScaleX="82099" custScaleY="370742" custLinFactNeighborX="-1956" custLinFactNeighborY="2558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8E095C9-DFC5-4DD4-9053-36BD3B33F5C3}" type="pres">
      <dgm:prSet presAssocID="{5211C499-D645-4388-958B-A9E6DCFC7E0C}" presName="descendantText" presStyleLbl="alignAccFollowNode1" presStyleIdx="0" presStyleCnt="2" custScaleX="106793" custScaleY="212732" custLinFactNeighborX="-2706" custLinFactNeighborY="3745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ADC1FAF-1DA8-4B17-A8EF-33BF5AAB4A17}" type="pres">
      <dgm:prSet presAssocID="{4CAC5644-392D-4536-8AA9-F2FCD983D46C}" presName="sp" presStyleCnt="0"/>
      <dgm:spPr/>
      <dgm:t>
        <a:bodyPr/>
        <a:lstStyle/>
        <a:p>
          <a:endParaRPr lang="tr-TR"/>
        </a:p>
      </dgm:t>
    </dgm:pt>
    <dgm:pt modelId="{67F4458B-BF17-433A-A40A-77A19AB3257F}" type="pres">
      <dgm:prSet presAssocID="{3B822334-7B29-4096-B377-ECCDBA2ED2E0}" presName="linNode" presStyleCnt="0"/>
      <dgm:spPr/>
      <dgm:t>
        <a:bodyPr/>
        <a:lstStyle/>
        <a:p>
          <a:endParaRPr lang="tr-TR"/>
        </a:p>
      </dgm:t>
    </dgm:pt>
    <dgm:pt modelId="{84FAC1EC-ED38-43C8-8E00-2C4672C6CEE2}" type="pres">
      <dgm:prSet presAssocID="{3B822334-7B29-4096-B377-ECCDBA2ED2E0}" presName="parentText" presStyleLbl="node1" presStyleIdx="1" presStyleCnt="2" custScaleX="80284" custScaleY="25827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729D757-0A43-4518-88C2-02AA90F06F04}" type="pres">
      <dgm:prSet presAssocID="{3B822334-7B29-4096-B377-ECCDBA2ED2E0}" presName="descendantText" presStyleLbl="alignAccFollowNode1" presStyleIdx="1" presStyleCnt="2" custScaleX="105473" custScaleY="756655" custLinFactNeighborY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9390611-193D-4DBB-8454-53AC301DC7AF}" srcId="{3B822334-7B29-4096-B377-ECCDBA2ED2E0}" destId="{0FD66023-441E-4F94-A80A-C6100B4375C1}" srcOrd="0" destOrd="0" parTransId="{0BA07EAB-DBBA-4335-8CA9-DC6A08088A85}" sibTransId="{D4CFE078-3F7E-410C-BB30-78F7AC3C55A9}"/>
    <dgm:cxn modelId="{E1FFB926-D5EE-41F3-BB01-E823F26BF29B}" type="presOf" srcId="{C1A18C9F-FC90-463A-8D55-AE95B71CB661}" destId="{1729D757-0A43-4518-88C2-02AA90F06F04}" srcOrd="0" destOrd="2" presId="urn:microsoft.com/office/officeart/2005/8/layout/vList5"/>
    <dgm:cxn modelId="{6FAC8556-5F5B-45F7-A499-370DBAE82DB3}" type="presOf" srcId="{0FD66023-441E-4F94-A80A-C6100B4375C1}" destId="{1729D757-0A43-4518-88C2-02AA90F06F04}" srcOrd="0" destOrd="0" presId="urn:microsoft.com/office/officeart/2005/8/layout/vList5"/>
    <dgm:cxn modelId="{1C61F0EE-9EE9-4767-8BDC-13260A8157D1}" srcId="{3B822334-7B29-4096-B377-ECCDBA2ED2E0}" destId="{8E061273-A321-4A16-B5AF-445B138A1A1D}" srcOrd="1" destOrd="0" parTransId="{C9144714-5F49-44F4-BF8F-BFACD23F66C6}" sibTransId="{FF867A73-2314-4E90-9792-D54BAD059C48}"/>
    <dgm:cxn modelId="{C99BDA0E-C11C-4A49-B6F1-7F01EDBF1BEB}" srcId="{3B822334-7B29-4096-B377-ECCDBA2ED2E0}" destId="{739D2D1F-D73F-4714-B8B1-CA3AD8AAC698}" srcOrd="6" destOrd="0" parTransId="{DBCA1D17-EB72-4746-9A2D-EAA02A2061E4}" sibTransId="{D629398D-BEB5-4BFA-AD68-92227A8CA5B0}"/>
    <dgm:cxn modelId="{945D3EB0-0DD9-469A-A8CE-2320E1E8BA0D}" srcId="{19679785-85A8-48A9-8B8B-0C55B99CABF2}" destId="{3B822334-7B29-4096-B377-ECCDBA2ED2E0}" srcOrd="1" destOrd="0" parTransId="{21FC4F31-B333-4FEA-927F-93EECAF3E2A7}" sibTransId="{57C61961-A864-4026-99A5-EC12CCAA2F9C}"/>
    <dgm:cxn modelId="{C32B75DA-3908-4DE9-8821-7401FE192C68}" type="presOf" srcId="{739D2D1F-D73F-4714-B8B1-CA3AD8AAC698}" destId="{1729D757-0A43-4518-88C2-02AA90F06F04}" srcOrd="0" destOrd="6" presId="urn:microsoft.com/office/officeart/2005/8/layout/vList5"/>
    <dgm:cxn modelId="{A1287B64-F8CA-4E6B-966D-29CF781E89B1}" type="presOf" srcId="{0CDE8854-65C6-4141-A52F-D8A3756EFE37}" destId="{1729D757-0A43-4518-88C2-02AA90F06F04}" srcOrd="0" destOrd="5" presId="urn:microsoft.com/office/officeart/2005/8/layout/vList5"/>
    <dgm:cxn modelId="{8EB67132-D695-45EC-90D2-66F45316DA1B}" srcId="{5211C499-D645-4388-958B-A9E6DCFC7E0C}" destId="{B2411C9C-61E1-4225-A620-B53A78BAFCF3}" srcOrd="0" destOrd="0" parTransId="{DBCC1EFE-B8A2-46DD-A4C1-71739E3C6C87}" sibTransId="{62AC1ABF-3D5D-4548-BAE8-A8C7D827F221}"/>
    <dgm:cxn modelId="{09071C79-46A6-4957-AFCC-6A3F0DC9134E}" type="presOf" srcId="{5211C499-D645-4388-958B-A9E6DCFC7E0C}" destId="{CCBF0A95-67C1-45F4-9DFE-520A8BE9C6FF}" srcOrd="0" destOrd="0" presId="urn:microsoft.com/office/officeart/2005/8/layout/vList5"/>
    <dgm:cxn modelId="{4CB30C71-54FE-4FD6-ADA8-DCC70BC40787}" srcId="{3B822334-7B29-4096-B377-ECCDBA2ED2E0}" destId="{55950C85-6C07-43B2-8B8A-25C29926BB36}" srcOrd="4" destOrd="0" parTransId="{F078C04C-9E32-4CE7-9BC0-C9AB8216D284}" sibTransId="{D683BCC7-A0DF-488A-AB36-15CC90917FF5}"/>
    <dgm:cxn modelId="{DCEC1D53-B99E-4D72-AA4A-3F5D2E8D9951}" srcId="{3B822334-7B29-4096-B377-ECCDBA2ED2E0}" destId="{00000744-378E-401E-8F84-34BC01EE76A3}" srcOrd="7" destOrd="0" parTransId="{0C5B986D-F6C1-46BC-B3FB-70D7325EFD4C}" sibTransId="{15178997-A067-4CC7-B700-49C137B515F8}"/>
    <dgm:cxn modelId="{785F4A17-9199-45BA-956C-C9D5C6EAD6E0}" srcId="{3B822334-7B29-4096-B377-ECCDBA2ED2E0}" destId="{E3DB2446-7D8A-46F0-A126-92B88FF63FE0}" srcOrd="3" destOrd="0" parTransId="{6B9190AD-004B-43B7-B901-A91EA680874F}" sibTransId="{82C5FAAA-827F-4AF8-9EEC-E343BF379B05}"/>
    <dgm:cxn modelId="{B470F17C-C99B-43E9-B6C5-649019BFE836}" srcId="{19679785-85A8-48A9-8B8B-0C55B99CABF2}" destId="{5211C499-D645-4388-958B-A9E6DCFC7E0C}" srcOrd="0" destOrd="0" parTransId="{F693A2DC-6F8E-44FB-939B-6F42B73C3A71}" sibTransId="{4CAC5644-392D-4536-8AA9-F2FCD983D46C}"/>
    <dgm:cxn modelId="{CA799F90-A044-450C-BD1E-A476B3889090}" srcId="{3B822334-7B29-4096-B377-ECCDBA2ED2E0}" destId="{C1A18C9F-FC90-463A-8D55-AE95B71CB661}" srcOrd="2" destOrd="0" parTransId="{BACCE551-3398-4C38-A50E-13E9F59AB2B0}" sibTransId="{FF0136C3-D749-4C28-AEFD-8007B09DD966}"/>
    <dgm:cxn modelId="{A55383CA-5363-4F8D-AC6B-BFB56291543B}" type="presOf" srcId="{00000744-378E-401E-8F84-34BC01EE76A3}" destId="{1729D757-0A43-4518-88C2-02AA90F06F04}" srcOrd="0" destOrd="7" presId="urn:microsoft.com/office/officeart/2005/8/layout/vList5"/>
    <dgm:cxn modelId="{F959B990-A387-488A-A361-6EB80D5C7BBD}" type="presOf" srcId="{E3DB2446-7D8A-46F0-A126-92B88FF63FE0}" destId="{1729D757-0A43-4518-88C2-02AA90F06F04}" srcOrd="0" destOrd="3" presId="urn:microsoft.com/office/officeart/2005/8/layout/vList5"/>
    <dgm:cxn modelId="{3709FB4D-BA17-4635-BC82-431DADFD8600}" type="presOf" srcId="{8E061273-A321-4A16-B5AF-445B138A1A1D}" destId="{1729D757-0A43-4518-88C2-02AA90F06F04}" srcOrd="0" destOrd="1" presId="urn:microsoft.com/office/officeart/2005/8/layout/vList5"/>
    <dgm:cxn modelId="{C7B6C021-5C93-4C9D-B707-36B5D937D82E}" type="presOf" srcId="{B2411C9C-61E1-4225-A620-B53A78BAFCF3}" destId="{48E095C9-DFC5-4DD4-9053-36BD3B33F5C3}" srcOrd="0" destOrd="0" presId="urn:microsoft.com/office/officeart/2005/8/layout/vList5"/>
    <dgm:cxn modelId="{FCAF866F-28B2-416F-B367-09872B9C60A4}" srcId="{3B822334-7B29-4096-B377-ECCDBA2ED2E0}" destId="{0CDE8854-65C6-4141-A52F-D8A3756EFE37}" srcOrd="5" destOrd="0" parTransId="{5D2FF266-AC42-4C1E-939A-201F94CAE0F6}" sibTransId="{6DB3A19D-2E15-4369-8369-1DEF1D1A601C}"/>
    <dgm:cxn modelId="{285D1F2E-4678-4CF4-A9A4-C0EDACD06657}" type="presOf" srcId="{19679785-85A8-48A9-8B8B-0C55B99CABF2}" destId="{ECBA6E06-F435-482E-BA57-5E8B8EC35123}" srcOrd="0" destOrd="0" presId="urn:microsoft.com/office/officeart/2005/8/layout/vList5"/>
    <dgm:cxn modelId="{100C0CBA-7E7B-428D-B4C7-79AF5FBC25DB}" type="presOf" srcId="{3B822334-7B29-4096-B377-ECCDBA2ED2E0}" destId="{84FAC1EC-ED38-43C8-8E00-2C4672C6CEE2}" srcOrd="0" destOrd="0" presId="urn:microsoft.com/office/officeart/2005/8/layout/vList5"/>
    <dgm:cxn modelId="{55BF9700-21A7-446E-8FEE-ECCD70A17C28}" type="presOf" srcId="{55950C85-6C07-43B2-8B8A-25C29926BB36}" destId="{1729D757-0A43-4518-88C2-02AA90F06F04}" srcOrd="0" destOrd="4" presId="urn:microsoft.com/office/officeart/2005/8/layout/vList5"/>
    <dgm:cxn modelId="{7EF838B9-27B5-4B14-B2B7-A791EAF67ECF}" type="presParOf" srcId="{ECBA6E06-F435-482E-BA57-5E8B8EC35123}" destId="{3B6D6CD1-CEEF-40F8-9E8F-E9ED256260C9}" srcOrd="0" destOrd="0" presId="urn:microsoft.com/office/officeart/2005/8/layout/vList5"/>
    <dgm:cxn modelId="{42B1A714-F6AF-465C-B680-4E0D0D714074}" type="presParOf" srcId="{3B6D6CD1-CEEF-40F8-9E8F-E9ED256260C9}" destId="{CCBF0A95-67C1-45F4-9DFE-520A8BE9C6FF}" srcOrd="0" destOrd="0" presId="urn:microsoft.com/office/officeart/2005/8/layout/vList5"/>
    <dgm:cxn modelId="{F08578C2-3743-40F7-B7B6-B549BD2888E8}" type="presParOf" srcId="{3B6D6CD1-CEEF-40F8-9E8F-E9ED256260C9}" destId="{48E095C9-DFC5-4DD4-9053-36BD3B33F5C3}" srcOrd="1" destOrd="0" presId="urn:microsoft.com/office/officeart/2005/8/layout/vList5"/>
    <dgm:cxn modelId="{D337CF28-EECC-451F-9E97-DE0538403CE2}" type="presParOf" srcId="{ECBA6E06-F435-482E-BA57-5E8B8EC35123}" destId="{AADC1FAF-1DA8-4B17-A8EF-33BF5AAB4A17}" srcOrd="1" destOrd="0" presId="urn:microsoft.com/office/officeart/2005/8/layout/vList5"/>
    <dgm:cxn modelId="{3AC886FC-7656-4A37-85BE-64A77E06AC92}" type="presParOf" srcId="{ECBA6E06-F435-482E-BA57-5E8B8EC35123}" destId="{67F4458B-BF17-433A-A40A-77A19AB3257F}" srcOrd="2" destOrd="0" presId="urn:microsoft.com/office/officeart/2005/8/layout/vList5"/>
    <dgm:cxn modelId="{357F3E8E-629F-4608-9B23-CDF9719E307E}" type="presParOf" srcId="{67F4458B-BF17-433A-A40A-77A19AB3257F}" destId="{84FAC1EC-ED38-43C8-8E00-2C4672C6CEE2}" srcOrd="0" destOrd="0" presId="urn:microsoft.com/office/officeart/2005/8/layout/vList5"/>
    <dgm:cxn modelId="{FFC3F068-F74B-4D6D-A5D6-75CBE6BCE21A}" type="presParOf" srcId="{67F4458B-BF17-433A-A40A-77A19AB3257F}" destId="{1729D757-0A43-4518-88C2-02AA90F06F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679785-85A8-48A9-8B8B-0C55B99CABF2}" type="doc">
      <dgm:prSet loTypeId="urn:microsoft.com/office/officeart/2005/8/layout/vList5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5211C499-D645-4388-958B-A9E6DCFC7E0C}">
      <dgm:prSet phldrT="[Metin]" custT="1"/>
      <dgm:spPr/>
      <dgm:t>
        <a:bodyPr/>
        <a:lstStyle/>
        <a:p>
          <a:r>
            <a:rPr lang="tr-TR" sz="2400" b="0" dirty="0" smtClean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Son Tarih </a:t>
          </a:r>
        </a:p>
        <a:p>
          <a:r>
            <a:rPr lang="tr-TR" sz="3000" b="1" dirty="0" smtClean="0">
              <a:latin typeface="+mn-lt"/>
            </a:rPr>
            <a:t>31 Aralık 2021 </a:t>
          </a:r>
          <a:endParaRPr lang="tr-TR" sz="3000" b="1" dirty="0">
            <a:latin typeface="+mn-lt"/>
          </a:endParaRPr>
        </a:p>
      </dgm:t>
    </dgm:pt>
    <dgm:pt modelId="{F693A2DC-6F8E-44FB-939B-6F42B73C3A71}" type="parTrans" cxnId="{B470F17C-C99B-43E9-B6C5-649019BFE836}">
      <dgm:prSet/>
      <dgm:spPr/>
      <dgm:t>
        <a:bodyPr/>
        <a:lstStyle/>
        <a:p>
          <a:endParaRPr lang="tr-TR"/>
        </a:p>
      </dgm:t>
    </dgm:pt>
    <dgm:pt modelId="{4CAC5644-392D-4536-8AA9-F2FCD983D46C}" type="sibTrans" cxnId="{B470F17C-C99B-43E9-B6C5-649019BFE836}">
      <dgm:prSet/>
      <dgm:spPr/>
      <dgm:t>
        <a:bodyPr/>
        <a:lstStyle/>
        <a:p>
          <a:endParaRPr lang="tr-TR"/>
        </a:p>
      </dgm:t>
    </dgm:pt>
    <dgm:pt modelId="{B2411C9C-61E1-4225-A620-B53A78BAFCF3}">
      <dgm:prSet phldrT="[Metin]" custT="1"/>
      <dgm:spPr/>
      <dgm:t>
        <a:bodyPr/>
        <a:lstStyle/>
        <a:p>
          <a:r>
            <a:rPr lang="tr-TR" sz="1800" dirty="0" smtClean="0"/>
            <a:t>1.000-5.000 m2 </a:t>
          </a:r>
          <a:r>
            <a:rPr lang="tr-TR" sz="1800" b="1" u="none" dirty="0" smtClean="0">
              <a:uFillTx/>
            </a:rPr>
            <a:t>ALIŞVERİŞ MERKEZLERİ </a:t>
          </a:r>
          <a:endParaRPr lang="tr-TR" sz="1800" dirty="0"/>
        </a:p>
      </dgm:t>
    </dgm:pt>
    <dgm:pt modelId="{DBCC1EFE-B8A2-46DD-A4C1-71739E3C6C87}" type="parTrans" cxnId="{8EB67132-D695-45EC-90D2-66F45316DA1B}">
      <dgm:prSet/>
      <dgm:spPr/>
      <dgm:t>
        <a:bodyPr/>
        <a:lstStyle/>
        <a:p>
          <a:endParaRPr lang="tr-TR"/>
        </a:p>
      </dgm:t>
    </dgm:pt>
    <dgm:pt modelId="{62AC1ABF-3D5D-4548-BAE8-A8C7D827F221}" type="sibTrans" cxnId="{8EB67132-D695-45EC-90D2-66F45316DA1B}">
      <dgm:prSet/>
      <dgm:spPr/>
      <dgm:t>
        <a:bodyPr/>
        <a:lstStyle/>
        <a:p>
          <a:endParaRPr lang="tr-TR"/>
        </a:p>
      </dgm:t>
    </dgm:pt>
    <dgm:pt modelId="{3B822334-7B29-4096-B377-ECCDBA2ED2E0}">
      <dgm:prSet phldrT="[Metin]" custT="1"/>
      <dgm:spPr/>
      <dgm:t>
        <a:bodyPr/>
        <a:lstStyle/>
        <a:p>
          <a:r>
            <a:rPr lang="tr-TR" sz="2400" b="0" dirty="0" smtClean="0"/>
            <a:t>Son Tarih </a:t>
          </a:r>
        </a:p>
        <a:p>
          <a:r>
            <a:rPr lang="tr-TR" sz="3000" b="1" dirty="0" smtClean="0"/>
            <a:t>31 Aralık 2022</a:t>
          </a:r>
          <a:endParaRPr lang="tr-TR" sz="3000" b="1" dirty="0"/>
        </a:p>
      </dgm:t>
    </dgm:pt>
    <dgm:pt modelId="{21FC4F31-B333-4FEA-927F-93EECAF3E2A7}" type="parTrans" cxnId="{945D3EB0-0DD9-469A-A8CE-2320E1E8BA0D}">
      <dgm:prSet/>
      <dgm:spPr/>
      <dgm:t>
        <a:bodyPr/>
        <a:lstStyle/>
        <a:p>
          <a:endParaRPr lang="tr-TR"/>
        </a:p>
      </dgm:t>
    </dgm:pt>
    <dgm:pt modelId="{57C61961-A864-4026-99A5-EC12CCAA2F9C}" type="sibTrans" cxnId="{945D3EB0-0DD9-469A-A8CE-2320E1E8BA0D}">
      <dgm:prSet/>
      <dgm:spPr/>
      <dgm:t>
        <a:bodyPr/>
        <a:lstStyle/>
        <a:p>
          <a:endParaRPr lang="tr-TR"/>
        </a:p>
      </dgm:t>
    </dgm:pt>
    <dgm:pt modelId="{0FD66023-441E-4F94-A80A-C6100B4375C1}">
      <dgm:prSet phldrT="[Metin]" custT="1"/>
      <dgm:spPr/>
      <dgm:t>
        <a:bodyPr/>
        <a:lstStyle/>
        <a:p>
          <a:r>
            <a:rPr lang="tr-TR" sz="1900" dirty="0" smtClean="0"/>
            <a:t>1.000 m2’ den az </a:t>
          </a:r>
          <a:r>
            <a:rPr lang="tr-TR" sz="1900" b="1" dirty="0" smtClean="0"/>
            <a:t>ALIŞVERİŞ MERKEZLERİ </a:t>
          </a:r>
          <a:endParaRPr lang="tr-TR" sz="1900" b="0" dirty="0"/>
        </a:p>
      </dgm:t>
    </dgm:pt>
    <dgm:pt modelId="{0BA07EAB-DBBA-4335-8CA9-DC6A08088A85}" type="parTrans" cxnId="{C9390611-193D-4DBB-8454-53AC301DC7AF}">
      <dgm:prSet/>
      <dgm:spPr/>
      <dgm:t>
        <a:bodyPr/>
        <a:lstStyle/>
        <a:p>
          <a:endParaRPr lang="tr-TR"/>
        </a:p>
      </dgm:t>
    </dgm:pt>
    <dgm:pt modelId="{D4CFE078-3F7E-410C-BB30-78F7AC3C55A9}" type="sibTrans" cxnId="{C9390611-193D-4DBB-8454-53AC301DC7AF}">
      <dgm:prSet/>
      <dgm:spPr/>
      <dgm:t>
        <a:bodyPr/>
        <a:lstStyle/>
        <a:p>
          <a:endParaRPr lang="tr-TR"/>
        </a:p>
      </dgm:t>
    </dgm:pt>
    <dgm:pt modelId="{50FE4D1E-315C-49C9-B680-6745E6011389}">
      <dgm:prSet phldrT="[Metin]" custT="1"/>
      <dgm:spPr/>
      <dgm:t>
        <a:bodyPr/>
        <a:lstStyle/>
        <a:p>
          <a:r>
            <a:rPr lang="tr-TR" sz="1800" dirty="0" smtClean="0"/>
            <a:t>20-100 kapasiteli </a:t>
          </a:r>
          <a:r>
            <a:rPr lang="tr-TR" sz="1800" b="1" u="none" dirty="0" smtClean="0">
              <a:uFillTx/>
            </a:rPr>
            <a:t>İŞ MERKEZLERİ</a:t>
          </a:r>
          <a:endParaRPr lang="tr-TR" sz="1800" u="none" dirty="0">
            <a:uFillTx/>
          </a:endParaRPr>
        </a:p>
      </dgm:t>
    </dgm:pt>
    <dgm:pt modelId="{3CBD3038-0A0E-4D61-9593-72064AC78BC7}" type="parTrans" cxnId="{75F84129-CF3A-4BF2-8721-9AE1CE8C8AFE}">
      <dgm:prSet/>
      <dgm:spPr/>
      <dgm:t>
        <a:bodyPr/>
        <a:lstStyle/>
        <a:p>
          <a:endParaRPr lang="tr-TR"/>
        </a:p>
      </dgm:t>
    </dgm:pt>
    <dgm:pt modelId="{F6CEDE19-39CE-432D-A247-57963184D426}" type="sibTrans" cxnId="{75F84129-CF3A-4BF2-8721-9AE1CE8C8AFE}">
      <dgm:prSet/>
      <dgm:spPr/>
      <dgm:t>
        <a:bodyPr/>
        <a:lstStyle/>
        <a:p>
          <a:endParaRPr lang="tr-TR"/>
        </a:p>
      </dgm:t>
    </dgm:pt>
    <dgm:pt modelId="{AC2047AC-6B9E-4E3B-BDEB-4D9D32CA88DA}">
      <dgm:prSet phldrT="[Metin]" custT="1"/>
      <dgm:spPr/>
      <dgm:t>
        <a:bodyPr/>
        <a:lstStyle/>
        <a:p>
          <a:r>
            <a:rPr lang="tr-TR" sz="1800" b="1" u="none" dirty="0" smtClean="0">
              <a:uFillTx/>
            </a:rPr>
            <a:t>Küçük Sanayi Tesisleri </a:t>
          </a:r>
          <a:endParaRPr lang="tr-TR" sz="1800" u="none" dirty="0">
            <a:uFillTx/>
          </a:endParaRPr>
        </a:p>
      </dgm:t>
    </dgm:pt>
    <dgm:pt modelId="{5F48C066-1D71-4F9D-90EF-199BF8D22010}" type="parTrans" cxnId="{5A25E2B2-BF4D-41FC-B361-2F833A81A8C2}">
      <dgm:prSet/>
      <dgm:spPr/>
      <dgm:t>
        <a:bodyPr/>
        <a:lstStyle/>
        <a:p>
          <a:endParaRPr lang="tr-TR"/>
        </a:p>
      </dgm:t>
    </dgm:pt>
    <dgm:pt modelId="{40F66275-937C-4189-8998-12BD5E09F514}" type="sibTrans" cxnId="{5A25E2B2-BF4D-41FC-B361-2F833A81A8C2}">
      <dgm:prSet/>
      <dgm:spPr/>
      <dgm:t>
        <a:bodyPr/>
        <a:lstStyle/>
        <a:p>
          <a:endParaRPr lang="tr-TR"/>
        </a:p>
      </dgm:t>
    </dgm:pt>
    <dgm:pt modelId="{773B68DF-4A4C-4B71-91EF-054DA3F2F921}">
      <dgm:prSet phldrT="[Metin]" custT="1"/>
      <dgm:spPr/>
      <dgm:t>
        <a:bodyPr/>
        <a:lstStyle/>
        <a:p>
          <a:r>
            <a:rPr lang="tr-TR" sz="1800" dirty="0" smtClean="0"/>
            <a:t>50-250 Öğrencili </a:t>
          </a:r>
          <a:r>
            <a:rPr lang="tr-TR" sz="1800" b="1" u="none" dirty="0" smtClean="0">
              <a:effectLst/>
              <a:uFillTx/>
            </a:rPr>
            <a:t>OKUL VE YURTLAR </a:t>
          </a:r>
          <a:endParaRPr lang="tr-TR" sz="1800" u="none" dirty="0">
            <a:uFillTx/>
          </a:endParaRPr>
        </a:p>
      </dgm:t>
    </dgm:pt>
    <dgm:pt modelId="{E1A0E049-F978-4B20-A89B-632A429740FA}" type="parTrans" cxnId="{25054D44-81AC-471F-90FD-61CAF1AF47E1}">
      <dgm:prSet/>
      <dgm:spPr/>
      <dgm:t>
        <a:bodyPr/>
        <a:lstStyle/>
        <a:p>
          <a:endParaRPr lang="tr-TR"/>
        </a:p>
      </dgm:t>
    </dgm:pt>
    <dgm:pt modelId="{A2B7BAE4-8222-4FDD-9DB5-8BD459923E19}" type="sibTrans" cxnId="{25054D44-81AC-471F-90FD-61CAF1AF47E1}">
      <dgm:prSet/>
      <dgm:spPr/>
      <dgm:t>
        <a:bodyPr/>
        <a:lstStyle/>
        <a:p>
          <a:endParaRPr lang="tr-TR"/>
        </a:p>
      </dgm:t>
    </dgm:pt>
    <dgm:pt modelId="{C37AB9A3-883E-44E4-BEEC-861AB3F85E0C}">
      <dgm:prSet phldrT="[Metin]" custT="1"/>
      <dgm:spPr/>
      <dgm:t>
        <a:bodyPr/>
        <a:lstStyle/>
        <a:p>
          <a:r>
            <a:rPr lang="tr-TR" sz="1800" b="0" u="none" dirty="0" smtClean="0">
              <a:uFillTx/>
            </a:rPr>
            <a:t>50-100 </a:t>
          </a:r>
          <a:r>
            <a:rPr lang="tr-TR" sz="1800" b="0" u="none" dirty="0" smtClean="0">
              <a:effectLst/>
              <a:uFillTx/>
            </a:rPr>
            <a:t>Odalı</a:t>
          </a:r>
          <a:r>
            <a:rPr lang="tr-TR" sz="1800" b="1" u="none" dirty="0" smtClean="0">
              <a:effectLst/>
              <a:uFillTx/>
            </a:rPr>
            <a:t> OTELLER</a:t>
          </a:r>
          <a:endParaRPr lang="tr-TR" sz="1800" u="none" dirty="0">
            <a:uFillTx/>
          </a:endParaRPr>
        </a:p>
      </dgm:t>
    </dgm:pt>
    <dgm:pt modelId="{564EEE65-4C99-4691-94D8-A964DCA0EADB}" type="parTrans" cxnId="{7306ABCB-3578-44A2-B193-980F8D2005A4}">
      <dgm:prSet/>
      <dgm:spPr/>
      <dgm:t>
        <a:bodyPr/>
        <a:lstStyle/>
        <a:p>
          <a:endParaRPr lang="tr-TR"/>
        </a:p>
      </dgm:t>
    </dgm:pt>
    <dgm:pt modelId="{C9EC4D1E-7052-49C6-BB8D-B47ACBA91041}" type="sibTrans" cxnId="{7306ABCB-3578-44A2-B193-980F8D2005A4}">
      <dgm:prSet/>
      <dgm:spPr/>
      <dgm:t>
        <a:bodyPr/>
        <a:lstStyle/>
        <a:p>
          <a:endParaRPr lang="tr-TR"/>
        </a:p>
      </dgm:t>
    </dgm:pt>
    <dgm:pt modelId="{B8284869-7AC5-4B86-8CE4-939D7663D133}">
      <dgm:prSet phldrT="[Metin]" custT="1"/>
      <dgm:spPr/>
      <dgm:t>
        <a:bodyPr/>
        <a:lstStyle/>
        <a:p>
          <a:r>
            <a:rPr lang="tr-TR" sz="1800" dirty="0" smtClean="0"/>
            <a:t>50-100 arası yatak kapasiteli  </a:t>
          </a:r>
          <a:r>
            <a:rPr lang="tr-TR" sz="1800" b="1" u="none" dirty="0" smtClean="0">
              <a:uFillTx/>
            </a:rPr>
            <a:t>SAĞLIK KURULUŞLARI </a:t>
          </a:r>
          <a:endParaRPr lang="tr-TR" sz="1800" u="none" dirty="0">
            <a:uFillTx/>
          </a:endParaRPr>
        </a:p>
      </dgm:t>
    </dgm:pt>
    <dgm:pt modelId="{EA53558F-8B96-4B65-B208-FEAEE285E08E}" type="parTrans" cxnId="{70D9BA68-BF89-453A-B95B-49DA525F6243}">
      <dgm:prSet/>
      <dgm:spPr/>
      <dgm:t>
        <a:bodyPr/>
        <a:lstStyle/>
        <a:p>
          <a:endParaRPr lang="tr-TR"/>
        </a:p>
      </dgm:t>
    </dgm:pt>
    <dgm:pt modelId="{FD02AD4A-2458-4FA8-8BC8-0C8096CEED4B}" type="sibTrans" cxnId="{70D9BA68-BF89-453A-B95B-49DA525F6243}">
      <dgm:prSet/>
      <dgm:spPr/>
      <dgm:t>
        <a:bodyPr/>
        <a:lstStyle/>
        <a:p>
          <a:endParaRPr lang="tr-TR"/>
        </a:p>
      </dgm:t>
    </dgm:pt>
    <dgm:pt modelId="{E6521C33-6363-4ADA-876E-8AA54F38FFA4}">
      <dgm:prSet custT="1"/>
      <dgm:spPr/>
      <dgm:t>
        <a:bodyPr/>
        <a:lstStyle/>
        <a:p>
          <a:r>
            <a:rPr lang="tr-TR" sz="1900" dirty="0" smtClean="0"/>
            <a:t>50’den az Öğrencisi bulunan </a:t>
          </a:r>
          <a:r>
            <a:rPr lang="tr-TR" sz="1900" b="1" u="none" dirty="0" smtClean="0">
              <a:effectLst/>
              <a:uFillTx/>
            </a:rPr>
            <a:t>OKUL VE YURTLAR </a:t>
          </a:r>
          <a:endParaRPr lang="tr-TR" sz="1900" dirty="0"/>
        </a:p>
      </dgm:t>
    </dgm:pt>
    <dgm:pt modelId="{6FB23804-51A9-482E-A767-0DCBD0D694A4}" type="parTrans" cxnId="{F75DBCF4-8A79-47E2-9AB2-6EA2890D377A}">
      <dgm:prSet/>
      <dgm:spPr/>
      <dgm:t>
        <a:bodyPr/>
        <a:lstStyle/>
        <a:p>
          <a:endParaRPr lang="tr-TR"/>
        </a:p>
      </dgm:t>
    </dgm:pt>
    <dgm:pt modelId="{6227C43D-B320-4991-A7F3-4EAFF9266666}" type="sibTrans" cxnId="{F75DBCF4-8A79-47E2-9AB2-6EA2890D377A}">
      <dgm:prSet/>
      <dgm:spPr/>
      <dgm:t>
        <a:bodyPr/>
        <a:lstStyle/>
        <a:p>
          <a:endParaRPr lang="tr-TR"/>
        </a:p>
      </dgm:t>
    </dgm:pt>
    <dgm:pt modelId="{24413C9D-3CA2-4F2C-8F69-F9BC2D24FA35}">
      <dgm:prSet custT="1"/>
      <dgm:spPr/>
      <dgm:t>
        <a:bodyPr/>
        <a:lstStyle/>
        <a:p>
          <a:r>
            <a:rPr lang="tr-TR" sz="1900" b="0" dirty="0" smtClean="0"/>
            <a:t>50’den Az Odalı </a:t>
          </a:r>
          <a:r>
            <a:rPr lang="tr-TR" sz="1900" b="1" u="none" dirty="0" smtClean="0">
              <a:effectLst/>
              <a:uFillTx/>
            </a:rPr>
            <a:t>OTELLER</a:t>
          </a:r>
          <a:endParaRPr lang="tr-TR" sz="1900" dirty="0"/>
        </a:p>
      </dgm:t>
    </dgm:pt>
    <dgm:pt modelId="{8EBB2D42-0F65-41D6-9FC3-B837CAC77A81}" type="parTrans" cxnId="{6E6B58D0-9C50-4C51-B06A-6014A9CAB44A}">
      <dgm:prSet/>
      <dgm:spPr/>
      <dgm:t>
        <a:bodyPr/>
        <a:lstStyle/>
        <a:p>
          <a:endParaRPr lang="tr-TR"/>
        </a:p>
      </dgm:t>
    </dgm:pt>
    <dgm:pt modelId="{D2479589-E7A7-4164-8779-E44EBD3329C0}" type="sibTrans" cxnId="{6E6B58D0-9C50-4C51-B06A-6014A9CAB44A}">
      <dgm:prSet/>
      <dgm:spPr/>
      <dgm:t>
        <a:bodyPr/>
        <a:lstStyle/>
        <a:p>
          <a:endParaRPr lang="tr-TR"/>
        </a:p>
      </dgm:t>
    </dgm:pt>
    <dgm:pt modelId="{B0482B03-9CC5-4FE0-80BE-32EDA200555C}">
      <dgm:prSet custT="1"/>
      <dgm:spPr/>
      <dgm:t>
        <a:bodyPr/>
        <a:lstStyle/>
        <a:p>
          <a:r>
            <a:rPr lang="tr-TR" sz="1900" dirty="0" smtClean="0"/>
            <a:t>50’den az Yatak kapasiteli </a:t>
          </a:r>
          <a:r>
            <a:rPr lang="tr-TR" sz="1900" b="1" dirty="0" smtClean="0"/>
            <a:t>Sağlık Kuruluşları </a:t>
          </a:r>
          <a:endParaRPr lang="tr-TR" sz="1900" dirty="0"/>
        </a:p>
      </dgm:t>
    </dgm:pt>
    <dgm:pt modelId="{2159E143-AA74-4189-A358-E19E96CCEF5E}" type="parTrans" cxnId="{395813CF-4B95-4536-B5B4-63DB6D542B4E}">
      <dgm:prSet/>
      <dgm:spPr/>
      <dgm:t>
        <a:bodyPr/>
        <a:lstStyle/>
        <a:p>
          <a:endParaRPr lang="tr-TR"/>
        </a:p>
      </dgm:t>
    </dgm:pt>
    <dgm:pt modelId="{105147A9-434B-4156-9855-72A976CB2AA0}" type="sibTrans" cxnId="{395813CF-4B95-4536-B5B4-63DB6D542B4E}">
      <dgm:prSet/>
      <dgm:spPr/>
      <dgm:t>
        <a:bodyPr/>
        <a:lstStyle/>
        <a:p>
          <a:endParaRPr lang="tr-TR"/>
        </a:p>
      </dgm:t>
    </dgm:pt>
    <dgm:pt modelId="{70770DA3-E521-43B8-B870-E10FA654CB2F}">
      <dgm:prSet phldrT="[Metin]" custT="1"/>
      <dgm:spPr/>
      <dgm:t>
        <a:bodyPr/>
        <a:lstStyle/>
        <a:p>
          <a:r>
            <a:rPr lang="tr-TR" sz="1800" b="1" u="none" dirty="0" smtClean="0">
              <a:uFillTx/>
            </a:rPr>
            <a:t>TREN VE OTOBÜS TERMİNALLERİ </a:t>
          </a:r>
          <a:endParaRPr lang="tr-TR" sz="1800" u="none" dirty="0">
            <a:uFillTx/>
          </a:endParaRPr>
        </a:p>
      </dgm:t>
    </dgm:pt>
    <dgm:pt modelId="{25A683D5-A90A-4D58-A450-1EF5FE74FF60}" type="parTrans" cxnId="{48940134-F6FF-4B34-8808-8D846A78C8F1}">
      <dgm:prSet/>
      <dgm:spPr/>
      <dgm:t>
        <a:bodyPr/>
        <a:lstStyle/>
        <a:p>
          <a:endParaRPr lang="tr-TR"/>
        </a:p>
      </dgm:t>
    </dgm:pt>
    <dgm:pt modelId="{B6912D55-932C-4294-990C-64DF82AB3F8C}" type="sibTrans" cxnId="{48940134-F6FF-4B34-8808-8D846A78C8F1}">
      <dgm:prSet/>
      <dgm:spPr/>
      <dgm:t>
        <a:bodyPr/>
        <a:lstStyle/>
        <a:p>
          <a:endParaRPr lang="tr-TR"/>
        </a:p>
      </dgm:t>
    </dgm:pt>
    <dgm:pt modelId="{ECBA6E06-F435-482E-BA57-5E8B8EC35123}" type="pres">
      <dgm:prSet presAssocID="{19679785-85A8-48A9-8B8B-0C55B99CAB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B6D6CD1-CEEF-40F8-9E8F-E9ED256260C9}" type="pres">
      <dgm:prSet presAssocID="{5211C499-D645-4388-958B-A9E6DCFC7E0C}" presName="linNode" presStyleCnt="0"/>
      <dgm:spPr/>
      <dgm:t>
        <a:bodyPr/>
        <a:lstStyle/>
        <a:p>
          <a:endParaRPr lang="tr-TR"/>
        </a:p>
      </dgm:t>
    </dgm:pt>
    <dgm:pt modelId="{CCBF0A95-67C1-45F4-9DFE-520A8BE9C6FF}" type="pres">
      <dgm:prSet presAssocID="{5211C499-D645-4388-958B-A9E6DCFC7E0C}" presName="parentText" presStyleLbl="node1" presStyleIdx="0" presStyleCnt="2" custScaleX="84765" custScaleY="26053" custLinFactNeighborX="367" custLinFactNeighborY="467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8E095C9-DFC5-4DD4-9053-36BD3B33F5C3}" type="pres">
      <dgm:prSet presAssocID="{5211C499-D645-4388-958B-A9E6DCFC7E0C}" presName="descendantText" presStyleLbl="alignAccFollowNode1" presStyleIdx="0" presStyleCnt="2" custScaleX="105529" custScaleY="59290" custLinFactNeighborX="1088" custLinFactNeighborY="41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ADC1FAF-1DA8-4B17-A8EF-33BF5AAB4A17}" type="pres">
      <dgm:prSet presAssocID="{4CAC5644-392D-4536-8AA9-F2FCD983D46C}" presName="sp" presStyleCnt="0"/>
      <dgm:spPr/>
      <dgm:t>
        <a:bodyPr/>
        <a:lstStyle/>
        <a:p>
          <a:endParaRPr lang="tr-TR"/>
        </a:p>
      </dgm:t>
    </dgm:pt>
    <dgm:pt modelId="{67F4458B-BF17-433A-A40A-77A19AB3257F}" type="pres">
      <dgm:prSet presAssocID="{3B822334-7B29-4096-B377-ECCDBA2ED2E0}" presName="linNode" presStyleCnt="0"/>
      <dgm:spPr/>
      <dgm:t>
        <a:bodyPr/>
        <a:lstStyle/>
        <a:p>
          <a:endParaRPr lang="tr-TR"/>
        </a:p>
      </dgm:t>
    </dgm:pt>
    <dgm:pt modelId="{84FAC1EC-ED38-43C8-8E00-2C4672C6CEE2}" type="pres">
      <dgm:prSet presAssocID="{3B822334-7B29-4096-B377-ECCDBA2ED2E0}" presName="parentText" presStyleLbl="node1" presStyleIdx="1" presStyleCnt="2" custScaleX="86396" custScaleY="26600" custLinFactNeighborX="244" custLinFactNeighborY="375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729D757-0A43-4518-88C2-02AA90F06F04}" type="pres">
      <dgm:prSet presAssocID="{3B822334-7B29-4096-B377-ECCDBA2ED2E0}" presName="descendantText" presStyleLbl="alignAccFollowNode1" presStyleIdx="1" presStyleCnt="2" custScaleX="97474" custScaleY="38425" custLinFactNeighborX="407" custLinFactNeighborY="455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9390611-193D-4DBB-8454-53AC301DC7AF}" srcId="{3B822334-7B29-4096-B377-ECCDBA2ED2E0}" destId="{0FD66023-441E-4F94-A80A-C6100B4375C1}" srcOrd="0" destOrd="0" parTransId="{0BA07EAB-DBBA-4335-8CA9-DC6A08088A85}" sibTransId="{D4CFE078-3F7E-410C-BB30-78F7AC3C55A9}"/>
    <dgm:cxn modelId="{B671C6C6-D05A-4A73-9A3D-A1A9B6B230DC}" type="presOf" srcId="{AC2047AC-6B9E-4E3B-BDEB-4D9D32CA88DA}" destId="{48E095C9-DFC5-4DD4-9053-36BD3B33F5C3}" srcOrd="0" destOrd="3" presId="urn:microsoft.com/office/officeart/2005/8/layout/vList5"/>
    <dgm:cxn modelId="{D7A43B18-D233-41AA-88C1-FEDEA7202719}" type="presOf" srcId="{70770DA3-E521-43B8-B870-E10FA654CB2F}" destId="{48E095C9-DFC5-4DD4-9053-36BD3B33F5C3}" srcOrd="0" destOrd="2" presId="urn:microsoft.com/office/officeart/2005/8/layout/vList5"/>
    <dgm:cxn modelId="{70D9BA68-BF89-453A-B95B-49DA525F6243}" srcId="{5211C499-D645-4388-958B-A9E6DCFC7E0C}" destId="{B8284869-7AC5-4B86-8CE4-939D7663D133}" srcOrd="6" destOrd="0" parTransId="{EA53558F-8B96-4B65-B208-FEAEE285E08E}" sibTransId="{FD02AD4A-2458-4FA8-8BC8-0C8096CEED4B}"/>
    <dgm:cxn modelId="{6FAC8556-5F5B-45F7-A499-370DBAE82DB3}" type="presOf" srcId="{0FD66023-441E-4F94-A80A-C6100B4375C1}" destId="{1729D757-0A43-4518-88C2-02AA90F06F04}" srcOrd="0" destOrd="0" presId="urn:microsoft.com/office/officeart/2005/8/layout/vList5"/>
    <dgm:cxn modelId="{6E6B58D0-9C50-4C51-B06A-6014A9CAB44A}" srcId="{3B822334-7B29-4096-B377-ECCDBA2ED2E0}" destId="{24413C9D-3CA2-4F2C-8F69-F9BC2D24FA35}" srcOrd="2" destOrd="0" parTransId="{8EBB2D42-0F65-41D6-9FC3-B837CAC77A81}" sibTransId="{D2479589-E7A7-4164-8779-E44EBD3329C0}"/>
    <dgm:cxn modelId="{75F84129-CF3A-4BF2-8721-9AE1CE8C8AFE}" srcId="{5211C499-D645-4388-958B-A9E6DCFC7E0C}" destId="{50FE4D1E-315C-49C9-B680-6745E6011389}" srcOrd="1" destOrd="0" parTransId="{3CBD3038-0A0E-4D61-9593-72064AC78BC7}" sibTransId="{F6CEDE19-39CE-432D-A247-57963184D426}"/>
    <dgm:cxn modelId="{5A25E2B2-BF4D-41FC-B361-2F833A81A8C2}" srcId="{5211C499-D645-4388-958B-A9E6DCFC7E0C}" destId="{AC2047AC-6B9E-4E3B-BDEB-4D9D32CA88DA}" srcOrd="3" destOrd="0" parTransId="{5F48C066-1D71-4F9D-90EF-199BF8D22010}" sibTransId="{40F66275-937C-4189-8998-12BD5E09F514}"/>
    <dgm:cxn modelId="{945D3EB0-0DD9-469A-A8CE-2320E1E8BA0D}" srcId="{19679785-85A8-48A9-8B8B-0C55B99CABF2}" destId="{3B822334-7B29-4096-B377-ECCDBA2ED2E0}" srcOrd="1" destOrd="0" parTransId="{21FC4F31-B333-4FEA-927F-93EECAF3E2A7}" sibTransId="{57C61961-A864-4026-99A5-EC12CCAA2F9C}"/>
    <dgm:cxn modelId="{6897BAB9-03DE-4759-A64B-CAA69192A746}" type="presOf" srcId="{B0482B03-9CC5-4FE0-80BE-32EDA200555C}" destId="{1729D757-0A43-4518-88C2-02AA90F06F04}" srcOrd="0" destOrd="3" presId="urn:microsoft.com/office/officeart/2005/8/layout/vList5"/>
    <dgm:cxn modelId="{A503618D-DACB-4AB6-868D-68ACB3518AA5}" type="presOf" srcId="{24413C9D-3CA2-4F2C-8F69-F9BC2D24FA35}" destId="{1729D757-0A43-4518-88C2-02AA90F06F04}" srcOrd="0" destOrd="2" presId="urn:microsoft.com/office/officeart/2005/8/layout/vList5"/>
    <dgm:cxn modelId="{8EB67132-D695-45EC-90D2-66F45316DA1B}" srcId="{5211C499-D645-4388-958B-A9E6DCFC7E0C}" destId="{B2411C9C-61E1-4225-A620-B53A78BAFCF3}" srcOrd="0" destOrd="0" parTransId="{DBCC1EFE-B8A2-46DD-A4C1-71739E3C6C87}" sibTransId="{62AC1ABF-3D5D-4548-BAE8-A8C7D827F221}"/>
    <dgm:cxn modelId="{09071C79-46A6-4957-AFCC-6A3F0DC9134E}" type="presOf" srcId="{5211C499-D645-4388-958B-A9E6DCFC7E0C}" destId="{CCBF0A95-67C1-45F4-9DFE-520A8BE9C6FF}" srcOrd="0" destOrd="0" presId="urn:microsoft.com/office/officeart/2005/8/layout/vList5"/>
    <dgm:cxn modelId="{395813CF-4B95-4536-B5B4-63DB6D542B4E}" srcId="{3B822334-7B29-4096-B377-ECCDBA2ED2E0}" destId="{B0482B03-9CC5-4FE0-80BE-32EDA200555C}" srcOrd="3" destOrd="0" parTransId="{2159E143-AA74-4189-A358-E19E96CCEF5E}" sibTransId="{105147A9-434B-4156-9855-72A976CB2AA0}"/>
    <dgm:cxn modelId="{48940134-F6FF-4B34-8808-8D846A78C8F1}" srcId="{5211C499-D645-4388-958B-A9E6DCFC7E0C}" destId="{70770DA3-E521-43B8-B870-E10FA654CB2F}" srcOrd="2" destOrd="0" parTransId="{25A683D5-A90A-4D58-A450-1EF5FE74FF60}" sibTransId="{B6912D55-932C-4294-990C-64DF82AB3F8C}"/>
    <dgm:cxn modelId="{25054D44-81AC-471F-90FD-61CAF1AF47E1}" srcId="{5211C499-D645-4388-958B-A9E6DCFC7E0C}" destId="{773B68DF-4A4C-4B71-91EF-054DA3F2F921}" srcOrd="4" destOrd="0" parTransId="{E1A0E049-F978-4B20-A89B-632A429740FA}" sibTransId="{A2B7BAE4-8222-4FDD-9DB5-8BD459923E19}"/>
    <dgm:cxn modelId="{B470F17C-C99B-43E9-B6C5-649019BFE836}" srcId="{19679785-85A8-48A9-8B8B-0C55B99CABF2}" destId="{5211C499-D645-4388-958B-A9E6DCFC7E0C}" srcOrd="0" destOrd="0" parTransId="{F693A2DC-6F8E-44FB-939B-6F42B73C3A71}" sibTransId="{4CAC5644-392D-4536-8AA9-F2FCD983D46C}"/>
    <dgm:cxn modelId="{562377D3-EACB-4010-8C9C-F7901D66E813}" type="presOf" srcId="{C37AB9A3-883E-44E4-BEEC-861AB3F85E0C}" destId="{48E095C9-DFC5-4DD4-9053-36BD3B33F5C3}" srcOrd="0" destOrd="5" presId="urn:microsoft.com/office/officeart/2005/8/layout/vList5"/>
    <dgm:cxn modelId="{F75DBCF4-8A79-47E2-9AB2-6EA2890D377A}" srcId="{3B822334-7B29-4096-B377-ECCDBA2ED2E0}" destId="{E6521C33-6363-4ADA-876E-8AA54F38FFA4}" srcOrd="1" destOrd="0" parTransId="{6FB23804-51A9-482E-A767-0DCBD0D694A4}" sibTransId="{6227C43D-B320-4991-A7F3-4EAFF9266666}"/>
    <dgm:cxn modelId="{C7B6C021-5C93-4C9D-B707-36B5D937D82E}" type="presOf" srcId="{B2411C9C-61E1-4225-A620-B53A78BAFCF3}" destId="{48E095C9-DFC5-4DD4-9053-36BD3B33F5C3}" srcOrd="0" destOrd="0" presId="urn:microsoft.com/office/officeart/2005/8/layout/vList5"/>
    <dgm:cxn modelId="{E74A6C53-6BCE-4112-B04C-72D840B2B487}" type="presOf" srcId="{B8284869-7AC5-4B86-8CE4-939D7663D133}" destId="{48E095C9-DFC5-4DD4-9053-36BD3B33F5C3}" srcOrd="0" destOrd="6" presId="urn:microsoft.com/office/officeart/2005/8/layout/vList5"/>
    <dgm:cxn modelId="{D8ADC2D4-84EF-4004-8EB0-D3EAE0677AC1}" type="presOf" srcId="{E6521C33-6363-4ADA-876E-8AA54F38FFA4}" destId="{1729D757-0A43-4518-88C2-02AA90F06F04}" srcOrd="0" destOrd="1" presId="urn:microsoft.com/office/officeart/2005/8/layout/vList5"/>
    <dgm:cxn modelId="{285D1F2E-4678-4CF4-A9A4-C0EDACD06657}" type="presOf" srcId="{19679785-85A8-48A9-8B8B-0C55B99CABF2}" destId="{ECBA6E06-F435-482E-BA57-5E8B8EC35123}" srcOrd="0" destOrd="0" presId="urn:microsoft.com/office/officeart/2005/8/layout/vList5"/>
    <dgm:cxn modelId="{100C0CBA-7E7B-428D-B4C7-79AF5FBC25DB}" type="presOf" srcId="{3B822334-7B29-4096-B377-ECCDBA2ED2E0}" destId="{84FAC1EC-ED38-43C8-8E00-2C4672C6CEE2}" srcOrd="0" destOrd="0" presId="urn:microsoft.com/office/officeart/2005/8/layout/vList5"/>
    <dgm:cxn modelId="{7306ABCB-3578-44A2-B193-980F8D2005A4}" srcId="{5211C499-D645-4388-958B-A9E6DCFC7E0C}" destId="{C37AB9A3-883E-44E4-BEEC-861AB3F85E0C}" srcOrd="5" destOrd="0" parTransId="{564EEE65-4C99-4691-94D8-A964DCA0EADB}" sibTransId="{C9EC4D1E-7052-49C6-BB8D-B47ACBA91041}"/>
    <dgm:cxn modelId="{3DFE2F51-E8C6-4F4F-A221-B889291143E6}" type="presOf" srcId="{773B68DF-4A4C-4B71-91EF-054DA3F2F921}" destId="{48E095C9-DFC5-4DD4-9053-36BD3B33F5C3}" srcOrd="0" destOrd="4" presId="urn:microsoft.com/office/officeart/2005/8/layout/vList5"/>
    <dgm:cxn modelId="{D0AE0015-046D-47DE-BBE7-D9E391A1C24C}" type="presOf" srcId="{50FE4D1E-315C-49C9-B680-6745E6011389}" destId="{48E095C9-DFC5-4DD4-9053-36BD3B33F5C3}" srcOrd="0" destOrd="1" presId="urn:microsoft.com/office/officeart/2005/8/layout/vList5"/>
    <dgm:cxn modelId="{7EF838B9-27B5-4B14-B2B7-A791EAF67ECF}" type="presParOf" srcId="{ECBA6E06-F435-482E-BA57-5E8B8EC35123}" destId="{3B6D6CD1-CEEF-40F8-9E8F-E9ED256260C9}" srcOrd="0" destOrd="0" presId="urn:microsoft.com/office/officeart/2005/8/layout/vList5"/>
    <dgm:cxn modelId="{42B1A714-F6AF-465C-B680-4E0D0D714074}" type="presParOf" srcId="{3B6D6CD1-CEEF-40F8-9E8F-E9ED256260C9}" destId="{CCBF0A95-67C1-45F4-9DFE-520A8BE9C6FF}" srcOrd="0" destOrd="0" presId="urn:microsoft.com/office/officeart/2005/8/layout/vList5"/>
    <dgm:cxn modelId="{F08578C2-3743-40F7-B7B6-B549BD2888E8}" type="presParOf" srcId="{3B6D6CD1-CEEF-40F8-9E8F-E9ED256260C9}" destId="{48E095C9-DFC5-4DD4-9053-36BD3B33F5C3}" srcOrd="1" destOrd="0" presId="urn:microsoft.com/office/officeart/2005/8/layout/vList5"/>
    <dgm:cxn modelId="{D337CF28-EECC-451F-9E97-DE0538403CE2}" type="presParOf" srcId="{ECBA6E06-F435-482E-BA57-5E8B8EC35123}" destId="{AADC1FAF-1DA8-4B17-A8EF-33BF5AAB4A17}" srcOrd="1" destOrd="0" presId="urn:microsoft.com/office/officeart/2005/8/layout/vList5"/>
    <dgm:cxn modelId="{3AC886FC-7656-4A37-85BE-64A77E06AC92}" type="presParOf" srcId="{ECBA6E06-F435-482E-BA57-5E8B8EC35123}" destId="{67F4458B-BF17-433A-A40A-77A19AB3257F}" srcOrd="2" destOrd="0" presId="urn:microsoft.com/office/officeart/2005/8/layout/vList5"/>
    <dgm:cxn modelId="{357F3E8E-629F-4608-9B23-CDF9719E307E}" type="presParOf" srcId="{67F4458B-BF17-433A-A40A-77A19AB3257F}" destId="{84FAC1EC-ED38-43C8-8E00-2C4672C6CEE2}" srcOrd="0" destOrd="0" presId="urn:microsoft.com/office/officeart/2005/8/layout/vList5"/>
    <dgm:cxn modelId="{FFC3F068-F74B-4D6D-A5D6-75CBE6BCE21A}" type="presParOf" srcId="{67F4458B-BF17-433A-A40A-77A19AB3257F}" destId="{1729D757-0A43-4518-88C2-02AA90F06F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679785-85A8-48A9-8B8B-0C55B99CABF2}" type="doc">
      <dgm:prSet loTypeId="urn:microsoft.com/office/officeart/2005/8/layout/vList5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210E2943-5A8B-47B1-B052-77AD77648129}">
      <dgm:prSet phldrT="[Metin]" custT="1"/>
      <dgm:spPr/>
      <dgm:t>
        <a:bodyPr/>
        <a:lstStyle/>
        <a:p>
          <a:r>
            <a:rPr lang="tr-TR" sz="2500" b="1" dirty="0" smtClean="0"/>
            <a:t>Valilik Makamının 24.02.2020 tarihli Oluru ile teşekkül  edilen Komisyonca Hazırlanan </a:t>
          </a:r>
          <a:r>
            <a:rPr lang="tr-TR" sz="3000" b="1" u="sng" dirty="0" smtClean="0">
              <a:solidFill>
                <a:srgbClr val="FFFF00"/>
              </a:solidFill>
            </a:rPr>
            <a:t>PLAN</a:t>
          </a:r>
        </a:p>
        <a:p>
          <a:r>
            <a:rPr lang="tr-TR" sz="2500" b="1" dirty="0" smtClean="0"/>
            <a:t>İL MAHALLİ ÇEVRE KURULUNCA </a:t>
          </a:r>
        </a:p>
        <a:p>
          <a:r>
            <a:rPr lang="tr-TR" sz="2500" b="1" dirty="0" smtClean="0"/>
            <a:t>24 Eylül  2020’ de onaylanmıştır. </a:t>
          </a:r>
          <a:endParaRPr lang="tr-TR" sz="2500" b="0" dirty="0" smtClean="0"/>
        </a:p>
      </dgm:t>
    </dgm:pt>
    <dgm:pt modelId="{CA2804CE-267C-4E6C-B117-AF3BBF0782C9}" type="parTrans" cxnId="{FBA51C60-B0F2-4855-8358-3AE609F68EBE}">
      <dgm:prSet/>
      <dgm:spPr/>
      <dgm:t>
        <a:bodyPr/>
        <a:lstStyle/>
        <a:p>
          <a:endParaRPr lang="tr-TR"/>
        </a:p>
      </dgm:t>
    </dgm:pt>
    <dgm:pt modelId="{81A32ED7-DF02-4508-944C-CC4FC02ADC86}" type="sibTrans" cxnId="{FBA51C60-B0F2-4855-8358-3AE609F68EBE}">
      <dgm:prSet/>
      <dgm:spPr/>
      <dgm:t>
        <a:bodyPr/>
        <a:lstStyle/>
        <a:p>
          <a:endParaRPr lang="tr-TR"/>
        </a:p>
      </dgm:t>
    </dgm:pt>
    <dgm:pt modelId="{ECBA6E06-F435-482E-BA57-5E8B8EC35123}" type="pres">
      <dgm:prSet presAssocID="{19679785-85A8-48A9-8B8B-0C55B99CAB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2EDCD06-3198-45B7-AB23-C1C04DD02191}" type="pres">
      <dgm:prSet presAssocID="{210E2943-5A8B-47B1-B052-77AD77648129}" presName="linNode" presStyleCnt="0"/>
      <dgm:spPr/>
    </dgm:pt>
    <dgm:pt modelId="{D918C022-461B-4656-9A5B-B94F14ED8E1D}" type="pres">
      <dgm:prSet presAssocID="{210E2943-5A8B-47B1-B052-77AD77648129}" presName="parentText" presStyleLbl="node1" presStyleIdx="0" presStyleCnt="1" custScaleY="2000000" custLinFactNeighborX="-90466" custLinFactNeighborY="-24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EDF6597-C4CA-43FD-978C-85B895E31CA0}" type="presOf" srcId="{210E2943-5A8B-47B1-B052-77AD77648129}" destId="{D918C022-461B-4656-9A5B-B94F14ED8E1D}" srcOrd="0" destOrd="0" presId="urn:microsoft.com/office/officeart/2005/8/layout/vList5"/>
    <dgm:cxn modelId="{285D1F2E-4678-4CF4-A9A4-C0EDACD06657}" type="presOf" srcId="{19679785-85A8-48A9-8B8B-0C55B99CABF2}" destId="{ECBA6E06-F435-482E-BA57-5E8B8EC35123}" srcOrd="0" destOrd="0" presId="urn:microsoft.com/office/officeart/2005/8/layout/vList5"/>
    <dgm:cxn modelId="{FBA51C60-B0F2-4855-8358-3AE609F68EBE}" srcId="{19679785-85A8-48A9-8B8B-0C55B99CABF2}" destId="{210E2943-5A8B-47B1-B052-77AD77648129}" srcOrd="0" destOrd="0" parTransId="{CA2804CE-267C-4E6C-B117-AF3BBF0782C9}" sibTransId="{81A32ED7-DF02-4508-944C-CC4FC02ADC86}"/>
    <dgm:cxn modelId="{5FAB0FA0-7F79-4335-ABDF-B416C69E9C1A}" type="presParOf" srcId="{ECBA6E06-F435-482E-BA57-5E8B8EC35123}" destId="{B2EDCD06-3198-45B7-AB23-C1C04DD02191}" srcOrd="0" destOrd="0" presId="urn:microsoft.com/office/officeart/2005/8/layout/vList5"/>
    <dgm:cxn modelId="{2D120955-BD88-409A-93C5-0D0EBCE12136}" type="presParOf" srcId="{B2EDCD06-3198-45B7-AB23-C1C04DD02191}" destId="{D918C022-461B-4656-9A5B-B94F14ED8E1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679785-85A8-48A9-8B8B-0C55B99CABF2}" type="doc">
      <dgm:prSet loTypeId="urn:microsoft.com/office/officeart/2005/8/layout/vList5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5211C499-D645-4388-958B-A9E6DCFC7E0C}">
      <dgm:prSet phldrT="[Metin]" custT="1"/>
      <dgm:spPr/>
      <dgm:t>
        <a:bodyPr/>
        <a:lstStyle/>
        <a:p>
          <a:r>
            <a:rPr lang="tr-TR" sz="2400" b="0" dirty="0" smtClean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Son Tarih </a:t>
          </a:r>
        </a:p>
        <a:p>
          <a:r>
            <a:rPr lang="tr-TR" sz="3000" b="1" dirty="0" smtClean="0">
              <a:latin typeface="+mn-lt"/>
            </a:rPr>
            <a:t>31 Aralık 2021 </a:t>
          </a:r>
          <a:endParaRPr lang="tr-TR" sz="3000" b="1" dirty="0">
            <a:latin typeface="+mn-lt"/>
          </a:endParaRPr>
        </a:p>
      </dgm:t>
    </dgm:pt>
    <dgm:pt modelId="{F693A2DC-6F8E-44FB-939B-6F42B73C3A71}" type="parTrans" cxnId="{B470F17C-C99B-43E9-B6C5-649019BFE836}">
      <dgm:prSet/>
      <dgm:spPr/>
      <dgm:t>
        <a:bodyPr/>
        <a:lstStyle/>
        <a:p>
          <a:endParaRPr lang="tr-TR"/>
        </a:p>
      </dgm:t>
    </dgm:pt>
    <dgm:pt modelId="{4CAC5644-392D-4536-8AA9-F2FCD983D46C}" type="sibTrans" cxnId="{B470F17C-C99B-43E9-B6C5-649019BFE836}">
      <dgm:prSet/>
      <dgm:spPr/>
      <dgm:t>
        <a:bodyPr/>
        <a:lstStyle/>
        <a:p>
          <a:endParaRPr lang="tr-TR"/>
        </a:p>
      </dgm:t>
    </dgm:pt>
    <dgm:pt modelId="{B2411C9C-61E1-4225-A620-B53A78BAFCF3}">
      <dgm:prSet phldrT="[Metin]" custT="1"/>
      <dgm:spPr/>
      <dgm:t>
        <a:bodyPr/>
        <a:lstStyle/>
        <a:p>
          <a:r>
            <a:rPr lang="tr-TR" sz="3000" b="1" dirty="0" smtClean="0"/>
            <a:t>NİĞDE BELEDİYESİ</a:t>
          </a:r>
          <a:endParaRPr lang="tr-TR" sz="3000" b="1" dirty="0"/>
        </a:p>
      </dgm:t>
    </dgm:pt>
    <dgm:pt modelId="{DBCC1EFE-B8A2-46DD-A4C1-71739E3C6C87}" type="parTrans" cxnId="{8EB67132-D695-45EC-90D2-66F45316DA1B}">
      <dgm:prSet/>
      <dgm:spPr/>
      <dgm:t>
        <a:bodyPr/>
        <a:lstStyle/>
        <a:p>
          <a:endParaRPr lang="tr-TR"/>
        </a:p>
      </dgm:t>
    </dgm:pt>
    <dgm:pt modelId="{62AC1ABF-3D5D-4548-BAE8-A8C7D827F221}" type="sibTrans" cxnId="{8EB67132-D695-45EC-90D2-66F45316DA1B}">
      <dgm:prSet/>
      <dgm:spPr/>
      <dgm:t>
        <a:bodyPr/>
        <a:lstStyle/>
        <a:p>
          <a:endParaRPr lang="tr-TR"/>
        </a:p>
      </dgm:t>
    </dgm:pt>
    <dgm:pt modelId="{3B822334-7B29-4096-B377-ECCDBA2ED2E0}">
      <dgm:prSet phldrT="[Metin]" custT="1"/>
      <dgm:spPr/>
      <dgm:t>
        <a:bodyPr/>
        <a:lstStyle/>
        <a:p>
          <a:r>
            <a:rPr lang="tr-TR" sz="2400" b="0" dirty="0" smtClean="0"/>
            <a:t>Son Tarih </a:t>
          </a:r>
        </a:p>
        <a:p>
          <a:r>
            <a:rPr lang="tr-TR" sz="3000" b="1" dirty="0" smtClean="0"/>
            <a:t>31 Aralık 2022</a:t>
          </a:r>
          <a:endParaRPr lang="tr-TR" sz="3000" b="1" dirty="0"/>
        </a:p>
      </dgm:t>
    </dgm:pt>
    <dgm:pt modelId="{21FC4F31-B333-4FEA-927F-93EECAF3E2A7}" type="parTrans" cxnId="{945D3EB0-0DD9-469A-A8CE-2320E1E8BA0D}">
      <dgm:prSet/>
      <dgm:spPr/>
      <dgm:t>
        <a:bodyPr/>
        <a:lstStyle/>
        <a:p>
          <a:endParaRPr lang="tr-TR"/>
        </a:p>
      </dgm:t>
    </dgm:pt>
    <dgm:pt modelId="{57C61961-A864-4026-99A5-EC12CCAA2F9C}" type="sibTrans" cxnId="{945D3EB0-0DD9-469A-A8CE-2320E1E8BA0D}">
      <dgm:prSet/>
      <dgm:spPr/>
      <dgm:t>
        <a:bodyPr/>
        <a:lstStyle/>
        <a:p>
          <a:endParaRPr lang="tr-TR"/>
        </a:p>
      </dgm:t>
    </dgm:pt>
    <dgm:pt modelId="{0FD66023-441E-4F94-A80A-C6100B4375C1}">
      <dgm:prSet phldrT="[Metin]" custT="1"/>
      <dgm:spPr/>
      <dgm:t>
        <a:bodyPr/>
        <a:lstStyle/>
        <a:p>
          <a:r>
            <a:rPr lang="tr-TR" sz="2400" b="1" u="none" strike="noStrike" dirty="0" smtClean="0">
              <a:effectLst/>
              <a:uFill>
                <a:solidFill>
                  <a:srgbClr val="000000"/>
                </a:solidFill>
              </a:uFill>
              <a:latin typeface="+mj-lt"/>
              <a:ea typeface="Times New Roman" panose="02020603050405020304" pitchFamily="18" charset="0"/>
              <a:cs typeface="Arial" panose="020B0604020202020204" pitchFamily="34" charset="0"/>
            </a:rPr>
            <a:t>İLÇE ve BELDE BELEDİYELERİ </a:t>
          </a:r>
          <a:endParaRPr lang="tr-TR" sz="2400" b="0" dirty="0">
            <a:latin typeface="+mj-lt"/>
          </a:endParaRPr>
        </a:p>
      </dgm:t>
    </dgm:pt>
    <dgm:pt modelId="{D4CFE078-3F7E-410C-BB30-78F7AC3C55A9}" type="sibTrans" cxnId="{C9390611-193D-4DBB-8454-53AC301DC7AF}">
      <dgm:prSet/>
      <dgm:spPr/>
      <dgm:t>
        <a:bodyPr/>
        <a:lstStyle/>
        <a:p>
          <a:endParaRPr lang="tr-TR"/>
        </a:p>
      </dgm:t>
    </dgm:pt>
    <dgm:pt modelId="{0BA07EAB-DBBA-4335-8CA9-DC6A08088A85}" type="parTrans" cxnId="{C9390611-193D-4DBB-8454-53AC301DC7AF}">
      <dgm:prSet/>
      <dgm:spPr/>
      <dgm:t>
        <a:bodyPr/>
        <a:lstStyle/>
        <a:p>
          <a:endParaRPr lang="tr-TR"/>
        </a:p>
      </dgm:t>
    </dgm:pt>
    <dgm:pt modelId="{9EDF6788-24A1-48F8-A943-2E8309FC59A2}">
      <dgm:prSet custT="1"/>
      <dgm:spPr/>
      <dgm:t>
        <a:bodyPr/>
        <a:lstStyle/>
        <a:p>
          <a:r>
            <a:rPr lang="tr-TR" sz="2400" b="1" u="none" strike="noStrike" dirty="0" smtClean="0">
              <a:effectLst/>
              <a:uFill>
                <a:solidFill>
                  <a:srgbClr val="000000"/>
                </a:solidFill>
              </a:uFill>
              <a:latin typeface="+mj-lt"/>
              <a:ea typeface="Times New Roman" panose="02020603050405020304" pitchFamily="18" charset="0"/>
              <a:cs typeface="Arial" panose="020B0604020202020204" pitchFamily="34" charset="0"/>
            </a:rPr>
            <a:t>İL ÖZEL İDARELERİ</a:t>
          </a:r>
          <a:r>
            <a:rPr lang="tr-TR" sz="2400" u="none" strike="noStrike" dirty="0" smtClean="0">
              <a:effectLst/>
              <a:uFill>
                <a:solidFill>
                  <a:srgbClr val="000000"/>
                </a:solidFill>
              </a:uFill>
              <a:latin typeface="+mj-lt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endParaRPr lang="tr-TR" sz="2400" b="1" u="none" strike="noStrike" dirty="0" smtClean="0">
            <a:effectLst/>
            <a:uFill>
              <a:solidFill>
                <a:srgbClr val="000000"/>
              </a:solidFill>
            </a:uFill>
            <a:latin typeface="+mj-lt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B490658D-7FF8-49C3-993E-00C06F41D65D}" type="parTrans" cxnId="{2B1AD25C-8C03-469D-87F2-6C6C780BEB91}">
      <dgm:prSet/>
      <dgm:spPr/>
      <dgm:t>
        <a:bodyPr/>
        <a:lstStyle/>
        <a:p>
          <a:endParaRPr lang="tr-TR"/>
        </a:p>
      </dgm:t>
    </dgm:pt>
    <dgm:pt modelId="{2FE3E186-ADB9-4814-AB89-8DBEED8A654B}" type="sibTrans" cxnId="{2B1AD25C-8C03-469D-87F2-6C6C780BEB91}">
      <dgm:prSet/>
      <dgm:spPr/>
      <dgm:t>
        <a:bodyPr/>
        <a:lstStyle/>
        <a:p>
          <a:endParaRPr lang="tr-TR"/>
        </a:p>
      </dgm:t>
    </dgm:pt>
    <dgm:pt modelId="{99402E93-30CE-492F-BCFE-3836B2E09647}">
      <dgm:prSet custT="1"/>
      <dgm:spPr/>
      <dgm:t>
        <a:bodyPr/>
        <a:lstStyle/>
        <a:p>
          <a:endParaRPr lang="tr-TR" sz="2400" b="1" u="none" strike="noStrike" dirty="0" smtClean="0">
            <a:effectLst/>
            <a:uFill>
              <a:solidFill>
                <a:srgbClr val="000000"/>
              </a:solidFill>
            </a:uFill>
            <a:latin typeface="+mj-lt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ED641114-54A3-4954-87B8-C6CDEC07FF05}" type="parTrans" cxnId="{59C0E8EA-71E1-4C82-9CB0-424B320FC124}">
      <dgm:prSet/>
      <dgm:spPr/>
      <dgm:t>
        <a:bodyPr/>
        <a:lstStyle/>
        <a:p>
          <a:endParaRPr lang="tr-TR"/>
        </a:p>
      </dgm:t>
    </dgm:pt>
    <dgm:pt modelId="{AAD75CBE-7AA1-48A3-B4BA-D159DECB0C4A}" type="sibTrans" cxnId="{59C0E8EA-71E1-4C82-9CB0-424B320FC124}">
      <dgm:prSet/>
      <dgm:spPr/>
      <dgm:t>
        <a:bodyPr/>
        <a:lstStyle/>
        <a:p>
          <a:endParaRPr lang="tr-TR"/>
        </a:p>
      </dgm:t>
    </dgm:pt>
    <dgm:pt modelId="{ECBA6E06-F435-482E-BA57-5E8B8EC35123}" type="pres">
      <dgm:prSet presAssocID="{19679785-85A8-48A9-8B8B-0C55B99CAB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B6D6CD1-CEEF-40F8-9E8F-E9ED256260C9}" type="pres">
      <dgm:prSet presAssocID="{5211C499-D645-4388-958B-A9E6DCFC7E0C}" presName="linNode" presStyleCnt="0"/>
      <dgm:spPr/>
      <dgm:t>
        <a:bodyPr/>
        <a:lstStyle/>
        <a:p>
          <a:endParaRPr lang="tr-TR"/>
        </a:p>
      </dgm:t>
    </dgm:pt>
    <dgm:pt modelId="{CCBF0A95-67C1-45F4-9DFE-520A8BE9C6FF}" type="pres">
      <dgm:prSet presAssocID="{5211C499-D645-4388-958B-A9E6DCFC7E0C}" presName="parentText" presStyleLbl="node1" presStyleIdx="0" presStyleCnt="2" custScaleX="97879" custScaleY="106673" custLinFactNeighborX="-639" custLinFactNeighborY="-10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8E095C9-DFC5-4DD4-9053-36BD3B33F5C3}" type="pres">
      <dgm:prSet presAssocID="{5211C499-D645-4388-958B-A9E6DCFC7E0C}" presName="descendantText" presStyleLbl="alignAccFollowNode1" presStyleIdx="0" presStyleCnt="2" custScaleY="83245" custLinFactNeighborX="2257" custLinFactNeighborY="104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ADC1FAF-1DA8-4B17-A8EF-33BF5AAB4A17}" type="pres">
      <dgm:prSet presAssocID="{4CAC5644-392D-4536-8AA9-F2FCD983D46C}" presName="sp" presStyleCnt="0"/>
      <dgm:spPr/>
      <dgm:t>
        <a:bodyPr/>
        <a:lstStyle/>
        <a:p>
          <a:endParaRPr lang="tr-TR"/>
        </a:p>
      </dgm:t>
    </dgm:pt>
    <dgm:pt modelId="{67F4458B-BF17-433A-A40A-77A19AB3257F}" type="pres">
      <dgm:prSet presAssocID="{3B822334-7B29-4096-B377-ECCDBA2ED2E0}" presName="linNode" presStyleCnt="0"/>
      <dgm:spPr/>
      <dgm:t>
        <a:bodyPr/>
        <a:lstStyle/>
        <a:p>
          <a:endParaRPr lang="tr-TR"/>
        </a:p>
      </dgm:t>
    </dgm:pt>
    <dgm:pt modelId="{84FAC1EC-ED38-43C8-8E00-2C4672C6CEE2}" type="pres">
      <dgm:prSet presAssocID="{3B822334-7B29-4096-B377-ECCDBA2ED2E0}" presName="parentText" presStyleLbl="node1" presStyleIdx="1" presStyleCnt="2" custScaleY="13083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729D757-0A43-4518-88C2-02AA90F06F04}" type="pres">
      <dgm:prSet presAssocID="{3B822334-7B29-4096-B377-ECCDBA2ED2E0}" presName="descendantText" presStyleLbl="alignAccFollowNode1" presStyleIdx="1" presStyleCnt="2" custScaleY="148833" custLinFactNeighborX="1121" custLinFactNeighborY="-208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9390611-193D-4DBB-8454-53AC301DC7AF}" srcId="{3B822334-7B29-4096-B377-ECCDBA2ED2E0}" destId="{0FD66023-441E-4F94-A80A-C6100B4375C1}" srcOrd="0" destOrd="0" parTransId="{0BA07EAB-DBBA-4335-8CA9-DC6A08088A85}" sibTransId="{D4CFE078-3F7E-410C-BB30-78F7AC3C55A9}"/>
    <dgm:cxn modelId="{4E55A694-FEB4-477A-8C77-B712D567DE91}" type="presOf" srcId="{9EDF6788-24A1-48F8-A943-2E8309FC59A2}" destId="{1729D757-0A43-4518-88C2-02AA90F06F04}" srcOrd="0" destOrd="2" presId="urn:microsoft.com/office/officeart/2005/8/layout/vList5"/>
    <dgm:cxn modelId="{6FAC8556-5F5B-45F7-A499-370DBAE82DB3}" type="presOf" srcId="{0FD66023-441E-4F94-A80A-C6100B4375C1}" destId="{1729D757-0A43-4518-88C2-02AA90F06F04}" srcOrd="0" destOrd="0" presId="urn:microsoft.com/office/officeart/2005/8/layout/vList5"/>
    <dgm:cxn modelId="{945D3EB0-0DD9-469A-A8CE-2320E1E8BA0D}" srcId="{19679785-85A8-48A9-8B8B-0C55B99CABF2}" destId="{3B822334-7B29-4096-B377-ECCDBA2ED2E0}" srcOrd="1" destOrd="0" parTransId="{21FC4F31-B333-4FEA-927F-93EECAF3E2A7}" sibTransId="{57C61961-A864-4026-99A5-EC12CCAA2F9C}"/>
    <dgm:cxn modelId="{3191F9EF-AB32-46AA-B636-604EC66B4684}" type="presOf" srcId="{99402E93-30CE-492F-BCFE-3836B2E09647}" destId="{1729D757-0A43-4518-88C2-02AA90F06F04}" srcOrd="0" destOrd="1" presId="urn:microsoft.com/office/officeart/2005/8/layout/vList5"/>
    <dgm:cxn modelId="{8EB67132-D695-45EC-90D2-66F45316DA1B}" srcId="{5211C499-D645-4388-958B-A9E6DCFC7E0C}" destId="{B2411C9C-61E1-4225-A620-B53A78BAFCF3}" srcOrd="0" destOrd="0" parTransId="{DBCC1EFE-B8A2-46DD-A4C1-71739E3C6C87}" sibTransId="{62AC1ABF-3D5D-4548-BAE8-A8C7D827F221}"/>
    <dgm:cxn modelId="{09071C79-46A6-4957-AFCC-6A3F0DC9134E}" type="presOf" srcId="{5211C499-D645-4388-958B-A9E6DCFC7E0C}" destId="{CCBF0A95-67C1-45F4-9DFE-520A8BE9C6FF}" srcOrd="0" destOrd="0" presId="urn:microsoft.com/office/officeart/2005/8/layout/vList5"/>
    <dgm:cxn modelId="{B470F17C-C99B-43E9-B6C5-649019BFE836}" srcId="{19679785-85A8-48A9-8B8B-0C55B99CABF2}" destId="{5211C499-D645-4388-958B-A9E6DCFC7E0C}" srcOrd="0" destOrd="0" parTransId="{F693A2DC-6F8E-44FB-939B-6F42B73C3A71}" sibTransId="{4CAC5644-392D-4536-8AA9-F2FCD983D46C}"/>
    <dgm:cxn modelId="{C7B6C021-5C93-4C9D-B707-36B5D937D82E}" type="presOf" srcId="{B2411C9C-61E1-4225-A620-B53A78BAFCF3}" destId="{48E095C9-DFC5-4DD4-9053-36BD3B33F5C3}" srcOrd="0" destOrd="0" presId="urn:microsoft.com/office/officeart/2005/8/layout/vList5"/>
    <dgm:cxn modelId="{2B1AD25C-8C03-469D-87F2-6C6C780BEB91}" srcId="{3B822334-7B29-4096-B377-ECCDBA2ED2E0}" destId="{9EDF6788-24A1-48F8-A943-2E8309FC59A2}" srcOrd="2" destOrd="0" parTransId="{B490658D-7FF8-49C3-993E-00C06F41D65D}" sibTransId="{2FE3E186-ADB9-4814-AB89-8DBEED8A654B}"/>
    <dgm:cxn modelId="{285D1F2E-4678-4CF4-A9A4-C0EDACD06657}" type="presOf" srcId="{19679785-85A8-48A9-8B8B-0C55B99CABF2}" destId="{ECBA6E06-F435-482E-BA57-5E8B8EC35123}" srcOrd="0" destOrd="0" presId="urn:microsoft.com/office/officeart/2005/8/layout/vList5"/>
    <dgm:cxn modelId="{100C0CBA-7E7B-428D-B4C7-79AF5FBC25DB}" type="presOf" srcId="{3B822334-7B29-4096-B377-ECCDBA2ED2E0}" destId="{84FAC1EC-ED38-43C8-8E00-2C4672C6CEE2}" srcOrd="0" destOrd="0" presId="urn:microsoft.com/office/officeart/2005/8/layout/vList5"/>
    <dgm:cxn modelId="{59C0E8EA-71E1-4C82-9CB0-424B320FC124}" srcId="{3B822334-7B29-4096-B377-ECCDBA2ED2E0}" destId="{99402E93-30CE-492F-BCFE-3836B2E09647}" srcOrd="1" destOrd="0" parTransId="{ED641114-54A3-4954-87B8-C6CDEC07FF05}" sibTransId="{AAD75CBE-7AA1-48A3-B4BA-D159DECB0C4A}"/>
    <dgm:cxn modelId="{7EF838B9-27B5-4B14-B2B7-A791EAF67ECF}" type="presParOf" srcId="{ECBA6E06-F435-482E-BA57-5E8B8EC35123}" destId="{3B6D6CD1-CEEF-40F8-9E8F-E9ED256260C9}" srcOrd="0" destOrd="0" presId="urn:microsoft.com/office/officeart/2005/8/layout/vList5"/>
    <dgm:cxn modelId="{42B1A714-F6AF-465C-B680-4E0D0D714074}" type="presParOf" srcId="{3B6D6CD1-CEEF-40F8-9E8F-E9ED256260C9}" destId="{CCBF0A95-67C1-45F4-9DFE-520A8BE9C6FF}" srcOrd="0" destOrd="0" presId="urn:microsoft.com/office/officeart/2005/8/layout/vList5"/>
    <dgm:cxn modelId="{F08578C2-3743-40F7-B7B6-B549BD2888E8}" type="presParOf" srcId="{3B6D6CD1-CEEF-40F8-9E8F-E9ED256260C9}" destId="{48E095C9-DFC5-4DD4-9053-36BD3B33F5C3}" srcOrd="1" destOrd="0" presId="urn:microsoft.com/office/officeart/2005/8/layout/vList5"/>
    <dgm:cxn modelId="{D337CF28-EECC-451F-9E97-DE0538403CE2}" type="presParOf" srcId="{ECBA6E06-F435-482E-BA57-5E8B8EC35123}" destId="{AADC1FAF-1DA8-4B17-A8EF-33BF5AAB4A17}" srcOrd="1" destOrd="0" presId="urn:microsoft.com/office/officeart/2005/8/layout/vList5"/>
    <dgm:cxn modelId="{3AC886FC-7656-4A37-85BE-64A77E06AC92}" type="presParOf" srcId="{ECBA6E06-F435-482E-BA57-5E8B8EC35123}" destId="{67F4458B-BF17-433A-A40A-77A19AB3257F}" srcOrd="2" destOrd="0" presId="urn:microsoft.com/office/officeart/2005/8/layout/vList5"/>
    <dgm:cxn modelId="{357F3E8E-629F-4608-9B23-CDF9719E307E}" type="presParOf" srcId="{67F4458B-BF17-433A-A40A-77A19AB3257F}" destId="{84FAC1EC-ED38-43C8-8E00-2C4672C6CEE2}" srcOrd="0" destOrd="0" presId="urn:microsoft.com/office/officeart/2005/8/layout/vList5"/>
    <dgm:cxn modelId="{FFC3F068-F74B-4D6D-A5D6-75CBE6BCE21A}" type="presParOf" srcId="{67F4458B-BF17-433A-A40A-77A19AB3257F}" destId="{1729D757-0A43-4518-88C2-02AA90F06F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095C9-DFC5-4DD4-9053-36BD3B33F5C3}">
      <dsp:nvSpPr>
        <dsp:cNvPr id="0" name=""/>
        <dsp:cNvSpPr/>
      </dsp:nvSpPr>
      <dsp:spPr>
        <a:xfrm rot="5400000">
          <a:off x="5301169" y="-2152180"/>
          <a:ext cx="686560" cy="604179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Kamu Kurum ve Kuruluşları </a:t>
          </a:r>
          <a:endParaRPr lang="tr-TR" sz="2800" kern="1200" dirty="0"/>
        </a:p>
      </dsp:txBody>
      <dsp:txXfrm rot="-5400000">
        <a:off x="2623551" y="558953"/>
        <a:ext cx="6008283" cy="619530"/>
      </dsp:txXfrm>
    </dsp:sp>
    <dsp:sp modelId="{CCBF0A95-67C1-45F4-9DFE-520A8BE9C6FF}">
      <dsp:nvSpPr>
        <dsp:cNvPr id="0" name=""/>
        <dsp:cNvSpPr/>
      </dsp:nvSpPr>
      <dsp:spPr>
        <a:xfrm>
          <a:off x="0" y="103234"/>
          <a:ext cx="2612665" cy="14956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Son Tarih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b="1" u="none" kern="1200" dirty="0" smtClean="0">
              <a:latin typeface="+mn-lt"/>
            </a:rPr>
            <a:t>01 Haziran 2020 </a:t>
          </a:r>
          <a:endParaRPr lang="tr-TR" sz="3000" b="1" u="none" kern="1200" dirty="0">
            <a:latin typeface="+mn-lt"/>
          </a:endParaRPr>
        </a:p>
      </dsp:txBody>
      <dsp:txXfrm>
        <a:off x="73011" y="176245"/>
        <a:ext cx="2466643" cy="1349620"/>
      </dsp:txXfrm>
    </dsp:sp>
    <dsp:sp modelId="{1729D757-0A43-4518-88C2-02AA90F06F04}">
      <dsp:nvSpPr>
        <dsp:cNvPr id="0" name=""/>
        <dsp:cNvSpPr/>
      </dsp:nvSpPr>
      <dsp:spPr>
        <a:xfrm rot="5400000">
          <a:off x="4414470" y="-246727"/>
          <a:ext cx="2441989" cy="5967119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1" kern="1200" dirty="0" smtClean="0"/>
            <a:t>Organize Sanayi Bölgeleri </a:t>
          </a:r>
          <a:endParaRPr lang="tr-TR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0" u="none" kern="1200" dirty="0" smtClean="0">
              <a:uFillTx/>
            </a:rPr>
            <a:t>Büyük </a:t>
          </a:r>
          <a:r>
            <a:rPr lang="tr-TR" sz="1900" b="1" u="none" kern="1200" dirty="0" smtClean="0">
              <a:uFillTx/>
            </a:rPr>
            <a:t>Sanayi Tesisleri </a:t>
          </a:r>
          <a:endParaRPr lang="tr-TR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1" kern="1200" dirty="0" smtClean="0"/>
            <a:t>250</a:t>
          </a:r>
          <a:r>
            <a:rPr lang="tr-TR" sz="1900" b="0" kern="1200" dirty="0" smtClean="0"/>
            <a:t>’ den fazla öğrencisi bulunan </a:t>
          </a:r>
          <a:r>
            <a:rPr lang="tr-TR" sz="1900" b="1" u="none" kern="1200" dirty="0" smtClean="0">
              <a:effectLst/>
              <a:uFillTx/>
            </a:rPr>
            <a:t>OKUL VE YURTLAR </a:t>
          </a:r>
          <a:endParaRPr lang="tr-TR" sz="1900" b="1" u="none" kern="1200" dirty="0">
            <a:effectLst/>
            <a:uFillTx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1" u="none" kern="1200" dirty="0" smtClean="0">
              <a:uFillTx/>
            </a:rPr>
            <a:t>100</a:t>
          </a:r>
          <a:r>
            <a:rPr lang="tr-TR" sz="1900" b="0" u="none" kern="1200" dirty="0" smtClean="0">
              <a:uFillTx/>
            </a:rPr>
            <a:t> Odadan fazla </a:t>
          </a:r>
          <a:r>
            <a:rPr lang="tr-TR" sz="1900" b="1" u="none" kern="1200" dirty="0" smtClean="0">
              <a:effectLst/>
              <a:uFillTx/>
            </a:rPr>
            <a:t>OTELLER</a:t>
          </a:r>
          <a:r>
            <a:rPr lang="tr-TR" sz="1900" b="0" u="none" kern="1200" dirty="0" smtClean="0">
              <a:effectLst/>
              <a:uFillTx/>
            </a:rPr>
            <a:t> </a:t>
          </a:r>
          <a:endParaRPr lang="tr-TR" sz="1900" b="0" kern="1200" dirty="0">
            <a:effectLst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1" u="none" kern="1200" dirty="0" smtClean="0">
              <a:uFillTx/>
            </a:rPr>
            <a:t>100</a:t>
          </a:r>
          <a:r>
            <a:rPr lang="tr-TR" sz="1900" b="0" u="none" kern="1200" dirty="0" smtClean="0">
              <a:uFillTx/>
            </a:rPr>
            <a:t> Yatak üzeri </a:t>
          </a:r>
          <a:r>
            <a:rPr lang="tr-TR" sz="1900" b="1" u="none" kern="1200" dirty="0" smtClean="0">
              <a:uFillTx/>
            </a:rPr>
            <a:t>HASTANELER</a:t>
          </a:r>
          <a:endParaRPr lang="tr-TR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1" kern="1200" dirty="0" smtClean="0"/>
            <a:t>Akaryakıt İstasyonları</a:t>
          </a:r>
          <a:endParaRPr lang="tr-TR" sz="1900" b="1" u="none" kern="1200" dirty="0">
            <a:uFillTx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1" kern="1200" dirty="0" smtClean="0"/>
            <a:t>300</a:t>
          </a:r>
          <a:r>
            <a:rPr lang="tr-TR" sz="1900" b="0" kern="1200" dirty="0" smtClean="0"/>
            <a:t> Konut üzeri </a:t>
          </a:r>
          <a:r>
            <a:rPr lang="tr-TR" sz="1900" b="1" kern="1200" dirty="0" smtClean="0"/>
            <a:t>SİTELER </a:t>
          </a:r>
          <a:endParaRPr lang="tr-TR" sz="1900" b="1" u="none" kern="1200" dirty="0">
            <a:uFillTx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1" kern="1200" dirty="0" smtClean="0">
              <a:solidFill>
                <a:schemeClr val="tx1"/>
              </a:solidFill>
            </a:rPr>
            <a:t>ZİNCİR MARKETLER</a:t>
          </a:r>
          <a:endParaRPr lang="tr-TR" sz="1900" b="1" u="none" kern="1200" dirty="0">
            <a:solidFill>
              <a:schemeClr val="tx1"/>
            </a:solidFill>
            <a:uFillTx/>
          </a:endParaRPr>
        </a:p>
      </dsp:txBody>
      <dsp:txXfrm rot="-5400000">
        <a:off x="2651905" y="1635046"/>
        <a:ext cx="5847911" cy="2203573"/>
      </dsp:txXfrm>
    </dsp:sp>
    <dsp:sp modelId="{84FAC1EC-ED38-43C8-8E00-2C4672C6CEE2}">
      <dsp:nvSpPr>
        <dsp:cNvPr id="0" name=""/>
        <dsp:cNvSpPr/>
      </dsp:nvSpPr>
      <dsp:spPr>
        <a:xfrm>
          <a:off x="96998" y="2215871"/>
          <a:ext cx="2554906" cy="104192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/>
            <a:t>Son Tarih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b="1" kern="1200" dirty="0" smtClean="0"/>
            <a:t>31 Aralık 2020 </a:t>
          </a:r>
          <a:endParaRPr lang="tr-TR" sz="3000" b="1" kern="1200" dirty="0"/>
        </a:p>
      </dsp:txBody>
      <dsp:txXfrm>
        <a:off x="147860" y="2266733"/>
        <a:ext cx="2453182" cy="9401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095C9-DFC5-4DD4-9053-36BD3B33F5C3}">
      <dsp:nvSpPr>
        <dsp:cNvPr id="0" name=""/>
        <dsp:cNvSpPr/>
      </dsp:nvSpPr>
      <dsp:spPr>
        <a:xfrm rot="5400000">
          <a:off x="4604812" y="-1268675"/>
          <a:ext cx="2242211" cy="589069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1.000-5.000 m2 </a:t>
          </a:r>
          <a:r>
            <a:rPr lang="tr-TR" sz="1800" b="1" u="none" kern="1200" dirty="0" smtClean="0">
              <a:uFillTx/>
            </a:rPr>
            <a:t>ALIŞVERİŞ MERKEZLERİ 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20-100 kapasiteli </a:t>
          </a:r>
          <a:r>
            <a:rPr lang="tr-TR" sz="1800" b="1" u="none" kern="1200" dirty="0" smtClean="0">
              <a:uFillTx/>
            </a:rPr>
            <a:t>İŞ MERKEZLERİ</a:t>
          </a:r>
          <a:endParaRPr lang="tr-TR" sz="1800" u="none" kern="1200" dirty="0">
            <a:uFillTx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u="none" kern="1200" dirty="0" smtClean="0">
              <a:uFillTx/>
            </a:rPr>
            <a:t>TREN VE OTOBÜS TERMİNALLERİ </a:t>
          </a:r>
          <a:endParaRPr lang="tr-TR" sz="1800" u="none" kern="1200" dirty="0">
            <a:uFillTx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u="none" kern="1200" dirty="0" smtClean="0">
              <a:uFillTx/>
            </a:rPr>
            <a:t>Küçük Sanayi Tesisleri </a:t>
          </a:r>
          <a:endParaRPr lang="tr-TR" sz="1800" u="none" kern="1200" dirty="0">
            <a:uFillTx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50-250 Öğrencili </a:t>
          </a:r>
          <a:r>
            <a:rPr lang="tr-TR" sz="1800" b="1" u="none" kern="1200" dirty="0" smtClean="0">
              <a:effectLst/>
              <a:uFillTx/>
            </a:rPr>
            <a:t>OKUL VE YURTLAR </a:t>
          </a:r>
          <a:endParaRPr lang="tr-TR" sz="1800" u="none" kern="1200" dirty="0">
            <a:uFillTx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0" u="none" kern="1200" dirty="0" smtClean="0">
              <a:uFillTx/>
            </a:rPr>
            <a:t>50-100 </a:t>
          </a:r>
          <a:r>
            <a:rPr lang="tr-TR" sz="1800" b="0" u="none" kern="1200" dirty="0" smtClean="0">
              <a:effectLst/>
              <a:uFillTx/>
            </a:rPr>
            <a:t>Odalı</a:t>
          </a:r>
          <a:r>
            <a:rPr lang="tr-TR" sz="1800" b="1" u="none" kern="1200" dirty="0" smtClean="0">
              <a:effectLst/>
              <a:uFillTx/>
            </a:rPr>
            <a:t> OTELLER</a:t>
          </a:r>
          <a:endParaRPr lang="tr-TR" sz="1800" u="none" kern="1200" dirty="0">
            <a:uFillTx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50-100 arası yatak kapasiteli  </a:t>
          </a:r>
          <a:r>
            <a:rPr lang="tr-TR" sz="1800" b="1" u="none" kern="1200" dirty="0" smtClean="0">
              <a:uFillTx/>
            </a:rPr>
            <a:t>SAĞLIK KURULUŞLARI </a:t>
          </a:r>
          <a:endParaRPr lang="tr-TR" sz="1800" u="none" kern="1200" dirty="0">
            <a:uFillTx/>
          </a:endParaRPr>
        </a:p>
      </dsp:txBody>
      <dsp:txXfrm rot="-5400000">
        <a:off x="2780572" y="665021"/>
        <a:ext cx="5781236" cy="2023299"/>
      </dsp:txXfrm>
    </dsp:sp>
    <dsp:sp modelId="{CCBF0A95-67C1-45F4-9DFE-520A8BE9C6FF}">
      <dsp:nvSpPr>
        <dsp:cNvPr id="0" name=""/>
        <dsp:cNvSpPr/>
      </dsp:nvSpPr>
      <dsp:spPr>
        <a:xfrm>
          <a:off x="105352" y="1126370"/>
          <a:ext cx="2661543" cy="123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Son Tarih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b="1" kern="1200" dirty="0" smtClean="0">
              <a:latin typeface="+mn-lt"/>
            </a:rPr>
            <a:t>31 Aralık 2021 </a:t>
          </a:r>
          <a:endParaRPr lang="tr-TR" sz="3000" b="1" kern="1200" dirty="0">
            <a:latin typeface="+mn-lt"/>
          </a:endParaRPr>
        </a:p>
      </dsp:txBody>
      <dsp:txXfrm>
        <a:off x="165473" y="1186491"/>
        <a:ext cx="2541301" cy="1111338"/>
      </dsp:txXfrm>
    </dsp:sp>
    <dsp:sp modelId="{1729D757-0A43-4518-88C2-02AA90F06F04}">
      <dsp:nvSpPr>
        <dsp:cNvPr id="0" name=""/>
        <dsp:cNvSpPr/>
      </dsp:nvSpPr>
      <dsp:spPr>
        <a:xfrm rot="5400000">
          <a:off x="4804357" y="1056745"/>
          <a:ext cx="1453145" cy="5441057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kern="1200" dirty="0" smtClean="0"/>
            <a:t>1.000 m2’ den az </a:t>
          </a:r>
          <a:r>
            <a:rPr lang="tr-TR" sz="1900" b="1" kern="1200" dirty="0" smtClean="0"/>
            <a:t>ALIŞVERİŞ MERKEZLERİ </a:t>
          </a:r>
          <a:endParaRPr lang="tr-TR" sz="1900" b="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kern="1200" dirty="0" smtClean="0"/>
            <a:t>50’den az Öğrencisi bulunan </a:t>
          </a:r>
          <a:r>
            <a:rPr lang="tr-TR" sz="1900" b="1" u="none" kern="1200" dirty="0" smtClean="0">
              <a:effectLst/>
              <a:uFillTx/>
            </a:rPr>
            <a:t>OKUL VE YURTLAR </a:t>
          </a:r>
          <a:endParaRPr lang="tr-T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0" kern="1200" dirty="0" smtClean="0"/>
            <a:t>50’den Az Odalı </a:t>
          </a:r>
          <a:r>
            <a:rPr lang="tr-TR" sz="1900" b="1" u="none" kern="1200" dirty="0" smtClean="0">
              <a:effectLst/>
              <a:uFillTx/>
            </a:rPr>
            <a:t>OTELLER</a:t>
          </a:r>
          <a:endParaRPr lang="tr-T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kern="1200" dirty="0" smtClean="0"/>
            <a:t>50’den az Yatak kapasiteli </a:t>
          </a:r>
          <a:r>
            <a:rPr lang="tr-TR" sz="1900" b="1" kern="1200" dirty="0" smtClean="0"/>
            <a:t>Sağlık Kuruluşları </a:t>
          </a:r>
          <a:endParaRPr lang="tr-TR" sz="1900" kern="1200" dirty="0"/>
        </a:p>
      </dsp:txBody>
      <dsp:txXfrm rot="-5400000">
        <a:off x="2810402" y="3121638"/>
        <a:ext cx="5370120" cy="1311271"/>
      </dsp:txXfrm>
    </dsp:sp>
    <dsp:sp modelId="{84FAC1EC-ED38-43C8-8E00-2C4672C6CEE2}">
      <dsp:nvSpPr>
        <dsp:cNvPr id="0" name=""/>
        <dsp:cNvSpPr/>
      </dsp:nvSpPr>
      <dsp:spPr>
        <a:xfrm>
          <a:off x="98486" y="3153896"/>
          <a:ext cx="2712755" cy="125743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/>
            <a:t>Son Tarih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b="1" kern="1200" dirty="0" smtClean="0"/>
            <a:t>31 Aralık 2022</a:t>
          </a:r>
          <a:endParaRPr lang="tr-TR" sz="3000" b="1" kern="1200" dirty="0"/>
        </a:p>
      </dsp:txBody>
      <dsp:txXfrm>
        <a:off x="159869" y="3215279"/>
        <a:ext cx="2589989" cy="1134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8C022-461B-4656-9A5B-B94F14ED8E1D}">
      <dsp:nvSpPr>
        <dsp:cNvPr id="0" name=""/>
        <dsp:cNvSpPr/>
      </dsp:nvSpPr>
      <dsp:spPr>
        <a:xfrm>
          <a:off x="0" y="0"/>
          <a:ext cx="3136842" cy="39354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/>
            <a:t>Valilik Makamının 24.02.2020 tarihli Oluru ile teşekkül  edilen Komisyonca Hazırlanan </a:t>
          </a:r>
          <a:r>
            <a:rPr lang="tr-TR" sz="3000" b="1" u="sng" kern="1200" dirty="0" smtClean="0">
              <a:solidFill>
                <a:srgbClr val="FFFF00"/>
              </a:solidFill>
            </a:rPr>
            <a:t>PLAN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/>
            <a:t>İL MAHALLİ ÇEVRE KURULUNCA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/>
            <a:t>24 Eylül  2020’ de onaylanmıştır. </a:t>
          </a:r>
          <a:endParaRPr lang="tr-TR" sz="2500" b="0" kern="1200" dirty="0" smtClean="0"/>
        </a:p>
      </dsp:txBody>
      <dsp:txXfrm>
        <a:off x="153128" y="153128"/>
        <a:ext cx="2830586" cy="36291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095C9-DFC5-4DD4-9053-36BD3B33F5C3}">
      <dsp:nvSpPr>
        <dsp:cNvPr id="0" name=""/>
        <dsp:cNvSpPr/>
      </dsp:nvSpPr>
      <dsp:spPr>
        <a:xfrm rot="5400000">
          <a:off x="4390299" y="-1410086"/>
          <a:ext cx="1126737" cy="465558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000" b="1" kern="1200" dirty="0" smtClean="0"/>
            <a:t>NİĞDE BELEDİYESİ</a:t>
          </a:r>
          <a:endParaRPr lang="tr-TR" sz="3000" b="1" kern="1200" dirty="0"/>
        </a:p>
      </dsp:txBody>
      <dsp:txXfrm rot="-5400000">
        <a:off x="2625877" y="409339"/>
        <a:ext cx="4600580" cy="1016731"/>
      </dsp:txXfrm>
    </dsp:sp>
    <dsp:sp modelId="{CCBF0A95-67C1-45F4-9DFE-520A8BE9C6FF}">
      <dsp:nvSpPr>
        <dsp:cNvPr id="0" name=""/>
        <dsp:cNvSpPr/>
      </dsp:nvSpPr>
      <dsp:spPr>
        <a:xfrm>
          <a:off x="0" y="0"/>
          <a:ext cx="2563221" cy="18047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Son Tarih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b="1" kern="1200" dirty="0" smtClean="0">
              <a:latin typeface="+mn-lt"/>
            </a:rPr>
            <a:t>31 Aralık 2021 </a:t>
          </a:r>
          <a:endParaRPr lang="tr-TR" sz="3000" b="1" kern="1200" dirty="0">
            <a:latin typeface="+mn-lt"/>
          </a:endParaRPr>
        </a:p>
      </dsp:txBody>
      <dsp:txXfrm>
        <a:off x="88103" y="88103"/>
        <a:ext cx="2387015" cy="1628593"/>
      </dsp:txXfrm>
    </dsp:sp>
    <dsp:sp modelId="{1729D757-0A43-4518-88C2-02AA90F06F04}">
      <dsp:nvSpPr>
        <dsp:cNvPr id="0" name=""/>
        <dsp:cNvSpPr/>
      </dsp:nvSpPr>
      <dsp:spPr>
        <a:xfrm rot="5400000">
          <a:off x="3946426" y="641428"/>
          <a:ext cx="2014483" cy="4655583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1" u="none" strike="noStrike" kern="1200" dirty="0" smtClean="0">
              <a:effectLst/>
              <a:uFill>
                <a:solidFill>
                  <a:srgbClr val="000000"/>
                </a:solidFill>
              </a:uFill>
              <a:latin typeface="+mj-lt"/>
              <a:ea typeface="Times New Roman" panose="02020603050405020304" pitchFamily="18" charset="0"/>
              <a:cs typeface="Arial" panose="020B0604020202020204" pitchFamily="34" charset="0"/>
            </a:rPr>
            <a:t>İLÇE ve BELDE BELEDİYELERİ </a:t>
          </a:r>
          <a:endParaRPr lang="tr-TR" sz="2400" b="0" kern="1200" dirty="0"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400" b="1" u="none" strike="noStrike" kern="1200" dirty="0" smtClean="0">
            <a:effectLst/>
            <a:uFill>
              <a:solidFill>
                <a:srgbClr val="000000"/>
              </a:solidFill>
            </a:uFill>
            <a:latin typeface="+mj-lt"/>
            <a:ea typeface="Times New Roman" panose="02020603050405020304" pitchFamily="18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1" u="none" strike="noStrike" kern="1200" dirty="0" smtClean="0">
              <a:effectLst/>
              <a:uFill>
                <a:solidFill>
                  <a:srgbClr val="000000"/>
                </a:solidFill>
              </a:uFill>
              <a:latin typeface="+mj-lt"/>
              <a:ea typeface="Times New Roman" panose="02020603050405020304" pitchFamily="18" charset="0"/>
              <a:cs typeface="Arial" panose="020B0604020202020204" pitchFamily="34" charset="0"/>
            </a:rPr>
            <a:t>İL ÖZEL İDARELERİ</a:t>
          </a:r>
          <a:r>
            <a:rPr lang="tr-TR" sz="2400" u="none" strike="noStrike" kern="1200" dirty="0" smtClean="0">
              <a:effectLst/>
              <a:uFill>
                <a:solidFill>
                  <a:srgbClr val="000000"/>
                </a:solidFill>
              </a:uFill>
              <a:latin typeface="+mj-lt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endParaRPr lang="tr-TR" sz="2400" b="1" u="none" strike="noStrike" kern="1200" dirty="0" smtClean="0">
            <a:effectLst/>
            <a:uFill>
              <a:solidFill>
                <a:srgbClr val="000000"/>
              </a:solidFill>
            </a:uFill>
            <a:latin typeface="+mj-lt"/>
            <a:ea typeface="Times New Roman" panose="02020603050405020304" pitchFamily="18" charset="0"/>
            <a:cs typeface="Arial" panose="020B0604020202020204" pitchFamily="34" charset="0"/>
          </a:endParaRPr>
        </a:p>
      </dsp:txBody>
      <dsp:txXfrm rot="-5400000">
        <a:off x="2625877" y="2060317"/>
        <a:ext cx="4557244" cy="1817805"/>
      </dsp:txXfrm>
    </dsp:sp>
    <dsp:sp modelId="{84FAC1EC-ED38-43C8-8E00-2C4672C6CEE2}">
      <dsp:nvSpPr>
        <dsp:cNvPr id="0" name=""/>
        <dsp:cNvSpPr/>
      </dsp:nvSpPr>
      <dsp:spPr>
        <a:xfrm>
          <a:off x="3555" y="1890595"/>
          <a:ext cx="2618765" cy="221366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/>
            <a:t>Son Tarih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b="1" kern="1200" dirty="0" smtClean="0"/>
            <a:t>31 Aralık 2022</a:t>
          </a:r>
          <a:endParaRPr lang="tr-TR" sz="3000" b="1" kern="1200" dirty="0"/>
        </a:p>
      </dsp:txBody>
      <dsp:txXfrm>
        <a:off x="111617" y="1998657"/>
        <a:ext cx="2402641" cy="1997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728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0AB40-677B-4E1E-8AF0-5D3965787516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728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1A952-2901-4EF8-BD59-099189FDE2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4737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81897-34F7-4C41-8374-25712E02F701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1AAC4-D0AF-41A5-BB5E-C4FB90B7A0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037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068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5349" algn="l" defTabSz="71068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0688" algn="l" defTabSz="71068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6038" algn="l" defTabSz="71068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1372" algn="l" defTabSz="71068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76732" algn="l" defTabSz="71068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2079" algn="l" defTabSz="71068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87432" algn="l" defTabSz="71068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42761" algn="l" defTabSz="71068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AAC4-D0AF-41A5-BB5E-C4FB90B7A00A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8610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AAC4-D0AF-41A5-BB5E-C4FB90B7A00A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7719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AAC4-D0AF-41A5-BB5E-C4FB90B7A00A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0420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AAC4-D0AF-41A5-BB5E-C4FB90B7A00A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3484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AAC4-D0AF-41A5-BB5E-C4FB90B7A00A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9561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AAC4-D0AF-41A5-BB5E-C4FB90B7A00A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0416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AAC4-D0AF-41A5-BB5E-C4FB90B7A00A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1366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AAC4-D0AF-41A5-BB5E-C4FB90B7A00A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249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AAC4-D0AF-41A5-BB5E-C4FB90B7A00A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6794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AAC4-D0AF-41A5-BB5E-C4FB90B7A00A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83824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AAC4-D0AF-41A5-BB5E-C4FB90B7A00A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7791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AAC4-D0AF-41A5-BB5E-C4FB90B7A00A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1430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AAC4-D0AF-41A5-BB5E-C4FB90B7A00A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985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AAC4-D0AF-41A5-BB5E-C4FB90B7A00A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1035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AAC4-D0AF-41A5-BB5E-C4FB90B7A00A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2288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AAC4-D0AF-41A5-BB5E-C4FB90B7A00A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5658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AAC4-D0AF-41A5-BB5E-C4FB90B7A00A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3762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AAC4-D0AF-41A5-BB5E-C4FB90B7A00A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3342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55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1AAC4-D0AF-41A5-BB5E-C4FB90B7A0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553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814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AAC4-D0AF-41A5-BB5E-C4FB90B7A00A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726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AAC4-D0AF-41A5-BB5E-C4FB90B7A00A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6372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0105-50C9-4CDD-88E3-5C7759E82131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A052-AB3C-4FB0-B523-A9D8521671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747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0105-50C9-4CDD-88E3-5C7759E82131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A052-AB3C-4FB0-B523-A9D8521671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6861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0105-50C9-4CDD-88E3-5C7759E82131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A052-AB3C-4FB0-B523-A9D8521671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5975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19.04.2021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0528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19.04.2021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1037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19.04.2021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2471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19.04.2021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7072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19.04.2021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1108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19.04.2021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6808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19.04.2021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7110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19.04.2021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840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0105-50C9-4CDD-88E3-5C7759E82131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A052-AB3C-4FB0-B523-A9D8521671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3297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19.04.2021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4505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19.04.2021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7042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19.04.2021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114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0105-50C9-4CDD-88E3-5C7759E82131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A052-AB3C-4FB0-B523-A9D8521671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392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0105-50C9-4CDD-88E3-5C7759E82131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A052-AB3C-4FB0-B523-A9D8521671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178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0105-50C9-4CDD-88E3-5C7759E82131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A052-AB3C-4FB0-B523-A9D8521671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37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0105-50C9-4CDD-88E3-5C7759E82131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A052-AB3C-4FB0-B523-A9D8521671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518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0105-50C9-4CDD-88E3-5C7759E82131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A052-AB3C-4FB0-B523-A9D8521671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472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0105-50C9-4CDD-88E3-5C7759E82131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A052-AB3C-4FB0-B523-A9D8521671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375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0105-50C9-4CDD-88E3-5C7759E82131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A052-AB3C-4FB0-B523-A9D8521671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75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90105-50C9-4CDD-88E3-5C7759E82131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7A052-AB3C-4FB0-B523-A9D8521671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981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90105-50C9-4CDD-88E3-5C7759E82131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7A052-AB3C-4FB0-B523-A9D8521671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189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jp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53965" y="87474"/>
            <a:ext cx="6858000" cy="4968552"/>
          </a:xfrm>
        </p:spPr>
        <p:txBody>
          <a:bodyPr anchor="t">
            <a:noAutofit/>
          </a:bodyPr>
          <a:lstStyle/>
          <a:p>
            <a:r>
              <a:rPr lang="tr-TR" sz="1875" b="1" dirty="0"/>
              <a:t>T.C.</a:t>
            </a:r>
            <a:br>
              <a:rPr lang="tr-TR" sz="1875" b="1" dirty="0"/>
            </a:br>
            <a:r>
              <a:rPr lang="tr-TR" sz="1875" b="1" dirty="0"/>
              <a:t>NİĞDE VALİLİĞİ</a:t>
            </a:r>
            <a:br>
              <a:rPr lang="tr-TR" sz="1875" b="1" dirty="0"/>
            </a:br>
            <a:r>
              <a:rPr lang="tr-TR" sz="1875" b="1" dirty="0"/>
              <a:t>Çevre ve Şehircilik İl Müdürlüğü </a:t>
            </a:r>
            <a:r>
              <a:rPr lang="tr-TR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375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İLİMİZDE </a:t>
            </a:r>
            <a:br>
              <a:rPr lang="tr-TR" sz="3375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375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3375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375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3375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375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3375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UYGULAMASI SON DURUM</a:t>
            </a:r>
            <a:br>
              <a:rPr lang="tr-TR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625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tr-TR" sz="2625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6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20.04.2021</a:t>
            </a:r>
            <a:endParaRPr lang="tr-TR" sz="2625" b="1" dirty="0">
              <a:latin typeface="+mn-lt"/>
              <a:cs typeface="Times New Roman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35" y="175506"/>
            <a:ext cx="1864393" cy="17522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7" y="2085696"/>
            <a:ext cx="4572508" cy="124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sb logo ile ilgili gÃ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881" y="175506"/>
            <a:ext cx="1512168" cy="142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9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49" y="117291"/>
            <a:ext cx="7886700" cy="1528207"/>
          </a:xfrm>
        </p:spPr>
        <p:txBody>
          <a:bodyPr>
            <a:noAutofit/>
          </a:bodyPr>
          <a:lstStyle/>
          <a:p>
            <a:pPr algn="ctr" defTabSz="355349"/>
            <a:r>
              <a:rPr lang="tr-TR" sz="2400" b="1" dirty="0" smtClean="0">
                <a:latin typeface="+mn-lt"/>
                <a:ea typeface="+mn-ea"/>
                <a:cs typeface="+mn-cs"/>
              </a:rPr>
              <a:t>2018-2021</a:t>
            </a:r>
            <a:r>
              <a:rPr lang="tr-TR" sz="2000" b="1" dirty="0" smtClean="0">
                <a:latin typeface="+mn-lt"/>
                <a:ea typeface="+mn-ea"/>
                <a:cs typeface="+mn-cs"/>
              </a:rPr>
              <a:t> </a:t>
            </a:r>
            <a:r>
              <a:rPr lang="tr-TR" sz="2000" b="1" dirty="0">
                <a:latin typeface="+mn-lt"/>
                <a:ea typeface="+mn-ea"/>
                <a:cs typeface="+mn-cs"/>
              </a:rPr>
              <a:t>Y</a:t>
            </a:r>
            <a:r>
              <a:rPr lang="tr-TR" sz="2000" b="1" dirty="0" smtClean="0">
                <a:latin typeface="+mn-lt"/>
                <a:ea typeface="+mn-ea"/>
                <a:cs typeface="+mn-cs"/>
              </a:rPr>
              <a:t>ılları Arasında</a:t>
            </a:r>
            <a:br>
              <a:rPr lang="tr-TR" sz="2000" b="1" dirty="0" smtClean="0">
                <a:latin typeface="+mn-lt"/>
                <a:ea typeface="+mn-ea"/>
                <a:cs typeface="+mn-cs"/>
              </a:rPr>
            </a:br>
            <a:r>
              <a:rPr lang="tr-TR" sz="2000" b="1" dirty="0" smtClean="0">
                <a:latin typeface="+mn-lt"/>
                <a:ea typeface="+mn-ea"/>
                <a:cs typeface="+mn-cs"/>
              </a:rPr>
              <a:t>TOPLAM :  </a:t>
            </a:r>
            <a:r>
              <a:rPr lang="tr-TR" sz="2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943 TON </a:t>
            </a:r>
            <a:r>
              <a:rPr lang="tr-TR" sz="20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/>
            </a:r>
            <a:br>
              <a:rPr lang="tr-TR" sz="20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tr-TR" sz="2000" b="1" dirty="0" smtClean="0">
                <a:latin typeface="+mn-lt"/>
                <a:ea typeface="+mn-ea"/>
                <a:cs typeface="+mn-cs"/>
              </a:rPr>
              <a:t>DEĞERLENDİRİLEBİLİR ATIK TOPLANMIŞTIR</a:t>
            </a:r>
            <a:br>
              <a:rPr lang="tr-TR" sz="2000" b="1" dirty="0" smtClean="0">
                <a:latin typeface="+mn-lt"/>
                <a:ea typeface="+mn-ea"/>
                <a:cs typeface="+mn-cs"/>
              </a:rPr>
            </a:br>
            <a:r>
              <a:rPr lang="tr-TR" sz="2000" b="1" dirty="0" smtClean="0">
                <a:latin typeface="+mn-lt"/>
                <a:ea typeface="+mn-ea"/>
                <a:cs typeface="+mn-cs"/>
              </a:rPr>
              <a:t>( </a:t>
            </a:r>
            <a:r>
              <a:rPr lang="tr-TR" sz="2000" b="1" i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kağıt, plastik, cam, metal </a:t>
            </a:r>
            <a:r>
              <a:rPr lang="tr-TR" sz="2000" b="1" dirty="0" smtClean="0">
                <a:latin typeface="+mn-lt"/>
                <a:ea typeface="+mn-ea"/>
                <a:cs typeface="+mn-cs"/>
              </a:rPr>
              <a:t>)</a:t>
            </a:r>
            <a:endParaRPr lang="tr-TR" sz="20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Grafik 6"/>
          <p:cNvGraphicFramePr/>
          <p:nvPr>
            <p:extLst>
              <p:ext uri="{D42A27DB-BD31-4B8C-83A1-F6EECF244321}">
                <p14:modId xmlns:p14="http://schemas.microsoft.com/office/powerpoint/2010/main" val="3142556173"/>
              </p:ext>
            </p:extLst>
          </p:nvPr>
        </p:nvGraphicFramePr>
        <p:xfrm>
          <a:off x="628649" y="1645498"/>
          <a:ext cx="7660424" cy="3317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217" name="Resim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542" y="338515"/>
            <a:ext cx="1840677" cy="9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Unvan 1"/>
          <p:cNvSpPr txBox="1">
            <a:spLocks/>
          </p:cNvSpPr>
          <p:nvPr/>
        </p:nvSpPr>
        <p:spPr>
          <a:xfrm>
            <a:off x="6303684" y="3772108"/>
            <a:ext cx="1741196" cy="390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355349"/>
            <a:r>
              <a:rPr lang="tr-TR" sz="2000" b="1" dirty="0" smtClean="0">
                <a:latin typeface="+mn-lt"/>
                <a:ea typeface="+mn-ea"/>
                <a:cs typeface="+mn-cs"/>
              </a:rPr>
              <a:t>(Ocak/Nisan)</a:t>
            </a:r>
            <a:endParaRPr lang="tr-TR" sz="20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88" y="338515"/>
            <a:ext cx="1353027" cy="127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0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Unvan 1"/>
          <p:cNvSpPr txBox="1">
            <a:spLocks/>
          </p:cNvSpPr>
          <p:nvPr/>
        </p:nvSpPr>
        <p:spPr>
          <a:xfrm>
            <a:off x="0" y="267286"/>
            <a:ext cx="9143999" cy="61194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NİĞDE </a:t>
            </a:r>
            <a:r>
              <a:rPr lang="tr-TR" sz="3000" b="1" i="1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SIFIR ATIK YÖNETİM PLANI</a:t>
            </a:r>
            <a:endParaRPr lang="tr-TR" sz="3000" b="1" i="1" dirty="0">
              <a:solidFill>
                <a:srgbClr val="00B050"/>
              </a:solidFill>
            </a:endParaRP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3899466913"/>
              </p:ext>
            </p:extLst>
          </p:nvPr>
        </p:nvGraphicFramePr>
        <p:xfrm>
          <a:off x="234461" y="1092820"/>
          <a:ext cx="8721969" cy="3936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3671668" y="1092820"/>
            <a:ext cx="4705643" cy="333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667627"/>
              </p:ext>
            </p:extLst>
          </p:nvPr>
        </p:nvGraphicFramePr>
        <p:xfrm>
          <a:off x="3558512" y="969612"/>
          <a:ext cx="5282418" cy="4101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990">
                  <a:extLst>
                    <a:ext uri="{9D8B030D-6E8A-4147-A177-3AD203B41FA5}">
                      <a16:colId xmlns:a16="http://schemas.microsoft.com/office/drawing/2014/main" val="118158677"/>
                    </a:ext>
                  </a:extLst>
                </a:gridCol>
                <a:gridCol w="4740428">
                  <a:extLst>
                    <a:ext uri="{9D8B030D-6E8A-4147-A177-3AD203B41FA5}">
                      <a16:colId xmlns:a16="http://schemas.microsoft.com/office/drawing/2014/main" val="3923516358"/>
                    </a:ext>
                  </a:extLst>
                </a:gridCol>
              </a:tblGrid>
              <a:tr h="372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HEDEFLER  (</a:t>
                      </a:r>
                      <a:r>
                        <a:rPr lang="tr-TR" sz="2500" dirty="0">
                          <a:solidFill>
                            <a:srgbClr val="FFFF00"/>
                          </a:solidFill>
                          <a:effectLst/>
                        </a:rPr>
                        <a:t>MAHALLİ İDARELER</a:t>
                      </a:r>
                      <a:r>
                        <a:rPr lang="tr-TR" sz="2000" dirty="0">
                          <a:effectLst/>
                        </a:rPr>
                        <a:t>)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ctr"/>
                </a:tc>
                <a:extLst>
                  <a:ext uri="{0D108BD9-81ED-4DB2-BD59-A6C34878D82A}">
                    <a16:rowId xmlns:a16="http://schemas.microsoft.com/office/drawing/2014/main" val="3504377565"/>
                  </a:ext>
                </a:extLst>
              </a:tr>
              <a:tr h="1755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1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Sıfır Atık Yönetim Sistemi Kapsamında etkin ve yeterli sayıda personelin görevlendirilmesi;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ctr"/>
                </a:tc>
                <a:extLst>
                  <a:ext uri="{0D108BD9-81ED-4DB2-BD59-A6C34878D82A}">
                    <a16:rowId xmlns:a16="http://schemas.microsoft.com/office/drawing/2014/main" val="1098798677"/>
                  </a:ext>
                </a:extLst>
              </a:tr>
              <a:tr h="1755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2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Bakanlıkça esasları belirlenen 1. Sınıf Atık Getirme Merkezinin Kurulması;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ctr"/>
                </a:tc>
                <a:extLst>
                  <a:ext uri="{0D108BD9-81ED-4DB2-BD59-A6C34878D82A}">
                    <a16:rowId xmlns:a16="http://schemas.microsoft.com/office/drawing/2014/main" val="590238789"/>
                  </a:ext>
                </a:extLst>
              </a:tr>
              <a:tr h="3235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3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Belediye yetki sahasında sıfır atık yönetimi kapsamında geri kazanılabilir atıkların biriktirilmesi için, mobil atık getirme merkezinin yerleştirilmesi;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ctr"/>
                </a:tc>
                <a:extLst>
                  <a:ext uri="{0D108BD9-81ED-4DB2-BD59-A6C34878D82A}">
                    <a16:rowId xmlns:a16="http://schemas.microsoft.com/office/drawing/2014/main" val="399679586"/>
                  </a:ext>
                </a:extLst>
              </a:tr>
              <a:tr h="1755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4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Sıfır Atık Yönetim Sistem planının hazırlanarak uygulanması;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ctr"/>
                </a:tc>
                <a:extLst>
                  <a:ext uri="{0D108BD9-81ED-4DB2-BD59-A6C34878D82A}">
                    <a16:rowId xmlns:a16="http://schemas.microsoft.com/office/drawing/2014/main" val="1720346678"/>
                  </a:ext>
                </a:extLst>
              </a:tr>
              <a:tr h="2240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5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Belediye sınırları içindeki konutlarda; en az ikili toplama sisteminde atıkların toplanmasının sağlanması;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ctr"/>
                </a:tc>
                <a:extLst>
                  <a:ext uri="{0D108BD9-81ED-4DB2-BD59-A6C34878D82A}">
                    <a16:rowId xmlns:a16="http://schemas.microsoft.com/office/drawing/2014/main" val="3320196754"/>
                  </a:ext>
                </a:extLst>
              </a:tr>
              <a:tr h="4853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6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Atık pil, bitkisel atık yağ, atık elektrik ve elektronik eşya, atık ilaç ile büyük hacimli atıkların toplama noktalarına; Atık getirme Merkezine veya Çevre İzin/ Lisanslı atık işleme tesislerine gönderilmesi hususunda gerekli planlamanın, bilgilendirmenin ve yönlendirmenin yapılması;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ctr"/>
                </a:tc>
                <a:extLst>
                  <a:ext uri="{0D108BD9-81ED-4DB2-BD59-A6C34878D82A}">
                    <a16:rowId xmlns:a16="http://schemas.microsoft.com/office/drawing/2014/main" val="2406214427"/>
                  </a:ext>
                </a:extLst>
              </a:tr>
              <a:tr h="1755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7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Tekstil / giysi atıklarının ayrı toplanması amacıyla yeterli sayıda kumbara yerleştirilmesi;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ctr"/>
                </a:tc>
                <a:extLst>
                  <a:ext uri="{0D108BD9-81ED-4DB2-BD59-A6C34878D82A}">
                    <a16:rowId xmlns:a16="http://schemas.microsoft.com/office/drawing/2014/main" val="2491387880"/>
                  </a:ext>
                </a:extLst>
              </a:tr>
              <a:tr h="1755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8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Cam atıkları için yeterli sayıda kumbara yerleştirilmesi;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ctr"/>
                </a:tc>
                <a:extLst>
                  <a:ext uri="{0D108BD9-81ED-4DB2-BD59-A6C34878D82A}">
                    <a16:rowId xmlns:a16="http://schemas.microsoft.com/office/drawing/2014/main" val="1200892548"/>
                  </a:ext>
                </a:extLst>
              </a:tr>
              <a:tr h="2015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9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Konutlarda oluşacak Atık İlaçların ayrı toplaması için atık ilaç toplama ekipmanlarının yerleştirilmesi;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ctr"/>
                </a:tc>
                <a:extLst>
                  <a:ext uri="{0D108BD9-81ED-4DB2-BD59-A6C34878D82A}">
                    <a16:rowId xmlns:a16="http://schemas.microsoft.com/office/drawing/2014/main" val="2713369497"/>
                  </a:ext>
                </a:extLst>
              </a:tr>
              <a:tr h="1755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10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 err="1">
                          <a:effectLst/>
                        </a:rPr>
                        <a:t>Bio</a:t>
                      </a:r>
                      <a:r>
                        <a:rPr lang="tr-TR" sz="800" dirty="0">
                          <a:effectLst/>
                        </a:rPr>
                        <a:t>-bozulur atıkların geri kazanımı konusunda gerekli sistemin kurulması;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ctr"/>
                </a:tc>
                <a:extLst>
                  <a:ext uri="{0D108BD9-81ED-4DB2-BD59-A6C34878D82A}">
                    <a16:rowId xmlns:a16="http://schemas.microsoft.com/office/drawing/2014/main" val="3213637999"/>
                  </a:ext>
                </a:extLst>
              </a:tr>
              <a:tr h="3235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11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Sıfır atık yönetim sisteminin uygulanması; yaygınlaşması ve konu hakkında farkındalığın artmasına yönelik eğitim, farkındalık ve bilinçlendirme çalışmalarının yapılması;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ctr"/>
                </a:tc>
                <a:extLst>
                  <a:ext uri="{0D108BD9-81ED-4DB2-BD59-A6C34878D82A}">
                    <a16:rowId xmlns:a16="http://schemas.microsoft.com/office/drawing/2014/main" val="3203381543"/>
                  </a:ext>
                </a:extLst>
              </a:tr>
              <a:tr h="232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12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Sıfır Atık Bilgi Sistemine Atık Toplama Takviminin girilmesi ve bu takvime uygun olarak atıkların toplanmasının sağlanması;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ctr"/>
                </a:tc>
                <a:extLst>
                  <a:ext uri="{0D108BD9-81ED-4DB2-BD59-A6C34878D82A}">
                    <a16:rowId xmlns:a16="http://schemas.microsoft.com/office/drawing/2014/main" val="1474847716"/>
                  </a:ext>
                </a:extLst>
              </a:tr>
              <a:tr h="1755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13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Sıfır Atık yönetimine ilişkin verilerin kayıt altına alınması;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ctr"/>
                </a:tc>
                <a:extLst>
                  <a:ext uri="{0D108BD9-81ED-4DB2-BD59-A6C34878D82A}">
                    <a16:rowId xmlns:a16="http://schemas.microsoft.com/office/drawing/2014/main" val="1698431850"/>
                  </a:ext>
                </a:extLst>
              </a:tr>
              <a:tr h="3317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14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Atıkların Kaynağında ayrı (binalarda) toplanmasının sağlanması konusunda halkın bilinçlendirilerek teşvik edilmesi; Sıfır Atık Yönetim sisteminin halka duyurulması ve atıkların sıfır atık sistemi doğrultusunda biriktirilmesinin sağlanması;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ctr"/>
                </a:tc>
                <a:extLst>
                  <a:ext uri="{0D108BD9-81ED-4DB2-BD59-A6C34878D82A}">
                    <a16:rowId xmlns:a16="http://schemas.microsoft.com/office/drawing/2014/main" val="501868545"/>
                  </a:ext>
                </a:extLst>
              </a:tr>
              <a:tr h="1755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15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 Katı atık Bertaraf tesisine bu atıkların % 100 gönderilerek bertaraf edilmesinin sağlanması;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ctr"/>
                </a:tc>
                <a:extLst>
                  <a:ext uri="{0D108BD9-81ED-4DB2-BD59-A6C34878D82A}">
                    <a16:rowId xmlns:a16="http://schemas.microsoft.com/office/drawing/2014/main" val="2659097855"/>
                  </a:ext>
                </a:extLst>
              </a:tr>
            </a:tbl>
          </a:graphicData>
        </a:graphic>
      </p:graphicFrame>
      <p:sp>
        <p:nvSpPr>
          <p:cNvPr id="6" name="Sağ Ok 5"/>
          <p:cNvSpPr/>
          <p:nvPr/>
        </p:nvSpPr>
        <p:spPr>
          <a:xfrm>
            <a:off x="3093664" y="2630658"/>
            <a:ext cx="929696" cy="58381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896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Unvan 1"/>
          <p:cNvSpPr txBox="1">
            <a:spLocks/>
          </p:cNvSpPr>
          <p:nvPr/>
        </p:nvSpPr>
        <p:spPr>
          <a:xfrm>
            <a:off x="0" y="-93784"/>
            <a:ext cx="9143999" cy="72683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685800">
              <a:spcBef>
                <a:spcPct val="0"/>
              </a:spcBef>
              <a:buNone/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u="sng" dirty="0">
                <a:solidFill>
                  <a:schemeClr val="tx1"/>
                </a:solidFill>
              </a:rPr>
              <a:t>MAHALLİ İDARELER </a:t>
            </a:r>
            <a:r>
              <a:rPr lang="tr-TR" dirty="0">
                <a:solidFill>
                  <a:schemeClr val="tx1"/>
                </a:solidFill>
              </a:rPr>
              <a:t>İÇİN UYGULAMA TAKVİMİ</a:t>
            </a: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68602020"/>
              </p:ext>
            </p:extLst>
          </p:nvPr>
        </p:nvGraphicFramePr>
        <p:xfrm>
          <a:off x="1042782" y="750848"/>
          <a:ext cx="7281460" cy="4105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233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van 1"/>
          <p:cNvSpPr>
            <a:spLocks noGrp="1"/>
          </p:cNvSpPr>
          <p:nvPr/>
        </p:nvSpPr>
        <p:spPr>
          <a:xfrm>
            <a:off x="2180220" y="227955"/>
            <a:ext cx="4847901" cy="11117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000" b="1" dirty="0" smtClean="0"/>
              <a:t>MAHALLİ İDARELERİN</a:t>
            </a:r>
          </a:p>
          <a:p>
            <a:pPr algn="ctr"/>
            <a:r>
              <a:rPr lang="tr-TR" sz="3000" b="1" dirty="0" smtClean="0"/>
              <a:t>YAPMASI GEREKENLER </a:t>
            </a:r>
            <a:endParaRPr lang="tr-TR" sz="30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b="16186"/>
          <a:stretch/>
        </p:blipFill>
        <p:spPr>
          <a:xfrm>
            <a:off x="428972" y="1562343"/>
            <a:ext cx="3714083" cy="1414774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Yuvarlatılmış Dikdörtgen 6"/>
          <p:cNvSpPr/>
          <p:nvPr/>
        </p:nvSpPr>
        <p:spPr>
          <a:xfrm>
            <a:off x="4369982" y="1472933"/>
            <a:ext cx="4146696" cy="159359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000" b="1" dirty="0">
                <a:solidFill>
                  <a:schemeClr val="tx1"/>
                </a:solidFill>
              </a:rPr>
              <a:t>Sıfır Atık Yönetim sisteminden sorumlu </a:t>
            </a:r>
            <a:r>
              <a:rPr lang="tr-TR" sz="3000" b="1" dirty="0" smtClean="0">
                <a:solidFill>
                  <a:srgbClr val="FF0000"/>
                </a:solidFill>
              </a:rPr>
              <a:t>EKİP</a:t>
            </a:r>
            <a:r>
              <a:rPr lang="tr-TR" sz="2000" b="1" dirty="0" smtClean="0">
                <a:solidFill>
                  <a:schemeClr val="tx1"/>
                </a:solidFill>
              </a:rPr>
              <a:t> oluşturmak. </a:t>
            </a:r>
          </a:p>
          <a:p>
            <a:pPr algn="just"/>
            <a:r>
              <a:rPr lang="tr-TR" sz="2000" b="1" dirty="0" smtClean="0">
                <a:solidFill>
                  <a:schemeClr val="tx1"/>
                </a:solidFill>
              </a:rPr>
              <a:t>( En </a:t>
            </a:r>
            <a:r>
              <a:rPr lang="tr-TR" sz="2000" b="1" dirty="0">
                <a:solidFill>
                  <a:schemeClr val="tx1"/>
                </a:solidFill>
              </a:rPr>
              <a:t>az bir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500" b="1" dirty="0" smtClean="0">
                <a:solidFill>
                  <a:srgbClr val="FF0000"/>
                </a:solidFill>
              </a:rPr>
              <a:t>ÇEVRE GÖREVLİSİ </a:t>
            </a:r>
            <a:r>
              <a:rPr lang="tr-TR" sz="2000" b="1" dirty="0" smtClean="0">
                <a:solidFill>
                  <a:schemeClr val="tx1"/>
                </a:solidFill>
              </a:rPr>
              <a:t>bulundurmak )</a:t>
            </a:r>
            <a:endParaRPr lang="tr-TR" sz="2000" b="1" dirty="0">
              <a:solidFill>
                <a:schemeClr val="tx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/>
          <a:srcRect l="8218" r="13055" b="11825"/>
          <a:stretch/>
        </p:blipFill>
        <p:spPr>
          <a:xfrm>
            <a:off x="428973" y="3199758"/>
            <a:ext cx="3802786" cy="1829442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Yuvarlatılmış Dikdörtgen 8"/>
          <p:cNvSpPr/>
          <p:nvPr/>
        </p:nvSpPr>
        <p:spPr>
          <a:xfrm>
            <a:off x="4552184" y="3294806"/>
            <a:ext cx="3964494" cy="173439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tr-TR" sz="2000" b="1" dirty="0">
                <a:solidFill>
                  <a:schemeClr val="tx1"/>
                </a:solidFill>
              </a:rPr>
              <a:t>Her </a:t>
            </a:r>
            <a:r>
              <a:rPr lang="tr-TR" sz="2200" b="1" dirty="0">
                <a:solidFill>
                  <a:srgbClr val="FF0000"/>
                </a:solidFill>
              </a:rPr>
              <a:t>150 konuta </a:t>
            </a:r>
            <a:r>
              <a:rPr lang="tr-TR" sz="2000" b="1" dirty="0">
                <a:solidFill>
                  <a:schemeClr val="tx1"/>
                </a:solidFill>
              </a:rPr>
              <a:t>bir set veya </a:t>
            </a:r>
            <a:endParaRPr lang="tr-TR" sz="2000" b="1" dirty="0" smtClean="0">
              <a:solidFill>
                <a:schemeClr val="tx1"/>
              </a:solidFill>
            </a:endParaRPr>
          </a:p>
          <a:p>
            <a:pPr algn="just"/>
            <a:r>
              <a:rPr lang="tr-TR" sz="2000" b="1" dirty="0">
                <a:solidFill>
                  <a:schemeClr val="tx1"/>
                </a:solidFill>
              </a:rPr>
              <a:t>H</a:t>
            </a:r>
            <a:r>
              <a:rPr lang="tr-TR" sz="2000" b="1" dirty="0" smtClean="0">
                <a:solidFill>
                  <a:schemeClr val="tx1"/>
                </a:solidFill>
              </a:rPr>
              <a:t>er </a:t>
            </a:r>
            <a:r>
              <a:rPr lang="tr-TR" sz="2200" b="1" dirty="0">
                <a:solidFill>
                  <a:srgbClr val="FF0000"/>
                </a:solidFill>
              </a:rPr>
              <a:t>500 m2 </a:t>
            </a:r>
            <a:r>
              <a:rPr lang="tr-TR" sz="2000" b="1" dirty="0">
                <a:solidFill>
                  <a:schemeClr val="tx1"/>
                </a:solidFill>
              </a:rPr>
              <a:t>bir set olacak şekilde </a:t>
            </a:r>
            <a:r>
              <a:rPr lang="tr-TR" sz="3000" b="1" u="sng" dirty="0" smtClean="0">
                <a:solidFill>
                  <a:srgbClr val="FF0000"/>
                </a:solidFill>
              </a:rPr>
              <a:t>İKİLİ TOPLAMA</a:t>
            </a:r>
            <a:r>
              <a:rPr lang="tr-TR" sz="2000" b="1" dirty="0" smtClean="0">
                <a:solidFill>
                  <a:srgbClr val="FF0000"/>
                </a:solidFill>
              </a:rPr>
              <a:t> </a:t>
            </a:r>
            <a:r>
              <a:rPr lang="tr-TR" sz="2000" b="1" dirty="0">
                <a:solidFill>
                  <a:schemeClr val="tx1"/>
                </a:solidFill>
              </a:rPr>
              <a:t>sistemi yerleştirmek</a:t>
            </a:r>
          </a:p>
        </p:txBody>
      </p:sp>
      <p:sp>
        <p:nvSpPr>
          <p:cNvPr id="8" name="Sağ Ok 7"/>
          <p:cNvSpPr/>
          <p:nvPr/>
        </p:nvSpPr>
        <p:spPr>
          <a:xfrm rot="10800000">
            <a:off x="3848986" y="4170214"/>
            <a:ext cx="797442" cy="36988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96789" y="3199759"/>
            <a:ext cx="1357952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İKİLİ SET</a:t>
            </a:r>
          </a:p>
        </p:txBody>
      </p:sp>
    </p:spTree>
    <p:extLst>
      <p:ext uri="{BB962C8B-B14F-4D97-AF65-F5344CB8AC3E}">
        <p14:creationId xmlns:p14="http://schemas.microsoft.com/office/powerpoint/2010/main" val="326030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t="7424" b="18777"/>
          <a:stretch/>
        </p:blipFill>
        <p:spPr>
          <a:xfrm>
            <a:off x="565150" y="311887"/>
            <a:ext cx="3714083" cy="2126513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Yuvarlatılmış Dikdörtgen 7"/>
          <p:cNvSpPr/>
          <p:nvPr/>
        </p:nvSpPr>
        <p:spPr>
          <a:xfrm>
            <a:off x="4475565" y="666466"/>
            <a:ext cx="4182474" cy="14173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b="1" dirty="0" smtClean="0">
                <a:solidFill>
                  <a:srgbClr val="FF0000"/>
                </a:solidFill>
              </a:rPr>
              <a:t>ATIK GETİRME MERKEZİ </a:t>
            </a:r>
          </a:p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kurmak.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4475565" y="2795679"/>
            <a:ext cx="4182474" cy="203218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000" b="1" dirty="0" smtClean="0">
                <a:solidFill>
                  <a:schemeClr val="tx1"/>
                </a:solidFill>
              </a:rPr>
              <a:t>Konutlarda oluşan ilaç atıkları </a:t>
            </a:r>
            <a:r>
              <a:rPr lang="tr-TR" sz="2000" b="1" dirty="0">
                <a:solidFill>
                  <a:schemeClr val="tx1"/>
                </a:solidFill>
              </a:rPr>
              <a:t>için </a:t>
            </a:r>
            <a:r>
              <a:rPr lang="tr-TR" sz="3000" b="1" dirty="0" smtClean="0">
                <a:solidFill>
                  <a:srgbClr val="FF0000"/>
                </a:solidFill>
              </a:rPr>
              <a:t>İLAÇ</a:t>
            </a:r>
            <a:r>
              <a:rPr lang="tr-TR" sz="2000" b="1" dirty="0" smtClean="0">
                <a:solidFill>
                  <a:srgbClr val="FF0000"/>
                </a:solidFill>
              </a:rPr>
              <a:t> </a:t>
            </a:r>
            <a:r>
              <a:rPr lang="tr-TR" sz="2000" b="1" dirty="0">
                <a:solidFill>
                  <a:srgbClr val="FF0000"/>
                </a:solidFill>
              </a:rPr>
              <a:t>satış noktalarına</a:t>
            </a:r>
            <a:r>
              <a:rPr lang="tr-TR" sz="2000" b="1" dirty="0">
                <a:solidFill>
                  <a:schemeClr val="tx1"/>
                </a:solidFill>
              </a:rPr>
              <a:t> atık toplama ekipmanları </a:t>
            </a:r>
            <a:r>
              <a:rPr lang="tr-TR" sz="2000" b="1" dirty="0" smtClean="0">
                <a:solidFill>
                  <a:schemeClr val="tx1"/>
                </a:solidFill>
              </a:rPr>
              <a:t>yerleştirmek ve </a:t>
            </a:r>
            <a:r>
              <a:rPr lang="tr-TR" sz="2000" b="1" dirty="0">
                <a:solidFill>
                  <a:schemeClr val="tx1"/>
                </a:solidFill>
              </a:rPr>
              <a:t>halka </a:t>
            </a:r>
            <a:r>
              <a:rPr lang="tr-TR" sz="2000" b="1" dirty="0" smtClean="0">
                <a:solidFill>
                  <a:schemeClr val="tx1"/>
                </a:solidFill>
              </a:rPr>
              <a:t>duyurmak</a:t>
            </a:r>
            <a:endParaRPr lang="tr-TR" sz="2000" b="1" dirty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4"/>
          <a:srcRect l="11150" r="14990" b="7585"/>
          <a:stretch/>
        </p:blipFill>
        <p:spPr>
          <a:xfrm>
            <a:off x="1125018" y="2647508"/>
            <a:ext cx="2594345" cy="2328530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44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4682836" y="404037"/>
            <a:ext cx="4110290" cy="216904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000" b="1" dirty="0" smtClean="0">
                <a:solidFill>
                  <a:srgbClr val="FF0000"/>
                </a:solidFill>
              </a:rPr>
              <a:t>MOBİL  ATIK GETİRME MERKEZLERİ </a:t>
            </a:r>
          </a:p>
          <a:p>
            <a:pPr algn="just"/>
            <a:r>
              <a:rPr lang="tr-TR" sz="2000" b="1" dirty="0" smtClean="0">
                <a:solidFill>
                  <a:schemeClr val="tx1"/>
                </a:solidFill>
              </a:rPr>
              <a:t>yerleştirmek</a:t>
            </a:r>
            <a:r>
              <a:rPr lang="tr-TR" b="1" dirty="0" smtClean="0">
                <a:solidFill>
                  <a:schemeClr val="tx1"/>
                </a:solidFill>
              </a:rPr>
              <a:t>.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t="14186" r="3620"/>
          <a:stretch/>
        </p:blipFill>
        <p:spPr>
          <a:xfrm>
            <a:off x="212652" y="393405"/>
            <a:ext cx="4167962" cy="2179674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Yuvarlatılmış Dikdörtgen 8"/>
          <p:cNvSpPr/>
          <p:nvPr/>
        </p:nvSpPr>
        <p:spPr>
          <a:xfrm flipH="1">
            <a:off x="4682836" y="2870791"/>
            <a:ext cx="3906982" cy="189259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000" b="1" dirty="0" smtClean="0">
                <a:solidFill>
                  <a:schemeClr val="tx1"/>
                </a:solidFill>
              </a:rPr>
              <a:t>Atıkların </a:t>
            </a:r>
            <a:r>
              <a:rPr lang="tr-TR" sz="2000" b="1" dirty="0">
                <a:solidFill>
                  <a:schemeClr val="tx1"/>
                </a:solidFill>
              </a:rPr>
              <a:t>etkin ve verimli bir şekilde toplanabilmesi için </a:t>
            </a:r>
            <a:r>
              <a:rPr lang="tr-TR" sz="2500" b="1" dirty="0" smtClean="0">
                <a:solidFill>
                  <a:srgbClr val="FF0000"/>
                </a:solidFill>
              </a:rPr>
              <a:t>EĞİTİM FAALİYETLERİ </a:t>
            </a:r>
            <a:r>
              <a:rPr lang="tr-TR" sz="2000" b="1" dirty="0" smtClean="0">
                <a:solidFill>
                  <a:schemeClr val="tx1"/>
                </a:solidFill>
              </a:rPr>
              <a:t>düzenlemek.</a:t>
            </a:r>
            <a:endParaRPr lang="tr-TR" sz="2000" b="1" dirty="0">
              <a:solidFill>
                <a:schemeClr val="tx1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37" y="2870791"/>
            <a:ext cx="3859619" cy="1892595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820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Yuvarlatılmış Dikdörtgen 8"/>
          <p:cNvSpPr/>
          <p:nvPr/>
        </p:nvSpPr>
        <p:spPr>
          <a:xfrm>
            <a:off x="3840806" y="494301"/>
            <a:ext cx="4399425" cy="15896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000" b="1" dirty="0">
                <a:solidFill>
                  <a:schemeClr val="tx1"/>
                </a:solidFill>
              </a:rPr>
              <a:t>Sokaklara ve caddelere ihtiyaca  göre </a:t>
            </a:r>
            <a:r>
              <a:rPr lang="tr-TR" sz="3000" b="1" dirty="0" smtClean="0">
                <a:solidFill>
                  <a:srgbClr val="FF0000"/>
                </a:solidFill>
              </a:rPr>
              <a:t>CAM KUMBARA </a:t>
            </a:r>
            <a:r>
              <a:rPr lang="tr-TR" sz="2000" b="1" dirty="0" smtClean="0">
                <a:solidFill>
                  <a:schemeClr val="tx1"/>
                </a:solidFill>
              </a:rPr>
              <a:t>yerleştirmek.</a:t>
            </a:r>
            <a:endParaRPr lang="tr-TR" sz="2000" b="1" dirty="0">
              <a:solidFill>
                <a:schemeClr val="tx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15374" r="36770" b="6626"/>
          <a:stretch/>
        </p:blipFill>
        <p:spPr>
          <a:xfrm>
            <a:off x="1446025" y="294440"/>
            <a:ext cx="1594883" cy="2182946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Yuvarlatılmış Dikdörtgen 10"/>
          <p:cNvSpPr/>
          <p:nvPr/>
        </p:nvSpPr>
        <p:spPr>
          <a:xfrm>
            <a:off x="3840805" y="2846867"/>
            <a:ext cx="4399425" cy="157893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3000" b="1" dirty="0" smtClean="0">
                <a:solidFill>
                  <a:srgbClr val="FF0000"/>
                </a:solidFill>
              </a:rPr>
              <a:t>TEKSTİL/GİYSİ</a:t>
            </a:r>
            <a:r>
              <a:rPr lang="tr-TR" sz="2000" b="1" dirty="0" smtClean="0">
                <a:solidFill>
                  <a:schemeClr val="tx1"/>
                </a:solidFill>
              </a:rPr>
              <a:t> atıkların </a:t>
            </a:r>
            <a:r>
              <a:rPr lang="tr-TR" sz="2000" b="1" dirty="0">
                <a:solidFill>
                  <a:schemeClr val="tx1"/>
                </a:solidFill>
              </a:rPr>
              <a:t>ayrı toplanması amacıyla kumbara temin </a:t>
            </a:r>
            <a:r>
              <a:rPr lang="tr-TR" sz="2000" b="1" dirty="0" smtClean="0">
                <a:solidFill>
                  <a:schemeClr val="tx1"/>
                </a:solidFill>
              </a:rPr>
              <a:t>edilmesi.</a:t>
            </a:r>
            <a:endParaRPr lang="tr-TR" sz="2000" b="1" dirty="0">
              <a:solidFill>
                <a:schemeClr val="tx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/>
          <a:srcRect l="18259" r="15529"/>
          <a:stretch/>
        </p:blipFill>
        <p:spPr>
          <a:xfrm>
            <a:off x="1031354" y="2711301"/>
            <a:ext cx="2424223" cy="2115879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91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7015"/>
          <a:stretch/>
        </p:blipFill>
        <p:spPr>
          <a:xfrm>
            <a:off x="797442" y="1361640"/>
            <a:ext cx="2782186" cy="2371878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4"/>
          <a:srcRect l="14519" r="13329" b="7599"/>
          <a:stretch/>
        </p:blipFill>
        <p:spPr>
          <a:xfrm>
            <a:off x="4114800" y="1361640"/>
            <a:ext cx="4003022" cy="2371878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Grup 5"/>
          <p:cNvGrpSpPr/>
          <p:nvPr/>
        </p:nvGrpSpPr>
        <p:grpSpPr>
          <a:xfrm>
            <a:off x="2435595" y="211486"/>
            <a:ext cx="4655583" cy="947463"/>
            <a:chOff x="2625876" y="354337"/>
            <a:chExt cx="4655583" cy="1126737"/>
          </a:xfrm>
        </p:grpSpPr>
        <p:sp>
          <p:nvSpPr>
            <p:cNvPr id="7" name="Aynı Yanın Köşesi Yuvarlatılmış Dikdörtgen 6"/>
            <p:cNvSpPr/>
            <p:nvPr/>
          </p:nvSpPr>
          <p:spPr>
            <a:xfrm rot="5400000">
              <a:off x="4390299" y="-1410086"/>
              <a:ext cx="1126737" cy="4655583"/>
            </a:xfrm>
            <a:prstGeom prst="round2SameRect">
              <a:avLst/>
            </a:pr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Aynı Yanın Köşesi Yuvarlatılmış Dikdörtgen 4"/>
            <p:cNvSpPr txBox="1"/>
            <p:nvPr/>
          </p:nvSpPr>
          <p:spPr>
            <a:xfrm>
              <a:off x="2625876" y="409339"/>
              <a:ext cx="4600580" cy="10167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tr-TR" sz="3000" b="1" kern="1200" dirty="0" smtClean="0"/>
                <a:t>NİĞDE BELEDİYEMİZİN UYGULAMALARI</a:t>
              </a:r>
              <a:endParaRPr lang="tr-TR" sz="3000" b="1" kern="1200" dirty="0"/>
            </a:p>
          </p:txBody>
        </p:sp>
      </p:grpSp>
      <p:sp>
        <p:nvSpPr>
          <p:cNvPr id="9" name="Yuvarlatılmış Dikdörtgen 8"/>
          <p:cNvSpPr/>
          <p:nvPr/>
        </p:nvSpPr>
        <p:spPr>
          <a:xfrm>
            <a:off x="1699146" y="3936209"/>
            <a:ext cx="5337029" cy="98860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12</a:t>
            </a:r>
            <a:r>
              <a:rPr lang="tr-TR" sz="2400" dirty="0">
                <a:solidFill>
                  <a:schemeClr val="tx1"/>
                </a:solidFill>
              </a:rPr>
              <a:t> adet mahallede </a:t>
            </a:r>
            <a:r>
              <a:rPr lang="tr-TR" sz="2400" b="1" dirty="0">
                <a:solidFill>
                  <a:schemeClr val="tx1"/>
                </a:solidFill>
              </a:rPr>
              <a:t>27</a:t>
            </a:r>
            <a:r>
              <a:rPr lang="tr-TR" sz="2400" dirty="0">
                <a:solidFill>
                  <a:schemeClr val="tx1"/>
                </a:solidFill>
              </a:rPr>
              <a:t> adet ECZANEYE</a:t>
            </a:r>
            <a:r>
              <a:rPr lang="tr-TR" sz="2400" dirty="0"/>
              <a:t>  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400" b="1" dirty="0">
                <a:solidFill>
                  <a:srgbClr val="FF0000"/>
                </a:solidFill>
              </a:rPr>
              <a:t>ATIK İLAÇ KUMBARASI </a:t>
            </a:r>
            <a:r>
              <a:rPr lang="tr-TR" sz="2000" dirty="0">
                <a:solidFill>
                  <a:schemeClr val="tx1"/>
                </a:solidFill>
              </a:rPr>
              <a:t>bırakılmıştır.</a:t>
            </a:r>
            <a:r>
              <a:rPr lang="tr-TR" sz="2000" dirty="0"/>
              <a:t/>
            </a:r>
            <a:br>
              <a:rPr lang="tr-TR" sz="2000" dirty="0"/>
            </a:br>
            <a:endParaRPr lang="tr-T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l="11920" t="20882" r="11394" b="4584"/>
          <a:stretch/>
        </p:blipFill>
        <p:spPr>
          <a:xfrm>
            <a:off x="223284" y="1924493"/>
            <a:ext cx="4263656" cy="2987748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/>
          <a:srcRect t="13067" r="4284"/>
          <a:stretch/>
        </p:blipFill>
        <p:spPr>
          <a:xfrm>
            <a:off x="4731488" y="1924493"/>
            <a:ext cx="3976577" cy="2987747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Yuvarlatılmış Dikdörtgen 8"/>
          <p:cNvSpPr/>
          <p:nvPr/>
        </p:nvSpPr>
        <p:spPr>
          <a:xfrm>
            <a:off x="818708" y="214698"/>
            <a:ext cx="7591646" cy="157893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 defTabSz="685800">
              <a:lnSpc>
                <a:spcPct val="90000"/>
              </a:lnSpc>
              <a:spcBef>
                <a:spcPct val="0"/>
              </a:spcBef>
              <a:buAutoNum type="arabicPeriod"/>
            </a:pPr>
            <a:r>
              <a:rPr lang="tr-TR" sz="3200" dirty="0" smtClean="0">
                <a:solidFill>
                  <a:srgbClr val="FF0000"/>
                </a:solidFill>
              </a:rPr>
              <a:t>SINIF ATIK GETİRME MERKEZİ 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tr-TR" sz="3200" dirty="0" smtClean="0">
                <a:solidFill>
                  <a:schemeClr val="tx1"/>
                </a:solidFill>
              </a:rPr>
              <a:t>07.12.2020 </a:t>
            </a:r>
            <a:r>
              <a:rPr lang="tr-TR" sz="3200" dirty="0">
                <a:solidFill>
                  <a:schemeClr val="tx1"/>
                </a:solidFill>
              </a:rPr>
              <a:t>tarihinde </a:t>
            </a:r>
            <a:endParaRPr lang="tr-TR" sz="3200" dirty="0" smtClean="0">
              <a:solidFill>
                <a:schemeClr val="tx1"/>
              </a:solidFill>
            </a:endParaRPr>
          </a:p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tr-TR" sz="3200" dirty="0" smtClean="0">
                <a:solidFill>
                  <a:schemeClr val="tx1"/>
                </a:solidFill>
              </a:rPr>
              <a:t>hizmet </a:t>
            </a:r>
            <a:r>
              <a:rPr lang="tr-TR" sz="3200" dirty="0">
                <a:solidFill>
                  <a:schemeClr val="tx1"/>
                </a:solidFill>
              </a:rPr>
              <a:t>vermeye başlamıştır.</a:t>
            </a:r>
          </a:p>
        </p:txBody>
      </p:sp>
    </p:spTree>
    <p:extLst>
      <p:ext uri="{BB962C8B-B14F-4D97-AF65-F5344CB8AC3E}">
        <p14:creationId xmlns:p14="http://schemas.microsoft.com/office/powerpoint/2010/main" val="218334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/>
          <a:srcRect b="4917"/>
          <a:stretch/>
        </p:blipFill>
        <p:spPr>
          <a:xfrm>
            <a:off x="435934" y="2004647"/>
            <a:ext cx="3519377" cy="2822534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/>
          <a:srcRect r="4023" b="7534"/>
          <a:stretch/>
        </p:blipFill>
        <p:spPr>
          <a:xfrm>
            <a:off x="4593265" y="2004647"/>
            <a:ext cx="4093535" cy="2822534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Yuvarlatılmış Dikdörtgen 6"/>
          <p:cNvSpPr/>
          <p:nvPr/>
        </p:nvSpPr>
        <p:spPr>
          <a:xfrm>
            <a:off x="510089" y="186887"/>
            <a:ext cx="3371066" cy="169818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tr-TR" sz="3200" b="1" dirty="0" smtClean="0">
                <a:solidFill>
                  <a:schemeClr val="tx1"/>
                </a:solidFill>
              </a:rPr>
              <a:t>28 ADET </a:t>
            </a:r>
            <a:r>
              <a:rPr lang="tr-TR" sz="3200" dirty="0" smtClean="0">
                <a:solidFill>
                  <a:schemeClr val="tx1"/>
                </a:solidFill>
              </a:rPr>
              <a:t>TOPLAMA KUMBARASI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2200" dirty="0" smtClean="0">
                <a:solidFill>
                  <a:schemeClr val="tx1"/>
                </a:solidFill>
              </a:rPr>
              <a:t>yerleştirilmiştir.</a:t>
            </a:r>
            <a:endParaRPr lang="tr-TR" sz="2200" b="1" dirty="0" smtClean="0">
              <a:solidFill>
                <a:schemeClr val="tx1"/>
              </a:solidFill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5049920" y="194453"/>
            <a:ext cx="3371066" cy="169818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b="1" dirty="0" smtClean="0">
                <a:solidFill>
                  <a:schemeClr val="tx1"/>
                </a:solidFill>
              </a:rPr>
              <a:t>4 ADET </a:t>
            </a:r>
          </a:p>
          <a:p>
            <a:pPr algn="ctr"/>
            <a:r>
              <a:rPr lang="tr-TR" sz="3000" dirty="0" smtClean="0">
                <a:solidFill>
                  <a:schemeClr val="tx1"/>
                </a:solidFill>
              </a:rPr>
              <a:t>MOBİL ATIK GETİRME MERKEZİ </a:t>
            </a:r>
            <a:r>
              <a:rPr lang="tr-TR" sz="2200" dirty="0" smtClean="0">
                <a:solidFill>
                  <a:schemeClr val="tx1"/>
                </a:solidFill>
              </a:rPr>
              <a:t>kurulmuştur</a:t>
            </a:r>
            <a:r>
              <a:rPr lang="tr-TR" sz="2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4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" t="25285" r="-33" b="13610"/>
          <a:stretch/>
        </p:blipFill>
        <p:spPr>
          <a:xfrm>
            <a:off x="2062975" y="3630730"/>
            <a:ext cx="5018049" cy="15127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7" t="16987" r="11227" b="2626"/>
          <a:stretch/>
        </p:blipFill>
        <p:spPr>
          <a:xfrm>
            <a:off x="350657" y="1213664"/>
            <a:ext cx="3424635" cy="26446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5649"/>
          </a:xfrm>
        </p:spPr>
        <p:txBody>
          <a:bodyPr>
            <a:noAutofit/>
          </a:bodyPr>
          <a:lstStyle/>
          <a:p>
            <a:r>
              <a:rPr lang="tr-TR" sz="2800" dirty="0">
                <a:solidFill>
                  <a:srgbClr val="002060"/>
                </a:solidFill>
              </a:rPr>
              <a:t>İlimizde Sıfır Atık </a:t>
            </a:r>
            <a:r>
              <a:rPr lang="tr-TR" sz="2800" dirty="0" smtClean="0">
                <a:solidFill>
                  <a:srgbClr val="002060"/>
                </a:solidFill>
              </a:rPr>
              <a:t>Uygulaması </a:t>
            </a:r>
            <a:br>
              <a:rPr lang="tr-TR" sz="2800" dirty="0" smtClean="0">
                <a:solidFill>
                  <a:srgbClr val="002060"/>
                </a:solidFill>
              </a:rPr>
            </a:br>
            <a:r>
              <a:rPr lang="tr-TR" sz="2800" b="1" dirty="0" smtClean="0">
                <a:solidFill>
                  <a:srgbClr val="002060"/>
                </a:solidFill>
              </a:rPr>
              <a:t>28 </a:t>
            </a:r>
            <a:r>
              <a:rPr lang="tr-TR" sz="2800" b="1" dirty="0">
                <a:solidFill>
                  <a:srgbClr val="002060"/>
                </a:solidFill>
              </a:rPr>
              <a:t>Şubat 2018 </a:t>
            </a:r>
            <a:r>
              <a:rPr lang="tr-TR" sz="2800" dirty="0">
                <a:solidFill>
                  <a:srgbClr val="002060"/>
                </a:solidFill>
              </a:rPr>
              <a:t>de </a:t>
            </a:r>
            <a:r>
              <a:rPr lang="tr-TR" sz="2800" dirty="0" smtClean="0">
                <a:solidFill>
                  <a:srgbClr val="002060"/>
                </a:solidFill>
              </a:rPr>
              <a:t>başlamıştır</a:t>
            </a:r>
            <a:r>
              <a:rPr lang="tr-TR" sz="2800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" t="11803" r="-762" b="9952"/>
          <a:stretch/>
        </p:blipFill>
        <p:spPr>
          <a:xfrm>
            <a:off x="3902927" y="1055649"/>
            <a:ext cx="4876800" cy="280267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657" y="79007"/>
            <a:ext cx="1123234" cy="105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van 1"/>
          <p:cNvSpPr>
            <a:spLocks noGrp="1"/>
          </p:cNvSpPr>
          <p:nvPr/>
        </p:nvSpPr>
        <p:spPr>
          <a:xfrm>
            <a:off x="701187" y="195017"/>
            <a:ext cx="7760676" cy="1014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sz="1400" b="1" dirty="0">
              <a:solidFill>
                <a:srgbClr val="FF0000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/>
          <a:srcRect l="21591" t="5593" r="5981" b="18655"/>
          <a:stretch/>
        </p:blipFill>
        <p:spPr>
          <a:xfrm>
            <a:off x="520995" y="931183"/>
            <a:ext cx="3920648" cy="1909760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up 4"/>
          <p:cNvGrpSpPr/>
          <p:nvPr/>
        </p:nvGrpSpPr>
        <p:grpSpPr>
          <a:xfrm>
            <a:off x="800241" y="243272"/>
            <a:ext cx="7527850" cy="572777"/>
            <a:chOff x="2625876" y="1961978"/>
            <a:chExt cx="4655583" cy="2014483"/>
          </a:xfrm>
        </p:grpSpPr>
        <p:sp>
          <p:nvSpPr>
            <p:cNvPr id="6" name="Aynı Yanın Köşesi Yuvarlatılmış Dikdörtgen 5"/>
            <p:cNvSpPr/>
            <p:nvPr/>
          </p:nvSpPr>
          <p:spPr>
            <a:xfrm rot="5400000">
              <a:off x="3946426" y="641428"/>
              <a:ext cx="2014483" cy="4655583"/>
            </a:xfrm>
            <a:prstGeom prst="round2SameRect">
              <a:avLst/>
            </a:prstGeom>
          </p:spPr>
          <p:style>
            <a:lnRef idx="2">
              <a:schemeClr val="accent5">
                <a:tint val="40000"/>
                <a:alpha val="90000"/>
                <a:hueOff val="-10740482"/>
                <a:satOff val="48253"/>
                <a:lumOff val="3317"/>
                <a:alphaOff val="0"/>
              </a:schemeClr>
            </a:lnRef>
            <a:fillRef idx="1">
              <a:schemeClr val="accent5">
                <a:tint val="40000"/>
                <a:alpha val="90000"/>
                <a:hueOff val="-10740482"/>
                <a:satOff val="48253"/>
                <a:lumOff val="3317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10740482"/>
                <a:satOff val="48253"/>
                <a:lumOff val="331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Aynı Yanın Köşesi Yuvarlatılmış Dikdörtgen 4"/>
            <p:cNvSpPr txBox="1"/>
            <p:nvPr/>
          </p:nvSpPr>
          <p:spPr>
            <a:xfrm>
              <a:off x="2625876" y="2158658"/>
              <a:ext cx="4557244" cy="1817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tr-TR" sz="3000" b="1" dirty="0" smtClean="0">
                  <a:uFill>
                    <a:solidFill>
                      <a:srgbClr val="000000"/>
                    </a:solidFill>
                  </a:uFill>
                  <a:ea typeface="Times New Roman" panose="02020603050405020304" pitchFamily="18" charset="0"/>
                  <a:cs typeface="Arial" panose="020B0604020202020204" pitchFamily="34" charset="0"/>
                </a:rPr>
                <a:t>NİĞDE ÖMER HALİSDEMİR ÜNİVERSİTESİ</a:t>
              </a:r>
              <a:endParaRPr lang="tr-TR" sz="3000" b="1" u="none" strike="noStrike" kern="1200" dirty="0" smtClean="0"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5" y="2562225"/>
            <a:ext cx="19050" cy="1905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9" b="8708"/>
          <a:stretch/>
        </p:blipFill>
        <p:spPr>
          <a:xfrm>
            <a:off x="520995" y="3041136"/>
            <a:ext cx="3963666" cy="2014662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6" y="2956076"/>
            <a:ext cx="4044237" cy="2099722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Yuvarlatılmış Dikdörtgen 13"/>
          <p:cNvSpPr/>
          <p:nvPr/>
        </p:nvSpPr>
        <p:spPr>
          <a:xfrm>
            <a:off x="4702357" y="999767"/>
            <a:ext cx="4104167" cy="177259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tr-TR" sz="3200" dirty="0">
                <a:solidFill>
                  <a:srgbClr val="FF0000"/>
                </a:solidFill>
              </a:rPr>
              <a:t>3. Sınıf Atık Getirme Merkezi 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tr-TR" sz="3000" dirty="0">
                <a:solidFill>
                  <a:schemeClr val="tx1"/>
                </a:solidFill>
              </a:rPr>
              <a:t>31.12.2019</a:t>
            </a:r>
            <a:r>
              <a:rPr lang="tr-TR" sz="2500" dirty="0">
                <a:solidFill>
                  <a:schemeClr val="tx1"/>
                </a:solidFill>
              </a:rPr>
              <a:t> tarihinde hizmet vermeye başlamıştır. 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1209675" y="2410056"/>
            <a:ext cx="2427454" cy="43088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bg1"/>
                </a:solidFill>
              </a:rPr>
              <a:t>500 m2 Kapalı Alan</a:t>
            </a:r>
            <a:endParaRPr lang="tr-TR" sz="2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16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t="12835" b="9534"/>
          <a:stretch/>
        </p:blipFill>
        <p:spPr>
          <a:xfrm>
            <a:off x="372140" y="935665"/>
            <a:ext cx="4269133" cy="2679404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up 6"/>
          <p:cNvGrpSpPr/>
          <p:nvPr/>
        </p:nvGrpSpPr>
        <p:grpSpPr>
          <a:xfrm>
            <a:off x="877348" y="136175"/>
            <a:ext cx="7527850" cy="572777"/>
            <a:chOff x="2625876" y="1961978"/>
            <a:chExt cx="4655583" cy="2014483"/>
          </a:xfrm>
        </p:grpSpPr>
        <p:sp>
          <p:nvSpPr>
            <p:cNvPr id="8" name="Aynı Yanın Köşesi Yuvarlatılmış Dikdörtgen 7"/>
            <p:cNvSpPr/>
            <p:nvPr/>
          </p:nvSpPr>
          <p:spPr>
            <a:xfrm rot="5400000">
              <a:off x="3946426" y="641428"/>
              <a:ext cx="2014483" cy="4655583"/>
            </a:xfrm>
            <a:prstGeom prst="round2SameRect">
              <a:avLst/>
            </a:prstGeom>
          </p:spPr>
          <p:style>
            <a:lnRef idx="2">
              <a:schemeClr val="accent5">
                <a:tint val="40000"/>
                <a:alpha val="90000"/>
                <a:hueOff val="-10740482"/>
                <a:satOff val="48253"/>
                <a:lumOff val="3317"/>
                <a:alphaOff val="0"/>
              </a:schemeClr>
            </a:lnRef>
            <a:fillRef idx="1">
              <a:schemeClr val="accent5">
                <a:tint val="40000"/>
                <a:alpha val="90000"/>
                <a:hueOff val="-10740482"/>
                <a:satOff val="48253"/>
                <a:lumOff val="3317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10740482"/>
                <a:satOff val="48253"/>
                <a:lumOff val="331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Aynı Yanın Köşesi Yuvarlatılmış Dikdörtgen 4"/>
            <p:cNvSpPr txBox="1"/>
            <p:nvPr/>
          </p:nvSpPr>
          <p:spPr>
            <a:xfrm>
              <a:off x="2625876" y="2158658"/>
              <a:ext cx="4557244" cy="1817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tr-TR" sz="3000" b="1" dirty="0" smtClean="0">
                  <a:uFill>
                    <a:solidFill>
                      <a:srgbClr val="000000"/>
                    </a:solidFill>
                  </a:uFill>
                  <a:ea typeface="Times New Roman" panose="02020603050405020304" pitchFamily="18" charset="0"/>
                  <a:cs typeface="Arial" panose="020B0604020202020204" pitchFamily="34" charset="0"/>
                </a:rPr>
                <a:t>NİĞDE ÖMER HALİSDEMİR ÜNİVERSİTESİ</a:t>
              </a:r>
              <a:endParaRPr lang="tr-TR" sz="3000" b="1" u="none" strike="noStrike" kern="1200" dirty="0" smtClean="0"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Yuvarlatılmış Dikdörtgen 9"/>
          <p:cNvSpPr/>
          <p:nvPr/>
        </p:nvSpPr>
        <p:spPr>
          <a:xfrm>
            <a:off x="4840580" y="935665"/>
            <a:ext cx="4104167" cy="166931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tr-TR" sz="3200" dirty="0" smtClean="0">
                <a:solidFill>
                  <a:srgbClr val="FF0000"/>
                </a:solidFill>
              </a:rPr>
              <a:t>KOMPOST TESİSİ</a:t>
            </a:r>
            <a:r>
              <a:rPr lang="tr-TR" sz="2500" dirty="0">
                <a:solidFill>
                  <a:schemeClr val="tx1"/>
                </a:solidFill>
              </a:rPr>
              <a:t> K</a:t>
            </a:r>
            <a:r>
              <a:rPr lang="tr-TR" sz="2500" dirty="0" smtClean="0">
                <a:solidFill>
                  <a:schemeClr val="tx1"/>
                </a:solidFill>
              </a:rPr>
              <a:t>urulmuş ve </a:t>
            </a:r>
            <a:endParaRPr lang="tr-TR" sz="2500" dirty="0" smtClean="0">
              <a:solidFill>
                <a:schemeClr val="tx1"/>
              </a:solidFill>
            </a:endParaRPr>
          </a:p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tr-TR" sz="2500" b="1" dirty="0" smtClean="0">
                <a:solidFill>
                  <a:srgbClr val="00B050"/>
                </a:solidFill>
              </a:rPr>
              <a:t>Organik </a:t>
            </a:r>
            <a:r>
              <a:rPr lang="tr-TR" sz="2500" b="1" dirty="0" smtClean="0">
                <a:solidFill>
                  <a:srgbClr val="00B050"/>
                </a:solidFill>
              </a:rPr>
              <a:t>Gübreler </a:t>
            </a:r>
            <a:r>
              <a:rPr lang="tr-TR" sz="2500" dirty="0" smtClean="0">
                <a:solidFill>
                  <a:schemeClr val="tx1"/>
                </a:solidFill>
              </a:rPr>
              <a:t>Kullanılmaya Başlanmıştır.</a:t>
            </a:r>
            <a:endParaRPr lang="tr-TR" sz="2500" dirty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57" y="2831689"/>
            <a:ext cx="3561906" cy="2112915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20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van 1"/>
          <p:cNvSpPr>
            <a:spLocks noGrp="1"/>
          </p:cNvSpPr>
          <p:nvPr/>
        </p:nvSpPr>
        <p:spPr>
          <a:xfrm>
            <a:off x="703693" y="144430"/>
            <a:ext cx="7760676" cy="968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sz="2500" dirty="0">
              <a:solidFill>
                <a:srgbClr val="00B0F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567" y="525439"/>
            <a:ext cx="5090070" cy="4271749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3985567" y="1190611"/>
            <a:ext cx="1692556" cy="8308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361666" y="942689"/>
            <a:ext cx="3411940" cy="32385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Niğde OSB</a:t>
            </a:r>
            <a:r>
              <a:rPr lang="tr-TR" sz="2000" dirty="0">
                <a:solidFill>
                  <a:schemeClr val="tx1"/>
                </a:solidFill>
              </a:rPr>
              <a:t/>
            </a:r>
            <a:br>
              <a:rPr lang="tr-TR" sz="2000" dirty="0">
                <a:solidFill>
                  <a:schemeClr val="tx1"/>
                </a:solidFill>
              </a:rPr>
            </a:br>
            <a:r>
              <a:rPr lang="tr-TR" sz="3000" b="1" dirty="0">
                <a:solidFill>
                  <a:srgbClr val="00B0F0"/>
                </a:solidFill>
              </a:rPr>
              <a:t>3. </a:t>
            </a:r>
            <a:r>
              <a:rPr lang="tr-TR" sz="3000" b="1" dirty="0" smtClean="0">
                <a:solidFill>
                  <a:srgbClr val="00B0F0"/>
                </a:solidFill>
              </a:rPr>
              <a:t>SINIF</a:t>
            </a:r>
          </a:p>
          <a:p>
            <a:pPr algn="ctr"/>
            <a:r>
              <a:rPr lang="tr-TR" sz="3000" b="1" dirty="0" smtClean="0">
                <a:solidFill>
                  <a:srgbClr val="00B0F0"/>
                </a:solidFill>
              </a:rPr>
              <a:t> ATIK GETİRME MERKEZİNİ</a:t>
            </a:r>
            <a:r>
              <a:rPr lang="tr-TR" sz="3200" b="1" dirty="0">
                <a:solidFill>
                  <a:srgbClr val="00B0F0"/>
                </a:solidFill>
              </a:rPr>
              <a:t/>
            </a:r>
            <a:br>
              <a:rPr lang="tr-TR" sz="3200" b="1" dirty="0">
                <a:solidFill>
                  <a:srgbClr val="00B0F0"/>
                </a:solidFill>
              </a:rPr>
            </a:br>
            <a:r>
              <a:rPr lang="tr-TR" sz="2200" b="1" dirty="0">
                <a:solidFill>
                  <a:srgbClr val="00B0F0"/>
                </a:solidFill>
              </a:rPr>
              <a:t>22.03.2021 tarihinde </a:t>
            </a:r>
            <a:r>
              <a:rPr lang="tr-TR" sz="2200" b="1" dirty="0" smtClean="0">
                <a:solidFill>
                  <a:srgbClr val="00B0F0"/>
                </a:solidFill>
              </a:rPr>
              <a:t>kurmuştur</a:t>
            </a:r>
            <a:r>
              <a:rPr lang="tr-TR" sz="2200" b="1" dirty="0">
                <a:solidFill>
                  <a:srgbClr val="00B0F0"/>
                </a:solidFill>
              </a:rPr>
              <a:t>.</a:t>
            </a:r>
            <a:r>
              <a:rPr lang="tr-TR" sz="2200" b="1" dirty="0">
                <a:solidFill>
                  <a:srgbClr val="00B0F0"/>
                </a:solidFill>
              </a:rPr>
              <a:t> </a:t>
            </a:r>
            <a:endParaRPr lang="tr-TR" sz="2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79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/>
          <p:cNvGrpSpPr/>
          <p:nvPr/>
        </p:nvGrpSpPr>
        <p:grpSpPr>
          <a:xfrm>
            <a:off x="2432144" y="225019"/>
            <a:ext cx="4460519" cy="572777"/>
            <a:chOff x="2625876" y="1961978"/>
            <a:chExt cx="4655583" cy="2014483"/>
          </a:xfrm>
        </p:grpSpPr>
        <p:sp>
          <p:nvSpPr>
            <p:cNvPr id="8" name="Aynı Yanın Köşesi Yuvarlatılmış Dikdörtgen 7"/>
            <p:cNvSpPr/>
            <p:nvPr/>
          </p:nvSpPr>
          <p:spPr>
            <a:xfrm rot="5400000">
              <a:off x="3946426" y="641428"/>
              <a:ext cx="2014483" cy="4655583"/>
            </a:xfrm>
            <a:prstGeom prst="round2SameRect">
              <a:avLst/>
            </a:prstGeom>
          </p:spPr>
          <p:style>
            <a:lnRef idx="2">
              <a:schemeClr val="accent5">
                <a:tint val="40000"/>
                <a:alpha val="90000"/>
                <a:hueOff val="-10740482"/>
                <a:satOff val="48253"/>
                <a:lumOff val="3317"/>
                <a:alphaOff val="0"/>
              </a:schemeClr>
            </a:lnRef>
            <a:fillRef idx="1">
              <a:schemeClr val="accent5">
                <a:tint val="40000"/>
                <a:alpha val="90000"/>
                <a:hueOff val="-10740482"/>
                <a:satOff val="48253"/>
                <a:lumOff val="3317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10740482"/>
                <a:satOff val="48253"/>
                <a:lumOff val="331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Aynı Yanın Köşesi Yuvarlatılmış Dikdörtgen 4"/>
            <p:cNvSpPr txBox="1"/>
            <p:nvPr/>
          </p:nvSpPr>
          <p:spPr>
            <a:xfrm>
              <a:off x="2625876" y="2158658"/>
              <a:ext cx="4557244" cy="1817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tr-TR" sz="3000" b="1" dirty="0" smtClean="0">
                  <a:uFill>
                    <a:solidFill>
                      <a:srgbClr val="000000"/>
                    </a:solidFill>
                  </a:uFill>
                  <a:ea typeface="Times New Roman" panose="02020603050405020304" pitchFamily="18" charset="0"/>
                  <a:cs typeface="Arial" panose="020B0604020202020204" pitchFamily="34" charset="0"/>
                </a:rPr>
                <a:t>İL MÜDÜRLÜĞÜMÜZ</a:t>
              </a:r>
              <a:endParaRPr lang="tr-TR" sz="3000" b="1" u="none" strike="noStrike" kern="1200" dirty="0" smtClean="0"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Yuvarlatılmış Dikdörtgen 9"/>
          <p:cNvSpPr/>
          <p:nvPr/>
        </p:nvSpPr>
        <p:spPr>
          <a:xfrm>
            <a:off x="5489166" y="973581"/>
            <a:ext cx="3444949" cy="200272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tr-TR" sz="2500" dirty="0" smtClean="0">
                <a:solidFill>
                  <a:schemeClr val="tx1"/>
                </a:solidFill>
              </a:rPr>
              <a:t>ÇEVRE EĞİTİM MERKEZİMİZDE 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tr-TR" sz="2500" dirty="0" smtClean="0">
                <a:solidFill>
                  <a:schemeClr val="tx1"/>
                </a:solidFill>
              </a:rPr>
              <a:t>(</a:t>
            </a:r>
            <a:r>
              <a:rPr lang="tr-TR" sz="2200" b="1" i="1" dirty="0" smtClean="0">
                <a:solidFill>
                  <a:srgbClr val="FF0000"/>
                </a:solidFill>
              </a:rPr>
              <a:t>ÇEM</a:t>
            </a:r>
            <a:r>
              <a:rPr lang="tr-TR" sz="2500" dirty="0" smtClean="0">
                <a:solidFill>
                  <a:schemeClr val="tx1"/>
                </a:solidFill>
              </a:rPr>
              <a:t>)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tr-TR" sz="2200" b="1" dirty="0" smtClean="0">
                <a:solidFill>
                  <a:srgbClr val="92D050"/>
                </a:solidFill>
              </a:rPr>
              <a:t>KAHRAMAN ÇEVRECİ </a:t>
            </a:r>
            <a:r>
              <a:rPr lang="tr-TR" sz="2000" dirty="0" smtClean="0">
                <a:solidFill>
                  <a:srgbClr val="002060"/>
                </a:solidFill>
              </a:rPr>
              <a:t>Çocuklara 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tr-TR" sz="2000" dirty="0" smtClean="0">
                <a:solidFill>
                  <a:srgbClr val="002060"/>
                </a:solidFill>
              </a:rPr>
              <a:t>Eğitim Verilmektedir.</a:t>
            </a:r>
            <a:endParaRPr lang="tr-TR" sz="2000" dirty="0">
              <a:solidFill>
                <a:srgbClr val="00206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82" y="930239"/>
            <a:ext cx="2489618" cy="2089408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47" y="930239"/>
            <a:ext cx="2350963" cy="2089408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82" y="3152090"/>
            <a:ext cx="2489618" cy="1872268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4"/>
          <a:stretch/>
        </p:blipFill>
        <p:spPr>
          <a:xfrm>
            <a:off x="2988547" y="3152090"/>
            <a:ext cx="2350963" cy="1872268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Yuvarlatılmış Dikdörtgen 13"/>
          <p:cNvSpPr/>
          <p:nvPr/>
        </p:nvSpPr>
        <p:spPr>
          <a:xfrm>
            <a:off x="5584857" y="3188840"/>
            <a:ext cx="3444949" cy="177759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tr-TR" sz="2500" dirty="0" smtClean="0">
                <a:solidFill>
                  <a:schemeClr val="tx1"/>
                </a:solidFill>
              </a:rPr>
              <a:t>Personelimiz Evlerinden Geri Dönüşebilen Atıkları Getirmektedir.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tr-TR" sz="2500" dirty="0" smtClean="0">
                <a:solidFill>
                  <a:schemeClr val="tx1"/>
                </a:solidFill>
              </a:rPr>
              <a:t>« </a:t>
            </a:r>
            <a:r>
              <a:rPr lang="tr-TR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Ülkemi Seviyorum 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tr-TR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Evimden Getiriyorum </a:t>
            </a:r>
            <a:r>
              <a:rPr lang="tr-TR" sz="2500" dirty="0" smtClean="0">
                <a:solidFill>
                  <a:schemeClr val="tx1"/>
                </a:solidFill>
              </a:rPr>
              <a:t>»</a:t>
            </a:r>
            <a:endParaRPr lang="tr-TR" sz="2000" dirty="0">
              <a:solidFill>
                <a:srgbClr val="002060"/>
              </a:solidFill>
            </a:endParaRPr>
          </a:p>
        </p:txBody>
      </p:sp>
      <p:pic>
        <p:nvPicPr>
          <p:cNvPr id="13" name="Resim 12" descr="C:\Users\ilkay.baykan\Desktop\Logo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11" y="88710"/>
            <a:ext cx="1221244" cy="884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41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36" y="284244"/>
            <a:ext cx="1492212" cy="1402426"/>
          </a:xfrm>
          <a:prstGeom prst="rect">
            <a:avLst/>
          </a:prstGeom>
        </p:spPr>
      </p:pic>
      <p:pic>
        <p:nvPicPr>
          <p:cNvPr id="14" name="Resim 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64" y="3796034"/>
            <a:ext cx="2674960" cy="9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sb logo ile ilgili gÃ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39" y="321182"/>
            <a:ext cx="1337096" cy="125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684072" y="1529721"/>
            <a:ext cx="5857744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tr-TR" sz="3000" b="1" dirty="0">
                <a:solidFill>
                  <a:srgbClr val="00B0F0"/>
                </a:solidFill>
              </a:rPr>
              <a:t>SAYGILARIMLA ARZ EDERİM 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tr-TR" sz="3000" b="1" dirty="0" smtClean="0">
                <a:solidFill>
                  <a:srgbClr val="00B0F0"/>
                </a:solidFill>
              </a:rPr>
              <a:t>20.04.2021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</a:pPr>
            <a:endParaRPr lang="tr-TR" sz="3000" b="1" dirty="0">
              <a:solidFill>
                <a:srgbClr val="00B0F0"/>
              </a:solidFill>
            </a:endParaRPr>
          </a:p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tr-TR" sz="2400" b="1" dirty="0" smtClean="0"/>
              <a:t>Hamdi Görkem GENÇTÜRK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tr-TR" sz="2400" b="1" dirty="0" smtClean="0"/>
              <a:t>Çevre ve Şehircilik İl Müdürü</a:t>
            </a:r>
          </a:p>
        </p:txBody>
      </p:sp>
    </p:spTree>
    <p:extLst>
      <p:ext uri="{BB962C8B-B14F-4D97-AF65-F5344CB8AC3E}">
        <p14:creationId xmlns:p14="http://schemas.microsoft.com/office/powerpoint/2010/main" val="184201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9379"/>
          </a:xfrm>
        </p:spPr>
        <p:txBody>
          <a:bodyPr>
            <a:noAutofit/>
          </a:bodyPr>
          <a:lstStyle/>
          <a:p>
            <a:r>
              <a:rPr lang="tr-TR" sz="2800" dirty="0" smtClean="0">
                <a:solidFill>
                  <a:srgbClr val="002060"/>
                </a:solidFill>
              </a:rPr>
              <a:t> İlimizdeki Bütün Kurumların </a:t>
            </a:r>
            <a:r>
              <a:rPr lang="tr-TR" sz="3200" b="1" dirty="0" smtClean="0">
                <a:solidFill>
                  <a:srgbClr val="002060"/>
                </a:solidFill>
              </a:rPr>
              <a:t>ODAK NOKTALARINA  </a:t>
            </a:r>
            <a:r>
              <a:rPr lang="tr-TR" sz="2800" dirty="0" smtClean="0">
                <a:solidFill>
                  <a:srgbClr val="002060"/>
                </a:solidFill>
              </a:rPr>
              <a:t/>
            </a:r>
            <a:br>
              <a:rPr lang="tr-TR" sz="2800" dirty="0" smtClean="0">
                <a:solidFill>
                  <a:srgbClr val="002060"/>
                </a:solidFill>
              </a:rPr>
            </a:br>
            <a:r>
              <a:rPr lang="tr-TR" sz="2800" dirty="0" smtClean="0">
                <a:solidFill>
                  <a:srgbClr val="002060"/>
                </a:solidFill>
              </a:rPr>
              <a:t>Eğitimler </a:t>
            </a:r>
            <a:r>
              <a:rPr lang="tr-TR" sz="2800" dirty="0">
                <a:solidFill>
                  <a:srgbClr val="002060"/>
                </a:solidFill>
              </a:rPr>
              <a:t>V</a:t>
            </a:r>
            <a:r>
              <a:rPr lang="tr-TR" sz="2800" dirty="0" smtClean="0">
                <a:solidFill>
                  <a:srgbClr val="002060"/>
                </a:solidFill>
              </a:rPr>
              <a:t>erilmiştir. </a:t>
            </a:r>
            <a:endParaRPr lang="tr-TR" sz="2800" dirty="0">
              <a:solidFill>
                <a:srgbClr val="00206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1"/>
          <a:stretch/>
        </p:blipFill>
        <p:spPr>
          <a:xfrm rot="442774">
            <a:off x="5069981" y="2962167"/>
            <a:ext cx="3700233" cy="1741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46" b="10873"/>
          <a:stretch/>
        </p:blipFill>
        <p:spPr>
          <a:xfrm rot="21349458">
            <a:off x="4750420" y="1104214"/>
            <a:ext cx="3725044" cy="1624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https://webdosya.csb.gov.tr/db/nigde/haberler/il-mudurlugumuzde--8230-201802151601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055" y="3113803"/>
            <a:ext cx="3758405" cy="19096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91707">
            <a:off x="735922" y="1112435"/>
            <a:ext cx="3426360" cy="19517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48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18947"/>
            <a:ext cx="9144000" cy="1204332"/>
          </a:xfrm>
        </p:spPr>
        <p:txBody>
          <a:bodyPr>
            <a:noAutofit/>
          </a:bodyPr>
          <a:lstStyle/>
          <a:p>
            <a:r>
              <a:rPr lang="tr-TR" sz="2800" b="1" dirty="0" smtClean="0"/>
              <a:t>İl Müdürlüğümüzce </a:t>
            </a:r>
            <a:r>
              <a:rPr lang="tr-TR" sz="3000" b="1" dirty="0" smtClean="0">
                <a:solidFill>
                  <a:srgbClr val="00B050"/>
                </a:solidFill>
              </a:rPr>
              <a:t>1.369</a:t>
            </a:r>
            <a:r>
              <a:rPr lang="tr-TR" sz="2800" dirty="0" smtClean="0">
                <a:solidFill>
                  <a:srgbClr val="002060"/>
                </a:solidFill>
              </a:rPr>
              <a:t> </a:t>
            </a:r>
            <a:r>
              <a:rPr lang="tr-TR" sz="2800" dirty="0" smtClean="0">
                <a:solidFill>
                  <a:srgbClr val="002060"/>
                </a:solidFill>
              </a:rPr>
              <a:t>kişiye </a:t>
            </a:r>
            <a:br>
              <a:rPr lang="tr-TR" sz="2800" dirty="0" smtClean="0">
                <a:solidFill>
                  <a:srgbClr val="002060"/>
                </a:solidFill>
              </a:rPr>
            </a:br>
            <a:r>
              <a:rPr lang="tr-TR" sz="2800" b="1" dirty="0" smtClean="0">
                <a:solidFill>
                  <a:srgbClr val="002060"/>
                </a:solidFill>
              </a:rPr>
              <a:t>Farkındalık </a:t>
            </a:r>
            <a:r>
              <a:rPr lang="tr-TR" sz="2800" b="1" dirty="0">
                <a:solidFill>
                  <a:srgbClr val="002060"/>
                </a:solidFill>
              </a:rPr>
              <a:t>E</a:t>
            </a:r>
            <a:r>
              <a:rPr lang="tr-TR" sz="2800" b="1" dirty="0" smtClean="0">
                <a:solidFill>
                  <a:srgbClr val="002060"/>
                </a:solidFill>
              </a:rPr>
              <a:t>ğitimi </a:t>
            </a:r>
            <a:r>
              <a:rPr lang="tr-TR" sz="2800" dirty="0">
                <a:solidFill>
                  <a:srgbClr val="002060"/>
                </a:solidFill>
              </a:rPr>
              <a:t>V</a:t>
            </a:r>
            <a:r>
              <a:rPr lang="tr-TR" sz="2800" dirty="0" smtClean="0">
                <a:solidFill>
                  <a:srgbClr val="002060"/>
                </a:solidFill>
              </a:rPr>
              <a:t>erilmiştir. </a:t>
            </a:r>
            <a:endParaRPr lang="tr-TR" sz="2800" dirty="0">
              <a:solidFill>
                <a:srgbClr val="002060"/>
              </a:solidFill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3" b="12935"/>
          <a:stretch/>
        </p:blipFill>
        <p:spPr>
          <a:xfrm rot="642211">
            <a:off x="354766" y="1131537"/>
            <a:ext cx="3730797" cy="2046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11" b="3916"/>
          <a:stretch/>
        </p:blipFill>
        <p:spPr>
          <a:xfrm rot="21310818">
            <a:off x="4342143" y="1306771"/>
            <a:ext cx="4516792" cy="2282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5"/>
          <a:srcRect t="16707" r="6907" b="12133"/>
          <a:stretch/>
        </p:blipFill>
        <p:spPr>
          <a:xfrm>
            <a:off x="2561898" y="3181813"/>
            <a:ext cx="3559706" cy="18139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478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1542" y="97691"/>
            <a:ext cx="8371113" cy="655719"/>
          </a:xfrm>
        </p:spPr>
        <p:txBody>
          <a:bodyPr>
            <a:noAutofit/>
          </a:bodyPr>
          <a:lstStyle/>
          <a:p>
            <a:pPr algn="ctr"/>
            <a:r>
              <a:rPr lang="tr-TR" sz="3200" dirty="0" smtClean="0">
                <a:solidFill>
                  <a:srgbClr val="FF0000"/>
                </a:solidFill>
              </a:rPr>
              <a:t>MEVZUAT </a:t>
            </a:r>
            <a:endParaRPr lang="tr-TR" sz="3200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35628" y="914868"/>
            <a:ext cx="4851171" cy="4228632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tr-TR" dirty="0">
                <a:solidFill>
                  <a:srgbClr val="FF0000"/>
                </a:solidFill>
              </a:rPr>
              <a:t>12 Temmuz 2019 </a:t>
            </a:r>
            <a:r>
              <a:rPr lang="tr-TR" dirty="0" smtClean="0"/>
              <a:t>tarihli</a:t>
            </a:r>
            <a:endParaRPr lang="tr-TR" b="1" dirty="0" smtClean="0"/>
          </a:p>
          <a:p>
            <a:pPr marL="0" indent="0" algn="ctr">
              <a:buNone/>
            </a:pPr>
            <a:r>
              <a:rPr lang="tr-TR" b="1" dirty="0" smtClean="0"/>
              <a:t>“</a:t>
            </a:r>
            <a:r>
              <a:rPr lang="tr-TR" sz="2600" b="1" dirty="0"/>
              <a:t>Sıfır Atık Yönetmeliği</a:t>
            </a:r>
            <a:r>
              <a:rPr lang="tr-TR" b="1" dirty="0"/>
              <a:t>”</a:t>
            </a:r>
            <a:r>
              <a:rPr lang="tr-TR" dirty="0"/>
              <a:t> </a:t>
            </a:r>
            <a:endParaRPr lang="tr-TR" dirty="0" smtClean="0"/>
          </a:p>
          <a:p>
            <a:pPr marL="0" indent="0" algn="just">
              <a:buNone/>
            </a:pPr>
            <a:r>
              <a:rPr lang="tr-TR" dirty="0" smtClean="0">
                <a:solidFill>
                  <a:srgbClr val="FF0000"/>
                </a:solidFill>
              </a:rPr>
              <a:t>                                  ile</a:t>
            </a:r>
            <a:endParaRPr lang="tr-TR" dirty="0" smtClean="0"/>
          </a:p>
          <a:p>
            <a:pPr algn="ctr">
              <a:buFont typeface="Wingdings" panose="05000000000000000000" pitchFamily="2" charset="2"/>
              <a:buChar char="ü"/>
            </a:pPr>
            <a:r>
              <a:rPr lang="tr-TR" b="1" dirty="0" smtClean="0"/>
              <a:t>Sıfır </a:t>
            </a:r>
            <a:r>
              <a:rPr lang="tr-TR" b="1" dirty="0"/>
              <a:t>A</a:t>
            </a:r>
            <a:r>
              <a:rPr lang="tr-TR" b="1" dirty="0" smtClean="0"/>
              <a:t>tık </a:t>
            </a:r>
            <a:r>
              <a:rPr lang="tr-TR" b="1" dirty="0"/>
              <a:t>Y</a:t>
            </a:r>
            <a:r>
              <a:rPr lang="tr-TR" b="1" dirty="0" smtClean="0"/>
              <a:t>önetim Sistemi</a:t>
            </a:r>
          </a:p>
          <a:p>
            <a:pPr marL="0" indent="0" algn="ctr">
              <a:buNone/>
            </a:pPr>
            <a:r>
              <a:rPr lang="tr-TR" dirty="0" smtClean="0"/>
              <a:t> kurulması </a:t>
            </a:r>
            <a:r>
              <a:rPr lang="tr-TR" b="1" dirty="0" smtClean="0">
                <a:solidFill>
                  <a:srgbClr val="FF0000"/>
                </a:solidFill>
              </a:rPr>
              <a:t>ZORUNLU</a:t>
            </a:r>
            <a:r>
              <a:rPr lang="tr-TR" dirty="0" smtClean="0"/>
              <a:t> </a:t>
            </a:r>
            <a:r>
              <a:rPr lang="tr-TR" dirty="0" smtClean="0"/>
              <a:t>hale geldi. </a:t>
            </a:r>
          </a:p>
          <a:p>
            <a:pPr marL="0" indent="0" algn="ctr">
              <a:buNone/>
            </a:pPr>
            <a:r>
              <a:rPr lang="tr-TR" dirty="0" smtClean="0"/>
              <a:t>ve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tr-TR" sz="3000" b="1" dirty="0" smtClean="0">
                <a:solidFill>
                  <a:srgbClr val="FF0000"/>
                </a:solidFill>
              </a:rPr>
              <a:t>UYGULAMA TAKVİMİ</a:t>
            </a:r>
            <a:r>
              <a:rPr lang="tr-TR" sz="3000" b="1" dirty="0" smtClean="0"/>
              <a:t> </a:t>
            </a:r>
            <a:r>
              <a:rPr lang="tr-TR" dirty="0" smtClean="0"/>
              <a:t>belirlendi.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8502" t="-113" r="8277" b="7834"/>
          <a:stretch/>
        </p:blipFill>
        <p:spPr>
          <a:xfrm>
            <a:off x="762819" y="884400"/>
            <a:ext cx="3072809" cy="3902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9502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Unvan 1"/>
          <p:cNvSpPr txBox="1">
            <a:spLocks/>
          </p:cNvSpPr>
          <p:nvPr/>
        </p:nvSpPr>
        <p:spPr>
          <a:xfrm>
            <a:off x="0" y="266131"/>
            <a:ext cx="9143999" cy="76610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Wingdings" panose="05000000000000000000" pitchFamily="2" charset="2"/>
              <a:buChar char="ü"/>
            </a:pPr>
            <a:r>
              <a:rPr lang="tr-TR" sz="2300" b="1" dirty="0" smtClean="0"/>
              <a:t>SIFIR ATIK YÖNETİM SİSTEMİNİ SÜRESİNDE KURAN</a:t>
            </a:r>
          </a:p>
          <a:p>
            <a:r>
              <a:rPr lang="tr-TR" sz="2300" dirty="0" smtClean="0">
                <a:solidFill>
                  <a:srgbClr val="FF0000"/>
                </a:solidFill>
              </a:rPr>
              <a:t>BİNA </a:t>
            </a:r>
            <a:r>
              <a:rPr lang="tr-TR" sz="2300" dirty="0">
                <a:solidFill>
                  <a:srgbClr val="FF0000"/>
                </a:solidFill>
              </a:rPr>
              <a:t>VE </a:t>
            </a:r>
            <a:r>
              <a:rPr lang="tr-TR" sz="2300" dirty="0" smtClean="0">
                <a:solidFill>
                  <a:srgbClr val="FF0000"/>
                </a:solidFill>
              </a:rPr>
              <a:t>YERLEŞKELER</a:t>
            </a:r>
            <a:endParaRPr lang="tr-TR" sz="2300" dirty="0">
              <a:solidFill>
                <a:srgbClr val="002060"/>
              </a:solidFill>
            </a:endParaRP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626705764"/>
              </p:ext>
            </p:extLst>
          </p:nvPr>
        </p:nvGraphicFramePr>
        <p:xfrm>
          <a:off x="211014" y="1132764"/>
          <a:ext cx="8848462" cy="3957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903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972086305"/>
              </p:ext>
            </p:extLst>
          </p:nvPr>
        </p:nvGraphicFramePr>
        <p:xfrm>
          <a:off x="234461" y="197474"/>
          <a:ext cx="8721969" cy="473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Unvan 1"/>
          <p:cNvSpPr txBox="1">
            <a:spLocks/>
          </p:cNvSpPr>
          <p:nvPr/>
        </p:nvSpPr>
        <p:spPr>
          <a:xfrm>
            <a:off x="0" y="197474"/>
            <a:ext cx="9143999" cy="450376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300" b="1" dirty="0" smtClean="0"/>
              <a:t>SÜREÇLERİ DEVAM EDEN </a:t>
            </a:r>
            <a:r>
              <a:rPr lang="tr-TR" sz="2300" dirty="0" smtClean="0">
                <a:solidFill>
                  <a:srgbClr val="FF0000"/>
                </a:solidFill>
              </a:rPr>
              <a:t>BİNA </a:t>
            </a:r>
            <a:r>
              <a:rPr lang="tr-TR" sz="2300" dirty="0">
                <a:solidFill>
                  <a:srgbClr val="FF0000"/>
                </a:solidFill>
              </a:rPr>
              <a:t>VE </a:t>
            </a:r>
            <a:r>
              <a:rPr lang="tr-TR" sz="2300" dirty="0" smtClean="0">
                <a:solidFill>
                  <a:srgbClr val="FF0000"/>
                </a:solidFill>
              </a:rPr>
              <a:t>YERLEŞKELER</a:t>
            </a:r>
            <a:endParaRPr lang="tr-TR" sz="23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6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5681337" y="648587"/>
            <a:ext cx="3293659" cy="422135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ENVANTER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oluşturmak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KAZANIMLARI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hesaplamak,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ve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BELGELENDİRME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için,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9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SIFIR ATIK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9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BİLGİ SİSTEMİ</a:t>
            </a:r>
            <a:r>
              <a:rPr lang="tr-TR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oluşturulmuştur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tr-TR" sz="2600" b="1" dirty="0" smtClean="0">
                <a:solidFill>
                  <a:srgbClr val="FF0000"/>
                </a:solidFill>
              </a:rPr>
              <a:t>İLİMİZDE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tr-TR" sz="3500" b="1" dirty="0" smtClean="0">
                <a:solidFill>
                  <a:srgbClr val="FF0000"/>
                </a:solidFill>
              </a:rPr>
              <a:t>1.030</a:t>
            </a:r>
            <a:r>
              <a:rPr lang="tr-TR" sz="2500" b="1" dirty="0" smtClean="0">
                <a:solidFill>
                  <a:srgbClr val="FF0000"/>
                </a:solidFill>
              </a:rPr>
              <a:t> </a:t>
            </a:r>
            <a:r>
              <a:rPr lang="tr-TR" sz="2500" b="1" dirty="0">
                <a:solidFill>
                  <a:srgbClr val="FF0000"/>
                </a:solidFill>
              </a:rPr>
              <a:t>K</a:t>
            </a:r>
            <a:r>
              <a:rPr lang="tr-TR" sz="2500" b="1" dirty="0" smtClean="0">
                <a:solidFill>
                  <a:srgbClr val="FF0000"/>
                </a:solidFill>
              </a:rPr>
              <a:t>urum ve İşletme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sisteme kayıt oldu.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/>
          <a:srcRect t="4466" b="26914"/>
          <a:stretch/>
        </p:blipFill>
        <p:spPr>
          <a:xfrm>
            <a:off x="442816" y="839706"/>
            <a:ext cx="5170735" cy="3647459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Aşağı Ok 3"/>
          <p:cNvSpPr/>
          <p:nvPr/>
        </p:nvSpPr>
        <p:spPr>
          <a:xfrm rot="5400000">
            <a:off x="5554891" y="1891188"/>
            <a:ext cx="368852" cy="11650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Picture 2" descr="csb logo ile ilgili gÃ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186" y="1367941"/>
            <a:ext cx="737276" cy="66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07" y="1178803"/>
            <a:ext cx="1903140" cy="95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553521" y="3482897"/>
            <a:ext cx="639336" cy="5724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cxnSp>
        <p:nvCxnSpPr>
          <p:cNvPr id="10" name="Düz Ok Bağlayıcısı 9"/>
          <p:cNvCxnSpPr>
            <a:stCxn id="5" idx="6"/>
          </p:cNvCxnSpPr>
          <p:nvPr/>
        </p:nvCxnSpPr>
        <p:spPr>
          <a:xfrm flipV="1">
            <a:off x="4192857" y="3710151"/>
            <a:ext cx="2367431" cy="5896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8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1887" y="185519"/>
            <a:ext cx="3317487" cy="994172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 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719" b="30602"/>
          <a:stretch/>
        </p:blipFill>
        <p:spPr>
          <a:xfrm>
            <a:off x="284310" y="1321655"/>
            <a:ext cx="3645064" cy="34424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Oval 4"/>
          <p:cNvSpPr/>
          <p:nvPr/>
        </p:nvSpPr>
        <p:spPr>
          <a:xfrm>
            <a:off x="1189399" y="2606480"/>
            <a:ext cx="1692556" cy="9147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016680" y="265785"/>
            <a:ext cx="497925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u="sng" dirty="0" smtClean="0">
                <a:solidFill>
                  <a:srgbClr val="FF0000"/>
                </a:solidFill>
              </a:rPr>
              <a:t>1.030</a:t>
            </a:r>
            <a:r>
              <a:rPr lang="tr-TR" sz="2000" b="1" dirty="0" smtClean="0">
                <a:solidFill>
                  <a:srgbClr val="FF0000"/>
                </a:solidFill>
              </a:rPr>
              <a:t>  </a:t>
            </a:r>
            <a:r>
              <a:rPr lang="tr-TR" sz="2000" b="1" dirty="0" smtClean="0"/>
              <a:t>Kurum </a:t>
            </a:r>
            <a:r>
              <a:rPr lang="tr-TR" sz="2000" b="1" dirty="0"/>
              <a:t>ve </a:t>
            </a:r>
            <a:r>
              <a:rPr lang="tr-TR" sz="2000" b="1" dirty="0" smtClean="0"/>
              <a:t>İşletmeden </a:t>
            </a:r>
            <a:endParaRPr lang="tr-TR" sz="2000" b="1" dirty="0"/>
          </a:p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Toplam </a:t>
            </a:r>
            <a:r>
              <a:rPr lang="tr-TR" sz="3000" b="1" u="sng" dirty="0" smtClean="0">
                <a:solidFill>
                  <a:srgbClr val="FF0000"/>
                </a:solidFill>
              </a:rPr>
              <a:t>675</a:t>
            </a:r>
            <a:r>
              <a:rPr lang="tr-TR" sz="2400" b="1" dirty="0" smtClean="0">
                <a:solidFill>
                  <a:srgbClr val="FF0000"/>
                </a:solidFill>
              </a:rPr>
              <a:t>’ </a:t>
            </a:r>
            <a:r>
              <a:rPr lang="tr-TR" sz="2000" b="1" dirty="0" smtClean="0">
                <a:solidFill>
                  <a:srgbClr val="FF0000"/>
                </a:solidFill>
              </a:rPr>
              <a:t>i</a:t>
            </a:r>
            <a:r>
              <a:rPr lang="tr-TR" sz="2000" b="1" dirty="0" smtClean="0"/>
              <a:t>  </a:t>
            </a:r>
            <a:r>
              <a:rPr lang="tr-TR" sz="2400" b="1" dirty="0" smtClean="0">
                <a:solidFill>
                  <a:srgbClr val="00B050"/>
                </a:solidFill>
              </a:rPr>
              <a:t>BELGE</a:t>
            </a:r>
            <a:r>
              <a:rPr lang="tr-TR" sz="2000" b="1" dirty="0" smtClean="0"/>
              <a:t> Almıştır.</a:t>
            </a:r>
          </a:p>
          <a:p>
            <a:pPr algn="ctr"/>
            <a:endParaRPr lang="tr-TR" sz="10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200" b="1" dirty="0" smtClean="0">
                <a:solidFill>
                  <a:srgbClr val="FF0000"/>
                </a:solidFill>
              </a:rPr>
              <a:t>173</a:t>
            </a:r>
            <a:r>
              <a:rPr lang="tr-TR" sz="2000" b="1" dirty="0" smtClean="0">
                <a:solidFill>
                  <a:srgbClr val="FF0000"/>
                </a:solidFill>
              </a:rPr>
              <a:t>  </a:t>
            </a:r>
            <a:r>
              <a:rPr lang="tr-TR" sz="2000" dirty="0" smtClean="0"/>
              <a:t>KAMU KURUMU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200" b="1" dirty="0" smtClean="0">
                <a:solidFill>
                  <a:srgbClr val="FF0000"/>
                </a:solidFill>
              </a:rPr>
              <a:t>251</a:t>
            </a:r>
            <a:r>
              <a:rPr lang="tr-TR" sz="2000" dirty="0" smtClean="0"/>
              <a:t>  OKUL  </a:t>
            </a:r>
            <a:r>
              <a:rPr lang="tr-TR" sz="2000" dirty="0" smtClean="0">
                <a:solidFill>
                  <a:srgbClr val="FF0000"/>
                </a:solidFill>
              </a:rPr>
              <a:t>(</a:t>
            </a:r>
            <a:r>
              <a:rPr lang="tr-TR" sz="2000" b="1" i="1" dirty="0" smtClean="0">
                <a:solidFill>
                  <a:srgbClr val="FF0000"/>
                </a:solidFill>
              </a:rPr>
              <a:t>Üniversitesi </a:t>
            </a:r>
            <a:r>
              <a:rPr lang="tr-TR" sz="2000" i="1" dirty="0" smtClean="0">
                <a:solidFill>
                  <a:srgbClr val="FF0000"/>
                </a:solidFill>
              </a:rPr>
              <a:t>dahil</a:t>
            </a:r>
            <a:r>
              <a:rPr lang="tr-TR" sz="2000" dirty="0" smtClean="0">
                <a:solidFill>
                  <a:srgbClr val="FF0000"/>
                </a:solidFill>
              </a:rPr>
              <a:t>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200" b="1" dirty="0" smtClean="0">
                <a:solidFill>
                  <a:srgbClr val="FF0000"/>
                </a:solidFill>
              </a:rPr>
              <a:t>126</a:t>
            </a:r>
            <a:r>
              <a:rPr lang="tr-TR" sz="2200" dirty="0" smtClean="0"/>
              <a:t> </a:t>
            </a:r>
            <a:r>
              <a:rPr lang="tr-TR" sz="2000" dirty="0" smtClean="0"/>
              <a:t> AKARYAKIT İSTASYONU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FF0000"/>
                </a:solidFill>
              </a:rPr>
              <a:t>  </a:t>
            </a:r>
            <a:r>
              <a:rPr lang="tr-TR" sz="2200" b="1" dirty="0" smtClean="0">
                <a:solidFill>
                  <a:srgbClr val="FF0000"/>
                </a:solidFill>
              </a:rPr>
              <a:t>65</a:t>
            </a:r>
            <a:r>
              <a:rPr lang="tr-TR" sz="2000" b="1" dirty="0" smtClean="0">
                <a:solidFill>
                  <a:srgbClr val="FF0000"/>
                </a:solidFill>
              </a:rPr>
              <a:t>  </a:t>
            </a:r>
            <a:r>
              <a:rPr lang="tr-TR" sz="2000" dirty="0" smtClean="0"/>
              <a:t>ZİNCİR MARKET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FF0000"/>
                </a:solidFill>
              </a:rPr>
              <a:t>  </a:t>
            </a:r>
            <a:r>
              <a:rPr lang="tr-TR" sz="2200" b="1" dirty="0" smtClean="0">
                <a:solidFill>
                  <a:srgbClr val="FF0000"/>
                </a:solidFill>
              </a:rPr>
              <a:t>20</a:t>
            </a:r>
            <a:r>
              <a:rPr lang="tr-TR" sz="2000" dirty="0" smtClean="0"/>
              <a:t>  BÜYÜK SANAYİ TESİSİ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FF0000"/>
                </a:solidFill>
              </a:rPr>
              <a:t>  </a:t>
            </a:r>
            <a:r>
              <a:rPr lang="tr-TR" sz="2200" b="1" dirty="0" smtClean="0">
                <a:solidFill>
                  <a:srgbClr val="FF0000"/>
                </a:solidFill>
              </a:rPr>
              <a:t>12</a:t>
            </a:r>
            <a:r>
              <a:rPr lang="tr-TR" sz="2000" dirty="0" smtClean="0"/>
              <a:t>  SAĞLIK KURULUŞU</a:t>
            </a:r>
            <a:endParaRPr lang="tr-TR" sz="2000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FF0000"/>
                </a:solidFill>
              </a:rPr>
              <a:t>    </a:t>
            </a:r>
            <a:r>
              <a:rPr lang="tr-TR" sz="2200" b="1" dirty="0" smtClean="0">
                <a:solidFill>
                  <a:srgbClr val="FF0000"/>
                </a:solidFill>
              </a:rPr>
              <a:t>9</a:t>
            </a:r>
            <a:r>
              <a:rPr lang="tr-TR" sz="2000" dirty="0" smtClean="0"/>
              <a:t>  300 KONUTA SAHİP SİTELER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FF0000"/>
                </a:solidFill>
              </a:rPr>
              <a:t>    </a:t>
            </a:r>
            <a:r>
              <a:rPr lang="tr-TR" sz="2200" b="1" dirty="0" smtClean="0">
                <a:solidFill>
                  <a:srgbClr val="FF0000"/>
                </a:solidFill>
              </a:rPr>
              <a:t>8</a:t>
            </a:r>
            <a:r>
              <a:rPr lang="tr-TR" sz="2000" dirty="0" smtClean="0"/>
              <a:t>  KÜÇÜK SANAYİ TESİSİ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FF0000"/>
                </a:solidFill>
              </a:rPr>
              <a:t>    </a:t>
            </a:r>
            <a:r>
              <a:rPr lang="tr-TR" sz="2200" b="1" dirty="0" smtClean="0">
                <a:solidFill>
                  <a:srgbClr val="FF0000"/>
                </a:solidFill>
              </a:rPr>
              <a:t>3</a:t>
            </a:r>
            <a:r>
              <a:rPr lang="tr-TR" sz="2000" dirty="0" smtClean="0"/>
              <a:t>  OTEL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FF0000"/>
                </a:solidFill>
              </a:rPr>
              <a:t>    2</a:t>
            </a:r>
            <a:r>
              <a:rPr lang="tr-TR" sz="2000" dirty="0" smtClean="0"/>
              <a:t>  TREN VE OTOBÜS TERMİNALİ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FF0000"/>
                </a:solidFill>
              </a:rPr>
              <a:t>    6  </a:t>
            </a:r>
            <a:r>
              <a:rPr lang="tr-TR" sz="2000" dirty="0" smtClean="0"/>
              <a:t>SİTE (</a:t>
            </a:r>
            <a:r>
              <a:rPr lang="tr-TR" sz="2000" b="1" i="1" dirty="0" smtClean="0">
                <a:solidFill>
                  <a:srgbClr val="FF0000"/>
                </a:solidFill>
              </a:rPr>
              <a:t>Gönüllü</a:t>
            </a:r>
            <a:r>
              <a:rPr lang="tr-TR" sz="2000" dirty="0" smtClean="0"/>
              <a:t>) </a:t>
            </a:r>
            <a:endParaRPr lang="tr-TR" sz="2000" dirty="0"/>
          </a:p>
        </p:txBody>
      </p:sp>
      <p:sp>
        <p:nvSpPr>
          <p:cNvPr id="8" name="Dikdörtgen 7"/>
          <p:cNvSpPr/>
          <p:nvPr/>
        </p:nvSpPr>
        <p:spPr>
          <a:xfrm>
            <a:off x="54674" y="278409"/>
            <a:ext cx="41916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b="1" dirty="0"/>
              <a:t>TEMEL SEVİYE </a:t>
            </a:r>
            <a:endParaRPr lang="tr-TR" sz="3000" b="1" dirty="0" smtClean="0"/>
          </a:p>
          <a:p>
            <a:pPr algn="ctr"/>
            <a:r>
              <a:rPr lang="tr-TR" sz="3000" b="1" dirty="0" smtClean="0"/>
              <a:t>SIFIR </a:t>
            </a:r>
            <a:r>
              <a:rPr lang="tr-TR" sz="3000" b="1" dirty="0"/>
              <a:t>ATIK BELGESİ 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209026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12266</TotalTime>
  <Words>890</Words>
  <Application>Microsoft Office PowerPoint</Application>
  <PresentationFormat>Ekran Gösterisi (16:9)</PresentationFormat>
  <Paragraphs>185</Paragraphs>
  <Slides>24</Slides>
  <Notes>21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Ofis Teması</vt:lpstr>
      <vt:lpstr>Office Teması</vt:lpstr>
      <vt:lpstr>T.C. NİĞDE VALİLİĞİ Çevre ve Şehircilik İl Müdürlüğü   İLİMİZDE     UYGULAMASI SON DURUM   20.04.2021</vt:lpstr>
      <vt:lpstr>İlimizde Sıfır Atık Uygulaması  28 Şubat 2018 de başlamıştır. </vt:lpstr>
      <vt:lpstr> İlimizdeki Bütün Kurumların ODAK NOKTALARINA   Eğitimler Verilmiştir. </vt:lpstr>
      <vt:lpstr>İl Müdürlüğümüzce 1.369 kişiye  Farkındalık Eğitimi Verilmiştir. </vt:lpstr>
      <vt:lpstr>MEVZUAT </vt:lpstr>
      <vt:lpstr>PowerPoint Sunusu</vt:lpstr>
      <vt:lpstr>PowerPoint Sunusu</vt:lpstr>
      <vt:lpstr>PowerPoint Sunusu</vt:lpstr>
      <vt:lpstr>  </vt:lpstr>
      <vt:lpstr>2018-2021 Yılları Arasında TOPLAM :  943 TON  DEĞERLENDİRİLEBİLİR ATIK TOPLANMIŞTIR ( kağıt, plastik, cam, metal 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Deha Çaman</dc:creator>
  <cp:lastModifiedBy>Hamdi Görkem Genctürk</cp:lastModifiedBy>
  <cp:revision>1582</cp:revision>
  <cp:lastPrinted>2021-03-29T09:03:46Z</cp:lastPrinted>
  <dcterms:created xsi:type="dcterms:W3CDTF">2015-07-28T11:00:28Z</dcterms:created>
  <dcterms:modified xsi:type="dcterms:W3CDTF">2021-04-19T09:44:06Z</dcterms:modified>
</cp:coreProperties>
</file>