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3" r:id="rId1"/>
  </p:sld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9" d="100"/>
          <a:sy n="99" d="100"/>
        </p:scale>
        <p:origin x="90"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48251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64865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80403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397575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8215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116339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3742511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49000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6569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D6E9C5A-A257-408B-B3CF-E9E9F8D75DB8}" type="datetimeFigureOut">
              <a:rPr lang="tr-TR" smtClean="0"/>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1818727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D6E9C5A-A257-408B-B3CF-E9E9F8D75DB8}" type="datetimeFigureOut">
              <a:rPr lang="tr-TR" smtClean="0"/>
              <a:t>17.12.2024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66242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D6E9C5A-A257-408B-B3CF-E9E9F8D75DB8}" type="datetimeFigureOut">
              <a:rPr lang="tr-TR" smtClean="0"/>
              <a:t>17.12.2024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56018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D6E9C5A-A257-408B-B3CF-E9E9F8D75DB8}" type="datetimeFigureOut">
              <a:rPr lang="tr-TR" smtClean="0"/>
              <a:t>17.12.2024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40644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E9C5A-A257-408B-B3CF-E9E9F8D75DB8}" type="datetimeFigureOut">
              <a:rPr lang="tr-TR" smtClean="0"/>
              <a:t>17.12.2024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861494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6E9C5A-A257-408B-B3CF-E9E9F8D75DB8}" type="datetimeFigureOut">
              <a:rPr lang="tr-TR" smtClean="0"/>
              <a:t>17.12.2024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957294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D6E9C5A-A257-408B-B3CF-E9E9F8D75DB8}" type="datetimeFigureOut">
              <a:rPr lang="tr-TR" smtClean="0"/>
              <a:t>17.12.2024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3E36C6-D63B-4EFB-A20C-11641CADB061}" type="slidenum">
              <a:rPr lang="tr-TR" smtClean="0"/>
              <a:t>‹#›</a:t>
            </a:fld>
            <a:endParaRPr lang="tr-TR"/>
          </a:p>
        </p:txBody>
      </p:sp>
    </p:spTree>
    <p:extLst>
      <p:ext uri="{BB962C8B-B14F-4D97-AF65-F5344CB8AC3E}">
        <p14:creationId xmlns:p14="http://schemas.microsoft.com/office/powerpoint/2010/main" val="287027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6E9C5A-A257-408B-B3CF-E9E9F8D75DB8}" type="datetimeFigureOut">
              <a:rPr lang="tr-TR" smtClean="0"/>
              <a:t>17.12.2024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63E36C6-D63B-4EFB-A20C-11641CADB061}" type="slidenum">
              <a:rPr lang="tr-TR" smtClean="0"/>
              <a:t>‹#›</a:t>
            </a:fld>
            <a:endParaRPr lang="tr-TR"/>
          </a:p>
        </p:txBody>
      </p:sp>
    </p:spTree>
    <p:extLst>
      <p:ext uri="{BB962C8B-B14F-4D97-AF65-F5344CB8AC3E}">
        <p14:creationId xmlns:p14="http://schemas.microsoft.com/office/powerpoint/2010/main" val="361778878"/>
      </p:ext>
    </p:extLst>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 id="2147484165" r:id="rId12"/>
    <p:sldLayoutId id="2147484166" r:id="rId13"/>
    <p:sldLayoutId id="2147484167" r:id="rId14"/>
    <p:sldLayoutId id="2147484168" r:id="rId15"/>
    <p:sldLayoutId id="21474841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677333" y="394636"/>
            <a:ext cx="11046237" cy="5650564"/>
          </a:xfrm>
          <a:solidFill>
            <a:srgbClr val="002060"/>
          </a:solidFill>
        </p:spPr>
        <p:txBody>
          <a:bodyPr>
            <a:normAutofit fontScale="90000"/>
          </a:bodyPr>
          <a:lstStyle/>
          <a:p>
            <a:pPr algn="ctr"/>
            <a:r>
              <a:rPr lang="tr-TR" sz="2200" dirty="0" smtClean="0"/>
              <a:t/>
            </a:r>
            <a:br>
              <a:rPr lang="tr-TR" sz="2200" dirty="0" smtClean="0"/>
            </a:br>
            <a:r>
              <a:rPr lang="tr-TR" sz="2200" dirty="0"/>
              <a:t/>
            </a:r>
            <a:br>
              <a:rPr lang="tr-TR" sz="2200" dirty="0"/>
            </a:br>
            <a:r>
              <a:rPr lang="tr-TR" sz="2200" dirty="0" smtClean="0"/>
              <a:t/>
            </a:r>
            <a:br>
              <a:rPr lang="tr-TR" sz="2200" dirty="0" smtClean="0"/>
            </a:br>
            <a:r>
              <a:rPr lang="tr-TR" sz="2200" dirty="0"/>
              <a:t/>
            </a:r>
            <a:br>
              <a:rPr lang="tr-TR" sz="2200" dirty="0"/>
            </a:br>
            <a:r>
              <a:rPr lang="tr-TR" sz="2200" dirty="0" smtClean="0"/>
              <a:t/>
            </a:r>
            <a:br>
              <a:rPr lang="tr-TR" sz="2200" dirty="0" smtClean="0"/>
            </a:br>
            <a:r>
              <a:rPr lang="tr-TR" sz="4000" dirty="0" smtClean="0">
                <a:solidFill>
                  <a:srgbClr val="FFFF00"/>
                </a:solidFill>
              </a:rPr>
              <a:t>NEVŞEHİR VALİLİĞİ</a:t>
            </a:r>
            <a:br>
              <a:rPr lang="tr-TR" sz="4000" dirty="0" smtClean="0">
                <a:solidFill>
                  <a:srgbClr val="FFFF00"/>
                </a:solidFill>
              </a:rPr>
            </a:br>
            <a:r>
              <a:rPr lang="tr-TR" sz="4000" dirty="0" smtClean="0">
                <a:solidFill>
                  <a:srgbClr val="FFFF00"/>
                </a:solidFill>
              </a:rPr>
              <a:t>ÇEVRE</a:t>
            </a:r>
            <a:r>
              <a:rPr lang="tr-TR" sz="4000" dirty="0">
                <a:solidFill>
                  <a:srgbClr val="FFFF00"/>
                </a:solidFill>
              </a:rPr>
              <a:t>, ŞEHİRCİLİK VE İKLİM DEĞİŞİKLİĞİ İL </a:t>
            </a:r>
            <a:r>
              <a:rPr lang="tr-TR" sz="4000" dirty="0" smtClean="0">
                <a:solidFill>
                  <a:srgbClr val="FFFF00"/>
                </a:solidFill>
              </a:rPr>
              <a:t>MÜDÜRLÜĞÜ</a:t>
            </a:r>
            <a:br>
              <a:rPr lang="tr-TR" sz="4000" dirty="0" smtClean="0">
                <a:solidFill>
                  <a:srgbClr val="FFFF00"/>
                </a:solidFill>
              </a:rPr>
            </a:br>
            <a:r>
              <a:rPr lang="tr-TR" sz="4000" dirty="0">
                <a:solidFill>
                  <a:srgbClr val="FFFF00"/>
                </a:solidFill>
              </a:rPr>
              <a:t/>
            </a:r>
            <a:br>
              <a:rPr lang="tr-TR" sz="4000" dirty="0">
                <a:solidFill>
                  <a:srgbClr val="FFFF00"/>
                </a:solidFill>
              </a:rPr>
            </a:br>
            <a:r>
              <a:rPr lang="tr-TR" sz="4000" dirty="0" smtClean="0">
                <a:solidFill>
                  <a:srgbClr val="FFFF00"/>
                </a:solidFill>
              </a:rPr>
              <a:t/>
            </a:r>
            <a:br>
              <a:rPr lang="tr-TR" sz="4000" dirty="0" smtClean="0">
                <a:solidFill>
                  <a:srgbClr val="FFFF00"/>
                </a:solidFill>
              </a:rPr>
            </a:br>
            <a:r>
              <a:rPr lang="tr-TR" sz="5300" b="1" dirty="0" smtClean="0">
                <a:solidFill>
                  <a:srgbClr val="FFFF00"/>
                </a:solidFill>
              </a:rPr>
              <a:t>MİLLİ EMLAK MÜDÜRLÜĞÜ</a:t>
            </a:r>
            <a:r>
              <a:rPr lang="tr-TR" sz="4000" dirty="0" smtClean="0">
                <a:solidFill>
                  <a:srgbClr val="FFFF00"/>
                </a:solidFill>
              </a:rPr>
              <a:t/>
            </a:r>
            <a:br>
              <a:rPr lang="tr-TR" sz="4000" dirty="0" smtClean="0">
                <a:solidFill>
                  <a:srgbClr val="FFFF00"/>
                </a:solidFill>
              </a:rPr>
            </a:br>
            <a:r>
              <a:rPr lang="tr-TR" dirty="0">
                <a:solidFill>
                  <a:srgbClr val="FFFF00"/>
                </a:solidFill>
              </a:rPr>
              <a:t/>
            </a:r>
            <a:br>
              <a:rPr lang="tr-TR" dirty="0">
                <a:solidFill>
                  <a:srgbClr val="FFFF00"/>
                </a:solidFill>
              </a:rPr>
            </a:br>
            <a:r>
              <a:rPr lang="tr-TR" dirty="0" smtClean="0"/>
              <a:t/>
            </a:r>
            <a:br>
              <a:rPr lang="tr-TR" dirty="0" smtClean="0"/>
            </a:br>
            <a:endParaRPr lang="tr-TR" dirty="0"/>
          </a:p>
        </p:txBody>
      </p:sp>
    </p:spTree>
    <p:extLst>
      <p:ext uri="{BB962C8B-B14F-4D97-AF65-F5344CB8AC3E}">
        <p14:creationId xmlns:p14="http://schemas.microsoft.com/office/powerpoint/2010/main" val="3162123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8000">
              <a:schemeClr val="bg1"/>
            </a:gs>
            <a:gs pos="100000">
              <a:schemeClr val="bg2">
                <a:shade val="96000"/>
                <a:satMod val="120000"/>
                <a:lumMod val="90000"/>
              </a:schemeClr>
            </a:gs>
          </a:gsLst>
          <a:lin ang="5400000" scaled="1"/>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573578"/>
            <a:ext cx="10401344" cy="5835535"/>
          </a:xfrm>
          <a:gradFill>
            <a:gsLst>
              <a:gs pos="18000">
                <a:schemeClr val="bg1"/>
              </a:gs>
              <a:gs pos="100000">
                <a:schemeClr val="bg2">
                  <a:shade val="96000"/>
                  <a:satMod val="120000"/>
                  <a:lumMod val="90000"/>
                </a:schemeClr>
              </a:gs>
            </a:gsLst>
            <a:lin ang="5400000" scaled="1"/>
          </a:gradFill>
        </p:spPr>
        <p:txBody>
          <a:bodyPr>
            <a:noAutofit/>
          </a:bodyPr>
          <a:lstStyle/>
          <a:p>
            <a:pPr lvl="0" algn="just">
              <a:buFont typeface="Wingdings" panose="05000000000000000000" pitchFamily="2" charset="2"/>
              <a:buChar char="Ø"/>
            </a:pPr>
            <a:r>
              <a:rPr lang="tr-TR" sz="1800" dirty="0">
                <a:solidFill>
                  <a:srgbClr val="FFFF00"/>
                </a:solidFill>
              </a:rPr>
              <a:t>(</a:t>
            </a:r>
            <a:r>
              <a:rPr lang="tr-TR" sz="1800" dirty="0">
                <a:solidFill>
                  <a:srgbClr val="FF0000"/>
                </a:solidFill>
              </a:rPr>
              <a:t>1) Milli Emlak </a:t>
            </a:r>
            <a:r>
              <a:rPr lang="tr-TR" sz="1800" dirty="0" smtClean="0">
                <a:solidFill>
                  <a:srgbClr val="FF0000"/>
                </a:solidFill>
              </a:rPr>
              <a:t>Müdürlüğünün </a:t>
            </a:r>
            <a:r>
              <a:rPr lang="tr-TR" sz="1800" dirty="0">
                <a:solidFill>
                  <a:srgbClr val="FF0000"/>
                </a:solidFill>
              </a:rPr>
              <a:t>görevleri şunlardır</a:t>
            </a:r>
            <a:r>
              <a:rPr lang="tr-TR" sz="1800" dirty="0" smtClean="0">
                <a:solidFill>
                  <a:srgbClr val="FF0000"/>
                </a:solidFill>
              </a:rPr>
              <a:t>:</a:t>
            </a:r>
          </a:p>
          <a:p>
            <a:pPr lvl="0" algn="just">
              <a:buFont typeface="Wingdings" panose="05000000000000000000" pitchFamily="2" charset="2"/>
              <a:buChar char="Ø"/>
            </a:pPr>
            <a:r>
              <a:rPr lang="tr-TR" sz="1400" dirty="0" smtClean="0"/>
              <a:t> </a:t>
            </a:r>
            <a:r>
              <a:rPr lang="tr-TR" sz="1400" dirty="0"/>
              <a:t>a) Hazinenin özel mülkiyetindeki taşınmazlar ve Devletin hüküm ve tasarrufu altındaki yerlerin yönetimine ilişkin hizmetleri, gerektiğinde diğer kamu idareleri ile işbirliği yaparak yürütmek, </a:t>
            </a:r>
            <a:endParaRPr lang="tr-TR" sz="1400" dirty="0" smtClean="0"/>
          </a:p>
          <a:p>
            <a:pPr lvl="0" algn="just">
              <a:buFont typeface="Wingdings" panose="05000000000000000000" pitchFamily="2" charset="2"/>
              <a:buChar char="Ø"/>
            </a:pPr>
            <a:r>
              <a:rPr lang="tr-TR" sz="1400" dirty="0" smtClean="0"/>
              <a:t>b</a:t>
            </a:r>
            <a:r>
              <a:rPr lang="tr-TR" sz="1400" dirty="0"/>
              <a:t>) Hazinenin özel mülkiyetindeki taşınmazların satışı, kiralanması, trampası ve üzerinde sınırlı aynî hak tesisi, Devletin hüküm ve tasarrufu altındaki yerlerin kiralanması ve bu yerler için gerekli görülen hallerde kullanma izni verilmesi işlemlerini yapmak, </a:t>
            </a:r>
            <a:endParaRPr lang="tr-TR" sz="1400" dirty="0" smtClean="0"/>
          </a:p>
          <a:p>
            <a:pPr lvl="0" algn="just">
              <a:buFont typeface="Wingdings" panose="05000000000000000000" pitchFamily="2" charset="2"/>
              <a:buChar char="Ø"/>
            </a:pPr>
            <a:r>
              <a:rPr lang="tr-TR" sz="1400" dirty="0" smtClean="0"/>
              <a:t>c</a:t>
            </a:r>
            <a:r>
              <a:rPr lang="tr-TR" sz="1400" dirty="0"/>
              <a:t>) Devlete intikali gereken taşınır ve taşınmazlarla hakların Hazineye </a:t>
            </a:r>
            <a:r>
              <a:rPr lang="tr-TR" sz="1400" dirty="0" err="1"/>
              <a:t>maledilmesi</a:t>
            </a:r>
            <a:r>
              <a:rPr lang="tr-TR" sz="1400" dirty="0"/>
              <a:t> işlemlerini yürütmek, taşınmazların tescilini, taşınır malların tasfiyesini sağlamak, </a:t>
            </a:r>
            <a:endParaRPr lang="tr-TR" sz="1400" dirty="0" smtClean="0"/>
          </a:p>
          <a:p>
            <a:pPr lvl="0" algn="just">
              <a:buFont typeface="Wingdings" panose="05000000000000000000" pitchFamily="2" charset="2"/>
              <a:buChar char="Ø"/>
            </a:pPr>
            <a:r>
              <a:rPr lang="tr-TR" sz="1400" dirty="0" smtClean="0"/>
              <a:t>ç</a:t>
            </a:r>
            <a:r>
              <a:rPr lang="tr-TR" sz="1400" dirty="0"/>
              <a:t>) Hazinenin özel mülkiyetindeki taşınmazlar ve Devletin hüküm ve tasarrufu altındaki yerlerden kamu hizmeti için kullanılması gerekli olanları; kamu idarelerine tahsis etmek ve tahsis amacının ortadan kalkması veya amaç dışı kullanılması halinde tahsisi kaldırmak; tahsisi kaldırılan taşınmazlar üzerinde Hazine dışındaki kamu idarelerine ait yapı ve tesisleri tasfiye etmek, tasfiyeye ilişkin esas ve usulleri belirlemek, </a:t>
            </a:r>
            <a:endParaRPr lang="tr-TR" sz="1400" dirty="0" smtClean="0"/>
          </a:p>
          <a:p>
            <a:pPr lvl="0" algn="just">
              <a:buFont typeface="Wingdings" panose="05000000000000000000" pitchFamily="2" charset="2"/>
              <a:buChar char="Ø"/>
            </a:pPr>
            <a:r>
              <a:rPr lang="tr-TR" sz="1400" dirty="0" smtClean="0"/>
              <a:t>d</a:t>
            </a:r>
            <a:r>
              <a:rPr lang="tr-TR" sz="1400" dirty="0"/>
              <a:t>) Devlete ait konutları yönetmek ve kamu idarelerine ait konutların yönetimi konusundaki politikaların belirlenmesi amacıyla çalışmalar yapmak, her yıl yurt içi ve yurtdışındaki kamu konutlarının kira ve yakıt bedelleri ile işletme, bakım ve onarım esaslarını tespit etmek, </a:t>
            </a:r>
            <a:endParaRPr lang="tr-TR" sz="1400" dirty="0" smtClean="0"/>
          </a:p>
          <a:p>
            <a:pPr lvl="0" algn="just">
              <a:buFont typeface="Wingdings" panose="05000000000000000000" pitchFamily="2" charset="2"/>
              <a:buChar char="Ø"/>
            </a:pPr>
            <a:r>
              <a:rPr lang="tr-TR" sz="1400" dirty="0" smtClean="0"/>
              <a:t>e</a:t>
            </a:r>
            <a:r>
              <a:rPr lang="tr-TR" sz="1400" dirty="0"/>
              <a:t>) Hazineye ait taşınmazların envanter kayıtlarını tutmak ve diğer kamu idarelerinin taşınmazlarının envanter kayıtlarının tutulmasına ilişkin usul ve esasları belirlemek, </a:t>
            </a:r>
            <a:endParaRPr lang="tr-TR" sz="1400" dirty="0" smtClean="0"/>
          </a:p>
          <a:p>
            <a:pPr lvl="0" algn="just">
              <a:buFont typeface="Wingdings" panose="05000000000000000000" pitchFamily="2" charset="2"/>
              <a:buChar char="Ø"/>
            </a:pPr>
            <a:r>
              <a:rPr lang="tr-TR" sz="1400" dirty="0" smtClean="0"/>
              <a:t>f</a:t>
            </a:r>
            <a:r>
              <a:rPr lang="tr-TR" sz="1400" dirty="0"/>
              <a:t>) Genel bütçe kapsamındaki kamu idarelerinin kamulaştırdığı yerlerin Hazine adına tescilini sağlamak, </a:t>
            </a:r>
            <a:endParaRPr lang="tr-TR" sz="1400" dirty="0" smtClean="0"/>
          </a:p>
        </p:txBody>
      </p:sp>
    </p:spTree>
    <p:extLst>
      <p:ext uri="{BB962C8B-B14F-4D97-AF65-F5344CB8AC3E}">
        <p14:creationId xmlns:p14="http://schemas.microsoft.com/office/powerpoint/2010/main" val="3380959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8000">
              <a:schemeClr val="bg1"/>
            </a:gs>
            <a:gs pos="100000">
              <a:schemeClr val="bg2">
                <a:shade val="96000"/>
                <a:satMod val="120000"/>
                <a:lumMod val="90000"/>
              </a:schemeClr>
            </a:gs>
          </a:gsLst>
          <a:lin ang="5400000" scaled="1"/>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3" y="241069"/>
            <a:ext cx="10680477" cy="5800293"/>
          </a:xfrm>
          <a:gradFill>
            <a:gsLst>
              <a:gs pos="18000">
                <a:schemeClr val="bg1"/>
              </a:gs>
              <a:gs pos="100000">
                <a:schemeClr val="bg2">
                  <a:shade val="96000"/>
                  <a:satMod val="120000"/>
                  <a:lumMod val="90000"/>
                </a:schemeClr>
              </a:gs>
            </a:gsLst>
            <a:lin ang="5400000" scaled="1"/>
          </a:gradFill>
        </p:spPr>
        <p:txBody>
          <a:bodyPr>
            <a:noAutofit/>
          </a:bodyPr>
          <a:lstStyle/>
          <a:p>
            <a:pPr algn="just">
              <a:buFont typeface="Wingdings" panose="05000000000000000000" pitchFamily="2" charset="2"/>
              <a:buChar char="Ø"/>
            </a:pPr>
            <a:endParaRPr lang="tr-TR" sz="1400" dirty="0" smtClean="0"/>
          </a:p>
          <a:p>
            <a:pPr algn="just">
              <a:buFont typeface="Wingdings" panose="05000000000000000000" pitchFamily="2" charset="2"/>
              <a:buChar char="Ø"/>
            </a:pPr>
            <a:endParaRPr lang="tr-TR" sz="1400" dirty="0"/>
          </a:p>
          <a:p>
            <a:pPr algn="just">
              <a:buFont typeface="Wingdings" panose="05000000000000000000" pitchFamily="2" charset="2"/>
              <a:buChar char="Ø"/>
            </a:pPr>
            <a:r>
              <a:rPr lang="tr-TR" sz="1400" dirty="0" smtClean="0"/>
              <a:t>g</a:t>
            </a:r>
            <a:r>
              <a:rPr lang="tr-TR" sz="1400" dirty="0"/>
              <a:t>) Kanunlar ve antlaşmalar gereğince muayyen zümrelere izafetle </a:t>
            </a:r>
            <a:r>
              <a:rPr lang="tr-TR" sz="1400" dirty="0" err="1"/>
              <a:t>elkonulması</a:t>
            </a:r>
            <a:r>
              <a:rPr lang="tr-TR" sz="1400" dirty="0"/>
              <a:t> gereken para, mal ve hakların işlemlerini yapmak ve tasfiyelerini sonuçlandırmak, 47 Anayasa Mahkemesinin 9/5/2024 Tarihli ve E: 2023/193, K: 2024/106 Sayılı Kararı ile bu bent iptal edilmiştir. Bu Kararın Resmî </a:t>
            </a:r>
            <a:r>
              <a:rPr lang="tr-TR" sz="1400" dirty="0" err="1"/>
              <a:t>Gazete’de</a:t>
            </a:r>
            <a:r>
              <a:rPr lang="tr-TR" sz="1400" dirty="0"/>
              <a:t> yayımlanmasından başlayarak dokuz ay sonra (22/7/2025) yürürlüğe gireceği hüküm altına alınmıştır. 48 Anayasa Mahkemesinin 9/5/2024 Tarihli ve E: 2023/193, K: 2024/106 Sayılı Kararı ile bu bent iptal edilmiştir. Bu Kararın Resmî </a:t>
            </a:r>
            <a:r>
              <a:rPr lang="tr-TR" sz="1400" dirty="0" err="1"/>
              <a:t>Gazete’de</a:t>
            </a:r>
            <a:r>
              <a:rPr lang="tr-TR" sz="1400" dirty="0"/>
              <a:t> yayımlanmasından başlayarak dokuz ay sonra (22/7/2025) yürürlüğe gireceği hüküm altına alınmıştır. </a:t>
            </a:r>
          </a:p>
          <a:p>
            <a:pPr lvl="0" algn="just">
              <a:buFont typeface="Wingdings" panose="05000000000000000000" pitchFamily="2" charset="2"/>
              <a:buChar char="Ø"/>
            </a:pPr>
            <a:r>
              <a:rPr lang="tr-TR" sz="1400" dirty="0" smtClean="0"/>
              <a:t>ğ</a:t>
            </a:r>
            <a:r>
              <a:rPr lang="tr-TR" sz="1400" dirty="0"/>
              <a:t>) Genel bütçe kapsamındaki kamu idarelerinin hizmet dışı kalan taşınırlarının satışını yapmak, </a:t>
            </a:r>
          </a:p>
          <a:p>
            <a:pPr lvl="0" algn="just">
              <a:buFont typeface="Wingdings" panose="05000000000000000000" pitchFamily="2" charset="2"/>
              <a:buChar char="Ø"/>
            </a:pPr>
            <a:r>
              <a:rPr lang="tr-TR" sz="1400" dirty="0"/>
              <a:t>h) Kamu idarelerine ait taşınmazların yönetim esaslarını belirlemek, </a:t>
            </a:r>
          </a:p>
          <a:p>
            <a:pPr lvl="0" algn="just">
              <a:buFont typeface="Wingdings" panose="05000000000000000000" pitchFamily="2" charset="2"/>
              <a:buChar char="Ø"/>
            </a:pPr>
            <a:r>
              <a:rPr lang="tr-TR" sz="1400" dirty="0"/>
              <a:t>ı) Kamu idarelerinin taşınmaz edinme ve yönetimine ilişkin olarak hazırlayacakları mevzuat taslakları hakkında görüş bildirmek, </a:t>
            </a:r>
          </a:p>
          <a:p>
            <a:pPr lvl="0" algn="just">
              <a:buFont typeface="Wingdings" panose="05000000000000000000" pitchFamily="2" charset="2"/>
              <a:buChar char="Ø"/>
            </a:pPr>
            <a:r>
              <a:rPr lang="tr-TR" sz="1400" dirty="0"/>
              <a:t>i) Kamu mallarına ilişkin politikaları tespit etmeye yönelik çalışmalar yapmak, </a:t>
            </a:r>
            <a:endParaRPr lang="tr-TR" sz="1400" dirty="0">
              <a:solidFill>
                <a:schemeClr val="tx1">
                  <a:lumMod val="50000"/>
                  <a:lumOff val="50000"/>
                </a:schemeClr>
              </a:solidFill>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tr-TR" sz="1400" dirty="0" smtClean="0"/>
              <a:t>j</a:t>
            </a:r>
            <a:r>
              <a:rPr lang="tr-TR" sz="1400" dirty="0"/>
              <a:t>) Görev alanına giren konularda ilgili mevzuatla Bakanlığa verilen görevleri yürütmek, </a:t>
            </a:r>
            <a:endParaRPr lang="tr-TR" sz="1400" dirty="0" smtClean="0"/>
          </a:p>
          <a:p>
            <a:pPr lvl="0" algn="just">
              <a:buFont typeface="Wingdings" panose="05000000000000000000" pitchFamily="2" charset="2"/>
              <a:buChar char="Ø"/>
            </a:pPr>
            <a:r>
              <a:rPr lang="tr-TR" sz="1400" dirty="0" smtClean="0"/>
              <a:t>k</a:t>
            </a:r>
            <a:r>
              <a:rPr lang="tr-TR" sz="1400" dirty="0"/>
              <a:t>) Görev alanına giren konulardaki alacakların süresinde ve mevzuata uygun olarak takip edilerek tahsil aşamasına getirilmesi için gerekli tedbirleri almak, </a:t>
            </a:r>
            <a:endParaRPr lang="tr-TR" sz="1400" dirty="0" smtClean="0"/>
          </a:p>
          <a:p>
            <a:pPr lvl="0" algn="just">
              <a:buFont typeface="Wingdings" panose="05000000000000000000" pitchFamily="2" charset="2"/>
              <a:buChar char="Ø"/>
            </a:pPr>
            <a:r>
              <a:rPr lang="tr-TR" sz="1400" dirty="0" smtClean="0"/>
              <a:t>l</a:t>
            </a:r>
            <a:r>
              <a:rPr lang="tr-TR" sz="1400" dirty="0"/>
              <a:t>) Teşkilat ve görev alanına giren konularda denetmenleri aracılığıyla teftiş, denetim, inceleme ve soruşturma yapmak ve bu işlerin yürütülmesi amacıyla uygun görülen büyük il merkezlerinde bölge düzeyinde denetim yapmak üzere denetim grupları </a:t>
            </a:r>
            <a:r>
              <a:rPr lang="tr-TR" sz="1400" dirty="0" smtClean="0"/>
              <a:t>kurmak,</a:t>
            </a:r>
          </a:p>
          <a:p>
            <a:pPr lvl="0" algn="just">
              <a:buFont typeface="Wingdings" panose="05000000000000000000" pitchFamily="2" charset="2"/>
              <a:buChar char="Ø"/>
            </a:pPr>
            <a:r>
              <a:rPr lang="tr-TR" sz="1400" dirty="0" smtClean="0"/>
              <a:t>m</a:t>
            </a:r>
            <a:r>
              <a:rPr lang="tr-TR" sz="1400" dirty="0"/>
              <a:t>) Cumhurbaşkanınca uygulama usul ve esasları belirlenen projeler kapsamında; Hazinenin özel mülkiyetindeki taşınmazlar ve Devletin hüküm ve tasarrufu altındaki yerleri geliştirmek, değerlendirmek, kişilerin mülkiyetinde bulunan taşınmazları satın almak, trampa etmek, kamulaştırma ve toplulaştırma yapmak. </a:t>
            </a:r>
            <a:endParaRPr lang="tr-TR" sz="1400" dirty="0" smtClean="0"/>
          </a:p>
          <a:p>
            <a:pPr lvl="0" algn="just">
              <a:buFont typeface="Wingdings" panose="05000000000000000000" pitchFamily="2" charset="2"/>
              <a:buChar char="Ø"/>
            </a:pPr>
            <a:r>
              <a:rPr lang="tr-TR" sz="1400" dirty="0" smtClean="0"/>
              <a:t>n</a:t>
            </a:r>
            <a:r>
              <a:rPr lang="tr-TR" sz="1400" dirty="0"/>
              <a:t>) Bakan tarafından verilen diğer görevleri yapmak</a:t>
            </a:r>
            <a:r>
              <a:rPr lang="tr-TR" sz="1400" dirty="0" smtClean="0"/>
              <a:t>.</a:t>
            </a:r>
            <a:endParaRPr lang="tr-TR" sz="1400"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625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1472</TotalTime>
  <Words>532</Words>
  <Application>Microsoft Office PowerPoint</Application>
  <PresentationFormat>Geniş ekran</PresentationFormat>
  <Paragraphs>21</Paragraphs>
  <Slides>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Times New Roman</vt:lpstr>
      <vt:lpstr>Trebuchet MS</vt:lpstr>
      <vt:lpstr>Wingdings</vt:lpstr>
      <vt:lpstr>Wingdings 3</vt:lpstr>
      <vt:lpstr>Yüzeyler</vt:lpstr>
      <vt:lpstr>     NEVŞEHİR VALİLİĞİ ÇEVRE, ŞEHİRCİLİK VE İKLİM DEĞİŞİKLİĞİ İL MÜDÜRLÜĞÜ   MİLLİ EMLAK MÜDÜRLÜĞÜ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İLTAŞ</dc:creator>
  <cp:lastModifiedBy>Murat Ergin EROZAN</cp:lastModifiedBy>
  <cp:revision>8</cp:revision>
  <dcterms:created xsi:type="dcterms:W3CDTF">2024-12-16T10:45:08Z</dcterms:created>
  <dcterms:modified xsi:type="dcterms:W3CDTF">2024-12-18T06:06:00Z</dcterms:modified>
</cp:coreProperties>
</file>