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D6E9C5A-A257-408B-B3CF-E9E9F8D75DB8}" type="datetimeFigureOut">
              <a:rPr lang="tr-TR" smtClean="0"/>
              <a:t>16.12.2024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113116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16.12.2024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2503698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16.12.2024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30448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16.12.2024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1568801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16.12.2024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43093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16.12.2024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3189233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D6E9C5A-A257-408B-B3CF-E9E9F8D75DB8}" type="datetimeFigureOut">
              <a:rPr lang="tr-TR" smtClean="0"/>
              <a:t>16.12.2024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4080350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D6E9C5A-A257-408B-B3CF-E9E9F8D75DB8}" type="datetimeFigureOut">
              <a:rPr lang="tr-TR" smtClean="0"/>
              <a:t>16.12.2024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301790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D6E9C5A-A257-408B-B3CF-E9E9F8D75DB8}" type="datetimeFigureOut">
              <a:rPr lang="tr-TR" smtClean="0"/>
              <a:t>16.12.2024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2669736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16.12.2024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998233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D6E9C5A-A257-408B-B3CF-E9E9F8D75DB8}" type="datetimeFigureOut">
              <a:rPr lang="tr-TR" smtClean="0"/>
              <a:t>16.12.2024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1810865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D6E9C5A-A257-408B-B3CF-E9E9F8D75DB8}" type="datetimeFigureOut">
              <a:rPr lang="tr-TR" smtClean="0"/>
              <a:t>16.12.2024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4181757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D6E9C5A-A257-408B-B3CF-E9E9F8D75DB8}" type="datetimeFigureOut">
              <a:rPr lang="tr-TR" smtClean="0"/>
              <a:t>16.12.2024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274990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6E9C5A-A257-408B-B3CF-E9E9F8D75DB8}" type="datetimeFigureOut">
              <a:rPr lang="tr-TR" smtClean="0"/>
              <a:t>16.12.2024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3584773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D6E9C5A-A257-408B-B3CF-E9E9F8D75DB8}" type="datetimeFigureOut">
              <a:rPr lang="tr-TR" smtClean="0"/>
              <a:t>16.12.2024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438452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D6E9C5A-A257-408B-B3CF-E9E9F8D75DB8}" type="datetimeFigureOut">
              <a:rPr lang="tr-TR" smtClean="0"/>
              <a:t>16.12.2024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1290758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D6E9C5A-A257-408B-B3CF-E9E9F8D75DB8}" type="datetimeFigureOut">
              <a:rPr lang="tr-TR" smtClean="0"/>
              <a:t>16.12.2024</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63E36C6-D63B-4EFB-A20C-11641CADB061}" type="slidenum">
              <a:rPr lang="tr-TR" smtClean="0"/>
              <a:t>‹#›</a:t>
            </a:fld>
            <a:endParaRPr lang="tr-TR"/>
          </a:p>
        </p:txBody>
      </p:sp>
    </p:spTree>
    <p:extLst>
      <p:ext uri="{BB962C8B-B14F-4D97-AF65-F5344CB8AC3E}">
        <p14:creationId xmlns:p14="http://schemas.microsoft.com/office/powerpoint/2010/main" val="14960837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5435600"/>
          </a:xfrm>
        </p:spPr>
        <p:txBody>
          <a:bodyPr>
            <a:normAutofit/>
          </a:bodyPr>
          <a:lstStyle/>
          <a:p>
            <a:pPr algn="ctr"/>
            <a:r>
              <a:rPr lang="tr-TR" sz="2200" smtClean="0"/>
              <a:t/>
            </a:r>
            <a:br>
              <a:rPr lang="tr-TR" sz="2200" smtClean="0"/>
            </a:br>
            <a:r>
              <a:rPr lang="tr-TR" sz="2200"/>
              <a:t/>
            </a:r>
            <a:br>
              <a:rPr lang="tr-TR" sz="2200"/>
            </a:br>
            <a:r>
              <a:rPr lang="tr-TR" sz="2200" smtClean="0"/>
              <a:t/>
            </a:r>
            <a:br>
              <a:rPr lang="tr-TR" sz="2200" smtClean="0"/>
            </a:br>
            <a:r>
              <a:rPr lang="tr-TR" sz="2200"/>
              <a:t/>
            </a:r>
            <a:br>
              <a:rPr lang="tr-TR" sz="2200"/>
            </a:br>
            <a:r>
              <a:rPr lang="tr-TR" sz="2200" smtClean="0"/>
              <a:t/>
            </a:r>
            <a:br>
              <a:rPr lang="tr-TR" sz="2200" smtClean="0"/>
            </a:br>
            <a:r>
              <a:rPr lang="tr-TR" sz="2200" smtClean="0"/>
              <a:t>NEVŞEHİR VALİLİĞİ</a:t>
            </a:r>
            <a:r>
              <a:rPr lang="tr-TR" sz="2200" dirty="0" smtClean="0"/>
              <a:t/>
            </a:r>
            <a:br>
              <a:rPr lang="tr-TR" sz="2200" dirty="0" smtClean="0"/>
            </a:br>
            <a:r>
              <a:rPr lang="tr-TR" sz="2200" dirty="0" smtClean="0"/>
              <a:t>ÇEVRE</a:t>
            </a:r>
            <a:r>
              <a:rPr lang="tr-TR" sz="2200" dirty="0"/>
              <a:t>, ŞEHİRCİLİK VE İKLİM DEĞİŞİKLİĞİ İL </a:t>
            </a:r>
            <a:r>
              <a:rPr lang="tr-TR" sz="2200" dirty="0" smtClean="0"/>
              <a:t>MÜDÜRLÜĞÜ</a:t>
            </a:r>
            <a:br>
              <a:rPr lang="tr-TR" sz="2200" dirty="0" smtClean="0"/>
            </a:br>
            <a:r>
              <a:rPr lang="tr-TR" sz="2200" dirty="0"/>
              <a:t/>
            </a:r>
            <a:br>
              <a:rPr lang="tr-TR" sz="2200" dirty="0"/>
            </a:br>
            <a:r>
              <a:rPr lang="tr-TR" sz="2200" dirty="0" smtClean="0"/>
              <a:t/>
            </a:r>
            <a:br>
              <a:rPr lang="tr-TR" sz="2200" dirty="0" smtClean="0"/>
            </a:br>
            <a:r>
              <a:rPr lang="tr-TR" sz="2200" dirty="0" smtClean="0"/>
              <a:t>Çevre Yönetim ve Denetim Şube Müdürlüğü</a:t>
            </a:r>
            <a:r>
              <a:rPr lang="tr-TR" dirty="0" smtClean="0"/>
              <a:t/>
            </a:r>
            <a:br>
              <a:rPr lang="tr-TR" dirty="0" smtClean="0"/>
            </a:br>
            <a:r>
              <a:rPr lang="tr-TR" dirty="0"/>
              <a:t/>
            </a:r>
            <a:br>
              <a:rPr lang="tr-TR" dirty="0"/>
            </a:br>
            <a:r>
              <a:rPr lang="tr-TR" dirty="0" smtClean="0"/>
              <a:t/>
            </a:r>
            <a:br>
              <a:rPr lang="tr-TR" dirty="0" smtClean="0"/>
            </a:br>
            <a:endParaRPr lang="tr-TR" dirty="0"/>
          </a:p>
        </p:txBody>
      </p:sp>
    </p:spTree>
    <p:extLst>
      <p:ext uri="{BB962C8B-B14F-4D97-AF65-F5344CB8AC3E}">
        <p14:creationId xmlns:p14="http://schemas.microsoft.com/office/powerpoint/2010/main" val="3162123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833736" y="324196"/>
            <a:ext cx="7766936" cy="418170"/>
          </a:xfrm>
        </p:spPr>
        <p:txBody>
          <a:bodyPr/>
          <a:lstStyle/>
          <a:p>
            <a:pPr algn="just"/>
            <a:r>
              <a:rPr lang="tr-TR" sz="2000" b="1" dirty="0">
                <a:latin typeface="Times New Roman" panose="02020603050405020304" pitchFamily="18" charset="0"/>
                <a:cs typeface="Times New Roman" panose="02020603050405020304" pitchFamily="18" charset="0"/>
              </a:rPr>
              <a:t>Çevre Yönetimi ve Denetimden Sorumlu Şube Müdürlüğünün Görevleri</a:t>
            </a:r>
            <a:endParaRPr lang="tr-TR" sz="20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833736" y="742366"/>
            <a:ext cx="7766936" cy="6007569"/>
          </a:xfrm>
        </p:spPr>
        <p:txBody>
          <a:bodyPr>
            <a:noAutofit/>
          </a:bodyPr>
          <a:lstStyle/>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Çevre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kirliliğinin önlenmesi ve kontrolü ile ilgili mevzuat çerçevesinde çalışmalar gerçekleştirmek, koordinasyon sağlamak, Bakanlıkça belirlenen hedef, ilke ve politikaların uygulanmasını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sağlamak,</a:t>
            </a:r>
          </a:p>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Faaliyet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ve tesisler için, alıcı ortam özelliklerine göre çevre kirliliği yönünden ilgili mevzuat kapsamında görüş vermek, </a:t>
            </a:r>
            <a:r>
              <a:rPr lang="tr-TR" sz="900" dirty="0" err="1">
                <a:solidFill>
                  <a:schemeClr val="tx1">
                    <a:lumMod val="75000"/>
                    <a:lumOff val="25000"/>
                  </a:schemeClr>
                </a:solidFill>
                <a:latin typeface="Times New Roman" panose="02020603050405020304" pitchFamily="18" charset="0"/>
                <a:cs typeface="Times New Roman" panose="02020603050405020304" pitchFamily="18" charset="0"/>
              </a:rPr>
              <a:t>atıksu</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 arıtma tesisleri derin deniz deşarjı projelerinin onayını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yapmak,</a:t>
            </a:r>
          </a:p>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Yer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üstü, yer altı sularına ve içme suyu kaynaklarına, denizlere, havaya ve toprağa olumsuz etkileri olan her türlü faaliyeti belirlemek, çevreyi olumsuz yönde etkileyen hallerde olumsuz etkilerin kontrolü, azaltılması veya bertaraf edilmesi için gerekli tedbirleri almak, aldırmak, havza koruma eylem planlarının takibini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yapmak,</a:t>
            </a:r>
          </a:p>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Acil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durumlardan kaynaklanan deniz kirliliğine karşı hazırlıklı olma ve müdahale ile ilgili gerekli tedbirleri almak, aldırmak ve yerinde incelemeleri yaparak Bakanlığa raporlamak, ulusal ve bölgesel acil müdahale planları kapsamında yer alan görev ve sorumlulukları yerine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getirmek,</a:t>
            </a:r>
          </a:p>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Piyasaya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arz edilen zararlı kimyasalların etiketlerinin ve ambalajlarının, kimyasalların yönetimi konusundaki mevzuata uygunluklarına ilişkin piyasa gözetimini ve denetimini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yapmak,</a:t>
            </a:r>
          </a:p>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Büyük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endüstriyel kaza riski taşıyan tesislerin denetimi yapmak/yaptırmak, mevzuata aykırılık veya ihlal tespiti durumunda idari yaptırımları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uygulamak,</a:t>
            </a:r>
          </a:p>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Kimyasalların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etkin kontrolünün sağlanması için Bakanlık tarafından elektronik ortamda oluşturulan Kimyasal Madde Envanter Bildirim Sistemi ve Kimyasal Kayıt Sistemi için firmaların kullanıcı adı ve parola taleplerini yerine getirmek, firmaların bu sistemlere bildirim yapmasını sağlamak ve denetimleri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gerçekleştirmek,</a:t>
            </a:r>
          </a:p>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Karasularımızda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tarifeli sefer yapan gemilerin yolcu almak için yanaştığı limanlara, balıkçı barınaklarına ve yat yanaşma kapasitesi elli yat altında olan yat limanlarına Şube Müdürlüğünce belirlenecek kapasite ve kriterde atık kabul tesislerini kurdurmak ve takibini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yapmak,</a:t>
            </a:r>
          </a:p>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Gemi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Atık Takip Sistemi uygulaması kapsamında Çevre ve Şehircilik İl Müdürlüğüne verilen görevleri yerine getirmek, koordinasyon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sağlamak,</a:t>
            </a:r>
          </a:p>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Su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Kirliliği Kontrolü Yönetmeliği kapsamında denize yapılacak olan boşaltım faaliyetlerine ilişkin Bakanlığımız tarafından verilen görüş doğrultusunda nihai boşaltım alanına karar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vermek,</a:t>
            </a:r>
          </a:p>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Batık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ve yarı batık gemilerin yerinde sökümüne yönelik çalışmalarda deniz kirliliğini önlemek amacıyla gerekli tedbirleri aldırmak ve Bakanlığa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raporlamak,</a:t>
            </a:r>
          </a:p>
          <a:p>
            <a:pPr marL="342900" lvl="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Atık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ve kimyasallarla kirlenmiş veya kirlenmesi muhtemel sahalar ile kirlenmeye sebep olan veya olması muhtemel sektörleri tespit etmek, kirliliğin giderilmesi konusunda çalışmaları yapmak, yaptırmak</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Çevre kirliliğinin önlenmesi ve denetimi konusunda Bakanlık tarafından elektronik ortamda   oluşturulan    atık   takip,   veri   kayıt   ve   çevresel   bilgi   sistemlerinin   </a:t>
            </a:r>
            <a:r>
              <a:rPr lang="tr-TR" sz="900" dirty="0" err="1">
                <a:solidFill>
                  <a:schemeClr val="tx1">
                    <a:lumMod val="75000"/>
                    <a:lumOff val="25000"/>
                  </a:schemeClr>
                </a:solidFill>
                <a:latin typeface="Times New Roman" panose="02020603050405020304" pitchFamily="18" charset="0"/>
                <a:cs typeface="Times New Roman" panose="02020603050405020304" pitchFamily="18" charset="0"/>
              </a:rPr>
              <a:t>uygulanmasını</a:t>
            </a:r>
            <a:r>
              <a:rPr lang="tr-TR" sz="900" dirty="0" err="1">
                <a:solidFill>
                  <a:schemeClr val="tx1">
                    <a:lumMod val="75000"/>
                    <a:lumOff val="25000"/>
                  </a:schemeClr>
                </a:solidFill>
                <a:latin typeface="Times New Roman" panose="02020603050405020304" pitchFamily="18" charset="0"/>
                <a:cs typeface="Times New Roman" panose="02020603050405020304" pitchFamily="18" charset="0"/>
              </a:rPr>
              <a:t>sağlamak</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 endüstriyel işletmelere ilişkin bilgiler dahil ulusal emisyon envanterine yönelik verileri toplamak, kullanıcı kodu ve şifre vermek, takibini yapmak ve Bakanlıkça gönderilen çevresel envanter formlarını doldurarak Bakanlığa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göndermek</a:t>
            </a:r>
          </a:p>
          <a:p>
            <a:pPr marL="34290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Yerli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ve ithal katı yakıtların uygunluk, dağıtım ve satışına yönelik taleplerin değerlendirilmesi ve sonuçlandırılmasını sağlamak, katı yakıtlara ilişkin Bakanlıkça talep edilen envanter bilgilerini göndermek,</a:t>
            </a:r>
          </a:p>
          <a:p>
            <a:pPr marL="342900" indent="-342900" algn="just">
              <a:buFont typeface="Wingdings" panose="05000000000000000000" pitchFamily="2" charset="2"/>
              <a:buChar char="Ø"/>
            </a:pP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Atık </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geri dönüşüm ve geri kazanım bilincinin arttırılması için kamu, özel ve sivil toplum örgütleriyle planlanan çalışmaları yürütmek, eğitim faaliyetlerinde bulunmak, geri kazanılmış ürünlerin kullanımını özendirmek</a:t>
            </a:r>
            <a:r>
              <a:rPr lang="tr-TR" sz="900" dirty="0">
                <a:solidFill>
                  <a:schemeClr val="tx1">
                    <a:lumMod val="75000"/>
                    <a:lumOff val="25000"/>
                  </a:schemeClr>
                </a:solidFill>
                <a:latin typeface="Times New Roman" panose="02020603050405020304" pitchFamily="18" charset="0"/>
                <a:cs typeface="Times New Roman" panose="02020603050405020304" pitchFamily="18" charset="0"/>
              </a:rPr>
              <a:t>,</a:t>
            </a:r>
            <a:endParaRPr lang="tr-TR" sz="9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5744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573578"/>
            <a:ext cx="8596668" cy="5835535"/>
          </a:xfrm>
        </p:spPr>
        <p:txBody>
          <a:bodyPr>
            <a:noAutofit/>
          </a:bodyPr>
          <a:lstStyle/>
          <a:p>
            <a:pPr lvl="0" algn="just">
              <a:buFont typeface="Wingdings" panose="05000000000000000000" pitchFamily="2" charset="2"/>
              <a:buChar char="Ø"/>
            </a:pPr>
            <a:r>
              <a:rPr lang="tr-TR" sz="1000" dirty="0" smtClean="0">
                <a:latin typeface="Times New Roman" panose="02020603050405020304" pitchFamily="18" charset="0"/>
                <a:cs typeface="Times New Roman" panose="02020603050405020304" pitchFamily="18" charset="0"/>
              </a:rPr>
              <a:t>Atıkların </a:t>
            </a:r>
            <a:r>
              <a:rPr lang="tr-TR" sz="1000" dirty="0">
                <a:latin typeface="Times New Roman" panose="02020603050405020304" pitchFamily="18" charset="0"/>
                <a:cs typeface="Times New Roman" panose="02020603050405020304" pitchFamily="18" charset="0"/>
              </a:rPr>
              <a:t>yönetim planlarını değerlendirmek, planın uygulanmasını sağlamak, istatistikî verileri temin etmek, gerekli raporlamaları yapmak, atık üreticisinin ve belediyenin atık yönetim planlarını esas alan üç yıllık atık yönetim planını hazırlamak,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Üretici sorumluluğu kapsamında piyasaya sürenleri, tedarikçileri, satış noktalarını, aktarma merkezleri, sanayi işletmeleri ile her türlü atık üreticilerini kayıt altına almak, yıllık beyanları değerlendirmek,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Hava kalitesi ölçüm sonuçlarını değerlendirmek, hava kalitesi planları ve eylem planlarının	hazırlanması,	onaylanması	ve	</a:t>
            </a:r>
            <a:r>
              <a:rPr lang="tr-TR" sz="1000" dirty="0" smtClean="0">
                <a:latin typeface="Times New Roman" panose="02020603050405020304" pitchFamily="18" charset="0"/>
                <a:cs typeface="Times New Roman" panose="02020603050405020304" pitchFamily="18" charset="0"/>
              </a:rPr>
              <a:t>uygulanmasına yönelik</a:t>
            </a:r>
            <a:r>
              <a:rPr lang="tr-TR" sz="1000" dirty="0">
                <a:latin typeface="Times New Roman" panose="02020603050405020304" pitchFamily="18" charset="0"/>
                <a:cs typeface="Times New Roman" panose="02020603050405020304" pitchFamily="18" charset="0"/>
              </a:rPr>
              <a:t>	çalışmaları yürütmek/koordine etmek, halkın bilgilendirilmesi ve Bakanlığa raporlama işlemlerini gerçekleştirmek,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Çevrenin korunması ve iyileştirilmesi, kirliliğin önlenmesi amacıyla, çevre mevzuatında belirlenen esaslar çerçevesinde Mahalli Çevre Kurul kararlarının alınması maksadıyla gerekli çalışmaları yapmak ve alınan kararları Bakanlığa bildirmek,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İlgili kurum ve kuruluşlarla işbirliği içinde atık ve kimyasalların taşınması ile tehlikeli atık ve kimyasalların taşınma lisanslarına ilişkin esasların uygulanmasını sağlamak, çevre ve insan sağlığına yönelik risklere ve kirlenmiş alanların iyileştirilmesine ilişkin çalışmaları yapmak ve yaptırmak,</a:t>
            </a:r>
          </a:p>
          <a:p>
            <a:pPr lvl="0" algn="just">
              <a:buFont typeface="Wingdings" panose="05000000000000000000" pitchFamily="2" charset="2"/>
              <a:buChar char="Ø"/>
            </a:pPr>
            <a:r>
              <a:rPr lang="tr-TR" sz="1000" dirty="0"/>
              <a:t>Mev</a:t>
            </a:r>
            <a:r>
              <a:rPr lang="tr-TR" sz="1000" dirty="0">
                <a:latin typeface="Times New Roman" panose="02020603050405020304" pitchFamily="18" charset="0"/>
                <a:cs typeface="Times New Roman" panose="02020603050405020304" pitchFamily="18" charset="0"/>
              </a:rPr>
              <a:t>cut elektroliz tesislerinde kullanılan </a:t>
            </a:r>
            <a:r>
              <a:rPr lang="tr-TR" sz="1000" dirty="0" err="1">
                <a:latin typeface="Times New Roman" panose="02020603050405020304" pitchFamily="18" charset="0"/>
                <a:cs typeface="Times New Roman" panose="02020603050405020304" pitchFamily="18" charset="0"/>
              </a:rPr>
              <a:t>kritozil</a:t>
            </a:r>
            <a:r>
              <a:rPr lang="tr-TR" sz="1000" dirty="0">
                <a:latin typeface="Times New Roman" panose="02020603050405020304" pitchFamily="18" charset="0"/>
                <a:cs typeface="Times New Roman" panose="02020603050405020304" pitchFamily="18" charset="0"/>
              </a:rPr>
              <a:t> asbest içeren diyaframlar hariç olmak üzere, </a:t>
            </a:r>
            <a:r>
              <a:rPr lang="tr-TR" sz="1000" dirty="0" err="1">
                <a:latin typeface="Times New Roman" panose="02020603050405020304" pitchFamily="18" charset="0"/>
                <a:cs typeface="Times New Roman" panose="02020603050405020304" pitchFamily="18" charset="0"/>
              </a:rPr>
              <a:t>kritozil</a:t>
            </a:r>
            <a:r>
              <a:rPr lang="tr-TR" sz="1000" dirty="0">
                <a:latin typeface="Times New Roman" panose="02020603050405020304" pitchFamily="18" charset="0"/>
                <a:cs typeface="Times New Roman" panose="02020603050405020304" pitchFamily="18" charset="0"/>
              </a:rPr>
              <a:t> asbest liflerini içeren eşyaları elinde bulunduranları tespit etmek, etiketleme yapmalarını sağlamak,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Evsel ve kentsel arıtma çamurlarının toprakta kullanılmasına yönelik izin vermek,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Kirlenmiş veya kirlenme riski olan sahaları saptamak, kirlenmiş sahalarda alınacak tedbirleri belirlemek ve kirliliğin giderilmesi konusunda çalışmalar yapmak, yaptırmak,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Tekstil üreticileri tarafından hazırlanan/hazırlattırılan temiz üretim planlarını onaylamak, uygulanmasını sağlamak ve takibini yapmak, temiz üretim planlarına ait gelişme raporlarını değerlendirmek ve uygulamaları kontrol etmek,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“Arıtma Tesisi Belgesi” ile ilgili iş ve işlemleri yürütmek,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Atık alım gemilerinin lisanslandırılmasına ilişkin iş ve işlemleri yürütmek,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Atık kabul tesisi onay belgeli tesislerin il müdürlüğü tarafından denetlenmesi, mevzuata aykırılık veya ihlal tespiti durumunda idari yaptırımın uygulanmasını sağlamak,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İklim değişikliği ve ozon tabakasını incelten maddeler ile mücadele çerçevesinde Bakanlıkça belirlenen mevzuat, hedef, ilke ve politikaların uygulanmasını sağlamak ve İklim Değişikliği Eylem Planı'nın il düzeyinde izlenmesine yönelik koordinasyon görevini yürütmek,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Limanlarda kurulu bulunan atık kabul tesisleri ile uygulamaların takibini yapmak, limanlardaki atıkların bertaraf/geri dönüşüme komisyon marifetiyle gönderilmesini sağlamak,</a:t>
            </a:r>
          </a:p>
          <a:p>
            <a:pPr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a:t>
            </a:r>
            <a:r>
              <a:rPr lang="tr-TR" sz="1000" dirty="0" err="1">
                <a:latin typeface="Times New Roman" panose="02020603050405020304" pitchFamily="18" charset="0"/>
                <a:cs typeface="Times New Roman" panose="02020603050405020304" pitchFamily="18" charset="0"/>
              </a:rPr>
              <a:t>Atıksu</a:t>
            </a:r>
            <a:r>
              <a:rPr lang="tr-TR" sz="1000" dirty="0">
                <a:latin typeface="Times New Roman" panose="02020603050405020304" pitchFamily="18" charset="0"/>
                <a:cs typeface="Times New Roman" panose="02020603050405020304" pitchFamily="18" charset="0"/>
              </a:rPr>
              <a:t> Arıtma Tesislerinin Teşvik Tedbirlerinden Faydalanmasında Uyulacak Usul ve Esaslara Dair Yönetmelik” çerçevesindeki iş ve işlemleri yürütmek</a:t>
            </a:r>
            <a:endParaRPr lang="tr-TR" sz="1000"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0959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241069"/>
            <a:ext cx="8596668" cy="5800293"/>
          </a:xfrm>
        </p:spPr>
        <p:txBody>
          <a:bodyPr>
            <a:noAutofit/>
          </a:bodyPr>
          <a:lstStyle/>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Çevrenin korunması, iyileştirilmesi ve temizlenmesi çalışmaları kapsamında, katı atık bertaraf tesisi, </a:t>
            </a:r>
            <a:r>
              <a:rPr lang="tr-TR" sz="1000" dirty="0" err="1">
                <a:latin typeface="Times New Roman" panose="02020603050405020304" pitchFamily="18" charset="0"/>
                <a:cs typeface="Times New Roman" panose="02020603050405020304" pitchFamily="18" charset="0"/>
              </a:rPr>
              <a:t>atıksu</a:t>
            </a:r>
            <a:r>
              <a:rPr lang="tr-TR" sz="1000" dirty="0">
                <a:latin typeface="Times New Roman" panose="02020603050405020304" pitchFamily="18" charset="0"/>
                <a:cs typeface="Times New Roman" panose="02020603050405020304" pitchFamily="18" charset="0"/>
              </a:rPr>
              <a:t> arıtma tesisi, kanalizasyon projesi, müşavirlik hizmetleri ve çevre kirliliğinin giderilmesi projeleri için şartlı nakdi yardım talebinde bulunan idarelerin taleplerini incelemek, yerinde inceleme yaparak tetkik formlarını oluşturmak ve eksikliklerini gidererek Bakanlığa göndermek,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Ambalaj </a:t>
            </a:r>
            <a:r>
              <a:rPr lang="tr-TR" sz="1000" dirty="0">
                <a:latin typeface="Times New Roman" panose="02020603050405020304" pitchFamily="18" charset="0"/>
                <a:cs typeface="Times New Roman" panose="02020603050405020304" pitchFamily="18" charset="0"/>
              </a:rPr>
              <a:t>a</a:t>
            </a:r>
            <a:r>
              <a:rPr lang="tr-TR" sz="1000" dirty="0">
                <a:latin typeface="Times New Roman" panose="02020603050405020304" pitchFamily="18" charset="0"/>
                <a:cs typeface="Times New Roman" panose="02020603050405020304" pitchFamily="18" charset="0"/>
              </a:rPr>
              <a:t>tıklarının yönetimi ile ilgili piyasaya sürenleri, tedarikçileri, ambalaj üreticilerini kayıt altına almak ve ilgili tüm tarafları denetlemek, eğitim faaliyeti yapmak, geçici faaliyet belgeli veya lisanslı toplama ayırma ve geri dönüşüm tesislerine ekonomik işletmelere ve belediyelere ambalaj atıkları elektronik yazılım programı kullanıcı kodu ve şifre vermek, ambalaj atıkları yönetim planı kapsamında belediyeleri izlemek, denetlemek, belgelendirmeleri incelemek,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Serbest bölgelerdeki faaliyetler sonucu oluşan atıkların geri kazanım veya bertaraf amacıyla bölgeden çıkarılmasına onay vermek,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İl sınırları içinde faaliyet gösteren ve çevre izin/lisansına tabi olmayan araç lisansı ile geçici depolama, ömrünü tamamlamış araç teslim yeri, ömrünü tamamlamış lastik geçici depolama yerlerine ilgili mevzuat çerçevesinde izin vermek, takibini yapmak,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Belediye birliklerinin/belediyelerin/büyükşehir belediyelerinin hazırlamış olduğu entegre atık yönetim planının Bakanlığa sunulmasını ve planın uygulanmasını sağlamak,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Katı Atık </a:t>
            </a:r>
            <a:r>
              <a:rPr lang="tr-TR" sz="1000" dirty="0" err="1">
                <a:latin typeface="Times New Roman" panose="02020603050405020304" pitchFamily="18" charset="0"/>
                <a:cs typeface="Times New Roman" panose="02020603050405020304" pitchFamily="18" charset="0"/>
              </a:rPr>
              <a:t>Karakterizasyonu</a:t>
            </a:r>
            <a:r>
              <a:rPr lang="tr-TR" sz="1000" dirty="0">
                <a:latin typeface="Times New Roman" panose="02020603050405020304" pitchFamily="18" charset="0"/>
                <a:cs typeface="Times New Roman" panose="02020603050405020304" pitchFamily="18" charset="0"/>
              </a:rPr>
              <a:t> ve Katı Atık Bertaraf Tesisleri Bilgi Güncelleme Formunun süresi içerisinde Bakanlığa gönderilmesini sağlamak,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Katı atık düzenli depolama tesislerinin ÇED aşamasından lisans aşamasına kadar olan süreçte bütün faaliyetlerin kontrolü ve denetimini yapmak, gerekli görülmesi halinde Bakanlığa rapor etmek,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Hafriyat toprağı ve inşaat/yıkıntı atıkları ile gerekli iş ve işlemleri yürütmek ve denetimlerini yapmak,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Tıbbi atık taşıma araçlarına taşıma lisansı vermek, lisans verilen araç, belediye ve firma bilgileri ile ilgili raporlama yaparak yılsonunda Bakanlığa göndermek,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Tıbbi atıkların miktarı ile ilgili bilgileri sağlık kuruluşlarından ve belediyelerden temin etmek, değerlendirmek ve yılsonunda rapor halinde Bakanlığa göndermek, tıbbi atık üreten sağlık kuruluşları ile bu atıkların taşınması ve </a:t>
            </a:r>
            <a:r>
              <a:rPr lang="tr-TR" sz="1000" dirty="0" err="1">
                <a:latin typeface="Times New Roman" panose="02020603050405020304" pitchFamily="18" charset="0"/>
                <a:cs typeface="Times New Roman" panose="02020603050405020304" pitchFamily="18" charset="0"/>
              </a:rPr>
              <a:t>bertarafından</a:t>
            </a:r>
            <a:r>
              <a:rPr lang="tr-TR" sz="1000" dirty="0">
                <a:latin typeface="Times New Roman" panose="02020603050405020304" pitchFamily="18" charset="0"/>
                <a:cs typeface="Times New Roman" panose="02020603050405020304" pitchFamily="18" charset="0"/>
              </a:rPr>
              <a:t> sorumlu belediyelerin/özel sektör firmalarının tıbbi atık yönetimiyle ilgili personeline eğitim vermek,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AAT tip </a:t>
            </a:r>
            <a:r>
              <a:rPr lang="tr-TR" sz="1000" dirty="0">
                <a:latin typeface="Times New Roman" panose="02020603050405020304" pitchFamily="18" charset="0"/>
                <a:cs typeface="Times New Roman" panose="02020603050405020304" pitchFamily="18" charset="0"/>
              </a:rPr>
              <a:t>proje</a:t>
            </a:r>
            <a:r>
              <a:rPr lang="tr-TR" sz="1000" dirty="0">
                <a:latin typeface="Times New Roman" panose="02020603050405020304" pitchFamily="18" charset="0"/>
                <a:cs typeface="Times New Roman" panose="02020603050405020304" pitchFamily="18" charset="0"/>
              </a:rPr>
              <a:t> başvuruları kapsamında, AAT tip proje yerinde inceleme formlarını doldurmak ve tip proje başvuru dosyasını Bakanlığa göndermek,</a:t>
            </a:r>
          </a:p>
          <a:p>
            <a:pPr algn="just">
              <a:buFont typeface="Wingdings" panose="05000000000000000000" pitchFamily="2" charset="2"/>
              <a:buChar char="Ø"/>
            </a:pPr>
            <a:r>
              <a:rPr lang="tr-TR" sz="1000" dirty="0" smtClean="0">
                <a:latin typeface="Times New Roman" panose="02020603050405020304" pitchFamily="18" charset="0"/>
                <a:cs typeface="Times New Roman" panose="02020603050405020304" pitchFamily="18" charset="0"/>
              </a:rPr>
              <a:t>Kullanılmış </a:t>
            </a:r>
            <a:r>
              <a:rPr lang="tr-TR" sz="1000" dirty="0">
                <a:latin typeface="Times New Roman" panose="02020603050405020304" pitchFamily="18" charset="0"/>
                <a:cs typeface="Times New Roman" panose="02020603050405020304" pitchFamily="18" charset="0"/>
              </a:rPr>
              <a:t>PCB, PCB içeren madde ve ekipmanları elinde bulunduranları tespit </a:t>
            </a:r>
            <a:r>
              <a:rPr lang="tr-TR" sz="1000" dirty="0" smtClean="0">
                <a:latin typeface="Times New Roman" panose="02020603050405020304" pitchFamily="18" charset="0"/>
                <a:cs typeface="Times New Roman" panose="02020603050405020304" pitchFamily="18" charset="0"/>
              </a:rPr>
              <a:t>etmek, etiketleme </a:t>
            </a:r>
            <a:r>
              <a:rPr lang="tr-TR" sz="1000" dirty="0">
                <a:latin typeface="Times New Roman" panose="02020603050405020304" pitchFamily="18" charset="0"/>
                <a:cs typeface="Times New Roman" panose="02020603050405020304" pitchFamily="18" charset="0"/>
              </a:rPr>
              <a:t>yapmalarını sağlamak,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Görev alanına ilişkin plan, proje ve yıllık denetim programını hazırlamak, onay için Bakanlığa sunmak, denetim raporlarını hazırlamak, Çevre Kanunu kapsamında kurum/kuruluşların denetim yetki devrine ilişkin iş ve işlemleri takip etmek,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Görev alanına giren konularda eğitici ve tanıtıcı faaliyetlerde bulunmak,</a:t>
            </a:r>
          </a:p>
          <a:p>
            <a:pPr lvl="0" algn="just">
              <a:buFont typeface="Wingdings" panose="05000000000000000000" pitchFamily="2" charset="2"/>
              <a:buChar char="Ø"/>
            </a:pPr>
            <a:r>
              <a:rPr lang="tr-TR" sz="1000" dirty="0">
                <a:latin typeface="Times New Roman" panose="02020603050405020304" pitchFamily="18" charset="0"/>
                <a:cs typeface="Times New Roman" panose="02020603050405020304" pitchFamily="18" charset="0"/>
              </a:rPr>
              <a:t>Bakanlıkça uygun görülmesi halinde, ÇED Yeterlik ve Çevre Danışmanlık Belgesi alan firmaların denetimlerini yapmak ve/veya Bakanlıkça yapılacak denetimlere katılmak, çevre görevlisinin hizmet verdiği işletmenin denetimi sonunda Çevre Görevlisi, Çevre Yönetim Birimi ve Çevre Danışmanlık Firmaları Hakkında Yönetmelik Ek-1’de yer alan Çevre Görevlisi Değerlendirme </a:t>
            </a:r>
            <a:r>
              <a:rPr lang="tr-TR" sz="1000" dirty="0" err="1">
                <a:latin typeface="Times New Roman" panose="02020603050405020304" pitchFamily="18" charset="0"/>
                <a:cs typeface="Times New Roman" panose="02020603050405020304" pitchFamily="18" charset="0"/>
              </a:rPr>
              <a:t>Formu’nu</a:t>
            </a:r>
            <a:r>
              <a:rPr lang="tr-TR" sz="1000" dirty="0">
                <a:latin typeface="Times New Roman" panose="02020603050405020304" pitchFamily="18" charset="0"/>
                <a:cs typeface="Times New Roman" panose="02020603050405020304" pitchFamily="18" charset="0"/>
              </a:rPr>
              <a:t> doldurmak.</a:t>
            </a:r>
          </a:p>
          <a:p>
            <a:pPr algn="just">
              <a:buFont typeface="Wingdings" panose="05000000000000000000" pitchFamily="2" charset="2"/>
              <a:buChar char="Ø"/>
            </a:pPr>
            <a:endParaRPr lang="tr-TR"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625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257695"/>
            <a:ext cx="8596668" cy="6151418"/>
          </a:xfrm>
        </p:spPr>
        <p:txBody>
          <a:bodyPr>
            <a:normAutofit/>
          </a:bodyPr>
          <a:lstStyle/>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Gerçek zamanlı uzaktan atık su izleme sistemlerinin çalışmasını kontrol etmek, denetlemek,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Bakanlıkça belirlenen alıcı ortamlarda izleme çalışmaları yapmak ve/veya yaptırmak,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Sürekli Emisyon Ölçüm Sistemleri Tebliği uygulamaları kapsamında; sistemlerin düzenli çalışmasını kontrol etmek, denetlemek,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Egzoz Gazı Emisyon Kontrolü ile Benzin ve Motorin Kalitesi Yönetmeliği kapsamındaki yetkilendirme, izin, denetim işlemlerini yapmak; egzoz gazı emisyon yetki belgesi almış istasyonları denetlemek, idari yaptırım uygulamak; trafik zabıtaları ile koordineli bir şekilde trafikte seyreden taşıtların egzoz gazı emisyon kontrolünü yaparak yönetmelikçe belirlenen sınır değerlerle uygunluğunu denetlemek, idari yaptırımları uygulamak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Hava kalitesi ölçüm istasyonlarının bakım, onarım ve kalibrasyon işlerini düzenli olarak kontrol etmek, istasyonların elektrik kesintisi, güvenlik, kabin fiziksel kontrolü, istasyon teknik arıza durumlarını ve ölçüm sonuçlarını takip etmek,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Alınan numuneye ait şahit numuneleri belirli aralıklarla Bakanlık </a:t>
            </a:r>
            <a:r>
              <a:rPr lang="tr-TR" sz="900" dirty="0" err="1">
                <a:latin typeface="Times New Roman" panose="02020603050405020304" pitchFamily="18" charset="0"/>
                <a:cs typeface="Times New Roman" panose="02020603050405020304" pitchFamily="18" charset="0"/>
              </a:rPr>
              <a:t>laboratuarına</a:t>
            </a:r>
            <a:r>
              <a:rPr lang="tr-TR" sz="900" dirty="0">
                <a:latin typeface="Times New Roman" panose="02020603050405020304" pitchFamily="18" charset="0"/>
                <a:cs typeface="Times New Roman" panose="02020603050405020304" pitchFamily="18" charset="0"/>
              </a:rPr>
              <a:t> ya da Bakanlıkça yetkilendirilmiş diğer </a:t>
            </a:r>
            <a:r>
              <a:rPr lang="tr-TR" sz="900" dirty="0" err="1">
                <a:latin typeface="Times New Roman" panose="02020603050405020304" pitchFamily="18" charset="0"/>
                <a:cs typeface="Times New Roman" panose="02020603050405020304" pitchFamily="18" charset="0"/>
              </a:rPr>
              <a:t>laboratuarlara</a:t>
            </a:r>
            <a:r>
              <a:rPr lang="tr-TR" sz="900" dirty="0">
                <a:latin typeface="Times New Roman" panose="02020603050405020304" pitchFamily="18" charset="0"/>
                <a:cs typeface="Times New Roman" panose="02020603050405020304" pitchFamily="18" charset="0"/>
              </a:rPr>
              <a:t> göndermek, analiz sonuçlarını karşılaştırarak olası uygunsuzluklarda Bakanlığa bilgi vermek,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ÇED Olumlu Kararı ve ÇED Gerekli Değildir Kararı verilen projeleri; inşaat ve gerçekleşme süreçlerinde yönetmelik hükümlerine göre izlemek ve kontrolünü yapmak ve gerekli koordinasyonu sağlamak, idari yaptırımları uygulamak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Çevre Kanunu gereği yetki devri yapılmayan alanlarda gürültü kaynaklarına ilişkin şikâyetlere istinaden denetim yapmak, gerektiğinde gürültü kaynakları için akustik rapor veya çevresel gürültü seviyesi değerlendirme raporu hazırlattırmak, bu raporları incelemek ve değerlendirmek, gerektiğinde idari yaptırım uygulamak.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Çevre kirliliğini önleme ve çevre kalitesini iyileştirmeye yönelik her türlü faaliyet ile bunlarla alakalı bütün konularda uygulama ve izleme süreçlerini yürütmek, gerekli tedbirleri almak ve aldırmak, tesis ve faaliyetleri denetlemek,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2872 sayılı Çevre Kanununun Geçici 4 üncü maddesi kapsamında </a:t>
            </a:r>
            <a:r>
              <a:rPr lang="tr-TR" sz="900" dirty="0" err="1">
                <a:latin typeface="Times New Roman" panose="02020603050405020304" pitchFamily="18" charset="0"/>
                <a:cs typeface="Times New Roman" panose="02020603050405020304" pitchFamily="18" charset="0"/>
              </a:rPr>
              <a:t>atıksu</a:t>
            </a:r>
            <a:r>
              <a:rPr lang="tr-TR" sz="900" dirty="0">
                <a:latin typeface="Times New Roman" panose="02020603050405020304" pitchFamily="18" charset="0"/>
                <a:cs typeface="Times New Roman" panose="02020603050405020304" pitchFamily="18" charset="0"/>
              </a:rPr>
              <a:t> arıtma ve evsel nitelikli katı atık bertaraf tesisini kurmamış belediyeler ile </a:t>
            </a:r>
            <a:r>
              <a:rPr lang="tr-TR" sz="900" dirty="0" err="1">
                <a:latin typeface="Times New Roman" panose="02020603050405020304" pitchFamily="18" charset="0"/>
                <a:cs typeface="Times New Roman" panose="02020603050405020304" pitchFamily="18" charset="0"/>
              </a:rPr>
              <a:t>atıksu</a:t>
            </a:r>
            <a:r>
              <a:rPr lang="tr-TR" sz="900" dirty="0">
                <a:latin typeface="Times New Roman" panose="02020603050405020304" pitchFamily="18" charset="0"/>
                <a:cs typeface="Times New Roman" panose="02020603050405020304" pitchFamily="18" charset="0"/>
              </a:rPr>
              <a:t> arıtma tesisini kurmamış organize sanayi bölgeleri, diğer sanayi kuruluşları ile yerleşim birimlerinin </a:t>
            </a:r>
            <a:r>
              <a:rPr lang="tr-TR" sz="900" dirty="0" err="1">
                <a:latin typeface="Times New Roman" panose="02020603050405020304" pitchFamily="18" charset="0"/>
                <a:cs typeface="Times New Roman" panose="02020603050405020304" pitchFamily="18" charset="0"/>
              </a:rPr>
              <a:t>atıksu</a:t>
            </a:r>
            <a:r>
              <a:rPr lang="tr-TR" sz="900" dirty="0">
                <a:latin typeface="Times New Roman" panose="02020603050405020304" pitchFamily="18" charset="0"/>
                <a:cs typeface="Times New Roman" panose="02020603050405020304" pitchFamily="18" charset="0"/>
              </a:rPr>
              <a:t> arıtma tesisi ve evsel nitelikli katı atık bertaraf tesislerinin iş </a:t>
            </a:r>
            <a:r>
              <a:rPr lang="tr-TR" sz="900" dirty="0" err="1">
                <a:latin typeface="Times New Roman" panose="02020603050405020304" pitchFamily="18" charset="0"/>
                <a:cs typeface="Times New Roman" panose="02020603050405020304" pitchFamily="18" charset="0"/>
              </a:rPr>
              <a:t>termin</a:t>
            </a:r>
            <a:r>
              <a:rPr lang="tr-TR" sz="900" dirty="0">
                <a:latin typeface="Times New Roman" panose="02020603050405020304" pitchFamily="18" charset="0"/>
                <a:cs typeface="Times New Roman" panose="02020603050405020304" pitchFamily="18" charset="0"/>
              </a:rPr>
              <a:t> planlarını takip etmek, gerekli denetimleri ve işlemleri yapmak,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Gerçekleştirdiği denetimlerde ve izlemelerde mevzuata aykırılık veya ihlal tespit edilmesi durumunda ilgili idari yaptırımlara ilişkin iş ve işlemleri yürütmek.</a:t>
            </a:r>
          </a:p>
          <a:p>
            <a:pPr>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57)	Su yataklarının korunması ve kirliliğinin önlenmesine yönelik akar ve kuru dere</a:t>
            </a:r>
            <a:br>
              <a:rPr lang="tr-TR" sz="900" dirty="0">
                <a:latin typeface="Times New Roman" panose="02020603050405020304" pitchFamily="18" charset="0"/>
                <a:cs typeface="Times New Roman" panose="02020603050405020304" pitchFamily="18" charset="0"/>
              </a:rPr>
            </a:br>
            <a:r>
              <a:rPr lang="tr-TR" sz="900" dirty="0">
                <a:latin typeface="Times New Roman" panose="02020603050405020304" pitchFamily="18" charset="0"/>
                <a:cs typeface="Times New Roman" panose="02020603050405020304" pitchFamily="18" charset="0"/>
              </a:rPr>
              <a:t>yataklarından, göl yataklarından kum çakıl ve benzeri maddelerin alınması ile ilgili</a:t>
            </a:r>
            <a:br>
              <a:rPr lang="tr-TR" sz="900" dirty="0">
                <a:latin typeface="Times New Roman" panose="02020603050405020304" pitchFamily="18" charset="0"/>
                <a:cs typeface="Times New Roman" panose="02020603050405020304" pitchFamily="18" charset="0"/>
              </a:rPr>
            </a:br>
            <a:r>
              <a:rPr lang="tr-TR" sz="900" dirty="0">
                <a:latin typeface="Times New Roman" panose="02020603050405020304" pitchFamily="18" charset="0"/>
                <a:cs typeface="Times New Roman" panose="02020603050405020304" pitchFamily="18" charset="0"/>
              </a:rPr>
              <a:t>faaliyetlerin kontrolü ve denetimini yapmak.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Evsel ve endüstriyel </a:t>
            </a:r>
            <a:r>
              <a:rPr lang="tr-TR" sz="900" dirty="0" err="1">
                <a:latin typeface="Times New Roman" panose="02020603050405020304" pitchFamily="18" charset="0"/>
                <a:cs typeface="Times New Roman" panose="02020603050405020304" pitchFamily="18" charset="0"/>
              </a:rPr>
              <a:t>atıksu</a:t>
            </a:r>
            <a:r>
              <a:rPr lang="tr-TR" sz="900" dirty="0">
                <a:latin typeface="Times New Roman" panose="02020603050405020304" pitchFamily="18" charset="0"/>
                <a:cs typeface="Times New Roman" panose="02020603050405020304" pitchFamily="18" charset="0"/>
              </a:rPr>
              <a:t> arıtma tesisleri ve bu tesislerde oluşan arıtma çamurlarının mevcut durumlarına ilişkin Bakanlıkça talep edilen envanter bilgilerini göndermek.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“Sanayiden Kaynaklanan Hava Kirliliğinin Kontrolü” yönetmeliği çerçevesinde gerekli iş ve işlemleri yürütmek.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Koku emisyonlarına ilişkin şikâyetlere istinaden, “Koku Oluşturan Emisyonların Kontrolü Hakkında Yönetmelik” çerçevesinde gerekli iş ve işlemleri yürütmek.</a:t>
            </a:r>
          </a:p>
          <a:p>
            <a:pPr lvl="0">
              <a:buFont typeface="Wingdings" panose="05000000000000000000" pitchFamily="2" charset="2"/>
              <a:buChar char="Ø"/>
            </a:pPr>
            <a:r>
              <a:rPr lang="tr-TR" sz="900" dirty="0">
                <a:latin typeface="Times New Roman" panose="02020603050405020304" pitchFamily="18" charset="0"/>
                <a:cs typeface="Times New Roman" panose="02020603050405020304" pitchFamily="18" charset="0"/>
              </a:rPr>
              <a:t>Bakanlık ve İl Müdürlüğü tarafından verilecek diğer görevleri yapmak</a:t>
            </a:r>
            <a:r>
              <a:rPr lang="tr-TR" sz="900" dirty="0" smtClean="0">
                <a:latin typeface="Times New Roman" panose="02020603050405020304" pitchFamily="18" charset="0"/>
                <a:cs typeface="Times New Roman" panose="02020603050405020304" pitchFamily="18" charset="0"/>
              </a:rPr>
              <a:t>.</a:t>
            </a:r>
            <a:endParaRPr lang="tr-TR" sz="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6997661"/>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26</TotalTime>
  <Words>1738</Words>
  <Application>Microsoft Office PowerPoint</Application>
  <PresentationFormat>Geniş ekran</PresentationFormat>
  <Paragraphs>63</Paragraphs>
  <Slides>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vt:i4>
      </vt:variant>
    </vt:vector>
  </HeadingPairs>
  <TitlesOfParts>
    <vt:vector size="11" baseType="lpstr">
      <vt:lpstr>Arial</vt:lpstr>
      <vt:lpstr>Times New Roman</vt:lpstr>
      <vt:lpstr>Trebuchet MS</vt:lpstr>
      <vt:lpstr>Wingdings</vt:lpstr>
      <vt:lpstr>Wingdings 3</vt:lpstr>
      <vt:lpstr>Yüzeyler</vt:lpstr>
      <vt:lpstr>     NEVŞEHİR VALİLİĞİ ÇEVRE, ŞEHİRCİLİK VE İKLİM DEĞİŞİKLİĞİ İL MÜDÜRLÜĞÜ   Çevre Yönetim ve Denetim Şube Müdürlüğü   </vt:lpstr>
      <vt:lpstr>Çevre Yönetimi ve Denetimden Sorumlu Şube Müdürlüğünün Görevleri</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 İLTAŞ</dc:creator>
  <cp:lastModifiedBy>Ahmet İLTAŞ</cp:lastModifiedBy>
  <cp:revision>4</cp:revision>
  <dcterms:created xsi:type="dcterms:W3CDTF">2024-12-16T10:45:08Z</dcterms:created>
  <dcterms:modified xsi:type="dcterms:W3CDTF">2024-12-16T11:12:08Z</dcterms:modified>
</cp:coreProperties>
</file>